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86" r:id="rId3"/>
    <p:sldId id="264" r:id="rId4"/>
    <p:sldId id="257" r:id="rId5"/>
    <p:sldId id="265" r:id="rId6"/>
    <p:sldId id="290" r:id="rId7"/>
    <p:sldId id="261" r:id="rId8"/>
    <p:sldId id="291" r:id="rId9"/>
    <p:sldId id="282" r:id="rId10"/>
    <p:sldId id="292" r:id="rId11"/>
    <p:sldId id="293" r:id="rId12"/>
    <p:sldId id="294" r:id="rId13"/>
    <p:sldId id="295" r:id="rId14"/>
  </p:sldIdLst>
  <p:sldSz cx="9144000" cy="5143500" type="screen16x9"/>
  <p:notesSz cx="6858000" cy="9144000"/>
  <p:embeddedFontLst>
    <p:embeddedFont>
      <p:font typeface="Bahnschrift Condensed" panose="020B0502040204020203" pitchFamily="34" charset="0"/>
      <p:regular r:id="rId16"/>
      <p:bold r:id="rId17"/>
    </p:embeddedFont>
    <p:embeddedFont>
      <p:font typeface="Calibri" panose="020F0502020204030204" pitchFamily="34" charset="0"/>
      <p:regular r:id="rId18"/>
      <p:bold r:id="rId19"/>
      <p:italic r:id="rId20"/>
      <p:boldItalic r:id="rId21"/>
    </p:embeddedFont>
    <p:embeddedFont>
      <p:font typeface="Fira Sans Extra Condensed Medium" panose="020B0604020202020204"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66FF66"/>
    <a:srgbClr val="365686"/>
    <a:srgbClr val="5EB5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641a476e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641a476e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9765d7774d_3_2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9765d7774d_3_2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9431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9765d7774d_3_2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9765d7774d_3_2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1470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9765d7774d_3_2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9765d7774d_3_2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9017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8"/>
        <p:cNvGrpSpPr/>
        <p:nvPr/>
      </p:nvGrpSpPr>
      <p:grpSpPr>
        <a:xfrm>
          <a:off x="0" y="0"/>
          <a:ext cx="0" cy="0"/>
          <a:chOff x="0" y="0"/>
          <a:chExt cx="0" cy="0"/>
        </a:xfrm>
      </p:grpSpPr>
      <p:sp>
        <p:nvSpPr>
          <p:cNvPr id="1579" name="Google Shape;1579;g9765d7774d_3_45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0" name="Google Shape;1580;g9765d7774d_3_4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9765d7774d_3_16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9765d7774d_3_1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9661d16799_0_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9661d16799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9765d7774d_3_25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9765d7774d_3_2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9661d16799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9661d16799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3896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9661d16799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9661d16799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9661d16799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9661d16799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3081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9765d7774d_3_2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9765d7774d_3_2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175" y="1584238"/>
            <a:ext cx="3461400" cy="15117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7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57175" y="3231075"/>
            <a:ext cx="3338400" cy="328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chemeClr val="accent6"/>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2514575" y="409575"/>
            <a:ext cx="4114800" cy="32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solidFill>
                  <a:schemeClr val="dk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orient="horz" pos="258">
          <p15:clr>
            <a:srgbClr val="EA4335"/>
          </p15:clr>
        </p15:guide>
        <p15:guide id="3" pos="5472">
          <p15:clr>
            <a:srgbClr val="EA4335"/>
          </p15:clr>
        </p15:guide>
        <p15:guide id="4" orient="horz" pos="2982">
          <p15:clr>
            <a:srgbClr val="EA4335"/>
          </p15:clr>
        </p15:guide>
        <p15:guide id="5" pos="2880">
          <p15:clr>
            <a:srgbClr val="EA4335"/>
          </p15:clr>
        </p15:guide>
        <p15:guide id="6" orient="horz" pos="1620">
          <p15:clr>
            <a:srgbClr val="EA4335"/>
          </p15:clr>
        </p15:guide>
        <p15:guide id="7" pos="4176">
          <p15:clr>
            <a:srgbClr val="EA4335"/>
          </p15:clr>
        </p15:guide>
        <p15:guide id="8" pos="1584">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180754" y="876570"/>
            <a:ext cx="4214040" cy="288014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Bahnschrift Condensed" panose="020B0502040204020203" pitchFamily="34" charset="0"/>
              </a:rPr>
              <a:t>E-COMMERCE DATA ANALYSIS, PREDICTION AND FORECASTING</a:t>
            </a:r>
            <a:endParaRPr dirty="0">
              <a:latin typeface="Bahnschrift Condensed" panose="020B0502040204020203" pitchFamily="34" charset="0"/>
            </a:endParaRPr>
          </a:p>
        </p:txBody>
      </p:sp>
      <p:sp>
        <p:nvSpPr>
          <p:cNvPr id="56" name="Google Shape;56;p15"/>
          <p:cNvSpPr txBox="1">
            <a:spLocks noGrp="1"/>
          </p:cNvSpPr>
          <p:nvPr>
            <p:ph type="subTitle" idx="1"/>
          </p:nvPr>
        </p:nvSpPr>
        <p:spPr>
          <a:xfrm>
            <a:off x="265785" y="4285270"/>
            <a:ext cx="3285485" cy="60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800" dirty="0">
                <a:solidFill>
                  <a:schemeClr val="dk1"/>
                </a:solidFill>
                <a:latin typeface="Bahnschrift Condensed" panose="020B0502040204020203" pitchFamily="34" charset="0"/>
              </a:rPr>
              <a:t>By – Shubham Kumar Sahu</a:t>
            </a:r>
            <a:endParaRPr sz="1800" dirty="0">
              <a:solidFill>
                <a:schemeClr val="dk1"/>
              </a:solidFill>
              <a:latin typeface="Bahnschrift Condensed" panose="020B0502040204020203" pitchFamily="34" charset="0"/>
            </a:endParaRPr>
          </a:p>
        </p:txBody>
      </p:sp>
      <p:sp>
        <p:nvSpPr>
          <p:cNvPr id="57" name="Google Shape;57;p15"/>
          <p:cNvSpPr/>
          <p:nvPr/>
        </p:nvSpPr>
        <p:spPr>
          <a:xfrm>
            <a:off x="5429232" y="2833908"/>
            <a:ext cx="2402283" cy="251053"/>
          </a:xfrm>
          <a:custGeom>
            <a:avLst/>
            <a:gdLst/>
            <a:ahLst/>
            <a:cxnLst/>
            <a:rect l="l" t="t" r="r" b="b"/>
            <a:pathLst>
              <a:path w="43098" h="4504" extrusionOk="0">
                <a:moveTo>
                  <a:pt x="21549" y="0"/>
                </a:moveTo>
                <a:cubicBezTo>
                  <a:pt x="9640" y="0"/>
                  <a:pt x="0" y="1001"/>
                  <a:pt x="0" y="2235"/>
                </a:cubicBezTo>
                <a:cubicBezTo>
                  <a:pt x="0" y="3470"/>
                  <a:pt x="9640" y="4504"/>
                  <a:pt x="21549" y="4504"/>
                </a:cubicBezTo>
                <a:cubicBezTo>
                  <a:pt x="33457" y="4504"/>
                  <a:pt x="43097" y="3470"/>
                  <a:pt x="43097" y="2235"/>
                </a:cubicBezTo>
                <a:cubicBezTo>
                  <a:pt x="43097" y="1001"/>
                  <a:pt x="33457" y="0"/>
                  <a:pt x="21549" y="0"/>
                </a:cubicBezTo>
                <a:close/>
              </a:path>
            </a:pathLst>
          </a:custGeom>
          <a:solidFill>
            <a:srgbClr val="142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rot="10800000" flipH="1">
            <a:off x="5990725" y="3577682"/>
            <a:ext cx="1277449" cy="667643"/>
          </a:xfrm>
          <a:custGeom>
            <a:avLst/>
            <a:gdLst/>
            <a:ahLst/>
            <a:cxnLst/>
            <a:rect l="l" t="t" r="r" b="b"/>
            <a:pathLst>
              <a:path w="22918" h="9574" extrusionOk="0">
                <a:moveTo>
                  <a:pt x="1" y="0"/>
                </a:moveTo>
                <a:lnTo>
                  <a:pt x="1" y="9574"/>
                </a:lnTo>
                <a:lnTo>
                  <a:pt x="22917" y="9574"/>
                </a:lnTo>
                <a:lnTo>
                  <a:pt x="22917" y="0"/>
                </a:lnTo>
                <a:close/>
              </a:path>
            </a:pathLst>
          </a:custGeom>
          <a:gradFill>
            <a:gsLst>
              <a:gs pos="0">
                <a:srgbClr val="DDDDDD"/>
              </a:gs>
              <a:gs pos="100000">
                <a:srgbClr val="91919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5499858" y="4111296"/>
            <a:ext cx="2251729" cy="148826"/>
          </a:xfrm>
          <a:custGeom>
            <a:avLst/>
            <a:gdLst/>
            <a:ahLst/>
            <a:cxnLst/>
            <a:rect l="l" t="t" r="r" b="b"/>
            <a:pathLst>
              <a:path w="40397" h="2670" extrusionOk="0">
                <a:moveTo>
                  <a:pt x="1" y="1"/>
                </a:moveTo>
                <a:lnTo>
                  <a:pt x="1" y="2669"/>
                </a:lnTo>
                <a:lnTo>
                  <a:pt x="40396" y="2669"/>
                </a:lnTo>
                <a:lnTo>
                  <a:pt x="40396" y="1"/>
                </a:lnTo>
                <a:close/>
              </a:path>
            </a:pathLst>
          </a:custGeom>
          <a:solidFill>
            <a:schemeClr val="lt2"/>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4572025" y="883378"/>
            <a:ext cx="4114727" cy="2880142"/>
          </a:xfrm>
          <a:custGeom>
            <a:avLst/>
            <a:gdLst/>
            <a:ahLst/>
            <a:cxnLst/>
            <a:rect l="l" t="t" r="r" b="b"/>
            <a:pathLst>
              <a:path w="73820" h="51671" extrusionOk="0">
                <a:moveTo>
                  <a:pt x="7206" y="1"/>
                </a:moveTo>
                <a:cubicBezTo>
                  <a:pt x="3236" y="1"/>
                  <a:pt x="0" y="3203"/>
                  <a:pt x="0" y="7172"/>
                </a:cubicBezTo>
                <a:lnTo>
                  <a:pt x="0" y="44499"/>
                </a:lnTo>
                <a:cubicBezTo>
                  <a:pt x="0" y="48469"/>
                  <a:pt x="3236" y="51671"/>
                  <a:pt x="7206" y="51671"/>
                </a:cubicBezTo>
                <a:lnTo>
                  <a:pt x="66648" y="51671"/>
                </a:lnTo>
                <a:cubicBezTo>
                  <a:pt x="70617" y="51671"/>
                  <a:pt x="73820" y="48469"/>
                  <a:pt x="73820" y="44499"/>
                </a:cubicBezTo>
                <a:lnTo>
                  <a:pt x="73820" y="7172"/>
                </a:lnTo>
                <a:cubicBezTo>
                  <a:pt x="73820" y="3203"/>
                  <a:pt x="70617" y="1"/>
                  <a:pt x="66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4572025" y="883378"/>
            <a:ext cx="4114727" cy="2480430"/>
          </a:xfrm>
          <a:custGeom>
            <a:avLst/>
            <a:gdLst/>
            <a:ahLst/>
            <a:cxnLst/>
            <a:rect l="l" t="t" r="r" b="b"/>
            <a:pathLst>
              <a:path w="73820" h="44500" extrusionOk="0">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15"/>
          <p:cNvSpPr/>
          <p:nvPr/>
        </p:nvSpPr>
        <p:spPr>
          <a:xfrm>
            <a:off x="6552274" y="3430796"/>
            <a:ext cx="150665" cy="150609"/>
          </a:xfrm>
          <a:custGeom>
            <a:avLst/>
            <a:gdLst/>
            <a:ahLst/>
            <a:cxnLst/>
            <a:rect l="l" t="t" r="r" b="b"/>
            <a:pathLst>
              <a:path w="2703" h="2702" extrusionOk="0">
                <a:moveTo>
                  <a:pt x="1335" y="0"/>
                </a:moveTo>
                <a:cubicBezTo>
                  <a:pt x="601" y="0"/>
                  <a:pt x="1" y="634"/>
                  <a:pt x="1" y="1368"/>
                </a:cubicBezTo>
                <a:cubicBezTo>
                  <a:pt x="1" y="2102"/>
                  <a:pt x="601" y="2702"/>
                  <a:pt x="1335" y="2702"/>
                </a:cubicBezTo>
                <a:cubicBezTo>
                  <a:pt x="2069" y="2702"/>
                  <a:pt x="2703" y="2102"/>
                  <a:pt x="2703" y="1368"/>
                </a:cubicBezTo>
                <a:cubicBezTo>
                  <a:pt x="2703" y="634"/>
                  <a:pt x="2069" y="33"/>
                  <a:pt x="1335"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4572025" y="883378"/>
            <a:ext cx="4114727" cy="2480430"/>
          </a:xfrm>
          <a:custGeom>
            <a:avLst/>
            <a:gdLst/>
            <a:ahLst/>
            <a:cxnLst/>
            <a:rect l="l" t="t" r="r" b="b"/>
            <a:pathLst>
              <a:path w="73820" h="44500" extrusionOk="0">
                <a:moveTo>
                  <a:pt x="66648" y="2136"/>
                </a:moveTo>
                <a:cubicBezTo>
                  <a:pt x="69417" y="2136"/>
                  <a:pt x="71685" y="4404"/>
                  <a:pt x="71685" y="7172"/>
                </a:cubicBezTo>
                <a:lnTo>
                  <a:pt x="71685" y="42331"/>
                </a:lnTo>
                <a:lnTo>
                  <a:pt x="2169" y="42331"/>
                </a:lnTo>
                <a:lnTo>
                  <a:pt x="2169" y="7172"/>
                </a:lnTo>
                <a:cubicBezTo>
                  <a:pt x="2169" y="4404"/>
                  <a:pt x="4437" y="2136"/>
                  <a:pt x="7206" y="2136"/>
                </a:cubicBezTo>
                <a:close/>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5617028" y="1504402"/>
            <a:ext cx="2022972" cy="1340658"/>
          </a:xfrm>
          <a:custGeom>
            <a:avLst/>
            <a:gdLst/>
            <a:ahLst/>
            <a:cxnLst/>
            <a:rect l="l" t="t" r="r" b="b"/>
            <a:pathLst>
              <a:path w="36293" h="24052" extrusionOk="0">
                <a:moveTo>
                  <a:pt x="0" y="1"/>
                </a:moveTo>
                <a:lnTo>
                  <a:pt x="0" y="24052"/>
                </a:lnTo>
                <a:lnTo>
                  <a:pt x="36293" y="24052"/>
                </a:lnTo>
                <a:lnTo>
                  <a:pt x="362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5782472" y="1881888"/>
            <a:ext cx="1054322" cy="814417"/>
          </a:xfrm>
          <a:custGeom>
            <a:avLst/>
            <a:gdLst/>
            <a:ahLst/>
            <a:cxnLst/>
            <a:rect l="l" t="t" r="r" b="b"/>
            <a:pathLst>
              <a:path w="18915" h="14611" extrusionOk="0">
                <a:moveTo>
                  <a:pt x="1" y="0"/>
                </a:moveTo>
                <a:lnTo>
                  <a:pt x="1" y="14611"/>
                </a:lnTo>
                <a:lnTo>
                  <a:pt x="18914" y="14611"/>
                </a:lnTo>
                <a:lnTo>
                  <a:pt x="189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5828961" y="1928377"/>
            <a:ext cx="961348" cy="721443"/>
          </a:xfrm>
          <a:custGeom>
            <a:avLst/>
            <a:gdLst/>
            <a:ahLst/>
            <a:cxnLst/>
            <a:rect l="l" t="t" r="r" b="b"/>
            <a:pathLst>
              <a:path w="17247" h="12943" extrusionOk="0">
                <a:moveTo>
                  <a:pt x="1" y="0"/>
                </a:moveTo>
                <a:lnTo>
                  <a:pt x="1" y="12943"/>
                </a:lnTo>
                <a:lnTo>
                  <a:pt x="17246" y="12943"/>
                </a:lnTo>
                <a:lnTo>
                  <a:pt x="172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5875450" y="1976705"/>
            <a:ext cx="868373" cy="626685"/>
          </a:xfrm>
          <a:custGeom>
            <a:avLst/>
            <a:gdLst/>
            <a:ahLst/>
            <a:cxnLst/>
            <a:rect l="l" t="t" r="r" b="b"/>
            <a:pathLst>
              <a:path w="15579" h="11243" extrusionOk="0">
                <a:moveTo>
                  <a:pt x="1" y="1"/>
                </a:moveTo>
                <a:lnTo>
                  <a:pt x="1" y="11242"/>
                </a:lnTo>
                <a:lnTo>
                  <a:pt x="15579" y="11242"/>
                </a:lnTo>
                <a:lnTo>
                  <a:pt x="155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5847579" y="2289084"/>
            <a:ext cx="924113" cy="56"/>
          </a:xfrm>
          <a:custGeom>
            <a:avLst/>
            <a:gdLst/>
            <a:ahLst/>
            <a:cxnLst/>
            <a:rect l="l" t="t" r="r" b="b"/>
            <a:pathLst>
              <a:path w="16579" h="1" fill="none" extrusionOk="0">
                <a:moveTo>
                  <a:pt x="16579" y="1"/>
                </a:moveTo>
                <a:lnTo>
                  <a:pt x="0" y="1"/>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6068820" y="1900506"/>
            <a:ext cx="56" cy="736325"/>
          </a:xfrm>
          <a:custGeom>
            <a:avLst/>
            <a:gdLst/>
            <a:ahLst/>
            <a:cxnLst/>
            <a:rect l="l" t="t" r="r" b="b"/>
            <a:pathLst>
              <a:path w="1" h="13210" fill="none" extrusionOk="0">
                <a:moveTo>
                  <a:pt x="1" y="13210"/>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6550435" y="1900506"/>
            <a:ext cx="56" cy="736325"/>
          </a:xfrm>
          <a:custGeom>
            <a:avLst/>
            <a:gdLst/>
            <a:ahLst/>
            <a:cxnLst/>
            <a:rect l="l" t="t" r="r" b="b"/>
            <a:pathLst>
              <a:path w="1" h="13210" fill="none" extrusionOk="0">
                <a:moveTo>
                  <a:pt x="0" y="13210"/>
                </a:moveTo>
                <a:lnTo>
                  <a:pt x="0" y="0"/>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6308680" y="1900506"/>
            <a:ext cx="56" cy="736325"/>
          </a:xfrm>
          <a:custGeom>
            <a:avLst/>
            <a:gdLst/>
            <a:ahLst/>
            <a:cxnLst/>
            <a:rect l="l" t="t" r="r" b="b"/>
            <a:pathLst>
              <a:path w="1" h="13210" fill="none" extrusionOk="0">
                <a:moveTo>
                  <a:pt x="1" y="13210"/>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5617028" y="2649848"/>
            <a:ext cx="2022972" cy="195257"/>
          </a:xfrm>
          <a:custGeom>
            <a:avLst/>
            <a:gdLst/>
            <a:ahLst/>
            <a:cxnLst/>
            <a:rect l="l" t="t" r="r" b="b"/>
            <a:pathLst>
              <a:path w="36293" h="3503" extrusionOk="0">
                <a:moveTo>
                  <a:pt x="0" y="0"/>
                </a:moveTo>
                <a:lnTo>
                  <a:pt x="0" y="3503"/>
                </a:lnTo>
                <a:lnTo>
                  <a:pt x="36293" y="3503"/>
                </a:lnTo>
                <a:lnTo>
                  <a:pt x="3629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6899995" y="1788910"/>
            <a:ext cx="548537" cy="1056162"/>
          </a:xfrm>
          <a:custGeom>
            <a:avLst/>
            <a:gdLst/>
            <a:ahLst/>
            <a:cxnLst/>
            <a:rect l="l" t="t" r="r" b="b"/>
            <a:pathLst>
              <a:path w="9841" h="18948" extrusionOk="0">
                <a:moveTo>
                  <a:pt x="1" y="1"/>
                </a:moveTo>
                <a:lnTo>
                  <a:pt x="1" y="18948"/>
                </a:lnTo>
                <a:lnTo>
                  <a:pt x="9841" y="18948"/>
                </a:lnTo>
                <a:lnTo>
                  <a:pt x="98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6950219" y="1770348"/>
            <a:ext cx="448150" cy="1076562"/>
          </a:xfrm>
          <a:custGeom>
            <a:avLst/>
            <a:gdLst/>
            <a:ahLst/>
            <a:cxnLst/>
            <a:rect l="l" t="t" r="r" b="b"/>
            <a:pathLst>
              <a:path w="8040" h="19314" extrusionOk="0">
                <a:moveTo>
                  <a:pt x="0" y="0"/>
                </a:moveTo>
                <a:lnTo>
                  <a:pt x="0" y="19314"/>
                </a:lnTo>
                <a:lnTo>
                  <a:pt x="8039" y="19314"/>
                </a:lnTo>
                <a:lnTo>
                  <a:pt x="8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6996708" y="1816781"/>
            <a:ext cx="355175" cy="981804"/>
          </a:xfrm>
          <a:custGeom>
            <a:avLst/>
            <a:gdLst/>
            <a:ahLst/>
            <a:cxnLst/>
            <a:rect l="l" t="t" r="r" b="b"/>
            <a:pathLst>
              <a:path w="6372" h="17614" extrusionOk="0">
                <a:moveTo>
                  <a:pt x="0" y="1"/>
                </a:moveTo>
                <a:lnTo>
                  <a:pt x="0" y="17614"/>
                </a:lnTo>
                <a:lnTo>
                  <a:pt x="6371" y="17614"/>
                </a:lnTo>
                <a:lnTo>
                  <a:pt x="6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5617028" y="2103128"/>
            <a:ext cx="2026706" cy="148826"/>
          </a:xfrm>
          <a:custGeom>
            <a:avLst/>
            <a:gdLst/>
            <a:ahLst/>
            <a:cxnLst/>
            <a:rect l="l" t="t" r="r" b="b"/>
            <a:pathLst>
              <a:path w="36360" h="2670" extrusionOk="0">
                <a:moveTo>
                  <a:pt x="0" y="1"/>
                </a:moveTo>
                <a:lnTo>
                  <a:pt x="0" y="2303"/>
                </a:lnTo>
                <a:cubicBezTo>
                  <a:pt x="267" y="2536"/>
                  <a:pt x="567" y="2670"/>
                  <a:pt x="934" y="2670"/>
                </a:cubicBezTo>
                <a:cubicBezTo>
                  <a:pt x="1735" y="2670"/>
                  <a:pt x="2368" y="2036"/>
                  <a:pt x="2368" y="1235"/>
                </a:cubicBezTo>
                <a:cubicBezTo>
                  <a:pt x="2368" y="2036"/>
                  <a:pt x="3036" y="2670"/>
                  <a:pt x="3803" y="2670"/>
                </a:cubicBezTo>
                <a:cubicBezTo>
                  <a:pt x="4603" y="2670"/>
                  <a:pt x="5271" y="2036"/>
                  <a:pt x="5271" y="1235"/>
                </a:cubicBezTo>
                <a:cubicBezTo>
                  <a:pt x="5271" y="2036"/>
                  <a:pt x="5904" y="2670"/>
                  <a:pt x="6705" y="2670"/>
                </a:cubicBezTo>
                <a:cubicBezTo>
                  <a:pt x="7472" y="2670"/>
                  <a:pt x="8139" y="2036"/>
                  <a:pt x="8139" y="1235"/>
                </a:cubicBezTo>
                <a:cubicBezTo>
                  <a:pt x="8139" y="2036"/>
                  <a:pt x="8773" y="2670"/>
                  <a:pt x="9574" y="2670"/>
                </a:cubicBezTo>
                <a:cubicBezTo>
                  <a:pt x="10374" y="2670"/>
                  <a:pt x="11008" y="2036"/>
                  <a:pt x="11008" y="1235"/>
                </a:cubicBezTo>
                <a:cubicBezTo>
                  <a:pt x="11008" y="2036"/>
                  <a:pt x="11642" y="2670"/>
                  <a:pt x="12442" y="2670"/>
                </a:cubicBezTo>
                <a:cubicBezTo>
                  <a:pt x="13243" y="2670"/>
                  <a:pt x="13877" y="2036"/>
                  <a:pt x="13877" y="1235"/>
                </a:cubicBezTo>
                <a:cubicBezTo>
                  <a:pt x="13877" y="2036"/>
                  <a:pt x="14544" y="2670"/>
                  <a:pt x="15311" y="2670"/>
                </a:cubicBezTo>
                <a:cubicBezTo>
                  <a:pt x="16112" y="2670"/>
                  <a:pt x="16779" y="2036"/>
                  <a:pt x="16779" y="1235"/>
                </a:cubicBezTo>
                <a:cubicBezTo>
                  <a:pt x="16779" y="2036"/>
                  <a:pt x="17413" y="2670"/>
                  <a:pt x="18213" y="2670"/>
                </a:cubicBezTo>
                <a:cubicBezTo>
                  <a:pt x="18980" y="2670"/>
                  <a:pt x="19647" y="2036"/>
                  <a:pt x="19647" y="1235"/>
                </a:cubicBezTo>
                <a:cubicBezTo>
                  <a:pt x="19647" y="2036"/>
                  <a:pt x="20281" y="2670"/>
                  <a:pt x="21082" y="2670"/>
                </a:cubicBezTo>
                <a:cubicBezTo>
                  <a:pt x="21882" y="2670"/>
                  <a:pt x="22516" y="2036"/>
                  <a:pt x="22516" y="1235"/>
                </a:cubicBezTo>
                <a:cubicBezTo>
                  <a:pt x="22516" y="2036"/>
                  <a:pt x="23150" y="2670"/>
                  <a:pt x="23951" y="2670"/>
                </a:cubicBezTo>
                <a:cubicBezTo>
                  <a:pt x="24751" y="2670"/>
                  <a:pt x="25385" y="2036"/>
                  <a:pt x="25385" y="1235"/>
                </a:cubicBezTo>
                <a:cubicBezTo>
                  <a:pt x="25385" y="2036"/>
                  <a:pt x="26052" y="2670"/>
                  <a:pt x="26819" y="2670"/>
                </a:cubicBezTo>
                <a:cubicBezTo>
                  <a:pt x="27620" y="2670"/>
                  <a:pt x="28254" y="2036"/>
                  <a:pt x="28254" y="1235"/>
                </a:cubicBezTo>
                <a:cubicBezTo>
                  <a:pt x="28254" y="2036"/>
                  <a:pt x="28921" y="2670"/>
                  <a:pt x="29721" y="2670"/>
                </a:cubicBezTo>
                <a:cubicBezTo>
                  <a:pt x="30489" y="2670"/>
                  <a:pt x="31156" y="2036"/>
                  <a:pt x="31156" y="1235"/>
                </a:cubicBezTo>
                <a:cubicBezTo>
                  <a:pt x="31156" y="2036"/>
                  <a:pt x="31789" y="2670"/>
                  <a:pt x="32590" y="2670"/>
                </a:cubicBezTo>
                <a:cubicBezTo>
                  <a:pt x="33391" y="2670"/>
                  <a:pt x="34024" y="2036"/>
                  <a:pt x="34024" y="1235"/>
                </a:cubicBezTo>
                <a:cubicBezTo>
                  <a:pt x="34024" y="2036"/>
                  <a:pt x="34658" y="2670"/>
                  <a:pt x="35459" y="2670"/>
                </a:cubicBezTo>
                <a:cubicBezTo>
                  <a:pt x="35792" y="2670"/>
                  <a:pt x="36093" y="2536"/>
                  <a:pt x="36359" y="2369"/>
                </a:cubicBezTo>
                <a:lnTo>
                  <a:pt x="363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6950219" y="2343043"/>
            <a:ext cx="448150" cy="92974"/>
          </a:xfrm>
          <a:custGeom>
            <a:avLst/>
            <a:gdLst/>
            <a:ahLst/>
            <a:cxnLst/>
            <a:rect l="l" t="t" r="r" b="b"/>
            <a:pathLst>
              <a:path w="8040" h="1668" extrusionOk="0">
                <a:moveTo>
                  <a:pt x="0" y="0"/>
                </a:moveTo>
                <a:lnTo>
                  <a:pt x="0" y="1668"/>
                </a:lnTo>
                <a:lnTo>
                  <a:pt x="8039" y="1668"/>
                </a:lnTo>
                <a:lnTo>
                  <a:pt x="8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6978090" y="2376488"/>
            <a:ext cx="115326" cy="20512"/>
          </a:xfrm>
          <a:custGeom>
            <a:avLst/>
            <a:gdLst/>
            <a:ahLst/>
            <a:cxnLst/>
            <a:rect l="l" t="t" r="r" b="b"/>
            <a:pathLst>
              <a:path w="2069" h="368" extrusionOk="0">
                <a:moveTo>
                  <a:pt x="201" y="0"/>
                </a:moveTo>
                <a:cubicBezTo>
                  <a:pt x="101" y="0"/>
                  <a:pt x="1" y="67"/>
                  <a:pt x="1" y="201"/>
                </a:cubicBezTo>
                <a:cubicBezTo>
                  <a:pt x="1" y="301"/>
                  <a:pt x="101" y="367"/>
                  <a:pt x="201" y="367"/>
                </a:cubicBezTo>
                <a:lnTo>
                  <a:pt x="1869" y="367"/>
                </a:lnTo>
                <a:cubicBezTo>
                  <a:pt x="1969" y="367"/>
                  <a:pt x="2069" y="301"/>
                  <a:pt x="2069" y="201"/>
                </a:cubicBezTo>
                <a:cubicBezTo>
                  <a:pt x="2069" y="67"/>
                  <a:pt x="1969" y="0"/>
                  <a:pt x="18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5617028" y="1575083"/>
            <a:ext cx="2022972" cy="167387"/>
          </a:xfrm>
          <a:custGeom>
            <a:avLst/>
            <a:gdLst/>
            <a:ahLst/>
            <a:cxnLst/>
            <a:rect l="l" t="t" r="r" b="b"/>
            <a:pathLst>
              <a:path w="36293" h="3003" extrusionOk="0">
                <a:moveTo>
                  <a:pt x="0" y="1"/>
                </a:moveTo>
                <a:lnTo>
                  <a:pt x="0" y="3003"/>
                </a:lnTo>
                <a:lnTo>
                  <a:pt x="36293" y="3003"/>
                </a:lnTo>
                <a:lnTo>
                  <a:pt x="362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5561230" y="1504402"/>
            <a:ext cx="2134563" cy="197152"/>
          </a:xfrm>
          <a:custGeom>
            <a:avLst/>
            <a:gdLst/>
            <a:ahLst/>
            <a:cxnLst/>
            <a:rect l="l" t="t" r="r" b="b"/>
            <a:pathLst>
              <a:path w="38295" h="3537" extrusionOk="0">
                <a:moveTo>
                  <a:pt x="0" y="1"/>
                </a:moveTo>
                <a:lnTo>
                  <a:pt x="0" y="3537"/>
                </a:lnTo>
                <a:lnTo>
                  <a:pt x="38294" y="3537"/>
                </a:lnTo>
                <a:lnTo>
                  <a:pt x="38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6052098" y="1242246"/>
            <a:ext cx="1156549" cy="360749"/>
          </a:xfrm>
          <a:custGeom>
            <a:avLst/>
            <a:gdLst/>
            <a:ahLst/>
            <a:cxnLst/>
            <a:rect l="l" t="t" r="r" b="b"/>
            <a:pathLst>
              <a:path w="20749" h="6472" extrusionOk="0">
                <a:moveTo>
                  <a:pt x="1" y="1"/>
                </a:moveTo>
                <a:lnTo>
                  <a:pt x="1" y="6472"/>
                </a:lnTo>
                <a:lnTo>
                  <a:pt x="20749" y="6472"/>
                </a:lnTo>
                <a:lnTo>
                  <a:pt x="207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6037221" y="1231098"/>
            <a:ext cx="1180685" cy="383101"/>
          </a:xfrm>
          <a:custGeom>
            <a:avLst/>
            <a:gdLst/>
            <a:ahLst/>
            <a:cxnLst/>
            <a:rect l="l" t="t" r="r" b="b"/>
            <a:pathLst>
              <a:path w="21182" h="6873" extrusionOk="0">
                <a:moveTo>
                  <a:pt x="20782" y="401"/>
                </a:moveTo>
                <a:lnTo>
                  <a:pt x="20782" y="6472"/>
                </a:lnTo>
                <a:lnTo>
                  <a:pt x="434" y="6472"/>
                </a:lnTo>
                <a:lnTo>
                  <a:pt x="434" y="401"/>
                </a:lnTo>
                <a:close/>
                <a:moveTo>
                  <a:pt x="0" y="0"/>
                </a:moveTo>
                <a:lnTo>
                  <a:pt x="0" y="6872"/>
                </a:lnTo>
                <a:lnTo>
                  <a:pt x="21182" y="6872"/>
                </a:lnTo>
                <a:lnTo>
                  <a:pt x="211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5429232" y="1770348"/>
            <a:ext cx="2398548" cy="260362"/>
          </a:xfrm>
          <a:custGeom>
            <a:avLst/>
            <a:gdLst/>
            <a:ahLst/>
            <a:cxnLst/>
            <a:rect l="l" t="t" r="r" b="b"/>
            <a:pathLst>
              <a:path w="43031" h="4671" extrusionOk="0">
                <a:moveTo>
                  <a:pt x="6104" y="0"/>
                </a:moveTo>
                <a:lnTo>
                  <a:pt x="0" y="4670"/>
                </a:lnTo>
                <a:lnTo>
                  <a:pt x="43031" y="4670"/>
                </a:lnTo>
                <a:lnTo>
                  <a:pt x="369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7372301" y="1770348"/>
            <a:ext cx="455563" cy="260362"/>
          </a:xfrm>
          <a:custGeom>
            <a:avLst/>
            <a:gdLst/>
            <a:ahLst/>
            <a:cxnLst/>
            <a:rect l="l" t="t" r="r" b="b"/>
            <a:pathLst>
              <a:path w="8173" h="4671" extrusionOk="0">
                <a:moveTo>
                  <a:pt x="0" y="0"/>
                </a:moveTo>
                <a:lnTo>
                  <a:pt x="5304" y="4670"/>
                </a:lnTo>
                <a:lnTo>
                  <a:pt x="8173" y="4670"/>
                </a:lnTo>
                <a:lnTo>
                  <a:pt x="20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7143590" y="1770348"/>
            <a:ext cx="364484" cy="260362"/>
          </a:xfrm>
          <a:custGeom>
            <a:avLst/>
            <a:gdLst/>
            <a:ahLst/>
            <a:cxnLst/>
            <a:rect l="l" t="t" r="r" b="b"/>
            <a:pathLst>
              <a:path w="6539" h="4671" extrusionOk="0">
                <a:moveTo>
                  <a:pt x="0" y="0"/>
                </a:moveTo>
                <a:lnTo>
                  <a:pt x="3670" y="4670"/>
                </a:lnTo>
                <a:lnTo>
                  <a:pt x="6538" y="4670"/>
                </a:lnTo>
                <a:lnTo>
                  <a:pt x="20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6914879" y="1770348"/>
            <a:ext cx="273349" cy="260362"/>
          </a:xfrm>
          <a:custGeom>
            <a:avLst/>
            <a:gdLst/>
            <a:ahLst/>
            <a:cxnLst/>
            <a:rect l="l" t="t" r="r" b="b"/>
            <a:pathLst>
              <a:path w="4904" h="4671" extrusionOk="0">
                <a:moveTo>
                  <a:pt x="0" y="0"/>
                </a:moveTo>
                <a:lnTo>
                  <a:pt x="2035" y="4670"/>
                </a:lnTo>
                <a:lnTo>
                  <a:pt x="4904" y="4670"/>
                </a:lnTo>
                <a:lnTo>
                  <a:pt x="20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6686168" y="1770348"/>
            <a:ext cx="182270" cy="260362"/>
          </a:xfrm>
          <a:custGeom>
            <a:avLst/>
            <a:gdLst/>
            <a:ahLst/>
            <a:cxnLst/>
            <a:rect l="l" t="t" r="r" b="b"/>
            <a:pathLst>
              <a:path w="3270" h="4671" extrusionOk="0">
                <a:moveTo>
                  <a:pt x="0" y="0"/>
                </a:moveTo>
                <a:lnTo>
                  <a:pt x="401" y="4670"/>
                </a:lnTo>
                <a:lnTo>
                  <a:pt x="3269" y="4670"/>
                </a:lnTo>
                <a:lnTo>
                  <a:pt x="20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6388670" y="1770348"/>
            <a:ext cx="182270" cy="260362"/>
          </a:xfrm>
          <a:custGeom>
            <a:avLst/>
            <a:gdLst/>
            <a:ahLst/>
            <a:cxnLst/>
            <a:rect l="l" t="t" r="r" b="b"/>
            <a:pathLst>
              <a:path w="3270" h="4671" extrusionOk="0">
                <a:moveTo>
                  <a:pt x="1235" y="0"/>
                </a:moveTo>
                <a:lnTo>
                  <a:pt x="0" y="4670"/>
                </a:lnTo>
                <a:lnTo>
                  <a:pt x="2869" y="4670"/>
                </a:lnTo>
                <a:lnTo>
                  <a:pt x="32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6068820" y="1770348"/>
            <a:ext cx="273405" cy="260362"/>
          </a:xfrm>
          <a:custGeom>
            <a:avLst/>
            <a:gdLst/>
            <a:ahLst/>
            <a:cxnLst/>
            <a:rect l="l" t="t" r="r" b="b"/>
            <a:pathLst>
              <a:path w="4905" h="4671" extrusionOk="0">
                <a:moveTo>
                  <a:pt x="2870" y="0"/>
                </a:moveTo>
                <a:lnTo>
                  <a:pt x="1" y="4670"/>
                </a:lnTo>
                <a:lnTo>
                  <a:pt x="2870" y="4670"/>
                </a:lnTo>
                <a:lnTo>
                  <a:pt x="49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5749026" y="1770348"/>
            <a:ext cx="364484" cy="260362"/>
          </a:xfrm>
          <a:custGeom>
            <a:avLst/>
            <a:gdLst/>
            <a:ahLst/>
            <a:cxnLst/>
            <a:rect l="l" t="t" r="r" b="b"/>
            <a:pathLst>
              <a:path w="6539" h="4671" extrusionOk="0">
                <a:moveTo>
                  <a:pt x="4470" y="0"/>
                </a:moveTo>
                <a:lnTo>
                  <a:pt x="0" y="4670"/>
                </a:lnTo>
                <a:lnTo>
                  <a:pt x="2869" y="4670"/>
                </a:lnTo>
                <a:lnTo>
                  <a:pt x="65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5429232" y="1770348"/>
            <a:ext cx="455563" cy="260362"/>
          </a:xfrm>
          <a:custGeom>
            <a:avLst/>
            <a:gdLst/>
            <a:ahLst/>
            <a:cxnLst/>
            <a:rect l="l" t="t" r="r" b="b"/>
            <a:pathLst>
              <a:path w="8173" h="4671" extrusionOk="0">
                <a:moveTo>
                  <a:pt x="6104" y="0"/>
                </a:moveTo>
                <a:lnTo>
                  <a:pt x="0" y="4670"/>
                </a:lnTo>
                <a:lnTo>
                  <a:pt x="2869" y="4670"/>
                </a:lnTo>
                <a:lnTo>
                  <a:pt x="81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5427337" y="2030664"/>
            <a:ext cx="161813" cy="146931"/>
          </a:xfrm>
          <a:custGeom>
            <a:avLst/>
            <a:gdLst/>
            <a:ahLst/>
            <a:cxnLst/>
            <a:rect l="l" t="t" r="r" b="b"/>
            <a:pathLst>
              <a:path w="2903" h="2636" extrusionOk="0">
                <a:moveTo>
                  <a:pt x="1" y="0"/>
                </a:moveTo>
                <a:lnTo>
                  <a:pt x="1" y="1201"/>
                </a:lnTo>
                <a:cubicBezTo>
                  <a:pt x="1" y="2001"/>
                  <a:pt x="668" y="2635"/>
                  <a:pt x="1468" y="2635"/>
                </a:cubicBezTo>
                <a:cubicBezTo>
                  <a:pt x="2236" y="2635"/>
                  <a:pt x="2903" y="2001"/>
                  <a:pt x="2903" y="1201"/>
                </a:cubicBezTo>
                <a:lnTo>
                  <a:pt x="2903"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5589101" y="2030664"/>
            <a:ext cx="159974" cy="146931"/>
          </a:xfrm>
          <a:custGeom>
            <a:avLst/>
            <a:gdLst/>
            <a:ahLst/>
            <a:cxnLst/>
            <a:rect l="l" t="t" r="r" b="b"/>
            <a:pathLst>
              <a:path w="2870" h="2636" extrusionOk="0">
                <a:moveTo>
                  <a:pt x="1" y="0"/>
                </a:moveTo>
                <a:lnTo>
                  <a:pt x="1" y="1201"/>
                </a:lnTo>
                <a:cubicBezTo>
                  <a:pt x="1" y="2001"/>
                  <a:pt x="635" y="2635"/>
                  <a:pt x="1435" y="2635"/>
                </a:cubicBezTo>
                <a:cubicBezTo>
                  <a:pt x="2236"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5749026" y="2030664"/>
            <a:ext cx="159974" cy="146931"/>
          </a:xfrm>
          <a:custGeom>
            <a:avLst/>
            <a:gdLst/>
            <a:ahLst/>
            <a:cxnLst/>
            <a:rect l="l" t="t" r="r" b="b"/>
            <a:pathLst>
              <a:path w="2870"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5908951" y="2030664"/>
            <a:ext cx="159918" cy="146931"/>
          </a:xfrm>
          <a:custGeom>
            <a:avLst/>
            <a:gdLst/>
            <a:ahLst/>
            <a:cxnLst/>
            <a:rect l="l" t="t" r="r" b="b"/>
            <a:pathLst>
              <a:path w="2869"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6068820" y="2030664"/>
            <a:ext cx="159974" cy="146931"/>
          </a:xfrm>
          <a:custGeom>
            <a:avLst/>
            <a:gdLst/>
            <a:ahLst/>
            <a:cxnLst/>
            <a:rect l="l" t="t" r="r" b="b"/>
            <a:pathLst>
              <a:path w="2870" h="2636" extrusionOk="0">
                <a:moveTo>
                  <a:pt x="1" y="0"/>
                </a:moveTo>
                <a:lnTo>
                  <a:pt x="1" y="1201"/>
                </a:lnTo>
                <a:cubicBezTo>
                  <a:pt x="1" y="2001"/>
                  <a:pt x="668" y="2635"/>
                  <a:pt x="1435" y="2635"/>
                </a:cubicBezTo>
                <a:cubicBezTo>
                  <a:pt x="2236" y="2635"/>
                  <a:pt x="2870" y="2001"/>
                  <a:pt x="2870" y="1201"/>
                </a:cubicBezTo>
                <a:lnTo>
                  <a:pt x="2870"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6228745" y="2030664"/>
            <a:ext cx="161813" cy="146931"/>
          </a:xfrm>
          <a:custGeom>
            <a:avLst/>
            <a:gdLst/>
            <a:ahLst/>
            <a:cxnLst/>
            <a:rect l="l" t="t" r="r" b="b"/>
            <a:pathLst>
              <a:path w="2903" h="2636" extrusionOk="0">
                <a:moveTo>
                  <a:pt x="1" y="0"/>
                </a:moveTo>
                <a:lnTo>
                  <a:pt x="1" y="1201"/>
                </a:lnTo>
                <a:cubicBezTo>
                  <a:pt x="1" y="2001"/>
                  <a:pt x="668" y="2635"/>
                  <a:pt x="1435" y="2635"/>
                </a:cubicBezTo>
                <a:cubicBezTo>
                  <a:pt x="2236" y="2635"/>
                  <a:pt x="2903" y="2001"/>
                  <a:pt x="2903" y="1201"/>
                </a:cubicBezTo>
                <a:lnTo>
                  <a:pt x="2869" y="1201"/>
                </a:ln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6388670" y="2030664"/>
            <a:ext cx="161813" cy="146931"/>
          </a:xfrm>
          <a:custGeom>
            <a:avLst/>
            <a:gdLst/>
            <a:ahLst/>
            <a:cxnLst/>
            <a:rect l="l" t="t" r="r" b="b"/>
            <a:pathLst>
              <a:path w="2903" h="2636" extrusionOk="0">
                <a:moveTo>
                  <a:pt x="0" y="0"/>
                </a:moveTo>
                <a:lnTo>
                  <a:pt x="0" y="1201"/>
                </a:lnTo>
                <a:cubicBezTo>
                  <a:pt x="0" y="2001"/>
                  <a:pt x="667" y="2635"/>
                  <a:pt x="1468" y="2635"/>
                </a:cubicBezTo>
                <a:cubicBezTo>
                  <a:pt x="2235" y="2635"/>
                  <a:pt x="2902" y="2001"/>
                  <a:pt x="2902" y="1201"/>
                </a:cubicBezTo>
                <a:lnTo>
                  <a:pt x="2902"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6550435" y="2030664"/>
            <a:ext cx="159974" cy="146931"/>
          </a:xfrm>
          <a:custGeom>
            <a:avLst/>
            <a:gdLst/>
            <a:ahLst/>
            <a:cxnLst/>
            <a:rect l="l" t="t" r="r" b="b"/>
            <a:pathLst>
              <a:path w="2870"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6710360" y="2030664"/>
            <a:ext cx="159918" cy="146931"/>
          </a:xfrm>
          <a:custGeom>
            <a:avLst/>
            <a:gdLst/>
            <a:ahLst/>
            <a:cxnLst/>
            <a:rect l="l" t="t" r="r" b="b"/>
            <a:pathLst>
              <a:path w="2869" h="2636" extrusionOk="0">
                <a:moveTo>
                  <a:pt x="0" y="0"/>
                </a:moveTo>
                <a:lnTo>
                  <a:pt x="0" y="1201"/>
                </a:lnTo>
                <a:cubicBezTo>
                  <a:pt x="0" y="2001"/>
                  <a:pt x="634" y="2635"/>
                  <a:pt x="1434" y="2635"/>
                </a:cubicBezTo>
                <a:cubicBezTo>
                  <a:pt x="2235"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6870229" y="2030664"/>
            <a:ext cx="159974" cy="146931"/>
          </a:xfrm>
          <a:custGeom>
            <a:avLst/>
            <a:gdLst/>
            <a:ahLst/>
            <a:cxnLst/>
            <a:rect l="l" t="t" r="r" b="b"/>
            <a:pathLst>
              <a:path w="2870" h="2636" extrusionOk="0">
                <a:moveTo>
                  <a:pt x="1" y="0"/>
                </a:moveTo>
                <a:lnTo>
                  <a:pt x="1" y="1201"/>
                </a:lnTo>
                <a:cubicBezTo>
                  <a:pt x="1" y="2001"/>
                  <a:pt x="635" y="2635"/>
                  <a:pt x="1435" y="2635"/>
                </a:cubicBezTo>
                <a:cubicBezTo>
                  <a:pt x="2236" y="2635"/>
                  <a:pt x="2870" y="2001"/>
                  <a:pt x="2870" y="1201"/>
                </a:cubicBezTo>
                <a:lnTo>
                  <a:pt x="28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7030154" y="2030664"/>
            <a:ext cx="159974" cy="146931"/>
          </a:xfrm>
          <a:custGeom>
            <a:avLst/>
            <a:gdLst/>
            <a:ahLst/>
            <a:cxnLst/>
            <a:rect l="l" t="t" r="r" b="b"/>
            <a:pathLst>
              <a:path w="2870" h="2636" extrusionOk="0">
                <a:moveTo>
                  <a:pt x="1" y="0"/>
                </a:moveTo>
                <a:lnTo>
                  <a:pt x="1" y="1201"/>
                </a:lnTo>
                <a:cubicBezTo>
                  <a:pt x="1" y="2001"/>
                  <a:pt x="634" y="2635"/>
                  <a:pt x="1435" y="2635"/>
                </a:cubicBezTo>
                <a:cubicBezTo>
                  <a:pt x="2235"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7190079" y="2030664"/>
            <a:ext cx="161813" cy="146931"/>
          </a:xfrm>
          <a:custGeom>
            <a:avLst/>
            <a:gdLst/>
            <a:ahLst/>
            <a:cxnLst/>
            <a:rect l="l" t="t" r="r" b="b"/>
            <a:pathLst>
              <a:path w="2903" h="2636" extrusionOk="0">
                <a:moveTo>
                  <a:pt x="0" y="0"/>
                </a:moveTo>
                <a:lnTo>
                  <a:pt x="0" y="1201"/>
                </a:lnTo>
                <a:cubicBezTo>
                  <a:pt x="0" y="2001"/>
                  <a:pt x="667" y="2635"/>
                  <a:pt x="1435" y="2635"/>
                </a:cubicBezTo>
                <a:cubicBezTo>
                  <a:pt x="2235" y="2635"/>
                  <a:pt x="2902" y="2001"/>
                  <a:pt x="2902" y="1201"/>
                </a:cubicBezTo>
                <a:lnTo>
                  <a:pt x="2869" y="1201"/>
                </a:ln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7349948" y="2030664"/>
            <a:ext cx="161869" cy="146931"/>
          </a:xfrm>
          <a:custGeom>
            <a:avLst/>
            <a:gdLst/>
            <a:ahLst/>
            <a:cxnLst/>
            <a:rect l="l" t="t" r="r" b="b"/>
            <a:pathLst>
              <a:path w="2904" h="2636" extrusionOk="0">
                <a:moveTo>
                  <a:pt x="1" y="0"/>
                </a:moveTo>
                <a:lnTo>
                  <a:pt x="1" y="1201"/>
                </a:lnTo>
                <a:cubicBezTo>
                  <a:pt x="1" y="2001"/>
                  <a:pt x="668" y="2635"/>
                  <a:pt x="1469" y="2635"/>
                </a:cubicBezTo>
                <a:cubicBezTo>
                  <a:pt x="2236" y="2635"/>
                  <a:pt x="2903" y="2001"/>
                  <a:pt x="2903" y="1201"/>
                </a:cubicBezTo>
                <a:lnTo>
                  <a:pt x="2903"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7511768" y="2030664"/>
            <a:ext cx="159918" cy="146931"/>
          </a:xfrm>
          <a:custGeom>
            <a:avLst/>
            <a:gdLst/>
            <a:ahLst/>
            <a:cxnLst/>
            <a:rect l="l" t="t" r="r" b="b"/>
            <a:pathLst>
              <a:path w="2869" h="2636" extrusionOk="0">
                <a:moveTo>
                  <a:pt x="0" y="0"/>
                </a:moveTo>
                <a:lnTo>
                  <a:pt x="0" y="1201"/>
                </a:lnTo>
                <a:cubicBezTo>
                  <a:pt x="0" y="2001"/>
                  <a:pt x="634" y="2635"/>
                  <a:pt x="1434" y="2635"/>
                </a:cubicBezTo>
                <a:cubicBezTo>
                  <a:pt x="2202"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7671638" y="2030664"/>
            <a:ext cx="159974" cy="146931"/>
          </a:xfrm>
          <a:custGeom>
            <a:avLst/>
            <a:gdLst/>
            <a:ahLst/>
            <a:cxnLst/>
            <a:rect l="l" t="t" r="r" b="b"/>
            <a:pathLst>
              <a:path w="2870" h="2636" extrusionOk="0">
                <a:moveTo>
                  <a:pt x="1" y="0"/>
                </a:moveTo>
                <a:lnTo>
                  <a:pt x="1" y="1201"/>
                </a:lnTo>
                <a:cubicBezTo>
                  <a:pt x="1" y="2001"/>
                  <a:pt x="635" y="2635"/>
                  <a:pt x="1435" y="2635"/>
                </a:cubicBezTo>
                <a:cubicBezTo>
                  <a:pt x="2236"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7943103" y="2748344"/>
            <a:ext cx="245535" cy="245535"/>
          </a:xfrm>
          <a:custGeom>
            <a:avLst/>
            <a:gdLst/>
            <a:ahLst/>
            <a:cxnLst/>
            <a:rect l="l" t="t" r="r" b="b"/>
            <a:pathLst>
              <a:path w="4405" h="4405" extrusionOk="0">
                <a:moveTo>
                  <a:pt x="1" y="1"/>
                </a:moveTo>
                <a:lnTo>
                  <a:pt x="1902" y="4237"/>
                </a:lnTo>
                <a:lnTo>
                  <a:pt x="2770" y="3370"/>
                </a:lnTo>
                <a:lnTo>
                  <a:pt x="3770" y="4404"/>
                </a:lnTo>
                <a:lnTo>
                  <a:pt x="4404" y="3804"/>
                </a:lnTo>
                <a:lnTo>
                  <a:pt x="3370" y="2770"/>
                </a:lnTo>
                <a:lnTo>
                  <a:pt x="4237" y="1902"/>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txBox="1">
            <a:spLocks noGrp="1"/>
          </p:cNvSpPr>
          <p:nvPr>
            <p:ph type="ctrTitle"/>
          </p:nvPr>
        </p:nvSpPr>
        <p:spPr>
          <a:xfrm>
            <a:off x="6037164" y="1242309"/>
            <a:ext cx="1180800" cy="3606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rPr>
              <a:t>SHOP</a:t>
            </a:r>
            <a:endParaRPr sz="250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grpSp>
        <p:nvGrpSpPr>
          <p:cNvPr id="135" name="Google Shape;1523;p43">
            <a:extLst>
              <a:ext uri="{FF2B5EF4-FFF2-40B4-BE49-F238E27FC236}">
                <a16:creationId xmlns:a16="http://schemas.microsoft.com/office/drawing/2014/main" id="{67AC3CBB-AAB8-45ED-AD7D-6483F09F5DE6}"/>
              </a:ext>
            </a:extLst>
          </p:cNvPr>
          <p:cNvGrpSpPr/>
          <p:nvPr/>
        </p:nvGrpSpPr>
        <p:grpSpPr>
          <a:xfrm>
            <a:off x="159495" y="2977116"/>
            <a:ext cx="2881421" cy="2023815"/>
            <a:chOff x="2417164" y="2063889"/>
            <a:chExt cx="1512883" cy="999362"/>
          </a:xfrm>
          <a:solidFill>
            <a:srgbClr val="002060"/>
          </a:solidFill>
        </p:grpSpPr>
        <p:sp>
          <p:nvSpPr>
            <p:cNvPr id="136" name="Google Shape;1524;p43">
              <a:extLst>
                <a:ext uri="{FF2B5EF4-FFF2-40B4-BE49-F238E27FC236}">
                  <a16:creationId xmlns:a16="http://schemas.microsoft.com/office/drawing/2014/main" id="{362C6C70-E6DA-4F3F-B72E-005B700504C6}"/>
                </a:ext>
              </a:extLst>
            </p:cNvPr>
            <p:cNvSpPr/>
            <p:nvPr/>
          </p:nvSpPr>
          <p:spPr>
            <a:xfrm>
              <a:off x="2854091" y="2063889"/>
              <a:ext cx="754938" cy="322473"/>
            </a:xfrm>
            <a:custGeom>
              <a:avLst/>
              <a:gdLst/>
              <a:ahLst/>
              <a:cxnLst/>
              <a:rect l="l" t="t" r="r" b="b"/>
              <a:pathLst>
                <a:path w="9391" h="7063" extrusionOk="0">
                  <a:moveTo>
                    <a:pt x="4696" y="1"/>
                  </a:moveTo>
                  <a:cubicBezTo>
                    <a:pt x="37" y="1"/>
                    <a:pt x="0" y="6767"/>
                    <a:pt x="0" y="6841"/>
                  </a:cubicBezTo>
                  <a:cubicBezTo>
                    <a:pt x="0" y="6951"/>
                    <a:pt x="111" y="7062"/>
                    <a:pt x="222" y="7062"/>
                  </a:cubicBezTo>
                  <a:cubicBezTo>
                    <a:pt x="333" y="7062"/>
                    <a:pt x="407" y="6951"/>
                    <a:pt x="407" y="6841"/>
                  </a:cubicBezTo>
                  <a:cubicBezTo>
                    <a:pt x="407" y="6767"/>
                    <a:pt x="444" y="408"/>
                    <a:pt x="4696" y="408"/>
                  </a:cubicBezTo>
                  <a:cubicBezTo>
                    <a:pt x="8910" y="408"/>
                    <a:pt x="8984" y="6767"/>
                    <a:pt x="8984" y="6841"/>
                  </a:cubicBezTo>
                  <a:cubicBezTo>
                    <a:pt x="8984" y="6951"/>
                    <a:pt x="9058" y="7062"/>
                    <a:pt x="9169" y="7062"/>
                  </a:cubicBezTo>
                  <a:cubicBezTo>
                    <a:pt x="9317" y="7062"/>
                    <a:pt x="9391" y="6951"/>
                    <a:pt x="9391" y="6841"/>
                  </a:cubicBezTo>
                  <a:cubicBezTo>
                    <a:pt x="9391" y="6767"/>
                    <a:pt x="9354" y="1"/>
                    <a:pt x="46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525;p43">
              <a:extLst>
                <a:ext uri="{FF2B5EF4-FFF2-40B4-BE49-F238E27FC236}">
                  <a16:creationId xmlns:a16="http://schemas.microsoft.com/office/drawing/2014/main" id="{44CEB4FA-102F-4F19-9637-4499BCFE9226}"/>
                </a:ext>
              </a:extLst>
            </p:cNvPr>
            <p:cNvSpPr/>
            <p:nvPr/>
          </p:nvSpPr>
          <p:spPr>
            <a:xfrm>
              <a:off x="2455832" y="2305284"/>
              <a:ext cx="1352312" cy="654990"/>
            </a:xfrm>
            <a:custGeom>
              <a:avLst/>
              <a:gdLst/>
              <a:ahLst/>
              <a:cxnLst/>
              <a:rect l="l" t="t" r="r" b="b"/>
              <a:pathLst>
                <a:path w="16822" h="14346" extrusionOk="0">
                  <a:moveTo>
                    <a:pt x="0" y="1"/>
                  </a:moveTo>
                  <a:lnTo>
                    <a:pt x="0" y="14345"/>
                  </a:lnTo>
                  <a:lnTo>
                    <a:pt x="16822" y="14345"/>
                  </a:lnTo>
                  <a:lnTo>
                    <a:pt x="1682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526;p43">
              <a:extLst>
                <a:ext uri="{FF2B5EF4-FFF2-40B4-BE49-F238E27FC236}">
                  <a16:creationId xmlns:a16="http://schemas.microsoft.com/office/drawing/2014/main" id="{B5F2D6FC-CE38-495F-8282-28C28162F242}"/>
                </a:ext>
              </a:extLst>
            </p:cNvPr>
            <p:cNvSpPr/>
            <p:nvPr/>
          </p:nvSpPr>
          <p:spPr>
            <a:xfrm>
              <a:off x="3808097" y="2305284"/>
              <a:ext cx="92207" cy="654990"/>
            </a:xfrm>
            <a:custGeom>
              <a:avLst/>
              <a:gdLst/>
              <a:ahLst/>
              <a:cxnLst/>
              <a:rect l="l" t="t" r="r" b="b"/>
              <a:pathLst>
                <a:path w="1147" h="14346" extrusionOk="0">
                  <a:moveTo>
                    <a:pt x="1" y="1"/>
                  </a:moveTo>
                  <a:lnTo>
                    <a:pt x="1" y="14345"/>
                  </a:lnTo>
                  <a:lnTo>
                    <a:pt x="1147" y="14345"/>
                  </a:lnTo>
                  <a:lnTo>
                    <a:pt x="1147" y="518"/>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527;p43">
              <a:extLst>
                <a:ext uri="{FF2B5EF4-FFF2-40B4-BE49-F238E27FC236}">
                  <a16:creationId xmlns:a16="http://schemas.microsoft.com/office/drawing/2014/main" id="{0436EA51-5732-4D6B-AE21-4F6D27436B9E}"/>
                </a:ext>
              </a:extLst>
            </p:cNvPr>
            <p:cNvSpPr/>
            <p:nvPr/>
          </p:nvSpPr>
          <p:spPr>
            <a:xfrm>
              <a:off x="3769509" y="2960249"/>
              <a:ext cx="160538" cy="103001"/>
            </a:xfrm>
            <a:custGeom>
              <a:avLst/>
              <a:gdLst/>
              <a:ahLst/>
              <a:cxnLst/>
              <a:rect l="l" t="t" r="r" b="b"/>
              <a:pathLst>
                <a:path w="1997" h="2256" extrusionOk="0">
                  <a:moveTo>
                    <a:pt x="481" y="0"/>
                  </a:moveTo>
                  <a:lnTo>
                    <a:pt x="0" y="2256"/>
                  </a:lnTo>
                  <a:lnTo>
                    <a:pt x="0" y="2256"/>
                  </a:lnTo>
                  <a:lnTo>
                    <a:pt x="1997" y="1849"/>
                  </a:lnTo>
                  <a:lnTo>
                    <a:pt x="162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528;p43">
              <a:extLst>
                <a:ext uri="{FF2B5EF4-FFF2-40B4-BE49-F238E27FC236}">
                  <a16:creationId xmlns:a16="http://schemas.microsoft.com/office/drawing/2014/main" id="{38FAA9AF-4CA8-4358-A01A-4B55B3412F9C}"/>
                </a:ext>
              </a:extLst>
            </p:cNvPr>
            <p:cNvSpPr/>
            <p:nvPr/>
          </p:nvSpPr>
          <p:spPr>
            <a:xfrm>
              <a:off x="2417164" y="2960249"/>
              <a:ext cx="1390979" cy="103001"/>
            </a:xfrm>
            <a:custGeom>
              <a:avLst/>
              <a:gdLst/>
              <a:ahLst/>
              <a:cxnLst/>
              <a:rect l="l" t="t" r="r" b="b"/>
              <a:pathLst>
                <a:path w="17303" h="2256" extrusionOk="0">
                  <a:moveTo>
                    <a:pt x="481" y="0"/>
                  </a:moveTo>
                  <a:lnTo>
                    <a:pt x="1" y="2256"/>
                  </a:lnTo>
                  <a:lnTo>
                    <a:pt x="16822" y="2256"/>
                  </a:lnTo>
                  <a:lnTo>
                    <a:pt x="1730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529;p43">
              <a:extLst>
                <a:ext uri="{FF2B5EF4-FFF2-40B4-BE49-F238E27FC236}">
                  <a16:creationId xmlns:a16="http://schemas.microsoft.com/office/drawing/2014/main" id="{52D16A2D-8A09-43F6-B060-DE1DAE9B569C}"/>
                </a:ext>
              </a:extLst>
            </p:cNvPr>
            <p:cNvSpPr/>
            <p:nvPr/>
          </p:nvSpPr>
          <p:spPr>
            <a:xfrm>
              <a:off x="2720320" y="2347517"/>
              <a:ext cx="101130" cy="57436"/>
            </a:xfrm>
            <a:custGeom>
              <a:avLst/>
              <a:gdLst/>
              <a:ahLst/>
              <a:cxnLst/>
              <a:rect l="l" t="t" r="r" b="b"/>
              <a:pathLst>
                <a:path w="1258" h="1258" extrusionOk="0">
                  <a:moveTo>
                    <a:pt x="629" y="370"/>
                  </a:moveTo>
                  <a:cubicBezTo>
                    <a:pt x="777" y="370"/>
                    <a:pt x="888" y="481"/>
                    <a:pt x="888" y="629"/>
                  </a:cubicBezTo>
                  <a:cubicBezTo>
                    <a:pt x="888" y="776"/>
                    <a:pt x="777" y="887"/>
                    <a:pt x="629" y="887"/>
                  </a:cubicBezTo>
                  <a:cubicBezTo>
                    <a:pt x="481" y="887"/>
                    <a:pt x="370" y="776"/>
                    <a:pt x="370" y="629"/>
                  </a:cubicBezTo>
                  <a:cubicBezTo>
                    <a:pt x="370" y="481"/>
                    <a:pt x="481" y="370"/>
                    <a:pt x="629" y="370"/>
                  </a:cubicBezTo>
                  <a:close/>
                  <a:moveTo>
                    <a:pt x="629" y="0"/>
                  </a:moveTo>
                  <a:cubicBezTo>
                    <a:pt x="296" y="0"/>
                    <a:pt x="1" y="296"/>
                    <a:pt x="1" y="629"/>
                  </a:cubicBezTo>
                  <a:cubicBezTo>
                    <a:pt x="1" y="998"/>
                    <a:pt x="296" y="1257"/>
                    <a:pt x="629" y="1257"/>
                  </a:cubicBezTo>
                  <a:cubicBezTo>
                    <a:pt x="999" y="1257"/>
                    <a:pt x="1258" y="998"/>
                    <a:pt x="1258" y="629"/>
                  </a:cubicBezTo>
                  <a:cubicBezTo>
                    <a:pt x="1258" y="296"/>
                    <a:pt x="999" y="0"/>
                    <a:pt x="6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530;p43">
              <a:extLst>
                <a:ext uri="{FF2B5EF4-FFF2-40B4-BE49-F238E27FC236}">
                  <a16:creationId xmlns:a16="http://schemas.microsoft.com/office/drawing/2014/main" id="{C232801A-C664-4D88-8172-4AB006857AEA}"/>
                </a:ext>
              </a:extLst>
            </p:cNvPr>
            <p:cNvSpPr/>
            <p:nvPr/>
          </p:nvSpPr>
          <p:spPr>
            <a:xfrm>
              <a:off x="3442557" y="2347517"/>
              <a:ext cx="101130" cy="57436"/>
            </a:xfrm>
            <a:custGeom>
              <a:avLst/>
              <a:gdLst/>
              <a:ahLst/>
              <a:cxnLst/>
              <a:rect l="l" t="t" r="r" b="b"/>
              <a:pathLst>
                <a:path w="1258" h="1258" extrusionOk="0">
                  <a:moveTo>
                    <a:pt x="629" y="370"/>
                  </a:moveTo>
                  <a:cubicBezTo>
                    <a:pt x="777" y="370"/>
                    <a:pt x="888" y="481"/>
                    <a:pt x="888" y="629"/>
                  </a:cubicBezTo>
                  <a:cubicBezTo>
                    <a:pt x="888" y="776"/>
                    <a:pt x="777" y="887"/>
                    <a:pt x="629" y="887"/>
                  </a:cubicBezTo>
                  <a:cubicBezTo>
                    <a:pt x="481" y="887"/>
                    <a:pt x="370" y="776"/>
                    <a:pt x="370" y="629"/>
                  </a:cubicBezTo>
                  <a:cubicBezTo>
                    <a:pt x="370" y="481"/>
                    <a:pt x="481" y="370"/>
                    <a:pt x="629" y="370"/>
                  </a:cubicBezTo>
                  <a:close/>
                  <a:moveTo>
                    <a:pt x="629" y="0"/>
                  </a:moveTo>
                  <a:cubicBezTo>
                    <a:pt x="296" y="0"/>
                    <a:pt x="0" y="296"/>
                    <a:pt x="0" y="629"/>
                  </a:cubicBezTo>
                  <a:cubicBezTo>
                    <a:pt x="0" y="998"/>
                    <a:pt x="296" y="1257"/>
                    <a:pt x="629" y="1257"/>
                  </a:cubicBezTo>
                  <a:cubicBezTo>
                    <a:pt x="999" y="1257"/>
                    <a:pt x="1257" y="998"/>
                    <a:pt x="1257" y="629"/>
                  </a:cubicBezTo>
                  <a:cubicBezTo>
                    <a:pt x="1257" y="296"/>
                    <a:pt x="999" y="0"/>
                    <a:pt x="6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531;p43">
              <a:extLst>
                <a:ext uri="{FF2B5EF4-FFF2-40B4-BE49-F238E27FC236}">
                  <a16:creationId xmlns:a16="http://schemas.microsoft.com/office/drawing/2014/main" id="{C95FF45E-36E6-4EF5-9786-4369D9FA06CC}"/>
                </a:ext>
              </a:extLst>
            </p:cNvPr>
            <p:cNvSpPr/>
            <p:nvPr/>
          </p:nvSpPr>
          <p:spPr>
            <a:xfrm>
              <a:off x="2753039" y="2063889"/>
              <a:ext cx="757912" cy="322473"/>
            </a:xfrm>
            <a:custGeom>
              <a:avLst/>
              <a:gdLst/>
              <a:ahLst/>
              <a:cxnLst/>
              <a:rect l="l" t="t" r="r" b="b"/>
              <a:pathLst>
                <a:path w="9428" h="7063" extrusionOk="0">
                  <a:moveTo>
                    <a:pt x="4696" y="1"/>
                  </a:moveTo>
                  <a:cubicBezTo>
                    <a:pt x="74" y="1"/>
                    <a:pt x="0" y="6767"/>
                    <a:pt x="0" y="6841"/>
                  </a:cubicBezTo>
                  <a:cubicBezTo>
                    <a:pt x="0" y="6951"/>
                    <a:pt x="111" y="7062"/>
                    <a:pt x="222" y="7062"/>
                  </a:cubicBezTo>
                  <a:cubicBezTo>
                    <a:pt x="333" y="7062"/>
                    <a:pt x="444" y="6951"/>
                    <a:pt x="444" y="6841"/>
                  </a:cubicBezTo>
                  <a:cubicBezTo>
                    <a:pt x="444" y="6767"/>
                    <a:pt x="481" y="408"/>
                    <a:pt x="4696" y="408"/>
                  </a:cubicBezTo>
                  <a:cubicBezTo>
                    <a:pt x="8947" y="408"/>
                    <a:pt x="8984" y="6767"/>
                    <a:pt x="8984" y="6841"/>
                  </a:cubicBezTo>
                  <a:cubicBezTo>
                    <a:pt x="8984" y="6951"/>
                    <a:pt x="9095" y="7062"/>
                    <a:pt x="9206" y="7062"/>
                  </a:cubicBezTo>
                  <a:cubicBezTo>
                    <a:pt x="9317" y="7062"/>
                    <a:pt x="9428" y="6951"/>
                    <a:pt x="9428" y="6841"/>
                  </a:cubicBezTo>
                  <a:cubicBezTo>
                    <a:pt x="9428" y="6767"/>
                    <a:pt x="9354" y="1"/>
                    <a:pt x="46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8" name="Google Shape;1338;p41"/>
          <p:cNvSpPr txBox="1">
            <a:spLocks noGrp="1"/>
          </p:cNvSpPr>
          <p:nvPr>
            <p:ph type="title"/>
          </p:nvPr>
        </p:nvSpPr>
        <p:spPr>
          <a:xfrm>
            <a:off x="2514575" y="292615"/>
            <a:ext cx="41148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200" dirty="0">
                <a:latin typeface="Bahnschrift Condensed" panose="020B0502040204020203" pitchFamily="34" charset="0"/>
              </a:rPr>
              <a:t>SALES PREDICTION</a:t>
            </a:r>
          </a:p>
        </p:txBody>
      </p:sp>
      <p:grpSp>
        <p:nvGrpSpPr>
          <p:cNvPr id="9" name="Group 8">
            <a:extLst>
              <a:ext uri="{FF2B5EF4-FFF2-40B4-BE49-F238E27FC236}">
                <a16:creationId xmlns:a16="http://schemas.microsoft.com/office/drawing/2014/main" id="{74F85768-B404-4587-A1E2-3D1406B1F214}"/>
              </a:ext>
            </a:extLst>
          </p:cNvPr>
          <p:cNvGrpSpPr/>
          <p:nvPr/>
        </p:nvGrpSpPr>
        <p:grpSpPr>
          <a:xfrm>
            <a:off x="388760" y="745359"/>
            <a:ext cx="2397617" cy="2096556"/>
            <a:chOff x="-23700" y="2644780"/>
            <a:chExt cx="3218100" cy="2407972"/>
          </a:xfrm>
          <a:solidFill>
            <a:schemeClr val="accent5">
              <a:lumMod val="60000"/>
              <a:lumOff val="40000"/>
            </a:schemeClr>
          </a:solidFill>
        </p:grpSpPr>
        <p:sp>
          <p:nvSpPr>
            <p:cNvPr id="127" name="Google Shape;1153;p38">
              <a:extLst>
                <a:ext uri="{FF2B5EF4-FFF2-40B4-BE49-F238E27FC236}">
                  <a16:creationId xmlns:a16="http://schemas.microsoft.com/office/drawing/2014/main" id="{58A9069E-3606-4E3E-B181-B1E143EEB2A9}"/>
                </a:ext>
              </a:extLst>
            </p:cNvPr>
            <p:cNvSpPr/>
            <p:nvPr/>
          </p:nvSpPr>
          <p:spPr>
            <a:xfrm>
              <a:off x="63750" y="2644780"/>
              <a:ext cx="3090650" cy="1886856"/>
            </a:xfrm>
            <a:custGeom>
              <a:avLst/>
              <a:gdLst/>
              <a:ahLst/>
              <a:cxnLst/>
              <a:rect l="l" t="t" r="r" b="b"/>
              <a:pathLst>
                <a:path w="108912" h="63880" extrusionOk="0">
                  <a:moveTo>
                    <a:pt x="103875" y="1"/>
                  </a:moveTo>
                  <a:lnTo>
                    <a:pt x="5071" y="1"/>
                  </a:lnTo>
                  <a:cubicBezTo>
                    <a:pt x="2269" y="1"/>
                    <a:pt x="1" y="2269"/>
                    <a:pt x="1" y="5037"/>
                  </a:cubicBezTo>
                  <a:lnTo>
                    <a:pt x="1" y="58809"/>
                  </a:lnTo>
                  <a:cubicBezTo>
                    <a:pt x="1" y="61611"/>
                    <a:pt x="2269" y="63880"/>
                    <a:pt x="5071" y="63880"/>
                  </a:cubicBezTo>
                  <a:lnTo>
                    <a:pt x="103875" y="63880"/>
                  </a:lnTo>
                  <a:cubicBezTo>
                    <a:pt x="106644" y="63880"/>
                    <a:pt x="108912" y="61578"/>
                    <a:pt x="108912" y="58809"/>
                  </a:cubicBezTo>
                  <a:lnTo>
                    <a:pt x="108912" y="5037"/>
                  </a:lnTo>
                  <a:cubicBezTo>
                    <a:pt x="108912" y="2269"/>
                    <a:pt x="106644" y="1"/>
                    <a:pt x="1038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32;p41">
              <a:extLst>
                <a:ext uri="{FF2B5EF4-FFF2-40B4-BE49-F238E27FC236}">
                  <a16:creationId xmlns:a16="http://schemas.microsoft.com/office/drawing/2014/main" id="{3E36E81A-5EB9-497F-B24E-6ACB3266F1DE}"/>
                </a:ext>
              </a:extLst>
            </p:cNvPr>
            <p:cNvSpPr/>
            <p:nvPr/>
          </p:nvSpPr>
          <p:spPr>
            <a:xfrm>
              <a:off x="184287" y="2763709"/>
              <a:ext cx="2849525" cy="1300300"/>
            </a:xfrm>
            <a:custGeom>
              <a:avLst/>
              <a:gdLst/>
              <a:ahLst/>
              <a:cxnLst/>
              <a:rect l="l" t="t" r="r" b="b"/>
              <a:pathLst>
                <a:path w="63914" h="30990" extrusionOk="0">
                  <a:moveTo>
                    <a:pt x="1" y="1"/>
                  </a:moveTo>
                  <a:lnTo>
                    <a:pt x="1" y="30990"/>
                  </a:lnTo>
                  <a:lnTo>
                    <a:pt x="63913" y="30990"/>
                  </a:lnTo>
                  <a:lnTo>
                    <a:pt x="6391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152;p38">
              <a:extLst>
                <a:ext uri="{FF2B5EF4-FFF2-40B4-BE49-F238E27FC236}">
                  <a16:creationId xmlns:a16="http://schemas.microsoft.com/office/drawing/2014/main" id="{414A82A8-5447-435B-AF33-D4C2D532907E}"/>
                </a:ext>
              </a:extLst>
            </p:cNvPr>
            <p:cNvSpPr/>
            <p:nvPr/>
          </p:nvSpPr>
          <p:spPr>
            <a:xfrm>
              <a:off x="1032560" y="4379411"/>
              <a:ext cx="1152978" cy="525177"/>
            </a:xfrm>
            <a:custGeom>
              <a:avLst/>
              <a:gdLst/>
              <a:ahLst/>
              <a:cxnLst/>
              <a:rect l="l" t="t" r="r" b="b"/>
              <a:pathLst>
                <a:path w="40630" h="17780" extrusionOk="0">
                  <a:moveTo>
                    <a:pt x="30789" y="0"/>
                  </a:moveTo>
                  <a:lnTo>
                    <a:pt x="9807" y="0"/>
                  </a:lnTo>
                  <a:lnTo>
                    <a:pt x="0" y="17780"/>
                  </a:lnTo>
                  <a:lnTo>
                    <a:pt x="40629" y="1778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156;p38">
              <a:extLst>
                <a:ext uri="{FF2B5EF4-FFF2-40B4-BE49-F238E27FC236}">
                  <a16:creationId xmlns:a16="http://schemas.microsoft.com/office/drawing/2014/main" id="{D4A72103-6EE0-4174-9ED3-30335D06012D}"/>
                </a:ext>
              </a:extLst>
            </p:cNvPr>
            <p:cNvSpPr/>
            <p:nvPr/>
          </p:nvSpPr>
          <p:spPr>
            <a:xfrm rot="10800000" flipH="1">
              <a:off x="619389" y="4847038"/>
              <a:ext cx="1979319" cy="78836"/>
            </a:xfrm>
            <a:custGeom>
              <a:avLst/>
              <a:gdLst/>
              <a:ahLst/>
              <a:cxnLst/>
              <a:rect l="l" t="t" r="r" b="b"/>
              <a:pathLst>
                <a:path w="125991" h="2669" extrusionOk="0">
                  <a:moveTo>
                    <a:pt x="0" y="0"/>
                  </a:moveTo>
                  <a:cubicBezTo>
                    <a:pt x="0" y="1468"/>
                    <a:pt x="1235" y="2669"/>
                    <a:pt x="2702" y="2669"/>
                  </a:cubicBezTo>
                  <a:lnTo>
                    <a:pt x="123288" y="2669"/>
                  </a:lnTo>
                  <a:cubicBezTo>
                    <a:pt x="124789" y="2669"/>
                    <a:pt x="125990" y="1468"/>
                    <a:pt x="125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157;p38">
              <a:extLst>
                <a:ext uri="{FF2B5EF4-FFF2-40B4-BE49-F238E27FC236}">
                  <a16:creationId xmlns:a16="http://schemas.microsoft.com/office/drawing/2014/main" id="{1E5E9C00-95E1-4D31-B4E6-981B73A8FC7A}"/>
                </a:ext>
              </a:extLst>
            </p:cNvPr>
            <p:cNvSpPr/>
            <p:nvPr/>
          </p:nvSpPr>
          <p:spPr>
            <a:xfrm>
              <a:off x="1521621" y="4134309"/>
              <a:ext cx="174855" cy="174801"/>
            </a:xfrm>
            <a:custGeom>
              <a:avLst/>
              <a:gdLst/>
              <a:ahLst/>
              <a:cxnLst/>
              <a:rect l="l" t="t" r="r" b="b"/>
              <a:pathLst>
                <a:path w="3237" h="3236" extrusionOk="0">
                  <a:moveTo>
                    <a:pt x="1602" y="0"/>
                  </a:moveTo>
                  <a:cubicBezTo>
                    <a:pt x="735" y="0"/>
                    <a:pt x="1" y="701"/>
                    <a:pt x="1" y="1601"/>
                  </a:cubicBezTo>
                  <a:cubicBezTo>
                    <a:pt x="1" y="2502"/>
                    <a:pt x="735" y="3236"/>
                    <a:pt x="1602" y="3236"/>
                  </a:cubicBezTo>
                  <a:cubicBezTo>
                    <a:pt x="2502" y="3236"/>
                    <a:pt x="3236" y="2502"/>
                    <a:pt x="3236" y="1601"/>
                  </a:cubicBezTo>
                  <a:cubicBezTo>
                    <a:pt x="3236" y="734"/>
                    <a:pt x="2502" y="0"/>
                    <a:pt x="16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228;p38">
              <a:extLst>
                <a:ext uri="{FF2B5EF4-FFF2-40B4-BE49-F238E27FC236}">
                  <a16:creationId xmlns:a16="http://schemas.microsoft.com/office/drawing/2014/main" id="{423F9606-51A8-4B96-BC4B-C0089C44EEB1}"/>
                </a:ext>
              </a:extLst>
            </p:cNvPr>
            <p:cNvSpPr/>
            <p:nvPr/>
          </p:nvSpPr>
          <p:spPr>
            <a:xfrm>
              <a:off x="-23700" y="4938152"/>
              <a:ext cx="3218100" cy="1146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125;p38">
            <a:extLst>
              <a:ext uri="{FF2B5EF4-FFF2-40B4-BE49-F238E27FC236}">
                <a16:creationId xmlns:a16="http://schemas.microsoft.com/office/drawing/2014/main" id="{C6A2B333-F256-422C-8462-BFA29417FCE6}"/>
              </a:ext>
            </a:extLst>
          </p:cNvPr>
          <p:cNvSpPr txBox="1"/>
          <p:nvPr/>
        </p:nvSpPr>
        <p:spPr>
          <a:xfrm>
            <a:off x="276451" y="3563866"/>
            <a:ext cx="2711302" cy="481715"/>
          </a:xfrm>
          <a:prstGeom prst="rect">
            <a:avLst/>
          </a:prstGeom>
          <a:solidFill>
            <a:srgbClr val="00206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bg1"/>
                </a:solidFill>
                <a:latin typeface="Bahnschrift Condensed" panose="020B0502040204020203" pitchFamily="34" charset="0"/>
                <a:ea typeface="Fira Sans Extra Condensed Medium"/>
                <a:cs typeface="Fira Sans Extra Condensed Medium"/>
                <a:sym typeface="Fira Sans Extra Condensed Medium"/>
              </a:rPr>
              <a:t>Best Performed Model</a:t>
            </a:r>
            <a:endParaRPr sz="2400" dirty="0">
              <a:solidFill>
                <a:schemeClr val="bg1"/>
              </a:solidFill>
              <a:latin typeface="Bahnschrift Condensed" panose="020B0502040204020203" pitchFamily="34" charset="0"/>
              <a:ea typeface="Fira Sans Extra Condensed Medium"/>
              <a:cs typeface="Fira Sans Extra Condensed Medium"/>
              <a:sym typeface="Fira Sans Extra Condensed Medium"/>
            </a:endParaRPr>
          </a:p>
        </p:txBody>
      </p:sp>
      <p:sp>
        <p:nvSpPr>
          <p:cNvPr id="10" name="TextBox 9">
            <a:extLst>
              <a:ext uri="{FF2B5EF4-FFF2-40B4-BE49-F238E27FC236}">
                <a16:creationId xmlns:a16="http://schemas.microsoft.com/office/drawing/2014/main" id="{A87DB59B-BB87-4A9F-9BFA-12D413FB893C}"/>
              </a:ext>
            </a:extLst>
          </p:cNvPr>
          <p:cNvSpPr txBox="1"/>
          <p:nvPr/>
        </p:nvSpPr>
        <p:spPr>
          <a:xfrm>
            <a:off x="211876" y="3997839"/>
            <a:ext cx="2711302" cy="830997"/>
          </a:xfrm>
          <a:prstGeom prst="rect">
            <a:avLst/>
          </a:prstGeom>
          <a:solidFill>
            <a:srgbClr val="002060"/>
          </a:solidFill>
        </p:spPr>
        <p:txBody>
          <a:bodyPr wrap="square" rtlCol="0">
            <a:spAutoFit/>
          </a:bodyPr>
          <a:lstStyle/>
          <a:p>
            <a:pPr algn="ctr"/>
            <a:r>
              <a:rPr lang="en-IN" sz="1600" dirty="0">
                <a:solidFill>
                  <a:schemeClr val="bg1"/>
                </a:solidFill>
                <a:latin typeface="Bahnschrift Condensed" panose="020B0502040204020203" pitchFamily="34" charset="0"/>
              </a:rPr>
              <a:t>XGBoost Regressor</a:t>
            </a:r>
          </a:p>
          <a:p>
            <a:pPr algn="ctr"/>
            <a:r>
              <a:rPr lang="en-IN" sz="1600" dirty="0">
                <a:solidFill>
                  <a:schemeClr val="bg1"/>
                </a:solidFill>
                <a:latin typeface="Bahnschrift Condensed" panose="020B0502040204020203" pitchFamily="34" charset="0"/>
              </a:rPr>
              <a:t>Train Score – 99%</a:t>
            </a:r>
          </a:p>
          <a:p>
            <a:pPr algn="ctr"/>
            <a:r>
              <a:rPr lang="en-IN" sz="1600" dirty="0">
                <a:solidFill>
                  <a:schemeClr val="bg1"/>
                </a:solidFill>
                <a:latin typeface="Bahnschrift Condensed" panose="020B0502040204020203" pitchFamily="34" charset="0"/>
              </a:rPr>
              <a:t>Test Score – 96% </a:t>
            </a:r>
          </a:p>
        </p:txBody>
      </p:sp>
      <p:pic>
        <p:nvPicPr>
          <p:cNvPr id="4" name="Picture 3">
            <a:extLst>
              <a:ext uri="{FF2B5EF4-FFF2-40B4-BE49-F238E27FC236}">
                <a16:creationId xmlns:a16="http://schemas.microsoft.com/office/drawing/2014/main" id="{DD83BD47-D17A-43DB-BD39-B717A85EF4FB}"/>
              </a:ext>
            </a:extLst>
          </p:cNvPr>
          <p:cNvPicPr>
            <a:picLocks noChangeAspect="1"/>
          </p:cNvPicPr>
          <p:nvPr/>
        </p:nvPicPr>
        <p:blipFill>
          <a:blip r:embed="rId3"/>
          <a:stretch>
            <a:fillRect/>
          </a:stretch>
        </p:blipFill>
        <p:spPr>
          <a:xfrm>
            <a:off x="543719" y="844510"/>
            <a:ext cx="2123013" cy="1445299"/>
          </a:xfrm>
          <a:prstGeom prst="rect">
            <a:avLst/>
          </a:prstGeom>
          <a:solidFill>
            <a:schemeClr val="bg1"/>
          </a:solidFill>
        </p:spPr>
      </p:pic>
      <p:pic>
        <p:nvPicPr>
          <p:cNvPr id="6" name="Picture 5">
            <a:extLst>
              <a:ext uri="{FF2B5EF4-FFF2-40B4-BE49-F238E27FC236}">
                <a16:creationId xmlns:a16="http://schemas.microsoft.com/office/drawing/2014/main" id="{05210E0D-7AD7-46FA-9C11-388693D80F8B}"/>
              </a:ext>
            </a:extLst>
          </p:cNvPr>
          <p:cNvPicPr>
            <a:picLocks noChangeAspect="1"/>
          </p:cNvPicPr>
          <p:nvPr/>
        </p:nvPicPr>
        <p:blipFill>
          <a:blip r:embed="rId4"/>
          <a:stretch>
            <a:fillRect/>
          </a:stretch>
        </p:blipFill>
        <p:spPr>
          <a:xfrm>
            <a:off x="3202390" y="794270"/>
            <a:ext cx="5665159" cy="4254019"/>
          </a:xfrm>
          <a:prstGeom prst="rect">
            <a:avLst/>
          </a:prstGeom>
        </p:spPr>
      </p:pic>
    </p:spTree>
    <p:extLst>
      <p:ext uri="{BB962C8B-B14F-4D97-AF65-F5344CB8AC3E}">
        <p14:creationId xmlns:p14="http://schemas.microsoft.com/office/powerpoint/2010/main" val="1089788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grpSp>
        <p:nvGrpSpPr>
          <p:cNvPr id="135" name="Google Shape;1523;p43">
            <a:extLst>
              <a:ext uri="{FF2B5EF4-FFF2-40B4-BE49-F238E27FC236}">
                <a16:creationId xmlns:a16="http://schemas.microsoft.com/office/drawing/2014/main" id="{67AC3CBB-AAB8-45ED-AD7D-6483F09F5DE6}"/>
              </a:ext>
            </a:extLst>
          </p:cNvPr>
          <p:cNvGrpSpPr/>
          <p:nvPr/>
        </p:nvGrpSpPr>
        <p:grpSpPr>
          <a:xfrm>
            <a:off x="361522" y="2977116"/>
            <a:ext cx="2881421" cy="2023815"/>
            <a:chOff x="2417164" y="2063889"/>
            <a:chExt cx="1512883" cy="999362"/>
          </a:xfrm>
          <a:solidFill>
            <a:schemeClr val="accent1">
              <a:lumMod val="50000"/>
            </a:schemeClr>
          </a:solidFill>
        </p:grpSpPr>
        <p:sp>
          <p:nvSpPr>
            <p:cNvPr id="136" name="Google Shape;1524;p43">
              <a:extLst>
                <a:ext uri="{FF2B5EF4-FFF2-40B4-BE49-F238E27FC236}">
                  <a16:creationId xmlns:a16="http://schemas.microsoft.com/office/drawing/2014/main" id="{362C6C70-E6DA-4F3F-B72E-005B700504C6}"/>
                </a:ext>
              </a:extLst>
            </p:cNvPr>
            <p:cNvSpPr/>
            <p:nvPr/>
          </p:nvSpPr>
          <p:spPr>
            <a:xfrm>
              <a:off x="2854091" y="2063889"/>
              <a:ext cx="754938" cy="322473"/>
            </a:xfrm>
            <a:custGeom>
              <a:avLst/>
              <a:gdLst/>
              <a:ahLst/>
              <a:cxnLst/>
              <a:rect l="l" t="t" r="r" b="b"/>
              <a:pathLst>
                <a:path w="9391" h="7063" extrusionOk="0">
                  <a:moveTo>
                    <a:pt x="4696" y="1"/>
                  </a:moveTo>
                  <a:cubicBezTo>
                    <a:pt x="37" y="1"/>
                    <a:pt x="0" y="6767"/>
                    <a:pt x="0" y="6841"/>
                  </a:cubicBezTo>
                  <a:cubicBezTo>
                    <a:pt x="0" y="6951"/>
                    <a:pt x="111" y="7062"/>
                    <a:pt x="222" y="7062"/>
                  </a:cubicBezTo>
                  <a:cubicBezTo>
                    <a:pt x="333" y="7062"/>
                    <a:pt x="407" y="6951"/>
                    <a:pt x="407" y="6841"/>
                  </a:cubicBezTo>
                  <a:cubicBezTo>
                    <a:pt x="407" y="6767"/>
                    <a:pt x="444" y="408"/>
                    <a:pt x="4696" y="408"/>
                  </a:cubicBezTo>
                  <a:cubicBezTo>
                    <a:pt x="8910" y="408"/>
                    <a:pt x="8984" y="6767"/>
                    <a:pt x="8984" y="6841"/>
                  </a:cubicBezTo>
                  <a:cubicBezTo>
                    <a:pt x="8984" y="6951"/>
                    <a:pt x="9058" y="7062"/>
                    <a:pt x="9169" y="7062"/>
                  </a:cubicBezTo>
                  <a:cubicBezTo>
                    <a:pt x="9317" y="7062"/>
                    <a:pt x="9391" y="6951"/>
                    <a:pt x="9391" y="6841"/>
                  </a:cubicBezTo>
                  <a:cubicBezTo>
                    <a:pt x="9391" y="6767"/>
                    <a:pt x="9354" y="1"/>
                    <a:pt x="46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525;p43">
              <a:extLst>
                <a:ext uri="{FF2B5EF4-FFF2-40B4-BE49-F238E27FC236}">
                  <a16:creationId xmlns:a16="http://schemas.microsoft.com/office/drawing/2014/main" id="{44CEB4FA-102F-4F19-9637-4499BCFE9226}"/>
                </a:ext>
              </a:extLst>
            </p:cNvPr>
            <p:cNvSpPr/>
            <p:nvPr/>
          </p:nvSpPr>
          <p:spPr>
            <a:xfrm>
              <a:off x="2455832" y="2305284"/>
              <a:ext cx="1352312" cy="654990"/>
            </a:xfrm>
            <a:custGeom>
              <a:avLst/>
              <a:gdLst/>
              <a:ahLst/>
              <a:cxnLst/>
              <a:rect l="l" t="t" r="r" b="b"/>
              <a:pathLst>
                <a:path w="16822" h="14346" extrusionOk="0">
                  <a:moveTo>
                    <a:pt x="0" y="1"/>
                  </a:moveTo>
                  <a:lnTo>
                    <a:pt x="0" y="14345"/>
                  </a:lnTo>
                  <a:lnTo>
                    <a:pt x="16822" y="14345"/>
                  </a:lnTo>
                  <a:lnTo>
                    <a:pt x="1682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526;p43">
              <a:extLst>
                <a:ext uri="{FF2B5EF4-FFF2-40B4-BE49-F238E27FC236}">
                  <a16:creationId xmlns:a16="http://schemas.microsoft.com/office/drawing/2014/main" id="{B5F2D6FC-CE38-495F-8282-28C28162F242}"/>
                </a:ext>
              </a:extLst>
            </p:cNvPr>
            <p:cNvSpPr/>
            <p:nvPr/>
          </p:nvSpPr>
          <p:spPr>
            <a:xfrm>
              <a:off x="3808097" y="2305284"/>
              <a:ext cx="92207" cy="654990"/>
            </a:xfrm>
            <a:custGeom>
              <a:avLst/>
              <a:gdLst/>
              <a:ahLst/>
              <a:cxnLst/>
              <a:rect l="l" t="t" r="r" b="b"/>
              <a:pathLst>
                <a:path w="1147" h="14346" extrusionOk="0">
                  <a:moveTo>
                    <a:pt x="1" y="1"/>
                  </a:moveTo>
                  <a:lnTo>
                    <a:pt x="1" y="14345"/>
                  </a:lnTo>
                  <a:lnTo>
                    <a:pt x="1147" y="14345"/>
                  </a:lnTo>
                  <a:lnTo>
                    <a:pt x="1147" y="518"/>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527;p43">
              <a:extLst>
                <a:ext uri="{FF2B5EF4-FFF2-40B4-BE49-F238E27FC236}">
                  <a16:creationId xmlns:a16="http://schemas.microsoft.com/office/drawing/2014/main" id="{0436EA51-5732-4D6B-AE21-4F6D27436B9E}"/>
                </a:ext>
              </a:extLst>
            </p:cNvPr>
            <p:cNvSpPr/>
            <p:nvPr/>
          </p:nvSpPr>
          <p:spPr>
            <a:xfrm>
              <a:off x="3769509" y="2960249"/>
              <a:ext cx="160538" cy="103001"/>
            </a:xfrm>
            <a:custGeom>
              <a:avLst/>
              <a:gdLst/>
              <a:ahLst/>
              <a:cxnLst/>
              <a:rect l="l" t="t" r="r" b="b"/>
              <a:pathLst>
                <a:path w="1997" h="2256" extrusionOk="0">
                  <a:moveTo>
                    <a:pt x="481" y="0"/>
                  </a:moveTo>
                  <a:lnTo>
                    <a:pt x="0" y="2256"/>
                  </a:lnTo>
                  <a:lnTo>
                    <a:pt x="0" y="2256"/>
                  </a:lnTo>
                  <a:lnTo>
                    <a:pt x="1997" y="1849"/>
                  </a:lnTo>
                  <a:lnTo>
                    <a:pt x="162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528;p43">
              <a:extLst>
                <a:ext uri="{FF2B5EF4-FFF2-40B4-BE49-F238E27FC236}">
                  <a16:creationId xmlns:a16="http://schemas.microsoft.com/office/drawing/2014/main" id="{38FAA9AF-4CA8-4358-A01A-4B55B3412F9C}"/>
                </a:ext>
              </a:extLst>
            </p:cNvPr>
            <p:cNvSpPr/>
            <p:nvPr/>
          </p:nvSpPr>
          <p:spPr>
            <a:xfrm>
              <a:off x="2417164" y="2960249"/>
              <a:ext cx="1390979" cy="103001"/>
            </a:xfrm>
            <a:custGeom>
              <a:avLst/>
              <a:gdLst/>
              <a:ahLst/>
              <a:cxnLst/>
              <a:rect l="l" t="t" r="r" b="b"/>
              <a:pathLst>
                <a:path w="17303" h="2256" extrusionOk="0">
                  <a:moveTo>
                    <a:pt x="481" y="0"/>
                  </a:moveTo>
                  <a:lnTo>
                    <a:pt x="1" y="2256"/>
                  </a:lnTo>
                  <a:lnTo>
                    <a:pt x="16822" y="2256"/>
                  </a:lnTo>
                  <a:lnTo>
                    <a:pt x="1730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529;p43">
              <a:extLst>
                <a:ext uri="{FF2B5EF4-FFF2-40B4-BE49-F238E27FC236}">
                  <a16:creationId xmlns:a16="http://schemas.microsoft.com/office/drawing/2014/main" id="{52D16A2D-8A09-43F6-B060-DE1DAE9B569C}"/>
                </a:ext>
              </a:extLst>
            </p:cNvPr>
            <p:cNvSpPr/>
            <p:nvPr/>
          </p:nvSpPr>
          <p:spPr>
            <a:xfrm>
              <a:off x="2720320" y="2347517"/>
              <a:ext cx="101130" cy="57436"/>
            </a:xfrm>
            <a:custGeom>
              <a:avLst/>
              <a:gdLst/>
              <a:ahLst/>
              <a:cxnLst/>
              <a:rect l="l" t="t" r="r" b="b"/>
              <a:pathLst>
                <a:path w="1258" h="1258" extrusionOk="0">
                  <a:moveTo>
                    <a:pt x="629" y="370"/>
                  </a:moveTo>
                  <a:cubicBezTo>
                    <a:pt x="777" y="370"/>
                    <a:pt x="888" y="481"/>
                    <a:pt x="888" y="629"/>
                  </a:cubicBezTo>
                  <a:cubicBezTo>
                    <a:pt x="888" y="776"/>
                    <a:pt x="777" y="887"/>
                    <a:pt x="629" y="887"/>
                  </a:cubicBezTo>
                  <a:cubicBezTo>
                    <a:pt x="481" y="887"/>
                    <a:pt x="370" y="776"/>
                    <a:pt x="370" y="629"/>
                  </a:cubicBezTo>
                  <a:cubicBezTo>
                    <a:pt x="370" y="481"/>
                    <a:pt x="481" y="370"/>
                    <a:pt x="629" y="370"/>
                  </a:cubicBezTo>
                  <a:close/>
                  <a:moveTo>
                    <a:pt x="629" y="0"/>
                  </a:moveTo>
                  <a:cubicBezTo>
                    <a:pt x="296" y="0"/>
                    <a:pt x="1" y="296"/>
                    <a:pt x="1" y="629"/>
                  </a:cubicBezTo>
                  <a:cubicBezTo>
                    <a:pt x="1" y="998"/>
                    <a:pt x="296" y="1257"/>
                    <a:pt x="629" y="1257"/>
                  </a:cubicBezTo>
                  <a:cubicBezTo>
                    <a:pt x="999" y="1257"/>
                    <a:pt x="1258" y="998"/>
                    <a:pt x="1258" y="629"/>
                  </a:cubicBezTo>
                  <a:cubicBezTo>
                    <a:pt x="1258" y="296"/>
                    <a:pt x="999" y="0"/>
                    <a:pt x="6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530;p43">
              <a:extLst>
                <a:ext uri="{FF2B5EF4-FFF2-40B4-BE49-F238E27FC236}">
                  <a16:creationId xmlns:a16="http://schemas.microsoft.com/office/drawing/2014/main" id="{C232801A-C664-4D88-8172-4AB006857AEA}"/>
                </a:ext>
              </a:extLst>
            </p:cNvPr>
            <p:cNvSpPr/>
            <p:nvPr/>
          </p:nvSpPr>
          <p:spPr>
            <a:xfrm>
              <a:off x="3442557" y="2347517"/>
              <a:ext cx="101130" cy="57436"/>
            </a:xfrm>
            <a:custGeom>
              <a:avLst/>
              <a:gdLst/>
              <a:ahLst/>
              <a:cxnLst/>
              <a:rect l="l" t="t" r="r" b="b"/>
              <a:pathLst>
                <a:path w="1258" h="1258" extrusionOk="0">
                  <a:moveTo>
                    <a:pt x="629" y="370"/>
                  </a:moveTo>
                  <a:cubicBezTo>
                    <a:pt x="777" y="370"/>
                    <a:pt x="888" y="481"/>
                    <a:pt x="888" y="629"/>
                  </a:cubicBezTo>
                  <a:cubicBezTo>
                    <a:pt x="888" y="776"/>
                    <a:pt x="777" y="887"/>
                    <a:pt x="629" y="887"/>
                  </a:cubicBezTo>
                  <a:cubicBezTo>
                    <a:pt x="481" y="887"/>
                    <a:pt x="370" y="776"/>
                    <a:pt x="370" y="629"/>
                  </a:cubicBezTo>
                  <a:cubicBezTo>
                    <a:pt x="370" y="481"/>
                    <a:pt x="481" y="370"/>
                    <a:pt x="629" y="370"/>
                  </a:cubicBezTo>
                  <a:close/>
                  <a:moveTo>
                    <a:pt x="629" y="0"/>
                  </a:moveTo>
                  <a:cubicBezTo>
                    <a:pt x="296" y="0"/>
                    <a:pt x="0" y="296"/>
                    <a:pt x="0" y="629"/>
                  </a:cubicBezTo>
                  <a:cubicBezTo>
                    <a:pt x="0" y="998"/>
                    <a:pt x="296" y="1257"/>
                    <a:pt x="629" y="1257"/>
                  </a:cubicBezTo>
                  <a:cubicBezTo>
                    <a:pt x="999" y="1257"/>
                    <a:pt x="1257" y="998"/>
                    <a:pt x="1257" y="629"/>
                  </a:cubicBezTo>
                  <a:cubicBezTo>
                    <a:pt x="1257" y="296"/>
                    <a:pt x="999" y="0"/>
                    <a:pt x="6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531;p43">
              <a:extLst>
                <a:ext uri="{FF2B5EF4-FFF2-40B4-BE49-F238E27FC236}">
                  <a16:creationId xmlns:a16="http://schemas.microsoft.com/office/drawing/2014/main" id="{C95FF45E-36E6-4EF5-9786-4369D9FA06CC}"/>
                </a:ext>
              </a:extLst>
            </p:cNvPr>
            <p:cNvSpPr/>
            <p:nvPr/>
          </p:nvSpPr>
          <p:spPr>
            <a:xfrm>
              <a:off x="2753039" y="2063889"/>
              <a:ext cx="757912" cy="322473"/>
            </a:xfrm>
            <a:custGeom>
              <a:avLst/>
              <a:gdLst/>
              <a:ahLst/>
              <a:cxnLst/>
              <a:rect l="l" t="t" r="r" b="b"/>
              <a:pathLst>
                <a:path w="9428" h="7063" extrusionOk="0">
                  <a:moveTo>
                    <a:pt x="4696" y="1"/>
                  </a:moveTo>
                  <a:cubicBezTo>
                    <a:pt x="74" y="1"/>
                    <a:pt x="0" y="6767"/>
                    <a:pt x="0" y="6841"/>
                  </a:cubicBezTo>
                  <a:cubicBezTo>
                    <a:pt x="0" y="6951"/>
                    <a:pt x="111" y="7062"/>
                    <a:pt x="222" y="7062"/>
                  </a:cubicBezTo>
                  <a:cubicBezTo>
                    <a:pt x="333" y="7062"/>
                    <a:pt x="444" y="6951"/>
                    <a:pt x="444" y="6841"/>
                  </a:cubicBezTo>
                  <a:cubicBezTo>
                    <a:pt x="444" y="6767"/>
                    <a:pt x="481" y="408"/>
                    <a:pt x="4696" y="408"/>
                  </a:cubicBezTo>
                  <a:cubicBezTo>
                    <a:pt x="8947" y="408"/>
                    <a:pt x="8984" y="6767"/>
                    <a:pt x="8984" y="6841"/>
                  </a:cubicBezTo>
                  <a:cubicBezTo>
                    <a:pt x="8984" y="6951"/>
                    <a:pt x="9095" y="7062"/>
                    <a:pt x="9206" y="7062"/>
                  </a:cubicBezTo>
                  <a:cubicBezTo>
                    <a:pt x="9317" y="7062"/>
                    <a:pt x="9428" y="6951"/>
                    <a:pt x="9428" y="6841"/>
                  </a:cubicBezTo>
                  <a:cubicBezTo>
                    <a:pt x="9428" y="6767"/>
                    <a:pt x="9354" y="1"/>
                    <a:pt x="46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8" name="Google Shape;1338;p41"/>
          <p:cNvSpPr txBox="1">
            <a:spLocks noGrp="1"/>
          </p:cNvSpPr>
          <p:nvPr>
            <p:ph type="title"/>
          </p:nvPr>
        </p:nvSpPr>
        <p:spPr>
          <a:xfrm>
            <a:off x="233142" y="271346"/>
            <a:ext cx="8634407"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200" dirty="0">
                <a:latin typeface="Bahnschrift Condensed" panose="020B0502040204020203" pitchFamily="34" charset="0"/>
              </a:rPr>
              <a:t>REVENUE FORECASTING</a:t>
            </a:r>
          </a:p>
        </p:txBody>
      </p:sp>
      <p:grpSp>
        <p:nvGrpSpPr>
          <p:cNvPr id="9" name="Group 8">
            <a:extLst>
              <a:ext uri="{FF2B5EF4-FFF2-40B4-BE49-F238E27FC236}">
                <a16:creationId xmlns:a16="http://schemas.microsoft.com/office/drawing/2014/main" id="{74F85768-B404-4587-A1E2-3D1406B1F214}"/>
              </a:ext>
            </a:extLst>
          </p:cNvPr>
          <p:cNvGrpSpPr/>
          <p:nvPr/>
        </p:nvGrpSpPr>
        <p:grpSpPr>
          <a:xfrm>
            <a:off x="569516" y="745359"/>
            <a:ext cx="2397617" cy="2096556"/>
            <a:chOff x="-23700" y="2644780"/>
            <a:chExt cx="3218100" cy="2407972"/>
          </a:xfrm>
          <a:solidFill>
            <a:schemeClr val="accent1">
              <a:lumMod val="60000"/>
              <a:lumOff val="40000"/>
            </a:schemeClr>
          </a:solidFill>
        </p:grpSpPr>
        <p:sp>
          <p:nvSpPr>
            <p:cNvPr id="127" name="Google Shape;1153;p38">
              <a:extLst>
                <a:ext uri="{FF2B5EF4-FFF2-40B4-BE49-F238E27FC236}">
                  <a16:creationId xmlns:a16="http://schemas.microsoft.com/office/drawing/2014/main" id="{58A9069E-3606-4E3E-B181-B1E143EEB2A9}"/>
                </a:ext>
              </a:extLst>
            </p:cNvPr>
            <p:cNvSpPr/>
            <p:nvPr/>
          </p:nvSpPr>
          <p:spPr>
            <a:xfrm>
              <a:off x="63750" y="2644780"/>
              <a:ext cx="3090650" cy="1886856"/>
            </a:xfrm>
            <a:custGeom>
              <a:avLst/>
              <a:gdLst/>
              <a:ahLst/>
              <a:cxnLst/>
              <a:rect l="l" t="t" r="r" b="b"/>
              <a:pathLst>
                <a:path w="108912" h="63880" extrusionOk="0">
                  <a:moveTo>
                    <a:pt x="103875" y="1"/>
                  </a:moveTo>
                  <a:lnTo>
                    <a:pt x="5071" y="1"/>
                  </a:lnTo>
                  <a:cubicBezTo>
                    <a:pt x="2269" y="1"/>
                    <a:pt x="1" y="2269"/>
                    <a:pt x="1" y="5037"/>
                  </a:cubicBezTo>
                  <a:lnTo>
                    <a:pt x="1" y="58809"/>
                  </a:lnTo>
                  <a:cubicBezTo>
                    <a:pt x="1" y="61611"/>
                    <a:pt x="2269" y="63880"/>
                    <a:pt x="5071" y="63880"/>
                  </a:cubicBezTo>
                  <a:lnTo>
                    <a:pt x="103875" y="63880"/>
                  </a:lnTo>
                  <a:cubicBezTo>
                    <a:pt x="106644" y="63880"/>
                    <a:pt x="108912" y="61578"/>
                    <a:pt x="108912" y="58809"/>
                  </a:cubicBezTo>
                  <a:lnTo>
                    <a:pt x="108912" y="5037"/>
                  </a:lnTo>
                  <a:cubicBezTo>
                    <a:pt x="108912" y="2269"/>
                    <a:pt x="106644" y="1"/>
                    <a:pt x="1038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32;p41">
              <a:extLst>
                <a:ext uri="{FF2B5EF4-FFF2-40B4-BE49-F238E27FC236}">
                  <a16:creationId xmlns:a16="http://schemas.microsoft.com/office/drawing/2014/main" id="{3E36E81A-5EB9-497F-B24E-6ACB3266F1DE}"/>
                </a:ext>
              </a:extLst>
            </p:cNvPr>
            <p:cNvSpPr/>
            <p:nvPr/>
          </p:nvSpPr>
          <p:spPr>
            <a:xfrm>
              <a:off x="184287" y="2763709"/>
              <a:ext cx="2849525" cy="1300300"/>
            </a:xfrm>
            <a:custGeom>
              <a:avLst/>
              <a:gdLst/>
              <a:ahLst/>
              <a:cxnLst/>
              <a:rect l="l" t="t" r="r" b="b"/>
              <a:pathLst>
                <a:path w="63914" h="30990" extrusionOk="0">
                  <a:moveTo>
                    <a:pt x="1" y="1"/>
                  </a:moveTo>
                  <a:lnTo>
                    <a:pt x="1" y="30990"/>
                  </a:lnTo>
                  <a:lnTo>
                    <a:pt x="63913" y="30990"/>
                  </a:lnTo>
                  <a:lnTo>
                    <a:pt x="6391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152;p38">
              <a:extLst>
                <a:ext uri="{FF2B5EF4-FFF2-40B4-BE49-F238E27FC236}">
                  <a16:creationId xmlns:a16="http://schemas.microsoft.com/office/drawing/2014/main" id="{414A82A8-5447-435B-AF33-D4C2D532907E}"/>
                </a:ext>
              </a:extLst>
            </p:cNvPr>
            <p:cNvSpPr/>
            <p:nvPr/>
          </p:nvSpPr>
          <p:spPr>
            <a:xfrm>
              <a:off x="1032560" y="4379411"/>
              <a:ext cx="1152978" cy="525177"/>
            </a:xfrm>
            <a:custGeom>
              <a:avLst/>
              <a:gdLst/>
              <a:ahLst/>
              <a:cxnLst/>
              <a:rect l="l" t="t" r="r" b="b"/>
              <a:pathLst>
                <a:path w="40630" h="17780" extrusionOk="0">
                  <a:moveTo>
                    <a:pt x="30789" y="0"/>
                  </a:moveTo>
                  <a:lnTo>
                    <a:pt x="9807" y="0"/>
                  </a:lnTo>
                  <a:lnTo>
                    <a:pt x="0" y="17780"/>
                  </a:lnTo>
                  <a:lnTo>
                    <a:pt x="40629" y="1778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156;p38">
              <a:extLst>
                <a:ext uri="{FF2B5EF4-FFF2-40B4-BE49-F238E27FC236}">
                  <a16:creationId xmlns:a16="http://schemas.microsoft.com/office/drawing/2014/main" id="{D4A72103-6EE0-4174-9ED3-30335D06012D}"/>
                </a:ext>
              </a:extLst>
            </p:cNvPr>
            <p:cNvSpPr/>
            <p:nvPr/>
          </p:nvSpPr>
          <p:spPr>
            <a:xfrm rot="10800000" flipH="1">
              <a:off x="619389" y="4847038"/>
              <a:ext cx="1979319" cy="78836"/>
            </a:xfrm>
            <a:custGeom>
              <a:avLst/>
              <a:gdLst/>
              <a:ahLst/>
              <a:cxnLst/>
              <a:rect l="l" t="t" r="r" b="b"/>
              <a:pathLst>
                <a:path w="125991" h="2669" extrusionOk="0">
                  <a:moveTo>
                    <a:pt x="0" y="0"/>
                  </a:moveTo>
                  <a:cubicBezTo>
                    <a:pt x="0" y="1468"/>
                    <a:pt x="1235" y="2669"/>
                    <a:pt x="2702" y="2669"/>
                  </a:cubicBezTo>
                  <a:lnTo>
                    <a:pt x="123288" y="2669"/>
                  </a:lnTo>
                  <a:cubicBezTo>
                    <a:pt x="124789" y="2669"/>
                    <a:pt x="125990" y="1468"/>
                    <a:pt x="125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157;p38">
              <a:extLst>
                <a:ext uri="{FF2B5EF4-FFF2-40B4-BE49-F238E27FC236}">
                  <a16:creationId xmlns:a16="http://schemas.microsoft.com/office/drawing/2014/main" id="{1E5E9C00-95E1-4D31-B4E6-981B73A8FC7A}"/>
                </a:ext>
              </a:extLst>
            </p:cNvPr>
            <p:cNvSpPr/>
            <p:nvPr/>
          </p:nvSpPr>
          <p:spPr>
            <a:xfrm>
              <a:off x="1521621" y="4134309"/>
              <a:ext cx="174855" cy="174801"/>
            </a:xfrm>
            <a:custGeom>
              <a:avLst/>
              <a:gdLst/>
              <a:ahLst/>
              <a:cxnLst/>
              <a:rect l="l" t="t" r="r" b="b"/>
              <a:pathLst>
                <a:path w="3237" h="3236" extrusionOk="0">
                  <a:moveTo>
                    <a:pt x="1602" y="0"/>
                  </a:moveTo>
                  <a:cubicBezTo>
                    <a:pt x="735" y="0"/>
                    <a:pt x="1" y="701"/>
                    <a:pt x="1" y="1601"/>
                  </a:cubicBezTo>
                  <a:cubicBezTo>
                    <a:pt x="1" y="2502"/>
                    <a:pt x="735" y="3236"/>
                    <a:pt x="1602" y="3236"/>
                  </a:cubicBezTo>
                  <a:cubicBezTo>
                    <a:pt x="2502" y="3236"/>
                    <a:pt x="3236" y="2502"/>
                    <a:pt x="3236" y="1601"/>
                  </a:cubicBezTo>
                  <a:cubicBezTo>
                    <a:pt x="3236" y="734"/>
                    <a:pt x="2502" y="0"/>
                    <a:pt x="16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228;p38">
              <a:extLst>
                <a:ext uri="{FF2B5EF4-FFF2-40B4-BE49-F238E27FC236}">
                  <a16:creationId xmlns:a16="http://schemas.microsoft.com/office/drawing/2014/main" id="{423F9606-51A8-4B96-BC4B-C0089C44EEB1}"/>
                </a:ext>
              </a:extLst>
            </p:cNvPr>
            <p:cNvSpPr/>
            <p:nvPr/>
          </p:nvSpPr>
          <p:spPr>
            <a:xfrm>
              <a:off x="-23700" y="4938152"/>
              <a:ext cx="3218100" cy="1146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125;p38">
            <a:extLst>
              <a:ext uri="{FF2B5EF4-FFF2-40B4-BE49-F238E27FC236}">
                <a16:creationId xmlns:a16="http://schemas.microsoft.com/office/drawing/2014/main" id="{C6A2B333-F256-422C-8462-BFA29417FCE6}"/>
              </a:ext>
            </a:extLst>
          </p:cNvPr>
          <p:cNvSpPr txBox="1"/>
          <p:nvPr/>
        </p:nvSpPr>
        <p:spPr>
          <a:xfrm>
            <a:off x="478478" y="3563866"/>
            <a:ext cx="2711302" cy="481715"/>
          </a:xfrm>
          <a:prstGeom prst="rect">
            <a:avLst/>
          </a:prstGeom>
          <a:solidFill>
            <a:schemeClr val="accent1">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bg1"/>
                </a:solidFill>
                <a:latin typeface="Bahnschrift Condensed" panose="020B0502040204020203" pitchFamily="34" charset="0"/>
                <a:ea typeface="Fira Sans Extra Condensed Medium"/>
                <a:cs typeface="Fira Sans Extra Condensed Medium"/>
                <a:sym typeface="Fira Sans Extra Condensed Medium"/>
              </a:rPr>
              <a:t>Best Performed Model</a:t>
            </a:r>
            <a:endParaRPr sz="2400" dirty="0">
              <a:solidFill>
                <a:schemeClr val="bg1"/>
              </a:solidFill>
              <a:latin typeface="Bahnschrift Condensed" panose="020B0502040204020203" pitchFamily="34" charset="0"/>
              <a:ea typeface="Fira Sans Extra Condensed Medium"/>
              <a:cs typeface="Fira Sans Extra Condensed Medium"/>
              <a:sym typeface="Fira Sans Extra Condensed Medium"/>
            </a:endParaRPr>
          </a:p>
        </p:txBody>
      </p:sp>
      <p:sp>
        <p:nvSpPr>
          <p:cNvPr id="10" name="TextBox 9">
            <a:extLst>
              <a:ext uri="{FF2B5EF4-FFF2-40B4-BE49-F238E27FC236}">
                <a16:creationId xmlns:a16="http://schemas.microsoft.com/office/drawing/2014/main" id="{A87DB59B-BB87-4A9F-9BFA-12D413FB893C}"/>
              </a:ext>
            </a:extLst>
          </p:cNvPr>
          <p:cNvSpPr txBox="1"/>
          <p:nvPr/>
        </p:nvSpPr>
        <p:spPr>
          <a:xfrm>
            <a:off x="413903" y="4125433"/>
            <a:ext cx="2711302" cy="369332"/>
          </a:xfrm>
          <a:prstGeom prst="rect">
            <a:avLst/>
          </a:prstGeom>
          <a:solidFill>
            <a:schemeClr val="accent1">
              <a:lumMod val="50000"/>
            </a:schemeClr>
          </a:solidFill>
        </p:spPr>
        <p:txBody>
          <a:bodyPr wrap="square" rtlCol="0">
            <a:spAutoFit/>
          </a:bodyPr>
          <a:lstStyle/>
          <a:p>
            <a:pPr algn="ctr"/>
            <a:r>
              <a:rPr lang="en-IN" sz="1800" dirty="0">
                <a:solidFill>
                  <a:schemeClr val="bg1"/>
                </a:solidFill>
                <a:latin typeface="Bahnschrift Condensed" panose="020B0502040204020203" pitchFamily="34" charset="0"/>
              </a:rPr>
              <a:t>ARIMA</a:t>
            </a:r>
          </a:p>
        </p:txBody>
      </p:sp>
      <p:pic>
        <p:nvPicPr>
          <p:cNvPr id="3" name="Picture 2">
            <a:extLst>
              <a:ext uri="{FF2B5EF4-FFF2-40B4-BE49-F238E27FC236}">
                <a16:creationId xmlns:a16="http://schemas.microsoft.com/office/drawing/2014/main" id="{67CB0152-0094-4B52-BA58-4F3DD66360C0}"/>
              </a:ext>
            </a:extLst>
          </p:cNvPr>
          <p:cNvPicPr>
            <a:picLocks noChangeAspect="1"/>
          </p:cNvPicPr>
          <p:nvPr/>
        </p:nvPicPr>
        <p:blipFill>
          <a:blip r:embed="rId3"/>
          <a:stretch>
            <a:fillRect/>
          </a:stretch>
        </p:blipFill>
        <p:spPr>
          <a:xfrm>
            <a:off x="724475" y="853143"/>
            <a:ext cx="2123013" cy="1435288"/>
          </a:xfrm>
          <a:prstGeom prst="rect">
            <a:avLst/>
          </a:prstGeom>
          <a:solidFill>
            <a:schemeClr val="bg1"/>
          </a:solidFill>
        </p:spPr>
      </p:pic>
      <p:sp>
        <p:nvSpPr>
          <p:cNvPr id="25" name="Google Shape;173;p17">
            <a:extLst>
              <a:ext uri="{FF2B5EF4-FFF2-40B4-BE49-F238E27FC236}">
                <a16:creationId xmlns:a16="http://schemas.microsoft.com/office/drawing/2014/main" id="{D1C6043D-F13B-4D61-A93B-FC99782AA1F6}"/>
              </a:ext>
            </a:extLst>
          </p:cNvPr>
          <p:cNvSpPr/>
          <p:nvPr/>
        </p:nvSpPr>
        <p:spPr>
          <a:xfrm>
            <a:off x="3577473" y="1284415"/>
            <a:ext cx="1661241" cy="595195"/>
          </a:xfrm>
          <a:prstGeom prst="chevron">
            <a:avLst/>
          </a:prstGeom>
          <a:solidFill>
            <a:schemeClr val="accent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solidFill>
                  <a:schemeClr val="bg1"/>
                </a:solidFill>
                <a:latin typeface="Bahnschrift Condensed" panose="020B0502040204020203" pitchFamily="34" charset="0"/>
              </a:rPr>
              <a:t>TES</a:t>
            </a:r>
            <a:endParaRPr sz="2400" dirty="0">
              <a:solidFill>
                <a:schemeClr val="bg1"/>
              </a:solidFill>
              <a:latin typeface="Bahnschrift Condensed" panose="020B0502040204020203" pitchFamily="34" charset="0"/>
            </a:endParaRPr>
          </a:p>
        </p:txBody>
      </p:sp>
      <p:sp>
        <p:nvSpPr>
          <p:cNvPr id="26" name="Google Shape;175;p17">
            <a:extLst>
              <a:ext uri="{FF2B5EF4-FFF2-40B4-BE49-F238E27FC236}">
                <a16:creationId xmlns:a16="http://schemas.microsoft.com/office/drawing/2014/main" id="{5C3AA658-2A3C-4DA7-BEAC-2EB15C5B28F9}"/>
              </a:ext>
            </a:extLst>
          </p:cNvPr>
          <p:cNvSpPr/>
          <p:nvPr/>
        </p:nvSpPr>
        <p:spPr>
          <a:xfrm>
            <a:off x="5238714" y="1052692"/>
            <a:ext cx="3361567" cy="962316"/>
          </a:xfrm>
          <a:prstGeom prst="rect">
            <a:avLst/>
          </a:pr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78;p17">
            <a:extLst>
              <a:ext uri="{FF2B5EF4-FFF2-40B4-BE49-F238E27FC236}">
                <a16:creationId xmlns:a16="http://schemas.microsoft.com/office/drawing/2014/main" id="{BDC3208D-CCAA-405B-BC56-65E35C6669E3}"/>
              </a:ext>
            </a:extLst>
          </p:cNvPr>
          <p:cNvSpPr/>
          <p:nvPr/>
        </p:nvSpPr>
        <p:spPr>
          <a:xfrm>
            <a:off x="3577473" y="2631763"/>
            <a:ext cx="1661241" cy="595195"/>
          </a:xfrm>
          <a:prstGeom prst="chevron">
            <a:avLst/>
          </a:prstGeom>
          <a:solidFill>
            <a:schemeClr val="accent3">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solidFill>
                  <a:schemeClr val="bg1"/>
                </a:solidFill>
                <a:latin typeface="Bahnschrift Condensed" panose="020B0502040204020203" pitchFamily="34" charset="0"/>
              </a:rPr>
              <a:t>ARIMA</a:t>
            </a:r>
            <a:endParaRPr sz="2400" dirty="0">
              <a:solidFill>
                <a:schemeClr val="bg1"/>
              </a:solidFill>
              <a:latin typeface="Bahnschrift Condensed" panose="020B0502040204020203" pitchFamily="34" charset="0"/>
            </a:endParaRPr>
          </a:p>
        </p:txBody>
      </p:sp>
      <p:sp>
        <p:nvSpPr>
          <p:cNvPr id="28" name="Google Shape;180;p17">
            <a:extLst>
              <a:ext uri="{FF2B5EF4-FFF2-40B4-BE49-F238E27FC236}">
                <a16:creationId xmlns:a16="http://schemas.microsoft.com/office/drawing/2014/main" id="{F3686D7F-F0B7-4302-909F-EEB5A0C499CB}"/>
              </a:ext>
            </a:extLst>
          </p:cNvPr>
          <p:cNvSpPr/>
          <p:nvPr/>
        </p:nvSpPr>
        <p:spPr>
          <a:xfrm>
            <a:off x="5235848" y="3765811"/>
            <a:ext cx="3361566" cy="962316"/>
          </a:xfrm>
          <a:prstGeom prst="rect">
            <a:avLst/>
          </a:pr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3;p17">
            <a:extLst>
              <a:ext uri="{FF2B5EF4-FFF2-40B4-BE49-F238E27FC236}">
                <a16:creationId xmlns:a16="http://schemas.microsoft.com/office/drawing/2014/main" id="{B85D8F93-66D1-4C83-A637-048288FE8DA4}"/>
              </a:ext>
            </a:extLst>
          </p:cNvPr>
          <p:cNvSpPr/>
          <p:nvPr/>
        </p:nvSpPr>
        <p:spPr>
          <a:xfrm>
            <a:off x="3577473" y="4051983"/>
            <a:ext cx="1661241" cy="595195"/>
          </a:xfrm>
          <a:prstGeom prst="chevron">
            <a:avLst/>
          </a:prstGeom>
          <a:solidFill>
            <a:schemeClr val="accent4">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solidFill>
                  <a:schemeClr val="bg1"/>
                </a:solidFill>
                <a:latin typeface="Bahnschrift Condensed" panose="020B0502040204020203" pitchFamily="34" charset="0"/>
              </a:rPr>
              <a:t>SARIMA</a:t>
            </a:r>
            <a:endParaRPr sz="2400" dirty="0">
              <a:solidFill>
                <a:schemeClr val="bg1"/>
              </a:solidFill>
              <a:latin typeface="Bahnschrift Condensed" panose="020B0502040204020203" pitchFamily="34" charset="0"/>
            </a:endParaRPr>
          </a:p>
        </p:txBody>
      </p:sp>
      <p:sp>
        <p:nvSpPr>
          <p:cNvPr id="30" name="Google Shape;185;p17">
            <a:extLst>
              <a:ext uri="{FF2B5EF4-FFF2-40B4-BE49-F238E27FC236}">
                <a16:creationId xmlns:a16="http://schemas.microsoft.com/office/drawing/2014/main" id="{2A599A59-7FEC-4374-8F1D-B873EDBBE030}"/>
              </a:ext>
            </a:extLst>
          </p:cNvPr>
          <p:cNvSpPr/>
          <p:nvPr/>
        </p:nvSpPr>
        <p:spPr>
          <a:xfrm>
            <a:off x="5238716" y="2391210"/>
            <a:ext cx="3361566" cy="962316"/>
          </a:xfrm>
          <a:prstGeom prst="rect">
            <a:avLst/>
          </a:pr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3DA12A00-2F46-4AE7-8CDC-DA02D98887DE}"/>
              </a:ext>
            </a:extLst>
          </p:cNvPr>
          <p:cNvPicPr>
            <a:picLocks noChangeAspect="1"/>
          </p:cNvPicPr>
          <p:nvPr/>
        </p:nvPicPr>
        <p:blipFill>
          <a:blip r:embed="rId4"/>
          <a:stretch>
            <a:fillRect/>
          </a:stretch>
        </p:blipFill>
        <p:spPr>
          <a:xfrm>
            <a:off x="5336584" y="1152797"/>
            <a:ext cx="3126744" cy="762106"/>
          </a:xfrm>
          <a:prstGeom prst="rect">
            <a:avLst/>
          </a:prstGeom>
        </p:spPr>
      </p:pic>
      <p:pic>
        <p:nvPicPr>
          <p:cNvPr id="11" name="Picture 10">
            <a:extLst>
              <a:ext uri="{FF2B5EF4-FFF2-40B4-BE49-F238E27FC236}">
                <a16:creationId xmlns:a16="http://schemas.microsoft.com/office/drawing/2014/main" id="{DB427C68-E848-4691-BFF2-6C42EA804E2F}"/>
              </a:ext>
            </a:extLst>
          </p:cNvPr>
          <p:cNvPicPr>
            <a:picLocks noChangeAspect="1"/>
          </p:cNvPicPr>
          <p:nvPr/>
        </p:nvPicPr>
        <p:blipFill>
          <a:blip r:embed="rId5"/>
          <a:stretch>
            <a:fillRect/>
          </a:stretch>
        </p:blipFill>
        <p:spPr>
          <a:xfrm>
            <a:off x="5336584" y="2475354"/>
            <a:ext cx="3127241" cy="762106"/>
          </a:xfrm>
          <a:prstGeom prst="rect">
            <a:avLst/>
          </a:prstGeom>
        </p:spPr>
      </p:pic>
      <p:pic>
        <p:nvPicPr>
          <p:cNvPr id="13" name="Picture 12">
            <a:extLst>
              <a:ext uri="{FF2B5EF4-FFF2-40B4-BE49-F238E27FC236}">
                <a16:creationId xmlns:a16="http://schemas.microsoft.com/office/drawing/2014/main" id="{394F0C31-F8C6-4ED1-8430-798914ED4DB4}"/>
              </a:ext>
            </a:extLst>
          </p:cNvPr>
          <p:cNvPicPr>
            <a:picLocks noChangeAspect="1"/>
          </p:cNvPicPr>
          <p:nvPr/>
        </p:nvPicPr>
        <p:blipFill>
          <a:blip r:embed="rId6"/>
          <a:stretch>
            <a:fillRect/>
          </a:stretch>
        </p:blipFill>
        <p:spPr>
          <a:xfrm>
            <a:off x="5334256" y="3916094"/>
            <a:ext cx="3129072" cy="666843"/>
          </a:xfrm>
          <a:prstGeom prst="rect">
            <a:avLst/>
          </a:prstGeom>
        </p:spPr>
      </p:pic>
    </p:spTree>
    <p:extLst>
      <p:ext uri="{BB962C8B-B14F-4D97-AF65-F5344CB8AC3E}">
        <p14:creationId xmlns:p14="http://schemas.microsoft.com/office/powerpoint/2010/main" val="2469412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grpSp>
        <p:nvGrpSpPr>
          <p:cNvPr id="135" name="Google Shape;1523;p43">
            <a:extLst>
              <a:ext uri="{FF2B5EF4-FFF2-40B4-BE49-F238E27FC236}">
                <a16:creationId xmlns:a16="http://schemas.microsoft.com/office/drawing/2014/main" id="{67AC3CBB-AAB8-45ED-AD7D-6483F09F5DE6}"/>
              </a:ext>
            </a:extLst>
          </p:cNvPr>
          <p:cNvGrpSpPr/>
          <p:nvPr/>
        </p:nvGrpSpPr>
        <p:grpSpPr>
          <a:xfrm>
            <a:off x="377647" y="2942215"/>
            <a:ext cx="2881421" cy="2023815"/>
            <a:chOff x="2417164" y="2063889"/>
            <a:chExt cx="1512883" cy="999362"/>
          </a:xfrm>
          <a:solidFill>
            <a:schemeClr val="accent1">
              <a:lumMod val="50000"/>
            </a:schemeClr>
          </a:solidFill>
        </p:grpSpPr>
        <p:sp>
          <p:nvSpPr>
            <p:cNvPr id="136" name="Google Shape;1524;p43">
              <a:extLst>
                <a:ext uri="{FF2B5EF4-FFF2-40B4-BE49-F238E27FC236}">
                  <a16:creationId xmlns:a16="http://schemas.microsoft.com/office/drawing/2014/main" id="{362C6C70-E6DA-4F3F-B72E-005B700504C6}"/>
                </a:ext>
              </a:extLst>
            </p:cNvPr>
            <p:cNvSpPr/>
            <p:nvPr/>
          </p:nvSpPr>
          <p:spPr>
            <a:xfrm>
              <a:off x="2854091" y="2063889"/>
              <a:ext cx="754938" cy="322473"/>
            </a:xfrm>
            <a:custGeom>
              <a:avLst/>
              <a:gdLst/>
              <a:ahLst/>
              <a:cxnLst/>
              <a:rect l="l" t="t" r="r" b="b"/>
              <a:pathLst>
                <a:path w="9391" h="7063" extrusionOk="0">
                  <a:moveTo>
                    <a:pt x="4696" y="1"/>
                  </a:moveTo>
                  <a:cubicBezTo>
                    <a:pt x="37" y="1"/>
                    <a:pt x="0" y="6767"/>
                    <a:pt x="0" y="6841"/>
                  </a:cubicBezTo>
                  <a:cubicBezTo>
                    <a:pt x="0" y="6951"/>
                    <a:pt x="111" y="7062"/>
                    <a:pt x="222" y="7062"/>
                  </a:cubicBezTo>
                  <a:cubicBezTo>
                    <a:pt x="333" y="7062"/>
                    <a:pt x="407" y="6951"/>
                    <a:pt x="407" y="6841"/>
                  </a:cubicBezTo>
                  <a:cubicBezTo>
                    <a:pt x="407" y="6767"/>
                    <a:pt x="444" y="408"/>
                    <a:pt x="4696" y="408"/>
                  </a:cubicBezTo>
                  <a:cubicBezTo>
                    <a:pt x="8910" y="408"/>
                    <a:pt x="8984" y="6767"/>
                    <a:pt x="8984" y="6841"/>
                  </a:cubicBezTo>
                  <a:cubicBezTo>
                    <a:pt x="8984" y="6951"/>
                    <a:pt x="9058" y="7062"/>
                    <a:pt x="9169" y="7062"/>
                  </a:cubicBezTo>
                  <a:cubicBezTo>
                    <a:pt x="9317" y="7062"/>
                    <a:pt x="9391" y="6951"/>
                    <a:pt x="9391" y="6841"/>
                  </a:cubicBezTo>
                  <a:cubicBezTo>
                    <a:pt x="9391" y="6767"/>
                    <a:pt x="9354" y="1"/>
                    <a:pt x="46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525;p43">
              <a:extLst>
                <a:ext uri="{FF2B5EF4-FFF2-40B4-BE49-F238E27FC236}">
                  <a16:creationId xmlns:a16="http://schemas.microsoft.com/office/drawing/2014/main" id="{44CEB4FA-102F-4F19-9637-4499BCFE9226}"/>
                </a:ext>
              </a:extLst>
            </p:cNvPr>
            <p:cNvSpPr/>
            <p:nvPr/>
          </p:nvSpPr>
          <p:spPr>
            <a:xfrm>
              <a:off x="2455832" y="2305284"/>
              <a:ext cx="1352312" cy="654990"/>
            </a:xfrm>
            <a:custGeom>
              <a:avLst/>
              <a:gdLst/>
              <a:ahLst/>
              <a:cxnLst/>
              <a:rect l="l" t="t" r="r" b="b"/>
              <a:pathLst>
                <a:path w="16822" h="14346" extrusionOk="0">
                  <a:moveTo>
                    <a:pt x="0" y="1"/>
                  </a:moveTo>
                  <a:lnTo>
                    <a:pt x="0" y="14345"/>
                  </a:lnTo>
                  <a:lnTo>
                    <a:pt x="16822" y="14345"/>
                  </a:lnTo>
                  <a:lnTo>
                    <a:pt x="1682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526;p43">
              <a:extLst>
                <a:ext uri="{FF2B5EF4-FFF2-40B4-BE49-F238E27FC236}">
                  <a16:creationId xmlns:a16="http://schemas.microsoft.com/office/drawing/2014/main" id="{B5F2D6FC-CE38-495F-8282-28C28162F242}"/>
                </a:ext>
              </a:extLst>
            </p:cNvPr>
            <p:cNvSpPr/>
            <p:nvPr/>
          </p:nvSpPr>
          <p:spPr>
            <a:xfrm>
              <a:off x="3808097" y="2305284"/>
              <a:ext cx="92207" cy="654990"/>
            </a:xfrm>
            <a:custGeom>
              <a:avLst/>
              <a:gdLst/>
              <a:ahLst/>
              <a:cxnLst/>
              <a:rect l="l" t="t" r="r" b="b"/>
              <a:pathLst>
                <a:path w="1147" h="14346" extrusionOk="0">
                  <a:moveTo>
                    <a:pt x="1" y="1"/>
                  </a:moveTo>
                  <a:lnTo>
                    <a:pt x="1" y="14345"/>
                  </a:lnTo>
                  <a:lnTo>
                    <a:pt x="1147" y="14345"/>
                  </a:lnTo>
                  <a:lnTo>
                    <a:pt x="1147" y="518"/>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527;p43">
              <a:extLst>
                <a:ext uri="{FF2B5EF4-FFF2-40B4-BE49-F238E27FC236}">
                  <a16:creationId xmlns:a16="http://schemas.microsoft.com/office/drawing/2014/main" id="{0436EA51-5732-4D6B-AE21-4F6D27436B9E}"/>
                </a:ext>
              </a:extLst>
            </p:cNvPr>
            <p:cNvSpPr/>
            <p:nvPr/>
          </p:nvSpPr>
          <p:spPr>
            <a:xfrm>
              <a:off x="3769509" y="2960249"/>
              <a:ext cx="160538" cy="103001"/>
            </a:xfrm>
            <a:custGeom>
              <a:avLst/>
              <a:gdLst/>
              <a:ahLst/>
              <a:cxnLst/>
              <a:rect l="l" t="t" r="r" b="b"/>
              <a:pathLst>
                <a:path w="1997" h="2256" extrusionOk="0">
                  <a:moveTo>
                    <a:pt x="481" y="0"/>
                  </a:moveTo>
                  <a:lnTo>
                    <a:pt x="0" y="2256"/>
                  </a:lnTo>
                  <a:lnTo>
                    <a:pt x="0" y="2256"/>
                  </a:lnTo>
                  <a:lnTo>
                    <a:pt x="1997" y="1849"/>
                  </a:lnTo>
                  <a:lnTo>
                    <a:pt x="162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528;p43">
              <a:extLst>
                <a:ext uri="{FF2B5EF4-FFF2-40B4-BE49-F238E27FC236}">
                  <a16:creationId xmlns:a16="http://schemas.microsoft.com/office/drawing/2014/main" id="{38FAA9AF-4CA8-4358-A01A-4B55B3412F9C}"/>
                </a:ext>
              </a:extLst>
            </p:cNvPr>
            <p:cNvSpPr/>
            <p:nvPr/>
          </p:nvSpPr>
          <p:spPr>
            <a:xfrm>
              <a:off x="2417164" y="2960249"/>
              <a:ext cx="1390979" cy="103001"/>
            </a:xfrm>
            <a:custGeom>
              <a:avLst/>
              <a:gdLst/>
              <a:ahLst/>
              <a:cxnLst/>
              <a:rect l="l" t="t" r="r" b="b"/>
              <a:pathLst>
                <a:path w="17303" h="2256" extrusionOk="0">
                  <a:moveTo>
                    <a:pt x="481" y="0"/>
                  </a:moveTo>
                  <a:lnTo>
                    <a:pt x="1" y="2256"/>
                  </a:lnTo>
                  <a:lnTo>
                    <a:pt x="16822" y="2256"/>
                  </a:lnTo>
                  <a:lnTo>
                    <a:pt x="1730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529;p43">
              <a:extLst>
                <a:ext uri="{FF2B5EF4-FFF2-40B4-BE49-F238E27FC236}">
                  <a16:creationId xmlns:a16="http://schemas.microsoft.com/office/drawing/2014/main" id="{52D16A2D-8A09-43F6-B060-DE1DAE9B569C}"/>
                </a:ext>
              </a:extLst>
            </p:cNvPr>
            <p:cNvSpPr/>
            <p:nvPr/>
          </p:nvSpPr>
          <p:spPr>
            <a:xfrm>
              <a:off x="2720320" y="2347517"/>
              <a:ext cx="101130" cy="57436"/>
            </a:xfrm>
            <a:custGeom>
              <a:avLst/>
              <a:gdLst/>
              <a:ahLst/>
              <a:cxnLst/>
              <a:rect l="l" t="t" r="r" b="b"/>
              <a:pathLst>
                <a:path w="1258" h="1258" extrusionOk="0">
                  <a:moveTo>
                    <a:pt x="629" y="370"/>
                  </a:moveTo>
                  <a:cubicBezTo>
                    <a:pt x="777" y="370"/>
                    <a:pt x="888" y="481"/>
                    <a:pt x="888" y="629"/>
                  </a:cubicBezTo>
                  <a:cubicBezTo>
                    <a:pt x="888" y="776"/>
                    <a:pt x="777" y="887"/>
                    <a:pt x="629" y="887"/>
                  </a:cubicBezTo>
                  <a:cubicBezTo>
                    <a:pt x="481" y="887"/>
                    <a:pt x="370" y="776"/>
                    <a:pt x="370" y="629"/>
                  </a:cubicBezTo>
                  <a:cubicBezTo>
                    <a:pt x="370" y="481"/>
                    <a:pt x="481" y="370"/>
                    <a:pt x="629" y="370"/>
                  </a:cubicBezTo>
                  <a:close/>
                  <a:moveTo>
                    <a:pt x="629" y="0"/>
                  </a:moveTo>
                  <a:cubicBezTo>
                    <a:pt x="296" y="0"/>
                    <a:pt x="1" y="296"/>
                    <a:pt x="1" y="629"/>
                  </a:cubicBezTo>
                  <a:cubicBezTo>
                    <a:pt x="1" y="998"/>
                    <a:pt x="296" y="1257"/>
                    <a:pt x="629" y="1257"/>
                  </a:cubicBezTo>
                  <a:cubicBezTo>
                    <a:pt x="999" y="1257"/>
                    <a:pt x="1258" y="998"/>
                    <a:pt x="1258" y="629"/>
                  </a:cubicBezTo>
                  <a:cubicBezTo>
                    <a:pt x="1258" y="296"/>
                    <a:pt x="999" y="0"/>
                    <a:pt x="6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530;p43">
              <a:extLst>
                <a:ext uri="{FF2B5EF4-FFF2-40B4-BE49-F238E27FC236}">
                  <a16:creationId xmlns:a16="http://schemas.microsoft.com/office/drawing/2014/main" id="{C232801A-C664-4D88-8172-4AB006857AEA}"/>
                </a:ext>
              </a:extLst>
            </p:cNvPr>
            <p:cNvSpPr/>
            <p:nvPr/>
          </p:nvSpPr>
          <p:spPr>
            <a:xfrm>
              <a:off x="3442557" y="2347517"/>
              <a:ext cx="101130" cy="57436"/>
            </a:xfrm>
            <a:custGeom>
              <a:avLst/>
              <a:gdLst/>
              <a:ahLst/>
              <a:cxnLst/>
              <a:rect l="l" t="t" r="r" b="b"/>
              <a:pathLst>
                <a:path w="1258" h="1258" extrusionOk="0">
                  <a:moveTo>
                    <a:pt x="629" y="370"/>
                  </a:moveTo>
                  <a:cubicBezTo>
                    <a:pt x="777" y="370"/>
                    <a:pt x="888" y="481"/>
                    <a:pt x="888" y="629"/>
                  </a:cubicBezTo>
                  <a:cubicBezTo>
                    <a:pt x="888" y="776"/>
                    <a:pt x="777" y="887"/>
                    <a:pt x="629" y="887"/>
                  </a:cubicBezTo>
                  <a:cubicBezTo>
                    <a:pt x="481" y="887"/>
                    <a:pt x="370" y="776"/>
                    <a:pt x="370" y="629"/>
                  </a:cubicBezTo>
                  <a:cubicBezTo>
                    <a:pt x="370" y="481"/>
                    <a:pt x="481" y="370"/>
                    <a:pt x="629" y="370"/>
                  </a:cubicBezTo>
                  <a:close/>
                  <a:moveTo>
                    <a:pt x="629" y="0"/>
                  </a:moveTo>
                  <a:cubicBezTo>
                    <a:pt x="296" y="0"/>
                    <a:pt x="0" y="296"/>
                    <a:pt x="0" y="629"/>
                  </a:cubicBezTo>
                  <a:cubicBezTo>
                    <a:pt x="0" y="998"/>
                    <a:pt x="296" y="1257"/>
                    <a:pt x="629" y="1257"/>
                  </a:cubicBezTo>
                  <a:cubicBezTo>
                    <a:pt x="999" y="1257"/>
                    <a:pt x="1257" y="998"/>
                    <a:pt x="1257" y="629"/>
                  </a:cubicBezTo>
                  <a:cubicBezTo>
                    <a:pt x="1257" y="296"/>
                    <a:pt x="999" y="0"/>
                    <a:pt x="6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531;p43">
              <a:extLst>
                <a:ext uri="{FF2B5EF4-FFF2-40B4-BE49-F238E27FC236}">
                  <a16:creationId xmlns:a16="http://schemas.microsoft.com/office/drawing/2014/main" id="{C95FF45E-36E6-4EF5-9786-4369D9FA06CC}"/>
                </a:ext>
              </a:extLst>
            </p:cNvPr>
            <p:cNvSpPr/>
            <p:nvPr/>
          </p:nvSpPr>
          <p:spPr>
            <a:xfrm>
              <a:off x="2753039" y="2063889"/>
              <a:ext cx="757912" cy="322473"/>
            </a:xfrm>
            <a:custGeom>
              <a:avLst/>
              <a:gdLst/>
              <a:ahLst/>
              <a:cxnLst/>
              <a:rect l="l" t="t" r="r" b="b"/>
              <a:pathLst>
                <a:path w="9428" h="7063" extrusionOk="0">
                  <a:moveTo>
                    <a:pt x="4696" y="1"/>
                  </a:moveTo>
                  <a:cubicBezTo>
                    <a:pt x="74" y="1"/>
                    <a:pt x="0" y="6767"/>
                    <a:pt x="0" y="6841"/>
                  </a:cubicBezTo>
                  <a:cubicBezTo>
                    <a:pt x="0" y="6951"/>
                    <a:pt x="111" y="7062"/>
                    <a:pt x="222" y="7062"/>
                  </a:cubicBezTo>
                  <a:cubicBezTo>
                    <a:pt x="333" y="7062"/>
                    <a:pt x="444" y="6951"/>
                    <a:pt x="444" y="6841"/>
                  </a:cubicBezTo>
                  <a:cubicBezTo>
                    <a:pt x="444" y="6767"/>
                    <a:pt x="481" y="408"/>
                    <a:pt x="4696" y="408"/>
                  </a:cubicBezTo>
                  <a:cubicBezTo>
                    <a:pt x="8947" y="408"/>
                    <a:pt x="8984" y="6767"/>
                    <a:pt x="8984" y="6841"/>
                  </a:cubicBezTo>
                  <a:cubicBezTo>
                    <a:pt x="8984" y="6951"/>
                    <a:pt x="9095" y="7062"/>
                    <a:pt x="9206" y="7062"/>
                  </a:cubicBezTo>
                  <a:cubicBezTo>
                    <a:pt x="9317" y="7062"/>
                    <a:pt x="9428" y="6951"/>
                    <a:pt x="9428" y="6841"/>
                  </a:cubicBezTo>
                  <a:cubicBezTo>
                    <a:pt x="9428" y="6767"/>
                    <a:pt x="9354" y="1"/>
                    <a:pt x="46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8" name="Google Shape;1338;p41"/>
          <p:cNvSpPr txBox="1">
            <a:spLocks noGrp="1"/>
          </p:cNvSpPr>
          <p:nvPr>
            <p:ph type="title"/>
          </p:nvPr>
        </p:nvSpPr>
        <p:spPr>
          <a:xfrm>
            <a:off x="233142" y="271346"/>
            <a:ext cx="8634407"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200" dirty="0">
                <a:latin typeface="Bahnschrift Condensed" panose="020B0502040204020203" pitchFamily="34" charset="0"/>
              </a:rPr>
              <a:t>INCOME FORECASTING</a:t>
            </a:r>
          </a:p>
        </p:txBody>
      </p:sp>
      <p:grpSp>
        <p:nvGrpSpPr>
          <p:cNvPr id="9" name="Group 8">
            <a:extLst>
              <a:ext uri="{FF2B5EF4-FFF2-40B4-BE49-F238E27FC236}">
                <a16:creationId xmlns:a16="http://schemas.microsoft.com/office/drawing/2014/main" id="{74F85768-B404-4587-A1E2-3D1406B1F214}"/>
              </a:ext>
            </a:extLst>
          </p:cNvPr>
          <p:cNvGrpSpPr/>
          <p:nvPr/>
        </p:nvGrpSpPr>
        <p:grpSpPr>
          <a:xfrm>
            <a:off x="536756" y="776745"/>
            <a:ext cx="2397617" cy="2096556"/>
            <a:chOff x="-23700" y="2644780"/>
            <a:chExt cx="3218100" cy="2407972"/>
          </a:xfrm>
          <a:solidFill>
            <a:schemeClr val="accent1">
              <a:lumMod val="40000"/>
              <a:lumOff val="60000"/>
            </a:schemeClr>
          </a:solidFill>
        </p:grpSpPr>
        <p:sp>
          <p:nvSpPr>
            <p:cNvPr id="127" name="Google Shape;1153;p38">
              <a:extLst>
                <a:ext uri="{FF2B5EF4-FFF2-40B4-BE49-F238E27FC236}">
                  <a16:creationId xmlns:a16="http://schemas.microsoft.com/office/drawing/2014/main" id="{58A9069E-3606-4E3E-B181-B1E143EEB2A9}"/>
                </a:ext>
              </a:extLst>
            </p:cNvPr>
            <p:cNvSpPr/>
            <p:nvPr/>
          </p:nvSpPr>
          <p:spPr>
            <a:xfrm>
              <a:off x="63750" y="2644780"/>
              <a:ext cx="3090650" cy="1886856"/>
            </a:xfrm>
            <a:custGeom>
              <a:avLst/>
              <a:gdLst/>
              <a:ahLst/>
              <a:cxnLst/>
              <a:rect l="l" t="t" r="r" b="b"/>
              <a:pathLst>
                <a:path w="108912" h="63880" extrusionOk="0">
                  <a:moveTo>
                    <a:pt x="103875" y="1"/>
                  </a:moveTo>
                  <a:lnTo>
                    <a:pt x="5071" y="1"/>
                  </a:lnTo>
                  <a:cubicBezTo>
                    <a:pt x="2269" y="1"/>
                    <a:pt x="1" y="2269"/>
                    <a:pt x="1" y="5037"/>
                  </a:cubicBezTo>
                  <a:lnTo>
                    <a:pt x="1" y="58809"/>
                  </a:lnTo>
                  <a:cubicBezTo>
                    <a:pt x="1" y="61611"/>
                    <a:pt x="2269" y="63880"/>
                    <a:pt x="5071" y="63880"/>
                  </a:cubicBezTo>
                  <a:lnTo>
                    <a:pt x="103875" y="63880"/>
                  </a:lnTo>
                  <a:cubicBezTo>
                    <a:pt x="106644" y="63880"/>
                    <a:pt x="108912" y="61578"/>
                    <a:pt x="108912" y="58809"/>
                  </a:cubicBezTo>
                  <a:lnTo>
                    <a:pt x="108912" y="5037"/>
                  </a:lnTo>
                  <a:cubicBezTo>
                    <a:pt x="108912" y="2269"/>
                    <a:pt x="106644" y="1"/>
                    <a:pt x="1038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32;p41">
              <a:extLst>
                <a:ext uri="{FF2B5EF4-FFF2-40B4-BE49-F238E27FC236}">
                  <a16:creationId xmlns:a16="http://schemas.microsoft.com/office/drawing/2014/main" id="{3E36E81A-5EB9-497F-B24E-6ACB3266F1DE}"/>
                </a:ext>
              </a:extLst>
            </p:cNvPr>
            <p:cNvSpPr/>
            <p:nvPr/>
          </p:nvSpPr>
          <p:spPr>
            <a:xfrm>
              <a:off x="184287" y="2763709"/>
              <a:ext cx="2849525" cy="1300300"/>
            </a:xfrm>
            <a:custGeom>
              <a:avLst/>
              <a:gdLst/>
              <a:ahLst/>
              <a:cxnLst/>
              <a:rect l="l" t="t" r="r" b="b"/>
              <a:pathLst>
                <a:path w="63914" h="30990" extrusionOk="0">
                  <a:moveTo>
                    <a:pt x="1" y="1"/>
                  </a:moveTo>
                  <a:lnTo>
                    <a:pt x="1" y="30990"/>
                  </a:lnTo>
                  <a:lnTo>
                    <a:pt x="63913" y="30990"/>
                  </a:lnTo>
                  <a:lnTo>
                    <a:pt x="6391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152;p38">
              <a:extLst>
                <a:ext uri="{FF2B5EF4-FFF2-40B4-BE49-F238E27FC236}">
                  <a16:creationId xmlns:a16="http://schemas.microsoft.com/office/drawing/2014/main" id="{414A82A8-5447-435B-AF33-D4C2D532907E}"/>
                </a:ext>
              </a:extLst>
            </p:cNvPr>
            <p:cNvSpPr/>
            <p:nvPr/>
          </p:nvSpPr>
          <p:spPr>
            <a:xfrm>
              <a:off x="1032560" y="4379411"/>
              <a:ext cx="1152978" cy="525177"/>
            </a:xfrm>
            <a:custGeom>
              <a:avLst/>
              <a:gdLst/>
              <a:ahLst/>
              <a:cxnLst/>
              <a:rect l="l" t="t" r="r" b="b"/>
              <a:pathLst>
                <a:path w="40630" h="17780" extrusionOk="0">
                  <a:moveTo>
                    <a:pt x="30789" y="0"/>
                  </a:moveTo>
                  <a:lnTo>
                    <a:pt x="9807" y="0"/>
                  </a:lnTo>
                  <a:lnTo>
                    <a:pt x="0" y="17780"/>
                  </a:lnTo>
                  <a:lnTo>
                    <a:pt x="40629" y="1778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156;p38">
              <a:extLst>
                <a:ext uri="{FF2B5EF4-FFF2-40B4-BE49-F238E27FC236}">
                  <a16:creationId xmlns:a16="http://schemas.microsoft.com/office/drawing/2014/main" id="{D4A72103-6EE0-4174-9ED3-30335D06012D}"/>
                </a:ext>
              </a:extLst>
            </p:cNvPr>
            <p:cNvSpPr/>
            <p:nvPr/>
          </p:nvSpPr>
          <p:spPr>
            <a:xfrm rot="10800000" flipH="1">
              <a:off x="619389" y="4847038"/>
              <a:ext cx="1979319" cy="78836"/>
            </a:xfrm>
            <a:custGeom>
              <a:avLst/>
              <a:gdLst/>
              <a:ahLst/>
              <a:cxnLst/>
              <a:rect l="l" t="t" r="r" b="b"/>
              <a:pathLst>
                <a:path w="125991" h="2669" extrusionOk="0">
                  <a:moveTo>
                    <a:pt x="0" y="0"/>
                  </a:moveTo>
                  <a:cubicBezTo>
                    <a:pt x="0" y="1468"/>
                    <a:pt x="1235" y="2669"/>
                    <a:pt x="2702" y="2669"/>
                  </a:cubicBezTo>
                  <a:lnTo>
                    <a:pt x="123288" y="2669"/>
                  </a:lnTo>
                  <a:cubicBezTo>
                    <a:pt x="124789" y="2669"/>
                    <a:pt x="125990" y="1468"/>
                    <a:pt x="125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157;p38">
              <a:extLst>
                <a:ext uri="{FF2B5EF4-FFF2-40B4-BE49-F238E27FC236}">
                  <a16:creationId xmlns:a16="http://schemas.microsoft.com/office/drawing/2014/main" id="{1E5E9C00-95E1-4D31-B4E6-981B73A8FC7A}"/>
                </a:ext>
              </a:extLst>
            </p:cNvPr>
            <p:cNvSpPr/>
            <p:nvPr/>
          </p:nvSpPr>
          <p:spPr>
            <a:xfrm>
              <a:off x="1521621" y="4134309"/>
              <a:ext cx="174855" cy="174801"/>
            </a:xfrm>
            <a:custGeom>
              <a:avLst/>
              <a:gdLst/>
              <a:ahLst/>
              <a:cxnLst/>
              <a:rect l="l" t="t" r="r" b="b"/>
              <a:pathLst>
                <a:path w="3237" h="3236" extrusionOk="0">
                  <a:moveTo>
                    <a:pt x="1602" y="0"/>
                  </a:moveTo>
                  <a:cubicBezTo>
                    <a:pt x="735" y="0"/>
                    <a:pt x="1" y="701"/>
                    <a:pt x="1" y="1601"/>
                  </a:cubicBezTo>
                  <a:cubicBezTo>
                    <a:pt x="1" y="2502"/>
                    <a:pt x="735" y="3236"/>
                    <a:pt x="1602" y="3236"/>
                  </a:cubicBezTo>
                  <a:cubicBezTo>
                    <a:pt x="2502" y="3236"/>
                    <a:pt x="3236" y="2502"/>
                    <a:pt x="3236" y="1601"/>
                  </a:cubicBezTo>
                  <a:cubicBezTo>
                    <a:pt x="3236" y="734"/>
                    <a:pt x="2502" y="0"/>
                    <a:pt x="16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228;p38">
              <a:extLst>
                <a:ext uri="{FF2B5EF4-FFF2-40B4-BE49-F238E27FC236}">
                  <a16:creationId xmlns:a16="http://schemas.microsoft.com/office/drawing/2014/main" id="{423F9606-51A8-4B96-BC4B-C0089C44EEB1}"/>
                </a:ext>
              </a:extLst>
            </p:cNvPr>
            <p:cNvSpPr/>
            <p:nvPr/>
          </p:nvSpPr>
          <p:spPr>
            <a:xfrm>
              <a:off x="-23700" y="4938152"/>
              <a:ext cx="3218100" cy="1146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125;p38">
            <a:extLst>
              <a:ext uri="{FF2B5EF4-FFF2-40B4-BE49-F238E27FC236}">
                <a16:creationId xmlns:a16="http://schemas.microsoft.com/office/drawing/2014/main" id="{C6A2B333-F256-422C-8462-BFA29417FCE6}"/>
              </a:ext>
            </a:extLst>
          </p:cNvPr>
          <p:cNvSpPr txBox="1"/>
          <p:nvPr/>
        </p:nvSpPr>
        <p:spPr>
          <a:xfrm>
            <a:off x="494603" y="3528965"/>
            <a:ext cx="2711302" cy="481715"/>
          </a:xfrm>
          <a:prstGeom prst="rect">
            <a:avLst/>
          </a:prstGeom>
          <a:solidFill>
            <a:schemeClr val="accent1">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bg1"/>
                </a:solidFill>
                <a:latin typeface="Bahnschrift Condensed" panose="020B0502040204020203" pitchFamily="34" charset="0"/>
                <a:ea typeface="Fira Sans Extra Condensed Medium"/>
                <a:cs typeface="Fira Sans Extra Condensed Medium"/>
                <a:sym typeface="Fira Sans Extra Condensed Medium"/>
              </a:rPr>
              <a:t>Best Performed Model</a:t>
            </a:r>
            <a:endParaRPr sz="2400" dirty="0">
              <a:solidFill>
                <a:schemeClr val="bg1"/>
              </a:solidFill>
              <a:latin typeface="Bahnschrift Condensed" panose="020B0502040204020203" pitchFamily="34" charset="0"/>
              <a:ea typeface="Fira Sans Extra Condensed Medium"/>
              <a:cs typeface="Fira Sans Extra Condensed Medium"/>
              <a:sym typeface="Fira Sans Extra Condensed Medium"/>
            </a:endParaRPr>
          </a:p>
        </p:txBody>
      </p:sp>
      <p:sp>
        <p:nvSpPr>
          <p:cNvPr id="10" name="TextBox 9">
            <a:extLst>
              <a:ext uri="{FF2B5EF4-FFF2-40B4-BE49-F238E27FC236}">
                <a16:creationId xmlns:a16="http://schemas.microsoft.com/office/drawing/2014/main" id="{A87DB59B-BB87-4A9F-9BFA-12D413FB893C}"/>
              </a:ext>
            </a:extLst>
          </p:cNvPr>
          <p:cNvSpPr txBox="1"/>
          <p:nvPr/>
        </p:nvSpPr>
        <p:spPr>
          <a:xfrm>
            <a:off x="430028" y="4058634"/>
            <a:ext cx="2711302" cy="369332"/>
          </a:xfrm>
          <a:prstGeom prst="rect">
            <a:avLst/>
          </a:prstGeom>
          <a:solidFill>
            <a:schemeClr val="accent1">
              <a:lumMod val="50000"/>
            </a:schemeClr>
          </a:solidFill>
        </p:spPr>
        <p:txBody>
          <a:bodyPr wrap="square" rtlCol="0">
            <a:spAutoFit/>
          </a:bodyPr>
          <a:lstStyle/>
          <a:p>
            <a:pPr algn="ctr"/>
            <a:r>
              <a:rPr lang="en-IN" sz="1800" dirty="0">
                <a:solidFill>
                  <a:schemeClr val="bg1"/>
                </a:solidFill>
                <a:latin typeface="Bahnschrift Condensed" panose="020B0502040204020203" pitchFamily="34" charset="0"/>
              </a:rPr>
              <a:t>TRIPLE EXPONENTIAL SMOOTHING</a:t>
            </a:r>
          </a:p>
        </p:txBody>
      </p:sp>
      <p:pic>
        <p:nvPicPr>
          <p:cNvPr id="3" name="Picture 2">
            <a:extLst>
              <a:ext uri="{FF2B5EF4-FFF2-40B4-BE49-F238E27FC236}">
                <a16:creationId xmlns:a16="http://schemas.microsoft.com/office/drawing/2014/main" id="{67CB0152-0094-4B52-BA58-4F3DD66360C0}"/>
              </a:ext>
            </a:extLst>
          </p:cNvPr>
          <p:cNvPicPr>
            <a:picLocks noChangeAspect="1"/>
          </p:cNvPicPr>
          <p:nvPr/>
        </p:nvPicPr>
        <p:blipFill>
          <a:blip r:embed="rId3"/>
          <a:stretch>
            <a:fillRect/>
          </a:stretch>
        </p:blipFill>
        <p:spPr>
          <a:xfrm>
            <a:off x="691715" y="874084"/>
            <a:ext cx="2123013" cy="1434165"/>
          </a:xfrm>
          <a:prstGeom prst="rect">
            <a:avLst/>
          </a:prstGeom>
          <a:solidFill>
            <a:schemeClr val="bg1"/>
          </a:solidFill>
        </p:spPr>
      </p:pic>
      <p:sp>
        <p:nvSpPr>
          <p:cNvPr id="25" name="Google Shape;173;p17">
            <a:extLst>
              <a:ext uri="{FF2B5EF4-FFF2-40B4-BE49-F238E27FC236}">
                <a16:creationId xmlns:a16="http://schemas.microsoft.com/office/drawing/2014/main" id="{D1C6043D-F13B-4D61-A93B-FC99782AA1F6}"/>
              </a:ext>
            </a:extLst>
          </p:cNvPr>
          <p:cNvSpPr/>
          <p:nvPr/>
        </p:nvSpPr>
        <p:spPr>
          <a:xfrm>
            <a:off x="3544757" y="1744086"/>
            <a:ext cx="1661241" cy="595195"/>
          </a:xfrm>
          <a:prstGeom prst="chevron">
            <a:avLst/>
          </a:prstGeom>
          <a:solidFill>
            <a:schemeClr val="accent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solidFill>
                  <a:schemeClr val="bg1"/>
                </a:solidFill>
                <a:latin typeface="Bahnschrift Condensed" panose="020B0502040204020203" pitchFamily="34" charset="0"/>
              </a:rPr>
              <a:t>TES</a:t>
            </a:r>
            <a:endParaRPr sz="2400" dirty="0">
              <a:solidFill>
                <a:schemeClr val="bg1"/>
              </a:solidFill>
              <a:latin typeface="Bahnschrift Condensed" panose="020B0502040204020203" pitchFamily="34" charset="0"/>
            </a:endParaRPr>
          </a:p>
        </p:txBody>
      </p:sp>
      <p:sp>
        <p:nvSpPr>
          <p:cNvPr id="26" name="Google Shape;175;p17">
            <a:extLst>
              <a:ext uri="{FF2B5EF4-FFF2-40B4-BE49-F238E27FC236}">
                <a16:creationId xmlns:a16="http://schemas.microsoft.com/office/drawing/2014/main" id="{5C3AA658-2A3C-4DA7-BEAC-2EB15C5B28F9}"/>
              </a:ext>
            </a:extLst>
          </p:cNvPr>
          <p:cNvSpPr/>
          <p:nvPr/>
        </p:nvSpPr>
        <p:spPr>
          <a:xfrm>
            <a:off x="5205998" y="1512363"/>
            <a:ext cx="3361567" cy="962316"/>
          </a:xfrm>
          <a:prstGeom prst="rect">
            <a:avLst/>
          </a:pr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78;p17">
            <a:extLst>
              <a:ext uri="{FF2B5EF4-FFF2-40B4-BE49-F238E27FC236}">
                <a16:creationId xmlns:a16="http://schemas.microsoft.com/office/drawing/2014/main" id="{BDC3208D-CCAA-405B-BC56-65E35C6669E3}"/>
              </a:ext>
            </a:extLst>
          </p:cNvPr>
          <p:cNvSpPr/>
          <p:nvPr/>
        </p:nvSpPr>
        <p:spPr>
          <a:xfrm>
            <a:off x="3544757" y="3091434"/>
            <a:ext cx="1661241" cy="595195"/>
          </a:xfrm>
          <a:prstGeom prst="chevron">
            <a:avLst/>
          </a:prstGeom>
          <a:solidFill>
            <a:schemeClr val="accent3">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solidFill>
                  <a:schemeClr val="bg1"/>
                </a:solidFill>
                <a:latin typeface="Bahnschrift Condensed" panose="020B0502040204020203" pitchFamily="34" charset="0"/>
              </a:rPr>
              <a:t>ARIMA</a:t>
            </a:r>
            <a:endParaRPr sz="2400" dirty="0">
              <a:solidFill>
                <a:schemeClr val="bg1"/>
              </a:solidFill>
              <a:latin typeface="Bahnschrift Condensed" panose="020B0502040204020203" pitchFamily="34" charset="0"/>
            </a:endParaRPr>
          </a:p>
        </p:txBody>
      </p:sp>
      <p:sp>
        <p:nvSpPr>
          <p:cNvPr id="30" name="Google Shape;185;p17">
            <a:extLst>
              <a:ext uri="{FF2B5EF4-FFF2-40B4-BE49-F238E27FC236}">
                <a16:creationId xmlns:a16="http://schemas.microsoft.com/office/drawing/2014/main" id="{2A599A59-7FEC-4374-8F1D-B873EDBBE030}"/>
              </a:ext>
            </a:extLst>
          </p:cNvPr>
          <p:cNvSpPr/>
          <p:nvPr/>
        </p:nvSpPr>
        <p:spPr>
          <a:xfrm>
            <a:off x="5206000" y="2850881"/>
            <a:ext cx="3361566" cy="962316"/>
          </a:xfrm>
          <a:prstGeom prst="rect">
            <a:avLst/>
          </a:pr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354D6351-F523-40F8-ACC9-96E101A7113D}"/>
              </a:ext>
            </a:extLst>
          </p:cNvPr>
          <p:cNvPicPr>
            <a:picLocks noChangeAspect="1"/>
          </p:cNvPicPr>
          <p:nvPr/>
        </p:nvPicPr>
        <p:blipFill>
          <a:blip r:embed="rId4"/>
          <a:stretch>
            <a:fillRect/>
          </a:stretch>
        </p:blipFill>
        <p:spPr>
          <a:xfrm>
            <a:off x="5315941" y="1596475"/>
            <a:ext cx="3136344" cy="781159"/>
          </a:xfrm>
          <a:prstGeom prst="rect">
            <a:avLst/>
          </a:prstGeom>
        </p:spPr>
      </p:pic>
      <p:pic>
        <p:nvPicPr>
          <p:cNvPr id="6" name="Picture 5">
            <a:extLst>
              <a:ext uri="{FF2B5EF4-FFF2-40B4-BE49-F238E27FC236}">
                <a16:creationId xmlns:a16="http://schemas.microsoft.com/office/drawing/2014/main" id="{2195FD6F-3110-4837-8423-BF840B01CAE7}"/>
              </a:ext>
            </a:extLst>
          </p:cNvPr>
          <p:cNvPicPr>
            <a:picLocks noChangeAspect="1"/>
          </p:cNvPicPr>
          <p:nvPr/>
        </p:nvPicPr>
        <p:blipFill>
          <a:blip r:embed="rId5"/>
          <a:stretch>
            <a:fillRect/>
          </a:stretch>
        </p:blipFill>
        <p:spPr>
          <a:xfrm>
            <a:off x="5315941" y="2948436"/>
            <a:ext cx="3136344" cy="759459"/>
          </a:xfrm>
          <a:prstGeom prst="rect">
            <a:avLst/>
          </a:prstGeom>
        </p:spPr>
      </p:pic>
    </p:spTree>
    <p:extLst>
      <p:ext uri="{BB962C8B-B14F-4D97-AF65-F5344CB8AC3E}">
        <p14:creationId xmlns:p14="http://schemas.microsoft.com/office/powerpoint/2010/main" val="3522481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59D97AFD-02D1-4B2B-833D-C68FA10B3D96}"/>
              </a:ext>
            </a:extLst>
          </p:cNvPr>
          <p:cNvGrpSpPr/>
          <p:nvPr/>
        </p:nvGrpSpPr>
        <p:grpSpPr>
          <a:xfrm>
            <a:off x="956930" y="459373"/>
            <a:ext cx="7208875" cy="4261483"/>
            <a:chOff x="543379" y="1469466"/>
            <a:chExt cx="3612242" cy="2204567"/>
          </a:xfrm>
        </p:grpSpPr>
        <p:sp>
          <p:nvSpPr>
            <p:cNvPr id="2" name="Google Shape;1465;p43">
              <a:extLst>
                <a:ext uri="{FF2B5EF4-FFF2-40B4-BE49-F238E27FC236}">
                  <a16:creationId xmlns:a16="http://schemas.microsoft.com/office/drawing/2014/main" id="{D4B2C8E7-4CD0-4F8B-A7DF-C830764A2349}"/>
                </a:ext>
              </a:extLst>
            </p:cNvPr>
            <p:cNvSpPr/>
            <p:nvPr/>
          </p:nvSpPr>
          <p:spPr>
            <a:xfrm>
              <a:off x="613431" y="1469466"/>
              <a:ext cx="3472086" cy="1992985"/>
            </a:xfrm>
            <a:custGeom>
              <a:avLst/>
              <a:gdLst/>
              <a:ahLst/>
              <a:cxnLst/>
              <a:rect l="l" t="t" r="r" b="b"/>
              <a:pathLst>
                <a:path w="49468" h="35826" extrusionOk="0">
                  <a:moveTo>
                    <a:pt x="666" y="1"/>
                  </a:moveTo>
                  <a:cubicBezTo>
                    <a:pt x="297" y="1"/>
                    <a:pt x="1" y="297"/>
                    <a:pt x="1" y="629"/>
                  </a:cubicBezTo>
                  <a:lnTo>
                    <a:pt x="1" y="35197"/>
                  </a:lnTo>
                  <a:cubicBezTo>
                    <a:pt x="1" y="35530"/>
                    <a:pt x="297" y="35826"/>
                    <a:pt x="666" y="35826"/>
                  </a:cubicBezTo>
                  <a:lnTo>
                    <a:pt x="48839" y="35826"/>
                  </a:lnTo>
                  <a:cubicBezTo>
                    <a:pt x="49172" y="35826"/>
                    <a:pt x="49468" y="35530"/>
                    <a:pt x="49468" y="35197"/>
                  </a:cubicBezTo>
                  <a:lnTo>
                    <a:pt x="49468" y="629"/>
                  </a:lnTo>
                  <a:cubicBezTo>
                    <a:pt x="49468" y="297"/>
                    <a:pt x="49172" y="1"/>
                    <a:pt x="48839" y="1"/>
                  </a:cubicBezTo>
                  <a:close/>
                </a:path>
              </a:pathLst>
            </a:custGeom>
            <a:solidFill>
              <a:srgbClr val="B7B7B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 name="Google Shape;1466;p43">
              <a:extLst>
                <a:ext uri="{FF2B5EF4-FFF2-40B4-BE49-F238E27FC236}">
                  <a16:creationId xmlns:a16="http://schemas.microsoft.com/office/drawing/2014/main" id="{0FC9CA03-3295-465A-8E71-6AAAD288A443}"/>
                </a:ext>
              </a:extLst>
            </p:cNvPr>
            <p:cNvSpPr/>
            <p:nvPr/>
          </p:nvSpPr>
          <p:spPr>
            <a:xfrm>
              <a:off x="727632" y="1533672"/>
              <a:ext cx="3243692" cy="1851247"/>
            </a:xfrm>
            <a:custGeom>
              <a:avLst/>
              <a:gdLst/>
              <a:ahLst/>
              <a:cxnLst/>
              <a:rect l="l" t="t" r="r" b="b"/>
              <a:pathLst>
                <a:path w="46214" h="32868" extrusionOk="0">
                  <a:moveTo>
                    <a:pt x="0" y="1"/>
                  </a:moveTo>
                  <a:lnTo>
                    <a:pt x="0" y="32868"/>
                  </a:lnTo>
                  <a:lnTo>
                    <a:pt x="46214" y="32868"/>
                  </a:lnTo>
                  <a:lnTo>
                    <a:pt x="46214"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4" name="Google Shape;1467;p43">
              <a:extLst>
                <a:ext uri="{FF2B5EF4-FFF2-40B4-BE49-F238E27FC236}">
                  <a16:creationId xmlns:a16="http://schemas.microsoft.com/office/drawing/2014/main" id="{E171610F-ADB0-4299-A488-7837D384BA9F}"/>
                </a:ext>
              </a:extLst>
            </p:cNvPr>
            <p:cNvSpPr/>
            <p:nvPr/>
          </p:nvSpPr>
          <p:spPr>
            <a:xfrm>
              <a:off x="2074414" y="3458532"/>
              <a:ext cx="550225" cy="211439"/>
            </a:xfrm>
            <a:custGeom>
              <a:avLst/>
              <a:gdLst/>
              <a:ahLst/>
              <a:cxnLst/>
              <a:rect l="l" t="t" r="r" b="b"/>
              <a:pathLst>
                <a:path w="7839" h="4622" extrusionOk="0">
                  <a:moveTo>
                    <a:pt x="0" y="1"/>
                  </a:moveTo>
                  <a:lnTo>
                    <a:pt x="0" y="4622"/>
                  </a:lnTo>
                  <a:lnTo>
                    <a:pt x="7838" y="4622"/>
                  </a:lnTo>
                  <a:lnTo>
                    <a:pt x="7838" y="1"/>
                  </a:lnTo>
                  <a:close/>
                </a:path>
              </a:pathLst>
            </a:custGeom>
            <a:solidFill>
              <a:srgbClr val="99999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 name="Google Shape;1468;p43">
              <a:extLst>
                <a:ext uri="{FF2B5EF4-FFF2-40B4-BE49-F238E27FC236}">
                  <a16:creationId xmlns:a16="http://schemas.microsoft.com/office/drawing/2014/main" id="{21920BEE-6C5B-4800-BD88-B4F46C729ADF}"/>
                </a:ext>
              </a:extLst>
            </p:cNvPr>
            <p:cNvSpPr/>
            <p:nvPr/>
          </p:nvSpPr>
          <p:spPr>
            <a:xfrm>
              <a:off x="727627" y="2171600"/>
              <a:ext cx="3243692" cy="249108"/>
            </a:xfrm>
            <a:custGeom>
              <a:avLst/>
              <a:gdLst/>
              <a:ahLst/>
              <a:cxnLst/>
              <a:rect l="l" t="t" r="r" b="b"/>
              <a:pathLst>
                <a:path w="46214" h="6249" extrusionOk="0">
                  <a:moveTo>
                    <a:pt x="0" y="1"/>
                  </a:moveTo>
                  <a:lnTo>
                    <a:pt x="0" y="6212"/>
                  </a:lnTo>
                  <a:cubicBezTo>
                    <a:pt x="1147" y="6064"/>
                    <a:pt x="2071" y="5103"/>
                    <a:pt x="2071" y="3883"/>
                  </a:cubicBezTo>
                  <a:lnTo>
                    <a:pt x="6729" y="3883"/>
                  </a:lnTo>
                  <a:cubicBezTo>
                    <a:pt x="6729" y="5177"/>
                    <a:pt x="7801" y="6249"/>
                    <a:pt x="9095" y="6249"/>
                  </a:cubicBezTo>
                  <a:cubicBezTo>
                    <a:pt x="10352" y="6249"/>
                    <a:pt x="11424" y="5177"/>
                    <a:pt x="11424" y="3883"/>
                  </a:cubicBezTo>
                  <a:lnTo>
                    <a:pt x="16083" y="3883"/>
                  </a:lnTo>
                  <a:cubicBezTo>
                    <a:pt x="16083" y="5177"/>
                    <a:pt x="17155" y="6249"/>
                    <a:pt x="18449" y="6249"/>
                  </a:cubicBezTo>
                  <a:cubicBezTo>
                    <a:pt x="19706" y="6249"/>
                    <a:pt x="20778" y="5177"/>
                    <a:pt x="20778" y="3883"/>
                  </a:cubicBezTo>
                  <a:lnTo>
                    <a:pt x="25436" y="3883"/>
                  </a:lnTo>
                  <a:cubicBezTo>
                    <a:pt x="25436" y="5177"/>
                    <a:pt x="26508" y="6249"/>
                    <a:pt x="27802" y="6249"/>
                  </a:cubicBezTo>
                  <a:cubicBezTo>
                    <a:pt x="29059" y="6249"/>
                    <a:pt x="30132" y="5177"/>
                    <a:pt x="30132" y="3883"/>
                  </a:cubicBezTo>
                  <a:lnTo>
                    <a:pt x="34790" y="3883"/>
                  </a:lnTo>
                  <a:cubicBezTo>
                    <a:pt x="34790" y="5177"/>
                    <a:pt x="35862" y="6249"/>
                    <a:pt x="37156" y="6249"/>
                  </a:cubicBezTo>
                  <a:cubicBezTo>
                    <a:pt x="38450" y="6249"/>
                    <a:pt x="39485" y="5177"/>
                    <a:pt x="39485" y="3883"/>
                  </a:cubicBezTo>
                  <a:lnTo>
                    <a:pt x="44144" y="3883"/>
                  </a:lnTo>
                  <a:cubicBezTo>
                    <a:pt x="44144" y="5103"/>
                    <a:pt x="45068" y="6064"/>
                    <a:pt x="46214" y="6212"/>
                  </a:cubicBezTo>
                  <a:lnTo>
                    <a:pt x="46214" y="1"/>
                  </a:ln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 name="Google Shape;1469;p43">
              <a:extLst>
                <a:ext uri="{FF2B5EF4-FFF2-40B4-BE49-F238E27FC236}">
                  <a16:creationId xmlns:a16="http://schemas.microsoft.com/office/drawing/2014/main" id="{7DF68EA6-C127-47DA-858A-D2BDF2937532}"/>
                </a:ext>
              </a:extLst>
            </p:cNvPr>
            <p:cNvSpPr/>
            <p:nvPr/>
          </p:nvSpPr>
          <p:spPr>
            <a:xfrm>
              <a:off x="2186031" y="2031597"/>
              <a:ext cx="327008" cy="260907"/>
            </a:xfrm>
            <a:custGeom>
              <a:avLst/>
              <a:gdLst/>
              <a:ahLst/>
              <a:cxnLst/>
              <a:rect l="l" t="t" r="r" b="b"/>
              <a:pathLst>
                <a:path w="4659" h="6545" extrusionOk="0">
                  <a:moveTo>
                    <a:pt x="0" y="1"/>
                  </a:moveTo>
                  <a:lnTo>
                    <a:pt x="0" y="6544"/>
                  </a:lnTo>
                  <a:lnTo>
                    <a:pt x="4658" y="6544"/>
                  </a:lnTo>
                  <a:lnTo>
                    <a:pt x="4658" y="1"/>
                  </a:lnTo>
                  <a:close/>
                </a:path>
              </a:pathLst>
            </a:custGeom>
            <a:solidFill>
              <a:srgbClr val="ECECE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1470;p43">
              <a:extLst>
                <a:ext uri="{FF2B5EF4-FFF2-40B4-BE49-F238E27FC236}">
                  <a16:creationId xmlns:a16="http://schemas.microsoft.com/office/drawing/2014/main" id="{133436D2-607A-4F37-9CA5-AF1D244D0AD3}"/>
                </a:ext>
              </a:extLst>
            </p:cNvPr>
            <p:cNvSpPr/>
            <p:nvPr/>
          </p:nvSpPr>
          <p:spPr>
            <a:xfrm>
              <a:off x="1529475" y="2031597"/>
              <a:ext cx="327008" cy="260907"/>
            </a:xfrm>
            <a:custGeom>
              <a:avLst/>
              <a:gdLst/>
              <a:ahLst/>
              <a:cxnLst/>
              <a:rect l="l" t="t" r="r" b="b"/>
              <a:pathLst>
                <a:path w="4659" h="6545" extrusionOk="0">
                  <a:moveTo>
                    <a:pt x="0" y="1"/>
                  </a:moveTo>
                  <a:lnTo>
                    <a:pt x="0" y="6544"/>
                  </a:lnTo>
                  <a:lnTo>
                    <a:pt x="4659" y="6544"/>
                  </a:lnTo>
                  <a:lnTo>
                    <a:pt x="4659" y="1"/>
                  </a:lnTo>
                  <a:close/>
                </a:path>
              </a:pathLst>
            </a:custGeom>
            <a:solidFill>
              <a:srgbClr val="ECECE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1471;p43">
              <a:extLst>
                <a:ext uri="{FF2B5EF4-FFF2-40B4-BE49-F238E27FC236}">
                  <a16:creationId xmlns:a16="http://schemas.microsoft.com/office/drawing/2014/main" id="{4D33F9BD-2220-442F-9486-1B76F8E9C968}"/>
                </a:ext>
              </a:extLst>
            </p:cNvPr>
            <p:cNvSpPr/>
            <p:nvPr/>
          </p:nvSpPr>
          <p:spPr>
            <a:xfrm>
              <a:off x="872920" y="2031597"/>
              <a:ext cx="327078" cy="260907"/>
            </a:xfrm>
            <a:custGeom>
              <a:avLst/>
              <a:gdLst/>
              <a:ahLst/>
              <a:cxnLst/>
              <a:rect l="l" t="t" r="r" b="b"/>
              <a:pathLst>
                <a:path w="4660" h="6545" extrusionOk="0">
                  <a:moveTo>
                    <a:pt x="1" y="1"/>
                  </a:moveTo>
                  <a:lnTo>
                    <a:pt x="1" y="6544"/>
                  </a:lnTo>
                  <a:lnTo>
                    <a:pt x="4659" y="6544"/>
                  </a:lnTo>
                  <a:lnTo>
                    <a:pt x="4659" y="1"/>
                  </a:lnTo>
                  <a:close/>
                </a:path>
              </a:pathLst>
            </a:custGeom>
            <a:solidFill>
              <a:srgbClr val="ECECE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1472;p43">
              <a:extLst>
                <a:ext uri="{FF2B5EF4-FFF2-40B4-BE49-F238E27FC236}">
                  <a16:creationId xmlns:a16="http://schemas.microsoft.com/office/drawing/2014/main" id="{3D47ADDF-F031-4A4C-B132-F962B20911C5}"/>
                </a:ext>
              </a:extLst>
            </p:cNvPr>
            <p:cNvSpPr/>
            <p:nvPr/>
          </p:nvSpPr>
          <p:spPr>
            <a:xfrm>
              <a:off x="872920" y="1940228"/>
              <a:ext cx="545014" cy="91407"/>
            </a:xfrm>
            <a:custGeom>
              <a:avLst/>
              <a:gdLst/>
              <a:ahLst/>
              <a:cxnLst/>
              <a:rect l="l" t="t" r="r" b="b"/>
              <a:pathLst>
                <a:path w="7765" h="2293" extrusionOk="0">
                  <a:moveTo>
                    <a:pt x="3920" y="0"/>
                  </a:moveTo>
                  <a:lnTo>
                    <a:pt x="1" y="2293"/>
                  </a:lnTo>
                  <a:lnTo>
                    <a:pt x="4659" y="2293"/>
                  </a:lnTo>
                  <a:lnTo>
                    <a:pt x="7765"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1473;p43">
              <a:extLst>
                <a:ext uri="{FF2B5EF4-FFF2-40B4-BE49-F238E27FC236}">
                  <a16:creationId xmlns:a16="http://schemas.microsoft.com/office/drawing/2014/main" id="{77EFF974-055F-496D-84C1-2A6B170910F1}"/>
                </a:ext>
              </a:extLst>
            </p:cNvPr>
            <p:cNvSpPr/>
            <p:nvPr/>
          </p:nvSpPr>
          <p:spPr>
            <a:xfrm>
              <a:off x="1529475" y="1940228"/>
              <a:ext cx="428220" cy="91407"/>
            </a:xfrm>
            <a:custGeom>
              <a:avLst/>
              <a:gdLst/>
              <a:ahLst/>
              <a:cxnLst/>
              <a:rect l="l" t="t" r="r" b="b"/>
              <a:pathLst>
                <a:path w="6101" h="2293" extrusionOk="0">
                  <a:moveTo>
                    <a:pt x="2256" y="0"/>
                  </a:moveTo>
                  <a:lnTo>
                    <a:pt x="0" y="2293"/>
                  </a:lnTo>
                  <a:lnTo>
                    <a:pt x="4659" y="2293"/>
                  </a:lnTo>
                  <a:lnTo>
                    <a:pt x="6101"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1474;p43">
              <a:extLst>
                <a:ext uri="{FF2B5EF4-FFF2-40B4-BE49-F238E27FC236}">
                  <a16:creationId xmlns:a16="http://schemas.microsoft.com/office/drawing/2014/main" id="{753675AF-5ABD-434E-85FE-7DD5846CDEB4}"/>
                </a:ext>
              </a:extLst>
            </p:cNvPr>
            <p:cNvSpPr/>
            <p:nvPr/>
          </p:nvSpPr>
          <p:spPr>
            <a:xfrm>
              <a:off x="2186031" y="1940228"/>
              <a:ext cx="327008" cy="91407"/>
            </a:xfrm>
            <a:custGeom>
              <a:avLst/>
              <a:gdLst/>
              <a:ahLst/>
              <a:cxnLst/>
              <a:rect l="l" t="t" r="r" b="b"/>
              <a:pathLst>
                <a:path w="4659" h="2293" extrusionOk="0">
                  <a:moveTo>
                    <a:pt x="592" y="0"/>
                  </a:moveTo>
                  <a:lnTo>
                    <a:pt x="0" y="2293"/>
                  </a:lnTo>
                  <a:lnTo>
                    <a:pt x="4658" y="2293"/>
                  </a:lnTo>
                  <a:lnTo>
                    <a:pt x="4437"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1475;p43">
              <a:extLst>
                <a:ext uri="{FF2B5EF4-FFF2-40B4-BE49-F238E27FC236}">
                  <a16:creationId xmlns:a16="http://schemas.microsoft.com/office/drawing/2014/main" id="{694B5BC7-F901-4C21-B4CA-D7059DCCB5F7}"/>
                </a:ext>
              </a:extLst>
            </p:cNvPr>
            <p:cNvSpPr/>
            <p:nvPr/>
          </p:nvSpPr>
          <p:spPr>
            <a:xfrm>
              <a:off x="2767273" y="1940228"/>
              <a:ext cx="402250" cy="91407"/>
            </a:xfrm>
            <a:custGeom>
              <a:avLst/>
              <a:gdLst/>
              <a:ahLst/>
              <a:cxnLst/>
              <a:rect l="l" t="t" r="r" b="b"/>
              <a:pathLst>
                <a:path w="5731" h="2293" extrusionOk="0">
                  <a:moveTo>
                    <a:pt x="0" y="0"/>
                  </a:moveTo>
                  <a:lnTo>
                    <a:pt x="1073" y="2293"/>
                  </a:lnTo>
                  <a:lnTo>
                    <a:pt x="5731" y="2293"/>
                  </a:lnTo>
                  <a:lnTo>
                    <a:pt x="3845"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1476;p43">
              <a:extLst>
                <a:ext uri="{FF2B5EF4-FFF2-40B4-BE49-F238E27FC236}">
                  <a16:creationId xmlns:a16="http://schemas.microsoft.com/office/drawing/2014/main" id="{E93A2B90-063A-44F7-B8E7-A32A1543C39C}"/>
                </a:ext>
              </a:extLst>
            </p:cNvPr>
            <p:cNvSpPr/>
            <p:nvPr/>
          </p:nvSpPr>
          <p:spPr>
            <a:xfrm>
              <a:off x="3307032" y="1940228"/>
              <a:ext cx="519044" cy="91407"/>
            </a:xfrm>
            <a:custGeom>
              <a:avLst/>
              <a:gdLst/>
              <a:ahLst/>
              <a:cxnLst/>
              <a:rect l="l" t="t" r="r" b="b"/>
              <a:pathLst>
                <a:path w="7395" h="2293" extrusionOk="0">
                  <a:moveTo>
                    <a:pt x="0" y="0"/>
                  </a:moveTo>
                  <a:lnTo>
                    <a:pt x="2736" y="2293"/>
                  </a:lnTo>
                  <a:lnTo>
                    <a:pt x="7395" y="2293"/>
                  </a:lnTo>
                  <a:lnTo>
                    <a:pt x="3845"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1477;p43">
              <a:extLst>
                <a:ext uri="{FF2B5EF4-FFF2-40B4-BE49-F238E27FC236}">
                  <a16:creationId xmlns:a16="http://schemas.microsoft.com/office/drawing/2014/main" id="{FBC571BF-40CE-4BF9-85E7-03AA78584540}"/>
                </a:ext>
              </a:extLst>
            </p:cNvPr>
            <p:cNvSpPr/>
            <p:nvPr/>
          </p:nvSpPr>
          <p:spPr>
            <a:xfrm>
              <a:off x="543379" y="1940228"/>
              <a:ext cx="604674" cy="91407"/>
            </a:xfrm>
            <a:custGeom>
              <a:avLst/>
              <a:gdLst/>
              <a:ahLst/>
              <a:cxnLst/>
              <a:rect l="l" t="t" r="r" b="b"/>
              <a:pathLst>
                <a:path w="8615" h="2293" extrusionOk="0">
                  <a:moveTo>
                    <a:pt x="4807" y="0"/>
                  </a:moveTo>
                  <a:lnTo>
                    <a:pt x="1" y="2293"/>
                  </a:lnTo>
                  <a:lnTo>
                    <a:pt x="4696" y="2293"/>
                  </a:lnTo>
                  <a:lnTo>
                    <a:pt x="8615" y="0"/>
                  </a:ln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5" name="Google Shape;1478;p43">
              <a:extLst>
                <a:ext uri="{FF2B5EF4-FFF2-40B4-BE49-F238E27FC236}">
                  <a16:creationId xmlns:a16="http://schemas.microsoft.com/office/drawing/2014/main" id="{12F35071-2EA2-43CF-9F2A-B6F4E3B37033}"/>
                </a:ext>
              </a:extLst>
            </p:cNvPr>
            <p:cNvSpPr/>
            <p:nvPr/>
          </p:nvSpPr>
          <p:spPr>
            <a:xfrm>
              <a:off x="1199934" y="1940228"/>
              <a:ext cx="487881" cy="91407"/>
            </a:xfrm>
            <a:custGeom>
              <a:avLst/>
              <a:gdLst/>
              <a:ahLst/>
              <a:cxnLst/>
              <a:rect l="l" t="t" r="r" b="b"/>
              <a:pathLst>
                <a:path w="6951" h="2293" extrusionOk="0">
                  <a:moveTo>
                    <a:pt x="3106" y="0"/>
                  </a:moveTo>
                  <a:lnTo>
                    <a:pt x="0" y="2293"/>
                  </a:lnTo>
                  <a:lnTo>
                    <a:pt x="4695" y="2293"/>
                  </a:lnTo>
                  <a:lnTo>
                    <a:pt x="6951" y="0"/>
                  </a:ln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1479;p43">
              <a:extLst>
                <a:ext uri="{FF2B5EF4-FFF2-40B4-BE49-F238E27FC236}">
                  <a16:creationId xmlns:a16="http://schemas.microsoft.com/office/drawing/2014/main" id="{CD25800C-8D8E-4607-A5CC-DDB0BFF80F6C}"/>
                </a:ext>
              </a:extLst>
            </p:cNvPr>
            <p:cNvSpPr/>
            <p:nvPr/>
          </p:nvSpPr>
          <p:spPr>
            <a:xfrm>
              <a:off x="1856420" y="1940228"/>
              <a:ext cx="371157" cy="91407"/>
            </a:xfrm>
            <a:custGeom>
              <a:avLst/>
              <a:gdLst/>
              <a:ahLst/>
              <a:cxnLst/>
              <a:rect l="l" t="t" r="r" b="b"/>
              <a:pathLst>
                <a:path w="5288" h="2293" extrusionOk="0">
                  <a:moveTo>
                    <a:pt x="1443" y="0"/>
                  </a:moveTo>
                  <a:lnTo>
                    <a:pt x="1" y="2293"/>
                  </a:lnTo>
                  <a:lnTo>
                    <a:pt x="4696" y="2293"/>
                  </a:lnTo>
                  <a:lnTo>
                    <a:pt x="5288" y="0"/>
                  </a:ln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1480;p43">
              <a:extLst>
                <a:ext uri="{FF2B5EF4-FFF2-40B4-BE49-F238E27FC236}">
                  <a16:creationId xmlns:a16="http://schemas.microsoft.com/office/drawing/2014/main" id="{09DF5915-4513-449B-B38E-9451C1CAC2C4}"/>
                </a:ext>
              </a:extLst>
            </p:cNvPr>
            <p:cNvSpPr/>
            <p:nvPr/>
          </p:nvSpPr>
          <p:spPr>
            <a:xfrm>
              <a:off x="2497393" y="1940228"/>
              <a:ext cx="345187" cy="91407"/>
            </a:xfrm>
            <a:custGeom>
              <a:avLst/>
              <a:gdLst/>
              <a:ahLst/>
              <a:cxnLst/>
              <a:rect l="l" t="t" r="r" b="b"/>
              <a:pathLst>
                <a:path w="4918" h="2293" extrusionOk="0">
                  <a:moveTo>
                    <a:pt x="1" y="0"/>
                  </a:moveTo>
                  <a:lnTo>
                    <a:pt x="222" y="2293"/>
                  </a:lnTo>
                  <a:lnTo>
                    <a:pt x="4918" y="2293"/>
                  </a:lnTo>
                  <a:lnTo>
                    <a:pt x="3845" y="0"/>
                  </a:ln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1481;p43">
              <a:extLst>
                <a:ext uri="{FF2B5EF4-FFF2-40B4-BE49-F238E27FC236}">
                  <a16:creationId xmlns:a16="http://schemas.microsoft.com/office/drawing/2014/main" id="{E632EE5E-07EB-4B2F-AF3D-AF6837193D84}"/>
                </a:ext>
              </a:extLst>
            </p:cNvPr>
            <p:cNvSpPr/>
            <p:nvPr/>
          </p:nvSpPr>
          <p:spPr>
            <a:xfrm>
              <a:off x="3037153" y="1940228"/>
              <a:ext cx="461981" cy="91407"/>
            </a:xfrm>
            <a:custGeom>
              <a:avLst/>
              <a:gdLst/>
              <a:ahLst/>
              <a:cxnLst/>
              <a:rect l="l" t="t" r="r" b="b"/>
              <a:pathLst>
                <a:path w="6582" h="2293" extrusionOk="0">
                  <a:moveTo>
                    <a:pt x="0" y="0"/>
                  </a:moveTo>
                  <a:lnTo>
                    <a:pt x="1886" y="2293"/>
                  </a:lnTo>
                  <a:lnTo>
                    <a:pt x="6581" y="2293"/>
                  </a:lnTo>
                  <a:lnTo>
                    <a:pt x="3845" y="0"/>
                  </a:ln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1482;p43">
              <a:extLst>
                <a:ext uri="{FF2B5EF4-FFF2-40B4-BE49-F238E27FC236}">
                  <a16:creationId xmlns:a16="http://schemas.microsoft.com/office/drawing/2014/main" id="{765C526B-70C1-497A-9D1C-91328D7AF958}"/>
                </a:ext>
              </a:extLst>
            </p:cNvPr>
            <p:cNvSpPr/>
            <p:nvPr/>
          </p:nvSpPr>
          <p:spPr>
            <a:xfrm>
              <a:off x="3576912" y="1940228"/>
              <a:ext cx="578705" cy="91407"/>
            </a:xfrm>
            <a:custGeom>
              <a:avLst/>
              <a:gdLst/>
              <a:ahLst/>
              <a:cxnLst/>
              <a:rect l="l" t="t" r="r" b="b"/>
              <a:pathLst>
                <a:path w="8245" h="2293" extrusionOk="0">
                  <a:moveTo>
                    <a:pt x="0" y="0"/>
                  </a:moveTo>
                  <a:lnTo>
                    <a:pt x="3550" y="2293"/>
                  </a:lnTo>
                  <a:lnTo>
                    <a:pt x="8245" y="2293"/>
                  </a:lnTo>
                  <a:lnTo>
                    <a:pt x="3845" y="0"/>
                  </a:ln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1483;p43">
              <a:extLst>
                <a:ext uri="{FF2B5EF4-FFF2-40B4-BE49-F238E27FC236}">
                  <a16:creationId xmlns:a16="http://schemas.microsoft.com/office/drawing/2014/main" id="{41D1F378-7E87-4C17-9261-736CBF36B0FB}"/>
                </a:ext>
              </a:extLst>
            </p:cNvPr>
            <p:cNvSpPr/>
            <p:nvPr/>
          </p:nvSpPr>
          <p:spPr>
            <a:xfrm>
              <a:off x="543379" y="2031597"/>
              <a:ext cx="329605" cy="353750"/>
            </a:xfrm>
            <a:custGeom>
              <a:avLst/>
              <a:gdLst/>
              <a:ahLst/>
              <a:cxnLst/>
              <a:rect l="l" t="t" r="r" b="b"/>
              <a:pathLst>
                <a:path w="4696" h="8874" extrusionOk="0">
                  <a:moveTo>
                    <a:pt x="1" y="1"/>
                  </a:moveTo>
                  <a:lnTo>
                    <a:pt x="1" y="6544"/>
                  </a:lnTo>
                  <a:cubicBezTo>
                    <a:pt x="1" y="7838"/>
                    <a:pt x="1073" y="8874"/>
                    <a:pt x="2367" y="8874"/>
                  </a:cubicBezTo>
                  <a:cubicBezTo>
                    <a:pt x="3661" y="8874"/>
                    <a:pt x="4696" y="7838"/>
                    <a:pt x="4696" y="6544"/>
                  </a:cubicBezTo>
                  <a:lnTo>
                    <a:pt x="4696" y="1"/>
                  </a:lnTo>
                  <a:close/>
                </a:path>
              </a:pathLst>
            </a:custGeom>
            <a:solidFill>
              <a:schemeClr val="accent2">
                <a:lumMod val="5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1484;p43">
              <a:extLst>
                <a:ext uri="{FF2B5EF4-FFF2-40B4-BE49-F238E27FC236}">
                  <a16:creationId xmlns:a16="http://schemas.microsoft.com/office/drawing/2014/main" id="{C927C19A-A3FF-4FF3-B188-EECBFC5B7590}"/>
                </a:ext>
              </a:extLst>
            </p:cNvPr>
            <p:cNvSpPr/>
            <p:nvPr/>
          </p:nvSpPr>
          <p:spPr>
            <a:xfrm>
              <a:off x="1199934" y="2031597"/>
              <a:ext cx="329605" cy="353750"/>
            </a:xfrm>
            <a:custGeom>
              <a:avLst/>
              <a:gdLst/>
              <a:ahLst/>
              <a:cxnLst/>
              <a:rect l="l" t="t" r="r" b="b"/>
              <a:pathLst>
                <a:path w="4696" h="8874" extrusionOk="0">
                  <a:moveTo>
                    <a:pt x="0" y="1"/>
                  </a:moveTo>
                  <a:lnTo>
                    <a:pt x="0" y="6544"/>
                  </a:lnTo>
                  <a:cubicBezTo>
                    <a:pt x="0" y="7838"/>
                    <a:pt x="1072" y="8874"/>
                    <a:pt x="2366" y="8874"/>
                  </a:cubicBezTo>
                  <a:cubicBezTo>
                    <a:pt x="3623" y="8874"/>
                    <a:pt x="4695" y="7838"/>
                    <a:pt x="4695" y="6544"/>
                  </a:cubicBezTo>
                  <a:lnTo>
                    <a:pt x="4695" y="1"/>
                  </a:lnTo>
                  <a:close/>
                </a:path>
              </a:pathLst>
            </a:custGeom>
            <a:solidFill>
              <a:schemeClr val="accent2">
                <a:lumMod val="5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1485;p43">
              <a:extLst>
                <a:ext uri="{FF2B5EF4-FFF2-40B4-BE49-F238E27FC236}">
                  <a16:creationId xmlns:a16="http://schemas.microsoft.com/office/drawing/2014/main" id="{AF02959E-9181-46E5-97E2-E6D2C9A9367A}"/>
                </a:ext>
              </a:extLst>
            </p:cNvPr>
            <p:cNvSpPr/>
            <p:nvPr/>
          </p:nvSpPr>
          <p:spPr>
            <a:xfrm>
              <a:off x="1856420" y="2031597"/>
              <a:ext cx="329676" cy="353750"/>
            </a:xfrm>
            <a:custGeom>
              <a:avLst/>
              <a:gdLst/>
              <a:ahLst/>
              <a:cxnLst/>
              <a:rect l="l" t="t" r="r" b="b"/>
              <a:pathLst>
                <a:path w="4697" h="8874" extrusionOk="0">
                  <a:moveTo>
                    <a:pt x="1" y="1"/>
                  </a:moveTo>
                  <a:lnTo>
                    <a:pt x="1" y="6544"/>
                  </a:lnTo>
                  <a:cubicBezTo>
                    <a:pt x="1" y="7838"/>
                    <a:pt x="1073" y="8874"/>
                    <a:pt x="2367" y="8874"/>
                  </a:cubicBezTo>
                  <a:cubicBezTo>
                    <a:pt x="3661" y="8874"/>
                    <a:pt x="4696" y="7838"/>
                    <a:pt x="4696" y="6544"/>
                  </a:cubicBezTo>
                  <a:lnTo>
                    <a:pt x="4696" y="1"/>
                  </a:lnTo>
                  <a:close/>
                </a:path>
              </a:pathLst>
            </a:custGeom>
            <a:solidFill>
              <a:schemeClr val="accent2">
                <a:lumMod val="5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1486;p43">
              <a:extLst>
                <a:ext uri="{FF2B5EF4-FFF2-40B4-BE49-F238E27FC236}">
                  <a16:creationId xmlns:a16="http://schemas.microsoft.com/office/drawing/2014/main" id="{C773C7BA-F839-4121-8837-5A8EA32BEE27}"/>
                </a:ext>
              </a:extLst>
            </p:cNvPr>
            <p:cNvSpPr/>
            <p:nvPr/>
          </p:nvSpPr>
          <p:spPr>
            <a:xfrm>
              <a:off x="2842516" y="2031597"/>
              <a:ext cx="327008" cy="260907"/>
            </a:xfrm>
            <a:custGeom>
              <a:avLst/>
              <a:gdLst/>
              <a:ahLst/>
              <a:cxnLst/>
              <a:rect l="l" t="t" r="r" b="b"/>
              <a:pathLst>
                <a:path w="4659" h="6545" extrusionOk="0">
                  <a:moveTo>
                    <a:pt x="1" y="1"/>
                  </a:moveTo>
                  <a:lnTo>
                    <a:pt x="1" y="6544"/>
                  </a:lnTo>
                  <a:lnTo>
                    <a:pt x="4659" y="6544"/>
                  </a:lnTo>
                  <a:lnTo>
                    <a:pt x="4659" y="1"/>
                  </a:lnTo>
                  <a:close/>
                </a:path>
              </a:pathLst>
            </a:custGeom>
            <a:solidFill>
              <a:srgbClr val="ECECE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1487;p43">
              <a:extLst>
                <a:ext uri="{FF2B5EF4-FFF2-40B4-BE49-F238E27FC236}">
                  <a16:creationId xmlns:a16="http://schemas.microsoft.com/office/drawing/2014/main" id="{6A4653DE-5D16-476A-902A-261D55025473}"/>
                </a:ext>
              </a:extLst>
            </p:cNvPr>
            <p:cNvSpPr/>
            <p:nvPr/>
          </p:nvSpPr>
          <p:spPr>
            <a:xfrm>
              <a:off x="3499072" y="2031597"/>
              <a:ext cx="327008" cy="260907"/>
            </a:xfrm>
            <a:custGeom>
              <a:avLst/>
              <a:gdLst/>
              <a:ahLst/>
              <a:cxnLst/>
              <a:rect l="l" t="t" r="r" b="b"/>
              <a:pathLst>
                <a:path w="4659" h="6545" extrusionOk="0">
                  <a:moveTo>
                    <a:pt x="0" y="1"/>
                  </a:moveTo>
                  <a:lnTo>
                    <a:pt x="0" y="6544"/>
                  </a:lnTo>
                  <a:lnTo>
                    <a:pt x="4659" y="6544"/>
                  </a:lnTo>
                  <a:lnTo>
                    <a:pt x="4659" y="1"/>
                  </a:lnTo>
                  <a:close/>
                </a:path>
              </a:pathLst>
            </a:custGeom>
            <a:solidFill>
              <a:srgbClr val="ECECE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1488;p43">
              <a:extLst>
                <a:ext uri="{FF2B5EF4-FFF2-40B4-BE49-F238E27FC236}">
                  <a16:creationId xmlns:a16="http://schemas.microsoft.com/office/drawing/2014/main" id="{F6BEA9E2-F346-4D65-8732-E8A321C70145}"/>
                </a:ext>
              </a:extLst>
            </p:cNvPr>
            <p:cNvSpPr/>
            <p:nvPr/>
          </p:nvSpPr>
          <p:spPr>
            <a:xfrm>
              <a:off x="3826016" y="2031597"/>
              <a:ext cx="329605" cy="353750"/>
            </a:xfrm>
            <a:custGeom>
              <a:avLst/>
              <a:gdLst/>
              <a:ahLst/>
              <a:cxnLst/>
              <a:rect l="l" t="t" r="r" b="b"/>
              <a:pathLst>
                <a:path w="4696" h="8874" extrusionOk="0">
                  <a:moveTo>
                    <a:pt x="1" y="1"/>
                  </a:moveTo>
                  <a:lnTo>
                    <a:pt x="1" y="6544"/>
                  </a:lnTo>
                  <a:cubicBezTo>
                    <a:pt x="1" y="7838"/>
                    <a:pt x="1073" y="8874"/>
                    <a:pt x="2367" y="8874"/>
                  </a:cubicBezTo>
                  <a:cubicBezTo>
                    <a:pt x="3661" y="8874"/>
                    <a:pt x="4696" y="7838"/>
                    <a:pt x="4696" y="6544"/>
                  </a:cubicBezTo>
                  <a:lnTo>
                    <a:pt x="4696" y="1"/>
                  </a:lnTo>
                  <a:close/>
                </a:path>
              </a:pathLst>
            </a:custGeom>
            <a:solidFill>
              <a:schemeClr val="accent2">
                <a:lumMod val="5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1489;p43">
              <a:extLst>
                <a:ext uri="{FF2B5EF4-FFF2-40B4-BE49-F238E27FC236}">
                  <a16:creationId xmlns:a16="http://schemas.microsoft.com/office/drawing/2014/main" id="{812C3092-1261-4D63-B174-98A3D7FD469E}"/>
                </a:ext>
              </a:extLst>
            </p:cNvPr>
            <p:cNvSpPr/>
            <p:nvPr/>
          </p:nvSpPr>
          <p:spPr>
            <a:xfrm>
              <a:off x="3169461" y="2031597"/>
              <a:ext cx="329676" cy="353750"/>
            </a:xfrm>
            <a:custGeom>
              <a:avLst/>
              <a:gdLst/>
              <a:ahLst/>
              <a:cxnLst/>
              <a:rect l="l" t="t" r="r" b="b"/>
              <a:pathLst>
                <a:path w="4697" h="8874" extrusionOk="0">
                  <a:moveTo>
                    <a:pt x="1" y="1"/>
                  </a:moveTo>
                  <a:lnTo>
                    <a:pt x="1" y="6544"/>
                  </a:lnTo>
                  <a:cubicBezTo>
                    <a:pt x="1" y="7838"/>
                    <a:pt x="1073" y="8874"/>
                    <a:pt x="2367" y="8874"/>
                  </a:cubicBezTo>
                  <a:cubicBezTo>
                    <a:pt x="3661" y="8874"/>
                    <a:pt x="4696" y="7838"/>
                    <a:pt x="4696" y="6544"/>
                  </a:cubicBezTo>
                  <a:lnTo>
                    <a:pt x="4696" y="1"/>
                  </a:lnTo>
                  <a:close/>
                </a:path>
              </a:pathLst>
            </a:custGeom>
            <a:solidFill>
              <a:schemeClr val="accent2">
                <a:lumMod val="5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1490;p43">
              <a:extLst>
                <a:ext uri="{FF2B5EF4-FFF2-40B4-BE49-F238E27FC236}">
                  <a16:creationId xmlns:a16="http://schemas.microsoft.com/office/drawing/2014/main" id="{4FB6429B-D79C-4DC9-859A-CC75E645B9F5}"/>
                </a:ext>
              </a:extLst>
            </p:cNvPr>
            <p:cNvSpPr/>
            <p:nvPr/>
          </p:nvSpPr>
          <p:spPr>
            <a:xfrm>
              <a:off x="2512975" y="2031597"/>
              <a:ext cx="329605" cy="353750"/>
            </a:xfrm>
            <a:custGeom>
              <a:avLst/>
              <a:gdLst/>
              <a:ahLst/>
              <a:cxnLst/>
              <a:rect l="l" t="t" r="r" b="b"/>
              <a:pathLst>
                <a:path w="4696" h="8874" extrusionOk="0">
                  <a:moveTo>
                    <a:pt x="0" y="1"/>
                  </a:moveTo>
                  <a:lnTo>
                    <a:pt x="0" y="6544"/>
                  </a:lnTo>
                  <a:cubicBezTo>
                    <a:pt x="0" y="7838"/>
                    <a:pt x="1072" y="8874"/>
                    <a:pt x="2366" y="8874"/>
                  </a:cubicBezTo>
                  <a:cubicBezTo>
                    <a:pt x="3660" y="8874"/>
                    <a:pt x="4696" y="7838"/>
                    <a:pt x="4696" y="6544"/>
                  </a:cubicBezTo>
                  <a:lnTo>
                    <a:pt x="4696" y="1"/>
                  </a:lnTo>
                  <a:close/>
                </a:path>
              </a:pathLst>
            </a:custGeom>
            <a:solidFill>
              <a:schemeClr val="accent2">
                <a:lumMod val="5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1491;p43">
              <a:extLst>
                <a:ext uri="{FF2B5EF4-FFF2-40B4-BE49-F238E27FC236}">
                  <a16:creationId xmlns:a16="http://schemas.microsoft.com/office/drawing/2014/main" id="{3F4E4FE1-9EE7-44D6-8475-151D1D9F6B6F}"/>
                </a:ext>
              </a:extLst>
            </p:cNvPr>
            <p:cNvSpPr/>
            <p:nvPr/>
          </p:nvSpPr>
          <p:spPr>
            <a:xfrm>
              <a:off x="872920" y="1583564"/>
              <a:ext cx="2971291" cy="356699"/>
            </a:xfrm>
            <a:custGeom>
              <a:avLst/>
              <a:gdLst/>
              <a:ahLst/>
              <a:cxnLst/>
              <a:rect l="l" t="t" r="r" b="b"/>
              <a:pathLst>
                <a:path w="42333" h="8948" extrusionOk="0">
                  <a:moveTo>
                    <a:pt x="1" y="0"/>
                  </a:moveTo>
                  <a:lnTo>
                    <a:pt x="1" y="8947"/>
                  </a:lnTo>
                  <a:lnTo>
                    <a:pt x="42332" y="8947"/>
                  </a:lnTo>
                  <a:lnTo>
                    <a:pt x="42332" y="0"/>
                  </a:lnTo>
                  <a:close/>
                </a:path>
              </a:pathLst>
            </a:custGeom>
            <a:solidFill>
              <a:schemeClr val="accent2">
                <a:lumMod val="5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grpSp>
          <p:nvGrpSpPr>
            <p:cNvPr id="29" name="Google Shape;1492;p43">
              <a:extLst>
                <a:ext uri="{FF2B5EF4-FFF2-40B4-BE49-F238E27FC236}">
                  <a16:creationId xmlns:a16="http://schemas.microsoft.com/office/drawing/2014/main" id="{F39B9160-D9CA-4E80-918E-028C9F6D893F}"/>
                </a:ext>
              </a:extLst>
            </p:cNvPr>
            <p:cNvGrpSpPr/>
            <p:nvPr/>
          </p:nvGrpSpPr>
          <p:grpSpPr>
            <a:xfrm>
              <a:off x="1452927" y="1641172"/>
              <a:ext cx="1772444" cy="249096"/>
              <a:chOff x="3556975" y="1112625"/>
              <a:chExt cx="2030050" cy="285301"/>
            </a:xfrm>
          </p:grpSpPr>
          <p:sp>
            <p:nvSpPr>
              <p:cNvPr id="61" name="Google Shape;1493;p43">
                <a:extLst>
                  <a:ext uri="{FF2B5EF4-FFF2-40B4-BE49-F238E27FC236}">
                    <a16:creationId xmlns:a16="http://schemas.microsoft.com/office/drawing/2014/main" id="{165D3B34-EFDE-4D58-8F19-D754C95E03FE}"/>
                  </a:ext>
                </a:extLst>
              </p:cNvPr>
              <p:cNvSpPr/>
              <p:nvPr/>
            </p:nvSpPr>
            <p:spPr>
              <a:xfrm>
                <a:off x="3556975" y="1112625"/>
                <a:ext cx="154590" cy="285301"/>
              </a:xfrm>
              <a:custGeom>
                <a:avLst/>
                <a:gdLst/>
                <a:ahLst/>
                <a:cxnLst/>
                <a:rect l="l" t="t" r="r" b="b"/>
                <a:pathLst>
                  <a:path w="1923" h="4142" extrusionOk="0">
                    <a:moveTo>
                      <a:pt x="961" y="629"/>
                    </a:moveTo>
                    <a:cubicBezTo>
                      <a:pt x="1072" y="629"/>
                      <a:pt x="1146" y="666"/>
                      <a:pt x="1220" y="740"/>
                    </a:cubicBezTo>
                    <a:cubicBezTo>
                      <a:pt x="1257" y="777"/>
                      <a:pt x="1294" y="888"/>
                      <a:pt x="1294" y="962"/>
                    </a:cubicBezTo>
                    <a:lnTo>
                      <a:pt x="1294" y="3180"/>
                    </a:lnTo>
                    <a:cubicBezTo>
                      <a:pt x="1294" y="3291"/>
                      <a:pt x="1257" y="3365"/>
                      <a:pt x="1220" y="3439"/>
                    </a:cubicBezTo>
                    <a:cubicBezTo>
                      <a:pt x="1146" y="3513"/>
                      <a:pt x="1072" y="3513"/>
                      <a:pt x="961" y="3513"/>
                    </a:cubicBezTo>
                    <a:cubicBezTo>
                      <a:pt x="850" y="3513"/>
                      <a:pt x="776" y="3513"/>
                      <a:pt x="703" y="3439"/>
                    </a:cubicBezTo>
                    <a:cubicBezTo>
                      <a:pt x="629" y="3365"/>
                      <a:pt x="592" y="3291"/>
                      <a:pt x="592" y="3180"/>
                    </a:cubicBezTo>
                    <a:lnTo>
                      <a:pt x="592" y="962"/>
                    </a:lnTo>
                    <a:cubicBezTo>
                      <a:pt x="592" y="888"/>
                      <a:pt x="629" y="777"/>
                      <a:pt x="703" y="740"/>
                    </a:cubicBezTo>
                    <a:cubicBezTo>
                      <a:pt x="776" y="666"/>
                      <a:pt x="850" y="629"/>
                      <a:pt x="961" y="629"/>
                    </a:cubicBezTo>
                    <a:close/>
                    <a:moveTo>
                      <a:pt x="961" y="1"/>
                    </a:moveTo>
                    <a:cubicBezTo>
                      <a:pt x="703" y="1"/>
                      <a:pt x="481" y="112"/>
                      <a:pt x="296" y="297"/>
                    </a:cubicBezTo>
                    <a:cubicBezTo>
                      <a:pt x="111" y="481"/>
                      <a:pt x="0" y="703"/>
                      <a:pt x="0" y="962"/>
                    </a:cubicBezTo>
                    <a:lnTo>
                      <a:pt x="0" y="3180"/>
                    </a:lnTo>
                    <a:cubicBezTo>
                      <a:pt x="0" y="3439"/>
                      <a:pt x="111" y="3661"/>
                      <a:pt x="296" y="3883"/>
                    </a:cubicBezTo>
                    <a:cubicBezTo>
                      <a:pt x="481" y="4068"/>
                      <a:pt x="703" y="4141"/>
                      <a:pt x="961" y="4141"/>
                    </a:cubicBezTo>
                    <a:cubicBezTo>
                      <a:pt x="1257" y="4141"/>
                      <a:pt x="1479" y="4068"/>
                      <a:pt x="1664" y="3883"/>
                    </a:cubicBezTo>
                    <a:cubicBezTo>
                      <a:pt x="1849" y="3698"/>
                      <a:pt x="1923" y="3439"/>
                      <a:pt x="1923" y="3180"/>
                    </a:cubicBezTo>
                    <a:lnTo>
                      <a:pt x="1923" y="962"/>
                    </a:lnTo>
                    <a:cubicBezTo>
                      <a:pt x="1923" y="703"/>
                      <a:pt x="1849" y="481"/>
                      <a:pt x="1664" y="297"/>
                    </a:cubicBezTo>
                    <a:cubicBezTo>
                      <a:pt x="1479" y="112"/>
                      <a:pt x="1257" y="1"/>
                      <a:pt x="961"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1494;p43">
                <a:extLst>
                  <a:ext uri="{FF2B5EF4-FFF2-40B4-BE49-F238E27FC236}">
                    <a16:creationId xmlns:a16="http://schemas.microsoft.com/office/drawing/2014/main" id="{186E2396-040C-4279-A49D-D4FCEAA9A227}"/>
                  </a:ext>
                </a:extLst>
              </p:cNvPr>
              <p:cNvSpPr/>
              <p:nvPr/>
            </p:nvSpPr>
            <p:spPr>
              <a:xfrm>
                <a:off x="3756105" y="1117723"/>
                <a:ext cx="169462" cy="277655"/>
              </a:xfrm>
              <a:custGeom>
                <a:avLst/>
                <a:gdLst/>
                <a:ahLst/>
                <a:cxnLst/>
                <a:rect l="l" t="t" r="r" b="b"/>
                <a:pathLst>
                  <a:path w="2108" h="4031" extrusionOk="0">
                    <a:moveTo>
                      <a:pt x="0" y="1"/>
                    </a:moveTo>
                    <a:lnTo>
                      <a:pt x="0" y="4031"/>
                    </a:lnTo>
                    <a:lnTo>
                      <a:pt x="592" y="4031"/>
                    </a:lnTo>
                    <a:lnTo>
                      <a:pt x="592" y="1443"/>
                    </a:lnTo>
                    <a:lnTo>
                      <a:pt x="1442" y="4031"/>
                    </a:lnTo>
                    <a:lnTo>
                      <a:pt x="2107" y="4031"/>
                    </a:lnTo>
                    <a:lnTo>
                      <a:pt x="2107" y="1"/>
                    </a:lnTo>
                    <a:lnTo>
                      <a:pt x="1479" y="1"/>
                    </a:lnTo>
                    <a:lnTo>
                      <a:pt x="1479" y="2700"/>
                    </a:lnTo>
                    <a:lnTo>
                      <a:pt x="666"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63" name="Google Shape;1495;p43">
                <a:extLst>
                  <a:ext uri="{FF2B5EF4-FFF2-40B4-BE49-F238E27FC236}">
                    <a16:creationId xmlns:a16="http://schemas.microsoft.com/office/drawing/2014/main" id="{439CC2B3-2C30-46F7-A706-803A68D3F2F6}"/>
                  </a:ext>
                </a:extLst>
              </p:cNvPr>
              <p:cNvSpPr/>
              <p:nvPr/>
            </p:nvSpPr>
            <p:spPr>
              <a:xfrm>
                <a:off x="3981926" y="1117723"/>
                <a:ext cx="133849" cy="277655"/>
              </a:xfrm>
              <a:custGeom>
                <a:avLst/>
                <a:gdLst/>
                <a:ahLst/>
                <a:cxnLst/>
                <a:rect l="l" t="t" r="r" b="b"/>
                <a:pathLst>
                  <a:path w="1665" h="4031" extrusionOk="0">
                    <a:moveTo>
                      <a:pt x="1" y="1"/>
                    </a:moveTo>
                    <a:lnTo>
                      <a:pt x="1" y="4031"/>
                    </a:lnTo>
                    <a:lnTo>
                      <a:pt x="1665" y="4031"/>
                    </a:lnTo>
                    <a:lnTo>
                      <a:pt x="1665" y="3439"/>
                    </a:lnTo>
                    <a:lnTo>
                      <a:pt x="592" y="3439"/>
                    </a:lnTo>
                    <a:lnTo>
                      <a:pt x="592"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 name="Google Shape;1496;p43">
                <a:extLst>
                  <a:ext uri="{FF2B5EF4-FFF2-40B4-BE49-F238E27FC236}">
                    <a16:creationId xmlns:a16="http://schemas.microsoft.com/office/drawing/2014/main" id="{DD767A4F-FDF7-4CD9-8B35-98C145338FEC}"/>
                  </a:ext>
                </a:extLst>
              </p:cNvPr>
              <p:cNvSpPr/>
              <p:nvPr/>
            </p:nvSpPr>
            <p:spPr>
              <a:xfrm>
                <a:off x="4148417" y="1117723"/>
                <a:ext cx="47591" cy="277655"/>
              </a:xfrm>
              <a:custGeom>
                <a:avLst/>
                <a:gdLst/>
                <a:ahLst/>
                <a:cxnLst/>
                <a:rect l="l" t="t" r="r" b="b"/>
                <a:pathLst>
                  <a:path w="592" h="4031" extrusionOk="0">
                    <a:moveTo>
                      <a:pt x="0" y="1"/>
                    </a:moveTo>
                    <a:lnTo>
                      <a:pt x="0" y="4031"/>
                    </a:lnTo>
                    <a:lnTo>
                      <a:pt x="592" y="4031"/>
                    </a:lnTo>
                    <a:lnTo>
                      <a:pt x="592"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 name="Google Shape;1497;p43">
                <a:extLst>
                  <a:ext uri="{FF2B5EF4-FFF2-40B4-BE49-F238E27FC236}">
                    <a16:creationId xmlns:a16="http://schemas.microsoft.com/office/drawing/2014/main" id="{A19CCFCB-E334-4502-B9C1-F5C48D6EBCE6}"/>
                  </a:ext>
                </a:extLst>
              </p:cNvPr>
              <p:cNvSpPr/>
              <p:nvPr/>
            </p:nvSpPr>
            <p:spPr>
              <a:xfrm>
                <a:off x="4240546" y="1117723"/>
                <a:ext cx="169462" cy="277655"/>
              </a:xfrm>
              <a:custGeom>
                <a:avLst/>
                <a:gdLst/>
                <a:ahLst/>
                <a:cxnLst/>
                <a:rect l="l" t="t" r="r" b="b"/>
                <a:pathLst>
                  <a:path w="2108" h="4031" extrusionOk="0">
                    <a:moveTo>
                      <a:pt x="0" y="1"/>
                    </a:moveTo>
                    <a:lnTo>
                      <a:pt x="0" y="4031"/>
                    </a:lnTo>
                    <a:lnTo>
                      <a:pt x="629" y="4031"/>
                    </a:lnTo>
                    <a:lnTo>
                      <a:pt x="629" y="1443"/>
                    </a:lnTo>
                    <a:lnTo>
                      <a:pt x="1442" y="4031"/>
                    </a:lnTo>
                    <a:lnTo>
                      <a:pt x="2108" y="4031"/>
                    </a:lnTo>
                    <a:lnTo>
                      <a:pt x="2108" y="1"/>
                    </a:lnTo>
                    <a:lnTo>
                      <a:pt x="1479" y="1"/>
                    </a:lnTo>
                    <a:lnTo>
                      <a:pt x="1479" y="2700"/>
                    </a:lnTo>
                    <a:lnTo>
                      <a:pt x="703"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 name="Google Shape;1498;p43">
                <a:extLst>
                  <a:ext uri="{FF2B5EF4-FFF2-40B4-BE49-F238E27FC236}">
                    <a16:creationId xmlns:a16="http://schemas.microsoft.com/office/drawing/2014/main" id="{33370431-F0CF-46EF-9D18-F4F2A04149E4}"/>
                  </a:ext>
                </a:extLst>
              </p:cNvPr>
              <p:cNvSpPr/>
              <p:nvPr/>
            </p:nvSpPr>
            <p:spPr>
              <a:xfrm>
                <a:off x="4454549" y="1117723"/>
                <a:ext cx="139718" cy="277655"/>
              </a:xfrm>
              <a:custGeom>
                <a:avLst/>
                <a:gdLst/>
                <a:ahLst/>
                <a:cxnLst/>
                <a:rect l="l" t="t" r="r" b="b"/>
                <a:pathLst>
                  <a:path w="1738" h="4031" extrusionOk="0">
                    <a:moveTo>
                      <a:pt x="0" y="1"/>
                    </a:moveTo>
                    <a:lnTo>
                      <a:pt x="0" y="4031"/>
                    </a:lnTo>
                    <a:lnTo>
                      <a:pt x="1738" y="4031"/>
                    </a:lnTo>
                    <a:lnTo>
                      <a:pt x="1738" y="3439"/>
                    </a:lnTo>
                    <a:lnTo>
                      <a:pt x="592" y="3439"/>
                    </a:lnTo>
                    <a:lnTo>
                      <a:pt x="592" y="2330"/>
                    </a:lnTo>
                    <a:lnTo>
                      <a:pt x="1405" y="2330"/>
                    </a:lnTo>
                    <a:lnTo>
                      <a:pt x="1405" y="1701"/>
                    </a:lnTo>
                    <a:lnTo>
                      <a:pt x="592" y="1701"/>
                    </a:lnTo>
                    <a:lnTo>
                      <a:pt x="592" y="592"/>
                    </a:lnTo>
                    <a:lnTo>
                      <a:pt x="1738" y="592"/>
                    </a:lnTo>
                    <a:lnTo>
                      <a:pt x="1738"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 name="Google Shape;1499;p43">
                <a:extLst>
                  <a:ext uri="{FF2B5EF4-FFF2-40B4-BE49-F238E27FC236}">
                    <a16:creationId xmlns:a16="http://schemas.microsoft.com/office/drawing/2014/main" id="{C51DC465-DF3F-4D09-9B43-DC032258AF46}"/>
                  </a:ext>
                </a:extLst>
              </p:cNvPr>
              <p:cNvSpPr/>
              <p:nvPr/>
            </p:nvSpPr>
            <p:spPr>
              <a:xfrm>
                <a:off x="4659629" y="1112625"/>
                <a:ext cx="163513" cy="285301"/>
              </a:xfrm>
              <a:custGeom>
                <a:avLst/>
                <a:gdLst/>
                <a:ahLst/>
                <a:cxnLst/>
                <a:rect l="l" t="t" r="r" b="b"/>
                <a:pathLst>
                  <a:path w="2034" h="4142" extrusionOk="0">
                    <a:moveTo>
                      <a:pt x="998" y="1"/>
                    </a:moveTo>
                    <a:cubicBezTo>
                      <a:pt x="777" y="1"/>
                      <a:pt x="592" y="75"/>
                      <a:pt x="444" y="186"/>
                    </a:cubicBezTo>
                    <a:cubicBezTo>
                      <a:pt x="185" y="370"/>
                      <a:pt x="74" y="666"/>
                      <a:pt x="74" y="1036"/>
                    </a:cubicBezTo>
                    <a:cubicBezTo>
                      <a:pt x="74" y="1221"/>
                      <a:pt x="111" y="1406"/>
                      <a:pt x="222" y="1590"/>
                    </a:cubicBezTo>
                    <a:cubicBezTo>
                      <a:pt x="296" y="1738"/>
                      <a:pt x="444" y="1923"/>
                      <a:pt x="629" y="2108"/>
                    </a:cubicBezTo>
                    <a:cubicBezTo>
                      <a:pt x="888" y="2330"/>
                      <a:pt x="1072" y="2515"/>
                      <a:pt x="1183" y="2626"/>
                    </a:cubicBezTo>
                    <a:cubicBezTo>
                      <a:pt x="1331" y="2811"/>
                      <a:pt x="1405" y="2958"/>
                      <a:pt x="1405" y="3143"/>
                    </a:cubicBezTo>
                    <a:cubicBezTo>
                      <a:pt x="1405" y="3254"/>
                      <a:pt x="1405" y="3328"/>
                      <a:pt x="1368" y="3402"/>
                    </a:cubicBezTo>
                    <a:cubicBezTo>
                      <a:pt x="1257" y="3513"/>
                      <a:pt x="1183" y="3587"/>
                      <a:pt x="1035" y="3587"/>
                    </a:cubicBezTo>
                    <a:cubicBezTo>
                      <a:pt x="924" y="3587"/>
                      <a:pt x="851" y="3550"/>
                      <a:pt x="777" y="3476"/>
                    </a:cubicBezTo>
                    <a:cubicBezTo>
                      <a:pt x="703" y="3365"/>
                      <a:pt x="629" y="3217"/>
                      <a:pt x="592" y="2958"/>
                    </a:cubicBezTo>
                    <a:lnTo>
                      <a:pt x="0" y="2995"/>
                    </a:lnTo>
                    <a:cubicBezTo>
                      <a:pt x="37" y="3217"/>
                      <a:pt x="74" y="3402"/>
                      <a:pt x="148" y="3587"/>
                    </a:cubicBezTo>
                    <a:cubicBezTo>
                      <a:pt x="222" y="3735"/>
                      <a:pt x="333" y="3883"/>
                      <a:pt x="444" y="3994"/>
                    </a:cubicBezTo>
                    <a:cubicBezTo>
                      <a:pt x="629" y="4105"/>
                      <a:pt x="814" y="4141"/>
                      <a:pt x="1035" y="4141"/>
                    </a:cubicBezTo>
                    <a:cubicBezTo>
                      <a:pt x="1183" y="4141"/>
                      <a:pt x="1294" y="4141"/>
                      <a:pt x="1405" y="4105"/>
                    </a:cubicBezTo>
                    <a:cubicBezTo>
                      <a:pt x="1553" y="4068"/>
                      <a:pt x="1701" y="3957"/>
                      <a:pt x="1812" y="3809"/>
                    </a:cubicBezTo>
                    <a:cubicBezTo>
                      <a:pt x="1960" y="3624"/>
                      <a:pt x="2034" y="3365"/>
                      <a:pt x="2034" y="3106"/>
                    </a:cubicBezTo>
                    <a:cubicBezTo>
                      <a:pt x="2034" y="2995"/>
                      <a:pt x="1997" y="2847"/>
                      <a:pt x="1960" y="2700"/>
                    </a:cubicBezTo>
                    <a:cubicBezTo>
                      <a:pt x="1923" y="2663"/>
                      <a:pt x="1886" y="2589"/>
                      <a:pt x="1849" y="2515"/>
                    </a:cubicBezTo>
                    <a:cubicBezTo>
                      <a:pt x="1775" y="2367"/>
                      <a:pt x="1664" y="2219"/>
                      <a:pt x="1516" y="2071"/>
                    </a:cubicBezTo>
                    <a:cubicBezTo>
                      <a:pt x="1442" y="2034"/>
                      <a:pt x="1368" y="1923"/>
                      <a:pt x="1220" y="1812"/>
                    </a:cubicBezTo>
                    <a:cubicBezTo>
                      <a:pt x="1109" y="1701"/>
                      <a:pt x="998" y="1627"/>
                      <a:pt x="961" y="1554"/>
                    </a:cubicBezTo>
                    <a:cubicBezTo>
                      <a:pt x="777" y="1369"/>
                      <a:pt x="703" y="1184"/>
                      <a:pt x="703" y="999"/>
                    </a:cubicBezTo>
                    <a:cubicBezTo>
                      <a:pt x="703" y="888"/>
                      <a:pt x="740" y="777"/>
                      <a:pt x="777" y="703"/>
                    </a:cubicBezTo>
                    <a:cubicBezTo>
                      <a:pt x="851" y="592"/>
                      <a:pt x="924" y="555"/>
                      <a:pt x="1035" y="555"/>
                    </a:cubicBezTo>
                    <a:cubicBezTo>
                      <a:pt x="1146" y="555"/>
                      <a:pt x="1220" y="592"/>
                      <a:pt x="1257" y="666"/>
                    </a:cubicBezTo>
                    <a:cubicBezTo>
                      <a:pt x="1368" y="740"/>
                      <a:pt x="1405" y="888"/>
                      <a:pt x="1405" y="1036"/>
                    </a:cubicBezTo>
                    <a:lnTo>
                      <a:pt x="1997" y="925"/>
                    </a:lnTo>
                    <a:cubicBezTo>
                      <a:pt x="1997" y="777"/>
                      <a:pt x="1923" y="592"/>
                      <a:pt x="1849" y="481"/>
                    </a:cubicBezTo>
                    <a:cubicBezTo>
                      <a:pt x="1775" y="333"/>
                      <a:pt x="1701" y="223"/>
                      <a:pt x="1590" y="149"/>
                    </a:cubicBezTo>
                    <a:cubicBezTo>
                      <a:pt x="1405" y="75"/>
                      <a:pt x="1220" y="1"/>
                      <a:pt x="998"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8" name="Google Shape;1500;p43">
                <a:extLst>
                  <a:ext uri="{FF2B5EF4-FFF2-40B4-BE49-F238E27FC236}">
                    <a16:creationId xmlns:a16="http://schemas.microsoft.com/office/drawing/2014/main" id="{A77290A1-1A68-467D-8D99-BCCB38108D59}"/>
                  </a:ext>
                </a:extLst>
              </p:cNvPr>
              <p:cNvSpPr/>
              <p:nvPr/>
            </p:nvSpPr>
            <p:spPr>
              <a:xfrm>
                <a:off x="4855784" y="1117723"/>
                <a:ext cx="154590" cy="277655"/>
              </a:xfrm>
              <a:custGeom>
                <a:avLst/>
                <a:gdLst/>
                <a:ahLst/>
                <a:cxnLst/>
                <a:rect l="l" t="t" r="r" b="b"/>
                <a:pathLst>
                  <a:path w="1923" h="4031" extrusionOk="0">
                    <a:moveTo>
                      <a:pt x="0" y="1"/>
                    </a:moveTo>
                    <a:lnTo>
                      <a:pt x="0" y="592"/>
                    </a:lnTo>
                    <a:lnTo>
                      <a:pt x="666" y="592"/>
                    </a:lnTo>
                    <a:lnTo>
                      <a:pt x="666" y="4031"/>
                    </a:lnTo>
                    <a:lnTo>
                      <a:pt x="1257" y="4031"/>
                    </a:lnTo>
                    <a:lnTo>
                      <a:pt x="1257" y="592"/>
                    </a:lnTo>
                    <a:lnTo>
                      <a:pt x="1923" y="592"/>
                    </a:lnTo>
                    <a:lnTo>
                      <a:pt x="1923"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9" name="Google Shape;1501;p43">
                <a:extLst>
                  <a:ext uri="{FF2B5EF4-FFF2-40B4-BE49-F238E27FC236}">
                    <a16:creationId xmlns:a16="http://schemas.microsoft.com/office/drawing/2014/main" id="{CC3DA4EF-E618-4E7E-9CF2-28CC7A0C45E6}"/>
                  </a:ext>
                </a:extLst>
              </p:cNvPr>
              <p:cNvSpPr/>
              <p:nvPr/>
            </p:nvSpPr>
            <p:spPr>
              <a:xfrm>
                <a:off x="5043017" y="1112625"/>
                <a:ext cx="154590" cy="285301"/>
              </a:xfrm>
              <a:custGeom>
                <a:avLst/>
                <a:gdLst/>
                <a:ahLst/>
                <a:cxnLst/>
                <a:rect l="l" t="t" r="r" b="b"/>
                <a:pathLst>
                  <a:path w="1923" h="4142" extrusionOk="0">
                    <a:moveTo>
                      <a:pt x="962" y="629"/>
                    </a:moveTo>
                    <a:cubicBezTo>
                      <a:pt x="1036" y="629"/>
                      <a:pt x="1110" y="666"/>
                      <a:pt x="1184" y="740"/>
                    </a:cubicBezTo>
                    <a:cubicBezTo>
                      <a:pt x="1257" y="777"/>
                      <a:pt x="1294" y="888"/>
                      <a:pt x="1294" y="962"/>
                    </a:cubicBezTo>
                    <a:lnTo>
                      <a:pt x="1294" y="3180"/>
                    </a:lnTo>
                    <a:cubicBezTo>
                      <a:pt x="1294" y="3291"/>
                      <a:pt x="1257" y="3365"/>
                      <a:pt x="1184" y="3439"/>
                    </a:cubicBezTo>
                    <a:cubicBezTo>
                      <a:pt x="1147" y="3513"/>
                      <a:pt x="1036" y="3513"/>
                      <a:pt x="962" y="3513"/>
                    </a:cubicBezTo>
                    <a:cubicBezTo>
                      <a:pt x="851" y="3513"/>
                      <a:pt x="777" y="3513"/>
                      <a:pt x="703" y="3439"/>
                    </a:cubicBezTo>
                    <a:cubicBezTo>
                      <a:pt x="629" y="3365"/>
                      <a:pt x="592" y="3291"/>
                      <a:pt x="592" y="3180"/>
                    </a:cubicBezTo>
                    <a:lnTo>
                      <a:pt x="592" y="962"/>
                    </a:lnTo>
                    <a:cubicBezTo>
                      <a:pt x="592" y="888"/>
                      <a:pt x="629" y="777"/>
                      <a:pt x="703" y="740"/>
                    </a:cubicBezTo>
                    <a:cubicBezTo>
                      <a:pt x="777" y="666"/>
                      <a:pt x="851" y="629"/>
                      <a:pt x="962" y="629"/>
                    </a:cubicBezTo>
                    <a:close/>
                    <a:moveTo>
                      <a:pt x="962" y="1"/>
                    </a:moveTo>
                    <a:cubicBezTo>
                      <a:pt x="703" y="1"/>
                      <a:pt x="481" y="112"/>
                      <a:pt x="296" y="297"/>
                    </a:cubicBezTo>
                    <a:cubicBezTo>
                      <a:pt x="74" y="481"/>
                      <a:pt x="0" y="703"/>
                      <a:pt x="0" y="962"/>
                    </a:cubicBezTo>
                    <a:lnTo>
                      <a:pt x="0" y="3180"/>
                    </a:lnTo>
                    <a:cubicBezTo>
                      <a:pt x="0" y="3439"/>
                      <a:pt x="111" y="3661"/>
                      <a:pt x="296" y="3883"/>
                    </a:cubicBezTo>
                    <a:cubicBezTo>
                      <a:pt x="481" y="4068"/>
                      <a:pt x="703" y="4141"/>
                      <a:pt x="962" y="4141"/>
                    </a:cubicBezTo>
                    <a:cubicBezTo>
                      <a:pt x="1220" y="4141"/>
                      <a:pt x="1442" y="4068"/>
                      <a:pt x="1664" y="3883"/>
                    </a:cubicBezTo>
                    <a:cubicBezTo>
                      <a:pt x="1849" y="3698"/>
                      <a:pt x="1923" y="3439"/>
                      <a:pt x="1923" y="3180"/>
                    </a:cubicBezTo>
                    <a:lnTo>
                      <a:pt x="1923" y="962"/>
                    </a:lnTo>
                    <a:cubicBezTo>
                      <a:pt x="1923" y="703"/>
                      <a:pt x="1849" y="481"/>
                      <a:pt x="1664" y="297"/>
                    </a:cubicBezTo>
                    <a:cubicBezTo>
                      <a:pt x="1479" y="112"/>
                      <a:pt x="1220" y="1"/>
                      <a:pt x="96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0" name="Google Shape;1502;p43">
                <a:extLst>
                  <a:ext uri="{FF2B5EF4-FFF2-40B4-BE49-F238E27FC236}">
                    <a16:creationId xmlns:a16="http://schemas.microsoft.com/office/drawing/2014/main" id="{0AE7F299-64B2-40D5-A0CA-5836EDFC56F4}"/>
                  </a:ext>
                </a:extLst>
              </p:cNvPr>
              <p:cNvSpPr/>
              <p:nvPr/>
            </p:nvSpPr>
            <p:spPr>
              <a:xfrm>
                <a:off x="5242147" y="1117723"/>
                <a:ext cx="163513" cy="277655"/>
              </a:xfrm>
              <a:custGeom>
                <a:avLst/>
                <a:gdLst/>
                <a:ahLst/>
                <a:cxnLst/>
                <a:rect l="l" t="t" r="r" b="b"/>
                <a:pathLst>
                  <a:path w="2034" h="4031" extrusionOk="0">
                    <a:moveTo>
                      <a:pt x="962" y="629"/>
                    </a:moveTo>
                    <a:cubicBezTo>
                      <a:pt x="1221" y="629"/>
                      <a:pt x="1331" y="740"/>
                      <a:pt x="1331" y="962"/>
                    </a:cubicBezTo>
                    <a:lnTo>
                      <a:pt x="1331" y="1553"/>
                    </a:lnTo>
                    <a:cubicBezTo>
                      <a:pt x="1331" y="1664"/>
                      <a:pt x="1294" y="1738"/>
                      <a:pt x="1221" y="1812"/>
                    </a:cubicBezTo>
                    <a:cubicBezTo>
                      <a:pt x="1147" y="1886"/>
                      <a:pt x="1073" y="1923"/>
                      <a:pt x="962" y="1923"/>
                    </a:cubicBezTo>
                    <a:lnTo>
                      <a:pt x="592" y="1923"/>
                    </a:lnTo>
                    <a:lnTo>
                      <a:pt x="592" y="629"/>
                    </a:lnTo>
                    <a:close/>
                    <a:moveTo>
                      <a:pt x="0" y="1"/>
                    </a:moveTo>
                    <a:lnTo>
                      <a:pt x="0" y="4031"/>
                    </a:lnTo>
                    <a:lnTo>
                      <a:pt x="592" y="4031"/>
                    </a:lnTo>
                    <a:lnTo>
                      <a:pt x="592" y="2515"/>
                    </a:lnTo>
                    <a:lnTo>
                      <a:pt x="999" y="2515"/>
                    </a:lnTo>
                    <a:lnTo>
                      <a:pt x="1368" y="4031"/>
                    </a:lnTo>
                    <a:lnTo>
                      <a:pt x="2034" y="4031"/>
                    </a:lnTo>
                    <a:lnTo>
                      <a:pt x="1590" y="2256"/>
                    </a:lnTo>
                    <a:cubicBezTo>
                      <a:pt x="1812" y="2071"/>
                      <a:pt x="1923" y="1849"/>
                      <a:pt x="1923" y="1553"/>
                    </a:cubicBezTo>
                    <a:lnTo>
                      <a:pt x="1923" y="962"/>
                    </a:lnTo>
                    <a:cubicBezTo>
                      <a:pt x="1923" y="666"/>
                      <a:pt x="1849" y="444"/>
                      <a:pt x="1701" y="259"/>
                    </a:cubicBezTo>
                    <a:cubicBezTo>
                      <a:pt x="1553" y="75"/>
                      <a:pt x="1294" y="1"/>
                      <a:pt x="96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 name="Google Shape;1503;p43">
                <a:extLst>
                  <a:ext uri="{FF2B5EF4-FFF2-40B4-BE49-F238E27FC236}">
                    <a16:creationId xmlns:a16="http://schemas.microsoft.com/office/drawing/2014/main" id="{88E622CD-9291-4991-855B-E36E6BD47AB4}"/>
                  </a:ext>
                </a:extLst>
              </p:cNvPr>
              <p:cNvSpPr/>
              <p:nvPr/>
            </p:nvSpPr>
            <p:spPr>
              <a:xfrm>
                <a:off x="5447227" y="1117723"/>
                <a:ext cx="139798" cy="277655"/>
              </a:xfrm>
              <a:custGeom>
                <a:avLst/>
                <a:gdLst/>
                <a:ahLst/>
                <a:cxnLst/>
                <a:rect l="l" t="t" r="r" b="b"/>
                <a:pathLst>
                  <a:path w="1739" h="4031" extrusionOk="0">
                    <a:moveTo>
                      <a:pt x="0" y="1"/>
                    </a:moveTo>
                    <a:lnTo>
                      <a:pt x="0" y="4031"/>
                    </a:lnTo>
                    <a:lnTo>
                      <a:pt x="1738" y="4031"/>
                    </a:lnTo>
                    <a:lnTo>
                      <a:pt x="1738" y="3439"/>
                    </a:lnTo>
                    <a:lnTo>
                      <a:pt x="629" y="3439"/>
                    </a:lnTo>
                    <a:lnTo>
                      <a:pt x="629" y="2330"/>
                    </a:lnTo>
                    <a:lnTo>
                      <a:pt x="1442" y="2330"/>
                    </a:lnTo>
                    <a:lnTo>
                      <a:pt x="1442" y="1701"/>
                    </a:lnTo>
                    <a:lnTo>
                      <a:pt x="629" y="1701"/>
                    </a:lnTo>
                    <a:lnTo>
                      <a:pt x="629" y="592"/>
                    </a:lnTo>
                    <a:lnTo>
                      <a:pt x="1738" y="592"/>
                    </a:lnTo>
                    <a:lnTo>
                      <a:pt x="1738"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31" name="Google Shape;1514;p43">
              <a:extLst>
                <a:ext uri="{FF2B5EF4-FFF2-40B4-BE49-F238E27FC236}">
                  <a16:creationId xmlns:a16="http://schemas.microsoft.com/office/drawing/2014/main" id="{024B3238-B8FD-44FC-97B1-C665C6BD2FA9}"/>
                </a:ext>
              </a:extLst>
            </p:cNvPr>
            <p:cNvGrpSpPr/>
            <p:nvPr/>
          </p:nvGrpSpPr>
          <p:grpSpPr>
            <a:xfrm>
              <a:off x="1199935" y="2431204"/>
              <a:ext cx="2107098" cy="872497"/>
              <a:chOff x="5261494" y="2204014"/>
              <a:chExt cx="1465343" cy="864306"/>
            </a:xfrm>
          </p:grpSpPr>
          <p:sp>
            <p:nvSpPr>
              <p:cNvPr id="44" name="Google Shape;1515;p43">
                <a:extLst>
                  <a:ext uri="{FF2B5EF4-FFF2-40B4-BE49-F238E27FC236}">
                    <a16:creationId xmlns:a16="http://schemas.microsoft.com/office/drawing/2014/main" id="{6B82EC8E-4D23-4213-BCD8-576493B302B7}"/>
                  </a:ext>
                </a:extLst>
              </p:cNvPr>
              <p:cNvSpPr/>
              <p:nvPr/>
            </p:nvSpPr>
            <p:spPr>
              <a:xfrm>
                <a:off x="5561676" y="2204014"/>
                <a:ext cx="820375" cy="347767"/>
              </a:xfrm>
              <a:custGeom>
                <a:avLst/>
                <a:gdLst/>
                <a:ahLst/>
                <a:cxnLst/>
                <a:rect l="l" t="t" r="r" b="b"/>
                <a:pathLst>
                  <a:path w="10205" h="7617" extrusionOk="0">
                    <a:moveTo>
                      <a:pt x="5103" y="1"/>
                    </a:moveTo>
                    <a:cubicBezTo>
                      <a:pt x="38" y="1"/>
                      <a:pt x="1" y="7432"/>
                      <a:pt x="1" y="7506"/>
                    </a:cubicBezTo>
                    <a:cubicBezTo>
                      <a:pt x="1" y="7543"/>
                      <a:pt x="38" y="7617"/>
                      <a:pt x="111" y="7617"/>
                    </a:cubicBezTo>
                    <a:cubicBezTo>
                      <a:pt x="185" y="7617"/>
                      <a:pt x="222" y="7543"/>
                      <a:pt x="222" y="7506"/>
                    </a:cubicBezTo>
                    <a:cubicBezTo>
                      <a:pt x="222" y="7432"/>
                      <a:pt x="296" y="222"/>
                      <a:pt x="5103" y="222"/>
                    </a:cubicBezTo>
                    <a:cubicBezTo>
                      <a:pt x="9909" y="222"/>
                      <a:pt x="9946" y="7432"/>
                      <a:pt x="9946" y="7506"/>
                    </a:cubicBezTo>
                    <a:cubicBezTo>
                      <a:pt x="9946" y="7543"/>
                      <a:pt x="10020" y="7617"/>
                      <a:pt x="10094" y="7617"/>
                    </a:cubicBezTo>
                    <a:cubicBezTo>
                      <a:pt x="10167" y="7617"/>
                      <a:pt x="10204" y="7543"/>
                      <a:pt x="10204" y="7506"/>
                    </a:cubicBezTo>
                    <a:cubicBezTo>
                      <a:pt x="10204" y="7395"/>
                      <a:pt x="10167" y="1"/>
                      <a:pt x="5103" y="1"/>
                    </a:cubicBezTo>
                    <a:close/>
                  </a:path>
                </a:pathLst>
              </a:custGeom>
              <a:solidFill>
                <a:srgbClr val="45247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1516;p43">
                <a:extLst>
                  <a:ext uri="{FF2B5EF4-FFF2-40B4-BE49-F238E27FC236}">
                    <a16:creationId xmlns:a16="http://schemas.microsoft.com/office/drawing/2014/main" id="{4274D513-9092-48A5-BB98-F3A8E3F24E79}"/>
                  </a:ext>
                </a:extLst>
              </p:cNvPr>
              <p:cNvSpPr/>
              <p:nvPr/>
            </p:nvSpPr>
            <p:spPr>
              <a:xfrm>
                <a:off x="5630009" y="2204014"/>
                <a:ext cx="823349" cy="347767"/>
              </a:xfrm>
              <a:custGeom>
                <a:avLst/>
                <a:gdLst/>
                <a:ahLst/>
                <a:cxnLst/>
                <a:rect l="l" t="t" r="r" b="b"/>
                <a:pathLst>
                  <a:path w="10242" h="7617" extrusionOk="0">
                    <a:moveTo>
                      <a:pt x="5140" y="1"/>
                    </a:moveTo>
                    <a:cubicBezTo>
                      <a:pt x="75" y="1"/>
                      <a:pt x="1" y="7432"/>
                      <a:pt x="1" y="7506"/>
                    </a:cubicBezTo>
                    <a:cubicBezTo>
                      <a:pt x="1" y="7543"/>
                      <a:pt x="75" y="7617"/>
                      <a:pt x="149" y="7617"/>
                    </a:cubicBezTo>
                    <a:cubicBezTo>
                      <a:pt x="223" y="7617"/>
                      <a:pt x="260" y="7543"/>
                      <a:pt x="260" y="7506"/>
                    </a:cubicBezTo>
                    <a:cubicBezTo>
                      <a:pt x="260" y="7432"/>
                      <a:pt x="334" y="222"/>
                      <a:pt x="5140" y="222"/>
                    </a:cubicBezTo>
                    <a:cubicBezTo>
                      <a:pt x="9946" y="222"/>
                      <a:pt x="9983" y="7432"/>
                      <a:pt x="9983" y="7506"/>
                    </a:cubicBezTo>
                    <a:cubicBezTo>
                      <a:pt x="9983" y="7543"/>
                      <a:pt x="10057" y="7617"/>
                      <a:pt x="10094" y="7617"/>
                    </a:cubicBezTo>
                    <a:cubicBezTo>
                      <a:pt x="10168" y="7617"/>
                      <a:pt x="10242" y="7543"/>
                      <a:pt x="10242" y="7506"/>
                    </a:cubicBezTo>
                    <a:cubicBezTo>
                      <a:pt x="10242" y="7395"/>
                      <a:pt x="10205" y="1"/>
                      <a:pt x="5140"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1517;p43">
                <a:extLst>
                  <a:ext uri="{FF2B5EF4-FFF2-40B4-BE49-F238E27FC236}">
                    <a16:creationId xmlns:a16="http://schemas.microsoft.com/office/drawing/2014/main" id="{40172D93-4B4B-4590-9B7C-13278F84EC26}"/>
                  </a:ext>
                </a:extLst>
              </p:cNvPr>
              <p:cNvSpPr/>
              <p:nvPr/>
            </p:nvSpPr>
            <p:spPr>
              <a:xfrm>
                <a:off x="5356598" y="2477461"/>
                <a:ext cx="1370239" cy="590842"/>
              </a:xfrm>
              <a:custGeom>
                <a:avLst/>
                <a:gdLst/>
                <a:ahLst/>
                <a:cxnLst/>
                <a:rect l="l" t="t" r="r" b="b"/>
                <a:pathLst>
                  <a:path w="17045" h="12941" extrusionOk="0">
                    <a:moveTo>
                      <a:pt x="1" y="1"/>
                    </a:moveTo>
                    <a:lnTo>
                      <a:pt x="1" y="12941"/>
                    </a:lnTo>
                    <a:lnTo>
                      <a:pt x="17044" y="12941"/>
                    </a:lnTo>
                    <a:lnTo>
                      <a:pt x="17044" y="1"/>
                    </a:lnTo>
                    <a:close/>
                  </a:path>
                </a:pathLst>
              </a:custGeom>
              <a:solidFill>
                <a:schemeClr val="accent4">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1518;p43">
                <a:extLst>
                  <a:ext uri="{FF2B5EF4-FFF2-40B4-BE49-F238E27FC236}">
                    <a16:creationId xmlns:a16="http://schemas.microsoft.com/office/drawing/2014/main" id="{CA8C1057-EBEE-4F74-95CF-4B4851592086}"/>
                  </a:ext>
                </a:extLst>
              </p:cNvPr>
              <p:cNvSpPr/>
              <p:nvPr/>
            </p:nvSpPr>
            <p:spPr>
              <a:xfrm>
                <a:off x="5261494" y="2477461"/>
                <a:ext cx="95181" cy="590842"/>
              </a:xfrm>
              <a:custGeom>
                <a:avLst/>
                <a:gdLst/>
                <a:ahLst/>
                <a:cxnLst/>
                <a:rect l="l" t="t" r="r" b="b"/>
                <a:pathLst>
                  <a:path w="1184" h="12941" extrusionOk="0">
                    <a:moveTo>
                      <a:pt x="1184" y="1"/>
                    </a:moveTo>
                    <a:lnTo>
                      <a:pt x="1" y="518"/>
                    </a:lnTo>
                    <a:lnTo>
                      <a:pt x="1" y="12090"/>
                    </a:lnTo>
                    <a:lnTo>
                      <a:pt x="1184" y="12941"/>
                    </a:lnTo>
                    <a:lnTo>
                      <a:pt x="1184"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1519;p43">
                <a:extLst>
                  <a:ext uri="{FF2B5EF4-FFF2-40B4-BE49-F238E27FC236}">
                    <a16:creationId xmlns:a16="http://schemas.microsoft.com/office/drawing/2014/main" id="{8D76B0DC-0AF7-41E5-99C2-E5ECB3E2E0DF}"/>
                  </a:ext>
                </a:extLst>
              </p:cNvPr>
              <p:cNvSpPr/>
              <p:nvPr/>
            </p:nvSpPr>
            <p:spPr>
              <a:xfrm>
                <a:off x="5621085" y="2477461"/>
                <a:ext cx="41722" cy="135098"/>
              </a:xfrm>
              <a:custGeom>
                <a:avLst/>
                <a:gdLst/>
                <a:ahLst/>
                <a:cxnLst/>
                <a:rect l="l" t="t" r="r" b="b"/>
                <a:pathLst>
                  <a:path w="519" h="2959" extrusionOk="0">
                    <a:moveTo>
                      <a:pt x="1" y="1"/>
                    </a:moveTo>
                    <a:lnTo>
                      <a:pt x="1" y="2958"/>
                    </a:lnTo>
                    <a:lnTo>
                      <a:pt x="519" y="2958"/>
                    </a:lnTo>
                    <a:lnTo>
                      <a:pt x="519" y="1"/>
                    </a:lnTo>
                    <a:close/>
                  </a:path>
                </a:pathLst>
              </a:custGeom>
              <a:solidFill>
                <a:srgbClr val="C7BBE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1520;p43">
                <a:extLst>
                  <a:ext uri="{FF2B5EF4-FFF2-40B4-BE49-F238E27FC236}">
                    <a16:creationId xmlns:a16="http://schemas.microsoft.com/office/drawing/2014/main" id="{67646CDA-950E-4D1D-B3F8-7A1C9D7E95E5}"/>
                  </a:ext>
                </a:extLst>
              </p:cNvPr>
              <p:cNvSpPr/>
              <p:nvPr/>
            </p:nvSpPr>
            <p:spPr>
              <a:xfrm>
                <a:off x="6423634" y="2477461"/>
                <a:ext cx="38667" cy="135098"/>
              </a:xfrm>
              <a:custGeom>
                <a:avLst/>
                <a:gdLst/>
                <a:ahLst/>
                <a:cxnLst/>
                <a:rect l="l" t="t" r="r" b="b"/>
                <a:pathLst>
                  <a:path w="481" h="2959" extrusionOk="0">
                    <a:moveTo>
                      <a:pt x="0" y="1"/>
                    </a:moveTo>
                    <a:lnTo>
                      <a:pt x="0" y="2958"/>
                    </a:lnTo>
                    <a:lnTo>
                      <a:pt x="481" y="2958"/>
                    </a:lnTo>
                    <a:lnTo>
                      <a:pt x="481" y="1"/>
                    </a:lnTo>
                    <a:close/>
                  </a:path>
                </a:pathLst>
              </a:custGeom>
              <a:solidFill>
                <a:srgbClr val="C7BBE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1521;p43">
                <a:extLst>
                  <a:ext uri="{FF2B5EF4-FFF2-40B4-BE49-F238E27FC236}">
                    <a16:creationId xmlns:a16="http://schemas.microsoft.com/office/drawing/2014/main" id="{F3BFA89B-A2DA-4D5C-8204-626C7BC0E855}"/>
                  </a:ext>
                </a:extLst>
              </p:cNvPr>
              <p:cNvSpPr/>
              <p:nvPr/>
            </p:nvSpPr>
            <p:spPr>
              <a:xfrm>
                <a:off x="5261494" y="2985590"/>
                <a:ext cx="95181" cy="82730"/>
              </a:xfrm>
              <a:custGeom>
                <a:avLst/>
                <a:gdLst/>
                <a:ahLst/>
                <a:cxnLst/>
                <a:rect l="l" t="t" r="r" b="b"/>
                <a:pathLst>
                  <a:path w="1184" h="1812" extrusionOk="0">
                    <a:moveTo>
                      <a:pt x="592" y="0"/>
                    </a:moveTo>
                    <a:lnTo>
                      <a:pt x="1" y="961"/>
                    </a:lnTo>
                    <a:lnTo>
                      <a:pt x="1184" y="1812"/>
                    </a:lnTo>
                    <a:lnTo>
                      <a:pt x="592" y="0"/>
                    </a:lnTo>
                    <a:close/>
                  </a:path>
                </a:pathLst>
              </a:custGeom>
              <a:solidFill>
                <a:srgbClr val="B6A3E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1522;p43">
                <a:extLst>
                  <a:ext uri="{FF2B5EF4-FFF2-40B4-BE49-F238E27FC236}">
                    <a16:creationId xmlns:a16="http://schemas.microsoft.com/office/drawing/2014/main" id="{0980AE33-94BB-4326-8E7F-4BF7910692AB}"/>
                  </a:ext>
                </a:extLst>
              </p:cNvPr>
              <p:cNvSpPr/>
              <p:nvPr/>
            </p:nvSpPr>
            <p:spPr>
              <a:xfrm>
                <a:off x="5309086" y="2477461"/>
                <a:ext cx="47591" cy="590842"/>
              </a:xfrm>
              <a:custGeom>
                <a:avLst/>
                <a:gdLst/>
                <a:ahLst/>
                <a:cxnLst/>
                <a:rect l="l" t="t" r="r" b="b"/>
                <a:pathLst>
                  <a:path w="592" h="12941" extrusionOk="0">
                    <a:moveTo>
                      <a:pt x="592" y="1"/>
                    </a:moveTo>
                    <a:lnTo>
                      <a:pt x="0" y="260"/>
                    </a:lnTo>
                    <a:lnTo>
                      <a:pt x="0" y="11129"/>
                    </a:lnTo>
                    <a:lnTo>
                      <a:pt x="592" y="12941"/>
                    </a:lnTo>
                    <a:lnTo>
                      <a:pt x="592" y="1"/>
                    </a:lnTo>
                    <a:close/>
                  </a:path>
                </a:pathLst>
              </a:custGeom>
              <a:solidFill>
                <a:schemeClr val="accent4">
                  <a:lumMod val="5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33" name="Google Shape;1532;p43">
              <a:extLst>
                <a:ext uri="{FF2B5EF4-FFF2-40B4-BE49-F238E27FC236}">
                  <a16:creationId xmlns:a16="http://schemas.microsoft.com/office/drawing/2014/main" id="{4086862C-9E01-4417-BB95-C8D0B69E1AA8}"/>
                </a:ext>
              </a:extLst>
            </p:cNvPr>
            <p:cNvSpPr/>
            <p:nvPr/>
          </p:nvSpPr>
          <p:spPr>
            <a:xfrm>
              <a:off x="1690858" y="3582619"/>
              <a:ext cx="1296554" cy="91414"/>
            </a:xfrm>
            <a:prstGeom prst="roundRect">
              <a:avLst>
                <a:gd name="adj" fmla="val 16667"/>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 name="TextBox 71">
              <a:extLst>
                <a:ext uri="{FF2B5EF4-FFF2-40B4-BE49-F238E27FC236}">
                  <a16:creationId xmlns:a16="http://schemas.microsoft.com/office/drawing/2014/main" id="{BB7CB4F9-A4A4-46E8-844C-CA2FA4E350F6}"/>
                </a:ext>
              </a:extLst>
            </p:cNvPr>
            <p:cNvSpPr txBox="1"/>
            <p:nvPr/>
          </p:nvSpPr>
          <p:spPr>
            <a:xfrm>
              <a:off x="1336691" y="2815412"/>
              <a:ext cx="1970341" cy="477661"/>
            </a:xfrm>
            <a:prstGeom prst="rect">
              <a:avLst/>
            </a:prstGeom>
            <a:noFill/>
          </p:spPr>
          <p:txBody>
            <a:bodyPr wrap="square" rtlCol="0">
              <a:spAutoFit/>
            </a:bodyPr>
            <a:lstStyle/>
            <a:p>
              <a:pPr algn="ctr"/>
              <a:r>
                <a:rPr lang="en-IN" sz="5400" dirty="0">
                  <a:solidFill>
                    <a:schemeClr val="bg1"/>
                  </a:solidFill>
                  <a:latin typeface="Bahnschrift Condensed" panose="020B0502040204020203" pitchFamily="34" charset="0"/>
                </a:rPr>
                <a:t>THANK  YOU</a:t>
              </a:r>
            </a:p>
          </p:txBody>
        </p:sp>
      </p:grpSp>
    </p:spTree>
    <p:extLst>
      <p:ext uri="{BB962C8B-B14F-4D97-AF65-F5344CB8AC3E}">
        <p14:creationId xmlns:p14="http://schemas.microsoft.com/office/powerpoint/2010/main" val="133634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81"/>
        <p:cNvGrpSpPr/>
        <p:nvPr/>
      </p:nvGrpSpPr>
      <p:grpSpPr>
        <a:xfrm>
          <a:off x="0" y="0"/>
          <a:ext cx="0" cy="0"/>
          <a:chOff x="0" y="0"/>
          <a:chExt cx="0" cy="0"/>
        </a:xfrm>
      </p:grpSpPr>
      <p:sp>
        <p:nvSpPr>
          <p:cNvPr id="68" name="Rectangle 67">
            <a:extLst>
              <a:ext uri="{FF2B5EF4-FFF2-40B4-BE49-F238E27FC236}">
                <a16:creationId xmlns:a16="http://schemas.microsoft.com/office/drawing/2014/main" id="{EBB99891-4680-499A-A2DF-E5EF39078D18}"/>
              </a:ext>
            </a:extLst>
          </p:cNvPr>
          <p:cNvSpPr/>
          <p:nvPr/>
        </p:nvSpPr>
        <p:spPr>
          <a:xfrm>
            <a:off x="1334548" y="3716251"/>
            <a:ext cx="7299142" cy="115603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Clr>
                <a:schemeClr val="bg1"/>
              </a:buClr>
              <a:buFont typeface="Wingdings" panose="05000000000000000000" pitchFamily="2" charset="2"/>
              <a:buChar char="Ø"/>
            </a:pPr>
            <a:r>
              <a:rPr lang="en-IN"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Our aim is to improve the decision-making </a:t>
            </a: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for </a:t>
            </a:r>
            <a:r>
              <a:rPr lang="en-IN"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more customer retention, and boost sales. </a:t>
            </a:r>
          </a:p>
          <a:p>
            <a:pPr marL="285750" indent="-285750">
              <a:buClr>
                <a:schemeClr val="bg1"/>
              </a:buClr>
              <a:buFont typeface="Wingdings" panose="05000000000000000000" pitchFamily="2" charset="2"/>
              <a:buChar char="Ø"/>
            </a:pPr>
            <a:r>
              <a:rPr lang="en-IN"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This project cover various machine learning methods for sales prediction, churn prediction, and forecasting, offering practical insights to help grow our business.</a:t>
            </a:r>
          </a:p>
          <a:p>
            <a:endParaRPr lang="en-IN" dirty="0"/>
          </a:p>
        </p:txBody>
      </p:sp>
      <p:sp>
        <p:nvSpPr>
          <p:cNvPr id="3" name="Rectangle 2">
            <a:extLst>
              <a:ext uri="{FF2B5EF4-FFF2-40B4-BE49-F238E27FC236}">
                <a16:creationId xmlns:a16="http://schemas.microsoft.com/office/drawing/2014/main" id="{E9B59463-82C5-43E9-B1DF-EC076232DB78}"/>
              </a:ext>
            </a:extLst>
          </p:cNvPr>
          <p:cNvSpPr/>
          <p:nvPr/>
        </p:nvSpPr>
        <p:spPr>
          <a:xfrm>
            <a:off x="1394040" y="1297010"/>
            <a:ext cx="7239650" cy="1772098"/>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a:p>
            <a:r>
              <a:rPr lang="en-IN" dirty="0">
                <a:effectLst/>
                <a:latin typeface="Calibri" panose="020F0502020204030204" pitchFamily="34" charset="0"/>
                <a:ea typeface="Calibri" panose="020F0502020204030204" pitchFamily="34" charset="0"/>
                <a:cs typeface="Times New Roman" panose="02020603050405020304" pitchFamily="18" charset="0"/>
              </a:rPr>
              <a:t>E-commerce, the buying and selling of goods and services online, has transformed the way businesses operate and consumers shop. With rapid growth driven by technology and changing consumer habits, it offers great opportunities but also poses challenges like intense competition and data security.</a:t>
            </a:r>
            <a:endParaRPr lang="en-IN" dirty="0">
              <a:latin typeface="Calibri" panose="020F0502020204030204" pitchFamily="34" charset="0"/>
              <a:ea typeface="Calibri" panose="020F0502020204030204" pitchFamily="34" charset="0"/>
              <a:cs typeface="Times New Roman" panose="02020603050405020304" pitchFamily="18" charset="0"/>
            </a:endParaRPr>
          </a:p>
          <a:p>
            <a:r>
              <a:rPr lang="en-IN" dirty="0">
                <a:effectLst/>
                <a:latin typeface="Calibri" panose="020F0502020204030204" pitchFamily="34" charset="0"/>
                <a:ea typeface="Calibri" panose="020F0502020204030204" pitchFamily="34" charset="0"/>
                <a:cs typeface="Times New Roman" panose="02020603050405020304" pitchFamily="18" charset="0"/>
              </a:rPr>
              <a:t>By analysing customer behaviour, predicting sales trends, and identifying why customers leave, businesses can make smarter decisions.</a:t>
            </a:r>
          </a:p>
          <a:p>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dirty="0"/>
          </a:p>
        </p:txBody>
      </p:sp>
      <p:sp>
        <p:nvSpPr>
          <p:cNvPr id="1590" name="Google Shape;1590;p45"/>
          <p:cNvSpPr/>
          <p:nvPr/>
        </p:nvSpPr>
        <p:spPr>
          <a:xfrm>
            <a:off x="349708" y="1303983"/>
            <a:ext cx="380970" cy="478333"/>
          </a:xfrm>
          <a:custGeom>
            <a:avLst/>
            <a:gdLst/>
            <a:ahLst/>
            <a:cxnLst/>
            <a:rect l="l" t="t" r="r" b="b"/>
            <a:pathLst>
              <a:path w="16872" h="9216" extrusionOk="0">
                <a:moveTo>
                  <a:pt x="1" y="1"/>
                </a:moveTo>
                <a:lnTo>
                  <a:pt x="3346" y="9216"/>
                </a:lnTo>
                <a:lnTo>
                  <a:pt x="16872" y="7013"/>
                </a:lnTo>
                <a:lnTo>
                  <a:pt x="16872" y="1"/>
                </a:ln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5"/>
          <p:cNvSpPr/>
          <p:nvPr/>
        </p:nvSpPr>
        <p:spPr>
          <a:xfrm>
            <a:off x="730671" y="1039294"/>
            <a:ext cx="3664055" cy="530315"/>
          </a:xfrm>
          <a:custGeom>
            <a:avLst/>
            <a:gdLst/>
            <a:ahLst/>
            <a:cxnLst/>
            <a:rect l="l" t="t" r="r" b="b"/>
            <a:pathLst>
              <a:path w="172487" h="22004" extrusionOk="0">
                <a:moveTo>
                  <a:pt x="6347" y="1"/>
                </a:moveTo>
                <a:lnTo>
                  <a:pt x="1" y="11002"/>
                </a:lnTo>
                <a:lnTo>
                  <a:pt x="6347" y="22004"/>
                </a:lnTo>
                <a:lnTo>
                  <a:pt x="166129" y="22004"/>
                </a:lnTo>
                <a:lnTo>
                  <a:pt x="172487" y="11002"/>
                </a:lnTo>
                <a:lnTo>
                  <a:pt x="166129" y="1"/>
                </a:lnTo>
                <a:close/>
              </a:path>
            </a:pathLst>
          </a:custGeom>
          <a:solidFill>
            <a:schemeClr val="accent2">
              <a:lumMod val="75000"/>
            </a:schemeClr>
          </a:solidFill>
          <a:ln>
            <a:solidFill>
              <a:schemeClr val="tx1">
                <a:lumMod val="50000"/>
                <a:lumOff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5"/>
          <p:cNvSpPr/>
          <p:nvPr/>
        </p:nvSpPr>
        <p:spPr>
          <a:xfrm>
            <a:off x="425246" y="952608"/>
            <a:ext cx="933853" cy="829694"/>
          </a:xfrm>
          <a:custGeom>
            <a:avLst/>
            <a:gdLst/>
            <a:ahLst/>
            <a:cxnLst/>
            <a:rect l="l" t="t" r="r" b="b"/>
            <a:pathLst>
              <a:path w="50912" h="28016" extrusionOk="0">
                <a:moveTo>
                  <a:pt x="10180" y="1"/>
                </a:moveTo>
                <a:lnTo>
                  <a:pt x="0" y="28016"/>
                </a:lnTo>
                <a:lnTo>
                  <a:pt x="41779" y="28016"/>
                </a:lnTo>
                <a:lnTo>
                  <a:pt x="50911" y="1"/>
                </a:ln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5"/>
          <p:cNvSpPr/>
          <p:nvPr/>
        </p:nvSpPr>
        <p:spPr>
          <a:xfrm>
            <a:off x="690582" y="1112484"/>
            <a:ext cx="349279" cy="457125"/>
          </a:xfrm>
          <a:custGeom>
            <a:avLst/>
            <a:gdLst/>
            <a:ahLst/>
            <a:cxnLst/>
            <a:rect l="l" t="t" r="r" b="b"/>
            <a:pathLst>
              <a:path w="15565" h="20371" extrusionOk="0">
                <a:moveTo>
                  <a:pt x="1368" y="0"/>
                </a:moveTo>
                <a:cubicBezTo>
                  <a:pt x="629" y="0"/>
                  <a:pt x="0" y="481"/>
                  <a:pt x="0" y="1109"/>
                </a:cubicBezTo>
                <a:lnTo>
                  <a:pt x="0" y="19262"/>
                </a:lnTo>
                <a:cubicBezTo>
                  <a:pt x="0" y="19853"/>
                  <a:pt x="592" y="20371"/>
                  <a:pt x="1368" y="20371"/>
                </a:cubicBezTo>
                <a:lnTo>
                  <a:pt x="14197" y="20371"/>
                </a:lnTo>
                <a:cubicBezTo>
                  <a:pt x="14973" y="20371"/>
                  <a:pt x="15565" y="19853"/>
                  <a:pt x="15565" y="19262"/>
                </a:cubicBezTo>
                <a:lnTo>
                  <a:pt x="15565" y="1109"/>
                </a:lnTo>
                <a:cubicBezTo>
                  <a:pt x="15565" y="481"/>
                  <a:pt x="14973" y="0"/>
                  <a:pt x="14197"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5"/>
          <p:cNvSpPr txBox="1">
            <a:spLocks noGrp="1"/>
          </p:cNvSpPr>
          <p:nvPr>
            <p:ph type="title"/>
          </p:nvPr>
        </p:nvSpPr>
        <p:spPr>
          <a:xfrm>
            <a:off x="2514575" y="409575"/>
            <a:ext cx="41148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latin typeface="Bahnschrift Condensed" panose="020B0502040204020203" pitchFamily="34" charset="0"/>
              </a:rPr>
              <a:t>OVERVIEW</a:t>
            </a:r>
            <a:endParaRPr sz="3200" dirty="0">
              <a:latin typeface="Bahnschrift Condensed" panose="020B0502040204020203" pitchFamily="34" charset="0"/>
            </a:endParaRPr>
          </a:p>
        </p:txBody>
      </p:sp>
      <p:sp>
        <p:nvSpPr>
          <p:cNvPr id="1597" name="Google Shape;1597;p45"/>
          <p:cNvSpPr txBox="1"/>
          <p:nvPr/>
        </p:nvSpPr>
        <p:spPr>
          <a:xfrm>
            <a:off x="1409799" y="1135857"/>
            <a:ext cx="1854385" cy="38476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rgbClr val="FFFFFF"/>
                </a:solidFill>
                <a:latin typeface="Bahnschrift Condensed" panose="020B0502040204020203" pitchFamily="34" charset="0"/>
                <a:ea typeface="Fira Sans Extra Condensed Medium"/>
                <a:cs typeface="Fira Sans Extra Condensed Medium"/>
                <a:sym typeface="Fira Sans Extra Condensed Medium"/>
              </a:rPr>
              <a:t>INTRODUCTION</a:t>
            </a:r>
            <a:endParaRPr sz="2400" dirty="0">
              <a:solidFill>
                <a:srgbClr val="FFFFFF"/>
              </a:solidFill>
              <a:latin typeface="Bahnschrift Condensed" panose="020B0502040204020203" pitchFamily="34" charset="0"/>
              <a:ea typeface="Fira Sans Extra Condensed Medium"/>
              <a:cs typeface="Fira Sans Extra Condensed Medium"/>
              <a:sym typeface="Fira Sans Extra Condensed Medium"/>
            </a:endParaRPr>
          </a:p>
        </p:txBody>
      </p:sp>
      <p:sp>
        <p:nvSpPr>
          <p:cNvPr id="1599" name="Google Shape;1599;p45"/>
          <p:cNvSpPr/>
          <p:nvPr/>
        </p:nvSpPr>
        <p:spPr>
          <a:xfrm>
            <a:off x="829950" y="1131397"/>
            <a:ext cx="71359" cy="12477"/>
          </a:xfrm>
          <a:custGeom>
            <a:avLst/>
            <a:gdLst/>
            <a:ahLst/>
            <a:cxnLst/>
            <a:rect l="l" t="t" r="r" b="b"/>
            <a:pathLst>
              <a:path w="3180" h="556" extrusionOk="0">
                <a:moveTo>
                  <a:pt x="259" y="1"/>
                </a:moveTo>
                <a:cubicBezTo>
                  <a:pt x="111" y="1"/>
                  <a:pt x="0" y="149"/>
                  <a:pt x="0" y="296"/>
                </a:cubicBezTo>
                <a:cubicBezTo>
                  <a:pt x="0" y="444"/>
                  <a:pt x="111" y="555"/>
                  <a:pt x="259" y="555"/>
                </a:cubicBezTo>
                <a:lnTo>
                  <a:pt x="2921" y="555"/>
                </a:lnTo>
                <a:cubicBezTo>
                  <a:pt x="3069" y="555"/>
                  <a:pt x="3180" y="444"/>
                  <a:pt x="3180" y="296"/>
                </a:cubicBezTo>
                <a:cubicBezTo>
                  <a:pt x="3180" y="149"/>
                  <a:pt x="3069" y="1"/>
                  <a:pt x="292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5"/>
          <p:cNvSpPr/>
          <p:nvPr/>
        </p:nvSpPr>
        <p:spPr>
          <a:xfrm>
            <a:off x="714636" y="1162253"/>
            <a:ext cx="301167" cy="372526"/>
          </a:xfrm>
          <a:custGeom>
            <a:avLst/>
            <a:gdLst/>
            <a:ahLst/>
            <a:cxnLst/>
            <a:rect l="l" t="t" r="r" b="b"/>
            <a:pathLst>
              <a:path w="13421" h="16601" extrusionOk="0">
                <a:moveTo>
                  <a:pt x="1183" y="0"/>
                </a:moveTo>
                <a:cubicBezTo>
                  <a:pt x="518" y="0"/>
                  <a:pt x="0" y="407"/>
                  <a:pt x="0" y="888"/>
                </a:cubicBezTo>
                <a:lnTo>
                  <a:pt x="0" y="15676"/>
                </a:lnTo>
                <a:cubicBezTo>
                  <a:pt x="0" y="16194"/>
                  <a:pt x="518" y="16600"/>
                  <a:pt x="1183" y="16600"/>
                </a:cubicBezTo>
                <a:lnTo>
                  <a:pt x="12238" y="16600"/>
                </a:lnTo>
                <a:cubicBezTo>
                  <a:pt x="12903" y="16600"/>
                  <a:pt x="13421" y="16194"/>
                  <a:pt x="13421" y="15676"/>
                </a:cubicBezTo>
                <a:lnTo>
                  <a:pt x="13421" y="888"/>
                </a:lnTo>
                <a:cubicBezTo>
                  <a:pt x="13421" y="407"/>
                  <a:pt x="12903" y="0"/>
                  <a:pt x="12238"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5"/>
          <p:cNvGrpSpPr/>
          <p:nvPr/>
        </p:nvGrpSpPr>
        <p:grpSpPr>
          <a:xfrm>
            <a:off x="349708" y="3341272"/>
            <a:ext cx="4092787" cy="829338"/>
            <a:chOff x="781092" y="2968175"/>
            <a:chExt cx="4045283" cy="829338"/>
          </a:xfrm>
        </p:grpSpPr>
        <p:sp>
          <p:nvSpPr>
            <p:cNvPr id="1607" name="Google Shape;1607;p45"/>
            <p:cNvSpPr/>
            <p:nvPr/>
          </p:nvSpPr>
          <p:spPr>
            <a:xfrm>
              <a:off x="781092" y="3319167"/>
              <a:ext cx="352456" cy="478333"/>
            </a:xfrm>
            <a:custGeom>
              <a:avLst/>
              <a:gdLst/>
              <a:ahLst/>
              <a:cxnLst/>
              <a:rect l="l" t="t" r="r" b="b"/>
              <a:pathLst>
                <a:path w="16872" h="9216" extrusionOk="0">
                  <a:moveTo>
                    <a:pt x="1" y="1"/>
                  </a:moveTo>
                  <a:lnTo>
                    <a:pt x="3346" y="9216"/>
                  </a:lnTo>
                  <a:lnTo>
                    <a:pt x="16872" y="7025"/>
                  </a:lnTo>
                  <a:lnTo>
                    <a:pt x="16872"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5"/>
            <p:cNvSpPr/>
            <p:nvPr/>
          </p:nvSpPr>
          <p:spPr>
            <a:xfrm>
              <a:off x="1162320" y="3057221"/>
              <a:ext cx="3664055" cy="530315"/>
            </a:xfrm>
            <a:custGeom>
              <a:avLst/>
              <a:gdLst/>
              <a:ahLst/>
              <a:cxnLst/>
              <a:rect l="l" t="t" r="r" b="b"/>
              <a:pathLst>
                <a:path w="172487" h="22004" extrusionOk="0">
                  <a:moveTo>
                    <a:pt x="6347" y="1"/>
                  </a:moveTo>
                  <a:lnTo>
                    <a:pt x="1" y="11002"/>
                  </a:lnTo>
                  <a:lnTo>
                    <a:pt x="6347" y="22004"/>
                  </a:lnTo>
                  <a:lnTo>
                    <a:pt x="166129" y="22004"/>
                  </a:lnTo>
                  <a:lnTo>
                    <a:pt x="172487" y="11002"/>
                  </a:lnTo>
                  <a:lnTo>
                    <a:pt x="166129" y="1"/>
                  </a:lnTo>
                  <a:close/>
                </a:path>
              </a:pathLst>
            </a:custGeom>
            <a:solidFill>
              <a:schemeClr val="accent4">
                <a:lumMod val="75000"/>
              </a:schemeClr>
            </a:solidFill>
            <a:ln>
              <a:solidFill>
                <a:schemeClr val="tx1">
                  <a:lumMod val="50000"/>
                  <a:lumOff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9" name="Google Shape;1609;p45"/>
            <p:cNvSpPr/>
            <p:nvPr/>
          </p:nvSpPr>
          <p:spPr>
            <a:xfrm>
              <a:off x="850975" y="2968175"/>
              <a:ext cx="863977" cy="829338"/>
            </a:xfrm>
            <a:custGeom>
              <a:avLst/>
              <a:gdLst/>
              <a:ahLst/>
              <a:cxnLst/>
              <a:rect l="l" t="t" r="r" b="b"/>
              <a:pathLst>
                <a:path w="50912" h="28004" extrusionOk="0">
                  <a:moveTo>
                    <a:pt x="10180" y="1"/>
                  </a:moveTo>
                  <a:lnTo>
                    <a:pt x="0" y="28004"/>
                  </a:lnTo>
                  <a:lnTo>
                    <a:pt x="41779" y="28004"/>
                  </a:lnTo>
                  <a:lnTo>
                    <a:pt x="50911" y="1"/>
                  </a:lnTo>
                  <a:close/>
                </a:path>
              </a:pathLst>
            </a:custGeom>
            <a:solidFill>
              <a:schemeClr val="accent4">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1" name="Google Shape;1611;p45"/>
            <p:cNvSpPr txBox="1"/>
            <p:nvPr/>
          </p:nvSpPr>
          <p:spPr>
            <a:xfrm>
              <a:off x="1771317" y="3147749"/>
              <a:ext cx="2513604" cy="32813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buNone/>
                <a:defRPr sz="2400">
                  <a:solidFill>
                    <a:srgbClr val="FFFFFF"/>
                  </a:solidFill>
                  <a:latin typeface="Bahnschrift Condensed" panose="020B0502040204020203" pitchFamily="34" charset="0"/>
                  <a:ea typeface="Fira Sans Extra Condensed Medium"/>
                  <a:cs typeface="Fira Sans Extra Condensed Medium"/>
                </a:defRPr>
              </a:lvl1pPr>
            </a:lstStyle>
            <a:p>
              <a:r>
                <a:rPr lang="en" dirty="0">
                  <a:sym typeface="Fira Sans Extra Condensed Medium"/>
                </a:rPr>
                <a:t>OBJECTIVE</a:t>
              </a:r>
              <a:endParaRPr dirty="0">
                <a:sym typeface="Fira Sans Extra Condensed Medium"/>
              </a:endParaRPr>
            </a:p>
          </p:txBody>
        </p:sp>
        <p:grpSp>
          <p:nvGrpSpPr>
            <p:cNvPr id="1613" name="Google Shape;1613;p45"/>
            <p:cNvGrpSpPr/>
            <p:nvPr/>
          </p:nvGrpSpPr>
          <p:grpSpPr>
            <a:xfrm>
              <a:off x="1019458" y="3220880"/>
              <a:ext cx="527009" cy="323929"/>
              <a:chOff x="133636" y="3385422"/>
              <a:chExt cx="335953" cy="206509"/>
            </a:xfrm>
          </p:grpSpPr>
          <p:sp>
            <p:nvSpPr>
              <p:cNvPr id="1614" name="Google Shape;1614;p45"/>
              <p:cNvSpPr/>
              <p:nvPr/>
            </p:nvSpPr>
            <p:spPr>
              <a:xfrm>
                <a:off x="399883" y="3557093"/>
                <a:ext cx="35690" cy="34838"/>
              </a:xfrm>
              <a:custGeom>
                <a:avLst/>
                <a:gdLst/>
                <a:ahLst/>
                <a:cxnLst/>
                <a:rect l="l" t="t" r="r" b="b"/>
                <a:pathLst>
                  <a:path w="1591" h="1553" extrusionOk="0">
                    <a:moveTo>
                      <a:pt x="814" y="0"/>
                    </a:moveTo>
                    <a:cubicBezTo>
                      <a:pt x="371" y="0"/>
                      <a:pt x="38" y="333"/>
                      <a:pt x="1" y="776"/>
                    </a:cubicBezTo>
                    <a:cubicBezTo>
                      <a:pt x="1" y="1220"/>
                      <a:pt x="371" y="1553"/>
                      <a:pt x="814" y="1553"/>
                    </a:cubicBezTo>
                    <a:cubicBezTo>
                      <a:pt x="1221" y="1553"/>
                      <a:pt x="1591" y="1220"/>
                      <a:pt x="1591" y="776"/>
                    </a:cubicBezTo>
                    <a:cubicBezTo>
                      <a:pt x="1591" y="333"/>
                      <a:pt x="1258" y="0"/>
                      <a:pt x="8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5"/>
              <p:cNvSpPr/>
              <p:nvPr/>
            </p:nvSpPr>
            <p:spPr>
              <a:xfrm>
                <a:off x="281309" y="3556196"/>
                <a:ext cx="35668" cy="34905"/>
              </a:xfrm>
              <a:custGeom>
                <a:avLst/>
                <a:gdLst/>
                <a:ahLst/>
                <a:cxnLst/>
                <a:rect l="l" t="t" r="r" b="b"/>
                <a:pathLst>
                  <a:path w="1590" h="1556" extrusionOk="0">
                    <a:moveTo>
                      <a:pt x="753" y="1"/>
                    </a:moveTo>
                    <a:cubicBezTo>
                      <a:pt x="340" y="1"/>
                      <a:pt x="35" y="356"/>
                      <a:pt x="0" y="779"/>
                    </a:cubicBezTo>
                    <a:cubicBezTo>
                      <a:pt x="0" y="1223"/>
                      <a:pt x="370" y="1556"/>
                      <a:pt x="813" y="1556"/>
                    </a:cubicBezTo>
                    <a:cubicBezTo>
                      <a:pt x="1220" y="1556"/>
                      <a:pt x="1590" y="1223"/>
                      <a:pt x="1590" y="779"/>
                    </a:cubicBezTo>
                    <a:cubicBezTo>
                      <a:pt x="1590" y="336"/>
                      <a:pt x="1257" y="3"/>
                      <a:pt x="813" y="3"/>
                    </a:cubicBezTo>
                    <a:cubicBezTo>
                      <a:pt x="793" y="1"/>
                      <a:pt x="773" y="1"/>
                      <a:pt x="7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5"/>
              <p:cNvSpPr/>
              <p:nvPr/>
            </p:nvSpPr>
            <p:spPr>
              <a:xfrm>
                <a:off x="193399" y="3385422"/>
                <a:ext cx="276190" cy="162569"/>
              </a:xfrm>
              <a:custGeom>
                <a:avLst/>
                <a:gdLst/>
                <a:ahLst/>
                <a:cxnLst/>
                <a:rect l="l" t="t" r="r" b="b"/>
                <a:pathLst>
                  <a:path w="12312" h="7247" extrusionOk="0">
                    <a:moveTo>
                      <a:pt x="0" y="0"/>
                    </a:moveTo>
                    <a:lnTo>
                      <a:pt x="0" y="518"/>
                    </a:lnTo>
                    <a:lnTo>
                      <a:pt x="1442" y="555"/>
                    </a:lnTo>
                    <a:lnTo>
                      <a:pt x="3402" y="7209"/>
                    </a:lnTo>
                    <a:lnTo>
                      <a:pt x="3439" y="7209"/>
                    </a:lnTo>
                    <a:lnTo>
                      <a:pt x="10796" y="7246"/>
                    </a:lnTo>
                    <a:lnTo>
                      <a:pt x="12311" y="2440"/>
                    </a:lnTo>
                    <a:lnTo>
                      <a:pt x="12311" y="1886"/>
                    </a:lnTo>
                    <a:lnTo>
                      <a:pt x="3365" y="1849"/>
                    </a:lnTo>
                    <a:lnTo>
                      <a:pt x="3365" y="1849"/>
                    </a:lnTo>
                    <a:lnTo>
                      <a:pt x="3512" y="2403"/>
                    </a:lnTo>
                    <a:lnTo>
                      <a:pt x="11720" y="2440"/>
                    </a:lnTo>
                    <a:lnTo>
                      <a:pt x="10389" y="6692"/>
                    </a:lnTo>
                    <a:lnTo>
                      <a:pt x="3845" y="6655"/>
                    </a:lnTo>
                    <a:lnTo>
                      <a:pt x="1886" y="74"/>
                    </a:lnTo>
                    <a:lnTo>
                      <a:pt x="18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5"/>
              <p:cNvSpPr/>
              <p:nvPr/>
            </p:nvSpPr>
            <p:spPr>
              <a:xfrm>
                <a:off x="279649" y="3463373"/>
                <a:ext cx="146799" cy="13280"/>
              </a:xfrm>
              <a:custGeom>
                <a:avLst/>
                <a:gdLst/>
                <a:ahLst/>
                <a:cxnLst/>
                <a:rect l="l" t="t" r="r" b="b"/>
                <a:pathLst>
                  <a:path w="6544" h="592" extrusionOk="0">
                    <a:moveTo>
                      <a:pt x="0" y="0"/>
                    </a:moveTo>
                    <a:lnTo>
                      <a:pt x="148" y="555"/>
                    </a:lnTo>
                    <a:lnTo>
                      <a:pt x="6396" y="592"/>
                    </a:lnTo>
                    <a:lnTo>
                      <a:pt x="6544" y="3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5"/>
              <p:cNvSpPr/>
              <p:nvPr/>
            </p:nvSpPr>
            <p:spPr>
              <a:xfrm>
                <a:off x="290416" y="3499039"/>
                <a:ext cx="125264" cy="13280"/>
              </a:xfrm>
              <a:custGeom>
                <a:avLst/>
                <a:gdLst/>
                <a:ahLst/>
                <a:cxnLst/>
                <a:rect l="l" t="t" r="r" b="b"/>
                <a:pathLst>
                  <a:path w="5584" h="592" extrusionOk="0">
                    <a:moveTo>
                      <a:pt x="1" y="0"/>
                    </a:moveTo>
                    <a:lnTo>
                      <a:pt x="149" y="555"/>
                    </a:lnTo>
                    <a:lnTo>
                      <a:pt x="5399" y="592"/>
                    </a:lnTo>
                    <a:lnTo>
                      <a:pt x="5583" y="3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5"/>
              <p:cNvSpPr/>
              <p:nvPr/>
            </p:nvSpPr>
            <p:spPr>
              <a:xfrm>
                <a:off x="133636" y="3444300"/>
                <a:ext cx="99322" cy="13276"/>
              </a:xfrm>
              <a:custGeom>
                <a:avLst/>
                <a:gdLst/>
                <a:ahLst/>
                <a:cxnLst/>
                <a:rect l="l" t="t" r="r" b="b"/>
                <a:pathLst>
                  <a:path w="6544" h="592" extrusionOk="0">
                    <a:moveTo>
                      <a:pt x="0" y="0"/>
                    </a:moveTo>
                    <a:lnTo>
                      <a:pt x="148" y="555"/>
                    </a:lnTo>
                    <a:lnTo>
                      <a:pt x="6396" y="592"/>
                    </a:lnTo>
                    <a:lnTo>
                      <a:pt x="6544" y="3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5"/>
              <p:cNvSpPr/>
              <p:nvPr/>
            </p:nvSpPr>
            <p:spPr>
              <a:xfrm>
                <a:off x="161610" y="3479975"/>
                <a:ext cx="71350" cy="13276"/>
              </a:xfrm>
              <a:custGeom>
                <a:avLst/>
                <a:gdLst/>
                <a:ahLst/>
                <a:cxnLst/>
                <a:rect l="l" t="t" r="r" b="b"/>
                <a:pathLst>
                  <a:path w="5584" h="592" extrusionOk="0">
                    <a:moveTo>
                      <a:pt x="1" y="0"/>
                    </a:moveTo>
                    <a:lnTo>
                      <a:pt x="149" y="555"/>
                    </a:lnTo>
                    <a:lnTo>
                      <a:pt x="5399" y="592"/>
                    </a:lnTo>
                    <a:lnTo>
                      <a:pt x="5583" y="3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5"/>
              <p:cNvSpPr/>
              <p:nvPr/>
            </p:nvSpPr>
            <p:spPr>
              <a:xfrm>
                <a:off x="188385" y="3515650"/>
                <a:ext cx="44574" cy="13276"/>
              </a:xfrm>
              <a:custGeom>
                <a:avLst/>
                <a:gdLst/>
                <a:ahLst/>
                <a:cxnLst/>
                <a:rect l="l" t="t" r="r" b="b"/>
                <a:pathLst>
                  <a:path w="5584" h="592" extrusionOk="0">
                    <a:moveTo>
                      <a:pt x="1" y="0"/>
                    </a:moveTo>
                    <a:lnTo>
                      <a:pt x="149" y="555"/>
                    </a:lnTo>
                    <a:lnTo>
                      <a:pt x="5399" y="592"/>
                    </a:lnTo>
                    <a:lnTo>
                      <a:pt x="5583" y="3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39" name="Google Shape;1639;p45"/>
          <p:cNvSpPr/>
          <p:nvPr/>
        </p:nvSpPr>
        <p:spPr>
          <a:xfrm>
            <a:off x="850683" y="1222816"/>
            <a:ext cx="243093" cy="328544"/>
          </a:xfrm>
          <a:custGeom>
            <a:avLst/>
            <a:gdLst/>
            <a:ahLst/>
            <a:cxnLst/>
            <a:rect l="l" t="t" r="r" b="b"/>
            <a:pathLst>
              <a:path w="10833" h="14641" extrusionOk="0">
                <a:moveTo>
                  <a:pt x="4548" y="0"/>
                </a:moveTo>
                <a:cubicBezTo>
                  <a:pt x="4067" y="0"/>
                  <a:pt x="3661" y="370"/>
                  <a:pt x="3661" y="814"/>
                </a:cubicBezTo>
                <a:lnTo>
                  <a:pt x="3661" y="8984"/>
                </a:lnTo>
                <a:lnTo>
                  <a:pt x="3328" y="8984"/>
                </a:lnTo>
                <a:lnTo>
                  <a:pt x="2551" y="8356"/>
                </a:lnTo>
                <a:cubicBezTo>
                  <a:pt x="2551" y="8356"/>
                  <a:pt x="1584" y="7644"/>
                  <a:pt x="897" y="7644"/>
                </a:cubicBezTo>
                <a:cubicBezTo>
                  <a:pt x="801" y="7644"/>
                  <a:pt x="711" y="7658"/>
                  <a:pt x="629" y="7690"/>
                </a:cubicBezTo>
                <a:cubicBezTo>
                  <a:pt x="0" y="7949"/>
                  <a:pt x="0" y="8540"/>
                  <a:pt x="629" y="8984"/>
                </a:cubicBezTo>
                <a:cubicBezTo>
                  <a:pt x="1294" y="9465"/>
                  <a:pt x="1997" y="9576"/>
                  <a:pt x="2256" y="10093"/>
                </a:cubicBezTo>
                <a:cubicBezTo>
                  <a:pt x="2995" y="11720"/>
                  <a:pt x="4252" y="12164"/>
                  <a:pt x="4696" y="12238"/>
                </a:cubicBezTo>
                <a:lnTo>
                  <a:pt x="4696" y="14641"/>
                </a:lnTo>
                <a:lnTo>
                  <a:pt x="10019" y="14641"/>
                </a:lnTo>
                <a:lnTo>
                  <a:pt x="10019" y="12201"/>
                </a:lnTo>
                <a:cubicBezTo>
                  <a:pt x="10463" y="12053"/>
                  <a:pt x="10796" y="11239"/>
                  <a:pt x="10796" y="10278"/>
                </a:cubicBezTo>
                <a:lnTo>
                  <a:pt x="10796" y="6174"/>
                </a:lnTo>
                <a:cubicBezTo>
                  <a:pt x="10833" y="5731"/>
                  <a:pt x="10426" y="5324"/>
                  <a:pt x="9946" y="5324"/>
                </a:cubicBezTo>
                <a:cubicBezTo>
                  <a:pt x="9576" y="5324"/>
                  <a:pt x="9243" y="5546"/>
                  <a:pt x="9095" y="5842"/>
                </a:cubicBezTo>
                <a:lnTo>
                  <a:pt x="9021" y="5842"/>
                </a:lnTo>
                <a:lnTo>
                  <a:pt x="9021" y="5546"/>
                </a:lnTo>
                <a:cubicBezTo>
                  <a:pt x="9021" y="5102"/>
                  <a:pt x="8652" y="4733"/>
                  <a:pt x="8134" y="4733"/>
                </a:cubicBezTo>
                <a:cubicBezTo>
                  <a:pt x="7653" y="4733"/>
                  <a:pt x="7247" y="5102"/>
                  <a:pt x="7247" y="5546"/>
                </a:cubicBezTo>
                <a:lnTo>
                  <a:pt x="7247" y="5398"/>
                </a:lnTo>
                <a:cubicBezTo>
                  <a:pt x="7247" y="4917"/>
                  <a:pt x="6840" y="4548"/>
                  <a:pt x="6359" y="4548"/>
                </a:cubicBezTo>
                <a:cubicBezTo>
                  <a:pt x="5842" y="4548"/>
                  <a:pt x="5435" y="4917"/>
                  <a:pt x="5435" y="5398"/>
                </a:cubicBezTo>
                <a:lnTo>
                  <a:pt x="5435" y="814"/>
                </a:lnTo>
                <a:cubicBezTo>
                  <a:pt x="5435" y="370"/>
                  <a:pt x="5065" y="0"/>
                  <a:pt x="4548" y="0"/>
                </a:cubicBezTo>
                <a:close/>
              </a:path>
            </a:pathLst>
          </a:custGeom>
          <a:solidFill>
            <a:srgbClr val="D5DA76"/>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5"/>
          <p:cNvSpPr/>
          <p:nvPr/>
        </p:nvSpPr>
        <p:spPr>
          <a:xfrm>
            <a:off x="941112" y="1520625"/>
            <a:ext cx="152657" cy="97097"/>
          </a:xfrm>
          <a:custGeom>
            <a:avLst/>
            <a:gdLst/>
            <a:ahLst/>
            <a:cxnLst/>
            <a:rect l="l" t="t" r="r" b="b"/>
            <a:pathLst>
              <a:path w="6803" h="4327" extrusionOk="0">
                <a:moveTo>
                  <a:pt x="0" y="1"/>
                </a:moveTo>
                <a:lnTo>
                  <a:pt x="0" y="4326"/>
                </a:lnTo>
                <a:lnTo>
                  <a:pt x="6803" y="4326"/>
                </a:lnTo>
                <a:lnTo>
                  <a:pt x="6803" y="1"/>
                </a:lnTo>
                <a:close/>
              </a:path>
            </a:pathLst>
          </a:custGeom>
          <a:solidFill>
            <a:srgbClr val="D5DA76"/>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23"/>
          <p:cNvSpPr txBox="1">
            <a:spLocks noGrp="1"/>
          </p:cNvSpPr>
          <p:nvPr>
            <p:ph type="title"/>
          </p:nvPr>
        </p:nvSpPr>
        <p:spPr>
          <a:xfrm>
            <a:off x="2514575" y="409575"/>
            <a:ext cx="41148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latin typeface="Bahnschrift Condensed" panose="020B0502040204020203" pitchFamily="34" charset="0"/>
              </a:rPr>
              <a:t>DATA OVERVIEW</a:t>
            </a:r>
            <a:endParaRPr sz="3200" dirty="0">
              <a:latin typeface="Bahnschrift Condensed" panose="020B0502040204020203" pitchFamily="34" charset="0"/>
            </a:endParaRPr>
          </a:p>
        </p:txBody>
      </p:sp>
      <p:sp>
        <p:nvSpPr>
          <p:cNvPr id="420" name="Google Shape;420;p23"/>
          <p:cNvSpPr/>
          <p:nvPr/>
        </p:nvSpPr>
        <p:spPr>
          <a:xfrm>
            <a:off x="3690913" y="3570575"/>
            <a:ext cx="1762125" cy="1145025"/>
          </a:xfrm>
          <a:custGeom>
            <a:avLst/>
            <a:gdLst/>
            <a:ahLst/>
            <a:cxnLst/>
            <a:rect l="l" t="t" r="r" b="b"/>
            <a:pathLst>
              <a:path w="70485" h="45801" extrusionOk="0">
                <a:moveTo>
                  <a:pt x="2435" y="1"/>
                </a:moveTo>
                <a:cubicBezTo>
                  <a:pt x="1101" y="1"/>
                  <a:pt x="0" y="1068"/>
                  <a:pt x="0" y="2436"/>
                </a:cubicBezTo>
                <a:lnTo>
                  <a:pt x="0" y="43365"/>
                </a:lnTo>
                <a:cubicBezTo>
                  <a:pt x="0" y="44733"/>
                  <a:pt x="1101" y="45800"/>
                  <a:pt x="2435" y="45800"/>
                </a:cubicBezTo>
                <a:lnTo>
                  <a:pt x="68049" y="45800"/>
                </a:lnTo>
                <a:cubicBezTo>
                  <a:pt x="69417" y="45800"/>
                  <a:pt x="70484" y="44733"/>
                  <a:pt x="70484" y="43365"/>
                </a:cubicBezTo>
                <a:lnTo>
                  <a:pt x="70484" y="2436"/>
                </a:lnTo>
                <a:cubicBezTo>
                  <a:pt x="70484" y="1068"/>
                  <a:pt x="69417" y="1"/>
                  <a:pt x="68049"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3"/>
          <p:cNvSpPr/>
          <p:nvPr/>
        </p:nvSpPr>
        <p:spPr>
          <a:xfrm>
            <a:off x="3505375" y="4636350"/>
            <a:ext cx="2133200" cy="97575"/>
          </a:xfrm>
          <a:custGeom>
            <a:avLst/>
            <a:gdLst/>
            <a:ahLst/>
            <a:cxnLst/>
            <a:rect l="l" t="t" r="r" b="b"/>
            <a:pathLst>
              <a:path w="85328" h="3903" extrusionOk="0">
                <a:moveTo>
                  <a:pt x="0" y="0"/>
                </a:moveTo>
                <a:lnTo>
                  <a:pt x="0" y="1468"/>
                </a:lnTo>
                <a:cubicBezTo>
                  <a:pt x="0" y="2802"/>
                  <a:pt x="1068" y="3903"/>
                  <a:pt x="2402" y="3903"/>
                </a:cubicBezTo>
                <a:lnTo>
                  <a:pt x="82893" y="3903"/>
                </a:lnTo>
                <a:cubicBezTo>
                  <a:pt x="84227" y="3903"/>
                  <a:pt x="85328" y="2802"/>
                  <a:pt x="85328" y="1468"/>
                </a:cubicBezTo>
                <a:lnTo>
                  <a:pt x="85328"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3"/>
          <p:cNvSpPr/>
          <p:nvPr/>
        </p:nvSpPr>
        <p:spPr>
          <a:xfrm>
            <a:off x="3505375" y="4636350"/>
            <a:ext cx="2133200" cy="49225"/>
          </a:xfrm>
          <a:custGeom>
            <a:avLst/>
            <a:gdLst/>
            <a:ahLst/>
            <a:cxnLst/>
            <a:rect l="l" t="t" r="r" b="b"/>
            <a:pathLst>
              <a:path w="85328" h="1969" extrusionOk="0">
                <a:moveTo>
                  <a:pt x="0" y="0"/>
                </a:moveTo>
                <a:lnTo>
                  <a:pt x="0" y="1468"/>
                </a:lnTo>
                <a:cubicBezTo>
                  <a:pt x="0" y="1635"/>
                  <a:pt x="0" y="1801"/>
                  <a:pt x="33" y="1968"/>
                </a:cubicBezTo>
                <a:lnTo>
                  <a:pt x="85294" y="1968"/>
                </a:lnTo>
                <a:cubicBezTo>
                  <a:pt x="85328" y="1801"/>
                  <a:pt x="85328" y="1635"/>
                  <a:pt x="85328" y="1468"/>
                </a:cubicBezTo>
                <a:lnTo>
                  <a:pt x="85328"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3"/>
          <p:cNvSpPr/>
          <p:nvPr/>
        </p:nvSpPr>
        <p:spPr>
          <a:xfrm>
            <a:off x="3773050" y="3685650"/>
            <a:ext cx="1597850" cy="774750"/>
          </a:xfrm>
          <a:custGeom>
            <a:avLst/>
            <a:gdLst/>
            <a:ahLst/>
            <a:cxnLst/>
            <a:rect l="l" t="t" r="r" b="b"/>
            <a:pathLst>
              <a:path w="63914" h="30990" extrusionOk="0">
                <a:moveTo>
                  <a:pt x="1" y="1"/>
                </a:moveTo>
                <a:lnTo>
                  <a:pt x="1" y="30990"/>
                </a:lnTo>
                <a:lnTo>
                  <a:pt x="63913" y="30990"/>
                </a:lnTo>
                <a:lnTo>
                  <a:pt x="63913" y="1"/>
                </a:lnTo>
                <a:close/>
              </a:path>
            </a:pathLst>
          </a:custGeom>
          <a:solidFill>
            <a:srgbClr val="EFEFE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dk2"/>
                </a:solidFill>
                <a:latin typeface="Bahnschrift Condensed" panose="020B0502040204020203" pitchFamily="34" charset="0"/>
                <a:ea typeface="Fira Sans Extra Condensed Medium"/>
                <a:cs typeface="Fira Sans Extra Condensed Medium"/>
                <a:sym typeface="Fira Sans Extra Condensed Medium"/>
              </a:rPr>
              <a:t>Kaggle and Data World</a:t>
            </a:r>
            <a:endParaRPr sz="1600" dirty="0">
              <a:solidFill>
                <a:schemeClr val="dk2"/>
              </a:solidFill>
              <a:latin typeface="Bahnschrift Condensed" panose="020B0502040204020203" pitchFamily="34" charset="0"/>
              <a:ea typeface="Fira Sans Extra Condensed Medium"/>
              <a:cs typeface="Fira Sans Extra Condensed Medium"/>
              <a:sym typeface="Fira Sans Extra Condensed Medium"/>
            </a:endParaRPr>
          </a:p>
        </p:txBody>
      </p:sp>
      <p:sp>
        <p:nvSpPr>
          <p:cNvPr id="424" name="Google Shape;424;p23"/>
          <p:cNvSpPr/>
          <p:nvPr/>
        </p:nvSpPr>
        <p:spPr>
          <a:xfrm rot="-1120430">
            <a:off x="4924113" y="4115882"/>
            <a:ext cx="173946" cy="295882"/>
          </a:xfrm>
          <a:custGeom>
            <a:avLst/>
            <a:gdLst/>
            <a:ahLst/>
            <a:cxnLst/>
            <a:rect l="l" t="t" r="r" b="b"/>
            <a:pathLst>
              <a:path w="2903" h="4938" extrusionOk="0">
                <a:moveTo>
                  <a:pt x="1" y="1"/>
                </a:moveTo>
                <a:lnTo>
                  <a:pt x="1" y="1202"/>
                </a:lnTo>
                <a:lnTo>
                  <a:pt x="1" y="1235"/>
                </a:lnTo>
                <a:lnTo>
                  <a:pt x="1" y="4070"/>
                </a:lnTo>
                <a:lnTo>
                  <a:pt x="901" y="2936"/>
                </a:lnTo>
                <a:lnTo>
                  <a:pt x="1902" y="4938"/>
                </a:lnTo>
                <a:lnTo>
                  <a:pt x="2569" y="4604"/>
                </a:lnTo>
                <a:lnTo>
                  <a:pt x="1669" y="2836"/>
                </a:lnTo>
                <a:lnTo>
                  <a:pt x="1669" y="2836"/>
                </a:lnTo>
                <a:lnTo>
                  <a:pt x="2903" y="2903"/>
                </a:lnTo>
                <a:lnTo>
                  <a:pt x="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txBox="1"/>
          <p:nvPr/>
        </p:nvSpPr>
        <p:spPr>
          <a:xfrm>
            <a:off x="2293054" y="2551392"/>
            <a:ext cx="2005800" cy="79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dirty="0">
                <a:solidFill>
                  <a:schemeClr val="dk1"/>
                </a:solidFill>
                <a:latin typeface="Bahnschrift Condensed" panose="020B0502040204020203" pitchFamily="34" charset="0"/>
                <a:ea typeface="Roboto"/>
                <a:cs typeface="Roboto"/>
                <a:sym typeface="Roboto"/>
              </a:rPr>
              <a:t>Customer Purchase Data</a:t>
            </a:r>
            <a:endParaRPr sz="1600" dirty="0">
              <a:solidFill>
                <a:schemeClr val="dk1"/>
              </a:solidFill>
              <a:latin typeface="Bahnschrift Condensed" panose="020B0502040204020203" pitchFamily="34" charset="0"/>
              <a:ea typeface="Roboto"/>
              <a:cs typeface="Roboto"/>
              <a:sym typeface="Roboto"/>
            </a:endParaRPr>
          </a:p>
        </p:txBody>
      </p:sp>
      <p:sp>
        <p:nvSpPr>
          <p:cNvPr id="472" name="Google Shape;472;p23"/>
          <p:cNvSpPr txBox="1"/>
          <p:nvPr/>
        </p:nvSpPr>
        <p:spPr>
          <a:xfrm>
            <a:off x="6681057" y="3750842"/>
            <a:ext cx="2005800" cy="53360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600" dirty="0">
                <a:solidFill>
                  <a:schemeClr val="dk1"/>
                </a:solidFill>
                <a:latin typeface="Bahnschrift Condensed" panose="020B0502040204020203" pitchFamily="34" charset="0"/>
                <a:ea typeface="Roboto"/>
                <a:cs typeface="Roboto"/>
                <a:sym typeface="Roboto"/>
              </a:rPr>
              <a:t>Sales and Marketing Data</a:t>
            </a:r>
            <a:endParaRPr sz="1600" dirty="0">
              <a:solidFill>
                <a:schemeClr val="dk1"/>
              </a:solidFill>
              <a:latin typeface="Bahnschrift Condensed" panose="020B0502040204020203" pitchFamily="34" charset="0"/>
              <a:ea typeface="Roboto"/>
              <a:cs typeface="Roboto"/>
              <a:sym typeface="Roboto"/>
            </a:endParaRPr>
          </a:p>
        </p:txBody>
      </p:sp>
      <p:sp>
        <p:nvSpPr>
          <p:cNvPr id="473" name="Google Shape;473;p23"/>
          <p:cNvSpPr txBox="1"/>
          <p:nvPr/>
        </p:nvSpPr>
        <p:spPr>
          <a:xfrm>
            <a:off x="4922285" y="2567789"/>
            <a:ext cx="2005800" cy="53360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dk1"/>
                </a:solidFill>
                <a:latin typeface="Bahnschrift Condensed" panose="020B0502040204020203" pitchFamily="34" charset="0"/>
                <a:ea typeface="Roboto"/>
                <a:cs typeface="Roboto"/>
                <a:sym typeface="Roboto"/>
              </a:rPr>
              <a:t>Churn Data </a:t>
            </a:r>
            <a:endParaRPr sz="1600" dirty="0">
              <a:solidFill>
                <a:schemeClr val="dk1"/>
              </a:solidFill>
              <a:latin typeface="Bahnschrift Condensed" panose="020B0502040204020203" pitchFamily="34" charset="0"/>
              <a:ea typeface="Roboto"/>
              <a:cs typeface="Roboto"/>
              <a:sym typeface="Roboto"/>
            </a:endParaRPr>
          </a:p>
          <a:p>
            <a:pPr marL="0" lvl="0" indent="0" algn="r" rtl="0">
              <a:spcBef>
                <a:spcPts val="1600"/>
              </a:spcBef>
              <a:spcAft>
                <a:spcPts val="1600"/>
              </a:spcAft>
              <a:buNone/>
            </a:pPr>
            <a:endParaRPr sz="1600" dirty="0">
              <a:solidFill>
                <a:schemeClr val="dk1"/>
              </a:solidFill>
              <a:latin typeface="Bahnschrift Condensed" panose="020B0502040204020203" pitchFamily="34" charset="0"/>
              <a:ea typeface="Roboto"/>
              <a:sym typeface="Roboto"/>
            </a:endParaRPr>
          </a:p>
        </p:txBody>
      </p:sp>
      <p:sp>
        <p:nvSpPr>
          <p:cNvPr id="474" name="Google Shape;474;p23"/>
          <p:cNvSpPr txBox="1"/>
          <p:nvPr/>
        </p:nvSpPr>
        <p:spPr>
          <a:xfrm>
            <a:off x="318977" y="3804010"/>
            <a:ext cx="2143966" cy="71925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dk1"/>
                </a:solidFill>
                <a:latin typeface="Bahnschrift Condensed" panose="020B0502040204020203" pitchFamily="34" charset="0"/>
                <a:ea typeface="Roboto"/>
                <a:cs typeface="Roboto"/>
                <a:sym typeface="Roboto"/>
              </a:rPr>
              <a:t>Revenue and Net-Income Data </a:t>
            </a:r>
            <a:endParaRPr sz="1600" dirty="0">
              <a:solidFill>
                <a:schemeClr val="dk1"/>
              </a:solidFill>
              <a:latin typeface="Bahnschrift Condensed" panose="020B0502040204020203" pitchFamily="34" charset="0"/>
              <a:ea typeface="Roboto"/>
              <a:cs typeface="Roboto"/>
              <a:sym typeface="Roboto"/>
            </a:endParaRPr>
          </a:p>
        </p:txBody>
      </p:sp>
      <p:sp>
        <p:nvSpPr>
          <p:cNvPr id="475" name="Google Shape;475;p23"/>
          <p:cNvSpPr/>
          <p:nvPr/>
        </p:nvSpPr>
        <p:spPr>
          <a:xfrm>
            <a:off x="1212169" y="2177625"/>
            <a:ext cx="495747" cy="495361"/>
          </a:xfrm>
          <a:custGeom>
            <a:avLst/>
            <a:gdLst/>
            <a:ahLst/>
            <a:cxnLst/>
            <a:rect l="l" t="t" r="r" b="b"/>
            <a:pathLst>
              <a:path w="14146" h="14134" extrusionOk="0">
                <a:moveTo>
                  <a:pt x="7073" y="0"/>
                </a:moveTo>
                <a:cubicBezTo>
                  <a:pt x="3168" y="0"/>
                  <a:pt x="1" y="3167"/>
                  <a:pt x="1" y="7073"/>
                </a:cubicBezTo>
                <a:cubicBezTo>
                  <a:pt x="1" y="10978"/>
                  <a:pt x="3168" y="14133"/>
                  <a:pt x="7073" y="14133"/>
                </a:cubicBezTo>
                <a:cubicBezTo>
                  <a:pt x="10978" y="14133"/>
                  <a:pt x="14145" y="10978"/>
                  <a:pt x="14145" y="7073"/>
                </a:cubicBezTo>
                <a:cubicBezTo>
                  <a:pt x="14145" y="3167"/>
                  <a:pt x="10978" y="0"/>
                  <a:pt x="7073" y="0"/>
                </a:cubicBezTo>
                <a:close/>
              </a:path>
            </a:pathLst>
          </a:custGeom>
          <a:solidFill>
            <a:schemeClr val="accent1">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200">
                <a:solidFill>
                  <a:srgbClr val="FFFFFF"/>
                </a:solidFill>
                <a:latin typeface="Fira Sans Extra Condensed Medium"/>
                <a:ea typeface="Fira Sans Extra Condensed Medium"/>
                <a:cs typeface="Fira Sans Extra Condensed Medium"/>
                <a:sym typeface="Fira Sans Extra Condensed Medium"/>
              </a:rPr>
              <a:t>01</a:t>
            </a:r>
            <a:endParaRPr sz="1900">
              <a:solidFill>
                <a:srgbClr val="FFFFFF"/>
              </a:solidFill>
            </a:endParaRPr>
          </a:p>
        </p:txBody>
      </p:sp>
      <p:sp>
        <p:nvSpPr>
          <p:cNvPr id="476" name="Google Shape;476;p23"/>
          <p:cNvSpPr/>
          <p:nvPr/>
        </p:nvSpPr>
        <p:spPr>
          <a:xfrm>
            <a:off x="3041435" y="1085031"/>
            <a:ext cx="495747" cy="495361"/>
          </a:xfrm>
          <a:custGeom>
            <a:avLst/>
            <a:gdLst/>
            <a:ahLst/>
            <a:cxnLst/>
            <a:rect l="l" t="t" r="r" b="b"/>
            <a:pathLst>
              <a:path w="14146" h="14134" extrusionOk="0">
                <a:moveTo>
                  <a:pt x="7073" y="0"/>
                </a:moveTo>
                <a:cubicBezTo>
                  <a:pt x="3168" y="0"/>
                  <a:pt x="1" y="3167"/>
                  <a:pt x="1" y="7073"/>
                </a:cubicBezTo>
                <a:cubicBezTo>
                  <a:pt x="1" y="10978"/>
                  <a:pt x="3168" y="14133"/>
                  <a:pt x="7073" y="14133"/>
                </a:cubicBezTo>
                <a:cubicBezTo>
                  <a:pt x="10978" y="14133"/>
                  <a:pt x="14145" y="10978"/>
                  <a:pt x="14145" y="7073"/>
                </a:cubicBezTo>
                <a:cubicBezTo>
                  <a:pt x="14145" y="3167"/>
                  <a:pt x="10978" y="0"/>
                  <a:pt x="7073" y="0"/>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200">
                <a:solidFill>
                  <a:srgbClr val="FFFFFF"/>
                </a:solidFill>
                <a:latin typeface="Fira Sans Extra Condensed Medium"/>
                <a:ea typeface="Fira Sans Extra Condensed Medium"/>
                <a:cs typeface="Fira Sans Extra Condensed Medium"/>
                <a:sym typeface="Fira Sans Extra Condensed Medium"/>
              </a:rPr>
              <a:t>02</a:t>
            </a:r>
            <a:endParaRPr sz="1900">
              <a:solidFill>
                <a:srgbClr val="FFFFFF"/>
              </a:solidFill>
            </a:endParaRPr>
          </a:p>
        </p:txBody>
      </p:sp>
      <p:sp>
        <p:nvSpPr>
          <p:cNvPr id="477" name="Google Shape;477;p23"/>
          <p:cNvSpPr/>
          <p:nvPr/>
        </p:nvSpPr>
        <p:spPr>
          <a:xfrm>
            <a:off x="5619595" y="1085031"/>
            <a:ext cx="495747" cy="495361"/>
          </a:xfrm>
          <a:custGeom>
            <a:avLst/>
            <a:gdLst/>
            <a:ahLst/>
            <a:cxnLst/>
            <a:rect l="l" t="t" r="r" b="b"/>
            <a:pathLst>
              <a:path w="14146" h="14134" extrusionOk="0">
                <a:moveTo>
                  <a:pt x="7073" y="0"/>
                </a:moveTo>
                <a:cubicBezTo>
                  <a:pt x="3168" y="0"/>
                  <a:pt x="1" y="3167"/>
                  <a:pt x="1" y="7073"/>
                </a:cubicBezTo>
                <a:cubicBezTo>
                  <a:pt x="1" y="10978"/>
                  <a:pt x="3168" y="14133"/>
                  <a:pt x="7073" y="14133"/>
                </a:cubicBezTo>
                <a:cubicBezTo>
                  <a:pt x="10978" y="14133"/>
                  <a:pt x="14145" y="10978"/>
                  <a:pt x="14145" y="7073"/>
                </a:cubicBezTo>
                <a:cubicBezTo>
                  <a:pt x="14145" y="3167"/>
                  <a:pt x="10978" y="0"/>
                  <a:pt x="7073" y="0"/>
                </a:cubicBezTo>
                <a:close/>
              </a:path>
            </a:pathLst>
          </a:custGeom>
          <a:solidFill>
            <a:schemeClr val="accent3">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200">
                <a:solidFill>
                  <a:srgbClr val="FFFFFF"/>
                </a:solidFill>
                <a:latin typeface="Fira Sans Extra Condensed Medium"/>
                <a:ea typeface="Fira Sans Extra Condensed Medium"/>
                <a:cs typeface="Fira Sans Extra Condensed Medium"/>
                <a:sym typeface="Fira Sans Extra Condensed Medium"/>
              </a:rPr>
              <a:t>03</a:t>
            </a:r>
            <a:endParaRPr sz="1900">
              <a:solidFill>
                <a:srgbClr val="FFFFFF"/>
              </a:solidFill>
            </a:endParaRPr>
          </a:p>
        </p:txBody>
      </p:sp>
      <p:sp>
        <p:nvSpPr>
          <p:cNvPr id="478" name="Google Shape;478;p23"/>
          <p:cNvSpPr/>
          <p:nvPr/>
        </p:nvSpPr>
        <p:spPr>
          <a:xfrm>
            <a:off x="7436084" y="2252056"/>
            <a:ext cx="495747" cy="495361"/>
          </a:xfrm>
          <a:custGeom>
            <a:avLst/>
            <a:gdLst/>
            <a:ahLst/>
            <a:cxnLst/>
            <a:rect l="l" t="t" r="r" b="b"/>
            <a:pathLst>
              <a:path w="14146" h="14134" extrusionOk="0">
                <a:moveTo>
                  <a:pt x="7073" y="0"/>
                </a:moveTo>
                <a:cubicBezTo>
                  <a:pt x="3168" y="0"/>
                  <a:pt x="1" y="3167"/>
                  <a:pt x="1" y="7073"/>
                </a:cubicBezTo>
                <a:cubicBezTo>
                  <a:pt x="1" y="10978"/>
                  <a:pt x="3168" y="14133"/>
                  <a:pt x="7073" y="14133"/>
                </a:cubicBezTo>
                <a:cubicBezTo>
                  <a:pt x="10978" y="14133"/>
                  <a:pt x="14145" y="10978"/>
                  <a:pt x="14145" y="7073"/>
                </a:cubicBezTo>
                <a:cubicBezTo>
                  <a:pt x="14145" y="3167"/>
                  <a:pt x="10978" y="0"/>
                  <a:pt x="7073" y="0"/>
                </a:cubicBez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200">
                <a:solidFill>
                  <a:srgbClr val="FFFFFF"/>
                </a:solidFill>
                <a:latin typeface="Fira Sans Extra Condensed Medium"/>
                <a:ea typeface="Fira Sans Extra Condensed Medium"/>
                <a:cs typeface="Fira Sans Extra Condensed Medium"/>
                <a:sym typeface="Fira Sans Extra Condensed Medium"/>
              </a:rPr>
              <a:t>04</a:t>
            </a:r>
            <a:endParaRPr sz="1900">
              <a:solidFill>
                <a:srgbClr val="FFFFFF"/>
              </a:solidFill>
            </a:endParaRPr>
          </a:p>
        </p:txBody>
      </p:sp>
      <p:sp>
        <p:nvSpPr>
          <p:cNvPr id="479" name="Google Shape;479;p23"/>
          <p:cNvSpPr/>
          <p:nvPr/>
        </p:nvSpPr>
        <p:spPr>
          <a:xfrm>
            <a:off x="3776700" y="4608903"/>
            <a:ext cx="1590600" cy="273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3"/>
          <p:cNvSpPr/>
          <p:nvPr/>
        </p:nvSpPr>
        <p:spPr>
          <a:xfrm>
            <a:off x="4540325" y="3601925"/>
            <a:ext cx="63300" cy="633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0A51C082-F878-4F19-9097-83ADE19E835F}"/>
              </a:ext>
            </a:extLst>
          </p:cNvPr>
          <p:cNvPicPr>
            <a:picLocks noChangeAspect="1"/>
          </p:cNvPicPr>
          <p:nvPr/>
        </p:nvPicPr>
        <p:blipFill>
          <a:blip r:embed="rId3"/>
          <a:stretch>
            <a:fillRect/>
          </a:stretch>
        </p:blipFill>
        <p:spPr>
          <a:xfrm>
            <a:off x="940433" y="2806037"/>
            <a:ext cx="1042477" cy="1145025"/>
          </a:xfrm>
          <a:prstGeom prst="rect">
            <a:avLst/>
          </a:prstGeom>
        </p:spPr>
      </p:pic>
      <p:pic>
        <p:nvPicPr>
          <p:cNvPr id="5" name="Picture 4">
            <a:extLst>
              <a:ext uri="{FF2B5EF4-FFF2-40B4-BE49-F238E27FC236}">
                <a16:creationId xmlns:a16="http://schemas.microsoft.com/office/drawing/2014/main" id="{C36E328C-4A43-41D0-BF5B-4ABC95362305}"/>
              </a:ext>
            </a:extLst>
          </p:cNvPr>
          <p:cNvPicPr>
            <a:picLocks noChangeAspect="1"/>
          </p:cNvPicPr>
          <p:nvPr/>
        </p:nvPicPr>
        <p:blipFill>
          <a:blip r:embed="rId4"/>
          <a:stretch>
            <a:fillRect/>
          </a:stretch>
        </p:blipFill>
        <p:spPr>
          <a:xfrm>
            <a:off x="2666581" y="1580392"/>
            <a:ext cx="1289870" cy="1065776"/>
          </a:xfrm>
          <a:prstGeom prst="rect">
            <a:avLst/>
          </a:prstGeom>
        </p:spPr>
      </p:pic>
      <p:pic>
        <p:nvPicPr>
          <p:cNvPr id="7" name="Picture 6">
            <a:extLst>
              <a:ext uri="{FF2B5EF4-FFF2-40B4-BE49-F238E27FC236}">
                <a16:creationId xmlns:a16="http://schemas.microsoft.com/office/drawing/2014/main" id="{AC1B96B1-F540-4875-9B02-27316C62902C}"/>
              </a:ext>
            </a:extLst>
          </p:cNvPr>
          <p:cNvPicPr>
            <a:picLocks noChangeAspect="1"/>
          </p:cNvPicPr>
          <p:nvPr/>
        </p:nvPicPr>
        <p:blipFill>
          <a:blip r:embed="rId5"/>
          <a:stretch>
            <a:fillRect/>
          </a:stretch>
        </p:blipFill>
        <p:spPr>
          <a:xfrm>
            <a:off x="7039022" y="2815588"/>
            <a:ext cx="1289870" cy="1008292"/>
          </a:xfrm>
          <a:prstGeom prst="rect">
            <a:avLst/>
          </a:prstGeom>
        </p:spPr>
      </p:pic>
      <p:pic>
        <p:nvPicPr>
          <p:cNvPr id="9" name="Picture 8">
            <a:extLst>
              <a:ext uri="{FF2B5EF4-FFF2-40B4-BE49-F238E27FC236}">
                <a16:creationId xmlns:a16="http://schemas.microsoft.com/office/drawing/2014/main" id="{280FA391-309F-4712-9FEE-62B366C45C04}"/>
              </a:ext>
            </a:extLst>
          </p:cNvPr>
          <p:cNvPicPr>
            <a:picLocks noChangeAspect="1"/>
          </p:cNvPicPr>
          <p:nvPr/>
        </p:nvPicPr>
        <p:blipFill>
          <a:blip r:embed="rId6"/>
          <a:stretch>
            <a:fillRect/>
          </a:stretch>
        </p:blipFill>
        <p:spPr>
          <a:xfrm>
            <a:off x="5367300" y="1621783"/>
            <a:ext cx="1115771" cy="982993"/>
          </a:xfrm>
          <a:prstGeom prst="rect">
            <a:avLst/>
          </a:prstGeom>
        </p:spPr>
      </p:pic>
      <p:sp>
        <p:nvSpPr>
          <p:cNvPr id="11" name="TextBox 10">
            <a:extLst>
              <a:ext uri="{FF2B5EF4-FFF2-40B4-BE49-F238E27FC236}">
                <a16:creationId xmlns:a16="http://schemas.microsoft.com/office/drawing/2014/main" id="{DAD70FDA-7DE7-4036-9844-01B512DEC620}"/>
              </a:ext>
            </a:extLst>
          </p:cNvPr>
          <p:cNvSpPr txBox="1"/>
          <p:nvPr/>
        </p:nvSpPr>
        <p:spPr>
          <a:xfrm>
            <a:off x="3633366" y="3200230"/>
            <a:ext cx="1850975" cy="369332"/>
          </a:xfrm>
          <a:prstGeom prst="rect">
            <a:avLst/>
          </a:prstGeom>
          <a:noFill/>
        </p:spPr>
        <p:txBody>
          <a:bodyPr wrap="square" rtlCol="0">
            <a:spAutoFit/>
          </a:bodyPr>
          <a:lstStyle/>
          <a:p>
            <a:pPr algn="ctr"/>
            <a:r>
              <a:rPr lang="en-IN" sz="1800" dirty="0">
                <a:latin typeface="Bahnschrift Condensed" panose="020B0502040204020203" pitchFamily="34" charset="0"/>
              </a:rPr>
              <a:t>Data Collected From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title"/>
          </p:nvPr>
        </p:nvSpPr>
        <p:spPr>
          <a:xfrm>
            <a:off x="2514575" y="409575"/>
            <a:ext cx="41148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latin typeface="Bahnschrift Condensed" panose="020B0502040204020203" pitchFamily="34" charset="0"/>
              </a:rPr>
              <a:t>PROJECT OUTCOME</a:t>
            </a:r>
            <a:endParaRPr sz="3200" dirty="0">
              <a:latin typeface="Bahnschrift Condensed" panose="020B0502040204020203" pitchFamily="34" charset="0"/>
            </a:endParaRPr>
          </a:p>
        </p:txBody>
      </p:sp>
      <p:sp>
        <p:nvSpPr>
          <p:cNvPr id="114" name="Google Shape;114;p16"/>
          <p:cNvSpPr txBox="1"/>
          <p:nvPr/>
        </p:nvSpPr>
        <p:spPr>
          <a:xfrm>
            <a:off x="6064820" y="862825"/>
            <a:ext cx="2361509"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200" dirty="0">
                <a:solidFill>
                  <a:schemeClr val="accent1">
                    <a:lumMod val="50000"/>
                  </a:schemeClr>
                </a:solidFill>
                <a:latin typeface="Bahnschrift Condensed" panose="020B0502040204020203" pitchFamily="34" charset="0"/>
                <a:ea typeface="Fira Sans Extra Condensed Medium"/>
                <a:cs typeface="Fira Sans Extra Condensed Medium"/>
                <a:sym typeface="Fira Sans Extra Condensed Medium"/>
              </a:rPr>
              <a:t>Data Analysis</a:t>
            </a:r>
            <a:endParaRPr sz="2200" dirty="0">
              <a:solidFill>
                <a:schemeClr val="accent1">
                  <a:lumMod val="50000"/>
                </a:schemeClr>
              </a:solidFill>
              <a:latin typeface="Bahnschrift Condensed" panose="020B0502040204020203" pitchFamily="34" charset="0"/>
              <a:ea typeface="Fira Sans Extra Condensed Medium"/>
              <a:cs typeface="Fira Sans Extra Condensed Medium"/>
              <a:sym typeface="Fira Sans Extra Condensed Medium"/>
            </a:endParaRPr>
          </a:p>
        </p:txBody>
      </p:sp>
      <p:sp>
        <p:nvSpPr>
          <p:cNvPr id="115" name="Google Shape;115;p16"/>
          <p:cNvSpPr txBox="1"/>
          <p:nvPr/>
        </p:nvSpPr>
        <p:spPr>
          <a:xfrm>
            <a:off x="6064822" y="1188410"/>
            <a:ext cx="2361509" cy="704348"/>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latin typeface="Bahnschrift Condensed" panose="020B0502040204020203" pitchFamily="34" charset="0"/>
                <a:ea typeface="Roboto"/>
                <a:cs typeface="Roboto"/>
                <a:sym typeface="Roboto"/>
              </a:rPr>
              <a:t>Revenue Analysis</a:t>
            </a:r>
          </a:p>
          <a:p>
            <a:pPr marL="0" lvl="0" indent="0" algn="r" rtl="0">
              <a:spcBef>
                <a:spcPts val="0"/>
              </a:spcBef>
              <a:spcAft>
                <a:spcPts val="0"/>
              </a:spcAft>
              <a:buNone/>
            </a:pPr>
            <a:r>
              <a:rPr lang="en" dirty="0">
                <a:latin typeface="Bahnschrift Condensed" panose="020B0502040204020203" pitchFamily="34" charset="0"/>
                <a:ea typeface="Roboto"/>
                <a:cs typeface="Roboto"/>
                <a:sym typeface="Roboto"/>
              </a:rPr>
              <a:t>Churn Analysis</a:t>
            </a:r>
          </a:p>
          <a:p>
            <a:pPr marL="0" lvl="0" indent="0" algn="r" rtl="0">
              <a:spcBef>
                <a:spcPts val="0"/>
              </a:spcBef>
              <a:spcAft>
                <a:spcPts val="0"/>
              </a:spcAft>
              <a:buNone/>
            </a:pPr>
            <a:r>
              <a:rPr lang="en" dirty="0">
                <a:latin typeface="Bahnschrift Condensed" panose="020B0502040204020203" pitchFamily="34" charset="0"/>
                <a:ea typeface="Roboto"/>
                <a:cs typeface="Roboto"/>
                <a:sym typeface="Roboto"/>
              </a:rPr>
              <a:t>Sales and Marketing Analysis</a:t>
            </a:r>
          </a:p>
        </p:txBody>
      </p:sp>
      <p:sp>
        <p:nvSpPr>
          <p:cNvPr id="116" name="Google Shape;116;p16"/>
          <p:cNvSpPr txBox="1"/>
          <p:nvPr/>
        </p:nvSpPr>
        <p:spPr>
          <a:xfrm>
            <a:off x="5518300" y="4348256"/>
            <a:ext cx="290803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200" dirty="0">
                <a:solidFill>
                  <a:schemeClr val="accent5">
                    <a:lumMod val="50000"/>
                  </a:schemeClr>
                </a:solidFill>
                <a:latin typeface="Bahnschrift Condensed" panose="020B0502040204020203" pitchFamily="34" charset="0"/>
                <a:ea typeface="Fira Sans Extra Condensed Medium"/>
                <a:cs typeface="Fira Sans Extra Condensed Medium"/>
                <a:sym typeface="Fira Sans Extra Condensed Medium"/>
              </a:rPr>
              <a:t>Customer Segmentation</a:t>
            </a:r>
            <a:endParaRPr sz="2200" dirty="0">
              <a:solidFill>
                <a:schemeClr val="accent5">
                  <a:lumMod val="50000"/>
                </a:schemeClr>
              </a:solidFill>
              <a:latin typeface="Bahnschrift Condensed" panose="020B0502040204020203" pitchFamily="34" charset="0"/>
              <a:ea typeface="Fira Sans Extra Condensed Medium"/>
              <a:cs typeface="Fira Sans Extra Condensed Medium"/>
              <a:sym typeface="Fira Sans Extra Condensed Medium"/>
            </a:endParaRPr>
          </a:p>
        </p:txBody>
      </p:sp>
      <p:sp>
        <p:nvSpPr>
          <p:cNvPr id="118" name="Google Shape;118;p16"/>
          <p:cNvSpPr txBox="1"/>
          <p:nvPr/>
        </p:nvSpPr>
        <p:spPr>
          <a:xfrm>
            <a:off x="6064820" y="3314043"/>
            <a:ext cx="2361509"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200" dirty="0">
                <a:solidFill>
                  <a:schemeClr val="accent3">
                    <a:lumMod val="50000"/>
                  </a:schemeClr>
                </a:solidFill>
                <a:latin typeface="Bahnschrift Condensed" panose="020B0502040204020203" pitchFamily="34" charset="0"/>
                <a:ea typeface="Fira Sans Extra Condensed Medium"/>
                <a:cs typeface="Fira Sans Extra Condensed Medium"/>
                <a:sym typeface="Fira Sans Extra Condensed Medium"/>
              </a:rPr>
              <a:t>Revenue and Net Income Forecasting</a:t>
            </a:r>
            <a:endParaRPr sz="2200" dirty="0">
              <a:solidFill>
                <a:schemeClr val="accent3">
                  <a:lumMod val="50000"/>
                </a:schemeClr>
              </a:solidFill>
              <a:latin typeface="Bahnschrift Condensed" panose="020B0502040204020203" pitchFamily="34" charset="0"/>
              <a:ea typeface="Fira Sans Extra Condensed Medium"/>
              <a:cs typeface="Fira Sans Extra Condensed Medium"/>
              <a:sym typeface="Fira Sans Extra Condensed Medium"/>
            </a:endParaRPr>
          </a:p>
        </p:txBody>
      </p:sp>
      <p:grpSp>
        <p:nvGrpSpPr>
          <p:cNvPr id="120" name="Google Shape;120;p16"/>
          <p:cNvGrpSpPr/>
          <p:nvPr/>
        </p:nvGrpSpPr>
        <p:grpSpPr>
          <a:xfrm>
            <a:off x="3514681" y="1107568"/>
            <a:ext cx="2414114" cy="3672280"/>
            <a:chOff x="3514681" y="1107568"/>
            <a:chExt cx="2343219" cy="3282932"/>
          </a:xfrm>
        </p:grpSpPr>
        <p:grpSp>
          <p:nvGrpSpPr>
            <p:cNvPr id="121" name="Google Shape;121;p16"/>
            <p:cNvGrpSpPr/>
            <p:nvPr/>
          </p:nvGrpSpPr>
          <p:grpSpPr>
            <a:xfrm>
              <a:off x="3514681" y="1194845"/>
              <a:ext cx="1567540" cy="3104651"/>
              <a:chOff x="2678318" y="1487495"/>
              <a:chExt cx="1567540" cy="3104651"/>
            </a:xfrm>
          </p:grpSpPr>
          <p:sp>
            <p:nvSpPr>
              <p:cNvPr id="122" name="Google Shape;122;p16"/>
              <p:cNvSpPr/>
              <p:nvPr/>
            </p:nvSpPr>
            <p:spPr>
              <a:xfrm>
                <a:off x="2703018" y="1512454"/>
                <a:ext cx="1542840" cy="3054501"/>
              </a:xfrm>
              <a:custGeom>
                <a:avLst/>
                <a:gdLst/>
                <a:ahLst/>
                <a:cxnLst/>
                <a:rect l="l" t="t" r="r" b="b"/>
                <a:pathLst>
                  <a:path w="71403" h="141363" extrusionOk="0">
                    <a:moveTo>
                      <a:pt x="727" y="0"/>
                    </a:moveTo>
                    <a:cubicBezTo>
                      <a:pt x="322" y="0"/>
                      <a:pt x="1" y="322"/>
                      <a:pt x="1" y="714"/>
                    </a:cubicBezTo>
                    <a:cubicBezTo>
                      <a:pt x="1" y="1107"/>
                      <a:pt x="322" y="1429"/>
                      <a:pt x="727" y="1429"/>
                    </a:cubicBezTo>
                    <a:cubicBezTo>
                      <a:pt x="10074" y="1429"/>
                      <a:pt x="19134" y="3262"/>
                      <a:pt x="27683" y="6870"/>
                    </a:cubicBezTo>
                    <a:cubicBezTo>
                      <a:pt x="35922" y="10359"/>
                      <a:pt x="43328" y="15359"/>
                      <a:pt x="49686" y="21717"/>
                    </a:cubicBezTo>
                    <a:cubicBezTo>
                      <a:pt x="56044" y="28075"/>
                      <a:pt x="61044" y="35481"/>
                      <a:pt x="64533" y="43732"/>
                    </a:cubicBezTo>
                    <a:cubicBezTo>
                      <a:pt x="68140" y="52268"/>
                      <a:pt x="69974" y="61329"/>
                      <a:pt x="69974" y="70675"/>
                    </a:cubicBezTo>
                    <a:cubicBezTo>
                      <a:pt x="69974" y="80034"/>
                      <a:pt x="68140" y="89094"/>
                      <a:pt x="64533" y="97631"/>
                    </a:cubicBezTo>
                    <a:cubicBezTo>
                      <a:pt x="61044" y="105882"/>
                      <a:pt x="56044" y="113288"/>
                      <a:pt x="49686" y="119646"/>
                    </a:cubicBezTo>
                    <a:cubicBezTo>
                      <a:pt x="43328" y="126004"/>
                      <a:pt x="35922" y="131004"/>
                      <a:pt x="27683" y="134493"/>
                    </a:cubicBezTo>
                    <a:cubicBezTo>
                      <a:pt x="19134" y="138100"/>
                      <a:pt x="10074" y="139934"/>
                      <a:pt x="727" y="139934"/>
                    </a:cubicBezTo>
                    <a:cubicBezTo>
                      <a:pt x="322" y="139934"/>
                      <a:pt x="1" y="140255"/>
                      <a:pt x="1" y="140648"/>
                    </a:cubicBezTo>
                    <a:cubicBezTo>
                      <a:pt x="1" y="141041"/>
                      <a:pt x="322" y="141363"/>
                      <a:pt x="727" y="141363"/>
                    </a:cubicBezTo>
                    <a:cubicBezTo>
                      <a:pt x="10264" y="141363"/>
                      <a:pt x="19515" y="139493"/>
                      <a:pt x="28231" y="135802"/>
                    </a:cubicBezTo>
                    <a:cubicBezTo>
                      <a:pt x="36648" y="132243"/>
                      <a:pt x="44209" y="127147"/>
                      <a:pt x="50698" y="120658"/>
                    </a:cubicBezTo>
                    <a:cubicBezTo>
                      <a:pt x="57187" y="114169"/>
                      <a:pt x="62294" y="106608"/>
                      <a:pt x="65854" y="98191"/>
                    </a:cubicBezTo>
                    <a:cubicBezTo>
                      <a:pt x="69533" y="89475"/>
                      <a:pt x="71403" y="80224"/>
                      <a:pt x="71403" y="70675"/>
                    </a:cubicBezTo>
                    <a:cubicBezTo>
                      <a:pt x="71403" y="61139"/>
                      <a:pt x="69533" y="51887"/>
                      <a:pt x="65854" y="43172"/>
                    </a:cubicBezTo>
                    <a:cubicBezTo>
                      <a:pt x="62294" y="34754"/>
                      <a:pt x="57187" y="27194"/>
                      <a:pt x="50698" y="20705"/>
                    </a:cubicBezTo>
                    <a:cubicBezTo>
                      <a:pt x="44209" y="14216"/>
                      <a:pt x="36648" y="9120"/>
                      <a:pt x="28231" y="5560"/>
                    </a:cubicBezTo>
                    <a:cubicBezTo>
                      <a:pt x="19515" y="1869"/>
                      <a:pt x="10264" y="0"/>
                      <a:pt x="7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2678318" y="1487495"/>
                <a:ext cx="80553" cy="80790"/>
              </a:xfrm>
              <a:custGeom>
                <a:avLst/>
                <a:gdLst/>
                <a:ahLst/>
                <a:cxnLst/>
                <a:rect l="l" t="t" r="r" b="b"/>
                <a:pathLst>
                  <a:path w="3728" h="3739" extrusionOk="0">
                    <a:moveTo>
                      <a:pt x="1870" y="0"/>
                    </a:moveTo>
                    <a:cubicBezTo>
                      <a:pt x="834" y="0"/>
                      <a:pt x="1" y="834"/>
                      <a:pt x="1" y="1869"/>
                    </a:cubicBezTo>
                    <a:cubicBezTo>
                      <a:pt x="1" y="2905"/>
                      <a:pt x="834" y="3739"/>
                      <a:pt x="1870" y="3739"/>
                    </a:cubicBezTo>
                    <a:cubicBezTo>
                      <a:pt x="2894" y="3739"/>
                      <a:pt x="3727" y="2905"/>
                      <a:pt x="3727" y="1869"/>
                    </a:cubicBezTo>
                    <a:cubicBezTo>
                      <a:pt x="3727" y="834"/>
                      <a:pt x="2894" y="0"/>
                      <a:pt x="18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a:off x="2678318" y="4511356"/>
                <a:ext cx="80553" cy="80790"/>
              </a:xfrm>
              <a:custGeom>
                <a:avLst/>
                <a:gdLst/>
                <a:ahLst/>
                <a:cxnLst/>
                <a:rect l="l" t="t" r="r" b="b"/>
                <a:pathLst>
                  <a:path w="3728" h="3739" extrusionOk="0">
                    <a:moveTo>
                      <a:pt x="1870" y="0"/>
                    </a:moveTo>
                    <a:cubicBezTo>
                      <a:pt x="834" y="0"/>
                      <a:pt x="1" y="833"/>
                      <a:pt x="1" y="1869"/>
                    </a:cubicBezTo>
                    <a:cubicBezTo>
                      <a:pt x="1" y="2905"/>
                      <a:pt x="834" y="3739"/>
                      <a:pt x="1870" y="3739"/>
                    </a:cubicBezTo>
                    <a:cubicBezTo>
                      <a:pt x="2894" y="3739"/>
                      <a:pt x="3727" y="2905"/>
                      <a:pt x="3727" y="1869"/>
                    </a:cubicBezTo>
                    <a:cubicBezTo>
                      <a:pt x="3727" y="833"/>
                      <a:pt x="2894" y="0"/>
                      <a:pt x="18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5" name="Google Shape;125;p16"/>
            <p:cNvCxnSpPr/>
            <p:nvPr/>
          </p:nvCxnSpPr>
          <p:spPr>
            <a:xfrm>
              <a:off x="4267875" y="1309250"/>
              <a:ext cx="1590000" cy="0"/>
            </a:xfrm>
            <a:prstGeom prst="straightConnector1">
              <a:avLst/>
            </a:prstGeom>
            <a:noFill/>
            <a:ln w="19050" cap="flat" cmpd="sng">
              <a:solidFill>
                <a:schemeClr val="accent1"/>
              </a:solidFill>
              <a:prstDash val="solid"/>
              <a:round/>
              <a:headEnd type="none" w="med" len="med"/>
              <a:tailEnd type="oval" w="med" len="med"/>
            </a:ln>
          </p:spPr>
        </p:cxnSp>
        <p:sp>
          <p:nvSpPr>
            <p:cNvPr id="126" name="Google Shape;126;p16"/>
            <p:cNvSpPr/>
            <p:nvPr/>
          </p:nvSpPr>
          <p:spPr>
            <a:xfrm>
              <a:off x="3928713" y="1107568"/>
              <a:ext cx="403691" cy="403384"/>
            </a:xfrm>
            <a:custGeom>
              <a:avLst/>
              <a:gdLst/>
              <a:ahLst/>
              <a:cxnLst/>
              <a:rect l="l" t="t" r="r" b="b"/>
              <a:pathLst>
                <a:path w="14146" h="14134" extrusionOk="0">
                  <a:moveTo>
                    <a:pt x="7073" y="0"/>
                  </a:moveTo>
                  <a:cubicBezTo>
                    <a:pt x="3168" y="0"/>
                    <a:pt x="1" y="3167"/>
                    <a:pt x="1" y="7073"/>
                  </a:cubicBezTo>
                  <a:cubicBezTo>
                    <a:pt x="1" y="10978"/>
                    <a:pt x="3168" y="14133"/>
                    <a:pt x="7073" y="14133"/>
                  </a:cubicBezTo>
                  <a:cubicBezTo>
                    <a:pt x="10978" y="14133"/>
                    <a:pt x="14145" y="10978"/>
                    <a:pt x="14145" y="7073"/>
                  </a:cubicBezTo>
                  <a:cubicBezTo>
                    <a:pt x="14145" y="3167"/>
                    <a:pt x="10978" y="0"/>
                    <a:pt x="7073" y="0"/>
                  </a:cubicBezTo>
                  <a:close/>
                </a:path>
              </a:pathLst>
            </a:custGeom>
            <a:solidFill>
              <a:schemeClr val="accent1">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dirty="0">
                  <a:solidFill>
                    <a:srgbClr val="FFFFFF"/>
                  </a:solidFill>
                  <a:latin typeface="Fira Sans Extra Condensed Medium"/>
                  <a:ea typeface="Fira Sans Extra Condensed Medium"/>
                  <a:cs typeface="Fira Sans Extra Condensed Medium"/>
                  <a:sym typeface="Fira Sans Extra Condensed Medium"/>
                </a:rPr>
                <a:t>01</a:t>
              </a:r>
              <a:endParaRPr sz="1500" dirty="0">
                <a:solidFill>
                  <a:srgbClr val="FFFFFF"/>
                </a:solidFill>
              </a:endParaRPr>
            </a:p>
          </p:txBody>
        </p:sp>
        <p:cxnSp>
          <p:nvCxnSpPr>
            <p:cNvPr id="127" name="Google Shape;127;p16"/>
            <p:cNvCxnSpPr>
              <a:cxnSpLocks/>
              <a:endCxn id="116" idx="1"/>
            </p:cNvCxnSpPr>
            <p:nvPr/>
          </p:nvCxnSpPr>
          <p:spPr>
            <a:xfrm>
              <a:off x="4267875" y="4188625"/>
              <a:ext cx="1191585" cy="8068"/>
            </a:xfrm>
            <a:prstGeom prst="straightConnector1">
              <a:avLst/>
            </a:prstGeom>
            <a:noFill/>
            <a:ln w="19050" cap="flat" cmpd="sng">
              <a:solidFill>
                <a:schemeClr val="accent4"/>
              </a:solidFill>
              <a:prstDash val="solid"/>
              <a:round/>
              <a:headEnd type="none" w="med" len="med"/>
              <a:tailEnd type="oval" w="med" len="med"/>
            </a:ln>
          </p:spPr>
        </p:cxnSp>
        <p:sp>
          <p:nvSpPr>
            <p:cNvPr id="128" name="Google Shape;128;p16"/>
            <p:cNvSpPr/>
            <p:nvPr/>
          </p:nvSpPr>
          <p:spPr>
            <a:xfrm>
              <a:off x="3928708" y="3986762"/>
              <a:ext cx="403702" cy="403738"/>
            </a:xfrm>
            <a:custGeom>
              <a:avLst/>
              <a:gdLst/>
              <a:ahLst/>
              <a:cxnLst/>
              <a:rect l="l" t="t" r="r" b="b"/>
              <a:pathLst>
                <a:path w="14134" h="14134" extrusionOk="0">
                  <a:moveTo>
                    <a:pt x="7073" y="0"/>
                  </a:moveTo>
                  <a:cubicBezTo>
                    <a:pt x="3168" y="0"/>
                    <a:pt x="1" y="3168"/>
                    <a:pt x="1" y="7061"/>
                  </a:cubicBezTo>
                  <a:cubicBezTo>
                    <a:pt x="1" y="10966"/>
                    <a:pt x="3168" y="14133"/>
                    <a:pt x="7073" y="14133"/>
                  </a:cubicBezTo>
                  <a:cubicBezTo>
                    <a:pt x="10978" y="14133"/>
                    <a:pt x="14133" y="10966"/>
                    <a:pt x="14133" y="7061"/>
                  </a:cubicBezTo>
                  <a:cubicBezTo>
                    <a:pt x="14133" y="3168"/>
                    <a:pt x="10978" y="0"/>
                    <a:pt x="7073" y="0"/>
                  </a:cubicBez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rgbClr val="FFFFFF"/>
                  </a:solidFill>
                  <a:latin typeface="Fira Sans Extra Condensed Medium"/>
                  <a:ea typeface="Fira Sans Extra Condensed Medium"/>
                  <a:cs typeface="Fira Sans Extra Condensed Medium"/>
                  <a:sym typeface="Fira Sans Extra Condensed Medium"/>
                </a:rPr>
                <a:t>04</a:t>
              </a:r>
              <a:endParaRPr sz="1500">
                <a:solidFill>
                  <a:srgbClr val="FFFFFF"/>
                </a:solidFill>
              </a:endParaRPr>
            </a:p>
          </p:txBody>
        </p:sp>
        <p:cxnSp>
          <p:nvCxnSpPr>
            <p:cNvPr id="129" name="Google Shape;129;p16"/>
            <p:cNvCxnSpPr/>
            <p:nvPr/>
          </p:nvCxnSpPr>
          <p:spPr>
            <a:xfrm>
              <a:off x="4995700" y="3228850"/>
              <a:ext cx="862200" cy="0"/>
            </a:xfrm>
            <a:prstGeom prst="straightConnector1">
              <a:avLst/>
            </a:prstGeom>
            <a:noFill/>
            <a:ln w="19050" cap="flat" cmpd="sng">
              <a:solidFill>
                <a:schemeClr val="accent3"/>
              </a:solidFill>
              <a:prstDash val="solid"/>
              <a:round/>
              <a:headEnd type="none" w="med" len="med"/>
              <a:tailEnd type="oval" w="med" len="med"/>
            </a:ln>
          </p:spPr>
        </p:cxnSp>
        <p:sp>
          <p:nvSpPr>
            <p:cNvPr id="130" name="Google Shape;130;p16"/>
            <p:cNvSpPr/>
            <p:nvPr/>
          </p:nvSpPr>
          <p:spPr>
            <a:xfrm>
              <a:off x="4768391" y="3026968"/>
              <a:ext cx="403709" cy="403744"/>
            </a:xfrm>
            <a:custGeom>
              <a:avLst/>
              <a:gdLst/>
              <a:ahLst/>
              <a:cxnLst/>
              <a:rect l="l" t="t" r="r" b="b"/>
              <a:pathLst>
                <a:path w="14133" h="14133" extrusionOk="0">
                  <a:moveTo>
                    <a:pt x="7072" y="0"/>
                  </a:moveTo>
                  <a:cubicBezTo>
                    <a:pt x="3167" y="0"/>
                    <a:pt x="0" y="3167"/>
                    <a:pt x="0" y="7060"/>
                  </a:cubicBezTo>
                  <a:cubicBezTo>
                    <a:pt x="0" y="10966"/>
                    <a:pt x="3167" y="14133"/>
                    <a:pt x="7072" y="14133"/>
                  </a:cubicBezTo>
                  <a:cubicBezTo>
                    <a:pt x="10978" y="14133"/>
                    <a:pt x="14133" y="10966"/>
                    <a:pt x="14133" y="7060"/>
                  </a:cubicBezTo>
                  <a:cubicBezTo>
                    <a:pt x="14133" y="3167"/>
                    <a:pt x="10978" y="0"/>
                    <a:pt x="7072" y="0"/>
                  </a:cubicBezTo>
                  <a:close/>
                </a:path>
              </a:pathLst>
            </a:custGeom>
            <a:solidFill>
              <a:schemeClr val="accent3">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dirty="0">
                  <a:solidFill>
                    <a:srgbClr val="FFFFFF"/>
                  </a:solidFill>
                  <a:latin typeface="Fira Sans Extra Condensed Medium"/>
                  <a:ea typeface="Fira Sans Extra Condensed Medium"/>
                  <a:cs typeface="Fira Sans Extra Condensed Medium"/>
                  <a:sym typeface="Fira Sans Extra Condensed Medium"/>
                </a:rPr>
                <a:t>03</a:t>
              </a:r>
              <a:endParaRPr sz="1500" dirty="0">
                <a:solidFill>
                  <a:srgbClr val="FFFFFF"/>
                </a:solidFill>
              </a:endParaRPr>
            </a:p>
          </p:txBody>
        </p:sp>
        <p:cxnSp>
          <p:nvCxnSpPr>
            <p:cNvPr id="131" name="Google Shape;131;p16"/>
            <p:cNvCxnSpPr/>
            <p:nvPr/>
          </p:nvCxnSpPr>
          <p:spPr>
            <a:xfrm>
              <a:off x="5010475" y="2269050"/>
              <a:ext cx="847200" cy="0"/>
            </a:xfrm>
            <a:prstGeom prst="straightConnector1">
              <a:avLst/>
            </a:prstGeom>
            <a:noFill/>
            <a:ln w="19050" cap="flat" cmpd="sng">
              <a:solidFill>
                <a:schemeClr val="accent2"/>
              </a:solidFill>
              <a:prstDash val="solid"/>
              <a:round/>
              <a:headEnd type="none" w="med" len="med"/>
              <a:tailEnd type="oval" w="med" len="med"/>
            </a:ln>
          </p:spPr>
        </p:cxnSp>
        <p:sp>
          <p:nvSpPr>
            <p:cNvPr id="132" name="Google Shape;132;p16"/>
            <p:cNvSpPr/>
            <p:nvPr/>
          </p:nvSpPr>
          <p:spPr>
            <a:xfrm>
              <a:off x="4768394" y="2067181"/>
              <a:ext cx="403702" cy="403738"/>
            </a:xfrm>
            <a:custGeom>
              <a:avLst/>
              <a:gdLst/>
              <a:ahLst/>
              <a:cxnLst/>
              <a:rect l="l" t="t" r="r" b="b"/>
              <a:pathLst>
                <a:path w="14134" h="14134" extrusionOk="0">
                  <a:moveTo>
                    <a:pt x="7073" y="1"/>
                  </a:moveTo>
                  <a:cubicBezTo>
                    <a:pt x="3168" y="1"/>
                    <a:pt x="1" y="3156"/>
                    <a:pt x="1" y="7061"/>
                  </a:cubicBezTo>
                  <a:cubicBezTo>
                    <a:pt x="1" y="10966"/>
                    <a:pt x="3168" y="14133"/>
                    <a:pt x="7073" y="14133"/>
                  </a:cubicBezTo>
                  <a:cubicBezTo>
                    <a:pt x="10966" y="14133"/>
                    <a:pt x="14133" y="10966"/>
                    <a:pt x="14133" y="7061"/>
                  </a:cubicBezTo>
                  <a:cubicBezTo>
                    <a:pt x="14133" y="3156"/>
                    <a:pt x="10966" y="1"/>
                    <a:pt x="7073" y="1"/>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rgbClr val="FFFFFF"/>
                  </a:solidFill>
                  <a:latin typeface="Fira Sans Extra Condensed Medium"/>
                  <a:ea typeface="Fira Sans Extra Condensed Medium"/>
                  <a:cs typeface="Fira Sans Extra Condensed Medium"/>
                  <a:sym typeface="Fira Sans Extra Condensed Medium"/>
                </a:rPr>
                <a:t>02</a:t>
              </a:r>
              <a:endParaRPr sz="1500">
                <a:solidFill>
                  <a:srgbClr val="FFFFFF"/>
                </a:solidFill>
              </a:endParaRPr>
            </a:p>
          </p:txBody>
        </p:sp>
      </p:grpSp>
      <p:sp>
        <p:nvSpPr>
          <p:cNvPr id="133" name="Google Shape;133;p16"/>
          <p:cNvSpPr txBox="1"/>
          <p:nvPr/>
        </p:nvSpPr>
        <p:spPr>
          <a:xfrm>
            <a:off x="6064820" y="2056521"/>
            <a:ext cx="2361509" cy="618987"/>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200" dirty="0">
                <a:solidFill>
                  <a:schemeClr val="accent2">
                    <a:lumMod val="50000"/>
                  </a:schemeClr>
                </a:solidFill>
                <a:latin typeface="Bahnschrift Condensed" panose="020B0502040204020203" pitchFamily="34" charset="0"/>
                <a:ea typeface="Fira Sans Extra Condensed Medium"/>
                <a:cs typeface="Fira Sans Extra Condensed Medium"/>
                <a:sym typeface="Fira Sans Extra Condensed Medium"/>
              </a:rPr>
              <a:t>Sales and Churn Prediction</a:t>
            </a:r>
            <a:endParaRPr sz="2200" dirty="0">
              <a:solidFill>
                <a:schemeClr val="accent2">
                  <a:lumMod val="50000"/>
                </a:schemeClr>
              </a:solidFill>
              <a:latin typeface="Bahnschrift Condensed" panose="020B0502040204020203" pitchFamily="34" charset="0"/>
              <a:ea typeface="Fira Sans Extra Condensed Medium"/>
              <a:cs typeface="Fira Sans Extra Condensed Medium"/>
              <a:sym typeface="Fira Sans Extra Condensed Medium"/>
            </a:endParaRPr>
          </a:p>
        </p:txBody>
      </p:sp>
      <p:sp>
        <p:nvSpPr>
          <p:cNvPr id="135" name="Google Shape;135;p16"/>
          <p:cNvSpPr/>
          <p:nvPr/>
        </p:nvSpPr>
        <p:spPr>
          <a:xfrm>
            <a:off x="3458250" y="2514000"/>
            <a:ext cx="19200" cy="36700"/>
          </a:xfrm>
          <a:custGeom>
            <a:avLst/>
            <a:gdLst/>
            <a:ahLst/>
            <a:cxnLst/>
            <a:rect l="l" t="t" r="r" b="b"/>
            <a:pathLst>
              <a:path w="768" h="1468" fill="none" extrusionOk="0">
                <a:moveTo>
                  <a:pt x="768" y="1468"/>
                </a:moveTo>
                <a:cubicBezTo>
                  <a:pt x="534" y="968"/>
                  <a:pt x="267" y="467"/>
                  <a:pt x="0" y="0"/>
                </a:cubicBezTo>
              </a:path>
            </a:pathLst>
          </a:custGeom>
          <a:noFill/>
          <a:ln w="417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a:off x="458438" y="2381966"/>
            <a:ext cx="1831569" cy="2761480"/>
          </a:xfrm>
          <a:custGeom>
            <a:avLst/>
            <a:gdLst/>
            <a:ahLst/>
            <a:cxnLst/>
            <a:rect l="l" t="t" r="r" b="b"/>
            <a:pathLst>
              <a:path w="50304" h="75844" extrusionOk="0">
                <a:moveTo>
                  <a:pt x="10290" y="0"/>
                </a:moveTo>
                <a:cubicBezTo>
                  <a:pt x="9560" y="0"/>
                  <a:pt x="8996" y="196"/>
                  <a:pt x="8707" y="423"/>
                </a:cubicBezTo>
                <a:cubicBezTo>
                  <a:pt x="7473" y="1424"/>
                  <a:pt x="9307" y="13999"/>
                  <a:pt x="9374" y="17902"/>
                </a:cubicBezTo>
                <a:cubicBezTo>
                  <a:pt x="9541" y="27309"/>
                  <a:pt x="7539" y="33780"/>
                  <a:pt x="7139" y="36315"/>
                </a:cubicBezTo>
                <a:cubicBezTo>
                  <a:pt x="6572" y="40018"/>
                  <a:pt x="7206" y="46489"/>
                  <a:pt x="9307" y="53494"/>
                </a:cubicBezTo>
                <a:lnTo>
                  <a:pt x="1" y="75844"/>
                </a:lnTo>
                <a:lnTo>
                  <a:pt x="30289" y="75844"/>
                </a:lnTo>
                <a:lnTo>
                  <a:pt x="30856" y="60066"/>
                </a:lnTo>
                <a:cubicBezTo>
                  <a:pt x="32224" y="60032"/>
                  <a:pt x="33591" y="59832"/>
                  <a:pt x="34926" y="59499"/>
                </a:cubicBezTo>
                <a:cubicBezTo>
                  <a:pt x="47902" y="56129"/>
                  <a:pt x="50303" y="47723"/>
                  <a:pt x="50303" y="47723"/>
                </a:cubicBezTo>
                <a:cubicBezTo>
                  <a:pt x="50303" y="47723"/>
                  <a:pt x="22050" y="24840"/>
                  <a:pt x="19081" y="11965"/>
                </a:cubicBezTo>
                <a:cubicBezTo>
                  <a:pt x="16834" y="2084"/>
                  <a:pt x="12672" y="0"/>
                  <a:pt x="10290" y="0"/>
                </a:cubicBezTo>
                <a:close/>
              </a:path>
            </a:pathLst>
          </a:custGeom>
          <a:solidFill>
            <a:srgbClr val="E5B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2129694" y="2351891"/>
            <a:ext cx="521064" cy="555070"/>
          </a:xfrm>
          <a:custGeom>
            <a:avLst/>
            <a:gdLst/>
            <a:ahLst/>
            <a:cxnLst/>
            <a:rect l="l" t="t" r="r" b="b"/>
            <a:pathLst>
              <a:path w="14311" h="15245" extrusionOk="0">
                <a:moveTo>
                  <a:pt x="9564" y="0"/>
                </a:moveTo>
                <a:cubicBezTo>
                  <a:pt x="8587" y="0"/>
                  <a:pt x="7664" y="385"/>
                  <a:pt x="7038" y="1149"/>
                </a:cubicBezTo>
                <a:lnTo>
                  <a:pt x="1201" y="9188"/>
                </a:lnTo>
                <a:cubicBezTo>
                  <a:pt x="0" y="10656"/>
                  <a:pt x="400" y="12924"/>
                  <a:pt x="2102" y="14292"/>
                </a:cubicBezTo>
                <a:cubicBezTo>
                  <a:pt x="2896" y="14927"/>
                  <a:pt x="3834" y="15245"/>
                  <a:pt x="4728" y="15245"/>
                </a:cubicBezTo>
                <a:cubicBezTo>
                  <a:pt x="5712" y="15245"/>
                  <a:pt x="6643" y="14860"/>
                  <a:pt x="7272" y="14091"/>
                </a:cubicBezTo>
                <a:lnTo>
                  <a:pt x="13109" y="6052"/>
                </a:lnTo>
                <a:cubicBezTo>
                  <a:pt x="14310" y="4618"/>
                  <a:pt x="13877" y="2316"/>
                  <a:pt x="12209" y="982"/>
                </a:cubicBezTo>
                <a:cubicBezTo>
                  <a:pt x="11409" y="326"/>
                  <a:pt x="10464" y="0"/>
                  <a:pt x="95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963711" y="1702615"/>
            <a:ext cx="1473258" cy="2699947"/>
          </a:xfrm>
          <a:custGeom>
            <a:avLst/>
            <a:gdLst/>
            <a:ahLst/>
            <a:cxnLst/>
            <a:rect l="l" t="t" r="r" b="b"/>
            <a:pathLst>
              <a:path w="40463" h="74154" extrusionOk="0">
                <a:moveTo>
                  <a:pt x="3369" y="1"/>
                </a:moveTo>
                <a:cubicBezTo>
                  <a:pt x="1668" y="1"/>
                  <a:pt x="267" y="1368"/>
                  <a:pt x="267" y="3103"/>
                </a:cubicBezTo>
                <a:lnTo>
                  <a:pt x="34" y="70918"/>
                </a:lnTo>
                <a:cubicBezTo>
                  <a:pt x="0" y="72653"/>
                  <a:pt x="1401" y="74054"/>
                  <a:pt x="3136" y="74054"/>
                </a:cubicBezTo>
                <a:lnTo>
                  <a:pt x="37093" y="74154"/>
                </a:lnTo>
                <a:cubicBezTo>
                  <a:pt x="38795" y="74154"/>
                  <a:pt x="40196" y="72786"/>
                  <a:pt x="40229" y="71051"/>
                </a:cubicBezTo>
                <a:lnTo>
                  <a:pt x="40462" y="3236"/>
                </a:lnTo>
                <a:cubicBezTo>
                  <a:pt x="40462" y="1502"/>
                  <a:pt x="39061" y="101"/>
                  <a:pt x="37327" y="101"/>
                </a:cubicBezTo>
                <a:lnTo>
                  <a:pt x="33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964912" y="1926104"/>
            <a:ext cx="1470855" cy="2034372"/>
          </a:xfrm>
          <a:custGeom>
            <a:avLst/>
            <a:gdLst/>
            <a:ahLst/>
            <a:cxnLst/>
            <a:rect l="l" t="t" r="r" b="b"/>
            <a:pathLst>
              <a:path w="40397" h="55874" extrusionOk="0">
                <a:moveTo>
                  <a:pt x="201" y="0"/>
                </a:moveTo>
                <a:lnTo>
                  <a:pt x="1" y="55740"/>
                </a:lnTo>
                <a:lnTo>
                  <a:pt x="40196" y="55874"/>
                </a:lnTo>
                <a:lnTo>
                  <a:pt x="40396" y="134"/>
                </a:lnTo>
                <a:lnTo>
                  <a:pt x="201"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16"/>
          <p:cNvSpPr/>
          <p:nvPr/>
        </p:nvSpPr>
        <p:spPr>
          <a:xfrm>
            <a:off x="1100943" y="2076699"/>
            <a:ext cx="1065175" cy="765193"/>
          </a:xfrm>
          <a:custGeom>
            <a:avLst/>
            <a:gdLst/>
            <a:ahLst/>
            <a:cxnLst/>
            <a:rect l="l" t="t" r="r" b="b"/>
            <a:pathLst>
              <a:path w="29255" h="21016" extrusionOk="0">
                <a:moveTo>
                  <a:pt x="27387" y="7639"/>
                </a:moveTo>
                <a:lnTo>
                  <a:pt x="24385" y="19415"/>
                </a:lnTo>
                <a:lnTo>
                  <a:pt x="8173" y="19415"/>
                </a:lnTo>
                <a:lnTo>
                  <a:pt x="6505" y="7639"/>
                </a:lnTo>
                <a:close/>
                <a:moveTo>
                  <a:pt x="2903" y="1"/>
                </a:moveTo>
                <a:cubicBezTo>
                  <a:pt x="1302" y="1"/>
                  <a:pt x="1" y="1302"/>
                  <a:pt x="1" y="2869"/>
                </a:cubicBezTo>
                <a:lnTo>
                  <a:pt x="1" y="4737"/>
                </a:lnTo>
                <a:cubicBezTo>
                  <a:pt x="1" y="5171"/>
                  <a:pt x="368" y="5538"/>
                  <a:pt x="801" y="5538"/>
                </a:cubicBezTo>
                <a:cubicBezTo>
                  <a:pt x="1268" y="5538"/>
                  <a:pt x="1602" y="5171"/>
                  <a:pt x="1602" y="4737"/>
                </a:cubicBezTo>
                <a:lnTo>
                  <a:pt x="1602" y="2869"/>
                </a:lnTo>
                <a:cubicBezTo>
                  <a:pt x="1602" y="2169"/>
                  <a:pt x="2202" y="1602"/>
                  <a:pt x="2903" y="1602"/>
                </a:cubicBezTo>
                <a:cubicBezTo>
                  <a:pt x="3503" y="1602"/>
                  <a:pt x="4070" y="2069"/>
                  <a:pt x="4170" y="2703"/>
                </a:cubicBezTo>
                <a:lnTo>
                  <a:pt x="6672" y="20315"/>
                </a:lnTo>
                <a:cubicBezTo>
                  <a:pt x="6739" y="20715"/>
                  <a:pt x="7072" y="21016"/>
                  <a:pt x="7473" y="21016"/>
                </a:cubicBezTo>
                <a:lnTo>
                  <a:pt x="25018" y="21016"/>
                </a:lnTo>
                <a:cubicBezTo>
                  <a:pt x="25385" y="21016"/>
                  <a:pt x="25686" y="20749"/>
                  <a:pt x="25786" y="20382"/>
                </a:cubicBezTo>
                <a:lnTo>
                  <a:pt x="29188" y="7039"/>
                </a:lnTo>
                <a:cubicBezTo>
                  <a:pt x="29255" y="6805"/>
                  <a:pt x="29188" y="6539"/>
                  <a:pt x="29055" y="6338"/>
                </a:cubicBezTo>
                <a:cubicBezTo>
                  <a:pt x="28888" y="6138"/>
                  <a:pt x="28654" y="6038"/>
                  <a:pt x="28421" y="6038"/>
                </a:cubicBezTo>
                <a:lnTo>
                  <a:pt x="6272" y="6038"/>
                </a:lnTo>
                <a:lnTo>
                  <a:pt x="5738" y="2469"/>
                </a:lnTo>
                <a:cubicBezTo>
                  <a:pt x="5538" y="1068"/>
                  <a:pt x="4304" y="1"/>
                  <a:pt x="2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a:off x="1517555" y="2302518"/>
            <a:ext cx="112980" cy="539378"/>
          </a:xfrm>
          <a:custGeom>
            <a:avLst/>
            <a:gdLst/>
            <a:ahLst/>
            <a:cxnLst/>
            <a:rect l="l" t="t" r="r" b="b"/>
            <a:pathLst>
              <a:path w="3103" h="14814" extrusionOk="0">
                <a:moveTo>
                  <a:pt x="798" y="1"/>
                </a:moveTo>
                <a:cubicBezTo>
                  <a:pt x="777" y="1"/>
                  <a:pt x="756" y="2"/>
                  <a:pt x="734" y="3"/>
                </a:cubicBezTo>
                <a:cubicBezTo>
                  <a:pt x="300" y="70"/>
                  <a:pt x="0" y="470"/>
                  <a:pt x="33" y="904"/>
                </a:cubicBezTo>
                <a:lnTo>
                  <a:pt x="1468" y="14080"/>
                </a:lnTo>
                <a:cubicBezTo>
                  <a:pt x="1501" y="14513"/>
                  <a:pt x="1868" y="14814"/>
                  <a:pt x="2268" y="14814"/>
                </a:cubicBezTo>
                <a:lnTo>
                  <a:pt x="2368" y="14814"/>
                </a:lnTo>
                <a:cubicBezTo>
                  <a:pt x="2802" y="14747"/>
                  <a:pt x="3102" y="14347"/>
                  <a:pt x="3069" y="13913"/>
                </a:cubicBezTo>
                <a:lnTo>
                  <a:pt x="1635" y="737"/>
                </a:lnTo>
                <a:cubicBezTo>
                  <a:pt x="1603" y="323"/>
                  <a:pt x="1237" y="1"/>
                  <a:pt x="7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1784738" y="2302518"/>
            <a:ext cx="106936" cy="539378"/>
          </a:xfrm>
          <a:custGeom>
            <a:avLst/>
            <a:gdLst/>
            <a:ahLst/>
            <a:cxnLst/>
            <a:rect l="l" t="t" r="r" b="b"/>
            <a:pathLst>
              <a:path w="2937" h="14814" extrusionOk="0">
                <a:moveTo>
                  <a:pt x="2109" y="1"/>
                </a:moveTo>
                <a:cubicBezTo>
                  <a:pt x="1699" y="1"/>
                  <a:pt x="1333" y="323"/>
                  <a:pt x="1302" y="737"/>
                </a:cubicBezTo>
                <a:lnTo>
                  <a:pt x="34" y="13913"/>
                </a:lnTo>
                <a:cubicBezTo>
                  <a:pt x="1" y="14380"/>
                  <a:pt x="334" y="14747"/>
                  <a:pt x="768" y="14814"/>
                </a:cubicBezTo>
                <a:lnTo>
                  <a:pt x="835" y="14814"/>
                </a:lnTo>
                <a:cubicBezTo>
                  <a:pt x="1235" y="14814"/>
                  <a:pt x="1602" y="14480"/>
                  <a:pt x="1635" y="14080"/>
                </a:cubicBezTo>
                <a:lnTo>
                  <a:pt x="2903" y="904"/>
                </a:lnTo>
                <a:cubicBezTo>
                  <a:pt x="2936" y="437"/>
                  <a:pt x="2603" y="70"/>
                  <a:pt x="2169" y="3"/>
                </a:cubicBezTo>
                <a:cubicBezTo>
                  <a:pt x="2149" y="2"/>
                  <a:pt x="2129" y="1"/>
                  <a:pt x="21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a:off x="1325634" y="2459302"/>
            <a:ext cx="772475" cy="58329"/>
          </a:xfrm>
          <a:custGeom>
            <a:avLst/>
            <a:gdLst/>
            <a:ahLst/>
            <a:cxnLst/>
            <a:rect l="l" t="t" r="r" b="b"/>
            <a:pathLst>
              <a:path w="21216" h="1602" extrusionOk="0">
                <a:moveTo>
                  <a:pt x="801" y="0"/>
                </a:moveTo>
                <a:cubicBezTo>
                  <a:pt x="334" y="0"/>
                  <a:pt x="1" y="367"/>
                  <a:pt x="1" y="801"/>
                </a:cubicBezTo>
                <a:cubicBezTo>
                  <a:pt x="1" y="1268"/>
                  <a:pt x="334" y="1601"/>
                  <a:pt x="801" y="1601"/>
                </a:cubicBezTo>
                <a:lnTo>
                  <a:pt x="20415" y="1601"/>
                </a:lnTo>
                <a:cubicBezTo>
                  <a:pt x="20849" y="1601"/>
                  <a:pt x="21216" y="1268"/>
                  <a:pt x="21216" y="801"/>
                </a:cubicBezTo>
                <a:cubicBezTo>
                  <a:pt x="21216" y="367"/>
                  <a:pt x="20849" y="0"/>
                  <a:pt x="204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1345077" y="2617179"/>
            <a:ext cx="733625" cy="58329"/>
          </a:xfrm>
          <a:custGeom>
            <a:avLst/>
            <a:gdLst/>
            <a:ahLst/>
            <a:cxnLst/>
            <a:rect l="l" t="t" r="r" b="b"/>
            <a:pathLst>
              <a:path w="20149" h="1602" extrusionOk="0">
                <a:moveTo>
                  <a:pt x="801" y="1"/>
                </a:moveTo>
                <a:cubicBezTo>
                  <a:pt x="367" y="1"/>
                  <a:pt x="0" y="334"/>
                  <a:pt x="0" y="801"/>
                </a:cubicBezTo>
                <a:cubicBezTo>
                  <a:pt x="0" y="1235"/>
                  <a:pt x="367" y="1602"/>
                  <a:pt x="801" y="1602"/>
                </a:cubicBezTo>
                <a:lnTo>
                  <a:pt x="19348" y="1602"/>
                </a:lnTo>
                <a:cubicBezTo>
                  <a:pt x="19781" y="1602"/>
                  <a:pt x="20148" y="1235"/>
                  <a:pt x="20148" y="801"/>
                </a:cubicBezTo>
                <a:cubicBezTo>
                  <a:pt x="20148" y="334"/>
                  <a:pt x="19781" y="1"/>
                  <a:pt x="193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1453181" y="2871035"/>
            <a:ext cx="166430" cy="166430"/>
          </a:xfrm>
          <a:custGeom>
            <a:avLst/>
            <a:gdLst/>
            <a:ahLst/>
            <a:cxnLst/>
            <a:rect l="l" t="t" r="r" b="b"/>
            <a:pathLst>
              <a:path w="4571" h="4571" extrusionOk="0">
                <a:moveTo>
                  <a:pt x="2302" y="1601"/>
                </a:moveTo>
                <a:cubicBezTo>
                  <a:pt x="2669" y="1601"/>
                  <a:pt x="2969" y="1902"/>
                  <a:pt x="2969" y="2269"/>
                </a:cubicBezTo>
                <a:cubicBezTo>
                  <a:pt x="2969" y="2635"/>
                  <a:pt x="2669" y="2936"/>
                  <a:pt x="2302" y="2936"/>
                </a:cubicBezTo>
                <a:cubicBezTo>
                  <a:pt x="1935" y="2936"/>
                  <a:pt x="1635" y="2635"/>
                  <a:pt x="1635" y="2269"/>
                </a:cubicBezTo>
                <a:cubicBezTo>
                  <a:pt x="1635" y="1902"/>
                  <a:pt x="1935" y="1601"/>
                  <a:pt x="2302" y="1601"/>
                </a:cubicBezTo>
                <a:close/>
                <a:moveTo>
                  <a:pt x="2302" y="0"/>
                </a:moveTo>
                <a:cubicBezTo>
                  <a:pt x="1034" y="0"/>
                  <a:pt x="0" y="1034"/>
                  <a:pt x="0" y="2269"/>
                </a:cubicBezTo>
                <a:cubicBezTo>
                  <a:pt x="0" y="3536"/>
                  <a:pt x="1034" y="4570"/>
                  <a:pt x="2302" y="4570"/>
                </a:cubicBezTo>
                <a:cubicBezTo>
                  <a:pt x="3536" y="4570"/>
                  <a:pt x="4570" y="3536"/>
                  <a:pt x="4570" y="2269"/>
                </a:cubicBezTo>
                <a:cubicBezTo>
                  <a:pt x="4570" y="1034"/>
                  <a:pt x="3536" y="0"/>
                  <a:pt x="2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a:off x="1790818" y="2871035"/>
            <a:ext cx="166430" cy="166430"/>
          </a:xfrm>
          <a:custGeom>
            <a:avLst/>
            <a:gdLst/>
            <a:ahLst/>
            <a:cxnLst/>
            <a:rect l="l" t="t" r="r" b="b"/>
            <a:pathLst>
              <a:path w="4571" h="4571" extrusionOk="0">
                <a:moveTo>
                  <a:pt x="2269" y="1601"/>
                </a:moveTo>
                <a:cubicBezTo>
                  <a:pt x="2636" y="1601"/>
                  <a:pt x="2936" y="1902"/>
                  <a:pt x="2936" y="2269"/>
                </a:cubicBezTo>
                <a:cubicBezTo>
                  <a:pt x="2936" y="2635"/>
                  <a:pt x="2636" y="2936"/>
                  <a:pt x="2269" y="2936"/>
                </a:cubicBezTo>
                <a:cubicBezTo>
                  <a:pt x="1902" y="2936"/>
                  <a:pt x="1602" y="2635"/>
                  <a:pt x="1602" y="2269"/>
                </a:cubicBezTo>
                <a:cubicBezTo>
                  <a:pt x="1602" y="1902"/>
                  <a:pt x="1902" y="1601"/>
                  <a:pt x="2269" y="1601"/>
                </a:cubicBezTo>
                <a:close/>
                <a:moveTo>
                  <a:pt x="2269" y="0"/>
                </a:moveTo>
                <a:cubicBezTo>
                  <a:pt x="1035" y="0"/>
                  <a:pt x="0" y="1034"/>
                  <a:pt x="0" y="2269"/>
                </a:cubicBezTo>
                <a:cubicBezTo>
                  <a:pt x="0" y="3536"/>
                  <a:pt x="1035" y="4570"/>
                  <a:pt x="2269" y="4570"/>
                </a:cubicBezTo>
                <a:cubicBezTo>
                  <a:pt x="3536" y="4570"/>
                  <a:pt x="4570" y="3536"/>
                  <a:pt x="4537" y="2269"/>
                </a:cubicBezTo>
                <a:cubicBezTo>
                  <a:pt x="4537" y="1034"/>
                  <a:pt x="3536" y="0"/>
                  <a:pt x="2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1100943" y="3333779"/>
            <a:ext cx="1200001" cy="414200"/>
          </a:xfrm>
          <a:custGeom>
            <a:avLst/>
            <a:gdLst/>
            <a:ahLst/>
            <a:cxnLst/>
            <a:rect l="l" t="t" r="r" b="b"/>
            <a:pathLst>
              <a:path w="32958" h="11376" extrusionOk="0">
                <a:moveTo>
                  <a:pt x="2035" y="0"/>
                </a:moveTo>
                <a:cubicBezTo>
                  <a:pt x="901" y="0"/>
                  <a:pt x="1" y="901"/>
                  <a:pt x="1" y="2035"/>
                </a:cubicBezTo>
                <a:lnTo>
                  <a:pt x="1" y="9340"/>
                </a:lnTo>
                <a:cubicBezTo>
                  <a:pt x="1" y="10474"/>
                  <a:pt x="901" y="11375"/>
                  <a:pt x="2035" y="11375"/>
                </a:cubicBezTo>
                <a:lnTo>
                  <a:pt x="30923" y="11375"/>
                </a:lnTo>
                <a:cubicBezTo>
                  <a:pt x="32023" y="11375"/>
                  <a:pt x="32957" y="10474"/>
                  <a:pt x="32957" y="9340"/>
                </a:cubicBezTo>
                <a:lnTo>
                  <a:pt x="32957" y="2035"/>
                </a:lnTo>
                <a:cubicBezTo>
                  <a:pt x="32957" y="901"/>
                  <a:pt x="32023" y="0"/>
                  <a:pt x="309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6"/>
          <p:cNvSpPr/>
          <p:nvPr/>
        </p:nvSpPr>
        <p:spPr>
          <a:xfrm>
            <a:off x="1510237" y="1796154"/>
            <a:ext cx="400838" cy="32805"/>
          </a:xfrm>
          <a:custGeom>
            <a:avLst/>
            <a:gdLst/>
            <a:ahLst/>
            <a:cxnLst/>
            <a:rect l="l" t="t" r="r" b="b"/>
            <a:pathLst>
              <a:path w="11009" h="901" extrusionOk="0">
                <a:moveTo>
                  <a:pt x="401" y="0"/>
                </a:moveTo>
                <a:cubicBezTo>
                  <a:pt x="168" y="0"/>
                  <a:pt x="1" y="200"/>
                  <a:pt x="1" y="434"/>
                </a:cubicBezTo>
                <a:cubicBezTo>
                  <a:pt x="1" y="667"/>
                  <a:pt x="168" y="867"/>
                  <a:pt x="401" y="867"/>
                </a:cubicBezTo>
                <a:lnTo>
                  <a:pt x="10575" y="901"/>
                </a:lnTo>
                <a:cubicBezTo>
                  <a:pt x="10809" y="901"/>
                  <a:pt x="11009" y="701"/>
                  <a:pt x="11009" y="467"/>
                </a:cubicBezTo>
                <a:cubicBezTo>
                  <a:pt x="11009" y="234"/>
                  <a:pt x="10809" y="67"/>
                  <a:pt x="10575" y="33"/>
                </a:cubicBezTo>
                <a:lnTo>
                  <a:pt x="4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6"/>
          <p:cNvSpPr/>
          <p:nvPr/>
        </p:nvSpPr>
        <p:spPr>
          <a:xfrm>
            <a:off x="1550325" y="4034539"/>
            <a:ext cx="291535" cy="290370"/>
          </a:xfrm>
          <a:custGeom>
            <a:avLst/>
            <a:gdLst/>
            <a:ahLst/>
            <a:cxnLst/>
            <a:rect l="l" t="t" r="r" b="b"/>
            <a:pathLst>
              <a:path w="8007" h="7975" extrusionOk="0">
                <a:moveTo>
                  <a:pt x="3977" y="1"/>
                </a:moveTo>
                <a:cubicBezTo>
                  <a:pt x="1803" y="1"/>
                  <a:pt x="34" y="1789"/>
                  <a:pt x="1" y="3971"/>
                </a:cubicBezTo>
                <a:cubicBezTo>
                  <a:pt x="1" y="6173"/>
                  <a:pt x="1802" y="7974"/>
                  <a:pt x="4004" y="7974"/>
                </a:cubicBezTo>
                <a:cubicBezTo>
                  <a:pt x="4024" y="7974"/>
                  <a:pt x="4044" y="7974"/>
                  <a:pt x="4064" y="7974"/>
                </a:cubicBezTo>
                <a:cubicBezTo>
                  <a:pt x="6238" y="7974"/>
                  <a:pt x="8006" y="6186"/>
                  <a:pt x="8006" y="4004"/>
                </a:cubicBezTo>
                <a:cubicBezTo>
                  <a:pt x="8006" y="1803"/>
                  <a:pt x="6239" y="1"/>
                  <a:pt x="4037" y="1"/>
                </a:cubicBezTo>
                <a:cubicBezTo>
                  <a:pt x="4017" y="1"/>
                  <a:pt x="3997" y="1"/>
                  <a:pt x="3977" y="1"/>
                </a:cubicBezTo>
                <a:close/>
              </a:path>
            </a:pathLst>
          </a:custGeom>
          <a:solidFill>
            <a:srgbClr val="C9D6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1550325" y="4034539"/>
            <a:ext cx="291535" cy="290370"/>
          </a:xfrm>
          <a:custGeom>
            <a:avLst/>
            <a:gdLst/>
            <a:ahLst/>
            <a:cxnLst/>
            <a:rect l="l" t="t" r="r" b="b"/>
            <a:pathLst>
              <a:path w="8007" h="7975" extrusionOk="0">
                <a:moveTo>
                  <a:pt x="3977" y="1"/>
                </a:moveTo>
                <a:cubicBezTo>
                  <a:pt x="1803" y="1"/>
                  <a:pt x="34" y="1789"/>
                  <a:pt x="1" y="3971"/>
                </a:cubicBezTo>
                <a:cubicBezTo>
                  <a:pt x="1" y="6173"/>
                  <a:pt x="1802" y="7974"/>
                  <a:pt x="4004" y="7974"/>
                </a:cubicBezTo>
                <a:cubicBezTo>
                  <a:pt x="4024" y="7974"/>
                  <a:pt x="4044" y="7974"/>
                  <a:pt x="4064" y="7974"/>
                </a:cubicBezTo>
                <a:cubicBezTo>
                  <a:pt x="6238" y="7974"/>
                  <a:pt x="8006" y="6186"/>
                  <a:pt x="8006" y="4004"/>
                </a:cubicBezTo>
                <a:cubicBezTo>
                  <a:pt x="8006" y="1803"/>
                  <a:pt x="6239" y="1"/>
                  <a:pt x="4037" y="1"/>
                </a:cubicBezTo>
                <a:cubicBezTo>
                  <a:pt x="4017" y="1"/>
                  <a:pt x="3997" y="1"/>
                  <a:pt x="39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1586772" y="4069785"/>
            <a:ext cx="219880" cy="218678"/>
          </a:xfrm>
          <a:custGeom>
            <a:avLst/>
            <a:gdLst/>
            <a:ahLst/>
            <a:cxnLst/>
            <a:rect l="l" t="t" r="r" b="b"/>
            <a:pathLst>
              <a:path w="6039" h="6006" extrusionOk="0">
                <a:moveTo>
                  <a:pt x="3036" y="1"/>
                </a:moveTo>
                <a:cubicBezTo>
                  <a:pt x="1368" y="1"/>
                  <a:pt x="0" y="1335"/>
                  <a:pt x="0" y="3003"/>
                </a:cubicBezTo>
                <a:cubicBezTo>
                  <a:pt x="0" y="4671"/>
                  <a:pt x="1335" y="6005"/>
                  <a:pt x="3003" y="6005"/>
                </a:cubicBezTo>
                <a:cubicBezTo>
                  <a:pt x="3023" y="6006"/>
                  <a:pt x="3043" y="6006"/>
                  <a:pt x="3064" y="6006"/>
                </a:cubicBezTo>
                <a:cubicBezTo>
                  <a:pt x="4703" y="6006"/>
                  <a:pt x="6005" y="4684"/>
                  <a:pt x="6005" y="3036"/>
                </a:cubicBezTo>
                <a:cubicBezTo>
                  <a:pt x="6038" y="1368"/>
                  <a:pt x="4670" y="34"/>
                  <a:pt x="3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2155181" y="2727358"/>
            <a:ext cx="598799" cy="500201"/>
          </a:xfrm>
          <a:custGeom>
            <a:avLst/>
            <a:gdLst/>
            <a:ahLst/>
            <a:cxnLst/>
            <a:rect l="l" t="t" r="r" b="b"/>
            <a:pathLst>
              <a:path w="16446" h="13738" extrusionOk="0">
                <a:moveTo>
                  <a:pt x="11947" y="1"/>
                </a:moveTo>
                <a:cubicBezTo>
                  <a:pt x="11284" y="1"/>
                  <a:pt x="10643" y="197"/>
                  <a:pt x="10108" y="611"/>
                </a:cubicBezTo>
                <a:lnTo>
                  <a:pt x="1668" y="6882"/>
                </a:lnTo>
                <a:cubicBezTo>
                  <a:pt x="167" y="8016"/>
                  <a:pt x="1" y="10317"/>
                  <a:pt x="1302" y="12052"/>
                </a:cubicBezTo>
                <a:cubicBezTo>
                  <a:pt x="2123" y="13148"/>
                  <a:pt x="3331" y="13738"/>
                  <a:pt x="4488" y="13738"/>
                </a:cubicBezTo>
                <a:cubicBezTo>
                  <a:pt x="5162" y="13738"/>
                  <a:pt x="5819" y="13537"/>
                  <a:pt x="6372" y="13119"/>
                </a:cubicBezTo>
                <a:lnTo>
                  <a:pt x="14778" y="6848"/>
                </a:lnTo>
                <a:cubicBezTo>
                  <a:pt x="16279" y="5714"/>
                  <a:pt x="16446" y="3413"/>
                  <a:pt x="15145" y="1678"/>
                </a:cubicBezTo>
                <a:cubicBezTo>
                  <a:pt x="14318" y="597"/>
                  <a:pt x="13101" y="1"/>
                  <a:pt x="11947" y="1"/>
                </a:cubicBezTo>
                <a:close/>
              </a:path>
            </a:pathLst>
          </a:custGeom>
          <a:solidFill>
            <a:srgbClr val="E5B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2201350" y="3027382"/>
            <a:ext cx="597561" cy="500164"/>
          </a:xfrm>
          <a:custGeom>
            <a:avLst/>
            <a:gdLst/>
            <a:ahLst/>
            <a:cxnLst/>
            <a:rect l="l" t="t" r="r" b="b"/>
            <a:pathLst>
              <a:path w="16412" h="13737" extrusionOk="0">
                <a:moveTo>
                  <a:pt x="11936" y="0"/>
                </a:moveTo>
                <a:cubicBezTo>
                  <a:pt x="11271" y="0"/>
                  <a:pt x="10621" y="196"/>
                  <a:pt x="10074" y="610"/>
                </a:cubicBezTo>
                <a:lnTo>
                  <a:pt x="1635" y="6881"/>
                </a:lnTo>
                <a:cubicBezTo>
                  <a:pt x="134" y="8015"/>
                  <a:pt x="0" y="10317"/>
                  <a:pt x="1301" y="12051"/>
                </a:cubicBezTo>
                <a:cubicBezTo>
                  <a:pt x="2102" y="13147"/>
                  <a:pt x="3302" y="13737"/>
                  <a:pt x="4456" y="13737"/>
                </a:cubicBezTo>
                <a:cubicBezTo>
                  <a:pt x="5128" y="13737"/>
                  <a:pt x="5785" y="13536"/>
                  <a:pt x="6338" y="13119"/>
                </a:cubicBezTo>
                <a:lnTo>
                  <a:pt x="14777" y="6848"/>
                </a:lnTo>
                <a:cubicBezTo>
                  <a:pt x="16278" y="5713"/>
                  <a:pt x="16412" y="3412"/>
                  <a:pt x="15111" y="1677"/>
                </a:cubicBezTo>
                <a:cubicBezTo>
                  <a:pt x="14306" y="596"/>
                  <a:pt x="13096" y="0"/>
                  <a:pt x="11936" y="0"/>
                </a:cubicBezTo>
                <a:close/>
              </a:path>
            </a:pathLst>
          </a:custGeom>
          <a:solidFill>
            <a:srgbClr val="E5B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6"/>
          <p:cNvSpPr/>
          <p:nvPr/>
        </p:nvSpPr>
        <p:spPr>
          <a:xfrm>
            <a:off x="2253563" y="3390507"/>
            <a:ext cx="518660" cy="445185"/>
          </a:xfrm>
          <a:custGeom>
            <a:avLst/>
            <a:gdLst/>
            <a:ahLst/>
            <a:cxnLst/>
            <a:rect l="l" t="t" r="r" b="b"/>
            <a:pathLst>
              <a:path w="14245" h="12227" extrusionOk="0">
                <a:moveTo>
                  <a:pt x="9736" y="1"/>
                </a:moveTo>
                <a:cubicBezTo>
                  <a:pt x="9069" y="1"/>
                  <a:pt x="8420" y="197"/>
                  <a:pt x="7873" y="611"/>
                </a:cubicBezTo>
                <a:lnTo>
                  <a:pt x="1668" y="5381"/>
                </a:lnTo>
                <a:cubicBezTo>
                  <a:pt x="167" y="6515"/>
                  <a:pt x="1" y="8816"/>
                  <a:pt x="1301" y="10518"/>
                </a:cubicBezTo>
                <a:cubicBezTo>
                  <a:pt x="2130" y="11622"/>
                  <a:pt x="3351" y="12227"/>
                  <a:pt x="4516" y="12227"/>
                </a:cubicBezTo>
                <a:cubicBezTo>
                  <a:pt x="5181" y="12227"/>
                  <a:pt x="5827" y="12030"/>
                  <a:pt x="6372" y="11618"/>
                </a:cubicBezTo>
                <a:lnTo>
                  <a:pt x="12576" y="6848"/>
                </a:lnTo>
                <a:cubicBezTo>
                  <a:pt x="14077" y="5714"/>
                  <a:pt x="14244" y="3413"/>
                  <a:pt x="12943" y="1678"/>
                </a:cubicBezTo>
                <a:cubicBezTo>
                  <a:pt x="12116" y="597"/>
                  <a:pt x="10899" y="1"/>
                  <a:pt x="9736" y="1"/>
                </a:cubicBezTo>
                <a:close/>
              </a:path>
            </a:pathLst>
          </a:custGeom>
          <a:solidFill>
            <a:srgbClr val="E5B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a:off x="2157621" y="2346575"/>
            <a:ext cx="489496" cy="420353"/>
          </a:xfrm>
          <a:custGeom>
            <a:avLst/>
            <a:gdLst/>
            <a:ahLst/>
            <a:cxnLst/>
            <a:rect l="l" t="t" r="r" b="b"/>
            <a:pathLst>
              <a:path w="13444" h="11545" extrusionOk="0">
                <a:moveTo>
                  <a:pt x="8940" y="1"/>
                </a:moveTo>
                <a:cubicBezTo>
                  <a:pt x="8279" y="1"/>
                  <a:pt x="7639" y="194"/>
                  <a:pt x="7105" y="594"/>
                </a:cubicBezTo>
                <a:lnTo>
                  <a:pt x="1635" y="4697"/>
                </a:lnTo>
                <a:cubicBezTo>
                  <a:pt x="167" y="5831"/>
                  <a:pt x="0" y="8133"/>
                  <a:pt x="1301" y="9868"/>
                </a:cubicBezTo>
                <a:cubicBezTo>
                  <a:pt x="2128" y="10949"/>
                  <a:pt x="3332" y="11545"/>
                  <a:pt x="4485" y="11545"/>
                </a:cubicBezTo>
                <a:cubicBezTo>
                  <a:pt x="5146" y="11545"/>
                  <a:pt x="5791" y="11349"/>
                  <a:pt x="6338" y="10935"/>
                </a:cubicBezTo>
                <a:lnTo>
                  <a:pt x="11775" y="6832"/>
                </a:lnTo>
                <a:cubicBezTo>
                  <a:pt x="13276" y="5698"/>
                  <a:pt x="13443" y="3396"/>
                  <a:pt x="12142" y="1695"/>
                </a:cubicBezTo>
                <a:cubicBezTo>
                  <a:pt x="11315" y="591"/>
                  <a:pt x="10095" y="1"/>
                  <a:pt x="8940" y="1"/>
                </a:cubicBezTo>
                <a:close/>
              </a:path>
            </a:pathLst>
          </a:custGeom>
          <a:solidFill>
            <a:srgbClr val="E5B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a:off x="919981" y="2424057"/>
            <a:ext cx="174914" cy="642527"/>
          </a:xfrm>
          <a:custGeom>
            <a:avLst/>
            <a:gdLst/>
            <a:ahLst/>
            <a:cxnLst/>
            <a:rect l="l" t="t" r="r" b="b"/>
            <a:pathLst>
              <a:path w="4804" h="17647" extrusionOk="0">
                <a:moveTo>
                  <a:pt x="801" y="1"/>
                </a:moveTo>
                <a:lnTo>
                  <a:pt x="0" y="7073"/>
                </a:lnTo>
                <a:lnTo>
                  <a:pt x="1335" y="17647"/>
                </a:lnTo>
                <a:cubicBezTo>
                  <a:pt x="1335" y="17647"/>
                  <a:pt x="4804" y="11042"/>
                  <a:pt x="4303" y="6772"/>
                </a:cubicBezTo>
                <a:cubicBezTo>
                  <a:pt x="3836" y="2503"/>
                  <a:pt x="801" y="1"/>
                  <a:pt x="801" y="1"/>
                </a:cubicBezTo>
                <a:close/>
              </a:path>
            </a:pathLst>
          </a:custGeom>
          <a:solidFill>
            <a:srgbClr val="E5B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1524843" y="1504504"/>
            <a:ext cx="342509" cy="124049"/>
          </a:xfrm>
          <a:custGeom>
            <a:avLst/>
            <a:gdLst/>
            <a:ahLst/>
            <a:cxnLst/>
            <a:rect l="l" t="t" r="r" b="b"/>
            <a:pathLst>
              <a:path w="9407" h="3407" extrusionOk="0">
                <a:moveTo>
                  <a:pt x="4707" y="0"/>
                </a:moveTo>
                <a:cubicBezTo>
                  <a:pt x="3130" y="0"/>
                  <a:pt x="1555" y="601"/>
                  <a:pt x="367" y="1806"/>
                </a:cubicBezTo>
                <a:cubicBezTo>
                  <a:pt x="0" y="2173"/>
                  <a:pt x="0" y="2773"/>
                  <a:pt x="367" y="3140"/>
                </a:cubicBezTo>
                <a:cubicBezTo>
                  <a:pt x="567" y="3307"/>
                  <a:pt x="801" y="3407"/>
                  <a:pt x="1034" y="3407"/>
                </a:cubicBezTo>
                <a:cubicBezTo>
                  <a:pt x="1268" y="3407"/>
                  <a:pt x="1535" y="3307"/>
                  <a:pt x="1701" y="3140"/>
                </a:cubicBezTo>
                <a:cubicBezTo>
                  <a:pt x="2523" y="2302"/>
                  <a:pt x="3614" y="1885"/>
                  <a:pt x="4707" y="1885"/>
                </a:cubicBezTo>
                <a:cubicBezTo>
                  <a:pt x="5790" y="1885"/>
                  <a:pt x="6876" y="2293"/>
                  <a:pt x="7706" y="3107"/>
                </a:cubicBezTo>
                <a:cubicBezTo>
                  <a:pt x="7889" y="3290"/>
                  <a:pt x="8131" y="3382"/>
                  <a:pt x="8373" y="3382"/>
                </a:cubicBezTo>
                <a:cubicBezTo>
                  <a:pt x="8615" y="3382"/>
                  <a:pt x="8856" y="3290"/>
                  <a:pt x="9040" y="3107"/>
                </a:cubicBezTo>
                <a:cubicBezTo>
                  <a:pt x="9407" y="2740"/>
                  <a:pt x="9407" y="2139"/>
                  <a:pt x="9040" y="1772"/>
                </a:cubicBezTo>
                <a:cubicBezTo>
                  <a:pt x="7843" y="592"/>
                  <a:pt x="6274" y="0"/>
                  <a:pt x="47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1162901" y="1106280"/>
            <a:ext cx="1066376" cy="275733"/>
          </a:xfrm>
          <a:custGeom>
            <a:avLst/>
            <a:gdLst/>
            <a:ahLst/>
            <a:cxnLst/>
            <a:rect l="l" t="t" r="r" b="b"/>
            <a:pathLst>
              <a:path w="29288" h="7573" extrusionOk="0">
                <a:moveTo>
                  <a:pt x="14644" y="0"/>
                </a:moveTo>
                <a:cubicBezTo>
                  <a:pt x="9240" y="0"/>
                  <a:pt x="4170" y="2135"/>
                  <a:pt x="367" y="5938"/>
                </a:cubicBezTo>
                <a:cubicBezTo>
                  <a:pt x="0" y="6305"/>
                  <a:pt x="0" y="6905"/>
                  <a:pt x="367" y="7305"/>
                </a:cubicBezTo>
                <a:cubicBezTo>
                  <a:pt x="567" y="7472"/>
                  <a:pt x="801" y="7572"/>
                  <a:pt x="1034" y="7572"/>
                </a:cubicBezTo>
                <a:cubicBezTo>
                  <a:pt x="1268" y="7572"/>
                  <a:pt x="1535" y="7472"/>
                  <a:pt x="1702" y="7272"/>
                </a:cubicBezTo>
                <a:cubicBezTo>
                  <a:pt x="5137" y="3803"/>
                  <a:pt x="9741" y="1902"/>
                  <a:pt x="14644" y="1902"/>
                </a:cubicBezTo>
                <a:lnTo>
                  <a:pt x="14677" y="1902"/>
                </a:lnTo>
                <a:cubicBezTo>
                  <a:pt x="19548" y="1902"/>
                  <a:pt x="24151" y="3770"/>
                  <a:pt x="27587" y="7205"/>
                </a:cubicBezTo>
                <a:cubicBezTo>
                  <a:pt x="27770" y="7389"/>
                  <a:pt x="28012" y="7481"/>
                  <a:pt x="28254" y="7481"/>
                </a:cubicBezTo>
                <a:cubicBezTo>
                  <a:pt x="28496" y="7481"/>
                  <a:pt x="28738" y="7389"/>
                  <a:pt x="28921" y="7205"/>
                </a:cubicBezTo>
                <a:cubicBezTo>
                  <a:pt x="29288" y="6838"/>
                  <a:pt x="29288" y="6238"/>
                  <a:pt x="28921" y="5871"/>
                </a:cubicBezTo>
                <a:cubicBezTo>
                  <a:pt x="25118" y="2068"/>
                  <a:pt x="20048" y="0"/>
                  <a:pt x="146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a:off x="1346903" y="1305447"/>
            <a:ext cx="698380" cy="198034"/>
          </a:xfrm>
          <a:custGeom>
            <a:avLst/>
            <a:gdLst/>
            <a:ahLst/>
            <a:cxnLst/>
            <a:rect l="l" t="t" r="r" b="b"/>
            <a:pathLst>
              <a:path w="19181" h="5439" extrusionOk="0">
                <a:moveTo>
                  <a:pt x="9611" y="1"/>
                </a:moveTo>
                <a:cubicBezTo>
                  <a:pt x="6260" y="1"/>
                  <a:pt x="2911" y="1277"/>
                  <a:pt x="368" y="3837"/>
                </a:cubicBezTo>
                <a:cubicBezTo>
                  <a:pt x="1" y="4204"/>
                  <a:pt x="1" y="4804"/>
                  <a:pt x="368" y="5171"/>
                </a:cubicBezTo>
                <a:cubicBezTo>
                  <a:pt x="568" y="5371"/>
                  <a:pt x="801" y="5438"/>
                  <a:pt x="1035" y="5438"/>
                </a:cubicBezTo>
                <a:cubicBezTo>
                  <a:pt x="1302" y="5438"/>
                  <a:pt x="1535" y="5371"/>
                  <a:pt x="1735" y="5171"/>
                </a:cubicBezTo>
                <a:cubicBezTo>
                  <a:pt x="3895" y="2995"/>
                  <a:pt x="6752" y="1902"/>
                  <a:pt x="9611" y="1902"/>
                </a:cubicBezTo>
                <a:cubicBezTo>
                  <a:pt x="12448" y="1902"/>
                  <a:pt x="15287" y="2978"/>
                  <a:pt x="17446" y="5138"/>
                </a:cubicBezTo>
                <a:cubicBezTo>
                  <a:pt x="17647" y="5321"/>
                  <a:pt x="17897" y="5413"/>
                  <a:pt x="18143" y="5413"/>
                </a:cubicBezTo>
                <a:cubicBezTo>
                  <a:pt x="18389" y="5413"/>
                  <a:pt x="18631" y="5321"/>
                  <a:pt x="18814" y="5138"/>
                </a:cubicBezTo>
                <a:cubicBezTo>
                  <a:pt x="19181" y="4771"/>
                  <a:pt x="19181" y="4170"/>
                  <a:pt x="18814" y="3770"/>
                </a:cubicBezTo>
                <a:cubicBezTo>
                  <a:pt x="16271" y="1260"/>
                  <a:pt x="12940" y="1"/>
                  <a:pt x="96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6"/>
          <p:cNvSpPr/>
          <p:nvPr/>
        </p:nvSpPr>
        <p:spPr>
          <a:xfrm>
            <a:off x="1823625" y="3607551"/>
            <a:ext cx="1900784" cy="1535919"/>
          </a:xfrm>
          <a:custGeom>
            <a:avLst/>
            <a:gdLst/>
            <a:ahLst/>
            <a:cxnLst/>
            <a:rect l="l" t="t" r="r" b="b"/>
            <a:pathLst>
              <a:path w="52205" h="42184" extrusionOk="0">
                <a:moveTo>
                  <a:pt x="7606" y="0"/>
                </a:moveTo>
                <a:cubicBezTo>
                  <a:pt x="7207" y="0"/>
                  <a:pt x="6801" y="71"/>
                  <a:pt x="6405" y="220"/>
                </a:cubicBezTo>
                <a:cubicBezTo>
                  <a:pt x="4637" y="887"/>
                  <a:pt x="3736" y="2855"/>
                  <a:pt x="4403" y="4623"/>
                </a:cubicBezTo>
                <a:lnTo>
                  <a:pt x="12609" y="33044"/>
                </a:lnTo>
                <a:cubicBezTo>
                  <a:pt x="11241" y="31009"/>
                  <a:pt x="9740" y="28974"/>
                  <a:pt x="8473" y="27707"/>
                </a:cubicBezTo>
                <a:cubicBezTo>
                  <a:pt x="6686" y="25979"/>
                  <a:pt x="4314" y="25555"/>
                  <a:pt x="2473" y="25555"/>
                </a:cubicBezTo>
                <a:cubicBezTo>
                  <a:pt x="2252" y="25555"/>
                  <a:pt x="2039" y="25561"/>
                  <a:pt x="1835" y="25572"/>
                </a:cubicBezTo>
                <a:cubicBezTo>
                  <a:pt x="734" y="25605"/>
                  <a:pt x="0" y="26773"/>
                  <a:pt x="500" y="27807"/>
                </a:cubicBezTo>
                <a:cubicBezTo>
                  <a:pt x="1901" y="30742"/>
                  <a:pt x="4670" y="36546"/>
                  <a:pt x="7305" y="42184"/>
                </a:cubicBezTo>
                <a:lnTo>
                  <a:pt x="52204" y="42184"/>
                </a:lnTo>
                <a:cubicBezTo>
                  <a:pt x="51870" y="40149"/>
                  <a:pt x="51403" y="38347"/>
                  <a:pt x="50870" y="37113"/>
                </a:cubicBezTo>
                <a:cubicBezTo>
                  <a:pt x="48601" y="31876"/>
                  <a:pt x="46867" y="24004"/>
                  <a:pt x="44065" y="22936"/>
                </a:cubicBezTo>
                <a:cubicBezTo>
                  <a:pt x="43690" y="22795"/>
                  <a:pt x="43329" y="22734"/>
                  <a:pt x="42985" y="22734"/>
                </a:cubicBezTo>
                <a:cubicBezTo>
                  <a:pt x="40727" y="22734"/>
                  <a:pt x="39195" y="25372"/>
                  <a:pt x="39195" y="25372"/>
                </a:cubicBezTo>
                <a:cubicBezTo>
                  <a:pt x="39195" y="25372"/>
                  <a:pt x="37711" y="20209"/>
                  <a:pt x="33681" y="20209"/>
                </a:cubicBezTo>
                <a:cubicBezTo>
                  <a:pt x="33438" y="20209"/>
                  <a:pt x="33186" y="20228"/>
                  <a:pt x="32924" y="20268"/>
                </a:cubicBezTo>
                <a:cubicBezTo>
                  <a:pt x="29888" y="20768"/>
                  <a:pt x="28854" y="26172"/>
                  <a:pt x="28854" y="26172"/>
                </a:cubicBezTo>
                <a:cubicBezTo>
                  <a:pt x="28854" y="26172"/>
                  <a:pt x="26647" y="18891"/>
                  <a:pt x="22870" y="18891"/>
                </a:cubicBezTo>
                <a:cubicBezTo>
                  <a:pt x="22573" y="18891"/>
                  <a:pt x="22266" y="18936"/>
                  <a:pt x="21949" y="19034"/>
                </a:cubicBezTo>
                <a:cubicBezTo>
                  <a:pt x="20248" y="19567"/>
                  <a:pt x="19281" y="21402"/>
                  <a:pt x="18713" y="23470"/>
                </a:cubicBezTo>
                <a:lnTo>
                  <a:pt x="10808" y="2222"/>
                </a:lnTo>
                <a:cubicBezTo>
                  <a:pt x="10290" y="850"/>
                  <a:pt x="8989" y="0"/>
                  <a:pt x="7606" y="0"/>
                </a:cubicBezTo>
                <a:close/>
              </a:path>
            </a:pathLst>
          </a:custGeom>
          <a:solidFill>
            <a:srgbClr val="E5B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6"/>
          <p:cNvSpPr/>
          <p:nvPr/>
        </p:nvSpPr>
        <p:spPr>
          <a:xfrm>
            <a:off x="960672" y="862825"/>
            <a:ext cx="1470843" cy="380316"/>
          </a:xfrm>
          <a:custGeom>
            <a:avLst/>
            <a:gdLst/>
            <a:ahLst/>
            <a:cxnLst/>
            <a:rect l="l" t="t" r="r" b="b"/>
            <a:pathLst>
              <a:path w="29288" h="7573" extrusionOk="0">
                <a:moveTo>
                  <a:pt x="14644" y="0"/>
                </a:moveTo>
                <a:cubicBezTo>
                  <a:pt x="9240" y="0"/>
                  <a:pt x="4170" y="2135"/>
                  <a:pt x="367" y="5938"/>
                </a:cubicBezTo>
                <a:cubicBezTo>
                  <a:pt x="0" y="6305"/>
                  <a:pt x="0" y="6905"/>
                  <a:pt x="367" y="7305"/>
                </a:cubicBezTo>
                <a:cubicBezTo>
                  <a:pt x="567" y="7472"/>
                  <a:pt x="801" y="7572"/>
                  <a:pt x="1034" y="7572"/>
                </a:cubicBezTo>
                <a:cubicBezTo>
                  <a:pt x="1268" y="7572"/>
                  <a:pt x="1535" y="7472"/>
                  <a:pt x="1702" y="7272"/>
                </a:cubicBezTo>
                <a:cubicBezTo>
                  <a:pt x="5137" y="3803"/>
                  <a:pt x="9741" y="1902"/>
                  <a:pt x="14644" y="1902"/>
                </a:cubicBezTo>
                <a:lnTo>
                  <a:pt x="14677" y="1902"/>
                </a:lnTo>
                <a:cubicBezTo>
                  <a:pt x="19548" y="1902"/>
                  <a:pt x="24151" y="3770"/>
                  <a:pt x="27587" y="7205"/>
                </a:cubicBezTo>
                <a:cubicBezTo>
                  <a:pt x="27770" y="7389"/>
                  <a:pt x="28012" y="7481"/>
                  <a:pt x="28254" y="7481"/>
                </a:cubicBezTo>
                <a:cubicBezTo>
                  <a:pt x="28496" y="7481"/>
                  <a:pt x="28738" y="7389"/>
                  <a:pt x="28921" y="7205"/>
                </a:cubicBezTo>
                <a:cubicBezTo>
                  <a:pt x="29288" y="6838"/>
                  <a:pt x="29288" y="6238"/>
                  <a:pt x="28921" y="5871"/>
                </a:cubicBezTo>
                <a:cubicBezTo>
                  <a:pt x="25118" y="2068"/>
                  <a:pt x="20048" y="0"/>
                  <a:pt x="146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6"/>
          <p:cNvSpPr txBox="1">
            <a:spLocks noGrp="1"/>
          </p:cNvSpPr>
          <p:nvPr>
            <p:ph type="ctrTitle" idx="4294967295"/>
          </p:nvPr>
        </p:nvSpPr>
        <p:spPr>
          <a:xfrm>
            <a:off x="1105677" y="3355722"/>
            <a:ext cx="1180800" cy="3606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rPr>
              <a:t>PAY</a:t>
            </a:r>
            <a:endParaRPr sz="2500">
              <a:solidFill>
                <a:schemeClr val="lt1"/>
              </a:solidFill>
            </a:endParaRPr>
          </a:p>
        </p:txBody>
      </p:sp>
      <p:sp>
        <p:nvSpPr>
          <p:cNvPr id="52" name="Google Shape;115;p16">
            <a:extLst>
              <a:ext uri="{FF2B5EF4-FFF2-40B4-BE49-F238E27FC236}">
                <a16:creationId xmlns:a16="http://schemas.microsoft.com/office/drawing/2014/main" id="{41896E38-A700-40CA-AB67-DFFA75C3EE83}"/>
              </a:ext>
            </a:extLst>
          </p:cNvPr>
          <p:cNvSpPr txBox="1"/>
          <p:nvPr/>
        </p:nvSpPr>
        <p:spPr>
          <a:xfrm>
            <a:off x="5518299" y="2610696"/>
            <a:ext cx="2900938" cy="587073"/>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latin typeface="Bahnschrift Condensed" panose="020B0502040204020203" pitchFamily="34" charset="0"/>
                <a:ea typeface="Roboto"/>
                <a:cs typeface="Roboto"/>
                <a:sym typeface="Roboto"/>
              </a:rPr>
              <a:t>XGBoost Regressor – Sales Prediction</a:t>
            </a:r>
          </a:p>
          <a:p>
            <a:pPr marL="0" lvl="0" indent="0" algn="r" rtl="0">
              <a:spcBef>
                <a:spcPts val="0"/>
              </a:spcBef>
              <a:spcAft>
                <a:spcPts val="0"/>
              </a:spcAft>
              <a:buNone/>
            </a:pPr>
            <a:r>
              <a:rPr lang="en" dirty="0">
                <a:latin typeface="Bahnschrift Condensed" panose="020B0502040204020203" pitchFamily="34" charset="0"/>
                <a:ea typeface="Roboto"/>
                <a:cs typeface="Roboto"/>
                <a:sym typeface="Roboto"/>
              </a:rPr>
              <a:t>XGBoost Classifier – Churn Prediction</a:t>
            </a:r>
          </a:p>
        </p:txBody>
      </p:sp>
      <p:sp>
        <p:nvSpPr>
          <p:cNvPr id="53" name="Google Shape;115;p16">
            <a:extLst>
              <a:ext uri="{FF2B5EF4-FFF2-40B4-BE49-F238E27FC236}">
                <a16:creationId xmlns:a16="http://schemas.microsoft.com/office/drawing/2014/main" id="{DCC15820-10EC-4ECF-A817-308D45DDEDCD}"/>
              </a:ext>
            </a:extLst>
          </p:cNvPr>
          <p:cNvSpPr txBox="1"/>
          <p:nvPr/>
        </p:nvSpPr>
        <p:spPr>
          <a:xfrm>
            <a:off x="4583122" y="3794467"/>
            <a:ext cx="3839653" cy="587073"/>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latin typeface="Bahnschrift Condensed" panose="020B0502040204020203" pitchFamily="34" charset="0"/>
                <a:ea typeface="Roboto"/>
                <a:cs typeface="Roboto"/>
                <a:sym typeface="Roboto"/>
              </a:rPr>
              <a:t>Exponention Smoothing – Income Forecasting</a:t>
            </a:r>
          </a:p>
          <a:p>
            <a:pPr marL="0" lvl="0" indent="0" algn="r" rtl="0">
              <a:spcBef>
                <a:spcPts val="0"/>
              </a:spcBef>
              <a:spcAft>
                <a:spcPts val="0"/>
              </a:spcAft>
              <a:buNone/>
            </a:pPr>
            <a:r>
              <a:rPr lang="en" dirty="0">
                <a:latin typeface="Bahnschrift Condensed" panose="020B0502040204020203" pitchFamily="34" charset="0"/>
                <a:ea typeface="Roboto"/>
                <a:cs typeface="Roboto"/>
                <a:sym typeface="Roboto"/>
              </a:rPr>
              <a:t>ARIMA – Revenue Forecasting</a:t>
            </a:r>
          </a:p>
        </p:txBody>
      </p:sp>
      <p:sp>
        <p:nvSpPr>
          <p:cNvPr id="55" name="Google Shape;115;p16">
            <a:extLst>
              <a:ext uri="{FF2B5EF4-FFF2-40B4-BE49-F238E27FC236}">
                <a16:creationId xmlns:a16="http://schemas.microsoft.com/office/drawing/2014/main" id="{A8EEE365-5258-48DB-AE7E-483B8863624C}"/>
              </a:ext>
            </a:extLst>
          </p:cNvPr>
          <p:cNvSpPr txBox="1"/>
          <p:nvPr/>
        </p:nvSpPr>
        <p:spPr>
          <a:xfrm>
            <a:off x="4576032" y="4521028"/>
            <a:ext cx="3839653" cy="587073"/>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latin typeface="Bahnschrift Condensed" panose="020B0502040204020203" pitchFamily="34" charset="0"/>
                <a:ea typeface="Roboto"/>
                <a:cs typeface="Roboto"/>
                <a:sym typeface="Roboto"/>
              </a:rPr>
              <a:t>RFM Model</a:t>
            </a:r>
          </a:p>
        </p:txBody>
      </p:sp>
      <p:sp>
        <p:nvSpPr>
          <p:cNvPr id="3" name="TextBox 2">
            <a:extLst>
              <a:ext uri="{FF2B5EF4-FFF2-40B4-BE49-F238E27FC236}">
                <a16:creationId xmlns:a16="http://schemas.microsoft.com/office/drawing/2014/main" id="{0305A096-1120-4281-BCF5-605AEEBB1CBB}"/>
              </a:ext>
            </a:extLst>
          </p:cNvPr>
          <p:cNvSpPr txBox="1"/>
          <p:nvPr/>
        </p:nvSpPr>
        <p:spPr>
          <a:xfrm>
            <a:off x="2806999" y="2653395"/>
            <a:ext cx="1951257" cy="707886"/>
          </a:xfrm>
          <a:prstGeom prst="rect">
            <a:avLst/>
          </a:prstGeom>
          <a:noFill/>
        </p:spPr>
        <p:txBody>
          <a:bodyPr wrap="square" rtlCol="0">
            <a:spAutoFit/>
          </a:bodyPr>
          <a:lstStyle/>
          <a:p>
            <a:pPr algn="ctr"/>
            <a:r>
              <a:rPr lang="en-IN" sz="2000" b="1" u="sng" dirty="0">
                <a:latin typeface="Bahnschrift Condensed" panose="020B0502040204020203" pitchFamily="34" charset="0"/>
              </a:rPr>
              <a:t>Tools Used</a:t>
            </a:r>
            <a:r>
              <a:rPr lang="en-IN" sz="2000" u="sng" dirty="0">
                <a:latin typeface="Bahnschrift Condensed" panose="020B0502040204020203" pitchFamily="34" charset="0"/>
              </a:rPr>
              <a:t> </a:t>
            </a:r>
          </a:p>
          <a:p>
            <a:pPr algn="ctr"/>
            <a:r>
              <a:rPr lang="en-IN" sz="2000" dirty="0">
                <a:latin typeface="Bahnschrift Condensed" panose="020B0502040204020203" pitchFamily="34" charset="0"/>
              </a:rPr>
              <a:t>Power BI and Python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24"/>
          <p:cNvSpPr txBox="1">
            <a:spLocks noGrp="1"/>
          </p:cNvSpPr>
          <p:nvPr>
            <p:ph type="title"/>
          </p:nvPr>
        </p:nvSpPr>
        <p:spPr>
          <a:xfrm>
            <a:off x="2514575" y="409575"/>
            <a:ext cx="41148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200" dirty="0">
                <a:latin typeface="Bahnschrift Condensed" panose="020B0502040204020203" pitchFamily="34" charset="0"/>
              </a:rPr>
              <a:t>PROJECT OUTLINE</a:t>
            </a:r>
            <a:endParaRPr sz="3200" dirty="0">
              <a:latin typeface="Bahnschrift Condensed" panose="020B0502040204020203" pitchFamily="34" charset="0"/>
            </a:endParaRPr>
          </a:p>
        </p:txBody>
      </p:sp>
      <p:sp>
        <p:nvSpPr>
          <p:cNvPr id="486" name="Google Shape;486;p24"/>
          <p:cNvSpPr/>
          <p:nvPr/>
        </p:nvSpPr>
        <p:spPr>
          <a:xfrm>
            <a:off x="753050" y="1562575"/>
            <a:ext cx="2222593" cy="1267066"/>
          </a:xfrm>
          <a:custGeom>
            <a:avLst/>
            <a:gdLst/>
            <a:ahLst/>
            <a:cxnLst/>
            <a:rect l="l" t="t" r="r" b="b"/>
            <a:pathLst>
              <a:path w="32311" h="18420" extrusionOk="0">
                <a:moveTo>
                  <a:pt x="0" y="0"/>
                </a:moveTo>
                <a:lnTo>
                  <a:pt x="7964" y="9210"/>
                </a:lnTo>
                <a:lnTo>
                  <a:pt x="0" y="18420"/>
                </a:lnTo>
                <a:lnTo>
                  <a:pt x="24347" y="18420"/>
                </a:lnTo>
                <a:lnTo>
                  <a:pt x="32311" y="9210"/>
                </a:lnTo>
                <a:lnTo>
                  <a:pt x="24347" y="0"/>
                </a:lnTo>
                <a:close/>
              </a:path>
            </a:pathLst>
          </a:custGeom>
          <a:solidFill>
            <a:schemeClr val="accent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24"/>
          <p:cNvSpPr/>
          <p:nvPr/>
        </p:nvSpPr>
        <p:spPr>
          <a:xfrm>
            <a:off x="4363920" y="1562575"/>
            <a:ext cx="2220529" cy="1267066"/>
          </a:xfrm>
          <a:custGeom>
            <a:avLst/>
            <a:gdLst/>
            <a:ahLst/>
            <a:cxnLst/>
            <a:rect l="l" t="t" r="r" b="b"/>
            <a:pathLst>
              <a:path w="32281" h="18420" extrusionOk="0">
                <a:moveTo>
                  <a:pt x="1" y="0"/>
                </a:moveTo>
                <a:lnTo>
                  <a:pt x="7934" y="9210"/>
                </a:lnTo>
                <a:lnTo>
                  <a:pt x="1" y="18420"/>
                </a:lnTo>
                <a:lnTo>
                  <a:pt x="24348" y="18420"/>
                </a:lnTo>
                <a:lnTo>
                  <a:pt x="32281" y="9210"/>
                </a:lnTo>
                <a:lnTo>
                  <a:pt x="24348" y="0"/>
                </a:lnTo>
                <a:close/>
              </a:path>
            </a:pathLst>
          </a:cu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4"/>
          <p:cNvSpPr/>
          <p:nvPr/>
        </p:nvSpPr>
        <p:spPr>
          <a:xfrm>
            <a:off x="2557419" y="1562575"/>
            <a:ext cx="2222662" cy="1267066"/>
          </a:xfrm>
          <a:custGeom>
            <a:avLst/>
            <a:gdLst/>
            <a:ahLst/>
            <a:cxnLst/>
            <a:rect l="l" t="t" r="r" b="b"/>
            <a:pathLst>
              <a:path w="32312" h="18420" extrusionOk="0">
                <a:moveTo>
                  <a:pt x="1" y="0"/>
                </a:moveTo>
                <a:lnTo>
                  <a:pt x="7964" y="9210"/>
                </a:lnTo>
                <a:lnTo>
                  <a:pt x="1" y="18420"/>
                </a:lnTo>
                <a:lnTo>
                  <a:pt x="24378" y="18420"/>
                </a:lnTo>
                <a:lnTo>
                  <a:pt x="32311" y="9210"/>
                </a:lnTo>
                <a:lnTo>
                  <a:pt x="24378" y="0"/>
                </a:ln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 name="Google Shape;498;p24"/>
          <p:cNvSpPr/>
          <p:nvPr/>
        </p:nvSpPr>
        <p:spPr>
          <a:xfrm>
            <a:off x="6168358" y="1548636"/>
            <a:ext cx="2222593" cy="1267066"/>
          </a:xfrm>
          <a:custGeom>
            <a:avLst/>
            <a:gdLst/>
            <a:ahLst/>
            <a:cxnLst/>
            <a:rect l="l" t="t" r="r" b="b"/>
            <a:pathLst>
              <a:path w="32311" h="18420" extrusionOk="0">
                <a:moveTo>
                  <a:pt x="0" y="0"/>
                </a:moveTo>
                <a:lnTo>
                  <a:pt x="7933" y="9210"/>
                </a:lnTo>
                <a:lnTo>
                  <a:pt x="0" y="18420"/>
                </a:lnTo>
                <a:lnTo>
                  <a:pt x="24347" y="18420"/>
                </a:lnTo>
                <a:lnTo>
                  <a:pt x="32311" y="9210"/>
                </a:lnTo>
                <a:lnTo>
                  <a:pt x="24347"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extBox 1">
            <a:extLst>
              <a:ext uri="{FF2B5EF4-FFF2-40B4-BE49-F238E27FC236}">
                <a16:creationId xmlns:a16="http://schemas.microsoft.com/office/drawing/2014/main" id="{66AC0BB2-AFF8-485A-920C-E9905C75ED0A}"/>
              </a:ext>
            </a:extLst>
          </p:cNvPr>
          <p:cNvSpPr txBox="1"/>
          <p:nvPr/>
        </p:nvSpPr>
        <p:spPr>
          <a:xfrm>
            <a:off x="1265814" y="1984353"/>
            <a:ext cx="1709829" cy="646331"/>
          </a:xfrm>
          <a:prstGeom prst="rect">
            <a:avLst/>
          </a:prstGeom>
          <a:noFill/>
        </p:spPr>
        <p:txBody>
          <a:bodyPr wrap="square" rtlCol="0">
            <a:spAutoFit/>
          </a:bodyPr>
          <a:lstStyle/>
          <a:p>
            <a:r>
              <a:rPr lang="en-IN" sz="1800" dirty="0">
                <a:solidFill>
                  <a:schemeClr val="bg1"/>
                </a:solidFill>
                <a:latin typeface="Bahnschrift Condensed" panose="020B0502040204020203" pitchFamily="34" charset="0"/>
              </a:rPr>
              <a:t>Data Pre-processing</a:t>
            </a:r>
          </a:p>
        </p:txBody>
      </p:sp>
      <p:sp>
        <p:nvSpPr>
          <p:cNvPr id="46" name="Google Shape;486;p24">
            <a:extLst>
              <a:ext uri="{FF2B5EF4-FFF2-40B4-BE49-F238E27FC236}">
                <a16:creationId xmlns:a16="http://schemas.microsoft.com/office/drawing/2014/main" id="{EEEB2547-12DC-415B-BD1F-24A31E8886A9}"/>
              </a:ext>
            </a:extLst>
          </p:cNvPr>
          <p:cNvSpPr/>
          <p:nvPr/>
        </p:nvSpPr>
        <p:spPr>
          <a:xfrm>
            <a:off x="756588" y="2980250"/>
            <a:ext cx="2222593" cy="1267066"/>
          </a:xfrm>
          <a:custGeom>
            <a:avLst/>
            <a:gdLst/>
            <a:ahLst/>
            <a:cxnLst/>
            <a:rect l="l" t="t" r="r" b="b"/>
            <a:pathLst>
              <a:path w="32311" h="18420" extrusionOk="0">
                <a:moveTo>
                  <a:pt x="0" y="0"/>
                </a:moveTo>
                <a:lnTo>
                  <a:pt x="7964" y="9210"/>
                </a:lnTo>
                <a:lnTo>
                  <a:pt x="0" y="18420"/>
                </a:lnTo>
                <a:lnTo>
                  <a:pt x="24347" y="18420"/>
                </a:lnTo>
                <a:lnTo>
                  <a:pt x="32311" y="9210"/>
                </a:lnTo>
                <a:lnTo>
                  <a:pt x="24347" y="0"/>
                </a:lnTo>
                <a:close/>
              </a:path>
            </a:pathLst>
          </a:cu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90;p24">
            <a:extLst>
              <a:ext uri="{FF2B5EF4-FFF2-40B4-BE49-F238E27FC236}">
                <a16:creationId xmlns:a16="http://schemas.microsoft.com/office/drawing/2014/main" id="{4B6B7F09-DACD-4EED-B17B-B88184A37359}"/>
              </a:ext>
            </a:extLst>
          </p:cNvPr>
          <p:cNvSpPr/>
          <p:nvPr/>
        </p:nvSpPr>
        <p:spPr>
          <a:xfrm>
            <a:off x="4367458" y="2980250"/>
            <a:ext cx="2220529" cy="1267066"/>
          </a:xfrm>
          <a:custGeom>
            <a:avLst/>
            <a:gdLst/>
            <a:ahLst/>
            <a:cxnLst/>
            <a:rect l="l" t="t" r="r" b="b"/>
            <a:pathLst>
              <a:path w="32281" h="18420" extrusionOk="0">
                <a:moveTo>
                  <a:pt x="1" y="0"/>
                </a:moveTo>
                <a:lnTo>
                  <a:pt x="7934" y="9210"/>
                </a:lnTo>
                <a:lnTo>
                  <a:pt x="1" y="18420"/>
                </a:lnTo>
                <a:lnTo>
                  <a:pt x="24348" y="18420"/>
                </a:lnTo>
                <a:lnTo>
                  <a:pt x="32281" y="9210"/>
                </a:lnTo>
                <a:lnTo>
                  <a:pt x="24348" y="0"/>
                </a:lnTo>
                <a:close/>
              </a:path>
            </a:pathLst>
          </a:custGeom>
          <a:solidFill>
            <a:srgbClr val="365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94;p24">
            <a:extLst>
              <a:ext uri="{FF2B5EF4-FFF2-40B4-BE49-F238E27FC236}">
                <a16:creationId xmlns:a16="http://schemas.microsoft.com/office/drawing/2014/main" id="{B26F0CF8-9D2A-48F7-B74B-D0835551F821}"/>
              </a:ext>
            </a:extLst>
          </p:cNvPr>
          <p:cNvSpPr/>
          <p:nvPr/>
        </p:nvSpPr>
        <p:spPr>
          <a:xfrm>
            <a:off x="2560957" y="2980250"/>
            <a:ext cx="2222662" cy="1267066"/>
          </a:xfrm>
          <a:custGeom>
            <a:avLst/>
            <a:gdLst/>
            <a:ahLst/>
            <a:cxnLst/>
            <a:rect l="l" t="t" r="r" b="b"/>
            <a:pathLst>
              <a:path w="32312" h="18420" extrusionOk="0">
                <a:moveTo>
                  <a:pt x="1" y="0"/>
                </a:moveTo>
                <a:lnTo>
                  <a:pt x="7964" y="9210"/>
                </a:lnTo>
                <a:lnTo>
                  <a:pt x="1" y="18420"/>
                </a:lnTo>
                <a:lnTo>
                  <a:pt x="24378" y="18420"/>
                </a:lnTo>
                <a:lnTo>
                  <a:pt x="32311" y="9210"/>
                </a:lnTo>
                <a:lnTo>
                  <a:pt x="24378" y="0"/>
                </a:ln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8;p24">
            <a:extLst>
              <a:ext uri="{FF2B5EF4-FFF2-40B4-BE49-F238E27FC236}">
                <a16:creationId xmlns:a16="http://schemas.microsoft.com/office/drawing/2014/main" id="{91944952-34E3-40F9-869A-5FDA4E6649FC}"/>
              </a:ext>
            </a:extLst>
          </p:cNvPr>
          <p:cNvSpPr/>
          <p:nvPr/>
        </p:nvSpPr>
        <p:spPr>
          <a:xfrm>
            <a:off x="6171896" y="2966311"/>
            <a:ext cx="2222593" cy="1267066"/>
          </a:xfrm>
          <a:custGeom>
            <a:avLst/>
            <a:gdLst/>
            <a:ahLst/>
            <a:cxnLst/>
            <a:rect l="l" t="t" r="r" b="b"/>
            <a:pathLst>
              <a:path w="32311" h="18420" extrusionOk="0">
                <a:moveTo>
                  <a:pt x="0" y="0"/>
                </a:moveTo>
                <a:lnTo>
                  <a:pt x="7933" y="9210"/>
                </a:lnTo>
                <a:lnTo>
                  <a:pt x="0" y="18420"/>
                </a:lnTo>
                <a:lnTo>
                  <a:pt x="24347" y="18420"/>
                </a:lnTo>
                <a:lnTo>
                  <a:pt x="32311" y="9210"/>
                </a:lnTo>
                <a:lnTo>
                  <a:pt x="24347" y="0"/>
                </a:lnTo>
                <a:close/>
              </a:path>
            </a:pathLst>
          </a:cu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TextBox 49">
            <a:extLst>
              <a:ext uri="{FF2B5EF4-FFF2-40B4-BE49-F238E27FC236}">
                <a16:creationId xmlns:a16="http://schemas.microsoft.com/office/drawing/2014/main" id="{5ECBED17-2C74-42E2-9307-DA36628476D4}"/>
              </a:ext>
            </a:extLst>
          </p:cNvPr>
          <p:cNvSpPr txBox="1"/>
          <p:nvPr/>
        </p:nvSpPr>
        <p:spPr>
          <a:xfrm>
            <a:off x="1265814" y="3444560"/>
            <a:ext cx="1709829" cy="369332"/>
          </a:xfrm>
          <a:prstGeom prst="rect">
            <a:avLst/>
          </a:prstGeom>
          <a:noFill/>
        </p:spPr>
        <p:txBody>
          <a:bodyPr wrap="square" rtlCol="0">
            <a:spAutoFit/>
          </a:bodyPr>
          <a:lstStyle/>
          <a:p>
            <a:r>
              <a:rPr lang="en-IN" sz="1800" dirty="0">
                <a:solidFill>
                  <a:schemeClr val="bg1"/>
                </a:solidFill>
                <a:latin typeface="Bahnschrift Condensed" panose="020B0502040204020203" pitchFamily="34" charset="0"/>
              </a:rPr>
              <a:t>Model Building</a:t>
            </a:r>
          </a:p>
        </p:txBody>
      </p:sp>
      <p:sp>
        <p:nvSpPr>
          <p:cNvPr id="3" name="TextBox 2">
            <a:extLst>
              <a:ext uri="{FF2B5EF4-FFF2-40B4-BE49-F238E27FC236}">
                <a16:creationId xmlns:a16="http://schemas.microsoft.com/office/drawing/2014/main" id="{86DAAAFB-C331-4101-BF2A-EE8C1F8EC15A}"/>
              </a:ext>
            </a:extLst>
          </p:cNvPr>
          <p:cNvSpPr txBox="1"/>
          <p:nvPr/>
        </p:nvSpPr>
        <p:spPr>
          <a:xfrm>
            <a:off x="3070183" y="2037513"/>
            <a:ext cx="1709829" cy="646331"/>
          </a:xfrm>
          <a:prstGeom prst="rect">
            <a:avLst/>
          </a:prstGeom>
          <a:noFill/>
        </p:spPr>
        <p:txBody>
          <a:bodyPr wrap="square" rtlCol="0">
            <a:spAutoFit/>
          </a:bodyPr>
          <a:lstStyle/>
          <a:p>
            <a:r>
              <a:rPr lang="en-IN" sz="1800" dirty="0">
                <a:solidFill>
                  <a:schemeClr val="bg1"/>
                </a:solidFill>
                <a:latin typeface="Bahnschrift Condensed" panose="020B0502040204020203" pitchFamily="34" charset="0"/>
              </a:rPr>
              <a:t>Exploratory Data Analysis</a:t>
            </a:r>
          </a:p>
        </p:txBody>
      </p:sp>
      <p:sp>
        <p:nvSpPr>
          <p:cNvPr id="4" name="TextBox 3">
            <a:extLst>
              <a:ext uri="{FF2B5EF4-FFF2-40B4-BE49-F238E27FC236}">
                <a16:creationId xmlns:a16="http://schemas.microsoft.com/office/drawing/2014/main" id="{467CFC39-D0F6-4B6D-98C6-816D37589275}"/>
              </a:ext>
            </a:extLst>
          </p:cNvPr>
          <p:cNvSpPr txBox="1"/>
          <p:nvPr/>
        </p:nvSpPr>
        <p:spPr>
          <a:xfrm>
            <a:off x="4874551" y="2062716"/>
            <a:ext cx="1709897" cy="369332"/>
          </a:xfrm>
          <a:prstGeom prst="rect">
            <a:avLst/>
          </a:prstGeom>
          <a:noFill/>
        </p:spPr>
        <p:txBody>
          <a:bodyPr wrap="square" rtlCol="0">
            <a:spAutoFit/>
          </a:bodyPr>
          <a:lstStyle/>
          <a:p>
            <a:r>
              <a:rPr lang="en-IN" sz="1800" dirty="0">
                <a:solidFill>
                  <a:schemeClr val="bg1"/>
                </a:solidFill>
                <a:latin typeface="Bahnschrift Condensed" panose="020B0502040204020203" pitchFamily="34" charset="0"/>
              </a:rPr>
              <a:t>Outlier Treatment</a:t>
            </a:r>
          </a:p>
        </p:txBody>
      </p:sp>
      <p:sp>
        <p:nvSpPr>
          <p:cNvPr id="5" name="TextBox 4">
            <a:extLst>
              <a:ext uri="{FF2B5EF4-FFF2-40B4-BE49-F238E27FC236}">
                <a16:creationId xmlns:a16="http://schemas.microsoft.com/office/drawing/2014/main" id="{8EC61C54-3733-4CAB-A7E8-7E8EDB637A9C}"/>
              </a:ext>
            </a:extLst>
          </p:cNvPr>
          <p:cNvSpPr txBox="1"/>
          <p:nvPr/>
        </p:nvSpPr>
        <p:spPr>
          <a:xfrm>
            <a:off x="6678918" y="1998929"/>
            <a:ext cx="1708494" cy="646331"/>
          </a:xfrm>
          <a:prstGeom prst="rect">
            <a:avLst/>
          </a:prstGeom>
          <a:noFill/>
        </p:spPr>
        <p:txBody>
          <a:bodyPr wrap="square" rtlCol="0">
            <a:spAutoFit/>
          </a:bodyPr>
          <a:lstStyle/>
          <a:p>
            <a:r>
              <a:rPr lang="en-IN" sz="1800" dirty="0">
                <a:solidFill>
                  <a:schemeClr val="bg1"/>
                </a:solidFill>
                <a:latin typeface="Bahnschrift Condensed" panose="020B0502040204020203" pitchFamily="34" charset="0"/>
              </a:rPr>
              <a:t>Encoded Categorical Data</a:t>
            </a:r>
          </a:p>
        </p:txBody>
      </p:sp>
      <p:sp>
        <p:nvSpPr>
          <p:cNvPr id="56" name="TextBox 55">
            <a:extLst>
              <a:ext uri="{FF2B5EF4-FFF2-40B4-BE49-F238E27FC236}">
                <a16:creationId xmlns:a16="http://schemas.microsoft.com/office/drawing/2014/main" id="{BE3CD568-6CB2-488B-BE7E-69F2B01B5D17}"/>
              </a:ext>
            </a:extLst>
          </p:cNvPr>
          <p:cNvSpPr txBox="1"/>
          <p:nvPr/>
        </p:nvSpPr>
        <p:spPr>
          <a:xfrm>
            <a:off x="3072316" y="3448105"/>
            <a:ext cx="1693958" cy="646331"/>
          </a:xfrm>
          <a:prstGeom prst="rect">
            <a:avLst/>
          </a:prstGeom>
          <a:noFill/>
        </p:spPr>
        <p:txBody>
          <a:bodyPr wrap="square" rtlCol="0">
            <a:spAutoFit/>
          </a:bodyPr>
          <a:lstStyle/>
          <a:p>
            <a:r>
              <a:rPr lang="en-IN" sz="1800" dirty="0">
                <a:solidFill>
                  <a:schemeClr val="bg1"/>
                </a:solidFill>
                <a:latin typeface="Bahnschrift Condensed" panose="020B0502040204020203" pitchFamily="34" charset="0"/>
              </a:rPr>
              <a:t>Hyperparameter Tuning</a:t>
            </a:r>
          </a:p>
        </p:txBody>
      </p:sp>
      <p:sp>
        <p:nvSpPr>
          <p:cNvPr id="57" name="TextBox 56">
            <a:extLst>
              <a:ext uri="{FF2B5EF4-FFF2-40B4-BE49-F238E27FC236}">
                <a16:creationId xmlns:a16="http://schemas.microsoft.com/office/drawing/2014/main" id="{7FB53FAD-785E-4237-8BB0-8CBEA4F4E014}"/>
              </a:ext>
            </a:extLst>
          </p:cNvPr>
          <p:cNvSpPr txBox="1"/>
          <p:nvPr/>
        </p:nvSpPr>
        <p:spPr>
          <a:xfrm>
            <a:off x="4880292" y="3426838"/>
            <a:ext cx="1704157" cy="646331"/>
          </a:xfrm>
          <a:prstGeom prst="rect">
            <a:avLst/>
          </a:prstGeom>
          <a:noFill/>
        </p:spPr>
        <p:txBody>
          <a:bodyPr wrap="square" rtlCol="0">
            <a:spAutoFit/>
          </a:bodyPr>
          <a:lstStyle/>
          <a:p>
            <a:r>
              <a:rPr lang="en-IN" sz="1800" dirty="0">
                <a:solidFill>
                  <a:schemeClr val="bg1"/>
                </a:solidFill>
                <a:latin typeface="Bahnschrift Condensed" panose="020B0502040204020203" pitchFamily="34" charset="0"/>
              </a:rPr>
              <a:t>Web Application Development</a:t>
            </a:r>
          </a:p>
        </p:txBody>
      </p:sp>
      <p:sp>
        <p:nvSpPr>
          <p:cNvPr id="58" name="TextBox 57">
            <a:extLst>
              <a:ext uri="{FF2B5EF4-FFF2-40B4-BE49-F238E27FC236}">
                <a16:creationId xmlns:a16="http://schemas.microsoft.com/office/drawing/2014/main" id="{5CEFBFC8-E622-402B-A443-D4A5D366B91E}"/>
              </a:ext>
            </a:extLst>
          </p:cNvPr>
          <p:cNvSpPr txBox="1"/>
          <p:nvPr/>
        </p:nvSpPr>
        <p:spPr>
          <a:xfrm>
            <a:off x="6681122" y="3430379"/>
            <a:ext cx="1706290" cy="646331"/>
          </a:xfrm>
          <a:prstGeom prst="rect">
            <a:avLst/>
          </a:prstGeom>
          <a:noFill/>
        </p:spPr>
        <p:txBody>
          <a:bodyPr wrap="square" rtlCol="0">
            <a:spAutoFit/>
          </a:bodyPr>
          <a:lstStyle/>
          <a:p>
            <a:r>
              <a:rPr lang="en-IN" sz="1800" dirty="0">
                <a:solidFill>
                  <a:schemeClr val="bg1"/>
                </a:solidFill>
                <a:latin typeface="Bahnschrift Condensed" panose="020B0502040204020203" pitchFamily="34" charset="0"/>
              </a:rPr>
              <a:t>Deployment on Amazon AWS</a:t>
            </a:r>
          </a:p>
        </p:txBody>
      </p:sp>
      <p:sp>
        <p:nvSpPr>
          <p:cNvPr id="59" name="Google Shape;748;p29">
            <a:extLst>
              <a:ext uri="{FF2B5EF4-FFF2-40B4-BE49-F238E27FC236}">
                <a16:creationId xmlns:a16="http://schemas.microsoft.com/office/drawing/2014/main" id="{B5300CDA-8A8F-4C55-8512-366E4E0B6ABF}"/>
              </a:ext>
            </a:extLst>
          </p:cNvPr>
          <p:cNvSpPr txBox="1"/>
          <p:nvPr/>
        </p:nvSpPr>
        <p:spPr>
          <a:xfrm>
            <a:off x="1488534" y="1581935"/>
            <a:ext cx="746700" cy="52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lt1"/>
                </a:solidFill>
                <a:latin typeface="Fira Sans Extra Condensed Medium"/>
                <a:ea typeface="Fira Sans Extra Condensed Medium"/>
                <a:cs typeface="Fira Sans Extra Condensed Medium"/>
                <a:sym typeface="Fira Sans Extra Condensed Medium"/>
              </a:rPr>
              <a:t>01</a:t>
            </a:r>
            <a:endParaRPr sz="3000" dirty="0">
              <a:solidFill>
                <a:schemeClr val="lt1"/>
              </a:solidFill>
              <a:latin typeface="Fira Sans Extra Condensed Medium"/>
              <a:ea typeface="Fira Sans Extra Condensed Medium"/>
              <a:cs typeface="Fira Sans Extra Condensed Medium"/>
              <a:sym typeface="Fira Sans Extra Condensed Medium"/>
            </a:endParaRPr>
          </a:p>
        </p:txBody>
      </p:sp>
      <p:sp>
        <p:nvSpPr>
          <p:cNvPr id="60" name="Google Shape;748;p29">
            <a:extLst>
              <a:ext uri="{FF2B5EF4-FFF2-40B4-BE49-F238E27FC236}">
                <a16:creationId xmlns:a16="http://schemas.microsoft.com/office/drawing/2014/main" id="{5E0BE2D9-6E1A-43A5-871D-8418EDA31925}"/>
              </a:ext>
            </a:extLst>
          </p:cNvPr>
          <p:cNvSpPr txBox="1"/>
          <p:nvPr/>
        </p:nvSpPr>
        <p:spPr>
          <a:xfrm>
            <a:off x="3320880" y="1585477"/>
            <a:ext cx="746700" cy="52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lt1"/>
                </a:solidFill>
                <a:latin typeface="Fira Sans Extra Condensed Medium"/>
                <a:ea typeface="Fira Sans Extra Condensed Medium"/>
                <a:cs typeface="Fira Sans Extra Condensed Medium"/>
                <a:sym typeface="Fira Sans Extra Condensed Medium"/>
              </a:rPr>
              <a:t>02</a:t>
            </a:r>
            <a:endParaRPr sz="3000" dirty="0">
              <a:solidFill>
                <a:schemeClr val="lt1"/>
              </a:solidFill>
              <a:latin typeface="Fira Sans Extra Condensed Medium"/>
              <a:ea typeface="Fira Sans Extra Condensed Medium"/>
              <a:cs typeface="Fira Sans Extra Condensed Medium"/>
              <a:sym typeface="Fira Sans Extra Condensed Medium"/>
            </a:endParaRPr>
          </a:p>
        </p:txBody>
      </p:sp>
      <p:sp>
        <p:nvSpPr>
          <p:cNvPr id="61" name="Google Shape;748;p29">
            <a:extLst>
              <a:ext uri="{FF2B5EF4-FFF2-40B4-BE49-F238E27FC236}">
                <a16:creationId xmlns:a16="http://schemas.microsoft.com/office/drawing/2014/main" id="{2FCCF643-1C5B-4651-A278-6E6FFD7E0290}"/>
              </a:ext>
            </a:extLst>
          </p:cNvPr>
          <p:cNvSpPr txBox="1"/>
          <p:nvPr/>
        </p:nvSpPr>
        <p:spPr>
          <a:xfrm>
            <a:off x="5036264" y="1578385"/>
            <a:ext cx="746700" cy="52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lt1"/>
                </a:solidFill>
                <a:latin typeface="Fira Sans Extra Condensed Medium"/>
                <a:ea typeface="Fira Sans Extra Condensed Medium"/>
                <a:cs typeface="Fira Sans Extra Condensed Medium"/>
                <a:sym typeface="Fira Sans Extra Condensed Medium"/>
              </a:rPr>
              <a:t>03</a:t>
            </a:r>
            <a:endParaRPr sz="3000" dirty="0">
              <a:solidFill>
                <a:schemeClr val="lt1"/>
              </a:solidFill>
              <a:latin typeface="Fira Sans Extra Condensed Medium"/>
              <a:ea typeface="Fira Sans Extra Condensed Medium"/>
              <a:cs typeface="Fira Sans Extra Condensed Medium"/>
              <a:sym typeface="Fira Sans Extra Condensed Medium"/>
            </a:endParaRPr>
          </a:p>
        </p:txBody>
      </p:sp>
      <p:sp>
        <p:nvSpPr>
          <p:cNvPr id="62" name="Google Shape;748;p29">
            <a:extLst>
              <a:ext uri="{FF2B5EF4-FFF2-40B4-BE49-F238E27FC236}">
                <a16:creationId xmlns:a16="http://schemas.microsoft.com/office/drawing/2014/main" id="{DC34CC04-6B71-4EE2-A9FD-8B17DC9B28BA}"/>
              </a:ext>
            </a:extLst>
          </p:cNvPr>
          <p:cNvSpPr txBox="1"/>
          <p:nvPr/>
        </p:nvSpPr>
        <p:spPr>
          <a:xfrm>
            <a:off x="6857977" y="1571293"/>
            <a:ext cx="746700" cy="52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lt1"/>
                </a:solidFill>
                <a:latin typeface="Fira Sans Extra Condensed Medium"/>
                <a:ea typeface="Fira Sans Extra Condensed Medium"/>
                <a:cs typeface="Fira Sans Extra Condensed Medium"/>
                <a:sym typeface="Fira Sans Extra Condensed Medium"/>
              </a:rPr>
              <a:t>04</a:t>
            </a:r>
            <a:endParaRPr sz="3000" dirty="0">
              <a:solidFill>
                <a:schemeClr val="lt1"/>
              </a:solidFill>
              <a:latin typeface="Fira Sans Extra Condensed Medium"/>
              <a:ea typeface="Fira Sans Extra Condensed Medium"/>
              <a:cs typeface="Fira Sans Extra Condensed Medium"/>
              <a:sym typeface="Fira Sans Extra Condensed Medium"/>
            </a:endParaRPr>
          </a:p>
        </p:txBody>
      </p:sp>
      <p:sp>
        <p:nvSpPr>
          <p:cNvPr id="63" name="Google Shape;748;p29">
            <a:extLst>
              <a:ext uri="{FF2B5EF4-FFF2-40B4-BE49-F238E27FC236}">
                <a16:creationId xmlns:a16="http://schemas.microsoft.com/office/drawing/2014/main" id="{4B027603-A9F9-4EEB-A4B4-B4498A96F37E}"/>
              </a:ext>
            </a:extLst>
          </p:cNvPr>
          <p:cNvSpPr txBox="1"/>
          <p:nvPr/>
        </p:nvSpPr>
        <p:spPr>
          <a:xfrm>
            <a:off x="6861515" y="2978343"/>
            <a:ext cx="746700" cy="52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lt1"/>
                </a:solidFill>
                <a:latin typeface="Fira Sans Extra Condensed Medium"/>
                <a:ea typeface="Fira Sans Extra Condensed Medium"/>
                <a:cs typeface="Fira Sans Extra Condensed Medium"/>
                <a:sym typeface="Fira Sans Extra Condensed Medium"/>
              </a:rPr>
              <a:t>08</a:t>
            </a:r>
            <a:endParaRPr sz="3000" dirty="0">
              <a:solidFill>
                <a:schemeClr val="lt1"/>
              </a:solidFill>
              <a:latin typeface="Fira Sans Extra Condensed Medium"/>
              <a:ea typeface="Fira Sans Extra Condensed Medium"/>
              <a:cs typeface="Fira Sans Extra Condensed Medium"/>
              <a:sym typeface="Fira Sans Extra Condensed Medium"/>
            </a:endParaRPr>
          </a:p>
        </p:txBody>
      </p:sp>
      <p:sp>
        <p:nvSpPr>
          <p:cNvPr id="64" name="Google Shape;748;p29">
            <a:extLst>
              <a:ext uri="{FF2B5EF4-FFF2-40B4-BE49-F238E27FC236}">
                <a16:creationId xmlns:a16="http://schemas.microsoft.com/office/drawing/2014/main" id="{6B1D1358-4156-4A19-8618-912927D55433}"/>
              </a:ext>
            </a:extLst>
          </p:cNvPr>
          <p:cNvSpPr txBox="1"/>
          <p:nvPr/>
        </p:nvSpPr>
        <p:spPr>
          <a:xfrm>
            <a:off x="5039802" y="2985419"/>
            <a:ext cx="746700" cy="52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lt1"/>
                </a:solidFill>
                <a:latin typeface="Fira Sans Extra Condensed Medium"/>
                <a:ea typeface="Fira Sans Extra Condensed Medium"/>
                <a:cs typeface="Fira Sans Extra Condensed Medium"/>
                <a:sym typeface="Fira Sans Extra Condensed Medium"/>
              </a:rPr>
              <a:t>07</a:t>
            </a:r>
            <a:endParaRPr sz="3000" dirty="0">
              <a:solidFill>
                <a:schemeClr val="lt1"/>
              </a:solidFill>
              <a:latin typeface="Fira Sans Extra Condensed Medium"/>
              <a:ea typeface="Fira Sans Extra Condensed Medium"/>
              <a:cs typeface="Fira Sans Extra Condensed Medium"/>
              <a:sym typeface="Fira Sans Extra Condensed Medium"/>
            </a:endParaRPr>
          </a:p>
        </p:txBody>
      </p:sp>
      <p:sp>
        <p:nvSpPr>
          <p:cNvPr id="65" name="Google Shape;748;p29">
            <a:extLst>
              <a:ext uri="{FF2B5EF4-FFF2-40B4-BE49-F238E27FC236}">
                <a16:creationId xmlns:a16="http://schemas.microsoft.com/office/drawing/2014/main" id="{6CDF97DD-F167-41B4-832F-E6B04BBF5D13}"/>
              </a:ext>
            </a:extLst>
          </p:cNvPr>
          <p:cNvSpPr txBox="1"/>
          <p:nvPr/>
        </p:nvSpPr>
        <p:spPr>
          <a:xfrm>
            <a:off x="3324418" y="2992519"/>
            <a:ext cx="746700" cy="52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lt1"/>
                </a:solidFill>
                <a:latin typeface="Fira Sans Extra Condensed Medium"/>
                <a:ea typeface="Fira Sans Extra Condensed Medium"/>
                <a:cs typeface="Fira Sans Extra Condensed Medium"/>
                <a:sym typeface="Fira Sans Extra Condensed Medium"/>
              </a:rPr>
              <a:t>06</a:t>
            </a:r>
            <a:endParaRPr sz="3000" dirty="0">
              <a:solidFill>
                <a:schemeClr val="lt1"/>
              </a:solidFill>
              <a:latin typeface="Fira Sans Extra Condensed Medium"/>
              <a:ea typeface="Fira Sans Extra Condensed Medium"/>
              <a:cs typeface="Fira Sans Extra Condensed Medium"/>
              <a:sym typeface="Fira Sans Extra Condensed Medium"/>
            </a:endParaRPr>
          </a:p>
        </p:txBody>
      </p:sp>
      <p:sp>
        <p:nvSpPr>
          <p:cNvPr id="66" name="Google Shape;748;p29">
            <a:extLst>
              <a:ext uri="{FF2B5EF4-FFF2-40B4-BE49-F238E27FC236}">
                <a16:creationId xmlns:a16="http://schemas.microsoft.com/office/drawing/2014/main" id="{C228ABB4-5266-4C18-848A-029123FCD81E}"/>
              </a:ext>
            </a:extLst>
          </p:cNvPr>
          <p:cNvSpPr txBox="1"/>
          <p:nvPr/>
        </p:nvSpPr>
        <p:spPr>
          <a:xfrm>
            <a:off x="1492072" y="2988983"/>
            <a:ext cx="746700" cy="52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lt1"/>
                </a:solidFill>
                <a:latin typeface="Fira Sans Extra Condensed Medium"/>
                <a:ea typeface="Fira Sans Extra Condensed Medium"/>
                <a:cs typeface="Fira Sans Extra Condensed Medium"/>
                <a:sym typeface="Fira Sans Extra Condensed Medium"/>
              </a:rPr>
              <a:t>05</a:t>
            </a:r>
            <a:endParaRPr sz="3000" dirty="0">
              <a:solidFill>
                <a:schemeClr val="lt1"/>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0"/>
          <p:cNvSpPr txBox="1">
            <a:spLocks noGrp="1"/>
          </p:cNvSpPr>
          <p:nvPr>
            <p:ph type="title"/>
          </p:nvPr>
        </p:nvSpPr>
        <p:spPr>
          <a:xfrm>
            <a:off x="701748" y="409575"/>
            <a:ext cx="7740503"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latin typeface="Bahnschrift Condensed" panose="020B0502040204020203" pitchFamily="34" charset="0"/>
              </a:rPr>
              <a:t>EXPLORATORY DATA ANALYSIS</a:t>
            </a:r>
            <a:endParaRPr sz="3200" dirty="0">
              <a:latin typeface="Bahnschrift Condensed" panose="020B0502040204020203" pitchFamily="34" charset="0"/>
            </a:endParaRPr>
          </a:p>
        </p:txBody>
      </p:sp>
      <p:sp>
        <p:nvSpPr>
          <p:cNvPr id="280" name="Google Shape;280;p20"/>
          <p:cNvSpPr/>
          <p:nvPr/>
        </p:nvSpPr>
        <p:spPr>
          <a:xfrm>
            <a:off x="520995" y="1041991"/>
            <a:ext cx="8133907" cy="3115337"/>
          </a:xfrm>
          <a:prstGeom prst="roundRect">
            <a:avLst>
              <a:gd name="adj" fmla="val 10059"/>
            </a:avLst>
          </a:prstGeom>
          <a:solidFill>
            <a:schemeClr val="lt1"/>
          </a:solidFill>
          <a:ln w="38100" cap="flat" cmpd="sng">
            <a:solidFill>
              <a:schemeClr val="accent2">
                <a:lumMod val="5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dirty="0">
              <a:solidFill>
                <a:srgbClr val="FFFFFF"/>
              </a:solidFill>
              <a:latin typeface="Calibri"/>
              <a:ea typeface="Calibri"/>
              <a:cs typeface="Calibri"/>
              <a:sym typeface="Calibri"/>
            </a:endParaRPr>
          </a:p>
        </p:txBody>
      </p:sp>
      <p:sp>
        <p:nvSpPr>
          <p:cNvPr id="281" name="Google Shape;281;p20"/>
          <p:cNvSpPr txBox="1"/>
          <p:nvPr/>
        </p:nvSpPr>
        <p:spPr>
          <a:xfrm>
            <a:off x="3817819" y="2151458"/>
            <a:ext cx="1508400" cy="406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2500"/>
              <a:buFont typeface="Arial"/>
              <a:buNone/>
            </a:pPr>
            <a:r>
              <a:rPr lang="en" sz="2500" b="0" i="0" u="none" strike="noStrike" cap="none">
                <a:solidFill>
                  <a:srgbClr val="FFFFFF"/>
                </a:solidFill>
                <a:latin typeface="Arial"/>
                <a:ea typeface="Arial"/>
                <a:cs typeface="Arial"/>
                <a:sym typeface="Arial"/>
              </a:rPr>
              <a:t>SERVICES</a:t>
            </a:r>
            <a:endParaRPr/>
          </a:p>
        </p:txBody>
      </p:sp>
      <p:sp>
        <p:nvSpPr>
          <p:cNvPr id="283" name="Google Shape;283;p20"/>
          <p:cNvSpPr/>
          <p:nvPr/>
        </p:nvSpPr>
        <p:spPr>
          <a:xfrm>
            <a:off x="520995" y="1679942"/>
            <a:ext cx="8102010" cy="1443507"/>
          </a:xfrm>
          <a:prstGeom prst="rect">
            <a:avLst/>
          </a:prstGeom>
          <a:solidFill>
            <a:schemeClr val="accent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5" name="Google Shape;306;p20">
            <a:extLst>
              <a:ext uri="{FF2B5EF4-FFF2-40B4-BE49-F238E27FC236}">
                <a16:creationId xmlns:a16="http://schemas.microsoft.com/office/drawing/2014/main" id="{6BED3BCB-6B3A-4D1D-9A7D-FC9BEC424725}"/>
              </a:ext>
            </a:extLst>
          </p:cNvPr>
          <p:cNvSpPr/>
          <p:nvPr/>
        </p:nvSpPr>
        <p:spPr>
          <a:xfrm>
            <a:off x="701748" y="4057990"/>
            <a:ext cx="7740503" cy="832984"/>
          </a:xfrm>
          <a:prstGeom prst="roundRect">
            <a:avLst>
              <a:gd name="adj" fmla="val 16667"/>
            </a:avLst>
          </a:prstGeom>
          <a:solidFill>
            <a:schemeClr val="accent2">
              <a:lumMod val="50000"/>
            </a:schemeClr>
          </a:solidFill>
          <a:ln>
            <a:noFill/>
          </a:ln>
        </p:spPr>
        <p:txBody>
          <a:bodyPr spcFirstLastPara="1" wrap="square" lIns="91425" tIns="45700" rIns="91425" bIns="45700" anchor="ctr" anchorCtr="0">
            <a:noAutofit/>
          </a:bodyPr>
          <a:lstStyle/>
          <a:p>
            <a:pPr algn="ctr">
              <a:buClr>
                <a:srgbClr val="FFFFFF"/>
              </a:buClr>
              <a:buSzPts val="1800"/>
            </a:pPr>
            <a:r>
              <a:rPr lang="en" sz="1600" u="sng" dirty="0">
                <a:solidFill>
                  <a:srgbClr val="FFFFFF"/>
                </a:solidFill>
                <a:latin typeface="Bahnschrift Condensed" panose="020B0502040204020203" pitchFamily="34" charset="0"/>
                <a:cs typeface="Calibri"/>
                <a:sym typeface="Fira Sans Extra Condensed Medium"/>
              </a:rPr>
              <a:t>INSIGHT</a:t>
            </a:r>
          </a:p>
          <a:p>
            <a:pPr algn="ctr">
              <a:buClr>
                <a:srgbClr val="FFFFFF"/>
              </a:buClr>
              <a:buSzPts val="1800"/>
            </a:pPr>
            <a:r>
              <a:rPr lang="en" sz="1600" dirty="0">
                <a:solidFill>
                  <a:srgbClr val="FFFFFF"/>
                </a:solidFill>
                <a:latin typeface="Bahnschrift Condensed" panose="020B0502040204020203" pitchFamily="34" charset="0"/>
                <a:cs typeface="Calibri"/>
                <a:sym typeface="Fira Sans Extra Condensed Medium"/>
              </a:rPr>
              <a:t>Revenue and Income Trend increasing over years</a:t>
            </a:r>
          </a:p>
          <a:p>
            <a:pPr algn="ctr">
              <a:buClr>
                <a:srgbClr val="FFFFFF"/>
              </a:buClr>
              <a:buSzPts val="1800"/>
            </a:pPr>
            <a:r>
              <a:rPr lang="en" sz="1600" dirty="0">
                <a:solidFill>
                  <a:srgbClr val="FFFFFF"/>
                </a:solidFill>
                <a:latin typeface="Bahnschrift Condensed" panose="020B0502040204020203" pitchFamily="34" charset="0"/>
                <a:cs typeface="Calibri"/>
                <a:sym typeface="Fira Sans Extra Condensed Medium"/>
              </a:rPr>
              <a:t>Revnue  have additive seasonality but profit have multiplicative seasonality</a:t>
            </a:r>
            <a:endParaRPr sz="1600" dirty="0">
              <a:solidFill>
                <a:srgbClr val="FFFFFF"/>
              </a:solidFill>
              <a:latin typeface="Calibri"/>
              <a:cs typeface="Calibri"/>
              <a:sym typeface="Fira Sans Extra Condensed Medium"/>
            </a:endParaRPr>
          </a:p>
        </p:txBody>
      </p:sp>
      <p:pic>
        <p:nvPicPr>
          <p:cNvPr id="5" name="Picture 4">
            <a:extLst>
              <a:ext uri="{FF2B5EF4-FFF2-40B4-BE49-F238E27FC236}">
                <a16:creationId xmlns:a16="http://schemas.microsoft.com/office/drawing/2014/main" id="{4C3A6C1C-1CC6-4587-8948-59A0FB6FC34C}"/>
              </a:ext>
            </a:extLst>
          </p:cNvPr>
          <p:cNvPicPr>
            <a:picLocks noChangeAspect="1"/>
          </p:cNvPicPr>
          <p:nvPr/>
        </p:nvPicPr>
        <p:blipFill>
          <a:blip r:embed="rId3"/>
          <a:stretch>
            <a:fillRect/>
          </a:stretch>
        </p:blipFill>
        <p:spPr>
          <a:xfrm>
            <a:off x="701748" y="1499188"/>
            <a:ext cx="7740503" cy="2477386"/>
          </a:xfrm>
          <a:prstGeom prst="rect">
            <a:avLst/>
          </a:prstGeom>
        </p:spPr>
      </p:pic>
      <p:sp>
        <p:nvSpPr>
          <p:cNvPr id="6" name="TextBox 5">
            <a:extLst>
              <a:ext uri="{FF2B5EF4-FFF2-40B4-BE49-F238E27FC236}">
                <a16:creationId xmlns:a16="http://schemas.microsoft.com/office/drawing/2014/main" id="{EEB370A1-53DB-41F5-8CAC-77513A4ACE96}"/>
              </a:ext>
            </a:extLst>
          </p:cNvPr>
          <p:cNvSpPr txBox="1"/>
          <p:nvPr/>
        </p:nvSpPr>
        <p:spPr>
          <a:xfrm>
            <a:off x="701748" y="1073884"/>
            <a:ext cx="7740503" cy="400110"/>
          </a:xfrm>
          <a:prstGeom prst="rect">
            <a:avLst/>
          </a:prstGeom>
          <a:noFill/>
        </p:spPr>
        <p:txBody>
          <a:bodyPr wrap="square" rtlCol="0">
            <a:spAutoFit/>
          </a:bodyPr>
          <a:lstStyle/>
          <a:p>
            <a:pPr algn="ctr"/>
            <a:r>
              <a:rPr lang="en-IN" sz="2000" dirty="0">
                <a:solidFill>
                  <a:schemeClr val="accent2">
                    <a:lumMod val="50000"/>
                  </a:schemeClr>
                </a:solidFill>
                <a:latin typeface="Fira Sans Extra Condensed Medium"/>
              </a:rPr>
              <a:t>Revenue and Income Over Years</a:t>
            </a:r>
          </a:p>
        </p:txBody>
      </p:sp>
    </p:spTree>
    <p:extLst>
      <p:ext uri="{BB962C8B-B14F-4D97-AF65-F5344CB8AC3E}">
        <p14:creationId xmlns:p14="http://schemas.microsoft.com/office/powerpoint/2010/main" val="961990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0" name="Google Shape;280;p20"/>
          <p:cNvSpPr/>
          <p:nvPr/>
        </p:nvSpPr>
        <p:spPr>
          <a:xfrm>
            <a:off x="689436" y="942220"/>
            <a:ext cx="3636339" cy="3379447"/>
          </a:xfrm>
          <a:prstGeom prst="roundRect">
            <a:avLst>
              <a:gd name="adj" fmla="val 10059"/>
            </a:avLst>
          </a:prstGeom>
          <a:solidFill>
            <a:schemeClr val="lt1"/>
          </a:solidFill>
          <a:ln w="38100" cap="flat" cmpd="sng">
            <a:solidFill>
              <a:schemeClr val="accent2">
                <a:lumMod val="5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82" name="Google Shape;282;p20"/>
          <p:cNvSpPr txBox="1"/>
          <p:nvPr/>
        </p:nvSpPr>
        <p:spPr>
          <a:xfrm>
            <a:off x="689436" y="966592"/>
            <a:ext cx="3636339" cy="406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282F39"/>
              </a:buClr>
              <a:buSzPts val="2500"/>
              <a:buFont typeface="Arial"/>
              <a:buNone/>
            </a:pPr>
            <a:r>
              <a:rPr lang="en" sz="2000" i="0" u="none" strike="noStrike" cap="none" dirty="0">
                <a:solidFill>
                  <a:schemeClr val="accent2">
                    <a:lumMod val="50000"/>
                  </a:schemeClr>
                </a:solidFill>
                <a:latin typeface="Bahnschrift Condensed" panose="020B0502040204020203" pitchFamily="34" charset="0"/>
                <a:ea typeface="Fira Sans Extra Condensed Medium"/>
                <a:cs typeface="Fira Sans Extra Condensed Medium"/>
                <a:sym typeface="Fira Sans Extra Condensed Medium"/>
              </a:rPr>
              <a:t>Month wise Sales</a:t>
            </a:r>
            <a:endParaRPr sz="2000" i="0" u="none" strike="noStrike" cap="none" dirty="0">
              <a:solidFill>
                <a:schemeClr val="accent2">
                  <a:lumMod val="50000"/>
                </a:schemeClr>
              </a:solidFill>
              <a:latin typeface="Bahnschrift Condensed" panose="020B0502040204020203" pitchFamily="34" charset="0"/>
              <a:ea typeface="Fira Sans Extra Condensed Medium"/>
              <a:cs typeface="Fira Sans Extra Condensed Medium"/>
              <a:sym typeface="Fira Sans Extra Condensed Medium"/>
            </a:endParaRPr>
          </a:p>
        </p:txBody>
      </p:sp>
      <p:sp>
        <p:nvSpPr>
          <p:cNvPr id="283" name="Google Shape;283;p20"/>
          <p:cNvSpPr/>
          <p:nvPr/>
        </p:nvSpPr>
        <p:spPr>
          <a:xfrm>
            <a:off x="689436" y="1703089"/>
            <a:ext cx="3636339" cy="1419231"/>
          </a:xfrm>
          <a:prstGeom prst="rect">
            <a:avLst/>
          </a:prstGeom>
          <a:solidFill>
            <a:schemeClr val="accent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dirty="0">
              <a:solidFill>
                <a:srgbClr val="FFFFFF"/>
              </a:solidFill>
              <a:latin typeface="Calibri"/>
              <a:ea typeface="Calibri"/>
              <a:cs typeface="Calibri"/>
              <a:sym typeface="Calibri"/>
            </a:endParaRPr>
          </a:p>
        </p:txBody>
      </p:sp>
      <p:sp>
        <p:nvSpPr>
          <p:cNvPr id="33" name="Google Shape;306;p20">
            <a:extLst>
              <a:ext uri="{FF2B5EF4-FFF2-40B4-BE49-F238E27FC236}">
                <a16:creationId xmlns:a16="http://schemas.microsoft.com/office/drawing/2014/main" id="{B3C698ED-25DF-4F6D-B6C6-959A97BB9FC0}"/>
              </a:ext>
            </a:extLst>
          </p:cNvPr>
          <p:cNvSpPr/>
          <p:nvPr/>
        </p:nvSpPr>
        <p:spPr>
          <a:xfrm>
            <a:off x="880826" y="4083089"/>
            <a:ext cx="3232298" cy="525900"/>
          </a:xfrm>
          <a:prstGeom prst="roundRect">
            <a:avLst>
              <a:gd name="adj" fmla="val 16667"/>
            </a:avLst>
          </a:prstGeom>
          <a:solidFill>
            <a:schemeClr val="accent2">
              <a:lumMod val="50000"/>
            </a:schemeClr>
          </a:solidFill>
          <a:ln>
            <a:noFill/>
          </a:ln>
        </p:spPr>
        <p:txBody>
          <a:bodyPr spcFirstLastPara="1" wrap="square" lIns="91425" tIns="45700" rIns="91425" bIns="45700" anchor="ctr" anchorCtr="0">
            <a:noAutofit/>
          </a:bodyPr>
          <a:lstStyle/>
          <a:p>
            <a:pPr algn="ctr">
              <a:buClr>
                <a:srgbClr val="FFFFFF"/>
              </a:buClr>
              <a:buSzPts val="1800"/>
            </a:pPr>
            <a:r>
              <a:rPr lang="en" sz="1600" u="sng" dirty="0">
                <a:solidFill>
                  <a:srgbClr val="FFFFFF"/>
                </a:solidFill>
                <a:latin typeface="Bahnschrift Condensed" panose="020B0502040204020203" pitchFamily="34" charset="0"/>
                <a:cs typeface="Calibri"/>
                <a:sym typeface="Fira Sans Extra Condensed Medium"/>
              </a:rPr>
              <a:t>Insight</a:t>
            </a:r>
          </a:p>
          <a:p>
            <a:pPr algn="ctr">
              <a:buClr>
                <a:srgbClr val="FFFFFF"/>
              </a:buClr>
              <a:buSzPts val="1800"/>
            </a:pPr>
            <a:r>
              <a:rPr lang="en" sz="1600" dirty="0">
                <a:solidFill>
                  <a:srgbClr val="FFFFFF"/>
                </a:solidFill>
                <a:latin typeface="Bahnschrift Condensed" panose="020B0502040204020203" pitchFamily="34" charset="0"/>
                <a:cs typeface="Calibri"/>
                <a:sym typeface="Fira Sans Extra Condensed Medium"/>
              </a:rPr>
              <a:t>April and May Month have Highest Sales</a:t>
            </a:r>
            <a:endParaRPr sz="1600" dirty="0">
              <a:solidFill>
                <a:srgbClr val="FFFFFF"/>
              </a:solidFill>
              <a:latin typeface="Bahnschrift Condensed" panose="020B0502040204020203" pitchFamily="34" charset="0"/>
              <a:cs typeface="Calibri"/>
              <a:sym typeface="Fira Sans Extra Condensed Medium"/>
            </a:endParaRPr>
          </a:p>
        </p:txBody>
      </p:sp>
      <p:pic>
        <p:nvPicPr>
          <p:cNvPr id="3" name="Picture 2">
            <a:extLst>
              <a:ext uri="{FF2B5EF4-FFF2-40B4-BE49-F238E27FC236}">
                <a16:creationId xmlns:a16="http://schemas.microsoft.com/office/drawing/2014/main" id="{68886B78-B21D-4EB2-BB17-D1E9019CF108}"/>
              </a:ext>
            </a:extLst>
          </p:cNvPr>
          <p:cNvPicPr>
            <a:picLocks noChangeAspect="1"/>
          </p:cNvPicPr>
          <p:nvPr/>
        </p:nvPicPr>
        <p:blipFill>
          <a:blip r:embed="rId3"/>
          <a:stretch>
            <a:fillRect/>
          </a:stretch>
        </p:blipFill>
        <p:spPr>
          <a:xfrm>
            <a:off x="802992" y="1522880"/>
            <a:ext cx="3310132" cy="2456766"/>
          </a:xfrm>
          <a:prstGeom prst="rect">
            <a:avLst/>
          </a:prstGeom>
        </p:spPr>
      </p:pic>
      <p:sp>
        <p:nvSpPr>
          <p:cNvPr id="37" name="Google Shape;280;p20">
            <a:extLst>
              <a:ext uri="{FF2B5EF4-FFF2-40B4-BE49-F238E27FC236}">
                <a16:creationId xmlns:a16="http://schemas.microsoft.com/office/drawing/2014/main" id="{143D497D-958E-4FBE-A49F-325D80C49601}"/>
              </a:ext>
            </a:extLst>
          </p:cNvPr>
          <p:cNvSpPr/>
          <p:nvPr/>
        </p:nvSpPr>
        <p:spPr>
          <a:xfrm>
            <a:off x="4821836" y="942220"/>
            <a:ext cx="3636339" cy="3379447"/>
          </a:xfrm>
          <a:prstGeom prst="roundRect">
            <a:avLst>
              <a:gd name="adj" fmla="val 10059"/>
            </a:avLst>
          </a:prstGeom>
          <a:solidFill>
            <a:schemeClr val="lt1"/>
          </a:solidFill>
          <a:ln w="38100" cap="flat" cmpd="sng">
            <a:solidFill>
              <a:schemeClr val="accent3">
                <a:lumMod val="50000"/>
              </a:schemeClr>
            </a:solidFill>
            <a:prstDash val="solid"/>
            <a:round/>
            <a:headEnd type="none" w="sm" len="sm"/>
            <a:tailEnd type="none" w="sm" len="sm"/>
          </a:ln>
        </p:spPr>
        <p:txBody>
          <a:bodyPr spcFirstLastPara="1" wrap="square" lIns="91425" tIns="45700" rIns="91425" bIns="45700" anchor="ctr" anchorCtr="0">
            <a:noAutofit/>
          </a:bodyPr>
          <a:lstStyle/>
          <a:p>
            <a:pPr algn="ctr">
              <a:buClr>
                <a:srgbClr val="FFFFFF"/>
              </a:buClr>
              <a:buSzPts val="1800"/>
            </a:pPr>
            <a:endParaRPr sz="1800">
              <a:solidFill>
                <a:srgbClr val="FFFFFF"/>
              </a:solidFill>
              <a:latin typeface="Calibri"/>
              <a:cs typeface="Calibri"/>
              <a:sym typeface="Calibri"/>
            </a:endParaRPr>
          </a:p>
        </p:txBody>
      </p:sp>
      <p:sp>
        <p:nvSpPr>
          <p:cNvPr id="38" name="Google Shape;282;p20">
            <a:extLst>
              <a:ext uri="{FF2B5EF4-FFF2-40B4-BE49-F238E27FC236}">
                <a16:creationId xmlns:a16="http://schemas.microsoft.com/office/drawing/2014/main" id="{493FD26E-4660-45F7-B2F0-88FCA6146A75}"/>
              </a:ext>
            </a:extLst>
          </p:cNvPr>
          <p:cNvSpPr txBox="1"/>
          <p:nvPr/>
        </p:nvSpPr>
        <p:spPr>
          <a:xfrm>
            <a:off x="4821836" y="966592"/>
            <a:ext cx="3636339" cy="4062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Clr>
                <a:srgbClr val="282F39"/>
              </a:buClr>
              <a:buSzPts val="2500"/>
              <a:buNone/>
              <a:defRPr sz="2400">
                <a:solidFill>
                  <a:schemeClr val="accent3"/>
                </a:solidFill>
                <a:latin typeface="Fira Sans Extra Condensed Medium"/>
                <a:ea typeface="Fira Sans Extra Condensed Medium"/>
                <a:cs typeface="Fira Sans Extra Condensed Medium"/>
              </a:defRPr>
            </a:lvl1pPr>
          </a:lstStyle>
          <a:p>
            <a:r>
              <a:rPr lang="en" sz="2000" dirty="0">
                <a:solidFill>
                  <a:schemeClr val="accent3">
                    <a:lumMod val="50000"/>
                  </a:schemeClr>
                </a:solidFill>
                <a:latin typeface="Bahnschrift Condensed" panose="020B0502040204020203" pitchFamily="34" charset="0"/>
                <a:sym typeface="Fira Sans Extra Condensed Medium"/>
              </a:rPr>
              <a:t>Day wise Sales</a:t>
            </a:r>
            <a:endParaRPr sz="2000" dirty="0">
              <a:solidFill>
                <a:schemeClr val="accent3">
                  <a:lumMod val="50000"/>
                </a:schemeClr>
              </a:solidFill>
              <a:latin typeface="Bahnschrift Condensed" panose="020B0502040204020203" pitchFamily="34" charset="0"/>
              <a:sym typeface="Fira Sans Extra Condensed Medium"/>
            </a:endParaRPr>
          </a:p>
        </p:txBody>
      </p:sp>
      <p:sp>
        <p:nvSpPr>
          <p:cNvPr id="39" name="Google Shape;283;p20">
            <a:extLst>
              <a:ext uri="{FF2B5EF4-FFF2-40B4-BE49-F238E27FC236}">
                <a16:creationId xmlns:a16="http://schemas.microsoft.com/office/drawing/2014/main" id="{8E8CA943-4152-48EC-BF9C-DECDC41AAD93}"/>
              </a:ext>
            </a:extLst>
          </p:cNvPr>
          <p:cNvSpPr/>
          <p:nvPr/>
        </p:nvSpPr>
        <p:spPr>
          <a:xfrm>
            <a:off x="4821836" y="1703089"/>
            <a:ext cx="3636339" cy="1419231"/>
          </a:xfrm>
          <a:prstGeom prst="rect">
            <a:avLst/>
          </a:prstGeom>
          <a:solidFill>
            <a:schemeClr val="accent3">
              <a:lumMod val="50000"/>
            </a:schemeClr>
          </a:solidFill>
          <a:ln>
            <a:noFill/>
          </a:ln>
        </p:spPr>
        <p:txBody>
          <a:bodyPr spcFirstLastPara="1" wrap="square" lIns="91425" tIns="45700" rIns="91425" bIns="45700" anchor="ctr" anchorCtr="0">
            <a:noAutofit/>
          </a:bodyPr>
          <a:lstStyle/>
          <a:p>
            <a:pPr algn="ctr">
              <a:buClr>
                <a:srgbClr val="FFFFFF"/>
              </a:buClr>
              <a:buSzPts val="1800"/>
            </a:pPr>
            <a:endParaRPr sz="1800" dirty="0">
              <a:solidFill>
                <a:srgbClr val="FFFFFF"/>
              </a:solidFill>
              <a:latin typeface="Calibri"/>
              <a:cs typeface="Calibri"/>
              <a:sym typeface="Calibri"/>
            </a:endParaRPr>
          </a:p>
        </p:txBody>
      </p:sp>
      <p:sp>
        <p:nvSpPr>
          <p:cNvPr id="40" name="Google Shape;306;p20">
            <a:extLst>
              <a:ext uri="{FF2B5EF4-FFF2-40B4-BE49-F238E27FC236}">
                <a16:creationId xmlns:a16="http://schemas.microsoft.com/office/drawing/2014/main" id="{BE411B59-A52D-42E6-8233-32F25CFB2A3C}"/>
              </a:ext>
            </a:extLst>
          </p:cNvPr>
          <p:cNvSpPr/>
          <p:nvPr/>
        </p:nvSpPr>
        <p:spPr>
          <a:xfrm>
            <a:off x="5013226" y="4083089"/>
            <a:ext cx="3232298" cy="525900"/>
          </a:xfrm>
          <a:prstGeom prst="roundRect">
            <a:avLst>
              <a:gd name="adj" fmla="val 16667"/>
            </a:avLst>
          </a:prstGeom>
          <a:solidFill>
            <a:schemeClr val="accent3">
              <a:lumMod val="50000"/>
            </a:schemeClr>
          </a:solidFill>
          <a:ln>
            <a:noFill/>
          </a:ln>
        </p:spPr>
        <p:txBody>
          <a:bodyPr spcFirstLastPara="1" wrap="square" lIns="91425" tIns="45700" rIns="91425" bIns="45700" anchor="ctr" anchorCtr="0">
            <a:noAutofit/>
          </a:bodyPr>
          <a:lstStyle/>
          <a:p>
            <a:pPr algn="ctr">
              <a:buClr>
                <a:srgbClr val="FFFFFF"/>
              </a:buClr>
              <a:buSzPts val="1800"/>
            </a:pPr>
            <a:r>
              <a:rPr lang="en" sz="1600" u="sng" dirty="0">
                <a:solidFill>
                  <a:srgbClr val="FFFFFF"/>
                </a:solidFill>
                <a:latin typeface="Bahnschrift Condensed" panose="020B0502040204020203" pitchFamily="34" charset="0"/>
                <a:cs typeface="Calibri"/>
                <a:sym typeface="Fira Sans Extra Condensed Medium"/>
              </a:rPr>
              <a:t>Insight</a:t>
            </a:r>
          </a:p>
          <a:p>
            <a:pPr algn="ctr">
              <a:buClr>
                <a:srgbClr val="FFFFFF"/>
              </a:buClr>
              <a:buSzPts val="1800"/>
            </a:pPr>
            <a:r>
              <a:rPr lang="en" sz="1600" dirty="0">
                <a:solidFill>
                  <a:srgbClr val="FFFFFF"/>
                </a:solidFill>
                <a:latin typeface="Bahnschrift Condensed" panose="020B0502040204020203" pitchFamily="34" charset="0"/>
                <a:cs typeface="Calibri"/>
                <a:sym typeface="Fira Sans Extra Condensed Medium"/>
              </a:rPr>
              <a:t>Friday have Highest Sales</a:t>
            </a:r>
            <a:endParaRPr sz="1600" dirty="0">
              <a:solidFill>
                <a:srgbClr val="FFFFFF"/>
              </a:solidFill>
              <a:latin typeface="Bahnschrift Condensed" panose="020B0502040204020203" pitchFamily="34" charset="0"/>
              <a:cs typeface="Calibri"/>
              <a:sym typeface="Fira Sans Extra Condensed Medium"/>
            </a:endParaRPr>
          </a:p>
        </p:txBody>
      </p:sp>
      <p:pic>
        <p:nvPicPr>
          <p:cNvPr id="5" name="Picture 4">
            <a:extLst>
              <a:ext uri="{FF2B5EF4-FFF2-40B4-BE49-F238E27FC236}">
                <a16:creationId xmlns:a16="http://schemas.microsoft.com/office/drawing/2014/main" id="{C50EFD6B-AAE4-4A06-A996-359425CA2AFA}"/>
              </a:ext>
            </a:extLst>
          </p:cNvPr>
          <p:cNvPicPr>
            <a:picLocks noChangeAspect="1"/>
          </p:cNvPicPr>
          <p:nvPr/>
        </p:nvPicPr>
        <p:blipFill>
          <a:blip r:embed="rId4"/>
          <a:stretch>
            <a:fillRect/>
          </a:stretch>
        </p:blipFill>
        <p:spPr>
          <a:xfrm>
            <a:off x="5013227" y="1397163"/>
            <a:ext cx="3232298" cy="2582483"/>
          </a:xfrm>
          <a:prstGeom prst="rect">
            <a:avLst/>
          </a:prstGeom>
        </p:spPr>
      </p:pic>
      <p:sp>
        <p:nvSpPr>
          <p:cNvPr id="46" name="Google Shape;279;p20">
            <a:extLst>
              <a:ext uri="{FF2B5EF4-FFF2-40B4-BE49-F238E27FC236}">
                <a16:creationId xmlns:a16="http://schemas.microsoft.com/office/drawing/2014/main" id="{08E8DE0D-75EF-4829-AA5F-5E74145176FC}"/>
              </a:ext>
            </a:extLst>
          </p:cNvPr>
          <p:cNvSpPr txBox="1">
            <a:spLocks noGrp="1"/>
          </p:cNvSpPr>
          <p:nvPr>
            <p:ph type="title"/>
          </p:nvPr>
        </p:nvSpPr>
        <p:spPr>
          <a:xfrm>
            <a:off x="701748" y="409575"/>
            <a:ext cx="7740503"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latin typeface="Bahnschrift Condensed" panose="020B0502040204020203" pitchFamily="34" charset="0"/>
              </a:rPr>
              <a:t>EXPLORATORY DATA ANALYSIS</a:t>
            </a:r>
            <a:endParaRPr sz="3200" dirty="0">
              <a:latin typeface="Bahnschrift Condensed" panose="020B0502040204020203"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0" name="Google Shape;280;p20"/>
          <p:cNvSpPr/>
          <p:nvPr/>
        </p:nvSpPr>
        <p:spPr>
          <a:xfrm>
            <a:off x="689436" y="942220"/>
            <a:ext cx="3636339" cy="3379447"/>
          </a:xfrm>
          <a:prstGeom prst="roundRect">
            <a:avLst>
              <a:gd name="adj" fmla="val 10059"/>
            </a:avLst>
          </a:prstGeom>
          <a:solidFill>
            <a:schemeClr val="lt1"/>
          </a:solidFill>
          <a:ln w="38100" cap="flat" cmpd="sng">
            <a:solidFill>
              <a:schemeClr val="accent2">
                <a:lumMod val="5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82" name="Google Shape;282;p20"/>
          <p:cNvSpPr txBox="1"/>
          <p:nvPr/>
        </p:nvSpPr>
        <p:spPr>
          <a:xfrm>
            <a:off x="689436" y="966592"/>
            <a:ext cx="3636339" cy="406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282F39"/>
              </a:buClr>
              <a:buSzPts val="2500"/>
              <a:buFont typeface="Arial"/>
              <a:buNone/>
            </a:pPr>
            <a:r>
              <a:rPr lang="en" sz="2000" dirty="0">
                <a:solidFill>
                  <a:schemeClr val="accent2">
                    <a:lumMod val="50000"/>
                  </a:schemeClr>
                </a:solidFill>
                <a:latin typeface="Bahnschrift Condensed" panose="020B0502040204020203" pitchFamily="34" charset="0"/>
                <a:ea typeface="Fira Sans Extra Condensed Medium"/>
                <a:cs typeface="Fira Sans Extra Condensed Medium"/>
                <a:sym typeface="Fira Sans Extra Condensed Medium"/>
              </a:rPr>
              <a:t>T</a:t>
            </a:r>
            <a:r>
              <a:rPr lang="en-IN" sz="2000" dirty="0">
                <a:solidFill>
                  <a:schemeClr val="accent2">
                    <a:lumMod val="50000"/>
                  </a:schemeClr>
                </a:solidFill>
                <a:latin typeface="Bahnschrift Condensed" panose="020B0502040204020203" pitchFamily="34" charset="0"/>
                <a:ea typeface="Fira Sans Extra Condensed Medium"/>
                <a:cs typeface="Fira Sans Extra Condensed Medium"/>
                <a:sym typeface="Fira Sans Extra Condensed Medium"/>
              </a:rPr>
              <a:t>op 5 Stores Based on </a:t>
            </a:r>
            <a:r>
              <a:rPr lang="en" sz="2000" i="0" u="none" strike="noStrike" cap="none" dirty="0">
                <a:solidFill>
                  <a:schemeClr val="accent2">
                    <a:lumMod val="50000"/>
                  </a:schemeClr>
                </a:solidFill>
                <a:latin typeface="Bahnschrift Condensed" panose="020B0502040204020203" pitchFamily="34" charset="0"/>
                <a:ea typeface="Fira Sans Extra Condensed Medium"/>
                <a:cs typeface="Fira Sans Extra Condensed Medium"/>
                <a:sym typeface="Fira Sans Extra Condensed Medium"/>
              </a:rPr>
              <a:t> Sales</a:t>
            </a:r>
            <a:endParaRPr sz="2000" i="0" u="none" strike="noStrike" cap="none" dirty="0">
              <a:solidFill>
                <a:schemeClr val="accent2">
                  <a:lumMod val="50000"/>
                </a:schemeClr>
              </a:solidFill>
              <a:latin typeface="Bahnschrift Condensed" panose="020B0502040204020203" pitchFamily="34" charset="0"/>
              <a:ea typeface="Fira Sans Extra Condensed Medium"/>
              <a:cs typeface="Fira Sans Extra Condensed Medium"/>
              <a:sym typeface="Fira Sans Extra Condensed Medium"/>
            </a:endParaRPr>
          </a:p>
        </p:txBody>
      </p:sp>
      <p:sp>
        <p:nvSpPr>
          <p:cNvPr id="283" name="Google Shape;283;p20"/>
          <p:cNvSpPr/>
          <p:nvPr/>
        </p:nvSpPr>
        <p:spPr>
          <a:xfrm>
            <a:off x="689436" y="1703089"/>
            <a:ext cx="3636339" cy="1419231"/>
          </a:xfrm>
          <a:prstGeom prst="rect">
            <a:avLst/>
          </a:prstGeom>
          <a:solidFill>
            <a:schemeClr val="accent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dirty="0">
              <a:solidFill>
                <a:srgbClr val="FFFFFF"/>
              </a:solidFill>
              <a:latin typeface="Calibri"/>
              <a:ea typeface="Calibri"/>
              <a:cs typeface="Calibri"/>
              <a:sym typeface="Calibri"/>
            </a:endParaRPr>
          </a:p>
        </p:txBody>
      </p:sp>
      <p:sp>
        <p:nvSpPr>
          <p:cNvPr id="33" name="Google Shape;306;p20">
            <a:extLst>
              <a:ext uri="{FF2B5EF4-FFF2-40B4-BE49-F238E27FC236}">
                <a16:creationId xmlns:a16="http://schemas.microsoft.com/office/drawing/2014/main" id="{B3C698ED-25DF-4F6D-B6C6-959A97BB9FC0}"/>
              </a:ext>
            </a:extLst>
          </p:cNvPr>
          <p:cNvSpPr/>
          <p:nvPr/>
        </p:nvSpPr>
        <p:spPr>
          <a:xfrm>
            <a:off x="880826" y="4083089"/>
            <a:ext cx="3232298" cy="525900"/>
          </a:xfrm>
          <a:prstGeom prst="roundRect">
            <a:avLst>
              <a:gd name="adj" fmla="val 16667"/>
            </a:avLst>
          </a:prstGeom>
          <a:solidFill>
            <a:schemeClr val="accent2">
              <a:lumMod val="50000"/>
            </a:schemeClr>
          </a:solidFill>
          <a:ln>
            <a:noFill/>
          </a:ln>
        </p:spPr>
        <p:txBody>
          <a:bodyPr spcFirstLastPara="1" wrap="square" lIns="91425" tIns="45700" rIns="91425" bIns="45700" anchor="ctr" anchorCtr="0">
            <a:noAutofit/>
          </a:bodyPr>
          <a:lstStyle/>
          <a:p>
            <a:pPr algn="ctr">
              <a:buClr>
                <a:srgbClr val="FFFFFF"/>
              </a:buClr>
              <a:buSzPts val="1800"/>
            </a:pPr>
            <a:r>
              <a:rPr lang="en" sz="1600" u="sng" dirty="0">
                <a:solidFill>
                  <a:srgbClr val="FFFFFF"/>
                </a:solidFill>
                <a:latin typeface="Bahnschrift Condensed" panose="020B0502040204020203" pitchFamily="34" charset="0"/>
                <a:cs typeface="Calibri"/>
                <a:sym typeface="Fira Sans Extra Condensed Medium"/>
              </a:rPr>
              <a:t>Insight</a:t>
            </a:r>
          </a:p>
          <a:p>
            <a:pPr algn="ctr">
              <a:buClr>
                <a:srgbClr val="FFFFFF"/>
              </a:buClr>
              <a:buSzPts val="1800"/>
            </a:pPr>
            <a:r>
              <a:rPr lang="en" sz="1600" dirty="0">
                <a:solidFill>
                  <a:srgbClr val="FFFFFF"/>
                </a:solidFill>
                <a:latin typeface="Bahnschrift Condensed" panose="020B0502040204020203" pitchFamily="34" charset="0"/>
                <a:cs typeface="Calibri"/>
                <a:sym typeface="Fira Sans Extra Condensed Medium"/>
              </a:rPr>
              <a:t>StoreID – 20 have Highest Sales</a:t>
            </a:r>
            <a:endParaRPr sz="1600" dirty="0">
              <a:solidFill>
                <a:srgbClr val="FFFFFF"/>
              </a:solidFill>
              <a:latin typeface="Bahnschrift Condensed" panose="020B0502040204020203" pitchFamily="34" charset="0"/>
              <a:cs typeface="Calibri"/>
              <a:sym typeface="Fira Sans Extra Condensed Medium"/>
            </a:endParaRPr>
          </a:p>
        </p:txBody>
      </p:sp>
      <p:sp>
        <p:nvSpPr>
          <p:cNvPr id="37" name="Google Shape;280;p20">
            <a:extLst>
              <a:ext uri="{FF2B5EF4-FFF2-40B4-BE49-F238E27FC236}">
                <a16:creationId xmlns:a16="http://schemas.microsoft.com/office/drawing/2014/main" id="{143D497D-958E-4FBE-A49F-325D80C49601}"/>
              </a:ext>
            </a:extLst>
          </p:cNvPr>
          <p:cNvSpPr/>
          <p:nvPr/>
        </p:nvSpPr>
        <p:spPr>
          <a:xfrm>
            <a:off x="4821836" y="942220"/>
            <a:ext cx="3636339" cy="3379447"/>
          </a:xfrm>
          <a:prstGeom prst="roundRect">
            <a:avLst>
              <a:gd name="adj" fmla="val 10059"/>
            </a:avLst>
          </a:prstGeom>
          <a:solidFill>
            <a:schemeClr val="lt1"/>
          </a:solidFill>
          <a:ln w="38100" cap="flat" cmpd="sng">
            <a:solidFill>
              <a:schemeClr val="accent3">
                <a:lumMod val="50000"/>
              </a:schemeClr>
            </a:solidFill>
            <a:prstDash val="solid"/>
            <a:round/>
            <a:headEnd type="none" w="sm" len="sm"/>
            <a:tailEnd type="none" w="sm" len="sm"/>
          </a:ln>
        </p:spPr>
        <p:txBody>
          <a:bodyPr spcFirstLastPara="1" wrap="square" lIns="91425" tIns="45700" rIns="91425" bIns="45700" anchor="ctr" anchorCtr="0">
            <a:noAutofit/>
          </a:bodyPr>
          <a:lstStyle/>
          <a:p>
            <a:pPr algn="ctr">
              <a:buClr>
                <a:srgbClr val="FFFFFF"/>
              </a:buClr>
              <a:buSzPts val="1800"/>
            </a:pPr>
            <a:endParaRPr sz="1800">
              <a:solidFill>
                <a:srgbClr val="FFFFFF"/>
              </a:solidFill>
              <a:latin typeface="Calibri"/>
              <a:cs typeface="Calibri"/>
              <a:sym typeface="Calibri"/>
            </a:endParaRPr>
          </a:p>
        </p:txBody>
      </p:sp>
      <p:sp>
        <p:nvSpPr>
          <p:cNvPr id="38" name="Google Shape;282;p20">
            <a:extLst>
              <a:ext uri="{FF2B5EF4-FFF2-40B4-BE49-F238E27FC236}">
                <a16:creationId xmlns:a16="http://schemas.microsoft.com/office/drawing/2014/main" id="{493FD26E-4660-45F7-B2F0-88FCA6146A75}"/>
              </a:ext>
            </a:extLst>
          </p:cNvPr>
          <p:cNvSpPr txBox="1"/>
          <p:nvPr/>
        </p:nvSpPr>
        <p:spPr>
          <a:xfrm>
            <a:off x="4821836" y="966592"/>
            <a:ext cx="3636339" cy="4062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Clr>
                <a:srgbClr val="282F39"/>
              </a:buClr>
              <a:buSzPts val="2500"/>
              <a:buNone/>
              <a:defRPr sz="2400">
                <a:solidFill>
                  <a:schemeClr val="accent3"/>
                </a:solidFill>
                <a:latin typeface="Fira Sans Extra Condensed Medium"/>
                <a:ea typeface="Fira Sans Extra Condensed Medium"/>
                <a:cs typeface="Fira Sans Extra Condensed Medium"/>
              </a:defRPr>
            </a:lvl1pPr>
          </a:lstStyle>
          <a:p>
            <a:r>
              <a:rPr lang="en" sz="2000" dirty="0">
                <a:solidFill>
                  <a:schemeClr val="accent3">
                    <a:lumMod val="50000"/>
                  </a:schemeClr>
                </a:solidFill>
                <a:latin typeface="Bahnschrift Condensed" panose="020B0502040204020203" pitchFamily="34" charset="0"/>
                <a:sym typeface="Fira Sans Extra Condensed Medium"/>
              </a:rPr>
              <a:t>Bottom 5 Stores Based on Sales </a:t>
            </a:r>
            <a:endParaRPr sz="2000" dirty="0">
              <a:solidFill>
                <a:schemeClr val="accent3">
                  <a:lumMod val="50000"/>
                </a:schemeClr>
              </a:solidFill>
              <a:latin typeface="Bahnschrift Condensed" panose="020B0502040204020203" pitchFamily="34" charset="0"/>
              <a:sym typeface="Fira Sans Extra Condensed Medium"/>
            </a:endParaRPr>
          </a:p>
        </p:txBody>
      </p:sp>
      <p:sp>
        <p:nvSpPr>
          <p:cNvPr id="39" name="Google Shape;283;p20">
            <a:extLst>
              <a:ext uri="{FF2B5EF4-FFF2-40B4-BE49-F238E27FC236}">
                <a16:creationId xmlns:a16="http://schemas.microsoft.com/office/drawing/2014/main" id="{8E8CA943-4152-48EC-BF9C-DECDC41AAD93}"/>
              </a:ext>
            </a:extLst>
          </p:cNvPr>
          <p:cNvSpPr/>
          <p:nvPr/>
        </p:nvSpPr>
        <p:spPr>
          <a:xfrm>
            <a:off x="4821836" y="1703089"/>
            <a:ext cx="3636339" cy="1419231"/>
          </a:xfrm>
          <a:prstGeom prst="rect">
            <a:avLst/>
          </a:prstGeom>
          <a:solidFill>
            <a:schemeClr val="accent3">
              <a:lumMod val="50000"/>
            </a:schemeClr>
          </a:solidFill>
          <a:ln>
            <a:noFill/>
          </a:ln>
        </p:spPr>
        <p:txBody>
          <a:bodyPr spcFirstLastPara="1" wrap="square" lIns="91425" tIns="45700" rIns="91425" bIns="45700" anchor="ctr" anchorCtr="0">
            <a:noAutofit/>
          </a:bodyPr>
          <a:lstStyle/>
          <a:p>
            <a:pPr algn="ctr">
              <a:buClr>
                <a:srgbClr val="FFFFFF"/>
              </a:buClr>
              <a:buSzPts val="1800"/>
            </a:pPr>
            <a:endParaRPr sz="1800" dirty="0">
              <a:solidFill>
                <a:srgbClr val="FFFFFF"/>
              </a:solidFill>
              <a:latin typeface="Calibri"/>
              <a:cs typeface="Calibri"/>
              <a:sym typeface="Calibri"/>
            </a:endParaRPr>
          </a:p>
        </p:txBody>
      </p:sp>
      <p:sp>
        <p:nvSpPr>
          <p:cNvPr id="40" name="Google Shape;306;p20">
            <a:extLst>
              <a:ext uri="{FF2B5EF4-FFF2-40B4-BE49-F238E27FC236}">
                <a16:creationId xmlns:a16="http://schemas.microsoft.com/office/drawing/2014/main" id="{BE411B59-A52D-42E6-8233-32F25CFB2A3C}"/>
              </a:ext>
            </a:extLst>
          </p:cNvPr>
          <p:cNvSpPr/>
          <p:nvPr/>
        </p:nvSpPr>
        <p:spPr>
          <a:xfrm>
            <a:off x="5013226" y="4083089"/>
            <a:ext cx="3232298" cy="525900"/>
          </a:xfrm>
          <a:prstGeom prst="roundRect">
            <a:avLst>
              <a:gd name="adj" fmla="val 16667"/>
            </a:avLst>
          </a:prstGeom>
          <a:solidFill>
            <a:schemeClr val="accent3">
              <a:lumMod val="50000"/>
            </a:schemeClr>
          </a:solidFill>
          <a:ln>
            <a:noFill/>
          </a:ln>
        </p:spPr>
        <p:txBody>
          <a:bodyPr spcFirstLastPara="1" wrap="square" lIns="91425" tIns="45700" rIns="91425" bIns="45700" anchor="ctr" anchorCtr="0">
            <a:noAutofit/>
          </a:bodyPr>
          <a:lstStyle/>
          <a:p>
            <a:pPr algn="ctr">
              <a:buClr>
                <a:srgbClr val="FFFFFF"/>
              </a:buClr>
              <a:buSzPts val="1800"/>
            </a:pPr>
            <a:r>
              <a:rPr lang="en" sz="1600" u="sng" dirty="0">
                <a:solidFill>
                  <a:srgbClr val="FFFFFF"/>
                </a:solidFill>
                <a:latin typeface="Bahnschrift Condensed" panose="020B0502040204020203" pitchFamily="34" charset="0"/>
                <a:cs typeface="Calibri"/>
                <a:sym typeface="Fira Sans Extra Condensed Medium"/>
              </a:rPr>
              <a:t>Insight</a:t>
            </a:r>
          </a:p>
          <a:p>
            <a:pPr algn="ctr">
              <a:buClr>
                <a:srgbClr val="FFFFFF"/>
              </a:buClr>
              <a:buSzPts val="1800"/>
            </a:pPr>
            <a:r>
              <a:rPr lang="en" sz="1600" dirty="0">
                <a:solidFill>
                  <a:srgbClr val="FFFFFF"/>
                </a:solidFill>
                <a:latin typeface="Bahnschrift Condensed" panose="020B0502040204020203" pitchFamily="34" charset="0"/>
                <a:cs typeface="Calibri"/>
                <a:sym typeface="Fira Sans Extra Condensed Medium"/>
              </a:rPr>
              <a:t>StoreID </a:t>
            </a:r>
            <a:r>
              <a:rPr lang="en" sz="1600">
                <a:solidFill>
                  <a:srgbClr val="FFFFFF"/>
                </a:solidFill>
                <a:latin typeface="Bahnschrift Condensed" panose="020B0502040204020203" pitchFamily="34" charset="0"/>
                <a:cs typeface="Calibri"/>
                <a:sym typeface="Fira Sans Extra Condensed Medium"/>
              </a:rPr>
              <a:t>– 33 </a:t>
            </a:r>
            <a:r>
              <a:rPr lang="en" sz="1600" dirty="0">
                <a:solidFill>
                  <a:srgbClr val="FFFFFF"/>
                </a:solidFill>
                <a:latin typeface="Bahnschrift Condensed" panose="020B0502040204020203" pitchFamily="34" charset="0"/>
                <a:cs typeface="Calibri"/>
                <a:sym typeface="Fira Sans Extra Condensed Medium"/>
              </a:rPr>
              <a:t>have lowest Sales</a:t>
            </a:r>
            <a:endParaRPr sz="1600" dirty="0">
              <a:solidFill>
                <a:srgbClr val="FFFFFF"/>
              </a:solidFill>
              <a:latin typeface="Bahnschrift Condensed" panose="020B0502040204020203" pitchFamily="34" charset="0"/>
              <a:cs typeface="Calibri"/>
              <a:sym typeface="Fira Sans Extra Condensed Medium"/>
            </a:endParaRPr>
          </a:p>
        </p:txBody>
      </p:sp>
      <p:sp>
        <p:nvSpPr>
          <p:cNvPr id="46" name="Google Shape;279;p20">
            <a:extLst>
              <a:ext uri="{FF2B5EF4-FFF2-40B4-BE49-F238E27FC236}">
                <a16:creationId xmlns:a16="http://schemas.microsoft.com/office/drawing/2014/main" id="{08E8DE0D-75EF-4829-AA5F-5E74145176FC}"/>
              </a:ext>
            </a:extLst>
          </p:cNvPr>
          <p:cNvSpPr txBox="1">
            <a:spLocks noGrp="1"/>
          </p:cNvSpPr>
          <p:nvPr>
            <p:ph type="title"/>
          </p:nvPr>
        </p:nvSpPr>
        <p:spPr>
          <a:xfrm>
            <a:off x="701748" y="409575"/>
            <a:ext cx="7740503"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latin typeface="Bahnschrift Condensed" panose="020B0502040204020203" pitchFamily="34" charset="0"/>
              </a:rPr>
              <a:t>EXPLORATORY DATA ANALYSIS</a:t>
            </a:r>
            <a:endParaRPr sz="3200" dirty="0">
              <a:latin typeface="Bahnschrift Condensed" panose="020B0502040204020203" pitchFamily="34" charset="0"/>
            </a:endParaRPr>
          </a:p>
        </p:txBody>
      </p:sp>
      <p:pic>
        <p:nvPicPr>
          <p:cNvPr id="4" name="Picture 3">
            <a:extLst>
              <a:ext uri="{FF2B5EF4-FFF2-40B4-BE49-F238E27FC236}">
                <a16:creationId xmlns:a16="http://schemas.microsoft.com/office/drawing/2014/main" id="{8F2E91A6-B681-492E-9BD2-D9FAAA7E8E67}"/>
              </a:ext>
            </a:extLst>
          </p:cNvPr>
          <p:cNvPicPr>
            <a:picLocks noChangeAspect="1"/>
          </p:cNvPicPr>
          <p:nvPr/>
        </p:nvPicPr>
        <p:blipFill>
          <a:blip r:embed="rId3"/>
          <a:stretch>
            <a:fillRect/>
          </a:stretch>
        </p:blipFill>
        <p:spPr>
          <a:xfrm>
            <a:off x="823339" y="1397163"/>
            <a:ext cx="3347271" cy="2580103"/>
          </a:xfrm>
          <a:prstGeom prst="rect">
            <a:avLst/>
          </a:prstGeom>
        </p:spPr>
      </p:pic>
      <p:pic>
        <p:nvPicPr>
          <p:cNvPr id="7" name="Picture 6">
            <a:extLst>
              <a:ext uri="{FF2B5EF4-FFF2-40B4-BE49-F238E27FC236}">
                <a16:creationId xmlns:a16="http://schemas.microsoft.com/office/drawing/2014/main" id="{DFAC129B-53F7-48B2-8329-845D48225040}"/>
              </a:ext>
            </a:extLst>
          </p:cNvPr>
          <p:cNvPicPr>
            <a:picLocks noChangeAspect="1"/>
          </p:cNvPicPr>
          <p:nvPr/>
        </p:nvPicPr>
        <p:blipFill>
          <a:blip r:embed="rId4"/>
          <a:stretch>
            <a:fillRect/>
          </a:stretch>
        </p:blipFill>
        <p:spPr>
          <a:xfrm>
            <a:off x="5013226" y="1288980"/>
            <a:ext cx="3232297" cy="2685926"/>
          </a:xfrm>
          <a:prstGeom prst="rect">
            <a:avLst/>
          </a:prstGeom>
        </p:spPr>
      </p:pic>
    </p:spTree>
    <p:extLst>
      <p:ext uri="{BB962C8B-B14F-4D97-AF65-F5344CB8AC3E}">
        <p14:creationId xmlns:p14="http://schemas.microsoft.com/office/powerpoint/2010/main" val="2561461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grpSp>
        <p:nvGrpSpPr>
          <p:cNvPr id="135" name="Google Shape;1523;p43">
            <a:extLst>
              <a:ext uri="{FF2B5EF4-FFF2-40B4-BE49-F238E27FC236}">
                <a16:creationId xmlns:a16="http://schemas.microsoft.com/office/drawing/2014/main" id="{67AC3CBB-AAB8-45ED-AD7D-6483F09F5DE6}"/>
              </a:ext>
            </a:extLst>
          </p:cNvPr>
          <p:cNvGrpSpPr/>
          <p:nvPr/>
        </p:nvGrpSpPr>
        <p:grpSpPr>
          <a:xfrm>
            <a:off x="159495" y="2977116"/>
            <a:ext cx="2881421" cy="2023815"/>
            <a:chOff x="2417164" y="2063889"/>
            <a:chExt cx="1512883" cy="999362"/>
          </a:xfrm>
          <a:solidFill>
            <a:schemeClr val="accent2">
              <a:lumMod val="75000"/>
            </a:schemeClr>
          </a:solidFill>
        </p:grpSpPr>
        <p:sp>
          <p:nvSpPr>
            <p:cNvPr id="136" name="Google Shape;1524;p43">
              <a:extLst>
                <a:ext uri="{FF2B5EF4-FFF2-40B4-BE49-F238E27FC236}">
                  <a16:creationId xmlns:a16="http://schemas.microsoft.com/office/drawing/2014/main" id="{362C6C70-E6DA-4F3F-B72E-005B700504C6}"/>
                </a:ext>
              </a:extLst>
            </p:cNvPr>
            <p:cNvSpPr/>
            <p:nvPr/>
          </p:nvSpPr>
          <p:spPr>
            <a:xfrm>
              <a:off x="2854091" y="2063889"/>
              <a:ext cx="754938" cy="322473"/>
            </a:xfrm>
            <a:custGeom>
              <a:avLst/>
              <a:gdLst/>
              <a:ahLst/>
              <a:cxnLst/>
              <a:rect l="l" t="t" r="r" b="b"/>
              <a:pathLst>
                <a:path w="9391" h="7063" extrusionOk="0">
                  <a:moveTo>
                    <a:pt x="4696" y="1"/>
                  </a:moveTo>
                  <a:cubicBezTo>
                    <a:pt x="37" y="1"/>
                    <a:pt x="0" y="6767"/>
                    <a:pt x="0" y="6841"/>
                  </a:cubicBezTo>
                  <a:cubicBezTo>
                    <a:pt x="0" y="6951"/>
                    <a:pt x="111" y="7062"/>
                    <a:pt x="222" y="7062"/>
                  </a:cubicBezTo>
                  <a:cubicBezTo>
                    <a:pt x="333" y="7062"/>
                    <a:pt x="407" y="6951"/>
                    <a:pt x="407" y="6841"/>
                  </a:cubicBezTo>
                  <a:cubicBezTo>
                    <a:pt x="407" y="6767"/>
                    <a:pt x="444" y="408"/>
                    <a:pt x="4696" y="408"/>
                  </a:cubicBezTo>
                  <a:cubicBezTo>
                    <a:pt x="8910" y="408"/>
                    <a:pt x="8984" y="6767"/>
                    <a:pt x="8984" y="6841"/>
                  </a:cubicBezTo>
                  <a:cubicBezTo>
                    <a:pt x="8984" y="6951"/>
                    <a:pt x="9058" y="7062"/>
                    <a:pt x="9169" y="7062"/>
                  </a:cubicBezTo>
                  <a:cubicBezTo>
                    <a:pt x="9317" y="7062"/>
                    <a:pt x="9391" y="6951"/>
                    <a:pt x="9391" y="6841"/>
                  </a:cubicBezTo>
                  <a:cubicBezTo>
                    <a:pt x="9391" y="6767"/>
                    <a:pt x="9354" y="1"/>
                    <a:pt x="46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525;p43">
              <a:extLst>
                <a:ext uri="{FF2B5EF4-FFF2-40B4-BE49-F238E27FC236}">
                  <a16:creationId xmlns:a16="http://schemas.microsoft.com/office/drawing/2014/main" id="{44CEB4FA-102F-4F19-9637-4499BCFE9226}"/>
                </a:ext>
              </a:extLst>
            </p:cNvPr>
            <p:cNvSpPr/>
            <p:nvPr/>
          </p:nvSpPr>
          <p:spPr>
            <a:xfrm>
              <a:off x="2455832" y="2305284"/>
              <a:ext cx="1352312" cy="654990"/>
            </a:xfrm>
            <a:custGeom>
              <a:avLst/>
              <a:gdLst/>
              <a:ahLst/>
              <a:cxnLst/>
              <a:rect l="l" t="t" r="r" b="b"/>
              <a:pathLst>
                <a:path w="16822" h="14346" extrusionOk="0">
                  <a:moveTo>
                    <a:pt x="0" y="1"/>
                  </a:moveTo>
                  <a:lnTo>
                    <a:pt x="0" y="14345"/>
                  </a:lnTo>
                  <a:lnTo>
                    <a:pt x="16822" y="14345"/>
                  </a:lnTo>
                  <a:lnTo>
                    <a:pt x="1682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526;p43">
              <a:extLst>
                <a:ext uri="{FF2B5EF4-FFF2-40B4-BE49-F238E27FC236}">
                  <a16:creationId xmlns:a16="http://schemas.microsoft.com/office/drawing/2014/main" id="{B5F2D6FC-CE38-495F-8282-28C28162F242}"/>
                </a:ext>
              </a:extLst>
            </p:cNvPr>
            <p:cNvSpPr/>
            <p:nvPr/>
          </p:nvSpPr>
          <p:spPr>
            <a:xfrm>
              <a:off x="3808097" y="2305284"/>
              <a:ext cx="92207" cy="654990"/>
            </a:xfrm>
            <a:custGeom>
              <a:avLst/>
              <a:gdLst/>
              <a:ahLst/>
              <a:cxnLst/>
              <a:rect l="l" t="t" r="r" b="b"/>
              <a:pathLst>
                <a:path w="1147" h="14346" extrusionOk="0">
                  <a:moveTo>
                    <a:pt x="1" y="1"/>
                  </a:moveTo>
                  <a:lnTo>
                    <a:pt x="1" y="14345"/>
                  </a:lnTo>
                  <a:lnTo>
                    <a:pt x="1147" y="14345"/>
                  </a:lnTo>
                  <a:lnTo>
                    <a:pt x="1147" y="518"/>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527;p43">
              <a:extLst>
                <a:ext uri="{FF2B5EF4-FFF2-40B4-BE49-F238E27FC236}">
                  <a16:creationId xmlns:a16="http://schemas.microsoft.com/office/drawing/2014/main" id="{0436EA51-5732-4D6B-AE21-4F6D27436B9E}"/>
                </a:ext>
              </a:extLst>
            </p:cNvPr>
            <p:cNvSpPr/>
            <p:nvPr/>
          </p:nvSpPr>
          <p:spPr>
            <a:xfrm>
              <a:off x="3769509" y="2960249"/>
              <a:ext cx="160538" cy="103001"/>
            </a:xfrm>
            <a:custGeom>
              <a:avLst/>
              <a:gdLst/>
              <a:ahLst/>
              <a:cxnLst/>
              <a:rect l="l" t="t" r="r" b="b"/>
              <a:pathLst>
                <a:path w="1997" h="2256" extrusionOk="0">
                  <a:moveTo>
                    <a:pt x="481" y="0"/>
                  </a:moveTo>
                  <a:lnTo>
                    <a:pt x="0" y="2256"/>
                  </a:lnTo>
                  <a:lnTo>
                    <a:pt x="0" y="2256"/>
                  </a:lnTo>
                  <a:lnTo>
                    <a:pt x="1997" y="1849"/>
                  </a:lnTo>
                  <a:lnTo>
                    <a:pt x="162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528;p43">
              <a:extLst>
                <a:ext uri="{FF2B5EF4-FFF2-40B4-BE49-F238E27FC236}">
                  <a16:creationId xmlns:a16="http://schemas.microsoft.com/office/drawing/2014/main" id="{38FAA9AF-4CA8-4358-A01A-4B55B3412F9C}"/>
                </a:ext>
              </a:extLst>
            </p:cNvPr>
            <p:cNvSpPr/>
            <p:nvPr/>
          </p:nvSpPr>
          <p:spPr>
            <a:xfrm>
              <a:off x="2417164" y="2960249"/>
              <a:ext cx="1390979" cy="103001"/>
            </a:xfrm>
            <a:custGeom>
              <a:avLst/>
              <a:gdLst/>
              <a:ahLst/>
              <a:cxnLst/>
              <a:rect l="l" t="t" r="r" b="b"/>
              <a:pathLst>
                <a:path w="17303" h="2256" extrusionOk="0">
                  <a:moveTo>
                    <a:pt x="481" y="0"/>
                  </a:moveTo>
                  <a:lnTo>
                    <a:pt x="1" y="2256"/>
                  </a:lnTo>
                  <a:lnTo>
                    <a:pt x="16822" y="2256"/>
                  </a:lnTo>
                  <a:lnTo>
                    <a:pt x="1730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529;p43">
              <a:extLst>
                <a:ext uri="{FF2B5EF4-FFF2-40B4-BE49-F238E27FC236}">
                  <a16:creationId xmlns:a16="http://schemas.microsoft.com/office/drawing/2014/main" id="{52D16A2D-8A09-43F6-B060-DE1DAE9B569C}"/>
                </a:ext>
              </a:extLst>
            </p:cNvPr>
            <p:cNvSpPr/>
            <p:nvPr/>
          </p:nvSpPr>
          <p:spPr>
            <a:xfrm>
              <a:off x="2720320" y="2347517"/>
              <a:ext cx="101130" cy="57436"/>
            </a:xfrm>
            <a:custGeom>
              <a:avLst/>
              <a:gdLst/>
              <a:ahLst/>
              <a:cxnLst/>
              <a:rect l="l" t="t" r="r" b="b"/>
              <a:pathLst>
                <a:path w="1258" h="1258" extrusionOk="0">
                  <a:moveTo>
                    <a:pt x="629" y="370"/>
                  </a:moveTo>
                  <a:cubicBezTo>
                    <a:pt x="777" y="370"/>
                    <a:pt x="888" y="481"/>
                    <a:pt x="888" y="629"/>
                  </a:cubicBezTo>
                  <a:cubicBezTo>
                    <a:pt x="888" y="776"/>
                    <a:pt x="777" y="887"/>
                    <a:pt x="629" y="887"/>
                  </a:cubicBezTo>
                  <a:cubicBezTo>
                    <a:pt x="481" y="887"/>
                    <a:pt x="370" y="776"/>
                    <a:pt x="370" y="629"/>
                  </a:cubicBezTo>
                  <a:cubicBezTo>
                    <a:pt x="370" y="481"/>
                    <a:pt x="481" y="370"/>
                    <a:pt x="629" y="370"/>
                  </a:cubicBezTo>
                  <a:close/>
                  <a:moveTo>
                    <a:pt x="629" y="0"/>
                  </a:moveTo>
                  <a:cubicBezTo>
                    <a:pt x="296" y="0"/>
                    <a:pt x="1" y="296"/>
                    <a:pt x="1" y="629"/>
                  </a:cubicBezTo>
                  <a:cubicBezTo>
                    <a:pt x="1" y="998"/>
                    <a:pt x="296" y="1257"/>
                    <a:pt x="629" y="1257"/>
                  </a:cubicBezTo>
                  <a:cubicBezTo>
                    <a:pt x="999" y="1257"/>
                    <a:pt x="1258" y="998"/>
                    <a:pt x="1258" y="629"/>
                  </a:cubicBezTo>
                  <a:cubicBezTo>
                    <a:pt x="1258" y="296"/>
                    <a:pt x="999" y="0"/>
                    <a:pt x="6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530;p43">
              <a:extLst>
                <a:ext uri="{FF2B5EF4-FFF2-40B4-BE49-F238E27FC236}">
                  <a16:creationId xmlns:a16="http://schemas.microsoft.com/office/drawing/2014/main" id="{C232801A-C664-4D88-8172-4AB006857AEA}"/>
                </a:ext>
              </a:extLst>
            </p:cNvPr>
            <p:cNvSpPr/>
            <p:nvPr/>
          </p:nvSpPr>
          <p:spPr>
            <a:xfrm>
              <a:off x="3442557" y="2347517"/>
              <a:ext cx="101130" cy="57436"/>
            </a:xfrm>
            <a:custGeom>
              <a:avLst/>
              <a:gdLst/>
              <a:ahLst/>
              <a:cxnLst/>
              <a:rect l="l" t="t" r="r" b="b"/>
              <a:pathLst>
                <a:path w="1258" h="1258" extrusionOk="0">
                  <a:moveTo>
                    <a:pt x="629" y="370"/>
                  </a:moveTo>
                  <a:cubicBezTo>
                    <a:pt x="777" y="370"/>
                    <a:pt x="888" y="481"/>
                    <a:pt x="888" y="629"/>
                  </a:cubicBezTo>
                  <a:cubicBezTo>
                    <a:pt x="888" y="776"/>
                    <a:pt x="777" y="887"/>
                    <a:pt x="629" y="887"/>
                  </a:cubicBezTo>
                  <a:cubicBezTo>
                    <a:pt x="481" y="887"/>
                    <a:pt x="370" y="776"/>
                    <a:pt x="370" y="629"/>
                  </a:cubicBezTo>
                  <a:cubicBezTo>
                    <a:pt x="370" y="481"/>
                    <a:pt x="481" y="370"/>
                    <a:pt x="629" y="370"/>
                  </a:cubicBezTo>
                  <a:close/>
                  <a:moveTo>
                    <a:pt x="629" y="0"/>
                  </a:moveTo>
                  <a:cubicBezTo>
                    <a:pt x="296" y="0"/>
                    <a:pt x="0" y="296"/>
                    <a:pt x="0" y="629"/>
                  </a:cubicBezTo>
                  <a:cubicBezTo>
                    <a:pt x="0" y="998"/>
                    <a:pt x="296" y="1257"/>
                    <a:pt x="629" y="1257"/>
                  </a:cubicBezTo>
                  <a:cubicBezTo>
                    <a:pt x="999" y="1257"/>
                    <a:pt x="1257" y="998"/>
                    <a:pt x="1257" y="629"/>
                  </a:cubicBezTo>
                  <a:cubicBezTo>
                    <a:pt x="1257" y="296"/>
                    <a:pt x="999" y="0"/>
                    <a:pt x="6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531;p43">
              <a:extLst>
                <a:ext uri="{FF2B5EF4-FFF2-40B4-BE49-F238E27FC236}">
                  <a16:creationId xmlns:a16="http://schemas.microsoft.com/office/drawing/2014/main" id="{C95FF45E-36E6-4EF5-9786-4369D9FA06CC}"/>
                </a:ext>
              </a:extLst>
            </p:cNvPr>
            <p:cNvSpPr/>
            <p:nvPr/>
          </p:nvSpPr>
          <p:spPr>
            <a:xfrm>
              <a:off x="2753039" y="2063889"/>
              <a:ext cx="757912" cy="322473"/>
            </a:xfrm>
            <a:custGeom>
              <a:avLst/>
              <a:gdLst/>
              <a:ahLst/>
              <a:cxnLst/>
              <a:rect l="l" t="t" r="r" b="b"/>
              <a:pathLst>
                <a:path w="9428" h="7063" extrusionOk="0">
                  <a:moveTo>
                    <a:pt x="4696" y="1"/>
                  </a:moveTo>
                  <a:cubicBezTo>
                    <a:pt x="74" y="1"/>
                    <a:pt x="0" y="6767"/>
                    <a:pt x="0" y="6841"/>
                  </a:cubicBezTo>
                  <a:cubicBezTo>
                    <a:pt x="0" y="6951"/>
                    <a:pt x="111" y="7062"/>
                    <a:pt x="222" y="7062"/>
                  </a:cubicBezTo>
                  <a:cubicBezTo>
                    <a:pt x="333" y="7062"/>
                    <a:pt x="444" y="6951"/>
                    <a:pt x="444" y="6841"/>
                  </a:cubicBezTo>
                  <a:cubicBezTo>
                    <a:pt x="444" y="6767"/>
                    <a:pt x="481" y="408"/>
                    <a:pt x="4696" y="408"/>
                  </a:cubicBezTo>
                  <a:cubicBezTo>
                    <a:pt x="8947" y="408"/>
                    <a:pt x="8984" y="6767"/>
                    <a:pt x="8984" y="6841"/>
                  </a:cubicBezTo>
                  <a:cubicBezTo>
                    <a:pt x="8984" y="6951"/>
                    <a:pt x="9095" y="7062"/>
                    <a:pt x="9206" y="7062"/>
                  </a:cubicBezTo>
                  <a:cubicBezTo>
                    <a:pt x="9317" y="7062"/>
                    <a:pt x="9428" y="6951"/>
                    <a:pt x="9428" y="6841"/>
                  </a:cubicBezTo>
                  <a:cubicBezTo>
                    <a:pt x="9428" y="6767"/>
                    <a:pt x="9354" y="1"/>
                    <a:pt x="46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8" name="Google Shape;1338;p41"/>
          <p:cNvSpPr txBox="1">
            <a:spLocks noGrp="1"/>
          </p:cNvSpPr>
          <p:nvPr>
            <p:ph type="title"/>
          </p:nvPr>
        </p:nvSpPr>
        <p:spPr>
          <a:xfrm>
            <a:off x="2514575" y="303245"/>
            <a:ext cx="41148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latin typeface="Bahnschrift Condensed" panose="020B0502040204020203" pitchFamily="34" charset="0"/>
              </a:rPr>
              <a:t>CHURN PREDICTION</a:t>
            </a:r>
            <a:endParaRPr sz="3200" dirty="0">
              <a:latin typeface="Bahnschrift Condensed" panose="020B0502040204020203" pitchFamily="34" charset="0"/>
            </a:endParaRPr>
          </a:p>
        </p:txBody>
      </p:sp>
      <p:pic>
        <p:nvPicPr>
          <p:cNvPr id="7" name="Picture 6">
            <a:extLst>
              <a:ext uri="{FF2B5EF4-FFF2-40B4-BE49-F238E27FC236}">
                <a16:creationId xmlns:a16="http://schemas.microsoft.com/office/drawing/2014/main" id="{B323069A-9484-4A8D-A64F-D01776A8CDFB}"/>
              </a:ext>
            </a:extLst>
          </p:cNvPr>
          <p:cNvPicPr>
            <a:picLocks noChangeAspect="1"/>
          </p:cNvPicPr>
          <p:nvPr/>
        </p:nvPicPr>
        <p:blipFill>
          <a:blip r:embed="rId3"/>
          <a:stretch>
            <a:fillRect/>
          </a:stretch>
        </p:blipFill>
        <p:spPr>
          <a:xfrm>
            <a:off x="3136605" y="883588"/>
            <a:ext cx="5724962" cy="4259912"/>
          </a:xfrm>
          <a:prstGeom prst="rect">
            <a:avLst/>
          </a:prstGeom>
        </p:spPr>
      </p:pic>
      <p:sp>
        <p:nvSpPr>
          <p:cNvPr id="127" name="Google Shape;1153;p38">
            <a:extLst>
              <a:ext uri="{FF2B5EF4-FFF2-40B4-BE49-F238E27FC236}">
                <a16:creationId xmlns:a16="http://schemas.microsoft.com/office/drawing/2014/main" id="{58A9069E-3606-4E3E-B181-B1E143EEB2A9}"/>
              </a:ext>
            </a:extLst>
          </p:cNvPr>
          <p:cNvSpPr/>
          <p:nvPr/>
        </p:nvSpPr>
        <p:spPr>
          <a:xfrm>
            <a:off x="453914" y="745359"/>
            <a:ext cx="2302662" cy="1642834"/>
          </a:xfrm>
          <a:custGeom>
            <a:avLst/>
            <a:gdLst/>
            <a:ahLst/>
            <a:cxnLst/>
            <a:rect l="l" t="t" r="r" b="b"/>
            <a:pathLst>
              <a:path w="108912" h="63880" extrusionOk="0">
                <a:moveTo>
                  <a:pt x="103875" y="1"/>
                </a:moveTo>
                <a:lnTo>
                  <a:pt x="5071" y="1"/>
                </a:lnTo>
                <a:cubicBezTo>
                  <a:pt x="2269" y="1"/>
                  <a:pt x="1" y="2269"/>
                  <a:pt x="1" y="5037"/>
                </a:cubicBezTo>
                <a:lnTo>
                  <a:pt x="1" y="58809"/>
                </a:lnTo>
                <a:cubicBezTo>
                  <a:pt x="1" y="61611"/>
                  <a:pt x="2269" y="63880"/>
                  <a:pt x="5071" y="63880"/>
                </a:cubicBezTo>
                <a:lnTo>
                  <a:pt x="103875" y="63880"/>
                </a:lnTo>
                <a:cubicBezTo>
                  <a:pt x="106644" y="63880"/>
                  <a:pt x="108912" y="61578"/>
                  <a:pt x="108912" y="58809"/>
                </a:cubicBezTo>
                <a:lnTo>
                  <a:pt x="108912" y="5037"/>
                </a:lnTo>
                <a:cubicBezTo>
                  <a:pt x="108912" y="2269"/>
                  <a:pt x="106644" y="1"/>
                  <a:pt x="103875" y="1"/>
                </a:cubicBez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32;p41">
            <a:extLst>
              <a:ext uri="{FF2B5EF4-FFF2-40B4-BE49-F238E27FC236}">
                <a16:creationId xmlns:a16="http://schemas.microsoft.com/office/drawing/2014/main" id="{3E36E81A-5EB9-497F-B24E-6ACB3266F1DE}"/>
              </a:ext>
            </a:extLst>
          </p:cNvPr>
          <p:cNvSpPr/>
          <p:nvPr/>
        </p:nvSpPr>
        <p:spPr>
          <a:xfrm>
            <a:off x="543719" y="848907"/>
            <a:ext cx="2123013" cy="1132136"/>
          </a:xfrm>
          <a:custGeom>
            <a:avLst/>
            <a:gdLst/>
            <a:ahLst/>
            <a:cxnLst/>
            <a:rect l="l" t="t" r="r" b="b"/>
            <a:pathLst>
              <a:path w="63914" h="30990" extrusionOk="0">
                <a:moveTo>
                  <a:pt x="1" y="1"/>
                </a:moveTo>
                <a:lnTo>
                  <a:pt x="1" y="30990"/>
                </a:lnTo>
                <a:lnTo>
                  <a:pt x="63913" y="30990"/>
                </a:lnTo>
                <a:lnTo>
                  <a:pt x="63913" y="1"/>
                </a:ln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152;p38">
            <a:extLst>
              <a:ext uri="{FF2B5EF4-FFF2-40B4-BE49-F238E27FC236}">
                <a16:creationId xmlns:a16="http://schemas.microsoft.com/office/drawing/2014/main" id="{414A82A8-5447-435B-AF33-D4C2D532907E}"/>
              </a:ext>
            </a:extLst>
          </p:cNvPr>
          <p:cNvSpPr/>
          <p:nvPr/>
        </p:nvSpPr>
        <p:spPr>
          <a:xfrm>
            <a:off x="1175717" y="2255655"/>
            <a:ext cx="859016" cy="457257"/>
          </a:xfrm>
          <a:custGeom>
            <a:avLst/>
            <a:gdLst/>
            <a:ahLst/>
            <a:cxnLst/>
            <a:rect l="l" t="t" r="r" b="b"/>
            <a:pathLst>
              <a:path w="40630" h="17780" extrusionOk="0">
                <a:moveTo>
                  <a:pt x="30789" y="0"/>
                </a:moveTo>
                <a:lnTo>
                  <a:pt x="9807" y="0"/>
                </a:lnTo>
                <a:lnTo>
                  <a:pt x="0" y="17780"/>
                </a:lnTo>
                <a:lnTo>
                  <a:pt x="40629" y="17780"/>
                </a:ln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156;p38">
            <a:extLst>
              <a:ext uri="{FF2B5EF4-FFF2-40B4-BE49-F238E27FC236}">
                <a16:creationId xmlns:a16="http://schemas.microsoft.com/office/drawing/2014/main" id="{D4A72103-6EE0-4174-9ED3-30335D06012D}"/>
              </a:ext>
            </a:extLst>
          </p:cNvPr>
          <p:cNvSpPr/>
          <p:nvPr/>
        </p:nvSpPr>
        <p:spPr>
          <a:xfrm rot="10800000" flipH="1">
            <a:off x="867888" y="2662805"/>
            <a:ext cx="1474674" cy="68640"/>
          </a:xfrm>
          <a:custGeom>
            <a:avLst/>
            <a:gdLst/>
            <a:ahLst/>
            <a:cxnLst/>
            <a:rect l="l" t="t" r="r" b="b"/>
            <a:pathLst>
              <a:path w="125991" h="2669" extrusionOk="0">
                <a:moveTo>
                  <a:pt x="0" y="0"/>
                </a:moveTo>
                <a:cubicBezTo>
                  <a:pt x="0" y="1468"/>
                  <a:pt x="1235" y="2669"/>
                  <a:pt x="2702" y="2669"/>
                </a:cubicBezTo>
                <a:lnTo>
                  <a:pt x="123288" y="2669"/>
                </a:lnTo>
                <a:cubicBezTo>
                  <a:pt x="124789" y="2669"/>
                  <a:pt x="125990" y="1468"/>
                  <a:pt x="125990" y="0"/>
                </a:cubicBez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157;p38">
            <a:extLst>
              <a:ext uri="{FF2B5EF4-FFF2-40B4-BE49-F238E27FC236}">
                <a16:creationId xmlns:a16="http://schemas.microsoft.com/office/drawing/2014/main" id="{1E5E9C00-95E1-4D31-B4E6-981B73A8FC7A}"/>
              </a:ext>
            </a:extLst>
          </p:cNvPr>
          <p:cNvSpPr/>
          <p:nvPr/>
        </p:nvSpPr>
        <p:spPr>
          <a:xfrm>
            <a:off x="1540088" y="2042252"/>
            <a:ext cx="130274" cy="152194"/>
          </a:xfrm>
          <a:custGeom>
            <a:avLst/>
            <a:gdLst/>
            <a:ahLst/>
            <a:cxnLst/>
            <a:rect l="l" t="t" r="r" b="b"/>
            <a:pathLst>
              <a:path w="3237" h="3236" extrusionOk="0">
                <a:moveTo>
                  <a:pt x="1602" y="0"/>
                </a:moveTo>
                <a:cubicBezTo>
                  <a:pt x="735" y="0"/>
                  <a:pt x="1" y="701"/>
                  <a:pt x="1" y="1601"/>
                </a:cubicBezTo>
                <a:cubicBezTo>
                  <a:pt x="1" y="2502"/>
                  <a:pt x="735" y="3236"/>
                  <a:pt x="1602" y="3236"/>
                </a:cubicBezTo>
                <a:cubicBezTo>
                  <a:pt x="2502" y="3236"/>
                  <a:pt x="3236" y="2502"/>
                  <a:pt x="3236" y="1601"/>
                </a:cubicBezTo>
                <a:cubicBezTo>
                  <a:pt x="3236" y="734"/>
                  <a:pt x="2502" y="0"/>
                  <a:pt x="1602" y="0"/>
                </a:cubicBez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228;p38">
            <a:extLst>
              <a:ext uri="{FF2B5EF4-FFF2-40B4-BE49-F238E27FC236}">
                <a16:creationId xmlns:a16="http://schemas.microsoft.com/office/drawing/2014/main" id="{423F9606-51A8-4B96-BC4B-C0089C44EEB1}"/>
              </a:ext>
            </a:extLst>
          </p:cNvPr>
          <p:cNvSpPr/>
          <p:nvPr/>
        </p:nvSpPr>
        <p:spPr>
          <a:xfrm>
            <a:off x="388760" y="2742136"/>
            <a:ext cx="2397617" cy="99779"/>
          </a:xfrm>
          <a:prstGeom prst="rect">
            <a:avLst/>
          </a:pr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DE2C4FD6-82EC-4FB2-A9DF-3A592E645835}"/>
              </a:ext>
            </a:extLst>
          </p:cNvPr>
          <p:cNvSpPr/>
          <p:nvPr/>
        </p:nvSpPr>
        <p:spPr>
          <a:xfrm>
            <a:off x="545378" y="833878"/>
            <a:ext cx="2123013" cy="14253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3" name="Google Shape;1125;p38">
            <a:extLst>
              <a:ext uri="{FF2B5EF4-FFF2-40B4-BE49-F238E27FC236}">
                <a16:creationId xmlns:a16="http://schemas.microsoft.com/office/drawing/2014/main" id="{C6A2B333-F256-422C-8462-BFA29417FCE6}"/>
              </a:ext>
            </a:extLst>
          </p:cNvPr>
          <p:cNvSpPr txBox="1"/>
          <p:nvPr/>
        </p:nvSpPr>
        <p:spPr>
          <a:xfrm>
            <a:off x="276451" y="3489435"/>
            <a:ext cx="2711302" cy="48171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bg1"/>
                </a:solidFill>
                <a:latin typeface="Bahnschrift Condensed" panose="020B0502040204020203" pitchFamily="34" charset="0"/>
                <a:ea typeface="Fira Sans Extra Condensed Medium"/>
                <a:cs typeface="Fira Sans Extra Condensed Medium"/>
                <a:sym typeface="Fira Sans Extra Condensed Medium"/>
              </a:rPr>
              <a:t>Best Performed Model</a:t>
            </a:r>
            <a:endParaRPr sz="2400" dirty="0">
              <a:solidFill>
                <a:schemeClr val="bg1"/>
              </a:solidFill>
              <a:latin typeface="Bahnschrift Condensed" panose="020B0502040204020203" pitchFamily="34" charset="0"/>
              <a:ea typeface="Fira Sans Extra Condensed Medium"/>
              <a:cs typeface="Fira Sans Extra Condensed Medium"/>
              <a:sym typeface="Fira Sans Extra Condensed Medium"/>
            </a:endParaRPr>
          </a:p>
        </p:txBody>
      </p:sp>
      <p:sp>
        <p:nvSpPr>
          <p:cNvPr id="10" name="TextBox 9">
            <a:extLst>
              <a:ext uri="{FF2B5EF4-FFF2-40B4-BE49-F238E27FC236}">
                <a16:creationId xmlns:a16="http://schemas.microsoft.com/office/drawing/2014/main" id="{A87DB59B-BB87-4A9F-9BFA-12D413FB893C}"/>
              </a:ext>
            </a:extLst>
          </p:cNvPr>
          <p:cNvSpPr txBox="1"/>
          <p:nvPr/>
        </p:nvSpPr>
        <p:spPr>
          <a:xfrm>
            <a:off x="233142" y="3965949"/>
            <a:ext cx="2711302" cy="830997"/>
          </a:xfrm>
          <a:prstGeom prst="rect">
            <a:avLst/>
          </a:prstGeom>
          <a:noFill/>
        </p:spPr>
        <p:txBody>
          <a:bodyPr wrap="square" rtlCol="0">
            <a:spAutoFit/>
          </a:bodyPr>
          <a:lstStyle/>
          <a:p>
            <a:pPr algn="ctr"/>
            <a:r>
              <a:rPr lang="en-IN" sz="1600" dirty="0">
                <a:solidFill>
                  <a:schemeClr val="bg1"/>
                </a:solidFill>
                <a:latin typeface="Bahnschrift Condensed" panose="020B0502040204020203" pitchFamily="34" charset="0"/>
              </a:rPr>
              <a:t>XGBoost with SmoteTomek</a:t>
            </a:r>
          </a:p>
          <a:p>
            <a:pPr algn="ctr"/>
            <a:r>
              <a:rPr lang="en-IN" sz="1600" dirty="0">
                <a:solidFill>
                  <a:schemeClr val="bg1"/>
                </a:solidFill>
                <a:latin typeface="Bahnschrift Condensed" panose="020B0502040204020203" pitchFamily="34" charset="0"/>
              </a:rPr>
              <a:t>Here SmoteTomek is used for treatment of data imbalance</a:t>
            </a:r>
          </a:p>
        </p:txBody>
      </p:sp>
      <p:pic>
        <p:nvPicPr>
          <p:cNvPr id="3" name="Picture 2">
            <a:extLst>
              <a:ext uri="{FF2B5EF4-FFF2-40B4-BE49-F238E27FC236}">
                <a16:creationId xmlns:a16="http://schemas.microsoft.com/office/drawing/2014/main" id="{37A3E91A-695F-4AF2-81B1-7E583337A4CE}"/>
              </a:ext>
            </a:extLst>
          </p:cNvPr>
          <p:cNvPicPr>
            <a:picLocks noChangeAspect="1"/>
          </p:cNvPicPr>
          <p:nvPr/>
        </p:nvPicPr>
        <p:blipFill>
          <a:blip r:embed="rId4"/>
          <a:stretch>
            <a:fillRect/>
          </a:stretch>
        </p:blipFill>
        <p:spPr>
          <a:xfrm>
            <a:off x="903153" y="921664"/>
            <a:ext cx="1526355" cy="1333697"/>
          </a:xfrm>
          <a:prstGeom prst="rect">
            <a:avLst/>
          </a:prstGeom>
          <a:solidFill>
            <a:schemeClr val="bg1"/>
          </a:solidFill>
        </p:spPr>
      </p:pic>
    </p:spTree>
  </p:cSld>
  <p:clrMapOvr>
    <a:masterClrMapping/>
  </p:clrMapOvr>
</p:sld>
</file>

<file path=ppt/theme/theme1.xml><?xml version="1.0" encoding="utf-8"?>
<a:theme xmlns:a="http://schemas.openxmlformats.org/drawingml/2006/main" name="E-Commerce Infographics by Slidesgo">
  <a:themeElements>
    <a:clrScheme name="Simple Light">
      <a:dk1>
        <a:srgbClr val="000000"/>
      </a:dk1>
      <a:lt1>
        <a:srgbClr val="FFFFFF"/>
      </a:lt1>
      <a:dk2>
        <a:srgbClr val="929292"/>
      </a:dk2>
      <a:lt2>
        <a:srgbClr val="CFCFCF"/>
      </a:lt2>
      <a:accent1>
        <a:srgbClr val="C0C55F"/>
      </a:accent1>
      <a:accent2>
        <a:srgbClr val="39B6B5"/>
      </a:accent2>
      <a:accent3>
        <a:srgbClr val="B878C2"/>
      </a:accent3>
      <a:accent4>
        <a:srgbClr val="957FCA"/>
      </a:accent4>
      <a:accent5>
        <a:srgbClr val="6639A8"/>
      </a:accent5>
      <a:accent6>
        <a:srgbClr val="4C076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464</TotalTime>
  <Words>372</Words>
  <Application>Microsoft Office PowerPoint</Application>
  <PresentationFormat>On-screen Show (16:9)</PresentationFormat>
  <Paragraphs>104</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Bahnschrift Condensed</vt:lpstr>
      <vt:lpstr>Calibri</vt:lpstr>
      <vt:lpstr>Wingdings</vt:lpstr>
      <vt:lpstr>Fira Sans Extra Condensed Medium</vt:lpstr>
      <vt:lpstr>Roboto</vt:lpstr>
      <vt:lpstr>Arial</vt:lpstr>
      <vt:lpstr>E-Commerce Infographics by Slidesgo</vt:lpstr>
      <vt:lpstr>E-COMMERCE DATA ANALYSIS, PREDICTION AND FORECASTING</vt:lpstr>
      <vt:lpstr>OVERVIEW</vt:lpstr>
      <vt:lpstr>DATA OVERVIEW</vt:lpstr>
      <vt:lpstr>PROJECT OUTCOME</vt:lpstr>
      <vt:lpstr>PROJECT OUTLINE</vt:lpstr>
      <vt:lpstr>EXPLORATORY DATA ANALYSIS</vt:lpstr>
      <vt:lpstr>EXPLORATORY DATA ANALYSIS</vt:lpstr>
      <vt:lpstr>EXPLORATORY DATA ANALYSIS</vt:lpstr>
      <vt:lpstr>CHURN PREDICTION</vt:lpstr>
      <vt:lpstr>SALES PREDICTION</vt:lpstr>
      <vt:lpstr>REVENUE FORECASTING</vt:lpstr>
      <vt:lpstr>INCOME FORECASTING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DATA ANALYSIS, PREDICTION AND FORECASTING</dc:title>
  <cp:lastModifiedBy>SHUBHAM SAHU</cp:lastModifiedBy>
  <cp:revision>55</cp:revision>
  <dcterms:modified xsi:type="dcterms:W3CDTF">2024-05-21T05:01:16Z</dcterms:modified>
</cp:coreProperties>
</file>