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6"/>
  </p:notesMasterIdLst>
  <p:sldIdLst>
    <p:sldId id="300" r:id="rId2"/>
    <p:sldId id="258" r:id="rId3"/>
    <p:sldId id="259" r:id="rId4"/>
    <p:sldId id="260" r:id="rId5"/>
    <p:sldId id="265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96" r:id="rId16"/>
    <p:sldId id="275" r:id="rId17"/>
    <p:sldId id="276" r:id="rId18"/>
    <p:sldId id="283" r:id="rId19"/>
    <p:sldId id="278" r:id="rId20"/>
    <p:sldId id="281" r:id="rId21"/>
    <p:sldId id="282" r:id="rId22"/>
    <p:sldId id="293" r:id="rId23"/>
    <p:sldId id="284" r:id="rId24"/>
    <p:sldId id="294" r:id="rId25"/>
    <p:sldId id="295" r:id="rId26"/>
    <p:sldId id="285" r:id="rId27"/>
    <p:sldId id="286" r:id="rId28"/>
    <p:sldId id="287" r:id="rId29"/>
    <p:sldId id="299" r:id="rId30"/>
    <p:sldId id="290" r:id="rId31"/>
    <p:sldId id="301" r:id="rId32"/>
    <p:sldId id="302" r:id="rId33"/>
    <p:sldId id="303" r:id="rId34"/>
    <p:sldId id="30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33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6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3B1BF1-2E42-4BF9-8E38-04B990EE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94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B1BF1-2E42-4BF9-8E38-04B990EE55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1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4C262-EF5A-44FB-95E5-5C068F189624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2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F665C-AC7F-4BE7-A25B-041B9D93FE3E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13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916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84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747D1-62E9-4C88-9708-96A5AA383211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29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19</a:t>
            </a: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5018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17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E58B1-2A50-49CD-A613-0E1C722E284C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31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20</a:t>
            </a: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512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3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84376-E431-44CD-9D82-D72A055E488C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3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15844-95CC-495B-9A7B-4104672A47D8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238" tIns="46901" rIns="92238" bIns="46901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62940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BF019-3676-4D84-B7DD-EDC4933BBACB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238" tIns="46901" rIns="92238" bIns="46901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54292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F7F02-9744-4239-AFA1-6FF2A8C35C94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B1BF1-2E42-4BF9-8E38-04B990EE558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1A9EE-748B-44CF-B711-DDBB61627DF9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4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5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097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C7BFB-445F-485E-8B14-CDF4800CF39F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16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10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199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6FE-2C01-4A0E-958D-17D962873769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302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0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B382F-1EEB-4D05-B6D9-C6CDD1A7D47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404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2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0A127-CF7E-40FC-A2B1-5F66A8EA7CE4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50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3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2682F-77A3-42CD-A1E1-FD6AF9178D8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60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3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CC55B-7FBD-4E74-B5EC-0D3D63096E51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9" tIns="0" rIns="19049" bIns="0" anchor="b"/>
          <a:lstStyle/>
          <a:p>
            <a:pPr algn="r" eaLnBrk="0" hangingPunct="0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/>
        </p:spPr>
      </p:sp>
      <p:sp>
        <p:nvSpPr>
          <p:cNvPr id="471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4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876D2-1BE5-4FF0-B983-812E8B11B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64B5-412D-4DC8-8101-FA9BE5FE3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6257-D56A-4D6F-B4AA-4F6D84527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0D32D7-1B2A-4148-9691-6A43590BF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3A46C-082F-48B1-9671-CC537EED4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F63C4-4283-4FA2-89D8-FF47FA85D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730A-664D-4472-82CD-1D04FC9A2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898B1D-A3A8-440A-BE03-65D7CB1DA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D505B-E9C1-47B4-9720-34CE0A3D1B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B71D1DE-D40A-4AE6-BAE4-B72E664F6B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C36537-2783-4895-83BA-71734732F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1CC3EC5F-828A-4D2F-9D72-9AB8DE55A5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66" r:id="rId4"/>
    <p:sldLayoutId id="2147483767" r:id="rId5"/>
    <p:sldLayoutId id="2147483774" r:id="rId6"/>
    <p:sldLayoutId id="2147483768" r:id="rId7"/>
    <p:sldLayoutId id="2147483775" r:id="rId8"/>
    <p:sldLayoutId id="2147483776" r:id="rId9"/>
    <p:sldLayoutId id="2147483769" r:id="rId10"/>
    <p:sldLayoutId id="21474837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 – ii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2.1 Elasticity of Demand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82000" cy="1066800"/>
          </a:xfrm>
        </p:spPr>
        <p:txBody>
          <a:bodyPr lIns="92075" tIns="46038" rIns="92075" bIns="46038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Unit Elastic Demand - Elasticity equals 1</a:t>
            </a:r>
          </a:p>
        </p:txBody>
      </p:sp>
      <p:sp>
        <p:nvSpPr>
          <p:cNvPr id="17422" name="Slide Number Placeholder 2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A806BF-9197-4699-8A87-619F0B2C5A42}" type="slidenum">
              <a:rPr lang="en-US" altLang="en-US" smtClean="0">
                <a:latin typeface="Arial" pitchFamily="34" charset="0"/>
              </a:rPr>
              <a:pPr/>
              <a:t>10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7423" name="Footer Placeholder 2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3581400"/>
            <a:ext cx="3581400" cy="442913"/>
            <a:chOff x="1008" y="2256"/>
            <a:chExt cx="2256" cy="279"/>
          </a:xfrm>
        </p:grpSpPr>
        <p:sp>
          <p:nvSpPr>
            <p:cNvPr id="17436" name="Rectangle 8"/>
            <p:cNvSpPr>
              <a:spLocks noChangeArrowheads="1"/>
            </p:cNvSpPr>
            <p:nvPr/>
          </p:nvSpPr>
          <p:spPr bwMode="auto">
            <a:xfrm>
              <a:off x="1008" y="2256"/>
              <a:ext cx="20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17437" name="Line 9"/>
            <p:cNvSpPr>
              <a:spLocks noChangeShapeType="1"/>
            </p:cNvSpPr>
            <p:nvPr/>
          </p:nvSpPr>
          <p:spPr bwMode="auto">
            <a:xfrm>
              <a:off x="1200" y="2400"/>
              <a:ext cx="2064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2895600"/>
            <a:ext cx="2819400" cy="442913"/>
            <a:chOff x="912" y="1824"/>
            <a:chExt cx="1776" cy="279"/>
          </a:xfrm>
        </p:grpSpPr>
        <p:sp>
          <p:nvSpPr>
            <p:cNvPr id="17434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 5</a:t>
              </a:r>
            </a:p>
          </p:txBody>
        </p:sp>
        <p:sp>
          <p:nvSpPr>
            <p:cNvPr id="17435" name="Line 12"/>
            <p:cNvSpPr>
              <a:spLocks noChangeShapeType="1"/>
            </p:cNvSpPr>
            <p:nvPr/>
          </p:nvSpPr>
          <p:spPr bwMode="auto">
            <a:xfrm>
              <a:off x="1200" y="1968"/>
              <a:ext cx="1488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" y="2971800"/>
            <a:ext cx="2057400" cy="987425"/>
            <a:chOff x="192" y="1872"/>
            <a:chExt cx="1296" cy="622"/>
          </a:xfrm>
        </p:grpSpPr>
        <p:sp>
          <p:nvSpPr>
            <p:cNvPr id="17432" name="Rectangle 14"/>
            <p:cNvSpPr>
              <a:spLocks noChangeArrowheads="1"/>
            </p:cNvSpPr>
            <p:nvPr/>
          </p:nvSpPr>
          <p:spPr bwMode="auto">
            <a:xfrm>
              <a:off x="192" y="1872"/>
              <a:ext cx="779" cy="6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 25%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increase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 price...</a:t>
              </a:r>
            </a:p>
          </p:txBody>
        </p:sp>
        <p:sp>
          <p:nvSpPr>
            <p:cNvPr id="17433" name="AutoShape 15"/>
            <p:cNvSpPr>
              <a:spLocks noChangeArrowheads="1"/>
            </p:cNvSpPr>
            <p:nvPr/>
          </p:nvSpPr>
          <p:spPr bwMode="auto">
            <a:xfrm>
              <a:off x="1344" y="2016"/>
              <a:ext cx="144" cy="336"/>
            </a:xfrm>
            <a:prstGeom prst="upArrow">
              <a:avLst>
                <a:gd name="adj1" fmla="val 50000"/>
                <a:gd name="adj2" fmla="val 58333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962400" y="2514600"/>
            <a:ext cx="3948113" cy="2119313"/>
            <a:chOff x="2496" y="1584"/>
            <a:chExt cx="2487" cy="1335"/>
          </a:xfrm>
        </p:grpSpPr>
        <p:sp>
          <p:nvSpPr>
            <p:cNvPr id="17430" name="Rectangle 17"/>
            <p:cNvSpPr>
              <a:spLocks noChangeArrowheads="1"/>
            </p:cNvSpPr>
            <p:nvPr/>
          </p:nvSpPr>
          <p:spPr bwMode="auto">
            <a:xfrm>
              <a:off x="4272" y="2640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7431" name="Freeform 18"/>
            <p:cNvSpPr>
              <a:spLocks/>
            </p:cNvSpPr>
            <p:nvPr/>
          </p:nvSpPr>
          <p:spPr bwMode="auto">
            <a:xfrm>
              <a:off x="2496" y="1584"/>
              <a:ext cx="1584" cy="1152"/>
            </a:xfrm>
            <a:custGeom>
              <a:avLst/>
              <a:gdLst>
                <a:gd name="T0" fmla="*/ 0 w 1296"/>
                <a:gd name="T1" fmla="*/ 0 h 1248"/>
                <a:gd name="T2" fmla="*/ 392 w 1296"/>
                <a:gd name="T3" fmla="*/ 258 h 1248"/>
                <a:gd name="T4" fmla="*/ 1571 w 1296"/>
                <a:gd name="T5" fmla="*/ 547 h 1248"/>
                <a:gd name="T6" fmla="*/ 3535 w 1296"/>
                <a:gd name="T7" fmla="*/ 836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248"/>
                <a:gd name="T14" fmla="*/ 1296 w 129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248">
                  <a:moveTo>
                    <a:pt x="0" y="0"/>
                  </a:moveTo>
                  <a:cubicBezTo>
                    <a:pt x="24" y="124"/>
                    <a:pt x="48" y="248"/>
                    <a:pt x="144" y="384"/>
                  </a:cubicBezTo>
                  <a:cubicBezTo>
                    <a:pt x="240" y="520"/>
                    <a:pt x="384" y="672"/>
                    <a:pt x="576" y="816"/>
                  </a:cubicBezTo>
                  <a:cubicBezTo>
                    <a:pt x="768" y="960"/>
                    <a:pt x="1032" y="1104"/>
                    <a:pt x="1296" y="1248"/>
                  </a:cubicBezTo>
                </a:path>
              </a:pathLst>
            </a:cu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029200" y="3810000"/>
            <a:ext cx="584200" cy="2347913"/>
            <a:chOff x="3168" y="2400"/>
            <a:chExt cx="368" cy="1479"/>
          </a:xfrm>
        </p:grpSpPr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3168" y="3600"/>
              <a:ext cx="368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100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3312" y="2400"/>
              <a:ext cx="0" cy="120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962400" y="3124200"/>
            <a:ext cx="450850" cy="3033713"/>
            <a:chOff x="2496" y="1968"/>
            <a:chExt cx="284" cy="1911"/>
          </a:xfrm>
        </p:grpSpPr>
        <p:sp>
          <p:nvSpPr>
            <p:cNvPr id="17426" name="Line 23"/>
            <p:cNvSpPr>
              <a:spLocks noChangeShapeType="1"/>
            </p:cNvSpPr>
            <p:nvPr/>
          </p:nvSpPr>
          <p:spPr bwMode="auto">
            <a:xfrm>
              <a:off x="2688" y="1968"/>
              <a:ext cx="0" cy="1632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2496" y="3600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75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133600" y="5410200"/>
            <a:ext cx="4751388" cy="1052513"/>
            <a:chOff x="1344" y="3408"/>
            <a:chExt cx="2993" cy="663"/>
          </a:xfrm>
        </p:grpSpPr>
        <p:sp>
          <p:nvSpPr>
            <p:cNvPr id="17424" name="Rectangle 26"/>
            <p:cNvSpPr>
              <a:spLocks noChangeArrowheads="1"/>
            </p:cNvSpPr>
            <p:nvPr/>
          </p:nvSpPr>
          <p:spPr bwMode="auto">
            <a:xfrm>
              <a:off x="1344" y="3792"/>
              <a:ext cx="2993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2. ...leads to a 25% decrease in quantity.</a:t>
              </a:r>
            </a:p>
          </p:txBody>
        </p:sp>
        <p:sp>
          <p:nvSpPr>
            <p:cNvPr id="17425" name="AutoShape 27"/>
            <p:cNvSpPr>
              <a:spLocks noChangeArrowheads="1"/>
            </p:cNvSpPr>
            <p:nvPr/>
          </p:nvSpPr>
          <p:spPr bwMode="auto">
            <a:xfrm>
              <a:off x="2688" y="3408"/>
              <a:ext cx="576" cy="144"/>
            </a:xfrm>
            <a:prstGeom prst="leftArrow">
              <a:avLst>
                <a:gd name="adj1" fmla="val 50000"/>
                <a:gd name="adj2" fmla="val 100000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204913"/>
          </a:xfrm>
        </p:spPr>
        <p:txBody>
          <a:bodyPr lIns="92075" tIns="46038" rIns="92075" bIns="46038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Elastic Demand - Elasticity is greater than 1</a:t>
            </a:r>
          </a:p>
        </p:txBody>
      </p:sp>
      <p:sp>
        <p:nvSpPr>
          <p:cNvPr id="18446" name="Slide Number Placeholder 2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7A44A36-FA41-4A61-A9F6-45E733C68226}" type="slidenum">
              <a:rPr lang="en-US" altLang="en-US" smtClean="0">
                <a:latin typeface="Arial" pitchFamily="34" charset="0"/>
              </a:rPr>
              <a:pPr/>
              <a:t>11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8447" name="Footer Placeholder 2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3657600"/>
            <a:ext cx="4267200" cy="442913"/>
            <a:chOff x="1008" y="2304"/>
            <a:chExt cx="2688" cy="279"/>
          </a:xfrm>
        </p:grpSpPr>
        <p:sp>
          <p:nvSpPr>
            <p:cNvPr id="18460" name="Rectangle 8"/>
            <p:cNvSpPr>
              <a:spLocks noChangeArrowheads="1"/>
            </p:cNvSpPr>
            <p:nvPr/>
          </p:nvSpPr>
          <p:spPr bwMode="auto">
            <a:xfrm>
              <a:off x="1008" y="2304"/>
              <a:ext cx="20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18461" name="Line 9"/>
            <p:cNvSpPr>
              <a:spLocks noChangeShapeType="1"/>
            </p:cNvSpPr>
            <p:nvPr/>
          </p:nvSpPr>
          <p:spPr bwMode="auto">
            <a:xfrm>
              <a:off x="1200" y="2448"/>
              <a:ext cx="2496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2819400"/>
            <a:ext cx="2819400" cy="442913"/>
            <a:chOff x="912" y="1776"/>
            <a:chExt cx="1776" cy="279"/>
          </a:xfrm>
        </p:grpSpPr>
        <p:sp>
          <p:nvSpPr>
            <p:cNvPr id="18458" name="Rectangle 11"/>
            <p:cNvSpPr>
              <a:spLocks noChangeArrowheads="1"/>
            </p:cNvSpPr>
            <p:nvPr/>
          </p:nvSpPr>
          <p:spPr bwMode="auto">
            <a:xfrm>
              <a:off x="912" y="1776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 5</a:t>
              </a:r>
            </a:p>
          </p:txBody>
        </p:sp>
        <p:sp>
          <p:nvSpPr>
            <p:cNvPr id="18459" name="Line 12"/>
            <p:cNvSpPr>
              <a:spLocks noChangeShapeType="1"/>
            </p:cNvSpPr>
            <p:nvPr/>
          </p:nvSpPr>
          <p:spPr bwMode="auto">
            <a:xfrm>
              <a:off x="1200" y="1872"/>
              <a:ext cx="1488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" y="2971800"/>
            <a:ext cx="2057400" cy="987425"/>
            <a:chOff x="192" y="1872"/>
            <a:chExt cx="1296" cy="622"/>
          </a:xfrm>
        </p:grpSpPr>
        <p:sp>
          <p:nvSpPr>
            <p:cNvPr id="18456" name="Rectangle 14"/>
            <p:cNvSpPr>
              <a:spLocks noChangeArrowheads="1"/>
            </p:cNvSpPr>
            <p:nvPr/>
          </p:nvSpPr>
          <p:spPr bwMode="auto">
            <a:xfrm>
              <a:off x="192" y="1872"/>
              <a:ext cx="779" cy="6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 25%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increase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 price...</a:t>
              </a:r>
            </a:p>
          </p:txBody>
        </p:sp>
        <p:sp>
          <p:nvSpPr>
            <p:cNvPr id="18457" name="AutoShape 15"/>
            <p:cNvSpPr>
              <a:spLocks noChangeArrowheads="1"/>
            </p:cNvSpPr>
            <p:nvPr/>
          </p:nvSpPr>
          <p:spPr bwMode="auto">
            <a:xfrm>
              <a:off x="1344" y="2016"/>
              <a:ext cx="144" cy="336"/>
            </a:xfrm>
            <a:prstGeom prst="upArrow">
              <a:avLst>
                <a:gd name="adj1" fmla="val 50000"/>
                <a:gd name="adj2" fmla="val 58333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962400" y="2514600"/>
            <a:ext cx="4710113" cy="2043113"/>
            <a:chOff x="2496" y="1584"/>
            <a:chExt cx="2967" cy="1287"/>
          </a:xfrm>
        </p:grpSpPr>
        <p:sp>
          <p:nvSpPr>
            <p:cNvPr id="18454" name="Rectangle 17"/>
            <p:cNvSpPr>
              <a:spLocks noChangeArrowheads="1"/>
            </p:cNvSpPr>
            <p:nvPr/>
          </p:nvSpPr>
          <p:spPr bwMode="auto">
            <a:xfrm>
              <a:off x="4752" y="2592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8455" name="Freeform 18"/>
            <p:cNvSpPr>
              <a:spLocks/>
            </p:cNvSpPr>
            <p:nvPr/>
          </p:nvSpPr>
          <p:spPr bwMode="auto">
            <a:xfrm>
              <a:off x="2496" y="1584"/>
              <a:ext cx="2160" cy="1152"/>
            </a:xfrm>
            <a:custGeom>
              <a:avLst/>
              <a:gdLst>
                <a:gd name="T0" fmla="*/ 0 w 1296"/>
                <a:gd name="T1" fmla="*/ 0 h 1248"/>
                <a:gd name="T2" fmla="*/ 1853 w 1296"/>
                <a:gd name="T3" fmla="*/ 258 h 1248"/>
                <a:gd name="T4" fmla="*/ 7408 w 1296"/>
                <a:gd name="T5" fmla="*/ 547 h 1248"/>
                <a:gd name="T6" fmla="*/ 16667 w 1296"/>
                <a:gd name="T7" fmla="*/ 836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248"/>
                <a:gd name="T14" fmla="*/ 1296 w 129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248">
                  <a:moveTo>
                    <a:pt x="0" y="0"/>
                  </a:moveTo>
                  <a:cubicBezTo>
                    <a:pt x="24" y="124"/>
                    <a:pt x="48" y="248"/>
                    <a:pt x="144" y="384"/>
                  </a:cubicBezTo>
                  <a:cubicBezTo>
                    <a:pt x="240" y="520"/>
                    <a:pt x="384" y="672"/>
                    <a:pt x="576" y="816"/>
                  </a:cubicBezTo>
                  <a:cubicBezTo>
                    <a:pt x="768" y="960"/>
                    <a:pt x="1032" y="1104"/>
                    <a:pt x="1296" y="1248"/>
                  </a:cubicBezTo>
                </a:path>
              </a:pathLst>
            </a:cu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638800" y="3886200"/>
            <a:ext cx="584200" cy="2271713"/>
            <a:chOff x="3552" y="2448"/>
            <a:chExt cx="368" cy="1431"/>
          </a:xfrm>
        </p:grpSpPr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3552" y="3600"/>
              <a:ext cx="368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100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3696" y="2448"/>
              <a:ext cx="0" cy="1152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962400" y="2971800"/>
            <a:ext cx="603250" cy="3186113"/>
            <a:chOff x="2496" y="1872"/>
            <a:chExt cx="380" cy="2007"/>
          </a:xfrm>
        </p:grpSpPr>
        <p:sp>
          <p:nvSpPr>
            <p:cNvPr id="18450" name="Line 23"/>
            <p:cNvSpPr>
              <a:spLocks noChangeShapeType="1"/>
            </p:cNvSpPr>
            <p:nvPr/>
          </p:nvSpPr>
          <p:spPr bwMode="auto">
            <a:xfrm>
              <a:off x="2640" y="1872"/>
              <a:ext cx="0" cy="1728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Rectangle 24"/>
            <p:cNvSpPr>
              <a:spLocks noChangeArrowheads="1"/>
            </p:cNvSpPr>
            <p:nvPr/>
          </p:nvSpPr>
          <p:spPr bwMode="auto">
            <a:xfrm>
              <a:off x="2496" y="3600"/>
              <a:ext cx="38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50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209800" y="5410200"/>
            <a:ext cx="4751388" cy="1052513"/>
            <a:chOff x="1392" y="3408"/>
            <a:chExt cx="2993" cy="663"/>
          </a:xfrm>
        </p:grpSpPr>
        <p:sp>
          <p:nvSpPr>
            <p:cNvPr id="18448" name="Rectangle 26"/>
            <p:cNvSpPr>
              <a:spLocks noChangeArrowheads="1"/>
            </p:cNvSpPr>
            <p:nvPr/>
          </p:nvSpPr>
          <p:spPr bwMode="auto">
            <a:xfrm>
              <a:off x="1392" y="3792"/>
              <a:ext cx="2993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2. ...leads to a 50% decrease in quantity.</a:t>
              </a:r>
            </a:p>
          </p:txBody>
        </p:sp>
        <p:sp>
          <p:nvSpPr>
            <p:cNvPr id="18449" name="AutoShape 27"/>
            <p:cNvSpPr>
              <a:spLocks noChangeArrowheads="1"/>
            </p:cNvSpPr>
            <p:nvPr/>
          </p:nvSpPr>
          <p:spPr bwMode="auto">
            <a:xfrm>
              <a:off x="2784" y="3408"/>
              <a:ext cx="768" cy="144"/>
            </a:xfrm>
            <a:prstGeom prst="leftArrow">
              <a:avLst>
                <a:gd name="adj1" fmla="val 50000"/>
                <a:gd name="adj2" fmla="val 133333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390900" y="141559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Luxury goods; close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substitutes of the commodity are large;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commodity has many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uses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192" y="382448"/>
            <a:ext cx="7772400" cy="1219200"/>
          </a:xfrm>
        </p:spPr>
        <p:txBody>
          <a:bodyPr lIns="92075" tIns="46038" rIns="92075" bIns="46038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Perfectly Elastic Demand -Elasticity equals infinity</a:t>
            </a:r>
          </a:p>
        </p:txBody>
      </p:sp>
      <p:sp>
        <p:nvSpPr>
          <p:cNvPr id="19467" name="Slide Number Placeholder 2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790358-ABD6-4387-9AD6-2EEB1778F3F5}" type="slidenum">
              <a:rPr lang="en-US" altLang="en-US" smtClean="0">
                <a:latin typeface="Arial" pitchFamily="34" charset="0"/>
              </a:rPr>
              <a:pPr/>
              <a:t>12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9468" name="Footer Placeholder 20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0" y="3505200"/>
            <a:ext cx="6767513" cy="519113"/>
            <a:chOff x="912" y="2208"/>
            <a:chExt cx="4263" cy="327"/>
          </a:xfrm>
        </p:grpSpPr>
        <p:sp>
          <p:nvSpPr>
            <p:cNvPr id="19475" name="Rectangle 8"/>
            <p:cNvSpPr>
              <a:spLocks noChangeArrowheads="1"/>
            </p:cNvSpPr>
            <p:nvPr/>
          </p:nvSpPr>
          <p:spPr bwMode="auto">
            <a:xfrm>
              <a:off x="4464" y="2208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912" y="2256"/>
              <a:ext cx="242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4</a:t>
              </a:r>
            </a:p>
          </p:txBody>
        </p:sp>
        <p:sp>
          <p:nvSpPr>
            <p:cNvPr id="19477" name="Line 10"/>
            <p:cNvSpPr>
              <a:spLocks noChangeShapeType="1"/>
            </p:cNvSpPr>
            <p:nvPr/>
          </p:nvSpPr>
          <p:spPr bwMode="auto">
            <a:xfrm>
              <a:off x="1200" y="2400"/>
              <a:ext cx="3120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5000" y="2362200"/>
            <a:ext cx="2808288" cy="987425"/>
            <a:chOff x="1200" y="1488"/>
            <a:chExt cx="1769" cy="622"/>
          </a:xfrm>
        </p:grpSpPr>
        <p:sp>
          <p:nvSpPr>
            <p:cNvPr id="19473" name="Rectangle 12"/>
            <p:cNvSpPr>
              <a:spLocks noChangeArrowheads="1"/>
            </p:cNvSpPr>
            <p:nvPr/>
          </p:nvSpPr>
          <p:spPr bwMode="auto">
            <a:xfrm>
              <a:off x="1536" y="1488"/>
              <a:ext cx="1433" cy="62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At any price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above 4, quantity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demanded is zero.</a:t>
              </a:r>
            </a:p>
          </p:txBody>
        </p:sp>
        <p:sp>
          <p:nvSpPr>
            <p:cNvPr id="19474" name="Line 13"/>
            <p:cNvSpPr>
              <a:spLocks noChangeShapeType="1"/>
            </p:cNvSpPr>
            <p:nvPr/>
          </p:nvSpPr>
          <p:spPr bwMode="auto">
            <a:xfrm flipV="1">
              <a:off x="1200" y="1776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81400" y="3810000"/>
            <a:ext cx="2154238" cy="1520825"/>
            <a:chOff x="2256" y="2400"/>
            <a:chExt cx="1357" cy="958"/>
          </a:xfrm>
        </p:grpSpPr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2256" y="2736"/>
              <a:ext cx="1357" cy="62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2. At exactly 4,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consumers will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buy any quantity.</a:t>
              </a:r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2640" y="2400"/>
              <a:ext cx="9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85800" y="4419600"/>
            <a:ext cx="3562350" cy="2060575"/>
            <a:chOff x="432" y="2784"/>
            <a:chExt cx="2244" cy="1298"/>
          </a:xfrm>
        </p:grpSpPr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432" y="3648"/>
              <a:ext cx="2244" cy="43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3. At a price below 4,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quantity demanded is infinite.</a:t>
              </a:r>
            </a:p>
          </p:txBody>
        </p:sp>
        <p:sp>
          <p:nvSpPr>
            <p:cNvPr id="19470" name="Line 19"/>
            <p:cNvSpPr>
              <a:spLocks noChangeShapeType="1"/>
            </p:cNvSpPr>
            <p:nvPr/>
          </p:nvSpPr>
          <p:spPr bwMode="auto">
            <a:xfrm flipV="1">
              <a:off x="768" y="2784"/>
              <a:ext cx="432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3089566" y="1559471"/>
            <a:ext cx="5216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In our real life, we do not have any such commodity having perfectly elastic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demand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Determinants of Price Elasticity of Demand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/>
              <a:t>Demand tends to be </a:t>
            </a:r>
            <a:r>
              <a:rPr lang="en-US" smtClean="0">
                <a:solidFill>
                  <a:srgbClr val="FF0000"/>
                </a:solidFill>
              </a:rPr>
              <a:t>more inelastic:</a:t>
            </a:r>
          </a:p>
          <a:p>
            <a:pPr eaLnBrk="1" hangingPunct="1"/>
            <a:r>
              <a:rPr lang="en-US" smtClean="0"/>
              <a:t>If the good is a necessity.</a:t>
            </a:r>
          </a:p>
          <a:p>
            <a:pPr eaLnBrk="1" hangingPunct="1"/>
            <a:r>
              <a:rPr lang="en-US" smtClean="0"/>
              <a:t>If the time period is shorter.</a:t>
            </a:r>
          </a:p>
          <a:p>
            <a:pPr eaLnBrk="1" hangingPunct="1"/>
            <a:r>
              <a:rPr lang="en-US" smtClean="0"/>
              <a:t>The smaller the number of close substitutes.</a:t>
            </a:r>
          </a:p>
          <a:p>
            <a:pPr eaLnBrk="1" hangingPunct="1"/>
            <a:r>
              <a:rPr lang="en-US" smtClean="0"/>
              <a:t>Cannot be postponed</a:t>
            </a:r>
          </a:p>
          <a:p>
            <a:pPr eaLnBrk="1" hangingPunct="1"/>
            <a:r>
              <a:rPr lang="en-US" smtClean="0"/>
              <a:t>Little income is spent on the goods</a:t>
            </a:r>
          </a:p>
          <a:p>
            <a:pPr eaLnBrk="1" hangingPunct="1"/>
            <a:r>
              <a:rPr lang="en-US" smtClean="0"/>
              <a:t>Price level – High &amp; low</a:t>
            </a:r>
          </a:p>
          <a:p>
            <a:pPr eaLnBrk="1" hangingPunct="1"/>
            <a:r>
              <a:rPr lang="en-US" smtClean="0"/>
              <a:t>Joint goods</a:t>
            </a:r>
          </a:p>
          <a:p>
            <a:pPr eaLnBrk="1" hangingPunct="1"/>
            <a:r>
              <a:rPr lang="en-US" smtClean="0"/>
              <a:t>If have less uses</a:t>
            </a:r>
          </a:p>
          <a:p>
            <a:pPr eaLnBrk="1" hangingPunct="1"/>
            <a:r>
              <a:rPr lang="en-US" smtClean="0"/>
              <a:t>Habits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FADBD9-56B2-4FBB-AC47-004CBB6C5DE6}" type="slidenum">
              <a:rPr lang="en-US" altLang="en-US" smtClean="0">
                <a:latin typeface="Arial" pitchFamily="34" charset="0"/>
              </a:rPr>
              <a:pPr/>
              <a:t>13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7772400" cy="949325"/>
          </a:xfrm>
        </p:spPr>
        <p:txBody>
          <a:bodyPr lIns="92075" tIns="46038" rIns="92075" bIns="46038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Determinants of Price Elasticity of Demand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5105400"/>
          </a:xfrm>
        </p:spPr>
        <p:txBody>
          <a:bodyPr lIns="92075" tIns="46038" rIns="92075" bIns="46038"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600" i="1" smtClean="0"/>
              <a:t>Demand tends to be </a:t>
            </a:r>
            <a:r>
              <a:rPr lang="en-US" sz="2600" i="1" smtClean="0">
                <a:solidFill>
                  <a:srgbClr val="FF0000"/>
                </a:solidFill>
              </a:rPr>
              <a:t>more elastic </a:t>
            </a:r>
            <a:r>
              <a:rPr lang="en-US" sz="2600" i="1" smtClean="0"/>
              <a:t>:</a:t>
            </a:r>
          </a:p>
          <a:p>
            <a:pPr eaLnBrk="1" hangingPunct="1">
              <a:buClr>
                <a:srgbClr val="F09A0E"/>
              </a:buClr>
            </a:pPr>
            <a:endParaRPr lang="en-US" sz="2600" smtClean="0"/>
          </a:p>
          <a:p>
            <a:pPr eaLnBrk="1" hangingPunct="1">
              <a:buClr>
                <a:srgbClr val="F09A0E"/>
              </a:buClr>
            </a:pPr>
            <a:r>
              <a:rPr lang="en-US" sz="2600" smtClean="0"/>
              <a:t>If the good is a luxury.</a:t>
            </a:r>
          </a:p>
          <a:p>
            <a:pPr eaLnBrk="1" hangingPunct="1">
              <a:buClr>
                <a:srgbClr val="F09A0E"/>
              </a:buClr>
            </a:pPr>
            <a:r>
              <a:rPr lang="en-US" sz="2600" smtClean="0"/>
              <a:t>The longer the time period.</a:t>
            </a:r>
          </a:p>
          <a:p>
            <a:pPr eaLnBrk="1" hangingPunct="1">
              <a:buClr>
                <a:srgbClr val="F09A0E"/>
              </a:buClr>
            </a:pPr>
            <a:r>
              <a:rPr lang="en-US" sz="2600" smtClean="0"/>
              <a:t>The larger the number of close substitutes</a:t>
            </a:r>
            <a:r>
              <a:rPr lang="en-US" sz="2600" smtClean="0">
                <a:solidFill>
                  <a:srgbClr val="474A81"/>
                </a:solidFill>
              </a:rPr>
              <a:t>.</a:t>
            </a:r>
          </a:p>
          <a:p>
            <a:pPr eaLnBrk="1" hangingPunct="1"/>
            <a:r>
              <a:rPr lang="en-US" smtClean="0"/>
              <a:t>Can be postponed</a:t>
            </a:r>
          </a:p>
          <a:p>
            <a:pPr eaLnBrk="1" hangingPunct="1"/>
            <a:r>
              <a:rPr lang="en-US" smtClean="0"/>
              <a:t>More income is spent on the goods</a:t>
            </a:r>
          </a:p>
          <a:p>
            <a:pPr eaLnBrk="1" hangingPunct="1"/>
            <a:r>
              <a:rPr lang="en-US" smtClean="0"/>
              <a:t>Price level – Moderate</a:t>
            </a:r>
          </a:p>
          <a:p>
            <a:pPr eaLnBrk="1" hangingPunct="1"/>
            <a:r>
              <a:rPr lang="en-US" smtClean="0"/>
              <a:t>Not a Joint good</a:t>
            </a:r>
          </a:p>
          <a:p>
            <a:pPr eaLnBrk="1" hangingPunct="1"/>
            <a:r>
              <a:rPr lang="en-US" smtClean="0"/>
              <a:t>If have more uses</a:t>
            </a:r>
          </a:p>
          <a:p>
            <a:pPr eaLnBrk="1" hangingPunct="1"/>
            <a:r>
              <a:rPr lang="en-US" smtClean="0"/>
              <a:t>Habits</a:t>
            </a:r>
          </a:p>
          <a:p>
            <a:pPr eaLnBrk="1" hangingPunct="1">
              <a:buClr>
                <a:srgbClr val="F09A0E"/>
              </a:buClr>
              <a:buFont typeface="Monotype Sorts" pitchFamily="-2" charset="2"/>
              <a:buChar char="u"/>
            </a:pPr>
            <a:endParaRPr lang="en-US" sz="2600" smtClean="0">
              <a:solidFill>
                <a:srgbClr val="474A81"/>
              </a:solidFill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E5BBF2B-883E-4D61-BE97-0DEB5F7B16CB}" type="slidenum">
              <a:rPr lang="en-US" altLang="en-US" smtClean="0">
                <a:latin typeface="Arial" pitchFamily="34" charset="0"/>
              </a:rPr>
              <a:pPr/>
              <a:t>14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/>
              <a:t>Review </a:t>
            </a:r>
            <a:r>
              <a:rPr lang="en-US" sz="3800" dirty="0" smtClean="0"/>
              <a:t>question</a:t>
            </a:r>
            <a:r>
              <a:rPr lang="en-US" sz="3800" dirty="0"/>
              <a:t/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Will the demand be – Elastic or inelastic for the following products and why?</a:t>
            </a:r>
          </a:p>
          <a:p>
            <a:pPr marL="898525" lvl="1" indent="-571500" eaLnBrk="1" hangingPunct="1"/>
            <a:r>
              <a:rPr lang="en-US" smtClean="0"/>
              <a:t>Cooking gas</a:t>
            </a:r>
          </a:p>
          <a:p>
            <a:pPr marL="898525" lvl="1" indent="-571500" eaLnBrk="1" hangingPunct="1"/>
            <a:r>
              <a:rPr lang="en-US" smtClean="0"/>
              <a:t>Cigarettes</a:t>
            </a:r>
          </a:p>
          <a:p>
            <a:pPr marL="898525" lvl="1" indent="-571500" eaLnBrk="1" hangingPunct="1"/>
            <a:r>
              <a:rPr lang="en-US" smtClean="0"/>
              <a:t>T.V.</a:t>
            </a:r>
          </a:p>
          <a:p>
            <a:pPr marL="898525" lvl="1" indent="-571500" eaLnBrk="1" hangingPunct="1"/>
            <a:r>
              <a:rPr lang="en-US" smtClean="0"/>
              <a:t>Diamonds</a:t>
            </a:r>
          </a:p>
          <a:p>
            <a:pPr marL="898525" lvl="1" indent="-571500" eaLnBrk="1" hangingPunct="1"/>
            <a:r>
              <a:rPr lang="en-US" smtClean="0"/>
              <a:t>Washing Machines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8D0A84-CC40-4400-B7F9-C4B1CC080D4D}" type="slidenum">
              <a:rPr lang="en-US" altLang="en-US" smtClean="0">
                <a:latin typeface="Arial" pitchFamily="34" charset="0"/>
              </a:rPr>
              <a:pPr/>
              <a:t>15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400" dirty="0"/>
              <a:t>Income Elasticity of Demand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lIns="92075" tIns="46038" rIns="92075" bIns="46038"/>
          <a:lstStyle/>
          <a:p>
            <a:pPr eaLnBrk="1" hangingPunct="1">
              <a:buClr>
                <a:srgbClr val="F09A0E"/>
              </a:buClr>
              <a:buFont typeface="Courier New" pitchFamily="49" charset="0"/>
              <a:buChar char="o"/>
            </a:pPr>
            <a:r>
              <a:rPr lang="en-US" sz="2600" smtClean="0"/>
              <a:t>Income elasticity of demand measures how much the quantity demanded of a good responds to a change in consumers’ income. </a:t>
            </a:r>
          </a:p>
          <a:p>
            <a:pPr eaLnBrk="1" hangingPunct="1">
              <a:buClr>
                <a:srgbClr val="F09A0E"/>
              </a:buClr>
              <a:buFont typeface="Courier New" pitchFamily="49" charset="0"/>
              <a:buChar char="o"/>
            </a:pPr>
            <a:r>
              <a:rPr lang="en-US" sz="2600" smtClean="0"/>
              <a:t>It is computed as the percentage change in the quantity demanded divided by the percentage change in income</a:t>
            </a:r>
            <a:r>
              <a:rPr lang="en-US" smtClean="0"/>
              <a:t>.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7D50E2-C5DB-416C-B11E-73EAABE6D62D}" type="slidenum">
              <a:rPr lang="en-US" altLang="en-US" smtClean="0">
                <a:latin typeface="Arial" pitchFamily="34" charset="0"/>
              </a:rPr>
              <a:pPr/>
              <a:t>16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077200" cy="1147763"/>
          </a:xfrm>
        </p:spPr>
        <p:txBody>
          <a:bodyPr lIns="92075" tIns="46038" rIns="92075" bIns="46038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400" dirty="0"/>
              <a:t> Computing Income Elasticity</a:t>
            </a:r>
          </a:p>
        </p:txBody>
      </p:sp>
      <p:sp>
        <p:nvSpPr>
          <p:cNvPr id="25604" name="Slide Number Placeholder 1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575C8F6-3FA5-4704-9628-60D051E85D6D}" type="slidenum">
              <a:rPr lang="en-US" altLang="en-US" smtClean="0">
                <a:latin typeface="Arial" pitchFamily="34" charset="0"/>
              </a:rPr>
              <a:pPr/>
              <a:t>17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5605" name="Footer Placeholder 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209800"/>
            <a:ext cx="8839200" cy="1689100"/>
            <a:chOff x="0" y="1392"/>
            <a:chExt cx="5760" cy="1064"/>
          </a:xfrm>
        </p:grpSpPr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0" y="1632"/>
              <a:ext cx="2496" cy="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3200" dirty="0">
                  <a:latin typeface="+mj-lt"/>
                </a:rPr>
                <a:t>Income Elasticity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3200" dirty="0">
                  <a:latin typeface="+mj-lt"/>
                </a:rPr>
                <a:t>of Demand</a:t>
              </a:r>
            </a:p>
          </p:txBody>
        </p:sp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2832" y="1392"/>
              <a:ext cx="2928" cy="49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dirty="0">
                  <a:latin typeface="+mj-lt"/>
                </a:rPr>
                <a:t>Percentage Change 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dirty="0">
                  <a:latin typeface="+mj-lt"/>
                </a:rPr>
                <a:t>in Quantity Demanded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2832" y="1968"/>
              <a:ext cx="2928" cy="4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dirty="0">
                  <a:latin typeface="+mj-lt"/>
                </a:rPr>
                <a:t>Percentage Change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dirty="0">
                  <a:latin typeface="+mj-lt"/>
                </a:rPr>
                <a:t> in Income</a:t>
              </a:r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2400" y="1728"/>
              <a:ext cx="576" cy="5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3600">
                  <a:latin typeface="Tahoma" pitchFamily="34" charset="0"/>
                </a:rPr>
                <a:t>=</a:t>
              </a:r>
              <a:endParaRPr lang="en-US" sz="3200">
                <a:latin typeface="Tahoma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>
              <a:off x="2976" y="1920"/>
              <a:ext cx="2640" cy="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Income Elasticity of Demand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7467600" cy="54070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smtClean="0"/>
              <a:t>When the income elasticity of demand is =1 (normal good), consumers increase their purchases of the good as their incomes rise (e.g. automobiles, clothing).</a:t>
            </a:r>
          </a:p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smtClean="0"/>
              <a:t>When the income elasticity of demand is &gt;1 (luxury good), consumers increase their purchases of the good more than proportionate to the income increase (e.g. A tour to Europe, cars).</a:t>
            </a:r>
          </a:p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smtClean="0"/>
              <a:t>When the income elasticity of demand is negative (inferior good), consumers reduce their purchases of the good as their incomes rise (e.g. potatoes, </a:t>
            </a:r>
            <a:r>
              <a:rPr lang="en-US" sz="2300" dirty="0" err="1" smtClean="0"/>
              <a:t>Jowar</a:t>
            </a:r>
            <a:r>
              <a:rPr lang="en-US" sz="2300" dirty="0" smtClean="0"/>
              <a:t>, </a:t>
            </a:r>
            <a:r>
              <a:rPr lang="en-US" sz="2300" dirty="0" err="1" smtClean="0"/>
              <a:t>Bajra</a:t>
            </a:r>
            <a:r>
              <a:rPr lang="en-US" sz="2300" dirty="0" smtClean="0"/>
              <a:t>).</a:t>
            </a:r>
          </a:p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err="1" smtClean="0"/>
              <a:t>Yed</a:t>
            </a:r>
            <a:r>
              <a:rPr lang="en-US" sz="2300" dirty="0" smtClean="0"/>
              <a:t> &lt; 1 – Essential goods like food grains</a:t>
            </a:r>
          </a:p>
          <a:p>
            <a:pPr marL="457200" indent="-457200" eaLnBrk="1" hangingPunct="1">
              <a:lnSpc>
                <a:spcPct val="90000"/>
              </a:lnSpc>
              <a:buFont typeface="Century Schoolbook"/>
              <a:buAutoNum type="arabicPeriod"/>
            </a:pPr>
            <a:r>
              <a:rPr lang="en-US" sz="2300" dirty="0" err="1" smtClean="0"/>
              <a:t>Yed</a:t>
            </a:r>
            <a:r>
              <a:rPr lang="en-US" sz="2300" dirty="0" smtClean="0"/>
              <a:t> = 0 – Salt, Match box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solidFill>
                <a:srgbClr val="006699"/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ADA7608-59CA-40FC-B4FC-EEAB0FCF3717}" type="slidenum">
              <a:rPr lang="en-US" altLang="en-US" smtClean="0">
                <a:latin typeface="Arial" pitchFamily="34" charset="0"/>
              </a:rPr>
              <a:pPr/>
              <a:t>18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Cross Price Elasticity of Demand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The responsiveness of demand of one good to changes in the price of a related good – either a substitute or a complement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    E </a:t>
            </a:r>
            <a:r>
              <a:rPr lang="en-US" sz="2600" baseline="-25000" smtClean="0"/>
              <a:t>c</a:t>
            </a:r>
            <a:r>
              <a:rPr lang="en-US" sz="2600" smtClean="0"/>
              <a:t> = </a:t>
            </a:r>
            <a:r>
              <a:rPr lang="en-US" sz="2600" u="sng" smtClean="0"/>
              <a:t> %</a:t>
            </a:r>
            <a:r>
              <a:rPr lang="en-US" sz="2600" u="sng" smtClean="0">
                <a:sym typeface="Symbol" pitchFamily="18" charset="2"/>
              </a:rPr>
              <a:t> Quantity of X</a:t>
            </a:r>
            <a:r>
              <a:rPr lang="en-US" sz="2600" smtClean="0">
                <a:sym typeface="Symbol" pitchFamily="18" charset="2"/>
              </a:rPr>
              <a:t>                                 		% Price of Y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E9866A0-BA31-45A9-9FA3-AE78CF6F6A57}" type="slidenum">
              <a:rPr lang="en-US" altLang="en-US" smtClean="0">
                <a:latin typeface="Arial" pitchFamily="34" charset="0"/>
              </a:rPr>
              <a:pPr/>
              <a:t>19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Elasticity – the concept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The responsiveness of one variable to changes in another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When price rises, what happens  to demand?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Demand falls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BUT!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How much does demand fall?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97617BB-46D1-41B2-ADB3-236A197F2C88}" type="slidenum">
              <a:rPr lang="en-US" altLang="en-US" smtClean="0">
                <a:latin typeface="Arial" pitchFamily="34" charset="0"/>
              </a:rPr>
              <a:pPr/>
              <a:t>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complementary good </a:t>
            </a:r>
            <a:r>
              <a:rPr lang="en-US" dirty="0" smtClean="0"/>
              <a:t>- Ced </a:t>
            </a:r>
            <a:r>
              <a:rPr lang="en-US" dirty="0"/>
              <a:t>&lt; 0 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600" dirty="0" smtClean="0"/>
              <a:t>Elasticity of demand with respect to the price of a complementary good </a:t>
            </a:r>
          </a:p>
          <a:p>
            <a:pPr eaLnBrk="1" hangingPunct="1"/>
            <a:r>
              <a:rPr lang="en-US" sz="2600" dirty="0" smtClean="0"/>
              <a:t>Ced &lt; 0 - This elasticity is negative because as the price of a complementary good rises, the quantity demanded of the good itself falls.</a:t>
            </a:r>
          </a:p>
          <a:p>
            <a:pPr lvl="1" eaLnBrk="1" hangingPunct="1"/>
            <a:r>
              <a:rPr lang="en-US" dirty="0" smtClean="0"/>
              <a:t>Example software is complementary with computers.  When the price of software rises the quantity demanded of computers falls.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145887-89A4-4C8F-B76D-F2B35AF8A377}" type="slidenum">
              <a:rPr lang="en-US" altLang="en-US" smtClean="0">
                <a:latin typeface="Arial" pitchFamily="34" charset="0"/>
              </a:rPr>
              <a:pPr/>
              <a:t>20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Substitute goods - Ced &gt; 0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2600" smtClean="0"/>
              <a:t>Elasticity of demand with respect to the price of a substitute good </a:t>
            </a:r>
          </a:p>
          <a:p>
            <a:pPr eaLnBrk="1" hangingPunct="1"/>
            <a:r>
              <a:rPr lang="en-US" sz="2600" smtClean="0"/>
              <a:t>This elasticity is positive because as the price of a substitute good rises, the quantity demanded of the good itself rises.</a:t>
            </a:r>
          </a:p>
          <a:p>
            <a:pPr lvl="1" eaLnBrk="1" hangingPunct="1"/>
            <a:r>
              <a:rPr lang="en-US" sz="2400" smtClean="0"/>
              <a:t>Example hockey is substitute for basketball.  When the price of hockey tickets rises the quantity demanded of basketball tickets rises.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F6ABA0-9D93-4A71-8601-3A4B7D1F049C}" type="slidenum">
              <a:rPr lang="en-US" altLang="en-US" smtClean="0">
                <a:latin typeface="Arial" pitchFamily="34" charset="0"/>
              </a:rPr>
              <a:pPr/>
              <a:t>21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Unrelated goods – Ced = 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 in the price of razor blade and the demand for petrol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6A57A58-F1BA-4C55-9EA3-9108520F4F81}" type="slidenum">
              <a:rPr lang="en-US" altLang="en-US" smtClean="0">
                <a:latin typeface="Arial" pitchFamily="34" charset="0"/>
              </a:rPr>
              <a:pPr/>
              <a:t>22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Importance of Elasticity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/>
              <a:t>Useful to a producer to fix the price of the product – Charges for telephone calls in the day time is fixed according to the elasticity of demand – Hotels, Air- lines etc.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/>
              <a:t>Useful in determining factor prices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/>
              <a:t>Useful to Finance Minister while imposing taxes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/>
              <a:t>Useful in determining the terms of trade between two countries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GB" dirty="0" smtClean="0"/>
              <a:t>Paradox of poverty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GB" sz="2600" dirty="0" smtClean="0">
              <a:solidFill>
                <a:srgbClr val="006699"/>
              </a:solidFill>
            </a:endParaRPr>
          </a:p>
          <a:p>
            <a:pPr marL="609600" indent="-609600" eaLnBrk="1" hangingPunct="1"/>
            <a:endParaRPr lang="en-GB" sz="2600" dirty="0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2A0EEE-FE97-48AA-B286-C9A59BF880F7}" type="slidenum">
              <a:rPr lang="en-US" altLang="en-US" smtClean="0">
                <a:latin typeface="Arial" pitchFamily="34" charset="0"/>
              </a:rPr>
              <a:pPr/>
              <a:t>23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Review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 smtClean="0"/>
              <a:t>Would you expect the cross Ed to be positive, negative or zero for each of the following pairs of products –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Kelvinator and Godrej refrigerators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Tables and chairs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err="1" smtClean="0"/>
              <a:t>Maruti</a:t>
            </a:r>
            <a:r>
              <a:rPr lang="en-US" dirty="0" smtClean="0"/>
              <a:t> car and Railway tickets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Explain WHY?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E43835-34BA-4B96-81F4-03D61E75397C}" type="slidenum">
              <a:rPr lang="en-US" altLang="en-US" smtClean="0">
                <a:latin typeface="Arial" pitchFamily="34" charset="0"/>
              </a:rPr>
              <a:pPr/>
              <a:t>24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7467600" cy="5483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smtClean="0"/>
              <a:t>2. Investigating the demand for textile in India, a researcher observed that demand for textiles tends to rise by 1.5 % with 1 % decrease in the price of textiles; with the rise in 1 % of per capita GDP, the demand for textiles rise by 0.45 % and when the food prices increase by 1 % the demand for textiles contracts by 0.93 %.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100" dirty="0" smtClean="0"/>
              <a:t>Identify the type of demand elasticity's in this case and define them.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100" dirty="0" smtClean="0"/>
              <a:t>Which type of elasticity the textile mills should consider significant for business development?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100" dirty="0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BA3067-0624-4841-B29A-94ED760A63EE}" type="slidenum">
              <a:rPr lang="en-US" altLang="en-US" smtClean="0">
                <a:latin typeface="Arial" pitchFamily="34" charset="0"/>
              </a:rPr>
              <a:pPr/>
              <a:t>25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Methods of </a:t>
            </a:r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Percentage Method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Total Expenditure Method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Geometrical / Point Method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FDBDADB-F415-4D67-BD3E-B34F7381620B}" type="slidenum">
              <a:rPr lang="en-US" altLang="en-US" smtClean="0">
                <a:latin typeface="Arial" pitchFamily="34" charset="0"/>
              </a:rPr>
              <a:pPr/>
              <a:t>26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Percentage Method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method, E</a:t>
            </a:r>
            <a:r>
              <a:rPr lang="en-US" sz="2000" smtClean="0"/>
              <a:t>d</a:t>
            </a:r>
            <a:r>
              <a:rPr lang="en-US" smtClean="0"/>
              <a:t> is measured by dividing the percentage change in demand by the percentage change in 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</a:t>
            </a:r>
            <a:r>
              <a:rPr lang="en-US" sz="2000" smtClean="0"/>
              <a:t>d = 		</a:t>
            </a:r>
            <a:r>
              <a:rPr lang="en-US" smtClean="0"/>
              <a:t>% change in demand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	------------------------------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	% change in price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79059C-7D39-42CF-8481-BE37E19A7AF2}" type="slidenum">
              <a:rPr lang="en-US" altLang="en-US" smtClean="0">
                <a:latin typeface="Arial" pitchFamily="34" charset="0"/>
              </a:rPr>
              <a:pPr/>
              <a:t>27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67600" cy="1524000"/>
          </a:xfrm>
        </p:spPr>
        <p:txBody>
          <a:bodyPr>
            <a:normAutofit fontScale="90000"/>
          </a:bodyPr>
          <a:lstStyle/>
          <a:p>
            <a:pPr marL="800100" indent="-800100" eaLnBrk="1" fontAlgn="auto" hangingPunct="1">
              <a:spcAft>
                <a:spcPts val="0"/>
              </a:spcAft>
              <a:defRPr/>
            </a:pPr>
            <a:r>
              <a:rPr lang="en-US" sz="3800" dirty="0"/>
              <a:t>Total Expenditure / Outlay Method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7467600" cy="4492625"/>
          </a:xfrm>
        </p:spPr>
        <p:txBody>
          <a:bodyPr/>
          <a:lstStyle/>
          <a:p>
            <a:pPr eaLnBrk="1" hangingPunct="1"/>
            <a:r>
              <a:rPr lang="en-US" dirty="0" smtClean="0"/>
              <a:t>In this method, the change in price and the consequent change in the total amount of money spent on it, are considered.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1422B24-E530-4DEF-ADBA-01C1B611C0D6}" type="slidenum">
              <a:rPr lang="en-US" altLang="en-US" smtClean="0">
                <a:latin typeface="Arial" pitchFamily="34" charset="0"/>
              </a:rPr>
              <a:pPr/>
              <a:t>28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B2D534-9471-4EDE-9464-C0CFC6EE1743}" type="slidenum">
              <a:rPr lang="en-US" altLang="en-US" smtClean="0">
                <a:latin typeface="Arial" pitchFamily="34" charset="0"/>
              </a:rPr>
              <a:pPr/>
              <a:t>29</a:t>
            </a:fld>
            <a:endParaRPr lang="en-US" altLang="en-US" smtClean="0"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533400"/>
          <a:ext cx="7772402" cy="5029199"/>
        </p:xfrm>
        <a:graphic>
          <a:graphicData uri="http://schemas.openxmlformats.org/drawingml/2006/table">
            <a:tbl>
              <a:tblPr/>
              <a:tblGrid>
                <a:gridCol w="771953"/>
                <a:gridCol w="972872"/>
                <a:gridCol w="1268963"/>
                <a:gridCol w="1427584"/>
                <a:gridCol w="1585324"/>
                <a:gridCol w="1745706"/>
              </a:tblGrid>
              <a:tr h="14369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Part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Per kg.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(Rs.)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Quantity Demanded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(in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kgs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Total Expenditure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(Rs.)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Value of price elasticity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Relation between price and Total Expenditure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Greater than unity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Inverse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II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Equal to unity 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Constant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III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Less than unity </a:t>
                      </a:r>
                      <a:endParaRPr lang="en-US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Positive </a:t>
                      </a:r>
                      <a:endParaRPr lang="en-US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Elasticity – the concept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If price rises by 10% - what happens to demand?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We know demand will fall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By more than 10%?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By less than 10%?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Elasticity measures the </a:t>
            </a:r>
            <a:r>
              <a:rPr lang="en-GB" u="sng" smtClean="0">
                <a:solidFill>
                  <a:srgbClr val="FF0000"/>
                </a:solidFill>
              </a:rPr>
              <a:t>extent</a:t>
            </a:r>
            <a:r>
              <a:rPr lang="en-GB" smtClean="0"/>
              <a:t> to which demand will change</a:t>
            </a:r>
            <a:endParaRPr lang="en-US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C6E533-C543-4226-9E87-982FF8D97D9B}" type="slidenum">
              <a:rPr lang="en-US" altLang="en-US" smtClean="0">
                <a:latin typeface="Arial" pitchFamily="34" charset="0"/>
              </a:rPr>
              <a:pPr/>
              <a:t>3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Geometrical / Point Method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method, we measure elasticity of demand, at any point on the demand curve.</a:t>
            </a:r>
          </a:p>
          <a:p>
            <a:pPr eaLnBrk="1" hangingPunct="1"/>
            <a:r>
              <a:rPr lang="en-US" smtClean="0"/>
              <a:t>Ed = Lower part of the demand curve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----------------------------------------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Upper part of the demand curve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A95885F-C2FA-4FA3-B220-30B82FFFA5AD}" type="slidenum">
              <a:rPr lang="en-US" altLang="en-US" smtClean="0">
                <a:latin typeface="Arial" pitchFamily="34" charset="0"/>
              </a:rPr>
              <a:pPr/>
              <a:t>30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are a Ford dealer, and you know that the price elasticity of demand for Ford cars is 1.5. What </a:t>
            </a:r>
            <a:r>
              <a:rPr lang="en-US" dirty="0" smtClean="0"/>
              <a:t>will happen </a:t>
            </a:r>
            <a:r>
              <a:rPr lang="en-US" dirty="0"/>
              <a:t>to your total revenue from Ford car sales if you raise your prices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0D32D7-1B2A-4148-9691-6A43590BF02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926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dirty="0"/>
              <a:t>price elasticity of demand for Fords is greater than 1, an increase in price </a:t>
            </a:r>
            <a:r>
              <a:rPr lang="en-US" dirty="0" smtClean="0"/>
              <a:t>will reduce </a:t>
            </a:r>
            <a:r>
              <a:rPr lang="en-US" dirty="0"/>
              <a:t>total revenue. </a:t>
            </a:r>
            <a:endParaRPr lang="en-US" dirty="0" smtClean="0"/>
          </a:p>
          <a:p>
            <a:r>
              <a:rPr lang="en-US" dirty="0" smtClean="0"/>
              <a:t>NOTE: Revenue </a:t>
            </a:r>
            <a:r>
              <a:rPr lang="en-US" dirty="0"/>
              <a:t>is NOT profit!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0D32D7-1B2A-4148-9691-6A43590BF02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17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you are the manager of a theater. You currently charge the same admission price to </a:t>
            </a:r>
            <a:r>
              <a:rPr lang="en-US" dirty="0" smtClean="0"/>
              <a:t>all customers</a:t>
            </a:r>
            <a:r>
              <a:rPr lang="en-US" dirty="0"/>
              <a:t>, regardless of age. You hire an economist to determine the price elasticity of </a:t>
            </a:r>
            <a:r>
              <a:rPr lang="en-US" dirty="0" smtClean="0"/>
              <a:t>demand for </a:t>
            </a:r>
            <a:r>
              <a:rPr lang="en-US" dirty="0"/>
              <a:t>admissions by age, and he tells you that at the current price, demand by adults is </a:t>
            </a:r>
            <a:r>
              <a:rPr lang="en-US" dirty="0" smtClean="0"/>
              <a:t>inelastic and </a:t>
            </a:r>
            <a:r>
              <a:rPr lang="en-US" dirty="0"/>
              <a:t>demand by children is elastic. If you want to increase your total revenue by </a:t>
            </a:r>
            <a:r>
              <a:rPr lang="en-US" dirty="0" smtClean="0"/>
              <a:t>adjusting admission </a:t>
            </a:r>
            <a:r>
              <a:rPr lang="en-US" dirty="0"/>
              <a:t>prices, how should they be adjusted?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0D32D7-1B2A-4148-9691-6A43590BF024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633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is a </a:t>
            </a:r>
            <a:r>
              <a:rPr lang="en-US" dirty="0" smtClean="0"/>
              <a:t>2- tier </a:t>
            </a:r>
            <a:r>
              <a:rPr lang="en-US" dirty="0"/>
              <a:t>price system, with higher prices for adults and lower prices for children.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0D32D7-1B2A-4148-9691-6A43590BF024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S NEHRA EFE UNIT II 2.1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85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Elasticity - Types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Price </a:t>
            </a:r>
            <a:r>
              <a:rPr lang="en-GB" dirty="0"/>
              <a:t>elasticity of demand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Income elasticity of demand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Cross elasticity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153294-C643-4B2B-8259-2BE4D920B726}" type="slidenum">
              <a:rPr lang="en-US" altLang="en-US" smtClean="0">
                <a:latin typeface="Arial" pitchFamily="34" charset="0"/>
              </a:rPr>
              <a:pPr/>
              <a:t>4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7772400" cy="949325"/>
          </a:xfrm>
        </p:spPr>
        <p:txBody>
          <a:bodyPr lIns="92075" tIns="46038" rIns="92075" bIns="46038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400" dirty="0"/>
              <a:t>Price Elasticity of Demand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lIns="92075" tIns="46038" rIns="92075" bIns="46038"/>
          <a:lstStyle/>
          <a:p>
            <a:pPr eaLnBrk="1" hangingPunct="1">
              <a:buClr>
                <a:srgbClr val="F09A0E"/>
              </a:buClr>
              <a:buFont typeface="Monotype Sorts" pitchFamily="-2" charset="2"/>
              <a:buChar char="u"/>
            </a:pPr>
            <a:r>
              <a:rPr lang="en-US" dirty="0" smtClean="0"/>
              <a:t>Price elasticity of demand is the percentage change in quantity demanded given a percent change in the price. </a:t>
            </a:r>
          </a:p>
          <a:p>
            <a:pPr eaLnBrk="1" hangingPunct="1">
              <a:buClr>
                <a:srgbClr val="F09A0E"/>
              </a:buClr>
              <a:buFont typeface="Monotype Sorts" pitchFamily="-2" charset="2"/>
              <a:buChar char="u"/>
            </a:pPr>
            <a:r>
              <a:rPr lang="en-US" dirty="0" smtClean="0"/>
              <a:t>It is a measure of how much the quantity demanded of a good responds to a change in the price of that good.</a:t>
            </a:r>
          </a:p>
          <a:p>
            <a:pPr marL="342900" lvl="1" indent="-342900" eaLnBrk="1" hangingPunct="1">
              <a:buClr>
                <a:srgbClr val="F09A0E"/>
              </a:buClr>
              <a:buSzPct val="65000"/>
              <a:buFont typeface="Monotype Sorts" pitchFamily="-2" charset="2"/>
              <a:buChar char="u"/>
            </a:pPr>
            <a:r>
              <a:rPr lang="en-GB" sz="2400" dirty="0" smtClean="0"/>
              <a:t>The responsiveness of demand to change in price</a:t>
            </a:r>
          </a:p>
          <a:p>
            <a:pPr eaLnBrk="1" hangingPunct="1">
              <a:buClr>
                <a:srgbClr val="F09A0E"/>
              </a:buClr>
              <a:buFont typeface="Monotype Sorts" pitchFamily="-2" charset="2"/>
              <a:buChar char="u"/>
            </a:pPr>
            <a:endParaRPr lang="en-US" dirty="0" smtClean="0">
              <a:solidFill>
                <a:srgbClr val="006699"/>
              </a:solidFill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07EDEE-8A3E-4ED7-BC55-7C27A6A4FEEB}" type="slidenum">
              <a:rPr lang="en-US" altLang="en-US" smtClean="0">
                <a:latin typeface="Arial" pitchFamily="34" charset="0"/>
              </a:rPr>
              <a:pPr/>
              <a:t>5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Elasticity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Price Elasticity of Demand</a:t>
            </a:r>
          </a:p>
          <a:p>
            <a:pPr lvl="1" eaLnBrk="1" hangingPunct="1"/>
            <a:r>
              <a:rPr lang="en-GB" sz="2200" smtClean="0"/>
              <a:t>Where % change in demand is greater than % change in price – </a:t>
            </a:r>
            <a:r>
              <a:rPr lang="en-GB" sz="2200" b="1" smtClean="0">
                <a:solidFill>
                  <a:srgbClr val="FF0000"/>
                </a:solidFill>
              </a:rPr>
              <a:t>elastic</a:t>
            </a:r>
          </a:p>
          <a:p>
            <a:pPr lvl="1" eaLnBrk="1" hangingPunct="1"/>
            <a:r>
              <a:rPr lang="en-GB" sz="2200" smtClean="0"/>
              <a:t>Where % change in demand is less than % change in price -</a:t>
            </a:r>
            <a:r>
              <a:rPr lang="en-GB" sz="2200" smtClean="0">
                <a:solidFill>
                  <a:srgbClr val="FF0000"/>
                </a:solidFill>
              </a:rPr>
              <a:t> </a:t>
            </a:r>
            <a:r>
              <a:rPr lang="en-GB" sz="2200" b="1" smtClean="0">
                <a:solidFill>
                  <a:srgbClr val="FF0000"/>
                </a:solidFill>
              </a:rPr>
              <a:t>inelastic</a:t>
            </a:r>
            <a:r>
              <a:rPr lang="en-GB" sz="2200" smtClean="0">
                <a:solidFill>
                  <a:srgbClr val="FF0000"/>
                </a:solidFill>
              </a:rPr>
              <a:t> </a:t>
            </a:r>
            <a:endParaRPr lang="en-US" sz="2200" smtClean="0">
              <a:solidFill>
                <a:srgbClr val="FF0000"/>
              </a:solidFill>
            </a:endParaRPr>
          </a:p>
          <a:p>
            <a:pPr eaLnBrk="1" hangingPunct="1"/>
            <a:endParaRPr lang="en-US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D7412E-1E6F-4C53-8A1C-8C83E9F93C50}" type="slidenum">
              <a:rPr lang="en-US" altLang="en-US" smtClean="0">
                <a:latin typeface="Arial" pitchFamily="34" charset="0"/>
              </a:rPr>
              <a:pPr/>
              <a:t>6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Computing the Price Elasticity of Demand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lIns="92075" tIns="46038" rIns="92075" bIns="46038"/>
          <a:lstStyle/>
          <a:p>
            <a:pPr marL="0" indent="0" eaLnBrk="1" hangingPunct="1">
              <a:tabLst>
                <a:tab pos="857250" algn="l"/>
              </a:tabLst>
            </a:pPr>
            <a:r>
              <a:rPr lang="en-US" dirty="0" smtClean="0"/>
              <a:t>The price elasticity of demand is computed as the percentage change in the quantity demanded divided by the percentage change in price.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857250" algn="l"/>
              </a:tabLst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857250" algn="l"/>
              </a:tabLst>
            </a:pPr>
            <a:r>
              <a:rPr lang="en-US" sz="2600" dirty="0" smtClean="0"/>
              <a:t>Price Elasticity</a:t>
            </a:r>
            <a:r>
              <a:rPr lang="en-US" dirty="0" smtClean="0"/>
              <a:t> =	</a:t>
            </a:r>
            <a:r>
              <a:rPr lang="en-US" sz="2600" u="sng" dirty="0" smtClean="0"/>
              <a:t>Percentage Change in </a:t>
            </a:r>
            <a:r>
              <a:rPr lang="en-US" sz="2600" u="sng" dirty="0" err="1" smtClean="0"/>
              <a:t>Qd</a:t>
            </a:r>
            <a:endParaRPr lang="en-US" sz="2600" u="sng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857250" algn="l"/>
              </a:tabLst>
            </a:pPr>
            <a:r>
              <a:rPr lang="en-US" sz="2600" dirty="0" smtClean="0"/>
              <a:t>of Demand</a:t>
            </a:r>
            <a:r>
              <a:rPr lang="en-US" dirty="0" smtClean="0"/>
              <a:t>		</a:t>
            </a:r>
            <a:r>
              <a:rPr lang="en-US" sz="2600" dirty="0" smtClean="0"/>
              <a:t>Percentage Change in Price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963D29-E757-41D7-BE39-6D67B20D2841}" type="slidenum">
              <a:rPr lang="en-US" altLang="en-US" smtClean="0">
                <a:latin typeface="Arial" pitchFamily="34" charset="0"/>
              </a:rPr>
              <a:pPr/>
              <a:t>7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1066800"/>
          </a:xfrm>
        </p:spPr>
        <p:txBody>
          <a:bodyPr lIns="92075" tIns="46038" rIns="92075" bIns="46038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Perfectly Inelastic Demand - Elasticity =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72" name="Slide Number Placeholder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61C610-3B40-44DF-9273-C9F868D60862}" type="slidenum">
              <a:rPr lang="en-US" altLang="en-US" smtClean="0">
                <a:latin typeface="Arial" pitchFamily="34" charset="0"/>
              </a:rPr>
              <a:pPr/>
              <a:t>8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5373" name="Footer Placeholder 2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3581400"/>
            <a:ext cx="2590800" cy="442913"/>
            <a:chOff x="1008" y="2256"/>
            <a:chExt cx="1632" cy="279"/>
          </a:xfrm>
        </p:grpSpPr>
        <p:sp>
          <p:nvSpPr>
            <p:cNvPr id="15381" name="Rectangle 8"/>
            <p:cNvSpPr>
              <a:spLocks noChangeArrowheads="1"/>
            </p:cNvSpPr>
            <p:nvPr/>
          </p:nvSpPr>
          <p:spPr bwMode="auto">
            <a:xfrm>
              <a:off x="1008" y="2256"/>
              <a:ext cx="20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15382" name="Line 9"/>
            <p:cNvSpPr>
              <a:spLocks noChangeShapeType="1"/>
            </p:cNvSpPr>
            <p:nvPr/>
          </p:nvSpPr>
          <p:spPr bwMode="auto">
            <a:xfrm>
              <a:off x="1200" y="2400"/>
              <a:ext cx="1440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2895600"/>
            <a:ext cx="2743200" cy="442913"/>
            <a:chOff x="912" y="1824"/>
            <a:chExt cx="1728" cy="279"/>
          </a:xfrm>
        </p:grpSpPr>
        <p:sp>
          <p:nvSpPr>
            <p:cNvPr id="15379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 5</a:t>
              </a:r>
            </a:p>
          </p:txBody>
        </p:sp>
        <p:sp>
          <p:nvSpPr>
            <p:cNvPr id="15380" name="Line 12"/>
            <p:cNvSpPr>
              <a:spLocks noChangeShapeType="1"/>
            </p:cNvSpPr>
            <p:nvPr/>
          </p:nvSpPr>
          <p:spPr bwMode="auto">
            <a:xfrm>
              <a:off x="1248" y="1968"/>
              <a:ext cx="1392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86200" y="1828800"/>
            <a:ext cx="1509713" cy="4329113"/>
            <a:chOff x="2448" y="1152"/>
            <a:chExt cx="951" cy="2727"/>
          </a:xfrm>
        </p:grpSpPr>
        <p:sp>
          <p:nvSpPr>
            <p:cNvPr id="15376" name="Rectangle 14"/>
            <p:cNvSpPr>
              <a:spLocks noChangeArrowheads="1"/>
            </p:cNvSpPr>
            <p:nvPr/>
          </p:nvSpPr>
          <p:spPr bwMode="auto">
            <a:xfrm>
              <a:off x="2688" y="1152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 flipV="1">
              <a:off x="2640" y="1296"/>
              <a:ext cx="0" cy="2304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Rectangle 16"/>
            <p:cNvSpPr>
              <a:spLocks noChangeArrowheads="1"/>
            </p:cNvSpPr>
            <p:nvPr/>
          </p:nvSpPr>
          <p:spPr bwMode="auto">
            <a:xfrm>
              <a:off x="2448" y="3600"/>
              <a:ext cx="368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100</a:t>
              </a:r>
            </a:p>
          </p:txBody>
        </p:sp>
      </p:grp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133600" y="6019800"/>
            <a:ext cx="548322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2. ...leaves the quantity demanded unchanged.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04800" y="2971800"/>
            <a:ext cx="1981200" cy="987425"/>
            <a:chOff x="192" y="1872"/>
            <a:chExt cx="1248" cy="622"/>
          </a:xfrm>
        </p:grpSpPr>
        <p:sp>
          <p:nvSpPr>
            <p:cNvPr id="15374" name="Rectangle 19"/>
            <p:cNvSpPr>
              <a:spLocks noChangeArrowheads="1"/>
            </p:cNvSpPr>
            <p:nvPr/>
          </p:nvSpPr>
          <p:spPr bwMode="auto">
            <a:xfrm>
              <a:off x="192" y="1872"/>
              <a:ext cx="779" cy="6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An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increase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 price...</a:t>
              </a:r>
            </a:p>
          </p:txBody>
        </p:sp>
        <p:sp>
          <p:nvSpPr>
            <p:cNvPr id="15375" name="AutoShape 20"/>
            <p:cNvSpPr>
              <a:spLocks noChangeArrowheads="1"/>
            </p:cNvSpPr>
            <p:nvPr/>
          </p:nvSpPr>
          <p:spPr bwMode="auto">
            <a:xfrm>
              <a:off x="1344" y="2016"/>
              <a:ext cx="96" cy="336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420027" y="2787134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Medicines, Salt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1143000"/>
          </a:xfrm>
        </p:spPr>
        <p:txBody>
          <a:bodyPr lIns="92075" tIns="46038" rIns="92075" bIns="46038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Inelastic Demand - Elasticity is less than 1</a:t>
            </a:r>
          </a:p>
        </p:txBody>
      </p:sp>
      <p:sp>
        <p:nvSpPr>
          <p:cNvPr id="16398" name="Slide Number Placeholder 2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D8C07A2-FFEE-4DD4-8E4B-ED6FF4A8DD65}" type="slidenum">
              <a:rPr lang="en-US" altLang="en-US" smtClean="0">
                <a:latin typeface="Arial" pitchFamily="34" charset="0"/>
              </a:rPr>
              <a:pPr/>
              <a:t>9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16399" name="Footer Placeholder 2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pt-BR" altLang="en-US" smtClean="0">
                <a:latin typeface="Arial" pitchFamily="34" charset="0"/>
              </a:rPr>
              <a:t>S NEHRA EFE UNIT II 2.1</a:t>
            </a:r>
            <a:endParaRPr lang="en-US" altLang="en-US" smtClean="0">
              <a:latin typeface="Arial" pitchFamily="34" charset="0"/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905000" y="19050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905000" y="5715000"/>
            <a:ext cx="518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58000" y="5638800"/>
            <a:ext cx="1155700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066800" y="1752600"/>
            <a:ext cx="769938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300" b="1">
                <a:solidFill>
                  <a:srgbClr val="000000"/>
                </a:solidFill>
                <a:latin typeface="Arial Narrow" pitchFamily="34" charset="0"/>
              </a:rPr>
              <a:t>Price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3581400"/>
            <a:ext cx="3200400" cy="442913"/>
            <a:chOff x="1008" y="2256"/>
            <a:chExt cx="2016" cy="279"/>
          </a:xfrm>
        </p:grpSpPr>
        <p:sp>
          <p:nvSpPr>
            <p:cNvPr id="16412" name="Rectangle 8"/>
            <p:cNvSpPr>
              <a:spLocks noChangeArrowheads="1"/>
            </p:cNvSpPr>
            <p:nvPr/>
          </p:nvSpPr>
          <p:spPr bwMode="auto">
            <a:xfrm>
              <a:off x="1008" y="2256"/>
              <a:ext cx="200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16413" name="Line 9"/>
            <p:cNvSpPr>
              <a:spLocks noChangeShapeType="1"/>
            </p:cNvSpPr>
            <p:nvPr/>
          </p:nvSpPr>
          <p:spPr bwMode="auto">
            <a:xfrm>
              <a:off x="1200" y="2400"/>
              <a:ext cx="1824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2895600"/>
            <a:ext cx="2743200" cy="442913"/>
            <a:chOff x="912" y="1824"/>
            <a:chExt cx="1728" cy="279"/>
          </a:xfrm>
        </p:grpSpPr>
        <p:sp>
          <p:nvSpPr>
            <p:cNvPr id="16410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  5</a:t>
              </a:r>
            </a:p>
          </p:txBody>
        </p:sp>
        <p:sp>
          <p:nvSpPr>
            <p:cNvPr id="16411" name="Line 12"/>
            <p:cNvSpPr>
              <a:spLocks noChangeShapeType="1"/>
            </p:cNvSpPr>
            <p:nvPr/>
          </p:nvSpPr>
          <p:spPr bwMode="auto">
            <a:xfrm>
              <a:off x="1200" y="1968"/>
              <a:ext cx="1440" cy="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" y="2971800"/>
            <a:ext cx="1981200" cy="987425"/>
            <a:chOff x="192" y="1872"/>
            <a:chExt cx="1248" cy="622"/>
          </a:xfrm>
        </p:grpSpPr>
        <p:sp>
          <p:nvSpPr>
            <p:cNvPr id="16408" name="Rectangle 14"/>
            <p:cNvSpPr>
              <a:spLocks noChangeArrowheads="1"/>
            </p:cNvSpPr>
            <p:nvPr/>
          </p:nvSpPr>
          <p:spPr bwMode="auto">
            <a:xfrm>
              <a:off x="192" y="1872"/>
              <a:ext cx="779" cy="6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1. A 25%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increase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in price...</a:t>
              </a:r>
            </a:p>
          </p:txBody>
        </p:sp>
        <p:sp>
          <p:nvSpPr>
            <p:cNvPr id="16409" name="AutoShape 15"/>
            <p:cNvSpPr>
              <a:spLocks noChangeArrowheads="1"/>
            </p:cNvSpPr>
            <p:nvPr/>
          </p:nvSpPr>
          <p:spPr bwMode="auto">
            <a:xfrm>
              <a:off x="1344" y="2016"/>
              <a:ext cx="96" cy="336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962400" y="2514600"/>
            <a:ext cx="3186113" cy="2119313"/>
            <a:chOff x="2496" y="1584"/>
            <a:chExt cx="2007" cy="1335"/>
          </a:xfrm>
        </p:grpSpPr>
        <p:sp>
          <p:nvSpPr>
            <p:cNvPr id="16406" name="Rectangle 17"/>
            <p:cNvSpPr>
              <a:spLocks noChangeArrowheads="1"/>
            </p:cNvSpPr>
            <p:nvPr/>
          </p:nvSpPr>
          <p:spPr bwMode="auto">
            <a:xfrm>
              <a:off x="3792" y="2640"/>
              <a:ext cx="711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Demand</a:t>
              </a:r>
            </a:p>
          </p:txBody>
        </p:sp>
        <p:sp>
          <p:nvSpPr>
            <p:cNvPr id="16407" name="Freeform 18"/>
            <p:cNvSpPr>
              <a:spLocks/>
            </p:cNvSpPr>
            <p:nvPr/>
          </p:nvSpPr>
          <p:spPr bwMode="auto">
            <a:xfrm>
              <a:off x="2496" y="1584"/>
              <a:ext cx="1296" cy="1248"/>
            </a:xfrm>
            <a:custGeom>
              <a:avLst/>
              <a:gdLst>
                <a:gd name="T0" fmla="*/ 0 w 1296"/>
                <a:gd name="T1" fmla="*/ 0 h 1248"/>
                <a:gd name="T2" fmla="*/ 144 w 1296"/>
                <a:gd name="T3" fmla="*/ 384 h 1248"/>
                <a:gd name="T4" fmla="*/ 576 w 1296"/>
                <a:gd name="T5" fmla="*/ 816 h 1248"/>
                <a:gd name="T6" fmla="*/ 1296 w 1296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248"/>
                <a:gd name="T14" fmla="*/ 1296 w 129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248">
                  <a:moveTo>
                    <a:pt x="0" y="0"/>
                  </a:moveTo>
                  <a:cubicBezTo>
                    <a:pt x="24" y="124"/>
                    <a:pt x="48" y="248"/>
                    <a:pt x="144" y="384"/>
                  </a:cubicBezTo>
                  <a:cubicBezTo>
                    <a:pt x="240" y="520"/>
                    <a:pt x="384" y="672"/>
                    <a:pt x="576" y="816"/>
                  </a:cubicBezTo>
                  <a:cubicBezTo>
                    <a:pt x="768" y="960"/>
                    <a:pt x="1032" y="1104"/>
                    <a:pt x="1296" y="1248"/>
                  </a:cubicBezTo>
                </a:path>
              </a:pathLst>
            </a:custGeom>
            <a:noFill/>
            <a:ln w="57150">
              <a:solidFill>
                <a:srgbClr val="00009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0" y="3810000"/>
            <a:ext cx="584200" cy="2347913"/>
            <a:chOff x="2880" y="2400"/>
            <a:chExt cx="368" cy="1479"/>
          </a:xfrm>
        </p:grpSpPr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2880" y="3600"/>
              <a:ext cx="368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100</a:t>
              </a:r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3072" y="2400"/>
              <a:ext cx="0" cy="1200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962400" y="3124200"/>
            <a:ext cx="450850" cy="3033713"/>
            <a:chOff x="2496" y="1968"/>
            <a:chExt cx="284" cy="1911"/>
          </a:xfrm>
        </p:grpSpPr>
        <p:sp>
          <p:nvSpPr>
            <p:cNvPr id="16402" name="Line 23"/>
            <p:cNvSpPr>
              <a:spLocks noChangeShapeType="1"/>
            </p:cNvSpPr>
            <p:nvPr/>
          </p:nvSpPr>
          <p:spPr bwMode="auto">
            <a:xfrm>
              <a:off x="2640" y="1968"/>
              <a:ext cx="0" cy="1632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Rectangle 24"/>
            <p:cNvSpPr>
              <a:spLocks noChangeArrowheads="1"/>
            </p:cNvSpPr>
            <p:nvPr/>
          </p:nvSpPr>
          <p:spPr bwMode="auto">
            <a:xfrm>
              <a:off x="2496" y="3600"/>
              <a:ext cx="284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90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133600" y="5486400"/>
            <a:ext cx="4751388" cy="976313"/>
            <a:chOff x="1344" y="3456"/>
            <a:chExt cx="2993" cy="615"/>
          </a:xfrm>
        </p:grpSpPr>
        <p:sp>
          <p:nvSpPr>
            <p:cNvPr id="16400" name="Rectangle 26"/>
            <p:cNvSpPr>
              <a:spLocks noChangeArrowheads="1"/>
            </p:cNvSpPr>
            <p:nvPr/>
          </p:nvSpPr>
          <p:spPr bwMode="auto">
            <a:xfrm>
              <a:off x="1344" y="3792"/>
              <a:ext cx="2993" cy="2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300" b="1">
                  <a:solidFill>
                    <a:srgbClr val="000000"/>
                  </a:solidFill>
                  <a:latin typeface="Arial Narrow" pitchFamily="34" charset="0"/>
                </a:rPr>
                <a:t>2. ...leads to a 10% decrease in quantity.</a:t>
              </a:r>
            </a:p>
          </p:txBody>
        </p:sp>
        <p:sp>
          <p:nvSpPr>
            <p:cNvPr id="16401" name="AutoShape 27"/>
            <p:cNvSpPr>
              <a:spLocks noChangeArrowheads="1"/>
            </p:cNvSpPr>
            <p:nvPr/>
          </p:nvSpPr>
          <p:spPr bwMode="auto">
            <a:xfrm>
              <a:off x="2688" y="345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FC0128"/>
            </a:solidFill>
            <a:ln w="12700">
              <a:solidFill>
                <a:srgbClr val="FC01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0" y="1141239"/>
            <a:ext cx="5843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When consumption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cannot be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postponed 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the expenditure on it is very small or its close substitutes are not available in the market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</TotalTime>
  <Words>1779</Words>
  <Application>Microsoft Office PowerPoint</Application>
  <PresentationFormat>On-screen Show (4:3)</PresentationFormat>
  <Paragraphs>348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Century Schoolbook</vt:lpstr>
      <vt:lpstr>Courier New</vt:lpstr>
      <vt:lpstr>Monotype Sorts</vt:lpstr>
      <vt:lpstr>Symbol</vt:lpstr>
      <vt:lpstr>Tahoma</vt:lpstr>
      <vt:lpstr>Times New Roman</vt:lpstr>
      <vt:lpstr>Wingdings</vt:lpstr>
      <vt:lpstr>Wingdings 2</vt:lpstr>
      <vt:lpstr>Oriel</vt:lpstr>
      <vt:lpstr>Unit – ii</vt:lpstr>
      <vt:lpstr>Elasticity – the concept</vt:lpstr>
      <vt:lpstr>Elasticity – the concept</vt:lpstr>
      <vt:lpstr>Elasticity - Types</vt:lpstr>
      <vt:lpstr>Price Elasticity of Demand</vt:lpstr>
      <vt:lpstr>Elasticity</vt:lpstr>
      <vt:lpstr>Computing the Price Elasticity of Demand</vt:lpstr>
      <vt:lpstr>Perfectly Inelastic Demand - Elasticity = 0</vt:lpstr>
      <vt:lpstr>Inelastic Demand - Elasticity is less than 1</vt:lpstr>
      <vt:lpstr>Unit Elastic Demand - Elasticity equals 1</vt:lpstr>
      <vt:lpstr>Elastic Demand - Elasticity is greater than 1</vt:lpstr>
      <vt:lpstr>Perfectly Elastic Demand -Elasticity equals infinity</vt:lpstr>
      <vt:lpstr>Determinants of Price Elasticity of Demand</vt:lpstr>
      <vt:lpstr>Determinants of Price Elasticity of Demand</vt:lpstr>
      <vt:lpstr>Review question </vt:lpstr>
      <vt:lpstr>Income Elasticity of Demand</vt:lpstr>
      <vt:lpstr> Computing Income Elasticity</vt:lpstr>
      <vt:lpstr>Income Elasticity of Demand</vt:lpstr>
      <vt:lpstr>Cross Price Elasticity of Demand</vt:lpstr>
      <vt:lpstr>complementary good - Ced &lt; 0  </vt:lpstr>
      <vt:lpstr>Substitute goods - Ced &gt; 0</vt:lpstr>
      <vt:lpstr>Unrelated goods – Ced = 0</vt:lpstr>
      <vt:lpstr>Importance of Elasticity</vt:lpstr>
      <vt:lpstr>Review Question</vt:lpstr>
      <vt:lpstr>PowerPoint Presentation</vt:lpstr>
      <vt:lpstr>Methods of Measurement</vt:lpstr>
      <vt:lpstr>Percentage Method</vt:lpstr>
      <vt:lpstr>Total Expenditure / Outlay Method </vt:lpstr>
      <vt:lpstr>PowerPoint Presentation</vt:lpstr>
      <vt:lpstr>Geometrical / Point Method</vt:lpstr>
      <vt:lpstr>Review question</vt:lpstr>
      <vt:lpstr>ANSWER</vt:lpstr>
      <vt:lpstr>PowerPoint Presentation</vt:lpstr>
      <vt:lpstr>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Elasticity of Demand -</dc:title>
  <dc:creator>surinder</dc:creator>
  <cp:lastModifiedBy>LNMIIT</cp:lastModifiedBy>
  <cp:revision>97</cp:revision>
  <dcterms:created xsi:type="dcterms:W3CDTF">2007-08-08T09:22:17Z</dcterms:created>
  <dcterms:modified xsi:type="dcterms:W3CDTF">2018-02-06T02:08:47Z</dcterms:modified>
</cp:coreProperties>
</file>