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83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7569200" cy="10706100"/>
  <p:notesSz cx="7569200" cy="10706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040" y="-38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8891"/>
            <a:ext cx="6433820" cy="22482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95416"/>
            <a:ext cx="5298440" cy="2676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460" y="2462403"/>
            <a:ext cx="3292602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8138" y="2462403"/>
            <a:ext cx="3292602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8244"/>
            <a:ext cx="6812280" cy="17129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62403"/>
            <a:ext cx="6812280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3528" y="9956673"/>
            <a:ext cx="2422144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460" y="9956673"/>
            <a:ext cx="1740916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672332" y="9925875"/>
            <a:ext cx="218439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2189" y="3056127"/>
            <a:ext cx="5554345" cy="336867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 algn="ctr">
              <a:lnSpc>
                <a:spcPts val="2300"/>
              </a:lnSpc>
              <a:spcBef>
                <a:spcPts val="254"/>
              </a:spcBef>
            </a:pPr>
            <a:r>
              <a:rPr sz="2000" spc="-5" dirty="0">
                <a:latin typeface="Times New Roman"/>
                <a:cs typeface="Times New Roman"/>
              </a:rPr>
              <a:t>INSTITUTE FOR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ADVANCED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COMPUTING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SOFTWARE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DEVELOPMENT AKURDI,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PUNE</a:t>
            </a:r>
            <a:endParaRPr sz="2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950"/>
              </a:spcBef>
            </a:pPr>
            <a:r>
              <a:rPr lang="en-IN" sz="1400" spc="-5" dirty="0">
                <a:latin typeface="Times New Roman"/>
                <a:cs typeface="Times New Roman"/>
              </a:rPr>
              <a:t>Presentation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On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Emergency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Rescue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Operation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PG-DAC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March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2023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2148840" marR="2139950" algn="ctr">
              <a:lnSpc>
                <a:spcPct val="191300"/>
              </a:lnSpc>
            </a:pPr>
            <a:r>
              <a:rPr sz="1600" b="1" dirty="0">
                <a:latin typeface="Times New Roman"/>
                <a:cs typeface="Times New Roman"/>
              </a:rPr>
              <a:t>Submitted</a:t>
            </a:r>
            <a:r>
              <a:rPr sz="1600" b="1" spc="-10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By: </a:t>
            </a:r>
            <a:r>
              <a:rPr sz="1600" b="1" spc="-39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Group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No: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22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7729" y="6620256"/>
            <a:ext cx="736600" cy="7372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229"/>
              </a:spcBef>
            </a:pPr>
            <a:r>
              <a:rPr sz="1600" b="1" dirty="0">
                <a:latin typeface="Times New Roman"/>
                <a:cs typeface="Times New Roman"/>
              </a:rPr>
              <a:t>Roll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No.  </a:t>
            </a:r>
            <a:r>
              <a:rPr sz="1600" b="1" spc="-5" dirty="0">
                <a:latin typeface="Times New Roman"/>
                <a:cs typeface="Times New Roman"/>
              </a:rPr>
              <a:t>233080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789"/>
              </a:lnSpc>
            </a:pPr>
            <a:r>
              <a:rPr sz="1600" b="1" spc="-5" dirty="0">
                <a:latin typeface="Times New Roman"/>
                <a:cs typeface="Times New Roman"/>
              </a:rPr>
              <a:t>233038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6384" y="6620256"/>
            <a:ext cx="1680845" cy="73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8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Name: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1839"/>
              </a:lnSpc>
              <a:spcBef>
                <a:spcPts val="85"/>
              </a:spcBef>
            </a:pPr>
            <a:r>
              <a:rPr sz="1600" b="1" dirty="0">
                <a:latin typeface="Times New Roman"/>
                <a:cs typeface="Times New Roman"/>
              </a:rPr>
              <a:t>Shubham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Sandhan </a:t>
            </a:r>
            <a:r>
              <a:rPr sz="1600" b="1" spc="-38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Omkar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Goud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472" y="8350250"/>
            <a:ext cx="14325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Mrs.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Megha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Mane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30367" y="8350250"/>
            <a:ext cx="14490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Mr.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Rohit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Puranik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1511" y="8788400"/>
            <a:ext cx="9347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Project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Guide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04282" y="8788400"/>
            <a:ext cx="1324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Centre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Coordinator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375" y="863600"/>
            <a:ext cx="1032510" cy="15802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9700" y="1506855"/>
            <a:ext cx="2394077" cy="81724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77546" y="253745"/>
            <a:ext cx="7189470" cy="10155555"/>
          </a:xfrm>
          <a:custGeom>
            <a:avLst/>
            <a:gdLst/>
            <a:ahLst/>
            <a:cxnLst/>
            <a:rect l="l" t="t" r="r" b="b"/>
            <a:pathLst>
              <a:path w="7189470" h="10155555">
                <a:moveTo>
                  <a:pt x="7189470" y="0"/>
                </a:moveTo>
                <a:lnTo>
                  <a:pt x="7170420" y="0"/>
                </a:lnTo>
                <a:lnTo>
                  <a:pt x="7170420" y="19050"/>
                </a:lnTo>
                <a:lnTo>
                  <a:pt x="7170420" y="10136124"/>
                </a:lnTo>
                <a:lnTo>
                  <a:pt x="19050" y="10136124"/>
                </a:lnTo>
                <a:lnTo>
                  <a:pt x="19050" y="19050"/>
                </a:lnTo>
                <a:lnTo>
                  <a:pt x="7170420" y="19050"/>
                </a:lnTo>
                <a:lnTo>
                  <a:pt x="7170420" y="0"/>
                </a:lnTo>
                <a:lnTo>
                  <a:pt x="19050" y="0"/>
                </a:lnTo>
                <a:lnTo>
                  <a:pt x="0" y="0"/>
                </a:lnTo>
                <a:lnTo>
                  <a:pt x="0" y="19050"/>
                </a:lnTo>
                <a:lnTo>
                  <a:pt x="0" y="10136124"/>
                </a:lnTo>
                <a:lnTo>
                  <a:pt x="0" y="10155174"/>
                </a:lnTo>
                <a:lnTo>
                  <a:pt x="19050" y="10155174"/>
                </a:lnTo>
                <a:lnTo>
                  <a:pt x="7170420" y="10155174"/>
                </a:lnTo>
                <a:lnTo>
                  <a:pt x="7189470" y="10155174"/>
                </a:lnTo>
                <a:lnTo>
                  <a:pt x="7189470" y="10136124"/>
                </a:lnTo>
                <a:lnTo>
                  <a:pt x="7189470" y="19050"/>
                </a:lnTo>
                <a:lnTo>
                  <a:pt x="7189470" y="0"/>
                </a:lnTo>
                <a:close/>
              </a:path>
            </a:pathLst>
          </a:custGeom>
          <a:solidFill>
            <a:srgbClr val="766F6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5"/>
              </a:lnSpc>
            </a:pPr>
            <a:r>
              <a:rPr spc="-5" dirty="0"/>
              <a:t>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B0598-D610-30CC-72E3-887E002EB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1" y="3131666"/>
            <a:ext cx="7569200" cy="35194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9FFF69-3E5B-6055-03CC-9EFE2662C3EB}"/>
              </a:ext>
            </a:extLst>
          </p:cNvPr>
          <p:cNvSpPr/>
          <p:nvPr/>
        </p:nvSpPr>
        <p:spPr>
          <a:xfrm>
            <a:off x="2489200" y="570950"/>
            <a:ext cx="5293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E92D9-9EB0-613C-E559-3987E1FE3ED9}"/>
              </a:ext>
            </a:extLst>
          </p:cNvPr>
          <p:cNvSpPr txBox="1"/>
          <p:nvPr/>
        </p:nvSpPr>
        <p:spPr>
          <a:xfrm>
            <a:off x="558902" y="847949"/>
            <a:ext cx="299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Activity diagram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5"/>
              </a:lnSpc>
            </a:pPr>
            <a:r>
              <a:rPr spc="-5" dirty="0"/>
              <a:t>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47B1EA-19FD-B823-A9B1-D001288EC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64" y="1931373"/>
            <a:ext cx="6591871" cy="68433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4B357C-4C5F-353B-4DC7-3B5200FA9FEA}"/>
              </a:ext>
            </a:extLst>
          </p:cNvPr>
          <p:cNvSpPr txBox="1"/>
          <p:nvPr/>
        </p:nvSpPr>
        <p:spPr>
          <a:xfrm>
            <a:off x="584200" y="76371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Sequence diagram: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159255"/>
            <a:ext cx="1628139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/>
                <a:cs typeface="Times New Roman"/>
              </a:rPr>
              <a:t>Use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Case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Diagram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01392" y="7168133"/>
            <a:ext cx="20447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Figure</a:t>
            </a:r>
            <a:r>
              <a:rPr sz="1400" i="1" spc="-3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9</a:t>
            </a:r>
            <a:r>
              <a:rPr sz="1400" i="1" spc="-1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Use</a:t>
            </a:r>
            <a:r>
              <a:rPr sz="1400" i="1" spc="-1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Case Diagram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700" y="1731263"/>
            <a:ext cx="4221480" cy="5410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5"/>
              </a:lnSpc>
            </a:pPr>
            <a:r>
              <a:rPr spc="-5" dirty="0"/>
              <a:t>24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5029"/>
            <a:ext cx="12604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E</a:t>
            </a:r>
            <a:r>
              <a:rPr sz="1600" b="1" dirty="0">
                <a:latin typeface="Times New Roman"/>
                <a:cs typeface="Times New Roman"/>
              </a:rPr>
              <a:t>-R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Diagram: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18967" y="6589776"/>
            <a:ext cx="172275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07085" algn="l"/>
              </a:tabLst>
            </a:pPr>
            <a:r>
              <a:rPr sz="1400" i="1" spc="-5" dirty="0">
                <a:latin typeface="Times New Roman"/>
                <a:cs typeface="Times New Roman"/>
              </a:rPr>
              <a:t>	ER</a:t>
            </a:r>
            <a:r>
              <a:rPr sz="1400" i="1" spc="-6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Diagram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369" y="1285692"/>
            <a:ext cx="6389952" cy="494969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5"/>
              </a:lnSpc>
            </a:pPr>
            <a:r>
              <a:rPr spc="-5" dirty="0"/>
              <a:t>25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5"/>
              </a:lnSpc>
            </a:pPr>
            <a:r>
              <a:rPr spc="-5" dirty="0"/>
              <a:t>26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1700" y="875029"/>
            <a:ext cx="12604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/>
                <a:cs typeface="Times New Roman"/>
              </a:rPr>
              <a:t>E-R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Diagram: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31516" y="3616197"/>
            <a:ext cx="30232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i="1" spc="-5" dirty="0">
                <a:latin typeface="Times New Roman"/>
                <a:cs typeface="Times New Roman"/>
              </a:rPr>
              <a:t>Figure</a:t>
            </a:r>
            <a:r>
              <a:rPr sz="1400" i="1" spc="-3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13</a:t>
            </a:r>
            <a:r>
              <a:rPr sz="1400" i="1" spc="-1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ER Diagram(MY</a:t>
            </a:r>
            <a:r>
              <a:rPr sz="1400" i="1" spc="-1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Sql Genrated)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769569"/>
            <a:ext cx="1826260" cy="66865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400" b="1" spc="-5" dirty="0">
                <a:latin typeface="Times New Roman"/>
                <a:cs typeface="Times New Roman"/>
              </a:rPr>
              <a:t>TABLE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STRUCTURE: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400" b="1" spc="-5" dirty="0">
                <a:latin typeface="Times New Roman"/>
                <a:cs typeface="Times New Roman"/>
              </a:rPr>
              <a:t>Tables: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4471161"/>
            <a:ext cx="7854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Category: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7184135"/>
            <a:ext cx="410209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use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spc="-5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900" y="1434464"/>
            <a:ext cx="4130040" cy="26060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0900" y="7504506"/>
            <a:ext cx="5730240" cy="21869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4816728"/>
            <a:ext cx="5600700" cy="9334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5"/>
              </a:lnSpc>
            </a:pPr>
            <a:r>
              <a:rPr spc="-5" dirty="0"/>
              <a:t>27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199641"/>
            <a:ext cx="6083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Admin: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4234941"/>
            <a:ext cx="7162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Incident: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900" y="1434464"/>
            <a:ext cx="5731509" cy="167512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463541"/>
            <a:ext cx="5731509" cy="20256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5"/>
              </a:lnSpc>
            </a:pPr>
            <a:r>
              <a:rPr spc="-5" dirty="0"/>
              <a:t>28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406092"/>
            <a:ext cx="98298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8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Screenshots:  Postman: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6334505"/>
            <a:ext cx="5727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latin typeface="Times New Roman"/>
                <a:cs typeface="Times New Roman"/>
              </a:rPr>
              <a:t>Sign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186558"/>
            <a:ext cx="5731509" cy="361886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5"/>
              </a:lnSpc>
            </a:pPr>
            <a:r>
              <a:rPr spc="-5" dirty="0"/>
              <a:t>29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5"/>
              </a:lnSpc>
            </a:pPr>
            <a:r>
              <a:rPr spc="-5" dirty="0"/>
              <a:t>30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1700" y="1587753"/>
            <a:ext cx="13976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Admin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Homepage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3757167"/>
            <a:ext cx="11747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Admin</a:t>
            </a:r>
            <a:r>
              <a:rPr sz="1400" b="1" spc="25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display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5"/>
              </a:lnSpc>
            </a:pPr>
            <a:r>
              <a:rPr spc="-5" dirty="0"/>
              <a:t>31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1700" y="878077"/>
            <a:ext cx="70167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latin typeface="Times New Roman"/>
                <a:cs typeface="Times New Roman"/>
              </a:rPr>
              <a:t>Sign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Out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6930" y="1026668"/>
            <a:ext cx="5878195" cy="56989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600" b="1" spc="-5" dirty="0">
                <a:latin typeface="Times New Roman"/>
                <a:cs typeface="Times New Roman"/>
              </a:rPr>
              <a:t>                                    </a:t>
            </a:r>
            <a:r>
              <a:rPr sz="2400" b="1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INTRODUCTION</a:t>
            </a:r>
            <a:endParaRPr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 marR="9525">
              <a:lnSpc>
                <a:spcPts val="1380"/>
              </a:lnSpc>
            </a:pP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world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where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emergencies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disasters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strike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unexpectedly,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having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reliable</a:t>
            </a:r>
            <a:r>
              <a:rPr sz="1600" spc="-5" dirty="0">
                <a:latin typeface="Times New Roman"/>
                <a:cs typeface="Times New Roman"/>
              </a:rPr>
              <a:t> system </a:t>
            </a:r>
            <a:r>
              <a:rPr sz="1600" dirty="0">
                <a:latin typeface="Times New Roman"/>
                <a:cs typeface="Times New Roman"/>
              </a:rPr>
              <a:t> for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managing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these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situations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crucial.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Emergency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Rescue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Operation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EROS,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 </a:t>
            </a:r>
            <a:r>
              <a:rPr sz="1600" spc="-2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web-based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application </a:t>
            </a:r>
            <a:r>
              <a:rPr sz="1600" dirty="0">
                <a:latin typeface="Times New Roman"/>
                <a:cs typeface="Times New Roman"/>
              </a:rPr>
              <a:t>designed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 help </a:t>
            </a:r>
            <a:r>
              <a:rPr sz="1600" spc="-5" dirty="0">
                <a:latin typeface="Times New Roman"/>
                <a:cs typeface="Times New Roman"/>
              </a:rPr>
              <a:t>people</a:t>
            </a:r>
            <a:r>
              <a:rPr sz="1600" dirty="0">
                <a:latin typeface="Times New Roman"/>
                <a:cs typeface="Times New Roman"/>
              </a:rPr>
              <a:t> handle </a:t>
            </a:r>
            <a:r>
              <a:rPr sz="1600" spc="-5" dirty="0">
                <a:latin typeface="Times New Roman"/>
                <a:cs typeface="Times New Roman"/>
              </a:rPr>
              <a:t>emergencies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better.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12700" marR="13335">
              <a:lnSpc>
                <a:spcPts val="1380"/>
              </a:lnSpc>
            </a:pP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document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outlines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what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EROS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-5" dirty="0">
                <a:latin typeface="Times New Roman"/>
                <a:cs typeface="Times New Roman"/>
              </a:rPr>
              <a:t>what's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needed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build it.</a:t>
            </a:r>
            <a:r>
              <a:rPr sz="1600" spc="-5" dirty="0">
                <a:latin typeface="Times New Roman"/>
                <a:cs typeface="Times New Roman"/>
              </a:rPr>
              <a:t> It's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like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blueprint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-2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creating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powerful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tool</a:t>
            </a:r>
            <a:r>
              <a:rPr sz="1600" dirty="0">
                <a:latin typeface="Times New Roman"/>
                <a:cs typeface="Times New Roman"/>
              </a:rPr>
              <a:t> that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will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make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easier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authorities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emergency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responders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manage</a:t>
            </a:r>
            <a:r>
              <a:rPr sz="1600" spc="-5" dirty="0">
                <a:latin typeface="Times New Roman"/>
                <a:cs typeface="Times New Roman"/>
              </a:rPr>
              <a:t> crises</a:t>
            </a:r>
            <a:r>
              <a:rPr sz="1600" dirty="0">
                <a:latin typeface="Times New Roman"/>
                <a:cs typeface="Times New Roman"/>
              </a:rPr>
              <a:t> and </a:t>
            </a:r>
            <a:r>
              <a:rPr sz="1600" spc="-5" dirty="0">
                <a:latin typeface="Times New Roman"/>
                <a:cs typeface="Times New Roman"/>
              </a:rPr>
              <a:t>accidents.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12700" marR="73660">
              <a:lnSpc>
                <a:spcPts val="1380"/>
              </a:lnSpc>
            </a:pPr>
            <a:r>
              <a:rPr sz="1600" spc="-5" dirty="0">
                <a:latin typeface="Times New Roman"/>
                <a:cs typeface="Times New Roman"/>
              </a:rPr>
              <a:t>EROS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modern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technology,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like </a:t>
            </a:r>
            <a:r>
              <a:rPr sz="1600" dirty="0">
                <a:latin typeface="Times New Roman"/>
                <a:cs typeface="Times New Roman"/>
              </a:rPr>
              <a:t>Spring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Boot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-5" dirty="0">
                <a:latin typeface="Times New Roman"/>
                <a:cs typeface="Times New Roman"/>
              </a:rPr>
              <a:t>ReactJS,</a:t>
            </a:r>
            <a:r>
              <a:rPr sz="1600" dirty="0">
                <a:latin typeface="Times New Roman"/>
                <a:cs typeface="Times New Roman"/>
              </a:rPr>
              <a:t> to make it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user-friendly and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accessible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everyone. It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simplifies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tasks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like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reporting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incidents,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sorting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them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categories, </a:t>
            </a:r>
            <a:r>
              <a:rPr sz="1600" spc="-2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-5" dirty="0">
                <a:latin typeface="Times New Roman"/>
                <a:cs typeface="Times New Roman"/>
              </a:rPr>
              <a:t>communicating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quickly</a:t>
            </a:r>
            <a:r>
              <a:rPr sz="1600" dirty="0">
                <a:latin typeface="Times New Roman"/>
                <a:cs typeface="Times New Roman"/>
              </a:rPr>
              <a:t> during</a:t>
            </a:r>
            <a:r>
              <a:rPr sz="1600" spc="-5" dirty="0">
                <a:latin typeface="Times New Roman"/>
                <a:cs typeface="Times New Roman"/>
              </a:rPr>
              <a:t> emergencies.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document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will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explain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how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EROS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manages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users,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helps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report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incidents,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categorizes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them, </a:t>
            </a:r>
            <a:r>
              <a:rPr sz="1600" spc="-2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keeps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everyone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informed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real-time.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also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ensures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secure,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reliable,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easy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 use.</a:t>
            </a: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12700" marR="305435">
              <a:lnSpc>
                <a:spcPts val="1380"/>
              </a:lnSpc>
            </a:pPr>
            <a:r>
              <a:rPr sz="1600" spc="-5" dirty="0">
                <a:latin typeface="Times New Roman"/>
                <a:cs typeface="Times New Roman"/>
              </a:rPr>
              <a:t>EROS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here 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make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emergencies </a:t>
            </a:r>
            <a:r>
              <a:rPr sz="1600" dirty="0">
                <a:latin typeface="Times New Roman"/>
                <a:cs typeface="Times New Roman"/>
              </a:rPr>
              <a:t>easier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handle, </a:t>
            </a:r>
            <a:r>
              <a:rPr sz="1600" spc="-5" dirty="0">
                <a:latin typeface="Times New Roman"/>
                <a:cs typeface="Times New Roman"/>
              </a:rPr>
              <a:t>so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communities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organizations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 </a:t>
            </a:r>
            <a:r>
              <a:rPr sz="1600" spc="-2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keep people safe and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minimize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damage</a:t>
            </a:r>
            <a:r>
              <a:rPr sz="1600" dirty="0">
                <a:latin typeface="Times New Roman"/>
                <a:cs typeface="Times New Roman"/>
              </a:rPr>
              <a:t> when </a:t>
            </a:r>
            <a:r>
              <a:rPr sz="1600" spc="-5" dirty="0">
                <a:latin typeface="Times New Roman"/>
                <a:cs typeface="Times New Roman"/>
              </a:rPr>
              <a:t>disaster strikes.</a:t>
            </a:r>
            <a:endParaRPr lang="en-IN" sz="1600" spc="-5" dirty="0">
              <a:latin typeface="Times New Roman"/>
              <a:cs typeface="Times New Roman"/>
            </a:endParaRPr>
          </a:p>
          <a:p>
            <a:pPr marL="12700" marR="305435">
              <a:lnSpc>
                <a:spcPts val="1380"/>
              </a:lnSpc>
            </a:pPr>
            <a:endParaRPr lang="en-IN" sz="1200" spc="-5" dirty="0">
              <a:latin typeface="Times New Roman"/>
              <a:cs typeface="Times New Roman"/>
            </a:endParaRPr>
          </a:p>
          <a:p>
            <a:pPr marL="12700" marR="305435">
              <a:lnSpc>
                <a:spcPts val="1380"/>
              </a:lnSpc>
            </a:pPr>
            <a:endParaRPr lang="en-IN" sz="1200" spc="-5" dirty="0">
              <a:latin typeface="Times New Roman"/>
              <a:cs typeface="Times New Roman"/>
            </a:endParaRPr>
          </a:p>
          <a:p>
            <a:pPr marL="12700" marR="305435">
              <a:lnSpc>
                <a:spcPts val="1380"/>
              </a:lnSpc>
            </a:pPr>
            <a:endParaRPr lang="en-IN" sz="1200" spc="-5" dirty="0">
              <a:latin typeface="Times New Roman"/>
              <a:cs typeface="Times New Roman"/>
            </a:endParaRPr>
          </a:p>
          <a:p>
            <a:pPr marL="12700" marR="305435">
              <a:lnSpc>
                <a:spcPts val="1380"/>
              </a:lnSpc>
            </a:pP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7546" y="253745"/>
            <a:ext cx="7189470" cy="10155555"/>
          </a:xfrm>
          <a:custGeom>
            <a:avLst/>
            <a:gdLst/>
            <a:ahLst/>
            <a:cxnLst/>
            <a:rect l="l" t="t" r="r" b="b"/>
            <a:pathLst>
              <a:path w="7189470" h="10155555">
                <a:moveTo>
                  <a:pt x="7189470" y="0"/>
                </a:moveTo>
                <a:lnTo>
                  <a:pt x="7170420" y="0"/>
                </a:lnTo>
                <a:lnTo>
                  <a:pt x="7170420" y="19050"/>
                </a:lnTo>
                <a:lnTo>
                  <a:pt x="7170420" y="10136124"/>
                </a:lnTo>
                <a:lnTo>
                  <a:pt x="19050" y="10136124"/>
                </a:lnTo>
                <a:lnTo>
                  <a:pt x="19050" y="19050"/>
                </a:lnTo>
                <a:lnTo>
                  <a:pt x="7170420" y="19050"/>
                </a:lnTo>
                <a:lnTo>
                  <a:pt x="7170420" y="0"/>
                </a:lnTo>
                <a:lnTo>
                  <a:pt x="19050" y="0"/>
                </a:lnTo>
                <a:lnTo>
                  <a:pt x="0" y="0"/>
                </a:lnTo>
                <a:lnTo>
                  <a:pt x="0" y="19050"/>
                </a:lnTo>
                <a:lnTo>
                  <a:pt x="0" y="10136124"/>
                </a:lnTo>
                <a:lnTo>
                  <a:pt x="0" y="10155174"/>
                </a:lnTo>
                <a:lnTo>
                  <a:pt x="19050" y="10155174"/>
                </a:lnTo>
                <a:lnTo>
                  <a:pt x="7170420" y="10155174"/>
                </a:lnTo>
                <a:lnTo>
                  <a:pt x="7189470" y="10155174"/>
                </a:lnTo>
                <a:lnTo>
                  <a:pt x="7189470" y="10136124"/>
                </a:lnTo>
                <a:lnTo>
                  <a:pt x="7189470" y="19050"/>
                </a:lnTo>
                <a:lnTo>
                  <a:pt x="7189470" y="0"/>
                </a:lnTo>
                <a:close/>
              </a:path>
            </a:pathLst>
          </a:custGeom>
          <a:solidFill>
            <a:srgbClr val="766F6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5"/>
              </a:lnSpc>
            </a:pPr>
            <a:r>
              <a:rPr spc="-5" dirty="0"/>
              <a:t>32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838453" y="1426210"/>
            <a:ext cx="1780539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Times New Roman"/>
                <a:cs typeface="Times New Roman"/>
              </a:rPr>
              <a:t>Future</a:t>
            </a:r>
            <a:r>
              <a:rPr sz="2200" b="1" spc="-3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Scope</a:t>
            </a:r>
            <a:r>
              <a:rPr sz="2200" b="1" spc="-3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053" y="2394711"/>
            <a:ext cx="6137910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Incident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Tracking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5" dirty="0">
                <a:latin typeface="Times New Roman"/>
                <a:cs typeface="Times New Roman"/>
              </a:rPr>
              <a:t> Status</a:t>
            </a:r>
            <a:endParaRPr sz="16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dirty="0">
                <a:latin typeface="Times New Roman"/>
                <a:cs typeface="Times New Roman"/>
              </a:rPr>
              <a:t>Users </a:t>
            </a:r>
            <a:r>
              <a:rPr sz="1600" spc="-5" dirty="0">
                <a:latin typeface="Times New Roman"/>
                <a:cs typeface="Times New Roman"/>
              </a:rPr>
              <a:t>can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view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incident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statuses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5" dirty="0">
                <a:latin typeface="Times New Roman"/>
                <a:cs typeface="Times New Roman"/>
              </a:rPr>
              <a:t> progress.</a:t>
            </a:r>
            <a:endParaRPr sz="1600">
              <a:latin typeface="Times New Roman"/>
              <a:cs typeface="Times New Roman"/>
            </a:endParaRPr>
          </a:p>
          <a:p>
            <a:pPr marL="469900" marR="474980" indent="-228600">
              <a:lnSpc>
                <a:spcPts val="1839"/>
              </a:lnSpc>
              <a:spcBef>
                <a:spcPts val="123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spc="-5" dirty="0">
                <a:latin typeface="Times New Roman"/>
                <a:cs typeface="Times New Roman"/>
              </a:rPr>
              <a:t>Emergency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responders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update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incident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statuses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provide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comments.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789"/>
              </a:lnSpc>
            </a:pPr>
            <a:r>
              <a:rPr sz="1600" spc="-5" dirty="0">
                <a:latin typeface="Times New Roman"/>
                <a:cs typeface="Times New Roman"/>
              </a:rPr>
              <a:t>Reporting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Analytics</a:t>
            </a:r>
            <a:endParaRPr sz="16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839"/>
              </a:lnSpc>
              <a:spcBef>
                <a:spcPts val="16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generates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reports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incident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history,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resource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utilization,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5" dirty="0">
                <a:latin typeface="Times New Roman"/>
                <a:cs typeface="Times New Roman"/>
              </a:rPr>
              <a:t> response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times.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5"/>
              </a:lnSpc>
            </a:pPr>
            <a:r>
              <a:rPr spc="-5" dirty="0"/>
              <a:t>33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838453" y="878077"/>
            <a:ext cx="6400800" cy="2341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Conclusion: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95800"/>
              </a:lnSpc>
            </a:pP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conclusion,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Emergency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Rescue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Operation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(EROS)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presents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promising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solution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efficient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emergency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incident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management.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EROS,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user-friendly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design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robust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feature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set,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potential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significantly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improve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emergency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response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efforts.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simplifying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incident reporting,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categorization,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communication,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resource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allocation,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analysis,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EROS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aims to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enhance </a:t>
            </a:r>
            <a:r>
              <a:rPr sz="1600" spc="-5" dirty="0">
                <a:latin typeface="Times New Roman"/>
                <a:cs typeface="Times New Roman"/>
              </a:rPr>
              <a:t>our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ability to </a:t>
            </a:r>
            <a:r>
              <a:rPr sz="1600" spc="-5" dirty="0">
                <a:latin typeface="Times New Roman"/>
                <a:cs typeface="Times New Roman"/>
              </a:rPr>
              <a:t>safeguard lives</a:t>
            </a:r>
            <a:r>
              <a:rPr sz="1600" dirty="0">
                <a:latin typeface="Times New Roman"/>
                <a:cs typeface="Times New Roman"/>
              </a:rPr>
              <a:t> and </a:t>
            </a:r>
            <a:r>
              <a:rPr sz="1600" spc="-5" dirty="0">
                <a:latin typeface="Times New Roman"/>
                <a:cs typeface="Times New Roman"/>
              </a:rPr>
              <a:t>resources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during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critical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situations.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development </a:t>
            </a:r>
            <a:r>
              <a:rPr sz="1600" spc="-5" dirty="0">
                <a:latin typeface="Times New Roman"/>
                <a:cs typeface="Times New Roman"/>
              </a:rPr>
              <a:t>progresses,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EROS </a:t>
            </a:r>
            <a:r>
              <a:rPr sz="1600" spc="-5" dirty="0">
                <a:latin typeface="Times New Roman"/>
                <a:cs typeface="Times New Roman"/>
              </a:rPr>
              <a:t>represents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beacon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hope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more </a:t>
            </a:r>
            <a:r>
              <a:rPr sz="1600" spc="-5" dirty="0">
                <a:latin typeface="Times New Roman"/>
                <a:cs typeface="Times New Roman"/>
              </a:rPr>
              <a:t>effective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resilient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emergency </a:t>
            </a:r>
            <a:r>
              <a:rPr sz="1600" dirty="0">
                <a:latin typeface="Times New Roman"/>
                <a:cs typeface="Times New Roman"/>
              </a:rPr>
              <a:t>management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207E43-E890-5685-7979-7BE186FF1329}"/>
              </a:ext>
            </a:extLst>
          </p:cNvPr>
          <p:cNvSpPr/>
          <p:nvPr/>
        </p:nvSpPr>
        <p:spPr>
          <a:xfrm>
            <a:off x="2150716" y="2533650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559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0688F6-C13F-57D8-1F11-5DEA4231CD3D}"/>
              </a:ext>
            </a:extLst>
          </p:cNvPr>
          <p:cNvSpPr txBox="1"/>
          <p:nvPr/>
        </p:nvSpPr>
        <p:spPr>
          <a:xfrm>
            <a:off x="529590" y="704850"/>
            <a:ext cx="6510020" cy="7119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7329">
              <a:lnSpc>
                <a:spcPct val="100000"/>
              </a:lnSpc>
              <a:spcBef>
                <a:spcPts val="95"/>
              </a:spcBef>
            </a:pPr>
            <a:r>
              <a:rPr lang="en-US" sz="2000" b="1" spc="-5" dirty="0">
                <a:latin typeface="Times New Roman"/>
                <a:cs typeface="Times New Roman"/>
              </a:rPr>
              <a:t>Features:</a:t>
            </a:r>
            <a:r>
              <a:rPr lang="en-US" sz="2000" b="1" spc="-70" dirty="0">
                <a:latin typeface="Times New Roman"/>
                <a:cs typeface="Times New Roman"/>
              </a:rPr>
              <a:t> </a:t>
            </a:r>
            <a:r>
              <a:rPr lang="en-US" sz="2000" b="1" spc="-5" dirty="0">
                <a:latin typeface="Times New Roman"/>
                <a:cs typeface="Times New Roman"/>
              </a:rPr>
              <a:t>-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18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Times New Roman"/>
              <a:buAutoNum type="arabicPeriod"/>
              <a:tabLst>
                <a:tab pos="241300" algn="l"/>
              </a:tabLst>
            </a:pPr>
            <a:r>
              <a:rPr lang="en-US" sz="1800" b="1" spc="-5" dirty="0">
                <a:latin typeface="Times New Roman"/>
                <a:cs typeface="Times New Roman"/>
              </a:rPr>
              <a:t>Administrator:</a:t>
            </a:r>
            <a:r>
              <a:rPr lang="en-US" sz="1800" b="1" spc="2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Manages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user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accounts,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resources,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and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system</a:t>
            </a:r>
            <a:r>
              <a:rPr lang="en-US" sz="1800" spc="2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configuration.</a:t>
            </a:r>
            <a:endParaRPr lang="en-US" sz="18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Times New Roman"/>
              <a:buAutoNum type="arabicPeriod"/>
              <a:tabLst>
                <a:tab pos="241300" algn="l"/>
              </a:tabLst>
            </a:pPr>
            <a:r>
              <a:rPr lang="en-US" sz="1800" b="1" dirty="0">
                <a:latin typeface="Times New Roman"/>
                <a:cs typeface="Times New Roman"/>
              </a:rPr>
              <a:t>Emergency </a:t>
            </a:r>
            <a:r>
              <a:rPr lang="en-US" sz="1800" b="1" spc="-5" dirty="0">
                <a:latin typeface="Times New Roman"/>
                <a:cs typeface="Times New Roman"/>
              </a:rPr>
              <a:t>Responder</a:t>
            </a:r>
            <a:r>
              <a:rPr lang="en-US" sz="1800" spc="-5" dirty="0">
                <a:latin typeface="Times New Roman"/>
                <a:cs typeface="Times New Roman"/>
              </a:rPr>
              <a:t>: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Reports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incidents,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allocates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resources,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and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updates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incident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statuses.</a:t>
            </a:r>
            <a:endParaRPr lang="en-US" sz="18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15"/>
              </a:spcBef>
              <a:buFont typeface="Times New Roman"/>
              <a:buAutoNum type="arabicPeriod"/>
              <a:tabLst>
                <a:tab pos="241300" algn="l"/>
              </a:tabLst>
            </a:pPr>
            <a:r>
              <a:rPr lang="en-US" sz="1800" b="1" dirty="0">
                <a:latin typeface="Times New Roman"/>
                <a:cs typeface="Times New Roman"/>
              </a:rPr>
              <a:t>Regular</a:t>
            </a:r>
            <a:r>
              <a:rPr lang="en-US" sz="1800" b="1" spc="5" dirty="0"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latin typeface="Times New Roman"/>
                <a:cs typeface="Times New Roman"/>
              </a:rPr>
              <a:t>User:</a:t>
            </a:r>
            <a:r>
              <a:rPr lang="en-US" sz="1800" b="1" spc="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Reports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incidents,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receives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notifications,</a:t>
            </a:r>
            <a:r>
              <a:rPr lang="en-US" sz="1800" dirty="0">
                <a:latin typeface="Times New Roman"/>
                <a:cs typeface="Times New Roman"/>
              </a:rPr>
              <a:t> and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views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incident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updates.</a:t>
            </a:r>
            <a:endParaRPr lang="en-US" spc="-5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15"/>
              </a:spcBef>
              <a:buFont typeface="Times New Roman"/>
              <a:buAutoNum type="arabicPeriod"/>
              <a:tabLst>
                <a:tab pos="241300" algn="l"/>
              </a:tabLst>
            </a:pPr>
            <a:endParaRPr lang="en-US" sz="1800" spc="-5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15"/>
              </a:spcBef>
              <a:buFont typeface="Times New Roman"/>
              <a:buAutoNum type="arabicPeriod"/>
              <a:tabLst>
                <a:tab pos="241300" algn="l"/>
              </a:tabLst>
            </a:pPr>
            <a:endParaRPr lang="en-US" spc="-5" dirty="0">
              <a:latin typeface="Times New Roman"/>
              <a:cs typeface="Times New Roman"/>
            </a:endParaRPr>
          </a:p>
          <a:p>
            <a:pPr marL="279400" lvl="1" indent="-266700">
              <a:lnSpc>
                <a:spcPct val="100000"/>
              </a:lnSpc>
              <a:spcBef>
                <a:spcPts val="95"/>
              </a:spcBef>
              <a:buFont typeface="Times New Roman"/>
              <a:buAutoNum type="arabicPeriod"/>
              <a:tabLst>
                <a:tab pos="279400" algn="l"/>
              </a:tabLst>
            </a:pPr>
            <a:r>
              <a:rPr lang="en-US" b="1" spc="-5" dirty="0">
                <a:latin typeface="Times New Roman"/>
                <a:cs typeface="Times New Roman"/>
              </a:rPr>
              <a:t>PROJECT</a:t>
            </a:r>
            <a:r>
              <a:rPr lang="en-US" b="1" spc="-65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OBJECTIVE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</a:pPr>
            <a:endParaRPr lang="en-US" sz="16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200"/>
              </a:lnSpc>
            </a:pPr>
            <a:r>
              <a:rPr lang="en-US" sz="1600" dirty="0">
                <a:latin typeface="Times New Roman"/>
                <a:cs typeface="Times New Roman"/>
              </a:rPr>
              <a:t>The purpose of the Emergency </a:t>
            </a:r>
            <a:r>
              <a:rPr lang="en-US" sz="1600" spc="-5" dirty="0">
                <a:latin typeface="Times New Roman"/>
                <a:cs typeface="Times New Roman"/>
              </a:rPr>
              <a:t>Rescue Operation System is </a:t>
            </a:r>
            <a:r>
              <a:rPr lang="en-US" sz="1600" dirty="0">
                <a:latin typeface="Times New Roman"/>
                <a:cs typeface="Times New Roman"/>
              </a:rPr>
              <a:t>to provide a digital platform that </a:t>
            </a:r>
            <a:r>
              <a:rPr lang="en-US" sz="1600" spc="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enables</a:t>
            </a:r>
            <a:r>
              <a:rPr lang="en-US" sz="1600" spc="-6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efficient</a:t>
            </a:r>
            <a:r>
              <a:rPr lang="en-US" sz="1600" spc="-55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</a:rPr>
              <a:t>and</a:t>
            </a:r>
            <a:r>
              <a:rPr lang="en-US" sz="1600" spc="-60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</a:rPr>
              <a:t>effective</a:t>
            </a:r>
            <a:r>
              <a:rPr lang="en-US" sz="1600" spc="-65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</a:rPr>
              <a:t>management</a:t>
            </a:r>
            <a:r>
              <a:rPr lang="en-US" sz="1600" spc="-6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of</a:t>
            </a:r>
            <a:r>
              <a:rPr lang="en-US" sz="1600" spc="-55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</a:rPr>
              <a:t>emergency</a:t>
            </a:r>
            <a:r>
              <a:rPr lang="en-US" sz="1600" spc="-6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incidents,</a:t>
            </a:r>
            <a:r>
              <a:rPr lang="en-US" sz="1600" spc="-60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</a:rPr>
              <a:t>resources,</a:t>
            </a:r>
            <a:r>
              <a:rPr lang="en-US" sz="1600" spc="-6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and</a:t>
            </a:r>
            <a:r>
              <a:rPr lang="en-US" sz="1600" spc="-50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</a:rPr>
              <a:t>communication </a:t>
            </a:r>
            <a:r>
              <a:rPr lang="en-US" sz="1600" spc="-29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during </a:t>
            </a:r>
            <a:r>
              <a:rPr lang="en-US" sz="1600" spc="-5" dirty="0">
                <a:latin typeface="Times New Roman"/>
                <a:cs typeface="Times New Roman"/>
              </a:rPr>
              <a:t>various</a:t>
            </a:r>
            <a:r>
              <a:rPr lang="en-US" sz="1600" dirty="0">
                <a:latin typeface="Times New Roman"/>
                <a:cs typeface="Times New Roman"/>
              </a:rPr>
              <a:t> types of </a:t>
            </a:r>
            <a:r>
              <a:rPr lang="en-US" sz="1600" spc="-5" dirty="0">
                <a:latin typeface="Times New Roman"/>
                <a:cs typeface="Times New Roman"/>
              </a:rPr>
              <a:t>disasters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</a:rPr>
              <a:t>or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</a:rPr>
              <a:t>crises</a:t>
            </a:r>
            <a:r>
              <a:rPr lang="en-US" sz="1600" dirty="0">
                <a:latin typeface="Times New Roman"/>
                <a:cs typeface="Times New Roman"/>
              </a:rPr>
              <a:t> and </a:t>
            </a:r>
            <a:r>
              <a:rPr lang="en-US" sz="1600" spc="-5" dirty="0">
                <a:latin typeface="Times New Roman"/>
                <a:cs typeface="Times New Roman"/>
              </a:rPr>
              <a:t>Accident.</a:t>
            </a:r>
            <a:endParaRPr lang="en-US"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marL="241300" lvl="1" indent="-228600">
              <a:lnSpc>
                <a:spcPct val="100000"/>
              </a:lnSpc>
              <a:spcBef>
                <a:spcPts val="5"/>
              </a:spcBef>
              <a:buFont typeface="Times New Roman"/>
              <a:buAutoNum type="arabicPeriod" startAt="2"/>
              <a:tabLst>
                <a:tab pos="241300" algn="l"/>
              </a:tabLst>
            </a:pPr>
            <a:r>
              <a:rPr lang="en-US" sz="1600" b="1" spc="-5" dirty="0">
                <a:latin typeface="Times New Roman"/>
                <a:cs typeface="Times New Roman"/>
              </a:rPr>
              <a:t>PROJECT</a:t>
            </a:r>
            <a:r>
              <a:rPr lang="en-US" sz="1600" b="1" spc="-55" dirty="0">
                <a:latin typeface="Times New Roman"/>
                <a:cs typeface="Times New Roman"/>
              </a:rPr>
              <a:t> </a:t>
            </a:r>
            <a:r>
              <a:rPr lang="en-US" sz="1600" b="1" spc="-5" dirty="0">
                <a:latin typeface="Times New Roman"/>
                <a:cs typeface="Times New Roman"/>
              </a:rPr>
              <a:t>SCOPE</a:t>
            </a:r>
            <a:endParaRPr lang="en-US"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14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200"/>
              </a:lnSpc>
              <a:spcBef>
                <a:spcPts val="5"/>
              </a:spcBef>
            </a:pPr>
            <a:r>
              <a:rPr lang="en-US" sz="1600" dirty="0">
                <a:latin typeface="Times New Roman"/>
                <a:cs typeface="Times New Roman"/>
              </a:rPr>
              <a:t>The </a:t>
            </a:r>
            <a:r>
              <a:rPr lang="en-US" sz="1600" spc="-5" dirty="0">
                <a:latin typeface="Times New Roman"/>
                <a:cs typeface="Times New Roman"/>
              </a:rPr>
              <a:t>system will </a:t>
            </a:r>
            <a:r>
              <a:rPr lang="en-US" sz="1600" dirty="0">
                <a:latin typeface="Times New Roman"/>
                <a:cs typeface="Times New Roman"/>
              </a:rPr>
              <a:t>allow </a:t>
            </a:r>
            <a:r>
              <a:rPr lang="en-US" sz="1600" spc="-5" dirty="0">
                <a:latin typeface="Times New Roman"/>
                <a:cs typeface="Times New Roman"/>
              </a:rPr>
              <a:t>users </a:t>
            </a:r>
            <a:r>
              <a:rPr lang="en-US" sz="1600" dirty="0">
                <a:latin typeface="Times New Roman"/>
                <a:cs typeface="Times New Roman"/>
              </a:rPr>
              <a:t>to report incidents, </a:t>
            </a:r>
            <a:r>
              <a:rPr lang="en-US" sz="1600" spc="-5" dirty="0">
                <a:latin typeface="Times New Roman"/>
                <a:cs typeface="Times New Roman"/>
              </a:rPr>
              <a:t>categorize </a:t>
            </a:r>
            <a:r>
              <a:rPr lang="en-US" sz="1600" dirty="0">
                <a:latin typeface="Times New Roman"/>
                <a:cs typeface="Times New Roman"/>
              </a:rPr>
              <a:t>them, </a:t>
            </a:r>
            <a:r>
              <a:rPr lang="en-US" sz="1600" spc="-5" dirty="0">
                <a:latin typeface="Times New Roman"/>
                <a:cs typeface="Times New Roman"/>
              </a:rPr>
              <a:t>allocate </a:t>
            </a:r>
            <a:r>
              <a:rPr lang="en-US" sz="1600" dirty="0">
                <a:latin typeface="Times New Roman"/>
                <a:cs typeface="Times New Roman"/>
              </a:rPr>
              <a:t>resources, </a:t>
            </a:r>
            <a:r>
              <a:rPr lang="en-US" sz="1600" spc="-5" dirty="0">
                <a:latin typeface="Times New Roman"/>
                <a:cs typeface="Times New Roman"/>
              </a:rPr>
              <a:t>monitor 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</a:rPr>
              <a:t>incident </a:t>
            </a:r>
            <a:r>
              <a:rPr lang="en-US" sz="1600" dirty="0">
                <a:latin typeface="Times New Roman"/>
                <a:cs typeface="Times New Roman"/>
              </a:rPr>
              <a:t>progress, </a:t>
            </a:r>
            <a:r>
              <a:rPr lang="en-US" sz="1600" spc="-5" dirty="0">
                <a:latin typeface="Times New Roman"/>
                <a:cs typeface="Times New Roman"/>
              </a:rPr>
              <a:t>and communicate </a:t>
            </a:r>
            <a:r>
              <a:rPr lang="en-US" sz="1600" dirty="0">
                <a:latin typeface="Times New Roman"/>
                <a:cs typeface="Times New Roman"/>
              </a:rPr>
              <a:t>in real-time. It </a:t>
            </a:r>
            <a:r>
              <a:rPr lang="en-US" sz="1600" spc="-5" dirty="0">
                <a:latin typeface="Times New Roman"/>
                <a:cs typeface="Times New Roman"/>
              </a:rPr>
              <a:t>will </a:t>
            </a:r>
            <a:r>
              <a:rPr lang="en-US" sz="1600" dirty="0">
                <a:latin typeface="Times New Roman"/>
                <a:cs typeface="Times New Roman"/>
              </a:rPr>
              <a:t>be </a:t>
            </a:r>
            <a:r>
              <a:rPr lang="en-US" sz="1600" spc="-5" dirty="0">
                <a:latin typeface="Times New Roman"/>
                <a:cs typeface="Times New Roman"/>
              </a:rPr>
              <a:t>accessible </a:t>
            </a:r>
            <a:r>
              <a:rPr lang="en-US" sz="1600" dirty="0">
                <a:latin typeface="Times New Roman"/>
                <a:cs typeface="Times New Roman"/>
              </a:rPr>
              <a:t>through </a:t>
            </a:r>
            <a:r>
              <a:rPr lang="en-US" sz="1600" spc="-5" dirty="0">
                <a:latin typeface="Times New Roman"/>
                <a:cs typeface="Times New Roman"/>
              </a:rPr>
              <a:t>web and, </a:t>
            </a:r>
            <a:r>
              <a:rPr lang="en-US" sz="1600" dirty="0">
                <a:latin typeface="Times New Roman"/>
                <a:cs typeface="Times New Roman"/>
              </a:rPr>
              <a:t>ensuring </a:t>
            </a:r>
            <a:r>
              <a:rPr lang="en-US" sz="1600" spc="5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</a:rPr>
              <a:t>user-friendly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</a:rPr>
              <a:t>interaction</a:t>
            </a:r>
            <a:r>
              <a:rPr lang="en-US" sz="1600" spc="-1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and responsiveness.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260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266" y="1390650"/>
            <a:ext cx="6598668" cy="507287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77546" y="253745"/>
            <a:ext cx="7189470" cy="10155555"/>
          </a:xfrm>
          <a:custGeom>
            <a:avLst/>
            <a:gdLst/>
            <a:ahLst/>
            <a:cxnLst/>
            <a:rect l="l" t="t" r="r" b="b"/>
            <a:pathLst>
              <a:path w="7189470" h="10155555">
                <a:moveTo>
                  <a:pt x="7189470" y="0"/>
                </a:moveTo>
                <a:lnTo>
                  <a:pt x="7170420" y="0"/>
                </a:lnTo>
                <a:lnTo>
                  <a:pt x="7170420" y="19050"/>
                </a:lnTo>
                <a:lnTo>
                  <a:pt x="7170420" y="10136124"/>
                </a:lnTo>
                <a:lnTo>
                  <a:pt x="19050" y="10136124"/>
                </a:lnTo>
                <a:lnTo>
                  <a:pt x="19050" y="19050"/>
                </a:lnTo>
                <a:lnTo>
                  <a:pt x="7170420" y="19050"/>
                </a:lnTo>
                <a:lnTo>
                  <a:pt x="7170420" y="0"/>
                </a:lnTo>
                <a:lnTo>
                  <a:pt x="19050" y="0"/>
                </a:lnTo>
                <a:lnTo>
                  <a:pt x="0" y="0"/>
                </a:lnTo>
                <a:lnTo>
                  <a:pt x="0" y="19050"/>
                </a:lnTo>
                <a:lnTo>
                  <a:pt x="0" y="10136124"/>
                </a:lnTo>
                <a:lnTo>
                  <a:pt x="0" y="10155174"/>
                </a:lnTo>
                <a:lnTo>
                  <a:pt x="19050" y="10155174"/>
                </a:lnTo>
                <a:lnTo>
                  <a:pt x="7170420" y="10155174"/>
                </a:lnTo>
                <a:lnTo>
                  <a:pt x="7189470" y="10155174"/>
                </a:lnTo>
                <a:lnTo>
                  <a:pt x="7189470" y="10136124"/>
                </a:lnTo>
                <a:lnTo>
                  <a:pt x="7189470" y="19050"/>
                </a:lnTo>
                <a:lnTo>
                  <a:pt x="7189470" y="0"/>
                </a:lnTo>
                <a:close/>
              </a:path>
            </a:pathLst>
          </a:custGeom>
          <a:solidFill>
            <a:srgbClr val="766F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1C2D57-4FC3-DAA3-460D-9B2A9C515AB9}"/>
              </a:ext>
            </a:extLst>
          </p:cNvPr>
          <p:cNvSpPr txBox="1"/>
          <p:nvPr/>
        </p:nvSpPr>
        <p:spPr>
          <a:xfrm>
            <a:off x="1270000" y="400050"/>
            <a:ext cx="3962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Activity Diagram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5"/>
              </a:lnSpc>
            </a:pPr>
            <a:r>
              <a:rPr spc="-5" dirty="0"/>
              <a:t>14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734820" y="2996692"/>
            <a:ext cx="4613910" cy="635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1515" marR="5080" indent="-67945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alibri"/>
                <a:cs typeface="Calibri"/>
              </a:rPr>
              <a:t>2.</a:t>
            </a:r>
            <a:r>
              <a:rPr sz="2000" b="1" spc="-5" dirty="0">
                <a:latin typeface="Times New Roman"/>
                <a:cs typeface="Times New Roman"/>
              </a:rPr>
              <a:t>Software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Requirements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Specificatio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for </a:t>
            </a:r>
            <a:r>
              <a:rPr sz="2000" b="1" spc="-484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Emergency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Rescue Operation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5"/>
              </a:lnSpc>
            </a:pPr>
            <a:r>
              <a:rPr spc="-5" dirty="0"/>
              <a:t>15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838453" y="810260"/>
            <a:ext cx="6212205" cy="742378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5100" indent="-1524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1651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 dirty="0">
              <a:latin typeface="Times New Roman"/>
              <a:cs typeface="Times New Roman"/>
            </a:endParaRPr>
          </a:p>
          <a:p>
            <a:pPr marL="241300" lvl="1" indent="-228600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Purpose</a:t>
            </a:r>
            <a:endParaRPr sz="1200" dirty="0">
              <a:latin typeface="Times New Roman"/>
              <a:cs typeface="Times New Roman"/>
            </a:endParaRPr>
          </a:p>
          <a:p>
            <a:pPr marL="12700" marR="43180">
              <a:lnSpc>
                <a:spcPct val="1103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The purpose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Emergency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Rescue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Operation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digital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platform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enables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emergency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incidents,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resources,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during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 </a:t>
            </a:r>
            <a:r>
              <a:rPr sz="1200" spc="-5" dirty="0">
                <a:latin typeface="Times New Roman"/>
                <a:cs typeface="Times New Roman"/>
              </a:rPr>
              <a:t>types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disasters</a:t>
            </a:r>
            <a:r>
              <a:rPr sz="1200" dirty="0">
                <a:latin typeface="Times New Roman"/>
                <a:cs typeface="Times New Roman"/>
              </a:rPr>
              <a:t> or </a:t>
            </a:r>
            <a:r>
              <a:rPr sz="1200" spc="-5" dirty="0">
                <a:latin typeface="Times New Roman"/>
                <a:cs typeface="Times New Roman"/>
              </a:rPr>
              <a:t>crises</a:t>
            </a:r>
            <a:r>
              <a:rPr sz="1200" dirty="0">
                <a:latin typeface="Times New Roman"/>
                <a:cs typeface="Times New Roman"/>
              </a:rPr>
              <a:t> and </a:t>
            </a:r>
            <a:r>
              <a:rPr sz="1200" spc="-5" dirty="0">
                <a:latin typeface="Times New Roman"/>
                <a:cs typeface="Times New Roman"/>
              </a:rPr>
              <a:t>Accident.</a:t>
            </a:r>
            <a:endParaRPr sz="1200" dirty="0">
              <a:latin typeface="Times New Roman"/>
              <a:cs typeface="Times New Roman"/>
            </a:endParaRPr>
          </a:p>
          <a:p>
            <a:pPr marL="241300" lvl="1" indent="-228600">
              <a:lnSpc>
                <a:spcPct val="100000"/>
              </a:lnSpc>
              <a:spcBef>
                <a:spcPts val="140"/>
              </a:spcBef>
              <a:buAutoNum type="arabicPeriod" startAt="2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Scope</a:t>
            </a:r>
            <a:endParaRPr sz="1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0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system will allow users </a:t>
            </a:r>
            <a:r>
              <a:rPr sz="1200" dirty="0">
                <a:latin typeface="Times New Roman"/>
                <a:cs typeface="Times New Roman"/>
              </a:rPr>
              <a:t>to report incidents, </a:t>
            </a:r>
            <a:r>
              <a:rPr sz="1200" spc="-5" dirty="0">
                <a:latin typeface="Times New Roman"/>
                <a:cs typeface="Times New Roman"/>
              </a:rPr>
              <a:t>categorize them, allocate resources, </a:t>
            </a:r>
            <a:r>
              <a:rPr sz="1200" dirty="0">
                <a:latin typeface="Times New Roman"/>
                <a:cs typeface="Times New Roman"/>
              </a:rPr>
              <a:t>monitor </a:t>
            </a:r>
            <a:r>
              <a:rPr sz="1200" spc="-5" dirty="0">
                <a:latin typeface="Times New Roman"/>
                <a:cs typeface="Times New Roman"/>
              </a:rPr>
              <a:t>incident </a:t>
            </a:r>
            <a:r>
              <a:rPr sz="1200" dirty="0">
                <a:latin typeface="Times New Roman"/>
                <a:cs typeface="Times New Roman"/>
              </a:rPr>
              <a:t> progress, </a:t>
            </a:r>
            <a:r>
              <a:rPr sz="1200" spc="-5" dirty="0">
                <a:latin typeface="Times New Roman"/>
                <a:cs typeface="Times New Roman"/>
              </a:rPr>
              <a:t>and communicate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real-time. </a:t>
            </a:r>
            <a:r>
              <a:rPr sz="1200" dirty="0">
                <a:latin typeface="Times New Roman"/>
                <a:cs typeface="Times New Roman"/>
              </a:rPr>
              <a:t>It will </a:t>
            </a:r>
            <a:r>
              <a:rPr sz="1200" spc="-5" dirty="0">
                <a:latin typeface="Times New Roman"/>
                <a:cs typeface="Times New Roman"/>
              </a:rPr>
              <a:t>be accessible </a:t>
            </a:r>
            <a:r>
              <a:rPr sz="1200" dirty="0">
                <a:latin typeface="Times New Roman"/>
                <a:cs typeface="Times New Roman"/>
              </a:rPr>
              <a:t>through </a:t>
            </a:r>
            <a:r>
              <a:rPr sz="1200" spc="-5" dirty="0">
                <a:latin typeface="Times New Roman"/>
                <a:cs typeface="Times New Roman"/>
              </a:rPr>
              <a:t>web </a:t>
            </a:r>
            <a:r>
              <a:rPr sz="1200" dirty="0">
                <a:latin typeface="Times New Roman"/>
                <a:cs typeface="Times New Roman"/>
              </a:rPr>
              <a:t>and, </a:t>
            </a:r>
            <a:r>
              <a:rPr sz="1200" spc="-5" dirty="0">
                <a:latin typeface="Times New Roman"/>
                <a:cs typeface="Times New Roman"/>
              </a:rPr>
              <a:t>ensuring user-friendly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interaction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responsiveness.</a:t>
            </a:r>
            <a:endParaRPr sz="1200" dirty="0">
              <a:latin typeface="Times New Roman"/>
              <a:cs typeface="Times New Roman"/>
            </a:endParaRPr>
          </a:p>
          <a:p>
            <a:pPr marL="241300" lvl="1" indent="-228600" algn="just">
              <a:lnSpc>
                <a:spcPct val="100000"/>
              </a:lnSpc>
              <a:spcBef>
                <a:spcPts val="150"/>
              </a:spcBef>
              <a:buAutoNum type="arabicPeriod" startAt="3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Overview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the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SRS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document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outlines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non-functional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requirements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Emergency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Rescue</a:t>
            </a:r>
            <a:endParaRPr sz="1200" dirty="0">
              <a:latin typeface="Times New Roman"/>
              <a:cs typeface="Times New Roman"/>
            </a:endParaRPr>
          </a:p>
          <a:p>
            <a:pPr marL="12700" marR="490220">
              <a:lnSpc>
                <a:spcPct val="1100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Operation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describes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system's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interactions,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constraints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guide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development </a:t>
            </a:r>
            <a:r>
              <a:rPr sz="1200" dirty="0">
                <a:latin typeface="Times New Roman"/>
                <a:cs typeface="Times New Roman"/>
              </a:rPr>
              <a:t>process.</a:t>
            </a:r>
          </a:p>
          <a:p>
            <a:pPr marL="165100" indent="-152400">
              <a:lnSpc>
                <a:spcPct val="100000"/>
              </a:lnSpc>
              <a:spcBef>
                <a:spcPts val="150"/>
              </a:spcBef>
              <a:buAutoNum type="arabicPeriod" startAt="2"/>
              <a:tabLst>
                <a:tab pos="1651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System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Overview</a:t>
            </a:r>
            <a:endParaRPr sz="1200" dirty="0">
              <a:latin typeface="Times New Roman"/>
              <a:cs typeface="Times New Roman"/>
            </a:endParaRPr>
          </a:p>
          <a:p>
            <a:pPr marL="241300" lvl="1" indent="-228600">
              <a:lnSpc>
                <a:spcPct val="100000"/>
              </a:lnSpc>
              <a:spcBef>
                <a:spcPts val="140"/>
              </a:spcBef>
              <a:buAutoNum type="arabicPeriod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Description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5" dirty="0">
                <a:latin typeface="Times New Roman"/>
                <a:cs typeface="Times New Roman"/>
              </a:rPr>
              <a:t> the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System</a:t>
            </a:r>
            <a:endParaRPr sz="1200" dirty="0">
              <a:latin typeface="Times New Roman"/>
              <a:cs typeface="Times New Roman"/>
            </a:endParaRPr>
          </a:p>
          <a:p>
            <a:pPr marL="12700" marR="99060">
              <a:lnSpc>
                <a:spcPct val="1101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Emergency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Rescue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web-based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built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Spring</a:t>
            </a:r>
            <a:r>
              <a:rPr sz="1200" dirty="0">
                <a:latin typeface="Times New Roman"/>
                <a:cs typeface="Times New Roman"/>
              </a:rPr>
              <a:t> Boot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framework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backend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ReactJS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frontend.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incidents,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allocate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resources,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track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incident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progress,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receive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real-time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notifications.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supports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 roles, including </a:t>
            </a:r>
            <a:r>
              <a:rPr sz="1200" spc="-5" dirty="0">
                <a:latin typeface="Times New Roman"/>
                <a:cs typeface="Times New Roman"/>
              </a:rPr>
              <a:t>administrators, </a:t>
            </a:r>
            <a:r>
              <a:rPr sz="1200" dirty="0">
                <a:latin typeface="Times New Roman"/>
                <a:cs typeface="Times New Roman"/>
              </a:rPr>
              <a:t>emergency</a:t>
            </a:r>
            <a:r>
              <a:rPr sz="1200" spc="-5" dirty="0">
                <a:latin typeface="Times New Roman"/>
                <a:cs typeface="Times New Roman"/>
              </a:rPr>
              <a:t> responders,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regular</a:t>
            </a:r>
            <a:r>
              <a:rPr sz="1200" spc="-5" dirty="0">
                <a:latin typeface="Times New Roman"/>
                <a:cs typeface="Times New Roman"/>
              </a:rPr>
              <a:t> users.</a:t>
            </a:r>
            <a:endParaRPr sz="1200" dirty="0">
              <a:latin typeface="Times New Roman"/>
              <a:cs typeface="Times New Roman"/>
            </a:endParaRPr>
          </a:p>
          <a:p>
            <a:pPr marL="241300" lvl="1" indent="-228600">
              <a:lnSpc>
                <a:spcPct val="100000"/>
              </a:lnSpc>
              <a:spcBef>
                <a:spcPts val="150"/>
              </a:spcBef>
              <a:buAutoNum type="arabicPeriod" startAt="2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High-Level Architecture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system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consists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multi-tier </a:t>
            </a:r>
            <a:r>
              <a:rPr sz="1200" dirty="0">
                <a:latin typeface="Times New Roman"/>
                <a:cs typeface="Times New Roman"/>
              </a:rPr>
              <a:t>architecture:</a:t>
            </a: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200" dirty="0">
                <a:latin typeface="Times New Roman"/>
                <a:cs typeface="Times New Roman"/>
              </a:rPr>
              <a:t>Presentation </a:t>
            </a:r>
            <a:r>
              <a:rPr sz="1200" spc="-5" dirty="0">
                <a:latin typeface="Times New Roman"/>
                <a:cs typeface="Times New Roman"/>
              </a:rPr>
              <a:t>Layer:</a:t>
            </a:r>
            <a:r>
              <a:rPr sz="1200" dirty="0">
                <a:latin typeface="Times New Roman"/>
                <a:cs typeface="Times New Roman"/>
              </a:rPr>
              <a:t> ReactJS-based </a:t>
            </a:r>
            <a:r>
              <a:rPr sz="1200" spc="-5" dirty="0">
                <a:latin typeface="Times New Roman"/>
                <a:cs typeface="Times New Roman"/>
              </a:rPr>
              <a:t>frontend</a:t>
            </a:r>
            <a:r>
              <a:rPr sz="1200" dirty="0">
                <a:latin typeface="Times New Roman"/>
                <a:cs typeface="Times New Roman"/>
              </a:rPr>
              <a:t> for user </a:t>
            </a:r>
            <a:r>
              <a:rPr sz="1200" spc="-5" dirty="0">
                <a:latin typeface="Times New Roman"/>
                <a:cs typeface="Times New Roman"/>
              </a:rPr>
              <a:t>interaction.</a:t>
            </a:r>
            <a:endParaRPr sz="1200" dirty="0">
              <a:latin typeface="Times New Roman"/>
              <a:cs typeface="Times New Roman"/>
            </a:endParaRPr>
          </a:p>
          <a:p>
            <a:pPr marL="12700" marR="803910">
              <a:lnSpc>
                <a:spcPts val="2670"/>
              </a:lnSpc>
              <a:spcBef>
                <a:spcPts val="285"/>
              </a:spcBef>
            </a:pP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Layer: </a:t>
            </a:r>
            <a:r>
              <a:rPr sz="1200" spc="-5" dirty="0">
                <a:latin typeface="Times New Roman"/>
                <a:cs typeface="Times New Roman"/>
              </a:rPr>
              <a:t>Spring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Boot-based backend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business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logic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API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MySQL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incident,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resource,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notification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 dirty="0">
              <a:latin typeface="Times New Roman"/>
              <a:cs typeface="Times New Roman"/>
            </a:endParaRPr>
          </a:p>
          <a:p>
            <a:pPr marL="241300" lvl="1" indent="-22860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User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Roles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and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Responsibilities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00" spc="-5" dirty="0">
                <a:latin typeface="Times New Roman"/>
                <a:cs typeface="Times New Roman"/>
              </a:rPr>
              <a:t>Administrator: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accounts,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resources,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configuration.</a:t>
            </a:r>
            <a:endParaRPr sz="1200" dirty="0">
              <a:latin typeface="Times New Roman"/>
              <a:cs typeface="Times New Roman"/>
            </a:endParaRPr>
          </a:p>
          <a:p>
            <a:pPr marL="12700" marR="563880">
              <a:lnSpc>
                <a:spcPct val="184600"/>
              </a:lnSpc>
            </a:pPr>
            <a:r>
              <a:rPr sz="1200" dirty="0">
                <a:latin typeface="Times New Roman"/>
                <a:cs typeface="Times New Roman"/>
              </a:rPr>
              <a:t>Emergency Responder: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incidents,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allocates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resources,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incident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statuses.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Regular </a:t>
            </a:r>
            <a:r>
              <a:rPr sz="1200" spc="-5" dirty="0">
                <a:latin typeface="Times New Roman"/>
                <a:cs typeface="Times New Roman"/>
              </a:rPr>
              <a:t>User: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Reports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incidents,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receives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notifications,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views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incident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updates.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241300" lvl="1" indent="-228600">
              <a:lnSpc>
                <a:spcPct val="100000"/>
              </a:lnSpc>
              <a:buAutoNum type="arabicPeriod" startAt="4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Interaction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between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Components/Modules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Times New Roman"/>
                <a:cs typeface="Times New Roman"/>
              </a:rPr>
              <a:t>Components </a:t>
            </a:r>
            <a:r>
              <a:rPr sz="1200" spc="-5" dirty="0">
                <a:latin typeface="Times New Roman"/>
                <a:cs typeface="Times New Roman"/>
              </a:rPr>
              <a:t>interact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through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RESTful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APIs.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frontend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communicates</a:t>
            </a:r>
            <a:r>
              <a:rPr sz="1200" dirty="0">
                <a:latin typeface="Times New Roman"/>
                <a:cs typeface="Times New Roman"/>
              </a:rPr>
              <a:t> with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backend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endParaRPr sz="1200" dirty="0">
              <a:latin typeface="Times New Roman"/>
              <a:cs typeface="Times New Roman"/>
            </a:endParaRPr>
          </a:p>
          <a:p>
            <a:pPr marL="12700" marR="689610">
              <a:lnSpc>
                <a:spcPct val="11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authentication,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incident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reporting,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resource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allocation,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notification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retrieval.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5"/>
              </a:lnSpc>
            </a:pPr>
            <a:r>
              <a:rPr spc="-5" dirty="0"/>
              <a:t>16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838453" y="828547"/>
            <a:ext cx="5382260" cy="6923818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3562985">
              <a:lnSpc>
                <a:spcPts val="1380"/>
              </a:lnSpc>
              <a:spcBef>
                <a:spcPts val="195"/>
              </a:spcBef>
            </a:pPr>
            <a:r>
              <a:rPr sz="1200" b="1" dirty="0">
                <a:latin typeface="Times New Roman"/>
                <a:cs typeface="Times New Roman"/>
              </a:rPr>
              <a:t>2.5 </a:t>
            </a:r>
            <a:r>
              <a:rPr sz="1200" b="1" spc="-5" dirty="0">
                <a:latin typeface="Times New Roman"/>
                <a:cs typeface="Times New Roman"/>
              </a:rPr>
              <a:t>Operating Environment </a:t>
            </a:r>
            <a:r>
              <a:rPr sz="1200" b="1" spc="-29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Core </a:t>
            </a:r>
            <a:r>
              <a:rPr sz="1200" b="1" dirty="0">
                <a:latin typeface="Times New Roman"/>
                <a:cs typeface="Times New Roman"/>
              </a:rPr>
              <a:t>java, </a:t>
            </a:r>
            <a:r>
              <a:rPr sz="1200" b="1" spc="-5" dirty="0">
                <a:latin typeface="Times New Roman"/>
                <a:cs typeface="Times New Roman"/>
              </a:rPr>
              <a:t>Spring </a:t>
            </a:r>
            <a:r>
              <a:rPr sz="1200" b="1" dirty="0">
                <a:latin typeface="Times New Roman"/>
                <a:cs typeface="Times New Roman"/>
              </a:rPr>
              <a:t>boot 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ReactJS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b="1" dirty="0">
                <a:latin typeface="Times New Roman"/>
                <a:cs typeface="Times New Roman"/>
              </a:rPr>
              <a:t>MySQL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Db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spc="-5" dirty="0">
                <a:latin typeface="Times New Roman"/>
                <a:cs typeface="Times New Roman"/>
              </a:rPr>
              <a:t>Rest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API ,Spring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Security</a:t>
            </a:r>
            <a:endParaRPr sz="1200" dirty="0">
              <a:latin typeface="Times New Roman"/>
              <a:cs typeface="Times New Roman"/>
            </a:endParaRPr>
          </a:p>
          <a:p>
            <a:pPr marL="165100" indent="-152400">
              <a:lnSpc>
                <a:spcPts val="1380"/>
              </a:lnSpc>
              <a:buAutoNum type="arabicPeriod" startAt="3"/>
              <a:tabLst>
                <a:tab pos="1651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Functional Requirements</a:t>
            </a:r>
            <a:endParaRPr sz="1200" dirty="0">
              <a:latin typeface="Times New Roman"/>
              <a:cs typeface="Times New Roman"/>
            </a:endParaRPr>
          </a:p>
          <a:p>
            <a:pPr marL="241300" lvl="1" indent="-228600">
              <a:lnSpc>
                <a:spcPts val="1380"/>
              </a:lnSpc>
              <a:buAutoNum type="arabicPeriod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User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Management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register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accounts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unique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usernames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passwords.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200" spc="-5" dirty="0">
                <a:latin typeface="Times New Roman"/>
                <a:cs typeface="Times New Roman"/>
              </a:rPr>
              <a:t>Users </a:t>
            </a:r>
            <a:r>
              <a:rPr sz="1200" dirty="0">
                <a:latin typeface="Times New Roman"/>
                <a:cs typeface="Times New Roman"/>
              </a:rPr>
              <a:t>can log 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their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credentials.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latin typeface="Times New Roman"/>
                <a:cs typeface="Times New Roman"/>
              </a:rPr>
              <a:t>Roles and permissions </a:t>
            </a:r>
            <a:r>
              <a:rPr sz="1200" spc="-5" dirty="0">
                <a:latin typeface="Times New Roman"/>
                <a:cs typeface="Times New Roman"/>
              </a:rPr>
              <a:t>determine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levels.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spc="-5" dirty="0">
                <a:latin typeface="Times New Roman"/>
                <a:cs typeface="Times New Roman"/>
              </a:rPr>
              <a:t>Administrators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dirty="0">
                <a:latin typeface="Times New Roman"/>
                <a:cs typeface="Times New Roman"/>
              </a:rPr>
              <a:t> accounts,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adding, editing,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deleting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241300" lvl="1" indent="-228600">
              <a:lnSpc>
                <a:spcPts val="1410"/>
              </a:lnSpc>
              <a:buAutoNum type="arabicPeriod" startAt="2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Incident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Reporting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dirty="0">
                <a:latin typeface="Times New Roman"/>
                <a:cs typeface="Times New Roman"/>
              </a:rPr>
              <a:t> can </a:t>
            </a:r>
            <a:r>
              <a:rPr sz="1200" spc="-5" dirty="0">
                <a:latin typeface="Times New Roman"/>
                <a:cs typeface="Times New Roman"/>
              </a:rPr>
              <a:t>report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incidents,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incident</a:t>
            </a:r>
            <a:r>
              <a:rPr sz="1200" dirty="0">
                <a:latin typeface="Times New Roman"/>
                <a:cs typeface="Times New Roman"/>
              </a:rPr>
              <a:t> details,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location,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severity.</a:t>
            </a: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200" dirty="0">
                <a:latin typeface="Times New Roman"/>
                <a:cs typeface="Times New Roman"/>
              </a:rPr>
              <a:t>Incidents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 be </a:t>
            </a:r>
            <a:r>
              <a:rPr sz="1200" spc="-5" dirty="0">
                <a:latin typeface="Times New Roman"/>
                <a:cs typeface="Times New Roman"/>
              </a:rPr>
              <a:t>categorized</a:t>
            </a:r>
            <a:r>
              <a:rPr sz="1200" dirty="0">
                <a:latin typeface="Times New Roman"/>
                <a:cs typeface="Times New Roman"/>
              </a:rPr>
              <a:t> during </a:t>
            </a:r>
            <a:r>
              <a:rPr sz="1200" spc="-5" dirty="0">
                <a:latin typeface="Times New Roman"/>
                <a:cs typeface="Times New Roman"/>
              </a:rPr>
              <a:t>reporting.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200" spc="-5" dirty="0">
                <a:latin typeface="Times New Roman"/>
                <a:cs typeface="Times New Roman"/>
              </a:rPr>
              <a:t>Users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attach</a:t>
            </a:r>
            <a:r>
              <a:rPr sz="1200" dirty="0">
                <a:latin typeface="Times New Roman"/>
                <a:cs typeface="Times New Roman"/>
              </a:rPr>
              <a:t> media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(photos,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videos)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incidents.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241300" lvl="1" indent="-228600">
              <a:lnSpc>
                <a:spcPts val="1410"/>
              </a:lnSpc>
              <a:buAutoNum type="arabicPeriod" startAt="3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Incident Categorization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Incidents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categorized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predefined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incident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categories.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latin typeface="Times New Roman"/>
                <a:cs typeface="Times New Roman"/>
              </a:rPr>
              <a:t>Categories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assist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incident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prioritization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resource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allocation.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241300" lvl="1" indent="-228600">
              <a:lnSpc>
                <a:spcPts val="1410"/>
              </a:lnSpc>
              <a:buAutoNum type="arabicPeriod" startAt="4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Communication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and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Notification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receive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real-time notifications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regarding</a:t>
            </a:r>
            <a:r>
              <a:rPr sz="1200" dirty="0">
                <a:latin typeface="Times New Roman"/>
                <a:cs typeface="Times New Roman"/>
              </a:rPr>
              <a:t> incident </a:t>
            </a:r>
            <a:r>
              <a:rPr sz="1200" spc="-5" dirty="0">
                <a:latin typeface="Times New Roman"/>
                <a:cs typeface="Times New Roman"/>
              </a:rPr>
              <a:t>updates.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200" spc="-5" dirty="0">
                <a:latin typeface="Times New Roman"/>
                <a:cs typeface="Times New Roman"/>
              </a:rPr>
              <a:t>Notifications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sent via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email,</a:t>
            </a:r>
            <a:r>
              <a:rPr sz="1200" spc="-5" dirty="0">
                <a:latin typeface="Times New Roman"/>
                <a:cs typeface="Times New Roman"/>
              </a:rPr>
              <a:t> SMS, </a:t>
            </a:r>
            <a:r>
              <a:rPr sz="1200" dirty="0">
                <a:latin typeface="Times New Roman"/>
                <a:cs typeface="Times New Roman"/>
              </a:rPr>
              <a:t>or push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notifications.</a:t>
            </a: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latin typeface="Times New Roman"/>
                <a:cs typeface="Times New Roman"/>
              </a:rPr>
              <a:t>Emergency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responders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instant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messaging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collaboration.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241300" lvl="1" indent="-228600">
              <a:lnSpc>
                <a:spcPts val="1410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Resource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Management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Resources include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personnel,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equipment,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supplies.</a:t>
            </a:r>
            <a:endParaRPr sz="1200" dirty="0">
              <a:latin typeface="Times New Roman"/>
              <a:cs typeface="Times New Roman"/>
            </a:endParaRPr>
          </a:p>
          <a:p>
            <a:pPr marL="12700" marR="1811655">
              <a:lnSpc>
                <a:spcPct val="170000"/>
              </a:lnSpc>
            </a:pPr>
            <a:r>
              <a:rPr sz="1200" dirty="0">
                <a:latin typeface="Times New Roman"/>
                <a:cs typeface="Times New Roman"/>
              </a:rPr>
              <a:t>Emergency </a:t>
            </a:r>
            <a:r>
              <a:rPr sz="1200" spc="-5" dirty="0">
                <a:latin typeface="Times New Roman"/>
                <a:cs typeface="Times New Roman"/>
              </a:rPr>
              <a:t>responders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allocate</a:t>
            </a:r>
            <a:r>
              <a:rPr sz="1200" dirty="0">
                <a:latin typeface="Times New Roman"/>
                <a:cs typeface="Times New Roman"/>
              </a:rPr>
              <a:t> resources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incidents.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Resources</a:t>
            </a:r>
            <a:r>
              <a:rPr sz="1200" spc="-5" dirty="0">
                <a:latin typeface="Times New Roman"/>
                <a:cs typeface="Times New Roman"/>
              </a:rPr>
              <a:t> have</a:t>
            </a:r>
            <a:r>
              <a:rPr sz="1200" dirty="0">
                <a:latin typeface="Times New Roman"/>
                <a:cs typeface="Times New Roman"/>
              </a:rPr>
              <a:t> quantities and </a:t>
            </a:r>
            <a:r>
              <a:rPr sz="1200" spc="-5" dirty="0">
                <a:latin typeface="Times New Roman"/>
                <a:cs typeface="Times New Roman"/>
              </a:rPr>
              <a:t>availability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status.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5"/>
              </a:lnSpc>
            </a:pPr>
            <a:r>
              <a:rPr spc="-5" dirty="0"/>
              <a:t>17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838453" y="828547"/>
            <a:ext cx="5797550" cy="647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Future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Scope</a:t>
            </a:r>
            <a:endParaRPr sz="1200">
              <a:latin typeface="Times New Roman"/>
              <a:cs typeface="Times New Roman"/>
            </a:endParaRPr>
          </a:p>
          <a:p>
            <a:pPr marL="241300" lvl="1" indent="-228600">
              <a:lnSpc>
                <a:spcPts val="1380"/>
              </a:lnSpc>
              <a:buAutoNum type="arabicPeriod" startAt="6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Incident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Tracking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Status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Users </a:t>
            </a:r>
            <a:r>
              <a:rPr sz="1200" dirty="0">
                <a:latin typeface="Times New Roman"/>
                <a:cs typeface="Times New Roman"/>
              </a:rPr>
              <a:t>can view</a:t>
            </a:r>
            <a:r>
              <a:rPr sz="1200" spc="-5" dirty="0">
                <a:latin typeface="Times New Roman"/>
                <a:cs typeface="Times New Roman"/>
              </a:rPr>
              <a:t> incident statuses</a:t>
            </a:r>
            <a:r>
              <a:rPr sz="1200" dirty="0">
                <a:latin typeface="Times New Roman"/>
                <a:cs typeface="Times New Roman"/>
              </a:rPr>
              <a:t> 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progress.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latin typeface="Times New Roman"/>
                <a:cs typeface="Times New Roman"/>
              </a:rPr>
              <a:t>Emergency </a:t>
            </a:r>
            <a:r>
              <a:rPr sz="1200" spc="-5" dirty="0">
                <a:latin typeface="Times New Roman"/>
                <a:cs typeface="Times New Roman"/>
              </a:rPr>
              <a:t>responders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incident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statuses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comments.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lvl="1" indent="-228600">
              <a:lnSpc>
                <a:spcPts val="1410"/>
              </a:lnSpc>
              <a:buAutoNum type="arabicPeriod" startAt="7"/>
              <a:tabLst>
                <a:tab pos="241300" algn="l"/>
              </a:tabLst>
            </a:pPr>
            <a:r>
              <a:rPr sz="1200" spc="-5" dirty="0">
                <a:latin typeface="Times New Roman"/>
                <a:cs typeface="Times New Roman"/>
              </a:rPr>
              <a:t>Reporting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Analytics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generates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reports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incident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history,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resource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utilization,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65100" indent="-152400">
              <a:lnSpc>
                <a:spcPts val="1410"/>
              </a:lnSpc>
              <a:buAutoNum type="arabicPeriod" startAt="4"/>
              <a:tabLst>
                <a:tab pos="1651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Non-Functional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Requirements</a:t>
            </a:r>
            <a:endParaRPr sz="1200">
              <a:latin typeface="Times New Roman"/>
              <a:cs typeface="Times New Roman"/>
            </a:endParaRPr>
          </a:p>
          <a:p>
            <a:pPr marL="241300" lvl="1" indent="-228600">
              <a:lnSpc>
                <a:spcPts val="1380"/>
              </a:lnSpc>
              <a:buAutoNum type="arabicPeriod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Performance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dirty="0">
                <a:latin typeface="Times New Roman"/>
                <a:cs typeface="Times New Roman"/>
              </a:rPr>
              <a:t> should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handle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simultaneous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incident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reports 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200" dirty="0">
                <a:latin typeface="Times New Roman"/>
                <a:cs typeface="Times New Roman"/>
              </a:rPr>
              <a:t>Response times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critical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actions </a:t>
            </a:r>
            <a:r>
              <a:rPr sz="1200" spc="-5" dirty="0">
                <a:latin typeface="Times New Roman"/>
                <a:cs typeface="Times New Roman"/>
              </a:rPr>
              <a:t>should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within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acceptable</a:t>
            </a:r>
            <a:r>
              <a:rPr sz="1200" dirty="0">
                <a:latin typeface="Times New Roman"/>
                <a:cs typeface="Times New Roman"/>
              </a:rPr>
              <a:t> limits.</a:t>
            </a:r>
            <a:endParaRPr sz="1200">
              <a:latin typeface="Times New Roman"/>
              <a:cs typeface="Times New Roman"/>
            </a:endParaRPr>
          </a:p>
          <a:p>
            <a:pPr marL="241300" lvl="1" indent="-228600">
              <a:lnSpc>
                <a:spcPct val="100000"/>
              </a:lnSpc>
              <a:spcBef>
                <a:spcPts val="1010"/>
              </a:spcBef>
              <a:buAutoNum type="arabicPeriod" startAt="2"/>
              <a:tabLst>
                <a:tab pos="241300" algn="l"/>
              </a:tabLst>
            </a:pPr>
            <a:r>
              <a:rPr sz="1200" b="1" i="1" spc="-5" dirty="0">
                <a:latin typeface="Times New Roman"/>
                <a:cs typeface="Times New Roman"/>
              </a:rPr>
              <a:t>Security</a:t>
            </a:r>
            <a:endParaRPr sz="1200">
              <a:latin typeface="Times New Roman"/>
              <a:cs typeface="Times New Roman"/>
            </a:endParaRPr>
          </a:p>
          <a:p>
            <a:pPr marL="12700" marR="1851025">
              <a:lnSpc>
                <a:spcPct val="17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passwords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securely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encryption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techniques.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Role-based </a:t>
            </a:r>
            <a:r>
              <a:rPr sz="1200" spc="-5" dirty="0">
                <a:latin typeface="Times New Roman"/>
                <a:cs typeface="Times New Roman"/>
              </a:rPr>
              <a:t>access</a:t>
            </a:r>
            <a:r>
              <a:rPr sz="1200" dirty="0">
                <a:latin typeface="Times New Roman"/>
                <a:cs typeface="Times New Roman"/>
              </a:rPr>
              <a:t> control </a:t>
            </a:r>
            <a:r>
              <a:rPr sz="1200" spc="-5" dirty="0">
                <a:latin typeface="Times New Roman"/>
                <a:cs typeface="Times New Roman"/>
              </a:rPr>
              <a:t>ensures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proper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authorization.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transmission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encrypted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HTTPS.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lvl="1" indent="-228600">
              <a:lnSpc>
                <a:spcPts val="1410"/>
              </a:lnSpc>
              <a:buAutoNum type="arabicPeriod" startAt="3"/>
              <a:tabLst>
                <a:tab pos="241300" algn="l"/>
              </a:tabLst>
            </a:pPr>
            <a:r>
              <a:rPr sz="1200" b="1" i="1" spc="-5" dirty="0">
                <a:latin typeface="Times New Roman"/>
                <a:cs typeface="Times New Roman"/>
              </a:rPr>
              <a:t>Reliability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should have a high </a:t>
            </a:r>
            <a:r>
              <a:rPr sz="1200" spc="-5" dirty="0">
                <a:latin typeface="Times New Roman"/>
                <a:cs typeface="Times New Roman"/>
              </a:rPr>
              <a:t>availability</a:t>
            </a:r>
            <a:r>
              <a:rPr sz="1200" dirty="0">
                <a:latin typeface="Times New Roman"/>
                <a:cs typeface="Times New Roman"/>
              </a:rPr>
              <a:t> rate,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minimal </a:t>
            </a:r>
            <a:r>
              <a:rPr sz="1200" dirty="0">
                <a:latin typeface="Times New Roman"/>
                <a:cs typeface="Times New Roman"/>
              </a:rPr>
              <a:t>downtime.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200" dirty="0">
                <a:latin typeface="Times New Roman"/>
                <a:cs typeface="Times New Roman"/>
              </a:rPr>
              <a:t>Regular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backups and </a:t>
            </a:r>
            <a:r>
              <a:rPr sz="1200" spc="-5" dirty="0">
                <a:latin typeface="Times New Roman"/>
                <a:cs typeface="Times New Roman"/>
              </a:rPr>
              <a:t>disaster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recovery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plans </a:t>
            </a:r>
            <a:r>
              <a:rPr sz="1200" dirty="0">
                <a:latin typeface="Times New Roman"/>
                <a:cs typeface="Times New Roman"/>
              </a:rPr>
              <a:t>are in place.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lvl="1" indent="-228600">
              <a:lnSpc>
                <a:spcPts val="1410"/>
              </a:lnSpc>
              <a:buAutoNum type="arabicPeriod" startAt="4"/>
              <a:tabLst>
                <a:tab pos="241300" algn="l"/>
              </a:tabLst>
            </a:pPr>
            <a:r>
              <a:rPr sz="1200" b="1" i="1" spc="-5" dirty="0">
                <a:latin typeface="Times New Roman"/>
                <a:cs typeface="Times New Roman"/>
              </a:rPr>
              <a:t>Usability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-5" dirty="0">
                <a:latin typeface="Times New Roman"/>
                <a:cs typeface="Times New Roman"/>
              </a:rPr>
              <a:t> interface </a:t>
            </a:r>
            <a:r>
              <a:rPr sz="1200" dirty="0">
                <a:latin typeface="Times New Roman"/>
                <a:cs typeface="Times New Roman"/>
              </a:rPr>
              <a:t>should be</a:t>
            </a:r>
            <a:r>
              <a:rPr sz="1200" spc="-5" dirty="0">
                <a:latin typeface="Times New Roman"/>
                <a:cs typeface="Times New Roman"/>
              </a:rPr>
              <a:t> intuitive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user-friendly.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latin typeface="Times New Roman"/>
                <a:cs typeface="Times New Roman"/>
              </a:rPr>
              <a:t>Mobile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responsiveness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usability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various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spcBef>
                <a:spcPts val="5"/>
              </a:spcBef>
            </a:pPr>
            <a:r>
              <a:rPr sz="1200" b="1" i="1" dirty="0">
                <a:latin typeface="Times New Roman"/>
                <a:cs typeface="Times New Roman"/>
              </a:rPr>
              <a:t>5.</a:t>
            </a:r>
            <a:r>
              <a:rPr sz="1200" b="1" i="1" spc="-1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Times New Roman"/>
                <a:cs typeface="Times New Roman"/>
              </a:rPr>
              <a:t>System Constraints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system will</a:t>
            </a:r>
            <a:r>
              <a:rPr sz="1200" dirty="0">
                <a:latin typeface="Times New Roman"/>
                <a:cs typeface="Times New Roman"/>
              </a:rPr>
              <a:t> be </a:t>
            </a:r>
            <a:r>
              <a:rPr sz="1200" spc="-5" dirty="0">
                <a:latin typeface="Times New Roman"/>
                <a:cs typeface="Times New Roman"/>
              </a:rPr>
              <a:t>developed</a:t>
            </a:r>
            <a:r>
              <a:rPr sz="1200" dirty="0">
                <a:latin typeface="Times New Roman"/>
                <a:cs typeface="Times New Roman"/>
              </a:rPr>
              <a:t> using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Spring Boot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the </a:t>
            </a:r>
            <a:r>
              <a:rPr sz="1200" spc="-5" dirty="0">
                <a:latin typeface="Times New Roman"/>
                <a:cs typeface="Times New Roman"/>
              </a:rPr>
              <a:t>backend</a:t>
            </a:r>
            <a:r>
              <a:rPr sz="1200" dirty="0">
                <a:latin typeface="Times New Roman"/>
                <a:cs typeface="Times New Roman"/>
              </a:rPr>
              <a:t> and ReactJS 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frontend.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database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-5" dirty="0">
                <a:latin typeface="Times New Roman"/>
                <a:cs typeface="Times New Roman"/>
              </a:rPr>
              <a:t> MySQL</a:t>
            </a:r>
            <a:r>
              <a:rPr sz="1200" dirty="0">
                <a:latin typeface="Times New Roman"/>
                <a:cs typeface="Times New Roman"/>
              </a:rPr>
              <a:t> for data </a:t>
            </a:r>
            <a:r>
              <a:rPr sz="1200" spc="-5" dirty="0">
                <a:latin typeface="Times New Roman"/>
                <a:cs typeface="Times New Roman"/>
              </a:rPr>
              <a:t>storage.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application</a:t>
            </a:r>
            <a:r>
              <a:rPr sz="1200" dirty="0">
                <a:latin typeface="Times New Roman"/>
                <a:cs typeface="Times New Roman"/>
              </a:rPr>
              <a:t> will </a:t>
            </a:r>
            <a:r>
              <a:rPr sz="1200" spc="-5" dirty="0">
                <a:latin typeface="Times New Roman"/>
                <a:cs typeface="Times New Roman"/>
              </a:rPr>
              <a:t>be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hosted</a:t>
            </a:r>
            <a:r>
              <a:rPr sz="1200" dirty="0">
                <a:latin typeface="Times New Roman"/>
                <a:cs typeface="Times New Roman"/>
              </a:rPr>
              <a:t> on a </a:t>
            </a:r>
            <a:r>
              <a:rPr sz="1200" spc="-5" dirty="0">
                <a:latin typeface="Times New Roman"/>
                <a:cs typeface="Times New Roman"/>
              </a:rPr>
              <a:t>cloud</a:t>
            </a:r>
            <a:r>
              <a:rPr sz="1200" dirty="0">
                <a:latin typeface="Times New Roman"/>
                <a:cs typeface="Times New Roman"/>
              </a:rPr>
              <a:t> infrastructure.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5"/>
              </a:lnSpc>
            </a:pPr>
            <a:r>
              <a:rPr spc="-5" dirty="0"/>
              <a:t>20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0938" y="879601"/>
            <a:ext cx="5476240" cy="117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latin typeface="Times New Roman"/>
                <a:cs typeface="Times New Roman"/>
              </a:rPr>
              <a:t>3.3.3</a:t>
            </a:r>
            <a:r>
              <a:rPr sz="1150" b="1" spc="-35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Database:</a:t>
            </a:r>
            <a:endParaRPr sz="11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5"/>
              </a:spcBef>
            </a:pPr>
            <a:r>
              <a:rPr sz="1150" dirty="0">
                <a:latin typeface="Times New Roman"/>
                <a:cs typeface="Times New Roman"/>
              </a:rPr>
              <a:t>MySQL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is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used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to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design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databases.</a:t>
            </a:r>
          </a:p>
          <a:p>
            <a:pPr marL="13335">
              <a:lnSpc>
                <a:spcPts val="1360"/>
              </a:lnSpc>
              <a:spcBef>
                <a:spcPts val="819"/>
              </a:spcBef>
            </a:pPr>
            <a:r>
              <a:rPr sz="1150" b="1" dirty="0">
                <a:latin typeface="Times New Roman"/>
                <a:cs typeface="Times New Roman"/>
              </a:rPr>
              <a:t>MySQL:</a:t>
            </a:r>
            <a:endParaRPr sz="1150" dirty="0">
              <a:latin typeface="Times New Roman"/>
              <a:cs typeface="Times New Roman"/>
            </a:endParaRPr>
          </a:p>
          <a:p>
            <a:pPr marL="13335">
              <a:lnSpc>
                <a:spcPts val="1360"/>
              </a:lnSpc>
            </a:pPr>
            <a:r>
              <a:rPr sz="1150" dirty="0">
                <a:latin typeface="Times New Roman"/>
                <a:cs typeface="Times New Roman"/>
              </a:rPr>
              <a:t>MySQL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is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the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world's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second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most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widely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used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open-source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relational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database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management</a:t>
            </a:r>
            <a:endParaRPr sz="1150" dirty="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60"/>
              </a:spcBef>
            </a:pPr>
            <a:r>
              <a:rPr sz="1150" dirty="0">
                <a:latin typeface="Times New Roman"/>
                <a:cs typeface="Times New Roman"/>
              </a:rPr>
              <a:t>system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(RDBMS).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The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SQL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phrase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stands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for</a:t>
            </a:r>
            <a:r>
              <a:rPr sz="1150" spc="-5" dirty="0">
                <a:latin typeface="Times New Roman"/>
                <a:cs typeface="Times New Roman"/>
              </a:rPr>
              <a:t> Structured</a:t>
            </a:r>
            <a:r>
              <a:rPr sz="1150" dirty="0">
                <a:latin typeface="Times New Roman"/>
                <a:cs typeface="Times New Roman"/>
              </a:rPr>
              <a:t> Query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Language.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1268</Words>
  <Application>Microsoft Office PowerPoint</Application>
  <PresentationFormat>Custom</PresentationFormat>
  <Paragraphs>175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Runesh Gazane</dc:creator>
  <cp:lastModifiedBy>Shubham Sandhan</cp:lastModifiedBy>
  <cp:revision>6</cp:revision>
  <dcterms:created xsi:type="dcterms:W3CDTF">2023-08-29T04:21:46Z</dcterms:created>
  <dcterms:modified xsi:type="dcterms:W3CDTF">2023-08-29T05:55:48Z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2023-08-29T00:00:00Z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2023-08-29T00:00:00Z</vt:filetime>
  </property>
</Properties>
</file>