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58" r:id="rId4"/>
  </p:sldMasterIdLst>
  <p:notesMasterIdLst>
    <p:notesMasterId r:id="rId24"/>
  </p:notesMasterIdLst>
  <p:sldIdLst>
    <p:sldId id="256" r:id="rId5"/>
    <p:sldId id="301" r:id="rId6"/>
    <p:sldId id="303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5934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shubhamsandhan82@gmail.co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31" y="931813"/>
            <a:ext cx="8042937" cy="44545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PG-DAC March 2023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C-DAC IACSD,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7877E-7E32-7440-1CCC-B56B322E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6" y="40004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8149A-598E-C3F1-7462-3947D3E306B2}"/>
              </a:ext>
            </a:extLst>
          </p:cNvPr>
          <p:cNvSpPr txBox="1"/>
          <p:nvPr/>
        </p:nvSpPr>
        <p:spPr>
          <a:xfrm>
            <a:off x="1152525" y="342900"/>
            <a:ext cx="978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Level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 For User: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6D751-CF55-ED63-2D46-93B9BD8D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759142"/>
            <a:ext cx="6381750" cy="53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8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8149A-598E-C3F1-7462-3947D3E306B2}"/>
              </a:ext>
            </a:extLst>
          </p:cNvPr>
          <p:cNvSpPr txBox="1"/>
          <p:nvPr/>
        </p:nvSpPr>
        <p:spPr>
          <a:xfrm>
            <a:off x="1152525" y="342900"/>
            <a:ext cx="978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1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2BBCEB-394B-58D9-08C6-A24FBB35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983615"/>
            <a:ext cx="6381750" cy="4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3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8149A-598E-C3F1-7462-3947D3E306B2}"/>
              </a:ext>
            </a:extLst>
          </p:cNvPr>
          <p:cNvSpPr txBox="1"/>
          <p:nvPr/>
        </p:nvSpPr>
        <p:spPr>
          <a:xfrm>
            <a:off x="1204912" y="354568"/>
            <a:ext cx="978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06C837-FFBB-D784-2875-6B5A2C7E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0" y="723900"/>
            <a:ext cx="424434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5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8149A-598E-C3F1-7462-3947D3E306B2}"/>
              </a:ext>
            </a:extLst>
          </p:cNvPr>
          <p:cNvSpPr txBox="1"/>
          <p:nvPr/>
        </p:nvSpPr>
        <p:spPr>
          <a:xfrm>
            <a:off x="1066799" y="45686"/>
            <a:ext cx="978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 Diagram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963F4-3FAE-253C-F45B-F4B4164E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415018"/>
            <a:ext cx="9601199" cy="64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5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C6D901D7-8FB5-CF63-756A-D7545134A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697682"/>
            <a:ext cx="4054475" cy="382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18.png">
            <a:extLst>
              <a:ext uri="{FF2B5EF4-FFF2-40B4-BE49-F238E27FC236}">
                <a16:creationId xmlns:a16="http://schemas.microsoft.com/office/drawing/2014/main" id="{654A69B1-F5D4-D999-A161-D877220C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5693593"/>
            <a:ext cx="56007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D9FE63-5543-3D20-7A65-D8604DAAB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5377"/>
            <a:ext cx="4044805" cy="100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3808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T</a:t>
            </a:r>
            <a:r>
              <a:rPr kumimoji="0" lang="en-US" altLang="en-US" sz="14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STRUCTURE: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69940FE-0029-45F6-072B-6B75695F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02" y="4523557"/>
            <a:ext cx="204477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Category: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D81F914-6A4B-E9BD-1C2A-0BDDD05D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45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0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57EF1F-87C2-79AC-CD55-D2DDA43E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982785"/>
            <a:ext cx="5730875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96BE0320-6BB9-0614-52E5-656381F37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4357737"/>
            <a:ext cx="6080125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31E388-ABFE-00B1-EE13-6F1471B2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-1376708"/>
            <a:ext cx="855878" cy="321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863328" rIns="330096" bIns="7617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F1A0121-4016-9F26-45F5-1CBC9F5D3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982785"/>
            <a:ext cx="122180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Resources: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0C9559-B97E-1A7A-B18F-37D76B1F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4718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2F9A12E6-6ADC-8565-D617-BC55B6953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82984"/>
            <a:ext cx="57308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D35DC2B-69A2-286E-7053-661B42BCB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399526"/>
            <a:ext cx="5730875" cy="20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>
            <a:extLst>
              <a:ext uri="{FF2B5EF4-FFF2-40B4-BE49-F238E27FC236}">
                <a16:creationId xmlns:a16="http://schemas.microsoft.com/office/drawing/2014/main" id="{3FEE5129-DD4D-A9BD-0063-E0F0440D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48" y="4695012"/>
            <a:ext cx="6332538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29AEBAFB-914F-FB6C-5365-E0EDC1D8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1344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Admin: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4EAD9-EB7A-47E5-F8F4-E398B84B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1869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Incident: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FD7CE-9BCF-C1C4-606F-D383F861F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4240947"/>
            <a:ext cx="122661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Notification: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19587D-DB05-B563-A3BC-46321EB9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74036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1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5D838AF-5BBB-E8E2-4EFA-E868DFCF1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49" y="292660"/>
            <a:ext cx="196558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Postman: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A9DA22E0-3482-6CF2-4035-D690E40FC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790574"/>
            <a:ext cx="9395619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515440F-75A0-ECEC-EAC3-8DFE31375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49" y="490268"/>
            <a:ext cx="196558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6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5D131CD-5049-E639-D224-915819A6A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4" y="235245"/>
            <a:ext cx="16071665" cy="174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114264" rIns="330096" bIns="7617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Login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DEE125DD-E105-84E0-A91E-23FB525DA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228725"/>
            <a:ext cx="6602212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BA7B2C3-B44A-64EE-5A6E-8D809D0B5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4" y="4465626"/>
            <a:ext cx="160716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536573"/>
            <a:ext cx="11327536" cy="1842874"/>
          </a:xfrm>
        </p:spPr>
        <p:txBody>
          <a:bodyPr wrap="square" anchor="b">
            <a:normAutofit/>
          </a:bodyPr>
          <a:lstStyle/>
          <a:p>
            <a:r>
              <a:rPr lang="en-US" sz="8800" dirty="0">
                <a:solidFill>
                  <a:srgbClr val="00B0F0"/>
                </a:solidFill>
              </a:rPr>
              <a:t>Thank you</a:t>
            </a:r>
          </a:p>
        </p:txBody>
      </p:sp>
      <p:sp>
        <p:nvSpPr>
          <p:cNvPr id="124" name="Date Placeholder 47">
            <a:extLst>
              <a:ext uri="{FF2B5EF4-FFF2-40B4-BE49-F238E27FC236}">
                <a16:creationId xmlns:a16="http://schemas.microsoft.com/office/drawing/2014/main" id="{95576E3A-3789-4FEF-96AE-C43B93B7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5" name="Footer Placeholder 48">
            <a:extLst>
              <a:ext uri="{FF2B5EF4-FFF2-40B4-BE49-F238E27FC236}">
                <a16:creationId xmlns:a16="http://schemas.microsoft.com/office/drawing/2014/main" id="{A59037B4-369C-4D32-9743-29072587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Shubham D. Sandhan</a:t>
            </a:r>
          </a:p>
          <a:p>
            <a:r>
              <a:rPr lang="en-US" dirty="0">
                <a:hlinkClick r:id="rId2"/>
              </a:rPr>
              <a:t>shubhamsandhan82@gmail.com</a:t>
            </a:r>
            <a:endParaRPr lang="en-US" dirty="0"/>
          </a:p>
          <a:p>
            <a:r>
              <a:rPr lang="en-US" dirty="0" err="1"/>
              <a:t>Github:https</a:t>
            </a:r>
            <a:r>
              <a:rPr lang="en-US" dirty="0"/>
              <a:t>://github.com/</a:t>
            </a:r>
            <a:r>
              <a:rPr lang="en-US" dirty="0" err="1"/>
              <a:t>shubhamsandhanpatil</a:t>
            </a:r>
            <a:r>
              <a:rPr lang="en-US" dirty="0"/>
              <a:t>/</a:t>
            </a:r>
            <a:r>
              <a:rPr lang="en-US" dirty="0" err="1"/>
              <a:t>CDAC_Project.git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4770-60B6-B411-6467-9F08BA566855}"/>
              </a:ext>
            </a:extLst>
          </p:cNvPr>
          <p:cNvSpPr txBox="1"/>
          <p:nvPr/>
        </p:nvSpPr>
        <p:spPr>
          <a:xfrm>
            <a:off x="995083" y="761742"/>
            <a:ext cx="99777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3865">
              <a:spcBef>
                <a:spcPts val="295"/>
              </a:spcBef>
              <a:spcAft>
                <a:spcPts val="0"/>
              </a:spcAft>
            </a:pPr>
            <a:r>
              <a:rPr lang="en-US" sz="2400" kern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IN" sz="2400" kern="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318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3865" marR="8318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3865" marR="8318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 world where emergencies and disasters can strike unexpectedly, having a reliable system for managing these situations is crucial. The Emergency Rescue Operation System, or EROS, is a web-based application designed to help people handle emergencies better.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3865" marR="8318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3865" marR="8318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document outlines what EROS can do and what's needed to build it. It's like a blueprint for creating a powerful tool that will make it easier for authorities and emergency responders to manage crises and accidents.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3865" marR="8318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3865" marR="8318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EROS uses modern technology, like Spring Boot and ReactJS, to make it user-friendly and accessible to everyone. It simplifies tasks like reporting incidents, sorting them into categories, and communicating quickly during emergencies.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3865" marR="8318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3865" marR="8318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document will explain how EROS manages users, helps report incidents, categorizes them, and keeps everyone informed in real-time. It also ensures the system is secure, reliable, and easy to use.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3865" marR="8318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3865" marR="8318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EROS is here to make emergencies easier to handle, so communities and organizations can keep people safe and minimize damage when disaster strikes.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85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04770-60B6-B411-6467-9F08BA566855}"/>
              </a:ext>
            </a:extLst>
          </p:cNvPr>
          <p:cNvSpPr txBox="1"/>
          <p:nvPr/>
        </p:nvSpPr>
        <p:spPr>
          <a:xfrm>
            <a:off x="995083" y="761742"/>
            <a:ext cx="99777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We used Java Spring-Boot as backend and React JS as Frontend in our Project.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Spring-Boot :–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</a:p>
          <a:p>
            <a:pPr marL="594360" lvl="2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The main goal of the </a:t>
            </a:r>
            <a:r>
              <a:rPr lang="en-US" sz="2400" b="1" i="0" dirty="0"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Spring Boot</a:t>
            </a:r>
            <a:r>
              <a:rPr lang="en-US" sz="2400" b="0" i="0" dirty="0"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 framework is to reduce overall development time and increase efficiency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React has become the first choice for frontend because it gives developers the ability to work with a virtual browser (more friendly than the real browser). Also, a JavaScript developer can become a productive developer in a few hours because there is a small API to learn, a few functions, and how to use them…</a:t>
            </a:r>
          </a:p>
          <a:p>
            <a:pPr marL="594360" lvl="2" indent="0" algn="just">
              <a:buNone/>
            </a:pPr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React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:–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0" dirty="0"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0" i="0" dirty="0"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 allows developers to create large web applications that can change data, without reloading the page. The main purpose of </a:t>
            </a:r>
            <a:r>
              <a:rPr lang="en-US" sz="2400" b="1" i="0" dirty="0"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0" i="0" dirty="0">
                <a:effectLst/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 is to be fast, scalable, and simple.</a:t>
            </a:r>
            <a:r>
              <a:rPr lang="en-US" sz="24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Spring </a:t>
            </a:r>
            <a:endParaRPr lang="en-IN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7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F956B-367B-77C9-6968-448DB48F4555}"/>
              </a:ext>
            </a:extLst>
          </p:cNvPr>
          <p:cNvSpPr txBox="1"/>
          <p:nvPr/>
        </p:nvSpPr>
        <p:spPr>
          <a:xfrm>
            <a:off x="1638299" y="2029980"/>
            <a:ext cx="9836526" cy="272895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43865">
              <a:lnSpc>
                <a:spcPts val="1605"/>
              </a:lnSpc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065" lvl="1">
              <a:lnSpc>
                <a:spcPts val="1605"/>
              </a:lnSpc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Features:</a:t>
            </a:r>
            <a:r>
              <a:rPr lang="en-US" sz="2800" b="1" spc="-1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endParaRPr lang="en-IN" sz="28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lvl="0">
              <a:spcAft>
                <a:spcPts val="107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Administrator: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Manages user accounts, resources, and system configuration. </a:t>
            </a:r>
          </a:p>
          <a:p>
            <a:pPr lvl="0">
              <a:spcAft>
                <a:spcPts val="1070"/>
              </a:spcAft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ctr">
              <a:spcAft>
                <a:spcPts val="107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Emergency Responder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Reports incidents, allocates resources, and updates incident statuses.</a:t>
            </a:r>
          </a:p>
          <a:p>
            <a:pPr lvl="0">
              <a:spcAft>
                <a:spcPts val="107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spcAft>
                <a:spcPts val="107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Regular User: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Reports incidents, receives notifications, and views incident updates.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3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3B52-7DBB-8ECF-478E-E4208B7D59A5}"/>
              </a:ext>
            </a:extLst>
          </p:cNvPr>
          <p:cNvSpPr txBox="1"/>
          <p:nvPr/>
        </p:nvSpPr>
        <p:spPr>
          <a:xfrm>
            <a:off x="1089213" y="770126"/>
            <a:ext cx="102108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Adminstrator</a:t>
            </a: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b="1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Account Management: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Create, maintain, and deactivate user accounts for personnel involved in the emergency rescue operation. This includes medical staff, rescue teams, and administrative personnel.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appropriate permissions and access levels to each user based on their roles and responsibilities.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secure and controlled access to sensitive information and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Inventory, track, and manage all critical resources required for medical emergency response, including medical supplies, equipment, and vehicles.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system for resource allocation and distribution to ensure they are available where and when needed during emergency situations.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the resource database to reflect current stock levels and expiration dates.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Configuration: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and maintain the emergency response system, including communication channels, databases, and software tools.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update standard operating procedures (SOPs) for the system, ensuring they align with best practices and safety guidelines.</a:t>
            </a:r>
          </a:p>
        </p:txBody>
      </p:sp>
    </p:spTree>
    <p:extLst>
      <p:ext uri="{BB962C8B-B14F-4D97-AF65-F5344CB8AC3E}">
        <p14:creationId xmlns:p14="http://schemas.microsoft.com/office/powerpoint/2010/main" val="294409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9884E-301A-7F88-933D-95F10BFCDA8B}"/>
              </a:ext>
            </a:extLst>
          </p:cNvPr>
          <p:cNvSpPr txBox="1"/>
          <p:nvPr/>
        </p:nvSpPr>
        <p:spPr>
          <a:xfrm>
            <a:off x="717175" y="304801"/>
            <a:ext cx="10970000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 Responder</a:t>
            </a:r>
            <a:r>
              <a:rPr lang="en-IN" sz="24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solidFill>
                <a:srgbClr val="00B0F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Incident Reporting: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 as the first point of contact for receiving reports of medical emergencies from the public, medical personnel, or other sources.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essential information about the incident, including location, type of emergency, and the number of individuals affected.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the accuracy of information received and assess the severity of the situation.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necessary resources, such as medical personnel, equipment, and vehicles, required to respond to each reported incident.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 incidents based on their urgency and allocate resources accordingly.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Incident Status Updates: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a real-time record of incident statuses, including response times, resource deployment, and any developments on the ground.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Communicate incident updates to relevant parties, including medical teams, administrative staff, and local authorities.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Coordinate with field personnel to ensure accurate and up-to-date information is available at all times.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Coordination: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Collaborate closely with the Emergency Rescue Operation Administrator and other key stakeholders to optimize the allocation of resources.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the availability of critical resources, such as medical supplies, and request additional resources as needed.</a:t>
            </a:r>
          </a:p>
          <a:p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8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8149A-598E-C3F1-7462-3947D3E306B2}"/>
              </a:ext>
            </a:extLst>
          </p:cNvPr>
          <p:cNvSpPr txBox="1"/>
          <p:nvPr/>
        </p:nvSpPr>
        <p:spPr>
          <a:xfrm>
            <a:off x="1152525" y="342900"/>
            <a:ext cx="978217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User:</a:t>
            </a:r>
          </a:p>
          <a:p>
            <a:pPr algn="l">
              <a:buFont typeface="+mj-lt"/>
              <a:buAutoNum type="arabicPeriod"/>
            </a:pPr>
            <a:endParaRPr lang="en-US" b="1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Incident Reporting: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 as a proactive observer in the community and promptly report any medical emergencies or incidents to the designated emergency response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accurate and detailed information about the incident, including location, nature of the emergency, and any potential hazards.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Receiving Notifications: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prepared to receive notifications and updates from the emergency response system regarding ongoing incidents in the area.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Stay attentive to alerts and messages sent by the system and be ready to respond as needed.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Viewing Incident Updates: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the emergency response system to view real-time incident updates, including response status, estimated arrival times, and any safety instructions.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Stay informed about the progress of incidents and any additional resources or actions required.</a:t>
            </a:r>
          </a:p>
        </p:txBody>
      </p:sp>
    </p:spTree>
    <p:extLst>
      <p:ext uri="{BB962C8B-B14F-4D97-AF65-F5344CB8AC3E}">
        <p14:creationId xmlns:p14="http://schemas.microsoft.com/office/powerpoint/2010/main" val="134041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8149A-598E-C3F1-7462-3947D3E306B2}"/>
              </a:ext>
            </a:extLst>
          </p:cNvPr>
          <p:cNvSpPr txBox="1"/>
          <p:nvPr/>
        </p:nvSpPr>
        <p:spPr>
          <a:xfrm>
            <a:off x="1152525" y="342900"/>
            <a:ext cx="978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F1791-F0B2-3076-0FBF-F99A48B6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792480"/>
            <a:ext cx="6797040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1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31813"/>
            <a:ext cx="10560424" cy="5334516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8149A-598E-C3F1-7462-3947D3E306B2}"/>
              </a:ext>
            </a:extLst>
          </p:cNvPr>
          <p:cNvSpPr txBox="1"/>
          <p:nvPr/>
        </p:nvSpPr>
        <p:spPr>
          <a:xfrm>
            <a:off x="1195387" y="283130"/>
            <a:ext cx="978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Level DF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AB2B2-FB8C-2D68-4201-299E5A28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931813"/>
            <a:ext cx="63817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960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Frosted design</Template>
  <TotalTime>53</TotalTime>
  <Words>1011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Calibri</vt:lpstr>
      <vt:lpstr>Goudy Old Style</vt:lpstr>
      <vt:lpstr>Times New Roman</vt:lpstr>
      <vt:lpstr>Wingdings</vt:lpstr>
      <vt:lpstr>FrostyVTI</vt:lpstr>
      <vt:lpstr>.  PG-DAC March 2023 C-DAC IACSD, Akurdi, Pune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  PG-DAC March 2023 C-DAC IACSD, Akurdi, Pune</dc:title>
  <dc:creator>Shubham Sandhan</dc:creator>
  <cp:lastModifiedBy>Shubham Sandhan</cp:lastModifiedBy>
  <cp:revision>1</cp:revision>
  <dcterms:created xsi:type="dcterms:W3CDTF">2023-08-29T18:41:46Z</dcterms:created>
  <dcterms:modified xsi:type="dcterms:W3CDTF">2023-08-29T19:35:42Z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