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74" r:id="rId4"/>
    <p:sldId id="275" r:id="rId5"/>
    <p:sldId id="262" r:id="rId6"/>
    <p:sldId id="258" r:id="rId7"/>
    <p:sldId id="259" r:id="rId8"/>
    <p:sldId id="260" r:id="rId9"/>
    <p:sldId id="261" r:id="rId10"/>
    <p:sldId id="263" r:id="rId11"/>
    <p:sldId id="264" r:id="rId12"/>
    <p:sldId id="265" r:id="rId13"/>
    <p:sldId id="266" r:id="rId14"/>
    <p:sldId id="267" r:id="rId15"/>
    <p:sldId id="268" r:id="rId16"/>
    <p:sldId id="269" r:id="rId17"/>
    <p:sldId id="270" r:id="rId18"/>
    <p:sldId id="276" r:id="rId19"/>
    <p:sldId id="277" r:id="rId20"/>
    <p:sldId id="271" r:id="rId21"/>
    <p:sldId id="272" r:id="rId22"/>
    <p:sldId id="273"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Lato" panose="020B0604020202020204" charset="0"/>
      <p:regular r:id="rId29"/>
      <p:bold r:id="rId30"/>
      <p:italic r:id="rId31"/>
      <p:boldItalic r:id="rId32"/>
    </p:embeddedFont>
    <p:embeddedFont>
      <p:font typeface="Montserrat"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b85f77cece_6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b85f77cece_6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85f77cece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85f77ce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85f77cece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85f77cec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5f77cece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5f77cece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b85f77cece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b85f77cece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b85f77cece_0_1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b85f77cec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5f77cece_5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5f77cece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85f77cece_3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85f77cece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b85f77cece_6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b85f77cece_6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85f77cece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85f77cece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85f77cece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b85f77cece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5f77cece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5f77cec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5f77cece_6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5f77cece_6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5f77cece_6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5f77cece_6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5f77cece_6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5f77cece_6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b85f77cec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b85f77cec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85f77cece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b85f77cece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www.google.com/search?q=convolutional+neural+network+figure&amp;sxsrf=ALeKk010QISqTj3yehe9St1ZjqhyF8eLXg:1628712962729&amp;source=lnms&amp;tbm=isch&amp;sa=X&amp;ved=2ahUKEwi9_dXM5KnyAhV44zgGHTS1BH4Q_AUoAXoECAIQAw&amp;biw=1517&amp;bih=631#imgrc=0svziSGdIXcgqM" TargetMode="External"/><Relationship Id="rId3" Type="http://schemas.openxmlformats.org/officeDocument/2006/relationships/hyperlink" Target="https://www.slideshare.net/nikbharat/project-report-of-ocr-recognition#:~:text=1.1%20PURPOSE%20The%20main%20purpose,formats%20more%20effectively%20and%20efficiently" TargetMode="External"/><Relationship Id="rId7" Type="http://schemas.openxmlformats.org/officeDocument/2006/relationships/hyperlink" Target="http://www.ijmlc.org/papers/165-C01330-002.pdf"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ieeexplore.ieee.org/document/7879615" TargetMode="External"/><Relationship Id="rId5" Type="http://schemas.openxmlformats.org/officeDocument/2006/relationships/hyperlink" Target="https://www.researchgate.net/publication/329235445_Optical_Recognition_of_Digital_Characters_Using_Machine_Learning" TargetMode="External"/><Relationship Id="rId4" Type="http://schemas.openxmlformats.org/officeDocument/2006/relationships/hyperlink" Target="https://www.scribd.com/doc/87514317/Project-Report-OCR"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hasangalakdinu.medium.com/ocr-optical-character-recognition-functionality-in-node-js-application-9ed79080e69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hyperlink" Target="https://towardsdatascience.com/a-gentle-introduction-to-ocr-ee1469a201aa" TargetMode="External"/><Relationship Id="rId4" Type="http://schemas.openxmlformats.org/officeDocument/2006/relationships/hyperlink" Target="https://heartbeat.fritz.ai/optical-character-recognition-using-deep-learning-techniques-1376605b022a"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92250" y="1335750"/>
            <a:ext cx="4720500" cy="247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CELEBAL TECHNOLOGIES -</a:t>
            </a:r>
            <a:endParaRPr b="1"/>
          </a:p>
          <a:p>
            <a:pPr marL="0" lvl="0" indent="0" algn="l" rtl="0">
              <a:spcBef>
                <a:spcPts val="0"/>
              </a:spcBef>
              <a:spcAft>
                <a:spcPts val="0"/>
              </a:spcAft>
              <a:buNone/>
            </a:pPr>
            <a:endParaRPr sz="2333" b="1"/>
          </a:p>
          <a:p>
            <a:pPr marL="0" lvl="0" indent="0" algn="l" rtl="0">
              <a:spcBef>
                <a:spcPts val="0"/>
              </a:spcBef>
              <a:spcAft>
                <a:spcPts val="0"/>
              </a:spcAft>
              <a:buNone/>
            </a:pPr>
            <a:r>
              <a:rPr lang="en" sz="2333" b="1"/>
              <a:t>INTERNSHIP PROJECT</a:t>
            </a:r>
            <a:endParaRPr sz="2333" b="1"/>
          </a:p>
          <a:p>
            <a:pPr marL="0" lvl="0" indent="0" algn="l" rtl="0">
              <a:spcBef>
                <a:spcPts val="0"/>
              </a:spcBef>
              <a:spcAft>
                <a:spcPts val="0"/>
              </a:spcAft>
              <a:buNone/>
            </a:pP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8" name="Google Shape;178;p20"/>
          <p:cNvSpPr txBox="1">
            <a:spLocks noGrp="1"/>
          </p:cNvSpPr>
          <p:nvPr>
            <p:ph type="body" idx="1"/>
          </p:nvPr>
        </p:nvSpPr>
        <p:spPr>
          <a:xfrm>
            <a:off x="1112100" y="206700"/>
            <a:ext cx="7714500" cy="47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sz="2400" b="1" dirty="0">
                <a:latin typeface="Times New Roman"/>
                <a:ea typeface="Times New Roman"/>
                <a:cs typeface="Times New Roman"/>
                <a:sym typeface="Times New Roman"/>
              </a:rPr>
              <a:t>Methodology(Project Demonstration)</a:t>
            </a:r>
            <a:endParaRPr sz="2400" b="1" dirty="0">
              <a:latin typeface="Times New Roman"/>
              <a:ea typeface="Times New Roman"/>
              <a:cs typeface="Times New Roman"/>
              <a:sym typeface="Times New Roman"/>
            </a:endParaRPr>
          </a:p>
          <a:p>
            <a:pPr marL="0" lvl="0" indent="0" algn="l" rtl="0">
              <a:spcBef>
                <a:spcPts val="1200"/>
              </a:spcBef>
              <a:spcAft>
                <a:spcPts val="0"/>
              </a:spcAft>
              <a:buNone/>
            </a:pPr>
            <a:r>
              <a:rPr lang="en" sz="1624" b="1" dirty="0">
                <a:solidFill>
                  <a:srgbClr val="B7B7B7"/>
                </a:solidFill>
              </a:rPr>
              <a:t>1.</a:t>
            </a:r>
            <a:r>
              <a:rPr lang="en" sz="1400" b="1" dirty="0">
                <a:solidFill>
                  <a:srgbClr val="B7B7B7"/>
                </a:solidFill>
              </a:rPr>
              <a:t> Preprocessing:</a:t>
            </a:r>
            <a:r>
              <a:rPr lang="en" sz="1400" b="1" dirty="0"/>
              <a:t> T</a:t>
            </a:r>
            <a:r>
              <a:rPr lang="en" sz="1400" dirty="0"/>
              <a:t>he raw data is subjected to a number of preliminary processing steps to make it usable in the descriptive stages of character analysis. Pre-processing aims to produce data that are easy for the OCR systems to operate accurately. The various tasks performed on the image in pre-processing stage includes batch normalization (also known as batch norm) is a method used to make artificial neural networks faster and more stable through normalization of the layers' inputs by re-centering and re-scaling. Batch normalization is applied after every convolutional block to speed up the training. </a:t>
            </a:r>
            <a:endParaRPr sz="1400" dirty="0"/>
          </a:p>
          <a:p>
            <a:pPr marL="0" lvl="0" indent="0" algn="l" rtl="0">
              <a:spcBef>
                <a:spcPts val="1200"/>
              </a:spcBef>
              <a:spcAft>
                <a:spcPts val="1200"/>
              </a:spcAft>
              <a:buNone/>
            </a:pPr>
            <a:r>
              <a:rPr lang="en" sz="1400" b="1" dirty="0">
                <a:solidFill>
                  <a:srgbClr val="CCCCCC"/>
                </a:solidFill>
              </a:rPr>
              <a:t>2. Feature Extraction:</a:t>
            </a:r>
            <a:r>
              <a:rPr lang="en" sz="1400" dirty="0">
                <a:solidFill>
                  <a:srgbClr val="CCCCCC"/>
                </a:solidFill>
              </a:rPr>
              <a:t> </a:t>
            </a:r>
            <a:r>
              <a:rPr lang="en" sz="1400" dirty="0"/>
              <a:t>This step is the core of the framework. It characterizes each character by the presence or non appearance of key highlights and these key highlights may height, width, thickness, circles, lines, stems and other characteristics. Each character is passed judgement on dependent on these attributes and fundamental highlights. The information is limited by saving just the required data. This will give us a vector with scalar qualities. Highlights are removed similarly as in the preparation part and the highlights of the character to be perceived is stored in independent vector. </a:t>
            </a:r>
            <a:endParaRPr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4" name="Google Shape;184;p21"/>
          <p:cNvSpPr txBox="1">
            <a:spLocks noGrp="1"/>
          </p:cNvSpPr>
          <p:nvPr>
            <p:ph type="body" idx="1"/>
          </p:nvPr>
        </p:nvSpPr>
        <p:spPr>
          <a:xfrm>
            <a:off x="1238250" y="82850"/>
            <a:ext cx="7072500" cy="49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sz="1500" b="1">
                <a:solidFill>
                  <a:srgbClr val="B7B7B7"/>
                </a:solidFill>
              </a:rPr>
              <a:t>3. </a:t>
            </a:r>
            <a:r>
              <a:rPr lang="en" sz="1400" b="1">
                <a:solidFill>
                  <a:srgbClr val="B7B7B7"/>
                </a:solidFill>
              </a:rPr>
              <a:t>Training: </a:t>
            </a:r>
            <a:r>
              <a:rPr lang="en" sz="1400"/>
              <a:t>Training One part of the program trains the network to recognize the characters. This network takes input-output vector pairs during training. The network trains its weight array to minimize the selected performance measure, i.e., error using back propagation algorithm. </a:t>
            </a:r>
            <a:endParaRPr sz="1400"/>
          </a:p>
          <a:p>
            <a:pPr marL="0" lvl="0" indent="0" algn="l" rtl="0">
              <a:spcBef>
                <a:spcPts val="1200"/>
              </a:spcBef>
              <a:spcAft>
                <a:spcPts val="0"/>
              </a:spcAft>
              <a:buNone/>
            </a:pPr>
            <a:r>
              <a:rPr lang="en" sz="1400" b="1">
                <a:solidFill>
                  <a:srgbClr val="B7B7B7"/>
                </a:solidFill>
              </a:rPr>
              <a:t>4. Testing:</a:t>
            </a:r>
            <a:r>
              <a:rPr lang="en" sz="1400">
                <a:solidFill>
                  <a:srgbClr val="B7B7B7"/>
                </a:solidFill>
              </a:rPr>
              <a:t> </a:t>
            </a:r>
            <a:r>
              <a:rPr lang="en" sz="1400"/>
              <a:t>After training model is tested on the test dataset and the results are evaluated.</a:t>
            </a:r>
            <a:endParaRPr sz="14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85" name="Google Shape;185;p21"/>
          <p:cNvPicPr preferRelativeResize="0"/>
          <p:nvPr/>
        </p:nvPicPr>
        <p:blipFill>
          <a:blip r:embed="rId3">
            <a:alphaModFix/>
          </a:blip>
          <a:stretch>
            <a:fillRect/>
          </a:stretch>
        </p:blipFill>
        <p:spPr>
          <a:xfrm>
            <a:off x="1486050" y="2354175"/>
            <a:ext cx="6309501" cy="2533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2"/>
          <p:cNvPicPr preferRelativeResize="0"/>
          <p:nvPr/>
        </p:nvPicPr>
        <p:blipFill>
          <a:blip r:embed="rId3">
            <a:alphaModFix/>
          </a:blip>
          <a:stretch>
            <a:fillRect/>
          </a:stretch>
        </p:blipFill>
        <p:spPr>
          <a:xfrm>
            <a:off x="1205650" y="879550"/>
            <a:ext cx="7448550" cy="3471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964275" y="155475"/>
            <a:ext cx="7038900" cy="5838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 sz="2650" b="1">
                <a:latin typeface="Times New Roman"/>
                <a:ea typeface="Times New Roman"/>
                <a:cs typeface="Times New Roman"/>
                <a:sym typeface="Times New Roman"/>
              </a:rPr>
              <a:t>PseudoCode/ Algorithm (OCR)</a:t>
            </a:r>
            <a:endParaRPr sz="2650" b="1">
              <a:latin typeface="Times New Roman"/>
              <a:ea typeface="Times New Roman"/>
              <a:cs typeface="Times New Roman"/>
              <a:sym typeface="Times New Roman"/>
            </a:endParaRPr>
          </a:p>
          <a:p>
            <a:pPr marL="0" lvl="0" indent="0" algn="l" rtl="0">
              <a:spcBef>
                <a:spcPts val="1200"/>
              </a:spcBef>
              <a:spcAft>
                <a:spcPts val="0"/>
              </a:spcAft>
              <a:buNone/>
            </a:pPr>
            <a:endParaRPr/>
          </a:p>
        </p:txBody>
      </p:sp>
      <p:sp>
        <p:nvSpPr>
          <p:cNvPr id="196" name="Google Shape;196;p23"/>
          <p:cNvSpPr txBox="1"/>
          <p:nvPr/>
        </p:nvSpPr>
        <p:spPr>
          <a:xfrm>
            <a:off x="4710250" y="2010750"/>
            <a:ext cx="6398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97" name="Google Shape;197;p23"/>
          <p:cNvSpPr txBox="1"/>
          <p:nvPr/>
        </p:nvSpPr>
        <p:spPr>
          <a:xfrm>
            <a:off x="1129200" y="702525"/>
            <a:ext cx="7363200" cy="473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200" b="1">
                <a:solidFill>
                  <a:schemeClr val="lt1"/>
                </a:solidFill>
                <a:latin typeface="Calibri"/>
                <a:ea typeface="Calibri"/>
                <a:cs typeface="Calibri"/>
                <a:sym typeface="Calibri"/>
              </a:rPr>
              <a:t>def OCR Model():</a:t>
            </a:r>
            <a:endParaRPr sz="1200" b="1">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b="1">
                <a:solidFill>
                  <a:schemeClr val="lt1"/>
                </a:solidFill>
                <a:latin typeface="Calibri"/>
                <a:ea typeface="Calibri"/>
                <a:cs typeface="Calibri"/>
                <a:sym typeface="Calibri"/>
              </a:rPr>
              <a:t> (1)</a:t>
            </a:r>
            <a:r>
              <a:rPr lang="en" sz="1200">
                <a:solidFill>
                  <a:schemeClr val="lt1"/>
                </a:solidFill>
                <a:latin typeface="Calibri"/>
                <a:ea typeface="Calibri"/>
                <a:cs typeface="Calibri"/>
                <a:sym typeface="Calibri"/>
              </a:rPr>
              <a:t>  //taking image as input and defining 1</a:t>
            </a:r>
            <a:r>
              <a:rPr lang="en" sz="1200" baseline="30000">
                <a:solidFill>
                  <a:schemeClr val="lt1"/>
                </a:solidFill>
                <a:latin typeface="Calibri"/>
                <a:ea typeface="Calibri"/>
                <a:cs typeface="Calibri"/>
                <a:sym typeface="Calibri"/>
              </a:rPr>
              <a:t>st</a:t>
            </a:r>
            <a:r>
              <a:rPr lang="en" sz="1200">
                <a:solidFill>
                  <a:schemeClr val="lt1"/>
                </a:solidFill>
                <a:latin typeface="Calibri"/>
                <a:ea typeface="Calibri"/>
                <a:cs typeface="Calibri"/>
                <a:sym typeface="Calibri"/>
              </a:rPr>
              <a:t> convolutional layer</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image=keras.layers.Input((32,784,1))</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conv1=keras.layers.Conv2D(16,(3,3),activation='relu',padding='same')(image)</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b="1">
                <a:solidFill>
                  <a:schemeClr val="lt1"/>
                </a:solidFill>
                <a:latin typeface="Calibri"/>
                <a:ea typeface="Calibri"/>
                <a:cs typeface="Calibri"/>
                <a:sym typeface="Calibri"/>
              </a:rPr>
              <a:t> (2)</a:t>
            </a:r>
            <a:r>
              <a:rPr lang="en" sz="1200">
                <a:solidFill>
                  <a:schemeClr val="lt1"/>
                </a:solidFill>
                <a:latin typeface="Calibri"/>
                <a:ea typeface="Calibri"/>
                <a:cs typeface="Calibri"/>
                <a:sym typeface="Calibri"/>
              </a:rPr>
              <a:t>  //applying Max pooling and defining 2</a:t>
            </a:r>
            <a:r>
              <a:rPr lang="en" sz="1200" baseline="30000">
                <a:solidFill>
                  <a:schemeClr val="lt1"/>
                </a:solidFill>
                <a:latin typeface="Calibri"/>
                <a:ea typeface="Calibri"/>
                <a:cs typeface="Calibri"/>
                <a:sym typeface="Calibri"/>
              </a:rPr>
              <a:t>nd</a:t>
            </a:r>
            <a:r>
              <a:rPr lang="en" sz="1200">
                <a:solidFill>
                  <a:schemeClr val="lt1"/>
                </a:solidFill>
                <a:latin typeface="Calibri"/>
                <a:ea typeface="Calibri"/>
                <a:cs typeface="Calibri"/>
                <a:sym typeface="Calibri"/>
              </a:rPr>
              <a:t> convolutional layer</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mp1=keras.layers.MaxPooling2D((2,2),padding='same')(conv1)</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conv2=keras.layers.Conv2D(32,(3,3),activation='relu',padding='same')(mp1)</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b="1">
                <a:solidFill>
                  <a:schemeClr val="lt1"/>
                </a:solidFill>
                <a:latin typeface="Calibri"/>
                <a:ea typeface="Calibri"/>
                <a:cs typeface="Calibri"/>
                <a:sym typeface="Calibri"/>
              </a:rPr>
              <a:t> (3)</a:t>
            </a:r>
            <a:r>
              <a:rPr lang="en" sz="1200">
                <a:solidFill>
                  <a:schemeClr val="lt1"/>
                </a:solidFill>
                <a:latin typeface="Calibri"/>
                <a:ea typeface="Calibri"/>
                <a:cs typeface="Calibri"/>
                <a:sym typeface="Calibri"/>
              </a:rPr>
              <a:t> //applying Max pooling and defining 3</a:t>
            </a:r>
            <a:r>
              <a:rPr lang="en" sz="1200" baseline="30000">
                <a:solidFill>
                  <a:schemeClr val="lt1"/>
                </a:solidFill>
                <a:latin typeface="Calibri"/>
                <a:ea typeface="Calibri"/>
                <a:cs typeface="Calibri"/>
                <a:sym typeface="Calibri"/>
              </a:rPr>
              <a:t>rd</a:t>
            </a:r>
            <a:r>
              <a:rPr lang="en" sz="1200">
                <a:solidFill>
                  <a:schemeClr val="lt1"/>
                </a:solidFill>
                <a:latin typeface="Calibri"/>
                <a:ea typeface="Calibri"/>
                <a:cs typeface="Calibri"/>
                <a:sym typeface="Calibri"/>
              </a:rPr>
              <a:t>  convolutional layer</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0"/>
              </a:spcAft>
              <a:buNone/>
            </a:pPr>
            <a:r>
              <a:rPr lang="en" sz="1200">
                <a:solidFill>
                  <a:schemeClr val="lt1"/>
                </a:solidFill>
                <a:latin typeface="Calibri"/>
                <a:ea typeface="Calibri"/>
                <a:cs typeface="Calibri"/>
                <a:sym typeface="Calibri"/>
              </a:rPr>
              <a:t>  	mp2=keras.layers.MaxPooling2D((2,2),padding='same')(conv2)</a:t>
            </a:r>
            <a:endParaRPr sz="1200">
              <a:solidFill>
                <a:schemeClr val="lt1"/>
              </a:solidFill>
              <a:latin typeface="Calibri"/>
              <a:ea typeface="Calibri"/>
              <a:cs typeface="Calibri"/>
              <a:sym typeface="Calibri"/>
            </a:endParaRPr>
          </a:p>
          <a:p>
            <a:pPr marL="0" lvl="0" indent="0" algn="l" rtl="0">
              <a:lnSpc>
                <a:spcPct val="95000"/>
              </a:lnSpc>
              <a:spcBef>
                <a:spcPts val="1200"/>
              </a:spcBef>
              <a:spcAft>
                <a:spcPts val="0"/>
              </a:spcAft>
              <a:buClr>
                <a:srgbClr val="000000"/>
              </a:buClr>
              <a:buSzPts val="275"/>
              <a:buFont typeface="Arial"/>
              <a:buNone/>
            </a:pPr>
            <a:r>
              <a:rPr lang="en" sz="1200">
                <a:solidFill>
                  <a:schemeClr val="lt1"/>
                </a:solidFill>
                <a:latin typeface="Calibri"/>
                <a:ea typeface="Calibri"/>
                <a:cs typeface="Calibri"/>
                <a:sym typeface="Calibri"/>
              </a:rPr>
              <a:t>           conv3=keras.layers.Conv2D(64,(3,3),activation='relu',padding='same')(mp2)</a:t>
            </a:r>
            <a:endParaRPr sz="1200">
              <a:solidFill>
                <a:schemeClr val="lt1"/>
              </a:solidFill>
              <a:latin typeface="Calibri"/>
              <a:ea typeface="Calibri"/>
              <a:cs typeface="Calibri"/>
              <a:sym typeface="Calibri"/>
            </a:endParaRPr>
          </a:p>
          <a:p>
            <a:pPr marL="0" lvl="0" indent="0" algn="l" rtl="0">
              <a:lnSpc>
                <a:spcPct val="115000"/>
              </a:lnSpc>
              <a:spcBef>
                <a:spcPts val="1200"/>
              </a:spcBef>
              <a:spcAft>
                <a:spcPts val="1200"/>
              </a:spcAft>
              <a:buNone/>
            </a:pPr>
            <a:r>
              <a:rPr lang="en" sz="1200">
                <a:solidFill>
                  <a:schemeClr val="lt1"/>
                </a:solidFill>
              </a:rPr>
              <a:t> </a:t>
            </a:r>
            <a:endParaRPr sz="12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body" idx="1"/>
          </p:nvPr>
        </p:nvSpPr>
        <p:spPr>
          <a:xfrm>
            <a:off x="1136500" y="254325"/>
            <a:ext cx="7726800" cy="45246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275"/>
              <a:buNone/>
            </a:pPr>
            <a:r>
              <a:rPr lang="en" sz="1075" b="1">
                <a:latin typeface="Arial"/>
                <a:ea typeface="Arial"/>
                <a:cs typeface="Arial"/>
                <a:sym typeface="Arial"/>
              </a:rPr>
              <a:t> </a:t>
            </a:r>
            <a:r>
              <a:rPr lang="en" sz="1200" b="1">
                <a:latin typeface="Calibri"/>
                <a:ea typeface="Calibri"/>
                <a:cs typeface="Calibri"/>
                <a:sym typeface="Calibri"/>
              </a:rPr>
              <a:t>(4)</a:t>
            </a:r>
            <a:r>
              <a:rPr lang="en" sz="1200">
                <a:latin typeface="Calibri"/>
                <a:ea typeface="Calibri"/>
                <a:cs typeface="Calibri"/>
                <a:sym typeface="Calibri"/>
              </a:rPr>
              <a:t> //applying Max pooling and defining 4</a:t>
            </a:r>
            <a:r>
              <a:rPr lang="en" sz="1200" baseline="30000">
                <a:latin typeface="Calibri"/>
                <a:ea typeface="Calibri"/>
                <a:cs typeface="Calibri"/>
                <a:sym typeface="Calibri"/>
              </a:rPr>
              <a:t>th</a:t>
            </a:r>
            <a:r>
              <a:rPr lang="en" sz="1200">
                <a:latin typeface="Calibri"/>
                <a:ea typeface="Calibri"/>
                <a:cs typeface="Calibri"/>
                <a:sym typeface="Calibri"/>
              </a:rPr>
              <a:t>  convolutional layer</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mp3=keras.layers.MaxPooling2D((2,2),padding='same')(conv3)</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conv4=keras.layers.Conv2D(128,(3,3),activation='relu',padding='same')(mp3)</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b="1">
                <a:latin typeface="Calibri"/>
                <a:ea typeface="Calibri"/>
                <a:cs typeface="Calibri"/>
                <a:sym typeface="Calibri"/>
              </a:rPr>
              <a:t>  (5) </a:t>
            </a:r>
            <a:r>
              <a:rPr lang="en" sz="1200">
                <a:latin typeface="Calibri"/>
                <a:ea typeface="Calibri"/>
                <a:cs typeface="Calibri"/>
                <a:sym typeface="Calibri"/>
              </a:rPr>
              <a:t>//applying Max pooling and defining 5</a:t>
            </a:r>
            <a:r>
              <a:rPr lang="en" sz="1200" baseline="30000">
                <a:latin typeface="Calibri"/>
                <a:ea typeface="Calibri"/>
                <a:cs typeface="Calibri"/>
                <a:sym typeface="Calibri"/>
              </a:rPr>
              <a:t>th</a:t>
            </a:r>
            <a:r>
              <a:rPr lang="en" sz="1200">
                <a:latin typeface="Calibri"/>
                <a:ea typeface="Calibri"/>
                <a:cs typeface="Calibri"/>
                <a:sym typeface="Calibri"/>
              </a:rPr>
              <a:t>  convolutional layer</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b="1">
                <a:latin typeface="Calibri"/>
                <a:ea typeface="Calibri"/>
                <a:cs typeface="Calibri"/>
                <a:sym typeface="Calibri"/>
              </a:rPr>
              <a:t>   	</a:t>
            </a:r>
            <a:r>
              <a:rPr lang="en" sz="1200">
                <a:latin typeface="Calibri"/>
                <a:ea typeface="Calibri"/>
                <a:cs typeface="Calibri"/>
                <a:sym typeface="Calibri"/>
              </a:rPr>
              <a:t> mp4=keras.layers.MaxPooling2D((2,1),padding='same')(conv4)</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conv5=keras.layers.Conv2D(256,(3,3),activation='relu',padding='same')(mp4)</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b="1">
                <a:latin typeface="Calibri"/>
                <a:ea typeface="Calibri"/>
                <a:cs typeface="Calibri"/>
                <a:sym typeface="Calibri"/>
              </a:rPr>
              <a:t>  (6)</a:t>
            </a:r>
            <a:r>
              <a:rPr lang="en" sz="1200">
                <a:latin typeface="Calibri"/>
                <a:ea typeface="Calibri"/>
                <a:cs typeface="Calibri"/>
                <a:sym typeface="Calibri"/>
              </a:rPr>
              <a:t> //applying Max pooling and defining 6</a:t>
            </a:r>
            <a:r>
              <a:rPr lang="en" sz="1200" baseline="30000">
                <a:latin typeface="Calibri"/>
                <a:ea typeface="Calibri"/>
                <a:cs typeface="Calibri"/>
                <a:sym typeface="Calibri"/>
              </a:rPr>
              <a:t>th</a:t>
            </a:r>
            <a:r>
              <a:rPr lang="en" sz="1200">
                <a:latin typeface="Calibri"/>
                <a:ea typeface="Calibri"/>
                <a:cs typeface="Calibri"/>
                <a:sym typeface="Calibri"/>
              </a:rPr>
              <a:t>  convolutional layer</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mp5=keras.layers.MaxPooling2D((2,1),padding='same')(conv5)</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conv6=keras.layers.Conv2D(256,(3,3),activation='relu',padding='same')(mp5)</a:t>
            </a:r>
            <a:endParaRPr sz="1200">
              <a:latin typeface="Calibri"/>
              <a:ea typeface="Calibri"/>
              <a:cs typeface="Calibri"/>
              <a:sym typeface="Calibri"/>
            </a:endParaRPr>
          </a:p>
          <a:p>
            <a:pPr marL="0" lvl="0" indent="0" algn="l" rtl="0">
              <a:lnSpc>
                <a:spcPct val="95000"/>
              </a:lnSpc>
              <a:spcBef>
                <a:spcPts val="1200"/>
              </a:spcBef>
              <a:spcAft>
                <a:spcPts val="0"/>
              </a:spcAft>
              <a:buSzPts val="275"/>
              <a:buNone/>
            </a:pPr>
            <a:r>
              <a:rPr lang="en" sz="1200">
                <a:latin typeface="Calibri"/>
                <a:ea typeface="Calibri"/>
                <a:cs typeface="Calibri"/>
                <a:sym typeface="Calibri"/>
              </a:rPr>
              <a:t>    </a:t>
            </a:r>
            <a:r>
              <a:rPr lang="en" sz="1200" b="1">
                <a:latin typeface="Calibri"/>
                <a:ea typeface="Calibri"/>
                <a:cs typeface="Calibri"/>
                <a:sym typeface="Calibri"/>
              </a:rPr>
              <a:t>(7)</a:t>
            </a:r>
            <a:r>
              <a:rPr lang="en" sz="1200">
                <a:latin typeface="Calibri"/>
                <a:ea typeface="Calibri"/>
                <a:cs typeface="Calibri"/>
                <a:sym typeface="Calibri"/>
              </a:rPr>
              <a:t> //applying Batch Normalization</a:t>
            </a: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bn=keras.layers.BatchNormalization()(conv6)</a:t>
            </a:r>
            <a:endParaRPr sz="1200">
              <a:latin typeface="Calibri"/>
              <a:ea typeface="Calibri"/>
              <a:cs typeface="Calibri"/>
              <a:sym typeface="Calibri"/>
            </a:endParaRPr>
          </a:p>
          <a:p>
            <a:pPr marL="0" lvl="0" indent="0" algn="l" rtl="0">
              <a:lnSpc>
                <a:spcPct val="75000"/>
              </a:lnSpc>
              <a:spcBef>
                <a:spcPts val="1200"/>
              </a:spcBef>
              <a:spcAft>
                <a:spcPts val="1200"/>
              </a:spcAft>
              <a:buSzPts val="275"/>
              <a:buNone/>
            </a:pPr>
            <a:r>
              <a:rPr lang="en" sz="1200">
                <a:latin typeface="Calibri"/>
                <a:ea typeface="Calibri"/>
                <a:cs typeface="Calibri"/>
                <a:sym typeface="Calibri"/>
              </a:rPr>
              <a:t>      	 sq=keras.backend.squeeze(bn,axis=1)</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body" idx="1"/>
          </p:nvPr>
        </p:nvSpPr>
        <p:spPr>
          <a:xfrm>
            <a:off x="1203800" y="201150"/>
            <a:ext cx="7420800" cy="4741200"/>
          </a:xfrm>
          <a:prstGeom prst="rect">
            <a:avLst/>
          </a:prstGeom>
        </p:spPr>
        <p:txBody>
          <a:bodyPr spcFirstLastPara="1" wrap="square" lIns="91425" tIns="91425" rIns="91425" bIns="91425" anchor="t" anchorCtr="0">
            <a:noAutofit/>
          </a:bodyPr>
          <a:lstStyle/>
          <a:p>
            <a:pPr marL="0" lvl="0" indent="0" algn="l" rtl="0">
              <a:lnSpc>
                <a:spcPct val="75000"/>
              </a:lnSpc>
              <a:spcBef>
                <a:spcPts val="1200"/>
              </a:spcBef>
              <a:spcAft>
                <a:spcPts val="0"/>
              </a:spcAft>
              <a:buClr>
                <a:srgbClr val="000000"/>
              </a:buClr>
              <a:buSzPts val="275"/>
              <a:buFont typeface="Arial"/>
              <a:buNone/>
            </a:pPr>
            <a:r>
              <a:rPr lang="en" sz="1068" b="1">
                <a:latin typeface="Arial"/>
                <a:ea typeface="Arial"/>
                <a:cs typeface="Arial"/>
                <a:sym typeface="Arial"/>
              </a:rPr>
              <a:t>   </a:t>
            </a:r>
            <a:r>
              <a:rPr lang="en" sz="1200" b="1">
                <a:latin typeface="Calibri"/>
                <a:ea typeface="Calibri"/>
                <a:cs typeface="Calibri"/>
                <a:sym typeface="Calibri"/>
              </a:rPr>
              <a:t>(8)</a:t>
            </a:r>
            <a:r>
              <a:rPr lang="en" sz="1200">
                <a:latin typeface="Calibri"/>
                <a:ea typeface="Calibri"/>
                <a:cs typeface="Calibri"/>
                <a:sym typeface="Calibri"/>
              </a:rPr>
              <a:t> //Using LSTM model</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rn1=keras.layers.Bidirectional(keras.layers.LSTM(256,return_sequences=True))(sq)</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rn2=keras.layers.Bidirectional(keras.layers.LSTM(256,return_sequences=True))(rn1) </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a:t>
            </a:r>
            <a:r>
              <a:rPr lang="en" sz="1200" b="1">
                <a:latin typeface="Calibri"/>
                <a:ea typeface="Calibri"/>
                <a:cs typeface="Calibri"/>
                <a:sym typeface="Calibri"/>
              </a:rPr>
              <a:t>(9)</a:t>
            </a:r>
            <a:r>
              <a:rPr lang="en" sz="1200">
                <a:latin typeface="Calibri"/>
                <a:ea typeface="Calibri"/>
                <a:cs typeface="Calibri"/>
                <a:sym typeface="Calibri"/>
              </a:rPr>
              <a:t> // using Softmax Activation Function</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exd=keras.backend.expand_dims(rn2,axis=2)</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maping=keras.layers.Conv2D(len(symbols),(2,2),activation='relu',padding='same')(exd)</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r>
              <a:rPr lang="en" sz="1200">
                <a:latin typeface="Calibri"/>
                <a:ea typeface="Calibri"/>
                <a:cs typeface="Calibri"/>
                <a:sym typeface="Calibri"/>
              </a:rPr>
              <a:t>             maping=keras.backend.squeeze(maping,axis=2)</a:t>
            </a: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maping = tf.keras.layers.Softmax()(maping)</a:t>
            </a:r>
            <a:endParaRPr sz="1200">
              <a:latin typeface="Calibri"/>
              <a:ea typeface="Calibri"/>
              <a:cs typeface="Calibri"/>
              <a:sym typeface="Calibri"/>
            </a:endParaRPr>
          </a:p>
          <a:p>
            <a:pPr marL="0" lvl="0" indent="0" algn="l" rtl="0">
              <a:lnSpc>
                <a:spcPct val="75000"/>
              </a:lnSpc>
              <a:spcBef>
                <a:spcPts val="1200"/>
              </a:spcBef>
              <a:spcAft>
                <a:spcPts val="0"/>
              </a:spcAft>
              <a:buClr>
                <a:srgbClr val="000000"/>
              </a:buClr>
              <a:buSzPts val="275"/>
              <a:buFont typeface="Arial"/>
              <a:buNone/>
            </a:pP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a:t>
            </a:r>
            <a:r>
              <a:rPr lang="en" sz="1200" b="1">
                <a:latin typeface="Calibri"/>
                <a:ea typeface="Calibri"/>
                <a:cs typeface="Calibri"/>
                <a:sym typeface="Calibri"/>
              </a:rPr>
              <a:t>(10)</a:t>
            </a:r>
            <a:r>
              <a:rPr lang="en" sz="1200">
                <a:latin typeface="Calibri"/>
                <a:ea typeface="Calibri"/>
                <a:cs typeface="Calibri"/>
                <a:sym typeface="Calibri"/>
              </a:rPr>
              <a:t> // using Adam optimizer to compute loss</a:t>
            </a: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model=keras.Model(image,maping)</a:t>
            </a: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model.compile(loss='categorical_crossentropy', optimizer='adam')	</a:t>
            </a: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endParaRPr sz="1200">
              <a:latin typeface="Calibri"/>
              <a:ea typeface="Calibri"/>
              <a:cs typeface="Calibri"/>
              <a:sym typeface="Calibri"/>
            </a:endParaRPr>
          </a:p>
          <a:p>
            <a:pPr marL="0" lvl="0" indent="0" algn="l" rtl="0">
              <a:lnSpc>
                <a:spcPct val="75000"/>
              </a:lnSpc>
              <a:spcBef>
                <a:spcPts val="1200"/>
              </a:spcBef>
              <a:spcAft>
                <a:spcPts val="0"/>
              </a:spcAft>
              <a:buSzPts val="275"/>
              <a:buNone/>
            </a:pPr>
            <a:r>
              <a:rPr lang="en" sz="1200">
                <a:latin typeface="Calibri"/>
                <a:ea typeface="Calibri"/>
                <a:cs typeface="Calibri"/>
                <a:sym typeface="Calibri"/>
              </a:rPr>
              <a:t>   </a:t>
            </a:r>
            <a:r>
              <a:rPr lang="en" sz="1200" b="1">
                <a:latin typeface="Calibri"/>
                <a:ea typeface="Calibri"/>
                <a:cs typeface="Calibri"/>
                <a:sym typeface="Calibri"/>
              </a:rPr>
              <a:t>(11)</a:t>
            </a:r>
            <a:r>
              <a:rPr lang="en" sz="1200">
                <a:latin typeface="Calibri"/>
                <a:ea typeface="Calibri"/>
                <a:cs typeface="Calibri"/>
                <a:sym typeface="Calibri"/>
              </a:rPr>
              <a:t> return model</a:t>
            </a:r>
            <a:endParaRPr sz="1200">
              <a:latin typeface="Calibri"/>
              <a:ea typeface="Calibri"/>
              <a:cs typeface="Calibri"/>
              <a:sym typeface="Calibri"/>
            </a:endParaRPr>
          </a:p>
          <a:p>
            <a:pPr marL="0" lvl="0" indent="0" algn="l" rtl="0">
              <a:lnSpc>
                <a:spcPct val="60000"/>
              </a:lnSpc>
              <a:spcBef>
                <a:spcPts val="1200"/>
              </a:spcBef>
              <a:spcAft>
                <a:spcPts val="0"/>
              </a:spcAft>
              <a:buSzPts val="275"/>
              <a:buNone/>
            </a:pPr>
            <a:endParaRPr sz="1287"/>
          </a:p>
          <a:p>
            <a:pPr marL="0" lvl="0" indent="0" algn="l" rtl="0">
              <a:lnSpc>
                <a:spcPct val="75000"/>
              </a:lnSpc>
              <a:spcBef>
                <a:spcPts val="0"/>
              </a:spcBef>
              <a:spcAft>
                <a:spcPts val="0"/>
              </a:spcAft>
              <a:buSzPts val="275"/>
              <a:buNone/>
            </a:pPr>
            <a:endParaRPr sz="1281"/>
          </a:p>
          <a:p>
            <a:pPr marL="0" lvl="0" indent="0" algn="l" rtl="0">
              <a:lnSpc>
                <a:spcPct val="95000"/>
              </a:lnSpc>
              <a:spcBef>
                <a:spcPts val="1200"/>
              </a:spcBef>
              <a:spcAft>
                <a:spcPts val="0"/>
              </a:spcAft>
              <a:buSzPts val="275"/>
              <a:buNone/>
            </a:pPr>
            <a:endParaRPr sz="1325"/>
          </a:p>
          <a:p>
            <a:pPr marL="0" lvl="0" indent="0" algn="l" rtl="0">
              <a:lnSpc>
                <a:spcPct val="75000"/>
              </a:lnSpc>
              <a:spcBef>
                <a:spcPts val="1200"/>
              </a:spcBef>
              <a:spcAft>
                <a:spcPts val="0"/>
              </a:spcAft>
              <a:buClr>
                <a:srgbClr val="000000"/>
              </a:buClr>
              <a:buSzPts val="275"/>
              <a:buFont typeface="Arial"/>
              <a:buNone/>
            </a:pPr>
            <a:endParaRPr sz="1268">
              <a:latin typeface="Arial"/>
              <a:ea typeface="Arial"/>
              <a:cs typeface="Arial"/>
              <a:sym typeface="Arial"/>
            </a:endParaRPr>
          </a:p>
          <a:p>
            <a:pPr marL="0" lvl="0" indent="0" algn="l" rtl="0">
              <a:lnSpc>
                <a:spcPct val="75000"/>
              </a:lnSpc>
              <a:spcBef>
                <a:spcPts val="1200"/>
              </a:spcBef>
              <a:spcAft>
                <a:spcPts val="1200"/>
              </a:spcAft>
              <a:buSzPts val="275"/>
              <a:buNone/>
            </a:pPr>
            <a:r>
              <a:rPr lang="en" sz="1268">
                <a:latin typeface="Arial"/>
                <a:ea typeface="Arial"/>
                <a:cs typeface="Arial"/>
                <a:sym typeface="Arial"/>
              </a:rPr>
              <a:t>  </a:t>
            </a:r>
            <a:endParaRPr sz="1325"/>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6"/>
          <p:cNvPicPr preferRelativeResize="0"/>
          <p:nvPr/>
        </p:nvPicPr>
        <p:blipFill>
          <a:blip r:embed="rId3">
            <a:alphaModFix/>
          </a:blip>
          <a:stretch>
            <a:fillRect/>
          </a:stretch>
        </p:blipFill>
        <p:spPr>
          <a:xfrm>
            <a:off x="388875" y="914175"/>
            <a:ext cx="3747651" cy="3968150"/>
          </a:xfrm>
          <a:prstGeom prst="rect">
            <a:avLst/>
          </a:prstGeom>
          <a:noFill/>
          <a:ln>
            <a:noFill/>
          </a:ln>
        </p:spPr>
      </p:pic>
      <p:pic>
        <p:nvPicPr>
          <p:cNvPr id="213" name="Google Shape;213;p26"/>
          <p:cNvPicPr preferRelativeResize="0"/>
          <p:nvPr/>
        </p:nvPicPr>
        <p:blipFill>
          <a:blip r:embed="rId4">
            <a:alphaModFix/>
          </a:blip>
          <a:stretch>
            <a:fillRect/>
          </a:stretch>
        </p:blipFill>
        <p:spPr>
          <a:xfrm>
            <a:off x="5289875" y="914175"/>
            <a:ext cx="3747650" cy="3968149"/>
          </a:xfrm>
          <a:prstGeom prst="rect">
            <a:avLst/>
          </a:prstGeom>
          <a:noFill/>
          <a:ln>
            <a:noFill/>
          </a:ln>
        </p:spPr>
      </p:pic>
      <p:sp>
        <p:nvSpPr>
          <p:cNvPr id="214" name="Google Shape;214;p26"/>
          <p:cNvSpPr/>
          <p:nvPr/>
        </p:nvSpPr>
        <p:spPr>
          <a:xfrm>
            <a:off x="4316438" y="2207500"/>
            <a:ext cx="793500" cy="602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txBox="1"/>
          <p:nvPr/>
        </p:nvSpPr>
        <p:spPr>
          <a:xfrm>
            <a:off x="2230200" y="210975"/>
            <a:ext cx="4902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lt1"/>
                </a:solidFill>
                <a:latin typeface="Times New Roman"/>
                <a:ea typeface="Times New Roman"/>
                <a:cs typeface="Times New Roman"/>
                <a:sym typeface="Times New Roman"/>
              </a:rPr>
              <a:t>                             </a:t>
            </a:r>
            <a:r>
              <a:rPr lang="en" sz="2200" b="1">
                <a:solidFill>
                  <a:schemeClr val="lt1"/>
                </a:solidFill>
                <a:latin typeface="Times New Roman"/>
                <a:ea typeface="Times New Roman"/>
                <a:cs typeface="Times New Roman"/>
                <a:sym typeface="Times New Roman"/>
              </a:rPr>
              <a:t>     Model Flowchart</a:t>
            </a:r>
            <a:endParaRPr sz="2200" b="1">
              <a:solidFill>
                <a:schemeClr val="lt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7"/>
          <p:cNvPicPr preferRelativeResize="0"/>
          <p:nvPr/>
        </p:nvPicPr>
        <p:blipFill rotWithShape="1">
          <a:blip r:embed="rId3">
            <a:alphaModFix/>
          </a:blip>
          <a:srcRect r="3586"/>
          <a:stretch/>
        </p:blipFill>
        <p:spPr>
          <a:xfrm>
            <a:off x="940175" y="321450"/>
            <a:ext cx="3788825" cy="4724750"/>
          </a:xfrm>
          <a:prstGeom prst="rect">
            <a:avLst/>
          </a:prstGeom>
          <a:noFill/>
          <a:ln>
            <a:noFill/>
          </a:ln>
        </p:spPr>
      </p:pic>
      <p:pic>
        <p:nvPicPr>
          <p:cNvPr id="221" name="Google Shape;221;p27"/>
          <p:cNvPicPr preferRelativeResize="0"/>
          <p:nvPr/>
        </p:nvPicPr>
        <p:blipFill rotWithShape="1">
          <a:blip r:embed="rId4">
            <a:alphaModFix/>
          </a:blip>
          <a:srcRect l="4056" r="3752"/>
          <a:stretch/>
        </p:blipFill>
        <p:spPr>
          <a:xfrm>
            <a:off x="5641575" y="1175675"/>
            <a:ext cx="3321974" cy="2153650"/>
          </a:xfrm>
          <a:prstGeom prst="rect">
            <a:avLst/>
          </a:prstGeom>
          <a:noFill/>
          <a:ln>
            <a:noFill/>
          </a:ln>
        </p:spPr>
      </p:pic>
      <p:sp>
        <p:nvSpPr>
          <p:cNvPr id="222" name="Google Shape;222;p27"/>
          <p:cNvSpPr/>
          <p:nvPr/>
        </p:nvSpPr>
        <p:spPr>
          <a:xfrm>
            <a:off x="4783700" y="2036488"/>
            <a:ext cx="653100" cy="432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2A6C0-DF63-47EE-92AF-0E270371EA82}"/>
              </a:ext>
            </a:extLst>
          </p:cNvPr>
          <p:cNvSpPr>
            <a:spLocks noGrp="1"/>
          </p:cNvSpPr>
          <p:nvPr>
            <p:ph type="title"/>
          </p:nvPr>
        </p:nvSpPr>
        <p:spPr/>
        <p:txBody>
          <a:bodyPr/>
          <a:lstStyle/>
          <a:p>
            <a:pPr algn="ctr"/>
            <a:r>
              <a:rPr lang="en-US" b="1" dirty="0"/>
              <a:t>Future scope(OCR)</a:t>
            </a:r>
          </a:p>
        </p:txBody>
      </p:sp>
      <p:sp>
        <p:nvSpPr>
          <p:cNvPr id="3" name="Text Placeholder 2">
            <a:extLst>
              <a:ext uri="{FF2B5EF4-FFF2-40B4-BE49-F238E27FC236}">
                <a16:creationId xmlns:a16="http://schemas.microsoft.com/office/drawing/2014/main" id="{D837020E-FCD6-4254-8057-E5577FE9688F}"/>
              </a:ext>
            </a:extLst>
          </p:cNvPr>
          <p:cNvSpPr>
            <a:spLocks noGrp="1"/>
          </p:cNvSpPr>
          <p:nvPr>
            <p:ph type="body" idx="1"/>
          </p:nvPr>
        </p:nvSpPr>
        <p:spPr/>
        <p:txBody>
          <a:bodyPr>
            <a:normAutofit/>
          </a:bodyPr>
          <a:lstStyle/>
          <a:p>
            <a:r>
              <a:rPr lang="en-US" sz="2000" dirty="0"/>
              <a:t>OCR is finally moving away from just seeing and matching. Driven by deep learning, it's entering a new phase where it first recognizes scanned text, then makes meaning of it. The competitive edge will be given to the software that provides the most powerful information extraction and highest-quality insights.</a:t>
            </a:r>
          </a:p>
        </p:txBody>
      </p:sp>
    </p:spTree>
    <p:extLst>
      <p:ext uri="{BB962C8B-B14F-4D97-AF65-F5344CB8AC3E}">
        <p14:creationId xmlns:p14="http://schemas.microsoft.com/office/powerpoint/2010/main" val="175488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5C6-9F2C-4D04-9409-2520111F7267}"/>
              </a:ext>
            </a:extLst>
          </p:cNvPr>
          <p:cNvSpPr>
            <a:spLocks noGrp="1"/>
          </p:cNvSpPr>
          <p:nvPr>
            <p:ph type="title"/>
          </p:nvPr>
        </p:nvSpPr>
        <p:spPr/>
        <p:txBody>
          <a:bodyPr/>
          <a:lstStyle/>
          <a:p>
            <a:pPr algn="ctr"/>
            <a:r>
              <a:rPr lang="en-US" b="1" dirty="0"/>
              <a:t>Conclusion</a:t>
            </a:r>
          </a:p>
        </p:txBody>
      </p:sp>
      <p:sp>
        <p:nvSpPr>
          <p:cNvPr id="3" name="Text Placeholder 2">
            <a:extLst>
              <a:ext uri="{FF2B5EF4-FFF2-40B4-BE49-F238E27FC236}">
                <a16:creationId xmlns:a16="http://schemas.microsoft.com/office/drawing/2014/main" id="{AB2869AE-D6E7-447E-9C52-71A429295715}"/>
              </a:ext>
            </a:extLst>
          </p:cNvPr>
          <p:cNvSpPr>
            <a:spLocks noGrp="1"/>
          </p:cNvSpPr>
          <p:nvPr>
            <p:ph type="body" idx="1"/>
          </p:nvPr>
        </p:nvSpPr>
        <p:spPr/>
        <p:txBody>
          <a:bodyPr>
            <a:normAutofit/>
          </a:bodyPr>
          <a:lstStyle/>
          <a:p>
            <a:r>
              <a:rPr lang="en-US" sz="1800" dirty="0"/>
              <a:t>OCR is a very remarkable technology that holds a lot of potential. In this day and age, such tools are already quite advanced. However, Optical Character Recognition is going to look even better in the future.</a:t>
            </a:r>
          </a:p>
        </p:txBody>
      </p:sp>
    </p:spTree>
    <p:extLst>
      <p:ext uri="{BB962C8B-B14F-4D97-AF65-F5344CB8AC3E}">
        <p14:creationId xmlns:p14="http://schemas.microsoft.com/office/powerpoint/2010/main" val="82315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4"/>
          <p:cNvSpPr txBox="1">
            <a:spLocks noGrp="1"/>
          </p:cNvSpPr>
          <p:nvPr>
            <p:ph type="title"/>
          </p:nvPr>
        </p:nvSpPr>
        <p:spPr>
          <a:xfrm>
            <a:off x="987300" y="1507300"/>
            <a:ext cx="3584700" cy="396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1"/>
              <a:t>Optical </a:t>
            </a:r>
            <a:endParaRPr sz="4000" b="1"/>
          </a:p>
          <a:p>
            <a:pPr marL="0" lvl="0" indent="0" algn="l" rtl="0">
              <a:spcBef>
                <a:spcPts val="0"/>
              </a:spcBef>
              <a:spcAft>
                <a:spcPts val="0"/>
              </a:spcAft>
              <a:buNone/>
            </a:pPr>
            <a:r>
              <a:rPr lang="en" sz="4000" b="1"/>
              <a:t>Character    Recognition</a:t>
            </a:r>
            <a:endParaRPr b="1"/>
          </a:p>
        </p:txBody>
      </p:sp>
      <p:sp>
        <p:nvSpPr>
          <p:cNvPr id="140" name="Google Shape;140;p14"/>
          <p:cNvSpPr txBox="1">
            <a:spLocks noGrp="1"/>
          </p:cNvSpPr>
          <p:nvPr>
            <p:ph type="body" idx="1"/>
          </p:nvPr>
        </p:nvSpPr>
        <p:spPr>
          <a:xfrm>
            <a:off x="5454925" y="964825"/>
            <a:ext cx="2702100" cy="2911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505">
                <a:solidFill>
                  <a:srgbClr val="FF0000"/>
                </a:solidFill>
              </a:rPr>
              <a:t>Faculty Mentor (UPES) :</a:t>
            </a:r>
            <a:endParaRPr sz="1505">
              <a:solidFill>
                <a:srgbClr val="FF0000"/>
              </a:solidFill>
            </a:endParaRPr>
          </a:p>
          <a:p>
            <a:pPr marL="0" lvl="0" indent="0" algn="l" rtl="0">
              <a:lnSpc>
                <a:spcPct val="95000"/>
              </a:lnSpc>
              <a:spcBef>
                <a:spcPts val="1200"/>
              </a:spcBef>
              <a:spcAft>
                <a:spcPts val="0"/>
              </a:spcAft>
              <a:buSzPts val="935"/>
              <a:buNone/>
            </a:pPr>
            <a:r>
              <a:rPr lang="en" sz="1505"/>
              <a:t>Mr. Bikram Pratim Bhuyan </a:t>
            </a:r>
            <a:endParaRPr sz="1505"/>
          </a:p>
          <a:p>
            <a:pPr marL="0" lvl="0" indent="0" algn="l" rtl="0">
              <a:lnSpc>
                <a:spcPct val="95000"/>
              </a:lnSpc>
              <a:spcBef>
                <a:spcPts val="1200"/>
              </a:spcBef>
              <a:spcAft>
                <a:spcPts val="0"/>
              </a:spcAft>
              <a:buSzPts val="935"/>
              <a:buNone/>
            </a:pPr>
            <a:r>
              <a:rPr lang="en" sz="1505">
                <a:solidFill>
                  <a:srgbClr val="FF0000"/>
                </a:solidFill>
              </a:rPr>
              <a:t>Team Lead (Celebal):</a:t>
            </a:r>
            <a:endParaRPr sz="1505">
              <a:solidFill>
                <a:srgbClr val="FF0000"/>
              </a:solidFill>
            </a:endParaRPr>
          </a:p>
          <a:p>
            <a:pPr marL="0" lvl="0" indent="0" algn="l" rtl="0">
              <a:lnSpc>
                <a:spcPct val="95000"/>
              </a:lnSpc>
              <a:spcBef>
                <a:spcPts val="1200"/>
              </a:spcBef>
              <a:spcAft>
                <a:spcPts val="0"/>
              </a:spcAft>
              <a:buSzPts val="935"/>
              <a:buNone/>
            </a:pPr>
            <a:r>
              <a:rPr lang="en" sz="1505"/>
              <a:t>Mr. Anurag Sharma </a:t>
            </a:r>
            <a:endParaRPr sz="1505"/>
          </a:p>
          <a:p>
            <a:pPr marL="0" lvl="0" indent="0" algn="l" rtl="0">
              <a:lnSpc>
                <a:spcPct val="95000"/>
              </a:lnSpc>
              <a:spcBef>
                <a:spcPts val="1200"/>
              </a:spcBef>
              <a:spcAft>
                <a:spcPts val="0"/>
              </a:spcAft>
              <a:buSzPts val="935"/>
              <a:buNone/>
            </a:pPr>
            <a:r>
              <a:rPr lang="en" sz="1505" b="1">
                <a:solidFill>
                  <a:srgbClr val="FF0000"/>
                </a:solidFill>
              </a:rPr>
              <a:t>Team members :</a:t>
            </a:r>
            <a:endParaRPr sz="1505" b="1">
              <a:solidFill>
                <a:srgbClr val="FF0000"/>
              </a:solidFill>
            </a:endParaRPr>
          </a:p>
          <a:p>
            <a:pPr marL="0" lvl="0" indent="0" algn="l" rtl="0">
              <a:lnSpc>
                <a:spcPct val="95000"/>
              </a:lnSpc>
              <a:spcBef>
                <a:spcPts val="1200"/>
              </a:spcBef>
              <a:spcAft>
                <a:spcPts val="0"/>
              </a:spcAft>
              <a:buSzPts val="935"/>
              <a:buNone/>
            </a:pPr>
            <a:r>
              <a:rPr lang="en" sz="1505"/>
              <a:t>Shreya Joshi   </a:t>
            </a:r>
            <a:endParaRPr sz="1505"/>
          </a:p>
          <a:p>
            <a:pPr marL="0" lvl="0" indent="0" algn="l" rtl="0">
              <a:lnSpc>
                <a:spcPct val="95000"/>
              </a:lnSpc>
              <a:spcBef>
                <a:spcPts val="1200"/>
              </a:spcBef>
              <a:spcAft>
                <a:spcPts val="0"/>
              </a:spcAft>
              <a:buSzPts val="935"/>
              <a:buNone/>
            </a:pPr>
            <a:r>
              <a:rPr lang="en" sz="1505"/>
              <a:t>Shubham Sanghi</a:t>
            </a:r>
            <a:endParaRPr sz="1505"/>
          </a:p>
          <a:p>
            <a:pPr marL="0" lvl="0" indent="0" algn="l" rtl="0">
              <a:lnSpc>
                <a:spcPct val="95000"/>
              </a:lnSpc>
              <a:spcBef>
                <a:spcPts val="1200"/>
              </a:spcBef>
              <a:spcAft>
                <a:spcPts val="0"/>
              </a:spcAft>
              <a:buSzPts val="935"/>
              <a:buNone/>
            </a:pPr>
            <a:r>
              <a:rPr lang="en" sz="1505"/>
              <a:t>Suvansh Kapur </a:t>
            </a:r>
            <a:endParaRPr sz="1505"/>
          </a:p>
          <a:p>
            <a:pPr marL="0" lvl="0" indent="0" algn="l" rtl="0">
              <a:lnSpc>
                <a:spcPct val="95000"/>
              </a:lnSpc>
              <a:spcBef>
                <a:spcPts val="1200"/>
              </a:spcBef>
              <a:spcAft>
                <a:spcPts val="1200"/>
              </a:spcAft>
              <a:buSzPts val="935"/>
              <a:buNone/>
            </a:pPr>
            <a:r>
              <a:rPr lang="en" sz="1505"/>
              <a:t>M. Sweety Reddy</a:t>
            </a:r>
            <a:endParaRPr sz="1505"/>
          </a:p>
        </p:txBody>
      </p:sp>
      <p:cxnSp>
        <p:nvCxnSpPr>
          <p:cNvPr id="141" name="Google Shape;141;p14"/>
          <p:cNvCxnSpPr/>
          <p:nvPr/>
        </p:nvCxnSpPr>
        <p:spPr>
          <a:xfrm>
            <a:off x="4601025" y="552525"/>
            <a:ext cx="20100" cy="4038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txBox="1">
            <a:spLocks noGrp="1"/>
          </p:cNvSpPr>
          <p:nvPr>
            <p:ph type="title"/>
          </p:nvPr>
        </p:nvSpPr>
        <p:spPr>
          <a:xfrm>
            <a:off x="1297500" y="393750"/>
            <a:ext cx="7038900" cy="617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References</a:t>
            </a:r>
            <a:endParaRPr b="1">
              <a:latin typeface="Times New Roman"/>
              <a:ea typeface="Times New Roman"/>
              <a:cs typeface="Times New Roman"/>
              <a:sym typeface="Times New Roman"/>
            </a:endParaRPr>
          </a:p>
        </p:txBody>
      </p:sp>
      <p:sp>
        <p:nvSpPr>
          <p:cNvPr id="228" name="Google Shape;228;p28"/>
          <p:cNvSpPr txBox="1">
            <a:spLocks noGrp="1"/>
          </p:cNvSpPr>
          <p:nvPr>
            <p:ph type="body" idx="1"/>
          </p:nvPr>
        </p:nvSpPr>
        <p:spPr>
          <a:xfrm>
            <a:off x="1341950" y="1055350"/>
            <a:ext cx="7038900" cy="38439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[1] </a:t>
            </a:r>
            <a:r>
              <a:rPr lang="en" sz="1500" u="sng">
                <a:solidFill>
                  <a:schemeClr val="hlink"/>
                </a:solidFill>
                <a:hlinkClick r:id="rId3"/>
              </a:rPr>
              <a:t>Project report of OCR Recognition Bharat Kalia</a:t>
            </a:r>
            <a:endParaRPr sz="1500"/>
          </a:p>
          <a:p>
            <a:pPr marL="457200" lvl="0" indent="0" algn="l" rtl="0">
              <a:spcBef>
                <a:spcPts val="1200"/>
              </a:spcBef>
              <a:spcAft>
                <a:spcPts val="0"/>
              </a:spcAft>
              <a:buNone/>
            </a:pPr>
            <a:r>
              <a:rPr lang="en" sz="1500"/>
              <a:t>[2] </a:t>
            </a:r>
            <a:r>
              <a:rPr lang="en" sz="1500" u="sng">
                <a:solidFill>
                  <a:schemeClr val="hlink"/>
                </a:solidFill>
                <a:hlinkClick r:id="rId4"/>
              </a:rPr>
              <a:t>https://www.scribd.com/doc/87514317/Project-Report-OCR</a:t>
            </a:r>
            <a:endParaRPr sz="1500"/>
          </a:p>
          <a:p>
            <a:pPr marL="457200" lvl="0" indent="0" algn="l" rtl="0">
              <a:spcBef>
                <a:spcPts val="1200"/>
              </a:spcBef>
              <a:spcAft>
                <a:spcPts val="0"/>
              </a:spcAft>
              <a:buNone/>
            </a:pPr>
            <a:r>
              <a:rPr lang="en" sz="1500"/>
              <a:t>[3]</a:t>
            </a:r>
            <a:r>
              <a:rPr lang="en" sz="1500" u="sng">
                <a:solidFill>
                  <a:schemeClr val="hlink"/>
                </a:solidFill>
                <a:hlinkClick r:id="rId5"/>
              </a:rPr>
              <a:t>https://www.researchgate.net/publication/329235445_Optical_Recognition_of_Digital_Characters_Using_Machine_Learning</a:t>
            </a:r>
            <a:endParaRPr sz="1500"/>
          </a:p>
          <a:p>
            <a:pPr marL="457200" lvl="0" indent="0" algn="l" rtl="0">
              <a:spcBef>
                <a:spcPts val="1200"/>
              </a:spcBef>
              <a:spcAft>
                <a:spcPts val="0"/>
              </a:spcAft>
              <a:buNone/>
            </a:pPr>
            <a:r>
              <a:rPr lang="en" sz="1500"/>
              <a:t>[4]</a:t>
            </a:r>
            <a:r>
              <a:rPr lang="en" sz="1500" u="sng">
                <a:solidFill>
                  <a:schemeClr val="hlink"/>
                </a:solidFill>
                <a:hlinkClick r:id="rId6"/>
              </a:rPr>
              <a:t>Optical character recognition using back propagation neural network</a:t>
            </a:r>
            <a:endParaRPr sz="1500"/>
          </a:p>
          <a:p>
            <a:pPr marL="457200" lvl="0" indent="0" algn="l" rtl="0">
              <a:spcBef>
                <a:spcPts val="1200"/>
              </a:spcBef>
              <a:spcAft>
                <a:spcPts val="0"/>
              </a:spcAft>
              <a:buNone/>
            </a:pPr>
            <a:r>
              <a:rPr lang="en" sz="1500"/>
              <a:t>[5]</a:t>
            </a:r>
            <a:r>
              <a:rPr lang="en" sz="1500" u="sng">
                <a:solidFill>
                  <a:schemeClr val="hlink"/>
                </a:solidFill>
                <a:hlinkClick r:id="rId7"/>
              </a:rPr>
              <a:t>http://www.ijmlc.org/papers/165-C01330-002.pdf</a:t>
            </a:r>
            <a:endParaRPr sz="1500"/>
          </a:p>
          <a:p>
            <a:pPr marL="457200" lvl="0" indent="0" algn="l" rtl="0">
              <a:spcBef>
                <a:spcPts val="1200"/>
              </a:spcBef>
              <a:spcAft>
                <a:spcPts val="0"/>
              </a:spcAft>
              <a:buNone/>
            </a:pPr>
            <a:r>
              <a:rPr lang="en" sz="1500"/>
              <a:t>[6]</a:t>
            </a:r>
            <a:r>
              <a:rPr lang="en" sz="1500" u="sng">
                <a:solidFill>
                  <a:schemeClr val="hlink"/>
                </a:solidFill>
                <a:hlinkClick r:id="rId8"/>
              </a:rPr>
              <a:t>https://www.google.com/search?q=convolutional+neural+network+figure&amp;sxsrf=ALeKk010QISqTj3yehe9St1ZjqhyF8eLXg:1628712962729&amp;source=lnms&amp;tbm=isch&amp;sa=X&amp;ved=2ahUKEwi9_dXM5KnyAhV44zgGHTS1BH4Q_AUoAXoECAIQAw&amp;biw=1517&amp;bih=631#imgrc=0svziSGdIXcgqM</a:t>
            </a:r>
            <a:endParaRPr sz="1500"/>
          </a:p>
          <a:p>
            <a:pPr marL="457200" lvl="0" indent="0" algn="l" rtl="0">
              <a:spcBef>
                <a:spcPts val="1200"/>
              </a:spcBef>
              <a:spcAft>
                <a:spcPts val="0"/>
              </a:spcAft>
              <a:buNone/>
            </a:pPr>
            <a:endParaRPr sz="1500"/>
          </a:p>
          <a:p>
            <a:pPr marL="0" lvl="0" indent="0" algn="l" rtl="0">
              <a:spcBef>
                <a:spcPts val="1200"/>
              </a:spcBef>
              <a:spcAft>
                <a:spcPts val="0"/>
              </a:spcAft>
              <a:buNone/>
            </a:pPr>
            <a:endParaRPr sz="1500"/>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body" idx="1"/>
          </p:nvPr>
        </p:nvSpPr>
        <p:spPr>
          <a:xfrm>
            <a:off x="1325050" y="312275"/>
            <a:ext cx="7038900" cy="36612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500"/>
          </a:p>
          <a:p>
            <a:pPr marL="457200" lvl="0" indent="0" algn="l" rtl="0">
              <a:spcBef>
                <a:spcPts val="1200"/>
              </a:spcBef>
              <a:spcAft>
                <a:spcPts val="0"/>
              </a:spcAft>
              <a:buNone/>
            </a:pPr>
            <a:r>
              <a:rPr lang="en" sz="1500"/>
              <a:t>[7]  </a:t>
            </a:r>
            <a:r>
              <a:rPr lang="en" sz="1500" u="sng">
                <a:solidFill>
                  <a:schemeClr val="hlink"/>
                </a:solidFill>
                <a:hlinkClick r:id="rId3"/>
              </a:rPr>
              <a:t>OCR (Optical Character Recognition) functionality in Node.JS Application</a:t>
            </a:r>
            <a:endParaRPr sz="1500"/>
          </a:p>
          <a:p>
            <a:pPr marL="457200" lvl="0" indent="0" algn="l" rtl="0">
              <a:spcBef>
                <a:spcPts val="1200"/>
              </a:spcBef>
              <a:spcAft>
                <a:spcPts val="0"/>
              </a:spcAft>
              <a:buNone/>
            </a:pPr>
            <a:r>
              <a:rPr lang="en" sz="1500"/>
              <a:t>[8] </a:t>
            </a:r>
            <a:r>
              <a:rPr lang="en" sz="1500" u="sng">
                <a:solidFill>
                  <a:schemeClr val="hlink"/>
                </a:solidFill>
                <a:hlinkClick r:id="rId4"/>
              </a:rPr>
              <a:t>Optical Character Recognition Using Deep Learning Techniques | by Gilad David Maayan | Heartbeat</a:t>
            </a:r>
            <a:endParaRPr sz="1500"/>
          </a:p>
          <a:p>
            <a:pPr marL="457200" lvl="0" indent="0" algn="l" rtl="0">
              <a:spcBef>
                <a:spcPts val="1200"/>
              </a:spcBef>
              <a:spcAft>
                <a:spcPts val="0"/>
              </a:spcAft>
              <a:buNone/>
            </a:pPr>
            <a:r>
              <a:rPr lang="en" sz="1500"/>
              <a:t>[9]  </a:t>
            </a:r>
            <a:r>
              <a:rPr lang="en" sz="1500" u="sng">
                <a:solidFill>
                  <a:schemeClr val="hlink"/>
                </a:solidFill>
                <a:hlinkClick r:id="rId5"/>
              </a:rPr>
              <a:t>A gentle introduction to OCR. How and why to apply deep learning to… | by Gidi Shperber</a:t>
            </a:r>
            <a:endParaRPr sz="1500"/>
          </a:p>
          <a:p>
            <a:pPr marL="457200" lvl="0" indent="0" algn="l" rtl="0">
              <a:spcBef>
                <a:spcPts val="1200"/>
              </a:spcBef>
              <a:spcAft>
                <a:spcPts val="1200"/>
              </a:spcAft>
              <a:buNone/>
            </a:pPr>
            <a:r>
              <a:rPr lang="en" sz="1500"/>
              <a:t>[10]  </a:t>
            </a:r>
            <a:r>
              <a:rPr lang="en" sz="1500">
                <a:solidFill>
                  <a:schemeClr val="accent5"/>
                </a:solidFill>
              </a:rPr>
              <a:t>Rizvi, Syed &amp; Abbas, Sagheer &amp; Khan, Muhammad &amp; Asadullah, Muhammad. (2018). Optical Character Recognition System for Nastalique Urdu-Like Script Languages Using Supervised Learning. International Journal of Pattern Recognition and Artificial Intelligence. 33. 10.1142/S0218001419530045.</a:t>
            </a:r>
            <a:endParaRPr sz="15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a:spLocks noGrp="1"/>
          </p:cNvSpPr>
          <p:nvPr>
            <p:ph type="title"/>
          </p:nvPr>
        </p:nvSpPr>
        <p:spPr>
          <a:xfrm>
            <a:off x="750350" y="1740725"/>
            <a:ext cx="4587000" cy="11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a:t>THANK YOU</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D09C-8AE1-4680-90D9-7D1A77775D9A}"/>
              </a:ext>
            </a:extLst>
          </p:cNvPr>
          <p:cNvSpPr>
            <a:spLocks noGrp="1"/>
          </p:cNvSpPr>
          <p:nvPr>
            <p:ph type="title"/>
          </p:nvPr>
        </p:nvSpPr>
        <p:spPr/>
        <p:txBody>
          <a:bodyPr/>
          <a:lstStyle/>
          <a:p>
            <a:pPr algn="ctr"/>
            <a:r>
              <a:rPr lang="en-US" b="1" dirty="0"/>
              <a:t>Objective</a:t>
            </a:r>
          </a:p>
        </p:txBody>
      </p:sp>
      <p:sp>
        <p:nvSpPr>
          <p:cNvPr id="3" name="Text Placeholder 2">
            <a:extLst>
              <a:ext uri="{FF2B5EF4-FFF2-40B4-BE49-F238E27FC236}">
                <a16:creationId xmlns:a16="http://schemas.microsoft.com/office/drawing/2014/main" id="{A2033970-E3AF-42C7-B2D2-2D38C9337C5B}"/>
              </a:ext>
            </a:extLst>
          </p:cNvPr>
          <p:cNvSpPr>
            <a:spLocks noGrp="1"/>
          </p:cNvSpPr>
          <p:nvPr>
            <p:ph type="body" idx="1"/>
          </p:nvPr>
        </p:nvSpPr>
        <p:spPr/>
        <p:txBody>
          <a:bodyPr/>
          <a:lstStyle/>
          <a:p>
            <a:r>
              <a:rPr lang="en-US" sz="1800" dirty="0"/>
              <a:t>The goal of the project was to predict the next character from the previous set of words or sentences</a:t>
            </a:r>
            <a:r>
              <a:rPr lang="en-US" dirty="0"/>
              <a:t>.</a:t>
            </a:r>
          </a:p>
          <a:p>
            <a:endParaRPr lang="en-US" dirty="0"/>
          </a:p>
        </p:txBody>
      </p:sp>
      <p:pic>
        <p:nvPicPr>
          <p:cNvPr id="5" name="Picture 4">
            <a:extLst>
              <a:ext uri="{FF2B5EF4-FFF2-40B4-BE49-F238E27FC236}">
                <a16:creationId xmlns:a16="http://schemas.microsoft.com/office/drawing/2014/main" id="{7D1F7206-2307-4526-8B85-B51DD1A3BF16}"/>
              </a:ext>
            </a:extLst>
          </p:cNvPr>
          <p:cNvPicPr>
            <a:picLocks noChangeAspect="1"/>
          </p:cNvPicPr>
          <p:nvPr/>
        </p:nvPicPr>
        <p:blipFill>
          <a:blip r:embed="rId2"/>
          <a:stretch>
            <a:fillRect/>
          </a:stretch>
        </p:blipFill>
        <p:spPr>
          <a:xfrm>
            <a:off x="2206256" y="2466752"/>
            <a:ext cx="4731488" cy="1818167"/>
          </a:xfrm>
          <a:prstGeom prst="rect">
            <a:avLst/>
          </a:prstGeom>
        </p:spPr>
      </p:pic>
    </p:spTree>
    <p:extLst>
      <p:ext uri="{BB962C8B-B14F-4D97-AF65-F5344CB8AC3E}">
        <p14:creationId xmlns:p14="http://schemas.microsoft.com/office/powerpoint/2010/main" val="239825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8208-CDBE-4B9E-B829-B337BA02278A}"/>
              </a:ext>
            </a:extLst>
          </p:cNvPr>
          <p:cNvSpPr>
            <a:spLocks noGrp="1"/>
          </p:cNvSpPr>
          <p:nvPr>
            <p:ph type="title"/>
          </p:nvPr>
        </p:nvSpPr>
        <p:spPr/>
        <p:txBody>
          <a:bodyPr/>
          <a:lstStyle/>
          <a:p>
            <a:pPr algn="ctr"/>
            <a:r>
              <a:rPr lang="en-US" b="1" dirty="0"/>
              <a:t>Target Audience</a:t>
            </a:r>
          </a:p>
        </p:txBody>
      </p:sp>
      <p:sp>
        <p:nvSpPr>
          <p:cNvPr id="3" name="Text Placeholder 2">
            <a:extLst>
              <a:ext uri="{FF2B5EF4-FFF2-40B4-BE49-F238E27FC236}">
                <a16:creationId xmlns:a16="http://schemas.microsoft.com/office/drawing/2014/main" id="{78CDB11D-9E75-4293-BDEA-956857A70DE9}"/>
              </a:ext>
            </a:extLst>
          </p:cNvPr>
          <p:cNvSpPr>
            <a:spLocks noGrp="1"/>
          </p:cNvSpPr>
          <p:nvPr>
            <p:ph type="body" idx="1"/>
          </p:nvPr>
        </p:nvSpPr>
        <p:spPr/>
        <p:txBody>
          <a:bodyPr>
            <a:normAutofit/>
          </a:bodyPr>
          <a:lstStyle/>
          <a:p>
            <a:r>
              <a:rPr lang="en-US" sz="1800" dirty="0"/>
              <a:t>Optical Character Recognition (OCR) Systems Market By Offering (Software [Desktop-Based OCR, Mobile-Based OCR, and Cloud-Based OCR {Multi-Tenant Cloud and Private Cloud}], Services [Consulting, Outsourcing, Implementation, and Integration], and Others), and Industry Vertical (Retail, BFSI, Government, Education, Healthcare, Transport &amp; Logistics, Media &amp; Entertainment, IT &amp; Telecommunication, and Manufacturing).</a:t>
            </a:r>
            <a:endParaRPr lang="en-US" dirty="0"/>
          </a:p>
        </p:txBody>
      </p:sp>
    </p:spTree>
    <p:extLst>
      <p:ext uri="{BB962C8B-B14F-4D97-AF65-F5344CB8AC3E}">
        <p14:creationId xmlns:p14="http://schemas.microsoft.com/office/powerpoint/2010/main" val="3461607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1047525" y="429725"/>
            <a:ext cx="750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Lato"/>
              <a:ea typeface="Lato"/>
              <a:cs typeface="Lato"/>
              <a:sym typeface="Lato"/>
            </a:endParaRPr>
          </a:p>
        </p:txBody>
      </p:sp>
      <p:sp>
        <p:nvSpPr>
          <p:cNvPr id="172" name="Google Shape;172;p19"/>
          <p:cNvSpPr txBox="1">
            <a:spLocks noGrp="1"/>
          </p:cNvSpPr>
          <p:nvPr>
            <p:ph type="body" idx="1"/>
          </p:nvPr>
        </p:nvSpPr>
        <p:spPr>
          <a:xfrm>
            <a:off x="890925" y="0"/>
            <a:ext cx="8156100" cy="5106900"/>
          </a:xfrm>
          <a:prstGeom prst="rect">
            <a:avLst/>
          </a:prstGeom>
          <a:solidFill>
            <a:schemeClr val="dk1"/>
          </a:solidFill>
        </p:spPr>
        <p:txBody>
          <a:bodyPr spcFirstLastPara="1" wrap="square" lIns="91425" tIns="91425" rIns="91425" bIns="91425" anchor="t" anchorCtr="0">
            <a:noAutofit/>
          </a:bodyPr>
          <a:lstStyle/>
          <a:p>
            <a:pPr marL="0" lvl="0" indent="0" algn="ctr" rtl="0">
              <a:spcBef>
                <a:spcPts val="1200"/>
              </a:spcBef>
              <a:spcAft>
                <a:spcPts val="0"/>
              </a:spcAft>
              <a:buNone/>
            </a:pPr>
            <a:r>
              <a:rPr lang="en" sz="2400" b="1">
                <a:latin typeface="Times New Roman"/>
                <a:ea typeface="Times New Roman"/>
                <a:cs typeface="Times New Roman"/>
                <a:sym typeface="Times New Roman"/>
              </a:rPr>
              <a:t>Literature Review</a:t>
            </a:r>
            <a:endParaRPr sz="2400" b="1">
              <a:latin typeface="Times New Roman"/>
              <a:ea typeface="Times New Roman"/>
              <a:cs typeface="Times New Roman"/>
              <a:sym typeface="Times New Roman"/>
            </a:endParaRPr>
          </a:p>
          <a:p>
            <a:pPr marL="0" lvl="0" indent="0" algn="l" rtl="0">
              <a:spcBef>
                <a:spcPts val="1200"/>
              </a:spcBef>
              <a:spcAft>
                <a:spcPts val="0"/>
              </a:spcAft>
              <a:buNone/>
            </a:pPr>
            <a:r>
              <a:rPr lang="en" sz="1200"/>
              <a:t>On reviewing some of the papers published by IEEE we were able to conclude:</a:t>
            </a:r>
            <a:endParaRPr sz="1200"/>
          </a:p>
          <a:p>
            <a:pPr marL="0" lvl="0" indent="0" algn="l" rtl="0">
              <a:spcBef>
                <a:spcPts val="1200"/>
              </a:spcBef>
              <a:spcAft>
                <a:spcPts val="0"/>
              </a:spcAft>
              <a:buNone/>
            </a:pPr>
            <a:r>
              <a:rPr lang="en" sz="1200"/>
              <a:t>· Given the universality of manually written archives in human exchanges, Optical Character Recognition (OCR) of records have significant commonsense worth.Optical person acknowledgment is a science that empowers to decipher different sorts of archives or pictures into analyzable, editable and accessible information.</a:t>
            </a:r>
            <a:endParaRPr sz="1200"/>
          </a:p>
          <a:p>
            <a:pPr marL="0" lvl="0" indent="0" algn="l" rtl="0">
              <a:spcBef>
                <a:spcPts val="1200"/>
              </a:spcBef>
              <a:spcAft>
                <a:spcPts val="0"/>
              </a:spcAft>
              <a:buNone/>
            </a:pPr>
            <a:r>
              <a:rPr lang="en" sz="1200"/>
              <a:t>· During last decade, analysts have utilized computerized reasoning/AI devices to consequently examine written by hand and printed reports to change over them into electronic organization.</a:t>
            </a:r>
            <a:endParaRPr sz="1200"/>
          </a:p>
          <a:p>
            <a:pPr marL="0" lvl="0" indent="0" algn="l" rtl="0">
              <a:spcBef>
                <a:spcPts val="1200"/>
              </a:spcBef>
              <a:spcAft>
                <a:spcPts val="0"/>
              </a:spcAft>
              <a:buNone/>
            </a:pPr>
            <a:r>
              <a:rPr lang="en" sz="1200"/>
              <a:t>· The goal of this survey paper is to sum up research that has been led on character acknowledgment of transcribed archives and to give research headings.In this Systematic Literature Review (SLR) we gathered, blended and examined research articles on the subject of transcribed OCR (and firmly related points) which were distributed between year 2000 to 2019.</a:t>
            </a:r>
            <a:endParaRPr sz="1200"/>
          </a:p>
          <a:p>
            <a:pPr marL="0" lvl="0" indent="0" algn="l" rtl="0">
              <a:spcBef>
                <a:spcPts val="1200"/>
              </a:spcBef>
              <a:spcAft>
                <a:spcPts val="0"/>
              </a:spcAft>
              <a:buNone/>
            </a:pPr>
            <a:r>
              <a:rPr lang="en" sz="1200"/>
              <a:t>· We followed generally utilized electronic information bases by following pre-characterized survey convention. Articles were looked through utilizing catchphrases, forward reference looking and in reverse reference looking to look through every one of the articles identified with the subject.</a:t>
            </a:r>
            <a:endParaRPr sz="1200"/>
          </a:p>
          <a:p>
            <a:pPr marL="0" lvl="0" indent="0" algn="l" rtl="0">
              <a:spcBef>
                <a:spcPts val="1200"/>
              </a:spcBef>
              <a:spcAft>
                <a:spcPts val="0"/>
              </a:spcAft>
              <a:buNone/>
            </a:pPr>
            <a:r>
              <a:rPr lang="en" sz="1400"/>
              <a:t>· </a:t>
            </a:r>
            <a:r>
              <a:rPr lang="en" sz="1200"/>
              <a:t>After cautiously following investigation determination measure 176 articles were chosen for this SLR. This survey article effectively presents best in class results and procedures on OCR and furthermore give research headings by featuring research holes.</a:t>
            </a:r>
            <a:endParaRPr sz="1200"/>
          </a:p>
          <a:p>
            <a:pPr marL="0" lvl="0" indent="0" algn="l" rtl="0">
              <a:spcBef>
                <a:spcPts val="1200"/>
              </a:spcBef>
              <a:spcAft>
                <a:spcPts val="0"/>
              </a:spcAft>
              <a:buNone/>
            </a:pPr>
            <a:endParaRPr sz="1200"/>
          </a:p>
          <a:p>
            <a:pPr marL="0" lvl="0" indent="0" algn="l" rtl="0">
              <a:spcBef>
                <a:spcPts val="1200"/>
              </a:spcBef>
              <a:spcAft>
                <a:spcPts val="0"/>
              </a:spcAft>
              <a:buNone/>
            </a:pPr>
            <a:endParaRPr sz="1400"/>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983875" y="292700"/>
            <a:ext cx="45432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3000" dirty="0">
                <a:latin typeface="Times New Roman"/>
                <a:ea typeface="Times New Roman"/>
                <a:cs typeface="Times New Roman"/>
                <a:sym typeface="Times New Roman"/>
              </a:rPr>
              <a:t>Introduction</a:t>
            </a:r>
            <a:endParaRPr sz="3000" dirty="0">
              <a:latin typeface="Times New Roman"/>
              <a:ea typeface="Times New Roman"/>
              <a:cs typeface="Times New Roman"/>
              <a:sym typeface="Times New Roman"/>
            </a:endParaRPr>
          </a:p>
        </p:txBody>
      </p:sp>
      <p:sp>
        <p:nvSpPr>
          <p:cNvPr id="147" name="Google Shape;147;p15"/>
          <p:cNvSpPr txBox="1">
            <a:spLocks noGrp="1"/>
          </p:cNvSpPr>
          <p:nvPr>
            <p:ph type="body" idx="1"/>
          </p:nvPr>
        </p:nvSpPr>
        <p:spPr>
          <a:xfrm>
            <a:off x="1269950" y="964425"/>
            <a:ext cx="7038900" cy="3903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dirty="0"/>
              <a:t>OCR takes images that include textual elements and attempts to recognize that text. The output is a text string, and accuracy is measured as the degree of similarity between the recognized text and the text a human would be able to read from the image.</a:t>
            </a:r>
            <a:endParaRPr sz="1400" dirty="0"/>
          </a:p>
          <a:p>
            <a:pPr marL="0" lvl="0" indent="0" algn="l" rtl="0">
              <a:spcBef>
                <a:spcPts val="1200"/>
              </a:spcBef>
              <a:spcAft>
                <a:spcPts val="0"/>
              </a:spcAft>
              <a:buNone/>
            </a:pPr>
            <a:r>
              <a:rPr lang="en" sz="1400" dirty="0"/>
              <a:t>OCR is used to recognize printed text in paper documents, handwritten characters, and text elements in the physical environment, such as license plate numbers, street signs, and street numbers.</a:t>
            </a:r>
            <a:endParaRPr sz="1400" dirty="0"/>
          </a:p>
          <a:p>
            <a:pPr marL="0" lvl="0" indent="0" algn="l" rtl="0">
              <a:spcBef>
                <a:spcPts val="1200"/>
              </a:spcBef>
              <a:spcAft>
                <a:spcPts val="1200"/>
              </a:spcAft>
              <a:buNone/>
            </a:pPr>
            <a:r>
              <a:rPr lang="en" sz="1400" dirty="0"/>
              <a:t>Traditional OCR algorithms are based on pattern matching, pattern recognition, or image correlation. These techniques, in a standard use case such as a document scanner, can recognize words and sentences with a very high level of accuracy.</a:t>
            </a:r>
            <a:endParaRPr sz="1400" dirty="0"/>
          </a:p>
        </p:txBody>
      </p:sp>
      <p:pic>
        <p:nvPicPr>
          <p:cNvPr id="148" name="Google Shape;148;p15"/>
          <p:cNvPicPr preferRelativeResize="0"/>
          <p:nvPr/>
        </p:nvPicPr>
        <p:blipFill>
          <a:blip r:embed="rId3">
            <a:alphaModFix/>
          </a:blip>
          <a:stretch>
            <a:fillRect/>
          </a:stretch>
        </p:blipFill>
        <p:spPr>
          <a:xfrm>
            <a:off x="1637350" y="3791175"/>
            <a:ext cx="5436675" cy="124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315875" y="347825"/>
            <a:ext cx="7038900" cy="914100"/>
          </a:xfrm>
          <a:prstGeom prst="rect">
            <a:avLst/>
          </a:prstGeom>
        </p:spPr>
        <p:txBody>
          <a:bodyPr spcFirstLastPara="1" wrap="square" lIns="91425" tIns="91425" rIns="91425" bIns="91425" anchor="t" anchorCtr="0">
            <a:normAutofit/>
          </a:bodyPr>
          <a:lstStyle/>
          <a:p>
            <a:pPr marL="0" lvl="0" indent="0" algn="ctr" rtl="0">
              <a:lnSpc>
                <a:spcPct val="115000"/>
              </a:lnSpc>
              <a:spcBef>
                <a:spcPts val="0"/>
              </a:spcBef>
              <a:spcAft>
                <a:spcPts val="1200"/>
              </a:spcAft>
              <a:buNone/>
            </a:pPr>
            <a:r>
              <a:rPr lang="en" b="1">
                <a:latin typeface="Times New Roman"/>
                <a:ea typeface="Times New Roman"/>
                <a:cs typeface="Times New Roman"/>
                <a:sym typeface="Times New Roman"/>
              </a:rPr>
              <a:t>Modern OCR Use Cases</a:t>
            </a:r>
            <a:endParaRPr b="1">
              <a:latin typeface="Times New Roman"/>
              <a:ea typeface="Times New Roman"/>
              <a:cs typeface="Times New Roman"/>
              <a:sym typeface="Times New Roman"/>
            </a:endParaRPr>
          </a:p>
        </p:txBody>
      </p:sp>
      <p:sp>
        <p:nvSpPr>
          <p:cNvPr id="154" name="Google Shape;154;p16"/>
          <p:cNvSpPr txBox="1">
            <a:spLocks noGrp="1"/>
          </p:cNvSpPr>
          <p:nvPr>
            <p:ph type="body" idx="1"/>
          </p:nvPr>
        </p:nvSpPr>
        <p:spPr>
          <a:xfrm>
            <a:off x="1205650" y="1065450"/>
            <a:ext cx="7538400" cy="32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OCR is an age-old technology that’s used in countless software programs and hardware devices. However, new use cases are evolving that are taking OCR capabilities to the edge:</a:t>
            </a:r>
            <a:endParaRPr sz="1400"/>
          </a:p>
          <a:p>
            <a:pPr marL="0" lvl="0" indent="0" algn="l" rtl="0">
              <a:spcBef>
                <a:spcPts val="1200"/>
              </a:spcBef>
              <a:spcAft>
                <a:spcPts val="0"/>
              </a:spcAft>
              <a:buNone/>
            </a:pPr>
            <a:r>
              <a:rPr lang="en" sz="1400"/>
              <a:t>Parking validation — Cities and towns are using mobile OCR to automatically validate if cars are parked according to city regulations. Parking inspectors can use a mobile device with OCR to scan license plates of vehicles and check with an online database to see if they are permitted to park.</a:t>
            </a:r>
            <a:endParaRPr sz="1400"/>
          </a:p>
          <a:p>
            <a:pPr marL="0" lvl="0" indent="0" algn="l" rtl="0">
              <a:spcBef>
                <a:spcPts val="1200"/>
              </a:spcBef>
              <a:spcAft>
                <a:spcPts val="0"/>
              </a:spcAft>
              <a:buNone/>
            </a:pPr>
            <a:r>
              <a:rPr lang="en" sz="1400"/>
              <a:t>Mobile document scanning — A variety of mobile applications allow users to take a photo of a document and convert it to text. This OCR task is more challenging than traditional document scanners, because photos have unpredictable image angles, lighting conditions, and text quality.</a:t>
            </a:r>
            <a:endParaRPr sz="1400"/>
          </a:p>
          <a:p>
            <a:pPr marL="0" lvl="0" indent="0" algn="l" rtl="0">
              <a:spcBef>
                <a:spcPts val="1200"/>
              </a:spcBef>
              <a:spcAft>
                <a:spcPts val="1200"/>
              </a:spcAft>
              <a:buNone/>
            </a:pPr>
            <a:r>
              <a:rPr lang="en" sz="1400"/>
              <a:t>Digital asset management (DAM) — Digital asset management software helps organize rich media assets such as images, videos, and animations. A key aspect of DAM systems is search-ability of rich media. By running OCR on uploaded images and video frames, DAM can make rich media searchable, and enrich it with meaningful tags.</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598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1200"/>
              </a:spcAft>
              <a:buNone/>
            </a:pPr>
            <a:r>
              <a:rPr lang="en" b="1">
                <a:latin typeface="Times New Roman"/>
                <a:ea typeface="Times New Roman"/>
                <a:cs typeface="Times New Roman"/>
                <a:sym typeface="Times New Roman"/>
              </a:rPr>
              <a:t>Deep Learning OCR Models</a:t>
            </a:r>
            <a:endParaRPr b="1">
              <a:latin typeface="Times New Roman"/>
              <a:ea typeface="Times New Roman"/>
              <a:cs typeface="Times New Roman"/>
              <a:sym typeface="Times New Roman"/>
            </a:endParaRPr>
          </a:p>
        </p:txBody>
      </p:sp>
      <p:sp>
        <p:nvSpPr>
          <p:cNvPr id="160" name="Google Shape;160;p17"/>
          <p:cNvSpPr txBox="1">
            <a:spLocks noGrp="1"/>
          </p:cNvSpPr>
          <p:nvPr>
            <p:ph type="body" idx="1"/>
          </p:nvPr>
        </p:nvSpPr>
        <p:spPr>
          <a:xfrm>
            <a:off x="1297500" y="1166475"/>
            <a:ext cx="7038900" cy="331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t>Text recognition involves two steps: first, detecting and identifying a bounding box for text areas in the image, and within each text area, individual text characters. Second, identifying the characters.</a:t>
            </a:r>
            <a:endParaRPr sz="1400"/>
          </a:p>
          <a:p>
            <a:pPr marL="0" lvl="0" indent="0" algn="l" rtl="0">
              <a:spcBef>
                <a:spcPts val="1200"/>
              </a:spcBef>
              <a:spcAft>
                <a:spcPts val="0"/>
              </a:spcAft>
              <a:buNone/>
            </a:pPr>
            <a:r>
              <a:rPr lang="en" sz="1400"/>
              <a:t>To detect characters and words in images, you can use standard deep learning models, like Mask RCNN, SSD, or YOLO. However, deep learning models that are good at identifying objects in images (i.e. animals or vehicles), can find it difficult to identify text characters, and may perform worse than legacy OCR algorithms discussed above.</a:t>
            </a:r>
            <a:endParaRPr sz="1400"/>
          </a:p>
          <a:p>
            <a:pPr marL="0" lvl="0" indent="0" algn="l" rtl="0">
              <a:spcBef>
                <a:spcPts val="1200"/>
              </a:spcBef>
              <a:spcAft>
                <a:spcPts val="0"/>
              </a:spcAft>
              <a:buNone/>
            </a:pPr>
            <a:r>
              <a:rPr lang="en" sz="1400"/>
              <a:t>Therefore, specialized deep learning models have evolved to help localize and detect text in images. Here are several commonly-used models.</a:t>
            </a:r>
            <a:endParaRPr sz="1400"/>
          </a:p>
          <a:p>
            <a:pPr marL="0" lvl="0" indent="0" algn="l" rtl="0">
              <a:spcBef>
                <a:spcPts val="1200"/>
              </a:spcBef>
              <a:spcAft>
                <a:spcPts val="120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body" idx="1"/>
          </p:nvPr>
        </p:nvSpPr>
        <p:spPr>
          <a:xfrm>
            <a:off x="1040300" y="0"/>
            <a:ext cx="3947100" cy="505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500" b="1" dirty="0"/>
              <a:t>Technology Used</a:t>
            </a:r>
          </a:p>
          <a:p>
            <a:pPr marL="0" lvl="0" indent="0" algn="l" rtl="0">
              <a:spcBef>
                <a:spcPts val="0"/>
              </a:spcBef>
              <a:spcAft>
                <a:spcPts val="0"/>
              </a:spcAft>
              <a:buNone/>
            </a:pPr>
            <a:endParaRPr lang="en" sz="1500" b="1" dirty="0"/>
          </a:p>
          <a:p>
            <a:pPr marL="0" lvl="0" indent="0" algn="l" rtl="0">
              <a:spcBef>
                <a:spcPts val="0"/>
              </a:spcBef>
              <a:spcAft>
                <a:spcPts val="0"/>
              </a:spcAft>
              <a:buNone/>
            </a:pPr>
            <a:endParaRPr lang="en" sz="1500" b="1" dirty="0"/>
          </a:p>
          <a:p>
            <a:pPr marL="0" lvl="0" indent="0" algn="l" rtl="0">
              <a:spcBef>
                <a:spcPts val="0"/>
              </a:spcBef>
              <a:spcAft>
                <a:spcPts val="0"/>
              </a:spcAft>
              <a:buNone/>
            </a:pPr>
            <a:r>
              <a:rPr lang="en" sz="1500" b="1" dirty="0"/>
              <a:t>Convolutional-Recurrent Neural Network (CRNN)</a:t>
            </a:r>
            <a:endParaRPr sz="1500" b="1" dirty="0"/>
          </a:p>
          <a:p>
            <a:pPr marL="0" lvl="0" indent="0" algn="l" rtl="0">
              <a:spcBef>
                <a:spcPts val="1200"/>
              </a:spcBef>
              <a:spcAft>
                <a:spcPts val="0"/>
              </a:spcAft>
              <a:buNone/>
            </a:pPr>
            <a:r>
              <a:rPr lang="en" sz="1200" dirty="0"/>
              <a:t>The CRNN approach identifies words using three steps:</a:t>
            </a:r>
            <a:endParaRPr sz="1200" dirty="0"/>
          </a:p>
          <a:p>
            <a:pPr marL="0" lvl="0" indent="0" algn="l" rtl="0">
              <a:spcBef>
                <a:spcPts val="1200"/>
              </a:spcBef>
              <a:spcAft>
                <a:spcPts val="0"/>
              </a:spcAft>
              <a:buNone/>
            </a:pPr>
            <a:r>
              <a:rPr lang="en" sz="1200" dirty="0"/>
              <a:t>A standard convolutional neural network (CNN) — the first layer breaks the image into features and is divided into “feature columns”.</a:t>
            </a:r>
            <a:endParaRPr sz="1200" dirty="0"/>
          </a:p>
          <a:p>
            <a:pPr marL="0" lvl="0" indent="0" algn="l" rtl="0">
              <a:spcBef>
                <a:spcPts val="1200"/>
              </a:spcBef>
              <a:spcAft>
                <a:spcPts val="0"/>
              </a:spcAft>
              <a:buNone/>
            </a:pPr>
            <a:r>
              <a:rPr lang="en" sz="1200" dirty="0"/>
              <a:t>These columns are fed into a deep-bidirectional long short term memory (LSTM) cell, which provides a sequence, identifying the relationship between the characters.</a:t>
            </a:r>
            <a:endParaRPr sz="1200" dirty="0"/>
          </a:p>
          <a:p>
            <a:pPr marL="0" lvl="0" indent="0" algn="l" rtl="0">
              <a:spcBef>
                <a:spcPts val="1200"/>
              </a:spcBef>
              <a:spcAft>
                <a:spcPts val="0"/>
              </a:spcAft>
              <a:buNone/>
            </a:pPr>
            <a:r>
              <a:rPr lang="en" sz="1200" dirty="0"/>
              <a:t>The output of the LSTM cell is fed into a transcription layer, which takes the character sequence, including redundant characters, and uses a probabilistic approach to clean the output.</a:t>
            </a:r>
            <a:endParaRPr sz="1200" dirty="0"/>
          </a:p>
          <a:p>
            <a:pPr marL="0" lvl="0" indent="0" algn="l" rtl="0">
              <a:spcBef>
                <a:spcPts val="1200"/>
              </a:spcBef>
              <a:spcAft>
                <a:spcPts val="1200"/>
              </a:spcAft>
              <a:buNone/>
            </a:pPr>
            <a:endParaRPr dirty="0"/>
          </a:p>
        </p:txBody>
      </p:sp>
      <p:pic>
        <p:nvPicPr>
          <p:cNvPr id="166" name="Google Shape;166;p18"/>
          <p:cNvPicPr preferRelativeResize="0"/>
          <p:nvPr/>
        </p:nvPicPr>
        <p:blipFill>
          <a:blip r:embed="rId3">
            <a:alphaModFix/>
          </a:blip>
          <a:stretch>
            <a:fillRect/>
          </a:stretch>
        </p:blipFill>
        <p:spPr>
          <a:xfrm>
            <a:off x="4962625" y="90925"/>
            <a:ext cx="3947100" cy="49616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2128</Words>
  <Application>Microsoft Office PowerPoint</Application>
  <PresentationFormat>On-screen Show (16:9)</PresentationFormat>
  <Paragraphs>119</Paragraphs>
  <Slides>22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Times New Roman</vt:lpstr>
      <vt:lpstr>Montserrat</vt:lpstr>
      <vt:lpstr>Calibri</vt:lpstr>
      <vt:lpstr>Arial</vt:lpstr>
      <vt:lpstr>Lato</vt:lpstr>
      <vt:lpstr>Focus</vt:lpstr>
      <vt:lpstr>CELEBAL TECHNOLOGIES -  INTERNSHIP PROJECT </vt:lpstr>
      <vt:lpstr>Optical  Character    Recognition</vt:lpstr>
      <vt:lpstr>Objective</vt:lpstr>
      <vt:lpstr>Target Audience</vt:lpstr>
      <vt:lpstr>PowerPoint Presentation</vt:lpstr>
      <vt:lpstr>Introduction</vt:lpstr>
      <vt:lpstr>Modern OCR Use Cases</vt:lpstr>
      <vt:lpstr>Deep Learning OCR Models</vt:lpstr>
      <vt:lpstr>PowerPoint Presentation</vt:lpstr>
      <vt:lpstr>PowerPoint Presentation</vt:lpstr>
      <vt:lpstr>PowerPoint Presentation</vt:lpstr>
      <vt:lpstr>PowerPoint Presentation</vt:lpstr>
      <vt:lpstr>PseudoCode/ Algorithm (OCR) </vt:lpstr>
      <vt:lpstr>PowerPoint Presentation</vt:lpstr>
      <vt:lpstr>PowerPoint Presentation</vt:lpstr>
      <vt:lpstr>PowerPoint Presentation</vt:lpstr>
      <vt:lpstr>PowerPoint Presentation</vt:lpstr>
      <vt:lpstr>Future scope(OCR)</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CELEBAL TECHNOLOGIES -  INTERNSHIP PROJECT </dc:title>
  <dc:creator>abc</dc:creator>
  <cp:lastModifiedBy>Pranav kapur</cp:lastModifiedBy>
  <cp:revision>1</cp:revision>
  <dcterms:modified xsi:type="dcterms:W3CDTF">2021-08-12T09:48:16Z</dcterms:modified>
</cp:coreProperties>
</file>