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77" r:id="rId5"/>
    <p:sldId id="259" r:id="rId6"/>
    <p:sldId id="260" r:id="rId7"/>
    <p:sldId id="281" r:id="rId8"/>
    <p:sldId id="262" r:id="rId9"/>
    <p:sldId id="264" r:id="rId10"/>
    <p:sldId id="267" r:id="rId11"/>
    <p:sldId id="278" r:id="rId12"/>
    <p:sldId id="280" r:id="rId13"/>
    <p:sldId id="27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620"/>
    <p:restoredTop sz="94660"/>
  </p:normalViewPr>
  <p:slideViewPr>
    <p:cSldViewPr snapToGrid="0">
      <p:cViewPr varScale="1">
        <p:scale>
          <a:sx n="73" d="100"/>
          <a:sy n="73" d="100"/>
        </p:scale>
        <p:origin x="-56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6477B89-05CD-4383-8669-73B9579C44B9}" type="datetimeFigureOut">
              <a:rPr lang="en-US" smtClean="0"/>
              <a:pPr/>
              <a:t>4/8/2018</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0A595B9D-ECC6-4C5F-BC12-A6D2AD0F2481}" type="slidenum">
              <a:rPr lang="en-US" smtClean="0"/>
              <a:pPr/>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561486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477B89-05CD-4383-8669-73B9579C44B9}" type="datetimeFigureOut">
              <a:rPr lang="en-US" smtClean="0"/>
              <a:pPr/>
              <a:t>4/8/2018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595B9D-ECC6-4C5F-BC12-A6D2AD0F2481}" type="slidenum">
              <a:rPr lang="en-US" smtClean="0"/>
              <a:pPr/>
              <a:t>‹#›</a:t>
            </a:fld>
            <a:endParaRPr lang="en-US"/>
          </a:p>
        </p:txBody>
      </p:sp>
    </p:spTree>
    <p:extLst>
      <p:ext uri="{BB962C8B-B14F-4D97-AF65-F5344CB8AC3E}">
        <p14:creationId xmlns="" xmlns:p14="http://schemas.microsoft.com/office/powerpoint/2010/main" val="3586009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477B89-05CD-4383-8669-73B9579C44B9}" type="datetimeFigureOut">
              <a:rPr lang="en-US" smtClean="0"/>
              <a:pPr/>
              <a:t>4/8/2018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595B9D-ECC6-4C5F-BC12-A6D2AD0F2481}" type="slidenum">
              <a:rPr lang="en-US" smtClean="0"/>
              <a:pPr/>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24773866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477B89-05CD-4383-8669-73B9579C44B9}" type="datetimeFigureOut">
              <a:rPr lang="en-US" smtClean="0"/>
              <a:pPr/>
              <a:t>4/8/2018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595B9D-ECC6-4C5F-BC12-A6D2AD0F2481}" type="slidenum">
              <a:rPr lang="en-US" smtClean="0"/>
              <a:pPr/>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15796357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477B89-05CD-4383-8669-73B9579C44B9}" type="datetimeFigureOut">
              <a:rPr lang="en-US" smtClean="0"/>
              <a:pPr/>
              <a:t>4/8/2018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595B9D-ECC6-4C5F-BC12-A6D2AD0F2481}" type="slidenum">
              <a:rPr lang="en-US" smtClean="0"/>
              <a:pPr/>
              <a:t>‹#›</a:t>
            </a:fld>
            <a:endParaRPr lang="en-US"/>
          </a:p>
        </p:txBody>
      </p:sp>
    </p:spTree>
    <p:extLst>
      <p:ext uri="{BB962C8B-B14F-4D97-AF65-F5344CB8AC3E}">
        <p14:creationId xmlns="" xmlns:p14="http://schemas.microsoft.com/office/powerpoint/2010/main" val="31350344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477B89-05CD-4383-8669-73B9579C44B9}" type="datetimeFigureOut">
              <a:rPr lang="en-US" smtClean="0"/>
              <a:pPr/>
              <a:t>4/8/2018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595B9D-ECC6-4C5F-BC12-A6D2AD0F2481}" type="slidenum">
              <a:rPr lang="en-US" smtClean="0"/>
              <a:pPr/>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21799751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477B89-05CD-4383-8669-73B9579C44B9}" type="datetimeFigureOut">
              <a:rPr lang="en-US" smtClean="0"/>
              <a:pPr/>
              <a:t>4/8/2018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595B9D-ECC6-4C5F-BC12-A6D2AD0F2481}" type="slidenum">
              <a:rPr lang="en-US" smtClean="0"/>
              <a:pPr/>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6734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6477B89-05CD-4383-8669-73B9579C44B9}" type="datetimeFigureOut">
              <a:rPr lang="en-US" smtClean="0"/>
              <a:pPr/>
              <a:t>4/8/2018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595B9D-ECC6-4C5F-BC12-A6D2AD0F2481}" type="slidenum">
              <a:rPr lang="en-US" smtClean="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29596749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6477B89-05CD-4383-8669-73B9579C44B9}" type="datetimeFigureOut">
              <a:rPr lang="en-US" smtClean="0"/>
              <a:pPr/>
              <a:t>4/8/2018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595B9D-ECC6-4C5F-BC12-A6D2AD0F2481}" type="slidenum">
              <a:rPr lang="en-US" smtClean="0"/>
              <a:pPr/>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2071384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6477B89-05CD-4383-8669-73B9579C44B9}" type="datetimeFigureOut">
              <a:rPr lang="en-US" smtClean="0"/>
              <a:pPr/>
              <a:t>4/8/2018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595B9D-ECC6-4C5F-BC12-A6D2AD0F2481}" type="slidenum">
              <a:rPr lang="en-US" smtClean="0"/>
              <a:pPr/>
              <a:t>‹#›</a:t>
            </a:fld>
            <a:endParaRPr lang="en-US"/>
          </a:p>
        </p:txBody>
      </p:sp>
    </p:spTree>
    <p:extLst>
      <p:ext uri="{BB962C8B-B14F-4D97-AF65-F5344CB8AC3E}">
        <p14:creationId xmlns="" xmlns:p14="http://schemas.microsoft.com/office/powerpoint/2010/main" val="522854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477B89-05CD-4383-8669-73B9579C44B9}" type="datetimeFigureOut">
              <a:rPr lang="en-US" smtClean="0"/>
              <a:pPr/>
              <a:t>4/8/2018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595B9D-ECC6-4C5F-BC12-A6D2AD0F2481}" type="slidenum">
              <a:rPr lang="en-US" smtClean="0"/>
              <a:pPr/>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686446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6477B89-05CD-4383-8669-73B9579C44B9}" type="datetimeFigureOut">
              <a:rPr lang="en-US" smtClean="0"/>
              <a:pPr/>
              <a:t>4/8/2018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595B9D-ECC6-4C5F-BC12-A6D2AD0F2481}" type="slidenum">
              <a:rPr lang="en-US" smtClean="0"/>
              <a:pPr/>
              <a:t>‹#›</a:t>
            </a:fld>
            <a:endParaRPr lang="en-US"/>
          </a:p>
        </p:txBody>
      </p:sp>
    </p:spTree>
    <p:extLst>
      <p:ext uri="{BB962C8B-B14F-4D97-AF65-F5344CB8AC3E}">
        <p14:creationId xmlns="" xmlns:p14="http://schemas.microsoft.com/office/powerpoint/2010/main" val="2469558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6477B89-05CD-4383-8669-73B9579C44B9}" type="datetimeFigureOut">
              <a:rPr lang="en-US" smtClean="0"/>
              <a:pPr/>
              <a:t>4/8/2018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595B9D-ECC6-4C5F-BC12-A6D2AD0F2481}" type="slidenum">
              <a:rPr lang="en-US" smtClean="0"/>
              <a:pPr/>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1826459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6477B89-05CD-4383-8669-73B9579C44B9}" type="datetimeFigureOut">
              <a:rPr lang="en-US" smtClean="0"/>
              <a:pPr/>
              <a:t>4/8/2018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595B9D-ECC6-4C5F-BC12-A6D2AD0F2481}" type="slidenum">
              <a:rPr lang="en-US" smtClean="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4175920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477B89-05CD-4383-8669-73B9579C44B9}" type="datetimeFigureOut">
              <a:rPr lang="en-US" smtClean="0"/>
              <a:pPr/>
              <a:t>4/8/2018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595B9D-ECC6-4C5F-BC12-A6D2AD0F2481}" type="slidenum">
              <a:rPr lang="en-US" smtClean="0"/>
              <a:pPr/>
              <a:t>‹#›</a:t>
            </a:fld>
            <a:endParaRPr lang="en-US"/>
          </a:p>
        </p:txBody>
      </p:sp>
    </p:spTree>
    <p:extLst>
      <p:ext uri="{BB962C8B-B14F-4D97-AF65-F5344CB8AC3E}">
        <p14:creationId xmlns="" xmlns:p14="http://schemas.microsoft.com/office/powerpoint/2010/main" val="1465898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477B89-05CD-4383-8669-73B9579C44B9}" type="datetimeFigureOut">
              <a:rPr lang="en-US" smtClean="0"/>
              <a:pPr/>
              <a:t>4/8/2018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595B9D-ECC6-4C5F-BC12-A6D2AD0F2481}" type="slidenum">
              <a:rPr lang="en-US" smtClean="0"/>
              <a:pPr/>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2739682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477B89-05CD-4383-8669-73B9579C44B9}" type="datetimeFigureOut">
              <a:rPr lang="en-US" smtClean="0"/>
              <a:pPr/>
              <a:t>4/8/2018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595B9D-ECC6-4C5F-BC12-A6D2AD0F2481}" type="slidenum">
              <a:rPr lang="en-US" smtClean="0"/>
              <a:pPr/>
              <a:t>‹#›</a:t>
            </a:fld>
            <a:endParaRPr lang="en-US"/>
          </a:p>
        </p:txBody>
      </p:sp>
    </p:spTree>
    <p:extLst>
      <p:ext uri="{BB962C8B-B14F-4D97-AF65-F5344CB8AC3E}">
        <p14:creationId xmlns="" xmlns:p14="http://schemas.microsoft.com/office/powerpoint/2010/main" val="2362081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6477B89-05CD-4383-8669-73B9579C44B9}" type="datetimeFigureOut">
              <a:rPr lang="en-US" smtClean="0"/>
              <a:pPr/>
              <a:t>4/8/2018</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A595B9D-ECC6-4C5F-BC12-A6D2AD0F2481}" type="slidenum">
              <a:rPr lang="en-US" smtClean="0"/>
              <a:pPr/>
              <a:t>‹#›</a:t>
            </a:fld>
            <a:endParaRPr lang="en-US"/>
          </a:p>
        </p:txBody>
      </p:sp>
    </p:spTree>
    <p:extLst>
      <p:ext uri="{BB962C8B-B14F-4D97-AF65-F5344CB8AC3E}">
        <p14:creationId xmlns="" xmlns:p14="http://schemas.microsoft.com/office/powerpoint/2010/main" val="373385678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Smart Parking System</a:t>
            </a:r>
            <a:endParaRPr lang="en-US" b="1" dirty="0"/>
          </a:p>
        </p:txBody>
      </p:sp>
      <p:sp>
        <p:nvSpPr>
          <p:cNvPr id="3" name="Subtitle 2"/>
          <p:cNvSpPr>
            <a:spLocks noGrp="1"/>
          </p:cNvSpPr>
          <p:nvPr>
            <p:ph type="subTitle" idx="1"/>
          </p:nvPr>
        </p:nvSpPr>
        <p:spPr>
          <a:xfrm>
            <a:off x="2692398" y="4043963"/>
            <a:ext cx="6815669" cy="1320802"/>
          </a:xfrm>
        </p:spPr>
        <p:txBody>
          <a:bodyPr>
            <a:normAutofit lnSpcReduction="10000"/>
          </a:bodyPr>
          <a:lstStyle/>
          <a:p>
            <a:r>
              <a:rPr lang="en-US" dirty="0" smtClean="0"/>
              <a:t>BY- </a:t>
            </a:r>
            <a:r>
              <a:rPr lang="en-US" dirty="0" smtClean="0"/>
              <a:t>RIBHU SHARMA</a:t>
            </a:r>
          </a:p>
          <a:p>
            <a:r>
              <a:rPr lang="en-US" dirty="0" smtClean="0"/>
              <a:t> </a:t>
            </a:r>
            <a:r>
              <a:rPr lang="en-US" dirty="0" smtClean="0"/>
              <a:t>                SHUBHAM JAIN</a:t>
            </a:r>
            <a:r>
              <a:rPr lang="en-US" dirty="0" smtClean="0"/>
              <a:t>		</a:t>
            </a:r>
            <a:endParaRPr lang="en-US" dirty="0" smtClean="0"/>
          </a:p>
          <a:p>
            <a:r>
              <a:rPr lang="en-US" dirty="0" smtClean="0"/>
              <a:t> </a:t>
            </a:r>
            <a:r>
              <a:rPr lang="en-US" dirty="0" smtClean="0"/>
              <a:t>   </a:t>
            </a:r>
            <a:r>
              <a:rPr lang="en-US" dirty="0" smtClean="0"/>
              <a:t>ADITYA JAIN</a:t>
            </a:r>
          </a:p>
          <a:p>
            <a:endParaRPr lang="en-US" dirty="0"/>
          </a:p>
        </p:txBody>
      </p:sp>
    </p:spTree>
    <p:extLst>
      <p:ext uri="{BB962C8B-B14F-4D97-AF65-F5344CB8AC3E}">
        <p14:creationId xmlns="" xmlns:p14="http://schemas.microsoft.com/office/powerpoint/2010/main" val="14576621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803909"/>
            <a:ext cx="9601196" cy="1303867"/>
          </a:xfrm>
        </p:spPr>
        <p:txBody>
          <a:bodyPr/>
          <a:lstStyle/>
          <a:p>
            <a:r>
              <a:rPr lang="en-US" b="1" dirty="0" smtClean="0"/>
              <a:t>Advantages</a:t>
            </a:r>
            <a:endParaRPr lang="en-US" b="1" dirty="0"/>
          </a:p>
        </p:txBody>
      </p:sp>
      <p:sp>
        <p:nvSpPr>
          <p:cNvPr id="3" name="Content Placeholder 2"/>
          <p:cNvSpPr>
            <a:spLocks noGrp="1"/>
          </p:cNvSpPr>
          <p:nvPr>
            <p:ph idx="1"/>
          </p:nvPr>
        </p:nvSpPr>
        <p:spPr/>
        <p:txBody>
          <a:bodyPr>
            <a:normAutofit/>
          </a:bodyPr>
          <a:lstStyle/>
          <a:p>
            <a:pPr algn="just"/>
            <a:r>
              <a:rPr lang="en-US" dirty="0" smtClean="0"/>
              <a:t>1.)Real Time Monitoring</a:t>
            </a:r>
          </a:p>
          <a:p>
            <a:pPr algn="just"/>
            <a:r>
              <a:rPr lang="en-US" dirty="0" smtClean="0"/>
              <a:t>2.)User Friendly</a:t>
            </a:r>
          </a:p>
          <a:p>
            <a:pPr algn="just"/>
            <a:r>
              <a:rPr lang="en-US" dirty="0" smtClean="0"/>
              <a:t>3.)Reduce Traffic</a:t>
            </a:r>
          </a:p>
          <a:p>
            <a:pPr algn="just"/>
            <a:r>
              <a:rPr lang="en-US" dirty="0" smtClean="0"/>
              <a:t>4.)Up to Date</a:t>
            </a:r>
            <a:endParaRPr lang="en-US" dirty="0"/>
          </a:p>
        </p:txBody>
      </p:sp>
    </p:spTree>
    <p:extLst>
      <p:ext uri="{BB962C8B-B14F-4D97-AF65-F5344CB8AC3E}">
        <p14:creationId xmlns="" xmlns:p14="http://schemas.microsoft.com/office/powerpoint/2010/main" val="18116561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Future Work</a:t>
            </a:r>
            <a:endParaRPr lang="en-US" dirty="0"/>
          </a:p>
        </p:txBody>
      </p:sp>
      <p:sp>
        <p:nvSpPr>
          <p:cNvPr id="3" name="Content Placeholder 2"/>
          <p:cNvSpPr>
            <a:spLocks noGrp="1"/>
          </p:cNvSpPr>
          <p:nvPr>
            <p:ph idx="1"/>
          </p:nvPr>
        </p:nvSpPr>
        <p:spPr/>
        <p:txBody>
          <a:bodyPr/>
          <a:lstStyle/>
          <a:p>
            <a:r>
              <a:rPr lang="en-US" dirty="0" smtClean="0"/>
              <a:t>1.)Slot Booking System – User allotted with a fixed time.</a:t>
            </a:r>
          </a:p>
          <a:p>
            <a:r>
              <a:rPr lang="en-US" dirty="0" smtClean="0"/>
              <a:t>2.)Automatic navigation System</a:t>
            </a:r>
            <a:r>
              <a:rPr lang="en-US" dirty="0" smtClean="0"/>
              <a:t>.</a:t>
            </a:r>
            <a:endParaRPr lang="en-US" dirty="0" smtClean="0"/>
          </a:p>
          <a:p>
            <a:r>
              <a:rPr lang="en-US" dirty="0" smtClean="0"/>
              <a:t>3</a:t>
            </a:r>
            <a:r>
              <a:rPr lang="en-US" dirty="0" smtClean="0"/>
              <a:t>.)</a:t>
            </a:r>
            <a:r>
              <a:rPr lang="en-US" dirty="0" smtClean="0"/>
              <a:t>Can be extended to a company parking system giving the best slot for parking a particular vehicle.</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End Products/Conclusion</a:t>
            </a:r>
            <a:endParaRPr lang="en-US" b="1" dirty="0"/>
          </a:p>
        </p:txBody>
      </p:sp>
      <p:sp>
        <p:nvSpPr>
          <p:cNvPr id="3" name="Content Placeholder 2"/>
          <p:cNvSpPr>
            <a:spLocks noGrp="1"/>
          </p:cNvSpPr>
          <p:nvPr>
            <p:ph idx="1"/>
          </p:nvPr>
        </p:nvSpPr>
        <p:spPr/>
        <p:txBody>
          <a:bodyPr>
            <a:normAutofit/>
          </a:bodyPr>
          <a:lstStyle/>
          <a:p>
            <a:r>
              <a:rPr lang="en-US" dirty="0" smtClean="0"/>
              <a:t>1.)A model visualizing parking slots.</a:t>
            </a:r>
          </a:p>
          <a:p>
            <a:r>
              <a:rPr lang="en-US" dirty="0" smtClean="0"/>
              <a:t>2.)An android app displaying related information.</a:t>
            </a:r>
          </a:p>
          <a:p>
            <a:pPr>
              <a:buNone/>
            </a:pPr>
            <a:endParaRPr lang="en-US" dirty="0" smtClean="0"/>
          </a:p>
          <a:p>
            <a:endParaRPr lang="en-US" dirty="0" smtClean="0"/>
          </a:p>
          <a:p>
            <a:pPr algn="just" hangingPunct="0"/>
            <a:endParaRPr lang="en-US" dirty="0"/>
          </a:p>
        </p:txBody>
      </p:sp>
    </p:spTree>
    <p:extLst>
      <p:ext uri="{BB962C8B-B14F-4D97-AF65-F5344CB8AC3E}">
        <p14:creationId xmlns="" xmlns:p14="http://schemas.microsoft.com/office/powerpoint/2010/main" val="17273597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15933" y="3155324"/>
            <a:ext cx="5397318" cy="1484172"/>
          </a:xfrm>
        </p:spPr>
        <p:txBody>
          <a:bodyPr>
            <a:noAutofit/>
          </a:bodyPr>
          <a:lstStyle/>
          <a:p>
            <a:pPr marL="0" indent="0" algn="ctr">
              <a:buNone/>
            </a:pPr>
            <a:r>
              <a:rPr lang="en-US" sz="6600" b="1" dirty="0"/>
              <a:t>Thank You </a:t>
            </a:r>
            <a:r>
              <a:rPr lang="en-US" sz="6600" b="1" dirty="0" smtClean="0">
                <a:sym typeface="Wingdings" panose="05000000000000000000" pitchFamily="2" charset="2"/>
              </a:rPr>
              <a:t></a:t>
            </a:r>
            <a:endParaRPr lang="en-US" sz="6600" dirty="0"/>
          </a:p>
        </p:txBody>
      </p:sp>
    </p:spTree>
    <p:extLst>
      <p:ext uri="{BB962C8B-B14F-4D97-AF65-F5344CB8AC3E}">
        <p14:creationId xmlns="" xmlns:p14="http://schemas.microsoft.com/office/powerpoint/2010/main" val="40506528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OVERVIEW</a:t>
            </a:r>
            <a:endParaRPr lang="en-US" b="1" dirty="0"/>
          </a:p>
        </p:txBody>
      </p:sp>
      <p:sp>
        <p:nvSpPr>
          <p:cNvPr id="3" name="Content Placeholder 2"/>
          <p:cNvSpPr>
            <a:spLocks noGrp="1"/>
          </p:cNvSpPr>
          <p:nvPr>
            <p:ph idx="1"/>
          </p:nvPr>
        </p:nvSpPr>
        <p:spPr/>
        <p:txBody>
          <a:bodyPr>
            <a:normAutofit/>
          </a:bodyPr>
          <a:lstStyle/>
          <a:p>
            <a:pPr>
              <a:buNone/>
            </a:pPr>
            <a:r>
              <a:rPr lang="en-US" dirty="0" smtClean="0"/>
              <a:t>	Moving towards smart city application, smart parking is a good example for a common citizen of how the Internet-of-Things (IOT) will be effectively and efficiently used in our daily living environments to provide different services to different users.  Any citizen may use his mobile device, a computer having Internet to access the smart city application from anywhere in the world  to find a free parking spot in the city and get to know that which  parking spot is available. For IOT implementation </a:t>
            </a:r>
            <a:r>
              <a:rPr lang="en-US" dirty="0" err="1" smtClean="0"/>
              <a:t>Arduino</a:t>
            </a:r>
            <a:r>
              <a:rPr lang="en-US" dirty="0" smtClean="0"/>
              <a:t> </a:t>
            </a:r>
            <a:r>
              <a:rPr lang="en-US" dirty="0" smtClean="0"/>
              <a:t>is used.</a:t>
            </a:r>
            <a:endParaRPr lang="en-US" dirty="0"/>
          </a:p>
        </p:txBody>
      </p:sp>
    </p:spTree>
    <p:extLst>
      <p:ext uri="{BB962C8B-B14F-4D97-AF65-F5344CB8AC3E}">
        <p14:creationId xmlns="" xmlns:p14="http://schemas.microsoft.com/office/powerpoint/2010/main" val="18925660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69644" y="2485622"/>
            <a:ext cx="9601196" cy="4858437"/>
          </a:xfrm>
        </p:spPr>
        <p:txBody>
          <a:bodyPr>
            <a:normAutofit/>
          </a:bodyPr>
          <a:lstStyle/>
          <a:p>
            <a:pPr algn="just">
              <a:buNone/>
            </a:pPr>
            <a:r>
              <a:rPr lang="en-US" dirty="0" smtClean="0"/>
              <a:t>	Traffic congestion caused by vehicle is an alarming problem at a global scale and it has been growing exponentially. Car parking problem is a major contributor and has been, still a major problem with increasing vehicle size in the luxurious segment and confined parking spaces in urban cities. Searching for a parking space is a routine (and often frustrating) activity for many people in cities around the world. This search burns about one million barrels of the world’s oil every day. As the global population continues to urbanize, without a well-planned, convenience-driven retreat from the car these problems will worsen.</a:t>
            </a:r>
            <a:endParaRPr lang="en-US" dirty="0"/>
          </a:p>
        </p:txBody>
      </p:sp>
      <p:sp>
        <p:nvSpPr>
          <p:cNvPr id="5" name="Title 1"/>
          <p:cNvSpPr>
            <a:spLocks noGrp="1"/>
          </p:cNvSpPr>
          <p:nvPr>
            <p:ph type="title"/>
          </p:nvPr>
        </p:nvSpPr>
        <p:spPr>
          <a:xfrm>
            <a:off x="1295402" y="982132"/>
            <a:ext cx="9601196" cy="1303867"/>
          </a:xfrm>
        </p:spPr>
        <p:txBody>
          <a:bodyPr/>
          <a:lstStyle/>
          <a:p>
            <a:r>
              <a:rPr lang="en-US" b="1" dirty="0" smtClean="0"/>
              <a:t>Why Smart Parking?</a:t>
            </a:r>
            <a:endParaRPr lang="en-US" b="1" dirty="0"/>
          </a:p>
        </p:txBody>
      </p:sp>
    </p:spTree>
    <p:extLst>
      <p:ext uri="{BB962C8B-B14F-4D97-AF65-F5344CB8AC3E}">
        <p14:creationId xmlns="" xmlns:p14="http://schemas.microsoft.com/office/powerpoint/2010/main" val="24491466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 name="Content Placeholder 7" descr="6.jpg"/>
          <p:cNvPicPr>
            <a:picLocks noGrp="1" noChangeAspect="1"/>
          </p:cNvPicPr>
          <p:nvPr>
            <p:ph idx="1"/>
          </p:nvPr>
        </p:nvPicPr>
        <p:blipFill>
          <a:blip r:embed="rId2"/>
          <a:stretch>
            <a:fillRect/>
          </a:stretch>
        </p:blipFill>
        <p:spPr>
          <a:xfrm>
            <a:off x="0" y="0"/>
            <a:ext cx="6492240" cy="6858000"/>
          </a:xfrm>
        </p:spPr>
      </p:pic>
      <p:pic>
        <p:nvPicPr>
          <p:cNvPr id="10" name="Picture 9" descr="2.jpg"/>
          <p:cNvPicPr>
            <a:picLocks noChangeAspect="1"/>
          </p:cNvPicPr>
          <p:nvPr/>
        </p:nvPicPr>
        <p:blipFill>
          <a:blip r:embed="rId3"/>
          <a:stretch>
            <a:fillRect/>
          </a:stretch>
        </p:blipFill>
        <p:spPr>
          <a:xfrm>
            <a:off x="6479176" y="0"/>
            <a:ext cx="5712823" cy="68580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endParaRPr lang="en-US" dirty="0"/>
          </a:p>
        </p:txBody>
      </p:sp>
      <p:sp>
        <p:nvSpPr>
          <p:cNvPr id="4" name="Title 1"/>
          <p:cNvSpPr>
            <a:spLocks noGrp="1"/>
          </p:cNvSpPr>
          <p:nvPr>
            <p:ph type="title"/>
          </p:nvPr>
        </p:nvSpPr>
        <p:spPr>
          <a:xfrm>
            <a:off x="1295402" y="982132"/>
            <a:ext cx="9601196" cy="1303867"/>
          </a:xfrm>
        </p:spPr>
        <p:txBody>
          <a:bodyPr>
            <a:normAutofit/>
          </a:bodyPr>
          <a:lstStyle/>
          <a:p>
            <a:r>
              <a:rPr lang="en-US" sz="2000" b="1" dirty="0" smtClean="0"/>
              <a:t>According to a report, Smart Parking could result in 2,20,000 gallons of fuels saving till 2030 and approx. 3,00,000 gallons of fuels saved by 2050 , if implemented successfully</a:t>
            </a:r>
            <a:r>
              <a:rPr lang="en-US" sz="2000" dirty="0" smtClean="0"/>
              <a:t>.</a:t>
            </a:r>
            <a:endParaRPr lang="en-US" sz="2000" b="1" dirty="0"/>
          </a:p>
        </p:txBody>
      </p:sp>
      <p:pic>
        <p:nvPicPr>
          <p:cNvPr id="1026" name="Picture 2" descr="C:\Users\shivam\Desktop\Untitled.png"/>
          <p:cNvPicPr>
            <a:picLocks noChangeAspect="1" noChangeArrowheads="1"/>
          </p:cNvPicPr>
          <p:nvPr/>
        </p:nvPicPr>
        <p:blipFill>
          <a:blip r:embed="rId2"/>
          <a:srcRect/>
          <a:stretch>
            <a:fillRect/>
          </a:stretch>
        </p:blipFill>
        <p:spPr bwMode="auto">
          <a:xfrm>
            <a:off x="770710" y="2026381"/>
            <a:ext cx="10633164" cy="4204601"/>
          </a:xfrm>
          <a:prstGeom prst="rect">
            <a:avLst/>
          </a:prstGeom>
          <a:noFill/>
        </p:spPr>
      </p:pic>
    </p:spTree>
    <p:extLst>
      <p:ext uri="{BB962C8B-B14F-4D97-AF65-F5344CB8AC3E}">
        <p14:creationId xmlns="" xmlns:p14="http://schemas.microsoft.com/office/powerpoint/2010/main" val="2374921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bg1"/>
            </a:solidFill>
          </a:ln>
        </p:spPr>
        <p:txBody>
          <a:bodyPr/>
          <a:lstStyle/>
          <a:p>
            <a:r>
              <a:rPr lang="en-US" b="1" dirty="0" smtClean="0"/>
              <a:t>Model</a:t>
            </a:r>
            <a:endParaRPr lang="en-US" b="1" dirty="0"/>
          </a:p>
        </p:txBody>
      </p:sp>
      <p:pic>
        <p:nvPicPr>
          <p:cNvPr id="7" name="Content Placeholder 6" descr="Untitled Diagram.jpg"/>
          <p:cNvPicPr>
            <a:picLocks noGrp="1"/>
          </p:cNvPicPr>
          <p:nvPr>
            <p:ph idx="1"/>
          </p:nvPr>
        </p:nvPicPr>
        <p:blipFill>
          <a:blip r:embed="rId2"/>
          <a:stretch>
            <a:fillRect/>
          </a:stretch>
        </p:blipFill>
        <p:spPr>
          <a:xfrm>
            <a:off x="783771" y="2403567"/>
            <a:ext cx="10593978" cy="3971108"/>
          </a:xfrm>
          <a:prstGeom prst="rect">
            <a:avLst/>
          </a:prstGeom>
          <a:ln>
            <a:solidFill>
              <a:schemeClr val="bg1"/>
            </a:solidFill>
          </a:ln>
        </p:spPr>
      </p:pic>
      <p:sp>
        <p:nvSpPr>
          <p:cNvPr id="5" name="Oval 4"/>
          <p:cNvSpPr/>
          <p:nvPr/>
        </p:nvSpPr>
        <p:spPr>
          <a:xfrm>
            <a:off x="3344091" y="2481943"/>
            <a:ext cx="2168435" cy="125403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tx1"/>
                </a:solidFill>
              </a:rPr>
              <a:t>ARDUINO</a:t>
            </a:r>
            <a:endParaRPr lang="en-IN" b="1" dirty="0">
              <a:solidFill>
                <a:schemeClr val="tx1"/>
              </a:solidFill>
            </a:endParaRPr>
          </a:p>
        </p:txBody>
      </p:sp>
      <p:sp>
        <p:nvSpPr>
          <p:cNvPr id="10" name="Freeform 9"/>
          <p:cNvSpPr/>
          <p:nvPr/>
        </p:nvSpPr>
        <p:spPr>
          <a:xfrm>
            <a:off x="1476104" y="3500847"/>
            <a:ext cx="1306286" cy="1201782"/>
          </a:xfrm>
          <a:custGeom>
            <a:avLst/>
            <a:gdLst>
              <a:gd name="connsiteX0" fmla="*/ 0 w 1254034"/>
              <a:gd name="connsiteY0" fmla="*/ 0 h 1149530"/>
              <a:gd name="connsiteX1" fmla="*/ 1254034 w 1254034"/>
              <a:gd name="connsiteY1" fmla="*/ 0 h 1149530"/>
              <a:gd name="connsiteX2" fmla="*/ 1254034 w 1254034"/>
              <a:gd name="connsiteY2" fmla="*/ 1149530 h 1149530"/>
              <a:gd name="connsiteX3" fmla="*/ 0 w 1254034"/>
              <a:gd name="connsiteY3" fmla="*/ 1149530 h 1149530"/>
              <a:gd name="connsiteX4" fmla="*/ 0 w 1254034"/>
              <a:gd name="connsiteY4" fmla="*/ 0 h 11495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4034" h="1149530">
                <a:moveTo>
                  <a:pt x="0" y="0"/>
                </a:moveTo>
                <a:lnTo>
                  <a:pt x="1254034" y="0"/>
                </a:lnTo>
                <a:lnTo>
                  <a:pt x="1254034" y="1149530"/>
                </a:lnTo>
                <a:lnTo>
                  <a:pt x="0" y="1149530"/>
                </a:lnTo>
                <a:lnTo>
                  <a:pt x="0" y="0"/>
                </a:lnTo>
                <a:close/>
              </a:path>
            </a:pathLst>
          </a:cu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 xmlns:p14="http://schemas.microsoft.com/office/powerpoint/2010/main" val="11618327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1.png"/>
          <p:cNvPicPr>
            <a:picLocks noGrp="1" noChangeAspect="1"/>
          </p:cNvPicPr>
          <p:nvPr>
            <p:ph idx="1"/>
          </p:nvPr>
        </p:nvPicPr>
        <p:blipFill>
          <a:blip r:embed="rId2"/>
          <a:stretch>
            <a:fillRect/>
          </a:stretch>
        </p:blipFill>
        <p:spPr>
          <a:xfrm>
            <a:off x="0" y="0"/>
            <a:ext cx="12192000" cy="68580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smtClean="0"/>
              <a:t>Components</a:t>
            </a:r>
            <a:endParaRPr lang="en-US" dirty="0"/>
          </a:p>
        </p:txBody>
      </p:sp>
      <p:sp>
        <p:nvSpPr>
          <p:cNvPr id="5" name="Content Placeholder 4"/>
          <p:cNvSpPr>
            <a:spLocks noGrp="1"/>
          </p:cNvSpPr>
          <p:nvPr>
            <p:ph idx="1"/>
          </p:nvPr>
        </p:nvSpPr>
        <p:spPr/>
        <p:txBody>
          <a:bodyPr/>
          <a:lstStyle/>
          <a:p>
            <a:r>
              <a:rPr lang="en-US" dirty="0" smtClean="0"/>
              <a:t>1.) </a:t>
            </a:r>
            <a:r>
              <a:rPr lang="en-US" dirty="0" err="1" smtClean="0"/>
              <a:t>Arduino</a:t>
            </a:r>
            <a:r>
              <a:rPr lang="en-US" dirty="0" smtClean="0"/>
              <a:t>	</a:t>
            </a:r>
            <a:r>
              <a:rPr lang="en-US" dirty="0" smtClean="0"/>
              <a:t>UNO</a:t>
            </a:r>
            <a:r>
              <a:rPr lang="en-US" dirty="0" smtClean="0"/>
              <a:t>				</a:t>
            </a:r>
            <a:r>
              <a:rPr lang="en-US" dirty="0" smtClean="0"/>
              <a:t>2</a:t>
            </a:r>
            <a:r>
              <a:rPr lang="en-US" dirty="0" smtClean="0"/>
              <a:t>.)IR </a:t>
            </a:r>
            <a:r>
              <a:rPr lang="en-US" dirty="0" smtClean="0"/>
              <a:t>Sensor                        3.)ESP8266-01 </a:t>
            </a:r>
            <a:endParaRPr lang="en-US" dirty="0"/>
          </a:p>
        </p:txBody>
      </p:sp>
      <p:pic>
        <p:nvPicPr>
          <p:cNvPr id="7" name="Picture 6" descr="temp.jpg"/>
          <p:cNvPicPr>
            <a:picLocks noChangeAspect="1"/>
          </p:cNvPicPr>
          <p:nvPr/>
        </p:nvPicPr>
        <p:blipFill>
          <a:blip r:embed="rId2"/>
          <a:stretch>
            <a:fillRect/>
          </a:stretch>
        </p:blipFill>
        <p:spPr>
          <a:xfrm>
            <a:off x="5298440" y="3383280"/>
            <a:ext cx="2473960" cy="2368585"/>
          </a:xfrm>
          <a:prstGeom prst="rect">
            <a:avLst/>
          </a:prstGeom>
        </p:spPr>
      </p:pic>
      <p:sp>
        <p:nvSpPr>
          <p:cNvPr id="8" name="Rounded Rectangle 7"/>
          <p:cNvSpPr/>
          <p:nvPr/>
        </p:nvSpPr>
        <p:spPr>
          <a:xfrm>
            <a:off x="7871912" y="1207658"/>
            <a:ext cx="381000" cy="371475"/>
          </a:xfrm>
          <a:prstGeom prst="roundRect">
            <a:avLst/>
          </a:prstGeom>
          <a:solidFill>
            <a:schemeClr val="accent1">
              <a:lumMod val="20000"/>
              <a:lumOff val="80000"/>
            </a:schemeClr>
          </a:solidFill>
          <a:ln>
            <a:solidFill>
              <a:schemeClr val="accent1">
                <a:lumMod val="50000"/>
              </a:schemeClr>
            </a:solidFill>
          </a:ln>
          <a:scene3d>
            <a:camera prst="isometricOffAxis2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1" fromWordArt="0" anchor="ctr" anchorCtr="0" forceAA="0" compatLnSpc="1">
            <a:prstTxWarp prst="textNoShape">
              <a:avLst/>
            </a:prstTxWarp>
            <a:noAutofit/>
          </a:bodyPr>
          <a:lstStyle/>
          <a:p>
            <a:endParaRPr lang="en-ZA"/>
          </a:p>
        </p:txBody>
      </p:sp>
      <p:cxnSp>
        <p:nvCxnSpPr>
          <p:cNvPr id="9" name="Straight Arrow Connector 8"/>
          <p:cNvCxnSpPr/>
          <p:nvPr/>
        </p:nvCxnSpPr>
        <p:spPr>
          <a:xfrm>
            <a:off x="8062412" y="1241658"/>
            <a:ext cx="1409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8062412" y="1247315"/>
            <a:ext cx="1400175" cy="4322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Content Placeholder 9"/>
          <p:cNvPicPr>
            <a:picLocks/>
          </p:cNvPicPr>
          <p:nvPr/>
        </p:nvPicPr>
        <p:blipFill>
          <a:blip r:embed="rId3">
            <a:extLst>
              <a:ext uri="{28A0092B-C50C-407E-A947-70E740481C1C}">
                <a14:useLocalDpi xmlns="" xmlns:a14="http://schemas.microsoft.com/office/drawing/2010/main" val="0"/>
              </a:ext>
            </a:extLst>
          </a:blip>
          <a:stretch>
            <a:fillRect/>
          </a:stretch>
        </p:blipFill>
        <p:spPr>
          <a:xfrm rot="10800000">
            <a:off x="9578618" y="928816"/>
            <a:ext cx="2093488" cy="1069221"/>
          </a:xfrm>
          <a:prstGeom prst="rect">
            <a:avLst/>
          </a:prstGeom>
        </p:spPr>
      </p:pic>
      <p:pic>
        <p:nvPicPr>
          <p:cNvPr id="12" name="Picture 11" descr="Untitled.png"/>
          <p:cNvPicPr>
            <a:picLocks noChangeAspect="1"/>
          </p:cNvPicPr>
          <p:nvPr/>
        </p:nvPicPr>
        <p:blipFill>
          <a:blip r:embed="rId4"/>
          <a:stretch>
            <a:fillRect/>
          </a:stretch>
        </p:blipFill>
        <p:spPr>
          <a:xfrm>
            <a:off x="5717722" y="1206454"/>
            <a:ext cx="2010588" cy="447856"/>
          </a:xfrm>
          <a:prstGeom prst="rect">
            <a:avLst/>
          </a:prstGeom>
        </p:spPr>
      </p:pic>
      <p:pic>
        <p:nvPicPr>
          <p:cNvPr id="1028" name="Picture 4" descr="ArduinoUno_R3_Front_450px"/>
          <p:cNvPicPr>
            <a:picLocks noChangeAspect="1" noChangeArrowheads="1"/>
          </p:cNvPicPr>
          <p:nvPr/>
        </p:nvPicPr>
        <p:blipFill>
          <a:blip r:embed="rId5"/>
          <a:srcRect/>
          <a:stretch>
            <a:fillRect/>
          </a:stretch>
        </p:blipFill>
        <p:spPr bwMode="auto">
          <a:xfrm>
            <a:off x="1384663" y="3655695"/>
            <a:ext cx="3370217" cy="2039711"/>
          </a:xfrm>
          <a:prstGeom prst="rect">
            <a:avLst/>
          </a:prstGeom>
          <a:noFill/>
        </p:spPr>
      </p:pic>
      <p:pic>
        <p:nvPicPr>
          <p:cNvPr id="14" name="Picture 13" descr="ESP-01 module"/>
          <p:cNvPicPr/>
          <p:nvPr/>
        </p:nvPicPr>
        <p:blipFill>
          <a:blip r:embed="rId6">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8405405" y="3409406"/>
            <a:ext cx="2580458" cy="2312125"/>
          </a:xfrm>
          <a:prstGeom prst="rect">
            <a:avLst/>
          </a:prstGeom>
          <a:noFill/>
          <a:ln>
            <a:noFill/>
          </a:ln>
        </p:spPr>
      </p:pic>
    </p:spTree>
    <p:extLst>
      <p:ext uri="{BB962C8B-B14F-4D97-AF65-F5344CB8AC3E}">
        <p14:creationId xmlns="" xmlns:p14="http://schemas.microsoft.com/office/powerpoint/2010/main" val="13178526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Software Required</a:t>
            </a:r>
            <a:endParaRPr lang="en-US" b="1" dirty="0"/>
          </a:p>
        </p:txBody>
      </p:sp>
      <p:sp>
        <p:nvSpPr>
          <p:cNvPr id="3" name="Content Placeholder 2"/>
          <p:cNvSpPr>
            <a:spLocks noGrp="1"/>
          </p:cNvSpPr>
          <p:nvPr>
            <p:ph idx="1"/>
          </p:nvPr>
        </p:nvSpPr>
        <p:spPr>
          <a:xfrm>
            <a:off x="1295401" y="2556932"/>
            <a:ext cx="6854583" cy="3318936"/>
          </a:xfrm>
        </p:spPr>
        <p:txBody>
          <a:bodyPr/>
          <a:lstStyle/>
          <a:p>
            <a:r>
              <a:rPr lang="en-US" dirty="0" err="1" smtClean="0"/>
              <a:t>Arduino</a:t>
            </a:r>
            <a:r>
              <a:rPr lang="en-US" dirty="0" smtClean="0"/>
              <a:t> IDE</a:t>
            </a:r>
            <a:endParaRPr lang="en-US" dirty="0" smtClean="0"/>
          </a:p>
          <a:p>
            <a:r>
              <a:rPr lang="en-US" dirty="0" smtClean="0"/>
              <a:t>Web Server</a:t>
            </a:r>
          </a:p>
          <a:p>
            <a:r>
              <a:rPr lang="en-US" dirty="0" smtClean="0"/>
              <a:t>Android  Studio</a:t>
            </a:r>
            <a:endParaRPr lang="en-US" dirty="0" smtClean="0"/>
          </a:p>
          <a:p>
            <a:pPr algn="just"/>
            <a:endParaRPr lang="en-US" dirty="0"/>
          </a:p>
          <a:p>
            <a:pPr algn="just"/>
            <a:endParaRPr lang="en-US" dirty="0"/>
          </a:p>
          <a:p>
            <a:pPr algn="just"/>
            <a:endParaRPr lang="en-US" dirty="0"/>
          </a:p>
        </p:txBody>
      </p:sp>
    </p:spTree>
    <p:extLst>
      <p:ext uri="{BB962C8B-B14F-4D97-AF65-F5344CB8AC3E}">
        <p14:creationId xmlns="" xmlns:p14="http://schemas.microsoft.com/office/powerpoint/2010/main" val="34767220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814</TotalTime>
  <Words>142</Words>
  <Application>Microsoft Office PowerPoint</Application>
  <PresentationFormat>Custom</PresentationFormat>
  <Paragraphs>32</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Organic</vt:lpstr>
      <vt:lpstr>Smart Parking System</vt:lpstr>
      <vt:lpstr>OVERVIEW</vt:lpstr>
      <vt:lpstr>Why Smart Parking?</vt:lpstr>
      <vt:lpstr>Slide 4</vt:lpstr>
      <vt:lpstr>According to a report, Smart Parking could result in 2,20,000 gallons of fuels saving till 2030 and approx. 3,00,000 gallons of fuels saved by 2050 , if implemented successfully.</vt:lpstr>
      <vt:lpstr>Model</vt:lpstr>
      <vt:lpstr>Slide 7</vt:lpstr>
      <vt:lpstr>Components</vt:lpstr>
      <vt:lpstr>Software Required</vt:lpstr>
      <vt:lpstr>Advantages</vt:lpstr>
      <vt:lpstr>Future Work</vt:lpstr>
      <vt:lpstr>End Products/Conclusion</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Ribhu Sharma</dc:creator>
  <cp:lastModifiedBy>ribhu sharma</cp:lastModifiedBy>
  <dcterms:created xsi:type="dcterms:W3CDTF">2016-05-07T21:56:19Z</dcterms:created>
  <dcterms:modified xsi:type="dcterms:W3CDTF">2018-04-08T15:08:55Z</dcterms:modified>
</cp:coreProperties>
</file>