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81" r:id="rId3"/>
    <p:sldId id="28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12268-F4C9-411E-B50A-5A177C21E1C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CA933-DFF6-4451-A2FD-251482A0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63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CA933-DFF6-4451-A2FD-251482A0BB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34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61" y="2087850"/>
            <a:ext cx="8412480" cy="1303020"/>
          </a:xfrm>
        </p:spPr>
        <p:txBody>
          <a:bodyPr>
            <a:noAutofit/>
          </a:bodyPr>
          <a:lstStyle/>
          <a:p>
            <a:r>
              <a:rPr lang="en-US" sz="6000" b="1" u="sng" dirty="0" smtClean="0"/>
              <a:t>Internet Security</a:t>
            </a:r>
            <a:endParaRPr lang="en-US" sz="60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438900"/>
            <a:ext cx="12192000" cy="4191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Class Teacher: </a:t>
            </a:r>
            <a:r>
              <a:rPr lang="en-US" b="1" dirty="0" smtClean="0">
                <a:solidFill>
                  <a:schemeClr val="tx1"/>
                </a:solidFill>
              </a:rPr>
              <a:t>Ms. </a:t>
            </a:r>
            <a:r>
              <a:rPr lang="en-US" b="1" dirty="0" err="1" smtClean="0">
                <a:solidFill>
                  <a:schemeClr val="tx1"/>
                </a:solidFill>
              </a:rPr>
              <a:t>Poonam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Mathur</a:t>
            </a:r>
            <a:r>
              <a:rPr lang="en-US" b="1" dirty="0" smtClean="0">
                <a:solidFill>
                  <a:schemeClr val="tx1"/>
                </a:solidFill>
              </a:rPr>
              <a:t>                             </a:t>
            </a:r>
            <a:r>
              <a:rPr lang="en-US" dirty="0" smtClean="0">
                <a:solidFill>
                  <a:schemeClr val="tx1"/>
                </a:solidFill>
              </a:rPr>
              <a:t>Activity </a:t>
            </a:r>
            <a:r>
              <a:rPr lang="en-US" dirty="0" err="1" smtClean="0">
                <a:solidFill>
                  <a:schemeClr val="tx1"/>
                </a:solidFill>
              </a:rPr>
              <a:t>Cordinator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b="1" dirty="0" smtClean="0">
                <a:solidFill>
                  <a:schemeClr val="tx1"/>
                </a:solidFill>
              </a:rPr>
              <a:t>Ajay Bajaj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0962" y="76200"/>
            <a:ext cx="52501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Hindu Institute of </a:t>
            </a:r>
            <a:endParaRPr lang="en-US" sz="48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Management</a:t>
            </a:r>
            <a:endParaRPr lang="en-US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280" y="4114800"/>
            <a:ext cx="398884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NAME – </a:t>
            </a:r>
            <a:r>
              <a:rPr lang="en-US" sz="2000" dirty="0">
                <a:latin typeface="Trebuchet MS" panose="020B0603020202020204" pitchFamily="34" charset="0"/>
              </a:rPr>
              <a:t>Shubham Dahiya</a:t>
            </a:r>
          </a:p>
          <a:p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CLASS – 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Trebuchet MS" panose="020B0603020202020204" pitchFamily="34" charset="0"/>
              </a:rPr>
              <a:t>B.C.A 1</a:t>
            </a:r>
            <a:r>
              <a:rPr lang="en-US" sz="2000" b="1" baseline="30000" dirty="0">
                <a:solidFill>
                  <a:schemeClr val="tx1">
                    <a:lumMod val="95000"/>
                  </a:schemeClr>
                </a:solidFill>
                <a:latin typeface="Trebuchet MS" panose="020B0603020202020204" pitchFamily="34" charset="0"/>
              </a:rPr>
              <a:t>st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Trebuchet MS" panose="020B0603020202020204" pitchFamily="34" charset="0"/>
              </a:rPr>
              <a:t> year – 1</a:t>
            </a:r>
            <a:r>
              <a:rPr lang="en-US" sz="2000" b="1" baseline="30000" dirty="0">
                <a:solidFill>
                  <a:schemeClr val="tx1">
                    <a:lumMod val="95000"/>
                  </a:schemeClr>
                </a:solidFill>
                <a:latin typeface="Trebuchet MS" panose="020B0603020202020204" pitchFamily="34" charset="0"/>
              </a:rPr>
              <a:t>st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Trebuchet MS" panose="020B0603020202020204" pitchFamily="34" charset="0"/>
              </a:rPr>
              <a:t> Sem</a:t>
            </a: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03642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2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525780"/>
            <a:ext cx="67281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Defensive Measures…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988820"/>
            <a:ext cx="1045670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• Patch known bugs.</a:t>
            </a:r>
          </a:p>
          <a:p>
            <a:r>
              <a:rPr lang="en-US" sz="3200" dirty="0"/>
              <a:t>• Don’t run unnecessary services on the web server.</a:t>
            </a:r>
          </a:p>
          <a:p>
            <a:r>
              <a:rPr lang="en-US" sz="3200" dirty="0"/>
              <a:t>• Monitor system for signs of penetration</a:t>
            </a:r>
          </a:p>
          <a:p>
            <a:r>
              <a:rPr lang="en-US" sz="3200" dirty="0"/>
              <a:t>• Intrusion detection systems</a:t>
            </a:r>
          </a:p>
          <a:p>
            <a:r>
              <a:rPr lang="en-US" sz="3200" dirty="0"/>
              <a:t>• Make frequent backups.</a:t>
            </a:r>
          </a:p>
          <a:p>
            <a:r>
              <a:rPr lang="en-US" sz="3200" dirty="0"/>
              <a:t>• Have a hot spare ready.</a:t>
            </a:r>
          </a:p>
        </p:txBody>
      </p:sp>
    </p:spTree>
    <p:extLst>
      <p:ext uri="{BB962C8B-B14F-4D97-AF65-F5344CB8AC3E}">
        <p14:creationId xmlns:p14="http://schemas.microsoft.com/office/powerpoint/2010/main" val="379574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2583180"/>
            <a:ext cx="96776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u="sng" dirty="0"/>
              <a:t>Denial-of-Service Attacks</a:t>
            </a:r>
          </a:p>
        </p:txBody>
      </p:sp>
    </p:spTree>
    <p:extLst>
      <p:ext uri="{BB962C8B-B14F-4D97-AF65-F5344CB8AC3E}">
        <p14:creationId xmlns:p14="http://schemas.microsoft.com/office/powerpoint/2010/main" val="10163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2960" y="548640"/>
            <a:ext cx="76322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What is Denial-of-Service</a:t>
            </a:r>
          </a:p>
          <a:p>
            <a:r>
              <a:rPr lang="en-US" sz="4800" b="1" dirty="0"/>
              <a:t>attack?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2308860"/>
            <a:ext cx="97612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• A </a:t>
            </a:r>
            <a:r>
              <a:rPr lang="en-US" sz="2400" b="1" dirty="0"/>
              <a:t>denial-of-service (</a:t>
            </a:r>
            <a:r>
              <a:rPr lang="en-US" sz="2400" b="1" dirty="0" err="1"/>
              <a:t>DoS</a:t>
            </a:r>
            <a:r>
              <a:rPr lang="en-US" sz="2400" b="1" dirty="0"/>
              <a:t>) </a:t>
            </a:r>
            <a:r>
              <a:rPr lang="en-US" sz="2400" dirty="0"/>
              <a:t>attack is an attempt to</a:t>
            </a:r>
          </a:p>
          <a:p>
            <a:r>
              <a:rPr lang="en-US" sz="2400" dirty="0" smtClean="0"/>
              <a:t>    make </a:t>
            </a:r>
            <a:r>
              <a:rPr lang="en-US" sz="2400" dirty="0"/>
              <a:t>a machine or network resource unavailable</a:t>
            </a:r>
          </a:p>
          <a:p>
            <a:r>
              <a:rPr lang="en-US" sz="2400" dirty="0" smtClean="0"/>
              <a:t>    to </a:t>
            </a:r>
            <a:r>
              <a:rPr lang="en-US" sz="2400" dirty="0"/>
              <a:t>its intended users.</a:t>
            </a:r>
          </a:p>
          <a:p>
            <a:r>
              <a:rPr lang="en-US" sz="2400" dirty="0"/>
              <a:t>• Although the means to carry out and targets of a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DoS</a:t>
            </a:r>
            <a:r>
              <a:rPr lang="en-US" sz="2400" dirty="0" smtClean="0"/>
              <a:t> </a:t>
            </a:r>
            <a:r>
              <a:rPr lang="en-US" sz="2400" dirty="0"/>
              <a:t>attack may vary, it generally consists of efforts</a:t>
            </a:r>
          </a:p>
          <a:p>
            <a:r>
              <a:rPr lang="en-US" sz="2400" dirty="0" smtClean="0"/>
              <a:t>   to </a:t>
            </a:r>
            <a:r>
              <a:rPr lang="en-US" sz="2400" dirty="0"/>
              <a:t>temporarily or indefinitely interrupt or suspend</a:t>
            </a:r>
          </a:p>
          <a:p>
            <a:r>
              <a:rPr lang="en-US" sz="2400" dirty="0" smtClean="0"/>
              <a:t>   services </a:t>
            </a:r>
            <a:r>
              <a:rPr lang="en-US" sz="2400" dirty="0"/>
              <a:t>of a host connected to the Internet.</a:t>
            </a:r>
          </a:p>
          <a:p>
            <a:r>
              <a:rPr lang="en-US" sz="2400" dirty="0"/>
              <a:t>• Costs money and reputation</a:t>
            </a:r>
          </a:p>
          <a:p>
            <a:r>
              <a:rPr lang="en-US" sz="2400" dirty="0"/>
              <a:t>• Lost Sales</a:t>
            </a:r>
          </a:p>
          <a:p>
            <a:r>
              <a:rPr lang="en-US" sz="2400" dirty="0"/>
              <a:t>• Damage to reputation</a:t>
            </a:r>
          </a:p>
        </p:txBody>
      </p:sp>
    </p:spTree>
    <p:extLst>
      <p:ext uri="{BB962C8B-B14F-4D97-AF65-F5344CB8AC3E}">
        <p14:creationId xmlns:p14="http://schemas.microsoft.com/office/powerpoint/2010/main" val="338539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548640"/>
            <a:ext cx="7749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How it is done?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500" y="1965960"/>
            <a:ext cx="108585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 Send a lot of requests</a:t>
            </a:r>
          </a:p>
          <a:p>
            <a:r>
              <a:rPr lang="en-US" sz="3200" dirty="0" smtClean="0"/>
              <a:t>  (HTTP</a:t>
            </a:r>
            <a:r>
              <a:rPr lang="en-US" sz="3200" dirty="0"/>
              <a:t>, or SMTP requests)</a:t>
            </a:r>
          </a:p>
          <a:p>
            <a:r>
              <a:rPr lang="en-US" sz="3200" dirty="0"/>
              <a:t>• Easy to trace.</a:t>
            </a:r>
          </a:p>
          <a:p>
            <a:r>
              <a:rPr lang="en-US" sz="3200" dirty="0"/>
              <a:t>• Relatively easy to defend against with </a:t>
            </a:r>
            <a:r>
              <a:rPr lang="en-US" sz="3200" dirty="0" smtClean="0"/>
              <a:t>TCP/I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blocking </a:t>
            </a:r>
            <a:r>
              <a:rPr lang="en-US" sz="3200" dirty="0"/>
              <a:t>at</a:t>
            </a:r>
          </a:p>
          <a:p>
            <a:r>
              <a:rPr lang="en-US" sz="3200" dirty="0" smtClean="0"/>
              <a:t>   Router</a:t>
            </a:r>
            <a:r>
              <a:rPr lang="en-US" sz="3200" dirty="0"/>
              <a:t>.</a:t>
            </a:r>
          </a:p>
          <a:p>
            <a:r>
              <a:rPr lang="en-US" sz="3200" dirty="0"/>
              <a:t>• Attack routers</a:t>
            </a:r>
          </a:p>
          <a:p>
            <a:r>
              <a:rPr lang="en-US" sz="3200" dirty="0"/>
              <a:t>• Attack DNS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457" y="3981896"/>
            <a:ext cx="3468914" cy="315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6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0"/>
                            </p:stCondLst>
                            <p:childTnLst>
                              <p:par>
                                <p:cTn id="6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1620" y="2400300"/>
            <a:ext cx="8549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u="sng" dirty="0"/>
              <a:t>Cross Site Scripting</a:t>
            </a:r>
          </a:p>
        </p:txBody>
      </p:sp>
    </p:spTree>
    <p:extLst>
      <p:ext uri="{BB962C8B-B14F-4D97-AF65-F5344CB8AC3E}">
        <p14:creationId xmlns:p14="http://schemas.microsoft.com/office/powerpoint/2010/main" val="317159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4380" y="502920"/>
            <a:ext cx="7252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Cross-Site Scripting…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4380" y="1714500"/>
            <a:ext cx="911980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• </a:t>
            </a:r>
            <a:r>
              <a:rPr lang="en-US" sz="2800" b="1" dirty="0"/>
              <a:t>Cross-site scripting </a:t>
            </a:r>
            <a:r>
              <a:rPr lang="en-US" sz="2800" dirty="0"/>
              <a:t>(</a:t>
            </a:r>
            <a:r>
              <a:rPr lang="en-US" sz="2800" b="1" dirty="0"/>
              <a:t>XSS</a:t>
            </a:r>
            <a:r>
              <a:rPr lang="en-US" sz="2800" dirty="0"/>
              <a:t>) is a type of computer</a:t>
            </a:r>
          </a:p>
          <a:p>
            <a:r>
              <a:rPr lang="en-US" sz="2800" dirty="0" smtClean="0"/>
              <a:t>   security </a:t>
            </a:r>
            <a:r>
              <a:rPr lang="en-US" sz="2800" dirty="0"/>
              <a:t>vulnerability which enables attackers</a:t>
            </a:r>
          </a:p>
          <a:p>
            <a:r>
              <a:rPr lang="en-US" sz="2800" dirty="0" smtClean="0"/>
              <a:t>   to </a:t>
            </a:r>
            <a:r>
              <a:rPr lang="en-US" sz="2800" dirty="0"/>
              <a:t>inject client-side script into Web pages </a:t>
            </a:r>
            <a:r>
              <a:rPr lang="en-US" sz="2800" dirty="0" smtClean="0"/>
              <a:t>viewed </a:t>
            </a:r>
            <a:endParaRPr lang="en-US" sz="2800" dirty="0"/>
          </a:p>
          <a:p>
            <a:r>
              <a:rPr lang="en-US" sz="2800" dirty="0" smtClean="0"/>
              <a:t>   by </a:t>
            </a:r>
            <a:r>
              <a:rPr lang="en-US" sz="2800" dirty="0"/>
              <a:t>other users.</a:t>
            </a:r>
          </a:p>
          <a:p>
            <a:r>
              <a:rPr lang="en-US" sz="2800" dirty="0"/>
              <a:t>• Cross-site scripting carried out on websites</a:t>
            </a:r>
          </a:p>
          <a:p>
            <a:r>
              <a:rPr lang="en-US" sz="2800" dirty="0" smtClean="0"/>
              <a:t>   accounted </a:t>
            </a:r>
            <a:r>
              <a:rPr lang="en-US" sz="2800" dirty="0"/>
              <a:t>for roughly 84% of all security threats</a:t>
            </a:r>
          </a:p>
          <a:p>
            <a:r>
              <a:rPr lang="en-US" sz="2800" dirty="0" smtClean="0"/>
              <a:t>   documented </a:t>
            </a:r>
            <a:r>
              <a:rPr lang="en-US" sz="2800" dirty="0"/>
              <a:t>by Symantec as of 2007.</a:t>
            </a:r>
          </a:p>
          <a:p>
            <a:r>
              <a:rPr lang="en-US" sz="2800" dirty="0"/>
              <a:t>• Their effect may vary depending on the sensitivity</a:t>
            </a:r>
          </a:p>
          <a:p>
            <a:r>
              <a:rPr lang="en-US" sz="2800" dirty="0" smtClean="0"/>
              <a:t>   of </a:t>
            </a:r>
            <a:r>
              <a:rPr lang="en-US" sz="2800" dirty="0"/>
              <a:t>the data handled by the vulnerable site.</a:t>
            </a:r>
          </a:p>
        </p:txBody>
      </p:sp>
    </p:spTree>
    <p:extLst>
      <p:ext uri="{BB962C8B-B14F-4D97-AF65-F5344CB8AC3E}">
        <p14:creationId xmlns:p14="http://schemas.microsoft.com/office/powerpoint/2010/main" val="64219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90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2732" y="331313"/>
            <a:ext cx="88040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XSS Attacks - Stealing Cookie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2732" y="2147274"/>
            <a:ext cx="103098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 What is cookie?</a:t>
            </a:r>
          </a:p>
          <a:p>
            <a:r>
              <a:rPr lang="en-US" sz="2800" dirty="0" smtClean="0"/>
              <a:t>    • </a:t>
            </a:r>
            <a:r>
              <a:rPr lang="en-US" sz="2800" dirty="0"/>
              <a:t>Used by the web applications for authenticating,</a:t>
            </a:r>
          </a:p>
          <a:p>
            <a:r>
              <a:rPr lang="en-US" sz="2800" dirty="0" smtClean="0"/>
              <a:t>     tracking</a:t>
            </a:r>
            <a:r>
              <a:rPr lang="en-US" sz="2800" dirty="0"/>
              <a:t>, and maintaining specific information</a:t>
            </a:r>
          </a:p>
          <a:p>
            <a:r>
              <a:rPr lang="en-US" sz="2800" dirty="0" smtClean="0"/>
              <a:t>     about </a:t>
            </a:r>
            <a:r>
              <a:rPr lang="en-US" sz="2800" dirty="0"/>
              <a:t>users</a:t>
            </a:r>
          </a:p>
          <a:p>
            <a:r>
              <a:rPr lang="en-US" sz="2800" dirty="0" smtClean="0"/>
              <a:t>    • </a:t>
            </a:r>
            <a:r>
              <a:rPr lang="en-US" sz="2800" dirty="0"/>
              <a:t>Once a cookie is saved on your computer, only the</a:t>
            </a:r>
          </a:p>
          <a:p>
            <a:r>
              <a:rPr lang="en-US" sz="2800" dirty="0" smtClean="0"/>
              <a:t>     website </a:t>
            </a:r>
            <a:r>
              <a:rPr lang="en-US" sz="2800" dirty="0"/>
              <a:t>that created the cookie can read it</a:t>
            </a:r>
          </a:p>
          <a:p>
            <a:r>
              <a:rPr lang="en-US" sz="2800" dirty="0"/>
              <a:t>• How it is done?</a:t>
            </a:r>
          </a:p>
          <a:p>
            <a:r>
              <a:rPr lang="en-US" sz="2800" dirty="0" smtClean="0"/>
              <a:t>    • </a:t>
            </a:r>
            <a:r>
              <a:rPr lang="en-US" sz="2800" dirty="0"/>
              <a:t>Attacker injects script that reads the site’s cookie</a:t>
            </a:r>
          </a:p>
          <a:p>
            <a:r>
              <a:rPr lang="en-US" sz="2800" dirty="0" smtClean="0"/>
              <a:t>    • </a:t>
            </a:r>
            <a:r>
              <a:rPr lang="en-US" sz="2800" dirty="0"/>
              <a:t>Scripts sends the cookie to attacker</a:t>
            </a:r>
          </a:p>
          <a:p>
            <a:r>
              <a:rPr lang="en-US" sz="2800" dirty="0" smtClean="0"/>
              <a:t>    • </a:t>
            </a:r>
            <a:r>
              <a:rPr lang="en-US" sz="2800" dirty="0"/>
              <a:t>Attacker can now log into the site as the victim</a:t>
            </a:r>
          </a:p>
        </p:txBody>
      </p:sp>
    </p:spTree>
    <p:extLst>
      <p:ext uri="{BB962C8B-B14F-4D97-AF65-F5344CB8AC3E}">
        <p14:creationId xmlns:p14="http://schemas.microsoft.com/office/powerpoint/2010/main" val="419636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7240" y="708660"/>
            <a:ext cx="779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Some other XSS Attacks…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1591" y="1828800"/>
            <a:ext cx="83744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• </a:t>
            </a:r>
            <a:r>
              <a:rPr lang="en-US" sz="2400" b="1" dirty="0"/>
              <a:t>Defacement</a:t>
            </a:r>
          </a:p>
          <a:p>
            <a:r>
              <a:rPr lang="en-US" sz="2400" dirty="0" smtClean="0"/>
              <a:t>      • </a:t>
            </a:r>
            <a:r>
              <a:rPr lang="en-US" sz="2400" b="1" dirty="0"/>
              <a:t>Attacker injects script that automatically redirects</a:t>
            </a:r>
          </a:p>
          <a:p>
            <a:r>
              <a:rPr lang="en-US" sz="2400" b="1" dirty="0" smtClean="0"/>
              <a:t>      victims </a:t>
            </a:r>
            <a:r>
              <a:rPr lang="en-US" sz="2400" b="1" dirty="0"/>
              <a:t>to attacker’s site</a:t>
            </a:r>
          </a:p>
          <a:p>
            <a:r>
              <a:rPr lang="en-US" sz="2400" dirty="0"/>
              <a:t>&lt;script&gt;</a:t>
            </a:r>
          </a:p>
          <a:p>
            <a:r>
              <a:rPr lang="en-US" sz="2400" dirty="0" err="1"/>
              <a:t>document.location</a:t>
            </a:r>
            <a:r>
              <a:rPr lang="en-US" sz="2400" dirty="0"/>
              <a:t> = “http://evil.com”;</a:t>
            </a:r>
          </a:p>
          <a:p>
            <a:r>
              <a:rPr lang="en-US" sz="2400" dirty="0"/>
              <a:t>&lt;/script&gt;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1591" y="4426267"/>
            <a:ext cx="88793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• </a:t>
            </a:r>
            <a:r>
              <a:rPr lang="en-US" sz="2400" b="1" dirty="0"/>
              <a:t>Phishing</a:t>
            </a:r>
          </a:p>
          <a:p>
            <a:r>
              <a:rPr lang="en-US" sz="2400" dirty="0" smtClean="0"/>
              <a:t>     • </a:t>
            </a:r>
            <a:r>
              <a:rPr lang="en-US" sz="2400" dirty="0"/>
              <a:t>Fake page asks for user’s credentials or other sensitive</a:t>
            </a:r>
          </a:p>
          <a:p>
            <a:r>
              <a:rPr lang="fr-FR" sz="2400" dirty="0" smtClean="0"/>
              <a:t>     information</a:t>
            </a:r>
            <a:r>
              <a:rPr lang="fr-FR" sz="2400" dirty="0"/>
              <a:t>( </a:t>
            </a:r>
            <a:r>
              <a:rPr lang="fr-FR" sz="2400" dirty="0" err="1"/>
              <a:t>e.g</a:t>
            </a:r>
            <a:r>
              <a:rPr lang="fr-FR" sz="2400" dirty="0"/>
              <a:t>. </a:t>
            </a:r>
            <a:r>
              <a:rPr lang="fr-FR" sz="2400" dirty="0" err="1"/>
              <a:t>fake</a:t>
            </a:r>
            <a:r>
              <a:rPr lang="fr-FR" sz="2400" dirty="0"/>
              <a:t> </a:t>
            </a:r>
            <a:r>
              <a:rPr lang="fr-FR" sz="2400" dirty="0" err="1"/>
              <a:t>paypal</a:t>
            </a:r>
            <a:r>
              <a:rPr lang="fr-FR" sz="2400" dirty="0"/>
              <a:t> page)</a:t>
            </a:r>
          </a:p>
          <a:p>
            <a:r>
              <a:rPr lang="en-US" sz="2400" dirty="0" smtClean="0"/>
              <a:t>     • </a:t>
            </a:r>
            <a:r>
              <a:rPr lang="en-US" sz="2400" dirty="0"/>
              <a:t>The data is sent to the attacker’s site</a:t>
            </a:r>
          </a:p>
        </p:txBody>
      </p:sp>
    </p:spTree>
    <p:extLst>
      <p:ext uri="{BB962C8B-B14F-4D97-AF65-F5344CB8AC3E}">
        <p14:creationId xmlns:p14="http://schemas.microsoft.com/office/powerpoint/2010/main" val="221789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8820" y="2217420"/>
            <a:ext cx="74911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u="sng" dirty="0"/>
              <a:t>Email Spoofing</a:t>
            </a:r>
          </a:p>
        </p:txBody>
      </p:sp>
    </p:spTree>
    <p:extLst>
      <p:ext uri="{BB962C8B-B14F-4D97-AF65-F5344CB8AC3E}">
        <p14:creationId xmlns:p14="http://schemas.microsoft.com/office/powerpoint/2010/main" val="4710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548640"/>
            <a:ext cx="5808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Email Spoofing…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" y="1943100"/>
            <a:ext cx="890339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• </a:t>
            </a:r>
            <a:r>
              <a:rPr lang="en-US" sz="2800" b="1" dirty="0"/>
              <a:t>Email spoofing </a:t>
            </a:r>
            <a:r>
              <a:rPr lang="en-US" sz="2800" dirty="0"/>
              <a:t>is the creation of email messages</a:t>
            </a:r>
          </a:p>
          <a:p>
            <a:r>
              <a:rPr lang="en-US" sz="2800" dirty="0"/>
              <a:t>with a forged sender address - something which is</a:t>
            </a:r>
          </a:p>
          <a:p>
            <a:r>
              <a:rPr lang="en-US" sz="2800" dirty="0"/>
              <a:t>simple to do because the core protocols do no</a:t>
            </a:r>
          </a:p>
          <a:p>
            <a:r>
              <a:rPr lang="en-US" sz="2800" dirty="0"/>
              <a:t>authentication.</a:t>
            </a:r>
          </a:p>
          <a:p>
            <a:r>
              <a:rPr lang="en-US" sz="2800" dirty="0"/>
              <a:t>• Spam and phishing emails typically use such</a:t>
            </a:r>
          </a:p>
          <a:p>
            <a:r>
              <a:rPr lang="en-US" sz="2800" dirty="0"/>
              <a:t>spoofing to mislead the recipient about the origin</a:t>
            </a:r>
          </a:p>
          <a:p>
            <a:r>
              <a:rPr lang="en-US" sz="2800" dirty="0"/>
              <a:t>of the message.</a:t>
            </a:r>
          </a:p>
        </p:txBody>
      </p:sp>
    </p:spTree>
    <p:extLst>
      <p:ext uri="{BB962C8B-B14F-4D97-AF65-F5344CB8AC3E}">
        <p14:creationId xmlns:p14="http://schemas.microsoft.com/office/powerpoint/2010/main" val="318496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9972" y="215502"/>
            <a:ext cx="94612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u="sng" dirty="0" smtClean="0"/>
              <a:t>What is Internet Security?</a:t>
            </a:r>
            <a:endParaRPr lang="en-US" sz="60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720269" y="1908275"/>
            <a:ext cx="1503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Internet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37063" y="1946747"/>
            <a:ext cx="1561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Security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58578" y="1492776"/>
            <a:ext cx="744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29" y="3031659"/>
            <a:ext cx="4016612" cy="401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1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482" y="325364"/>
            <a:ext cx="7832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Prevention measures…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927" y="1430008"/>
            <a:ext cx="966322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• </a:t>
            </a:r>
            <a:r>
              <a:rPr lang="en-US" sz="2800" dirty="0"/>
              <a:t>A number of measures to address spoofing are</a:t>
            </a:r>
          </a:p>
          <a:p>
            <a:r>
              <a:rPr lang="en-US" sz="2800" dirty="0" smtClean="0"/>
              <a:t>available</a:t>
            </a:r>
            <a:r>
              <a:rPr lang="en-US" sz="2800" dirty="0"/>
              <a:t>, but it is likely that almost half of all</a:t>
            </a:r>
          </a:p>
          <a:p>
            <a:r>
              <a:rPr lang="en-US" sz="2800" dirty="0" smtClean="0"/>
              <a:t>domains </a:t>
            </a:r>
            <a:r>
              <a:rPr lang="en-US" sz="2800" dirty="0"/>
              <a:t>still do not have such measures in place.</a:t>
            </a:r>
          </a:p>
          <a:p>
            <a:r>
              <a:rPr lang="en-US" sz="2800" dirty="0" smtClean="0"/>
              <a:t>  • </a:t>
            </a:r>
            <a:r>
              <a:rPr lang="en-US" sz="2800" dirty="0"/>
              <a:t>However, as of 2013, 60% of consumer mailboxes</a:t>
            </a:r>
          </a:p>
          <a:p>
            <a:r>
              <a:rPr lang="en-US" sz="2800" dirty="0" smtClean="0"/>
              <a:t>worldwide </a:t>
            </a:r>
            <a:r>
              <a:rPr lang="en-US" sz="2800" dirty="0"/>
              <a:t>used measures to protect themselves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against </a:t>
            </a:r>
            <a:r>
              <a:rPr lang="en-US" sz="2800" dirty="0"/>
              <a:t>this</a:t>
            </a:r>
            <a:r>
              <a:rPr lang="en-US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  • </a:t>
            </a:r>
            <a:r>
              <a:rPr lang="en-US" sz="2800" dirty="0"/>
              <a:t>Although email spoofing is often effective in forging</a:t>
            </a:r>
          </a:p>
          <a:p>
            <a:r>
              <a:rPr lang="en-US" sz="2800" dirty="0"/>
              <a:t>the sender's real email address, the IP</a:t>
            </a:r>
          </a:p>
          <a:p>
            <a:r>
              <a:rPr lang="en-US" sz="2800" dirty="0"/>
              <a:t>address source computer sending the mail can</a:t>
            </a:r>
          </a:p>
          <a:p>
            <a:r>
              <a:rPr lang="en-US" sz="2800" dirty="0"/>
              <a:t>generally be identified from the "Received:" lines in</a:t>
            </a:r>
          </a:p>
          <a:p>
            <a:r>
              <a:rPr lang="en-US" sz="2800" dirty="0"/>
              <a:t>the email header.</a:t>
            </a:r>
          </a:p>
        </p:txBody>
      </p:sp>
    </p:spTree>
    <p:extLst>
      <p:ext uri="{BB962C8B-B14F-4D97-AF65-F5344CB8AC3E}">
        <p14:creationId xmlns:p14="http://schemas.microsoft.com/office/powerpoint/2010/main" val="272621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8940" y="2125980"/>
            <a:ext cx="59538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u="sng" dirty="0"/>
              <a:t>Trap Doors</a:t>
            </a:r>
          </a:p>
        </p:txBody>
      </p:sp>
    </p:spTree>
    <p:extLst>
      <p:ext uri="{BB962C8B-B14F-4D97-AF65-F5344CB8AC3E}">
        <p14:creationId xmlns:p14="http://schemas.microsoft.com/office/powerpoint/2010/main" val="165657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5820" y="617220"/>
            <a:ext cx="43669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Trap doors…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5820" y="1920240"/>
            <a:ext cx="81708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• Method of bypassing normal authentication</a:t>
            </a:r>
          </a:p>
          <a:p>
            <a:r>
              <a:rPr lang="en-US" sz="2800" dirty="0"/>
              <a:t>methods</a:t>
            </a:r>
          </a:p>
          <a:p>
            <a:r>
              <a:rPr lang="en-US" sz="2800" dirty="0"/>
              <a:t>• Remains hidden to casual inspection</a:t>
            </a:r>
          </a:p>
          <a:p>
            <a:r>
              <a:rPr lang="en-US" sz="2800" dirty="0"/>
              <a:t>• Can be a new program to be installed</a:t>
            </a:r>
          </a:p>
          <a:p>
            <a:r>
              <a:rPr lang="en-US" sz="2800" dirty="0"/>
              <a:t>• Can modify an existing program</a:t>
            </a:r>
          </a:p>
          <a:p>
            <a:r>
              <a:rPr lang="en-US" sz="2800" dirty="0"/>
              <a:t>• Also known as Back Doors</a:t>
            </a:r>
          </a:p>
        </p:txBody>
      </p:sp>
    </p:spTree>
    <p:extLst>
      <p:ext uri="{BB962C8B-B14F-4D97-AF65-F5344CB8AC3E}">
        <p14:creationId xmlns:p14="http://schemas.microsoft.com/office/powerpoint/2010/main" val="385159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585592"/>
            <a:ext cx="7497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Trap Door Examples…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057400"/>
            <a:ext cx="972253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• 2003, an attempt was made to create a backdoor in</a:t>
            </a:r>
          </a:p>
          <a:p>
            <a:r>
              <a:rPr lang="en-US" sz="2800" dirty="0"/>
              <a:t>the Linux Kernel</a:t>
            </a:r>
          </a:p>
          <a:p>
            <a:r>
              <a:rPr lang="en-US" sz="2800" dirty="0"/>
              <a:t>• Early versions of the </a:t>
            </a:r>
            <a:r>
              <a:rPr lang="en-US" sz="2800" dirty="0" err="1"/>
              <a:t>Sobig</a:t>
            </a:r>
            <a:r>
              <a:rPr lang="en-US" sz="2800" dirty="0"/>
              <a:t> Virus in 2003 installed</a:t>
            </a:r>
          </a:p>
          <a:p>
            <a:r>
              <a:rPr lang="en-US" sz="2800" dirty="0"/>
              <a:t>backdoors to send its spam.</a:t>
            </a:r>
          </a:p>
          <a:p>
            <a:r>
              <a:rPr lang="en-US" sz="2800" dirty="0"/>
              <a:t>• </a:t>
            </a:r>
            <a:r>
              <a:rPr lang="en-US" sz="2800" dirty="0" err="1"/>
              <a:t>MyDoom</a:t>
            </a:r>
            <a:r>
              <a:rPr lang="en-US" sz="2800" dirty="0"/>
              <a:t> virus in early 2004 created a backdoor on</a:t>
            </a:r>
          </a:p>
          <a:p>
            <a:r>
              <a:rPr lang="en-US" sz="2800" dirty="0"/>
              <a:t>port 3127 to send spam</a:t>
            </a:r>
          </a:p>
        </p:txBody>
      </p:sp>
    </p:spTree>
    <p:extLst>
      <p:ext uri="{BB962C8B-B14F-4D97-AF65-F5344CB8AC3E}">
        <p14:creationId xmlns:p14="http://schemas.microsoft.com/office/powerpoint/2010/main" val="17629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6534" y="2459545"/>
            <a:ext cx="59923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u="sng" dirty="0"/>
              <a:t>Conclusions…</a:t>
            </a:r>
          </a:p>
        </p:txBody>
      </p:sp>
    </p:spTree>
    <p:extLst>
      <p:ext uri="{BB962C8B-B14F-4D97-AF65-F5344CB8AC3E}">
        <p14:creationId xmlns:p14="http://schemas.microsoft.com/office/powerpoint/2010/main" val="31308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1760220"/>
            <a:ext cx="1076929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/>
              <a:t>Keep server and third-party applications and library</a:t>
            </a:r>
          </a:p>
          <a:p>
            <a:r>
              <a:rPr lang="en-US" sz="3200" dirty="0" smtClean="0"/>
              <a:t> up-to-date</a:t>
            </a:r>
            <a:endParaRPr lang="en-US" sz="3200" dirty="0"/>
          </a:p>
          <a:p>
            <a:r>
              <a:rPr lang="en-US" sz="3200" dirty="0" smtClean="0"/>
              <a:t>• </a:t>
            </a:r>
            <a:r>
              <a:rPr lang="en-US" sz="3200" dirty="0"/>
              <a:t>Do not trust user input</a:t>
            </a:r>
          </a:p>
          <a:p>
            <a:r>
              <a:rPr lang="en-US" sz="3200" dirty="0" smtClean="0"/>
              <a:t>• </a:t>
            </a:r>
            <a:r>
              <a:rPr lang="en-US" sz="3200" dirty="0"/>
              <a:t>Review code &amp; design and identify possible</a:t>
            </a:r>
          </a:p>
          <a:p>
            <a:r>
              <a:rPr lang="en-US" sz="3200" dirty="0" smtClean="0"/>
              <a:t> weaknesses</a:t>
            </a:r>
            <a:endParaRPr lang="en-US" sz="3200" dirty="0"/>
          </a:p>
          <a:p>
            <a:r>
              <a:rPr lang="en-US" sz="3200" dirty="0" smtClean="0"/>
              <a:t>• </a:t>
            </a:r>
            <a:r>
              <a:rPr lang="en-US" sz="3200" dirty="0"/>
              <a:t>Monitor run-time activity to detect ongoing</a:t>
            </a:r>
          </a:p>
          <a:p>
            <a:r>
              <a:rPr lang="en-US" sz="3200" dirty="0" smtClean="0"/>
              <a:t> attacks/probes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31520" y="525780"/>
            <a:ext cx="4405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Conclusions…</a:t>
            </a:r>
          </a:p>
        </p:txBody>
      </p:sp>
    </p:spTree>
    <p:extLst>
      <p:ext uri="{BB962C8B-B14F-4D97-AF65-F5344CB8AC3E}">
        <p14:creationId xmlns:p14="http://schemas.microsoft.com/office/powerpoint/2010/main" val="189640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1272123"/>
            <a:ext cx="64748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u="sng" dirty="0"/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41280" y="6027003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Signing off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61220" y="6488668"/>
            <a:ext cx="260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-SHUBHAM DAHIYA</a:t>
            </a:r>
          </a:p>
        </p:txBody>
      </p:sp>
    </p:spTree>
    <p:extLst>
      <p:ext uri="{BB962C8B-B14F-4D97-AF65-F5344CB8AC3E}">
        <p14:creationId xmlns:p14="http://schemas.microsoft.com/office/powerpoint/2010/main" val="146287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6170" y="1114817"/>
            <a:ext cx="8430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Why Internet Security?</a:t>
            </a:r>
            <a:endParaRPr lang="en-US" sz="6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715" y="2419350"/>
            <a:ext cx="48768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5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" y="388620"/>
            <a:ext cx="7520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Introduction…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1480" y="1645920"/>
            <a:ext cx="114757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• </a:t>
            </a:r>
            <a:r>
              <a:rPr lang="en-US" sz="2800" dirty="0"/>
              <a:t>The Internet represents an insecure channel for</a:t>
            </a:r>
          </a:p>
          <a:p>
            <a:r>
              <a:rPr lang="en-US" sz="2800" dirty="0" smtClean="0"/>
              <a:t> exchanging </a:t>
            </a:r>
            <a:r>
              <a:rPr lang="en-US" sz="2800" dirty="0"/>
              <a:t>information leading to a high risk</a:t>
            </a:r>
          </a:p>
          <a:p>
            <a:r>
              <a:rPr lang="en-US" sz="2800" dirty="0" smtClean="0"/>
              <a:t> of </a:t>
            </a:r>
            <a:r>
              <a:rPr lang="en-US" sz="2800" dirty="0"/>
              <a:t>intrusion or fraud, such as phishing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 • </a:t>
            </a:r>
            <a:r>
              <a:rPr lang="en-US" sz="2800" b="1" dirty="0"/>
              <a:t>Internet security </a:t>
            </a:r>
            <a:r>
              <a:rPr lang="en-US" sz="2800" dirty="0"/>
              <a:t>is a branch of computer</a:t>
            </a:r>
          </a:p>
          <a:p>
            <a:r>
              <a:rPr lang="en-US" sz="2800" dirty="0" smtClean="0"/>
              <a:t> security </a:t>
            </a:r>
            <a:r>
              <a:rPr lang="en-US" sz="2800" dirty="0"/>
              <a:t>specifically involving browser security but</a:t>
            </a:r>
          </a:p>
          <a:p>
            <a:r>
              <a:rPr lang="en-US" sz="2800" dirty="0" smtClean="0"/>
              <a:t> also </a:t>
            </a:r>
            <a:r>
              <a:rPr lang="en-US" sz="2800" dirty="0"/>
              <a:t>network security on a more general level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 • </a:t>
            </a:r>
            <a:r>
              <a:rPr lang="en-US" sz="2800" dirty="0"/>
              <a:t>Its objective is to establish rules and measures to</a:t>
            </a:r>
          </a:p>
          <a:p>
            <a:r>
              <a:rPr lang="en-US" sz="2800" dirty="0" smtClean="0"/>
              <a:t> use </a:t>
            </a:r>
            <a:r>
              <a:rPr lang="en-US" sz="2800" dirty="0"/>
              <a:t>against attacks over the Internet.</a:t>
            </a:r>
          </a:p>
        </p:txBody>
      </p:sp>
    </p:spTree>
    <p:extLst>
      <p:ext uri="{BB962C8B-B14F-4D97-AF65-F5344CB8AC3E}">
        <p14:creationId xmlns:p14="http://schemas.microsoft.com/office/powerpoint/2010/main" val="229942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920" y="274320"/>
            <a:ext cx="9235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Need for Internet Security…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340" y="1508760"/>
            <a:ext cx="99700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• </a:t>
            </a:r>
            <a:r>
              <a:rPr lang="en-US" sz="2800" dirty="0"/>
              <a:t>Today, internet is stuffed with different types of</a:t>
            </a:r>
          </a:p>
          <a:p>
            <a:r>
              <a:rPr lang="en-US" sz="2800" dirty="0" smtClean="0"/>
              <a:t>    sensitive </a:t>
            </a:r>
            <a:r>
              <a:rPr lang="en-US" sz="2800" dirty="0"/>
              <a:t>data</a:t>
            </a:r>
          </a:p>
          <a:p>
            <a:r>
              <a:rPr lang="en-US" sz="2800" dirty="0"/>
              <a:t>• The internet is packed with threats from hackers. They</a:t>
            </a:r>
          </a:p>
          <a:p>
            <a:r>
              <a:rPr lang="en-US" sz="2800" dirty="0" smtClean="0"/>
              <a:t>    can</a:t>
            </a:r>
            <a:endParaRPr lang="en-US" sz="2800" dirty="0"/>
          </a:p>
          <a:p>
            <a:r>
              <a:rPr lang="en-US" sz="2800" dirty="0" smtClean="0"/>
              <a:t>    • </a:t>
            </a:r>
            <a:r>
              <a:rPr lang="en-US" sz="2800" dirty="0"/>
              <a:t>crash your system,</a:t>
            </a:r>
          </a:p>
          <a:p>
            <a:r>
              <a:rPr lang="en-US" sz="2800" dirty="0" smtClean="0"/>
              <a:t>     • </a:t>
            </a:r>
            <a:r>
              <a:rPr lang="en-US" sz="2800" dirty="0"/>
              <a:t>Acquire access to your personal information </a:t>
            </a:r>
            <a:r>
              <a:rPr lang="en-US" sz="2800" dirty="0" smtClean="0"/>
              <a:t>and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can</a:t>
            </a:r>
            <a:r>
              <a:rPr lang="en-US" sz="2800" dirty="0"/>
              <a:t> </a:t>
            </a:r>
            <a:r>
              <a:rPr lang="en-US" sz="2800" dirty="0" smtClean="0"/>
              <a:t>result </a:t>
            </a:r>
            <a:r>
              <a:rPr lang="en-US" sz="2800" dirty="0"/>
              <a:t>in monetary losses.</a:t>
            </a:r>
          </a:p>
          <a:p>
            <a:r>
              <a:rPr lang="en-US" sz="2800" dirty="0"/>
              <a:t>So,</a:t>
            </a:r>
          </a:p>
          <a:p>
            <a:r>
              <a:rPr lang="en-US" sz="2800" dirty="0" smtClean="0"/>
              <a:t> • </a:t>
            </a:r>
            <a:r>
              <a:rPr lang="en-US" sz="2800" dirty="0"/>
              <a:t>You need internet security to keep information and</a:t>
            </a:r>
          </a:p>
          <a:p>
            <a:r>
              <a:rPr lang="en-US" sz="2800" dirty="0" smtClean="0"/>
              <a:t>    systems </a:t>
            </a:r>
            <a:r>
              <a:rPr lang="en-US" sz="2800" dirty="0"/>
              <a:t>safe from malicious software and individuals.</a:t>
            </a:r>
          </a:p>
        </p:txBody>
      </p:sp>
    </p:spTree>
    <p:extLst>
      <p:ext uri="{BB962C8B-B14F-4D97-AF65-F5344CB8AC3E}">
        <p14:creationId xmlns:p14="http://schemas.microsoft.com/office/powerpoint/2010/main" val="320252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0040" y="297180"/>
            <a:ext cx="10652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What are the main </a:t>
            </a:r>
            <a:r>
              <a:rPr lang="en-US" sz="4800" b="1" dirty="0" smtClean="0"/>
              <a:t>security </a:t>
            </a:r>
          </a:p>
          <a:p>
            <a:r>
              <a:rPr lang="en-US" sz="4800" b="1" dirty="0" smtClean="0"/>
              <a:t>Related threats </a:t>
            </a:r>
            <a:r>
              <a:rPr lang="en-US" sz="4800" b="1" dirty="0"/>
              <a:t>on the </a:t>
            </a:r>
            <a:r>
              <a:rPr lang="en-US" sz="4800" b="1" dirty="0" smtClean="0"/>
              <a:t>Internet Today</a:t>
            </a:r>
            <a:r>
              <a:rPr lang="en-US" sz="4800" b="1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1152" y="2731813"/>
            <a:ext cx="62007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• Hijacked web servers</a:t>
            </a:r>
          </a:p>
          <a:p>
            <a:r>
              <a:rPr lang="en-US" sz="3600" dirty="0"/>
              <a:t>• Denial-of-Service Attacks</a:t>
            </a:r>
          </a:p>
          <a:p>
            <a:r>
              <a:rPr lang="en-US" sz="3600" dirty="0"/>
              <a:t>• Cross Site Scripting</a:t>
            </a:r>
          </a:p>
          <a:p>
            <a:r>
              <a:rPr lang="en-US" sz="3600" dirty="0"/>
              <a:t>• Trap Doors</a:t>
            </a:r>
          </a:p>
          <a:p>
            <a:r>
              <a:rPr lang="en-US" sz="3600" dirty="0"/>
              <a:t>• Email Spoofing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8100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6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7280" y="2423160"/>
            <a:ext cx="95554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u="sng" dirty="0"/>
              <a:t>Hijacked web servers</a:t>
            </a:r>
          </a:p>
        </p:txBody>
      </p:sp>
    </p:spTree>
    <p:extLst>
      <p:ext uri="{BB962C8B-B14F-4D97-AF65-F5344CB8AC3E}">
        <p14:creationId xmlns:p14="http://schemas.microsoft.com/office/powerpoint/2010/main" val="226573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5780" y="594360"/>
            <a:ext cx="71561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Web Server Hijacking…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" y="1864634"/>
            <a:ext cx="1038617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• Attacker gains access and changes contents of web</a:t>
            </a:r>
          </a:p>
          <a:p>
            <a:r>
              <a:rPr lang="en-US" sz="2800" dirty="0" smtClean="0"/>
              <a:t>   server</a:t>
            </a:r>
            <a:r>
              <a:rPr lang="en-US" sz="2800" dirty="0"/>
              <a:t>.</a:t>
            </a:r>
          </a:p>
          <a:p>
            <a:r>
              <a:rPr lang="en-US" sz="2800" dirty="0"/>
              <a:t>• Can be very bad:</a:t>
            </a:r>
          </a:p>
          <a:p>
            <a:r>
              <a:rPr lang="en-US" sz="2800" dirty="0" smtClean="0"/>
              <a:t>    • </a:t>
            </a:r>
            <a:r>
              <a:rPr lang="en-US" sz="2800" dirty="0"/>
              <a:t>Attacker can plant hostile applets.</a:t>
            </a:r>
          </a:p>
          <a:p>
            <a:r>
              <a:rPr lang="en-US" sz="2800" dirty="0" smtClean="0"/>
              <a:t>    • </a:t>
            </a:r>
            <a:r>
              <a:rPr lang="en-US" sz="2800" dirty="0"/>
              <a:t>Attacker can plant data sniffers</a:t>
            </a:r>
          </a:p>
          <a:p>
            <a:r>
              <a:rPr lang="en-US" sz="2800" dirty="0" smtClean="0"/>
              <a:t>    • </a:t>
            </a:r>
            <a:r>
              <a:rPr lang="en-US" sz="2800" dirty="0"/>
              <a:t>Attacker can use compromised machine to take over</a:t>
            </a:r>
          </a:p>
          <a:p>
            <a:r>
              <a:rPr lang="en-US" sz="2800" dirty="0" smtClean="0"/>
              <a:t>     internal </a:t>
            </a:r>
            <a:r>
              <a:rPr lang="en-US" sz="2800" dirty="0"/>
              <a:t>system.</a:t>
            </a:r>
          </a:p>
          <a:p>
            <a:r>
              <a:rPr lang="en-US" sz="2800" dirty="0"/>
              <a:t>• Usually outsiders.</a:t>
            </a:r>
          </a:p>
          <a:p>
            <a:r>
              <a:rPr lang="en-US" sz="2800" dirty="0"/>
              <a:t>• Nearly impossible to trace</a:t>
            </a:r>
            <a:r>
              <a:rPr lang="en-US" sz="2800" dirty="0" smtClean="0"/>
              <a:t>. 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596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920" y="662940"/>
            <a:ext cx="8892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How do they do it?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" y="2125980"/>
            <a:ext cx="958307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• Administrative passwords captured by a password</a:t>
            </a:r>
          </a:p>
          <a:p>
            <a:r>
              <a:rPr lang="en-US" sz="2800" dirty="0" smtClean="0"/>
              <a:t>   sniffer</a:t>
            </a:r>
            <a:r>
              <a:rPr lang="en-US" sz="2800" dirty="0"/>
              <a:t>.</a:t>
            </a:r>
          </a:p>
          <a:p>
            <a:r>
              <a:rPr lang="en-US" sz="2800" dirty="0"/>
              <a:t>• Utilize known vulnerability:</a:t>
            </a:r>
          </a:p>
          <a:p>
            <a:r>
              <a:rPr lang="en-US" sz="2800" dirty="0" smtClean="0"/>
              <a:t>   • </a:t>
            </a:r>
            <a:r>
              <a:rPr lang="en-US" sz="2800" dirty="0"/>
              <a:t>Buffer overflow.</a:t>
            </a:r>
          </a:p>
          <a:p>
            <a:r>
              <a:rPr lang="en-US" sz="2800" dirty="0" smtClean="0"/>
              <a:t>   • </a:t>
            </a:r>
            <a:r>
              <a:rPr lang="en-US" sz="2800" dirty="0"/>
              <a:t>Use web server CGI script to steal /</a:t>
            </a:r>
            <a:r>
              <a:rPr lang="en-US" sz="2800" dirty="0" err="1"/>
              <a:t>etc</a:t>
            </a:r>
            <a:r>
              <a:rPr lang="en-US" sz="2800" dirty="0"/>
              <a:t>/</a:t>
            </a:r>
            <a:r>
              <a:rPr lang="en-US" sz="2800" dirty="0" err="1"/>
              <a:t>passwd</a:t>
            </a:r>
            <a:r>
              <a:rPr lang="en-US" sz="2800" dirty="0"/>
              <a:t> file,</a:t>
            </a:r>
          </a:p>
          <a:p>
            <a:r>
              <a:rPr lang="en-US" sz="2800" dirty="0" smtClean="0"/>
              <a:t>    then </a:t>
            </a:r>
            <a:r>
              <a:rPr lang="en-US" sz="2800" dirty="0"/>
              <a:t>crack passwords.</a:t>
            </a:r>
          </a:p>
          <a:p>
            <a:r>
              <a:rPr lang="en-US" sz="2800" dirty="0"/>
              <a:t>• Mount the web server’s </a:t>
            </a:r>
            <a:r>
              <a:rPr lang="en-US" sz="2800" dirty="0" err="1"/>
              <a:t>filesystem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644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186</TotalTime>
  <Words>1023</Words>
  <Application>Microsoft Office PowerPoint</Application>
  <PresentationFormat>Widescreen</PresentationFormat>
  <Paragraphs>170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Century Gothic</vt:lpstr>
      <vt:lpstr>Trebuchet MS</vt:lpstr>
      <vt:lpstr>Wingdings 3</vt:lpstr>
      <vt:lpstr>Slice</vt:lpstr>
      <vt:lpstr>Internet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Security</dc:title>
  <dc:creator>Microsoft account</dc:creator>
  <cp:lastModifiedBy>Microsoft account</cp:lastModifiedBy>
  <cp:revision>37</cp:revision>
  <dcterms:created xsi:type="dcterms:W3CDTF">2020-10-12T04:21:43Z</dcterms:created>
  <dcterms:modified xsi:type="dcterms:W3CDTF">2020-10-15T09:34:30Z</dcterms:modified>
</cp:coreProperties>
</file>