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01" r:id="rId6"/>
    <p:sldId id="295" r:id="rId7"/>
    <p:sldId id="296" r:id="rId8"/>
    <p:sldId id="297" r:id="rId9"/>
    <p:sldId id="298" r:id="rId10"/>
    <p:sldId id="299" r:id="rId11"/>
    <p:sldId id="300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301"/>
    <a:srgbClr val="F1AD01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12/15/2021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08046"/>
            <a:ext cx="7077456" cy="1243584"/>
          </a:xfrm>
        </p:spPr>
        <p:txBody>
          <a:bodyPr/>
          <a:lstStyle/>
          <a:p>
            <a:r>
              <a:rPr lang="en-US" dirty="0" smtClean="0"/>
              <a:t>Bitwise Operator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03162" y="3566738"/>
            <a:ext cx="6768751" cy="328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u="sng" dirty="0" smtClean="0">
                <a:solidFill>
                  <a:srgbClr val="F1B301"/>
                </a:solidFill>
                <a:latin typeface="Trebuchet MS" panose="020B0603020202020204" pitchFamily="34" charset="0"/>
              </a:rPr>
              <a:t>Represented by</a:t>
            </a:r>
            <a:r>
              <a:rPr lang="en-US" sz="2000" b="1" dirty="0" smtClean="0">
                <a:solidFill>
                  <a:srgbClr val="F1B301"/>
                </a:solidFill>
                <a:latin typeface="Trebuchet MS" panose="020B0603020202020204" pitchFamily="34" charset="0"/>
              </a:rPr>
              <a:t>: </a:t>
            </a:r>
            <a:r>
              <a:rPr lang="en-US" sz="2000" dirty="0" smtClean="0">
                <a:latin typeface="Trebuchet MS" panose="020B0603020202020204" pitchFamily="34" charset="0"/>
              </a:rPr>
              <a:t>Vipul &amp; Shubham</a:t>
            </a:r>
            <a:endParaRPr lang="en-US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254963" y="1550695"/>
            <a:ext cx="7774221" cy="143381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dirty="0">
                <a:solidFill>
                  <a:srgbClr val="F1B301"/>
                </a:solidFill>
              </a:rPr>
              <a:t>bitwise operators </a:t>
            </a:r>
            <a:r>
              <a:rPr lang="en-US" sz="2000" dirty="0">
                <a:solidFill>
                  <a:schemeClr val="bg1"/>
                </a:solidFill>
              </a:rPr>
              <a:t>are the operators used to perform the operations on the data at the </a:t>
            </a:r>
            <a:r>
              <a:rPr lang="en-US" sz="2000" b="1" dirty="0">
                <a:solidFill>
                  <a:srgbClr val="F1B301"/>
                </a:solidFill>
              </a:rPr>
              <a:t>bit-level.</a:t>
            </a: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612819" y="2462408"/>
            <a:ext cx="6890272" cy="11423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40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Types of Bitwise Operators:</a:t>
            </a:r>
          </a:p>
        </p:txBody>
      </p:sp>
      <p:sp>
        <p:nvSpPr>
          <p:cNvPr id="8" name="TextShape 2"/>
          <p:cNvSpPr txBox="1"/>
          <p:nvPr/>
        </p:nvSpPr>
        <p:spPr>
          <a:xfrm>
            <a:off x="685802" y="3530252"/>
            <a:ext cx="4952999" cy="321514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50000"/>
              </a:lnSpc>
              <a:buClr>
                <a:srgbClr val="000000"/>
              </a:buClr>
            </a:pPr>
            <a:r>
              <a:rPr lang="en-US" sz="2400" dirty="0" smtClean="0">
                <a:solidFill>
                  <a:schemeClr val="bg1"/>
                </a:solidFill>
              </a:rPr>
              <a:t>1.   Bitwise </a:t>
            </a:r>
            <a:r>
              <a:rPr lang="en-US" sz="2400" b="1" dirty="0">
                <a:solidFill>
                  <a:schemeClr val="bg1"/>
                </a:solidFill>
              </a:rPr>
              <a:t>AND</a:t>
            </a:r>
            <a:r>
              <a:rPr lang="en-US" sz="2400" dirty="0">
                <a:solidFill>
                  <a:schemeClr val="bg1"/>
                </a:solidFill>
              </a:rPr>
              <a:t> operator</a:t>
            </a:r>
          </a:p>
          <a:p>
            <a:pPr marL="360">
              <a:lnSpc>
                <a:spcPct val="150000"/>
              </a:lnSpc>
              <a:buClr>
                <a:srgbClr val="000000"/>
              </a:buClr>
            </a:pPr>
            <a:r>
              <a:rPr lang="en-US" sz="2400" dirty="0" smtClean="0">
                <a:solidFill>
                  <a:schemeClr val="bg1"/>
                </a:solidFill>
              </a:rPr>
              <a:t>2.   Bitwise </a:t>
            </a:r>
            <a:r>
              <a:rPr lang="en-US" sz="2400" b="1" dirty="0">
                <a:solidFill>
                  <a:schemeClr val="bg1"/>
                </a:solidFill>
              </a:rPr>
              <a:t>OR</a:t>
            </a:r>
            <a:r>
              <a:rPr lang="en-US" sz="2400" dirty="0">
                <a:solidFill>
                  <a:schemeClr val="bg1"/>
                </a:solidFill>
              </a:rPr>
              <a:t> operator</a:t>
            </a:r>
          </a:p>
          <a:p>
            <a:pPr marL="360">
              <a:lnSpc>
                <a:spcPct val="150000"/>
              </a:lnSpc>
              <a:buClr>
                <a:srgbClr val="000000"/>
              </a:buClr>
            </a:pPr>
            <a:r>
              <a:rPr lang="en-US" sz="2400" dirty="0" smtClean="0">
                <a:solidFill>
                  <a:schemeClr val="bg1"/>
                </a:solidFill>
              </a:rPr>
              <a:t>3.   Bitwise </a:t>
            </a:r>
            <a:r>
              <a:rPr lang="en-US" sz="2400" b="1" dirty="0">
                <a:solidFill>
                  <a:schemeClr val="bg1"/>
                </a:solidFill>
              </a:rPr>
              <a:t>XOR</a:t>
            </a:r>
            <a:r>
              <a:rPr lang="en-US" sz="2400" dirty="0">
                <a:solidFill>
                  <a:schemeClr val="bg1"/>
                </a:solidFill>
              </a:rPr>
              <a:t> operator</a:t>
            </a:r>
          </a:p>
        </p:txBody>
      </p:sp>
      <p:sp>
        <p:nvSpPr>
          <p:cNvPr id="14" name="TextShape 2"/>
          <p:cNvSpPr txBox="1"/>
          <p:nvPr/>
        </p:nvSpPr>
        <p:spPr>
          <a:xfrm>
            <a:off x="6248402" y="3515510"/>
            <a:ext cx="4952999" cy="321514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50000"/>
              </a:lnSpc>
              <a:buClr>
                <a:srgbClr val="000000"/>
              </a:buClr>
            </a:pPr>
            <a:r>
              <a:rPr lang="en-US" sz="2400" dirty="0" smtClean="0">
                <a:solidFill>
                  <a:schemeClr val="bg1"/>
                </a:solidFill>
              </a:rPr>
              <a:t>4.    </a:t>
            </a:r>
            <a:r>
              <a:rPr lang="en-US" sz="2400" b="1" dirty="0" smtClean="0">
                <a:solidFill>
                  <a:schemeClr val="bg1"/>
                </a:solidFill>
              </a:rPr>
              <a:t>Not</a:t>
            </a:r>
            <a:r>
              <a:rPr lang="en-US" sz="2400" dirty="0" smtClean="0">
                <a:solidFill>
                  <a:schemeClr val="bg1"/>
                </a:solidFill>
              </a:rPr>
              <a:t> Operator</a:t>
            </a:r>
          </a:p>
          <a:p>
            <a:pPr marL="360">
              <a:lnSpc>
                <a:spcPct val="150000"/>
              </a:lnSpc>
              <a:buClr>
                <a:srgbClr val="000000"/>
              </a:buClr>
            </a:pPr>
            <a:r>
              <a:rPr lang="en-US" sz="2400" dirty="0" smtClean="0">
                <a:solidFill>
                  <a:schemeClr val="bg1"/>
                </a:solidFill>
              </a:rPr>
              <a:t>5.    </a:t>
            </a:r>
            <a:r>
              <a:rPr lang="en-US" sz="2400" b="1" dirty="0" smtClean="0">
                <a:solidFill>
                  <a:schemeClr val="bg1"/>
                </a:solidFill>
              </a:rPr>
              <a:t>Left </a:t>
            </a:r>
            <a:r>
              <a:rPr lang="en-US" sz="2400" b="1" dirty="0">
                <a:solidFill>
                  <a:schemeClr val="bg1"/>
                </a:solidFill>
              </a:rPr>
              <a:t>Shift </a:t>
            </a:r>
            <a:r>
              <a:rPr lang="en-US" sz="2400" dirty="0">
                <a:solidFill>
                  <a:schemeClr val="bg1"/>
                </a:solidFill>
              </a:rPr>
              <a:t>Operator</a:t>
            </a:r>
          </a:p>
          <a:p>
            <a:pPr marL="360">
              <a:lnSpc>
                <a:spcPct val="150000"/>
              </a:lnSpc>
              <a:buClr>
                <a:srgbClr val="000000"/>
              </a:buClr>
            </a:pPr>
            <a:r>
              <a:rPr lang="en-US" sz="2400" dirty="0" smtClean="0">
                <a:solidFill>
                  <a:schemeClr val="bg1"/>
                </a:solidFill>
              </a:rPr>
              <a:t>6.    </a:t>
            </a:r>
            <a:r>
              <a:rPr lang="en-US" sz="2400" b="1" dirty="0" smtClean="0">
                <a:solidFill>
                  <a:schemeClr val="bg1"/>
                </a:solidFill>
              </a:rPr>
              <a:t>Right </a:t>
            </a:r>
            <a:r>
              <a:rPr lang="en-US" sz="2400" b="1" dirty="0">
                <a:solidFill>
                  <a:schemeClr val="bg1"/>
                </a:solidFill>
              </a:rPr>
              <a:t>Shift </a:t>
            </a:r>
            <a:r>
              <a:rPr lang="en-US" sz="2400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chemeClr val="accent2"/>
                </a:solidFill>
              </a:rPr>
              <a:t>Bitwise </a:t>
            </a:r>
            <a:r>
              <a:rPr lang="en-US" sz="4000" b="1" dirty="0">
                <a:solidFill>
                  <a:schemeClr val="accent2"/>
                </a:solidFill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14694621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72500" y="275502"/>
            <a:ext cx="10969583" cy="11423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399" b="1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Bitwise AND Operator &amp;</a:t>
            </a:r>
            <a:endParaRPr lang="en-US" sz="1799" b="1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7697" y="1251408"/>
            <a:ext cx="9728281" cy="202519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output of bitwise AND is 1 if the corresponding bits of two operands are both 1. If either bit of an operand is 0, the result of corresponding bit is evaluated to 0.</a:t>
            </a: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036499" y="3369810"/>
            <a:ext cx="4506026" cy="2649990"/>
          </a:xfrm>
          <a:prstGeom prst="rect">
            <a:avLst/>
          </a:prstGeom>
          <a:noFill/>
          <a:ln w="19080">
            <a:solidFill>
              <a:srgbClr val="F1B30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/>
          <a:lstStyle/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00000100 </a:t>
            </a: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(In Binary)</a:t>
            </a:r>
            <a:endParaRPr lang="en-IN" sz="1799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 </a:t>
            </a: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0000110 </a:t>
            </a: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(In Binary)</a:t>
            </a:r>
            <a:endParaRPr lang="en-IN" sz="1799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Bitwise AND of 12 and 25</a:t>
            </a:r>
            <a:endParaRPr lang="en-IN" sz="1799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0000 </a:t>
            </a: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0100</a:t>
            </a:r>
            <a:endParaRPr lang="en-IN" sz="1799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 </a:t>
            </a: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0000 0110</a:t>
            </a:r>
            <a:endParaRPr lang="en-IN" sz="1799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_________</a:t>
            </a:r>
            <a:endParaRPr lang="en-IN" sz="1799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0000 </a:t>
            </a: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0100  </a:t>
            </a: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</a:t>
            </a: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(In decimal)</a:t>
            </a:r>
            <a:endParaRPr lang="en-IN" sz="1799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6005005" y="3370530"/>
            <a:ext cx="5003417" cy="2649270"/>
          </a:xfrm>
          <a:prstGeom prst="rect">
            <a:avLst/>
          </a:prstGeom>
          <a:noFill/>
          <a:ln w="19080">
            <a:solidFill>
              <a:srgbClr val="F1B30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/>
          <a:lstStyle/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</a:p>
          <a:p>
            <a:pPr>
              <a:lnSpc>
                <a:spcPct val="100000"/>
              </a:lnSpc>
            </a:pPr>
            <a:endParaRPr lang="en-IN" sz="20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IN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IN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</a:t>
            </a:r>
            <a:r>
              <a:rPr lang="en-IN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lang="en-IN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en-IN" sz="20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output = a </a:t>
            </a:r>
            <a:r>
              <a:rPr lang="en-IN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 </a:t>
            </a: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b;</a:t>
            </a:r>
          </a:p>
          <a:p>
            <a:pPr>
              <a:lnSpc>
                <a:spcPct val="100000"/>
              </a:lnSpc>
            </a:pPr>
            <a:r>
              <a:rPr lang="en-IN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document.write</a:t>
            </a: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(“Output: ” +  output);</a:t>
            </a:r>
          </a:p>
          <a:p>
            <a:pPr>
              <a:lnSpc>
                <a:spcPct val="100000"/>
              </a:lnSpc>
            </a:pPr>
            <a:endParaRPr lang="en-IN" sz="20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74427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0390" y="275502"/>
            <a:ext cx="10969583" cy="11423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399" b="1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Bitwise OR Operator |</a:t>
            </a:r>
            <a:endParaRPr lang="en-US" sz="1799" b="1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05067" y="1251408"/>
            <a:ext cx="9001771" cy="202519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output of bitwise OR is 1 if at least one of the corresponding bit of two operands is 1.</a:t>
            </a:r>
          </a:p>
          <a:p>
            <a:pPr marL="360">
              <a:buClr>
                <a:srgbClr val="000000"/>
              </a:buClr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C7004E0-5613-4388-B680-BB7ADD3833AD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798505" y="3369810"/>
            <a:ext cx="4506026" cy="2649990"/>
          </a:xfrm>
          <a:prstGeom prst="rect">
            <a:avLst/>
          </a:prstGeom>
          <a:noFill/>
          <a:ln w="19080">
            <a:solidFill>
              <a:srgbClr val="F1B30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/>
          <a:lstStyle/>
          <a:p>
            <a:pPr>
              <a:lnSpc>
                <a:spcPct val="100000"/>
              </a:lnSpc>
            </a:pP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</a:t>
            </a: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00001100 (In Binary)</a:t>
            </a:r>
            <a:endParaRPr lang="en-IN" sz="1799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00011001 (In Binary)</a:t>
            </a:r>
            <a:endParaRPr lang="en-IN" sz="1799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Bitwise OR of </a:t>
            </a: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</a:t>
            </a: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6</a:t>
            </a:r>
            <a:endParaRPr lang="en-IN" sz="1799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0000 </a:t>
            </a: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0100</a:t>
            </a:r>
            <a:endParaRPr lang="en-IN" sz="1799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 </a:t>
            </a: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0000 0110</a:t>
            </a:r>
            <a:endParaRPr lang="en-IN" sz="1799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________</a:t>
            </a:r>
            <a:endParaRPr lang="en-IN" sz="1799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00000110  </a:t>
            </a: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6</a:t>
            </a: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(In decimal)</a:t>
            </a:r>
            <a:endParaRPr lang="en-IN" sz="1799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6117740" y="3370530"/>
            <a:ext cx="5046605" cy="2649270"/>
          </a:xfrm>
          <a:prstGeom prst="rect">
            <a:avLst/>
          </a:prstGeom>
          <a:noFill/>
          <a:ln w="19080">
            <a:solidFill>
              <a:srgbClr val="F1B30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/>
          <a:lstStyle/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</a:p>
          <a:p>
            <a:pPr>
              <a:lnSpc>
                <a:spcPct val="100000"/>
              </a:lnSpc>
            </a:pPr>
            <a:endParaRPr lang="en-IN" sz="20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IN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IN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</a:t>
            </a:r>
            <a:r>
              <a:rPr lang="en-IN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lang="en-IN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en-IN" sz="20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output = a | b;</a:t>
            </a:r>
          </a:p>
          <a:p>
            <a:pPr>
              <a:lnSpc>
                <a:spcPct val="100000"/>
              </a:lnSpc>
            </a:pPr>
            <a:r>
              <a:rPr lang="en-IN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document.write</a:t>
            </a: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(“Output: ” +  output);</a:t>
            </a:r>
          </a:p>
          <a:p>
            <a:pPr>
              <a:lnSpc>
                <a:spcPct val="100000"/>
              </a:lnSpc>
            </a:pPr>
            <a:endParaRPr lang="en-IN" sz="20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99947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97968" y="325606"/>
            <a:ext cx="10969583" cy="11423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399" b="1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Bitwise XOR Operator ^</a:t>
            </a:r>
            <a:endParaRPr lang="en-US" sz="1799" b="1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42853" y="1251408"/>
            <a:ext cx="8763777" cy="202519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result of bitwise XOR operator is 1 if the corresponding bits of two operands are opposite i.e. one is 1 and the other is 0.</a:t>
            </a:r>
          </a:p>
        </p:txBody>
      </p:sp>
      <p:sp>
        <p:nvSpPr>
          <p:cNvPr id="14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9013DDE-12AF-4CF3-BBE1-BF8E90312BA6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274493" y="3293610"/>
            <a:ext cx="4506026" cy="2649990"/>
          </a:xfrm>
          <a:prstGeom prst="rect">
            <a:avLst/>
          </a:prstGeom>
          <a:noFill/>
          <a:ln w="19080">
            <a:solidFill>
              <a:srgbClr val="F1B30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/>
          <a:lstStyle/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00001100 (In Binary)</a:t>
            </a:r>
            <a:endParaRPr lang="en-IN" sz="1799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 </a:t>
            </a: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00011001 (In Binary)</a:t>
            </a:r>
            <a:endParaRPr lang="en-IN" sz="1799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Bitwise XOR of 12 and 25</a:t>
            </a:r>
            <a:endParaRPr lang="en-IN" sz="1799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0000 0100</a:t>
            </a:r>
            <a:endParaRPr lang="en-IN" sz="1799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^ </a:t>
            </a: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0000 0110</a:t>
            </a:r>
            <a:endParaRPr lang="en-IN" sz="1799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________</a:t>
            </a:r>
            <a:endParaRPr lang="en-IN" sz="1799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0000 0010  </a:t>
            </a: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</a:t>
            </a: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(In decimal)</a:t>
            </a:r>
            <a:endParaRPr lang="en-IN" sz="1799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6293103" y="3294330"/>
            <a:ext cx="5063881" cy="2649270"/>
          </a:xfrm>
          <a:prstGeom prst="rect">
            <a:avLst/>
          </a:prstGeom>
          <a:noFill/>
          <a:ln w="19080">
            <a:solidFill>
              <a:srgbClr val="F1B30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/>
          <a:lstStyle/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</a:p>
          <a:p>
            <a:pPr>
              <a:lnSpc>
                <a:spcPct val="100000"/>
              </a:lnSpc>
            </a:pPr>
            <a:endParaRPr lang="en-IN" sz="20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IN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4, </a:t>
            </a: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</a:t>
            </a:r>
            <a:r>
              <a:rPr lang="en-IN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6;</a:t>
            </a:r>
            <a:endParaRPr lang="en-IN" sz="20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output = a </a:t>
            </a:r>
            <a:r>
              <a:rPr lang="en-IN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^ </a:t>
            </a: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b;</a:t>
            </a:r>
          </a:p>
          <a:p>
            <a:pPr>
              <a:lnSpc>
                <a:spcPct val="100000"/>
              </a:lnSpc>
            </a:pPr>
            <a:r>
              <a:rPr lang="en-IN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document.write</a:t>
            </a: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(“Output: ” +  output);</a:t>
            </a:r>
          </a:p>
          <a:p>
            <a:pPr>
              <a:lnSpc>
                <a:spcPct val="100000"/>
              </a:lnSpc>
            </a:pPr>
            <a:endParaRPr lang="en-IN" sz="20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96125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85026" y="275502"/>
            <a:ext cx="10969583" cy="11423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399" b="1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Bitwise </a:t>
            </a:r>
            <a:r>
              <a:rPr lang="en-US" sz="4399" b="1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Complement Operator</a:t>
            </a:r>
            <a:endParaRPr lang="en-US" sz="1799" b="1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254963" y="1251408"/>
            <a:ext cx="11596899" cy="141559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unary operator that simply flips each bit of the input.</a:t>
            </a:r>
          </a:p>
          <a:p>
            <a:pPr marL="360">
              <a:buClr>
                <a:srgbClr val="000000"/>
              </a:buClr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7439A93-2CAA-45CD-9DBF-B00BCB595D07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1293223" y="3050156"/>
            <a:ext cx="4420631" cy="2284324"/>
          </a:xfrm>
          <a:prstGeom prst="rect">
            <a:avLst/>
          </a:prstGeom>
          <a:noFill/>
          <a:ln w="19080">
            <a:solidFill>
              <a:srgbClr val="F1B30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/>
          <a:lstStyle/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0000 0100 </a:t>
            </a:r>
          </a:p>
          <a:p>
            <a:pPr>
              <a:lnSpc>
                <a:spcPct val="100000"/>
              </a:lnSpc>
            </a:pP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Bitwise </a:t>
            </a: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complement of 4</a:t>
            </a:r>
            <a:endParaRPr lang="en-IN" sz="1799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 </a:t>
            </a: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0000 0100 </a:t>
            </a:r>
            <a:endParaRPr lang="en-IN" sz="1799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_________</a:t>
            </a:r>
            <a:endParaRPr lang="en-IN" sz="1799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1111  1011</a:t>
            </a:r>
            <a:endParaRPr lang="en-IN" sz="1799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6213507" y="3050155"/>
            <a:ext cx="4214502" cy="2284325"/>
          </a:xfrm>
          <a:prstGeom prst="rect">
            <a:avLst/>
          </a:prstGeom>
          <a:noFill/>
          <a:ln w="19080">
            <a:solidFill>
              <a:srgbClr val="F1B30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/>
          <a:lstStyle/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</a:p>
          <a:p>
            <a:pPr>
              <a:lnSpc>
                <a:spcPct val="100000"/>
              </a:lnSpc>
            </a:pPr>
            <a:endParaRPr lang="en-IN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IN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4;</a:t>
            </a:r>
            <a:endParaRPr lang="en-IN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output = </a:t>
            </a:r>
            <a:r>
              <a:rPr lang="en-IN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~a ;</a:t>
            </a:r>
            <a:endParaRPr lang="en-IN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document.write</a:t>
            </a:r>
            <a:r>
              <a:rPr lang="en-IN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(“Output: ” +  output);</a:t>
            </a:r>
          </a:p>
          <a:p>
            <a:pPr>
              <a:lnSpc>
                <a:spcPct val="100000"/>
              </a:lnSpc>
            </a:pPr>
            <a:endParaRPr lang="en-IN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</a:p>
          <a:p>
            <a:pPr>
              <a:lnSpc>
                <a:spcPct val="100000"/>
              </a:lnSpc>
            </a:pPr>
            <a:endParaRPr lang="en-IN" sz="20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6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60182" y="275502"/>
            <a:ext cx="10969583" cy="11423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399" b="1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Right Shift Operator &gt;&gt;</a:t>
            </a:r>
            <a:endParaRPr lang="en-US" sz="1799" b="1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254963" y="1265936"/>
            <a:ext cx="11596899" cy="574446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Right shift operator shifts all bits towards right by a certain number of locations</a:t>
            </a:r>
          </a:p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Bits that “fall off” from the right most end are lost</a:t>
            </a:r>
          </a:p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Blank spaces in the leftmost positions are filled with sign bits</a:t>
            </a:r>
          </a:p>
          <a:p>
            <a:pPr marL="360">
              <a:buClr>
                <a:srgbClr val="000000"/>
              </a:buClr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  </a:t>
            </a: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0001 0000</a:t>
            </a: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 </a:t>
            </a: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 0 = </a:t>
            </a: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0001 0000</a:t>
            </a: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 </a:t>
            </a: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 </a:t>
            </a: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</a:t>
            </a: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0000 </a:t>
            </a: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000</a:t>
            </a: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 </a:t>
            </a: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 </a:t>
            </a: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</a:t>
            </a: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0000 0010</a:t>
            </a: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 </a:t>
            </a: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 </a:t>
            </a: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</a:t>
            </a: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0000 </a:t>
            </a: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000</a:t>
            </a: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Right shift by k is equivalent to integer division with 2</a:t>
            </a:r>
            <a:r>
              <a:rPr lang="en-US" sz="2800" spc="-1" baseline="30000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3D4DCC6-4B84-45DD-9E3C-B743C3DD1956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335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97552" y="275502"/>
            <a:ext cx="10969583" cy="11423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399" b="1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Left Shift Operator &lt;&lt;</a:t>
            </a:r>
            <a:endParaRPr lang="en-US" sz="1799" b="1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254963" y="1265936"/>
            <a:ext cx="11935211" cy="574446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Left shift operator shifts all bits towards left by a certain number of locations</a:t>
            </a:r>
          </a:p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Bits that “fall off” from the left most end are lost</a:t>
            </a:r>
          </a:p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Blank spaces in the right positions are filled with 0s</a:t>
            </a:r>
          </a:p>
          <a:p>
            <a:pPr marL="360">
              <a:buClr>
                <a:srgbClr val="000000"/>
              </a:buClr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0000 0100</a:t>
            </a: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</a:t>
            </a: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 0 = 0000 0100</a:t>
            </a:r>
          </a:p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</a:t>
            </a: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 </a:t>
            </a: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</a:t>
            </a: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0000 1000</a:t>
            </a: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 </a:t>
            </a: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</a:t>
            </a: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0001 0000</a:t>
            </a: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</a:t>
            </a: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 4</a:t>
            </a: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lang="en-U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0100 0000</a:t>
            </a: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Left shift by k is equivalent to integer multiplication with 2</a:t>
            </a:r>
            <a:r>
              <a:rPr lang="en-US" sz="2800" spc="-1" baseline="30000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8008B06-FD73-47EC-925C-15C215D2DD3A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8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281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062" y="2631844"/>
            <a:ext cx="4640744" cy="1243584"/>
          </a:xfrm>
        </p:spPr>
        <p:txBody>
          <a:bodyPr/>
          <a:lstStyle/>
          <a:p>
            <a:r>
              <a:rPr lang="en-US" sz="6000" dirty="0"/>
              <a:t>Thank You 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590072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586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Tahoma</vt:lpstr>
      <vt:lpstr>Times New Roman</vt:lpstr>
      <vt:lpstr>Trade Gothic LT Pro</vt:lpstr>
      <vt:lpstr>Trebuchet MS</vt:lpstr>
      <vt:lpstr>Office Theme</vt:lpstr>
      <vt:lpstr>Bitwise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2021-11-29T17:43:44Z</dcterms:created>
  <dcterms:modified xsi:type="dcterms:W3CDTF">2021-12-15T03:35:23Z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