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60" r:id="rId6"/>
    <p:sldId id="258" r:id="rId7"/>
    <p:sldId id="286" r:id="rId8"/>
    <p:sldId id="288" r:id="rId9"/>
    <p:sldId id="289" r:id="rId10"/>
    <p:sldId id="290" r:id="rId11"/>
    <p:sldId id="291" r:id="rId12"/>
    <p:sldId id="292" r:id="rId13"/>
    <p:sldId id="293" r:id="rId14"/>
    <p:sldId id="29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B301"/>
    <a:srgbClr val="F1AD01"/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9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12/14/2021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12/14/2021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xmlns="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xmlns="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xmlns="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xmlns="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xmlns="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xmlns="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xmlns="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xmlns="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xmlns="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xmlns="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xmlns="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xmlns="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 smtClean="0"/>
              <a:t>Click to edit Master subtitle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xmlns="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xmlns="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xmlns="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xmlns="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xmlns="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xmlns="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xmlns="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xmlns="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xmlns="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xmlns="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xmlns="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xmlns="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xmlns="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xmlns="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xmlns="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xmlns="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xmlns="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xmlns="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xmlns="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xmlns="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xmlns="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xmlns="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xmlns="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xmlns="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xmlns="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xmlns="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xmlns="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xmlns="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xmlns="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xmlns="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xmlns="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xmlns="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xmlns="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xmlns="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xmlns="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xmlns="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xmlns="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 smtClean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xmlns="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xmlns="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xmlns="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xmlns="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xmlns="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xmlns="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xmlns="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xmlns="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xmlns="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xmlns="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xmlns="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 smtClean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xmlns="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xmlns="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xmlns="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xmlns="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xmlns="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xmlns="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xmlns="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xmlns="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xmlns="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xmlns="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xmlns="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xmlns="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xmlns="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xmlns="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xmlns="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xmlns="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xmlns="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xmlns="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xmlns="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xmlns="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Endangered &amp; Endemic Species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803162" y="3566738"/>
            <a:ext cx="6768751" cy="3284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GB" sz="1800" kern="1200" spc="300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u="sng" dirty="0" smtClean="0">
                <a:solidFill>
                  <a:srgbClr val="F1B301"/>
                </a:solidFill>
                <a:latin typeface="Trebuchet MS" panose="020B0603020202020204" pitchFamily="34" charset="0"/>
              </a:rPr>
              <a:t>Represented by</a:t>
            </a:r>
            <a:r>
              <a:rPr lang="en-US" sz="2000" b="1" dirty="0" smtClean="0">
                <a:solidFill>
                  <a:srgbClr val="F1B301"/>
                </a:solidFill>
                <a:latin typeface="Trebuchet MS" panose="020B0603020202020204" pitchFamily="34" charset="0"/>
              </a:rPr>
              <a:t>: </a:t>
            </a:r>
            <a:r>
              <a:rPr 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000" dirty="0" smtClean="0">
                <a:latin typeface="Trebuchet MS" panose="020B0603020202020204" pitchFamily="34" charset="0"/>
              </a:rPr>
              <a:t>Shubham Dahiya</a:t>
            </a:r>
            <a:endParaRPr lang="en-US" sz="20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31679" y="6315075"/>
            <a:ext cx="7186584" cy="646331"/>
          </a:xfrm>
        </p:spPr>
        <p:txBody>
          <a:bodyPr/>
          <a:lstStyle/>
          <a:p>
            <a:r>
              <a:rPr lang="en-US" sz="4000" dirty="0" smtClean="0">
                <a:solidFill>
                  <a:schemeClr val="accent2"/>
                </a:solidFill>
              </a:rPr>
              <a:t>.</a:t>
            </a:r>
            <a:endParaRPr lang="en-US" sz="4000" dirty="0">
              <a:solidFill>
                <a:schemeClr val="accent2"/>
              </a:solidFill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3455" y="806864"/>
            <a:ext cx="8499996" cy="4524261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/>
              <a:t> </a:t>
            </a:r>
            <a:r>
              <a:rPr lang="en-US" sz="2800" b="1" dirty="0" smtClean="0">
                <a:solidFill>
                  <a:srgbClr val="F1B301"/>
                </a:solidFill>
              </a:rPr>
              <a:t>Control Introduced plants and Animals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1B301"/>
                </a:solidFill>
              </a:rPr>
              <a:t> </a:t>
            </a:r>
            <a:r>
              <a:rPr lang="en-US" sz="2000" b="1" dirty="0" smtClean="0"/>
              <a:t>- Non-native plants and animals are ones that come from outside your local area.</a:t>
            </a:r>
          </a:p>
          <a:p>
            <a:pPr marL="0" indent="0">
              <a:buNone/>
            </a:pPr>
            <a:r>
              <a:rPr lang="en-US" sz="2000" b="1" dirty="0"/>
              <a:t> </a:t>
            </a:r>
            <a:r>
              <a:rPr lang="en-US" sz="2000" b="1" dirty="0" smtClean="0"/>
              <a:t>- controlling these foreign species is an important step in protecting wildlife.</a:t>
            </a:r>
          </a:p>
          <a:p>
            <a:pPr marL="0" indent="0">
              <a:buNone/>
            </a:pPr>
            <a:endParaRPr lang="en-US" sz="2400" b="1" dirty="0">
              <a:solidFill>
                <a:srgbClr val="F1B301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 smtClean="0">
                <a:solidFill>
                  <a:srgbClr val="F1B301"/>
                </a:solidFill>
              </a:rPr>
              <a:t>Join an Organization</a:t>
            </a:r>
          </a:p>
          <a:p>
            <a:pPr marL="0" indent="0">
              <a:buNone/>
            </a:pPr>
            <a:r>
              <a:rPr lang="en-US" sz="2400" b="1" dirty="0" smtClean="0"/>
              <a:t> </a:t>
            </a:r>
            <a:r>
              <a:rPr lang="en-US" sz="2000" b="1" dirty="0" smtClean="0"/>
              <a:t>- There are many community groups working on conservation activities. Join an organization in your area and start helping today!!!</a:t>
            </a:r>
            <a:endParaRPr lang="en-US" sz="2000" b="1" dirty="0">
              <a:solidFill>
                <a:srgbClr val="F1B30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839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44582" y="1466926"/>
            <a:ext cx="3713819" cy="1243584"/>
          </a:xfrm>
        </p:spPr>
        <p:txBody>
          <a:bodyPr/>
          <a:lstStyle/>
          <a:p>
            <a:r>
              <a:rPr lang="en-US" dirty="0"/>
              <a:t>Thank You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007249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162" y="942590"/>
            <a:ext cx="7781544" cy="859055"/>
          </a:xfrm>
        </p:spPr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CDDBE65-9AB1-4989-AF86-726591A6A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4480" y="1936530"/>
            <a:ext cx="6803136" cy="4743670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What are </a:t>
            </a:r>
            <a:r>
              <a:rPr lang="en-US" b="1" dirty="0"/>
              <a:t>E</a:t>
            </a:r>
            <a:r>
              <a:rPr lang="en-US" b="1" dirty="0" smtClean="0"/>
              <a:t>ndangered Species?</a:t>
            </a:r>
          </a:p>
          <a:p>
            <a:r>
              <a:rPr lang="en-US" sz="600" b="1" dirty="0"/>
              <a:t> </a:t>
            </a:r>
            <a:endParaRPr lang="en-US" sz="600" b="1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 smtClean="0"/>
              <a:t>Extinct, Vulnerable an Rare Species.</a:t>
            </a:r>
          </a:p>
          <a:p>
            <a:r>
              <a:rPr lang="en-US" sz="800" b="1" dirty="0"/>
              <a:t> </a:t>
            </a:r>
            <a:endParaRPr lang="en-US" b="1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 smtClean="0"/>
              <a:t>Factors affecting Endangered Species.</a:t>
            </a:r>
          </a:p>
          <a:p>
            <a:r>
              <a:rPr lang="en-US" sz="800" b="1" dirty="0"/>
              <a:t> </a:t>
            </a:r>
            <a:endParaRPr lang="en-US" b="1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/>
              <a:t>Top 10 Most Endangered Mammals</a:t>
            </a:r>
            <a:r>
              <a:rPr lang="en-US" b="1" dirty="0" smtClean="0"/>
              <a:t>.</a:t>
            </a:r>
          </a:p>
          <a:p>
            <a:r>
              <a:rPr lang="en-US" sz="800" b="1" dirty="0"/>
              <a:t> </a:t>
            </a:r>
            <a:endParaRPr lang="en-US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/>
              <a:t>Top 10 Most Endangered Plants.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b="1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b="1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82875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725800"/>
            <a:ext cx="11214100" cy="646331"/>
          </a:xfrm>
        </p:spPr>
        <p:txBody>
          <a:bodyPr/>
          <a:lstStyle/>
          <a:p>
            <a:r>
              <a:rPr lang="en-US" sz="4000" dirty="0" smtClean="0">
                <a:solidFill>
                  <a:schemeClr val="accent2"/>
                </a:solidFill>
              </a:rPr>
              <a:t>Endangered Species</a:t>
            </a:r>
            <a:endParaRPr lang="en-US" sz="4000" dirty="0">
              <a:solidFill>
                <a:schemeClr val="accent2"/>
              </a:solidFill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7250" y="1625385"/>
            <a:ext cx="8499996" cy="4093243"/>
          </a:xfrm>
        </p:spPr>
        <p:txBody>
          <a:bodyPr/>
          <a:lstStyle/>
          <a:p>
            <a:r>
              <a:rPr lang="en-US" sz="2400" b="1" dirty="0" smtClean="0"/>
              <a:t>Endangered Species </a:t>
            </a:r>
            <a:r>
              <a:rPr lang="en-US" sz="2400" dirty="0" smtClean="0">
                <a:solidFill>
                  <a:srgbClr val="F1AD01"/>
                </a:solidFill>
              </a:rPr>
              <a:t>means there’s still time.</a:t>
            </a:r>
          </a:p>
          <a:p>
            <a:pPr marL="0" indent="0">
              <a:buNone/>
            </a:pPr>
            <a:endParaRPr lang="en-US" sz="800" dirty="0">
              <a:solidFill>
                <a:srgbClr val="F1AD01"/>
              </a:solidFill>
            </a:endParaRPr>
          </a:p>
          <a:p>
            <a:r>
              <a:rPr lang="en-US" sz="2400" b="1" dirty="0" smtClean="0"/>
              <a:t>Endangered Species </a:t>
            </a:r>
            <a:r>
              <a:rPr lang="en-US" sz="2400" dirty="0" smtClean="0"/>
              <a:t>are </a:t>
            </a:r>
            <a:r>
              <a:rPr lang="en-US" sz="2400" dirty="0">
                <a:solidFill>
                  <a:srgbClr val="F1B301"/>
                </a:solidFill>
              </a:rPr>
              <a:t>t</a:t>
            </a:r>
            <a:r>
              <a:rPr lang="en-US" sz="2400" dirty="0" smtClean="0">
                <a:solidFill>
                  <a:srgbClr val="F1B301"/>
                </a:solidFill>
              </a:rPr>
              <a:t>hose species which are on critical level.</a:t>
            </a:r>
          </a:p>
          <a:p>
            <a:endParaRPr lang="en-US" sz="800" dirty="0" smtClean="0">
              <a:solidFill>
                <a:srgbClr val="F1B301"/>
              </a:solidFill>
            </a:endParaRPr>
          </a:p>
          <a:p>
            <a:r>
              <a:rPr lang="en-US" sz="2400" b="1" dirty="0"/>
              <a:t>Endangered </a:t>
            </a:r>
            <a:r>
              <a:rPr lang="en-US" sz="2400" b="1" dirty="0" smtClean="0"/>
              <a:t>Species </a:t>
            </a:r>
            <a:r>
              <a:rPr lang="en-US" sz="2400" dirty="0">
                <a:solidFill>
                  <a:srgbClr val="F1B301"/>
                </a:solidFill>
              </a:rPr>
              <a:t>are in immediate danger of becoming extinct and needs protection to </a:t>
            </a:r>
            <a:r>
              <a:rPr lang="en-US" sz="2400" dirty="0" smtClean="0">
                <a:solidFill>
                  <a:srgbClr val="F1B301"/>
                </a:solidFill>
              </a:rPr>
              <a:t>survive.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737" y="4584526"/>
            <a:ext cx="3872441" cy="209567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2585" y="4647156"/>
            <a:ext cx="3251503" cy="2031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725800"/>
            <a:ext cx="11214100" cy="590931"/>
          </a:xfrm>
        </p:spPr>
        <p:txBody>
          <a:bodyPr/>
          <a:lstStyle/>
          <a:p>
            <a:r>
              <a:rPr lang="en-US" sz="3600" dirty="0" smtClean="0">
                <a:solidFill>
                  <a:schemeClr val="accent2"/>
                </a:solidFill>
              </a:rPr>
              <a:t>Extinct Species</a:t>
            </a:r>
            <a:endParaRPr lang="en-US" sz="3600" dirty="0">
              <a:solidFill>
                <a:schemeClr val="accent2"/>
              </a:solidFill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7250" y="1349813"/>
            <a:ext cx="8228755" cy="954977"/>
          </a:xfrm>
        </p:spPr>
        <p:txBody>
          <a:bodyPr/>
          <a:lstStyle/>
          <a:p>
            <a:r>
              <a:rPr lang="en-US" sz="2200" b="1" dirty="0" smtClean="0"/>
              <a:t>Extinct species </a:t>
            </a:r>
            <a:r>
              <a:rPr lang="en-US" sz="2200" dirty="0" smtClean="0"/>
              <a:t>are those species which  are no longer available.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xmlns="" id="{7875C19A-1AAE-476A-A316-A2CF92D763D3}"/>
              </a:ext>
            </a:extLst>
          </p:cNvPr>
          <p:cNvSpPr txBox="1">
            <a:spLocks/>
          </p:cNvSpPr>
          <p:nvPr/>
        </p:nvSpPr>
        <p:spPr>
          <a:xfrm>
            <a:off x="446588" y="2456476"/>
            <a:ext cx="11214100" cy="5909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accent2"/>
                </a:solidFill>
              </a:rPr>
              <a:t>Vulnerable Species</a:t>
            </a:r>
            <a:endParaRPr lang="en-US" sz="3600" dirty="0">
              <a:solidFill>
                <a:schemeClr val="accent2"/>
              </a:solidFill>
            </a:endParaRP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xmlns="" id="{EF2BC084-E6DB-4DE7-B309-042A85EBA700}"/>
              </a:ext>
            </a:extLst>
          </p:cNvPr>
          <p:cNvSpPr txBox="1">
            <a:spLocks/>
          </p:cNvSpPr>
          <p:nvPr/>
        </p:nvSpPr>
        <p:spPr>
          <a:xfrm>
            <a:off x="679338" y="3080490"/>
            <a:ext cx="7725626" cy="11066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/>
              <a:t>Vulnerable species</a:t>
            </a:r>
            <a:r>
              <a:rPr lang="en-US" sz="2200" dirty="0"/>
              <a:t> is one whose population is facing continuous decline due to habitat destruction or over exploitation.</a:t>
            </a:r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xmlns="" id="{7875C19A-1AAE-476A-A316-A2CF92D763D3}"/>
              </a:ext>
            </a:extLst>
          </p:cNvPr>
          <p:cNvSpPr txBox="1">
            <a:spLocks/>
          </p:cNvSpPr>
          <p:nvPr/>
        </p:nvSpPr>
        <p:spPr>
          <a:xfrm>
            <a:off x="523832" y="4375042"/>
            <a:ext cx="11214100" cy="5909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accent2"/>
                </a:solidFill>
              </a:rPr>
              <a:t>Rare Species</a:t>
            </a:r>
            <a:endParaRPr lang="en-US" sz="3600" dirty="0">
              <a:solidFill>
                <a:schemeClr val="accent2"/>
              </a:solidFill>
            </a:endParaRP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xmlns="" id="{EF2BC084-E6DB-4DE7-B309-042A85EBA700}"/>
              </a:ext>
            </a:extLst>
          </p:cNvPr>
          <p:cNvSpPr txBox="1">
            <a:spLocks/>
          </p:cNvSpPr>
          <p:nvPr/>
        </p:nvSpPr>
        <p:spPr>
          <a:xfrm>
            <a:off x="693952" y="5049159"/>
            <a:ext cx="7873851" cy="13321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/>
              <a:t>Rare species</a:t>
            </a:r>
            <a:r>
              <a:rPr lang="en-US" sz="2200" dirty="0"/>
              <a:t> is localized within a restricted area or is thinly scattered over an extensive area. Such species are not endangered or vulnerable</a:t>
            </a:r>
          </a:p>
        </p:txBody>
      </p:sp>
    </p:spTree>
    <p:extLst>
      <p:ext uri="{BB962C8B-B14F-4D97-AF65-F5344CB8AC3E}">
        <p14:creationId xmlns:p14="http://schemas.microsoft.com/office/powerpoint/2010/main" val="1876571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725800"/>
            <a:ext cx="7186584" cy="646331"/>
          </a:xfrm>
        </p:spPr>
        <p:txBody>
          <a:bodyPr/>
          <a:lstStyle/>
          <a:p>
            <a:r>
              <a:rPr lang="en-US" sz="4000" dirty="0" smtClean="0">
                <a:solidFill>
                  <a:schemeClr val="accent2"/>
                </a:solidFill>
              </a:rPr>
              <a:t>Factors Affecting Endangered Species</a:t>
            </a:r>
            <a:endParaRPr lang="en-US" sz="4000" dirty="0">
              <a:solidFill>
                <a:schemeClr val="accent2"/>
              </a:solidFill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0500" y="1987036"/>
            <a:ext cx="8499996" cy="4093243"/>
          </a:xfrm>
        </p:spPr>
        <p:txBody>
          <a:bodyPr/>
          <a:lstStyle/>
          <a:p>
            <a:r>
              <a:rPr lang="en-US" sz="2400" dirty="0" smtClean="0"/>
              <a:t>Habitat Degradation</a:t>
            </a:r>
          </a:p>
          <a:p>
            <a:r>
              <a:rPr lang="en-US" sz="2400" dirty="0" smtClean="0"/>
              <a:t>Environmental Contamination</a:t>
            </a:r>
          </a:p>
          <a:p>
            <a:r>
              <a:rPr lang="en-US" sz="2400" dirty="0" smtClean="0"/>
              <a:t>Over Harvesting</a:t>
            </a:r>
          </a:p>
          <a:p>
            <a:r>
              <a:rPr lang="en-US" sz="2400" dirty="0" smtClean="0"/>
              <a:t>Over Hunting</a:t>
            </a:r>
          </a:p>
          <a:p>
            <a:r>
              <a:rPr lang="en-US" sz="2400" dirty="0" smtClean="0"/>
              <a:t>Pollution</a:t>
            </a:r>
          </a:p>
          <a:p>
            <a:r>
              <a:rPr lang="en-US" sz="2400" dirty="0" smtClean="0"/>
              <a:t>Urbanization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498" y="3372546"/>
            <a:ext cx="5659805" cy="332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983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725800"/>
            <a:ext cx="7186584" cy="1200329"/>
          </a:xfrm>
        </p:spPr>
        <p:txBody>
          <a:bodyPr/>
          <a:lstStyle/>
          <a:p>
            <a:r>
              <a:rPr lang="en-US" sz="4000" dirty="0" smtClean="0">
                <a:solidFill>
                  <a:schemeClr val="accent2"/>
                </a:solidFill>
              </a:rPr>
              <a:t>Top 10 Most Endangered Mammals</a:t>
            </a:r>
            <a:endParaRPr lang="en-US" sz="4000" dirty="0">
              <a:solidFill>
                <a:schemeClr val="accent2"/>
              </a:solidFill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7250" y="1924635"/>
            <a:ext cx="8499996" cy="4390440"/>
          </a:xfrm>
        </p:spPr>
        <p:txBody>
          <a:bodyPr/>
          <a:lstStyle/>
          <a:p>
            <a:r>
              <a:rPr lang="en-US" sz="2000" b="1" dirty="0" smtClean="0">
                <a:solidFill>
                  <a:srgbClr val="F1B301"/>
                </a:solidFill>
              </a:rPr>
              <a:t>Bengal Tiger – </a:t>
            </a:r>
            <a:r>
              <a:rPr lang="en-US" sz="2000" dirty="0" smtClean="0"/>
              <a:t>Bengal</a:t>
            </a:r>
          </a:p>
          <a:p>
            <a:r>
              <a:rPr lang="en-US" sz="2000" b="1" dirty="0" smtClean="0">
                <a:solidFill>
                  <a:srgbClr val="F1B301"/>
                </a:solidFill>
              </a:rPr>
              <a:t>Asiatic Lion – </a:t>
            </a:r>
            <a:r>
              <a:rPr lang="en-US" sz="2000" dirty="0" smtClean="0"/>
              <a:t>Gujarat</a:t>
            </a:r>
          </a:p>
          <a:p>
            <a:r>
              <a:rPr lang="en-US" sz="2000" b="1" dirty="0" smtClean="0">
                <a:solidFill>
                  <a:srgbClr val="F1B301"/>
                </a:solidFill>
              </a:rPr>
              <a:t>Snow Leopard – </a:t>
            </a:r>
            <a:r>
              <a:rPr lang="en-US" sz="2000" dirty="0" smtClean="0"/>
              <a:t>Himachal Pradesh</a:t>
            </a:r>
          </a:p>
          <a:p>
            <a:r>
              <a:rPr lang="en-US" sz="2000" b="1" dirty="0" smtClean="0">
                <a:solidFill>
                  <a:srgbClr val="F1B301"/>
                </a:solidFill>
              </a:rPr>
              <a:t>Black bug – </a:t>
            </a:r>
            <a:r>
              <a:rPr lang="en-US" sz="2000" dirty="0" smtClean="0"/>
              <a:t>Tamil Naidu</a:t>
            </a:r>
          </a:p>
          <a:p>
            <a:r>
              <a:rPr lang="en-US" sz="2000" b="1" dirty="0" smtClean="0">
                <a:solidFill>
                  <a:srgbClr val="F1B301"/>
                </a:solidFill>
              </a:rPr>
              <a:t>Red Panda – </a:t>
            </a:r>
            <a:r>
              <a:rPr lang="en-US" sz="2000" dirty="0" smtClean="0"/>
              <a:t>Sikkim</a:t>
            </a:r>
          </a:p>
          <a:p>
            <a:r>
              <a:rPr lang="en-US" sz="2000" b="1" dirty="0" smtClean="0">
                <a:solidFill>
                  <a:srgbClr val="F1B301"/>
                </a:solidFill>
              </a:rPr>
              <a:t>One Horned Rhinoceros – </a:t>
            </a:r>
            <a:r>
              <a:rPr lang="en-US" sz="2000" dirty="0" smtClean="0"/>
              <a:t>Assam</a:t>
            </a:r>
          </a:p>
          <a:p>
            <a:r>
              <a:rPr lang="en-US" sz="2000" b="1" dirty="0" smtClean="0">
                <a:solidFill>
                  <a:srgbClr val="F1B301"/>
                </a:solidFill>
              </a:rPr>
              <a:t>The Nilgiri Thar – </a:t>
            </a:r>
            <a:r>
              <a:rPr lang="en-US" sz="2000" dirty="0" smtClean="0"/>
              <a:t>Nilgiri Hills</a:t>
            </a:r>
          </a:p>
          <a:p>
            <a:r>
              <a:rPr lang="en-US" sz="2000" b="1" dirty="0" smtClean="0">
                <a:solidFill>
                  <a:srgbClr val="F1B301"/>
                </a:solidFill>
              </a:rPr>
              <a:t>Kashmir Red Stag – </a:t>
            </a:r>
            <a:r>
              <a:rPr lang="en-US" sz="2000" dirty="0" smtClean="0"/>
              <a:t>Jammu and Kashmir</a:t>
            </a:r>
          </a:p>
          <a:p>
            <a:r>
              <a:rPr lang="en-US" sz="2000" b="1" dirty="0" smtClean="0">
                <a:solidFill>
                  <a:srgbClr val="F1B301"/>
                </a:solidFill>
              </a:rPr>
              <a:t>Lion Tailed Macaque – </a:t>
            </a:r>
            <a:r>
              <a:rPr lang="en-US" sz="2000" dirty="0" smtClean="0"/>
              <a:t>Kerala</a:t>
            </a:r>
          </a:p>
          <a:p>
            <a:r>
              <a:rPr lang="en-US" sz="2000" b="1" dirty="0" smtClean="0">
                <a:solidFill>
                  <a:srgbClr val="F1B301"/>
                </a:solidFill>
              </a:rPr>
              <a:t>Indian Bison - </a:t>
            </a:r>
            <a:r>
              <a:rPr lang="en-US" sz="2000" dirty="0" smtClean="0"/>
              <a:t>Chennai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046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725800"/>
            <a:ext cx="7186584" cy="1200329"/>
          </a:xfrm>
        </p:spPr>
        <p:txBody>
          <a:bodyPr/>
          <a:lstStyle/>
          <a:p>
            <a:r>
              <a:rPr lang="en-US" sz="4000" dirty="0" smtClean="0">
                <a:solidFill>
                  <a:schemeClr val="accent2"/>
                </a:solidFill>
              </a:rPr>
              <a:t>Top 10 Most Endangered Plants</a:t>
            </a:r>
            <a:endParaRPr lang="en-US" sz="4000" dirty="0">
              <a:solidFill>
                <a:schemeClr val="accent2"/>
              </a:solidFill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7250" y="1924635"/>
            <a:ext cx="8499996" cy="4390440"/>
          </a:xfrm>
        </p:spPr>
        <p:txBody>
          <a:bodyPr/>
          <a:lstStyle/>
          <a:p>
            <a:r>
              <a:rPr lang="en-US" sz="2000" b="1" dirty="0" smtClean="0">
                <a:solidFill>
                  <a:srgbClr val="F1B301"/>
                </a:solidFill>
              </a:rPr>
              <a:t>Milkwart – </a:t>
            </a:r>
            <a:r>
              <a:rPr lang="en-US" sz="2000" dirty="0" smtClean="0"/>
              <a:t>Gujarat</a:t>
            </a:r>
          </a:p>
          <a:p>
            <a:r>
              <a:rPr lang="en-US" sz="2000" b="1" dirty="0" smtClean="0">
                <a:solidFill>
                  <a:srgbClr val="F1B301"/>
                </a:solidFill>
              </a:rPr>
              <a:t>Bird’s foot– </a:t>
            </a:r>
            <a:r>
              <a:rPr lang="en-US" sz="2000" dirty="0" smtClean="0"/>
              <a:t>Gujarat</a:t>
            </a:r>
          </a:p>
          <a:p>
            <a:r>
              <a:rPr lang="en-US" sz="2000" b="1" dirty="0" smtClean="0">
                <a:solidFill>
                  <a:srgbClr val="F1B301"/>
                </a:solidFill>
              </a:rPr>
              <a:t>Assam catkin yew – </a:t>
            </a:r>
            <a:r>
              <a:rPr lang="en-US" sz="2000" dirty="0"/>
              <a:t>A</a:t>
            </a:r>
            <a:r>
              <a:rPr lang="en-US" sz="2000" dirty="0" smtClean="0"/>
              <a:t>runachal Pradesh</a:t>
            </a:r>
          </a:p>
          <a:p>
            <a:r>
              <a:rPr lang="en-US" sz="2000" b="1" dirty="0" smtClean="0">
                <a:solidFill>
                  <a:srgbClr val="F1B301"/>
                </a:solidFill>
              </a:rPr>
              <a:t>Moa – </a:t>
            </a:r>
            <a:r>
              <a:rPr lang="en-US" sz="2000" dirty="0" smtClean="0"/>
              <a:t>Karnataka</a:t>
            </a:r>
          </a:p>
          <a:p>
            <a:r>
              <a:rPr lang="en-US" sz="2000" b="1" dirty="0" smtClean="0">
                <a:solidFill>
                  <a:srgbClr val="F1B301"/>
                </a:solidFill>
              </a:rPr>
              <a:t>Ebony tree – </a:t>
            </a:r>
            <a:r>
              <a:rPr lang="en-US" sz="2000" dirty="0" smtClean="0"/>
              <a:t>Karnataka</a:t>
            </a:r>
          </a:p>
          <a:p>
            <a:r>
              <a:rPr lang="en-US" sz="2000" b="1" dirty="0" smtClean="0">
                <a:solidFill>
                  <a:srgbClr val="F1B301"/>
                </a:solidFill>
              </a:rPr>
              <a:t>Umbrella tree – </a:t>
            </a:r>
            <a:r>
              <a:rPr lang="en-US" sz="2000" dirty="0"/>
              <a:t>Tamil Naidu</a:t>
            </a:r>
            <a:endParaRPr lang="en-US" sz="2000" dirty="0" smtClean="0"/>
          </a:p>
          <a:p>
            <a:r>
              <a:rPr lang="en-US" sz="2000" b="1" dirty="0" smtClean="0">
                <a:solidFill>
                  <a:srgbClr val="F1B301"/>
                </a:solidFill>
              </a:rPr>
              <a:t>Indian mallow – </a:t>
            </a:r>
            <a:r>
              <a:rPr lang="en-US" sz="2000" dirty="0"/>
              <a:t>Tamil Naidu</a:t>
            </a:r>
            <a:endParaRPr lang="en-US" sz="2000" dirty="0" smtClean="0"/>
          </a:p>
          <a:p>
            <a:r>
              <a:rPr lang="en-US" sz="2000" b="1" dirty="0" smtClean="0">
                <a:solidFill>
                  <a:srgbClr val="F1B301"/>
                </a:solidFill>
              </a:rPr>
              <a:t>Musli –</a:t>
            </a:r>
            <a:r>
              <a:rPr lang="en-US" sz="2000" dirty="0" smtClean="0"/>
              <a:t>Tamil Naidu</a:t>
            </a:r>
          </a:p>
          <a:p>
            <a:r>
              <a:rPr lang="en-US" sz="2000" b="1" dirty="0" smtClean="0">
                <a:solidFill>
                  <a:srgbClr val="F1B301"/>
                </a:solidFill>
              </a:rPr>
              <a:t>Jeemikanda – </a:t>
            </a:r>
            <a:r>
              <a:rPr lang="en-US" sz="2000" dirty="0" smtClean="0"/>
              <a:t>Rajasthan</a:t>
            </a:r>
          </a:p>
          <a:p>
            <a:r>
              <a:rPr lang="en-US" sz="2000" b="1" dirty="0" smtClean="0">
                <a:solidFill>
                  <a:srgbClr val="F1B301"/>
                </a:solidFill>
              </a:rPr>
              <a:t>Spider </a:t>
            </a:r>
            <a:r>
              <a:rPr lang="en-US" sz="2000" b="1" dirty="0" err="1" smtClean="0">
                <a:solidFill>
                  <a:srgbClr val="F1B301"/>
                </a:solidFill>
              </a:rPr>
              <a:t>wort</a:t>
            </a:r>
            <a:r>
              <a:rPr lang="en-US" sz="2000" b="1" dirty="0" smtClean="0">
                <a:solidFill>
                  <a:srgbClr val="F1B301"/>
                </a:solidFill>
              </a:rPr>
              <a:t> – </a:t>
            </a:r>
            <a:r>
              <a:rPr lang="en-US" sz="2000" dirty="0" smtClean="0"/>
              <a:t>Madhya Pradesh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831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725800"/>
            <a:ext cx="7186584" cy="1200329"/>
          </a:xfrm>
        </p:spPr>
        <p:txBody>
          <a:bodyPr/>
          <a:lstStyle/>
          <a:p>
            <a:r>
              <a:rPr lang="en-US" sz="4000" dirty="0" smtClean="0">
                <a:solidFill>
                  <a:schemeClr val="accent2"/>
                </a:solidFill>
              </a:rPr>
              <a:t>Ways We can help Endangered Species</a:t>
            </a:r>
            <a:endParaRPr lang="en-US" sz="4000" dirty="0">
              <a:solidFill>
                <a:schemeClr val="accent2"/>
              </a:solidFill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4724" y="2066749"/>
            <a:ext cx="8499996" cy="4093243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rgbClr val="F1B301"/>
                </a:solidFill>
              </a:rPr>
              <a:t>C</a:t>
            </a:r>
            <a:r>
              <a:rPr lang="en-US" sz="2800" b="1" dirty="0" smtClean="0">
                <a:solidFill>
                  <a:srgbClr val="F1B301"/>
                </a:solidFill>
              </a:rPr>
              <a:t>onserve Habitats</a:t>
            </a:r>
          </a:p>
          <a:p>
            <a:pPr marL="0" indent="0">
              <a:buNone/>
            </a:pPr>
            <a:r>
              <a:rPr lang="en-US" sz="2000" b="1" dirty="0" smtClean="0"/>
              <a:t> - One of the most important ways to help threatened plants and animals survive is to protect their habitats permanently in national park, nature reserves or wilderness areas.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000" b="1" dirty="0" smtClean="0"/>
              <a:t> - There they can live without too much interference from humans.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204185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2094" y="613733"/>
            <a:ext cx="8491802" cy="4810037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b="1" dirty="0" smtClean="0">
                <a:solidFill>
                  <a:srgbClr val="F1B301"/>
                </a:solidFill>
              </a:rPr>
              <a:t>Make Space for Our Wildlife</a:t>
            </a:r>
          </a:p>
          <a:p>
            <a:pPr marL="0" indent="0">
              <a:buNone/>
            </a:pPr>
            <a:r>
              <a:rPr lang="en-US" sz="2400" dirty="0" smtClean="0"/>
              <a:t> </a:t>
            </a:r>
            <a:r>
              <a:rPr lang="en-US" sz="2000" b="1" dirty="0" smtClean="0"/>
              <a:t>- Build a birdfeeder ad establish a birdbath for the neighborhood birds.</a:t>
            </a:r>
            <a:endParaRPr lang="en-US" sz="2000" b="1" dirty="0"/>
          </a:p>
          <a:p>
            <a:pPr marL="0" indent="0">
              <a:buNone/>
            </a:pPr>
            <a:r>
              <a:rPr lang="en-US" sz="2000" b="1" dirty="0" smtClean="0"/>
              <a:t> - Plant a tree and build a birdhouse  in your backyard.</a:t>
            </a:r>
          </a:p>
          <a:p>
            <a:pPr marL="0" indent="0">
              <a:buNone/>
            </a:pPr>
            <a:endParaRPr lang="en-US" sz="2000" b="1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 smtClean="0">
                <a:solidFill>
                  <a:srgbClr val="F1B301"/>
                </a:solidFill>
              </a:rPr>
              <a:t>Recycle, Reduce and Reuse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400" b="1" dirty="0">
              <a:solidFill>
                <a:srgbClr val="F1B301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 smtClean="0">
                <a:solidFill>
                  <a:srgbClr val="F1B301"/>
                </a:solidFill>
              </a:rPr>
              <a:t>Plant Native Plants that are Local to the Area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F1B301"/>
                </a:solidFill>
              </a:rPr>
              <a:t> </a:t>
            </a:r>
            <a:r>
              <a:rPr lang="en-US" sz="2000" b="1" dirty="0" smtClean="0"/>
              <a:t>- If you can plant native plants instead of non-native or introduced or introduced ones in your garden.</a:t>
            </a:r>
            <a:endParaRPr lang="en-US" sz="2000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399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0</TotalTime>
  <Words>406</Words>
  <Application>Microsoft Office PowerPoint</Application>
  <PresentationFormat>Widescreen</PresentationFormat>
  <Paragraphs>83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Tahoma</vt:lpstr>
      <vt:lpstr>Trade Gothic LT Pro</vt:lpstr>
      <vt:lpstr>Trebuchet MS</vt:lpstr>
      <vt:lpstr>Wingdings</vt:lpstr>
      <vt:lpstr>Office Theme</vt:lpstr>
      <vt:lpstr>Endangered &amp; Endemic Species</vt:lpstr>
      <vt:lpstr>Table of Contents</vt:lpstr>
      <vt:lpstr>Endangered Species</vt:lpstr>
      <vt:lpstr>Extinct Species</vt:lpstr>
      <vt:lpstr>Factors Affecting Endangered Species</vt:lpstr>
      <vt:lpstr>Top 10 Most Endangered Mammals</vt:lpstr>
      <vt:lpstr>Top 10 Most Endangered Plants</vt:lpstr>
      <vt:lpstr>Ways We can help Endangered Species</vt:lpstr>
      <vt:lpstr>PowerPoint Presentation</vt:lpstr>
      <vt:lpstr>.</vt:lpstr>
      <vt:lpstr>Thank You 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2021-11-29T17:43:44Z</dcterms:created>
  <dcterms:modified xsi:type="dcterms:W3CDTF">2021-12-14T12:39:02Z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