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01" r:id="rId6"/>
    <p:sldId id="302" r:id="rId7"/>
    <p:sldId id="303" r:id="rId8"/>
    <p:sldId id="304" r:id="rId9"/>
    <p:sldId id="305" r:id="rId10"/>
    <p:sldId id="321" r:id="rId11"/>
    <p:sldId id="310" r:id="rId12"/>
    <p:sldId id="311" r:id="rId13"/>
    <p:sldId id="312" r:id="rId14"/>
    <p:sldId id="313" r:id="rId15"/>
    <p:sldId id="317" r:id="rId16"/>
    <p:sldId id="318" r:id="rId17"/>
    <p:sldId id="319" r:id="rId18"/>
    <p:sldId id="322" r:id="rId19"/>
    <p:sldId id="320" r:id="rId20"/>
    <p:sldId id="315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08" r:id="rId30"/>
    <p:sldId id="309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01"/>
    <a:srgbClr val="F1AD01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145" y="3471826"/>
            <a:ext cx="9119664" cy="1243584"/>
          </a:xfrm>
        </p:spPr>
        <p:txBody>
          <a:bodyPr/>
          <a:lstStyle/>
          <a:p>
            <a:r>
              <a:rPr lang="en-US" sz="5400" dirty="0"/>
              <a:t>Forms World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33145" y="4730518"/>
            <a:ext cx="6768751" cy="328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rgbClr val="F1B301"/>
                </a:solidFill>
                <a:latin typeface="Trebuchet MS" panose="020B0603020202020204" pitchFamily="34" charset="0"/>
              </a:rPr>
              <a:t>Represented by</a:t>
            </a:r>
            <a:r>
              <a:rPr lang="en-US" sz="2000" b="1" dirty="0">
                <a:solidFill>
                  <a:srgbClr val="F1B301"/>
                </a:solidFill>
                <a:latin typeface="Trebuchet MS" panose="020B0603020202020204" pitchFamily="34" charset="0"/>
              </a:rPr>
              <a:t>: </a:t>
            </a:r>
            <a:r>
              <a:rPr lang="en-US" sz="2000" dirty="0">
                <a:latin typeface="Trebuchet MS" panose="020B0603020202020204" pitchFamily="34" charset="0"/>
              </a:rPr>
              <a:t>Shubham - 20012041042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9460" y="237451"/>
            <a:ext cx="7897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Hindu Institute of Management - DCRUST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4. </a:t>
            </a:r>
            <a:r>
              <a:rPr lang="en-IN" sz="2000" dirty="0">
                <a:solidFill>
                  <a:schemeClr val="bg1"/>
                </a:solidFill>
              </a:rPr>
              <a:t>Payment Gateway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EDA16-0AB9-7855-10A7-A01FCAD3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5" y="2267603"/>
            <a:ext cx="7718766" cy="43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06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5. Payment Success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03AFB-F33D-64BD-F658-97049114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3" y="2267603"/>
            <a:ext cx="7469385" cy="41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905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6. About us Page of Forms World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CA639-D802-B970-43FC-E2807C32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" y="2267603"/>
            <a:ext cx="7462885" cy="41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4512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7. About Us Footer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BF90F-16DF-920A-098F-A3332412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79" y="2237042"/>
            <a:ext cx="7504960" cy="42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006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8. Sign up Popup Modal of Forms World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DAA4C-4ED2-AE76-E24A-BA14FD01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53" y="2136184"/>
            <a:ext cx="7718765" cy="43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507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9. Sign in Popup Modal of Forms World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15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95C75-B2DC-C0C4-BD64-6997F18B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52" y="2136184"/>
            <a:ext cx="7822321" cy="43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679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10. Signed in user page options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8B697-A6F1-9E15-2995-936B8F53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8" y="2207919"/>
            <a:ext cx="7718765" cy="43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779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11. KYC page on Forms World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26709-516A-3207-8329-DEE1FFC1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237042"/>
            <a:ext cx="7650391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034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Continued…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E2EF5-896A-B2C1-E684-9D9EDE48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3" y="2267604"/>
            <a:ext cx="5406177" cy="3039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A2E8A-36CA-16FE-85FA-F9B1F15E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43" y="2267604"/>
            <a:ext cx="5406177" cy="30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2555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12. Admin page on Forms World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976AE3-7EEC-15A2-CA5E-A6A429A5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0" y="2267603"/>
            <a:ext cx="7481329" cy="42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178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1042061" y="1428313"/>
            <a:ext cx="5382489" cy="238366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lvl="0" indent="-28575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Calibri"/>
              </a:rPr>
              <a:t> Introduction about the Project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Scheduling – Gantt Chart</a:t>
            </a:r>
          </a:p>
          <a:p>
            <a:pPr marL="342900" lvl="0" indent="-34290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Flow Chart</a:t>
            </a:r>
          </a:p>
          <a:p>
            <a:pPr marL="342900" lvl="0" indent="-34290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 Designs</a:t>
            </a:r>
          </a:p>
          <a:p>
            <a:pPr marL="342900" lvl="0" indent="-34290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Calibri"/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Calibri"/>
              </a:rPr>
              <a:t>Future 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6946213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13. Admin logged in showing Active Forms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54432-872C-10FA-2D04-78CEC2E2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267603"/>
            <a:ext cx="7551482" cy="42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8267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14. Add Form popup Modal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21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36C37-2B5D-9C58-30B3-F0BC5E27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237042"/>
            <a:ext cx="7603852" cy="42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6201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15. Edit Form popup modal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22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12850-CBB3-F1FD-7276-2043E1B8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1" y="2267602"/>
            <a:ext cx="7596038" cy="42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723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16. Orders Nav on Admin Screen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CDF98-3B71-801E-A6F7-8615F670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267602"/>
            <a:ext cx="7718766" cy="43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663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6277440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17. User Details modal on Orders nav on Admin page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4F9FE-995C-9FBB-E3E4-4B54DBF6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1" y="2262176"/>
            <a:ext cx="7538857" cy="42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8153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8" y="1550695"/>
            <a:ext cx="5889133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18. Form Details on Orders nav on Admin page.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25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39F40-80FA-4F6B-663A-6604D0DE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290011"/>
            <a:ext cx="7616378" cy="42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5940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417802" y="1738585"/>
            <a:ext cx="7774221" cy="42325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website offers a </a:t>
            </a:r>
            <a:r>
              <a:rPr lang="en-US" sz="2000" b="1" dirty="0">
                <a:solidFill>
                  <a:srgbClr val="F1B301"/>
                </a:solidFill>
              </a:rPr>
              <a:t>user-friendly interface</a:t>
            </a:r>
            <a:r>
              <a:rPr lang="en-US" sz="2000" dirty="0">
                <a:solidFill>
                  <a:schemeClr val="bg1"/>
                </a:solidFill>
              </a:rPr>
              <a:t> that allows users to easily access and fill out the required forms.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combination of technologies helped in creating a </a:t>
            </a:r>
            <a:r>
              <a:rPr lang="en-US" sz="2000" b="1" dirty="0">
                <a:solidFill>
                  <a:srgbClr val="F1B301"/>
                </a:solidFill>
              </a:rPr>
              <a:t>responsive and interactive website</a:t>
            </a:r>
            <a:r>
              <a:rPr lang="en-US" sz="2000" dirty="0">
                <a:solidFill>
                  <a:schemeClr val="bg1"/>
                </a:solidFill>
              </a:rPr>
              <a:t> that could handle complex applications.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Forms World includes ensuring </a:t>
            </a:r>
            <a:r>
              <a:rPr lang="en-US" sz="2000" b="1" dirty="0">
                <a:solidFill>
                  <a:srgbClr val="F1B301"/>
                </a:solidFill>
              </a:rPr>
              <a:t>data security</a:t>
            </a:r>
            <a:r>
              <a:rPr lang="en-US" sz="2000" dirty="0">
                <a:solidFill>
                  <a:schemeClr val="bg1"/>
                </a:solidFill>
              </a:rPr>
              <a:t> and implementing </a:t>
            </a:r>
            <a:r>
              <a:rPr lang="en-US" sz="2000" b="1" dirty="0">
                <a:solidFill>
                  <a:srgbClr val="F1B301"/>
                </a:solidFill>
              </a:rPr>
              <a:t>reliable payment options.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b="1" dirty="0">
              <a:solidFill>
                <a:srgbClr val="F1B301"/>
              </a:solidFill>
            </a:endParaRPr>
          </a:p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Overall, the "Forms World" website has been designed to cater to the needs of users seeking form filling services.</a:t>
            </a: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26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7469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472696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254963" y="1550694"/>
            <a:ext cx="7774221" cy="40108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implement </a:t>
            </a:r>
            <a:r>
              <a:rPr lang="en-US" sz="2000" b="1" dirty="0">
                <a:solidFill>
                  <a:srgbClr val="F1B301"/>
                </a:solidFill>
              </a:rPr>
              <a:t>status tracking </a:t>
            </a:r>
            <a:r>
              <a:rPr lang="en-US" sz="2000" dirty="0">
                <a:solidFill>
                  <a:schemeClr val="bg1"/>
                </a:solidFill>
              </a:rPr>
              <a:t>feature on both user and admin side. 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also add the ability to </a:t>
            </a:r>
            <a:r>
              <a:rPr lang="en-US" sz="2000" b="1" dirty="0">
                <a:solidFill>
                  <a:srgbClr val="F1B301"/>
                </a:solidFill>
              </a:rPr>
              <a:t>fetch according to the category</a:t>
            </a:r>
            <a:r>
              <a:rPr lang="en-US" sz="2000" dirty="0">
                <a:solidFill>
                  <a:schemeClr val="bg1"/>
                </a:solidFill>
              </a:rPr>
              <a:t> of user ( like General, SC, BC, ST) and show them the price according them.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improve the </a:t>
            </a:r>
            <a:r>
              <a:rPr lang="en-US" sz="2000" b="1" dirty="0">
                <a:solidFill>
                  <a:srgbClr val="F1B301"/>
                </a:solidFill>
              </a:rPr>
              <a:t>user experience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add </a:t>
            </a:r>
            <a:r>
              <a:rPr lang="en-US" sz="2000" b="1" dirty="0">
                <a:solidFill>
                  <a:srgbClr val="F1B301"/>
                </a:solidFill>
              </a:rPr>
              <a:t>infinite scroll </a:t>
            </a:r>
            <a:r>
              <a:rPr lang="en-US" sz="2000" dirty="0">
                <a:solidFill>
                  <a:schemeClr val="bg1"/>
                </a:solidFill>
              </a:rPr>
              <a:t>in services tab.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implement </a:t>
            </a:r>
            <a:r>
              <a:rPr lang="en-US" sz="2000" b="1" dirty="0">
                <a:solidFill>
                  <a:srgbClr val="F1B301"/>
                </a:solidFill>
              </a:rPr>
              <a:t>infinite scroll</a:t>
            </a:r>
            <a:r>
              <a:rPr lang="en-US" sz="2000" dirty="0">
                <a:solidFill>
                  <a:schemeClr val="bg1"/>
                </a:solidFill>
              </a:rPr>
              <a:t> in Search bar.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add functionality to </a:t>
            </a:r>
            <a:r>
              <a:rPr lang="en-US" sz="2000" b="1" dirty="0">
                <a:solidFill>
                  <a:srgbClr val="F1B301"/>
                </a:solidFill>
              </a:rPr>
              <a:t>notifications</a:t>
            </a:r>
            <a:r>
              <a:rPr lang="en-US" sz="2000" dirty="0">
                <a:solidFill>
                  <a:schemeClr val="bg1"/>
                </a:solidFill>
              </a:rPr>
              <a:t> ability too.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27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691431795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062" y="2631844"/>
            <a:ext cx="4640744" cy="1243584"/>
          </a:xfrm>
        </p:spPr>
        <p:txBody>
          <a:bodyPr/>
          <a:lstStyle/>
          <a:p>
            <a:r>
              <a:rPr lang="en-US" sz="6000" dirty="0"/>
              <a:t>Thank You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590072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28091" y="2381968"/>
            <a:ext cx="7774221" cy="30806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have build </a:t>
            </a:r>
            <a:r>
              <a:rPr lang="en-US" sz="2000" b="1" dirty="0">
                <a:solidFill>
                  <a:srgbClr val="F1B301"/>
                </a:solidFill>
              </a:rPr>
              <a:t>Forms World</a:t>
            </a:r>
            <a:r>
              <a:rPr lang="en-US" sz="2000" dirty="0">
                <a:solidFill>
                  <a:schemeClr val="bg1"/>
                </a:solidFill>
              </a:rPr>
              <a:t> a service providing platform where users can create account and apply to various different form filling services available on the application.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Forms World aims to </a:t>
            </a:r>
            <a:r>
              <a:rPr lang="en-US" sz="2000" b="1" dirty="0">
                <a:solidFill>
                  <a:srgbClr val="F1B301"/>
                </a:solidFill>
              </a:rPr>
              <a:t>provide form filling services</a:t>
            </a:r>
            <a:r>
              <a:rPr lang="en-US" sz="2000" dirty="0">
                <a:solidFill>
                  <a:schemeClr val="bg1"/>
                </a:solidFill>
              </a:rPr>
              <a:t> for various jobs, </a:t>
            </a:r>
            <a:r>
              <a:rPr lang="en-US" sz="2000" b="1" dirty="0">
                <a:solidFill>
                  <a:srgbClr val="F1B301"/>
                </a:solidFill>
              </a:rPr>
              <a:t>making it easy for users</a:t>
            </a:r>
            <a:r>
              <a:rPr lang="en-US" sz="2000" dirty="0">
                <a:solidFill>
                  <a:schemeClr val="bg1"/>
                </a:solidFill>
              </a:rPr>
              <a:t> to fill out and submit forms online.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allows people to </a:t>
            </a:r>
            <a:r>
              <a:rPr lang="en-US" sz="2000" b="1" dirty="0">
                <a:solidFill>
                  <a:srgbClr val="F1B301"/>
                </a:solidFill>
              </a:rPr>
              <a:t>easily purchase services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1B301"/>
              </a:solidFill>
            </a:endParaRPr>
          </a:p>
          <a:p>
            <a:pPr marL="360">
              <a:buClr>
                <a:srgbClr val="000000"/>
              </a:buClr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75548" y="1443342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Introduction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39553564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254963" y="1550695"/>
            <a:ext cx="7774221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rgbClr val="F1B301"/>
                </a:solidFill>
              </a:rPr>
              <a:t>Gantt Chart </a:t>
            </a:r>
            <a:r>
              <a:rPr lang="en-US" sz="2000" dirty="0">
                <a:solidFill>
                  <a:schemeClr val="bg1"/>
                </a:solidFill>
              </a:rPr>
              <a:t>is commonly used graphical depiction of a project schedule. </a:t>
            </a:r>
            <a:endParaRPr lang="en-US" sz="2000" b="1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Project Monitoring</a:t>
            </a:r>
            <a:r>
              <a:rPr lang="en-US" sz="2400" b="1" dirty="0">
                <a:solidFill>
                  <a:schemeClr val="accent2"/>
                </a:solidFill>
              </a:rPr>
              <a:t> (Gantt Chart)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2794252" y="2248886"/>
            <a:ext cx="235963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Gantt Chart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91C33-4CB8-4403-8459-0D01EC1E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8" y="2763217"/>
            <a:ext cx="7444664" cy="36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64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Flow Chart</a:t>
            </a:r>
          </a:p>
        </p:txBody>
      </p:sp>
      <p:sp>
        <p:nvSpPr>
          <p:cNvPr id="2" name="Rectangle 1"/>
          <p:cNvSpPr/>
          <p:nvPr/>
        </p:nvSpPr>
        <p:spPr>
          <a:xfrm>
            <a:off x="575598" y="1586320"/>
            <a:ext cx="4182061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rgbClr val="FFC000"/>
                </a:solidFill>
              </a:rPr>
              <a:t>flowchart</a:t>
            </a:r>
            <a:r>
              <a:rPr lang="en-US" sz="2000" dirty="0">
                <a:solidFill>
                  <a:schemeClr val="bg1"/>
                </a:solidFill>
              </a:rPr>
              <a:t> is a diagram that depicts a process, system or computer algorithm. </a:t>
            </a:r>
          </a:p>
          <a:p>
            <a:pPr marL="285750" lvl="0" indent="-285750">
              <a:spcBef>
                <a:spcPts val="1000"/>
              </a:spcBef>
              <a:buClr>
                <a:schemeClr val="accent2"/>
              </a:buClr>
              <a:buSzPts val="3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5BC4-3DF1-9647-6D76-1E959B4F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08" y="614263"/>
            <a:ext cx="5116893" cy="59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80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1. Landing Page of Forms World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74386D-49F3-D5B3-E17E-BEDD8A02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53" y="2308499"/>
            <a:ext cx="4494895" cy="2527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784497-5658-FEF5-D925-5CBE7B47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87" y="612069"/>
            <a:ext cx="4494897" cy="2527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B4261-418C-B3C0-A8AE-36FD5DD8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8438"/>
            <a:ext cx="4494896" cy="25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396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Continued…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7BFD2-872C-ED0B-E4AB-CDB66131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1" y="2398696"/>
            <a:ext cx="5275402" cy="2966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7C1DC-1E3D-F765-CD20-8CA32710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07" y="2356907"/>
            <a:ext cx="5424044" cy="30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82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2. Services Page of Forms World</a:t>
            </a: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207CA-7844-7E8C-E918-DFF55E0B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57" y="2267602"/>
            <a:ext cx="7367882" cy="41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51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599349" y="1550695"/>
            <a:ext cx="5136434" cy="143381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3. Form Details Modal</a:t>
            </a:r>
          </a:p>
          <a:p>
            <a:pPr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F1B301"/>
              </a:solidFill>
            </a:endParaRPr>
          </a:p>
          <a:p>
            <a:pPr marL="45756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6873" y="6355759"/>
            <a:ext cx="2843619" cy="3645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5A1016-671B-449B-AA7A-30B9E3168843}" type="slidenum">
              <a:rPr lang="en-IN" sz="7998" spc="-1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</a:t>
            </a:fld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63673" y="612069"/>
            <a:ext cx="7718766" cy="791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Screen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A796FB-5C46-1505-9842-74F4CEC1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51" y="2267603"/>
            <a:ext cx="7510388" cy="42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8201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488</Words>
  <Application>Microsoft Office PowerPoint</Application>
  <PresentationFormat>Widescreen</PresentationFormat>
  <Paragraphs>102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Trade Gothic LT Pro</vt:lpstr>
      <vt:lpstr>Trebuchet MS</vt:lpstr>
      <vt:lpstr>Office Theme</vt:lpstr>
      <vt:lpstr>Forms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2021-11-29T17:43:44Z</dcterms:created>
  <dcterms:modified xsi:type="dcterms:W3CDTF">2023-05-28T07:33:55Z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