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sldIdLst>
    <p:sldId id="256" r:id="rId2"/>
    <p:sldId id="259" r:id="rId3"/>
    <p:sldId id="262" r:id="rId4"/>
    <p:sldId id="260" r:id="rId5"/>
    <p:sldId id="257" r:id="rId6"/>
    <p:sldId id="263" r:id="rId7"/>
    <p:sldId id="264" r:id="rId8"/>
    <p:sldId id="265" r:id="rId9"/>
    <p:sldId id="276" r:id="rId10"/>
    <p:sldId id="277" r:id="rId11"/>
    <p:sldId id="278" r:id="rId12"/>
    <p:sldId id="261" r:id="rId13"/>
    <p:sldId id="266" r:id="rId14"/>
    <p:sldId id="268" r:id="rId15"/>
    <p:sldId id="267" r:id="rId16"/>
    <p:sldId id="269" r:id="rId17"/>
    <p:sldId id="272" r:id="rId18"/>
    <p:sldId id="273" r:id="rId19"/>
    <p:sldId id="274" r:id="rId20"/>
    <p:sldId id="275" r:id="rId21"/>
    <p:sldId id="271" r:id="rId22"/>
    <p:sldId id="270" r:id="rId23"/>
    <p:sldId id="279" r:id="rId24"/>
    <p:sldId id="280" r:id="rId25"/>
    <p:sldId id="281" r:id="rId26"/>
    <p:sldId id="282" r:id="rId27"/>
    <p:sldId id="289" r:id="rId28"/>
    <p:sldId id="283" r:id="rId29"/>
    <p:sldId id="284" r:id="rId30"/>
    <p:sldId id="286" r:id="rId31"/>
    <p:sldId id="285" r:id="rId32"/>
    <p:sldId id="288" r:id="rId33"/>
    <p:sldId id="28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CC00CC"/>
    <a:srgbClr val="990099"/>
    <a:srgbClr val="5D6CFF"/>
    <a:srgbClr val="CC0099"/>
    <a:srgbClr val="FE9202"/>
    <a:srgbClr val="007033"/>
    <a:srgbClr val="6C1A00"/>
    <a:srgbClr val="00AAC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91" autoAdjust="0"/>
  </p:normalViewPr>
  <p:slideViewPr>
    <p:cSldViewPr>
      <p:cViewPr varScale="1">
        <p:scale>
          <a:sx n="96" d="100"/>
          <a:sy n="96" d="100"/>
        </p:scale>
        <p:origin x="660"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AD323-8B59-44D5-862C-5F8B05E1DA7A}"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AAD7-5281-4D74-BDCF-83E16C78AB16}" type="slidenum">
              <a:rPr lang="en-US" smtClean="0"/>
              <a:t>‹#›</a:t>
            </a:fld>
            <a:endParaRPr lang="en-US"/>
          </a:p>
        </p:txBody>
      </p:sp>
    </p:spTree>
    <p:extLst>
      <p:ext uri="{BB962C8B-B14F-4D97-AF65-F5344CB8AC3E}">
        <p14:creationId xmlns:p14="http://schemas.microsoft.com/office/powerpoint/2010/main" val="10655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49776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313655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307955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a:p>
        </p:txBody>
      </p:sp>
    </p:spTree>
    <p:extLst>
      <p:ext uri="{BB962C8B-B14F-4D97-AF65-F5344CB8AC3E}">
        <p14:creationId xmlns:p14="http://schemas.microsoft.com/office/powerpoint/2010/main" val="254781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30</a:t>
            </a:fld>
            <a:endParaRPr lang="en-US"/>
          </a:p>
        </p:txBody>
      </p:sp>
    </p:spTree>
    <p:extLst>
      <p:ext uri="{BB962C8B-B14F-4D97-AF65-F5344CB8AC3E}">
        <p14:creationId xmlns:p14="http://schemas.microsoft.com/office/powerpoint/2010/main" val="179807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33</a:t>
            </a:fld>
            <a:endParaRPr lang="en-US"/>
          </a:p>
        </p:txBody>
      </p:sp>
    </p:spTree>
    <p:extLst>
      <p:ext uri="{BB962C8B-B14F-4D97-AF65-F5344CB8AC3E}">
        <p14:creationId xmlns:p14="http://schemas.microsoft.com/office/powerpoint/2010/main" val="2909006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4375" y="2877160"/>
            <a:ext cx="7940660" cy="90716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54375" y="3793390"/>
            <a:ext cx="7940661" cy="610820"/>
          </a:xfrm>
        </p:spPr>
        <p:txBody>
          <a:bodyPr>
            <a:normAutofit/>
          </a:bodyPr>
          <a:lstStyle>
            <a:lvl1pPr marL="0" indent="0" algn="r">
              <a:buNone/>
              <a:defRPr sz="2800" b="0" i="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810F818F-5F31-479B-AC73-6FEEDA6EF9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281174"/>
            <a:ext cx="6108200" cy="572644"/>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433880"/>
            <a:ext cx="7940659" cy="610820"/>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85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85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FC1375D0-4C74-42B0-B7F7-C9EBC295806E}"/>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jpate146@uncc.edu" TargetMode="External"/><Relationship Id="rId2" Type="http://schemas.openxmlformats.org/officeDocument/2006/relationships/hyperlink" Target="mailto:sshah107@uncc.edu" TargetMode="External"/><Relationship Id="rId1" Type="http://schemas.openxmlformats.org/officeDocument/2006/relationships/slideLayout" Target="../slideLayouts/slideLayout2.xml"/><Relationship Id="rId5" Type="http://schemas.openxmlformats.org/officeDocument/2006/relationships/hyperlink" Target="mailto:rsaladi1@uncc.edu" TargetMode="External"/><Relationship Id="rId4" Type="http://schemas.openxmlformats.org/officeDocument/2006/relationships/hyperlink" Target="mailto:mdondeti@uncc.edu"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Airline Price Analysis</a:t>
            </a:r>
          </a:p>
        </p:txBody>
      </p:sp>
      <p:sp>
        <p:nvSpPr>
          <p:cNvPr id="3" name="Subtitle 2"/>
          <p:cNvSpPr>
            <a:spLocks noGrp="1"/>
          </p:cNvSpPr>
          <p:nvPr>
            <p:ph type="subTitle" idx="1"/>
          </p:nvPr>
        </p:nvSpPr>
        <p:spPr>
          <a:xfrm>
            <a:off x="754375" y="3784326"/>
            <a:ext cx="7940661" cy="610820"/>
          </a:xfrm>
        </p:spPr>
        <p:txBody>
          <a:bodyPr/>
          <a:lstStyle/>
          <a:p>
            <a:r>
              <a:rPr lang="en-US" dirty="0"/>
              <a:t>By Project Team 10</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snapshot</a:t>
            </a:r>
          </a:p>
        </p:txBody>
      </p:sp>
      <p:pic>
        <p:nvPicPr>
          <p:cNvPr id="3" name="Picture 2"/>
          <p:cNvPicPr>
            <a:picLocks noChangeAspect="1"/>
          </p:cNvPicPr>
          <p:nvPr/>
        </p:nvPicPr>
        <p:blipFill>
          <a:blip r:embed="rId2"/>
          <a:stretch>
            <a:fillRect/>
          </a:stretch>
        </p:blipFill>
        <p:spPr>
          <a:xfrm>
            <a:off x="342092" y="1197405"/>
            <a:ext cx="8459815" cy="3359510"/>
          </a:xfrm>
          <a:prstGeom prst="rect">
            <a:avLst/>
          </a:prstGeom>
        </p:spPr>
      </p:pic>
    </p:spTree>
    <p:extLst>
      <p:ext uri="{BB962C8B-B14F-4D97-AF65-F5344CB8AC3E}">
        <p14:creationId xmlns:p14="http://schemas.microsoft.com/office/powerpoint/2010/main" val="244129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snapshot</a:t>
            </a:r>
          </a:p>
        </p:txBody>
      </p:sp>
      <p:pic>
        <p:nvPicPr>
          <p:cNvPr id="4" name="Picture 3"/>
          <p:cNvPicPr>
            <a:picLocks noChangeAspect="1"/>
          </p:cNvPicPr>
          <p:nvPr/>
        </p:nvPicPr>
        <p:blipFill>
          <a:blip r:embed="rId2"/>
          <a:stretch>
            <a:fillRect/>
          </a:stretch>
        </p:blipFill>
        <p:spPr>
          <a:xfrm>
            <a:off x="327713" y="1197405"/>
            <a:ext cx="8488574" cy="3705926"/>
          </a:xfrm>
          <a:prstGeom prst="rect">
            <a:avLst/>
          </a:prstGeom>
        </p:spPr>
      </p:pic>
    </p:spTree>
    <p:extLst>
      <p:ext uri="{BB962C8B-B14F-4D97-AF65-F5344CB8AC3E}">
        <p14:creationId xmlns:p14="http://schemas.microsoft.com/office/powerpoint/2010/main" val="37248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Introduction</a:t>
            </a:r>
          </a:p>
        </p:txBody>
      </p:sp>
      <p:sp>
        <p:nvSpPr>
          <p:cNvPr id="3" name="Content Placeholder 2"/>
          <p:cNvSpPr>
            <a:spLocks noGrp="1"/>
          </p:cNvSpPr>
          <p:nvPr>
            <p:ph idx="1"/>
          </p:nvPr>
        </p:nvSpPr>
        <p:spPr/>
        <p:txBody>
          <a:bodyPr/>
          <a:lstStyle/>
          <a:p>
            <a:r>
              <a:rPr lang="en-US" dirty="0"/>
              <a:t>Air travel price data is for the year of 2020. </a:t>
            </a:r>
          </a:p>
          <a:p>
            <a:r>
              <a:rPr lang="en-US" dirty="0"/>
              <a:t>There are 12257491 number of records or transactions and 42 columns.</a:t>
            </a:r>
          </a:p>
          <a:p>
            <a:r>
              <a:rPr lang="en-US" dirty="0"/>
              <a:t>There are multiple attributes which concludes the same will be removed according to the correlation matrix.</a:t>
            </a:r>
          </a:p>
          <a:p>
            <a:endParaRPr lang="en-US" dirty="0"/>
          </a:p>
          <a:p>
            <a:endParaRPr lang="en-US" dirty="0"/>
          </a:p>
        </p:txBody>
      </p:sp>
    </p:spTree>
    <p:extLst>
      <p:ext uri="{BB962C8B-B14F-4D97-AF65-F5344CB8AC3E}">
        <p14:creationId xmlns:p14="http://schemas.microsoft.com/office/powerpoint/2010/main" val="21416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Column Description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10074186"/>
              </p:ext>
            </p:extLst>
          </p:nvPr>
        </p:nvGraphicFramePr>
        <p:xfrm>
          <a:off x="449263" y="1197403"/>
          <a:ext cx="8551182" cy="3817624"/>
        </p:xfrm>
        <a:graphic>
          <a:graphicData uri="http://schemas.openxmlformats.org/drawingml/2006/table">
            <a:tbl>
              <a:tblPr>
                <a:tableStyleId>{5C22544A-7EE6-4342-B048-85BDC9FD1C3A}</a:tableStyleId>
              </a:tblPr>
              <a:tblGrid>
                <a:gridCol w="1068637">
                  <a:extLst>
                    <a:ext uri="{9D8B030D-6E8A-4147-A177-3AD203B41FA5}">
                      <a16:colId xmlns:a16="http://schemas.microsoft.com/office/drawing/2014/main" val="20000"/>
                    </a:ext>
                  </a:extLst>
                </a:gridCol>
                <a:gridCol w="7482545">
                  <a:extLst>
                    <a:ext uri="{9D8B030D-6E8A-4147-A177-3AD203B41FA5}">
                      <a16:colId xmlns:a16="http://schemas.microsoft.com/office/drawing/2014/main" val="20001"/>
                    </a:ext>
                  </a:extLst>
                </a:gridCol>
              </a:tblGrid>
              <a:tr h="172748">
                <a:tc>
                  <a:txBody>
                    <a:bodyPr/>
                    <a:lstStyle/>
                    <a:p>
                      <a:pPr algn="l" fontAlgn="b"/>
                      <a:r>
                        <a:rPr lang="en-US" sz="900" b="1" u="none" strike="noStrike" dirty="0">
                          <a:effectLst/>
                        </a:rPr>
                        <a:t>Field Name  </a:t>
                      </a:r>
                      <a:endParaRPr lang="en-US" sz="900" b="1" i="0" u="none" strike="noStrike" dirty="0">
                        <a:solidFill>
                          <a:srgbClr val="000000"/>
                        </a:solidFill>
                        <a:effectLst/>
                        <a:latin typeface="Calibri" panose="020F0502020204030204" pitchFamily="34" charset="0"/>
                      </a:endParaRPr>
                    </a:p>
                  </a:txBody>
                  <a:tcPr marL="4214" marR="4214" marT="4214" marB="0" anchor="b">
                    <a:solidFill>
                      <a:schemeClr val="bg1">
                        <a:lumMod val="65000"/>
                      </a:schemeClr>
                    </a:solidFill>
                  </a:tcPr>
                </a:tc>
                <a:tc>
                  <a:txBody>
                    <a:bodyPr/>
                    <a:lstStyle/>
                    <a:p>
                      <a:pPr algn="l" fontAlgn="b"/>
                      <a:r>
                        <a:rPr lang="en-US" sz="900" b="1" u="none" strike="noStrike" dirty="0">
                          <a:effectLst/>
                        </a:rPr>
                        <a:t>Description  </a:t>
                      </a:r>
                      <a:endParaRPr lang="en-US" sz="900" b="1" i="0" u="none" strike="noStrike" dirty="0">
                        <a:solidFill>
                          <a:srgbClr val="000000"/>
                        </a:solidFill>
                        <a:effectLst/>
                        <a:latin typeface="Calibri" panose="020F0502020204030204" pitchFamily="34" charset="0"/>
                      </a:endParaRPr>
                    </a:p>
                  </a:txBody>
                  <a:tcPr marL="4214" marR="4214" marT="4214" marB="0" anchor="b">
                    <a:solidFill>
                      <a:schemeClr val="bg1">
                        <a:lumMod val="65000"/>
                      </a:schemeClr>
                    </a:solidFill>
                  </a:tcPr>
                </a:tc>
                <a:extLst>
                  <a:ext uri="{0D108BD9-81ED-4DB2-BD59-A6C34878D82A}">
                    <a16:rowId xmlns:a16="http://schemas.microsoft.com/office/drawing/2014/main" val="10000"/>
                  </a:ext>
                </a:extLst>
              </a:tr>
              <a:tr h="172748">
                <a:tc>
                  <a:txBody>
                    <a:bodyPr/>
                    <a:lstStyle/>
                    <a:p>
                      <a:pPr algn="l" fontAlgn="b"/>
                      <a:r>
                        <a:rPr lang="en-US" sz="900" u="none" strike="noStrike">
                          <a:effectLst/>
                        </a:rPr>
                        <a:t>ItinID</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Itinerary ID (Unique)</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1"/>
                  </a:ext>
                </a:extLst>
              </a:tr>
              <a:tr h="172748">
                <a:tc>
                  <a:txBody>
                    <a:bodyPr/>
                    <a:lstStyle/>
                    <a:p>
                      <a:pPr algn="l" fontAlgn="b"/>
                      <a:r>
                        <a:rPr lang="en-US" sz="900" u="none" strike="noStrike">
                          <a:effectLst/>
                        </a:rPr>
                        <a:t>MktID</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Market ID (Unique)</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2"/>
                  </a:ext>
                </a:extLst>
              </a:tr>
              <a:tr h="172748">
                <a:tc>
                  <a:txBody>
                    <a:bodyPr/>
                    <a:lstStyle/>
                    <a:p>
                      <a:pPr algn="l" fontAlgn="b"/>
                      <a:r>
                        <a:rPr lang="en-US" sz="900" u="none" strike="noStrike">
                          <a:effectLst/>
                        </a:rPr>
                        <a:t>MktCoupons</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Number of Coupons in the Market (Numeric)</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3"/>
                  </a:ext>
                </a:extLst>
              </a:tr>
              <a:tr h="172748">
                <a:tc>
                  <a:txBody>
                    <a:bodyPr/>
                    <a:lstStyle/>
                    <a:p>
                      <a:pPr algn="l" fontAlgn="b"/>
                      <a:r>
                        <a:rPr lang="en-US" sz="900" u="none" strike="noStrike">
                          <a:effectLst/>
                        </a:rPr>
                        <a:t>Year</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Year</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4"/>
                  </a:ext>
                </a:extLst>
              </a:tr>
              <a:tr h="172748">
                <a:tc>
                  <a:txBody>
                    <a:bodyPr/>
                    <a:lstStyle/>
                    <a:p>
                      <a:pPr algn="l" fontAlgn="b"/>
                      <a:r>
                        <a:rPr lang="en-US" sz="900" u="none" strike="noStrike">
                          <a:effectLst/>
                        </a:rPr>
                        <a:t>Quarter</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Quarter (1-4)</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5"/>
                  </a:ext>
                </a:extLst>
              </a:tr>
              <a:tr h="319566">
                <a:tc>
                  <a:txBody>
                    <a:bodyPr/>
                    <a:lstStyle/>
                    <a:p>
                      <a:pPr algn="l" fontAlgn="b"/>
                      <a:r>
                        <a:rPr lang="en-US" sz="900" u="none" strike="noStrike" dirty="0" err="1">
                          <a:effectLst/>
                        </a:rPr>
                        <a:t>OriginAirportID</a:t>
                      </a:r>
                      <a:endParaRPr lang="en-US" sz="900" b="0" i="0" u="none" strike="noStrike" dirty="0">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Airport ID. An identification number assigned by US DOT to identify a unique airport. Use this field for airport analysis across a range of years because an airport can change its airport code and airport codes can be reused.</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6"/>
                  </a:ext>
                </a:extLst>
              </a:tr>
              <a:tr h="319566">
                <a:tc>
                  <a:txBody>
                    <a:bodyPr/>
                    <a:lstStyle/>
                    <a:p>
                      <a:pPr algn="l" fontAlgn="b"/>
                      <a:r>
                        <a:rPr lang="en-US" sz="900" u="none" strike="noStrike">
                          <a:effectLst/>
                        </a:rPr>
                        <a:t>OriginAirportSeqID</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Airport Sequence ID. An identification number assigned by US DOT to identify a unique airport at a given point of time. Airport attributes, such as airport name or coordinates, may change over time.</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7"/>
                  </a:ext>
                </a:extLst>
              </a:tr>
              <a:tr h="319566">
                <a:tc>
                  <a:txBody>
                    <a:bodyPr/>
                    <a:lstStyle/>
                    <a:p>
                      <a:pPr algn="l" fontAlgn="b"/>
                      <a:r>
                        <a:rPr lang="en-US" sz="900" u="none" strike="noStrike">
                          <a:effectLst/>
                        </a:rPr>
                        <a:t>OriginCityMarketID</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a:effectLst/>
                        </a:rPr>
                        <a:t>Origin Airport, City Market ID. City Market ID is an identification number assigned by US DOT to identify a city market. Use this field to consolidate airports serving the same city market.</a:t>
                      </a:r>
                      <a:endParaRPr lang="en-US" sz="900" b="0" i="0" u="none" strike="noStrike">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8"/>
                  </a:ext>
                </a:extLst>
              </a:tr>
              <a:tr h="172748">
                <a:tc>
                  <a:txBody>
                    <a:bodyPr/>
                    <a:lstStyle/>
                    <a:p>
                      <a:pPr algn="l" fontAlgn="b"/>
                      <a:r>
                        <a:rPr lang="en-US" sz="900" u="none" strike="noStrike">
                          <a:effectLst/>
                        </a:rPr>
                        <a:t>Origin</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9"/>
                  </a:ext>
                </a:extLst>
              </a:tr>
              <a:tr h="172748">
                <a:tc>
                  <a:txBody>
                    <a:bodyPr/>
                    <a:lstStyle/>
                    <a:p>
                      <a:pPr algn="l" fontAlgn="b"/>
                      <a:r>
                        <a:rPr lang="en-US" sz="900" u="none" strike="noStrike">
                          <a:effectLst/>
                        </a:rPr>
                        <a:t>OriginCountry</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Country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0"/>
                  </a:ext>
                </a:extLst>
              </a:tr>
              <a:tr h="172748">
                <a:tc>
                  <a:txBody>
                    <a:bodyPr/>
                    <a:lstStyle/>
                    <a:p>
                      <a:pPr algn="l" fontAlgn="b"/>
                      <a:r>
                        <a:rPr lang="en-US" sz="900" u="none" strike="noStrike">
                          <a:effectLst/>
                        </a:rPr>
                        <a:t>OriginStateFips</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State FIPS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1"/>
                  </a:ext>
                </a:extLst>
              </a:tr>
              <a:tr h="172748">
                <a:tc>
                  <a:txBody>
                    <a:bodyPr/>
                    <a:lstStyle/>
                    <a:p>
                      <a:pPr algn="l" fontAlgn="b"/>
                      <a:r>
                        <a:rPr lang="en-US" sz="900" u="none" strike="noStrike">
                          <a:effectLst/>
                        </a:rPr>
                        <a:t>OriginState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State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2"/>
                  </a:ext>
                </a:extLst>
              </a:tr>
              <a:tr h="319566">
                <a:tc>
                  <a:txBody>
                    <a:bodyPr/>
                    <a:lstStyle/>
                    <a:p>
                      <a:pPr algn="l" fontAlgn="b"/>
                      <a:r>
                        <a:rPr lang="en-US" sz="900" u="none" strike="noStrike">
                          <a:effectLst/>
                        </a:rPr>
                        <a:t>OriginStateName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State Name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3"/>
                  </a:ext>
                </a:extLst>
              </a:tr>
              <a:tr h="172748">
                <a:tc>
                  <a:txBody>
                    <a:bodyPr/>
                    <a:lstStyle/>
                    <a:p>
                      <a:pPr algn="l" fontAlgn="b"/>
                      <a:r>
                        <a:rPr lang="en-US" sz="900" u="none" strike="noStrike">
                          <a:effectLst/>
                        </a:rPr>
                        <a:t>OriginWac</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Origin Airport, World Area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4"/>
                  </a:ext>
                </a:extLst>
              </a:tr>
              <a:tr h="319566">
                <a:tc>
                  <a:txBody>
                    <a:bodyPr/>
                    <a:lstStyle/>
                    <a:p>
                      <a:pPr algn="l" fontAlgn="b"/>
                      <a:r>
                        <a:rPr lang="en-US" sz="900" u="none" strike="noStrike" dirty="0" err="1">
                          <a:effectLst/>
                        </a:rPr>
                        <a:t>DestAirportID</a:t>
                      </a:r>
                      <a:endParaRPr lang="en-US" sz="900" b="0" i="0" u="none" strike="noStrike" dirty="0">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Airport ID. An identification number assigned by US DOT to identify a unique airport. Use this field for airport analysis across a range of years because an airport can change its airport code and airport codes can be reused.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5"/>
                  </a:ext>
                </a:extLst>
              </a:tr>
              <a:tr h="319566">
                <a:tc>
                  <a:txBody>
                    <a:bodyPr/>
                    <a:lstStyle/>
                    <a:p>
                      <a:pPr algn="l" fontAlgn="b"/>
                      <a:r>
                        <a:rPr lang="en-US" sz="900" u="none" strike="noStrike">
                          <a:effectLst/>
                        </a:rPr>
                        <a:t>DestAirportSeqID</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Airport Sequence ID. An identification number assigned by US DOT to identify a unique airport at a given point of time. Airport attributes, such as airport name or coordinates, may change over time.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9626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Column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3796154"/>
              </p:ext>
            </p:extLst>
          </p:nvPr>
        </p:nvGraphicFramePr>
        <p:xfrm>
          <a:off x="601669" y="1197399"/>
          <a:ext cx="7940661" cy="3817629"/>
        </p:xfrm>
        <a:graphic>
          <a:graphicData uri="http://schemas.openxmlformats.org/drawingml/2006/table">
            <a:tbl>
              <a:tblPr>
                <a:tableStyleId>{5C22544A-7EE6-4342-B048-85BDC9FD1C3A}</a:tableStyleId>
              </a:tblPr>
              <a:tblGrid>
                <a:gridCol w="1048768">
                  <a:extLst>
                    <a:ext uri="{9D8B030D-6E8A-4147-A177-3AD203B41FA5}">
                      <a16:colId xmlns:a16="http://schemas.microsoft.com/office/drawing/2014/main" val="20000"/>
                    </a:ext>
                  </a:extLst>
                </a:gridCol>
                <a:gridCol w="6891893">
                  <a:extLst>
                    <a:ext uri="{9D8B030D-6E8A-4147-A177-3AD203B41FA5}">
                      <a16:colId xmlns:a16="http://schemas.microsoft.com/office/drawing/2014/main" val="20001"/>
                    </a:ext>
                  </a:extLst>
                </a:gridCol>
              </a:tblGrid>
              <a:tr h="290013">
                <a:tc>
                  <a:txBody>
                    <a:bodyPr/>
                    <a:lstStyle/>
                    <a:p>
                      <a:pPr algn="l" fontAlgn="b"/>
                      <a:r>
                        <a:rPr lang="en-US" sz="900" u="none" strike="noStrike" dirty="0" err="1">
                          <a:effectLst/>
                        </a:rPr>
                        <a:t>DestCityMarketID</a:t>
                      </a:r>
                      <a:endParaRPr lang="en-US" sz="900" b="0" i="0" u="none" strike="noStrike" dirty="0">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City Market ID. City Market ID is an identification number assigned by US DOT to identify a city market. Use this field to consolidate airports serving the same city market.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0"/>
                  </a:ext>
                </a:extLst>
              </a:tr>
              <a:tr h="146984">
                <a:tc>
                  <a:txBody>
                    <a:bodyPr/>
                    <a:lstStyle/>
                    <a:p>
                      <a:pPr algn="l" fontAlgn="b"/>
                      <a:r>
                        <a:rPr lang="en-US" sz="900" u="none" strike="noStrike">
                          <a:effectLst/>
                        </a:rPr>
                        <a:t>Dest</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1"/>
                  </a:ext>
                </a:extLst>
              </a:tr>
              <a:tr h="146984">
                <a:tc>
                  <a:txBody>
                    <a:bodyPr/>
                    <a:lstStyle/>
                    <a:p>
                      <a:pPr algn="l" fontAlgn="b"/>
                      <a:r>
                        <a:rPr lang="en-US" sz="900" u="none" strike="noStrike">
                          <a:effectLst/>
                        </a:rPr>
                        <a:t>DestCountry</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Country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2"/>
                  </a:ext>
                </a:extLst>
              </a:tr>
              <a:tr h="146984">
                <a:tc>
                  <a:txBody>
                    <a:bodyPr/>
                    <a:lstStyle/>
                    <a:p>
                      <a:pPr algn="l" fontAlgn="b"/>
                      <a:r>
                        <a:rPr lang="en-US" sz="900" u="none" strike="noStrike">
                          <a:effectLst/>
                        </a:rPr>
                        <a:t>DestStateFips</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State FIPS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3"/>
                  </a:ext>
                </a:extLst>
              </a:tr>
              <a:tr h="146984">
                <a:tc>
                  <a:txBody>
                    <a:bodyPr/>
                    <a:lstStyle/>
                    <a:p>
                      <a:pPr algn="l" fontAlgn="b"/>
                      <a:r>
                        <a:rPr lang="en-US" sz="900" u="none" strike="noStrike">
                          <a:effectLst/>
                        </a:rPr>
                        <a:t>DestState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State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4"/>
                  </a:ext>
                </a:extLst>
              </a:tr>
              <a:tr h="146984">
                <a:tc>
                  <a:txBody>
                    <a:bodyPr/>
                    <a:lstStyle/>
                    <a:p>
                      <a:pPr algn="l" fontAlgn="b"/>
                      <a:r>
                        <a:rPr lang="en-US" sz="900" u="none" strike="noStrike">
                          <a:effectLst/>
                        </a:rPr>
                        <a:t>DestStateName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State Name(Categorical)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5"/>
                  </a:ext>
                </a:extLst>
              </a:tr>
              <a:tr h="146984">
                <a:tc>
                  <a:txBody>
                    <a:bodyPr/>
                    <a:lstStyle/>
                    <a:p>
                      <a:pPr algn="l" fontAlgn="b"/>
                      <a:r>
                        <a:rPr lang="en-US" sz="900" u="none" strike="noStrike">
                          <a:effectLst/>
                        </a:rPr>
                        <a:t>DestWac</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Destination Airport, World Area Code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6"/>
                  </a:ext>
                </a:extLst>
              </a:tr>
              <a:tr h="146984">
                <a:tc>
                  <a:txBody>
                    <a:bodyPr/>
                    <a:lstStyle/>
                    <a:p>
                      <a:pPr algn="l" fontAlgn="b"/>
                      <a:r>
                        <a:rPr lang="en-US" sz="900" u="none" strike="noStrike">
                          <a:effectLst/>
                        </a:rPr>
                        <a:t>AirportGroup</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Airport Group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7"/>
                  </a:ext>
                </a:extLst>
              </a:tr>
              <a:tr h="146984">
                <a:tc>
                  <a:txBody>
                    <a:bodyPr/>
                    <a:lstStyle/>
                    <a:p>
                      <a:pPr algn="l" fontAlgn="b"/>
                      <a:r>
                        <a:rPr lang="en-US" sz="900" u="none" strike="noStrike">
                          <a:effectLst/>
                        </a:rPr>
                        <a:t>WacGroup</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World Area Code Group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8"/>
                  </a:ext>
                </a:extLst>
              </a:tr>
              <a:tr h="146984">
                <a:tc>
                  <a:txBody>
                    <a:bodyPr/>
                    <a:lstStyle/>
                    <a:p>
                      <a:pPr algn="l" fontAlgn="b"/>
                      <a:r>
                        <a:rPr lang="en-US" sz="900" u="none" strike="noStrike">
                          <a:effectLst/>
                        </a:rPr>
                        <a:t>TkCarrierChange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Ticketing Carrier Change Indicator (1=Yes)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09"/>
                  </a:ext>
                </a:extLst>
              </a:tr>
              <a:tr h="146984">
                <a:tc>
                  <a:txBody>
                    <a:bodyPr/>
                    <a:lstStyle/>
                    <a:p>
                      <a:pPr algn="l" fontAlgn="b"/>
                      <a:r>
                        <a:rPr lang="en-US" sz="900" u="none" strike="noStrike">
                          <a:effectLst/>
                        </a:rPr>
                        <a:t>TkCarrierGroup</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Ticketing Carrier Group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0"/>
                  </a:ext>
                </a:extLst>
              </a:tr>
              <a:tr h="146984">
                <a:tc>
                  <a:txBody>
                    <a:bodyPr/>
                    <a:lstStyle/>
                    <a:p>
                      <a:pPr algn="l" fontAlgn="b"/>
                      <a:r>
                        <a:rPr lang="en-US" sz="900" u="none" strike="noStrike">
                          <a:effectLst/>
                        </a:rPr>
                        <a:t>OpCarrierChange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Operating Carrier Change Indicator (1=Yes)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1"/>
                  </a:ext>
                </a:extLst>
              </a:tr>
              <a:tr h="146984">
                <a:tc>
                  <a:txBody>
                    <a:bodyPr/>
                    <a:lstStyle/>
                    <a:p>
                      <a:pPr algn="l" fontAlgn="b"/>
                      <a:r>
                        <a:rPr lang="en-US" sz="900" u="none" strike="noStrike">
                          <a:effectLst/>
                        </a:rPr>
                        <a:t>OpCarrierGroup</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Operating Carrier Group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2"/>
                  </a:ext>
                </a:extLst>
              </a:tr>
              <a:tr h="146984">
                <a:tc>
                  <a:txBody>
                    <a:bodyPr/>
                    <a:lstStyle/>
                    <a:p>
                      <a:pPr algn="l" fontAlgn="b"/>
                      <a:r>
                        <a:rPr lang="en-US" sz="900" u="none" strike="noStrike">
                          <a:effectLst/>
                        </a:rPr>
                        <a:t>RPCarrier</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Reporting Carrier Code(Categorical)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3"/>
                  </a:ext>
                </a:extLst>
              </a:tr>
              <a:tr h="146984">
                <a:tc>
                  <a:txBody>
                    <a:bodyPr/>
                    <a:lstStyle/>
                    <a:p>
                      <a:pPr algn="l" fontAlgn="b"/>
                      <a:r>
                        <a:rPr lang="en-US" sz="900" u="none" strike="noStrike">
                          <a:effectLst/>
                        </a:rPr>
                        <a:t>TkCarrier</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Ticketing Carrier Code for On-line Itineraries (otherwise equal to 99)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4"/>
                  </a:ext>
                </a:extLst>
              </a:tr>
              <a:tr h="146984">
                <a:tc>
                  <a:txBody>
                    <a:bodyPr/>
                    <a:lstStyle/>
                    <a:p>
                      <a:pPr algn="l" fontAlgn="b"/>
                      <a:r>
                        <a:rPr lang="en-US" sz="900" u="none" strike="noStrike" dirty="0" err="1">
                          <a:effectLst/>
                        </a:rPr>
                        <a:t>OpCarrier</a:t>
                      </a:r>
                      <a:endParaRPr lang="en-US" sz="900" b="0" i="0" u="none" strike="noStrike" dirty="0">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Operating Carrier Code for On-line Itineraries (otherwise equals to 99)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5"/>
                  </a:ext>
                </a:extLst>
              </a:tr>
              <a:tr h="146984">
                <a:tc>
                  <a:txBody>
                    <a:bodyPr/>
                    <a:lstStyle/>
                    <a:p>
                      <a:pPr algn="l" fontAlgn="b"/>
                      <a:r>
                        <a:rPr lang="en-US" sz="900" u="none" strike="noStrike">
                          <a:effectLst/>
                        </a:rPr>
                        <a:t>BulkFare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Bulk Fare Indicator (1=Yes)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6"/>
                  </a:ext>
                </a:extLst>
              </a:tr>
              <a:tr h="146984">
                <a:tc>
                  <a:txBody>
                    <a:bodyPr/>
                    <a:lstStyle/>
                    <a:p>
                      <a:pPr algn="l" fontAlgn="b"/>
                      <a:r>
                        <a:rPr lang="en-US" sz="900" u="none" strike="noStrike">
                          <a:effectLst/>
                        </a:rPr>
                        <a:t>Passengers</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Number of Passengers (Numeric)</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7"/>
                  </a:ext>
                </a:extLst>
              </a:tr>
              <a:tr h="146984">
                <a:tc>
                  <a:txBody>
                    <a:bodyPr/>
                    <a:lstStyle/>
                    <a:p>
                      <a:pPr algn="l" fontAlgn="b"/>
                      <a:r>
                        <a:rPr lang="en-US" sz="900" u="none" strike="noStrike">
                          <a:effectLst/>
                        </a:rPr>
                        <a:t>MktFare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Market Fare (</a:t>
                      </a:r>
                      <a:r>
                        <a:rPr lang="en-US" sz="900" u="none" strike="noStrike" dirty="0" err="1">
                          <a:effectLst/>
                        </a:rPr>
                        <a:t>ItinYield</a:t>
                      </a:r>
                      <a:r>
                        <a:rPr lang="en-US" sz="900" u="none" strike="noStrike" dirty="0">
                          <a:effectLst/>
                        </a:rPr>
                        <a:t>*</a:t>
                      </a:r>
                      <a:r>
                        <a:rPr lang="en-US" sz="900" u="none" strike="noStrike" dirty="0" err="1">
                          <a:effectLst/>
                        </a:rPr>
                        <a:t>MktMilesFlown</a:t>
                      </a:r>
                      <a:r>
                        <a:rPr lang="en-US" sz="900" u="none" strike="noStrike" dirty="0">
                          <a:effectLst/>
                        </a:rPr>
                        <a:t>) (Numeric contiguous)</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8"/>
                  </a:ext>
                </a:extLst>
              </a:tr>
              <a:tr h="146984">
                <a:tc>
                  <a:txBody>
                    <a:bodyPr/>
                    <a:lstStyle/>
                    <a:p>
                      <a:pPr algn="l" fontAlgn="b"/>
                      <a:r>
                        <a:rPr lang="en-US" sz="900" u="none" strike="noStrike" dirty="0" err="1">
                          <a:effectLst/>
                        </a:rPr>
                        <a:t>MktDistance</a:t>
                      </a:r>
                      <a:endParaRPr lang="en-US" sz="900" b="0" i="0" u="none" strike="noStrike" dirty="0">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Market Distance (Including Ground Transport) (Numeric)</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19"/>
                  </a:ext>
                </a:extLst>
              </a:tr>
              <a:tr h="146984">
                <a:tc>
                  <a:txBody>
                    <a:bodyPr/>
                    <a:lstStyle/>
                    <a:p>
                      <a:pPr algn="l" fontAlgn="b"/>
                      <a:r>
                        <a:rPr lang="en-US" sz="900" u="none" strike="noStrike">
                          <a:effectLst/>
                        </a:rPr>
                        <a:t>MktDistanceGroup</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Distance Group, in 500 Mile Intervals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20"/>
                  </a:ext>
                </a:extLst>
              </a:tr>
              <a:tr h="146984">
                <a:tc>
                  <a:txBody>
                    <a:bodyPr/>
                    <a:lstStyle/>
                    <a:p>
                      <a:pPr algn="l" fontAlgn="b"/>
                      <a:r>
                        <a:rPr lang="en-US" sz="900" u="none" strike="noStrike">
                          <a:effectLst/>
                        </a:rPr>
                        <a:t>MktMilesFlown</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Market Miles Flown (Track Miles) (Numeric)</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21"/>
                  </a:ext>
                </a:extLst>
              </a:tr>
              <a:tr h="146984">
                <a:tc>
                  <a:txBody>
                    <a:bodyPr/>
                    <a:lstStyle/>
                    <a:p>
                      <a:pPr algn="l" fontAlgn="b"/>
                      <a:r>
                        <a:rPr lang="en-US" sz="900" u="none" strike="noStrike">
                          <a:effectLst/>
                        </a:rPr>
                        <a:t>NonStopMiles</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Non-Stop Market Miles (Using Radian Measure) (Categorical)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22"/>
                  </a:ext>
                </a:extLst>
              </a:tr>
              <a:tr h="146984">
                <a:tc>
                  <a:txBody>
                    <a:bodyPr/>
                    <a:lstStyle/>
                    <a:p>
                      <a:pPr algn="l" fontAlgn="b"/>
                      <a:r>
                        <a:rPr lang="en-US" sz="900" u="none" strike="noStrike" dirty="0" err="1">
                          <a:effectLst/>
                        </a:rPr>
                        <a:t>ItinGeoType</a:t>
                      </a:r>
                      <a:endParaRPr lang="en-US" sz="900" b="0" i="0" u="none" strike="noStrike" dirty="0">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Itinerary Geography Type(Categorical)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23"/>
                  </a:ext>
                </a:extLst>
              </a:tr>
              <a:tr h="146984">
                <a:tc>
                  <a:txBody>
                    <a:bodyPr/>
                    <a:lstStyle/>
                    <a:p>
                      <a:pPr algn="l" fontAlgn="b"/>
                      <a:r>
                        <a:rPr lang="en-US" sz="900" u="none" strike="noStrike">
                          <a:effectLst/>
                        </a:rPr>
                        <a:t>MktGeoType</a:t>
                      </a:r>
                      <a:endParaRPr lang="en-US" sz="900" b="0" i="0" u="none" strike="noStrike">
                        <a:solidFill>
                          <a:srgbClr val="000000"/>
                        </a:solidFill>
                        <a:effectLst/>
                        <a:latin typeface="Calibri" panose="020F0502020204030204" pitchFamily="34" charset="0"/>
                      </a:endParaRPr>
                    </a:p>
                  </a:txBody>
                  <a:tcPr marL="4214" marR="4214" marT="4214" marB="0" anchor="b"/>
                </a:tc>
                <a:tc>
                  <a:txBody>
                    <a:bodyPr/>
                    <a:lstStyle/>
                    <a:p>
                      <a:pPr algn="l" fontAlgn="b"/>
                      <a:r>
                        <a:rPr lang="en-US" sz="900" u="none" strike="noStrike" dirty="0">
                          <a:effectLst/>
                        </a:rPr>
                        <a:t>Market Geography Type(Categorical)</a:t>
                      </a:r>
                      <a:endParaRPr lang="en-US" sz="900" b="0" i="0" u="none" strike="noStrike" dirty="0">
                        <a:solidFill>
                          <a:srgbClr val="000000"/>
                        </a:solidFill>
                        <a:effectLst/>
                        <a:latin typeface="Calibri" panose="020F0502020204030204" pitchFamily="34" charset="0"/>
                      </a:endParaRPr>
                    </a:p>
                  </a:txBody>
                  <a:tcPr marL="4214" marR="4214" marT="4214" marB="0" anchor="b"/>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197910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 Matrix</a:t>
            </a:r>
          </a:p>
        </p:txBody>
      </p:sp>
      <p:pic>
        <p:nvPicPr>
          <p:cNvPr id="4" name="Picture 3"/>
          <p:cNvPicPr>
            <a:picLocks noChangeAspect="1"/>
          </p:cNvPicPr>
          <p:nvPr/>
        </p:nvPicPr>
        <p:blipFill>
          <a:blip r:embed="rId2"/>
          <a:stretch>
            <a:fillRect/>
          </a:stretch>
        </p:blipFill>
        <p:spPr>
          <a:xfrm>
            <a:off x="785716" y="1094009"/>
            <a:ext cx="7572568" cy="3786284"/>
          </a:xfrm>
          <a:prstGeom prst="rect">
            <a:avLst/>
          </a:prstGeom>
        </p:spPr>
      </p:pic>
    </p:spTree>
    <p:extLst>
      <p:ext uri="{BB962C8B-B14F-4D97-AF65-F5344CB8AC3E}">
        <p14:creationId xmlns:p14="http://schemas.microsoft.com/office/powerpoint/2010/main" val="392598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unnecessary columns</a:t>
            </a:r>
          </a:p>
        </p:txBody>
      </p:sp>
      <p:sp>
        <p:nvSpPr>
          <p:cNvPr id="3" name="Content Placeholder 2"/>
          <p:cNvSpPr>
            <a:spLocks noGrp="1"/>
          </p:cNvSpPr>
          <p:nvPr>
            <p:ph idx="1"/>
          </p:nvPr>
        </p:nvSpPr>
        <p:spPr/>
        <p:txBody>
          <a:bodyPr>
            <a:normAutofit/>
          </a:bodyPr>
          <a:lstStyle/>
          <a:p>
            <a:pPr algn="just"/>
            <a:r>
              <a:rPr lang="en-US" sz="2000" dirty="0"/>
              <a:t>Based on correlation matrix, we will drop the not required columns.</a:t>
            </a:r>
          </a:p>
          <a:p>
            <a:pPr algn="just"/>
            <a:r>
              <a:rPr lang="en-US" sz="2000" b="1" u="sng" dirty="0"/>
              <a:t>ITIN_ID</a:t>
            </a:r>
            <a:r>
              <a:rPr lang="en-US" sz="2000" b="1" dirty="0"/>
              <a:t> </a:t>
            </a:r>
            <a:r>
              <a:rPr lang="en-US" sz="2000" dirty="0"/>
              <a:t>and </a:t>
            </a:r>
            <a:r>
              <a:rPr lang="en-US" sz="2000" b="1" dirty="0"/>
              <a:t>MKT_ID</a:t>
            </a:r>
            <a:r>
              <a:rPr lang="en-US" sz="2000" dirty="0"/>
              <a:t> are highly correlated so we can remove one of them.</a:t>
            </a:r>
          </a:p>
          <a:p>
            <a:pPr algn="just"/>
            <a:r>
              <a:rPr lang="en-US" sz="2000" u="sng" dirty="0"/>
              <a:t>ORIGIN_AIRPORT_ID</a:t>
            </a:r>
            <a:r>
              <a:rPr lang="en-US" sz="2000" dirty="0"/>
              <a:t>,ORIGIN_AIRPORT_SEQ_ID, ORIGIN_CITY_MARKET_ID are highly correlated. </a:t>
            </a:r>
          </a:p>
          <a:p>
            <a:pPr algn="just"/>
            <a:r>
              <a:rPr lang="en-US" sz="2000" u="sng" dirty="0"/>
              <a:t>DEST_AIRPORT_ID</a:t>
            </a:r>
            <a:r>
              <a:rPr lang="en-US" sz="2000" dirty="0"/>
              <a:t>, DEST_AIRPORT_SEQ_ID, DEST_CITY_MARKET_ID are highly correlated.</a:t>
            </a:r>
          </a:p>
          <a:p>
            <a:pPr algn="just"/>
            <a:r>
              <a:rPr lang="en-US" sz="2000" dirty="0"/>
              <a:t>Unnamed: 41 is not needed column.</a:t>
            </a:r>
          </a:p>
          <a:p>
            <a:pPr algn="just"/>
            <a:r>
              <a:rPr lang="en-US" sz="2000" u="sng" dirty="0"/>
              <a:t>ITIN_GEO_TYPE</a:t>
            </a:r>
            <a:r>
              <a:rPr lang="en-US" sz="2000" dirty="0"/>
              <a:t>, MKT_GEO_TYPE are highly correlated.</a:t>
            </a:r>
          </a:p>
          <a:p>
            <a:pPr algn="just"/>
            <a:r>
              <a:rPr lang="en-US" sz="2000" u="sng" dirty="0"/>
              <a:t>MARKET_DISTANCE</a:t>
            </a:r>
            <a:r>
              <a:rPr lang="en-US" sz="2000" dirty="0"/>
              <a:t>, DISTANCE_GROUP, MARKET_MILES_FLOWN, NONSTOP_MILES are highly correlated.</a:t>
            </a:r>
          </a:p>
          <a:p>
            <a:pPr algn="just"/>
            <a:endParaRPr lang="en-US" sz="2000" dirty="0"/>
          </a:p>
          <a:p>
            <a:pPr algn="just"/>
            <a:endParaRPr lang="en-US" sz="2000" dirty="0"/>
          </a:p>
          <a:p>
            <a:pPr algn="just"/>
            <a:endParaRPr lang="en-US" sz="2000" dirty="0"/>
          </a:p>
          <a:p>
            <a:pPr algn="just"/>
            <a:endParaRPr lang="en-US" sz="2000" dirty="0"/>
          </a:p>
        </p:txBody>
      </p:sp>
    </p:spTree>
    <p:extLst>
      <p:ext uri="{BB962C8B-B14F-4D97-AF65-F5344CB8AC3E}">
        <p14:creationId xmlns:p14="http://schemas.microsoft.com/office/powerpoint/2010/main" val="414861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unnecessary columns</a:t>
            </a:r>
          </a:p>
        </p:txBody>
      </p:sp>
      <p:sp>
        <p:nvSpPr>
          <p:cNvPr id="3" name="Content Placeholder 2"/>
          <p:cNvSpPr>
            <a:spLocks noGrp="1"/>
          </p:cNvSpPr>
          <p:nvPr>
            <p:ph idx="1"/>
          </p:nvPr>
        </p:nvSpPr>
        <p:spPr/>
        <p:txBody>
          <a:bodyPr>
            <a:normAutofit/>
          </a:bodyPr>
          <a:lstStyle/>
          <a:p>
            <a:pPr algn="just"/>
            <a:r>
              <a:rPr lang="en-US" sz="2000" dirty="0"/>
              <a:t>The travelled miles should be equal to the flown miles. After giving this filter we can remove any of </a:t>
            </a:r>
            <a:r>
              <a:rPr lang="en-US" sz="2000" u="sng" dirty="0"/>
              <a:t>MARKET_MILES_FLOWN</a:t>
            </a:r>
            <a:r>
              <a:rPr lang="en-US" sz="2000" dirty="0"/>
              <a:t> and MARKET_DISTANCE as they are same. </a:t>
            </a:r>
          </a:p>
          <a:p>
            <a:pPr algn="just"/>
            <a:r>
              <a:rPr lang="en-US" sz="2000" dirty="0"/>
              <a:t>BULK_FARE is a categorical variable suggesting multiple tickets bought or not. Which is same as number of </a:t>
            </a:r>
            <a:r>
              <a:rPr lang="en-US" sz="2000" u="sng" dirty="0"/>
              <a:t>PASSENGERS</a:t>
            </a:r>
            <a:r>
              <a:rPr lang="en-US" sz="2000" dirty="0"/>
              <a:t>. So we can remove one of both. </a:t>
            </a:r>
          </a:p>
          <a:p>
            <a:pPr algn="just"/>
            <a:r>
              <a:rPr lang="en-US" sz="2000" dirty="0"/>
              <a:t>We are good with one reference of origin and destination so removing extra columns suggesting same. Which are ORIGIN_COUNTRY, ORIGIN_STATE_FIPS, ORIGIN_STATE_ABR, ORIGIN_STATE_NM, DEST_COUNTRY, DEST_STATE_FIPS, DEST_STATE_ABR, DEST_STATE_NM.</a:t>
            </a:r>
          </a:p>
          <a:p>
            <a:pPr algn="just"/>
            <a:endParaRPr lang="en-US" sz="2000" dirty="0"/>
          </a:p>
          <a:p>
            <a:pPr algn="just"/>
            <a:endParaRPr lang="en-US" sz="2000" dirty="0"/>
          </a:p>
          <a:p>
            <a:pPr algn="just"/>
            <a:endParaRPr lang="en-US" sz="2000" dirty="0"/>
          </a:p>
        </p:txBody>
      </p:sp>
    </p:spTree>
    <p:extLst>
      <p:ext uri="{BB962C8B-B14F-4D97-AF65-F5344CB8AC3E}">
        <p14:creationId xmlns:p14="http://schemas.microsoft.com/office/powerpoint/2010/main" val="348954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unnecessary columns</a:t>
            </a:r>
          </a:p>
        </p:txBody>
      </p:sp>
      <p:sp>
        <p:nvSpPr>
          <p:cNvPr id="3" name="Content Placeholder 2"/>
          <p:cNvSpPr>
            <a:spLocks noGrp="1"/>
          </p:cNvSpPr>
          <p:nvPr>
            <p:ph idx="1"/>
          </p:nvPr>
        </p:nvSpPr>
        <p:spPr/>
        <p:txBody>
          <a:bodyPr>
            <a:normAutofit/>
          </a:bodyPr>
          <a:lstStyle/>
          <a:p>
            <a:pPr algn="just"/>
            <a:r>
              <a:rPr lang="en-US" sz="2000" dirty="0"/>
              <a:t>Ticketing, Operating and Reporting carrier should be same as we can ignore the customers, who changed the carrier. And there should not be any career change. Hence TK_CARRIER_CHANGE and OP_CARRIER_CHANGE should be 0 and then we can remove both the columns. </a:t>
            </a:r>
          </a:p>
          <a:p>
            <a:pPr algn="just"/>
            <a:r>
              <a:rPr lang="en-US" sz="2000" dirty="0"/>
              <a:t>We can also drop carrier groups for ticketing, operating and reporting. Hence, TK_CARRIER_GROUP and OP_CARRIER_GROUP can be dropped. </a:t>
            </a:r>
          </a:p>
          <a:p>
            <a:pPr algn="just"/>
            <a:endParaRPr lang="en-US" sz="2000" dirty="0"/>
          </a:p>
        </p:txBody>
      </p:sp>
    </p:spTree>
    <p:extLst>
      <p:ext uri="{BB962C8B-B14F-4D97-AF65-F5344CB8AC3E}">
        <p14:creationId xmlns:p14="http://schemas.microsoft.com/office/powerpoint/2010/main" val="2861766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Missing Value Handling</a:t>
            </a:r>
          </a:p>
        </p:txBody>
      </p:sp>
      <p:sp>
        <p:nvSpPr>
          <p:cNvPr id="3" name="Content Placeholder 2"/>
          <p:cNvSpPr>
            <a:spLocks noGrp="1"/>
          </p:cNvSpPr>
          <p:nvPr>
            <p:ph idx="1"/>
          </p:nvPr>
        </p:nvSpPr>
        <p:spPr/>
        <p:txBody>
          <a:bodyPr>
            <a:normAutofit/>
          </a:bodyPr>
          <a:lstStyle/>
          <a:p>
            <a:pPr algn="just"/>
            <a:r>
              <a:rPr lang="en-US" sz="2000" dirty="0"/>
              <a:t>There are no missing values after data filtering. </a:t>
            </a:r>
          </a:p>
          <a:p>
            <a:pPr algn="just"/>
            <a:endParaRPr lang="en-US" sz="2000" dirty="0"/>
          </a:p>
        </p:txBody>
      </p:sp>
      <p:pic>
        <p:nvPicPr>
          <p:cNvPr id="4" name="Picture 3"/>
          <p:cNvPicPr>
            <a:picLocks noChangeAspect="1"/>
          </p:cNvPicPr>
          <p:nvPr/>
        </p:nvPicPr>
        <p:blipFill>
          <a:blip r:embed="rId2"/>
          <a:stretch>
            <a:fillRect/>
          </a:stretch>
        </p:blipFill>
        <p:spPr>
          <a:xfrm>
            <a:off x="1336732" y="1808225"/>
            <a:ext cx="2344852" cy="3054098"/>
          </a:xfrm>
          <a:prstGeom prst="rect">
            <a:avLst/>
          </a:prstGeom>
        </p:spPr>
      </p:pic>
    </p:spTree>
    <p:extLst>
      <p:ext uri="{BB962C8B-B14F-4D97-AF65-F5344CB8AC3E}">
        <p14:creationId xmlns:p14="http://schemas.microsoft.com/office/powerpoint/2010/main" val="320729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Team Members</a:t>
            </a:r>
          </a:p>
        </p:txBody>
      </p:sp>
      <p:sp>
        <p:nvSpPr>
          <p:cNvPr id="5" name="Content Placeholder 4"/>
          <p:cNvSpPr>
            <a:spLocks noGrp="1"/>
          </p:cNvSpPr>
          <p:nvPr>
            <p:ph idx="1"/>
          </p:nvPr>
        </p:nvSpPr>
        <p:spPr/>
        <p:txBody>
          <a:bodyPr/>
          <a:lstStyle/>
          <a:p>
            <a:r>
              <a:rPr lang="en-US" dirty="0"/>
              <a:t>Shubham Shah</a:t>
            </a:r>
          </a:p>
          <a:p>
            <a:r>
              <a:rPr lang="en-US" dirty="0" err="1"/>
              <a:t>Jeel</a:t>
            </a:r>
            <a:r>
              <a:rPr lang="en-US" dirty="0"/>
              <a:t> Patel</a:t>
            </a:r>
          </a:p>
          <a:p>
            <a:r>
              <a:rPr lang="en-US" dirty="0"/>
              <a:t>Manjusha </a:t>
            </a:r>
            <a:r>
              <a:rPr lang="en-US" dirty="0" err="1"/>
              <a:t>Dondeti</a:t>
            </a:r>
            <a:endParaRPr lang="en-US" dirty="0"/>
          </a:p>
          <a:p>
            <a:r>
              <a:rPr lang="en-US" dirty="0"/>
              <a:t>Rama Sri </a:t>
            </a:r>
            <a:r>
              <a:rPr lang="en-US" dirty="0" err="1"/>
              <a:t>Saladi</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Outliers</a:t>
            </a:r>
          </a:p>
        </p:txBody>
      </p:sp>
      <p:sp>
        <p:nvSpPr>
          <p:cNvPr id="3" name="Content Placeholder 2"/>
          <p:cNvSpPr>
            <a:spLocks noGrp="1"/>
          </p:cNvSpPr>
          <p:nvPr>
            <p:ph idx="1"/>
          </p:nvPr>
        </p:nvSpPr>
        <p:spPr/>
        <p:txBody>
          <a:bodyPr>
            <a:normAutofit/>
          </a:bodyPr>
          <a:lstStyle/>
          <a:p>
            <a:pPr algn="just"/>
            <a:r>
              <a:rPr lang="en-US" sz="2000" dirty="0"/>
              <a:t>As per the boxplot we can remove the values less than 50 and above 1000 for fare price. </a:t>
            </a:r>
          </a:p>
          <a:p>
            <a:pPr algn="just"/>
            <a:endParaRPr lang="en-US" sz="2000" dirty="0"/>
          </a:p>
        </p:txBody>
      </p:sp>
      <p:pic>
        <p:nvPicPr>
          <p:cNvPr id="6" name="Picture 5"/>
          <p:cNvPicPr>
            <a:picLocks noChangeAspect="1"/>
          </p:cNvPicPr>
          <p:nvPr/>
        </p:nvPicPr>
        <p:blipFill>
          <a:blip r:embed="rId2"/>
          <a:stretch>
            <a:fillRect/>
          </a:stretch>
        </p:blipFill>
        <p:spPr>
          <a:xfrm>
            <a:off x="754375" y="2062857"/>
            <a:ext cx="3313528" cy="2799466"/>
          </a:xfrm>
          <a:prstGeom prst="rect">
            <a:avLst/>
          </a:prstGeom>
        </p:spPr>
      </p:pic>
    </p:spTree>
    <p:extLst>
      <p:ext uri="{BB962C8B-B14F-4D97-AF65-F5344CB8AC3E}">
        <p14:creationId xmlns:p14="http://schemas.microsoft.com/office/powerpoint/2010/main" val="142527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8513A-550A-4037-8251-4AA22CF27CE8}"/>
              </a:ext>
            </a:extLst>
          </p:cNvPr>
          <p:cNvSpPr txBox="1">
            <a:spLocks/>
          </p:cNvSpPr>
          <p:nvPr/>
        </p:nvSpPr>
        <p:spPr>
          <a:xfrm>
            <a:off x="448965" y="2419045"/>
            <a:ext cx="8246070" cy="61082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Visual Encoding</a:t>
            </a:r>
          </a:p>
        </p:txBody>
      </p:sp>
    </p:spTree>
    <p:extLst>
      <p:ext uri="{BB962C8B-B14F-4D97-AF65-F5344CB8AC3E}">
        <p14:creationId xmlns:p14="http://schemas.microsoft.com/office/powerpoint/2010/main" val="1348901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UI 1</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1054" y="1350110"/>
            <a:ext cx="3081892" cy="3616450"/>
          </a:xfrm>
          <a:prstGeom prst="rect">
            <a:avLst/>
          </a:prstGeom>
        </p:spPr>
      </p:pic>
    </p:spTree>
    <p:extLst>
      <p:ext uri="{BB962C8B-B14F-4D97-AF65-F5344CB8AC3E}">
        <p14:creationId xmlns:p14="http://schemas.microsoft.com/office/powerpoint/2010/main" val="150824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UI 2</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242" y="1197405"/>
            <a:ext cx="2657515" cy="3769155"/>
          </a:xfrm>
          <a:prstGeom prst="rect">
            <a:avLst/>
          </a:prstGeom>
        </p:spPr>
      </p:pic>
    </p:spTree>
    <p:extLst>
      <p:ext uri="{BB962C8B-B14F-4D97-AF65-F5344CB8AC3E}">
        <p14:creationId xmlns:p14="http://schemas.microsoft.com/office/powerpoint/2010/main" val="2866556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UI 3</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0209" y="1197405"/>
            <a:ext cx="3623582" cy="3769155"/>
          </a:xfrm>
          <a:prstGeom prst="rect">
            <a:avLst/>
          </a:prstGeom>
        </p:spPr>
      </p:pic>
    </p:spTree>
    <p:extLst>
      <p:ext uri="{BB962C8B-B14F-4D97-AF65-F5344CB8AC3E}">
        <p14:creationId xmlns:p14="http://schemas.microsoft.com/office/powerpoint/2010/main" val="349781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UI 4</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5451" y="1197405"/>
            <a:ext cx="2693097" cy="3793390"/>
          </a:xfrm>
          <a:prstGeom prst="rect">
            <a:avLst/>
          </a:prstGeom>
        </p:spPr>
      </p:pic>
    </p:spTree>
    <p:extLst>
      <p:ext uri="{BB962C8B-B14F-4D97-AF65-F5344CB8AC3E}">
        <p14:creationId xmlns:p14="http://schemas.microsoft.com/office/powerpoint/2010/main" val="415742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UI 5</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3787" y="1197405"/>
            <a:ext cx="2856425" cy="3616450"/>
          </a:xfrm>
          <a:prstGeom prst="rect">
            <a:avLst/>
          </a:prstGeom>
        </p:spPr>
      </p:pic>
    </p:spTree>
    <p:extLst>
      <p:ext uri="{BB962C8B-B14F-4D97-AF65-F5344CB8AC3E}">
        <p14:creationId xmlns:p14="http://schemas.microsoft.com/office/powerpoint/2010/main" val="12556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Additional Screen</a:t>
            </a:r>
          </a:p>
        </p:txBody>
      </p:sp>
      <p:sp>
        <p:nvSpPr>
          <p:cNvPr id="3" name="Content Placeholder 2"/>
          <p:cNvSpPr>
            <a:spLocks noGrp="1"/>
          </p:cNvSpPr>
          <p:nvPr>
            <p:ph idx="1"/>
          </p:nvPr>
        </p:nvSpPr>
        <p:spPr/>
        <p:txBody>
          <a:bodyPr>
            <a:normAutofit/>
          </a:bodyPr>
          <a:lstStyle/>
          <a:p>
            <a:pPr algn="just"/>
            <a:r>
              <a:rPr lang="en-US" dirty="0"/>
              <a:t>We are also planning to add pandas profiling report as a separate screen which will be using the raw data set. </a:t>
            </a:r>
          </a:p>
        </p:txBody>
      </p:sp>
    </p:spTree>
    <p:extLst>
      <p:ext uri="{BB962C8B-B14F-4D97-AF65-F5344CB8AC3E}">
        <p14:creationId xmlns:p14="http://schemas.microsoft.com/office/powerpoint/2010/main" val="2852211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8513A-550A-4037-8251-4AA22CF27CE8}"/>
              </a:ext>
            </a:extLst>
          </p:cNvPr>
          <p:cNvSpPr txBox="1">
            <a:spLocks/>
          </p:cNvSpPr>
          <p:nvPr/>
        </p:nvSpPr>
        <p:spPr>
          <a:xfrm>
            <a:off x="448965" y="2419045"/>
            <a:ext cx="8246070" cy="61082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 Modeling Plan and Prediction</a:t>
            </a:r>
          </a:p>
        </p:txBody>
      </p:sp>
    </p:spTree>
    <p:extLst>
      <p:ext uri="{BB962C8B-B14F-4D97-AF65-F5344CB8AC3E}">
        <p14:creationId xmlns:p14="http://schemas.microsoft.com/office/powerpoint/2010/main" val="292123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Modeling</a:t>
            </a:r>
          </a:p>
        </p:txBody>
      </p:sp>
      <p:sp>
        <p:nvSpPr>
          <p:cNvPr id="3" name="Content Placeholder 2"/>
          <p:cNvSpPr>
            <a:spLocks noGrp="1"/>
          </p:cNvSpPr>
          <p:nvPr>
            <p:ph idx="1"/>
          </p:nvPr>
        </p:nvSpPr>
        <p:spPr/>
        <p:txBody>
          <a:bodyPr>
            <a:normAutofit/>
          </a:bodyPr>
          <a:lstStyle/>
          <a:p>
            <a:pPr algn="just"/>
            <a:r>
              <a:rPr lang="en-US" sz="2000" dirty="0"/>
              <a:t>We will be dividing data into two parts, one for training the model and other for the testing. </a:t>
            </a:r>
          </a:p>
          <a:p>
            <a:pPr algn="just"/>
            <a:r>
              <a:rPr lang="en-US" sz="2000" dirty="0"/>
              <a:t>We will be using logistic regression and random forest regression models to train and predict the data.</a:t>
            </a:r>
          </a:p>
          <a:p>
            <a:pPr algn="just"/>
            <a:r>
              <a:rPr lang="en-US" sz="2000" dirty="0"/>
              <a:t>Based on the accuracy, we will select the most efficient model for predicting the prices based on the parameters given.</a:t>
            </a:r>
          </a:p>
        </p:txBody>
      </p:sp>
    </p:spTree>
    <p:extLst>
      <p:ext uri="{BB962C8B-B14F-4D97-AF65-F5344CB8AC3E}">
        <p14:creationId xmlns:p14="http://schemas.microsoft.com/office/powerpoint/2010/main" val="3084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Agenda</a:t>
            </a:r>
          </a:p>
        </p:txBody>
      </p:sp>
      <p:sp>
        <p:nvSpPr>
          <p:cNvPr id="5" name="Content Placeholder 4"/>
          <p:cNvSpPr>
            <a:spLocks noGrp="1"/>
          </p:cNvSpPr>
          <p:nvPr>
            <p:ph idx="1"/>
          </p:nvPr>
        </p:nvSpPr>
        <p:spPr/>
        <p:txBody>
          <a:bodyPr/>
          <a:lstStyle/>
          <a:p>
            <a:r>
              <a:rPr lang="en-US" dirty="0"/>
              <a:t>Motivation</a:t>
            </a:r>
          </a:p>
          <a:p>
            <a:r>
              <a:rPr lang="en-US" dirty="0"/>
              <a:t>Data &amp; Task</a:t>
            </a:r>
          </a:p>
          <a:p>
            <a:r>
              <a:rPr lang="en-US" dirty="0"/>
              <a:t>Visual Encoding (UI Example)</a:t>
            </a:r>
          </a:p>
          <a:p>
            <a:r>
              <a:rPr lang="en-US" dirty="0"/>
              <a:t>Data Modeling Plan and Prediction</a:t>
            </a:r>
          </a:p>
          <a:p>
            <a:r>
              <a:rPr lang="en-US" dirty="0"/>
              <a:t>Conclusion</a:t>
            </a:r>
          </a:p>
        </p:txBody>
      </p:sp>
    </p:spTree>
    <p:extLst>
      <p:ext uri="{BB962C8B-B14F-4D97-AF65-F5344CB8AC3E}">
        <p14:creationId xmlns:p14="http://schemas.microsoft.com/office/powerpoint/2010/main" val="98789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8513A-550A-4037-8251-4AA22CF27CE8}"/>
              </a:ext>
            </a:extLst>
          </p:cNvPr>
          <p:cNvSpPr txBox="1">
            <a:spLocks/>
          </p:cNvSpPr>
          <p:nvPr/>
        </p:nvSpPr>
        <p:spPr>
          <a:xfrm>
            <a:off x="448965" y="2419045"/>
            <a:ext cx="8246070" cy="61082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3129639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p>
        </p:txBody>
      </p:sp>
      <p:sp>
        <p:nvSpPr>
          <p:cNvPr id="3" name="Content Placeholder 2"/>
          <p:cNvSpPr>
            <a:spLocks noGrp="1"/>
          </p:cNvSpPr>
          <p:nvPr>
            <p:ph idx="1"/>
          </p:nvPr>
        </p:nvSpPr>
        <p:spPr/>
        <p:txBody>
          <a:bodyPr>
            <a:normAutofit lnSpcReduction="10000"/>
          </a:bodyPr>
          <a:lstStyle/>
          <a:p>
            <a:pPr algn="just"/>
            <a:r>
              <a:rPr lang="en-US" sz="2000" dirty="0"/>
              <a:t>We will follow the plan mentioned above and if required add additional functionalities based on the requirements. </a:t>
            </a:r>
          </a:p>
          <a:p>
            <a:pPr algn="just"/>
            <a:r>
              <a:rPr lang="en-US" sz="2000" dirty="0"/>
              <a:t>The app will not look exactly like the given format but we are sure that we will add more than what we have committed in this presentation. </a:t>
            </a:r>
          </a:p>
          <a:p>
            <a:pPr algn="just"/>
            <a:r>
              <a:rPr lang="en-US" sz="2000" dirty="0"/>
              <a:t>We will host our application on herokuapp.com and will update our code and dataset on </a:t>
            </a:r>
            <a:r>
              <a:rPr lang="en-US" sz="2000" dirty="0" err="1"/>
              <a:t>github</a:t>
            </a:r>
            <a:r>
              <a:rPr lang="en-US" sz="2000" dirty="0"/>
              <a:t>. </a:t>
            </a:r>
          </a:p>
          <a:p>
            <a:pPr algn="just"/>
            <a:r>
              <a:rPr lang="en-US" sz="2000" dirty="0"/>
              <a:t>This project can be used to implement the system where prices of the air travel needs to be predicted, where user can see prices for different future time and based on that they can plan the journey or vacation. For example, booking.com can implement this model to predict the estimated price.</a:t>
            </a:r>
          </a:p>
          <a:p>
            <a:pPr algn="just"/>
            <a:endParaRPr lang="en-US" sz="2000" dirty="0"/>
          </a:p>
        </p:txBody>
      </p:sp>
    </p:spTree>
    <p:extLst>
      <p:ext uri="{BB962C8B-B14F-4D97-AF65-F5344CB8AC3E}">
        <p14:creationId xmlns:p14="http://schemas.microsoft.com/office/powerpoint/2010/main" val="2359335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Question Answer</a:t>
            </a:r>
            <a:endParaRPr lang="en-US" dirty="0"/>
          </a:p>
        </p:txBody>
      </p:sp>
      <p:sp>
        <p:nvSpPr>
          <p:cNvPr id="3" name="Content Placeholder 2"/>
          <p:cNvSpPr>
            <a:spLocks noGrp="1"/>
          </p:cNvSpPr>
          <p:nvPr>
            <p:ph idx="1"/>
          </p:nvPr>
        </p:nvSpPr>
        <p:spPr/>
        <p:txBody>
          <a:bodyPr>
            <a:normAutofit/>
          </a:bodyPr>
          <a:lstStyle/>
          <a:p>
            <a:pPr algn="just"/>
            <a:r>
              <a:rPr lang="en-US" sz="2000" dirty="0"/>
              <a:t>Feel free to contact any of us with your questions if you have any query or doubts. </a:t>
            </a:r>
          </a:p>
          <a:p>
            <a:pPr algn="just"/>
            <a:r>
              <a:rPr lang="en-US" sz="2000" dirty="0"/>
              <a:t>Below are our mail ids. </a:t>
            </a:r>
          </a:p>
          <a:p>
            <a:pPr lvl="1" algn="just"/>
            <a:r>
              <a:rPr lang="en-US" sz="2000" dirty="0">
                <a:hlinkClick r:id="rId2"/>
              </a:rPr>
              <a:t>sshah107@uncc.edu</a:t>
            </a:r>
            <a:endParaRPr lang="en-US" sz="2000" dirty="0"/>
          </a:p>
          <a:p>
            <a:pPr lvl="1" algn="just"/>
            <a:r>
              <a:rPr lang="en-US" sz="2000" dirty="0">
                <a:hlinkClick r:id="rId3"/>
              </a:rPr>
              <a:t>jpate146@uncc.edu</a:t>
            </a:r>
            <a:endParaRPr lang="en-US" sz="2000" dirty="0"/>
          </a:p>
          <a:p>
            <a:pPr lvl="1" algn="just"/>
            <a:r>
              <a:rPr lang="en-US" sz="2000" dirty="0">
                <a:hlinkClick r:id="rId4"/>
              </a:rPr>
              <a:t>mdondeti@uncc.edu</a:t>
            </a:r>
            <a:endParaRPr lang="en-US" sz="2000" dirty="0"/>
          </a:p>
          <a:p>
            <a:pPr lvl="1" algn="just"/>
            <a:r>
              <a:rPr lang="en-US" sz="2000" dirty="0">
                <a:hlinkClick r:id="rId5"/>
              </a:rPr>
              <a:t>rsaladi1@uncc.edu</a:t>
            </a:r>
            <a:endParaRPr lang="en-US" sz="2000" dirty="0"/>
          </a:p>
        </p:txBody>
      </p:sp>
    </p:spTree>
    <p:extLst>
      <p:ext uri="{BB962C8B-B14F-4D97-AF65-F5344CB8AC3E}">
        <p14:creationId xmlns:p14="http://schemas.microsoft.com/office/powerpoint/2010/main" val="742378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8513A-550A-4037-8251-4AA22CF27CE8}"/>
              </a:ext>
            </a:extLst>
          </p:cNvPr>
          <p:cNvSpPr txBox="1">
            <a:spLocks/>
          </p:cNvSpPr>
          <p:nvPr/>
        </p:nvSpPr>
        <p:spPr>
          <a:xfrm>
            <a:off x="448965" y="2419045"/>
            <a:ext cx="8246070" cy="61082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131405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8513A-550A-4037-8251-4AA22CF27CE8}"/>
              </a:ext>
            </a:extLst>
          </p:cNvPr>
          <p:cNvSpPr txBox="1">
            <a:spLocks/>
          </p:cNvSpPr>
          <p:nvPr/>
        </p:nvSpPr>
        <p:spPr>
          <a:xfrm>
            <a:off x="448965" y="2419045"/>
            <a:ext cx="8246070" cy="61082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Motivation</a:t>
            </a:r>
          </a:p>
        </p:txBody>
      </p:sp>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Goal</a:t>
            </a:r>
          </a:p>
        </p:txBody>
      </p:sp>
      <p:sp>
        <p:nvSpPr>
          <p:cNvPr id="3" name="Content Placeholder 2"/>
          <p:cNvSpPr>
            <a:spLocks noGrp="1"/>
          </p:cNvSpPr>
          <p:nvPr>
            <p:ph idx="1"/>
          </p:nvPr>
        </p:nvSpPr>
        <p:spPr/>
        <p:txBody>
          <a:bodyPr/>
          <a:lstStyle/>
          <a:p>
            <a:pPr algn="just"/>
            <a:r>
              <a:rPr lang="en-US" dirty="0"/>
              <a:t>Our goal is to analyze the prices of the fare for different source, destination, coupons, number of passengers, month, distance, ticket career, airline, etc.</a:t>
            </a:r>
          </a:p>
          <a:p>
            <a:pPr algn="just"/>
            <a:r>
              <a:rPr lang="en-US" dirty="0"/>
              <a:t>We will also train the Machine Learning model based on the available dataset and will predict the price for the future month. </a:t>
            </a:r>
          </a:p>
        </p:txBody>
      </p:sp>
    </p:spTree>
    <p:extLst>
      <p:ext uri="{BB962C8B-B14F-4D97-AF65-F5344CB8AC3E}">
        <p14:creationId xmlns:p14="http://schemas.microsoft.com/office/powerpoint/2010/main"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 of Interest</a:t>
            </a:r>
          </a:p>
        </p:txBody>
      </p:sp>
      <p:sp>
        <p:nvSpPr>
          <p:cNvPr id="3" name="Content Placeholder 2"/>
          <p:cNvSpPr>
            <a:spLocks noGrp="1"/>
          </p:cNvSpPr>
          <p:nvPr>
            <p:ph idx="1"/>
          </p:nvPr>
        </p:nvSpPr>
        <p:spPr/>
        <p:txBody>
          <a:bodyPr>
            <a:normAutofit fontScale="92500" lnSpcReduction="20000"/>
          </a:bodyPr>
          <a:lstStyle/>
          <a:p>
            <a:pPr algn="just"/>
            <a:r>
              <a:rPr lang="en-US" dirty="0"/>
              <a:t>What is the relation between ticket price and distance in miles? (line graph)</a:t>
            </a:r>
          </a:p>
          <a:p>
            <a:pPr algn="just"/>
            <a:r>
              <a:rPr lang="en-US" dirty="0"/>
              <a:t>Are ticket prices decreases if we buy more tickets ? (bar/line chart)</a:t>
            </a:r>
          </a:p>
          <a:p>
            <a:pPr algn="just"/>
            <a:r>
              <a:rPr lang="en-US" dirty="0"/>
              <a:t>Which airline is more expensive for different source and destination considering average price? (Average of price with bar chart)</a:t>
            </a:r>
          </a:p>
          <a:p>
            <a:pPr algn="just"/>
            <a:r>
              <a:rPr lang="en-US" dirty="0"/>
              <a:t>When is the best time to book the travel ticket based on average price? (price </a:t>
            </a:r>
            <a:r>
              <a:rPr lang="en-US" dirty="0" err="1"/>
              <a:t>versis</a:t>
            </a:r>
            <a:r>
              <a:rPr lang="en-US" dirty="0"/>
              <a:t> quarter bar chart)</a:t>
            </a:r>
          </a:p>
          <a:p>
            <a:pPr algn="just"/>
            <a:endParaRPr lang="en-US" dirty="0"/>
          </a:p>
        </p:txBody>
      </p:sp>
    </p:spTree>
    <p:extLst>
      <p:ext uri="{BB962C8B-B14F-4D97-AF65-F5344CB8AC3E}">
        <p14:creationId xmlns:p14="http://schemas.microsoft.com/office/powerpoint/2010/main" val="130451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 of Interest</a:t>
            </a:r>
          </a:p>
        </p:txBody>
      </p:sp>
      <p:sp>
        <p:nvSpPr>
          <p:cNvPr id="3" name="Content Placeholder 2"/>
          <p:cNvSpPr>
            <a:spLocks noGrp="1"/>
          </p:cNvSpPr>
          <p:nvPr>
            <p:ph idx="1"/>
          </p:nvPr>
        </p:nvSpPr>
        <p:spPr/>
        <p:txBody>
          <a:bodyPr>
            <a:normAutofit lnSpcReduction="10000"/>
          </a:bodyPr>
          <a:lstStyle/>
          <a:p>
            <a:pPr algn="just"/>
            <a:r>
              <a:rPr lang="en-US" dirty="0"/>
              <a:t>Which attributes have the most influence on the price of a plane ticket? (feature importance bar chart)</a:t>
            </a:r>
          </a:p>
          <a:p>
            <a:pPr algn="just"/>
            <a:r>
              <a:rPr lang="en-US" dirty="0"/>
              <a:t>What is the effect of contiguous vs non-contiguous flights in the price ? (average price </a:t>
            </a:r>
            <a:r>
              <a:rPr lang="en-US" dirty="0" err="1"/>
              <a:t>versis</a:t>
            </a:r>
            <a:r>
              <a:rPr lang="en-US" dirty="0"/>
              <a:t> Itinerary type bar chart)</a:t>
            </a:r>
          </a:p>
          <a:p>
            <a:pPr algn="just"/>
            <a:r>
              <a:rPr lang="en-US" dirty="0"/>
              <a:t>Which two airports are not connected ? (Network Graph)</a:t>
            </a:r>
          </a:p>
        </p:txBody>
      </p:sp>
    </p:spTree>
    <p:extLst>
      <p:ext uri="{BB962C8B-B14F-4D97-AF65-F5344CB8AC3E}">
        <p14:creationId xmlns:p14="http://schemas.microsoft.com/office/powerpoint/2010/main" val="365581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8513A-550A-4037-8251-4AA22CF27CE8}"/>
              </a:ext>
            </a:extLst>
          </p:cNvPr>
          <p:cNvSpPr txBox="1">
            <a:spLocks/>
          </p:cNvSpPr>
          <p:nvPr/>
        </p:nvSpPr>
        <p:spPr>
          <a:xfrm>
            <a:off x="448965" y="2419045"/>
            <a:ext cx="8246070" cy="61082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 &amp; Task</a:t>
            </a:r>
          </a:p>
        </p:txBody>
      </p:sp>
    </p:spTree>
    <p:extLst>
      <p:ext uri="{BB962C8B-B14F-4D97-AF65-F5344CB8AC3E}">
        <p14:creationId xmlns:p14="http://schemas.microsoft.com/office/powerpoint/2010/main" val="52692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snapshot</a:t>
            </a:r>
          </a:p>
        </p:txBody>
      </p:sp>
      <p:pic>
        <p:nvPicPr>
          <p:cNvPr id="4" name="Picture 3"/>
          <p:cNvPicPr>
            <a:picLocks noChangeAspect="1"/>
          </p:cNvPicPr>
          <p:nvPr/>
        </p:nvPicPr>
        <p:blipFill>
          <a:blip r:embed="rId2"/>
          <a:stretch>
            <a:fillRect/>
          </a:stretch>
        </p:blipFill>
        <p:spPr>
          <a:xfrm>
            <a:off x="336355" y="1197405"/>
            <a:ext cx="8471290" cy="3429186"/>
          </a:xfrm>
          <a:prstGeom prst="rect">
            <a:avLst/>
          </a:prstGeom>
        </p:spPr>
      </p:pic>
    </p:spTree>
    <p:extLst>
      <p:ext uri="{BB962C8B-B14F-4D97-AF65-F5344CB8AC3E}">
        <p14:creationId xmlns:p14="http://schemas.microsoft.com/office/powerpoint/2010/main" val="87932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Words>
  <Application>Microsoft Office PowerPoint</Application>
  <PresentationFormat>On-screen Show (16:9)</PresentationFormat>
  <Paragraphs>176</Paragraphs>
  <Slides>33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Airline Price Analysis</vt:lpstr>
      <vt:lpstr>Team Members</vt:lpstr>
      <vt:lpstr>Agenda</vt:lpstr>
      <vt:lpstr>PowerPoint Presentation</vt:lpstr>
      <vt:lpstr>Project Goal</vt:lpstr>
      <vt:lpstr>Question of Interest</vt:lpstr>
      <vt:lpstr>Question of Interest</vt:lpstr>
      <vt:lpstr>PowerPoint Presentation</vt:lpstr>
      <vt:lpstr>Dataset snapshot</vt:lpstr>
      <vt:lpstr>Dataset snapshot</vt:lpstr>
      <vt:lpstr>Dataset snapshot</vt:lpstr>
      <vt:lpstr>Dataset Introduction</vt:lpstr>
      <vt:lpstr>Column Description</vt:lpstr>
      <vt:lpstr>Column Description</vt:lpstr>
      <vt:lpstr>Correlation Matrix</vt:lpstr>
      <vt:lpstr>Removing unnecessary columns</vt:lpstr>
      <vt:lpstr>Removing unnecessary columns</vt:lpstr>
      <vt:lpstr>Removing unnecessary columns</vt:lpstr>
      <vt:lpstr>Missing Value Handling</vt:lpstr>
      <vt:lpstr>Handling Outliers</vt:lpstr>
      <vt:lpstr>PowerPoint Presentation</vt:lpstr>
      <vt:lpstr>Sample UI 1</vt:lpstr>
      <vt:lpstr>Sample UI 2</vt:lpstr>
      <vt:lpstr>Sample UI 3</vt:lpstr>
      <vt:lpstr>Sample UI 4</vt:lpstr>
      <vt:lpstr>Sample UI 5</vt:lpstr>
      <vt:lpstr>Additional Screen</vt:lpstr>
      <vt:lpstr>PowerPoint Presentation</vt:lpstr>
      <vt:lpstr>Data Modeling</vt:lpstr>
      <vt:lpstr>PowerPoint Presentation</vt:lpstr>
      <vt:lpstr>Conclusion</vt:lpstr>
      <vt:lpstr>Question Answer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2017-07-24T02:10:03Z</dcterms:created>
  <dcterms:modified xsi:type="dcterms:W3CDTF">2022-03-02T02:36:14Z</dcterms:modified>
</cp:coreProperties>
</file>