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9"/>
  </p:notesMasterIdLst>
  <p:sldIdLst>
    <p:sldId id="256" r:id="rId2"/>
    <p:sldId id="257" r:id="rId3"/>
    <p:sldId id="258" r:id="rId4"/>
    <p:sldId id="261" r:id="rId5"/>
    <p:sldId id="312" r:id="rId6"/>
    <p:sldId id="317" r:id="rId7"/>
    <p:sldId id="318" r:id="rId8"/>
    <p:sldId id="316" r:id="rId9"/>
    <p:sldId id="320" r:id="rId10"/>
    <p:sldId id="265" r:id="rId11"/>
    <p:sldId id="266" r:id="rId12"/>
    <p:sldId id="321" r:id="rId13"/>
    <p:sldId id="322" r:id="rId14"/>
    <p:sldId id="323" r:id="rId15"/>
    <p:sldId id="270" r:id="rId16"/>
    <p:sldId id="307" r:id="rId17"/>
    <p:sldId id="313" r:id="rId18"/>
  </p:sldIdLst>
  <p:sldSz cx="9144000" cy="5143500" type="screen16x9"/>
  <p:notesSz cx="6858000" cy="9144000"/>
  <p:embeddedFontLst>
    <p:embeddedFont>
      <p:font typeface="Black Han Sans" panose="020B0604020202020204" charset="-127"/>
      <p:regular r:id="rId20"/>
    </p:embeddedFont>
    <p:embeddedFont>
      <p:font typeface="ABeeZee" panose="020B0604020202020204" charset="0"/>
      <p:regular r:id="rId21"/>
    </p:embeddedFont>
    <p:embeddedFont>
      <p:font typeface="Apple Braille Pinpoint 8 Dot"/>
      <p:regular r:id="rId22"/>
    </p:embeddedFont>
    <p:embeddedFont>
      <p:font typeface="Arial Rounded MT Bold" panose="020F0704030504030204" pitchFamily="34" charset="0"/>
      <p:regular r:id="rId23"/>
    </p:embeddedFont>
    <p:embeddedFont>
      <p:font typeface="Bahnschrift" panose="020B0502040204020203" pitchFamily="34" charset="0"/>
      <p:regular r:id="rId24"/>
      <p:bold r:id="rId25"/>
    </p:embeddedFont>
    <p:embeddedFont>
      <p:font typeface="Dubai Light" panose="020B0303030403030204" pitchFamily="34" charset="-78"/>
      <p:regular r:id="rId26"/>
    </p:embeddedFont>
    <p:embeddedFont>
      <p:font typeface="Open Sans" panose="020B0606030504020204" pitchFamily="34" charset="0"/>
      <p:regular r:id="rId27"/>
      <p:bold r:id="rId28"/>
    </p:embeddedFont>
    <p:embeddedFont>
      <p:font typeface="Roboto Condensed Light" panose="02000000000000000000" pitchFamily="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93" initials="9"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5D8"/>
    <a:srgbClr val="90E1EF"/>
    <a:srgbClr val="8AB3C6"/>
    <a:srgbClr val="457B9D"/>
    <a:srgbClr val="0096C8"/>
    <a:srgbClr val="0077B6"/>
    <a:srgbClr val="013E8A"/>
    <a:srgbClr val="023D8A"/>
    <a:srgbClr val="009BA4"/>
    <a:srgbClr val="1C35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702"/>
  </p:normalViewPr>
  <p:slideViewPr>
    <p:cSldViewPr snapToGrid="0" snapToObjects="1">
      <p:cViewPr varScale="1">
        <p:scale>
          <a:sx n="95" d="100"/>
          <a:sy n="95" d="100"/>
        </p:scale>
        <p:origin x="87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Sharma" userId="369663f9583883f4" providerId="LiveId" clId="{0B6F300B-998B-4CFE-A228-5E3AB2E52A1C}"/>
    <pc:docChg chg="undo custSel modSld">
      <pc:chgData name="Shubham Sharma" userId="369663f9583883f4" providerId="LiveId" clId="{0B6F300B-998B-4CFE-A228-5E3AB2E52A1C}" dt="2022-05-13T20:24:41.820" v="26" actId="208"/>
      <pc:docMkLst>
        <pc:docMk/>
      </pc:docMkLst>
      <pc:sldChg chg="addSp delSp modSp mod">
        <pc:chgData name="Shubham Sharma" userId="369663f9583883f4" providerId="LiveId" clId="{0B6F300B-998B-4CFE-A228-5E3AB2E52A1C}" dt="2022-05-13T20:24:41.820" v="26" actId="208"/>
        <pc:sldMkLst>
          <pc:docMk/>
          <pc:sldMk cId="1080130462" sldId="323"/>
        </pc:sldMkLst>
        <pc:spChg chg="add del mod">
          <ac:chgData name="Shubham Sharma" userId="369663f9583883f4" providerId="LiveId" clId="{0B6F300B-998B-4CFE-A228-5E3AB2E52A1C}" dt="2022-05-13T20:22:36.205" v="14" actId="11529"/>
          <ac:spMkLst>
            <pc:docMk/>
            <pc:sldMk cId="1080130462" sldId="323"/>
            <ac:spMk id="6" creationId="{9B022B29-0241-4D4F-A04F-9615D72BEF77}"/>
          </ac:spMkLst>
        </pc:spChg>
        <pc:spChg chg="add mod">
          <ac:chgData name="Shubham Sharma" userId="369663f9583883f4" providerId="LiveId" clId="{0B6F300B-998B-4CFE-A228-5E3AB2E52A1C}" dt="2022-05-13T20:24:29.147" v="24" actId="208"/>
          <ac:spMkLst>
            <pc:docMk/>
            <pc:sldMk cId="1080130462" sldId="323"/>
            <ac:spMk id="7" creationId="{BD971B85-807E-48A9-9D58-1B897E1B35B9}"/>
          </ac:spMkLst>
        </pc:spChg>
        <pc:spChg chg="add mod">
          <ac:chgData name="Shubham Sharma" userId="369663f9583883f4" providerId="LiveId" clId="{0B6F300B-998B-4CFE-A228-5E3AB2E52A1C}" dt="2022-05-13T20:24:41.820" v="26" actId="208"/>
          <ac:spMkLst>
            <pc:docMk/>
            <pc:sldMk cId="1080130462" sldId="323"/>
            <ac:spMk id="8" creationId="{EADF8271-6260-4CE7-B8CF-49A114C88248}"/>
          </ac:spMkLst>
        </pc:spChg>
        <pc:picChg chg="add mod modCrop">
          <ac:chgData name="Shubham Sharma" userId="369663f9583883f4" providerId="LiveId" clId="{0B6F300B-998B-4CFE-A228-5E3AB2E52A1C}" dt="2022-05-13T20:24:35.906" v="25" actId="1076"/>
          <ac:picMkLst>
            <pc:docMk/>
            <pc:sldMk cId="1080130462" sldId="323"/>
            <ac:picMk id="5" creationId="{E8861BDB-8322-41E6-AF13-A3B079E1D3B9}"/>
          </ac:picMkLst>
        </pc:picChg>
        <pc:picChg chg="del">
          <ac:chgData name="Shubham Sharma" userId="369663f9583883f4" providerId="LiveId" clId="{0B6F300B-998B-4CFE-A228-5E3AB2E52A1C}" dt="2022-05-13T20:20:53.379" v="0" actId="21"/>
          <ac:picMkLst>
            <pc:docMk/>
            <pc:sldMk cId="1080130462" sldId="323"/>
            <ac:picMk id="6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012909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095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060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25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4"/>
        <p:cNvGrpSpPr/>
        <p:nvPr/>
      </p:nvGrpSpPr>
      <p:grpSpPr>
        <a:xfrm>
          <a:off x="0" y="0"/>
          <a:ext cx="0" cy="0"/>
          <a:chOff x="0" y="0"/>
          <a:chExt cx="0" cy="0"/>
        </a:xfrm>
      </p:grpSpPr>
      <p:sp>
        <p:nvSpPr>
          <p:cNvPr id="4495" name="Google Shape;449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6" name="Google Shape;449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2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00ea2c326c_0_24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00ea2c326c_0_24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661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4"/>
        <p:cNvGrpSpPr/>
        <p:nvPr/>
      </p:nvGrpSpPr>
      <p:grpSpPr>
        <a:xfrm>
          <a:off x="0" y="0"/>
          <a:ext cx="0" cy="0"/>
          <a:chOff x="0" y="0"/>
          <a:chExt cx="0" cy="0"/>
        </a:xfrm>
      </p:grpSpPr>
      <p:sp>
        <p:nvSpPr>
          <p:cNvPr id="4495" name="Google Shape;449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6" name="Google Shape;449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906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5"/>
        <p:cNvGrpSpPr/>
        <p:nvPr/>
      </p:nvGrpSpPr>
      <p:grpSpPr>
        <a:xfrm>
          <a:off x="0" y="0"/>
          <a:ext cx="0" cy="0"/>
          <a:chOff x="0" y="0"/>
          <a:chExt cx="0" cy="0"/>
        </a:xfrm>
      </p:grpSpPr>
      <p:sp>
        <p:nvSpPr>
          <p:cNvPr id="4576" name="Google Shape;4576;g1012d73dd0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7" name="Google Shape;4577;g1012d73dd0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861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4"/>
        <p:cNvGrpSpPr/>
        <p:nvPr/>
      </p:nvGrpSpPr>
      <p:grpSpPr>
        <a:xfrm>
          <a:off x="0" y="0"/>
          <a:ext cx="0" cy="0"/>
          <a:chOff x="0" y="0"/>
          <a:chExt cx="0" cy="0"/>
        </a:xfrm>
      </p:grpSpPr>
      <p:sp>
        <p:nvSpPr>
          <p:cNvPr id="4495" name="Google Shape;449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6" name="Google Shape;449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94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4"/>
        <p:cNvGrpSpPr/>
        <p:nvPr/>
      </p:nvGrpSpPr>
      <p:grpSpPr>
        <a:xfrm>
          <a:off x="0" y="0"/>
          <a:ext cx="0" cy="0"/>
          <a:chOff x="0" y="0"/>
          <a:chExt cx="0" cy="0"/>
        </a:xfrm>
      </p:grpSpPr>
      <p:sp>
        <p:nvSpPr>
          <p:cNvPr id="4495" name="Google Shape;449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6" name="Google Shape;449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41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832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5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717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74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63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220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41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56"/>
        <p:cNvGrpSpPr/>
        <p:nvPr/>
      </p:nvGrpSpPr>
      <p:grpSpPr>
        <a:xfrm>
          <a:off x="0" y="0"/>
          <a:ext cx="0" cy="0"/>
          <a:chOff x="0" y="0"/>
          <a:chExt cx="0" cy="0"/>
        </a:xfrm>
      </p:grpSpPr>
      <p:grpSp>
        <p:nvGrpSpPr>
          <p:cNvPr id="2957" name="Google Shape;2957;p22"/>
          <p:cNvGrpSpPr/>
          <p:nvPr/>
        </p:nvGrpSpPr>
        <p:grpSpPr>
          <a:xfrm>
            <a:off x="-15" y="44"/>
            <a:ext cx="1906399" cy="5143420"/>
            <a:chOff x="5970375" y="1301775"/>
            <a:chExt cx="1053725" cy="2842925"/>
          </a:xfrm>
        </p:grpSpPr>
        <p:sp>
          <p:nvSpPr>
            <p:cNvPr id="2958" name="Google Shape;2958;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1" name="Google Shape;3061;p22"/>
          <p:cNvGrpSpPr/>
          <p:nvPr/>
        </p:nvGrpSpPr>
        <p:grpSpPr>
          <a:xfrm flipH="1">
            <a:off x="7237610" y="44"/>
            <a:ext cx="1906399" cy="5143420"/>
            <a:chOff x="5970375" y="1301775"/>
            <a:chExt cx="1053725" cy="2842925"/>
          </a:xfrm>
        </p:grpSpPr>
        <p:sp>
          <p:nvSpPr>
            <p:cNvPr id="3062" name="Google Shape;3062;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5" name="Google Shape;316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66" name="Google Shape;3166;p22"/>
          <p:cNvSpPr txBox="1">
            <a:spLocks noGrp="1"/>
          </p:cNvSpPr>
          <p:nvPr>
            <p:ph type="title" idx="2"/>
          </p:nvPr>
        </p:nvSpPr>
        <p:spPr>
          <a:xfrm>
            <a:off x="2102413" y="18966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7" name="Google Shape;3167;p22"/>
          <p:cNvSpPr txBox="1">
            <a:spLocks noGrp="1"/>
          </p:cNvSpPr>
          <p:nvPr>
            <p:ph type="subTitle" idx="1"/>
          </p:nvPr>
        </p:nvSpPr>
        <p:spPr>
          <a:xfrm>
            <a:off x="2102413" y="22081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68" name="Google Shape;3168;p22"/>
          <p:cNvSpPr txBox="1">
            <a:spLocks noGrp="1"/>
          </p:cNvSpPr>
          <p:nvPr>
            <p:ph type="title" idx="3"/>
          </p:nvPr>
        </p:nvSpPr>
        <p:spPr>
          <a:xfrm>
            <a:off x="4902892" y="18966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9" name="Google Shape;3169;p22"/>
          <p:cNvSpPr txBox="1">
            <a:spLocks noGrp="1"/>
          </p:cNvSpPr>
          <p:nvPr>
            <p:ph type="subTitle" idx="4"/>
          </p:nvPr>
        </p:nvSpPr>
        <p:spPr>
          <a:xfrm>
            <a:off x="4902887" y="22081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70" name="Google Shape;3170;p22"/>
          <p:cNvSpPr txBox="1">
            <a:spLocks noGrp="1"/>
          </p:cNvSpPr>
          <p:nvPr>
            <p:ph type="title" idx="5"/>
          </p:nvPr>
        </p:nvSpPr>
        <p:spPr>
          <a:xfrm>
            <a:off x="2102413" y="36642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1" name="Google Shape;3171;p22"/>
          <p:cNvSpPr txBox="1">
            <a:spLocks noGrp="1"/>
          </p:cNvSpPr>
          <p:nvPr>
            <p:ph type="subTitle" idx="6"/>
          </p:nvPr>
        </p:nvSpPr>
        <p:spPr>
          <a:xfrm>
            <a:off x="2102413" y="39757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72" name="Google Shape;3172;p22"/>
          <p:cNvSpPr txBox="1">
            <a:spLocks noGrp="1"/>
          </p:cNvSpPr>
          <p:nvPr>
            <p:ph type="title" idx="7"/>
          </p:nvPr>
        </p:nvSpPr>
        <p:spPr>
          <a:xfrm>
            <a:off x="4902867" y="36642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3" name="Google Shape;3173;p22"/>
          <p:cNvSpPr txBox="1">
            <a:spLocks noGrp="1"/>
          </p:cNvSpPr>
          <p:nvPr>
            <p:ph type="subTitle" idx="8"/>
          </p:nvPr>
        </p:nvSpPr>
        <p:spPr>
          <a:xfrm>
            <a:off x="4902862" y="39757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9"/>
        <p:cNvGrpSpPr/>
        <p:nvPr/>
      </p:nvGrpSpPr>
      <p:grpSpPr>
        <a:xfrm>
          <a:off x="0" y="0"/>
          <a:ext cx="0" cy="0"/>
          <a:chOff x="0" y="0"/>
          <a:chExt cx="0" cy="0"/>
        </a:xfrm>
      </p:grpSpPr>
      <p:grpSp>
        <p:nvGrpSpPr>
          <p:cNvPr id="500" name="Google Shape;500;p6"/>
          <p:cNvGrpSpPr/>
          <p:nvPr/>
        </p:nvGrpSpPr>
        <p:grpSpPr>
          <a:xfrm>
            <a:off x="5202063" y="4121297"/>
            <a:ext cx="3941609" cy="1021956"/>
            <a:chOff x="2582150" y="3714800"/>
            <a:chExt cx="2689050" cy="697200"/>
          </a:xfrm>
        </p:grpSpPr>
        <p:sp>
          <p:nvSpPr>
            <p:cNvPr id="501" name="Google Shape;501;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6"/>
          <p:cNvGrpSpPr/>
          <p:nvPr/>
        </p:nvGrpSpPr>
        <p:grpSpPr>
          <a:xfrm flipH="1">
            <a:off x="38" y="4121297"/>
            <a:ext cx="3941609" cy="1021956"/>
            <a:chOff x="2582150" y="3714800"/>
            <a:chExt cx="2689050" cy="697200"/>
          </a:xfrm>
        </p:grpSpPr>
        <p:sp>
          <p:nvSpPr>
            <p:cNvPr id="562" name="Google Shape;562;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6"/>
          <p:cNvGrpSpPr/>
          <p:nvPr/>
        </p:nvGrpSpPr>
        <p:grpSpPr>
          <a:xfrm rot="10800000">
            <a:off x="157" y="95"/>
            <a:ext cx="1146035" cy="1362783"/>
            <a:chOff x="3048875" y="2669025"/>
            <a:chExt cx="504550" cy="599975"/>
          </a:xfrm>
        </p:grpSpPr>
        <p:sp>
          <p:nvSpPr>
            <p:cNvPr id="623" name="Google Shape;623;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6"/>
          <p:cNvGrpSpPr/>
          <p:nvPr/>
        </p:nvGrpSpPr>
        <p:grpSpPr>
          <a:xfrm rot="10800000" flipH="1">
            <a:off x="7997632" y="95"/>
            <a:ext cx="1146035" cy="1362783"/>
            <a:chOff x="3048875" y="2669025"/>
            <a:chExt cx="504550" cy="599975"/>
          </a:xfrm>
        </p:grpSpPr>
        <p:sp>
          <p:nvSpPr>
            <p:cNvPr id="646" name="Google Shape;646;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04382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5"/>
        <p:cNvGrpSpPr/>
        <p:nvPr/>
      </p:nvGrpSpPr>
      <p:grpSpPr>
        <a:xfrm>
          <a:off x="0" y="0"/>
          <a:ext cx="0" cy="0"/>
          <a:chOff x="0" y="0"/>
          <a:chExt cx="0" cy="0"/>
        </a:xfrm>
      </p:grpSpPr>
      <p:grpSp>
        <p:nvGrpSpPr>
          <p:cNvPr id="286" name="Google Shape;286;p4"/>
          <p:cNvGrpSpPr/>
          <p:nvPr/>
        </p:nvGrpSpPr>
        <p:grpSpPr>
          <a:xfrm rot="10800000">
            <a:off x="-1" y="10"/>
            <a:ext cx="1171716" cy="1393322"/>
            <a:chOff x="3048875" y="2669025"/>
            <a:chExt cx="504550" cy="599975"/>
          </a:xfrm>
        </p:grpSpPr>
        <p:sp>
          <p:nvSpPr>
            <p:cNvPr id="287" name="Google Shape;287;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rot="10800000" flipH="1">
            <a:off x="7972274" y="10"/>
            <a:ext cx="1171716" cy="1393322"/>
            <a:chOff x="3048875" y="2669025"/>
            <a:chExt cx="504550" cy="599975"/>
          </a:xfrm>
        </p:grpSpPr>
        <p:sp>
          <p:nvSpPr>
            <p:cNvPr id="310" name="Google Shape;310;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4"/>
          <p:cNvGrpSpPr/>
          <p:nvPr/>
        </p:nvGrpSpPr>
        <p:grpSpPr>
          <a:xfrm>
            <a:off x="6003287" y="4124970"/>
            <a:ext cx="3140701" cy="1018438"/>
            <a:chOff x="800100" y="2815500"/>
            <a:chExt cx="1339775" cy="434450"/>
          </a:xfrm>
        </p:grpSpPr>
        <p:sp>
          <p:nvSpPr>
            <p:cNvPr id="333" name="Google Shape;333;p4"/>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6" name="Google Shape;376;p4"/>
          <p:cNvSpPr txBox="1">
            <a:spLocks noGrp="1"/>
          </p:cNvSpPr>
          <p:nvPr>
            <p:ph type="body" idx="1"/>
          </p:nvPr>
        </p:nvSpPr>
        <p:spPr>
          <a:xfrm>
            <a:off x="720000" y="109710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panose="020B05060202020A0204"/>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panose="020B05060202020A0204"/>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panose="020B05060202020A0204"/>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panose="020B05060202020A0204"/>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panose="020B05060202020A0204"/>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panose="020B05060202020A0204"/>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panose="020B05060202020A0204"/>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panose="020B05060202020A0204"/>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7"/>
        <p:cNvGrpSpPr/>
        <p:nvPr/>
      </p:nvGrpSpPr>
      <p:grpSpPr>
        <a:xfrm>
          <a:off x="0" y="0"/>
          <a:ext cx="0" cy="0"/>
          <a:chOff x="0" y="0"/>
          <a:chExt cx="0" cy="0"/>
        </a:xfrm>
      </p:grpSpPr>
      <p:grpSp>
        <p:nvGrpSpPr>
          <p:cNvPr id="378" name="Google Shape;378;p5"/>
          <p:cNvGrpSpPr/>
          <p:nvPr/>
        </p:nvGrpSpPr>
        <p:grpSpPr>
          <a:xfrm>
            <a:off x="-4" y="-2"/>
            <a:ext cx="1262493" cy="697985"/>
            <a:chOff x="3729625" y="3808325"/>
            <a:chExt cx="470325" cy="260025"/>
          </a:xfrm>
        </p:grpSpPr>
        <p:sp>
          <p:nvSpPr>
            <p:cNvPr id="379" name="Google Shape;37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flipH="1">
            <a:off x="7881496" y="-2"/>
            <a:ext cx="1262493" cy="697985"/>
            <a:chOff x="3729625" y="3808325"/>
            <a:chExt cx="470325" cy="260025"/>
          </a:xfrm>
        </p:grpSpPr>
        <p:sp>
          <p:nvSpPr>
            <p:cNvPr id="399" name="Google Shape;39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5"/>
          <p:cNvGrpSpPr/>
          <p:nvPr/>
        </p:nvGrpSpPr>
        <p:grpSpPr>
          <a:xfrm rot="10800000" flipH="1">
            <a:off x="-5825" y="2616294"/>
            <a:ext cx="1451646" cy="2527204"/>
            <a:chOff x="1083450" y="1318750"/>
            <a:chExt cx="624525" cy="1087250"/>
          </a:xfrm>
        </p:grpSpPr>
        <p:sp>
          <p:nvSpPr>
            <p:cNvPr id="419" name="Google Shape;419;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5"/>
          <p:cNvGrpSpPr/>
          <p:nvPr/>
        </p:nvGrpSpPr>
        <p:grpSpPr>
          <a:xfrm rot="10800000">
            <a:off x="7698175" y="2616294"/>
            <a:ext cx="1451646" cy="2527204"/>
            <a:chOff x="1083450" y="1318750"/>
            <a:chExt cx="624525" cy="1087250"/>
          </a:xfrm>
        </p:grpSpPr>
        <p:sp>
          <p:nvSpPr>
            <p:cNvPr id="457" name="Google Shape;457;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5" name="Google Shape;495;p5"/>
          <p:cNvSpPr txBox="1">
            <a:spLocks noGrp="1"/>
          </p:cNvSpPr>
          <p:nvPr>
            <p:ph type="title" idx="2"/>
          </p:nvPr>
        </p:nvSpPr>
        <p:spPr>
          <a:xfrm>
            <a:off x="1525123"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5"/>
          <p:cNvSpPr txBox="1">
            <a:spLocks noGrp="1"/>
          </p:cNvSpPr>
          <p:nvPr>
            <p:ph type="title" idx="3"/>
          </p:nvPr>
        </p:nvSpPr>
        <p:spPr>
          <a:xfrm>
            <a:off x="4733177"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5"/>
          <p:cNvSpPr txBox="1">
            <a:spLocks noGrp="1"/>
          </p:cNvSpPr>
          <p:nvPr>
            <p:ph type="subTitle" idx="1"/>
          </p:nvPr>
        </p:nvSpPr>
        <p:spPr>
          <a:xfrm>
            <a:off x="473317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5"/>
          <p:cNvSpPr txBox="1">
            <a:spLocks noGrp="1"/>
          </p:cNvSpPr>
          <p:nvPr>
            <p:ph type="subTitle" idx="4"/>
          </p:nvPr>
        </p:nvSpPr>
        <p:spPr>
          <a:xfrm>
            <a:off x="152512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9"/>
        <p:cNvGrpSpPr/>
        <p:nvPr/>
      </p:nvGrpSpPr>
      <p:grpSpPr>
        <a:xfrm>
          <a:off x="0" y="0"/>
          <a:ext cx="0" cy="0"/>
          <a:chOff x="0" y="0"/>
          <a:chExt cx="0" cy="0"/>
        </a:xfrm>
      </p:grpSpPr>
      <p:grpSp>
        <p:nvGrpSpPr>
          <p:cNvPr id="670" name="Google Shape;670;p7"/>
          <p:cNvGrpSpPr/>
          <p:nvPr/>
        </p:nvGrpSpPr>
        <p:grpSpPr>
          <a:xfrm rot="-5400000">
            <a:off x="5576433" y="-1506716"/>
            <a:ext cx="2083957" cy="5050533"/>
            <a:chOff x="5728375" y="1492875"/>
            <a:chExt cx="1308525" cy="3171250"/>
          </a:xfrm>
        </p:grpSpPr>
        <p:sp>
          <p:nvSpPr>
            <p:cNvPr id="671" name="Google Shape;671;p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7"/>
          <p:cNvGrpSpPr/>
          <p:nvPr/>
        </p:nvGrpSpPr>
        <p:grpSpPr>
          <a:xfrm flipH="1">
            <a:off x="-488" y="3059399"/>
            <a:ext cx="5035458" cy="2084012"/>
            <a:chOff x="4145150" y="2643900"/>
            <a:chExt cx="1914550" cy="792400"/>
          </a:xfrm>
        </p:grpSpPr>
        <p:sp>
          <p:nvSpPr>
            <p:cNvPr id="747" name="Google Shape;747;p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7"/>
          <p:cNvSpPr txBox="1">
            <a:spLocks noGrp="1"/>
          </p:cNvSpPr>
          <p:nvPr>
            <p:ph type="title"/>
          </p:nvPr>
        </p:nvSpPr>
        <p:spPr>
          <a:xfrm>
            <a:off x="948988" y="1422767"/>
            <a:ext cx="3790500" cy="74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0" name="Google Shape;810;p7"/>
          <p:cNvSpPr txBox="1">
            <a:spLocks noGrp="1"/>
          </p:cNvSpPr>
          <p:nvPr>
            <p:ph type="subTitle" idx="1"/>
          </p:nvPr>
        </p:nvSpPr>
        <p:spPr>
          <a:xfrm>
            <a:off x="948988" y="2357225"/>
            <a:ext cx="3790500" cy="156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999999"/>
              </a:buClr>
              <a:buSzPts val="800"/>
              <a:buFont typeface="Open Sans" panose="020B0604020202020204"/>
              <a:buChar char="●"/>
              <a:defRPr/>
            </a:lvl1pPr>
            <a:lvl2pPr lvl="1" algn="ctr" rtl="0">
              <a:lnSpc>
                <a:spcPct val="100000"/>
              </a:lnSpc>
              <a:spcBef>
                <a:spcPts val="1600"/>
              </a:spcBef>
              <a:spcAft>
                <a:spcPts val="0"/>
              </a:spcAft>
              <a:buClr>
                <a:srgbClr val="999999"/>
              </a:buClr>
              <a:buSzPts val="800"/>
              <a:buFont typeface="Open Sans" panose="020B0604020202020204"/>
              <a:buChar char="○"/>
              <a:defRPr/>
            </a:lvl2pPr>
            <a:lvl3pPr lvl="2" algn="ctr" rtl="0">
              <a:lnSpc>
                <a:spcPct val="100000"/>
              </a:lnSpc>
              <a:spcBef>
                <a:spcPts val="1600"/>
              </a:spcBef>
              <a:spcAft>
                <a:spcPts val="0"/>
              </a:spcAft>
              <a:buClr>
                <a:srgbClr val="999999"/>
              </a:buClr>
              <a:buSzPts val="800"/>
              <a:buFont typeface="Open Sans" panose="020B0604020202020204"/>
              <a:buChar char="■"/>
              <a:defRPr/>
            </a:lvl3pPr>
            <a:lvl4pPr lvl="3" algn="ctr" rtl="0">
              <a:lnSpc>
                <a:spcPct val="100000"/>
              </a:lnSpc>
              <a:spcBef>
                <a:spcPts val="1600"/>
              </a:spcBef>
              <a:spcAft>
                <a:spcPts val="0"/>
              </a:spcAft>
              <a:buClr>
                <a:srgbClr val="999999"/>
              </a:buClr>
              <a:buSzPts val="800"/>
              <a:buFont typeface="Open Sans" panose="020B0604020202020204"/>
              <a:buChar char="●"/>
              <a:defRPr/>
            </a:lvl4pPr>
            <a:lvl5pPr lvl="4" algn="ctr" rtl="0">
              <a:lnSpc>
                <a:spcPct val="100000"/>
              </a:lnSpc>
              <a:spcBef>
                <a:spcPts val="1600"/>
              </a:spcBef>
              <a:spcAft>
                <a:spcPts val="0"/>
              </a:spcAft>
              <a:buClr>
                <a:srgbClr val="999999"/>
              </a:buClr>
              <a:buSzPts val="1200"/>
              <a:buFont typeface="Open Sans" panose="020B0604020202020204"/>
              <a:buChar char="○"/>
              <a:defRPr/>
            </a:lvl5pPr>
            <a:lvl6pPr lvl="5" algn="ctr" rtl="0">
              <a:lnSpc>
                <a:spcPct val="100000"/>
              </a:lnSpc>
              <a:spcBef>
                <a:spcPts val="1600"/>
              </a:spcBef>
              <a:spcAft>
                <a:spcPts val="0"/>
              </a:spcAft>
              <a:buClr>
                <a:srgbClr val="999999"/>
              </a:buClr>
              <a:buSzPts val="1200"/>
              <a:buFont typeface="Open Sans" panose="020B0604020202020204"/>
              <a:buChar char="■"/>
              <a:defRPr/>
            </a:lvl6pPr>
            <a:lvl7pPr lvl="6" algn="ctr" rtl="0">
              <a:lnSpc>
                <a:spcPct val="100000"/>
              </a:lnSpc>
              <a:spcBef>
                <a:spcPts val="1600"/>
              </a:spcBef>
              <a:spcAft>
                <a:spcPts val="0"/>
              </a:spcAft>
              <a:buClr>
                <a:srgbClr val="999999"/>
              </a:buClr>
              <a:buSzPts val="700"/>
              <a:buFont typeface="Open Sans" panose="020B0604020202020204"/>
              <a:buChar char="●"/>
              <a:defRPr/>
            </a:lvl7pPr>
            <a:lvl8pPr lvl="7" algn="ctr" rtl="0">
              <a:lnSpc>
                <a:spcPct val="100000"/>
              </a:lnSpc>
              <a:spcBef>
                <a:spcPts val="1600"/>
              </a:spcBef>
              <a:spcAft>
                <a:spcPts val="0"/>
              </a:spcAft>
              <a:buClr>
                <a:srgbClr val="999999"/>
              </a:buClr>
              <a:buSzPts val="700"/>
              <a:buFont typeface="Open Sans" panose="020B0604020202020204"/>
              <a:buChar char="○"/>
              <a:defRPr/>
            </a:lvl8pPr>
            <a:lvl9pPr lvl="8" algn="ctr" rtl="0">
              <a:lnSpc>
                <a:spcPct val="100000"/>
              </a:lnSpc>
              <a:spcBef>
                <a:spcPts val="1600"/>
              </a:spcBef>
              <a:spcAft>
                <a:spcPts val="1600"/>
              </a:spcAft>
              <a:buClr>
                <a:srgbClr val="999999"/>
              </a:buClr>
              <a:buSzPts val="600"/>
              <a:buFont typeface="Open Sans" panose="020B0604020202020204"/>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1" name="Google Shape;1601;p13"/>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2" name="Google Shape;1602;p13"/>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3" name="Google Shape;1603;p13"/>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4" name="Google Shape;1604;p13"/>
          <p:cNvSpPr txBox="1">
            <a:spLocks noGrp="1"/>
          </p:cNvSpPr>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5" name="Google Shape;1605;p13"/>
          <p:cNvSpPr txBox="1">
            <a:spLocks noGrp="1"/>
          </p:cNvSpPr>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6" name="Google Shape;1606;p13"/>
          <p:cNvSpPr txBox="1">
            <a:spLocks noGrp="1"/>
          </p:cNvSpPr>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7" name="Google Shape;1607;p13"/>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8" name="Google Shape;1608;p13"/>
          <p:cNvSpPr txBox="1">
            <a:spLocks noGrp="1"/>
          </p:cNvSpPr>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9" name="Google Shape;1609;p13"/>
          <p:cNvSpPr txBox="1">
            <a:spLocks noGrp="1"/>
          </p:cNvSpPr>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a:spLocks noGrp="1"/>
          </p:cNvSpPr>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a:spLocks noGrp="1"/>
          </p:cNvSpPr>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a:spLocks noGrp="1"/>
          </p:cNvSpPr>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4" name="Google Shape;1614;p13"/>
          <p:cNvSpPr txBox="1">
            <a:spLocks noGrp="1"/>
          </p:cNvSpPr>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5" name="Google Shape;1615;p13"/>
          <p:cNvSpPr txBox="1">
            <a:spLocks noGrp="1"/>
          </p:cNvSpPr>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6" name="Google Shape;1616;p13"/>
          <p:cNvSpPr txBox="1">
            <a:spLocks noGrp="1"/>
          </p:cNvSpPr>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7" name="Google Shape;1617;p13"/>
          <p:cNvSpPr txBox="1">
            <a:spLocks noGrp="1"/>
          </p:cNvSpPr>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a:spLocks noGrp="1"/>
          </p:cNvSpPr>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619"/>
        <p:cNvGrpSpPr/>
        <p:nvPr/>
      </p:nvGrpSpPr>
      <p:grpSpPr>
        <a:xfrm>
          <a:off x="0" y="0"/>
          <a:ext cx="0" cy="0"/>
          <a:chOff x="0" y="0"/>
          <a:chExt cx="0" cy="0"/>
        </a:xfrm>
      </p:grpSpPr>
      <p:grpSp>
        <p:nvGrpSpPr>
          <p:cNvPr id="1620" name="Google Shape;1620;p14"/>
          <p:cNvGrpSpPr/>
          <p:nvPr/>
        </p:nvGrpSpPr>
        <p:grpSpPr>
          <a:xfrm rot="5400000">
            <a:off x="653906" y="1721142"/>
            <a:ext cx="2768461" cy="4076473"/>
            <a:chOff x="2525900" y="1699450"/>
            <a:chExt cx="1076050" cy="1584450"/>
          </a:xfrm>
        </p:grpSpPr>
        <p:sp>
          <p:nvSpPr>
            <p:cNvPr id="1621" name="Google Shape;1621;p1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4"/>
          <p:cNvGrpSpPr/>
          <p:nvPr/>
        </p:nvGrpSpPr>
        <p:grpSpPr>
          <a:xfrm>
            <a:off x="3138301" y="41"/>
            <a:ext cx="6005949" cy="1460702"/>
            <a:chOff x="3877250" y="939525"/>
            <a:chExt cx="2541125" cy="618025"/>
          </a:xfrm>
        </p:grpSpPr>
        <p:sp>
          <p:nvSpPr>
            <p:cNvPr id="1690" name="Google Shape;1690;p14"/>
            <p:cNvSpPr/>
            <p:nvPr/>
          </p:nvSpPr>
          <p:spPr>
            <a:xfrm>
              <a:off x="4697300" y="939825"/>
              <a:ext cx="57475" cy="13725"/>
            </a:xfrm>
            <a:custGeom>
              <a:avLst/>
              <a:gdLst/>
              <a:ahLst/>
              <a:cxnLst/>
              <a:rect l="l" t="t" r="r" b="b"/>
              <a:pathLst>
                <a:path w="2299" h="549" extrusionOk="0">
                  <a:moveTo>
                    <a:pt x="1" y="1"/>
                  </a:moveTo>
                  <a:lnTo>
                    <a:pt x="2298" y="548"/>
                  </a:lnTo>
                  <a:lnTo>
                    <a:pt x="2251" y="263"/>
                  </a:lnTo>
                  <a:lnTo>
                    <a:pt x="1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4"/>
            <p:cNvSpPr/>
            <p:nvPr/>
          </p:nvSpPr>
          <p:spPr>
            <a:xfrm>
              <a:off x="4760400" y="947875"/>
              <a:ext cx="126525" cy="36025"/>
            </a:xfrm>
            <a:custGeom>
              <a:avLst/>
              <a:gdLst/>
              <a:ahLst/>
              <a:cxnLst/>
              <a:rect l="l" t="t" r="r" b="b"/>
              <a:pathLst>
                <a:path w="5061" h="1441" extrusionOk="0">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4"/>
            <p:cNvSpPr/>
            <p:nvPr/>
          </p:nvSpPr>
          <p:spPr>
            <a:xfrm>
              <a:off x="3888875" y="939825"/>
              <a:ext cx="51500" cy="75925"/>
            </a:xfrm>
            <a:custGeom>
              <a:avLst/>
              <a:gdLst/>
              <a:ahLst/>
              <a:cxnLst/>
              <a:rect l="l" t="t" r="r" b="b"/>
              <a:pathLst>
                <a:path w="2060" h="3037" extrusionOk="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4"/>
            <p:cNvSpPr/>
            <p:nvPr/>
          </p:nvSpPr>
          <p:spPr>
            <a:xfrm>
              <a:off x="4222250" y="939825"/>
              <a:ext cx="22050" cy="8950"/>
            </a:xfrm>
            <a:custGeom>
              <a:avLst/>
              <a:gdLst/>
              <a:ahLst/>
              <a:cxnLst/>
              <a:rect l="l" t="t" r="r" b="b"/>
              <a:pathLst>
                <a:path w="882" h="358" extrusionOk="0">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4"/>
            <p:cNvSpPr/>
            <p:nvPr/>
          </p:nvSpPr>
          <p:spPr>
            <a:xfrm>
              <a:off x="3894225" y="942800"/>
              <a:ext cx="103300" cy="77725"/>
            </a:xfrm>
            <a:custGeom>
              <a:avLst/>
              <a:gdLst/>
              <a:ahLst/>
              <a:cxnLst/>
              <a:rect l="l" t="t" r="r" b="b"/>
              <a:pathLst>
                <a:path w="4132" h="3109" extrusionOk="0">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4"/>
            <p:cNvSpPr/>
            <p:nvPr/>
          </p:nvSpPr>
          <p:spPr>
            <a:xfrm>
              <a:off x="4006450" y="946075"/>
              <a:ext cx="190525" cy="100350"/>
            </a:xfrm>
            <a:custGeom>
              <a:avLst/>
              <a:gdLst/>
              <a:ahLst/>
              <a:cxnLst/>
              <a:rect l="l" t="t" r="r" b="b"/>
              <a:pathLst>
                <a:path w="7621" h="4014" extrusionOk="0">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4"/>
            <p:cNvSpPr/>
            <p:nvPr/>
          </p:nvSpPr>
          <p:spPr>
            <a:xfrm>
              <a:off x="3987100" y="939825"/>
              <a:ext cx="8350" cy="4500"/>
            </a:xfrm>
            <a:custGeom>
              <a:avLst/>
              <a:gdLst/>
              <a:ahLst/>
              <a:cxnLst/>
              <a:rect l="l" t="t" r="r" b="b"/>
              <a:pathLst>
                <a:path w="334" h="180" extrusionOk="0">
                  <a:moveTo>
                    <a:pt x="0" y="1"/>
                  </a:moveTo>
                  <a:lnTo>
                    <a:pt x="226" y="120"/>
                  </a:lnTo>
                  <a:lnTo>
                    <a:pt x="334" y="179"/>
                  </a:lnTo>
                  <a:cubicBezTo>
                    <a:pt x="310" y="132"/>
                    <a:pt x="298" y="84"/>
                    <a:pt x="298" y="36"/>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4"/>
            <p:cNvSpPr/>
            <p:nvPr/>
          </p:nvSpPr>
          <p:spPr>
            <a:xfrm>
              <a:off x="4215100" y="1051750"/>
              <a:ext cx="184275" cy="282800"/>
            </a:xfrm>
            <a:custGeom>
              <a:avLst/>
              <a:gdLst/>
              <a:ahLst/>
              <a:cxnLst/>
              <a:rect l="l" t="t" r="r" b="b"/>
              <a:pathLst>
                <a:path w="7371" h="11312" extrusionOk="0">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4"/>
            <p:cNvSpPr/>
            <p:nvPr/>
          </p:nvSpPr>
          <p:spPr>
            <a:xfrm>
              <a:off x="4399650" y="1275000"/>
              <a:ext cx="125925" cy="62825"/>
            </a:xfrm>
            <a:custGeom>
              <a:avLst/>
              <a:gdLst/>
              <a:ahLst/>
              <a:cxnLst/>
              <a:rect l="l" t="t" r="r" b="b"/>
              <a:pathLst>
                <a:path w="5037" h="2513" extrusionOk="0">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4"/>
            <p:cNvSpPr/>
            <p:nvPr/>
          </p:nvSpPr>
          <p:spPr>
            <a:xfrm>
              <a:off x="4213300" y="950850"/>
              <a:ext cx="37250" cy="77700"/>
            </a:xfrm>
            <a:custGeom>
              <a:avLst/>
              <a:gdLst/>
              <a:ahLst/>
              <a:cxnLst/>
              <a:rect l="l" t="t" r="r" b="b"/>
              <a:pathLst>
                <a:path w="1490" h="3108" extrusionOk="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4"/>
            <p:cNvSpPr/>
            <p:nvPr/>
          </p:nvSpPr>
          <p:spPr>
            <a:xfrm>
              <a:off x="4248425" y="939825"/>
              <a:ext cx="7475" cy="3600"/>
            </a:xfrm>
            <a:custGeom>
              <a:avLst/>
              <a:gdLst/>
              <a:ahLst/>
              <a:cxnLst/>
              <a:rect l="l" t="t" r="r" b="b"/>
              <a:pathLst>
                <a:path w="299" h="144" extrusionOk="0">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4"/>
            <p:cNvSpPr/>
            <p:nvPr/>
          </p:nvSpPr>
          <p:spPr>
            <a:xfrm>
              <a:off x="4253500" y="942650"/>
              <a:ext cx="181900" cy="74600"/>
            </a:xfrm>
            <a:custGeom>
              <a:avLst/>
              <a:gdLst/>
              <a:ahLst/>
              <a:cxnLst/>
              <a:rect l="l" t="t" r="r" b="b"/>
              <a:pathLst>
                <a:path w="7276" h="2984" extrusionOk="0">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4"/>
            <p:cNvSpPr/>
            <p:nvPr/>
          </p:nvSpPr>
          <p:spPr>
            <a:xfrm>
              <a:off x="4459775" y="1021675"/>
              <a:ext cx="198850" cy="82475"/>
            </a:xfrm>
            <a:custGeom>
              <a:avLst/>
              <a:gdLst/>
              <a:ahLst/>
              <a:cxnLst/>
              <a:rect l="l" t="t" r="r" b="b"/>
              <a:pathLst>
                <a:path w="7954" h="3299" extrusionOk="0">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4"/>
            <p:cNvSpPr/>
            <p:nvPr/>
          </p:nvSpPr>
          <p:spPr>
            <a:xfrm>
              <a:off x="4418400" y="939825"/>
              <a:ext cx="27100" cy="67300"/>
            </a:xfrm>
            <a:custGeom>
              <a:avLst/>
              <a:gdLst/>
              <a:ahLst/>
              <a:cxnLst/>
              <a:rect l="l" t="t" r="r" b="b"/>
              <a:pathLst>
                <a:path w="1084" h="2692" extrusionOk="0">
                  <a:moveTo>
                    <a:pt x="0" y="1"/>
                  </a:moveTo>
                  <a:lnTo>
                    <a:pt x="846" y="2691"/>
                  </a:lnTo>
                  <a:cubicBezTo>
                    <a:pt x="917" y="2644"/>
                    <a:pt x="1001" y="2620"/>
                    <a:pt x="1084" y="2596"/>
                  </a:cubicBez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4"/>
            <p:cNvSpPr/>
            <p:nvPr/>
          </p:nvSpPr>
          <p:spPr>
            <a:xfrm>
              <a:off x="4448750" y="1033600"/>
              <a:ext cx="82475" cy="232175"/>
            </a:xfrm>
            <a:custGeom>
              <a:avLst/>
              <a:gdLst/>
              <a:ahLst/>
              <a:cxnLst/>
              <a:rect l="l" t="t" r="r" b="b"/>
              <a:pathLst>
                <a:path w="3299" h="9287" extrusionOk="0">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4"/>
            <p:cNvSpPr/>
            <p:nvPr/>
          </p:nvSpPr>
          <p:spPr>
            <a:xfrm>
              <a:off x="4530625" y="1282125"/>
              <a:ext cx="42875" cy="110750"/>
            </a:xfrm>
            <a:custGeom>
              <a:avLst/>
              <a:gdLst/>
              <a:ahLst/>
              <a:cxnLst/>
              <a:rect l="l" t="t" r="r" b="b"/>
              <a:pathLst>
                <a:path w="1715" h="4430" extrusionOk="0">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4"/>
            <p:cNvSpPr/>
            <p:nvPr/>
          </p:nvSpPr>
          <p:spPr>
            <a:xfrm>
              <a:off x="4539550" y="1228550"/>
              <a:ext cx="81275" cy="44675"/>
            </a:xfrm>
            <a:custGeom>
              <a:avLst/>
              <a:gdLst/>
              <a:ahLst/>
              <a:cxnLst/>
              <a:rect l="l" t="t" r="r" b="b"/>
              <a:pathLst>
                <a:path w="3251" h="1787" extrusionOk="0">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4"/>
            <p:cNvSpPr/>
            <p:nvPr/>
          </p:nvSpPr>
          <p:spPr>
            <a:xfrm>
              <a:off x="4665450" y="1102950"/>
              <a:ext cx="99750" cy="35750"/>
            </a:xfrm>
            <a:custGeom>
              <a:avLst/>
              <a:gdLst/>
              <a:ahLst/>
              <a:cxnLst/>
              <a:rect l="l" t="t" r="r" b="b"/>
              <a:pathLst>
                <a:path w="3990" h="1430" extrusionOk="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4"/>
            <p:cNvSpPr/>
            <p:nvPr/>
          </p:nvSpPr>
          <p:spPr>
            <a:xfrm>
              <a:off x="4576150" y="1236000"/>
              <a:ext cx="52125" cy="157775"/>
            </a:xfrm>
            <a:custGeom>
              <a:avLst/>
              <a:gdLst/>
              <a:ahLst/>
              <a:cxnLst/>
              <a:rect l="l" t="t" r="r" b="b"/>
              <a:pathLst>
                <a:path w="2085" h="6311" extrusionOk="0">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4"/>
            <p:cNvSpPr/>
            <p:nvPr/>
          </p:nvSpPr>
          <p:spPr>
            <a:xfrm>
              <a:off x="4627050" y="1106525"/>
              <a:ext cx="36050" cy="112225"/>
            </a:xfrm>
            <a:custGeom>
              <a:avLst/>
              <a:gdLst/>
              <a:ahLst/>
              <a:cxnLst/>
              <a:rect l="l" t="t" r="r" b="b"/>
              <a:pathLst>
                <a:path w="1442" h="4489" extrusionOk="0">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4"/>
            <p:cNvSpPr/>
            <p:nvPr/>
          </p:nvSpPr>
          <p:spPr>
            <a:xfrm>
              <a:off x="4658600" y="939825"/>
              <a:ext cx="18475" cy="159275"/>
            </a:xfrm>
            <a:custGeom>
              <a:avLst/>
              <a:gdLst/>
              <a:ahLst/>
              <a:cxnLst/>
              <a:rect l="l" t="t" r="r" b="b"/>
              <a:pathLst>
                <a:path w="739" h="6371" extrusionOk="0">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4"/>
            <p:cNvSpPr/>
            <p:nvPr/>
          </p:nvSpPr>
          <p:spPr>
            <a:xfrm>
              <a:off x="4752075" y="939825"/>
              <a:ext cx="37225" cy="176550"/>
            </a:xfrm>
            <a:custGeom>
              <a:avLst/>
              <a:gdLst/>
              <a:ahLst/>
              <a:cxnLst/>
              <a:rect l="l" t="t" r="r" b="b"/>
              <a:pathLst>
                <a:path w="1489" h="7062" extrusionOk="0">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4"/>
            <p:cNvSpPr/>
            <p:nvPr/>
          </p:nvSpPr>
          <p:spPr>
            <a:xfrm>
              <a:off x="4804450" y="989825"/>
              <a:ext cx="88725" cy="131000"/>
            </a:xfrm>
            <a:custGeom>
              <a:avLst/>
              <a:gdLst/>
              <a:ahLst/>
              <a:cxnLst/>
              <a:rect l="l" t="t" r="r" b="b"/>
              <a:pathLst>
                <a:path w="3549" h="5240" extrusionOk="0">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4"/>
            <p:cNvSpPr/>
            <p:nvPr/>
          </p:nvSpPr>
          <p:spPr>
            <a:xfrm>
              <a:off x="4897925" y="939825"/>
              <a:ext cx="29775" cy="37525"/>
            </a:xfrm>
            <a:custGeom>
              <a:avLst/>
              <a:gdLst/>
              <a:ahLst/>
              <a:cxnLst/>
              <a:rect l="l" t="t" r="r" b="b"/>
              <a:pathLst>
                <a:path w="1191" h="1501" extrusionOk="0">
                  <a:moveTo>
                    <a:pt x="881" y="1"/>
                  </a:moveTo>
                  <a:lnTo>
                    <a:pt x="0" y="1346"/>
                  </a:lnTo>
                  <a:cubicBezTo>
                    <a:pt x="96" y="1382"/>
                    <a:pt x="167" y="1429"/>
                    <a:pt x="227" y="1501"/>
                  </a:cubicBezTo>
                  <a:lnTo>
                    <a:pt x="1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4"/>
            <p:cNvSpPr/>
            <p:nvPr/>
          </p:nvSpPr>
          <p:spPr>
            <a:xfrm>
              <a:off x="4904775" y="979125"/>
              <a:ext cx="209875" cy="36925"/>
            </a:xfrm>
            <a:custGeom>
              <a:avLst/>
              <a:gdLst/>
              <a:ahLst/>
              <a:cxnLst/>
              <a:rect l="l" t="t" r="r" b="b"/>
              <a:pathLst>
                <a:path w="8395" h="1477" extrusionOk="0">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4"/>
            <p:cNvSpPr/>
            <p:nvPr/>
          </p:nvSpPr>
          <p:spPr>
            <a:xfrm>
              <a:off x="5115500" y="939825"/>
              <a:ext cx="73850" cy="73250"/>
            </a:xfrm>
            <a:custGeom>
              <a:avLst/>
              <a:gdLst/>
              <a:ahLst/>
              <a:cxnLst/>
              <a:rect l="l" t="t" r="r" b="b"/>
              <a:pathLst>
                <a:path w="2954" h="2930" extrusionOk="0">
                  <a:moveTo>
                    <a:pt x="2608" y="1"/>
                  </a:moveTo>
                  <a:lnTo>
                    <a:pt x="1" y="2775"/>
                  </a:lnTo>
                  <a:lnTo>
                    <a:pt x="227" y="2930"/>
                  </a:lnTo>
                  <a:lnTo>
                    <a:pt x="295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4"/>
            <p:cNvSpPr/>
            <p:nvPr/>
          </p:nvSpPr>
          <p:spPr>
            <a:xfrm>
              <a:off x="4996450" y="939825"/>
              <a:ext cx="347975" cy="224175"/>
            </a:xfrm>
            <a:custGeom>
              <a:avLst/>
              <a:gdLst/>
              <a:ahLst/>
              <a:cxnLst/>
              <a:rect l="l" t="t" r="r" b="b"/>
              <a:pathLst>
                <a:path w="13919" h="8967" extrusionOk="0">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4"/>
            <p:cNvSpPr/>
            <p:nvPr/>
          </p:nvSpPr>
          <p:spPr>
            <a:xfrm>
              <a:off x="5192300" y="939825"/>
              <a:ext cx="157775" cy="220900"/>
            </a:xfrm>
            <a:custGeom>
              <a:avLst/>
              <a:gdLst/>
              <a:ahLst/>
              <a:cxnLst/>
              <a:rect l="l" t="t" r="r" b="b"/>
              <a:pathLst>
                <a:path w="6311" h="8836" extrusionOk="0">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4"/>
            <p:cNvSpPr/>
            <p:nvPr/>
          </p:nvSpPr>
          <p:spPr>
            <a:xfrm>
              <a:off x="5357500" y="995500"/>
              <a:ext cx="208675" cy="168500"/>
            </a:xfrm>
            <a:custGeom>
              <a:avLst/>
              <a:gdLst/>
              <a:ahLst/>
              <a:cxnLst/>
              <a:rect l="l" t="t" r="r" b="b"/>
              <a:pathLst>
                <a:path w="8347" h="6740" extrusionOk="0">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4"/>
            <p:cNvSpPr/>
            <p:nvPr/>
          </p:nvSpPr>
          <p:spPr>
            <a:xfrm>
              <a:off x="5531925" y="939825"/>
              <a:ext cx="36650" cy="39025"/>
            </a:xfrm>
            <a:custGeom>
              <a:avLst/>
              <a:gdLst/>
              <a:ahLst/>
              <a:cxnLst/>
              <a:rect l="l" t="t" r="r" b="b"/>
              <a:pathLst>
                <a:path w="1466" h="1561" extrusionOk="0">
                  <a:moveTo>
                    <a:pt x="1" y="1"/>
                  </a:moveTo>
                  <a:lnTo>
                    <a:pt x="1251" y="1560"/>
                  </a:lnTo>
                  <a:cubicBezTo>
                    <a:pt x="1298" y="1501"/>
                    <a:pt x="1370" y="1453"/>
                    <a:pt x="1465" y="1406"/>
                  </a:cubicBez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4"/>
            <p:cNvSpPr/>
            <p:nvPr/>
          </p:nvSpPr>
          <p:spPr>
            <a:xfrm>
              <a:off x="5412275" y="940125"/>
              <a:ext cx="30075" cy="14900"/>
            </a:xfrm>
            <a:custGeom>
              <a:avLst/>
              <a:gdLst/>
              <a:ahLst/>
              <a:cxnLst/>
              <a:rect l="l" t="t" r="r" b="b"/>
              <a:pathLst>
                <a:path w="1203" h="596" extrusionOk="0">
                  <a:moveTo>
                    <a:pt x="0" y="1"/>
                  </a:moveTo>
                  <a:lnTo>
                    <a:pt x="1084" y="596"/>
                  </a:lnTo>
                  <a:cubicBezTo>
                    <a:pt x="1108" y="489"/>
                    <a:pt x="1143" y="417"/>
                    <a:pt x="1203" y="358"/>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4"/>
            <p:cNvSpPr/>
            <p:nvPr/>
          </p:nvSpPr>
          <p:spPr>
            <a:xfrm>
              <a:off x="5448000" y="940125"/>
              <a:ext cx="7750" cy="6575"/>
            </a:xfrm>
            <a:custGeom>
              <a:avLst/>
              <a:gdLst/>
              <a:ahLst/>
              <a:cxnLst/>
              <a:rect l="l" t="t" r="r" b="b"/>
              <a:pathLst>
                <a:path w="310" h="263" extrusionOk="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4"/>
            <p:cNvSpPr/>
            <p:nvPr/>
          </p:nvSpPr>
          <p:spPr>
            <a:xfrm>
              <a:off x="5654850" y="939825"/>
              <a:ext cx="128625" cy="201250"/>
            </a:xfrm>
            <a:custGeom>
              <a:avLst/>
              <a:gdLst/>
              <a:ahLst/>
              <a:cxnLst/>
              <a:rect l="l" t="t" r="r" b="b"/>
              <a:pathLst>
                <a:path w="5145" h="8050" extrusionOk="0">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4"/>
            <p:cNvSpPr/>
            <p:nvPr/>
          </p:nvSpPr>
          <p:spPr>
            <a:xfrm>
              <a:off x="5575375" y="939825"/>
              <a:ext cx="14925" cy="36050"/>
            </a:xfrm>
            <a:custGeom>
              <a:avLst/>
              <a:gdLst/>
              <a:ahLst/>
              <a:cxnLst/>
              <a:rect l="l" t="t" r="r" b="b"/>
              <a:pathLst>
                <a:path w="597" h="1442" extrusionOk="0">
                  <a:moveTo>
                    <a:pt x="346" y="1"/>
                  </a:moveTo>
                  <a:lnTo>
                    <a:pt x="1" y="1370"/>
                  </a:lnTo>
                  <a:cubicBezTo>
                    <a:pt x="96" y="1370"/>
                    <a:pt x="180" y="1394"/>
                    <a:pt x="239" y="1441"/>
                  </a:cubicBez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4"/>
            <p:cNvSpPr/>
            <p:nvPr/>
          </p:nvSpPr>
          <p:spPr>
            <a:xfrm>
              <a:off x="5742075" y="939825"/>
              <a:ext cx="47350" cy="198275"/>
            </a:xfrm>
            <a:custGeom>
              <a:avLst/>
              <a:gdLst/>
              <a:ahLst/>
              <a:cxnLst/>
              <a:rect l="l" t="t" r="r" b="b"/>
              <a:pathLst>
                <a:path w="1894" h="7931" extrusionOk="0">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4"/>
            <p:cNvSpPr/>
            <p:nvPr/>
          </p:nvSpPr>
          <p:spPr>
            <a:xfrm>
              <a:off x="5789400" y="1164550"/>
              <a:ext cx="90525" cy="353650"/>
            </a:xfrm>
            <a:custGeom>
              <a:avLst/>
              <a:gdLst/>
              <a:ahLst/>
              <a:cxnLst/>
              <a:rect l="l" t="t" r="r" b="b"/>
              <a:pathLst>
                <a:path w="3621" h="14146" extrusionOk="0">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4"/>
            <p:cNvSpPr/>
            <p:nvPr/>
          </p:nvSpPr>
          <p:spPr>
            <a:xfrm>
              <a:off x="6017400" y="939525"/>
              <a:ext cx="8075" cy="4500"/>
            </a:xfrm>
            <a:custGeom>
              <a:avLst/>
              <a:gdLst/>
              <a:ahLst/>
              <a:cxnLst/>
              <a:rect l="l" t="t" r="r" b="b"/>
              <a:pathLst>
                <a:path w="323" h="180" extrusionOk="0">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4"/>
            <p:cNvSpPr/>
            <p:nvPr/>
          </p:nvSpPr>
          <p:spPr>
            <a:xfrm>
              <a:off x="5798625" y="956500"/>
              <a:ext cx="225350" cy="187850"/>
            </a:xfrm>
            <a:custGeom>
              <a:avLst/>
              <a:gdLst/>
              <a:ahLst/>
              <a:cxnLst/>
              <a:rect l="l" t="t" r="r" b="b"/>
              <a:pathLst>
                <a:path w="9014" h="7514" extrusionOk="0">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4"/>
            <p:cNvSpPr/>
            <p:nvPr/>
          </p:nvSpPr>
          <p:spPr>
            <a:xfrm>
              <a:off x="6031700" y="959775"/>
              <a:ext cx="71750" cy="111650"/>
            </a:xfrm>
            <a:custGeom>
              <a:avLst/>
              <a:gdLst/>
              <a:ahLst/>
              <a:cxnLst/>
              <a:rect l="l" t="t" r="r" b="b"/>
              <a:pathLst>
                <a:path w="2870" h="4466" extrusionOk="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4"/>
            <p:cNvSpPr/>
            <p:nvPr/>
          </p:nvSpPr>
          <p:spPr>
            <a:xfrm>
              <a:off x="6036450" y="939825"/>
              <a:ext cx="12825" cy="7475"/>
            </a:xfrm>
            <a:custGeom>
              <a:avLst/>
              <a:gdLst/>
              <a:ahLst/>
              <a:cxnLst/>
              <a:rect l="l" t="t" r="r" b="b"/>
              <a:pathLst>
                <a:path w="513" h="299" extrusionOk="0">
                  <a:moveTo>
                    <a:pt x="108" y="1"/>
                  </a:moveTo>
                  <a:lnTo>
                    <a:pt x="1" y="84"/>
                  </a:lnTo>
                  <a:cubicBezTo>
                    <a:pt x="48" y="120"/>
                    <a:pt x="96" y="155"/>
                    <a:pt x="120" y="203"/>
                  </a:cubicBezTo>
                  <a:lnTo>
                    <a:pt x="167" y="298"/>
                  </a:lnTo>
                  <a:lnTo>
                    <a:pt x="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4"/>
            <p:cNvSpPr/>
            <p:nvPr/>
          </p:nvSpPr>
          <p:spPr>
            <a:xfrm>
              <a:off x="5965325" y="1184200"/>
              <a:ext cx="453050" cy="198075"/>
            </a:xfrm>
            <a:custGeom>
              <a:avLst/>
              <a:gdLst/>
              <a:ahLst/>
              <a:cxnLst/>
              <a:rect l="l" t="t" r="r" b="b"/>
              <a:pathLst>
                <a:path w="18122" h="7923" extrusionOk="0">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4"/>
            <p:cNvSpPr/>
            <p:nvPr/>
          </p:nvSpPr>
          <p:spPr>
            <a:xfrm>
              <a:off x="6126650" y="939825"/>
              <a:ext cx="68775" cy="119975"/>
            </a:xfrm>
            <a:custGeom>
              <a:avLst/>
              <a:gdLst/>
              <a:ahLst/>
              <a:cxnLst/>
              <a:rect l="l" t="t" r="r" b="b"/>
              <a:pathLst>
                <a:path w="2751" h="4799" extrusionOk="0">
                  <a:moveTo>
                    <a:pt x="2465" y="1"/>
                  </a:moveTo>
                  <a:lnTo>
                    <a:pt x="0" y="4739"/>
                  </a:lnTo>
                  <a:cubicBezTo>
                    <a:pt x="84" y="4763"/>
                    <a:pt x="179" y="4775"/>
                    <a:pt x="250" y="4799"/>
                  </a:cubicBezTo>
                  <a:lnTo>
                    <a:pt x="2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4"/>
            <p:cNvSpPr/>
            <p:nvPr/>
          </p:nvSpPr>
          <p:spPr>
            <a:xfrm>
              <a:off x="5887625" y="1106525"/>
              <a:ext cx="218800" cy="414050"/>
            </a:xfrm>
            <a:custGeom>
              <a:avLst/>
              <a:gdLst/>
              <a:ahLst/>
              <a:cxnLst/>
              <a:rect l="l" t="t" r="r" b="b"/>
              <a:pathLst>
                <a:path w="8752" h="16562" extrusionOk="0">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4"/>
            <p:cNvSpPr/>
            <p:nvPr/>
          </p:nvSpPr>
          <p:spPr>
            <a:xfrm>
              <a:off x="4762775" y="1114700"/>
              <a:ext cx="59275" cy="58100"/>
            </a:xfrm>
            <a:custGeom>
              <a:avLst/>
              <a:gdLst/>
              <a:ahLst/>
              <a:cxnLst/>
              <a:rect l="l" t="t" r="r" b="b"/>
              <a:pathLst>
                <a:path w="2371" h="2324" extrusionOk="0">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4"/>
            <p:cNvSpPr/>
            <p:nvPr/>
          </p:nvSpPr>
          <p:spPr>
            <a:xfrm>
              <a:off x="4558600" y="1391375"/>
              <a:ext cx="30975" cy="29875"/>
            </a:xfrm>
            <a:custGeom>
              <a:avLst/>
              <a:gdLst/>
              <a:ahLst/>
              <a:cxnLst/>
              <a:rect l="l" t="t" r="r" b="b"/>
              <a:pathLst>
                <a:path w="1239" h="1195" extrusionOk="0">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4"/>
            <p:cNvSpPr/>
            <p:nvPr/>
          </p:nvSpPr>
          <p:spPr>
            <a:xfrm>
              <a:off x="4196350" y="1025325"/>
              <a:ext cx="30075" cy="30150"/>
            </a:xfrm>
            <a:custGeom>
              <a:avLst/>
              <a:gdLst/>
              <a:ahLst/>
              <a:cxnLst/>
              <a:rect l="l" t="t" r="r" b="b"/>
              <a:pathLst>
                <a:path w="1203" h="1206" extrusionOk="0">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4"/>
            <p:cNvSpPr/>
            <p:nvPr/>
          </p:nvSpPr>
          <p:spPr>
            <a:xfrm>
              <a:off x="4432100" y="1005225"/>
              <a:ext cx="30075" cy="29900"/>
            </a:xfrm>
            <a:custGeom>
              <a:avLst/>
              <a:gdLst/>
              <a:ahLst/>
              <a:cxnLst/>
              <a:rect l="l" t="t" r="r" b="b"/>
              <a:pathLst>
                <a:path w="1203" h="1196" extrusionOk="0">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4"/>
            <p:cNvSpPr/>
            <p:nvPr/>
          </p:nvSpPr>
          <p:spPr>
            <a:xfrm>
              <a:off x="4392800" y="1332150"/>
              <a:ext cx="9850" cy="10525"/>
            </a:xfrm>
            <a:custGeom>
              <a:avLst/>
              <a:gdLst/>
              <a:ahLst/>
              <a:cxnLst/>
              <a:rect l="l" t="t" r="r" b="b"/>
              <a:pathLst>
                <a:path w="394" h="421" extrusionOk="0">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4"/>
            <p:cNvSpPr/>
            <p:nvPr/>
          </p:nvSpPr>
          <p:spPr>
            <a:xfrm>
              <a:off x="5860550" y="1516575"/>
              <a:ext cx="42275" cy="40975"/>
            </a:xfrm>
            <a:custGeom>
              <a:avLst/>
              <a:gdLst/>
              <a:ahLst/>
              <a:cxnLst/>
              <a:rect l="l" t="t" r="r" b="b"/>
              <a:pathLst>
                <a:path w="1691" h="1639" extrusionOk="0">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4"/>
            <p:cNvSpPr/>
            <p:nvPr/>
          </p:nvSpPr>
          <p:spPr>
            <a:xfrm>
              <a:off x="5775700" y="1136275"/>
              <a:ext cx="29800" cy="28900"/>
            </a:xfrm>
            <a:custGeom>
              <a:avLst/>
              <a:gdLst/>
              <a:ahLst/>
              <a:cxnLst/>
              <a:rect l="l" t="t" r="r" b="b"/>
              <a:pathLst>
                <a:path w="1192" h="1156" extrusionOk="0">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4"/>
            <p:cNvSpPr/>
            <p:nvPr/>
          </p:nvSpPr>
          <p:spPr>
            <a:xfrm>
              <a:off x="5559325" y="973750"/>
              <a:ext cx="30375" cy="28950"/>
            </a:xfrm>
            <a:custGeom>
              <a:avLst/>
              <a:gdLst/>
              <a:ahLst/>
              <a:cxnLst/>
              <a:rect l="l" t="t" r="r" b="b"/>
              <a:pathLst>
                <a:path w="1215" h="1158" extrusionOk="0">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4"/>
            <p:cNvSpPr/>
            <p:nvPr/>
          </p:nvSpPr>
          <p:spPr>
            <a:xfrm>
              <a:off x="4618425" y="1217425"/>
              <a:ext cx="22050" cy="20375"/>
            </a:xfrm>
            <a:custGeom>
              <a:avLst/>
              <a:gdLst/>
              <a:ahLst/>
              <a:cxnLst/>
              <a:rect l="l" t="t" r="r" b="b"/>
              <a:pathLst>
                <a:path w="882" h="815" extrusionOk="0">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4"/>
            <p:cNvSpPr/>
            <p:nvPr/>
          </p:nvSpPr>
          <p:spPr>
            <a:xfrm>
              <a:off x="5439650" y="946275"/>
              <a:ext cx="21175" cy="20375"/>
            </a:xfrm>
            <a:custGeom>
              <a:avLst/>
              <a:gdLst/>
              <a:ahLst/>
              <a:cxnLst/>
              <a:rect l="l" t="t" r="r" b="b"/>
              <a:pathLst>
                <a:path w="847" h="815" extrusionOk="0">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4"/>
            <p:cNvSpPr/>
            <p:nvPr/>
          </p:nvSpPr>
          <p:spPr>
            <a:xfrm>
              <a:off x="5341125" y="1157350"/>
              <a:ext cx="21450" cy="20100"/>
            </a:xfrm>
            <a:custGeom>
              <a:avLst/>
              <a:gdLst/>
              <a:ahLst/>
              <a:cxnLst/>
              <a:rect l="l" t="t" r="r" b="b"/>
              <a:pathLst>
                <a:path w="858" h="804" extrusionOk="0">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4"/>
            <p:cNvSpPr/>
            <p:nvPr/>
          </p:nvSpPr>
          <p:spPr>
            <a:xfrm>
              <a:off x="4884825" y="973175"/>
              <a:ext cx="20850" cy="20850"/>
            </a:xfrm>
            <a:custGeom>
              <a:avLst/>
              <a:gdLst/>
              <a:ahLst/>
              <a:cxnLst/>
              <a:rect l="l" t="t" r="r" b="b"/>
              <a:pathLst>
                <a:path w="834" h="834" extrusionOk="0">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4"/>
            <p:cNvSpPr/>
            <p:nvPr/>
          </p:nvSpPr>
          <p:spPr>
            <a:xfrm>
              <a:off x="3994525" y="940125"/>
              <a:ext cx="20575" cy="10200"/>
            </a:xfrm>
            <a:custGeom>
              <a:avLst/>
              <a:gdLst/>
              <a:ahLst/>
              <a:cxnLst/>
              <a:rect l="l" t="t" r="r" b="b"/>
              <a:pathLst>
                <a:path w="823" h="408" extrusionOk="0">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4"/>
            <p:cNvSpPr/>
            <p:nvPr/>
          </p:nvSpPr>
          <p:spPr>
            <a:xfrm>
              <a:off x="4521100" y="1262650"/>
              <a:ext cx="21150" cy="20400"/>
            </a:xfrm>
            <a:custGeom>
              <a:avLst/>
              <a:gdLst/>
              <a:ahLst/>
              <a:cxnLst/>
              <a:rect l="l" t="t" r="r" b="b"/>
              <a:pathLst>
                <a:path w="846" h="816" extrusionOk="0">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4"/>
            <p:cNvSpPr/>
            <p:nvPr/>
          </p:nvSpPr>
          <p:spPr>
            <a:xfrm>
              <a:off x="3877250" y="1014750"/>
              <a:ext cx="22050" cy="20675"/>
            </a:xfrm>
            <a:custGeom>
              <a:avLst/>
              <a:gdLst/>
              <a:ahLst/>
              <a:cxnLst/>
              <a:rect l="l" t="t" r="r" b="b"/>
              <a:pathLst>
                <a:path w="882" h="827" extrusionOk="0">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4"/>
            <p:cNvSpPr/>
            <p:nvPr/>
          </p:nvSpPr>
          <p:spPr>
            <a:xfrm>
              <a:off x="6017400" y="939525"/>
              <a:ext cx="25025" cy="23025"/>
            </a:xfrm>
            <a:custGeom>
              <a:avLst/>
              <a:gdLst/>
              <a:ahLst/>
              <a:cxnLst/>
              <a:rect l="l" t="t" r="r" b="b"/>
              <a:pathLst>
                <a:path w="1001" h="921" extrusionOk="0">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4"/>
            <p:cNvSpPr/>
            <p:nvPr/>
          </p:nvSpPr>
          <p:spPr>
            <a:xfrm>
              <a:off x="4869650" y="949325"/>
              <a:ext cx="12825" cy="12000"/>
            </a:xfrm>
            <a:custGeom>
              <a:avLst/>
              <a:gdLst/>
              <a:ahLst/>
              <a:cxnLst/>
              <a:rect l="l" t="t" r="r" b="b"/>
              <a:pathLst>
                <a:path w="513" h="480" extrusionOk="0">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4"/>
            <p:cNvSpPr/>
            <p:nvPr/>
          </p:nvSpPr>
          <p:spPr>
            <a:xfrm>
              <a:off x="4743150" y="1107375"/>
              <a:ext cx="12225" cy="12000"/>
            </a:xfrm>
            <a:custGeom>
              <a:avLst/>
              <a:gdLst/>
              <a:ahLst/>
              <a:cxnLst/>
              <a:rect l="l" t="t" r="r" b="b"/>
              <a:pathLst>
                <a:path w="489" h="480" extrusionOk="0">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4"/>
            <p:cNvSpPr/>
            <p:nvPr/>
          </p:nvSpPr>
          <p:spPr>
            <a:xfrm>
              <a:off x="4242175" y="940725"/>
              <a:ext cx="12525" cy="11700"/>
            </a:xfrm>
            <a:custGeom>
              <a:avLst/>
              <a:gdLst/>
              <a:ahLst/>
              <a:cxnLst/>
              <a:rect l="l" t="t" r="r" b="b"/>
              <a:pathLst>
                <a:path w="501" h="468" extrusionOk="0">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4"/>
            <p:cNvSpPr/>
            <p:nvPr/>
          </p:nvSpPr>
          <p:spPr>
            <a:xfrm>
              <a:off x="4657125" y="1097575"/>
              <a:ext cx="11925" cy="11350"/>
            </a:xfrm>
            <a:custGeom>
              <a:avLst/>
              <a:gdLst/>
              <a:ahLst/>
              <a:cxnLst/>
              <a:rect l="l" t="t" r="r" b="b"/>
              <a:pathLst>
                <a:path w="477" h="454" extrusionOk="0">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4"/>
            <p:cNvSpPr/>
            <p:nvPr/>
          </p:nvSpPr>
          <p:spPr>
            <a:xfrm>
              <a:off x="5125025" y="1028500"/>
              <a:ext cx="12525" cy="12050"/>
            </a:xfrm>
            <a:custGeom>
              <a:avLst/>
              <a:gdLst/>
              <a:ahLst/>
              <a:cxnLst/>
              <a:rect l="l" t="t" r="r" b="b"/>
              <a:pathLst>
                <a:path w="501" h="482" extrusionOk="0">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4"/>
            <p:cNvSpPr/>
            <p:nvPr/>
          </p:nvSpPr>
          <p:spPr>
            <a:xfrm>
              <a:off x="6093300" y="1058450"/>
              <a:ext cx="60150" cy="57725"/>
            </a:xfrm>
            <a:custGeom>
              <a:avLst/>
              <a:gdLst/>
              <a:ahLst/>
              <a:cxnLst/>
              <a:rect l="l" t="t" r="r" b="b"/>
              <a:pathLst>
                <a:path w="2406" h="2309" extrusionOk="0">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14"/>
          <p:cNvSpPr txBox="1">
            <a:spLocks noGrp="1"/>
          </p:cNvSpPr>
          <p:nvPr>
            <p:ph type="title"/>
          </p:nvPr>
        </p:nvSpPr>
        <p:spPr>
          <a:xfrm>
            <a:off x="4463450" y="1732314"/>
            <a:ext cx="3812100" cy="738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6" name="Google Shape;1756;p14"/>
          <p:cNvSpPr txBox="1">
            <a:spLocks noGrp="1"/>
          </p:cNvSpPr>
          <p:nvPr>
            <p:ph type="subTitle" idx="1"/>
          </p:nvPr>
        </p:nvSpPr>
        <p:spPr>
          <a:xfrm>
            <a:off x="4463450" y="2497400"/>
            <a:ext cx="3812100" cy="11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1757"/>
        <p:cNvGrpSpPr/>
        <p:nvPr/>
      </p:nvGrpSpPr>
      <p:grpSpPr>
        <a:xfrm>
          <a:off x="0" y="0"/>
          <a:ext cx="0" cy="0"/>
          <a:chOff x="0" y="0"/>
          <a:chExt cx="0" cy="0"/>
        </a:xfrm>
      </p:grpSpPr>
      <p:grpSp>
        <p:nvGrpSpPr>
          <p:cNvPr id="1758" name="Google Shape;1758;p15"/>
          <p:cNvGrpSpPr/>
          <p:nvPr/>
        </p:nvGrpSpPr>
        <p:grpSpPr>
          <a:xfrm>
            <a:off x="19" y="4103110"/>
            <a:ext cx="4012869" cy="1040432"/>
            <a:chOff x="2582150" y="3714800"/>
            <a:chExt cx="2689050" cy="697200"/>
          </a:xfrm>
        </p:grpSpPr>
        <p:sp>
          <p:nvSpPr>
            <p:cNvPr id="1759" name="Google Shape;1759;p15"/>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5"/>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5"/>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5"/>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5"/>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5"/>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5"/>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5"/>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5"/>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5"/>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5"/>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5"/>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5"/>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5"/>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5"/>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5"/>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5"/>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5"/>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5"/>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5"/>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5"/>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5"/>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5"/>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5"/>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5"/>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5"/>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5"/>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5"/>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5"/>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5"/>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5"/>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5"/>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5"/>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5"/>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5"/>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5"/>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5"/>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5"/>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5"/>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5"/>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5"/>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5"/>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5"/>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5"/>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5"/>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5"/>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5"/>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5"/>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5"/>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5"/>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5"/>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5"/>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5"/>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5"/>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5"/>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5"/>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5"/>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5"/>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5"/>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5"/>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15"/>
          <p:cNvGrpSpPr/>
          <p:nvPr/>
        </p:nvGrpSpPr>
        <p:grpSpPr>
          <a:xfrm>
            <a:off x="4989532" y="25"/>
            <a:ext cx="4181792" cy="1269197"/>
            <a:chOff x="4846107" y="26"/>
            <a:chExt cx="4325395" cy="1312782"/>
          </a:xfrm>
        </p:grpSpPr>
        <p:sp>
          <p:nvSpPr>
            <p:cNvPr id="1820" name="Google Shape;1820;p15"/>
            <p:cNvSpPr/>
            <p:nvPr/>
          </p:nvSpPr>
          <p:spPr>
            <a:xfrm>
              <a:off x="6903427" y="1643"/>
              <a:ext cx="354163" cy="123640"/>
            </a:xfrm>
            <a:custGeom>
              <a:avLst/>
              <a:gdLst/>
              <a:ahLst/>
              <a:cxnLst/>
              <a:rect l="l" t="t" r="r" b="b"/>
              <a:pathLst>
                <a:path w="7883" h="2752" extrusionOk="0">
                  <a:moveTo>
                    <a:pt x="7704" y="1"/>
                  </a:moveTo>
                  <a:lnTo>
                    <a:pt x="0" y="2358"/>
                  </a:lnTo>
                  <a:cubicBezTo>
                    <a:pt x="84" y="2465"/>
                    <a:pt x="131" y="2608"/>
                    <a:pt x="131" y="2751"/>
                  </a:cubicBezTo>
                  <a:lnTo>
                    <a:pt x="7847" y="382"/>
                  </a:lnTo>
                  <a:lnTo>
                    <a:pt x="7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5"/>
            <p:cNvSpPr/>
            <p:nvPr/>
          </p:nvSpPr>
          <p:spPr>
            <a:xfrm>
              <a:off x="7275202" y="1643"/>
              <a:ext cx="36930" cy="11277"/>
            </a:xfrm>
            <a:custGeom>
              <a:avLst/>
              <a:gdLst/>
              <a:ahLst/>
              <a:cxnLst/>
              <a:rect l="l" t="t" r="r" b="b"/>
              <a:pathLst>
                <a:path w="822" h="251" extrusionOk="0">
                  <a:moveTo>
                    <a:pt x="24" y="1"/>
                  </a:moveTo>
                  <a:lnTo>
                    <a:pt x="0" y="251"/>
                  </a:lnTo>
                  <a:lnTo>
                    <a:pt x="8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5"/>
            <p:cNvSpPr/>
            <p:nvPr/>
          </p:nvSpPr>
          <p:spPr>
            <a:xfrm>
              <a:off x="8882618" y="26"/>
              <a:ext cx="288884" cy="170365"/>
            </a:xfrm>
            <a:custGeom>
              <a:avLst/>
              <a:gdLst/>
              <a:ahLst/>
              <a:cxnLst/>
              <a:rect l="l" t="t" r="r" b="b"/>
              <a:pathLst>
                <a:path w="6430" h="3792" extrusionOk="0">
                  <a:moveTo>
                    <a:pt x="5620" y="1"/>
                  </a:moveTo>
                  <a:lnTo>
                    <a:pt x="24" y="3370"/>
                  </a:lnTo>
                  <a:cubicBezTo>
                    <a:pt x="48" y="3430"/>
                    <a:pt x="48" y="3490"/>
                    <a:pt x="48" y="3537"/>
                  </a:cubicBezTo>
                  <a:cubicBezTo>
                    <a:pt x="48" y="3620"/>
                    <a:pt x="24" y="3716"/>
                    <a:pt x="1" y="3787"/>
                  </a:cubicBezTo>
                  <a:cubicBezTo>
                    <a:pt x="12" y="3790"/>
                    <a:pt x="25" y="3792"/>
                    <a:pt x="38" y="3792"/>
                  </a:cubicBezTo>
                  <a:cubicBezTo>
                    <a:pt x="76" y="3792"/>
                    <a:pt x="117" y="3778"/>
                    <a:pt x="143" y="3751"/>
                  </a:cubicBezTo>
                  <a:lnTo>
                    <a:pt x="64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5"/>
            <p:cNvSpPr/>
            <p:nvPr/>
          </p:nvSpPr>
          <p:spPr>
            <a:xfrm>
              <a:off x="8360561" y="191552"/>
              <a:ext cx="471829" cy="839875"/>
            </a:xfrm>
            <a:custGeom>
              <a:avLst/>
              <a:gdLst/>
              <a:ahLst/>
              <a:cxnLst/>
              <a:rect l="l" t="t" r="r" b="b"/>
              <a:pathLst>
                <a:path w="10502" h="18694" extrusionOk="0">
                  <a:moveTo>
                    <a:pt x="10132" y="0"/>
                  </a:moveTo>
                  <a:lnTo>
                    <a:pt x="0" y="18586"/>
                  </a:lnTo>
                  <a:cubicBezTo>
                    <a:pt x="36" y="18574"/>
                    <a:pt x="95" y="18562"/>
                    <a:pt x="143" y="18562"/>
                  </a:cubicBezTo>
                  <a:cubicBezTo>
                    <a:pt x="250" y="18562"/>
                    <a:pt x="333" y="18622"/>
                    <a:pt x="393" y="18693"/>
                  </a:cubicBezTo>
                  <a:lnTo>
                    <a:pt x="10501" y="179"/>
                  </a:lnTo>
                  <a:cubicBezTo>
                    <a:pt x="10370" y="143"/>
                    <a:pt x="10239" y="84"/>
                    <a:pt x="1013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5"/>
            <p:cNvSpPr/>
            <p:nvPr/>
          </p:nvSpPr>
          <p:spPr>
            <a:xfrm>
              <a:off x="7991975" y="886940"/>
              <a:ext cx="368630" cy="156258"/>
            </a:xfrm>
            <a:custGeom>
              <a:avLst/>
              <a:gdLst/>
              <a:ahLst/>
              <a:cxnLst/>
              <a:rect l="l" t="t" r="r" b="b"/>
              <a:pathLst>
                <a:path w="8205" h="3478" extrusionOk="0">
                  <a:moveTo>
                    <a:pt x="191" y="1"/>
                  </a:moveTo>
                  <a:cubicBezTo>
                    <a:pt x="167" y="143"/>
                    <a:pt x="108" y="262"/>
                    <a:pt x="1" y="370"/>
                  </a:cubicBezTo>
                  <a:lnTo>
                    <a:pt x="8002" y="3477"/>
                  </a:lnTo>
                  <a:cubicBezTo>
                    <a:pt x="8002" y="3453"/>
                    <a:pt x="7990" y="3441"/>
                    <a:pt x="7990" y="3406"/>
                  </a:cubicBezTo>
                  <a:cubicBezTo>
                    <a:pt x="8002" y="3263"/>
                    <a:pt x="8097" y="3156"/>
                    <a:pt x="8204" y="3108"/>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5"/>
            <p:cNvSpPr/>
            <p:nvPr/>
          </p:nvSpPr>
          <p:spPr>
            <a:xfrm>
              <a:off x="8754754" y="1643"/>
              <a:ext cx="76017" cy="123101"/>
            </a:xfrm>
            <a:custGeom>
              <a:avLst/>
              <a:gdLst/>
              <a:ahLst/>
              <a:cxnLst/>
              <a:rect l="l" t="t" r="r" b="b"/>
              <a:pathLst>
                <a:path w="1692" h="2740" extrusionOk="0">
                  <a:moveTo>
                    <a:pt x="1" y="1"/>
                  </a:moveTo>
                  <a:lnTo>
                    <a:pt x="1323" y="2739"/>
                  </a:lnTo>
                  <a:cubicBezTo>
                    <a:pt x="1430" y="2644"/>
                    <a:pt x="1561" y="2584"/>
                    <a:pt x="1692" y="2561"/>
                  </a:cubicBezTo>
                  <a:lnTo>
                    <a:pt x="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5"/>
            <p:cNvSpPr/>
            <p:nvPr/>
          </p:nvSpPr>
          <p:spPr>
            <a:xfrm>
              <a:off x="8196845" y="1643"/>
              <a:ext cx="296387" cy="132177"/>
            </a:xfrm>
            <a:custGeom>
              <a:avLst/>
              <a:gdLst/>
              <a:ahLst/>
              <a:cxnLst/>
              <a:rect l="l" t="t" r="r" b="b"/>
              <a:pathLst>
                <a:path w="6597" h="2942" extrusionOk="0">
                  <a:moveTo>
                    <a:pt x="5620" y="1"/>
                  </a:moveTo>
                  <a:lnTo>
                    <a:pt x="1" y="2572"/>
                  </a:lnTo>
                  <a:cubicBezTo>
                    <a:pt x="96" y="2680"/>
                    <a:pt x="156" y="2799"/>
                    <a:pt x="191" y="2942"/>
                  </a:cubicBezTo>
                  <a:lnTo>
                    <a:pt x="659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5"/>
            <p:cNvSpPr/>
            <p:nvPr/>
          </p:nvSpPr>
          <p:spPr>
            <a:xfrm>
              <a:off x="7575812" y="151971"/>
              <a:ext cx="554226" cy="272306"/>
            </a:xfrm>
            <a:custGeom>
              <a:avLst/>
              <a:gdLst/>
              <a:ahLst/>
              <a:cxnLst/>
              <a:rect l="l" t="t" r="r" b="b"/>
              <a:pathLst>
                <a:path w="12336" h="6061" extrusionOk="0">
                  <a:moveTo>
                    <a:pt x="12181" y="0"/>
                  </a:moveTo>
                  <a:lnTo>
                    <a:pt x="24" y="5668"/>
                  </a:lnTo>
                  <a:cubicBezTo>
                    <a:pt x="24" y="5703"/>
                    <a:pt x="24" y="5727"/>
                    <a:pt x="1" y="5763"/>
                  </a:cubicBezTo>
                  <a:cubicBezTo>
                    <a:pt x="96" y="5834"/>
                    <a:pt x="155" y="5942"/>
                    <a:pt x="155" y="6061"/>
                  </a:cubicBezTo>
                  <a:lnTo>
                    <a:pt x="12335" y="369"/>
                  </a:lnTo>
                  <a:cubicBezTo>
                    <a:pt x="12264" y="262"/>
                    <a:pt x="12204" y="131"/>
                    <a:pt x="1218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5"/>
            <p:cNvSpPr/>
            <p:nvPr/>
          </p:nvSpPr>
          <p:spPr>
            <a:xfrm>
              <a:off x="8166878" y="1643"/>
              <a:ext cx="42861" cy="104906"/>
            </a:xfrm>
            <a:custGeom>
              <a:avLst/>
              <a:gdLst/>
              <a:ahLst/>
              <a:cxnLst/>
              <a:rect l="l" t="t" r="r" b="b"/>
              <a:pathLst>
                <a:path w="954" h="2335" extrusionOk="0">
                  <a:moveTo>
                    <a:pt x="537" y="1"/>
                  </a:moveTo>
                  <a:lnTo>
                    <a:pt x="1" y="2227"/>
                  </a:lnTo>
                  <a:cubicBezTo>
                    <a:pt x="156" y="2227"/>
                    <a:pt x="287" y="2275"/>
                    <a:pt x="406" y="2334"/>
                  </a:cubicBezTo>
                  <a:lnTo>
                    <a:pt x="95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5"/>
            <p:cNvSpPr/>
            <p:nvPr/>
          </p:nvSpPr>
          <p:spPr>
            <a:xfrm>
              <a:off x="7972746" y="182971"/>
              <a:ext cx="191526" cy="675665"/>
            </a:xfrm>
            <a:custGeom>
              <a:avLst/>
              <a:gdLst/>
              <a:ahLst/>
              <a:cxnLst/>
              <a:rect l="l" t="t" r="r" b="b"/>
              <a:pathLst>
                <a:path w="4263" h="15039" extrusionOk="0">
                  <a:moveTo>
                    <a:pt x="3870" y="1"/>
                  </a:moveTo>
                  <a:lnTo>
                    <a:pt x="0" y="14919"/>
                  </a:lnTo>
                  <a:lnTo>
                    <a:pt x="12" y="14919"/>
                  </a:lnTo>
                  <a:cubicBezTo>
                    <a:pt x="143" y="14919"/>
                    <a:pt x="274" y="14967"/>
                    <a:pt x="381" y="15038"/>
                  </a:cubicBezTo>
                  <a:lnTo>
                    <a:pt x="4262" y="84"/>
                  </a:lnTo>
                  <a:lnTo>
                    <a:pt x="4251" y="84"/>
                  </a:lnTo>
                  <a:cubicBezTo>
                    <a:pt x="4096" y="84"/>
                    <a:pt x="3989" y="60"/>
                    <a:pt x="38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5"/>
            <p:cNvSpPr/>
            <p:nvPr/>
          </p:nvSpPr>
          <p:spPr>
            <a:xfrm>
              <a:off x="7874849" y="908325"/>
              <a:ext cx="101671" cy="323164"/>
            </a:xfrm>
            <a:custGeom>
              <a:avLst/>
              <a:gdLst/>
              <a:ahLst/>
              <a:cxnLst/>
              <a:rect l="l" t="t" r="r" b="b"/>
              <a:pathLst>
                <a:path w="2263" h="7193" extrusionOk="0">
                  <a:moveTo>
                    <a:pt x="1846" y="1"/>
                  </a:moveTo>
                  <a:lnTo>
                    <a:pt x="0" y="7109"/>
                  </a:lnTo>
                  <a:lnTo>
                    <a:pt x="72" y="7109"/>
                  </a:lnTo>
                  <a:cubicBezTo>
                    <a:pt x="191" y="7109"/>
                    <a:pt x="310" y="7144"/>
                    <a:pt x="417" y="7192"/>
                  </a:cubicBezTo>
                  <a:lnTo>
                    <a:pt x="2262" y="72"/>
                  </a:lnTo>
                  <a:cubicBezTo>
                    <a:pt x="2227" y="72"/>
                    <a:pt x="2191" y="84"/>
                    <a:pt x="2155" y="84"/>
                  </a:cubicBezTo>
                  <a:cubicBezTo>
                    <a:pt x="2036" y="72"/>
                    <a:pt x="1941" y="48"/>
                    <a:pt x="1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5"/>
            <p:cNvSpPr/>
            <p:nvPr/>
          </p:nvSpPr>
          <p:spPr>
            <a:xfrm>
              <a:off x="7710594" y="770308"/>
              <a:ext cx="237577" cy="113487"/>
            </a:xfrm>
            <a:custGeom>
              <a:avLst/>
              <a:gdLst/>
              <a:ahLst/>
              <a:cxnLst/>
              <a:rect l="l" t="t" r="r" b="b"/>
              <a:pathLst>
                <a:path w="5288" h="2526" extrusionOk="0">
                  <a:moveTo>
                    <a:pt x="108" y="1"/>
                  </a:moveTo>
                  <a:cubicBezTo>
                    <a:pt x="96" y="25"/>
                    <a:pt x="108" y="37"/>
                    <a:pt x="108" y="60"/>
                  </a:cubicBezTo>
                  <a:cubicBezTo>
                    <a:pt x="108" y="203"/>
                    <a:pt x="72" y="322"/>
                    <a:pt x="1" y="406"/>
                  </a:cubicBezTo>
                  <a:lnTo>
                    <a:pt x="5168" y="2525"/>
                  </a:lnTo>
                  <a:lnTo>
                    <a:pt x="5168" y="2477"/>
                  </a:lnTo>
                  <a:cubicBezTo>
                    <a:pt x="5168" y="2346"/>
                    <a:pt x="5216" y="2227"/>
                    <a:pt x="5287" y="2120"/>
                  </a:cubicBezTo>
                  <a:lnTo>
                    <a:pt x="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5"/>
            <p:cNvSpPr/>
            <p:nvPr/>
          </p:nvSpPr>
          <p:spPr>
            <a:xfrm>
              <a:off x="7278931" y="423692"/>
              <a:ext cx="279808" cy="120406"/>
            </a:xfrm>
            <a:custGeom>
              <a:avLst/>
              <a:gdLst/>
              <a:ahLst/>
              <a:cxnLst/>
              <a:rect l="l" t="t" r="r" b="b"/>
              <a:pathLst>
                <a:path w="6228" h="2680" extrusionOk="0">
                  <a:moveTo>
                    <a:pt x="6001" y="1"/>
                  </a:moveTo>
                  <a:lnTo>
                    <a:pt x="1" y="2287"/>
                  </a:lnTo>
                  <a:cubicBezTo>
                    <a:pt x="60" y="2406"/>
                    <a:pt x="108" y="2537"/>
                    <a:pt x="132" y="2680"/>
                  </a:cubicBezTo>
                  <a:lnTo>
                    <a:pt x="6228" y="358"/>
                  </a:lnTo>
                  <a:cubicBezTo>
                    <a:pt x="6097" y="298"/>
                    <a:pt x="6001" y="155"/>
                    <a:pt x="600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5"/>
            <p:cNvSpPr/>
            <p:nvPr/>
          </p:nvSpPr>
          <p:spPr>
            <a:xfrm>
              <a:off x="7689748" y="793311"/>
              <a:ext cx="177643" cy="443524"/>
            </a:xfrm>
            <a:custGeom>
              <a:avLst/>
              <a:gdLst/>
              <a:ahLst/>
              <a:cxnLst/>
              <a:rect l="l" t="t" r="r" b="b"/>
              <a:pathLst>
                <a:path w="3954" h="9872" extrusionOk="0">
                  <a:moveTo>
                    <a:pt x="370" y="1"/>
                  </a:moveTo>
                  <a:cubicBezTo>
                    <a:pt x="263" y="84"/>
                    <a:pt x="143" y="168"/>
                    <a:pt x="1" y="180"/>
                  </a:cubicBezTo>
                  <a:lnTo>
                    <a:pt x="3584" y="9871"/>
                  </a:lnTo>
                  <a:cubicBezTo>
                    <a:pt x="3692" y="9788"/>
                    <a:pt x="3823" y="9728"/>
                    <a:pt x="3953" y="9704"/>
                  </a:cubicBezTo>
                  <a:lnTo>
                    <a:pt x="37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5"/>
            <p:cNvSpPr/>
            <p:nvPr/>
          </p:nvSpPr>
          <p:spPr>
            <a:xfrm>
              <a:off x="7564041" y="431195"/>
              <a:ext cx="124135" cy="315661"/>
            </a:xfrm>
            <a:custGeom>
              <a:avLst/>
              <a:gdLst/>
              <a:ahLst/>
              <a:cxnLst/>
              <a:rect l="l" t="t" r="r" b="b"/>
              <a:pathLst>
                <a:path w="2763" h="7026" extrusionOk="0">
                  <a:moveTo>
                    <a:pt x="370" y="0"/>
                  </a:moveTo>
                  <a:cubicBezTo>
                    <a:pt x="310" y="143"/>
                    <a:pt x="179" y="215"/>
                    <a:pt x="13" y="215"/>
                  </a:cubicBezTo>
                  <a:lnTo>
                    <a:pt x="1" y="215"/>
                  </a:lnTo>
                  <a:lnTo>
                    <a:pt x="2370" y="7025"/>
                  </a:lnTo>
                  <a:cubicBezTo>
                    <a:pt x="2453" y="6973"/>
                    <a:pt x="2572" y="6939"/>
                    <a:pt x="2688" y="6939"/>
                  </a:cubicBezTo>
                  <a:cubicBezTo>
                    <a:pt x="2705" y="6939"/>
                    <a:pt x="2722" y="6940"/>
                    <a:pt x="2739" y="6942"/>
                  </a:cubicBezTo>
                  <a:cubicBezTo>
                    <a:pt x="2743" y="6938"/>
                    <a:pt x="2747" y="6936"/>
                    <a:pt x="2751" y="6936"/>
                  </a:cubicBezTo>
                  <a:cubicBezTo>
                    <a:pt x="2758" y="6936"/>
                    <a:pt x="2763" y="6942"/>
                    <a:pt x="2763" y="6942"/>
                  </a:cubicBezTo>
                  <a:lnTo>
                    <a:pt x="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5"/>
            <p:cNvSpPr/>
            <p:nvPr/>
          </p:nvSpPr>
          <p:spPr>
            <a:xfrm>
              <a:off x="7500379" y="1643"/>
              <a:ext cx="77096" cy="409245"/>
            </a:xfrm>
            <a:custGeom>
              <a:avLst/>
              <a:gdLst/>
              <a:ahLst/>
              <a:cxnLst/>
              <a:rect l="l" t="t" r="r" b="b"/>
              <a:pathLst>
                <a:path w="1716" h="9109" extrusionOk="0">
                  <a:moveTo>
                    <a:pt x="1" y="1"/>
                  </a:moveTo>
                  <a:lnTo>
                    <a:pt x="1310" y="9049"/>
                  </a:lnTo>
                  <a:cubicBezTo>
                    <a:pt x="1358" y="9026"/>
                    <a:pt x="1418" y="9014"/>
                    <a:pt x="1477" y="9014"/>
                  </a:cubicBezTo>
                  <a:cubicBezTo>
                    <a:pt x="1549" y="9014"/>
                    <a:pt x="1644" y="9049"/>
                    <a:pt x="1703" y="9109"/>
                  </a:cubicBezTo>
                  <a:cubicBezTo>
                    <a:pt x="1715" y="9073"/>
                    <a:pt x="1715" y="9049"/>
                    <a:pt x="1715" y="9014"/>
                  </a:cubicBezTo>
                  <a:lnTo>
                    <a:pt x="1715" y="9002"/>
                  </a:lnTo>
                  <a:lnTo>
                    <a:pt x="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5"/>
            <p:cNvSpPr/>
            <p:nvPr/>
          </p:nvSpPr>
          <p:spPr>
            <a:xfrm>
              <a:off x="7207811" y="1643"/>
              <a:ext cx="68514" cy="481488"/>
            </a:xfrm>
            <a:custGeom>
              <a:avLst/>
              <a:gdLst/>
              <a:ahLst/>
              <a:cxnLst/>
              <a:rect l="l" t="t" r="r" b="b"/>
              <a:pathLst>
                <a:path w="1525" h="10717" extrusionOk="0">
                  <a:moveTo>
                    <a:pt x="1107" y="1"/>
                  </a:moveTo>
                  <a:lnTo>
                    <a:pt x="1072" y="382"/>
                  </a:lnTo>
                  <a:lnTo>
                    <a:pt x="0" y="10657"/>
                  </a:lnTo>
                  <a:lnTo>
                    <a:pt x="12" y="10657"/>
                  </a:lnTo>
                  <a:cubicBezTo>
                    <a:pt x="143" y="10657"/>
                    <a:pt x="274" y="10681"/>
                    <a:pt x="393" y="10716"/>
                  </a:cubicBezTo>
                  <a:lnTo>
                    <a:pt x="1500" y="251"/>
                  </a:lnTo>
                  <a:lnTo>
                    <a:pt x="15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5"/>
            <p:cNvSpPr/>
            <p:nvPr/>
          </p:nvSpPr>
          <p:spPr>
            <a:xfrm>
              <a:off x="6888466" y="143390"/>
              <a:ext cx="276574" cy="358477"/>
            </a:xfrm>
            <a:custGeom>
              <a:avLst/>
              <a:gdLst/>
              <a:ahLst/>
              <a:cxnLst/>
              <a:rect l="l" t="t" r="r" b="b"/>
              <a:pathLst>
                <a:path w="6156" h="7979" extrusionOk="0">
                  <a:moveTo>
                    <a:pt x="333" y="1"/>
                  </a:moveTo>
                  <a:cubicBezTo>
                    <a:pt x="238" y="120"/>
                    <a:pt x="143" y="191"/>
                    <a:pt x="0" y="239"/>
                  </a:cubicBezTo>
                  <a:lnTo>
                    <a:pt x="5822" y="7978"/>
                  </a:lnTo>
                  <a:cubicBezTo>
                    <a:pt x="5929" y="7883"/>
                    <a:pt x="6037" y="7811"/>
                    <a:pt x="6156" y="7740"/>
                  </a:cubicBez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5"/>
            <p:cNvSpPr/>
            <p:nvPr/>
          </p:nvSpPr>
          <p:spPr>
            <a:xfrm>
              <a:off x="6775024" y="1643"/>
              <a:ext cx="94752" cy="108096"/>
            </a:xfrm>
            <a:custGeom>
              <a:avLst/>
              <a:gdLst/>
              <a:ahLst/>
              <a:cxnLst/>
              <a:rect l="l" t="t" r="r" b="b"/>
              <a:pathLst>
                <a:path w="2109" h="2406" extrusionOk="0">
                  <a:moveTo>
                    <a:pt x="1" y="1"/>
                  </a:moveTo>
                  <a:lnTo>
                    <a:pt x="1787" y="2406"/>
                  </a:lnTo>
                  <a:cubicBezTo>
                    <a:pt x="1858" y="2287"/>
                    <a:pt x="1977" y="2203"/>
                    <a:pt x="2108" y="2156"/>
                  </a:cubicBezTo>
                  <a:lnTo>
                    <a:pt x="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5"/>
            <p:cNvSpPr/>
            <p:nvPr/>
          </p:nvSpPr>
          <p:spPr>
            <a:xfrm>
              <a:off x="6261009" y="116119"/>
              <a:ext cx="591650" cy="145565"/>
            </a:xfrm>
            <a:custGeom>
              <a:avLst/>
              <a:gdLst/>
              <a:ahLst/>
              <a:cxnLst/>
              <a:rect l="l" t="t" r="r" b="b"/>
              <a:pathLst>
                <a:path w="13169" h="3240" extrusionOk="0">
                  <a:moveTo>
                    <a:pt x="13097" y="1"/>
                  </a:moveTo>
                  <a:lnTo>
                    <a:pt x="786" y="2644"/>
                  </a:lnTo>
                  <a:lnTo>
                    <a:pt x="0" y="3239"/>
                  </a:lnTo>
                  <a:lnTo>
                    <a:pt x="13133" y="394"/>
                  </a:lnTo>
                  <a:cubicBezTo>
                    <a:pt x="13121" y="334"/>
                    <a:pt x="13109" y="274"/>
                    <a:pt x="13121" y="203"/>
                  </a:cubicBezTo>
                  <a:cubicBezTo>
                    <a:pt x="13121" y="132"/>
                    <a:pt x="13133" y="60"/>
                    <a:pt x="1316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5"/>
            <p:cNvSpPr/>
            <p:nvPr/>
          </p:nvSpPr>
          <p:spPr>
            <a:xfrm>
              <a:off x="5973203" y="1643"/>
              <a:ext cx="50319" cy="38054"/>
            </a:xfrm>
            <a:custGeom>
              <a:avLst/>
              <a:gdLst/>
              <a:ahLst/>
              <a:cxnLst/>
              <a:rect l="l" t="t" r="r" b="b"/>
              <a:pathLst>
                <a:path w="1120" h="847" extrusionOk="0">
                  <a:moveTo>
                    <a:pt x="0" y="1"/>
                  </a:moveTo>
                  <a:lnTo>
                    <a:pt x="905" y="846"/>
                  </a:lnTo>
                  <a:lnTo>
                    <a:pt x="1120" y="489"/>
                  </a:ln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5"/>
            <p:cNvSpPr/>
            <p:nvPr/>
          </p:nvSpPr>
          <p:spPr>
            <a:xfrm>
              <a:off x="6027745" y="36417"/>
              <a:ext cx="228995" cy="216685"/>
            </a:xfrm>
            <a:custGeom>
              <a:avLst/>
              <a:gdLst/>
              <a:ahLst/>
              <a:cxnLst/>
              <a:rect l="l" t="t" r="r" b="b"/>
              <a:pathLst>
                <a:path w="5097" h="4823" extrusionOk="0">
                  <a:moveTo>
                    <a:pt x="215" y="1"/>
                  </a:moveTo>
                  <a:lnTo>
                    <a:pt x="1" y="358"/>
                  </a:lnTo>
                  <a:lnTo>
                    <a:pt x="4763" y="4823"/>
                  </a:lnTo>
                  <a:lnTo>
                    <a:pt x="5097" y="456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5"/>
            <p:cNvSpPr/>
            <p:nvPr/>
          </p:nvSpPr>
          <p:spPr>
            <a:xfrm>
              <a:off x="5634045" y="1643"/>
              <a:ext cx="973624" cy="724860"/>
            </a:xfrm>
            <a:custGeom>
              <a:avLst/>
              <a:gdLst/>
              <a:ahLst/>
              <a:cxnLst/>
              <a:rect l="l" t="t" r="r" b="b"/>
              <a:pathLst>
                <a:path w="21671" h="16134" extrusionOk="0">
                  <a:moveTo>
                    <a:pt x="20992" y="1"/>
                  </a:moveTo>
                  <a:lnTo>
                    <a:pt x="13860" y="5335"/>
                  </a:lnTo>
                  <a:lnTo>
                    <a:pt x="13538" y="5597"/>
                  </a:lnTo>
                  <a:lnTo>
                    <a:pt x="203" y="15586"/>
                  </a:lnTo>
                  <a:lnTo>
                    <a:pt x="1" y="15919"/>
                  </a:lnTo>
                  <a:cubicBezTo>
                    <a:pt x="60" y="15979"/>
                    <a:pt x="120" y="16062"/>
                    <a:pt x="156" y="16134"/>
                  </a:cubicBezTo>
                  <a:lnTo>
                    <a:pt x="13979" y="5787"/>
                  </a:lnTo>
                  <a:lnTo>
                    <a:pt x="14765" y="5192"/>
                  </a:lnTo>
                  <a:lnTo>
                    <a:pt x="2167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5"/>
            <p:cNvSpPr/>
            <p:nvPr/>
          </p:nvSpPr>
          <p:spPr>
            <a:xfrm>
              <a:off x="5616389" y="1643"/>
              <a:ext cx="441368" cy="715246"/>
            </a:xfrm>
            <a:custGeom>
              <a:avLst/>
              <a:gdLst/>
              <a:ahLst/>
              <a:cxnLst/>
              <a:rect l="l" t="t" r="r" b="b"/>
              <a:pathLst>
                <a:path w="9824" h="15920" extrusionOk="0">
                  <a:moveTo>
                    <a:pt x="9347" y="1"/>
                  </a:moveTo>
                  <a:lnTo>
                    <a:pt x="9050" y="489"/>
                  </a:lnTo>
                  <a:lnTo>
                    <a:pt x="8835" y="846"/>
                  </a:lnTo>
                  <a:lnTo>
                    <a:pt x="1" y="15741"/>
                  </a:lnTo>
                  <a:cubicBezTo>
                    <a:pt x="144" y="15765"/>
                    <a:pt x="263" y="15824"/>
                    <a:pt x="370" y="15919"/>
                  </a:cubicBezTo>
                  <a:lnTo>
                    <a:pt x="572" y="15586"/>
                  </a:lnTo>
                  <a:lnTo>
                    <a:pt x="9145" y="1132"/>
                  </a:lnTo>
                  <a:lnTo>
                    <a:pt x="9359" y="775"/>
                  </a:lnTo>
                  <a:lnTo>
                    <a:pt x="98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5"/>
            <p:cNvSpPr/>
            <p:nvPr/>
          </p:nvSpPr>
          <p:spPr>
            <a:xfrm>
              <a:off x="4969702" y="287292"/>
              <a:ext cx="625346" cy="441907"/>
            </a:xfrm>
            <a:custGeom>
              <a:avLst/>
              <a:gdLst/>
              <a:ahLst/>
              <a:cxnLst/>
              <a:rect l="l" t="t" r="r" b="b"/>
              <a:pathLst>
                <a:path w="13919" h="9836" extrusionOk="0">
                  <a:moveTo>
                    <a:pt x="250" y="1"/>
                  </a:moveTo>
                  <a:cubicBezTo>
                    <a:pt x="191" y="120"/>
                    <a:pt x="107" y="239"/>
                    <a:pt x="0" y="310"/>
                  </a:cubicBezTo>
                  <a:lnTo>
                    <a:pt x="13693" y="9835"/>
                  </a:lnTo>
                  <a:cubicBezTo>
                    <a:pt x="13740" y="9716"/>
                    <a:pt x="13812" y="9597"/>
                    <a:pt x="13919" y="950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5"/>
            <p:cNvSpPr/>
            <p:nvPr/>
          </p:nvSpPr>
          <p:spPr>
            <a:xfrm>
              <a:off x="4959549" y="1643"/>
              <a:ext cx="181372" cy="238610"/>
            </a:xfrm>
            <a:custGeom>
              <a:avLst/>
              <a:gdLst/>
              <a:ahLst/>
              <a:cxnLst/>
              <a:rect l="l" t="t" r="r" b="b"/>
              <a:pathLst>
                <a:path w="4037" h="5311" extrusionOk="0">
                  <a:moveTo>
                    <a:pt x="3536" y="1"/>
                  </a:moveTo>
                  <a:lnTo>
                    <a:pt x="0" y="5085"/>
                  </a:lnTo>
                  <a:cubicBezTo>
                    <a:pt x="131" y="5132"/>
                    <a:pt x="250" y="5204"/>
                    <a:pt x="345" y="5311"/>
                  </a:cubicBezTo>
                  <a:lnTo>
                    <a:pt x="40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5"/>
            <p:cNvSpPr/>
            <p:nvPr/>
          </p:nvSpPr>
          <p:spPr>
            <a:xfrm>
              <a:off x="5312589" y="2183"/>
              <a:ext cx="238610" cy="146598"/>
            </a:xfrm>
            <a:custGeom>
              <a:avLst/>
              <a:gdLst/>
              <a:ahLst/>
              <a:cxnLst/>
              <a:rect l="l" t="t" r="r" b="b"/>
              <a:pathLst>
                <a:path w="5311" h="3263" extrusionOk="0">
                  <a:moveTo>
                    <a:pt x="4560" y="1"/>
                  </a:moveTo>
                  <a:lnTo>
                    <a:pt x="0" y="2906"/>
                  </a:lnTo>
                  <a:cubicBezTo>
                    <a:pt x="107" y="2989"/>
                    <a:pt x="179" y="3120"/>
                    <a:pt x="215" y="3263"/>
                  </a:cubicBezTo>
                  <a:lnTo>
                    <a:pt x="4417" y="560"/>
                  </a:lnTo>
                  <a:cubicBezTo>
                    <a:pt x="4406" y="524"/>
                    <a:pt x="4394" y="465"/>
                    <a:pt x="4394" y="405"/>
                  </a:cubicBezTo>
                  <a:cubicBezTo>
                    <a:pt x="4394" y="205"/>
                    <a:pt x="4550" y="46"/>
                    <a:pt x="4736" y="46"/>
                  </a:cubicBezTo>
                  <a:cubicBezTo>
                    <a:pt x="4749" y="46"/>
                    <a:pt x="4762" y="47"/>
                    <a:pt x="4775" y="48"/>
                  </a:cubicBezTo>
                  <a:cubicBezTo>
                    <a:pt x="4894" y="48"/>
                    <a:pt x="4989" y="108"/>
                    <a:pt x="5048" y="179"/>
                  </a:cubicBezTo>
                  <a:lnTo>
                    <a:pt x="5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5"/>
            <p:cNvSpPr/>
            <p:nvPr/>
          </p:nvSpPr>
          <p:spPr>
            <a:xfrm>
              <a:off x="5243580" y="1643"/>
              <a:ext cx="53509" cy="125752"/>
            </a:xfrm>
            <a:custGeom>
              <a:avLst/>
              <a:gdLst/>
              <a:ahLst/>
              <a:cxnLst/>
              <a:rect l="l" t="t" r="r" b="b"/>
              <a:pathLst>
                <a:path w="1191" h="2799" extrusionOk="0">
                  <a:moveTo>
                    <a:pt x="0" y="1"/>
                  </a:moveTo>
                  <a:lnTo>
                    <a:pt x="798" y="2799"/>
                  </a:lnTo>
                  <a:cubicBezTo>
                    <a:pt x="881" y="2751"/>
                    <a:pt x="1000" y="2727"/>
                    <a:pt x="1120" y="2727"/>
                  </a:cubicBezTo>
                  <a:cubicBezTo>
                    <a:pt x="1155" y="2727"/>
                    <a:pt x="1167" y="2727"/>
                    <a:pt x="1191" y="2739"/>
                  </a:cubicBezTo>
                  <a:lnTo>
                    <a:pt x="4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5"/>
            <p:cNvSpPr/>
            <p:nvPr/>
          </p:nvSpPr>
          <p:spPr>
            <a:xfrm>
              <a:off x="4846107" y="1643"/>
              <a:ext cx="92056" cy="233803"/>
            </a:xfrm>
            <a:custGeom>
              <a:avLst/>
              <a:gdLst/>
              <a:ahLst/>
              <a:cxnLst/>
              <a:rect l="l" t="t" r="r" b="b"/>
              <a:pathLst>
                <a:path w="2049" h="5204" extrusionOk="0">
                  <a:moveTo>
                    <a:pt x="1" y="1"/>
                  </a:moveTo>
                  <a:lnTo>
                    <a:pt x="1656" y="5204"/>
                  </a:lnTo>
                  <a:cubicBezTo>
                    <a:pt x="1787" y="5132"/>
                    <a:pt x="1894" y="5073"/>
                    <a:pt x="2049" y="5061"/>
                  </a:cubicBezTo>
                  <a:lnTo>
                    <a:pt x="4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5"/>
            <p:cNvSpPr/>
            <p:nvPr/>
          </p:nvSpPr>
          <p:spPr>
            <a:xfrm>
              <a:off x="7120606" y="480346"/>
              <a:ext cx="166951" cy="165423"/>
            </a:xfrm>
            <a:custGeom>
              <a:avLst/>
              <a:gdLst/>
              <a:ahLst/>
              <a:cxnLst/>
              <a:rect l="l" t="t" r="r" b="b"/>
              <a:pathLst>
                <a:path w="3716" h="3682" extrusionOk="0">
                  <a:moveTo>
                    <a:pt x="1866" y="1"/>
                  </a:moveTo>
                  <a:cubicBezTo>
                    <a:pt x="1554" y="1"/>
                    <a:pt x="1245" y="84"/>
                    <a:pt x="989" y="240"/>
                  </a:cubicBezTo>
                  <a:cubicBezTo>
                    <a:pt x="870" y="311"/>
                    <a:pt x="739" y="383"/>
                    <a:pt x="655" y="478"/>
                  </a:cubicBezTo>
                  <a:cubicBezTo>
                    <a:pt x="298" y="799"/>
                    <a:pt x="60" y="1252"/>
                    <a:pt x="48" y="1776"/>
                  </a:cubicBezTo>
                  <a:cubicBezTo>
                    <a:pt x="0" y="2788"/>
                    <a:pt x="810" y="3633"/>
                    <a:pt x="1810" y="3681"/>
                  </a:cubicBezTo>
                  <a:cubicBezTo>
                    <a:pt x="1832" y="3682"/>
                    <a:pt x="1854" y="3682"/>
                    <a:pt x="1875" y="3682"/>
                  </a:cubicBezTo>
                  <a:cubicBezTo>
                    <a:pt x="2859" y="3682"/>
                    <a:pt x="3680" y="2897"/>
                    <a:pt x="3715" y="1907"/>
                  </a:cubicBezTo>
                  <a:cubicBezTo>
                    <a:pt x="3715" y="1728"/>
                    <a:pt x="3703" y="1561"/>
                    <a:pt x="3679" y="1395"/>
                  </a:cubicBezTo>
                  <a:cubicBezTo>
                    <a:pt x="3644" y="1264"/>
                    <a:pt x="3596" y="1133"/>
                    <a:pt x="3548" y="1014"/>
                  </a:cubicBezTo>
                  <a:cubicBezTo>
                    <a:pt x="3286" y="549"/>
                    <a:pt x="2858" y="192"/>
                    <a:pt x="2334" y="61"/>
                  </a:cubicBezTo>
                  <a:cubicBezTo>
                    <a:pt x="2215" y="26"/>
                    <a:pt x="2084" y="2"/>
                    <a:pt x="1953" y="2"/>
                  </a:cubicBezTo>
                  <a:lnTo>
                    <a:pt x="1929" y="2"/>
                  </a:lnTo>
                  <a:cubicBezTo>
                    <a:pt x="1908" y="1"/>
                    <a:pt x="1887" y="1"/>
                    <a:pt x="18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5"/>
            <p:cNvSpPr/>
            <p:nvPr/>
          </p:nvSpPr>
          <p:spPr>
            <a:xfrm>
              <a:off x="7833651" y="1227131"/>
              <a:ext cx="86710" cy="85677"/>
            </a:xfrm>
            <a:custGeom>
              <a:avLst/>
              <a:gdLst/>
              <a:ahLst/>
              <a:cxnLst/>
              <a:rect l="l" t="t" r="r" b="b"/>
              <a:pathLst>
                <a:path w="1930" h="1907" extrusionOk="0">
                  <a:moveTo>
                    <a:pt x="989" y="1"/>
                  </a:moveTo>
                  <a:cubicBezTo>
                    <a:pt x="965" y="1"/>
                    <a:pt x="941" y="1"/>
                    <a:pt x="917" y="13"/>
                  </a:cubicBezTo>
                  <a:cubicBezTo>
                    <a:pt x="858" y="13"/>
                    <a:pt x="810" y="37"/>
                    <a:pt x="750" y="37"/>
                  </a:cubicBezTo>
                  <a:cubicBezTo>
                    <a:pt x="620" y="60"/>
                    <a:pt x="489" y="120"/>
                    <a:pt x="381" y="191"/>
                  </a:cubicBezTo>
                  <a:cubicBezTo>
                    <a:pt x="155" y="358"/>
                    <a:pt x="12" y="608"/>
                    <a:pt x="12" y="930"/>
                  </a:cubicBezTo>
                  <a:cubicBezTo>
                    <a:pt x="0" y="1442"/>
                    <a:pt x="393" y="1894"/>
                    <a:pt x="929" y="1906"/>
                  </a:cubicBezTo>
                  <a:cubicBezTo>
                    <a:pt x="937" y="1906"/>
                    <a:pt x="945" y="1906"/>
                    <a:pt x="952" y="1906"/>
                  </a:cubicBezTo>
                  <a:cubicBezTo>
                    <a:pt x="1466" y="1906"/>
                    <a:pt x="1882" y="1517"/>
                    <a:pt x="1917" y="989"/>
                  </a:cubicBezTo>
                  <a:cubicBezTo>
                    <a:pt x="1929" y="584"/>
                    <a:pt x="1691" y="227"/>
                    <a:pt x="1334" y="72"/>
                  </a:cubicBezTo>
                  <a:cubicBezTo>
                    <a:pt x="1227" y="37"/>
                    <a:pt x="1108" y="1"/>
                    <a:pt x="9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5"/>
            <p:cNvSpPr/>
            <p:nvPr/>
          </p:nvSpPr>
          <p:spPr>
            <a:xfrm>
              <a:off x="8798109" y="115040"/>
              <a:ext cx="86710" cy="85722"/>
            </a:xfrm>
            <a:custGeom>
              <a:avLst/>
              <a:gdLst/>
              <a:ahLst/>
              <a:cxnLst/>
              <a:rect l="l" t="t" r="r" b="b"/>
              <a:pathLst>
                <a:path w="1930" h="1908" extrusionOk="0">
                  <a:moveTo>
                    <a:pt x="1000" y="1"/>
                  </a:moveTo>
                  <a:cubicBezTo>
                    <a:pt x="917" y="1"/>
                    <a:pt x="822" y="25"/>
                    <a:pt x="750" y="37"/>
                  </a:cubicBezTo>
                  <a:cubicBezTo>
                    <a:pt x="619" y="60"/>
                    <a:pt x="477" y="120"/>
                    <a:pt x="381" y="215"/>
                  </a:cubicBezTo>
                  <a:cubicBezTo>
                    <a:pt x="167" y="382"/>
                    <a:pt x="36" y="632"/>
                    <a:pt x="24" y="930"/>
                  </a:cubicBezTo>
                  <a:cubicBezTo>
                    <a:pt x="0" y="1239"/>
                    <a:pt x="155" y="1537"/>
                    <a:pt x="393" y="1715"/>
                  </a:cubicBezTo>
                  <a:cubicBezTo>
                    <a:pt x="500" y="1811"/>
                    <a:pt x="631" y="1870"/>
                    <a:pt x="762" y="1894"/>
                  </a:cubicBezTo>
                  <a:cubicBezTo>
                    <a:pt x="822" y="1906"/>
                    <a:pt x="870" y="1906"/>
                    <a:pt x="929" y="1906"/>
                  </a:cubicBezTo>
                  <a:cubicBezTo>
                    <a:pt x="946" y="1907"/>
                    <a:pt x="962" y="1907"/>
                    <a:pt x="979" y="1907"/>
                  </a:cubicBezTo>
                  <a:cubicBezTo>
                    <a:pt x="1386" y="1907"/>
                    <a:pt x="1732" y="1629"/>
                    <a:pt x="1870" y="1251"/>
                  </a:cubicBezTo>
                  <a:cubicBezTo>
                    <a:pt x="1893" y="1168"/>
                    <a:pt x="1905" y="1096"/>
                    <a:pt x="1905" y="1001"/>
                  </a:cubicBezTo>
                  <a:cubicBezTo>
                    <a:pt x="1929" y="930"/>
                    <a:pt x="1905" y="870"/>
                    <a:pt x="1905" y="810"/>
                  </a:cubicBezTo>
                  <a:cubicBezTo>
                    <a:pt x="1834" y="358"/>
                    <a:pt x="1477" y="25"/>
                    <a:pt x="10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5"/>
            <p:cNvSpPr/>
            <p:nvPr/>
          </p:nvSpPr>
          <p:spPr>
            <a:xfrm>
              <a:off x="8121951" y="101158"/>
              <a:ext cx="86171" cy="85632"/>
            </a:xfrm>
            <a:custGeom>
              <a:avLst/>
              <a:gdLst/>
              <a:ahLst/>
              <a:cxnLst/>
              <a:rect l="l" t="t" r="r" b="b"/>
              <a:pathLst>
                <a:path w="1918" h="1906" extrusionOk="0">
                  <a:moveTo>
                    <a:pt x="967" y="0"/>
                  </a:moveTo>
                  <a:cubicBezTo>
                    <a:pt x="453" y="0"/>
                    <a:pt x="24" y="401"/>
                    <a:pt x="1" y="929"/>
                  </a:cubicBezTo>
                  <a:cubicBezTo>
                    <a:pt x="1" y="1000"/>
                    <a:pt x="1" y="1060"/>
                    <a:pt x="25" y="1131"/>
                  </a:cubicBezTo>
                  <a:cubicBezTo>
                    <a:pt x="48" y="1262"/>
                    <a:pt x="108" y="1393"/>
                    <a:pt x="179" y="1500"/>
                  </a:cubicBezTo>
                  <a:cubicBezTo>
                    <a:pt x="275" y="1631"/>
                    <a:pt x="394" y="1739"/>
                    <a:pt x="549" y="1822"/>
                  </a:cubicBezTo>
                  <a:cubicBezTo>
                    <a:pt x="668" y="1881"/>
                    <a:pt x="787" y="1905"/>
                    <a:pt x="930" y="1905"/>
                  </a:cubicBezTo>
                  <a:lnTo>
                    <a:pt x="941" y="1905"/>
                  </a:lnTo>
                  <a:cubicBezTo>
                    <a:pt x="1465" y="1893"/>
                    <a:pt x="1882" y="1489"/>
                    <a:pt x="1918" y="988"/>
                  </a:cubicBezTo>
                  <a:cubicBezTo>
                    <a:pt x="1918" y="893"/>
                    <a:pt x="1894" y="798"/>
                    <a:pt x="1882" y="715"/>
                  </a:cubicBezTo>
                  <a:cubicBezTo>
                    <a:pt x="1858" y="584"/>
                    <a:pt x="1775" y="465"/>
                    <a:pt x="1703" y="346"/>
                  </a:cubicBezTo>
                  <a:cubicBezTo>
                    <a:pt x="1632" y="238"/>
                    <a:pt x="1525" y="167"/>
                    <a:pt x="1406" y="107"/>
                  </a:cubicBezTo>
                  <a:cubicBezTo>
                    <a:pt x="1287" y="48"/>
                    <a:pt x="1156" y="0"/>
                    <a:pt x="1001" y="0"/>
                  </a:cubicBezTo>
                  <a:lnTo>
                    <a:pt x="989" y="0"/>
                  </a:lnTo>
                  <a:cubicBezTo>
                    <a:pt x="982" y="0"/>
                    <a:pt x="974" y="0"/>
                    <a:pt x="9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5"/>
            <p:cNvSpPr/>
            <p:nvPr/>
          </p:nvSpPr>
          <p:spPr>
            <a:xfrm>
              <a:off x="8352519" y="1025496"/>
              <a:ext cx="30012" cy="28394"/>
            </a:xfrm>
            <a:custGeom>
              <a:avLst/>
              <a:gdLst/>
              <a:ahLst/>
              <a:cxnLst/>
              <a:rect l="l" t="t" r="r" b="b"/>
              <a:pathLst>
                <a:path w="668" h="632" extrusionOk="0">
                  <a:moveTo>
                    <a:pt x="322" y="0"/>
                  </a:moveTo>
                  <a:cubicBezTo>
                    <a:pt x="274" y="0"/>
                    <a:pt x="215" y="12"/>
                    <a:pt x="191" y="24"/>
                  </a:cubicBezTo>
                  <a:cubicBezTo>
                    <a:pt x="72" y="72"/>
                    <a:pt x="0" y="179"/>
                    <a:pt x="0" y="310"/>
                  </a:cubicBezTo>
                  <a:cubicBezTo>
                    <a:pt x="0" y="334"/>
                    <a:pt x="0" y="369"/>
                    <a:pt x="12" y="381"/>
                  </a:cubicBezTo>
                  <a:cubicBezTo>
                    <a:pt x="36" y="536"/>
                    <a:pt x="155" y="631"/>
                    <a:pt x="322" y="631"/>
                  </a:cubicBezTo>
                  <a:cubicBezTo>
                    <a:pt x="501" y="631"/>
                    <a:pt x="655" y="500"/>
                    <a:pt x="667" y="322"/>
                  </a:cubicBezTo>
                  <a:cubicBezTo>
                    <a:pt x="667" y="250"/>
                    <a:pt x="655" y="179"/>
                    <a:pt x="608" y="131"/>
                  </a:cubicBezTo>
                  <a:cubicBezTo>
                    <a:pt x="512" y="60"/>
                    <a:pt x="429" y="0"/>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5"/>
            <p:cNvSpPr/>
            <p:nvPr/>
          </p:nvSpPr>
          <p:spPr>
            <a:xfrm>
              <a:off x="4902311" y="228437"/>
              <a:ext cx="84014" cy="83026"/>
            </a:xfrm>
            <a:custGeom>
              <a:avLst/>
              <a:gdLst/>
              <a:ahLst/>
              <a:cxnLst/>
              <a:rect l="l" t="t" r="r" b="b"/>
              <a:pathLst>
                <a:path w="1870" h="1848" extrusionOk="0">
                  <a:moveTo>
                    <a:pt x="976" y="1"/>
                  </a:moveTo>
                  <a:cubicBezTo>
                    <a:pt x="917" y="1"/>
                    <a:pt x="857" y="1"/>
                    <a:pt x="798" y="13"/>
                  </a:cubicBezTo>
                  <a:cubicBezTo>
                    <a:pt x="667" y="25"/>
                    <a:pt x="536" y="84"/>
                    <a:pt x="417" y="156"/>
                  </a:cubicBezTo>
                  <a:cubicBezTo>
                    <a:pt x="179" y="322"/>
                    <a:pt x="24" y="596"/>
                    <a:pt x="24" y="894"/>
                  </a:cubicBezTo>
                  <a:cubicBezTo>
                    <a:pt x="0" y="1394"/>
                    <a:pt x="417" y="1823"/>
                    <a:pt x="917" y="1846"/>
                  </a:cubicBezTo>
                  <a:cubicBezTo>
                    <a:pt x="930" y="1847"/>
                    <a:pt x="943" y="1847"/>
                    <a:pt x="955" y="1847"/>
                  </a:cubicBezTo>
                  <a:cubicBezTo>
                    <a:pt x="1166" y="1847"/>
                    <a:pt x="1355" y="1756"/>
                    <a:pt x="1512" y="1644"/>
                  </a:cubicBezTo>
                  <a:cubicBezTo>
                    <a:pt x="1619" y="1549"/>
                    <a:pt x="1703" y="1442"/>
                    <a:pt x="1762" y="1323"/>
                  </a:cubicBezTo>
                  <a:cubicBezTo>
                    <a:pt x="1822" y="1203"/>
                    <a:pt x="1858" y="1084"/>
                    <a:pt x="1858" y="953"/>
                  </a:cubicBezTo>
                  <a:cubicBezTo>
                    <a:pt x="1869" y="680"/>
                    <a:pt x="1762" y="441"/>
                    <a:pt x="1607" y="275"/>
                  </a:cubicBezTo>
                  <a:cubicBezTo>
                    <a:pt x="1512" y="180"/>
                    <a:pt x="1393" y="96"/>
                    <a:pt x="1262" y="60"/>
                  </a:cubicBezTo>
                  <a:cubicBezTo>
                    <a:pt x="1167" y="25"/>
                    <a:pt x="1060" y="13"/>
                    <a:pt x="9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5"/>
            <p:cNvSpPr/>
            <p:nvPr/>
          </p:nvSpPr>
          <p:spPr>
            <a:xfrm>
              <a:off x="7656052" y="742947"/>
              <a:ext cx="59439" cy="58451"/>
            </a:xfrm>
            <a:custGeom>
              <a:avLst/>
              <a:gdLst/>
              <a:ahLst/>
              <a:cxnLst/>
              <a:rect l="l" t="t" r="r" b="b"/>
              <a:pathLst>
                <a:path w="1323" h="1301" extrusionOk="0">
                  <a:moveTo>
                    <a:pt x="662" y="1"/>
                  </a:moveTo>
                  <a:cubicBezTo>
                    <a:pt x="543" y="1"/>
                    <a:pt x="419" y="45"/>
                    <a:pt x="334" y="98"/>
                  </a:cubicBezTo>
                  <a:cubicBezTo>
                    <a:pt x="155" y="193"/>
                    <a:pt x="36" y="408"/>
                    <a:pt x="12" y="634"/>
                  </a:cubicBezTo>
                  <a:cubicBezTo>
                    <a:pt x="1" y="991"/>
                    <a:pt x="286" y="1301"/>
                    <a:pt x="643" y="1301"/>
                  </a:cubicBezTo>
                  <a:cubicBezTo>
                    <a:pt x="679" y="1301"/>
                    <a:pt x="715" y="1301"/>
                    <a:pt x="751" y="1289"/>
                  </a:cubicBezTo>
                  <a:cubicBezTo>
                    <a:pt x="893" y="1265"/>
                    <a:pt x="1013" y="1205"/>
                    <a:pt x="1120" y="1110"/>
                  </a:cubicBezTo>
                  <a:cubicBezTo>
                    <a:pt x="1167" y="1086"/>
                    <a:pt x="1179" y="1050"/>
                    <a:pt x="1215" y="1015"/>
                  </a:cubicBezTo>
                  <a:cubicBezTo>
                    <a:pt x="1286" y="908"/>
                    <a:pt x="1310" y="789"/>
                    <a:pt x="1322" y="669"/>
                  </a:cubicBezTo>
                  <a:lnTo>
                    <a:pt x="1322" y="634"/>
                  </a:lnTo>
                  <a:cubicBezTo>
                    <a:pt x="1322" y="300"/>
                    <a:pt x="1060" y="38"/>
                    <a:pt x="727" y="3"/>
                  </a:cubicBezTo>
                  <a:lnTo>
                    <a:pt x="703" y="3"/>
                  </a:lnTo>
                  <a:cubicBezTo>
                    <a:pt x="689" y="1"/>
                    <a:pt x="676" y="1"/>
                    <a:pt x="6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5"/>
            <p:cNvSpPr/>
            <p:nvPr/>
          </p:nvSpPr>
          <p:spPr>
            <a:xfrm>
              <a:off x="5263349" y="123082"/>
              <a:ext cx="58900" cy="58900"/>
            </a:xfrm>
            <a:custGeom>
              <a:avLst/>
              <a:gdLst/>
              <a:ahLst/>
              <a:cxnLst/>
              <a:rect l="l" t="t" r="r" b="b"/>
              <a:pathLst>
                <a:path w="1311" h="1311" extrusionOk="0">
                  <a:moveTo>
                    <a:pt x="668" y="0"/>
                  </a:moveTo>
                  <a:cubicBezTo>
                    <a:pt x="560" y="24"/>
                    <a:pt x="441" y="48"/>
                    <a:pt x="358" y="96"/>
                  </a:cubicBezTo>
                  <a:cubicBezTo>
                    <a:pt x="156" y="203"/>
                    <a:pt x="25" y="405"/>
                    <a:pt x="13" y="643"/>
                  </a:cubicBezTo>
                  <a:cubicBezTo>
                    <a:pt x="1" y="1001"/>
                    <a:pt x="275" y="1310"/>
                    <a:pt x="632" y="1310"/>
                  </a:cubicBezTo>
                  <a:cubicBezTo>
                    <a:pt x="989" y="1310"/>
                    <a:pt x="1287" y="1036"/>
                    <a:pt x="1311" y="691"/>
                  </a:cubicBezTo>
                  <a:cubicBezTo>
                    <a:pt x="1311" y="643"/>
                    <a:pt x="1311" y="584"/>
                    <a:pt x="1287" y="536"/>
                  </a:cubicBezTo>
                  <a:cubicBezTo>
                    <a:pt x="1263" y="405"/>
                    <a:pt x="1191" y="274"/>
                    <a:pt x="1084" y="179"/>
                  </a:cubicBezTo>
                  <a:cubicBezTo>
                    <a:pt x="989" y="96"/>
                    <a:pt x="870" y="36"/>
                    <a:pt x="739" y="24"/>
                  </a:cubicBezTo>
                  <a:cubicBezTo>
                    <a:pt x="715" y="24"/>
                    <a:pt x="691" y="0"/>
                    <a:pt x="6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5"/>
            <p:cNvSpPr/>
            <p:nvPr/>
          </p:nvSpPr>
          <p:spPr>
            <a:xfrm>
              <a:off x="5583232" y="708218"/>
              <a:ext cx="58900" cy="58945"/>
            </a:xfrm>
            <a:custGeom>
              <a:avLst/>
              <a:gdLst/>
              <a:ahLst/>
              <a:cxnLst/>
              <a:rect l="l" t="t" r="r" b="b"/>
              <a:pathLst>
                <a:path w="1311" h="1312" extrusionOk="0">
                  <a:moveTo>
                    <a:pt x="649" y="0"/>
                  </a:moveTo>
                  <a:cubicBezTo>
                    <a:pt x="502" y="0"/>
                    <a:pt x="383" y="57"/>
                    <a:pt x="275" y="133"/>
                  </a:cubicBezTo>
                  <a:cubicBezTo>
                    <a:pt x="167" y="228"/>
                    <a:pt x="72" y="347"/>
                    <a:pt x="48" y="478"/>
                  </a:cubicBezTo>
                  <a:cubicBezTo>
                    <a:pt x="37" y="526"/>
                    <a:pt x="25" y="585"/>
                    <a:pt x="25" y="645"/>
                  </a:cubicBezTo>
                  <a:cubicBezTo>
                    <a:pt x="1" y="1002"/>
                    <a:pt x="287" y="1312"/>
                    <a:pt x="644" y="1312"/>
                  </a:cubicBezTo>
                  <a:cubicBezTo>
                    <a:pt x="1001" y="1312"/>
                    <a:pt x="1299" y="1026"/>
                    <a:pt x="1310" y="692"/>
                  </a:cubicBezTo>
                  <a:cubicBezTo>
                    <a:pt x="1310" y="585"/>
                    <a:pt x="1299" y="490"/>
                    <a:pt x="1263" y="407"/>
                  </a:cubicBezTo>
                  <a:cubicBezTo>
                    <a:pt x="1239" y="335"/>
                    <a:pt x="1180" y="252"/>
                    <a:pt x="1120" y="192"/>
                  </a:cubicBezTo>
                  <a:cubicBezTo>
                    <a:pt x="1013" y="97"/>
                    <a:pt x="882" y="38"/>
                    <a:pt x="751" y="14"/>
                  </a:cubicBezTo>
                  <a:cubicBezTo>
                    <a:pt x="739" y="14"/>
                    <a:pt x="703" y="14"/>
                    <a:pt x="691" y="2"/>
                  </a:cubicBezTo>
                  <a:cubicBezTo>
                    <a:pt x="677" y="1"/>
                    <a:pt x="663" y="0"/>
                    <a:pt x="64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5"/>
            <p:cNvSpPr/>
            <p:nvPr/>
          </p:nvSpPr>
          <p:spPr>
            <a:xfrm>
              <a:off x="6850457" y="96351"/>
              <a:ext cx="58900" cy="58316"/>
            </a:xfrm>
            <a:custGeom>
              <a:avLst/>
              <a:gdLst/>
              <a:ahLst/>
              <a:cxnLst/>
              <a:rect l="l" t="t" r="r" b="b"/>
              <a:pathLst>
                <a:path w="1311" h="1298" extrusionOk="0">
                  <a:moveTo>
                    <a:pt x="691" y="0"/>
                  </a:moveTo>
                  <a:cubicBezTo>
                    <a:pt x="596" y="0"/>
                    <a:pt x="525" y="24"/>
                    <a:pt x="429" y="36"/>
                  </a:cubicBezTo>
                  <a:cubicBezTo>
                    <a:pt x="298" y="83"/>
                    <a:pt x="191" y="167"/>
                    <a:pt x="108" y="286"/>
                  </a:cubicBezTo>
                  <a:cubicBezTo>
                    <a:pt x="72" y="333"/>
                    <a:pt x="60" y="381"/>
                    <a:pt x="48" y="417"/>
                  </a:cubicBezTo>
                  <a:cubicBezTo>
                    <a:pt x="13" y="476"/>
                    <a:pt x="1" y="560"/>
                    <a:pt x="1" y="631"/>
                  </a:cubicBezTo>
                  <a:cubicBezTo>
                    <a:pt x="1" y="703"/>
                    <a:pt x="1" y="762"/>
                    <a:pt x="13" y="822"/>
                  </a:cubicBezTo>
                  <a:cubicBezTo>
                    <a:pt x="96" y="1095"/>
                    <a:pt x="334" y="1298"/>
                    <a:pt x="632" y="1298"/>
                  </a:cubicBezTo>
                  <a:cubicBezTo>
                    <a:pt x="703" y="1298"/>
                    <a:pt x="775" y="1286"/>
                    <a:pt x="834" y="1274"/>
                  </a:cubicBezTo>
                  <a:cubicBezTo>
                    <a:pt x="965" y="1238"/>
                    <a:pt x="1084" y="1167"/>
                    <a:pt x="1179" y="1048"/>
                  </a:cubicBezTo>
                  <a:cubicBezTo>
                    <a:pt x="1251" y="941"/>
                    <a:pt x="1298" y="822"/>
                    <a:pt x="1310" y="691"/>
                  </a:cubicBezTo>
                  <a:lnTo>
                    <a:pt x="1310" y="643"/>
                  </a:lnTo>
                  <a:cubicBezTo>
                    <a:pt x="1310" y="500"/>
                    <a:pt x="1263" y="357"/>
                    <a:pt x="1179" y="262"/>
                  </a:cubicBezTo>
                  <a:cubicBezTo>
                    <a:pt x="1060" y="107"/>
                    <a:pt x="882" y="24"/>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5"/>
            <p:cNvSpPr/>
            <p:nvPr/>
          </p:nvSpPr>
          <p:spPr>
            <a:xfrm>
              <a:off x="7942241" y="853244"/>
              <a:ext cx="59933" cy="58900"/>
            </a:xfrm>
            <a:custGeom>
              <a:avLst/>
              <a:gdLst/>
              <a:ahLst/>
              <a:cxnLst/>
              <a:rect l="l" t="t" r="r" b="b"/>
              <a:pathLst>
                <a:path w="1334" h="1311" extrusionOk="0">
                  <a:moveTo>
                    <a:pt x="655" y="0"/>
                  </a:moveTo>
                  <a:cubicBezTo>
                    <a:pt x="441" y="0"/>
                    <a:pt x="238" y="108"/>
                    <a:pt x="119" y="286"/>
                  </a:cubicBezTo>
                  <a:cubicBezTo>
                    <a:pt x="48" y="393"/>
                    <a:pt x="0" y="512"/>
                    <a:pt x="0" y="643"/>
                  </a:cubicBezTo>
                  <a:lnTo>
                    <a:pt x="0" y="691"/>
                  </a:lnTo>
                  <a:cubicBezTo>
                    <a:pt x="0" y="929"/>
                    <a:pt x="143" y="1132"/>
                    <a:pt x="334" y="1239"/>
                  </a:cubicBezTo>
                  <a:cubicBezTo>
                    <a:pt x="417" y="1286"/>
                    <a:pt x="524" y="1310"/>
                    <a:pt x="631" y="1310"/>
                  </a:cubicBezTo>
                  <a:cubicBezTo>
                    <a:pt x="655" y="1310"/>
                    <a:pt x="703" y="1310"/>
                    <a:pt x="739" y="1298"/>
                  </a:cubicBezTo>
                  <a:cubicBezTo>
                    <a:pt x="870" y="1286"/>
                    <a:pt x="1000" y="1203"/>
                    <a:pt x="1108" y="1120"/>
                  </a:cubicBezTo>
                  <a:cubicBezTo>
                    <a:pt x="1215" y="1024"/>
                    <a:pt x="1274" y="893"/>
                    <a:pt x="1298" y="751"/>
                  </a:cubicBezTo>
                  <a:cubicBezTo>
                    <a:pt x="1310" y="715"/>
                    <a:pt x="1310" y="703"/>
                    <a:pt x="1310" y="679"/>
                  </a:cubicBezTo>
                  <a:cubicBezTo>
                    <a:pt x="1334" y="453"/>
                    <a:pt x="1227" y="239"/>
                    <a:pt x="1048" y="119"/>
                  </a:cubicBezTo>
                  <a:cubicBezTo>
                    <a:pt x="941" y="48"/>
                    <a:pt x="8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5"/>
            <p:cNvSpPr/>
            <p:nvPr/>
          </p:nvSpPr>
          <p:spPr>
            <a:xfrm>
              <a:off x="5509416" y="2722"/>
              <a:ext cx="33201" cy="34280"/>
            </a:xfrm>
            <a:custGeom>
              <a:avLst/>
              <a:gdLst/>
              <a:ahLst/>
              <a:cxnLst/>
              <a:rect l="l" t="t" r="r" b="b"/>
              <a:pathLst>
                <a:path w="739" h="763" extrusionOk="0">
                  <a:moveTo>
                    <a:pt x="382" y="1"/>
                  </a:moveTo>
                  <a:cubicBezTo>
                    <a:pt x="179" y="24"/>
                    <a:pt x="13" y="167"/>
                    <a:pt x="1" y="382"/>
                  </a:cubicBezTo>
                  <a:cubicBezTo>
                    <a:pt x="1" y="441"/>
                    <a:pt x="13" y="501"/>
                    <a:pt x="25" y="536"/>
                  </a:cubicBezTo>
                  <a:cubicBezTo>
                    <a:pt x="84" y="679"/>
                    <a:pt x="203" y="763"/>
                    <a:pt x="358" y="763"/>
                  </a:cubicBezTo>
                  <a:cubicBezTo>
                    <a:pt x="560" y="763"/>
                    <a:pt x="739" y="596"/>
                    <a:pt x="739" y="405"/>
                  </a:cubicBezTo>
                  <a:cubicBezTo>
                    <a:pt x="739" y="298"/>
                    <a:pt x="715" y="215"/>
                    <a:pt x="656" y="143"/>
                  </a:cubicBezTo>
                  <a:cubicBezTo>
                    <a:pt x="596" y="60"/>
                    <a:pt x="489" y="1"/>
                    <a:pt x="38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5"/>
            <p:cNvSpPr/>
            <p:nvPr/>
          </p:nvSpPr>
          <p:spPr>
            <a:xfrm>
              <a:off x="6911963" y="26264"/>
              <a:ext cx="33741" cy="33741"/>
            </a:xfrm>
            <a:custGeom>
              <a:avLst/>
              <a:gdLst/>
              <a:ahLst/>
              <a:cxnLst/>
              <a:rect l="l" t="t" r="r" b="b"/>
              <a:pathLst>
                <a:path w="751" h="751" extrusionOk="0">
                  <a:moveTo>
                    <a:pt x="394" y="0"/>
                  </a:moveTo>
                  <a:cubicBezTo>
                    <a:pt x="180" y="0"/>
                    <a:pt x="1" y="155"/>
                    <a:pt x="1" y="358"/>
                  </a:cubicBezTo>
                  <a:cubicBezTo>
                    <a:pt x="1" y="572"/>
                    <a:pt x="156" y="727"/>
                    <a:pt x="358" y="750"/>
                  </a:cubicBezTo>
                  <a:cubicBezTo>
                    <a:pt x="572" y="750"/>
                    <a:pt x="751" y="596"/>
                    <a:pt x="751" y="393"/>
                  </a:cubicBezTo>
                  <a:cubicBezTo>
                    <a:pt x="751" y="179"/>
                    <a:pt x="596" y="0"/>
                    <a:pt x="3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5"/>
            <p:cNvSpPr/>
            <p:nvPr/>
          </p:nvSpPr>
          <p:spPr>
            <a:xfrm>
              <a:off x="7304090" y="451503"/>
              <a:ext cx="33201" cy="33741"/>
            </a:xfrm>
            <a:custGeom>
              <a:avLst/>
              <a:gdLst/>
              <a:ahLst/>
              <a:cxnLst/>
              <a:rect l="l" t="t" r="r" b="b"/>
              <a:pathLst>
                <a:path w="739" h="751" extrusionOk="0">
                  <a:moveTo>
                    <a:pt x="358" y="0"/>
                  </a:moveTo>
                  <a:cubicBezTo>
                    <a:pt x="165" y="0"/>
                    <a:pt x="0" y="141"/>
                    <a:pt x="0" y="358"/>
                  </a:cubicBezTo>
                  <a:cubicBezTo>
                    <a:pt x="0" y="572"/>
                    <a:pt x="143" y="751"/>
                    <a:pt x="357" y="751"/>
                  </a:cubicBezTo>
                  <a:cubicBezTo>
                    <a:pt x="560" y="751"/>
                    <a:pt x="738" y="584"/>
                    <a:pt x="738" y="394"/>
                  </a:cubicBezTo>
                  <a:cubicBezTo>
                    <a:pt x="738" y="179"/>
                    <a:pt x="596" y="1"/>
                    <a:pt x="381" y="1"/>
                  </a:cubicBezTo>
                  <a:cubicBezTo>
                    <a:pt x="373" y="0"/>
                    <a:pt x="366" y="0"/>
                    <a:pt x="35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5"/>
            <p:cNvSpPr/>
            <p:nvPr/>
          </p:nvSpPr>
          <p:spPr>
            <a:xfrm>
              <a:off x="7549080" y="406575"/>
              <a:ext cx="33741" cy="34280"/>
            </a:xfrm>
            <a:custGeom>
              <a:avLst/>
              <a:gdLst/>
              <a:ahLst/>
              <a:cxnLst/>
              <a:rect l="l" t="t" r="r" b="b"/>
              <a:pathLst>
                <a:path w="751" h="763" extrusionOk="0">
                  <a:moveTo>
                    <a:pt x="393" y="1"/>
                  </a:moveTo>
                  <a:cubicBezTo>
                    <a:pt x="334" y="1"/>
                    <a:pt x="274" y="25"/>
                    <a:pt x="226" y="36"/>
                  </a:cubicBezTo>
                  <a:cubicBezTo>
                    <a:pt x="96" y="96"/>
                    <a:pt x="0" y="215"/>
                    <a:pt x="0" y="358"/>
                  </a:cubicBezTo>
                  <a:lnTo>
                    <a:pt x="0" y="382"/>
                  </a:lnTo>
                  <a:cubicBezTo>
                    <a:pt x="0" y="536"/>
                    <a:pt x="96" y="679"/>
                    <a:pt x="226" y="739"/>
                  </a:cubicBezTo>
                  <a:cubicBezTo>
                    <a:pt x="274" y="751"/>
                    <a:pt x="298" y="763"/>
                    <a:pt x="346" y="763"/>
                  </a:cubicBezTo>
                  <a:lnTo>
                    <a:pt x="357" y="763"/>
                  </a:lnTo>
                  <a:cubicBezTo>
                    <a:pt x="512" y="763"/>
                    <a:pt x="643" y="679"/>
                    <a:pt x="703" y="560"/>
                  </a:cubicBezTo>
                  <a:cubicBezTo>
                    <a:pt x="738" y="513"/>
                    <a:pt x="750" y="453"/>
                    <a:pt x="750" y="406"/>
                  </a:cubicBezTo>
                  <a:cubicBezTo>
                    <a:pt x="750" y="286"/>
                    <a:pt x="703" y="167"/>
                    <a:pt x="619" y="96"/>
                  </a:cubicBezTo>
                  <a:cubicBezTo>
                    <a:pt x="560" y="48"/>
                    <a:pt x="477" y="1"/>
                    <a:pt x="39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5"/>
            <p:cNvSpPr/>
            <p:nvPr/>
          </p:nvSpPr>
          <p:spPr>
            <a:xfrm>
              <a:off x="6200536" y="299064"/>
              <a:ext cx="34280" cy="33785"/>
            </a:xfrm>
            <a:custGeom>
              <a:avLst/>
              <a:gdLst/>
              <a:ahLst/>
              <a:cxnLst/>
              <a:rect l="l" t="t" r="r" b="b"/>
              <a:pathLst>
                <a:path w="763" h="752" extrusionOk="0">
                  <a:moveTo>
                    <a:pt x="394" y="1"/>
                  </a:moveTo>
                  <a:cubicBezTo>
                    <a:pt x="179" y="1"/>
                    <a:pt x="1" y="155"/>
                    <a:pt x="1" y="358"/>
                  </a:cubicBezTo>
                  <a:cubicBezTo>
                    <a:pt x="1" y="560"/>
                    <a:pt x="155" y="751"/>
                    <a:pt x="358" y="751"/>
                  </a:cubicBezTo>
                  <a:cubicBezTo>
                    <a:pt x="365" y="751"/>
                    <a:pt x="371" y="751"/>
                    <a:pt x="378" y="751"/>
                  </a:cubicBezTo>
                  <a:cubicBezTo>
                    <a:pt x="573" y="751"/>
                    <a:pt x="751" y="589"/>
                    <a:pt x="751" y="393"/>
                  </a:cubicBezTo>
                  <a:cubicBezTo>
                    <a:pt x="763" y="179"/>
                    <a:pt x="596" y="1"/>
                    <a:pt x="3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15"/>
          <p:cNvSpPr txBox="1">
            <a:spLocks noGrp="1"/>
          </p:cNvSpPr>
          <p:nvPr>
            <p:ph type="title"/>
          </p:nvPr>
        </p:nvSpPr>
        <p:spPr>
          <a:xfrm>
            <a:off x="675038" y="1123975"/>
            <a:ext cx="4741200" cy="162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866" name="Google Shape;1866;p15"/>
          <p:cNvSpPr txBox="1">
            <a:spLocks noGrp="1"/>
          </p:cNvSpPr>
          <p:nvPr>
            <p:ph type="subTitle" idx="1"/>
          </p:nvPr>
        </p:nvSpPr>
        <p:spPr>
          <a:xfrm>
            <a:off x="675038" y="3058975"/>
            <a:ext cx="4741200" cy="100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algn="r" rtl="0">
              <a:lnSpc>
                <a:spcPct val="100000"/>
              </a:lnSpc>
              <a:spcBef>
                <a:spcPts val="0"/>
              </a:spcBef>
              <a:spcAft>
                <a:spcPts val="0"/>
              </a:spcAft>
              <a:buSzPts val="1600"/>
              <a:buNone/>
              <a:defRPr/>
            </a:lvl2pPr>
            <a:lvl3pPr lvl="2" algn="r" rtl="0">
              <a:lnSpc>
                <a:spcPct val="100000"/>
              </a:lnSpc>
              <a:spcBef>
                <a:spcPts val="1600"/>
              </a:spcBef>
              <a:spcAft>
                <a:spcPts val="0"/>
              </a:spcAft>
              <a:buSzPts val="1600"/>
              <a:buNone/>
              <a:defRPr/>
            </a:lvl3pPr>
            <a:lvl4pPr lvl="3" algn="r" rtl="0">
              <a:lnSpc>
                <a:spcPct val="100000"/>
              </a:lnSpc>
              <a:spcBef>
                <a:spcPts val="1600"/>
              </a:spcBef>
              <a:spcAft>
                <a:spcPts val="0"/>
              </a:spcAft>
              <a:buSzPts val="1600"/>
              <a:buNone/>
              <a:defRPr/>
            </a:lvl4pPr>
            <a:lvl5pPr lvl="4" algn="r" rtl="0">
              <a:lnSpc>
                <a:spcPct val="100000"/>
              </a:lnSpc>
              <a:spcBef>
                <a:spcPts val="1600"/>
              </a:spcBef>
              <a:spcAft>
                <a:spcPts val="0"/>
              </a:spcAft>
              <a:buSzPts val="1600"/>
              <a:buNone/>
              <a:defRPr/>
            </a:lvl5pPr>
            <a:lvl6pPr lvl="5" algn="r" rtl="0">
              <a:lnSpc>
                <a:spcPct val="100000"/>
              </a:lnSpc>
              <a:spcBef>
                <a:spcPts val="1600"/>
              </a:spcBef>
              <a:spcAft>
                <a:spcPts val="0"/>
              </a:spcAft>
              <a:buSzPts val="1600"/>
              <a:buNone/>
              <a:defRPr/>
            </a:lvl6pPr>
            <a:lvl7pPr lvl="6" algn="r" rtl="0">
              <a:lnSpc>
                <a:spcPct val="100000"/>
              </a:lnSpc>
              <a:spcBef>
                <a:spcPts val="1600"/>
              </a:spcBef>
              <a:spcAft>
                <a:spcPts val="0"/>
              </a:spcAft>
              <a:buSzPts val="1600"/>
              <a:buNone/>
              <a:defRPr/>
            </a:lvl7pPr>
            <a:lvl8pPr lvl="7" algn="r" rtl="0">
              <a:lnSpc>
                <a:spcPct val="100000"/>
              </a:lnSpc>
              <a:spcBef>
                <a:spcPts val="1600"/>
              </a:spcBef>
              <a:spcAft>
                <a:spcPts val="0"/>
              </a:spcAft>
              <a:buSzPts val="1600"/>
              <a:buNone/>
              <a:defRPr/>
            </a:lvl8pPr>
            <a:lvl9pPr lvl="8" algn="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3" name="Google Shape;2683;p20"/>
          <p:cNvSpPr txBox="1">
            <a:spLocks noGrp="1"/>
          </p:cNvSpPr>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4" name="Google Shape;2684;p20"/>
          <p:cNvSpPr txBox="1">
            <a:spLocks noGrp="1"/>
          </p:cNvSpPr>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5" name="Google Shape;2685;p20"/>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6" name="Google Shape;2686;p20"/>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7" name="Google Shape;2687;p20"/>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8" name="Google Shape;2688;p20"/>
          <p:cNvSpPr txBox="1">
            <a:spLocks noGrp="1"/>
          </p:cNvSpPr>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1pPr>
            <a:lvl2pPr lvl="1"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2pPr>
            <a:lvl3pPr lvl="2"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3pPr>
            <a:lvl4pPr lvl="3"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4pPr>
            <a:lvl5pPr lvl="4"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5pPr>
            <a:lvl6pPr lvl="5"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6pPr>
            <a:lvl7pPr lvl="6"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7pPr>
            <a:lvl8pPr lvl="7"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8pPr>
            <a:lvl9pPr lvl="8" algn="ctr" rtl="0">
              <a:spcBef>
                <a:spcPts val="0"/>
              </a:spcBef>
              <a:spcAft>
                <a:spcPts val="0"/>
              </a:spcAft>
              <a:buClr>
                <a:schemeClr val="lt2"/>
              </a:buClr>
              <a:buSzPts val="3500"/>
              <a:buFont typeface="Black Han Sans" charset="-127"/>
              <a:buNone/>
              <a:defRPr sz="3500">
                <a:solidFill>
                  <a:schemeClr val="lt2"/>
                </a:solidFill>
                <a:latin typeface="Black Han Sans" charset="-127"/>
                <a:ea typeface="Black Han Sans" charset="-127"/>
                <a:cs typeface="Black Han Sans" charset="-127"/>
                <a:sym typeface="Black Han Sans" charset="-127"/>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microsoft.com/office/2007/relationships/hdphoto" Target="../media/hdphoto3.wdp"/><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microsoft.com/office/2007/relationships/hdphoto" Target="../media/hdphoto4.wdp"/><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20.PNG"/><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9F9">
            <a:alpha val="0"/>
          </a:srgbClr>
        </a:solidFill>
        <a:effectLst/>
      </p:bgPr>
    </p:bg>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1991477" y="559229"/>
            <a:ext cx="7004241" cy="654907"/>
          </a:xfrm>
          <a:prstGeom prst="rect">
            <a:avLst/>
          </a:prstGeom>
          <a:effectLst>
            <a:outerShdw blurRad="127000" dist="38100" dir="8100000" algn="tr" rotWithShape="0">
              <a:prstClr val="black">
                <a:alpha val="36000"/>
              </a:prst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GB" sz="3000" dirty="0">
                <a:solidFill>
                  <a:srgbClr val="0077B6"/>
                </a:solidFill>
              </a:rPr>
              <a:t>CUSTOMER C</a:t>
            </a:r>
            <a:r>
              <a:rPr lang="en-IN" sz="3000" dirty="0">
                <a:solidFill>
                  <a:srgbClr val="0077B6"/>
                </a:solidFill>
              </a:rPr>
              <a:t>HURN</a:t>
            </a:r>
            <a:r>
              <a:rPr lang="en-GB" sz="3000" dirty="0">
                <a:solidFill>
                  <a:srgbClr val="0077B6"/>
                </a:solidFill>
              </a:rPr>
              <a:t> PREDICTION</a:t>
            </a:r>
            <a:endParaRPr sz="3000" dirty="0">
              <a:solidFill>
                <a:srgbClr val="0077B6"/>
              </a:solidFill>
            </a:endParaRPr>
          </a:p>
        </p:txBody>
      </p:sp>
      <p:sp>
        <p:nvSpPr>
          <p:cNvPr id="4337" name="Google Shape;4337;p33"/>
          <p:cNvSpPr txBox="1">
            <a:spLocks noGrp="1"/>
          </p:cNvSpPr>
          <p:nvPr>
            <p:ph type="subTitle" idx="1"/>
          </p:nvPr>
        </p:nvSpPr>
        <p:spPr>
          <a:xfrm>
            <a:off x="5814457" y="1525526"/>
            <a:ext cx="2196330" cy="475800"/>
          </a:xfrm>
          <a:prstGeom prst="rect">
            <a:avLst/>
          </a:prstGeom>
          <a:effectLst>
            <a:outerShdw blurRad="50800" dist="50800" dir="8760000" algn="ctr" rotWithShape="0">
              <a:srgbClr val="000000">
                <a:alpha val="1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rgbClr val="00B5D8"/>
                </a:solidFill>
                <a:latin typeface="Apple Braille Pinpoint 8 Dot" pitchFamily="2" charset="0"/>
              </a:rPr>
              <a:t>Team Members</a:t>
            </a:r>
          </a:p>
          <a:p>
            <a:pPr marL="0" lvl="0" indent="0" algn="l" rtl="0">
              <a:spcBef>
                <a:spcPts val="0"/>
              </a:spcBef>
              <a:spcAft>
                <a:spcPts val="0"/>
              </a:spcAft>
              <a:buNone/>
            </a:pPr>
            <a:endParaRPr lang="en-GB" sz="1800" dirty="0">
              <a:solidFill>
                <a:srgbClr val="00B5D8"/>
              </a:solidFill>
              <a:latin typeface="Apple Braille Pinpoint 8 Dot" pitchFamily="2" charset="0"/>
            </a:endParaRPr>
          </a:p>
          <a:p>
            <a:pPr marL="0" lvl="0" indent="0" algn="l" rtl="0">
              <a:spcBef>
                <a:spcPts val="0"/>
              </a:spcBef>
              <a:spcAft>
                <a:spcPts val="0"/>
              </a:spcAft>
              <a:buNone/>
            </a:pPr>
            <a:r>
              <a:rPr lang="en-GB" sz="1800" dirty="0">
                <a:solidFill>
                  <a:srgbClr val="00B5D8"/>
                </a:solidFill>
                <a:latin typeface="Apple Braille Pinpoint 8 Dot" pitchFamily="2" charset="0"/>
              </a:rPr>
              <a:t>Harshit Agrawal </a:t>
            </a:r>
          </a:p>
          <a:p>
            <a:pPr marL="0" lvl="0" indent="0" algn="l" rtl="0">
              <a:spcBef>
                <a:spcPts val="0"/>
              </a:spcBef>
              <a:spcAft>
                <a:spcPts val="0"/>
              </a:spcAft>
              <a:buNone/>
            </a:pPr>
            <a:r>
              <a:rPr lang="en-GB" sz="1800" dirty="0">
                <a:solidFill>
                  <a:srgbClr val="00B5D8"/>
                </a:solidFill>
                <a:latin typeface="Apple Braille Pinpoint 8 Dot" pitchFamily="2" charset="0"/>
              </a:rPr>
              <a:t>Hrishikesh Gupta </a:t>
            </a:r>
            <a:r>
              <a:rPr lang="en-GB" sz="1800" dirty="0" err="1">
                <a:solidFill>
                  <a:srgbClr val="00B5D8"/>
                </a:solidFill>
                <a:latin typeface="Apple Braille Pinpoint 8 Dot" pitchFamily="2" charset="0"/>
              </a:rPr>
              <a:t>Shubham</a:t>
            </a:r>
            <a:r>
              <a:rPr lang="en-GB" sz="1800" dirty="0">
                <a:solidFill>
                  <a:srgbClr val="00B5D8"/>
                </a:solidFill>
                <a:latin typeface="Apple Braille Pinpoint 8 Dot" pitchFamily="2" charset="0"/>
              </a:rPr>
              <a:t> Sharma </a:t>
            </a:r>
          </a:p>
          <a:p>
            <a:pPr marL="0" lvl="0" indent="0" algn="l" rtl="0">
              <a:spcBef>
                <a:spcPts val="0"/>
              </a:spcBef>
              <a:spcAft>
                <a:spcPts val="0"/>
              </a:spcAft>
              <a:buNone/>
            </a:pPr>
            <a:r>
              <a:rPr lang="en-GB" sz="1800" dirty="0" err="1">
                <a:solidFill>
                  <a:srgbClr val="00B5D8"/>
                </a:solidFill>
                <a:latin typeface="Apple Braille Pinpoint 8 Dot" pitchFamily="2" charset="0"/>
              </a:rPr>
              <a:t>Sanket</a:t>
            </a:r>
            <a:r>
              <a:rPr lang="en-GB" sz="1800" dirty="0">
                <a:solidFill>
                  <a:srgbClr val="00B5D8"/>
                </a:solidFill>
                <a:latin typeface="Apple Braille Pinpoint 8 Dot" pitchFamily="2" charset="0"/>
              </a:rPr>
              <a:t> </a:t>
            </a:r>
            <a:r>
              <a:rPr lang="en-GB" sz="1800" dirty="0" err="1">
                <a:solidFill>
                  <a:srgbClr val="00B5D8"/>
                </a:solidFill>
                <a:latin typeface="Apple Braille Pinpoint 8 Dot" pitchFamily="2" charset="0"/>
              </a:rPr>
              <a:t>Wakalkar</a:t>
            </a:r>
            <a:endParaRPr lang="en-GB" sz="1800" dirty="0">
              <a:solidFill>
                <a:srgbClr val="00B5D8"/>
              </a:solidFill>
              <a:latin typeface="Apple Braille Pinpoint 8 Dot" pitchFamily="2" charset="0"/>
            </a:endParaRPr>
          </a:p>
          <a:p>
            <a:pPr marL="0" lvl="0" indent="0" algn="l" rtl="0">
              <a:spcBef>
                <a:spcPts val="0"/>
              </a:spcBef>
              <a:spcAft>
                <a:spcPts val="0"/>
              </a:spcAft>
              <a:buNone/>
            </a:pPr>
            <a:r>
              <a:rPr lang="en-GB" sz="1800" dirty="0" err="1">
                <a:solidFill>
                  <a:srgbClr val="00B5D8"/>
                </a:solidFill>
                <a:latin typeface="Apple Braille Pinpoint 8 Dot" pitchFamily="2" charset="0"/>
              </a:rPr>
              <a:t>Vamsi</a:t>
            </a:r>
            <a:r>
              <a:rPr lang="en-GB" sz="1800" dirty="0">
                <a:solidFill>
                  <a:srgbClr val="00B5D8"/>
                </a:solidFill>
                <a:latin typeface="Apple Braille Pinpoint 8 Dot" pitchFamily="2" charset="0"/>
              </a:rPr>
              <a:t> Krishna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 </a:t>
            </a:r>
            <a:endParaRPr dirty="0"/>
          </a:p>
        </p:txBody>
      </p:sp>
      <p:sp useBgFill="1">
        <p:nvSpPr>
          <p:cNvPr id="4339" name="Google Shape;4339;p33"/>
          <p:cNvSpPr/>
          <p:nvPr/>
        </p:nvSpPr>
        <p:spPr>
          <a:xfrm>
            <a:off x="263433" y="1323058"/>
            <a:ext cx="2807100" cy="2807100"/>
          </a:xfrm>
          <a:prstGeom prst="arc">
            <a:avLst>
              <a:gd name="adj1" fmla="val 16200000"/>
              <a:gd name="adj2" fmla="val 5367044"/>
            </a:avLst>
          </a:prstGeom>
          <a:ln w="28575" cap="flat" cmpd="sng">
            <a:solidFill>
              <a:srgbClr val="0096C8"/>
            </a:solidFill>
            <a:prstDash val="solid"/>
            <a:round/>
            <a:headEnd type="none" w="sm" len="sm"/>
            <a:tailEnd type="none" w="sm" len="sm"/>
          </a:ln>
          <a:effectLst>
            <a:outerShdw blurRad="50800" dist="50800" dir="6300000" sx="101000" sy="101000" algn="ctr"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p:cNvSpPr txBox="1"/>
          <p:nvPr/>
        </p:nvSpPr>
        <p:spPr>
          <a:xfrm>
            <a:off x="779089" y="1660046"/>
            <a:ext cx="2121093" cy="707886"/>
          </a:xfrm>
          <a:prstGeom prst="rect">
            <a:avLst/>
          </a:prstGeom>
          <a:noFill/>
          <a:effectLst>
            <a:outerShdw blurRad="50800" dist="50800" dir="8760000" algn="ctr" rotWithShape="0">
              <a:srgbClr val="000000">
                <a:alpha val="10000"/>
              </a:srgbClr>
            </a:outerShdw>
          </a:effectLst>
        </p:spPr>
        <p:txBody>
          <a:bodyPr wrap="none" rtlCol="0">
            <a:spAutoFit/>
          </a:bodyPr>
          <a:lstStyle/>
          <a:p>
            <a:r>
              <a:rPr lang="en-US" sz="2000" dirty="0">
                <a:solidFill>
                  <a:srgbClr val="013E8A"/>
                </a:solidFill>
              </a:rPr>
              <a:t>Mentor </a:t>
            </a:r>
          </a:p>
          <a:p>
            <a:r>
              <a:rPr lang="en-US" sz="2000" dirty="0">
                <a:solidFill>
                  <a:srgbClr val="013E8A"/>
                </a:solidFill>
              </a:rPr>
              <a:t>Mr. Jatinder </a:t>
            </a:r>
            <a:r>
              <a:rPr lang="en-US" sz="2000" dirty="0" err="1">
                <a:solidFill>
                  <a:srgbClr val="013E8A"/>
                </a:solidFill>
              </a:rPr>
              <a:t>Bedi</a:t>
            </a:r>
            <a:endParaRPr lang="en-US" sz="2000" dirty="0">
              <a:solidFill>
                <a:srgbClr val="013E8A"/>
              </a:solidFill>
            </a:endParaRPr>
          </a:p>
        </p:txBody>
      </p:sp>
      <p:sp>
        <p:nvSpPr>
          <p:cNvPr id="8" name="TextBox 7"/>
          <p:cNvSpPr txBox="1"/>
          <p:nvPr/>
        </p:nvSpPr>
        <p:spPr>
          <a:xfrm>
            <a:off x="4885267" y="4995333"/>
            <a:ext cx="184731" cy="307777"/>
          </a:xfrm>
          <a:prstGeom prst="rect">
            <a:avLst/>
          </a:prstGeom>
          <a:noFill/>
        </p:spPr>
        <p:txBody>
          <a:bodyPr wrap="none" rtlCol="0">
            <a:spAutoFit/>
          </a:bodyPr>
          <a:lstStyle/>
          <a:p>
            <a:endParaRPr lang="en-US" dirty="0"/>
          </a:p>
        </p:txBody>
      </p:sp>
      <p:sp>
        <p:nvSpPr>
          <p:cNvPr id="10" name="Rectangle 9"/>
          <p:cNvSpPr/>
          <p:nvPr/>
        </p:nvSpPr>
        <p:spPr>
          <a:xfrm>
            <a:off x="0" y="4836159"/>
            <a:ext cx="9144000" cy="313814"/>
          </a:xfrm>
          <a:prstGeom prst="rect">
            <a:avLst/>
          </a:prstGeom>
          <a:solidFill>
            <a:srgbClr val="457B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8549898" y="3766263"/>
            <a:ext cx="165253" cy="15738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Oval 16"/>
          <p:cNvSpPr/>
          <p:nvPr/>
        </p:nvSpPr>
        <p:spPr>
          <a:xfrm>
            <a:off x="8670544" y="3092705"/>
            <a:ext cx="98612" cy="9391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913015" y="3902446"/>
            <a:ext cx="116506" cy="1109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743994" y="4420667"/>
            <a:ext cx="80829" cy="7698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8221443" y="4295534"/>
            <a:ext cx="165253" cy="15738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010787" y="4624086"/>
            <a:ext cx="90820" cy="8649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23" name="Oval 22"/>
          <p:cNvSpPr/>
          <p:nvPr/>
        </p:nvSpPr>
        <p:spPr>
          <a:xfrm>
            <a:off x="7508501" y="4395884"/>
            <a:ext cx="81017" cy="7715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273334" y="4755685"/>
            <a:ext cx="61470" cy="5854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542485" y="4442068"/>
            <a:ext cx="45719" cy="4571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47605" y="4438787"/>
            <a:ext cx="102899" cy="9799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744348" y="4478261"/>
            <a:ext cx="68637" cy="6536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7133724" y="4694645"/>
            <a:ext cx="4571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300115" y="4773998"/>
            <a:ext cx="78585" cy="7484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0" name="Oval 29"/>
          <p:cNvSpPr/>
          <p:nvPr/>
        </p:nvSpPr>
        <p:spPr>
          <a:xfrm>
            <a:off x="377662" y="1964990"/>
            <a:ext cx="102899" cy="9799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29111" y="1233539"/>
            <a:ext cx="165253" cy="15738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5743" y="1123428"/>
            <a:ext cx="126482" cy="12045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5681" y="647990"/>
            <a:ext cx="84093" cy="8008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796139" y="728079"/>
            <a:ext cx="102899" cy="9799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542336" y="662442"/>
            <a:ext cx="90820" cy="8649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43861" y="439496"/>
            <a:ext cx="59175" cy="5635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780461" y="299958"/>
            <a:ext cx="59175" cy="5635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4763" y="169993"/>
            <a:ext cx="102899" cy="9799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594364" y="244712"/>
            <a:ext cx="59175" cy="563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36730" y="657061"/>
            <a:ext cx="61233" cy="5831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04427" y="334652"/>
            <a:ext cx="48004" cy="4571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327637" y="0"/>
            <a:ext cx="75714" cy="7355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885690" y="83319"/>
            <a:ext cx="64378" cy="6539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957685" y="389405"/>
            <a:ext cx="61233" cy="5831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27255" y="598357"/>
            <a:ext cx="90893" cy="8656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930994" y="145649"/>
            <a:ext cx="61233" cy="5831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195626" y="609487"/>
            <a:ext cx="99904" cy="9514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410544" y="57696"/>
            <a:ext cx="61233" cy="5831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982660" y="32372"/>
            <a:ext cx="55939" cy="5327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112836" y="82510"/>
            <a:ext cx="48004"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6" name="Oval 45">
            <a:extLst>
              <a:ext uri="{FF2B5EF4-FFF2-40B4-BE49-F238E27FC236}">
                <a16:creationId xmlns:a16="http://schemas.microsoft.com/office/drawing/2014/main" id="{70715E76-9501-2D4C-A56F-1830238E4DE4}"/>
              </a:ext>
            </a:extLst>
          </p:cNvPr>
          <p:cNvSpPr/>
          <p:nvPr/>
        </p:nvSpPr>
        <p:spPr>
          <a:xfrm flipH="1">
            <a:off x="3863596" y="170717"/>
            <a:ext cx="105957" cy="10892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2123597" y="4966641"/>
            <a:ext cx="82401" cy="84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485779" y="4514127"/>
            <a:ext cx="82401" cy="84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H="1">
            <a:off x="4874304" y="635596"/>
            <a:ext cx="104728" cy="9163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a:off x="8366486" y="257787"/>
            <a:ext cx="154910" cy="15925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V="1">
            <a:off x="5205777" y="403316"/>
            <a:ext cx="176449" cy="1543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H="1">
            <a:off x="3919402" y="208091"/>
            <a:ext cx="58464" cy="6010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4" name="Google Shape;4484;p42"/>
          <p:cNvSpPr txBox="1">
            <a:spLocks noGrp="1"/>
          </p:cNvSpPr>
          <p:nvPr>
            <p:ph type="title"/>
          </p:nvPr>
        </p:nvSpPr>
        <p:spPr>
          <a:xfrm>
            <a:off x="341833" y="74083"/>
            <a:ext cx="7213601" cy="516467"/>
          </a:xfrm>
          <a:prstGeom prst="rect">
            <a:avLst/>
          </a:prstGeom>
          <a:effectLst>
            <a:outerShdw blurRad="63500" dist="50800" dir="6780000" algn="ctr" rotWithShape="0">
              <a:srgbClr val="000000">
                <a:alpha val="17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0077B6"/>
                </a:solidFill>
              </a:rPr>
              <a:t>LOGISTIC REGRESSION </a:t>
            </a:r>
            <a:endParaRPr sz="1800" dirty="0">
              <a:solidFill>
                <a:srgbClr val="013E8A"/>
              </a:solidFill>
              <a:latin typeface="+mn-lt"/>
            </a:endParaRPr>
          </a:p>
        </p:txBody>
      </p:sp>
      <p:sp>
        <p:nvSpPr>
          <p:cNvPr id="17" name="TextBox 16"/>
          <p:cNvSpPr txBox="1"/>
          <p:nvPr/>
        </p:nvSpPr>
        <p:spPr>
          <a:xfrm>
            <a:off x="7328191" y="32212"/>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19" name="Oval 18"/>
          <p:cNvSpPr/>
          <p:nvPr/>
        </p:nvSpPr>
        <p:spPr>
          <a:xfrm flipH="1">
            <a:off x="523925" y="2339308"/>
            <a:ext cx="163250" cy="16782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flipV="1">
            <a:off x="17576" y="4908274"/>
            <a:ext cx="133407" cy="11673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V="1">
            <a:off x="354026" y="3420319"/>
            <a:ext cx="120180" cy="10516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V="1">
            <a:off x="3382766" y="-20455"/>
            <a:ext cx="120180" cy="10516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3977174" y="-8623"/>
            <a:ext cx="74158" cy="7623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V="1">
            <a:off x="4435710" y="144683"/>
            <a:ext cx="101231" cy="885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V="1">
            <a:off x="4349163" y="921240"/>
            <a:ext cx="55003" cy="4812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4684336" y="1029995"/>
            <a:ext cx="177032" cy="15490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4641114" y="753165"/>
            <a:ext cx="70682" cy="7266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V="1">
            <a:off x="5448911" y="-1"/>
            <a:ext cx="96803" cy="8470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5511367" y="77621"/>
            <a:ext cx="73795" cy="7586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V="1">
            <a:off x="6047537" y="179616"/>
            <a:ext cx="101231" cy="885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6811555" y="-9162"/>
            <a:ext cx="74158" cy="7623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V="1">
            <a:off x="6579972" y="492801"/>
            <a:ext cx="101231" cy="885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7107642" y="51640"/>
            <a:ext cx="105957" cy="10892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V="1">
            <a:off x="7615906" y="463866"/>
            <a:ext cx="101231" cy="885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V="1">
            <a:off x="8169901" y="-17445"/>
            <a:ext cx="101231" cy="885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98291" y="2571749"/>
            <a:ext cx="8877300" cy="23857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74" y="1773196"/>
            <a:ext cx="1222560" cy="1222560"/>
          </a:xfrm>
          <a:prstGeom prst="rect">
            <a:avLst/>
          </a:prstGeom>
          <a:effectLst>
            <a:outerShdw blurRad="101600" dist="50800" dir="6540000" algn="ctr" rotWithShape="0">
              <a:srgbClr val="000000">
                <a:alpha val="56000"/>
              </a:srgbClr>
            </a:outerShdw>
          </a:effectLst>
        </p:spPr>
      </p:pic>
      <p:sp>
        <p:nvSpPr>
          <p:cNvPr id="42" name="Oval 41">
            <a:extLst>
              <a:ext uri="{FF2B5EF4-FFF2-40B4-BE49-F238E27FC236}">
                <a16:creationId xmlns:a16="http://schemas.microsoft.com/office/drawing/2014/main" id="{FC3A8072-F331-1A4C-8FB7-B74003448FFF}"/>
              </a:ext>
            </a:extLst>
          </p:cNvPr>
          <p:cNvSpPr/>
          <p:nvPr/>
        </p:nvSpPr>
        <p:spPr>
          <a:xfrm flipV="1">
            <a:off x="7762198" y="1322940"/>
            <a:ext cx="176449" cy="1543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DD66F0-BC99-CB49-B3F7-B8C8BD872B97}"/>
              </a:ext>
            </a:extLst>
          </p:cNvPr>
          <p:cNvSpPr/>
          <p:nvPr/>
        </p:nvSpPr>
        <p:spPr>
          <a:xfrm flipH="1">
            <a:off x="4961705" y="345252"/>
            <a:ext cx="73795" cy="7586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310C80C-BA4B-4B48-AC8A-79E8797950D2}"/>
              </a:ext>
            </a:extLst>
          </p:cNvPr>
          <p:cNvSpPr/>
          <p:nvPr/>
        </p:nvSpPr>
        <p:spPr>
          <a:xfrm flipH="1">
            <a:off x="3127207" y="170717"/>
            <a:ext cx="73795" cy="7586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EDDCCEA-6B30-7F4D-8FCB-5B28139B6A0D}"/>
              </a:ext>
            </a:extLst>
          </p:cNvPr>
          <p:cNvSpPr/>
          <p:nvPr/>
        </p:nvSpPr>
        <p:spPr>
          <a:xfrm flipH="1">
            <a:off x="5165916" y="353228"/>
            <a:ext cx="73795" cy="7586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28109" y="661150"/>
            <a:ext cx="7405296" cy="1815882"/>
          </a:xfrm>
          <a:prstGeom prst="rect">
            <a:avLst/>
          </a:prstGeom>
          <a:noFill/>
        </p:spPr>
        <p:txBody>
          <a:bodyPr wrap="square" rtlCol="0">
            <a:spAutoFit/>
          </a:bodyPr>
          <a:lstStyle/>
          <a:p>
            <a:pPr marL="342900" indent="-342900">
              <a:buAutoNum type="arabicPeriod"/>
            </a:pPr>
            <a:r>
              <a:rPr lang="en-IN" dirty="0"/>
              <a:t>Logistic regression for both balanced and imbalanced data set is performed.</a:t>
            </a:r>
          </a:p>
          <a:p>
            <a:pPr marL="342900" indent="-342900">
              <a:buAutoNum type="arabicPeriod"/>
            </a:pPr>
            <a:r>
              <a:rPr lang="en-IN" dirty="0"/>
              <a:t>The idea behind applying logistic regression here is to get an insight of how the data set is behaving towards the classification algorithm. </a:t>
            </a:r>
          </a:p>
          <a:p>
            <a:pPr marL="342900" indent="-342900">
              <a:buAutoNum type="arabicPeriod"/>
            </a:pPr>
            <a:r>
              <a:rPr lang="en-IN" dirty="0"/>
              <a:t>Data being balanced or imbalanced, we can surely say here that accuracy of not more than 0.79 is achieved. </a:t>
            </a:r>
          </a:p>
          <a:p>
            <a:pPr marL="342900" indent="-342900">
              <a:buAutoNum type="arabicPeriod"/>
            </a:pPr>
            <a:r>
              <a:rPr lang="en-IN" dirty="0"/>
              <a:t>Also in imbalanced data accuracy is not reliable metric so we can look to the recall score. Maximum of 0.80 is the recall score that is achieved. </a:t>
            </a:r>
          </a:p>
          <a:p>
            <a:pPr marL="342900" indent="-342900">
              <a:buAutoNum type="arabicPeriod"/>
            </a:pPr>
            <a:r>
              <a:rPr lang="en-IN" dirty="0"/>
              <a:t>For balanced data accuracy achieved is near about 0.74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8" name="Oval 47"/>
          <p:cNvSpPr/>
          <p:nvPr/>
        </p:nvSpPr>
        <p:spPr>
          <a:xfrm flipH="1">
            <a:off x="8064769" y="70150"/>
            <a:ext cx="112289" cy="11543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V="1">
            <a:off x="7842707" y="252175"/>
            <a:ext cx="76972" cy="6735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0" name="Google Shape;4490;p43"/>
          <p:cNvSpPr txBox="1">
            <a:spLocks noGrp="1"/>
          </p:cNvSpPr>
          <p:nvPr>
            <p:ph type="title"/>
          </p:nvPr>
        </p:nvSpPr>
        <p:spPr>
          <a:xfrm>
            <a:off x="1243792" y="167834"/>
            <a:ext cx="3012789" cy="658743"/>
          </a:xfrm>
          <a:prstGeom prst="rect">
            <a:avLst/>
          </a:prstGeom>
          <a:effectLst>
            <a:outerShdw blurRad="88900" dist="38100" dir="8100000" algn="tr" rotWithShape="0">
              <a:prstClr val="black">
                <a:alpha val="40000"/>
              </a:prstClr>
            </a:outerShdw>
          </a:effectLst>
        </p:spPr>
        <p:txBody>
          <a:bodyPr spcFirstLastPara="1" wrap="square" lIns="91425" tIns="91425" rIns="91425" bIns="91425" anchor="t" anchorCtr="0">
            <a:noAutofit/>
          </a:bodyPr>
          <a:lstStyle/>
          <a:p>
            <a:pPr marL="0" lvl="0" indent="0" algn="r" rtl="0">
              <a:spcBef>
                <a:spcPts val="0"/>
              </a:spcBef>
              <a:spcAft>
                <a:spcPts val="0"/>
              </a:spcAft>
              <a:buNone/>
            </a:pPr>
            <a:r>
              <a:rPr lang="en-US" sz="2800" dirty="0">
                <a:solidFill>
                  <a:srgbClr val="0077B6"/>
                </a:solidFill>
              </a:rPr>
              <a:t>DECISION TREE</a:t>
            </a:r>
            <a:br>
              <a:rPr lang="en-US" dirty="0"/>
            </a:br>
            <a:endParaRPr dirty="0"/>
          </a:p>
        </p:txBody>
      </p:sp>
      <p:sp>
        <p:nvSpPr>
          <p:cNvPr id="7" name="TextBox 6"/>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9" name="Oval 8"/>
          <p:cNvSpPr/>
          <p:nvPr/>
        </p:nvSpPr>
        <p:spPr>
          <a:xfrm flipH="1">
            <a:off x="1244159" y="4136183"/>
            <a:ext cx="116025" cy="11927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V="1">
            <a:off x="3455041" y="3952754"/>
            <a:ext cx="105265" cy="9210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V="1">
            <a:off x="607670" y="4577787"/>
            <a:ext cx="85640" cy="7493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46179" y="4872943"/>
            <a:ext cx="116025" cy="11927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312342" y="4762985"/>
            <a:ext cx="67554" cy="6944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V="1">
            <a:off x="1608879" y="4629870"/>
            <a:ext cx="85640" cy="7493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V="1">
            <a:off x="1088480" y="5102179"/>
            <a:ext cx="45719" cy="4700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V="1">
            <a:off x="1788287" y="4905711"/>
            <a:ext cx="85640" cy="7493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2303605" y="4136183"/>
            <a:ext cx="93508" cy="9613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flipV="1">
            <a:off x="1814217" y="4464514"/>
            <a:ext cx="110186" cy="11327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flipV="1">
            <a:off x="3191605" y="4935585"/>
            <a:ext cx="110186" cy="11327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V="1">
            <a:off x="3819643" y="4688048"/>
            <a:ext cx="85640" cy="7493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flipV="1">
            <a:off x="3934218" y="4964520"/>
            <a:ext cx="110186" cy="11327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V="1">
            <a:off x="4566213" y="4633491"/>
            <a:ext cx="121534" cy="10634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flipV="1">
            <a:off x="4953803" y="4876694"/>
            <a:ext cx="110186" cy="11327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V="1">
            <a:off x="4757765" y="4557683"/>
            <a:ext cx="72894" cy="7493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H="1">
            <a:off x="230094" y="4195821"/>
            <a:ext cx="116025" cy="11927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V="1">
            <a:off x="1829445" y="4807569"/>
            <a:ext cx="105265" cy="9210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V="1">
            <a:off x="211812" y="4177345"/>
            <a:ext cx="168084" cy="14707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V="1">
            <a:off x="8514034" y="1115944"/>
            <a:ext cx="219064" cy="19168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5301204" y="708043"/>
            <a:ext cx="86811" cy="8924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7236359" y="576947"/>
            <a:ext cx="101990" cy="10485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V="1">
            <a:off x="6320631" y="554785"/>
            <a:ext cx="145153" cy="12701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V="1">
            <a:off x="8108924" y="576947"/>
            <a:ext cx="131926" cy="11543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8751550" y="1962628"/>
            <a:ext cx="101990" cy="10485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8930956" y="956424"/>
            <a:ext cx="155169" cy="15952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V="1">
            <a:off x="5008773" y="69448"/>
            <a:ext cx="90691" cy="7935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4201608" y="167833"/>
            <a:ext cx="54973" cy="5651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V="1">
            <a:off x="4343229" y="81022"/>
            <a:ext cx="90691" cy="7935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6808094" y="-55119"/>
            <a:ext cx="73054" cy="7510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6765155" y="16953"/>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V="1">
            <a:off x="6737316" y="306728"/>
            <a:ext cx="88509" cy="7744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6934775" y="158931"/>
            <a:ext cx="101990" cy="10485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V="1">
            <a:off x="8305862" y="-34416"/>
            <a:ext cx="131926" cy="11543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H="1">
            <a:off x="8690256" y="414589"/>
            <a:ext cx="112289" cy="11543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8440979" y="457201"/>
            <a:ext cx="59581" cy="6125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39588" y="1273932"/>
            <a:ext cx="8758189" cy="2733675"/>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backgroundRemoval t="1795" b="78718" l="0" r="99700"/>
                    </a14:imgEffect>
                  </a14:imgLayer>
                </a14:imgProps>
              </a:ext>
              <a:ext uri="{28A0092B-C50C-407E-A947-70E740481C1C}">
                <a14:useLocalDpi xmlns:a14="http://schemas.microsoft.com/office/drawing/2010/main" val="0"/>
              </a:ext>
            </a:extLst>
          </a:blip>
          <a:srcRect t="9788" b="11111"/>
          <a:stretch/>
        </p:blipFill>
        <p:spPr>
          <a:xfrm rot="962133">
            <a:off x="6714489" y="353265"/>
            <a:ext cx="2049428" cy="1264474"/>
          </a:xfrm>
          <a:prstGeom prst="rect">
            <a:avLst/>
          </a:prstGeom>
          <a:effectLst>
            <a:outerShdw blurRad="50800" dist="50800" dir="5340000" algn="ctr" rotWithShape="0">
              <a:srgbClr val="000000">
                <a:alpha val="40000"/>
              </a:srgbClr>
            </a:outerShdw>
          </a:effectLst>
        </p:spPr>
      </p:pic>
      <p:sp>
        <p:nvSpPr>
          <p:cNvPr id="4" name="Rounded Rectangle 3"/>
          <p:cNvSpPr/>
          <p:nvPr/>
        </p:nvSpPr>
        <p:spPr>
          <a:xfrm>
            <a:off x="105794" y="763985"/>
            <a:ext cx="2688171" cy="510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Further the data is subjected to Decision tree modelling</a:t>
            </a:r>
          </a:p>
        </p:txBody>
      </p:sp>
      <p:sp>
        <p:nvSpPr>
          <p:cNvPr id="5" name="TextBox 4"/>
          <p:cNvSpPr txBox="1"/>
          <p:nvPr/>
        </p:nvSpPr>
        <p:spPr>
          <a:xfrm>
            <a:off x="107324" y="4092635"/>
            <a:ext cx="8791368" cy="954107"/>
          </a:xfrm>
          <a:prstGeom prst="rect">
            <a:avLst/>
          </a:prstGeom>
          <a:noFill/>
        </p:spPr>
        <p:txBody>
          <a:bodyPr wrap="square" rtlCol="0">
            <a:spAutoFit/>
          </a:bodyPr>
          <a:lstStyle/>
          <a:p>
            <a:pPr marL="342900" indent="-342900">
              <a:buAutoNum type="arabicPeriod"/>
            </a:pPr>
            <a:r>
              <a:rPr lang="en-IN" dirty="0"/>
              <a:t>As compared to a 0.74 accuracy in balanced data in previous algorithm, here we were able to enhance the accuracy to about 0.763. </a:t>
            </a:r>
          </a:p>
          <a:p>
            <a:pPr marL="342900" indent="-342900">
              <a:buAutoNum type="arabicPeriod"/>
            </a:pPr>
            <a:r>
              <a:rPr lang="en-IN" dirty="0"/>
              <a:t>But again a model with good accuracy and a good recall score is not achieved in decision tree modelling. </a:t>
            </a:r>
          </a:p>
          <a:p>
            <a:pPr marL="342900" indent="-342900">
              <a:buAutoNum type="arabicPeriod"/>
            </a:pPr>
            <a:r>
              <a:rPr lang="en-IN" dirty="0"/>
              <a:t>Recall of 0.84 is achieved but with lower accuracy score (0.71). </a:t>
            </a:r>
          </a:p>
        </p:txBody>
      </p:sp>
      <p:sp>
        <p:nvSpPr>
          <p:cNvPr id="49" name="Oval 48"/>
          <p:cNvSpPr/>
          <p:nvPr/>
        </p:nvSpPr>
        <p:spPr>
          <a:xfrm>
            <a:off x="6503884" y="3487997"/>
            <a:ext cx="785945" cy="31659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5344609" y="3278843"/>
            <a:ext cx="785945" cy="31659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7"/>
        <p:cNvGrpSpPr/>
        <p:nvPr/>
      </p:nvGrpSpPr>
      <p:grpSpPr>
        <a:xfrm>
          <a:off x="0" y="0"/>
          <a:ext cx="0" cy="0"/>
          <a:chOff x="0" y="0"/>
          <a:chExt cx="0" cy="0"/>
        </a:xfrm>
      </p:grpSpPr>
      <p:sp>
        <p:nvSpPr>
          <p:cNvPr id="92" name="Oval 91"/>
          <p:cNvSpPr/>
          <p:nvPr/>
        </p:nvSpPr>
        <p:spPr>
          <a:xfrm flipV="1">
            <a:off x="8809887" y="167615"/>
            <a:ext cx="116753" cy="102161"/>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9" name="Google Shape;4549;p44"/>
          <p:cNvSpPr txBox="1">
            <a:spLocks noGrp="1"/>
          </p:cNvSpPr>
          <p:nvPr>
            <p:ph type="title"/>
          </p:nvPr>
        </p:nvSpPr>
        <p:spPr>
          <a:xfrm>
            <a:off x="-14189" y="-122612"/>
            <a:ext cx="7704000" cy="572700"/>
          </a:xfrm>
          <a:prstGeom prst="rect">
            <a:avLst/>
          </a:prstGeom>
          <a:effectLst>
            <a:outerShdw blurRad="76200" dist="38100" dir="8100000" algn="tr" rotWithShape="0">
              <a:prstClr val="black">
                <a:alpha val="40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77B6"/>
                </a:solidFill>
              </a:rPr>
              <a:t>RANDOM FOREST</a:t>
            </a:r>
            <a:br>
              <a:rPr lang="en-GB" dirty="0"/>
            </a:br>
            <a:endParaRPr dirty="0"/>
          </a:p>
        </p:txBody>
      </p:sp>
      <p:sp>
        <p:nvSpPr>
          <p:cNvPr id="63" name="TextBox 62"/>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65" name="Oval 64"/>
          <p:cNvSpPr/>
          <p:nvPr/>
        </p:nvSpPr>
        <p:spPr>
          <a:xfrm flipH="1">
            <a:off x="720000" y="4284809"/>
            <a:ext cx="99305" cy="10209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V="1">
            <a:off x="137141" y="4207255"/>
            <a:ext cx="146967" cy="12859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a:off x="315262" y="4417919"/>
            <a:ext cx="99305" cy="10209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flipV="1">
            <a:off x="1000467" y="3462449"/>
            <a:ext cx="146967" cy="12859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H="1">
            <a:off x="737298" y="3899009"/>
            <a:ext cx="99305" cy="10209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flipV="1">
            <a:off x="1812046" y="3324326"/>
            <a:ext cx="125396" cy="10972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flipH="1">
            <a:off x="1164795" y="3146296"/>
            <a:ext cx="137356" cy="14120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flipH="1">
            <a:off x="137141" y="3184720"/>
            <a:ext cx="111238" cy="1143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flipV="1">
            <a:off x="562523" y="3249807"/>
            <a:ext cx="94812" cy="8296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flipV="1">
            <a:off x="236702" y="2925611"/>
            <a:ext cx="94812" cy="8296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flipH="1">
            <a:off x="721778" y="2778964"/>
            <a:ext cx="111238" cy="1143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flipH="1">
            <a:off x="225999" y="167615"/>
            <a:ext cx="111238" cy="1143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flipV="1">
            <a:off x="766123" y="2088062"/>
            <a:ext cx="94812" cy="8296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V="1">
            <a:off x="466816" y="2516888"/>
            <a:ext cx="125396" cy="10972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H="1">
            <a:off x="627845" y="3043296"/>
            <a:ext cx="47406" cy="4873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flipV="1">
            <a:off x="31178" y="1181658"/>
            <a:ext cx="68945" cy="603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flipH="1">
            <a:off x="99386" y="2208124"/>
            <a:ext cx="104661" cy="10759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flipV="1">
            <a:off x="804311" y="1362791"/>
            <a:ext cx="73985" cy="7121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flipV="1">
            <a:off x="225638" y="700267"/>
            <a:ext cx="103603" cy="9065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944848" y="526648"/>
            <a:ext cx="99768" cy="10256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H="1">
            <a:off x="254934" y="1699098"/>
            <a:ext cx="79762" cy="8199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flipH="1">
            <a:off x="326836" y="2761602"/>
            <a:ext cx="91981" cy="9456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flipH="1">
            <a:off x="-37755" y="1390257"/>
            <a:ext cx="137141" cy="1509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flipV="1">
            <a:off x="560732" y="1695419"/>
            <a:ext cx="62959" cy="55091"/>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flipH="1">
            <a:off x="449752" y="1833602"/>
            <a:ext cx="79762" cy="8199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flipV="1">
            <a:off x="332589" y="1663492"/>
            <a:ext cx="73985" cy="7121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flipH="1">
            <a:off x="8092563" y="526648"/>
            <a:ext cx="99768" cy="10256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flipH="1" flipV="1">
            <a:off x="8268503" y="1351502"/>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flipV="1">
            <a:off x="8809887" y="705970"/>
            <a:ext cx="90566" cy="7924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flipV="1">
            <a:off x="9048613" y="1185476"/>
            <a:ext cx="60218" cy="5269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flipH="1">
            <a:off x="8637950" y="298032"/>
            <a:ext cx="65187" cy="6701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flipV="1">
            <a:off x="9085971" y="1378045"/>
            <a:ext cx="4571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flipH="1">
            <a:off x="9085971" y="1444182"/>
            <a:ext cx="88708" cy="9119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flipV="1">
            <a:off x="8515345" y="1700758"/>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flipH="1" flipV="1">
            <a:off x="8809887" y="1707722"/>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flipV="1">
            <a:off x="8764168" y="1680421"/>
            <a:ext cx="4571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flipH="1" flipV="1">
            <a:off x="8939828" y="2212520"/>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flipH="1" flipV="1">
            <a:off x="8280269" y="2072515"/>
            <a:ext cx="95824" cy="98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flipV="1">
            <a:off x="8628336" y="1857343"/>
            <a:ext cx="4571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flipH="1" flipV="1">
            <a:off x="8010153" y="3438474"/>
            <a:ext cx="164820" cy="16944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flipV="1">
            <a:off x="7205122" y="3311382"/>
            <a:ext cx="153985" cy="13474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flipV="1">
            <a:off x="7833421" y="3149530"/>
            <a:ext cx="157681" cy="13797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flipH="1">
            <a:off x="8306201" y="2790756"/>
            <a:ext cx="99768" cy="10256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flipV="1">
            <a:off x="8450129" y="3241899"/>
            <a:ext cx="117465" cy="10278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flipV="1">
            <a:off x="8823075" y="2945424"/>
            <a:ext cx="73493" cy="6430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flipH="1" flipV="1">
            <a:off x="8576379" y="2540825"/>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flipH="1" flipV="1">
            <a:off x="8735262" y="2766321"/>
            <a:ext cx="45719" cy="4700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V="1">
            <a:off x="8472114" y="3047411"/>
            <a:ext cx="73493" cy="6430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8910922" y="3205598"/>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V="1">
            <a:off x="8294130" y="3904921"/>
            <a:ext cx="126239" cy="11046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flipH="1" flipV="1">
            <a:off x="8306936" y="4300281"/>
            <a:ext cx="120544" cy="12392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flipV="1">
            <a:off x="8879555" y="4220781"/>
            <a:ext cx="106762" cy="10975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flipV="1">
            <a:off x="8703137" y="4409547"/>
            <a:ext cx="126239" cy="11046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92760" y="646459"/>
            <a:ext cx="8746930" cy="894294"/>
          </a:xfrm>
          <a:prstGeom prst="rect">
            <a:avLst/>
          </a:prstGeom>
        </p:spPr>
      </p:pic>
      <p:sp>
        <p:nvSpPr>
          <p:cNvPr id="61" name="TextBox 60"/>
          <p:cNvSpPr txBox="1"/>
          <p:nvPr/>
        </p:nvSpPr>
        <p:spPr>
          <a:xfrm>
            <a:off x="1278936" y="3730201"/>
            <a:ext cx="4170143" cy="954107"/>
          </a:xfrm>
          <a:prstGeom prst="rect">
            <a:avLst/>
          </a:prstGeom>
          <a:noFill/>
        </p:spPr>
        <p:txBody>
          <a:bodyPr wrap="square" rtlCol="0">
            <a:spAutoFit/>
          </a:bodyPr>
          <a:lstStyle/>
          <a:p>
            <a:pPr marL="342900" indent="-342900">
              <a:buAutoNum type="arabicPeriod"/>
            </a:pPr>
            <a:r>
              <a:rPr lang="en-IN" dirty="0"/>
              <a:t>We further were able to enhance the accuracy to 0.77. </a:t>
            </a:r>
          </a:p>
          <a:p>
            <a:pPr marL="342900" indent="-342900">
              <a:buAutoNum type="arabicPeriod"/>
            </a:pPr>
            <a:r>
              <a:rPr lang="en-IN" dirty="0"/>
              <a:t>But recall score deteriorated further. </a:t>
            </a:r>
          </a:p>
          <a:p>
            <a:pPr marL="342900" indent="-342900">
              <a:buAutoNum type="arabicPeriod"/>
            </a:pPr>
            <a:endParaRPr lang="en-IN" dirty="0"/>
          </a:p>
        </p:txBody>
      </p:sp>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0" b="89789" l="6667" r="93056"/>
                    </a14:imgEffect>
                  </a14:imgLayer>
                </a14:imgProps>
              </a:ext>
              <a:ext uri="{28A0092B-C50C-407E-A947-70E740481C1C}">
                <a14:useLocalDpi xmlns:a14="http://schemas.microsoft.com/office/drawing/2010/main" val="0"/>
              </a:ext>
            </a:extLst>
          </a:blip>
          <a:stretch>
            <a:fillRect/>
          </a:stretch>
        </p:blipFill>
        <p:spPr>
          <a:xfrm>
            <a:off x="6773619" y="2265810"/>
            <a:ext cx="2094644" cy="1652441"/>
          </a:xfrm>
          <a:prstGeom prst="rect">
            <a:avLst/>
          </a:prstGeom>
          <a:effectLst>
            <a:glow rad="12700">
              <a:srgbClr val="00B5D8">
                <a:alpha val="50000"/>
              </a:srgbClr>
            </a:glow>
            <a:outerShdw blurRad="63500" dist="50800" dir="8400000" algn="ctr" rotWithShape="0">
              <a:srgbClr val="000000">
                <a:alpha val="41000"/>
              </a:srgbClr>
            </a:outerShdw>
          </a:effectLst>
        </p:spPr>
      </p:pic>
      <p:sp>
        <p:nvSpPr>
          <p:cNvPr id="6" name="Rounded Rectangular Callout 5"/>
          <p:cNvSpPr/>
          <p:nvPr/>
        </p:nvSpPr>
        <p:spPr>
          <a:xfrm>
            <a:off x="4473474" y="2006010"/>
            <a:ext cx="2126750" cy="887312"/>
          </a:xfrm>
          <a:prstGeom prst="wedgeRoundRectCallout">
            <a:avLst>
              <a:gd name="adj1" fmla="val 72134"/>
              <a:gd name="adj2" fmla="val 3608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We were keen on getting a better classification so we did try some ensemble method. Random Forest being our first choice for the same</a:t>
            </a:r>
            <a:endParaRPr lang="en-IN" sz="1100" dirty="0"/>
          </a:p>
        </p:txBody>
      </p:sp>
      <p:sp>
        <p:nvSpPr>
          <p:cNvPr id="120" name="Oval 119"/>
          <p:cNvSpPr/>
          <p:nvPr/>
        </p:nvSpPr>
        <p:spPr>
          <a:xfrm>
            <a:off x="6323496" y="1224578"/>
            <a:ext cx="785945" cy="31659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47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fade">
                                      <p:cBhvr>
                                        <p:cTn id="1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86"/>
        <p:cNvGrpSpPr/>
        <p:nvPr/>
      </p:nvGrpSpPr>
      <p:grpSpPr>
        <a:xfrm>
          <a:off x="0" y="0"/>
          <a:ext cx="0" cy="0"/>
          <a:chOff x="0" y="0"/>
          <a:chExt cx="0" cy="0"/>
        </a:xfrm>
      </p:grpSpPr>
      <p:sp>
        <p:nvSpPr>
          <p:cNvPr id="45" name="Oval 44"/>
          <p:cNvSpPr/>
          <p:nvPr/>
        </p:nvSpPr>
        <p:spPr>
          <a:xfrm flipV="1">
            <a:off x="8091607" y="111210"/>
            <a:ext cx="113543" cy="9935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7" name="Google Shape;4587;p48"/>
          <p:cNvSpPr txBox="1">
            <a:spLocks noGrp="1"/>
          </p:cNvSpPr>
          <p:nvPr>
            <p:ph type="title"/>
          </p:nvPr>
        </p:nvSpPr>
        <p:spPr>
          <a:xfrm>
            <a:off x="442885" y="-11147"/>
            <a:ext cx="7704000" cy="572700"/>
          </a:xfrm>
          <a:prstGeom prst="rect">
            <a:avLst/>
          </a:prstGeom>
          <a:effectLst>
            <a:outerShdw blurRad="88900" dist="38100" dir="8100000" algn="tr" rotWithShape="0">
              <a:prstClr val="black">
                <a:alpha val="40000"/>
              </a:prstClr>
            </a:outerShdw>
          </a:effectLst>
        </p:spPr>
        <p:txBody>
          <a:bodyPr spcFirstLastPara="1" wrap="square" lIns="91425" tIns="91425" rIns="91425" bIns="91425" anchor="t" anchorCtr="0">
            <a:noAutofit/>
          </a:bodyPr>
          <a:lstStyle/>
          <a:p>
            <a:pPr lvl="0"/>
            <a:r>
              <a:rPr lang="en-GB" dirty="0">
                <a:solidFill>
                  <a:srgbClr val="0077B6"/>
                </a:solidFill>
              </a:rPr>
              <a:t>BOOSTING</a:t>
            </a:r>
            <a:endParaRPr dirty="0"/>
          </a:p>
        </p:txBody>
      </p:sp>
      <p:sp>
        <p:nvSpPr>
          <p:cNvPr id="5" name="TextBox 4"/>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7" name="Oval 6"/>
          <p:cNvSpPr/>
          <p:nvPr/>
        </p:nvSpPr>
        <p:spPr>
          <a:xfrm flipV="1">
            <a:off x="390216" y="304820"/>
            <a:ext cx="110122" cy="9635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2003" y="951078"/>
            <a:ext cx="64829" cy="6664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V="1">
            <a:off x="0" y="709026"/>
            <a:ext cx="75012" cy="6563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00338" y="1258521"/>
            <a:ext cx="126405" cy="12995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V="1">
            <a:off x="474918" y="960858"/>
            <a:ext cx="72126" cy="6311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40841" y="114888"/>
            <a:ext cx="93064" cy="9567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1378" y="951077"/>
            <a:ext cx="64829" cy="6664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V="1">
            <a:off x="547044" y="4621866"/>
            <a:ext cx="146366" cy="12807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353615" y="4117245"/>
            <a:ext cx="73201" cy="7525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321582" y="4811051"/>
            <a:ext cx="121303" cy="12470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V="1">
            <a:off x="-3946" y="5108955"/>
            <a:ext cx="78958" cy="6909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V="1">
            <a:off x="954000" y="5006644"/>
            <a:ext cx="76525" cy="66961"/>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1563601" y="4885170"/>
            <a:ext cx="79386" cy="816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V="1">
            <a:off x="1950427" y="5040124"/>
            <a:ext cx="52472" cy="4591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2191592" y="4771862"/>
            <a:ext cx="76239" cy="7837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V="1">
            <a:off x="2884388" y="4548053"/>
            <a:ext cx="84356" cy="7381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3179340" y="4976018"/>
            <a:ext cx="52844" cy="5432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V="1">
            <a:off x="3277881" y="5108955"/>
            <a:ext cx="84356" cy="7381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3634095" y="4870421"/>
            <a:ext cx="79386" cy="816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V="1">
            <a:off x="3723261" y="4801269"/>
            <a:ext cx="58059" cy="5080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H="1">
            <a:off x="3894793" y="4961747"/>
            <a:ext cx="76239" cy="7837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V="1">
            <a:off x="5192392" y="4988302"/>
            <a:ext cx="84356" cy="7381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V="1">
            <a:off x="5445727" y="4857714"/>
            <a:ext cx="76525" cy="66961"/>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5359918" y="4804362"/>
            <a:ext cx="45719" cy="4700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6176812" y="4544153"/>
            <a:ext cx="79386" cy="816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V="1">
            <a:off x="5916087" y="4982039"/>
            <a:ext cx="52472" cy="4591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5785625" y="5102694"/>
            <a:ext cx="79386" cy="816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V="1">
            <a:off x="6868670" y="4773719"/>
            <a:ext cx="76525" cy="66961"/>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7131658" y="5032439"/>
            <a:ext cx="57733" cy="5935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V="1">
            <a:off x="7505490" y="4885170"/>
            <a:ext cx="76525" cy="66961"/>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8471706" y="4620557"/>
            <a:ext cx="129603" cy="13323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V="1">
            <a:off x="8072711" y="4974495"/>
            <a:ext cx="132439" cy="1158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8692340" y="4117245"/>
            <a:ext cx="114261" cy="11746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8692340" y="4806374"/>
            <a:ext cx="147862" cy="12938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9058343" y="5065524"/>
            <a:ext cx="114261" cy="11746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V="1">
            <a:off x="8540437" y="1270821"/>
            <a:ext cx="113543" cy="9935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8640352" y="294287"/>
            <a:ext cx="103976" cy="10689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8246709" y="967485"/>
            <a:ext cx="48498" cy="498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V="1">
            <a:off x="9029385" y="709026"/>
            <a:ext cx="94277" cy="8249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8857793" y="952399"/>
            <a:ext cx="63172" cy="6494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V="1">
            <a:off x="8582897" y="955184"/>
            <a:ext cx="85261" cy="7460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45977" y="642489"/>
            <a:ext cx="8812442" cy="2552075"/>
          </a:xfrm>
          <a:prstGeom prst="rect">
            <a:avLst/>
          </a:prstGeom>
        </p:spPr>
      </p:pic>
      <p:grpSp>
        <p:nvGrpSpPr>
          <p:cNvPr id="50" name="Group 49"/>
          <p:cNvGrpSpPr/>
          <p:nvPr/>
        </p:nvGrpSpPr>
        <p:grpSpPr>
          <a:xfrm>
            <a:off x="60014" y="3163332"/>
            <a:ext cx="5561635" cy="1691862"/>
            <a:chOff x="1320830" y="2925611"/>
            <a:chExt cx="5561635" cy="1691862"/>
          </a:xfrm>
          <a:noFill/>
        </p:grpSpPr>
        <p:pic>
          <p:nvPicPr>
            <p:cNvPr id="51" name="Picture 50"/>
            <p:cNvPicPr>
              <a:picLocks noChangeAspect="1"/>
            </p:cNvPicPr>
            <p:nvPr/>
          </p:nvPicPr>
          <p:blipFill rotWithShape="1">
            <a:blip r:embed="rId4">
              <a:extLst>
                <a:ext uri="{28A0092B-C50C-407E-A947-70E740481C1C}">
                  <a14:useLocalDpi xmlns:a14="http://schemas.microsoft.com/office/drawing/2010/main" val="0"/>
                </a:ext>
              </a:extLst>
            </a:blip>
            <a:srcRect t="4195" b="42382"/>
            <a:stretch/>
          </p:blipFill>
          <p:spPr>
            <a:xfrm>
              <a:off x="3092651" y="3880969"/>
              <a:ext cx="1931271" cy="736504"/>
            </a:xfrm>
            <a:prstGeom prst="rect">
              <a:avLst/>
            </a:prstGeom>
            <a:grpFill/>
            <a:effectLst>
              <a:outerShdw blurRad="50800" dist="50800" dir="5400000" algn="ctr" rotWithShape="0">
                <a:srgbClr val="000000">
                  <a:alpha val="30000"/>
                </a:srgbClr>
              </a:outerShdw>
            </a:effectLst>
          </p:spPr>
        </p:pic>
        <p:sp>
          <p:nvSpPr>
            <p:cNvPr id="52" name="Oval Callout 51"/>
            <p:cNvSpPr/>
            <p:nvPr/>
          </p:nvSpPr>
          <p:spPr>
            <a:xfrm>
              <a:off x="1320830" y="3092031"/>
              <a:ext cx="1674062" cy="603469"/>
            </a:xfrm>
            <a:prstGeom prst="wedgeEllipseCallout">
              <a:avLst>
                <a:gd name="adj1" fmla="val 61753"/>
                <a:gd name="adj2" fmla="val 11656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Why Recall score is important here?</a:t>
              </a:r>
              <a:r>
                <a:rPr lang="en-IN" sz="1100" dirty="0"/>
                <a:t> </a:t>
              </a:r>
            </a:p>
          </p:txBody>
        </p:sp>
        <p:sp>
          <p:nvSpPr>
            <p:cNvPr id="53" name="Oval Callout 52"/>
            <p:cNvSpPr/>
            <p:nvPr/>
          </p:nvSpPr>
          <p:spPr>
            <a:xfrm>
              <a:off x="3971032" y="2925611"/>
              <a:ext cx="2911433" cy="753291"/>
            </a:xfrm>
            <a:prstGeom prst="wedgeEllipseCallout">
              <a:avLst>
                <a:gd name="adj1" fmla="val -37671"/>
                <a:gd name="adj2" fmla="val 9613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As it determines how well our model classifies the customers who are more likely to leave.</a:t>
              </a:r>
              <a:r>
                <a:rPr lang="en-IN" sz="1100" dirty="0"/>
                <a:t> </a:t>
              </a:r>
            </a:p>
          </p:txBody>
        </p:sp>
      </p:grpSp>
      <p:sp>
        <p:nvSpPr>
          <p:cNvPr id="4" name="TextBox 3"/>
          <p:cNvSpPr txBox="1"/>
          <p:nvPr/>
        </p:nvSpPr>
        <p:spPr>
          <a:xfrm>
            <a:off x="5916088" y="3596853"/>
            <a:ext cx="3004878" cy="1384995"/>
          </a:xfrm>
          <a:prstGeom prst="rect">
            <a:avLst/>
          </a:prstGeom>
          <a:noFill/>
        </p:spPr>
        <p:txBody>
          <a:bodyPr wrap="square" rtlCol="0">
            <a:spAutoFit/>
          </a:bodyPr>
          <a:lstStyle/>
          <a:p>
            <a:pPr marL="342900" indent="-342900">
              <a:buAutoNum type="arabicPeriod"/>
            </a:pPr>
            <a:r>
              <a:rPr lang="en-IN" dirty="0"/>
              <a:t>Boosting techniques like ADABOOST, GBOOST and XGBOOST are used here for classification.</a:t>
            </a:r>
          </a:p>
          <a:p>
            <a:pPr marL="342900" indent="-342900">
              <a:buAutoNum type="arabicPeriod"/>
            </a:pPr>
            <a:r>
              <a:rPr lang="en-IN" dirty="0"/>
              <a:t>The best model are highlighted.  </a:t>
            </a:r>
          </a:p>
        </p:txBody>
      </p:sp>
      <p:sp>
        <p:nvSpPr>
          <p:cNvPr id="6" name="Oval 5"/>
          <p:cNvSpPr/>
          <p:nvPr/>
        </p:nvSpPr>
        <p:spPr>
          <a:xfrm>
            <a:off x="6475697" y="2590325"/>
            <a:ext cx="785945" cy="31659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5299641" y="2915293"/>
            <a:ext cx="785945" cy="31659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a:off x="6482046" y="2941368"/>
            <a:ext cx="785945" cy="31659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299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4"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7"/>
        <p:cNvGrpSpPr/>
        <p:nvPr/>
      </p:nvGrpSpPr>
      <p:grpSpPr>
        <a:xfrm>
          <a:off x="0" y="0"/>
          <a:ext cx="0" cy="0"/>
          <a:chOff x="0" y="0"/>
          <a:chExt cx="0" cy="0"/>
        </a:xfrm>
      </p:grpSpPr>
      <p:sp>
        <p:nvSpPr>
          <p:cNvPr id="92" name="Oval 91"/>
          <p:cNvSpPr/>
          <p:nvPr/>
        </p:nvSpPr>
        <p:spPr>
          <a:xfrm flipV="1">
            <a:off x="8809887" y="167615"/>
            <a:ext cx="116753" cy="102161"/>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9" name="Google Shape;454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GB" dirty="0"/>
            </a:br>
            <a:endParaRPr dirty="0"/>
          </a:p>
        </p:txBody>
      </p:sp>
      <p:sp>
        <p:nvSpPr>
          <p:cNvPr id="63" name="TextBox 62"/>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65" name="Oval 64"/>
          <p:cNvSpPr/>
          <p:nvPr/>
        </p:nvSpPr>
        <p:spPr>
          <a:xfrm flipH="1">
            <a:off x="720000" y="4284809"/>
            <a:ext cx="99305" cy="10209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V="1">
            <a:off x="137141" y="4207255"/>
            <a:ext cx="146967" cy="12859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a:off x="315262" y="4417919"/>
            <a:ext cx="99305" cy="10209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flipV="1">
            <a:off x="1000467" y="3462449"/>
            <a:ext cx="146967" cy="12859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H="1">
            <a:off x="737298" y="3899009"/>
            <a:ext cx="99305" cy="10209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flipV="1">
            <a:off x="1812046" y="3324326"/>
            <a:ext cx="125396" cy="10972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flipH="1">
            <a:off x="1164795" y="3146296"/>
            <a:ext cx="137356" cy="14120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flipH="1">
            <a:off x="137141" y="3184720"/>
            <a:ext cx="111238" cy="1143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flipV="1">
            <a:off x="562523" y="3249807"/>
            <a:ext cx="94812" cy="8296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flipV="1">
            <a:off x="236702" y="2925611"/>
            <a:ext cx="94812" cy="8296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flipH="1">
            <a:off x="721778" y="2778964"/>
            <a:ext cx="111238" cy="1143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flipH="1">
            <a:off x="225999" y="167615"/>
            <a:ext cx="111238" cy="1143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flipV="1">
            <a:off x="766123" y="2088062"/>
            <a:ext cx="94812" cy="8296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V="1">
            <a:off x="466816" y="2516888"/>
            <a:ext cx="125396" cy="10972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H="1">
            <a:off x="627845" y="3043296"/>
            <a:ext cx="47406" cy="4873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flipV="1">
            <a:off x="31178" y="1181658"/>
            <a:ext cx="68945" cy="603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flipH="1">
            <a:off x="99386" y="2208124"/>
            <a:ext cx="104661" cy="10759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flipV="1">
            <a:off x="804311" y="1362791"/>
            <a:ext cx="73985" cy="7121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flipV="1">
            <a:off x="225638" y="700267"/>
            <a:ext cx="103603" cy="9065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944848" y="526648"/>
            <a:ext cx="99768" cy="10256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H="1">
            <a:off x="254934" y="1699098"/>
            <a:ext cx="79762" cy="8199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flipH="1">
            <a:off x="326836" y="2761602"/>
            <a:ext cx="91981" cy="9456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flipH="1">
            <a:off x="-37755" y="1390257"/>
            <a:ext cx="137141" cy="1509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flipV="1">
            <a:off x="560732" y="1695419"/>
            <a:ext cx="62959" cy="55091"/>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flipH="1">
            <a:off x="449752" y="1833602"/>
            <a:ext cx="79762" cy="8199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flipV="1">
            <a:off x="332589" y="1663492"/>
            <a:ext cx="73985" cy="7121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flipH="1">
            <a:off x="8092563" y="526648"/>
            <a:ext cx="99768" cy="10256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flipH="1" flipV="1">
            <a:off x="8268503" y="1351502"/>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flipV="1">
            <a:off x="8809887" y="705970"/>
            <a:ext cx="90566" cy="7924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flipV="1">
            <a:off x="9048613" y="1185476"/>
            <a:ext cx="60218" cy="5269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flipH="1">
            <a:off x="8637950" y="298032"/>
            <a:ext cx="65187" cy="6701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flipV="1">
            <a:off x="9085971" y="1378045"/>
            <a:ext cx="4571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flipH="1">
            <a:off x="9085971" y="1444182"/>
            <a:ext cx="88708" cy="9119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flipV="1">
            <a:off x="8515345" y="1700758"/>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flipH="1" flipV="1">
            <a:off x="8809887" y="1707722"/>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flipV="1">
            <a:off x="8764168" y="1680421"/>
            <a:ext cx="4571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flipH="1" flipV="1">
            <a:off x="8939828" y="2212520"/>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flipH="1" flipV="1">
            <a:off x="8280269" y="2072515"/>
            <a:ext cx="95824" cy="98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flipV="1">
            <a:off x="8628336" y="1857343"/>
            <a:ext cx="4571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flipH="1" flipV="1">
            <a:off x="8010153" y="3438474"/>
            <a:ext cx="164820" cy="16944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flipV="1">
            <a:off x="7205122" y="3311382"/>
            <a:ext cx="153985" cy="13474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flipV="1">
            <a:off x="7833421" y="3149530"/>
            <a:ext cx="157681" cy="13797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flipH="1">
            <a:off x="8306201" y="2790756"/>
            <a:ext cx="99768" cy="10256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flipV="1">
            <a:off x="8450129" y="3241899"/>
            <a:ext cx="117465" cy="10278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flipV="1">
            <a:off x="8823075" y="2945424"/>
            <a:ext cx="73493" cy="6430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flipH="1" flipV="1">
            <a:off x="8576379" y="2540825"/>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flipH="1" flipV="1">
            <a:off x="8735262" y="2766321"/>
            <a:ext cx="45719" cy="4700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V="1">
            <a:off x="8472114" y="3047411"/>
            <a:ext cx="73493" cy="6430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8910922" y="3205598"/>
            <a:ext cx="75396" cy="775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V="1">
            <a:off x="8294130" y="3904921"/>
            <a:ext cx="126239" cy="11046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flipH="1" flipV="1">
            <a:off x="8306936" y="4300281"/>
            <a:ext cx="120544" cy="12392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flipV="1">
            <a:off x="8879555" y="4220781"/>
            <a:ext cx="106762" cy="10975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flipV="1">
            <a:off x="8703137" y="4409547"/>
            <a:ext cx="126239" cy="11046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Google Shape;4587;p48"/>
          <p:cNvSpPr txBox="1">
            <a:spLocks noGrp="1"/>
          </p:cNvSpPr>
          <p:nvPr>
            <p:ph type="title"/>
          </p:nvPr>
        </p:nvSpPr>
        <p:spPr>
          <a:xfrm>
            <a:off x="442885" y="81320"/>
            <a:ext cx="7704000" cy="572700"/>
          </a:xfrm>
          <a:prstGeom prst="rect">
            <a:avLst/>
          </a:prstGeom>
          <a:effectLst>
            <a:outerShdw blurRad="88900" dist="38100" dir="8100000" algn="tr" rotWithShape="0">
              <a:prstClr val="black">
                <a:alpha val="40000"/>
              </a:prstClr>
            </a:outerShdw>
          </a:effectLst>
        </p:spPr>
        <p:txBody>
          <a:bodyPr spcFirstLastPara="1" wrap="square" lIns="91425" tIns="91425" rIns="91425" bIns="91425" anchor="t" anchorCtr="0">
            <a:noAutofit/>
          </a:bodyPr>
          <a:lstStyle/>
          <a:p>
            <a:pPr lvl="0"/>
            <a:r>
              <a:rPr lang="en-GB" dirty="0">
                <a:solidFill>
                  <a:srgbClr val="0077B6"/>
                </a:solidFill>
              </a:rPr>
              <a:t>SOME MORE ALGORITHMS</a:t>
            </a:r>
            <a:r>
              <a:rPr lang="en-IN" dirty="0">
                <a:solidFill>
                  <a:srgbClr val="0077B6"/>
                </a:solidFill>
              </a:rPr>
              <a:t>....</a:t>
            </a:r>
            <a:endParaRPr dirty="0"/>
          </a:p>
        </p:txBody>
      </p:sp>
      <p:sp>
        <p:nvSpPr>
          <p:cNvPr id="2" name="TextBox 1"/>
          <p:cNvSpPr txBox="1"/>
          <p:nvPr/>
        </p:nvSpPr>
        <p:spPr>
          <a:xfrm>
            <a:off x="284744" y="3122082"/>
            <a:ext cx="5909336" cy="1600438"/>
          </a:xfrm>
          <a:prstGeom prst="rect">
            <a:avLst/>
          </a:prstGeom>
          <a:noFill/>
        </p:spPr>
        <p:txBody>
          <a:bodyPr wrap="square" rtlCol="0">
            <a:spAutoFit/>
          </a:bodyPr>
          <a:lstStyle/>
          <a:p>
            <a:pPr marL="342900" indent="-342900">
              <a:buAutoNum type="arabicPeriod"/>
            </a:pPr>
            <a:r>
              <a:rPr lang="en-IN" dirty="0"/>
              <a:t>Different models applied here are Naïve Bayes, Support vector machine and Light gradient Boosting Model. </a:t>
            </a:r>
          </a:p>
          <a:p>
            <a:pPr marL="342900" indent="-342900">
              <a:buAutoNum type="arabicPeriod"/>
            </a:pPr>
            <a:r>
              <a:rPr lang="en-IN" dirty="0"/>
              <a:t>For the balanced data a good accuracy is required along with the good recall score. This is achieved in the LGBM balanced model as highlighted. </a:t>
            </a:r>
          </a:p>
          <a:p>
            <a:pPr marL="342900" indent="-342900">
              <a:buAutoNum type="arabicPeriod"/>
            </a:pPr>
            <a:r>
              <a:rPr lang="en-IN" dirty="0"/>
              <a:t>Surprisingly this model gives us the kappa score which is best among all the models fitted earlier. </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42" b="99479" l="1527" r="100000"/>
                    </a14:imgEffect>
                  </a14:imgLayer>
                </a14:imgProps>
              </a:ext>
              <a:ext uri="{28A0092B-C50C-407E-A947-70E740481C1C}">
                <a14:useLocalDpi xmlns:a14="http://schemas.microsoft.com/office/drawing/2010/main" val="0"/>
              </a:ext>
            </a:extLst>
          </a:blip>
          <a:stretch>
            <a:fillRect/>
          </a:stretch>
        </p:blipFill>
        <p:spPr>
          <a:xfrm>
            <a:off x="5278552" y="3324325"/>
            <a:ext cx="2442829" cy="1790165"/>
          </a:xfrm>
          <a:prstGeom prst="rect">
            <a:avLst/>
          </a:prstGeom>
          <a:effectLst>
            <a:outerShdw blurRad="101600" dist="50800" dir="6780000" algn="ctr" rotWithShape="0">
              <a:srgbClr val="000000">
                <a:alpha val="41000"/>
              </a:srgbClr>
            </a:outerShdw>
          </a:effectLst>
        </p:spPr>
      </p:pic>
      <p:sp>
        <p:nvSpPr>
          <p:cNvPr id="64" name="Oval 63"/>
          <p:cNvSpPr/>
          <p:nvPr/>
        </p:nvSpPr>
        <p:spPr>
          <a:xfrm>
            <a:off x="5098959" y="2556093"/>
            <a:ext cx="785945" cy="31659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6365255" y="2556094"/>
            <a:ext cx="785945" cy="31659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Oval 119"/>
          <p:cNvSpPr/>
          <p:nvPr/>
        </p:nvSpPr>
        <p:spPr>
          <a:xfrm>
            <a:off x="7351513" y="2554846"/>
            <a:ext cx="785945" cy="31659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8861BDB-8322-41E6-AF13-A3B079E1D3B9}"/>
              </a:ext>
            </a:extLst>
          </p:cNvPr>
          <p:cNvPicPr>
            <a:picLocks noChangeAspect="1"/>
          </p:cNvPicPr>
          <p:nvPr/>
        </p:nvPicPr>
        <p:blipFill rotWithShape="1">
          <a:blip r:embed="rId5"/>
          <a:srcRect r="1190"/>
          <a:stretch/>
        </p:blipFill>
        <p:spPr>
          <a:xfrm>
            <a:off x="232954" y="874264"/>
            <a:ext cx="8782270" cy="2200505"/>
          </a:xfrm>
          <a:prstGeom prst="rect">
            <a:avLst/>
          </a:prstGeom>
        </p:spPr>
      </p:pic>
      <p:sp>
        <p:nvSpPr>
          <p:cNvPr id="7" name="Oval 6">
            <a:extLst>
              <a:ext uri="{FF2B5EF4-FFF2-40B4-BE49-F238E27FC236}">
                <a16:creationId xmlns:a16="http://schemas.microsoft.com/office/drawing/2014/main" id="{BD971B85-807E-48A9-9D58-1B897E1B35B9}"/>
              </a:ext>
            </a:extLst>
          </p:cNvPr>
          <p:cNvSpPr/>
          <p:nvPr/>
        </p:nvSpPr>
        <p:spPr>
          <a:xfrm>
            <a:off x="5406013" y="2306537"/>
            <a:ext cx="785945" cy="210351"/>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EADF8271-6260-4CE7-B8CF-49A114C88248}"/>
              </a:ext>
            </a:extLst>
          </p:cNvPr>
          <p:cNvSpPr/>
          <p:nvPr/>
        </p:nvSpPr>
        <p:spPr>
          <a:xfrm>
            <a:off x="6629335" y="2315721"/>
            <a:ext cx="722177" cy="19306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013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500"/>
                                        <p:tgtEl>
                                          <p:spTgt spid="1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animEffect transition="in" filter="fade">
                                      <p:cBhvr>
                                        <p:cTn id="1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00" grpId="0" animBg="1"/>
      <p:bldP spid="1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78"/>
        <p:cNvGrpSpPr/>
        <p:nvPr/>
      </p:nvGrpSpPr>
      <p:grpSpPr>
        <a:xfrm>
          <a:off x="0" y="0"/>
          <a:ext cx="0" cy="0"/>
          <a:chOff x="0" y="0"/>
          <a:chExt cx="0" cy="0"/>
        </a:xfrm>
      </p:grpSpPr>
      <p:sp>
        <p:nvSpPr>
          <p:cNvPr id="28" name="Oval 27"/>
          <p:cNvSpPr/>
          <p:nvPr/>
        </p:nvSpPr>
        <p:spPr>
          <a:xfrm flipV="1">
            <a:off x="8751521" y="74386"/>
            <a:ext cx="158799" cy="13895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V="1">
            <a:off x="8151585" y="89629"/>
            <a:ext cx="123958" cy="10846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9" name="Google Shape;4579;p47"/>
          <p:cNvSpPr txBox="1">
            <a:spLocks noGrp="1"/>
          </p:cNvSpPr>
          <p:nvPr>
            <p:ph type="title"/>
          </p:nvPr>
        </p:nvSpPr>
        <p:spPr>
          <a:xfrm>
            <a:off x="2690036" y="158587"/>
            <a:ext cx="3328693" cy="751665"/>
          </a:xfrm>
          <a:prstGeom prst="rect">
            <a:avLst/>
          </a:prstGeom>
          <a:effectLst>
            <a:outerShdw blurRad="101600" dist="38100" dir="8100000" algn="tr" rotWithShape="0">
              <a:prstClr val="black">
                <a:alpha val="40000"/>
              </a:prstClr>
            </a:outerShdw>
          </a:effectLst>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0077B6"/>
                </a:solidFill>
              </a:rPr>
              <a:t>CONCLUSION</a:t>
            </a:r>
            <a:r>
              <a:rPr lang="en-US" dirty="0"/>
              <a:t> </a:t>
            </a:r>
            <a:br>
              <a:rPr lang="en-US" dirty="0"/>
            </a:br>
            <a:endParaRPr dirty="0"/>
          </a:p>
        </p:txBody>
      </p:sp>
      <p:sp>
        <p:nvSpPr>
          <p:cNvPr id="7" name="TextBox 6"/>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9" name="Oval 8"/>
          <p:cNvSpPr/>
          <p:nvPr/>
        </p:nvSpPr>
        <p:spPr>
          <a:xfrm flipH="1" flipV="1">
            <a:off x="716929" y="4970399"/>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5687305" y="663558"/>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V="1">
            <a:off x="994369" y="4521200"/>
            <a:ext cx="99191" cy="8679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V="1">
            <a:off x="3305761" y="4607994"/>
            <a:ext cx="158799" cy="13895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3587386" y="4796946"/>
            <a:ext cx="103287" cy="10618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90774" y="4736349"/>
            <a:ext cx="124992" cy="12850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250641" y="4859752"/>
            <a:ext cx="74506" cy="7659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28933" y="4958080"/>
            <a:ext cx="98088" cy="10083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V="1">
            <a:off x="133177" y="4800599"/>
            <a:ext cx="67602" cy="5915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546937" y="4063675"/>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V="1">
            <a:off x="599714" y="5120640"/>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333338" y="4863100"/>
            <a:ext cx="79662" cy="818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V="1">
            <a:off x="3943488" y="5096883"/>
            <a:ext cx="79400" cy="6947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957418" y="5008848"/>
            <a:ext cx="79662" cy="818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V="1">
            <a:off x="2944399" y="4993480"/>
            <a:ext cx="101239" cy="8858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5021695" y="213338"/>
            <a:ext cx="108061" cy="11109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V="1">
            <a:off x="1937699" y="4985666"/>
            <a:ext cx="119100" cy="10421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V="1">
            <a:off x="5366642" y="115190"/>
            <a:ext cx="99191" cy="8679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7869826" y="1168692"/>
            <a:ext cx="103287" cy="10618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6291287" y="286132"/>
            <a:ext cx="74506" cy="7659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6902453" y="75421"/>
            <a:ext cx="98088" cy="10083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V="1">
            <a:off x="7962953" y="821666"/>
            <a:ext cx="101239" cy="8858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V="1">
            <a:off x="7155126" y="441452"/>
            <a:ext cx="219033" cy="19165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5610567" y="-2210"/>
            <a:ext cx="74506" cy="7659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V="1">
            <a:off x="6971401" y="-2210"/>
            <a:ext cx="84982" cy="74361"/>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flipV="1">
            <a:off x="8369947" y="982237"/>
            <a:ext cx="45720" cy="4700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7688274" y="676128"/>
            <a:ext cx="109525" cy="1125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V="1">
            <a:off x="7600939" y="362728"/>
            <a:ext cx="87335" cy="764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351254" y="422792"/>
            <a:ext cx="64268" cy="6607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90932" y="872412"/>
            <a:ext cx="7573259" cy="4401205"/>
          </a:xfrm>
          <a:prstGeom prst="rect">
            <a:avLst/>
          </a:prstGeom>
        </p:spPr>
        <p:txBody>
          <a:bodyPr wrap="square">
            <a:spAutoFit/>
          </a:bodyPr>
          <a:lstStyle/>
          <a:p>
            <a:pPr marL="342900" indent="-342900">
              <a:buAutoNum type="arabicPeriod"/>
            </a:pPr>
            <a:r>
              <a:rPr lang="en-IN" dirty="0"/>
              <a:t>We started by cleaning the data and analysing it with visualization. Then, to be able to build a machine learning model, we transformed the categorical data into numeric variables (feature engineering). After transforming the data, we tried different machine learning algorithms using default parameters. </a:t>
            </a:r>
          </a:p>
          <a:p>
            <a:pPr marL="342900" indent="-342900">
              <a:buAutoNum type="arabicPeriod"/>
            </a:pPr>
            <a:r>
              <a:rPr lang="en-IN" dirty="0"/>
              <a:t>Finally, we concluded that the accuracy that we are getting in applying different algorithms is near about 0.77. </a:t>
            </a:r>
          </a:p>
          <a:p>
            <a:pPr marL="342900" indent="-342900">
              <a:buAutoNum type="arabicPeriod"/>
            </a:pPr>
            <a:r>
              <a:rPr lang="en-IN" dirty="0"/>
              <a:t>The best set of metrics achieved is in LGBM model with balanced data. Having good accuracy score, recall as well as kappa score. </a:t>
            </a:r>
          </a:p>
          <a:p>
            <a:pPr marL="342900" indent="-342900">
              <a:buAutoNum type="arabicPeriod"/>
            </a:pPr>
            <a:r>
              <a:rPr lang="en-IN" dirty="0"/>
              <a:t>This accuracy is subjected to the fact that there is no over-fitting or under-fitting.</a:t>
            </a:r>
          </a:p>
          <a:p>
            <a:pPr marL="342900" indent="-342900">
              <a:buAutoNum type="arabicPeriod"/>
            </a:pPr>
            <a:r>
              <a:rPr lang="en-IN" dirty="0"/>
              <a:t>So, this model can be deployed in the classification of  customers. That is they will remain associated with the company or terminate the services.</a:t>
            </a:r>
          </a:p>
          <a:p>
            <a:pPr marL="342900" indent="-342900">
              <a:buAutoNum type="arabicPeriod"/>
            </a:pPr>
            <a:r>
              <a:rPr lang="en-IN" dirty="0"/>
              <a:t>Balancing of data was important here because then we were confident over the accuracy achieved. </a:t>
            </a:r>
          </a:p>
          <a:p>
            <a:pPr marL="342900" indent="-342900">
              <a:buAutoNum type="arabicPeriod"/>
            </a:pPr>
            <a:r>
              <a:rPr lang="en-IN" dirty="0"/>
              <a:t> Our aim was to build a model </a:t>
            </a:r>
            <a:r>
              <a:rPr lang="en-IN" dirty="0" err="1"/>
              <a:t>centered</a:t>
            </a:r>
            <a:r>
              <a:rPr lang="en-IN" dirty="0"/>
              <a:t> around the data provided to accurately classify the customers which are likely to terminate the services soon. This model can achieve the objective with 77% confidence. </a:t>
            </a:r>
          </a:p>
          <a:p>
            <a:pPr marL="342900" indent="-342900">
              <a:buAutoNum type="arabicPeriod"/>
            </a:pPr>
            <a:r>
              <a:rPr lang="en-IN" dirty="0"/>
              <a:t>The data provided is for certain period of time. If more observations are added with longer time period then surely there will be more information on churn rate.</a:t>
            </a:r>
          </a:p>
          <a:p>
            <a:pPr marL="342900" indent="-342900">
              <a:buAutoNum type="arabicPeriod"/>
            </a:pPr>
            <a:endParaRPr lang="en-IN" dirty="0"/>
          </a:p>
          <a:p>
            <a:pPr marL="342900" indent="-342900">
              <a:buAutoNum type="arabicPeriod"/>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97"/>
        <p:cNvGrpSpPr/>
        <p:nvPr/>
      </p:nvGrpSpPr>
      <p:grpSpPr>
        <a:xfrm>
          <a:off x="0" y="0"/>
          <a:ext cx="0" cy="0"/>
          <a:chOff x="0" y="0"/>
          <a:chExt cx="0" cy="0"/>
        </a:xfrm>
      </p:grpSpPr>
      <p:sp>
        <p:nvSpPr>
          <p:cNvPr id="83" name="Oval 82"/>
          <p:cNvSpPr/>
          <p:nvPr/>
        </p:nvSpPr>
        <p:spPr>
          <a:xfrm flipH="1">
            <a:off x="9066339" y="1437948"/>
            <a:ext cx="170333" cy="1751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flipV="1">
            <a:off x="8594344" y="272994"/>
            <a:ext cx="108198" cy="9467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flipH="1">
            <a:off x="8840376" y="172694"/>
            <a:ext cx="79406" cy="8163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9" name="Google Shape;4549;p44"/>
          <p:cNvSpPr txBox="1">
            <a:spLocks noGrp="1"/>
          </p:cNvSpPr>
          <p:nvPr>
            <p:ph type="title"/>
          </p:nvPr>
        </p:nvSpPr>
        <p:spPr>
          <a:xfrm>
            <a:off x="720000" y="445025"/>
            <a:ext cx="7704000" cy="572700"/>
          </a:xfrm>
          <a:prstGeom prst="rect">
            <a:avLst/>
          </a:prstGeom>
          <a:effectLst>
            <a:outerShdw blurRad="88900" dist="38100" dir="8100000" algn="tr" rotWithShape="0">
              <a:prstClr val="black">
                <a:alpha val="33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77B6"/>
                </a:solidFill>
              </a:rPr>
              <a:t>FINAL RECOMMENDATIONS</a:t>
            </a:r>
            <a:br>
              <a:rPr lang="en-GB" dirty="0"/>
            </a:br>
            <a:endParaRPr dirty="0"/>
          </a:p>
        </p:txBody>
      </p:sp>
      <p:sp>
        <p:nvSpPr>
          <p:cNvPr id="63" name="TextBox 62"/>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64" name="Oval 63"/>
          <p:cNvSpPr/>
          <p:nvPr/>
        </p:nvSpPr>
        <p:spPr>
          <a:xfrm flipV="1">
            <a:off x="8801340" y="1692498"/>
            <a:ext cx="121332" cy="10616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flipH="1">
            <a:off x="230181" y="172695"/>
            <a:ext cx="79406" cy="8163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V="1">
            <a:off x="8330866" y="279783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flipV="1">
            <a:off x="49059" y="1195163"/>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flipH="1">
            <a:off x="234968" y="673718"/>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V="1">
            <a:off x="8287618" y="2096080"/>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flipH="1">
            <a:off x="11449" y="1360583"/>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flipH="1">
            <a:off x="335280" y="1663094"/>
            <a:ext cx="71800" cy="7381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flipV="1">
            <a:off x="8502153" y="1683887"/>
            <a:ext cx="86602" cy="757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flipV="1">
            <a:off x="571618" y="1702196"/>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flipV="1">
            <a:off x="453711" y="1858342"/>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flipV="1">
            <a:off x="251099" y="171298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flipH="1">
            <a:off x="101308" y="2208777"/>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flipH="1">
            <a:off x="778876" y="2086711"/>
            <a:ext cx="71800" cy="7381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V="1">
            <a:off x="1815766" y="3325811"/>
            <a:ext cx="121332" cy="10616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V="1">
            <a:off x="8942533" y="223271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flipV="1">
            <a:off x="597742" y="302729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flipH="1">
            <a:off x="723199" y="2754732"/>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flipH="1">
            <a:off x="361969" y="2754732"/>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240341" y="2937076"/>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V="1">
            <a:off x="8015034" y="3465509"/>
            <a:ext cx="117216" cy="10256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flipV="1">
            <a:off x="695993" y="3897532"/>
            <a:ext cx="137886" cy="12065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71617" y="3216690"/>
            <a:ext cx="124992" cy="12850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flipH="1">
            <a:off x="1020494" y="3463003"/>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flipV="1">
            <a:off x="8086663" y="505449"/>
            <a:ext cx="121332" cy="10616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flipH="1">
            <a:off x="8804230" y="688889"/>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flipH="1">
            <a:off x="8271471" y="1346479"/>
            <a:ext cx="71800" cy="7381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flipH="1">
            <a:off x="8812640" y="2916035"/>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flipH="1">
            <a:off x="8729611" y="1660752"/>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flipV="1">
            <a:off x="7178945" y="3325811"/>
            <a:ext cx="151852" cy="13287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flipH="1">
            <a:off x="9029030" y="1156807"/>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flipH="1">
            <a:off x="7822208" y="3115304"/>
            <a:ext cx="173203" cy="17806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flipH="1">
            <a:off x="8633234" y="1826350"/>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flipH="1">
            <a:off x="8589985" y="2540825"/>
            <a:ext cx="86497" cy="8892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flipV="1">
            <a:off x="8901293" y="4232646"/>
            <a:ext cx="86602" cy="757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flipV="1">
            <a:off x="9057503" y="136160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flipH="1">
            <a:off x="8280172" y="3867813"/>
            <a:ext cx="139466" cy="14337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flipH="1">
            <a:off x="8457826" y="3233948"/>
            <a:ext cx="88653" cy="9114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flipV="1">
            <a:off x="8723792" y="2773360"/>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flipH="1">
            <a:off x="8901293" y="3190595"/>
            <a:ext cx="86497" cy="8892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flipV="1">
            <a:off x="8457826" y="3038039"/>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flipH="1">
            <a:off x="800300" y="1338406"/>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flipV="1">
            <a:off x="1133838" y="3134401"/>
            <a:ext cx="189472" cy="16579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flipH="1">
            <a:off x="133177" y="3199611"/>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flipH="1">
            <a:off x="154332" y="4193938"/>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flipV="1">
            <a:off x="958515" y="515328"/>
            <a:ext cx="123958" cy="10846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flipV="1">
            <a:off x="439772" y="267939"/>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a:off x="-43349" y="1440172"/>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V="1">
            <a:off x="493921" y="2562426"/>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a:off x="721100" y="4277609"/>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flipV="1">
            <a:off x="304305" y="4396402"/>
            <a:ext cx="137886" cy="12065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V="1">
            <a:off x="8310525" y="4294561"/>
            <a:ext cx="126961" cy="11109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flipH="1">
            <a:off x="8706925" y="4376180"/>
            <a:ext cx="139466" cy="14337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035009" y="1467753"/>
            <a:ext cx="6563902" cy="4832092"/>
          </a:xfrm>
          <a:prstGeom prst="rect">
            <a:avLst/>
          </a:prstGeom>
          <a:noFill/>
        </p:spPr>
        <p:txBody>
          <a:bodyPr wrap="square" rtlCol="0">
            <a:spAutoFit/>
          </a:bodyPr>
          <a:lstStyle/>
          <a:p>
            <a:r>
              <a:rPr lang="en-IN" dirty="0"/>
              <a:t>On the basis of the EDA and various model built after data analysis following recommendations are given to the telecommunication company: </a:t>
            </a:r>
          </a:p>
          <a:p>
            <a:pPr marL="342900" indent="-342900">
              <a:buAutoNum type="arabicPeriod"/>
            </a:pPr>
            <a:r>
              <a:rPr lang="en-IN" dirty="0"/>
              <a:t>New customers are likely to leave company early so try to retain the new customers with lower charges and better services.</a:t>
            </a:r>
          </a:p>
          <a:p>
            <a:pPr marL="342900" indent="-342900">
              <a:buAutoNum type="arabicPeriod"/>
            </a:pPr>
            <a:r>
              <a:rPr lang="en-IN" dirty="0"/>
              <a:t>Introduction of packages for whole family is much needed so that the customer gets the value for money. </a:t>
            </a:r>
          </a:p>
          <a:p>
            <a:pPr marL="342900" indent="-342900">
              <a:buAutoNum type="arabicPeriod"/>
            </a:pPr>
            <a:r>
              <a:rPr lang="en-IN" dirty="0"/>
              <a:t>Company is not able to gain trust of new customers but once a customer is associated with the company for more time then for sure it remains with the company for a longer period. </a:t>
            </a:r>
          </a:p>
          <a:p>
            <a:pPr marL="342900" indent="-342900">
              <a:buAutoNum type="arabicPeriod"/>
            </a:pPr>
            <a:r>
              <a:rPr lang="en-IN" dirty="0"/>
              <a:t>Model which is built can predict the customers which are likely to churn out with an accuracy of 77%. So it can be used by the PR team to bring some perks and packages for them in order to retain them. </a:t>
            </a:r>
          </a:p>
          <a:p>
            <a:pPr marL="342900" indent="-342900">
              <a:buAutoNum type="arabicPeriod"/>
            </a:pPr>
            <a:r>
              <a:rPr lang="en-IN" dirty="0"/>
              <a:t>Considering the fact that customers using fibre optics are more likely to terminate the services. This is may be due to the fact that service is liked by people but it is not economical. So economical plans with better service is must to retain the customers. </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4444" b="95556" l="4000" r="95111"/>
                    </a14:imgEffect>
                  </a14:imgLayer>
                </a14:imgProps>
              </a:ext>
              <a:ext uri="{28A0092B-C50C-407E-A947-70E740481C1C}">
                <a14:useLocalDpi xmlns:a14="http://schemas.microsoft.com/office/drawing/2010/main" val="0"/>
              </a:ext>
            </a:extLst>
          </a:blip>
          <a:stretch>
            <a:fillRect/>
          </a:stretch>
        </p:blipFill>
        <p:spPr>
          <a:xfrm>
            <a:off x="470788" y="698409"/>
            <a:ext cx="2076282" cy="2076282"/>
          </a:xfrm>
          <a:prstGeom prst="rect">
            <a:avLst/>
          </a:prstGeom>
          <a:effectLst>
            <a:outerShdw blurRad="50800" dist="50800" dir="7080000" algn="ctr" rotWithShape="0">
              <a:srgbClr val="000000">
                <a:alpha val="52000"/>
              </a:srgbClr>
            </a:outerShdw>
          </a:effectLst>
        </p:spPr>
      </p:pic>
      <p:cxnSp>
        <p:nvCxnSpPr>
          <p:cNvPr id="7" name="Straight Connector 6"/>
          <p:cNvCxnSpPr>
            <a:stCxn id="5" idx="0"/>
            <a:endCxn id="5" idx="0"/>
          </p:cNvCxnSpPr>
          <p:nvPr/>
        </p:nvCxnSpPr>
        <p:spPr>
          <a:xfrm>
            <a:off x="1508929" y="698409"/>
            <a:ext cx="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97"/>
        <p:cNvGrpSpPr/>
        <p:nvPr/>
      </p:nvGrpSpPr>
      <p:grpSpPr>
        <a:xfrm>
          <a:off x="0" y="0"/>
          <a:ext cx="0" cy="0"/>
          <a:chOff x="0" y="0"/>
          <a:chExt cx="0" cy="0"/>
        </a:xfrm>
      </p:grpSpPr>
      <p:sp>
        <p:nvSpPr>
          <p:cNvPr id="83" name="Oval 82"/>
          <p:cNvSpPr/>
          <p:nvPr/>
        </p:nvSpPr>
        <p:spPr>
          <a:xfrm flipH="1">
            <a:off x="9066339" y="1437948"/>
            <a:ext cx="170333" cy="17511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flipV="1">
            <a:off x="8594344" y="272994"/>
            <a:ext cx="108198" cy="9467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flipH="1">
            <a:off x="8840376" y="172694"/>
            <a:ext cx="79406" cy="8163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64" name="Oval 63"/>
          <p:cNvSpPr/>
          <p:nvPr/>
        </p:nvSpPr>
        <p:spPr>
          <a:xfrm flipV="1">
            <a:off x="8801340" y="1692498"/>
            <a:ext cx="121332" cy="10616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flipH="1">
            <a:off x="230181" y="172695"/>
            <a:ext cx="79406" cy="8163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V="1">
            <a:off x="8330866" y="279783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flipV="1">
            <a:off x="49059" y="1195163"/>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flipH="1">
            <a:off x="234968" y="673718"/>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V="1">
            <a:off x="8287618" y="2096080"/>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flipH="1">
            <a:off x="11449" y="1360583"/>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flipH="1">
            <a:off x="335280" y="1663094"/>
            <a:ext cx="71800" cy="7381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flipV="1">
            <a:off x="8502153" y="1683887"/>
            <a:ext cx="86602" cy="757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flipV="1">
            <a:off x="571618" y="1702196"/>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flipV="1">
            <a:off x="453711" y="1858342"/>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flipV="1">
            <a:off x="251099" y="171298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flipH="1">
            <a:off x="101308" y="2208777"/>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flipH="1">
            <a:off x="778876" y="2086711"/>
            <a:ext cx="71800" cy="7381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V="1">
            <a:off x="1815766" y="3325811"/>
            <a:ext cx="121332" cy="10616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flipV="1">
            <a:off x="8942533" y="223271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flipV="1">
            <a:off x="597742" y="302729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flipH="1">
            <a:off x="723199" y="2754732"/>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flipH="1">
            <a:off x="361969" y="2754732"/>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240341" y="2937076"/>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V="1">
            <a:off x="8015034" y="3465509"/>
            <a:ext cx="117216" cy="10256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flipV="1">
            <a:off x="695993" y="3897532"/>
            <a:ext cx="137886" cy="12065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71617" y="3216690"/>
            <a:ext cx="124992" cy="12850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flipH="1">
            <a:off x="1020494" y="3463003"/>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flipV="1">
            <a:off x="8086663" y="505449"/>
            <a:ext cx="121332" cy="10616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flipH="1">
            <a:off x="8804230" y="688889"/>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flipH="1">
            <a:off x="8271471" y="1346479"/>
            <a:ext cx="71800" cy="7381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flipH="1">
            <a:off x="8812640" y="2916035"/>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flipH="1">
            <a:off x="8729611" y="1660752"/>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flipV="1">
            <a:off x="7178945" y="3325811"/>
            <a:ext cx="151852" cy="13287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flipH="1">
            <a:off x="9029030" y="1156807"/>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flipH="1">
            <a:off x="7822208" y="3115304"/>
            <a:ext cx="173203" cy="17806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flipH="1">
            <a:off x="8633234" y="1826350"/>
            <a:ext cx="74619" cy="7671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flipH="1">
            <a:off x="8589985" y="2540825"/>
            <a:ext cx="86497" cy="8892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flipV="1">
            <a:off x="8901293" y="4232646"/>
            <a:ext cx="86602" cy="757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flipV="1">
            <a:off x="9057503" y="1361608"/>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flipH="1">
            <a:off x="8280172" y="3867813"/>
            <a:ext cx="139466" cy="14337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flipH="1">
            <a:off x="8457826" y="3233948"/>
            <a:ext cx="88653" cy="9114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flipV="1">
            <a:off x="8723792" y="2773360"/>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flipH="1">
            <a:off x="8901293" y="3190595"/>
            <a:ext cx="86497" cy="8892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flipV="1">
            <a:off x="8457826" y="3038039"/>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flipH="1">
            <a:off x="800300" y="1338406"/>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flipV="1">
            <a:off x="1133838" y="3134401"/>
            <a:ext cx="189472" cy="16579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flipH="1">
            <a:off x="133177" y="3199611"/>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flipH="1">
            <a:off x="154332" y="4193938"/>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flipV="1">
            <a:off x="958515" y="515328"/>
            <a:ext cx="123958" cy="10846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flipV="1">
            <a:off x="439772" y="267939"/>
            <a:ext cx="86497" cy="7568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a:off x="-43349" y="1440172"/>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V="1">
            <a:off x="493921" y="2562426"/>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a:off x="721100" y="4277609"/>
            <a:ext cx="115552" cy="1187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flipV="1">
            <a:off x="304305" y="4396402"/>
            <a:ext cx="137886" cy="12065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V="1">
            <a:off x="8310525" y="4294561"/>
            <a:ext cx="126961" cy="11109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flipH="1">
            <a:off x="8706925" y="4376180"/>
            <a:ext cx="139466" cy="14337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508929" y="75555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74583" y="1712988"/>
            <a:ext cx="3965824" cy="830997"/>
          </a:xfrm>
          <a:prstGeom prst="rect">
            <a:avLst/>
          </a:prstGeom>
          <a:noFill/>
          <a:effectLst>
            <a:outerShdw blurRad="50800" dist="25400" dir="10500000" algn="ctr" rotWithShape="0">
              <a:srgbClr val="000000">
                <a:alpha val="39000"/>
              </a:srgbClr>
            </a:outerShdw>
          </a:effectLst>
        </p:spPr>
        <p:txBody>
          <a:bodyPr wrap="square" rtlCol="0">
            <a:spAutoFit/>
          </a:bodyPr>
          <a:lstStyle/>
          <a:p>
            <a:r>
              <a:rPr lang="en-IN" sz="4800" b="1" i="1" dirty="0">
                <a:solidFill>
                  <a:srgbClr val="00B5D8"/>
                </a:solidFill>
              </a:rPr>
              <a:t>Thank you…</a:t>
            </a:r>
          </a:p>
        </p:txBody>
      </p:sp>
    </p:spTree>
    <p:extLst>
      <p:ext uri="{BB962C8B-B14F-4D97-AF65-F5344CB8AC3E}">
        <p14:creationId xmlns:p14="http://schemas.microsoft.com/office/powerpoint/2010/main" val="332737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4343"/>
        <p:cNvGrpSpPr/>
        <p:nvPr/>
      </p:nvGrpSpPr>
      <p:grpSpPr>
        <a:xfrm>
          <a:off x="0" y="0"/>
          <a:ext cx="0" cy="0"/>
          <a:chOff x="0" y="0"/>
          <a:chExt cx="0" cy="0"/>
        </a:xfrm>
      </p:grpSpPr>
      <p:sp>
        <p:nvSpPr>
          <p:cNvPr id="38" name="Oval 37"/>
          <p:cNvSpPr/>
          <p:nvPr/>
        </p:nvSpPr>
        <p:spPr>
          <a:xfrm>
            <a:off x="8090573" y="109566"/>
            <a:ext cx="104569" cy="9211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4" name="Google Shape;4344;p34"/>
          <p:cNvSpPr txBox="1">
            <a:spLocks noGrp="1"/>
          </p:cNvSpPr>
          <p:nvPr>
            <p:ph type="title"/>
          </p:nvPr>
        </p:nvSpPr>
        <p:spPr>
          <a:xfrm>
            <a:off x="720000" y="445025"/>
            <a:ext cx="7704000" cy="572700"/>
          </a:xfrm>
          <a:prstGeom prst="rect">
            <a:avLst/>
          </a:prstGeom>
          <a:noFill/>
          <a:effectLst>
            <a:outerShdw blurRad="63500" dist="50800" dir="6780000" algn="ctr" rotWithShape="0">
              <a:srgbClr val="000000">
                <a:alpha val="17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77B6"/>
                </a:solidFill>
              </a:rPr>
              <a:t>WHAT IS CUSTOMER CHURN ?</a:t>
            </a:r>
            <a:endParaRPr dirty="0">
              <a:solidFill>
                <a:srgbClr val="0077B6"/>
              </a:solidFill>
            </a:endParaRPr>
          </a:p>
        </p:txBody>
      </p:sp>
      <p:pic>
        <p:nvPicPr>
          <p:cNvPr id="7" name="Graphic 6" descr="Run"/>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86050" y="1526302"/>
            <a:ext cx="1855214" cy="1855214"/>
          </a:xfrm>
          <a:prstGeom prst="rect">
            <a:avLst/>
          </a:prstGeom>
          <a:effectLst>
            <a:outerShdw blurRad="215900" dist="50800" dir="5400000" algn="ctr" rotWithShape="0">
              <a:srgbClr val="000000">
                <a:alpha val="50000"/>
              </a:srgbClr>
            </a:outerShdw>
          </a:effectLst>
        </p:spPr>
      </p:pic>
      <p:pic>
        <p:nvPicPr>
          <p:cNvPr id="11" name="Graphic 10" descr="Group of men"/>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43588" y="1526302"/>
            <a:ext cx="1753279" cy="1753279"/>
          </a:xfrm>
          <a:prstGeom prst="rect">
            <a:avLst/>
          </a:prstGeom>
          <a:effectLst>
            <a:outerShdw blurRad="50800" dist="50800" algn="ctr" rotWithShape="0">
              <a:srgbClr val="000000">
                <a:alpha val="20000"/>
              </a:srgbClr>
            </a:outerShdw>
          </a:effectLst>
        </p:spPr>
      </p:pic>
      <p:pic>
        <p:nvPicPr>
          <p:cNvPr id="12" name="Graphic 11" descr="Group of men"/>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67004" y="1526302"/>
            <a:ext cx="1753279" cy="1753279"/>
          </a:xfrm>
          <a:prstGeom prst="rect">
            <a:avLst/>
          </a:prstGeom>
          <a:effectLst>
            <a:outerShdw blurRad="50800" dist="50800" algn="ctr" rotWithShape="0">
              <a:srgbClr val="000000">
                <a:alpha val="23000"/>
              </a:srgbClr>
            </a:outerShdw>
          </a:effectLst>
        </p:spPr>
      </p:pic>
      <p:sp>
        <p:nvSpPr>
          <p:cNvPr id="9" name="Oval 8"/>
          <p:cNvSpPr/>
          <p:nvPr/>
        </p:nvSpPr>
        <p:spPr>
          <a:xfrm>
            <a:off x="8609987" y="4214248"/>
            <a:ext cx="96890" cy="847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15772" y="4570424"/>
            <a:ext cx="177626" cy="18004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573193" y="4109536"/>
            <a:ext cx="106699" cy="9336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184105" y="4411018"/>
            <a:ext cx="91089" cy="7970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561801" y="4470431"/>
            <a:ext cx="99993" cy="9999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962657" y="4664923"/>
            <a:ext cx="102809" cy="8995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8159231" y="4688216"/>
            <a:ext cx="71822" cy="6284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flipH="1">
            <a:off x="6831763" y="4526068"/>
            <a:ext cx="71822" cy="6284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02415" y="4732983"/>
            <a:ext cx="49574" cy="4571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998095" y="4810659"/>
            <a:ext cx="49574" cy="4571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818767" y="4833240"/>
            <a:ext cx="49574"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530752" y="1316575"/>
            <a:ext cx="96890" cy="8477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197949" y="970438"/>
            <a:ext cx="85258" cy="7241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634925" y="314234"/>
            <a:ext cx="104569" cy="9211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063468" y="739496"/>
            <a:ext cx="48445" cy="4571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586113" y="978255"/>
            <a:ext cx="76521" cy="7094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36299" y="971172"/>
            <a:ext cx="103841" cy="9310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82260" y="-40983"/>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41" name="Oval 40"/>
          <p:cNvSpPr/>
          <p:nvPr/>
        </p:nvSpPr>
        <p:spPr>
          <a:xfrm>
            <a:off x="492235" y="1307567"/>
            <a:ext cx="138386" cy="12108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484568" y="982416"/>
            <a:ext cx="76622" cy="6704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952940" y="115524"/>
            <a:ext cx="117825" cy="1030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flipH="1">
            <a:off x="387922" y="299644"/>
            <a:ext cx="117825" cy="10309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H="1">
            <a:off x="227117" y="980673"/>
            <a:ext cx="71576" cy="6262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868559" y="991424"/>
            <a:ext cx="52250" cy="4571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12552" y="724166"/>
            <a:ext cx="67980" cy="5948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flipH="1">
            <a:off x="7625831" y="4957390"/>
            <a:ext cx="71822" cy="6284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601513" y="5033493"/>
            <a:ext cx="45719" cy="4596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rot="19302707">
            <a:off x="6538941" y="5120518"/>
            <a:ext cx="45719" cy="4596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611671" y="5035900"/>
            <a:ext cx="4571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right)">
                                      <p:cBhvr>
                                        <p:cTn id="8" dur="500"/>
                                        <p:tgtEl>
                                          <p:spTgt spid="12"/>
                                        </p:tgtEl>
                                      </p:cBhvr>
                                    </p:animEffect>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57" name="Oval 56"/>
          <p:cNvSpPr/>
          <p:nvPr/>
        </p:nvSpPr>
        <p:spPr>
          <a:xfrm flipV="1">
            <a:off x="1741662" y="4748252"/>
            <a:ext cx="82605" cy="7227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flipH="1">
            <a:off x="7443006" y="158968"/>
            <a:ext cx="85432" cy="7475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769589" y="209632"/>
            <a:ext cx="76600" cy="7878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8678930" y="157966"/>
            <a:ext cx="129294" cy="11313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0" name="Google Shape;4350;p35"/>
          <p:cNvSpPr txBox="1">
            <a:spLocks noGrp="1"/>
          </p:cNvSpPr>
          <p:nvPr>
            <p:ph type="title"/>
          </p:nvPr>
        </p:nvSpPr>
        <p:spPr>
          <a:xfrm>
            <a:off x="819314" y="85158"/>
            <a:ext cx="7262712" cy="422013"/>
          </a:xfrm>
          <a:prstGeom prst="rect">
            <a:avLst/>
          </a:prstGeom>
          <a:effectLst>
            <a:outerShdw blurRad="88900" dist="38100" dir="8100000" algn="tr" rotWithShape="0">
              <a:prstClr val="black">
                <a:alpha val="35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77B6"/>
                </a:solidFill>
              </a:rPr>
              <a:t>PROBLEM </a:t>
            </a:r>
            <a:r>
              <a:rPr lang="en-IN" dirty="0">
                <a:solidFill>
                  <a:srgbClr val="0077B6"/>
                </a:solidFill>
              </a:rPr>
              <a:t>STATEMENT</a:t>
            </a:r>
            <a:r>
              <a:rPr lang="en-GB" dirty="0">
                <a:solidFill>
                  <a:srgbClr val="0077B6"/>
                </a:solidFill>
              </a:rPr>
              <a:t> </a:t>
            </a:r>
            <a:endParaRPr dirty="0">
              <a:solidFill>
                <a:srgbClr val="0077B6"/>
              </a:solidFill>
            </a:endParaRPr>
          </a:p>
        </p:txBody>
      </p:sp>
      <p:sp>
        <p:nvSpPr>
          <p:cNvPr id="4352" name="Google Shape;4352;p35"/>
          <p:cNvSpPr txBox="1">
            <a:spLocks noGrp="1"/>
          </p:cNvSpPr>
          <p:nvPr>
            <p:ph type="subTitle" idx="1"/>
          </p:nvPr>
        </p:nvSpPr>
        <p:spPr>
          <a:xfrm>
            <a:off x="819314" y="1097280"/>
            <a:ext cx="6934798" cy="1161288"/>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en-IN" dirty="0">
                <a:solidFill>
                  <a:schemeClr val="tx1"/>
                </a:solidFill>
                <a:latin typeface="+mn-lt"/>
              </a:rPr>
              <a:t>The telecommunications industry experiences an average of 1.9% monthly and 22% annual churn rate. (SOURCE: GOOGLE)</a:t>
            </a:r>
          </a:p>
          <a:p>
            <a:pPr marL="0" indent="0" algn="just"/>
            <a:endParaRPr lang="en-IN" dirty="0">
              <a:solidFill>
                <a:schemeClr val="tx1"/>
              </a:solidFill>
              <a:latin typeface="+mn-lt"/>
            </a:endParaRPr>
          </a:p>
          <a:p>
            <a:pPr marL="342900" indent="-342900" algn="just">
              <a:buFont typeface="Arial" panose="020B0604020202020204" pitchFamily="34" charset="0"/>
              <a:buChar char="•"/>
            </a:pPr>
            <a:r>
              <a:rPr lang="en-IN" dirty="0">
                <a:solidFill>
                  <a:schemeClr val="tx1"/>
                </a:solidFill>
                <a:latin typeface="+mn-lt"/>
              </a:rPr>
              <a:t>We know that it costs 5-10 times more to acquire a new customer than to retain an existing one, customer retention has now become even more important than customer acquisition.</a:t>
            </a:r>
          </a:p>
          <a:p>
            <a:pPr marL="0" indent="0" algn="just"/>
            <a:endParaRPr lang="en-IN" dirty="0">
              <a:solidFill>
                <a:schemeClr val="tx1"/>
              </a:solidFill>
              <a:latin typeface="+mn-lt"/>
            </a:endParaRPr>
          </a:p>
          <a:p>
            <a:pPr marL="342900" indent="-342900" algn="just">
              <a:buFont typeface="Arial" panose="020B0604020202020204" pitchFamily="34" charset="0"/>
              <a:buChar char="•"/>
            </a:pPr>
            <a:r>
              <a:rPr lang="en-IN" dirty="0">
                <a:solidFill>
                  <a:schemeClr val="tx1"/>
                </a:solidFill>
                <a:latin typeface="+mn-lt"/>
              </a:rPr>
              <a:t>To reduce customer churn, telecom companies need to predict which customers are at high risk of churn. In this project, we will </a:t>
            </a:r>
            <a:r>
              <a:rPr lang="en-IN" dirty="0" err="1">
                <a:solidFill>
                  <a:schemeClr val="tx1"/>
                </a:solidFill>
                <a:latin typeface="+mn-lt"/>
              </a:rPr>
              <a:t>Analyze</a:t>
            </a:r>
            <a:r>
              <a:rPr lang="en-IN" dirty="0">
                <a:solidFill>
                  <a:schemeClr val="tx1"/>
                </a:solidFill>
                <a:latin typeface="+mn-lt"/>
              </a:rPr>
              <a:t> customer-level data of a leading telecom firm, build predictive models to identify customers at high risk of churn.</a:t>
            </a:r>
          </a:p>
          <a:p>
            <a:pPr marL="0" indent="0" algn="just"/>
            <a:endParaRPr lang="en-IN" dirty="0">
              <a:solidFill>
                <a:schemeClr val="tx1"/>
              </a:solidFill>
              <a:latin typeface="+mn-lt"/>
            </a:endParaRPr>
          </a:p>
          <a:p>
            <a:pPr marL="342900" indent="-342900" algn="just">
              <a:buFont typeface="Arial" panose="020B0604020202020204" pitchFamily="34" charset="0"/>
              <a:buChar char="•"/>
            </a:pPr>
            <a:r>
              <a:rPr lang="en-IN" dirty="0">
                <a:solidFill>
                  <a:schemeClr val="tx1"/>
                </a:solidFill>
                <a:latin typeface="+mn-lt"/>
              </a:rPr>
              <a:t>Here our goal is to build a machine learning model that is able to predict churn of customers based on the features provided for their usage.</a:t>
            </a:r>
          </a:p>
          <a:p>
            <a:pPr marL="285750" lvl="0" indent="-285750" algn="l" rtl="0">
              <a:spcBef>
                <a:spcPts val="0"/>
              </a:spcBef>
              <a:spcAft>
                <a:spcPts val="0"/>
              </a:spcAft>
              <a:buClr>
                <a:schemeClr val="bg1">
                  <a:lumMod val="10000"/>
                </a:schemeClr>
              </a:buClr>
              <a:buSzPct val="100000"/>
              <a:buFont typeface="Arial" panose="020B0604020202020204" pitchFamily="34" charset="0"/>
              <a:buChar char="•"/>
            </a:pPr>
            <a:endParaRPr lang="en-US" dirty="0"/>
          </a:p>
        </p:txBody>
      </p:sp>
      <p:sp>
        <p:nvSpPr>
          <p:cNvPr id="38" name="TextBox 37"/>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40" name="Oval 39"/>
          <p:cNvSpPr/>
          <p:nvPr/>
        </p:nvSpPr>
        <p:spPr>
          <a:xfrm>
            <a:off x="1480443" y="523571"/>
            <a:ext cx="138386" cy="12108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H="1">
            <a:off x="320967" y="164018"/>
            <a:ext cx="107878" cy="943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676814" y="672474"/>
            <a:ext cx="90834" cy="7948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V="1">
            <a:off x="1418048" y="188941"/>
            <a:ext cx="52250"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V="1">
            <a:off x="1165824" y="-3302"/>
            <a:ext cx="52250"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V="1">
            <a:off x="1603479" y="176644"/>
            <a:ext cx="52250"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480428" y="463214"/>
            <a:ext cx="85432" cy="7475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V="1">
            <a:off x="571829" y="311948"/>
            <a:ext cx="52250"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923703" y="546738"/>
            <a:ext cx="85432" cy="7475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1629604" y="982960"/>
            <a:ext cx="85432" cy="7475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flipH="1">
            <a:off x="1275684" y="561706"/>
            <a:ext cx="85432" cy="7475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280581" y="233721"/>
            <a:ext cx="52250"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9193" y="4729398"/>
            <a:ext cx="138386" cy="12108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flipH="1">
            <a:off x="473367" y="316418"/>
            <a:ext cx="107878" cy="9439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flipV="1">
            <a:off x="560286" y="4447592"/>
            <a:ext cx="129754" cy="11353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233688" y="4561125"/>
            <a:ext cx="106217" cy="9294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flipV="1">
            <a:off x="205720" y="4731239"/>
            <a:ext cx="137062" cy="11992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729046" y="4743472"/>
            <a:ext cx="106217" cy="9294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7754112" y="561706"/>
            <a:ext cx="117718" cy="10300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flipH="1">
            <a:off x="7407864" y="982959"/>
            <a:ext cx="85432" cy="7475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flipH="1">
            <a:off x="8104194" y="547839"/>
            <a:ext cx="85432" cy="7475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7493296" y="535933"/>
            <a:ext cx="147174" cy="12877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flipH="1">
            <a:off x="8354542" y="664710"/>
            <a:ext cx="96382" cy="8433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V="1">
            <a:off x="1318400" y="5082277"/>
            <a:ext cx="133521" cy="12244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114534" y="4962833"/>
            <a:ext cx="106217" cy="9294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294372" y="4717424"/>
            <a:ext cx="110426" cy="11898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V="1">
            <a:off x="7671599" y="5074303"/>
            <a:ext cx="113642" cy="12244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flipV="1">
            <a:off x="8272979" y="4770589"/>
            <a:ext cx="87989" cy="7698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flipV="1">
            <a:off x="9049446" y="4736574"/>
            <a:ext cx="129754" cy="11353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7908685" y="4936785"/>
            <a:ext cx="110426" cy="11898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8449912" y="4478143"/>
            <a:ext cx="76634" cy="8257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8802497" y="4780016"/>
            <a:ext cx="86979" cy="9372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flipV="1">
            <a:off x="8782635" y="4572363"/>
            <a:ext cx="87989" cy="7698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flipV="1">
            <a:off x="8553334" y="458944"/>
            <a:ext cx="87989" cy="7698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flipH="1">
            <a:off x="8478355" y="292639"/>
            <a:ext cx="96382" cy="8433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flipH="1">
            <a:off x="7885477" y="-9098"/>
            <a:ext cx="59308" cy="5189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52">
                                            <p:txEl>
                                              <p:pRg st="0" end="0"/>
                                            </p:txEl>
                                          </p:spTgt>
                                        </p:tgtEl>
                                        <p:attrNameLst>
                                          <p:attrName>style.visibility</p:attrName>
                                        </p:attrNameLst>
                                      </p:cBhvr>
                                      <p:to>
                                        <p:strVal val="visible"/>
                                      </p:to>
                                    </p:set>
                                    <p:anim calcmode="lin" valueType="num">
                                      <p:cBhvr additive="base">
                                        <p:cTn id="7" dur="500" fill="hold"/>
                                        <p:tgtEl>
                                          <p:spTgt spid="43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52">
                                            <p:txEl>
                                              <p:pRg st="2" end="2"/>
                                            </p:txEl>
                                          </p:spTgt>
                                        </p:tgtEl>
                                        <p:attrNameLst>
                                          <p:attrName>style.visibility</p:attrName>
                                        </p:attrNameLst>
                                      </p:cBhvr>
                                      <p:to>
                                        <p:strVal val="visible"/>
                                      </p:to>
                                    </p:set>
                                    <p:anim calcmode="lin" valueType="num">
                                      <p:cBhvr additive="base">
                                        <p:cTn id="13" dur="500" fill="hold"/>
                                        <p:tgtEl>
                                          <p:spTgt spid="435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52">
                                            <p:txEl>
                                              <p:pRg st="4" end="4"/>
                                            </p:txEl>
                                          </p:spTgt>
                                        </p:tgtEl>
                                        <p:attrNameLst>
                                          <p:attrName>style.visibility</p:attrName>
                                        </p:attrNameLst>
                                      </p:cBhvr>
                                      <p:to>
                                        <p:strVal val="visible"/>
                                      </p:to>
                                    </p:set>
                                    <p:anim calcmode="lin" valueType="num">
                                      <p:cBhvr additive="base">
                                        <p:cTn id="19" dur="500" fill="hold"/>
                                        <p:tgtEl>
                                          <p:spTgt spid="435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52">
                                            <p:txEl>
                                              <p:pRg st="6" end="6"/>
                                            </p:txEl>
                                          </p:spTgt>
                                        </p:tgtEl>
                                        <p:attrNameLst>
                                          <p:attrName>style.visibility</p:attrName>
                                        </p:attrNameLst>
                                      </p:cBhvr>
                                      <p:to>
                                        <p:strVal val="visible"/>
                                      </p:to>
                                    </p:set>
                                    <p:anim calcmode="lin" valueType="num">
                                      <p:cBhvr additive="base">
                                        <p:cTn id="25" dur="500" fill="hold"/>
                                        <p:tgtEl>
                                          <p:spTgt spid="435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5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75" name="Oval Callout 74"/>
          <p:cNvSpPr/>
          <p:nvPr/>
        </p:nvSpPr>
        <p:spPr>
          <a:xfrm>
            <a:off x="2550160" y="1826895"/>
            <a:ext cx="1527175" cy="854449"/>
          </a:xfrm>
          <a:prstGeom prst="wedgeEllipseCallout">
            <a:avLst>
              <a:gd name="adj1" fmla="val -2848"/>
              <a:gd name="adj2" fmla="val -87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 raw data into an understand</a:t>
            </a:r>
          </a:p>
        </p:txBody>
      </p:sp>
      <p:sp>
        <p:nvSpPr>
          <p:cNvPr id="4399" name="Google Shape;4399;p38"/>
          <p:cNvSpPr txBox="1">
            <a:spLocks noGrp="1"/>
          </p:cNvSpPr>
          <p:nvPr>
            <p:ph type="title"/>
          </p:nvPr>
        </p:nvSpPr>
        <p:spPr>
          <a:xfrm>
            <a:off x="701712" y="0"/>
            <a:ext cx="7704000" cy="722376"/>
          </a:xfrm>
          <a:prstGeom prst="rect">
            <a:avLst/>
          </a:prstGeom>
          <a:effectLst>
            <a:outerShdw blurRad="101600" dist="38100" dir="8100000" algn="tr" rotWithShape="0">
              <a:prstClr val="black">
                <a:alpha val="35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77B6"/>
                </a:solidFill>
              </a:rPr>
              <a:t>FLOWCHART</a:t>
            </a:r>
            <a:br>
              <a:rPr lang="en-GB" dirty="0"/>
            </a:br>
            <a:endParaRPr dirty="0"/>
          </a:p>
        </p:txBody>
      </p:sp>
      <p:sp>
        <p:nvSpPr>
          <p:cNvPr id="43" name="TextBox 42"/>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45" name="Oval 44"/>
          <p:cNvSpPr/>
          <p:nvPr/>
        </p:nvSpPr>
        <p:spPr>
          <a:xfrm flipH="1">
            <a:off x="8019009" y="-16463"/>
            <a:ext cx="73216" cy="6406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8810279" y="643095"/>
            <a:ext cx="90607" cy="792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8633936" y="15569"/>
            <a:ext cx="73216" cy="6406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7877251" y="39015"/>
            <a:ext cx="72465" cy="6340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flipH="1">
            <a:off x="9036447" y="3099395"/>
            <a:ext cx="193411" cy="16656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flipH="1">
            <a:off x="8543885" y="2589190"/>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flipH="1">
            <a:off x="8580493" y="3966693"/>
            <a:ext cx="105194" cy="9204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flipH="1">
            <a:off x="8324046" y="4643370"/>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flipH="1">
            <a:off x="8214346" y="4185634"/>
            <a:ext cx="109700" cy="11277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flipH="1">
            <a:off x="8580493" y="4694439"/>
            <a:ext cx="138784" cy="11951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flipH="1">
            <a:off x="8544790" y="5058207"/>
            <a:ext cx="194953" cy="17058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flipH="1">
            <a:off x="457201" y="2589190"/>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flipH="1">
            <a:off x="-46141" y="3099395"/>
            <a:ext cx="174929" cy="17983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437671" y="5058207"/>
            <a:ext cx="146189" cy="15028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flipH="1">
            <a:off x="158839" y="3446992"/>
            <a:ext cx="154545" cy="13522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446256" y="4716539"/>
            <a:ext cx="81777" cy="7155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flipH="1">
            <a:off x="815663" y="4187583"/>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459135" y="3966693"/>
            <a:ext cx="89535" cy="9204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flipH="1">
            <a:off x="728198" y="4652392"/>
            <a:ext cx="87465" cy="8991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5769" y="17850"/>
            <a:ext cx="82264" cy="8457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H="1">
            <a:off x="242829" y="627322"/>
            <a:ext cx="108632" cy="9505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a:off x="1034867" y="-16463"/>
            <a:ext cx="108632" cy="9505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195933" y="45261"/>
            <a:ext cx="61677" cy="6340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H="1">
            <a:off x="8801194" y="3429313"/>
            <a:ext cx="194953" cy="17058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2054831" y="1025728"/>
            <a:ext cx="349321" cy="21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a:off x="2556552" y="774857"/>
            <a:ext cx="1526798" cy="708916"/>
          </a:xfrm>
          <a:prstGeom prst="round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DATA PREPROCESSING</a:t>
            </a:r>
          </a:p>
        </p:txBody>
      </p:sp>
      <p:sp>
        <p:nvSpPr>
          <p:cNvPr id="34" name="Right Arrow 33"/>
          <p:cNvSpPr/>
          <p:nvPr/>
        </p:nvSpPr>
        <p:spPr>
          <a:xfrm>
            <a:off x="4379051" y="1020700"/>
            <a:ext cx="349321" cy="21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ounded Rectangle 34"/>
          <p:cNvSpPr/>
          <p:nvPr/>
        </p:nvSpPr>
        <p:spPr>
          <a:xfrm>
            <a:off x="5024073" y="760085"/>
            <a:ext cx="1526798" cy="708916"/>
          </a:xfrm>
          <a:prstGeom prst="round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EXPLORATORY DATA ANALYSIS</a:t>
            </a:r>
          </a:p>
        </p:txBody>
      </p:sp>
      <p:sp>
        <p:nvSpPr>
          <p:cNvPr id="40" name="Rounded Rectangle 39"/>
          <p:cNvSpPr/>
          <p:nvPr/>
        </p:nvSpPr>
        <p:spPr>
          <a:xfrm rot="5400000">
            <a:off x="7831142" y="2304603"/>
            <a:ext cx="1526798" cy="708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DATA PREPARATION</a:t>
            </a:r>
          </a:p>
        </p:txBody>
      </p:sp>
      <p:sp>
        <p:nvSpPr>
          <p:cNvPr id="42" name="Rounded Rectangle 41"/>
          <p:cNvSpPr/>
          <p:nvPr/>
        </p:nvSpPr>
        <p:spPr>
          <a:xfrm>
            <a:off x="5024073" y="3962088"/>
            <a:ext cx="1526798" cy="708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MODEL BUILDING</a:t>
            </a:r>
          </a:p>
        </p:txBody>
      </p:sp>
      <p:sp>
        <p:nvSpPr>
          <p:cNvPr id="44" name="Rounded Rectangle 43"/>
          <p:cNvSpPr/>
          <p:nvPr/>
        </p:nvSpPr>
        <p:spPr>
          <a:xfrm>
            <a:off x="2550416" y="3967442"/>
            <a:ext cx="1526798" cy="708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MODEL EVALUATION</a:t>
            </a:r>
          </a:p>
        </p:txBody>
      </p:sp>
      <p:sp>
        <p:nvSpPr>
          <p:cNvPr id="46" name="Rounded Rectangle 45"/>
          <p:cNvSpPr/>
          <p:nvPr/>
        </p:nvSpPr>
        <p:spPr>
          <a:xfrm>
            <a:off x="350709" y="779885"/>
            <a:ext cx="1526798" cy="708916"/>
          </a:xfrm>
          <a:prstGeom prst="round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t>DATA EXTRACTION</a:t>
            </a:r>
          </a:p>
        </p:txBody>
      </p:sp>
      <p:sp>
        <p:nvSpPr>
          <p:cNvPr id="70" name="Rounded Rectangle 69"/>
          <p:cNvSpPr/>
          <p:nvPr/>
        </p:nvSpPr>
        <p:spPr>
          <a:xfrm>
            <a:off x="332010" y="3923131"/>
            <a:ext cx="1526798" cy="708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MODEL DEPLOYMENT</a:t>
            </a:r>
          </a:p>
        </p:txBody>
      </p:sp>
      <p:sp>
        <p:nvSpPr>
          <p:cNvPr id="71" name="Left Arrow 70"/>
          <p:cNvSpPr/>
          <p:nvPr/>
        </p:nvSpPr>
        <p:spPr>
          <a:xfrm>
            <a:off x="4372915" y="4169589"/>
            <a:ext cx="349200" cy="216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Left Arrow 71"/>
          <p:cNvSpPr/>
          <p:nvPr/>
        </p:nvSpPr>
        <p:spPr>
          <a:xfrm>
            <a:off x="2059704" y="4169589"/>
            <a:ext cx="349200" cy="216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Callout 8"/>
          <p:cNvSpPr/>
          <p:nvPr/>
        </p:nvSpPr>
        <p:spPr>
          <a:xfrm>
            <a:off x="447040" y="1779270"/>
            <a:ext cx="1411605" cy="902074"/>
          </a:xfrm>
          <a:prstGeom prst="wedgeEllipseCallout">
            <a:avLst>
              <a:gd name="adj1" fmla="val -1961"/>
              <a:gd name="adj2" fmla="val -88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Callout 75"/>
          <p:cNvSpPr/>
          <p:nvPr/>
        </p:nvSpPr>
        <p:spPr>
          <a:xfrm>
            <a:off x="4926965" y="1779270"/>
            <a:ext cx="1720850" cy="902074"/>
          </a:xfrm>
          <a:prstGeom prst="wedgeEllipseCallout">
            <a:avLst>
              <a:gd name="adj1" fmla="val -2952"/>
              <a:gd name="adj2" fmla="val -88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Callout 77"/>
          <p:cNvSpPr/>
          <p:nvPr/>
        </p:nvSpPr>
        <p:spPr>
          <a:xfrm>
            <a:off x="6529781" y="2379950"/>
            <a:ext cx="1347470" cy="769716"/>
          </a:xfrm>
          <a:prstGeom prst="wedgeEllipseCallout">
            <a:avLst>
              <a:gd name="adj1" fmla="val 79367"/>
              <a:gd name="adj2" fmla="val -6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Callout 79"/>
          <p:cNvSpPr/>
          <p:nvPr/>
        </p:nvSpPr>
        <p:spPr>
          <a:xfrm>
            <a:off x="5015230" y="2867025"/>
            <a:ext cx="1535430" cy="969010"/>
          </a:xfrm>
          <a:prstGeom prst="wedgeEllipseCallout">
            <a:avLst>
              <a:gd name="adj1" fmla="val -297"/>
              <a:gd name="adj2" fmla="val 664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Callout 80"/>
          <p:cNvSpPr/>
          <p:nvPr/>
        </p:nvSpPr>
        <p:spPr>
          <a:xfrm>
            <a:off x="2383155" y="2829785"/>
            <a:ext cx="1743075" cy="938530"/>
          </a:xfrm>
          <a:prstGeom prst="wedgeEllipseCallout">
            <a:avLst>
              <a:gd name="adj1" fmla="val 281"/>
              <a:gd name="adj2" fmla="val 71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Callout 81"/>
          <p:cNvSpPr/>
          <p:nvPr/>
        </p:nvSpPr>
        <p:spPr>
          <a:xfrm>
            <a:off x="459135" y="2784510"/>
            <a:ext cx="1363315" cy="770855"/>
          </a:xfrm>
          <a:prstGeom prst="wedgeEllipseCallout">
            <a:avLst>
              <a:gd name="adj1" fmla="val 356"/>
              <a:gd name="adj2" fmla="val 1032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
          <p:cNvSpPr txBox="1"/>
          <p:nvPr/>
        </p:nvSpPr>
        <p:spPr>
          <a:xfrm>
            <a:off x="631190" y="1909445"/>
            <a:ext cx="1191260" cy="645160"/>
          </a:xfrm>
          <a:prstGeom prst="rect">
            <a:avLst/>
          </a:prstGeom>
          <a:noFill/>
        </p:spPr>
        <p:txBody>
          <a:bodyPr wrap="square" rtlCol="0">
            <a:spAutoFit/>
          </a:bodyPr>
          <a:lstStyle/>
          <a:p>
            <a:r>
              <a:rPr lang="en-IN" altLang="en-US" sz="1200" b="1" dirty="0">
                <a:latin typeface="Dubai Light" panose="020B0303030403030204" charset="0"/>
                <a:cs typeface="Dubai Light" panose="020B0303030403030204" charset="0"/>
              </a:rPr>
              <a:t>Procuring data </a:t>
            </a:r>
          </a:p>
          <a:p>
            <a:r>
              <a:rPr lang="en-IN" altLang="en-US" sz="1200" b="1" dirty="0">
                <a:latin typeface="Dubai Light" panose="020B0303030403030204" charset="0"/>
                <a:cs typeface="Dubai Light" panose="020B0303030403030204" charset="0"/>
              </a:rPr>
              <a:t>       from </a:t>
            </a:r>
          </a:p>
          <a:p>
            <a:r>
              <a:rPr lang="en-IN" altLang="en-US" sz="1200" b="1" dirty="0">
                <a:latin typeface="Dubai Light" panose="020B0303030403030204" charset="0"/>
                <a:cs typeface="Dubai Light" panose="020B0303030403030204" charset="0"/>
              </a:rPr>
              <a:t>a given source</a:t>
            </a:r>
            <a:r>
              <a:rPr lang="en-IN" altLang="en-US" sz="1200" b="1" dirty="0">
                <a:latin typeface="Bahnschrift" panose="020B0502040204020203" charset="0"/>
                <a:cs typeface="Bahnschrift" panose="020B0502040204020203" charset="0"/>
              </a:rPr>
              <a:t>     </a:t>
            </a:r>
          </a:p>
        </p:txBody>
      </p:sp>
      <p:sp>
        <p:nvSpPr>
          <p:cNvPr id="3" name="Text Box 2"/>
          <p:cNvSpPr txBox="1"/>
          <p:nvPr/>
        </p:nvSpPr>
        <p:spPr>
          <a:xfrm>
            <a:off x="2709545" y="1895662"/>
            <a:ext cx="1367790" cy="829945"/>
          </a:xfrm>
          <a:prstGeom prst="rect">
            <a:avLst/>
          </a:prstGeom>
          <a:noFill/>
        </p:spPr>
        <p:txBody>
          <a:bodyPr wrap="square" rtlCol="0">
            <a:spAutoFit/>
          </a:bodyPr>
          <a:lstStyle/>
          <a:p>
            <a:r>
              <a:rPr lang="en-US" sz="1200" b="1" dirty="0">
                <a:latin typeface="Dubai Light" panose="020B0303030403030204" charset="0"/>
                <a:cs typeface="Dubai Light" panose="020B0303030403030204" charset="0"/>
              </a:rPr>
              <a:t>Transforming raw</a:t>
            </a:r>
          </a:p>
          <a:p>
            <a:r>
              <a:rPr lang="en-US" sz="1200" b="1" dirty="0">
                <a:latin typeface="Dubai Light" panose="020B0303030403030204" charset="0"/>
                <a:cs typeface="Dubai Light" panose="020B0303030403030204" charset="0"/>
              </a:rPr>
              <a:t> </a:t>
            </a:r>
            <a:r>
              <a:rPr lang="en-IN" altLang="en-US" sz="1200" b="1" dirty="0">
                <a:latin typeface="Dubai Light" panose="020B0303030403030204" charset="0"/>
                <a:cs typeface="Dubai Light" panose="020B0303030403030204" charset="0"/>
              </a:rPr>
              <a:t>  </a:t>
            </a:r>
            <a:r>
              <a:rPr lang="en-US" sz="1200" b="1" dirty="0">
                <a:latin typeface="Dubai Light" panose="020B0303030403030204" charset="0"/>
                <a:cs typeface="Dubai Light" panose="020B0303030403030204" charset="0"/>
              </a:rPr>
              <a:t>data into an </a:t>
            </a:r>
            <a:r>
              <a:rPr lang="en-IN" altLang="en-US" sz="1200" b="1" dirty="0">
                <a:latin typeface="Dubai Light" panose="020B0303030403030204" charset="0"/>
                <a:cs typeface="Dubai Light" panose="020B0303030403030204" charset="0"/>
              </a:rPr>
              <a:t>    </a:t>
            </a:r>
            <a:r>
              <a:rPr lang="en-US" sz="1200" b="1" dirty="0">
                <a:latin typeface="Dubai Light" panose="020B0303030403030204" charset="0"/>
                <a:cs typeface="Dubai Light" panose="020B0303030403030204" charset="0"/>
              </a:rPr>
              <a:t>understandable</a:t>
            </a:r>
          </a:p>
          <a:p>
            <a:r>
              <a:rPr lang="en-IN" altLang="en-US" sz="1200" b="1" dirty="0">
                <a:latin typeface="Dubai Light" panose="020B0303030403030204" charset="0"/>
                <a:cs typeface="Dubai Light" panose="020B0303030403030204" charset="0"/>
              </a:rPr>
              <a:t>       </a:t>
            </a:r>
            <a:r>
              <a:rPr lang="en-US" sz="1200" b="1" dirty="0">
                <a:latin typeface="Dubai Light" panose="020B0303030403030204" charset="0"/>
                <a:cs typeface="Dubai Light" panose="020B0303030403030204" charset="0"/>
              </a:rPr>
              <a:t>format</a:t>
            </a:r>
            <a:endParaRPr lang="en-IN" altLang="en-US" b="1" dirty="0">
              <a:latin typeface="Dubai Light" panose="020B0303030403030204" charset="0"/>
              <a:cs typeface="Dubai Light" panose="020B0303030403030204" charset="0"/>
            </a:endParaRPr>
          </a:p>
        </p:txBody>
      </p:sp>
      <p:sp>
        <p:nvSpPr>
          <p:cNvPr id="5" name="Text Box 4"/>
          <p:cNvSpPr txBox="1"/>
          <p:nvPr/>
        </p:nvSpPr>
        <p:spPr>
          <a:xfrm>
            <a:off x="5024120" y="1865630"/>
            <a:ext cx="1717675" cy="645160"/>
          </a:xfrm>
          <a:prstGeom prst="rect">
            <a:avLst/>
          </a:prstGeom>
          <a:noFill/>
        </p:spPr>
        <p:txBody>
          <a:bodyPr wrap="square" rtlCol="0">
            <a:spAutoFit/>
          </a:bodyPr>
          <a:lstStyle/>
          <a:p>
            <a:r>
              <a:rPr lang="en-IN" altLang="en-US" sz="1200" b="1" dirty="0">
                <a:latin typeface="Dubai Light" panose="020B0303030403030204" charset="0"/>
                <a:cs typeface="Dubai Light" panose="020B0303030403030204" charset="0"/>
              </a:rPr>
              <a:t>A</a:t>
            </a:r>
            <a:r>
              <a:rPr lang="en-US" sz="1200" b="1" dirty="0" err="1">
                <a:latin typeface="Dubai Light" panose="020B0303030403030204" charset="0"/>
                <a:cs typeface="Dubai Light" panose="020B0303030403030204" charset="0"/>
              </a:rPr>
              <a:t>nalyzing</a:t>
            </a:r>
            <a:r>
              <a:rPr lang="en-US" sz="1200" b="1" dirty="0">
                <a:latin typeface="Dubai Light" panose="020B0303030403030204" charset="0"/>
                <a:cs typeface="Dubai Light" panose="020B0303030403030204" charset="0"/>
              </a:rPr>
              <a:t> data sets to summarize their main </a:t>
            </a:r>
          </a:p>
          <a:p>
            <a:r>
              <a:rPr lang="en-IN" altLang="en-US" sz="1200" b="1" dirty="0">
                <a:latin typeface="Dubai Light" panose="020B0303030403030204" charset="0"/>
                <a:cs typeface="Dubai Light" panose="020B0303030403030204" charset="0"/>
              </a:rPr>
              <a:t>    </a:t>
            </a:r>
            <a:r>
              <a:rPr lang="en-US" sz="1200" b="1" dirty="0">
                <a:latin typeface="Dubai Light" panose="020B0303030403030204" charset="0"/>
                <a:cs typeface="Dubai Light" panose="020B0303030403030204" charset="0"/>
              </a:rPr>
              <a:t>characteristics</a:t>
            </a:r>
          </a:p>
        </p:txBody>
      </p:sp>
      <p:sp>
        <p:nvSpPr>
          <p:cNvPr id="10" name="Text Box 9"/>
          <p:cNvSpPr txBox="1"/>
          <p:nvPr/>
        </p:nvSpPr>
        <p:spPr>
          <a:xfrm>
            <a:off x="6586893" y="2461017"/>
            <a:ext cx="1254125" cy="646331"/>
          </a:xfrm>
          <a:prstGeom prst="rect">
            <a:avLst/>
          </a:prstGeom>
          <a:noFill/>
        </p:spPr>
        <p:txBody>
          <a:bodyPr wrap="square" rtlCol="0">
            <a:spAutoFit/>
          </a:bodyPr>
          <a:lstStyle/>
          <a:p>
            <a:pPr algn="ctr"/>
            <a:r>
              <a:rPr lang="en-IN" altLang="en-US" sz="1200" dirty="0">
                <a:latin typeface="Dubai Light" panose="020B0303030403030204" charset="0"/>
                <a:cs typeface="Dubai Light" panose="020B0303030403030204" charset="0"/>
              </a:rPr>
              <a:t>   </a:t>
            </a:r>
            <a:r>
              <a:rPr lang="en-IN" altLang="en-US" sz="1200" b="1" dirty="0">
                <a:latin typeface="Dubai Light" panose="020B0303030403030204" charset="0"/>
                <a:cs typeface="Dubai Light" panose="020B0303030403030204" charset="0"/>
              </a:rPr>
              <a:t>Preparing </a:t>
            </a:r>
          </a:p>
          <a:p>
            <a:pPr algn="ctr"/>
            <a:r>
              <a:rPr lang="en-IN" altLang="en-US" sz="1200" b="1" dirty="0">
                <a:latin typeface="Dubai Light" panose="020B0303030403030204" charset="0"/>
                <a:cs typeface="Dubai Light" panose="020B0303030403030204" charset="0"/>
              </a:rPr>
              <a:t>Data for Model Building</a:t>
            </a:r>
          </a:p>
        </p:txBody>
      </p:sp>
      <p:sp>
        <p:nvSpPr>
          <p:cNvPr id="11" name="Text Box 10"/>
          <p:cNvSpPr txBox="1"/>
          <p:nvPr/>
        </p:nvSpPr>
        <p:spPr>
          <a:xfrm>
            <a:off x="5042535" y="3028950"/>
            <a:ext cx="1508125" cy="675640"/>
          </a:xfrm>
          <a:prstGeom prst="rect">
            <a:avLst/>
          </a:prstGeom>
          <a:noFill/>
        </p:spPr>
        <p:txBody>
          <a:bodyPr wrap="square" rtlCol="0">
            <a:spAutoFit/>
          </a:bodyPr>
          <a:lstStyle/>
          <a:p>
            <a:pPr algn="ctr"/>
            <a:r>
              <a:rPr lang="en-IN" altLang="en-US" sz="1200" b="1" dirty="0">
                <a:latin typeface="Dubai Light" panose="020B0303030403030204" charset="0"/>
                <a:cs typeface="Dubai Light" panose="020B0303030403030204" charset="0"/>
              </a:rPr>
              <a:t> Training and Testing data, Checking for Significant features</a:t>
            </a:r>
            <a:r>
              <a:rPr lang="en-IN" altLang="en-US" b="1" dirty="0"/>
              <a:t> </a:t>
            </a:r>
          </a:p>
        </p:txBody>
      </p:sp>
      <p:sp>
        <p:nvSpPr>
          <p:cNvPr id="12" name="Text Box 11"/>
          <p:cNvSpPr txBox="1"/>
          <p:nvPr/>
        </p:nvSpPr>
        <p:spPr>
          <a:xfrm>
            <a:off x="2366740" y="2976470"/>
            <a:ext cx="1729740" cy="645160"/>
          </a:xfrm>
          <a:prstGeom prst="rect">
            <a:avLst/>
          </a:prstGeom>
          <a:noFill/>
        </p:spPr>
        <p:txBody>
          <a:bodyPr wrap="square" rtlCol="0">
            <a:spAutoFit/>
          </a:bodyPr>
          <a:lstStyle/>
          <a:p>
            <a:r>
              <a:rPr lang="en-IN" altLang="en-US" sz="1200" b="1" dirty="0">
                <a:latin typeface="Dubai Light" panose="020B0303030403030204" charset="0"/>
                <a:cs typeface="Dubai Light" panose="020B0303030403030204" charset="0"/>
              </a:rPr>
              <a:t>   Understanding model’s </a:t>
            </a:r>
          </a:p>
          <a:p>
            <a:r>
              <a:rPr lang="en-IN" altLang="en-US" sz="1200" b="1" dirty="0">
                <a:latin typeface="Dubai Light" panose="020B0303030403030204" charset="0"/>
                <a:cs typeface="Dubai Light" panose="020B0303030403030204" charset="0"/>
              </a:rPr>
              <a:t>       performance using   </a:t>
            </a:r>
          </a:p>
          <a:p>
            <a:r>
              <a:rPr lang="en-IN" altLang="en-US" sz="1200" b="1" dirty="0">
                <a:latin typeface="Dubai Light" panose="020B0303030403030204" charset="0"/>
                <a:cs typeface="Dubai Light" panose="020B0303030403030204" charset="0"/>
              </a:rPr>
              <a:t>      different Metrics       </a:t>
            </a:r>
          </a:p>
        </p:txBody>
      </p:sp>
      <p:sp>
        <p:nvSpPr>
          <p:cNvPr id="13" name="Text Box 12"/>
          <p:cNvSpPr txBox="1"/>
          <p:nvPr/>
        </p:nvSpPr>
        <p:spPr>
          <a:xfrm>
            <a:off x="583565" y="2914650"/>
            <a:ext cx="1405890" cy="645160"/>
          </a:xfrm>
          <a:prstGeom prst="rect">
            <a:avLst/>
          </a:prstGeom>
          <a:noFill/>
        </p:spPr>
        <p:txBody>
          <a:bodyPr wrap="square" rtlCol="0">
            <a:spAutoFit/>
          </a:bodyPr>
          <a:lstStyle/>
          <a:p>
            <a:r>
              <a:rPr lang="en-IN" altLang="en-US" sz="1200" b="1" dirty="0">
                <a:latin typeface="Dubai Light" panose="020B0303030403030204" charset="0"/>
                <a:cs typeface="Dubai Light" panose="020B0303030403030204" charset="0"/>
              </a:rPr>
              <a:t>Application of</a:t>
            </a:r>
          </a:p>
          <a:p>
            <a:r>
              <a:rPr lang="en-IN" altLang="en-US" sz="1200" b="1" dirty="0">
                <a:latin typeface="Dubai Light" panose="020B0303030403030204" charset="0"/>
                <a:cs typeface="Dubai Light" panose="020B0303030403030204" charset="0"/>
              </a:rPr>
              <a:t>       model </a:t>
            </a:r>
          </a:p>
          <a:p>
            <a:r>
              <a:rPr lang="en-IN" altLang="en-US" sz="1200" b="1" dirty="0">
                <a:latin typeface="Dubai Light" panose="020B0303030403030204" charset="0"/>
                <a:cs typeface="Dubai Light" panose="020B0303030403030204" charset="0"/>
              </a:rPr>
              <a:t>for prediction</a:t>
            </a:r>
          </a:p>
        </p:txBody>
      </p:sp>
      <p:sp>
        <p:nvSpPr>
          <p:cNvPr id="14" name="Bent Arrow 13"/>
          <p:cNvSpPr/>
          <p:nvPr/>
        </p:nvSpPr>
        <p:spPr>
          <a:xfrm rot="5400000">
            <a:off x="7302057" y="938063"/>
            <a:ext cx="613186" cy="8207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Bent Arrow 72"/>
          <p:cNvSpPr/>
          <p:nvPr/>
        </p:nvSpPr>
        <p:spPr>
          <a:xfrm rot="10800000">
            <a:off x="7323910" y="3836034"/>
            <a:ext cx="695097" cy="807334"/>
          </a:xfrm>
          <a:prstGeom prst="bentArrow">
            <a:avLst>
              <a:gd name="adj1" fmla="val 25000"/>
              <a:gd name="adj2" fmla="val 23246"/>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additive="base">
                                        <p:cTn id="19" dur="500" fill="hold"/>
                                        <p:tgtEl>
                                          <p:spTgt spid="82"/>
                                        </p:tgtEl>
                                        <p:attrNameLst>
                                          <p:attrName>ppt_x</p:attrName>
                                        </p:attrNameLst>
                                      </p:cBhvr>
                                      <p:tavLst>
                                        <p:tav tm="0">
                                          <p:val>
                                            <p:strVal val="#ppt_x"/>
                                          </p:val>
                                        </p:tav>
                                        <p:tav tm="100000">
                                          <p:val>
                                            <p:strVal val="#ppt_x"/>
                                          </p:val>
                                        </p:tav>
                                      </p:tavLst>
                                    </p:anim>
                                    <p:anim calcmode="lin" valueType="num">
                                      <p:cBhvr additive="base">
                                        <p:cTn id="20" dur="500" fill="hold"/>
                                        <p:tgtEl>
                                          <p:spTgt spid="8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anim calcmode="lin" valueType="num">
                                      <p:cBhvr additive="base">
                                        <p:cTn id="43" dur="500" fill="hold"/>
                                        <p:tgtEl>
                                          <p:spTgt spid="75"/>
                                        </p:tgtEl>
                                        <p:attrNameLst>
                                          <p:attrName>ppt_x</p:attrName>
                                        </p:attrNameLst>
                                      </p:cBhvr>
                                      <p:tavLst>
                                        <p:tav tm="0">
                                          <p:val>
                                            <p:strVal val="#ppt_x"/>
                                          </p:val>
                                        </p:tav>
                                        <p:tav tm="100000">
                                          <p:val>
                                            <p:strVal val="#ppt_x"/>
                                          </p:val>
                                        </p:tav>
                                      </p:tavLst>
                                    </p:anim>
                                    <p:anim calcmode="lin" valueType="num">
                                      <p:cBhvr additive="base">
                                        <p:cTn id="44" dur="500" fill="hold"/>
                                        <p:tgtEl>
                                          <p:spTgt spid="7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cBhvr additive="base">
                                        <p:cTn id="51" dur="500" fill="hold"/>
                                        <p:tgtEl>
                                          <p:spTgt spid="81"/>
                                        </p:tgtEl>
                                        <p:attrNameLst>
                                          <p:attrName>ppt_x</p:attrName>
                                        </p:attrNameLst>
                                      </p:cBhvr>
                                      <p:tavLst>
                                        <p:tav tm="0">
                                          <p:val>
                                            <p:strVal val="#ppt_x"/>
                                          </p:val>
                                        </p:tav>
                                        <p:tav tm="100000">
                                          <p:val>
                                            <p:strVal val="#ppt_x"/>
                                          </p:val>
                                        </p:tav>
                                      </p:tavLst>
                                    </p:anim>
                                    <p:anim calcmode="lin" valueType="num">
                                      <p:cBhvr additive="base">
                                        <p:cTn id="52" dur="500" fill="hold"/>
                                        <p:tgtEl>
                                          <p:spTgt spid="8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additive="base">
                                        <p:cTn id="65" dur="500" fill="hold"/>
                                        <p:tgtEl>
                                          <p:spTgt spid="34"/>
                                        </p:tgtEl>
                                        <p:attrNameLst>
                                          <p:attrName>ppt_x</p:attrName>
                                        </p:attrNameLst>
                                      </p:cBhvr>
                                      <p:tavLst>
                                        <p:tav tm="0">
                                          <p:val>
                                            <p:strVal val="#ppt_x"/>
                                          </p:val>
                                        </p:tav>
                                        <p:tav tm="100000">
                                          <p:val>
                                            <p:strVal val="#ppt_x"/>
                                          </p:val>
                                        </p:tav>
                                      </p:tavLst>
                                    </p:anim>
                                    <p:anim calcmode="lin" valueType="num">
                                      <p:cBhvr additive="base">
                                        <p:cTn id="6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fill="hold"/>
                                        <p:tgtEl>
                                          <p:spTgt spid="35"/>
                                        </p:tgtEl>
                                        <p:attrNameLst>
                                          <p:attrName>ppt_x</p:attrName>
                                        </p:attrNameLst>
                                      </p:cBhvr>
                                      <p:tavLst>
                                        <p:tav tm="0">
                                          <p:val>
                                            <p:strVal val="#ppt_x"/>
                                          </p:val>
                                        </p:tav>
                                        <p:tav tm="100000">
                                          <p:val>
                                            <p:strVal val="#ppt_x"/>
                                          </p:val>
                                        </p:tav>
                                      </p:tavLst>
                                    </p:anim>
                                    <p:anim calcmode="lin" valueType="num">
                                      <p:cBhvr additive="base">
                                        <p:cTn id="72" dur="500" fill="hold"/>
                                        <p:tgtEl>
                                          <p:spTgt spid="3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additive="base">
                                        <p:cTn id="75" dur="500" fill="hold"/>
                                        <p:tgtEl>
                                          <p:spTgt spid="76"/>
                                        </p:tgtEl>
                                        <p:attrNameLst>
                                          <p:attrName>ppt_x</p:attrName>
                                        </p:attrNameLst>
                                      </p:cBhvr>
                                      <p:tavLst>
                                        <p:tav tm="0">
                                          <p:val>
                                            <p:strVal val="#ppt_x"/>
                                          </p:val>
                                        </p:tav>
                                        <p:tav tm="100000">
                                          <p:val>
                                            <p:strVal val="#ppt_x"/>
                                          </p:val>
                                        </p:tav>
                                      </p:tavLst>
                                    </p:anim>
                                    <p:anim calcmode="lin" valueType="num">
                                      <p:cBhvr additive="base">
                                        <p:cTn id="76" dur="500" fill="hold"/>
                                        <p:tgtEl>
                                          <p:spTgt spid="7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ppt_x"/>
                                          </p:val>
                                        </p:tav>
                                        <p:tav tm="100000">
                                          <p:val>
                                            <p:strVal val="#ppt_x"/>
                                          </p:val>
                                        </p:tav>
                                      </p:tavLst>
                                    </p:anim>
                                    <p:anim calcmode="lin" valueType="num">
                                      <p:cBhvr additive="base">
                                        <p:cTn id="80" dur="500" fill="hold"/>
                                        <p:tgtEl>
                                          <p:spTgt spid="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 calcmode="lin" valueType="num">
                                      <p:cBhvr additive="base">
                                        <p:cTn id="83" dur="500" fill="hold"/>
                                        <p:tgtEl>
                                          <p:spTgt spid="80"/>
                                        </p:tgtEl>
                                        <p:attrNameLst>
                                          <p:attrName>ppt_x</p:attrName>
                                        </p:attrNameLst>
                                      </p:cBhvr>
                                      <p:tavLst>
                                        <p:tav tm="0">
                                          <p:val>
                                            <p:strVal val="#ppt_x"/>
                                          </p:val>
                                        </p:tav>
                                        <p:tav tm="100000">
                                          <p:val>
                                            <p:strVal val="#ppt_x"/>
                                          </p:val>
                                        </p:tav>
                                      </p:tavLst>
                                    </p:anim>
                                    <p:anim calcmode="lin" valueType="num">
                                      <p:cBhvr additive="base">
                                        <p:cTn id="84" dur="500" fill="hold"/>
                                        <p:tgtEl>
                                          <p:spTgt spid="8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additive="base">
                                        <p:cTn id="87" dur="500" fill="hold"/>
                                        <p:tgtEl>
                                          <p:spTgt spid="11"/>
                                        </p:tgtEl>
                                        <p:attrNameLst>
                                          <p:attrName>ppt_x</p:attrName>
                                        </p:attrNameLst>
                                      </p:cBhvr>
                                      <p:tavLst>
                                        <p:tav tm="0">
                                          <p:val>
                                            <p:strVal val="#ppt_x"/>
                                          </p:val>
                                        </p:tav>
                                        <p:tav tm="100000">
                                          <p:val>
                                            <p:strVal val="#ppt_x"/>
                                          </p:val>
                                        </p:tav>
                                      </p:tavLst>
                                    </p:anim>
                                    <p:anim calcmode="lin" valueType="num">
                                      <p:cBhvr additive="base">
                                        <p:cTn id="88" dur="500" fill="hold"/>
                                        <p:tgtEl>
                                          <p:spTgt spid="1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ppt_x"/>
                                          </p:val>
                                        </p:tav>
                                        <p:tav tm="100000">
                                          <p:val>
                                            <p:strVal val="#ppt_x"/>
                                          </p:val>
                                        </p:tav>
                                      </p:tavLst>
                                    </p:anim>
                                    <p:anim calcmode="lin" valueType="num">
                                      <p:cBhvr additive="base">
                                        <p:cTn id="92" dur="5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anim calcmode="lin" valueType="num">
                                      <p:cBhvr additive="base">
                                        <p:cTn id="95" dur="500" fill="hold"/>
                                        <p:tgtEl>
                                          <p:spTgt spid="10"/>
                                        </p:tgtEl>
                                        <p:attrNameLst>
                                          <p:attrName>ppt_x</p:attrName>
                                        </p:attrNameLst>
                                      </p:cBhvr>
                                      <p:tavLst>
                                        <p:tav tm="0">
                                          <p:val>
                                            <p:strVal val="#ppt_x"/>
                                          </p:val>
                                        </p:tav>
                                        <p:tav tm="100000">
                                          <p:val>
                                            <p:strVal val="#ppt_x"/>
                                          </p:val>
                                        </p:tav>
                                      </p:tavLst>
                                    </p:anim>
                                    <p:anim calcmode="lin" valueType="num">
                                      <p:cBhvr additive="base">
                                        <p:cTn id="96" dur="500" fill="hold"/>
                                        <p:tgtEl>
                                          <p:spTgt spid="10"/>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anim calcmode="lin" valueType="num">
                                      <p:cBhvr additive="base">
                                        <p:cTn id="99" dur="500" fill="hold"/>
                                        <p:tgtEl>
                                          <p:spTgt spid="78"/>
                                        </p:tgtEl>
                                        <p:attrNameLst>
                                          <p:attrName>ppt_x</p:attrName>
                                        </p:attrNameLst>
                                      </p:cBhvr>
                                      <p:tavLst>
                                        <p:tav tm="0">
                                          <p:val>
                                            <p:strVal val="#ppt_x"/>
                                          </p:val>
                                        </p:tav>
                                        <p:tav tm="100000">
                                          <p:val>
                                            <p:strVal val="#ppt_x"/>
                                          </p:val>
                                        </p:tav>
                                      </p:tavLst>
                                    </p:anim>
                                    <p:anim calcmode="lin" valueType="num">
                                      <p:cBhvr additive="base">
                                        <p:cTn id="100" dur="500" fill="hold"/>
                                        <p:tgtEl>
                                          <p:spTgt spid="7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additive="base">
                                        <p:cTn id="107" dur="500" fill="hold"/>
                                        <p:tgtEl>
                                          <p:spTgt spid="71"/>
                                        </p:tgtEl>
                                        <p:attrNameLst>
                                          <p:attrName>ppt_x</p:attrName>
                                        </p:attrNameLst>
                                      </p:cBhvr>
                                      <p:tavLst>
                                        <p:tav tm="0">
                                          <p:val>
                                            <p:strVal val="#ppt_x"/>
                                          </p:val>
                                        </p:tav>
                                        <p:tav tm="100000">
                                          <p:val>
                                            <p:strVal val="#ppt_x"/>
                                          </p:val>
                                        </p:tav>
                                      </p:tavLst>
                                    </p:anim>
                                    <p:anim calcmode="lin" valueType="num">
                                      <p:cBhvr additive="base">
                                        <p:cTn id="108" dur="500" fill="hold"/>
                                        <p:tgtEl>
                                          <p:spTgt spid="7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72"/>
                                        </p:tgtEl>
                                        <p:attrNameLst>
                                          <p:attrName>style.visibility</p:attrName>
                                        </p:attrNameLst>
                                      </p:cBhvr>
                                      <p:to>
                                        <p:strVal val="visible"/>
                                      </p:to>
                                    </p:set>
                                    <p:anim calcmode="lin" valueType="num">
                                      <p:cBhvr additive="base">
                                        <p:cTn id="111" dur="500" fill="hold"/>
                                        <p:tgtEl>
                                          <p:spTgt spid="72"/>
                                        </p:tgtEl>
                                        <p:attrNameLst>
                                          <p:attrName>ppt_x</p:attrName>
                                        </p:attrNameLst>
                                      </p:cBhvr>
                                      <p:tavLst>
                                        <p:tav tm="0">
                                          <p:val>
                                            <p:strVal val="#ppt_x"/>
                                          </p:val>
                                        </p:tav>
                                        <p:tav tm="100000">
                                          <p:val>
                                            <p:strVal val="#ppt_x"/>
                                          </p:val>
                                        </p:tav>
                                      </p:tavLst>
                                    </p:anim>
                                    <p:anim calcmode="lin" valueType="num">
                                      <p:cBhvr additive="base">
                                        <p:cTn id="11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6" grpId="0" animBg="1"/>
      <p:bldP spid="33" grpId="0" animBg="1"/>
      <p:bldP spid="34" grpId="0" animBg="1"/>
      <p:bldP spid="35" grpId="0" animBg="1"/>
      <p:bldP spid="40" grpId="0" animBg="1"/>
      <p:bldP spid="42" grpId="0" animBg="1"/>
      <p:bldP spid="44" grpId="0" animBg="1"/>
      <p:bldP spid="46" grpId="0" animBg="1"/>
      <p:bldP spid="70" grpId="0" animBg="1"/>
      <p:bldP spid="71" grpId="0" animBg="1"/>
      <p:bldP spid="72" grpId="0" animBg="1"/>
      <p:bldP spid="9" grpId="0" animBg="1"/>
      <p:bldP spid="76" grpId="0" animBg="1"/>
      <p:bldP spid="78" grpId="0" animBg="1"/>
      <p:bldP spid="80" grpId="0" animBg="1"/>
      <p:bldP spid="81" grpId="0" animBg="1"/>
      <p:bldP spid="82" grpId="0" animBg="1"/>
      <p:bldP spid="2" grpId="0"/>
      <p:bldP spid="3" grpId="0"/>
      <p:bldP spid="5"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11" name="Oval 10"/>
          <p:cNvSpPr/>
          <p:nvPr/>
        </p:nvSpPr>
        <p:spPr>
          <a:xfrm flipH="1">
            <a:off x="403625" y="309633"/>
            <a:ext cx="117868" cy="12117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675857" y="345375"/>
            <a:ext cx="115182" cy="11841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9" name="Google Shape;4459;p39"/>
          <p:cNvSpPr txBox="1">
            <a:spLocks noGrp="1"/>
          </p:cNvSpPr>
          <p:nvPr>
            <p:ph type="title"/>
          </p:nvPr>
        </p:nvSpPr>
        <p:spPr>
          <a:xfrm>
            <a:off x="107872" y="-23691"/>
            <a:ext cx="7156197" cy="572700"/>
          </a:xfrm>
          <a:prstGeom prst="rect">
            <a:avLst/>
          </a:prstGeom>
          <a:effectLst>
            <a:outerShdw blurRad="63500" dist="50800" dir="6780000" algn="ctr" rotWithShape="0">
              <a:srgbClr val="000000">
                <a:alpha val="17000"/>
              </a:srgbClr>
            </a:outerShdw>
          </a:effectLst>
        </p:spPr>
        <p:txBody>
          <a:bodyPr spcFirstLastPara="1" wrap="square" lIns="91425" tIns="91425" rIns="91425" bIns="91425" anchor="t" anchorCtr="0">
            <a:noAutofit/>
          </a:bodyPr>
          <a:lstStyle/>
          <a:p>
            <a:pPr lvl="0"/>
            <a:r>
              <a:rPr lang="en-GB" sz="3600" dirty="0">
                <a:solidFill>
                  <a:srgbClr val="0077B6"/>
                </a:solidFill>
              </a:rPr>
              <a:t> </a:t>
            </a:r>
            <a:r>
              <a:rPr lang="en-GB" sz="3200" dirty="0">
                <a:solidFill>
                  <a:srgbClr val="0077B6"/>
                </a:solidFill>
              </a:rPr>
              <a:t>EXPLORATORY DATA ANALYSIS </a:t>
            </a:r>
            <a:endParaRPr sz="3200" dirty="0">
              <a:solidFill>
                <a:srgbClr val="0077B6"/>
              </a:solidFill>
            </a:endParaRPr>
          </a:p>
        </p:txBody>
      </p:sp>
      <p:sp>
        <p:nvSpPr>
          <p:cNvPr id="45" name="TextBox 44"/>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5" name="Oval 4"/>
          <p:cNvSpPr/>
          <p:nvPr/>
        </p:nvSpPr>
        <p:spPr>
          <a:xfrm flipH="1">
            <a:off x="161925" y="1492619"/>
            <a:ext cx="116025" cy="11927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449901" y="2314727"/>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V="1">
            <a:off x="-69449" y="1764532"/>
            <a:ext cx="190557" cy="16674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419124" y="1020418"/>
            <a:ext cx="119080" cy="12242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401814" y="-50928"/>
            <a:ext cx="147849" cy="12936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768530" y="804759"/>
            <a:ext cx="138777" cy="12143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8589895" y="-50928"/>
            <a:ext cx="147849" cy="12936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8233547" y="795655"/>
            <a:ext cx="139907" cy="12242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8589893" y="1020417"/>
            <a:ext cx="139907" cy="12242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8357991" y="365732"/>
            <a:ext cx="110152" cy="11324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8624707" y="331927"/>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9026927" y="1773131"/>
            <a:ext cx="180733" cy="15814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8579871" y="2314727"/>
            <a:ext cx="102401" cy="10527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8848164" y="1470712"/>
            <a:ext cx="129943" cy="13358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8223895" y="4619063"/>
            <a:ext cx="78024" cy="8021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8468143" y="4975097"/>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8848164" y="4876216"/>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H="1" flipV="1">
            <a:off x="8967494" y="4853376"/>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9066167" y="4975097"/>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7644397" y="4824132"/>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426638" y="5015513"/>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6243861" y="4693534"/>
            <a:ext cx="127034" cy="1305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87474" y="5015513"/>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7090660" y="4899095"/>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53450" y="4853376"/>
            <a:ext cx="110052" cy="962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69436" y="5093563"/>
            <a:ext cx="110052" cy="962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6053450" y="4222797"/>
            <a:ext cx="127034" cy="1305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760452" y="4702325"/>
            <a:ext cx="150580" cy="13176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2983311" y="4265271"/>
            <a:ext cx="85719" cy="8812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82901" y="5091355"/>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2983311" y="4853376"/>
            <a:ext cx="98588" cy="10135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2455095" y="5009819"/>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V="1">
            <a:off x="1937928" y="4927026"/>
            <a:ext cx="80534" cy="8279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403061" y="4829391"/>
            <a:ext cx="100983" cy="8836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1635805" y="5012703"/>
            <a:ext cx="80534" cy="8279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807216" y="4621492"/>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581085" y="4975096"/>
            <a:ext cx="83068" cy="8539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121153" y="4860105"/>
            <a:ext cx="58133" cy="5976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187430" y="4893667"/>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27659" y="4994504"/>
            <a:ext cx="85719" cy="8812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72" y="766727"/>
            <a:ext cx="3080898" cy="3096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2474" y="766727"/>
            <a:ext cx="3352742" cy="3096000"/>
          </a:xfrm>
          <a:prstGeom prst="rect">
            <a:avLst/>
          </a:prstGeom>
        </p:spPr>
      </p:pic>
      <p:sp>
        <p:nvSpPr>
          <p:cNvPr id="58" name="TextBox 57"/>
          <p:cNvSpPr txBox="1"/>
          <p:nvPr/>
        </p:nvSpPr>
        <p:spPr>
          <a:xfrm>
            <a:off x="664153" y="3765176"/>
            <a:ext cx="3466783" cy="738664"/>
          </a:xfrm>
          <a:prstGeom prst="rect">
            <a:avLst/>
          </a:prstGeom>
          <a:noFill/>
          <a:ln>
            <a:solidFill>
              <a:schemeClr val="tx1"/>
            </a:solidFill>
          </a:ln>
        </p:spPr>
        <p:txBody>
          <a:bodyPr wrap="square" rtlCol="0">
            <a:spAutoFit/>
          </a:bodyPr>
          <a:lstStyle/>
          <a:p>
            <a:pPr algn="ctr"/>
            <a:r>
              <a:rPr lang="en-IN" dirty="0"/>
              <a:t>Fig#1: Pie chart here depicts the distribution of the target variable CHURN. Ratio of NO:YES is nearly 73:27</a:t>
            </a:r>
          </a:p>
        </p:txBody>
      </p:sp>
      <p:sp>
        <p:nvSpPr>
          <p:cNvPr id="60" name="TextBox 59"/>
          <p:cNvSpPr txBox="1"/>
          <p:nvPr/>
        </p:nvSpPr>
        <p:spPr>
          <a:xfrm>
            <a:off x="5001360" y="3765176"/>
            <a:ext cx="3466783" cy="738664"/>
          </a:xfrm>
          <a:prstGeom prst="rect">
            <a:avLst/>
          </a:prstGeom>
          <a:noFill/>
          <a:ln>
            <a:solidFill>
              <a:schemeClr val="tx1"/>
            </a:solidFill>
          </a:ln>
        </p:spPr>
        <p:txBody>
          <a:bodyPr wrap="square" rtlCol="0">
            <a:spAutoFit/>
          </a:bodyPr>
          <a:lstStyle/>
          <a:p>
            <a:pPr algn="ctr"/>
            <a:r>
              <a:rPr lang="en-IN" dirty="0"/>
              <a:t>Fig#2: Depiction of gender distribution w.r.t CHURN. Gender w.r.t CHURN is equally distributed. </a:t>
            </a:r>
          </a:p>
        </p:txBody>
      </p:sp>
    </p:spTree>
    <p:extLst>
      <p:ext uri="{BB962C8B-B14F-4D97-AF65-F5344CB8AC3E}">
        <p14:creationId xmlns:p14="http://schemas.microsoft.com/office/powerpoint/2010/main" val="6260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11" name="Oval 10"/>
          <p:cNvSpPr/>
          <p:nvPr/>
        </p:nvSpPr>
        <p:spPr>
          <a:xfrm flipH="1">
            <a:off x="403625" y="309633"/>
            <a:ext cx="117868" cy="12117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675857" y="345375"/>
            <a:ext cx="115182" cy="11841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9" name="Google Shape;4459;p39"/>
          <p:cNvSpPr txBox="1">
            <a:spLocks noGrp="1"/>
          </p:cNvSpPr>
          <p:nvPr>
            <p:ph type="title"/>
          </p:nvPr>
        </p:nvSpPr>
        <p:spPr>
          <a:xfrm>
            <a:off x="107872" y="-23691"/>
            <a:ext cx="7156197" cy="572700"/>
          </a:xfrm>
          <a:prstGeom prst="rect">
            <a:avLst/>
          </a:prstGeom>
          <a:effectLst>
            <a:outerShdw blurRad="63500" dist="50800" dir="6780000" algn="ctr" rotWithShape="0">
              <a:srgbClr val="000000">
                <a:alpha val="17000"/>
              </a:srgbClr>
            </a:outerShdw>
          </a:effectLst>
        </p:spPr>
        <p:txBody>
          <a:bodyPr spcFirstLastPara="1" wrap="square" lIns="91425" tIns="91425" rIns="91425" bIns="91425" anchor="t" anchorCtr="0">
            <a:noAutofit/>
          </a:bodyPr>
          <a:lstStyle/>
          <a:p>
            <a:pPr lvl="0"/>
            <a:r>
              <a:rPr lang="en-GB" sz="3600" dirty="0">
                <a:solidFill>
                  <a:srgbClr val="0077B6"/>
                </a:solidFill>
              </a:rPr>
              <a:t> </a:t>
            </a:r>
            <a:r>
              <a:rPr lang="en-GB" sz="3200" dirty="0">
                <a:solidFill>
                  <a:srgbClr val="0077B6"/>
                </a:solidFill>
              </a:rPr>
              <a:t>EXPLORATORY DATA ANALYSIS </a:t>
            </a:r>
            <a:endParaRPr sz="3200" dirty="0">
              <a:solidFill>
                <a:srgbClr val="0077B6"/>
              </a:solidFill>
            </a:endParaRPr>
          </a:p>
        </p:txBody>
      </p:sp>
      <p:sp>
        <p:nvSpPr>
          <p:cNvPr id="45" name="TextBox 44"/>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5" name="Oval 4"/>
          <p:cNvSpPr/>
          <p:nvPr/>
        </p:nvSpPr>
        <p:spPr>
          <a:xfrm flipH="1">
            <a:off x="161925" y="1492619"/>
            <a:ext cx="116025" cy="11927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449901" y="2314727"/>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V="1">
            <a:off x="-69449" y="1764532"/>
            <a:ext cx="190557" cy="16674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419124" y="1020418"/>
            <a:ext cx="119080" cy="12242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401814" y="-50928"/>
            <a:ext cx="147849" cy="12936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768530" y="804759"/>
            <a:ext cx="138777" cy="12143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8589895" y="-50928"/>
            <a:ext cx="147849" cy="12936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8233547" y="795655"/>
            <a:ext cx="139907" cy="12242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8589893" y="1020417"/>
            <a:ext cx="139907" cy="12242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8357991" y="365732"/>
            <a:ext cx="110152" cy="11324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8624707" y="331927"/>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9026927" y="1773131"/>
            <a:ext cx="180733" cy="15814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8579871" y="2314727"/>
            <a:ext cx="102401" cy="10527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8848164" y="1470712"/>
            <a:ext cx="129943" cy="13358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8223895" y="4619063"/>
            <a:ext cx="78024" cy="8021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8468143" y="4975097"/>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8848164" y="4876216"/>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H="1" flipV="1">
            <a:off x="8967494" y="4853376"/>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9066167" y="4975097"/>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7644397" y="4824132"/>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426638" y="5015513"/>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6243861" y="4693534"/>
            <a:ext cx="127034" cy="1305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87474" y="5015513"/>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7090660" y="4899095"/>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53450" y="4853376"/>
            <a:ext cx="110052" cy="962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69436" y="5093563"/>
            <a:ext cx="110052" cy="962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6053450" y="4222797"/>
            <a:ext cx="127034" cy="1305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760452" y="4702325"/>
            <a:ext cx="150580" cy="13176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2983311" y="4265271"/>
            <a:ext cx="85719" cy="8812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82901" y="5091355"/>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2983311" y="4853376"/>
            <a:ext cx="98588" cy="10135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2455095" y="5009819"/>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V="1">
            <a:off x="1937928" y="4927026"/>
            <a:ext cx="80534" cy="8279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403061" y="4829391"/>
            <a:ext cx="100983" cy="8836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1635805" y="5012703"/>
            <a:ext cx="80534" cy="8279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807216" y="4621492"/>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581085" y="4975096"/>
            <a:ext cx="83068" cy="8539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121153" y="4860105"/>
            <a:ext cx="58133" cy="5976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187430" y="4893667"/>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27659" y="4994504"/>
            <a:ext cx="85719" cy="8812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33" y="708084"/>
            <a:ext cx="8573775" cy="2476180"/>
          </a:xfrm>
          <a:prstGeom prst="rect">
            <a:avLst/>
          </a:prstGeom>
        </p:spPr>
      </p:pic>
      <p:sp>
        <p:nvSpPr>
          <p:cNvPr id="49" name="Oval 48"/>
          <p:cNvSpPr/>
          <p:nvPr/>
        </p:nvSpPr>
        <p:spPr>
          <a:xfrm>
            <a:off x="396021" y="3410497"/>
            <a:ext cx="2433239" cy="15146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Longer the association, more loyal the customer</a:t>
            </a:r>
          </a:p>
          <a:p>
            <a:pPr algn="ctr"/>
            <a:endParaRPr lang="en-IN" dirty="0">
              <a:solidFill>
                <a:schemeClr val="tx1"/>
              </a:solidFill>
            </a:endParaRPr>
          </a:p>
        </p:txBody>
      </p:sp>
      <p:sp>
        <p:nvSpPr>
          <p:cNvPr id="53" name="Oval 52"/>
          <p:cNvSpPr/>
          <p:nvPr/>
        </p:nvSpPr>
        <p:spPr>
          <a:xfrm>
            <a:off x="3350493" y="3421578"/>
            <a:ext cx="2400883" cy="15423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 total charge increases, customer becomes more associated with the company</a:t>
            </a:r>
            <a:endParaRPr lang="en-IN" dirty="0">
              <a:solidFill>
                <a:schemeClr val="tx1"/>
              </a:solidFill>
            </a:endParaRPr>
          </a:p>
        </p:txBody>
      </p:sp>
      <p:sp>
        <p:nvSpPr>
          <p:cNvPr id="54" name="Oval 53"/>
          <p:cNvSpPr/>
          <p:nvPr/>
        </p:nvSpPr>
        <p:spPr>
          <a:xfrm>
            <a:off x="6232919" y="3429586"/>
            <a:ext cx="2297727" cy="1520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 monthly charge increases , customer terminate the services</a:t>
            </a:r>
            <a:endParaRPr lang="en-IN" dirty="0">
              <a:solidFill>
                <a:schemeClr val="tx1"/>
              </a:solidFill>
            </a:endParaRPr>
          </a:p>
        </p:txBody>
      </p:sp>
    </p:spTree>
    <p:extLst>
      <p:ext uri="{BB962C8B-B14F-4D97-AF65-F5344CB8AC3E}">
        <p14:creationId xmlns:p14="http://schemas.microsoft.com/office/powerpoint/2010/main" val="385672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11" name="Oval 10"/>
          <p:cNvSpPr/>
          <p:nvPr/>
        </p:nvSpPr>
        <p:spPr>
          <a:xfrm flipH="1">
            <a:off x="403625" y="309633"/>
            <a:ext cx="117868" cy="12117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675857" y="345375"/>
            <a:ext cx="115182" cy="11841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9" name="Google Shape;4459;p39"/>
          <p:cNvSpPr txBox="1">
            <a:spLocks noGrp="1"/>
          </p:cNvSpPr>
          <p:nvPr>
            <p:ph type="title"/>
          </p:nvPr>
        </p:nvSpPr>
        <p:spPr>
          <a:xfrm>
            <a:off x="107872" y="-23691"/>
            <a:ext cx="7156197" cy="572700"/>
          </a:xfrm>
          <a:prstGeom prst="rect">
            <a:avLst/>
          </a:prstGeom>
          <a:effectLst>
            <a:outerShdw blurRad="63500" dist="50800" dir="6780000" algn="ctr" rotWithShape="0">
              <a:srgbClr val="000000">
                <a:alpha val="17000"/>
              </a:srgbClr>
            </a:outerShdw>
          </a:effectLst>
        </p:spPr>
        <p:txBody>
          <a:bodyPr spcFirstLastPara="1" wrap="square" lIns="91425" tIns="91425" rIns="91425" bIns="91425" anchor="t" anchorCtr="0">
            <a:noAutofit/>
          </a:bodyPr>
          <a:lstStyle/>
          <a:p>
            <a:pPr lvl="0"/>
            <a:r>
              <a:rPr lang="en-GB" sz="3600" dirty="0">
                <a:solidFill>
                  <a:srgbClr val="0077B6"/>
                </a:solidFill>
              </a:rPr>
              <a:t> </a:t>
            </a:r>
            <a:r>
              <a:rPr lang="en-GB" sz="3200" dirty="0">
                <a:solidFill>
                  <a:srgbClr val="0077B6"/>
                </a:solidFill>
              </a:rPr>
              <a:t>EXPLORATORY DATA ANALYSIS </a:t>
            </a:r>
            <a:endParaRPr sz="3200" dirty="0">
              <a:solidFill>
                <a:srgbClr val="0077B6"/>
              </a:solidFill>
            </a:endParaRPr>
          </a:p>
        </p:txBody>
      </p:sp>
      <p:sp>
        <p:nvSpPr>
          <p:cNvPr id="45" name="TextBox 44"/>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5" name="Oval 4"/>
          <p:cNvSpPr/>
          <p:nvPr/>
        </p:nvSpPr>
        <p:spPr>
          <a:xfrm flipH="1">
            <a:off x="161925" y="1492619"/>
            <a:ext cx="116025" cy="11927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449901" y="2314727"/>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V="1">
            <a:off x="-69449" y="1764532"/>
            <a:ext cx="190557" cy="16674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419124" y="1020418"/>
            <a:ext cx="119080" cy="12242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401814" y="-50928"/>
            <a:ext cx="147849" cy="12936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768530" y="804759"/>
            <a:ext cx="138777" cy="12143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8589895" y="-50928"/>
            <a:ext cx="147849" cy="12936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8233547" y="795655"/>
            <a:ext cx="139907" cy="12242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8589893" y="1020417"/>
            <a:ext cx="139907" cy="12242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8357991" y="365732"/>
            <a:ext cx="110152" cy="11324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8624707" y="331927"/>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9026927" y="1773131"/>
            <a:ext cx="180733" cy="15814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8579871" y="2314727"/>
            <a:ext cx="102401" cy="10527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8848164" y="1470712"/>
            <a:ext cx="129943" cy="13358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8223895" y="4619063"/>
            <a:ext cx="78024" cy="8021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8468143" y="4975097"/>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8848164" y="4876216"/>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H="1" flipV="1">
            <a:off x="8967494" y="4853376"/>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9066167" y="4975097"/>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7644397" y="4824132"/>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426638" y="5015513"/>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6243861" y="4693534"/>
            <a:ext cx="127034" cy="1305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87474" y="5015513"/>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7090660" y="4899095"/>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53450" y="4853376"/>
            <a:ext cx="110052" cy="962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69436" y="5093563"/>
            <a:ext cx="110052" cy="962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6053450" y="4222797"/>
            <a:ext cx="127034" cy="1305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760452" y="4702325"/>
            <a:ext cx="150580" cy="13176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2983311" y="4265271"/>
            <a:ext cx="85719" cy="8812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82901" y="5091355"/>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2983311" y="4853376"/>
            <a:ext cx="98588" cy="10135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2455095" y="5009819"/>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V="1">
            <a:off x="1937928" y="4927026"/>
            <a:ext cx="80534" cy="8279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403061" y="4829391"/>
            <a:ext cx="100983" cy="8836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1635805" y="5012703"/>
            <a:ext cx="80534" cy="8279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807216" y="4621492"/>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581085" y="4975096"/>
            <a:ext cx="83068" cy="8539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121153" y="4860105"/>
            <a:ext cx="58133" cy="5976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187430" y="4893667"/>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27659" y="4994504"/>
            <a:ext cx="85719" cy="8812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9" y="735135"/>
            <a:ext cx="7914106" cy="2508821"/>
          </a:xfrm>
          <a:prstGeom prst="rect">
            <a:avLst/>
          </a:prstGeom>
        </p:spPr>
      </p:pic>
      <p:sp>
        <p:nvSpPr>
          <p:cNvPr id="3" name="TextBox 2"/>
          <p:cNvSpPr txBox="1"/>
          <p:nvPr/>
        </p:nvSpPr>
        <p:spPr>
          <a:xfrm>
            <a:off x="549663" y="3668358"/>
            <a:ext cx="7639281" cy="738664"/>
          </a:xfrm>
          <a:prstGeom prst="rect">
            <a:avLst/>
          </a:prstGeom>
          <a:noFill/>
          <a:ln>
            <a:solidFill>
              <a:schemeClr val="tx1"/>
            </a:solidFill>
          </a:ln>
        </p:spPr>
        <p:txBody>
          <a:bodyPr wrap="square" rtlCol="0">
            <a:spAutoFit/>
          </a:bodyPr>
          <a:lstStyle/>
          <a:p>
            <a:r>
              <a:rPr lang="en-US" dirty="0"/>
              <a:t>- The lower the total charges and tenure, the higher the churn.</a:t>
            </a:r>
          </a:p>
          <a:p>
            <a:r>
              <a:rPr lang="en-US" dirty="0"/>
              <a:t>- Churn is higher for higher bands of monthly charges.</a:t>
            </a:r>
          </a:p>
          <a:p>
            <a:r>
              <a:rPr lang="en-US" dirty="0"/>
              <a:t>- If tenure is less, and monthly charges are more , customer is more likely to churn</a:t>
            </a:r>
            <a:endParaRPr lang="en-IN" dirty="0"/>
          </a:p>
        </p:txBody>
      </p:sp>
    </p:spTree>
    <p:extLst>
      <p:ext uri="{BB962C8B-B14F-4D97-AF65-F5344CB8AC3E}">
        <p14:creationId xmlns:p14="http://schemas.microsoft.com/office/powerpoint/2010/main" val="78854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11" name="Oval 10"/>
          <p:cNvSpPr/>
          <p:nvPr/>
        </p:nvSpPr>
        <p:spPr>
          <a:xfrm flipH="1">
            <a:off x="403625" y="309633"/>
            <a:ext cx="117868" cy="12117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flipH="1">
            <a:off x="675857" y="345375"/>
            <a:ext cx="115182" cy="11841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9" name="Google Shape;4459;p39"/>
          <p:cNvSpPr txBox="1">
            <a:spLocks noGrp="1"/>
          </p:cNvSpPr>
          <p:nvPr>
            <p:ph type="title"/>
          </p:nvPr>
        </p:nvSpPr>
        <p:spPr>
          <a:xfrm>
            <a:off x="107872" y="-23691"/>
            <a:ext cx="7156197" cy="572700"/>
          </a:xfrm>
          <a:prstGeom prst="rect">
            <a:avLst/>
          </a:prstGeom>
          <a:effectLst>
            <a:outerShdw blurRad="63500" dist="50800" dir="6780000" algn="ctr" rotWithShape="0">
              <a:srgbClr val="000000">
                <a:alpha val="17000"/>
              </a:srgbClr>
            </a:outerShdw>
          </a:effectLst>
        </p:spPr>
        <p:txBody>
          <a:bodyPr spcFirstLastPara="1" wrap="square" lIns="91425" tIns="91425" rIns="91425" bIns="91425" anchor="t" anchorCtr="0">
            <a:noAutofit/>
          </a:bodyPr>
          <a:lstStyle/>
          <a:p>
            <a:pPr lvl="0"/>
            <a:r>
              <a:rPr lang="en-GB" sz="3600" dirty="0">
                <a:solidFill>
                  <a:srgbClr val="0077B6"/>
                </a:solidFill>
              </a:rPr>
              <a:t> </a:t>
            </a:r>
            <a:r>
              <a:rPr lang="en-GB" sz="3200" dirty="0">
                <a:solidFill>
                  <a:srgbClr val="0077B6"/>
                </a:solidFill>
              </a:rPr>
              <a:t>EXPLORATORY DATA ANALYSIS </a:t>
            </a:r>
            <a:endParaRPr sz="3200" dirty="0">
              <a:solidFill>
                <a:srgbClr val="0077B6"/>
              </a:solidFill>
            </a:endParaRPr>
          </a:p>
        </p:txBody>
      </p:sp>
      <p:sp>
        <p:nvSpPr>
          <p:cNvPr id="45" name="TextBox 44"/>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5" name="Oval 4"/>
          <p:cNvSpPr/>
          <p:nvPr/>
        </p:nvSpPr>
        <p:spPr>
          <a:xfrm flipH="1">
            <a:off x="161925" y="1492619"/>
            <a:ext cx="116025" cy="11927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H="1">
            <a:off x="449901" y="2314727"/>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V="1">
            <a:off x="-69449" y="1764532"/>
            <a:ext cx="190557" cy="16674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H="1">
            <a:off x="419124" y="1020418"/>
            <a:ext cx="119080" cy="122420"/>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H="1">
            <a:off x="401814" y="-50928"/>
            <a:ext cx="147849" cy="12936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768530" y="804759"/>
            <a:ext cx="138777" cy="12143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flipH="1">
            <a:off x="8589895" y="-50928"/>
            <a:ext cx="147849" cy="12936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flipH="1">
            <a:off x="8233547" y="795655"/>
            <a:ext cx="139907" cy="12242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flipH="1">
            <a:off x="8589893" y="1020417"/>
            <a:ext cx="139907" cy="12242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flipH="1">
            <a:off x="8357991" y="365732"/>
            <a:ext cx="110152" cy="11324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flipH="1">
            <a:off x="8624707" y="331927"/>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9026927" y="1773131"/>
            <a:ext cx="180733" cy="15814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H="1">
            <a:off x="8579871" y="2314727"/>
            <a:ext cx="102401" cy="10527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H="1">
            <a:off x="8848164" y="1470712"/>
            <a:ext cx="129943" cy="13358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H="1">
            <a:off x="8223895" y="4619063"/>
            <a:ext cx="78024" cy="8021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H="1">
            <a:off x="8468143" y="4975097"/>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H="1">
            <a:off x="8848164" y="4876216"/>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flipH="1" flipV="1">
            <a:off x="8967494" y="4853376"/>
            <a:ext cx="52249"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flipH="1">
            <a:off x="9066167" y="4975097"/>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7644397" y="4824132"/>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426638" y="5015513"/>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6243861" y="4693534"/>
            <a:ext cx="127034" cy="1305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87474" y="5015513"/>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7090660" y="4899095"/>
            <a:ext cx="96183" cy="9888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53450" y="4853376"/>
            <a:ext cx="110052" cy="962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69436" y="5093563"/>
            <a:ext cx="110052" cy="9629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flipH="1">
            <a:off x="6053450" y="4222797"/>
            <a:ext cx="127034" cy="130598"/>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760452" y="4702325"/>
            <a:ext cx="150580" cy="131760"/>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2983311" y="4265271"/>
            <a:ext cx="85719" cy="8812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82901" y="5091355"/>
            <a:ext cx="92379"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flipH="1">
            <a:off x="2983311" y="4853376"/>
            <a:ext cx="98588" cy="10135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flipH="1">
            <a:off x="2455095" y="5009819"/>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V="1">
            <a:off x="1937928" y="4927026"/>
            <a:ext cx="80534" cy="8279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403061" y="4829391"/>
            <a:ext cx="100983" cy="8836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1635805" y="5012703"/>
            <a:ext cx="80534" cy="8279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a:off x="807216" y="4621492"/>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a:off x="581085" y="4975096"/>
            <a:ext cx="83068" cy="8539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H="1">
            <a:off x="121153" y="4860105"/>
            <a:ext cx="58133" cy="5976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flipH="1">
            <a:off x="187430" y="4893667"/>
            <a:ext cx="100092" cy="8083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flipH="1">
            <a:off x="-27659" y="4994504"/>
            <a:ext cx="85719" cy="8812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loud Callout 48"/>
          <p:cNvSpPr/>
          <p:nvPr/>
        </p:nvSpPr>
        <p:spPr>
          <a:xfrm>
            <a:off x="1688847" y="919481"/>
            <a:ext cx="1855985" cy="1045843"/>
          </a:xfrm>
          <a:prstGeom prst="cloudCallout">
            <a:avLst>
              <a:gd name="adj1" fmla="val 73404"/>
              <a:gd name="adj2" fmla="val 99705"/>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ln/>
                <a:solidFill>
                  <a:schemeClr val="tx1"/>
                </a:solidFill>
                <a:sym typeface="+mn-ea"/>
              </a:rPr>
              <a:t>There were 11 null values in </a:t>
            </a:r>
            <a:r>
              <a:rPr lang="en-US" sz="1100" b="1" dirty="0" err="1">
                <a:ln/>
                <a:solidFill>
                  <a:schemeClr val="tx1"/>
                </a:solidFill>
                <a:sym typeface="+mn-ea"/>
              </a:rPr>
              <a:t>TotalCharges</a:t>
            </a:r>
            <a:r>
              <a:rPr lang="en-US" sz="1100" b="1" dirty="0">
                <a:ln/>
                <a:solidFill>
                  <a:schemeClr val="tx1"/>
                </a:solidFill>
                <a:sym typeface="+mn-ea"/>
              </a:rPr>
              <a:t> variable</a:t>
            </a:r>
          </a:p>
        </p:txBody>
      </p:sp>
      <p:sp>
        <p:nvSpPr>
          <p:cNvPr id="51" name="Cloud Callout 50"/>
          <p:cNvSpPr/>
          <p:nvPr/>
        </p:nvSpPr>
        <p:spPr>
          <a:xfrm>
            <a:off x="5580400" y="815305"/>
            <a:ext cx="2160180" cy="1271270"/>
          </a:xfrm>
          <a:prstGeom prst="cloudCallout">
            <a:avLst>
              <a:gd name="adj1" fmla="val -67174"/>
              <a:gd name="adj2" fmla="val 69796"/>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l"/>
            <a:r>
              <a:rPr lang="en-IN" sz="1100" b="1" dirty="0">
                <a:ln/>
                <a:solidFill>
                  <a:schemeClr val="tx1"/>
                </a:solidFill>
                <a:sym typeface="+mn-ea"/>
              </a:rPr>
              <a:t>HEATMAP shows a very high relation between</a:t>
            </a:r>
            <a:r>
              <a:rPr lang="en-US" altLang="en-IN" sz="1100" b="1" dirty="0">
                <a:ln/>
                <a:solidFill>
                  <a:schemeClr val="tx1"/>
                </a:solidFill>
                <a:sym typeface="+mn-ea"/>
              </a:rPr>
              <a:t> tenure and total charges</a:t>
            </a:r>
            <a:endParaRPr lang="en-IN" sz="1100" b="1" dirty="0"/>
          </a:p>
        </p:txBody>
      </p:sp>
      <p:sp>
        <p:nvSpPr>
          <p:cNvPr id="52" name="Cloud Callout 51"/>
          <p:cNvSpPr/>
          <p:nvPr/>
        </p:nvSpPr>
        <p:spPr>
          <a:xfrm>
            <a:off x="5788412" y="3490103"/>
            <a:ext cx="1855985" cy="1045843"/>
          </a:xfrm>
          <a:prstGeom prst="cloudCallout">
            <a:avLst>
              <a:gd name="adj1" fmla="val -73682"/>
              <a:gd name="adj2" fmla="val -72239"/>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1100" b="1" dirty="0">
                <a:ln/>
                <a:solidFill>
                  <a:schemeClr val="tx1"/>
                </a:solidFill>
              </a:rPr>
              <a:t>Some columns had extra class which were not relevant</a:t>
            </a:r>
          </a:p>
        </p:txBody>
      </p:sp>
      <p:sp>
        <p:nvSpPr>
          <p:cNvPr id="53" name="Cloud Callout 52"/>
          <p:cNvSpPr/>
          <p:nvPr/>
        </p:nvSpPr>
        <p:spPr>
          <a:xfrm>
            <a:off x="6445934" y="2238933"/>
            <a:ext cx="1855985" cy="1045843"/>
          </a:xfrm>
          <a:prstGeom prst="cloudCallout">
            <a:avLst>
              <a:gd name="adj1" fmla="val -103881"/>
              <a:gd name="adj2" fmla="val 8799"/>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solidFill>
                  <a:schemeClr val="tx1"/>
                </a:solidFill>
              </a:rPr>
              <a:t>The data is imbalanced with ratio of NO:YES as 73:27</a:t>
            </a:r>
          </a:p>
        </p:txBody>
      </p:sp>
      <p:sp>
        <p:nvSpPr>
          <p:cNvPr id="54" name="Cloud Callout 53"/>
          <p:cNvSpPr/>
          <p:nvPr/>
        </p:nvSpPr>
        <p:spPr>
          <a:xfrm>
            <a:off x="3682440" y="621977"/>
            <a:ext cx="1856105" cy="963930"/>
          </a:xfrm>
          <a:prstGeom prst="cloudCallout">
            <a:avLst>
              <a:gd name="adj1" fmla="val 1602"/>
              <a:gd name="adj2" fmla="val 111223"/>
            </a:avLst>
          </a:prstGeom>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l"/>
            <a:r>
              <a:rPr lang="en-US" sz="1100" b="1" dirty="0">
                <a:ln/>
                <a:solidFill>
                  <a:schemeClr val="tx1"/>
                </a:solidFill>
                <a:sym typeface="+mn-ea"/>
              </a:rPr>
              <a:t>The dataset does not have any outliers</a:t>
            </a:r>
            <a:endParaRPr lang="en-IN" sz="1100" b="1" dirty="0"/>
          </a:p>
        </p:txBody>
      </p:sp>
      <p:sp>
        <p:nvSpPr>
          <p:cNvPr id="55" name="Cloud Callout 54"/>
          <p:cNvSpPr/>
          <p:nvPr/>
        </p:nvSpPr>
        <p:spPr>
          <a:xfrm>
            <a:off x="1627194" y="3352316"/>
            <a:ext cx="1855985" cy="1045843"/>
          </a:xfrm>
          <a:prstGeom prst="cloudCallout">
            <a:avLst>
              <a:gd name="adj1" fmla="val 78875"/>
              <a:gd name="adj2" fmla="val -63267"/>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1100" b="1" dirty="0">
                <a:ln/>
                <a:solidFill>
                  <a:schemeClr val="tx1"/>
                </a:solidFill>
              </a:rPr>
              <a:t>Gender distribution is equal for male and female w.r.t churn</a:t>
            </a:r>
          </a:p>
        </p:txBody>
      </p:sp>
      <p:sp>
        <p:nvSpPr>
          <p:cNvPr id="56" name="Cloud Callout 55"/>
          <p:cNvSpPr/>
          <p:nvPr/>
        </p:nvSpPr>
        <p:spPr>
          <a:xfrm>
            <a:off x="1225914" y="2152006"/>
            <a:ext cx="1855985" cy="1045843"/>
          </a:xfrm>
          <a:prstGeom prst="cloudCallout">
            <a:avLst>
              <a:gd name="adj1" fmla="val 95717"/>
              <a:gd name="adj2" fmla="val 14212"/>
            </a:avLst>
          </a:prstGeom>
          <a:effectLst>
            <a:outerShdw blurRad="50800" dist="38100" dir="18900000" algn="b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1100" b="1" dirty="0">
                <a:solidFill>
                  <a:schemeClr val="tx1"/>
                </a:solidFill>
                <a:sym typeface="+mn-ea"/>
              </a:rPr>
              <a:t>Independent variables 17 categorical and 3 continuous</a:t>
            </a:r>
            <a:endParaRPr lang="en-US" altLang="en-IN" sz="1100" b="1" dirty="0"/>
          </a:p>
        </p:txBody>
      </p:sp>
      <p:sp>
        <p:nvSpPr>
          <p:cNvPr id="57" name="Cloud Callout 56"/>
          <p:cNvSpPr/>
          <p:nvPr/>
        </p:nvSpPr>
        <p:spPr>
          <a:xfrm>
            <a:off x="3734758" y="4068267"/>
            <a:ext cx="1855985" cy="1045843"/>
          </a:xfrm>
          <a:prstGeom prst="cloudCallout">
            <a:avLst>
              <a:gd name="adj1" fmla="val -548"/>
              <a:gd name="adj2" fmla="val -96708"/>
            </a:avLst>
          </a:prstGeom>
          <a:effectLst>
            <a:outerShdw blurRad="50800" dist="38100" dir="16200000"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ln/>
                <a:solidFill>
                  <a:schemeClr val="tx1"/>
                </a:solidFill>
              </a:rPr>
              <a:t>Most of the customers are young people with 84% as contribution </a:t>
            </a: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94796" l="0" r="100000"/>
                    </a14:imgEffect>
                  </a14:imgLayer>
                </a14:imgProps>
              </a:ext>
              <a:ext uri="{28A0092B-C50C-407E-A947-70E740481C1C}">
                <a14:useLocalDpi xmlns:a14="http://schemas.microsoft.com/office/drawing/2010/main" val="0"/>
              </a:ext>
            </a:extLst>
          </a:blip>
          <a:stretch>
            <a:fillRect/>
          </a:stretch>
        </p:blipFill>
        <p:spPr>
          <a:xfrm>
            <a:off x="4155718" y="2104071"/>
            <a:ext cx="1014063" cy="1458732"/>
          </a:xfrm>
          <a:prstGeom prst="rect">
            <a:avLst/>
          </a:prstGeom>
          <a:effectLst>
            <a:outerShdw blurRad="50800" dist="38100" dir="5400000" algn="ctr" rotWithShape="0">
              <a:schemeClr val="bg1">
                <a:lumMod val="10000"/>
                <a:alpha val="63000"/>
              </a:schemeClr>
            </a:outerShdw>
          </a:effectLst>
        </p:spPr>
      </p:pic>
    </p:spTree>
    <p:extLst>
      <p:ext uri="{BB962C8B-B14F-4D97-AF65-F5344CB8AC3E}">
        <p14:creationId xmlns:p14="http://schemas.microsoft.com/office/powerpoint/2010/main" val="370158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500"/>
                                        <p:tgtEl>
                                          <p:spTgt spid="49"/>
                                        </p:tgtEl>
                                        <p:attrNameLst>
                                          <p:attrName>ppt_y</p:attrName>
                                        </p:attrNameLst>
                                      </p:cBhvr>
                                      <p:tavLst>
                                        <p:tav tm="0">
                                          <p:val>
                                            <p:strVal val="#ppt_y+#ppt_h*1.125000"/>
                                          </p:val>
                                        </p:tav>
                                        <p:tav tm="100000">
                                          <p:val>
                                            <p:strVal val="#ppt_y"/>
                                          </p:val>
                                        </p:tav>
                                      </p:tavLst>
                                    </p:anim>
                                    <p:animEffect transition="in" filter="wipe(up)">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500"/>
                                        <p:tgtEl>
                                          <p:spTgt spid="54"/>
                                        </p:tgtEl>
                                        <p:attrNameLst>
                                          <p:attrName>ppt_y</p:attrName>
                                        </p:attrNameLst>
                                      </p:cBhvr>
                                      <p:tavLst>
                                        <p:tav tm="0">
                                          <p:val>
                                            <p:strVal val="#ppt_y+#ppt_h*1.125000"/>
                                          </p:val>
                                        </p:tav>
                                        <p:tav tm="100000">
                                          <p:val>
                                            <p:strVal val="#ppt_y"/>
                                          </p:val>
                                        </p:tav>
                                      </p:tavLst>
                                    </p:anim>
                                    <p:animEffect transition="in" filter="wipe(up)">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p:tgtEl>
                                          <p:spTgt spid="51"/>
                                        </p:tgtEl>
                                        <p:attrNameLst>
                                          <p:attrName>ppt_y</p:attrName>
                                        </p:attrNameLst>
                                      </p:cBhvr>
                                      <p:tavLst>
                                        <p:tav tm="0">
                                          <p:val>
                                            <p:strVal val="#ppt_y+#ppt_h*1.125000"/>
                                          </p:val>
                                        </p:tav>
                                        <p:tav tm="100000">
                                          <p:val>
                                            <p:strVal val="#ppt_y"/>
                                          </p:val>
                                        </p:tav>
                                      </p:tavLst>
                                    </p:anim>
                                    <p:animEffect transition="in" filter="wipe(up)">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additive="base">
                                        <p:cTn id="32" dur="500"/>
                                        <p:tgtEl>
                                          <p:spTgt spid="53"/>
                                        </p:tgtEl>
                                        <p:attrNameLst>
                                          <p:attrName>ppt_y</p:attrName>
                                        </p:attrNameLst>
                                      </p:cBhvr>
                                      <p:tavLst>
                                        <p:tav tm="0">
                                          <p:val>
                                            <p:strVal val="#ppt_y+#ppt_h*1.125000"/>
                                          </p:val>
                                        </p:tav>
                                        <p:tav tm="100000">
                                          <p:val>
                                            <p:strVal val="#ppt_y"/>
                                          </p:val>
                                        </p:tav>
                                      </p:tavLst>
                                    </p:anim>
                                    <p:animEffect transition="in" filter="wipe(up)">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 calcmode="lin" valueType="num">
                                      <p:cBhvr additive="base">
                                        <p:cTn id="38" dur="500"/>
                                        <p:tgtEl>
                                          <p:spTgt spid="52"/>
                                        </p:tgtEl>
                                        <p:attrNameLst>
                                          <p:attrName>ppt_y</p:attrName>
                                        </p:attrNameLst>
                                      </p:cBhvr>
                                      <p:tavLst>
                                        <p:tav tm="0">
                                          <p:val>
                                            <p:strVal val="#ppt_y+#ppt_h*1.125000"/>
                                          </p:val>
                                        </p:tav>
                                        <p:tav tm="100000">
                                          <p:val>
                                            <p:strVal val="#ppt_y"/>
                                          </p:val>
                                        </p:tav>
                                      </p:tavLst>
                                    </p:anim>
                                    <p:animEffect transition="in" filter="wipe(up)">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p:tgtEl>
                                          <p:spTgt spid="57"/>
                                        </p:tgtEl>
                                        <p:attrNameLst>
                                          <p:attrName>ppt_y</p:attrName>
                                        </p:attrNameLst>
                                      </p:cBhvr>
                                      <p:tavLst>
                                        <p:tav tm="0">
                                          <p:val>
                                            <p:strVal val="#ppt_y+#ppt_h*1.125000"/>
                                          </p:val>
                                        </p:tav>
                                        <p:tav tm="100000">
                                          <p:val>
                                            <p:strVal val="#ppt_y"/>
                                          </p:val>
                                        </p:tav>
                                      </p:tavLst>
                                    </p:anim>
                                    <p:animEffect transition="in" filter="wipe(up)">
                                      <p:cBhvr>
                                        <p:cTn id="45" dur="500"/>
                                        <p:tgtEl>
                                          <p:spTgt spid="57"/>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ppt_y</p:attrName>
                                        </p:attrNameLst>
                                      </p:cBhvr>
                                      <p:tavLst>
                                        <p:tav tm="0">
                                          <p:val>
                                            <p:strVal val="#ppt_y+#ppt_h*1.125000"/>
                                          </p:val>
                                        </p:tav>
                                        <p:tav tm="100000">
                                          <p:val>
                                            <p:strVal val="#ppt_y"/>
                                          </p:val>
                                        </p:tav>
                                      </p:tavLst>
                                    </p:anim>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additive="base">
                                        <p:cTn id="56" dur="500"/>
                                        <p:tgtEl>
                                          <p:spTgt spid="56"/>
                                        </p:tgtEl>
                                        <p:attrNameLst>
                                          <p:attrName>ppt_y</p:attrName>
                                        </p:attrNameLst>
                                      </p:cBhvr>
                                      <p:tavLst>
                                        <p:tav tm="0">
                                          <p:val>
                                            <p:strVal val="#ppt_y+#ppt_h*1.125000"/>
                                          </p:val>
                                        </p:tav>
                                        <p:tav tm="100000">
                                          <p:val>
                                            <p:strVal val="#ppt_y"/>
                                          </p:val>
                                        </p:tav>
                                      </p:tavLst>
                                    </p:anim>
                                    <p:animEffect transition="in" filter="wipe(up)">
                                      <p:cBhvr>
                                        <p:cTn id="5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2" grpId="0" animBg="1"/>
      <p:bldP spid="53" grpId="0" animBg="1"/>
      <p:bldP spid="54" grpId="0" animBg="1"/>
      <p:bldP spid="55" grpId="0" animBg="1"/>
      <p:bldP spid="56"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93" name="Oval 92"/>
          <p:cNvSpPr/>
          <p:nvPr/>
        </p:nvSpPr>
        <p:spPr>
          <a:xfrm flipH="1">
            <a:off x="8587732" y="-46485"/>
            <a:ext cx="141795" cy="12407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294372" y="-32440"/>
            <a:ext cx="2752344" cy="400110"/>
          </a:xfrm>
          <a:prstGeom prst="rect">
            <a:avLst/>
          </a:prstGeom>
          <a:noFill/>
        </p:spPr>
        <p:txBody>
          <a:bodyPr wrap="square" rtlCol="0">
            <a:spAutoFit/>
          </a:bodyPr>
          <a:lstStyle/>
          <a:p>
            <a:r>
              <a:rPr lang="en-US" sz="2000" dirty="0" err="1">
                <a:solidFill>
                  <a:srgbClr val="0070C0"/>
                </a:solidFill>
                <a:latin typeface="Arial Rounded MT Bold" panose="020F0704030504030204" pitchFamily="34" charset="77"/>
              </a:rPr>
              <a:t>great</a:t>
            </a:r>
            <a:r>
              <a:rPr lang="en-US" sz="2000" dirty="0" err="1">
                <a:solidFill>
                  <a:srgbClr val="00B0F0"/>
                </a:solidFill>
                <a:latin typeface="Arial Rounded MT Bold" panose="020F0704030504030204" pitchFamily="34" charset="77"/>
              </a:rPr>
              <a:t>learning</a:t>
            </a:r>
            <a:endParaRPr lang="en-US" sz="2000" dirty="0">
              <a:solidFill>
                <a:srgbClr val="00B0F0"/>
              </a:solidFill>
              <a:latin typeface="Arial Rounded MT Bold" panose="020F0704030504030204" pitchFamily="34" charset="77"/>
            </a:endParaRPr>
          </a:p>
        </p:txBody>
      </p:sp>
      <p:sp>
        <p:nvSpPr>
          <p:cNvPr id="47" name="Oval 46"/>
          <p:cNvSpPr/>
          <p:nvPr/>
        </p:nvSpPr>
        <p:spPr>
          <a:xfrm flipH="1">
            <a:off x="385484" y="1025768"/>
            <a:ext cx="145099" cy="149169"/>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H="1">
            <a:off x="433755" y="2325420"/>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flipH="1">
            <a:off x="416172" y="319828"/>
            <a:ext cx="101024" cy="9568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flipH="1">
            <a:off x="791310" y="811321"/>
            <a:ext cx="101024" cy="9568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flipH="1">
            <a:off x="164125" y="1501180"/>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flipH="1">
            <a:off x="-75741" y="1768823"/>
            <a:ext cx="174930" cy="17983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flipH="1">
            <a:off x="411619" y="-61228"/>
            <a:ext cx="149652" cy="130947"/>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flipH="1">
            <a:off x="648900" y="367670"/>
            <a:ext cx="129500" cy="11331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flipV="1">
            <a:off x="-20744" y="4988217"/>
            <a:ext cx="64936" cy="66757"/>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29679" y="4866640"/>
            <a:ext cx="52395" cy="45846"/>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flipH="1">
            <a:off x="193458" y="4912485"/>
            <a:ext cx="73664" cy="7573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flipH="1">
            <a:off x="818670" y="4612765"/>
            <a:ext cx="73664" cy="7573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flipH="1">
            <a:off x="575236" y="4979243"/>
            <a:ext cx="73664" cy="7573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flipH="1">
            <a:off x="433755" y="5088086"/>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414194" y="4836159"/>
            <a:ext cx="70563" cy="6174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flipH="1">
            <a:off x="1635164" y="5056439"/>
            <a:ext cx="46316" cy="47615"/>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61385" y="4930748"/>
            <a:ext cx="52250" cy="45719"/>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flipH="1">
            <a:off x="2982750" y="4267325"/>
            <a:ext cx="73664" cy="7573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flipH="1">
            <a:off x="2764310" y="4688496"/>
            <a:ext cx="147328" cy="15146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flipH="1">
            <a:off x="2440355" y="4988216"/>
            <a:ext cx="125123" cy="10948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flipH="1">
            <a:off x="2992927" y="4843160"/>
            <a:ext cx="125123" cy="10948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flipH="1">
            <a:off x="3287521" y="5097700"/>
            <a:ext cx="73664" cy="75731"/>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flipH="1">
            <a:off x="6236330" y="4688496"/>
            <a:ext cx="147328" cy="15146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flipH="1">
            <a:off x="6043555" y="4250448"/>
            <a:ext cx="125123" cy="10948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flipH="1">
            <a:off x="6054749" y="4860457"/>
            <a:ext cx="102734" cy="8989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flipH="1">
            <a:off x="5744121" y="5088086"/>
            <a:ext cx="126659" cy="11082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flipH="1">
            <a:off x="7101174" y="4891629"/>
            <a:ext cx="102734" cy="8989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flipH="1">
            <a:off x="6241220" y="4691698"/>
            <a:ext cx="147328" cy="15146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flipH="1">
            <a:off x="6588398" y="5009047"/>
            <a:ext cx="86233" cy="88653"/>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flipH="1">
            <a:off x="7663211" y="4836159"/>
            <a:ext cx="51946" cy="53404"/>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7436134" y="5050084"/>
            <a:ext cx="69483" cy="60798"/>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flipH="1">
            <a:off x="8231385" y="4640933"/>
            <a:ext cx="92530" cy="9512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flipV="1">
            <a:off x="8885787" y="4908485"/>
            <a:ext cx="66128" cy="6798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flipH="1">
            <a:off x="8487136" y="4982670"/>
            <a:ext cx="64454" cy="6626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flipV="1">
            <a:off x="8591015" y="5104054"/>
            <a:ext cx="66128" cy="6798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flipH="1">
            <a:off x="8952337" y="4846890"/>
            <a:ext cx="74965" cy="65595"/>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9095163" y="5008988"/>
            <a:ext cx="58027" cy="50774"/>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H="1">
            <a:off x="8591015" y="2320030"/>
            <a:ext cx="92530" cy="9512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flipH="1">
            <a:off x="8591015" y="1516882"/>
            <a:ext cx="92530" cy="9512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flipH="1">
            <a:off x="9005402" y="1780199"/>
            <a:ext cx="179521" cy="157083"/>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flipH="1">
            <a:off x="8601699" y="1018972"/>
            <a:ext cx="141795" cy="12407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flipH="1">
            <a:off x="8852443" y="1501180"/>
            <a:ext cx="132816" cy="136542"/>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flipH="1">
            <a:off x="8231385" y="794899"/>
            <a:ext cx="141795" cy="124072"/>
          </a:xfrm>
          <a:prstGeom prst="ellipse">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flipH="1">
            <a:off x="8624635" y="326830"/>
            <a:ext cx="92530" cy="9512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flipH="1">
            <a:off x="8373180" y="373481"/>
            <a:ext cx="92530" cy="95126"/>
          </a:xfrm>
          <a:prstGeom prst="ellipse">
            <a:avLst/>
          </a:prstGeom>
          <a:solidFill>
            <a:srgbClr val="90E1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4459;p39"/>
          <p:cNvSpPr txBox="1">
            <a:spLocks noGrp="1"/>
          </p:cNvSpPr>
          <p:nvPr>
            <p:ph type="title"/>
          </p:nvPr>
        </p:nvSpPr>
        <p:spPr>
          <a:xfrm>
            <a:off x="107872" y="-23691"/>
            <a:ext cx="7156197" cy="572700"/>
          </a:xfrm>
          <a:prstGeom prst="rect">
            <a:avLst/>
          </a:prstGeom>
          <a:effectLst>
            <a:outerShdw blurRad="63500" dist="50800" dir="6780000" algn="ctr" rotWithShape="0">
              <a:srgbClr val="000000">
                <a:alpha val="17000"/>
              </a:srgbClr>
            </a:outerShdw>
          </a:effectLst>
        </p:spPr>
        <p:txBody>
          <a:bodyPr spcFirstLastPara="1" wrap="square" lIns="91425" tIns="91425" rIns="91425" bIns="91425" anchor="t" anchorCtr="0">
            <a:noAutofit/>
          </a:bodyPr>
          <a:lstStyle/>
          <a:p>
            <a:pPr lvl="0"/>
            <a:r>
              <a:rPr lang="en-GB" sz="3600" dirty="0">
                <a:solidFill>
                  <a:srgbClr val="0077B6"/>
                </a:solidFill>
              </a:rPr>
              <a:t>PREPROCESSING</a:t>
            </a:r>
            <a:r>
              <a:rPr lang="en-GB" sz="3200" dirty="0">
                <a:solidFill>
                  <a:srgbClr val="0077B6"/>
                </a:solidFill>
              </a:rPr>
              <a:t> </a:t>
            </a:r>
            <a:endParaRPr sz="3200" dirty="0">
              <a:solidFill>
                <a:srgbClr val="0077B6"/>
              </a:solidFill>
            </a:endParaRPr>
          </a:p>
        </p:txBody>
      </p:sp>
      <p:sp>
        <p:nvSpPr>
          <p:cNvPr id="7" name="Folded Corner 6"/>
          <p:cNvSpPr/>
          <p:nvPr/>
        </p:nvSpPr>
        <p:spPr>
          <a:xfrm>
            <a:off x="363622" y="1475317"/>
            <a:ext cx="1710216" cy="1503016"/>
          </a:xfrm>
          <a:prstGeom prst="foldedCorner">
            <a:avLst>
              <a:gd name="adj" fmla="val 29078"/>
            </a:avLst>
          </a:prstGeom>
          <a:solidFill>
            <a:srgbClr val="00B5D8"/>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Dummy Encoding of the categorical variables</a:t>
            </a:r>
          </a:p>
          <a:p>
            <a:pPr algn="ctr"/>
            <a:r>
              <a:rPr lang="en-US" dirty="0"/>
              <a:t>(N-1 encoding)</a:t>
            </a:r>
          </a:p>
        </p:txBody>
      </p:sp>
      <p:sp>
        <p:nvSpPr>
          <p:cNvPr id="94" name="Folded Corner 93"/>
          <p:cNvSpPr/>
          <p:nvPr/>
        </p:nvSpPr>
        <p:spPr>
          <a:xfrm>
            <a:off x="2313637" y="722134"/>
            <a:ext cx="1754929" cy="1469787"/>
          </a:xfrm>
          <a:prstGeom prst="foldedCorner">
            <a:avLst>
              <a:gd name="adj" fmla="val 29078"/>
            </a:avLst>
          </a:prstGeom>
          <a:solidFill>
            <a:srgbClr val="00B5D8"/>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Scaling of Numerical variables</a:t>
            </a:r>
          </a:p>
        </p:txBody>
      </p:sp>
      <p:sp>
        <p:nvSpPr>
          <p:cNvPr id="95" name="Folded Corner 94"/>
          <p:cNvSpPr/>
          <p:nvPr/>
        </p:nvSpPr>
        <p:spPr>
          <a:xfrm>
            <a:off x="4555065" y="855633"/>
            <a:ext cx="1754929" cy="1469787"/>
          </a:xfrm>
          <a:prstGeom prst="foldedCorner">
            <a:avLst>
              <a:gd name="adj" fmla="val 29078"/>
            </a:avLst>
          </a:prstGeom>
          <a:solidFill>
            <a:srgbClr val="00B5D8"/>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Label Encoding of the Target variable</a:t>
            </a:r>
          </a:p>
        </p:txBody>
      </p:sp>
      <p:sp>
        <p:nvSpPr>
          <p:cNvPr id="96" name="Folded Corner 95"/>
          <p:cNvSpPr/>
          <p:nvPr/>
        </p:nvSpPr>
        <p:spPr>
          <a:xfrm>
            <a:off x="6882071" y="2414885"/>
            <a:ext cx="1754929" cy="1469787"/>
          </a:xfrm>
          <a:prstGeom prst="foldedCorner">
            <a:avLst>
              <a:gd name="adj" fmla="val 29078"/>
            </a:avLst>
          </a:prstGeom>
          <a:solidFill>
            <a:srgbClr val="00B5D8"/>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Splitting of the train and test set for the further analysis</a:t>
            </a:r>
          </a:p>
        </p:txBody>
      </p:sp>
      <p:sp>
        <p:nvSpPr>
          <p:cNvPr id="97" name="Folded Corner 96"/>
          <p:cNvSpPr/>
          <p:nvPr/>
        </p:nvSpPr>
        <p:spPr>
          <a:xfrm>
            <a:off x="445066" y="3336328"/>
            <a:ext cx="1754929" cy="1469787"/>
          </a:xfrm>
          <a:prstGeom prst="foldedCorner">
            <a:avLst>
              <a:gd name="adj" fmla="val 29078"/>
            </a:avLst>
          </a:prstGeom>
          <a:solidFill>
            <a:srgbClr val="00B5D8"/>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Balancing of the data using </a:t>
            </a:r>
            <a:r>
              <a:rPr lang="en-US" dirty="0" err="1"/>
              <a:t>AdaSyn</a:t>
            </a:r>
            <a:endParaRPr lang="en-IN" dirty="0"/>
          </a:p>
        </p:txBody>
      </p:sp>
      <p:sp>
        <p:nvSpPr>
          <p:cNvPr id="98" name="Folded Corner 97"/>
          <p:cNvSpPr/>
          <p:nvPr/>
        </p:nvSpPr>
        <p:spPr>
          <a:xfrm>
            <a:off x="2606088" y="2552941"/>
            <a:ext cx="1754929" cy="1469787"/>
          </a:xfrm>
          <a:prstGeom prst="foldedCorner">
            <a:avLst>
              <a:gd name="adj" fmla="val 29078"/>
            </a:avLst>
          </a:prstGeom>
          <a:solidFill>
            <a:srgbClr val="00B5D8"/>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Removed rows with the missing values </a:t>
            </a:r>
          </a:p>
        </p:txBody>
      </p:sp>
      <p:sp>
        <p:nvSpPr>
          <p:cNvPr id="99" name="Folded Corner 98"/>
          <p:cNvSpPr/>
          <p:nvPr/>
        </p:nvSpPr>
        <p:spPr>
          <a:xfrm>
            <a:off x="4721049" y="2912085"/>
            <a:ext cx="1935278" cy="1698110"/>
          </a:xfrm>
          <a:prstGeom prst="foldedCorner">
            <a:avLst>
              <a:gd name="adj" fmla="val 29078"/>
            </a:avLst>
          </a:prstGeom>
          <a:solidFill>
            <a:srgbClr val="00B5D8"/>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Dropped irrelevant column like </a:t>
            </a:r>
            <a:r>
              <a:rPr lang="en-IN" dirty="0" err="1"/>
              <a:t>CustomerID</a:t>
            </a:r>
            <a:r>
              <a:rPr lang="en-IN" dirty="0"/>
              <a:t> and also dropped Gender as it is non significant variable</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625" b="100000" l="0" r="96848"/>
                    </a14:imgEffect>
                  </a14:imgLayer>
                </a14:imgProps>
              </a:ext>
              <a:ext uri="{28A0092B-C50C-407E-A947-70E740481C1C}">
                <a14:useLocalDpi xmlns:a14="http://schemas.microsoft.com/office/drawing/2010/main" val="0"/>
              </a:ext>
            </a:extLst>
          </a:blip>
          <a:stretch>
            <a:fillRect/>
          </a:stretch>
        </p:blipFill>
        <p:spPr>
          <a:xfrm>
            <a:off x="7016597" y="697696"/>
            <a:ext cx="1921159" cy="1670573"/>
          </a:xfrm>
          <a:prstGeom prst="rect">
            <a:avLst/>
          </a:prstGeom>
          <a:effectLst>
            <a:glow>
              <a:schemeClr val="accent1">
                <a:alpha val="40000"/>
              </a:schemeClr>
            </a:glow>
            <a:outerShdw blurRad="419100" dist="152400" dir="5400000" sx="91000" sy="91000" algn="ctr" rotWithShape="0">
              <a:srgbClr val="000000">
                <a:alpha val="30000"/>
              </a:srgbClr>
            </a:outerShdw>
            <a:reflection endPos="0" dist="50800" dir="5400000" sy="-100000" algn="bl" rotWithShape="0"/>
            <a:softEdge rad="0"/>
          </a:effectLst>
        </p:spPr>
      </p:pic>
    </p:spTree>
    <p:extLst>
      <p:ext uri="{BB962C8B-B14F-4D97-AF65-F5344CB8AC3E}">
        <p14:creationId xmlns:p14="http://schemas.microsoft.com/office/powerpoint/2010/main" val="1801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ipe(down)">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wipe(down)">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down)">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wipe(down)">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wipe(down)">
                                      <p:cBhvr>
                                        <p:cTn id="32" dur="500"/>
                                        <p:tgtEl>
                                          <p:spTgt spid="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wipe(down)">
                                      <p:cBhvr>
                                        <p:cTn id="3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4" grpId="0" animBg="1"/>
      <p:bldP spid="95" grpId="0" animBg="1"/>
      <p:bldP spid="96" grpId="0" animBg="1"/>
      <p:bldP spid="97" grpId="0" animBg="1"/>
      <p:bldP spid="98" grpId="0" animBg="1"/>
      <p:bldP spid="99" grpId="0" animBg="1"/>
    </p:bldLst>
  </p:timing>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3212</TotalTime>
  <Words>1277</Words>
  <Application>Microsoft Office PowerPoint</Application>
  <PresentationFormat>On-screen Show (16:9)</PresentationFormat>
  <Paragraphs>140</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Black Han Sans</vt:lpstr>
      <vt:lpstr>Arial</vt:lpstr>
      <vt:lpstr>Apple Braille Pinpoint 8 Dot</vt:lpstr>
      <vt:lpstr>Bahnschrift</vt:lpstr>
      <vt:lpstr>Arial Rounded MT Bold</vt:lpstr>
      <vt:lpstr>ABeeZee</vt:lpstr>
      <vt:lpstr>Roboto Condensed Light</vt:lpstr>
      <vt:lpstr>Open Sans</vt:lpstr>
      <vt:lpstr>Dubai Light</vt:lpstr>
      <vt:lpstr>Smart Home Project Proposal by Slidesgo</vt:lpstr>
      <vt:lpstr>CUSTOMER CHURN PREDICTION</vt:lpstr>
      <vt:lpstr>WHAT IS CUSTOMER CHURN ?</vt:lpstr>
      <vt:lpstr>PROBLEM STATEMENT </vt:lpstr>
      <vt:lpstr>FLOWCHART </vt:lpstr>
      <vt:lpstr> EXPLORATORY DATA ANALYSIS </vt:lpstr>
      <vt:lpstr> EXPLORATORY DATA ANALYSIS </vt:lpstr>
      <vt:lpstr> EXPLORATORY DATA ANALYSIS </vt:lpstr>
      <vt:lpstr> EXPLORATORY DATA ANALYSIS </vt:lpstr>
      <vt:lpstr>PREPROCESSING </vt:lpstr>
      <vt:lpstr>LOGISTIC REGRESSION </vt:lpstr>
      <vt:lpstr>DECISION TREE </vt:lpstr>
      <vt:lpstr>RANDOM FOREST </vt:lpstr>
      <vt:lpstr>BOOSTING</vt:lpstr>
      <vt:lpstr> </vt:lpstr>
      <vt:lpstr>CONCLUSION  </vt:lpstr>
      <vt:lpstr>FINAL 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Harshit</dc:creator>
  <cp:lastModifiedBy>Shubham Sharma</cp:lastModifiedBy>
  <cp:revision>156</cp:revision>
  <dcterms:created xsi:type="dcterms:W3CDTF">2022-05-03T12:52:41Z</dcterms:created>
  <dcterms:modified xsi:type="dcterms:W3CDTF">2022-05-13T20:24:47Z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91BF49135856418C92B8B15F23B28E77</vt:lpwstr>
  </property>
  <property fmtid="{D5CDD505-2E9C-101B-9397-08002B2CF9AE}" pid="3" name="KSOProductBuildVer">
    <vt:lpwstr>1033-11.2.0.11074</vt:lpwstr>
  </property>
</Properties>
</file>