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869EA8-257D-4D06-84D3-4100DD90967F}">
  <a:tblStyle styleId="{2C869EA8-257D-4D06-84D3-4100DD9096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7f166505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7f16650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438832d7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43883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2918e0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2918e0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438832d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438832d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ec060aa3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ec060aa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2918e06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2918e06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3102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76850" y="18562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Detection of fraudulent activities</a:t>
            </a:r>
            <a:endParaRPr sz="4300"/>
          </a:p>
        </p:txBody>
      </p:sp>
      <p:sp>
        <p:nvSpPr>
          <p:cNvPr id="68" name="Google Shape;68;p13"/>
          <p:cNvSpPr txBox="1"/>
          <p:nvPr>
            <p:ph idx="1" type="subTitle"/>
          </p:nvPr>
        </p:nvSpPr>
        <p:spPr>
          <a:xfrm>
            <a:off x="460950" y="19195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Group - 9  </a:t>
            </a:r>
            <a:endParaRPr sz="2400"/>
          </a:p>
        </p:txBody>
      </p:sp>
      <p:sp>
        <p:nvSpPr>
          <p:cNvPr id="69" name="Google Shape;69;p13"/>
          <p:cNvSpPr txBox="1"/>
          <p:nvPr/>
        </p:nvSpPr>
        <p:spPr>
          <a:xfrm>
            <a:off x="579725" y="2756225"/>
            <a:ext cx="73362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Prashant Kumar (202018005)</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Prashun(202018006)</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Abhijeet Kumar (202018042)</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Shubham Sharma (202018052)</a:t>
            </a:r>
            <a:endParaRPr sz="1600">
              <a:solidFill>
                <a:srgbClr val="FFFFFF"/>
              </a:solidFill>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5745400" y="1333750"/>
            <a:ext cx="2937650" cy="2937650"/>
          </a:xfrm>
          <a:prstGeom prst="rect">
            <a:avLst/>
          </a:prstGeom>
          <a:noFill/>
          <a:ln>
            <a:noFill/>
          </a:ln>
        </p:spPr>
      </p:pic>
      <p:sp>
        <p:nvSpPr>
          <p:cNvPr id="71" name="Google Shape;71;p13"/>
          <p:cNvSpPr txBox="1"/>
          <p:nvPr/>
        </p:nvSpPr>
        <p:spPr>
          <a:xfrm>
            <a:off x="460950" y="4329725"/>
            <a:ext cx="3525300" cy="7080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Instructor: Dr. Ahlad Kumar</a:t>
            </a:r>
            <a:endParaRPr sz="1700">
              <a:solidFill>
                <a:srgbClr val="FFFFFF"/>
              </a:solidFill>
              <a:latin typeface="Roboto"/>
              <a:ea typeface="Roboto"/>
              <a:cs typeface="Roboto"/>
              <a:sym typeface="Roboto"/>
            </a:endParaRPr>
          </a:p>
          <a:p>
            <a:pPr indent="0" lvl="0" marL="0" rtl="0" algn="l">
              <a:spcBef>
                <a:spcPts val="0"/>
              </a:spcBef>
              <a:spcAft>
                <a:spcPts val="0"/>
              </a:spcAft>
              <a:buNone/>
            </a:pPr>
            <a:r>
              <a:rPr lang="en" sz="1700">
                <a:solidFill>
                  <a:srgbClr val="FFFFFF"/>
                </a:solidFill>
                <a:latin typeface="Roboto"/>
                <a:ea typeface="Roboto"/>
                <a:cs typeface="Roboto"/>
                <a:sym typeface="Roboto"/>
              </a:rPr>
              <a:t>T.A :- Subham Nagar , Arpit Pipara</a:t>
            </a:r>
            <a:endParaRPr sz="1700">
              <a:solidFill>
                <a:srgbClr val="FFFFFF"/>
              </a:solidFill>
              <a:latin typeface="Roboto"/>
              <a:ea typeface="Roboto"/>
              <a:cs typeface="Roboto"/>
              <a:sym typeface="Roboto"/>
            </a:endParaRPr>
          </a:p>
        </p:txBody>
      </p:sp>
      <p:sp>
        <p:nvSpPr>
          <p:cNvPr id="72" name="Google Shape;72;p13"/>
          <p:cNvSpPr txBox="1"/>
          <p:nvPr/>
        </p:nvSpPr>
        <p:spPr>
          <a:xfrm>
            <a:off x="-2003825" y="2293150"/>
            <a:ext cx="6172200" cy="7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48" name="Google Shape;148;p22"/>
          <p:cNvSpPr txBox="1"/>
          <p:nvPr>
            <p:ph idx="1" type="body"/>
          </p:nvPr>
        </p:nvSpPr>
        <p:spPr>
          <a:xfrm>
            <a:off x="471900" y="1919075"/>
            <a:ext cx="8222100" cy="2692200"/>
          </a:xfrm>
          <a:prstGeom prst="rect">
            <a:avLst/>
          </a:prstGeom>
        </p:spPr>
        <p:txBody>
          <a:bodyPr anchorCtr="0" anchor="t" bIns="91425" lIns="91425" spcFirstLastPara="1" rIns="91425" wrap="square" tIns="91425">
            <a:spAutoFit/>
          </a:bodyPr>
          <a:lstStyle/>
          <a:p>
            <a:pPr indent="-342900" lvl="0" marL="457200" rtl="0" algn="ctr">
              <a:spcBef>
                <a:spcPts val="0"/>
              </a:spcBef>
              <a:spcAft>
                <a:spcPts val="0"/>
              </a:spcAft>
              <a:buSzPts val="1800"/>
              <a:buChar char="●"/>
            </a:pPr>
            <a:r>
              <a:rPr lang="en"/>
              <a:t>Trained a word2vec model on all email text after preprocessing the text using gensim library.</a:t>
            </a:r>
            <a:endParaRPr/>
          </a:p>
          <a:p>
            <a:pPr indent="-342900" lvl="0" marL="457200" rtl="0" algn="ctr">
              <a:spcBef>
                <a:spcPts val="0"/>
              </a:spcBef>
              <a:spcAft>
                <a:spcPts val="0"/>
              </a:spcAft>
              <a:buSzPts val="1800"/>
              <a:buChar char="●"/>
            </a:pPr>
            <a:r>
              <a:rPr lang="en"/>
              <a:t>Two new features added in the financial dataset</a:t>
            </a:r>
            <a:endParaRPr/>
          </a:p>
          <a:p>
            <a:pPr indent="-342900" lvl="0" marL="2286000" rtl="0" algn="l">
              <a:spcBef>
                <a:spcPts val="0"/>
              </a:spcBef>
              <a:spcAft>
                <a:spcPts val="0"/>
              </a:spcAft>
              <a:buSzPts val="1800"/>
              <a:buAutoNum type="alphaLcParenR"/>
            </a:pPr>
            <a:r>
              <a:rPr lang="en"/>
              <a:t>MailFromVec and b) MailToVec</a:t>
            </a:r>
            <a:endParaRPr/>
          </a:p>
          <a:p>
            <a:pPr indent="-342900" lvl="0" marL="457200" rtl="0" algn="l">
              <a:spcBef>
                <a:spcPts val="0"/>
              </a:spcBef>
              <a:spcAft>
                <a:spcPts val="0"/>
              </a:spcAft>
              <a:buSzPts val="1800"/>
              <a:buChar char="●"/>
            </a:pPr>
            <a:r>
              <a:rPr lang="en"/>
              <a:t>Training on 300 dimensional feature vectors seemed infeasible. </a:t>
            </a:r>
            <a:endParaRPr/>
          </a:p>
          <a:p>
            <a:pPr indent="-342900" lvl="0" marL="457200" rtl="0" algn="l">
              <a:spcBef>
                <a:spcPts val="0"/>
              </a:spcBef>
              <a:spcAft>
                <a:spcPts val="0"/>
              </a:spcAft>
              <a:buSzPts val="1800"/>
              <a:buChar char="●"/>
            </a:pPr>
            <a:r>
              <a:rPr lang="en"/>
              <a:t>Used PCA to make those 300 dimensional vectors down to 30 dimension.</a:t>
            </a:r>
            <a:endParaRPr/>
          </a:p>
          <a:p>
            <a:pPr indent="-342900" lvl="0" marL="457200" rtl="0" algn="l">
              <a:spcBef>
                <a:spcPts val="0"/>
              </a:spcBef>
              <a:spcAft>
                <a:spcPts val="0"/>
              </a:spcAft>
              <a:buSzPts val="1800"/>
              <a:buChar char="●"/>
            </a:pPr>
            <a:r>
              <a:rPr lang="en"/>
              <a:t>Using the financial features along with these two features we trained the models.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54" name="Google Shape;154;p23"/>
          <p:cNvSpPr txBox="1"/>
          <p:nvPr>
            <p:ph idx="1" type="body"/>
          </p:nvPr>
        </p:nvSpPr>
        <p:spPr>
          <a:xfrm>
            <a:off x="471900" y="1919075"/>
            <a:ext cx="8222100" cy="14175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LinearSVC with polynomial features:</a:t>
            </a:r>
            <a:endParaRPr/>
          </a:p>
          <a:p>
            <a:pPr indent="-342900" lvl="0" marL="457200" rtl="0" algn="l">
              <a:spcBef>
                <a:spcPts val="0"/>
              </a:spcBef>
              <a:spcAft>
                <a:spcPts val="0"/>
              </a:spcAft>
              <a:buSzPts val="1800"/>
              <a:buChar char="●"/>
            </a:pPr>
            <a:r>
              <a:rPr lang="en"/>
              <a:t>DecisionTreeClassifier</a:t>
            </a:r>
            <a:endParaRPr/>
          </a:p>
          <a:p>
            <a:pPr indent="-342900" lvl="0" marL="457200" rtl="0" algn="l">
              <a:spcBef>
                <a:spcPts val="0"/>
              </a:spcBef>
              <a:spcAft>
                <a:spcPts val="0"/>
              </a:spcAft>
              <a:buSzPts val="1800"/>
              <a:buChar char="●"/>
            </a:pPr>
            <a:r>
              <a:rPr lang="en"/>
              <a:t>Kmeans with LinearSVC</a:t>
            </a:r>
            <a:endParaRPr/>
          </a:p>
          <a:p>
            <a:pPr indent="-342900" lvl="0" marL="457200" rtl="0" algn="l">
              <a:spcBef>
                <a:spcPts val="0"/>
              </a:spcBef>
              <a:spcAft>
                <a:spcPts val="0"/>
              </a:spcAft>
              <a:buSzPts val="1800"/>
              <a:buChar char="●"/>
            </a:pPr>
            <a:r>
              <a:rPr lang="en"/>
              <a:t>GaussianNB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140350" y="411475"/>
            <a:ext cx="2808000" cy="813900"/>
          </a:xfrm>
          <a:prstGeom prst="rect">
            <a:avLst/>
          </a:prstGeom>
          <a:ln cap="flat" cmpd="sng" w="9525">
            <a:solidFill>
              <a:srgbClr val="FFFF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a:t>   FINAL RESULT</a:t>
            </a:r>
            <a:endParaRPr b="1" i="1"/>
          </a:p>
        </p:txBody>
      </p:sp>
      <p:sp>
        <p:nvSpPr>
          <p:cNvPr id="160" name="Google Shape;160;p24"/>
          <p:cNvSpPr txBox="1"/>
          <p:nvPr>
            <p:ph idx="1" type="body"/>
          </p:nvPr>
        </p:nvSpPr>
        <p:spPr>
          <a:xfrm>
            <a:off x="226075" y="1465800"/>
            <a:ext cx="2808000" cy="172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FFFF"/>
                </a:solidFill>
                <a:latin typeface="Arial"/>
                <a:ea typeface="Arial"/>
                <a:cs typeface="Arial"/>
                <a:sym typeface="Arial"/>
              </a:rPr>
              <a:t>The results after running the final version of the algorithms .</a:t>
            </a:r>
            <a:endParaRPr sz="1900">
              <a:solidFill>
                <a:srgbClr val="FFFFFF"/>
              </a:solidFill>
              <a:latin typeface="Arial"/>
              <a:ea typeface="Arial"/>
              <a:cs typeface="Arial"/>
              <a:sym typeface="Arial"/>
            </a:endParaRPr>
          </a:p>
          <a:p>
            <a:pPr indent="0" lvl="0" marL="0" rtl="0" algn="l">
              <a:lnSpc>
                <a:spcPct val="115000"/>
              </a:lnSpc>
              <a:spcBef>
                <a:spcPts val="1600"/>
              </a:spcBef>
              <a:spcAft>
                <a:spcPts val="1600"/>
              </a:spcAft>
              <a:buNone/>
            </a:pPr>
            <a:r>
              <a:rPr lang="en" sz="1100">
                <a:solidFill>
                  <a:srgbClr val="000000"/>
                </a:solidFill>
                <a:latin typeface="Arial"/>
                <a:ea typeface="Arial"/>
                <a:cs typeface="Arial"/>
                <a:sym typeface="Arial"/>
              </a:rPr>
              <a:t> </a:t>
            </a:r>
            <a:endParaRPr/>
          </a:p>
        </p:txBody>
      </p:sp>
      <p:graphicFrame>
        <p:nvGraphicFramePr>
          <p:cNvPr id="161" name="Google Shape;161;p24"/>
          <p:cNvGraphicFramePr/>
          <p:nvPr/>
        </p:nvGraphicFramePr>
        <p:xfrm>
          <a:off x="3293250" y="0"/>
          <a:ext cx="3000000" cy="3000000"/>
        </p:xfrm>
        <a:graphic>
          <a:graphicData uri="http://schemas.openxmlformats.org/drawingml/2006/table">
            <a:tbl>
              <a:tblPr>
                <a:noFill/>
                <a:tableStyleId>{2C869EA8-257D-4D06-84D3-4100DD90967F}</a:tableStyleId>
              </a:tblPr>
              <a:tblGrid>
                <a:gridCol w="5850750"/>
              </a:tblGrid>
              <a:tr h="480885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62" name="Google Shape;162;p24"/>
          <p:cNvPicPr preferRelativeResize="0"/>
          <p:nvPr/>
        </p:nvPicPr>
        <p:blipFill>
          <a:blip r:embed="rId3">
            <a:alphaModFix/>
          </a:blip>
          <a:stretch>
            <a:fillRect/>
          </a:stretch>
        </p:blipFill>
        <p:spPr>
          <a:xfrm>
            <a:off x="3585700" y="219487"/>
            <a:ext cx="5022400" cy="436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30175" y="1075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 </a:t>
            </a:r>
            <a:r>
              <a:rPr b="1" lang="en" sz="4300"/>
              <a:t>Conclusion</a:t>
            </a:r>
            <a:endParaRPr b="1" sz="4300"/>
          </a:p>
        </p:txBody>
      </p:sp>
      <p:sp>
        <p:nvSpPr>
          <p:cNvPr id="168" name="Google Shape;168;p25"/>
          <p:cNvSpPr txBox="1"/>
          <p:nvPr>
            <p:ph idx="1" type="body"/>
          </p:nvPr>
        </p:nvSpPr>
        <p:spPr>
          <a:xfrm>
            <a:off x="77400" y="1708225"/>
            <a:ext cx="8989200" cy="331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Char char="●"/>
            </a:pPr>
            <a:r>
              <a:rPr lang="en">
                <a:solidFill>
                  <a:srgbClr val="212121"/>
                </a:solidFill>
                <a:highlight>
                  <a:srgbClr val="FFFFFF"/>
                </a:highlight>
              </a:rPr>
              <a:t> </a:t>
            </a:r>
            <a:r>
              <a:rPr lang="en" sz="1900">
                <a:solidFill>
                  <a:srgbClr val="212121"/>
                </a:solidFill>
                <a:highlight>
                  <a:srgbClr val="FFFFFF"/>
                </a:highlight>
              </a:rPr>
              <a:t>If we </a:t>
            </a:r>
            <a:r>
              <a:rPr lang="en" sz="1900">
                <a:solidFill>
                  <a:srgbClr val="212121"/>
                </a:solidFill>
                <a:highlight>
                  <a:srgbClr val="FFFFFF"/>
                </a:highlight>
              </a:rPr>
              <a:t>consider</a:t>
            </a:r>
            <a:r>
              <a:rPr lang="en" sz="1900">
                <a:solidFill>
                  <a:srgbClr val="212121"/>
                </a:solidFill>
                <a:highlight>
                  <a:srgbClr val="FFFFFF"/>
                </a:highlight>
              </a:rPr>
              <a:t> only accuracy score DecisionTreeClassifier without word2Vec features performed best .</a:t>
            </a:r>
            <a:endParaRPr sz="1900">
              <a:solidFill>
                <a:srgbClr val="212121"/>
              </a:solidFill>
              <a:highlight>
                <a:srgbClr val="FFFFFF"/>
              </a:highlight>
            </a:endParaRPr>
          </a:p>
          <a:p>
            <a:pPr indent="-349250" lvl="0" marL="457200" rtl="0" algn="l">
              <a:spcBef>
                <a:spcPts val="0"/>
              </a:spcBef>
              <a:spcAft>
                <a:spcPts val="0"/>
              </a:spcAft>
              <a:buClr>
                <a:srgbClr val="212121"/>
              </a:buClr>
              <a:buSzPts val="1900"/>
              <a:buChar char="●"/>
            </a:pPr>
            <a:r>
              <a:rPr lang="en" sz="1900">
                <a:solidFill>
                  <a:srgbClr val="212121"/>
                </a:solidFill>
                <a:highlight>
                  <a:srgbClr val="FFFFFF"/>
                </a:highlight>
              </a:rPr>
              <a:t>But if we consider only the F1 score then GaussianNB give us the best result in terms of  indicating less number of </a:t>
            </a:r>
            <a:r>
              <a:rPr lang="en" sz="1900">
                <a:solidFill>
                  <a:srgbClr val="212121"/>
                </a:solidFill>
                <a:highlight>
                  <a:srgbClr val="FFFFFF"/>
                </a:highlight>
              </a:rPr>
              <a:t>misclassification.</a:t>
            </a:r>
            <a:endParaRPr sz="1900">
              <a:solidFill>
                <a:srgbClr val="212121"/>
              </a:solidFill>
              <a:highlight>
                <a:srgbClr val="FFFFFF"/>
              </a:highlight>
            </a:endParaRPr>
          </a:p>
          <a:p>
            <a:pPr indent="-349250" lvl="0" marL="457200" rtl="0" algn="l">
              <a:spcBef>
                <a:spcPts val="0"/>
              </a:spcBef>
              <a:spcAft>
                <a:spcPts val="0"/>
              </a:spcAft>
              <a:buClr>
                <a:srgbClr val="212121"/>
              </a:buClr>
              <a:buSzPts val="1900"/>
              <a:buChar char="●"/>
            </a:pPr>
            <a:r>
              <a:rPr lang="en" sz="1900">
                <a:solidFill>
                  <a:srgbClr val="212121"/>
                </a:solidFill>
                <a:highlight>
                  <a:srgbClr val="FFFFFF"/>
                </a:highlight>
              </a:rPr>
              <a:t>Email vectors did not work as expected. </a:t>
            </a:r>
            <a:endParaRPr sz="1900">
              <a:solidFill>
                <a:srgbClr val="212121"/>
              </a:solidFill>
              <a:highlight>
                <a:srgbClr val="FFFFFF"/>
              </a:highlight>
            </a:endParaRPr>
          </a:p>
          <a:p>
            <a:pPr indent="0" lvl="0" marL="457200" rtl="0" algn="l">
              <a:spcBef>
                <a:spcPts val="1600"/>
              </a:spcBef>
              <a:spcAft>
                <a:spcPts val="0"/>
              </a:spcAft>
              <a:buNone/>
            </a:pPr>
            <a:r>
              <a:t/>
            </a:r>
            <a:endParaRPr sz="1900">
              <a:solidFill>
                <a:srgbClr val="212121"/>
              </a:solidFill>
              <a:highlight>
                <a:srgbClr val="FFFFFF"/>
              </a:highlight>
            </a:endParaRPr>
          </a:p>
          <a:p>
            <a:pPr indent="0" lvl="0" marL="0" rtl="0" algn="l">
              <a:spcBef>
                <a:spcPts val="1600"/>
              </a:spcBef>
              <a:spcAft>
                <a:spcPts val="0"/>
              </a:spcAft>
              <a:buNone/>
            </a:pPr>
            <a:r>
              <a:t/>
            </a:r>
            <a:endParaRPr>
              <a:solidFill>
                <a:srgbClr val="212121"/>
              </a:solidFill>
              <a:highlight>
                <a:srgbClr val="FFFFFF"/>
              </a:highlight>
            </a:endParaRPr>
          </a:p>
          <a:p>
            <a:pPr indent="0" lvl="0" marL="457200" rtl="0" algn="l">
              <a:spcBef>
                <a:spcPts val="1600"/>
              </a:spcBef>
              <a:spcAft>
                <a:spcPts val="1600"/>
              </a:spcAft>
              <a:buNone/>
            </a:pPr>
            <a:r>
              <a:t/>
            </a:r>
            <a:endParaRPr/>
          </a:p>
        </p:txBody>
      </p:sp>
      <p:pic>
        <p:nvPicPr>
          <p:cNvPr id="169" name="Google Shape;169;p25"/>
          <p:cNvPicPr preferRelativeResize="0"/>
          <p:nvPr/>
        </p:nvPicPr>
        <p:blipFill rotWithShape="1">
          <a:blip r:embed="rId3">
            <a:alphaModFix/>
          </a:blip>
          <a:srcRect b="0" l="0" r="0" t="0"/>
          <a:stretch/>
        </p:blipFill>
        <p:spPr>
          <a:xfrm>
            <a:off x="1543050" y="3589725"/>
            <a:ext cx="5036350" cy="15002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186325" y="195225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solidFill>
                  <a:schemeClr val="dk1"/>
                </a:solidFill>
              </a:rPr>
              <a:t>Thank</a:t>
            </a:r>
            <a:r>
              <a:rPr lang="en" sz="5900">
                <a:solidFill>
                  <a:schemeClr val="lt2"/>
                </a:solidFill>
              </a:rPr>
              <a:t> </a:t>
            </a:r>
            <a:r>
              <a:rPr lang="en" sz="5900">
                <a:solidFill>
                  <a:srgbClr val="FFFFFF"/>
                </a:solidFill>
              </a:rPr>
              <a:t>You</a:t>
            </a:r>
            <a:endParaRPr sz="59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42375" y="365675"/>
            <a:ext cx="8222100" cy="3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Brief history</a:t>
            </a:r>
            <a:endParaRPr sz="2400"/>
          </a:p>
        </p:txBody>
      </p:sp>
      <p:sp>
        <p:nvSpPr>
          <p:cNvPr id="78" name="Google Shape;78;p14"/>
          <p:cNvSpPr txBox="1"/>
          <p:nvPr/>
        </p:nvSpPr>
        <p:spPr>
          <a:xfrm>
            <a:off x="579725" y="1172650"/>
            <a:ext cx="7336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Enron corporation was an american company which went bankrupt in Dec 2001.</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Enron scam, 2002 was one of the biggest financial scam in US history.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day after filing for bankruptcy, Enron fired 5,000 workers, one quarter of its 21,000 employees.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An investigation was initiated on top level executives of the firm for hiding losses and manipulating the market.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Email dataset which we are using was collected for investigation purposes only.</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4" name="Google Shape;84;p15"/>
          <p:cNvSpPr txBox="1"/>
          <p:nvPr>
            <p:ph idx="1" type="body"/>
          </p:nvPr>
        </p:nvSpPr>
        <p:spPr>
          <a:xfrm>
            <a:off x="471900" y="1919075"/>
            <a:ext cx="8222100" cy="310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project aims at </a:t>
            </a:r>
            <a:r>
              <a:rPr lang="en"/>
              <a:t>detecting</a:t>
            </a:r>
            <a:r>
              <a:rPr lang="en"/>
              <a:t> </a:t>
            </a:r>
            <a:r>
              <a:rPr lang="en"/>
              <a:t>fraudulent</a:t>
            </a:r>
            <a:r>
              <a:rPr lang="en"/>
              <a:t> employees from top level executives working at Enron corporation. </a:t>
            </a:r>
            <a:endParaRPr/>
          </a:p>
          <a:p>
            <a:pPr indent="-342900" lvl="0" marL="457200" rtl="0" algn="l">
              <a:spcBef>
                <a:spcPts val="0"/>
              </a:spcBef>
              <a:spcAft>
                <a:spcPts val="0"/>
              </a:spcAft>
              <a:buSzPts val="1800"/>
              <a:buChar char="●"/>
            </a:pPr>
            <a:r>
              <a:rPr lang="en"/>
              <a:t>We made use of email data and financial data of employees. </a:t>
            </a:r>
            <a:endParaRPr/>
          </a:p>
          <a:p>
            <a:pPr indent="-342900" lvl="0" marL="457200" rtl="0" algn="l">
              <a:spcBef>
                <a:spcPts val="0"/>
              </a:spcBef>
              <a:spcAft>
                <a:spcPts val="0"/>
              </a:spcAft>
              <a:buSzPts val="1800"/>
              <a:buChar char="●"/>
            </a:pPr>
            <a:r>
              <a:rPr lang="en"/>
              <a:t>The 4 classification models used: LinearSVC using polynomial features, DecisionTreeClassifier, K-Means with LinearSVC and GaussianNB classifiers.</a:t>
            </a:r>
            <a:endParaRPr/>
          </a:p>
          <a:p>
            <a:pPr indent="-342900" lvl="0" marL="457200" rtl="0" algn="l">
              <a:spcBef>
                <a:spcPts val="0"/>
              </a:spcBef>
              <a:spcAft>
                <a:spcPts val="0"/>
              </a:spcAft>
              <a:buSzPts val="1800"/>
              <a:buChar char="●"/>
            </a:pPr>
            <a:r>
              <a:rPr lang="en"/>
              <a:t>Metrics used: accuracy_score, precision_score, recall_score, f1-score.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Email Dataset</a:t>
            </a:r>
            <a:endParaRPr/>
          </a:p>
        </p:txBody>
      </p:sp>
      <p:sp>
        <p:nvSpPr>
          <p:cNvPr id="90" name="Google Shape;90;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dataset consisted of</a:t>
            </a:r>
            <a:r>
              <a:rPr lang="en"/>
              <a:t> large corpus of emails sent and received by enron corporation employees. The attachments were removed from the dataset.  The dataset that we chose  was csv file of 1.3 gb. There were only two columns message id and message text.  We extracted important information from message text like From, To, subject and text. </a:t>
            </a:r>
            <a:endParaRPr/>
          </a:p>
          <a:p>
            <a:pPr indent="0" lvl="0" marL="0" rtl="0" algn="l">
              <a:spcBef>
                <a:spcPts val="160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4471800" y="1845650"/>
            <a:ext cx="4423475" cy="285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The Enron Corpus</a:t>
            </a:r>
            <a:endParaRPr b="1" sz="2400"/>
          </a:p>
        </p:txBody>
      </p:sp>
      <p:pic>
        <p:nvPicPr>
          <p:cNvPr id="97" name="Google Shape;97;p17"/>
          <p:cNvPicPr preferRelativeResize="0"/>
          <p:nvPr/>
        </p:nvPicPr>
        <p:blipFill>
          <a:blip r:embed="rId3">
            <a:alphaModFix/>
          </a:blip>
          <a:stretch>
            <a:fillRect/>
          </a:stretch>
        </p:blipFill>
        <p:spPr>
          <a:xfrm>
            <a:off x="98250" y="752050"/>
            <a:ext cx="5428200" cy="4003550"/>
          </a:xfrm>
          <a:prstGeom prst="rect">
            <a:avLst/>
          </a:prstGeom>
          <a:noFill/>
          <a:ln>
            <a:noFill/>
          </a:ln>
        </p:spPr>
      </p:pic>
      <p:sp>
        <p:nvSpPr>
          <p:cNvPr id="98" name="Google Shape;98;p17"/>
          <p:cNvSpPr txBox="1"/>
          <p:nvPr/>
        </p:nvSpPr>
        <p:spPr>
          <a:xfrm>
            <a:off x="2927625" y="752050"/>
            <a:ext cx="429600" cy="16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9" name="Google Shape;99;p17"/>
          <p:cNvSpPr txBox="1"/>
          <p:nvPr/>
        </p:nvSpPr>
        <p:spPr>
          <a:xfrm>
            <a:off x="5389975" y="2400300"/>
            <a:ext cx="3386100" cy="206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158 users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200,399 emails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Average of 757 emails per user.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Phillip K Allen had most emails sent or received. </a:t>
            </a:r>
            <a:endParaRPr sz="18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Making Email data useful!</a:t>
            </a:r>
            <a:endParaRPr b="1" sz="2400"/>
          </a:p>
        </p:txBody>
      </p:sp>
      <p:sp>
        <p:nvSpPr>
          <p:cNvPr id="105" name="Google Shape;105;p18"/>
          <p:cNvSpPr txBox="1"/>
          <p:nvPr/>
        </p:nvSpPr>
        <p:spPr>
          <a:xfrm>
            <a:off x="2927625" y="752050"/>
            <a:ext cx="429600" cy="16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6" name="Google Shape;106;p18"/>
          <p:cNvSpPr/>
          <p:nvPr/>
        </p:nvSpPr>
        <p:spPr>
          <a:xfrm>
            <a:off x="48375" y="2111975"/>
            <a:ext cx="1270800" cy="602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Email text</a:t>
            </a:r>
            <a:endParaRPr/>
          </a:p>
        </p:txBody>
      </p:sp>
      <p:grpSp>
        <p:nvGrpSpPr>
          <p:cNvPr id="107" name="Google Shape;107;p18"/>
          <p:cNvGrpSpPr/>
          <p:nvPr/>
        </p:nvGrpSpPr>
        <p:grpSpPr>
          <a:xfrm>
            <a:off x="2927625" y="2015738"/>
            <a:ext cx="1166700" cy="698925"/>
            <a:chOff x="2294525" y="2022500"/>
            <a:chExt cx="1166700" cy="698925"/>
          </a:xfrm>
        </p:grpSpPr>
        <p:sp>
          <p:nvSpPr>
            <p:cNvPr id="108" name="Google Shape;108;p18"/>
            <p:cNvSpPr/>
            <p:nvPr/>
          </p:nvSpPr>
          <p:spPr>
            <a:xfrm>
              <a:off x="2294525" y="2022500"/>
              <a:ext cx="1166700" cy="66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2294525" y="2105825"/>
              <a:ext cx="10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Word2vec training</a:t>
              </a:r>
              <a:endParaRPr>
                <a:latin typeface="Roboto"/>
                <a:ea typeface="Roboto"/>
                <a:cs typeface="Roboto"/>
                <a:sym typeface="Roboto"/>
              </a:endParaRPr>
            </a:p>
          </p:txBody>
        </p:sp>
      </p:grpSp>
      <p:sp>
        <p:nvSpPr>
          <p:cNvPr id="110" name="Google Shape;110;p18"/>
          <p:cNvSpPr/>
          <p:nvPr/>
        </p:nvSpPr>
        <p:spPr>
          <a:xfrm>
            <a:off x="5086500" y="2790750"/>
            <a:ext cx="1331400" cy="66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MailToVec</a:t>
            </a:r>
            <a:endParaRPr/>
          </a:p>
        </p:txBody>
      </p:sp>
      <p:sp>
        <p:nvSpPr>
          <p:cNvPr id="111" name="Google Shape;111;p18"/>
          <p:cNvSpPr/>
          <p:nvPr/>
        </p:nvSpPr>
        <p:spPr>
          <a:xfrm>
            <a:off x="5086500" y="1374750"/>
            <a:ext cx="1331400" cy="66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MailFromVec</a:t>
            </a:r>
            <a:endParaRPr/>
          </a:p>
        </p:txBody>
      </p:sp>
      <p:cxnSp>
        <p:nvCxnSpPr>
          <p:cNvPr id="112" name="Google Shape;112;p18"/>
          <p:cNvCxnSpPr>
            <a:stCxn id="109" idx="3"/>
            <a:endCxn id="111" idx="1"/>
          </p:cNvCxnSpPr>
          <p:nvPr/>
        </p:nvCxnSpPr>
        <p:spPr>
          <a:xfrm flipH="1" rot="10800000">
            <a:off x="3939225" y="1704863"/>
            <a:ext cx="1147200" cy="7020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a:stCxn id="109" idx="3"/>
            <a:endCxn id="110" idx="1"/>
          </p:cNvCxnSpPr>
          <p:nvPr/>
        </p:nvCxnSpPr>
        <p:spPr>
          <a:xfrm>
            <a:off x="3939225" y="2406863"/>
            <a:ext cx="1147200" cy="7140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8"/>
          <p:cNvSpPr/>
          <p:nvPr/>
        </p:nvSpPr>
        <p:spPr>
          <a:xfrm>
            <a:off x="7308400" y="1374750"/>
            <a:ext cx="1331400" cy="66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compressed</a:t>
            </a:r>
            <a:endParaRPr/>
          </a:p>
          <a:p>
            <a:pPr indent="0" lvl="0" marL="0" rtl="0" algn="l">
              <a:spcBef>
                <a:spcPts val="0"/>
              </a:spcBef>
              <a:spcAft>
                <a:spcPts val="0"/>
              </a:spcAft>
              <a:buNone/>
            </a:pPr>
            <a:r>
              <a:rPr lang="en"/>
              <a:t>MailFromVec</a:t>
            </a:r>
            <a:endParaRPr/>
          </a:p>
        </p:txBody>
      </p:sp>
      <p:sp>
        <p:nvSpPr>
          <p:cNvPr id="115" name="Google Shape;115;p18"/>
          <p:cNvSpPr/>
          <p:nvPr/>
        </p:nvSpPr>
        <p:spPr>
          <a:xfrm>
            <a:off x="7308400" y="2790750"/>
            <a:ext cx="1331400" cy="66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compressed</a:t>
            </a:r>
            <a:endParaRPr/>
          </a:p>
          <a:p>
            <a:pPr indent="0" lvl="0" marL="0" rtl="0" algn="l">
              <a:spcBef>
                <a:spcPts val="0"/>
              </a:spcBef>
              <a:spcAft>
                <a:spcPts val="0"/>
              </a:spcAft>
              <a:buNone/>
            </a:pPr>
            <a:r>
              <a:rPr lang="en"/>
              <a:t>MailToVec</a:t>
            </a:r>
            <a:endParaRPr/>
          </a:p>
          <a:p>
            <a:pPr indent="0" lvl="0" marL="0" rtl="0" algn="l">
              <a:spcBef>
                <a:spcPts val="0"/>
              </a:spcBef>
              <a:spcAft>
                <a:spcPts val="0"/>
              </a:spcAft>
              <a:buNone/>
            </a:pPr>
            <a:r>
              <a:t/>
            </a:r>
            <a:endParaRPr/>
          </a:p>
        </p:txBody>
      </p:sp>
      <p:cxnSp>
        <p:nvCxnSpPr>
          <p:cNvPr id="116" name="Google Shape;116;p18"/>
          <p:cNvCxnSpPr>
            <a:stCxn id="111" idx="3"/>
            <a:endCxn id="114" idx="1"/>
          </p:cNvCxnSpPr>
          <p:nvPr/>
        </p:nvCxnSpPr>
        <p:spPr>
          <a:xfrm>
            <a:off x="6417900" y="1704900"/>
            <a:ext cx="890400" cy="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a:stCxn id="110" idx="3"/>
            <a:endCxn id="115" idx="1"/>
          </p:cNvCxnSpPr>
          <p:nvPr/>
        </p:nvCxnSpPr>
        <p:spPr>
          <a:xfrm>
            <a:off x="6417900" y="3120900"/>
            <a:ext cx="8904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06" idx="3"/>
            <a:endCxn id="109" idx="1"/>
          </p:cNvCxnSpPr>
          <p:nvPr/>
        </p:nvCxnSpPr>
        <p:spPr>
          <a:xfrm flipH="1" rot="10800000">
            <a:off x="1319175" y="2406725"/>
            <a:ext cx="1608600" cy="66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8"/>
          <p:cNvSpPr txBox="1"/>
          <p:nvPr/>
        </p:nvSpPr>
        <p:spPr>
          <a:xfrm>
            <a:off x="1597525" y="2035038"/>
            <a:ext cx="14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preprocess</a:t>
            </a:r>
            <a:endParaRPr sz="1300">
              <a:latin typeface="Roboto"/>
              <a:ea typeface="Roboto"/>
              <a:cs typeface="Roboto"/>
              <a:sym typeface="Roboto"/>
            </a:endParaRPr>
          </a:p>
        </p:txBody>
      </p:sp>
      <p:sp>
        <p:nvSpPr>
          <p:cNvPr id="120" name="Google Shape;120;p18"/>
          <p:cNvSpPr txBox="1"/>
          <p:nvPr/>
        </p:nvSpPr>
        <p:spPr>
          <a:xfrm>
            <a:off x="6417900" y="2790750"/>
            <a:ext cx="1488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PCA</a:t>
            </a:r>
            <a:endParaRPr sz="1100">
              <a:latin typeface="Roboto"/>
              <a:ea typeface="Roboto"/>
              <a:cs typeface="Roboto"/>
              <a:sym typeface="Roboto"/>
            </a:endParaRPr>
          </a:p>
        </p:txBody>
      </p:sp>
      <p:sp>
        <p:nvSpPr>
          <p:cNvPr id="121" name="Google Shape;121;p18"/>
          <p:cNvSpPr txBox="1"/>
          <p:nvPr/>
        </p:nvSpPr>
        <p:spPr>
          <a:xfrm>
            <a:off x="6417900" y="1374750"/>
            <a:ext cx="1488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PCA</a:t>
            </a:r>
            <a:endParaRPr sz="11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Financial</a:t>
            </a:r>
            <a:r>
              <a:rPr lang="en"/>
              <a:t> Dataset</a:t>
            </a:r>
            <a:endParaRPr/>
          </a:p>
        </p:txBody>
      </p:sp>
      <p:sp>
        <p:nvSpPr>
          <p:cNvPr id="127" name="Google Shape;127;p19"/>
          <p:cNvSpPr txBox="1"/>
          <p:nvPr>
            <p:ph idx="1" type="body"/>
          </p:nvPr>
        </p:nvSpPr>
        <p:spPr>
          <a:xfrm>
            <a:off x="471900" y="1919075"/>
            <a:ext cx="80925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were 21 features including poi feature which reflected which ones were charged with fraud. </a:t>
            </a:r>
            <a:endParaRPr/>
          </a:p>
          <a:p>
            <a:pPr indent="-317500" lvl="0" marL="457200" rtl="0" algn="l">
              <a:spcBef>
                <a:spcPts val="0"/>
              </a:spcBef>
              <a:spcAft>
                <a:spcPts val="0"/>
              </a:spcAft>
              <a:buSzPts val="1400"/>
              <a:buChar char="●"/>
            </a:pPr>
            <a:r>
              <a:rPr lang="en"/>
              <a:t>We also categorized the features into three groups to further ease our processing.</a:t>
            </a:r>
            <a:endParaRPr/>
          </a:p>
          <a:p>
            <a:pPr indent="-304800" lvl="1" marL="914400" rtl="0" algn="l">
              <a:spcBef>
                <a:spcPts val="0"/>
              </a:spcBef>
              <a:spcAft>
                <a:spcPts val="0"/>
              </a:spcAft>
              <a:buSzPts val="1200"/>
              <a:buChar char="○"/>
            </a:pPr>
            <a:r>
              <a:rPr lang="en"/>
              <a:t>Payment features e.g. salary, bonus,etc</a:t>
            </a:r>
            <a:endParaRPr/>
          </a:p>
          <a:p>
            <a:pPr indent="-304800" lvl="1" marL="914400" rtl="0" algn="l">
              <a:spcBef>
                <a:spcPts val="0"/>
              </a:spcBef>
              <a:spcAft>
                <a:spcPts val="0"/>
              </a:spcAft>
              <a:buSzPts val="1200"/>
              <a:buChar char="○"/>
            </a:pPr>
            <a:r>
              <a:rPr lang="en"/>
              <a:t>Stock features  e.g. total stock value, exercised stock options, restricted stock</a:t>
            </a:r>
            <a:endParaRPr/>
          </a:p>
          <a:p>
            <a:pPr indent="-304800" lvl="1" marL="914400" rtl="0" algn="l">
              <a:spcBef>
                <a:spcPts val="0"/>
              </a:spcBef>
              <a:spcAft>
                <a:spcPts val="0"/>
              </a:spcAft>
              <a:buSzPts val="1200"/>
              <a:buChar char="○"/>
            </a:pPr>
            <a:r>
              <a:rPr lang="en"/>
              <a:t>Email features e.g. to_messages, from_this_person_to_poi, from_poi_to_this_person </a:t>
            </a:r>
            <a:endParaRPr/>
          </a:p>
          <a:p>
            <a:pPr indent="-317500" lvl="0" marL="457200" rtl="0" algn="l">
              <a:spcBef>
                <a:spcPts val="0"/>
              </a:spcBef>
              <a:spcAft>
                <a:spcPts val="0"/>
              </a:spcAft>
              <a:buSzPts val="1400"/>
              <a:buChar char="●"/>
            </a:pPr>
            <a:r>
              <a:rPr lang="en"/>
              <a:t>Some of the new features which we added were</a:t>
            </a:r>
            <a:endParaRPr/>
          </a:p>
          <a:p>
            <a:pPr indent="-304800" lvl="1" marL="914400" rtl="0" algn="l">
              <a:spcBef>
                <a:spcPts val="0"/>
              </a:spcBef>
              <a:spcAft>
                <a:spcPts val="0"/>
              </a:spcAft>
              <a:buSzPts val="1200"/>
              <a:buChar char="○"/>
            </a:pPr>
            <a:r>
              <a:rPr lang="en"/>
              <a:t>From_poi_ratio</a:t>
            </a:r>
            <a:endParaRPr/>
          </a:p>
          <a:p>
            <a:pPr indent="-304800" lvl="1" marL="914400" rtl="0" algn="l">
              <a:spcBef>
                <a:spcPts val="0"/>
              </a:spcBef>
              <a:spcAft>
                <a:spcPts val="0"/>
              </a:spcAft>
              <a:buSzPts val="1200"/>
              <a:buChar char="○"/>
            </a:pPr>
            <a:r>
              <a:rPr lang="en"/>
              <a:t>To_poi_ratio</a:t>
            </a:r>
            <a:endParaRPr/>
          </a:p>
          <a:p>
            <a:pPr indent="-304800" lvl="1" marL="914400" rtl="0" algn="l">
              <a:spcBef>
                <a:spcPts val="0"/>
              </a:spcBef>
              <a:spcAft>
                <a:spcPts val="0"/>
              </a:spcAft>
              <a:buSzPts val="1200"/>
              <a:buChar char="○"/>
            </a:pPr>
            <a:r>
              <a:rPr lang="en"/>
              <a:t>to_shared_ratio</a:t>
            </a:r>
            <a:endParaRPr/>
          </a:p>
          <a:p>
            <a:pPr indent="-304800" lvl="1" marL="914400" rtl="0" algn="l">
              <a:spcBef>
                <a:spcPts val="0"/>
              </a:spcBef>
              <a:spcAft>
                <a:spcPts val="0"/>
              </a:spcAft>
              <a:buSzPts val="1200"/>
              <a:buChar char="○"/>
            </a:pPr>
            <a:r>
              <a:rPr lang="en"/>
              <a:t>Income_ratio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t>Analysis of Enron Data</a:t>
            </a:r>
            <a:endParaRPr b="1" sz="2800"/>
          </a:p>
        </p:txBody>
      </p:sp>
      <p:pic>
        <p:nvPicPr>
          <p:cNvPr id="133" name="Google Shape;133;p20"/>
          <p:cNvPicPr preferRelativeResize="0"/>
          <p:nvPr/>
        </p:nvPicPr>
        <p:blipFill rotWithShape="1">
          <a:blip r:embed="rId3">
            <a:alphaModFix/>
          </a:blip>
          <a:srcRect b="-6123" l="0" r="2780" t="0"/>
          <a:stretch/>
        </p:blipFill>
        <p:spPr>
          <a:xfrm>
            <a:off x="0" y="739300"/>
            <a:ext cx="6257925" cy="4350625"/>
          </a:xfrm>
          <a:prstGeom prst="rect">
            <a:avLst/>
          </a:prstGeom>
          <a:noFill/>
          <a:ln>
            <a:noFill/>
          </a:ln>
        </p:spPr>
      </p:pic>
      <p:sp>
        <p:nvSpPr>
          <p:cNvPr id="134" name="Google Shape;134;p20"/>
          <p:cNvSpPr txBox="1"/>
          <p:nvPr/>
        </p:nvSpPr>
        <p:spPr>
          <a:xfrm>
            <a:off x="6900875" y="1918100"/>
            <a:ext cx="21300" cy="5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20"/>
          <p:cNvSpPr txBox="1"/>
          <p:nvPr/>
        </p:nvSpPr>
        <p:spPr>
          <a:xfrm>
            <a:off x="6332925" y="1735925"/>
            <a:ext cx="27003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Most users </a:t>
            </a:r>
            <a:r>
              <a:rPr lang="en" sz="1500">
                <a:latin typeface="Roboto"/>
                <a:ea typeface="Roboto"/>
                <a:cs typeface="Roboto"/>
                <a:sym typeface="Roboto"/>
              </a:rPr>
              <a:t>used</a:t>
            </a:r>
            <a:r>
              <a:rPr lang="en" sz="1500">
                <a:latin typeface="Roboto"/>
                <a:ea typeface="Roboto"/>
                <a:cs typeface="Roboto"/>
                <a:sym typeface="Roboto"/>
              </a:rPr>
              <a:t> folder to classify their emails</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Some users with a lot of emails have only few folders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Users with maximum email </a:t>
            </a:r>
            <a:r>
              <a:rPr lang="en" sz="1500">
                <a:latin typeface="Roboto"/>
                <a:ea typeface="Roboto"/>
                <a:cs typeface="Roboto"/>
                <a:sym typeface="Roboto"/>
              </a:rPr>
              <a:t>indicates</a:t>
            </a:r>
            <a:r>
              <a:rPr lang="en" sz="1500">
                <a:latin typeface="Roboto"/>
                <a:ea typeface="Roboto"/>
                <a:cs typeface="Roboto"/>
                <a:sym typeface="Roboto"/>
              </a:rPr>
              <a:t> more email in each folder</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651050" y="242050"/>
            <a:ext cx="50628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66666"/>
                </a:solidFill>
              </a:rPr>
              <a:t>Data Preprocessing</a:t>
            </a:r>
            <a:endParaRPr>
              <a:solidFill>
                <a:srgbClr val="666666"/>
              </a:solidFill>
            </a:endParaRPr>
          </a:p>
        </p:txBody>
      </p:sp>
      <p:sp>
        <p:nvSpPr>
          <p:cNvPr id="141" name="Google Shape;141;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Email text Data</a:t>
            </a:r>
            <a:endParaRPr b="1" sz="2300"/>
          </a:p>
          <a:p>
            <a:pPr indent="0" lvl="0" marL="0" rtl="0" algn="l">
              <a:spcBef>
                <a:spcPts val="1600"/>
              </a:spcBef>
              <a:spcAft>
                <a:spcPts val="0"/>
              </a:spcAft>
              <a:buNone/>
            </a:pPr>
            <a:r>
              <a:t/>
            </a:r>
            <a:endParaRPr b="1" sz="2300"/>
          </a:p>
          <a:p>
            <a:pPr indent="0" lvl="0" marL="0" rtl="0" algn="l">
              <a:spcBef>
                <a:spcPts val="1600"/>
              </a:spcBef>
              <a:spcAft>
                <a:spcPts val="0"/>
              </a:spcAft>
              <a:buNone/>
            </a:pPr>
            <a:r>
              <a:t/>
            </a:r>
            <a:endParaRPr b="1" sz="2300"/>
          </a:p>
          <a:p>
            <a:pPr indent="0" lvl="0" marL="0" rtl="0" algn="l">
              <a:spcBef>
                <a:spcPts val="1600"/>
              </a:spcBef>
              <a:spcAft>
                <a:spcPts val="1600"/>
              </a:spcAft>
              <a:buNone/>
            </a:pPr>
            <a:r>
              <a:rPr b="1" lang="en" sz="2300"/>
              <a:t>Financial Data</a:t>
            </a:r>
            <a:endParaRPr b="1" sz="2300"/>
          </a:p>
        </p:txBody>
      </p:sp>
      <p:sp>
        <p:nvSpPr>
          <p:cNvPr id="142" name="Google Shape;142;p21"/>
          <p:cNvSpPr txBox="1"/>
          <p:nvPr/>
        </p:nvSpPr>
        <p:spPr>
          <a:xfrm>
            <a:off x="3618600" y="992400"/>
            <a:ext cx="5095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oboto"/>
                <a:ea typeface="Roboto"/>
                <a:cs typeface="Roboto"/>
                <a:sym typeface="Roboto"/>
              </a:rPr>
              <a:t>We used standard preprocessing </a:t>
            </a:r>
            <a:r>
              <a:rPr lang="en">
                <a:solidFill>
                  <a:srgbClr val="666666"/>
                </a:solidFill>
                <a:latin typeface="Roboto"/>
                <a:ea typeface="Roboto"/>
                <a:cs typeface="Roboto"/>
                <a:sym typeface="Roboto"/>
              </a:rPr>
              <a:t>techniques</a:t>
            </a:r>
            <a:r>
              <a:rPr lang="en">
                <a:solidFill>
                  <a:srgbClr val="666666"/>
                </a:solidFill>
                <a:latin typeface="Roboto"/>
                <a:ea typeface="Roboto"/>
                <a:cs typeface="Roboto"/>
                <a:sym typeface="Roboto"/>
              </a:rPr>
              <a:t> to clean email data like making text lowercase, text stemming, removing stopwords.</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For financial data, we imputed NaN values for payment and </a:t>
            </a:r>
            <a:r>
              <a:rPr lang="en">
                <a:solidFill>
                  <a:srgbClr val="666666"/>
                </a:solidFill>
                <a:latin typeface="Roboto"/>
                <a:ea typeface="Roboto"/>
                <a:cs typeface="Roboto"/>
                <a:sym typeface="Roboto"/>
              </a:rPr>
              <a:t>stock features with median of the columns and for email features we imputed with mean. We also created new features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Like to_poi_ratio, From_poi_ratio, shared	_poi_ratio, Income_ratio. </a:t>
            </a:r>
            <a:endParaRPr>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