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0" r:id="rId11"/>
    <p:sldId id="283" r:id="rId12"/>
    <p:sldId id="299" r:id="rId13"/>
    <p:sldId id="284" r:id="rId14"/>
    <p:sldId id="285" r:id="rId15"/>
    <p:sldId id="286" r:id="rId16"/>
    <p:sldId id="265" r:id="rId17"/>
    <p:sldId id="266" r:id="rId18"/>
    <p:sldId id="267" r:id="rId19"/>
    <p:sldId id="268" r:id="rId20"/>
    <p:sldId id="269" r:id="rId21"/>
    <p:sldId id="270" r:id="rId22"/>
    <p:sldId id="271" r:id="rId23"/>
    <p:sldId id="272" r:id="rId24"/>
    <p:sldId id="288" r:id="rId25"/>
    <p:sldId id="273" r:id="rId26"/>
    <p:sldId id="274" r:id="rId27"/>
    <p:sldId id="289" r:id="rId28"/>
    <p:sldId id="276" r:id="rId29"/>
    <p:sldId id="290" r:id="rId30"/>
    <p:sldId id="291" r:id="rId31"/>
    <p:sldId id="292" r:id="rId32"/>
    <p:sldId id="301" r:id="rId33"/>
    <p:sldId id="293" r:id="rId34"/>
    <p:sldId id="294" r:id="rId35"/>
    <p:sldId id="295" r:id="rId36"/>
    <p:sldId id="302" r:id="rId37"/>
    <p:sldId id="278" r:id="rId38"/>
    <p:sldId id="298" r:id="rId39"/>
    <p:sldId id="280" r:id="rId40"/>
    <p:sldId id="282" r:id="rId41"/>
  </p:sldIdLst>
  <p:sldSz cx="18288000" cy="10287000"/>
  <p:notesSz cx="6858000" cy="9144000"/>
  <p:embeddedFontLst>
    <p:embeddedFont>
      <p:font typeface="Arapey Italics" panose="020B0604020202020204" charset="0"/>
      <p:regular r:id="rId42"/>
    </p:embeddedFont>
    <p:embeddedFont>
      <p:font typeface="Canva Sans" panose="020B0604020202020204" charset="0"/>
      <p:regular r:id="rId43"/>
    </p:embeddedFont>
    <p:embeddedFont>
      <p:font typeface="Canva Sans Bold" panose="020B0604020202020204" charset="0"/>
      <p:regular r:id="rId44"/>
    </p:embeddedFont>
    <p:embeddedFont>
      <p:font typeface="Canva Sans Italics" panose="020B0604020202020204" charset="0"/>
      <p:regular r:id="rId45"/>
    </p:embeddedFont>
    <p:embeddedFont>
      <p:font typeface="Montserrat" panose="00000500000000000000" pitchFamily="2" charset="0"/>
      <p:regular r:id="rId46"/>
      <p:bold r:id="rId47"/>
      <p:italic r:id="rId48"/>
      <p:boldItalic r:id="rId49"/>
    </p:embeddedFont>
    <p:embeddedFont>
      <p:font typeface="Montserrat Heavy" panose="020B0604020202020204" charset="0"/>
      <p:regular r:id="rId50"/>
    </p:embeddedFont>
    <p:embeddedFont>
      <p:font typeface="Open Sans" panose="020B060603050402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22" autoAdjust="0"/>
  </p:normalViewPr>
  <p:slideViewPr>
    <p:cSldViewPr>
      <p:cViewPr varScale="1">
        <p:scale>
          <a:sx n="54" d="100"/>
          <a:sy n="54" d="100"/>
        </p:scale>
        <p:origin x="8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link.springer.com/article/10.1007/s10618-022-00826-3#auth-Vanessa_Freitas-Silva-Aff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7649405" y="616144"/>
            <a:ext cx="2989191" cy="2989191"/>
          </a:xfrm>
          <a:custGeom>
            <a:avLst/>
            <a:gdLst/>
            <a:ahLst/>
            <a:cxnLst/>
            <a:rect l="l" t="t" r="r" b="b"/>
            <a:pathLst>
              <a:path w="2989191" h="2989191">
                <a:moveTo>
                  <a:pt x="0" y="0"/>
                </a:moveTo>
                <a:lnTo>
                  <a:pt x="2989190" y="0"/>
                </a:lnTo>
                <a:lnTo>
                  <a:pt x="2989190" y="2989191"/>
                </a:lnTo>
                <a:lnTo>
                  <a:pt x="0" y="2989191"/>
                </a:lnTo>
                <a:lnTo>
                  <a:pt x="0" y="0"/>
                </a:lnTo>
                <a:close/>
              </a:path>
            </a:pathLst>
          </a:custGeom>
          <a:blipFill>
            <a:blip r:embed="rId3"/>
            <a:stretch>
              <a:fillRect/>
            </a:stretch>
          </a:blipFill>
        </p:spPr>
      </p:sp>
      <p:sp>
        <p:nvSpPr>
          <p:cNvPr id="4" name="TextBox 4"/>
          <p:cNvSpPr txBox="1"/>
          <p:nvPr/>
        </p:nvSpPr>
        <p:spPr>
          <a:xfrm>
            <a:off x="1028700" y="3633910"/>
            <a:ext cx="16544925" cy="1694814"/>
          </a:xfrm>
          <a:prstGeom prst="rect">
            <a:avLst/>
          </a:prstGeom>
        </p:spPr>
        <p:txBody>
          <a:bodyPr lIns="0" tIns="0" rIns="0" bIns="0" rtlCol="0" anchor="t">
            <a:spAutoFit/>
          </a:bodyPr>
          <a:lstStyle/>
          <a:p>
            <a:pPr algn="ctr">
              <a:lnSpc>
                <a:spcPts val="6860"/>
              </a:lnSpc>
            </a:pPr>
            <a:r>
              <a:rPr lang="en-US" sz="4900" dirty="0">
                <a:solidFill>
                  <a:srgbClr val="000000"/>
                </a:solidFill>
                <a:latin typeface="Canva Sans Bold"/>
              </a:rPr>
              <a:t>Stock market forecasting using financial graph network and deep learning techniques</a:t>
            </a:r>
          </a:p>
        </p:txBody>
      </p:sp>
      <p:sp>
        <p:nvSpPr>
          <p:cNvPr id="5" name="TextBox 5"/>
          <p:cNvSpPr txBox="1"/>
          <p:nvPr/>
        </p:nvSpPr>
        <p:spPr>
          <a:xfrm>
            <a:off x="4479032" y="5431790"/>
            <a:ext cx="9329936" cy="4855210"/>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Canva Sans"/>
              </a:rPr>
              <a:t>Under the supervision</a:t>
            </a:r>
          </a:p>
          <a:p>
            <a:pPr algn="ctr">
              <a:lnSpc>
                <a:spcPts val="4339"/>
              </a:lnSpc>
              <a:spcBef>
                <a:spcPct val="0"/>
              </a:spcBef>
            </a:pPr>
            <a:r>
              <a:rPr lang="en-US" sz="3099">
                <a:solidFill>
                  <a:srgbClr val="000000"/>
                </a:solidFill>
                <a:latin typeface="Canva Sans"/>
              </a:rPr>
              <a:t>of</a:t>
            </a:r>
          </a:p>
          <a:p>
            <a:pPr algn="ctr">
              <a:lnSpc>
                <a:spcPts val="4339"/>
              </a:lnSpc>
              <a:spcBef>
                <a:spcPct val="0"/>
              </a:spcBef>
            </a:pPr>
            <a:r>
              <a:rPr lang="en-US" sz="3099">
                <a:solidFill>
                  <a:srgbClr val="000000"/>
                </a:solidFill>
                <a:latin typeface="Canva Sans Bold"/>
              </a:rPr>
              <a:t>Dr. Preeti Kaur</a:t>
            </a:r>
          </a:p>
          <a:p>
            <a:pPr algn="ctr">
              <a:lnSpc>
                <a:spcPts val="4339"/>
              </a:lnSpc>
              <a:spcBef>
                <a:spcPct val="0"/>
              </a:spcBef>
            </a:pPr>
            <a:endParaRPr lang="en-US" sz="3099">
              <a:solidFill>
                <a:srgbClr val="000000"/>
              </a:solidFill>
              <a:latin typeface="Canva Sans Bold"/>
            </a:endParaRPr>
          </a:p>
          <a:p>
            <a:pPr algn="ctr">
              <a:lnSpc>
                <a:spcPts val="4339"/>
              </a:lnSpc>
              <a:spcBef>
                <a:spcPct val="0"/>
              </a:spcBef>
            </a:pPr>
            <a:r>
              <a:rPr lang="en-US" sz="3099">
                <a:solidFill>
                  <a:srgbClr val="000000"/>
                </a:solidFill>
                <a:latin typeface="Canva Sans"/>
              </a:rPr>
              <a:t>Submitted by:</a:t>
            </a:r>
          </a:p>
          <a:p>
            <a:pPr algn="ctr">
              <a:lnSpc>
                <a:spcPts val="4339"/>
              </a:lnSpc>
              <a:spcBef>
                <a:spcPct val="0"/>
              </a:spcBef>
            </a:pPr>
            <a:r>
              <a:rPr lang="en-US" sz="3099">
                <a:solidFill>
                  <a:srgbClr val="000000"/>
                </a:solidFill>
                <a:latin typeface="Canva Sans"/>
              </a:rPr>
              <a:t>Adarsh Kumar- 2020UCO1663</a:t>
            </a:r>
          </a:p>
          <a:p>
            <a:pPr algn="ctr">
              <a:lnSpc>
                <a:spcPts val="4339"/>
              </a:lnSpc>
              <a:spcBef>
                <a:spcPct val="0"/>
              </a:spcBef>
            </a:pPr>
            <a:r>
              <a:rPr lang="en-US" sz="3099">
                <a:solidFill>
                  <a:srgbClr val="000000"/>
                </a:solidFill>
                <a:latin typeface="Canva Sans"/>
              </a:rPr>
              <a:t>Rohit Sharma- 2020UCO1697</a:t>
            </a:r>
          </a:p>
          <a:p>
            <a:pPr algn="ctr">
              <a:lnSpc>
                <a:spcPts val="4339"/>
              </a:lnSpc>
              <a:spcBef>
                <a:spcPct val="0"/>
              </a:spcBef>
            </a:pPr>
            <a:r>
              <a:rPr lang="en-US" sz="3099">
                <a:solidFill>
                  <a:srgbClr val="000000"/>
                </a:solidFill>
                <a:latin typeface="Canva Sans"/>
              </a:rPr>
              <a:t>Shubham Sharma- 2020UCO1705</a:t>
            </a:r>
          </a:p>
          <a:p>
            <a:pPr algn="ctr">
              <a:lnSpc>
                <a:spcPts val="4339"/>
              </a:lnSpc>
              <a:spcBef>
                <a:spcPct val="0"/>
              </a:spcBef>
            </a:pPr>
            <a:endParaRPr lang="en-US" sz="3099">
              <a:solidFill>
                <a:srgbClr val="000000"/>
              </a:solidFill>
              <a:latin typeface="Canva Sans"/>
            </a:endParaRPr>
          </a:p>
        </p:txBody>
      </p:sp>
      <p:sp>
        <p:nvSpPr>
          <p:cNvPr id="6" name="TextBox 6"/>
          <p:cNvSpPr txBox="1"/>
          <p:nvPr/>
        </p:nvSpPr>
        <p:spPr>
          <a:xfrm>
            <a:off x="13564195" y="990600"/>
            <a:ext cx="3695105" cy="1234439"/>
          </a:xfrm>
          <a:prstGeom prst="rect">
            <a:avLst/>
          </a:prstGeom>
        </p:spPr>
        <p:txBody>
          <a:bodyPr lIns="0" tIns="0" rIns="0" bIns="0" rtlCol="0" anchor="t">
            <a:spAutoFit/>
          </a:bodyPr>
          <a:lstStyle/>
          <a:p>
            <a:pPr algn="ctr">
              <a:lnSpc>
                <a:spcPts val="3360"/>
              </a:lnSpc>
              <a:spcBef>
                <a:spcPct val="0"/>
              </a:spcBef>
            </a:pPr>
            <a:r>
              <a:rPr lang="en-US" sz="2400">
                <a:solidFill>
                  <a:srgbClr val="000000"/>
                </a:solidFill>
                <a:latin typeface="Canva Sans"/>
              </a:rPr>
              <a:t>B.Tech Project</a:t>
            </a:r>
          </a:p>
          <a:p>
            <a:pPr algn="ctr">
              <a:lnSpc>
                <a:spcPts val="3360"/>
              </a:lnSpc>
              <a:spcBef>
                <a:spcPct val="0"/>
              </a:spcBef>
            </a:pPr>
            <a:r>
              <a:rPr lang="en-US" sz="2400">
                <a:solidFill>
                  <a:srgbClr val="000000"/>
                </a:solidFill>
                <a:latin typeface="Canva Sans"/>
              </a:rPr>
              <a:t>(COCSC22)</a:t>
            </a:r>
          </a:p>
          <a:p>
            <a:pPr algn="ctr">
              <a:lnSpc>
                <a:spcPts val="3360"/>
              </a:lnSpc>
              <a:spcBef>
                <a:spcPct val="0"/>
              </a:spcBef>
            </a:pPr>
            <a:r>
              <a:rPr lang="en-US" sz="2400">
                <a:solidFill>
                  <a:srgbClr val="000000"/>
                </a:solidFill>
                <a:latin typeface="Canva Sans"/>
              </a:rPr>
              <a:t>Mid-Semester Evaluation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IN" dirty="0"/>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4680705"/>
          </a:xfrm>
          <a:prstGeom prst="rect">
            <a:avLst/>
          </a:prstGeom>
        </p:spPr>
        <p:txBody>
          <a:bodyPr lIns="0" tIns="0" rIns="0" bIns="0" rtlCol="0" anchor="t">
            <a:spAutoFit/>
          </a:bodyPr>
          <a:lstStyle/>
          <a:p>
            <a:pPr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In order to understand various aspects of the project, one needs to understand the following algorithms and concepts.</a:t>
            </a:r>
          </a:p>
          <a:p>
            <a:pPr algn="just">
              <a:lnSpc>
                <a:spcPct val="150000"/>
              </a:lnSpc>
              <a:spcAft>
                <a:spcPts val="800"/>
              </a:spcAft>
            </a:pPr>
            <a:endParaRPr lang="en-US" sz="2400" kern="100" dirty="0">
              <a:effectLst/>
              <a:latin typeface="Canva Sans" panose="020B060402020202020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Floyd-</a:t>
            </a:r>
            <a:r>
              <a:rPr lang="en-US" sz="2400" b="1" kern="100" dirty="0" err="1">
                <a:effectLst/>
                <a:latin typeface="Canva Sans" panose="020B0604020202020204" charset="0"/>
                <a:ea typeface="Calibri" panose="020F0502020204030204" pitchFamily="34" charset="0"/>
                <a:cs typeface="Times New Roman" panose="02020603050405020304" pitchFamily="18" charset="0"/>
              </a:rPr>
              <a:t>Warshall</a:t>
            </a:r>
            <a:r>
              <a:rPr lang="en-US" sz="2400" b="1" kern="100" dirty="0">
                <a:effectLst/>
                <a:latin typeface="Canva Sans" panose="020B0604020202020204" charset="0"/>
                <a:ea typeface="Calibri" panose="020F0502020204030204" pitchFamily="34" charset="0"/>
                <a:cs typeface="Times New Roman" panose="02020603050405020304" pitchFamily="18" charset="0"/>
              </a:rPr>
              <a:t> algorithm </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Floyd-</a:t>
            </a:r>
            <a:r>
              <a:rPr lang="en-US" sz="2400" kern="100" dirty="0" err="1">
                <a:effectLst/>
                <a:latin typeface="Canva Sans" panose="020B0604020202020204" charset="0"/>
                <a:ea typeface="Calibri" panose="020F0502020204030204" pitchFamily="34" charset="0"/>
                <a:cs typeface="Times New Roman" panose="02020603050405020304" pitchFamily="18" charset="0"/>
              </a:rPr>
              <a:t>Warshall</a:t>
            </a:r>
            <a:r>
              <a:rPr lang="en-US" sz="2400" kern="100" dirty="0">
                <a:effectLst/>
                <a:latin typeface="Canva Sans" panose="020B0604020202020204" charset="0"/>
                <a:ea typeface="Calibri" panose="020F0502020204030204" pitchFamily="34" charset="0"/>
                <a:cs typeface="Times New Roman" panose="02020603050405020304" pitchFamily="18" charset="0"/>
              </a:rPr>
              <a:t> algorithm is used to find the shortest distances between all pairs of nodes in a graph. The way it works is that in order to find the shortest distance between the nodes </a:t>
            </a:r>
            <a:r>
              <a:rPr lang="en-US" sz="2400" i="1" kern="100" dirty="0">
                <a:effectLst/>
                <a:latin typeface="Canva Sans" panose="020B0604020202020204" charset="0"/>
                <a:ea typeface="Calibri" panose="020F0502020204030204" pitchFamily="34" charset="0"/>
                <a:cs typeface="Times New Roman" panose="02020603050405020304" pitchFamily="18" charset="0"/>
              </a:rPr>
              <a:t>u </a:t>
            </a:r>
            <a:r>
              <a:rPr lang="en-US" sz="2400" kern="100" dirty="0">
                <a:effectLst/>
                <a:latin typeface="Canva Sans" panose="020B0604020202020204" charset="0"/>
                <a:ea typeface="Calibri" panose="020F0502020204030204" pitchFamily="34" charset="0"/>
                <a:cs typeface="Times New Roman" panose="02020603050405020304" pitchFamily="18" charset="0"/>
              </a:rPr>
              <a:t>and </a:t>
            </a:r>
            <a:r>
              <a:rPr lang="en-US" sz="2400" i="1" kern="100" dirty="0">
                <a:effectLst/>
                <a:latin typeface="Canva Sans" panose="020B0604020202020204" charset="0"/>
                <a:ea typeface="Calibri" panose="020F0502020204030204" pitchFamily="34" charset="0"/>
                <a:cs typeface="Times New Roman" panose="02020603050405020304" pitchFamily="18" charset="0"/>
              </a:rPr>
              <a:t>v, </a:t>
            </a:r>
            <a:r>
              <a:rPr lang="en-US" sz="2400" kern="100" dirty="0">
                <a:effectLst/>
                <a:latin typeface="Canva Sans" panose="020B0604020202020204" charset="0"/>
                <a:ea typeface="Calibri" panose="020F0502020204030204" pitchFamily="34" charset="0"/>
                <a:cs typeface="Times New Roman" panose="02020603050405020304" pitchFamily="18" charset="0"/>
              </a:rPr>
              <a:t>it has to go through an intermediate node </a:t>
            </a:r>
            <a:r>
              <a:rPr lang="en-US" sz="2400" i="1" kern="100" dirty="0">
                <a:effectLst/>
                <a:latin typeface="Canva Sans" panose="020B0604020202020204" charset="0"/>
                <a:ea typeface="Calibri" panose="020F0502020204030204" pitchFamily="34" charset="0"/>
                <a:cs typeface="Times New Roman" panose="02020603050405020304" pitchFamily="18" charset="0"/>
              </a:rPr>
              <a:t>k. </a:t>
            </a:r>
            <a:r>
              <a:rPr lang="en-US" sz="2400" kern="100" dirty="0">
                <a:effectLst/>
                <a:latin typeface="Canva Sans" panose="020B0604020202020204" charset="0"/>
                <a:ea typeface="Calibri" panose="020F0502020204030204" pitchFamily="34" charset="0"/>
                <a:cs typeface="Times New Roman" panose="02020603050405020304" pitchFamily="18" charset="0"/>
              </a:rPr>
              <a:t>The idea is to consider each node from 1 to N as an intermediate node and try with every one of them.</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spTree>
    <p:extLst>
      <p:ext uri="{BB962C8B-B14F-4D97-AF65-F5344CB8AC3E}">
        <p14:creationId xmlns:p14="http://schemas.microsoft.com/office/powerpoint/2010/main" val="239845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IN" dirty="0"/>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5891293"/>
          </a:xfrm>
          <a:prstGeom prst="rect">
            <a:avLst/>
          </a:prstGeom>
        </p:spPr>
        <p:txBody>
          <a:bodyPr lIns="0" tIns="0" rIns="0" bIns="0" rtlCol="0" anchor="t">
            <a:spAutoFit/>
          </a:bodyPr>
          <a:lstStyle/>
          <a:p>
            <a:pPr algn="just">
              <a:lnSpc>
                <a:spcPct val="150000"/>
              </a:lnSpc>
              <a:spcAft>
                <a:spcPts val="800"/>
              </a:spcAft>
            </a:pPr>
            <a:endParaRPr lang="en-US" sz="2400" kern="100" dirty="0">
              <a:effectLst/>
              <a:latin typeface="Canva Sans" panose="020B060402020202020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K-nearest Neighbors or KNN</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K-nearest neighbors’ or KNN classifier is a supervised machine learning classification algorithm which is used to locate clusters or groups of similar points. Its supervised nature is due to the fact that the labels for the training samples are already known and sorted. Whenever, a new sample point comes, the algorithm will classify it based on its nearest neighbors and will conclude that if </a:t>
            </a:r>
            <a:r>
              <a:rPr lang="en-US" sz="2400" i="1" kern="100" dirty="0">
                <a:effectLst/>
                <a:latin typeface="Canva Sans" panose="020B0604020202020204" charset="0"/>
                <a:ea typeface="Calibri" panose="020F0502020204030204" pitchFamily="34" charset="0"/>
                <a:cs typeface="Times New Roman" panose="02020603050405020304" pitchFamily="18" charset="0"/>
              </a:rPr>
              <a:t>K </a:t>
            </a:r>
            <a:r>
              <a:rPr lang="en-US" sz="2400" kern="100" dirty="0">
                <a:effectLst/>
                <a:latin typeface="Canva Sans" panose="020B0604020202020204" charset="0"/>
                <a:ea typeface="Calibri" panose="020F0502020204030204" pitchFamily="34" charset="0"/>
                <a:cs typeface="Times New Roman" panose="02020603050405020304" pitchFamily="18" charset="0"/>
              </a:rPr>
              <a:t>of its nearest neighbor have a particular label, then this new point must also have the same label. </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The parameters required to judge the “nearness” of the neighbors is based on various distances such as Euclidean distance, Manhattan distance etc. </a:t>
            </a: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spTree>
    <p:extLst>
      <p:ext uri="{BB962C8B-B14F-4D97-AF65-F5344CB8AC3E}">
        <p14:creationId xmlns:p14="http://schemas.microsoft.com/office/powerpoint/2010/main" val="396213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IN" dirty="0"/>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7861063"/>
          </a:xfrm>
          <a:prstGeom prst="rect">
            <a:avLst/>
          </a:prstGeom>
        </p:spPr>
        <p:txBody>
          <a:bodyPr lIns="0" tIns="0" rIns="0" bIns="0" rtlCol="0" anchor="t">
            <a:spAutoFit/>
          </a:bodyPr>
          <a:lstStyle/>
          <a:p>
            <a:pPr marL="342900" lvl="0" indent="-342900" algn="just">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Logistic regression</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Logistic regression is a supervised machine learning algorithm used for classification tasks. It particularly solves the problem of binary classification by considering a sigmoid function which results into a probability value of a data point having a particular label.</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 </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Decision Tree Classifier</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Decision Tree is a supervised learning classification algorithm which uses a tree like structure where each internal node is a feature classification which sets rules for the next classification to take place. At the final level, the label is decided based on all the internal nodes. At each level of nodes, information is gained about the final label. </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spTree>
    <p:extLst>
      <p:ext uri="{BB962C8B-B14F-4D97-AF65-F5344CB8AC3E}">
        <p14:creationId xmlns:p14="http://schemas.microsoft.com/office/powerpoint/2010/main" val="29928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pPr marL="457200" algn="ctr">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3367525"/>
          </a:xfrm>
          <a:prstGeom prst="rect">
            <a:avLst/>
          </a:prstGeom>
        </p:spPr>
        <p:txBody>
          <a:bodyPr lIns="0" tIns="0" rIns="0" bIns="0" rtlCol="0" anchor="t">
            <a:spAutoFit/>
          </a:bodyPr>
          <a:lstStyle/>
          <a:p>
            <a:pPr marL="342900" lvl="0" indent="-342900" algn="just">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Multi-layer Perceptron classifier</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Multi-layer Perceptron classifier is a supervised learning algorithm which converts a set of features into a classification. It is a very simple type of neural network which has an input layer, one or more non-linear layers called the hidden layers and the output layer. In the figure, we can see that the first layer (green) is the layer of features along with a bias, the next layer is a hidden layer and the final one is the output layer which in our case is a classification function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pic>
        <p:nvPicPr>
          <p:cNvPr id="6" name="Picture 5">
            <a:extLst>
              <a:ext uri="{FF2B5EF4-FFF2-40B4-BE49-F238E27FC236}">
                <a16:creationId xmlns:a16="http://schemas.microsoft.com/office/drawing/2014/main" id="{AECF2F27-9D81-DA0E-07F3-3005276CAE2E}"/>
              </a:ext>
            </a:extLst>
          </p:cNvPr>
          <p:cNvPicPr>
            <a:picLocks noChangeAspect="1"/>
          </p:cNvPicPr>
          <p:nvPr/>
        </p:nvPicPr>
        <p:blipFill>
          <a:blip r:embed="rId4"/>
          <a:stretch>
            <a:fillRect/>
          </a:stretch>
        </p:blipFill>
        <p:spPr>
          <a:xfrm>
            <a:off x="9168063" y="5739968"/>
            <a:ext cx="3145155" cy="3110230"/>
          </a:xfrm>
          <a:prstGeom prst="rect">
            <a:avLst/>
          </a:prstGeom>
        </p:spPr>
      </p:pic>
      <p:sp>
        <p:nvSpPr>
          <p:cNvPr id="7" name="TextBox 4">
            <a:extLst>
              <a:ext uri="{FF2B5EF4-FFF2-40B4-BE49-F238E27FC236}">
                <a16:creationId xmlns:a16="http://schemas.microsoft.com/office/drawing/2014/main" id="{A39C69FA-303E-AE25-AB6C-EBA2F53D6083}"/>
              </a:ext>
            </a:extLst>
          </p:cNvPr>
          <p:cNvSpPr txBox="1"/>
          <p:nvPr/>
        </p:nvSpPr>
        <p:spPr>
          <a:xfrm>
            <a:off x="2286000" y="8850198"/>
            <a:ext cx="16343369" cy="371064"/>
          </a:xfrm>
          <a:prstGeom prst="rect">
            <a:avLst/>
          </a:prstGeom>
        </p:spPr>
        <p:txBody>
          <a:bodyPr lIns="0" tIns="0" rIns="0" bIns="0" rtlCol="0" anchor="t">
            <a:spAutoFit/>
          </a:bodyPr>
          <a:lstStyle/>
          <a:p>
            <a:pPr marL="457200" algn="ctr">
              <a:lnSpc>
                <a:spcPct val="150000"/>
              </a:lnSpc>
              <a:spcAft>
                <a:spcPts val="800"/>
              </a:spcAft>
            </a:pPr>
            <a:r>
              <a:rPr lang="en-US" sz="1800" kern="100" dirty="0">
                <a:effectLst/>
                <a:latin typeface="Canva Sans" panose="020B0604020202020204" charset="0"/>
                <a:ea typeface="Calibri" panose="020F0502020204030204" pitchFamily="34" charset="0"/>
                <a:cs typeface="Times New Roman" panose="02020603050405020304" pitchFamily="18" charset="0"/>
              </a:rPr>
              <a:t>Figure 2.1: Multi-layer perceptron</a:t>
            </a:r>
            <a:endParaRPr lang="en-IN" sz="1800" kern="100" dirty="0">
              <a:effectLst/>
              <a:latin typeface="Canva San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973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pPr marL="457200" algn="ctr">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3921523"/>
          </a:xfrm>
          <a:prstGeom prst="rect">
            <a:avLst/>
          </a:prstGeom>
        </p:spPr>
        <p:txBody>
          <a:bodyPr lIns="0" tIns="0" rIns="0" bIns="0" rtlCol="0" anchor="t">
            <a:spAutoFit/>
          </a:bodyPr>
          <a:lstStyle/>
          <a:p>
            <a:pPr marL="342900" lvl="0" indent="-342900" algn="just">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Support Vector Machine or SVM</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Support Vector Machine or SVM is a supervised machine learning regression and classification algorithm which works on the principle of dividing the space using a hyperplane. The type of hyperplane depends upon the number of features in consideration. If there are only 2 features then the hyperplane is a simple line (or curve). Similarly, if we have 3 features then the hyperplane is a plane. The objective of SVM is to keep the margin between the closest points of separate classes as large as possible. The hyperplane divides these classes into their respective labels. </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sp>
        <p:nvSpPr>
          <p:cNvPr id="7" name="TextBox 4">
            <a:extLst>
              <a:ext uri="{FF2B5EF4-FFF2-40B4-BE49-F238E27FC236}">
                <a16:creationId xmlns:a16="http://schemas.microsoft.com/office/drawing/2014/main" id="{A39C69FA-303E-AE25-AB6C-EBA2F53D6083}"/>
              </a:ext>
            </a:extLst>
          </p:cNvPr>
          <p:cNvSpPr txBox="1"/>
          <p:nvPr/>
        </p:nvSpPr>
        <p:spPr>
          <a:xfrm>
            <a:off x="972315" y="9382125"/>
            <a:ext cx="16343369" cy="371064"/>
          </a:xfrm>
          <a:prstGeom prst="rect">
            <a:avLst/>
          </a:prstGeom>
        </p:spPr>
        <p:txBody>
          <a:bodyPr lIns="0" tIns="0" rIns="0" bIns="0" rtlCol="0" anchor="t">
            <a:spAutoFit/>
          </a:bodyPr>
          <a:lstStyle/>
          <a:p>
            <a:pPr marL="457200" algn="ctr">
              <a:lnSpc>
                <a:spcPct val="150000"/>
              </a:lnSpc>
              <a:spcAft>
                <a:spcPts val="800"/>
              </a:spcAft>
            </a:pPr>
            <a:r>
              <a:rPr lang="en-US" sz="1800" kern="100" dirty="0">
                <a:effectLst/>
                <a:latin typeface="Canva Sans" panose="020B0604020202020204" charset="0"/>
                <a:ea typeface="Calibri" panose="020F0502020204030204" pitchFamily="34" charset="0"/>
                <a:cs typeface="Times New Roman" panose="02020603050405020304" pitchFamily="18" charset="0"/>
              </a:rPr>
              <a:t>Figure 2.2: Support Vector Machine Classification</a:t>
            </a:r>
            <a:endParaRPr lang="en-IN" sz="1800" kern="100" dirty="0">
              <a:effectLst/>
              <a:latin typeface="Canva Sans" panose="020B060402020202020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E893D92-3836-2F70-9668-874DBCAD963C}"/>
              </a:ext>
            </a:extLst>
          </p:cNvPr>
          <p:cNvPicPr>
            <a:picLocks noChangeAspect="1"/>
          </p:cNvPicPr>
          <p:nvPr/>
        </p:nvPicPr>
        <p:blipFill>
          <a:blip r:embed="rId4"/>
          <a:stretch>
            <a:fillRect/>
          </a:stretch>
        </p:blipFill>
        <p:spPr>
          <a:xfrm>
            <a:off x="7795258" y="6308003"/>
            <a:ext cx="3612817" cy="2950297"/>
          </a:xfrm>
          <a:prstGeom prst="rect">
            <a:avLst/>
          </a:prstGeom>
        </p:spPr>
      </p:pic>
    </p:spTree>
    <p:extLst>
      <p:ext uri="{BB962C8B-B14F-4D97-AF65-F5344CB8AC3E}">
        <p14:creationId xmlns:p14="http://schemas.microsoft.com/office/powerpoint/2010/main" val="404340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pPr marL="457200" algn="ctr">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2813527"/>
          </a:xfrm>
          <a:prstGeom prst="rect">
            <a:avLst/>
          </a:prstGeom>
        </p:spPr>
        <p:txBody>
          <a:bodyPr lIns="0" tIns="0" rIns="0" bIns="0" rtlCol="0" anchor="t">
            <a:spAutoFit/>
          </a:bodyPr>
          <a:lstStyle/>
          <a:p>
            <a:pPr marL="342900" lvl="0" indent="-342900">
              <a:lnSpc>
                <a:spcPct val="150000"/>
              </a:lnSpc>
              <a:spcAft>
                <a:spcPts val="800"/>
              </a:spcAft>
              <a:buFont typeface="Symbol" panose="05050102010706020507" pitchFamily="18" charset="2"/>
              <a:buChar char=""/>
            </a:pPr>
            <a:r>
              <a:rPr lang="en-US" sz="2400" b="1" kern="100" dirty="0">
                <a:effectLst/>
                <a:latin typeface="Canva Sans" panose="020B0604020202020204" charset="0"/>
                <a:ea typeface="Calibri" panose="020F0502020204030204" pitchFamily="34" charset="0"/>
                <a:cs typeface="Times New Roman" panose="02020603050405020304" pitchFamily="18" charset="0"/>
              </a:rPr>
              <a:t>K-means Clustering</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400" kern="100" dirty="0">
                <a:effectLst/>
                <a:latin typeface="Canva Sans" panose="020B0604020202020204" charset="0"/>
                <a:ea typeface="Calibri" panose="020F0502020204030204" pitchFamily="34" charset="0"/>
                <a:cs typeface="Times New Roman" panose="02020603050405020304" pitchFamily="18" charset="0"/>
              </a:rPr>
              <a:t>K-means Clustering is an unsupervised machine learning algorithm which clusters similar unlabeled data points together using various distances. Initially, it randomly assigns the point a cluster. After that the centroids of the clusters are found and then the point is reassigned to a cluster due to change in distance. This process is repeated several times and stops when no change takes place in cluster assignment.</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690879" lvl="1">
              <a:lnSpc>
                <a:spcPts val="8959"/>
              </a:lnSpc>
            </a:pPr>
            <a:r>
              <a:rPr lang="en-US" sz="6399" dirty="0">
                <a:solidFill>
                  <a:srgbClr val="000000"/>
                </a:solidFill>
                <a:latin typeface="Canva Sans Bold"/>
              </a:rPr>
              <a:t>Theory</a:t>
            </a:r>
          </a:p>
        </p:txBody>
      </p:sp>
      <p:sp>
        <p:nvSpPr>
          <p:cNvPr id="7" name="TextBox 4">
            <a:extLst>
              <a:ext uri="{FF2B5EF4-FFF2-40B4-BE49-F238E27FC236}">
                <a16:creationId xmlns:a16="http://schemas.microsoft.com/office/drawing/2014/main" id="{A39C69FA-303E-AE25-AB6C-EBA2F53D6083}"/>
              </a:ext>
            </a:extLst>
          </p:cNvPr>
          <p:cNvSpPr txBox="1"/>
          <p:nvPr/>
        </p:nvSpPr>
        <p:spPr>
          <a:xfrm>
            <a:off x="533400" y="8961506"/>
            <a:ext cx="16343369" cy="371064"/>
          </a:xfrm>
          <a:prstGeom prst="rect">
            <a:avLst/>
          </a:prstGeom>
        </p:spPr>
        <p:txBody>
          <a:bodyPr lIns="0" tIns="0" rIns="0" bIns="0" rtlCol="0" anchor="t">
            <a:spAutoFit/>
          </a:bodyPr>
          <a:lstStyle/>
          <a:p>
            <a:pPr marL="457200" marR="75565" algn="ctr">
              <a:lnSpc>
                <a:spcPct val="150000"/>
              </a:lnSpc>
              <a:spcAft>
                <a:spcPts val="800"/>
              </a:spcAft>
            </a:pPr>
            <a:r>
              <a:rPr lang="en-US" sz="1800" kern="100" dirty="0">
                <a:effectLst/>
                <a:latin typeface="Canva Sans" panose="020B0604020202020204" charset="0"/>
                <a:ea typeface="Calibri" panose="020F0502020204030204" pitchFamily="34" charset="0"/>
                <a:cs typeface="Times New Roman" panose="02020603050405020304" pitchFamily="18" charset="0"/>
              </a:rPr>
              <a:t>Figure 2.3: K-means Clustering</a:t>
            </a:r>
            <a:endParaRPr lang="en-IN" sz="1800" kern="100" dirty="0">
              <a:effectLst/>
              <a:latin typeface="Canva Sans" panose="020B060402020202020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E6F8317-6612-ACEB-CABF-FEC0D8CC36F6}"/>
              </a:ext>
            </a:extLst>
          </p:cNvPr>
          <p:cNvPicPr>
            <a:picLocks noChangeAspect="1"/>
          </p:cNvPicPr>
          <p:nvPr/>
        </p:nvPicPr>
        <p:blipFill>
          <a:blip r:embed="rId4"/>
          <a:stretch>
            <a:fillRect/>
          </a:stretch>
        </p:blipFill>
        <p:spPr>
          <a:xfrm>
            <a:off x="7447410" y="5761114"/>
            <a:ext cx="3280410" cy="3200400"/>
          </a:xfrm>
          <a:prstGeom prst="rect">
            <a:avLst/>
          </a:prstGeom>
        </p:spPr>
      </p:pic>
    </p:spTree>
    <p:extLst>
      <p:ext uri="{BB962C8B-B14F-4D97-AF65-F5344CB8AC3E}">
        <p14:creationId xmlns:p14="http://schemas.microsoft.com/office/powerpoint/2010/main" val="36719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a:solidFill>
                  <a:srgbClr val="000000"/>
                </a:solidFill>
                <a:latin typeface="Canva Sans Bold"/>
              </a:rPr>
              <a:t>Workflow of research</a:t>
            </a:r>
          </a:p>
        </p:txBody>
      </p:sp>
      <p:pic>
        <p:nvPicPr>
          <p:cNvPr id="6" name="Picture 5">
            <a:extLst>
              <a:ext uri="{FF2B5EF4-FFF2-40B4-BE49-F238E27FC236}">
                <a16:creationId xmlns:a16="http://schemas.microsoft.com/office/drawing/2014/main" id="{82822CE8-2E5E-67C1-1888-CCA3EBF12BD0}"/>
              </a:ext>
            </a:extLst>
          </p:cNvPr>
          <p:cNvPicPr>
            <a:picLocks noChangeAspect="1"/>
          </p:cNvPicPr>
          <p:nvPr/>
        </p:nvPicPr>
        <p:blipFill>
          <a:blip r:embed="rId4"/>
          <a:stretch>
            <a:fillRect/>
          </a:stretch>
        </p:blipFill>
        <p:spPr>
          <a:xfrm>
            <a:off x="1524000" y="2247900"/>
            <a:ext cx="15240000" cy="67795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798195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Canva Sans"/>
              </a:rPr>
              <a:t>The dataset used in this research consists of the closing prices of 3 stock indices of India namely SENSEX, NIFTY50 and NIFTY Consumption every day from 01-01-2014 to 31-12-2023 (10 years). </a:t>
            </a:r>
          </a:p>
          <a:p>
            <a:pPr algn="just">
              <a:lnSpc>
                <a:spcPts val="4200"/>
              </a:lnSpc>
            </a:pPr>
            <a:endParaRPr lang="en-US" sz="3000">
              <a:solidFill>
                <a:srgbClr val="000000"/>
              </a:solidFill>
              <a:latin typeface="Canva Sans"/>
            </a:endParaRPr>
          </a:p>
          <a:p>
            <a:pPr marL="647702" lvl="1" indent="-323851" algn="just">
              <a:lnSpc>
                <a:spcPts val="4200"/>
              </a:lnSpc>
              <a:buFont typeface="Arial"/>
              <a:buChar char="•"/>
            </a:pPr>
            <a:r>
              <a:rPr lang="en-US" sz="3000">
                <a:solidFill>
                  <a:srgbClr val="000000"/>
                </a:solidFill>
                <a:latin typeface="Canva Sans"/>
              </a:rPr>
              <a:t>SENSEX is a free-float market capitalization consisting of 30 most traded and relatively liquid stocks which contribute towards the balance of the country’s equity market. </a:t>
            </a:r>
          </a:p>
          <a:p>
            <a:pPr algn="just">
              <a:lnSpc>
                <a:spcPts val="4200"/>
              </a:lnSpc>
            </a:pPr>
            <a:endParaRPr lang="en-US" sz="3000">
              <a:solidFill>
                <a:srgbClr val="000000"/>
              </a:solidFill>
              <a:latin typeface="Canva Sans"/>
            </a:endParaRPr>
          </a:p>
          <a:p>
            <a:pPr marL="647702" lvl="1" indent="-323851" algn="just">
              <a:lnSpc>
                <a:spcPts val="4200"/>
              </a:lnSpc>
              <a:buFont typeface="Arial"/>
              <a:buChar char="•"/>
            </a:pPr>
            <a:r>
              <a:rPr lang="en-US" sz="3000">
                <a:solidFill>
                  <a:srgbClr val="000000"/>
                </a:solidFill>
                <a:latin typeface="Canva Sans"/>
              </a:rPr>
              <a:t>NIFTY50 on the other hand is a benchmark index of 50 companies. NIFTY Consumption reflects the performance of companies in the domestic consumption sector. </a:t>
            </a:r>
          </a:p>
          <a:p>
            <a:pPr algn="just">
              <a:lnSpc>
                <a:spcPts val="4200"/>
              </a:lnSpc>
            </a:pPr>
            <a:endParaRPr lang="en-US" sz="3000">
              <a:solidFill>
                <a:srgbClr val="000000"/>
              </a:solidFill>
              <a:latin typeface="Canva Sans"/>
            </a:endParaRPr>
          </a:p>
          <a:p>
            <a:pPr marL="647702" lvl="1" indent="-323851" algn="just">
              <a:lnSpc>
                <a:spcPts val="4200"/>
              </a:lnSpc>
              <a:buFont typeface="Arial"/>
              <a:buChar char="•"/>
            </a:pPr>
            <a:r>
              <a:rPr lang="en-US" sz="3000">
                <a:solidFill>
                  <a:srgbClr val="000000"/>
                </a:solidFill>
                <a:latin typeface="Canva Sans"/>
              </a:rPr>
              <a:t>The data for SENSEX and NIFTY50 is taken from MarketWatch and NIFTY Consumption is taken from Yahoo Finance. </a:t>
            </a:r>
          </a:p>
          <a:p>
            <a:pPr algn="just">
              <a:lnSpc>
                <a:spcPts val="4200"/>
              </a:lnSpc>
            </a:pPr>
            <a:endParaRPr lang="en-US" sz="3000">
              <a:solidFill>
                <a:srgbClr val="000000"/>
              </a:solidFill>
              <a:latin typeface="Canva Sans"/>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marL="1381759" lvl="1" indent="-690880">
              <a:lnSpc>
                <a:spcPts val="8959"/>
              </a:lnSpc>
              <a:buFont typeface="Arial"/>
              <a:buChar char="•"/>
            </a:pPr>
            <a:r>
              <a:rPr lang="en-US" sz="6399">
                <a:solidFill>
                  <a:srgbClr val="000000"/>
                </a:solidFill>
                <a:latin typeface="Canva Sans Bold"/>
              </a:rPr>
              <a:t>Dataset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2961860" y="2163591"/>
            <a:ext cx="12364281" cy="7094709"/>
          </a:xfrm>
          <a:custGeom>
            <a:avLst/>
            <a:gdLst/>
            <a:ahLst/>
            <a:cxnLst/>
            <a:rect l="l" t="t" r="r" b="b"/>
            <a:pathLst>
              <a:path w="12364281" h="7094709">
                <a:moveTo>
                  <a:pt x="0" y="0"/>
                </a:moveTo>
                <a:lnTo>
                  <a:pt x="12364280" y="0"/>
                </a:lnTo>
                <a:lnTo>
                  <a:pt x="12364280" y="7094709"/>
                </a:lnTo>
                <a:lnTo>
                  <a:pt x="0" y="7094709"/>
                </a:lnTo>
                <a:lnTo>
                  <a:pt x="0" y="0"/>
                </a:lnTo>
                <a:close/>
              </a:path>
            </a:pathLst>
          </a:custGeom>
          <a:blipFill>
            <a:blip r:embed="rId4"/>
            <a:stretch>
              <a:fillRect/>
            </a:stretch>
          </a:blipFill>
        </p:spPr>
      </p:sp>
      <p:sp>
        <p:nvSpPr>
          <p:cNvPr id="5" name="TextBox 5"/>
          <p:cNvSpPr txBox="1"/>
          <p:nvPr/>
        </p:nvSpPr>
        <p:spPr>
          <a:xfrm>
            <a:off x="1028700" y="904875"/>
            <a:ext cx="10205598" cy="1094740"/>
          </a:xfrm>
          <a:prstGeom prst="rect">
            <a:avLst/>
          </a:prstGeom>
        </p:spPr>
        <p:txBody>
          <a:bodyPr lIns="0" tIns="0" rIns="0" bIns="0" rtlCol="0" anchor="t">
            <a:spAutoFit/>
          </a:bodyPr>
          <a:lstStyle/>
          <a:p>
            <a:pPr marL="1381759" lvl="1" indent="-690880">
              <a:lnSpc>
                <a:spcPts val="8959"/>
              </a:lnSpc>
              <a:buFont typeface="Arial"/>
              <a:buChar char="•"/>
            </a:pPr>
            <a:r>
              <a:rPr lang="en-US" sz="6399">
                <a:solidFill>
                  <a:srgbClr val="000000"/>
                </a:solidFill>
                <a:latin typeface="Canva Sans Bold"/>
              </a:rPr>
              <a:t>Dataset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6131499" y="4683910"/>
            <a:ext cx="6057154" cy="1812377"/>
          </a:xfrm>
          <a:custGeom>
            <a:avLst/>
            <a:gdLst/>
            <a:ahLst/>
            <a:cxnLst/>
            <a:rect l="l" t="t" r="r" b="b"/>
            <a:pathLst>
              <a:path w="6057154" h="1812377">
                <a:moveTo>
                  <a:pt x="0" y="0"/>
                </a:moveTo>
                <a:lnTo>
                  <a:pt x="6057155" y="0"/>
                </a:lnTo>
                <a:lnTo>
                  <a:pt x="6057155" y="1812376"/>
                </a:lnTo>
                <a:lnTo>
                  <a:pt x="0" y="1812376"/>
                </a:lnTo>
                <a:lnTo>
                  <a:pt x="0" y="0"/>
                </a:lnTo>
                <a:close/>
              </a:path>
            </a:pathLst>
          </a:custGeom>
          <a:blipFill>
            <a:blip r:embed="rId4"/>
            <a:stretch>
              <a:fillRect/>
            </a:stretch>
          </a:blipFill>
        </p:spPr>
      </p:sp>
      <p:sp>
        <p:nvSpPr>
          <p:cNvPr id="5" name="TextBox 5"/>
          <p:cNvSpPr txBox="1"/>
          <p:nvPr/>
        </p:nvSpPr>
        <p:spPr>
          <a:xfrm>
            <a:off x="915931" y="2376955"/>
            <a:ext cx="16343369" cy="6955155"/>
          </a:xfrm>
          <a:prstGeom prst="rect">
            <a:avLst/>
          </a:prstGeom>
        </p:spPr>
        <p:txBody>
          <a:bodyPr lIns="0" tIns="0" rIns="0" bIns="0" rtlCol="0" anchor="t">
            <a:spAutoFit/>
          </a:bodyPr>
          <a:lstStyle/>
          <a:p>
            <a:pPr>
              <a:lnSpc>
                <a:spcPts val="4620"/>
              </a:lnSpc>
            </a:pPr>
            <a:r>
              <a:rPr lang="en-US" sz="3300">
                <a:solidFill>
                  <a:srgbClr val="000000"/>
                </a:solidFill>
                <a:latin typeface="Canva Sans"/>
              </a:rPr>
              <a:t>The graph is constructed using the study of Cao, Lin et. al. who uses N-day volatility V, and N-day return R in order to divide the movement of stock index in 4 separate variations. </a:t>
            </a: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r>
              <a:rPr lang="en-US" sz="3300">
                <a:solidFill>
                  <a:srgbClr val="000000"/>
                </a:solidFill>
                <a:latin typeface="Canva Sans"/>
              </a:rPr>
              <a:t>t refers to the current day in consideration</a:t>
            </a:r>
          </a:p>
          <a:p>
            <a:pPr>
              <a:lnSpc>
                <a:spcPts val="4620"/>
              </a:lnSpc>
            </a:pPr>
            <a:r>
              <a:rPr lang="en-US" sz="3300">
                <a:solidFill>
                  <a:srgbClr val="000000"/>
                </a:solidFill>
                <a:latin typeface="Canva Sans"/>
              </a:rPr>
              <a:t>N refers to the number of continuous trading days</a:t>
            </a:r>
          </a:p>
          <a:p>
            <a:pPr>
              <a:lnSpc>
                <a:spcPts val="4620"/>
              </a:lnSpc>
            </a:pPr>
            <a:r>
              <a:rPr lang="en-US" sz="3300">
                <a:solidFill>
                  <a:srgbClr val="000000"/>
                </a:solidFill>
                <a:latin typeface="Canva Sans Italics"/>
              </a:rPr>
              <a:t>Close(t)</a:t>
            </a:r>
            <a:r>
              <a:rPr lang="en-US" sz="3300">
                <a:solidFill>
                  <a:srgbClr val="000000"/>
                </a:solidFill>
                <a:latin typeface="Canva Sans"/>
              </a:rPr>
              <a:t> refers to the closing price of the stock index on </a:t>
            </a:r>
            <a:r>
              <a:rPr lang="en-US" sz="3300">
                <a:solidFill>
                  <a:srgbClr val="000000"/>
                </a:solidFill>
                <a:latin typeface="Canva Sans Italics"/>
              </a:rPr>
              <a:t>tth </a:t>
            </a:r>
            <a:r>
              <a:rPr lang="en-US" sz="3300">
                <a:solidFill>
                  <a:srgbClr val="000000"/>
                </a:solidFill>
                <a:latin typeface="Canva Sans"/>
              </a:rPr>
              <a:t>day</a:t>
            </a:r>
          </a:p>
          <a:p>
            <a:pPr>
              <a:lnSpc>
                <a:spcPts val="4620"/>
              </a:lnSpc>
            </a:pPr>
            <a:endParaRPr lang="en-US" sz="3300">
              <a:solidFill>
                <a:srgbClr val="000000"/>
              </a:solidFill>
              <a:latin typeface="Canva Sans"/>
            </a:endParaRPr>
          </a:p>
        </p:txBody>
      </p:sp>
      <p:sp>
        <p:nvSpPr>
          <p:cNvPr id="6" name="TextBox 6"/>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Creating the Graph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86928"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11124860" y="2519703"/>
            <a:ext cx="4424022" cy="4424022"/>
          </a:xfrm>
          <a:custGeom>
            <a:avLst/>
            <a:gdLst/>
            <a:ahLst/>
            <a:cxnLst/>
            <a:rect l="l" t="t" r="r" b="b"/>
            <a:pathLst>
              <a:path w="4424022" h="4424022">
                <a:moveTo>
                  <a:pt x="0" y="0"/>
                </a:moveTo>
                <a:lnTo>
                  <a:pt x="4424022" y="0"/>
                </a:lnTo>
                <a:lnTo>
                  <a:pt x="4424022" y="4424022"/>
                </a:lnTo>
                <a:lnTo>
                  <a:pt x="0" y="4424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802311"/>
            <a:ext cx="3662958" cy="1094740"/>
          </a:xfrm>
          <a:prstGeom prst="rect">
            <a:avLst/>
          </a:prstGeom>
        </p:spPr>
        <p:txBody>
          <a:bodyPr lIns="0" tIns="0" rIns="0" bIns="0" rtlCol="0" anchor="t">
            <a:spAutoFit/>
          </a:bodyPr>
          <a:lstStyle/>
          <a:p>
            <a:pPr algn="ctr">
              <a:lnSpc>
                <a:spcPts val="8959"/>
              </a:lnSpc>
            </a:pPr>
            <a:r>
              <a:rPr lang="en-US" sz="6399">
                <a:solidFill>
                  <a:srgbClr val="000000"/>
                </a:solidFill>
                <a:latin typeface="Canva Sans Bold"/>
              </a:rPr>
              <a:t>Contents</a:t>
            </a:r>
          </a:p>
        </p:txBody>
      </p:sp>
      <p:sp>
        <p:nvSpPr>
          <p:cNvPr id="6" name="TextBox 6"/>
          <p:cNvSpPr txBox="1"/>
          <p:nvPr/>
        </p:nvSpPr>
        <p:spPr>
          <a:xfrm>
            <a:off x="1028700" y="2762885"/>
            <a:ext cx="5023049" cy="6114174"/>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Canva Sans"/>
              </a:rPr>
              <a:t> Introduction</a:t>
            </a:r>
          </a:p>
          <a:p>
            <a:pPr marL="734059" lvl="1" indent="-367030">
              <a:lnSpc>
                <a:spcPts val="4759"/>
              </a:lnSpc>
              <a:buFont typeface="Arial"/>
              <a:buChar char="•"/>
            </a:pPr>
            <a:r>
              <a:rPr lang="en-US" sz="3399" dirty="0">
                <a:solidFill>
                  <a:srgbClr val="000000"/>
                </a:solidFill>
                <a:latin typeface="Canva Sans"/>
              </a:rPr>
              <a:t> Contributions</a:t>
            </a:r>
          </a:p>
          <a:p>
            <a:pPr marL="734059" lvl="1" indent="-367030">
              <a:lnSpc>
                <a:spcPts val="4759"/>
              </a:lnSpc>
              <a:buFont typeface="Arial"/>
              <a:buChar char="•"/>
            </a:pPr>
            <a:r>
              <a:rPr lang="en-US" sz="3399" dirty="0">
                <a:solidFill>
                  <a:srgbClr val="000000"/>
                </a:solidFill>
                <a:latin typeface="Canva Sans"/>
              </a:rPr>
              <a:t> Literature Survey</a:t>
            </a:r>
          </a:p>
          <a:p>
            <a:pPr marL="734059" lvl="1" indent="-367030">
              <a:lnSpc>
                <a:spcPts val="4759"/>
              </a:lnSpc>
              <a:buFont typeface="Arial"/>
              <a:buChar char="•"/>
            </a:pPr>
            <a:r>
              <a:rPr lang="en-US" sz="3399" dirty="0">
                <a:solidFill>
                  <a:srgbClr val="000000"/>
                </a:solidFill>
                <a:latin typeface="Canva Sans"/>
              </a:rPr>
              <a:t> Problem Statement</a:t>
            </a:r>
          </a:p>
          <a:p>
            <a:pPr marL="734059" lvl="1" indent="-367030">
              <a:lnSpc>
                <a:spcPts val="4759"/>
              </a:lnSpc>
              <a:buFont typeface="Arial"/>
              <a:buChar char="•"/>
            </a:pPr>
            <a:r>
              <a:rPr lang="en-US" sz="3399" dirty="0">
                <a:solidFill>
                  <a:srgbClr val="000000"/>
                </a:solidFill>
                <a:latin typeface="Canva Sans"/>
              </a:rPr>
              <a:t> Theory </a:t>
            </a:r>
          </a:p>
          <a:p>
            <a:pPr marL="734059" lvl="1" indent="-367030">
              <a:lnSpc>
                <a:spcPts val="4759"/>
              </a:lnSpc>
              <a:buFont typeface="Arial"/>
              <a:buChar char="•"/>
            </a:pPr>
            <a:r>
              <a:rPr lang="en-US" sz="3399" dirty="0">
                <a:solidFill>
                  <a:srgbClr val="000000"/>
                </a:solidFill>
                <a:latin typeface="Canva Sans"/>
              </a:rPr>
              <a:t> Work Flow</a:t>
            </a:r>
          </a:p>
          <a:p>
            <a:pPr marL="734059" lvl="1" indent="-367030">
              <a:lnSpc>
                <a:spcPts val="4759"/>
              </a:lnSpc>
              <a:buFont typeface="Arial"/>
              <a:buChar char="•"/>
            </a:pPr>
            <a:r>
              <a:rPr lang="en-US" sz="3399" dirty="0">
                <a:solidFill>
                  <a:srgbClr val="000000"/>
                </a:solidFill>
                <a:latin typeface="Canva Sans"/>
              </a:rPr>
              <a:t> Dataset</a:t>
            </a:r>
          </a:p>
          <a:p>
            <a:pPr marL="734059" lvl="1" indent="-367030">
              <a:lnSpc>
                <a:spcPts val="4759"/>
              </a:lnSpc>
              <a:buFont typeface="Arial"/>
              <a:buChar char="•"/>
            </a:pPr>
            <a:r>
              <a:rPr lang="en-US" sz="3399" dirty="0">
                <a:solidFill>
                  <a:srgbClr val="000000"/>
                </a:solidFill>
                <a:latin typeface="Canva Sans"/>
              </a:rPr>
              <a:t> Methodology</a:t>
            </a:r>
          </a:p>
          <a:p>
            <a:pPr marL="734059" lvl="1" indent="-367030">
              <a:lnSpc>
                <a:spcPts val="4759"/>
              </a:lnSpc>
              <a:buFont typeface="Arial"/>
              <a:buChar char="•"/>
            </a:pPr>
            <a:r>
              <a:rPr lang="en-US" sz="3399" dirty="0">
                <a:solidFill>
                  <a:srgbClr val="000000"/>
                </a:solidFill>
                <a:latin typeface="Canva Sans"/>
              </a:rPr>
              <a:t> Future Work</a:t>
            </a:r>
          </a:p>
          <a:p>
            <a:pPr marL="734059" lvl="1" indent="-367030">
              <a:lnSpc>
                <a:spcPts val="4759"/>
              </a:lnSpc>
              <a:buFont typeface="Arial"/>
              <a:buChar char="•"/>
            </a:pPr>
            <a:r>
              <a:rPr lang="en-US" sz="3399" dirty="0">
                <a:solidFill>
                  <a:srgbClr val="000000"/>
                </a:solidFill>
                <a:latin typeface="Canva Sans"/>
              </a:rPr>
              <a:t> 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7305261" y="3203480"/>
            <a:ext cx="4930963" cy="1266514"/>
          </a:xfrm>
          <a:custGeom>
            <a:avLst/>
            <a:gdLst/>
            <a:ahLst/>
            <a:cxnLst/>
            <a:rect l="l" t="t" r="r" b="b"/>
            <a:pathLst>
              <a:path w="4930963" h="1266514">
                <a:moveTo>
                  <a:pt x="0" y="0"/>
                </a:moveTo>
                <a:lnTo>
                  <a:pt x="4930963" y="0"/>
                </a:lnTo>
                <a:lnTo>
                  <a:pt x="4930963" y="1266514"/>
                </a:lnTo>
                <a:lnTo>
                  <a:pt x="0" y="1266514"/>
                </a:lnTo>
                <a:lnTo>
                  <a:pt x="0" y="0"/>
                </a:lnTo>
                <a:close/>
              </a:path>
            </a:pathLst>
          </a:custGeom>
          <a:blipFill>
            <a:blip r:embed="rId4"/>
            <a:stretch>
              <a:fillRect/>
            </a:stretch>
          </a:blipFill>
        </p:spPr>
      </p:sp>
      <p:sp>
        <p:nvSpPr>
          <p:cNvPr id="5" name="TextBox 5"/>
          <p:cNvSpPr txBox="1"/>
          <p:nvPr/>
        </p:nvSpPr>
        <p:spPr>
          <a:xfrm>
            <a:off x="915931" y="2359438"/>
            <a:ext cx="16343369" cy="8117205"/>
          </a:xfrm>
          <a:prstGeom prst="rect">
            <a:avLst/>
          </a:prstGeom>
        </p:spPr>
        <p:txBody>
          <a:bodyPr lIns="0" tIns="0" rIns="0" bIns="0" rtlCol="0" anchor="t">
            <a:spAutoFit/>
          </a:bodyPr>
          <a:lstStyle/>
          <a:p>
            <a:pPr>
              <a:lnSpc>
                <a:spcPts val="4620"/>
              </a:lnSpc>
            </a:pPr>
            <a:r>
              <a:rPr lang="en-US" sz="3300">
                <a:solidFill>
                  <a:srgbClr val="000000"/>
                </a:solidFill>
                <a:latin typeface="Canva Sans"/>
              </a:rPr>
              <a:t>In order to find out V, we need to find one-day return which is r which is given by </a:t>
            </a: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r>
              <a:rPr lang="en-US" sz="3300">
                <a:solidFill>
                  <a:srgbClr val="000000"/>
                </a:solidFill>
                <a:latin typeface="Canva Sans"/>
              </a:rPr>
              <a:t>After calculating r, we can calculate V for N days is given by </a:t>
            </a: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a:p>
            <a:pPr>
              <a:lnSpc>
                <a:spcPts val="4620"/>
              </a:lnSpc>
            </a:pPr>
            <a:r>
              <a:rPr lang="en-US" sz="3300">
                <a:solidFill>
                  <a:srgbClr val="000000"/>
                </a:solidFill>
                <a:latin typeface="Canva Sans"/>
              </a:rPr>
              <a:t>Where S.D. r1,r2, …rN refers to the standard deviation of r1,r2, …rN.</a:t>
            </a:r>
          </a:p>
          <a:p>
            <a:pPr>
              <a:lnSpc>
                <a:spcPts val="4620"/>
              </a:lnSpc>
            </a:pPr>
            <a:endParaRPr lang="en-US" sz="3300">
              <a:solidFill>
                <a:srgbClr val="000000"/>
              </a:solidFill>
              <a:latin typeface="Canva Sans"/>
            </a:endParaRPr>
          </a:p>
          <a:p>
            <a:pPr>
              <a:lnSpc>
                <a:spcPts val="4620"/>
              </a:lnSpc>
            </a:pPr>
            <a:r>
              <a:rPr lang="en-US" sz="3300">
                <a:solidFill>
                  <a:srgbClr val="000000"/>
                </a:solidFill>
                <a:latin typeface="Canva Sans"/>
              </a:rPr>
              <a:t>We can now calculate the average Volatility of the entire stock </a:t>
            </a:r>
          </a:p>
          <a:p>
            <a:pPr>
              <a:lnSpc>
                <a:spcPts val="4620"/>
              </a:lnSpc>
            </a:pPr>
            <a:r>
              <a:rPr lang="en-US" sz="3300">
                <a:solidFill>
                  <a:srgbClr val="000000"/>
                </a:solidFill>
                <a:latin typeface="Canva Sans"/>
              </a:rPr>
              <a:t>index in question by simply averaging over the entire time series. </a:t>
            </a:r>
          </a:p>
          <a:p>
            <a:pPr>
              <a:lnSpc>
                <a:spcPts val="4620"/>
              </a:lnSpc>
            </a:pPr>
            <a:endParaRPr lang="en-US" sz="3300">
              <a:solidFill>
                <a:srgbClr val="000000"/>
              </a:solidFill>
              <a:latin typeface="Canva Sans"/>
            </a:endParaRPr>
          </a:p>
          <a:p>
            <a:pPr>
              <a:lnSpc>
                <a:spcPts val="4620"/>
              </a:lnSpc>
            </a:pPr>
            <a:endParaRPr lang="en-US" sz="3300">
              <a:solidFill>
                <a:srgbClr val="000000"/>
              </a:solidFill>
              <a:latin typeface="Canva Sans"/>
            </a:endParaRPr>
          </a:p>
        </p:txBody>
      </p:sp>
      <p:sp>
        <p:nvSpPr>
          <p:cNvPr id="6" name="Freeform 6"/>
          <p:cNvSpPr/>
          <p:nvPr/>
        </p:nvSpPr>
        <p:spPr>
          <a:xfrm>
            <a:off x="7112349" y="5670144"/>
            <a:ext cx="6098619" cy="1157759"/>
          </a:xfrm>
          <a:custGeom>
            <a:avLst/>
            <a:gdLst/>
            <a:ahLst/>
            <a:cxnLst/>
            <a:rect l="l" t="t" r="r" b="b"/>
            <a:pathLst>
              <a:path w="6098619" h="1157759">
                <a:moveTo>
                  <a:pt x="0" y="0"/>
                </a:moveTo>
                <a:lnTo>
                  <a:pt x="6098618" y="0"/>
                </a:lnTo>
                <a:lnTo>
                  <a:pt x="6098618" y="1157759"/>
                </a:lnTo>
                <a:lnTo>
                  <a:pt x="0" y="1157759"/>
                </a:lnTo>
                <a:lnTo>
                  <a:pt x="0" y="0"/>
                </a:lnTo>
                <a:close/>
              </a:path>
            </a:pathLst>
          </a:custGeom>
          <a:blipFill>
            <a:blip r:embed="rId5"/>
            <a:stretch>
              <a:fillRect/>
            </a:stretch>
          </a:blipFill>
        </p:spPr>
      </p:sp>
      <p:sp>
        <p:nvSpPr>
          <p:cNvPr id="7" name="Freeform 7"/>
          <p:cNvSpPr/>
          <p:nvPr/>
        </p:nvSpPr>
        <p:spPr>
          <a:xfrm>
            <a:off x="14624552" y="8268527"/>
            <a:ext cx="2634748" cy="989773"/>
          </a:xfrm>
          <a:custGeom>
            <a:avLst/>
            <a:gdLst/>
            <a:ahLst/>
            <a:cxnLst/>
            <a:rect l="l" t="t" r="r" b="b"/>
            <a:pathLst>
              <a:path w="2634748" h="989773">
                <a:moveTo>
                  <a:pt x="0" y="0"/>
                </a:moveTo>
                <a:lnTo>
                  <a:pt x="2634748" y="0"/>
                </a:lnTo>
                <a:lnTo>
                  <a:pt x="2634748" y="989773"/>
                </a:lnTo>
                <a:lnTo>
                  <a:pt x="0" y="989773"/>
                </a:lnTo>
                <a:lnTo>
                  <a:pt x="0" y="0"/>
                </a:lnTo>
                <a:close/>
              </a:path>
            </a:pathLst>
          </a:custGeom>
          <a:blipFill>
            <a:blip r:embed="rId6"/>
            <a:stretch>
              <a:fillRect/>
            </a:stretch>
          </a:blipFill>
        </p:spPr>
      </p:sp>
      <p:sp>
        <p:nvSpPr>
          <p:cNvPr id="8" name="TextBox 8"/>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Creating the 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68963"/>
            <a:ext cx="16343369" cy="8858322"/>
          </a:xfrm>
          <a:prstGeom prst="rect">
            <a:avLst/>
          </a:prstGeom>
        </p:spPr>
        <p:txBody>
          <a:bodyPr lIns="0" tIns="0" rIns="0" bIns="0" rtlCol="0" anchor="t">
            <a:spAutoFit/>
          </a:bodyPr>
          <a:lstStyle/>
          <a:p>
            <a:pPr>
              <a:lnSpc>
                <a:spcPts val="4480"/>
              </a:lnSpc>
            </a:pPr>
            <a:r>
              <a:rPr lang="en-US" sz="3200" dirty="0">
                <a:solidFill>
                  <a:srgbClr val="000000"/>
                </a:solidFill>
                <a:latin typeface="Canva Sans"/>
              </a:rPr>
              <a:t>Now, we can classify the changes in any stock index on the basis of these parameters in the following way – </a:t>
            </a:r>
          </a:p>
          <a:p>
            <a:pPr>
              <a:lnSpc>
                <a:spcPts val="4620"/>
              </a:lnSpc>
            </a:pPr>
            <a:endParaRPr lang="en-US" sz="3200" dirty="0">
              <a:solidFill>
                <a:srgbClr val="000000"/>
              </a:solidFill>
              <a:latin typeface="Canva Sans"/>
            </a:endParaRPr>
          </a:p>
          <a:p>
            <a:pPr>
              <a:lnSpc>
                <a:spcPts val="4899"/>
              </a:lnSpc>
            </a:pPr>
            <a:endParaRPr lang="en-US" sz="3499" dirty="0">
              <a:solidFill>
                <a:srgbClr val="000000"/>
              </a:solidFill>
              <a:latin typeface="Arapey Italics"/>
            </a:endParaRPr>
          </a:p>
          <a:p>
            <a:pPr>
              <a:lnSpc>
                <a:spcPts val="4899"/>
              </a:lnSpc>
            </a:pPr>
            <a:endParaRPr lang="en-US" sz="3499" dirty="0">
              <a:solidFill>
                <a:srgbClr val="000000"/>
              </a:solidFill>
              <a:latin typeface="Arapey Italics"/>
            </a:endParaRPr>
          </a:p>
          <a:p>
            <a:pPr>
              <a:lnSpc>
                <a:spcPts val="4899"/>
              </a:lnSpc>
            </a:pPr>
            <a:endParaRPr lang="en-US" sz="3499" dirty="0">
              <a:solidFill>
                <a:srgbClr val="000000"/>
              </a:solidFill>
              <a:latin typeface="Arapey Italics"/>
            </a:endParaRPr>
          </a:p>
          <a:p>
            <a:pPr>
              <a:lnSpc>
                <a:spcPts val="4480"/>
              </a:lnSpc>
            </a:pPr>
            <a:r>
              <a:rPr lang="en-US" sz="3200" dirty="0">
                <a:solidFill>
                  <a:srgbClr val="000000"/>
                </a:solidFill>
                <a:latin typeface="Canva Sans"/>
              </a:rPr>
              <a:t>The classification is done for all the 3 indices and the combination of the patterns formed represents a node of a graph. Since the total number of combinations can be 43 = 64, we used a 4-base number system as nodes u and v for the graph. </a:t>
            </a:r>
          </a:p>
          <a:p>
            <a:pPr>
              <a:lnSpc>
                <a:spcPts val="4480"/>
              </a:lnSpc>
            </a:pPr>
            <a:endParaRPr lang="en-US" sz="3200" dirty="0">
              <a:solidFill>
                <a:srgbClr val="000000"/>
              </a:solidFill>
              <a:latin typeface="Canva Sans"/>
            </a:endParaRPr>
          </a:p>
          <a:p>
            <a:pPr>
              <a:lnSpc>
                <a:spcPts val="4480"/>
              </a:lnSpc>
            </a:pPr>
            <a:r>
              <a:rPr lang="en-US" sz="3200" dirty="0">
                <a:solidFill>
                  <a:srgbClr val="000000"/>
                </a:solidFill>
                <a:latin typeface="Canva Sans"/>
              </a:rPr>
              <a:t>The graph is constructed for 60 days although experimenting with other window sizes is still a future prospect of this research.</a:t>
            </a:r>
          </a:p>
          <a:p>
            <a:pPr>
              <a:lnSpc>
                <a:spcPts val="4899"/>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p:txBody>
      </p:sp>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Creating the Graph</a:t>
            </a:r>
          </a:p>
        </p:txBody>
      </p:sp>
      <p:pic>
        <p:nvPicPr>
          <p:cNvPr id="7" name="Picture 6">
            <a:extLst>
              <a:ext uri="{FF2B5EF4-FFF2-40B4-BE49-F238E27FC236}">
                <a16:creationId xmlns:a16="http://schemas.microsoft.com/office/drawing/2014/main" id="{8A0986A8-DC9A-4FBA-CC8E-584E269F1904}"/>
              </a:ext>
            </a:extLst>
          </p:cNvPr>
          <p:cNvPicPr>
            <a:picLocks noChangeAspect="1"/>
          </p:cNvPicPr>
          <p:nvPr/>
        </p:nvPicPr>
        <p:blipFill>
          <a:blip r:embed="rId4"/>
          <a:stretch>
            <a:fillRect/>
          </a:stretch>
        </p:blipFill>
        <p:spPr>
          <a:xfrm>
            <a:off x="6705600" y="3695700"/>
            <a:ext cx="5334744" cy="220058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2585425" y="2209553"/>
            <a:ext cx="13349646" cy="6838809"/>
          </a:xfrm>
          <a:custGeom>
            <a:avLst/>
            <a:gdLst/>
            <a:ahLst/>
            <a:cxnLst/>
            <a:rect l="l" t="t" r="r" b="b"/>
            <a:pathLst>
              <a:path w="13349646" h="6838809">
                <a:moveTo>
                  <a:pt x="0" y="0"/>
                </a:moveTo>
                <a:lnTo>
                  <a:pt x="13349646" y="0"/>
                </a:lnTo>
                <a:lnTo>
                  <a:pt x="13349646" y="6838809"/>
                </a:lnTo>
                <a:lnTo>
                  <a:pt x="0" y="6838809"/>
                </a:lnTo>
                <a:lnTo>
                  <a:pt x="0" y="0"/>
                </a:lnTo>
                <a:close/>
              </a:path>
            </a:pathLst>
          </a:custGeom>
          <a:blipFill>
            <a:blip r:embed="rId4"/>
            <a:stretch>
              <a:fillRect/>
            </a:stretch>
          </a:blipFill>
        </p:spPr>
      </p:sp>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Creating the Graph</a:t>
            </a:r>
          </a:p>
        </p:txBody>
      </p:sp>
      <p:sp>
        <p:nvSpPr>
          <p:cNvPr id="6" name="TextBox 6"/>
          <p:cNvSpPr txBox="1"/>
          <p:nvPr/>
        </p:nvSpPr>
        <p:spPr>
          <a:xfrm>
            <a:off x="3079763" y="9210675"/>
            <a:ext cx="12360970"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Canva Sans"/>
              </a:rPr>
              <a:t>Table 1: Sample patterns for 7 days of data of SENSEX, NIFTY50 and NIFTY Consumption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Freeform 4"/>
          <p:cNvSpPr/>
          <p:nvPr/>
        </p:nvSpPr>
        <p:spPr>
          <a:xfrm>
            <a:off x="6687421" y="2177258"/>
            <a:ext cx="4913158" cy="5932485"/>
          </a:xfrm>
          <a:custGeom>
            <a:avLst/>
            <a:gdLst/>
            <a:ahLst/>
            <a:cxnLst/>
            <a:rect l="l" t="t" r="r" b="b"/>
            <a:pathLst>
              <a:path w="4913158" h="5932485">
                <a:moveTo>
                  <a:pt x="0" y="0"/>
                </a:moveTo>
                <a:lnTo>
                  <a:pt x="4913158" y="0"/>
                </a:lnTo>
                <a:lnTo>
                  <a:pt x="4913158" y="5932484"/>
                </a:lnTo>
                <a:lnTo>
                  <a:pt x="0" y="5932484"/>
                </a:lnTo>
                <a:lnTo>
                  <a:pt x="0" y="0"/>
                </a:lnTo>
                <a:close/>
              </a:path>
            </a:pathLst>
          </a:custGeom>
          <a:blipFill>
            <a:blip r:embed="rId4"/>
            <a:stretch>
              <a:fillRect/>
            </a:stretch>
          </a:blipFill>
        </p:spPr>
      </p:sp>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Creating the Graph</a:t>
            </a:r>
          </a:p>
        </p:txBody>
      </p:sp>
      <p:sp>
        <p:nvSpPr>
          <p:cNvPr id="6" name="TextBox 6"/>
          <p:cNvSpPr txBox="1"/>
          <p:nvPr/>
        </p:nvSpPr>
        <p:spPr>
          <a:xfrm>
            <a:off x="2644490" y="9210675"/>
            <a:ext cx="13231516" cy="789305"/>
          </a:xfrm>
          <a:prstGeom prst="rect">
            <a:avLst/>
          </a:prstGeom>
        </p:spPr>
        <p:txBody>
          <a:bodyPr lIns="0" tIns="0" rIns="0" bIns="0" rtlCol="0" anchor="t">
            <a:spAutoFit/>
          </a:bodyPr>
          <a:lstStyle/>
          <a:p>
            <a:pPr algn="ctr">
              <a:lnSpc>
                <a:spcPts val="3219"/>
              </a:lnSpc>
            </a:pPr>
            <a:r>
              <a:rPr lang="en-US" sz="2299">
                <a:solidFill>
                  <a:srgbClr val="000000"/>
                </a:solidFill>
                <a:latin typeface="Canva Sans"/>
              </a:rPr>
              <a:t>Figure 2: Example Weighted pattern graph for the data mentioned in Table 1 for the first 7 days</a:t>
            </a:r>
          </a:p>
          <a:p>
            <a:pPr algn="ctr">
              <a:lnSpc>
                <a:spcPts val="3219"/>
              </a:lnSpc>
              <a:spcBef>
                <a:spcPct val="0"/>
              </a:spcBef>
            </a:pPr>
            <a:endParaRPr lang="en-US" sz="2299">
              <a:solidFill>
                <a:srgbClr val="000000"/>
              </a:solidFill>
              <a:latin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45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2. Algorithm</a:t>
            </a:r>
          </a:p>
        </p:txBody>
      </p:sp>
      <p:pic>
        <p:nvPicPr>
          <p:cNvPr id="8" name="Picture 7">
            <a:extLst>
              <a:ext uri="{FF2B5EF4-FFF2-40B4-BE49-F238E27FC236}">
                <a16:creationId xmlns:a16="http://schemas.microsoft.com/office/drawing/2014/main" id="{CBE9200A-0B79-A638-D936-F65C4A4200E4}"/>
              </a:ext>
            </a:extLst>
          </p:cNvPr>
          <p:cNvPicPr>
            <a:picLocks noChangeAspect="1"/>
          </p:cNvPicPr>
          <p:nvPr/>
        </p:nvPicPr>
        <p:blipFill>
          <a:blip r:embed="rId4"/>
          <a:stretch>
            <a:fillRect/>
          </a:stretch>
        </p:blipFill>
        <p:spPr>
          <a:xfrm>
            <a:off x="1314512" y="2705100"/>
            <a:ext cx="15381941" cy="5410200"/>
          </a:xfrm>
          <a:prstGeom prst="rect">
            <a:avLst/>
          </a:prstGeom>
        </p:spPr>
      </p:pic>
    </p:spTree>
    <p:extLst>
      <p:ext uri="{BB962C8B-B14F-4D97-AF65-F5344CB8AC3E}">
        <p14:creationId xmlns:p14="http://schemas.microsoft.com/office/powerpoint/2010/main" val="278303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72316" y="2955692"/>
            <a:ext cx="16343369" cy="538099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The significance of this graph is that the denser this graph is, more is the dispersion and hence more care needs to be taken by investors while investing. Hence, we consider certain centrality measures in order to feed them as characteristics of our graph for classification on unseen data. </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The measure we are considering for this research are degree centrality, strength (as described by Cao, Lin et. al.), closeness centrality and betweenness centrality. So far, we have applied the KNN algorithm for degree centrality and strength of the network. </a:t>
            </a:r>
          </a:p>
        </p:txBody>
      </p:sp>
      <p:sp>
        <p:nvSpPr>
          <p:cNvPr id="5" name="TextBox 5"/>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3. Centrality measures as input variables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76955"/>
            <a:ext cx="16343369" cy="5216300"/>
          </a:xfrm>
          <a:prstGeom prst="rect">
            <a:avLst/>
          </a:prstGeom>
        </p:spPr>
        <p:txBody>
          <a:bodyPr lIns="0" tIns="0" rIns="0" bIns="0" rtlCol="0" anchor="t">
            <a:spAutoFit/>
          </a:bodyPr>
          <a:lstStyle/>
          <a:p>
            <a:pPr>
              <a:lnSpc>
                <a:spcPts val="4620"/>
              </a:lnSpc>
            </a:pPr>
            <a:r>
              <a:rPr lang="en-US" sz="3300" dirty="0">
                <a:solidFill>
                  <a:srgbClr val="000000"/>
                </a:solidFill>
                <a:latin typeface="Canva Sans Bold"/>
              </a:rPr>
              <a:t>3.1 Network Average Degree Centrality</a:t>
            </a:r>
          </a:p>
          <a:p>
            <a:pPr>
              <a:lnSpc>
                <a:spcPts val="4620"/>
              </a:lnSpc>
            </a:pPr>
            <a:endParaRPr lang="en-US" sz="3300" dirty="0">
              <a:solidFill>
                <a:srgbClr val="000000"/>
              </a:solidFill>
              <a:latin typeface="Canva Sans Bold"/>
            </a:endParaRPr>
          </a:p>
          <a:p>
            <a:pPr>
              <a:lnSpc>
                <a:spcPts val="4480"/>
              </a:lnSpc>
            </a:pPr>
            <a:r>
              <a:rPr lang="en-US" sz="3200" dirty="0">
                <a:solidFill>
                  <a:srgbClr val="000000"/>
                </a:solidFill>
                <a:latin typeface="Canva Sans"/>
              </a:rPr>
              <a:t>In undirected networks, the average degree centrality of the network reflects the level of connection between one node and other nodes in the network, that is, whether one node is connected with the other nodes or not [17]. The formula is as follows:</a:t>
            </a:r>
          </a:p>
          <a:p>
            <a:pPr>
              <a:lnSpc>
                <a:spcPts val="4620"/>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p:txBody>
      </p:sp>
      <p:sp>
        <p:nvSpPr>
          <p:cNvPr id="5" name="Freeform 5"/>
          <p:cNvSpPr/>
          <p:nvPr/>
        </p:nvSpPr>
        <p:spPr>
          <a:xfrm>
            <a:off x="7101849" y="5957857"/>
            <a:ext cx="4197069" cy="2069253"/>
          </a:xfrm>
          <a:custGeom>
            <a:avLst/>
            <a:gdLst/>
            <a:ahLst/>
            <a:cxnLst/>
            <a:rect l="l" t="t" r="r" b="b"/>
            <a:pathLst>
              <a:path w="4197069" h="2069253">
                <a:moveTo>
                  <a:pt x="0" y="0"/>
                </a:moveTo>
                <a:lnTo>
                  <a:pt x="4197070" y="0"/>
                </a:lnTo>
                <a:lnTo>
                  <a:pt x="4197070" y="2069253"/>
                </a:lnTo>
                <a:lnTo>
                  <a:pt x="0" y="2069253"/>
                </a:lnTo>
                <a:lnTo>
                  <a:pt x="0" y="0"/>
                </a:lnTo>
                <a:close/>
              </a:path>
            </a:pathLst>
          </a:custGeom>
          <a:blipFill>
            <a:blip r:embed="rId4"/>
            <a:stretch>
              <a:fillRect/>
            </a:stretch>
          </a:blipFill>
        </p:spPr>
      </p:sp>
      <p:sp>
        <p:nvSpPr>
          <p:cNvPr id="6" name="TextBox 6"/>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a:solidFill>
                  <a:srgbClr val="000000"/>
                </a:solidFill>
                <a:latin typeface="Canva Sans Bold"/>
              </a:rPr>
              <a:t>3. Centrality measures as input variables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72315" y="3228385"/>
            <a:ext cx="16343369" cy="5793381"/>
          </a:xfrm>
          <a:prstGeom prst="rect">
            <a:avLst/>
          </a:prstGeom>
        </p:spPr>
        <p:txBody>
          <a:bodyPr lIns="0" tIns="0" rIns="0" bIns="0" rtlCol="0" anchor="t">
            <a:spAutoFit/>
          </a:bodyPr>
          <a:lstStyle/>
          <a:p>
            <a:pPr>
              <a:lnSpc>
                <a:spcPts val="4620"/>
              </a:lnSpc>
            </a:pPr>
            <a:r>
              <a:rPr lang="en-US" sz="3300" dirty="0">
                <a:solidFill>
                  <a:srgbClr val="000000"/>
                </a:solidFill>
                <a:latin typeface="Canva Sans Bold"/>
              </a:rPr>
              <a:t>3.1 Network Average Degree Centrality</a:t>
            </a:r>
          </a:p>
          <a:p>
            <a:pPr>
              <a:lnSpc>
                <a:spcPts val="4620"/>
              </a:lnSpc>
            </a:pPr>
            <a:endParaRPr lang="en-US" sz="3200" dirty="0">
              <a:solidFill>
                <a:srgbClr val="000000"/>
              </a:solidFill>
              <a:latin typeface="Canva Sans"/>
            </a:endParaRPr>
          </a:p>
          <a:p>
            <a:pPr>
              <a:lnSpc>
                <a:spcPts val="4480"/>
              </a:lnSpc>
            </a:pPr>
            <a:r>
              <a:rPr lang="en-US" sz="3200" dirty="0">
                <a:solidFill>
                  <a:srgbClr val="000000"/>
                </a:solidFill>
                <a:latin typeface="Canva Sans"/>
              </a:rPr>
              <a:t>We connect the nodes in time order so that the in-degree </a:t>
            </a:r>
          </a:p>
          <a:p>
            <a:pPr>
              <a:lnSpc>
                <a:spcPts val="4480"/>
              </a:lnSpc>
            </a:pPr>
            <a:r>
              <a:rPr lang="en-US" sz="3200" dirty="0">
                <a:solidFill>
                  <a:srgbClr val="000000"/>
                </a:solidFill>
                <a:latin typeface="Canva Sans"/>
              </a:rPr>
              <a:t>and the out-degree are the same except for the first node </a:t>
            </a:r>
          </a:p>
          <a:p>
            <a:pPr>
              <a:lnSpc>
                <a:spcPts val="4480"/>
              </a:lnSpc>
            </a:pPr>
            <a:r>
              <a:rPr lang="en-US" sz="3200" dirty="0">
                <a:solidFill>
                  <a:srgbClr val="000000"/>
                </a:solidFill>
                <a:latin typeface="Canva Sans"/>
              </a:rPr>
              <a:t>and the last node. Therefore, we only select the in-degree </a:t>
            </a:r>
          </a:p>
          <a:p>
            <a:pPr>
              <a:lnSpc>
                <a:spcPts val="4480"/>
              </a:lnSpc>
            </a:pPr>
            <a:r>
              <a:rPr lang="en-US" sz="3200" dirty="0">
                <a:solidFill>
                  <a:srgbClr val="000000"/>
                </a:solidFill>
                <a:latin typeface="Canva Sans"/>
              </a:rPr>
              <a:t>for analysis, and calculate the average in-degree centrality</a:t>
            </a:r>
          </a:p>
          <a:p>
            <a:pPr>
              <a:lnSpc>
                <a:spcPts val="4480"/>
              </a:lnSpc>
            </a:pPr>
            <a:r>
              <a:rPr lang="en-US" sz="3200" dirty="0">
                <a:solidFill>
                  <a:srgbClr val="000000"/>
                </a:solidFill>
                <a:latin typeface="Canva Sans"/>
              </a:rPr>
              <a:t>as follows:</a:t>
            </a:r>
          </a:p>
          <a:p>
            <a:pPr>
              <a:lnSpc>
                <a:spcPts val="4620"/>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a:p>
            <a:pPr>
              <a:lnSpc>
                <a:spcPts val="4620"/>
              </a:lnSpc>
            </a:pPr>
            <a:endParaRPr lang="en-US" sz="3200" dirty="0">
              <a:solidFill>
                <a:srgbClr val="000000"/>
              </a:solidFill>
              <a:latin typeface="Canva Sans"/>
            </a:endParaRPr>
          </a:p>
        </p:txBody>
      </p:sp>
      <p:sp>
        <p:nvSpPr>
          <p:cNvPr id="6" name="TextBox 6"/>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a:solidFill>
                  <a:srgbClr val="000000"/>
                </a:solidFill>
                <a:latin typeface="Canva Sans Bold"/>
              </a:rPr>
              <a:t>3. Centrality measures as input variables </a:t>
            </a:r>
          </a:p>
        </p:txBody>
      </p:sp>
      <p:pic>
        <p:nvPicPr>
          <p:cNvPr id="7" name="Picture 6">
            <a:extLst>
              <a:ext uri="{FF2B5EF4-FFF2-40B4-BE49-F238E27FC236}">
                <a16:creationId xmlns:a16="http://schemas.microsoft.com/office/drawing/2014/main" id="{52D70FD3-87A9-FF8A-7DA3-AA593D71FAC9}"/>
              </a:ext>
            </a:extLst>
          </p:cNvPr>
          <p:cNvPicPr>
            <a:picLocks noChangeAspect="1"/>
          </p:cNvPicPr>
          <p:nvPr/>
        </p:nvPicPr>
        <p:blipFill>
          <a:blip r:embed="rId4"/>
          <a:stretch>
            <a:fillRect/>
          </a:stretch>
        </p:blipFill>
        <p:spPr>
          <a:xfrm>
            <a:off x="13487400" y="3467100"/>
            <a:ext cx="4037069" cy="3933638"/>
          </a:xfrm>
          <a:prstGeom prst="rect">
            <a:avLst/>
          </a:prstGeom>
        </p:spPr>
      </p:pic>
    </p:spTree>
    <p:extLst>
      <p:ext uri="{BB962C8B-B14F-4D97-AF65-F5344CB8AC3E}">
        <p14:creationId xmlns:p14="http://schemas.microsoft.com/office/powerpoint/2010/main" val="1183548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7671908"/>
          </a:xfrm>
          <a:prstGeom prst="rect">
            <a:avLst/>
          </a:prstGeom>
        </p:spPr>
        <p:txBody>
          <a:bodyPr lIns="0" tIns="0" rIns="0" bIns="0" rtlCol="0" anchor="t">
            <a:spAutoFit/>
          </a:bodyPr>
          <a:lstStyle/>
          <a:p>
            <a:pPr>
              <a:lnSpc>
                <a:spcPts val="4480"/>
              </a:lnSpc>
            </a:pPr>
            <a:r>
              <a:rPr lang="en-US" sz="3200" dirty="0">
                <a:solidFill>
                  <a:srgbClr val="000000"/>
                </a:solidFill>
                <a:latin typeface="Canva Sans Bold"/>
              </a:rPr>
              <a:t>3.2 Degree Strength</a:t>
            </a:r>
          </a:p>
          <a:p>
            <a:pPr>
              <a:lnSpc>
                <a:spcPts val="4060"/>
              </a:lnSpc>
            </a:pPr>
            <a:r>
              <a:rPr lang="en-US" sz="2800" dirty="0">
                <a:solidFill>
                  <a:srgbClr val="000000"/>
                </a:solidFill>
                <a:latin typeface="Canva Sans"/>
              </a:rPr>
              <a:t>In a network, the strength of the connection from node to node is the weight of the directed edge from node to node. Similar to the in-degree and out-degree of the directed network, the strength of the directed weighted network can also be divided into in-strength and out-strength. In this study, we describe average out-strength as average network strength:</a:t>
            </a:r>
          </a:p>
          <a:p>
            <a:pPr>
              <a:lnSpc>
                <a:spcPts val="4200"/>
              </a:lnSpc>
            </a:pPr>
            <a:endParaRPr lang="en-US" sz="2800" dirty="0">
              <a:solidFill>
                <a:srgbClr val="000000"/>
              </a:solidFill>
              <a:latin typeface="Canva Sans"/>
            </a:endParaRPr>
          </a:p>
          <a:p>
            <a:pPr>
              <a:lnSpc>
                <a:spcPts val="4200"/>
              </a:lnSpc>
            </a:pPr>
            <a:r>
              <a:rPr lang="en-US" sz="2800" dirty="0">
                <a:solidFill>
                  <a:srgbClr val="000000"/>
                </a:solidFill>
                <a:latin typeface="Canva Sans"/>
              </a:rPr>
              <a:t>The greater the average strength of the network, the fewer the number of network nodes, the simpler the composition of the price volatility patterns, the smaller the complexity of the network, and the higher the frequency of the same node. The simpler price patterns reflect the fact that the consistency of price changes of different stocks is stronger and lasts for longer.</a:t>
            </a:r>
          </a:p>
          <a:p>
            <a:pPr>
              <a:lnSpc>
                <a:spcPts val="448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p:txBody>
      </p:sp>
      <p:sp>
        <p:nvSpPr>
          <p:cNvPr id="5" name="Freeform 5"/>
          <p:cNvSpPr/>
          <p:nvPr/>
        </p:nvSpPr>
        <p:spPr>
          <a:xfrm>
            <a:off x="7115229" y="8034796"/>
            <a:ext cx="4170312" cy="1760093"/>
          </a:xfrm>
          <a:custGeom>
            <a:avLst/>
            <a:gdLst/>
            <a:ahLst/>
            <a:cxnLst/>
            <a:rect l="l" t="t" r="r" b="b"/>
            <a:pathLst>
              <a:path w="4170312" h="1760093">
                <a:moveTo>
                  <a:pt x="0" y="0"/>
                </a:moveTo>
                <a:lnTo>
                  <a:pt x="4170311" y="0"/>
                </a:lnTo>
                <a:lnTo>
                  <a:pt x="4170311" y="1760094"/>
                </a:lnTo>
                <a:lnTo>
                  <a:pt x="0" y="1760094"/>
                </a:lnTo>
                <a:lnTo>
                  <a:pt x="0" y="0"/>
                </a:lnTo>
                <a:close/>
              </a:path>
            </a:pathLst>
          </a:custGeom>
          <a:blipFill>
            <a:blip r:embed="rId4"/>
            <a:stretch>
              <a:fillRect/>
            </a:stretch>
          </a:blipFill>
        </p:spPr>
      </p:sp>
      <p:sp>
        <p:nvSpPr>
          <p:cNvPr id="6" name="TextBox 6"/>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a:solidFill>
                  <a:srgbClr val="000000"/>
                </a:solidFill>
                <a:latin typeface="Canva Sans Bold"/>
              </a:rPr>
              <a:t>3. Centrality measures as input variables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7856574"/>
          </a:xfrm>
          <a:prstGeom prst="rect">
            <a:avLst/>
          </a:prstGeom>
        </p:spPr>
        <p:txBody>
          <a:bodyPr lIns="0" tIns="0" rIns="0" bIns="0" rtlCol="0" anchor="t">
            <a:spAutoFit/>
          </a:bodyPr>
          <a:lstStyle/>
          <a:p>
            <a:pPr>
              <a:lnSpc>
                <a:spcPts val="4480"/>
              </a:lnSpc>
            </a:pPr>
            <a:r>
              <a:rPr lang="en-US" sz="3200" dirty="0">
                <a:solidFill>
                  <a:srgbClr val="000000"/>
                </a:solidFill>
                <a:latin typeface="Canva Sans Bold"/>
              </a:rPr>
              <a:t>3.3 Closeness Centrality</a:t>
            </a:r>
          </a:p>
          <a:p>
            <a:pPr marL="457200">
              <a:lnSpc>
                <a:spcPct val="150000"/>
              </a:lnSpc>
              <a:spcAft>
                <a:spcPts val="800"/>
              </a:spcAft>
            </a:pPr>
            <a:r>
              <a:rPr lang="en-US" sz="2800" kern="100" dirty="0">
                <a:effectLst/>
                <a:latin typeface="Canva Sans" panose="020B0604020202020204" charset="0"/>
                <a:ea typeface="Times New Roman" panose="02020603050405020304" pitchFamily="18" charset="0"/>
                <a:cs typeface="Times New Roman" panose="02020603050405020304" pitchFamily="18" charset="0"/>
              </a:rPr>
              <a:t>Closeness centrality denotes how “close” a particular node is to other nodes. Mathematically, it is calculated as the inverse of the summation of all closest distances of nodes from the node in consideration. </a:t>
            </a:r>
          </a:p>
          <a:p>
            <a:pPr algn="just">
              <a:lnSpc>
                <a:spcPct val="150000"/>
              </a:lnSpc>
              <a:spcAft>
                <a:spcPts val="800"/>
              </a:spcAft>
            </a:pP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N </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represents the total number of nodes in the graph and </a:t>
            </a:r>
            <a:r>
              <a:rPr lang="en-US" sz="2400" i="1" kern="100" dirty="0" err="1">
                <a:effectLst/>
                <a:latin typeface="Canva Sans" panose="020B0604020202020204" charset="0"/>
                <a:ea typeface="Times New Roman" panose="02020603050405020304" pitchFamily="18" charset="0"/>
                <a:cs typeface="Times New Roman" panose="02020603050405020304" pitchFamily="18" charset="0"/>
              </a:rPr>
              <a:t>d</a:t>
            </a:r>
            <a:r>
              <a:rPr lang="en-US" sz="2400" i="1" kern="100" baseline="-25000" dirty="0" err="1">
                <a:effectLst/>
                <a:latin typeface="Canva Sans" panose="020B0604020202020204" charset="0"/>
                <a:ea typeface="Times New Roman" panose="02020603050405020304" pitchFamily="18" charset="0"/>
                <a:cs typeface="Times New Roman" panose="02020603050405020304" pitchFamily="18" charset="0"/>
              </a:rPr>
              <a:t>ij</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represents the shortest distance between nodes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i </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and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j.</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In order to calculate the shortest distance </a:t>
            </a:r>
            <a:r>
              <a:rPr lang="en-US" sz="2400" i="1" kern="100" dirty="0" err="1">
                <a:effectLst/>
                <a:latin typeface="Canva Sans" panose="020B0604020202020204" charset="0"/>
                <a:ea typeface="Times New Roman" panose="02020603050405020304" pitchFamily="18" charset="0"/>
                <a:cs typeface="Times New Roman" panose="02020603050405020304" pitchFamily="18" charset="0"/>
              </a:rPr>
              <a:t>d</a:t>
            </a:r>
            <a:r>
              <a:rPr lang="en-US" sz="2400" i="1" kern="100" baseline="-25000" dirty="0" err="1">
                <a:effectLst/>
                <a:latin typeface="Canva Sans" panose="020B0604020202020204" charset="0"/>
                <a:ea typeface="Times New Roman" panose="02020603050405020304" pitchFamily="18" charset="0"/>
                <a:cs typeface="Times New Roman" panose="02020603050405020304" pitchFamily="18" charset="0"/>
              </a:rPr>
              <a:t>ij</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we need to create a matrix using the famous Floyd </a:t>
            </a:r>
            <a:r>
              <a:rPr lang="en-US" sz="2400" kern="100" dirty="0" err="1">
                <a:effectLst/>
                <a:latin typeface="Canva Sans" panose="020B0604020202020204" charset="0"/>
                <a:ea typeface="Times New Roman" panose="02020603050405020304" pitchFamily="18" charset="0"/>
                <a:cs typeface="Times New Roman" panose="02020603050405020304" pitchFamily="18" charset="0"/>
              </a:rPr>
              <a:t>Warshall</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algorithm in order to construct a matrix of shortest distances.</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marL="457200">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448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a:p>
            <a:pPr>
              <a:lnSpc>
                <a:spcPts val="4620"/>
              </a:lnSpc>
            </a:pPr>
            <a:endParaRPr lang="en-US" sz="3000" dirty="0">
              <a:solidFill>
                <a:srgbClr val="000000"/>
              </a:solidFill>
              <a:latin typeface="Canva Sans"/>
            </a:endParaRPr>
          </a:p>
        </p:txBody>
      </p:sp>
      <p:sp>
        <p:nvSpPr>
          <p:cNvPr id="6" name="TextBox 6"/>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3. Centrality measures as input variables </a:t>
            </a:r>
          </a:p>
        </p:txBody>
      </p:sp>
      <p:pic>
        <p:nvPicPr>
          <p:cNvPr id="8" name="Picture 7">
            <a:extLst>
              <a:ext uri="{FF2B5EF4-FFF2-40B4-BE49-F238E27FC236}">
                <a16:creationId xmlns:a16="http://schemas.microsoft.com/office/drawing/2014/main" id="{D738D35E-41AA-0D8C-D59E-369062C35A1C}"/>
              </a:ext>
            </a:extLst>
          </p:cNvPr>
          <p:cNvPicPr>
            <a:picLocks noChangeAspect="1"/>
          </p:cNvPicPr>
          <p:nvPr/>
        </p:nvPicPr>
        <p:blipFill>
          <a:blip r:embed="rId4"/>
          <a:stretch>
            <a:fillRect/>
          </a:stretch>
        </p:blipFill>
        <p:spPr>
          <a:xfrm>
            <a:off x="7407561" y="8018831"/>
            <a:ext cx="3472878" cy="1335722"/>
          </a:xfrm>
          <a:prstGeom prst="rect">
            <a:avLst/>
          </a:prstGeom>
        </p:spPr>
      </p:pic>
    </p:spTree>
    <p:extLst>
      <p:ext uri="{BB962C8B-B14F-4D97-AF65-F5344CB8AC3E}">
        <p14:creationId xmlns:p14="http://schemas.microsoft.com/office/powerpoint/2010/main" val="313539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2762885"/>
            <a:ext cx="16230600" cy="6581140"/>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Canva Sans"/>
              </a:rPr>
              <a:t>Stock market prediction has become a distinct field of research. Traditionally, market studies focused on manual data analysis and pattern identification in price fluctuations to forecast future market behavior. </a:t>
            </a:r>
          </a:p>
          <a:p>
            <a:pPr>
              <a:lnSpc>
                <a:spcPts val="4759"/>
              </a:lnSpc>
            </a:pPr>
            <a:endParaRPr lang="en-US" sz="3399" dirty="0">
              <a:solidFill>
                <a:srgbClr val="000000"/>
              </a:solidFill>
              <a:latin typeface="Canva Sans"/>
            </a:endParaRPr>
          </a:p>
          <a:p>
            <a:pPr marL="734059" lvl="1" indent="-367030">
              <a:lnSpc>
                <a:spcPts val="4759"/>
              </a:lnSpc>
              <a:buFont typeface="Arial"/>
              <a:buChar char="•"/>
            </a:pPr>
            <a:r>
              <a:rPr lang="en-US" sz="3399" dirty="0">
                <a:solidFill>
                  <a:srgbClr val="000000"/>
                </a:solidFill>
                <a:latin typeface="Canva Sans"/>
              </a:rPr>
              <a:t>However, the introduction of artificial intelligence has revolutionized this approach. </a:t>
            </a:r>
          </a:p>
          <a:p>
            <a:pPr>
              <a:lnSpc>
                <a:spcPts val="4759"/>
              </a:lnSpc>
            </a:pPr>
            <a:endParaRPr lang="en-US" sz="3399" dirty="0">
              <a:solidFill>
                <a:srgbClr val="000000"/>
              </a:solidFill>
              <a:latin typeface="Canva Sans"/>
            </a:endParaRPr>
          </a:p>
          <a:p>
            <a:pPr marL="734059" lvl="1" indent="-367030">
              <a:lnSpc>
                <a:spcPts val="4759"/>
              </a:lnSpc>
              <a:buFont typeface="Arial"/>
              <a:buChar char="•"/>
            </a:pPr>
            <a:r>
              <a:rPr lang="en-US" sz="3399" dirty="0">
                <a:solidFill>
                  <a:srgbClr val="000000"/>
                </a:solidFill>
                <a:latin typeface="Canva Sans"/>
              </a:rPr>
              <a:t>While applying machine learning and deep learning techniques to stock prices may seem straightforward, the manner in which they are applied can greatly influence the results.</a:t>
            </a:r>
          </a:p>
          <a:p>
            <a:pPr>
              <a:lnSpc>
                <a:spcPts val="4759"/>
              </a:lnSpc>
            </a:pPr>
            <a:endParaRPr lang="en-US" sz="3399" dirty="0">
              <a:solidFill>
                <a:srgbClr val="000000"/>
              </a:solidFill>
              <a:latin typeface="Canva Sans"/>
            </a:endParaRPr>
          </a:p>
        </p:txBody>
      </p:sp>
      <p:sp>
        <p:nvSpPr>
          <p:cNvPr id="5" name="TextBox 5"/>
          <p:cNvSpPr txBox="1"/>
          <p:nvPr/>
        </p:nvSpPr>
        <p:spPr>
          <a:xfrm>
            <a:off x="1028700" y="904875"/>
            <a:ext cx="5050334" cy="1094740"/>
          </a:xfrm>
          <a:prstGeom prst="rect">
            <a:avLst/>
          </a:prstGeom>
        </p:spPr>
        <p:txBody>
          <a:bodyPr lIns="0" tIns="0" rIns="0" bIns="0" rtlCol="0" anchor="t">
            <a:spAutoFit/>
          </a:bodyPr>
          <a:lstStyle/>
          <a:p>
            <a:pPr algn="ctr">
              <a:lnSpc>
                <a:spcPts val="8959"/>
              </a:lnSpc>
            </a:pPr>
            <a:r>
              <a:rPr lang="en-US" sz="6399">
                <a:solidFill>
                  <a:srgbClr val="000000"/>
                </a:solidFill>
                <a:latin typeface="Canva Sans Bold"/>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7245958"/>
          </a:xfrm>
          <a:prstGeom prst="rect">
            <a:avLst/>
          </a:prstGeom>
        </p:spPr>
        <p:txBody>
          <a:bodyPr lIns="0" tIns="0" rIns="0" bIns="0" rtlCol="0" anchor="t">
            <a:spAutoFit/>
          </a:bodyPr>
          <a:lstStyle/>
          <a:p>
            <a:pPr indent="-179705" algn="just">
              <a:lnSpc>
                <a:spcPct val="150000"/>
              </a:lnSpc>
              <a:spcAft>
                <a:spcPts val="800"/>
              </a:spcAft>
            </a:pPr>
            <a:r>
              <a:rPr lang="en-US" sz="2800" kern="100" dirty="0">
                <a:effectLst/>
                <a:latin typeface="Canva Sans" panose="020B0604020202020204" charset="0"/>
                <a:ea typeface="Calibri" panose="020F0502020204030204" pitchFamily="34" charset="0"/>
                <a:cs typeface="Times New Roman" panose="02020603050405020304" pitchFamily="18" charset="0"/>
              </a:rPr>
              <a:t>After this the research is mainly divided into two parts – </a:t>
            </a: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kern="100" dirty="0">
                <a:effectLst/>
                <a:latin typeface="Canva Sans" panose="020B0604020202020204" charset="0"/>
                <a:ea typeface="Calibri" panose="020F0502020204030204" pitchFamily="34" charset="0"/>
                <a:cs typeface="Times New Roman" panose="02020603050405020304" pitchFamily="18" charset="0"/>
              </a:rPr>
              <a:t>Pattern Recognition for One-day - In one phase of the project, we treat the window of </a:t>
            </a:r>
            <a:r>
              <a:rPr lang="en-US" sz="2800" i="1" kern="100" dirty="0">
                <a:effectLst/>
                <a:latin typeface="Canva Sans" panose="020B0604020202020204" charset="0"/>
                <a:ea typeface="Calibri" panose="020F0502020204030204" pitchFamily="34" charset="0"/>
                <a:cs typeface="Times New Roman" panose="02020603050405020304" pitchFamily="18" charset="0"/>
              </a:rPr>
              <a:t>N</a:t>
            </a:r>
            <a:r>
              <a:rPr lang="en-US" sz="2800" kern="100" dirty="0">
                <a:effectLst/>
                <a:latin typeface="Canva Sans" panose="020B0604020202020204" charset="0"/>
                <a:ea typeface="Calibri" panose="020F0502020204030204" pitchFamily="34" charset="0"/>
                <a:cs typeface="Times New Roman" panose="02020603050405020304" pitchFamily="18" charset="0"/>
              </a:rPr>
              <a:t> days as a training portion which we use to classify </a:t>
            </a:r>
            <a:r>
              <a:rPr lang="en-US" sz="2800" i="1" kern="100" dirty="0">
                <a:effectLst/>
                <a:latin typeface="Canva Sans" panose="020B0604020202020204" charset="0"/>
                <a:ea typeface="Calibri" panose="020F0502020204030204" pitchFamily="34" charset="0"/>
                <a:cs typeface="Times New Roman" panose="02020603050405020304" pitchFamily="18" charset="0"/>
              </a:rPr>
              <a:t>N</a:t>
            </a:r>
            <a:r>
              <a:rPr lang="en-US" sz="2800" i="1" kern="100" baseline="30000" dirty="0">
                <a:effectLst/>
                <a:latin typeface="Canva Sans" panose="020B0604020202020204" charset="0"/>
                <a:ea typeface="Calibri" panose="020F0502020204030204" pitchFamily="34" charset="0"/>
                <a:cs typeface="Times New Roman" panose="02020603050405020304" pitchFamily="18" charset="0"/>
              </a:rPr>
              <a:t>th </a:t>
            </a:r>
            <a:r>
              <a:rPr lang="en-US" sz="2800" kern="100" dirty="0">
                <a:effectLst/>
                <a:latin typeface="Canva Sans" panose="020B0604020202020204" charset="0"/>
                <a:ea typeface="Calibri" panose="020F0502020204030204" pitchFamily="34" charset="0"/>
                <a:cs typeface="Times New Roman" panose="02020603050405020304" pitchFamily="18" charset="0"/>
              </a:rPr>
              <a:t>day closing price. This generally corresponds to a “buy-and-hold” strategy in which the time period for which the share is being held corresponds to the window size of N days. </a:t>
            </a:r>
          </a:p>
          <a:p>
            <a:pPr marL="342900" lvl="0" indent="-342900" algn="just">
              <a:lnSpc>
                <a:spcPct val="150000"/>
              </a:lnSpc>
              <a:buFont typeface="Symbol" panose="05050102010706020507" pitchFamily="18" charset="2"/>
              <a:buChar char=""/>
            </a:pP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800" kern="100" dirty="0">
                <a:effectLst/>
                <a:latin typeface="Canva Sans" panose="020B0604020202020204" charset="0"/>
                <a:ea typeface="Calibri" panose="020F0502020204030204" pitchFamily="34" charset="0"/>
                <a:cs typeface="Times New Roman" panose="02020603050405020304" pitchFamily="18" charset="0"/>
              </a:rPr>
              <a:t>Pattern Recognition for the entire graph - Second phase of the project will cater to the short-term investment where we classify the graphs constructed using these windows of </a:t>
            </a:r>
            <a:r>
              <a:rPr lang="en-US" sz="2800" i="1" kern="100" dirty="0">
                <a:effectLst/>
                <a:latin typeface="Canva Sans" panose="020B0604020202020204" charset="0"/>
                <a:ea typeface="Calibri" panose="020F0502020204030204" pitchFamily="34" charset="0"/>
                <a:cs typeface="Times New Roman" panose="02020603050405020304" pitchFamily="18" charset="0"/>
              </a:rPr>
              <a:t>N </a:t>
            </a:r>
            <a:r>
              <a:rPr lang="en-US" sz="2800" kern="100" dirty="0">
                <a:effectLst/>
                <a:latin typeface="Canva Sans" panose="020B0604020202020204" charset="0"/>
                <a:ea typeface="Calibri" panose="020F0502020204030204" pitchFamily="34" charset="0"/>
                <a:cs typeface="Times New Roman" panose="02020603050405020304" pitchFamily="18" charset="0"/>
              </a:rPr>
              <a:t>days and investors will look at the behavior of the market and will act according to the corresponding graph constructed. </a:t>
            </a: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6" name="TextBox 6"/>
          <p:cNvSpPr txBox="1"/>
          <p:nvPr/>
        </p:nvSpPr>
        <p:spPr>
          <a:xfrm>
            <a:off x="1028700" y="914400"/>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Research Forward</a:t>
            </a:r>
          </a:p>
        </p:txBody>
      </p:sp>
    </p:spTree>
    <p:extLst>
      <p:ext uri="{BB962C8B-B14F-4D97-AF65-F5344CB8AC3E}">
        <p14:creationId xmlns:p14="http://schemas.microsoft.com/office/powerpoint/2010/main" val="366496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6445291"/>
          </a:xfrm>
          <a:prstGeom prst="rect">
            <a:avLst/>
          </a:prstGeom>
        </p:spPr>
        <p:txBody>
          <a:bodyPr lIns="0" tIns="0" rIns="0" bIns="0" rtlCol="0" anchor="t">
            <a:spAutoFit/>
          </a:bodyPr>
          <a:lstStyle/>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In order to recognize the pattern for a single day, we considered the window as a training sample and the label of the day in consideration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N</a:t>
            </a:r>
            <a:r>
              <a:rPr lang="en-US" sz="2400" i="1" kern="100" baseline="30000" dirty="0">
                <a:effectLst/>
                <a:latin typeface="Canva Sans" panose="020B0604020202020204" charset="0"/>
                <a:ea typeface="Times New Roman" panose="02020603050405020304" pitchFamily="18" charset="0"/>
                <a:cs typeface="Times New Roman" panose="02020603050405020304" pitchFamily="18" charset="0"/>
              </a:rPr>
              <a:t>th</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day in this case for a window of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N </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days). The centrality measures of the graph constructed for 30 days acts as input variables to supervised classification algorithms where we already have the direction of closing price on the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N</a:t>
            </a:r>
            <a:r>
              <a:rPr lang="en-US" sz="2400" i="1" kern="100" baseline="30000" dirty="0">
                <a:effectLst/>
                <a:latin typeface="Canva Sans" panose="020B0604020202020204" charset="0"/>
                <a:ea typeface="Times New Roman" panose="02020603050405020304" pitchFamily="18" charset="0"/>
                <a:cs typeface="Times New Roman" panose="02020603050405020304" pitchFamily="18" charset="0"/>
              </a:rPr>
              <a:t>th</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day. The algorithms considered here include KNN, SVM, Logistic Regression, etc. </a:t>
            </a: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way in which we achieved this was by creating a </a:t>
            </a:r>
            <a:r>
              <a:rPr lang="en-US" sz="2400" i="1" kern="100" dirty="0">
                <a:effectLst/>
                <a:latin typeface="Canva Sans" panose="020B0604020202020204" charset="0"/>
                <a:ea typeface="Times New Roman" panose="02020603050405020304" pitchFamily="18" charset="0"/>
                <a:cs typeface="Times New Roman" panose="02020603050405020304" pitchFamily="18" charset="0"/>
              </a:rPr>
              <a:t>pandas </a:t>
            </a:r>
            <a:r>
              <a:rPr lang="en-US" sz="2400" i="1" kern="100" dirty="0" err="1">
                <a:effectLst/>
                <a:latin typeface="Canva Sans" panose="020B0604020202020204" charset="0"/>
                <a:ea typeface="Times New Roman" panose="02020603050405020304" pitchFamily="18" charset="0"/>
                <a:cs typeface="Times New Roman" panose="02020603050405020304" pitchFamily="18" charset="0"/>
              </a:rPr>
              <a:t>dataframe</a:t>
            </a:r>
            <a:r>
              <a:rPr lang="en-US" sz="2400" kern="100" dirty="0">
                <a:effectLst/>
                <a:latin typeface="Canva Sans" panose="020B0604020202020204" charset="0"/>
                <a:ea typeface="Times New Roman" panose="02020603050405020304" pitchFamily="18" charset="0"/>
                <a:cs typeface="Times New Roman" panose="02020603050405020304" pitchFamily="18" charset="0"/>
              </a:rPr>
              <a:t> with the features as degree centrality, degree strength and closeness centrality. </a:t>
            </a: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target variables are considered one-by-one for all three indices namely SENSEX, NIFTY50 and NIFTY Consumption.</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5" name="TextBox 6">
            <a:extLst>
              <a:ext uri="{FF2B5EF4-FFF2-40B4-BE49-F238E27FC236}">
                <a16:creationId xmlns:a16="http://schemas.microsoft.com/office/drawing/2014/main" id="{4FFB8277-A1E7-2312-20D7-3D73B4AF8DA9}"/>
              </a:ext>
            </a:extLst>
          </p:cNvPr>
          <p:cNvSpPr txBox="1"/>
          <p:nvPr/>
        </p:nvSpPr>
        <p:spPr>
          <a:xfrm>
            <a:off x="1028699" y="926136"/>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1. Pattern Recognition for One-day</a:t>
            </a:r>
          </a:p>
        </p:txBody>
      </p:sp>
    </p:spTree>
    <p:extLst>
      <p:ext uri="{BB962C8B-B14F-4D97-AF65-F5344CB8AC3E}">
        <p14:creationId xmlns:p14="http://schemas.microsoft.com/office/powerpoint/2010/main" val="2633346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685800" y="7353300"/>
            <a:ext cx="16343369" cy="1048942"/>
          </a:xfrm>
          <a:prstGeom prst="rect">
            <a:avLst/>
          </a:prstGeom>
        </p:spPr>
        <p:txBody>
          <a:bodyPr lIns="0" tIns="0" rIns="0" bIns="0" rtlCol="0" anchor="t">
            <a:spAutoFit/>
          </a:bodyPr>
          <a:lstStyle/>
          <a:p>
            <a:pPr algn="just">
              <a:lnSpc>
                <a:spcPct val="150000"/>
              </a:lnSpc>
              <a:spcAft>
                <a:spcPts val="800"/>
              </a:spcAft>
            </a:pPr>
            <a:r>
              <a:rPr lang="en-IN" sz="2400" kern="100" dirty="0">
                <a:effectLst/>
                <a:latin typeface="Canva Sans" panose="020B0604020202020204" charset="0"/>
                <a:ea typeface="Calibri" panose="020F0502020204030204" pitchFamily="34" charset="0"/>
                <a:cs typeface="Times New Roman" panose="02020603050405020304" pitchFamily="18" charset="0"/>
              </a:rPr>
              <a:t>Figure 2.7:  (i) shows the line graph for degree centrality and degree strength (ii) shows the curve for closeness centrality and (iii) shows the trend of the three stock indices </a:t>
            </a:r>
          </a:p>
        </p:txBody>
      </p:sp>
      <p:sp>
        <p:nvSpPr>
          <p:cNvPr id="5" name="TextBox 6">
            <a:extLst>
              <a:ext uri="{FF2B5EF4-FFF2-40B4-BE49-F238E27FC236}">
                <a16:creationId xmlns:a16="http://schemas.microsoft.com/office/drawing/2014/main" id="{4FFB8277-A1E7-2312-20D7-3D73B4AF8DA9}"/>
              </a:ext>
            </a:extLst>
          </p:cNvPr>
          <p:cNvSpPr txBox="1"/>
          <p:nvPr/>
        </p:nvSpPr>
        <p:spPr>
          <a:xfrm>
            <a:off x="1028699" y="926136"/>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1. Pattern Recognition for One-day</a:t>
            </a:r>
          </a:p>
        </p:txBody>
      </p:sp>
      <p:pic>
        <p:nvPicPr>
          <p:cNvPr id="6" name="Picture 5">
            <a:extLst>
              <a:ext uri="{FF2B5EF4-FFF2-40B4-BE49-F238E27FC236}">
                <a16:creationId xmlns:a16="http://schemas.microsoft.com/office/drawing/2014/main" id="{DAFB7EA0-665B-3551-BFD3-734AC58F1C6C}"/>
              </a:ext>
            </a:extLst>
          </p:cNvPr>
          <p:cNvPicPr>
            <a:picLocks noChangeAspect="1"/>
          </p:cNvPicPr>
          <p:nvPr/>
        </p:nvPicPr>
        <p:blipFill>
          <a:blip r:embed="rId4"/>
          <a:stretch>
            <a:fillRect/>
          </a:stretch>
        </p:blipFill>
        <p:spPr>
          <a:xfrm>
            <a:off x="12078844" y="3751530"/>
            <a:ext cx="5664198" cy="2832099"/>
          </a:xfrm>
          <a:prstGeom prst="rect">
            <a:avLst/>
          </a:prstGeom>
        </p:spPr>
      </p:pic>
      <p:pic>
        <p:nvPicPr>
          <p:cNvPr id="7" name="Picture 6">
            <a:extLst>
              <a:ext uri="{FF2B5EF4-FFF2-40B4-BE49-F238E27FC236}">
                <a16:creationId xmlns:a16="http://schemas.microsoft.com/office/drawing/2014/main" id="{AA0EA263-ED39-9BCC-2608-BEB619B64DEF}"/>
              </a:ext>
            </a:extLst>
          </p:cNvPr>
          <p:cNvPicPr>
            <a:picLocks noChangeAspect="1"/>
          </p:cNvPicPr>
          <p:nvPr/>
        </p:nvPicPr>
        <p:blipFill>
          <a:blip r:embed="rId5"/>
          <a:stretch>
            <a:fillRect/>
          </a:stretch>
        </p:blipFill>
        <p:spPr>
          <a:xfrm>
            <a:off x="6374130" y="3727450"/>
            <a:ext cx="5539740" cy="2832100"/>
          </a:xfrm>
          <a:prstGeom prst="rect">
            <a:avLst/>
          </a:prstGeom>
        </p:spPr>
      </p:pic>
      <p:pic>
        <p:nvPicPr>
          <p:cNvPr id="8" name="Picture 7">
            <a:extLst>
              <a:ext uri="{FF2B5EF4-FFF2-40B4-BE49-F238E27FC236}">
                <a16:creationId xmlns:a16="http://schemas.microsoft.com/office/drawing/2014/main" id="{E757C2D1-9963-09B8-C012-7CD3198C0A52}"/>
              </a:ext>
            </a:extLst>
          </p:cNvPr>
          <p:cNvPicPr>
            <a:picLocks noChangeAspect="1"/>
          </p:cNvPicPr>
          <p:nvPr/>
        </p:nvPicPr>
        <p:blipFill>
          <a:blip r:embed="rId6"/>
          <a:stretch>
            <a:fillRect/>
          </a:stretch>
        </p:blipFill>
        <p:spPr>
          <a:xfrm>
            <a:off x="419886" y="3727450"/>
            <a:ext cx="5789270" cy="2832100"/>
          </a:xfrm>
          <a:prstGeom prst="rect">
            <a:avLst/>
          </a:prstGeom>
        </p:spPr>
      </p:pic>
    </p:spTree>
    <p:extLst>
      <p:ext uri="{BB962C8B-B14F-4D97-AF65-F5344CB8AC3E}">
        <p14:creationId xmlns:p14="http://schemas.microsoft.com/office/powerpoint/2010/main" val="297823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7" name="TextBox 4">
            <a:extLst>
              <a:ext uri="{FF2B5EF4-FFF2-40B4-BE49-F238E27FC236}">
                <a16:creationId xmlns:a16="http://schemas.microsoft.com/office/drawing/2014/main" id="{4948889A-E4DD-4195-FAE8-F0E8E31BDB06}"/>
              </a:ext>
            </a:extLst>
          </p:cNvPr>
          <p:cNvSpPr txBox="1"/>
          <p:nvPr/>
        </p:nvSpPr>
        <p:spPr>
          <a:xfrm>
            <a:off x="7162800" y="5909971"/>
            <a:ext cx="16343369" cy="371064"/>
          </a:xfrm>
          <a:prstGeom prst="rect">
            <a:avLst/>
          </a:prstGeom>
        </p:spPr>
        <p:txBody>
          <a:bodyPr lIns="0" tIns="0" rIns="0" bIns="0" rtlCol="0" anchor="t">
            <a:spAutoFit/>
          </a:bodyPr>
          <a:lstStyle/>
          <a:p>
            <a:pPr algn="just">
              <a:lnSpc>
                <a:spcPct val="150000"/>
              </a:lnSpc>
              <a:spcAft>
                <a:spcPts val="800"/>
              </a:spcAft>
            </a:pPr>
            <a:r>
              <a:rPr lang="en-US" sz="1800" dirty="0">
                <a:effectLst/>
                <a:latin typeface="Canva Sans" panose="020B0604020202020204" charset="0"/>
                <a:ea typeface="Times New Roman" panose="02020603050405020304" pitchFamily="18" charset="0"/>
              </a:rPr>
              <a:t>Figure 2.8: Data frame constructed for classification</a:t>
            </a:r>
            <a:endParaRPr lang="en-IN" sz="18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9" name="TextBox 4">
            <a:extLst>
              <a:ext uri="{FF2B5EF4-FFF2-40B4-BE49-F238E27FC236}">
                <a16:creationId xmlns:a16="http://schemas.microsoft.com/office/drawing/2014/main" id="{409E39FE-0386-B998-5024-129B3DA1B989}"/>
              </a:ext>
            </a:extLst>
          </p:cNvPr>
          <p:cNvSpPr txBox="1"/>
          <p:nvPr/>
        </p:nvSpPr>
        <p:spPr>
          <a:xfrm>
            <a:off x="1028699" y="7012572"/>
            <a:ext cx="16343369" cy="1602811"/>
          </a:xfrm>
          <a:prstGeom prst="rect">
            <a:avLst/>
          </a:prstGeom>
        </p:spPr>
        <p:txBody>
          <a:bodyPr lIns="0" tIns="0" rIns="0" bIns="0" rtlCol="0" anchor="t">
            <a:spAutoFit/>
          </a:bodyPr>
          <a:lstStyle/>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SENSEX Target pattern, NIFTY50 Target pattern and NIFTY Consumption Target pattern denotes whether the price of the went down after the window of days was over or did it go up. If it went up, the value is 1 and if it went down or remained constant the value is 0.</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FBB1BE5D-508E-746D-9C0D-1DB5BB92F5F4}"/>
              </a:ext>
            </a:extLst>
          </p:cNvPr>
          <p:cNvPicPr>
            <a:picLocks noChangeAspect="1"/>
          </p:cNvPicPr>
          <p:nvPr/>
        </p:nvPicPr>
        <p:blipFill>
          <a:blip r:embed="rId4"/>
          <a:stretch>
            <a:fillRect/>
          </a:stretch>
        </p:blipFill>
        <p:spPr>
          <a:xfrm>
            <a:off x="4800600" y="3798104"/>
            <a:ext cx="10230802" cy="1960828"/>
          </a:xfrm>
          <a:prstGeom prst="rect">
            <a:avLst/>
          </a:prstGeom>
        </p:spPr>
      </p:pic>
      <p:sp>
        <p:nvSpPr>
          <p:cNvPr id="13" name="TextBox 6">
            <a:extLst>
              <a:ext uri="{FF2B5EF4-FFF2-40B4-BE49-F238E27FC236}">
                <a16:creationId xmlns:a16="http://schemas.microsoft.com/office/drawing/2014/main" id="{17B522FA-F27D-7497-63E2-DF5A7870CFEE}"/>
              </a:ext>
            </a:extLst>
          </p:cNvPr>
          <p:cNvSpPr txBox="1"/>
          <p:nvPr/>
        </p:nvSpPr>
        <p:spPr>
          <a:xfrm>
            <a:off x="972314" y="875307"/>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Data Frame Constructed for classification</a:t>
            </a:r>
          </a:p>
        </p:txBody>
      </p:sp>
    </p:spTree>
    <p:extLst>
      <p:ext uri="{BB962C8B-B14F-4D97-AF65-F5344CB8AC3E}">
        <p14:creationId xmlns:p14="http://schemas.microsoft.com/office/powerpoint/2010/main" val="49089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IN" dirty="0"/>
          </a:p>
        </p:txBody>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2259529"/>
          </a:xfrm>
          <a:prstGeom prst="rect">
            <a:avLst/>
          </a:prstGeom>
        </p:spPr>
        <p:txBody>
          <a:bodyPr lIns="0" tIns="0" rIns="0" bIns="0" rtlCol="0" anchor="t">
            <a:spAutoFit/>
          </a:bodyPr>
          <a:lstStyle/>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Pattern recognition for the entire graph is done by clustering similar graphs together. In order to do this, only two centrality measures were considered namely – degree centrality and degree strength as both of them show a strong correlation with each other.</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7" name="TextBox 4">
            <a:extLst>
              <a:ext uri="{FF2B5EF4-FFF2-40B4-BE49-F238E27FC236}">
                <a16:creationId xmlns:a16="http://schemas.microsoft.com/office/drawing/2014/main" id="{4948889A-E4DD-4195-FAE8-F0E8E31BDB06}"/>
              </a:ext>
            </a:extLst>
          </p:cNvPr>
          <p:cNvSpPr txBox="1"/>
          <p:nvPr/>
        </p:nvSpPr>
        <p:spPr>
          <a:xfrm>
            <a:off x="4267200" y="6821515"/>
            <a:ext cx="16343369" cy="890628"/>
          </a:xfrm>
          <a:prstGeom prst="rect">
            <a:avLst/>
          </a:prstGeom>
        </p:spPr>
        <p:txBody>
          <a:bodyPr lIns="0" tIns="0" rIns="0" bIns="0" rtlCol="0" anchor="t">
            <a:spAutoFit/>
          </a:bodyPr>
          <a:lstStyle/>
          <a:p>
            <a:pPr algn="just">
              <a:lnSpc>
                <a:spcPct val="150000"/>
              </a:lnSpc>
              <a:spcAft>
                <a:spcPts val="800"/>
              </a:spcAft>
            </a:pPr>
            <a:r>
              <a:rPr lang="en-US" sz="1800" kern="100" dirty="0">
                <a:effectLst/>
                <a:latin typeface="Canva Sans" panose="020B0604020202020204" charset="0"/>
                <a:ea typeface="Times New Roman" panose="02020603050405020304" pitchFamily="18" charset="0"/>
                <a:cs typeface="Times New Roman" panose="02020603050405020304" pitchFamily="18" charset="0"/>
              </a:rPr>
              <a:t>Figure 2.9: Graph showing the correlation between network strengths and degree centralities</a:t>
            </a:r>
            <a:endParaRPr lang="en-IN" sz="18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EC66BB9-2B5D-3A73-EC1D-900FD48BE470}"/>
              </a:ext>
            </a:extLst>
          </p:cNvPr>
          <p:cNvPicPr>
            <a:picLocks noChangeAspect="1"/>
          </p:cNvPicPr>
          <p:nvPr/>
        </p:nvPicPr>
        <p:blipFill>
          <a:blip r:embed="rId4"/>
          <a:stretch>
            <a:fillRect/>
          </a:stretch>
        </p:blipFill>
        <p:spPr>
          <a:xfrm>
            <a:off x="6629400" y="3685763"/>
            <a:ext cx="4572000" cy="3066089"/>
          </a:xfrm>
          <a:prstGeom prst="rect">
            <a:avLst/>
          </a:prstGeom>
        </p:spPr>
      </p:pic>
      <p:sp>
        <p:nvSpPr>
          <p:cNvPr id="9" name="TextBox 4">
            <a:extLst>
              <a:ext uri="{FF2B5EF4-FFF2-40B4-BE49-F238E27FC236}">
                <a16:creationId xmlns:a16="http://schemas.microsoft.com/office/drawing/2014/main" id="{A0371869-CCC9-F87C-DA02-06FCDFF23191}"/>
              </a:ext>
            </a:extLst>
          </p:cNvPr>
          <p:cNvSpPr txBox="1"/>
          <p:nvPr/>
        </p:nvSpPr>
        <p:spPr>
          <a:xfrm>
            <a:off x="1028699" y="7712143"/>
            <a:ext cx="16343369" cy="2259529"/>
          </a:xfrm>
          <a:prstGeom prst="rect">
            <a:avLst/>
          </a:prstGeom>
        </p:spPr>
        <p:txBody>
          <a:bodyPr lIns="0" tIns="0" rIns="0" bIns="0" rtlCol="0" anchor="t">
            <a:spAutoFit/>
          </a:bodyPr>
          <a:lstStyle/>
          <a:p>
            <a:pPr>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In order to predict for the entire graph, all the graphs with the same strength were considered together and a hybrid graph (considered by taking XOR of all weights) was constructed of these graphs. After this the edges in the testing graph of the same strength and the hybrid graph are compared for their weights.</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10" name="TextBox 6">
            <a:extLst>
              <a:ext uri="{FF2B5EF4-FFF2-40B4-BE49-F238E27FC236}">
                <a16:creationId xmlns:a16="http://schemas.microsoft.com/office/drawing/2014/main" id="{0D797BFB-006A-73F8-4071-DBC546959A3D}"/>
              </a:ext>
            </a:extLst>
          </p:cNvPr>
          <p:cNvSpPr txBox="1"/>
          <p:nvPr/>
        </p:nvSpPr>
        <p:spPr>
          <a:xfrm>
            <a:off x="972314" y="875307"/>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2. Pattern Recognition for Entire Graph</a:t>
            </a:r>
          </a:p>
        </p:txBody>
      </p:sp>
    </p:spTree>
    <p:extLst>
      <p:ext uri="{BB962C8B-B14F-4D97-AF65-F5344CB8AC3E}">
        <p14:creationId xmlns:p14="http://schemas.microsoft.com/office/powerpoint/2010/main" val="3703683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15931" y="2386480"/>
            <a:ext cx="16343369" cy="1705532"/>
          </a:xfrm>
          <a:prstGeom prst="rect">
            <a:avLst/>
          </a:prstGeom>
        </p:spPr>
        <p:txBody>
          <a:bodyPr lIns="0" tIns="0" rIns="0" bIns="0" rtlCol="0" anchor="t">
            <a:spAutoFit/>
          </a:bodyPr>
          <a:lstStyle/>
          <a:p>
            <a:pPr algn="just">
              <a:lnSpc>
                <a:spcPct val="150000"/>
              </a:lnSpc>
              <a:spcAft>
                <a:spcPts val="800"/>
              </a:spcAft>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results for the classification for a window size of 30 days without any fine tuning of the algorithms is given below.</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7" name="TextBox 4">
            <a:extLst>
              <a:ext uri="{FF2B5EF4-FFF2-40B4-BE49-F238E27FC236}">
                <a16:creationId xmlns:a16="http://schemas.microsoft.com/office/drawing/2014/main" id="{4948889A-E4DD-4195-FAE8-F0E8E31BDB06}"/>
              </a:ext>
            </a:extLst>
          </p:cNvPr>
          <p:cNvSpPr txBox="1"/>
          <p:nvPr/>
        </p:nvSpPr>
        <p:spPr>
          <a:xfrm>
            <a:off x="4191000" y="8694709"/>
            <a:ext cx="16343369" cy="1428533"/>
          </a:xfrm>
          <a:prstGeom prst="rect">
            <a:avLst/>
          </a:prstGeom>
        </p:spPr>
        <p:txBody>
          <a:bodyPr lIns="0" tIns="0" rIns="0" bIns="0" rtlCol="0" anchor="t">
            <a:spAutoFit/>
          </a:bodyPr>
          <a:lstStyle/>
          <a:p>
            <a:pPr algn="just">
              <a:lnSpc>
                <a:spcPct val="150000"/>
              </a:lnSpc>
              <a:spcAft>
                <a:spcPts val="800"/>
              </a:spcAft>
            </a:pPr>
            <a:br>
              <a:rPr lang="en-US" kern="100" dirty="0">
                <a:effectLst/>
                <a:latin typeface="Canva Sans" panose="020B0604020202020204" charset="0"/>
                <a:ea typeface="Times New Roman" panose="02020603050405020304" pitchFamily="18" charset="0"/>
                <a:cs typeface="Times New Roman" panose="02020603050405020304" pitchFamily="18" charset="0"/>
              </a:rPr>
            </a:br>
            <a:r>
              <a:rPr lang="en-US" kern="100" dirty="0">
                <a:effectLst/>
                <a:latin typeface="Canva Sans" panose="020B0604020202020204" charset="0"/>
                <a:ea typeface="Times New Roman" panose="02020603050405020304" pitchFamily="18" charset="0"/>
                <a:cs typeface="Times New Roman" panose="02020603050405020304" pitchFamily="18" charset="0"/>
              </a:rPr>
              <a:t>Table 3.1: Results for supervised classification of one day based on the window size of 30 days</a:t>
            </a:r>
            <a:endParaRPr lang="en-IN"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9" name="TextBox 6">
            <a:extLst>
              <a:ext uri="{FF2B5EF4-FFF2-40B4-BE49-F238E27FC236}">
                <a16:creationId xmlns:a16="http://schemas.microsoft.com/office/drawing/2014/main" id="{CC541707-F57B-26A8-903C-AC08AAECF592}"/>
              </a:ext>
            </a:extLst>
          </p:cNvPr>
          <p:cNvSpPr txBox="1"/>
          <p:nvPr/>
        </p:nvSpPr>
        <p:spPr>
          <a:xfrm>
            <a:off x="1028699" y="926136"/>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Results: Pattern Recognition for One-day</a:t>
            </a:r>
          </a:p>
        </p:txBody>
      </p:sp>
      <p:graphicFrame>
        <p:nvGraphicFramePr>
          <p:cNvPr id="10" name="Table 9">
            <a:extLst>
              <a:ext uri="{FF2B5EF4-FFF2-40B4-BE49-F238E27FC236}">
                <a16:creationId xmlns:a16="http://schemas.microsoft.com/office/drawing/2014/main" id="{254BA1E7-F6AF-8D00-B46C-CF1018535437}"/>
              </a:ext>
            </a:extLst>
          </p:cNvPr>
          <p:cNvGraphicFramePr>
            <a:graphicFrameLocks noGrp="1"/>
          </p:cNvGraphicFramePr>
          <p:nvPr>
            <p:extLst>
              <p:ext uri="{D42A27DB-BD31-4B8C-83A1-F6EECF244321}">
                <p14:modId xmlns:p14="http://schemas.microsoft.com/office/powerpoint/2010/main" val="1806753732"/>
              </p:ext>
            </p:extLst>
          </p:nvPr>
        </p:nvGraphicFramePr>
        <p:xfrm>
          <a:off x="4572000" y="3238500"/>
          <a:ext cx="8839201" cy="5809289"/>
        </p:xfrm>
        <a:graphic>
          <a:graphicData uri="http://schemas.openxmlformats.org/drawingml/2006/table">
            <a:tbl>
              <a:tblPr firstRow="1" firstCol="1" bandRow="1">
                <a:tableStyleId>{5C22544A-7EE6-4342-B048-85BDC9FD1C3A}</a:tableStyleId>
              </a:tblPr>
              <a:tblGrid>
                <a:gridCol w="1602522">
                  <a:extLst>
                    <a:ext uri="{9D8B030D-6E8A-4147-A177-3AD203B41FA5}">
                      <a16:colId xmlns:a16="http://schemas.microsoft.com/office/drawing/2014/main" val="181911406"/>
                    </a:ext>
                  </a:extLst>
                </a:gridCol>
                <a:gridCol w="1602522">
                  <a:extLst>
                    <a:ext uri="{9D8B030D-6E8A-4147-A177-3AD203B41FA5}">
                      <a16:colId xmlns:a16="http://schemas.microsoft.com/office/drawing/2014/main" val="2367191952"/>
                    </a:ext>
                  </a:extLst>
                </a:gridCol>
                <a:gridCol w="1344767">
                  <a:extLst>
                    <a:ext uri="{9D8B030D-6E8A-4147-A177-3AD203B41FA5}">
                      <a16:colId xmlns:a16="http://schemas.microsoft.com/office/drawing/2014/main" val="4286900819"/>
                    </a:ext>
                  </a:extLst>
                </a:gridCol>
                <a:gridCol w="2144695">
                  <a:extLst>
                    <a:ext uri="{9D8B030D-6E8A-4147-A177-3AD203B41FA5}">
                      <a16:colId xmlns:a16="http://schemas.microsoft.com/office/drawing/2014/main" val="4026546882"/>
                    </a:ext>
                  </a:extLst>
                </a:gridCol>
                <a:gridCol w="2144695">
                  <a:extLst>
                    <a:ext uri="{9D8B030D-6E8A-4147-A177-3AD203B41FA5}">
                      <a16:colId xmlns:a16="http://schemas.microsoft.com/office/drawing/2014/main" val="7805834"/>
                    </a:ext>
                  </a:extLst>
                </a:gridCol>
              </a:tblGrid>
              <a:tr h="491429">
                <a:tc>
                  <a:txBody>
                    <a:bodyPr/>
                    <a:lstStyle/>
                    <a:p>
                      <a:pPr marL="201930" indent="-179705" algn="just">
                        <a:lnSpc>
                          <a:spcPct val="150000"/>
                        </a:lnSpc>
                        <a:spcAft>
                          <a:spcPts val="800"/>
                        </a:spcAft>
                      </a:pPr>
                      <a:r>
                        <a:rPr lang="en-US" sz="1200" kern="100">
                          <a:effectLst/>
                        </a:rPr>
                        <a:t>Algorithms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Parameters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SENSEX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NIFTY50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NIFTY Consumption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6668932"/>
                  </a:ext>
                </a:extLst>
              </a:tr>
              <a:tr h="354524">
                <a:tc rowSpan="3">
                  <a:txBody>
                    <a:bodyPr/>
                    <a:lstStyle/>
                    <a:p>
                      <a:pPr marL="201930" indent="-179705" algn="just">
                        <a:lnSpc>
                          <a:spcPct val="150000"/>
                        </a:lnSpc>
                        <a:spcAft>
                          <a:spcPts val="800"/>
                        </a:spcAft>
                      </a:pPr>
                      <a:r>
                        <a:rPr lang="en-US" sz="12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000016"/>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0.63 &amp; 0.77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0.63 &amp; 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0.61 &amp; 0.76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5856522"/>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0.70 &amp; 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0.70 &amp; 0.72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0.68 &amp; 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217688"/>
                  </a:ext>
                </a:extLst>
              </a:tr>
              <a:tr h="354524">
                <a:tc rowSpan="3">
                  <a:txBody>
                    <a:bodyPr/>
                    <a:lstStyle/>
                    <a:p>
                      <a:pPr marL="201930" indent="-179705" algn="just">
                        <a:lnSpc>
                          <a:spcPct val="150000"/>
                        </a:lnSpc>
                        <a:spcAft>
                          <a:spcPts val="800"/>
                        </a:spcAft>
                      </a:pPr>
                      <a:r>
                        <a:rPr lang="en-US" sz="12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807549"/>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0.42 &amp; 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0.46 &amp; 0.59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 &amp; 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771404"/>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0.45 &amp; 0.55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0.45 &amp; 0.55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0.49 &amp; 0.55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6622471"/>
                  </a:ext>
                </a:extLst>
              </a:tr>
              <a:tr h="354524">
                <a:tc rowSpan="3">
                  <a:txBody>
                    <a:bodyPr/>
                    <a:lstStyle/>
                    <a:p>
                      <a:pPr marL="201930" indent="-179705" algn="just">
                        <a:lnSpc>
                          <a:spcPct val="150000"/>
                        </a:lnSpc>
                        <a:spcAft>
                          <a:spcPts val="800"/>
                        </a:spcAft>
                      </a:pPr>
                      <a:r>
                        <a:rPr lang="en-US" sz="1200" kern="100">
                          <a:effectLst/>
                        </a:rPr>
                        <a:t>Logistic</a:t>
                      </a:r>
                      <a:endParaRPr lang="en-IN" sz="1100" kern="100">
                        <a:effectLst/>
                      </a:endParaRPr>
                    </a:p>
                    <a:p>
                      <a:pPr marL="201930" indent="-179705" algn="just">
                        <a:lnSpc>
                          <a:spcPct val="150000"/>
                        </a:lnSpc>
                        <a:spcAft>
                          <a:spcPts val="800"/>
                        </a:spcAft>
                      </a:pPr>
                      <a:r>
                        <a:rPr lang="en-US" sz="1200" kern="100">
                          <a:effectLst/>
                        </a:rPr>
                        <a:t>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7558509"/>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0.42 &amp; 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0.47 &amp; 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 &amp; 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31350"/>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0.45 &amp; 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0.46 &amp; 0.43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0.52 &amp; 0.45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9072688"/>
                  </a:ext>
                </a:extLst>
              </a:tr>
              <a:tr h="354524">
                <a:tc rowSpan="3">
                  <a:txBody>
                    <a:bodyPr/>
                    <a:lstStyle/>
                    <a:p>
                      <a:pPr marL="201930" indent="-179705" algn="just">
                        <a:lnSpc>
                          <a:spcPct val="150000"/>
                        </a:lnSpc>
                        <a:spcAft>
                          <a:spcPts val="800"/>
                        </a:spcAft>
                      </a:pPr>
                      <a:r>
                        <a:rPr lang="en-US" sz="1200" kern="100">
                          <a:effectLst/>
                        </a:rPr>
                        <a:t>Multi-layer</a:t>
                      </a:r>
                      <a:endParaRPr lang="en-IN" sz="1100" kern="100">
                        <a:effectLst/>
                      </a:endParaRPr>
                    </a:p>
                    <a:p>
                      <a:pPr marL="201930" indent="-179705" algn="just">
                        <a:lnSpc>
                          <a:spcPct val="150000"/>
                        </a:lnSpc>
                        <a:spcAft>
                          <a:spcPts val="800"/>
                        </a:spcAft>
                      </a:pPr>
                      <a:r>
                        <a:rPr lang="en-US" sz="1200" kern="100">
                          <a:effectLst/>
                        </a:rPr>
                        <a:t>perceptron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330669"/>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0.42 &amp; 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 &amp; 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 &amp; 0.60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1957448"/>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0.45 &amp; 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0.52 &amp; 0.45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0.49 &amp; 0.55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370339"/>
                  </a:ext>
                </a:extLst>
              </a:tr>
              <a:tr h="354524">
                <a:tc rowSpan="3">
                  <a:txBody>
                    <a:bodyPr/>
                    <a:lstStyle/>
                    <a:p>
                      <a:pPr marL="201930" indent="-179705" algn="just">
                        <a:lnSpc>
                          <a:spcPct val="150000"/>
                        </a:lnSpc>
                        <a:spcAft>
                          <a:spcPts val="800"/>
                        </a:spcAft>
                      </a:pPr>
                      <a:r>
                        <a:rPr lang="en-US" sz="12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159824"/>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0.45 &amp; 0.56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0.43 &amp; 0.58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0.44 &amp; 0.57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920291"/>
                  </a:ext>
                </a:extLst>
              </a:tr>
              <a:tr h="354524">
                <a:tc vMerge="1">
                  <a:txBody>
                    <a:bodyPr/>
                    <a:lstStyle/>
                    <a:p>
                      <a:endParaRPr lang="en-IN"/>
                    </a:p>
                  </a:txBody>
                  <a:tcPr/>
                </a:tc>
                <a:tc>
                  <a:txBody>
                    <a:bodyPr/>
                    <a:lstStyle/>
                    <a:p>
                      <a:pPr marL="201930" indent="-179705" algn="just">
                        <a:lnSpc>
                          <a:spcPct val="150000"/>
                        </a:lnSpc>
                        <a:spcAft>
                          <a:spcPts val="800"/>
                        </a:spcAft>
                      </a:pPr>
                      <a:r>
                        <a:rPr lang="en-US"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0.47 &amp; 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a:effectLst/>
                        </a:rPr>
                        <a:t>0.46 &amp; 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01930" indent="-179705" algn="just">
                        <a:lnSpc>
                          <a:spcPct val="150000"/>
                        </a:lnSpc>
                        <a:spcAft>
                          <a:spcPts val="800"/>
                        </a:spcAft>
                      </a:pPr>
                      <a:r>
                        <a:rPr lang="en-US" sz="1200" kern="100" dirty="0">
                          <a:effectLst/>
                        </a:rPr>
                        <a:t>0.44 &amp; 0.57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5318876"/>
                  </a:ext>
                </a:extLst>
              </a:tr>
            </a:tbl>
          </a:graphicData>
        </a:graphic>
      </p:graphicFrame>
    </p:spTree>
    <p:extLst>
      <p:ext uri="{BB962C8B-B14F-4D97-AF65-F5344CB8AC3E}">
        <p14:creationId xmlns:p14="http://schemas.microsoft.com/office/powerpoint/2010/main" val="2741222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685800" y="3358723"/>
            <a:ext cx="16343369" cy="4722960"/>
          </a:xfrm>
          <a:prstGeom prst="rect">
            <a:avLst/>
          </a:prstGeom>
        </p:spPr>
        <p:txBody>
          <a:bodyPr lIns="0" tIns="0" rIns="0" bIns="0" rtlCol="0" anchor="t">
            <a:spAutoFit/>
          </a:bodyPr>
          <a:lstStyle/>
          <a:p>
            <a:pPr marL="457200" algn="just">
              <a:lnSpc>
                <a:spcPct val="150000"/>
              </a:lnSpc>
            </a:pPr>
            <a:r>
              <a:rPr lang="en-US" sz="2800" kern="100" dirty="0">
                <a:effectLst/>
                <a:latin typeface="Canva Sans" panose="020B0604020202020204" charset="0"/>
                <a:ea typeface="Times New Roman" panose="02020603050405020304" pitchFamily="18" charset="0"/>
                <a:cs typeface="Times New Roman" panose="02020603050405020304" pitchFamily="18" charset="0"/>
              </a:rPr>
              <a:t>Since the problem of clustering the entire graph was not a problem of supervised classification, its evaluation can simply be done by comparing how many edges in our hybrid graph have the same weight as our testing graph. </a:t>
            </a:r>
          </a:p>
          <a:p>
            <a:pPr marL="457200" algn="just">
              <a:lnSpc>
                <a:spcPct val="150000"/>
              </a:lnSpc>
            </a:pP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800" kern="100" dirty="0">
                <a:effectLst/>
                <a:latin typeface="Canva Sans" panose="020B0604020202020204" charset="0"/>
                <a:ea typeface="Times New Roman" panose="02020603050405020304" pitchFamily="18" charset="0"/>
                <a:cs typeface="Times New Roman" panose="02020603050405020304" pitchFamily="18" charset="0"/>
              </a:rPr>
              <a:t>In our case out of the total 573 positively weighted edges, the weights of 504 of them were equal to each other. </a:t>
            </a:r>
            <a:endParaRPr lang="en-IN" sz="2800" kern="100" dirty="0">
              <a:effectLst/>
              <a:latin typeface="Canva Sans" panose="020B060402020202020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3600" kern="100" dirty="0">
              <a:effectLst/>
              <a:latin typeface="Canva Sans" panose="020B0604020202020204" charset="0"/>
              <a:ea typeface="Calibri" panose="020F0502020204030204" pitchFamily="34" charset="0"/>
              <a:cs typeface="Times New Roman" panose="02020603050405020304" pitchFamily="18" charset="0"/>
            </a:endParaRPr>
          </a:p>
        </p:txBody>
      </p:sp>
      <p:sp>
        <p:nvSpPr>
          <p:cNvPr id="9" name="TextBox 6">
            <a:extLst>
              <a:ext uri="{FF2B5EF4-FFF2-40B4-BE49-F238E27FC236}">
                <a16:creationId xmlns:a16="http://schemas.microsoft.com/office/drawing/2014/main" id="{CC541707-F57B-26A8-903C-AC08AAECF592}"/>
              </a:ext>
            </a:extLst>
          </p:cNvPr>
          <p:cNvSpPr txBox="1"/>
          <p:nvPr/>
        </p:nvSpPr>
        <p:spPr>
          <a:xfrm>
            <a:off x="1028699" y="926136"/>
            <a:ext cx="16343369" cy="1028700"/>
          </a:xfrm>
          <a:prstGeom prst="rect">
            <a:avLst/>
          </a:prstGeom>
        </p:spPr>
        <p:txBody>
          <a:bodyPr lIns="0" tIns="0" rIns="0" bIns="0" rtlCol="0" anchor="t">
            <a:spAutoFit/>
          </a:bodyPr>
          <a:lstStyle/>
          <a:p>
            <a:pPr>
              <a:lnSpc>
                <a:spcPts val="8400"/>
              </a:lnSpc>
            </a:pPr>
            <a:r>
              <a:rPr lang="en-US" sz="6000" dirty="0">
                <a:solidFill>
                  <a:srgbClr val="000000"/>
                </a:solidFill>
                <a:latin typeface="Canva Sans Bold"/>
              </a:rPr>
              <a:t>Results: Pattern Recognition for Graph</a:t>
            </a:r>
          </a:p>
        </p:txBody>
      </p:sp>
    </p:spTree>
    <p:extLst>
      <p:ext uri="{BB962C8B-B14F-4D97-AF65-F5344CB8AC3E}">
        <p14:creationId xmlns:p14="http://schemas.microsoft.com/office/powerpoint/2010/main" val="309944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Conclusion</a:t>
            </a:r>
          </a:p>
        </p:txBody>
      </p:sp>
      <p:sp>
        <p:nvSpPr>
          <p:cNvPr id="5" name="TextBox 5"/>
          <p:cNvSpPr txBox="1"/>
          <p:nvPr/>
        </p:nvSpPr>
        <p:spPr>
          <a:xfrm>
            <a:off x="1028700" y="2505710"/>
            <a:ext cx="16343369" cy="5788701"/>
          </a:xfrm>
          <a:prstGeom prst="rect">
            <a:avLst/>
          </a:prstGeom>
        </p:spPr>
        <p:txBody>
          <a:bodyPr lIns="0" tIns="0" rIns="0" bIns="0" rtlCol="0" anchor="t">
            <a:spAutoFit/>
          </a:bodyPr>
          <a:lstStyle/>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final take of the research is that predicting the stock price is not a simple machine learning task. One has to innovate with other ideas in order to build a foolproof system to correctly predict the stock market. </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combination of graphs and their parameters with machine learning techniques introduced a lot of new aspects. </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Higher values of centrality measures in the research indicate the pattern in the market is repeating and hence a clear prediction can be made for such a time series. Lower values of centrality measures indicate that the market is not that predictable and we can skip such periods from our data frames. </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We see that deep learning technique of Multi-layer perceptron is the best in actually classifying the pattern. Since predicting patterns is a relatively simpler task than actually predicting the price, the research gives a new direction for future.</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a:solidFill>
                  <a:srgbClr val="000000"/>
                </a:solidFill>
                <a:latin typeface="Canva Sans Bold"/>
              </a:rPr>
              <a:t>Future Work</a:t>
            </a:r>
          </a:p>
        </p:txBody>
      </p:sp>
      <p:sp>
        <p:nvSpPr>
          <p:cNvPr id="5" name="TextBox 5"/>
          <p:cNvSpPr txBox="1"/>
          <p:nvPr/>
        </p:nvSpPr>
        <p:spPr>
          <a:xfrm>
            <a:off x="1028700" y="2505710"/>
            <a:ext cx="16343369" cy="5788701"/>
          </a:xfrm>
          <a:prstGeom prst="rect">
            <a:avLst/>
          </a:prstGeom>
        </p:spPr>
        <p:txBody>
          <a:bodyPr lIns="0" tIns="0" rIns="0" bIns="0" rtlCol="0" anchor="t">
            <a:spAutoFit/>
          </a:bodyPr>
          <a:lstStyle/>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As with every research, there are future prospects associated with this one as well. The way we leveraged the idea of graphs in our research still requires more refining. </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advent of graph neural networks is more prominent for stock price prediction which can be integrated with this idea. Better implementation of models by fine tuning them or combining them with other models in order to improve results is also a future prospect of this research. </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Integrating these machine learning and deep learning models with some real-life investment strategies such as buy-and-hold, value investing or quality investing can also be done in order to validate the results even further.</a:t>
            </a:r>
          </a:p>
          <a:p>
            <a:pPr marL="342900" indent="-342900" algn="just">
              <a:lnSpc>
                <a:spcPct val="150000"/>
              </a:lnSpc>
              <a:spcAft>
                <a:spcPts val="800"/>
              </a:spcAft>
              <a:buFont typeface="Arial" panose="020B0604020202020204" pitchFamily="34" charset="0"/>
              <a:buChar char="•"/>
            </a:pPr>
            <a:r>
              <a:rPr lang="en-US" sz="2400" kern="100" dirty="0">
                <a:effectLst/>
                <a:latin typeface="Canva Sans" panose="020B0604020202020204" charset="0"/>
                <a:ea typeface="Times New Roman" panose="02020603050405020304" pitchFamily="18" charset="0"/>
                <a:cs typeface="Times New Roman" panose="02020603050405020304" pitchFamily="18" charset="0"/>
              </a:rPr>
              <a:t>The models can be integrated with these strategies in order to build an application which can act as a “Investment companion” for investors.</a:t>
            </a:r>
            <a:endParaRPr lang="en-IN" sz="2400" kern="100" dirty="0">
              <a:effectLst/>
              <a:latin typeface="Canva San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804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dirty="0">
                <a:solidFill>
                  <a:srgbClr val="000000"/>
                </a:solidFill>
                <a:latin typeface="Canva Sans Bold"/>
              </a:rPr>
              <a:t>References</a:t>
            </a:r>
          </a:p>
        </p:txBody>
      </p:sp>
      <p:sp>
        <p:nvSpPr>
          <p:cNvPr id="5" name="TextBox 5"/>
          <p:cNvSpPr txBox="1"/>
          <p:nvPr/>
        </p:nvSpPr>
        <p:spPr>
          <a:xfrm>
            <a:off x="1028700" y="2367430"/>
            <a:ext cx="16343369" cy="7489230"/>
          </a:xfrm>
          <a:prstGeom prst="rect">
            <a:avLst/>
          </a:prstGeom>
        </p:spPr>
        <p:txBody>
          <a:bodyPr lIns="0" tIns="0" rIns="0" bIns="0" rtlCol="0" anchor="t">
            <a:spAutoFit/>
          </a:bodyPr>
          <a:lstStyle/>
          <a:p>
            <a:pPr indent="-269875" algn="just">
              <a:spcAft>
                <a:spcPts val="800"/>
              </a:spcAft>
            </a:pPr>
            <a:r>
              <a:rPr lang="en-US" sz="1600" kern="100" dirty="0">
                <a:effectLst/>
                <a:latin typeface="Canva Sans" panose="020B0604020202020204" charset="0"/>
                <a:ea typeface="Times New Roman" panose="02020603050405020304" pitchFamily="18" charset="0"/>
                <a:cs typeface="Times New Roman" panose="02020603050405020304" pitchFamily="18" charset="0"/>
              </a:rPr>
              <a:t>[1]	Lucas </a:t>
            </a:r>
            <a:r>
              <a:rPr lang="en-US" sz="1600" kern="100" dirty="0" err="1">
                <a:effectLst/>
                <a:latin typeface="Canva Sans" panose="020B0604020202020204" charset="0"/>
                <a:ea typeface="Times New Roman" panose="02020603050405020304" pitchFamily="18" charset="0"/>
                <a:cs typeface="Times New Roman" panose="02020603050405020304" pitchFamily="18" charset="0"/>
              </a:rPr>
              <a:t>Lacasa</a:t>
            </a:r>
            <a:r>
              <a:rPr lang="en-US" sz="1600" kern="100" dirty="0">
                <a:effectLst/>
                <a:latin typeface="Canva Sans" panose="020B0604020202020204" charset="0"/>
                <a:ea typeface="Times New Roman" panose="02020603050405020304" pitchFamily="18" charset="0"/>
                <a:cs typeface="Times New Roman" panose="02020603050405020304" pitchFamily="18" charset="0"/>
              </a:rPr>
              <a:t>, </a:t>
            </a:r>
            <a:r>
              <a:rPr lang="en-US" sz="1600" kern="100" dirty="0" err="1">
                <a:effectLst/>
                <a:latin typeface="Canva Sans" panose="020B0604020202020204" charset="0"/>
                <a:ea typeface="Times New Roman" panose="02020603050405020304" pitchFamily="18" charset="0"/>
                <a:cs typeface="Times New Roman" panose="02020603050405020304" pitchFamily="18" charset="0"/>
              </a:rPr>
              <a:t>Bartolo</a:t>
            </a:r>
            <a:r>
              <a:rPr lang="en-US" sz="1600" kern="100" dirty="0">
                <a:effectLst/>
                <a:latin typeface="Canva Sans" panose="020B0604020202020204" charset="0"/>
                <a:ea typeface="Times New Roman" panose="02020603050405020304" pitchFamily="18" charset="0"/>
                <a:cs typeface="Times New Roman" panose="02020603050405020304" pitchFamily="18" charset="0"/>
              </a:rPr>
              <a:t> </a:t>
            </a:r>
            <a:r>
              <a:rPr lang="en-US" sz="1600" kern="100" dirty="0" err="1">
                <a:effectLst/>
                <a:latin typeface="Canva Sans" panose="020B0604020202020204" charset="0"/>
                <a:ea typeface="Times New Roman" panose="02020603050405020304" pitchFamily="18" charset="0"/>
                <a:cs typeface="Times New Roman" panose="02020603050405020304" pitchFamily="18" charset="0"/>
              </a:rPr>
              <a:t>Luque</a:t>
            </a:r>
            <a:r>
              <a:rPr lang="en-US" sz="1600" kern="100" dirty="0">
                <a:effectLst/>
                <a:latin typeface="Canva Sans" panose="020B0604020202020204" charset="0"/>
                <a:ea typeface="Times New Roman" panose="02020603050405020304" pitchFamily="18" charset="0"/>
                <a:cs typeface="Times New Roman" panose="02020603050405020304" pitchFamily="18" charset="0"/>
              </a:rPr>
              <a:t>, Fernando Ballesteros, Jordi </a:t>
            </a:r>
            <a:r>
              <a:rPr lang="en-US" sz="1600" kern="100" dirty="0" err="1">
                <a:effectLst/>
                <a:latin typeface="Canva Sans" panose="020B0604020202020204" charset="0"/>
                <a:ea typeface="Times New Roman" panose="02020603050405020304" pitchFamily="18" charset="0"/>
                <a:cs typeface="Times New Roman" panose="02020603050405020304" pitchFamily="18" charset="0"/>
              </a:rPr>
              <a:t>Luque</a:t>
            </a:r>
            <a:r>
              <a:rPr lang="en-US" sz="1600" kern="100" dirty="0">
                <a:effectLst/>
                <a:latin typeface="Canva Sans" panose="020B0604020202020204" charset="0"/>
                <a:ea typeface="Times New Roman" panose="02020603050405020304" pitchFamily="18" charset="0"/>
                <a:cs typeface="Times New Roman" panose="02020603050405020304" pitchFamily="18" charset="0"/>
              </a:rPr>
              <a:t> and Juan Carlos Nun. </a:t>
            </a:r>
            <a:r>
              <a:rPr lang="en-IN" sz="1600" kern="0" dirty="0">
                <a:effectLst/>
                <a:latin typeface="Canva Sans" panose="020B0604020202020204" charset="0"/>
                <a:ea typeface="Calibri" panose="020F0502020204030204" pitchFamily="34" charset="0"/>
                <a:cs typeface="Times New Roman" panose="02020603050405020304" pitchFamily="18" charset="0"/>
              </a:rPr>
              <a:t>From time series to complex networks: The visibility graph</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US" sz="1600" kern="100" dirty="0">
                <a:effectLst/>
                <a:latin typeface="Canva Sans" panose="020B0604020202020204" charset="0"/>
                <a:ea typeface="Times New Roman" panose="02020603050405020304" pitchFamily="18" charset="0"/>
                <a:cs typeface="Times New Roman" panose="02020603050405020304" pitchFamily="18" charset="0"/>
              </a:rPr>
              <a:t>[2]	</a:t>
            </a:r>
            <a:r>
              <a:rPr lang="en-IN" sz="1600" kern="0" dirty="0">
                <a:effectLst/>
                <a:latin typeface="Canva Sans" panose="020B0604020202020204" charset="0"/>
                <a:ea typeface="Calibri" panose="020F0502020204030204" pitchFamily="34" charset="0"/>
                <a:cs typeface="Times New Roman" panose="02020603050405020304" pitchFamily="18" charset="0"/>
              </a:rPr>
              <a:t>Yung-</a:t>
            </a:r>
            <a:r>
              <a:rPr lang="en-IN" sz="1600" kern="0" dirty="0" err="1">
                <a:effectLst/>
                <a:latin typeface="Canva Sans" panose="020B0604020202020204" charset="0"/>
                <a:ea typeface="Calibri" panose="020F0502020204030204" pitchFamily="34" charset="0"/>
                <a:cs typeface="Times New Roman" panose="02020603050405020304" pitchFamily="18" charset="0"/>
              </a:rPr>
              <a:t>Keun</a:t>
            </a:r>
            <a:r>
              <a:rPr lang="en-IN" sz="1600" kern="0" dirty="0">
                <a:effectLst/>
                <a:latin typeface="Canva Sans" panose="020B0604020202020204" charset="0"/>
                <a:ea typeface="Calibri" panose="020F0502020204030204" pitchFamily="34" charset="0"/>
                <a:cs typeface="Times New Roman" panose="02020603050405020304" pitchFamily="18" charset="0"/>
              </a:rPr>
              <a:t> Kwon, Sung-Soon Choi and Byung-Ro Moon. Stock Prediction based on Financial Correlation. </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effectLst/>
                <a:latin typeface="Canva Sans" panose="020B0604020202020204" charset="0"/>
                <a:ea typeface="Calibri" panose="020F0502020204030204" pitchFamily="34" charset="0"/>
                <a:cs typeface="Times New Roman" panose="02020603050405020304" pitchFamily="18" charset="0"/>
              </a:rPr>
              <a:t>[3] 	</a:t>
            </a:r>
            <a:r>
              <a:rPr lang="en-IN" sz="1600" kern="0" dirty="0">
                <a:solidFill>
                  <a:srgbClr val="241F20"/>
                </a:solidFill>
                <a:effectLst/>
                <a:latin typeface="Canva Sans" panose="020B0604020202020204" charset="0"/>
                <a:ea typeface="Calibri" panose="020F0502020204030204" pitchFamily="34" charset="0"/>
                <a:cs typeface="Times New Roman" panose="02020603050405020304" pitchFamily="18" charset="0"/>
              </a:rPr>
              <a:t>Ying Li, </a:t>
            </a:r>
            <a:r>
              <a:rPr lang="en-IN" sz="1600" kern="0" dirty="0" err="1">
                <a:solidFill>
                  <a:srgbClr val="241F20"/>
                </a:solidFill>
                <a:effectLst/>
                <a:latin typeface="Canva Sans" panose="020B0604020202020204" charset="0"/>
                <a:ea typeface="Calibri" panose="020F0502020204030204" pitchFamily="34" charset="0"/>
                <a:cs typeface="Times New Roman" panose="02020603050405020304" pitchFamily="18" charset="0"/>
              </a:rPr>
              <a:t>Hongduo</a:t>
            </a:r>
            <a:r>
              <a:rPr lang="en-IN" sz="1600" kern="0" dirty="0">
                <a:solidFill>
                  <a:srgbClr val="241F20"/>
                </a:solidFill>
                <a:effectLst/>
                <a:latin typeface="Canva Sans" panose="020B0604020202020204" charset="0"/>
                <a:ea typeface="Calibri" panose="020F0502020204030204" pitchFamily="34" charset="0"/>
                <a:cs typeface="Times New Roman" panose="02020603050405020304" pitchFamily="18" charset="0"/>
              </a:rPr>
              <a:t> Cao and Yong Tan. Novel Method of Identifying Time Series Based on Network Graphs. Department of Management Science, Business School, Sun Yat-Sen University, Guangzhou 510275, China</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solidFill>
                  <a:srgbClr val="241F20"/>
                </a:solidFill>
                <a:effectLst/>
                <a:latin typeface="Canva Sans" panose="020B0604020202020204" charset="0"/>
                <a:ea typeface="Calibri" panose="020F0502020204030204" pitchFamily="34" charset="0"/>
                <a:cs typeface="Times New Roman" panose="02020603050405020304" pitchFamily="18" charset="0"/>
              </a:rPr>
              <a:t>[4]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Minggang</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Wang, Ying Chen,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Lixin</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Tian,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Shumin</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Jiang, Zihao Tian,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Ruijin</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Du.</a:t>
            </a:r>
            <a:r>
              <a:rPr lang="en-IN" sz="1600" kern="0" dirty="0">
                <a:solidFill>
                  <a:srgbClr val="0080AE"/>
                </a:solidFill>
                <a:effectLst/>
                <a:latin typeface="Canva Sans" panose="020B0604020202020204" charset="0"/>
                <a:ea typeface="Calibri" panose="020F0502020204030204" pitchFamily="34" charset="0"/>
                <a:cs typeface="Times New Roman" panose="02020603050405020304" pitchFamily="18" charset="0"/>
              </a:rPr>
              <a:t> </a:t>
            </a:r>
            <a:r>
              <a:rPr lang="en-IN" sz="1600" kern="0" dirty="0">
                <a:effectLst/>
                <a:latin typeface="Canva Sans" panose="020B0604020202020204" charset="0"/>
                <a:ea typeface="Calibri" panose="020F0502020204030204" pitchFamily="34" charset="0"/>
                <a:cs typeface="Times New Roman" panose="02020603050405020304" pitchFamily="18" charset="0"/>
              </a:rPr>
              <a:t>Fluctuation behaviour analysis of international crude oil and gasoline price based on complex network perspective. Accepted at Elsevier, May 2016.</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effectLst/>
                <a:latin typeface="Canva Sans" panose="020B0604020202020204" charset="0"/>
                <a:ea typeface="Calibri" panose="020F0502020204030204" pitchFamily="34" charset="0"/>
                <a:cs typeface="Times New Roman" panose="02020603050405020304" pitchFamily="18" charset="0"/>
              </a:rPr>
              <a:t>[5]	</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Michel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Ballings</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Dirk Van den Poel, Nathalie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Hespeels</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 Ruben </a:t>
            </a:r>
            <a:r>
              <a:rPr lang="en-IN" sz="1600" kern="0" dirty="0" err="1">
                <a:solidFill>
                  <a:srgbClr val="000000"/>
                </a:solidFill>
                <a:effectLst/>
                <a:latin typeface="Canva Sans" panose="020B0604020202020204" charset="0"/>
                <a:ea typeface="Calibri" panose="020F0502020204030204" pitchFamily="34" charset="0"/>
                <a:cs typeface="Times New Roman" panose="02020603050405020304" pitchFamily="18" charset="0"/>
              </a:rPr>
              <a:t>Gryp</a:t>
            </a:r>
            <a:r>
              <a:rPr lang="en-IN" sz="1600" kern="0" dirty="0">
                <a:solidFill>
                  <a:srgbClr val="000000"/>
                </a:solidFill>
                <a:effectLst/>
                <a:latin typeface="Canva Sans" panose="020B0604020202020204" charset="0"/>
                <a:ea typeface="Calibri" panose="020F0502020204030204" pitchFamily="34" charset="0"/>
                <a:cs typeface="Times New Roman" panose="02020603050405020304" pitchFamily="18" charset="0"/>
              </a:rPr>
              <a:t>.</a:t>
            </a:r>
            <a:r>
              <a:rPr lang="en-IN" sz="1600" kern="0" dirty="0">
                <a:solidFill>
                  <a:srgbClr val="0080AE"/>
                </a:solidFill>
                <a:effectLst/>
                <a:latin typeface="Canva Sans" panose="020B0604020202020204" charset="0"/>
                <a:ea typeface="Calibri" panose="020F0502020204030204" pitchFamily="34" charset="0"/>
                <a:cs typeface="Times New Roman" panose="02020603050405020304" pitchFamily="18" charset="0"/>
              </a:rPr>
              <a:t> </a:t>
            </a:r>
            <a:r>
              <a:rPr lang="en-IN" sz="1600" kern="0" dirty="0">
                <a:effectLst/>
                <a:latin typeface="Canva Sans" panose="020B0604020202020204" charset="0"/>
                <a:ea typeface="Calibri" panose="020F0502020204030204" pitchFamily="34" charset="0"/>
                <a:cs typeface="Times New Roman" panose="02020603050405020304" pitchFamily="18" charset="0"/>
              </a:rPr>
              <a:t>Evaluating multiple classifiers for stock price direction prediction. Accepted at Elsevier, May 2015.</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effectLst/>
                <a:latin typeface="Canva Sans" panose="020B0604020202020204" charset="0"/>
                <a:ea typeface="Calibri" panose="020F0502020204030204" pitchFamily="34" charset="0"/>
                <a:cs typeface="Times New Roman" panose="02020603050405020304" pitchFamily="18" charset="0"/>
              </a:rPr>
              <a:t>[6]	Lamartine Almeida Teixeira, Adriano Lorena </a:t>
            </a:r>
            <a:r>
              <a:rPr lang="en-IN" sz="1600" kern="0" dirty="0" err="1">
                <a:effectLst/>
                <a:latin typeface="Canva Sans" panose="020B0604020202020204" charset="0"/>
                <a:ea typeface="Calibri" panose="020F0502020204030204" pitchFamily="34" charset="0"/>
                <a:cs typeface="Times New Roman" panose="02020603050405020304" pitchFamily="18" charset="0"/>
              </a:rPr>
              <a:t>Inácio</a:t>
            </a:r>
            <a:r>
              <a:rPr lang="en-IN" sz="1600" kern="0" dirty="0">
                <a:effectLst/>
                <a:latin typeface="Canva Sans" panose="020B0604020202020204" charset="0"/>
                <a:ea typeface="Calibri" panose="020F0502020204030204" pitchFamily="34" charset="0"/>
                <a:cs typeface="Times New Roman" panose="02020603050405020304" pitchFamily="18" charset="0"/>
              </a:rPr>
              <a:t> de Oliveira. A method for automatic stock trading combining technical analysis and nearest neighbour classification. Accepted at Elsevier.</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effectLst/>
                <a:latin typeface="Canva Sans" panose="020B0604020202020204" charset="0"/>
                <a:ea typeface="Calibri" panose="020F0502020204030204" pitchFamily="34" charset="0"/>
                <a:cs typeface="Times New Roman" panose="02020603050405020304" pitchFamily="18" charset="0"/>
              </a:rPr>
              <a:t>[7]	</a:t>
            </a:r>
            <a:r>
              <a:rPr lang="en-IN" sz="1600" kern="0" dirty="0" err="1">
                <a:effectLst/>
                <a:latin typeface="Canva Sans" panose="020B0604020202020204" charset="0"/>
                <a:ea typeface="Calibri" panose="020F0502020204030204" pitchFamily="34" charset="0"/>
                <a:cs typeface="Times New Roman" panose="02020603050405020304" pitchFamily="18" charset="0"/>
              </a:rPr>
              <a:t>Hongduo</a:t>
            </a:r>
            <a:r>
              <a:rPr lang="en-IN" sz="1600" kern="0" dirty="0">
                <a:effectLst/>
                <a:latin typeface="Canva Sans" panose="020B0604020202020204" charset="0"/>
                <a:ea typeface="Calibri" panose="020F0502020204030204" pitchFamily="34" charset="0"/>
                <a:cs typeface="Times New Roman" panose="02020603050405020304" pitchFamily="18" charset="0"/>
              </a:rPr>
              <a:t> Cao, </a:t>
            </a:r>
            <a:r>
              <a:rPr lang="en-IN" sz="1600" kern="0" dirty="0" err="1">
                <a:effectLst/>
                <a:latin typeface="Canva Sans" panose="020B0604020202020204" charset="0"/>
                <a:ea typeface="Calibri" panose="020F0502020204030204" pitchFamily="34" charset="0"/>
                <a:cs typeface="Times New Roman" panose="02020603050405020304" pitchFamily="18" charset="0"/>
              </a:rPr>
              <a:t>Tiantian</a:t>
            </a:r>
            <a:r>
              <a:rPr lang="en-IN" sz="1600" kern="0" dirty="0">
                <a:effectLst/>
                <a:latin typeface="Canva Sans" panose="020B0604020202020204" charset="0"/>
                <a:ea typeface="Calibri" panose="020F0502020204030204" pitchFamily="34" charset="0"/>
                <a:cs typeface="Times New Roman" panose="02020603050405020304" pitchFamily="18" charset="0"/>
              </a:rPr>
              <a:t> Lin, Ying Li, and Hanyu Zhang. Stock Price Pattern Prediction Based on Complex Network and Machine Learning. Accepted at Wiley, May 2019</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0" dirty="0">
                <a:effectLst/>
                <a:latin typeface="Canva Sans" panose="020B0604020202020204" charset="0"/>
                <a:ea typeface="Calibri" panose="020F0502020204030204" pitchFamily="34" charset="0"/>
                <a:cs typeface="Times New Roman" panose="02020603050405020304" pitchFamily="18" charset="0"/>
              </a:rPr>
              <a:t>[8]	</a:t>
            </a:r>
            <a:r>
              <a:rPr lang="en-IN" sz="1600" kern="0" dirty="0" err="1">
                <a:effectLst/>
                <a:latin typeface="Canva Sans" panose="020B0604020202020204" charset="0"/>
                <a:ea typeface="Calibri" panose="020F0502020204030204" pitchFamily="34" charset="0"/>
                <a:cs typeface="Times New Roman" panose="02020603050405020304" pitchFamily="18" charset="0"/>
              </a:rPr>
              <a:t>Arash</a:t>
            </a:r>
            <a:r>
              <a:rPr lang="en-IN" sz="1600" kern="0" dirty="0">
                <a:effectLst/>
                <a:latin typeface="Canva Sans" panose="020B0604020202020204" charset="0"/>
                <a:ea typeface="Calibri" panose="020F0502020204030204" pitchFamily="34" charset="0"/>
                <a:cs typeface="Times New Roman" panose="02020603050405020304" pitchFamily="18" charset="0"/>
              </a:rPr>
              <a:t> </a:t>
            </a:r>
            <a:r>
              <a:rPr lang="en-IN" sz="1600" kern="0" dirty="0" err="1">
                <a:effectLst/>
                <a:latin typeface="Canva Sans" panose="020B0604020202020204" charset="0"/>
                <a:ea typeface="Calibri" panose="020F0502020204030204" pitchFamily="34" charset="0"/>
                <a:cs typeface="Times New Roman" panose="02020603050405020304" pitchFamily="18" charset="0"/>
              </a:rPr>
              <a:t>Negahdari</a:t>
            </a:r>
            <a:r>
              <a:rPr lang="en-IN" sz="1600" kern="0" dirty="0">
                <a:effectLst/>
                <a:latin typeface="Canva Sans" panose="020B0604020202020204" charset="0"/>
                <a:ea typeface="Calibri" panose="020F0502020204030204" pitchFamily="34" charset="0"/>
                <a:cs typeface="Times New Roman" panose="02020603050405020304" pitchFamily="18" charset="0"/>
              </a:rPr>
              <a:t> </a:t>
            </a:r>
            <a:r>
              <a:rPr lang="en-IN" sz="1600" kern="0" dirty="0" err="1">
                <a:effectLst/>
                <a:latin typeface="Canva Sans" panose="020B0604020202020204" charset="0"/>
                <a:ea typeface="Calibri" panose="020F0502020204030204" pitchFamily="34" charset="0"/>
                <a:cs typeface="Times New Roman" panose="02020603050405020304" pitchFamily="18" charset="0"/>
              </a:rPr>
              <a:t>Kiaa</a:t>
            </a:r>
            <a:r>
              <a:rPr lang="en-IN" sz="1600" kern="0" dirty="0">
                <a:effectLst/>
                <a:latin typeface="Canva Sans" panose="020B0604020202020204" charset="0"/>
                <a:ea typeface="Calibri" panose="020F0502020204030204" pitchFamily="34" charset="0"/>
                <a:cs typeface="Times New Roman" panose="02020603050405020304" pitchFamily="18" charset="0"/>
              </a:rPr>
              <a:t>, Saman </a:t>
            </a:r>
            <a:r>
              <a:rPr lang="en-IN" sz="1600" kern="0" dirty="0" err="1">
                <a:effectLst/>
                <a:latin typeface="Canva Sans" panose="020B0604020202020204" charset="0"/>
                <a:ea typeface="Calibri" panose="020F0502020204030204" pitchFamily="34" charset="0"/>
                <a:cs typeface="Times New Roman" panose="02020603050405020304" pitchFamily="18" charset="0"/>
              </a:rPr>
              <a:t>Haratizadeha</a:t>
            </a:r>
            <a:r>
              <a:rPr lang="en-IN" sz="1600" kern="0" dirty="0">
                <a:effectLst/>
                <a:latin typeface="Canva Sans" panose="020B0604020202020204" charset="0"/>
                <a:ea typeface="Calibri" panose="020F0502020204030204" pitchFamily="34" charset="0"/>
                <a:cs typeface="Times New Roman" panose="02020603050405020304" pitchFamily="18" charset="0"/>
              </a:rPr>
              <a:t>, Saeed Bagheri </a:t>
            </a:r>
            <a:r>
              <a:rPr lang="en-IN" sz="1600" kern="0" dirty="0" err="1">
                <a:effectLst/>
                <a:latin typeface="Canva Sans" panose="020B0604020202020204" charset="0"/>
                <a:ea typeface="Calibri" panose="020F0502020204030204" pitchFamily="34" charset="0"/>
                <a:cs typeface="Times New Roman" panose="02020603050405020304" pitchFamily="18" charset="0"/>
              </a:rPr>
              <a:t>Shourakib</a:t>
            </a:r>
            <a:r>
              <a:rPr lang="en-IN" sz="1600" kern="0" dirty="0">
                <a:effectLst/>
                <a:latin typeface="Canva Sans" panose="020B0604020202020204" charset="0"/>
                <a:ea typeface="Calibri" panose="020F0502020204030204" pitchFamily="34" charset="0"/>
                <a:cs typeface="Times New Roman" panose="02020603050405020304" pitchFamily="18" charset="0"/>
              </a:rPr>
              <a:t>. A hybrid supervised semi-supervised graph-based model to predict one-day ahead movement of global stock markets and commodity prices. Accepted at Expert Systems with Applications, March 2018</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r>
              <a:rPr lang="en-IN" sz="1600" dirty="0">
                <a:solidFill>
                  <a:srgbClr val="000000"/>
                </a:solidFill>
                <a:effectLst/>
                <a:latin typeface="Canva Sans" panose="020B0604020202020204" charset="0"/>
                <a:ea typeface="Calibri" panose="020F0502020204030204" pitchFamily="34" charset="0"/>
                <a:cs typeface="Charis SIL"/>
              </a:rPr>
              <a:t>[9]	Jan </a:t>
            </a:r>
            <a:r>
              <a:rPr lang="en-IN" sz="1600" dirty="0" err="1">
                <a:solidFill>
                  <a:srgbClr val="000000"/>
                </a:solidFill>
                <a:effectLst/>
                <a:latin typeface="Canva Sans" panose="020B0604020202020204" charset="0"/>
                <a:ea typeface="Calibri" panose="020F0502020204030204" pitchFamily="34" charset="0"/>
                <a:cs typeface="Charis SIL"/>
              </a:rPr>
              <a:t>Grudniewicz</a:t>
            </a:r>
            <a:r>
              <a:rPr lang="en-IN" sz="1600" dirty="0">
                <a:solidFill>
                  <a:srgbClr val="000000"/>
                </a:solidFill>
                <a:effectLst/>
                <a:latin typeface="Canva Sans" panose="020B0604020202020204" charset="0"/>
                <a:ea typeface="Calibri" panose="020F0502020204030204" pitchFamily="34" charset="0"/>
                <a:cs typeface="Charis SIL"/>
              </a:rPr>
              <a:t>, Robert </a:t>
            </a:r>
            <a:r>
              <a:rPr lang="en-IN" sz="1600" dirty="0" err="1">
                <a:solidFill>
                  <a:srgbClr val="000000"/>
                </a:solidFill>
                <a:effectLst/>
                <a:latin typeface="Canva Sans" panose="020B0604020202020204" charset="0"/>
                <a:ea typeface="Calibri" panose="020F0502020204030204" pitchFamily="34" charset="0"/>
                <a:cs typeface="Charis SIL"/>
              </a:rPr>
              <a:t>Slepaczuk</a:t>
            </a:r>
            <a:r>
              <a:rPr lang="en-IN" sz="1600" dirty="0">
                <a:solidFill>
                  <a:srgbClr val="000000"/>
                </a:solidFill>
                <a:effectLst/>
                <a:latin typeface="Canva Sans" panose="020B0604020202020204" charset="0"/>
                <a:ea typeface="Calibri" panose="020F0502020204030204" pitchFamily="34" charset="0"/>
                <a:cs typeface="Charis SIL"/>
              </a:rPr>
              <a:t>. Application of machine learning in algorithmic investment strategies on global stock markets</a:t>
            </a:r>
            <a:r>
              <a:rPr lang="en-IN" sz="1600" dirty="0">
                <a:solidFill>
                  <a:srgbClr val="000000"/>
                </a:solidFill>
                <a:effectLst/>
                <a:latin typeface="Canva Sans" panose="020B0604020202020204" charset="0"/>
                <a:ea typeface="STIX"/>
                <a:cs typeface="Charis SIL"/>
              </a:rPr>
              <a:t>. Accepted at Elsevier, July 2023.</a:t>
            </a:r>
            <a:endParaRPr lang="en-IN" sz="1600" dirty="0">
              <a:solidFill>
                <a:srgbClr val="000000"/>
              </a:solidFill>
              <a:effectLst/>
              <a:latin typeface="Canva Sans" panose="020B0604020202020204" charset="0"/>
              <a:ea typeface="Calibri" panose="020F0502020204030204" pitchFamily="34" charset="0"/>
              <a:cs typeface="Charis SIL"/>
            </a:endParaRPr>
          </a:p>
          <a:p>
            <a:pPr indent="-269875" algn="just">
              <a:spcAft>
                <a:spcPts val="800"/>
              </a:spcAft>
            </a:pPr>
            <a:r>
              <a:rPr lang="en-IN" sz="1600" kern="100" dirty="0">
                <a:effectLst/>
                <a:latin typeface="Canva Sans" panose="020B0604020202020204" charset="0"/>
                <a:ea typeface="STIX"/>
                <a:cs typeface="Times New Roman" panose="02020603050405020304" pitchFamily="18" charset="0"/>
              </a:rPr>
              <a:t>[10]	 </a:t>
            </a:r>
            <a:r>
              <a:rPr lang="en-IN" sz="1600" kern="0" dirty="0">
                <a:effectLst/>
                <a:latin typeface="Canva Sans" panose="020B0604020202020204" charset="0"/>
                <a:ea typeface="Calibri" panose="020F0502020204030204" pitchFamily="34" charset="0"/>
                <a:cs typeface="Times New Roman" panose="02020603050405020304" pitchFamily="18" charset="0"/>
              </a:rPr>
              <a:t>Tae </a:t>
            </a:r>
            <a:r>
              <a:rPr lang="en-IN" sz="1600" kern="0" dirty="0" err="1">
                <a:effectLst/>
                <a:latin typeface="Canva Sans" panose="020B0604020202020204" charset="0"/>
                <a:ea typeface="Calibri" panose="020F0502020204030204" pitchFamily="34" charset="0"/>
                <a:cs typeface="Times New Roman" panose="02020603050405020304" pitchFamily="18" charset="0"/>
              </a:rPr>
              <a:t>Kyun</a:t>
            </a:r>
            <a:r>
              <a:rPr lang="en-IN" sz="1600" kern="0" dirty="0">
                <a:effectLst/>
                <a:latin typeface="Canva Sans" panose="020B0604020202020204" charset="0"/>
                <a:ea typeface="Calibri" panose="020F0502020204030204" pitchFamily="34" charset="0"/>
                <a:cs typeface="Times New Roman" panose="02020603050405020304" pitchFamily="18" charset="0"/>
              </a:rPr>
              <a:t> </a:t>
            </a:r>
            <a:r>
              <a:rPr lang="en-IN" sz="1600" kern="0" dirty="0" err="1">
                <a:effectLst/>
                <a:latin typeface="Canva Sans" panose="020B0604020202020204" charset="0"/>
                <a:ea typeface="Calibri" panose="020F0502020204030204" pitchFamily="34" charset="0"/>
                <a:cs typeface="Times New Roman" panose="02020603050405020304" pitchFamily="18" charset="0"/>
              </a:rPr>
              <a:t>Leea</a:t>
            </a:r>
            <a:r>
              <a:rPr lang="en-IN" sz="1600" kern="0" dirty="0">
                <a:effectLst/>
                <a:latin typeface="Canva Sans" panose="020B0604020202020204" charset="0"/>
                <a:ea typeface="Calibri" panose="020F0502020204030204" pitchFamily="34" charset="0"/>
                <a:cs typeface="Times New Roman" panose="02020603050405020304" pitchFamily="18" charset="0"/>
              </a:rPr>
              <a:t>, Joon Hyung </a:t>
            </a:r>
            <a:r>
              <a:rPr lang="en-IN" sz="1600" kern="0" dirty="0" err="1">
                <a:effectLst/>
                <a:latin typeface="Canva Sans" panose="020B0604020202020204" charset="0"/>
                <a:ea typeface="Calibri" panose="020F0502020204030204" pitchFamily="34" charset="0"/>
                <a:cs typeface="Times New Roman" panose="02020603050405020304" pitchFamily="18" charset="0"/>
              </a:rPr>
              <a:t>Chob</a:t>
            </a:r>
            <a:r>
              <a:rPr lang="en-IN" sz="1600" kern="0" dirty="0">
                <a:effectLst/>
                <a:latin typeface="Canva Sans" panose="020B0604020202020204" charset="0"/>
                <a:ea typeface="Calibri" panose="020F0502020204030204" pitchFamily="34" charset="0"/>
                <a:cs typeface="Times New Roman" panose="02020603050405020304" pitchFamily="18" charset="0"/>
              </a:rPr>
              <a:t>, </a:t>
            </a:r>
            <a:r>
              <a:rPr lang="en-IN" sz="1600" kern="0" dirty="0" err="1">
                <a:effectLst/>
                <a:latin typeface="Canva Sans" panose="020B0604020202020204" charset="0"/>
                <a:ea typeface="Calibri" panose="020F0502020204030204" pitchFamily="34" charset="0"/>
                <a:cs typeface="Times New Roman" panose="02020603050405020304" pitchFamily="18" charset="0"/>
              </a:rPr>
              <a:t>Deuk</a:t>
            </a:r>
            <a:r>
              <a:rPr lang="en-IN" sz="1600" kern="0" dirty="0">
                <a:effectLst/>
                <a:latin typeface="Canva Sans" panose="020B0604020202020204" charset="0"/>
                <a:ea typeface="Calibri" panose="020F0502020204030204" pitchFamily="34" charset="0"/>
                <a:cs typeface="Times New Roman" panose="02020603050405020304" pitchFamily="18" charset="0"/>
              </a:rPr>
              <a:t> Sin </a:t>
            </a:r>
            <a:r>
              <a:rPr lang="en-IN" sz="1600" kern="0" dirty="0" err="1">
                <a:effectLst/>
                <a:latin typeface="Canva Sans" panose="020B0604020202020204" charset="0"/>
                <a:ea typeface="Calibri" panose="020F0502020204030204" pitchFamily="34" charset="0"/>
                <a:cs typeface="Times New Roman" panose="02020603050405020304" pitchFamily="18" charset="0"/>
              </a:rPr>
              <a:t>Kwonb</a:t>
            </a:r>
            <a:r>
              <a:rPr lang="en-IN" sz="1600" kern="0" dirty="0">
                <a:effectLst/>
                <a:latin typeface="Canva Sans" panose="020B0604020202020204" charset="0"/>
                <a:ea typeface="Calibri" panose="020F0502020204030204" pitchFamily="34" charset="0"/>
                <a:cs typeface="Times New Roman" panose="02020603050405020304" pitchFamily="18" charset="0"/>
              </a:rPr>
              <a:t>, So Young </a:t>
            </a:r>
            <a:r>
              <a:rPr lang="en-IN" sz="1600" kern="0" dirty="0" err="1">
                <a:effectLst/>
                <a:latin typeface="Canva Sans" panose="020B0604020202020204" charset="0"/>
                <a:ea typeface="Calibri" panose="020F0502020204030204" pitchFamily="34" charset="0"/>
                <a:cs typeface="Times New Roman" panose="02020603050405020304" pitchFamily="18" charset="0"/>
              </a:rPr>
              <a:t>Sohnb</a:t>
            </a:r>
            <a:r>
              <a:rPr lang="en-IN" sz="1600" kern="0" dirty="0">
                <a:effectLst/>
                <a:latin typeface="Canva Sans" panose="020B0604020202020204" charset="0"/>
                <a:ea typeface="Calibri" panose="020F0502020204030204" pitchFamily="34" charset="0"/>
                <a:cs typeface="Times New Roman" panose="02020603050405020304" pitchFamily="18" charset="0"/>
              </a:rPr>
              <a:t>. Global stock market investment strategies based on financial network indicators using machine learning techniques. Accepted at Expert Systems with Applications, September 2018.</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indent="-269875" algn="just">
              <a:spcAft>
                <a:spcPts val="800"/>
              </a:spcAft>
            </a:pPr>
            <a:r>
              <a:rPr lang="en-IN" sz="1600" kern="100" dirty="0">
                <a:effectLst/>
                <a:latin typeface="Canva Sans" panose="020B0604020202020204" charset="0"/>
                <a:ea typeface="Calibri" panose="020F0502020204030204" pitchFamily="34" charset="0"/>
                <a:cs typeface="Times New Roman" panose="02020603050405020304" pitchFamily="18" charset="0"/>
              </a:rPr>
              <a:t>[11]	 </a:t>
            </a:r>
            <a:r>
              <a:rPr lang="en-IN" sz="1600" kern="0" dirty="0">
                <a:effectLst/>
                <a:latin typeface="Canva Sans" panose="020B0604020202020204" charset="0"/>
                <a:ea typeface="Calibri" panose="020F0502020204030204" pitchFamily="34" charset="0"/>
                <a:cs typeface="Times New Roman" panose="02020603050405020304" pitchFamily="18" charset="0"/>
              </a:rPr>
              <a:t>Hussein A. Hassan Al-Tamimi, Ali Abdulla </a:t>
            </a:r>
            <a:r>
              <a:rPr lang="en-IN" sz="1600" kern="0" dirty="0" err="1">
                <a:effectLst/>
                <a:latin typeface="Canva Sans" panose="020B0604020202020204" charset="0"/>
                <a:ea typeface="Calibri" panose="020F0502020204030204" pitchFamily="34" charset="0"/>
                <a:cs typeface="Times New Roman" panose="02020603050405020304" pitchFamily="18" charset="0"/>
              </a:rPr>
              <a:t>Alwan</a:t>
            </a:r>
            <a:r>
              <a:rPr lang="en-IN" sz="1600" kern="0" dirty="0">
                <a:effectLst/>
                <a:latin typeface="Canva Sans" panose="020B0604020202020204" charset="0"/>
                <a:ea typeface="Calibri" panose="020F0502020204030204" pitchFamily="34" charset="0"/>
                <a:cs typeface="Times New Roman" panose="02020603050405020304" pitchFamily="18" charset="0"/>
              </a:rPr>
              <a:t> &amp; A. A. Abdel Rahman. Factors Affecting Stock   Prices in the UAE Financial Markets. Accepted at Transnational Management, March, 2011.</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r>
              <a:rPr lang="en-US" sz="1600" dirty="0">
                <a:solidFill>
                  <a:srgbClr val="000000"/>
                </a:solidFill>
                <a:effectLst/>
                <a:latin typeface="Canva Sans" panose="020B0604020202020204" charset="0"/>
                <a:ea typeface="Times New Roman" panose="02020603050405020304" pitchFamily="18" charset="0"/>
                <a:cs typeface="Charis SIL"/>
              </a:rPr>
              <a:t>[12] </a:t>
            </a:r>
            <a:r>
              <a:rPr lang="en-IN" sz="1600" dirty="0">
                <a:solidFill>
                  <a:srgbClr val="000000"/>
                </a:solidFill>
                <a:effectLst/>
                <a:latin typeface="Canva Sans" panose="020B0604020202020204" charset="0"/>
                <a:ea typeface="Calibri" panose="020F0502020204030204" pitchFamily="34" charset="0"/>
                <a:cs typeface="Charis SIL"/>
              </a:rPr>
              <a:t>Kathleen McKendrick. The Application of Artificial Intelligence in Operations Planning</a:t>
            </a:r>
          </a:p>
          <a:p>
            <a:pPr>
              <a:spcAft>
                <a:spcPts val="800"/>
              </a:spcAft>
            </a:pPr>
            <a:r>
              <a:rPr lang="en-IN" sz="1600" kern="100" dirty="0">
                <a:solidFill>
                  <a:srgbClr val="000000"/>
                </a:solidFill>
                <a:effectLst/>
                <a:latin typeface="Canva Sans" panose="020B0604020202020204" charset="0"/>
                <a:ea typeface="Calibri" panose="020F0502020204030204" pitchFamily="34" charset="0"/>
                <a:cs typeface="Times New Roman" panose="02020603050405020304" pitchFamily="18" charset="0"/>
              </a:rPr>
              <a:t> </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algn="just">
              <a:spcAft>
                <a:spcPts val="800"/>
              </a:spcAft>
            </a:pPr>
            <a:r>
              <a:rPr lang="en-IN" sz="1600" kern="100" dirty="0">
                <a:solidFill>
                  <a:srgbClr val="000000"/>
                </a:solidFill>
                <a:effectLst/>
                <a:latin typeface="Canva Sans" panose="020B0604020202020204" charset="0"/>
                <a:ea typeface="Calibri" panose="020F0502020204030204" pitchFamily="34" charset="0"/>
                <a:cs typeface="Times New Roman" panose="02020603050405020304" pitchFamily="18" charset="0"/>
              </a:rPr>
              <a:t>[13] </a:t>
            </a:r>
            <a:r>
              <a:rPr lang="en-IN" sz="1600" kern="0" dirty="0" err="1">
                <a:effectLst/>
                <a:latin typeface="Canva Sans" panose="020B0604020202020204" charset="0"/>
                <a:ea typeface="Calibri" panose="020F0502020204030204" pitchFamily="34" charset="0"/>
                <a:cs typeface="TimesNewRomanPSMT"/>
              </a:rPr>
              <a:t>Vangipuram</a:t>
            </a:r>
            <a:r>
              <a:rPr lang="en-IN" sz="1600" kern="0" dirty="0">
                <a:effectLst/>
                <a:latin typeface="Canva Sans" panose="020B0604020202020204" charset="0"/>
                <a:ea typeface="Calibri" panose="020F0502020204030204" pitchFamily="34" charset="0"/>
                <a:cs typeface="TimesNewRomanPSMT"/>
              </a:rPr>
              <a:t> </a:t>
            </a:r>
            <a:r>
              <a:rPr lang="en-IN" sz="1600" kern="0" dirty="0" err="1">
                <a:effectLst/>
                <a:latin typeface="Canva Sans" panose="020B0604020202020204" charset="0"/>
                <a:ea typeface="Calibri" panose="020F0502020204030204" pitchFamily="34" charset="0"/>
                <a:cs typeface="TimesNewRomanPSMT"/>
              </a:rPr>
              <a:t>Radhakrishna,C.Srinivas</a:t>
            </a:r>
            <a:r>
              <a:rPr lang="en-IN" sz="1600" kern="0" dirty="0">
                <a:effectLst/>
                <a:latin typeface="Canva Sans" panose="020B0604020202020204" charset="0"/>
                <a:ea typeface="Calibri" panose="020F0502020204030204" pitchFamily="34" charset="0"/>
                <a:cs typeface="TimesNewRomanPSMT"/>
              </a:rPr>
              <a:t>, </a:t>
            </a:r>
            <a:r>
              <a:rPr lang="en-IN" sz="1600" kern="0" dirty="0" err="1">
                <a:effectLst/>
                <a:latin typeface="Canva Sans" panose="020B0604020202020204" charset="0"/>
                <a:ea typeface="Calibri" panose="020F0502020204030204" pitchFamily="34" charset="0"/>
                <a:cs typeface="TimesNewRomanPSMT"/>
              </a:rPr>
              <a:t>Dr.C.V.Guru</a:t>
            </a:r>
            <a:r>
              <a:rPr lang="en-IN" sz="1600" kern="0" dirty="0">
                <a:effectLst/>
                <a:latin typeface="Canva Sans" panose="020B0604020202020204" charset="0"/>
                <a:ea typeface="Calibri" panose="020F0502020204030204" pitchFamily="34" charset="0"/>
                <a:cs typeface="TimesNewRomanPSMT"/>
              </a:rPr>
              <a:t> Rao. Document Clustering using Hybrid XOR Similarity function for Efficient Software Component Reuse.</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algn="just">
              <a:spcAft>
                <a:spcPts val="800"/>
              </a:spcAft>
            </a:pPr>
            <a:r>
              <a:rPr lang="en-IN" sz="1600" kern="0" dirty="0">
                <a:effectLst/>
                <a:latin typeface="Canva Sans" panose="020B0604020202020204" charset="0"/>
                <a:ea typeface="Calibri" panose="020F0502020204030204" pitchFamily="34" charset="0"/>
                <a:cs typeface="TimesNewRomanPSMT"/>
              </a:rPr>
              <a:t>[14] Weiwei Jiang. Applications of Deep learning in Stock Market prediction: Recent progress. Expert Systems with Applications, June 2021.</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a:p>
            <a:pPr algn="just">
              <a:spcAft>
                <a:spcPts val="800"/>
              </a:spcAft>
            </a:pPr>
            <a:r>
              <a:rPr lang="en-IN" sz="1600" kern="0" dirty="0">
                <a:effectLst/>
                <a:latin typeface="Canva Sans" panose="020B0604020202020204" charset="0"/>
                <a:ea typeface="Calibri" panose="020F0502020204030204" pitchFamily="34" charset="0"/>
                <a:cs typeface="TimesNewRomanPSMT"/>
              </a:rPr>
              <a:t>[15] </a:t>
            </a:r>
            <a:r>
              <a:rPr lang="en-IN" sz="1600" kern="0" dirty="0" err="1">
                <a:effectLst/>
                <a:latin typeface="Canva Sans" panose="020B0604020202020204" charset="0"/>
                <a:ea typeface="Calibri" panose="020F0502020204030204" pitchFamily="34" charset="0"/>
                <a:cs typeface="TimesNewRomanPSMT"/>
              </a:rPr>
              <a:t>Xiongwen</a:t>
            </a:r>
            <a:r>
              <a:rPr lang="en-IN" sz="1600" kern="0" dirty="0">
                <a:effectLst/>
                <a:latin typeface="Canva Sans" panose="020B0604020202020204" charset="0"/>
                <a:ea typeface="Calibri" panose="020F0502020204030204" pitchFamily="34" charset="0"/>
                <a:cs typeface="TimesNewRomanPSMT"/>
              </a:rPr>
              <a:t> Pang, </a:t>
            </a:r>
            <a:r>
              <a:rPr lang="en-IN" sz="1600" kern="0" dirty="0" err="1">
                <a:effectLst/>
                <a:latin typeface="Canva Sans" panose="020B0604020202020204" charset="0"/>
                <a:ea typeface="Calibri" panose="020F0502020204030204" pitchFamily="34" charset="0"/>
                <a:cs typeface="TimesNewRomanPSMT"/>
              </a:rPr>
              <a:t>Yanqiang</a:t>
            </a:r>
            <a:r>
              <a:rPr lang="en-IN" sz="1600" kern="0" dirty="0">
                <a:effectLst/>
                <a:latin typeface="Canva Sans" panose="020B0604020202020204" charset="0"/>
                <a:ea typeface="Calibri" panose="020F0502020204030204" pitchFamily="34" charset="0"/>
                <a:cs typeface="TimesNewRomanPSMT"/>
              </a:rPr>
              <a:t> Zhou et. al. An innovative neural network approach for stock market prediction. Springer, January, 2018</a:t>
            </a:r>
            <a:endParaRPr lang="en-IN" sz="1600" kern="100" dirty="0">
              <a:effectLst/>
              <a:latin typeface="Canva Sans"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2762885"/>
            <a:ext cx="16230600" cy="6581140"/>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Canva Sans"/>
              </a:rPr>
              <a:t>The research area in which we are going to delve is that of graphs and networks.</a:t>
            </a:r>
          </a:p>
          <a:p>
            <a:pPr>
              <a:lnSpc>
                <a:spcPts val="4759"/>
              </a:lnSpc>
            </a:pPr>
            <a:r>
              <a:rPr lang="en-US" sz="3399" dirty="0">
                <a:solidFill>
                  <a:srgbClr val="000000"/>
                </a:solidFill>
                <a:latin typeface="Canva Sans"/>
              </a:rPr>
              <a:t> </a:t>
            </a:r>
          </a:p>
          <a:p>
            <a:pPr marL="734059" lvl="1" indent="-367030">
              <a:lnSpc>
                <a:spcPts val="4759"/>
              </a:lnSpc>
              <a:buFont typeface="Arial"/>
              <a:buChar char="•"/>
            </a:pPr>
            <a:r>
              <a:rPr lang="en-US" sz="3399" dirty="0">
                <a:solidFill>
                  <a:srgbClr val="000000"/>
                </a:solidFill>
                <a:latin typeface="Canva Sans"/>
              </a:rPr>
              <a:t>The research in this domain is interesting in the sense that people find general classification strategies to be much more effective in terms of stock market. </a:t>
            </a:r>
          </a:p>
          <a:p>
            <a:pPr>
              <a:lnSpc>
                <a:spcPts val="4759"/>
              </a:lnSpc>
            </a:pPr>
            <a:endParaRPr lang="en-US" sz="3399" dirty="0">
              <a:solidFill>
                <a:srgbClr val="000000"/>
              </a:solidFill>
              <a:latin typeface="Canva Sans"/>
            </a:endParaRPr>
          </a:p>
          <a:p>
            <a:pPr marL="734059" lvl="1" indent="-367030">
              <a:lnSpc>
                <a:spcPts val="4759"/>
              </a:lnSpc>
              <a:buFont typeface="Arial"/>
              <a:buChar char="•"/>
            </a:pPr>
            <a:r>
              <a:rPr lang="en-US" sz="3399" dirty="0">
                <a:solidFill>
                  <a:srgbClr val="000000"/>
                </a:solidFill>
                <a:latin typeface="Canva Sans"/>
              </a:rPr>
              <a:t>The motivation behind our study is not to accurately predict the stock market for next few days but rather predict the behavior which it “might” show in the near future based on historical data. </a:t>
            </a:r>
          </a:p>
          <a:p>
            <a:pPr>
              <a:lnSpc>
                <a:spcPts val="4759"/>
              </a:lnSpc>
            </a:pPr>
            <a:endParaRPr lang="en-US" sz="3399" dirty="0">
              <a:solidFill>
                <a:srgbClr val="000000"/>
              </a:solidFill>
              <a:latin typeface="Canva Sans"/>
            </a:endParaRPr>
          </a:p>
        </p:txBody>
      </p:sp>
      <p:sp>
        <p:nvSpPr>
          <p:cNvPr id="5" name="TextBox 5"/>
          <p:cNvSpPr txBox="1"/>
          <p:nvPr/>
        </p:nvSpPr>
        <p:spPr>
          <a:xfrm>
            <a:off x="1028700" y="904875"/>
            <a:ext cx="5050334" cy="1094740"/>
          </a:xfrm>
          <a:prstGeom prst="rect">
            <a:avLst/>
          </a:prstGeom>
        </p:spPr>
        <p:txBody>
          <a:bodyPr lIns="0" tIns="0" rIns="0" bIns="0" rtlCol="0" anchor="t">
            <a:spAutoFit/>
          </a:bodyPr>
          <a:lstStyle/>
          <a:p>
            <a:pPr algn="ctr">
              <a:lnSpc>
                <a:spcPts val="8959"/>
              </a:lnSpc>
            </a:pPr>
            <a:r>
              <a:rPr lang="en-US" sz="6399">
                <a:solidFill>
                  <a:srgbClr val="000000"/>
                </a:solidFill>
                <a:latin typeface="Canva Sans Bold"/>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grpSp>
        <p:nvGrpSpPr>
          <p:cNvPr id="3" name="Group 3"/>
          <p:cNvGrpSpPr/>
          <p:nvPr/>
        </p:nvGrpSpPr>
        <p:grpSpPr>
          <a:xfrm>
            <a:off x="-1733924" y="8005370"/>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16914402" y="3224371"/>
            <a:ext cx="1703043" cy="2771224"/>
          </a:xfrm>
          <a:custGeom>
            <a:avLst/>
            <a:gdLst/>
            <a:ahLst/>
            <a:cxnLst/>
            <a:rect l="l" t="t" r="r" b="b"/>
            <a:pathLst>
              <a:path w="1703043" h="2771224">
                <a:moveTo>
                  <a:pt x="0" y="0"/>
                </a:moveTo>
                <a:lnTo>
                  <a:pt x="1703043" y="0"/>
                </a:lnTo>
                <a:lnTo>
                  <a:pt x="1703043" y="2771224"/>
                </a:lnTo>
                <a:lnTo>
                  <a:pt x="0" y="2771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7392287">
            <a:off x="-1104276" y="-395603"/>
            <a:ext cx="3383874" cy="2848607"/>
          </a:xfrm>
          <a:custGeom>
            <a:avLst/>
            <a:gdLst/>
            <a:ahLst/>
            <a:cxnLst/>
            <a:rect l="l" t="t" r="r" b="b"/>
            <a:pathLst>
              <a:path w="3383874" h="2848607">
                <a:moveTo>
                  <a:pt x="0" y="0"/>
                </a:moveTo>
                <a:lnTo>
                  <a:pt x="3383875" y="0"/>
                </a:lnTo>
                <a:lnTo>
                  <a:pt x="3383875" y="2848606"/>
                </a:lnTo>
                <a:lnTo>
                  <a:pt x="0" y="284860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TextBox 8"/>
          <p:cNvSpPr txBox="1"/>
          <p:nvPr/>
        </p:nvSpPr>
        <p:spPr>
          <a:xfrm>
            <a:off x="2864013" y="8978899"/>
            <a:ext cx="12559973" cy="279401"/>
          </a:xfrm>
          <a:prstGeom prst="rect">
            <a:avLst/>
          </a:prstGeom>
        </p:spPr>
        <p:txBody>
          <a:bodyPr lIns="0" tIns="0" rIns="0" bIns="0" rtlCol="0" anchor="t">
            <a:spAutoFit/>
          </a:bodyPr>
          <a:lstStyle/>
          <a:p>
            <a:pPr marL="0" lvl="0" indent="0" algn="ctr">
              <a:lnSpc>
                <a:spcPts val="1925"/>
              </a:lnSpc>
              <a:spcBef>
                <a:spcPct val="0"/>
              </a:spcBef>
            </a:pPr>
            <a:r>
              <a:rPr lang="en-US" sz="2500" spc="-205">
                <a:solidFill>
                  <a:srgbClr val="F1F0EC"/>
                </a:solidFill>
                <a:latin typeface="Open Sans"/>
              </a:rPr>
              <a:t>Presented by Adarsh Kumar, Rohit Sharma, Shubham Sharma</a:t>
            </a:r>
          </a:p>
        </p:txBody>
      </p:sp>
      <p:grpSp>
        <p:nvGrpSpPr>
          <p:cNvPr id="9" name="Group 9"/>
          <p:cNvGrpSpPr/>
          <p:nvPr/>
        </p:nvGrpSpPr>
        <p:grpSpPr>
          <a:xfrm>
            <a:off x="2804268" y="2402963"/>
            <a:ext cx="12679463" cy="2857430"/>
            <a:chOff x="0" y="0"/>
            <a:chExt cx="16905951" cy="3809907"/>
          </a:xfrm>
        </p:grpSpPr>
        <p:sp>
          <p:nvSpPr>
            <p:cNvPr id="10" name="TextBox 10"/>
            <p:cNvSpPr txBox="1"/>
            <p:nvPr/>
          </p:nvSpPr>
          <p:spPr>
            <a:xfrm>
              <a:off x="0" y="114300"/>
              <a:ext cx="16905951" cy="2743406"/>
            </a:xfrm>
            <a:prstGeom prst="rect">
              <a:avLst/>
            </a:prstGeom>
          </p:spPr>
          <p:txBody>
            <a:bodyPr lIns="0" tIns="0" rIns="0" bIns="0" rtlCol="0" anchor="t">
              <a:spAutoFit/>
            </a:bodyPr>
            <a:lstStyle/>
            <a:p>
              <a:pPr algn="ctr">
                <a:lnSpc>
                  <a:spcPts val="15767"/>
                </a:lnSpc>
              </a:pPr>
              <a:r>
                <a:rPr lang="en-US" sz="14077" spc="-492">
                  <a:solidFill>
                    <a:srgbClr val="3A855D"/>
                  </a:solidFill>
                  <a:latin typeface="Montserrat Heavy"/>
                </a:rPr>
                <a:t>THANK YOU</a:t>
              </a:r>
            </a:p>
          </p:txBody>
        </p:sp>
        <p:sp>
          <p:nvSpPr>
            <p:cNvPr id="11" name="TextBox 11"/>
            <p:cNvSpPr txBox="1"/>
            <p:nvPr/>
          </p:nvSpPr>
          <p:spPr>
            <a:xfrm>
              <a:off x="1412631" y="3212543"/>
              <a:ext cx="14080689" cy="597363"/>
            </a:xfrm>
            <a:prstGeom prst="rect">
              <a:avLst/>
            </a:prstGeom>
          </p:spPr>
          <p:txBody>
            <a:bodyPr lIns="0" tIns="0" rIns="0" bIns="0" rtlCol="0" anchor="t">
              <a:spAutoFit/>
            </a:bodyPr>
            <a:lstStyle/>
            <a:p>
              <a:pPr marL="0" lvl="0" indent="0" algn="ctr">
                <a:lnSpc>
                  <a:spcPts val="3758"/>
                </a:lnSpc>
                <a:spcBef>
                  <a:spcPct val="0"/>
                </a:spcBef>
              </a:pPr>
              <a:r>
                <a:rPr lang="en-US" sz="2665">
                  <a:solidFill>
                    <a:srgbClr val="000000"/>
                  </a:solidFill>
                  <a:latin typeface="Montserrat"/>
                </a:rPr>
                <a:t>Contact us: kumar.adarsh0042@gmail.com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972316" y="2869565"/>
            <a:ext cx="16343369" cy="538099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This becomes a classification task as one needs to only consider whether the market will go up or down. </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The best parameter to consider in this regard is the volatility parameter which calculates the dispersion of share price values. </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It is going to be the center of this study and will significantly affect the results. </a:t>
            </a:r>
          </a:p>
          <a:p>
            <a:pPr>
              <a:lnSpc>
                <a:spcPts val="4759"/>
              </a:lnSpc>
            </a:pPr>
            <a:endParaRPr lang="en-US" sz="3399">
              <a:solidFill>
                <a:srgbClr val="000000"/>
              </a:solidFill>
              <a:latin typeface="Canva Sans"/>
            </a:endParaRPr>
          </a:p>
        </p:txBody>
      </p:sp>
      <p:sp>
        <p:nvSpPr>
          <p:cNvPr id="5" name="TextBox 5"/>
          <p:cNvSpPr txBox="1"/>
          <p:nvPr/>
        </p:nvSpPr>
        <p:spPr>
          <a:xfrm>
            <a:off x="1028700" y="904875"/>
            <a:ext cx="5050334" cy="1094740"/>
          </a:xfrm>
          <a:prstGeom prst="rect">
            <a:avLst/>
          </a:prstGeom>
        </p:spPr>
        <p:txBody>
          <a:bodyPr lIns="0" tIns="0" rIns="0" bIns="0" rtlCol="0" anchor="t">
            <a:spAutoFit/>
          </a:bodyPr>
          <a:lstStyle/>
          <a:p>
            <a:pPr algn="ctr">
              <a:lnSpc>
                <a:spcPts val="8959"/>
              </a:lnSpc>
            </a:pPr>
            <a:r>
              <a:rPr lang="en-US" sz="6399">
                <a:solidFill>
                  <a:srgbClr val="000000"/>
                </a:solidFill>
                <a:latin typeface="Canva Sans Bold"/>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3119730"/>
            <a:ext cx="16343369" cy="5225277"/>
          </a:xfrm>
          <a:prstGeom prst="rect">
            <a:avLst/>
          </a:prstGeom>
        </p:spPr>
        <p:txBody>
          <a:bodyPr lIns="0" tIns="0" rIns="0" bIns="0" rtlCol="0" anchor="t">
            <a:spAutoFit/>
          </a:bodyPr>
          <a:lstStyle/>
          <a:p>
            <a:pPr>
              <a:lnSpc>
                <a:spcPts val="4759"/>
              </a:lnSpc>
            </a:pPr>
            <a:r>
              <a:rPr lang="en-US" sz="3200" dirty="0">
                <a:solidFill>
                  <a:srgbClr val="000000"/>
                </a:solidFill>
                <a:latin typeface="Canva Sans" panose="020B0604020202020204" charset="0"/>
              </a:rPr>
              <a:t>The major contributions of this research include– </a:t>
            </a:r>
          </a:p>
          <a:p>
            <a:pPr>
              <a:lnSpc>
                <a:spcPts val="4759"/>
              </a:lnSpc>
            </a:pPr>
            <a:endParaRPr lang="en-US" sz="3200" dirty="0">
              <a:solidFill>
                <a:srgbClr val="000000"/>
              </a:solidFill>
              <a:latin typeface="Canva Sans" panose="020B0604020202020204" charset="0"/>
            </a:endParaRPr>
          </a:p>
          <a:p>
            <a:pPr marL="457200" indent="-457200">
              <a:lnSpc>
                <a:spcPts val="4759"/>
              </a:lnSpc>
              <a:buFont typeface="Arial" panose="020B0604020202020204" pitchFamily="34" charset="0"/>
              <a:buChar char="•"/>
            </a:pPr>
            <a:r>
              <a:rPr lang="en-IN" sz="3200" kern="0" dirty="0">
                <a:effectLst/>
                <a:latin typeface="Canva Sans" panose="020B0604020202020204" charset="0"/>
                <a:ea typeface="Calibri" panose="020F0502020204030204" pitchFamily="34" charset="0"/>
              </a:rPr>
              <a:t>To experiment with various classification techniques in machine learning to predict the pattern in which the market will behave</a:t>
            </a:r>
            <a:r>
              <a:rPr lang="en-US" sz="3200" dirty="0">
                <a:solidFill>
                  <a:srgbClr val="000000"/>
                </a:solidFill>
                <a:latin typeface="Canva Sans" panose="020B0604020202020204" charset="0"/>
              </a:rPr>
              <a:t>.</a:t>
            </a:r>
          </a:p>
          <a:p>
            <a:pPr marL="457200" indent="-457200">
              <a:lnSpc>
                <a:spcPts val="4759"/>
              </a:lnSpc>
              <a:buFont typeface="Arial" panose="020B0604020202020204" pitchFamily="34" charset="0"/>
              <a:buChar char="•"/>
            </a:pPr>
            <a:endParaRPr lang="en-US" sz="3200" dirty="0">
              <a:solidFill>
                <a:srgbClr val="000000"/>
              </a:solidFill>
              <a:latin typeface="Canva Sans" panose="020B0604020202020204" charset="0"/>
            </a:endParaRPr>
          </a:p>
          <a:p>
            <a:pPr marL="457200" lvl="0" indent="-457200" algn="just">
              <a:lnSpc>
                <a:spcPct val="150000"/>
              </a:lnSpc>
              <a:spcAft>
                <a:spcPts val="800"/>
              </a:spcAft>
              <a:buFont typeface="Arial" panose="020B0604020202020204" pitchFamily="34" charset="0"/>
              <a:buChar char="•"/>
            </a:pPr>
            <a:r>
              <a:rPr lang="en-IN" sz="3200" kern="0" dirty="0">
                <a:effectLst/>
                <a:latin typeface="Canva Sans" panose="020B0604020202020204" charset="0"/>
                <a:ea typeface="Calibri" panose="020F0502020204030204" pitchFamily="34" charset="0"/>
                <a:cs typeface="Times New Roman" panose="02020603050405020304" pitchFamily="18" charset="0"/>
              </a:rPr>
              <a:t>To have two separate classification methods, one to predict the pattern for a particular day and one to predict the behaviour of the entire graph.</a:t>
            </a:r>
            <a:endParaRPr lang="en-IN" sz="3200" kern="100" dirty="0">
              <a:effectLst/>
              <a:latin typeface="Canva Sans" panose="020B0604020202020204" charset="0"/>
              <a:ea typeface="Calibri" panose="020F0502020204030204" pitchFamily="34" charset="0"/>
              <a:cs typeface="Times New Roman" panose="02020603050405020304" pitchFamily="18" charset="0"/>
            </a:endParaRPr>
          </a:p>
          <a:p>
            <a:pPr>
              <a:lnSpc>
                <a:spcPts val="4759"/>
              </a:lnSpc>
            </a:pPr>
            <a:endParaRPr lang="en-US" sz="3200" dirty="0">
              <a:solidFill>
                <a:srgbClr val="000000"/>
              </a:solidFill>
              <a:latin typeface="Canva Sans" panose="020B0604020202020204" charset="0"/>
            </a:endParaRPr>
          </a:p>
        </p:txBody>
      </p:sp>
      <p:sp>
        <p:nvSpPr>
          <p:cNvPr id="5" name="TextBox 5"/>
          <p:cNvSpPr txBox="1"/>
          <p:nvPr/>
        </p:nvSpPr>
        <p:spPr>
          <a:xfrm>
            <a:off x="783282" y="904875"/>
            <a:ext cx="5541169" cy="1094740"/>
          </a:xfrm>
          <a:prstGeom prst="rect">
            <a:avLst/>
          </a:prstGeom>
        </p:spPr>
        <p:txBody>
          <a:bodyPr lIns="0" tIns="0" rIns="0" bIns="0" rtlCol="0" anchor="t">
            <a:spAutoFit/>
          </a:bodyPr>
          <a:lstStyle/>
          <a:p>
            <a:pPr algn="ctr">
              <a:lnSpc>
                <a:spcPts val="8959"/>
              </a:lnSpc>
            </a:pPr>
            <a:r>
              <a:rPr lang="en-US" sz="6399">
                <a:solidFill>
                  <a:srgbClr val="000000"/>
                </a:solidFill>
                <a:latin typeface="Canva Sans Bold"/>
              </a:rPr>
              <a:t>Contributions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graphicFrame>
        <p:nvGraphicFramePr>
          <p:cNvPr id="4" name="Table 4"/>
          <p:cNvGraphicFramePr>
            <a:graphicFrameLocks noGrp="1"/>
          </p:cNvGraphicFramePr>
          <p:nvPr>
            <p:extLst>
              <p:ext uri="{D42A27DB-BD31-4B8C-83A1-F6EECF244321}">
                <p14:modId xmlns:p14="http://schemas.microsoft.com/office/powerpoint/2010/main" val="597895654"/>
              </p:ext>
            </p:extLst>
          </p:nvPr>
        </p:nvGraphicFramePr>
        <p:xfrm>
          <a:off x="1028700" y="2321356"/>
          <a:ext cx="16516350" cy="7400925"/>
        </p:xfrm>
        <a:graphic>
          <a:graphicData uri="http://schemas.openxmlformats.org/drawingml/2006/table">
            <a:tbl>
              <a:tblPr/>
              <a:tblGrid>
                <a:gridCol w="1170431">
                  <a:extLst>
                    <a:ext uri="{9D8B030D-6E8A-4147-A177-3AD203B41FA5}">
                      <a16:colId xmlns:a16="http://schemas.microsoft.com/office/drawing/2014/main" val="20000"/>
                    </a:ext>
                  </a:extLst>
                </a:gridCol>
                <a:gridCol w="2626797">
                  <a:extLst>
                    <a:ext uri="{9D8B030D-6E8A-4147-A177-3AD203B41FA5}">
                      <a16:colId xmlns:a16="http://schemas.microsoft.com/office/drawing/2014/main" val="20001"/>
                    </a:ext>
                  </a:extLst>
                </a:gridCol>
                <a:gridCol w="2140394">
                  <a:extLst>
                    <a:ext uri="{9D8B030D-6E8A-4147-A177-3AD203B41FA5}">
                      <a16:colId xmlns:a16="http://schemas.microsoft.com/office/drawing/2014/main" val="20002"/>
                    </a:ext>
                  </a:extLst>
                </a:gridCol>
                <a:gridCol w="8379688">
                  <a:extLst>
                    <a:ext uri="{9D8B030D-6E8A-4147-A177-3AD203B41FA5}">
                      <a16:colId xmlns:a16="http://schemas.microsoft.com/office/drawing/2014/main" val="20003"/>
                    </a:ext>
                  </a:extLst>
                </a:gridCol>
                <a:gridCol w="2199040">
                  <a:extLst>
                    <a:ext uri="{9D8B030D-6E8A-4147-A177-3AD203B41FA5}">
                      <a16:colId xmlns:a16="http://schemas.microsoft.com/office/drawing/2014/main" val="20004"/>
                    </a:ext>
                  </a:extLst>
                </a:gridCol>
              </a:tblGrid>
              <a:tr h="1024449">
                <a:tc>
                  <a:txBody>
                    <a:bodyPr/>
                    <a:lstStyle/>
                    <a:p>
                      <a:pPr algn="ctr">
                        <a:lnSpc>
                          <a:spcPts val="3359"/>
                        </a:lnSpc>
                        <a:defRPr/>
                      </a:pPr>
                      <a:r>
                        <a:rPr lang="en-US" sz="2400">
                          <a:solidFill>
                            <a:srgbClr val="000000"/>
                          </a:solidFill>
                          <a:latin typeface="Canva Sans Bold"/>
                        </a:rPr>
                        <a:t>S.No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Title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70183">
                <a:tc>
                  <a:txBody>
                    <a:bodyPr/>
                    <a:lstStyle/>
                    <a:p>
                      <a:pPr algn="ctr">
                        <a:lnSpc>
                          <a:spcPts val="2239"/>
                        </a:lnSpc>
                        <a:defRPr/>
                      </a:pPr>
                      <a:r>
                        <a:rPr lang="en-US" sz="1599">
                          <a:solidFill>
                            <a:srgbClr val="000000"/>
                          </a:solidFill>
                          <a:latin typeface="Canva Sans"/>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b="0" dirty="0">
                          <a:solidFill>
                            <a:srgbClr val="000000"/>
                          </a:solidFill>
                          <a:latin typeface="Canva Sans" panose="020B0604020202020204" charset="0"/>
                        </a:rPr>
                        <a:t>Factors Affecting Stock Prices in the UAE Financial Markets</a:t>
                      </a:r>
                      <a:endParaRPr lang="en-US" sz="1600" b="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a:solidFill>
                            <a:srgbClr val="000000"/>
                          </a:solidFill>
                          <a:latin typeface="Canva Sans" panose="020B0604020202020204" charset="0"/>
                        </a:rPr>
                        <a:t>Hussein A. Hassan et. al.</a:t>
                      </a:r>
                      <a:endParaRPr lang="en-US" sz="160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58469" lvl="1" indent="-285750" algn="just">
                        <a:lnSpc>
                          <a:spcPts val="2239"/>
                        </a:lnSpc>
                        <a:buFont typeface="Arial" panose="020B0604020202020204" pitchFamily="34" charset="0"/>
                        <a:buChar char="•"/>
                        <a:defRPr/>
                      </a:pPr>
                      <a:r>
                        <a:rPr lang="en-US" sz="1600" dirty="0">
                          <a:solidFill>
                            <a:srgbClr val="000000"/>
                          </a:solidFill>
                          <a:latin typeface="Canva Sans" panose="020B0604020202020204" charset="0"/>
                        </a:rPr>
                        <a:t>Aims to identify the </a:t>
                      </a:r>
                      <a:r>
                        <a:rPr lang="en-US" sz="1600" u="sng" dirty="0">
                          <a:solidFill>
                            <a:srgbClr val="000000"/>
                          </a:solidFill>
                          <a:latin typeface="Canva Sans" panose="020B0604020202020204" charset="0"/>
                        </a:rPr>
                        <a:t>key factors</a:t>
                      </a:r>
                      <a:r>
                        <a:rPr lang="en-US" sz="1600" dirty="0">
                          <a:solidFill>
                            <a:srgbClr val="000000"/>
                          </a:solidFill>
                          <a:latin typeface="Canva Sans" panose="020B0604020202020204" charset="0"/>
                        </a:rPr>
                        <a:t> influencing stock prices in this emerging market. </a:t>
                      </a:r>
                      <a:endParaRPr lang="en-US" sz="1600" dirty="0">
                        <a:latin typeface="Canva Sans" panose="020B0604020202020204" charset="0"/>
                      </a:endParaRPr>
                    </a:p>
                    <a:p>
                      <a:pPr marL="458469" lvl="1" indent="-285750" algn="just">
                        <a:lnSpc>
                          <a:spcPts val="2239"/>
                        </a:lnSpc>
                        <a:buFont typeface="Arial" panose="020B0604020202020204" pitchFamily="34" charset="0"/>
                        <a:buChar char="•"/>
                      </a:pPr>
                      <a:r>
                        <a:rPr lang="en-US" sz="1600" dirty="0">
                          <a:solidFill>
                            <a:srgbClr val="000000"/>
                          </a:solidFill>
                          <a:latin typeface="Canva Sans" panose="020B0604020202020204" charset="0"/>
                        </a:rPr>
                        <a:t>Earning per share(EPS), Money supply and GDP exhibit positive coefficient. </a:t>
                      </a:r>
                    </a:p>
                    <a:p>
                      <a:pPr marL="458469" lvl="1" indent="-285750" algn="just">
                        <a:lnSpc>
                          <a:spcPts val="2239"/>
                        </a:lnSpc>
                        <a:buFont typeface="Arial" panose="020B0604020202020204" pitchFamily="34" charset="0"/>
                        <a:buChar char="•"/>
                      </a:pPr>
                      <a:r>
                        <a:rPr lang="en-US" sz="1600" dirty="0">
                          <a:solidFill>
                            <a:srgbClr val="000000"/>
                          </a:solidFill>
                          <a:latin typeface="Canva Sans" panose="020B0604020202020204" charset="0"/>
                        </a:rPr>
                        <a:t>Consumer price index demonstrates a significant negative relationship.</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dirty="0">
                          <a:solidFill>
                            <a:srgbClr val="000000"/>
                          </a:solidFill>
                          <a:latin typeface="Canva Sans" panose="020B0604020202020204" charset="0"/>
                        </a:rPr>
                        <a:t>Regression</a:t>
                      </a:r>
                      <a:endParaRPr lang="en-US" sz="160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25492">
                <a:tc>
                  <a:txBody>
                    <a:bodyPr/>
                    <a:lstStyle/>
                    <a:p>
                      <a:pPr algn="ctr">
                        <a:lnSpc>
                          <a:spcPts val="2239"/>
                        </a:lnSpc>
                        <a:defRPr/>
                      </a:pPr>
                      <a:r>
                        <a:rPr lang="en-US" sz="1599">
                          <a:solidFill>
                            <a:srgbClr val="000000"/>
                          </a:solidFill>
                          <a:latin typeface="Canva Sans"/>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lang="en-IN" sz="1600" b="0" kern="1200" dirty="0">
                          <a:solidFill>
                            <a:schemeClr val="tx1"/>
                          </a:solidFill>
                          <a:effectLst/>
                          <a:latin typeface="Canva Sans" panose="020B0604020202020204" charset="0"/>
                          <a:ea typeface="+mn-ea"/>
                          <a:cs typeface="+mn-cs"/>
                        </a:rPr>
                        <a:t>An innovative neural network approach for stock market prediction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dirty="0">
                          <a:solidFill>
                            <a:srgbClr val="000000"/>
                          </a:solidFill>
                          <a:latin typeface="Canva Sans" panose="020B0604020202020204" charset="0"/>
                        </a:rPr>
                        <a:t>Tae </a:t>
                      </a:r>
                      <a:r>
                        <a:rPr lang="en-US" sz="1600" dirty="0" err="1">
                          <a:solidFill>
                            <a:srgbClr val="000000"/>
                          </a:solidFill>
                          <a:latin typeface="Canva Sans" panose="020B0604020202020204" charset="0"/>
                        </a:rPr>
                        <a:t>Kyun</a:t>
                      </a:r>
                      <a:r>
                        <a:rPr lang="en-US" sz="1600" dirty="0">
                          <a:solidFill>
                            <a:srgbClr val="000000"/>
                          </a:solidFill>
                          <a:latin typeface="Canva Sans" panose="020B0604020202020204" charset="0"/>
                        </a:rPr>
                        <a:t> Lee et.al.,</a:t>
                      </a:r>
                      <a:endParaRPr lang="en-US" sz="160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58469" lvl="1" indent="-285750" algn="just">
                        <a:lnSpc>
                          <a:spcPts val="2239"/>
                        </a:lnSpc>
                        <a:buFont typeface="Arial" panose="020B0604020202020204" pitchFamily="34" charset="0"/>
                        <a:buChar char="•"/>
                        <a:defRPr/>
                      </a:pPr>
                      <a:r>
                        <a:rPr lang="en-US" sz="1800" kern="1200" dirty="0">
                          <a:solidFill>
                            <a:schemeClr val="tx1"/>
                          </a:solidFill>
                          <a:effectLst/>
                          <a:latin typeface="+mn-lt"/>
                          <a:ea typeface="+mn-ea"/>
                          <a:cs typeface="+mn-cs"/>
                        </a:rPr>
                        <a:t>The paper proposes two models, one time series model of LSTM with an embedded layer and the other one with an automatic encoder. </a:t>
                      </a:r>
                    </a:p>
                    <a:p>
                      <a:pPr marL="458469" lvl="1" indent="-285750" algn="just">
                        <a:lnSpc>
                          <a:spcPts val="2239"/>
                        </a:lnSpc>
                        <a:buFont typeface="Arial" panose="020B0604020202020204" pitchFamily="34" charset="0"/>
                        <a:buChar char="•"/>
                        <a:defRPr/>
                      </a:pPr>
                      <a:r>
                        <a:rPr lang="en-US" sz="1800" kern="1200" dirty="0">
                          <a:solidFill>
                            <a:schemeClr val="tx1"/>
                          </a:solidFill>
                          <a:effectLst/>
                          <a:latin typeface="+mn-lt"/>
                          <a:ea typeface="+mn-ea"/>
                          <a:cs typeface="+mn-cs"/>
                        </a:rPr>
                        <a:t>The models are applied to the Shanghai A-share composite index and Sinopec. </a:t>
                      </a:r>
                    </a:p>
                    <a:p>
                      <a:pPr marL="458469" lvl="1" indent="-285750" algn="just">
                        <a:lnSpc>
                          <a:spcPts val="2239"/>
                        </a:lnSpc>
                        <a:buFont typeface="Arial" panose="020B0604020202020204" pitchFamily="34" charset="0"/>
                        <a:buChar char="•"/>
                        <a:defRPr/>
                      </a:pPr>
                      <a:r>
                        <a:rPr lang="en-US" sz="1800" kern="1200" dirty="0">
                          <a:solidFill>
                            <a:schemeClr val="tx1"/>
                          </a:solidFill>
                          <a:effectLst/>
                          <a:latin typeface="+mn-lt"/>
                          <a:ea typeface="+mn-ea"/>
                          <a:cs typeface="+mn-cs"/>
                        </a:rPr>
                        <a:t>The LSTM model with the encoder gives better performance than a stochastic forecast.</a:t>
                      </a:r>
                      <a:endParaRPr lang="en-US" sz="1600" dirty="0">
                        <a:solidFill>
                          <a:srgbClr val="000000"/>
                        </a:solidFill>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dirty="0">
                          <a:solidFill>
                            <a:srgbClr val="000000"/>
                          </a:solidFill>
                          <a:latin typeface="Canva Sans" panose="020B0604020202020204" charset="0"/>
                        </a:rPr>
                        <a:t>Neural Network</a:t>
                      </a:r>
                      <a:endParaRPr lang="en-US" sz="160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80801">
                <a:tc>
                  <a:txBody>
                    <a:bodyPr/>
                    <a:lstStyle/>
                    <a:p>
                      <a:pPr algn="ctr">
                        <a:lnSpc>
                          <a:spcPts val="2239"/>
                        </a:lnSpc>
                        <a:defRPr/>
                      </a:pPr>
                      <a:r>
                        <a:rPr lang="en-US" sz="1599">
                          <a:solidFill>
                            <a:srgbClr val="000000"/>
                          </a:solidFill>
                          <a:latin typeface="Canva Sans"/>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b="0" dirty="0">
                          <a:solidFill>
                            <a:srgbClr val="000000"/>
                          </a:solidFill>
                          <a:latin typeface="Canva Sans" panose="020B0604020202020204" charset="0"/>
                        </a:rPr>
                        <a:t>Forecasting stock crash risk with machine learning</a:t>
                      </a:r>
                      <a:endParaRPr lang="en-US" sz="1600" b="0" dirty="0">
                        <a:latin typeface="Canva Sans" panose="020B0604020202020204" charset="0"/>
                      </a:endParaRPr>
                    </a:p>
                    <a:p>
                      <a:pPr algn="ctr">
                        <a:lnSpc>
                          <a:spcPts val="2239"/>
                        </a:lnSpc>
                      </a:pPr>
                      <a:endParaRPr lang="en-US" sz="1600" b="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a:solidFill>
                            <a:srgbClr val="000000"/>
                          </a:solidFill>
                          <a:latin typeface="Canva Sans" panose="020B0604020202020204" charset="0"/>
                        </a:rPr>
                        <a:t>Laurens Swinkels et. al.</a:t>
                      </a:r>
                      <a:endParaRPr lang="en-US" sz="160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58469" lvl="1" indent="-285750" algn="just">
                        <a:lnSpc>
                          <a:spcPts val="2239"/>
                        </a:lnSpc>
                        <a:buFont typeface="Arial" panose="020B0604020202020204" pitchFamily="34" charset="0"/>
                        <a:buChar char="•"/>
                        <a:defRPr/>
                      </a:pPr>
                      <a:r>
                        <a:rPr lang="en-US" sz="1600" dirty="0">
                          <a:solidFill>
                            <a:srgbClr val="000000"/>
                          </a:solidFill>
                          <a:latin typeface="Canva Sans" panose="020B0604020202020204" charset="0"/>
                        </a:rPr>
                        <a:t>This paper experiments with various features in order to find out which feature is responsible towards the financial distress of a stock. </a:t>
                      </a:r>
                      <a:endParaRPr lang="en-US" sz="1600" dirty="0">
                        <a:latin typeface="Canva Sans" panose="020B0604020202020204" charset="0"/>
                      </a:endParaRPr>
                    </a:p>
                    <a:p>
                      <a:pPr marL="458469" lvl="1" indent="-285750" algn="just">
                        <a:lnSpc>
                          <a:spcPts val="2239"/>
                        </a:lnSpc>
                        <a:buFont typeface="Arial" panose="020B0604020202020204" pitchFamily="34" charset="0"/>
                        <a:buChar char="•"/>
                      </a:pPr>
                      <a:r>
                        <a:rPr lang="en-US" sz="1600" dirty="0">
                          <a:solidFill>
                            <a:srgbClr val="000000"/>
                          </a:solidFill>
                          <a:latin typeface="Canva Sans" panose="020B0604020202020204" charset="0"/>
                        </a:rPr>
                        <a:t>It also sheds light on the use of NLP techniques in order to extract data from news articles and find the features of stock market which has the highest variability in its SHAP score. </a:t>
                      </a:r>
                    </a:p>
                    <a:p>
                      <a:pPr marL="458469" lvl="1" indent="-285750" algn="just">
                        <a:lnSpc>
                          <a:spcPts val="2239"/>
                        </a:lnSpc>
                        <a:buFont typeface="Arial" panose="020B0604020202020204" pitchFamily="34" charset="0"/>
                        <a:buChar char="•"/>
                      </a:pPr>
                      <a:r>
                        <a:rPr lang="en-US" sz="1600" dirty="0">
                          <a:solidFill>
                            <a:srgbClr val="000000"/>
                          </a:solidFill>
                          <a:latin typeface="Canva Sans" panose="020B0604020202020204" charset="0"/>
                        </a:rPr>
                        <a:t>It also uses distance-to-default parameter. It mainly focuses on news articles and business news in order to predict the directions of stock market and look for crashes.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600" dirty="0">
                          <a:solidFill>
                            <a:srgbClr val="000000"/>
                          </a:solidFill>
                          <a:latin typeface="Canva Sans" panose="020B0604020202020204" charset="0"/>
                        </a:rPr>
                        <a:t>NLP</a:t>
                      </a:r>
                      <a:endParaRPr lang="en-US" sz="1600" dirty="0">
                        <a:latin typeface="Canva Sans" panose="020B0604020202020204"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a:solidFill>
                  <a:srgbClr val="000000"/>
                </a:solidFill>
                <a:latin typeface="Canva Sans Bold"/>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graphicFrame>
        <p:nvGraphicFramePr>
          <p:cNvPr id="4" name="Table 4"/>
          <p:cNvGraphicFramePr>
            <a:graphicFrameLocks noGrp="1"/>
          </p:cNvGraphicFramePr>
          <p:nvPr>
            <p:extLst>
              <p:ext uri="{D42A27DB-BD31-4B8C-83A1-F6EECF244321}">
                <p14:modId xmlns:p14="http://schemas.microsoft.com/office/powerpoint/2010/main" val="295294127"/>
              </p:ext>
            </p:extLst>
          </p:nvPr>
        </p:nvGraphicFramePr>
        <p:xfrm>
          <a:off x="731175" y="2242343"/>
          <a:ext cx="16825650" cy="7629525"/>
        </p:xfrm>
        <a:graphic>
          <a:graphicData uri="http://schemas.openxmlformats.org/drawingml/2006/table">
            <a:tbl>
              <a:tblPr/>
              <a:tblGrid>
                <a:gridCol w="1129589">
                  <a:extLst>
                    <a:ext uri="{9D8B030D-6E8A-4147-A177-3AD203B41FA5}">
                      <a16:colId xmlns:a16="http://schemas.microsoft.com/office/drawing/2014/main" val="20000"/>
                    </a:ext>
                  </a:extLst>
                </a:gridCol>
                <a:gridCol w="3275439">
                  <a:extLst>
                    <a:ext uri="{9D8B030D-6E8A-4147-A177-3AD203B41FA5}">
                      <a16:colId xmlns:a16="http://schemas.microsoft.com/office/drawing/2014/main" val="20001"/>
                    </a:ext>
                  </a:extLst>
                </a:gridCol>
                <a:gridCol w="1636197">
                  <a:extLst>
                    <a:ext uri="{9D8B030D-6E8A-4147-A177-3AD203B41FA5}">
                      <a16:colId xmlns:a16="http://schemas.microsoft.com/office/drawing/2014/main" val="20002"/>
                    </a:ext>
                  </a:extLst>
                </a:gridCol>
                <a:gridCol w="8614582">
                  <a:extLst>
                    <a:ext uri="{9D8B030D-6E8A-4147-A177-3AD203B41FA5}">
                      <a16:colId xmlns:a16="http://schemas.microsoft.com/office/drawing/2014/main" val="20003"/>
                    </a:ext>
                  </a:extLst>
                </a:gridCol>
                <a:gridCol w="2169843">
                  <a:extLst>
                    <a:ext uri="{9D8B030D-6E8A-4147-A177-3AD203B41FA5}">
                      <a16:colId xmlns:a16="http://schemas.microsoft.com/office/drawing/2014/main" val="20004"/>
                    </a:ext>
                  </a:extLst>
                </a:gridCol>
              </a:tblGrid>
              <a:tr h="1024290">
                <a:tc>
                  <a:txBody>
                    <a:bodyPr/>
                    <a:lstStyle/>
                    <a:p>
                      <a:pPr algn="ctr">
                        <a:lnSpc>
                          <a:spcPts val="3359"/>
                        </a:lnSpc>
                        <a:defRPr/>
                      </a:pPr>
                      <a:r>
                        <a:rPr lang="en-US" sz="2400">
                          <a:solidFill>
                            <a:srgbClr val="000000"/>
                          </a:solidFill>
                          <a:latin typeface="Canva Sans Bold"/>
                        </a:rPr>
                        <a:t>S.No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Title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400">
                          <a:solidFill>
                            <a:srgbClr val="000000"/>
                          </a:solidFill>
                          <a:latin typeface="Canva Sans Bold"/>
                        </a:rPr>
                        <a:t>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01745">
                <a:tc>
                  <a:txBody>
                    <a:bodyPr/>
                    <a:lstStyle/>
                    <a:p>
                      <a:pPr algn="ctr">
                        <a:lnSpc>
                          <a:spcPts val="1960"/>
                        </a:lnSpc>
                        <a:defRPr/>
                      </a:pPr>
                      <a:r>
                        <a:rPr lang="en-US" sz="1400">
                          <a:solidFill>
                            <a:srgbClr val="000000"/>
                          </a:solidFill>
                          <a:latin typeface="Canva Sans"/>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b="0" dirty="0">
                          <a:solidFill>
                            <a:srgbClr val="000000"/>
                          </a:solidFill>
                          <a:latin typeface="Canva Sans"/>
                        </a:rPr>
                        <a:t>Novel Method of Identifying Time Series Based on Network Graphs</a:t>
                      </a:r>
                      <a:endParaRPr lang="en-US" sz="1100" b="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a:solidFill>
                            <a:srgbClr val="000000"/>
                          </a:solidFill>
                          <a:latin typeface="Canva Sans"/>
                          <a:hlinkClick r:id="rId4" tooltip="https://link.springer.com/article/10.1007/s10618-022-00826-3#auth-Vanessa_Freitas-Silva-Aff1"/>
                        </a:rPr>
                        <a:t>Vanessa Freitas Silva et. al.,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02261" lvl="1" indent="-151130" algn="just">
                        <a:lnSpc>
                          <a:spcPts val="1960"/>
                        </a:lnSpc>
                        <a:buFont typeface="Arial"/>
                        <a:buChar char="•"/>
                        <a:defRPr/>
                      </a:pPr>
                      <a:r>
                        <a:rPr lang="en-US" sz="1400">
                          <a:solidFill>
                            <a:srgbClr val="000000"/>
                          </a:solidFill>
                          <a:latin typeface="Canva Sans"/>
                        </a:rPr>
                        <a:t>This study experiments with various types of time series data and then converts them into graphs. </a:t>
                      </a:r>
                      <a:endParaRPr lang="en-US" sz="1100"/>
                    </a:p>
                    <a:p>
                      <a:pPr marL="302261" lvl="1" indent="-151130" algn="just">
                        <a:lnSpc>
                          <a:spcPts val="1960"/>
                        </a:lnSpc>
                        <a:buFont typeface="Arial"/>
                        <a:buChar char="•"/>
                      </a:pPr>
                      <a:r>
                        <a:rPr lang="en-US" sz="1400">
                          <a:solidFill>
                            <a:srgbClr val="000000"/>
                          </a:solidFill>
                          <a:latin typeface="Canva Sans"/>
                        </a:rPr>
                        <a:t>Each time series results in a separate kind of graph. The constant time series turns into a complete graph. </a:t>
                      </a:r>
                    </a:p>
                    <a:p>
                      <a:pPr marL="302261" lvl="1" indent="-151130" algn="just">
                        <a:lnSpc>
                          <a:spcPts val="1960"/>
                        </a:lnSpc>
                        <a:buFont typeface="Arial"/>
                        <a:buChar char="•"/>
                      </a:pPr>
                      <a:r>
                        <a:rPr lang="en-US" sz="1400">
                          <a:solidFill>
                            <a:srgbClr val="000000"/>
                          </a:solidFill>
                          <a:latin typeface="Canva Sans"/>
                        </a:rPr>
                        <a:t>The periodic time series like a sine graph turns into a regular graph and so on. The properties of the graph such as their centrality measures, clustering coefficient etc. gives information about the time series.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a:solidFill>
                            <a:srgbClr val="000000"/>
                          </a:solidFill>
                          <a:latin typeface="Canva Sans"/>
                        </a:rPr>
                        <a:t>Graphs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1745">
                <a:tc>
                  <a:txBody>
                    <a:bodyPr/>
                    <a:lstStyle/>
                    <a:p>
                      <a:pPr algn="ctr">
                        <a:lnSpc>
                          <a:spcPts val="1960"/>
                        </a:lnSpc>
                        <a:defRPr/>
                      </a:pPr>
                      <a:r>
                        <a:rPr lang="en-US" sz="1400">
                          <a:solidFill>
                            <a:srgbClr val="000000"/>
                          </a:solidFill>
                          <a:latin typeface="Canva Sans"/>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b="0" dirty="0">
                          <a:solidFill>
                            <a:srgbClr val="000000"/>
                          </a:solidFill>
                          <a:latin typeface="Canva Sans"/>
                        </a:rPr>
                        <a:t>A hybrid supervised semi-supervised graph-based model to predict one-day ahead movement of global stock markets and commodity prices</a:t>
                      </a:r>
                      <a:endParaRPr lang="en-US" sz="1100" b="0" dirty="0"/>
                    </a:p>
                    <a:p>
                      <a:pPr algn="ctr">
                        <a:lnSpc>
                          <a:spcPts val="1960"/>
                        </a:lnSpc>
                      </a:pPr>
                      <a:endParaRPr lang="en-US" sz="1100" b="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a:solidFill>
                            <a:srgbClr val="000000"/>
                          </a:solidFill>
                          <a:latin typeface="Canva Sans"/>
                        </a:rPr>
                        <a:t>Arash Negahdari Kia et. 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02261" lvl="1" indent="-151130" algn="just">
                        <a:lnSpc>
                          <a:spcPts val="1960"/>
                        </a:lnSpc>
                        <a:buFont typeface="Arial"/>
                        <a:buChar char="•"/>
                        <a:defRPr/>
                      </a:pPr>
                      <a:r>
                        <a:rPr lang="en-US" sz="1400">
                          <a:solidFill>
                            <a:srgbClr val="000000"/>
                          </a:solidFill>
                          <a:latin typeface="Canva Sans"/>
                        </a:rPr>
                        <a:t>This paper uses a semi-supervised approach by building a network of stock indices in the same time zone. </a:t>
                      </a:r>
                      <a:endParaRPr lang="en-US" sz="1100"/>
                    </a:p>
                    <a:p>
                      <a:pPr marL="302261" lvl="1" indent="-151130" algn="just">
                        <a:lnSpc>
                          <a:spcPts val="1960"/>
                        </a:lnSpc>
                        <a:buFont typeface="Arial"/>
                        <a:buChar char="•"/>
                      </a:pPr>
                      <a:r>
                        <a:rPr lang="en-US" sz="1400">
                          <a:solidFill>
                            <a:srgbClr val="000000"/>
                          </a:solidFill>
                          <a:latin typeface="Canva Sans"/>
                        </a:rPr>
                        <a:t>The supervised portion of the model predicts the movement of stock market which then sends these results into the network. </a:t>
                      </a:r>
                    </a:p>
                    <a:p>
                      <a:pPr marL="302261" lvl="1" indent="-151130" algn="just">
                        <a:lnSpc>
                          <a:spcPts val="1960"/>
                        </a:lnSpc>
                        <a:buFont typeface="Arial"/>
                        <a:buChar char="•"/>
                      </a:pPr>
                      <a:r>
                        <a:rPr lang="en-US" sz="1400">
                          <a:solidFill>
                            <a:srgbClr val="000000"/>
                          </a:solidFill>
                          <a:latin typeface="Canva Sans"/>
                        </a:rPr>
                        <a:t>The research compares its results with the traditional classification methods such as KNN, SVM and Random Forests etc. with their model of HyS3 and Kruskal based graph construction.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a:solidFill>
                            <a:srgbClr val="000000"/>
                          </a:solidFill>
                          <a:latin typeface="Canva Sans"/>
                        </a:rPr>
                        <a:t>KNN, SVM and Random Forests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01745">
                <a:tc>
                  <a:txBody>
                    <a:bodyPr/>
                    <a:lstStyle/>
                    <a:p>
                      <a:pPr algn="ctr">
                        <a:lnSpc>
                          <a:spcPts val="1960"/>
                        </a:lnSpc>
                        <a:defRPr/>
                      </a:pPr>
                      <a:r>
                        <a:rPr lang="en-US" sz="1400">
                          <a:solidFill>
                            <a:srgbClr val="000000"/>
                          </a:solidFill>
                          <a:latin typeface="Canva Sans"/>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b="0" dirty="0">
                          <a:solidFill>
                            <a:srgbClr val="000000"/>
                          </a:solidFill>
                          <a:latin typeface="Canva Sans"/>
                        </a:rPr>
                        <a:t>A method for automatic stock trading combining technical analysis and nearest </a:t>
                      </a:r>
                      <a:r>
                        <a:rPr lang="en-US" sz="1400" b="0" dirty="0" err="1">
                          <a:solidFill>
                            <a:srgbClr val="000000"/>
                          </a:solidFill>
                          <a:latin typeface="Canva Sans"/>
                        </a:rPr>
                        <a:t>neighbour</a:t>
                      </a:r>
                      <a:r>
                        <a:rPr lang="en-US" sz="1400" b="0" dirty="0">
                          <a:solidFill>
                            <a:srgbClr val="000000"/>
                          </a:solidFill>
                          <a:latin typeface="Canva Sans"/>
                        </a:rPr>
                        <a:t> classification</a:t>
                      </a:r>
                      <a:endParaRPr lang="en-US" sz="1100" b="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a:solidFill>
                            <a:srgbClr val="000000"/>
                          </a:solidFill>
                          <a:latin typeface="Canva Sans"/>
                        </a:rPr>
                        <a:t>Rodrigo C. Brasileiro et. al.,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302261" lvl="1" indent="-151130" algn="just">
                        <a:lnSpc>
                          <a:spcPts val="1960"/>
                        </a:lnSpc>
                        <a:buFont typeface="Arial"/>
                        <a:buChar char="•"/>
                        <a:defRPr/>
                      </a:pPr>
                      <a:r>
                        <a:rPr lang="en-US" sz="1400" dirty="0">
                          <a:solidFill>
                            <a:srgbClr val="000000"/>
                          </a:solidFill>
                          <a:latin typeface="Canva Sans"/>
                        </a:rPr>
                        <a:t>This paper uses a nearest </a:t>
                      </a:r>
                      <a:r>
                        <a:rPr lang="en-US" sz="1400" dirty="0" err="1">
                          <a:solidFill>
                            <a:srgbClr val="000000"/>
                          </a:solidFill>
                          <a:latin typeface="Canva Sans"/>
                        </a:rPr>
                        <a:t>neighbour</a:t>
                      </a:r>
                      <a:r>
                        <a:rPr lang="en-US" sz="1400" dirty="0">
                          <a:solidFill>
                            <a:srgbClr val="000000"/>
                          </a:solidFill>
                          <a:latin typeface="Canva Sans"/>
                        </a:rPr>
                        <a:t> classifier and checks whether considering only historical data can be feasible in analysis of stock market or not. </a:t>
                      </a:r>
                      <a:endParaRPr lang="en-US" sz="1100" dirty="0"/>
                    </a:p>
                    <a:p>
                      <a:pPr marL="302261" lvl="1" indent="-151130" algn="just">
                        <a:lnSpc>
                          <a:spcPts val="1960"/>
                        </a:lnSpc>
                        <a:buFont typeface="Arial"/>
                        <a:buChar char="•"/>
                      </a:pPr>
                      <a:r>
                        <a:rPr lang="en-US" sz="1400" dirty="0">
                          <a:solidFill>
                            <a:srgbClr val="000000"/>
                          </a:solidFill>
                          <a:latin typeface="Canva Sans"/>
                        </a:rPr>
                        <a:t>It uses technical indicators such as stop loss, stop gain, RSI filter as parameters for its own trading strategy. It compares the results of the traditional buy-and-hold strategy with its own. </a:t>
                      </a:r>
                    </a:p>
                    <a:p>
                      <a:pPr marL="302261" lvl="1" indent="-151130" algn="just">
                        <a:lnSpc>
                          <a:spcPts val="1960"/>
                        </a:lnSpc>
                        <a:buFont typeface="Arial"/>
                        <a:buChar char="•"/>
                      </a:pPr>
                      <a:r>
                        <a:rPr lang="en-US" sz="1400" dirty="0">
                          <a:solidFill>
                            <a:srgbClr val="000000"/>
                          </a:solidFill>
                          <a:latin typeface="Canva Sans"/>
                        </a:rPr>
                        <a:t>The variable to </a:t>
                      </a:r>
                      <a:r>
                        <a:rPr lang="en-US" sz="1400" dirty="0" err="1">
                          <a:solidFill>
                            <a:srgbClr val="000000"/>
                          </a:solidFill>
                          <a:latin typeface="Canva Sans"/>
                        </a:rPr>
                        <a:t>analyse</a:t>
                      </a:r>
                      <a:r>
                        <a:rPr lang="en-US" sz="1400" dirty="0">
                          <a:solidFill>
                            <a:srgbClr val="000000"/>
                          </a:solidFill>
                          <a:latin typeface="Canva Sans"/>
                        </a:rPr>
                        <a:t> here was profit which turned out to be better than the buy-and-hold strategy’s profit.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960"/>
                        </a:lnSpc>
                        <a:defRPr/>
                      </a:pPr>
                      <a:r>
                        <a:rPr lang="en-US" sz="1400" dirty="0">
                          <a:solidFill>
                            <a:srgbClr val="000000"/>
                          </a:solidFill>
                          <a:latin typeface="Canva Sans"/>
                        </a:rPr>
                        <a:t>Nearest neighbor classifier</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a:solidFill>
                  <a:srgbClr val="000000"/>
                </a:solidFill>
                <a:latin typeface="Canva Sans Bold"/>
              </a:rPr>
              <a:t>Literature Survey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sp>
        <p:nvSpPr>
          <p:cNvPr id="3" name="Freeform 3"/>
          <p:cNvSpPr/>
          <p:nvPr/>
        </p:nvSpPr>
        <p:spPr>
          <a:xfrm>
            <a:off x="16696453" y="250521"/>
            <a:ext cx="1351231" cy="1351231"/>
          </a:xfrm>
          <a:custGeom>
            <a:avLst/>
            <a:gdLst/>
            <a:ahLst/>
            <a:cxnLst/>
            <a:rect l="l" t="t" r="r" b="b"/>
            <a:pathLst>
              <a:path w="1351231" h="1351231">
                <a:moveTo>
                  <a:pt x="0" y="0"/>
                </a:moveTo>
                <a:lnTo>
                  <a:pt x="1351231" y="0"/>
                </a:lnTo>
                <a:lnTo>
                  <a:pt x="1351231" y="1351231"/>
                </a:lnTo>
                <a:lnTo>
                  <a:pt x="0" y="1351231"/>
                </a:lnTo>
                <a:lnTo>
                  <a:pt x="0" y="0"/>
                </a:lnTo>
                <a:close/>
              </a:path>
            </a:pathLst>
          </a:custGeom>
          <a:blipFill>
            <a:blip r:embed="rId3"/>
            <a:stretch>
              <a:fillRect/>
            </a:stretch>
          </a:blipFill>
        </p:spPr>
      </p:sp>
      <p:sp>
        <p:nvSpPr>
          <p:cNvPr id="4" name="TextBox 4"/>
          <p:cNvSpPr txBox="1"/>
          <p:nvPr/>
        </p:nvSpPr>
        <p:spPr>
          <a:xfrm>
            <a:off x="1028700" y="904875"/>
            <a:ext cx="10205598" cy="1094740"/>
          </a:xfrm>
          <a:prstGeom prst="rect">
            <a:avLst/>
          </a:prstGeom>
        </p:spPr>
        <p:txBody>
          <a:bodyPr lIns="0" tIns="0" rIns="0" bIns="0" rtlCol="0" anchor="t">
            <a:spAutoFit/>
          </a:bodyPr>
          <a:lstStyle/>
          <a:p>
            <a:pPr>
              <a:lnSpc>
                <a:spcPts val="8959"/>
              </a:lnSpc>
            </a:pPr>
            <a:r>
              <a:rPr lang="en-US" sz="6399">
                <a:solidFill>
                  <a:srgbClr val="000000"/>
                </a:solidFill>
                <a:latin typeface="Canva Sans Bold"/>
              </a:rPr>
              <a:t>Problem Statement</a:t>
            </a:r>
          </a:p>
        </p:txBody>
      </p:sp>
      <p:sp>
        <p:nvSpPr>
          <p:cNvPr id="5" name="TextBox 5"/>
          <p:cNvSpPr txBox="1"/>
          <p:nvPr/>
        </p:nvSpPr>
        <p:spPr>
          <a:xfrm>
            <a:off x="1028700" y="3346450"/>
            <a:ext cx="8115300" cy="3508375"/>
          </a:xfrm>
          <a:prstGeom prst="rect">
            <a:avLst/>
          </a:prstGeom>
        </p:spPr>
        <p:txBody>
          <a:bodyPr lIns="0" tIns="0" rIns="0" bIns="0" rtlCol="0" anchor="t">
            <a:spAutoFit/>
          </a:bodyPr>
          <a:lstStyle/>
          <a:p>
            <a:pPr>
              <a:lnSpc>
                <a:spcPts val="5600"/>
              </a:lnSpc>
            </a:pPr>
            <a:r>
              <a:rPr lang="en-US" sz="4000" dirty="0">
                <a:solidFill>
                  <a:srgbClr val="000000"/>
                </a:solidFill>
                <a:latin typeface="Canva Sans"/>
              </a:rPr>
              <a:t>To classify stock price variation patterns using various machine learning techniques and evaluate them on real data.</a:t>
            </a:r>
          </a:p>
          <a:p>
            <a:pPr>
              <a:lnSpc>
                <a:spcPts val="5600"/>
              </a:lnSpc>
            </a:pPr>
            <a:endParaRPr lang="en-US" sz="4000" dirty="0">
              <a:solidFill>
                <a:srgbClr val="000000"/>
              </a:solidFill>
              <a:latin typeface="Canva Sans"/>
            </a:endParaRPr>
          </a:p>
        </p:txBody>
      </p:sp>
      <p:sp>
        <p:nvSpPr>
          <p:cNvPr id="6" name="Freeform 6"/>
          <p:cNvSpPr/>
          <p:nvPr/>
        </p:nvSpPr>
        <p:spPr>
          <a:xfrm>
            <a:off x="12631890" y="3220909"/>
            <a:ext cx="3776717" cy="3422650"/>
          </a:xfrm>
          <a:custGeom>
            <a:avLst/>
            <a:gdLst/>
            <a:ahLst/>
            <a:cxnLst/>
            <a:rect l="l" t="t" r="r" b="b"/>
            <a:pathLst>
              <a:path w="3776717" h="3422650">
                <a:moveTo>
                  <a:pt x="0" y="0"/>
                </a:moveTo>
                <a:lnTo>
                  <a:pt x="3776717" y="0"/>
                </a:lnTo>
                <a:lnTo>
                  <a:pt x="3776717" y="3422650"/>
                </a:lnTo>
                <a:lnTo>
                  <a:pt x="0" y="34226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3980</Words>
  <Application>Microsoft Office PowerPoint</Application>
  <PresentationFormat>Custom</PresentationFormat>
  <Paragraphs>342</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Open Sans</vt:lpstr>
      <vt:lpstr>Arial</vt:lpstr>
      <vt:lpstr>Montserrat</vt:lpstr>
      <vt:lpstr>Arapey Italics</vt:lpstr>
      <vt:lpstr>Canva Sans Italics</vt:lpstr>
      <vt:lpstr>Symbol</vt:lpstr>
      <vt:lpstr>Times New Roman</vt:lpstr>
      <vt:lpstr>Canva Sans</vt:lpstr>
      <vt:lpstr>Calibri</vt:lpstr>
      <vt:lpstr>Montserrat Heavy</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8th sem BTP</dc:title>
  <cp:lastModifiedBy>Shubham Sharma</cp:lastModifiedBy>
  <cp:revision>4</cp:revision>
  <dcterms:created xsi:type="dcterms:W3CDTF">2006-08-16T00:00:00Z</dcterms:created>
  <dcterms:modified xsi:type="dcterms:W3CDTF">2024-05-01T18:08:25Z</dcterms:modified>
  <dc:identifier>DAF9_me_Llw</dc:identifier>
</cp:coreProperties>
</file>