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application/vnd.openxmlformats-officedocument.spreadsheetml.sheet" Extension="xlsx"/>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themeOverride+xml" PartName="/ppt/theme/themeOverr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chart+xml" PartName="/ppt/charts/chart1.xml"/>
  <Override ContentType="application/vnd.ms-office.chartstyle+xml" PartName="/ppt/charts/style1.xml"/>
  <Override ContentType="application/vnd.ms-office.chartcolorstyle+xml" PartName="/ppt/charts/colors1.xml"/>
  <Override ContentType="application/vnd.openxmlformats-officedocument.drawingml.chart+xml" PartName="/ppt/charts/chart2.xml"/>
  <Override ContentType="application/vnd.ms-office.chartstyle+xml" PartName="/ppt/charts/style2.xml"/>
  <Override ContentType="application/vnd.ms-office.chartcolorstyle+xml" PartName="/ppt/charts/colors2.xml"/>
  <Override ContentType="application/vnd.openxmlformats-officedocument.drawingml.chart+xml" PartName="/ppt/charts/chart3.xml"/>
  <Override ContentType="application/vnd.ms-office.chartstyle+xml" PartName="/ppt/charts/style3.xml"/>
  <Override ContentType="application/vnd.ms-office.chartcolorstyle+xml" PartName="/ppt/charts/colors3.xml"/>
  <Override ContentType="application/vnd.openxmlformats-officedocument.drawingml.chart+xml" PartName="/ppt/charts/chart4.xml"/>
  <Override ContentType="application/vnd.ms-office.chartstyle+xml" PartName="/ppt/charts/style4.xml"/>
  <Override ContentType="application/vnd.ms-office.chartcolorstyle+xml" PartName="/ppt/charts/colors4.xml"/>
  <Override ContentType="application/vnd.openxmlformats-officedocument.drawingml.chart+xml" PartName="/ppt/charts/chart5.xml"/>
  <Override ContentType="application/vnd.ms-office.chartstyle+xml" PartName="/ppt/charts/style5.xml"/>
  <Override ContentType="application/vnd.ms-office.chartcolorstyle+xml" PartName="/ppt/charts/colors5.xml"/>
  <Override ContentType="application/vnd.openxmlformats-officedocument.drawingml.chart+xml" PartName="/ppt/charts/chart6.xml"/>
  <Override ContentType="application/vnd.ms-office.chartstyle+xml" PartName="/ppt/charts/style6.xml"/>
  <Override ContentType="application/vnd.ms-office.chartcolorstyle+xml" PartName="/ppt/charts/colors6.xml"/>
  <Override ContentType="application/vnd.openxmlformats-officedocument.drawingml.chart+xml" PartName="/ppt/charts/chart7.xml"/>
  <Override ContentType="application/vnd.ms-office.chartstyle+xml" PartName="/ppt/charts/style7.xml"/>
  <Override ContentType="application/vnd.ms-office.chartcolorstyle+xml" PartName="/ppt/charts/colors7.xml"/>
  <Override ContentType="application/vnd.openxmlformats-officedocument.drawingml.chart+xml" PartName="/ppt/charts/chart8.xml"/>
  <Override ContentType="application/vnd.ms-office.chartstyle+xml" PartName="/ppt/charts/style8.xml"/>
  <Override ContentType="application/vnd.ms-office.chartcolorstyle+xml" PartName="/ppt/charts/colors8.xml"/>
  <Override ContentType="application/vnd.openxmlformats-officedocument.presentationml.notesSlide+xml" PartName="/ppt/notesSlides/notesSlide4.xml"/>
  <Override ContentType="application/vnd.openxmlformats-officedocument.drawingml.chart+xml" PartName="/ppt/charts/chart9.xml"/>
  <Override ContentType="application/vnd.ms-office.chartstyle+xml" PartName="/ppt/charts/style9.xml"/>
  <Override ContentType="application/vnd.ms-office.chartcolorstyle+xml" PartName="/ppt/charts/colors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20"/>
  </p:notesMasterIdLst>
  <p:sldIdLst>
    <p:sldId id="312" r:id="rId2"/>
    <p:sldId id="329" r:id="rId3"/>
    <p:sldId id="257" r:id="rId4"/>
    <p:sldId id="258" r:id="rId5"/>
    <p:sldId id="274" r:id="rId6"/>
    <p:sldId id="307" r:id="rId7"/>
    <p:sldId id="281" r:id="rId8"/>
    <p:sldId id="323" r:id="rId9"/>
    <p:sldId id="324" r:id="rId10"/>
    <p:sldId id="317" r:id="rId11"/>
    <p:sldId id="325" r:id="rId12"/>
    <p:sldId id="319" r:id="rId13"/>
    <p:sldId id="318" r:id="rId14"/>
    <p:sldId id="320" r:id="rId15"/>
    <p:sldId id="331" r:id="rId16"/>
    <p:sldId id="327" r:id="rId17"/>
    <p:sldId id="32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21A"/>
    <a:srgbClr val="CC202E"/>
    <a:srgbClr val="A56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_rels/chart2.xml.rels><?xml version="1.0" encoding="UTF-8" standalone="yes" ?><Relationships xmlns="http://schemas.openxmlformats.org/package/2006/relationships"><Relationship Id="rId3" Target="NULL" TargetMode="External" Type="http://schemas.openxmlformats.org/officeDocument/2006/relationships/oleObject"/><Relationship Id="rId2" Target="colors2.xml" Type="http://schemas.microsoft.com/office/2011/relationships/chartColorStyle"/><Relationship Id="rId1" Target="style2.xml" Type="http://schemas.microsoft.com/office/2011/relationships/chartStyle"/></Relationships>
</file>

<file path=ppt/charts/_rels/chart3.xml.rels><?xml version="1.0" encoding="UTF-8" standalone="yes"?>
<Relationships xmlns="http://schemas.openxmlformats.org/package/2006/relationships"><Relationship Id="rId3" Type="http://schemas.openxmlformats.org/officeDocument/2006/relationships/oleObject" Target="file:///D:\Project\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arget="NULL" TargetMode="External" Type="http://schemas.openxmlformats.org/officeDocument/2006/relationships/oleObject"/><Relationship Id="rId2" Target="colors4.xml" Type="http://schemas.microsoft.com/office/2011/relationships/chartColorStyle"/><Relationship Id="rId1" Target="style4.xml" Type="http://schemas.microsoft.com/office/2011/relationships/chartStyle"/></Relationships>
</file>

<file path=ppt/charts/_rels/chart5.xml.rels><?xml version="1.0" encoding="UTF-8" standalone="yes"?>
<Relationships xmlns="http://schemas.openxmlformats.org/package/2006/relationships"><Relationship Id="rId3" Type="http://schemas.openxmlformats.org/officeDocument/2006/relationships/oleObject" Target="file:///D:\Project\Final%20Excel\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arget="NULL" TargetMode="External" Type="http://schemas.openxmlformats.org/officeDocument/2006/relationships/oleObject"/><Relationship Id="rId2" Target="colors6.xml" Type="http://schemas.microsoft.com/office/2011/relationships/chartColorStyle"/><Relationship Id="rId1" Target="style6.xml" Type="http://schemas.microsoft.com/office/2011/relationships/chartStyle"/></Relationships>
</file>

<file path=ppt/charts/_rels/chart7.xml.rels><?xml version="1.0" encoding="UTF-8" standalone="yes" ?><Relationships xmlns="http://schemas.openxmlformats.org/package/2006/relationships"><Relationship Id="rId3" Target="NULL" TargetMode="External" Type="http://schemas.openxmlformats.org/officeDocument/2006/relationships/oleObject"/><Relationship Id="rId2" Target="colors7.xml" Type="http://schemas.microsoft.com/office/2011/relationships/chartColorStyle"/><Relationship Id="rId1" Target="style7.xml" Type="http://schemas.microsoft.com/office/2011/relationships/chartStyle"/></Relationships>
</file>

<file path=ppt/charts/_rels/chart8.xml.rels><?xml version="1.0" encoding="UTF-8" standalone="yes"?>
<Relationships xmlns="http://schemas.openxmlformats.org/package/2006/relationships"><Relationship Id="rId3" Type="http://schemas.openxmlformats.org/officeDocument/2006/relationships/oleObject" Target="file:///D:\Project\Final%20Excel\Exce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Project\Final%20Excel\Exce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[Excel.xlsx]Restaurant Opened  by country!PivotTable2</c:name>
    <c:fmtId val="46"/>
  </c:pivotSource>
  <c:chart>
    <c:autoTitleDeleted val="1"/>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'Restaurant Opened  by country'!$B$3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 Opened  by country'!$A$4:$A$19</c:f>
              <c:strCache>
                <c:ptCount val="15"/>
                <c:pt idx="0">
                  <c:v>India</c:v>
                </c:pt>
                <c:pt idx="1">
                  <c:v>United States of America</c:v>
                </c:pt>
                <c:pt idx="2">
                  <c:v>United Kingdom</c:v>
                </c:pt>
                <c:pt idx="3">
                  <c:v>Brazil</c:v>
                </c:pt>
                <c:pt idx="4">
                  <c:v>South Africa</c:v>
                </c:pt>
                <c:pt idx="5">
                  <c:v>United Arab Emirates</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'Restaurant Opened  by country'!$B$4:$B$19</c:f>
              <c:numCache>
                <c:formatCode>General</c:formatCode>
                <c:ptCount val="15"/>
                <c:pt idx="0">
                  <c:v>8643</c:v>
                </c:pt>
                <c:pt idx="1">
                  <c:v>419</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DDD7-4C6C-9CD2-11058A06C0D5}"/>
            </c:ext>
          </c:extLst>
        </c:ser>
        <c:dLbls>
          <c:dLblPos val="ctr"/>
          <c:showLegendKey val="0"/>
          <c:showVal val="1"/>
          <c:showCatName val="0"/>
          <c:showSerName val="0"/>
          <c:showPercent val="0"/>
          <c:showBubbleSize val="0"/>
        </c:dLbls>
        <c:gapWidth val="219"/>
        <c:overlap val="-27"/>
        <c:axId val="338788495"/>
        <c:axId val="338790415"/>
      </c:barChart>
      <c:catAx>
        <c:axId val="338788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790415"/>
        <c:crosses val="autoZero"/>
        <c:auto val="1"/>
        <c:lblAlgn val="ctr"/>
        <c:lblOffset val="100"/>
        <c:noMultiLvlLbl val="0"/>
      </c:catAx>
      <c:valAx>
        <c:axId val="338790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788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[Excel.xlsx]Count of each year!PivotTable3</c:name>
    <c:fmtId val="47"/>
  </c:pivotSource>
  <c:chart>
    <c:autoTitleDeleted val="1"/>
    <c:pivotFmts>
      <c:pivotFmt>
        <c:idx val="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pivotFmt>
      <c:pivotFmt>
        <c:idx val="2"/>
        <c:spPr>
          <a:solidFill>
            <a:schemeClr val="accent1"/>
          </a:solidFill>
          <a:ln>
            <a:noFill/>
          </a:ln>
          <a:effectLst>
            <a:outerShdw blurRad="317500" algn="ctr" rotWithShape="0">
              <a:prstClr val="black">
                <a:alpha val="25000"/>
              </a:prstClr>
            </a:outerShdw>
          </a:effectLst>
        </c:spPr>
      </c:pivotFmt>
      <c:pivotFmt>
        <c:idx val="3"/>
        <c:spPr>
          <a:solidFill>
            <a:schemeClr val="accent1"/>
          </a:solidFill>
          <a:ln>
            <a:noFill/>
          </a:ln>
          <a:effectLst>
            <a:outerShdw blurRad="317500" algn="ctr" rotWithShape="0">
              <a:prstClr val="black">
                <a:alpha val="25000"/>
              </a:prstClr>
            </a:outerShdw>
          </a:effectLst>
        </c:spPr>
      </c:pivotFmt>
      <c:pivotFmt>
        <c:idx val="4"/>
        <c:spPr>
          <a:solidFill>
            <a:schemeClr val="accent1"/>
          </a:solidFill>
          <a:ln>
            <a:noFill/>
          </a:ln>
          <a:effectLst>
            <a:outerShdw blurRad="317500" algn="ctr" rotWithShape="0">
              <a:prstClr val="black">
                <a:alpha val="25000"/>
              </a:prstClr>
            </a:outerShdw>
          </a:effectLst>
        </c:spPr>
      </c:pivotFmt>
      <c:pivotFmt>
        <c:idx val="5"/>
        <c:spPr>
          <a:solidFill>
            <a:schemeClr val="accent1"/>
          </a:solidFill>
          <a:ln>
            <a:noFill/>
          </a:ln>
          <a:effectLst>
            <a:outerShdw blurRad="317500" algn="ctr" rotWithShape="0">
              <a:prstClr val="black">
                <a:alpha val="25000"/>
              </a:prstClr>
            </a:outerShdw>
          </a:effectLst>
        </c:spPr>
      </c:pivotFmt>
      <c:pivotFmt>
        <c:idx val="6"/>
        <c:spPr>
          <a:solidFill>
            <a:schemeClr val="accent1"/>
          </a:solidFill>
          <a:ln>
            <a:noFill/>
          </a:ln>
          <a:effectLst>
            <a:outerShdw blurRad="317500" algn="ctr" rotWithShape="0">
              <a:prstClr val="black">
                <a:alpha val="25000"/>
              </a:prstClr>
            </a:outerShdw>
          </a:effectLst>
        </c:spPr>
      </c:pivotFmt>
      <c:pivotFmt>
        <c:idx val="7"/>
        <c:spPr>
          <a:solidFill>
            <a:schemeClr val="accent1"/>
          </a:solidFill>
          <a:ln>
            <a:noFill/>
          </a:ln>
          <a:effectLst>
            <a:outerShdw blurRad="317500" algn="ctr" rotWithShape="0">
              <a:prstClr val="black">
                <a:alpha val="25000"/>
              </a:prstClr>
            </a:outerShdw>
          </a:effectLst>
        </c:spPr>
      </c:pivotFmt>
      <c:pivotFmt>
        <c:idx val="8"/>
        <c:spPr>
          <a:solidFill>
            <a:schemeClr val="accent1"/>
          </a:solidFill>
          <a:ln>
            <a:noFill/>
          </a:ln>
          <a:effectLst>
            <a:outerShdw blurRad="317500" algn="ctr" rotWithShape="0">
              <a:prstClr val="black">
                <a:alpha val="25000"/>
              </a:prstClr>
            </a:outerShdw>
          </a:effectLst>
        </c:spPr>
      </c:pivotFmt>
      <c:pivotFmt>
        <c:idx val="9"/>
        <c:spPr>
          <a:solidFill>
            <a:schemeClr val="accent1"/>
          </a:solidFill>
          <a:ln>
            <a:noFill/>
          </a:ln>
          <a:effectLst>
            <a:outerShdw blurRad="317500" algn="ctr" rotWithShape="0">
              <a:prstClr val="black">
                <a:alpha val="25000"/>
              </a:prstClr>
            </a:outerShdw>
          </a:effectLst>
        </c:spPr>
      </c:pivotFmt>
      <c:pivotFmt>
        <c:idx val="1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317500" algn="ctr" rotWithShape="0">
              <a:prstClr val="black">
                <a:alpha val="25000"/>
              </a:prstClr>
            </a:outerShdw>
          </a:effectLst>
        </c:spPr>
      </c:pivotFmt>
      <c:pivotFmt>
        <c:idx val="12"/>
        <c:spPr>
          <a:solidFill>
            <a:schemeClr val="accent1"/>
          </a:solidFill>
          <a:ln>
            <a:noFill/>
          </a:ln>
          <a:effectLst>
            <a:outerShdw blurRad="317500" algn="ctr" rotWithShape="0">
              <a:prstClr val="black">
                <a:alpha val="25000"/>
              </a:prstClr>
            </a:outerShdw>
          </a:effectLst>
        </c:spPr>
      </c:pivotFmt>
      <c:pivotFmt>
        <c:idx val="13"/>
        <c:spPr>
          <a:solidFill>
            <a:schemeClr val="accent1"/>
          </a:solidFill>
          <a:ln>
            <a:noFill/>
          </a:ln>
          <a:effectLst>
            <a:outerShdw blurRad="317500" algn="ctr" rotWithShape="0">
              <a:prstClr val="black">
                <a:alpha val="25000"/>
              </a:prstClr>
            </a:outerShdw>
          </a:effectLst>
        </c:spPr>
      </c:pivotFmt>
      <c:pivotFmt>
        <c:idx val="14"/>
        <c:spPr>
          <a:solidFill>
            <a:schemeClr val="accent1"/>
          </a:solidFill>
          <a:ln>
            <a:noFill/>
          </a:ln>
          <a:effectLst>
            <a:outerShdw blurRad="317500" algn="ctr" rotWithShape="0">
              <a:prstClr val="black">
                <a:alpha val="25000"/>
              </a:prstClr>
            </a:outerShdw>
          </a:effectLst>
        </c:spPr>
      </c:pivotFmt>
      <c:pivotFmt>
        <c:idx val="15"/>
        <c:spPr>
          <a:solidFill>
            <a:schemeClr val="accent1"/>
          </a:solidFill>
          <a:ln>
            <a:noFill/>
          </a:ln>
          <a:effectLst>
            <a:outerShdw blurRad="317500" algn="ctr" rotWithShape="0">
              <a:prstClr val="black">
                <a:alpha val="25000"/>
              </a:prstClr>
            </a:outerShdw>
          </a:effectLst>
        </c:spPr>
      </c:pivotFmt>
      <c:pivotFmt>
        <c:idx val="16"/>
        <c:spPr>
          <a:solidFill>
            <a:schemeClr val="accent1"/>
          </a:solidFill>
          <a:ln>
            <a:noFill/>
          </a:ln>
          <a:effectLst>
            <a:outerShdw blurRad="317500" algn="ctr" rotWithShape="0">
              <a:prstClr val="black">
                <a:alpha val="25000"/>
              </a:prstClr>
            </a:outerShdw>
          </a:effectLst>
        </c:spPr>
      </c:pivotFmt>
      <c:pivotFmt>
        <c:idx val="17"/>
        <c:spPr>
          <a:solidFill>
            <a:schemeClr val="accent1"/>
          </a:solidFill>
          <a:ln>
            <a:noFill/>
          </a:ln>
          <a:effectLst>
            <a:outerShdw blurRad="317500" algn="ctr" rotWithShape="0">
              <a:prstClr val="black">
                <a:alpha val="25000"/>
              </a:prstClr>
            </a:outerShdw>
          </a:effectLst>
        </c:spPr>
      </c:pivotFmt>
      <c:pivotFmt>
        <c:idx val="18"/>
        <c:spPr>
          <a:solidFill>
            <a:schemeClr val="accent1"/>
          </a:solidFill>
          <a:ln>
            <a:noFill/>
          </a:ln>
          <a:effectLst>
            <a:outerShdw blurRad="317500" algn="ctr" rotWithShape="0">
              <a:prstClr val="black">
                <a:alpha val="25000"/>
              </a:prstClr>
            </a:outerShdw>
          </a:effectLst>
        </c:spPr>
      </c:pivotFmt>
      <c:pivotFmt>
        <c:idx val="19"/>
        <c:spPr>
          <a:solidFill>
            <a:schemeClr val="accent1"/>
          </a:solidFill>
          <a:ln>
            <a:noFill/>
          </a:ln>
          <a:effectLst>
            <a:outerShdw blurRad="317500" algn="ctr" rotWithShape="0">
              <a:prstClr val="black">
                <a:alpha val="25000"/>
              </a:prstClr>
            </a:outerShdw>
          </a:effectLst>
        </c:spPr>
      </c:pivotFmt>
      <c:pivotFmt>
        <c:idx val="2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317500" algn="ctr" rotWithShape="0">
              <a:prstClr val="black">
                <a:alpha val="25000"/>
              </a:prstClr>
            </a:outerShdw>
          </a:effectLst>
        </c:spPr>
      </c:pivotFmt>
      <c:pivotFmt>
        <c:idx val="22"/>
        <c:spPr>
          <a:solidFill>
            <a:schemeClr val="accent1"/>
          </a:solidFill>
          <a:ln>
            <a:noFill/>
          </a:ln>
          <a:effectLst>
            <a:outerShdw blurRad="317500" algn="ctr" rotWithShape="0">
              <a:prstClr val="black">
                <a:alpha val="25000"/>
              </a:prstClr>
            </a:outerShdw>
          </a:effectLst>
        </c:spPr>
      </c:pivotFmt>
      <c:pivotFmt>
        <c:idx val="23"/>
        <c:spPr>
          <a:solidFill>
            <a:schemeClr val="accent1"/>
          </a:solidFill>
          <a:ln>
            <a:noFill/>
          </a:ln>
          <a:effectLst>
            <a:outerShdw blurRad="317500" algn="ctr" rotWithShape="0">
              <a:prstClr val="black">
                <a:alpha val="25000"/>
              </a:prstClr>
            </a:outerShdw>
          </a:effectLst>
        </c:spPr>
      </c:pivotFmt>
      <c:pivotFmt>
        <c:idx val="24"/>
        <c:spPr>
          <a:solidFill>
            <a:schemeClr val="accent1"/>
          </a:solidFill>
          <a:ln>
            <a:noFill/>
          </a:ln>
          <a:effectLst>
            <a:outerShdw blurRad="317500" algn="ctr" rotWithShape="0">
              <a:prstClr val="black">
                <a:alpha val="25000"/>
              </a:prstClr>
            </a:outerShdw>
          </a:effectLst>
        </c:spPr>
      </c:pivotFmt>
      <c:pivotFmt>
        <c:idx val="25"/>
        <c:spPr>
          <a:solidFill>
            <a:schemeClr val="accent1"/>
          </a:solidFill>
          <a:ln>
            <a:noFill/>
          </a:ln>
          <a:effectLst>
            <a:outerShdw blurRad="317500" algn="ctr" rotWithShape="0">
              <a:prstClr val="black">
                <a:alpha val="25000"/>
              </a:prstClr>
            </a:outerShdw>
          </a:effectLst>
        </c:spPr>
      </c:pivotFmt>
      <c:pivotFmt>
        <c:idx val="26"/>
        <c:spPr>
          <a:solidFill>
            <a:schemeClr val="accent1"/>
          </a:solidFill>
          <a:ln>
            <a:noFill/>
          </a:ln>
          <a:effectLst>
            <a:outerShdw blurRad="317500" algn="ctr" rotWithShape="0">
              <a:prstClr val="black">
                <a:alpha val="25000"/>
              </a:prstClr>
            </a:outerShdw>
          </a:effectLst>
        </c:spPr>
      </c:pivotFmt>
      <c:pivotFmt>
        <c:idx val="27"/>
        <c:spPr>
          <a:solidFill>
            <a:schemeClr val="accent1"/>
          </a:solidFill>
          <a:ln>
            <a:noFill/>
          </a:ln>
          <a:effectLst>
            <a:outerShdw blurRad="317500" algn="ctr" rotWithShape="0">
              <a:prstClr val="black">
                <a:alpha val="25000"/>
              </a:prstClr>
            </a:outerShdw>
          </a:effectLst>
        </c:spPr>
      </c:pivotFmt>
      <c:pivotFmt>
        <c:idx val="28"/>
        <c:spPr>
          <a:solidFill>
            <a:schemeClr val="accent1"/>
          </a:solidFill>
          <a:ln>
            <a:noFill/>
          </a:ln>
          <a:effectLst>
            <a:outerShdw blurRad="317500" algn="ctr" rotWithShape="0">
              <a:prstClr val="black">
                <a:alpha val="25000"/>
              </a:prstClr>
            </a:outerShdw>
          </a:effectLst>
        </c:spPr>
      </c:pivotFmt>
      <c:pivotFmt>
        <c:idx val="29"/>
        <c:spPr>
          <a:solidFill>
            <a:schemeClr val="accent1"/>
          </a:solidFill>
          <a:ln>
            <a:noFill/>
          </a:ln>
          <a:effectLst>
            <a:outerShdw blurRad="317500" algn="ctr" rotWithShape="0">
              <a:prstClr val="black">
                <a:alpha val="25000"/>
              </a:prstClr>
            </a:outerShdw>
          </a:effectLst>
        </c:spPr>
      </c:pivotFmt>
    </c:pivotFmts>
    <c:plotArea>
      <c:layout/>
      <c:barChart>
        <c:barDir val="col"/>
        <c:grouping val="clustered"/>
        <c:varyColors val="0"/>
        <c:ser>
          <c:idx val="0"/>
          <c:order val="0"/>
          <c:tx>
            <c:strRef>
              <c:f>'Count of each year'!$B$3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Pt>
            <c:idx val="0"/>
            <c:invertIfNegative val="0"/>
            <c:bubble3D val="0"/>
            <c:extLst>
              <c:ext xmlns:c16="http://schemas.microsoft.com/office/drawing/2014/chart" uri="{C3380CC4-5D6E-409C-BE32-E72D297353CC}">
                <c16:uniqueId val="{00000001-4FCE-438D-8507-E7538B691B16}"/>
              </c:ext>
            </c:extLst>
          </c:dPt>
          <c:dPt>
            <c:idx val="1"/>
            <c:invertIfNegative val="0"/>
            <c:bubble3D val="0"/>
            <c:extLst>
              <c:ext xmlns:c16="http://schemas.microsoft.com/office/drawing/2014/chart" uri="{C3380CC4-5D6E-409C-BE32-E72D297353CC}">
                <c16:uniqueId val="{00000003-4FCE-438D-8507-E7538B691B16}"/>
              </c:ext>
            </c:extLst>
          </c:dPt>
          <c:dPt>
            <c:idx val="2"/>
            <c:invertIfNegative val="0"/>
            <c:bubble3D val="0"/>
            <c:extLst>
              <c:ext xmlns:c16="http://schemas.microsoft.com/office/drawing/2014/chart" uri="{C3380CC4-5D6E-409C-BE32-E72D297353CC}">
                <c16:uniqueId val="{00000005-4FCE-438D-8507-E7538B691B16}"/>
              </c:ext>
            </c:extLst>
          </c:dPt>
          <c:dPt>
            <c:idx val="3"/>
            <c:invertIfNegative val="0"/>
            <c:bubble3D val="0"/>
            <c:extLst>
              <c:ext xmlns:c16="http://schemas.microsoft.com/office/drawing/2014/chart" uri="{C3380CC4-5D6E-409C-BE32-E72D297353CC}">
                <c16:uniqueId val="{00000007-4FCE-438D-8507-E7538B691B16}"/>
              </c:ext>
            </c:extLst>
          </c:dPt>
          <c:dPt>
            <c:idx val="4"/>
            <c:invertIfNegative val="0"/>
            <c:bubble3D val="0"/>
            <c:extLst>
              <c:ext xmlns:c16="http://schemas.microsoft.com/office/drawing/2014/chart" uri="{C3380CC4-5D6E-409C-BE32-E72D297353CC}">
                <c16:uniqueId val="{00000009-4FCE-438D-8507-E7538B691B16}"/>
              </c:ext>
            </c:extLst>
          </c:dPt>
          <c:dPt>
            <c:idx val="5"/>
            <c:invertIfNegative val="0"/>
            <c:bubble3D val="0"/>
            <c:extLst>
              <c:ext xmlns:c16="http://schemas.microsoft.com/office/drawing/2014/chart" uri="{C3380CC4-5D6E-409C-BE32-E72D297353CC}">
                <c16:uniqueId val="{0000000B-4FCE-438D-8507-E7538B691B16}"/>
              </c:ext>
            </c:extLst>
          </c:dPt>
          <c:dPt>
            <c:idx val="6"/>
            <c:invertIfNegative val="0"/>
            <c:bubble3D val="0"/>
            <c:extLst>
              <c:ext xmlns:c16="http://schemas.microsoft.com/office/drawing/2014/chart" uri="{C3380CC4-5D6E-409C-BE32-E72D297353CC}">
                <c16:uniqueId val="{0000000D-4FCE-438D-8507-E7538B691B16}"/>
              </c:ext>
            </c:extLst>
          </c:dPt>
          <c:dPt>
            <c:idx val="7"/>
            <c:invertIfNegative val="0"/>
            <c:bubble3D val="0"/>
            <c:extLst>
              <c:ext xmlns:c16="http://schemas.microsoft.com/office/drawing/2014/chart" uri="{C3380CC4-5D6E-409C-BE32-E72D297353CC}">
                <c16:uniqueId val="{0000000F-4FCE-438D-8507-E7538B691B16}"/>
              </c:ext>
            </c:extLst>
          </c:dPt>
          <c:dPt>
            <c:idx val="8"/>
            <c:invertIfNegative val="0"/>
            <c:bubble3D val="0"/>
            <c:extLst>
              <c:ext xmlns:c16="http://schemas.microsoft.com/office/drawing/2014/chart" uri="{C3380CC4-5D6E-409C-BE32-E72D297353CC}">
                <c16:uniqueId val="{00000011-4FCE-438D-8507-E7538B691B1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each year'!$A$4:$A$14</c:f>
              <c:strCache>
                <c:ptCount val="10"/>
                <c:pt idx="0">
                  <c:v>2010</c:v>
                </c:pt>
                <c:pt idx="1">
                  <c:v>2011</c:v>
                </c:pt>
                <c:pt idx="2">
                  <c:v>2012</c:v>
                </c:pt>
                <c:pt idx="3">
                  <c:v>2013</c:v>
                </c:pt>
                <c:pt idx="4">
                  <c:v>2014</c:v>
                </c:pt>
                <c:pt idx="5">
                  <c:v>2015</c:v>
                </c:pt>
                <c:pt idx="6">
                  <c:v>2016</c:v>
                </c:pt>
                <c:pt idx="7">
                  <c:v>2017</c:v>
                </c:pt>
                <c:pt idx="8">
                  <c:v>2018</c:v>
                </c:pt>
                <c:pt idx="9">
                  <c:v>(blank)</c:v>
                </c:pt>
              </c:strCache>
            </c:strRef>
          </c:cat>
          <c:val>
            <c:numRef>
              <c:f>'Count of each year'!$B$4:$B$14</c:f>
              <c:numCache>
                <c:formatCode>General</c:formatCode>
                <c:ptCount val="10"/>
                <c:pt idx="0">
                  <c:v>1079</c:v>
                </c:pt>
                <c:pt idx="1">
                  <c:v>1096</c:v>
                </c:pt>
                <c:pt idx="2">
                  <c:v>1019</c:v>
                </c:pt>
                <c:pt idx="3">
                  <c:v>1057</c:v>
                </c:pt>
                <c:pt idx="4">
                  <c:v>1048</c:v>
                </c:pt>
                <c:pt idx="5">
                  <c:v>1020</c:v>
                </c:pt>
                <c:pt idx="6">
                  <c:v>1025</c:v>
                </c:pt>
                <c:pt idx="7">
                  <c:v>1082</c:v>
                </c:pt>
                <c:pt idx="8">
                  <c:v>1101</c:v>
                </c:pt>
              </c:numCache>
            </c:numRef>
          </c:val>
          <c:extLst>
            <c:ext xmlns:c16="http://schemas.microsoft.com/office/drawing/2014/chart" uri="{C3380CC4-5D6E-409C-BE32-E72D297353CC}">
              <c16:uniqueId val="{00000012-4FCE-438D-8507-E7538B691B16}"/>
            </c:ext>
          </c:extLst>
        </c:ser>
        <c:dLbls>
          <c:showLegendKey val="0"/>
          <c:showVal val="0"/>
          <c:showCatName val="0"/>
          <c:showSerName val="0"/>
          <c:showPercent val="0"/>
          <c:showBubbleSize val="0"/>
        </c:dLbls>
        <c:gapWidth val="164"/>
        <c:overlap val="-22"/>
        <c:axId val="435037983"/>
        <c:axId val="435025983"/>
      </c:barChart>
      <c:catAx>
        <c:axId val="43503798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025983"/>
        <c:crosses val="autoZero"/>
        <c:auto val="1"/>
        <c:lblAlgn val="ctr"/>
        <c:lblOffset val="100"/>
        <c:noMultiLvlLbl val="0"/>
      </c:catAx>
      <c:valAx>
        <c:axId val="4350259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037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[Excel.xlsx]Average No of voters!PivotTable1</c:name>
    <c:fmtId val="3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No of voters'!$B$3</c:f>
              <c:strCache>
                <c:ptCount val="1"/>
                <c:pt idx="0">
                  <c:v>Total</c:v>
                </c:pt>
              </c:strCache>
            </c:strRef>
          </c:tx>
          <c:spPr>
            <a:solidFill>
              <a:schemeClr val="accent1"/>
            </a:solidFill>
            <a:ln>
              <a:noFill/>
            </a:ln>
            <a:effectLst/>
          </c:spPr>
          <c:invertIfNegative val="0"/>
          <c:cat>
            <c:strRef>
              <c:f>'Average No of voters'!$A$4:$A$20</c:f>
              <c:strCache>
                <c:ptCount val="16"/>
                <c:pt idx="0">
                  <c:v>Indonesia</c:v>
                </c:pt>
                <c:pt idx="1">
                  <c:v>United Arab Emirates</c:v>
                </c:pt>
                <c:pt idx="2">
                  <c:v>United States of America</c:v>
                </c:pt>
                <c:pt idx="3">
                  <c:v>Turkey</c:v>
                </c:pt>
                <c:pt idx="4">
                  <c:v>Philippines</c:v>
                </c:pt>
                <c:pt idx="5">
                  <c:v>South Africa</c:v>
                </c:pt>
                <c:pt idx="6">
                  <c:v>New Zealand</c:v>
                </c:pt>
                <c:pt idx="7">
                  <c:v>United Kingdom</c:v>
                </c:pt>
                <c:pt idx="8">
                  <c:v>Qatar</c:v>
                </c:pt>
                <c:pt idx="9">
                  <c:v>Sri Lanka</c:v>
                </c:pt>
                <c:pt idx="10">
                  <c:v>India</c:v>
                </c:pt>
                <c:pt idx="11">
                  <c:v>Australia</c:v>
                </c:pt>
                <c:pt idx="12">
                  <c:v>Canada</c:v>
                </c:pt>
                <c:pt idx="13">
                  <c:v>Singapore</c:v>
                </c:pt>
                <c:pt idx="14">
                  <c:v>Brazil</c:v>
                </c:pt>
                <c:pt idx="15">
                  <c:v>(blank)</c:v>
                </c:pt>
              </c:strCache>
            </c:strRef>
          </c:cat>
          <c:val>
            <c:numRef>
              <c:f>'Average No of voters'!$B$4:$B$20</c:f>
              <c:numCache>
                <c:formatCode>General</c:formatCode>
                <c:ptCount val="16"/>
                <c:pt idx="0">
                  <c:v>772.09523809523807</c:v>
                </c:pt>
                <c:pt idx="1">
                  <c:v>493.51666666666665</c:v>
                </c:pt>
                <c:pt idx="2">
                  <c:v>435.55847255369929</c:v>
                </c:pt>
                <c:pt idx="3">
                  <c:v>431.47058823529414</c:v>
                </c:pt>
                <c:pt idx="4">
                  <c:v>407.40909090909093</c:v>
                </c:pt>
                <c:pt idx="5">
                  <c:v>315.16666666666669</c:v>
                </c:pt>
                <c:pt idx="6">
                  <c:v>243.02500000000001</c:v>
                </c:pt>
                <c:pt idx="7">
                  <c:v>205.48750000000001</c:v>
                </c:pt>
                <c:pt idx="8">
                  <c:v>163.80000000000001</c:v>
                </c:pt>
                <c:pt idx="9">
                  <c:v>146.44999999999999</c:v>
                </c:pt>
                <c:pt idx="10">
                  <c:v>137.27004512322111</c:v>
                </c:pt>
                <c:pt idx="11">
                  <c:v>111.41666666666667</c:v>
                </c:pt>
                <c:pt idx="12">
                  <c:v>103</c:v>
                </c:pt>
                <c:pt idx="13">
                  <c:v>31.9</c:v>
                </c:pt>
                <c:pt idx="14">
                  <c:v>19.616666666666667</c:v>
                </c:pt>
              </c:numCache>
            </c:numRef>
          </c:val>
          <c:extLst>
            <c:ext xmlns:c16="http://schemas.microsoft.com/office/drawing/2014/chart" uri="{C3380CC4-5D6E-409C-BE32-E72D297353CC}">
              <c16:uniqueId val="{00000000-9A6C-44F6-86B2-3093E9549AF6}"/>
            </c:ext>
          </c:extLst>
        </c:ser>
        <c:dLbls>
          <c:showLegendKey val="0"/>
          <c:showVal val="0"/>
          <c:showCatName val="0"/>
          <c:showSerName val="0"/>
          <c:showPercent val="0"/>
          <c:showBubbleSize val="0"/>
        </c:dLbls>
        <c:gapWidth val="219"/>
        <c:overlap val="-27"/>
        <c:axId val="827257247"/>
        <c:axId val="827264447"/>
      </c:barChart>
      <c:catAx>
        <c:axId val="827257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7264447"/>
        <c:crosses val="autoZero"/>
        <c:auto val="1"/>
        <c:lblAlgn val="ctr"/>
        <c:lblOffset val="100"/>
        <c:noMultiLvlLbl val="0"/>
      </c:catAx>
      <c:valAx>
        <c:axId val="827264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7257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[Excel.xlsx]Ratings!PivotTable3</c:name>
    <c:fmtId val="13"/>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Ratings!$B$3</c:f>
              <c:strCache>
                <c:ptCount val="1"/>
                <c:pt idx="0">
                  <c:v>Total</c:v>
                </c:pt>
              </c:strCache>
            </c:strRef>
          </c:tx>
          <c:spPr>
            <a:ln w="28575" cap="rnd">
              <a:solidFill>
                <a:schemeClr val="accent1"/>
              </a:solidFill>
              <a:round/>
            </a:ln>
            <a:effectLst/>
          </c:spPr>
          <c:marker>
            <c:symbol val="none"/>
          </c:marker>
          <c:cat>
            <c:multiLvlStrRef>
              <c:f>Ratings!$A$4:$A$15</c:f>
              <c:multiLvlStrCache>
                <c:ptCount val="7"/>
                <c:lvl>
                  <c:pt idx="0">
                    <c:v>Chatham-Kent</c:v>
                  </c:pt>
                  <c:pt idx="1">
                    <c:v>Consort</c:v>
                  </c:pt>
                  <c:pt idx="2">
                    <c:v>Vineland Station</c:v>
                  </c:pt>
                  <c:pt idx="3">
                    <c:v>Yorkton</c:v>
                  </c:pt>
                  <c:pt idx="4">
                    <c:v>Doha</c:v>
                  </c:pt>
                  <c:pt idx="5">
                    <c:v>Singapore</c:v>
                  </c:pt>
                  <c:pt idx="6">
                    <c:v>Colombo</c:v>
                  </c:pt>
                </c:lvl>
                <c:lvl>
                  <c:pt idx="0">
                    <c:v>Canada</c:v>
                  </c:pt>
                  <c:pt idx="4">
                    <c:v>Qatar</c:v>
                  </c:pt>
                  <c:pt idx="5">
                    <c:v>Singapore</c:v>
                  </c:pt>
                  <c:pt idx="6">
                    <c:v>Sri Lanka</c:v>
                  </c:pt>
                </c:lvl>
              </c:multiLvlStrCache>
            </c:multiLvlStrRef>
          </c:cat>
          <c:val>
            <c:numRef>
              <c:f>Ratings!$B$4:$B$15</c:f>
              <c:numCache>
                <c:formatCode>General</c:formatCode>
                <c:ptCount val="7"/>
                <c:pt idx="0">
                  <c:v>3.7</c:v>
                </c:pt>
                <c:pt idx="1">
                  <c:v>3</c:v>
                </c:pt>
                <c:pt idx="2">
                  <c:v>4.3</c:v>
                </c:pt>
                <c:pt idx="3">
                  <c:v>3.3</c:v>
                </c:pt>
                <c:pt idx="4">
                  <c:v>4.0600000000000005</c:v>
                </c:pt>
                <c:pt idx="5">
                  <c:v>3.5750000000000002</c:v>
                </c:pt>
                <c:pt idx="6">
                  <c:v>3.8699999999999997</c:v>
                </c:pt>
              </c:numCache>
            </c:numRef>
          </c:val>
          <c:smooth val="0"/>
          <c:extLst>
            <c:ext xmlns:c16="http://schemas.microsoft.com/office/drawing/2014/chart" uri="{C3380CC4-5D6E-409C-BE32-E72D297353CC}">
              <c16:uniqueId val="{00000000-DE56-41A9-BB15-9FE6031843E4}"/>
            </c:ext>
          </c:extLst>
        </c:ser>
        <c:dLbls>
          <c:showLegendKey val="0"/>
          <c:showVal val="0"/>
          <c:showCatName val="0"/>
          <c:showSerName val="0"/>
          <c:showPercent val="0"/>
          <c:showBubbleSize val="0"/>
        </c:dLbls>
        <c:smooth val="0"/>
        <c:axId val="978758671"/>
        <c:axId val="978761551"/>
      </c:lineChart>
      <c:catAx>
        <c:axId val="9787586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761551"/>
        <c:crosses val="autoZero"/>
        <c:auto val="1"/>
        <c:lblAlgn val="ctr"/>
        <c:lblOffset val="100"/>
        <c:noMultiLvlLbl val="0"/>
      </c:catAx>
      <c:valAx>
        <c:axId val="978761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758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[Excel.xlsx]Suggested Cities!PivotTable3</c:name>
    <c:fmtId val="1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'Suggested Cities'!$B$2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'Suggested Cities'!$A$3:$A$19</c:f>
              <c:strCache>
                <c:ptCount val="16"/>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pt idx="15">
                  <c:v>(blank)</c:v>
                </c:pt>
              </c:strCache>
            </c:strRef>
          </c:cat>
          <c:val>
            <c:numRef>
              <c:f>'Suggested Cities'!$B$3:$B$19</c:f>
              <c:numCache>
                <c:formatCode>"₹"\ #,##0</c:formatCode>
                <c:ptCount val="16"/>
                <c:pt idx="0">
                  <c:v>1312.5416666666667</c:v>
                </c:pt>
                <c:pt idx="1">
                  <c:v>1804.5333333333333</c:v>
                </c:pt>
                <c:pt idx="2">
                  <c:v>2120.625</c:v>
                </c:pt>
                <c:pt idx="3">
                  <c:v>624.01943769524473</c:v>
                </c:pt>
                <c:pt idx="4">
                  <c:v>1490.3095238095239</c:v>
                </c:pt>
                <c:pt idx="5">
                  <c:v>3508.4250000000002</c:v>
                </c:pt>
                <c:pt idx="6">
                  <c:v>2249.5454545454545</c:v>
                </c:pt>
                <c:pt idx="7">
                  <c:v>4654</c:v>
                </c:pt>
                <c:pt idx="8">
                  <c:v>8441.65</c:v>
                </c:pt>
                <c:pt idx="9">
                  <c:v>2098.6666666666665</c:v>
                </c:pt>
                <c:pt idx="10">
                  <c:v>855</c:v>
                </c:pt>
                <c:pt idx="11">
                  <c:v>509.11764705882354</c:v>
                </c:pt>
                <c:pt idx="12">
                  <c:v>3245.125</c:v>
                </c:pt>
                <c:pt idx="13">
                  <c:v>4747.78125</c:v>
                </c:pt>
                <c:pt idx="14">
                  <c:v>1983.3890214797136</c:v>
                </c:pt>
              </c:numCache>
            </c:numRef>
          </c:val>
          <c:extLst>
            <c:ext xmlns:c16="http://schemas.microsoft.com/office/drawing/2014/chart" uri="{C3380CC4-5D6E-409C-BE32-E72D297353CC}">
              <c16:uniqueId val="{00000000-ADF1-46F7-A70C-052724715432}"/>
            </c:ext>
          </c:extLst>
        </c:ser>
        <c:dLbls>
          <c:dLblPos val="outEnd"/>
          <c:showLegendKey val="0"/>
          <c:showVal val="1"/>
          <c:showCatName val="0"/>
          <c:showSerName val="0"/>
          <c:showPercent val="0"/>
          <c:showBubbleSize val="0"/>
        </c:dLbls>
        <c:gapWidth val="219"/>
        <c:overlap val="-27"/>
        <c:axId val="807092975"/>
        <c:axId val="807090095"/>
      </c:barChart>
      <c:catAx>
        <c:axId val="807092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7090095"/>
        <c:crosses val="autoZero"/>
        <c:auto val="1"/>
        <c:lblAlgn val="ctr"/>
        <c:lblOffset val="100"/>
        <c:noMultiLvlLbl val="0"/>
      </c:catAx>
      <c:valAx>
        <c:axId val="807090095"/>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709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[Excel.xlsx]Has Online Delivery!PivotTable1</c:name>
    <c:fmtId val="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Has</a:t>
            </a:r>
            <a:r>
              <a:rPr lang="en-IN" baseline="0"/>
              <a:t> Online Delivery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'Has Online Delivery'!$B$3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66-4EEF-A84A-55E057F4646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66-4EEF-A84A-55E057F4646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66-4EEF-A84A-55E057F4646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'Has Online Delivery'!$A$4:$A$7</c:f>
              <c:strCache>
                <c:ptCount val="3"/>
                <c:pt idx="0">
                  <c:v>No</c:v>
                </c:pt>
                <c:pt idx="1">
                  <c:v>Yes</c:v>
                </c:pt>
                <c:pt idx="2">
                  <c:v>(blank)</c:v>
                </c:pt>
              </c:strCache>
            </c:strRef>
          </c:cat>
          <c:val>
            <c:numRef>
              <c:f>'Has Online Delivery'!$B$4:$B$7</c:f>
              <c:numCache>
                <c:formatCode>General</c:formatCode>
                <c:ptCount val="3"/>
                <c:pt idx="0">
                  <c:v>7076</c:v>
                </c:pt>
                <c:pt idx="1">
                  <c:v>2451</c:v>
                </c:pt>
              </c:numCache>
            </c:numRef>
          </c:val>
          <c:extLst>
            <c:ext xmlns:c16="http://schemas.microsoft.com/office/drawing/2014/chart" uri="{C3380CC4-5D6E-409C-BE32-E72D297353CC}">
              <c16:uniqueId val="{00000006-9C66-4EEF-A84A-55E057F4646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[Excel.xlsx]Has Online Delivery!PivotTable2</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Has</a:t>
            </a:r>
            <a:r>
              <a:rPr lang="en-IN" baseline="0"/>
              <a:t> Table Booking</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'Has Online Delivery'!$H$3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33-45F7-AD3F-78F6047D2B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33-45F7-AD3F-78F6047D2B4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'Has Online Delivery'!$G$4:$G$6</c:f>
              <c:strCache>
                <c:ptCount val="2"/>
                <c:pt idx="0">
                  <c:v>No</c:v>
                </c:pt>
                <c:pt idx="1">
                  <c:v>Yes</c:v>
                </c:pt>
              </c:strCache>
            </c:strRef>
          </c:cat>
          <c:val>
            <c:numRef>
              <c:f>'Has Online Delivery'!$H$4:$H$6</c:f>
              <c:numCache>
                <c:formatCode>General</c:formatCode>
                <c:ptCount val="2"/>
                <c:pt idx="0">
                  <c:v>8369</c:v>
                </c:pt>
                <c:pt idx="1">
                  <c:v>1158</c:v>
                </c:pt>
              </c:numCache>
            </c:numRef>
          </c:val>
          <c:extLst>
            <c:ext xmlns:c16="http://schemas.microsoft.com/office/drawing/2014/chart" uri="{C3380CC4-5D6E-409C-BE32-E72D297353CC}">
              <c16:uniqueId val="{00000004-D733-45F7-AD3F-78F6047D2B4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[Excel.xlsx]Sheet8!PivotTable9</c:name>
    <c:fmtId val="6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c:f>
              <c:strCache>
                <c:ptCount val="1"/>
                <c:pt idx="0">
                  <c:v>Total</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36EE-4D7E-9A50-D14B79512827}"/>
              </c:ext>
            </c:extLst>
          </c:dPt>
          <c:dPt>
            <c:idx val="1"/>
            <c:invertIfNegative val="0"/>
            <c:bubble3D val="0"/>
            <c:extLst>
              <c:ext xmlns:c16="http://schemas.microsoft.com/office/drawing/2014/chart" uri="{C3380CC4-5D6E-409C-BE32-E72D297353CC}">
                <c16:uniqueId val="{00000001-36EE-4D7E-9A50-D14B79512827}"/>
              </c:ext>
            </c:extLst>
          </c:dPt>
          <c:dPt>
            <c:idx val="2"/>
            <c:invertIfNegative val="0"/>
            <c:bubble3D val="0"/>
            <c:extLst>
              <c:ext xmlns:c16="http://schemas.microsoft.com/office/drawing/2014/chart" uri="{C3380CC4-5D6E-409C-BE32-E72D297353CC}">
                <c16:uniqueId val="{00000002-36EE-4D7E-9A50-D14B79512827}"/>
              </c:ext>
            </c:extLst>
          </c:dPt>
          <c:dPt>
            <c:idx val="3"/>
            <c:invertIfNegative val="0"/>
            <c:bubble3D val="0"/>
            <c:extLst>
              <c:ext xmlns:c16="http://schemas.microsoft.com/office/drawing/2014/chart" uri="{C3380CC4-5D6E-409C-BE32-E72D297353CC}">
                <c16:uniqueId val="{00000003-36EE-4D7E-9A50-D14B79512827}"/>
              </c:ext>
            </c:extLst>
          </c:dPt>
          <c:dPt>
            <c:idx val="4"/>
            <c:invertIfNegative val="0"/>
            <c:bubble3D val="0"/>
            <c:extLst>
              <c:ext xmlns:c16="http://schemas.microsoft.com/office/drawing/2014/chart" uri="{C3380CC4-5D6E-409C-BE32-E72D297353CC}">
                <c16:uniqueId val="{00000004-36EE-4D7E-9A50-D14B7951282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Sheet8!$A$4:$A$9</c:f>
              <c:strCache>
                <c:ptCount val="5"/>
                <c:pt idx="0">
                  <c:v>1</c:v>
                </c:pt>
                <c:pt idx="1">
                  <c:v>2</c:v>
                </c:pt>
                <c:pt idx="2">
                  <c:v>3</c:v>
                </c:pt>
                <c:pt idx="3">
                  <c:v>4</c:v>
                </c:pt>
                <c:pt idx="4">
                  <c:v>(blank)</c:v>
                </c:pt>
              </c:strCache>
            </c:strRef>
          </c:cat>
          <c:val>
            <c:numRef>
              <c:f>Sheet8!$B$4:$B$9</c:f>
              <c:numCache>
                <c:formatCode>General</c:formatCode>
                <c:ptCount val="5"/>
                <c:pt idx="0">
                  <c:v>4423</c:v>
                </c:pt>
                <c:pt idx="1">
                  <c:v>3113</c:v>
                </c:pt>
                <c:pt idx="2">
                  <c:v>1405</c:v>
                </c:pt>
                <c:pt idx="3">
                  <c:v>586</c:v>
                </c:pt>
              </c:numCache>
            </c:numRef>
          </c:val>
          <c:extLst>
            <c:ext xmlns:c16="http://schemas.microsoft.com/office/drawing/2014/chart" uri="{C3380CC4-5D6E-409C-BE32-E72D297353CC}">
              <c16:uniqueId val="{00000005-36EE-4D7E-9A50-D14B79512827}"/>
            </c:ext>
          </c:extLst>
        </c:ser>
        <c:dLbls>
          <c:showLegendKey val="0"/>
          <c:showVal val="0"/>
          <c:showCatName val="0"/>
          <c:showSerName val="0"/>
          <c:showPercent val="0"/>
          <c:showBubbleSize val="0"/>
        </c:dLbls>
        <c:gapWidth val="267"/>
        <c:overlap val="-43"/>
        <c:axId val="564061952"/>
        <c:axId val="564051872"/>
      </c:barChart>
      <c:catAx>
        <c:axId val="5640619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64051872"/>
        <c:crosses val="autoZero"/>
        <c:auto val="1"/>
        <c:lblAlgn val="ctr"/>
        <c:lblOffset val="100"/>
        <c:noMultiLvlLbl val="0"/>
      </c:catAx>
      <c:valAx>
        <c:axId val="5640518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64061952"/>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[Excel.xlsx]Average Rating of countries!PivotTable3</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Rating of countries'!$B$2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Rating of countries'!$A$3:$A$7</c:f>
              <c:strCache>
                <c:ptCount val="4"/>
                <c:pt idx="0">
                  <c:v>Canada</c:v>
                </c:pt>
                <c:pt idx="1">
                  <c:v>Qatar</c:v>
                </c:pt>
                <c:pt idx="2">
                  <c:v>Singapore</c:v>
                </c:pt>
                <c:pt idx="3">
                  <c:v>Sri Lanka</c:v>
                </c:pt>
              </c:strCache>
            </c:strRef>
          </c:cat>
          <c:val>
            <c:numRef>
              <c:f>'Average Rating of countries'!$B$3:$B$7</c:f>
              <c:numCache>
                <c:formatCode>0.00</c:formatCode>
                <c:ptCount val="4"/>
                <c:pt idx="0">
                  <c:v>3.5750000000000002</c:v>
                </c:pt>
                <c:pt idx="1">
                  <c:v>4.0600000000000005</c:v>
                </c:pt>
                <c:pt idx="2">
                  <c:v>3.5750000000000002</c:v>
                </c:pt>
                <c:pt idx="3">
                  <c:v>3.8699999999999997</c:v>
                </c:pt>
              </c:numCache>
            </c:numRef>
          </c:val>
          <c:extLst>
            <c:ext xmlns:c16="http://schemas.microsoft.com/office/drawing/2014/chart" uri="{C3380CC4-5D6E-409C-BE32-E72D297353CC}">
              <c16:uniqueId val="{00000000-E299-4B40-956F-B6384B925DC4}"/>
            </c:ext>
          </c:extLst>
        </c:ser>
        <c:dLbls>
          <c:dLblPos val="outEnd"/>
          <c:showLegendKey val="0"/>
          <c:showVal val="1"/>
          <c:showCatName val="0"/>
          <c:showSerName val="0"/>
          <c:showPercent val="0"/>
          <c:showBubbleSize val="0"/>
        </c:dLbls>
        <c:gapWidth val="219"/>
        <c:overlap val="-27"/>
        <c:axId val="435038943"/>
        <c:axId val="435019263"/>
      </c:barChart>
      <c:catAx>
        <c:axId val="43503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019263"/>
        <c:crosses val="autoZero"/>
        <c:auto val="1"/>
        <c:lblAlgn val="ctr"/>
        <c:lblOffset val="100"/>
        <c:noMultiLvlLbl val="0"/>
      </c:catAx>
      <c:valAx>
        <c:axId val="43501926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038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9F5AF-BA6D-45F9-B071-6A6C0698F3E2}" type="doc">
      <dgm:prSet loTypeId="urn:microsoft.com/office/officeart/2005/8/layout/chevron1" loCatId="process" qsTypeId="urn:microsoft.com/office/officeart/2005/8/quickstyle/simple1" qsCatId="simple" csTypeId="urn:microsoft.com/office/officeart/2005/8/colors/accent1_2" csCatId="accent1" phldr="1"/>
      <dgm:spPr/>
    </dgm:pt>
    <dgm:pt modelId="{C5099916-2B7D-4B83-9DE4-E794D36FF1B6}">
      <dgm:prSet phldrT="[Text]"/>
      <dgm:spPr>
        <a:solidFill>
          <a:srgbClr val="00B0F0"/>
        </a:solidFill>
      </dgm:spPr>
      <dgm:t>
        <a:bodyPr/>
        <a:lstStyle/>
        <a:p>
          <a:r>
            <a:rPr lang="en-US" dirty="0">
              <a:solidFill>
                <a:schemeClr val="bg1"/>
              </a:solidFill>
            </a:rPr>
            <a:t>Data Cleaning</a:t>
          </a:r>
        </a:p>
      </dgm:t>
    </dgm:pt>
    <dgm:pt modelId="{426DEE0E-966D-4C76-8D71-501E261BA41A}" type="parTrans" cxnId="{0609887F-B0BA-41AE-AF78-C9983E6CDFA2}">
      <dgm:prSet/>
      <dgm:spPr/>
      <dgm:t>
        <a:bodyPr/>
        <a:lstStyle/>
        <a:p>
          <a:endParaRPr lang="en-US"/>
        </a:p>
      </dgm:t>
    </dgm:pt>
    <dgm:pt modelId="{D125AB42-A8CD-4530-BF4A-194BE4FCABA3}" type="sibTrans" cxnId="{0609887F-B0BA-41AE-AF78-C9983E6CDFA2}">
      <dgm:prSet/>
      <dgm:spPr/>
      <dgm:t>
        <a:bodyPr/>
        <a:lstStyle/>
        <a:p>
          <a:endParaRPr lang="en-US"/>
        </a:p>
      </dgm:t>
    </dgm:pt>
    <dgm:pt modelId="{56E8032B-7D91-4568-B24F-D4778AB16AEC}">
      <dgm:prSet phldrT="[Text]"/>
      <dgm:spPr>
        <a:solidFill>
          <a:srgbClr val="00B0F0"/>
        </a:solidFill>
      </dgm:spPr>
      <dgm:t>
        <a:bodyPr/>
        <a:lstStyle/>
        <a:p>
          <a:r>
            <a:rPr lang="en-US" dirty="0">
              <a:solidFill>
                <a:schemeClr val="bg1"/>
              </a:solidFill>
            </a:rPr>
            <a:t>Descriptive</a:t>
          </a:r>
        </a:p>
      </dgm:t>
    </dgm:pt>
    <dgm:pt modelId="{C233C0C2-4588-40AD-A660-F95320D20A68}" type="parTrans" cxnId="{ABD2F2FB-7DCB-4D7A-B631-979E1B495131}">
      <dgm:prSet/>
      <dgm:spPr/>
      <dgm:t>
        <a:bodyPr/>
        <a:lstStyle/>
        <a:p>
          <a:endParaRPr lang="en-US"/>
        </a:p>
      </dgm:t>
    </dgm:pt>
    <dgm:pt modelId="{9A0ED9CC-69B1-4262-B80D-8276517DB3FD}" type="sibTrans" cxnId="{ABD2F2FB-7DCB-4D7A-B631-979E1B495131}">
      <dgm:prSet/>
      <dgm:spPr/>
      <dgm:t>
        <a:bodyPr/>
        <a:lstStyle/>
        <a:p>
          <a:endParaRPr lang="en-US"/>
        </a:p>
      </dgm:t>
    </dgm:pt>
    <dgm:pt modelId="{CC4776D2-9330-47C6-BCB9-5BF2E59B9833}">
      <dgm:prSet phldrT="[Text]"/>
      <dgm:spPr>
        <a:solidFill>
          <a:srgbClr val="00B0F0"/>
        </a:solidFill>
      </dgm:spPr>
      <dgm:t>
        <a:bodyPr/>
        <a:lstStyle/>
        <a:p>
          <a:r>
            <a:rPr lang="en-US" dirty="0">
              <a:solidFill>
                <a:schemeClr val="bg1"/>
              </a:solidFill>
            </a:rPr>
            <a:t>Visualization</a:t>
          </a:r>
        </a:p>
      </dgm:t>
    </dgm:pt>
    <dgm:pt modelId="{61272058-A070-4DD7-8659-51D14DA08FA1}" type="parTrans" cxnId="{354BCE0C-4D05-4964-B21F-5854871425A0}">
      <dgm:prSet/>
      <dgm:spPr/>
      <dgm:t>
        <a:bodyPr/>
        <a:lstStyle/>
        <a:p>
          <a:endParaRPr lang="en-US"/>
        </a:p>
      </dgm:t>
    </dgm:pt>
    <dgm:pt modelId="{C641AD27-9ACF-434F-A0F2-80F071E0CD66}" type="sibTrans" cxnId="{354BCE0C-4D05-4964-B21F-5854871425A0}">
      <dgm:prSet/>
      <dgm:spPr/>
      <dgm:t>
        <a:bodyPr/>
        <a:lstStyle/>
        <a:p>
          <a:endParaRPr lang="en-US"/>
        </a:p>
      </dgm:t>
    </dgm:pt>
    <dgm:pt modelId="{35AC3902-612F-4DF2-8C95-0AEFDE1D25F4}">
      <dgm:prSet phldrT="[Text]"/>
      <dgm:spPr>
        <a:solidFill>
          <a:srgbClr val="00B0F0"/>
        </a:solidFill>
      </dgm:spPr>
      <dgm:t>
        <a:bodyPr/>
        <a:lstStyle/>
        <a:p>
          <a:r>
            <a:rPr lang="en-US" dirty="0">
              <a:solidFill>
                <a:schemeClr val="bg1"/>
              </a:solidFill>
            </a:rPr>
            <a:t>Competitor</a:t>
          </a:r>
          <a:r>
            <a:rPr lang="en-US" dirty="0">
              <a:solidFill>
                <a:srgbClr val="FF0000"/>
              </a:solidFill>
            </a:rPr>
            <a:t> </a:t>
          </a:r>
          <a:r>
            <a:rPr lang="en-US" dirty="0">
              <a:solidFill>
                <a:schemeClr val="bg1"/>
              </a:solidFill>
            </a:rPr>
            <a:t>Analysis</a:t>
          </a:r>
        </a:p>
      </dgm:t>
    </dgm:pt>
    <dgm:pt modelId="{256F5452-7AFC-40B1-A4D5-FBA8F7E8480B}" type="parTrans" cxnId="{D5546226-3EFA-4250-B3BE-5820A2CBED96}">
      <dgm:prSet/>
      <dgm:spPr/>
      <dgm:t>
        <a:bodyPr/>
        <a:lstStyle/>
        <a:p>
          <a:endParaRPr lang="en-US"/>
        </a:p>
      </dgm:t>
    </dgm:pt>
    <dgm:pt modelId="{31F5D3FF-72C8-4884-987E-B576FED97133}" type="sibTrans" cxnId="{D5546226-3EFA-4250-B3BE-5820A2CBED96}">
      <dgm:prSet/>
      <dgm:spPr/>
      <dgm:t>
        <a:bodyPr/>
        <a:lstStyle/>
        <a:p>
          <a:endParaRPr lang="en-US"/>
        </a:p>
      </dgm:t>
    </dgm:pt>
    <dgm:pt modelId="{497E35DE-8878-4A51-8648-09FB64B43F07}">
      <dgm:prSet phldrT="[Text]"/>
      <dgm:spPr>
        <a:solidFill>
          <a:srgbClr val="00B0F0"/>
        </a:solidFill>
      </dgm:spPr>
      <dgm:t>
        <a:bodyPr/>
        <a:lstStyle/>
        <a:p>
          <a:r>
            <a:rPr lang="en-US" dirty="0">
              <a:solidFill>
                <a:schemeClr val="bg1"/>
              </a:solidFill>
            </a:rPr>
            <a:t>Data Enrichment</a:t>
          </a:r>
        </a:p>
      </dgm:t>
    </dgm:pt>
    <dgm:pt modelId="{9B005216-037D-456C-9970-15B71BE7AF12}" type="parTrans" cxnId="{389AB6E5-8F3A-4B69-839C-F172A60154DD}">
      <dgm:prSet/>
      <dgm:spPr/>
      <dgm:t>
        <a:bodyPr/>
        <a:lstStyle/>
        <a:p>
          <a:endParaRPr lang="en-US"/>
        </a:p>
      </dgm:t>
    </dgm:pt>
    <dgm:pt modelId="{345D3736-9965-438E-86AB-18FF5EA0D097}" type="sibTrans" cxnId="{389AB6E5-8F3A-4B69-839C-F172A60154DD}">
      <dgm:prSet/>
      <dgm:spPr/>
      <dgm:t>
        <a:bodyPr/>
        <a:lstStyle/>
        <a:p>
          <a:endParaRPr lang="en-US"/>
        </a:p>
      </dgm:t>
    </dgm:pt>
    <dgm:pt modelId="{355F0779-1A8D-47E0-AFFF-6D98C98D16AE}" type="pres">
      <dgm:prSet presAssocID="{DBD9F5AF-BA6D-45F9-B071-6A6C0698F3E2}" presName="Name0" presStyleCnt="0">
        <dgm:presLayoutVars>
          <dgm:dir/>
          <dgm:animLvl val="lvl"/>
          <dgm:resizeHandles val="exact"/>
        </dgm:presLayoutVars>
      </dgm:prSet>
      <dgm:spPr/>
    </dgm:pt>
    <dgm:pt modelId="{7F2705BB-319C-4234-9456-92D650F02FEA}" type="pres">
      <dgm:prSet presAssocID="{C5099916-2B7D-4B83-9DE4-E794D36FF1B6}" presName="parTxOnly" presStyleLbl="node1" presStyleIdx="0" presStyleCnt="5">
        <dgm:presLayoutVars>
          <dgm:chMax val="0"/>
          <dgm:chPref val="0"/>
          <dgm:bulletEnabled val="1"/>
        </dgm:presLayoutVars>
      </dgm:prSet>
      <dgm:spPr/>
    </dgm:pt>
    <dgm:pt modelId="{ED3A6386-1102-48D3-B82C-4B4E3BE27EB4}" type="pres">
      <dgm:prSet presAssocID="{D125AB42-A8CD-4530-BF4A-194BE4FCABA3}" presName="parTxOnlySpace" presStyleCnt="0"/>
      <dgm:spPr/>
    </dgm:pt>
    <dgm:pt modelId="{6B91A666-F3E5-47D5-8435-9D138F2F1109}" type="pres">
      <dgm:prSet presAssocID="{497E35DE-8878-4A51-8648-09FB64B43F07}" presName="parTxOnly" presStyleLbl="node1" presStyleIdx="1" presStyleCnt="5">
        <dgm:presLayoutVars>
          <dgm:chMax val="0"/>
          <dgm:chPref val="0"/>
          <dgm:bulletEnabled val="1"/>
        </dgm:presLayoutVars>
      </dgm:prSet>
      <dgm:spPr/>
    </dgm:pt>
    <dgm:pt modelId="{C119C496-6252-4A0E-B01F-ABB3B6AAB2A4}" type="pres">
      <dgm:prSet presAssocID="{345D3736-9965-438E-86AB-18FF5EA0D097}" presName="parTxOnlySpace" presStyleCnt="0"/>
      <dgm:spPr/>
    </dgm:pt>
    <dgm:pt modelId="{9AC9ECFE-AE55-412B-8089-8A4B5B37FA70}" type="pres">
      <dgm:prSet presAssocID="{56E8032B-7D91-4568-B24F-D4778AB16AEC}" presName="parTxOnly" presStyleLbl="node1" presStyleIdx="2" presStyleCnt="5">
        <dgm:presLayoutVars>
          <dgm:chMax val="0"/>
          <dgm:chPref val="0"/>
          <dgm:bulletEnabled val="1"/>
        </dgm:presLayoutVars>
      </dgm:prSet>
      <dgm:spPr/>
    </dgm:pt>
    <dgm:pt modelId="{20B58210-5EF8-4EBF-8A67-3A6014EEA94F}" type="pres">
      <dgm:prSet presAssocID="{9A0ED9CC-69B1-4262-B80D-8276517DB3FD}" presName="parTxOnlySpace" presStyleCnt="0"/>
      <dgm:spPr/>
    </dgm:pt>
    <dgm:pt modelId="{B114D8CE-FCE5-487C-A618-F3E5A2AF0E59}" type="pres">
      <dgm:prSet presAssocID="{35AC3902-612F-4DF2-8C95-0AEFDE1D25F4}" presName="parTxOnly" presStyleLbl="node1" presStyleIdx="3" presStyleCnt="5">
        <dgm:presLayoutVars>
          <dgm:chMax val="0"/>
          <dgm:chPref val="0"/>
          <dgm:bulletEnabled val="1"/>
        </dgm:presLayoutVars>
      </dgm:prSet>
      <dgm:spPr/>
    </dgm:pt>
    <dgm:pt modelId="{37E11C44-911B-4FA5-92A1-7EBB4B2B2110}" type="pres">
      <dgm:prSet presAssocID="{31F5D3FF-72C8-4884-987E-B576FED97133}" presName="parTxOnlySpace" presStyleCnt="0"/>
      <dgm:spPr/>
    </dgm:pt>
    <dgm:pt modelId="{4A62418E-E8F6-471F-8600-6CB267523FD6}" type="pres">
      <dgm:prSet presAssocID="{CC4776D2-9330-47C6-BCB9-5BF2E59B9833}" presName="parTxOnly" presStyleLbl="node1" presStyleIdx="4" presStyleCnt="5">
        <dgm:presLayoutVars>
          <dgm:chMax val="0"/>
          <dgm:chPref val="0"/>
          <dgm:bulletEnabled val="1"/>
        </dgm:presLayoutVars>
      </dgm:prSet>
      <dgm:spPr/>
    </dgm:pt>
  </dgm:ptLst>
  <dgm:cxnLst>
    <dgm:cxn modelId="{354BCE0C-4D05-4964-B21F-5854871425A0}" srcId="{DBD9F5AF-BA6D-45F9-B071-6A6C0698F3E2}" destId="{CC4776D2-9330-47C6-BCB9-5BF2E59B9833}" srcOrd="4" destOrd="0" parTransId="{61272058-A070-4DD7-8659-51D14DA08FA1}" sibTransId="{C641AD27-9ACF-434F-A0F2-80F071E0CD66}"/>
    <dgm:cxn modelId="{4051F70D-84C9-43D0-9BA8-62A4DBE7DD57}" type="presOf" srcId="{35AC3902-612F-4DF2-8C95-0AEFDE1D25F4}" destId="{B114D8CE-FCE5-487C-A618-F3E5A2AF0E59}" srcOrd="0" destOrd="0" presId="urn:microsoft.com/office/officeart/2005/8/layout/chevron1"/>
    <dgm:cxn modelId="{45825D24-0F68-4988-9DAC-50DB81B83E5F}" type="presOf" srcId="{C5099916-2B7D-4B83-9DE4-E794D36FF1B6}" destId="{7F2705BB-319C-4234-9456-92D650F02FEA}" srcOrd="0" destOrd="0" presId="urn:microsoft.com/office/officeart/2005/8/layout/chevron1"/>
    <dgm:cxn modelId="{D5546226-3EFA-4250-B3BE-5820A2CBED96}" srcId="{DBD9F5AF-BA6D-45F9-B071-6A6C0698F3E2}" destId="{35AC3902-612F-4DF2-8C95-0AEFDE1D25F4}" srcOrd="3" destOrd="0" parTransId="{256F5452-7AFC-40B1-A4D5-FBA8F7E8480B}" sibTransId="{31F5D3FF-72C8-4884-987E-B576FED97133}"/>
    <dgm:cxn modelId="{75769626-E025-455D-B45D-24BD7C313E67}" type="presOf" srcId="{DBD9F5AF-BA6D-45F9-B071-6A6C0698F3E2}" destId="{355F0779-1A8D-47E0-AFFF-6D98C98D16AE}" srcOrd="0" destOrd="0" presId="urn:microsoft.com/office/officeart/2005/8/layout/chevron1"/>
    <dgm:cxn modelId="{0C510E34-FC04-428B-97BE-01642E5CBED3}" type="presOf" srcId="{497E35DE-8878-4A51-8648-09FB64B43F07}" destId="{6B91A666-F3E5-47D5-8435-9D138F2F1109}" srcOrd="0" destOrd="0" presId="urn:microsoft.com/office/officeart/2005/8/layout/chevron1"/>
    <dgm:cxn modelId="{0609887F-B0BA-41AE-AF78-C9983E6CDFA2}" srcId="{DBD9F5AF-BA6D-45F9-B071-6A6C0698F3E2}" destId="{C5099916-2B7D-4B83-9DE4-E794D36FF1B6}" srcOrd="0" destOrd="0" parTransId="{426DEE0E-966D-4C76-8D71-501E261BA41A}" sibTransId="{D125AB42-A8CD-4530-BF4A-194BE4FCABA3}"/>
    <dgm:cxn modelId="{066C5596-5FB7-44B6-B842-09A642B520D2}" type="presOf" srcId="{CC4776D2-9330-47C6-BCB9-5BF2E59B9833}" destId="{4A62418E-E8F6-471F-8600-6CB267523FD6}" srcOrd="0" destOrd="0" presId="urn:microsoft.com/office/officeart/2005/8/layout/chevron1"/>
    <dgm:cxn modelId="{9E02D5B7-D86E-4E2F-82F3-35636416629D}" type="presOf" srcId="{56E8032B-7D91-4568-B24F-D4778AB16AEC}" destId="{9AC9ECFE-AE55-412B-8089-8A4B5B37FA70}" srcOrd="0" destOrd="0" presId="urn:microsoft.com/office/officeart/2005/8/layout/chevron1"/>
    <dgm:cxn modelId="{389AB6E5-8F3A-4B69-839C-F172A60154DD}" srcId="{DBD9F5AF-BA6D-45F9-B071-6A6C0698F3E2}" destId="{497E35DE-8878-4A51-8648-09FB64B43F07}" srcOrd="1" destOrd="0" parTransId="{9B005216-037D-456C-9970-15B71BE7AF12}" sibTransId="{345D3736-9965-438E-86AB-18FF5EA0D097}"/>
    <dgm:cxn modelId="{ABD2F2FB-7DCB-4D7A-B631-979E1B495131}" srcId="{DBD9F5AF-BA6D-45F9-B071-6A6C0698F3E2}" destId="{56E8032B-7D91-4568-B24F-D4778AB16AEC}" srcOrd="2" destOrd="0" parTransId="{C233C0C2-4588-40AD-A660-F95320D20A68}" sibTransId="{9A0ED9CC-69B1-4262-B80D-8276517DB3FD}"/>
    <dgm:cxn modelId="{B2A65EEB-0752-4C72-8323-E13BCB73A47E}" type="presParOf" srcId="{355F0779-1A8D-47E0-AFFF-6D98C98D16AE}" destId="{7F2705BB-319C-4234-9456-92D650F02FEA}" srcOrd="0" destOrd="0" presId="urn:microsoft.com/office/officeart/2005/8/layout/chevron1"/>
    <dgm:cxn modelId="{7ACFF8F3-721A-4F29-9B4F-A6B8F83ACAD9}" type="presParOf" srcId="{355F0779-1A8D-47E0-AFFF-6D98C98D16AE}" destId="{ED3A6386-1102-48D3-B82C-4B4E3BE27EB4}" srcOrd="1" destOrd="0" presId="urn:microsoft.com/office/officeart/2005/8/layout/chevron1"/>
    <dgm:cxn modelId="{9D6A9871-F442-47A0-B94F-9E9BA5CD14E5}" type="presParOf" srcId="{355F0779-1A8D-47E0-AFFF-6D98C98D16AE}" destId="{6B91A666-F3E5-47D5-8435-9D138F2F1109}" srcOrd="2" destOrd="0" presId="urn:microsoft.com/office/officeart/2005/8/layout/chevron1"/>
    <dgm:cxn modelId="{2825D2E6-68F1-48AB-976A-CD480D201E24}" type="presParOf" srcId="{355F0779-1A8D-47E0-AFFF-6D98C98D16AE}" destId="{C119C496-6252-4A0E-B01F-ABB3B6AAB2A4}" srcOrd="3" destOrd="0" presId="urn:microsoft.com/office/officeart/2005/8/layout/chevron1"/>
    <dgm:cxn modelId="{74EA0217-FD82-4F5A-859D-BDD0440676FE}" type="presParOf" srcId="{355F0779-1A8D-47E0-AFFF-6D98C98D16AE}" destId="{9AC9ECFE-AE55-412B-8089-8A4B5B37FA70}" srcOrd="4" destOrd="0" presId="urn:microsoft.com/office/officeart/2005/8/layout/chevron1"/>
    <dgm:cxn modelId="{692C69C0-8C02-4E1B-9034-12489F60EFC1}" type="presParOf" srcId="{355F0779-1A8D-47E0-AFFF-6D98C98D16AE}" destId="{20B58210-5EF8-4EBF-8A67-3A6014EEA94F}" srcOrd="5" destOrd="0" presId="urn:microsoft.com/office/officeart/2005/8/layout/chevron1"/>
    <dgm:cxn modelId="{286AC763-53E4-4AAE-81CA-7EF1AFEA9DCB}" type="presParOf" srcId="{355F0779-1A8D-47E0-AFFF-6D98C98D16AE}" destId="{B114D8CE-FCE5-487C-A618-F3E5A2AF0E59}" srcOrd="6" destOrd="0" presId="urn:microsoft.com/office/officeart/2005/8/layout/chevron1"/>
    <dgm:cxn modelId="{254DD4E3-94CA-4D07-81E2-FEFD80269A0C}" type="presParOf" srcId="{355F0779-1A8D-47E0-AFFF-6D98C98D16AE}" destId="{37E11C44-911B-4FA5-92A1-7EBB4B2B2110}" srcOrd="7" destOrd="0" presId="urn:microsoft.com/office/officeart/2005/8/layout/chevron1"/>
    <dgm:cxn modelId="{B4B75807-43AA-44E4-9844-E383ED4F3EFE}" type="presParOf" srcId="{355F0779-1A8D-47E0-AFFF-6D98C98D16AE}" destId="{4A62418E-E8F6-471F-8600-6CB267523FD6}"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705BB-319C-4234-9456-92D650F02FEA}">
      <dsp:nvSpPr>
        <dsp:cNvPr id="0" name=""/>
        <dsp:cNvSpPr/>
      </dsp:nvSpPr>
      <dsp:spPr>
        <a:xfrm>
          <a:off x="2767" y="97017"/>
          <a:ext cx="2462654" cy="985061"/>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Data Cleaning</a:t>
          </a:r>
        </a:p>
      </dsp:txBody>
      <dsp:txXfrm>
        <a:off x="495298" y="97017"/>
        <a:ext cx="1477593" cy="985061"/>
      </dsp:txXfrm>
    </dsp:sp>
    <dsp:sp modelId="{6B91A666-F3E5-47D5-8435-9D138F2F1109}">
      <dsp:nvSpPr>
        <dsp:cNvPr id="0" name=""/>
        <dsp:cNvSpPr/>
      </dsp:nvSpPr>
      <dsp:spPr>
        <a:xfrm>
          <a:off x="2219156" y="97017"/>
          <a:ext cx="2462654" cy="985061"/>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Data Enrichment</a:t>
          </a:r>
        </a:p>
      </dsp:txBody>
      <dsp:txXfrm>
        <a:off x="2711687" y="97017"/>
        <a:ext cx="1477593" cy="985061"/>
      </dsp:txXfrm>
    </dsp:sp>
    <dsp:sp modelId="{9AC9ECFE-AE55-412B-8089-8A4B5B37FA70}">
      <dsp:nvSpPr>
        <dsp:cNvPr id="0" name=""/>
        <dsp:cNvSpPr/>
      </dsp:nvSpPr>
      <dsp:spPr>
        <a:xfrm>
          <a:off x="4435545" y="97017"/>
          <a:ext cx="2462654" cy="985061"/>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Descriptive</a:t>
          </a:r>
        </a:p>
      </dsp:txBody>
      <dsp:txXfrm>
        <a:off x="4928076" y="97017"/>
        <a:ext cx="1477593" cy="985061"/>
      </dsp:txXfrm>
    </dsp:sp>
    <dsp:sp modelId="{B114D8CE-FCE5-487C-A618-F3E5A2AF0E59}">
      <dsp:nvSpPr>
        <dsp:cNvPr id="0" name=""/>
        <dsp:cNvSpPr/>
      </dsp:nvSpPr>
      <dsp:spPr>
        <a:xfrm>
          <a:off x="6651934" y="97017"/>
          <a:ext cx="2462654" cy="985061"/>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Competitor</a:t>
          </a:r>
          <a:r>
            <a:rPr lang="en-US" sz="2100" kern="1200" dirty="0">
              <a:solidFill>
                <a:srgbClr val="FF0000"/>
              </a:solidFill>
            </a:rPr>
            <a:t> </a:t>
          </a:r>
          <a:r>
            <a:rPr lang="en-US" sz="2100" kern="1200" dirty="0">
              <a:solidFill>
                <a:schemeClr val="bg1"/>
              </a:solidFill>
            </a:rPr>
            <a:t>Analysis</a:t>
          </a:r>
        </a:p>
      </dsp:txBody>
      <dsp:txXfrm>
        <a:off x="7144465" y="97017"/>
        <a:ext cx="1477593" cy="985061"/>
      </dsp:txXfrm>
    </dsp:sp>
    <dsp:sp modelId="{4A62418E-E8F6-471F-8600-6CB267523FD6}">
      <dsp:nvSpPr>
        <dsp:cNvPr id="0" name=""/>
        <dsp:cNvSpPr/>
      </dsp:nvSpPr>
      <dsp:spPr>
        <a:xfrm>
          <a:off x="8868324" y="97017"/>
          <a:ext cx="2462654" cy="985061"/>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Visualization</a:t>
          </a:r>
        </a:p>
      </dsp:txBody>
      <dsp:txXfrm>
        <a:off x="9360855" y="97017"/>
        <a:ext cx="1477593" cy="9850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534E5-89A2-4DAE-9A91-08057F0C6160}"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F3DE7-0DAF-49B1-94BB-22513759474E}" type="slidenum">
              <a:rPr lang="en-IN" smtClean="0"/>
              <a:t>‹#›</a:t>
            </a:fld>
            <a:endParaRPr lang="en-IN"/>
          </a:p>
        </p:txBody>
      </p:sp>
    </p:spTree>
    <p:extLst>
      <p:ext uri="{BB962C8B-B14F-4D97-AF65-F5344CB8AC3E}">
        <p14:creationId xmlns:p14="http://schemas.microsoft.com/office/powerpoint/2010/main" val="97218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3DFCC-E0A1-4C72-934F-2DECDFA0CC9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327802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3DFCC-E0A1-4C72-934F-2DECDFA0CC9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109174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3DFCC-E0A1-4C72-934F-2DECDFA0CC9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79585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798092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4372144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26087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192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7336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3127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3DFCC-E0A1-4C72-934F-2DECDFA0CC9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324622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3DFCC-E0A1-4C72-934F-2DECDFA0CC9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309477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3DFCC-E0A1-4C72-934F-2DECDFA0CC9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303283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3DFCC-E0A1-4C72-934F-2DECDFA0CC96}"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12855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3DFCC-E0A1-4C72-934F-2DECDFA0CC96}"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270486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3DFCC-E0A1-4C72-934F-2DECDFA0CC96}"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286621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3DFCC-E0A1-4C72-934F-2DECDFA0CC9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126932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3DFCC-E0A1-4C72-934F-2DECDFA0CC9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3A5A-9AE3-4C6E-88ED-5F8DFF2444B5}" type="slidenum">
              <a:rPr lang="en-IN" smtClean="0"/>
              <a:t>‹#›</a:t>
            </a:fld>
            <a:endParaRPr lang="en-IN"/>
          </a:p>
        </p:txBody>
      </p:sp>
    </p:spTree>
    <p:extLst>
      <p:ext uri="{BB962C8B-B14F-4D97-AF65-F5344CB8AC3E}">
        <p14:creationId xmlns:p14="http://schemas.microsoft.com/office/powerpoint/2010/main" val="255149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3DFCC-E0A1-4C72-934F-2DECDFA0CC96}" type="datetimeFigureOut">
              <a:rPr lang="en-IN" smtClean="0"/>
              <a:t>13-11-2024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E3A5A-9AE3-4C6E-88ED-5F8DFF2444B5}" type="slidenum">
              <a:rPr lang="en-IN" smtClean="0"/>
              <a:t>‹#›</a:t>
            </a:fld>
            <a:endParaRPr lang="en-IN"/>
          </a:p>
        </p:txBody>
      </p:sp>
    </p:spTree>
    <p:extLst>
      <p:ext uri="{BB962C8B-B14F-4D97-AF65-F5344CB8AC3E}">
        <p14:creationId xmlns:p14="http://schemas.microsoft.com/office/powerpoint/2010/main" val="3866177650"/>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 id="2147484135" r:id="rId16"/>
    <p:sldLayoutId id="214748413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finsmes.com/category/india"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arget="../media/image3.jpeg" Type="http://schemas.openxmlformats.org/officeDocument/2006/relationships/image"/><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finsmes.com/category/indi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65269" y="2611470"/>
            <a:ext cx="11503742" cy="2712218"/>
          </a:xfrm>
        </p:spPr>
        <p:txBody>
          <a:bodyPr anchor="ctr">
            <a:normAutofit/>
          </a:bodyPr>
          <a:lstStyle/>
          <a:p>
            <a:r>
              <a:rPr b="1" dirty="0" lang="en-US" sz="8800">
                <a:solidFill>
                  <a:srgbClr val="FF0000"/>
                </a:solidFill>
                <a:latin charset="0" panose="02070603080606020203" pitchFamily="18" typeface="Bodoni MT"/>
              </a:rPr>
              <a:t>ZOMATO </a:t>
            </a:r>
            <a:r>
              <a:rPr b="1" dirty="0" lang="en-US" sz="8000">
                <a:solidFill>
                  <a:srgbClr val="CC202E"/>
                </a:solidFill>
                <a:latin charset="0" panose="02070603080606020203" pitchFamily="18" typeface="Bodoni MT"/>
              </a:rPr>
              <a:t>EXPANSION</a:t>
            </a:r>
            <a:br>
              <a:rPr b="1" dirty="0" lang="en-US" sz="8800">
                <a:solidFill>
                  <a:srgbClr val="FF0000"/>
                </a:solidFill>
                <a:latin charset="0" panose="02070603080606020203" pitchFamily="18" typeface="Bodoni MT"/>
              </a:rPr>
            </a:br>
            <a:endParaRPr b="1" dirty="0" lang="en-US" sz="8800">
              <a:solidFill>
                <a:srgbClr val="FF0000"/>
              </a:solidFill>
              <a:latin charset="0" panose="02070603080606020203" pitchFamily="18" typeface="Bodoni MT"/>
            </a:endParaRPr>
          </a:p>
        </p:txBody>
      </p:sp>
      <p:sp>
        <p:nvSpPr>
          <p:cNvPr id="11" name="TextBox 10">
            <a:extLst>
              <a:ext uri="{FF2B5EF4-FFF2-40B4-BE49-F238E27FC236}">
                <a16:creationId xmlns:a16="http://schemas.microsoft.com/office/drawing/2014/main" id="{108F9516-A30C-77B6-4E5C-D08FA8F1EDA1}"/>
              </a:ext>
            </a:extLst>
          </p:cNvPr>
          <p:cNvSpPr txBox="1"/>
          <p:nvPr/>
        </p:nvSpPr>
        <p:spPr>
          <a:xfrm>
            <a:off x="8668365" y="5772438"/>
            <a:ext cx="6098458" cy="923330"/>
          </a:xfrm>
          <a:prstGeom prst="rect">
            <a:avLst/>
          </a:prstGeom>
          <a:noFill/>
        </p:spPr>
        <p:txBody>
          <a:bodyPr wrap="square">
            <a:spAutoFit/>
          </a:bodyPr>
          <a:lstStyle/>
          <a:p>
            <a:r>
              <a:rPr b="1" dirty="0" lang="en-US"/>
              <a:t>Submitted By:-</a:t>
            </a:r>
            <a:br>
              <a:rPr b="1" dirty="0" lang="en-US" sz="1800">
                <a:solidFill>
                  <a:srgbClr val="0070C0"/>
                </a:solidFill>
              </a:rPr>
            </a:br>
            <a:r>
              <a:rPr b="1" dirty="0" lang="en-US" sz="1800">
                <a:solidFill>
                  <a:srgbClr val="0070C0"/>
                </a:solidFill>
              </a:rPr>
              <a:t>Shubham Sharma</a:t>
            </a:r>
            <a:br>
              <a:rPr b="1" dirty="0" lang="en-US" sz="1800">
                <a:solidFill>
                  <a:srgbClr val="0070C0"/>
                </a:solidFill>
              </a:rPr>
            </a:br>
            <a:r>
              <a:rPr b="1" dirty="0" lang="en-US" sz="1800">
                <a:solidFill>
                  <a:srgbClr val="0070C0"/>
                </a:solidFill>
              </a:rPr>
              <a:t>shubhamsharma8287@gmail.com</a:t>
            </a:r>
            <a:endParaRPr b="1" dirty="0" lang="en-IN"/>
          </a:p>
        </p:txBody>
      </p:sp>
      <p:pic>
        <p:nvPicPr>
          <p:cNvPr id="14" name="Picture 13">
            <a:extLst>
              <a:ext uri="{FF2B5EF4-FFF2-40B4-BE49-F238E27FC236}">
                <a16:creationId xmlns:a16="http://schemas.microsoft.com/office/drawing/2014/main" id="{DB5FE283-6656-EA04-745C-FCA65F5679F5}"/>
              </a:ext>
            </a:extLst>
          </p:cNvPr>
          <p:cNvPicPr>
            <a:picLocks noChangeAspect="1"/>
          </p:cNvPicPr>
          <p:nvPr/>
        </p:nvPicPr>
        <p:blipFill rotWithShape="1">
          <a:blip cstate="print"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28455" l="1" r="15" t="36017"/>
          <a:stretch/>
        </p:blipFill>
        <p:spPr>
          <a:xfrm>
            <a:off x="605541" y="2536090"/>
            <a:ext cx="4988157" cy="1509400"/>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CD4FB78-2329-3B04-1E8E-9EDFCC13E852}"/>
              </a:ext>
            </a:extLst>
          </p:cNvPr>
          <p:cNvGraphicFramePr>
            <a:graphicFrameLocks/>
          </p:cNvGraphicFramePr>
          <p:nvPr>
            <p:extLst>
              <p:ext uri="{D42A27DB-BD31-4B8C-83A1-F6EECF244321}">
                <p14:modId xmlns:p14="http://schemas.microsoft.com/office/powerpoint/2010/main" val="412326578"/>
              </p:ext>
            </p:extLst>
          </p:nvPr>
        </p:nvGraphicFramePr>
        <p:xfrm>
          <a:off x="634181" y="604684"/>
          <a:ext cx="10795819" cy="311191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AD91C1B-CDF8-7A98-BDCF-9BABA31F650E}"/>
              </a:ext>
            </a:extLst>
          </p:cNvPr>
          <p:cNvSpPr txBox="1"/>
          <p:nvPr/>
        </p:nvSpPr>
        <p:spPr>
          <a:xfrm>
            <a:off x="634181" y="4048436"/>
            <a:ext cx="10795819"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Indonesia has the highest number of voters. Even after being a less population country and less number of restaurant present.</a:t>
            </a:r>
          </a:p>
          <a:p>
            <a:pPr marL="285750" indent="-285750">
              <a:lnSpc>
                <a:spcPct val="150000"/>
              </a:lnSpc>
              <a:buFont typeface="Arial" panose="020B0604020202020204" pitchFamily="34" charset="0"/>
              <a:buChar char="•"/>
            </a:pPr>
            <a:r>
              <a:rPr lang="en-US" dirty="0"/>
              <a:t>Brazil and Singapore has the lowest number of voters with only 20 &amp; 32 average voters respectively.</a:t>
            </a:r>
          </a:p>
          <a:p>
            <a:pPr marL="285750" indent="-285750">
              <a:lnSpc>
                <a:spcPct val="150000"/>
              </a:lnSpc>
              <a:buFont typeface="Arial" panose="020B0604020202020204" pitchFamily="34" charset="0"/>
              <a:buChar char="•"/>
            </a:pPr>
            <a:r>
              <a:rPr lang="en-US" dirty="0"/>
              <a:t>We can see that even India has the highest number of restaurants with very high population, the number of voters are very less.</a:t>
            </a:r>
            <a:endParaRPr lang="en-IN" dirty="0"/>
          </a:p>
          <a:p>
            <a:pPr marL="285750" indent="-285750">
              <a:lnSpc>
                <a:spcPct val="150000"/>
              </a:lnSpc>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07B6E85B-064A-240C-2446-FF66F1AA4F51}"/>
              </a:ext>
            </a:extLst>
          </p:cNvPr>
          <p:cNvSpPr txBox="1"/>
          <p:nvPr/>
        </p:nvSpPr>
        <p:spPr>
          <a:xfrm>
            <a:off x="2846793" y="81464"/>
            <a:ext cx="6098458" cy="646331"/>
          </a:xfrm>
          <a:prstGeom prst="rect">
            <a:avLst/>
          </a:prstGeom>
          <a:noFill/>
        </p:spPr>
        <p:txBody>
          <a:bodyPr wrap="square">
            <a:spAutoFit/>
          </a:bodyPr>
          <a:lstStyle/>
          <a:p>
            <a:pPr algn="ctr"/>
            <a:r>
              <a:rPr lang="en-US" sz="3600" b="1" dirty="0">
                <a:solidFill>
                  <a:srgbClr val="00B0F0"/>
                </a:solidFill>
              </a:rPr>
              <a:t>Average Of Voters Vs Country</a:t>
            </a:r>
            <a:endParaRPr lang="en-IN" sz="3600" b="1" dirty="0">
              <a:solidFill>
                <a:srgbClr val="00B0F0"/>
              </a:solidFill>
            </a:endParaRPr>
          </a:p>
        </p:txBody>
      </p:sp>
    </p:spTree>
    <p:extLst>
      <p:ext uri="{BB962C8B-B14F-4D97-AF65-F5344CB8AC3E}">
        <p14:creationId xmlns:p14="http://schemas.microsoft.com/office/powerpoint/2010/main" val="331654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328BF87-8531-376D-4383-504DFE0481F3}"/>
              </a:ext>
            </a:extLst>
          </p:cNvPr>
          <p:cNvGraphicFramePr>
            <a:graphicFrameLocks/>
          </p:cNvGraphicFramePr>
          <p:nvPr>
            <p:extLst>
              <p:ext uri="{D42A27DB-BD31-4B8C-83A1-F6EECF244321}">
                <p14:modId xmlns:p14="http://schemas.microsoft.com/office/powerpoint/2010/main" val="553950181"/>
              </p:ext>
            </p:extLst>
          </p:nvPr>
        </p:nvGraphicFramePr>
        <p:xfrm>
          <a:off x="693174" y="1009112"/>
          <a:ext cx="10736826" cy="296673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BD0A2FBB-D31C-7925-29F5-BAFE43EBC686}"/>
              </a:ext>
            </a:extLst>
          </p:cNvPr>
          <p:cNvSpPr txBox="1"/>
          <p:nvPr/>
        </p:nvSpPr>
        <p:spPr>
          <a:xfrm>
            <a:off x="693174" y="4037014"/>
            <a:ext cx="10736826" cy="254236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IN" dirty="0"/>
              <a:t>To maximize success of new restaurants we can further study the average ratings in the target  countries.</a:t>
            </a:r>
          </a:p>
          <a:p>
            <a:pPr marL="285750" indent="-285750" algn="just">
              <a:lnSpc>
                <a:spcPct val="150000"/>
              </a:lnSpc>
              <a:buFont typeface="Wingdings" panose="05000000000000000000" pitchFamily="2" charset="2"/>
              <a:buChar char="§"/>
            </a:pPr>
            <a:r>
              <a:rPr lang="en-IN" dirty="0"/>
              <a:t>We can see that Qatar has high rated restaurants with average rating of 4.1.</a:t>
            </a:r>
          </a:p>
          <a:p>
            <a:pPr marL="285750" indent="-285750" algn="just">
              <a:lnSpc>
                <a:spcPct val="150000"/>
              </a:lnSpc>
              <a:buFont typeface="Wingdings" panose="05000000000000000000" pitchFamily="2" charset="2"/>
              <a:buChar char="§"/>
            </a:pPr>
            <a:r>
              <a:rPr lang="en-IN" dirty="0"/>
              <a:t>Sri Lanka is not far behind with 3.9.</a:t>
            </a:r>
          </a:p>
          <a:p>
            <a:pPr marL="285750" indent="-285750" algn="just">
              <a:lnSpc>
                <a:spcPct val="150000"/>
              </a:lnSpc>
              <a:buFont typeface="Wingdings" panose="05000000000000000000" pitchFamily="2" charset="2"/>
              <a:buChar char="§"/>
            </a:pPr>
            <a:r>
              <a:rPr lang="en-IN" dirty="0"/>
              <a:t>Canada and Singapore has the same average rating of 3.6 </a:t>
            </a:r>
          </a:p>
          <a:p>
            <a:pPr marL="285750" indent="-285750" algn="just">
              <a:lnSpc>
                <a:spcPct val="150000"/>
              </a:lnSpc>
              <a:buFont typeface="Wingdings" panose="05000000000000000000" pitchFamily="2" charset="2"/>
              <a:buChar char="§"/>
            </a:pPr>
            <a:r>
              <a:rPr lang="en-IN" dirty="0"/>
              <a:t>By observing this we can conclude that we will require high budget and efforts in new restaurants in Qatar.</a:t>
            </a:r>
          </a:p>
          <a:p>
            <a:pPr marL="285750" indent="-285750" algn="just">
              <a:lnSpc>
                <a:spcPct val="150000"/>
              </a:lnSpc>
              <a:buFont typeface="Wingdings" panose="05000000000000000000" pitchFamily="2" charset="2"/>
              <a:buChar char="§"/>
            </a:pPr>
            <a:r>
              <a:rPr lang="en-IN" dirty="0"/>
              <a:t>Singapore, even with high average food expenditure, have restaurants with ordinary quality.</a:t>
            </a:r>
          </a:p>
        </p:txBody>
      </p:sp>
      <p:sp>
        <p:nvSpPr>
          <p:cNvPr id="4" name="TextBox 3">
            <a:extLst>
              <a:ext uri="{FF2B5EF4-FFF2-40B4-BE49-F238E27FC236}">
                <a16:creationId xmlns:a16="http://schemas.microsoft.com/office/drawing/2014/main" id="{111B65D8-F6E1-A4CE-4699-01E234FDDC37}"/>
              </a:ext>
            </a:extLst>
          </p:cNvPr>
          <p:cNvSpPr txBox="1"/>
          <p:nvPr/>
        </p:nvSpPr>
        <p:spPr>
          <a:xfrm>
            <a:off x="2123768" y="278623"/>
            <a:ext cx="7186152" cy="646331"/>
          </a:xfrm>
          <a:prstGeom prst="rect">
            <a:avLst/>
          </a:prstGeom>
          <a:noFill/>
        </p:spPr>
        <p:txBody>
          <a:bodyPr wrap="square">
            <a:spAutoFit/>
          </a:bodyPr>
          <a:lstStyle/>
          <a:p>
            <a:pPr algn="ctr"/>
            <a:r>
              <a:rPr lang="en-US" sz="3600" b="1" dirty="0">
                <a:solidFill>
                  <a:srgbClr val="00B0F0"/>
                </a:solidFill>
              </a:rPr>
              <a:t>Suggested</a:t>
            </a:r>
            <a:r>
              <a:rPr lang="en-US" sz="3200" b="1" dirty="0">
                <a:solidFill>
                  <a:srgbClr val="00B0F0"/>
                </a:solidFill>
                <a:latin typeface="Tw Cen MT Condensed Extra Bold" panose="020B0803020202020204" pitchFamily="34" charset="0"/>
              </a:rPr>
              <a:t> Cities with Average Rating</a:t>
            </a:r>
            <a:endParaRPr lang="en-IN" sz="3200" b="1" dirty="0">
              <a:solidFill>
                <a:srgbClr val="00B0F0"/>
              </a:solidFill>
              <a:latin typeface="Tw Cen MT Condensed Extra Bold" panose="020B0803020202020204" pitchFamily="34" charset="0"/>
            </a:endParaRPr>
          </a:p>
        </p:txBody>
      </p:sp>
    </p:spTree>
    <p:extLst>
      <p:ext uri="{BB962C8B-B14F-4D97-AF65-F5344CB8AC3E}">
        <p14:creationId xmlns:p14="http://schemas.microsoft.com/office/powerpoint/2010/main" val="187520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ED11E0-8BA5-315A-0A86-77F2E660EF22}"/>
              </a:ext>
            </a:extLst>
          </p:cNvPr>
          <p:cNvSpPr txBox="1"/>
          <p:nvPr/>
        </p:nvSpPr>
        <p:spPr>
          <a:xfrm>
            <a:off x="442452" y="3768212"/>
            <a:ext cx="11271031" cy="2585323"/>
          </a:xfrm>
          <a:prstGeom prst="rect">
            <a:avLst/>
          </a:prstGeom>
          <a:noFill/>
        </p:spPr>
        <p:txBody>
          <a:bodyPr wrap="square">
            <a:spAutoFit/>
          </a:bodyPr>
          <a:lstStyle/>
          <a:p>
            <a:pPr marL="285750" indent="-285750" algn="just">
              <a:buFont typeface="Wingdings" panose="05000000000000000000" pitchFamily="2" charset="2"/>
              <a:buChar char="§"/>
            </a:pPr>
            <a:r>
              <a:rPr lang="en-IN" dirty="0"/>
              <a:t>The metric we are going to use is average cost for two, places where this cost is high, we can have higher profits, we can use this metric to further narrow down our focus to certain cities.</a:t>
            </a:r>
          </a:p>
          <a:p>
            <a:pPr marL="285750" indent="-285750" algn="just">
              <a:buFont typeface="Wingdings" panose="05000000000000000000" pitchFamily="2" charset="2"/>
              <a:buChar char="§"/>
            </a:pPr>
            <a:r>
              <a:rPr lang="en-IN" dirty="0"/>
              <a:t>In Canada, we can see that Vineland Station is the best location because it fits our game plan perfectly.</a:t>
            </a:r>
          </a:p>
          <a:p>
            <a:pPr marL="285750" indent="-285750" algn="just">
              <a:buFont typeface="Wingdings" panose="05000000000000000000" pitchFamily="2" charset="2"/>
              <a:buChar char="§"/>
            </a:pPr>
            <a:r>
              <a:rPr lang="en-IN" dirty="0"/>
              <a:t>Doha apart from being a major population </a:t>
            </a:r>
            <a:r>
              <a:rPr lang="en-IN" dirty="0" err="1"/>
              <a:t>center</a:t>
            </a:r>
            <a:r>
              <a:rPr lang="en-IN" dirty="0"/>
              <a:t> for Qatar, also houses a very lucrative food market and have low saturation.</a:t>
            </a:r>
          </a:p>
          <a:p>
            <a:pPr marL="285750" indent="-285750" algn="just">
              <a:buFont typeface="Wingdings" panose="05000000000000000000" pitchFamily="2" charset="2"/>
              <a:buChar char="§"/>
            </a:pPr>
            <a:r>
              <a:rPr lang="en-IN" dirty="0"/>
              <a:t>Singapore is a city-state so geographically and financially it makes no sense to not open new restaurants there, as saturation is low and food expenditure is the highest in our suggestions list.</a:t>
            </a:r>
          </a:p>
          <a:p>
            <a:pPr marL="285750" indent="-285750" algn="just">
              <a:buFont typeface="Wingdings" panose="05000000000000000000" pitchFamily="2" charset="2"/>
              <a:buChar char="§"/>
            </a:pPr>
            <a:r>
              <a:rPr lang="en-IN" dirty="0"/>
              <a:t>Colombo, has the least food expenditure of all suggested countries, but what it does have is large population and relatively less number of restaurants serving them.</a:t>
            </a:r>
          </a:p>
        </p:txBody>
      </p:sp>
      <p:graphicFrame>
        <p:nvGraphicFramePr>
          <p:cNvPr id="3" name="Chart 2">
            <a:extLst>
              <a:ext uri="{FF2B5EF4-FFF2-40B4-BE49-F238E27FC236}">
                <a16:creationId xmlns:a16="http://schemas.microsoft.com/office/drawing/2014/main" id="{BDB5010E-9871-4AF9-8D29-B061B48C86AF}"/>
              </a:ext>
            </a:extLst>
          </p:cNvPr>
          <p:cNvGraphicFramePr>
            <a:graphicFrameLocks/>
          </p:cNvGraphicFramePr>
          <p:nvPr>
            <p:extLst>
              <p:ext uri="{D42A27DB-BD31-4B8C-83A1-F6EECF244321}">
                <p14:modId xmlns:p14="http://schemas.microsoft.com/office/powerpoint/2010/main" val="1185926124"/>
              </p:ext>
            </p:extLst>
          </p:nvPr>
        </p:nvGraphicFramePr>
        <p:xfrm>
          <a:off x="442452" y="1074959"/>
          <a:ext cx="11223521" cy="2315879"/>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13C5A785-77EC-7CED-643B-87E27E3188E1}"/>
              </a:ext>
            </a:extLst>
          </p:cNvPr>
          <p:cNvSpPr txBox="1"/>
          <p:nvPr/>
        </p:nvSpPr>
        <p:spPr>
          <a:xfrm>
            <a:off x="2872248" y="112811"/>
            <a:ext cx="6098458" cy="646331"/>
          </a:xfrm>
          <a:prstGeom prst="rect">
            <a:avLst/>
          </a:prstGeom>
          <a:noFill/>
        </p:spPr>
        <p:txBody>
          <a:bodyPr wrap="square">
            <a:spAutoFit/>
          </a:bodyPr>
          <a:lstStyle/>
          <a:p>
            <a:pPr algn="ctr"/>
            <a:r>
              <a:rPr lang="en-US" sz="3600" b="1" dirty="0">
                <a:solidFill>
                  <a:srgbClr val="00B0F0"/>
                </a:solidFill>
              </a:rPr>
              <a:t>Average cost for Two</a:t>
            </a:r>
            <a:endParaRPr lang="en-IN" sz="3600" b="1" dirty="0">
              <a:solidFill>
                <a:srgbClr val="00B0F0"/>
              </a:solidFill>
            </a:endParaRPr>
          </a:p>
        </p:txBody>
      </p:sp>
    </p:spTree>
    <p:extLst>
      <p:ext uri="{BB962C8B-B14F-4D97-AF65-F5344CB8AC3E}">
        <p14:creationId xmlns:p14="http://schemas.microsoft.com/office/powerpoint/2010/main" val="4267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B0C40B-1819-8785-529F-D0D50739B79E}"/>
              </a:ext>
            </a:extLst>
          </p:cNvPr>
          <p:cNvGraphicFramePr>
            <a:graphicFrameLocks/>
          </p:cNvGraphicFramePr>
          <p:nvPr>
            <p:extLst>
              <p:ext uri="{D42A27DB-BD31-4B8C-83A1-F6EECF244321}">
                <p14:modId xmlns:p14="http://schemas.microsoft.com/office/powerpoint/2010/main" val="4821232"/>
              </p:ext>
            </p:extLst>
          </p:nvPr>
        </p:nvGraphicFramePr>
        <p:xfrm>
          <a:off x="7413521" y="594013"/>
          <a:ext cx="4277032" cy="22565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354C7CA-3482-8273-1792-8BE4433161D4}"/>
              </a:ext>
            </a:extLst>
          </p:cNvPr>
          <p:cNvGraphicFramePr>
            <a:graphicFrameLocks/>
          </p:cNvGraphicFramePr>
          <p:nvPr>
            <p:extLst>
              <p:ext uri="{D42A27DB-BD31-4B8C-83A1-F6EECF244321}">
                <p14:modId xmlns:p14="http://schemas.microsoft.com/office/powerpoint/2010/main" val="1963693696"/>
              </p:ext>
            </p:extLst>
          </p:nvPr>
        </p:nvGraphicFramePr>
        <p:xfrm>
          <a:off x="7735527" y="3924231"/>
          <a:ext cx="3662516" cy="225650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82EFFAA6-CB18-CC2C-14E2-5FFEFB29D2E3}"/>
              </a:ext>
            </a:extLst>
          </p:cNvPr>
          <p:cNvSpPr txBox="1"/>
          <p:nvPr/>
        </p:nvSpPr>
        <p:spPr>
          <a:xfrm>
            <a:off x="353963" y="838446"/>
            <a:ext cx="7772398" cy="2062103"/>
          </a:xfrm>
          <a:prstGeom prst="rect">
            <a:avLst/>
          </a:prstGeom>
          <a:noFill/>
        </p:spPr>
        <p:txBody>
          <a:bodyPr wrap="square">
            <a:spAutoFit/>
          </a:bodyPr>
          <a:lstStyle/>
          <a:p>
            <a:pPr algn="just"/>
            <a:r>
              <a:rPr lang="en-US" sz="1600" b="1" dirty="0"/>
              <a:t>Key Insights:</a:t>
            </a:r>
          </a:p>
          <a:p>
            <a:pPr algn="just"/>
            <a:endParaRPr lang="en-US" sz="1600" b="1" dirty="0"/>
          </a:p>
          <a:p>
            <a:pPr algn="just">
              <a:buFont typeface="Arial" panose="020B0604020202020204" pitchFamily="34" charset="0"/>
              <a:buChar char="•"/>
            </a:pPr>
            <a:r>
              <a:rPr lang="en-US" sz="1600" b="1" dirty="0"/>
              <a:t>Majority of restaurants do not offer online delivery</a:t>
            </a:r>
            <a:r>
              <a:rPr lang="en-US" sz="1600" dirty="0"/>
              <a:t>: 7,076 out of 9,527 restaurants (about 74%) do not offer online delivery.</a:t>
            </a:r>
          </a:p>
          <a:p>
            <a:pPr algn="just">
              <a:buFont typeface="Arial" panose="020B0604020202020204" pitchFamily="34" charset="0"/>
              <a:buChar char="•"/>
            </a:pPr>
            <a:r>
              <a:rPr lang="en-US" sz="1600" b="1" dirty="0"/>
              <a:t>A significant portion does offer online delivery</a:t>
            </a:r>
            <a:r>
              <a:rPr lang="en-US" sz="1600" dirty="0"/>
              <a:t>: 2,451 restaurants (about 26%) offer online delivery.</a:t>
            </a:r>
          </a:p>
          <a:p>
            <a:pPr algn="just"/>
            <a:r>
              <a:rPr lang="en-US" sz="1600" dirty="0"/>
              <a:t>This suggests that while online delivery is a growing trend, it still represents a minority of the total restaurants in your dataset.</a:t>
            </a:r>
          </a:p>
        </p:txBody>
      </p:sp>
      <p:sp>
        <p:nvSpPr>
          <p:cNvPr id="12" name="TextBox 11">
            <a:extLst>
              <a:ext uri="{FF2B5EF4-FFF2-40B4-BE49-F238E27FC236}">
                <a16:creationId xmlns:a16="http://schemas.microsoft.com/office/drawing/2014/main" id="{A9D3154B-3408-BAD8-DA67-1DEA3709F79E}"/>
              </a:ext>
            </a:extLst>
          </p:cNvPr>
          <p:cNvSpPr txBox="1"/>
          <p:nvPr/>
        </p:nvSpPr>
        <p:spPr>
          <a:xfrm>
            <a:off x="501447" y="4203672"/>
            <a:ext cx="7772398" cy="1815882"/>
          </a:xfrm>
          <a:prstGeom prst="rect">
            <a:avLst/>
          </a:prstGeom>
          <a:noFill/>
        </p:spPr>
        <p:txBody>
          <a:bodyPr wrap="square">
            <a:spAutoFit/>
          </a:bodyPr>
          <a:lstStyle/>
          <a:p>
            <a:pPr algn="just"/>
            <a:r>
              <a:rPr lang="en-US" sz="1600" b="1" dirty="0">
                <a:latin typeface="Calibri" panose="020F0502020204030204" pitchFamily="34" charset="0"/>
                <a:cs typeface="Calibri" panose="020F0502020204030204" pitchFamily="34" charset="0"/>
              </a:rPr>
              <a:t>Key Insights:</a:t>
            </a:r>
          </a:p>
          <a:p>
            <a:pPr algn="just"/>
            <a:endParaRPr lang="en-US" sz="1600" b="1"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Most restaurants do not offer table booking</a:t>
            </a:r>
            <a:r>
              <a:rPr lang="en-US" sz="1600" dirty="0">
                <a:latin typeface="Calibri" panose="020F0502020204030204" pitchFamily="34" charset="0"/>
                <a:cs typeface="Calibri" panose="020F0502020204030204" pitchFamily="34" charset="0"/>
              </a:rPr>
              <a:t>: 8,369 out of 9,527 restaurants (about 88%) do not offer table booking.</a:t>
            </a: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A smaller portion offers table booking</a:t>
            </a:r>
            <a:r>
              <a:rPr lang="en-US" sz="1600" dirty="0">
                <a:latin typeface="Calibri" panose="020F0502020204030204" pitchFamily="34" charset="0"/>
                <a:cs typeface="Calibri" panose="020F0502020204030204" pitchFamily="34" charset="0"/>
              </a:rPr>
              <a:t>: 1,158 restaurants (about 12%) offer table booking.</a:t>
            </a:r>
          </a:p>
          <a:p>
            <a:pPr algn="just"/>
            <a:r>
              <a:rPr lang="en-US" sz="1600" dirty="0">
                <a:latin typeface="Calibri" panose="020F0502020204030204" pitchFamily="34" charset="0"/>
                <a:cs typeface="Calibri" panose="020F0502020204030204" pitchFamily="34" charset="0"/>
              </a:rPr>
              <a:t>This suggests that table booking is less common compared to other restaurant features like online delivery. </a:t>
            </a:r>
          </a:p>
        </p:txBody>
      </p:sp>
      <p:sp>
        <p:nvSpPr>
          <p:cNvPr id="3" name="Title 1">
            <a:extLst>
              <a:ext uri="{FF2B5EF4-FFF2-40B4-BE49-F238E27FC236}">
                <a16:creationId xmlns:a16="http://schemas.microsoft.com/office/drawing/2014/main" id="{58C0FF47-2E6B-BFAE-18FD-529483116A80}"/>
              </a:ext>
            </a:extLst>
          </p:cNvPr>
          <p:cNvSpPr txBox="1">
            <a:spLocks/>
          </p:cNvSpPr>
          <p:nvPr/>
        </p:nvSpPr>
        <p:spPr>
          <a:xfrm>
            <a:off x="2190569" y="430359"/>
            <a:ext cx="5935793" cy="246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Has </a:t>
            </a:r>
            <a:r>
              <a:rPr lang="en-US" sz="4000" b="1" dirty="0">
                <a:solidFill>
                  <a:srgbClr val="00B0F0"/>
                </a:solidFill>
                <a:latin typeface="+mn-lt"/>
              </a:rPr>
              <a:t>Online</a:t>
            </a:r>
            <a:r>
              <a:rPr lang="en-US" sz="3600" b="1" dirty="0">
                <a:solidFill>
                  <a:srgbClr val="00B0F0"/>
                </a:solidFill>
                <a:latin typeface="+mn-lt"/>
              </a:rPr>
              <a:t> Delivery or Not ? </a:t>
            </a:r>
            <a:endParaRPr lang="en-IN" sz="3600" b="1" dirty="0">
              <a:solidFill>
                <a:srgbClr val="00B0F0"/>
              </a:solidFill>
              <a:latin typeface="+mn-lt"/>
            </a:endParaRPr>
          </a:p>
        </p:txBody>
      </p:sp>
      <p:sp>
        <p:nvSpPr>
          <p:cNvPr id="5" name="Title 1">
            <a:extLst>
              <a:ext uri="{FF2B5EF4-FFF2-40B4-BE49-F238E27FC236}">
                <a16:creationId xmlns:a16="http://schemas.microsoft.com/office/drawing/2014/main" id="{770E616A-4C60-1CEC-C511-75CE3804428F}"/>
              </a:ext>
            </a:extLst>
          </p:cNvPr>
          <p:cNvSpPr txBox="1">
            <a:spLocks/>
          </p:cNvSpPr>
          <p:nvPr/>
        </p:nvSpPr>
        <p:spPr>
          <a:xfrm>
            <a:off x="2013588" y="3537603"/>
            <a:ext cx="5935793" cy="246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Has Table Booking or Not ? </a:t>
            </a:r>
            <a:endParaRPr lang="en-IN" sz="3600" b="1" dirty="0">
              <a:solidFill>
                <a:srgbClr val="00B0F0"/>
              </a:solidFill>
              <a:latin typeface="+mn-lt"/>
            </a:endParaRPr>
          </a:p>
        </p:txBody>
      </p:sp>
    </p:spTree>
    <p:extLst>
      <p:ext uri="{BB962C8B-B14F-4D97-AF65-F5344CB8AC3E}">
        <p14:creationId xmlns:p14="http://schemas.microsoft.com/office/powerpoint/2010/main" val="378561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17279F-0CE9-35DE-2E79-2FFE75D4AC43}"/>
              </a:ext>
            </a:extLst>
          </p:cNvPr>
          <p:cNvGraphicFramePr>
            <a:graphicFrameLocks/>
          </p:cNvGraphicFramePr>
          <p:nvPr>
            <p:extLst>
              <p:ext uri="{D42A27DB-BD31-4B8C-83A1-F6EECF244321}">
                <p14:modId xmlns:p14="http://schemas.microsoft.com/office/powerpoint/2010/main" val="4100345467"/>
              </p:ext>
            </p:extLst>
          </p:nvPr>
        </p:nvGraphicFramePr>
        <p:xfrm>
          <a:off x="7639666" y="1356852"/>
          <a:ext cx="4275802" cy="402621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7953BEC-BF61-2FCB-D621-2F82CC1057FC}"/>
              </a:ext>
            </a:extLst>
          </p:cNvPr>
          <p:cNvSpPr txBox="1"/>
          <p:nvPr/>
        </p:nvSpPr>
        <p:spPr>
          <a:xfrm>
            <a:off x="276533" y="858756"/>
            <a:ext cx="7141906" cy="4524315"/>
          </a:xfrm>
          <a:prstGeom prst="rect">
            <a:avLst/>
          </a:prstGeom>
          <a:noFill/>
        </p:spPr>
        <p:txBody>
          <a:bodyPr wrap="square">
            <a:spAutoFit/>
          </a:bodyPr>
          <a:lstStyle/>
          <a:p>
            <a:pPr algn="just"/>
            <a:r>
              <a:rPr lang="en-US" sz="1600" b="1" dirty="0">
                <a:latin typeface="Calibri" panose="020F0502020204030204" pitchFamily="34" charset="0"/>
                <a:cs typeface="Calibri" panose="020F0502020204030204" pitchFamily="34" charset="0"/>
              </a:rPr>
              <a:t>Key Insights:</a:t>
            </a:r>
          </a:p>
          <a:p>
            <a:pPr algn="just"/>
            <a:endParaRPr lang="en-US" sz="1600" b="1"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Price Range 1</a:t>
            </a:r>
            <a:r>
              <a:rPr lang="en-US" sz="1600" dirty="0">
                <a:latin typeface="Calibri" panose="020F0502020204030204" pitchFamily="34" charset="0"/>
                <a:cs typeface="Calibri" panose="020F0502020204030204" pitchFamily="34" charset="0"/>
              </a:rPr>
              <a:t> has the largest number of restaurants: 4,423 restaurants (about 46%) fall into the lowest price category.</a:t>
            </a:r>
          </a:p>
          <a:p>
            <a:pPr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Price Range 2</a:t>
            </a:r>
            <a:r>
              <a:rPr lang="en-US" sz="1600" dirty="0">
                <a:latin typeface="Calibri" panose="020F0502020204030204" pitchFamily="34" charset="0"/>
                <a:cs typeface="Calibri" panose="020F0502020204030204" pitchFamily="34" charset="0"/>
              </a:rPr>
              <a:t> follows closely with 3,113 restaurants (about 33%), representing the next most common price range.</a:t>
            </a:r>
          </a:p>
          <a:p>
            <a:pPr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Price Range 3</a:t>
            </a:r>
            <a:r>
              <a:rPr lang="en-US" sz="1600" dirty="0">
                <a:latin typeface="Calibri" panose="020F0502020204030204" pitchFamily="34" charset="0"/>
                <a:cs typeface="Calibri" panose="020F0502020204030204" pitchFamily="34" charset="0"/>
              </a:rPr>
              <a:t> has 1,405 restaurants (about 15%), and these are priced higher than those in Range 1 and 2.</a:t>
            </a:r>
          </a:p>
          <a:p>
            <a:pPr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Price Range 4</a:t>
            </a:r>
            <a:r>
              <a:rPr lang="en-US" sz="1600" dirty="0">
                <a:latin typeface="Calibri" panose="020F0502020204030204" pitchFamily="34" charset="0"/>
                <a:cs typeface="Calibri" panose="020F0502020204030204" pitchFamily="34" charset="0"/>
              </a:rPr>
              <a:t> has the fewest restaurants: 586 restaurants (about 6%), which suggests that high-end or luxury restaurants are the least common in the dataset.</a:t>
            </a:r>
          </a:p>
          <a:p>
            <a:pPr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Summary:</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majority of restaurants fall into the </a:t>
            </a:r>
            <a:r>
              <a:rPr lang="en-US" sz="1600" b="1" dirty="0">
                <a:latin typeface="Calibri" panose="020F0502020204030204" pitchFamily="34" charset="0"/>
                <a:cs typeface="Calibri" panose="020F0502020204030204" pitchFamily="34" charset="0"/>
              </a:rPr>
              <a:t>lower price ranges</a:t>
            </a:r>
            <a:r>
              <a:rPr lang="en-US" sz="1600" dirty="0">
                <a:latin typeface="Calibri" panose="020F0502020204030204" pitchFamily="34" charset="0"/>
                <a:cs typeface="Calibri" panose="020F0502020204030204" pitchFamily="34" charset="0"/>
              </a:rPr>
              <a:t> (1 and 2), making up about 79% of the total.</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Higher-end restaurants (Price Range 3 and 4) make up the remaining 21%.</a:t>
            </a:r>
          </a:p>
        </p:txBody>
      </p:sp>
      <p:sp>
        <p:nvSpPr>
          <p:cNvPr id="3" name="Title 1">
            <a:extLst>
              <a:ext uri="{FF2B5EF4-FFF2-40B4-BE49-F238E27FC236}">
                <a16:creationId xmlns:a16="http://schemas.microsoft.com/office/drawing/2014/main" id="{0BC064C5-8783-B106-9A89-D12802C2A5A7}"/>
              </a:ext>
            </a:extLst>
          </p:cNvPr>
          <p:cNvSpPr txBox="1">
            <a:spLocks/>
          </p:cNvSpPr>
          <p:nvPr/>
        </p:nvSpPr>
        <p:spPr>
          <a:xfrm>
            <a:off x="1040195" y="261782"/>
            <a:ext cx="7513870" cy="4272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PRICE RANGE</a:t>
            </a:r>
          </a:p>
        </p:txBody>
      </p:sp>
    </p:spTree>
    <p:extLst>
      <p:ext uri="{BB962C8B-B14F-4D97-AF65-F5344CB8AC3E}">
        <p14:creationId xmlns:p14="http://schemas.microsoft.com/office/powerpoint/2010/main" val="275705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idx="4294967295"/>
          </p:nvPr>
        </p:nvSpPr>
        <p:spPr>
          <a:xfrm>
            <a:off x="3477930" y="63771"/>
            <a:ext cx="7631113" cy="661987"/>
          </a:xfrm>
        </p:spPr>
        <p:txBody>
          <a:bodyPr>
            <a:normAutofit/>
          </a:bodyPr>
          <a:lstStyle/>
          <a:p>
            <a:r>
              <a:rPr lang="en-US" sz="4000" b="1" dirty="0">
                <a:solidFill>
                  <a:srgbClr val="00B0F0"/>
                </a:solidFill>
                <a:latin typeface="+mn-lt"/>
              </a:rPr>
              <a:t>Recommendations</a:t>
            </a:r>
          </a:p>
        </p:txBody>
      </p:sp>
      <p:sp>
        <p:nvSpPr>
          <p:cNvPr id="8" name="TextBox 7"/>
          <p:cNvSpPr txBox="1"/>
          <p:nvPr/>
        </p:nvSpPr>
        <p:spPr>
          <a:xfrm>
            <a:off x="280219" y="3475741"/>
            <a:ext cx="11410837" cy="30087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t>We can see that Canada, Singapore, Sri Lanka and Qatar are countries with the least number of restaurants.</a:t>
            </a:r>
          </a:p>
          <a:p>
            <a:pPr marL="285750" indent="-285750" algn="just">
              <a:lnSpc>
                <a:spcPct val="150000"/>
              </a:lnSpc>
              <a:buFont typeface="Arial" panose="020B0604020202020204" pitchFamily="34" charset="0"/>
              <a:buChar char="•"/>
            </a:pPr>
            <a:r>
              <a:rPr lang="en-US" sz="1600" dirty="0"/>
              <a:t>Also where the average rating of country in above average.</a:t>
            </a:r>
          </a:p>
          <a:p>
            <a:pPr marL="285750" indent="-285750" algn="just">
              <a:lnSpc>
                <a:spcPct val="150000"/>
              </a:lnSpc>
              <a:buFont typeface="Arial" panose="020B0604020202020204" pitchFamily="34" charset="0"/>
              <a:buChar char="•"/>
            </a:pPr>
            <a:r>
              <a:rPr lang="en-US" sz="1600" dirty="0"/>
              <a:t>Less number of restaurants mean that the market is not saturated yet.</a:t>
            </a:r>
          </a:p>
          <a:p>
            <a:pPr marL="285750" indent="-285750" algn="just">
              <a:lnSpc>
                <a:spcPct val="150000"/>
              </a:lnSpc>
              <a:buFont typeface="Arial" panose="020B0604020202020204" pitchFamily="34" charset="0"/>
              <a:buChar char="•"/>
            </a:pPr>
            <a:r>
              <a:rPr lang="en-US" sz="1600" dirty="0"/>
              <a:t>Less saturation means less competition.</a:t>
            </a:r>
          </a:p>
          <a:p>
            <a:pPr marL="285750" indent="-285750" algn="just">
              <a:lnSpc>
                <a:spcPct val="150000"/>
              </a:lnSpc>
              <a:buFont typeface="Arial" panose="020B0604020202020204" pitchFamily="34" charset="0"/>
              <a:buChar char="•"/>
            </a:pPr>
            <a:r>
              <a:rPr lang="en-US" sz="1600" dirty="0"/>
              <a:t>Above average ratings mean that there is a scope for improvement.</a:t>
            </a:r>
          </a:p>
          <a:p>
            <a:pPr marL="285750" indent="-285750" algn="just">
              <a:lnSpc>
                <a:spcPct val="150000"/>
              </a:lnSpc>
              <a:buFont typeface="Arial" panose="020B0604020202020204" pitchFamily="34" charset="0"/>
              <a:buChar char="•"/>
            </a:pPr>
            <a:r>
              <a:rPr lang="en-US" sz="1600" dirty="0"/>
              <a:t>Therefore, the suggestion is to focus on entering these countries. </a:t>
            </a:r>
          </a:p>
          <a:p>
            <a:pPr marL="285750" indent="-285750" algn="just">
              <a:lnSpc>
                <a:spcPct val="150000"/>
              </a:lnSpc>
              <a:buFont typeface="Arial" panose="020B0604020202020204" pitchFamily="34" charset="0"/>
              <a:buChar char="•"/>
            </a:pPr>
            <a:r>
              <a:rPr lang="en-US" sz="1600" dirty="0"/>
              <a:t>We can further narrow our approach to focus on specific cities first.</a:t>
            </a:r>
          </a:p>
          <a:p>
            <a:pPr algn="just">
              <a:lnSpc>
                <a:spcPct val="150000"/>
              </a:lnSpc>
            </a:pPr>
            <a:endParaRPr lang="en-IN" sz="1600" dirty="0"/>
          </a:p>
        </p:txBody>
      </p:sp>
      <p:graphicFrame>
        <p:nvGraphicFramePr>
          <p:cNvPr id="5" name="Chart 4">
            <a:extLst>
              <a:ext uri="{FF2B5EF4-FFF2-40B4-BE49-F238E27FC236}">
                <a16:creationId xmlns:a16="http://schemas.microsoft.com/office/drawing/2014/main" id="{29BE7C47-2047-4159-8E1E-D628074BB4A4}"/>
              </a:ext>
            </a:extLst>
          </p:cNvPr>
          <p:cNvGraphicFramePr>
            <a:graphicFrameLocks/>
          </p:cNvGraphicFramePr>
          <p:nvPr>
            <p:extLst>
              <p:ext uri="{D42A27DB-BD31-4B8C-83A1-F6EECF244321}">
                <p14:modId xmlns:p14="http://schemas.microsoft.com/office/powerpoint/2010/main" val="534552117"/>
              </p:ext>
            </p:extLst>
          </p:nvPr>
        </p:nvGraphicFramePr>
        <p:xfrm>
          <a:off x="280219" y="884903"/>
          <a:ext cx="11769213" cy="22186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161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6CB79D7-8ABF-84FB-EC4D-E76DE6CE4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93448D8F-FD43-D580-4D94-DD9ECCBB40AE}"/>
              </a:ext>
            </a:extLst>
          </p:cNvPr>
          <p:cNvSpPr txBox="1">
            <a:spLocks/>
          </p:cNvSpPr>
          <p:nvPr/>
        </p:nvSpPr>
        <p:spPr>
          <a:xfrm>
            <a:off x="0" y="0"/>
            <a:ext cx="12191998" cy="530942"/>
          </a:xfrm>
          <a:prstGeom prst="rect">
            <a:avLst/>
          </a:prstGeom>
          <a:solidFill>
            <a:srgbClr val="A5644E"/>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Tw Cen MT Condensed Extra Bold" panose="020B0803020202020204" pitchFamily="34" charset="0"/>
              </a:rPr>
              <a:t>ZOMATO DASHBOARD</a:t>
            </a:r>
          </a:p>
        </p:txBody>
      </p:sp>
    </p:spTree>
    <p:extLst>
      <p:ext uri="{BB962C8B-B14F-4D97-AF65-F5344CB8AC3E}">
        <p14:creationId xmlns:p14="http://schemas.microsoft.com/office/powerpoint/2010/main" val="33089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A9B0B-83D8-17A9-340C-7E12E3C99294}"/>
              </a:ext>
            </a:extLst>
          </p:cNvPr>
          <p:cNvSpPr>
            <a:spLocks noGrp="1"/>
          </p:cNvSpPr>
          <p:nvPr>
            <p:ph sz="half" idx="4294967295"/>
          </p:nvPr>
        </p:nvSpPr>
        <p:spPr>
          <a:xfrm>
            <a:off x="484239" y="1517650"/>
            <a:ext cx="11223522" cy="5176326"/>
          </a:xfrm>
        </p:spPr>
        <p:txBody>
          <a:bodyPr>
            <a:normAutofit/>
          </a:bodyPr>
          <a:lstStyle/>
          <a:p>
            <a:pPr algn="just"/>
            <a:r>
              <a:rPr lang="en-US" sz="2000" dirty="0"/>
              <a:t>Analyzed global restaurant count per country to scope out the market saturation.</a:t>
            </a:r>
          </a:p>
          <a:p>
            <a:pPr algn="just"/>
            <a:r>
              <a:rPr lang="en-US" sz="2000" dirty="0"/>
              <a:t>Compared average cost for two people to further narrow down our suggestions.</a:t>
            </a:r>
          </a:p>
          <a:p>
            <a:pPr algn="just"/>
            <a:r>
              <a:rPr lang="en-US" sz="2000" dirty="0"/>
              <a:t>According to our analysis, Qatar, Singapore, Canada and Sri Lanka are the most strategic locations to open new restaurants.</a:t>
            </a:r>
          </a:p>
          <a:p>
            <a:pPr algn="just"/>
            <a:r>
              <a:rPr lang="en-US" sz="2000" dirty="0"/>
              <a:t>All of these locations have relatively high average cost for two, less competition due to low saturation and ordinary ratings.</a:t>
            </a:r>
          </a:p>
          <a:p>
            <a:pPr algn="just"/>
            <a:r>
              <a:rPr lang="en-US" sz="2000" dirty="0"/>
              <a:t>The reason for selecting above mentioned countries because they are very popular tourist destinations and has a very less count of restaurants which means very less competition.</a:t>
            </a:r>
          </a:p>
          <a:p>
            <a:pPr algn="just"/>
            <a:r>
              <a:rPr lang="en-US" sz="2000" dirty="0"/>
              <a:t>The reason for selecting above mentioned countries because they are very popular tourist destinations and has a very less count of restaurants which means very less competition.</a:t>
            </a:r>
          </a:p>
          <a:p>
            <a:pPr algn="just"/>
            <a:r>
              <a:rPr lang="en-US" sz="2000" dirty="0"/>
              <a:t>Analyzed other factors also to determine which country we can expand and open more restaurants like which cuisines are mostly liked, is the restaurant offer online table booking and delivery option, average cost spend for two, rating of the restaurants. </a:t>
            </a:r>
          </a:p>
          <a:p>
            <a:pPr algn="just"/>
            <a:endParaRPr lang="en-IN" sz="2000" dirty="0"/>
          </a:p>
        </p:txBody>
      </p:sp>
      <p:sp>
        <p:nvSpPr>
          <p:cNvPr id="2" name="Title 1">
            <a:extLst>
              <a:ext uri="{FF2B5EF4-FFF2-40B4-BE49-F238E27FC236}">
                <a16:creationId xmlns:a16="http://schemas.microsoft.com/office/drawing/2014/main" id="{74F2ABC4-95B2-F2C5-0729-859FD5BED986}"/>
              </a:ext>
            </a:extLst>
          </p:cNvPr>
          <p:cNvSpPr txBox="1">
            <a:spLocks/>
          </p:cNvSpPr>
          <p:nvPr/>
        </p:nvSpPr>
        <p:spPr>
          <a:xfrm>
            <a:off x="631723" y="1938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CONCLUSION</a:t>
            </a:r>
          </a:p>
        </p:txBody>
      </p:sp>
    </p:spTree>
    <p:extLst>
      <p:ext uri="{BB962C8B-B14F-4D97-AF65-F5344CB8AC3E}">
        <p14:creationId xmlns:p14="http://schemas.microsoft.com/office/powerpoint/2010/main" val="199689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5BF-5060-8A55-4A41-BDA37885421A}"/>
              </a:ext>
            </a:extLst>
          </p:cNvPr>
          <p:cNvSpPr txBox="1">
            <a:spLocks/>
          </p:cNvSpPr>
          <p:nvPr/>
        </p:nvSpPr>
        <p:spPr>
          <a:xfrm>
            <a:off x="838200" y="26585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a:solidFill>
                  <a:srgbClr val="00B0F0"/>
                </a:solidFill>
                <a:latin typeface="+mn-lt"/>
              </a:rPr>
              <a:t>THANK YOU</a:t>
            </a:r>
          </a:p>
        </p:txBody>
      </p:sp>
    </p:spTree>
    <p:extLst>
      <p:ext uri="{BB962C8B-B14F-4D97-AF65-F5344CB8AC3E}">
        <p14:creationId xmlns:p14="http://schemas.microsoft.com/office/powerpoint/2010/main" val="126381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3CF4-22AA-D78F-D6F9-CC98CA905130}"/>
              </a:ext>
            </a:extLst>
          </p:cNvPr>
          <p:cNvSpPr>
            <a:spLocks noGrp="1"/>
          </p:cNvSpPr>
          <p:nvPr>
            <p:ph type="title" idx="4294967295"/>
          </p:nvPr>
        </p:nvSpPr>
        <p:spPr>
          <a:xfrm>
            <a:off x="786990" y="153699"/>
            <a:ext cx="9880600" cy="596900"/>
          </a:xfrm>
        </p:spPr>
        <p:txBody>
          <a:bodyPr>
            <a:normAutofit fontScale="90000"/>
          </a:bodyPr>
          <a:lstStyle/>
          <a:p>
            <a:pPr algn="ctr"/>
            <a:r>
              <a:rPr lang="en-US" b="1" dirty="0">
                <a:solidFill>
                  <a:srgbClr val="00B0F0"/>
                </a:solidFill>
                <a:latin typeface="+mn-lt"/>
                <a:ea typeface="+mn-ea"/>
                <a:cs typeface="+mn-cs"/>
              </a:rPr>
              <a:t>PROBLEM</a:t>
            </a:r>
            <a:r>
              <a:rPr lang="en-US" dirty="0"/>
              <a:t> </a:t>
            </a:r>
            <a:r>
              <a:rPr lang="en-US" b="1" dirty="0">
                <a:solidFill>
                  <a:srgbClr val="00B0F0"/>
                </a:solidFill>
                <a:latin typeface="+mn-lt"/>
                <a:ea typeface="+mn-ea"/>
                <a:cs typeface="+mn-cs"/>
              </a:rPr>
              <a:t>STATEMENT</a:t>
            </a:r>
            <a:endParaRPr lang="en-IN" b="1" dirty="0">
              <a:solidFill>
                <a:srgbClr val="00B0F0"/>
              </a:solidFill>
              <a:latin typeface="+mn-lt"/>
              <a:ea typeface="+mn-ea"/>
              <a:cs typeface="+mn-cs"/>
            </a:endParaRPr>
          </a:p>
        </p:txBody>
      </p:sp>
      <p:pic>
        <p:nvPicPr>
          <p:cNvPr id="6" name="Google Shape;74;p4">
            <a:extLst>
              <a:ext uri="{FF2B5EF4-FFF2-40B4-BE49-F238E27FC236}">
                <a16:creationId xmlns:a16="http://schemas.microsoft.com/office/drawing/2014/main" id="{9388CFDE-E131-760D-BC23-30F99E798490}"/>
              </a:ext>
            </a:extLst>
          </p:cNvPr>
          <p:cNvPicPr preferRelativeResize="0"/>
          <p:nvPr/>
        </p:nvPicPr>
        <p:blipFill rotWithShape="1">
          <a:blip r:embed="rId3">
            <a:alphaModFix/>
          </a:blip>
          <a:srcRect/>
          <a:stretch/>
        </p:blipFill>
        <p:spPr>
          <a:xfrm>
            <a:off x="276882" y="2176302"/>
            <a:ext cx="11638236" cy="4073905"/>
          </a:xfrm>
          <a:prstGeom prst="rect">
            <a:avLst/>
          </a:prstGeom>
          <a:noFill/>
          <a:ln>
            <a:noFill/>
          </a:ln>
        </p:spPr>
      </p:pic>
      <p:sp>
        <p:nvSpPr>
          <p:cNvPr id="5" name="TextBox 4">
            <a:extLst>
              <a:ext uri="{FF2B5EF4-FFF2-40B4-BE49-F238E27FC236}">
                <a16:creationId xmlns:a16="http://schemas.microsoft.com/office/drawing/2014/main" id="{0834EE05-F4C8-EE78-EB32-D5C076248533}"/>
              </a:ext>
            </a:extLst>
          </p:cNvPr>
          <p:cNvSpPr txBox="1"/>
          <p:nvPr/>
        </p:nvSpPr>
        <p:spPr>
          <a:xfrm>
            <a:off x="276882" y="955619"/>
            <a:ext cx="11638236" cy="707886"/>
          </a:xfrm>
          <a:prstGeom prst="rect">
            <a:avLst/>
          </a:prstGeom>
          <a:noFill/>
        </p:spPr>
        <p:txBody>
          <a:bodyPr wrap="square" rtlCol="0">
            <a:spAutoFit/>
          </a:bodyPr>
          <a:lstStyle/>
          <a:p>
            <a:r>
              <a:rPr lang="en-US" sz="2000" dirty="0"/>
              <a:t>You are hired as a consultant data analyst by Zomato where the team is looking for expansion and opening more restaurants. Your task is to develop strategies/suggestions for opening newer restaurants.</a:t>
            </a:r>
            <a:endParaRPr lang="en-IN" sz="2000" dirty="0"/>
          </a:p>
        </p:txBody>
      </p:sp>
    </p:spTree>
    <p:extLst>
      <p:ext uri="{BB962C8B-B14F-4D97-AF65-F5344CB8AC3E}">
        <p14:creationId xmlns:p14="http://schemas.microsoft.com/office/powerpoint/2010/main" val="30665912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1_ATujZgIUH0H6XzMwtETGfg.png" id="9" name="Picture 8"/>
          <p:cNvPicPr>
            <a:picLocks noChangeAspect="1"/>
          </p:cNvPicPr>
          <p:nvPr/>
        </p:nvPicPr>
        <p:blipFill>
          <a:blip r:embed="rId2"/>
          <a:srcRect b="422" t="300"/>
          <a:stretch/>
        </p:blipFill>
        <p:spPr>
          <a:xfrm>
            <a:off x="604684" y="2216622"/>
            <a:ext cx="10749116" cy="4301984"/>
          </a:xfrm>
          <a:prstGeom prst="rect">
            <a:avLst/>
          </a:prstGeom>
        </p:spPr>
      </p:pic>
      <p:sp>
        <p:nvSpPr>
          <p:cNvPr id="12" name="TextBox 11"/>
          <p:cNvSpPr txBox="1"/>
          <p:nvPr/>
        </p:nvSpPr>
        <p:spPr>
          <a:xfrm>
            <a:off x="604684" y="1058494"/>
            <a:ext cx="10749116" cy="1015663"/>
          </a:xfrm>
          <a:prstGeom prst="rect">
            <a:avLst/>
          </a:prstGeom>
          <a:noFill/>
        </p:spPr>
        <p:txBody>
          <a:bodyPr rtlCol="0" wrap="square">
            <a:spAutoFit/>
          </a:bodyPr>
          <a:lstStyle/>
          <a:p>
            <a:pPr algn="just"/>
            <a:r>
              <a:rPr dirty="0" lang="en-IN" sz="2000">
                <a:cs charset="0" panose="020B0604020202020204" pitchFamily="34" typeface="Arial"/>
              </a:rPr>
              <a:t>Zomato is one of the leading food delivery platform where people can search </a:t>
            </a:r>
            <a:r>
              <a:rPr dirty="0" lang="en-US" sz="2000">
                <a:cs charset="0" panose="020B0604020202020204" pitchFamily="34" typeface="Arial"/>
              </a:rPr>
              <a:t>restaurants, search cuisines, order food to their door step, give review and upload photos of food and restaurants. It serves in more than 1000+ cities in India</a:t>
            </a:r>
          </a:p>
        </p:txBody>
      </p:sp>
      <p:sp>
        <p:nvSpPr>
          <p:cNvPr id="13" name="Slide Number Placeholder 12"/>
          <p:cNvSpPr>
            <a:spLocks noGrp="1"/>
          </p:cNvSpPr>
          <p:nvPr>
            <p:ph idx="12" sz="quarter" type="sldNum"/>
          </p:nvPr>
        </p:nvSpPr>
        <p:spPr/>
        <p:txBody>
          <a:bodyPr/>
          <a:lstStyle/>
          <a:p>
            <a:fld id="{B6F15528-21DE-4FAA-801E-634DDDAF4B2B}" type="slidenum">
              <a:rPr lang="en-US" smtClean="0"/>
              <a:pPr/>
              <a:t>3</a:t>
            </a:fld>
            <a:endParaRPr lang="en-US"/>
          </a:p>
        </p:txBody>
      </p:sp>
      <p:sp>
        <p:nvSpPr>
          <p:cNvPr id="3" name="TextBox 2">
            <a:extLst>
              <a:ext uri="{FF2B5EF4-FFF2-40B4-BE49-F238E27FC236}">
                <a16:creationId xmlns:a16="http://schemas.microsoft.com/office/drawing/2014/main" id="{BA3C5E4E-8060-8235-28EE-988826009D10}"/>
              </a:ext>
            </a:extLst>
          </p:cNvPr>
          <p:cNvSpPr txBox="1"/>
          <p:nvPr/>
        </p:nvSpPr>
        <p:spPr>
          <a:xfrm>
            <a:off x="2931242" y="254693"/>
            <a:ext cx="6096000" cy="646331"/>
          </a:xfrm>
          <a:prstGeom prst="rect">
            <a:avLst/>
          </a:prstGeom>
          <a:noFill/>
        </p:spPr>
        <p:txBody>
          <a:bodyPr wrap="square">
            <a:spAutoFit/>
          </a:bodyPr>
          <a:lstStyle/>
          <a:p>
            <a:pPr algn="ctr"/>
            <a:r>
              <a:rPr b="1" dirty="0" lang="en-US" sz="3600">
                <a:solidFill>
                  <a:srgbClr val="00B0F0"/>
                </a:solidFill>
              </a:rPr>
              <a:t>Zomato Workflow</a:t>
            </a:r>
            <a:endParaRPr b="1" dirty="0" lang="en-IN" sz="360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7" name="TextBox 6"/>
          <p:cNvSpPr txBox="1"/>
          <p:nvPr/>
        </p:nvSpPr>
        <p:spPr>
          <a:xfrm>
            <a:off x="516194" y="1074510"/>
            <a:ext cx="10837606" cy="4619854"/>
          </a:xfrm>
          <a:prstGeom prst="rect">
            <a:avLst/>
          </a:prstGeom>
          <a:noFill/>
        </p:spPr>
        <p:txBody>
          <a:bodyPr wrap="square" rtlCol="0">
            <a:spAutoFit/>
          </a:bodyPr>
          <a:lstStyle/>
          <a:p>
            <a:pPr algn="just">
              <a:lnSpc>
                <a:spcPct val="150000"/>
              </a:lnSpc>
            </a:pPr>
            <a:endParaRPr lang="en-IN" sz="2000" dirty="0"/>
          </a:p>
          <a:p>
            <a:pPr marL="285750" indent="-285750" algn="just">
              <a:lnSpc>
                <a:spcPct val="150000"/>
              </a:lnSpc>
              <a:buFont typeface="Arial" panose="020B0604020202020204" pitchFamily="34" charset="0"/>
              <a:buChar char="•"/>
            </a:pPr>
            <a:r>
              <a:rPr lang="en-IN" sz="2000" dirty="0"/>
              <a:t> Total number of restaurants: 9527  across various   cities in the globe</a:t>
            </a:r>
          </a:p>
          <a:p>
            <a:pPr marL="285750" indent="-285750" algn="just">
              <a:lnSpc>
                <a:spcPct val="150000"/>
              </a:lnSpc>
              <a:buFont typeface="Arial" panose="020B0604020202020204" pitchFamily="34" charset="0"/>
              <a:buChar char="•"/>
            </a:pPr>
            <a:r>
              <a:rPr lang="en-IN" sz="2000" dirty="0"/>
              <a:t> </a:t>
            </a:r>
            <a:r>
              <a:rPr lang="en-US" sz="2000" dirty="0"/>
              <a:t> Total number of high rated restaurants (Above 4): 1380  </a:t>
            </a:r>
          </a:p>
          <a:p>
            <a:pPr marL="285750" indent="-285750" algn="just">
              <a:lnSpc>
                <a:spcPct val="150000"/>
              </a:lnSpc>
              <a:buFont typeface="Arial" panose="020B0604020202020204" pitchFamily="34" charset="0"/>
              <a:buChar char="•"/>
            </a:pPr>
            <a:r>
              <a:rPr lang="en-US" sz="2000" dirty="0"/>
              <a:t> Country with most number of high rated restaurants: India  </a:t>
            </a:r>
          </a:p>
          <a:p>
            <a:pPr marL="285750" indent="-285750" algn="just">
              <a:lnSpc>
                <a:spcPct val="150000"/>
              </a:lnSpc>
              <a:buFont typeface="Arial" panose="020B0604020202020204" pitchFamily="34" charset="0"/>
              <a:buChar char="•"/>
            </a:pPr>
            <a:r>
              <a:rPr lang="en-US" sz="2000" dirty="0"/>
              <a:t> Restaurant with the highest vote: Toit, India</a:t>
            </a:r>
          </a:p>
          <a:p>
            <a:pPr marL="285750" indent="-285750" algn="just">
              <a:lnSpc>
                <a:spcPct val="150000"/>
              </a:lnSpc>
              <a:buFont typeface="Arial" panose="020B0604020202020204" pitchFamily="34" charset="0"/>
              <a:buChar char="•"/>
            </a:pPr>
            <a:r>
              <a:rPr lang="en-US" sz="2000" dirty="0"/>
              <a:t>Analyze rating and vote to understand which restaurants are highly rated</a:t>
            </a:r>
          </a:p>
          <a:p>
            <a:pPr marL="285750" indent="-285750" algn="just">
              <a:lnSpc>
                <a:spcPct val="150000"/>
              </a:lnSpc>
              <a:buFont typeface="Arial" panose="020B0604020202020204" pitchFamily="34" charset="0"/>
              <a:buChar char="•"/>
            </a:pPr>
            <a:r>
              <a:rPr lang="en-US" sz="2000" dirty="0"/>
              <a:t>Identify popular cuisines in different cities based on user rating</a:t>
            </a:r>
          </a:p>
          <a:p>
            <a:pPr marL="285750" indent="-285750" algn="just">
              <a:lnSpc>
                <a:spcPct val="150000"/>
              </a:lnSpc>
              <a:buFont typeface="Arial" panose="020B0604020202020204" pitchFamily="34" charset="0"/>
              <a:buChar char="•"/>
            </a:pPr>
            <a:r>
              <a:rPr lang="en-US" sz="2000" dirty="0"/>
              <a:t>Examine the restaurants based on price range and relates with vote</a:t>
            </a:r>
          </a:p>
          <a:p>
            <a:pPr marL="285750" indent="-285750" algn="just">
              <a:lnSpc>
                <a:spcPct val="150000"/>
              </a:lnSpc>
              <a:buFont typeface="Arial" panose="020B0604020202020204" pitchFamily="34" charset="0"/>
              <a:buChar char="•"/>
            </a:pPr>
            <a:r>
              <a:rPr lang="en-US" sz="2000" dirty="0"/>
              <a:t>Analyze user preference in delivery vs dine-in</a:t>
            </a:r>
            <a:endParaRPr lang="en-IN" sz="2000" dirty="0"/>
          </a:p>
          <a:p>
            <a:pPr marL="285750" indent="-285750" algn="just">
              <a:lnSpc>
                <a:spcPct val="150000"/>
              </a:lnSpc>
              <a:buFont typeface="Arial" panose="020B0604020202020204" pitchFamily="34" charset="0"/>
              <a:buChar char="•"/>
            </a:pPr>
            <a:endParaRPr lang="en-US" sz="2000" dirty="0"/>
          </a:p>
        </p:txBody>
      </p:sp>
      <p:sp>
        <p:nvSpPr>
          <p:cNvPr id="10" name="TextBox 9">
            <a:extLst>
              <a:ext uri="{FF2B5EF4-FFF2-40B4-BE49-F238E27FC236}">
                <a16:creationId xmlns:a16="http://schemas.microsoft.com/office/drawing/2014/main" id="{BF6ACAE1-3A61-4362-6104-D95296D82FCC}"/>
              </a:ext>
            </a:extLst>
          </p:cNvPr>
          <p:cNvSpPr txBox="1"/>
          <p:nvPr/>
        </p:nvSpPr>
        <p:spPr>
          <a:xfrm>
            <a:off x="3046771" y="428179"/>
            <a:ext cx="6098458" cy="646331"/>
          </a:xfrm>
          <a:prstGeom prst="rect">
            <a:avLst/>
          </a:prstGeom>
          <a:noFill/>
        </p:spPr>
        <p:txBody>
          <a:bodyPr wrap="square">
            <a:spAutoFit/>
          </a:bodyPr>
          <a:lstStyle/>
          <a:p>
            <a:pPr algn="ctr"/>
            <a:r>
              <a:rPr lang="en-US" sz="3600" b="1" dirty="0">
                <a:solidFill>
                  <a:srgbClr val="00B0F0"/>
                </a:solidFill>
              </a:rPr>
              <a:t>Zomato Restaurant Data</a:t>
            </a:r>
            <a:endParaRPr lang="en-IN" sz="3600" b="1" dirty="0">
              <a:solidFill>
                <a:srgbClr val="00B0F0"/>
              </a:solidFill>
            </a:endParaR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10EC-891B-566B-A9B8-A8EEACEA4B7C}"/>
              </a:ext>
            </a:extLst>
          </p:cNvPr>
          <p:cNvSpPr>
            <a:spLocks noGrp="1"/>
          </p:cNvSpPr>
          <p:nvPr>
            <p:ph idx="4294967295" type="title"/>
          </p:nvPr>
        </p:nvSpPr>
        <p:spPr>
          <a:xfrm>
            <a:off x="493059" y="431519"/>
            <a:ext cx="10515600" cy="1325563"/>
          </a:xfrm>
        </p:spPr>
        <p:txBody>
          <a:bodyPr>
            <a:normAutofit/>
          </a:bodyPr>
          <a:lstStyle/>
          <a:p>
            <a:pPr algn="ctr"/>
            <a:r>
              <a:rPr b="1" dirty="0" lang="en-US" sz="3600">
                <a:solidFill>
                  <a:srgbClr val="00B0F0"/>
                </a:solidFill>
                <a:latin typeface="+mn-lt"/>
              </a:rPr>
              <a:t>ANALYSIS OBJECTIVE</a:t>
            </a:r>
          </a:p>
        </p:txBody>
      </p:sp>
      <p:sp>
        <p:nvSpPr>
          <p:cNvPr id="5" name="TextBox 4">
            <a:extLst>
              <a:ext uri="{FF2B5EF4-FFF2-40B4-BE49-F238E27FC236}">
                <a16:creationId xmlns:a16="http://schemas.microsoft.com/office/drawing/2014/main" id="{154DEA20-BEE4-7E6A-1E1E-CB29EBE6923E}"/>
              </a:ext>
            </a:extLst>
          </p:cNvPr>
          <p:cNvSpPr txBox="1"/>
          <p:nvPr/>
        </p:nvSpPr>
        <p:spPr>
          <a:xfrm>
            <a:off x="493059" y="1757082"/>
            <a:ext cx="11196917" cy="3416320"/>
          </a:xfrm>
          <a:prstGeom prst="rect">
            <a:avLst/>
          </a:prstGeom>
          <a:noFill/>
        </p:spPr>
        <p:txBody>
          <a:bodyPr rtlCol="0" wrap="square">
            <a:spAutoFit/>
          </a:bodyPr>
          <a:lstStyle/>
          <a:p>
            <a:pPr algn="just" indent="-285750" marL="285750">
              <a:buFont charset="0" panose="020B0604020202020204" pitchFamily="34" typeface="Arial"/>
              <a:buChar char="•"/>
            </a:pPr>
            <a:r>
              <a:rPr dirty="0" lang="en-US" sz="2400"/>
              <a:t>Scout for new locations where Zomato can launch restaurants and expand their business footprint.</a:t>
            </a:r>
          </a:p>
          <a:p>
            <a:pPr algn="just" indent="-285750" marL="285750">
              <a:buFont charset="0" panose="020B0604020202020204" pitchFamily="34" typeface="Arial"/>
              <a:buChar char="•"/>
            </a:pPr>
            <a:r>
              <a:rPr dirty="0" lang="en-US" sz="2400"/>
              <a:t>Suggest new markets based on their unique characteristics using various data analysis strategies.</a:t>
            </a:r>
          </a:p>
          <a:p>
            <a:pPr algn="just" indent="-285750" marL="285750">
              <a:buFont charset="0" panose="020B0604020202020204" pitchFamily="34" typeface="Arial"/>
              <a:buChar char="•"/>
            </a:pPr>
            <a:r>
              <a:rPr dirty="0" lang="en-US" sz="2400"/>
              <a:t>Evaluate the competition to identify the most lucrative markets for expansion.</a:t>
            </a:r>
          </a:p>
          <a:p>
            <a:pPr algn="just" indent="-285750" marL="285750">
              <a:buFont charset="0" panose="020B0604020202020204" pitchFamily="34" typeface="Arial"/>
              <a:buChar char="•"/>
            </a:pPr>
            <a:r>
              <a:rPr dirty="0" lang="en-US" sz="2400"/>
              <a:t>Present year-over-year data to analyze market trends and make informed decisions for launching new restaurants.</a:t>
            </a:r>
          </a:p>
          <a:p>
            <a:pPr algn="just" indent="-285750" marL="285750">
              <a:buFont charset="0" panose="020B0604020202020204" pitchFamily="34" typeface="Arial"/>
              <a:buChar char="•"/>
            </a:pPr>
            <a:r>
              <a:rPr dirty="0" lang="en-US" sz="2400"/>
              <a:t>Analyze restaurant ratings in targeted locations to gain deeper insights into market preferences and conditions.</a:t>
            </a:r>
          </a:p>
        </p:txBody>
      </p:sp>
      <p:pic>
        <p:nvPicPr>
          <p:cNvPr id="6" name="Picture 5">
            <a:extLst>
              <a:ext uri="{FF2B5EF4-FFF2-40B4-BE49-F238E27FC236}">
                <a16:creationId xmlns:a16="http://schemas.microsoft.com/office/drawing/2014/main" id="{01778035-91AA-AC82-3554-CE1D1DEE2885}"/>
              </a:ext>
            </a:extLst>
          </p:cNvPr>
          <p:cNvPicPr>
            <a:picLocks noChangeAspect="1"/>
          </p:cNvPicPr>
          <p:nvPr/>
        </p:nvPicPr>
        <p:blipFill rotWithShape="1">
          <a:blip cstate="print"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43" l="1" r="15" t="161"/>
          <a:stretch/>
        </p:blipFill>
        <p:spPr>
          <a:xfrm>
            <a:off x="11150551" y="5979380"/>
            <a:ext cx="881193" cy="760785"/>
          </a:xfrm>
          <a:prstGeom prst="rect">
            <a:avLst/>
          </a:prstGeom>
        </p:spPr>
      </p:pic>
    </p:spTree>
    <p:extLst>
      <p:ext uri="{BB962C8B-B14F-4D97-AF65-F5344CB8AC3E}">
        <p14:creationId xmlns:p14="http://schemas.microsoft.com/office/powerpoint/2010/main" val="2076878772"/>
      </p:ext>
    </p:extLst>
  </p:cSld>
  <p:clrMapOvr>
    <a:masterClrMapping/>
  </p:clrMapOvr>
  <p:transition spd="slow">
    <p:push dir="u"/>
  </p:transition>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2"/>
                                        </p:tgtEl>
                                        <p:attrNameLst>
                                          <p:attrName>style.visibility</p:attrName>
                                        </p:attrNameLst>
                                      </p:cBhvr>
                                      <p:to>
                                        <p:strVal val="visible"/>
                                      </p:to>
                                    </p:set>
                                    <p:anim calcmode="lin" valueType="num">
                                      <p:cBhvr additive="base">
                                        <p:cTn dur="500" fill="hold" id="7"/>
                                        <p:tgtEl>
                                          <p:spTgt spid="2"/>
                                        </p:tgtEl>
                                        <p:attrNameLst>
                                          <p:attrName>ppt_x</p:attrName>
                                        </p:attrNameLst>
                                      </p:cBhvr>
                                      <p:tavLst>
                                        <p:tav tm="0">
                                          <p:val>
                                            <p:strVal val="#ppt_x"/>
                                          </p:val>
                                        </p:tav>
                                        <p:tav tm="100000">
                                          <p:val>
                                            <p:strVal val="#ppt_x"/>
                                          </p:val>
                                        </p:tav>
                                      </p:tavLst>
                                    </p:anim>
                                    <p:anim calcmode="lin" valueType="num">
                                      <p:cBhvr additive="base">
                                        <p:cTn dur="500" fill="hold" id="8"/>
                                        <p:tgtEl>
                                          <p:spTgt spid="2"/>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6" presetSubtype="16">
                                  <p:stCondLst>
                                    <p:cond delay="0"/>
                                  </p:stCondLst>
                                  <p:childTnLst>
                                    <p:set>
                                      <p:cBhvr>
                                        <p:cTn dur="1" fill="hold" id="12">
                                          <p:stCondLst>
                                            <p:cond delay="0"/>
                                          </p:stCondLst>
                                        </p:cTn>
                                        <p:tgtEl>
                                          <p:spTgt spid="5"/>
                                        </p:tgtEl>
                                        <p:attrNameLst>
                                          <p:attrName>style.visibility</p:attrName>
                                        </p:attrNameLst>
                                      </p:cBhvr>
                                      <p:to>
                                        <p:strVal val="visible"/>
                                      </p:to>
                                    </p:set>
                                    <p:animEffect filter="circle(in)" transition="in">
                                      <p:cBhvr>
                                        <p:cTn dur="2000" id="13"/>
                                        <p:tgtEl>
                                          <p:spTgt spid="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P grpId="0" spid="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idx="4294967295"/>
          </p:nvPr>
        </p:nvSpPr>
        <p:spPr>
          <a:xfrm>
            <a:off x="3451123" y="29497"/>
            <a:ext cx="4982497" cy="714324"/>
          </a:xfrm>
        </p:spPr>
        <p:txBody>
          <a:bodyPr>
            <a:normAutofit/>
          </a:bodyPr>
          <a:lstStyle/>
          <a:p>
            <a:r>
              <a:rPr lang="en-US" sz="3000" b="1" dirty="0">
                <a:solidFill>
                  <a:srgbClr val="00B0F0"/>
                </a:solidFill>
                <a:latin typeface="+mn-lt"/>
              </a:rPr>
              <a:t>ZOMATO DATASET OVERVIEW</a:t>
            </a:r>
          </a:p>
        </p:txBody>
      </p:sp>
      <p:graphicFrame>
        <p:nvGraphicFramePr>
          <p:cNvPr id="7" name="Table 6">
            <a:extLst>
              <a:ext uri="{FF2B5EF4-FFF2-40B4-BE49-F238E27FC236}">
                <a16:creationId xmlns:a16="http://schemas.microsoft.com/office/drawing/2014/main" id="{530A9A53-3EF4-F905-097C-0ED97D7D5891}"/>
              </a:ext>
            </a:extLst>
          </p:cNvPr>
          <p:cNvGraphicFramePr>
            <a:graphicFrameLocks noGrp="1"/>
          </p:cNvGraphicFramePr>
          <p:nvPr>
            <p:extLst>
              <p:ext uri="{D42A27DB-BD31-4B8C-83A1-F6EECF244321}">
                <p14:modId xmlns:p14="http://schemas.microsoft.com/office/powerpoint/2010/main" val="2453057684"/>
              </p:ext>
            </p:extLst>
          </p:nvPr>
        </p:nvGraphicFramePr>
        <p:xfrm>
          <a:off x="545689" y="861807"/>
          <a:ext cx="10781070" cy="5597976"/>
        </p:xfrm>
        <a:graphic>
          <a:graphicData uri="http://schemas.openxmlformats.org/drawingml/2006/table">
            <a:tbl>
              <a:tblPr/>
              <a:tblGrid>
                <a:gridCol w="565194">
                  <a:extLst>
                    <a:ext uri="{9D8B030D-6E8A-4147-A177-3AD203B41FA5}">
                      <a16:colId xmlns:a16="http://schemas.microsoft.com/office/drawing/2014/main" val="3766876833"/>
                    </a:ext>
                  </a:extLst>
                </a:gridCol>
                <a:gridCol w="2246645">
                  <a:extLst>
                    <a:ext uri="{9D8B030D-6E8A-4147-A177-3AD203B41FA5}">
                      <a16:colId xmlns:a16="http://schemas.microsoft.com/office/drawing/2014/main" val="3432704262"/>
                    </a:ext>
                  </a:extLst>
                </a:gridCol>
                <a:gridCol w="7969231">
                  <a:extLst>
                    <a:ext uri="{9D8B030D-6E8A-4147-A177-3AD203B41FA5}">
                      <a16:colId xmlns:a16="http://schemas.microsoft.com/office/drawing/2014/main" val="1923009928"/>
                    </a:ext>
                  </a:extLst>
                </a:gridCol>
              </a:tblGrid>
              <a:tr h="233249">
                <a:tc>
                  <a:txBody>
                    <a:bodyPr/>
                    <a:lstStyle/>
                    <a:p>
                      <a:pPr algn="l" fontAlgn="b"/>
                      <a:r>
                        <a:rPr lang="en-IN" sz="1400" b="1" i="0" u="none" strike="noStrike" dirty="0">
                          <a:solidFill>
                            <a:srgbClr val="00B0F0"/>
                          </a:solidFill>
                          <a:effectLst/>
                          <a:latin typeface="Aptos Narrow" panose="020B0004020202020204" pitchFamily="34" charset="0"/>
                        </a:rPr>
                        <a:t>S No.</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400" b="1" i="0" u="none" strike="noStrike" dirty="0">
                          <a:solidFill>
                            <a:srgbClr val="00B0F0"/>
                          </a:solidFill>
                          <a:effectLst/>
                          <a:latin typeface="Calibri" panose="020F0502020204030204" pitchFamily="34" charset="0"/>
                        </a:rPr>
                        <a:t>Columns</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400" b="1" i="0" u="none" strike="noStrike" dirty="0">
                          <a:solidFill>
                            <a:srgbClr val="00B0F0"/>
                          </a:solidFill>
                          <a:effectLst/>
                          <a:latin typeface="Calibri" panose="020F0502020204030204" pitchFamily="34" charset="0"/>
                        </a:rPr>
                        <a:t>Description</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4371686"/>
                  </a:ext>
                </a:extLst>
              </a:tr>
              <a:tr h="233249">
                <a:tc>
                  <a:txBody>
                    <a:bodyPr/>
                    <a:lstStyle/>
                    <a:p>
                      <a:pPr algn="l" fontAlgn="b"/>
                      <a:r>
                        <a:rPr lang="en-IN" sz="1100" b="0" i="0" u="none" strike="noStrike">
                          <a:solidFill>
                            <a:srgbClr val="000000"/>
                          </a:solidFill>
                          <a:effectLst/>
                          <a:latin typeface="Aptos Narrow" panose="020B0004020202020204" pitchFamily="34" charset="0"/>
                        </a:rPr>
                        <a:t>1</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Restaurant ID</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Unique identifier for each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0849894"/>
                  </a:ext>
                </a:extLst>
              </a:tr>
              <a:tr h="233249">
                <a:tc>
                  <a:txBody>
                    <a:bodyPr/>
                    <a:lstStyle/>
                    <a:p>
                      <a:pPr algn="l" fontAlgn="b"/>
                      <a:r>
                        <a:rPr lang="en-IN" sz="1100" b="0" i="0" u="none" strike="noStrike">
                          <a:solidFill>
                            <a:srgbClr val="000000"/>
                          </a:solidFill>
                          <a:effectLst/>
                          <a:latin typeface="Aptos Narrow" panose="020B0004020202020204" pitchFamily="34" charset="0"/>
                        </a:rPr>
                        <a:t>2</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Restaurant Name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name of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3762089"/>
                  </a:ext>
                </a:extLst>
              </a:tr>
              <a:tr h="233249">
                <a:tc>
                  <a:txBody>
                    <a:bodyPr/>
                    <a:lstStyle/>
                    <a:p>
                      <a:pPr algn="l" fontAlgn="b"/>
                      <a:r>
                        <a:rPr lang="en-IN" sz="1100" b="0" i="0" u="none" strike="noStrike">
                          <a:solidFill>
                            <a:srgbClr val="000000"/>
                          </a:solidFill>
                          <a:effectLst/>
                          <a:latin typeface="Aptos Narrow" panose="020B0004020202020204" pitchFamily="34" charset="0"/>
                        </a:rPr>
                        <a:t>3</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CountryCode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Country code of the location where the restaurant is situated.</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67761"/>
                  </a:ext>
                </a:extLst>
              </a:tr>
              <a:tr h="233249">
                <a:tc>
                  <a:txBody>
                    <a:bodyPr/>
                    <a:lstStyle/>
                    <a:p>
                      <a:pPr algn="l" fontAlgn="b"/>
                      <a:r>
                        <a:rPr lang="en-IN" sz="1100" b="0" i="0" u="none" strike="noStrike">
                          <a:solidFill>
                            <a:srgbClr val="000000"/>
                          </a:solidFill>
                          <a:effectLst/>
                          <a:latin typeface="Aptos Narrow" panose="020B0004020202020204" pitchFamily="34" charset="0"/>
                        </a:rPr>
                        <a:t>4</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City</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city where the restaurant is located.</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3577184"/>
                  </a:ext>
                </a:extLst>
              </a:tr>
              <a:tr h="233249">
                <a:tc>
                  <a:txBody>
                    <a:bodyPr/>
                    <a:lstStyle/>
                    <a:p>
                      <a:pPr algn="l" fontAlgn="b"/>
                      <a:r>
                        <a:rPr lang="en-IN" sz="1100" b="0" i="0" u="none" strike="noStrike">
                          <a:solidFill>
                            <a:srgbClr val="000000"/>
                          </a:solidFill>
                          <a:effectLst/>
                          <a:latin typeface="Aptos Narrow" panose="020B0004020202020204" pitchFamily="34" charset="0"/>
                        </a:rPr>
                        <a:t>5</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Address</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Calibri" panose="020F0502020204030204" pitchFamily="34" charset="0"/>
                        </a:rPr>
                        <a:t> The specific address of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4752305"/>
                  </a:ext>
                </a:extLst>
              </a:tr>
              <a:tr h="233249">
                <a:tc>
                  <a:txBody>
                    <a:bodyPr/>
                    <a:lstStyle/>
                    <a:p>
                      <a:pPr algn="l" fontAlgn="b"/>
                      <a:r>
                        <a:rPr lang="en-IN" sz="1100" b="0" i="0" u="none" strike="noStrike">
                          <a:solidFill>
                            <a:srgbClr val="000000"/>
                          </a:solidFill>
                          <a:effectLst/>
                          <a:latin typeface="Aptos Narrow" panose="020B0004020202020204" pitchFamily="34" charset="0"/>
                        </a:rPr>
                        <a:t>6</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Locality</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locality or neighbourhood where the restaurant is situated.</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1607353"/>
                  </a:ext>
                </a:extLst>
              </a:tr>
              <a:tr h="233249">
                <a:tc>
                  <a:txBody>
                    <a:bodyPr/>
                    <a:lstStyle/>
                    <a:p>
                      <a:pPr algn="l" fontAlgn="b"/>
                      <a:r>
                        <a:rPr lang="en-IN" sz="1100" b="0" i="0" u="none" strike="noStrike">
                          <a:solidFill>
                            <a:srgbClr val="000000"/>
                          </a:solidFill>
                          <a:effectLst/>
                          <a:latin typeface="Aptos Narrow" panose="020B0004020202020204" pitchFamily="34" charset="0"/>
                        </a:rPr>
                        <a:t>7</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Locality Verbose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Detailed information about the locality.</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9466725"/>
                  </a:ext>
                </a:extLst>
              </a:tr>
              <a:tr h="233249">
                <a:tc>
                  <a:txBody>
                    <a:bodyPr/>
                    <a:lstStyle/>
                    <a:p>
                      <a:pPr algn="l" fontAlgn="b"/>
                      <a:r>
                        <a:rPr lang="en-IN" sz="1100" b="0" i="0" u="none" strike="noStrike">
                          <a:solidFill>
                            <a:srgbClr val="000000"/>
                          </a:solidFill>
                          <a:effectLst/>
                          <a:latin typeface="Aptos Narrow" panose="020B0004020202020204" pitchFamily="34" charset="0"/>
                        </a:rPr>
                        <a:t>8</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Longitude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geographical longitude coordinate of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2518072"/>
                  </a:ext>
                </a:extLst>
              </a:tr>
              <a:tr h="233249">
                <a:tc>
                  <a:txBody>
                    <a:bodyPr/>
                    <a:lstStyle/>
                    <a:p>
                      <a:pPr algn="l" fontAlgn="b"/>
                      <a:r>
                        <a:rPr lang="en-IN" sz="1100" b="0" i="0" u="none" strike="noStrike">
                          <a:solidFill>
                            <a:srgbClr val="000000"/>
                          </a:solidFill>
                          <a:effectLst/>
                          <a:latin typeface="Aptos Narrow" panose="020B0004020202020204" pitchFamily="34" charset="0"/>
                        </a:rPr>
                        <a:t>9</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Latitude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geographical latitude coordinate of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9686398"/>
                  </a:ext>
                </a:extLst>
              </a:tr>
              <a:tr h="233249">
                <a:tc>
                  <a:txBody>
                    <a:bodyPr/>
                    <a:lstStyle/>
                    <a:p>
                      <a:pPr algn="l" fontAlgn="b"/>
                      <a:r>
                        <a:rPr lang="en-IN" sz="1100" b="0" i="0" u="none" strike="noStrike">
                          <a:solidFill>
                            <a:srgbClr val="000000"/>
                          </a:solidFill>
                          <a:effectLst/>
                          <a:latin typeface="Aptos Narrow" panose="020B0004020202020204" pitchFamily="34" charset="0"/>
                        </a:rPr>
                        <a:t>10</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Cuisines</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type of cuisine offered by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3011168"/>
                  </a:ext>
                </a:extLst>
              </a:tr>
              <a:tr h="233249">
                <a:tc>
                  <a:txBody>
                    <a:bodyPr/>
                    <a:lstStyle/>
                    <a:p>
                      <a:pPr algn="l" fontAlgn="b"/>
                      <a:r>
                        <a:rPr lang="en-IN" sz="1100" b="0" i="0" u="none" strike="noStrike">
                          <a:solidFill>
                            <a:srgbClr val="000000"/>
                          </a:solidFill>
                          <a:effectLst/>
                          <a:latin typeface="Aptos Narrow" panose="020B0004020202020204" pitchFamily="34" charset="0"/>
                        </a:rPr>
                        <a:t>11</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Currency</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currency used for transactions in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1787268"/>
                  </a:ext>
                </a:extLst>
              </a:tr>
              <a:tr h="233249">
                <a:tc>
                  <a:txBody>
                    <a:bodyPr/>
                    <a:lstStyle/>
                    <a:p>
                      <a:pPr algn="l" fontAlgn="b"/>
                      <a:r>
                        <a:rPr lang="en-IN" sz="1100" b="0" i="0" u="none" strike="noStrike">
                          <a:solidFill>
                            <a:srgbClr val="000000"/>
                          </a:solidFill>
                          <a:effectLst/>
                          <a:latin typeface="Aptos Narrow" panose="020B0004020202020204" pitchFamily="34" charset="0"/>
                        </a:rPr>
                        <a:t>12</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Has_Table_booking</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Indicates whether the restaurant has a table booking option (Yes/No).</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3953002"/>
                  </a:ext>
                </a:extLst>
              </a:tr>
              <a:tr h="233249">
                <a:tc>
                  <a:txBody>
                    <a:bodyPr/>
                    <a:lstStyle/>
                    <a:p>
                      <a:pPr algn="l" fontAlgn="b"/>
                      <a:r>
                        <a:rPr lang="en-IN" sz="1100" b="0" i="0" u="none" strike="noStrike">
                          <a:solidFill>
                            <a:srgbClr val="000000"/>
                          </a:solidFill>
                          <a:effectLst/>
                          <a:latin typeface="Aptos Narrow" panose="020B0004020202020204" pitchFamily="34" charset="0"/>
                        </a:rPr>
                        <a:t>13</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Has_Online_delivery</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Indicates whether the restaurant offers online delivery (Yes/No).</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0691375"/>
                  </a:ext>
                </a:extLst>
              </a:tr>
              <a:tr h="233249">
                <a:tc>
                  <a:txBody>
                    <a:bodyPr/>
                    <a:lstStyle/>
                    <a:p>
                      <a:pPr algn="l" fontAlgn="b"/>
                      <a:r>
                        <a:rPr lang="en-IN" sz="1100" b="0" i="0" u="none" strike="noStrike">
                          <a:solidFill>
                            <a:srgbClr val="000000"/>
                          </a:solidFill>
                          <a:effectLst/>
                          <a:latin typeface="Aptos Narrow" panose="020B0004020202020204" pitchFamily="34" charset="0"/>
                        </a:rPr>
                        <a:t>14</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Is_delivering_now</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Indicates whether the restaurant is currently delivering (Yes/No).</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603008"/>
                  </a:ext>
                </a:extLst>
              </a:tr>
              <a:tr h="233249">
                <a:tc>
                  <a:txBody>
                    <a:bodyPr/>
                    <a:lstStyle/>
                    <a:p>
                      <a:pPr algn="l" fontAlgn="b"/>
                      <a:r>
                        <a:rPr lang="en-IN" sz="1100" b="0" i="0" u="none" strike="noStrike">
                          <a:solidFill>
                            <a:srgbClr val="000000"/>
                          </a:solidFill>
                          <a:effectLst/>
                          <a:latin typeface="Aptos Narrow" panose="020B0004020202020204" pitchFamily="34" charset="0"/>
                        </a:rPr>
                        <a:t>15</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Switch_to_order_menu</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Indicates whether users can switch to the order menu (Yes/No).</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3290152"/>
                  </a:ext>
                </a:extLst>
              </a:tr>
              <a:tr h="233249">
                <a:tc>
                  <a:txBody>
                    <a:bodyPr/>
                    <a:lstStyle/>
                    <a:p>
                      <a:pPr algn="l" fontAlgn="b"/>
                      <a:r>
                        <a:rPr lang="en-IN" sz="1100" b="0" i="0" u="none" strike="noStrike">
                          <a:solidFill>
                            <a:srgbClr val="000000"/>
                          </a:solidFill>
                          <a:effectLst/>
                          <a:latin typeface="Aptos Narrow" panose="020B0004020202020204" pitchFamily="34" charset="0"/>
                        </a:rPr>
                        <a:t>16</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Price_range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Calibri" panose="020F0502020204030204" pitchFamily="34" charset="0"/>
                        </a:rPr>
                        <a:t> A numeric value indicating the price range category of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978952"/>
                  </a:ext>
                </a:extLst>
              </a:tr>
              <a:tr h="233249">
                <a:tc>
                  <a:txBody>
                    <a:bodyPr/>
                    <a:lstStyle/>
                    <a:p>
                      <a:pPr algn="l" fontAlgn="b"/>
                      <a:r>
                        <a:rPr lang="en-IN" sz="1100" b="0" i="0" u="none" strike="noStrike">
                          <a:solidFill>
                            <a:srgbClr val="000000"/>
                          </a:solidFill>
                          <a:effectLst/>
                          <a:latin typeface="Aptos Narrow" panose="020B0004020202020204" pitchFamily="34" charset="0"/>
                        </a:rPr>
                        <a:t>17</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Votes</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number of votes or ratings/(feedback) received by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3576868"/>
                  </a:ext>
                </a:extLst>
              </a:tr>
              <a:tr h="233249">
                <a:tc>
                  <a:txBody>
                    <a:bodyPr/>
                    <a:lstStyle/>
                    <a:p>
                      <a:pPr algn="l" fontAlgn="b"/>
                      <a:r>
                        <a:rPr lang="en-IN" sz="1100" b="0" i="0" u="none" strike="noStrike">
                          <a:solidFill>
                            <a:srgbClr val="000000"/>
                          </a:solidFill>
                          <a:effectLst/>
                          <a:latin typeface="Aptos Narrow" panose="020B0004020202020204" pitchFamily="34" charset="0"/>
                        </a:rPr>
                        <a:t>18</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Average_Cost_for_two</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average cost for two people dining at the restaurant.</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0728802"/>
                  </a:ext>
                </a:extLst>
              </a:tr>
              <a:tr h="233249">
                <a:tc>
                  <a:txBody>
                    <a:bodyPr/>
                    <a:lstStyle/>
                    <a:p>
                      <a:pPr algn="l" fontAlgn="b"/>
                      <a:r>
                        <a:rPr lang="en-IN" sz="1100" b="0" i="0" u="none" strike="noStrike">
                          <a:solidFill>
                            <a:srgbClr val="000000"/>
                          </a:solidFill>
                          <a:effectLst/>
                          <a:latin typeface="Aptos Narrow" panose="020B0004020202020204" pitchFamily="34" charset="0"/>
                        </a:rPr>
                        <a:t>19</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Rating</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overall rating of the restaurant is based on user reviews.</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84953"/>
                  </a:ext>
                </a:extLst>
              </a:tr>
              <a:tr h="233249">
                <a:tc>
                  <a:txBody>
                    <a:bodyPr/>
                    <a:lstStyle/>
                    <a:p>
                      <a:pPr algn="l" fontAlgn="b"/>
                      <a:r>
                        <a:rPr lang="en-IN" sz="1100" b="0" i="0" u="none" strike="noStrike">
                          <a:solidFill>
                            <a:srgbClr val="000000"/>
                          </a:solidFill>
                          <a:effectLst/>
                          <a:latin typeface="Aptos Narrow" panose="020B0004020202020204" pitchFamily="34" charset="0"/>
                        </a:rPr>
                        <a:t>20</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Datekey_opening</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date when the restaurant was opened.</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742783"/>
                  </a:ext>
                </a:extLst>
              </a:tr>
              <a:tr h="233249">
                <a:tc>
                  <a:txBody>
                    <a:bodyPr/>
                    <a:lstStyle/>
                    <a:p>
                      <a:pPr algn="l" fontAlgn="b"/>
                      <a:r>
                        <a:rPr lang="en-IN" sz="1100" b="0" i="0" u="none" strike="noStrike">
                          <a:solidFill>
                            <a:srgbClr val="000000"/>
                          </a:solidFill>
                          <a:effectLst/>
                          <a:latin typeface="Aptos Narrow" panose="020B0004020202020204" pitchFamily="34" charset="0"/>
                        </a:rPr>
                        <a:t>21</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Country Code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code assigned to a specific country that helps identify the country in raw data.</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3621476"/>
                  </a:ext>
                </a:extLst>
              </a:tr>
              <a:tr h="233249">
                <a:tc>
                  <a:txBody>
                    <a:bodyPr/>
                    <a:lstStyle/>
                    <a:p>
                      <a:pPr algn="l" fontAlgn="b"/>
                      <a:r>
                        <a:rPr lang="en-IN" sz="1100" b="0" i="0" u="none" strike="noStrike">
                          <a:solidFill>
                            <a:srgbClr val="000000"/>
                          </a:solidFill>
                          <a:effectLst/>
                          <a:latin typeface="Aptos Narrow" panose="020B0004020202020204" pitchFamily="34" charset="0"/>
                        </a:rPr>
                        <a:t>22</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Country Name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Calibri" panose="020F0502020204030204" pitchFamily="34" charset="0"/>
                        </a:rPr>
                        <a:t> The respective country for the given country code.</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4543042"/>
                  </a:ext>
                </a:extLst>
              </a:tr>
              <a:tr h="233249">
                <a:tc>
                  <a:txBody>
                    <a:bodyPr/>
                    <a:lstStyle/>
                    <a:p>
                      <a:pPr algn="l" fontAlgn="b"/>
                      <a:r>
                        <a:rPr lang="en-IN" sz="1100" b="0" i="0" u="none" strike="noStrike">
                          <a:solidFill>
                            <a:srgbClr val="000000"/>
                          </a:solidFill>
                          <a:effectLst/>
                          <a:latin typeface="Aptos Narrow" panose="020B0004020202020204" pitchFamily="34" charset="0"/>
                        </a:rPr>
                        <a:t>23</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Calibri" panose="020F0502020204030204" pitchFamily="34" charset="0"/>
                        </a:rPr>
                        <a:t>Countries_description</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Calibri" panose="020F0502020204030204" pitchFamily="34" charset="0"/>
                        </a:rPr>
                        <a:t> This sheet has all the country name alongside their international codes. </a:t>
                      </a:r>
                    </a:p>
                  </a:txBody>
                  <a:tcPr marL="8634" marR="8634" marT="8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4731486"/>
                  </a:ext>
                </a:extLst>
              </a:tr>
            </a:tbl>
          </a:graphicData>
        </a:graphic>
      </p:graphicFrame>
    </p:spTree>
    <p:extLst>
      <p:ext uri="{BB962C8B-B14F-4D97-AF65-F5344CB8AC3E}">
        <p14:creationId xmlns:p14="http://schemas.microsoft.com/office/powerpoint/2010/main" val="290649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143456082"/>
              </p:ext>
            </p:extLst>
          </p:nvPr>
        </p:nvGraphicFramePr>
        <p:xfrm>
          <a:off x="457201" y="2013284"/>
          <a:ext cx="11333746" cy="1179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57201" y="3192379"/>
            <a:ext cx="1973178" cy="2062103"/>
          </a:xfrm>
          <a:prstGeom prst="rect">
            <a:avLst/>
          </a:prstGeom>
          <a:noFill/>
        </p:spPr>
        <p:txBody>
          <a:bodyPr wrap="square" rtlCol="0">
            <a:spAutoFit/>
          </a:bodyPr>
          <a:lstStyle/>
          <a:p>
            <a:r>
              <a:rPr lang="en-US" sz="1600" dirty="0">
                <a:cs typeface="Times New Roman" panose="02020603050405020304" pitchFamily="18" charset="0"/>
              </a:rPr>
              <a:t>Removed null and empty values which could hamper our analysis, such as in some places “cuisines” cell was empty.</a:t>
            </a:r>
          </a:p>
          <a:p>
            <a:pPr algn="just"/>
            <a:endParaRPr lang="en-IN" sz="1600" dirty="0"/>
          </a:p>
        </p:txBody>
      </p:sp>
      <p:sp>
        <p:nvSpPr>
          <p:cNvPr id="12" name="TextBox 11"/>
          <p:cNvSpPr txBox="1"/>
          <p:nvPr/>
        </p:nvSpPr>
        <p:spPr>
          <a:xfrm>
            <a:off x="2719137" y="3192380"/>
            <a:ext cx="1917031" cy="1815882"/>
          </a:xfrm>
          <a:prstGeom prst="rect">
            <a:avLst/>
          </a:prstGeom>
          <a:noFill/>
        </p:spPr>
        <p:txBody>
          <a:bodyPr wrap="square" rtlCol="0">
            <a:spAutoFit/>
          </a:bodyPr>
          <a:lstStyle/>
          <a:p>
            <a:r>
              <a:rPr lang="en-US" sz="1600" dirty="0"/>
              <a:t>Enhanced the dataset with additional variables like VLOOKUP to cross reference country.</a:t>
            </a:r>
          </a:p>
          <a:p>
            <a:endParaRPr lang="en-IN" sz="1600" dirty="0"/>
          </a:p>
        </p:txBody>
      </p:sp>
      <p:sp>
        <p:nvSpPr>
          <p:cNvPr id="13" name="TextBox 12"/>
          <p:cNvSpPr txBox="1"/>
          <p:nvPr/>
        </p:nvSpPr>
        <p:spPr>
          <a:xfrm>
            <a:off x="4924926" y="3192380"/>
            <a:ext cx="1933074" cy="2062103"/>
          </a:xfrm>
          <a:prstGeom prst="rect">
            <a:avLst/>
          </a:prstGeom>
          <a:noFill/>
        </p:spPr>
        <p:txBody>
          <a:bodyPr wrap="square" rtlCol="0">
            <a:spAutoFit/>
          </a:bodyPr>
          <a:lstStyle/>
          <a:p>
            <a:r>
              <a:rPr lang="en-US" sz="1600" dirty="0"/>
              <a:t>Employed Pivot Tables for key metrics and identifying the competitor restaurants and top cuisines.</a:t>
            </a:r>
          </a:p>
          <a:p>
            <a:endParaRPr lang="en-IN" sz="1600" dirty="0"/>
          </a:p>
        </p:txBody>
      </p:sp>
      <p:sp>
        <p:nvSpPr>
          <p:cNvPr id="14" name="TextBox 13"/>
          <p:cNvSpPr txBox="1"/>
          <p:nvPr/>
        </p:nvSpPr>
        <p:spPr>
          <a:xfrm>
            <a:off x="7196011" y="3192379"/>
            <a:ext cx="1925053" cy="1077218"/>
          </a:xfrm>
          <a:prstGeom prst="rect">
            <a:avLst/>
          </a:prstGeom>
          <a:noFill/>
        </p:spPr>
        <p:txBody>
          <a:bodyPr wrap="square" rtlCol="0">
            <a:spAutoFit/>
          </a:bodyPr>
          <a:lstStyle/>
          <a:p>
            <a:r>
              <a:rPr lang="en-US" sz="1600" dirty="0"/>
              <a:t>Identifying the competitors in the suggested areas.</a:t>
            </a:r>
          </a:p>
          <a:p>
            <a:endParaRPr lang="en-IN" sz="1600" dirty="0"/>
          </a:p>
        </p:txBody>
      </p:sp>
      <p:sp>
        <p:nvSpPr>
          <p:cNvPr id="15" name="TextBox 14"/>
          <p:cNvSpPr txBox="1"/>
          <p:nvPr/>
        </p:nvSpPr>
        <p:spPr>
          <a:xfrm>
            <a:off x="9257330" y="3192379"/>
            <a:ext cx="1974306" cy="1815882"/>
          </a:xfrm>
          <a:prstGeom prst="rect">
            <a:avLst/>
          </a:prstGeom>
          <a:noFill/>
        </p:spPr>
        <p:txBody>
          <a:bodyPr wrap="square" rtlCol="0">
            <a:spAutoFit/>
          </a:bodyPr>
          <a:lstStyle/>
          <a:p>
            <a:r>
              <a:rPr lang="en-US" sz="1600" dirty="0"/>
              <a:t>Created dynamic charts and dashboard for data representation, enabling interactive data exploration</a:t>
            </a:r>
          </a:p>
          <a:p>
            <a:endParaRPr lang="en-IN" sz="1600" dirty="0"/>
          </a:p>
        </p:txBody>
      </p:sp>
      <p:sp>
        <p:nvSpPr>
          <p:cNvPr id="3" name="Title 1">
            <a:extLst>
              <a:ext uri="{FF2B5EF4-FFF2-40B4-BE49-F238E27FC236}">
                <a16:creationId xmlns:a16="http://schemas.microsoft.com/office/drawing/2014/main" id="{FA7893D1-1E25-4406-FC89-2DE6FBF7AA0A}"/>
              </a:ext>
            </a:extLst>
          </p:cNvPr>
          <p:cNvSpPr txBox="1">
            <a:spLocks/>
          </p:cNvSpPr>
          <p:nvPr/>
        </p:nvSpPr>
        <p:spPr>
          <a:xfrm>
            <a:off x="457201" y="5052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METHODOLOGY</a:t>
            </a:r>
            <a:endParaRPr lang="en-US" sz="6000" b="1" dirty="0">
              <a:solidFill>
                <a:srgbClr val="00B0F0"/>
              </a:solidFill>
              <a:latin typeface="+mn-lt"/>
            </a:endParaRP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E807C27-4F13-9BC4-9E23-691F359ABBC5}"/>
              </a:ext>
            </a:extLst>
          </p:cNvPr>
          <p:cNvGraphicFramePr>
            <a:graphicFrameLocks/>
          </p:cNvGraphicFramePr>
          <p:nvPr>
            <p:extLst>
              <p:ext uri="{D42A27DB-BD31-4B8C-83A1-F6EECF244321}">
                <p14:modId xmlns:p14="http://schemas.microsoft.com/office/powerpoint/2010/main" val="3722993437"/>
              </p:ext>
            </p:extLst>
          </p:nvPr>
        </p:nvGraphicFramePr>
        <p:xfrm>
          <a:off x="530942" y="825911"/>
          <a:ext cx="11179277" cy="299392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B840C07-7158-66E6-654C-1B8C62A72577}"/>
              </a:ext>
            </a:extLst>
          </p:cNvPr>
          <p:cNvSpPr txBox="1"/>
          <p:nvPr/>
        </p:nvSpPr>
        <p:spPr>
          <a:xfrm>
            <a:off x="663677" y="4267201"/>
            <a:ext cx="10515600" cy="268086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t>India has the majority of the total restaurants with 8652, which is about 90.55% of the total.</a:t>
            </a:r>
          </a:p>
          <a:p>
            <a:pPr marL="285750" indent="-285750" algn="just">
              <a:lnSpc>
                <a:spcPct val="150000"/>
              </a:lnSpc>
              <a:buFont typeface="Arial" panose="020B0604020202020204" pitchFamily="34" charset="0"/>
              <a:buChar char="•"/>
            </a:pPr>
            <a:r>
              <a:rPr lang="en-US" sz="1600" dirty="0"/>
              <a:t>United States of America has the significant count of restaurant with 434, which is still less than average count of restaurant 636.</a:t>
            </a:r>
          </a:p>
          <a:p>
            <a:pPr marL="285750" indent="-285750" algn="just">
              <a:lnSpc>
                <a:spcPct val="150000"/>
              </a:lnSpc>
              <a:buFont typeface="Arial" panose="020B0604020202020204" pitchFamily="34" charset="0"/>
              <a:buChar char="•"/>
            </a:pPr>
            <a:r>
              <a:rPr lang="en-US" sz="1600" dirty="0"/>
              <a:t>Data shows very low count of restaurants in popular tourist destinations Qatar, Canada, Singapore, Sri Lanka</a:t>
            </a:r>
          </a:p>
          <a:p>
            <a:pPr marL="285750" indent="-285750" algn="just">
              <a:lnSpc>
                <a:spcPct val="150000"/>
              </a:lnSpc>
              <a:buFont typeface="Arial" panose="020B0604020202020204" pitchFamily="34" charset="0"/>
              <a:buChar char="•"/>
            </a:pPr>
            <a:r>
              <a:rPr lang="en-US" sz="1600" dirty="0"/>
              <a:t>Considering opening new restaurants in popular tourist countries</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endParaRPr lang="en-IN" dirty="0"/>
          </a:p>
        </p:txBody>
      </p:sp>
      <p:sp>
        <p:nvSpPr>
          <p:cNvPr id="2" name="Title 1">
            <a:extLst>
              <a:ext uri="{FF2B5EF4-FFF2-40B4-BE49-F238E27FC236}">
                <a16:creationId xmlns:a16="http://schemas.microsoft.com/office/drawing/2014/main" id="{02D91A9A-222B-8C81-F290-35C1B14C58A6}"/>
              </a:ext>
            </a:extLst>
          </p:cNvPr>
          <p:cNvSpPr txBox="1">
            <a:spLocks/>
          </p:cNvSpPr>
          <p:nvPr/>
        </p:nvSpPr>
        <p:spPr>
          <a:xfrm>
            <a:off x="1895600" y="0"/>
            <a:ext cx="8133303" cy="869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B0F0"/>
                </a:solidFill>
                <a:latin typeface="+mn-lt"/>
              </a:rPr>
              <a:t>Restaurants Opened</a:t>
            </a:r>
          </a:p>
        </p:txBody>
      </p:sp>
    </p:spTree>
    <p:extLst>
      <p:ext uri="{BB962C8B-B14F-4D97-AF65-F5344CB8AC3E}">
        <p14:creationId xmlns:p14="http://schemas.microsoft.com/office/powerpoint/2010/main" val="24124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E6B9600-E9FB-6EED-6E7D-622E0A21854C}"/>
              </a:ext>
            </a:extLst>
          </p:cNvPr>
          <p:cNvGraphicFramePr>
            <a:graphicFrameLocks/>
          </p:cNvGraphicFramePr>
          <p:nvPr>
            <p:extLst>
              <p:ext uri="{D42A27DB-BD31-4B8C-83A1-F6EECF244321}">
                <p14:modId xmlns:p14="http://schemas.microsoft.com/office/powerpoint/2010/main" val="141943279"/>
              </p:ext>
            </p:extLst>
          </p:nvPr>
        </p:nvGraphicFramePr>
        <p:xfrm>
          <a:off x="722671" y="853259"/>
          <a:ext cx="10884310" cy="260800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58CA6D0-7422-E74D-C023-9DAA2D71E407}"/>
              </a:ext>
            </a:extLst>
          </p:cNvPr>
          <p:cNvSpPr txBox="1"/>
          <p:nvPr/>
        </p:nvSpPr>
        <p:spPr>
          <a:xfrm>
            <a:off x="463959" y="3849329"/>
            <a:ext cx="11264081" cy="26394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t> Data on the number of restaurants that opened each year from 2010 to 2018, with a total of 9,527 restaurants</a:t>
            </a:r>
          </a:p>
          <a:p>
            <a:pPr marL="285750" indent="-285750" algn="just">
              <a:lnSpc>
                <a:spcPct val="150000"/>
              </a:lnSpc>
              <a:buFont typeface="Arial" panose="020B0604020202020204" pitchFamily="34" charset="0"/>
              <a:buChar char="•"/>
            </a:pPr>
            <a:r>
              <a:rPr lang="en-US" sz="1600" b="1" dirty="0"/>
              <a:t>Trends:</a:t>
            </a:r>
          </a:p>
          <a:p>
            <a:pPr marL="285750" indent="-285750" algn="just">
              <a:lnSpc>
                <a:spcPct val="150000"/>
              </a:lnSpc>
              <a:buFont typeface="Arial" panose="020B0604020202020204" pitchFamily="34" charset="0"/>
              <a:buChar char="•"/>
            </a:pPr>
            <a:r>
              <a:rPr lang="en-US" sz="1600" b="1" dirty="0"/>
              <a:t>Highest number of openings</a:t>
            </a:r>
            <a:r>
              <a:rPr lang="en-US" sz="1600" dirty="0"/>
              <a:t>: The year 2018 had the highest number of restaurants opened, with 1,101.</a:t>
            </a:r>
          </a:p>
          <a:p>
            <a:pPr marL="285750" indent="-285750" algn="just">
              <a:lnSpc>
                <a:spcPct val="150000"/>
              </a:lnSpc>
              <a:buFont typeface="Arial" panose="020B0604020202020204" pitchFamily="34" charset="0"/>
              <a:buChar char="•"/>
            </a:pPr>
            <a:r>
              <a:rPr lang="en-US" sz="1600" b="1" dirty="0"/>
              <a:t>Lowest number of openings</a:t>
            </a:r>
            <a:r>
              <a:rPr lang="en-US" sz="1600" dirty="0"/>
              <a:t>: The year 2012 had the lowest number of restaurants opened, with 1,019.</a:t>
            </a:r>
          </a:p>
          <a:p>
            <a:pPr marL="285750" indent="-285750" algn="just">
              <a:lnSpc>
                <a:spcPct val="150000"/>
              </a:lnSpc>
              <a:buFont typeface="Arial" panose="020B0604020202020204" pitchFamily="34" charset="0"/>
              <a:buChar char="•"/>
            </a:pPr>
            <a:r>
              <a:rPr lang="en-US" sz="1600" dirty="0"/>
              <a:t>Overall, the number of restaurant openings remained relatively stable over the years, with a slight increase in the latter years, particularly in 2017 and 2018.</a:t>
            </a:r>
          </a:p>
          <a:p>
            <a:pPr marL="285750" indent="-285750" algn="just">
              <a:lnSpc>
                <a:spcPct val="150000"/>
              </a:lnSpc>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AE57492B-7A63-0C6A-9DBB-4BDDAB06A68F}"/>
              </a:ext>
            </a:extLst>
          </p:cNvPr>
          <p:cNvSpPr txBox="1"/>
          <p:nvPr/>
        </p:nvSpPr>
        <p:spPr>
          <a:xfrm>
            <a:off x="3046770" y="74452"/>
            <a:ext cx="6098458" cy="707886"/>
          </a:xfrm>
          <a:prstGeom prst="rect">
            <a:avLst/>
          </a:prstGeom>
          <a:noFill/>
        </p:spPr>
        <p:txBody>
          <a:bodyPr wrap="square">
            <a:spAutoFit/>
          </a:bodyPr>
          <a:lstStyle/>
          <a:p>
            <a:pPr algn="ctr"/>
            <a:r>
              <a:rPr lang="en-US" sz="4000" b="1" dirty="0">
                <a:solidFill>
                  <a:srgbClr val="00B0F0"/>
                </a:solidFill>
              </a:rPr>
              <a:t>Year</a:t>
            </a:r>
            <a:r>
              <a:rPr lang="en-US" sz="3600" b="1" dirty="0">
                <a:solidFill>
                  <a:srgbClr val="00B0F0"/>
                </a:solidFill>
              </a:rPr>
              <a:t> Wise Opening</a:t>
            </a:r>
            <a:endParaRPr lang="en-IN" sz="3600" b="1" dirty="0">
              <a:solidFill>
                <a:srgbClr val="00B0F0"/>
              </a:solidFill>
            </a:endParaRPr>
          </a:p>
        </p:txBody>
      </p:sp>
    </p:spTree>
    <p:extLst>
      <p:ext uri="{BB962C8B-B14F-4D97-AF65-F5344CB8AC3E}">
        <p14:creationId xmlns:p14="http://schemas.microsoft.com/office/powerpoint/2010/main" val="304760568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3264</TotalTime>
  <Words>1725</Words>
  <Application>Microsoft Office PowerPoint</Application>
  <PresentationFormat>Widescreen</PresentationFormat>
  <Paragraphs>182</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Aptos Narrow</vt:lpstr>
      <vt:lpstr>Arial</vt:lpstr>
      <vt:lpstr>Bodoni MT</vt:lpstr>
      <vt:lpstr>Calibri</vt:lpstr>
      <vt:lpstr>Calibri Light</vt:lpstr>
      <vt:lpstr>Times New Roman</vt:lpstr>
      <vt:lpstr>Tw Cen MT Condensed Extra Bold</vt:lpstr>
      <vt:lpstr>Wingdings</vt:lpstr>
      <vt:lpstr>Office 2013 - 2022 Theme</vt:lpstr>
      <vt:lpstr>ZOMATO EXPANSION </vt:lpstr>
      <vt:lpstr>PROBLEM STATEMENT</vt:lpstr>
      <vt:lpstr>PowerPoint Presentation</vt:lpstr>
      <vt:lpstr>PowerPoint Presentation</vt:lpstr>
      <vt:lpstr>ANALYSIS OBJECTIVE</vt:lpstr>
      <vt:lpstr>ZOMATO 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Sharma\MUM\IT</dc:creator>
  <cp:lastModifiedBy>Shubham Sharma\MUM\IT</cp:lastModifiedBy>
  <cp:revision>30</cp:revision>
  <dcterms:created xsi:type="dcterms:W3CDTF">2024-09-11T16:59:33Z</dcterms:created>
  <dcterms:modified xsi:type="dcterms:W3CDTF">2024-11-13T18:48:38Z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1255259</vt:lpwstr>
  </property>
  <property fmtid="{D5CDD505-2E9C-101B-9397-08002B2CF9AE}" name="NXPowerLiteSettings" pid="3">
    <vt:lpwstr>F7000400038000</vt:lpwstr>
  </property>
  <property fmtid="{D5CDD505-2E9C-101B-9397-08002B2CF9AE}" name="NXPowerLiteVersion" pid="4">
    <vt:lpwstr>S10.3.1</vt:lpwstr>
  </property>
</Properties>
</file>