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55" r:id="rId5"/>
  </p:sldMasterIdLst>
  <p:notesMasterIdLst>
    <p:notesMasterId r:id="rId18"/>
  </p:notesMasterIdLst>
  <p:handoutMasterIdLst>
    <p:handoutMasterId r:id="rId19"/>
  </p:handoutMasterIdLst>
  <p:sldIdLst>
    <p:sldId id="795" r:id="rId6"/>
    <p:sldId id="880" r:id="rId7"/>
    <p:sldId id="876" r:id="rId8"/>
    <p:sldId id="877" r:id="rId9"/>
    <p:sldId id="883" r:id="rId10"/>
    <p:sldId id="885" r:id="rId11"/>
    <p:sldId id="887" r:id="rId12"/>
    <p:sldId id="889" r:id="rId13"/>
    <p:sldId id="890" r:id="rId14"/>
    <p:sldId id="891" r:id="rId15"/>
    <p:sldId id="892" r:id="rId16"/>
    <p:sldId id="875" r:id="rId17"/>
  </p:sldIdLst>
  <p:sldSz cx="12192000" cy="6858000"/>
  <p:notesSz cx="6985000" cy="92837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83"/>
    <a:srgbClr val="D9DAF7"/>
    <a:srgbClr val="E7E7E7"/>
    <a:srgbClr val="E6E6E6"/>
    <a:srgbClr val="E9E9E9"/>
    <a:srgbClr val="EEEEEE"/>
    <a:srgbClr val="E5E5E5"/>
    <a:srgbClr val="F1F1F1"/>
    <a:srgbClr val="D6D6D6"/>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42336" autoAdjust="0"/>
  </p:normalViewPr>
  <p:slideViewPr>
    <p:cSldViewPr snapToGrid="0">
      <p:cViewPr>
        <p:scale>
          <a:sx n="75" d="100"/>
          <a:sy n="75" d="100"/>
        </p:scale>
        <p:origin x="594" y="426"/>
      </p:cViewPr>
      <p:guideLst>
        <p:guide orient="horz" pos="230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75" d="100"/>
          <a:sy n="75" d="100"/>
        </p:scale>
        <p:origin x="-1344" y="-7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98788"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39" name="Rectangle 3"/>
          <p:cNvSpPr>
            <a:spLocks noGrp="1" noChangeArrowheads="1"/>
          </p:cNvSpPr>
          <p:nvPr>
            <p:ph type="dt" sz="quarter" idx="1"/>
          </p:nvPr>
        </p:nvSpPr>
        <p:spPr bwMode="auto">
          <a:xfrm>
            <a:off x="3975100" y="0"/>
            <a:ext cx="2997200"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algn="r" defTabSz="899916" eaLnBrk="0" hangingPunct="0">
              <a:defRPr sz="1200">
                <a:latin typeface="Times New Roman" pitchFamily="18" charset="0"/>
                <a:cs typeface="+mn-cs"/>
              </a:defRPr>
            </a:lvl1pPr>
          </a:lstStyle>
          <a:p>
            <a:pPr>
              <a:defRPr/>
            </a:pPr>
            <a:endParaRPr lang="en-US" dirty="0"/>
          </a:p>
        </p:txBody>
      </p:sp>
      <p:sp>
        <p:nvSpPr>
          <p:cNvPr id="65540" name="Rectangle 4"/>
          <p:cNvSpPr>
            <a:spLocks noGrp="1" noChangeArrowheads="1"/>
          </p:cNvSpPr>
          <p:nvPr>
            <p:ph type="ftr" sz="quarter" idx="2"/>
          </p:nvPr>
        </p:nvSpPr>
        <p:spPr bwMode="auto">
          <a:xfrm>
            <a:off x="0" y="8847138"/>
            <a:ext cx="2998788"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41" name="Rectangle 5"/>
          <p:cNvSpPr>
            <a:spLocks noGrp="1" noChangeArrowheads="1"/>
          </p:cNvSpPr>
          <p:nvPr>
            <p:ph type="sldNum" sz="quarter" idx="3"/>
          </p:nvPr>
        </p:nvSpPr>
        <p:spPr bwMode="auto">
          <a:xfrm>
            <a:off x="3975100" y="8847138"/>
            <a:ext cx="2997200"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algn="r" defTabSz="899916" eaLnBrk="0" hangingPunct="0">
              <a:defRPr sz="1200">
                <a:latin typeface="Times New Roman" pitchFamily="18" charset="0"/>
                <a:cs typeface="+mn-cs"/>
              </a:defRPr>
            </a:lvl1pPr>
          </a:lstStyle>
          <a:p>
            <a:pPr>
              <a:defRPr/>
            </a:pPr>
            <a:fld id="{09143A47-59A0-49E9-99C0-B0F526EDB09F}" type="slidenum">
              <a:rPr lang="en-US"/>
              <a:pPr>
                <a:defRPr/>
              </a:pPr>
              <a:t>‹#›</a:t>
            </a:fld>
            <a:endParaRPr lang="en-US" dirty="0"/>
          </a:p>
        </p:txBody>
      </p:sp>
    </p:spTree>
    <p:extLst>
      <p:ext uri="{BB962C8B-B14F-4D97-AF65-F5344CB8AC3E}">
        <p14:creationId xmlns:p14="http://schemas.microsoft.com/office/powerpoint/2010/main" val="30992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3"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algn="r" defTabSz="928637" eaLnBrk="0" hangingPunct="0">
              <a:defRPr sz="1200">
                <a:latin typeface="Times New Roman" pitchFamily="18" charset="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03225" y="696913"/>
            <a:ext cx="6184900" cy="34798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0246" name="Rectangle 6"/>
          <p:cNvSpPr>
            <a:spLocks noGrp="1" noChangeArrowheads="1"/>
          </p:cNvSpPr>
          <p:nvPr>
            <p:ph type="ftr" sz="quarter" idx="4"/>
          </p:nvPr>
        </p:nvSpPr>
        <p:spPr bwMode="auto">
          <a:xfrm>
            <a:off x="0" y="8818563"/>
            <a:ext cx="3027363"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algn="r" defTabSz="928637" eaLnBrk="0" hangingPunct="0">
              <a:defRPr sz="1200">
                <a:latin typeface="Times New Roman" pitchFamily="18" charset="0"/>
                <a:cs typeface="+mn-cs"/>
              </a:defRPr>
            </a:lvl1pPr>
          </a:lstStyle>
          <a:p>
            <a:pPr>
              <a:defRPr/>
            </a:pPr>
            <a:fld id="{A44D45CE-3BCA-4EF9-88D7-807476307568}" type="slidenum">
              <a:rPr lang="en-US"/>
              <a:pPr>
                <a:defRPr/>
              </a:pPr>
              <a:t>‹#›</a:t>
            </a:fld>
            <a:endParaRPr lang="en-US" dirty="0"/>
          </a:p>
        </p:txBody>
      </p:sp>
    </p:spTree>
    <p:extLst>
      <p:ext uri="{BB962C8B-B14F-4D97-AF65-F5344CB8AC3E}">
        <p14:creationId xmlns:p14="http://schemas.microsoft.com/office/powerpoint/2010/main" val="3903587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696913"/>
            <a:ext cx="6184900" cy="34798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FEF9DF0-3ED9-44FF-9253-111507447CA3}"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2770734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EEEEEE"/>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
        <p:nvSpPr>
          <p:cNvPr id="2" name="Title 1"/>
          <p:cNvSpPr>
            <a:spLocks noGrp="1"/>
          </p:cNvSpPr>
          <p:nvPr userDrawn="1">
            <p:ph type="ctrTitle"/>
          </p:nvPr>
        </p:nvSpPr>
        <p:spPr>
          <a:xfrm>
            <a:off x="5492160" y="2425701"/>
            <a:ext cx="6547440" cy="1684190"/>
          </a:xfrm>
        </p:spPr>
        <p:txBody>
          <a:bodyPr anchor="ctr" anchorCtr="0">
            <a:normAutofit/>
          </a:bodyPr>
          <a:lstStyle>
            <a:lvl1pPr algn="r">
              <a:defRPr sz="3200" b="1"/>
            </a:lvl1pPr>
          </a:lstStyle>
          <a:p>
            <a:r>
              <a:rPr lang="en-US" smtClean="0"/>
              <a:t>Click to edit Master title style</a:t>
            </a:r>
            <a:endParaRPr lang="en-US" dirty="0"/>
          </a:p>
        </p:txBody>
      </p:sp>
      <p:sp>
        <p:nvSpPr>
          <p:cNvPr id="3" name="Subtitle 2"/>
          <p:cNvSpPr>
            <a:spLocks noGrp="1"/>
          </p:cNvSpPr>
          <p:nvPr userDrawn="1">
            <p:ph type="subTitle" idx="1"/>
          </p:nvPr>
        </p:nvSpPr>
        <p:spPr>
          <a:xfrm>
            <a:off x="5492159" y="5753100"/>
            <a:ext cx="6547440" cy="542924"/>
          </a:xfrm>
          <a:prstGeom prst="rect">
            <a:avLst/>
          </a:prstGeom>
        </p:spPr>
        <p:txBody>
          <a:bodyPr>
            <a:normAutofit/>
          </a:bodyPr>
          <a:lstStyle>
            <a:lvl1pPr marL="0" indent="0" algn="r">
              <a:buNone/>
              <a:defRPr sz="22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1959" y="288349"/>
            <a:ext cx="2841429" cy="676065"/>
          </a:xfrm>
          <a:prstGeom prst="rect">
            <a:avLst/>
          </a:prstGeom>
        </p:spPr>
      </p:pic>
    </p:spTree>
    <p:extLst>
      <p:ext uri="{BB962C8B-B14F-4D97-AF65-F5344CB8AC3E}">
        <p14:creationId xmlns:p14="http://schemas.microsoft.com/office/powerpoint/2010/main" val="26247345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EEEE"/>
        </a:solidFill>
        <a:effectLst/>
      </p:bgPr>
    </p:bg>
    <p:spTree>
      <p:nvGrpSpPr>
        <p:cNvPr id="1" name=""/>
        <p:cNvGrpSpPr/>
        <p:nvPr/>
      </p:nvGrpSpPr>
      <p:grpSpPr>
        <a:xfrm>
          <a:off x="0" y="0"/>
          <a:ext cx="0" cy="0"/>
          <a:chOff x="0" y="0"/>
          <a:chExt cx="0" cy="0"/>
        </a:xfrm>
      </p:grpSpPr>
      <p:sp>
        <p:nvSpPr>
          <p:cNvPr id="14" name="Rectangle 13"/>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20" name="Rectangle 19"/>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6" name="Rectangle 15"/>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en-US" sz="5000" b="1" dirty="0">
              <a:effectLst>
                <a:outerShdw blurRad="38100" dist="38100" dir="2700000" algn="tl">
                  <a:srgbClr val="000000">
                    <a:alpha val="43137"/>
                  </a:srgbClr>
                </a:outerShdw>
              </a:effectLst>
            </a:endParaRPr>
          </a:p>
        </p:txBody>
      </p:sp>
      <p:sp>
        <p:nvSpPr>
          <p:cNvPr id="15" name="Rectangle 14"/>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9" name="Rectangle 18"/>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3" name="Rectangle 22"/>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24" name="Rectangle 23"/>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Tree>
    <p:extLst>
      <p:ext uri="{BB962C8B-B14F-4D97-AF65-F5344CB8AC3E}">
        <p14:creationId xmlns:p14="http://schemas.microsoft.com/office/powerpoint/2010/main" val="1680375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642CAC0-F6AC-4361-B3FC-DDB7A8BBA2B3}" type="slidenum">
              <a:rPr lang="en-US" altLang="en-US" smtClean="0"/>
              <a:pPr>
                <a:defRPr/>
              </a:pPr>
              <a:t>‹#›</a:t>
            </a:fld>
            <a:endParaRPr lang="en-US" alt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10"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800" b="1" kern="1200">
                <a:solidFill>
                  <a:schemeClr val="tx1"/>
                </a:solidFill>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72533"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4" name="Content Placeholder 3"/>
          <p:cNvSpPr>
            <a:spLocks noGrp="1"/>
          </p:cNvSpPr>
          <p:nvPr>
            <p:ph sz="half" idx="2"/>
          </p:nvPr>
        </p:nvSpPr>
        <p:spPr>
          <a:xfrm>
            <a:off x="6272107"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7" name="Slide Number Placeholder 6"/>
          <p:cNvSpPr>
            <a:spLocks noGrp="1"/>
          </p:cNvSpPr>
          <p:nvPr>
            <p:ph type="sldNum" sz="quarter" idx="12"/>
          </p:nvPr>
        </p:nvSpPr>
        <p:spPr/>
        <p:txBody>
          <a:bodyPr/>
          <a:lstStyle/>
          <a:p>
            <a:pPr>
              <a:defRPr/>
            </a:pPr>
            <a:fld id="{908E1A4F-7BC7-448B-92D2-568A545A142D}" type="slidenum">
              <a:rPr lang="en-US" altLang="en-US" smtClean="0"/>
              <a:pPr>
                <a:defRPr/>
              </a:pPr>
              <a:t>‹#›</a:t>
            </a:fld>
            <a:endParaRPr lang="en-US" altLang="en-US" dirty="0"/>
          </a:p>
        </p:txBody>
      </p:sp>
      <p:sp>
        <p:nvSpPr>
          <p:cNvPr id="9"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800" b="1" kern="1200">
                <a:solidFill>
                  <a:schemeClr val="tx1"/>
                </a:solidFill>
                <a:latin typeface="+mj-lt"/>
                <a:ea typeface="+mj-ea"/>
                <a:cs typeface="+mj-cs"/>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pPr>
              <a:defRPr/>
            </a:pPr>
            <a:fld id="{6EEF0F7D-7A19-4B3A-A931-684092EBD4CE}" type="slidenum">
              <a:rPr lang="en-US" altLang="en-US" smtClean="0"/>
              <a:pPr>
                <a:defRPr/>
              </a:pPr>
              <a:t>‹#›</a:t>
            </a:fld>
            <a:endParaRPr lang="en-US" altLang="en-US" dirty="0"/>
          </a:p>
        </p:txBody>
      </p:sp>
      <p:sp>
        <p:nvSpPr>
          <p:cNvPr id="7"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4E6B543-BD2D-4690-AAA0-918F01DC82DD}" type="slidenum">
              <a:rPr lang="en-US" altLang="en-US" smtClean="0"/>
              <a:pPr>
                <a:defRPr/>
              </a:pPr>
              <a:t>‹#›</a:t>
            </a:fld>
            <a:endParaRPr lang="en-US" altLang="en-US" dirty="0"/>
          </a:p>
        </p:txBody>
      </p:sp>
      <p:sp>
        <p:nvSpPr>
          <p:cNvPr id="6"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1" y="1112839"/>
            <a:ext cx="5681133" cy="4960937"/>
          </a:xfrm>
          <a:prstGeom prst="rect">
            <a:avLst/>
          </a:prstGeo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39"/>
            <a:ext cx="5681133" cy="4960937"/>
          </a:xfrm>
          <a:prstGeom prst="rect">
            <a:avLst/>
          </a:prstGeom>
        </p:spPr>
        <p:txBody>
          <a:bodyPr>
            <a:normAutofit/>
          </a:bodyPr>
          <a:lstStyle/>
          <a:p>
            <a:pPr lvl="0"/>
            <a:r>
              <a:rPr lang="en-US" noProof="0" dirty="0" smtClean="0"/>
              <a:t>Click icon to add chart</a:t>
            </a:r>
          </a:p>
        </p:txBody>
      </p:sp>
      <p:sp>
        <p:nvSpPr>
          <p:cNvPr id="5" name="Rectangle 5"/>
          <p:cNvSpPr>
            <a:spLocks noGrp="1" noChangeArrowheads="1"/>
          </p:cNvSpPr>
          <p:nvPr>
            <p:ph type="sldNum" sz="quarter" idx="10"/>
          </p:nvPr>
        </p:nvSpPr>
        <p:spPr>
          <a:ln/>
        </p:spPr>
        <p:txBody>
          <a:bodyPr/>
          <a:lstStyle>
            <a:lvl1pPr>
              <a:defRPr/>
            </a:lvl1pPr>
          </a:lstStyle>
          <a:p>
            <a:pPr>
              <a:defRPr/>
            </a:pPr>
            <a:fld id="{3A0297C7-1BE1-4941-A29F-9E13528FC85E}" type="slidenum">
              <a:rPr lang="en-US" altLang="en-US"/>
              <a:pPr>
                <a:defRPr/>
              </a:pPr>
              <a:t>‹#›</a:t>
            </a:fld>
            <a:endParaRPr lang="en-US" altLang="en-US" dirty="0"/>
          </a:p>
        </p:txBody>
      </p:sp>
      <p:sp>
        <p:nvSpPr>
          <p:cNvPr id="8" name="Title Placeholder 1"/>
          <p:cNvSpPr>
            <a:spLocks noGrp="1"/>
          </p:cNvSpPr>
          <p:nvPr>
            <p:ph type="title"/>
          </p:nvPr>
        </p:nvSpPr>
        <p:spPr>
          <a:xfrm>
            <a:off x="846667" y="266700"/>
            <a:ext cx="11345333"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7"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14514" y="-3785"/>
            <a:ext cx="12225109" cy="6858000"/>
            <a:chOff x="-14514" y="-3785"/>
            <a:chExt cx="12225109" cy="6858000"/>
          </a:xfrm>
        </p:grpSpPr>
        <p:pic>
          <p:nvPicPr>
            <p:cNvPr id="16" name="Picture 1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9" name="Picture 18"/>
            <p:cNvPicPr>
              <a:picLocks noChangeAspect="1"/>
            </p:cNvPicPr>
            <p:nvPr userDrawn="1"/>
          </p:nvPicPr>
          <p:blipFill rotWithShape="1">
            <a:blip r:embed="rId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7" name="Picture 16"/>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10012967" y="6429689"/>
            <a:ext cx="2027817" cy="324679"/>
          </a:xfrm>
          <a:prstGeom prst="rect">
            <a:avLst/>
          </a:prstGeom>
        </p:spPr>
      </p:pic>
      <p:sp>
        <p:nvSpPr>
          <p:cNvPr id="6" name="Slide Number Placeholder 5"/>
          <p:cNvSpPr>
            <a:spLocks noGrp="1"/>
          </p:cNvSpPr>
          <p:nvPr userDrawn="1">
            <p:ph type="sldNum" sz="quarter" idx="4"/>
          </p:nvPr>
        </p:nvSpPr>
        <p:spPr>
          <a:xfrm>
            <a:off x="4673600" y="6451601"/>
            <a:ext cx="2844800" cy="365125"/>
          </a:xfrm>
          <a:prstGeom prst="rect">
            <a:avLst/>
          </a:prstGeom>
        </p:spPr>
        <p:txBody>
          <a:bodyPr vert="horz" lIns="91440" tIns="45720" rIns="91440" bIns="45720" rtlCol="0" anchor="ctr"/>
          <a:lstStyle>
            <a:lvl1pPr algn="ctr">
              <a:defRPr sz="1000" b="1">
                <a:solidFill>
                  <a:schemeClr val="bg1"/>
                </a:solidFill>
              </a:defRPr>
            </a:lvl1pPr>
          </a:lstStyle>
          <a:p>
            <a:pPr>
              <a:defRPr/>
            </a:pPr>
            <a:fld id="{E819A472-7193-4E55-8D88-2E4E88AC4F4D}" type="slidenum">
              <a:rPr lang="en-US" altLang="en-US" smtClean="0"/>
              <a:pPr>
                <a:defRPr/>
              </a:pPr>
              <a:t>‹#›</a:t>
            </a:fld>
            <a:endParaRPr lang="en-US" altLang="en-US" dirty="0"/>
          </a:p>
        </p:txBody>
      </p:sp>
      <p:sp>
        <p:nvSpPr>
          <p:cNvPr id="46" name="Footer Placeholder 45"/>
          <p:cNvSpPr>
            <a:spLocks noGrp="1"/>
          </p:cNvSpPr>
          <p:nvPr userDrawn="1">
            <p:ph type="ftr" sz="quarter" idx="3"/>
          </p:nvPr>
        </p:nvSpPr>
        <p:spPr>
          <a:xfrm>
            <a:off x="-8467"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
        <p:nvSpPr>
          <p:cNvPr id="2" name="Title Placeholder 1"/>
          <p:cNvSpPr>
            <a:spLocks noGrp="1"/>
          </p:cNvSpPr>
          <p:nvPr userDrawn="1">
            <p:ph type="title"/>
          </p:nvPr>
        </p:nvSpPr>
        <p:spPr>
          <a:xfrm>
            <a:off x="732969" y="266700"/>
            <a:ext cx="11459031"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Text Placeholder 3"/>
          <p:cNvSpPr>
            <a:spLocks noGrp="1"/>
          </p:cNvSpPr>
          <p:nvPr userDrawn="1">
            <p:ph type="body" idx="1"/>
          </p:nvPr>
        </p:nvSpPr>
        <p:spPr>
          <a:xfrm>
            <a:off x="247651" y="1137424"/>
            <a:ext cx="11617248" cy="4995747"/>
          </a:xfrm>
          <a:prstGeom prst="rect">
            <a:avLst/>
          </a:prstGeom>
        </p:spPr>
        <p:txBody>
          <a:bodyPr vert="horz" lIns="91440" tIns="45720" rIns="91440" bIns="45720" rtlCol="0">
            <a:normAutofit/>
          </a:bodyPr>
          <a:lstStyle/>
          <a:p>
            <a:pPr marL="234950" lvl="0" indent="-234950" algn="l" defTabSz="914400" rtl="0" eaLnBrk="1" latinLnBrk="0" hangingPunct="1">
              <a:spcBef>
                <a:spcPct val="20000"/>
              </a:spcBef>
              <a:buClr>
                <a:schemeClr val="tx2"/>
              </a:buClr>
              <a:buFont typeface="Wingdings" pitchFamily="2" charset="2"/>
              <a:buChar char="§"/>
            </a:pPr>
            <a:r>
              <a:rPr lang="en-US" dirty="0" smtClean="0"/>
              <a:t>Click to edit Master text styles</a:t>
            </a:r>
          </a:p>
          <a:p>
            <a:pPr marL="457200" lvl="1" indent="-222250" algn="l" defTabSz="914400" rtl="0" eaLnBrk="1" latinLnBrk="0" hangingPunct="1">
              <a:spcBef>
                <a:spcPct val="20000"/>
              </a:spcBef>
              <a:buClr>
                <a:srgbClr val="F26E01"/>
              </a:buClr>
              <a:buFont typeface="Wingdings" panose="05000000000000000000" pitchFamily="2" charset="2"/>
              <a:buChar char="§"/>
            </a:pPr>
            <a:r>
              <a:rPr lang="en-US" dirty="0" smtClean="0"/>
              <a:t>Second level</a:t>
            </a:r>
          </a:p>
          <a:p>
            <a:pPr marL="692150" lvl="2" indent="-234950" algn="l" defTabSz="914400" rtl="0" eaLnBrk="1" latinLnBrk="0" hangingPunct="1">
              <a:spcBef>
                <a:spcPct val="20000"/>
              </a:spcBef>
              <a:buClr>
                <a:srgbClr val="F26E01"/>
              </a:buClr>
              <a:buFont typeface="Arial" pitchFamily="34" charset="0"/>
              <a:buChar char="‒"/>
            </a:pPr>
            <a:r>
              <a:rPr lang="en-US" dirty="0" smtClean="0"/>
              <a:t>Third level</a:t>
            </a:r>
          </a:p>
        </p:txBody>
      </p:sp>
      <p:pic>
        <p:nvPicPr>
          <p:cNvPr id="20" name="Picture 19" descr="FF_trans.png"/>
          <p:cNvPicPr>
            <a:picLocks noChangeAspect="1"/>
          </p:cNvPicPr>
          <p:nvPr userDrawn="1"/>
        </p:nvPicPr>
        <p:blipFill>
          <a:blip r:embed="rId11"/>
          <a:stretch>
            <a:fillRect/>
          </a:stretch>
        </p:blipFill>
        <p:spPr>
          <a:xfrm>
            <a:off x="323850" y="395288"/>
            <a:ext cx="270961" cy="447675"/>
          </a:xfrm>
          <a:prstGeom prst="rect">
            <a:avLst/>
          </a:prstGeom>
        </p:spPr>
      </p:pic>
    </p:spTree>
  </p:cSld>
  <p:clrMap bg1="lt1" tx1="dk1" bg2="lt2" tx2="dk2" accent1="accent1" accent2="accent2" accent3="accent3" accent4="accent4" accent5="accent5" accent6="accent6" hlink="hlink" folHlink="folHlink"/>
  <p:sldLayoutIdLst>
    <p:sldLayoutId id="2147483965" r:id="rId1"/>
    <p:sldLayoutId id="2147483966" r:id="rId2"/>
    <p:sldLayoutId id="2147483957" r:id="rId3"/>
    <p:sldLayoutId id="2147483958" r:id="rId4"/>
    <p:sldLayoutId id="2147483959" r:id="rId5"/>
    <p:sldLayoutId id="2147483960" r:id="rId6"/>
    <p:sldLayoutId id="2147483963" r:id="rId7"/>
  </p:sldLayoutIdLst>
  <p:timing>
    <p:tnLst>
      <p:par>
        <p:cTn id="1" dur="indefinite" restart="never" nodeType="tmRoot"/>
      </p:par>
    </p:tnLst>
  </p:timing>
  <p:hf hd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577850" indent="-342900" algn="l" defTabSz="914400" rtl="0" eaLnBrk="1" latinLnBrk="0" hangingPunct="1">
        <a:spcBef>
          <a:spcPct val="20000"/>
        </a:spcBef>
        <a:buClr>
          <a:schemeClr val="tx2"/>
        </a:buClr>
        <a:buFont typeface="Wingdings" pitchFamily="2" charset="2"/>
        <a:buNone/>
        <a:defRPr lang="en-US" sz="2000" b="1" kern="1200" dirty="0" smtClean="0">
          <a:solidFill>
            <a:schemeClr val="tx1"/>
          </a:solidFill>
          <a:latin typeface="+mn-lt"/>
          <a:ea typeface="+mn-ea"/>
          <a:cs typeface="+mn-cs"/>
        </a:defRPr>
      </a:lvl1pPr>
      <a:lvl2pPr marL="742950" indent="-285750" algn="l" defTabSz="914400" rtl="0" eaLnBrk="1" latinLnBrk="0" hangingPunct="1">
        <a:spcBef>
          <a:spcPct val="20000"/>
        </a:spcBef>
        <a:buClr>
          <a:srgbClr val="F26E01"/>
        </a:buClr>
        <a:buFont typeface="Wingdings" panose="05000000000000000000" pitchFamily="2" charset="2"/>
        <a:buChar char="§"/>
        <a:defRPr lang="en-US" sz="1800" kern="1200" dirty="0" smtClean="0">
          <a:solidFill>
            <a:schemeClr val="tx1"/>
          </a:solidFill>
          <a:latin typeface="+mn-lt"/>
          <a:ea typeface="+mn-ea"/>
          <a:cs typeface="+mn-cs"/>
        </a:defRPr>
      </a:lvl2pPr>
      <a:lvl3pPr marL="457200" indent="-222250" algn="l" defTabSz="914400" rtl="0" eaLnBrk="1" latinLnBrk="0" hangingPunct="1">
        <a:spcBef>
          <a:spcPct val="20000"/>
        </a:spcBef>
        <a:buClr>
          <a:schemeClr val="tx1"/>
        </a:buClr>
        <a:buFont typeface="Arial" pitchFamily="34" charset="0"/>
        <a:buChar char="‒"/>
        <a:defRPr lang="en-US" sz="1600" kern="1200" dirty="0" smtClean="0">
          <a:solidFill>
            <a:schemeClr val="tx1"/>
          </a:solidFill>
          <a:latin typeface="+mn-lt"/>
          <a:ea typeface="+mn-ea"/>
          <a:cs typeface="+mn-cs"/>
        </a:defRPr>
      </a:lvl3pPr>
      <a:lvl4pPr marL="692150" indent="-2349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7473" userDrawn="1">
          <p15:clr>
            <a:srgbClr val="F26B43"/>
          </p15:clr>
        </p15:guide>
        <p15:guide id="4" orient="horz" pos="720" userDrawn="1">
          <p15:clr>
            <a:srgbClr val="F26B43"/>
          </p15:clr>
        </p15:guide>
        <p15:guide id="5" orient="horz" pos="3888" userDrawn="1">
          <p15:clr>
            <a:srgbClr val="F26B43"/>
          </p15:clr>
        </p15:guide>
        <p15:guide id="6" pos="15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2160" y="2596896"/>
            <a:ext cx="6547440" cy="2100363"/>
          </a:xfrm>
        </p:spPr>
        <p:txBody>
          <a:bodyPr>
            <a:normAutofit fontScale="90000"/>
          </a:bodyPr>
          <a:lstStyle/>
          <a:p>
            <a:r>
              <a:rPr lang="en-US" dirty="0"/>
              <a:t>	 Hackathon – Hack the Stack</a:t>
            </a:r>
            <a:br>
              <a:rPr lang="en-US" dirty="0"/>
            </a:br>
            <a:r>
              <a:rPr lang="en-US" dirty="0"/>
              <a:t/>
            </a:r>
            <a:br>
              <a:rPr lang="en-US" dirty="0"/>
            </a:br>
            <a:r>
              <a:rPr lang="en-US" sz="2200" dirty="0"/>
              <a:t>Team Id # </a:t>
            </a:r>
            <a:r>
              <a:rPr lang="en-US" sz="2200" dirty="0" smtClean="0"/>
              <a:t>131</a:t>
            </a:r>
            <a:r>
              <a:rPr lang="en-US" dirty="0"/>
              <a:t/>
            </a:r>
            <a:br>
              <a:rPr lang="en-US" dirty="0"/>
            </a:br>
            <a:r>
              <a:rPr lang="en-US" sz="2800" dirty="0"/>
              <a:t>FNOL USE CASE</a:t>
            </a:r>
            <a:r>
              <a:rPr lang="en-US" sz="2800" b="0" dirty="0"/>
              <a:t/>
            </a:r>
            <a:br>
              <a:rPr lang="en-US" sz="2800" b="0" dirty="0"/>
            </a:br>
            <a:r>
              <a:rPr lang="en-US" sz="2800" b="0" dirty="0"/>
              <a:t> </a:t>
            </a:r>
            <a:br>
              <a:rPr lang="en-US" sz="2800" b="0" dirty="0"/>
            </a:br>
            <a:endParaRPr lang="en-US" sz="2700" dirty="0"/>
          </a:p>
        </p:txBody>
      </p:sp>
      <p:sp>
        <p:nvSpPr>
          <p:cNvPr id="3" name="Subtitle 2"/>
          <p:cNvSpPr>
            <a:spLocks noGrp="1"/>
          </p:cNvSpPr>
          <p:nvPr>
            <p:ph type="subTitle" idx="1"/>
          </p:nvPr>
        </p:nvSpPr>
        <p:spPr/>
        <p:txBody>
          <a:bodyPr/>
          <a:lstStyle/>
          <a:p>
            <a:r>
              <a:rPr lang="en-US" i="1" dirty="0" smtClean="0"/>
              <a:t>January 2018</a:t>
            </a:r>
            <a:endParaRPr lang="en-US" i="1" dirty="0"/>
          </a:p>
        </p:txBody>
      </p:sp>
    </p:spTree>
    <p:extLst>
      <p:ext uri="{BB962C8B-B14F-4D97-AF65-F5344CB8AC3E}">
        <p14:creationId xmlns:p14="http://schemas.microsoft.com/office/powerpoint/2010/main" val="3246887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4E6B543-BD2D-4690-AAA0-918F01DC82DD}" type="slidenum">
              <a:rPr lang="en-US" altLang="en-US" smtClean="0"/>
              <a:pPr>
                <a:defRPr/>
              </a:pPr>
              <a:t>10</a:t>
            </a:fld>
            <a:endParaRPr lang="en-US" altLang="en-US" dirty="0"/>
          </a:p>
        </p:txBody>
      </p:sp>
      <p:sp>
        <p:nvSpPr>
          <p:cNvPr id="3" name="Footer Placeholder 2"/>
          <p:cNvSpPr>
            <a:spLocks noGrp="1"/>
          </p:cNvSpPr>
          <p:nvPr>
            <p:ph type="ftr" sz="quarter" idx="3"/>
          </p:nvPr>
        </p:nvSpPr>
        <p:spPr/>
        <p:txBody>
          <a:bodyPr/>
          <a:lstStyle/>
          <a:p>
            <a:r>
              <a:rPr lang="en-US" smtClean="0"/>
              <a:t>© 2016, Syntel, Inc.</a:t>
            </a:r>
            <a:endParaRPr lang="en-US" dirty="0"/>
          </a:p>
        </p:txBody>
      </p:sp>
      <p:pic>
        <p:nvPicPr>
          <p:cNvPr id="4" name="Picture 3"/>
          <p:cNvPicPr>
            <a:picLocks noChangeAspect="1"/>
          </p:cNvPicPr>
          <p:nvPr/>
        </p:nvPicPr>
        <p:blipFill>
          <a:blip r:embed="rId2"/>
          <a:stretch>
            <a:fillRect/>
          </a:stretch>
        </p:blipFill>
        <p:spPr>
          <a:xfrm>
            <a:off x="1381125" y="405587"/>
            <a:ext cx="9429750" cy="5631656"/>
          </a:xfrm>
          <a:prstGeom prst="rect">
            <a:avLst/>
          </a:prstGeom>
        </p:spPr>
      </p:pic>
    </p:spTree>
    <p:extLst>
      <p:ext uri="{BB962C8B-B14F-4D97-AF65-F5344CB8AC3E}">
        <p14:creationId xmlns:p14="http://schemas.microsoft.com/office/powerpoint/2010/main" val="421153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4E6B543-BD2D-4690-AAA0-918F01DC82DD}" type="slidenum">
              <a:rPr lang="en-US" altLang="en-US" smtClean="0"/>
              <a:pPr>
                <a:defRPr/>
              </a:pPr>
              <a:t>11</a:t>
            </a:fld>
            <a:endParaRPr lang="en-US" altLang="en-US" dirty="0"/>
          </a:p>
        </p:txBody>
      </p:sp>
      <p:sp>
        <p:nvSpPr>
          <p:cNvPr id="3" name="Footer Placeholder 2"/>
          <p:cNvSpPr>
            <a:spLocks noGrp="1"/>
          </p:cNvSpPr>
          <p:nvPr>
            <p:ph type="ftr" sz="quarter" idx="3"/>
          </p:nvPr>
        </p:nvSpPr>
        <p:spPr/>
        <p:txBody>
          <a:bodyPr/>
          <a:lstStyle/>
          <a:p>
            <a:r>
              <a:rPr lang="en-US" smtClean="0"/>
              <a:t>© 2016, Syntel, Inc.</a:t>
            </a:r>
            <a:endParaRPr lang="en-US" dirty="0"/>
          </a:p>
        </p:txBody>
      </p:sp>
      <p:pic>
        <p:nvPicPr>
          <p:cNvPr id="4" name="Picture 3"/>
          <p:cNvPicPr>
            <a:picLocks noChangeAspect="1"/>
          </p:cNvPicPr>
          <p:nvPr/>
        </p:nvPicPr>
        <p:blipFill>
          <a:blip r:embed="rId2"/>
          <a:stretch>
            <a:fillRect/>
          </a:stretch>
        </p:blipFill>
        <p:spPr>
          <a:xfrm>
            <a:off x="1737568" y="342899"/>
            <a:ext cx="9311431" cy="5560993"/>
          </a:xfrm>
          <a:prstGeom prst="rect">
            <a:avLst/>
          </a:prstGeom>
        </p:spPr>
      </p:pic>
    </p:spTree>
    <p:extLst>
      <p:ext uri="{BB962C8B-B14F-4D97-AF65-F5344CB8AC3E}">
        <p14:creationId xmlns:p14="http://schemas.microsoft.com/office/powerpoint/2010/main" val="275316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566441" y="2751362"/>
            <a:ext cx="6625560" cy="137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10395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74957846"/>
              </p:ext>
            </p:extLst>
          </p:nvPr>
        </p:nvGraphicFramePr>
        <p:xfrm>
          <a:off x="732969" y="971550"/>
          <a:ext cx="10158880" cy="5333506"/>
        </p:xfrm>
        <a:graphic>
          <a:graphicData uri="http://schemas.openxmlformats.org/drawingml/2006/table">
            <a:tbl>
              <a:tblPr firstRow="1" bandRow="1">
                <a:tableStyleId>{5C22544A-7EE6-4342-B048-85BDC9FD1C3A}</a:tableStyleId>
              </a:tblPr>
              <a:tblGrid>
                <a:gridCol w="812240">
                  <a:extLst>
                    <a:ext uri="{9D8B030D-6E8A-4147-A177-3AD203B41FA5}">
                      <a16:colId xmlns:a16="http://schemas.microsoft.com/office/drawing/2014/main" val="20000"/>
                    </a:ext>
                  </a:extLst>
                </a:gridCol>
                <a:gridCol w="9346640">
                  <a:extLst>
                    <a:ext uri="{9D8B030D-6E8A-4147-A177-3AD203B41FA5}">
                      <a16:colId xmlns:a16="http://schemas.microsoft.com/office/drawing/2014/main" val="20001"/>
                    </a:ext>
                  </a:extLst>
                </a:gridCol>
              </a:tblGrid>
              <a:tr h="526633">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2700" cap="flat" cmpd="sng" algn="ctr">
                      <a:solidFill>
                        <a:srgbClr val="568424"/>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Use Case</a:t>
                      </a:r>
                    </a:p>
                  </a:txBody>
                  <a:tcPr anchor="ctr">
                    <a:lnL w="12700" cmpd="sng">
                      <a:noFill/>
                    </a:lnL>
                    <a:lnR w="12700" cmpd="sng">
                      <a:noFill/>
                    </a:lnR>
                    <a:lnT w="12700" cap="flat" cmpd="sng" algn="ctr">
                      <a:solidFill>
                        <a:srgbClr val="568424"/>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2</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Solution</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3</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Technical Design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4</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Innovation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5</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Business Value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6</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Domain Relevance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7</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Reusability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8</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Technology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9</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Value</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340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10</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68424"/>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Savings</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6" name="Slide Number Placeholder 5"/>
          <p:cNvSpPr>
            <a:spLocks noGrp="1"/>
          </p:cNvSpPr>
          <p:nvPr>
            <p:ph type="sldNum" sz="quarter" idx="12"/>
          </p:nvPr>
        </p:nvSpPr>
        <p:spPr>
          <a:xfrm>
            <a:off x="5410200" y="6460496"/>
            <a:ext cx="1371600" cy="274320"/>
          </a:xfrm>
        </p:spPr>
        <p:txBody>
          <a:bodyPr/>
          <a:lstStyle/>
          <a:p>
            <a:pPr>
              <a:defRPr/>
            </a:pPr>
            <a:fld id="{5642CAC0-F6AC-4361-B3FC-DDB7A8BBA2B3}" type="slidenum">
              <a:rPr lang="en-US" altLang="en-US" smtClean="0"/>
              <a:pPr>
                <a:defRPr/>
              </a:pPr>
              <a:t>2</a:t>
            </a:fld>
            <a:endParaRPr lang="en-US" altLang="en-US" dirty="0"/>
          </a:p>
        </p:txBody>
      </p:sp>
      <p:sp>
        <p:nvSpPr>
          <p:cNvPr id="4" name="Title 3"/>
          <p:cNvSpPr>
            <a:spLocks noGrp="1"/>
          </p:cNvSpPr>
          <p:nvPr>
            <p:ph type="title"/>
          </p:nvPr>
        </p:nvSpPr>
        <p:spPr/>
        <p:txBody>
          <a:bodyPr/>
          <a:lstStyle/>
          <a:p>
            <a:r>
              <a:rPr lang="en-US" dirty="0" smtClean="0"/>
              <a:t>Table of Contents</a:t>
            </a:r>
            <a:endParaRPr lang="en-US" dirty="0"/>
          </a:p>
        </p:txBody>
      </p:sp>
      <p:sp>
        <p:nvSpPr>
          <p:cNvPr id="7"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1718222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Use Case</a:t>
            </a:r>
            <a:endParaRPr lang="en-US" dirty="0"/>
          </a:p>
        </p:txBody>
      </p:sp>
      <p:sp>
        <p:nvSpPr>
          <p:cNvPr id="3" name="TextBox 2"/>
          <p:cNvSpPr txBox="1"/>
          <p:nvPr/>
        </p:nvSpPr>
        <p:spPr>
          <a:xfrm>
            <a:off x="732969" y="971550"/>
            <a:ext cx="10508055" cy="1692771"/>
          </a:xfrm>
          <a:prstGeom prst="rect">
            <a:avLst/>
          </a:prstGeom>
          <a:noFill/>
        </p:spPr>
        <p:txBody>
          <a:bodyPr wrap="square" rtlCol="0">
            <a:spAutoFit/>
          </a:bodyPr>
          <a:lstStyle/>
          <a:p>
            <a:r>
              <a:rPr lang="en-US" sz="1600" dirty="0" smtClean="0"/>
              <a:t>The </a:t>
            </a:r>
            <a:r>
              <a:rPr lang="en-US" sz="1600" dirty="0"/>
              <a:t>‘First Notice of Loss’ solution is intended to facilitate help insured (policy holder) </a:t>
            </a:r>
            <a:r>
              <a:rPr lang="en-US" sz="1600" dirty="0" smtClean="0"/>
              <a:t>to </a:t>
            </a:r>
            <a:r>
              <a:rPr lang="en-US" sz="1600" dirty="0"/>
              <a:t>intimate insurance company about </a:t>
            </a:r>
            <a:r>
              <a:rPr lang="en-US" sz="1600" dirty="0" smtClean="0"/>
              <a:t>the </a:t>
            </a:r>
            <a:r>
              <a:rPr lang="en-US" sz="1600" dirty="0"/>
              <a:t>accident/loss that has </a:t>
            </a:r>
            <a:r>
              <a:rPr lang="en-US" sz="1600" dirty="0" smtClean="0"/>
              <a:t>happened. </a:t>
            </a:r>
            <a:r>
              <a:rPr lang="en-US" sz="1600" dirty="0"/>
              <a:t>This </a:t>
            </a:r>
            <a:r>
              <a:rPr lang="en-US" sz="1600" dirty="0" smtClean="0"/>
              <a:t>can </a:t>
            </a:r>
            <a:r>
              <a:rPr lang="en-US" sz="1600" dirty="0"/>
              <a:t>be done over </a:t>
            </a:r>
            <a:r>
              <a:rPr lang="en-US" sz="1600" dirty="0" smtClean="0"/>
              <a:t>the </a:t>
            </a:r>
            <a:r>
              <a:rPr lang="en-US" sz="1600" dirty="0"/>
              <a:t>phone, mobile app or an email </a:t>
            </a:r>
            <a:r>
              <a:rPr lang="en-US" sz="1600" dirty="0" smtClean="0"/>
              <a:t>to the </a:t>
            </a:r>
            <a:r>
              <a:rPr lang="en-US" sz="1600" dirty="0"/>
              <a:t>insurance company’s Claims department. The insurance company </a:t>
            </a:r>
            <a:r>
              <a:rPr lang="en-US" sz="1600" dirty="0" smtClean="0"/>
              <a:t>can </a:t>
            </a:r>
            <a:r>
              <a:rPr lang="en-US" sz="1600" dirty="0"/>
              <a:t>then initiate a detailed investigation </a:t>
            </a:r>
            <a:r>
              <a:rPr lang="en-US" sz="1600" dirty="0" smtClean="0"/>
              <a:t>on </a:t>
            </a:r>
            <a:r>
              <a:rPr lang="en-US" sz="1600" dirty="0"/>
              <a:t>the loss </a:t>
            </a:r>
            <a:r>
              <a:rPr lang="en-US" sz="1600" dirty="0" smtClean="0"/>
              <a:t>occurred, </a:t>
            </a:r>
            <a:r>
              <a:rPr lang="en-US" sz="1600" dirty="0"/>
              <a:t>validation of policy </a:t>
            </a:r>
            <a:r>
              <a:rPr lang="en-US" sz="1600" dirty="0" smtClean="0"/>
              <a:t>and </a:t>
            </a:r>
            <a:r>
              <a:rPr lang="en-US" sz="1600" dirty="0"/>
              <a:t>its coverage limits before </a:t>
            </a:r>
            <a:r>
              <a:rPr lang="en-US" sz="1600" dirty="0" smtClean="0"/>
              <a:t>the </a:t>
            </a:r>
            <a:r>
              <a:rPr lang="en-US" sz="1600" dirty="0"/>
              <a:t>claim is actually </a:t>
            </a:r>
            <a:r>
              <a:rPr lang="en-US" sz="1600" dirty="0" smtClean="0"/>
              <a:t>settled. </a:t>
            </a:r>
            <a:r>
              <a:rPr lang="en-US" sz="1600" dirty="0"/>
              <a:t>The “FNOL” process also helps insurance company </a:t>
            </a:r>
            <a:r>
              <a:rPr lang="en-US" sz="1600" dirty="0" smtClean="0"/>
              <a:t>to </a:t>
            </a:r>
            <a:r>
              <a:rPr lang="en-US" sz="1600" dirty="0"/>
              <a:t>adjust its Loss </a:t>
            </a:r>
            <a:r>
              <a:rPr lang="en-US" sz="1600" dirty="0" smtClean="0"/>
              <a:t>Reserves. </a:t>
            </a:r>
            <a:r>
              <a:rPr lang="en-US" sz="1600" dirty="0"/>
              <a:t>	</a:t>
            </a:r>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graphicFrame>
        <p:nvGraphicFramePr>
          <p:cNvPr id="2" name="Table 5"/>
          <p:cNvGraphicFramePr>
            <a:graphicFrameLocks noGrp="1"/>
          </p:cNvGraphicFramePr>
          <p:nvPr>
            <p:extLst>
              <p:ext uri="{D42A27DB-BD31-4B8C-83A1-F6EECF244321}">
                <p14:modId xmlns:p14="http://schemas.microsoft.com/office/powerpoint/2010/main" val="3508770357"/>
              </p:ext>
            </p:extLst>
          </p:nvPr>
        </p:nvGraphicFramePr>
        <p:xfrm>
          <a:off x="622133" y="2726815"/>
          <a:ext cx="10475358" cy="3093720"/>
        </p:xfrm>
        <a:graphic>
          <a:graphicData uri="http://schemas.openxmlformats.org/drawingml/2006/table">
            <a:tbl>
              <a:tblPr firstRow="1" bandRow="1">
                <a:tableStyleId>{5C22544A-7EE6-4342-B048-85BDC9FD1C3A}</a:tableStyleId>
              </a:tblPr>
              <a:tblGrid>
                <a:gridCol w="10475358">
                  <a:extLst>
                    <a:ext uri="{9D8B030D-6E8A-4147-A177-3AD203B41FA5}">
                      <a16:colId xmlns:a16="http://schemas.microsoft.com/office/drawing/2014/main" val="20000"/>
                    </a:ext>
                  </a:extLst>
                </a:gridCol>
              </a:tblGrid>
              <a:tr h="370840">
                <a:tc>
                  <a:txBody>
                    <a:bodyPr/>
                    <a:lstStyle/>
                    <a:p>
                      <a:r>
                        <a:rPr lang="en-US" sz="1400" dirty="0" smtClean="0"/>
                        <a:t>Use case </a:t>
                      </a:r>
                      <a:r>
                        <a:rPr lang="en-US" sz="1400" dirty="0" smtClean="0"/>
                        <a:t>Scope</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The application should take below inputs from the Insured: o Name of the Insured o Phone numbers (Landline / Mobile) o Loss details (Auto, Home), date, time, description o Policy Number (optional) o Local police/fire </a:t>
                      </a:r>
                      <a:r>
                        <a:rPr lang="en-US" sz="1400" dirty="0" err="1" smtClean="0"/>
                        <a:t>dept</a:t>
                      </a:r>
                      <a:r>
                        <a:rPr lang="en-US" sz="1400" dirty="0" smtClean="0"/>
                        <a:t> investigation report (optional)</a:t>
                      </a:r>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FNOL application should be able to check whether the policy is “in-force” at the time when loss occurred. This can be done by querying the policy database in check the policy expiry date. For valid policies, FNOL app can generate a unique Claim Tracking Number and forward the details to Claim Dept. Also, notify respective teams (roadside assistance, local police and fire department) about the event.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Insurance company’s Claim department should be able to see information about the policyholder details (name, phone number), details about the loss that has occurred and any other details that are shared by the insured. </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FNOL Application should have the facility of uploading images of the loss (damaged auto, home etc.) </a:t>
                      </a:r>
                    </a:p>
                  </a:txBody>
                  <a:tcPr/>
                </a:tc>
                <a:extLst>
                  <a:ext uri="{0D108BD9-81ED-4DB2-BD59-A6C34878D82A}">
                    <a16:rowId xmlns:a16="http://schemas.microsoft.com/office/drawing/2014/main" val="10004"/>
                  </a:ext>
                </a:extLst>
              </a:tr>
              <a:tr h="370840">
                <a:tc>
                  <a:txBody>
                    <a:bodyPr/>
                    <a:lstStyle/>
                    <a:p>
                      <a:r>
                        <a:rPr lang="en-US" sz="1400" dirty="0" smtClean="0"/>
                        <a:t>Insured should receive a notifications (Email, SMS) for the Loss Reported along with the Claim Tracking Number</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57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a:t>Business</a:t>
            </a:r>
            <a:r>
              <a:rPr lang="en-US"/>
              <a:t> Solution</a:t>
            </a: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
        <p:nvSpPr>
          <p:cNvPr id="6" name="TextBox 1"/>
          <p:cNvSpPr txBox="1"/>
          <p:nvPr/>
        </p:nvSpPr>
        <p:spPr>
          <a:xfrm>
            <a:off x="622853" y="863804"/>
            <a:ext cx="10177670" cy="2814617"/>
          </a:xfrm>
          <a:prstGeom prst="rect">
            <a:avLst/>
          </a:prstGeom>
          <a:noFill/>
        </p:spPr>
        <p:txBody>
          <a:bodyPr wrap="square" rtlCol="0">
            <a:spAutoFit/>
          </a:bodyPr>
          <a:lstStyle/>
          <a:p>
            <a:pPr>
              <a:lnSpc>
                <a:spcPct val="150000"/>
              </a:lnSpc>
            </a:pPr>
            <a:r>
              <a:rPr lang="en-US" sz="2000" dirty="0" smtClean="0">
                <a:latin typeface="Calibri" panose="020F0502020204030204" pitchFamily="34" charset="0"/>
              </a:rPr>
              <a:t>We </a:t>
            </a:r>
            <a:r>
              <a:rPr lang="en-US" sz="2000" dirty="0">
                <a:latin typeface="Calibri" panose="020F0502020204030204" pitchFamily="34" charset="0"/>
              </a:rPr>
              <a:t>have created solution for providing info to company for accident/loss as well as policy can be claimed by end user. below points are captured in </a:t>
            </a:r>
            <a:r>
              <a:rPr lang="en-US" sz="2000" dirty="0" smtClean="0">
                <a:latin typeface="Calibri" panose="020F0502020204030204" pitchFamily="34" charset="0"/>
              </a:rPr>
              <a:t>solution:</a:t>
            </a:r>
          </a:p>
          <a:p>
            <a:pPr marL="285750" indent="-285750">
              <a:lnSpc>
                <a:spcPct val="150000"/>
              </a:lnSpc>
              <a:buFont typeface="Wingdings" panose="05000000000000000000" pitchFamily="2" charset="2"/>
              <a:buChar char="q"/>
            </a:pPr>
            <a:r>
              <a:rPr lang="en-US" sz="2000" dirty="0" smtClean="0">
                <a:latin typeface="Calibri" panose="020F0502020204030204" pitchFamily="34" charset="0"/>
              </a:rPr>
              <a:t>User </a:t>
            </a:r>
            <a:r>
              <a:rPr lang="en-US" sz="2000" dirty="0">
                <a:latin typeface="Calibri" panose="020F0502020204030204" pitchFamily="34" charset="0"/>
              </a:rPr>
              <a:t>can register himself as user admin, customer and agent.</a:t>
            </a:r>
          </a:p>
          <a:p>
            <a:pPr marL="285750" indent="-285750">
              <a:lnSpc>
                <a:spcPct val="150000"/>
              </a:lnSpc>
              <a:buFont typeface="Wingdings" panose="05000000000000000000" pitchFamily="2" charset="2"/>
              <a:buChar char="q"/>
            </a:pPr>
            <a:r>
              <a:rPr lang="en-US" sz="2000" dirty="0">
                <a:latin typeface="Calibri" panose="020F0502020204030204" pitchFamily="34" charset="0"/>
              </a:rPr>
              <a:t>U</a:t>
            </a:r>
            <a:r>
              <a:rPr lang="en-US" sz="2000" dirty="0" smtClean="0">
                <a:latin typeface="Calibri" panose="020F0502020204030204" pitchFamily="34" charset="0"/>
              </a:rPr>
              <a:t>ser </a:t>
            </a:r>
            <a:r>
              <a:rPr lang="en-US" sz="2000" dirty="0">
                <a:latin typeface="Calibri" panose="020F0502020204030204" pitchFamily="34" charset="0"/>
              </a:rPr>
              <a:t>can login by his emailed and password created.</a:t>
            </a:r>
          </a:p>
          <a:p>
            <a:pPr marL="285750" indent="-285750">
              <a:lnSpc>
                <a:spcPct val="150000"/>
              </a:lnSpc>
              <a:buFont typeface="Wingdings" panose="05000000000000000000" pitchFamily="2" charset="2"/>
              <a:buChar char="q"/>
            </a:pPr>
            <a:r>
              <a:rPr lang="en-US" sz="2000" dirty="0" smtClean="0">
                <a:latin typeface="Calibri" panose="020F0502020204030204" pitchFamily="34" charset="0"/>
              </a:rPr>
              <a:t>Admin </a:t>
            </a:r>
            <a:r>
              <a:rPr lang="en-US" sz="2000" dirty="0">
                <a:latin typeface="Calibri" panose="020F0502020204030204" pitchFamily="34" charset="0"/>
              </a:rPr>
              <a:t>can see all the existing user details with all details.</a:t>
            </a:r>
          </a:p>
          <a:p>
            <a:pPr marL="285750" indent="-285750">
              <a:lnSpc>
                <a:spcPct val="150000"/>
              </a:lnSpc>
              <a:buFont typeface="Wingdings" panose="05000000000000000000" pitchFamily="2" charset="2"/>
              <a:buChar char="q"/>
            </a:pPr>
            <a:r>
              <a:rPr lang="en-US" sz="2000" dirty="0" smtClean="0">
                <a:latin typeface="Calibri" panose="020F0502020204030204" pitchFamily="34" charset="0"/>
              </a:rPr>
              <a:t>Admin </a:t>
            </a:r>
            <a:r>
              <a:rPr lang="en-US" sz="2000" dirty="0">
                <a:latin typeface="Calibri" panose="020F0502020204030204" pitchFamily="34" charset="0"/>
              </a:rPr>
              <a:t>can also see all the claim policy with all the details.</a:t>
            </a:r>
            <a:endParaRPr lang="en-US" sz="2400" dirty="0" smtClean="0">
              <a:latin typeface="Calibri" panose="020F0502020204030204" pitchFamily="34" charset="0"/>
            </a:endParaRPr>
          </a:p>
        </p:txBody>
      </p:sp>
    </p:spTree>
    <p:extLst>
      <p:ext uri="{BB962C8B-B14F-4D97-AF65-F5344CB8AC3E}">
        <p14:creationId xmlns:p14="http://schemas.microsoft.com/office/powerpoint/2010/main" val="93219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Innovation </a:t>
            </a: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
        <p:nvSpPr>
          <p:cNvPr id="6" name="TextBox 1"/>
          <p:cNvSpPr txBox="1"/>
          <p:nvPr/>
        </p:nvSpPr>
        <p:spPr>
          <a:xfrm>
            <a:off x="732969" y="971550"/>
            <a:ext cx="9960816" cy="526297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dirty="0" smtClean="0">
                <a:latin typeface="Calibri" panose="020F0502020204030204" pitchFamily="34" charset="0"/>
              </a:rPr>
              <a:t>Online Claim</a:t>
            </a:r>
            <a:r>
              <a:rPr lang="en-US" sz="2400" dirty="0" smtClean="0">
                <a:latin typeface="Calibri" panose="020F0502020204030204" pitchFamily="34" charset="0"/>
              </a:rPr>
              <a:t> </a:t>
            </a:r>
            <a:r>
              <a:rPr lang="en-US" sz="2400" dirty="0" smtClean="0">
                <a:latin typeface="Calibri" panose="020F0502020204030204" pitchFamily="34" charset="0"/>
              </a:rPr>
              <a:t>solution will help customer to report Loss easily and instantly </a:t>
            </a:r>
          </a:p>
          <a:p>
            <a:pPr marL="342900" indent="-342900">
              <a:lnSpc>
                <a:spcPct val="150000"/>
              </a:lnSpc>
              <a:buFont typeface="Wingdings" panose="05000000000000000000" pitchFamily="2" charset="2"/>
              <a:buChar char="q"/>
            </a:pPr>
            <a:r>
              <a:rPr lang="en-US" sz="2400" dirty="0" smtClean="0">
                <a:latin typeface="Calibri" panose="020F0502020204030204" pitchFamily="34" charset="0"/>
              </a:rPr>
              <a:t>Claim registration process has been simplified with concise information.</a:t>
            </a:r>
          </a:p>
          <a:p>
            <a:pPr marL="342900" indent="-342900">
              <a:lnSpc>
                <a:spcPct val="150000"/>
              </a:lnSpc>
              <a:buFont typeface="Wingdings" panose="05000000000000000000" pitchFamily="2" charset="2"/>
              <a:buChar char="q"/>
            </a:pPr>
            <a:r>
              <a:rPr lang="en-US" sz="2400" dirty="0" smtClean="0">
                <a:latin typeface="Calibri" panose="020F0502020204030204" pitchFamily="34" charset="0"/>
              </a:rPr>
              <a:t>Single interface catering the need of policy holder and claim department</a:t>
            </a:r>
          </a:p>
          <a:p>
            <a:pPr marL="342900" indent="-342900">
              <a:lnSpc>
                <a:spcPct val="150000"/>
              </a:lnSpc>
              <a:buFont typeface="Wingdings" panose="05000000000000000000" pitchFamily="2" charset="2"/>
              <a:buChar char="q"/>
            </a:pPr>
            <a:r>
              <a:rPr lang="en-US" sz="2400" dirty="0" smtClean="0">
                <a:latin typeface="Calibri" panose="020F0502020204030204" pitchFamily="34" charset="0"/>
              </a:rPr>
              <a:t>Capability to search policy information and raise claim against valid policy.</a:t>
            </a:r>
          </a:p>
          <a:p>
            <a:pPr marL="342900" indent="-342900">
              <a:lnSpc>
                <a:spcPct val="150000"/>
              </a:lnSpc>
              <a:buFont typeface="Wingdings" panose="05000000000000000000" pitchFamily="2" charset="2"/>
              <a:buChar char="q"/>
            </a:pPr>
            <a:r>
              <a:rPr lang="en-US" sz="2400" dirty="0" smtClean="0">
                <a:latin typeface="Calibri" panose="020F0502020204030204" pitchFamily="34" charset="0"/>
              </a:rPr>
              <a:t>Provision to instantly report claim information to respective stakeholders/departments</a:t>
            </a:r>
          </a:p>
          <a:p>
            <a:pPr marL="342900" indent="-342900">
              <a:lnSpc>
                <a:spcPct val="150000"/>
              </a:lnSpc>
              <a:buFont typeface="Wingdings" panose="05000000000000000000" pitchFamily="2" charset="2"/>
              <a:buChar char="q"/>
            </a:pPr>
            <a:r>
              <a:rPr lang="en-US" sz="2400" dirty="0" smtClean="0">
                <a:latin typeface="Calibri" panose="020F0502020204030204" pitchFamily="34" charset="0"/>
              </a:rPr>
              <a:t>Ability to capture Images of Loss and Investigation reports</a:t>
            </a:r>
            <a:r>
              <a:rPr lang="en-US" sz="2400" dirty="0" smtClean="0">
                <a:latin typeface="Calibri" panose="020F0502020204030204" pitchFamily="34" charset="0"/>
              </a:rPr>
              <a:t>.</a:t>
            </a:r>
          </a:p>
          <a:p>
            <a:pPr marL="342900" indent="-342900">
              <a:lnSpc>
                <a:spcPct val="150000"/>
              </a:lnSpc>
              <a:buFont typeface="Wingdings" panose="05000000000000000000" pitchFamily="2" charset="2"/>
              <a:buChar char="q"/>
            </a:pPr>
            <a:r>
              <a:rPr lang="en-US" dirty="0" smtClean="0">
                <a:latin typeface="Calibri" panose="020F0502020204030204" pitchFamily="34" charset="0"/>
              </a:rPr>
              <a:t>Ability to track the claim status</a:t>
            </a:r>
            <a:endParaRPr lang="en-US" sz="2400" dirty="0" smtClean="0">
              <a:latin typeface="Calibri" panose="020F0502020204030204" pitchFamily="34" charset="0"/>
            </a:endParaRP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47470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t>Business Value</a:t>
            </a:r>
            <a:endParaRPr lang="en-US" dirty="0"/>
          </a:p>
        </p:txBody>
      </p:sp>
      <p:sp>
        <p:nvSpPr>
          <p:cNvPr id="3" name="TextBox 2"/>
          <p:cNvSpPr txBox="1"/>
          <p:nvPr/>
        </p:nvSpPr>
        <p:spPr>
          <a:xfrm>
            <a:off x="732969" y="1315233"/>
            <a:ext cx="10743414" cy="3416320"/>
          </a:xfrm>
          <a:prstGeom prst="rect">
            <a:avLst/>
          </a:prstGeom>
          <a:noFill/>
        </p:spPr>
        <p:txBody>
          <a:bodyPr wrap="square" rtlCol="0">
            <a:spAutoFit/>
          </a:bodyPr>
          <a:lstStyle/>
          <a:p>
            <a:r>
              <a:rPr lang="en-US" dirty="0" smtClean="0"/>
              <a:t>What </a:t>
            </a:r>
            <a:r>
              <a:rPr lang="en-US" dirty="0"/>
              <a:t>will be the potential size of the </a:t>
            </a:r>
            <a:r>
              <a:rPr lang="en-US" dirty="0" smtClean="0"/>
              <a:t>opportunity if </a:t>
            </a:r>
            <a:r>
              <a:rPr lang="en-US" dirty="0"/>
              <a:t>the </a:t>
            </a:r>
            <a:r>
              <a:rPr lang="en-US" dirty="0" smtClean="0"/>
              <a:t>solution wins </a:t>
            </a:r>
            <a:r>
              <a:rPr lang="en-US" dirty="0"/>
              <a:t>us a project? </a:t>
            </a:r>
            <a:endParaRPr lang="en-US" dirty="0" smtClean="0"/>
          </a:p>
          <a:p>
            <a:endParaRPr lang="en-US" dirty="0"/>
          </a:p>
          <a:p>
            <a:r>
              <a:rPr lang="en-US" dirty="0" smtClean="0"/>
              <a:t>Saving the time</a:t>
            </a:r>
          </a:p>
          <a:p>
            <a:r>
              <a:rPr lang="en-US" dirty="0" smtClean="0"/>
              <a:t>It </a:t>
            </a:r>
            <a:r>
              <a:rPr lang="en-US" dirty="0" smtClean="0"/>
              <a:t>will be useful for </a:t>
            </a:r>
            <a:r>
              <a:rPr lang="en-US" dirty="0" smtClean="0"/>
              <a:t>web/mobile</a:t>
            </a:r>
          </a:p>
          <a:p>
            <a:r>
              <a:rPr lang="en-US" dirty="0" smtClean="0"/>
              <a:t>User Friendly Architecture</a:t>
            </a:r>
          </a:p>
          <a:p>
            <a:r>
              <a:rPr lang="en-US" dirty="0" smtClean="0"/>
              <a:t>Secure and Robust</a:t>
            </a:r>
            <a:endParaRPr lang="en-US" dirty="0" smtClean="0"/>
          </a:p>
          <a:p>
            <a:endParaRPr lang="en-US" dirty="0" smtClean="0"/>
          </a:p>
          <a:p>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83567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Reusability </a:t>
            </a:r>
            <a:endParaRPr lang="en-US" b="0" dirty="0"/>
          </a:p>
        </p:txBody>
      </p:sp>
      <p:sp>
        <p:nvSpPr>
          <p:cNvPr id="3" name="TextBox 2"/>
          <p:cNvSpPr txBox="1"/>
          <p:nvPr/>
        </p:nvSpPr>
        <p:spPr>
          <a:xfrm>
            <a:off x="732969" y="1315233"/>
            <a:ext cx="10518127" cy="2308324"/>
          </a:xfrm>
          <a:prstGeom prst="rect">
            <a:avLst/>
          </a:prstGeom>
          <a:noFill/>
        </p:spPr>
        <p:txBody>
          <a:bodyPr wrap="square" rtlCol="0">
            <a:spAutoFit/>
          </a:bodyPr>
          <a:lstStyle/>
          <a:p>
            <a:r>
              <a:rPr lang="en-US" dirty="0" smtClean="0"/>
              <a:t>The Online Claim Solution is a Web Application and it can handle multiple users simultaneously.</a:t>
            </a:r>
          </a:p>
          <a:p>
            <a:endParaRPr lang="en-US" dirty="0"/>
          </a:p>
          <a:p>
            <a:r>
              <a:rPr lang="en-US" dirty="0" smtClean="0"/>
              <a:t>The multiple users can access the Application and can request for the claim.</a:t>
            </a:r>
          </a:p>
          <a:p>
            <a:endParaRPr lang="en-US" dirty="0"/>
          </a:p>
          <a:p>
            <a:r>
              <a:rPr lang="en-US" dirty="0" smtClean="0"/>
              <a:t>It can be used by any Insurance Company</a:t>
            </a: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309322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Technology </a:t>
            </a:r>
            <a:endParaRPr lang="en-US" b="0" dirty="0"/>
          </a:p>
        </p:txBody>
      </p:sp>
      <p:sp>
        <p:nvSpPr>
          <p:cNvPr id="3" name="TextBox 2"/>
          <p:cNvSpPr txBox="1"/>
          <p:nvPr/>
        </p:nvSpPr>
        <p:spPr>
          <a:xfrm>
            <a:off x="732969" y="1315233"/>
            <a:ext cx="11510395" cy="1938992"/>
          </a:xfrm>
          <a:prstGeom prst="rect">
            <a:avLst/>
          </a:prstGeom>
          <a:noFill/>
        </p:spPr>
        <p:txBody>
          <a:bodyPr wrap="none" rtlCol="0">
            <a:spAutoFit/>
          </a:bodyPr>
          <a:lstStyle/>
          <a:p>
            <a:r>
              <a:rPr lang="en-US" dirty="0" smtClean="0"/>
              <a:t>We have used </a:t>
            </a:r>
            <a:r>
              <a:rPr lang="en-US" dirty="0" smtClean="0"/>
              <a:t>Asp.net which is platform independent and light weight to the server.</a:t>
            </a:r>
          </a:p>
          <a:p>
            <a:endParaRPr lang="en-US" dirty="0"/>
          </a:p>
          <a:p>
            <a:r>
              <a:rPr lang="en-US" dirty="0" smtClean="0"/>
              <a:t>Secondly we used XML as database for storing users and policy claim details.</a:t>
            </a:r>
          </a:p>
          <a:p>
            <a:endParaRPr lang="en-US" dirty="0"/>
          </a:p>
          <a:p>
            <a:r>
              <a:rPr lang="en-US" dirty="0" smtClean="0"/>
              <a:t>We have used Bootstrap to create responsive and good looking interface.</a:t>
            </a:r>
            <a:endParaRPr lang="en-US"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spTree>
    <p:extLst>
      <p:ext uri="{BB962C8B-B14F-4D97-AF65-F5344CB8AC3E}">
        <p14:creationId xmlns:p14="http://schemas.microsoft.com/office/powerpoint/2010/main" val="260521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266700"/>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dirty="0" smtClean="0"/>
              <a:t>Screen Shots </a:t>
            </a:r>
            <a:endParaRPr lang="en-US" b="0" dirty="0"/>
          </a:p>
        </p:txBody>
      </p:sp>
      <p:sp>
        <p:nvSpPr>
          <p:cNvPr id="5" name="Footer Placeholder 3"/>
          <p:cNvSpPr>
            <a:spLocks noGrp="1"/>
          </p:cNvSpPr>
          <p:nvPr>
            <p:ph type="ftr" sz="quarter" idx="3"/>
          </p:nvPr>
        </p:nvSpPr>
        <p:spPr>
          <a:xfrm>
            <a:off x="0" y="6627793"/>
            <a:ext cx="4114800" cy="219615"/>
          </a:xfrm>
        </p:spPr>
        <p:txBody>
          <a:bodyPr/>
          <a:lstStyle/>
          <a:p>
            <a:r>
              <a:rPr lang="en-US" dirty="0" smtClean="0"/>
              <a:t>© 2017, Syntel, Inc.</a:t>
            </a:r>
            <a:endParaRPr lang="en-US" dirty="0"/>
          </a:p>
        </p:txBody>
      </p:sp>
      <p:pic>
        <p:nvPicPr>
          <p:cNvPr id="2" name="Picture 1"/>
          <p:cNvPicPr>
            <a:picLocks noChangeAspect="1"/>
          </p:cNvPicPr>
          <p:nvPr/>
        </p:nvPicPr>
        <p:blipFill>
          <a:blip r:embed="rId2"/>
          <a:stretch>
            <a:fillRect/>
          </a:stretch>
        </p:blipFill>
        <p:spPr>
          <a:xfrm>
            <a:off x="732969" y="800169"/>
            <a:ext cx="8521839" cy="5089431"/>
          </a:xfrm>
          <a:prstGeom prst="rect">
            <a:avLst/>
          </a:prstGeom>
        </p:spPr>
      </p:pic>
    </p:spTree>
    <p:extLst>
      <p:ext uri="{BB962C8B-B14F-4D97-AF65-F5344CB8AC3E}">
        <p14:creationId xmlns:p14="http://schemas.microsoft.com/office/powerpoint/2010/main" val="217793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SG_2014">
  <a:themeElements>
    <a:clrScheme name="Custom 2">
      <a:dk1>
        <a:srgbClr val="000000"/>
      </a:dk1>
      <a:lt1>
        <a:srgbClr val="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DCAD4A"/>
      </a:hlink>
      <a:folHlink>
        <a:srgbClr val="0504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7" id="{C188D716-EE3B-4EA2-BDEA-345D085262B4}" vid="{3BCA7C72-9484-44CF-890D-462442EBB5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d4749ec2-ffaa-44fc-9f6b-a53363acd3dd">HQN6EPSXUDWS-1346-14</_dlc_DocId>
    <_dlc_DocIdUrl xmlns="d4749ec2-ffaa-44fc-9f6b-a53363acd3dd">
      <Url>https://syntelligence.syntelinc.com/Hackathon/_layouts/15/DocIdRedir.aspx?ID=HQN6EPSXUDWS-1346-14</Url>
      <Description>HQN6EPSXUDWS-1346-14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A21A80D0BD89943BB9C6A676196C403" ma:contentTypeVersion="1" ma:contentTypeDescription="Create a new document." ma:contentTypeScope="" ma:versionID="b5bc4604dab4d7d7c19a70de8cfb8754">
  <xsd:schema xmlns:xsd="http://www.w3.org/2001/XMLSchema" xmlns:xs="http://www.w3.org/2001/XMLSchema" xmlns:p="http://schemas.microsoft.com/office/2006/metadata/properties" xmlns:ns1="http://schemas.microsoft.com/sharepoint/v3" xmlns:ns2="d4749ec2-ffaa-44fc-9f6b-a53363acd3dd" targetNamespace="http://schemas.microsoft.com/office/2006/metadata/properties" ma:root="true" ma:fieldsID="4a4261a15bc3adc38a57e78567add051" ns1:_="" ns2:_="">
    <xsd:import namespace="http://schemas.microsoft.com/sharepoint/v3"/>
    <xsd:import namespace="d4749ec2-ffaa-44fc-9f6b-a53363acd3dd"/>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749ec2-ffaa-44fc-9f6b-a53363acd3d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1B724E-B67D-4A5B-8868-9D3557B9C4BE}">
  <ds:schemaRefs>
    <ds:schemaRef ds:uri="http://schemas.microsoft.com/sharepoint/v3/contenttype/forms"/>
  </ds:schemaRefs>
</ds:datastoreItem>
</file>

<file path=customXml/itemProps2.xml><?xml version="1.0" encoding="utf-8"?>
<ds:datastoreItem xmlns:ds="http://schemas.openxmlformats.org/officeDocument/2006/customXml" ds:itemID="{0CF73B4F-DF7F-4B56-9514-FB496367F3D7}">
  <ds:schemaRefs>
    <ds:schemaRef ds:uri="http://schemas.microsoft.com/sharepoint/events"/>
  </ds:schemaRefs>
</ds:datastoreItem>
</file>

<file path=customXml/itemProps3.xml><?xml version="1.0" encoding="utf-8"?>
<ds:datastoreItem xmlns:ds="http://schemas.openxmlformats.org/officeDocument/2006/customXml" ds:itemID="{32EB89FF-07DC-44CA-B5C1-03B0DDA5AA9D}">
  <ds:schemaRefs>
    <ds:schemaRef ds:uri="http://purl.org/dc/elements/1.1/"/>
    <ds:schemaRef ds:uri="http://schemas.microsoft.com/office/2006/metadata/properties"/>
    <ds:schemaRef ds:uri="http://schemas.microsoft.com/sharepoint/v3"/>
    <ds:schemaRef ds:uri="http://schemas.microsoft.com/office/infopath/2007/PartnerControls"/>
    <ds:schemaRef ds:uri="http://schemas.microsoft.com/office/2006/documentManagement/types"/>
    <ds:schemaRef ds:uri="d4749ec2-ffaa-44fc-9f6b-a53363acd3dd"/>
    <ds:schemaRef ds:uri="http://schemas.openxmlformats.org/package/2006/metadata/core-properties"/>
    <ds:schemaRef ds:uri="http://purl.org/dc/terms/"/>
    <ds:schemaRef ds:uri="http://www.w3.org/XML/1998/namespace"/>
    <ds:schemaRef ds:uri="http://purl.org/dc/dcmitype/"/>
  </ds:schemaRefs>
</ds:datastoreItem>
</file>

<file path=customXml/itemProps4.xml><?xml version="1.0" encoding="utf-8"?>
<ds:datastoreItem xmlns:ds="http://schemas.openxmlformats.org/officeDocument/2006/customXml" ds:itemID="{2926FFDE-9324-4AA6-9338-5DA47C33BF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4749ec2-ffaa-44fc-9f6b-a53363acd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Global_Wide Screen</Template>
  <TotalTime>5922</TotalTime>
  <Words>674</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ESG_2014</vt:lpstr>
      <vt:lpstr>  Hackathon – Hack the Stack  Team Id # 131 FNOL USE CASE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Toshkhani, Satish</dc:creator>
  <cp:lastModifiedBy>Admin</cp:lastModifiedBy>
  <cp:revision>146</cp:revision>
  <cp:lastPrinted>2004-02-17T13:25:10Z</cp:lastPrinted>
  <dcterms:created xsi:type="dcterms:W3CDTF">2016-05-10T12:08:13Z</dcterms:created>
  <dcterms:modified xsi:type="dcterms:W3CDTF">2018-01-19T12:52:47Z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0x010100BA21A80D0BD89943BB9C6A676196C403</vt:lpwstr>
  </property>
  <property fmtid="{D5CDD505-2E9C-101B-9397-08002B2CF9AE}" pid="3" name="_dlc_DocIdItemGuid">
    <vt:lpwstr>18f475d8-b2a2-4a6c-97f8-2422003dc3b0</vt:lpwstr>
  </property>
</Properties>
</file>