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262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492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16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193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310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169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734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459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565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734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31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832904"/>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ode-red-arceus.eu-gb.mybluemix.net/u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4C2-2B8A-4A6D-90F1-6438928F1879}"/>
              </a:ext>
            </a:extLst>
          </p:cNvPr>
          <p:cNvSpPr>
            <a:spLocks noGrp="1"/>
          </p:cNvSpPr>
          <p:nvPr>
            <p:ph type="ctrTitle"/>
          </p:nvPr>
        </p:nvSpPr>
        <p:spPr>
          <a:xfrm>
            <a:off x="635130" y="4455425"/>
            <a:ext cx="10909073" cy="1447062"/>
          </a:xfrm>
        </p:spPr>
        <p:txBody>
          <a:bodyPr>
            <a:normAutofit fontScale="90000"/>
          </a:bodyPr>
          <a:lstStyle/>
          <a:p>
            <a:pPr algn="ctr"/>
            <a:r>
              <a:rPr lang="en-US" sz="4700" dirty="0"/>
              <a:t>Intelligent Post-Lockdown</a:t>
            </a:r>
            <a:endParaRPr lang="en-IN" sz="4700" dirty="0"/>
          </a:p>
          <a:p>
            <a:pPr algn="ctr"/>
            <a:r>
              <a:rPr lang="en-US" sz="4700" dirty="0"/>
              <a:t> Management System for Public Transportation</a:t>
            </a:r>
            <a:endParaRPr lang="en-IN" sz="4700" dirty="0"/>
          </a:p>
        </p:txBody>
      </p:sp>
      <p:pic>
        <p:nvPicPr>
          <p:cNvPr id="19" name="Picture 3">
            <a:extLst>
              <a:ext uri="{FF2B5EF4-FFF2-40B4-BE49-F238E27FC236}">
                <a16:creationId xmlns:a16="http://schemas.microsoft.com/office/drawing/2014/main" id="{36E544AD-13A6-4950-8E9A-F0E5F5016823}"/>
              </a:ext>
            </a:extLst>
          </p:cNvPr>
          <p:cNvPicPr>
            <a:picLocks noChangeAspect="1"/>
          </p:cNvPicPr>
          <p:nvPr/>
        </p:nvPicPr>
        <p:blipFill rotWithShape="1">
          <a:blip r:embed="rId2"/>
          <a:srcRect t="15730"/>
          <a:stretch/>
        </p:blipFill>
        <p:spPr>
          <a:xfrm>
            <a:off x="3645214" y="771100"/>
            <a:ext cx="4888907" cy="2750022"/>
          </a:xfrm>
          <a:prstGeom prst="rect">
            <a:avLst/>
          </a:prstGeom>
        </p:spPr>
      </p:pic>
    </p:spTree>
    <p:extLst>
      <p:ext uri="{BB962C8B-B14F-4D97-AF65-F5344CB8AC3E}">
        <p14:creationId xmlns:p14="http://schemas.microsoft.com/office/powerpoint/2010/main" val="3030689617"/>
      </p:ext>
    </p:extLst>
  </p:cSld>
  <p:clrMapOvr>
    <a:masterClrMapping/>
  </p:clrMapOvr>
  <p:transition spd="slow" advClick="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18B0-C33E-4009-A62F-7AA448B85EEA}"/>
              </a:ext>
            </a:extLst>
          </p:cNvPr>
          <p:cNvSpPr>
            <a:spLocks noGrp="1"/>
          </p:cNvSpPr>
          <p:nvPr>
            <p:ph type="title"/>
          </p:nvPr>
        </p:nvSpPr>
        <p:spPr>
          <a:xfrm>
            <a:off x="548640" y="450745"/>
            <a:ext cx="11094720" cy="1323975"/>
          </a:xfrm>
        </p:spPr>
        <p:txBody>
          <a:bodyPr>
            <a:noAutofit/>
          </a:bodyPr>
          <a:lstStyle/>
          <a:p>
            <a:r>
              <a:rPr lang="en-US" sz="4800" dirty="0"/>
              <a:t>Symptom Checking Form, Result of Assessment</a:t>
            </a:r>
            <a:endParaRPr lang="en-IN" sz="4800" dirty="0"/>
          </a:p>
        </p:txBody>
      </p:sp>
      <p:sp>
        <p:nvSpPr>
          <p:cNvPr id="3" name="Content Placeholder 2">
            <a:extLst>
              <a:ext uri="{FF2B5EF4-FFF2-40B4-BE49-F238E27FC236}">
                <a16:creationId xmlns:a16="http://schemas.microsoft.com/office/drawing/2014/main" id="{7A02FAFA-DF59-451E-8A42-8C9C53193841}"/>
              </a:ext>
            </a:extLst>
          </p:cNvPr>
          <p:cNvSpPr>
            <a:spLocks noGrp="1"/>
          </p:cNvSpPr>
          <p:nvPr>
            <p:ph idx="1"/>
          </p:nvPr>
        </p:nvSpPr>
        <p:spPr>
          <a:xfrm>
            <a:off x="7048500" y="2108201"/>
            <a:ext cx="4107179" cy="3760891"/>
          </a:xfrm>
        </p:spPr>
        <p:txBody>
          <a:bodyPr/>
          <a:lstStyle/>
          <a:p>
            <a:r>
              <a:rPr lang="en-IN" dirty="0"/>
              <a:t>For more than 1 passenger, user has to fill the form containing same questions that were asked by the bot, number of rows depends on passenger count. All this information is gathered, </a:t>
            </a:r>
            <a:r>
              <a:rPr lang="en-IN" dirty="0" err="1"/>
              <a:t>analyzed</a:t>
            </a:r>
            <a:r>
              <a:rPr lang="en-IN" dirty="0"/>
              <a:t> and risk of passengers is evaluated. User is then directed to payment.</a:t>
            </a:r>
          </a:p>
          <a:p>
            <a:endParaRPr lang="en-IN" dirty="0"/>
          </a:p>
        </p:txBody>
      </p:sp>
      <p:pic>
        <p:nvPicPr>
          <p:cNvPr id="5" name="Picture 4">
            <a:extLst>
              <a:ext uri="{FF2B5EF4-FFF2-40B4-BE49-F238E27FC236}">
                <a16:creationId xmlns:a16="http://schemas.microsoft.com/office/drawing/2014/main" id="{DD330A7B-6D1E-4556-A75A-BB40B04D0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2358986"/>
            <a:ext cx="5958362" cy="2955963"/>
          </a:xfrm>
          <a:prstGeom prst="rect">
            <a:avLst/>
          </a:prstGeom>
        </p:spPr>
      </p:pic>
    </p:spTree>
    <p:extLst>
      <p:ext uri="{BB962C8B-B14F-4D97-AF65-F5344CB8AC3E}">
        <p14:creationId xmlns:p14="http://schemas.microsoft.com/office/powerpoint/2010/main" val="276900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7F80-7DDF-40D6-A20B-B2060A736496}"/>
              </a:ext>
            </a:extLst>
          </p:cNvPr>
          <p:cNvSpPr>
            <a:spLocks noGrp="1"/>
          </p:cNvSpPr>
          <p:nvPr>
            <p:ph type="title"/>
          </p:nvPr>
        </p:nvSpPr>
        <p:spPr/>
        <p:txBody>
          <a:bodyPr/>
          <a:lstStyle/>
          <a:p>
            <a:r>
              <a:rPr lang="en-US" dirty="0"/>
              <a:t>QR Code Generation</a:t>
            </a:r>
            <a:endParaRPr lang="en-IN" dirty="0"/>
          </a:p>
        </p:txBody>
      </p:sp>
      <p:sp>
        <p:nvSpPr>
          <p:cNvPr id="3" name="Content Placeholder 2">
            <a:extLst>
              <a:ext uri="{FF2B5EF4-FFF2-40B4-BE49-F238E27FC236}">
                <a16:creationId xmlns:a16="http://schemas.microsoft.com/office/drawing/2014/main" id="{57CC1F53-B465-4DBC-99CD-3D6362B48B99}"/>
              </a:ext>
            </a:extLst>
          </p:cNvPr>
          <p:cNvSpPr>
            <a:spLocks noGrp="1"/>
          </p:cNvSpPr>
          <p:nvPr>
            <p:ph idx="1"/>
          </p:nvPr>
        </p:nvSpPr>
        <p:spPr>
          <a:xfrm>
            <a:off x="5086350" y="2108201"/>
            <a:ext cx="6069330" cy="3760891"/>
          </a:xfrm>
        </p:spPr>
        <p:txBody>
          <a:bodyPr/>
          <a:lstStyle/>
          <a:p>
            <a:r>
              <a:rPr lang="en-IN" dirty="0"/>
              <a:t>After clicking 'Generate QR Code' button, a unique QR code generated with email and timestamp is created and shown to the user. User can download the QR Code. The available seats count is updated in </a:t>
            </a:r>
            <a:r>
              <a:rPr lang="en-IN" dirty="0" err="1"/>
              <a:t>bus_schedule</a:t>
            </a:r>
            <a:r>
              <a:rPr lang="en-IN" dirty="0"/>
              <a:t>/</a:t>
            </a:r>
            <a:r>
              <a:rPr lang="en-IN" dirty="0" err="1"/>
              <a:t>metro_schedule</a:t>
            </a:r>
            <a:r>
              <a:rPr lang="en-IN" dirty="0"/>
              <a:t>/</a:t>
            </a:r>
            <a:r>
              <a:rPr lang="en-IN" dirty="0" err="1"/>
              <a:t>train_schedule</a:t>
            </a:r>
            <a:r>
              <a:rPr lang="en-IN" dirty="0"/>
              <a:t> database. Exact seat number and coach number </a:t>
            </a:r>
            <a:r>
              <a:rPr lang="en-IN" dirty="0" err="1"/>
              <a:t>incase</a:t>
            </a:r>
            <a:r>
              <a:rPr lang="en-IN" dirty="0"/>
              <a:t> of metro and train, is calculated. </a:t>
            </a:r>
          </a:p>
        </p:txBody>
      </p:sp>
      <p:pic>
        <p:nvPicPr>
          <p:cNvPr id="5" name="Picture 4">
            <a:extLst>
              <a:ext uri="{FF2B5EF4-FFF2-40B4-BE49-F238E27FC236}">
                <a16:creationId xmlns:a16="http://schemas.microsoft.com/office/drawing/2014/main" id="{81B883E7-4209-4F7B-82FB-6325C36861A3}"/>
              </a:ext>
            </a:extLst>
          </p:cNvPr>
          <p:cNvPicPr>
            <a:picLocks noChangeAspect="1"/>
          </p:cNvPicPr>
          <p:nvPr/>
        </p:nvPicPr>
        <p:blipFill rotWithShape="1">
          <a:blip r:embed="rId2">
            <a:extLst>
              <a:ext uri="{28A0092B-C50C-407E-A947-70E740481C1C}">
                <a14:useLocalDpi xmlns:a14="http://schemas.microsoft.com/office/drawing/2010/main" val="0"/>
              </a:ext>
            </a:extLst>
          </a:blip>
          <a:srcRect l="36876" r="36876"/>
          <a:stretch/>
        </p:blipFill>
        <p:spPr>
          <a:xfrm>
            <a:off x="1628773" y="2108201"/>
            <a:ext cx="2628901" cy="3552324"/>
          </a:xfrm>
          <a:prstGeom prst="rect">
            <a:avLst/>
          </a:prstGeom>
        </p:spPr>
      </p:pic>
    </p:spTree>
    <p:extLst>
      <p:ext uri="{BB962C8B-B14F-4D97-AF65-F5344CB8AC3E}">
        <p14:creationId xmlns:p14="http://schemas.microsoft.com/office/powerpoint/2010/main" val="23402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6405-FD0C-44F9-A268-5E973EC7B639}"/>
              </a:ext>
            </a:extLst>
          </p:cNvPr>
          <p:cNvSpPr>
            <a:spLocks noGrp="1"/>
          </p:cNvSpPr>
          <p:nvPr>
            <p:ph type="title"/>
          </p:nvPr>
        </p:nvSpPr>
        <p:spPr/>
        <p:txBody>
          <a:bodyPr/>
          <a:lstStyle/>
          <a:p>
            <a:r>
              <a:rPr lang="en-US" dirty="0"/>
              <a:t>Booking Confirmation</a:t>
            </a:r>
            <a:endParaRPr lang="en-IN" dirty="0"/>
          </a:p>
        </p:txBody>
      </p:sp>
      <p:sp>
        <p:nvSpPr>
          <p:cNvPr id="3" name="Content Placeholder 2">
            <a:extLst>
              <a:ext uri="{FF2B5EF4-FFF2-40B4-BE49-F238E27FC236}">
                <a16:creationId xmlns:a16="http://schemas.microsoft.com/office/drawing/2014/main" id="{DAA368FE-9044-41D5-8847-B0106AF9B09D}"/>
              </a:ext>
            </a:extLst>
          </p:cNvPr>
          <p:cNvSpPr>
            <a:spLocks noGrp="1"/>
          </p:cNvSpPr>
          <p:nvPr>
            <p:ph idx="1"/>
          </p:nvPr>
        </p:nvSpPr>
        <p:spPr>
          <a:xfrm>
            <a:off x="6448424" y="2108201"/>
            <a:ext cx="4707255" cy="3760891"/>
          </a:xfrm>
        </p:spPr>
        <p:txBody>
          <a:bodyPr/>
          <a:lstStyle/>
          <a:p>
            <a:r>
              <a:rPr lang="en-IN" dirty="0"/>
              <a:t>All the information: source, destination, transport type, amount, passenger count, time, route number, seat and coach number, timestamp and risk is stored in booking database. Also, this information with the attached QR Code is mailed to the user.</a:t>
            </a:r>
          </a:p>
          <a:p>
            <a:endParaRPr lang="en-IN" dirty="0"/>
          </a:p>
        </p:txBody>
      </p:sp>
      <p:pic>
        <p:nvPicPr>
          <p:cNvPr id="5" name="Picture 4">
            <a:extLst>
              <a:ext uri="{FF2B5EF4-FFF2-40B4-BE49-F238E27FC236}">
                <a16:creationId xmlns:a16="http://schemas.microsoft.com/office/drawing/2014/main" id="{218B52BE-C032-4B4E-866D-7B5107A02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825" y="2100213"/>
            <a:ext cx="5289655" cy="3768879"/>
          </a:xfrm>
          <a:prstGeom prst="rect">
            <a:avLst/>
          </a:prstGeom>
        </p:spPr>
      </p:pic>
    </p:spTree>
    <p:extLst>
      <p:ext uri="{BB962C8B-B14F-4D97-AF65-F5344CB8AC3E}">
        <p14:creationId xmlns:p14="http://schemas.microsoft.com/office/powerpoint/2010/main" val="315385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F6F-B940-4E9A-AFBF-1A900DB0B85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EAAC753-C794-4E24-959B-84BEF96AF35E}"/>
              </a:ext>
            </a:extLst>
          </p:cNvPr>
          <p:cNvSpPr>
            <a:spLocks noGrp="1"/>
          </p:cNvSpPr>
          <p:nvPr>
            <p:ph idx="1"/>
          </p:nvPr>
        </p:nvSpPr>
        <p:spPr>
          <a:xfrm>
            <a:off x="1097280" y="2108201"/>
            <a:ext cx="10058400" cy="3768724"/>
          </a:xfrm>
        </p:spPr>
        <p:txBody>
          <a:bodyPr/>
          <a:lstStyle/>
          <a:p>
            <a:r>
              <a:rPr lang="en-IN" dirty="0"/>
              <a:t>The web-app has been built that will cater the needs of customers using public transport and avoid over-occupancy, follow social distancing criteria which will be beneficial in the current pandemic situation. </a:t>
            </a:r>
          </a:p>
          <a:p>
            <a:r>
              <a:rPr lang="en-IN" dirty="0"/>
              <a:t>The web-app is available at the following link:</a:t>
            </a:r>
          </a:p>
          <a:p>
            <a:r>
              <a:rPr lang="en-IN" u="sng" dirty="0">
                <a:solidFill>
                  <a:srgbClr val="0070C0"/>
                </a:solidFill>
                <a:hlinkClick r:id="rId2">
                  <a:extLst>
                    <a:ext uri="{A12FA001-AC4F-418D-AE19-62706E023703}">
                      <ahyp:hlinkClr xmlns:ahyp="http://schemas.microsoft.com/office/drawing/2018/hyperlinkcolor" val="tx"/>
                    </a:ext>
                  </a:extLst>
                </a:hlinkClick>
              </a:rPr>
              <a:t>https://node-red-arceus.eu-gb.mybluemix.net/ui/</a:t>
            </a:r>
            <a:endParaRPr lang="en-IN" dirty="0">
              <a:solidFill>
                <a:srgbClr val="0070C0"/>
              </a:solidFill>
            </a:endParaRPr>
          </a:p>
          <a:p>
            <a:endParaRPr lang="en-IN" dirty="0"/>
          </a:p>
        </p:txBody>
      </p:sp>
    </p:spTree>
    <p:extLst>
      <p:ext uri="{BB962C8B-B14F-4D97-AF65-F5344CB8AC3E}">
        <p14:creationId xmlns:p14="http://schemas.microsoft.com/office/powerpoint/2010/main" val="332403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BEDB-2647-4E5D-B68F-3BA17D918C75}"/>
              </a:ext>
            </a:extLst>
          </p:cNvPr>
          <p:cNvSpPr>
            <a:spLocks noGrp="1"/>
          </p:cNvSpPr>
          <p:nvPr>
            <p:ph type="title"/>
          </p:nvPr>
        </p:nvSpPr>
        <p:spPr>
          <a:xfrm>
            <a:off x="1066800" y="2553553"/>
            <a:ext cx="10058400" cy="1450757"/>
          </a:xfrm>
        </p:spPr>
        <p:txBody>
          <a:bodyPr/>
          <a:lstStyle/>
          <a:p>
            <a:pPr algn="ctr"/>
            <a:r>
              <a:rPr lang="en-US" dirty="0"/>
              <a:t>Thank You….</a:t>
            </a:r>
            <a:endParaRPr lang="en-IN" dirty="0"/>
          </a:p>
        </p:txBody>
      </p:sp>
    </p:spTree>
    <p:extLst>
      <p:ext uri="{BB962C8B-B14F-4D97-AF65-F5344CB8AC3E}">
        <p14:creationId xmlns:p14="http://schemas.microsoft.com/office/powerpoint/2010/main" val="146763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531D-360E-4A1B-8CD2-1199C461EDA3}"/>
              </a:ext>
            </a:extLst>
          </p:cNvPr>
          <p:cNvSpPr>
            <a:spLocks noGrp="1"/>
          </p:cNvSpPr>
          <p:nvPr>
            <p:ph type="title"/>
          </p:nvPr>
        </p:nvSpPr>
        <p:spPr/>
        <p:txBody>
          <a:bodyPr/>
          <a:lstStyle/>
          <a:p>
            <a:r>
              <a:rPr lang="en-US" dirty="0"/>
              <a:t>Team Name: </a:t>
            </a:r>
            <a:r>
              <a:rPr lang="en-US" dirty="0" err="1"/>
              <a:t>Arceus</a:t>
            </a:r>
            <a:endParaRPr lang="en-IN" dirty="0"/>
          </a:p>
        </p:txBody>
      </p:sp>
      <p:sp>
        <p:nvSpPr>
          <p:cNvPr id="4" name="Title 1">
            <a:extLst>
              <a:ext uri="{FF2B5EF4-FFF2-40B4-BE49-F238E27FC236}">
                <a16:creationId xmlns:a16="http://schemas.microsoft.com/office/drawing/2014/main" id="{71231838-437C-4FF8-9EF1-307410950152}"/>
              </a:ext>
            </a:extLst>
          </p:cNvPr>
          <p:cNvSpPr txBox="1">
            <a:spLocks/>
          </p:cNvSpPr>
          <p:nvPr/>
        </p:nvSpPr>
        <p:spPr>
          <a:xfrm>
            <a:off x="1066800" y="2127358"/>
            <a:ext cx="10058400" cy="3501917"/>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r>
              <a:rPr lang="en-US" dirty="0"/>
              <a:t>Team Members:</a:t>
            </a:r>
          </a:p>
          <a:p>
            <a:endParaRPr lang="en-US" dirty="0"/>
          </a:p>
          <a:p>
            <a:pPr marL="685800" indent="-685800">
              <a:buFont typeface="Arial" panose="020B0604020202020204" pitchFamily="34" charset="0"/>
              <a:buChar char="•"/>
            </a:pPr>
            <a:r>
              <a:rPr lang="en-IN" dirty="0"/>
              <a:t>Raj Mesta</a:t>
            </a:r>
          </a:p>
          <a:p>
            <a:endParaRPr lang="en-IN" dirty="0"/>
          </a:p>
          <a:p>
            <a:pPr marL="685800" indent="-685800">
              <a:buFont typeface="Arial" panose="020B0604020202020204" pitchFamily="34" charset="0"/>
              <a:buChar char="•"/>
            </a:pPr>
            <a:r>
              <a:rPr lang="en-IN" dirty="0"/>
              <a:t>Shubham Shinde</a:t>
            </a:r>
          </a:p>
          <a:p>
            <a:endParaRPr lang="en-IN" dirty="0"/>
          </a:p>
          <a:p>
            <a:pPr marL="685800" indent="-685800">
              <a:buFont typeface="Arial" panose="020B0604020202020204" pitchFamily="34" charset="0"/>
              <a:buChar char="•"/>
            </a:pPr>
            <a:r>
              <a:rPr lang="en-IN" dirty="0"/>
              <a:t>Prasad </a:t>
            </a:r>
            <a:r>
              <a:rPr lang="en-IN" dirty="0" err="1"/>
              <a:t>Mistary</a:t>
            </a:r>
            <a:endParaRPr lang="en-IN" dirty="0"/>
          </a:p>
          <a:p>
            <a:endParaRPr lang="en-IN" dirty="0"/>
          </a:p>
          <a:p>
            <a:pPr marL="685800" indent="-685800">
              <a:buFont typeface="Arial" panose="020B0604020202020204" pitchFamily="34" charset="0"/>
              <a:buChar char="•"/>
            </a:pPr>
            <a:r>
              <a:rPr lang="en-IN" dirty="0"/>
              <a:t>Shalaka Thorat</a:t>
            </a:r>
          </a:p>
        </p:txBody>
      </p:sp>
    </p:spTree>
    <p:extLst>
      <p:ext uri="{BB962C8B-B14F-4D97-AF65-F5344CB8AC3E}">
        <p14:creationId xmlns:p14="http://schemas.microsoft.com/office/powerpoint/2010/main" val="196726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531D-360E-4A1B-8CD2-1199C461EDA3}"/>
              </a:ext>
            </a:extLst>
          </p:cNvPr>
          <p:cNvSpPr>
            <a:spLocks noGrp="1"/>
          </p:cNvSpPr>
          <p:nvPr>
            <p:ph type="title"/>
          </p:nvPr>
        </p:nvSpPr>
        <p:spPr/>
        <p:txBody>
          <a:bodyPr/>
          <a:lstStyle/>
          <a:p>
            <a:r>
              <a:rPr lang="en-US" dirty="0"/>
              <a:t>Problem Statement</a:t>
            </a:r>
            <a:endParaRPr lang="en-IN" dirty="0"/>
          </a:p>
        </p:txBody>
      </p:sp>
      <p:sp>
        <p:nvSpPr>
          <p:cNvPr id="5" name="Title 1">
            <a:extLst>
              <a:ext uri="{FF2B5EF4-FFF2-40B4-BE49-F238E27FC236}">
                <a16:creationId xmlns:a16="http://schemas.microsoft.com/office/drawing/2014/main" id="{7BD5BEE4-ECAD-4835-9F1F-1105A2AEAAE4}"/>
              </a:ext>
            </a:extLst>
          </p:cNvPr>
          <p:cNvSpPr txBox="1">
            <a:spLocks/>
          </p:cNvSpPr>
          <p:nvPr/>
        </p:nvSpPr>
        <p:spPr>
          <a:xfrm>
            <a:off x="1097280" y="3025992"/>
            <a:ext cx="10058400" cy="1631733"/>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r>
              <a:rPr lang="en-US" sz="3600" dirty="0"/>
              <a:t>Creation of an intelligent app to schedule the timings of transportation, avoiding the over-occupancy of public transport / bus stations / railway stations.</a:t>
            </a:r>
            <a:endParaRPr lang="en-IN" sz="3600" dirty="0"/>
          </a:p>
          <a:p>
            <a:endParaRPr lang="en-IN" sz="3600" dirty="0"/>
          </a:p>
        </p:txBody>
      </p:sp>
    </p:spTree>
    <p:extLst>
      <p:ext uri="{BB962C8B-B14F-4D97-AF65-F5344CB8AC3E}">
        <p14:creationId xmlns:p14="http://schemas.microsoft.com/office/powerpoint/2010/main" val="31114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846A-F589-42CA-A86A-FE7E3EB17594}"/>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C709C008-36E5-4863-876E-62F18AF79436}"/>
              </a:ext>
            </a:extLst>
          </p:cNvPr>
          <p:cNvSpPr>
            <a:spLocks noGrp="1"/>
          </p:cNvSpPr>
          <p:nvPr>
            <p:ph idx="1"/>
          </p:nvPr>
        </p:nvSpPr>
        <p:spPr>
          <a:xfrm>
            <a:off x="1097280" y="1927226"/>
            <a:ext cx="10058400" cy="4273550"/>
          </a:xfrm>
        </p:spPr>
        <p:txBody>
          <a:bodyPr>
            <a:normAutofit/>
          </a:bodyPr>
          <a:lstStyle/>
          <a:p>
            <a:pPr>
              <a:buClrTx/>
              <a:buFont typeface="Arial" panose="020B0604020202020204" pitchFamily="34" charset="0"/>
              <a:buChar char="•"/>
            </a:pPr>
            <a:r>
              <a:rPr lang="en-US" sz="2400" dirty="0">
                <a:latin typeface="+mj-lt"/>
              </a:rPr>
              <a:t> A web-app is built that will be an integrated hub for all 3 transport services: Bus, Train and Metro.</a:t>
            </a:r>
          </a:p>
          <a:p>
            <a:pPr>
              <a:buClrTx/>
              <a:buFont typeface="Arial" panose="020B0604020202020204" pitchFamily="34" charset="0"/>
              <a:buChar char="•"/>
            </a:pPr>
            <a:r>
              <a:rPr lang="en-US" sz="2400" dirty="0">
                <a:latin typeface="+mj-lt"/>
              </a:rPr>
              <a:t> The app will assist user in selecting the required transport service, choose source, destination, passenger count.</a:t>
            </a:r>
          </a:p>
          <a:p>
            <a:pPr>
              <a:buClrTx/>
              <a:buFont typeface="Arial" panose="020B0604020202020204" pitchFamily="34" charset="0"/>
              <a:buChar char="•"/>
            </a:pPr>
            <a:r>
              <a:rPr lang="en-US" sz="2400" dirty="0">
                <a:latin typeface="+mj-lt"/>
              </a:rPr>
              <a:t> The required routes will be shown and after choosing the route, user will be assessed and provided with a unique QR code which will be verified while boarding, this will ensure minimal contact with the user.</a:t>
            </a:r>
          </a:p>
          <a:p>
            <a:pPr>
              <a:buClrTx/>
              <a:buFont typeface="Arial" panose="020B0604020202020204" pitchFamily="34" charset="0"/>
              <a:buChar char="•"/>
            </a:pPr>
            <a:r>
              <a:rPr lang="en-US" sz="2400" dirty="0">
                <a:latin typeface="+mj-lt"/>
              </a:rPr>
              <a:t> The over-occupancy and social distancing criteria will be followed and accordingly seats will be allotted.</a:t>
            </a:r>
          </a:p>
          <a:p>
            <a:endParaRPr lang="en-US" sz="2400" dirty="0">
              <a:latin typeface="+mj-lt"/>
            </a:endParaRPr>
          </a:p>
          <a:p>
            <a:endParaRPr lang="en-US" sz="3200" dirty="0">
              <a:latin typeface="+mj-lt"/>
            </a:endParaRPr>
          </a:p>
          <a:p>
            <a:endParaRPr lang="en-US" sz="3200" dirty="0">
              <a:latin typeface="+mj-lt"/>
            </a:endParaRPr>
          </a:p>
          <a:p>
            <a:endParaRPr lang="en-US" sz="3200" dirty="0">
              <a:latin typeface="+mj-lt"/>
            </a:endParaRPr>
          </a:p>
          <a:p>
            <a:endParaRPr lang="en-US" sz="3200" dirty="0">
              <a:latin typeface="+mj-lt"/>
            </a:endParaRPr>
          </a:p>
        </p:txBody>
      </p:sp>
    </p:spTree>
    <p:extLst>
      <p:ext uri="{BB962C8B-B14F-4D97-AF65-F5344CB8AC3E}">
        <p14:creationId xmlns:p14="http://schemas.microsoft.com/office/powerpoint/2010/main" val="239171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7CF-CF69-4493-8FB5-A1D416C63FE4}"/>
              </a:ext>
            </a:extLst>
          </p:cNvPr>
          <p:cNvSpPr>
            <a:spLocks noGrp="1"/>
          </p:cNvSpPr>
          <p:nvPr>
            <p:ph type="title"/>
          </p:nvPr>
        </p:nvSpPr>
        <p:spPr/>
        <p:txBody>
          <a:bodyPr/>
          <a:lstStyle/>
          <a:p>
            <a:r>
              <a:rPr lang="en-US" dirty="0"/>
              <a:t>Services Used</a:t>
            </a:r>
            <a:endParaRPr lang="en-IN" dirty="0"/>
          </a:p>
        </p:txBody>
      </p:sp>
      <p:sp>
        <p:nvSpPr>
          <p:cNvPr id="3" name="Content Placeholder 2">
            <a:extLst>
              <a:ext uri="{FF2B5EF4-FFF2-40B4-BE49-F238E27FC236}">
                <a16:creationId xmlns:a16="http://schemas.microsoft.com/office/drawing/2014/main" id="{D032BAFF-64E7-4D73-9FF4-206C8B5A211C}"/>
              </a:ext>
            </a:extLst>
          </p:cNvPr>
          <p:cNvSpPr>
            <a:spLocks noGrp="1"/>
          </p:cNvSpPr>
          <p:nvPr>
            <p:ph idx="1"/>
          </p:nvPr>
        </p:nvSpPr>
        <p:spPr/>
        <p:txBody>
          <a:bodyPr>
            <a:normAutofit/>
          </a:bodyPr>
          <a:lstStyle/>
          <a:p>
            <a:pPr>
              <a:buClrTx/>
              <a:buFont typeface="Arial" panose="020B0604020202020204" pitchFamily="34" charset="0"/>
              <a:buChar char="•"/>
            </a:pPr>
            <a:r>
              <a:rPr lang="en-US" sz="4000" dirty="0">
                <a:latin typeface="+mj-lt"/>
              </a:rPr>
              <a:t> IBM Node-RED</a:t>
            </a:r>
          </a:p>
          <a:p>
            <a:pPr>
              <a:buClrTx/>
              <a:buFont typeface="Arial" panose="020B0604020202020204" pitchFamily="34" charset="0"/>
              <a:buChar char="•"/>
            </a:pPr>
            <a:r>
              <a:rPr lang="en-US" sz="4000" dirty="0">
                <a:latin typeface="+mj-lt"/>
              </a:rPr>
              <a:t> IBM </a:t>
            </a:r>
            <a:r>
              <a:rPr lang="en-US" sz="4000" dirty="0" err="1">
                <a:latin typeface="+mj-lt"/>
              </a:rPr>
              <a:t>Cloudant</a:t>
            </a:r>
            <a:r>
              <a:rPr lang="en-US" sz="4000" dirty="0">
                <a:latin typeface="+mj-lt"/>
              </a:rPr>
              <a:t> DB</a:t>
            </a:r>
          </a:p>
          <a:p>
            <a:pPr>
              <a:buClrTx/>
              <a:buFont typeface="Arial" panose="020B0604020202020204" pitchFamily="34" charset="0"/>
              <a:buChar char="•"/>
            </a:pPr>
            <a:r>
              <a:rPr lang="en-US" sz="4000" dirty="0">
                <a:latin typeface="+mj-lt"/>
              </a:rPr>
              <a:t> IBM Watson Assistant</a:t>
            </a:r>
          </a:p>
          <a:p>
            <a:pPr>
              <a:buClrTx/>
              <a:buFont typeface="Arial" panose="020B0604020202020204" pitchFamily="34" charset="0"/>
              <a:buChar char="•"/>
            </a:pPr>
            <a:r>
              <a:rPr lang="en-US" sz="4000" dirty="0">
                <a:latin typeface="+mj-lt"/>
              </a:rPr>
              <a:t> IBM Cloud</a:t>
            </a:r>
            <a:endParaRPr lang="en-IN" sz="4000" dirty="0">
              <a:latin typeface="+mj-lt"/>
            </a:endParaRPr>
          </a:p>
        </p:txBody>
      </p:sp>
    </p:spTree>
    <p:extLst>
      <p:ext uri="{BB962C8B-B14F-4D97-AF65-F5344CB8AC3E}">
        <p14:creationId xmlns:p14="http://schemas.microsoft.com/office/powerpoint/2010/main" val="29180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C284-32DD-4106-899F-1897D45E43CC}"/>
              </a:ext>
            </a:extLst>
          </p:cNvPr>
          <p:cNvSpPr>
            <a:spLocks noGrp="1"/>
          </p:cNvSpPr>
          <p:nvPr>
            <p:ph type="title"/>
          </p:nvPr>
        </p:nvSpPr>
        <p:spPr/>
        <p:txBody>
          <a:bodyPr/>
          <a:lstStyle/>
          <a:p>
            <a:r>
              <a:rPr lang="en-US" dirty="0"/>
              <a:t>Registration, Verification</a:t>
            </a:r>
            <a:endParaRPr lang="en-IN" dirty="0"/>
          </a:p>
        </p:txBody>
      </p:sp>
      <p:sp>
        <p:nvSpPr>
          <p:cNvPr id="3" name="Content Placeholder 2">
            <a:extLst>
              <a:ext uri="{FF2B5EF4-FFF2-40B4-BE49-F238E27FC236}">
                <a16:creationId xmlns:a16="http://schemas.microsoft.com/office/drawing/2014/main" id="{76D13921-2F2B-4529-931A-FC981930BB48}"/>
              </a:ext>
            </a:extLst>
          </p:cNvPr>
          <p:cNvSpPr>
            <a:spLocks noGrp="1"/>
          </p:cNvSpPr>
          <p:nvPr>
            <p:ph idx="1"/>
          </p:nvPr>
        </p:nvSpPr>
        <p:spPr>
          <a:xfrm>
            <a:off x="5143500" y="2108201"/>
            <a:ext cx="6012180" cy="3760891"/>
          </a:xfrm>
        </p:spPr>
        <p:txBody>
          <a:bodyPr>
            <a:normAutofit lnSpcReduction="10000"/>
          </a:bodyPr>
          <a:lstStyle/>
          <a:p>
            <a:r>
              <a:rPr lang="en-IN" dirty="0"/>
              <a:t>User has to fill the registration form that includes Name, Phone Number, Email and Password. After submitting it, the email address is compared with the </a:t>
            </a:r>
            <a:r>
              <a:rPr lang="en-IN" dirty="0" err="1"/>
              <a:t>user_login</a:t>
            </a:r>
            <a:r>
              <a:rPr lang="en-IN" dirty="0"/>
              <a:t> database whether it already exists. If already registered, user is redirected to Login. Else, a random 4-digit verification code is generated consisting of digits 0-9. This is sent through mail and user is required to enter that code, the code is checked and if correct, user is registered and directed to Login.</a:t>
            </a:r>
          </a:p>
          <a:p>
            <a:endParaRPr lang="en-IN" dirty="0"/>
          </a:p>
        </p:txBody>
      </p:sp>
      <p:pic>
        <p:nvPicPr>
          <p:cNvPr id="5" name="Picture 4">
            <a:extLst>
              <a:ext uri="{FF2B5EF4-FFF2-40B4-BE49-F238E27FC236}">
                <a16:creationId xmlns:a16="http://schemas.microsoft.com/office/drawing/2014/main" id="{1F5C951D-DD6C-409F-92FC-03EED5B4E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985" y="2108201"/>
            <a:ext cx="3492679" cy="3918151"/>
          </a:xfrm>
          <a:prstGeom prst="rect">
            <a:avLst/>
          </a:prstGeom>
        </p:spPr>
      </p:pic>
    </p:spTree>
    <p:extLst>
      <p:ext uri="{BB962C8B-B14F-4D97-AF65-F5344CB8AC3E}">
        <p14:creationId xmlns:p14="http://schemas.microsoft.com/office/powerpoint/2010/main" val="80920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CB78-004A-46F4-9C96-FFBCFDB546B6}"/>
              </a:ext>
            </a:extLst>
          </p:cNvPr>
          <p:cNvSpPr>
            <a:spLocks noGrp="1"/>
          </p:cNvSpPr>
          <p:nvPr>
            <p:ph type="title"/>
          </p:nvPr>
        </p:nvSpPr>
        <p:spPr/>
        <p:txBody>
          <a:bodyPr/>
          <a:lstStyle/>
          <a:p>
            <a:r>
              <a:rPr lang="en-US" dirty="0"/>
              <a:t>Login, Mode of Transport</a:t>
            </a:r>
            <a:endParaRPr lang="en-IN" dirty="0"/>
          </a:p>
        </p:txBody>
      </p:sp>
      <p:sp>
        <p:nvSpPr>
          <p:cNvPr id="3" name="Content Placeholder 2">
            <a:extLst>
              <a:ext uri="{FF2B5EF4-FFF2-40B4-BE49-F238E27FC236}">
                <a16:creationId xmlns:a16="http://schemas.microsoft.com/office/drawing/2014/main" id="{D8092758-9099-4871-B954-1244D79433FA}"/>
              </a:ext>
            </a:extLst>
          </p:cNvPr>
          <p:cNvSpPr>
            <a:spLocks noGrp="1"/>
          </p:cNvSpPr>
          <p:nvPr>
            <p:ph idx="1"/>
          </p:nvPr>
        </p:nvSpPr>
        <p:spPr>
          <a:xfrm>
            <a:off x="6686550" y="2032781"/>
            <a:ext cx="4897754" cy="3760891"/>
          </a:xfrm>
        </p:spPr>
        <p:txBody>
          <a:bodyPr>
            <a:normAutofit lnSpcReduction="10000"/>
          </a:bodyPr>
          <a:lstStyle/>
          <a:p>
            <a:r>
              <a:rPr lang="en-US" dirty="0"/>
              <a:t>User has to enter the registered email and password, tick the captcha, the email entered is checked with </a:t>
            </a:r>
            <a:r>
              <a:rPr lang="en-US" dirty="0" err="1"/>
              <a:t>user_login</a:t>
            </a:r>
            <a:r>
              <a:rPr lang="en-US" dirty="0"/>
              <a:t> database whether it exists and if yes, password is checked. Depending on that, user is directed to Choose Transport Service if login is successful. User needs to select Transport service i.e. Bus, Metro or Train and he then has to choose Source, Destination.</a:t>
            </a:r>
            <a:endParaRPr lang="en-IN" dirty="0"/>
          </a:p>
        </p:txBody>
      </p:sp>
      <p:pic>
        <p:nvPicPr>
          <p:cNvPr id="5" name="Picture 4">
            <a:extLst>
              <a:ext uri="{FF2B5EF4-FFF2-40B4-BE49-F238E27FC236}">
                <a16:creationId xmlns:a16="http://schemas.microsoft.com/office/drawing/2014/main" id="{C45729C0-6FC0-4292-95D2-290FF063F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99" y="2309628"/>
            <a:ext cx="2619426" cy="3207198"/>
          </a:xfrm>
          <a:prstGeom prst="rect">
            <a:avLst/>
          </a:prstGeom>
        </p:spPr>
      </p:pic>
      <p:pic>
        <p:nvPicPr>
          <p:cNvPr id="7" name="Picture 6">
            <a:extLst>
              <a:ext uri="{FF2B5EF4-FFF2-40B4-BE49-F238E27FC236}">
                <a16:creationId xmlns:a16="http://schemas.microsoft.com/office/drawing/2014/main" id="{D9210FC4-26E1-48A3-A25E-434C658E9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785" y="2319153"/>
            <a:ext cx="2705205" cy="1939580"/>
          </a:xfrm>
          <a:prstGeom prst="rect">
            <a:avLst/>
          </a:prstGeom>
        </p:spPr>
      </p:pic>
    </p:spTree>
    <p:extLst>
      <p:ext uri="{BB962C8B-B14F-4D97-AF65-F5344CB8AC3E}">
        <p14:creationId xmlns:p14="http://schemas.microsoft.com/office/powerpoint/2010/main" val="135391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20E2-1E5E-42D2-839B-3294156538E4}"/>
              </a:ext>
            </a:extLst>
          </p:cNvPr>
          <p:cNvSpPr>
            <a:spLocks noGrp="1"/>
          </p:cNvSpPr>
          <p:nvPr>
            <p:ph type="title"/>
          </p:nvPr>
        </p:nvSpPr>
        <p:spPr/>
        <p:txBody>
          <a:bodyPr/>
          <a:lstStyle/>
          <a:p>
            <a:r>
              <a:rPr lang="en-US" dirty="0"/>
              <a:t>Choose Location, Time-slot Booking</a:t>
            </a:r>
            <a:endParaRPr lang="en-IN" dirty="0"/>
          </a:p>
        </p:txBody>
      </p:sp>
      <p:sp>
        <p:nvSpPr>
          <p:cNvPr id="3" name="Content Placeholder 2">
            <a:extLst>
              <a:ext uri="{FF2B5EF4-FFF2-40B4-BE49-F238E27FC236}">
                <a16:creationId xmlns:a16="http://schemas.microsoft.com/office/drawing/2014/main" id="{5B5F23B7-73DE-446D-9572-EAFC161D1693}"/>
              </a:ext>
            </a:extLst>
          </p:cNvPr>
          <p:cNvSpPr>
            <a:spLocks noGrp="1"/>
          </p:cNvSpPr>
          <p:nvPr>
            <p:ph idx="1"/>
          </p:nvPr>
        </p:nvSpPr>
        <p:spPr>
          <a:xfrm>
            <a:off x="6619874" y="2108201"/>
            <a:ext cx="4914901" cy="3760891"/>
          </a:xfrm>
        </p:spPr>
        <p:txBody>
          <a:bodyPr>
            <a:normAutofit fontScale="85000" lnSpcReduction="10000"/>
          </a:bodyPr>
          <a:lstStyle/>
          <a:p>
            <a:r>
              <a:rPr lang="en-US" dirty="0"/>
              <a:t>User needs to enter Source, Destination, Passenger Count, then by retrieving the relevant records from </a:t>
            </a:r>
            <a:r>
              <a:rPr lang="en-US" dirty="0" err="1"/>
              <a:t>bus_schedule</a:t>
            </a:r>
            <a:r>
              <a:rPr lang="en-US" dirty="0"/>
              <a:t>/</a:t>
            </a:r>
            <a:r>
              <a:rPr lang="en-US" dirty="0" err="1"/>
              <a:t>metro_schedule</a:t>
            </a:r>
            <a:r>
              <a:rPr lang="en-US" dirty="0"/>
              <a:t>/</a:t>
            </a:r>
            <a:r>
              <a:rPr lang="en-US" dirty="0" err="1"/>
              <a:t>train_schedule</a:t>
            </a:r>
            <a:r>
              <a:rPr lang="en-US" dirty="0"/>
              <a:t> database, the amount and time from the source are calculated. If no route exists, user is redirected to choose source, destination. Route Number, Source, Destination, Time and Seats Available/Not are shown in tabular format depending on number of routes. For metro and train, coach number is also mentioned. After selecting seats, user is directed for Assessment.</a:t>
            </a:r>
            <a:endParaRPr lang="en-IN" dirty="0"/>
          </a:p>
        </p:txBody>
      </p:sp>
      <p:pic>
        <p:nvPicPr>
          <p:cNvPr id="5" name="Picture 4">
            <a:extLst>
              <a:ext uri="{FF2B5EF4-FFF2-40B4-BE49-F238E27FC236}">
                <a16:creationId xmlns:a16="http://schemas.microsoft.com/office/drawing/2014/main" id="{7E659C81-E699-4892-9304-76A653871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7" y="2108201"/>
            <a:ext cx="2594034" cy="1816099"/>
          </a:xfrm>
          <a:prstGeom prst="rect">
            <a:avLst/>
          </a:prstGeom>
        </p:spPr>
      </p:pic>
      <p:pic>
        <p:nvPicPr>
          <p:cNvPr id="7" name="Picture 6">
            <a:extLst>
              <a:ext uri="{FF2B5EF4-FFF2-40B4-BE49-F238E27FC236}">
                <a16:creationId xmlns:a16="http://schemas.microsoft.com/office/drawing/2014/main" id="{41DF11F7-5CD3-488C-8793-0B176CCD9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603" y="2108202"/>
            <a:ext cx="3492679" cy="3760890"/>
          </a:xfrm>
          <a:prstGeom prst="rect">
            <a:avLst/>
          </a:prstGeom>
        </p:spPr>
      </p:pic>
    </p:spTree>
    <p:extLst>
      <p:ext uri="{BB962C8B-B14F-4D97-AF65-F5344CB8AC3E}">
        <p14:creationId xmlns:p14="http://schemas.microsoft.com/office/powerpoint/2010/main" val="306396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0674-C6CB-4B87-9161-97707FD78CB5}"/>
              </a:ext>
            </a:extLst>
          </p:cNvPr>
          <p:cNvSpPr>
            <a:spLocks noGrp="1"/>
          </p:cNvSpPr>
          <p:nvPr>
            <p:ph type="title"/>
          </p:nvPr>
        </p:nvSpPr>
        <p:spPr/>
        <p:txBody>
          <a:bodyPr/>
          <a:lstStyle/>
          <a:p>
            <a:r>
              <a:rPr lang="en-US" dirty="0"/>
              <a:t>Symptom Checker Bot, Payment</a:t>
            </a:r>
            <a:endParaRPr lang="en-IN" dirty="0"/>
          </a:p>
        </p:txBody>
      </p:sp>
      <p:sp>
        <p:nvSpPr>
          <p:cNvPr id="3" name="Content Placeholder 2">
            <a:extLst>
              <a:ext uri="{FF2B5EF4-FFF2-40B4-BE49-F238E27FC236}">
                <a16:creationId xmlns:a16="http://schemas.microsoft.com/office/drawing/2014/main" id="{5697358F-0A2F-475D-A7A8-DCBF6AC0F441}"/>
              </a:ext>
            </a:extLst>
          </p:cNvPr>
          <p:cNvSpPr>
            <a:spLocks noGrp="1"/>
          </p:cNvSpPr>
          <p:nvPr>
            <p:ph idx="1"/>
          </p:nvPr>
        </p:nvSpPr>
        <p:spPr>
          <a:xfrm>
            <a:off x="5343524" y="2108201"/>
            <a:ext cx="5812155" cy="3760891"/>
          </a:xfrm>
        </p:spPr>
        <p:txBody>
          <a:bodyPr>
            <a:normAutofit lnSpcReduction="10000"/>
          </a:bodyPr>
          <a:lstStyle/>
          <a:p>
            <a:r>
              <a:rPr lang="en-IN" dirty="0"/>
              <a:t>If passenger count is 1, user interacts with Symptom-Checker bot. User should enter hello and then continue to start assessment. Gender, Age, Whether passenger has any symptoms/diseases, all these questions are asked and depending on the answers, risk is calculated and user is directed to Payment. User has to choose payment option: Debit/Credit Card, </a:t>
            </a:r>
            <a:r>
              <a:rPr lang="en-IN" dirty="0" err="1"/>
              <a:t>NetBanking</a:t>
            </a:r>
            <a:r>
              <a:rPr lang="en-IN" dirty="0"/>
              <a:t>, Pass, then he is provided with QR Code.</a:t>
            </a:r>
          </a:p>
          <a:p>
            <a:endParaRPr lang="en-IN" dirty="0"/>
          </a:p>
        </p:txBody>
      </p:sp>
      <p:pic>
        <p:nvPicPr>
          <p:cNvPr id="5" name="Picture 4">
            <a:extLst>
              <a:ext uri="{FF2B5EF4-FFF2-40B4-BE49-F238E27FC236}">
                <a16:creationId xmlns:a16="http://schemas.microsoft.com/office/drawing/2014/main" id="{425F7E54-8B37-48A7-995B-B3BB74D47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374" y="2403475"/>
            <a:ext cx="3359050" cy="2844799"/>
          </a:xfrm>
          <a:prstGeom prst="rect">
            <a:avLst/>
          </a:prstGeom>
        </p:spPr>
      </p:pic>
    </p:spTree>
    <p:extLst>
      <p:ext uri="{BB962C8B-B14F-4D97-AF65-F5344CB8AC3E}">
        <p14:creationId xmlns:p14="http://schemas.microsoft.com/office/powerpoint/2010/main" val="79925917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Slice</Template>
  <TotalTime>68</TotalTime>
  <Words>773</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RetrospectVTI</vt:lpstr>
      <vt:lpstr>Intelligent Post-Lockdown  Management System for Public Transportation</vt:lpstr>
      <vt:lpstr>Team Name: Arceus</vt:lpstr>
      <vt:lpstr>Problem Statement</vt:lpstr>
      <vt:lpstr>Proposed Solution</vt:lpstr>
      <vt:lpstr>Services Used</vt:lpstr>
      <vt:lpstr>Registration, Verification</vt:lpstr>
      <vt:lpstr>Login, Mode of Transport</vt:lpstr>
      <vt:lpstr>Choose Location, Time-slot Booking</vt:lpstr>
      <vt:lpstr>Symptom Checker Bot, Payment</vt:lpstr>
      <vt:lpstr>Symptom Checking Form, Result of Assessment</vt:lpstr>
      <vt:lpstr>QR Code Generation</vt:lpstr>
      <vt:lpstr>Booking Confirmation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post-lockdown management system for public transportation</dc:title>
  <dc:creator>Shalaka Thorat</dc:creator>
  <cp:lastModifiedBy>Shalaka Thorat</cp:lastModifiedBy>
  <cp:revision>26</cp:revision>
  <dcterms:created xsi:type="dcterms:W3CDTF">2020-07-13T06:42:04Z</dcterms:created>
  <dcterms:modified xsi:type="dcterms:W3CDTF">2020-07-15T14:21:03Z</dcterms:modified>
</cp:coreProperties>
</file>