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8" r:id="rId2"/>
    <p:sldId id="269" r:id="rId3"/>
    <p:sldId id="256" r:id="rId4"/>
    <p:sldId id="258" r:id="rId5"/>
    <p:sldId id="257" r:id="rId6"/>
    <p:sldId id="259" r:id="rId7"/>
    <p:sldId id="260" r:id="rId8"/>
    <p:sldId id="263" r:id="rId9"/>
    <p:sldId id="264" r:id="rId10"/>
    <p:sldId id="265" r:id="rId11"/>
    <p:sldId id="266" r:id="rId12"/>
    <p:sldId id="27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E49FE8-9E3A-4B25-A4F3-71481460E476}" v="8" dt="2022-10-23T19:07:42.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f\Downloads\Income%20_%20Expens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f\Downloads\Income%20_%20Expen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f\Downloads\Income%20_%20Expens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f\Downloads\Income%20_%20Expen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f\Downloads\Income%20_%20Expens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Sheet2!$M$3</c:f>
              <c:strCache>
                <c:ptCount val="1"/>
                <c:pt idx="0">
                  <c:v>Median</c:v>
                </c:pt>
              </c:strCache>
            </c:strRef>
          </c:tx>
          <c:spPr>
            <a:solidFill>
              <a:schemeClr val="accent1"/>
            </a:solidFill>
            <a:ln>
              <a:noFill/>
            </a:ln>
            <a:effectLst/>
          </c:spPr>
          <c:invertIfNegative val="0"/>
          <c:cat>
            <c:strRef>
              <c:f>Sheet2!$L$4:$L$21</c:f>
              <c:strCache>
                <c:ptCount val="18"/>
                <c:pt idx="0">
                  <c:v>Insurance</c:v>
                </c:pt>
                <c:pt idx="1">
                  <c:v>Energy</c:v>
                </c:pt>
                <c:pt idx="2">
                  <c:v>Communication</c:v>
                </c:pt>
                <c:pt idx="3">
                  <c:v>Automobile</c:v>
                </c:pt>
                <c:pt idx="4">
                  <c:v>Financial</c:v>
                </c:pt>
                <c:pt idx="5">
                  <c:v>Diversified</c:v>
                </c:pt>
                <c:pt idx="6">
                  <c:v>Consumer Staples</c:v>
                </c:pt>
                <c:pt idx="7">
                  <c:v>Metals &amp; Mining</c:v>
                </c:pt>
                <c:pt idx="8">
                  <c:v>Technology</c:v>
                </c:pt>
                <c:pt idx="9">
                  <c:v>Chemicals</c:v>
                </c:pt>
                <c:pt idx="10">
                  <c:v>Others</c:v>
                </c:pt>
                <c:pt idx="11">
                  <c:v>Healthcare</c:v>
                </c:pt>
                <c:pt idx="12">
                  <c:v>Consumer Discretionary</c:v>
                </c:pt>
                <c:pt idx="13">
                  <c:v>Materials</c:v>
                </c:pt>
                <c:pt idx="14">
                  <c:v>Textiles</c:v>
                </c:pt>
                <c:pt idx="15">
                  <c:v>Construction</c:v>
                </c:pt>
                <c:pt idx="16">
                  <c:v>Services</c:v>
                </c:pt>
                <c:pt idx="17">
                  <c:v>Capital Goods</c:v>
                </c:pt>
              </c:strCache>
            </c:strRef>
          </c:cat>
          <c:val>
            <c:numRef>
              <c:f>Sheet2!$M$4:$M$21</c:f>
              <c:numCache>
                <c:formatCode>General</c:formatCode>
                <c:ptCount val="18"/>
                <c:pt idx="0">
                  <c:v>73724.11</c:v>
                </c:pt>
                <c:pt idx="1">
                  <c:v>63786.43</c:v>
                </c:pt>
                <c:pt idx="2">
                  <c:v>42214.5</c:v>
                </c:pt>
                <c:pt idx="3">
                  <c:v>35909.06</c:v>
                </c:pt>
                <c:pt idx="4">
                  <c:v>31462.74</c:v>
                </c:pt>
                <c:pt idx="5">
                  <c:v>24475.61</c:v>
                </c:pt>
                <c:pt idx="6">
                  <c:v>16451.259999999998</c:v>
                </c:pt>
                <c:pt idx="7">
                  <c:v>16216.11</c:v>
                </c:pt>
                <c:pt idx="8">
                  <c:v>15692.1</c:v>
                </c:pt>
                <c:pt idx="9">
                  <c:v>13704.38</c:v>
                </c:pt>
                <c:pt idx="10">
                  <c:v>13393.37</c:v>
                </c:pt>
                <c:pt idx="11">
                  <c:v>13374.63</c:v>
                </c:pt>
                <c:pt idx="12">
                  <c:v>13239.34</c:v>
                </c:pt>
                <c:pt idx="13">
                  <c:v>12834.12</c:v>
                </c:pt>
                <c:pt idx="14">
                  <c:v>10884.83</c:v>
                </c:pt>
                <c:pt idx="15">
                  <c:v>10062.27</c:v>
                </c:pt>
                <c:pt idx="16">
                  <c:v>9644.6299999999992</c:v>
                </c:pt>
                <c:pt idx="17">
                  <c:v>8187</c:v>
                </c:pt>
              </c:numCache>
            </c:numRef>
          </c:val>
          <c:extLst>
            <c:ext xmlns:c16="http://schemas.microsoft.com/office/drawing/2014/chart" uri="{C3380CC4-5D6E-409C-BE32-E72D297353CC}">
              <c16:uniqueId val="{00000000-7214-48D1-A822-48DBFD58603D}"/>
            </c:ext>
          </c:extLst>
        </c:ser>
        <c:dLbls>
          <c:showLegendKey val="0"/>
          <c:showVal val="0"/>
          <c:showCatName val="0"/>
          <c:showSerName val="0"/>
          <c:showPercent val="0"/>
          <c:showBubbleSize val="0"/>
        </c:dLbls>
        <c:gapWidth val="219"/>
        <c:overlap val="-27"/>
        <c:axId val="1923110288"/>
        <c:axId val="1923111952"/>
      </c:barChart>
      <c:catAx>
        <c:axId val="192311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3111952"/>
        <c:crosses val="autoZero"/>
        <c:auto val="1"/>
        <c:lblAlgn val="ctr"/>
        <c:lblOffset val="100"/>
        <c:noMultiLvlLbl val="0"/>
      </c:catAx>
      <c:valAx>
        <c:axId val="1923111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311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[Income _ Expense.xlsx]Yearwise expense and income!PivotTable5</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Year Wise Expense Report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doughnutChart>
        <c:varyColors val="1"/>
        <c:ser>
          <c:idx val="0"/>
          <c:order val="0"/>
          <c:tx>
            <c:strRef>
              <c:f>'Yearwise expense and income'!$B$3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FA6-4385-81B9-DDE63A078E3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FA6-4385-81B9-DDE63A078E3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FA6-4385-81B9-DDE63A078E3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FA6-4385-81B9-DDE63A078E30}"/>
              </c:ext>
            </c:extLst>
          </c:dPt>
          <c:cat>
            <c:multiLvlStrRef>
              <c:f>'Yearwise expense and income'!$A$4:$A$10</c:f>
              <c:multiLvlStrCache>
                <c:ptCount val="4"/>
                <c:lvl>
                  <c:pt idx="0">
                    <c:v>Expense</c:v>
                  </c:pt>
                  <c:pt idx="1">
                    <c:v>Income</c:v>
                  </c:pt>
                  <c:pt idx="2">
                    <c:v>Expense</c:v>
                  </c:pt>
                  <c:pt idx="3">
                    <c:v>Income</c:v>
                  </c:pt>
                </c:lvl>
                <c:lvl>
                  <c:pt idx="0">
                    <c:v>2021</c:v>
                  </c:pt>
                  <c:pt idx="2">
                    <c:v>2022</c:v>
                  </c:pt>
                </c:lvl>
              </c:multiLvlStrCache>
            </c:multiLvlStrRef>
          </c:cat>
          <c:val>
            <c:numRef>
              <c:f>'Yearwise expense and income'!$B$4:$B$10</c:f>
              <c:numCache>
                <c:formatCode>General</c:formatCode>
                <c:ptCount val="4"/>
                <c:pt idx="0">
                  <c:v>19954.840000000004</c:v>
                </c:pt>
                <c:pt idx="1">
                  <c:v>16313</c:v>
                </c:pt>
                <c:pt idx="2">
                  <c:v>39069.160000000003</c:v>
                </c:pt>
                <c:pt idx="3">
                  <c:v>38441</c:v>
                </c:pt>
              </c:numCache>
            </c:numRef>
          </c:val>
          <c:extLst>
            <c:ext xmlns:c16="http://schemas.microsoft.com/office/drawing/2014/chart" uri="{C3380CC4-5D6E-409C-BE32-E72D297353CC}">
              <c16:uniqueId val="{00000008-DFA6-4385-81B9-DDE63A078E3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[Income _ Expense.xlsx]Payment mode!PivotTable6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Payment mode Anaylsis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ser>
          <c:idx val="0"/>
          <c:order val="0"/>
          <c:tx>
            <c:strRef>
              <c:f>'Payment mode'!$B$3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0B0-4860-B658-CD10C9E0388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0B0-4860-B658-CD10C9E0388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0B0-4860-B658-CD10C9E0388A}"/>
              </c:ext>
            </c:extLst>
          </c:dPt>
          <c:cat>
            <c:multiLvlStrRef>
              <c:f>'Payment mode'!$A$4:$A$9</c:f>
              <c:multiLvlStrCache>
                <c:ptCount val="3"/>
                <c:lvl>
                  <c:pt idx="0">
                    <c:v>Expense</c:v>
                  </c:pt>
                  <c:pt idx="1">
                    <c:v>Expense</c:v>
                  </c:pt>
                  <c:pt idx="2">
                    <c:v>Income</c:v>
                  </c:pt>
                </c:lvl>
                <c:lvl>
                  <c:pt idx="0">
                    <c:v>Cash</c:v>
                  </c:pt>
                  <c:pt idx="1">
                    <c:v>CUB - online payment</c:v>
                  </c:pt>
                </c:lvl>
              </c:multiLvlStrCache>
            </c:multiLvlStrRef>
          </c:cat>
          <c:val>
            <c:numRef>
              <c:f>'Payment mode'!$B$4:$B$9</c:f>
              <c:numCache>
                <c:formatCode>General</c:formatCode>
                <c:ptCount val="3"/>
                <c:pt idx="0">
                  <c:v>1120.72</c:v>
                </c:pt>
                <c:pt idx="1">
                  <c:v>57903.280000000006</c:v>
                </c:pt>
                <c:pt idx="2">
                  <c:v>54754</c:v>
                </c:pt>
              </c:numCache>
            </c:numRef>
          </c:val>
          <c:extLst>
            <c:ext xmlns:c16="http://schemas.microsoft.com/office/drawing/2014/chart" uri="{C3380CC4-5D6E-409C-BE32-E72D297353CC}">
              <c16:uniqueId val="{00000006-F0B0-4860-B658-CD10C9E0388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[Income _ Expense.xlsx]Sector wise returns!PivotTable3</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734213127916233E-2"/>
          <c:y val="2.0677111567180193E-2"/>
          <c:w val="0.96936975568657313"/>
          <c:h val="0.76074800452112479"/>
        </c:manualLayout>
      </c:layout>
      <c:barChart>
        <c:barDir val="col"/>
        <c:grouping val="clustered"/>
        <c:varyColors val="0"/>
        <c:ser>
          <c:idx val="0"/>
          <c:order val="0"/>
          <c:tx>
            <c:strRef>
              <c:f>'Sector wise returns'!$B$3:$B$4</c:f>
              <c:strCache>
                <c:ptCount val="1"/>
                <c:pt idx="0">
                  <c:v>Negative Return</c:v>
                </c:pt>
              </c:strCache>
            </c:strRef>
          </c:tx>
          <c:spPr>
            <a:solidFill>
              <a:schemeClr val="accent1"/>
            </a:solidFill>
            <a:ln>
              <a:noFill/>
            </a:ln>
            <a:effectLst/>
          </c:spPr>
          <c:invertIfNegative val="0"/>
          <c:cat>
            <c:strRef>
              <c:f>'Sector wise returns'!$A$5:$A$23</c:f>
              <c:strCache>
                <c:ptCount val="18"/>
                <c:pt idx="0">
                  <c:v>Automobile</c:v>
                </c:pt>
                <c:pt idx="1">
                  <c:v>Capital Goods</c:v>
                </c:pt>
                <c:pt idx="2">
                  <c:v>Chemicals</c:v>
                </c:pt>
                <c:pt idx="3">
                  <c:v>Communication</c:v>
                </c:pt>
                <c:pt idx="4">
                  <c:v>Construction</c:v>
                </c:pt>
                <c:pt idx="5">
                  <c:v>Consumer Discretionary</c:v>
                </c:pt>
                <c:pt idx="6">
                  <c:v>Consumer Staples</c:v>
                </c:pt>
                <c:pt idx="7">
                  <c:v>Diversified</c:v>
                </c:pt>
                <c:pt idx="8">
                  <c:v>Energy</c:v>
                </c:pt>
                <c:pt idx="9">
                  <c:v>Financial</c:v>
                </c:pt>
                <c:pt idx="10">
                  <c:v>Healthcare</c:v>
                </c:pt>
                <c:pt idx="11">
                  <c:v>Insurance</c:v>
                </c:pt>
                <c:pt idx="12">
                  <c:v>Materials</c:v>
                </c:pt>
                <c:pt idx="13">
                  <c:v>Metals &amp; Mining</c:v>
                </c:pt>
                <c:pt idx="14">
                  <c:v>Others</c:v>
                </c:pt>
                <c:pt idx="15">
                  <c:v>Services</c:v>
                </c:pt>
                <c:pt idx="16">
                  <c:v>Technology</c:v>
                </c:pt>
                <c:pt idx="17">
                  <c:v>Textiles</c:v>
                </c:pt>
              </c:strCache>
            </c:strRef>
          </c:cat>
          <c:val>
            <c:numRef>
              <c:f>'Sector wise returns'!$B$5:$B$23</c:f>
              <c:numCache>
                <c:formatCode>General</c:formatCode>
                <c:ptCount val="18"/>
                <c:pt idx="0">
                  <c:v>2</c:v>
                </c:pt>
                <c:pt idx="1">
                  <c:v>7</c:v>
                </c:pt>
                <c:pt idx="2">
                  <c:v>9</c:v>
                </c:pt>
                <c:pt idx="3">
                  <c:v>2</c:v>
                </c:pt>
                <c:pt idx="4">
                  <c:v>4</c:v>
                </c:pt>
                <c:pt idx="5">
                  <c:v>5</c:v>
                </c:pt>
                <c:pt idx="6">
                  <c:v>3</c:v>
                </c:pt>
                <c:pt idx="8">
                  <c:v>4</c:v>
                </c:pt>
                <c:pt idx="9">
                  <c:v>28</c:v>
                </c:pt>
                <c:pt idx="10">
                  <c:v>10</c:v>
                </c:pt>
                <c:pt idx="11">
                  <c:v>4</c:v>
                </c:pt>
                <c:pt idx="12">
                  <c:v>4</c:v>
                </c:pt>
                <c:pt idx="13">
                  <c:v>1</c:v>
                </c:pt>
                <c:pt idx="15">
                  <c:v>13</c:v>
                </c:pt>
                <c:pt idx="16">
                  <c:v>4</c:v>
                </c:pt>
              </c:numCache>
            </c:numRef>
          </c:val>
          <c:extLst>
            <c:ext xmlns:c16="http://schemas.microsoft.com/office/drawing/2014/chart" uri="{C3380CC4-5D6E-409C-BE32-E72D297353CC}">
              <c16:uniqueId val="{00000000-602F-4764-8FF4-18A04A7D573C}"/>
            </c:ext>
          </c:extLst>
        </c:ser>
        <c:ser>
          <c:idx val="1"/>
          <c:order val="1"/>
          <c:tx>
            <c:strRef>
              <c:f>'Sector wise returns'!$C$3:$C$4</c:f>
              <c:strCache>
                <c:ptCount val="1"/>
                <c:pt idx="0">
                  <c:v>Positive Return</c:v>
                </c:pt>
              </c:strCache>
            </c:strRef>
          </c:tx>
          <c:spPr>
            <a:solidFill>
              <a:schemeClr val="accent2"/>
            </a:solidFill>
            <a:ln>
              <a:noFill/>
            </a:ln>
            <a:effectLst/>
          </c:spPr>
          <c:invertIfNegative val="0"/>
          <c:cat>
            <c:strRef>
              <c:f>'Sector wise returns'!$A$5:$A$23</c:f>
              <c:strCache>
                <c:ptCount val="18"/>
                <c:pt idx="0">
                  <c:v>Automobile</c:v>
                </c:pt>
                <c:pt idx="1">
                  <c:v>Capital Goods</c:v>
                </c:pt>
                <c:pt idx="2">
                  <c:v>Chemicals</c:v>
                </c:pt>
                <c:pt idx="3">
                  <c:v>Communication</c:v>
                </c:pt>
                <c:pt idx="4">
                  <c:v>Construction</c:v>
                </c:pt>
                <c:pt idx="5">
                  <c:v>Consumer Discretionary</c:v>
                </c:pt>
                <c:pt idx="6">
                  <c:v>Consumer Staples</c:v>
                </c:pt>
                <c:pt idx="7">
                  <c:v>Diversified</c:v>
                </c:pt>
                <c:pt idx="8">
                  <c:v>Energy</c:v>
                </c:pt>
                <c:pt idx="9">
                  <c:v>Financial</c:v>
                </c:pt>
                <c:pt idx="10">
                  <c:v>Healthcare</c:v>
                </c:pt>
                <c:pt idx="11">
                  <c:v>Insurance</c:v>
                </c:pt>
                <c:pt idx="12">
                  <c:v>Materials</c:v>
                </c:pt>
                <c:pt idx="13">
                  <c:v>Metals &amp; Mining</c:v>
                </c:pt>
                <c:pt idx="14">
                  <c:v>Others</c:v>
                </c:pt>
                <c:pt idx="15">
                  <c:v>Services</c:v>
                </c:pt>
                <c:pt idx="16">
                  <c:v>Technology</c:v>
                </c:pt>
                <c:pt idx="17">
                  <c:v>Textiles</c:v>
                </c:pt>
              </c:strCache>
            </c:strRef>
          </c:cat>
          <c:val>
            <c:numRef>
              <c:f>'Sector wise returns'!$C$5:$C$23</c:f>
              <c:numCache>
                <c:formatCode>General</c:formatCode>
                <c:ptCount val="18"/>
                <c:pt idx="0">
                  <c:v>24</c:v>
                </c:pt>
                <c:pt idx="1">
                  <c:v>34</c:v>
                </c:pt>
                <c:pt idx="2">
                  <c:v>32</c:v>
                </c:pt>
                <c:pt idx="3">
                  <c:v>7</c:v>
                </c:pt>
                <c:pt idx="4">
                  <c:v>21</c:v>
                </c:pt>
                <c:pt idx="5">
                  <c:v>15</c:v>
                </c:pt>
                <c:pt idx="6">
                  <c:v>29</c:v>
                </c:pt>
                <c:pt idx="7">
                  <c:v>4</c:v>
                </c:pt>
                <c:pt idx="8">
                  <c:v>20</c:v>
                </c:pt>
                <c:pt idx="9">
                  <c:v>42</c:v>
                </c:pt>
                <c:pt idx="10">
                  <c:v>39</c:v>
                </c:pt>
                <c:pt idx="11">
                  <c:v>4</c:v>
                </c:pt>
                <c:pt idx="12">
                  <c:v>32</c:v>
                </c:pt>
                <c:pt idx="13">
                  <c:v>22</c:v>
                </c:pt>
                <c:pt idx="14">
                  <c:v>1</c:v>
                </c:pt>
                <c:pt idx="15">
                  <c:v>42</c:v>
                </c:pt>
                <c:pt idx="16">
                  <c:v>24</c:v>
                </c:pt>
                <c:pt idx="17">
                  <c:v>9</c:v>
                </c:pt>
              </c:numCache>
            </c:numRef>
          </c:val>
          <c:extLst>
            <c:ext xmlns:c16="http://schemas.microsoft.com/office/drawing/2014/chart" uri="{C3380CC4-5D6E-409C-BE32-E72D297353CC}">
              <c16:uniqueId val="{00000001-602F-4764-8FF4-18A04A7D573C}"/>
            </c:ext>
          </c:extLst>
        </c:ser>
        <c:dLbls>
          <c:showLegendKey val="0"/>
          <c:showVal val="0"/>
          <c:showCatName val="0"/>
          <c:showSerName val="0"/>
          <c:showPercent val="0"/>
          <c:showBubbleSize val="0"/>
        </c:dLbls>
        <c:gapWidth val="219"/>
        <c:overlap val="-27"/>
        <c:axId val="437624031"/>
        <c:axId val="437634015"/>
      </c:barChart>
      <c:catAx>
        <c:axId val="437624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634015"/>
        <c:crosses val="autoZero"/>
        <c:auto val="1"/>
        <c:lblAlgn val="ctr"/>
        <c:lblOffset val="100"/>
        <c:noMultiLvlLbl val="0"/>
      </c:catAx>
      <c:valAx>
        <c:axId val="4376340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624031"/>
        <c:crosses val="autoZero"/>
        <c:crossBetween val="between"/>
      </c:valAx>
      <c:spPr>
        <a:noFill/>
        <a:ln>
          <a:noFill/>
        </a:ln>
        <a:effectLst/>
      </c:spPr>
    </c:plotArea>
    <c:legend>
      <c:legendPos val="r"/>
      <c:layout>
        <c:manualLayout>
          <c:xMode val="edge"/>
          <c:yMode val="edge"/>
          <c:x val="0.14956256259014589"/>
          <c:y val="1.5042596181207436E-3"/>
          <c:w val="0.22243153980752406"/>
          <c:h val="0.1476808107319918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[Income _ Expense.xlsx]Market cap vs dividend!PivotTable1</c:name>
    <c:fmtId val="6"/>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a:t>Average</a:t>
            </a:r>
            <a:r>
              <a:rPr lang="en-US" sz="2000" b="1" baseline="0"/>
              <a:t> Dividend Vs Market Size</a:t>
            </a:r>
            <a:endParaRPr lang="en-US"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653277036022671E-2"/>
          <c:y val="1.6030701361282439E-2"/>
          <c:w val="0.97346722963977328"/>
          <c:h val="0.69740020196086805"/>
        </c:manualLayout>
      </c:layout>
      <c:lineChart>
        <c:grouping val="standard"/>
        <c:varyColors val="0"/>
        <c:ser>
          <c:idx val="0"/>
          <c:order val="0"/>
          <c:tx>
            <c:strRef>
              <c:f>'Market cap vs dividend'!$B$3</c:f>
              <c:strCache>
                <c:ptCount val="1"/>
                <c:pt idx="0">
                  <c:v>Total</c:v>
                </c:pt>
              </c:strCache>
            </c:strRef>
          </c:tx>
          <c:spPr>
            <a:ln w="28575" cap="rnd">
              <a:solidFill>
                <a:schemeClr val="accent1"/>
              </a:solidFill>
              <a:round/>
            </a:ln>
            <a:effectLst/>
          </c:spPr>
          <c:marker>
            <c:symbol val="none"/>
          </c:marker>
          <c:cat>
            <c:strRef>
              <c:f>'Market cap vs dividend'!$A$4:$A$26</c:f>
              <c:strCache>
                <c:ptCount val="22"/>
                <c:pt idx="0">
                  <c:v>2720.34-27720.34</c:v>
                </c:pt>
                <c:pt idx="1">
                  <c:v>27720.34-52720.34</c:v>
                </c:pt>
                <c:pt idx="2">
                  <c:v>52720.34-77720.34</c:v>
                </c:pt>
                <c:pt idx="3">
                  <c:v>77720.34-102720.34</c:v>
                </c:pt>
                <c:pt idx="4">
                  <c:v>102720.34-127720.34</c:v>
                </c:pt>
                <c:pt idx="5">
                  <c:v>127720.34-152720.34</c:v>
                </c:pt>
                <c:pt idx="6">
                  <c:v>152720.34-177720.34</c:v>
                </c:pt>
                <c:pt idx="7">
                  <c:v>177720.34-202720.34</c:v>
                </c:pt>
                <c:pt idx="8">
                  <c:v>202720.34-227720.34</c:v>
                </c:pt>
                <c:pt idx="9">
                  <c:v>227720.34-252720.34</c:v>
                </c:pt>
                <c:pt idx="10">
                  <c:v>252720.34-277720.34</c:v>
                </c:pt>
                <c:pt idx="11">
                  <c:v>277720.34-302720.34</c:v>
                </c:pt>
                <c:pt idx="12">
                  <c:v>327720.34-352720.34</c:v>
                </c:pt>
                <c:pt idx="13">
                  <c:v>352720.34-377720.34</c:v>
                </c:pt>
                <c:pt idx="14">
                  <c:v>377720.34-402720.34</c:v>
                </c:pt>
                <c:pt idx="15">
                  <c:v>402720.34-427720.34</c:v>
                </c:pt>
                <c:pt idx="16">
                  <c:v>427720.34-452720.34</c:v>
                </c:pt>
                <c:pt idx="17">
                  <c:v>477720.34-502720.34</c:v>
                </c:pt>
                <c:pt idx="18">
                  <c:v>602720.34-627720.34</c:v>
                </c:pt>
                <c:pt idx="19">
                  <c:v>827720.34-852720.34</c:v>
                </c:pt>
                <c:pt idx="20">
                  <c:v>1127720.34-1152720.34</c:v>
                </c:pt>
                <c:pt idx="21">
                  <c:v>1727720.34-1752720.34</c:v>
                </c:pt>
              </c:strCache>
            </c:strRef>
          </c:cat>
          <c:val>
            <c:numRef>
              <c:f>'Market cap vs dividend'!$B$4:$B$26</c:f>
              <c:numCache>
                <c:formatCode>General</c:formatCode>
                <c:ptCount val="22"/>
                <c:pt idx="0">
                  <c:v>10.555167173252279</c:v>
                </c:pt>
                <c:pt idx="1">
                  <c:v>21.903589743589748</c:v>
                </c:pt>
                <c:pt idx="2">
                  <c:v>33.859259259259261</c:v>
                </c:pt>
                <c:pt idx="3">
                  <c:v>16.692105263157895</c:v>
                </c:pt>
                <c:pt idx="4">
                  <c:v>37.116666666666667</c:v>
                </c:pt>
                <c:pt idx="5">
                  <c:v>5.6833333333333336</c:v>
                </c:pt>
                <c:pt idx="6">
                  <c:v>12.23</c:v>
                </c:pt>
                <c:pt idx="7">
                  <c:v>81</c:v>
                </c:pt>
                <c:pt idx="8">
                  <c:v>8</c:v>
                </c:pt>
                <c:pt idx="9">
                  <c:v>4.25</c:v>
                </c:pt>
                <c:pt idx="10">
                  <c:v>32</c:v>
                </c:pt>
                <c:pt idx="11">
                  <c:v>0</c:v>
                </c:pt>
                <c:pt idx="12">
                  <c:v>19.149999999999999</c:v>
                </c:pt>
                <c:pt idx="13">
                  <c:v>0</c:v>
                </c:pt>
                <c:pt idx="14">
                  <c:v>0.78333333333333333</c:v>
                </c:pt>
                <c:pt idx="15">
                  <c:v>6.5</c:v>
                </c:pt>
                <c:pt idx="16">
                  <c:v>13.25</c:v>
                </c:pt>
                <c:pt idx="17">
                  <c:v>7.1</c:v>
                </c:pt>
                <c:pt idx="18">
                  <c:v>23.333333333333332</c:v>
                </c:pt>
                <c:pt idx="19">
                  <c:v>15.5</c:v>
                </c:pt>
                <c:pt idx="20">
                  <c:v>43</c:v>
                </c:pt>
                <c:pt idx="21">
                  <c:v>8</c:v>
                </c:pt>
              </c:numCache>
            </c:numRef>
          </c:val>
          <c:smooth val="0"/>
          <c:extLst>
            <c:ext xmlns:c16="http://schemas.microsoft.com/office/drawing/2014/chart" uri="{C3380CC4-5D6E-409C-BE32-E72D297353CC}">
              <c16:uniqueId val="{00000000-5DC5-41E1-9C06-C64DAF4BFF91}"/>
            </c:ext>
          </c:extLst>
        </c:ser>
        <c:dLbls>
          <c:showLegendKey val="0"/>
          <c:showVal val="0"/>
          <c:showCatName val="0"/>
          <c:showSerName val="0"/>
          <c:showPercent val="0"/>
          <c:showBubbleSize val="0"/>
        </c:dLbls>
        <c:smooth val="0"/>
        <c:axId val="2040950943"/>
        <c:axId val="2040953439"/>
      </c:lineChart>
      <c:catAx>
        <c:axId val="2040950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953439"/>
        <c:crosses val="autoZero"/>
        <c:auto val="1"/>
        <c:lblAlgn val="ctr"/>
        <c:lblOffset val="100"/>
        <c:noMultiLvlLbl val="0"/>
      </c:catAx>
      <c:valAx>
        <c:axId val="20409534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0950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CE5F-5FA3-8F3A-27CA-4B6B7CA1B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C9B714-9AED-211C-F11D-8E6CD6E04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5441CB-23F3-DA5A-1905-BC915F5B143D}"/>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5" name="Footer Placeholder 4">
            <a:extLst>
              <a:ext uri="{FF2B5EF4-FFF2-40B4-BE49-F238E27FC236}">
                <a16:creationId xmlns:a16="http://schemas.microsoft.com/office/drawing/2014/main" id="{511393C4-EB67-1726-B829-3879D32F7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3953F-E28F-0F2F-081B-C5515BB580A5}"/>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175503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D3E2-586F-47A9-3B2D-7D40FB70EB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B74F89-B760-9B48-DCFC-BC29DCA67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79469-9895-A01C-BD13-86F2C41566BB}"/>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5" name="Footer Placeholder 4">
            <a:extLst>
              <a:ext uri="{FF2B5EF4-FFF2-40B4-BE49-F238E27FC236}">
                <a16:creationId xmlns:a16="http://schemas.microsoft.com/office/drawing/2014/main" id="{39ECE61C-C639-0ECE-D2B6-95B5C5268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26989-7AAA-003C-7D8A-67647C3C2E4E}"/>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59627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5CEB7-2485-B353-1B04-1400CB260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D69910-B365-7295-1BE0-02C825341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562FC-54DD-6091-DD4D-C8456BF2DBCA}"/>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5" name="Footer Placeholder 4">
            <a:extLst>
              <a:ext uri="{FF2B5EF4-FFF2-40B4-BE49-F238E27FC236}">
                <a16:creationId xmlns:a16="http://schemas.microsoft.com/office/drawing/2014/main" id="{D3EED2D9-75CE-B545-2686-665F0DD5E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C41F1-51C5-7D60-AEA3-9C773C85DE4D}"/>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142202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028C-6480-C643-B7B9-44B4D49D1E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A82B3A-A0A6-B4BE-A663-5F452798C3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CF59F-4B4A-D17A-75F7-DC0366779FA2}"/>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5" name="Footer Placeholder 4">
            <a:extLst>
              <a:ext uri="{FF2B5EF4-FFF2-40B4-BE49-F238E27FC236}">
                <a16:creationId xmlns:a16="http://schemas.microsoft.com/office/drawing/2014/main" id="{0C7E5E80-24B7-961E-37F7-312E2CF5C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16F90-4CE3-2879-2263-5C3964D20EAE}"/>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248099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A72C-11CF-2DC1-018E-F177BFFD5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14DDE4-E6EA-0CB3-BDF3-E3AB8C0C2C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4C465-A8ED-6B01-06AE-399B0ECCB4B1}"/>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5" name="Footer Placeholder 4">
            <a:extLst>
              <a:ext uri="{FF2B5EF4-FFF2-40B4-BE49-F238E27FC236}">
                <a16:creationId xmlns:a16="http://schemas.microsoft.com/office/drawing/2014/main" id="{CF6AAC18-14AC-8E61-643D-FD89F607D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11EC7-25A5-977A-31F9-13BB197636A2}"/>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231625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F45C-D4E4-C6CE-9974-B04592CD88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B15ECB-5C24-977E-B524-C698A095E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9FCE69-E641-CC03-661F-86E61385D4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A6F52B-8C92-D0B0-D2F3-C0C0CDB5B9CF}"/>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6" name="Footer Placeholder 5">
            <a:extLst>
              <a:ext uri="{FF2B5EF4-FFF2-40B4-BE49-F238E27FC236}">
                <a16:creationId xmlns:a16="http://schemas.microsoft.com/office/drawing/2014/main" id="{96C24774-A254-77A6-2C41-92514225ED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8A4A52-D95C-497D-0827-1C465A314D1A}"/>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23821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0C20-D80D-388E-0DB2-4F5BD74B34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3534CC-F1AD-5128-8824-F7146DC26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FA33E-9F5A-A7AC-F419-651CA1201C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38065A-DDC9-7626-3379-68C9F3A6F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EC624-C6F3-D337-AF90-AFC832241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5E77BF-DCBD-5270-7422-CF36C4035072}"/>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8" name="Footer Placeholder 7">
            <a:extLst>
              <a:ext uri="{FF2B5EF4-FFF2-40B4-BE49-F238E27FC236}">
                <a16:creationId xmlns:a16="http://schemas.microsoft.com/office/drawing/2014/main" id="{7BCF0874-C9E1-2C51-62B0-940BD277B7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8BC21D-D675-8A0A-E9FF-86903691AE64}"/>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417873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B33F-4636-AFEC-E498-BA7AD12D44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43E286-A137-174E-17CF-4589C9666753}"/>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4" name="Footer Placeholder 3">
            <a:extLst>
              <a:ext uri="{FF2B5EF4-FFF2-40B4-BE49-F238E27FC236}">
                <a16:creationId xmlns:a16="http://schemas.microsoft.com/office/drawing/2014/main" id="{0AFA8004-1F99-F183-FAA5-9BA7BCAFAB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0F4116-1C3A-5088-B02B-9DAB0E91974E}"/>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346568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0B9E0-5799-661F-F49E-6A7B8E3063E1}"/>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3" name="Footer Placeholder 2">
            <a:extLst>
              <a:ext uri="{FF2B5EF4-FFF2-40B4-BE49-F238E27FC236}">
                <a16:creationId xmlns:a16="http://schemas.microsoft.com/office/drawing/2014/main" id="{F1961AC0-C652-2E21-B7E2-2CC1FC91E5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4D4AFA-80A6-985F-3EA5-5F37D9A69671}"/>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398891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A539-776D-6864-CEED-767A2F685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DDB3B6-87D5-19E9-DB76-A2EF3B209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AB462D-5CE4-DD39-9DC0-807A804AC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B99AF-B697-1F1A-36D3-495D6833AF24}"/>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6" name="Footer Placeholder 5">
            <a:extLst>
              <a:ext uri="{FF2B5EF4-FFF2-40B4-BE49-F238E27FC236}">
                <a16:creationId xmlns:a16="http://schemas.microsoft.com/office/drawing/2014/main" id="{58451E26-78BB-15C2-DA3C-6C1DACED07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0EFA85-A69B-1DA1-949B-6179F1816286}"/>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112035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9B77-6E5A-31B8-37A6-4CA5BA6CB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2E3706-A1A4-8484-6BF1-6B6A325F6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B2D5B8-776D-D087-7E6E-C7F7B5D71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78D54A-9D99-45D8-BC42-7A387AA1C6B5}"/>
              </a:ext>
            </a:extLst>
          </p:cNvPr>
          <p:cNvSpPr>
            <a:spLocks noGrp="1"/>
          </p:cNvSpPr>
          <p:nvPr>
            <p:ph type="dt" sz="half" idx="10"/>
          </p:nvPr>
        </p:nvSpPr>
        <p:spPr/>
        <p:txBody>
          <a:bodyPr/>
          <a:lstStyle/>
          <a:p>
            <a:fld id="{9A8246F5-AF82-4061-8C19-AB6FD36277B5}" type="datetimeFigureOut">
              <a:rPr lang="en-IN" smtClean="0"/>
              <a:t>25-10-2022</a:t>
            </a:fld>
            <a:endParaRPr lang="en-IN"/>
          </a:p>
        </p:txBody>
      </p:sp>
      <p:sp>
        <p:nvSpPr>
          <p:cNvPr id="6" name="Footer Placeholder 5">
            <a:extLst>
              <a:ext uri="{FF2B5EF4-FFF2-40B4-BE49-F238E27FC236}">
                <a16:creationId xmlns:a16="http://schemas.microsoft.com/office/drawing/2014/main" id="{28E5CE3C-2FC1-FB95-376B-75B720148E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414DDE-EF1A-909F-7C9A-6429276F522A}"/>
              </a:ext>
            </a:extLst>
          </p:cNvPr>
          <p:cNvSpPr>
            <a:spLocks noGrp="1"/>
          </p:cNvSpPr>
          <p:nvPr>
            <p:ph type="sldNum" sz="quarter" idx="12"/>
          </p:nvPr>
        </p:nvSpPr>
        <p:spPr/>
        <p:txBody>
          <a:bodyPr/>
          <a:lstStyle/>
          <a:p>
            <a:fld id="{F2F70E04-8852-4CA2-8643-0B1DE64865BD}" type="slidenum">
              <a:rPr lang="en-IN" smtClean="0"/>
              <a:t>‹#›</a:t>
            </a:fld>
            <a:endParaRPr lang="en-IN"/>
          </a:p>
        </p:txBody>
      </p:sp>
    </p:spTree>
    <p:extLst>
      <p:ext uri="{BB962C8B-B14F-4D97-AF65-F5344CB8AC3E}">
        <p14:creationId xmlns:p14="http://schemas.microsoft.com/office/powerpoint/2010/main" val="169511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87E22-AC52-B943-9D04-984D5F4C1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97DD21-9F6C-F9DE-8B00-B8B25B836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37D36-2A2F-11C8-36EA-94494EB04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46F5-AF82-4061-8C19-AB6FD36277B5}" type="datetimeFigureOut">
              <a:rPr lang="en-IN" smtClean="0"/>
              <a:t>25-10-2022</a:t>
            </a:fld>
            <a:endParaRPr lang="en-IN"/>
          </a:p>
        </p:txBody>
      </p:sp>
      <p:sp>
        <p:nvSpPr>
          <p:cNvPr id="5" name="Footer Placeholder 4">
            <a:extLst>
              <a:ext uri="{FF2B5EF4-FFF2-40B4-BE49-F238E27FC236}">
                <a16:creationId xmlns:a16="http://schemas.microsoft.com/office/drawing/2014/main" id="{756488D0-ED17-FB07-490C-836F183AE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8CF9C5-6AB1-9AE7-A73E-A827450C2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70E04-8852-4CA2-8643-0B1DE64865BD}" type="slidenum">
              <a:rPr lang="en-IN" smtClean="0"/>
              <a:t>‹#›</a:t>
            </a:fld>
            <a:endParaRPr lang="en-IN"/>
          </a:p>
        </p:txBody>
      </p:sp>
    </p:spTree>
    <p:extLst>
      <p:ext uri="{BB962C8B-B14F-4D97-AF65-F5344CB8AC3E}">
        <p14:creationId xmlns:p14="http://schemas.microsoft.com/office/powerpoint/2010/main" val="309796753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actuaries.digital/2014/09/15/lets-go-investment/"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simplysarafina.blogspot.com/2011/04/thank-you-thursday.html"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ABC0E1-2F04-7543-1C80-98E1591ABB5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830757" y="0"/>
            <a:ext cx="14022757" cy="6858000"/>
          </a:xfrm>
          <a:prstGeom prst="rect">
            <a:avLst/>
          </a:prstGeom>
        </p:spPr>
      </p:pic>
      <p:sp>
        <p:nvSpPr>
          <p:cNvPr id="3" name="Title 1">
            <a:extLst>
              <a:ext uri="{FF2B5EF4-FFF2-40B4-BE49-F238E27FC236}">
                <a16:creationId xmlns:a16="http://schemas.microsoft.com/office/drawing/2014/main" id="{CE1F6076-7104-1713-4E19-B63C14F58B8B}"/>
              </a:ext>
            </a:extLst>
          </p:cNvPr>
          <p:cNvSpPr txBox="1">
            <a:spLocks/>
          </p:cNvSpPr>
          <p:nvPr/>
        </p:nvSpPr>
        <p:spPr>
          <a:xfrm>
            <a:off x="182170" y="287676"/>
            <a:ext cx="5913830" cy="10045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1" spc="300" dirty="0">
                <a:effectLst>
                  <a:outerShdw blurRad="38100" dist="38100" dir="2700000" algn="tl">
                    <a:srgbClr val="000000">
                      <a:alpha val="43137"/>
                    </a:srgbClr>
                  </a:outerShdw>
                </a:effectLst>
                <a:highlight>
                  <a:srgbClr val="808000"/>
                </a:highlight>
                <a:latin typeface="Times New Roman" panose="02020603050405020304" pitchFamily="18" charset="0"/>
                <a:cs typeface="Times New Roman" panose="02020603050405020304" pitchFamily="18" charset="0"/>
              </a:rPr>
              <a:t>Investment Advisor</a:t>
            </a:r>
          </a:p>
        </p:txBody>
      </p:sp>
      <p:sp>
        <p:nvSpPr>
          <p:cNvPr id="6" name="Subtitle 2">
            <a:extLst>
              <a:ext uri="{FF2B5EF4-FFF2-40B4-BE49-F238E27FC236}">
                <a16:creationId xmlns:a16="http://schemas.microsoft.com/office/drawing/2014/main" id="{3ED89A4C-3348-8260-DFC0-DC149DA2073B}"/>
              </a:ext>
            </a:extLst>
          </p:cNvPr>
          <p:cNvSpPr txBox="1">
            <a:spLocks/>
          </p:cNvSpPr>
          <p:nvPr/>
        </p:nvSpPr>
        <p:spPr>
          <a:xfrm>
            <a:off x="9462498" y="1980624"/>
            <a:ext cx="2729502" cy="33105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1" dirty="0">
                <a:solidFill>
                  <a:schemeClr val="accent4">
                    <a:lumMod val="75000"/>
                  </a:schemeClr>
                </a:solidFill>
                <a:effectLst>
                  <a:outerShdw blurRad="38100" dist="38100" dir="2700000" algn="tl">
                    <a:srgbClr val="000000">
                      <a:alpha val="43137"/>
                    </a:srgbClr>
                  </a:outerShdw>
                </a:effectLst>
              </a:rPr>
              <a:t>Group Members</a:t>
            </a:r>
            <a:r>
              <a:rPr lang="en-US" sz="1800" b="1" i="1" dirty="0">
                <a:solidFill>
                  <a:schemeClr val="accent4">
                    <a:lumMod val="50000"/>
                  </a:schemeClr>
                </a:solidFill>
                <a:effectLst>
                  <a:outerShdw blurRad="38100" dist="38100" dir="2700000" algn="tl">
                    <a:srgbClr val="000000">
                      <a:alpha val="43137"/>
                    </a:srgbClr>
                  </a:outerShdw>
                </a:effectLst>
              </a:rPr>
              <a:t>:- </a:t>
            </a:r>
          </a:p>
          <a:p>
            <a:pPr marL="342900" indent="-342900"/>
            <a:r>
              <a:rPr lang="en-US" sz="1800" b="1" i="1" dirty="0">
                <a:solidFill>
                  <a:schemeClr val="accent4">
                    <a:lumMod val="50000"/>
                  </a:schemeClr>
                </a:solidFill>
                <a:effectLst>
                  <a:outerShdw blurRad="38100" dist="38100" dir="2700000" algn="tl">
                    <a:srgbClr val="000000">
                      <a:alpha val="43137"/>
                    </a:srgbClr>
                  </a:outerShdw>
                </a:effectLst>
              </a:rPr>
              <a:t>Shubham Shrivastava </a:t>
            </a:r>
            <a:r>
              <a:rPr lang="en-IN" sz="1800" b="1" i="1" dirty="0">
                <a:solidFill>
                  <a:schemeClr val="accent4">
                    <a:lumMod val="50000"/>
                  </a:schemeClr>
                </a:solidFill>
                <a:effectLst>
                  <a:outerShdw blurRad="38100" dist="38100" dir="2700000" algn="tl">
                    <a:srgbClr val="000000">
                      <a:alpha val="43137"/>
                    </a:srgbClr>
                  </a:outerShdw>
                </a:effectLst>
              </a:rPr>
              <a:t>(PD14_221)</a:t>
            </a:r>
            <a:endParaRPr lang="en-US" sz="1800" b="1" i="1" dirty="0">
              <a:solidFill>
                <a:schemeClr val="accent4">
                  <a:lumMod val="50000"/>
                </a:schemeClr>
              </a:solidFill>
              <a:effectLst>
                <a:outerShdw blurRad="38100" dist="38100" dir="2700000" algn="tl">
                  <a:srgbClr val="000000">
                    <a:alpha val="43137"/>
                  </a:srgbClr>
                </a:outerShdw>
              </a:effectLst>
            </a:endParaRPr>
          </a:p>
          <a:p>
            <a:pPr marL="342900" indent="-342900"/>
            <a:r>
              <a:rPr lang="en-US" sz="1800" b="1" i="1" dirty="0">
                <a:solidFill>
                  <a:schemeClr val="accent4">
                    <a:lumMod val="50000"/>
                  </a:schemeClr>
                </a:solidFill>
                <a:effectLst>
                  <a:outerShdw blurRad="38100" dist="38100" dir="2700000" algn="tl">
                    <a:srgbClr val="000000">
                      <a:alpha val="43137"/>
                    </a:srgbClr>
                  </a:outerShdw>
                </a:effectLst>
              </a:rPr>
              <a:t>Indranil Ingale </a:t>
            </a:r>
            <a:r>
              <a:rPr lang="en-IN" sz="1800" b="1" i="1" dirty="0">
                <a:solidFill>
                  <a:schemeClr val="accent4">
                    <a:lumMod val="50000"/>
                  </a:schemeClr>
                </a:solidFill>
                <a:effectLst>
                  <a:outerShdw blurRad="38100" dist="38100" dir="2700000" algn="tl">
                    <a:srgbClr val="000000">
                      <a:alpha val="43137"/>
                    </a:srgbClr>
                  </a:outerShdw>
                </a:effectLst>
              </a:rPr>
              <a:t>(PD14_070)</a:t>
            </a:r>
            <a:endParaRPr lang="en-US" sz="1800" b="1" i="1" dirty="0">
              <a:solidFill>
                <a:schemeClr val="accent4">
                  <a:lumMod val="50000"/>
                </a:schemeClr>
              </a:solidFill>
              <a:effectLst>
                <a:outerShdw blurRad="38100" dist="38100" dir="2700000" algn="tl">
                  <a:srgbClr val="000000">
                    <a:alpha val="43137"/>
                  </a:srgbClr>
                </a:outerShdw>
              </a:effectLst>
            </a:endParaRPr>
          </a:p>
          <a:p>
            <a:pPr marL="342900" indent="-342900"/>
            <a:r>
              <a:rPr lang="en-IN" sz="1800" b="1" i="1" dirty="0">
                <a:solidFill>
                  <a:schemeClr val="accent4">
                    <a:lumMod val="50000"/>
                  </a:schemeClr>
                </a:solidFill>
                <a:effectLst>
                  <a:outerShdw blurRad="38100" dist="38100" dir="2700000" algn="tl">
                    <a:srgbClr val="000000">
                      <a:alpha val="43137"/>
                    </a:srgbClr>
                  </a:outerShdw>
                </a:effectLst>
              </a:rPr>
              <a:t>Hammad Hussain (PD14_017)</a:t>
            </a:r>
          </a:p>
          <a:p>
            <a:pPr marL="342900" indent="-342900"/>
            <a:r>
              <a:rPr lang="en-IN" sz="1800" b="1" i="1" dirty="0">
                <a:solidFill>
                  <a:schemeClr val="accent4">
                    <a:lumMod val="50000"/>
                  </a:schemeClr>
                </a:solidFill>
                <a:effectLst>
                  <a:outerShdw blurRad="38100" dist="38100" dir="2700000" algn="tl">
                    <a:srgbClr val="000000">
                      <a:alpha val="43137"/>
                    </a:srgbClr>
                  </a:outerShdw>
                </a:effectLst>
              </a:rPr>
              <a:t>Ujwal Dhok        (PD14_117)</a:t>
            </a:r>
          </a:p>
        </p:txBody>
      </p:sp>
    </p:spTree>
    <p:extLst>
      <p:ext uri="{BB962C8B-B14F-4D97-AF65-F5344CB8AC3E}">
        <p14:creationId xmlns:p14="http://schemas.microsoft.com/office/powerpoint/2010/main" val="75874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8E9C-3BBF-BE69-6CAE-2C60CFDA9818}"/>
              </a:ext>
            </a:extLst>
          </p:cNvPr>
          <p:cNvSpPr>
            <a:spLocks noGrp="1"/>
          </p:cNvSpPr>
          <p:nvPr>
            <p:ph type="title"/>
          </p:nvPr>
        </p:nvSpPr>
        <p:spPr>
          <a:xfrm>
            <a:off x="40558" y="349322"/>
            <a:ext cx="12192000" cy="1060551"/>
          </a:xfrm>
        </p:spPr>
        <p:txBody>
          <a:bodyPr>
            <a:noAutofit/>
          </a:bodyPr>
          <a:lstStyle/>
          <a:p>
            <a:r>
              <a:rPr lang="en-IN" sz="2400" b="1" dirty="0">
                <a:latin typeface="Times New Roman" panose="02020603050405020304" pitchFamily="18" charset="0"/>
                <a:cs typeface="Times New Roman" panose="02020603050405020304" pitchFamily="18" charset="0"/>
              </a:rPr>
              <a:t>Services is the good sector to invest money because its having highest Positive 3 year return companies as compare to  negative 3 years return companies</a:t>
            </a:r>
          </a:p>
        </p:txBody>
      </p:sp>
      <p:graphicFrame>
        <p:nvGraphicFramePr>
          <p:cNvPr id="4" name="Content Placeholder 3">
            <a:extLst>
              <a:ext uri="{FF2B5EF4-FFF2-40B4-BE49-F238E27FC236}">
                <a16:creationId xmlns:a16="http://schemas.microsoft.com/office/drawing/2014/main" id="{E231B17B-CC89-0F4D-0A13-857D4F345883}"/>
              </a:ext>
            </a:extLst>
          </p:cNvPr>
          <p:cNvGraphicFramePr>
            <a:graphicFrameLocks noGrp="1"/>
          </p:cNvGraphicFramePr>
          <p:nvPr>
            <p:ph idx="1"/>
            <p:extLst>
              <p:ext uri="{D42A27DB-BD31-4B8C-83A1-F6EECF244321}">
                <p14:modId xmlns:p14="http://schemas.microsoft.com/office/powerpoint/2010/main" val="3315577754"/>
              </p:ext>
            </p:extLst>
          </p:nvPr>
        </p:nvGraphicFramePr>
        <p:xfrm>
          <a:off x="838200" y="1825624"/>
          <a:ext cx="10596716" cy="50323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135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C146-E01C-6822-D51B-C970E752050E}"/>
              </a:ext>
            </a:extLst>
          </p:cNvPr>
          <p:cNvSpPr>
            <a:spLocks noGrp="1"/>
          </p:cNvSpPr>
          <p:nvPr>
            <p:ph type="title"/>
          </p:nvPr>
        </p:nvSpPr>
        <p:spPr>
          <a:xfrm>
            <a:off x="0" y="1"/>
            <a:ext cx="12192000" cy="1219200"/>
          </a:xfrm>
        </p:spPr>
        <p:txBody>
          <a:bodyPr>
            <a:normAutofit/>
          </a:bodyPr>
          <a:lstStyle/>
          <a:p>
            <a:r>
              <a:rPr lang="en-IN" sz="3200" b="1" dirty="0">
                <a:latin typeface="Times New Roman" panose="02020603050405020304" pitchFamily="18" charset="0"/>
                <a:cs typeface="Times New Roman" panose="02020603050405020304" pitchFamily="18" charset="0"/>
              </a:rPr>
              <a:t>Dividend is not depend on the market size of the company.</a:t>
            </a:r>
          </a:p>
        </p:txBody>
      </p:sp>
      <p:graphicFrame>
        <p:nvGraphicFramePr>
          <p:cNvPr id="4" name="Content Placeholder 3">
            <a:extLst>
              <a:ext uri="{FF2B5EF4-FFF2-40B4-BE49-F238E27FC236}">
                <a16:creationId xmlns:a16="http://schemas.microsoft.com/office/drawing/2014/main" id="{B7A93877-8E06-41AA-F2C2-AD3DDC114BFA}"/>
              </a:ext>
            </a:extLst>
          </p:cNvPr>
          <p:cNvGraphicFramePr>
            <a:graphicFrameLocks noGrp="1"/>
          </p:cNvGraphicFramePr>
          <p:nvPr>
            <p:ph idx="1"/>
            <p:extLst>
              <p:ext uri="{D42A27DB-BD31-4B8C-83A1-F6EECF244321}">
                <p14:modId xmlns:p14="http://schemas.microsoft.com/office/powerpoint/2010/main" val="2471745469"/>
              </p:ext>
            </p:extLst>
          </p:nvPr>
        </p:nvGraphicFramePr>
        <p:xfrm>
          <a:off x="0" y="1219200"/>
          <a:ext cx="12192000" cy="563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618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268241-E347-B9CD-A6E4-08494AA237E2}"/>
              </a:ext>
            </a:extLst>
          </p:cNvPr>
          <p:cNvPicPr>
            <a:picLocks noChangeAspect="1"/>
          </p:cNvPicPr>
          <p:nvPr/>
        </p:nvPicPr>
        <p:blipFill rotWithShape="1">
          <a:blip r:embed="rId2"/>
          <a:srcRect t="496"/>
          <a:stretch/>
        </p:blipFill>
        <p:spPr>
          <a:xfrm>
            <a:off x="0" y="667820"/>
            <a:ext cx="12192000" cy="6190180"/>
          </a:xfrm>
          <a:prstGeom prst="rect">
            <a:avLst/>
          </a:prstGeom>
        </p:spPr>
      </p:pic>
      <p:sp>
        <p:nvSpPr>
          <p:cNvPr id="4" name="Rectangle 3">
            <a:extLst>
              <a:ext uri="{FF2B5EF4-FFF2-40B4-BE49-F238E27FC236}">
                <a16:creationId xmlns:a16="http://schemas.microsoft.com/office/drawing/2014/main" id="{50E9B93D-FF9C-BD3D-5104-9E84CAF03DE4}"/>
              </a:ext>
            </a:extLst>
          </p:cNvPr>
          <p:cNvSpPr/>
          <p:nvPr/>
        </p:nvSpPr>
        <p:spPr>
          <a:xfrm>
            <a:off x="0" y="0"/>
            <a:ext cx="12192000" cy="6678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2CC3DA1A-235F-E99C-5605-ACB2486EDADC}"/>
              </a:ext>
            </a:extLst>
          </p:cNvPr>
          <p:cNvSpPr txBox="1"/>
          <p:nvPr/>
        </p:nvSpPr>
        <p:spPr>
          <a:xfrm>
            <a:off x="2455523" y="0"/>
            <a:ext cx="6431623" cy="707886"/>
          </a:xfrm>
          <a:prstGeom prst="rect">
            <a:avLst/>
          </a:prstGeom>
          <a:noFill/>
        </p:spPr>
        <p:txBody>
          <a:bodyPr wrap="square" rtlCol="0">
            <a:spAutoFit/>
          </a:bodyPr>
          <a:lstStyle/>
          <a:p>
            <a:pPr algn="ctr"/>
            <a:r>
              <a:rPr lang="en-IN" sz="4000" b="1" i="1" spc="6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rPr>
              <a:t>DASHBOARD</a:t>
            </a:r>
          </a:p>
        </p:txBody>
      </p:sp>
    </p:spTree>
    <p:extLst>
      <p:ext uri="{BB962C8B-B14F-4D97-AF65-F5344CB8AC3E}">
        <p14:creationId xmlns:p14="http://schemas.microsoft.com/office/powerpoint/2010/main" val="34438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463C19-94AF-F590-BE40-5BC52D9567A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39076" y="339524"/>
            <a:ext cx="7346021" cy="6178951"/>
          </a:xfrm>
          <a:prstGeom prst="rect">
            <a:avLst/>
          </a:prstGeom>
        </p:spPr>
      </p:pic>
    </p:spTree>
    <p:extLst>
      <p:ext uri="{BB962C8B-B14F-4D97-AF65-F5344CB8AC3E}">
        <p14:creationId xmlns:p14="http://schemas.microsoft.com/office/powerpoint/2010/main" val="47582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5C11DD-9383-47C1-9DA4-4A32AFD15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6297BF6-4179-46BB-9172-C3D97C8F69B7}"/>
              </a:ext>
            </a:extLst>
          </p:cNvPr>
          <p:cNvSpPr>
            <a:spLocks noGrp="1"/>
          </p:cNvSpPr>
          <p:nvPr>
            <p:ph type="ctrTitle"/>
          </p:nvPr>
        </p:nvSpPr>
        <p:spPr>
          <a:xfrm>
            <a:off x="1593341" y="409700"/>
            <a:ext cx="8112369" cy="1140032"/>
          </a:xfrm>
        </p:spPr>
        <p:txBody>
          <a:bodyPr>
            <a:normAutofit/>
          </a:bodyPr>
          <a:lstStyle/>
          <a:p>
            <a:r>
              <a:rPr lang="en-US" sz="5400" b="1" u="sng" dirty="0"/>
              <a:t>Introduction</a:t>
            </a:r>
            <a:endParaRPr lang="en-IN" sz="5400" b="1" u="sng" dirty="0"/>
          </a:p>
        </p:txBody>
      </p:sp>
      <p:sp>
        <p:nvSpPr>
          <p:cNvPr id="3" name="Subtitle 2">
            <a:extLst>
              <a:ext uri="{FF2B5EF4-FFF2-40B4-BE49-F238E27FC236}">
                <a16:creationId xmlns:a16="http://schemas.microsoft.com/office/drawing/2014/main" id="{4FBE6B91-F41D-41E6-9DE6-B56BA6A73521}"/>
              </a:ext>
            </a:extLst>
          </p:cNvPr>
          <p:cNvSpPr>
            <a:spLocks noGrp="1"/>
          </p:cNvSpPr>
          <p:nvPr>
            <p:ph type="subTitle" idx="1"/>
          </p:nvPr>
        </p:nvSpPr>
        <p:spPr>
          <a:xfrm>
            <a:off x="368136" y="1840675"/>
            <a:ext cx="11329060" cy="4607625"/>
          </a:xfrm>
        </p:spPr>
        <p:txBody>
          <a:bodyPr>
            <a:normAutofit/>
          </a:bodyPr>
          <a:lstStyle/>
          <a:p>
            <a:pPr marL="342900" indent="-342900" algn="l">
              <a:buFont typeface="Arial" panose="020B0604020202020204" pitchFamily="34" charset="0"/>
              <a:buChar char="•"/>
            </a:pPr>
            <a:endParaRPr lang="en-US" sz="2400" b="0" i="0" dirty="0">
              <a:solidFill>
                <a:schemeClr val="tx1">
                  <a:lumMod val="95000"/>
                  <a:lumOff val="5000"/>
                </a:schemeClr>
              </a:solidFill>
              <a:effectLst/>
              <a:latin typeface="Bembo" panose="02020502050201020203" pitchFamily="18" charset="0"/>
            </a:endParaRPr>
          </a:p>
          <a:p>
            <a:pPr marL="800100" lvl="1" indent="-342900" algn="l">
              <a:lnSpc>
                <a:spcPct val="150000"/>
              </a:lnSpc>
              <a:buFont typeface="Arial" panose="020B0604020202020204" pitchFamily="34" charset="0"/>
              <a:buChar char="•"/>
            </a:pPr>
            <a:r>
              <a:rPr lang="en-US" sz="2400" b="1" i="1" dirty="0">
                <a:solidFill>
                  <a:schemeClr val="tx1">
                    <a:lumMod val="95000"/>
                    <a:lumOff val="5000"/>
                  </a:schemeClr>
                </a:solidFill>
                <a:effectLst/>
                <a:latin typeface="Bembo" panose="02020502050201020203" pitchFamily="18" charset="0"/>
              </a:rPr>
              <a:t>A investment advisor is one who provides guidance on how, where, and when to invest. The advice they provide could be for a wholesome ﬁnancial plan or individual investments made towards a larger ﬁnancial plan.</a:t>
            </a:r>
          </a:p>
          <a:p>
            <a:pPr marL="800100" lvl="1" indent="-342900" algn="l">
              <a:lnSpc>
                <a:spcPct val="150000"/>
              </a:lnSpc>
              <a:buFont typeface="Arial" panose="020B0604020202020204" pitchFamily="34" charset="0"/>
              <a:buChar char="•"/>
            </a:pPr>
            <a:endParaRPr lang="en-US" sz="2400" b="1" i="1" dirty="0">
              <a:solidFill>
                <a:schemeClr val="tx1">
                  <a:lumMod val="95000"/>
                  <a:lumOff val="5000"/>
                </a:schemeClr>
              </a:solidFill>
              <a:latin typeface="Bembo" panose="02020502050201020203" pitchFamily="18" charset="0"/>
            </a:endParaRPr>
          </a:p>
          <a:p>
            <a:pPr marL="800100" lvl="1" indent="-342900" algn="l">
              <a:lnSpc>
                <a:spcPct val="150000"/>
              </a:lnSpc>
              <a:buFont typeface="Arial" panose="020B0604020202020204" pitchFamily="34" charset="0"/>
              <a:buChar char="•"/>
            </a:pPr>
            <a:r>
              <a:rPr lang="en-US" sz="2400" b="1" i="1" dirty="0">
                <a:solidFill>
                  <a:schemeClr val="tx1">
                    <a:lumMod val="95000"/>
                    <a:lumOff val="5000"/>
                  </a:schemeClr>
                </a:solidFill>
                <a:latin typeface="Bembo" panose="02020502050201020203" pitchFamily="18" charset="0"/>
              </a:rPr>
              <a:t>The analysis of the access of Customer Income and Expenses and guide him throughout the particular challenges while guiding him to invest his money for a better future.</a:t>
            </a:r>
          </a:p>
        </p:txBody>
      </p:sp>
    </p:spTree>
    <p:extLst>
      <p:ext uri="{BB962C8B-B14F-4D97-AF65-F5344CB8AC3E}">
        <p14:creationId xmlns:p14="http://schemas.microsoft.com/office/powerpoint/2010/main" val="350432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9C2789-D531-F225-1485-534FFEADDE23}"/>
              </a:ext>
            </a:extLst>
          </p:cNvPr>
          <p:cNvSpPr>
            <a:spLocks noGrp="1"/>
          </p:cNvSpPr>
          <p:nvPr>
            <p:ph type="subTitle" idx="1"/>
          </p:nvPr>
        </p:nvSpPr>
        <p:spPr>
          <a:xfrm>
            <a:off x="0" y="0"/>
            <a:ext cx="12191999" cy="6858000"/>
          </a:xfrm>
        </p:spPr>
        <p:txBody>
          <a:bodyPr/>
          <a:lstStyle/>
          <a:p>
            <a:pPr lvl="2" algn="just">
              <a:lnSpc>
                <a:spcPct val="200000"/>
              </a:lnSpc>
            </a:pPr>
            <a:r>
              <a:rPr lang="en-IN" sz="2600" b="1" dirty="0">
                <a:latin typeface="Times New Roman" panose="02020603050405020304" pitchFamily="18" charset="0"/>
                <a:cs typeface="Times New Roman" panose="02020603050405020304" pitchFamily="18" charset="0"/>
              </a:rPr>
              <a:t>Dataset</a:t>
            </a:r>
          </a:p>
          <a:p>
            <a:pPr marL="800100" lvl="1" indent="-342900" algn="l">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had dataset of income and expense report of an individual containing date and time of activity, Payment Mode, amount involved and category whether we it was expense or income.</a:t>
            </a:r>
          </a:p>
          <a:p>
            <a:pPr marL="800100" lvl="1" indent="-342900" algn="l">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Along with this we had another dataset about various stocks listed on Bombay Stock Exchange with their various parameters related to the stock.</a:t>
            </a:r>
          </a:p>
          <a:p>
            <a:pPr lvl="2" algn="just">
              <a:lnSpc>
                <a:spcPct val="200000"/>
              </a:lnSpc>
            </a:pPr>
            <a:r>
              <a:rPr lang="en-IN" sz="2400" b="1" dirty="0">
                <a:latin typeface="Times New Roman" panose="02020603050405020304" pitchFamily="18" charset="0"/>
                <a:cs typeface="Times New Roman" panose="02020603050405020304" pitchFamily="18" charset="0"/>
              </a:rPr>
              <a:t>Aim of Project</a:t>
            </a:r>
          </a:p>
          <a:p>
            <a:pPr marL="800100" lvl="1" indent="-342900" algn="l">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calculate Net expenditure and income.  Money left for investment.</a:t>
            </a:r>
          </a:p>
          <a:p>
            <a:pPr marL="800100" lvl="1" indent="-342900" algn="l">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Suggest stocks based on risk profile.</a:t>
            </a:r>
          </a:p>
          <a:p>
            <a:pPr marL="800100" lvl="1" indent="-342900" algn="l">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Find Insights from data.</a:t>
            </a:r>
          </a:p>
        </p:txBody>
      </p:sp>
    </p:spTree>
    <p:extLst>
      <p:ext uri="{BB962C8B-B14F-4D97-AF65-F5344CB8AC3E}">
        <p14:creationId xmlns:p14="http://schemas.microsoft.com/office/powerpoint/2010/main" val="292881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911A-A437-2474-FE1B-26172D4CE528}"/>
              </a:ext>
            </a:extLst>
          </p:cNvPr>
          <p:cNvSpPr>
            <a:spLocks noGrp="1"/>
          </p:cNvSpPr>
          <p:nvPr>
            <p:ph type="title"/>
          </p:nvPr>
        </p:nvSpPr>
        <p:spPr>
          <a:xfrm>
            <a:off x="196645" y="119318"/>
            <a:ext cx="11157155" cy="873740"/>
          </a:xfrm>
        </p:spPr>
        <p:txBody>
          <a:bodyPr/>
          <a:lstStyle/>
          <a:p>
            <a:pPr algn="ctr"/>
            <a:r>
              <a:rPr lang="en-IN" b="1"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026C1054-E62A-89BA-B18E-100FE2A187C5}"/>
              </a:ext>
            </a:extLst>
          </p:cNvPr>
          <p:cNvSpPr>
            <a:spLocks noGrp="1"/>
          </p:cNvSpPr>
          <p:nvPr>
            <p:ph idx="1"/>
          </p:nvPr>
        </p:nvSpPr>
        <p:spPr>
          <a:xfrm>
            <a:off x="196645" y="1160206"/>
            <a:ext cx="11157155" cy="5476900"/>
          </a:xfrm>
        </p:spPr>
        <p:txBody>
          <a:bodyPr/>
          <a:lstStyle/>
          <a:p>
            <a:pPr lvl="1">
              <a:lnSpc>
                <a:spcPct val="150000"/>
              </a:lnSpc>
            </a:pPr>
            <a:r>
              <a:rPr lang="en-IN" dirty="0">
                <a:latin typeface="Times New Roman" panose="02020603050405020304" pitchFamily="18" charset="0"/>
                <a:cs typeface="Times New Roman" panose="02020603050405020304" pitchFamily="18" charset="0"/>
              </a:rPr>
              <a:t>We need to figure out how to connect sheet to Notebook as well as extract data from those sheet to analyse.</a:t>
            </a:r>
          </a:p>
          <a:p>
            <a:pPr lvl="1">
              <a:lnSpc>
                <a:spcPct val="150000"/>
              </a:lnSpc>
            </a:pPr>
            <a:r>
              <a:rPr lang="en-IN" dirty="0">
                <a:latin typeface="Times New Roman" panose="02020603050405020304" pitchFamily="18" charset="0"/>
                <a:cs typeface="Times New Roman" panose="02020603050405020304" pitchFamily="18" charset="0"/>
              </a:rPr>
              <a:t>We had to clean data so we can calculate the values and fill it in sheet.</a:t>
            </a:r>
          </a:p>
          <a:p>
            <a:pPr lvl="1">
              <a:lnSpc>
                <a:spcPct val="150000"/>
              </a:lnSpc>
            </a:pPr>
            <a:r>
              <a:rPr lang="en-IN" dirty="0">
                <a:latin typeface="Times New Roman" panose="02020603050405020304" pitchFamily="18" charset="0"/>
                <a:cs typeface="Times New Roman" panose="02020603050405020304" pitchFamily="18" charset="0"/>
              </a:rPr>
              <a:t>We overcame those challenges by finding resources and applying them on our projects.</a:t>
            </a:r>
          </a:p>
          <a:p>
            <a:pPr lvl="1">
              <a:lnSpc>
                <a:spcPct val="150000"/>
              </a:lnSpc>
            </a:pPr>
            <a:r>
              <a:rPr lang="en-IN" dirty="0">
                <a:latin typeface="Times New Roman" panose="02020603050405020304" pitchFamily="18" charset="0"/>
                <a:cs typeface="Times New Roman" panose="02020603050405020304" pitchFamily="18" charset="0"/>
              </a:rPr>
              <a:t>For this purpose we used google </a:t>
            </a:r>
            <a:r>
              <a:rPr lang="en-IN" dirty="0" err="1">
                <a:latin typeface="Times New Roman" panose="02020603050405020304" pitchFamily="18" charset="0"/>
                <a:cs typeface="Times New Roman" panose="02020603050405020304" pitchFamily="18" charset="0"/>
              </a:rPr>
              <a:t>api</a:t>
            </a:r>
            <a:r>
              <a:rPr lang="en-IN" dirty="0">
                <a:latin typeface="Times New Roman" panose="02020603050405020304" pitchFamily="18" charset="0"/>
                <a:cs typeface="Times New Roman" panose="02020603050405020304" pitchFamily="18" charset="0"/>
              </a:rPr>
              <a:t> services and gspread module of python to extract data as well as update them into sheet.</a:t>
            </a:r>
          </a:p>
          <a:p>
            <a:pPr lvl="1">
              <a:lnSpc>
                <a:spcPct val="150000"/>
              </a:lnSpc>
            </a:pPr>
            <a:r>
              <a:rPr lang="en-IN" dirty="0">
                <a:latin typeface="Times New Roman" panose="02020603050405020304" pitchFamily="18" charset="0"/>
                <a:cs typeface="Times New Roman" panose="02020603050405020304" pitchFamily="18" charset="0"/>
              </a:rPr>
              <a:t>Further cleaning of data was done with help of pandas library of python as well as calculation for values</a:t>
            </a:r>
          </a:p>
        </p:txBody>
      </p:sp>
    </p:spTree>
    <p:extLst>
      <p:ext uri="{BB962C8B-B14F-4D97-AF65-F5344CB8AC3E}">
        <p14:creationId xmlns:p14="http://schemas.microsoft.com/office/powerpoint/2010/main" val="373814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36F2-578C-BB7A-DB5F-41EC697D6337}"/>
              </a:ext>
            </a:extLst>
          </p:cNvPr>
          <p:cNvSpPr>
            <a:spLocks noGrp="1"/>
          </p:cNvSpPr>
          <p:nvPr>
            <p:ph type="title"/>
          </p:nvPr>
        </p:nvSpPr>
        <p:spPr>
          <a:xfrm>
            <a:off x="88489" y="127820"/>
            <a:ext cx="11926529" cy="904568"/>
          </a:xfrm>
        </p:spPr>
        <p:txBody>
          <a:bodyPr/>
          <a:lstStyle/>
          <a:p>
            <a:pPr algn="ctr"/>
            <a:r>
              <a:rPr lang="en-IN" b="1" dirty="0">
                <a:latin typeface="Times New Roman" panose="02020603050405020304" pitchFamily="18" charset="0"/>
                <a:cs typeface="Times New Roman" panose="02020603050405020304" pitchFamily="18" charset="0"/>
              </a:rPr>
              <a:t>Process </a:t>
            </a:r>
          </a:p>
        </p:txBody>
      </p:sp>
      <p:sp>
        <p:nvSpPr>
          <p:cNvPr id="3" name="Content Placeholder 2">
            <a:extLst>
              <a:ext uri="{FF2B5EF4-FFF2-40B4-BE49-F238E27FC236}">
                <a16:creationId xmlns:a16="http://schemas.microsoft.com/office/drawing/2014/main" id="{BB6CE79E-5B2D-36A1-2AD1-EFCC99A4FED9}"/>
              </a:ext>
            </a:extLst>
          </p:cNvPr>
          <p:cNvSpPr>
            <a:spLocks noGrp="1"/>
          </p:cNvSpPr>
          <p:nvPr>
            <p:ph idx="1"/>
          </p:nvPr>
        </p:nvSpPr>
        <p:spPr>
          <a:xfrm>
            <a:off x="88489" y="1032388"/>
            <a:ext cx="11926529" cy="5697793"/>
          </a:xfrm>
        </p:spPr>
        <p:txBody>
          <a:bodyPr/>
          <a:lstStyle/>
          <a:p>
            <a:pPr marL="971550" lvl="1" indent="-514350">
              <a:lnSpc>
                <a:spcPct val="200000"/>
              </a:lnSpc>
              <a:buFont typeface="+mj-lt"/>
              <a:buAutoNum type="arabicPeriod"/>
            </a:pPr>
            <a:r>
              <a:rPr lang="en-IN" dirty="0">
                <a:latin typeface="Times New Roman" panose="02020603050405020304" pitchFamily="18" charset="0"/>
                <a:cs typeface="Times New Roman" panose="02020603050405020304" pitchFamily="18" charset="0"/>
              </a:rPr>
              <a:t>First we connected our APIs with our sheets with help of service email gained from service accounts and then connected Notebook with help of </a:t>
            </a:r>
            <a:r>
              <a:rPr lang="en-IN" dirty="0" err="1">
                <a:latin typeface="Times New Roman" panose="02020603050405020304" pitchFamily="18" charset="0"/>
                <a:cs typeface="Times New Roman" panose="02020603050405020304" pitchFamily="18" charset="0"/>
              </a:rPr>
              <a:t>json</a:t>
            </a:r>
            <a:r>
              <a:rPr lang="en-IN" dirty="0">
                <a:latin typeface="Times New Roman" panose="02020603050405020304" pitchFamily="18" charset="0"/>
                <a:cs typeface="Times New Roman" panose="02020603050405020304" pitchFamily="18" charset="0"/>
              </a:rPr>
              <a:t> key.</a:t>
            </a:r>
          </a:p>
          <a:p>
            <a:pPr marL="971550" lvl="1" indent="-514350">
              <a:lnSpc>
                <a:spcPct val="200000"/>
              </a:lnSpc>
              <a:buFont typeface="+mj-lt"/>
              <a:buAutoNum type="arabicPeriod"/>
            </a:pPr>
            <a:r>
              <a:rPr lang="en-IN" dirty="0">
                <a:latin typeface="Times New Roman" panose="02020603050405020304" pitchFamily="18" charset="0"/>
                <a:cs typeface="Times New Roman" panose="02020603050405020304" pitchFamily="18" charset="0"/>
              </a:rPr>
              <a:t>Then with help of gspread connected Excel files and worksheets</a:t>
            </a:r>
          </a:p>
          <a:p>
            <a:pPr marL="971550" lvl="1" indent="-514350">
              <a:lnSpc>
                <a:spcPct val="200000"/>
              </a:lnSpc>
              <a:buFont typeface="+mj-lt"/>
              <a:buAutoNum type="arabicPeriod"/>
            </a:pPr>
            <a:r>
              <a:rPr lang="en-IN" dirty="0">
                <a:latin typeface="Times New Roman" panose="02020603050405020304" pitchFamily="18" charset="0"/>
                <a:cs typeface="Times New Roman" panose="02020603050405020304" pitchFamily="18" charset="0"/>
              </a:rPr>
              <a:t>Created </a:t>
            </a:r>
            <a:r>
              <a:rPr lang="en-IN" dirty="0" err="1">
                <a:latin typeface="Times New Roman" panose="02020603050405020304" pitchFamily="18" charset="0"/>
                <a:cs typeface="Times New Roman" panose="02020603050405020304" pitchFamily="18" charset="0"/>
              </a:rPr>
              <a:t>dataframes</a:t>
            </a:r>
            <a:r>
              <a:rPr lang="en-IN" dirty="0">
                <a:latin typeface="Times New Roman" panose="02020603050405020304" pitchFamily="18" charset="0"/>
                <a:cs typeface="Times New Roman" panose="02020603050405020304" pitchFamily="18" charset="0"/>
              </a:rPr>
              <a:t> for different worksheets and calculations and data cleaning</a:t>
            </a:r>
          </a:p>
          <a:p>
            <a:pPr marL="971550" lvl="1" indent="-514350">
              <a:lnSpc>
                <a:spcPct val="200000"/>
              </a:lnSpc>
              <a:buFont typeface="+mj-lt"/>
              <a:buAutoNum type="arabicPeriod"/>
            </a:pPr>
            <a:r>
              <a:rPr lang="en-IN" dirty="0">
                <a:latin typeface="Times New Roman" panose="02020603050405020304" pitchFamily="18" charset="0"/>
                <a:cs typeface="Times New Roman" panose="02020603050405020304" pitchFamily="18" charset="0"/>
              </a:rPr>
              <a:t>Updated the sheet with help of gspread</a:t>
            </a:r>
          </a:p>
          <a:p>
            <a:pPr marL="971550" lvl="1" indent="-514350">
              <a:lnSpc>
                <a:spcPct val="200000"/>
              </a:lnSpc>
              <a:buFont typeface="+mj-lt"/>
              <a:buAutoNum type="arabicPeriod"/>
            </a:pPr>
            <a:r>
              <a:rPr lang="en-IN" dirty="0">
                <a:latin typeface="Times New Roman" panose="02020603050405020304" pitchFamily="18" charset="0"/>
                <a:cs typeface="Times New Roman" panose="02020603050405020304" pitchFamily="18" charset="0"/>
              </a:rPr>
              <a:t>Data visualization and Dashboard on Excel</a:t>
            </a:r>
          </a:p>
          <a:p>
            <a:pPr marL="971550" lvl="1" indent="-514350">
              <a:lnSpc>
                <a:spcPct val="200000"/>
              </a:lnSpc>
              <a:buFont typeface="+mj-lt"/>
              <a:buAutoNum type="arabicPeriod"/>
            </a:pPr>
            <a:r>
              <a:rPr lang="en-IN" dirty="0">
                <a:latin typeface="Times New Roman" panose="02020603050405020304" pitchFamily="18" charset="0"/>
                <a:cs typeface="Times New Roman" panose="02020603050405020304" pitchFamily="18" charset="0"/>
              </a:rPr>
              <a:t>For our KPI we selected Median price to earning ratio of stock till now,</a:t>
            </a:r>
          </a:p>
        </p:txBody>
      </p:sp>
    </p:spTree>
    <p:extLst>
      <p:ext uri="{BB962C8B-B14F-4D97-AF65-F5344CB8AC3E}">
        <p14:creationId xmlns:p14="http://schemas.microsoft.com/office/powerpoint/2010/main" val="94026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1F60-34D1-0F4A-E42F-18FF972262E8}"/>
              </a:ext>
            </a:extLst>
          </p:cNvPr>
          <p:cNvSpPr>
            <a:spLocks noGrp="1"/>
          </p:cNvSpPr>
          <p:nvPr>
            <p:ph type="title"/>
          </p:nvPr>
        </p:nvSpPr>
        <p:spPr>
          <a:xfrm>
            <a:off x="196645" y="165509"/>
            <a:ext cx="11157155" cy="1031056"/>
          </a:xfrm>
        </p:spPr>
        <p:txBody>
          <a:bodyPr/>
          <a:lstStyle/>
          <a:p>
            <a:pPr algn="ctr"/>
            <a:r>
              <a:rPr lang="en-IN"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426D4A00-67B1-65F0-3461-D3BA7EBE97C0}"/>
              </a:ext>
            </a:extLst>
          </p:cNvPr>
          <p:cNvSpPr>
            <a:spLocks noGrp="1"/>
          </p:cNvSpPr>
          <p:nvPr>
            <p:ph idx="1"/>
          </p:nvPr>
        </p:nvSpPr>
        <p:spPr>
          <a:xfrm>
            <a:off x="196645" y="1317523"/>
            <a:ext cx="11157155" cy="5299034"/>
          </a:xfrm>
        </p:spPr>
        <p:txBody>
          <a:bodyPr>
            <a:normAutofit/>
          </a:bodyPr>
          <a:lstStyle/>
          <a:p>
            <a:pPr lvl="1">
              <a:lnSpc>
                <a:spcPct val="150000"/>
              </a:lnSpc>
            </a:pPr>
            <a:r>
              <a:rPr lang="en-IN" dirty="0">
                <a:latin typeface="Times New Roman" panose="02020603050405020304" pitchFamily="18" charset="0"/>
                <a:cs typeface="Times New Roman" panose="02020603050405020304" pitchFamily="18" charset="0"/>
              </a:rPr>
              <a:t>Person in analysis just earned money between Nov-21 to Feb-22.</a:t>
            </a:r>
          </a:p>
          <a:p>
            <a:pPr lvl="1">
              <a:lnSpc>
                <a:spcPct val="150000"/>
              </a:lnSpc>
            </a:pPr>
            <a:r>
              <a:rPr lang="en-IN" dirty="0">
                <a:latin typeface="Times New Roman" panose="02020603050405020304" pitchFamily="18" charset="0"/>
                <a:cs typeface="Times New Roman" panose="02020603050405020304" pitchFamily="18" charset="0"/>
              </a:rPr>
              <a:t>Most of transactions were done from online payment modes and not by cash.</a:t>
            </a:r>
          </a:p>
          <a:p>
            <a:pPr lvl="1">
              <a:lnSpc>
                <a:spcPct val="150000"/>
              </a:lnSpc>
            </a:pPr>
            <a:r>
              <a:rPr lang="en-IN" dirty="0">
                <a:latin typeface="Times New Roman" panose="02020603050405020304" pitchFamily="18" charset="0"/>
                <a:cs typeface="Times New Roman" panose="02020603050405020304" pitchFamily="18" charset="0"/>
              </a:rPr>
              <a:t>Insurance Sector has highest median of Enterprise cap(Cr).</a:t>
            </a:r>
          </a:p>
          <a:p>
            <a:pPr lvl="1">
              <a:lnSpc>
                <a:spcPct val="150000"/>
              </a:lnSpc>
            </a:pPr>
            <a:r>
              <a:rPr lang="en-IN" dirty="0">
                <a:latin typeface="Times New Roman" panose="02020603050405020304" pitchFamily="18" charset="0"/>
                <a:cs typeface="Times New Roman" panose="02020603050405020304" pitchFamily="18" charset="0"/>
              </a:rPr>
              <a:t>Services Sector has highest number of companies with positive 3 year return and Financial has highest negative 3 year return count.</a:t>
            </a:r>
          </a:p>
          <a:p>
            <a:pPr lvl="1">
              <a:lnSpc>
                <a:spcPct val="150000"/>
              </a:lnSpc>
            </a:pPr>
            <a:r>
              <a:rPr lang="en-IN" dirty="0">
                <a:latin typeface="Times New Roman" panose="02020603050405020304" pitchFamily="18" charset="0"/>
                <a:cs typeface="Times New Roman" panose="02020603050405020304" pitchFamily="18" charset="0"/>
              </a:rPr>
              <a:t>Most amount of money was spent on Food whereas most amount of money was earned from other sources rather than salary or allowances,3 year returns,5 year returns and 10 year returns as all combined take care of risk </a:t>
            </a:r>
            <a:r>
              <a:rPr lang="en-IN" dirty="0" err="1">
                <a:latin typeface="Times New Roman" panose="02020603050405020304" pitchFamily="18" charset="0"/>
                <a:cs typeface="Times New Roman" panose="02020603050405020304" pitchFamily="18" charset="0"/>
              </a:rPr>
              <a:t>profile,companies</a:t>
            </a:r>
            <a:r>
              <a:rPr lang="en-IN" dirty="0">
                <a:latin typeface="Times New Roman" panose="02020603050405020304" pitchFamily="18" charset="0"/>
                <a:cs typeface="Times New Roman" panose="02020603050405020304" pitchFamily="18" charset="0"/>
              </a:rPr>
              <a:t> performance over years and not creating bias of any kind</a:t>
            </a:r>
          </a:p>
        </p:txBody>
      </p:sp>
    </p:spTree>
    <p:extLst>
      <p:ext uri="{BB962C8B-B14F-4D97-AF65-F5344CB8AC3E}">
        <p14:creationId xmlns:p14="http://schemas.microsoft.com/office/powerpoint/2010/main" val="245995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BC04-8868-4D32-CCE9-9CA916424856}"/>
              </a:ext>
            </a:extLst>
          </p:cNvPr>
          <p:cNvSpPr>
            <a:spLocks noGrp="1"/>
          </p:cNvSpPr>
          <p:nvPr>
            <p:ph type="title"/>
          </p:nvPr>
        </p:nvSpPr>
        <p:spPr>
          <a:xfrm>
            <a:off x="176981" y="88491"/>
            <a:ext cx="11847871" cy="1366684"/>
          </a:xfrm>
        </p:spPr>
        <p:txBody>
          <a:bodyPr/>
          <a:lstStyle/>
          <a:p>
            <a:pPr algn="ctr"/>
            <a:r>
              <a:rPr lang="en-IN" b="1" dirty="0">
                <a:latin typeface="Times New Roman" panose="02020603050405020304" pitchFamily="18" charset="0"/>
                <a:cs typeface="Times New Roman" panose="02020603050405020304" pitchFamily="18" charset="0"/>
              </a:rPr>
              <a:t>Learnings</a:t>
            </a:r>
          </a:p>
        </p:txBody>
      </p:sp>
      <p:sp>
        <p:nvSpPr>
          <p:cNvPr id="3" name="Content Placeholder 2">
            <a:extLst>
              <a:ext uri="{FF2B5EF4-FFF2-40B4-BE49-F238E27FC236}">
                <a16:creationId xmlns:a16="http://schemas.microsoft.com/office/drawing/2014/main" id="{A387DDF4-A10E-AAF0-A751-C15EBC9A96D5}"/>
              </a:ext>
            </a:extLst>
          </p:cNvPr>
          <p:cNvSpPr>
            <a:spLocks noGrp="1"/>
          </p:cNvSpPr>
          <p:nvPr>
            <p:ph idx="1"/>
          </p:nvPr>
        </p:nvSpPr>
        <p:spPr>
          <a:xfrm>
            <a:off x="176981" y="1582994"/>
            <a:ext cx="11847871" cy="4593969"/>
          </a:xfrm>
        </p:spPr>
        <p:txBody>
          <a:bodyPr/>
          <a:lstStyle/>
          <a:p>
            <a:pPr lvl="1">
              <a:lnSpc>
                <a:spcPct val="200000"/>
              </a:lnSpc>
            </a:pPr>
            <a:r>
              <a:rPr lang="en-IN" dirty="0">
                <a:latin typeface="Times New Roman" panose="02020603050405020304" pitchFamily="18" charset="0"/>
                <a:cs typeface="Times New Roman" panose="02020603050405020304" pitchFamily="18" charset="0"/>
              </a:rPr>
              <a:t>We learned to connect sheet and extract data from google sheets as well as update those sheets.</a:t>
            </a:r>
          </a:p>
          <a:p>
            <a:pPr lvl="1">
              <a:lnSpc>
                <a:spcPct val="200000"/>
              </a:lnSpc>
            </a:pPr>
            <a:r>
              <a:rPr lang="en-IN" dirty="0">
                <a:latin typeface="Times New Roman" panose="02020603050405020304" pitchFamily="18" charset="0"/>
                <a:cs typeface="Times New Roman" panose="02020603050405020304" pitchFamily="18" charset="0"/>
              </a:rPr>
              <a:t>Along with that we learned to create dynamic values based on value in dashboard.</a:t>
            </a:r>
          </a:p>
          <a:p>
            <a:pPr lvl="1">
              <a:lnSpc>
                <a:spcPct val="200000"/>
              </a:lnSpc>
            </a:pPr>
            <a:r>
              <a:rPr lang="en-IN" dirty="0">
                <a:latin typeface="Times New Roman" panose="02020603050405020304" pitchFamily="18" charset="0"/>
                <a:cs typeface="Times New Roman" panose="02020603050405020304" pitchFamily="18" charset="0"/>
              </a:rPr>
              <a:t>Also helped us gain some financial knowledge needed for analysis of stocks and markets.</a:t>
            </a:r>
          </a:p>
          <a:p>
            <a:pPr lvl="1">
              <a:lnSpc>
                <a:spcPct val="200000"/>
              </a:lnSpc>
            </a:pPr>
            <a:r>
              <a:rPr lang="en-IN" dirty="0">
                <a:latin typeface="Times New Roman" panose="02020603050405020304" pitchFamily="18" charset="0"/>
                <a:cs typeface="Times New Roman" panose="02020603050405020304" pitchFamily="18" charset="0"/>
              </a:rPr>
              <a:t>Data cleaning and Data analysis specific to project</a:t>
            </a:r>
          </a:p>
        </p:txBody>
      </p:sp>
    </p:spTree>
    <p:extLst>
      <p:ext uri="{BB962C8B-B14F-4D97-AF65-F5344CB8AC3E}">
        <p14:creationId xmlns:p14="http://schemas.microsoft.com/office/powerpoint/2010/main" val="389705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3A57-C6C0-C5AE-5C10-99F1CC2BC521}"/>
              </a:ext>
            </a:extLst>
          </p:cNvPr>
          <p:cNvSpPr>
            <a:spLocks noGrp="1"/>
          </p:cNvSpPr>
          <p:nvPr>
            <p:ph type="title"/>
          </p:nvPr>
        </p:nvSpPr>
        <p:spPr>
          <a:xfrm>
            <a:off x="0" y="149275"/>
            <a:ext cx="12192000" cy="1325563"/>
          </a:xfrm>
        </p:spPr>
        <p:txBody>
          <a:bodyPr>
            <a:normAutofit/>
          </a:bodyPr>
          <a:lstStyle/>
          <a:p>
            <a:r>
              <a:rPr lang="en-IN" sz="3200" b="1" dirty="0">
                <a:latin typeface="Times New Roman" panose="02020603050405020304" pitchFamily="18" charset="0"/>
                <a:cs typeface="Times New Roman" panose="02020603050405020304" pitchFamily="18" charset="0"/>
              </a:rPr>
              <a:t>Insurance Sector has Highest median Enterprise Cap</a:t>
            </a:r>
          </a:p>
        </p:txBody>
      </p:sp>
      <p:graphicFrame>
        <p:nvGraphicFramePr>
          <p:cNvPr id="4" name="Content Placeholder 3">
            <a:extLst>
              <a:ext uri="{FF2B5EF4-FFF2-40B4-BE49-F238E27FC236}">
                <a16:creationId xmlns:a16="http://schemas.microsoft.com/office/drawing/2014/main" id="{7AEB6867-612C-D8D9-FA76-CA00E23A6E06}"/>
              </a:ext>
            </a:extLst>
          </p:cNvPr>
          <p:cNvGraphicFramePr>
            <a:graphicFrameLocks noGrp="1"/>
          </p:cNvGraphicFramePr>
          <p:nvPr>
            <p:ph idx="1"/>
            <p:extLst>
              <p:ext uri="{D42A27DB-BD31-4B8C-83A1-F6EECF244321}">
                <p14:modId xmlns:p14="http://schemas.microsoft.com/office/powerpoint/2010/main" val="3814747798"/>
              </p:ext>
            </p:extLst>
          </p:nvPr>
        </p:nvGraphicFramePr>
        <p:xfrm>
          <a:off x="314632" y="1474838"/>
          <a:ext cx="11651226" cy="51226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610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5B08-3848-A6D3-16B3-7B2764DF217C}"/>
              </a:ext>
            </a:extLst>
          </p:cNvPr>
          <p:cNvSpPr>
            <a:spLocks noGrp="1"/>
          </p:cNvSpPr>
          <p:nvPr>
            <p:ph type="title"/>
          </p:nvPr>
        </p:nvSpPr>
        <p:spPr>
          <a:xfrm>
            <a:off x="0" y="0"/>
            <a:ext cx="12192000" cy="1238865"/>
          </a:xfrm>
        </p:spPr>
        <p:txBody>
          <a:bodyPr>
            <a:normAutofit/>
          </a:bodyPr>
          <a:lstStyle/>
          <a:p>
            <a:r>
              <a:rPr lang="en-IN" sz="3200" b="1" dirty="0">
                <a:latin typeface="Times New Roman" panose="02020603050405020304" pitchFamily="18" charset="0"/>
                <a:cs typeface="Times New Roman" panose="02020603050405020304" pitchFamily="18" charset="0"/>
              </a:rPr>
              <a:t>Online Payment mode is mostly preferred.</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Expense and income in 2022 is more than that in 2021</a:t>
            </a:r>
          </a:p>
        </p:txBody>
      </p:sp>
      <p:graphicFrame>
        <p:nvGraphicFramePr>
          <p:cNvPr id="4" name="Content Placeholder 3">
            <a:extLst>
              <a:ext uri="{FF2B5EF4-FFF2-40B4-BE49-F238E27FC236}">
                <a16:creationId xmlns:a16="http://schemas.microsoft.com/office/drawing/2014/main" id="{E5A775FD-C5F3-7BD3-7BF3-B53FA026EF9F}"/>
              </a:ext>
            </a:extLst>
          </p:cNvPr>
          <p:cNvGraphicFramePr>
            <a:graphicFrameLocks noGrp="1"/>
          </p:cNvGraphicFramePr>
          <p:nvPr>
            <p:ph idx="1"/>
            <p:extLst>
              <p:ext uri="{D42A27DB-BD31-4B8C-83A1-F6EECF244321}">
                <p14:modId xmlns:p14="http://schemas.microsoft.com/office/powerpoint/2010/main" val="213071626"/>
              </p:ext>
            </p:extLst>
          </p:nvPr>
        </p:nvGraphicFramePr>
        <p:xfrm>
          <a:off x="838201" y="1864954"/>
          <a:ext cx="52578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D737E40-5906-83F8-34D3-27D6C029110D}"/>
              </a:ext>
            </a:extLst>
          </p:cNvPr>
          <p:cNvGraphicFramePr>
            <a:graphicFrameLocks/>
          </p:cNvGraphicFramePr>
          <p:nvPr>
            <p:extLst>
              <p:ext uri="{D42A27DB-BD31-4B8C-83A1-F6EECF244321}">
                <p14:modId xmlns:p14="http://schemas.microsoft.com/office/powerpoint/2010/main" val="1885275425"/>
              </p:ext>
            </p:extLst>
          </p:nvPr>
        </p:nvGraphicFramePr>
        <p:xfrm>
          <a:off x="6095999" y="1864954"/>
          <a:ext cx="5279924"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0233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601</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Bembo</vt:lpstr>
      <vt:lpstr>Calibri</vt:lpstr>
      <vt:lpstr>Calibri Light</vt:lpstr>
      <vt:lpstr>Times New Roman</vt:lpstr>
      <vt:lpstr>Office Theme</vt:lpstr>
      <vt:lpstr>PowerPoint Presentation</vt:lpstr>
      <vt:lpstr>Introduction</vt:lpstr>
      <vt:lpstr>PowerPoint Presentation</vt:lpstr>
      <vt:lpstr>Challenges</vt:lpstr>
      <vt:lpstr>Process </vt:lpstr>
      <vt:lpstr>Insights</vt:lpstr>
      <vt:lpstr>Learnings</vt:lpstr>
      <vt:lpstr>Insurance Sector has Highest median Enterprise Cap</vt:lpstr>
      <vt:lpstr>Online Payment mode is mostly preferred. Expense and income in 2022 is more than that in 2021</vt:lpstr>
      <vt:lpstr>Services is the good sector to invest money because its having highest Positive 3 year return companies as compare to  negative 3 years return companies</vt:lpstr>
      <vt:lpstr>Dividend is not depend on the market size of the company.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Advisor</dc:title>
  <dc:creator>Ravindra Ingale</dc:creator>
  <cp:lastModifiedBy>snehaturkar27@gmail.com</cp:lastModifiedBy>
  <cp:revision>6</cp:revision>
  <dcterms:created xsi:type="dcterms:W3CDTF">2022-10-23T15:37:08Z</dcterms:created>
  <dcterms:modified xsi:type="dcterms:W3CDTF">2022-10-24T19:16:55Z</dcterms:modified>
</cp:coreProperties>
</file>