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9" r:id="rId3"/>
    <p:sldId id="257" r:id="rId4"/>
    <p:sldId id="258" r:id="rId5"/>
    <p:sldId id="260" r:id="rId6"/>
    <p:sldId id="262" r:id="rId7"/>
    <p:sldId id="263" r:id="rId8"/>
    <p:sldId id="265" r:id="rId9"/>
    <p:sldId id="267" r:id="rId10"/>
    <p:sldId id="269" r:id="rId11"/>
    <p:sldId id="271" r:id="rId12"/>
    <p:sldId id="272" r:id="rId13"/>
    <p:sldId id="273" r:id="rId14"/>
    <p:sldId id="284"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1" d="100"/>
          <a:sy n="81" d="100"/>
        </p:scale>
        <p:origin x="-754" y="-23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pPr/>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4BF68-A8F6-49D9-BAAC-E5474F395BDB}" type="datetimeFigureOut">
              <a:rPr lang="en-IN" smtClean="0"/>
              <a:pPr/>
              <a:t>21-08-2021</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5C8DD-3178-4432-92A8-59F619C6FD0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FFA74-F923-435D-8DF8-009403D31BB0}"/>
              </a:ext>
            </a:extLst>
          </p:cNvPr>
          <p:cNvSpPr>
            <a:spLocks noGrp="1"/>
          </p:cNvSpPr>
          <p:nvPr>
            <p:ph type="ctrTitle"/>
          </p:nvPr>
        </p:nvSpPr>
        <p:spPr/>
        <p:txBody>
          <a:bodyPr>
            <a:normAutofit/>
          </a:bodyPr>
          <a:lstStyle/>
          <a:p>
            <a:r>
              <a:rPr lang="en-IN" sz="5400" b="1" dirty="0">
                <a:latin typeface="Times New Roman" pitchFamily="18" charset="0"/>
                <a:ea typeface="Calibri" panose="020F0502020204030204" pitchFamily="34" charset="0"/>
                <a:cs typeface="Times New Roman" pitchFamily="18" charset="0"/>
              </a:rPr>
              <a:t>C</a:t>
            </a:r>
            <a:r>
              <a:rPr lang="en-IN" sz="5400" b="1" strike="noStrike" dirty="0" smtClean="0">
                <a:solidFill>
                  <a:schemeClr val="tx1"/>
                </a:solidFill>
                <a:effectLst/>
                <a:latin typeface="Times New Roman" pitchFamily="18" charset="0"/>
                <a:ea typeface="Calibri" panose="020F0502020204030204" pitchFamily="34" charset="0"/>
                <a:cs typeface="Times New Roman" pitchFamily="18" charset="0"/>
              </a:rPr>
              <a:t>ustomer </a:t>
            </a:r>
            <a:r>
              <a:rPr lang="en-IN" sz="5400" b="1" strike="noStrike" dirty="0">
                <a:solidFill>
                  <a:schemeClr val="tx1"/>
                </a:solidFill>
                <a:effectLst/>
                <a:latin typeface="Times New Roman" pitchFamily="18" charset="0"/>
                <a:ea typeface="Calibri" panose="020F0502020204030204" pitchFamily="34" charset="0"/>
                <a:cs typeface="Times New Roman" pitchFamily="18" charset="0"/>
              </a:rPr>
              <a:t>activation and </a:t>
            </a:r>
            <a:r>
              <a:rPr lang="en-IN" sz="5400" b="1" strike="noStrike" dirty="0" smtClean="0">
                <a:solidFill>
                  <a:schemeClr val="tx1"/>
                </a:solidFill>
                <a:effectLst/>
                <a:latin typeface="Times New Roman" pitchFamily="18" charset="0"/>
                <a:ea typeface="Calibri" panose="020F0502020204030204" pitchFamily="34" charset="0"/>
                <a:cs typeface="Times New Roman" pitchFamily="18" charset="0"/>
              </a:rPr>
              <a:t>retention</a:t>
            </a:r>
            <a:endParaRPr lang="en-IN" sz="72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D15DCC92-1024-4CD7-B980-2C2FE905614D}"/>
              </a:ext>
            </a:extLst>
          </p:cNvPr>
          <p:cNvSpPr>
            <a:spLocks noGrp="1"/>
          </p:cNvSpPr>
          <p:nvPr>
            <p:ph type="subTitle" idx="1"/>
          </p:nvPr>
        </p:nvSpPr>
        <p:spPr>
          <a:xfrm>
            <a:off x="3195687" y="4042308"/>
            <a:ext cx="5580576" cy="1632628"/>
          </a:xfrm>
        </p:spPr>
        <p:txBody>
          <a:bodyPr>
            <a:normAutofit/>
          </a:bodyPr>
          <a:lstStyle/>
          <a:p>
            <a:pPr>
              <a:lnSpc>
                <a:spcPct val="107000"/>
              </a:lnSpc>
              <a:spcAft>
                <a:spcPts val="800"/>
              </a:spcAft>
            </a:pP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SHUBHAM  </a:t>
            </a:r>
            <a:r>
              <a:rPr lang="en-IN" sz="3300" b="1" dirty="0" smtClean="0">
                <a:solidFill>
                  <a:schemeClr val="tx1"/>
                </a:solidFill>
                <a:latin typeface="Georgia" panose="02040502050405020303" pitchFamily="18" charset="0"/>
                <a:ea typeface="Calibri" panose="020F0502020204030204" pitchFamily="34" charset="0"/>
                <a:cs typeface="Calibri" panose="020F0502020204030204" pitchFamily="34" charset="0"/>
              </a:rPr>
              <a:t>SHUKLA</a:t>
            </a: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36030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09BC1D-93AC-4E1F-9C83-725462D527BF}"/>
              </a:ext>
            </a:extLst>
          </p:cNvPr>
          <p:cNvSpPr>
            <a:spLocks noGrp="1"/>
          </p:cNvSpPr>
          <p:nvPr>
            <p:ph type="title"/>
          </p:nvPr>
        </p:nvSpPr>
        <p:spPr>
          <a:xfrm>
            <a:off x="1097280" y="286603"/>
            <a:ext cx="10058400" cy="1045047"/>
          </a:xfrm>
        </p:spPr>
        <p:txBody>
          <a:bodyPr>
            <a:normAutofit/>
          </a:bodyPr>
          <a:lstStyle/>
          <a:p>
            <a:r>
              <a:rPr lang="en-US" sz="4000" b="1" dirty="0">
                <a:solidFill>
                  <a:schemeClr val="tx1"/>
                </a:solidFill>
                <a:latin typeface="Times New Roman" pitchFamily="18" charset="0"/>
                <a:cs typeface="Times New Roman" pitchFamily="18" charset="0"/>
              </a:rPr>
              <a:t>Observations for negative data</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1EB7128-870F-4D7B-B104-FB1E27CCA1EA}"/>
              </a:ext>
            </a:extLst>
          </p:cNvPr>
          <p:cNvSpPr>
            <a:spLocks noGrp="1"/>
          </p:cNvSpPr>
          <p:nvPr>
            <p:ph idx="1"/>
          </p:nvPr>
        </p:nvSpPr>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Times New Roman" pitchFamily="18" charset="0"/>
                <a:ea typeface="Times New Roman" panose="02020603050405020304" pitchFamily="18" charset="0"/>
                <a:cs typeface="Times New Roman" pitchFamily="18" charset="0"/>
              </a:rPr>
              <a:t>Around 65% of Paytm customers are not happy with their delivery period and longer term in loading pages.</a:t>
            </a:r>
            <a:endParaRPr lang="en-IN" sz="19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Times New Roman" pitchFamily="18" charset="0"/>
                <a:ea typeface="Times New Roman" panose="02020603050405020304" pitchFamily="18" charset="0"/>
                <a:cs typeface="Times New Roman" pitchFamily="18" charset="0"/>
              </a:rPr>
              <a:t>Approx. 60% of Snapdeal customers are not happy about their limited mode of payment and nearly 50% of people are not satisfied in longer time of displaying graphics.</a:t>
            </a:r>
            <a:endParaRPr lang="en-IN" sz="19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Times New Roman" pitchFamily="18" charset="0"/>
                <a:ea typeface="Times New Roman" panose="02020603050405020304" pitchFamily="18" charset="0"/>
                <a:cs typeface="Times New Roman" pitchFamily="18"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Times New Roman" pitchFamily="18" charset="0"/>
                <a:ea typeface="Times New Roman" panose="02020603050405020304" pitchFamily="18" charset="0"/>
                <a:cs typeface="Times New Roman" pitchFamily="18" charset="0"/>
              </a:rPr>
              <a:t>The highest percentage Myntra got is 51, whereas flipkart's highest percentage is 46. However, other websites like Paytm, snapdeal.com have got highest percentage for negative reviews around 60-67%.</a:t>
            </a:r>
            <a:endParaRPr lang="en-IN" sz="19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Times New Roman" pitchFamily="18" charset="0"/>
                <a:ea typeface="Times New Roman" panose="02020603050405020304" pitchFamily="18" charset="0"/>
                <a:cs typeface="Times New Roman" pitchFamily="18" charset="0"/>
              </a:rPr>
              <a:t>In terms of less dissatisfaction, myntra.com and flipkart are better, followed by amazon.</a:t>
            </a:r>
            <a:endParaRPr lang="en-IN" sz="1900" dirty="0">
              <a:effectLst/>
              <a:latin typeface="Times New Roman" pitchFamily="18" charset="0"/>
              <a:ea typeface="Calibri" panose="020F0502020204030204" pitchFamily="34" charset="0"/>
              <a:cs typeface="Times New Roman" pitchFamily="18" charset="0"/>
            </a:endParaRPr>
          </a:p>
          <a:p>
            <a:endParaRPr lang="en-IN" dirty="0"/>
          </a:p>
        </p:txBody>
      </p:sp>
    </p:spTree>
    <p:extLst>
      <p:ext uri="{BB962C8B-B14F-4D97-AF65-F5344CB8AC3E}">
        <p14:creationId xmlns:p14="http://schemas.microsoft.com/office/powerpoint/2010/main" xmlns="" val="3377169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4000" b="1" dirty="0">
                <a:solidFill>
                  <a:schemeClr val="tx1"/>
                </a:solidFill>
                <a:effectLst/>
                <a:latin typeface="Times New Roman" pitchFamily="18" charset="0"/>
                <a:ea typeface="Calibri" panose="020F0502020204030204" pitchFamily="34" charset="0"/>
                <a:cs typeface="Times New Roman" pitchFamily="18" charset="0"/>
              </a:rPr>
              <a:t>Observations from the count plot</a:t>
            </a:r>
            <a:endParaRPr lang="en-IN" sz="40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CE2360E-46A6-474A-B081-93E363A61941}"/>
              </a:ext>
            </a:extLst>
          </p:cNvPr>
          <p:cNvSpPr>
            <a:spLocks noGrp="1"/>
          </p:cNvSpPr>
          <p:nvPr>
            <p:ph idx="1"/>
          </p:nvPr>
        </p:nvSpPr>
        <p:spPr>
          <a:xfrm>
            <a:off x="946451" y="1625894"/>
            <a:ext cx="10058400" cy="4811697"/>
          </a:xfrm>
        </p:spPr>
        <p:txBody>
          <a:bodyPr>
            <a:normAutofit fontScale="92500" lnSpcReduction="10000"/>
          </a:bodyPr>
          <a:lstStyle/>
          <a:p>
            <a:pPr lvl="0" algn="just">
              <a:buFont typeface="Wingdings" panose="05000000000000000000" pitchFamily="2" charset="2"/>
              <a:buChar char="Ø"/>
            </a:pPr>
            <a:r>
              <a:rPr lang="en-IN" sz="2300" dirty="0">
                <a:solidFill>
                  <a:schemeClr val="tx1"/>
                </a:solidFill>
                <a:effectLst/>
                <a:latin typeface="Times New Roman" pitchFamily="18" charset="0"/>
                <a:ea typeface="Calibri" panose="020F0502020204030204" pitchFamily="34" charset="0"/>
                <a:cs typeface="Times New Roman"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Times New Roman" pitchFamily="18" charset="0"/>
                <a:ea typeface="Calibri" panose="020F0502020204030204" pitchFamily="34" charset="0"/>
                <a:cs typeface="Times New Roman"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Times New Roman" pitchFamily="18" charset="0"/>
                <a:ea typeface="Calibri" panose="020F0502020204030204" pitchFamily="34" charset="0"/>
                <a:cs typeface="Times New Roman"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Times New Roman" pitchFamily="18" charset="0"/>
                <a:ea typeface="Calibri" panose="020F0502020204030204" pitchFamily="34" charset="0"/>
                <a:cs typeface="Times New Roman"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Times New Roman" pitchFamily="18" charset="0"/>
                <a:ea typeface="Calibri" panose="020F0502020204030204" pitchFamily="34" charset="0"/>
                <a:cs typeface="Times New Roman"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Times New Roman" pitchFamily="18" charset="0"/>
                <a:ea typeface="Calibri" panose="020F0502020204030204" pitchFamily="34" charset="0"/>
                <a:cs typeface="Times New Roman" pitchFamily="18" charset="0"/>
              </a:rPr>
              <a:t> </a:t>
            </a:r>
            <a:r>
              <a:rPr lang="en-IN" sz="2300" dirty="0">
                <a:solidFill>
                  <a:schemeClr val="tx1"/>
                </a:solidFill>
                <a:effectLst/>
                <a:latin typeface="Times New Roman" pitchFamily="18" charset="0"/>
                <a:ea typeface="Calibri" panose="020F0502020204030204" pitchFamily="34" charset="0"/>
                <a:cs typeface="Times New Roman"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Times New Roman" pitchFamily="18" charset="0"/>
                <a:ea typeface="Calibri" panose="020F0502020204030204" pitchFamily="34" charset="0"/>
                <a:cs typeface="Times New Roman" pitchFamily="18" charset="0"/>
              </a:rPr>
              <a:t>Windows constitute the major OS of the customer device, followed by Android and Mac.</a:t>
            </a:r>
          </a:p>
          <a:p>
            <a:pPr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xmlns="" val="158106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0F796E-0529-48F1-8395-51B9035E47DB}"/>
              </a:ext>
            </a:extLst>
          </p:cNvPr>
          <p:cNvSpPr>
            <a:spLocks noGrp="1"/>
          </p:cNvSpPr>
          <p:nvPr>
            <p:ph idx="1"/>
          </p:nvPr>
        </p:nvSpPr>
        <p:spPr>
          <a:xfrm>
            <a:off x="1097280" y="523783"/>
            <a:ext cx="10058400" cy="5832629"/>
          </a:xfrm>
        </p:spPr>
        <p:txBody>
          <a:bodyPr>
            <a:normAutofit/>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6813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7EE5A6B-4466-4B3B-8A10-6ED7E6A9842D}"/>
              </a:ext>
            </a:extLst>
          </p:cNvPr>
          <p:cNvSpPr>
            <a:spLocks noGrp="1"/>
          </p:cNvSpPr>
          <p:nvPr>
            <p:ph idx="1"/>
          </p:nvPr>
        </p:nvSpPr>
        <p:spPr>
          <a:xfrm>
            <a:off x="1097280" y="772356"/>
            <a:ext cx="10058400" cy="5096737"/>
          </a:xfrm>
        </p:spPr>
        <p:txBody>
          <a:bodyPr>
            <a:normAutofit fontScale="92500" lnSpcReduction="100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xmlns="" val="250485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546" y="0"/>
            <a:ext cx="10363200" cy="1470025"/>
          </a:xfrm>
        </p:spPr>
        <p:txBody>
          <a:bodyPr/>
          <a:lstStyle/>
          <a:p>
            <a:r>
              <a:rPr lang="en-IN"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71339" y="1395166"/>
            <a:ext cx="11349873" cy="2988297"/>
          </a:xfrm>
        </p:spPr>
        <p:txBody>
          <a:bodyPr>
            <a:noAutofit/>
          </a:bodyPr>
          <a:lstStyle/>
          <a:p>
            <a:pPr algn="l"/>
            <a:r>
              <a:rPr lang="en-US" sz="1600" dirty="0">
                <a:solidFill>
                  <a:schemeClr val="tx1">
                    <a:lumMod val="95000"/>
                    <a:lumOff val="5000"/>
                  </a:schemeClr>
                </a:solidFill>
                <a:latin typeface="Times New Roman" pitchFamily="18" charset="0"/>
                <a:cs typeface="Times New Roman" pitchFamily="18" charset="0"/>
              </a:rPr>
              <a:t>1) Site or application ought to be not difficult to utilize.</a:t>
            </a:r>
          </a:p>
          <a:p>
            <a:pPr algn="l"/>
            <a:r>
              <a:rPr lang="en-US" sz="1600" dirty="0">
                <a:solidFill>
                  <a:schemeClr val="tx1">
                    <a:lumMod val="95000"/>
                    <a:lumOff val="5000"/>
                  </a:schemeClr>
                </a:solidFill>
                <a:latin typeface="Times New Roman" pitchFamily="18" charset="0"/>
                <a:cs typeface="Times New Roman" pitchFamily="18" charset="0"/>
              </a:rPr>
              <a:t>2) Visual engaging website page format ought to be engaging and simple to utilize (Easy to understand).</a:t>
            </a:r>
          </a:p>
          <a:p>
            <a:pPr algn="l"/>
            <a:r>
              <a:rPr lang="en-US" sz="1600" dirty="0">
                <a:solidFill>
                  <a:schemeClr val="tx1">
                    <a:lumMod val="95000"/>
                    <a:lumOff val="5000"/>
                  </a:schemeClr>
                </a:solidFill>
                <a:latin typeface="Times New Roman" pitchFamily="18" charset="0"/>
                <a:cs typeface="Times New Roman" pitchFamily="18" charset="0"/>
              </a:rPr>
              <a:t>3) Site should offer assortment of items with all the significant data on the items is fundamental.</a:t>
            </a:r>
          </a:p>
          <a:p>
            <a:pPr algn="l"/>
            <a:r>
              <a:rPr lang="en-US" sz="1600" dirty="0">
                <a:solidFill>
                  <a:schemeClr val="tx1">
                    <a:lumMod val="95000"/>
                    <a:lumOff val="5000"/>
                  </a:schemeClr>
                </a:solidFill>
                <a:latin typeface="Times New Roman" pitchFamily="18" charset="0"/>
                <a:cs typeface="Times New Roman" pitchFamily="18" charset="0"/>
              </a:rPr>
              <a:t>4) Dependability of the site or application is vital. This forms trust with the client and this forms a feeling of customized connection with the site or application.</a:t>
            </a:r>
          </a:p>
          <a:p>
            <a:pPr algn="l"/>
            <a:r>
              <a:rPr lang="en-US" sz="1600" dirty="0">
                <a:solidFill>
                  <a:schemeClr val="tx1">
                    <a:lumMod val="95000"/>
                    <a:lumOff val="5000"/>
                  </a:schemeClr>
                </a:solidFill>
                <a:latin typeface="Times New Roman" pitchFamily="18" charset="0"/>
                <a:cs typeface="Times New Roman" pitchFamily="18" charset="0"/>
              </a:rPr>
              <a:t>5) Speed to finish buy and a few installment strategies is vital. This expands accommodation, saves time and empowers deal.</a:t>
            </a:r>
          </a:p>
          <a:p>
            <a:pPr algn="l"/>
            <a:r>
              <a:rPr lang="en-US" sz="1600" dirty="0">
                <a:solidFill>
                  <a:schemeClr val="tx1">
                    <a:lumMod val="95000"/>
                    <a:lumOff val="5000"/>
                  </a:schemeClr>
                </a:solidFill>
                <a:latin typeface="Times New Roman" pitchFamily="18" charset="0"/>
                <a:cs typeface="Times New Roman" pitchFamily="18" charset="0"/>
              </a:rPr>
              <a:t>6) Expedient request conveyance and satisfying guarantees made is fundamental. This makes business a brand.</a:t>
            </a:r>
          </a:p>
          <a:p>
            <a:pPr algn="l"/>
            <a:r>
              <a:rPr lang="en-US" sz="1600" dirty="0">
                <a:solidFill>
                  <a:schemeClr val="tx1">
                    <a:lumMod val="95000"/>
                    <a:lumOff val="5000"/>
                  </a:schemeClr>
                </a:solidFill>
                <a:latin typeface="Times New Roman" pitchFamily="18" charset="0"/>
                <a:cs typeface="Times New Roman" pitchFamily="18" charset="0"/>
              </a:rPr>
              <a:t>7) Next perception would be the Information Security of the client. Information Assurance would be the most essential piece of the business as there are </a:t>
            </a:r>
            <a:r>
              <a:rPr lang="en-US" sz="1600" dirty="0" smtClean="0">
                <a:solidFill>
                  <a:schemeClr val="tx1">
                    <a:lumMod val="95000"/>
                    <a:lumOff val="5000"/>
                  </a:schemeClr>
                </a:solidFill>
                <a:latin typeface="Times New Roman" pitchFamily="18" charset="0"/>
                <a:cs typeface="Times New Roman" pitchFamily="18" charset="0"/>
              </a:rPr>
              <a:t>separate </a:t>
            </a:r>
            <a:r>
              <a:rPr lang="en-US" sz="1600" dirty="0">
                <a:solidFill>
                  <a:schemeClr val="tx1">
                    <a:lumMod val="95000"/>
                    <a:lumOff val="5000"/>
                  </a:schemeClr>
                </a:solidFill>
                <a:latin typeface="Times New Roman" pitchFamily="18" charset="0"/>
                <a:cs typeface="Times New Roman" pitchFamily="18" charset="0"/>
              </a:rPr>
              <a:t>government strategies to guarantee security. Site or Application ought to guarantee Information Security and Information Assurance.</a:t>
            </a:r>
          </a:p>
          <a:p>
            <a:pPr algn="l"/>
            <a:r>
              <a:rPr lang="en-US" sz="1600" dirty="0">
                <a:solidFill>
                  <a:schemeClr val="tx1">
                    <a:lumMod val="95000"/>
                    <a:lumOff val="5000"/>
                  </a:schemeClr>
                </a:solidFill>
                <a:latin typeface="Times New Roman" pitchFamily="18" charset="0"/>
                <a:cs typeface="Times New Roman" pitchFamily="18" charset="0"/>
              </a:rPr>
              <a:t>8) Next perception would be Client support or after deals administrations. Better and dependable help supports deal and client maintenance. This administrations is likewise an imperative part of this business. This help likewise investigates returns and substitutions. This is a comfort and energizes trust and deals.</a:t>
            </a:r>
          </a:p>
          <a:p>
            <a:pPr algn="l"/>
            <a:r>
              <a:rPr lang="en-US" sz="1600" dirty="0">
                <a:solidFill>
                  <a:schemeClr val="tx1">
                    <a:lumMod val="95000"/>
                    <a:lumOff val="5000"/>
                  </a:schemeClr>
                </a:solidFill>
                <a:latin typeface="Times New Roman" pitchFamily="18" charset="0"/>
                <a:cs typeface="Times New Roman" pitchFamily="18" charset="0"/>
              </a:rPr>
              <a:t>9) Site and application should stack quicker and simple to utilize. Every one of the components, button and so on, ought to be effectively reachable or noticeable.</a:t>
            </a:r>
          </a:p>
          <a:p>
            <a:pPr algn="l"/>
            <a:r>
              <a:rPr lang="en-US" sz="1600" dirty="0">
                <a:solidFill>
                  <a:schemeClr val="tx1">
                    <a:lumMod val="95000"/>
                    <a:lumOff val="5000"/>
                  </a:schemeClr>
                </a:solidFill>
                <a:latin typeface="Times New Roman" pitchFamily="18" charset="0"/>
                <a:cs typeface="Times New Roman" pitchFamily="18" charset="0"/>
              </a:rPr>
              <a:t>10) Next perception would be unwaveringness </a:t>
            </a:r>
            <a:r>
              <a:rPr lang="en-US" sz="1600" dirty="0" err="1">
                <a:solidFill>
                  <a:schemeClr val="tx1">
                    <a:lumMod val="95000"/>
                    <a:lumOff val="5000"/>
                  </a:schemeClr>
                </a:solidFill>
                <a:latin typeface="Times New Roman" pitchFamily="18" charset="0"/>
                <a:cs typeface="Times New Roman" pitchFamily="18" charset="0"/>
              </a:rPr>
              <a:t>programm</a:t>
            </a:r>
            <a:r>
              <a:rPr lang="en-US" sz="1600" dirty="0">
                <a:solidFill>
                  <a:schemeClr val="tx1">
                    <a:lumMod val="95000"/>
                    <a:lumOff val="5000"/>
                  </a:schemeClr>
                </a:solidFill>
                <a:latin typeface="Times New Roman" pitchFamily="18" charset="0"/>
                <a:cs typeface="Times New Roman" pitchFamily="18" charset="0"/>
              </a:rPr>
              <a:t> or benefits for each buy is significant. Advancements, references and advantages draws in client and holds clients.</a:t>
            </a:r>
          </a:p>
          <a:p>
            <a:pPr algn="l"/>
            <a:r>
              <a:rPr lang="en-US" sz="1600" dirty="0">
                <a:solidFill>
                  <a:schemeClr val="tx1">
                    <a:lumMod val="95000"/>
                    <a:lumOff val="5000"/>
                  </a:schemeClr>
                </a:solidFill>
                <a:latin typeface="Times New Roman" pitchFamily="18" charset="0"/>
                <a:cs typeface="Times New Roman" pitchFamily="18" charset="0"/>
              </a:rPr>
              <a:t>11) Generally popular and preferred site in India would be "AMAZON.IN", "FLIPKART.COM" and "MYNTRA.COM".</a:t>
            </a:r>
          </a:p>
          <a:p>
            <a:endParaRPr lang="en-US" sz="900" dirty="0">
              <a:solidFill>
                <a:schemeClr val="tx1">
                  <a:lumMod val="95000"/>
                  <a:lumOff val="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703" y="2469823"/>
            <a:ext cx="9078012" cy="1569660"/>
          </a:xfrm>
          <a:prstGeom prst="rect">
            <a:avLst/>
          </a:prstGeom>
          <a:noFill/>
        </p:spPr>
        <p:txBody>
          <a:bodyPr wrap="square" rtlCol="0">
            <a:spAutoFit/>
          </a:bodyPr>
          <a:lstStyle/>
          <a:p>
            <a:pPr algn="ctr"/>
            <a:r>
              <a:rPr lang="en-IN" sz="9600" b="1" dirty="0" smtClean="0">
                <a:latin typeface="Times New Roman" pitchFamily="18" charset="0"/>
                <a:cs typeface="Times New Roman" pitchFamily="18" charset="0"/>
              </a:rPr>
              <a:t>THANKYOU</a:t>
            </a:r>
            <a:endParaRPr lang="en-US" sz="96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C4749-34B0-4903-BF2D-8E8BE8DB3A5B}"/>
              </a:ext>
            </a:extLst>
          </p:cNvPr>
          <p:cNvSpPr>
            <a:spLocks noGrp="1"/>
          </p:cNvSpPr>
          <p:nvPr>
            <p:ph type="title"/>
          </p:nvPr>
        </p:nvSpPr>
        <p:spPr/>
        <p:txBody>
          <a:bodyPr>
            <a:normAutofit/>
          </a:bodyPr>
          <a:lstStyle/>
          <a:p>
            <a:r>
              <a:rPr lang="en-US" sz="4800" b="1" dirty="0" smtClean="0">
                <a:latin typeface="Times New Roman" pitchFamily="18" charset="0"/>
                <a:cs typeface="Times New Roman" pitchFamily="18" charset="0"/>
              </a:rPr>
              <a:t>Objective of the study</a:t>
            </a:r>
            <a:endParaRPr lang="en-IN" sz="7200" dirty="0"/>
          </a:p>
        </p:txBody>
      </p:sp>
      <p:sp>
        <p:nvSpPr>
          <p:cNvPr id="3" name="Content Placeholder 2">
            <a:extLst>
              <a:ext uri="{FF2B5EF4-FFF2-40B4-BE49-F238E27FC236}">
                <a16:creationId xmlns="" xmlns:a16="http://schemas.microsoft.com/office/drawing/2014/main" id="{3674F1CA-5673-4E31-A56E-A451FD4111F3}"/>
              </a:ext>
            </a:extLst>
          </p:cNvPr>
          <p:cNvSpPr>
            <a:spLocks noGrp="1"/>
          </p:cNvSpPr>
          <p:nvPr>
            <p:ph idx="1"/>
          </p:nvPr>
        </p:nvSpPr>
        <p:spPr/>
        <p:txBody>
          <a:bodyPr>
            <a:normAutofit/>
          </a:bodyPr>
          <a:lstStyle/>
          <a:p>
            <a:pPr marL="0" indent="0" algn="ctr">
              <a:buNone/>
            </a:pPr>
            <a:r>
              <a:rPr lang="en-IN" sz="2000" dirty="0" smtClean="0">
                <a:solidFill>
                  <a:schemeClr val="tx1"/>
                </a:solidFill>
                <a:effectLst/>
                <a:latin typeface="Times New Roman" pitchFamily="18" charset="0"/>
                <a:ea typeface="Calibri" panose="020F0502020204030204" pitchFamily="34" charset="0"/>
                <a:cs typeface="Times New Roman"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pPr marL="0" indent="0">
              <a:buNone/>
            </a:pPr>
            <a:endParaRPr lang="en-IN" sz="2000" dirty="0" smtClean="0"/>
          </a:p>
          <a:p>
            <a:pPr marL="0" indent="0" algn="ctr">
              <a:buNone/>
            </a:pPr>
            <a:r>
              <a:rPr lang="en-IN" sz="2000" dirty="0" smtClean="0">
                <a:latin typeface="Times New Roman" pitchFamily="18" charset="0"/>
                <a:cs typeface="Times New Roman" pitchFamily="18" charset="0"/>
              </a:rPr>
              <a:t>Also apply analytical skills to give findings and conclusions in detailed data analysis of E-retail factors for customer activation and retention.</a:t>
            </a:r>
          </a:p>
          <a:p>
            <a:endParaRPr lang="en-IN" sz="2800" dirty="0"/>
          </a:p>
        </p:txBody>
      </p:sp>
    </p:spTree>
    <p:extLst>
      <p:ext uri="{BB962C8B-B14F-4D97-AF65-F5344CB8AC3E}">
        <p14:creationId xmlns:p14="http://schemas.microsoft.com/office/powerpoint/2010/main" xmlns="" val="1267931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BBFE0A-20E7-444B-B8CE-A957373D784C}"/>
              </a:ext>
            </a:extLst>
          </p:cNvPr>
          <p:cNvSpPr>
            <a:spLocks noGrp="1"/>
          </p:cNvSpPr>
          <p:nvPr>
            <p:ph type="title"/>
          </p:nvPr>
        </p:nvSpPr>
        <p:spPr>
          <a:xfrm>
            <a:off x="1097280" y="286603"/>
            <a:ext cx="10058400" cy="1009537"/>
          </a:xfrm>
        </p:spPr>
        <p:txBody>
          <a:bodyPr>
            <a:normAutofit/>
          </a:bodyPr>
          <a:lstStyle/>
          <a:p>
            <a:r>
              <a:rPr lang="en-US" b="1" dirty="0" smtClean="0">
                <a:latin typeface="Times New Roman" pitchFamily="18" charset="0"/>
                <a:cs typeface="Times New Roman" pitchFamily="18" charset="0"/>
              </a:rPr>
              <a:t>BUSINESS MODEL</a:t>
            </a:r>
            <a:endParaRPr lang="en-IN"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3B7E6A3A-7CC3-4292-8E54-55B4A6B378FB}"/>
              </a:ext>
            </a:extLst>
          </p:cNvPr>
          <p:cNvSpPr>
            <a:spLocks noGrp="1"/>
          </p:cNvSpPr>
          <p:nvPr>
            <p:ph idx="1"/>
          </p:nvPr>
        </p:nvSpPr>
        <p:spPr>
          <a:xfrm>
            <a:off x="1097280" y="1784412"/>
            <a:ext cx="10058400" cy="4084682"/>
          </a:xfrm>
        </p:spPr>
        <p:txBody>
          <a:bodyPr>
            <a:normAutofit fontScale="70000" lnSpcReduction="20000"/>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37692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718D-ED34-4C21-A2DE-52044A66BD86}"/>
              </a:ext>
            </a:extLst>
          </p:cNvPr>
          <p:cNvSpPr>
            <a:spLocks noGrp="1"/>
          </p:cNvSpPr>
          <p:nvPr>
            <p:ph type="title"/>
          </p:nvPr>
        </p:nvSpPr>
        <p:spPr/>
        <p:txBody>
          <a:bodyPr>
            <a:normAutofit/>
          </a:bodyPr>
          <a:lstStyle/>
          <a:p>
            <a:r>
              <a:rPr lang="en-IN" sz="4000" b="1" dirty="0">
                <a:solidFill>
                  <a:schemeClr val="tx1"/>
                </a:solidFill>
                <a:effectLst/>
                <a:latin typeface="Times New Roman" pitchFamily="18" charset="0"/>
                <a:ea typeface="Calibri" panose="020F0502020204030204" pitchFamily="34" charset="0"/>
                <a:cs typeface="Times New Roman" pitchFamily="18" charset="0"/>
              </a:rPr>
              <a:t>Conceptual </a:t>
            </a:r>
            <a:r>
              <a:rPr lang="en-IN" sz="4000" b="1" dirty="0" smtClean="0">
                <a:solidFill>
                  <a:schemeClr val="tx1"/>
                </a:solidFill>
                <a:effectLst/>
                <a:latin typeface="Times New Roman" pitchFamily="18" charset="0"/>
                <a:ea typeface="Calibri" panose="020F0502020204030204" pitchFamily="34" charset="0"/>
                <a:cs typeface="Times New Roman" pitchFamily="18" charset="0"/>
              </a:rPr>
              <a:t>Background</a:t>
            </a:r>
            <a:endParaRPr lang="en-IN" dirty="0"/>
          </a:p>
        </p:txBody>
      </p:sp>
      <p:sp>
        <p:nvSpPr>
          <p:cNvPr id="3" name="Content Placeholder 2">
            <a:extLst>
              <a:ext uri="{FF2B5EF4-FFF2-40B4-BE49-F238E27FC236}">
                <a16:creationId xmlns="" xmlns:a16="http://schemas.microsoft.com/office/drawing/2014/main" id="{FFF4F82D-9912-4067-8996-2249ED994557}"/>
              </a:ext>
            </a:extLst>
          </p:cNvPr>
          <p:cNvSpPr>
            <a:spLocks noGrp="1"/>
          </p:cNvSpPr>
          <p:nvPr>
            <p:ph idx="1"/>
          </p:nvPr>
        </p:nvSpPr>
        <p:spPr/>
        <p:txBody>
          <a:bodyPr/>
          <a:lstStyle/>
          <a:p>
            <a:pPr algn="just">
              <a:lnSpc>
                <a:spcPct val="107000"/>
              </a:lnSpc>
              <a:spcAft>
                <a:spcPts val="800"/>
              </a:spcAft>
              <a:buFont typeface="Wingdings" panose="05000000000000000000" pitchFamily="2" charset="2"/>
              <a:buChar char="Ø"/>
            </a:pPr>
            <a:r>
              <a:rPr lang="en-IN" sz="2400" dirty="0">
                <a:solidFill>
                  <a:srgbClr val="111111"/>
                </a:solidFill>
                <a:effectLst/>
                <a:latin typeface="Times New Roman" pitchFamily="18" charset="0"/>
                <a:ea typeface="Calibri" panose="020F0502020204030204" pitchFamily="34" charset="0"/>
                <a:cs typeface="Times New Roman" pitchFamily="18" charset="0"/>
              </a:rPr>
              <a:t>The data is collected from the Indian online shoppers. Results indicate the e-retail success factors, which are very much critical for customer </a:t>
            </a:r>
            <a:r>
              <a:rPr lang="en-IN" sz="2400" dirty="0" smtClean="0">
                <a:solidFill>
                  <a:srgbClr val="111111"/>
                </a:solidFill>
                <a:effectLst/>
                <a:latin typeface="Times New Roman" pitchFamily="18" charset="0"/>
                <a:ea typeface="Calibri" panose="020F0502020204030204" pitchFamily="34" charset="0"/>
                <a:cs typeface="Times New Roman" pitchFamily="18" charset="0"/>
              </a:rPr>
              <a:t>satisfaction and retention.</a:t>
            </a:r>
            <a:endParaRPr lang="en-IN" sz="2400" dirty="0">
              <a:effectLst/>
              <a:latin typeface="Times New Roman" pitchFamily="18" charset="0"/>
              <a:ea typeface="Calibri" panose="020F0502020204030204" pitchFamily="34" charset="0"/>
              <a:cs typeface="Times New Roman" pitchFamily="18" charset="0"/>
            </a:endParaRPr>
          </a:p>
          <a:p>
            <a:pPr algn="just">
              <a:buFont typeface="Wingdings" panose="05000000000000000000" pitchFamily="2" charset="2"/>
              <a:buChar char="Ø"/>
            </a:pPr>
            <a:r>
              <a:rPr lang="en-IN" sz="2400" b="1" dirty="0">
                <a:effectLst/>
                <a:latin typeface="Times New Roman" pitchFamily="18" charset="0"/>
                <a:ea typeface="Calibri" panose="020F0502020204030204" pitchFamily="34" charset="0"/>
                <a:cs typeface="Times New Roman" pitchFamily="18" charset="0"/>
              </a:rPr>
              <a:t> </a:t>
            </a:r>
            <a:r>
              <a:rPr lang="en-IN" sz="2400" dirty="0">
                <a:solidFill>
                  <a:srgbClr val="000000"/>
                </a:solidFill>
                <a:effectLst/>
                <a:latin typeface="Times New Roman" pitchFamily="18" charset="0"/>
                <a:ea typeface="Calibri" panose="020F0502020204030204" pitchFamily="34" charset="0"/>
                <a:cs typeface="Times New Roman"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sz="2400" dirty="0">
                <a:solidFill>
                  <a:srgbClr val="000000"/>
                </a:solidFill>
                <a:effectLst/>
                <a:latin typeface="Times New Roman" pitchFamily="18" charset="0"/>
                <a:ea typeface="Calibri" panose="020F0502020204030204" pitchFamily="34" charset="0"/>
                <a:cs typeface="Times New Roman" pitchFamily="18" charset="0"/>
              </a:rPr>
              <a:t> The research furthermore investigated the factors that influence the online customers repeat purchase intention.</a:t>
            </a:r>
            <a:endParaRPr lang="en-IN" sz="2400" dirty="0">
              <a:effectLst/>
              <a:latin typeface="Times New Roman" pitchFamily="18" charset="0"/>
              <a:ea typeface="Calibri" panose="020F0502020204030204" pitchFamily="34" charset="0"/>
              <a:cs typeface="Times New Roman" pitchFamily="18" charset="0"/>
            </a:endParaRPr>
          </a:p>
          <a:p>
            <a:endParaRPr lang="en-IN" dirty="0"/>
          </a:p>
        </p:txBody>
      </p:sp>
    </p:spTree>
    <p:extLst>
      <p:ext uri="{BB962C8B-B14F-4D97-AF65-F5344CB8AC3E}">
        <p14:creationId xmlns:p14="http://schemas.microsoft.com/office/powerpoint/2010/main" xmlns="" val="2414602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C073F-55D0-4590-8A60-76A012409288}"/>
              </a:ext>
            </a:extLst>
          </p:cNvPr>
          <p:cNvSpPr>
            <a:spLocks noGrp="1"/>
          </p:cNvSpPr>
          <p:nvPr>
            <p:ph type="title"/>
          </p:nvPr>
        </p:nvSpPr>
        <p:spPr>
          <a:xfrm>
            <a:off x="1097280" y="337351"/>
            <a:ext cx="10058400" cy="1400009"/>
          </a:xfrm>
        </p:spPr>
        <p:txBody>
          <a:bodyPr>
            <a:normAutofit/>
          </a:bodyPr>
          <a:lstStyle/>
          <a:p>
            <a:r>
              <a:rPr lang="en-IN" sz="3200" b="1" dirty="0">
                <a:solidFill>
                  <a:schemeClr val="tx1"/>
                </a:solidFill>
                <a:effectLst/>
                <a:latin typeface="Times New Roman" pitchFamily="18" charset="0"/>
                <a:ea typeface="Calibri" panose="020F0502020204030204" pitchFamily="34" charset="0"/>
                <a:cs typeface="Times New Roman" pitchFamily="18" charset="0"/>
              </a:rPr>
              <a:t>Diagrammatic Representation of Customer Retention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 xmlns:a16="http://schemas.microsoft.com/office/drawing/2014/main" id="{65055101-BAA9-4F3A-A0AA-9BD69580C59D}"/>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527848" y="2098236"/>
            <a:ext cx="6995603" cy="3138491"/>
          </a:xfrm>
          <a:prstGeom prst="rect">
            <a:avLst/>
          </a:prstGeom>
          <a:noFill/>
          <a:ln>
            <a:noFill/>
          </a:ln>
        </p:spPr>
      </p:pic>
    </p:spTree>
    <p:extLst>
      <p:ext uri="{BB962C8B-B14F-4D97-AF65-F5344CB8AC3E}">
        <p14:creationId xmlns:p14="http://schemas.microsoft.com/office/powerpoint/2010/main" xmlns="" val="3548241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56660-4827-49D3-8C44-E1FF0BA21E6B}"/>
              </a:ext>
            </a:extLst>
          </p:cNvPr>
          <p:cNvSpPr>
            <a:spLocks noGrp="1"/>
          </p:cNvSpPr>
          <p:nvPr>
            <p:ph type="title"/>
          </p:nvPr>
        </p:nvSpPr>
        <p:spPr>
          <a:xfrm>
            <a:off x="1097280" y="337352"/>
            <a:ext cx="10058400" cy="1400008"/>
          </a:xfrm>
        </p:spPr>
        <p:txBody>
          <a:bodyPr>
            <a:normAutofit/>
          </a:bodyPr>
          <a:lstStyle/>
          <a:p>
            <a:r>
              <a:rPr lang="en-IN" sz="3200" b="1" dirty="0" smtClean="0">
                <a:solidFill>
                  <a:srgbClr val="000000"/>
                </a:solidFill>
                <a:effectLst/>
                <a:latin typeface="Times New Roman" pitchFamily="18" charset="0"/>
                <a:ea typeface="Times New Roman" panose="02020603050405020304" pitchFamily="18" charset="0"/>
                <a:cs typeface="Times New Roman" pitchFamily="18" charset="0"/>
              </a:rPr>
              <a:t>TOOLS USED IN PERFORMING TASK</a:t>
            </a:r>
            <a:r>
              <a:rPr lang="en-IN" sz="3200" b="1" dirty="0">
                <a:effectLst/>
                <a:latin typeface="Times New Roman" pitchFamily="18" charset="0"/>
                <a:ea typeface="Times New Roman" panose="02020603050405020304" pitchFamily="18" charset="0"/>
                <a:cs typeface="Times New Roman" pitchFamily="18" charset="0"/>
              </a:rPr>
              <a:t/>
            </a:r>
            <a:br>
              <a:rPr lang="en-IN" sz="3200" b="1" dirty="0">
                <a:effectLst/>
                <a:latin typeface="Times New Roman" pitchFamily="18" charset="0"/>
                <a:ea typeface="Times New Roman" panose="02020603050405020304"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306FBE2-BAE1-4132-8501-999B57DD4BDE}"/>
              </a:ext>
            </a:extLst>
          </p:cNvPr>
          <p:cNvSpPr>
            <a:spLocks noGrp="1"/>
          </p:cNvSpPr>
          <p:nvPr>
            <p:ph idx="1"/>
          </p:nvPr>
        </p:nvSpPr>
        <p:spPr/>
        <p:txBody>
          <a:bodyPr>
            <a:normAutofit/>
          </a:bodyPr>
          <a:lstStyle/>
          <a:p>
            <a:pPr>
              <a:spcBef>
                <a:spcPts val="1200"/>
              </a:spcBef>
            </a:pPr>
            <a:r>
              <a:rPr lang="en-IN" sz="18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Microsoft excel </a:t>
            </a:r>
            <a:endParaRPr lang="en-IN" sz="1800" dirty="0">
              <a:solidFill>
                <a:srgbClr val="000000"/>
              </a:solidFill>
              <a:effectLst/>
              <a:latin typeface="Georgia" panose="02040502050405020303" pitchFamily="18" charset="0"/>
              <a:ea typeface="Calibri" panose="020F0502020204030204" pitchFamily="34" charset="0"/>
            </a:endParaRPr>
          </a:p>
          <a:p>
            <a:r>
              <a:rPr lang="en-IN" sz="1800" dirty="0" smtClean="0">
                <a:solidFill>
                  <a:srgbClr val="000000"/>
                </a:solidFill>
                <a:effectLst/>
                <a:latin typeface="Georgia" panose="02040502050405020303" pitchFamily="18" charset="0"/>
                <a:ea typeface="Calibri" panose="020F0502020204030204" pitchFamily="34" charset="0"/>
              </a:rPr>
              <a:t> Pandas</a:t>
            </a:r>
            <a:endParaRPr lang="en-IN" sz="1800" dirty="0">
              <a:solidFill>
                <a:srgbClr val="000000"/>
              </a:solidFill>
              <a:effectLst/>
              <a:latin typeface="Georgia" panose="02040502050405020303" pitchFamily="18" charset="0"/>
              <a:ea typeface="Calibri" panose="020F0502020204030204" pitchFamily="34" charset="0"/>
            </a:endParaRPr>
          </a:p>
          <a:p>
            <a:r>
              <a:rPr lang="en-IN" sz="1800" dirty="0" smtClean="0">
                <a:solidFill>
                  <a:srgbClr val="000000"/>
                </a:solidFill>
                <a:effectLst/>
                <a:latin typeface="Georgia" panose="02040502050405020303" pitchFamily="18" charset="0"/>
                <a:ea typeface="Calibri" panose="020F0502020204030204" pitchFamily="34" charset="0"/>
              </a:rPr>
              <a:t> </a:t>
            </a:r>
            <a:r>
              <a:rPr lang="en-IN" sz="1800" dirty="0" err="1" smtClean="0">
                <a:solidFill>
                  <a:srgbClr val="000000"/>
                </a:solidFill>
                <a:effectLst/>
                <a:latin typeface="Georgia" panose="02040502050405020303" pitchFamily="18" charset="0"/>
                <a:ea typeface="Calibri" panose="020F0502020204030204" pitchFamily="34" charset="0"/>
              </a:rPr>
              <a:t>NumPy</a:t>
            </a:r>
            <a:endParaRPr lang="en-IN" sz="1800" dirty="0">
              <a:solidFill>
                <a:srgbClr val="000000"/>
              </a:solidFill>
              <a:effectLst/>
              <a:latin typeface="Georgia" panose="02040502050405020303" pitchFamily="18" charset="0"/>
              <a:ea typeface="Calibri" panose="020F0502020204030204" pitchFamily="34" charset="0"/>
            </a:endParaRPr>
          </a:p>
          <a:p>
            <a:r>
              <a:rPr lang="en-IN" sz="1800" dirty="0" smtClean="0">
                <a:solidFill>
                  <a:srgbClr val="000000"/>
                </a:solidFill>
                <a:effectLst/>
                <a:latin typeface="Georgia" panose="02040502050405020303" pitchFamily="18" charset="0"/>
                <a:ea typeface="Calibri" panose="020F0502020204030204" pitchFamily="34" charset="0"/>
              </a:rPr>
              <a:t> </a:t>
            </a:r>
            <a:r>
              <a:rPr lang="en-IN" sz="1800" dirty="0" err="1" smtClean="0">
                <a:solidFill>
                  <a:srgbClr val="000000"/>
                </a:solidFill>
                <a:effectLst/>
                <a:latin typeface="Georgia" panose="02040502050405020303" pitchFamily="18" charset="0"/>
                <a:ea typeface="Calibri" panose="020F0502020204030204" pitchFamily="34" charset="0"/>
              </a:rPr>
              <a:t>Seaborn</a:t>
            </a:r>
            <a:endParaRPr lang="en-IN" sz="1800" dirty="0">
              <a:solidFill>
                <a:srgbClr val="000000"/>
              </a:solidFill>
              <a:effectLst/>
              <a:latin typeface="Georgia" panose="02040502050405020303" pitchFamily="18" charset="0"/>
              <a:ea typeface="Calibri" panose="020F0502020204030204" pitchFamily="34" charset="0"/>
            </a:endParaRPr>
          </a:p>
          <a:p>
            <a:pPr>
              <a:spcBef>
                <a:spcPts val="1200"/>
              </a:spcBef>
            </a:pPr>
            <a:r>
              <a:rPr lang="en-IN" sz="18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dirty="0" err="1"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Matplotlib</a:t>
            </a:r>
            <a:endParaRPr lang="en-IN" sz="18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endParaRPr>
          </a:p>
          <a:p>
            <a:pPr>
              <a:spcBef>
                <a:spcPts val="1200"/>
              </a:spcBef>
            </a:pPr>
            <a:r>
              <a:rPr lang="en-IN" sz="180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sz="1800" dirty="0" err="1"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Jupyter</a:t>
            </a:r>
            <a:r>
              <a:rPr lang="en-IN" sz="180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Notebook</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63514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0AAD2962-28D3-42D1-B412-A9D98A5A8A42}"/>
              </a:ext>
            </a:extLst>
          </p:cNvPr>
          <p:cNvSpPr>
            <a:spLocks noGrp="1"/>
          </p:cNvSpPr>
          <p:nvPr>
            <p:ph idx="1"/>
          </p:nvPr>
        </p:nvSpPr>
        <p:spPr>
          <a:xfrm>
            <a:off x="1012438" y="1552952"/>
            <a:ext cx="10283893" cy="171434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t>
            </a:r>
            <a:r>
              <a:rPr lang="en-IN" sz="240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is</a:t>
            </a:r>
            <a:r>
              <a:rPr lang="en-IN" sz="24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 null </a:t>
            </a:r>
            <a:r>
              <a:rPr lang="en-IN" sz="24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value </a:t>
            </a:r>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in this dataset and 70 columns are of object </a:t>
            </a:r>
            <a:r>
              <a:rPr lang="en-IN" sz="24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type and </a:t>
            </a:r>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column is of </a:t>
            </a:r>
            <a:r>
              <a:rPr lang="en-IN" sz="2400" dirty="0" err="1"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int</a:t>
            </a:r>
            <a:r>
              <a:rPr lang="en-IN" sz="24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type.</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6" name="Picture 5" descr="Screenshot (2).png"/>
          <p:cNvPicPr>
            <a:picLocks noChangeAspect="1"/>
          </p:cNvPicPr>
          <p:nvPr/>
        </p:nvPicPr>
        <p:blipFill>
          <a:blip r:embed="rId2"/>
          <a:stretch>
            <a:fillRect/>
          </a:stretch>
        </p:blipFill>
        <p:spPr>
          <a:xfrm>
            <a:off x="2507529" y="2432116"/>
            <a:ext cx="6980025" cy="3926264"/>
          </a:xfrm>
          <a:prstGeom prst="rect">
            <a:avLst/>
          </a:prstGeom>
        </p:spPr>
      </p:pic>
    </p:spTree>
    <p:extLst>
      <p:ext uri="{BB962C8B-B14F-4D97-AF65-F5344CB8AC3E}">
        <p14:creationId xmlns:p14="http://schemas.microsoft.com/office/powerpoint/2010/main" xmlns="" val="3178298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CC283-E905-4C3D-AD93-72BEEC207D02}"/>
              </a:ext>
            </a:extLst>
          </p:cNvPr>
          <p:cNvSpPr>
            <a:spLocks noGrp="1"/>
          </p:cNvSpPr>
          <p:nvPr>
            <p:ph type="title"/>
          </p:nvPr>
        </p:nvSpPr>
        <p:spPr/>
        <p:txBody>
          <a:bodyPr>
            <a:normAutofit fontScale="90000"/>
          </a:bodyPr>
          <a:lstStyle/>
          <a:p>
            <a:r>
              <a:rPr lang="en-IN" sz="3200" b="1" dirty="0">
                <a:solidFill>
                  <a:schemeClr val="tx1"/>
                </a:solidFill>
                <a:effectLst/>
                <a:latin typeface="Times New Roman" pitchFamily="18" charset="0"/>
                <a:ea typeface="Calibri" panose="020F0502020204030204" pitchFamily="34" charset="0"/>
                <a:cs typeface="Times New Roman" pitchFamily="18" charset="0"/>
              </a:rPr>
              <a:t>Analysis of website feedbacks obtained</a:t>
            </a:r>
            <a:r>
              <a:rPr lang="en-IN" sz="1800" b="1" dirty="0">
                <a:effectLst/>
                <a:latin typeface="Times New Roman" pitchFamily="18" charset="0"/>
                <a:ea typeface="Calibri" panose="020F0502020204030204" pitchFamily="34" charset="0"/>
                <a:cs typeface="Times New Roman" pitchFamily="18" charset="0"/>
              </a:rPr>
              <a:t/>
            </a:r>
            <a:br>
              <a:rPr lang="en-IN" sz="1800" b="1" dirty="0">
                <a:effectLst/>
                <a:latin typeface="Times New Roman" pitchFamily="18" charset="0"/>
                <a:ea typeface="Calibri" panose="020F0502020204030204" pitchFamily="34"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405A4B2-5CE4-40E2-A8FE-1DBA370DD2D1}"/>
              </a:ext>
            </a:extLst>
          </p:cNvPr>
          <p:cNvSpPr>
            <a:spLocks noGrp="1"/>
          </p:cNvSpPr>
          <p:nvPr>
            <p:ph idx="1"/>
          </p:nvPr>
        </p:nvSpPr>
        <p:spPr>
          <a:xfrm>
            <a:off x="748488" y="949544"/>
            <a:ext cx="10159604" cy="1384917"/>
          </a:xfrm>
        </p:spPr>
        <p:txBody>
          <a:bodyPr>
            <a:normAutofit/>
          </a:bodyPr>
          <a:lstStyle/>
          <a:p>
            <a:pPr algn="just">
              <a:buFont typeface="Wingdings" panose="05000000000000000000" pitchFamily="2" charset="2"/>
              <a:buChar char="Ø"/>
            </a:pPr>
            <a:r>
              <a:rPr lang="en-IN" sz="2000" dirty="0" smtClean="0">
                <a:solidFill>
                  <a:schemeClr val="tx1"/>
                </a:solidFill>
                <a:effectLst/>
                <a:latin typeface="Times New Roman" pitchFamily="18" charset="0"/>
                <a:ea typeface="Calibri" panose="020F0502020204030204" pitchFamily="34" charset="0"/>
                <a:cs typeface="Times New Roman" pitchFamily="18" charset="0"/>
              </a:rPr>
              <a:t>From here we </a:t>
            </a:r>
            <a:r>
              <a:rPr lang="en-IN" sz="2000" dirty="0">
                <a:solidFill>
                  <a:schemeClr val="tx1"/>
                </a:solidFill>
                <a:effectLst/>
                <a:latin typeface="Times New Roman" pitchFamily="18" charset="0"/>
                <a:ea typeface="Calibri" panose="020F0502020204030204" pitchFamily="34" charset="0"/>
                <a:cs typeface="Times New Roman" pitchFamily="18" charset="0"/>
              </a:rPr>
              <a:t>will extract only the feedbacks data and then save it in a new data frame, which will be used for further process.</a:t>
            </a:r>
          </a:p>
          <a:p>
            <a:endParaRPr lang="en-IN" dirty="0"/>
          </a:p>
        </p:txBody>
      </p:sp>
      <p:pic>
        <p:nvPicPr>
          <p:cNvPr id="5" name="Picture 4" descr="Screenshot (3).png"/>
          <p:cNvPicPr>
            <a:picLocks noChangeAspect="1"/>
          </p:cNvPicPr>
          <p:nvPr/>
        </p:nvPicPr>
        <p:blipFill>
          <a:blip r:embed="rId2"/>
          <a:stretch>
            <a:fillRect/>
          </a:stretch>
        </p:blipFill>
        <p:spPr>
          <a:xfrm>
            <a:off x="1998481" y="2073897"/>
            <a:ext cx="7734167" cy="4350469"/>
          </a:xfrm>
          <a:prstGeom prst="rect">
            <a:avLst/>
          </a:prstGeom>
        </p:spPr>
      </p:pic>
    </p:spTree>
    <p:extLst>
      <p:ext uri="{BB962C8B-B14F-4D97-AF65-F5344CB8AC3E}">
        <p14:creationId xmlns:p14="http://schemas.microsoft.com/office/powerpoint/2010/main" xmlns="" val="51190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8FD8B-1328-432C-92E9-FACBC9801CBD}"/>
              </a:ext>
            </a:extLst>
          </p:cNvPr>
          <p:cNvSpPr>
            <a:spLocks noGrp="1"/>
          </p:cNvSpPr>
          <p:nvPr>
            <p:ph type="title"/>
          </p:nvPr>
        </p:nvSpPr>
        <p:spPr>
          <a:xfrm>
            <a:off x="1097280" y="286603"/>
            <a:ext cx="10058400" cy="991781"/>
          </a:xfrm>
        </p:spPr>
        <p:txBody>
          <a:bodyPr>
            <a:normAutofit/>
          </a:bodyPr>
          <a:lstStyle/>
          <a:p>
            <a:r>
              <a:rPr lang="en-US" sz="4000" b="1" dirty="0">
                <a:solidFill>
                  <a:schemeClr val="tx1"/>
                </a:solidFill>
                <a:latin typeface="Times New Roman" pitchFamily="18" charset="0"/>
                <a:cs typeface="Times New Roman" pitchFamily="18" charset="0"/>
              </a:rPr>
              <a:t>Observations for positive data</a:t>
            </a:r>
            <a:endParaRPr lang="en-IN" sz="40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EAF7FEB-626A-4A6A-B9D9-6DE12F80217C}"/>
              </a:ext>
            </a:extLst>
          </p:cNvPr>
          <p:cNvSpPr>
            <a:spLocks noGrp="1"/>
          </p:cNvSpPr>
          <p:nvPr>
            <p:ph idx="1"/>
          </p:nvPr>
        </p:nvSpPr>
        <p:spPr/>
        <p:txBody>
          <a:bodyPr>
            <a:normAutofit fontScale="92500" lnSpcReduction="10000"/>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Times New Roman" pitchFamily="18" charset="0"/>
                <a:ea typeface="Times New Roman" panose="02020603050405020304" pitchFamily="18" charset="0"/>
                <a:cs typeface="Times New Roman" pitchFamily="18" charset="0"/>
              </a:rPr>
              <a:t>Amazon and Flipkart rank about 90% in satisfying customers, followed by Myntra.</a:t>
            </a:r>
            <a:endParaRPr lang="en-IN" dirty="0">
              <a:solidFill>
                <a:schemeClr val="tx1"/>
              </a:solidFill>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Times New Roman" pitchFamily="18" charset="0"/>
                <a:ea typeface="Times New Roman" panose="02020603050405020304" pitchFamily="18" charset="0"/>
                <a:cs typeface="Times New Roman" pitchFamily="18" charset="0"/>
              </a:rPr>
              <a:t>The maximum percentage Paytm and Snapdeal could score here is 83 and 71 respectively.</a:t>
            </a:r>
            <a:endParaRPr lang="en-IN" dirty="0">
              <a:solidFill>
                <a:schemeClr val="tx1"/>
              </a:solidFill>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Times New Roman" pitchFamily="18" charset="0"/>
                <a:ea typeface="Times New Roman" panose="02020603050405020304" pitchFamily="18" charset="0"/>
                <a:cs typeface="Times New Roman" pitchFamily="18" charset="0"/>
              </a:rPr>
              <a:t>No one is willing to refer Snapdeal to their contacts as it has the less percentage among all websites.</a:t>
            </a:r>
            <a:endParaRPr lang="en-IN" dirty="0">
              <a:solidFill>
                <a:schemeClr val="tx1"/>
              </a:solidFill>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Times New Roman" pitchFamily="18" charset="0"/>
                <a:ea typeface="Times New Roman" panose="02020603050405020304" pitchFamily="18" charset="0"/>
                <a:cs typeface="Times New Roman" pitchFamily="18" charset="0"/>
              </a:rPr>
              <a:t>On an average, Snapdeal and Paytm scores are less when compared to amazon, flipkart and Myntra.</a:t>
            </a:r>
            <a:endParaRPr lang="en-IN" dirty="0">
              <a:solidFill>
                <a:schemeClr val="tx1"/>
              </a:solidFill>
              <a:effectLst/>
              <a:latin typeface="Times New Roman" pitchFamily="18" charset="0"/>
              <a:ea typeface="Calibri" panose="020F0502020204030204" pitchFamily="34" charset="0"/>
              <a:cs typeface="Times New Roman" pitchFamily="18" charset="0"/>
            </a:endParaRPr>
          </a:p>
          <a:p>
            <a:endParaRPr lang="en-IN" dirty="0"/>
          </a:p>
        </p:txBody>
      </p:sp>
    </p:spTree>
    <p:extLst>
      <p:ext uri="{BB962C8B-B14F-4D97-AF65-F5344CB8AC3E}">
        <p14:creationId xmlns:p14="http://schemas.microsoft.com/office/powerpoint/2010/main" xmlns="" val="3652776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1196</Words>
  <Application>Microsoft Office PowerPoint</Application>
  <PresentationFormat>Custom</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Customer activation and retention</vt:lpstr>
      <vt:lpstr>Objective of the study</vt:lpstr>
      <vt:lpstr>BUSINESS MODEL</vt:lpstr>
      <vt:lpstr>Conceptual Background</vt:lpstr>
      <vt:lpstr>Diagrammatic Representation of Customer Retention </vt:lpstr>
      <vt:lpstr>TOOLS USED IN PERFORMING TASK </vt:lpstr>
      <vt:lpstr>DATA ANALYSIS</vt:lpstr>
      <vt:lpstr>Analysis of website feedbacks obtained </vt:lpstr>
      <vt:lpstr>Observations for positive data</vt:lpstr>
      <vt:lpstr>Observations for negative data</vt:lpstr>
      <vt:lpstr>  Observations from the count plot</vt:lpstr>
      <vt:lpstr>Slide 12</vt:lpstr>
      <vt:lpstr>Slide 13</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SWETA</cp:lastModifiedBy>
  <cp:revision>28</cp:revision>
  <dcterms:created xsi:type="dcterms:W3CDTF">2021-05-21T06:22:27Z</dcterms:created>
  <dcterms:modified xsi:type="dcterms:W3CDTF">2021-08-20T21:54:04Z</dcterms:modified>
</cp:coreProperties>
</file>