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96" r:id="rId1"/>
  </p:sldMasterIdLst>
  <p:notesMasterIdLst>
    <p:notesMasterId r:id="rId35"/>
  </p:notesMasterIdLst>
  <p:sldIdLst>
    <p:sldId id="256" r:id="rId2"/>
    <p:sldId id="322" r:id="rId3"/>
    <p:sldId id="258" r:id="rId4"/>
    <p:sldId id="316" r:id="rId5"/>
    <p:sldId id="318" r:id="rId6"/>
    <p:sldId id="320" r:id="rId7"/>
    <p:sldId id="328" r:id="rId8"/>
    <p:sldId id="331" r:id="rId9"/>
    <p:sldId id="334" r:id="rId10"/>
    <p:sldId id="336" r:id="rId11"/>
    <p:sldId id="340" r:id="rId12"/>
    <p:sldId id="341" r:id="rId13"/>
    <p:sldId id="411" r:id="rId14"/>
    <p:sldId id="345" r:id="rId15"/>
    <p:sldId id="346" r:id="rId16"/>
    <p:sldId id="348" r:id="rId17"/>
    <p:sldId id="349" r:id="rId18"/>
    <p:sldId id="350" r:id="rId19"/>
    <p:sldId id="351" r:id="rId20"/>
    <p:sldId id="412" r:id="rId21"/>
    <p:sldId id="413" r:id="rId22"/>
    <p:sldId id="414" r:id="rId23"/>
    <p:sldId id="376" r:id="rId24"/>
    <p:sldId id="377" r:id="rId25"/>
    <p:sldId id="380" r:id="rId26"/>
    <p:sldId id="381" r:id="rId27"/>
    <p:sldId id="366" r:id="rId28"/>
    <p:sldId id="392" r:id="rId29"/>
    <p:sldId id="393" r:id="rId30"/>
    <p:sldId id="397" r:id="rId31"/>
    <p:sldId id="398" r:id="rId32"/>
    <p:sldId id="402" r:id="rId33"/>
    <p:sldId id="41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33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t>22-Oct-21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t>‹#›</a:t>
            </a:fld>
            <a:endParaRPr lang="en-US"/>
          </a:p>
        </p:txBody>
      </p:sp>
    </p:spTree>
    <p:extLst>
      <p:ext uri="{BB962C8B-B14F-4D97-AF65-F5344CB8AC3E}">
        <p14:creationId xmlns:p14="http://schemas.microsoft.com/office/powerpoint/2010/main" val="242078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t>1</a:t>
            </a:fld>
            <a:endParaRPr lang="en-US"/>
          </a:p>
        </p:txBody>
      </p:sp>
    </p:spTree>
    <p:extLst>
      <p:ext uri="{BB962C8B-B14F-4D97-AF65-F5344CB8AC3E}">
        <p14:creationId xmlns:p14="http://schemas.microsoft.com/office/powerpoint/2010/main" val="53109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4E8916-C4AC-4457-9623-8BD5C56E5C66}" type="datetime1">
              <a:rPr lang="en-US" smtClean="0"/>
              <a:t>22-Oct-21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402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7FDDA-C564-4C4A-B851-7211BB57610F}" type="datetime1">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53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7AAFF-ABAD-4471-9894-D1756D9B3397}" type="datetime1">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28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27F85-BF03-4BF6-A480-B2AE291B104F}" type="datetime1">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590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6FF3E-978F-426A-A199-B7A7E995D72E}" type="datetime1">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58471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E8CB30-3ECA-41BB-A65E-06F8C9ACF8A3}" type="datetime1">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566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F65CF-58EE-42FF-8795-5C4719AB3112}" type="datetime1">
              <a:rPr lang="en-US" smtClean="0"/>
              <a:t>22-Oct-21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673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D86C4-4473-439B-8108-39AF19668150}" type="datetime1">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739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EDA4C-A684-4485-AF6F-991FD909A8EF}" type="datetime1">
              <a:rPr lang="en-US" smtClean="0"/>
              <a:t>22-Oct-21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571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D3ED2-6C82-4D5D-8069-694C51A7073D}" type="datetime1">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266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4E119-1FCB-4DAB-AB0F-DA0F830011DE}" type="datetime1">
              <a:rPr lang="en-US" smtClean="0"/>
              <a:t>22-Oct-21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14869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F35C8-FB7B-4690-9A85-3D46953CF4A6}" type="datetime1">
              <a:rPr lang="en-US" smtClean="0"/>
              <a:t>22-Oct-21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690763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043" y="1545450"/>
            <a:ext cx="8712679" cy="1520729"/>
          </a:xfrm>
        </p:spPr>
        <p:txBody>
          <a:bodyPr>
            <a:noAutofit/>
          </a:bodyPr>
          <a:lstStyle/>
          <a:p>
            <a:pPr algn="ctr"/>
            <a:r>
              <a:rPr lang="en-US" b="1" dirty="0">
                <a:effectLst/>
                <a:latin typeface="Times New Roman" panose="02020603050405020304" pitchFamily="18" charset="0"/>
                <a:cs typeface="Times New Roman" panose="02020603050405020304" pitchFamily="18" charset="0"/>
              </a:rPr>
              <a:t>MALIGNANT COMMENTS CLASSIFIER PROJECT</a:t>
            </a:r>
            <a:endParaRPr lang="en-US" sz="6600" b="1" dirty="0">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21246" y="4124038"/>
            <a:ext cx="4198272" cy="882557"/>
          </a:xfrm>
        </p:spPr>
        <p:txBody>
          <a:bodyPr vert="horz" lIns="91440" tIns="45720" rIns="91440" bIns="45720" rtlCol="0" anchor="t">
            <a:noAutofit/>
          </a:bodyPr>
          <a:lstStyle/>
          <a:p>
            <a:r>
              <a:rPr lang="en-US" sz="2400" b="1" dirty="0">
                <a:latin typeface="Arial" panose="020B0604020202020204" pitchFamily="34" charset="0"/>
                <a:cs typeface="Arial" panose="020B0604020202020204" pitchFamily="34" charset="0"/>
              </a:rPr>
              <a:t>Submitted by :</a:t>
            </a:r>
          </a:p>
          <a:p>
            <a:r>
              <a:rPr lang="en-US" sz="2800" b="1" dirty="0" smtClean="0">
                <a:latin typeface="Arial" panose="020B0604020202020204" pitchFamily="34" charset="0"/>
                <a:cs typeface="Arial" panose="020B0604020202020204" pitchFamily="34" charset="0"/>
              </a:rPr>
              <a:t>SHUBHAM SHUKLA</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DATA PREPROCESSING DONE</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779" t="20066" r="27054" b="10494"/>
          <a:stretch/>
        </p:blipFill>
        <p:spPr>
          <a:xfrm>
            <a:off x="2489200" y="1142999"/>
            <a:ext cx="6731000" cy="5494335"/>
          </a:xfrm>
          <a:prstGeom prst="rect">
            <a:avLst/>
          </a:prstGeom>
        </p:spPr>
      </p:pic>
    </p:spTree>
    <p:extLst>
      <p:ext uri="{BB962C8B-B14F-4D97-AF65-F5344CB8AC3E}">
        <p14:creationId xmlns:p14="http://schemas.microsoft.com/office/powerpoint/2010/main" val="264069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356428" y="320258"/>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HARDWARE AND SOFTWARE REQUIREMENTS AND TOOLS USED</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00755" y="2512464"/>
            <a:ext cx="7383566" cy="181588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SOFTWARE:</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Jupyter Notebook (Anaconda 3) – Python</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Microsoft Office 365</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65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620635" y="4823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LIBRARIES-:</a:t>
            </a:r>
            <a:endParaRPr lang="en-US" sz="3200" dirty="0">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xmlns="" id="{62AB33A7-3B58-4209-A2B3-580A60E878F8}"/>
              </a:ext>
            </a:extLst>
          </p:cNvPr>
          <p:cNvPicPr/>
          <p:nvPr/>
        </p:nvPicPr>
        <p:blipFill>
          <a:blip r:embed="rId2">
            <a:extLst>
              <a:ext uri="{28A0092B-C50C-407E-A947-70E740481C1C}">
                <a14:useLocalDpi xmlns:a14="http://schemas.microsoft.com/office/drawing/2010/main" val="0"/>
              </a:ext>
            </a:extLst>
          </a:blip>
          <a:stretch>
            <a:fillRect/>
          </a:stretch>
        </p:blipFill>
        <p:spPr>
          <a:xfrm>
            <a:off x="448945" y="1196340"/>
            <a:ext cx="8152130" cy="4480560"/>
          </a:xfrm>
          <a:prstGeom prst="rect">
            <a:avLst/>
          </a:prstGeom>
        </p:spPr>
      </p:pic>
    </p:spTree>
    <p:extLst>
      <p:ext uri="{BB962C8B-B14F-4D97-AF65-F5344CB8AC3E}">
        <p14:creationId xmlns:p14="http://schemas.microsoft.com/office/powerpoint/2010/main" val="3789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xmlns="" id="{1513975C-B72E-4D70-8D39-CFC37D241872}"/>
              </a:ext>
            </a:extLst>
          </p:cNvPr>
          <p:cNvPicPr/>
          <p:nvPr/>
        </p:nvPicPr>
        <p:blipFill>
          <a:blip r:embed="rId2">
            <a:extLst>
              <a:ext uri="{28A0092B-C50C-407E-A947-70E740481C1C}">
                <a14:useLocalDpi xmlns:a14="http://schemas.microsoft.com/office/drawing/2010/main" val="0"/>
              </a:ext>
            </a:extLst>
          </a:blip>
          <a:stretch>
            <a:fillRect/>
          </a:stretch>
        </p:blipFill>
        <p:spPr>
          <a:xfrm>
            <a:off x="544195" y="574040"/>
            <a:ext cx="7942580" cy="5445760"/>
          </a:xfrm>
          <a:prstGeom prst="rect">
            <a:avLst/>
          </a:prstGeom>
        </p:spPr>
      </p:pic>
    </p:spTree>
    <p:extLst>
      <p:ext uri="{BB962C8B-B14F-4D97-AF65-F5344CB8AC3E}">
        <p14:creationId xmlns:p14="http://schemas.microsoft.com/office/powerpoint/2010/main" val="427018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1966316"/>
            <a:ext cx="10254953" cy="2862322"/>
          </a:xfrm>
          <a:prstGeom prst="rect">
            <a:avLst/>
          </a:prstGeom>
        </p:spPr>
        <p:txBody>
          <a:bodyPr wrap="square">
            <a:spAutoFit/>
          </a:bodyPr>
          <a:lstStyle/>
          <a:p>
            <a:pPr algn="ctr"/>
            <a:r>
              <a:rPr lang="en-IN" sz="6000" b="1" dirty="0">
                <a:latin typeface="Times New Roman" panose="02020603050405020304" pitchFamily="18" charset="0"/>
                <a:cs typeface="Times New Roman" panose="02020603050405020304" pitchFamily="18" charset="0"/>
              </a:rPr>
              <a:t>MODEL/S  DEVELOPMENT</a:t>
            </a:r>
          </a:p>
          <a:p>
            <a:pPr algn="ctr"/>
            <a:r>
              <a:rPr lang="en-IN" sz="6000" b="1" dirty="0">
                <a:latin typeface="Times New Roman" panose="02020603050405020304" pitchFamily="18" charset="0"/>
                <a:cs typeface="Times New Roman" panose="02020603050405020304" pitchFamily="18" charset="0"/>
              </a:rPr>
              <a:t> AND</a:t>
            </a:r>
          </a:p>
          <a:p>
            <a:pPr algn="ctr"/>
            <a:r>
              <a:rPr lang="en-IN" sz="6000" b="1" dirty="0">
                <a:latin typeface="Times New Roman" panose="02020603050405020304" pitchFamily="18" charset="0"/>
                <a:cs typeface="Times New Roman" panose="02020603050405020304" pitchFamily="18" charset="0"/>
              </a:rPr>
              <a:t> EVALUATION</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7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IDENTIFICATION OF POSSIBLE PROBLEM-SOLVING APPROACHES (METHODS)</a:t>
            </a:r>
            <a:endParaRPr lang="en-US" sz="3200" b="1" dirty="0">
              <a:latin typeface="Times New Roman" panose="02020603050405020304" pitchFamily="18"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xmlns="" id="{309DA558-BC32-4396-AA17-6EC0B1C64EE8}"/>
              </a:ext>
            </a:extLst>
          </p:cNvPr>
          <p:cNvPicPr/>
          <p:nvPr/>
        </p:nvPicPr>
        <p:blipFill>
          <a:blip r:embed="rId2">
            <a:extLst>
              <a:ext uri="{28A0092B-C50C-407E-A947-70E740481C1C}">
                <a14:useLocalDpi xmlns:a14="http://schemas.microsoft.com/office/drawing/2010/main" val="0"/>
              </a:ext>
            </a:extLst>
          </a:blip>
          <a:stretch>
            <a:fillRect/>
          </a:stretch>
        </p:blipFill>
        <p:spPr>
          <a:xfrm>
            <a:off x="1229995" y="3974147"/>
            <a:ext cx="5731510" cy="2700655"/>
          </a:xfrm>
          <a:prstGeom prst="rect">
            <a:avLst/>
          </a:prstGeom>
        </p:spPr>
      </p:pic>
      <p:pic>
        <p:nvPicPr>
          <p:cNvPr id="6" name="Picture 5"/>
          <p:cNvPicPr/>
          <p:nvPr/>
        </p:nvPicPr>
        <p:blipFill rotWithShape="1">
          <a:blip r:embed="rId3">
            <a:extLst>
              <a:ext uri="{28A0092B-C50C-407E-A947-70E740481C1C}">
                <a14:useLocalDpi xmlns:a14="http://schemas.microsoft.com/office/drawing/2010/main" val="0"/>
              </a:ext>
            </a:extLst>
          </a:blip>
          <a:srcRect l="22910" t="35100" r="34110" b="45266"/>
          <a:stretch/>
        </p:blipFill>
        <p:spPr bwMode="auto">
          <a:xfrm>
            <a:off x="1347787" y="2080895"/>
            <a:ext cx="6346825" cy="16294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458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TESTING OF IDENTIFIED APPROACHES (ALGORITHMS)</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44435" y="1595706"/>
            <a:ext cx="11647565" cy="2346861"/>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The algorithms we used for the training and testing are as follows:-</a:t>
            </a:r>
            <a:endParaRPr lang="en-US" sz="2800" dirty="0">
              <a:latin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342900" lvl="0" indent="-342900">
              <a:lnSpc>
                <a:spcPct val="107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Multinomial NB</a:t>
            </a:r>
          </a:p>
          <a:p>
            <a:pPr marL="342900" lvl="0" indent="-342900">
              <a:lnSpc>
                <a:spcPct val="107000"/>
              </a:lnSpc>
              <a:spcAft>
                <a:spcPts val="800"/>
              </a:spcAft>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Passive Aggressive Classifier</a:t>
            </a:r>
          </a:p>
        </p:txBody>
      </p:sp>
    </p:spTree>
    <p:extLst>
      <p:ext uri="{BB962C8B-B14F-4D97-AF65-F5344CB8AC3E}">
        <p14:creationId xmlns:p14="http://schemas.microsoft.com/office/powerpoint/2010/main" val="55598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smtClean="0">
                <a:latin typeface="Times New Roman" panose="02020603050405020304" pitchFamily="18" charset="0"/>
                <a:cs typeface="Times New Roman" panose="02020603050405020304" pitchFamily="18" charset="0"/>
              </a:rPr>
              <a:t>MODEL BUILDING</a:t>
            </a:r>
            <a:endParaRPr lang="en-US" sz="32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22743" t="35100" r="36119" b="26824"/>
          <a:stretch/>
        </p:blipFill>
        <p:spPr bwMode="auto">
          <a:xfrm>
            <a:off x="282172" y="1343342"/>
            <a:ext cx="5088255" cy="264731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22910" t="22012" r="28921" b="8073"/>
          <a:stretch/>
        </p:blipFill>
        <p:spPr bwMode="auto">
          <a:xfrm>
            <a:off x="5477192" y="1317941"/>
            <a:ext cx="5343208" cy="52352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57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22910" t="27069" r="37117" b="12835"/>
          <a:stretch/>
        </p:blipFill>
        <p:spPr bwMode="auto">
          <a:xfrm>
            <a:off x="2463800" y="381000"/>
            <a:ext cx="6438900" cy="5575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953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xmlns="" id="{E21E9654-45BE-466D-8588-A92F934F77EF}"/>
              </a:ext>
            </a:extLst>
          </p:cNvPr>
          <p:cNvPicPr/>
          <p:nvPr/>
        </p:nvPicPr>
        <p:blipFill>
          <a:blip r:embed="rId2">
            <a:extLst>
              <a:ext uri="{28A0092B-C50C-407E-A947-70E740481C1C}">
                <a14:useLocalDpi xmlns:a14="http://schemas.microsoft.com/office/drawing/2010/main" val="0"/>
              </a:ext>
            </a:extLst>
          </a:blip>
          <a:stretch>
            <a:fillRect/>
          </a:stretch>
        </p:blipFill>
        <p:spPr>
          <a:xfrm>
            <a:off x="1828800" y="381000"/>
            <a:ext cx="7873999" cy="5511800"/>
          </a:xfrm>
          <a:prstGeom prst="rect">
            <a:avLst/>
          </a:prstGeom>
        </p:spPr>
      </p:pic>
    </p:spTree>
    <p:extLst>
      <p:ext uri="{BB962C8B-B14F-4D97-AF65-F5344CB8AC3E}">
        <p14:creationId xmlns:p14="http://schemas.microsoft.com/office/powerpoint/2010/main" val="308074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736" y="2702916"/>
            <a:ext cx="6343403" cy="1015663"/>
          </a:xfrm>
          <a:prstGeom prst="rect">
            <a:avLst/>
          </a:prstGeom>
        </p:spPr>
        <p:txBody>
          <a:bodyPr wrap="none">
            <a:spAutoFit/>
          </a:bodyPr>
          <a:lstStyle/>
          <a:p>
            <a:pPr algn="ctr"/>
            <a:r>
              <a:rPr lang="en-IN" sz="6000" b="1" dirty="0">
                <a:latin typeface="Times New Roman" panose="02020603050405020304" pitchFamily="18" charset="0"/>
                <a:cs typeface="Times New Roman" panose="02020603050405020304" pitchFamily="18" charset="0"/>
              </a:rPr>
              <a:t>INTRODUCTION</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31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xmlns="" id="{F752D3F8-5E89-4075-A078-5CAC39A741F5}"/>
              </a:ext>
            </a:extLst>
          </p:cNvPr>
          <p:cNvPicPr/>
          <p:nvPr/>
        </p:nvPicPr>
        <p:blipFill>
          <a:blip r:embed="rId2">
            <a:extLst>
              <a:ext uri="{28A0092B-C50C-407E-A947-70E740481C1C}">
                <a14:useLocalDpi xmlns:a14="http://schemas.microsoft.com/office/drawing/2010/main" val="0"/>
              </a:ext>
            </a:extLst>
          </a:blip>
          <a:stretch>
            <a:fillRect/>
          </a:stretch>
        </p:blipFill>
        <p:spPr>
          <a:xfrm>
            <a:off x="817245" y="327342"/>
            <a:ext cx="7771130" cy="5800408"/>
          </a:xfrm>
          <a:prstGeom prst="rect">
            <a:avLst/>
          </a:prstGeom>
        </p:spPr>
      </p:pic>
    </p:spTree>
    <p:extLst>
      <p:ext uri="{BB962C8B-B14F-4D97-AF65-F5344CB8AC3E}">
        <p14:creationId xmlns:p14="http://schemas.microsoft.com/office/powerpoint/2010/main" val="288493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xmlns="" id="{10175271-9524-43D2-BDE5-5DD73C88B5AF}"/>
              </a:ext>
            </a:extLst>
          </p:cNvPr>
          <p:cNvPicPr/>
          <p:nvPr/>
        </p:nvPicPr>
        <p:blipFill>
          <a:blip r:embed="rId2">
            <a:extLst>
              <a:ext uri="{28A0092B-C50C-407E-A947-70E740481C1C}">
                <a14:useLocalDpi xmlns:a14="http://schemas.microsoft.com/office/drawing/2010/main" val="0"/>
              </a:ext>
            </a:extLst>
          </a:blip>
          <a:stretch>
            <a:fillRect/>
          </a:stretch>
        </p:blipFill>
        <p:spPr>
          <a:xfrm>
            <a:off x="782320" y="118744"/>
            <a:ext cx="7352030" cy="5824855"/>
          </a:xfrm>
          <a:prstGeom prst="rect">
            <a:avLst/>
          </a:prstGeom>
        </p:spPr>
      </p:pic>
    </p:spTree>
    <p:extLst>
      <p:ext uri="{BB962C8B-B14F-4D97-AF65-F5344CB8AC3E}">
        <p14:creationId xmlns:p14="http://schemas.microsoft.com/office/powerpoint/2010/main" val="23245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xmlns="" id="{23CB24BE-68A8-48E4-A59E-011AA48FADCA}"/>
              </a:ext>
            </a:extLst>
          </p:cNvPr>
          <p:cNvPicPr/>
          <p:nvPr/>
        </p:nvPicPr>
        <p:blipFill>
          <a:blip r:embed="rId2">
            <a:extLst>
              <a:ext uri="{28A0092B-C50C-407E-A947-70E740481C1C}">
                <a14:useLocalDpi xmlns:a14="http://schemas.microsoft.com/office/drawing/2010/main" val="0"/>
              </a:ext>
            </a:extLst>
          </a:blip>
          <a:stretch>
            <a:fillRect/>
          </a:stretch>
        </p:blipFill>
        <p:spPr>
          <a:xfrm>
            <a:off x="763270" y="165735"/>
            <a:ext cx="7561580" cy="5901690"/>
          </a:xfrm>
          <a:prstGeom prst="rect">
            <a:avLst/>
          </a:prstGeom>
        </p:spPr>
      </p:pic>
    </p:spTree>
    <p:extLst>
      <p:ext uri="{BB962C8B-B14F-4D97-AF65-F5344CB8AC3E}">
        <p14:creationId xmlns:p14="http://schemas.microsoft.com/office/powerpoint/2010/main" val="201773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VISUALIZATIONS</a:t>
            </a:r>
            <a:endParaRPr lang="en-US" sz="3200" b="1" dirty="0">
              <a:latin typeface="Times New Roman" panose="02020603050405020304" pitchFamily="18" charset="0"/>
              <a:cs typeface="Times New Roman" panose="02020603050405020304" pitchFamily="18" charset="0"/>
            </a:endParaRPr>
          </a:p>
        </p:txBody>
      </p:sp>
      <p:pic>
        <p:nvPicPr>
          <p:cNvPr id="7" name="Picture 6" descr="Chart&#10;&#10;Description automatically generated">
            <a:extLst>
              <a:ext uri="{FF2B5EF4-FFF2-40B4-BE49-F238E27FC236}">
                <a16:creationId xmlns:a16="http://schemas.microsoft.com/office/drawing/2014/main" xmlns="" id="{AC36DAC4-05C9-4AA9-8498-1E8E37FB7838}"/>
              </a:ext>
            </a:extLst>
          </p:cNvPr>
          <p:cNvPicPr/>
          <p:nvPr/>
        </p:nvPicPr>
        <p:blipFill>
          <a:blip r:embed="rId2">
            <a:extLst>
              <a:ext uri="{28A0092B-C50C-407E-A947-70E740481C1C}">
                <a14:useLocalDpi xmlns:a14="http://schemas.microsoft.com/office/drawing/2010/main" val="0"/>
              </a:ext>
            </a:extLst>
          </a:blip>
          <a:stretch>
            <a:fillRect/>
          </a:stretch>
        </p:blipFill>
        <p:spPr>
          <a:xfrm>
            <a:off x="638174" y="1041765"/>
            <a:ext cx="8029575" cy="4987559"/>
          </a:xfrm>
          <a:prstGeom prst="rect">
            <a:avLst/>
          </a:prstGeom>
        </p:spPr>
      </p:pic>
    </p:spTree>
    <p:extLst>
      <p:ext uri="{BB962C8B-B14F-4D97-AF65-F5344CB8AC3E}">
        <p14:creationId xmlns:p14="http://schemas.microsoft.com/office/powerpoint/2010/main" val="290676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xmlns="" id="{4D81FD3C-F84D-4A96-8295-5EBC7731BFA9}"/>
              </a:ext>
            </a:extLst>
          </p:cNvPr>
          <p:cNvPicPr/>
          <p:nvPr/>
        </p:nvPicPr>
        <p:blipFill>
          <a:blip r:embed="rId2">
            <a:extLst>
              <a:ext uri="{28A0092B-C50C-407E-A947-70E740481C1C}">
                <a14:useLocalDpi xmlns:a14="http://schemas.microsoft.com/office/drawing/2010/main" val="0"/>
              </a:ext>
            </a:extLst>
          </a:blip>
          <a:stretch>
            <a:fillRect/>
          </a:stretch>
        </p:blipFill>
        <p:spPr>
          <a:xfrm>
            <a:off x="801370" y="208597"/>
            <a:ext cx="5731510" cy="3126105"/>
          </a:xfrm>
          <a:prstGeom prst="rect">
            <a:avLst/>
          </a:prstGeom>
        </p:spPr>
      </p:pic>
      <p:pic>
        <p:nvPicPr>
          <p:cNvPr id="5" name="Picture 4" descr="Text&#10;&#10;Description automatically generated">
            <a:extLst>
              <a:ext uri="{FF2B5EF4-FFF2-40B4-BE49-F238E27FC236}">
                <a16:creationId xmlns:a16="http://schemas.microsoft.com/office/drawing/2014/main" xmlns="" id="{2833AF0B-3985-4A63-B28A-A5414604051E}"/>
              </a:ext>
            </a:extLst>
          </p:cNvPr>
          <p:cNvPicPr/>
          <p:nvPr/>
        </p:nvPicPr>
        <p:blipFill>
          <a:blip r:embed="rId3">
            <a:extLst>
              <a:ext uri="{28A0092B-C50C-407E-A947-70E740481C1C}">
                <a14:useLocalDpi xmlns:a14="http://schemas.microsoft.com/office/drawing/2010/main" val="0"/>
              </a:ext>
            </a:extLst>
          </a:blip>
          <a:stretch>
            <a:fillRect/>
          </a:stretch>
        </p:blipFill>
        <p:spPr>
          <a:xfrm>
            <a:off x="868045" y="3523299"/>
            <a:ext cx="5731510" cy="3035935"/>
          </a:xfrm>
          <a:prstGeom prst="rect">
            <a:avLst/>
          </a:prstGeom>
        </p:spPr>
      </p:pic>
    </p:spTree>
    <p:extLst>
      <p:ext uri="{BB962C8B-B14F-4D97-AF65-F5344CB8AC3E}">
        <p14:creationId xmlns:p14="http://schemas.microsoft.com/office/powerpoint/2010/main" val="2751849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xmlns="" id="{AD5D5FFE-4E86-455F-8AC8-470841BC5F7C}"/>
              </a:ext>
            </a:extLst>
          </p:cNvPr>
          <p:cNvPicPr/>
          <p:nvPr/>
        </p:nvPicPr>
        <p:blipFill>
          <a:blip r:embed="rId2">
            <a:extLst>
              <a:ext uri="{28A0092B-C50C-407E-A947-70E740481C1C}">
                <a14:useLocalDpi xmlns:a14="http://schemas.microsoft.com/office/drawing/2010/main" val="0"/>
              </a:ext>
            </a:extLst>
          </a:blip>
          <a:stretch>
            <a:fillRect/>
          </a:stretch>
        </p:blipFill>
        <p:spPr>
          <a:xfrm>
            <a:off x="1077594" y="384492"/>
            <a:ext cx="7799705" cy="5625783"/>
          </a:xfrm>
          <a:prstGeom prst="rect">
            <a:avLst/>
          </a:prstGeom>
        </p:spPr>
      </p:pic>
    </p:spTree>
    <p:extLst>
      <p:ext uri="{BB962C8B-B14F-4D97-AF65-F5344CB8AC3E}">
        <p14:creationId xmlns:p14="http://schemas.microsoft.com/office/powerpoint/2010/main" val="207617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xmlns="" id="{9C441E38-87FC-4BC9-9813-3FD7290B5199}"/>
              </a:ext>
            </a:extLst>
          </p:cNvPr>
          <p:cNvPicPr/>
          <p:nvPr/>
        </p:nvPicPr>
        <p:blipFill>
          <a:blip r:embed="rId2">
            <a:extLst>
              <a:ext uri="{28A0092B-C50C-407E-A947-70E740481C1C}">
                <a14:useLocalDpi xmlns:a14="http://schemas.microsoft.com/office/drawing/2010/main" val="0"/>
              </a:ext>
            </a:extLst>
          </a:blip>
          <a:stretch>
            <a:fillRect/>
          </a:stretch>
        </p:blipFill>
        <p:spPr>
          <a:xfrm>
            <a:off x="1229995" y="486727"/>
            <a:ext cx="7542530" cy="5504498"/>
          </a:xfrm>
          <a:prstGeom prst="rect">
            <a:avLst/>
          </a:prstGeom>
        </p:spPr>
      </p:pic>
    </p:spTree>
    <p:extLst>
      <p:ext uri="{BB962C8B-B14F-4D97-AF65-F5344CB8AC3E}">
        <p14:creationId xmlns:p14="http://schemas.microsoft.com/office/powerpoint/2010/main" val="4141404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55632" y="451513"/>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smtClean="0">
                <a:latin typeface="Times New Roman" panose="02020603050405020304" pitchFamily="18" charset="0"/>
                <a:cs typeface="Times New Roman" panose="02020603050405020304" pitchFamily="18" charset="0"/>
              </a:rPr>
              <a:t>OBSERVATION</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47650" y="2018437"/>
            <a:ext cx="10267950" cy="1489831"/>
          </a:xfrm>
          <a:prstGeom prst="rect">
            <a:avLst/>
          </a:prstGeom>
        </p:spPr>
        <p:txBody>
          <a:bodyPr wrap="square">
            <a:spAutoFit/>
          </a:bodyPr>
          <a:lstStyle/>
          <a:p>
            <a:pPr marL="457200" indent="-45720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and matrices found that the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Passive Aggressive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Classifier performed the best AUC_ROC_SCORE.</a:t>
            </a: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4" name="Picture 3" descr="Table&#10;&#10;Description automatically generated with medium confidence">
            <a:extLst>
              <a:ext uri="{FF2B5EF4-FFF2-40B4-BE49-F238E27FC236}">
                <a16:creationId xmlns:a16="http://schemas.microsoft.com/office/drawing/2014/main" xmlns="" id="{F1B740FC-1F6A-4BC4-9403-EF880148CA69}"/>
              </a:ext>
            </a:extLst>
          </p:cNvPr>
          <p:cNvPicPr/>
          <p:nvPr/>
        </p:nvPicPr>
        <p:blipFill>
          <a:blip r:embed="rId2">
            <a:extLst>
              <a:ext uri="{28A0092B-C50C-407E-A947-70E740481C1C}">
                <a14:useLocalDpi xmlns:a14="http://schemas.microsoft.com/office/drawing/2010/main" val="0"/>
              </a:ext>
            </a:extLst>
          </a:blip>
          <a:stretch>
            <a:fillRect/>
          </a:stretch>
        </p:blipFill>
        <p:spPr>
          <a:xfrm>
            <a:off x="906145" y="3131819"/>
            <a:ext cx="6628130" cy="2992755"/>
          </a:xfrm>
          <a:prstGeom prst="rect">
            <a:avLst/>
          </a:prstGeom>
        </p:spPr>
      </p:pic>
    </p:spTree>
    <p:extLst>
      <p:ext uri="{BB962C8B-B14F-4D97-AF65-F5344CB8AC3E}">
        <p14:creationId xmlns:p14="http://schemas.microsoft.com/office/powerpoint/2010/main" val="34095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smtClean="0">
                <a:latin typeface="Times New Roman" panose="02020603050405020304" pitchFamily="18" charset="0"/>
                <a:cs typeface="Times New Roman" panose="02020603050405020304" pitchFamily="18" charset="0"/>
              </a:rPr>
              <a:t>OBSERVATION</a:t>
            </a:r>
            <a:endParaRPr lang="en-US" sz="3200" b="1" dirty="0">
              <a:latin typeface="Times New Roman" panose="02020603050405020304" pitchFamily="18" charset="0"/>
              <a:cs typeface="Times New Roman" panose="02020603050405020304" pitchFamily="18" charset="0"/>
            </a:endParaRPr>
          </a:p>
        </p:txBody>
      </p:sp>
      <p:pic>
        <p:nvPicPr>
          <p:cNvPr id="6" name="Picture 5" descr="Chart, line chart&#10;&#10;Description automatically generated">
            <a:extLst>
              <a:ext uri="{FF2B5EF4-FFF2-40B4-BE49-F238E27FC236}">
                <a16:creationId xmlns:a16="http://schemas.microsoft.com/office/drawing/2014/main" xmlns="" id="{EE97E505-91BA-42FB-9CEA-55D6902AF186}"/>
              </a:ext>
            </a:extLst>
          </p:cNvPr>
          <p:cNvPicPr/>
          <p:nvPr/>
        </p:nvPicPr>
        <p:blipFill>
          <a:blip r:embed="rId2">
            <a:extLst>
              <a:ext uri="{28A0092B-C50C-407E-A947-70E740481C1C}">
                <a14:useLocalDpi xmlns:a14="http://schemas.microsoft.com/office/drawing/2010/main" val="0"/>
              </a:ext>
            </a:extLst>
          </a:blip>
          <a:stretch>
            <a:fillRect/>
          </a:stretch>
        </p:blipFill>
        <p:spPr>
          <a:xfrm>
            <a:off x="753744" y="1207769"/>
            <a:ext cx="7704455" cy="5193239"/>
          </a:xfrm>
          <a:prstGeom prst="rect">
            <a:avLst/>
          </a:prstGeom>
        </p:spPr>
      </p:pic>
    </p:spTree>
    <p:extLst>
      <p:ext uri="{BB962C8B-B14F-4D97-AF65-F5344CB8AC3E}">
        <p14:creationId xmlns:p14="http://schemas.microsoft.com/office/powerpoint/2010/main" val="68141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5678" y="2397947"/>
            <a:ext cx="5514651" cy="1015663"/>
          </a:xfrm>
          <a:prstGeom prst="rect">
            <a:avLst/>
          </a:prstGeom>
        </p:spPr>
        <p:txBody>
          <a:bodyPr wrap="none">
            <a:spAutoFit/>
          </a:bodyPr>
          <a:lstStyle/>
          <a:p>
            <a:pPr algn="ctr"/>
            <a:r>
              <a:rPr lang="en-IN" sz="6000" b="1" dirty="0">
                <a:latin typeface="Times New Roman" panose="02020603050405020304" pitchFamily="18" charset="0"/>
                <a:cs typeface="Times New Roman" panose="02020603050405020304" pitchFamily="18" charset="0"/>
              </a:rPr>
              <a:t>CONCLUSION</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2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6" y="595014"/>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panose="02020603050405020304" pitchFamily="18" charset="0"/>
                <a:cs typeface="Times New Roman" panose="02020603050405020304" pitchFamily="18" charset="0"/>
              </a:rPr>
              <a:t>BUSINESS PROBLEM FRAMING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333524" y="1179789"/>
            <a:ext cx="928073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dirty="0">
                <a:latin typeface="Times New Roman" panose="02020603050405020304" pitchFamily="18" charset="0"/>
                <a:ea typeface="+mn-lt"/>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marL="457200" indent="-45720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457200" indent="-457200" algn="just">
              <a:buFont typeface="Arial"/>
              <a:buChar char="•"/>
            </a:pPr>
            <a:r>
              <a:rPr lang="en-US" dirty="0">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behavior. </a:t>
            </a:r>
          </a:p>
          <a:p>
            <a:pPr marL="457200" indent="-45720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457200" indent="-457200" algn="just">
              <a:buFont typeface="Arial"/>
              <a:buChar char="•"/>
            </a:pPr>
            <a:r>
              <a:rPr lang="en-US"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US"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KEY FINDINGS AND CONCLUSIONS OF THE STUDY</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47650" y="2018437"/>
            <a:ext cx="9410700" cy="2797689"/>
          </a:xfrm>
          <a:prstGeom prst="rect">
            <a:avLst/>
          </a:prstGeom>
        </p:spPr>
        <p:txBody>
          <a:bodyPr wrap="square">
            <a:spAutoFit/>
          </a:bodyPr>
          <a:lstStyle/>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above analysis the below mentioned results were achieved which depicts the chances and conditions of a comment being a hateful comment or a normal comment. With the increasing popularity of social media, more and more people consume feeds from social media and due differences they spread hate comments to instead of love and harmony. It has strong negative impacts on individual users and broader society.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327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LEARNING OUTCOMES OF THE STUDY IN RESPECT OF DATA SCIENCE</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47650" y="2018437"/>
            <a:ext cx="9334500" cy="1613775"/>
          </a:xfrm>
          <a:prstGeom prst="rect">
            <a:avLst/>
          </a:prstGeom>
        </p:spPr>
        <p:txBody>
          <a:bodyPr wrap="square">
            <a:spAutoFit/>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possible to classify the comments content into the required categories of Malignant and Non Malignant. However, using this kind of project an awareness can be created to know what is good and bad. It will help to stop spreading hatred among people.</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19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LIMITATIONS OF THIS WORK AND SCOPE FOR FUTURE WORK</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47650" y="2018437"/>
            <a:ext cx="9363075" cy="2903487"/>
          </a:xfrm>
          <a:prstGeom prst="rect">
            <a:avLst/>
          </a:prstGeom>
        </p:spPr>
        <p:txBody>
          <a:bodyPr wrap="square">
            <a:spAutoFit/>
          </a:bodyPr>
          <a:lstStyle/>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like Decision Tree Classifier took enormous amount of time to build the model and Ensemble techniques were taking a lot more time thus I have not included Ensemble models.</a:t>
            </a:r>
          </a:p>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 Hyper-parameter tuning would have resulted in some more accuracy.</a:t>
            </a: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Every effort has been put on it for perfection but nothing is perfect and this project is of no exception. There are certain areas which can be enhanced.</a:t>
            </a:r>
            <a:r>
              <a:rPr lang="en-IN" sz="2000" b="1" i="1" spc="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Comment detection is an emerging research area with few public datasets. So, a lot of works need to be done on this field.</a:t>
            </a:r>
          </a:p>
        </p:txBody>
      </p:sp>
    </p:spTree>
    <p:extLst>
      <p:ext uri="{BB962C8B-B14F-4D97-AF65-F5344CB8AC3E}">
        <p14:creationId xmlns:p14="http://schemas.microsoft.com/office/powerpoint/2010/main" val="2945336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8200" y="2387600"/>
            <a:ext cx="7391400" cy="923330"/>
          </a:xfrm>
          <a:prstGeom prst="rect">
            <a:avLst/>
          </a:prstGeom>
          <a:noFill/>
        </p:spPr>
        <p:txBody>
          <a:bodyPr wrap="square" rtlCol="0">
            <a:spAutoFit/>
          </a:bodyPr>
          <a:lstStyle/>
          <a:p>
            <a:pPr algn="ctr"/>
            <a:r>
              <a:rPr lang="en-US" sz="5400" b="1" dirty="0" smtClean="0">
                <a:latin typeface="Times New Roman" panose="02020603050405020304" pitchFamily="18" charset="0"/>
                <a:cs typeface="Times New Roman" panose="02020603050405020304" pitchFamily="18" charset="0"/>
              </a:rPr>
              <a:t>THANKYOU</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99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CONCEPTUAL BACKGROUND OF THE  DOMAIN  PROBLEM</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337402" y="1570702"/>
            <a:ext cx="95842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a:t>
            </a:r>
          </a:p>
          <a:p>
            <a:pPr marL="457200" indent="-4572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a:t>
            </a:r>
          </a:p>
        </p:txBody>
      </p:sp>
    </p:spTree>
    <p:extLst>
      <p:ext uri="{BB962C8B-B14F-4D97-AF65-F5344CB8AC3E}">
        <p14:creationId xmlns:p14="http://schemas.microsoft.com/office/powerpoint/2010/main" val="282985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MOTIVATION FOR THE PROBLEM UNDERTAKEN</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337401" y="1570702"/>
            <a:ext cx="90031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is provided to me by </a:t>
            </a:r>
            <a:r>
              <a:rPr lang="en-US" dirty="0" err="1">
                <a:latin typeface="Times New Roman" panose="02020603050405020304" pitchFamily="18" charset="0"/>
                <a:cs typeface="Times New Roman" panose="02020603050405020304" pitchFamily="18" charset="0"/>
              </a:rPr>
              <a:t>FlipRobo</a:t>
            </a:r>
            <a:r>
              <a:rPr lang="en-US" dirty="0">
                <a:latin typeface="Times New Roman" panose="02020603050405020304" pitchFamily="18" charset="0"/>
                <a:cs typeface="Times New Roman" panose="02020603050405020304" pitchFamily="18" charset="0"/>
              </a:rPr>
              <a:t> as a part of the internship programme.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71019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9839" y="2118716"/>
            <a:ext cx="8611469" cy="2862322"/>
          </a:xfrm>
          <a:prstGeom prst="rect">
            <a:avLst/>
          </a:prstGeom>
        </p:spPr>
        <p:txBody>
          <a:bodyPr wrap="square">
            <a:spAutoFit/>
          </a:bodyPr>
          <a:lstStyle/>
          <a:p>
            <a:pPr algn="ctr"/>
            <a:r>
              <a:rPr lang="en-IN" sz="6000" b="1" dirty="0">
                <a:latin typeface="Times New Roman" panose="02020603050405020304" pitchFamily="18" charset="0"/>
                <a:cs typeface="Times New Roman" panose="02020603050405020304" pitchFamily="18" charset="0"/>
              </a:rPr>
              <a:t>ANALYTICAL PROBLEM </a:t>
            </a:r>
          </a:p>
          <a:p>
            <a:pPr algn="ctr"/>
            <a:r>
              <a:rPr lang="en-IN" sz="6000" b="1" dirty="0">
                <a:latin typeface="Times New Roman" panose="02020603050405020304" pitchFamily="18" charset="0"/>
                <a:cs typeface="Times New Roman" panose="02020603050405020304" pitchFamily="18" charset="0"/>
              </a:rPr>
              <a:t>FRAMING</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1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DATA SOURCES AND THEIR FORMATS</a:t>
            </a:r>
            <a:endParaRPr 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A9493BF-BA80-4D6D-A703-A4055BE63B56}"/>
              </a:ext>
            </a:extLst>
          </p:cNvPr>
          <p:cNvSpPr txBox="1"/>
          <p:nvPr/>
        </p:nvSpPr>
        <p:spPr>
          <a:xfrm>
            <a:off x="642938" y="1485423"/>
            <a:ext cx="9053512"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data was provided by </a:t>
            </a:r>
            <a:r>
              <a:rPr lang="en-US" dirty="0" err="1">
                <a:latin typeface="Times New Roman" panose="02020603050405020304" pitchFamily="18" charset="0"/>
                <a:cs typeface="Times New Roman" panose="02020603050405020304" pitchFamily="18" charset="0"/>
              </a:rPr>
              <a:t>FlipRobo</a:t>
            </a:r>
            <a:r>
              <a:rPr lang="en-US" dirty="0">
                <a:latin typeface="Times New Roman" panose="02020603050405020304" pitchFamily="18" charset="0"/>
                <a:cs typeface="Times New Roman" panose="02020603050405020304" pitchFamily="18" charset="0"/>
              </a:rPr>
              <a:t> in CSV format. After loading the training dataset into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using Pandas and it can be seen that there are eight columns named as: id, </a:t>
            </a:r>
            <a:r>
              <a:rPr lang="en-US" dirty="0" err="1">
                <a:latin typeface="Times New Roman" panose="02020603050405020304" pitchFamily="18" charset="0"/>
                <a:cs typeface="Times New Roman" panose="02020603050405020304" pitchFamily="18" charset="0"/>
              </a:rPr>
              <a:t>comment_text</a:t>
            </a:r>
            <a:r>
              <a:rPr lang="en-US" dirty="0">
                <a:latin typeface="Times New Roman" panose="02020603050405020304" pitchFamily="18" charset="0"/>
                <a:cs typeface="Times New Roman" panose="02020603050405020304" pitchFamily="18" charset="0"/>
              </a:rPr>
              <a:t>, malignant, </a:t>
            </a:r>
            <a:r>
              <a:rPr lang="en-US" dirty="0" err="1">
                <a:latin typeface="Times New Roman" panose="02020603050405020304" pitchFamily="18" charset="0"/>
                <a:cs typeface="Times New Roman" panose="02020603050405020304" pitchFamily="18" charset="0"/>
              </a:rPr>
              <a:t>highly_malignant</a:t>
            </a:r>
            <a:r>
              <a:rPr lang="en-US" dirty="0">
                <a:latin typeface="Times New Roman" panose="02020603050405020304" pitchFamily="18" charset="0"/>
                <a:cs typeface="Times New Roman" panose="02020603050405020304" pitchFamily="18" charset="0"/>
              </a:rPr>
              <a:t>, rude, threat, abuse and loathe.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descr="Graphical user interface, text, application&#10;&#10;Description automatically generated">
            <a:extLst>
              <a:ext uri="{FF2B5EF4-FFF2-40B4-BE49-F238E27FC236}">
                <a16:creationId xmlns:a16="http://schemas.microsoft.com/office/drawing/2014/main" xmlns="" id="{806711EB-16DE-4FB7-90ED-1295756B7644}"/>
              </a:ext>
            </a:extLst>
          </p:cNvPr>
          <p:cNvPicPr/>
          <p:nvPr/>
        </p:nvPicPr>
        <p:blipFill>
          <a:blip r:embed="rId2">
            <a:extLst>
              <a:ext uri="{28A0092B-C50C-407E-A947-70E740481C1C}">
                <a14:useLocalDpi xmlns:a14="http://schemas.microsoft.com/office/drawing/2010/main" val="0"/>
              </a:ext>
            </a:extLst>
          </a:blip>
          <a:stretch>
            <a:fillRect/>
          </a:stretch>
        </p:blipFill>
        <p:spPr>
          <a:xfrm>
            <a:off x="642938" y="2851785"/>
            <a:ext cx="6767512" cy="3348990"/>
          </a:xfrm>
          <a:prstGeom prst="rect">
            <a:avLst/>
          </a:prstGeom>
        </p:spPr>
      </p:pic>
    </p:spTree>
    <p:extLst>
      <p:ext uri="{BB962C8B-B14F-4D97-AF65-F5344CB8AC3E}">
        <p14:creationId xmlns:p14="http://schemas.microsoft.com/office/powerpoint/2010/main" val="131297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DATA PREPROCESSING </a:t>
            </a:r>
            <a:endParaRPr 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442820" y="1543735"/>
            <a:ext cx="9206005" cy="206107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For Data pre-processing we did some data cleaning, where we used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wordNet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lemmatizer</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to clean the words and removed special characters using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Regexp</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Tokenizer and filter the words by removing stop words and then used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lemmatizers</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and joined and return the filtered words.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Used TFIDF vectorizer to convert those text into vectors, and split the data and into test and train and trained various Machine learning algorithms.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0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latin typeface="Times New Roman" panose="02020603050405020304" pitchFamily="18" charset="0"/>
                <a:cs typeface="Times New Roman" panose="02020603050405020304" pitchFamily="18" charset="0"/>
              </a:rPr>
              <a:t>DATA PREPROCESSING </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495" t="30512" r="25884" b="9526"/>
          <a:stretch/>
        </p:blipFill>
        <p:spPr>
          <a:xfrm>
            <a:off x="1600200" y="1140478"/>
            <a:ext cx="7327900" cy="4978499"/>
          </a:xfrm>
          <a:prstGeom prst="rect">
            <a:avLst/>
          </a:prstGeom>
        </p:spPr>
      </p:pic>
    </p:spTree>
    <p:extLst>
      <p:ext uri="{BB962C8B-B14F-4D97-AF65-F5344CB8AC3E}">
        <p14:creationId xmlns:p14="http://schemas.microsoft.com/office/powerpoint/2010/main" val="1922095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TotalTime>
  <Words>940</Words>
  <Application>Microsoft Office PowerPoint</Application>
  <PresentationFormat>Widescreen</PresentationFormat>
  <Paragraphs>58</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MALIGNANT COMMENTS CLASSIFIER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shukla</dc:creator>
  <cp:lastModifiedBy>user</cp:lastModifiedBy>
  <cp:revision>1342</cp:revision>
  <dcterms:created xsi:type="dcterms:W3CDTF">2020-12-29T14:55:28Z</dcterms:created>
  <dcterms:modified xsi:type="dcterms:W3CDTF">2021-10-21T20:56:22Z</dcterms:modified>
</cp:coreProperties>
</file>