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3.png" ContentType="image/png"/>
  <Override PartName="/ppt/media/image22.png" ContentType="image/png"/>
  <Override PartName="/ppt/media/image20.jpeg" ContentType="image/jpeg"/>
  <Override PartName="/ppt/media/image19.png" ContentType="image/png"/>
  <Override PartName="/ppt/media/image14.png" ContentType="image/png"/>
  <Override PartName="/ppt/media/image13.png" ContentType="image/png"/>
  <Override PartName="/ppt/media/image24.jpeg" ContentType="image/jpeg"/>
  <Override PartName="/ppt/media/image12.png" ContentType="image/png"/>
  <Override PartName="/ppt/media/image11.jpeg" ContentType="image/jpeg"/>
  <Override PartName="/ppt/media/image10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21.jpeg" ContentType="image/jpe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E92915-6201-435E-B5C7-CE9F559451CE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A24593-A474-464F-8104-DFFAE4A41715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71880" y="678960"/>
            <a:ext cx="3024000" cy="434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Basic requirements: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219320" y="1676520"/>
            <a:ext cx="693396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virtual machine for deploying apps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Used VirtualBox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Appscale tools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using appscale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google app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database connection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Steps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228600" y="838080"/>
            <a:ext cx="861012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About AppScale: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https://github.com/AppScale/appscale/wiki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Running appscale on virtualbox: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https://github.com/AppScale/appscale/wiki/AppScale-on-VirtualBox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1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Install virtualbox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sudo apt-get install virtualbox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2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Install vagrant (computer software for creating and configuring virtual development environments)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Go to </a:t>
            </a:r>
            <a:r>
              <a:rPr lang="en-US" sz="2800" u="sng">
                <a:solidFill>
                  <a:srgbClr val="0000ff"/>
                </a:solidFill>
                <a:latin typeface="Calibri"/>
              </a:rPr>
              <a:t>http://www.vagrantup.com/downloads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and download the compatible version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Run: sudo dpkg -i vagrant_1.7.2_x86_64.deb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Check if installed: vagrant –v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28600" y="380880"/>
            <a:ext cx="8686440" cy="6095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3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Register the image with Vagrant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mkdir -p ~/appscale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cd ~/appscale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vagrant init appscale/releases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4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Start your virtual machine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Run: vagrant init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Places Vagrantfile in your directory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5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Edit the Vagrantfile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Uncomment: config.vm.network :private_network, ip: "192.168.33.10“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Uncomment: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config.vm.provider :virtualbox do |vb|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vb.customize ["modifyvm", :id, "--memory", "3072"]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 not change if the syntax is different in the documentation (website), use the syntax in the Vagrantfile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762120"/>
            <a:ext cx="8229240" cy="571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give local path for downloading vbox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edit Vagrantfile and modify: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config.vm.box = "file:///path to appscale-2.2.0-vbox.box“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6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Start the AppScale virtual machine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vagrant up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vagrant ssh (now you're in the VM as the "vagrant" user)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sudo -s passwd (change the root password)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exit (exit out of the VM and back to your local machine)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4920" y="533520"/>
            <a:ext cx="8534160" cy="6095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7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Deploy AppScale over the VM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0000ff"/>
                </a:solidFill>
                <a:latin typeface="Calibri"/>
              </a:rPr>
              <a:t>https://github.com/AppScale/appscale-tools/wiki/Installing-the-AppScale-Tools-on-Ubuntu-Precise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Download and place it in a folder.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 commands: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sudo su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unzip appscale-tools-2.1.0.zip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cd appscale-tools-2.1.0/debian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bash appscale_build.sh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export PATH=$PATH:/usr/local/appscale-tools/bin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380880"/>
            <a:ext cx="8229240" cy="6019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8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Create an AppScalefile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 command: appscale init cluster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 should put an Appscalefile in your directory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9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Modify the AppScalefile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ips_layout: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master : 192.168.33.10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appengine: 192.168.33.10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database: 192.168.33.10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zookeeper: 192.168.33.10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10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Start AppScale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 command: appscale up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00"/>
                </a:solidFill>
                <a:latin typeface="Calibri"/>
              </a:rPr>
              <a:t>STEP 11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Deploy an app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 command: appscale deploy ~/path-to-your-app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5909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984807"/>
                </a:solidFill>
                <a:latin typeface="Script MT Bold"/>
              </a:rPr>
              <a:t>Database connectivity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NDB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1600200" y="1600200"/>
            <a:ext cx="6248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Upload via GUI: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Login to appscale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Upload app button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Cloud status; click on the app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Done!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Database connectivity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685800" y="1295280"/>
            <a:ext cx="8000640" cy="5181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ssh into the virtual machine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Vagrant ssh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Install mysql-client and mysql-server into the virtual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Install interface “python-mysqldb”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the app provided by us: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database DatabaseLab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tables info and marks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Deploy the app from the host machine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827360" y="2743200"/>
            <a:ext cx="5627880" cy="1310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IN" sz="8000">
                <a:solidFill>
                  <a:srgbClr val="fb7c7a"/>
                </a:solidFill>
                <a:latin typeface="Calibri"/>
              </a:rPr>
              <a:t>THE END!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80880" y="152280"/>
            <a:ext cx="8229240" cy="944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AppScale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219320"/>
            <a:ext cx="82292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800">
                <a:solidFill>
                  <a:srgbClr val="ff0000"/>
                </a:solidFill>
                <a:latin typeface="Calibri"/>
              </a:rPr>
              <a:t>Framework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that provides Open source Cloud Computing Platform(PaaS)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Offers platform for </a:t>
            </a:r>
            <a:r>
              <a:rPr i="1" lang="en-US" sz="2800">
                <a:solidFill>
                  <a:srgbClr val="ff0000"/>
                </a:solidFill>
                <a:latin typeface="Calibri"/>
              </a:rPr>
              <a:t>Google App Engine applications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Provides mechanisms to </a:t>
            </a:r>
            <a:r>
              <a:rPr i="1" lang="en-US" sz="2800">
                <a:solidFill>
                  <a:srgbClr val="ff0000"/>
                </a:solidFill>
                <a:latin typeface="Calibri"/>
              </a:rPr>
              <a:t>debug and profile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applications as needed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AppScale is developed and maintained by AppScale Systems, Inc., based in Santa Barbara, California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609480"/>
            <a:ext cx="8229240" cy="3580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API-compatible with GAE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Execute </a:t>
            </a:r>
            <a:r>
              <a:rPr b="1" i="1" lang="en-US" sz="2800">
                <a:solidFill>
                  <a:srgbClr val="000000"/>
                </a:solidFill>
                <a:latin typeface="Calibri"/>
              </a:rPr>
              <a:t>python, Java, Go, GAE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applications without modification.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15000" y="533520"/>
            <a:ext cx="1828440" cy="197280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155520" y="-1881360"/>
            <a:ext cx="5810040" cy="3924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CustomShape 3"/>
          <p:cNvSpPr/>
          <p:nvPr/>
        </p:nvSpPr>
        <p:spPr>
          <a:xfrm>
            <a:off x="155520" y="-1881360"/>
            <a:ext cx="5810040" cy="3924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CustomShape 4"/>
          <p:cNvSpPr/>
          <p:nvPr/>
        </p:nvSpPr>
        <p:spPr>
          <a:xfrm>
            <a:off x="155520" y="-1881360"/>
            <a:ext cx="5810040" cy="3924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CustomShape 5"/>
          <p:cNvSpPr/>
          <p:nvPr/>
        </p:nvSpPr>
        <p:spPr>
          <a:xfrm>
            <a:off x="155520" y="-1881360"/>
            <a:ext cx="5810040" cy="3924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6"/>
          <p:cNvSpPr/>
          <p:nvPr/>
        </p:nvSpPr>
        <p:spPr>
          <a:xfrm>
            <a:off x="155520" y="-1881360"/>
            <a:ext cx="5810040" cy="392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88" name="Pictur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0" y="3429000"/>
            <a:ext cx="3612240" cy="28191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5520" y="-914400"/>
            <a:ext cx="4790880" cy="190476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CustomShape 2"/>
          <p:cNvSpPr/>
          <p:nvPr/>
        </p:nvSpPr>
        <p:spPr>
          <a:xfrm>
            <a:off x="155520" y="-914400"/>
            <a:ext cx="4790880" cy="1904760"/>
          </a:xfrm>
          <a:prstGeom prst="rect">
            <a:avLst/>
          </a:prstGeom>
          <a:noFill/>
          <a:ln>
            <a:noFill/>
          </a:ln>
        </p:spPr>
      </p:sp>
      <p:pic>
        <p:nvPicPr>
          <p:cNvPr id="91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685800"/>
            <a:ext cx="4790880" cy="1904760"/>
          </a:xfrm>
          <a:prstGeom prst="rect">
            <a:avLst/>
          </a:prstGeom>
          <a:ln>
            <a:noFill/>
          </a:ln>
        </p:spPr>
      </p:pic>
      <p:pic>
        <p:nvPicPr>
          <p:cNvPr id="92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680"/>
            <a:ext cx="4076280" cy="1199880"/>
          </a:xfrm>
          <a:prstGeom prst="rect">
            <a:avLst/>
          </a:prstGeom>
          <a:ln>
            <a:noFill/>
          </a:ln>
        </p:spPr>
      </p:pic>
      <p:pic>
        <p:nvPicPr>
          <p:cNvPr id="93" name="Picture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62720" y="990720"/>
            <a:ext cx="3580920" cy="2687400"/>
          </a:xfrm>
          <a:prstGeom prst="rect">
            <a:avLst/>
          </a:prstGeom>
          <a:ln>
            <a:noFill/>
          </a:ln>
        </p:spPr>
      </p:pic>
      <p:pic>
        <p:nvPicPr>
          <p:cNvPr id="94" name="Picture 1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848040"/>
            <a:ext cx="3374640" cy="300960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155520" y="-762120"/>
            <a:ext cx="7810200" cy="159048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4"/>
          <p:cNvSpPr/>
          <p:nvPr/>
        </p:nvSpPr>
        <p:spPr>
          <a:xfrm>
            <a:off x="155520" y="-762120"/>
            <a:ext cx="7810200" cy="159048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CustomShape 5"/>
          <p:cNvSpPr/>
          <p:nvPr/>
        </p:nvSpPr>
        <p:spPr>
          <a:xfrm>
            <a:off x="155520" y="-762120"/>
            <a:ext cx="7810200" cy="159048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CustomShape 6"/>
          <p:cNvSpPr/>
          <p:nvPr/>
        </p:nvSpPr>
        <p:spPr>
          <a:xfrm>
            <a:off x="155520" y="-762120"/>
            <a:ext cx="7810200" cy="159048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CustomShape 7"/>
          <p:cNvSpPr/>
          <p:nvPr/>
        </p:nvSpPr>
        <p:spPr>
          <a:xfrm>
            <a:off x="155520" y="-762120"/>
            <a:ext cx="7810200" cy="159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100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10080" y="3733920"/>
            <a:ext cx="3364920" cy="685440"/>
          </a:xfrm>
          <a:prstGeom prst="rect">
            <a:avLst/>
          </a:prstGeom>
          <a:ln>
            <a:noFill/>
          </a:ln>
        </p:spPr>
      </p:pic>
      <p:pic>
        <p:nvPicPr>
          <p:cNvPr id="101" name="Picture 2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419720" y="5334120"/>
            <a:ext cx="4047120" cy="1218960"/>
          </a:xfrm>
          <a:prstGeom prst="rect">
            <a:avLst/>
          </a:prstGeom>
          <a:ln>
            <a:noFill/>
          </a:ln>
        </p:spPr>
      </p:pic>
      <p:sp>
        <p:nvSpPr>
          <p:cNvPr id="102" name="CustomShape 8"/>
          <p:cNvSpPr/>
          <p:nvPr/>
        </p:nvSpPr>
        <p:spPr>
          <a:xfrm>
            <a:off x="764280" y="152280"/>
            <a:ext cx="802512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i="1" lang="en-IN" sz="5400">
                <a:solidFill>
                  <a:srgbClr val="ff00cc"/>
                </a:solidFill>
                <a:latin typeface="Calibri"/>
              </a:rPr>
              <a:t>RUNS OVER CLOUDS</a:t>
            </a:r>
            <a:endParaRPr/>
          </a:p>
        </p:txBody>
      </p:sp>
      <p:pic>
        <p:nvPicPr>
          <p:cNvPr id="103" name="Picture 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971800" y="3429000"/>
            <a:ext cx="2057040" cy="20570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55520" y="-1630440"/>
            <a:ext cx="7619760" cy="34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2"/>
          <p:cNvSpPr/>
          <p:nvPr/>
        </p:nvSpPr>
        <p:spPr>
          <a:xfrm>
            <a:off x="2133720" y="0"/>
            <a:ext cx="4146480" cy="91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i="1" lang="en-IN" sz="5400">
                <a:solidFill>
                  <a:srgbClr val="4f81bd"/>
                </a:solidFill>
                <a:latin typeface="Calibri"/>
              </a:rPr>
              <a:t>ALSO ON..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55520" y="-1630440"/>
            <a:ext cx="7619760" cy="34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CustomShape 4"/>
          <p:cNvSpPr/>
          <p:nvPr/>
        </p:nvSpPr>
        <p:spPr>
          <a:xfrm>
            <a:off x="155520" y="-1630440"/>
            <a:ext cx="7619760" cy="34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CustomShape 5"/>
          <p:cNvSpPr/>
          <p:nvPr/>
        </p:nvSpPr>
        <p:spPr>
          <a:xfrm>
            <a:off x="155520" y="-1630440"/>
            <a:ext cx="7619760" cy="34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CustomShape 6"/>
          <p:cNvSpPr/>
          <p:nvPr/>
        </p:nvSpPr>
        <p:spPr>
          <a:xfrm>
            <a:off x="155520" y="-1630440"/>
            <a:ext cx="7619760" cy="3400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0" name="Picture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1066680"/>
            <a:ext cx="2955960" cy="1318680"/>
          </a:xfrm>
          <a:prstGeom prst="rect">
            <a:avLst/>
          </a:prstGeom>
          <a:ln>
            <a:noFill/>
          </a:ln>
        </p:spPr>
      </p:pic>
      <p:pic>
        <p:nvPicPr>
          <p:cNvPr id="111" name="Picture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752480"/>
            <a:ext cx="1761840" cy="1961640"/>
          </a:xfrm>
          <a:prstGeom prst="rect">
            <a:avLst/>
          </a:prstGeom>
          <a:ln>
            <a:noFill/>
          </a:ln>
        </p:spPr>
      </p:pic>
      <p:pic>
        <p:nvPicPr>
          <p:cNvPr id="112" name="Picture 1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19920" y="2743200"/>
            <a:ext cx="2857320" cy="885600"/>
          </a:xfrm>
          <a:prstGeom prst="rect">
            <a:avLst/>
          </a:prstGeom>
          <a:ln>
            <a:noFill/>
          </a:ln>
        </p:spPr>
      </p:pic>
      <p:pic>
        <p:nvPicPr>
          <p:cNvPr id="113" name="Picture 2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514600" y="3048120"/>
            <a:ext cx="3504960" cy="36190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Some other platform as a service (PAAS) to check out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80880" y="19810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ownCloud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Appistry's CloudIQ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gCloud3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OpenStack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Vmware vCloud Suite</a:t>
            </a:r>
            <a:endParaRPr/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29200" y="2133720"/>
            <a:ext cx="3666600" cy="29714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Appscale tools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3809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set of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command-line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tools that can be used to interact with AppScale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Automates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the installation and manipulation of the AppScale system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55520" y="-1881360"/>
            <a:ext cx="5924160" cy="39240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55520" y="-1881360"/>
            <a:ext cx="5924160" cy="392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1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27280" y="1752480"/>
            <a:ext cx="4716360" cy="31237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Calibri"/>
              </a:rPr>
              <a:t>Database support</a:t>
            </a:r>
            <a:endParaRPr/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143000"/>
            <a:ext cx="2609640" cy="1752120"/>
          </a:xfrm>
          <a:prstGeom prst="rect">
            <a:avLst/>
          </a:prstGeom>
          <a:ln>
            <a:noFill/>
          </a:ln>
        </p:spPr>
      </p:pic>
      <p:pic>
        <p:nvPicPr>
          <p:cNvPr id="12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720" y="1981080"/>
            <a:ext cx="2980800" cy="1533240"/>
          </a:xfrm>
          <a:prstGeom prst="rect">
            <a:avLst/>
          </a:prstGeom>
          <a:ln>
            <a:noFill/>
          </a:ln>
        </p:spPr>
      </p:pic>
      <p:pic>
        <p:nvPicPr>
          <p:cNvPr id="125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520" y="1371600"/>
            <a:ext cx="2542680" cy="6282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55520" y="-465120"/>
            <a:ext cx="4123800" cy="98064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3"/>
          <p:cNvSpPr/>
          <p:nvPr/>
        </p:nvSpPr>
        <p:spPr>
          <a:xfrm>
            <a:off x="155520" y="-465120"/>
            <a:ext cx="4123800" cy="980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8" name="Picture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04920" y="3581280"/>
            <a:ext cx="4123800" cy="98064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155520" y="-1881360"/>
            <a:ext cx="3352320" cy="3924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5"/>
          <p:cNvSpPr/>
          <p:nvPr/>
        </p:nvSpPr>
        <p:spPr>
          <a:xfrm>
            <a:off x="155520" y="-1881360"/>
            <a:ext cx="3352320" cy="39240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6"/>
          <p:cNvSpPr/>
          <p:nvPr/>
        </p:nvSpPr>
        <p:spPr>
          <a:xfrm>
            <a:off x="155520" y="-1881360"/>
            <a:ext cx="3352320" cy="3924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CustomShape 7"/>
          <p:cNvSpPr/>
          <p:nvPr/>
        </p:nvSpPr>
        <p:spPr>
          <a:xfrm>
            <a:off x="155520" y="-1881360"/>
            <a:ext cx="3352320" cy="392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3" name="Picture 2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867280" y="3557880"/>
            <a:ext cx="2819160" cy="3299760"/>
          </a:xfrm>
          <a:prstGeom prst="rect">
            <a:avLst/>
          </a:prstGeom>
          <a:ln>
            <a:noFill/>
          </a:ln>
        </p:spPr>
      </p:pic>
      <p:sp>
        <p:nvSpPr>
          <p:cNvPr id="134" name="CustomShape 8"/>
          <p:cNvSpPr/>
          <p:nvPr/>
        </p:nvSpPr>
        <p:spPr>
          <a:xfrm>
            <a:off x="155520" y="-1241280"/>
            <a:ext cx="7810200" cy="2599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5" name="Picture 29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85800" y="4800600"/>
            <a:ext cx="4577400" cy="15235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91800" y="2967480"/>
            <a:ext cx="716076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IN" sz="5400">
                <a:solidFill>
                  <a:srgbClr val="9c4700"/>
                </a:solidFill>
                <a:latin typeface="Lucida Handwriting"/>
              </a:rPr>
              <a:t>Starting AppScale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