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Ex1.xml" ContentType="application/vnd.ms-office.chartex+xml"/>
  <Override PartName="/ppt/charts/style17.xml" ContentType="application/vnd.ms-office.chartstyle+xml"/>
  <Override PartName="/ppt/charts/colors17.xml" ContentType="application/vnd.ms-office.chartcolorstyle+xml"/>
  <Override PartName="/ppt/charts/chartEx2.xml" ContentType="application/vnd.ms-office.chartex+xml"/>
  <Override PartName="/ppt/charts/style18.xml" ContentType="application/vnd.ms-office.chartstyle+xml"/>
  <Override PartName="/ppt/charts/colors18.xml" ContentType="application/vnd.ms-office.chartcolorstyle+xml"/>
  <Override PartName="/ppt/charts/chart17.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Ex3.xml" ContentType="application/vnd.ms-office.chartex+xml"/>
  <Override PartName="/ppt/charts/style20.xml" ContentType="application/vnd.ms-office.chartstyle+xml"/>
  <Override PartName="/ppt/charts/colors20.xml" ContentType="application/vnd.ms-office.chartcolorstyle+xml"/>
  <Override PartName="/ppt/charts/chart18.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Ex4.xml" ContentType="application/vnd.ms-office.chartex+xml"/>
  <Override PartName="/ppt/charts/style22.xml" ContentType="application/vnd.ms-office.chartstyle+xml"/>
  <Override PartName="/ppt/charts/colors22.xml" ContentType="application/vnd.ms-office.chartcolorstyle+xml"/>
  <Override PartName="/ppt/charts/chart19.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0.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1.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2.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3.xml" ContentType="application/vnd.openxmlformats-officedocument.drawingml.chart+xml"/>
  <Override PartName="/ppt/charts/style27.xml" ContentType="application/vnd.ms-office.chartstyle+xml"/>
  <Override PartName="/ppt/charts/colors2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3" r:id="rId3"/>
    <p:sldId id="272" r:id="rId4"/>
    <p:sldId id="276" r:id="rId5"/>
    <p:sldId id="274" r:id="rId6"/>
    <p:sldId id="279" r:id="rId7"/>
    <p:sldId id="267" r:id="rId8"/>
    <p:sldId id="600" r:id="rId9"/>
    <p:sldId id="283" r:id="rId10"/>
    <p:sldId id="284" r:id="rId11"/>
    <p:sldId id="281" r:id="rId12"/>
    <p:sldId id="280" r:id="rId13"/>
    <p:sldId id="601" r:id="rId14"/>
    <p:sldId id="285"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E53"/>
    <a:srgbClr val="CB1B4A"/>
    <a:srgbClr val="007A7D"/>
    <a:srgbClr val="FCB414"/>
    <a:srgbClr val="42AFB6"/>
    <a:srgbClr val="94AAD4"/>
    <a:srgbClr val="B6C3DC"/>
    <a:srgbClr val="ED7D31"/>
    <a:srgbClr val="F1D78A"/>
    <a:srgbClr val="FFC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19.xml"/><Relationship Id="rId1" Type="http://schemas.microsoft.com/office/2011/relationships/chartStyle" Target="style19.xml"/></Relationships>
</file>

<file path=ppt/charts/_rels/chart18.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21.xml"/><Relationship Id="rId1" Type="http://schemas.microsoft.com/office/2011/relationships/chartStyle" Target="style21.xml"/></Relationships>
</file>

<file path=ppt/charts/_rels/chart19.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23.xml"/><Relationship Id="rId1" Type="http://schemas.microsoft.com/office/2011/relationships/chartStyle" Target="style23.xml"/></Relationships>
</file>

<file path=ppt/charts/_rels/chart2.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24.xml"/><Relationship Id="rId1" Type="http://schemas.microsoft.com/office/2011/relationships/chartStyle" Target="style24.xml"/></Relationships>
</file>

<file path=ppt/charts/_rels/chart21.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25.xml"/><Relationship Id="rId1" Type="http://schemas.microsoft.com/office/2011/relationships/chartStyle" Target="style25.xml"/></Relationships>
</file>

<file path=ppt/charts/_rels/chart22.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26.xml"/><Relationship Id="rId1" Type="http://schemas.microsoft.com/office/2011/relationships/chartStyle" Target="style26.xml"/></Relationships>
</file>

<file path=ppt/charts/_rels/chart23.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Raja\Hackathon\Reports\Hack_Report_v2.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C:\Raja\Hackathon\Reports\Hack_Report_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C:\Raja\Hackathon\Reports\Hack_Report_v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C:\Raja\Hackathon\Reports\Hack_Report_v2.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C:\Raja\Hackathon\Reports\Hack_Report_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900" dirty="0"/>
              <a:t>Global</a:t>
            </a:r>
            <a:r>
              <a:rPr lang="en-US" sz="900" baseline="0" dirty="0"/>
              <a:t> EV Market Growth</a:t>
            </a:r>
            <a:endParaRPr lang="en-US" sz="900" dirty="0"/>
          </a:p>
        </c:rich>
      </c:tx>
      <c:overlay val="0"/>
      <c:spPr>
        <a:noFill/>
        <a:ln>
          <a:noFill/>
        </a:ln>
        <a:effectLst/>
      </c:spPr>
      <c:txPr>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1"/>
          <c:order val="0"/>
          <c:tx>
            <c:strRef>
              <c:f>'Global Sales'!$B$1</c:f>
              <c:strCache>
                <c:ptCount val="1"/>
                <c:pt idx="0">
                  <c:v>China</c:v>
                </c:pt>
              </c:strCache>
            </c:strRef>
          </c:tx>
          <c:spPr>
            <a:ln w="28575" cap="rnd">
              <a:solidFill>
                <a:schemeClr val="accent2"/>
              </a:solidFill>
              <a:round/>
            </a:ln>
            <a:effectLst/>
          </c:spPr>
          <c:marker>
            <c:symbol val="none"/>
          </c:marker>
          <c:cat>
            <c:numRef>
              <c:f>'Global Sales'!$A$2:$A$11</c:f>
              <c:numCache>
                <c:formatCode>yyyy</c:formatCode>
                <c:ptCount val="10"/>
                <c:pt idx="0">
                  <c:v>40179</c:v>
                </c:pt>
                <c:pt idx="1">
                  <c:v>40544</c:v>
                </c:pt>
                <c:pt idx="2">
                  <c:v>40909</c:v>
                </c:pt>
                <c:pt idx="3">
                  <c:v>41275</c:v>
                </c:pt>
                <c:pt idx="4">
                  <c:v>41640</c:v>
                </c:pt>
                <c:pt idx="5">
                  <c:v>42005</c:v>
                </c:pt>
                <c:pt idx="6">
                  <c:v>42370</c:v>
                </c:pt>
                <c:pt idx="7">
                  <c:v>42736</c:v>
                </c:pt>
                <c:pt idx="8">
                  <c:v>43101</c:v>
                </c:pt>
                <c:pt idx="9">
                  <c:v>43466</c:v>
                </c:pt>
              </c:numCache>
            </c:numRef>
          </c:cat>
          <c:val>
            <c:numRef>
              <c:f>'Global Sales'!$B$2:$B$11</c:f>
              <c:numCache>
                <c:formatCode>_-* #,##0_-;\-* #,##0_-;_-* "-"??_-;_-@_-</c:formatCode>
                <c:ptCount val="10"/>
                <c:pt idx="0">
                  <c:v>1551</c:v>
                </c:pt>
                <c:pt idx="1">
                  <c:v>5403</c:v>
                </c:pt>
                <c:pt idx="2">
                  <c:v>10422</c:v>
                </c:pt>
                <c:pt idx="3">
                  <c:v>15890.999999999998</c:v>
                </c:pt>
                <c:pt idx="4">
                  <c:v>73890</c:v>
                </c:pt>
                <c:pt idx="5">
                  <c:v>219845</c:v>
                </c:pt>
                <c:pt idx="6">
                  <c:v>374400</c:v>
                </c:pt>
                <c:pt idx="7">
                  <c:v>646217</c:v>
                </c:pt>
                <c:pt idx="8">
                  <c:v>1165295</c:v>
                </c:pt>
                <c:pt idx="9">
                  <c:v>1102956</c:v>
                </c:pt>
              </c:numCache>
            </c:numRef>
          </c:val>
          <c:smooth val="0"/>
          <c:extLst>
            <c:ext xmlns:c16="http://schemas.microsoft.com/office/drawing/2014/chart" uri="{C3380CC4-5D6E-409C-BE32-E72D297353CC}">
              <c16:uniqueId val="{00000000-3AEF-42CA-B8B3-F5270B4B5C07}"/>
            </c:ext>
          </c:extLst>
        </c:ser>
        <c:ser>
          <c:idx val="0"/>
          <c:order val="1"/>
          <c:tx>
            <c:strRef>
              <c:f>'Global Sales'!$C$1</c:f>
              <c:strCache>
                <c:ptCount val="1"/>
                <c:pt idx="0">
                  <c:v>Europe</c:v>
                </c:pt>
              </c:strCache>
            </c:strRef>
          </c:tx>
          <c:spPr>
            <a:ln w="28575" cap="rnd">
              <a:solidFill>
                <a:schemeClr val="accent1"/>
              </a:solidFill>
              <a:round/>
            </a:ln>
            <a:effectLst/>
          </c:spPr>
          <c:marker>
            <c:symbol val="none"/>
          </c:marker>
          <c:cat>
            <c:numRef>
              <c:f>'Global Sales'!$A$2:$A$11</c:f>
              <c:numCache>
                <c:formatCode>yyyy</c:formatCode>
                <c:ptCount val="10"/>
                <c:pt idx="0">
                  <c:v>40179</c:v>
                </c:pt>
                <c:pt idx="1">
                  <c:v>40544</c:v>
                </c:pt>
                <c:pt idx="2">
                  <c:v>40909</c:v>
                </c:pt>
                <c:pt idx="3">
                  <c:v>41275</c:v>
                </c:pt>
                <c:pt idx="4">
                  <c:v>41640</c:v>
                </c:pt>
                <c:pt idx="5">
                  <c:v>42005</c:v>
                </c:pt>
                <c:pt idx="6">
                  <c:v>42370</c:v>
                </c:pt>
                <c:pt idx="7">
                  <c:v>42736</c:v>
                </c:pt>
                <c:pt idx="8">
                  <c:v>43101</c:v>
                </c:pt>
                <c:pt idx="9">
                  <c:v>43466</c:v>
                </c:pt>
              </c:numCache>
            </c:numRef>
          </c:cat>
          <c:val>
            <c:numRef>
              <c:f>'Global Sales'!$C$2:$C$11</c:f>
              <c:numCache>
                <c:formatCode>_-* #,##0_-;\-* #,##0_-;_-* "-"??_-;_-@_-</c:formatCode>
                <c:ptCount val="10"/>
                <c:pt idx="0">
                  <c:v>4124</c:v>
                </c:pt>
                <c:pt idx="1">
                  <c:v>13026</c:v>
                </c:pt>
                <c:pt idx="2">
                  <c:v>34262</c:v>
                </c:pt>
                <c:pt idx="3">
                  <c:v>66101</c:v>
                </c:pt>
                <c:pt idx="4">
                  <c:v>104497</c:v>
                </c:pt>
                <c:pt idx="5">
                  <c:v>197901</c:v>
                </c:pt>
                <c:pt idx="6">
                  <c:v>220660</c:v>
                </c:pt>
                <c:pt idx="7">
                  <c:v>310620</c:v>
                </c:pt>
                <c:pt idx="8">
                  <c:v>404295</c:v>
                </c:pt>
                <c:pt idx="9">
                  <c:v>587706</c:v>
                </c:pt>
              </c:numCache>
            </c:numRef>
          </c:val>
          <c:smooth val="0"/>
          <c:extLst>
            <c:ext xmlns:c16="http://schemas.microsoft.com/office/drawing/2014/chart" uri="{C3380CC4-5D6E-409C-BE32-E72D297353CC}">
              <c16:uniqueId val="{00000001-3AEF-42CA-B8B3-F5270B4B5C07}"/>
            </c:ext>
          </c:extLst>
        </c:ser>
        <c:ser>
          <c:idx val="2"/>
          <c:order val="2"/>
          <c:tx>
            <c:strRef>
              <c:f>'Global Sales'!$D$1</c:f>
              <c:strCache>
                <c:ptCount val="1"/>
                <c:pt idx="0">
                  <c:v>Japan</c:v>
                </c:pt>
              </c:strCache>
            </c:strRef>
          </c:tx>
          <c:spPr>
            <a:ln w="28575" cap="rnd">
              <a:solidFill>
                <a:srgbClr val="00B050"/>
              </a:solidFill>
              <a:round/>
            </a:ln>
            <a:effectLst/>
          </c:spPr>
          <c:marker>
            <c:symbol val="none"/>
          </c:marker>
          <c:cat>
            <c:numRef>
              <c:f>'Global Sales'!$A$2:$A$11</c:f>
              <c:numCache>
                <c:formatCode>yyyy</c:formatCode>
                <c:ptCount val="10"/>
                <c:pt idx="0">
                  <c:v>40179</c:v>
                </c:pt>
                <c:pt idx="1">
                  <c:v>40544</c:v>
                </c:pt>
                <c:pt idx="2">
                  <c:v>40909</c:v>
                </c:pt>
                <c:pt idx="3">
                  <c:v>41275</c:v>
                </c:pt>
                <c:pt idx="4">
                  <c:v>41640</c:v>
                </c:pt>
                <c:pt idx="5">
                  <c:v>42005</c:v>
                </c:pt>
                <c:pt idx="6">
                  <c:v>42370</c:v>
                </c:pt>
                <c:pt idx="7">
                  <c:v>42736</c:v>
                </c:pt>
                <c:pt idx="8">
                  <c:v>43101</c:v>
                </c:pt>
                <c:pt idx="9">
                  <c:v>43466</c:v>
                </c:pt>
              </c:numCache>
            </c:numRef>
          </c:cat>
          <c:val>
            <c:numRef>
              <c:f>'Global Sales'!$D$2:$D$11</c:f>
              <c:numCache>
                <c:formatCode>_-* #,##0_-;\-* #,##0_-;_-* "-"??_-;_-@_-</c:formatCode>
                <c:ptCount val="10"/>
                <c:pt idx="0">
                  <c:v>2442</c:v>
                </c:pt>
                <c:pt idx="1">
                  <c:v>13471</c:v>
                </c:pt>
                <c:pt idx="2">
                  <c:v>26924</c:v>
                </c:pt>
                <c:pt idx="3">
                  <c:v>30943</c:v>
                </c:pt>
                <c:pt idx="4">
                  <c:v>33332</c:v>
                </c:pt>
                <c:pt idx="5">
                  <c:v>25480</c:v>
                </c:pt>
                <c:pt idx="6">
                  <c:v>25012</c:v>
                </c:pt>
                <c:pt idx="7">
                  <c:v>54425</c:v>
                </c:pt>
                <c:pt idx="8">
                  <c:v>50028</c:v>
                </c:pt>
                <c:pt idx="9">
                  <c:v>39421</c:v>
                </c:pt>
              </c:numCache>
            </c:numRef>
          </c:val>
          <c:smooth val="0"/>
          <c:extLst>
            <c:ext xmlns:c16="http://schemas.microsoft.com/office/drawing/2014/chart" uri="{C3380CC4-5D6E-409C-BE32-E72D297353CC}">
              <c16:uniqueId val="{00000002-3AEF-42CA-B8B3-F5270B4B5C07}"/>
            </c:ext>
          </c:extLst>
        </c:ser>
        <c:ser>
          <c:idx val="3"/>
          <c:order val="3"/>
          <c:tx>
            <c:strRef>
              <c:f>'Global Sales'!$E$1</c:f>
              <c:strCache>
                <c:ptCount val="1"/>
                <c:pt idx="0">
                  <c:v>USA</c:v>
                </c:pt>
              </c:strCache>
            </c:strRef>
          </c:tx>
          <c:spPr>
            <a:ln w="28575" cap="rnd">
              <a:solidFill>
                <a:schemeClr val="accent4"/>
              </a:solidFill>
              <a:round/>
            </a:ln>
            <a:effectLst/>
          </c:spPr>
          <c:marker>
            <c:symbol val="none"/>
          </c:marker>
          <c:cat>
            <c:numRef>
              <c:f>'Global Sales'!$A$2:$A$11</c:f>
              <c:numCache>
                <c:formatCode>yyyy</c:formatCode>
                <c:ptCount val="10"/>
                <c:pt idx="0">
                  <c:v>40179</c:v>
                </c:pt>
                <c:pt idx="1">
                  <c:v>40544</c:v>
                </c:pt>
                <c:pt idx="2">
                  <c:v>40909</c:v>
                </c:pt>
                <c:pt idx="3">
                  <c:v>41275</c:v>
                </c:pt>
                <c:pt idx="4">
                  <c:v>41640</c:v>
                </c:pt>
                <c:pt idx="5">
                  <c:v>42005</c:v>
                </c:pt>
                <c:pt idx="6">
                  <c:v>42370</c:v>
                </c:pt>
                <c:pt idx="7">
                  <c:v>42736</c:v>
                </c:pt>
                <c:pt idx="8">
                  <c:v>43101</c:v>
                </c:pt>
                <c:pt idx="9">
                  <c:v>43466</c:v>
                </c:pt>
              </c:numCache>
            </c:numRef>
          </c:cat>
          <c:val>
            <c:numRef>
              <c:f>'Global Sales'!$E$2:$E$11</c:f>
              <c:numCache>
                <c:formatCode>_-* #,##0_-;\-* #,##0_-;_-* "-"??_-;_-@_-</c:formatCode>
                <c:ptCount val="10"/>
                <c:pt idx="0">
                  <c:v>1201</c:v>
                </c:pt>
                <c:pt idx="1">
                  <c:v>17907</c:v>
                </c:pt>
                <c:pt idx="2">
                  <c:v>54061</c:v>
                </c:pt>
                <c:pt idx="3">
                  <c:v>97775</c:v>
                </c:pt>
                <c:pt idx="4">
                  <c:v>120255</c:v>
                </c:pt>
                <c:pt idx="5">
                  <c:v>115518</c:v>
                </c:pt>
                <c:pt idx="6">
                  <c:v>159616</c:v>
                </c:pt>
                <c:pt idx="7">
                  <c:v>198349</c:v>
                </c:pt>
                <c:pt idx="8">
                  <c:v>361315</c:v>
                </c:pt>
                <c:pt idx="9">
                  <c:v>326644</c:v>
                </c:pt>
              </c:numCache>
            </c:numRef>
          </c:val>
          <c:smooth val="0"/>
          <c:extLst>
            <c:ext xmlns:c16="http://schemas.microsoft.com/office/drawing/2014/chart" uri="{C3380CC4-5D6E-409C-BE32-E72D297353CC}">
              <c16:uniqueId val="{00000003-3AEF-42CA-B8B3-F5270B4B5C07}"/>
            </c:ext>
          </c:extLst>
        </c:ser>
        <c:ser>
          <c:idx val="4"/>
          <c:order val="4"/>
          <c:tx>
            <c:strRef>
              <c:f>'Global Sales'!$F$1</c:f>
              <c:strCache>
                <c:ptCount val="1"/>
                <c:pt idx="0">
                  <c:v>Rest of the world</c:v>
                </c:pt>
              </c:strCache>
            </c:strRef>
          </c:tx>
          <c:spPr>
            <a:ln w="28575" cap="rnd">
              <a:solidFill>
                <a:schemeClr val="accent5"/>
              </a:solidFill>
              <a:round/>
            </a:ln>
            <a:effectLst/>
          </c:spPr>
          <c:marker>
            <c:symbol val="none"/>
          </c:marker>
          <c:cat>
            <c:numRef>
              <c:f>'Global Sales'!$A$2:$A$11</c:f>
              <c:numCache>
                <c:formatCode>yyyy</c:formatCode>
                <c:ptCount val="10"/>
                <c:pt idx="0">
                  <c:v>40179</c:v>
                </c:pt>
                <c:pt idx="1">
                  <c:v>40544</c:v>
                </c:pt>
                <c:pt idx="2">
                  <c:v>40909</c:v>
                </c:pt>
                <c:pt idx="3">
                  <c:v>41275</c:v>
                </c:pt>
                <c:pt idx="4">
                  <c:v>41640</c:v>
                </c:pt>
                <c:pt idx="5">
                  <c:v>42005</c:v>
                </c:pt>
                <c:pt idx="6">
                  <c:v>42370</c:v>
                </c:pt>
                <c:pt idx="7">
                  <c:v>42736</c:v>
                </c:pt>
                <c:pt idx="8">
                  <c:v>43101</c:v>
                </c:pt>
                <c:pt idx="9">
                  <c:v>43466</c:v>
                </c:pt>
              </c:numCache>
            </c:numRef>
          </c:cat>
          <c:val>
            <c:numRef>
              <c:f>'Global Sales'!$F$2:$F$11</c:f>
              <c:numCache>
                <c:formatCode>_-* #,##0_-;\-* #,##0_-;_-* "-"??_-;_-@_-</c:formatCode>
                <c:ptCount val="10"/>
                <c:pt idx="0">
                  <c:v>521</c:v>
                </c:pt>
                <c:pt idx="1">
                  <c:v>2310</c:v>
                </c:pt>
                <c:pt idx="2">
                  <c:v>3212</c:v>
                </c:pt>
                <c:pt idx="3">
                  <c:v>4693</c:v>
                </c:pt>
                <c:pt idx="4">
                  <c:v>9205</c:v>
                </c:pt>
                <c:pt idx="5">
                  <c:v>13575</c:v>
                </c:pt>
                <c:pt idx="6">
                  <c:v>23017</c:v>
                </c:pt>
                <c:pt idx="7">
                  <c:v>48692</c:v>
                </c:pt>
                <c:pt idx="8">
                  <c:v>109470</c:v>
                </c:pt>
                <c:pt idx="9">
                  <c:v>114666</c:v>
                </c:pt>
              </c:numCache>
            </c:numRef>
          </c:val>
          <c:smooth val="0"/>
          <c:extLst>
            <c:ext xmlns:c16="http://schemas.microsoft.com/office/drawing/2014/chart" uri="{C3380CC4-5D6E-409C-BE32-E72D297353CC}">
              <c16:uniqueId val="{00000004-3AEF-42CA-B8B3-F5270B4B5C07}"/>
            </c:ext>
          </c:extLst>
        </c:ser>
        <c:dLbls>
          <c:showLegendKey val="0"/>
          <c:showVal val="0"/>
          <c:showCatName val="0"/>
          <c:showSerName val="0"/>
          <c:showPercent val="0"/>
          <c:showBubbleSize val="0"/>
        </c:dLbls>
        <c:smooth val="0"/>
        <c:axId val="1844817119"/>
        <c:axId val="1844794239"/>
      </c:lineChart>
      <c:dateAx>
        <c:axId val="1844817119"/>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794239"/>
        <c:crosses val="autoZero"/>
        <c:auto val="1"/>
        <c:lblOffset val="100"/>
        <c:baseTimeUnit val="years"/>
        <c:minorUnit val="6"/>
        <c:minorTimeUnit val="months"/>
      </c:dateAx>
      <c:valAx>
        <c:axId val="1844794239"/>
        <c:scaling>
          <c:orientation val="minMax"/>
        </c:scaling>
        <c:delete val="0"/>
        <c:axPos val="l"/>
        <c:majorGridlines>
          <c:spPr>
            <a:ln w="6350" cap="flat" cmpd="sng" algn="ctr">
              <a:solidFill>
                <a:schemeClr val="bg1">
                  <a:lumMod val="85000"/>
                </a:schemeClr>
              </a:solidFill>
              <a:prstDash val="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817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6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solidFill>
        <a:schemeClr val="bg1">
          <a:lumMod val="85000"/>
        </a:schemeClr>
      </a:solidFill>
    </a:ln>
    <a:effectLst>
      <a:glow rad="25400">
        <a:schemeClr val="bg1">
          <a:lumMod val="85000"/>
          <a:alpha val="40000"/>
        </a:schemeClr>
      </a:glow>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50" b="0" i="0" kern="1200" spc="0" baseline="0" dirty="0">
                <a:solidFill>
                  <a:srgbClr val="7030A0"/>
                </a:solidFill>
                <a:effectLst/>
                <a:latin typeface="Arial" panose="020B0604020202020204" pitchFamily="34" charset="0"/>
                <a:cs typeface="Arial" panose="020B0604020202020204" pitchFamily="34" charset="0"/>
              </a:rPr>
              <a:t>EV Registrations by Category</a:t>
            </a:r>
            <a:endParaRPr lang="en-AE" sz="1050" dirty="0">
              <a:effectLst/>
            </a:endParaRPr>
          </a:p>
        </c:rich>
      </c:tx>
      <c:overlay val="0"/>
      <c:spPr>
        <a:noFill/>
        <a:ln>
          <a:noFill/>
        </a:ln>
        <a:effectLst/>
      </c:spPr>
      <c:txPr>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stacked"/>
        <c:varyColors val="0"/>
        <c:ser>
          <c:idx val="1"/>
          <c:order val="0"/>
          <c:tx>
            <c:strRef>
              <c:f>'EV Sales by State and Category'!$B$1</c:f>
              <c:strCache>
                <c:ptCount val="1"/>
                <c:pt idx="0">
                  <c:v>2W</c:v>
                </c:pt>
              </c:strCache>
            </c:strRef>
          </c:tx>
          <c:spPr>
            <a:solidFill>
              <a:srgbClr val="0070C0"/>
            </a:solidFill>
            <a:ln>
              <a:noFill/>
            </a:ln>
            <a:effectLst/>
          </c:spPr>
          <c:invertIfNegative val="0"/>
          <c:cat>
            <c:strRef>
              <c:f>'EV Sales by State and Category'!$A$2:$A$12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 and Category'!$B$2:$B$12</c:f>
              <c:numCache>
                <c:formatCode>General</c:formatCode>
                <c:ptCount val="11"/>
                <c:pt idx="0">
                  <c:v>15751</c:v>
                </c:pt>
                <c:pt idx="1">
                  <c:v>14997</c:v>
                </c:pt>
                <c:pt idx="2">
                  <c:v>1124</c:v>
                </c:pt>
                <c:pt idx="3">
                  <c:v>17979</c:v>
                </c:pt>
                <c:pt idx="4">
                  <c:v>8319</c:v>
                </c:pt>
                <c:pt idx="5">
                  <c:v>21567</c:v>
                </c:pt>
                <c:pt idx="6">
                  <c:v>252</c:v>
                </c:pt>
                <c:pt idx="7">
                  <c:v>405</c:v>
                </c:pt>
                <c:pt idx="8">
                  <c:v>1978</c:v>
                </c:pt>
                <c:pt idx="9">
                  <c:v>3678</c:v>
                </c:pt>
                <c:pt idx="10">
                  <c:v>8736</c:v>
                </c:pt>
              </c:numCache>
            </c:numRef>
          </c:val>
          <c:extLst>
            <c:ext xmlns:c16="http://schemas.microsoft.com/office/drawing/2014/chart" uri="{C3380CC4-5D6E-409C-BE32-E72D297353CC}">
              <c16:uniqueId val="{00000000-3D78-4EAC-8A69-14BB7F7F5370}"/>
            </c:ext>
          </c:extLst>
        </c:ser>
        <c:ser>
          <c:idx val="0"/>
          <c:order val="1"/>
          <c:tx>
            <c:strRef>
              <c:f>'EV Sales by State and Category'!$C$1</c:f>
              <c:strCache>
                <c:ptCount val="1"/>
                <c:pt idx="0">
                  <c:v>3W</c:v>
                </c:pt>
              </c:strCache>
            </c:strRef>
          </c:tx>
          <c:spPr>
            <a:solidFill>
              <a:schemeClr val="accent4"/>
            </a:solidFill>
            <a:ln>
              <a:noFill/>
            </a:ln>
            <a:effectLst/>
          </c:spPr>
          <c:invertIfNegative val="0"/>
          <c:cat>
            <c:strRef>
              <c:f>'EV Sales by State and Category'!$A$2:$A$12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 and Category'!$C$2:$C$12</c:f>
              <c:numCache>
                <c:formatCode>General</c:formatCode>
                <c:ptCount val="11"/>
                <c:pt idx="0">
                  <c:v>35363</c:v>
                </c:pt>
                <c:pt idx="1">
                  <c:v>3013</c:v>
                </c:pt>
                <c:pt idx="2">
                  <c:v>17545</c:v>
                </c:pt>
                <c:pt idx="3">
                  <c:v>4414</c:v>
                </c:pt>
                <c:pt idx="4">
                  <c:v>16611</c:v>
                </c:pt>
                <c:pt idx="5">
                  <c:v>9485</c:v>
                </c:pt>
                <c:pt idx="6">
                  <c:v>33302</c:v>
                </c:pt>
                <c:pt idx="7">
                  <c:v>36577</c:v>
                </c:pt>
                <c:pt idx="8">
                  <c:v>40469</c:v>
                </c:pt>
                <c:pt idx="9">
                  <c:v>73052</c:v>
                </c:pt>
                <c:pt idx="10">
                  <c:v>187023</c:v>
                </c:pt>
              </c:numCache>
            </c:numRef>
          </c:val>
          <c:extLst>
            <c:ext xmlns:c16="http://schemas.microsoft.com/office/drawing/2014/chart" uri="{C3380CC4-5D6E-409C-BE32-E72D297353CC}">
              <c16:uniqueId val="{00000001-3D78-4EAC-8A69-14BB7F7F5370}"/>
            </c:ext>
          </c:extLst>
        </c:ser>
        <c:ser>
          <c:idx val="2"/>
          <c:order val="2"/>
          <c:tx>
            <c:strRef>
              <c:f>'EV Sales by State and Category'!$I$1</c:f>
              <c:strCache>
                <c:ptCount val="1"/>
                <c:pt idx="0">
                  <c:v>4W</c:v>
                </c:pt>
              </c:strCache>
            </c:strRef>
          </c:tx>
          <c:spPr>
            <a:solidFill>
              <a:srgbClr val="C00000"/>
            </a:solidFill>
            <a:ln>
              <a:noFill/>
            </a:ln>
            <a:effectLst/>
          </c:spPr>
          <c:invertIfNegative val="0"/>
          <c:cat>
            <c:strRef>
              <c:f>'EV Sales by State and Category'!$A$2:$A$12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 and Category'!$I$2:$I$12</c:f>
              <c:numCache>
                <c:formatCode>General</c:formatCode>
                <c:ptCount val="11"/>
                <c:pt idx="0">
                  <c:v>3837</c:v>
                </c:pt>
                <c:pt idx="1">
                  <c:v>691</c:v>
                </c:pt>
                <c:pt idx="2">
                  <c:v>45</c:v>
                </c:pt>
                <c:pt idx="3">
                  <c:v>2672</c:v>
                </c:pt>
                <c:pt idx="4">
                  <c:v>233</c:v>
                </c:pt>
                <c:pt idx="5">
                  <c:v>2636</c:v>
                </c:pt>
                <c:pt idx="6">
                  <c:v>532</c:v>
                </c:pt>
                <c:pt idx="7">
                  <c:v>319</c:v>
                </c:pt>
                <c:pt idx="8">
                  <c:v>81</c:v>
                </c:pt>
                <c:pt idx="9">
                  <c:v>2428</c:v>
                </c:pt>
                <c:pt idx="10">
                  <c:v>263</c:v>
                </c:pt>
              </c:numCache>
            </c:numRef>
          </c:val>
          <c:extLst>
            <c:ext xmlns:c16="http://schemas.microsoft.com/office/drawing/2014/chart" uri="{C3380CC4-5D6E-409C-BE32-E72D297353CC}">
              <c16:uniqueId val="{00000002-3D78-4EAC-8A69-14BB7F7F5370}"/>
            </c:ext>
          </c:extLst>
        </c:ser>
        <c:dLbls>
          <c:showLegendKey val="0"/>
          <c:showVal val="0"/>
          <c:showCatName val="0"/>
          <c:showSerName val="0"/>
          <c:showPercent val="0"/>
          <c:showBubbleSize val="0"/>
        </c:dLbls>
        <c:gapWidth val="50"/>
        <c:overlap val="100"/>
        <c:axId val="1953317391"/>
        <c:axId val="1953312815"/>
      </c:barChart>
      <c:catAx>
        <c:axId val="1953317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953312815"/>
        <c:crosses val="autoZero"/>
        <c:auto val="1"/>
        <c:lblAlgn val="ctr"/>
        <c:lblOffset val="100"/>
        <c:noMultiLvlLbl val="0"/>
      </c:catAx>
      <c:valAx>
        <c:axId val="1953312815"/>
        <c:scaling>
          <c:orientation val="minMax"/>
          <c:max val="200000"/>
        </c:scaling>
        <c:delete val="0"/>
        <c:axPos val="b"/>
        <c:majorGridlines>
          <c:spPr>
            <a:ln w="6350" cap="flat" cmpd="sng" algn="ctr">
              <a:solidFill>
                <a:schemeClr val="tx1">
                  <a:lumMod val="15000"/>
                  <a:lumOff val="85000"/>
                </a:schemeClr>
              </a:solidFill>
              <a:prstDash val="dash"/>
              <a:round/>
            </a:ln>
            <a:effectLst/>
          </c:spPr>
        </c:majorGridlines>
        <c:numFmt formatCode="#,##0" sourceLinked="0"/>
        <c:majorTickMark val="out"/>
        <c:minorTickMark val="none"/>
        <c:tickLblPos val="high"/>
        <c:spPr>
          <a:noFill/>
          <a:ln>
            <a:solidFill>
              <a:schemeClr val="bg1">
                <a:lumMod val="85000"/>
              </a:schemeClr>
            </a:solid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953317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50" b="0" i="0" kern="1200" spc="0" baseline="0" dirty="0">
                <a:solidFill>
                  <a:srgbClr val="7030A0"/>
                </a:solidFill>
                <a:effectLst/>
                <a:latin typeface="Arial" panose="020B0604020202020204" pitchFamily="34" charset="0"/>
                <a:cs typeface="Arial" panose="020B0604020202020204" pitchFamily="34" charset="0"/>
              </a:rPr>
              <a:t>EV </a:t>
            </a:r>
            <a:r>
              <a:rPr lang="en-US" sz="1050" b="0" i="0" u="none" strike="noStrike" baseline="0" dirty="0">
                <a:effectLst/>
              </a:rPr>
              <a:t>Registrations</a:t>
            </a:r>
            <a:r>
              <a:rPr lang="en-US" sz="1050" b="0" i="0" kern="1200" spc="0" baseline="0" dirty="0">
                <a:solidFill>
                  <a:srgbClr val="7030A0"/>
                </a:solidFill>
                <a:effectLst/>
                <a:latin typeface="Arial" panose="020B0604020202020204" pitchFamily="34" charset="0"/>
                <a:cs typeface="Arial" panose="020B0604020202020204" pitchFamily="34" charset="0"/>
              </a:rPr>
              <a:t> by Category</a:t>
            </a:r>
            <a:endParaRPr lang="en-AE" sz="1050" dirty="0">
              <a:effectLst/>
            </a:endParaRPr>
          </a:p>
        </c:rich>
      </c:tx>
      <c:overlay val="0"/>
      <c:spPr>
        <a:noFill/>
        <a:ln>
          <a:noFill/>
        </a:ln>
        <a:effectLst/>
      </c:spPr>
      <c:txPr>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percentStacked"/>
        <c:varyColors val="0"/>
        <c:ser>
          <c:idx val="1"/>
          <c:order val="0"/>
          <c:tx>
            <c:strRef>
              <c:f>'EV Sales by State_Category_v2'!$B$15</c:f>
              <c:strCache>
                <c:ptCount val="1"/>
                <c:pt idx="0">
                  <c:v>2017</c:v>
                </c:pt>
              </c:strCache>
            </c:strRef>
          </c:tx>
          <c:spPr>
            <a:solidFill>
              <a:schemeClr val="accent2"/>
            </a:solidFill>
            <a:ln>
              <a:noFill/>
            </a:ln>
            <a:effectLst/>
          </c:spPr>
          <c:invertIfNegative val="0"/>
          <c:cat>
            <c:strRef>
              <c:f>'EV Sales by State_Category_v2'!$A$16:$A$26</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extLst/>
            </c:strRef>
          </c:cat>
          <c:val>
            <c:numRef>
              <c:f>'EV Sales by State_Category_v2'!$B$16:$B$26</c:f>
              <c:numCache>
                <c:formatCode>0%</c:formatCode>
                <c:ptCount val="11"/>
                <c:pt idx="0">
                  <c:v>9.9670615639387825E-2</c:v>
                </c:pt>
                <c:pt idx="1">
                  <c:v>6.6841345382599865E-3</c:v>
                </c:pt>
                <c:pt idx="2">
                  <c:v>0.22571336966976596</c:v>
                </c:pt>
                <c:pt idx="3">
                  <c:v>3.8260522641133055E-2</c:v>
                </c:pt>
                <c:pt idx="4">
                  <c:v>0.15673806779795732</c:v>
                </c:pt>
                <c:pt idx="5">
                  <c:v>9.0625742104013293E-2</c:v>
                </c:pt>
                <c:pt idx="6">
                  <c:v>0.11248019714838937</c:v>
                </c:pt>
                <c:pt idx="7">
                  <c:v>0.1194337953406075</c:v>
                </c:pt>
                <c:pt idx="8">
                  <c:v>8.4509029345372466E-2</c:v>
                </c:pt>
                <c:pt idx="9">
                  <c:v>0.21783016245989034</c:v>
                </c:pt>
                <c:pt idx="10">
                  <c:v>0.20737978390180695</c:v>
                </c:pt>
              </c:numCache>
              <c:extLst/>
            </c:numRef>
          </c:val>
          <c:extLst>
            <c:ext xmlns:c16="http://schemas.microsoft.com/office/drawing/2014/chart" uri="{C3380CC4-5D6E-409C-BE32-E72D297353CC}">
              <c16:uniqueId val="{00000000-0468-4472-97A7-2AACC956C1F9}"/>
            </c:ext>
          </c:extLst>
        </c:ser>
        <c:ser>
          <c:idx val="0"/>
          <c:order val="1"/>
          <c:tx>
            <c:strRef>
              <c:f>'EV Sales by State_Category_v2'!$C$15</c:f>
              <c:strCache>
                <c:ptCount val="1"/>
                <c:pt idx="0">
                  <c:v>2018</c:v>
                </c:pt>
              </c:strCache>
            </c:strRef>
          </c:tx>
          <c:spPr>
            <a:solidFill>
              <a:schemeClr val="accent1"/>
            </a:solidFill>
            <a:ln>
              <a:noFill/>
            </a:ln>
            <a:effectLst/>
          </c:spPr>
          <c:invertIfNegative val="0"/>
          <c:cat>
            <c:strRef>
              <c:f>'EV Sales by State_Category_v2'!$A$16:$A$26</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extLst/>
            </c:strRef>
          </c:cat>
          <c:val>
            <c:numRef>
              <c:f>'EV Sales by State_Category_v2'!$C$16:$C$26</c:f>
              <c:numCache>
                <c:formatCode>0%</c:formatCode>
                <c:ptCount val="11"/>
                <c:pt idx="0">
                  <c:v>0.20982329711925168</c:v>
                </c:pt>
                <c:pt idx="1">
                  <c:v>7.0958772258168018E-2</c:v>
                </c:pt>
                <c:pt idx="2">
                  <c:v>0.27097360265042214</c:v>
                </c:pt>
                <c:pt idx="3">
                  <c:v>0.18559744663873928</c:v>
                </c:pt>
                <c:pt idx="4">
                  <c:v>0.18555021261375829</c:v>
                </c:pt>
                <c:pt idx="5">
                  <c:v>0.23818570410828782</c:v>
                </c:pt>
                <c:pt idx="6">
                  <c:v>0.21721527900017604</c:v>
                </c:pt>
                <c:pt idx="7">
                  <c:v>0.18087986917240825</c:v>
                </c:pt>
                <c:pt idx="8">
                  <c:v>0.19913939051918736</c:v>
                </c:pt>
                <c:pt idx="9">
                  <c:v>0.25839460319866597</c:v>
                </c:pt>
                <c:pt idx="10">
                  <c:v>0.27144402158941344</c:v>
                </c:pt>
              </c:numCache>
              <c:extLst/>
            </c:numRef>
          </c:val>
          <c:extLst>
            <c:ext xmlns:c16="http://schemas.microsoft.com/office/drawing/2014/chart" uri="{C3380CC4-5D6E-409C-BE32-E72D297353CC}">
              <c16:uniqueId val="{00000001-0468-4472-97A7-2AACC956C1F9}"/>
            </c:ext>
          </c:extLst>
        </c:ser>
        <c:ser>
          <c:idx val="2"/>
          <c:order val="2"/>
          <c:tx>
            <c:strRef>
              <c:f>'EV Sales by State_Category_v2'!$D$15</c:f>
              <c:strCache>
                <c:ptCount val="1"/>
                <c:pt idx="0">
                  <c:v>2019</c:v>
                </c:pt>
              </c:strCache>
            </c:strRef>
          </c:tx>
          <c:spPr>
            <a:solidFill>
              <a:schemeClr val="accent3"/>
            </a:solidFill>
            <a:ln>
              <a:noFill/>
            </a:ln>
            <a:effectLst/>
          </c:spPr>
          <c:invertIfNegative val="0"/>
          <c:cat>
            <c:strRef>
              <c:f>'EV Sales by State_Category_v2'!$A$16:$A$26</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extLst/>
            </c:strRef>
          </c:cat>
          <c:val>
            <c:numRef>
              <c:f>'EV Sales by State_Category_v2'!$D$16:$D$26</c:f>
              <c:numCache>
                <c:formatCode>0%</c:formatCode>
                <c:ptCount val="11"/>
                <c:pt idx="0">
                  <c:v>0.28834780076795691</c:v>
                </c:pt>
                <c:pt idx="1">
                  <c:v>0.18416127479813912</c:v>
                </c:pt>
                <c:pt idx="2">
                  <c:v>0.31094367852944321</c:v>
                </c:pt>
                <c:pt idx="3">
                  <c:v>0.29208059046479157</c:v>
                </c:pt>
                <c:pt idx="4">
                  <c:v>0.2633231331717204</c:v>
                </c:pt>
                <c:pt idx="5">
                  <c:v>0.1915222037520779</c:v>
                </c:pt>
                <c:pt idx="6">
                  <c:v>0.31881124215220324</c:v>
                </c:pt>
                <c:pt idx="7">
                  <c:v>0.36283209565427199</c:v>
                </c:pt>
                <c:pt idx="8">
                  <c:v>0.29112584650112866</c:v>
                </c:pt>
                <c:pt idx="9">
                  <c:v>0.29337527476692188</c:v>
                </c:pt>
                <c:pt idx="10">
                  <c:v>0.28464151982940689</c:v>
                </c:pt>
              </c:numCache>
              <c:extLst/>
            </c:numRef>
          </c:val>
          <c:extLst>
            <c:ext xmlns:c16="http://schemas.microsoft.com/office/drawing/2014/chart" uri="{C3380CC4-5D6E-409C-BE32-E72D297353CC}">
              <c16:uniqueId val="{00000002-0468-4472-97A7-2AACC956C1F9}"/>
            </c:ext>
          </c:extLst>
        </c:ser>
        <c:ser>
          <c:idx val="3"/>
          <c:order val="3"/>
          <c:tx>
            <c:strRef>
              <c:f>'EV Sales by State_Category_v2'!$E$15</c:f>
              <c:strCache>
                <c:ptCount val="1"/>
                <c:pt idx="0">
                  <c:v>2020</c:v>
                </c:pt>
              </c:strCache>
            </c:strRef>
          </c:tx>
          <c:spPr>
            <a:solidFill>
              <a:schemeClr val="accent4"/>
            </a:solidFill>
            <a:ln>
              <a:noFill/>
            </a:ln>
            <a:effectLst/>
          </c:spPr>
          <c:invertIfNegative val="0"/>
          <c:cat>
            <c:strRef>
              <c:f>'EV Sales by State_Category_v2'!$A$16:$A$26</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extLst/>
            </c:strRef>
          </c:cat>
          <c:val>
            <c:numRef>
              <c:f>'EV Sales by State_Category_v2'!$E$16:$E$26</c:f>
              <c:numCache>
                <c:formatCode>0%</c:formatCode>
                <c:ptCount val="11"/>
                <c:pt idx="0">
                  <c:v>0.26492693490564323</c:v>
                </c:pt>
                <c:pt idx="1">
                  <c:v>0.30458264263943102</c:v>
                </c:pt>
                <c:pt idx="2">
                  <c:v>0.12808592497595384</c:v>
                </c:pt>
                <c:pt idx="3">
                  <c:v>0.2850189507281069</c:v>
                </c:pt>
                <c:pt idx="4">
                  <c:v>0.22242975797798356</c:v>
                </c:pt>
                <c:pt idx="5">
                  <c:v>0.28882688197577772</c:v>
                </c:pt>
                <c:pt idx="6">
                  <c:v>0.24520330927653583</c:v>
                </c:pt>
                <c:pt idx="7">
                  <c:v>0.27023404198278866</c:v>
                </c:pt>
                <c:pt idx="8">
                  <c:v>0.29270127915726107</c:v>
                </c:pt>
                <c:pt idx="9">
                  <c:v>0.15640870158417342</c:v>
                </c:pt>
                <c:pt idx="10">
                  <c:v>0.15946169307526706</c:v>
                </c:pt>
              </c:numCache>
              <c:extLst/>
            </c:numRef>
          </c:val>
          <c:extLst>
            <c:ext xmlns:c16="http://schemas.microsoft.com/office/drawing/2014/chart" uri="{C3380CC4-5D6E-409C-BE32-E72D297353CC}">
              <c16:uniqueId val="{00000003-0468-4472-97A7-2AACC956C1F9}"/>
            </c:ext>
          </c:extLst>
        </c:ser>
        <c:ser>
          <c:idx val="4"/>
          <c:order val="4"/>
          <c:tx>
            <c:strRef>
              <c:f>'EV Sales by State_Category_v2'!$F$15</c:f>
              <c:strCache>
                <c:ptCount val="1"/>
                <c:pt idx="0">
                  <c:v>2021</c:v>
                </c:pt>
              </c:strCache>
            </c:strRef>
          </c:tx>
          <c:spPr>
            <a:solidFill>
              <a:schemeClr val="accent5"/>
            </a:solidFill>
            <a:ln>
              <a:noFill/>
            </a:ln>
            <a:effectLst/>
          </c:spPr>
          <c:invertIfNegative val="0"/>
          <c:cat>
            <c:strRef>
              <c:f>'EV Sales by State_Category_v2'!$A$16:$A$26</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extLst/>
            </c:strRef>
          </c:cat>
          <c:val>
            <c:numRef>
              <c:f>'EV Sales by State_Category_v2'!$F$16:$F$26</c:f>
              <c:numCache>
                <c:formatCode>0%</c:formatCode>
                <c:ptCount val="11"/>
                <c:pt idx="0">
                  <c:v>0.13723135156776037</c:v>
                </c:pt>
                <c:pt idx="1">
                  <c:v>0.43361317576600183</c:v>
                </c:pt>
                <c:pt idx="2">
                  <c:v>6.4283424174414877E-2</c:v>
                </c:pt>
                <c:pt idx="3">
                  <c:v>0.19904248952722919</c:v>
                </c:pt>
                <c:pt idx="4">
                  <c:v>0.17195882843858046</c:v>
                </c:pt>
                <c:pt idx="5">
                  <c:v>0.19083946805984328</c:v>
                </c:pt>
                <c:pt idx="6">
                  <c:v>0.10628997242269554</c:v>
                </c:pt>
                <c:pt idx="7">
                  <c:v>6.6620197849923596E-2</c:v>
                </c:pt>
                <c:pt idx="8">
                  <c:v>0.13252445447705041</c:v>
                </c:pt>
                <c:pt idx="9">
                  <c:v>7.3991257990348419E-2</c:v>
                </c:pt>
                <c:pt idx="10">
                  <c:v>7.7072981604105667E-2</c:v>
                </c:pt>
              </c:numCache>
              <c:extLst/>
            </c:numRef>
          </c:val>
          <c:extLst>
            <c:ext xmlns:c16="http://schemas.microsoft.com/office/drawing/2014/chart" uri="{C3380CC4-5D6E-409C-BE32-E72D297353CC}">
              <c16:uniqueId val="{00000004-0468-4472-97A7-2AACC956C1F9}"/>
            </c:ext>
          </c:extLst>
        </c:ser>
        <c:dLbls>
          <c:showLegendKey val="0"/>
          <c:showVal val="0"/>
          <c:showCatName val="0"/>
          <c:showSerName val="0"/>
          <c:showPercent val="0"/>
          <c:showBubbleSize val="0"/>
        </c:dLbls>
        <c:gapWidth val="50"/>
        <c:overlap val="100"/>
        <c:axId val="1953317391"/>
        <c:axId val="1953312815"/>
        <c:extLst/>
      </c:barChart>
      <c:catAx>
        <c:axId val="195331739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953312815"/>
        <c:crosses val="autoZero"/>
        <c:auto val="1"/>
        <c:lblAlgn val="ctr"/>
        <c:lblOffset val="100"/>
        <c:noMultiLvlLbl val="0"/>
      </c:catAx>
      <c:valAx>
        <c:axId val="1953312815"/>
        <c:scaling>
          <c:orientation val="minMax"/>
        </c:scaling>
        <c:delete val="0"/>
        <c:axPos val="b"/>
        <c:majorGridlines>
          <c:spPr>
            <a:ln w="9525" cap="flat" cmpd="sng" algn="ctr">
              <a:solidFill>
                <a:schemeClr val="tx1">
                  <a:lumMod val="15000"/>
                  <a:lumOff val="85000"/>
                </a:schemeClr>
              </a:solidFill>
              <a:prstDash val="dash"/>
              <a:round/>
            </a:ln>
            <a:effectLst/>
          </c:spPr>
        </c:majorGridlines>
        <c:numFmt formatCode="0%" sourceLinked="0"/>
        <c:majorTickMark val="out"/>
        <c:minorTickMark val="none"/>
        <c:tickLblPos val="high"/>
        <c:spPr>
          <a:noFill/>
          <a:ln>
            <a:solidFill>
              <a:schemeClr val="bg1">
                <a:lumMod val="85000"/>
              </a:schemeClr>
            </a:solid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953317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2828781794678039E-3"/>
          <c:w val="1"/>
          <c:h val="0.97815105135879243"/>
        </c:manualLayout>
      </c:layout>
      <c:areaChart>
        <c:grouping val="standard"/>
        <c:varyColors val="0"/>
        <c:ser>
          <c:idx val="1"/>
          <c:order val="0"/>
          <c:tx>
            <c:strRef>
              <c:f>'Total Car Sales'!$D$1</c:f>
              <c:strCache>
                <c:ptCount val="1"/>
                <c:pt idx="0">
                  <c:v>EV Car Sales</c:v>
                </c:pt>
              </c:strCache>
            </c:strRef>
          </c:tx>
          <c:spPr>
            <a:gradFill>
              <a:gsLst>
                <a:gs pos="0">
                  <a:schemeClr val="accent6">
                    <a:lumMod val="75000"/>
                  </a:schemeClr>
                </a:gs>
                <a:gs pos="74000">
                  <a:schemeClr val="accent6">
                    <a:lumMod val="60000"/>
                    <a:lumOff val="40000"/>
                  </a:schemeClr>
                </a:gs>
                <a:gs pos="83000">
                  <a:schemeClr val="accent6">
                    <a:lumMod val="40000"/>
                    <a:lumOff val="60000"/>
                  </a:schemeClr>
                </a:gs>
                <a:gs pos="100000">
                  <a:schemeClr val="accent6">
                    <a:lumMod val="20000"/>
                    <a:lumOff val="80000"/>
                  </a:schemeClr>
                </a:gs>
              </a:gsLst>
              <a:lin ang="5400000" scaled="1"/>
            </a:gradFill>
            <a:ln>
              <a:solidFill>
                <a:schemeClr val="accent6">
                  <a:lumMod val="75000"/>
                </a:schemeClr>
              </a:solidFill>
            </a:ln>
            <a:effectLst/>
          </c:spPr>
          <c:cat>
            <c:numRef>
              <c:f>'Total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'Total Car Sales'!$D$2:$D$76</c:f>
              <c:numCache>
                <c:formatCode>_-* #,##0_-;\-* #,##0_-;_-* "-"??_-;_-@_-</c:formatCode>
                <c:ptCount val="75"/>
                <c:pt idx="0">
                  <c:v>178</c:v>
                </c:pt>
                <c:pt idx="1">
                  <c:v>185</c:v>
                </c:pt>
                <c:pt idx="2">
                  <c:v>228</c:v>
                </c:pt>
                <c:pt idx="3">
                  <c:v>176</c:v>
                </c:pt>
                <c:pt idx="4">
                  <c:v>205</c:v>
                </c:pt>
                <c:pt idx="5">
                  <c:v>293</c:v>
                </c:pt>
                <c:pt idx="6">
                  <c:v>556</c:v>
                </c:pt>
                <c:pt idx="7">
                  <c:v>887</c:v>
                </c:pt>
                <c:pt idx="8">
                  <c:v>1223</c:v>
                </c:pt>
                <c:pt idx="9">
                  <c:v>1308</c:v>
                </c:pt>
                <c:pt idx="10">
                  <c:v>1440</c:v>
                </c:pt>
                <c:pt idx="11">
                  <c:v>2352</c:v>
                </c:pt>
                <c:pt idx="12">
                  <c:v>2138</c:v>
                </c:pt>
                <c:pt idx="13">
                  <c:v>2711</c:v>
                </c:pt>
                <c:pt idx="14">
                  <c:v>4692</c:v>
                </c:pt>
                <c:pt idx="15">
                  <c:v>3222</c:v>
                </c:pt>
                <c:pt idx="16">
                  <c:v>4147</c:v>
                </c:pt>
                <c:pt idx="17">
                  <c:v>5331</c:v>
                </c:pt>
                <c:pt idx="18">
                  <c:v>4521</c:v>
                </c:pt>
                <c:pt idx="19">
                  <c:v>4227</c:v>
                </c:pt>
                <c:pt idx="20">
                  <c:v>4297</c:v>
                </c:pt>
                <c:pt idx="21">
                  <c:v>6467</c:v>
                </c:pt>
                <c:pt idx="22">
                  <c:v>4936</c:v>
                </c:pt>
                <c:pt idx="23">
                  <c:v>4444</c:v>
                </c:pt>
                <c:pt idx="24">
                  <c:v>4570</c:v>
                </c:pt>
                <c:pt idx="25">
                  <c:v>4412</c:v>
                </c:pt>
                <c:pt idx="26">
                  <c:v>5991</c:v>
                </c:pt>
                <c:pt idx="27">
                  <c:v>5057</c:v>
                </c:pt>
                <c:pt idx="28">
                  <c:v>7081</c:v>
                </c:pt>
                <c:pt idx="29">
                  <c:v>7504</c:v>
                </c:pt>
                <c:pt idx="30">
                  <c:v>9026</c:v>
                </c:pt>
                <c:pt idx="31">
                  <c:v>9171</c:v>
                </c:pt>
                <c:pt idx="32">
                  <c:v>7791</c:v>
                </c:pt>
                <c:pt idx="33">
                  <c:v>7715</c:v>
                </c:pt>
                <c:pt idx="34">
                  <c:v>10178</c:v>
                </c:pt>
                <c:pt idx="35">
                  <c:v>9063</c:v>
                </c:pt>
                <c:pt idx="36">
                  <c:v>8886</c:v>
                </c:pt>
                <c:pt idx="37">
                  <c:v>7457</c:v>
                </c:pt>
                <c:pt idx="38">
                  <c:v>7830</c:v>
                </c:pt>
                <c:pt idx="39">
                  <c:v>7521</c:v>
                </c:pt>
                <c:pt idx="40">
                  <c:v>8544</c:v>
                </c:pt>
                <c:pt idx="41">
                  <c:v>8940</c:v>
                </c:pt>
                <c:pt idx="42">
                  <c:v>11399</c:v>
                </c:pt>
                <c:pt idx="43">
                  <c:v>11655</c:v>
                </c:pt>
                <c:pt idx="44">
                  <c:v>14351</c:v>
                </c:pt>
                <c:pt idx="45">
                  <c:v>15172</c:v>
                </c:pt>
                <c:pt idx="46">
                  <c:v>14180</c:v>
                </c:pt>
                <c:pt idx="47">
                  <c:v>15621</c:v>
                </c:pt>
                <c:pt idx="48">
                  <c:v>13223</c:v>
                </c:pt>
                <c:pt idx="49">
                  <c:v>11580</c:v>
                </c:pt>
                <c:pt idx="50">
                  <c:v>14405</c:v>
                </c:pt>
                <c:pt idx="51">
                  <c:v>10574</c:v>
                </c:pt>
                <c:pt idx="52">
                  <c:v>9781</c:v>
                </c:pt>
                <c:pt idx="53">
                  <c:v>10764</c:v>
                </c:pt>
                <c:pt idx="54">
                  <c:v>12206</c:v>
                </c:pt>
                <c:pt idx="55">
                  <c:v>12810</c:v>
                </c:pt>
                <c:pt idx="56">
                  <c:v>15829</c:v>
                </c:pt>
                <c:pt idx="57">
                  <c:v>15196</c:v>
                </c:pt>
                <c:pt idx="58">
                  <c:v>18502</c:v>
                </c:pt>
                <c:pt idx="59">
                  <c:v>16438</c:v>
                </c:pt>
                <c:pt idx="60">
                  <c:v>16438</c:v>
                </c:pt>
                <c:pt idx="61">
                  <c:v>16150</c:v>
                </c:pt>
                <c:pt idx="62">
                  <c:v>13625</c:v>
                </c:pt>
                <c:pt idx="63">
                  <c:v>901</c:v>
                </c:pt>
                <c:pt idx="64">
                  <c:v>1277</c:v>
                </c:pt>
                <c:pt idx="65">
                  <c:v>6209</c:v>
                </c:pt>
                <c:pt idx="66">
                  <c:v>7512</c:v>
                </c:pt>
                <c:pt idx="67">
                  <c:v>8117</c:v>
                </c:pt>
                <c:pt idx="68">
                  <c:v>10673</c:v>
                </c:pt>
                <c:pt idx="69">
                  <c:v>10898</c:v>
                </c:pt>
                <c:pt idx="70">
                  <c:v>12861</c:v>
                </c:pt>
                <c:pt idx="71">
                  <c:v>14985</c:v>
                </c:pt>
                <c:pt idx="72">
                  <c:v>16213</c:v>
                </c:pt>
                <c:pt idx="73">
                  <c:v>19115</c:v>
                </c:pt>
                <c:pt idx="74">
                  <c:v>25993</c:v>
                </c:pt>
              </c:numCache>
            </c:numRef>
          </c:val>
          <c:extLst>
            <c:ext xmlns:c16="http://schemas.microsoft.com/office/drawing/2014/chart" uri="{C3380CC4-5D6E-409C-BE32-E72D297353CC}">
              <c16:uniqueId val="{00000000-1BA8-44D1-B1C9-F6BADD88301F}"/>
            </c:ext>
          </c:extLst>
        </c:ser>
        <c:dLbls>
          <c:showLegendKey val="0"/>
          <c:showVal val="0"/>
          <c:showCatName val="0"/>
          <c:showSerName val="0"/>
          <c:showPercent val="0"/>
          <c:showBubbleSize val="0"/>
        </c:dLbls>
        <c:axId val="1844817119"/>
        <c:axId val="1844794239"/>
      </c:areaChart>
      <c:dateAx>
        <c:axId val="1844817119"/>
        <c:scaling>
          <c:orientation val="minMax"/>
        </c:scaling>
        <c:delete val="1"/>
        <c:axPos val="b"/>
        <c:numFmt formatCode="mmm\-yyyy" sourceLinked="1"/>
        <c:majorTickMark val="out"/>
        <c:minorTickMark val="none"/>
        <c:tickLblPos val="nextTo"/>
        <c:crossAx val="1844794239"/>
        <c:crosses val="autoZero"/>
        <c:auto val="1"/>
        <c:lblOffset val="100"/>
        <c:baseTimeUnit val="months"/>
      </c:dateAx>
      <c:valAx>
        <c:axId val="1844794239"/>
        <c:scaling>
          <c:orientation val="minMax"/>
          <c:max val="25000"/>
          <c:min val="0"/>
        </c:scaling>
        <c:delete val="1"/>
        <c:axPos val="l"/>
        <c:numFmt formatCode="#,##0" sourceLinked="0"/>
        <c:majorTickMark val="out"/>
        <c:minorTickMark val="none"/>
        <c:tickLblPos val="nextTo"/>
        <c:crossAx val="1844817119"/>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a:noFill/>
    </a:ln>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areaChart>
        <c:grouping val="standard"/>
        <c:varyColors val="0"/>
        <c:ser>
          <c:idx val="0"/>
          <c:order val="0"/>
          <c:tx>
            <c:strRef>
              <c:f>'Total Car Sales'!$A$1</c:f>
              <c:strCache>
                <c:ptCount val="1"/>
                <c:pt idx="0">
                  <c:v>MonthYear</c:v>
                </c:pt>
              </c:strCache>
            </c:strRef>
          </c:tx>
          <c:spPr>
            <a:gradFill>
              <a:gsLst>
                <a:gs pos="0">
                  <a:schemeClr val="accent5">
                    <a:lumMod val="75000"/>
                  </a:schemeClr>
                </a:gs>
                <a:gs pos="74000">
                  <a:schemeClr val="accent5">
                    <a:lumMod val="60000"/>
                    <a:lumOff val="40000"/>
                  </a:schemeClr>
                </a:gs>
                <a:gs pos="83000">
                  <a:schemeClr val="accent5">
                    <a:lumMod val="40000"/>
                    <a:lumOff val="60000"/>
                  </a:schemeClr>
                </a:gs>
                <a:gs pos="100000">
                  <a:schemeClr val="accent5">
                    <a:lumMod val="20000"/>
                    <a:lumOff val="80000"/>
                  </a:schemeClr>
                </a:gs>
              </a:gsLst>
              <a:lin ang="5400000" scaled="1"/>
            </a:gradFill>
            <a:ln w="6350">
              <a:solidFill>
                <a:schemeClr val="accent5">
                  <a:lumMod val="75000"/>
                </a:schemeClr>
              </a:solidFill>
            </a:ln>
            <a:effectLst/>
          </c:spPr>
          <c:cat>
            <c:numRef>
              <c:f>'Total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'Total Car Sales'!$G$2:$G$76</c:f>
              <c:numCache>
                <c:formatCode>0.0%</c:formatCode>
                <c:ptCount val="75"/>
                <c:pt idx="0">
                  <c:v>1.2039237091130938E-4</c:v>
                </c:pt>
                <c:pt idx="1">
                  <c:v>1.3254028866558438E-4</c:v>
                </c:pt>
                <c:pt idx="2">
                  <c:v>1.5393174072493747E-4</c:v>
                </c:pt>
                <c:pt idx="3">
                  <c:v>1.2394130534137732E-4</c:v>
                </c:pt>
                <c:pt idx="4">
                  <c:v>1.3699170231235312E-4</c:v>
                </c:pt>
                <c:pt idx="5">
                  <c:v>1.8963308909713292E-4</c:v>
                </c:pt>
                <c:pt idx="6">
                  <c:v>3.6972878797450465E-4</c:v>
                </c:pt>
                <c:pt idx="7">
                  <c:v>6.5955212915621945E-4</c:v>
                </c:pt>
                <c:pt idx="8">
                  <c:v>8.6063788537823376E-4</c:v>
                </c:pt>
                <c:pt idx="9">
                  <c:v>9.1843871036599925E-4</c:v>
                </c:pt>
                <c:pt idx="10">
                  <c:v>8.0479793703462144E-4</c:v>
                </c:pt>
                <c:pt idx="11">
                  <c:v>1.5073579834216258E-3</c:v>
                </c:pt>
                <c:pt idx="12">
                  <c:v>1.3575180658478806E-3</c:v>
                </c:pt>
                <c:pt idx="13">
                  <c:v>1.7108569683185388E-3</c:v>
                </c:pt>
                <c:pt idx="14">
                  <c:v>2.9570360062619585E-3</c:v>
                </c:pt>
                <c:pt idx="15">
                  <c:v>2.050137375747804E-3</c:v>
                </c:pt>
                <c:pt idx="16">
                  <c:v>2.5017947526860961E-3</c:v>
                </c:pt>
                <c:pt idx="17">
                  <c:v>3.3150737916397459E-3</c:v>
                </c:pt>
                <c:pt idx="18">
                  <c:v>2.9755244847294582E-3</c:v>
                </c:pt>
                <c:pt idx="19">
                  <c:v>2.7873484581221832E-3</c:v>
                </c:pt>
                <c:pt idx="20">
                  <c:v>2.899047436566049E-3</c:v>
                </c:pt>
                <c:pt idx="21">
                  <c:v>3.5582254320407555E-3</c:v>
                </c:pt>
                <c:pt idx="22">
                  <c:v>2.554926256008166E-3</c:v>
                </c:pt>
                <c:pt idx="23">
                  <c:v>3.2955208650816427E-3</c:v>
                </c:pt>
                <c:pt idx="24">
                  <c:v>3.0755770913251227E-3</c:v>
                </c:pt>
                <c:pt idx="25">
                  <c:v>2.9484469530153081E-3</c:v>
                </c:pt>
                <c:pt idx="26">
                  <c:v>2.9506602908894977E-3</c:v>
                </c:pt>
                <c:pt idx="27">
                  <c:v>2.9374196595102521E-3</c:v>
                </c:pt>
                <c:pt idx="28">
                  <c:v>3.9231525281368876E-3</c:v>
                </c:pt>
                <c:pt idx="29">
                  <c:v>4.3298461069755873E-3</c:v>
                </c:pt>
                <c:pt idx="30">
                  <c:v>5.5860908442201037E-3</c:v>
                </c:pt>
                <c:pt idx="31">
                  <c:v>5.9255516558721823E-3</c:v>
                </c:pt>
                <c:pt idx="32">
                  <c:v>4.8742980410214319E-3</c:v>
                </c:pt>
                <c:pt idx="33">
                  <c:v>3.8033141828371195E-3</c:v>
                </c:pt>
                <c:pt idx="34">
                  <c:v>4.5977863045778191E-3</c:v>
                </c:pt>
                <c:pt idx="35">
                  <c:v>5.7403121544126866E-3</c:v>
                </c:pt>
                <c:pt idx="36">
                  <c:v>4.6963666315910195E-3</c:v>
                </c:pt>
                <c:pt idx="37">
                  <c:v>4.3543305063566103E-3</c:v>
                </c:pt>
                <c:pt idx="38">
                  <c:v>3.9873504743572112E-3</c:v>
                </c:pt>
                <c:pt idx="39">
                  <c:v>3.9216483750265929E-3</c:v>
                </c:pt>
                <c:pt idx="40">
                  <c:v>4.1561938915040762E-3</c:v>
                </c:pt>
                <c:pt idx="41">
                  <c:v>4.7702057431356255E-3</c:v>
                </c:pt>
                <c:pt idx="42">
                  <c:v>5.9800479704874478E-3</c:v>
                </c:pt>
                <c:pt idx="43">
                  <c:v>6.6684288941221701E-3</c:v>
                </c:pt>
                <c:pt idx="44">
                  <c:v>8.2654576325462397E-3</c:v>
                </c:pt>
                <c:pt idx="45">
                  <c:v>8.5398692339559434E-3</c:v>
                </c:pt>
                <c:pt idx="46">
                  <c:v>6.5239014955285049E-3</c:v>
                </c:pt>
                <c:pt idx="47">
                  <c:v>8.0106418821034135E-3</c:v>
                </c:pt>
                <c:pt idx="48">
                  <c:v>6.9766067616578399E-3</c:v>
                </c:pt>
                <c:pt idx="49">
                  <c:v>6.8998391229220047E-3</c:v>
                </c:pt>
                <c:pt idx="50">
                  <c:v>7.7584679328328342E-3</c:v>
                </c:pt>
                <c:pt idx="51">
                  <c:v>6.0594564826843608E-3</c:v>
                </c:pt>
                <c:pt idx="52">
                  <c:v>5.3473655436342511E-3</c:v>
                </c:pt>
                <c:pt idx="53">
                  <c:v>6.3181694917641921E-3</c:v>
                </c:pt>
                <c:pt idx="54">
                  <c:v>6.7778050484263788E-3</c:v>
                </c:pt>
                <c:pt idx="55">
                  <c:v>7.8591946442134603E-3</c:v>
                </c:pt>
                <c:pt idx="56">
                  <c:v>1.0525153914334597E-2</c:v>
                </c:pt>
                <c:pt idx="57">
                  <c:v>8.1406256110424513E-3</c:v>
                </c:pt>
                <c:pt idx="58">
                  <c:v>8.1395093066327622E-3</c:v>
                </c:pt>
                <c:pt idx="59">
                  <c:v>9.8450768925779815E-3</c:v>
                </c:pt>
                <c:pt idx="60">
                  <c:v>9.2754192361970446E-3</c:v>
                </c:pt>
                <c:pt idx="61">
                  <c:v>9.2774183615906836E-3</c:v>
                </c:pt>
                <c:pt idx="62">
                  <c:v>5.870592746748015E-3</c:v>
                </c:pt>
                <c:pt idx="63">
                  <c:v>2.3840582969726957E-3</c:v>
                </c:pt>
                <c:pt idx="64">
                  <c:v>6.1389213381598615E-3</c:v>
                </c:pt>
                <c:pt idx="65">
                  <c:v>6.217268967727077E-3</c:v>
                </c:pt>
                <c:pt idx="66">
                  <c:v>6.4323604587937615E-3</c:v>
                </c:pt>
                <c:pt idx="67">
                  <c:v>6.6720972842254263E-3</c:v>
                </c:pt>
                <c:pt idx="68">
                  <c:v>7.7443163843119731E-3</c:v>
                </c:pt>
                <c:pt idx="69">
                  <c:v>7.5144783684659442E-3</c:v>
                </c:pt>
                <c:pt idx="70">
                  <c:v>6.854798305514752E-3</c:v>
                </c:pt>
                <c:pt idx="71">
                  <c:v>8.0313902210521568E-3</c:v>
                </c:pt>
                <c:pt idx="72">
                  <c:v>1.0007011635859086E-2</c:v>
                </c:pt>
                <c:pt idx="73">
                  <c:v>1.256406093585986E-2</c:v>
                </c:pt>
                <c:pt idx="74">
                  <c:v>1.5584903035797371E-2</c:v>
                </c:pt>
              </c:numCache>
              <c:extLst/>
            </c:numRef>
          </c:val>
          <c:extLst>
            <c:ext xmlns:c16="http://schemas.microsoft.com/office/drawing/2014/chart" uri="{C3380CC4-5D6E-409C-BE32-E72D297353CC}">
              <c16:uniqueId val="{00000000-7702-46C5-A2E4-743AE6AB88B3}"/>
            </c:ext>
          </c:extLst>
        </c:ser>
        <c:dLbls>
          <c:showLegendKey val="0"/>
          <c:showVal val="0"/>
          <c:showCatName val="0"/>
          <c:showSerName val="0"/>
          <c:showPercent val="0"/>
          <c:showBubbleSize val="0"/>
        </c:dLbls>
        <c:axId val="1844817119"/>
        <c:axId val="1844794239"/>
      </c:areaChart>
      <c:dateAx>
        <c:axId val="1844817119"/>
        <c:scaling>
          <c:orientation val="minMax"/>
        </c:scaling>
        <c:delete val="1"/>
        <c:axPos val="b"/>
        <c:numFmt formatCode="mmm\-yyyy" sourceLinked="1"/>
        <c:majorTickMark val="out"/>
        <c:minorTickMark val="none"/>
        <c:tickLblPos val="nextTo"/>
        <c:crossAx val="1844794239"/>
        <c:crosses val="autoZero"/>
        <c:auto val="1"/>
        <c:lblOffset val="100"/>
        <c:baseTimeUnit val="months"/>
      </c:dateAx>
      <c:valAx>
        <c:axId val="1844794239"/>
        <c:scaling>
          <c:orientation val="minMax"/>
          <c:max val="1.6000000000000004E-2"/>
          <c:min val="0"/>
        </c:scaling>
        <c:delete val="1"/>
        <c:axPos val="l"/>
        <c:numFmt formatCode="0%" sourceLinked="0"/>
        <c:majorTickMark val="out"/>
        <c:minorTickMark val="none"/>
        <c:tickLblPos val="nextTo"/>
        <c:crossAx val="1844817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cap="flat" cmpd="sng" algn="ctr">
      <a:noFill/>
      <a:round/>
    </a:ln>
    <a:effectLst/>
  </c:spPr>
  <c:txPr>
    <a:bodyPr/>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100" b="0" i="0" u="none" strike="noStrike" kern="1200" spc="0" baseline="0" dirty="0" smtClean="0">
                <a:solidFill>
                  <a:sysClr val="windowText" lastClr="000000">
                    <a:lumMod val="65000"/>
                    <a:lumOff val="35000"/>
                  </a:sysClr>
                </a:solidFill>
                <a:latin typeface="Segoe UI" panose="020B0502040204020203" pitchFamily="34" charset="0"/>
                <a:ea typeface="+mn-ea"/>
                <a:cs typeface="Segoe UI" panose="020B0502040204020203" pitchFamily="34" charset="0"/>
              </a:defRPr>
            </a:pPr>
            <a:r>
              <a:rPr lang="en-US" sz="1100" b="0" i="0" u="none" strike="noStrike" kern="1200" spc="0" baseline="0" dirty="0">
                <a:solidFill>
                  <a:sysClr val="windowText" lastClr="000000">
                    <a:lumMod val="65000"/>
                    <a:lumOff val="35000"/>
                  </a:sysClr>
                </a:solidFill>
                <a:latin typeface="Segoe UI" panose="020B0502040204020203" pitchFamily="34" charset="0"/>
                <a:ea typeface="+mn-ea"/>
                <a:cs typeface="Segoe UI" panose="020B0502040204020203" pitchFamily="34" charset="0"/>
              </a:rPr>
              <a:t>Cumulative EV Sales</a:t>
            </a:r>
          </a:p>
        </c:rich>
      </c:tx>
      <c:overlay val="0"/>
      <c:spPr>
        <a:noFill/>
        <a:ln>
          <a:noFill/>
        </a:ln>
        <a:effectLst/>
      </c:spPr>
      <c:txPr>
        <a:bodyPr rot="0" spcFirstLastPara="1" vertOverflow="ellipsis" vert="horz" wrap="square" anchor="ctr" anchorCtr="1"/>
        <a:lstStyle/>
        <a:p>
          <a:pPr algn="ctr" rtl="0">
            <a:defRPr lang="en-US" sz="1100" b="0" i="0" u="none" strike="noStrike" kern="1200" spc="0" baseline="0" dirty="0" smtClean="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title>
    <c:autoTitleDeleted val="0"/>
    <c:plotArea>
      <c:layout/>
      <c:lineChart>
        <c:grouping val="standard"/>
        <c:varyColors val="0"/>
        <c:ser>
          <c:idx val="2"/>
          <c:order val="0"/>
          <c:tx>
            <c:strRef>
              <c:f>'Monthly EV Sales by  Category'!$I$1</c:f>
              <c:strCache>
                <c:ptCount val="1"/>
                <c:pt idx="0">
                  <c:v>2W</c:v>
                </c:pt>
              </c:strCache>
            </c:strRef>
          </c:tx>
          <c:spPr>
            <a:ln w="22225" cap="rnd">
              <a:solidFill>
                <a:srgbClr val="0070C0"/>
              </a:solidFill>
              <a:round/>
            </a:ln>
            <a:effectLst/>
          </c:spPr>
          <c:marker>
            <c:symbol val="none"/>
          </c:marker>
          <c:cat>
            <c:numRef>
              <c:f>'Monthly EV Sales by  Category'!$A$2:$A$76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Category'!$I$2:$I$76</c:f>
              <c:numCache>
                <c:formatCode>General</c:formatCode>
                <c:ptCount val="75"/>
                <c:pt idx="0">
                  <c:v>92</c:v>
                </c:pt>
                <c:pt idx="1">
                  <c:v>201</c:v>
                </c:pt>
                <c:pt idx="2">
                  <c:v>346</c:v>
                </c:pt>
                <c:pt idx="3">
                  <c:v>454</c:v>
                </c:pt>
                <c:pt idx="4">
                  <c:v>541</c:v>
                </c:pt>
                <c:pt idx="5">
                  <c:v>694</c:v>
                </c:pt>
                <c:pt idx="6">
                  <c:v>809</c:v>
                </c:pt>
                <c:pt idx="7">
                  <c:v>928</c:v>
                </c:pt>
                <c:pt idx="8">
                  <c:v>1053</c:v>
                </c:pt>
                <c:pt idx="9">
                  <c:v>1193</c:v>
                </c:pt>
                <c:pt idx="10">
                  <c:v>1304</c:v>
                </c:pt>
                <c:pt idx="11">
                  <c:v>1438</c:v>
                </c:pt>
                <c:pt idx="12">
                  <c:v>1556</c:v>
                </c:pt>
                <c:pt idx="13">
                  <c:v>1679</c:v>
                </c:pt>
                <c:pt idx="14">
                  <c:v>1823</c:v>
                </c:pt>
                <c:pt idx="15">
                  <c:v>1952</c:v>
                </c:pt>
                <c:pt idx="16">
                  <c:v>2050</c:v>
                </c:pt>
                <c:pt idx="17">
                  <c:v>2200</c:v>
                </c:pt>
                <c:pt idx="18">
                  <c:v>2325</c:v>
                </c:pt>
                <c:pt idx="19">
                  <c:v>2414</c:v>
                </c:pt>
                <c:pt idx="20">
                  <c:v>2519</c:v>
                </c:pt>
                <c:pt idx="21">
                  <c:v>2666</c:v>
                </c:pt>
                <c:pt idx="22">
                  <c:v>2785</c:v>
                </c:pt>
                <c:pt idx="23">
                  <c:v>2904</c:v>
                </c:pt>
                <c:pt idx="24">
                  <c:v>3015</c:v>
                </c:pt>
                <c:pt idx="25">
                  <c:v>3090</c:v>
                </c:pt>
                <c:pt idx="26">
                  <c:v>3215</c:v>
                </c:pt>
                <c:pt idx="27">
                  <c:v>3303</c:v>
                </c:pt>
                <c:pt idx="28">
                  <c:v>3385</c:v>
                </c:pt>
                <c:pt idx="29">
                  <c:v>3516</c:v>
                </c:pt>
                <c:pt idx="30">
                  <c:v>3620</c:v>
                </c:pt>
                <c:pt idx="31">
                  <c:v>3712</c:v>
                </c:pt>
                <c:pt idx="32">
                  <c:v>3817</c:v>
                </c:pt>
                <c:pt idx="33">
                  <c:v>3977</c:v>
                </c:pt>
                <c:pt idx="34">
                  <c:v>4178</c:v>
                </c:pt>
                <c:pt idx="35">
                  <c:v>4362</c:v>
                </c:pt>
                <c:pt idx="36">
                  <c:v>4535</c:v>
                </c:pt>
                <c:pt idx="37">
                  <c:v>4687</c:v>
                </c:pt>
                <c:pt idx="38">
                  <c:v>5110</c:v>
                </c:pt>
                <c:pt idx="39">
                  <c:v>5529</c:v>
                </c:pt>
                <c:pt idx="40">
                  <c:v>6144</c:v>
                </c:pt>
                <c:pt idx="41">
                  <c:v>6986</c:v>
                </c:pt>
                <c:pt idx="42">
                  <c:v>8025</c:v>
                </c:pt>
                <c:pt idx="43">
                  <c:v>9426</c:v>
                </c:pt>
                <c:pt idx="44">
                  <c:v>11443</c:v>
                </c:pt>
                <c:pt idx="45">
                  <c:v>13740</c:v>
                </c:pt>
                <c:pt idx="46">
                  <c:v>16873</c:v>
                </c:pt>
                <c:pt idx="47">
                  <c:v>19795</c:v>
                </c:pt>
                <c:pt idx="48">
                  <c:v>22276</c:v>
                </c:pt>
                <c:pt idx="49">
                  <c:v>25083</c:v>
                </c:pt>
                <c:pt idx="50">
                  <c:v>30504</c:v>
                </c:pt>
                <c:pt idx="51">
                  <c:v>33213</c:v>
                </c:pt>
                <c:pt idx="52">
                  <c:v>34742</c:v>
                </c:pt>
                <c:pt idx="53">
                  <c:v>36337</c:v>
                </c:pt>
                <c:pt idx="54">
                  <c:v>37788</c:v>
                </c:pt>
                <c:pt idx="55">
                  <c:v>39126</c:v>
                </c:pt>
                <c:pt idx="56">
                  <c:v>40594</c:v>
                </c:pt>
                <c:pt idx="57">
                  <c:v>42476</c:v>
                </c:pt>
                <c:pt idx="58">
                  <c:v>45422</c:v>
                </c:pt>
                <c:pt idx="59">
                  <c:v>47542</c:v>
                </c:pt>
                <c:pt idx="60">
                  <c:v>50357</c:v>
                </c:pt>
                <c:pt idx="61">
                  <c:v>52600</c:v>
                </c:pt>
                <c:pt idx="62">
                  <c:v>55343</c:v>
                </c:pt>
                <c:pt idx="63">
                  <c:v>55409</c:v>
                </c:pt>
                <c:pt idx="64">
                  <c:v>55967</c:v>
                </c:pt>
                <c:pt idx="65">
                  <c:v>57368</c:v>
                </c:pt>
                <c:pt idx="66">
                  <c:v>58794</c:v>
                </c:pt>
                <c:pt idx="67">
                  <c:v>60769</c:v>
                </c:pt>
                <c:pt idx="68">
                  <c:v>63579</c:v>
                </c:pt>
                <c:pt idx="69">
                  <c:v>66319</c:v>
                </c:pt>
                <c:pt idx="70">
                  <c:v>70267</c:v>
                </c:pt>
                <c:pt idx="71">
                  <c:v>74811</c:v>
                </c:pt>
                <c:pt idx="72">
                  <c:v>79748</c:v>
                </c:pt>
                <c:pt idx="73">
                  <c:v>85830</c:v>
                </c:pt>
                <c:pt idx="74">
                  <c:v>96302</c:v>
                </c:pt>
              </c:numCache>
            </c:numRef>
          </c:val>
          <c:smooth val="0"/>
          <c:extLst>
            <c:ext xmlns:c16="http://schemas.microsoft.com/office/drawing/2014/chart" uri="{C3380CC4-5D6E-409C-BE32-E72D297353CC}">
              <c16:uniqueId val="{00000000-44E6-447A-A5E8-45A3F2D7EFF9}"/>
            </c:ext>
          </c:extLst>
        </c:ser>
        <c:ser>
          <c:idx val="0"/>
          <c:order val="1"/>
          <c:tx>
            <c:strRef>
              <c:f>'Monthly EV Sales by  Category'!$J$1</c:f>
              <c:strCache>
                <c:ptCount val="1"/>
                <c:pt idx="0">
                  <c:v>3W</c:v>
                </c:pt>
              </c:strCache>
            </c:strRef>
          </c:tx>
          <c:spPr>
            <a:ln w="22225" cap="rnd">
              <a:solidFill>
                <a:schemeClr val="accent2"/>
              </a:solidFill>
              <a:round/>
            </a:ln>
            <a:effectLst/>
          </c:spPr>
          <c:marker>
            <c:symbol val="none"/>
          </c:marker>
          <c:cat>
            <c:numRef>
              <c:f>'Monthly EV Sales by  Category'!$A$2:$A$76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Category'!$J$2:$J$76</c:f>
              <c:numCache>
                <c:formatCode>General</c:formatCode>
                <c:ptCount val="75"/>
                <c:pt idx="0">
                  <c:v>2</c:v>
                </c:pt>
                <c:pt idx="1">
                  <c:v>5</c:v>
                </c:pt>
                <c:pt idx="2">
                  <c:v>9</c:v>
                </c:pt>
                <c:pt idx="3">
                  <c:v>23</c:v>
                </c:pt>
                <c:pt idx="4">
                  <c:v>71</c:v>
                </c:pt>
                <c:pt idx="5">
                  <c:v>126</c:v>
                </c:pt>
                <c:pt idx="6">
                  <c:v>468</c:v>
                </c:pt>
                <c:pt idx="7">
                  <c:v>1160</c:v>
                </c:pt>
                <c:pt idx="8">
                  <c:v>2186</c:v>
                </c:pt>
                <c:pt idx="9">
                  <c:v>3277</c:v>
                </c:pt>
                <c:pt idx="10">
                  <c:v>4547</c:v>
                </c:pt>
                <c:pt idx="11">
                  <c:v>6650</c:v>
                </c:pt>
                <c:pt idx="12">
                  <c:v>8566</c:v>
                </c:pt>
                <c:pt idx="13">
                  <c:v>11074</c:v>
                </c:pt>
                <c:pt idx="14">
                  <c:v>15527</c:v>
                </c:pt>
                <c:pt idx="15">
                  <c:v>18537</c:v>
                </c:pt>
                <c:pt idx="16">
                  <c:v>22506</c:v>
                </c:pt>
                <c:pt idx="17">
                  <c:v>27619</c:v>
                </c:pt>
                <c:pt idx="18">
                  <c:v>31944</c:v>
                </c:pt>
                <c:pt idx="19">
                  <c:v>35995</c:v>
                </c:pt>
                <c:pt idx="20">
                  <c:v>40121</c:v>
                </c:pt>
                <c:pt idx="21">
                  <c:v>46314</c:v>
                </c:pt>
                <c:pt idx="22">
                  <c:v>50988</c:v>
                </c:pt>
                <c:pt idx="23">
                  <c:v>55258</c:v>
                </c:pt>
                <c:pt idx="24">
                  <c:v>59596</c:v>
                </c:pt>
                <c:pt idx="25">
                  <c:v>63810</c:v>
                </c:pt>
                <c:pt idx="26">
                  <c:v>69321</c:v>
                </c:pt>
                <c:pt idx="27">
                  <c:v>74083</c:v>
                </c:pt>
                <c:pt idx="28">
                  <c:v>80840</c:v>
                </c:pt>
                <c:pt idx="29">
                  <c:v>88037</c:v>
                </c:pt>
                <c:pt idx="30">
                  <c:v>96820</c:v>
                </c:pt>
                <c:pt idx="31">
                  <c:v>105748</c:v>
                </c:pt>
                <c:pt idx="32">
                  <c:v>113228</c:v>
                </c:pt>
                <c:pt idx="33">
                  <c:v>120555</c:v>
                </c:pt>
                <c:pt idx="34">
                  <c:v>130307</c:v>
                </c:pt>
                <c:pt idx="35">
                  <c:v>138991</c:v>
                </c:pt>
                <c:pt idx="36">
                  <c:v>147484</c:v>
                </c:pt>
                <c:pt idx="37">
                  <c:v>154516</c:v>
                </c:pt>
                <c:pt idx="38">
                  <c:v>161714</c:v>
                </c:pt>
                <c:pt idx="39">
                  <c:v>168588</c:v>
                </c:pt>
                <c:pt idx="40">
                  <c:v>176270</c:v>
                </c:pt>
                <c:pt idx="41">
                  <c:v>184066</c:v>
                </c:pt>
                <c:pt idx="42">
                  <c:v>194148</c:v>
                </c:pt>
                <c:pt idx="43">
                  <c:v>204194</c:v>
                </c:pt>
                <c:pt idx="44">
                  <c:v>216335</c:v>
                </c:pt>
                <c:pt idx="45">
                  <c:v>229122</c:v>
                </c:pt>
                <c:pt idx="46">
                  <c:v>239986</c:v>
                </c:pt>
                <c:pt idx="47">
                  <c:v>252551</c:v>
                </c:pt>
                <c:pt idx="48">
                  <c:v>263204</c:v>
                </c:pt>
                <c:pt idx="49">
                  <c:v>271812</c:v>
                </c:pt>
                <c:pt idx="50">
                  <c:v>280653</c:v>
                </c:pt>
                <c:pt idx="51">
                  <c:v>288397</c:v>
                </c:pt>
                <c:pt idx="52">
                  <c:v>296541</c:v>
                </c:pt>
                <c:pt idx="53">
                  <c:v>305615</c:v>
                </c:pt>
                <c:pt idx="54">
                  <c:v>316223</c:v>
                </c:pt>
                <c:pt idx="55">
                  <c:v>327509</c:v>
                </c:pt>
                <c:pt idx="56">
                  <c:v>341659</c:v>
                </c:pt>
                <c:pt idx="57">
                  <c:v>354736</c:v>
                </c:pt>
                <c:pt idx="58">
                  <c:v>370025</c:v>
                </c:pt>
                <c:pt idx="59">
                  <c:v>384171</c:v>
                </c:pt>
                <c:pt idx="60">
                  <c:v>397496</c:v>
                </c:pt>
                <c:pt idx="61">
                  <c:v>410890</c:v>
                </c:pt>
                <c:pt idx="62">
                  <c:v>421338</c:v>
                </c:pt>
                <c:pt idx="63">
                  <c:v>422171</c:v>
                </c:pt>
                <c:pt idx="64">
                  <c:v>422807</c:v>
                </c:pt>
                <c:pt idx="65">
                  <c:v>427327</c:v>
                </c:pt>
                <c:pt idx="66">
                  <c:v>433058</c:v>
                </c:pt>
                <c:pt idx="67">
                  <c:v>438832</c:v>
                </c:pt>
                <c:pt idx="68">
                  <c:v>446376</c:v>
                </c:pt>
                <c:pt idx="69">
                  <c:v>454073</c:v>
                </c:pt>
                <c:pt idx="70">
                  <c:v>462376</c:v>
                </c:pt>
                <c:pt idx="71">
                  <c:v>472307</c:v>
                </c:pt>
                <c:pt idx="72">
                  <c:v>482919</c:v>
                </c:pt>
                <c:pt idx="73">
                  <c:v>495167</c:v>
                </c:pt>
                <c:pt idx="74">
                  <c:v>509719</c:v>
                </c:pt>
              </c:numCache>
            </c:numRef>
          </c:val>
          <c:smooth val="0"/>
          <c:extLst xmlns:c15="http://schemas.microsoft.com/office/drawing/2012/chart">
            <c:ext xmlns:c16="http://schemas.microsoft.com/office/drawing/2014/chart" uri="{C3380CC4-5D6E-409C-BE32-E72D297353CC}">
              <c16:uniqueId val="{00000001-44E6-447A-A5E8-45A3F2D7EFF9}"/>
            </c:ext>
          </c:extLst>
        </c:ser>
        <c:ser>
          <c:idx val="1"/>
          <c:order val="2"/>
          <c:tx>
            <c:strRef>
              <c:f>'Monthly EV Sales by  Category'!$K$1</c:f>
              <c:strCache>
                <c:ptCount val="1"/>
                <c:pt idx="0">
                  <c:v>4W</c:v>
                </c:pt>
              </c:strCache>
            </c:strRef>
          </c:tx>
          <c:spPr>
            <a:ln w="22225" cap="rnd">
              <a:solidFill>
                <a:srgbClr val="C00000"/>
              </a:solidFill>
              <a:round/>
            </a:ln>
            <a:effectLst/>
          </c:spPr>
          <c:marker>
            <c:symbol val="none"/>
          </c:marker>
          <c:cat>
            <c:numRef>
              <c:f>'Monthly EV Sales by  Category'!$A$2:$A$76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Category'!$K$2:$K$76</c:f>
              <c:numCache>
                <c:formatCode>General</c:formatCode>
                <c:ptCount val="75"/>
                <c:pt idx="0">
                  <c:v>84</c:v>
                </c:pt>
                <c:pt idx="1">
                  <c:v>157</c:v>
                </c:pt>
                <c:pt idx="2">
                  <c:v>236</c:v>
                </c:pt>
                <c:pt idx="3">
                  <c:v>290</c:v>
                </c:pt>
                <c:pt idx="4">
                  <c:v>360</c:v>
                </c:pt>
                <c:pt idx="5">
                  <c:v>445</c:v>
                </c:pt>
                <c:pt idx="6">
                  <c:v>544</c:v>
                </c:pt>
                <c:pt idx="7">
                  <c:v>620</c:v>
                </c:pt>
                <c:pt idx="8">
                  <c:v>692</c:v>
                </c:pt>
                <c:pt idx="9">
                  <c:v>769</c:v>
                </c:pt>
                <c:pt idx="10">
                  <c:v>828</c:v>
                </c:pt>
                <c:pt idx="11">
                  <c:v>943</c:v>
                </c:pt>
                <c:pt idx="12">
                  <c:v>1047</c:v>
                </c:pt>
                <c:pt idx="13">
                  <c:v>1127</c:v>
                </c:pt>
                <c:pt idx="14">
                  <c:v>1222</c:v>
                </c:pt>
                <c:pt idx="15">
                  <c:v>1305</c:v>
                </c:pt>
                <c:pt idx="16">
                  <c:v>1385</c:v>
                </c:pt>
                <c:pt idx="17">
                  <c:v>1453</c:v>
                </c:pt>
                <c:pt idx="18">
                  <c:v>1524</c:v>
                </c:pt>
                <c:pt idx="19">
                  <c:v>1611</c:v>
                </c:pt>
                <c:pt idx="20">
                  <c:v>1677</c:v>
                </c:pt>
                <c:pt idx="21">
                  <c:v>1804</c:v>
                </c:pt>
                <c:pt idx="22">
                  <c:v>1947</c:v>
                </c:pt>
                <c:pt idx="23">
                  <c:v>2002</c:v>
                </c:pt>
                <c:pt idx="24">
                  <c:v>2123</c:v>
                </c:pt>
                <c:pt idx="25">
                  <c:v>2246</c:v>
                </c:pt>
                <c:pt idx="26">
                  <c:v>2601</c:v>
                </c:pt>
                <c:pt idx="27">
                  <c:v>2808</c:v>
                </c:pt>
                <c:pt idx="28">
                  <c:v>3050</c:v>
                </c:pt>
                <c:pt idx="29">
                  <c:v>3226</c:v>
                </c:pt>
                <c:pt idx="30">
                  <c:v>3365</c:v>
                </c:pt>
                <c:pt idx="31">
                  <c:v>3516</c:v>
                </c:pt>
                <c:pt idx="32">
                  <c:v>3722</c:v>
                </c:pt>
                <c:pt idx="33">
                  <c:v>3950</c:v>
                </c:pt>
                <c:pt idx="34">
                  <c:v>4175</c:v>
                </c:pt>
                <c:pt idx="35">
                  <c:v>4370</c:v>
                </c:pt>
                <c:pt idx="36">
                  <c:v>4590</c:v>
                </c:pt>
                <c:pt idx="37">
                  <c:v>4863</c:v>
                </c:pt>
                <c:pt idx="38">
                  <c:v>5072</c:v>
                </c:pt>
                <c:pt idx="39">
                  <c:v>5300</c:v>
                </c:pt>
                <c:pt idx="40">
                  <c:v>5547</c:v>
                </c:pt>
                <c:pt idx="41">
                  <c:v>5849</c:v>
                </c:pt>
                <c:pt idx="42">
                  <c:v>6127</c:v>
                </c:pt>
                <c:pt idx="43">
                  <c:v>6335</c:v>
                </c:pt>
                <c:pt idx="44">
                  <c:v>6528</c:v>
                </c:pt>
                <c:pt idx="45">
                  <c:v>6616</c:v>
                </c:pt>
                <c:pt idx="46">
                  <c:v>6799</c:v>
                </c:pt>
                <c:pt idx="47">
                  <c:v>6933</c:v>
                </c:pt>
                <c:pt idx="48">
                  <c:v>7022</c:v>
                </c:pt>
                <c:pt idx="49">
                  <c:v>7187</c:v>
                </c:pt>
                <c:pt idx="50">
                  <c:v>7330</c:v>
                </c:pt>
                <c:pt idx="51">
                  <c:v>7451</c:v>
                </c:pt>
                <c:pt idx="52">
                  <c:v>7559</c:v>
                </c:pt>
                <c:pt idx="53">
                  <c:v>7654</c:v>
                </c:pt>
                <c:pt idx="54">
                  <c:v>7801</c:v>
                </c:pt>
                <c:pt idx="55">
                  <c:v>7987</c:v>
                </c:pt>
                <c:pt idx="56">
                  <c:v>8198</c:v>
                </c:pt>
                <c:pt idx="57">
                  <c:v>8435</c:v>
                </c:pt>
                <c:pt idx="58">
                  <c:v>8702</c:v>
                </c:pt>
                <c:pt idx="59">
                  <c:v>8874</c:v>
                </c:pt>
                <c:pt idx="60">
                  <c:v>9172</c:v>
                </c:pt>
                <c:pt idx="61">
                  <c:v>9685</c:v>
                </c:pt>
                <c:pt idx="62">
                  <c:v>10119</c:v>
                </c:pt>
                <c:pt idx="63">
                  <c:v>10121</c:v>
                </c:pt>
                <c:pt idx="64">
                  <c:v>10204</c:v>
                </c:pt>
                <c:pt idx="65">
                  <c:v>10492</c:v>
                </c:pt>
                <c:pt idx="66">
                  <c:v>10847</c:v>
                </c:pt>
                <c:pt idx="67">
                  <c:v>11215</c:v>
                </c:pt>
                <c:pt idx="68">
                  <c:v>11534</c:v>
                </c:pt>
                <c:pt idx="69">
                  <c:v>11995</c:v>
                </c:pt>
                <c:pt idx="70">
                  <c:v>12605</c:v>
                </c:pt>
                <c:pt idx="71">
                  <c:v>13115</c:v>
                </c:pt>
                <c:pt idx="72">
                  <c:v>13779</c:v>
                </c:pt>
                <c:pt idx="73">
                  <c:v>14564</c:v>
                </c:pt>
                <c:pt idx="74">
                  <c:v>15533</c:v>
                </c:pt>
              </c:numCache>
            </c:numRef>
          </c:val>
          <c:smooth val="0"/>
          <c:extLst xmlns:c15="http://schemas.microsoft.com/office/drawing/2012/chart">
            <c:ext xmlns:c16="http://schemas.microsoft.com/office/drawing/2014/chart" uri="{C3380CC4-5D6E-409C-BE32-E72D297353CC}">
              <c16:uniqueId val="{00000002-44E6-447A-A5E8-45A3F2D7EFF9}"/>
            </c:ext>
          </c:extLst>
        </c:ser>
        <c:ser>
          <c:idx val="3"/>
          <c:order val="3"/>
          <c:tx>
            <c:strRef>
              <c:f>'Monthly EV Sales by  Category'!$L$1</c:f>
              <c:strCache>
                <c:ptCount val="1"/>
                <c:pt idx="0">
                  <c:v>Total</c:v>
                </c:pt>
              </c:strCache>
            </c:strRef>
          </c:tx>
          <c:spPr>
            <a:ln w="22225" cap="rnd">
              <a:solidFill>
                <a:schemeClr val="accent6">
                  <a:lumMod val="75000"/>
                </a:schemeClr>
              </a:solidFill>
              <a:round/>
            </a:ln>
            <a:effectLst/>
          </c:spPr>
          <c:marker>
            <c:symbol val="none"/>
          </c:marker>
          <c:cat>
            <c:numRef>
              <c:f>'Monthly EV Sales by  Category'!$A$2:$A$76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Category'!$L$2:$L$76</c:f>
              <c:numCache>
                <c:formatCode>General</c:formatCode>
                <c:ptCount val="75"/>
                <c:pt idx="0">
                  <c:v>178</c:v>
                </c:pt>
                <c:pt idx="1">
                  <c:v>363</c:v>
                </c:pt>
                <c:pt idx="2">
                  <c:v>591</c:v>
                </c:pt>
                <c:pt idx="3">
                  <c:v>767</c:v>
                </c:pt>
                <c:pt idx="4">
                  <c:v>972</c:v>
                </c:pt>
                <c:pt idx="5">
                  <c:v>1265</c:v>
                </c:pt>
                <c:pt idx="6">
                  <c:v>1821</c:v>
                </c:pt>
                <c:pt idx="7">
                  <c:v>2708</c:v>
                </c:pt>
                <c:pt idx="8">
                  <c:v>3931</c:v>
                </c:pt>
                <c:pt idx="9">
                  <c:v>5239</c:v>
                </c:pt>
                <c:pt idx="10">
                  <c:v>6679</c:v>
                </c:pt>
                <c:pt idx="11">
                  <c:v>9031</c:v>
                </c:pt>
                <c:pt idx="12">
                  <c:v>11169</c:v>
                </c:pt>
                <c:pt idx="13">
                  <c:v>13880</c:v>
                </c:pt>
                <c:pt idx="14">
                  <c:v>18572</c:v>
                </c:pt>
                <c:pt idx="15">
                  <c:v>21794</c:v>
                </c:pt>
                <c:pt idx="16">
                  <c:v>25941</c:v>
                </c:pt>
                <c:pt idx="17">
                  <c:v>31272</c:v>
                </c:pt>
                <c:pt idx="18">
                  <c:v>35793</c:v>
                </c:pt>
                <c:pt idx="19">
                  <c:v>40020</c:v>
                </c:pt>
                <c:pt idx="20">
                  <c:v>44317</c:v>
                </c:pt>
                <c:pt idx="21">
                  <c:v>50784</c:v>
                </c:pt>
                <c:pt idx="22">
                  <c:v>55720</c:v>
                </c:pt>
                <c:pt idx="23">
                  <c:v>60164</c:v>
                </c:pt>
                <c:pt idx="24">
                  <c:v>64734</c:v>
                </c:pt>
                <c:pt idx="25">
                  <c:v>69146</c:v>
                </c:pt>
                <c:pt idx="26">
                  <c:v>75137</c:v>
                </c:pt>
                <c:pt idx="27">
                  <c:v>80194</c:v>
                </c:pt>
                <c:pt idx="28">
                  <c:v>87275</c:v>
                </c:pt>
                <c:pt idx="29">
                  <c:v>94779</c:v>
                </c:pt>
                <c:pt idx="30">
                  <c:v>103805</c:v>
                </c:pt>
                <c:pt idx="31">
                  <c:v>112976</c:v>
                </c:pt>
                <c:pt idx="32">
                  <c:v>120767</c:v>
                </c:pt>
                <c:pt idx="33">
                  <c:v>128482</c:v>
                </c:pt>
                <c:pt idx="34">
                  <c:v>138660</c:v>
                </c:pt>
                <c:pt idx="35">
                  <c:v>147723</c:v>
                </c:pt>
                <c:pt idx="36">
                  <c:v>156609</c:v>
                </c:pt>
                <c:pt idx="37">
                  <c:v>164066</c:v>
                </c:pt>
                <c:pt idx="38">
                  <c:v>171896</c:v>
                </c:pt>
                <c:pt idx="39">
                  <c:v>179417</c:v>
                </c:pt>
                <c:pt idx="40">
                  <c:v>187961</c:v>
                </c:pt>
                <c:pt idx="41">
                  <c:v>196901</c:v>
                </c:pt>
                <c:pt idx="42">
                  <c:v>208300</c:v>
                </c:pt>
                <c:pt idx="43">
                  <c:v>219955</c:v>
                </c:pt>
                <c:pt idx="44">
                  <c:v>234306</c:v>
                </c:pt>
                <c:pt idx="45">
                  <c:v>249478</c:v>
                </c:pt>
                <c:pt idx="46">
                  <c:v>263658</c:v>
                </c:pt>
                <c:pt idx="47">
                  <c:v>279279</c:v>
                </c:pt>
                <c:pt idx="48">
                  <c:v>292502</c:v>
                </c:pt>
                <c:pt idx="49">
                  <c:v>304082</c:v>
                </c:pt>
                <c:pt idx="50">
                  <c:v>318487</c:v>
                </c:pt>
                <c:pt idx="51">
                  <c:v>329061</c:v>
                </c:pt>
                <c:pt idx="52">
                  <c:v>338842</c:v>
                </c:pt>
                <c:pt idx="53">
                  <c:v>349606</c:v>
                </c:pt>
                <c:pt idx="54">
                  <c:v>361812</c:v>
                </c:pt>
                <c:pt idx="55">
                  <c:v>374622</c:v>
                </c:pt>
                <c:pt idx="56">
                  <c:v>390451</c:v>
                </c:pt>
                <c:pt idx="57">
                  <c:v>405647</c:v>
                </c:pt>
                <c:pt idx="58">
                  <c:v>424149</c:v>
                </c:pt>
                <c:pt idx="59">
                  <c:v>440587</c:v>
                </c:pt>
                <c:pt idx="60">
                  <c:v>457025</c:v>
                </c:pt>
                <c:pt idx="61">
                  <c:v>473175</c:v>
                </c:pt>
                <c:pt idx="62">
                  <c:v>486800</c:v>
                </c:pt>
                <c:pt idx="63">
                  <c:v>487701</c:v>
                </c:pt>
                <c:pt idx="64">
                  <c:v>488978</c:v>
                </c:pt>
                <c:pt idx="65">
                  <c:v>495187</c:v>
                </c:pt>
                <c:pt idx="66">
                  <c:v>502699</c:v>
                </c:pt>
                <c:pt idx="67">
                  <c:v>510816</c:v>
                </c:pt>
                <c:pt idx="68">
                  <c:v>521489</c:v>
                </c:pt>
                <c:pt idx="69">
                  <c:v>532387</c:v>
                </c:pt>
                <c:pt idx="70">
                  <c:v>545248</c:v>
                </c:pt>
                <c:pt idx="71">
                  <c:v>560233</c:v>
                </c:pt>
                <c:pt idx="72">
                  <c:v>576446</c:v>
                </c:pt>
                <c:pt idx="73">
                  <c:v>595561</c:v>
                </c:pt>
                <c:pt idx="74">
                  <c:v>621554</c:v>
                </c:pt>
              </c:numCache>
            </c:numRef>
          </c:val>
          <c:smooth val="0"/>
          <c:extLst>
            <c:ext xmlns:c16="http://schemas.microsoft.com/office/drawing/2014/chart" uri="{C3380CC4-5D6E-409C-BE32-E72D297353CC}">
              <c16:uniqueId val="{00000003-44E6-447A-A5E8-45A3F2D7EFF9}"/>
            </c:ext>
          </c:extLst>
        </c:ser>
        <c:dLbls>
          <c:showLegendKey val="0"/>
          <c:showVal val="0"/>
          <c:showCatName val="0"/>
          <c:showSerName val="0"/>
          <c:showPercent val="0"/>
          <c:showBubbleSize val="0"/>
        </c:dLbls>
        <c:smooth val="0"/>
        <c:axId val="1844817119"/>
        <c:axId val="1844794239"/>
        <c:extLst/>
      </c:line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crossAx val="1844794239"/>
        <c:crosses val="autoZero"/>
        <c:auto val="1"/>
        <c:lblOffset val="100"/>
        <c:baseTimeUnit val="months"/>
      </c:dateAx>
      <c:valAx>
        <c:axId val="1844794239"/>
        <c:scaling>
          <c:orientation val="minMax"/>
          <c:max val="550000"/>
          <c:min val="0"/>
        </c:scaling>
        <c:delete val="0"/>
        <c:axPos val="l"/>
        <c:majorGridlines>
          <c:spPr>
            <a:ln w="6350" cap="flat" cmpd="sng" algn="ctr">
              <a:solidFill>
                <a:schemeClr val="bg1">
                  <a:lumMod val="85000"/>
                </a:schemeClr>
              </a:solidFill>
              <a:prstDash val="lgDash"/>
              <a:round/>
            </a:ln>
            <a:effectLst/>
          </c:spPr>
        </c:majorGridlines>
        <c:numFmt formatCode="#,##0" sourceLinked="0"/>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crossAx val="1844817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a:solidFill>
        <a:schemeClr val="bg1">
          <a:lumMod val="85000"/>
        </a:schemeClr>
      </a:solidFill>
      <a:prstDash val="solid"/>
    </a:ln>
    <a:effectLst/>
  </c:spPr>
  <c:txPr>
    <a:bodyPr/>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100" b="0" i="0" u="none" strike="noStrike" kern="1200" spc="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r>
              <a:rPr lang="en-US" sz="1100" b="0" i="0" u="none" strike="noStrike" kern="1200" spc="0" baseline="0" dirty="0">
                <a:solidFill>
                  <a:sysClr val="windowText" lastClr="000000">
                    <a:lumMod val="65000"/>
                    <a:lumOff val="35000"/>
                  </a:sysClr>
                </a:solidFill>
                <a:latin typeface="Segoe UI" panose="020B0502040204020203" pitchFamily="34" charset="0"/>
                <a:ea typeface="+mn-ea"/>
                <a:cs typeface="Segoe UI" panose="020B0502040204020203" pitchFamily="34" charset="0"/>
              </a:rPr>
              <a:t>EV Market Share % by Category</a:t>
            </a:r>
          </a:p>
        </c:rich>
      </c:tx>
      <c:overlay val="0"/>
      <c:spPr>
        <a:noFill/>
        <a:ln>
          <a:noFill/>
        </a:ln>
        <a:effectLst/>
      </c:spPr>
      <c:txPr>
        <a:bodyPr rot="0" spcFirstLastPara="1" vertOverflow="ellipsis" vert="horz" wrap="square" anchor="ctr" anchorCtr="1"/>
        <a:lstStyle/>
        <a:p>
          <a:pPr algn="ctr" rtl="0">
            <a:defRPr lang="en-US" sz="1100" b="0" i="0" u="none" strike="noStrike" kern="1200" spc="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title>
    <c:autoTitleDeleted val="0"/>
    <c:plotArea>
      <c:layout/>
      <c:areaChart>
        <c:grouping val="percentStacked"/>
        <c:varyColors val="0"/>
        <c:ser>
          <c:idx val="2"/>
          <c:order val="0"/>
          <c:tx>
            <c:strRef>
              <c:f>'Monthly EV Sales by  Category'!$I$1</c:f>
              <c:strCache>
                <c:ptCount val="1"/>
                <c:pt idx="0">
                  <c:v>2W</c:v>
                </c:pt>
              </c:strCache>
            </c:strRef>
          </c:tx>
          <c:spPr>
            <a:solidFill>
              <a:schemeClr val="accent5">
                <a:lumMod val="60000"/>
                <a:lumOff val="40000"/>
                <a:alpha val="50000"/>
              </a:schemeClr>
            </a:solidFill>
            <a:ln>
              <a:noFill/>
            </a:ln>
            <a:effectLst/>
          </c:spPr>
          <c:cat>
            <c:numRef>
              <c:f>'Monthly EV Sales by  Category'!$A$2:$A$76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Category'!$I$2:$I$76</c:f>
              <c:numCache>
                <c:formatCode>General</c:formatCode>
                <c:ptCount val="75"/>
                <c:pt idx="0">
                  <c:v>92</c:v>
                </c:pt>
                <c:pt idx="1">
                  <c:v>201</c:v>
                </c:pt>
                <c:pt idx="2">
                  <c:v>346</c:v>
                </c:pt>
                <c:pt idx="3">
                  <c:v>454</c:v>
                </c:pt>
                <c:pt idx="4">
                  <c:v>541</c:v>
                </c:pt>
                <c:pt idx="5">
                  <c:v>694</c:v>
                </c:pt>
                <c:pt idx="6">
                  <c:v>809</c:v>
                </c:pt>
                <c:pt idx="7">
                  <c:v>928</c:v>
                </c:pt>
                <c:pt idx="8">
                  <c:v>1053</c:v>
                </c:pt>
                <c:pt idx="9">
                  <c:v>1193</c:v>
                </c:pt>
                <c:pt idx="10">
                  <c:v>1304</c:v>
                </c:pt>
                <c:pt idx="11">
                  <c:v>1438</c:v>
                </c:pt>
                <c:pt idx="12">
                  <c:v>1556</c:v>
                </c:pt>
                <c:pt idx="13">
                  <c:v>1679</c:v>
                </c:pt>
                <c:pt idx="14">
                  <c:v>1823</c:v>
                </c:pt>
                <c:pt idx="15">
                  <c:v>1952</c:v>
                </c:pt>
                <c:pt idx="16">
                  <c:v>2050</c:v>
                </c:pt>
                <c:pt idx="17">
                  <c:v>2200</c:v>
                </c:pt>
                <c:pt idx="18">
                  <c:v>2325</c:v>
                </c:pt>
                <c:pt idx="19">
                  <c:v>2414</c:v>
                </c:pt>
                <c:pt idx="20">
                  <c:v>2519</c:v>
                </c:pt>
                <c:pt idx="21">
                  <c:v>2666</c:v>
                </c:pt>
                <c:pt idx="22">
                  <c:v>2785</c:v>
                </c:pt>
                <c:pt idx="23">
                  <c:v>2904</c:v>
                </c:pt>
                <c:pt idx="24">
                  <c:v>3015</c:v>
                </c:pt>
                <c:pt idx="25">
                  <c:v>3090</c:v>
                </c:pt>
                <c:pt idx="26">
                  <c:v>3215</c:v>
                </c:pt>
                <c:pt idx="27">
                  <c:v>3303</c:v>
                </c:pt>
                <c:pt idx="28">
                  <c:v>3385</c:v>
                </c:pt>
                <c:pt idx="29">
                  <c:v>3516</c:v>
                </c:pt>
                <c:pt idx="30">
                  <c:v>3620</c:v>
                </c:pt>
                <c:pt idx="31">
                  <c:v>3712</c:v>
                </c:pt>
                <c:pt idx="32">
                  <c:v>3817</c:v>
                </c:pt>
                <c:pt idx="33">
                  <c:v>3977</c:v>
                </c:pt>
                <c:pt idx="34">
                  <c:v>4178</c:v>
                </c:pt>
                <c:pt idx="35">
                  <c:v>4362</c:v>
                </c:pt>
                <c:pt idx="36">
                  <c:v>4535</c:v>
                </c:pt>
                <c:pt idx="37">
                  <c:v>4687</c:v>
                </c:pt>
                <c:pt idx="38">
                  <c:v>5110</c:v>
                </c:pt>
                <c:pt idx="39">
                  <c:v>5529</c:v>
                </c:pt>
                <c:pt idx="40">
                  <c:v>6144</c:v>
                </c:pt>
                <c:pt idx="41">
                  <c:v>6986</c:v>
                </c:pt>
                <c:pt idx="42">
                  <c:v>8025</c:v>
                </c:pt>
                <c:pt idx="43">
                  <c:v>9426</c:v>
                </c:pt>
                <c:pt idx="44">
                  <c:v>11443</c:v>
                </c:pt>
                <c:pt idx="45">
                  <c:v>13740</c:v>
                </c:pt>
                <c:pt idx="46">
                  <c:v>16873</c:v>
                </c:pt>
                <c:pt idx="47">
                  <c:v>19795</c:v>
                </c:pt>
                <c:pt idx="48">
                  <c:v>22276</c:v>
                </c:pt>
                <c:pt idx="49">
                  <c:v>25083</c:v>
                </c:pt>
                <c:pt idx="50">
                  <c:v>30504</c:v>
                </c:pt>
                <c:pt idx="51">
                  <c:v>33213</c:v>
                </c:pt>
                <c:pt idx="52">
                  <c:v>34742</c:v>
                </c:pt>
                <c:pt idx="53">
                  <c:v>36337</c:v>
                </c:pt>
                <c:pt idx="54">
                  <c:v>37788</c:v>
                </c:pt>
                <c:pt idx="55">
                  <c:v>39126</c:v>
                </c:pt>
                <c:pt idx="56">
                  <c:v>40594</c:v>
                </c:pt>
                <c:pt idx="57">
                  <c:v>42476</c:v>
                </c:pt>
                <c:pt idx="58">
                  <c:v>45422</c:v>
                </c:pt>
                <c:pt idx="59">
                  <c:v>47542</c:v>
                </c:pt>
                <c:pt idx="60">
                  <c:v>50357</c:v>
                </c:pt>
                <c:pt idx="61">
                  <c:v>52600</c:v>
                </c:pt>
                <c:pt idx="62">
                  <c:v>55343</c:v>
                </c:pt>
                <c:pt idx="63">
                  <c:v>55409</c:v>
                </c:pt>
                <c:pt idx="64">
                  <c:v>55967</c:v>
                </c:pt>
                <c:pt idx="65">
                  <c:v>57368</c:v>
                </c:pt>
                <c:pt idx="66">
                  <c:v>58794</c:v>
                </c:pt>
                <c:pt idx="67">
                  <c:v>60769</c:v>
                </c:pt>
                <c:pt idx="68">
                  <c:v>63579</c:v>
                </c:pt>
                <c:pt idx="69">
                  <c:v>66319</c:v>
                </c:pt>
                <c:pt idx="70">
                  <c:v>70267</c:v>
                </c:pt>
                <c:pt idx="71">
                  <c:v>74811</c:v>
                </c:pt>
                <c:pt idx="72">
                  <c:v>79748</c:v>
                </c:pt>
                <c:pt idx="73">
                  <c:v>85830</c:v>
                </c:pt>
                <c:pt idx="74">
                  <c:v>96302</c:v>
                </c:pt>
              </c:numCache>
            </c:numRef>
          </c:val>
          <c:extLst>
            <c:ext xmlns:c16="http://schemas.microsoft.com/office/drawing/2014/chart" uri="{C3380CC4-5D6E-409C-BE32-E72D297353CC}">
              <c16:uniqueId val="{00000000-E316-4D73-9A26-FECCDD75ACCC}"/>
            </c:ext>
          </c:extLst>
        </c:ser>
        <c:ser>
          <c:idx val="0"/>
          <c:order val="1"/>
          <c:tx>
            <c:strRef>
              <c:f>'Monthly EV Sales by  Category'!$J$1</c:f>
              <c:strCache>
                <c:ptCount val="1"/>
                <c:pt idx="0">
                  <c:v>3W</c:v>
                </c:pt>
              </c:strCache>
            </c:strRef>
          </c:tx>
          <c:spPr>
            <a:solidFill>
              <a:schemeClr val="accent2">
                <a:alpha val="50000"/>
              </a:schemeClr>
            </a:solidFill>
            <a:ln>
              <a:noFill/>
            </a:ln>
            <a:effectLst/>
          </c:spPr>
          <c:cat>
            <c:numRef>
              <c:f>'Monthly EV Sales by  Category'!$A$2:$A$76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Category'!$J$2:$J$76</c:f>
              <c:numCache>
                <c:formatCode>General</c:formatCode>
                <c:ptCount val="75"/>
                <c:pt idx="0">
                  <c:v>2</c:v>
                </c:pt>
                <c:pt idx="1">
                  <c:v>5</c:v>
                </c:pt>
                <c:pt idx="2">
                  <c:v>9</c:v>
                </c:pt>
                <c:pt idx="3">
                  <c:v>23</c:v>
                </c:pt>
                <c:pt idx="4">
                  <c:v>71</c:v>
                </c:pt>
                <c:pt idx="5">
                  <c:v>126</c:v>
                </c:pt>
                <c:pt idx="6">
                  <c:v>468</c:v>
                </c:pt>
                <c:pt idx="7">
                  <c:v>1160</c:v>
                </c:pt>
                <c:pt idx="8">
                  <c:v>2186</c:v>
                </c:pt>
                <c:pt idx="9">
                  <c:v>3277</c:v>
                </c:pt>
                <c:pt idx="10">
                  <c:v>4547</c:v>
                </c:pt>
                <c:pt idx="11">
                  <c:v>6650</c:v>
                </c:pt>
                <c:pt idx="12">
                  <c:v>8566</c:v>
                </c:pt>
                <c:pt idx="13">
                  <c:v>11074</c:v>
                </c:pt>
                <c:pt idx="14">
                  <c:v>15527</c:v>
                </c:pt>
                <c:pt idx="15">
                  <c:v>18537</c:v>
                </c:pt>
                <c:pt idx="16">
                  <c:v>22506</c:v>
                </c:pt>
                <c:pt idx="17">
                  <c:v>27619</c:v>
                </c:pt>
                <c:pt idx="18">
                  <c:v>31944</c:v>
                </c:pt>
                <c:pt idx="19">
                  <c:v>35995</c:v>
                </c:pt>
                <c:pt idx="20">
                  <c:v>40121</c:v>
                </c:pt>
                <c:pt idx="21">
                  <c:v>46314</c:v>
                </c:pt>
                <c:pt idx="22">
                  <c:v>50988</c:v>
                </c:pt>
                <c:pt idx="23">
                  <c:v>55258</c:v>
                </c:pt>
                <c:pt idx="24">
                  <c:v>59596</c:v>
                </c:pt>
                <c:pt idx="25">
                  <c:v>63810</c:v>
                </c:pt>
                <c:pt idx="26">
                  <c:v>69321</c:v>
                </c:pt>
                <c:pt idx="27">
                  <c:v>74083</c:v>
                </c:pt>
                <c:pt idx="28">
                  <c:v>80840</c:v>
                </c:pt>
                <c:pt idx="29">
                  <c:v>88037</c:v>
                </c:pt>
                <c:pt idx="30">
                  <c:v>96820</c:v>
                </c:pt>
                <c:pt idx="31">
                  <c:v>105748</c:v>
                </c:pt>
                <c:pt idx="32">
                  <c:v>113228</c:v>
                </c:pt>
                <c:pt idx="33">
                  <c:v>120555</c:v>
                </c:pt>
                <c:pt idx="34">
                  <c:v>130307</c:v>
                </c:pt>
                <c:pt idx="35">
                  <c:v>138991</c:v>
                </c:pt>
                <c:pt idx="36">
                  <c:v>147484</c:v>
                </c:pt>
                <c:pt idx="37">
                  <c:v>154516</c:v>
                </c:pt>
                <c:pt idx="38">
                  <c:v>161714</c:v>
                </c:pt>
                <c:pt idx="39">
                  <c:v>168588</c:v>
                </c:pt>
                <c:pt idx="40">
                  <c:v>176270</c:v>
                </c:pt>
                <c:pt idx="41">
                  <c:v>184066</c:v>
                </c:pt>
                <c:pt idx="42">
                  <c:v>194148</c:v>
                </c:pt>
                <c:pt idx="43">
                  <c:v>204194</c:v>
                </c:pt>
                <c:pt idx="44">
                  <c:v>216335</c:v>
                </c:pt>
                <c:pt idx="45">
                  <c:v>229122</c:v>
                </c:pt>
                <c:pt idx="46">
                  <c:v>239986</c:v>
                </c:pt>
                <c:pt idx="47">
                  <c:v>252551</c:v>
                </c:pt>
                <c:pt idx="48">
                  <c:v>263204</c:v>
                </c:pt>
                <c:pt idx="49">
                  <c:v>271812</c:v>
                </c:pt>
                <c:pt idx="50">
                  <c:v>280653</c:v>
                </c:pt>
                <c:pt idx="51">
                  <c:v>288397</c:v>
                </c:pt>
                <c:pt idx="52">
                  <c:v>296541</c:v>
                </c:pt>
                <c:pt idx="53">
                  <c:v>305615</c:v>
                </c:pt>
                <c:pt idx="54">
                  <c:v>316223</c:v>
                </c:pt>
                <c:pt idx="55">
                  <c:v>327509</c:v>
                </c:pt>
                <c:pt idx="56">
                  <c:v>341659</c:v>
                </c:pt>
                <c:pt idx="57">
                  <c:v>354736</c:v>
                </c:pt>
                <c:pt idx="58">
                  <c:v>370025</c:v>
                </c:pt>
                <c:pt idx="59">
                  <c:v>384171</c:v>
                </c:pt>
                <c:pt idx="60">
                  <c:v>397496</c:v>
                </c:pt>
                <c:pt idx="61">
                  <c:v>410890</c:v>
                </c:pt>
                <c:pt idx="62">
                  <c:v>421338</c:v>
                </c:pt>
                <c:pt idx="63">
                  <c:v>422171</c:v>
                </c:pt>
                <c:pt idx="64">
                  <c:v>422807</c:v>
                </c:pt>
                <c:pt idx="65">
                  <c:v>427327</c:v>
                </c:pt>
                <c:pt idx="66">
                  <c:v>433058</c:v>
                </c:pt>
                <c:pt idx="67">
                  <c:v>438832</c:v>
                </c:pt>
                <c:pt idx="68">
                  <c:v>446376</c:v>
                </c:pt>
                <c:pt idx="69">
                  <c:v>454073</c:v>
                </c:pt>
                <c:pt idx="70">
                  <c:v>462376</c:v>
                </c:pt>
                <c:pt idx="71">
                  <c:v>472307</c:v>
                </c:pt>
                <c:pt idx="72">
                  <c:v>482919</c:v>
                </c:pt>
                <c:pt idx="73">
                  <c:v>495167</c:v>
                </c:pt>
                <c:pt idx="74">
                  <c:v>509719</c:v>
                </c:pt>
              </c:numCache>
            </c:numRef>
          </c:val>
          <c:extLst xmlns:c15="http://schemas.microsoft.com/office/drawing/2012/chart">
            <c:ext xmlns:c16="http://schemas.microsoft.com/office/drawing/2014/chart" uri="{C3380CC4-5D6E-409C-BE32-E72D297353CC}">
              <c16:uniqueId val="{00000001-E316-4D73-9A26-FECCDD75ACCC}"/>
            </c:ext>
          </c:extLst>
        </c:ser>
        <c:ser>
          <c:idx val="1"/>
          <c:order val="2"/>
          <c:tx>
            <c:strRef>
              <c:f>'Monthly EV Sales by  Category'!$K$1</c:f>
              <c:strCache>
                <c:ptCount val="1"/>
                <c:pt idx="0">
                  <c:v>4W</c:v>
                </c:pt>
              </c:strCache>
            </c:strRef>
          </c:tx>
          <c:spPr>
            <a:solidFill>
              <a:srgbClr val="C00000">
                <a:alpha val="50000"/>
              </a:srgbClr>
            </a:solidFill>
            <a:ln>
              <a:noFill/>
            </a:ln>
            <a:effectLst/>
          </c:spPr>
          <c:cat>
            <c:numRef>
              <c:f>'Monthly EV Sales by  Category'!$A$2:$A$76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Category'!$K$2:$K$76</c:f>
              <c:numCache>
                <c:formatCode>General</c:formatCode>
                <c:ptCount val="75"/>
                <c:pt idx="0">
                  <c:v>84</c:v>
                </c:pt>
                <c:pt idx="1">
                  <c:v>157</c:v>
                </c:pt>
                <c:pt idx="2">
                  <c:v>236</c:v>
                </c:pt>
                <c:pt idx="3">
                  <c:v>290</c:v>
                </c:pt>
                <c:pt idx="4">
                  <c:v>360</c:v>
                </c:pt>
                <c:pt idx="5">
                  <c:v>445</c:v>
                </c:pt>
                <c:pt idx="6">
                  <c:v>544</c:v>
                </c:pt>
                <c:pt idx="7">
                  <c:v>620</c:v>
                </c:pt>
                <c:pt idx="8">
                  <c:v>692</c:v>
                </c:pt>
                <c:pt idx="9">
                  <c:v>769</c:v>
                </c:pt>
                <c:pt idx="10">
                  <c:v>828</c:v>
                </c:pt>
                <c:pt idx="11">
                  <c:v>943</c:v>
                </c:pt>
                <c:pt idx="12">
                  <c:v>1047</c:v>
                </c:pt>
                <c:pt idx="13">
                  <c:v>1127</c:v>
                </c:pt>
                <c:pt idx="14">
                  <c:v>1222</c:v>
                </c:pt>
                <c:pt idx="15">
                  <c:v>1305</c:v>
                </c:pt>
                <c:pt idx="16">
                  <c:v>1385</c:v>
                </c:pt>
                <c:pt idx="17">
                  <c:v>1453</c:v>
                </c:pt>
                <c:pt idx="18">
                  <c:v>1524</c:v>
                </c:pt>
                <c:pt idx="19">
                  <c:v>1611</c:v>
                </c:pt>
                <c:pt idx="20">
                  <c:v>1677</c:v>
                </c:pt>
                <c:pt idx="21">
                  <c:v>1804</c:v>
                </c:pt>
                <c:pt idx="22">
                  <c:v>1947</c:v>
                </c:pt>
                <c:pt idx="23">
                  <c:v>2002</c:v>
                </c:pt>
                <c:pt idx="24">
                  <c:v>2123</c:v>
                </c:pt>
                <c:pt idx="25">
                  <c:v>2246</c:v>
                </c:pt>
                <c:pt idx="26">
                  <c:v>2601</c:v>
                </c:pt>
                <c:pt idx="27">
                  <c:v>2808</c:v>
                </c:pt>
                <c:pt idx="28">
                  <c:v>3050</c:v>
                </c:pt>
                <c:pt idx="29">
                  <c:v>3226</c:v>
                </c:pt>
                <c:pt idx="30">
                  <c:v>3365</c:v>
                </c:pt>
                <c:pt idx="31">
                  <c:v>3516</c:v>
                </c:pt>
                <c:pt idx="32">
                  <c:v>3722</c:v>
                </c:pt>
                <c:pt idx="33">
                  <c:v>3950</c:v>
                </c:pt>
                <c:pt idx="34">
                  <c:v>4175</c:v>
                </c:pt>
                <c:pt idx="35">
                  <c:v>4370</c:v>
                </c:pt>
                <c:pt idx="36">
                  <c:v>4590</c:v>
                </c:pt>
                <c:pt idx="37">
                  <c:v>4863</c:v>
                </c:pt>
                <c:pt idx="38">
                  <c:v>5072</c:v>
                </c:pt>
                <c:pt idx="39">
                  <c:v>5300</c:v>
                </c:pt>
                <c:pt idx="40">
                  <c:v>5547</c:v>
                </c:pt>
                <c:pt idx="41">
                  <c:v>5849</c:v>
                </c:pt>
                <c:pt idx="42">
                  <c:v>6127</c:v>
                </c:pt>
                <c:pt idx="43">
                  <c:v>6335</c:v>
                </c:pt>
                <c:pt idx="44">
                  <c:v>6528</c:v>
                </c:pt>
                <c:pt idx="45">
                  <c:v>6616</c:v>
                </c:pt>
                <c:pt idx="46">
                  <c:v>6799</c:v>
                </c:pt>
                <c:pt idx="47">
                  <c:v>6933</c:v>
                </c:pt>
                <c:pt idx="48">
                  <c:v>7022</c:v>
                </c:pt>
                <c:pt idx="49">
                  <c:v>7187</c:v>
                </c:pt>
                <c:pt idx="50">
                  <c:v>7330</c:v>
                </c:pt>
                <c:pt idx="51">
                  <c:v>7451</c:v>
                </c:pt>
                <c:pt idx="52">
                  <c:v>7559</c:v>
                </c:pt>
                <c:pt idx="53">
                  <c:v>7654</c:v>
                </c:pt>
                <c:pt idx="54">
                  <c:v>7801</c:v>
                </c:pt>
                <c:pt idx="55">
                  <c:v>7987</c:v>
                </c:pt>
                <c:pt idx="56">
                  <c:v>8198</c:v>
                </c:pt>
                <c:pt idx="57">
                  <c:v>8435</c:v>
                </c:pt>
                <c:pt idx="58">
                  <c:v>8702</c:v>
                </c:pt>
                <c:pt idx="59">
                  <c:v>8874</c:v>
                </c:pt>
                <c:pt idx="60">
                  <c:v>9172</c:v>
                </c:pt>
                <c:pt idx="61">
                  <c:v>9685</c:v>
                </c:pt>
                <c:pt idx="62">
                  <c:v>10119</c:v>
                </c:pt>
                <c:pt idx="63">
                  <c:v>10121</c:v>
                </c:pt>
                <c:pt idx="64">
                  <c:v>10204</c:v>
                </c:pt>
                <c:pt idx="65">
                  <c:v>10492</c:v>
                </c:pt>
                <c:pt idx="66">
                  <c:v>10847</c:v>
                </c:pt>
                <c:pt idx="67">
                  <c:v>11215</c:v>
                </c:pt>
                <c:pt idx="68">
                  <c:v>11534</c:v>
                </c:pt>
                <c:pt idx="69">
                  <c:v>11995</c:v>
                </c:pt>
                <c:pt idx="70">
                  <c:v>12605</c:v>
                </c:pt>
                <c:pt idx="71">
                  <c:v>13115</c:v>
                </c:pt>
                <c:pt idx="72">
                  <c:v>13779</c:v>
                </c:pt>
                <c:pt idx="73">
                  <c:v>14564</c:v>
                </c:pt>
                <c:pt idx="74">
                  <c:v>15533</c:v>
                </c:pt>
              </c:numCache>
            </c:numRef>
          </c:val>
          <c:extLst xmlns:c15="http://schemas.microsoft.com/office/drawing/2012/chart">
            <c:ext xmlns:c16="http://schemas.microsoft.com/office/drawing/2014/chart" uri="{C3380CC4-5D6E-409C-BE32-E72D297353CC}">
              <c16:uniqueId val="{00000002-E316-4D73-9A26-FECCDD75ACCC}"/>
            </c:ext>
          </c:extLst>
        </c:ser>
        <c:dLbls>
          <c:showLegendKey val="0"/>
          <c:showVal val="0"/>
          <c:showCatName val="0"/>
          <c:showSerName val="0"/>
          <c:showPercent val="0"/>
          <c:showBubbleSize val="0"/>
        </c:dLbls>
        <c:axId val="1844817119"/>
        <c:axId val="1844794239"/>
        <c:extLst>
          <c:ext xmlns:c15="http://schemas.microsoft.com/office/drawing/2012/chart" uri="{02D57815-91ED-43cb-92C2-25804820EDAC}">
            <c15:filteredAreaSeries>
              <c15:ser>
                <c:idx val="3"/>
                <c:order val="3"/>
                <c:tx>
                  <c:strRef>
                    <c:extLst>
                      <c:ext uri="{02D57815-91ED-43cb-92C2-25804820EDAC}">
                        <c15:formulaRef>
                          <c15:sqref>'Monthly EV Sales by  Category'!$L$1</c15:sqref>
                        </c15:formulaRef>
                      </c:ext>
                    </c:extLst>
                    <c:strCache>
                      <c:ptCount val="1"/>
                      <c:pt idx="0">
                        <c:v>Total</c:v>
                      </c:pt>
                    </c:strCache>
                  </c:strRef>
                </c:tx>
                <c:spPr>
                  <a:solidFill>
                    <a:schemeClr val="accent4"/>
                  </a:solidFill>
                  <a:ln>
                    <a:noFill/>
                  </a:ln>
                  <a:effectLst/>
                </c:spPr>
                <c:cat>
                  <c:numRef>
                    <c:extLst>
                      <c:ext uri="{02D57815-91ED-43cb-92C2-25804820EDAC}">
                        <c15:formulaRef>
                          <c15:sqref>'Monthly EV Sales by  Category'!$A$2:$A$76</c15:sqref>
                        </c15:formulaRef>
                      </c:ext>
                    </c:extLst>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extLst>
                      <c:ext uri="{02D57815-91ED-43cb-92C2-25804820EDAC}">
                        <c15:formulaRef>
                          <c15:sqref>'Monthly EV Sales by  Category'!$L$2:$L$76</c15:sqref>
                        </c15:formulaRef>
                      </c:ext>
                    </c:extLst>
                    <c:numCache>
                      <c:formatCode>General</c:formatCode>
                      <c:ptCount val="75"/>
                      <c:pt idx="0">
                        <c:v>178</c:v>
                      </c:pt>
                      <c:pt idx="1">
                        <c:v>363</c:v>
                      </c:pt>
                      <c:pt idx="2">
                        <c:v>591</c:v>
                      </c:pt>
                      <c:pt idx="3">
                        <c:v>767</c:v>
                      </c:pt>
                      <c:pt idx="4">
                        <c:v>972</c:v>
                      </c:pt>
                      <c:pt idx="5">
                        <c:v>1265</c:v>
                      </c:pt>
                      <c:pt idx="6">
                        <c:v>1821</c:v>
                      </c:pt>
                      <c:pt idx="7">
                        <c:v>2708</c:v>
                      </c:pt>
                      <c:pt idx="8">
                        <c:v>3931</c:v>
                      </c:pt>
                      <c:pt idx="9">
                        <c:v>5239</c:v>
                      </c:pt>
                      <c:pt idx="10">
                        <c:v>6679</c:v>
                      </c:pt>
                      <c:pt idx="11">
                        <c:v>9031</c:v>
                      </c:pt>
                      <c:pt idx="12">
                        <c:v>11169</c:v>
                      </c:pt>
                      <c:pt idx="13">
                        <c:v>13880</c:v>
                      </c:pt>
                      <c:pt idx="14">
                        <c:v>18572</c:v>
                      </c:pt>
                      <c:pt idx="15">
                        <c:v>21794</c:v>
                      </c:pt>
                      <c:pt idx="16">
                        <c:v>25941</c:v>
                      </c:pt>
                      <c:pt idx="17">
                        <c:v>31272</c:v>
                      </c:pt>
                      <c:pt idx="18">
                        <c:v>35793</c:v>
                      </c:pt>
                      <c:pt idx="19">
                        <c:v>40020</c:v>
                      </c:pt>
                      <c:pt idx="20">
                        <c:v>44317</c:v>
                      </c:pt>
                      <c:pt idx="21">
                        <c:v>50784</c:v>
                      </c:pt>
                      <c:pt idx="22">
                        <c:v>55720</c:v>
                      </c:pt>
                      <c:pt idx="23">
                        <c:v>60164</c:v>
                      </c:pt>
                      <c:pt idx="24">
                        <c:v>64734</c:v>
                      </c:pt>
                      <c:pt idx="25">
                        <c:v>69146</c:v>
                      </c:pt>
                      <c:pt idx="26">
                        <c:v>75137</c:v>
                      </c:pt>
                      <c:pt idx="27">
                        <c:v>80194</c:v>
                      </c:pt>
                      <c:pt idx="28">
                        <c:v>87275</c:v>
                      </c:pt>
                      <c:pt idx="29">
                        <c:v>94779</c:v>
                      </c:pt>
                      <c:pt idx="30">
                        <c:v>103805</c:v>
                      </c:pt>
                      <c:pt idx="31">
                        <c:v>112976</c:v>
                      </c:pt>
                      <c:pt idx="32">
                        <c:v>120767</c:v>
                      </c:pt>
                      <c:pt idx="33">
                        <c:v>128482</c:v>
                      </c:pt>
                      <c:pt idx="34">
                        <c:v>138660</c:v>
                      </c:pt>
                      <c:pt idx="35">
                        <c:v>147723</c:v>
                      </c:pt>
                      <c:pt idx="36">
                        <c:v>156609</c:v>
                      </c:pt>
                      <c:pt idx="37">
                        <c:v>164066</c:v>
                      </c:pt>
                      <c:pt idx="38">
                        <c:v>171896</c:v>
                      </c:pt>
                      <c:pt idx="39">
                        <c:v>179417</c:v>
                      </c:pt>
                      <c:pt idx="40">
                        <c:v>187961</c:v>
                      </c:pt>
                      <c:pt idx="41">
                        <c:v>196901</c:v>
                      </c:pt>
                      <c:pt idx="42">
                        <c:v>208300</c:v>
                      </c:pt>
                      <c:pt idx="43">
                        <c:v>219955</c:v>
                      </c:pt>
                      <c:pt idx="44">
                        <c:v>234306</c:v>
                      </c:pt>
                      <c:pt idx="45">
                        <c:v>249478</c:v>
                      </c:pt>
                      <c:pt idx="46">
                        <c:v>263658</c:v>
                      </c:pt>
                      <c:pt idx="47">
                        <c:v>279279</c:v>
                      </c:pt>
                      <c:pt idx="48">
                        <c:v>292502</c:v>
                      </c:pt>
                      <c:pt idx="49">
                        <c:v>304082</c:v>
                      </c:pt>
                      <c:pt idx="50">
                        <c:v>318487</c:v>
                      </c:pt>
                      <c:pt idx="51">
                        <c:v>329061</c:v>
                      </c:pt>
                      <c:pt idx="52">
                        <c:v>338842</c:v>
                      </c:pt>
                      <c:pt idx="53">
                        <c:v>349606</c:v>
                      </c:pt>
                      <c:pt idx="54">
                        <c:v>361812</c:v>
                      </c:pt>
                      <c:pt idx="55">
                        <c:v>374622</c:v>
                      </c:pt>
                      <c:pt idx="56">
                        <c:v>390451</c:v>
                      </c:pt>
                      <c:pt idx="57">
                        <c:v>405647</c:v>
                      </c:pt>
                      <c:pt idx="58">
                        <c:v>424149</c:v>
                      </c:pt>
                      <c:pt idx="59">
                        <c:v>440587</c:v>
                      </c:pt>
                      <c:pt idx="60">
                        <c:v>457025</c:v>
                      </c:pt>
                      <c:pt idx="61">
                        <c:v>473175</c:v>
                      </c:pt>
                      <c:pt idx="62">
                        <c:v>486800</c:v>
                      </c:pt>
                      <c:pt idx="63">
                        <c:v>487701</c:v>
                      </c:pt>
                      <c:pt idx="64">
                        <c:v>488978</c:v>
                      </c:pt>
                      <c:pt idx="65">
                        <c:v>495187</c:v>
                      </c:pt>
                      <c:pt idx="66">
                        <c:v>502699</c:v>
                      </c:pt>
                      <c:pt idx="67">
                        <c:v>510816</c:v>
                      </c:pt>
                      <c:pt idx="68">
                        <c:v>521489</c:v>
                      </c:pt>
                      <c:pt idx="69">
                        <c:v>532387</c:v>
                      </c:pt>
                      <c:pt idx="70">
                        <c:v>545248</c:v>
                      </c:pt>
                      <c:pt idx="71">
                        <c:v>560233</c:v>
                      </c:pt>
                      <c:pt idx="72">
                        <c:v>576446</c:v>
                      </c:pt>
                      <c:pt idx="73">
                        <c:v>595561</c:v>
                      </c:pt>
                      <c:pt idx="74">
                        <c:v>621554</c:v>
                      </c:pt>
                    </c:numCache>
                  </c:numRef>
                </c:val>
                <c:extLst>
                  <c:ext xmlns:c16="http://schemas.microsoft.com/office/drawing/2014/chart" uri="{C3380CC4-5D6E-409C-BE32-E72D297353CC}">
                    <c16:uniqueId val="{00000003-E316-4D73-9A26-FECCDD75ACCC}"/>
                  </c:ext>
                </c:extLst>
              </c15:ser>
            </c15:filteredAreaSeries>
          </c:ext>
        </c:extLst>
      </c:area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crossAx val="1844794239"/>
        <c:crosses val="autoZero"/>
        <c:auto val="1"/>
        <c:lblOffset val="100"/>
        <c:baseTimeUnit val="months"/>
      </c:dateAx>
      <c:valAx>
        <c:axId val="1844794239"/>
        <c:scaling>
          <c:orientation val="minMax"/>
          <c:max val="1"/>
          <c:min val="0"/>
        </c:scaling>
        <c:delete val="0"/>
        <c:axPos val="l"/>
        <c:majorGridlines>
          <c:spPr>
            <a:ln w="6350" cap="flat" cmpd="sng" algn="ctr">
              <a:solidFill>
                <a:schemeClr val="bg1">
                  <a:lumMod val="85000"/>
                </a:schemeClr>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crossAx val="18448171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2828781794678039E-3"/>
          <c:w val="1"/>
          <c:h val="0.97815105135879243"/>
        </c:manualLayout>
      </c:layout>
      <c:areaChart>
        <c:grouping val="standard"/>
        <c:varyColors val="0"/>
        <c:ser>
          <c:idx val="1"/>
          <c:order val="0"/>
          <c:tx>
            <c:strRef>
              <c:f>'2W Car Sales'!$D$1</c:f>
              <c:strCache>
                <c:ptCount val="1"/>
                <c:pt idx="0">
                  <c:v>EV Car Sales</c:v>
                </c:pt>
              </c:strCache>
            </c:strRef>
          </c:tx>
          <c:spPr>
            <a:gradFill>
              <a:gsLst>
                <a:gs pos="0">
                  <a:schemeClr val="accent6">
                    <a:lumMod val="75000"/>
                  </a:schemeClr>
                </a:gs>
                <a:gs pos="74000">
                  <a:schemeClr val="accent6">
                    <a:lumMod val="60000"/>
                    <a:lumOff val="40000"/>
                  </a:schemeClr>
                </a:gs>
                <a:gs pos="83000">
                  <a:schemeClr val="accent6">
                    <a:lumMod val="40000"/>
                    <a:lumOff val="60000"/>
                  </a:schemeClr>
                </a:gs>
                <a:gs pos="100000">
                  <a:schemeClr val="accent6">
                    <a:lumMod val="20000"/>
                    <a:lumOff val="80000"/>
                  </a:schemeClr>
                </a:gs>
              </a:gsLst>
              <a:lin ang="5400000" scaled="1"/>
            </a:gradFill>
            <a:ln>
              <a:solidFill>
                <a:schemeClr val="accent6">
                  <a:lumMod val="75000"/>
                </a:schemeClr>
              </a:solidFill>
            </a:ln>
            <a:effectLst/>
          </c:spPr>
          <c:cat>
            <c:numRef>
              <c:f>'2W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'2W Car Sales'!$D$2:$D$76</c:f>
              <c:numCache>
                <c:formatCode>_-* #,##0_-;\-* #,##0_-;_-* "-"??_-;_-@_-</c:formatCode>
                <c:ptCount val="75"/>
                <c:pt idx="0">
                  <c:v>92</c:v>
                </c:pt>
                <c:pt idx="1">
                  <c:v>109</c:v>
                </c:pt>
                <c:pt idx="2">
                  <c:v>145</c:v>
                </c:pt>
                <c:pt idx="3">
                  <c:v>108</c:v>
                </c:pt>
                <c:pt idx="4">
                  <c:v>87</c:v>
                </c:pt>
                <c:pt idx="5">
                  <c:v>153</c:v>
                </c:pt>
                <c:pt idx="6">
                  <c:v>115</c:v>
                </c:pt>
                <c:pt idx="7">
                  <c:v>119</c:v>
                </c:pt>
                <c:pt idx="8">
                  <c:v>125</c:v>
                </c:pt>
                <c:pt idx="9">
                  <c:v>140</c:v>
                </c:pt>
                <c:pt idx="10">
                  <c:v>111</c:v>
                </c:pt>
                <c:pt idx="11">
                  <c:v>134</c:v>
                </c:pt>
                <c:pt idx="12">
                  <c:v>118</c:v>
                </c:pt>
                <c:pt idx="13">
                  <c:v>123</c:v>
                </c:pt>
                <c:pt idx="14">
                  <c:v>144</c:v>
                </c:pt>
                <c:pt idx="15">
                  <c:v>129</c:v>
                </c:pt>
                <c:pt idx="16">
                  <c:v>98</c:v>
                </c:pt>
                <c:pt idx="17">
                  <c:v>150</c:v>
                </c:pt>
                <c:pt idx="18">
                  <c:v>125</c:v>
                </c:pt>
                <c:pt idx="19">
                  <c:v>89</c:v>
                </c:pt>
                <c:pt idx="20">
                  <c:v>105</c:v>
                </c:pt>
                <c:pt idx="21">
                  <c:v>147</c:v>
                </c:pt>
                <c:pt idx="22">
                  <c:v>119</c:v>
                </c:pt>
                <c:pt idx="23">
                  <c:v>119</c:v>
                </c:pt>
                <c:pt idx="24">
                  <c:v>111</c:v>
                </c:pt>
                <c:pt idx="25">
                  <c:v>75</c:v>
                </c:pt>
                <c:pt idx="26">
                  <c:v>125</c:v>
                </c:pt>
                <c:pt idx="27">
                  <c:v>88</c:v>
                </c:pt>
                <c:pt idx="28">
                  <c:v>82</c:v>
                </c:pt>
                <c:pt idx="29">
                  <c:v>131</c:v>
                </c:pt>
                <c:pt idx="30">
                  <c:v>104</c:v>
                </c:pt>
                <c:pt idx="31">
                  <c:v>92</c:v>
                </c:pt>
                <c:pt idx="32">
                  <c:v>105</c:v>
                </c:pt>
                <c:pt idx="33">
                  <c:v>160</c:v>
                </c:pt>
                <c:pt idx="34">
                  <c:v>201</c:v>
                </c:pt>
                <c:pt idx="35">
                  <c:v>184</c:v>
                </c:pt>
                <c:pt idx="36">
                  <c:v>173</c:v>
                </c:pt>
                <c:pt idx="37">
                  <c:v>152</c:v>
                </c:pt>
                <c:pt idx="38">
                  <c:v>423</c:v>
                </c:pt>
                <c:pt idx="39">
                  <c:v>419</c:v>
                </c:pt>
                <c:pt idx="40">
                  <c:v>615</c:v>
                </c:pt>
                <c:pt idx="41">
                  <c:v>842</c:v>
                </c:pt>
                <c:pt idx="42">
                  <c:v>1039</c:v>
                </c:pt>
                <c:pt idx="43">
                  <c:v>1401</c:v>
                </c:pt>
                <c:pt idx="44">
                  <c:v>2017</c:v>
                </c:pt>
                <c:pt idx="45">
                  <c:v>2297</c:v>
                </c:pt>
                <c:pt idx="46">
                  <c:v>3133</c:v>
                </c:pt>
                <c:pt idx="47">
                  <c:v>2922</c:v>
                </c:pt>
                <c:pt idx="48">
                  <c:v>2481</c:v>
                </c:pt>
                <c:pt idx="49">
                  <c:v>2807</c:v>
                </c:pt>
                <c:pt idx="50">
                  <c:v>5421</c:v>
                </c:pt>
                <c:pt idx="51">
                  <c:v>2709</c:v>
                </c:pt>
                <c:pt idx="52">
                  <c:v>1529</c:v>
                </c:pt>
                <c:pt idx="53">
                  <c:v>1595</c:v>
                </c:pt>
                <c:pt idx="54">
                  <c:v>1451</c:v>
                </c:pt>
                <c:pt idx="55">
                  <c:v>1338</c:v>
                </c:pt>
                <c:pt idx="56">
                  <c:v>1468</c:v>
                </c:pt>
                <c:pt idx="57">
                  <c:v>1882</c:v>
                </c:pt>
                <c:pt idx="58">
                  <c:v>2946</c:v>
                </c:pt>
                <c:pt idx="59">
                  <c:v>2120</c:v>
                </c:pt>
                <c:pt idx="60">
                  <c:v>2815</c:v>
                </c:pt>
                <c:pt idx="61">
                  <c:v>2243</c:v>
                </c:pt>
                <c:pt idx="62">
                  <c:v>2743</c:v>
                </c:pt>
                <c:pt idx="63">
                  <c:v>66</c:v>
                </c:pt>
                <c:pt idx="64">
                  <c:v>558</c:v>
                </c:pt>
                <c:pt idx="65">
                  <c:v>1401</c:v>
                </c:pt>
                <c:pt idx="66">
                  <c:v>1426</c:v>
                </c:pt>
                <c:pt idx="67">
                  <c:v>1975</c:v>
                </c:pt>
                <c:pt idx="68">
                  <c:v>2810</c:v>
                </c:pt>
                <c:pt idx="69">
                  <c:v>2740</c:v>
                </c:pt>
                <c:pt idx="70">
                  <c:v>3948</c:v>
                </c:pt>
                <c:pt idx="71">
                  <c:v>4544</c:v>
                </c:pt>
                <c:pt idx="72">
                  <c:v>4937</c:v>
                </c:pt>
                <c:pt idx="73">
                  <c:v>6082</c:v>
                </c:pt>
                <c:pt idx="74">
                  <c:v>10472</c:v>
                </c:pt>
              </c:numCache>
            </c:numRef>
          </c:val>
          <c:extLst>
            <c:ext xmlns:c16="http://schemas.microsoft.com/office/drawing/2014/chart" uri="{C3380CC4-5D6E-409C-BE32-E72D297353CC}">
              <c16:uniqueId val="{00000000-A4B9-41E7-A4A1-C2E473B9016E}"/>
            </c:ext>
          </c:extLst>
        </c:ser>
        <c:dLbls>
          <c:showLegendKey val="0"/>
          <c:showVal val="0"/>
          <c:showCatName val="0"/>
          <c:showSerName val="0"/>
          <c:showPercent val="0"/>
          <c:showBubbleSize val="0"/>
        </c:dLbls>
        <c:axId val="1844817119"/>
        <c:axId val="1844794239"/>
      </c:areaChart>
      <c:dateAx>
        <c:axId val="1844817119"/>
        <c:scaling>
          <c:orientation val="minMax"/>
        </c:scaling>
        <c:delete val="1"/>
        <c:axPos val="b"/>
        <c:numFmt formatCode="mmm\-yyyy" sourceLinked="1"/>
        <c:majorTickMark val="out"/>
        <c:minorTickMark val="none"/>
        <c:tickLblPos val="nextTo"/>
        <c:crossAx val="1844794239"/>
        <c:crosses val="autoZero"/>
        <c:auto val="1"/>
        <c:lblOffset val="100"/>
        <c:baseTimeUnit val="months"/>
      </c:dateAx>
      <c:valAx>
        <c:axId val="1844794239"/>
        <c:scaling>
          <c:orientation val="minMax"/>
          <c:min val="0"/>
        </c:scaling>
        <c:delete val="1"/>
        <c:axPos val="l"/>
        <c:numFmt formatCode="#,##0" sourceLinked="0"/>
        <c:majorTickMark val="out"/>
        <c:minorTickMark val="none"/>
        <c:tickLblPos val="nextTo"/>
        <c:crossAx val="1844817119"/>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cap="flat" cmpd="sng" algn="ctr">
      <a:noFill/>
      <a:round/>
    </a:ln>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2828781794678039E-3"/>
          <c:w val="1"/>
          <c:h val="0.97815105135879243"/>
        </c:manualLayout>
      </c:layout>
      <c:areaChart>
        <c:grouping val="standard"/>
        <c:varyColors val="0"/>
        <c:ser>
          <c:idx val="1"/>
          <c:order val="0"/>
          <c:tx>
            <c:strRef>
              <c:f>'3W Car Sales'!$D$1</c:f>
              <c:strCache>
                <c:ptCount val="1"/>
                <c:pt idx="0">
                  <c:v>EV Sales</c:v>
                </c:pt>
              </c:strCache>
            </c:strRef>
          </c:tx>
          <c:spPr>
            <a:gradFill>
              <a:gsLst>
                <a:gs pos="0">
                  <a:schemeClr val="accent5">
                    <a:lumMod val="75000"/>
                  </a:schemeClr>
                </a:gs>
                <a:gs pos="74000">
                  <a:schemeClr val="accent5">
                    <a:lumMod val="60000"/>
                    <a:lumOff val="40000"/>
                  </a:schemeClr>
                </a:gs>
                <a:gs pos="83000">
                  <a:schemeClr val="accent5">
                    <a:lumMod val="40000"/>
                    <a:lumOff val="60000"/>
                  </a:schemeClr>
                </a:gs>
                <a:gs pos="100000">
                  <a:schemeClr val="accent1">
                    <a:lumMod val="30000"/>
                    <a:lumOff val="70000"/>
                  </a:schemeClr>
                </a:gs>
              </a:gsLst>
              <a:lin ang="5400000" scaled="1"/>
            </a:gradFill>
            <a:ln>
              <a:solidFill>
                <a:schemeClr val="accent5">
                  <a:lumMod val="75000"/>
                </a:schemeClr>
              </a:solidFill>
            </a:ln>
            <a:effectLst/>
          </c:spPr>
          <c:cat>
            <c:numRef>
              <c:f>'3W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'3W Car Sales'!$D$2:$D$76</c:f>
              <c:numCache>
                <c:formatCode>_-* #,##0_-;\-* #,##0_-;_-* "-"??_-;_-@_-</c:formatCode>
                <c:ptCount val="75"/>
                <c:pt idx="0">
                  <c:v>2</c:v>
                </c:pt>
                <c:pt idx="1">
                  <c:v>3</c:v>
                </c:pt>
                <c:pt idx="2">
                  <c:v>4</c:v>
                </c:pt>
                <c:pt idx="3">
                  <c:v>14</c:v>
                </c:pt>
                <c:pt idx="4">
                  <c:v>48</c:v>
                </c:pt>
                <c:pt idx="5">
                  <c:v>55</c:v>
                </c:pt>
                <c:pt idx="6">
                  <c:v>342</c:v>
                </c:pt>
                <c:pt idx="7">
                  <c:v>692</c:v>
                </c:pt>
                <c:pt idx="8">
                  <c:v>1026</c:v>
                </c:pt>
                <c:pt idx="9">
                  <c:v>1091</c:v>
                </c:pt>
                <c:pt idx="10">
                  <c:v>1270</c:v>
                </c:pt>
                <c:pt idx="11">
                  <c:v>2103</c:v>
                </c:pt>
                <c:pt idx="12">
                  <c:v>1916</c:v>
                </c:pt>
                <c:pt idx="13">
                  <c:v>2508</c:v>
                </c:pt>
                <c:pt idx="14">
                  <c:v>4453</c:v>
                </c:pt>
                <c:pt idx="15">
                  <c:v>3010</c:v>
                </c:pt>
                <c:pt idx="16">
                  <c:v>3969</c:v>
                </c:pt>
                <c:pt idx="17">
                  <c:v>5113</c:v>
                </c:pt>
                <c:pt idx="18">
                  <c:v>4325</c:v>
                </c:pt>
                <c:pt idx="19">
                  <c:v>4051</c:v>
                </c:pt>
                <c:pt idx="20">
                  <c:v>4126</c:v>
                </c:pt>
                <c:pt idx="21">
                  <c:v>6193</c:v>
                </c:pt>
                <c:pt idx="22">
                  <c:v>4674</c:v>
                </c:pt>
                <c:pt idx="23">
                  <c:v>4270</c:v>
                </c:pt>
                <c:pt idx="24">
                  <c:v>4338</c:v>
                </c:pt>
                <c:pt idx="25">
                  <c:v>4214</c:v>
                </c:pt>
                <c:pt idx="26">
                  <c:v>5511</c:v>
                </c:pt>
                <c:pt idx="27">
                  <c:v>4762</c:v>
                </c:pt>
                <c:pt idx="28">
                  <c:v>6757</c:v>
                </c:pt>
                <c:pt idx="29">
                  <c:v>7197</c:v>
                </c:pt>
                <c:pt idx="30">
                  <c:v>8783</c:v>
                </c:pt>
                <c:pt idx="31">
                  <c:v>8928</c:v>
                </c:pt>
                <c:pt idx="32">
                  <c:v>7480</c:v>
                </c:pt>
                <c:pt idx="33">
                  <c:v>7327</c:v>
                </c:pt>
                <c:pt idx="34">
                  <c:v>9752</c:v>
                </c:pt>
                <c:pt idx="35">
                  <c:v>8684</c:v>
                </c:pt>
                <c:pt idx="36">
                  <c:v>8493</c:v>
                </c:pt>
                <c:pt idx="37">
                  <c:v>7032</c:v>
                </c:pt>
                <c:pt idx="38">
                  <c:v>7198</c:v>
                </c:pt>
                <c:pt idx="39">
                  <c:v>6874</c:v>
                </c:pt>
                <c:pt idx="40">
                  <c:v>7682</c:v>
                </c:pt>
                <c:pt idx="41">
                  <c:v>7796</c:v>
                </c:pt>
                <c:pt idx="42">
                  <c:v>10082</c:v>
                </c:pt>
                <c:pt idx="43">
                  <c:v>10046</c:v>
                </c:pt>
                <c:pt idx="44">
                  <c:v>12141</c:v>
                </c:pt>
                <c:pt idx="45">
                  <c:v>12787</c:v>
                </c:pt>
                <c:pt idx="46">
                  <c:v>10864</c:v>
                </c:pt>
                <c:pt idx="47">
                  <c:v>12565</c:v>
                </c:pt>
                <c:pt idx="48">
                  <c:v>10653</c:v>
                </c:pt>
                <c:pt idx="49">
                  <c:v>8608</c:v>
                </c:pt>
                <c:pt idx="50">
                  <c:v>8841</c:v>
                </c:pt>
                <c:pt idx="51">
                  <c:v>7744</c:v>
                </c:pt>
                <c:pt idx="52">
                  <c:v>8144</c:v>
                </c:pt>
                <c:pt idx="53">
                  <c:v>9074</c:v>
                </c:pt>
                <c:pt idx="54">
                  <c:v>10608</c:v>
                </c:pt>
                <c:pt idx="55">
                  <c:v>11286</c:v>
                </c:pt>
                <c:pt idx="56">
                  <c:v>14150</c:v>
                </c:pt>
                <c:pt idx="57">
                  <c:v>13077</c:v>
                </c:pt>
                <c:pt idx="58">
                  <c:v>15289</c:v>
                </c:pt>
                <c:pt idx="59">
                  <c:v>14146</c:v>
                </c:pt>
                <c:pt idx="60">
                  <c:v>13325</c:v>
                </c:pt>
                <c:pt idx="61">
                  <c:v>13394</c:v>
                </c:pt>
                <c:pt idx="62">
                  <c:v>10448</c:v>
                </c:pt>
                <c:pt idx="63">
                  <c:v>833</c:v>
                </c:pt>
                <c:pt idx="64">
                  <c:v>636</c:v>
                </c:pt>
                <c:pt idx="65">
                  <c:v>4520</c:v>
                </c:pt>
                <c:pt idx="66">
                  <c:v>5731</c:v>
                </c:pt>
                <c:pt idx="67">
                  <c:v>5774</c:v>
                </c:pt>
                <c:pt idx="68">
                  <c:v>7544</c:v>
                </c:pt>
                <c:pt idx="69">
                  <c:v>7697</c:v>
                </c:pt>
                <c:pt idx="70">
                  <c:v>8303</c:v>
                </c:pt>
                <c:pt idx="71">
                  <c:v>9931</c:v>
                </c:pt>
                <c:pt idx="72">
                  <c:v>10612</c:v>
                </c:pt>
                <c:pt idx="73">
                  <c:v>12248</c:v>
                </c:pt>
                <c:pt idx="74">
                  <c:v>14552</c:v>
                </c:pt>
              </c:numCache>
            </c:numRef>
          </c:val>
          <c:extLst>
            <c:ext xmlns:c16="http://schemas.microsoft.com/office/drawing/2014/chart" uri="{C3380CC4-5D6E-409C-BE32-E72D297353CC}">
              <c16:uniqueId val="{00000000-0DD0-4B40-8EF1-7008742B8D3A}"/>
            </c:ext>
          </c:extLst>
        </c:ser>
        <c:dLbls>
          <c:showLegendKey val="0"/>
          <c:showVal val="0"/>
          <c:showCatName val="0"/>
          <c:showSerName val="0"/>
          <c:showPercent val="0"/>
          <c:showBubbleSize val="0"/>
        </c:dLbls>
        <c:axId val="1844817119"/>
        <c:axId val="1844794239"/>
      </c:areaChart>
      <c:dateAx>
        <c:axId val="1844817119"/>
        <c:scaling>
          <c:orientation val="minMax"/>
        </c:scaling>
        <c:delete val="1"/>
        <c:axPos val="b"/>
        <c:numFmt formatCode="mmm\-yyyy" sourceLinked="1"/>
        <c:majorTickMark val="out"/>
        <c:minorTickMark val="none"/>
        <c:tickLblPos val="nextTo"/>
        <c:crossAx val="1844794239"/>
        <c:crosses val="autoZero"/>
        <c:auto val="1"/>
        <c:lblOffset val="100"/>
        <c:baseTimeUnit val="months"/>
      </c:dateAx>
      <c:valAx>
        <c:axId val="1844794239"/>
        <c:scaling>
          <c:orientation val="minMax"/>
          <c:max val="15000"/>
          <c:min val="0"/>
        </c:scaling>
        <c:delete val="1"/>
        <c:axPos val="l"/>
        <c:numFmt formatCode="#,##0" sourceLinked="0"/>
        <c:majorTickMark val="out"/>
        <c:minorTickMark val="none"/>
        <c:tickLblPos val="nextTo"/>
        <c:crossAx val="1844817119"/>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cap="flat" cmpd="sng" algn="ctr">
      <a:noFill/>
      <a:round/>
    </a:ln>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2828781794678039E-3"/>
          <c:w val="1"/>
          <c:h val="0.97815105135879243"/>
        </c:manualLayout>
      </c:layout>
      <c:areaChart>
        <c:grouping val="standard"/>
        <c:varyColors val="0"/>
        <c:ser>
          <c:idx val="1"/>
          <c:order val="0"/>
          <c:tx>
            <c:strRef>
              <c:f>'4W Car Sales'!$D$1</c:f>
              <c:strCache>
                <c:ptCount val="1"/>
                <c:pt idx="0">
                  <c:v>EV Sales</c:v>
                </c:pt>
              </c:strCache>
            </c:strRef>
          </c:tx>
          <c:spPr>
            <a:gradFill>
              <a:gsLst>
                <a:gs pos="0">
                  <a:schemeClr val="accent2">
                    <a:lumMod val="75000"/>
                  </a:schemeClr>
                </a:gs>
                <a:gs pos="74000">
                  <a:schemeClr val="accent2">
                    <a:lumMod val="60000"/>
                    <a:lumOff val="40000"/>
                  </a:schemeClr>
                </a:gs>
                <a:gs pos="83000">
                  <a:schemeClr val="accent2">
                    <a:lumMod val="40000"/>
                    <a:lumOff val="60000"/>
                  </a:schemeClr>
                </a:gs>
                <a:gs pos="100000">
                  <a:schemeClr val="accent2">
                    <a:lumMod val="20000"/>
                    <a:lumOff val="80000"/>
                  </a:schemeClr>
                </a:gs>
              </a:gsLst>
              <a:lin ang="5400000" scaled="1"/>
            </a:gradFill>
            <a:ln>
              <a:solidFill>
                <a:schemeClr val="accent2"/>
              </a:solidFill>
            </a:ln>
            <a:effectLst/>
          </c:spPr>
          <c:cat>
            <c:numRef>
              <c:f>'4W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'4W Car Sales'!$D$2:$D$76</c:f>
              <c:numCache>
                <c:formatCode>_-* #,##0_-;\-* #,##0_-;_-* "-"??_-;_-@_-</c:formatCode>
                <c:ptCount val="75"/>
                <c:pt idx="0">
                  <c:v>84</c:v>
                </c:pt>
                <c:pt idx="1">
                  <c:v>73</c:v>
                </c:pt>
                <c:pt idx="2">
                  <c:v>79</c:v>
                </c:pt>
                <c:pt idx="3">
                  <c:v>54</c:v>
                </c:pt>
                <c:pt idx="4">
                  <c:v>70</c:v>
                </c:pt>
                <c:pt idx="5">
                  <c:v>85</c:v>
                </c:pt>
                <c:pt idx="6">
                  <c:v>99</c:v>
                </c:pt>
                <c:pt idx="7">
                  <c:v>76</c:v>
                </c:pt>
                <c:pt idx="8">
                  <c:v>72</c:v>
                </c:pt>
                <c:pt idx="9">
                  <c:v>77</c:v>
                </c:pt>
                <c:pt idx="10">
                  <c:v>59</c:v>
                </c:pt>
                <c:pt idx="11">
                  <c:v>115</c:v>
                </c:pt>
                <c:pt idx="12">
                  <c:v>104</c:v>
                </c:pt>
                <c:pt idx="13">
                  <c:v>80</c:v>
                </c:pt>
                <c:pt idx="14">
                  <c:v>95</c:v>
                </c:pt>
                <c:pt idx="15">
                  <c:v>83</c:v>
                </c:pt>
                <c:pt idx="16">
                  <c:v>80</c:v>
                </c:pt>
                <c:pt idx="17">
                  <c:v>68</c:v>
                </c:pt>
                <c:pt idx="18">
                  <c:v>71</c:v>
                </c:pt>
                <c:pt idx="19">
                  <c:v>87</c:v>
                </c:pt>
                <c:pt idx="20">
                  <c:v>66</c:v>
                </c:pt>
                <c:pt idx="21">
                  <c:v>127</c:v>
                </c:pt>
                <c:pt idx="22">
                  <c:v>143</c:v>
                </c:pt>
                <c:pt idx="23">
                  <c:v>55</c:v>
                </c:pt>
                <c:pt idx="24">
                  <c:v>121</c:v>
                </c:pt>
                <c:pt idx="25">
                  <c:v>123</c:v>
                </c:pt>
                <c:pt idx="26">
                  <c:v>355</c:v>
                </c:pt>
                <c:pt idx="27">
                  <c:v>207</c:v>
                </c:pt>
                <c:pt idx="28">
                  <c:v>242</c:v>
                </c:pt>
                <c:pt idx="29">
                  <c:v>176</c:v>
                </c:pt>
                <c:pt idx="30">
                  <c:v>139</c:v>
                </c:pt>
                <c:pt idx="31">
                  <c:v>151</c:v>
                </c:pt>
                <c:pt idx="32">
                  <c:v>206</c:v>
                </c:pt>
                <c:pt idx="33">
                  <c:v>228</c:v>
                </c:pt>
                <c:pt idx="34">
                  <c:v>225</c:v>
                </c:pt>
                <c:pt idx="35">
                  <c:v>195</c:v>
                </c:pt>
                <c:pt idx="36">
                  <c:v>220</c:v>
                </c:pt>
                <c:pt idx="37">
                  <c:v>273</c:v>
                </c:pt>
                <c:pt idx="38">
                  <c:v>209</c:v>
                </c:pt>
                <c:pt idx="39">
                  <c:v>228</c:v>
                </c:pt>
                <c:pt idx="40">
                  <c:v>247</c:v>
                </c:pt>
                <c:pt idx="41">
                  <c:v>302</c:v>
                </c:pt>
                <c:pt idx="42">
                  <c:v>278</c:v>
                </c:pt>
                <c:pt idx="43">
                  <c:v>208</c:v>
                </c:pt>
                <c:pt idx="44">
                  <c:v>193</c:v>
                </c:pt>
                <c:pt idx="45">
                  <c:v>88</c:v>
                </c:pt>
                <c:pt idx="46">
                  <c:v>183</c:v>
                </c:pt>
                <c:pt idx="47">
                  <c:v>134</c:v>
                </c:pt>
                <c:pt idx="48">
                  <c:v>89</c:v>
                </c:pt>
                <c:pt idx="49">
                  <c:v>165</c:v>
                </c:pt>
                <c:pt idx="50">
                  <c:v>143</c:v>
                </c:pt>
                <c:pt idx="51">
                  <c:v>121</c:v>
                </c:pt>
                <c:pt idx="52">
                  <c:v>108</c:v>
                </c:pt>
                <c:pt idx="53">
                  <c:v>95</c:v>
                </c:pt>
                <c:pt idx="54">
                  <c:v>147</c:v>
                </c:pt>
                <c:pt idx="55">
                  <c:v>186</c:v>
                </c:pt>
                <c:pt idx="56">
                  <c:v>211</c:v>
                </c:pt>
                <c:pt idx="57">
                  <c:v>237</c:v>
                </c:pt>
                <c:pt idx="58">
                  <c:v>267</c:v>
                </c:pt>
                <c:pt idx="59">
                  <c:v>172</c:v>
                </c:pt>
                <c:pt idx="60">
                  <c:v>298</c:v>
                </c:pt>
                <c:pt idx="61">
                  <c:v>513</c:v>
                </c:pt>
                <c:pt idx="62">
                  <c:v>434</c:v>
                </c:pt>
                <c:pt idx="63">
                  <c:v>2</c:v>
                </c:pt>
                <c:pt idx="64">
                  <c:v>83</c:v>
                </c:pt>
                <c:pt idx="65">
                  <c:v>288</c:v>
                </c:pt>
                <c:pt idx="66">
                  <c:v>355</c:v>
                </c:pt>
                <c:pt idx="67">
                  <c:v>368</c:v>
                </c:pt>
                <c:pt idx="68">
                  <c:v>319</c:v>
                </c:pt>
                <c:pt idx="69">
                  <c:v>461</c:v>
                </c:pt>
                <c:pt idx="70">
                  <c:v>610</c:v>
                </c:pt>
                <c:pt idx="71">
                  <c:v>510</c:v>
                </c:pt>
                <c:pt idx="72">
                  <c:v>664</c:v>
                </c:pt>
                <c:pt idx="73">
                  <c:v>785</c:v>
                </c:pt>
                <c:pt idx="74">
                  <c:v>969</c:v>
                </c:pt>
              </c:numCache>
            </c:numRef>
          </c:val>
          <c:extLst>
            <c:ext xmlns:c16="http://schemas.microsoft.com/office/drawing/2014/chart" uri="{C3380CC4-5D6E-409C-BE32-E72D297353CC}">
              <c16:uniqueId val="{00000000-19C0-4FD1-A339-80645671AA8B}"/>
            </c:ext>
          </c:extLst>
        </c:ser>
        <c:dLbls>
          <c:showLegendKey val="0"/>
          <c:showVal val="0"/>
          <c:showCatName val="0"/>
          <c:showSerName val="0"/>
          <c:showPercent val="0"/>
          <c:showBubbleSize val="0"/>
        </c:dLbls>
        <c:axId val="1844817119"/>
        <c:axId val="1844794239"/>
      </c:areaChart>
      <c:dateAx>
        <c:axId val="1844817119"/>
        <c:scaling>
          <c:orientation val="minMax"/>
        </c:scaling>
        <c:delete val="1"/>
        <c:axPos val="b"/>
        <c:numFmt formatCode="mmm\-yyyy" sourceLinked="1"/>
        <c:majorTickMark val="out"/>
        <c:minorTickMark val="none"/>
        <c:tickLblPos val="nextTo"/>
        <c:crossAx val="1844794239"/>
        <c:crosses val="autoZero"/>
        <c:auto val="1"/>
        <c:lblOffset val="100"/>
        <c:baseTimeUnit val="months"/>
      </c:dateAx>
      <c:valAx>
        <c:axId val="1844794239"/>
        <c:scaling>
          <c:orientation val="minMax"/>
          <c:max val="3000"/>
          <c:min val="0"/>
        </c:scaling>
        <c:delete val="1"/>
        <c:axPos val="l"/>
        <c:numFmt formatCode="#,##0" sourceLinked="0"/>
        <c:majorTickMark val="out"/>
        <c:minorTickMark val="none"/>
        <c:tickLblPos val="nextTo"/>
        <c:crossAx val="1844817119"/>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cap="flat" cmpd="sng" algn="ctr">
      <a:noFill/>
      <a:round/>
    </a:ln>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840" b="0" i="0" u="none" strike="noStrike" kern="1200" spc="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r>
              <a:rPr lang="en-US" sz="900" b="0" i="0" kern="1200" spc="0" baseline="0" dirty="0">
                <a:solidFill>
                  <a:srgbClr val="7030A0"/>
                </a:solidFill>
                <a:effectLst/>
                <a:latin typeface="Arial" panose="020B0604020202020204" pitchFamily="34" charset="0"/>
                <a:cs typeface="Arial" panose="020B0604020202020204" pitchFamily="34" charset="0"/>
              </a:rPr>
              <a:t>Registered EVs in India</a:t>
            </a:r>
            <a:endParaRPr lang="en-AE" dirty="0">
              <a:effectLst/>
            </a:endParaRPr>
          </a:p>
        </c:rich>
      </c:tx>
      <c:overlay val="0"/>
      <c:spPr>
        <a:noFill/>
        <a:ln>
          <a:noFill/>
        </a:ln>
        <a:effectLst/>
      </c:spPr>
      <c:txPr>
        <a:bodyPr rot="0" spcFirstLastPara="1" vertOverflow="ellipsis" vert="horz" wrap="square" anchor="ctr" anchorCtr="1"/>
        <a:lstStyle/>
        <a:p>
          <a:pPr>
            <a:defRPr lang="en-US" sz="840" b="0" i="0" u="none" strike="noStrike" kern="1200" spc="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title>
    <c:autoTitleDeleted val="0"/>
    <c:plotArea>
      <c:layout/>
      <c:areaChart>
        <c:grouping val="standard"/>
        <c:varyColors val="0"/>
        <c:ser>
          <c:idx val="0"/>
          <c:order val="0"/>
          <c:tx>
            <c:strRef>
              <c:f>'Total Car Sales'!$E$1</c:f>
              <c:strCache>
                <c:ptCount val="1"/>
                <c:pt idx="0">
                  <c:v>Cumulative EV Car Sales</c:v>
                </c:pt>
              </c:strCache>
            </c:strRef>
          </c:tx>
          <c:spPr>
            <a:solidFill>
              <a:srgbClr val="00B050">
                <a:alpha val="50000"/>
              </a:srgbClr>
            </a:solidFill>
            <a:ln>
              <a:solidFill>
                <a:srgbClr val="00B050"/>
              </a:solidFill>
            </a:ln>
            <a:effectLst/>
          </c:spPr>
          <c:cat>
            <c:numRef>
              <c:f>'Total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'Total Car Sales'!$E$2:$E$76</c:f>
              <c:numCache>
                <c:formatCode>_-* #,##0_-;\-* #,##0_-;_-* "-"??_-;_-@_-</c:formatCode>
                <c:ptCount val="75"/>
                <c:pt idx="0">
                  <c:v>178</c:v>
                </c:pt>
                <c:pt idx="1">
                  <c:v>363</c:v>
                </c:pt>
                <c:pt idx="2">
                  <c:v>591</c:v>
                </c:pt>
                <c:pt idx="3">
                  <c:v>767</c:v>
                </c:pt>
                <c:pt idx="4">
                  <c:v>972</c:v>
                </c:pt>
                <c:pt idx="5">
                  <c:v>1265</c:v>
                </c:pt>
                <c:pt idx="6">
                  <c:v>1821</c:v>
                </c:pt>
                <c:pt idx="7">
                  <c:v>2708</c:v>
                </c:pt>
                <c:pt idx="8">
                  <c:v>3931</c:v>
                </c:pt>
                <c:pt idx="9">
                  <c:v>5239</c:v>
                </c:pt>
                <c:pt idx="10">
                  <c:v>6679</c:v>
                </c:pt>
                <c:pt idx="11">
                  <c:v>9031</c:v>
                </c:pt>
                <c:pt idx="12">
                  <c:v>11169</c:v>
                </c:pt>
                <c:pt idx="13">
                  <c:v>13880</c:v>
                </c:pt>
                <c:pt idx="14">
                  <c:v>18572</c:v>
                </c:pt>
                <c:pt idx="15">
                  <c:v>21794</c:v>
                </c:pt>
                <c:pt idx="16">
                  <c:v>25941</c:v>
                </c:pt>
                <c:pt idx="17">
                  <c:v>31272</c:v>
                </c:pt>
                <c:pt idx="18">
                  <c:v>35793</c:v>
                </c:pt>
                <c:pt idx="19">
                  <c:v>40020</c:v>
                </c:pt>
                <c:pt idx="20">
                  <c:v>44317</c:v>
                </c:pt>
                <c:pt idx="21">
                  <c:v>50784</c:v>
                </c:pt>
                <c:pt idx="22">
                  <c:v>55720</c:v>
                </c:pt>
                <c:pt idx="23">
                  <c:v>60164</c:v>
                </c:pt>
                <c:pt idx="24">
                  <c:v>64734</c:v>
                </c:pt>
                <c:pt idx="25">
                  <c:v>69146</c:v>
                </c:pt>
                <c:pt idx="26">
                  <c:v>75137</c:v>
                </c:pt>
                <c:pt idx="27">
                  <c:v>80194</c:v>
                </c:pt>
                <c:pt idx="28">
                  <c:v>87275</c:v>
                </c:pt>
                <c:pt idx="29">
                  <c:v>94779</c:v>
                </c:pt>
                <c:pt idx="30">
                  <c:v>103805</c:v>
                </c:pt>
                <c:pt idx="31">
                  <c:v>112976</c:v>
                </c:pt>
                <c:pt idx="32">
                  <c:v>120767</c:v>
                </c:pt>
                <c:pt idx="33">
                  <c:v>128482</c:v>
                </c:pt>
                <c:pt idx="34">
                  <c:v>138660</c:v>
                </c:pt>
                <c:pt idx="35">
                  <c:v>147723</c:v>
                </c:pt>
                <c:pt idx="36">
                  <c:v>156609</c:v>
                </c:pt>
                <c:pt idx="37">
                  <c:v>164066</c:v>
                </c:pt>
                <c:pt idx="38">
                  <c:v>171896</c:v>
                </c:pt>
                <c:pt idx="39">
                  <c:v>179417</c:v>
                </c:pt>
                <c:pt idx="40">
                  <c:v>187961</c:v>
                </c:pt>
                <c:pt idx="41">
                  <c:v>196901</c:v>
                </c:pt>
                <c:pt idx="42">
                  <c:v>208300</c:v>
                </c:pt>
                <c:pt idx="43">
                  <c:v>219955</c:v>
                </c:pt>
                <c:pt idx="44">
                  <c:v>234306</c:v>
                </c:pt>
                <c:pt idx="45">
                  <c:v>249478</c:v>
                </c:pt>
                <c:pt idx="46">
                  <c:v>263658</c:v>
                </c:pt>
                <c:pt idx="47">
                  <c:v>279279</c:v>
                </c:pt>
                <c:pt idx="48">
                  <c:v>292502</c:v>
                </c:pt>
                <c:pt idx="49">
                  <c:v>304082</c:v>
                </c:pt>
                <c:pt idx="50">
                  <c:v>318487</c:v>
                </c:pt>
                <c:pt idx="51">
                  <c:v>329061</c:v>
                </c:pt>
                <c:pt idx="52">
                  <c:v>338842</c:v>
                </c:pt>
                <c:pt idx="53">
                  <c:v>349606</c:v>
                </c:pt>
                <c:pt idx="54">
                  <c:v>361812</c:v>
                </c:pt>
                <c:pt idx="55">
                  <c:v>374622</c:v>
                </c:pt>
                <c:pt idx="56">
                  <c:v>390451</c:v>
                </c:pt>
                <c:pt idx="57">
                  <c:v>405647</c:v>
                </c:pt>
                <c:pt idx="58">
                  <c:v>424149</c:v>
                </c:pt>
                <c:pt idx="59">
                  <c:v>440587</c:v>
                </c:pt>
                <c:pt idx="60">
                  <c:v>457025</c:v>
                </c:pt>
                <c:pt idx="61">
                  <c:v>473175</c:v>
                </c:pt>
                <c:pt idx="62">
                  <c:v>486800</c:v>
                </c:pt>
                <c:pt idx="63">
                  <c:v>487701</c:v>
                </c:pt>
                <c:pt idx="64">
                  <c:v>488978</c:v>
                </c:pt>
                <c:pt idx="65">
                  <c:v>495187</c:v>
                </c:pt>
                <c:pt idx="66">
                  <c:v>502699</c:v>
                </c:pt>
                <c:pt idx="67">
                  <c:v>510816</c:v>
                </c:pt>
                <c:pt idx="68">
                  <c:v>521489</c:v>
                </c:pt>
                <c:pt idx="69">
                  <c:v>532387</c:v>
                </c:pt>
                <c:pt idx="70">
                  <c:v>545248</c:v>
                </c:pt>
                <c:pt idx="71">
                  <c:v>560233</c:v>
                </c:pt>
                <c:pt idx="72">
                  <c:v>576446</c:v>
                </c:pt>
                <c:pt idx="73">
                  <c:v>595561</c:v>
                </c:pt>
                <c:pt idx="74">
                  <c:v>621554</c:v>
                </c:pt>
              </c:numCache>
            </c:numRef>
          </c:val>
          <c:extLst>
            <c:ext xmlns:c16="http://schemas.microsoft.com/office/drawing/2014/chart" uri="{C3380CC4-5D6E-409C-BE32-E72D297353CC}">
              <c16:uniqueId val="{00000000-7873-4D2D-9877-1C1BE9959729}"/>
            </c:ext>
          </c:extLst>
        </c:ser>
        <c:dLbls>
          <c:showLegendKey val="0"/>
          <c:showVal val="0"/>
          <c:showCatName val="0"/>
          <c:showSerName val="0"/>
          <c:showPercent val="0"/>
          <c:showBubbleSize val="0"/>
        </c:dLbls>
        <c:axId val="1844817119"/>
        <c:axId val="1844794239"/>
      </c:areaChart>
      <c:lineChart>
        <c:grouping val="standard"/>
        <c:varyColors val="0"/>
        <c:ser>
          <c:idx val="1"/>
          <c:order val="1"/>
          <c:tx>
            <c:strRef>
              <c:f>'Total Car Sales'!$F$1</c:f>
              <c:strCache>
                <c:ptCount val="1"/>
                <c:pt idx="0">
                  <c:v>Cumulative % Share</c:v>
                </c:pt>
              </c:strCache>
            </c:strRef>
          </c:tx>
          <c:spPr>
            <a:ln w="28575" cap="rnd">
              <a:solidFill>
                <a:schemeClr val="accent2"/>
              </a:solidFill>
              <a:round/>
            </a:ln>
            <a:effectLst/>
          </c:spPr>
          <c:marker>
            <c:symbol val="none"/>
          </c:marker>
          <c:cat>
            <c:numRef>
              <c:f>'Total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'Total Car Sales'!$F$2:$F$76</c:f>
              <c:numCache>
                <c:formatCode>0.00%</c:formatCode>
                <c:ptCount val="75"/>
                <c:pt idx="0">
                  <c:v>1.2039237091130938E-4</c:v>
                </c:pt>
                <c:pt idx="1">
                  <c:v>1.2629157489072997E-4</c:v>
                </c:pt>
                <c:pt idx="2">
                  <c:v>1.3569122279832955E-4</c:v>
                </c:pt>
                <c:pt idx="3">
                  <c:v>1.3280226279819042E-4</c:v>
                </c:pt>
                <c:pt idx="4">
                  <c:v>1.3366437727458061E-4</c:v>
                </c:pt>
                <c:pt idx="5">
                  <c:v>1.4347228330978423E-4</c:v>
                </c:pt>
                <c:pt idx="6">
                  <c:v>1.7643914414322323E-4</c:v>
                </c:pt>
                <c:pt idx="7">
                  <c:v>2.3213369872389041E-4</c:v>
                </c:pt>
                <c:pt idx="8">
                  <c:v>3.0038061456146801E-4</c:v>
                </c:pt>
                <c:pt idx="9">
                  <c:v>3.6103929146710957E-4</c:v>
                </c:pt>
                <c:pt idx="10">
                  <c:v>4.0975070482458602E-4</c:v>
                </c:pt>
                <c:pt idx="11">
                  <c:v>5.0564091119280471E-4</c:v>
                </c:pt>
                <c:pt idx="12">
                  <c:v>5.7467201401316793E-4</c:v>
                </c:pt>
                <c:pt idx="13">
                  <c:v>6.6032287314664784E-4</c:v>
                </c:pt>
                <c:pt idx="14">
                  <c:v>8.2152476269913087E-4</c:v>
                </c:pt>
                <c:pt idx="15">
                  <c:v>9.01385065793996E-4</c:v>
                </c:pt>
                <c:pt idx="16">
                  <c:v>1.004065806583662E-3</c:v>
                </c:pt>
                <c:pt idx="17">
                  <c:v>1.1394813414120685E-3</c:v>
                </c:pt>
                <c:pt idx="18">
                  <c:v>1.2357984427344509E-3</c:v>
                </c:pt>
                <c:pt idx="19">
                  <c:v>1.3129940213824456E-3</c:v>
                </c:pt>
                <c:pt idx="20">
                  <c:v>1.3865455367904184E-3</c:v>
                </c:pt>
                <c:pt idx="21">
                  <c:v>1.5033905328670407E-3</c:v>
                </c:pt>
                <c:pt idx="22">
                  <c:v>1.5602773328554308E-3</c:v>
                </c:pt>
                <c:pt idx="23">
                  <c:v>1.6234172295879312E-3</c:v>
                </c:pt>
                <c:pt idx="24">
                  <c:v>1.6793961769882356E-3</c:v>
                </c:pt>
                <c:pt idx="25">
                  <c:v>1.726820520000086E-3</c:v>
                </c:pt>
                <c:pt idx="26">
                  <c:v>1.7858818949671748E-3</c:v>
                </c:pt>
                <c:pt idx="27">
                  <c:v>1.831149451927018E-3</c:v>
                </c:pt>
                <c:pt idx="28">
                  <c:v>1.9139558268425139E-3</c:v>
                </c:pt>
                <c:pt idx="29">
                  <c:v>2.0024142889295427E-3</c:v>
                </c:pt>
                <c:pt idx="30">
                  <c:v>2.1207129289144708E-3</c:v>
                </c:pt>
                <c:pt idx="31">
                  <c:v>2.2373316659229092E-3</c:v>
                </c:pt>
                <c:pt idx="32">
                  <c:v>2.3182404967918725E-3</c:v>
                </c:pt>
                <c:pt idx="33">
                  <c:v>2.3739003329173408E-3</c:v>
                </c:pt>
                <c:pt idx="34">
                  <c:v>2.4612853447657959E-3</c:v>
                </c:pt>
                <c:pt idx="35">
                  <c:v>2.5506752521770948E-3</c:v>
                </c:pt>
                <c:pt idx="36">
                  <c:v>2.6185576211674175E-3</c:v>
                </c:pt>
                <c:pt idx="37">
                  <c:v>2.666876853394156E-3</c:v>
                </c:pt>
                <c:pt idx="38">
                  <c:v>2.707722470292372E-3</c:v>
                </c:pt>
                <c:pt idx="39">
                  <c:v>2.7433193468393282E-3</c:v>
                </c:pt>
                <c:pt idx="40">
                  <c:v>2.7863760751009447E-3</c:v>
                </c:pt>
                <c:pt idx="41">
                  <c:v>2.8400020902540003E-3</c:v>
                </c:pt>
                <c:pt idx="42">
                  <c:v>2.9240234410943828E-3</c:v>
                </c:pt>
                <c:pt idx="43">
                  <c:v>3.0136912463966862E-3</c:v>
                </c:pt>
                <c:pt idx="44">
                  <c:v>3.1357236107209772E-3</c:v>
                </c:pt>
                <c:pt idx="45">
                  <c:v>3.2612305999636568E-3</c:v>
                </c:pt>
                <c:pt idx="46">
                  <c:v>3.3513718910454455E-3</c:v>
                </c:pt>
                <c:pt idx="47">
                  <c:v>3.4640676242798868E-3</c:v>
                </c:pt>
                <c:pt idx="48">
                  <c:v>3.5447471520666015E-3</c:v>
                </c:pt>
                <c:pt idx="49">
                  <c:v>3.6116255761839897E-3</c:v>
                </c:pt>
                <c:pt idx="50">
                  <c:v>3.7010989481953871E-3</c:v>
                </c:pt>
                <c:pt idx="51">
                  <c:v>3.7479733088981921E-3</c:v>
                </c:pt>
                <c:pt idx="52">
                  <c:v>3.780614312727281E-3</c:v>
                </c:pt>
                <c:pt idx="53">
                  <c:v>3.8279496251788833E-3</c:v>
                </c:pt>
                <c:pt idx="54">
                  <c:v>3.884991278548276E-3</c:v>
                </c:pt>
                <c:pt idx="55">
                  <c:v>3.9533498762761741E-3</c:v>
                </c:pt>
                <c:pt idx="56">
                  <c:v>4.056019779655173E-3</c:v>
                </c:pt>
                <c:pt idx="57">
                  <c:v>4.1337185765387679E-3</c:v>
                </c:pt>
                <c:pt idx="58">
                  <c:v>4.2244078885532938E-3</c:v>
                </c:pt>
                <c:pt idx="59">
                  <c:v>4.3163474855907038E-3</c:v>
                </c:pt>
                <c:pt idx="60">
                  <c:v>4.4009776184011275E-3</c:v>
                </c:pt>
                <c:pt idx="61">
                  <c:v>4.4813742324092817E-3</c:v>
                </c:pt>
                <c:pt idx="62">
                  <c:v>4.5112536270622804E-3</c:v>
                </c:pt>
                <c:pt idx="63">
                  <c:v>4.5038295308912389E-3</c:v>
                </c:pt>
                <c:pt idx="64">
                  <c:v>4.5069645182241411E-3</c:v>
                </c:pt>
                <c:pt idx="65">
                  <c:v>4.52256402685352E-3</c:v>
                </c:pt>
                <c:pt idx="66">
                  <c:v>4.5427189026460962E-3</c:v>
                </c:pt>
                <c:pt idx="67">
                  <c:v>4.5658739376128266E-3</c:v>
                </c:pt>
                <c:pt idx="68">
                  <c:v>4.6045515773676651E-3</c:v>
                </c:pt>
                <c:pt idx="69">
                  <c:v>4.6413429717305846E-3</c:v>
                </c:pt>
                <c:pt idx="70">
                  <c:v>4.6769651830595336E-3</c:v>
                </c:pt>
                <c:pt idx="71">
                  <c:v>4.7298046746257448E-3</c:v>
                </c:pt>
                <c:pt idx="72">
                  <c:v>4.8010140958152309E-3</c:v>
                </c:pt>
                <c:pt idx="73">
                  <c:v>4.8981505745838601E-3</c:v>
                </c:pt>
                <c:pt idx="74">
                  <c:v>5.042756875412579E-3</c:v>
                </c:pt>
              </c:numCache>
            </c:numRef>
          </c:val>
          <c:smooth val="0"/>
          <c:extLst>
            <c:ext xmlns:c16="http://schemas.microsoft.com/office/drawing/2014/chart" uri="{C3380CC4-5D6E-409C-BE32-E72D297353CC}">
              <c16:uniqueId val="{00000001-7873-4D2D-9877-1C1BE9959729}"/>
            </c:ext>
          </c:extLst>
        </c:ser>
        <c:dLbls>
          <c:showLegendKey val="0"/>
          <c:showVal val="0"/>
          <c:showCatName val="0"/>
          <c:showSerName val="0"/>
          <c:showPercent val="0"/>
          <c:showBubbleSize val="0"/>
        </c:dLbls>
        <c:marker val="1"/>
        <c:smooth val="0"/>
        <c:axId val="124402623"/>
        <c:axId val="2046626719"/>
      </c:line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794239"/>
        <c:crosses val="autoZero"/>
        <c:auto val="1"/>
        <c:lblOffset val="100"/>
        <c:baseTimeUnit val="months"/>
      </c:dateAx>
      <c:valAx>
        <c:axId val="1844794239"/>
        <c:scaling>
          <c:orientation val="minMax"/>
        </c:scaling>
        <c:delete val="0"/>
        <c:axPos val="l"/>
        <c:majorGridlines>
          <c:spPr>
            <a:ln w="6350" cap="flat" cmpd="sng" algn="ctr">
              <a:solidFill>
                <a:schemeClr val="bg1">
                  <a:lumMod val="85000"/>
                </a:schemeClr>
              </a:solidFill>
              <a:prstDash val="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817119"/>
        <c:crosses val="autoZero"/>
        <c:crossBetween val="between"/>
      </c:valAx>
      <c:valAx>
        <c:axId val="2046626719"/>
        <c:scaling>
          <c:orientation val="minMax"/>
        </c:scaling>
        <c:delete val="0"/>
        <c:axPos val="r"/>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24402623"/>
        <c:crosses val="max"/>
        <c:crossBetween val="between"/>
      </c:valAx>
      <c:dateAx>
        <c:axId val="124402623"/>
        <c:scaling>
          <c:orientation val="minMax"/>
        </c:scaling>
        <c:delete val="1"/>
        <c:axPos val="b"/>
        <c:numFmt formatCode="mmm\-yyyy" sourceLinked="1"/>
        <c:majorTickMark val="out"/>
        <c:minorTickMark val="none"/>
        <c:tickLblPos val="nextTo"/>
        <c:crossAx val="2046626719"/>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solidFill>
        <a:schemeClr val="bg1">
          <a:lumMod val="85000"/>
        </a:schemeClr>
      </a:solidFill>
    </a:ln>
    <a:effectLst>
      <a:glow rad="25400">
        <a:schemeClr val="bg1">
          <a:lumMod val="85000"/>
          <a:alpha val="40000"/>
        </a:schemeClr>
      </a:glow>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50" b="0" i="0" kern="1200" spc="0" baseline="0">
                <a:solidFill>
                  <a:srgbClr val="7030A0"/>
                </a:solidFill>
                <a:effectLst/>
                <a:latin typeface="Arial" panose="020B0604020202020204" pitchFamily="34" charset="0"/>
                <a:cs typeface="Arial" panose="020B0604020202020204" pitchFamily="34" charset="0"/>
              </a:rPr>
              <a:t>EV Sales by States (2017 to 2021)</a:t>
            </a:r>
            <a:endParaRPr lang="en-AE" sz="1050">
              <a:effectLst/>
            </a:endParaRPr>
          </a:p>
        </c:rich>
      </c:tx>
      <c:overlay val="0"/>
      <c:spPr>
        <a:noFill/>
        <a:ln>
          <a:noFill/>
        </a:ln>
        <a:effectLst/>
      </c:spPr>
      <c:txPr>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percentStacked"/>
        <c:varyColors val="0"/>
        <c:ser>
          <c:idx val="1"/>
          <c:order val="0"/>
          <c:tx>
            <c:strRef>
              <c:f>'EV Sales by State'!$J$1</c:f>
              <c:strCache>
                <c:ptCount val="1"/>
                <c:pt idx="0">
                  <c:v>2020-2021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State'!$J$2:$J$12</c:f>
              <c:numCache>
                <c:formatCode>_-* #,##0_-;\-* #,##0_-;_-* "-"??_-;_-@_-</c:formatCode>
                <c:ptCount val="11"/>
                <c:pt idx="0">
                  <c:v>22099</c:v>
                </c:pt>
                <c:pt idx="1">
                  <c:v>13805</c:v>
                </c:pt>
                <c:pt idx="2">
                  <c:v>3600</c:v>
                </c:pt>
                <c:pt idx="3">
                  <c:v>12133</c:v>
                </c:pt>
                <c:pt idx="4">
                  <c:v>9924</c:v>
                </c:pt>
                <c:pt idx="5">
                  <c:v>16159</c:v>
                </c:pt>
                <c:pt idx="6">
                  <c:v>11981</c:v>
                </c:pt>
                <c:pt idx="7">
                  <c:v>12565</c:v>
                </c:pt>
                <c:pt idx="8">
                  <c:v>18084</c:v>
                </c:pt>
                <c:pt idx="9">
                  <c:v>18238</c:v>
                </c:pt>
                <c:pt idx="10">
                  <c:v>46366</c:v>
                </c:pt>
              </c:numCache>
            </c:numRef>
          </c:val>
          <c:extLst>
            <c:ext xmlns:c16="http://schemas.microsoft.com/office/drawing/2014/chart" uri="{C3380CC4-5D6E-409C-BE32-E72D297353CC}">
              <c16:uniqueId val="{00000000-1F9F-432E-94E0-8BFB85357927}"/>
            </c:ext>
          </c:extLst>
        </c:ser>
        <c:ser>
          <c:idx val="0"/>
          <c:order val="1"/>
          <c:tx>
            <c:strRef>
              <c:f>'EV Sales by State'!$I$1</c:f>
              <c:strCache>
                <c:ptCount val="1"/>
                <c:pt idx="0">
                  <c:v>Before 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State'!$I$2:$I$12</c:f>
              <c:numCache>
                <c:formatCode>_-* #,##0_-;\-* #,##0_-;_-* "-"??_-;_-@_-</c:formatCode>
                <c:ptCount val="11"/>
                <c:pt idx="0">
                  <c:v>32852</c:v>
                </c:pt>
                <c:pt idx="1">
                  <c:v>4896</c:v>
                </c:pt>
                <c:pt idx="2">
                  <c:v>15114</c:v>
                </c:pt>
                <c:pt idx="3">
                  <c:v>12932</c:v>
                </c:pt>
                <c:pt idx="4">
                  <c:v>15239</c:v>
                </c:pt>
                <c:pt idx="5">
                  <c:v>17529</c:v>
                </c:pt>
                <c:pt idx="6">
                  <c:v>22105</c:v>
                </c:pt>
                <c:pt idx="7">
                  <c:v>24736</c:v>
                </c:pt>
                <c:pt idx="8">
                  <c:v>24444</c:v>
                </c:pt>
                <c:pt idx="9">
                  <c:v>60920</c:v>
                </c:pt>
                <c:pt idx="10">
                  <c:v>149656</c:v>
                </c:pt>
              </c:numCache>
            </c:numRef>
          </c:val>
          <c:extLst>
            <c:ext xmlns:c16="http://schemas.microsoft.com/office/drawing/2014/chart" uri="{C3380CC4-5D6E-409C-BE32-E72D297353CC}">
              <c16:uniqueId val="{00000001-1F9F-432E-94E0-8BFB85357927}"/>
            </c:ext>
          </c:extLst>
        </c:ser>
        <c:dLbls>
          <c:dLblPos val="ctr"/>
          <c:showLegendKey val="0"/>
          <c:showVal val="1"/>
          <c:showCatName val="0"/>
          <c:showSerName val="0"/>
          <c:showPercent val="0"/>
          <c:showBubbleSize val="0"/>
        </c:dLbls>
        <c:gapWidth val="50"/>
        <c:overlap val="100"/>
        <c:axId val="1953317391"/>
        <c:axId val="1953312815"/>
      </c:barChart>
      <c:catAx>
        <c:axId val="1953317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953312815"/>
        <c:crosses val="autoZero"/>
        <c:auto val="1"/>
        <c:lblAlgn val="ctr"/>
        <c:lblOffset val="100"/>
        <c:noMultiLvlLbl val="0"/>
      </c:catAx>
      <c:valAx>
        <c:axId val="1953312815"/>
        <c:scaling>
          <c:orientation val="minMax"/>
        </c:scaling>
        <c:delete val="1"/>
        <c:axPos val="b"/>
        <c:majorGridlines>
          <c:spPr>
            <a:ln w="9525" cap="flat" cmpd="sng" algn="ctr">
              <a:solidFill>
                <a:schemeClr val="tx1">
                  <a:lumMod val="15000"/>
                  <a:lumOff val="85000"/>
                </a:schemeClr>
              </a:solidFill>
              <a:prstDash val="dash"/>
              <a:round/>
            </a:ln>
            <a:effectLst/>
          </c:spPr>
        </c:majorGridlines>
        <c:numFmt formatCode="0%" sourceLinked="0"/>
        <c:majorTickMark val="none"/>
        <c:minorTickMark val="none"/>
        <c:tickLblPos val="high"/>
        <c:crossAx val="1953317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0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00" b="0" i="0" kern="1200" spc="0" baseline="0">
                <a:solidFill>
                  <a:srgbClr val="7030A0"/>
                </a:solidFill>
                <a:effectLst/>
                <a:latin typeface="Arial" panose="020B0604020202020204" pitchFamily="34" charset="0"/>
                <a:cs typeface="Arial" panose="020B0604020202020204" pitchFamily="34" charset="0"/>
              </a:rPr>
              <a:t>EV Charging Infrastructure</a:t>
            </a:r>
            <a:endParaRPr lang="en-AE" sz="1000">
              <a:effectLst/>
            </a:endParaRPr>
          </a:p>
        </c:rich>
      </c:tx>
      <c:overlay val="0"/>
      <c:spPr>
        <a:noFill/>
        <a:ln>
          <a:noFill/>
        </a:ln>
        <a:effectLst/>
      </c:spPr>
      <c:txPr>
        <a:bodyPr rot="0" spcFirstLastPara="1" vertOverflow="ellipsis" vert="horz" wrap="square" anchor="ctr" anchorCtr="1"/>
        <a:lstStyle/>
        <a:p>
          <a:pPr algn="ctr" rtl="0">
            <a:defRPr lang="en-US" sz="100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stacked"/>
        <c:varyColors val="0"/>
        <c:ser>
          <c:idx val="1"/>
          <c:order val="0"/>
          <c:tx>
            <c:strRef>
              <c:f>'EV Sales by State'!$K$1</c:f>
              <c:strCache>
                <c:ptCount val="1"/>
                <c:pt idx="0">
                  <c:v>Charging Infrastructure as per Fame I Scheme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State'!$K$2:$K$12</c:f>
              <c:numCache>
                <c:formatCode>_-* #,##0_-;\-* #,##0_-;_-* "-"??_-;_-@_-</c:formatCode>
                <c:ptCount val="11"/>
                <c:pt idx="1">
                  <c:v>0</c:v>
                </c:pt>
                <c:pt idx="2">
                  <c:v>26</c:v>
                </c:pt>
                <c:pt idx="3">
                  <c:v>0</c:v>
                </c:pt>
                <c:pt idx="4">
                  <c:v>82</c:v>
                </c:pt>
                <c:pt idx="5">
                  <c:v>37</c:v>
                </c:pt>
                <c:pt idx="6">
                  <c:v>0</c:v>
                </c:pt>
                <c:pt idx="7">
                  <c:v>0</c:v>
                </c:pt>
                <c:pt idx="8">
                  <c:v>0</c:v>
                </c:pt>
                <c:pt idx="9">
                  <c:v>117</c:v>
                </c:pt>
                <c:pt idx="10">
                  <c:v>11</c:v>
                </c:pt>
              </c:numCache>
            </c:numRef>
          </c:val>
          <c:extLst>
            <c:ext xmlns:c16="http://schemas.microsoft.com/office/drawing/2014/chart" uri="{C3380CC4-5D6E-409C-BE32-E72D297353CC}">
              <c16:uniqueId val="{00000000-BA04-401C-9B47-587D9322F6AC}"/>
            </c:ext>
          </c:extLst>
        </c:ser>
        <c:ser>
          <c:idx val="0"/>
          <c:order val="1"/>
          <c:tx>
            <c:strRef>
              <c:f>'EV Sales by State'!$L$1</c:f>
              <c:strCache>
                <c:ptCount val="1"/>
                <c:pt idx="0">
                  <c:v>Charging Infrastructure as per Fame II Scheme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State'!$L$2:$L$12</c:f>
              <c:numCache>
                <c:formatCode>_-* #,##0_-;\-* #,##0_-;_-* "-"??_-;_-@_-</c:formatCode>
                <c:ptCount val="11"/>
                <c:pt idx="1">
                  <c:v>281</c:v>
                </c:pt>
                <c:pt idx="2">
                  <c:v>207</c:v>
                </c:pt>
                <c:pt idx="3">
                  <c:v>317</c:v>
                </c:pt>
                <c:pt idx="4">
                  <c:v>205</c:v>
                </c:pt>
                <c:pt idx="5">
                  <c:v>172</c:v>
                </c:pt>
                <c:pt idx="6">
                  <c:v>20</c:v>
                </c:pt>
                <c:pt idx="7">
                  <c:v>141</c:v>
                </c:pt>
                <c:pt idx="8">
                  <c:v>37</c:v>
                </c:pt>
                <c:pt idx="9">
                  <c:v>72</c:v>
                </c:pt>
                <c:pt idx="10">
                  <c:v>207</c:v>
                </c:pt>
              </c:numCache>
            </c:numRef>
          </c:val>
          <c:extLst>
            <c:ext xmlns:c16="http://schemas.microsoft.com/office/drawing/2014/chart" uri="{C3380CC4-5D6E-409C-BE32-E72D297353CC}">
              <c16:uniqueId val="{00000001-BA04-401C-9B47-587D9322F6AC}"/>
            </c:ext>
          </c:extLst>
        </c:ser>
        <c:dLbls>
          <c:dLblPos val="ctr"/>
          <c:showLegendKey val="0"/>
          <c:showVal val="1"/>
          <c:showCatName val="0"/>
          <c:showSerName val="0"/>
          <c:showPercent val="0"/>
          <c:showBubbleSize val="0"/>
        </c:dLbls>
        <c:gapWidth val="50"/>
        <c:overlap val="100"/>
        <c:axId val="1953317391"/>
        <c:axId val="1953312815"/>
      </c:barChart>
      <c:catAx>
        <c:axId val="1953317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953312815"/>
        <c:crosses val="autoZero"/>
        <c:auto val="1"/>
        <c:lblAlgn val="ctr"/>
        <c:lblOffset val="100"/>
        <c:noMultiLvlLbl val="0"/>
      </c:catAx>
      <c:valAx>
        <c:axId val="1953312815"/>
        <c:scaling>
          <c:orientation val="minMax"/>
        </c:scaling>
        <c:delete val="1"/>
        <c:axPos val="b"/>
        <c:majorGridlines>
          <c:spPr>
            <a:ln w="9525" cap="flat" cmpd="sng" algn="ctr">
              <a:solidFill>
                <a:schemeClr val="tx1">
                  <a:lumMod val="15000"/>
                  <a:lumOff val="85000"/>
                </a:schemeClr>
              </a:solidFill>
              <a:prstDash val="dash"/>
              <a:round/>
            </a:ln>
            <a:effectLst/>
          </c:spPr>
        </c:majorGridlines>
        <c:numFmt formatCode="General" sourceLinked="0"/>
        <c:majorTickMark val="none"/>
        <c:minorTickMark val="none"/>
        <c:tickLblPos val="high"/>
        <c:crossAx val="1953317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50" b="0" i="0" kern="1200" spc="0" baseline="0">
                <a:solidFill>
                  <a:srgbClr val="7030A0"/>
                </a:solidFill>
                <a:effectLst/>
                <a:latin typeface="Arial" panose="020B0604020202020204" pitchFamily="34" charset="0"/>
                <a:cs typeface="Arial" panose="020B0604020202020204" pitchFamily="34" charset="0"/>
              </a:rPr>
              <a:t>RTO %</a:t>
            </a:r>
            <a:endParaRPr lang="en-AE" sz="1050">
              <a:effectLst/>
            </a:endParaRPr>
          </a:p>
        </c:rich>
      </c:tx>
      <c:overlay val="0"/>
      <c:spPr>
        <a:noFill/>
        <a:ln>
          <a:noFill/>
        </a:ln>
        <a:effectLst/>
      </c:spPr>
      <c:txPr>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1"/>
          <c:order val="0"/>
          <c:tx>
            <c:strRef>
              <c:f>'EV Sales by State'!$M$1</c:f>
              <c:strCache>
                <c:ptCount val="1"/>
                <c:pt idx="0">
                  <c:v>RTO% e2w</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State'!$M$2:$M$12</c:f>
              <c:numCache>
                <c:formatCode>0%</c:formatCode>
                <c:ptCount val="11"/>
                <c:pt idx="1">
                  <c:v>0.04</c:v>
                </c:pt>
                <c:pt idx="2">
                  <c:v>0</c:v>
                </c:pt>
                <c:pt idx="3">
                  <c:v>0.06</c:v>
                </c:pt>
                <c:pt idx="4">
                  <c:v>0</c:v>
                </c:pt>
                <c:pt idx="5">
                  <c:v>0.04</c:v>
                </c:pt>
                <c:pt idx="6">
                  <c:v>0.08</c:v>
                </c:pt>
                <c:pt idx="7">
                  <c:v>0.13</c:v>
                </c:pt>
                <c:pt idx="8">
                  <c:v>0.06</c:v>
                </c:pt>
                <c:pt idx="9">
                  <c:v>0</c:v>
                </c:pt>
                <c:pt idx="10">
                  <c:v>0</c:v>
                </c:pt>
              </c:numCache>
            </c:numRef>
          </c:val>
          <c:extLst>
            <c:ext xmlns:c16="http://schemas.microsoft.com/office/drawing/2014/chart" uri="{C3380CC4-5D6E-409C-BE32-E72D297353CC}">
              <c16:uniqueId val="{00000000-D8B8-4C04-B693-44E947411DB9}"/>
            </c:ext>
          </c:extLst>
        </c:ser>
        <c:ser>
          <c:idx val="0"/>
          <c:order val="1"/>
          <c:tx>
            <c:strRef>
              <c:f>'EV Sales by State'!$N$1</c:f>
              <c:strCache>
                <c:ptCount val="1"/>
                <c:pt idx="0">
                  <c:v>ICE 2W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State'!$N$2:$N$12</c:f>
              <c:numCache>
                <c:formatCode>0%</c:formatCode>
                <c:ptCount val="11"/>
                <c:pt idx="1">
                  <c:v>0.08</c:v>
                </c:pt>
                <c:pt idx="2">
                  <c:v>0.08</c:v>
                </c:pt>
                <c:pt idx="3">
                  <c:v>0.11</c:v>
                </c:pt>
                <c:pt idx="4">
                  <c:v>0.08</c:v>
                </c:pt>
                <c:pt idx="5">
                  <c:v>0.12</c:v>
                </c:pt>
                <c:pt idx="6">
                  <c:v>0.08</c:v>
                </c:pt>
                <c:pt idx="7">
                  <c:v>0.08</c:v>
                </c:pt>
                <c:pt idx="8">
                  <c:v>0.09</c:v>
                </c:pt>
                <c:pt idx="9">
                  <c:v>0.08</c:v>
                </c:pt>
                <c:pt idx="10">
                  <c:v>0.1</c:v>
                </c:pt>
              </c:numCache>
            </c:numRef>
          </c:val>
          <c:extLst>
            <c:ext xmlns:c16="http://schemas.microsoft.com/office/drawing/2014/chart" uri="{C3380CC4-5D6E-409C-BE32-E72D297353CC}">
              <c16:uniqueId val="{00000001-D8B8-4C04-B693-44E947411DB9}"/>
            </c:ext>
          </c:extLst>
        </c:ser>
        <c:dLbls>
          <c:dLblPos val="outEnd"/>
          <c:showLegendKey val="0"/>
          <c:showVal val="1"/>
          <c:showCatName val="0"/>
          <c:showSerName val="0"/>
          <c:showPercent val="0"/>
          <c:showBubbleSize val="0"/>
        </c:dLbls>
        <c:gapWidth val="50"/>
        <c:axId val="1953317391"/>
        <c:axId val="1953312815"/>
      </c:barChart>
      <c:catAx>
        <c:axId val="1953317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953312815"/>
        <c:crosses val="autoZero"/>
        <c:auto val="1"/>
        <c:lblAlgn val="ctr"/>
        <c:lblOffset val="100"/>
        <c:noMultiLvlLbl val="0"/>
      </c:catAx>
      <c:valAx>
        <c:axId val="1953312815"/>
        <c:scaling>
          <c:orientation val="minMax"/>
        </c:scaling>
        <c:delete val="1"/>
        <c:axPos val="b"/>
        <c:majorGridlines>
          <c:spPr>
            <a:ln w="9525" cap="flat" cmpd="sng" algn="ctr">
              <a:solidFill>
                <a:schemeClr val="tx1">
                  <a:lumMod val="15000"/>
                  <a:lumOff val="85000"/>
                </a:schemeClr>
              </a:solidFill>
              <a:prstDash val="dash"/>
              <a:round/>
            </a:ln>
            <a:effectLst/>
          </c:spPr>
        </c:majorGridlines>
        <c:numFmt formatCode="#,##0" sourceLinked="0"/>
        <c:majorTickMark val="none"/>
        <c:minorTickMark val="none"/>
        <c:tickLblPos val="high"/>
        <c:crossAx val="1953317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50" b="0" i="0" kern="1200" spc="0" baseline="0" dirty="0">
                <a:solidFill>
                  <a:srgbClr val="7030A0"/>
                </a:solidFill>
                <a:effectLst/>
                <a:latin typeface="Arial" panose="020B0604020202020204" pitchFamily="34" charset="0"/>
                <a:cs typeface="Arial" panose="020B0604020202020204" pitchFamily="34" charset="0"/>
              </a:rPr>
              <a:t>EV Sales by Category (To be deleted)</a:t>
            </a:r>
            <a:endParaRPr lang="en-AE" sz="1050" dirty="0">
              <a:effectLst/>
            </a:endParaRPr>
          </a:p>
        </c:rich>
      </c:tx>
      <c:overlay val="0"/>
      <c:spPr>
        <a:noFill/>
        <a:ln>
          <a:noFill/>
        </a:ln>
        <a:effectLst/>
      </c:spPr>
      <c:txPr>
        <a:bodyPr rot="0" spcFirstLastPara="1" vertOverflow="ellipsis" vert="horz" wrap="square" anchor="ctr" anchorCtr="1"/>
        <a:lstStyle/>
        <a:p>
          <a:pPr algn="ctr" rtl="0">
            <a:defRPr lang="en-US" sz="105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stacked"/>
        <c:varyColors val="0"/>
        <c:ser>
          <c:idx val="1"/>
          <c:order val="0"/>
          <c:tx>
            <c:strRef>
              <c:f>'EV Sales by State and Category'!$B$1</c:f>
              <c:strCache>
                <c:ptCount val="1"/>
                <c:pt idx="0">
                  <c:v>2W</c:v>
                </c:pt>
              </c:strCache>
            </c:strRef>
          </c:tx>
          <c:spPr>
            <a:solidFill>
              <a:srgbClr val="0070C0"/>
            </a:solidFill>
            <a:ln>
              <a:noFill/>
            </a:ln>
            <a:effectLst/>
          </c:spPr>
          <c:invertIfNegative val="0"/>
          <c:cat>
            <c:strRef>
              <c:f>'EV Sales by State and Category'!$A$2:$A$12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 and Category'!$B$2:$B$12</c:f>
              <c:numCache>
                <c:formatCode>General</c:formatCode>
                <c:ptCount val="11"/>
                <c:pt idx="0">
                  <c:v>15751</c:v>
                </c:pt>
                <c:pt idx="1">
                  <c:v>14997</c:v>
                </c:pt>
                <c:pt idx="2">
                  <c:v>1124</c:v>
                </c:pt>
                <c:pt idx="3">
                  <c:v>17979</c:v>
                </c:pt>
                <c:pt idx="4">
                  <c:v>8319</c:v>
                </c:pt>
                <c:pt idx="5">
                  <c:v>21567</c:v>
                </c:pt>
                <c:pt idx="6">
                  <c:v>252</c:v>
                </c:pt>
                <c:pt idx="7">
                  <c:v>405</c:v>
                </c:pt>
                <c:pt idx="8">
                  <c:v>1978</c:v>
                </c:pt>
                <c:pt idx="9">
                  <c:v>3678</c:v>
                </c:pt>
                <c:pt idx="10">
                  <c:v>8736</c:v>
                </c:pt>
              </c:numCache>
            </c:numRef>
          </c:val>
          <c:extLst>
            <c:ext xmlns:c16="http://schemas.microsoft.com/office/drawing/2014/chart" uri="{C3380CC4-5D6E-409C-BE32-E72D297353CC}">
              <c16:uniqueId val="{00000000-721C-4914-B989-BC089ECD5B12}"/>
            </c:ext>
          </c:extLst>
        </c:ser>
        <c:ser>
          <c:idx val="0"/>
          <c:order val="1"/>
          <c:tx>
            <c:strRef>
              <c:f>'EV Sales by State and Category'!$C$1</c:f>
              <c:strCache>
                <c:ptCount val="1"/>
                <c:pt idx="0">
                  <c:v>3W</c:v>
                </c:pt>
              </c:strCache>
            </c:strRef>
          </c:tx>
          <c:spPr>
            <a:solidFill>
              <a:schemeClr val="accent4"/>
            </a:solidFill>
            <a:ln>
              <a:noFill/>
            </a:ln>
            <a:effectLst/>
          </c:spPr>
          <c:invertIfNegative val="0"/>
          <c:cat>
            <c:strRef>
              <c:f>'EV Sales by State and Category'!$A$2:$A$12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 and Category'!$C$2:$C$12</c:f>
              <c:numCache>
                <c:formatCode>General</c:formatCode>
                <c:ptCount val="11"/>
                <c:pt idx="0">
                  <c:v>35363</c:v>
                </c:pt>
                <c:pt idx="1">
                  <c:v>3013</c:v>
                </c:pt>
                <c:pt idx="2">
                  <c:v>17545</c:v>
                </c:pt>
                <c:pt idx="3">
                  <c:v>4414</c:v>
                </c:pt>
                <c:pt idx="4">
                  <c:v>16611</c:v>
                </c:pt>
                <c:pt idx="5">
                  <c:v>9485</c:v>
                </c:pt>
                <c:pt idx="6">
                  <c:v>33302</c:v>
                </c:pt>
                <c:pt idx="7">
                  <c:v>36577</c:v>
                </c:pt>
                <c:pt idx="8">
                  <c:v>40469</c:v>
                </c:pt>
                <c:pt idx="9">
                  <c:v>73052</c:v>
                </c:pt>
                <c:pt idx="10">
                  <c:v>187023</c:v>
                </c:pt>
              </c:numCache>
            </c:numRef>
          </c:val>
          <c:extLst>
            <c:ext xmlns:c16="http://schemas.microsoft.com/office/drawing/2014/chart" uri="{C3380CC4-5D6E-409C-BE32-E72D297353CC}">
              <c16:uniqueId val="{00000001-721C-4914-B989-BC089ECD5B12}"/>
            </c:ext>
          </c:extLst>
        </c:ser>
        <c:ser>
          <c:idx val="2"/>
          <c:order val="2"/>
          <c:tx>
            <c:strRef>
              <c:f>'EV Sales by State and Category'!$I$1</c:f>
              <c:strCache>
                <c:ptCount val="1"/>
                <c:pt idx="0">
                  <c:v>4W</c:v>
                </c:pt>
              </c:strCache>
            </c:strRef>
          </c:tx>
          <c:spPr>
            <a:solidFill>
              <a:srgbClr val="C00000"/>
            </a:solidFill>
            <a:ln>
              <a:noFill/>
            </a:ln>
            <a:effectLst/>
          </c:spPr>
          <c:invertIfNegative val="0"/>
          <c:cat>
            <c:strRef>
              <c:f>'EV Sales by State and Category'!$A$2:$A$12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 and Category'!$I$2:$I$12</c:f>
              <c:numCache>
                <c:formatCode>General</c:formatCode>
                <c:ptCount val="11"/>
                <c:pt idx="0">
                  <c:v>3837</c:v>
                </c:pt>
                <c:pt idx="1">
                  <c:v>691</c:v>
                </c:pt>
                <c:pt idx="2">
                  <c:v>45</c:v>
                </c:pt>
                <c:pt idx="3">
                  <c:v>2672</c:v>
                </c:pt>
                <c:pt idx="4">
                  <c:v>233</c:v>
                </c:pt>
                <c:pt idx="5">
                  <c:v>2636</c:v>
                </c:pt>
                <c:pt idx="6">
                  <c:v>532</c:v>
                </c:pt>
                <c:pt idx="7">
                  <c:v>319</c:v>
                </c:pt>
                <c:pt idx="8">
                  <c:v>81</c:v>
                </c:pt>
                <c:pt idx="9">
                  <c:v>2428</c:v>
                </c:pt>
                <c:pt idx="10">
                  <c:v>263</c:v>
                </c:pt>
              </c:numCache>
            </c:numRef>
          </c:val>
          <c:extLst>
            <c:ext xmlns:c16="http://schemas.microsoft.com/office/drawing/2014/chart" uri="{C3380CC4-5D6E-409C-BE32-E72D297353CC}">
              <c16:uniqueId val="{00000002-721C-4914-B989-BC089ECD5B12}"/>
            </c:ext>
          </c:extLst>
        </c:ser>
        <c:dLbls>
          <c:showLegendKey val="0"/>
          <c:showVal val="0"/>
          <c:showCatName val="0"/>
          <c:showSerName val="0"/>
          <c:showPercent val="0"/>
          <c:showBubbleSize val="0"/>
        </c:dLbls>
        <c:gapWidth val="50"/>
        <c:overlap val="100"/>
        <c:axId val="1953317391"/>
        <c:axId val="1953312815"/>
      </c:barChart>
      <c:catAx>
        <c:axId val="1953317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953312815"/>
        <c:crosses val="autoZero"/>
        <c:auto val="1"/>
        <c:lblAlgn val="ctr"/>
        <c:lblOffset val="100"/>
        <c:noMultiLvlLbl val="0"/>
      </c:catAx>
      <c:valAx>
        <c:axId val="1953312815"/>
        <c:scaling>
          <c:orientation val="minMax"/>
        </c:scaling>
        <c:delete val="1"/>
        <c:axPos val="b"/>
        <c:majorGridlines>
          <c:spPr>
            <a:ln w="9525" cap="flat" cmpd="sng" algn="ctr">
              <a:solidFill>
                <a:schemeClr val="tx1">
                  <a:lumMod val="15000"/>
                  <a:lumOff val="85000"/>
                </a:schemeClr>
              </a:solidFill>
              <a:prstDash val="dash"/>
              <a:round/>
            </a:ln>
            <a:effectLst/>
          </c:spPr>
        </c:majorGridlines>
        <c:numFmt formatCode="#,##0" sourceLinked="0"/>
        <c:majorTickMark val="none"/>
        <c:minorTickMark val="none"/>
        <c:tickLblPos val="high"/>
        <c:crossAx val="1953317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900" dirty="0"/>
              <a:t>EV</a:t>
            </a:r>
            <a:r>
              <a:rPr lang="en-US" sz="900" baseline="0" dirty="0"/>
              <a:t> </a:t>
            </a:r>
            <a:r>
              <a:rPr lang="en-US" sz="900" dirty="0"/>
              <a:t>Monthly Sales</a:t>
            </a:r>
          </a:p>
        </c:rich>
      </c:tx>
      <c:overlay val="0"/>
      <c:spPr>
        <a:noFill/>
        <a:ln>
          <a:noFill/>
        </a:ln>
        <a:effectLst/>
      </c:spPr>
      <c:txPr>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1"/>
          <c:order val="0"/>
          <c:tx>
            <c:strRef>
              <c:f>'Total Car Sales'!$D$1</c:f>
              <c:strCache>
                <c:ptCount val="1"/>
                <c:pt idx="0">
                  <c:v>EV Car Sales</c:v>
                </c:pt>
              </c:strCache>
            </c:strRef>
          </c:tx>
          <c:spPr>
            <a:ln w="28575" cap="rnd">
              <a:solidFill>
                <a:srgbClr val="00B050"/>
              </a:solidFill>
              <a:round/>
            </a:ln>
            <a:effectLst/>
          </c:spPr>
          <c:marker>
            <c:symbol val="none"/>
          </c:marker>
          <c:cat>
            <c:numRef>
              <c:f>'Total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'Total Car Sales'!$D$2:$D$76</c:f>
              <c:numCache>
                <c:formatCode>_-* #,##0_-;\-* #,##0_-;_-* "-"??_-;_-@_-</c:formatCode>
                <c:ptCount val="75"/>
                <c:pt idx="0">
                  <c:v>178</c:v>
                </c:pt>
                <c:pt idx="1">
                  <c:v>185</c:v>
                </c:pt>
                <c:pt idx="2">
                  <c:v>228</c:v>
                </c:pt>
                <c:pt idx="3">
                  <c:v>176</c:v>
                </c:pt>
                <c:pt idx="4">
                  <c:v>205</c:v>
                </c:pt>
                <c:pt idx="5">
                  <c:v>293</c:v>
                </c:pt>
                <c:pt idx="6">
                  <c:v>556</c:v>
                </c:pt>
                <c:pt idx="7">
                  <c:v>887</c:v>
                </c:pt>
                <c:pt idx="8">
                  <c:v>1223</c:v>
                </c:pt>
                <c:pt idx="9">
                  <c:v>1308</c:v>
                </c:pt>
                <c:pt idx="10">
                  <c:v>1440</c:v>
                </c:pt>
                <c:pt idx="11">
                  <c:v>2352</c:v>
                </c:pt>
                <c:pt idx="12">
                  <c:v>2138</c:v>
                </c:pt>
                <c:pt idx="13">
                  <c:v>2711</c:v>
                </c:pt>
                <c:pt idx="14">
                  <c:v>4692</c:v>
                </c:pt>
                <c:pt idx="15">
                  <c:v>3222</c:v>
                </c:pt>
                <c:pt idx="16">
                  <c:v>4147</c:v>
                </c:pt>
                <c:pt idx="17">
                  <c:v>5331</c:v>
                </c:pt>
                <c:pt idx="18">
                  <c:v>4521</c:v>
                </c:pt>
                <c:pt idx="19">
                  <c:v>4227</c:v>
                </c:pt>
                <c:pt idx="20">
                  <c:v>4297</c:v>
                </c:pt>
                <c:pt idx="21">
                  <c:v>6467</c:v>
                </c:pt>
                <c:pt idx="22">
                  <c:v>4936</c:v>
                </c:pt>
                <c:pt idx="23">
                  <c:v>4444</c:v>
                </c:pt>
                <c:pt idx="24">
                  <c:v>4570</c:v>
                </c:pt>
                <c:pt idx="25">
                  <c:v>4412</c:v>
                </c:pt>
                <c:pt idx="26">
                  <c:v>5991</c:v>
                </c:pt>
                <c:pt idx="27">
                  <c:v>5057</c:v>
                </c:pt>
                <c:pt idx="28">
                  <c:v>7081</c:v>
                </c:pt>
                <c:pt idx="29">
                  <c:v>7504</c:v>
                </c:pt>
                <c:pt idx="30">
                  <c:v>9026</c:v>
                </c:pt>
                <c:pt idx="31">
                  <c:v>9171</c:v>
                </c:pt>
                <c:pt idx="32">
                  <c:v>7791</c:v>
                </c:pt>
                <c:pt idx="33">
                  <c:v>7715</c:v>
                </c:pt>
                <c:pt idx="34">
                  <c:v>10178</c:v>
                </c:pt>
                <c:pt idx="35">
                  <c:v>9063</c:v>
                </c:pt>
                <c:pt idx="36">
                  <c:v>8886</c:v>
                </c:pt>
                <c:pt idx="37">
                  <c:v>7457</c:v>
                </c:pt>
                <c:pt idx="38">
                  <c:v>7830</c:v>
                </c:pt>
                <c:pt idx="39">
                  <c:v>7521</c:v>
                </c:pt>
                <c:pt idx="40">
                  <c:v>8544</c:v>
                </c:pt>
                <c:pt idx="41">
                  <c:v>8940</c:v>
                </c:pt>
                <c:pt idx="42">
                  <c:v>11399</c:v>
                </c:pt>
                <c:pt idx="43">
                  <c:v>11655</c:v>
                </c:pt>
                <c:pt idx="44">
                  <c:v>14351</c:v>
                </c:pt>
                <c:pt idx="45">
                  <c:v>15172</c:v>
                </c:pt>
                <c:pt idx="46">
                  <c:v>14180</c:v>
                </c:pt>
                <c:pt idx="47">
                  <c:v>15621</c:v>
                </c:pt>
                <c:pt idx="48">
                  <c:v>13223</c:v>
                </c:pt>
                <c:pt idx="49">
                  <c:v>11580</c:v>
                </c:pt>
                <c:pt idx="50">
                  <c:v>14405</c:v>
                </c:pt>
                <c:pt idx="51">
                  <c:v>10574</c:v>
                </c:pt>
                <c:pt idx="52">
                  <c:v>9781</c:v>
                </c:pt>
                <c:pt idx="53">
                  <c:v>10764</c:v>
                </c:pt>
                <c:pt idx="54">
                  <c:v>12206</c:v>
                </c:pt>
                <c:pt idx="55">
                  <c:v>12810</c:v>
                </c:pt>
                <c:pt idx="56">
                  <c:v>15829</c:v>
                </c:pt>
                <c:pt idx="57">
                  <c:v>15196</c:v>
                </c:pt>
                <c:pt idx="58">
                  <c:v>18502</c:v>
                </c:pt>
                <c:pt idx="59">
                  <c:v>16438</c:v>
                </c:pt>
                <c:pt idx="60">
                  <c:v>16438</c:v>
                </c:pt>
                <c:pt idx="61">
                  <c:v>16150</c:v>
                </c:pt>
                <c:pt idx="62">
                  <c:v>13625</c:v>
                </c:pt>
                <c:pt idx="63">
                  <c:v>901</c:v>
                </c:pt>
                <c:pt idx="64">
                  <c:v>1277</c:v>
                </c:pt>
                <c:pt idx="65">
                  <c:v>6209</c:v>
                </c:pt>
                <c:pt idx="66">
                  <c:v>7512</c:v>
                </c:pt>
                <c:pt idx="67">
                  <c:v>8117</c:v>
                </c:pt>
                <c:pt idx="68">
                  <c:v>10673</c:v>
                </c:pt>
                <c:pt idx="69">
                  <c:v>10898</c:v>
                </c:pt>
                <c:pt idx="70">
                  <c:v>12861</c:v>
                </c:pt>
                <c:pt idx="71">
                  <c:v>14985</c:v>
                </c:pt>
                <c:pt idx="72">
                  <c:v>16213</c:v>
                </c:pt>
                <c:pt idx="73">
                  <c:v>19115</c:v>
                </c:pt>
                <c:pt idx="74">
                  <c:v>25993</c:v>
                </c:pt>
              </c:numCache>
            </c:numRef>
          </c:val>
          <c:smooth val="0"/>
          <c:extLst>
            <c:ext xmlns:c16="http://schemas.microsoft.com/office/drawing/2014/chart" uri="{C3380CC4-5D6E-409C-BE32-E72D297353CC}">
              <c16:uniqueId val="{00000000-5221-4D5E-916F-D3085F49FF7A}"/>
            </c:ext>
          </c:extLst>
        </c:ser>
        <c:dLbls>
          <c:showLegendKey val="0"/>
          <c:showVal val="0"/>
          <c:showCatName val="0"/>
          <c:showSerName val="0"/>
          <c:showPercent val="0"/>
          <c:showBubbleSize val="0"/>
        </c:dLbls>
        <c:smooth val="0"/>
        <c:axId val="1844817119"/>
        <c:axId val="1844794239"/>
      </c:line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794239"/>
        <c:crosses val="autoZero"/>
        <c:auto val="1"/>
        <c:lblOffset val="100"/>
        <c:baseTimeUnit val="months"/>
      </c:dateAx>
      <c:valAx>
        <c:axId val="1844794239"/>
        <c:scaling>
          <c:orientation val="minMax"/>
        </c:scaling>
        <c:delete val="0"/>
        <c:axPos val="l"/>
        <c:majorGridlines>
          <c:spPr>
            <a:ln w="6350" cap="flat" cmpd="sng" algn="ctr">
              <a:solidFill>
                <a:schemeClr val="bg1">
                  <a:lumMod val="85000"/>
                </a:schemeClr>
              </a:solidFill>
              <a:prstDash val="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817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a:noFill/>
    </a:ln>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840" b="0" i="0" u="none" strike="noStrike" kern="1200" spc="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r>
              <a:rPr lang="en-US" sz="900" b="0" i="0" kern="1200" spc="0" baseline="0">
                <a:solidFill>
                  <a:srgbClr val="7030A0"/>
                </a:solidFill>
                <a:effectLst/>
                <a:latin typeface="Arial" panose="020B0604020202020204" pitchFamily="34" charset="0"/>
                <a:cs typeface="Arial" panose="020B0604020202020204" pitchFamily="34" charset="0"/>
              </a:rPr>
              <a:t>Cumulative Monthly Sales</a:t>
            </a:r>
            <a:endParaRPr lang="en-AE">
              <a:effectLst/>
            </a:endParaRPr>
          </a:p>
        </c:rich>
      </c:tx>
      <c:overlay val="0"/>
      <c:spPr>
        <a:noFill/>
        <a:ln>
          <a:noFill/>
        </a:ln>
        <a:effectLst/>
      </c:spPr>
      <c:txPr>
        <a:bodyPr rot="0" spcFirstLastPara="1" vertOverflow="ellipsis" vert="horz" wrap="square" anchor="ctr" anchorCtr="1"/>
        <a:lstStyle/>
        <a:p>
          <a:pPr>
            <a:defRPr lang="en-US" sz="840" b="0" i="0" u="none" strike="noStrike" kern="1200" spc="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title>
    <c:autoTitleDeleted val="0"/>
    <c:plotArea>
      <c:layout/>
      <c:areaChart>
        <c:grouping val="standard"/>
        <c:varyColors val="0"/>
        <c:ser>
          <c:idx val="0"/>
          <c:order val="0"/>
          <c:tx>
            <c:strRef>
              <c:f>'Total Car Sales'!$E$1</c:f>
              <c:strCache>
                <c:ptCount val="1"/>
                <c:pt idx="0">
                  <c:v>Cumulative EV Car Sales</c:v>
                </c:pt>
              </c:strCache>
            </c:strRef>
          </c:tx>
          <c:spPr>
            <a:solidFill>
              <a:srgbClr val="00B050">
                <a:alpha val="50000"/>
              </a:srgbClr>
            </a:solidFill>
            <a:ln>
              <a:solidFill>
                <a:srgbClr val="00B050"/>
              </a:solidFill>
            </a:ln>
            <a:effectLst/>
          </c:spPr>
          <c:cat>
            <c:numRef>
              <c:f>'Total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'Total Car Sales'!$E$2:$E$76</c:f>
              <c:numCache>
                <c:formatCode>_-* #,##0_-;\-* #,##0_-;_-* "-"??_-;_-@_-</c:formatCode>
                <c:ptCount val="75"/>
                <c:pt idx="0">
                  <c:v>178</c:v>
                </c:pt>
                <c:pt idx="1">
                  <c:v>363</c:v>
                </c:pt>
                <c:pt idx="2">
                  <c:v>591</c:v>
                </c:pt>
                <c:pt idx="3">
                  <c:v>767</c:v>
                </c:pt>
                <c:pt idx="4">
                  <c:v>972</c:v>
                </c:pt>
                <c:pt idx="5">
                  <c:v>1265</c:v>
                </c:pt>
                <c:pt idx="6">
                  <c:v>1821</c:v>
                </c:pt>
                <c:pt idx="7">
                  <c:v>2708</c:v>
                </c:pt>
                <c:pt idx="8">
                  <c:v>3931</c:v>
                </c:pt>
                <c:pt idx="9">
                  <c:v>5239</c:v>
                </c:pt>
                <c:pt idx="10">
                  <c:v>6679</c:v>
                </c:pt>
                <c:pt idx="11">
                  <c:v>9031</c:v>
                </c:pt>
                <c:pt idx="12">
                  <c:v>11169</c:v>
                </c:pt>
                <c:pt idx="13">
                  <c:v>13880</c:v>
                </c:pt>
                <c:pt idx="14">
                  <c:v>18572</c:v>
                </c:pt>
                <c:pt idx="15">
                  <c:v>21794</c:v>
                </c:pt>
                <c:pt idx="16">
                  <c:v>25941</c:v>
                </c:pt>
                <c:pt idx="17">
                  <c:v>31272</c:v>
                </c:pt>
                <c:pt idx="18">
                  <c:v>35793</c:v>
                </c:pt>
                <c:pt idx="19">
                  <c:v>40020</c:v>
                </c:pt>
                <c:pt idx="20">
                  <c:v>44317</c:v>
                </c:pt>
                <c:pt idx="21">
                  <c:v>50784</c:v>
                </c:pt>
                <c:pt idx="22">
                  <c:v>55720</c:v>
                </c:pt>
                <c:pt idx="23">
                  <c:v>60164</c:v>
                </c:pt>
                <c:pt idx="24">
                  <c:v>64734</c:v>
                </c:pt>
                <c:pt idx="25">
                  <c:v>69146</c:v>
                </c:pt>
                <c:pt idx="26">
                  <c:v>75137</c:v>
                </c:pt>
                <c:pt idx="27">
                  <c:v>80194</c:v>
                </c:pt>
                <c:pt idx="28">
                  <c:v>87275</c:v>
                </c:pt>
                <c:pt idx="29">
                  <c:v>94779</c:v>
                </c:pt>
                <c:pt idx="30">
                  <c:v>103805</c:v>
                </c:pt>
                <c:pt idx="31">
                  <c:v>112976</c:v>
                </c:pt>
                <c:pt idx="32">
                  <c:v>120767</c:v>
                </c:pt>
                <c:pt idx="33">
                  <c:v>128482</c:v>
                </c:pt>
                <c:pt idx="34">
                  <c:v>138660</c:v>
                </c:pt>
                <c:pt idx="35">
                  <c:v>147723</c:v>
                </c:pt>
                <c:pt idx="36">
                  <c:v>156609</c:v>
                </c:pt>
                <c:pt idx="37">
                  <c:v>164066</c:v>
                </c:pt>
                <c:pt idx="38">
                  <c:v>171896</c:v>
                </c:pt>
                <c:pt idx="39">
                  <c:v>179417</c:v>
                </c:pt>
                <c:pt idx="40">
                  <c:v>187961</c:v>
                </c:pt>
                <c:pt idx="41">
                  <c:v>196901</c:v>
                </c:pt>
                <c:pt idx="42">
                  <c:v>208300</c:v>
                </c:pt>
                <c:pt idx="43">
                  <c:v>219955</c:v>
                </c:pt>
                <c:pt idx="44">
                  <c:v>234306</c:v>
                </c:pt>
                <c:pt idx="45">
                  <c:v>249478</c:v>
                </c:pt>
                <c:pt idx="46">
                  <c:v>263658</c:v>
                </c:pt>
                <c:pt idx="47">
                  <c:v>279279</c:v>
                </c:pt>
                <c:pt idx="48">
                  <c:v>292502</c:v>
                </c:pt>
                <c:pt idx="49">
                  <c:v>304082</c:v>
                </c:pt>
                <c:pt idx="50">
                  <c:v>318487</c:v>
                </c:pt>
                <c:pt idx="51">
                  <c:v>329061</c:v>
                </c:pt>
                <c:pt idx="52">
                  <c:v>338842</c:v>
                </c:pt>
                <c:pt idx="53">
                  <c:v>349606</c:v>
                </c:pt>
                <c:pt idx="54">
                  <c:v>361812</c:v>
                </c:pt>
                <c:pt idx="55">
                  <c:v>374622</c:v>
                </c:pt>
                <c:pt idx="56">
                  <c:v>390451</c:v>
                </c:pt>
                <c:pt idx="57">
                  <c:v>405647</c:v>
                </c:pt>
                <c:pt idx="58">
                  <c:v>424149</c:v>
                </c:pt>
                <c:pt idx="59">
                  <c:v>440587</c:v>
                </c:pt>
                <c:pt idx="60">
                  <c:v>457025</c:v>
                </c:pt>
                <c:pt idx="61">
                  <c:v>473175</c:v>
                </c:pt>
                <c:pt idx="62">
                  <c:v>486800</c:v>
                </c:pt>
                <c:pt idx="63">
                  <c:v>487701</c:v>
                </c:pt>
                <c:pt idx="64">
                  <c:v>488978</c:v>
                </c:pt>
                <c:pt idx="65">
                  <c:v>495187</c:v>
                </c:pt>
                <c:pt idx="66">
                  <c:v>502699</c:v>
                </c:pt>
                <c:pt idx="67">
                  <c:v>510816</c:v>
                </c:pt>
                <c:pt idx="68">
                  <c:v>521489</c:v>
                </c:pt>
                <c:pt idx="69">
                  <c:v>532387</c:v>
                </c:pt>
                <c:pt idx="70">
                  <c:v>545248</c:v>
                </c:pt>
                <c:pt idx="71">
                  <c:v>560233</c:v>
                </c:pt>
                <c:pt idx="72">
                  <c:v>576446</c:v>
                </c:pt>
                <c:pt idx="73">
                  <c:v>595561</c:v>
                </c:pt>
                <c:pt idx="74">
                  <c:v>621554</c:v>
                </c:pt>
              </c:numCache>
            </c:numRef>
          </c:val>
          <c:extLst>
            <c:ext xmlns:c16="http://schemas.microsoft.com/office/drawing/2014/chart" uri="{C3380CC4-5D6E-409C-BE32-E72D297353CC}">
              <c16:uniqueId val="{00000000-085C-40F1-BCC0-3A1835F6CE90}"/>
            </c:ext>
          </c:extLst>
        </c:ser>
        <c:dLbls>
          <c:showLegendKey val="0"/>
          <c:showVal val="0"/>
          <c:showCatName val="0"/>
          <c:showSerName val="0"/>
          <c:showPercent val="0"/>
          <c:showBubbleSize val="0"/>
        </c:dLbls>
        <c:axId val="1844817119"/>
        <c:axId val="1844794239"/>
      </c:areaChart>
      <c:lineChart>
        <c:grouping val="standard"/>
        <c:varyColors val="0"/>
        <c:ser>
          <c:idx val="1"/>
          <c:order val="1"/>
          <c:tx>
            <c:strRef>
              <c:f>'Total Car Sales'!$F$1</c:f>
              <c:strCache>
                <c:ptCount val="1"/>
                <c:pt idx="0">
                  <c:v>Cumulative % Share</c:v>
                </c:pt>
              </c:strCache>
            </c:strRef>
          </c:tx>
          <c:spPr>
            <a:ln w="28575" cap="rnd">
              <a:solidFill>
                <a:schemeClr val="accent2"/>
              </a:solidFill>
              <a:round/>
            </a:ln>
            <a:effectLst/>
          </c:spPr>
          <c:marker>
            <c:symbol val="none"/>
          </c:marker>
          <c:cat>
            <c:numRef>
              <c:f>'Total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'Total Car Sales'!$F$2:$F$76</c:f>
              <c:numCache>
                <c:formatCode>0.00%</c:formatCode>
                <c:ptCount val="75"/>
                <c:pt idx="0">
                  <c:v>1.2039237091130938E-4</c:v>
                </c:pt>
                <c:pt idx="1">
                  <c:v>1.2629157489072997E-4</c:v>
                </c:pt>
                <c:pt idx="2">
                  <c:v>1.3569122279832955E-4</c:v>
                </c:pt>
                <c:pt idx="3">
                  <c:v>1.3280226279819042E-4</c:v>
                </c:pt>
                <c:pt idx="4">
                  <c:v>1.3366437727458061E-4</c:v>
                </c:pt>
                <c:pt idx="5">
                  <c:v>1.4347228330978423E-4</c:v>
                </c:pt>
                <c:pt idx="6">
                  <c:v>1.7643914414322323E-4</c:v>
                </c:pt>
                <c:pt idx="7">
                  <c:v>2.3213369872389041E-4</c:v>
                </c:pt>
                <c:pt idx="8">
                  <c:v>3.0038061456146801E-4</c:v>
                </c:pt>
                <c:pt idx="9">
                  <c:v>3.6103929146710957E-4</c:v>
                </c:pt>
                <c:pt idx="10">
                  <c:v>4.0975070482458602E-4</c:v>
                </c:pt>
                <c:pt idx="11">
                  <c:v>5.0564091119280471E-4</c:v>
                </c:pt>
                <c:pt idx="12">
                  <c:v>5.7467201401316793E-4</c:v>
                </c:pt>
                <c:pt idx="13">
                  <c:v>6.6032287314664784E-4</c:v>
                </c:pt>
                <c:pt idx="14">
                  <c:v>8.2152476269913087E-4</c:v>
                </c:pt>
                <c:pt idx="15">
                  <c:v>9.01385065793996E-4</c:v>
                </c:pt>
                <c:pt idx="16">
                  <c:v>1.004065806583662E-3</c:v>
                </c:pt>
                <c:pt idx="17">
                  <c:v>1.1394813414120685E-3</c:v>
                </c:pt>
                <c:pt idx="18">
                  <c:v>1.2357984427344509E-3</c:v>
                </c:pt>
                <c:pt idx="19">
                  <c:v>1.3129940213824456E-3</c:v>
                </c:pt>
                <c:pt idx="20">
                  <c:v>1.3865455367904184E-3</c:v>
                </c:pt>
                <c:pt idx="21">
                  <c:v>1.5033905328670407E-3</c:v>
                </c:pt>
                <c:pt idx="22">
                  <c:v>1.5602773328554308E-3</c:v>
                </c:pt>
                <c:pt idx="23">
                  <c:v>1.6234172295879312E-3</c:v>
                </c:pt>
                <c:pt idx="24">
                  <c:v>1.6793961769882356E-3</c:v>
                </c:pt>
                <c:pt idx="25">
                  <c:v>1.726820520000086E-3</c:v>
                </c:pt>
                <c:pt idx="26">
                  <c:v>1.7858818949671748E-3</c:v>
                </c:pt>
                <c:pt idx="27">
                  <c:v>1.831149451927018E-3</c:v>
                </c:pt>
                <c:pt idx="28">
                  <c:v>1.9139558268425139E-3</c:v>
                </c:pt>
                <c:pt idx="29">
                  <c:v>2.0024142889295427E-3</c:v>
                </c:pt>
                <c:pt idx="30">
                  <c:v>2.1207129289144708E-3</c:v>
                </c:pt>
                <c:pt idx="31">
                  <c:v>2.2373316659229092E-3</c:v>
                </c:pt>
                <c:pt idx="32">
                  <c:v>2.3182404967918725E-3</c:v>
                </c:pt>
                <c:pt idx="33">
                  <c:v>2.3739003329173408E-3</c:v>
                </c:pt>
                <c:pt idx="34">
                  <c:v>2.4612853447657959E-3</c:v>
                </c:pt>
                <c:pt idx="35">
                  <c:v>2.5506752521770948E-3</c:v>
                </c:pt>
                <c:pt idx="36">
                  <c:v>2.6185576211674175E-3</c:v>
                </c:pt>
                <c:pt idx="37">
                  <c:v>2.666876853394156E-3</c:v>
                </c:pt>
                <c:pt idx="38">
                  <c:v>2.707722470292372E-3</c:v>
                </c:pt>
                <c:pt idx="39">
                  <c:v>2.7433193468393282E-3</c:v>
                </c:pt>
                <c:pt idx="40">
                  <c:v>2.7863760751009447E-3</c:v>
                </c:pt>
                <c:pt idx="41">
                  <c:v>2.8400020902540003E-3</c:v>
                </c:pt>
                <c:pt idx="42">
                  <c:v>2.9240234410943828E-3</c:v>
                </c:pt>
                <c:pt idx="43">
                  <c:v>3.0136912463966862E-3</c:v>
                </c:pt>
                <c:pt idx="44">
                  <c:v>3.1357236107209772E-3</c:v>
                </c:pt>
                <c:pt idx="45">
                  <c:v>3.2612305999636568E-3</c:v>
                </c:pt>
                <c:pt idx="46">
                  <c:v>3.3513718910454455E-3</c:v>
                </c:pt>
                <c:pt idx="47">
                  <c:v>3.4640676242798868E-3</c:v>
                </c:pt>
                <c:pt idx="48">
                  <c:v>3.5447471520666015E-3</c:v>
                </c:pt>
                <c:pt idx="49">
                  <c:v>3.6116255761839897E-3</c:v>
                </c:pt>
                <c:pt idx="50">
                  <c:v>3.7010989481953871E-3</c:v>
                </c:pt>
                <c:pt idx="51">
                  <c:v>3.7479733088981921E-3</c:v>
                </c:pt>
                <c:pt idx="52">
                  <c:v>3.780614312727281E-3</c:v>
                </c:pt>
                <c:pt idx="53">
                  <c:v>3.8279496251788833E-3</c:v>
                </c:pt>
                <c:pt idx="54">
                  <c:v>3.884991278548276E-3</c:v>
                </c:pt>
                <c:pt idx="55">
                  <c:v>3.9533498762761741E-3</c:v>
                </c:pt>
                <c:pt idx="56">
                  <c:v>4.056019779655173E-3</c:v>
                </c:pt>
                <c:pt idx="57">
                  <c:v>4.1337185765387679E-3</c:v>
                </c:pt>
                <c:pt idx="58">
                  <c:v>4.2244078885532938E-3</c:v>
                </c:pt>
                <c:pt idx="59">
                  <c:v>4.3163474855907038E-3</c:v>
                </c:pt>
                <c:pt idx="60">
                  <c:v>4.4009776184011275E-3</c:v>
                </c:pt>
                <c:pt idx="61">
                  <c:v>4.4813742324092817E-3</c:v>
                </c:pt>
                <c:pt idx="62">
                  <c:v>4.5112536270622804E-3</c:v>
                </c:pt>
                <c:pt idx="63">
                  <c:v>4.5038295308912389E-3</c:v>
                </c:pt>
                <c:pt idx="64">
                  <c:v>4.5069645182241411E-3</c:v>
                </c:pt>
                <c:pt idx="65">
                  <c:v>4.52256402685352E-3</c:v>
                </c:pt>
                <c:pt idx="66">
                  <c:v>4.5427189026460962E-3</c:v>
                </c:pt>
                <c:pt idx="67">
                  <c:v>4.5658739376128266E-3</c:v>
                </c:pt>
                <c:pt idx="68">
                  <c:v>4.6045515773676651E-3</c:v>
                </c:pt>
                <c:pt idx="69">
                  <c:v>4.6413429717305846E-3</c:v>
                </c:pt>
                <c:pt idx="70">
                  <c:v>4.6769651830595336E-3</c:v>
                </c:pt>
                <c:pt idx="71">
                  <c:v>4.7298046746257448E-3</c:v>
                </c:pt>
                <c:pt idx="72">
                  <c:v>4.8010140958152309E-3</c:v>
                </c:pt>
                <c:pt idx="73">
                  <c:v>4.8981505745838601E-3</c:v>
                </c:pt>
                <c:pt idx="74">
                  <c:v>5.042756875412579E-3</c:v>
                </c:pt>
              </c:numCache>
            </c:numRef>
          </c:val>
          <c:smooth val="0"/>
          <c:extLst>
            <c:ext xmlns:c16="http://schemas.microsoft.com/office/drawing/2014/chart" uri="{C3380CC4-5D6E-409C-BE32-E72D297353CC}">
              <c16:uniqueId val="{00000001-085C-40F1-BCC0-3A1835F6CE90}"/>
            </c:ext>
          </c:extLst>
        </c:ser>
        <c:dLbls>
          <c:showLegendKey val="0"/>
          <c:showVal val="0"/>
          <c:showCatName val="0"/>
          <c:showSerName val="0"/>
          <c:showPercent val="0"/>
          <c:showBubbleSize val="0"/>
        </c:dLbls>
        <c:marker val="1"/>
        <c:smooth val="0"/>
        <c:axId val="124402623"/>
        <c:axId val="2046626719"/>
      </c:line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794239"/>
        <c:crosses val="autoZero"/>
        <c:auto val="1"/>
        <c:lblOffset val="100"/>
        <c:baseTimeUnit val="months"/>
      </c:dateAx>
      <c:valAx>
        <c:axId val="1844794239"/>
        <c:scaling>
          <c:orientation val="minMax"/>
        </c:scaling>
        <c:delete val="0"/>
        <c:axPos val="l"/>
        <c:majorGridlines>
          <c:spPr>
            <a:ln w="6350" cap="flat" cmpd="sng" algn="ctr">
              <a:solidFill>
                <a:schemeClr val="bg1">
                  <a:lumMod val="85000"/>
                </a:schemeClr>
              </a:solidFill>
              <a:prstDash val="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817119"/>
        <c:crosses val="autoZero"/>
        <c:crossBetween val="between"/>
      </c:valAx>
      <c:valAx>
        <c:axId val="2046626719"/>
        <c:scaling>
          <c:orientation val="minMax"/>
        </c:scaling>
        <c:delete val="0"/>
        <c:axPos val="r"/>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24402623"/>
        <c:crosses val="max"/>
        <c:crossBetween val="between"/>
      </c:valAx>
      <c:dateAx>
        <c:axId val="124402623"/>
        <c:scaling>
          <c:orientation val="minMax"/>
        </c:scaling>
        <c:delete val="1"/>
        <c:axPos val="b"/>
        <c:numFmt formatCode="mmm\-yyyy" sourceLinked="1"/>
        <c:majorTickMark val="out"/>
        <c:minorTickMark val="none"/>
        <c:tickLblPos val="nextTo"/>
        <c:crossAx val="2046626719"/>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a:glow rad="25400">
        <a:schemeClr val="bg1">
          <a:lumMod val="85000"/>
          <a:alpha val="40000"/>
        </a:schemeClr>
      </a:glow>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840" b="0" i="0" u="none" strike="noStrike" kern="1200" spc="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r>
              <a:rPr lang="en-US" sz="900" b="0" i="0" kern="1200" spc="0" baseline="0">
                <a:solidFill>
                  <a:srgbClr val="7030A0"/>
                </a:solidFill>
                <a:effectLst/>
                <a:latin typeface="Arial" panose="020B0604020202020204" pitchFamily="34" charset="0"/>
                <a:cs typeface="Arial" panose="020B0604020202020204" pitchFamily="34" charset="0"/>
              </a:rPr>
              <a:t>3W Cumulative Monthly Sales</a:t>
            </a:r>
            <a:endParaRPr lang="en-AE">
              <a:effectLst/>
            </a:endParaRPr>
          </a:p>
        </c:rich>
      </c:tx>
      <c:overlay val="0"/>
      <c:spPr>
        <a:noFill/>
        <a:ln>
          <a:noFill/>
        </a:ln>
        <a:effectLst/>
      </c:spPr>
      <c:txPr>
        <a:bodyPr rot="0" spcFirstLastPara="1" vertOverflow="ellipsis" vert="horz" wrap="square" anchor="ctr" anchorCtr="1"/>
        <a:lstStyle/>
        <a:p>
          <a:pPr>
            <a:defRPr lang="en-US" sz="840" b="0" i="0" u="none" strike="noStrike" kern="1200" spc="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title>
    <c:autoTitleDeleted val="0"/>
    <c:plotArea>
      <c:layout/>
      <c:areaChart>
        <c:grouping val="standard"/>
        <c:varyColors val="0"/>
        <c:ser>
          <c:idx val="0"/>
          <c:order val="0"/>
          <c:tx>
            <c:strRef>
              <c:f>'3W Car Sales'!$E$1</c:f>
              <c:strCache>
                <c:ptCount val="1"/>
                <c:pt idx="0">
                  <c:v>Cumulative EV Car Sales</c:v>
                </c:pt>
              </c:strCache>
            </c:strRef>
          </c:tx>
          <c:spPr>
            <a:solidFill>
              <a:srgbClr val="00B050">
                <a:alpha val="50000"/>
              </a:srgbClr>
            </a:solidFill>
            <a:ln>
              <a:solidFill>
                <a:srgbClr val="00B050"/>
              </a:solidFill>
            </a:ln>
            <a:effectLst/>
          </c:spPr>
          <c:cat>
            <c:numRef>
              <c:f>'3W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'3W Car Sales'!$E$2:$E$76</c:f>
              <c:numCache>
                <c:formatCode>_-* #,##0_-;\-* #,##0_-;_-* "-"??_-;_-@_-</c:formatCode>
                <c:ptCount val="75"/>
                <c:pt idx="0">
                  <c:v>2</c:v>
                </c:pt>
                <c:pt idx="1">
                  <c:v>5</c:v>
                </c:pt>
                <c:pt idx="2">
                  <c:v>9</c:v>
                </c:pt>
                <c:pt idx="3">
                  <c:v>23</c:v>
                </c:pt>
                <c:pt idx="4">
                  <c:v>71</c:v>
                </c:pt>
                <c:pt idx="5">
                  <c:v>126</c:v>
                </c:pt>
                <c:pt idx="6">
                  <c:v>468</c:v>
                </c:pt>
                <c:pt idx="7">
                  <c:v>1160</c:v>
                </c:pt>
                <c:pt idx="8">
                  <c:v>2186</c:v>
                </c:pt>
                <c:pt idx="9">
                  <c:v>3277</c:v>
                </c:pt>
                <c:pt idx="10">
                  <c:v>4547</c:v>
                </c:pt>
                <c:pt idx="11">
                  <c:v>6650</c:v>
                </c:pt>
                <c:pt idx="12">
                  <c:v>8566</c:v>
                </c:pt>
                <c:pt idx="13">
                  <c:v>11074</c:v>
                </c:pt>
                <c:pt idx="14">
                  <c:v>15527</c:v>
                </c:pt>
                <c:pt idx="15">
                  <c:v>18537</c:v>
                </c:pt>
                <c:pt idx="16">
                  <c:v>22506</c:v>
                </c:pt>
                <c:pt idx="17">
                  <c:v>27619</c:v>
                </c:pt>
                <c:pt idx="18">
                  <c:v>31944</c:v>
                </c:pt>
                <c:pt idx="19">
                  <c:v>35995</c:v>
                </c:pt>
                <c:pt idx="20">
                  <c:v>40121</c:v>
                </c:pt>
                <c:pt idx="21">
                  <c:v>46314</c:v>
                </c:pt>
                <c:pt idx="22">
                  <c:v>50988</c:v>
                </c:pt>
                <c:pt idx="23">
                  <c:v>55258</c:v>
                </c:pt>
                <c:pt idx="24">
                  <c:v>59596</c:v>
                </c:pt>
                <c:pt idx="25">
                  <c:v>63810</c:v>
                </c:pt>
                <c:pt idx="26">
                  <c:v>69321</c:v>
                </c:pt>
                <c:pt idx="27">
                  <c:v>74083</c:v>
                </c:pt>
                <c:pt idx="28">
                  <c:v>80840</c:v>
                </c:pt>
                <c:pt idx="29">
                  <c:v>88037</c:v>
                </c:pt>
                <c:pt idx="30">
                  <c:v>96820</c:v>
                </c:pt>
                <c:pt idx="31">
                  <c:v>105748</c:v>
                </c:pt>
                <c:pt idx="32">
                  <c:v>113228</c:v>
                </c:pt>
                <c:pt idx="33">
                  <c:v>120555</c:v>
                </c:pt>
                <c:pt idx="34">
                  <c:v>130307</c:v>
                </c:pt>
                <c:pt idx="35">
                  <c:v>138991</c:v>
                </c:pt>
                <c:pt idx="36">
                  <c:v>147484</c:v>
                </c:pt>
                <c:pt idx="37">
                  <c:v>154516</c:v>
                </c:pt>
                <c:pt idx="38">
                  <c:v>161714</c:v>
                </c:pt>
                <c:pt idx="39">
                  <c:v>168588</c:v>
                </c:pt>
                <c:pt idx="40">
                  <c:v>176270</c:v>
                </c:pt>
                <c:pt idx="41">
                  <c:v>184066</c:v>
                </c:pt>
                <c:pt idx="42">
                  <c:v>194148</c:v>
                </c:pt>
                <c:pt idx="43">
                  <c:v>204194</c:v>
                </c:pt>
                <c:pt idx="44">
                  <c:v>216335</c:v>
                </c:pt>
                <c:pt idx="45">
                  <c:v>229122</c:v>
                </c:pt>
                <c:pt idx="46">
                  <c:v>239986</c:v>
                </c:pt>
                <c:pt idx="47">
                  <c:v>252551</c:v>
                </c:pt>
                <c:pt idx="48">
                  <c:v>263204</c:v>
                </c:pt>
                <c:pt idx="49">
                  <c:v>271812</c:v>
                </c:pt>
                <c:pt idx="50">
                  <c:v>280653</c:v>
                </c:pt>
                <c:pt idx="51">
                  <c:v>288397</c:v>
                </c:pt>
                <c:pt idx="52">
                  <c:v>296541</c:v>
                </c:pt>
                <c:pt idx="53">
                  <c:v>305615</c:v>
                </c:pt>
                <c:pt idx="54">
                  <c:v>316223</c:v>
                </c:pt>
                <c:pt idx="55">
                  <c:v>327509</c:v>
                </c:pt>
                <c:pt idx="56">
                  <c:v>341659</c:v>
                </c:pt>
                <c:pt idx="57">
                  <c:v>354736</c:v>
                </c:pt>
                <c:pt idx="58">
                  <c:v>370025</c:v>
                </c:pt>
                <c:pt idx="59">
                  <c:v>384171</c:v>
                </c:pt>
                <c:pt idx="60">
                  <c:v>397496</c:v>
                </c:pt>
                <c:pt idx="61">
                  <c:v>410890</c:v>
                </c:pt>
                <c:pt idx="62">
                  <c:v>421338</c:v>
                </c:pt>
                <c:pt idx="63">
                  <c:v>422171</c:v>
                </c:pt>
                <c:pt idx="64">
                  <c:v>422807</c:v>
                </c:pt>
                <c:pt idx="65">
                  <c:v>427327</c:v>
                </c:pt>
                <c:pt idx="66">
                  <c:v>433058</c:v>
                </c:pt>
                <c:pt idx="67">
                  <c:v>438832</c:v>
                </c:pt>
                <c:pt idx="68">
                  <c:v>446376</c:v>
                </c:pt>
                <c:pt idx="69">
                  <c:v>454073</c:v>
                </c:pt>
                <c:pt idx="70">
                  <c:v>462376</c:v>
                </c:pt>
                <c:pt idx="71">
                  <c:v>472307</c:v>
                </c:pt>
                <c:pt idx="72">
                  <c:v>482919</c:v>
                </c:pt>
                <c:pt idx="73">
                  <c:v>495167</c:v>
                </c:pt>
                <c:pt idx="74">
                  <c:v>509719</c:v>
                </c:pt>
              </c:numCache>
            </c:numRef>
          </c:val>
          <c:extLst>
            <c:ext xmlns:c16="http://schemas.microsoft.com/office/drawing/2014/chart" uri="{C3380CC4-5D6E-409C-BE32-E72D297353CC}">
              <c16:uniqueId val="{00000000-5679-41D0-8EA4-D86C0A786924}"/>
            </c:ext>
          </c:extLst>
        </c:ser>
        <c:dLbls>
          <c:showLegendKey val="0"/>
          <c:showVal val="0"/>
          <c:showCatName val="0"/>
          <c:showSerName val="0"/>
          <c:showPercent val="0"/>
          <c:showBubbleSize val="0"/>
        </c:dLbls>
        <c:axId val="1844817119"/>
        <c:axId val="1844794239"/>
      </c:areaChart>
      <c:lineChart>
        <c:grouping val="standard"/>
        <c:varyColors val="0"/>
        <c:ser>
          <c:idx val="1"/>
          <c:order val="1"/>
          <c:tx>
            <c:strRef>
              <c:f>'3W Car Sales'!$F$1</c:f>
              <c:strCache>
                <c:ptCount val="1"/>
                <c:pt idx="0">
                  <c:v>Cumulative % Share</c:v>
                </c:pt>
              </c:strCache>
            </c:strRef>
          </c:tx>
          <c:spPr>
            <a:ln w="28575" cap="rnd">
              <a:solidFill>
                <a:schemeClr val="accent2"/>
              </a:solidFill>
              <a:round/>
            </a:ln>
            <a:effectLst/>
          </c:spPr>
          <c:marker>
            <c:symbol val="none"/>
          </c:marker>
          <c:cat>
            <c:numRef>
              <c:f>'3W Car Sales'!$A$2:$A$76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'3W Car Sales'!$F$2:$F$76</c:f>
              <c:numCache>
                <c:formatCode>0.00%</c:formatCode>
                <c:ptCount val="75"/>
                <c:pt idx="0">
                  <c:v>6.3241106719367582E-5</c:v>
                </c:pt>
                <c:pt idx="1">
                  <c:v>8.1621992229586346E-5</c:v>
                </c:pt>
                <c:pt idx="2">
                  <c:v>9.7749587279520372E-5</c:v>
                </c:pt>
                <c:pt idx="3">
                  <c:v>1.9564144876745888E-4</c:v>
                </c:pt>
                <c:pt idx="4">
                  <c:v>4.9161144693019812E-4</c:v>
                </c:pt>
                <c:pt idx="5">
                  <c:v>7.1144638178697261E-4</c:v>
                </c:pt>
                <c:pt idx="6">
                  <c:v>2.2109365773001063E-3</c:v>
                </c:pt>
                <c:pt idx="7">
                  <c:v>4.7372655359848408E-3</c:v>
                </c:pt>
                <c:pt idx="8">
                  <c:v>7.8057211007994971E-3</c:v>
                </c:pt>
                <c:pt idx="9">
                  <c:v>1.0414283171891288E-2</c:v>
                </c:pt>
                <c:pt idx="10">
                  <c:v>1.3004395811823791E-2</c:v>
                </c:pt>
                <c:pt idx="11">
                  <c:v>1.727043950022205E-2</c:v>
                </c:pt>
                <c:pt idx="12">
                  <c:v>2.0317885004471074E-2</c:v>
                </c:pt>
                <c:pt idx="13">
                  <c:v>2.4108870906292386E-2</c:v>
                </c:pt>
                <c:pt idx="14">
                  <c:v>3.0844626674135966E-2</c:v>
                </c:pt>
                <c:pt idx="15">
                  <c:v>3.4208680888757656E-2</c:v>
                </c:pt>
                <c:pt idx="16">
                  <c:v>3.8675286378586818E-2</c:v>
                </c:pt>
                <c:pt idx="17">
                  <c:v>4.4201432677596325E-2</c:v>
                </c:pt>
                <c:pt idx="18">
                  <c:v>4.8186301055772353E-2</c:v>
                </c:pt>
                <c:pt idx="19">
                  <c:v>5.128376828484682E-2</c:v>
                </c:pt>
                <c:pt idx="20">
                  <c:v>5.4050522237355632E-2</c:v>
                </c:pt>
                <c:pt idx="21">
                  <c:v>5.8897812029071211E-2</c:v>
                </c:pt>
                <c:pt idx="22">
                  <c:v>6.1932606324442897E-2</c:v>
                </c:pt>
                <c:pt idx="23">
                  <c:v>6.4871654897541098E-2</c:v>
                </c:pt>
                <c:pt idx="24">
                  <c:v>6.7569314216132007E-2</c:v>
                </c:pt>
                <c:pt idx="25">
                  <c:v>6.9789036088839115E-2</c:v>
                </c:pt>
                <c:pt idx="26">
                  <c:v>7.2281129079179648E-2</c:v>
                </c:pt>
                <c:pt idx="27">
                  <c:v>7.4566263956703391E-2</c:v>
                </c:pt>
                <c:pt idx="28">
                  <c:v>7.8708188708821569E-2</c:v>
                </c:pt>
                <c:pt idx="29">
                  <c:v>8.2810809793906551E-2</c:v>
                </c:pt>
                <c:pt idx="30">
                  <c:v>8.7862983838547001E-2</c:v>
                </c:pt>
                <c:pt idx="31">
                  <c:v>9.2477885779999033E-2</c:v>
                </c:pt>
                <c:pt idx="32">
                  <c:v>9.5342187073718679E-2</c:v>
                </c:pt>
                <c:pt idx="33">
                  <c:v>9.7404250058779465E-2</c:v>
                </c:pt>
                <c:pt idx="34">
                  <c:v>0.10013170877146607</c:v>
                </c:pt>
                <c:pt idx="35">
                  <c:v>0.10260402248576185</c:v>
                </c:pt>
                <c:pt idx="36">
                  <c:v>0.10423170075825304</c:v>
                </c:pt>
                <c:pt idx="37">
                  <c:v>0.10480897913058931</c:v>
                </c:pt>
                <c:pt idx="38">
                  <c:v>0.10538505551623779</c:v>
                </c:pt>
                <c:pt idx="39">
                  <c:v>0.1059009761674435</c:v>
                </c:pt>
                <c:pt idx="40">
                  <c:v>0.10694904888336626</c:v>
                </c:pt>
                <c:pt idx="41">
                  <c:v>0.10819488080787894</c:v>
                </c:pt>
                <c:pt idx="42">
                  <c:v>0.11037357419636522</c:v>
                </c:pt>
                <c:pt idx="43">
                  <c:v>0.1125513923545484</c:v>
                </c:pt>
                <c:pt idx="44">
                  <c:v>0.11556937153895548</c:v>
                </c:pt>
                <c:pt idx="45">
                  <c:v>0.11855696241830911</c:v>
                </c:pt>
                <c:pt idx="46">
                  <c:v>0.12058016511402274</c:v>
                </c:pt>
                <c:pt idx="47">
                  <c:v>0.12327077486272117</c:v>
                </c:pt>
                <c:pt idx="48">
                  <c:v>0.12492257718194706</c:v>
                </c:pt>
                <c:pt idx="49">
                  <c:v>0.12575615763888665</c:v>
                </c:pt>
                <c:pt idx="50">
                  <c:v>0.12652154449755504</c:v>
                </c:pt>
                <c:pt idx="51">
                  <c:v>0.12721834892333073</c:v>
                </c:pt>
                <c:pt idx="52">
                  <c:v>0.12790898797649217</c:v>
                </c:pt>
                <c:pt idx="53">
                  <c:v>0.12910455012060712</c:v>
                </c:pt>
                <c:pt idx="54">
                  <c:v>0.13034028623315941</c:v>
                </c:pt>
                <c:pt idx="55">
                  <c:v>0.1319842961138443</c:v>
                </c:pt>
                <c:pt idx="56">
                  <c:v>0.13451613068331922</c:v>
                </c:pt>
                <c:pt idx="57">
                  <c:v>0.13628213801785893</c:v>
                </c:pt>
                <c:pt idx="58">
                  <c:v>0.1384820473898459</c:v>
                </c:pt>
                <c:pt idx="59">
                  <c:v>0.14068812011175333</c:v>
                </c:pt>
                <c:pt idx="60">
                  <c:v>0.14224470486521149</c:v>
                </c:pt>
                <c:pt idx="61">
                  <c:v>0.14363594097114801</c:v>
                </c:pt>
                <c:pt idx="62">
                  <c:v>0.14341907747607913</c:v>
                </c:pt>
                <c:pt idx="63">
                  <c:v>0.14318763956835898</c:v>
                </c:pt>
                <c:pt idx="64">
                  <c:v>0.14331124157746863</c:v>
                </c:pt>
                <c:pt idx="65">
                  <c:v>0.1442528021690902</c:v>
                </c:pt>
                <c:pt idx="66">
                  <c:v>0.14543899903008875</c:v>
                </c:pt>
                <c:pt idx="67">
                  <c:v>0.14654521799182238</c:v>
                </c:pt>
                <c:pt idx="68">
                  <c:v>0.14786655253652473</c:v>
                </c:pt>
                <c:pt idx="69">
                  <c:v>0.14930511942160474</c:v>
                </c:pt>
                <c:pt idx="70">
                  <c:v>0.15083162317799545</c:v>
                </c:pt>
                <c:pt idx="71">
                  <c:v>0.15268823322321279</c:v>
                </c:pt>
                <c:pt idx="72">
                  <c:v>0.15456197534531033</c:v>
                </c:pt>
                <c:pt idx="73">
                  <c:v>0.15680570060908761</c:v>
                </c:pt>
                <c:pt idx="74">
                  <c:v>0.15949053793586823</c:v>
                </c:pt>
              </c:numCache>
            </c:numRef>
          </c:val>
          <c:smooth val="0"/>
          <c:extLst>
            <c:ext xmlns:c16="http://schemas.microsoft.com/office/drawing/2014/chart" uri="{C3380CC4-5D6E-409C-BE32-E72D297353CC}">
              <c16:uniqueId val="{00000001-5679-41D0-8EA4-D86C0A786924}"/>
            </c:ext>
          </c:extLst>
        </c:ser>
        <c:dLbls>
          <c:showLegendKey val="0"/>
          <c:showVal val="0"/>
          <c:showCatName val="0"/>
          <c:showSerName val="0"/>
          <c:showPercent val="0"/>
          <c:showBubbleSize val="0"/>
        </c:dLbls>
        <c:marker val="1"/>
        <c:smooth val="0"/>
        <c:axId val="124402623"/>
        <c:axId val="2046626719"/>
      </c:line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794239"/>
        <c:crosses val="autoZero"/>
        <c:auto val="1"/>
        <c:lblOffset val="100"/>
        <c:baseTimeUnit val="months"/>
      </c:dateAx>
      <c:valAx>
        <c:axId val="1844794239"/>
        <c:scaling>
          <c:orientation val="minMax"/>
        </c:scaling>
        <c:delete val="0"/>
        <c:axPos val="l"/>
        <c:majorGridlines>
          <c:spPr>
            <a:ln w="6350" cap="flat" cmpd="sng" algn="ctr">
              <a:solidFill>
                <a:schemeClr val="bg1">
                  <a:lumMod val="85000"/>
                </a:schemeClr>
              </a:solidFill>
              <a:prstDash val="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817119"/>
        <c:crosses val="autoZero"/>
        <c:crossBetween val="between"/>
      </c:valAx>
      <c:valAx>
        <c:axId val="2046626719"/>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24402623"/>
        <c:crosses val="max"/>
        <c:crossBetween val="between"/>
      </c:valAx>
      <c:dateAx>
        <c:axId val="124402623"/>
        <c:scaling>
          <c:orientation val="minMax"/>
        </c:scaling>
        <c:delete val="1"/>
        <c:axPos val="b"/>
        <c:numFmt formatCode="mmm\-yyyy" sourceLinked="1"/>
        <c:majorTickMark val="out"/>
        <c:minorTickMark val="none"/>
        <c:tickLblPos val="nextTo"/>
        <c:crossAx val="2046626719"/>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a:glow rad="25400">
        <a:schemeClr val="bg1">
          <a:lumMod val="85000"/>
          <a:alpha val="40000"/>
        </a:schemeClr>
      </a:glow>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900"/>
              <a:t>Sales by Vehicle Category</a:t>
            </a:r>
          </a:p>
        </c:rich>
      </c:tx>
      <c:overlay val="0"/>
      <c:spPr>
        <a:noFill/>
        <a:ln>
          <a:noFill/>
        </a:ln>
        <a:effectLst/>
      </c:spPr>
      <c:txPr>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1"/>
          <c:order val="0"/>
          <c:tx>
            <c:strRef>
              <c:f>'Monthly EV Sales by Type'!$B$1</c:f>
              <c:strCache>
                <c:ptCount val="1"/>
                <c:pt idx="0">
                  <c:v>2W</c:v>
                </c:pt>
              </c:strCache>
            </c:strRef>
          </c:tx>
          <c:spPr>
            <a:ln w="28575" cap="rnd">
              <a:solidFill>
                <a:schemeClr val="accent2"/>
              </a:solidFill>
              <a:round/>
            </a:ln>
            <a:effectLst/>
          </c:spPr>
          <c:marker>
            <c:symbol val="none"/>
          </c:marker>
          <c:cat>
            <c:numRef>
              <c:f>'Monthly EV Sales by Type'!$A$2:$A$76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Type'!$B$2:$B$76</c:f>
              <c:numCache>
                <c:formatCode>General</c:formatCode>
                <c:ptCount val="75"/>
                <c:pt idx="0">
                  <c:v>92</c:v>
                </c:pt>
                <c:pt idx="1">
                  <c:v>109</c:v>
                </c:pt>
                <c:pt idx="2">
                  <c:v>145</c:v>
                </c:pt>
                <c:pt idx="3">
                  <c:v>108</c:v>
                </c:pt>
                <c:pt idx="4">
                  <c:v>87</c:v>
                </c:pt>
                <c:pt idx="5">
                  <c:v>153</c:v>
                </c:pt>
                <c:pt idx="6">
                  <c:v>115</c:v>
                </c:pt>
                <c:pt idx="7">
                  <c:v>119</c:v>
                </c:pt>
                <c:pt idx="8">
                  <c:v>125</c:v>
                </c:pt>
                <c:pt idx="9">
                  <c:v>140</c:v>
                </c:pt>
                <c:pt idx="10">
                  <c:v>111</c:v>
                </c:pt>
                <c:pt idx="11">
                  <c:v>134</c:v>
                </c:pt>
                <c:pt idx="12">
                  <c:v>118</c:v>
                </c:pt>
                <c:pt idx="13">
                  <c:v>123</c:v>
                </c:pt>
                <c:pt idx="14">
                  <c:v>144</c:v>
                </c:pt>
                <c:pt idx="15">
                  <c:v>129</c:v>
                </c:pt>
                <c:pt idx="16">
                  <c:v>98</c:v>
                </c:pt>
                <c:pt idx="17">
                  <c:v>150</c:v>
                </c:pt>
                <c:pt idx="18">
                  <c:v>125</c:v>
                </c:pt>
                <c:pt idx="19">
                  <c:v>89</c:v>
                </c:pt>
                <c:pt idx="20">
                  <c:v>105</c:v>
                </c:pt>
                <c:pt idx="21">
                  <c:v>147</c:v>
                </c:pt>
                <c:pt idx="22">
                  <c:v>119</c:v>
                </c:pt>
                <c:pt idx="23">
                  <c:v>119</c:v>
                </c:pt>
                <c:pt idx="24">
                  <c:v>111</c:v>
                </c:pt>
                <c:pt idx="25">
                  <c:v>75</c:v>
                </c:pt>
                <c:pt idx="26">
                  <c:v>125</c:v>
                </c:pt>
                <c:pt idx="27">
                  <c:v>88</c:v>
                </c:pt>
                <c:pt idx="28">
                  <c:v>82</c:v>
                </c:pt>
                <c:pt idx="29">
                  <c:v>131</c:v>
                </c:pt>
                <c:pt idx="30">
                  <c:v>104</c:v>
                </c:pt>
                <c:pt idx="31">
                  <c:v>92</c:v>
                </c:pt>
                <c:pt idx="32">
                  <c:v>105</c:v>
                </c:pt>
                <c:pt idx="33">
                  <c:v>160</c:v>
                </c:pt>
                <c:pt idx="34">
                  <c:v>201</c:v>
                </c:pt>
                <c:pt idx="35">
                  <c:v>184</c:v>
                </c:pt>
                <c:pt idx="36">
                  <c:v>173</c:v>
                </c:pt>
                <c:pt idx="37">
                  <c:v>152</c:v>
                </c:pt>
                <c:pt idx="38">
                  <c:v>423</c:v>
                </c:pt>
                <c:pt idx="39">
                  <c:v>419</c:v>
                </c:pt>
                <c:pt idx="40">
                  <c:v>615</c:v>
                </c:pt>
                <c:pt idx="41">
                  <c:v>842</c:v>
                </c:pt>
                <c:pt idx="42">
                  <c:v>1039</c:v>
                </c:pt>
                <c:pt idx="43">
                  <c:v>1401</c:v>
                </c:pt>
                <c:pt idx="44">
                  <c:v>2017</c:v>
                </c:pt>
                <c:pt idx="45">
                  <c:v>2297</c:v>
                </c:pt>
                <c:pt idx="46">
                  <c:v>3133</c:v>
                </c:pt>
                <c:pt idx="47">
                  <c:v>2922</c:v>
                </c:pt>
                <c:pt idx="48">
                  <c:v>2481</c:v>
                </c:pt>
                <c:pt idx="49">
                  <c:v>2807</c:v>
                </c:pt>
                <c:pt idx="50">
                  <c:v>5421</c:v>
                </c:pt>
                <c:pt idx="51">
                  <c:v>2709</c:v>
                </c:pt>
                <c:pt idx="52">
                  <c:v>1529</c:v>
                </c:pt>
                <c:pt idx="53">
                  <c:v>1595</c:v>
                </c:pt>
                <c:pt idx="54">
                  <c:v>1451</c:v>
                </c:pt>
                <c:pt idx="55">
                  <c:v>1338</c:v>
                </c:pt>
                <c:pt idx="56">
                  <c:v>1468</c:v>
                </c:pt>
                <c:pt idx="57">
                  <c:v>1882</c:v>
                </c:pt>
                <c:pt idx="58">
                  <c:v>2946</c:v>
                </c:pt>
                <c:pt idx="59">
                  <c:v>2120</c:v>
                </c:pt>
                <c:pt idx="60">
                  <c:v>2815</c:v>
                </c:pt>
                <c:pt idx="61">
                  <c:v>2243</c:v>
                </c:pt>
                <c:pt idx="62">
                  <c:v>2743</c:v>
                </c:pt>
                <c:pt idx="63">
                  <c:v>66</c:v>
                </c:pt>
                <c:pt idx="64">
                  <c:v>558</c:v>
                </c:pt>
                <c:pt idx="65">
                  <c:v>1401</c:v>
                </c:pt>
                <c:pt idx="66">
                  <c:v>1426</c:v>
                </c:pt>
                <c:pt idx="67">
                  <c:v>1975</c:v>
                </c:pt>
                <c:pt idx="68">
                  <c:v>2810</c:v>
                </c:pt>
                <c:pt idx="69">
                  <c:v>2740</c:v>
                </c:pt>
                <c:pt idx="70">
                  <c:v>3948</c:v>
                </c:pt>
                <c:pt idx="71">
                  <c:v>4544</c:v>
                </c:pt>
                <c:pt idx="72">
                  <c:v>4937</c:v>
                </c:pt>
                <c:pt idx="73">
                  <c:v>6082</c:v>
                </c:pt>
                <c:pt idx="74">
                  <c:v>10472</c:v>
                </c:pt>
              </c:numCache>
            </c:numRef>
          </c:val>
          <c:smooth val="0"/>
          <c:extLst>
            <c:ext xmlns:c16="http://schemas.microsoft.com/office/drawing/2014/chart" uri="{C3380CC4-5D6E-409C-BE32-E72D297353CC}">
              <c16:uniqueId val="{00000000-B84E-4D67-AF7B-51F0B793914F}"/>
            </c:ext>
          </c:extLst>
        </c:ser>
        <c:ser>
          <c:idx val="0"/>
          <c:order val="1"/>
          <c:tx>
            <c:strRef>
              <c:f>'Monthly EV Sales by Type'!$C$1</c:f>
              <c:strCache>
                <c:ptCount val="1"/>
                <c:pt idx="0">
                  <c:v>3W</c:v>
                </c:pt>
              </c:strCache>
            </c:strRef>
          </c:tx>
          <c:spPr>
            <a:ln w="28575" cap="rnd">
              <a:solidFill>
                <a:srgbClr val="00B050"/>
              </a:solidFill>
              <a:round/>
            </a:ln>
            <a:effectLst/>
          </c:spPr>
          <c:marker>
            <c:symbol val="none"/>
          </c:marker>
          <c:cat>
            <c:numRef>
              <c:f>'Monthly EV Sales by Type'!$A$2:$A$76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Type'!$C$2:$C$76</c:f>
              <c:numCache>
                <c:formatCode>General</c:formatCode>
                <c:ptCount val="75"/>
                <c:pt idx="0">
                  <c:v>2</c:v>
                </c:pt>
                <c:pt idx="1">
                  <c:v>3</c:v>
                </c:pt>
                <c:pt idx="2">
                  <c:v>4</c:v>
                </c:pt>
                <c:pt idx="3">
                  <c:v>14</c:v>
                </c:pt>
                <c:pt idx="4">
                  <c:v>48</c:v>
                </c:pt>
                <c:pt idx="5">
                  <c:v>55</c:v>
                </c:pt>
                <c:pt idx="6">
                  <c:v>342</c:v>
                </c:pt>
                <c:pt idx="7">
                  <c:v>692</c:v>
                </c:pt>
                <c:pt idx="8">
                  <c:v>1026</c:v>
                </c:pt>
                <c:pt idx="9">
                  <c:v>1091</c:v>
                </c:pt>
                <c:pt idx="10">
                  <c:v>1270</c:v>
                </c:pt>
                <c:pt idx="11">
                  <c:v>2103</c:v>
                </c:pt>
                <c:pt idx="12">
                  <c:v>1916</c:v>
                </c:pt>
                <c:pt idx="13">
                  <c:v>2508</c:v>
                </c:pt>
                <c:pt idx="14">
                  <c:v>4453</c:v>
                </c:pt>
                <c:pt idx="15">
                  <c:v>3010</c:v>
                </c:pt>
                <c:pt idx="16">
                  <c:v>3969</c:v>
                </c:pt>
                <c:pt idx="17">
                  <c:v>5113</c:v>
                </c:pt>
                <c:pt idx="18">
                  <c:v>4325</c:v>
                </c:pt>
                <c:pt idx="19">
                  <c:v>4051</c:v>
                </c:pt>
                <c:pt idx="20">
                  <c:v>4126</c:v>
                </c:pt>
                <c:pt idx="21">
                  <c:v>6193</c:v>
                </c:pt>
                <c:pt idx="22">
                  <c:v>4674</c:v>
                </c:pt>
                <c:pt idx="23">
                  <c:v>4270</c:v>
                </c:pt>
                <c:pt idx="24">
                  <c:v>4338</c:v>
                </c:pt>
                <c:pt idx="25">
                  <c:v>4214</c:v>
                </c:pt>
                <c:pt idx="26">
                  <c:v>5511</c:v>
                </c:pt>
                <c:pt idx="27">
                  <c:v>4762</c:v>
                </c:pt>
                <c:pt idx="28">
                  <c:v>6757</c:v>
                </c:pt>
                <c:pt idx="29">
                  <c:v>7197</c:v>
                </c:pt>
                <c:pt idx="30">
                  <c:v>8783</c:v>
                </c:pt>
                <c:pt idx="31">
                  <c:v>8928</c:v>
                </c:pt>
                <c:pt idx="32">
                  <c:v>7480</c:v>
                </c:pt>
                <c:pt idx="33">
                  <c:v>7327</c:v>
                </c:pt>
                <c:pt idx="34">
                  <c:v>9752</c:v>
                </c:pt>
                <c:pt idx="35">
                  <c:v>8684</c:v>
                </c:pt>
                <c:pt idx="36">
                  <c:v>8493</c:v>
                </c:pt>
                <c:pt idx="37">
                  <c:v>7032</c:v>
                </c:pt>
                <c:pt idx="38">
                  <c:v>7198</c:v>
                </c:pt>
                <c:pt idx="39">
                  <c:v>6874</c:v>
                </c:pt>
                <c:pt idx="40">
                  <c:v>7682</c:v>
                </c:pt>
                <c:pt idx="41">
                  <c:v>7796</c:v>
                </c:pt>
                <c:pt idx="42">
                  <c:v>10082</c:v>
                </c:pt>
                <c:pt idx="43">
                  <c:v>10046</c:v>
                </c:pt>
                <c:pt idx="44">
                  <c:v>12141</c:v>
                </c:pt>
                <c:pt idx="45">
                  <c:v>12787</c:v>
                </c:pt>
                <c:pt idx="46">
                  <c:v>10864</c:v>
                </c:pt>
                <c:pt idx="47">
                  <c:v>12565</c:v>
                </c:pt>
                <c:pt idx="48">
                  <c:v>10653</c:v>
                </c:pt>
                <c:pt idx="49">
                  <c:v>8608</c:v>
                </c:pt>
                <c:pt idx="50">
                  <c:v>8841</c:v>
                </c:pt>
                <c:pt idx="51">
                  <c:v>7744</c:v>
                </c:pt>
                <c:pt idx="52">
                  <c:v>8144</c:v>
                </c:pt>
                <c:pt idx="53">
                  <c:v>9074</c:v>
                </c:pt>
                <c:pt idx="54">
                  <c:v>10608</c:v>
                </c:pt>
                <c:pt idx="55">
                  <c:v>11286</c:v>
                </c:pt>
                <c:pt idx="56">
                  <c:v>14150</c:v>
                </c:pt>
                <c:pt idx="57">
                  <c:v>13077</c:v>
                </c:pt>
                <c:pt idx="58">
                  <c:v>15289</c:v>
                </c:pt>
                <c:pt idx="59">
                  <c:v>14146</c:v>
                </c:pt>
                <c:pt idx="60">
                  <c:v>13325</c:v>
                </c:pt>
                <c:pt idx="61">
                  <c:v>13394</c:v>
                </c:pt>
                <c:pt idx="62">
                  <c:v>10448</c:v>
                </c:pt>
                <c:pt idx="63">
                  <c:v>833</c:v>
                </c:pt>
                <c:pt idx="64">
                  <c:v>636</c:v>
                </c:pt>
                <c:pt idx="65">
                  <c:v>4520</c:v>
                </c:pt>
                <c:pt idx="66">
                  <c:v>5731</c:v>
                </c:pt>
                <c:pt idx="67">
                  <c:v>5774</c:v>
                </c:pt>
                <c:pt idx="68">
                  <c:v>7544</c:v>
                </c:pt>
                <c:pt idx="69">
                  <c:v>7697</c:v>
                </c:pt>
                <c:pt idx="70">
                  <c:v>8303</c:v>
                </c:pt>
                <c:pt idx="71">
                  <c:v>9931</c:v>
                </c:pt>
                <c:pt idx="72">
                  <c:v>10612</c:v>
                </c:pt>
                <c:pt idx="73">
                  <c:v>12248</c:v>
                </c:pt>
                <c:pt idx="74">
                  <c:v>14552</c:v>
                </c:pt>
              </c:numCache>
            </c:numRef>
          </c:val>
          <c:smooth val="0"/>
          <c:extLst>
            <c:ext xmlns:c16="http://schemas.microsoft.com/office/drawing/2014/chart" uri="{C3380CC4-5D6E-409C-BE32-E72D297353CC}">
              <c16:uniqueId val="{00000001-B84E-4D67-AF7B-51F0B793914F}"/>
            </c:ext>
          </c:extLst>
        </c:ser>
        <c:ser>
          <c:idx val="2"/>
          <c:order val="2"/>
          <c:tx>
            <c:strRef>
              <c:f>'Monthly EV Sales by Type'!$H$1</c:f>
              <c:strCache>
                <c:ptCount val="1"/>
                <c:pt idx="0">
                  <c:v>4W</c:v>
                </c:pt>
              </c:strCache>
            </c:strRef>
          </c:tx>
          <c:spPr>
            <a:ln w="28575" cap="rnd">
              <a:solidFill>
                <a:srgbClr val="C00000"/>
              </a:solidFill>
              <a:round/>
            </a:ln>
            <a:effectLst/>
          </c:spPr>
          <c:marker>
            <c:symbol val="none"/>
          </c:marker>
          <c:cat>
            <c:numRef>
              <c:f>'Monthly EV Sales by Type'!$A$2:$A$76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Type'!$H$2:$H$76</c:f>
              <c:numCache>
                <c:formatCode>General</c:formatCode>
                <c:ptCount val="75"/>
                <c:pt idx="0">
                  <c:v>84</c:v>
                </c:pt>
                <c:pt idx="1">
                  <c:v>73</c:v>
                </c:pt>
                <c:pt idx="2">
                  <c:v>79</c:v>
                </c:pt>
                <c:pt idx="3">
                  <c:v>54</c:v>
                </c:pt>
                <c:pt idx="4">
                  <c:v>70</c:v>
                </c:pt>
                <c:pt idx="5">
                  <c:v>85</c:v>
                </c:pt>
                <c:pt idx="6">
                  <c:v>99</c:v>
                </c:pt>
                <c:pt idx="7">
                  <c:v>76</c:v>
                </c:pt>
                <c:pt idx="8">
                  <c:v>72</c:v>
                </c:pt>
                <c:pt idx="9">
                  <c:v>77</c:v>
                </c:pt>
                <c:pt idx="10">
                  <c:v>59</c:v>
                </c:pt>
                <c:pt idx="11">
                  <c:v>115</c:v>
                </c:pt>
                <c:pt idx="12">
                  <c:v>104</c:v>
                </c:pt>
                <c:pt idx="13">
                  <c:v>80</c:v>
                </c:pt>
                <c:pt idx="14">
                  <c:v>95</c:v>
                </c:pt>
                <c:pt idx="15">
                  <c:v>83</c:v>
                </c:pt>
                <c:pt idx="16">
                  <c:v>80</c:v>
                </c:pt>
                <c:pt idx="17">
                  <c:v>68</c:v>
                </c:pt>
                <c:pt idx="18">
                  <c:v>71</c:v>
                </c:pt>
                <c:pt idx="19">
                  <c:v>87</c:v>
                </c:pt>
                <c:pt idx="20">
                  <c:v>66</c:v>
                </c:pt>
                <c:pt idx="21">
                  <c:v>127</c:v>
                </c:pt>
                <c:pt idx="22">
                  <c:v>143</c:v>
                </c:pt>
                <c:pt idx="23">
                  <c:v>55</c:v>
                </c:pt>
                <c:pt idx="24">
                  <c:v>121</c:v>
                </c:pt>
                <c:pt idx="25">
                  <c:v>123</c:v>
                </c:pt>
                <c:pt idx="26">
                  <c:v>355</c:v>
                </c:pt>
                <c:pt idx="27">
                  <c:v>207</c:v>
                </c:pt>
                <c:pt idx="28">
                  <c:v>242</c:v>
                </c:pt>
                <c:pt idx="29">
                  <c:v>176</c:v>
                </c:pt>
                <c:pt idx="30">
                  <c:v>139</c:v>
                </c:pt>
                <c:pt idx="31">
                  <c:v>151</c:v>
                </c:pt>
                <c:pt idx="32">
                  <c:v>206</c:v>
                </c:pt>
                <c:pt idx="33">
                  <c:v>228</c:v>
                </c:pt>
                <c:pt idx="34">
                  <c:v>225</c:v>
                </c:pt>
                <c:pt idx="35">
                  <c:v>195</c:v>
                </c:pt>
                <c:pt idx="36">
                  <c:v>220</c:v>
                </c:pt>
                <c:pt idx="37">
                  <c:v>273</c:v>
                </c:pt>
                <c:pt idx="38">
                  <c:v>209</c:v>
                </c:pt>
                <c:pt idx="39">
                  <c:v>228</c:v>
                </c:pt>
                <c:pt idx="40">
                  <c:v>247</c:v>
                </c:pt>
                <c:pt idx="41">
                  <c:v>302</c:v>
                </c:pt>
                <c:pt idx="42">
                  <c:v>278</c:v>
                </c:pt>
                <c:pt idx="43">
                  <c:v>208</c:v>
                </c:pt>
                <c:pt idx="44">
                  <c:v>193</c:v>
                </c:pt>
                <c:pt idx="45">
                  <c:v>88</c:v>
                </c:pt>
                <c:pt idx="46">
                  <c:v>183</c:v>
                </c:pt>
                <c:pt idx="47">
                  <c:v>134</c:v>
                </c:pt>
                <c:pt idx="48">
                  <c:v>89</c:v>
                </c:pt>
                <c:pt idx="49">
                  <c:v>165</c:v>
                </c:pt>
                <c:pt idx="50">
                  <c:v>143</c:v>
                </c:pt>
                <c:pt idx="51">
                  <c:v>121</c:v>
                </c:pt>
                <c:pt idx="52">
                  <c:v>108</c:v>
                </c:pt>
                <c:pt idx="53">
                  <c:v>95</c:v>
                </c:pt>
                <c:pt idx="54">
                  <c:v>147</c:v>
                </c:pt>
                <c:pt idx="55">
                  <c:v>186</c:v>
                </c:pt>
                <c:pt idx="56">
                  <c:v>211</c:v>
                </c:pt>
                <c:pt idx="57">
                  <c:v>237</c:v>
                </c:pt>
                <c:pt idx="58">
                  <c:v>267</c:v>
                </c:pt>
                <c:pt idx="59">
                  <c:v>172</c:v>
                </c:pt>
                <c:pt idx="60">
                  <c:v>298</c:v>
                </c:pt>
                <c:pt idx="61">
                  <c:v>513</c:v>
                </c:pt>
                <c:pt idx="62">
                  <c:v>434</c:v>
                </c:pt>
                <c:pt idx="63">
                  <c:v>2</c:v>
                </c:pt>
                <c:pt idx="64">
                  <c:v>83</c:v>
                </c:pt>
                <c:pt idx="65">
                  <c:v>288</c:v>
                </c:pt>
                <c:pt idx="66">
                  <c:v>355</c:v>
                </c:pt>
                <c:pt idx="67">
                  <c:v>368</c:v>
                </c:pt>
                <c:pt idx="68">
                  <c:v>319</c:v>
                </c:pt>
                <c:pt idx="69">
                  <c:v>461</c:v>
                </c:pt>
                <c:pt idx="70">
                  <c:v>610</c:v>
                </c:pt>
                <c:pt idx="71">
                  <c:v>510</c:v>
                </c:pt>
                <c:pt idx="72">
                  <c:v>664</c:v>
                </c:pt>
                <c:pt idx="73">
                  <c:v>785</c:v>
                </c:pt>
                <c:pt idx="74">
                  <c:v>969</c:v>
                </c:pt>
              </c:numCache>
            </c:numRef>
          </c:val>
          <c:smooth val="0"/>
          <c:extLst xmlns:c15="http://schemas.microsoft.com/office/drawing/2012/chart">
            <c:ext xmlns:c16="http://schemas.microsoft.com/office/drawing/2014/chart" uri="{C3380CC4-5D6E-409C-BE32-E72D297353CC}">
              <c16:uniqueId val="{00000002-B84E-4D67-AF7B-51F0B793914F}"/>
            </c:ext>
          </c:extLst>
        </c:ser>
        <c:dLbls>
          <c:showLegendKey val="0"/>
          <c:showVal val="0"/>
          <c:showCatName val="0"/>
          <c:showSerName val="0"/>
          <c:showPercent val="0"/>
          <c:showBubbleSize val="0"/>
        </c:dLbls>
        <c:smooth val="0"/>
        <c:axId val="1844817119"/>
        <c:axId val="1844794239"/>
        <c:extLst/>
      </c:line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794239"/>
        <c:crosses val="autoZero"/>
        <c:auto val="1"/>
        <c:lblOffset val="100"/>
        <c:baseTimeUnit val="months"/>
      </c:dateAx>
      <c:valAx>
        <c:axId val="1844794239"/>
        <c:scaling>
          <c:orientation val="minMax"/>
        </c:scaling>
        <c:delete val="0"/>
        <c:axPos val="l"/>
        <c:majorGridlines>
          <c:spPr>
            <a:ln w="6350" cap="flat" cmpd="sng" algn="ctr">
              <a:solidFill>
                <a:schemeClr val="bg1">
                  <a:lumMod val="85000"/>
                </a:schemeClr>
              </a:solidFill>
              <a:prstDash val="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817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900"/>
              <a:t>4W</a:t>
            </a:r>
            <a:r>
              <a:rPr lang="en-US" sz="900" baseline="0"/>
              <a:t> Vehicle </a:t>
            </a:r>
            <a:r>
              <a:rPr lang="en-US" sz="900"/>
              <a:t>Sales</a:t>
            </a:r>
          </a:p>
        </c:rich>
      </c:tx>
      <c:overlay val="0"/>
      <c:spPr>
        <a:noFill/>
        <a:ln>
          <a:noFill/>
        </a:ln>
        <a:effectLst/>
      </c:spPr>
      <c:txPr>
        <a:bodyPr rot="0" spcFirstLastPara="1" vertOverflow="ellipsis" vert="horz" wrap="square" anchor="ctr" anchorCtr="1"/>
        <a:lstStyle/>
        <a:p>
          <a:pPr algn="ctr" rtl="0">
            <a:defRPr lang="en-US" sz="90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1"/>
          <c:order val="0"/>
          <c:tx>
            <c:strRef>
              <c:f>'Monthly EV Sales by Type'!$D$1</c:f>
              <c:strCache>
                <c:ptCount val="1"/>
                <c:pt idx="0">
                  <c:v>Heavy</c:v>
                </c:pt>
              </c:strCache>
            </c:strRef>
          </c:tx>
          <c:spPr>
            <a:ln w="28575" cap="rnd">
              <a:solidFill>
                <a:schemeClr val="accent2"/>
              </a:solidFill>
              <a:round/>
            </a:ln>
            <a:effectLst/>
          </c:spPr>
          <c:marker>
            <c:symbol val="none"/>
          </c:marker>
          <c:cat>
            <c:numRef>
              <c:f>'Monthly EV Sales by Type'!$A$2:$A$76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Type'!$D$2:$D$76</c:f>
              <c:numCache>
                <c:formatCode>General</c:formatCode>
                <c:ptCount val="75"/>
                <c:pt idx="0">
                  <c:v>0</c:v>
                </c:pt>
                <c:pt idx="1">
                  <c:v>2</c:v>
                </c:pt>
                <c:pt idx="2">
                  <c:v>0</c:v>
                </c:pt>
                <c:pt idx="3">
                  <c:v>0</c:v>
                </c:pt>
                <c:pt idx="4">
                  <c:v>1</c:v>
                </c:pt>
                <c:pt idx="5">
                  <c:v>1</c:v>
                </c:pt>
                <c:pt idx="6">
                  <c:v>3</c:v>
                </c:pt>
                <c:pt idx="7">
                  <c:v>0</c:v>
                </c:pt>
                <c:pt idx="8">
                  <c:v>1</c:v>
                </c:pt>
                <c:pt idx="9">
                  <c:v>2</c:v>
                </c:pt>
                <c:pt idx="10">
                  <c:v>0</c:v>
                </c:pt>
                <c:pt idx="11">
                  <c:v>0</c:v>
                </c:pt>
                <c:pt idx="12">
                  <c:v>5</c:v>
                </c:pt>
                <c:pt idx="13">
                  <c:v>1</c:v>
                </c:pt>
                <c:pt idx="14">
                  <c:v>0</c:v>
                </c:pt>
                <c:pt idx="15">
                  <c:v>1</c:v>
                </c:pt>
                <c:pt idx="16">
                  <c:v>1</c:v>
                </c:pt>
                <c:pt idx="17">
                  <c:v>1</c:v>
                </c:pt>
                <c:pt idx="18">
                  <c:v>1</c:v>
                </c:pt>
                <c:pt idx="19">
                  <c:v>1</c:v>
                </c:pt>
                <c:pt idx="20">
                  <c:v>2</c:v>
                </c:pt>
                <c:pt idx="21">
                  <c:v>4</c:v>
                </c:pt>
                <c:pt idx="22">
                  <c:v>2</c:v>
                </c:pt>
                <c:pt idx="23">
                  <c:v>1</c:v>
                </c:pt>
                <c:pt idx="24">
                  <c:v>0</c:v>
                </c:pt>
                <c:pt idx="25">
                  <c:v>0</c:v>
                </c:pt>
                <c:pt idx="26">
                  <c:v>1</c:v>
                </c:pt>
                <c:pt idx="27">
                  <c:v>0</c:v>
                </c:pt>
                <c:pt idx="28">
                  <c:v>2</c:v>
                </c:pt>
                <c:pt idx="29">
                  <c:v>0</c:v>
                </c:pt>
                <c:pt idx="30">
                  <c:v>0</c:v>
                </c:pt>
                <c:pt idx="31">
                  <c:v>0</c:v>
                </c:pt>
                <c:pt idx="32">
                  <c:v>0</c:v>
                </c:pt>
                <c:pt idx="33">
                  <c:v>1</c:v>
                </c:pt>
                <c:pt idx="34">
                  <c:v>8</c:v>
                </c:pt>
                <c:pt idx="35">
                  <c:v>0</c:v>
                </c:pt>
                <c:pt idx="36">
                  <c:v>0</c:v>
                </c:pt>
                <c:pt idx="37">
                  <c:v>11</c:v>
                </c:pt>
                <c:pt idx="38">
                  <c:v>7</c:v>
                </c:pt>
                <c:pt idx="39">
                  <c:v>10</c:v>
                </c:pt>
                <c:pt idx="40">
                  <c:v>1</c:v>
                </c:pt>
                <c:pt idx="41">
                  <c:v>0</c:v>
                </c:pt>
                <c:pt idx="42">
                  <c:v>0</c:v>
                </c:pt>
                <c:pt idx="43">
                  <c:v>1</c:v>
                </c:pt>
                <c:pt idx="44">
                  <c:v>0</c:v>
                </c:pt>
                <c:pt idx="45">
                  <c:v>1</c:v>
                </c:pt>
                <c:pt idx="46">
                  <c:v>7</c:v>
                </c:pt>
                <c:pt idx="47">
                  <c:v>0</c:v>
                </c:pt>
                <c:pt idx="48">
                  <c:v>5</c:v>
                </c:pt>
                <c:pt idx="49">
                  <c:v>25</c:v>
                </c:pt>
                <c:pt idx="50">
                  <c:v>4</c:v>
                </c:pt>
                <c:pt idx="51">
                  <c:v>15</c:v>
                </c:pt>
                <c:pt idx="52">
                  <c:v>26</c:v>
                </c:pt>
                <c:pt idx="53">
                  <c:v>15</c:v>
                </c:pt>
                <c:pt idx="54">
                  <c:v>35</c:v>
                </c:pt>
                <c:pt idx="55">
                  <c:v>80</c:v>
                </c:pt>
                <c:pt idx="56">
                  <c:v>33</c:v>
                </c:pt>
                <c:pt idx="57">
                  <c:v>42</c:v>
                </c:pt>
                <c:pt idx="58">
                  <c:v>49</c:v>
                </c:pt>
                <c:pt idx="59">
                  <c:v>41</c:v>
                </c:pt>
                <c:pt idx="60">
                  <c:v>2</c:v>
                </c:pt>
                <c:pt idx="61">
                  <c:v>19</c:v>
                </c:pt>
                <c:pt idx="62">
                  <c:v>5</c:v>
                </c:pt>
                <c:pt idx="63">
                  <c:v>0</c:v>
                </c:pt>
                <c:pt idx="64">
                  <c:v>0</c:v>
                </c:pt>
                <c:pt idx="65">
                  <c:v>0</c:v>
                </c:pt>
                <c:pt idx="66">
                  <c:v>0</c:v>
                </c:pt>
                <c:pt idx="67">
                  <c:v>0</c:v>
                </c:pt>
                <c:pt idx="68">
                  <c:v>1</c:v>
                </c:pt>
                <c:pt idx="69">
                  <c:v>8</c:v>
                </c:pt>
                <c:pt idx="70">
                  <c:v>8</c:v>
                </c:pt>
                <c:pt idx="71">
                  <c:v>10</c:v>
                </c:pt>
                <c:pt idx="72">
                  <c:v>15</c:v>
                </c:pt>
                <c:pt idx="73">
                  <c:v>133</c:v>
                </c:pt>
                <c:pt idx="74">
                  <c:v>42</c:v>
                </c:pt>
              </c:numCache>
            </c:numRef>
          </c:val>
          <c:smooth val="0"/>
          <c:extLst xmlns:c15="http://schemas.microsoft.com/office/drawing/2012/chart">
            <c:ext xmlns:c16="http://schemas.microsoft.com/office/drawing/2014/chart" uri="{C3380CC4-5D6E-409C-BE32-E72D297353CC}">
              <c16:uniqueId val="{00000000-1912-4DF2-9B8B-D669821C4C49}"/>
            </c:ext>
          </c:extLst>
        </c:ser>
        <c:ser>
          <c:idx val="0"/>
          <c:order val="1"/>
          <c:tx>
            <c:strRef>
              <c:f>'Monthly EV Sales by Type'!$E$1</c:f>
              <c:strCache>
                <c:ptCount val="1"/>
                <c:pt idx="0">
                  <c:v>Light</c:v>
                </c:pt>
              </c:strCache>
            </c:strRef>
          </c:tx>
          <c:spPr>
            <a:ln w="28575" cap="rnd">
              <a:solidFill>
                <a:schemeClr val="accent1"/>
              </a:solidFill>
              <a:round/>
            </a:ln>
            <a:effectLst/>
          </c:spPr>
          <c:marker>
            <c:symbol val="none"/>
          </c:marker>
          <c:cat>
            <c:numRef>
              <c:f>'Monthly EV Sales by Type'!$A$2:$A$76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Type'!$E$2:$E$76</c:f>
              <c:numCache>
                <c:formatCode>General</c:formatCode>
                <c:ptCount val="75"/>
                <c:pt idx="0">
                  <c:v>84</c:v>
                </c:pt>
                <c:pt idx="1">
                  <c:v>70</c:v>
                </c:pt>
                <c:pt idx="2">
                  <c:v>79</c:v>
                </c:pt>
                <c:pt idx="3">
                  <c:v>51</c:v>
                </c:pt>
                <c:pt idx="4">
                  <c:v>65</c:v>
                </c:pt>
                <c:pt idx="5">
                  <c:v>83</c:v>
                </c:pt>
                <c:pt idx="6">
                  <c:v>94</c:v>
                </c:pt>
                <c:pt idx="7">
                  <c:v>76</c:v>
                </c:pt>
                <c:pt idx="8">
                  <c:v>71</c:v>
                </c:pt>
                <c:pt idx="9">
                  <c:v>74</c:v>
                </c:pt>
                <c:pt idx="10">
                  <c:v>58</c:v>
                </c:pt>
                <c:pt idx="11">
                  <c:v>111</c:v>
                </c:pt>
                <c:pt idx="12">
                  <c:v>98</c:v>
                </c:pt>
                <c:pt idx="13">
                  <c:v>73</c:v>
                </c:pt>
                <c:pt idx="14">
                  <c:v>83</c:v>
                </c:pt>
                <c:pt idx="15">
                  <c:v>75</c:v>
                </c:pt>
                <c:pt idx="16">
                  <c:v>55</c:v>
                </c:pt>
                <c:pt idx="17">
                  <c:v>56</c:v>
                </c:pt>
                <c:pt idx="18">
                  <c:v>65</c:v>
                </c:pt>
                <c:pt idx="19">
                  <c:v>76</c:v>
                </c:pt>
                <c:pt idx="20">
                  <c:v>58</c:v>
                </c:pt>
                <c:pt idx="21">
                  <c:v>106</c:v>
                </c:pt>
                <c:pt idx="22">
                  <c:v>124</c:v>
                </c:pt>
                <c:pt idx="23">
                  <c:v>44</c:v>
                </c:pt>
                <c:pt idx="24">
                  <c:v>108</c:v>
                </c:pt>
                <c:pt idx="25">
                  <c:v>113</c:v>
                </c:pt>
                <c:pt idx="26">
                  <c:v>342</c:v>
                </c:pt>
                <c:pt idx="27">
                  <c:v>197</c:v>
                </c:pt>
                <c:pt idx="28">
                  <c:v>217</c:v>
                </c:pt>
                <c:pt idx="29">
                  <c:v>150</c:v>
                </c:pt>
                <c:pt idx="30">
                  <c:v>120</c:v>
                </c:pt>
                <c:pt idx="31">
                  <c:v>141</c:v>
                </c:pt>
                <c:pt idx="32">
                  <c:v>201</c:v>
                </c:pt>
                <c:pt idx="33">
                  <c:v>215</c:v>
                </c:pt>
                <c:pt idx="34">
                  <c:v>186</c:v>
                </c:pt>
                <c:pt idx="35">
                  <c:v>179</c:v>
                </c:pt>
                <c:pt idx="36">
                  <c:v>207</c:v>
                </c:pt>
                <c:pt idx="37">
                  <c:v>259</c:v>
                </c:pt>
                <c:pt idx="38">
                  <c:v>183</c:v>
                </c:pt>
                <c:pt idx="39">
                  <c:v>211</c:v>
                </c:pt>
                <c:pt idx="40">
                  <c:v>234</c:v>
                </c:pt>
                <c:pt idx="41">
                  <c:v>287</c:v>
                </c:pt>
                <c:pt idx="42">
                  <c:v>247</c:v>
                </c:pt>
                <c:pt idx="43">
                  <c:v>190</c:v>
                </c:pt>
                <c:pt idx="44">
                  <c:v>172</c:v>
                </c:pt>
                <c:pt idx="45">
                  <c:v>87</c:v>
                </c:pt>
                <c:pt idx="46">
                  <c:v>176</c:v>
                </c:pt>
                <c:pt idx="47">
                  <c:v>123</c:v>
                </c:pt>
                <c:pt idx="48">
                  <c:v>84</c:v>
                </c:pt>
                <c:pt idx="49">
                  <c:v>119</c:v>
                </c:pt>
                <c:pt idx="50">
                  <c:v>139</c:v>
                </c:pt>
                <c:pt idx="51">
                  <c:v>88</c:v>
                </c:pt>
                <c:pt idx="52">
                  <c:v>54</c:v>
                </c:pt>
                <c:pt idx="53">
                  <c:v>60</c:v>
                </c:pt>
                <c:pt idx="54">
                  <c:v>110</c:v>
                </c:pt>
                <c:pt idx="55">
                  <c:v>105</c:v>
                </c:pt>
                <c:pt idx="56">
                  <c:v>178</c:v>
                </c:pt>
                <c:pt idx="57">
                  <c:v>194</c:v>
                </c:pt>
                <c:pt idx="58">
                  <c:v>217</c:v>
                </c:pt>
                <c:pt idx="59">
                  <c:v>120</c:v>
                </c:pt>
                <c:pt idx="60">
                  <c:v>288</c:v>
                </c:pt>
                <c:pt idx="61">
                  <c:v>493</c:v>
                </c:pt>
                <c:pt idx="62">
                  <c:v>427</c:v>
                </c:pt>
                <c:pt idx="63">
                  <c:v>2</c:v>
                </c:pt>
                <c:pt idx="64">
                  <c:v>83</c:v>
                </c:pt>
                <c:pt idx="65">
                  <c:v>288</c:v>
                </c:pt>
                <c:pt idx="66">
                  <c:v>355</c:v>
                </c:pt>
                <c:pt idx="67">
                  <c:v>368</c:v>
                </c:pt>
                <c:pt idx="68">
                  <c:v>318</c:v>
                </c:pt>
                <c:pt idx="69">
                  <c:v>452</c:v>
                </c:pt>
                <c:pt idx="70">
                  <c:v>560</c:v>
                </c:pt>
                <c:pt idx="71">
                  <c:v>497</c:v>
                </c:pt>
                <c:pt idx="72">
                  <c:v>625</c:v>
                </c:pt>
                <c:pt idx="73">
                  <c:v>599</c:v>
                </c:pt>
                <c:pt idx="74">
                  <c:v>874</c:v>
                </c:pt>
              </c:numCache>
            </c:numRef>
          </c:val>
          <c:smooth val="0"/>
          <c:extLst xmlns:c15="http://schemas.microsoft.com/office/drawing/2012/chart">
            <c:ext xmlns:c16="http://schemas.microsoft.com/office/drawing/2014/chart" uri="{C3380CC4-5D6E-409C-BE32-E72D297353CC}">
              <c16:uniqueId val="{00000001-1912-4DF2-9B8B-D669821C4C49}"/>
            </c:ext>
          </c:extLst>
        </c:ser>
        <c:ser>
          <c:idx val="2"/>
          <c:order val="2"/>
          <c:tx>
            <c:strRef>
              <c:f>'Monthly EV Sales by Type'!$F$1</c:f>
              <c:strCache>
                <c:ptCount val="1"/>
                <c:pt idx="0">
                  <c:v>Medium</c:v>
                </c:pt>
              </c:strCache>
            </c:strRef>
          </c:tx>
          <c:spPr>
            <a:ln w="28575" cap="rnd">
              <a:solidFill>
                <a:schemeClr val="accent3"/>
              </a:solidFill>
              <a:round/>
            </a:ln>
            <a:effectLst/>
          </c:spPr>
          <c:marker>
            <c:symbol val="none"/>
          </c:marker>
          <c:cat>
            <c:numRef>
              <c:f>'Monthly EV Sales by Type'!$A$2:$A$76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Type'!$F$2:$F$76</c:f>
              <c:numCache>
                <c:formatCode>General</c:formatCode>
                <c:ptCount val="75"/>
                <c:pt idx="0">
                  <c:v>0</c:v>
                </c:pt>
                <c:pt idx="1">
                  <c:v>0</c:v>
                </c:pt>
                <c:pt idx="2">
                  <c:v>0</c:v>
                </c:pt>
                <c:pt idx="3">
                  <c:v>2</c:v>
                </c:pt>
                <c:pt idx="4">
                  <c:v>2</c:v>
                </c:pt>
                <c:pt idx="5">
                  <c:v>1</c:v>
                </c:pt>
                <c:pt idx="6">
                  <c:v>1</c:v>
                </c:pt>
                <c:pt idx="7">
                  <c:v>0</c:v>
                </c:pt>
                <c:pt idx="8">
                  <c:v>0</c:v>
                </c:pt>
                <c:pt idx="9">
                  <c:v>0</c:v>
                </c:pt>
                <c:pt idx="10">
                  <c:v>1</c:v>
                </c:pt>
                <c:pt idx="11">
                  <c:v>0</c:v>
                </c:pt>
                <c:pt idx="12">
                  <c:v>1</c:v>
                </c:pt>
                <c:pt idx="13">
                  <c:v>1</c:v>
                </c:pt>
                <c:pt idx="14">
                  <c:v>1</c:v>
                </c:pt>
                <c:pt idx="15">
                  <c:v>0</c:v>
                </c:pt>
                <c:pt idx="16">
                  <c:v>4</c:v>
                </c:pt>
                <c:pt idx="17">
                  <c:v>0</c:v>
                </c:pt>
                <c:pt idx="18">
                  <c:v>0</c:v>
                </c:pt>
                <c:pt idx="19">
                  <c:v>0</c:v>
                </c:pt>
                <c:pt idx="20">
                  <c:v>0</c:v>
                </c:pt>
                <c:pt idx="21">
                  <c:v>0</c:v>
                </c:pt>
                <c:pt idx="22">
                  <c:v>1</c:v>
                </c:pt>
                <c:pt idx="23">
                  <c:v>1</c:v>
                </c:pt>
                <c:pt idx="24">
                  <c:v>0</c:v>
                </c:pt>
                <c:pt idx="25">
                  <c:v>0</c:v>
                </c:pt>
                <c:pt idx="26">
                  <c:v>0</c:v>
                </c:pt>
                <c:pt idx="27">
                  <c:v>0</c:v>
                </c:pt>
                <c:pt idx="28">
                  <c:v>1</c:v>
                </c:pt>
                <c:pt idx="29">
                  <c:v>1</c:v>
                </c:pt>
                <c:pt idx="30">
                  <c:v>0</c:v>
                </c:pt>
                <c:pt idx="31">
                  <c:v>0</c:v>
                </c:pt>
                <c:pt idx="32">
                  <c:v>0</c:v>
                </c:pt>
                <c:pt idx="33">
                  <c:v>0</c:v>
                </c:pt>
                <c:pt idx="34">
                  <c:v>3</c:v>
                </c:pt>
                <c:pt idx="35">
                  <c:v>0</c:v>
                </c:pt>
                <c:pt idx="36">
                  <c:v>1</c:v>
                </c:pt>
                <c:pt idx="37">
                  <c:v>0</c:v>
                </c:pt>
                <c:pt idx="38">
                  <c:v>4</c:v>
                </c:pt>
                <c:pt idx="39">
                  <c:v>0</c:v>
                </c:pt>
                <c:pt idx="40">
                  <c:v>2</c:v>
                </c:pt>
                <c:pt idx="41">
                  <c:v>1</c:v>
                </c:pt>
                <c:pt idx="42">
                  <c:v>3</c:v>
                </c:pt>
                <c:pt idx="43">
                  <c:v>0</c:v>
                </c:pt>
                <c:pt idx="44">
                  <c:v>0</c:v>
                </c:pt>
                <c:pt idx="45">
                  <c:v>0</c:v>
                </c:pt>
                <c:pt idx="46">
                  <c:v>0</c:v>
                </c:pt>
                <c:pt idx="47">
                  <c:v>3</c:v>
                </c:pt>
                <c:pt idx="48">
                  <c:v>0</c:v>
                </c:pt>
                <c:pt idx="49">
                  <c:v>18</c:v>
                </c:pt>
                <c:pt idx="50">
                  <c:v>0</c:v>
                </c:pt>
                <c:pt idx="51">
                  <c:v>18</c:v>
                </c:pt>
                <c:pt idx="52">
                  <c:v>27</c:v>
                </c:pt>
                <c:pt idx="53">
                  <c:v>15</c:v>
                </c:pt>
                <c:pt idx="54">
                  <c:v>0</c:v>
                </c:pt>
                <c:pt idx="55">
                  <c:v>0</c:v>
                </c:pt>
                <c:pt idx="56">
                  <c:v>0</c:v>
                </c:pt>
                <c:pt idx="57">
                  <c:v>1</c:v>
                </c:pt>
                <c:pt idx="58">
                  <c:v>1</c:v>
                </c:pt>
                <c:pt idx="59">
                  <c:v>10</c:v>
                </c:pt>
                <c:pt idx="60">
                  <c:v>7</c:v>
                </c:pt>
                <c:pt idx="61">
                  <c:v>0</c:v>
                </c:pt>
                <c:pt idx="62">
                  <c:v>2</c:v>
                </c:pt>
                <c:pt idx="63">
                  <c:v>0</c:v>
                </c:pt>
                <c:pt idx="64">
                  <c:v>0</c:v>
                </c:pt>
                <c:pt idx="65">
                  <c:v>0</c:v>
                </c:pt>
                <c:pt idx="66">
                  <c:v>0</c:v>
                </c:pt>
                <c:pt idx="67">
                  <c:v>0</c:v>
                </c:pt>
                <c:pt idx="68">
                  <c:v>0</c:v>
                </c:pt>
                <c:pt idx="69">
                  <c:v>0</c:v>
                </c:pt>
                <c:pt idx="70">
                  <c:v>26</c:v>
                </c:pt>
                <c:pt idx="71">
                  <c:v>0</c:v>
                </c:pt>
                <c:pt idx="72">
                  <c:v>24</c:v>
                </c:pt>
                <c:pt idx="73">
                  <c:v>53</c:v>
                </c:pt>
                <c:pt idx="74">
                  <c:v>53</c:v>
                </c:pt>
              </c:numCache>
            </c:numRef>
          </c:val>
          <c:smooth val="0"/>
          <c:extLst>
            <c:ext xmlns:c16="http://schemas.microsoft.com/office/drawing/2014/chart" uri="{C3380CC4-5D6E-409C-BE32-E72D297353CC}">
              <c16:uniqueId val="{00000002-1912-4DF2-9B8B-D669821C4C49}"/>
            </c:ext>
          </c:extLst>
        </c:ser>
        <c:ser>
          <c:idx val="3"/>
          <c:order val="3"/>
          <c:tx>
            <c:strRef>
              <c:f>'Monthly EV Sales by Type'!$G$1</c:f>
              <c:strCache>
                <c:ptCount val="1"/>
                <c:pt idx="0">
                  <c:v>Other</c:v>
                </c:pt>
              </c:strCache>
            </c:strRef>
          </c:tx>
          <c:spPr>
            <a:ln w="28575" cap="rnd">
              <a:solidFill>
                <a:schemeClr val="accent4"/>
              </a:solidFill>
              <a:round/>
            </a:ln>
            <a:effectLst/>
          </c:spPr>
          <c:marker>
            <c:symbol val="none"/>
          </c:marker>
          <c:cat>
            <c:numRef>
              <c:f>'Monthly EV Sales by Type'!$A$2:$A$76</c:f>
              <c:numCache>
                <c:formatCode>mmm\-yyyy</c:formatCode>
                <c:ptCount val="7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numCache>
            </c:numRef>
          </c:cat>
          <c:val>
            <c:numRef>
              <c:f>'Monthly EV Sales by Type'!$G$2:$G$76</c:f>
              <c:numCache>
                <c:formatCode>General</c:formatCode>
                <c:ptCount val="75"/>
                <c:pt idx="0">
                  <c:v>0</c:v>
                </c:pt>
                <c:pt idx="1">
                  <c:v>1</c:v>
                </c:pt>
                <c:pt idx="2">
                  <c:v>0</c:v>
                </c:pt>
                <c:pt idx="3">
                  <c:v>1</c:v>
                </c:pt>
                <c:pt idx="4">
                  <c:v>2</c:v>
                </c:pt>
                <c:pt idx="5">
                  <c:v>0</c:v>
                </c:pt>
                <c:pt idx="6">
                  <c:v>1</c:v>
                </c:pt>
                <c:pt idx="7">
                  <c:v>0</c:v>
                </c:pt>
                <c:pt idx="8">
                  <c:v>0</c:v>
                </c:pt>
                <c:pt idx="9">
                  <c:v>1</c:v>
                </c:pt>
                <c:pt idx="10">
                  <c:v>0</c:v>
                </c:pt>
                <c:pt idx="11">
                  <c:v>4</c:v>
                </c:pt>
                <c:pt idx="12">
                  <c:v>0</c:v>
                </c:pt>
                <c:pt idx="13">
                  <c:v>5</c:v>
                </c:pt>
                <c:pt idx="14">
                  <c:v>11</c:v>
                </c:pt>
                <c:pt idx="15">
                  <c:v>7</c:v>
                </c:pt>
                <c:pt idx="16">
                  <c:v>20</c:v>
                </c:pt>
                <c:pt idx="17">
                  <c:v>11</c:v>
                </c:pt>
                <c:pt idx="18">
                  <c:v>5</c:v>
                </c:pt>
                <c:pt idx="19">
                  <c:v>10</c:v>
                </c:pt>
                <c:pt idx="20">
                  <c:v>6</c:v>
                </c:pt>
                <c:pt idx="21">
                  <c:v>17</c:v>
                </c:pt>
                <c:pt idx="22">
                  <c:v>16</c:v>
                </c:pt>
                <c:pt idx="23">
                  <c:v>9</c:v>
                </c:pt>
                <c:pt idx="24">
                  <c:v>13</c:v>
                </c:pt>
                <c:pt idx="25">
                  <c:v>10</c:v>
                </c:pt>
                <c:pt idx="26">
                  <c:v>12</c:v>
                </c:pt>
                <c:pt idx="27">
                  <c:v>10</c:v>
                </c:pt>
                <c:pt idx="28">
                  <c:v>22</c:v>
                </c:pt>
                <c:pt idx="29">
                  <c:v>25</c:v>
                </c:pt>
                <c:pt idx="30">
                  <c:v>19</c:v>
                </c:pt>
                <c:pt idx="31">
                  <c:v>10</c:v>
                </c:pt>
                <c:pt idx="32">
                  <c:v>5</c:v>
                </c:pt>
                <c:pt idx="33">
                  <c:v>12</c:v>
                </c:pt>
                <c:pt idx="34">
                  <c:v>28</c:v>
                </c:pt>
                <c:pt idx="35">
                  <c:v>16</c:v>
                </c:pt>
                <c:pt idx="36">
                  <c:v>12</c:v>
                </c:pt>
                <c:pt idx="37">
                  <c:v>3</c:v>
                </c:pt>
                <c:pt idx="38">
                  <c:v>15</c:v>
                </c:pt>
                <c:pt idx="39">
                  <c:v>7</c:v>
                </c:pt>
                <c:pt idx="40">
                  <c:v>10</c:v>
                </c:pt>
                <c:pt idx="41">
                  <c:v>14</c:v>
                </c:pt>
                <c:pt idx="42">
                  <c:v>28</c:v>
                </c:pt>
                <c:pt idx="43">
                  <c:v>17</c:v>
                </c:pt>
                <c:pt idx="44">
                  <c:v>21</c:v>
                </c:pt>
                <c:pt idx="45">
                  <c:v>0</c:v>
                </c:pt>
                <c:pt idx="46">
                  <c:v>0</c:v>
                </c:pt>
                <c:pt idx="47">
                  <c:v>8</c:v>
                </c:pt>
                <c:pt idx="48">
                  <c:v>0</c:v>
                </c:pt>
                <c:pt idx="49">
                  <c:v>3</c:v>
                </c:pt>
                <c:pt idx="50">
                  <c:v>0</c:v>
                </c:pt>
                <c:pt idx="51">
                  <c:v>0</c:v>
                </c:pt>
                <c:pt idx="52">
                  <c:v>1</c:v>
                </c:pt>
                <c:pt idx="53">
                  <c:v>5</c:v>
                </c:pt>
                <c:pt idx="54">
                  <c:v>2</c:v>
                </c:pt>
                <c:pt idx="55">
                  <c:v>1</c:v>
                </c:pt>
                <c:pt idx="56">
                  <c:v>0</c:v>
                </c:pt>
                <c:pt idx="57">
                  <c:v>0</c:v>
                </c:pt>
                <c:pt idx="58">
                  <c:v>0</c:v>
                </c:pt>
                <c:pt idx="59">
                  <c:v>1</c:v>
                </c:pt>
                <c:pt idx="60">
                  <c:v>1</c:v>
                </c:pt>
                <c:pt idx="61">
                  <c:v>1</c:v>
                </c:pt>
                <c:pt idx="62">
                  <c:v>0</c:v>
                </c:pt>
                <c:pt idx="63">
                  <c:v>0</c:v>
                </c:pt>
                <c:pt idx="64">
                  <c:v>0</c:v>
                </c:pt>
                <c:pt idx="65">
                  <c:v>0</c:v>
                </c:pt>
                <c:pt idx="66">
                  <c:v>0</c:v>
                </c:pt>
                <c:pt idx="67">
                  <c:v>0</c:v>
                </c:pt>
                <c:pt idx="68">
                  <c:v>0</c:v>
                </c:pt>
                <c:pt idx="69">
                  <c:v>1</c:v>
                </c:pt>
                <c:pt idx="70">
                  <c:v>16</c:v>
                </c:pt>
                <c:pt idx="71">
                  <c:v>3</c:v>
                </c:pt>
              </c:numCache>
            </c:numRef>
          </c:val>
          <c:smooth val="0"/>
          <c:extLst>
            <c:ext xmlns:c16="http://schemas.microsoft.com/office/drawing/2014/chart" uri="{C3380CC4-5D6E-409C-BE32-E72D297353CC}">
              <c16:uniqueId val="{00000003-1912-4DF2-9B8B-D669821C4C49}"/>
            </c:ext>
          </c:extLst>
        </c:ser>
        <c:dLbls>
          <c:showLegendKey val="0"/>
          <c:showVal val="0"/>
          <c:showCatName val="0"/>
          <c:showSerName val="0"/>
          <c:showPercent val="0"/>
          <c:showBubbleSize val="0"/>
        </c:dLbls>
        <c:smooth val="0"/>
        <c:axId val="1844817119"/>
        <c:axId val="1844794239"/>
        <c:extLst/>
      </c:lineChart>
      <c:dateAx>
        <c:axId val="1844817119"/>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794239"/>
        <c:crosses val="autoZero"/>
        <c:auto val="1"/>
        <c:lblOffset val="100"/>
        <c:baseTimeUnit val="months"/>
      </c:dateAx>
      <c:valAx>
        <c:axId val="1844794239"/>
        <c:scaling>
          <c:orientation val="minMax"/>
        </c:scaling>
        <c:delete val="0"/>
        <c:axPos val="l"/>
        <c:majorGridlines>
          <c:spPr>
            <a:ln w="6350" cap="flat" cmpd="sng" algn="ctr">
              <a:solidFill>
                <a:schemeClr val="bg1">
                  <a:lumMod val="85000"/>
                </a:schemeClr>
              </a:solidFill>
              <a:prstDash val="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lgn="ct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crossAx val="1844817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7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0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00" b="0" i="0" kern="1200" spc="0" baseline="0">
                <a:solidFill>
                  <a:srgbClr val="7030A0"/>
                </a:solidFill>
                <a:effectLst/>
                <a:latin typeface="Arial" panose="020B0604020202020204" pitchFamily="34" charset="0"/>
                <a:cs typeface="Arial" panose="020B0604020202020204" pitchFamily="34" charset="0"/>
              </a:rPr>
              <a:t>EV Sales by States (2018)</a:t>
            </a:r>
            <a:endParaRPr lang="en-AE" sz="1000">
              <a:effectLst/>
            </a:endParaRPr>
          </a:p>
        </c:rich>
      </c:tx>
      <c:overlay val="0"/>
      <c:spPr>
        <a:noFill/>
        <a:ln>
          <a:noFill/>
        </a:ln>
        <a:effectLst/>
      </c:spPr>
      <c:txPr>
        <a:bodyPr rot="0" spcFirstLastPara="1" vertOverflow="ellipsis" vert="horz" wrap="square" anchor="ctr" anchorCtr="1"/>
        <a:lstStyle/>
        <a:p>
          <a:pPr algn="ctr" rtl="0">
            <a:defRPr lang="en-US" sz="100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doughnutChart>
        <c:varyColors val="1"/>
        <c:ser>
          <c:idx val="1"/>
          <c:order val="0"/>
          <c:dPt>
            <c:idx val="0"/>
            <c:bubble3D val="0"/>
            <c:spPr>
              <a:solidFill>
                <a:schemeClr val="accent1"/>
              </a:solidFill>
              <a:ln>
                <a:noFill/>
              </a:ln>
              <a:effectLst/>
            </c:spPr>
            <c:extLst>
              <c:ext xmlns:c16="http://schemas.microsoft.com/office/drawing/2014/chart" uri="{C3380CC4-5D6E-409C-BE32-E72D297353CC}">
                <c16:uniqueId val="{00000001-071E-4D8D-B986-2C335F1E3F1D}"/>
              </c:ext>
            </c:extLst>
          </c:dPt>
          <c:dPt>
            <c:idx val="1"/>
            <c:bubble3D val="0"/>
            <c:spPr>
              <a:solidFill>
                <a:schemeClr val="accent2"/>
              </a:solidFill>
              <a:ln>
                <a:noFill/>
              </a:ln>
              <a:effectLst/>
            </c:spPr>
            <c:extLst>
              <c:ext xmlns:c16="http://schemas.microsoft.com/office/drawing/2014/chart" uri="{C3380CC4-5D6E-409C-BE32-E72D297353CC}">
                <c16:uniqueId val="{00000003-071E-4D8D-B986-2C335F1E3F1D}"/>
              </c:ext>
            </c:extLst>
          </c:dPt>
          <c:dPt>
            <c:idx val="2"/>
            <c:bubble3D val="0"/>
            <c:spPr>
              <a:solidFill>
                <a:schemeClr val="accent3"/>
              </a:solidFill>
              <a:ln>
                <a:noFill/>
              </a:ln>
              <a:effectLst/>
            </c:spPr>
            <c:extLst>
              <c:ext xmlns:c16="http://schemas.microsoft.com/office/drawing/2014/chart" uri="{C3380CC4-5D6E-409C-BE32-E72D297353CC}">
                <c16:uniqueId val="{00000005-071E-4D8D-B986-2C335F1E3F1D}"/>
              </c:ext>
            </c:extLst>
          </c:dPt>
          <c:dPt>
            <c:idx val="3"/>
            <c:bubble3D val="0"/>
            <c:spPr>
              <a:solidFill>
                <a:schemeClr val="accent4"/>
              </a:solidFill>
              <a:ln>
                <a:noFill/>
              </a:ln>
              <a:effectLst/>
            </c:spPr>
            <c:extLst>
              <c:ext xmlns:c16="http://schemas.microsoft.com/office/drawing/2014/chart" uri="{C3380CC4-5D6E-409C-BE32-E72D297353CC}">
                <c16:uniqueId val="{00000007-071E-4D8D-B986-2C335F1E3F1D}"/>
              </c:ext>
            </c:extLst>
          </c:dPt>
          <c:dPt>
            <c:idx val="4"/>
            <c:bubble3D val="0"/>
            <c:spPr>
              <a:solidFill>
                <a:schemeClr val="accent5"/>
              </a:solidFill>
              <a:ln>
                <a:noFill/>
              </a:ln>
              <a:effectLst/>
            </c:spPr>
            <c:extLst>
              <c:ext xmlns:c16="http://schemas.microsoft.com/office/drawing/2014/chart" uri="{C3380CC4-5D6E-409C-BE32-E72D297353CC}">
                <c16:uniqueId val="{00000009-071E-4D8D-B986-2C335F1E3F1D}"/>
              </c:ext>
            </c:extLst>
          </c:dPt>
          <c:dPt>
            <c:idx val="5"/>
            <c:bubble3D val="0"/>
            <c:spPr>
              <a:solidFill>
                <a:schemeClr val="accent6"/>
              </a:solidFill>
              <a:ln>
                <a:noFill/>
              </a:ln>
              <a:effectLst/>
            </c:spPr>
            <c:extLst>
              <c:ext xmlns:c16="http://schemas.microsoft.com/office/drawing/2014/chart" uri="{C3380CC4-5D6E-409C-BE32-E72D297353CC}">
                <c16:uniqueId val="{0000000B-071E-4D8D-B986-2C335F1E3F1D}"/>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071E-4D8D-B986-2C335F1E3F1D}"/>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071E-4D8D-B986-2C335F1E3F1D}"/>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071E-4D8D-B986-2C335F1E3F1D}"/>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071E-4D8D-B986-2C335F1E3F1D}"/>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071E-4D8D-B986-2C335F1E3F1D}"/>
              </c:ext>
            </c:extLst>
          </c:dPt>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extLst/>
            </c:strRef>
          </c:cat>
          <c:val>
            <c:numRef>
              <c:f>'EV Sales by State'!$D$2:$D$12</c:f>
              <c:numCache>
                <c:formatCode>_-* #,##0_-;\-* #,##0_-;_-* "-"??_-;_-@_-</c:formatCode>
                <c:ptCount val="11"/>
                <c:pt idx="0">
                  <c:v>11530</c:v>
                </c:pt>
                <c:pt idx="1">
                  <c:v>1327</c:v>
                </c:pt>
                <c:pt idx="2">
                  <c:v>5071</c:v>
                </c:pt>
                <c:pt idx="3">
                  <c:v>4652</c:v>
                </c:pt>
                <c:pt idx="4">
                  <c:v>4669</c:v>
                </c:pt>
                <c:pt idx="5">
                  <c:v>8024</c:v>
                </c:pt>
                <c:pt idx="6">
                  <c:v>7404</c:v>
                </c:pt>
                <c:pt idx="7">
                  <c:v>6747</c:v>
                </c:pt>
                <c:pt idx="8">
                  <c:v>8469</c:v>
                </c:pt>
                <c:pt idx="9">
                  <c:v>20454</c:v>
                </c:pt>
                <c:pt idx="10">
                  <c:v>53209</c:v>
                </c:pt>
              </c:numCache>
              <c:extLst/>
            </c:numRef>
          </c:val>
          <c:extLst>
            <c:ext xmlns:c16="http://schemas.microsoft.com/office/drawing/2014/chart" uri="{C3380CC4-5D6E-409C-BE32-E72D297353CC}">
              <c16:uniqueId val="{00000016-071E-4D8D-B986-2C335F1E3F1D}"/>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00" b="0" i="0" u="none" strike="noStrike" kern="1200" spc="0" baseline="0">
                <a:solidFill>
                  <a:srgbClr val="7030A0"/>
                </a:solidFill>
                <a:latin typeface="Arial" panose="020B0604020202020204" pitchFamily="34" charset="0"/>
                <a:ea typeface="+mn-ea"/>
                <a:cs typeface="Arial" panose="020B0604020202020204" pitchFamily="34" charset="0"/>
              </a:defRPr>
            </a:pPr>
            <a:r>
              <a:rPr lang="en-US" sz="1000" b="0" i="0" kern="1200" spc="0" baseline="0" dirty="0">
                <a:solidFill>
                  <a:srgbClr val="7030A0"/>
                </a:solidFill>
                <a:effectLst/>
                <a:latin typeface="Arial" panose="020B0604020202020204" pitchFamily="34" charset="0"/>
                <a:cs typeface="Arial" panose="020B0604020202020204" pitchFamily="34" charset="0"/>
              </a:rPr>
              <a:t>EV Sales by States (Since 2020)</a:t>
            </a:r>
            <a:endParaRPr lang="en-AE" sz="1000" dirty="0">
              <a:effectLst/>
            </a:endParaRPr>
          </a:p>
        </c:rich>
      </c:tx>
      <c:overlay val="0"/>
      <c:spPr>
        <a:noFill/>
        <a:ln>
          <a:noFill/>
        </a:ln>
        <a:effectLst/>
      </c:spPr>
      <c:txPr>
        <a:bodyPr rot="0" spcFirstLastPara="1" vertOverflow="ellipsis" vert="horz" wrap="square" anchor="ctr" anchorCtr="1"/>
        <a:lstStyle/>
        <a:p>
          <a:pPr algn="ctr" rtl="0">
            <a:defRPr lang="en-US" sz="1000" b="0" i="0" u="none" strike="noStrike" kern="1200" spc="0" baseline="0">
              <a:solidFill>
                <a:srgbClr val="7030A0"/>
              </a:solidFill>
              <a:latin typeface="Arial" panose="020B0604020202020204" pitchFamily="34" charset="0"/>
              <a:ea typeface="+mn-ea"/>
              <a:cs typeface="Arial" panose="020B0604020202020204" pitchFamily="34" charset="0"/>
            </a:defRPr>
          </a:pPr>
          <a:endParaRPr lang="en-US"/>
        </a:p>
      </c:txPr>
    </c:title>
    <c:autoTitleDeleted val="0"/>
    <c:plotArea>
      <c:layout/>
      <c:doughnutChart>
        <c:varyColors val="1"/>
        <c:ser>
          <c:idx val="1"/>
          <c:order val="0"/>
          <c:tx>
            <c:strRef>
              <c:f>'EV Sales by State'!$J$1</c:f>
              <c:strCache>
                <c:ptCount val="1"/>
                <c:pt idx="0">
                  <c:v>2020-2021</c:v>
                </c:pt>
              </c:strCache>
            </c:strRef>
          </c:tx>
          <c:dPt>
            <c:idx val="0"/>
            <c:bubble3D val="0"/>
            <c:spPr>
              <a:solidFill>
                <a:schemeClr val="accent1"/>
              </a:solidFill>
              <a:ln>
                <a:noFill/>
              </a:ln>
              <a:effectLst/>
            </c:spPr>
            <c:extLst>
              <c:ext xmlns:c16="http://schemas.microsoft.com/office/drawing/2014/chart" uri="{C3380CC4-5D6E-409C-BE32-E72D297353CC}">
                <c16:uniqueId val="{00000001-D556-42E0-BB9A-FE621594C603}"/>
              </c:ext>
            </c:extLst>
          </c:dPt>
          <c:dPt>
            <c:idx val="1"/>
            <c:bubble3D val="0"/>
            <c:spPr>
              <a:solidFill>
                <a:schemeClr val="accent2"/>
              </a:solidFill>
              <a:ln>
                <a:noFill/>
              </a:ln>
              <a:effectLst/>
            </c:spPr>
            <c:extLst>
              <c:ext xmlns:c16="http://schemas.microsoft.com/office/drawing/2014/chart" uri="{C3380CC4-5D6E-409C-BE32-E72D297353CC}">
                <c16:uniqueId val="{00000003-D556-42E0-BB9A-FE621594C603}"/>
              </c:ext>
            </c:extLst>
          </c:dPt>
          <c:dPt>
            <c:idx val="2"/>
            <c:bubble3D val="0"/>
            <c:spPr>
              <a:solidFill>
                <a:schemeClr val="accent3"/>
              </a:solidFill>
              <a:ln>
                <a:noFill/>
              </a:ln>
              <a:effectLst/>
            </c:spPr>
            <c:extLst>
              <c:ext xmlns:c16="http://schemas.microsoft.com/office/drawing/2014/chart" uri="{C3380CC4-5D6E-409C-BE32-E72D297353CC}">
                <c16:uniqueId val="{00000005-D556-42E0-BB9A-FE621594C603}"/>
              </c:ext>
            </c:extLst>
          </c:dPt>
          <c:dPt>
            <c:idx val="3"/>
            <c:bubble3D val="0"/>
            <c:spPr>
              <a:solidFill>
                <a:schemeClr val="accent4"/>
              </a:solidFill>
              <a:ln>
                <a:noFill/>
              </a:ln>
              <a:effectLst/>
            </c:spPr>
            <c:extLst>
              <c:ext xmlns:c16="http://schemas.microsoft.com/office/drawing/2014/chart" uri="{C3380CC4-5D6E-409C-BE32-E72D297353CC}">
                <c16:uniqueId val="{00000007-D556-42E0-BB9A-FE621594C603}"/>
              </c:ext>
            </c:extLst>
          </c:dPt>
          <c:dPt>
            <c:idx val="4"/>
            <c:bubble3D val="0"/>
            <c:spPr>
              <a:solidFill>
                <a:schemeClr val="accent5"/>
              </a:solidFill>
              <a:ln>
                <a:noFill/>
              </a:ln>
              <a:effectLst/>
            </c:spPr>
            <c:extLst>
              <c:ext xmlns:c16="http://schemas.microsoft.com/office/drawing/2014/chart" uri="{C3380CC4-5D6E-409C-BE32-E72D297353CC}">
                <c16:uniqueId val="{00000009-D556-42E0-BB9A-FE621594C603}"/>
              </c:ext>
            </c:extLst>
          </c:dPt>
          <c:dPt>
            <c:idx val="5"/>
            <c:bubble3D val="0"/>
            <c:spPr>
              <a:solidFill>
                <a:schemeClr val="accent6"/>
              </a:solidFill>
              <a:ln>
                <a:noFill/>
              </a:ln>
              <a:effectLst/>
            </c:spPr>
            <c:extLst>
              <c:ext xmlns:c16="http://schemas.microsoft.com/office/drawing/2014/chart" uri="{C3380CC4-5D6E-409C-BE32-E72D297353CC}">
                <c16:uniqueId val="{0000000B-D556-42E0-BB9A-FE621594C603}"/>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D556-42E0-BB9A-FE621594C603}"/>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D556-42E0-BB9A-FE621594C603}"/>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D556-42E0-BB9A-FE621594C603}"/>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D556-42E0-BB9A-FE621594C603}"/>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D556-42E0-BB9A-FE621594C603}"/>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'EV Sales by State'!$B$2:$B$12</c:f>
              <c:strCache>
                <c:ptCount val="11"/>
                <c:pt idx="0">
                  <c:v>Others</c:v>
                </c:pt>
                <c:pt idx="1">
                  <c:v>Tamil Nadu </c:v>
                </c:pt>
                <c:pt idx="2">
                  <c:v>Uttarakhand </c:v>
                </c:pt>
                <c:pt idx="3">
                  <c:v>Maharashtra </c:v>
                </c:pt>
                <c:pt idx="4">
                  <c:v>Rajasthan </c:v>
                </c:pt>
                <c:pt idx="5">
                  <c:v>Karnataka </c:v>
                </c:pt>
                <c:pt idx="6">
                  <c:v>Assam </c:v>
                </c:pt>
                <c:pt idx="7">
                  <c:v>West Bengal </c:v>
                </c:pt>
                <c:pt idx="8">
                  <c:v>Bihar </c:v>
                </c:pt>
                <c:pt idx="9">
                  <c:v>Delhi </c:v>
                </c:pt>
                <c:pt idx="10">
                  <c:v>Uttar Pradesh </c:v>
                </c:pt>
              </c:strCache>
            </c:strRef>
          </c:cat>
          <c:val>
            <c:numRef>
              <c:f>'EV Sales by State'!$J$2:$J$12</c:f>
              <c:numCache>
                <c:formatCode>_-* #,##0_-;\-* #,##0_-;_-* "-"??_-;_-@_-</c:formatCode>
                <c:ptCount val="11"/>
                <c:pt idx="0">
                  <c:v>22099</c:v>
                </c:pt>
                <c:pt idx="1">
                  <c:v>13805</c:v>
                </c:pt>
                <c:pt idx="2">
                  <c:v>3600</c:v>
                </c:pt>
                <c:pt idx="3">
                  <c:v>12133</c:v>
                </c:pt>
                <c:pt idx="4">
                  <c:v>9924</c:v>
                </c:pt>
                <c:pt idx="5">
                  <c:v>16159</c:v>
                </c:pt>
                <c:pt idx="6">
                  <c:v>11981</c:v>
                </c:pt>
                <c:pt idx="7">
                  <c:v>12565</c:v>
                </c:pt>
                <c:pt idx="8">
                  <c:v>18084</c:v>
                </c:pt>
                <c:pt idx="9">
                  <c:v>18238</c:v>
                </c:pt>
                <c:pt idx="10">
                  <c:v>46366</c:v>
                </c:pt>
              </c:numCache>
            </c:numRef>
          </c:val>
          <c:extLst>
            <c:ext xmlns:c16="http://schemas.microsoft.com/office/drawing/2014/chart" uri="{C3380CC4-5D6E-409C-BE32-E72D297353CC}">
              <c16:uniqueId val="{00000016-D556-42E0-BB9A-FE621594C603}"/>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'EV Sales by State Raw'!$A$1:$A$31</cx:f>
        <cx:lvl ptCount="31">
          <cx:pt idx="0">State</cx:pt>
          <cx:pt idx="1">Mizoram </cx:pt>
          <cx:pt idx="2">Arunachal Pradesh </cx:pt>
          <cx:pt idx="3">Meghalaya </cx:pt>
          <cx:pt idx="4">Nagaland </cx:pt>
          <cx:pt idx="5">UT of DNH and DD </cx:pt>
          <cx:pt idx="6">Andaman &amp; Nicobar Island </cx:pt>
          <cx:pt idx="7">Puducherry </cx:pt>
          <cx:pt idx="8">Himachal Pradesh </cx:pt>
          <cx:pt idx="9">Goa </cx:pt>
          <cx:pt idx="10">Jammu &amp; Kashmir </cx:pt>
          <cx:pt idx="11">Manipur </cx:pt>
          <cx:pt idx="12">Chandigarh </cx:pt>
          <cx:pt idx="13">Punjab </cx:pt>
          <cx:pt idx="14">Kerala </cx:pt>
          <cx:pt idx="15">Gujarat </cx:pt>
          <cx:pt idx="16">Odisha </cx:pt>
          <cx:pt idx="17">Tripura </cx:pt>
          <cx:pt idx="18">Jharkhand </cx:pt>
          <cx:pt idx="19">Chhattisgarh </cx:pt>
          <cx:pt idx="20">Haryana </cx:pt>
          <cx:pt idx="21">Tamil Nadu </cx:pt>
          <cx:pt idx="22">Uttarakhand </cx:pt>
          <cx:pt idx="23">Maharashtra </cx:pt>
          <cx:pt idx="24">Rajasthan </cx:pt>
          <cx:pt idx="25">Karnataka </cx:pt>
          <cx:pt idx="26">Assam </cx:pt>
          <cx:pt idx="27">West Bengal </cx:pt>
          <cx:pt idx="28">Bihar </cx:pt>
          <cx:pt idx="29">Delhi </cx:pt>
          <cx:pt idx="30">Uttar Pradesh </cx:pt>
        </cx:lvl>
      </cx:strDim>
      <cx:numDim type="colorVal">
        <cx:f>'EV Sales by State Raw'!$F$1:$F$31</cx:f>
        <cx:lvl ptCount="31" formatCode="General">
          <cx:pt idx="0">2021</cx:pt>
          <cx:pt idx="1">0</cx:pt>
          <cx:pt idx="2">2</cx:pt>
          <cx:pt idx="3">1</cx:pt>
          <cx:pt idx="4">1</cx:pt>
          <cx:pt idx="5">6</cx:pt>
          <cx:pt idx="6">72</cx:pt>
          <cx:pt idx="7">65</cx:pt>
          <cx:pt idx="8">29</cx:pt>
          <cx:pt idx="9">184</cx:pt>
          <cx:pt idx="10">133</cx:pt>
          <cx:pt idx="11">13</cx:pt>
          <cx:pt idx="12">116</cx:pt>
          <cx:pt idx="13">508</cx:pt>
          <cx:pt idx="14">1163</cx:pt>
          <cx:pt idx="15">839</cx:pt>
          <cx:pt idx="16">761</cx:pt>
          <cx:pt idx="17">794</cx:pt>
          <cx:pt idx="18">726</cx:pt>
          <cx:pt idx="19">797</cx:pt>
          <cx:pt idx="20">1331</cx:pt>
          <cx:pt idx="21">8109</cx:pt>
          <cx:pt idx="22">1203</cx:pt>
          <cx:pt idx="23">4989</cx:pt>
          <cx:pt idx="24">4327</cx:pt>
          <cx:pt idx="25">6429</cx:pt>
          <cx:pt idx="26">3623</cx:pt>
          <cx:pt idx="27">2485</cx:pt>
          <cx:pt idx="28">5636</cx:pt>
          <cx:pt idx="29">5857</cx:pt>
          <cx:pt idx="30">15108</cx:pt>
        </cx:lvl>
      </cx:numDim>
    </cx:data>
  </cx:chartData>
  <cx:chart>
    <cx:title pos="t" align="ctr" overlay="0">
      <cx:tx>
        <cx:txData>
          <cx:v>EV Sales by State</cx:v>
        </cx:txData>
      </cx:tx>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r>
            <a:rPr lang="en-US" sz="1100" b="0" i="0" u="none" strike="noStrike" kern="1200" spc="0" baseline="0" dirty="0">
              <a:solidFill>
                <a:sysClr val="windowText" lastClr="000000">
                  <a:lumMod val="65000"/>
                  <a:lumOff val="35000"/>
                </a:sysClr>
              </a:solidFill>
              <a:latin typeface="Segoe UI" panose="020B0502040204020203" pitchFamily="34" charset="0"/>
              <a:ea typeface="+mn-ea"/>
              <a:cs typeface="Segoe UI" panose="020B0502040204020203" pitchFamily="34" charset="0"/>
            </a:rPr>
            <a:t>EV Sales by State</a:t>
          </a:r>
        </a:p>
      </cx:txPr>
    </cx:title>
    <cx:plotArea>
      <cx:plotAreaRegion>
        <cx:series layoutId="regionMap" uniqueId="{40A1884F-64AA-4A37-8FC6-AD366FD860F8}">
          <cx:tx>
            <cx:txData>
              <cx:f/>
              <cx:v>2021 Sales</cx:v>
            </cx:txData>
          </cx:tx>
          <cx:spPr>
            <a:solidFill>
              <a:schemeClr val="bg1">
                <a:lumMod val="85000"/>
              </a:schemeClr>
            </a:solidFill>
          </cx:spPr>
          <cx:dataId val="0"/>
          <cx:layoutPr>
            <cx:geography cultureLanguage="en-US" cultureRegion="AE" attribution="Powered by Bing">
              <cx:geoCache provider="{E9337A44-BEBE-4D9F-B70C-5C5E7DAFC167}">
                <cx:binary>1HxZc9w40u1fcfjhPl2qiR2YOz0RDbIWlVSSLMvrC6NakkmQ4Abu/PU3S5bcUtndY3+j/mIc0aG2
igUKYCIzzzmZ4D+vx39c29udezHmtmj+cT3++jJp2+ofv/zSXCe3+a45ys21K5vyU3t0Xea/lJ8+
mevbX27cbjBF/Av2Ef3lOtm59nZ8+a9/wt3i2/K0vN61pixedbduurxtOts2f3Htm5de7G5yU4Sm
aZ25btGvL99cvSg/vQjP1i92xc2LMHzx8sVt0Zp2upqq219fPvn6yxe//Oufv/zpZL75Bz/P85uX
vprL1syl2+X/dgpPZ/DVM3hh4TG13Q1MH5Mj4guGfCKYEpxx/PKFLYv4/rLCR5JwHyufYUEofOlh
9We7HIbfT+jhw289kruV7W5u3G3TwILu/v9o4JPnB59/fPniuuyKdm/AGGz568vj4sbsXr4wTRl8
vhCU+5kfn33raX/1+GHxf6NBwlubmOc0hzzilBDlc8YYEkzIJ+YQ4gghRoVkCCx1YIu7ufy4Je6H
HdghPP2p7PC63bW3f7X2v9kxfytudvmuePF/dnn1/16cmevydwhtx43dx4x/N6/v91aEj7jv+1j6
RPqYKv8b3oowlwT5jHJ56K0Ps9xP6ukcm7+a47c9+C9vdrCbfgNf/Ym8+qIr0t3vz2g34h9JihFl
CimhlPTBdR9FWcGOKOISU0J9iX2CwKyfc8znKPt5Pg+ffX+QfRh3YI0L/Z9a4+mOfZRO9gvFkhBI
GAg2qhLi6ULxEaJEYiQQJ75kij4s6u9Z6J0dv1rsxS6D9L4rvs4pFyf/BTnlN9cVO4A29sWF293c
NskzbkQsjwhsQKUQ9wXnkNmf2EfRI8bgqmAMjPNVtv9qZg/W+/4t+Y1bHOzO3y6/MtgPIoA/3Z1Y
HMGqiFQMIeRLop5mV8WPkC+I4L6SnGB56IbfmPufI8E/CZqHtn35FOP9+vI/X/4B3Pl7AdD2Noad
upt2z7lJ2REjjCIiKAYgRMnTPYqOsBCQ3HyBBdtDpYddeA9JH2b08PH3b84vi/nKKtufCw6d7WIw
yrNCD8yPfI4gKqC7wH0XGx6lMIgcADh8yTHFfI9b0cPj/2yVhxk9fPr9Rvlj5EGgOPu5bHLR3XTA
bJ2bntFVEDqSCiOOCcZ7XEEP8q06Ak/BAhMI6j4m9Kt8+zCnH7fLH+v5ylsuPvynIfx/NYatTf53
5VuCjhQmjHOJJCaCHAI/cYQJx4hweY/8Huzw2WsOZ/Zw9fu95+s7HHjR+uKnstWqfM5Mg9gRgUxP
OAV1wxcIqyepRtCjve4BZItBKkJf8SmYzI9b5G7QgRFWv/1URtjs8ry757onuybJjXvGmEbIEeNC
MeYj4Usl90HrUaYBsgQobY9dv6GBfGNmP26hb97kwGIbYAo/EaPd7gpTdc9pJUyPQBDk4D4+Fxxz
9ZTSKnIkhQKPQfdiBHjWY0p7P6GHD78/oH0ZeGCQ7c8lMQQJwDMT79xzsjtg3wIrgM6S7ckNMO2n
nsOPBEgPd7IiOlQP/5jQj9vk8dgDswTrn8pPTm4dAOdnDGbIP6LMZwr4NIP8IhXg4sfBjB9RXwgG
4A3oDAb9/eHpfwYAn+fz8Nn3e8nDuANrnPxckHnVpTu3a5/RHBgEVIUwAbgFItVnpe2xORAIBEIR
X93rcAcS+/2EftweXwYeGGS1+anc4/zGNMlzugf2j9ieUErY+wRSBXsKwCSwSnANEAsBP8PFfUB7
nEXOnWma/wEGexh3YI3z/1h6+l/lLVdun9Of1RzkSEC4AsoCQjUXQnwlvQAOFsBWEKf+VwWo+/k8
mOj7o9WXgQf2uPq57LHdQT0a4HD7rDZBCjII6GDAURDzpZBPXUTciZYKCSgKckoZgQTz2EUeTerh
wvcb5sngA+Nsf67MvgHbZHvQ9ZzZhBxBxgbWKAmQRI7IU3eRoGNykDEBHPsQxrg8iF5fpvTjhnk0
9MAsm5/LLEGS7NrWNM+MhDGIxCC6UFD6BeQW+PcT2CXxkU8RyMdQRKVoH8oeTPAZdj2e1cOV7/ea
p6MP7BNc/VQZf71z06541hyjjpCSSEGeIUJSBE7xGIHxIyiCYgpK5jebHO7n8+NG+TLwwB7rnyvH
XO1yY1+c7W66Z4xjoCKDmIL9h+r0oYosgaRwqAqCwA9p6Ctv+WNOP26Wx2MPLHP1czH6N20L2f+5
UwxQekggPgQwEPHvipJP3UUdYZ8RqMZ8O5A9mtSP2+bJ4APjvPm59K/LXbprWkj/z+g1UBFjoLEA
mZSg64NjHFB7UMBAwoQysoCOBygmH3DJL1P6ccM8Gnpglsufi0+e7Fyxa3fZc+YXBMIk8jH0loBX
cGhsfCpM7vEyCJacfFvS/zKjH7fKo6EHVjn57afK+b8Bp37WHlPI6YxCVmdAYRDF7GnK3/eYAhQD
Y91R/K+a1vaz+XFr3C3iq8rkb69/Kku8u23aF/q2gGr+cwaufWQCtQUkFSivqEN7SHGkBLQYIuwD
gIZmmIOi8aNJ/bhZngw+cJN3+qcyjjZAKZ/TLOwIyl571EsAIEMfBZCSR8gY2CTYAtIMyGEKav6H
bPJuOj9ukPthB6bQ/zEq/tMmLMqPFKwNOrCgCwuTw5YFUGhh38GDQHeLPIwGMN3S/Y9WuR92uMrP
Nzuo412W0Mn7rY7zy/P/gu7AO1D2d3QGgln2nQoI9hhSe078dPeBULtPmhjKsYB4AM88GOEzY34y
rYdL30+ZD4Yf2OnNxX91YDjYP/fdio9bA598424TPXWPvzyhgSF7IrmHM5JDr4h/oP8paGGAaA0q
x+duOIgaj/W/fzubbzcq3g97MvG/+SjGgXb+rUM8IYDFxd3hm+++erc8OBt0MPT+GX1rh95fOr6B
0zE+gacNZ3o+m2t/jycP9087Qv8YfAu849eXSkCHN1T5oOkUM6TuVNoBkjtcgZITVVTte1LF5xaT
onRtAn8chF/QFKFbFZrDAc/ue6mbsru7xI+klAq0YAbEQgEB+XIG6qK0U1wWX3bU/e8vii6/KE3R
Nr++hJaWly+qz9/bT9SDznRB5f7MAHx+vbuEA1bwNfR/y9LVSZr4ybHETd+GERpyHsIJq+m8KXLy
Zihbuqia0mRhNpRcpyJG7wvXF1dF7U0Ll1h0g6RTaZBT26swqhC3y6xl89rDPPK1QwNvg1KisdOD
P4gqSEQk6wXuTO7rQqLkmHW5HM5Hap3TZTYPbxtOskuV+q6yuhrSMj6tzCy389xlF23NBj3Mvue0
nxLSBihRblyiKvdIkGQ+M1pUvaqDQjXR1gzdtE5ta46rPK3CsvJuWNub5egmoWfSj2s2CrVRUz9o
ibtZE1vGQayi9u2QDzHS1J/xpkNpGkyzT5dRnw26QDwLSzpXAR/UPK0ld16Z6x4NvV35qjBW43gm
Yhs3OF6jWFmqUTF7y6bB9NjGZT0HnvXE2VTNbu0lODrJp4ZcpFNjNm3ZDboepsVMXLY0pmI6FnVq
dNf1zbr1LDs1uasupEP8TeFVJOyJrIM6FiYcyiEKYn9qF1BMmC7kUOEgn1vxpk2qnCxQBH99NlUw
ZFI1gclt/5HEcEPXlTwJ2yjGlx218irPU772/AieHzVtOKEJd9rUY7ypnYxOm3TiFzRv+UUviLcb
cM3fJgBjzobB6xamjqdXZVK7T2ToujPmiKw2NaVkR3lUVqku+lgVN3ai1XtLedlpmQlFV4r27Kya
qx6HwqKmyoM2yun8Wkyx6c+mHLvFgLCptO/3+ceKdQhtxk6ZRPtCxklITDXyIJmLzGxEnM0rb4zn
XV0iIxaK1CRaspFObDGNJrarpqkVXvE8s6/orNJCV7loN8xDia8b62WXQ1EPQwAbLMKB6iPrhZnN
2zSQCUlMUJfT+GbI+4EsKyzmLBjd3NVBE03xWd7GasO7OI+CjMroVVG5+T2Fw4y38Ji7dZI2LdYT
KWlAqjotdZbiXJc5ZhfdNET18SiNHBdDh4q3nKXZdo4zepZEvLuMU6Xedw1BV5yU6abr6Lydvcy3
mviueM2GvNR1LqcTNM9eIGsTIT1T62+4HPqTnk5tpXlWd6cewk1AoUF+ZUsSc11Nw7BuLS9PUD7U
xyyhaobJVyqIu3p81VMULfuq8/wg6xqchgNL2SrLpvGjI5NLdDR2daKbQuY7r+q6k2LKudI2qfpG
47yPKp1Pxvo6zVVX6xwPqNe8NemlQZHaVU09XiE6FqcpJyTTY4GbTM8FYutxUNaEaTLhgPoWx5pB
h+UrY5jNA8Km3oWO8sQuuDENXdOxnT760nlngw8bXntFxHqd+21y6dG03tJODKHHSXqT4qozgd82
8h0qfNfquUqkuoJzAckpboo0CiiBO+vKc47rVvj4g3Quf12NvnvjO8qSZdXTPAnT0hUrr8pgcSav
7SdkZPHBn/rRhmVU55PuVDPHQUM6f16MdEh+n9ISR0HZCvXRspJd20w088nQVqw4mUZwz6VXCNEF
2ZzID4I0HYQC54l+XSWd0KhFzZrFo/emaFhy0fJC/l6OqH0te1bZRSmy0QbE5Qwv6iRLtwZ6gjud
qSQegjyeo2nZ5bWPj0fG+8D0Dc11XeVzOIpGfRhn631qO1qk2hru9xCwpzYPiSX9tp6L7sOcEPJ7
7DVTs6QpjNgUzWAuC/AotcwSER9njaqoTvLY1ouMo5YHWRV3x5HXZ70WuZHXzA4oDbxizBceTfpL
5FByrjI5Jbr1mhHSTDK3J41L1XkqI3XpElyc0dk1qZ5c1S6KvUa6cH6Eq6CwuTKLXLadC+ZIQScJ
9YYVyVE6hCkcrkyDEUHWgoCdkpDD9kx07ZFGake63C6ssP2oSZq1OICQVrgg97suoCY3JPTn3BWL
dDSU6rqY+BSAacY1ztO8CHHWRVdF1BYfs7pk+doktZ1XNS89GQwjfKLN3E15iD1CPkhezR+qETfv
u5o0n8bYl3notcLWwUzT+C0aoetep7ZOizDqPOadNl3nqcDMcQ0506XFGPSFZ6Lt3EWYhKrz+lrH
Tg5nhUrceYbqstZDHxeRpkOTJIE/xH4bYOeTs9pGVAVoJPY45kOlVnOn4j7AeCrFeY3s1IUzLbxM
D2SgJ/1UuOOu9sszH2WjHpSYck0dHZR2tIJ8nzSuibWqvfEiJzhZoTFv3goStzdxZb1JZ9EYuwBO
ZfM4mMAJd0Mse92VRSsCzHgdwkLwpEc2iJM5Tqe38ZBapPnsKaOVqtJOkyoZmjDvM6/XNXjQFMT9
TEJPyPo4nbv2ijKbopBGY9lo35IiXpGqtSfN1NmF9Oi4sjUnOqbOkHUxW7gZwjRetO0Eu0u5fTSq
jD+REIIkOSmFK8qlyedhCqrMNf2iR15pVmNNp3Xhi3LWVvFqMVUJLheQZIbQ+VbNuqrb+Hp2Mzlp
pMz8hazHedSq4GUb5Cqb19GYsSwYEup3QU9TVAdkrGi1QVNXzWFEy+ljpQBE+F2avxlrVd+ybJDH
vqeKd4xlyVtEa7QjWNg3g++h4xLRdtXwiS9o11TL2Su6TxJVZRFW0tp0aaOMJ4HsBvF7D/t7Eydd
c4J4SkvwfMGuqYibTnNVsSvRu3kzQ4PU8dgOaa37cfLP7BDTELy1Pi9UaYwue5tedKhPM13OFda1
IO5SqBLycwWQL4ibpluypOI3PVj29xk6qJcZ8Ys8sBkdr/Ju7C5Zn7iPznKI9BBmM0itPttEharf
Ye6psJemX02sHmZdSlGcl9Ail+mkT1mrVY+p5sjaN15B1CVLsTir6qFaw7xrA1GdqI9JR8o1p5XJ
Vr2hLoxmlJ06lJe3SZPnsa5ETpz2OEu2k5P4DXVOncYFM9d11gyrPrPqHJBK+Xs7zl2i7TS3mcZJ
ZNaUUnXa8XjaxGi0H1MyFNuk6PkKK9usVSmLLlRloYLHesETYH5dVpMzcXL/foIvv/5r+/DSg7tT
6398/vTXP8507SnJlxPuBxzn6ZsFfuTi97EjAb0NUJnatwtBFzDGUIb6K7J0uruB8tgDO90Tj2/e
4DNhElDYUkC/oE2PUvG5MfIzYYL+7z2HgooYBWQIQhgwtHvGRKDhwofGJXihASVQYN73wtwzJgIs
+q7cDDeEDlk4Q/8jjAkOAHyDMYFYgg4YE7VtmaGsTdZ2EPmyA6mOa1NYcs6KhkCGgVa2Qs9NNVwI
r5CruZzr07lWyXGJZdLpnrfp2VDNXqvJVKkxcIWcYo2SFFD8lGEbWEBuyTJpx2EN58Cns75SJhij
fAb8T+L0I2HReB7FSX7TlAxiCwJOFA4+b12gWqZsMKYR+BrqhuhjLTpU68jm5VKB0yvIG7yZ1+lU
5O/Ai6PLDGR5q9uBx80yTl3yqusrc1vHFVkJJ+dBC1Go14CTzZUfkQTpqo0mL8R95aurwWvK7HVs
soFuJJ6TsEdxpkJhZKW0mGZ2LkvRbEQZIROq2pF0Wc999ntetKyEJZO4Cpo0Tk/SSvHTomj8JR8K
u0Ge6XudVQkPe2btJZImKwMvZhm6bHHWsEWMiKeWI4IsFI6oBHQQI6/OVjjLkkI38eiixZSJKT2t
+5h9qgZl8n2CMZAdxxgXK5zXQ7lwtJnGhVP5MAcTYs4FtWmlDDPRAxkcXOFdDpjuF1YlWRGq3sPu
dKjEYM/dIGR2RgpvXikPAf9Lmro4Y9j0vs5kBRApRT2Nt8bNjQotlBB3pG+8Sg9jx8U6Lj1ySSEZ
rkp4aG8U6nixLOKcXo02rj4MoNyH+ZRm3iKeW9ppbFz3GnW9O1U84pMWRTlGRs9MchaOlQc5IRj7
MiGnvi26Xk/M8vFtxqeWnQATrwF8F3kcB3lfoZVpPW+TOtRkQZHMzgC5MxZYK0rqbm1RP/VLQQCR
wydDvu6BBL+fSIvmgA2EtyGApTjSs0EN1m09tTLsAOvmYexl5aAR7jsctEAXadirBlehD4i3Xnk9
6fPtyJk9z8ektGEcJeK9QSoCRCGHmgRg2eLCZqb4ONC8mXREorlZkqjhaqHiGt4OMoEmMp2Pcz9V
60IVfnQMKy64nkXpXnWyaEIH+fwUpm3rZes3/paU0mJNR4QXSR7hLuC8iXZqqPGlX3hlsuhAQPAC
lytmF2PFR0hSMc0WClLTHKhZwOi5r8slKCiFDaM6U/GyTv1yR1Rd4Yu0j+0iw8n0prN5FZCIki4o
qnLA2q9cBKjWORxEeQ1gfRTZorBxHYUTbwQKnKHwp20zsULLuHXJaT3Pda1TQ2EayJHqbWTL2S0c
gIuz0hp8mc0YjCgMsqnGdhwv0hkP53UBHq55mVW7KXZ+2PEu2qjMqaUtYs/oKFHz2pbYJYEnW/q2
Lx18n0V5ctGwiHph5OVi3KLUeFe91/ulZgmhgHMhuuFVS+BuZWvc9WRV1wJqRfHl5A9VrAk26iRV
JF8AOJE3dB7qU99rumCErLrL57Q79bPBy3WTkeldkRK7jIuWbqCm7r+vqjFbMsO6lUNkisOpoHOt
pZvGreprG4DWZMIxzbpLzrL4JCrjaevgFGSpvR4QWmkpOxP+bBeoAn6jhU3FSVygbhE3sliPXKqV
b+AyCGrNYmwyQCK5inajTFuiE2voUnX+8CZuSvEqnlEz6nT04hNrqWj0OEYXU9KiD0Z080WE2nxR
uLt4JaW7yFohjzmvspNxwmQzTg2O9CgMW5WZj9/VbhYA0Xk1NkDIO3Vsa4+e+73xwHbDxK1GvZyW
MuvmBesHtTZeEy8yNabNNkNzpYHKswWe42INoh3dlrBJQztJH1AXme2xGeb0HW+z7raME7m0ackv
OB/p66knBJAhm67KhpHFwEtwozjl/VXtVfGgDWjIx3jGpdMVMtEHjlL5Pq3q6qNUMehWTdcDELeF
n58VgHg3JEpA5YHzvk7X4HlGw5uCsi3zCOgYJiFnBs+j1FGRpufOgvATMj/3wsTvxHGUx1MDhCZt
X5O4iN8mqTecK4jh1xxY5UXbGfSpbpJmCeJhlGsB3CMBG9Zk4Q0Uvavw4PFA+H47albR7pjmwgUk
FtUrxtP2GIJcEkYqjtaZ8sZjm0kUkpnOJ57v0UVkRlBFUlmyrczVeDaX8GS0q31wyKLA6sL4rX0d
YRC72qQD+gOYHDcaqAdf1lkKIiXB47YsPYSCzA4dC8CCWaM57dOLkuJPQjjSaGDuMaQ7Vs/riY7i
bdZRt+izTBaXFsj+W57USRtKUgu7MqhgHwEYT/8DyHhV5vDfU4D4GRJ+gY//HXgRwgX6S4T4qIPi
cwljDxLvR93DQgkvqIB+Wo6h5LF/IxXgr3tYCGc1FdkfC3w4G/gFFiLoXwPR3ffp/s0j0NQOg+5h
IXS+MQEQEuqtoIHDQWr5I7AQAb58pKMLypmUAqgsgUMm0M2wb9V+rKfzhnmVaFW7YA1bT8V0zqPs
E5LFsm+zUGR8ATw1JPw1uPH7mrZOP8LT3xDyMRxlOZwBh4IAVFahUw/e4YHvrj9S9OOEkZnPtlu0
ZbmMCciSrB75NqICgEmCACa0EmmXdR+niFTHUg5o5QQ/8cu2flP1CISZtIHXo6Vsl+ZMbEH8AmGi
sdsxoXhbQRtaIOosB/oTs1XSdnHAIC6GicvxUgh1W4pZhnllh2WN3xiIxx9U2r5LUy5e7f8hOzev
feP/nqa+OE9YRPREp2XsLH6f9joBLYtWgzut8nEjaNFtjEVBzga5aqS54ah/P0E/71mZt41mpgQV
v042JUhxlDl2bFh9CUcb5mXMm4DXcbzlpApmUqBjAvL8yd0P1BYENHa1jmr0iTT9sm/wTWnXzjd6
JL83dm0slQuW7CRN4rDiJQ87adqF69LLjvFEoyFZuilJVwVIxyib86Aq2Vt4M4LY4ILGOlIs03He
g0zRR0tXxWcti0CDQKwKRn86xTLak1sxBxXPAt8n5XIgJtUKykF69ixoFnOyRg3aZOw8QkmrB1sB
t8i6WOOo023sLzJxxpJYaCD/k6a5TDVot0jD2Sa1SJuZBcbitR+FUmV1SL2UhvyMtywJQIKzujPn
c18EfhqdbqM8jY9L0aVQbQkss/0x4KWL3nZaGfc2lpVbjKoPJ38qzpJqXKV2ZCeAsxbFSMew7tIE
pOyPpI3PfO6WTLXTZV9F5boqENKJIAOo68VuGGRoROODjocucJk5bSKQbpmJWQDYcIBvQu2mdu0W
lJtXypbTPh43x2PcJJoM8Iz9vlp2Te+dUlMX2u/ZSYxKu3EO7XBqnE4Be4UqmUYNeNcC0nuHsvpt
0sl1i+3bishl1vQrwYlbzHwls3ECJCE/JSY6JSgFxTKLWFAByTgWzkJ1x/RQuCH+GU/UNq0V7LWS
rqIS7/ppOvG4v6s8qAR0lR7xccv2T8mLMay1XSAzRTrt4WHHlr8rXZiUpA1HVSa688yF9an2R7dm
aDGoxg9wy0BytexkHP0ealkRCfz8XKJ8N1FsV3jqPuZFs/CpS0NW9TaoLAonm65kn4MUAmlQ9424
nkyW6mxK33aEtrpMV2qKYD4ZCrt5qoKaypuYQhkKVas8nVotkqwNUYqTcABCeCykC4dsQWC2QEyW
uYx+Z6SbdF6QRSRFfJKbd6hm5SnTpUqzlZ3VVd22pzbSOZE2MLi2IYb16GbWeUrbwNnlXHebOh3S
kPf0pm2KkyjH1XGk/EHHZayLOoeMHEtvTawEWNTIwKNsDMdM3IxmeIMTlB4DLDKh9BbNXMfBnKNu
OcEWPPf3P2pcryPhljkUYDYODskEQANBhyPVWc+KZRId45EA/gSCoGcLymw0gn7zLuUK4LcB2uqb
06psmlcgbjSvUjMVULFwwJagqBQQWdbrzs5EG9+ckCxvL6t6S5yRZ9YwtfStBYKc5KkGsWtYEp6N
pxRoVwQFjk3C7DWI7T2UQAuxRBabUJR+f4yh0BlkWX+bQeFIQ+2JBC1ojm8BsGBvkcVsurQCXXNI
YiHryvLUH6vAwKs9ziKjjv28307jNF04N94Ogxp1kZpyKRrQABj8RhVJtzwFxNIn0VvgRsMVR4XO
VRJpf27oJq/Za161boMhckvgv9uxPnPOU5cmWlVVVKyiFEGByg3ZKkmA4RW8tktkMA1VjNapaeeT
ecppkImPJlH52tKkPAfGYZfCgxJATlkVGj8Gbt3aVzPoq2dtNXdajDUY34MA1bnsxBv5hRf1csly
71WtZr62IxRtXZa/bh0eXyXVrmtrEPf62m1TCwSwqrx462WqOQFkuKkgeC6hqtmGCrdBIYv0FQj4
dp23eXXcxelr1XRoO3pRFOBCnMVQrdQtCDPgtgTCHIvNEnNTnYq6qU7Z/kcKET/Pk/gVdsuhifKz
3oMSEbT9Yj22oBok07uSldM7OcoxRKJ7G2f9EAw+rjf5ZQ9XdNMic9qLKHqDYavoBkXpuvLa10PV
e5dscBspMhaUddMsTZbTY8wHEURWJeHMXLnBURW9M4VbgfSRKlZ+YOPQhl0GJQ7sVUhnjLor1slG
Q/3z/3N0Zkty8koQfiIiBAgEt0BD79Ozj31DeDssQkJikRBPf3L+m46wY+zpBlGqyvxSPVso1Wjk
myNEmoMXnaysOVxS+GLOU+2B+95yS8mhHkl99aaRmQyna3aXScYXwZLcEWX+SMfPXmNeJiL8T0zg
r6kKvmTc76fvY92eh1Rk+xYGTwlj5bg5m4WwZYrtLegczaIoXsq929hViK7QDV8ubgyWC2lmorKA
9XM2LYIfVKTkZeTDe2thh5mYRtk606U0wQJP8vulHn64Dss3icxS1usqs9rTNuNb/NkkMn5T6uKP
PX1HvfHf2jTvx4saYFcxOjRV1Ls2Hxv+5vrpRnr2ozUk/TFJncX15OXC96OSdMF0o96/IDXrQXfj
PdkieXaBPHnL/tfvGT1sMoqPfd89N3FwSvxGHKilQSbiGU5lT/1Kj5mgyU8zpMU+qfYJc/5rKEz3
iOIAFu48oHMZuk9G9yLBqhTC2ZcW2zEOhdkvq9teZEf7y9ZF6ljP8KQi5vyLMaHLWtT4g4jr9eYP
UW4NWau4lboky54cMHpjQ+mH67jeGKdDhk8Wf2ypBzfBLWsZz1Ce4BN1JxqOv3i6Xnyq1reULX5B
/J4Xg9HR+b8XF8LJDrvuEq2tvEnfhMUWHa2i83lL+HM9TfVX8/0wadFcnB7+JpvTl/r7xaX1MdxV
dJLQ3m8cas5tFr/a0HeHoNuCslOs4v4SPekZ5XyOe3HZ2kDkqYvVDbPXHzmONVQM/LxIMNSPAe3w
cbwFTnJDchZDQ4nCTj6J5reqRR6EmOHSWj0Rvg6ZpLQgg3AHsARb5oYuOdGudcfZUHpop5plJoE1
Oix2OKe4Y9nK27Vau4gcIHl0h5auceFNQFisl6Al9umei0QlTzod4AVJ9Y/WhD8HWAJ3zXcYPlvn
V9bjNCdeuJ2CvtmzQI3PAaTWS+368Gh393voSXoesO9kk2fjQqX83wqypUrIBzQL8e7dJpumb723
t/maOJ6vaY3SyZ2GUhC9unY312+KBD2rTPJ1H72c+8Qct1bdt76N3mAZD7nmTL6bzXxKePJlb8c6
7/1pO4+cvwQC3MNqtK72yDR42zabacyuJGnfXe0tl45PUwUx3GQDxNuXKaijbKH4cHE9gGgZO3T9
0AB5BCFN+PFfG/1ymOPLfZhP0AKvMaPtFV2xLnYotjnM8K2QCXrfMDFBrj1s2Hs7fMkonE5hWK8H
EuZGYeP0OY9u9T5gMXj22IVNdIldEsCX/6q93b5+C5C5GZsnz3PfAhNLP/odeJGdmMxkZH9HWNy5
B8fhNx6+ou3i8Ydv7Uk2qbmGrHXV5HyKQmjMy9xthWAw4D1UmpKRuTuwNTR5qjgtRi7WSwP64znx
YGvzBNcIarQp271/eA3IGdKb7iIDupy9UJ+U4qdxgAq2JOS4EeJXSbgt2dpO3W2x8ysZpvWh6JQP
gNwP3SabC1TtO+yKIFtNPL+sow8yYupzMpqo4KGCfGHiNesXseZ+uJP3o/3bQ2NABeDjRbJ85pKc
6f6PmzZr2nF/BW7ybjU6Fz4AX0A3JLM4Sr17t4M/oXsvLzaYvcy6Rlz4mBxYCvWa0m0/QDLsCkrU
iivW8NvCyYWOdDmByTmIZsHdxuo9CAKCpaV8utSE6UvfNtFhXmqT1T5UpzXGOvNbN18dt7+YjyXf
9WnpjSy9tMqr73FA6nsvUEdqZvLBBOzUoPblm6WY2mTLcsAt/dkz7qqDbfqAJbfDFD1P2jcnu7jb
OG9R1e+N/74nGBWtbQla3EW/tK57pF5wEQPjNzNiHDBRjT6xrf2S+CaCFd2ySzj69pCMl01H62Gv
g/6w739qGk+vzRpiDFTUHjRor9K0oGDYavxjYOMW3nX0poATvC8zOeO+AEtY0z/h27RavB0Py0E3
9Li3PcSowQ1PW3BR+i1o0XimkHKP6Z4sELfr5iFYYw8b29HQGRtnDIxxATmKZbXFlt9EkSySpO2e
65mXNOh/xeu0llqEfpWuYD6ygZJnpuJHOy7hk1sYz+sWDbto1u46NwkpBJi/g+m99WkmYXuEJaIh
0Yd+HoqtqdCG2VcJpQWUwWbP3Bv2zIx2qECkZA4DxDry+hrxjt3CXQI7EXrKHeDDO/bjXImaPBhd
wvOi4O4Pnp4OYqD2xNi9xmmqFzx+B0mtPK8uxh1QyRnuNTlL1X2JLj52Wq2liNbmRDjk2hoyTaF9
1hwBdJ81hPjrvk6YIAeyly5Z/M9x3U/TTlhmIy4qgomt4mwYM9SR6XnrPhVCvLcZy2xrluDDdurs
BNN/dcQgHPaHSe7zzezwXWYzfIGw9E6e1R/O49NphvWUT+uanL2Ezzn646d6bfZ8RG9X8Cb+lwoR
/PP0m3PhtQk89lRjyb2G/f6zdSk/7Wn3Q4khOAdi+el5CZwn3/jfE2xyGAbunYKF/oM48NO0DVrv
PkDBa5L+3g6cF5tlz3hz7DRyi87JvlBngxeGKYQN9AVTZhYsLM53M0UVjn7rXwLmNeUehQ7dwZJp
4+sTXZvxXC/jrW51WiVzkFzGvW+OqguXzGNbnFHAFQXaOjhWBrMbBMTu4AXkMu2c37tedgcOkC9v
I9J8V+pf27yRI3boa8qa4UJAat3Mov/Vcvw02oue13CPnrVSSQYKC7DeYo/RglrTo5D07aiuymvf
AoyJt25wAW4qKpD0t/d4tNVI2VIZ1q2V58d1Yeu1u3zDXKXd1V/pw7xxPiyGKQTRwU1Y6UDM7xPb
SOFvFUeLV8mV+x9NPPA8HGGAxkFqD7NuxIdoJVyUkTxCD3MQCnNyDAyGBSMbmekVm4zY2Nuytvzs
T/RpsG67LMpU48rZBQcjPjofKzoOWLYEZsZTr1mhPDx/A2/FpRs7SFOGZepb4ulBU5xbX83HxiwL
BnFfHXmzFyEc1WUJ1C/89qxfw+bP3PbnXvfNPR4GPN1ojKqxR9vokigHtBDd4jl425ttfY4k+wJs
RM/1NO7V0rc7BN+EFbpuH1AA5e8NzSj2JlOk/iZLapP2McBuKegUnod2Ow+BvdQ9muYltZDEZXhq
+vbuFkcyYjXNJMYhCPPbJ59H7B203YvF4Xnv0rng3fJ3xiFdZecK2iSYbD3cyIaQqo+bcgiUfDO9
ytbG7YVo9c+ExnG+NT5cZZ/ZHK7iI0q7ux+PkMU6/Tkw/CFqfm2+hBkw7DKfu67woqG+NQeLQtr0
VagVILEtyc0iwouDTQaVbV9L30ZxOWjzDhQH7WqUxmGR2MVmkIa8EnLaUOhZ/2+c2rlqR+/J92L6
hA0TnyLErNy1QXcFG/VrhVtynUyg7hTaQKJkZUPal+Emh3yxNDr0+K8Pk4e+R/1n87bzK0jA6cS+
t6dh88pQBNUwq9e2Jd5NWfsHOOTw3vi3uPFJEdt+exq96dSZfsraiUo4MR7DmNrcKVUfsg7j3IfH
mwtl77HsmpM/919Jrd4obe9U1n/tBudSt81lxwWtlnjuDzNOeoIvF9tDXRv0FsGMzTFp26M3bX88
buWTXh6ouqANvdMyD9eIaQ99jvEysfOhDEM35Ia7X0kdyyKcAdz4+u+iGTjndQQixZJ728nk2mz+
v8Zuy2Hw/bdlGFJsh2ikFbaRdB8SOONgfeZ+EhlpU/4Qc7AUYFZZDuNzvuhtzM08QaAejTwrg2m4
VUn9rWT2X2HcXD2dJhm4Ql4m6ZRk27SlXx4cnUKT3jsnUVAf5gDS27A0Io9A4VUEW2Yxeltd0JbC
5WJorWXn0QryCPayzt194LxPZA2jHL1o8uzAHZRxo9WtZytm9rH/m8x8yCgg7xhP82+NJdUs6RXH
asBmhvcGDYWfdb0Gb2Z3p2jxVC5k5N0IEMmQzls+xjE0ST1j4qbubIMk7xK+ny2NDQxIbOGrerMr
9XMyDRI/3T8z/50SI19NzQ98QI+uATydRnTfx2CrmIWpNwVx5Ri4wD5po5upQ1ADO4eA/tqx77aq
a84mcrSM7P9mHNpfNDb9mygQRCM65tT1WLydLoEb4NDiZrsKQFMJqX8P3boXdDFf0HXHcrZTep6d
SzIuZffsb6nL+y5g5azNWtbJiOqYRCgOmBpvVgBahLLasH56sHaorLQYlzrH8JnWBe8EZD3dYCF3
xDSnLuiagqSmLyfu27yfp8eExF+WRiYFb69E1UgP1pbVtuCumQ+13teiab2zH6zbUbq+P4p+fxV+
1F5w0ZpqkKB0uygW1/9e+hYVe9r0aQHMeQrScTt0BqhdHP604OMeKenLUfvepZP23O78kvjQ6toA
3jfoTFOAMCO3XWZ8laLyR09nHnHeYw7Sr1hC4WC7v1xbzNDfDLLIuJe099Ypgguwfvbr9Na7HXyZ
AIFpYK5Qk6Yl25aCzl5wR6cc3HGwQVfJmtnsv79bJsEy6a3Y+prGVbomh3ndhycyuU/4Iuo4hPOT
bgBo2IicIv08bXF4QWuwZBGJ/yy43+VEjT61bjynEeD8PQjEPao9gnk5vMKTd6dE+e1ZMysvczpZ
hAT85rZvKzTbeKnvZqHs0KCqPEstaaEXX4DJZV+ha+3T6EJ9Hhv5GmiDKunXXR6PjX2FSO4OcQOO
2Y8qh43gSa1+DhWR3G27/kr3JSqXlm0loaYM/TrBPYiHp3lYZbFtZjjMjI6PBlXLm2R6b+pJ4ilR
P9t6Sh8BCG1gEONU8cD5XkZEPRXhciL1tF/7XiQY7kKMj85Ddek9kETJsD/xCP4GjBBbBedhHac/
0w4sQA3NjcjZf42l1xTTmCB/wUFHdr4Ijv1qxhI6wnpJSTMWHbbgKGrqf5atv6jXQPNdR/z61fdK
oWK08aGN4MFQdumE41ksR/HYav9Pv83u0aTrBNWWf0m6iJPxXZJznUTPHE9tIB3IFBc+hZr/Eom8
pzKo9CbrPLTdO3EEI9uI+SyE/eyPURaL+S6XHYKtW7qs1WYvcZMmfzLZHrOsjXZ92ELmH0Ck7Lld
JGgmkzQZDcowkD8HLwjLuA+nHGcBzlmH9MoBdne2r6Iv/HD4pUzYYDCQVdOkr0CxVwhNLc+4kcll
blCqxZTGFzUZ+sZD+jXolt0g/eSG+OEbGaJDOmw9BCBBsx7Q1LlbSYeJWA2YAwSiOWuz3RXXEWbN
WZ8H8o2goKKY3g7HZsbib3Y4RYIIXU5tO+YaBM1DmkGd4nX7HBPQqnVak5Lgq4HejB9H5UYWr2hY
+KgTu56sDZazCJI/OljCC2TMbIqNOofNR1Mz9pAO2u7ALpRF8x09x/bmuvPsxUDg8CthrumXJAF7
bCbfg4oAt6k3sj/1oMVvVEI3Skw4vQw44Spr+f4JqFS+CVlfwjo+CiXWMo2pLoF+QMOrV5IlNXyc
0FoEZEg/nXGg33TuvRo2EPTiwptJWlBWTyBwVQKHxTtZ3o/lGC/epQn4isASGGmQux+pNiOCPvo+
2yS9IpNxopzs711X58nw7YTOIsGASu1b0qp8dZDeoDK/7kDQ8h4oaNlOCk0q26sahLMD4XZQ3rq+
bJQeO3+angIxzIc18nJ8EVZa7jPhp4EEb4733SWh45Fbjk1nCIIrOkz/ssx/1YZsxuw/lIZpuw5+
9Jlit89mC8av9wGxTRsa0mlAnoW1qpRpox4p+ph+8S3YBvnZ9iSuoL96aNp1V6ywJ3MTAauFlzIc
bOOxc0vLlUEEQAy8uxC0cyg201NXe3ncB9t9wxoPrepR4ADFDtECwzCd7z36gQOuJJjBsbvxhaeX
qYZ07tutydoxms4R0T8bCLrVXFte+DODpwpbR3m+hW5u7wvpXhptvC/m1wdx7juFabiNl2dOs2T5
xknGZDlT4bMCOuhd69nmSG8sB+7WqALeNGVzG3b5ilOJyz7qx7yzakHcZ9szPS/yMhCMufsyl9Yb
kwor+guw1QTfldhHi0NU0DCGFUGVuEkOj5sLew5jsaGVUuOveDo1xorKTkhFQKVfMFF79g7l0OXB
+rXKYX5DN2zK2otgbPPfwy7oNYHLmfMpQUBGalNZh351iR7D6quPfTsbBvKxGffl/i3h9lyiFAas
PTJQhiVL6gEguyhVzYIMPfpYULD1MCnS6SVd5z+i91EawuUl3EIvq3fCK/By73Mr17s0PoVVH1T1
vAbFkKoNCSVfQ0wgpK0Cvf4MIlVfUHjRnSW8qwKLJYqY4hm0Nz+OPjjmugsPSEJ8I/2jfhLrTx9R
qLUN1wvsHf+6rR8Ww/ANnTnsX+w21ch6rzTaQCeY258jlLiyhmzeof85UNqkB4ZBWYE6+hDA7CVS
PR8h6c+2G+cjhC2SpS6FGjlFceH6tSvFniLfo51XxpL0BbhTuKHAz8/7CgcdyaiLYeI0DIh3LRKT
8zdjSpamYp7/3CfNr9QFp50j3NR3ogyk/4Bj+WYizIHhaDDBkPgZOhEkuwlz1HdPV0/q1UPlFw5e
i/UVbt3Vb3rYOSY5D17yArv7TfTkMbuzFiD3p0Y5DBSw/WAyYXKewD3CFOkSwPGUgZNAOo3RpkGf
av8HTaiFYTfZXHVAi9jSnKFy0mJO+zW3afCFXNR+IcCHcSHgKzQBhF2OcEqdCpSrLX/bAwxeAW/U
ueni/0XrtmUJ1ZVIOHI4eCSb5qnT+3mJvSRb66HJ0KlnXMBDbPv+Gowz0PUd3if8RW2oypbhb+yB
TV5ZKnNWI0S3+xCaVfdzxs3HsK5AAgw8U0H7uce43wRRj8nY47b335jikwq7P3MYPm3hRrPB9MhW
eZA4pcLA1KKcd9hUd9/+T8g9ysJ5ySDD/As8myJNI39TYn/sIbRMHQf3JU7AdK4XGmLY3TrQBKp7
Q/6yCDdo22GHWcLs2086R7eA12kmeYA4CDtuNfELPXhj1keALZsFl3f51ufGjPmbvXB4GQlp83ZA
bm+OUbxpfRsoUgCpAFdiO4xnvtIoscPJ10KD7exDDAhevnJzZRF/JnaVVYtditc0R6gILSOcLNfE
D51GR7GT6KJChlYsQQwtaM8yXJFkgU5ak7+ka4KcbxG4utFVvjJfHB3FbCHjtKnr8iSmN3+t/zIi
bd5QBPXidM7aOgxvVD8pM6FhnDAYih2U3ixYVLrFmNwfDlO0gNQA9DDAfs4j07WVkXUZzP03aNfw
inCEMzjVS+nQB2Q1uuxyJuj/s0i6MOubeqtSxJQOPd+bc4uUEDwLna34ng94lNOK5k4XKQVhWFM3
PAcehAZIWojHpZaXlpCnuO3XmwALn4+tkQUaFF4aDOgXZWKFKWn1f4j93qnkFqmY/R7p/zAqmwy2
m7kvu3gDAeJ/Dd8wQK+WkiM3ATY6Uch8hAaKnjyK0Z6MkOxpiDnJDJmALibcQZZf1svyO3FuLD1H
x4PR84UE9H8ImC0/dsPQDk33DRX06hJvOCCnGBUzhyYXLnaECN4/+fVuSh0Sfl06Aw0k7L0K4uwT
uhX+U/pQDbtBFWCyxQebxWMZ3MOMIz1NCNZUqvbTwjYjzabaq/FQiT+DVtEdCvqRjTO2rxEJ0A40
ba7T9Hn/bkHCFrNlLCXkPLr195G1RWKSGPg6cQWcP3YBeM4wrrMsntuTZ3p9nrVeD1vNNiQxB301
tPXyvZ2xwoBl4PuEoJU2wcXnPr1aMOFZSkAbcJUut2EJ7y1wzCoJtD4Mk+svndNBFvRYYvBVln8N
vzI+qL+09fHodpt9WaXcqoAl4SmcZhR88DfAZz4RTRcXgtzbZeHhfAKx+9AuZRdbmx9kScZr4iVe
cbdsZscBYtptG/bxgFjMTJpTL10DwITd2lTv5Wjn/2HZVzjRLBtmvRUQf8ZbI8LniI6Zs6P7hw40
r+MNmR0QzshtMSxhK0Cyd4hF0V8BWf550g3YOu34WFsHfZn4H4C0k3ybyX7RgT8B5VTqeQsUENgJ
DdNOm70Mu73LoUpXKojEl2jnl24dfgwzSXSGje2phvvxWscCiYnk34b42Wfvj5XsYvVzDBgv9jZo
bqGYxnz31vksQOZ/Dzjvkqf9lTuBgJEa3oPahnmz9/U9dL7JFazIa+fJ+Ni4HiQzr11RCxJVUZdc
WNuhAUU8PerUeAZ81+Vd32E/Hpr1CpRqrHg0/EPLFJR1B/UzwpLNETLpDlKo9Pbfi0N24+aFEZ5D
XYAlUhfpAZCD6YrY5F/Tk/kF0nb8qliMfHedwzIZjt5CyUu8PKgOsZYJm8HKvoUzXFhEd8XdgtmB
Fb9CeNDeZUvV0wx1+BQGa3/sPdKVU20g7hhzq5l0mPzgk8tJJ6WllOG/atH1fbv1DrGqEzzfT/iR
47FplCpgRIEg0e4RBTo5Mc4+vGa01xW5uDMyzndP7Ae2LPNTM5mPBJTXYR6iDUlukoKfnTgcPCPg
0GfLCg996PkMuGD7rUgjwSV56tIojeojScW//e10W57VNA0/BxblAonxg2YbSobi7iZ7/he54JOI
NE4yGFtyJyOJcg4vBAELoNgBEqk5kgfrYwSTr7UMCxyJIAvihuQeQBdcgfPc5mgs4mmjsI+BUCLY
T6HejHWBrOB4SoNVIqMJ75JsLDzGq/KOVmw3ocCTp3JsL+3sI7mJNAXY/ClP3BUzcfuu+/gvoJwp
A7v90Y9IIEDO9kFWtuZZOvvMvd5ckJDnYZvgeIB1fDZWwZ5Kkx3mYD8+e3vnILnOcbE1J7iky4dI
9vbhL8snWDC0dpRN1Ub7NjNu+gnvXZS4R162Oa4OchfDnUvxum415Paw7k+IVgFtgBt63yObOWX/
uW7RvxldL33v6Ikau1QuVfcUriU2lGk9+hSaxGSB4rv5ZpMYCXvTJtAuBTuIdNe5g7R9UoEtau7H
l6ZO/CN2m2MMe+H834vcAYPBhokrqOxw9ZmserhVxQ4roFAgTI4ujg927gT6D4h6fvxVE9ve1yT8
NzqN/TAdPoe6Mbd1oOeAriGYL3KeF0BsE46/QiUYJ3ijG0NSGzy8mAG6taZTcLXZj0AHKR5FdJpM
gYskdH+LZ1Jnpl7+xaBbMzE24ugnO0FLy1U2Mdz/egeTJZb9ESP/nvFhBWO6eDL3TmJfP5J6qrO0
JUAdW59klqJftEv85ZCyhGC9HFw4/9TNAlmntiqPmvR3nEgICRYhZ+B31r70HcEujMehCB2MY0C6
5beElBZ6W/y8VepjlF2EN+mdGjKC62gUIg36LvsA6WoBq9sm0W8CzbIQ4/JRB+QRSYlY0JTmG9Uf
sbc8vATZXI95J/wb/yIh83STfm8deaSTxuXYV3y0b53fIbu+ty2oJN6/RKDX/GB586ALIuO1TVkC
vhgggIuqRXOTAzUsazd9AF3z83VMAaBOEDha/sSgRFZtxgFWFlGw1K8Q7panIWLnXaV/F9l87u2W
mcEdt5H+gm7x6iY8xXhEQ7DAA0GeegtyGeHaL1vw+O8N0hQXd8QXkWSKPtAJ/Nay+wibBjH+7V6b
rWj89IdpUTh9G+yvyEN/ChwIXMCqhf9UVyaAnfJ9J1MJqwVk04RolTpTP5VP3vBQ2DVcwrDRKjXh
no5ROaiZ3Wa1Q0rldVzG4TJkycpf+xgriiQYd4lOn6HynXe2xoDLJuhAu6400r355jz4Id83cly+
fxXvSk/vmUun6O5/cyZutF1FzTjcoY4UDGe1Q3NFZNlGYMVTD4xcg0TEvM5l0s0+NICfE+3YEXhf
0fHFFJ02f5yP0IcW73ikzrLrSkyEaPrwfdBnOo8j8vw1z2qxfc9X6GxaXAAu0t+tAiPa0g3aMTyZ
Qk2IJlLbAS3GioN1Ox1wQBEOFMERBwc98evm61e8W3s0Oz/2W7o/by78Xc/TeJomcgJcqi4LqZcc
EvWGw0fq5Q4pPIJfm24FSGXvChSc5n4Hp4Otds2HtU0h5K9FIqfPvUNP6DfRU69cBT7pxevRSa2I
6CJkzhz6jM3d9DBtB9L3UcagUF4DN4sr0r0JsmkMDLofDVdOmcNRGLgyU4+Voixidqwe9aUZgejg
nJQS+81eeFgyuaVDiqYJT/o6oCgwVN4oNOhrkNcLqQjP4hvD6wQsExQrqVvE9hPe43ZxaCWCLzm+
U/s5Fl1azZuAqGhCfUesqz3Rsd8znOuTyxFi89AADNZj3T/997IlI39a1u1HJ5a6IJH5uyocf0Ks
aMtxWPTdwPA/Ux6CFtEJVMwEBlI9JVXiv8gh5VcJc/Eam+nt+6A/5MRjc56xIAfSf4zLDDZQxx4I
PVyDDb6i7E3/TMmfFsdfVGqCJ7gGcLPhLD9DmP/oWrPi5BpVIWe7P4l23wALl+S53aEi4/yO5kD2
OrrsQlJkLgUrBnT1UxZQ0uftqKcy/I/zdFPVJzgbQBlb8Rqj7oozEt4bwR71/5k7sya3cTDL/iJO
cAG4vEqipNy3sjPtF4btSnPfd/76Pqzq6U6zk9K0nubF4aqoIkQSHwAC956LOffAr5n46NJC5Ouy
v0FUFG7HQGQbqZjDHcsQJHEqPCAl1b40neU/oL+uEbOxyWRkzmPQe9PtpAWzL4dRJs3SnWU09Y1n
lZSCX97jHKx2ccc2CuQkfRPGhXETJEpzxBn/nZPtR7vzj01f+X/rPZ9ddhMifE5CZQ92pOe73vyd
eaiDI6v80vK1fjtVZugWdRvdoMCa9hw0NUf2sIorDtBQMjU8vFjLop1n25yUWtO8UanoV8wm1yZ7
kts4aPa6VPiusJwnxtzxJpymfNMpKXwipjmt6TboUoL7JBfMqb5tManGhx5ewR6NZIOcbaruOy8r
kKr4OPat6cmLbePJB6wOPSRWNnheVRfojXN0EHFtp3pI7qUzXTWcoW9nyoWyiWrgLxTiregMbZdN
UXVVZB4HOhUbD7YZtjsLHf2BHXTcqwGSfG3KezcP0/zosQTfsH61UVo3zXWHA/p68BH74PjNXKbH
YT+wke1W7Kikzdju1aEfjmzmItIooochkOOGFRgSLh1VG4rr8NmzQ2xRCOX1QGm2dYcUArNufv3P
3+zadq4KbJdos5E/83XHH5l11NG8IlpN3/l2xioZGuN1a6nVPSeGOFuEesytFBNhaJoAnZwcB5uV
8BuPg92Z10PPoqQYY3MHOqS9bVr1a4x+YRNpqe8a5Vi4k8IBrBanNiqzr2mTlDswN4qbtH16Jeo+
cTlYQtTmR8YjDt2nUR2UW6wmgLMG+TO3vF8yQsSaR0XHvtm4U4ccbQg70BvTbjCtOeOPlu+JKjXj
20SJYBw1Wb0PVLg0aar97OPx+4AH4M5GZmklk5tpInpw+tbcmKPhu0Ef1HcRxjOWafkxD8uYg3Rs
uYVXhHe2mMK76bGXeIghoMTuEGaFO/TqYxQ7rItCbEeOzUuz/G0Td3e2maVuWxXFUdps1IRssd7U
bfhG6XcYZ26a+Y+8NpTrf/4Rl8kd6xz/WnZoMr0SrXkcNchXvS7c1rMy0G4ikBx2Z+kgiiGq/Sft
7f+NinB4z2fMYP3/j8ntV95mTTU+v/thTpD0B7uaRgjEOjHuDxzfP/a2+b//b0icOnMxhQaOTRUm
9rF/zW2m/X9gIQjHtv9vbtF/mdtOMA+I+zJVQAi2pVsg5OBp/m/MbZ8RDyxyXReetq4INa1CdXes
AxUdUhAU7F7W1haTkzh8eBSf+NdmeEL+D67uvzF0cxPwgT/a5qCOhBHyouEIFy7aBSM7l8Lz093p
q6/dwAy/+2CJQ30bhC0oIHxAWfPEFCC/RSJRbuzWG46XNQE782MTCuLvyDej/lgKbbzHpl2NHNGa
cnJFNHVvpxtZe0rz/X24j7Gu62lsEhpBOpjsRRgFA7uJKmCiyxqYG/7QQFFlhC7zTXPkdNNJQMBk
4V9hYMb+GZvi2g3Q8T9e34GOYNbJYLn40BAHT9M4vga6OZAD8F8F9Ukvmt/nZ71otkZ++PmRpcRj
P2Qc2tb47K/rhO/IDbND/R32xcBestYzFzdaYwX/unD/hT5+0uJaz5rtoB9adFDtsPb3TDetOi16
0BO1HDEPz+0afNhUV6dvbO25qX82U5sqXcvPTBfdQ8cBFjjEdhPg4/5++vorD24GjH68Dcsp1SJC
rQ8NoRB3pgNt6ZnvWW1kX7Vht5AVDRbwdCyL59MNrtyQuqj3wsZ/Ys0NYqiwULMHrQd5q26D0D3d
wFx3n3QFdVHydjj1aoPYyLWTMY++eLjVWWKpDha/XWWU9oi0spbJ8HK6OW1+E5+1t6h/SEN1LCE5
uK3vd+UWfC4gsqHadqOTKN/a1hyiHUfIA5qD0VJu9Vi1jWSL0FFPSew71fk/74qkp/75Dsu8Kz1j
4Ki60OPprxh76kOJz+uxjvLgX6zx/7K3w975s4k+HmytV6Vz4EM8ZLe9DOIbpyew6jmWdjycqam1
V7e4kcQf046PAskZgC6B2eW/g268KtUuYZ/evzv9tNY64OJWckad3gaO4o5jbb35VWWxK6MmZ8bR
tVtYjHOJHYVmbVTSjY0wfFfzOr+ta2FtiCow0Ro02bg/fRur/W4x5OVKL4sykBKpCWwDbzC/6hLY
mm866ZZj1Vn12fq7xGw7fI39l3mL4HTLaw9wMfJVSR8VhV5KbObKNM0yGTa+ObNG43JZA4sxT0eg
auNxNV1T9RMWm3Gc+ttBpqF3UQOWsxj09GhUsrwulEOWj5b52OT2pLxYilD9Mx3581GVXdk/y4Xj
cPgig2QksDxx6MOAnSKlC2K2ICMk+Uo/BOBAJ+NMc5+/EctZDHlOjrig1UfvAIZwSvd9xTEkHwFp
3h1Ov5G1EWYxxhkiRwdUKNahaVq9OYK6y1SXD2a2d4qw4XPvdDNr97EonsD2i9i2CvtQJWK84qhA
fcDywLn7ZZdfVowXovyKMYC3Fv4UKMKD+GZOeeGevvzaQ1rURdtZORG8pnnoEobhIeZsg5k1Q6Sl
sUt8uo21J7QojTY0OBobI/sg6o5jIsgwg7KpVc5/zzyjlZtYUixAqkg+8OZXUFaGsy+DNlJdqF5t
M9tNsvKyZzXnGfyx7NDZCNewAh+8MZ3udE4L7mukIXcj1K+LloSWvSiK1OmwQLQ+fVZoabuTMwXz
qaorJb4xSg5srxslcKwngNqGedFiDWT74q5GHpmqSuvQVbymAzsfWrPLhkQxzhTIyrhiz2/tw6Jz
9CNfTXteP4dzhbUHWqr0t8jHum6Xw4HW7lFlWuqtDSx2+Ha6x81j4v9c3hDa9meTyYDEL59678An
ZqDd576Y6l81yLeCve0qN5+gGOPGLfQkaG4xyhQ6mA42+p5ON7/S4e3FkDB6JivSWPEOqaVgbhNI
w3vTKnanr74yiVr2YkjAdzyEgAScg6FyM+6keV3j2n6UjAcfXov/Cl8NEJqY7EzeDwZqzzvOz23s
ALEu5Zma+3zNwDfw4hFXhqmNQ2QdhBH2B3/s8T7ZSfaMZ3U6DKnXnlnrrz3LxeBRQmOKFMVyDnBA
2LNtOfZnbzqsxvqy7mkt5tU6LBGYDexPN/Cs9StMQ7r+tSyMGagatpxf6pNZ+L/ADtf6mQFxZbyy
FgMJdM6EV1GZB9P20hYcnKOhcYr98r0bKfgzb2itlcVYAl0qLluTlSIultg1G6AzWeHrO7xEF87h
1mLsMAFjZBEk2UONwumgh2a3SwrAqqc7+sqrtxYDB8kfgTIw7B0iPcRl3WhsWGPady+7+tzqh2GJ
JXWOtoHOqkNCxHeivWY+TtnLLr4YATSzyARkRGxVljI99R0c6F3nK1hNLrv+YghA4dQUBochB2wu
zpWiGuWexaG48NEsatsoOlk0MVcHJy+2Iu1sDlVj70y/XBu/rEVJ2+yps+3Ke0XPtAO7fzQUxAep
/yac+GWwlYMSm3sLbaieWmcmuZU5aN6o/Piy8dBVao8O/qAX0TdVCTl/aOHpJKLAEwq5GhRpcqap
lbID0PVHU0Dcg2nSIHv3inznWyfu9qJBsnhoess88whXKsNclLbRWWjROac6GBT4s9PkiAUFx3Kn
O9f8Sz+ZPeco2o8Pq8kY/PrJ7A8gnUsOGqbvShzDERXRxhDeW438YON40ZnOtvZq5uf4oQ61Jk08
G/TioZZS2eSVIXf+pB9jzDM7L68gAg3JmRtbe2yLkmfS9OJYMxrwGJGHUlSSK2AFQxzsTj+4tVe/
qHqYWXWsoCxwyTAr0Luas+c/T9DUxNmZ2WrtFhaFz3ak0mlQCvdV62Pw9zjP8m8LdN7vp29hLojP
3v2i9GMt5Pik0wfXn8+5gaxtQZTuRg7y8yHfdcisMF2pm8SzLttk5QDgz/cvI8gVtu11bplwQm0g
DN+gTmzPVMrKMkUuCt8oIqF7kY3HIVO++QPQxq52Hoo6wk8uo8tG4zku8GMXjgsiD5Ta/M9bEGh0
/qUonH4lK69cLotd2l6LJqJznd5B8zFfvb78AS2KPVZhnyU1Vy8nWPmywKRUmIiVYuDrph6deQ1r
97Ao8kBIO1d1lQ98ob/nBievcFynCx//3OiHESTGp2KHPhfnFDZ1JxGMro+o/d9jvdVdxJXxSS6K
ekCW6uG15Kfr1VE41cvQYGSuxYS/T7zWlhqfeUZrDS1KOw0KPcsNtXXZjz/0tXofxeWjHKKfgYFI
L0zPbCWuTb9yUeL1VDUIC3vAs6EGrni4tWPnqJDvYMbKEcOKG3TiKQ0lbnBx4a0talz1ZIVVUGlc
TplZT+AqjIS3qYfwh4i1F8sZLlsxikW1lzVMWhbtrQswLYCEBCO2rXDZny7EleFdLMocV4zihwqw
zBzJ0d5XzGYD7QFKA+yCM51tpU7EotaHVgBktJz2MHGEWW+UCZT5dhoCy9qdvoeVTiYW5a6Xg5Ny
LN4dZDwWz+i4zH0BOm/uz9pGrRx5l452ejjd2NrdLKoeZK9e5UPaHnyAnNdOVGvI3aPRPX31tdex
KPu28grDH+ExN47xvVaGm6EGL5ih+r7s+svCr8eIPA+lOYSBcs+o+83w/CcMyE+nL78yM4lFuTth
mFqg9poDB3zg2AlBAYsSPGPRhIWNZeV0K2sPaVHsWVwrlWO3QKtDeVdWsLJTvXtozOH1susvKhsR
QF/UrNndGV2V1d5LOGqvSNlJ4z51SrQ2WM3pdh/HdjvE/McSYTwInGQHAy/UNvZiEpAAs7h+HoUH
TJPGVlRQSQYyaHaixZp6uvGVN2Qs6h0SPwAPrkzsFMr5cUxQlGGIOipILPekmLRXl7WzKPoWdICa
eHl74IT8IU7JHhI691ro6GhK5/dljSwKH/VSaXVQ+Q99VxQbrUIslxYQTPXiMQGwdLqRlYKfk6w/
vi3iZERYKGmD1i96N1sZXjPgWI+nL77SlWco8seL643eVE0FzgXH471W+w/GhKenHZ4vu/yi3CcB
JdQL4vZAkF++0fPc9fr8e1LaF/78Rb0D6Bv60OD6ttI/xniiiAqEWSDOzBxrnXVR6GTpeT55Gw1T
n/LUqWicW3vgyxMMR60S8XH6Ia1MH8ai3DWtKKxJAfyJbfimwdrtd/kXDxOAX5b3rV6eWaOsvGp9
UfVKwCdIlfOsINMBzZpcaKd7Lw3c03ex0k31RWEDbB6Nga18N5+6Y9XrN0KeeQtrP3xRysUoG5PU
wPZgaM0VQZTHlOXChB/hsh++KOIwaYagBTXg6vmLWnC+6LxfduH5fj4soRPc2MUU81613P4BMPE+
dqzjZZdelG1bdpCLexMjRh1pfyEI0g/Qiurd6auvdEh9UbU2wjQEqU5z0LyHOBAHhEY3to7NT1Wf
dHCwl7WyqF04k75SCFVxGY+fJij7imr+KGsoID7GhwIv3+l21jrmoojp9WWZqKwJ5ITTgjOtciuw
lJ0ZnbW1h7WoXhuzSiPgBrnD3j4MV8Eb7nK+iP3vRAqOD52bubmyS56qL16+O7fztlIRSzVe4Ael
KIOxwarq32Gm/y596KO54v08/cjWrr+o5Z7TsnHMvNrVguIYcipBOgj5XYE9nnn3aw0sShpem8oh
Ig0g/X6E7PSTM33UqM5l04K2KGlCoUbM/U7tVqnxOOg49PXkrrbkmcuv9ChtvqsPha31oWUYg9Yc
HIBU92YuayR/g3mm+lYmHW1u9cPVg1pgf5Gt4sLSwsTftj+tCXtPpnzRQqO+8AUsSnxwWtHHDgMI
rKzZ50v6YrOTdjVhtyrz+txq7/P3DI/wz3vJIttWYsZXuN2GdjTixt93wIlfsgAw9yV9FfLkn00k
c7wAkC1k5K1X7LUaQXmRYi9oQmmfeSMrd7EsN4K6UtVLM+iKU/IrL5MbHcvfZvSmiyY4c6l8bUfE
QC3snYPRsSm15bSq+B5asnqYEifvLnrj5j/j14duhZbG89CCJYepsn7KBMZpELwU0XjRLGouS050
qh5Itp05PMHVsqlKI/jLaptza4DPR1lzWXIhiaxZ4M2vwIjgi7VFeU00z1vUw+KC0mgSQJOKMz3q
8wI0lwWY61E7TBW3AsvqDhcewctpxTaehpQKiVt5Zub4fBQh4/vPjuuYkzXK2o4OWt9o4y5smQ83
tqmX9ZlPoLVuq//ZgN31XpFB5jpogTnuNIBCD3Whk5PKYeWFb31R39BB+xQUJ4QgzR/y60jV1Htd
L+S5rzhjvtD/3DrndPLPezCxmw0mYPmDwpdPyh5zqUoO/9HP8/GqSSC+A0YSslQHkChR5UF0SXE8
5q+aZEcMCBUeTUsoz5Y/2Hi/RtNoG3g5jpK8FTkZYfu+6INy28po+GXgCrzpiqi5HnFAsYvX9pD0
HFKONmoaYgoNNLYvnkj0msaHQGWSvI+KQIEamSqYMozcwFlp6F7e/bpoaFtKcuVklvp89OX6nhbd
d07s3PaYrI89RqvXy5pYzPSBEhkdaIkYXqX8WntAEfUSz/F4WRdcSnAttRlTxSRGwJhqYJFkn5dT
8waK4sw3zcqwoM4l/GFQQ/VCojGRwYcwzBJYj/lYNa4z1kG1m9JSma4tznXsq9pRIv3MZLAyOqjL
yR8QiCk6GWMkVshhjXvyzMoUOxik3IZtkzNzwlozy1XA6LWaURnxoSx84HKTwgCkj9dFlu3NHrv4
Za9/MQZpcL5aHNzxwUza8IV1rHiwQRT+GCJNOfOpsjIKqYtRSPWg0OpFGbv1YOC6GhOyh37Xopia
Y9izmXlmJFp7XouRqAKV03Zm4rMB38TxvpWDtukjPiLCdLL1LSkp3ZkbWtk+M9XFmITjDSlOlYBd
SX979htLJ7eZjN8FCdNDVVzFGsz+mXJTnWtx/kL/n4OgXKpUlaHQwC9k8WHKlGMApQW9zkZt1O0E
5WkgrUkH2D7Yl3UKudSsWgauwimxHPDJpdVckXYr97ntlJj8/Y4o+Uu6nlxKVSXXJrLdUnYD8Tm3
Qx4KyJs54Y+mcm6z+fMZFhjsn6MDOsIyxM0dHSxLNnsz1PxtqMAHOn0Da1dfDARdSIqoQSrfAV+e
va9CED9R4v++7OKL8lfNgthjK/F2WhdeA0vdiNw88+DXfvei5meJe80XvUf4tWAbhRW5Vh5O/+rP
a11iNftjOB7R0IY1/gpwxPpNFTRHp3ysootmQ9BEf148rlTIukCddkXUl9fsWUb7IVSefXKvL/v1
i7r2pIXJgEzZ3dBis7Gzot6AopZuogTvp1tYGTrkUlSL96TyJFKZQ5ZV73pYvrFnec8xK3hRA5yc
+TB0AQFoY/OeFuf66ecjI9l0fz4337R8pcNTd4C2key73BuutZLRsTZ8bevDmT8zLq6MUkuZrTIO
eBrTKkQabpCIIO7IPbvtjd6VhsEJUkEqLaFQWXvOI7LSj5ca2yGCH1obwCV8Mnr7fTZ/zaKytqfd
6Ze1dv1FfQe505SJyBz0ceat34HjkuW3yy49N/lh2TIGw+DDXArcBMQYjyRjKE/k8+mLr72HRX13
ZM9MuQ+XJi0sYqhIw+re7Pp76oB9yPRn+LjbEH/06cbWHtKi4glLH+uuKUJ4h766a4Kx/Q1S1rlM
hE7kwZ8PyklHVVixBCAi8gkUEIkkxFBov9vOm5QLb2FR9q2ZeUAVDIdzqGkzxE8amWSnH442P4VP
Ju6lDFaYE4GUmR8cNJgf3U0aR6nxwzIHU90S1lRdB0Q0VwcFEx/ekGlQnae+qfLStdisb34EU18J
klG6qTqzXF55W0uN7KCUGoqRGeiqVY1/BXY2DfcRnG7lsjnRmtfpHzo2pBHYflpg7VqHCNprO85A
Ns8RENGZEfTzBb9cimMrAm+nzitat83Rncde9xiS0xV71btU+31bntvWXRk0lzJZlozSKIyUdgrI
SYOm3sURMQR1qxxTYZ2x6601shgGCqsTtUcojNu1fTxzLu71KbwaJ+3V0eozs+ZaG4vRQAQtio02
Q70BYjLLpsfa794sUxIHkfw83c3XetXc+z+89Dy2beIrvcaFtQFHQ1FQuYBh2F929cUQ4BObpArF
QCDCpj1Uwsq/TwB9fD199ZUVy1I2K9hqMzQTsixJ4dkmNOf0x8YBr2SLy85v5VImG1a9lmdAXMgD
COIvRVih8jPVyTqz5pqn8U/GmKU0dpJBXzZth8WoooO2NXZGFW5maB+zQhzJVXwlVPNMWytveimR
5UjImAxb1m7oaOleqlm2ZX/3nIZ5pbaXElmj10nEjQnqLnPflZq8FwagDYeoiBZYUhaNf59+52vt
LCb2ti8RlYIqcwHkPYfmHOYT3CRF+SDq8YVdzPDM8L/WzqK8ZdxCXIWo7Paa9lB1+j7T0ueEUDHw
UuS/h+plo7q5KHFlKtLSSwy0ZzKsdqBGiCrUyYk6/bRWKsRcVPfUtsILu6p2rUL/SSjuE8ffv/PC
P7NqXOtSi/IO0iDN80K0rnRIT1J0oW+1ycvd0z9+ZfRb6mATwl/1OOfzLCdUMHDHqh3xarQpkODR
1JNqL6pCP+eNXFl4LWWxXmd4Qou4laSv3DAnH9cTd+wZvjHr7+3c+w0E9KoYoi+n722tucW6vgg8
q2lMmmvC6nosm1vHUG+y8V3K77YZzbwh+2irzpnSX3mSS8FsHDHQ2CAtXLuA99ZEHRMWiDiwSfpj
nXpnxOQrnU3OrX+YShzOg5tUyjlBve32aWDDbVKs5NYftf6yqpRz0x+aGFPDNKeKN6SxNwBOrfg1
ieiWGL2H3ux+amV+TkG7Uv5yUf5TkIopZ+fLdRyyu2KluE5jNdr40n+wmuQ3kPAzH/Rrr2ZR/5k1
Wg3828IN5/y4Qkh/E03g6EHzV5tqUM/U0kqlysVA4JHlU2mRSTNNGWwTnwAUYg3aM8PMP6crn8xj
SwVtq42T11Y+OykEXVmx+uyPxj4GGbrFVHTb99r8DIdXKQZIkvW9E5IEgGmi2pBHvG8kzLrTZbX2
2hafAx5xAlqLmtcNyua3Ca4OyWvx4pfaXYGM2CztM+W78jiXslqOMDgoGMkpEYrcOJ3yK0+yv07f
wsqSYKmpjcmG96A2WvvSbFOo6n22cXrpkTpKEmI3+e1XtYn1Q5x6wf50i2s3Mz/MD0WlJbmRTyhd
95M3kGBaExmY35haktlnBoa1BhYDQ1HbUGDzwgFkaLt5TQ6WeuECUywGBOSuZTPqXLqDGDyFxAlb
54Q0a796/vcfHgt0AfLNrZLHMssCbb+utmnZXiadlmJR90h0gmYac7EbSBeRGRDAqnhUTetMRa79
+EW9q1JlsZemYpcKbz9I/UEQS3S6u/xzsv1JsYvFrC9R1gWVQepNVtjv0Hfl35Vpt9et5znPed29
GX30rS2qe7OaQD+CIzyWWRM/xwiq3DYlPmAY83yjgWzdJoZ4MuZ8KNCk5zTWKyOqWIwBWaGVEVE2
FkctWUQKS8I54aRNbqBo5bUw1Orl9HNYaWcpxCUaoBB2D0EUSnB9rEQ7Zu96K4Rx9NOpD+4aVkLn
NiP+EeJ98syXyltzJGElz4j+aPb+kaH16Oz1r6qrm1vh6geSJDeQQF2iS3fd1rvRb+wjY6srfhVb
dQMquz7Treay+uxnLIYKmRjdAMQqcT3/TbUBtwY3hI+dGbw18nRWrr8YKYxSCcaeV+aS2FSQoWUG
CuuuXVy30hxh8JLsNif7EEO0DSrdsQTZgmATuNfMGQJ1Cxif/pUnhUm2SEEkxJzjXXq1dqyT0Cy/
G0YfFwd2NiIyUcbK76t+Q4y8oYGnjlrvLrWjSrGuBkVYZUw4QA8qXIyWnf9F0kYF21aHMYJwS8Wg
YUQpqStbMoXLodiPU0GIJukxXQ+hSsDI39peOKOaLTu6NmKDYOYsKL5IC4wMmXzVN4IGxW983GO9
gTepEIwKn94juB7o2MbJBi2/RpcZXIM8Ve/GzCFQNxvDgS/d1EmV+pBJT4Tfe1srlOssi4RPRnte
hdfgeU0ixURyaNWA8Jp65Ag1DrXNONlBjCE+NbDu5NaY7tnSJkQ+Gnp/L5VJbEIRXiWBM71lMCfJ
2SBnxNgmYT8MO88zUoJlVBtWrrol5cc1dCe8QvHXHeys1veEn+3iQv4NkfSWmI9oq1nDndGXe5mX
k+uBESUM6D4mQKCrnGDbkLvpOwyrxNc3D5WYfprt37UW/Y3R/Keh/Cya5k4fBgiHtfiLuDSyaAlA
Cs2tbNr4xg8hgDWoOSK7UcFCIVklOcHMj4Ojt9tB6ep7GNqkQBhefg8Q3jtkdmQQRd06SJnZ6oAR
y1u8CxU/YpHKHmXVjA4/uS5241Q6981IIHHPJEjEFKe3JAr8MkgpqbPhJYrAOQLMvk6r5NYbxdaK
jPsuSPaENd3pwParzv8SBd27YQIEJ556ZyFh37RgIDetErzqo/9X29SPcuLllKWxsTlDc7Mk+JlP
8oeWKa/CET/rybkjx3Gbj/1Nqw67QNG/9IaJXSwdt2TDqK5VBm82CFin0nex3twnYUwYcdr9UnqS
OSD5uILgZ699ARvOcnLvF0jFOrDgrM2Oalh/jR3txQiNnSgqC25x8WxMeF+c4U7qr5ppge603SGS
t5lucc4knC9dn5BJnzzDzf8+RsNtYtmuLEjXisudQmaPn16BqNwrJNUmQVpgyqvJZJpug7oij069
ytXo2Nqc6rb2sSdS1CyGGz8gegl8NUDZByUmbQweu9sG/hWEsW0Yh9/omJsp8R5Ienv11HoHl4mo
km9E0DzG3bBXSPZqOU0dmf6zYTvnYmX8PXKc+4JLkxvJ2PAg8vw4J4ORteF6QfjY1sq+NYt7oP1A
UTMX9Ibb43XXyHjZVW3y4IekDSbvlvlLN+Kvvh6RMEBsSMwiMpbXuldvzUq86iQ5kaC9MdKrwglf
dBtiLLhjH5QrgePRQRdVtPMzeasb6p5IbRJUQt6pXfXJbd1LAl10++eoRXu7yx+NtoQL3Bk/cdex
B2f/1Ivifprt+EN37WvZ7eiA9MfjTDZQRtRfIf+CUPOY9dPR9/SXlPGPwyct3ppNxeped3xXqNYj
k9OwIWXL2OSGLPZmq3pHKwCx5xAiWhR1ip+ZAGKf5L2OT+vdYBK545NtSWcV4tsUe9kLCCKHOMhm
mDy3bfXsrzbiOGqD0sZ6bHRbvETD4NgbwvLal0wjxRS+Ia8/BmPbhNG9Onp/y7GqQH+XDcmlCBjz
ly4lI1BoLVarsMxDmPGKZpTcW10SrGLH1iEURvAqUogEW106Ob7nILHKjQmu3P7q9EAAgZfac4Zq
JCzK3ytAgttG0/4lui77mjo+thhNMBjtJhSY1H1QpG6NSWoHn2hyjSoprZeKc4pHD0eN4Y5E8RTX
MjeTHwSHyTfbYiMuryqDRNFGYTjKxdbrE1ZVXTmQZFAPbaW4qeawwpGTFh9SRTY/DMVKD9Yowm+4
f3SfOczP3/IsaA+aVopt0E3ZrdcTKTGmaXYVkESR7PQhUbMrIylbuUs9jBHkMYwdYWapp8XvpiLr
9lmLUvECHhipip4oibFpCqX4UQ/B8MPz9OxrwdBwxfSgvHoR5NtNz0MgNoJJ8n1Mio7wnZo0Cr8j
2iZ1lJvGgizlkjQnqbNOcdpdUttBskOvZYBPB5TuNW1W7aOkcfYNYKqvoW5H3yaP1Ne9qWVEsg+g
sXcMQ/yUus6vGksLX6pJqr98PxgzMCwBYYpd6pS//ZR8WxdOS/tNCYvhPUwjkkN6n7gOwiivKoDl
93E46H8b+px3BBuYIApNHe9DXur3GJHTGyRyAMq+rf8iPKARjxPo7EMdA8ZPhVk+izTOXsa0LI+i
dSpKUoDkJ4XDZEfQg6x89PLBvpoCn0xikdqvIZeiaC0y1yxRT19qVBrRta2b1lUZkbgGaeN7pYma
4M7BCM3n3KnCbzOKiFA+dlF/EU7Q7uvWqXVyYHGIP7R4lQYI16RJlkTdUG7CyUrqSiQP5pDXrqIp
/lPQy/4ttQlkFmTN/pWTG3nNeYHch1nWH4omCPd4+PSjI63xnvGz+2F2SlVjbu+jXdw09lH4/KZx
RO02I2i3jmMrT3LU88NoRnlJmPmgM5woCnFnvtd9qQgBjnZ5NMqOgyPLMW6noEslqZMi/t2rWvoo
o3rEXdkFN1nfW2+WQSSsEgTaFlGmse2lltFKyYTG92FgA6OrCExP3s2AkxwyYPTKMsqDLHupAoP3
a3ZI26EjSXXD8sp+qxxHvCYhqS13JfhOYrjz1pQ/Mzxs4Q4smGZtbdUntDUeQl26Q1arESsPwvma
4yAL5DmTzFplM3VD8UiIHcmMYgIBNgJsj0yxx1LJKWwQq76/sQq44r+TNsl6AiiTKSHf1U6stmvd
kQTCPCeis2C31XWU3PyVJj1LV56cKp6b1EQwEJuxszfjINtWOfG/rN3iplcNwvr437dCSF1nTZQZ
z2EU6d8Tw3+RA3F7jV8qHh+epfcCEwd+tiTy8B4PROt8ryXKKdK/bN8vr3wP5e5kBtDjPXg3GSpI
39d2KqvQ5MbIjKrYtQx/z1nle+FtH8UE0A7TUO3TcSjGLdBNVflhckPjnZr6jk6MnLTIi8hBlNf2
ponVofvVx4SDHtDQj+WhGOypI6sQBVq+MXo7zc1tpxP3exMmJJU85QKOZU7kVdPWt32nj3eMLPa4
18OI5Ko+TBXnumx7qewArhnqcwJcpQOK3bQOsULcg9sTcP2GwTjqtn5s9Oz4J2n0wx/mz7ne0m3n
INIyy0myDdAPqJmevaox64ndEHiQVtNkmEh8ErL4nqqsc5FsZqFzT+Yfk0jmFXK6i0hBDB598ifY
Zk57JdjbdLmB5z34gwvpe7R2QW9U8THz8ALtRoI13iE+E4JTpFpUvvJeRnHf8ZnQEk8WqO3Wo6y7
rVr2hKv4as2qSkM1ibYWDFvMuWdnesQQlRb5c02aGzdCb+zkmIksb/+Ds3NrjhPZtvVfWdHvrJOQ
V3bsXg9QVVTpLlmWbL8QtiVzh4QEEvj1Z1SvPnvbLJfqhCI6OsKyxSXJ65xjjm+TwzmL3cDpTH4D
WxJTjJ6BXd/WWjhVMMKNPd9ZzLwcGpei6L+C1kyOpFtLXR8mG1yU3wHp4D34JKaa6w+icJv52kqw
98LWaxwGU67U9Q9ZAcvmx2KB2TSAZdzU3wa3brsD8ZcUzdNUUZGwuHgkKtPpgw+wjr0jFiSWPIyH
ifeg1TlmdC+StsvpSwFBUnqZi5bOkRbV6OwJnez8MWeUeZ8hW2b+i2uL+MZtRucCuqjlu1+6VZBb
nmwSwmIIvWBZC4gBfGoWoIME/VQiiIe0OyyCxH0twZK6STLdDvsshtrpzgOIyn/Kk9m4/OicJ70Q
dJ5iAuaUgD0Dppsw44ULt7MGc7UWOGchA8b8m7rJchA6HT0TtUlbdCnsaeFdvVukgNQsb+bF+5BO
pDOwr4Zl+hbsZFTbhgR3HS+zwvjxBmtinIYc4ELnPncAfbggRVvqvc4Bo3hKUz/XYVKbogc4Y+60
jMpcM30wZQUj+HEQCrvCUlGZLjCXgGPq93ishkcJpToIhnEP15dEdjENPdqK6RIqXMmvp75cnO2c
wbw9QYEuRV9j/gLUcgHkXM8SAqNnNPPwNLeUY01CcKbMoFEqFmSNAZfp7OMM/1yAZxC6lFMN635t
ESaxIs5gpp3H5XEY2WGkHCv9BIPkozNoUTzkZDAubCJ1P3TbwWl7Muwg7or7r8TpvXwKQFtvi0s7
mQSc5wkuk/6exDMicNNcFskNx6xZPvjJYMW1ZXQy96ZE7z6M/WL9aKhQmLRprRfPVxR2e3fCHxLz
2GgdIxw+I91Ko5hgsf2eZqwSl8vYKHKDc3MX72rmeO1FmwysBIwcSVTgcexEFfp4lmTlrUu5Yw4A
qYnuukE9XAYsAkznsIn156C1ne8eXOqb/pab1qm/eqDVl1cCbGcczeu0KtMXbbuuuRqQ6y+h6Z6T
5Sl23Ly/B2qPpzcmyXJ6QJG9KK9hegA7zW0xELBl2eDQ+HWB48OEo0Y3Dt9G+HwiipAr+PVfpLDF
P3aWinpJAJn5CLy0dpHDGPu59j7UDlz4qVfR9oDU5uhdEzCOYMfVuU6BlRYid7tpK3lkwcyOfcVp
scK8CBO4XoOsUBiw8bLMK78XHuhz90wr2OIlQCm4HziC6OQHBk7qHcCawNGsB/K7+ZYo6HAB6ynA
FPs2QlzsYHkDFHkCKLGVrDu4zkiWb6hiSvtDrNPeu60Xa9wIvo/TnWz6+mAQCx+vEBQQ6Rc6gkjz
TDpO+2cyAaGVwG7WGdDoliYLAgJ60SPIjalwl44EbQ1U2S0YOsv04sDbjEJJ4dZLD22VD4ZRGUqb
DOIyA3Zq/lZ0EoiBniqUFSAMZ2twpvGtil1dZol6xeE9dh9xsIkBA8eWZ7wjLqh0j8R4Kr4A2jHv
rv2MF8tGjimp70t/UdjaQ4h2BDUbgUIBdZ0vIEbYgOKctmwaS5aJh8r4qCSYXCC8D31sSFUihUaA
7QPdCCRGHHJhD4W9H0Vch+0TDowMkBJ+y8CoTZ1iUxOlAXUXGpDTLZ0APMbxsU09P0BR+KQh8RO9
KKBhyrV7CewJG2/dmqBKcNGp8h8n7RG9Uy4wIY8OBRfx4EviQEWXgb0YFTh9LYj6FNIsl7psGgfo
Uss7OKjrpMjxDzgz3TVSgXiWo2yxSK5bOFDqR2wbPJChWC6NfxEjOtUjrw7iOKCjHYI5IoSNmqDb
jsSeDlG5PhTPIJE6BTA6Q9zNfkAUOt6TxkCjT13ezVQDOomVgYaypA15lgrEQkDvewnSWyDFCFJG
QIj2caIfu2qMigmj4TNHhAUgE4AI3RBrrZkunCbp8y1HPuLK72PH9gF162q8UKVVWRNWokLmz0I/
1W+oct1h75h54ZdIEkr+kVBfD0dKT+yOD+0Y530VWiP98Yo57dFVqzJazM+FxT7IhlVc5sgl0hn+
uBHWbyw7dY9UxW3riZhepzTx7Z0LO+AcEhNuUvBUBcWEaoKx1kWy8/MUczwqg5L+SwyUc5/veFVn
eQ1gK2BIMcZmVfMmKNN8rmHra0ShAtEz2xJYmgvHAN8L0hLDcb0YXPkcLxVVF1jjK3IDlw3T76qG
D8URBAt12AdJifS+Dc4AWknA5o7ULz6IankdAnTkN3HAq+m4c657S/nXDpISZoOYOvQYn+INK0DY
6pOhPMgFqMMXODEeSwbSXnFeg8aI3QBQzzSvAYh1F+7uYDKZ5fcAHPugH5Wi80lIzTj3Tzj5LsMN
am/AinH9ifsHYEXY9CNDkVd16wF9LdygLQybPtXaiXW3w9gtl0ssXE2PTaHi3Q8R174yQdxjnO7T
Wlr3uskdRZ6mxvHlU8ELH3AkQASpqaz8nOIQPn4tujqTm3xqOMpupm457lBljPhiPIwFvJq6YUKs
AT34WVjm9E/KYqh+Uhpi13LjIEwKQtbgl6O9hwq1aJ6WsUSUp0eBRhX6MS29mxkhUNJgr5fxeafy
KUsekgpRyMt+kgKnYAA+WwQ5RYVTCwPW0PsobDJrFvjFHDMeTKYsrY+NiS7iqPOoVqgGys3ghsuo
8Qk2qH2cnEtd8xwAvFEfF4dKdLwAk6DLsOaV8xwnL6VxmnE35VUhDgIHc7XRyq9w0moRFAa5NsPm
qPmAUJjfPpopd9pbsXiL3mVtEosQs0Eef6+rIk23SzvHQGfXsqvLJ5hwxwPyFR7ONKggimXYeTMS
qTjTIBR7v6CsKk42Fob46cYRI+EXrZ7gq4rIBbjtYC721tx7FBdIL2ft0ww2dfhc8QWYPF0uQ1iU
SLNDXf6UfstwRwDo5pqx+JZxVL2HfZ44zq4H+t3uWYnaoh1lqJvClKSIeZJL5mFQxq7t6sM4oShx
RzxEUGHambrZTWa6ljwi0tek10Dtxd4tysrcrIpIg+kNji5LjhqPoBhSltAtOir3DhPwduITJ8DJ
RYkg83BDQLNyPjVuP7ZZOElEMH9YV5czfDrGkqVg1o48/TTZsV2uirQp+o07aahF8JGyITNhkhWW
XXTVseIGQRztw0lGTlhCm9jNNi38B9iXyWtA5rNNhyp2TL+tbAIQGNP0cVxaNTzFFZ/Ua9OntsBl
sS8g3xyqYTUe+o20WCw7C0vbm0kfVeZ+DoTXNQqIDCK9umt09UktDQWLEaoB/6OsmynOUOMNf715
MwHOgYKWRaqhipoyhf3MrJPF3ueUeP49ymqWZo/kkZSfVeonVbZ1RFvEl3ZxRJOC/ZnYatwCGruI
q96i3kPtMK3MSxcSXlbdIQdVBNA/ytWHWXEUagOaLQb5ETBKY3dJjM51b9VQF589Ngg/BFuhLG5b
OFuqjwhKJuhC3C4Ku84YZ6npXuS9033Q4EfXP3ht4IMwuUlJQpQhVCYPsEGK65cFQjlxVS8y9350
5TKYDRhIy/jEimlormbPAgQ2jsADXyy6n/q9bqD3RI/WrNWXOFym3i0tyZA8eUtcm20dEzgEDghk
eHdszFkjA0RNqLxEKS/4hJZK2+3SBnY3LSzZVV0fkOwQ2BXwERkaGTAw8rJDbnoxfx9HH27+oDGa
yX10TNIM+5RZCQkEzvHgbMMDL4n3yLDJHKsYUBnuxwrW0jUC2ZwVYFvQaURUCaPqo68Aeteh48PT
vj5UxlYxgtSz31+Awy1pQBeOEsU0Rmz5npNGYx/fqioGaBrBA5nBk5QVee1tDbSoht+U8Jf37fXs
J6mZdibNTcF2XGbl9AywGAodg9TtaTPssI8asfQ2iwD1OE2PYJQjcIsW1znmoeR2rlxjZ0SuqUA6
hKaJqBC/MQWoIDu/W5Iyg5HdUKCMD9HZRiOKnurcOUbom0Hdlr6fW3lABksjQLDQXHZmk4w+UmsB
wnVqyLdWskE9YhaoKiyoHRuKJ+0gNXKHbUDX3uddHqtXtxf++IEXGeUfU3ChyaOeh8J9UKQHcCJq
0hlpHgXHTLCtEVLBUgZjQ4wyCmie6NWl1eDDYTwXSly5oGG190QP83xdYqKy27I0ZYvDIiExCYta
D+ZyztScX4OdlMr7mGs7Pc+DTnPElQy4r/NQKYDFTI9qqIoTOT4uJcSo4VEgwq/SlC3kRblHfdw+
hTZZIkQI7iWixKWDzJHyBr1vacbZDqjixX7zjWX5DlydmF22cTFmwKBRw+14QOw78bM9aCQDmHCu
U2cgMXbaJCAwljMqNdAvkJy6QACXDdezB/ZqcguS4FBcGd4N6qnt4MEfsKmam2079D2YbWVZ19u6
mMkVgqnkIcc0UQZ+hyTSJoPl+pfK6XFKnSzOjDgCC+81dpbkA0W47gXc5Qoxdz97cBJWjTg3eJ4N
p7J2KbjSRNVIn/HxwLAqzQHF8QycOnRxIMV7aKUvsH+j5eXsqcJcYP6lmBZF7PUbMVuk+CZPOzjG
AYHIkZbFlu6u8zDd3Pg4rPp3iASVIzIQsH0p/duF45xcXQlCxaw3mSbzQkLXm4Xz0bMJcMAluhiO
1D2Sdjdsnm0L+GgB0BlyLTYG2jTTXggIHHJG4agKsDh90jrHzIszPE1L32LbSHy83haxGfGCqB43
9w6UDmCowIwuCTmQ9O59gmBWs+NIYdgNwr51G04d1rvAG43n9QGSJ4gdB8ACOhoBAZ652JaXk5Vf
fJ4Wy0fEPXBaMTO0pjwjwrmEB9bohxLeWpdlQWN1paFugfOdrrO0CDwE5fL7vkQQIEydzIL5DqGV
uUpr1wGEWY6dUwGD4VgEu3IJn1LcUtInwRQSkAmO91d5XZT1Fec5esDY444hNgStvTIVX+S+wYHk
uIwO6OedyRr9UqiG44AzwSVg37RZgVKOtnXmawSpdBnJPuHizgHNbwp5K+0xEoiTpN40PM/9EIq9
CnWqMXUxwxZcfGBaks8IC1Y5NmpaxEFpsevdDA40hMFYFATr57j4eYga+PkDU00L0rakSxHGoCqL
APkA1zlQl9VfEVmHe0TKHGzFsYt2nR0vBPZY2BzVX2tTTdhlJgTna2i3VZ1XANunfnmZcw0NR5A3
1q9udDYwmD5yLopDhwioiUCJapF1qdsFKFHHOcrZynRsNxz1WWQ/V5k3I5GNmFbg6Ay9FzK0NtuZ
GMcI7MDBwv3E4oHjEFjA9+s6BtsFHvhzW30Wc2+KbcwxNkoCPOYVEvoEqVPpOMhtpmZYQoKNoL/F
qjDJDVhbA/bHbc+uE0zcaVhh4X1hpSu6DXKNCZLTghcwuu/GucYzmhhKLiBdu9DzZJdfzD4f5A8L
hMKdbhCx+4g4+JDcw6xx6cN55vJp9BMCI+42BcEJ4a1cBHyS8hnITMWRGM7YJaMzQSCsaJbhum0N
KcKBErDqFQgZrQpLIKItHhrny4N0SzEFEntt84i1xQOlrRMlu9UdkhUhMKStB6kIfoEg1m7oI7DW
TIYVoDPJnjcO+abKxnzGdE/dHUOLY+jBPA3UzT7Rl8M0mAFIXGcqQwQW/Fsk3SonsO6Svw5aNlVQ
pBoZW3BdM5DssRvYSGEKHxka3iDTTirsFiKAHHz+0IyGIO3myJY80ApVT1Bq8BZ5ercj8AAqLUwk
rgZPzATiJkxzW+QDgBaife+yDXgX/Zc+jYt8Rylmv0gKx3tJp/jYWxATEXk09DgohvAMQFfrYNlf
oPKcNPBpr0fbbEEnz5CAwrntEgW7YwOGrTN/6/qYi9Dhbg46GOrKnH020waSG0+46UXjpljDrAt3
boBokSMKhJrKHj1H1tOtY7NZhZVTILkGM6Px2u8wOVWbLs275UsqC0igYEXwKpIJGbxg4Qvb27pt
gQPq3LHHtIyongqmGv0Fsl2uu42xOTpmHLOkexwLn4iLuFgaBHaWygkZ8oKzi5h4MnwCdH2YIp/M
s5choihT694Cv1zqHmnvAp9FgkHaBHDXYQpBWdXF5HLSptVPUwstuoKDjWI94ruW9F87JRb4hPOp
FPCYySDrxV4DsWFT1cHYuQMk4JYMTetv64mJ9LPhwwyJZ+M2btYi14E5etl0CbJlccRSOTouNixN
jSDO24KsUyrUtdleM4H6G2dS7lx0za1AXpCGY5MhFZfLPkgdYZ6RknQPym2h807RsXQNAbmFD0kD
AjGT+76AZDUDW/aspumoOvudYmqlIgTNGlZZM+Sc4Fx7Zlf2iqV3DWbWNrIeNraB9duFg95emiwa
+0QOIUKeqR8iSAR+8dstc0qqthIbJlgrUW3byV2DSazcgAg4XQOirBGzadgeCUChDm/f6ZSAa6U7
7FozG0ap2C1JiuQ6vFHyauNWCGPui6zp7JniqxPyxr8cR37WZmJ98Cvr8Z1Q4Df01q23baazd77E
SkGoOz4a2Izw3SgrRDTdJ9UmGCp6PlPzcaKR1mZ+ALO2lU5iFKX6IMum3XyI/fwGLkLnTABONM/a
zq+Hghe5KsF3irVbCHmRAoc2/kxnOnXxlQYwnsas5zhR7RIEEgPVjXGA+W88ozA8dfWVAtAD6JnP
DtrGWypsJnofbo1Lc0ayeUIe7h0/yE/dRnRuZVHDgW6TSt97MXV2XB7FDF8dFyA/HegByv896vq4
PsMvOvU+x5//dEvFJyRQZQWVuztBYzTM7HKQA314e7j95Tf0m+ll7fYn85mKcU7YbsjjVm4Naf0m
TOTCixdR1ViV4lYlfVD42ni3Tpot+WfXLCTewMmcJpcpy3XyyFjbZRuWNtZJznzG33dx+VdR7U+v
rS10x2Dh9FHC9FfHjs+WN5BwlGc0yKcuv5IgjxQyXrgBOdj4Z1i5j3aeTolMNmIi/ebtpj11i9Uk
0KWjBElkghuxl151i/ySZ/Y6rt9XQSDX9kB5JVEcnVITIR943eVOts2YOlfqd+LZ13TOIenAEh5G
GDXzecNId1BCobBpedfsK9fGQB3HCTOhlYk8j+OA1tEv/oQN+7vafe0KNKduDtN66BrZPAL5Ti8a
29y2Y3X39uV/vxTKtQOQB2QS9QA/QVImfkiVuChzhCvx+GGLPeL2fTdZDfqGH+M1DDdp/YyGsa/3
EIB8Fk2Fs3mxe/seJ4a+JKtFfUAhTZEiChsJt4kqAzwux9k6YBV/oRZ6WaTwNihfPwD0UoSoK8QJ
nOgPiLe3UQV9xfsG+tohyDo4gbRswOdCBM/0/AHS6Ufj06e33/JUT14NdKRITKpFY6LYoVHiIc+u
9YFU56z/f78gwAL119l5jBFVyEvWRbbPttKbsF+MzX2C1GLgqewa0Zkzs8nxy//nPA2Q9683yhYW
m24qoNZNdViw+aZS59z1ft9EQMD/emnrdF45akhZ0mrECaGTIr9uhYboM/cAF3jPdxD/YfhT1FNd
NBwNNfd3DibZMmXPji4e3778qeZZrfoTaQxSPHGHGWU0exhH9CEAqPRM459qoePPf1qMkmNZcEe9
LiqZ+2zz/MFz2ZY5+kwfPfXwx5//dPl0ajUiD6mJuJcxu0XNqt+HCXBUxZnnP7bC7zrPaqSzNEkU
YmBdtEzOfVZ5j2Wr76a6iSZYA7z9AU410WrfXmZQ5no9bmHi8RpbhutmmPZ9dg7Sc+ryq2Fcqjmu
2nHuoo7K72RU8AtWXn/vJjY7syadusNqJHsSabAxQwcdLAoq2tK9TBD9CkDFPlPrfOIGa/efCkq/
foI3XdTh1B3AI+w2Tslt2vkv7/oCa6efHjF1ZLbxBTChXo6zdwkdYqTidzrfrQ1+fJuUQ94mXVQX
2RMwxg9tpz+IMbnV7TmmyYluuvb0ATCsI/Dr7SICjhAv4IjqtleTqq5sp7bva6Tjx/lpqAHZ0MfC
Om2EE+uzSMTVDIxYWbSf3nf51UiOEX8pEp1jSUVbBX6boFiCqyQc2PsKqIRaDeWe5q2TN34bFf70
cZqWe3jf3Q+O//HtFzg+6G9mCrUaxgSxwrnmCKUpVUInnuYtRtrUVB/evvwJTxyxtvRBwDhfRujz
oqLVHxdZ3XWqRRGN+UZbx25JIz5mEgU4NTRuQV7IAaVKvRuU7bmy+VPvtxrlY84FVDDQGy+oekG1
BnSdFkKrt9/uxMXXhj+DUyOQPjVtlPAlhXkFdM2NflX+WJyp9T51g9VKzeaG+MlUt9GsTa8jlAOg
1AFRPJjzve8NVkfzuRgG1VWxjjhH5HqDKLVGzZGPXOmZJjoxxNcOPqi7I8yi7D7KY/sC6sEVZFEm
bGFwSjoIoN5+i+Ng/k0nXtv3SDlNioxER7ToPvJs5gERKL6l8AQ/8xqn7nD8QD9NI32JsK+hNUzx
l6V+HZdpvnAXr/hazFN9rmTz1D1WIx2JAkiQJjRVk+ZNAIHnRhfew1S67yqqFnI11EuvgXuvHHSE
PITez4aYnS2b9Mxqd6qrrhbskY501qU9fmi+PJMmTvYMWrFzZK9Tl1+NY4pZFoao+MR+HbdmJwdk
hQMeN+LcKfJER1379kD0WTS1HlHrKes8MsAhdJ362NT1V56wd+4r1+49KOvzWtF36Eas/5Al5h6C
q2fIpaK3x8GJRlob9iTxbGlZJm0ka/9L3VgXaQl2DoN06uLHhvtpCLQVqlqdodJRj3PqF0e43mEo
ztqsnrr6cVD8dHUUb6a5pLyBNhieTAjNbLpSiO372uV4058u3s0OEvglLq6aHunbmh+K+iwQ8/fG
LEKshm2bTUC9KpTTIFWYOR8RSnNRlpc30Hs/CDLQ7tJJY1jADbFU852RsdSH1veEDl02cHUYoEJC
DR7zYztHKtHUbqyd8+7rpAQq/WuwMrBQFiiQPVQ2TrqLZHJhcuosecrvKDTpzbVPPTF+gctDkX2A
1J/3e8GNVJushTZqZyeIFreCU1N/niRUW3c9E07+jSSiGF7KWiLNpAvIz26gl/dclDfncr7saV/b
LWTZ07zRnYs0mz9V3gx7xLjtdqjmmoc9EA5Lsrf+CA+PSmpBDvC5y1GwI6kfPwzTlLqXpI0hHg/Y
QFX9zs+5msiqCSKkYqANPJlRqdjYesPV3IRv95UTs7BYzWPQmkDkDu1/VIr8yzjVt76bXMQye9+G
cW1RNAI/g6QTnp0PMWaZ8kI2frQof/Oup1+bEvERkEC3ynXk+f4UxI6PmvQpf1HSO7OInGieNaez
IwlFBYqrEVrJ86DBFEat8wUGRI/ve4HVhiQfoemtAU2NcgIzI9T3lrseSvt9g8Ka961Ua9ehVGRk
qD1hIglEzAGiOmhay449vP0Cvw8QibXhUFehXnLUI+aaqctDQIDzS2x5l207dd5hRpHQ1QB7wbfv
depjrOY1pAp72Sw+GgtKItQat09d3aJsPx7OvMypG6zmNiRFIWhTuom6vkVhjz/z5uABNPwZ8ZHi
nfuetdOQW2fu4iChHQnY005QsWb6FXLn6UU6eKUzA+PYJL/ZIvLVsO6r1sZO2uOzsPIHOMwXELif
Qzuc2Drw1d5EDxBstLNscFJuxGOtq+FTgfq5l4rN9vMMr5wfb3/uE11r7SE08nYBMgRkprJFlQOE
WPA0CKAM8K5a6CFRCwNfgjmYMF6+vn3DE422dhayui5d2F5ju6KaL0MzWBjvZ+dszk9dfDXStbRx
viRYlOncd6E/uCguh8Ypet+jr3YrFgIGwzNEvODFWF6kqi4uUUlDnt539eN4+WlDYfI6KeKmwSxe
D/IirSn5gkPuuWzvqZY5/vynq8Nvvl0qg61oEZflYYARBVhc/Tl86YneuvYRgm5g8LPjAqcqdcFK
fYNN3BeazU9DX50DAZ16g9UKDZIKVCQ4HEfOXNNX1Nwvr0s1VP2ZNfrU5VeDmXsUoJMcvixcQBRy
gCrIDUkMy4IzdIETxt1i7Qg0Ey+ORanqCIKlvrjLaniVhDDl9zSccRrnEZYoN46SMHkUPdaTCyXm
br5IHc7PoS5OzLxrvYJFmWNdV6jLhfp2uUqIO21QQJU/MpV6u7c78albrKYtk6M8lcGkMsKadSPH
5TIWXpQO5+KrJz7SWrOQTMjyiK6pIz932J7CRGNfajgpvOvh14IFC88aNRa0gswNMhjIhLvHJmfj
PoVA8pyV+ok3WPs1oUwd+/ccO3s7t6kKnSpHHLdKa12e+QKnbrAK7whYbuFAiIUjpl1eXRWTUQhU
wd7mXEr61A1Wc+xCho6Z0asjSt0MW0GLch6E2djoB+/6DPQ4yfw0VQmzoI96uAFKJz+Zvtiny/Bs
Suf725c/9fyrebbsq7n3hwWmFF1tQgAYfixQkpx59lMXP/78p2dP2sU1poD1xkjYrvSKC88zZ3bJ
J+ZYuto3VY6D8mrV19FiASbOehvVqXcPX49rB5VF72ub1Rzbp2WXoJIC44srumXuaFHf29VnptgT
k4O36jnMnxoqagI5JKqigVFU+9j1PrTz8r6n91Ydp9N1ksQ+TFx8ltor1ftkg3XIu3u7bU49/fHn
P31a3xbzCIkXNsY0jb2DzxlfDmmfs3ljS6eRP96+zYke5K16kJpFrARNMEGAYqKPgktlw8Ih8N5/
+wan3uM/+lFmWtSiVJFXDg9lA1F1D6dMN96+fXn3uGD+ZlfsrfpQM7a9Ih1egJcov3H8vYsC25ZV
WwJXpLaZdg1n1zONfxAYhXjZ3/GY//N9+q/ktbn79x3Mv/4bf/7e6LnLkrRf/fFfj02F//77+Dv/
829+/Y1/Ra/Nzdfq1az/0S+/g+v+fd/N1/7rL3/Y1n3Wz/fDazc/vJqh7P+6Pp7w+C//f//yH69/
XeVx1q9//vH1pcrqDQpBuux7/8fff3V4+fMPKtwjrO5/uNzHO/z918dX+POP51fT/yN4rZOv5W9+
7/Wr6f/8wyf/JIL5gnk+wnOU++hXFr/35x+K/1N5PvyRhJC+UMdAd910ffrnH578JyyhoAoiErX6
Uh7RzqYZ/vor95+cEddT0N0o+HsAk/7/GuCXT/S/n+wf9VDdwUGpN3/+scrkSAa9AEV4yqfcc0Fg
+Y8YJnOStoQ8KPLq/HNWldeSkcdJ8D1MEr44JsYs5DShN984PjPB1Hxo2nOb+r9OVP/bX/96Bjim
ekxKRRhG72rrkqOckfoo5EAlZrns4Fz2Q0pyXTM1btuurjf+d9DwnMB4QwCenNihCBEeWdsJs8Jm
zGG4U7dqj3q3reNh7oRvAQoKEqsDGDjwEFYRA/xX6EG0xA1R5oBiu/IHb4Bo4cu87yl1Qpi/7RVS
PqDT7HkLXfIi8Nesq/Y1CmdRM4XSgaXD/+oloLG9ol49bVHdgNugJLVrUJrpoHR+ByuvO9bDPysG
J2s/H/Bpsw1KXL/91Mf+/oi/fLTjdL1uME8RxQj3PFgBrQa6b0zG8rlSESwAH8GdTp2+2hRkT/rc
D5qa7WdnHkNu4eRTwuHdQRxyC2ucEj5a9ZX2PRMQv9wjiHppwZ8983C/zj7//prU5XD4gPidQgH2
62xdqFZA+jeoSJHBCWFcs1X1ANOW9Ltr1SN3uqNn2jIiSWguYJMAs6HEeXz7GX4N3v77EZinuEJk
EpZGa3aURM/I0yVXEW34nhf2eSoLDY06eWZdcWezUsOQJt7WiHifWWB/82U4JXhtlLGjXnI9nI4u
E2TKYXsD95BQEvDAYb/2PKEcADVTrQzRQYO33/XXxeSvd/UxG/g+ag4xfNcIVS8uXHgvxTLiR8u9
tphtUGN5gZfb97dv9JtG9V0G9qiPd1NiHeuEDx9a+jhKpSq/1wxGZU7+A4UuR+riS0Hru0y7B3Yu
Mrk6tP39fuI4b1LG4Vu7mhymAd590jAZOZX87kp6W87lBWq5P/ou/zR06rqCtWa1iDKccnEmpigx
za4Hmu+5iqLk3QOuci3KyFw4zAD5II/1CjcYZX5oNG03sAlTcKOw8YU1S+h4G1n6LBinDPVHR55O
R66I+ZhlbgibJbWD8cuH3IGpRVpMzwB29WFnGi/669+3pVeFlKgUG3kFnIwXoLit3aBsPt/67OC6
po3yUXVh6qNQo0nCDthOVGOxctdC7wIfL5OGGbfPi4M6OC3YN1npG4e5xa5HyD9EwWgoZxdmNSJu
LmOaXmWLU+8Tf5yDCkXjmCBceogbmBvOrI0IIV3gTdW3pqRzgOD5CEvT5W5yJ287w5ooTJbugs+6
2tVDAkcDuqSbHBZEYVO3mwQ2RLBewJBO4QgwIzWyNZ50kaxwP6nJDNBfTbDBaNzyzHdaEUb/3UmA
iMNiSpj6z2FnUWVh+ZxJlI8XP5wau7e8he9Qwi+rSewrb7wTg/gMGskXRsofozdF0zT9X8LOazly
7uiyT4QIuANzC1eeLNpi8wbBZpPw7sDj6WeV5upXTMx/IcUnqdVFFszJ3Llz7b3ZkBZaNFdYA2dy
DK46xjNOGC0auoYohuQ9c3/0JPuF2ic1VkIKMBxeF8/CN8H3bRN/etXNh5alRVbg6v+l2v1/3vnQ
+aACafhUjf/W62TOSrKIodxtXXPU8tgH6Jez/Tg+dlvx4EovW6G0NKbGKqMhgv//035vVv/nEePe
I9kMXkiOgJT+X81s2qb97OauQ0fevdqNfWX4cO1a61U21SetxCVtk//NFMN75F4C//fH6hABdINa
yQbT8T8Pj67SWMDWex44yDphX/WXOpsgeAC1ULvqk/3XG3tpvEyzvOV6YNtdWRNlfWamZ4of1IQt
whjkSrOW7LaOyUULWJuvz6ri1B7GFfhTCUez5ahseq/EqDnM5tk981lS81iCXXYK4ez+vMIZni2B
LASsILEgJ821cUyK+nXowa1O+CoAEqosDICIhdZBagep0mNHYhckGR9qyp9KXUyvXZtz3CqvsGBf
t43lxTH7rdg79EwwVF4up2cWBLwqLya/rZbb1tWK3/XP1uB+Z/i3+1L9zpU96MAI03U0jrwh7CH1
C8GN6qaHAb1kpxpDFzTlvqlxOLrNB2J1OLZsDppVrTPtm33HEjilyl8NhI0m4z4yZ9b8rLk7DzZ7
kkwyZ6+vYzb6Fhg4OlRGEt9q0N6Ay9jwp8p56mbrdq9kZLukvpTlZ5WYnOEsifltctPnZfIztXoo
WyILYuOr6fkvIJZ9Nq3yl03LZzkXe4fNymVTS77on8kxLDBaGhy2RFBISQu+0kfez+x04gUAmnSu
Zvb5F30rPaKJPmd3ySO4UBnroooWB0QawJKfbtUdEZGM1H1189vhDfL7uvyt4jXSUhKglvqlHPbD
xPUEjvDNtOPFtUAJadvszevybDV8moz5kBWMkDYUAHjM8n0U3FrlcJl1tvrntfzdpvpWJ9MOaTXU
WvfBcAGwWNlyHoXUgj7X+TLYcoNMqLP/77zG4Ap13QpYnh2ZUctglYsTsHdKelipfBBItYdoC12p
4PNNya1UxcNOVyWVWmJ/YQ0agVxxqWH+/AUzEvFihssaq5Oft0AQ51fAM09VveRBqcEuhKPgsXeu
epDZcVLYr4aps2yduDIq5uK7t/P3qnctD07adRnYJTfUZeYG5P8B3JNrvP5T1txv+5GJtBUsCqva
7PbOwUamsme2BHzWXCenc6/JiqFlm5tocBLhl7psAobGHjDHEv4OS9axI7lQIFy9tLduvEizcOA/
Es04XrQzhIbeY5EycIvBCFVh/qTV4Hqa4NzIVJ5ffVJOzYgOSF7yn4Jzi2evSmhm0z3gtCye8JYN
jrPv8NF55YKKx4rd2/2O0Rywa31K7ghrsg0sC55PW4WIp+peqVQnm2Y+bFd7CkXcsZBuAUKmcfMw
v95UTRTBDBbTS4qW+jgDsKBEbH9lYQnfxC8mhnIwx0HHrcm/+4TLd6laQAq6ume1BRy4JQCfeOdm
pXaU3U9U3uBeYUPGnSvKcGM65N3FKV7mDr4zXg4ih5mli2WKNEKy89pMfUVK2hHh/JgAdwdJ66KW
2pPMeZrKiidHA5rlMZXfdzE3MKVm6lEP8MgLHqS2vVoDVf5oLnyaTkkRG9keTGjUpWy4a5mW7RM0
CD/XfJP1XHVcisituPchyb7DyBi9wuDz3ba7qk6n8ijmv8CKrmk939jL/47H9lqVfEWsh1+nvj0r
iVqwCF0Hcy0f2ZoqPXlI2P6Hewegbko31o6N3hMWwOK2pvxV2ZNGEJ1ZTx32jarcqqJ3APaxr8mP
kfNLAwej2bqfrZWCCJbUdDIwNwik6Hy2rU9LpX1A/lJ83ut/25YrU84UTI07+/JuO0z4WUchNB86
oKetbREtA47gKZ+PbCUNEayFy90Jy3KyfMeMh0RbMLVq1pux8CjWCZ48RZ1202js6KCgoSUsSo48
JN6g42FpJ6632U7RXDS/rhyFrzC39frJItbXap2gWYUk+Kr8kJIzJYaXAwWq/rSmxVNFr3g6REzg
WsUDN8xzVWVa0GywedVsXzs93VCuvyoM4uuWcm2+v6V6/i1x+UIyJ/+2zMoNZ7ensJkO7E5/ty7d
zEyQuqePbfSfm4SDCRBKbD63Pdzb1gQEvz5OUOF1I99ATEPU15v8iTZJ4Thcs3CyjAdR1JFkXVDR
qrPp4upzmQ2bD0bVXK2YwzamyKL4MfZNtwSqoT7Aejjg9n20wHiwU+c7GW/TcXbDosA8S0bau9tW
TxP47tUtH9VZI4RFXytv7TR5aCYkKEgsVoj57kWBhhpobUuGVCKgbgoxB8ui3epGS5iDVv+KcnkG
p/u1GumfOi/lPmNACtCL9goQn2fpzRe5lZzEg8P7P+6PWbM+G1Or0PBXV0qKy2aDRgWL4OO3ueiz
AobUAXJiTQd4rspS6EHec2TOevelJdsL5NM6WNY8C5Pk7NQ8eb1ZXZcORld3zyBg75xXaR6ZScZt
ydWMAD0k49IFvcrzHjfDZWignBbqJwQUdkvuR+w0cYN1oGXCudt2s+PanlHWRBNAJrJaVUZNEil1
AswSP08PffsMC+uxcMviVOrzoZgcKp37G91mQZLgAW6xYQW+PBrKrpC8Ipi4atGmTOeC3eZ5BgIt
Uss9xUV5NreHRh2kBy9wr7krcCwJbqp15Xmdh+D/VjATP2gLV9bfFn4Zs5FHXJgvZoKIIcDQI7B/
5BNfRZ7xewjjpYzVxQNRDS1ta9LAzMbHRtFOTDtr39oSEjha1lCMJT4tJn/12MQ/6qA9x07+mxgN
hQNDP89phxuhEl5nmY+sqp7Tgr+PuXTsu5IJptbQ3xgpn2pW1YtslLMwk68E8ezKJ8LR9o3YUIPs
Pvlio3zm9tIDmMiWN1nZW2ttHYkBbbrTfWV22genNW4MN7ogl2NPDlK1Z+exeh4T/XXILJPsY9MO
7N4+2G2jXo2BxWLKqWTXQTQ/KKBBgs2UCiyi5e8kO3ZsNAc8bz0fRZl3O03CAbGK4tZOaFdK3ZE/
lM6+pq0lyZNgBnXYxk1efLYPeZHPpKGu72K6p7zexTW15LjvzeHeSN5JHvOwm3TzkZ5t58yKOHVN
/aFhH78mdvtQmrcUSeo4AHhpMrK8TEX1s7k3Agf/WcTY6aHUuvQAz5Lh2gssbp0vIlX3po7zzBjW
Y647lzLJdb+UU+9ly/AIv4CzpUkPXOkNhgUVp71YkaFN627q1OHIclTsrcUw0i7xMmd/frWKEMfZ
IfsPLsomwo4Bt75TLLek9mqZZMxVaJvlv0zJXE+pq3JX5O7O6sZbgb6r8BjlxgKdNw4Tt77yxGEJ
HUY49/NuVtnkj7XrFg9awEX4UZwt7FfbixBW8JcUyhGoxLUwm9vYqAdyz5UgG+C49y4LOEsWUbVM
h6Qs2SVKRGDqEG2NSlJu2RMIBZ3khWV4Gsz6mmJaoHQtfKMVt80A0iiMnzi7y4SXRqLdbKJvwF32
VwbD3kK2yHwHe5BF5hPLUQBUq7PdyI8u8iQABYjkFrv/YaMc7JUjPtFlEq4GJNOOYinnDa4rjgi1
01D3vz3dVKCR4OE3RKF6MjUwNRp5Gnbr8lTJJPWn9MxEcQqU2kj9tXRe53K1/BIIdZAXvn7nDPWj
Ue7l9i6dwbo0Slf4A2Aphpt2qM8XUl33/cDdqJptHEktrIZpCVV3HYKmM/dKLt4tGmu4ONpbRncO
i+bvllvUdBrxFc7USr8T83mc1Z/Zeh0sIz5YmflgNglaQBXk+NqhT1ctlM/hlBpbR+zFUzy7SWBU
6V/mfmmg9u7JtYHK1CbttCaVswEPZUiUq8H2lA9KooiICT5alv6uNnQedsK3tGURiS7vhUnIQsov
tdnju5Gy8muI3vVY2ASsWmgbWozmDaw3n+JEA5II3igS+LI2Naj/OUubepWeXrSpO9Q6qMRWkZ6y
LFE2afu4JAhAjOapHQ6zPcKXMhoiI3J53azlvPZxEcE0f12FQ/wA/kQFhk7gtvq/rgJfVujxeeIF
6RuuMfkDcXHKLM6oVSSEmNtJ75pDyZFCif3imHXr12n8ZE/Z65yRLzghZ/cvYOvGUHNyjeXwzzkx
4NPXdiRb4hhguXirlrzOzuSnjQaP7R7xMTrKj+iqb0WR5zTLUmqvZ8e5V0nDRnEl0i+tud89btp5
cZu/0BCEtTWLyGXoWqQZL62xyel6qx3kzsZzIeZ5jkHOGJZSzYcVcYAkpAeizQO9HSlu9SxBreVM
yMF59G1WhdNsTAFkptcpWV5MzXkSna6EYnAfkm70ldJkf7KLaYnuZdmsZLmfqIfMTZ5sMkdyvhrf
yEdqrLMxDR9iMi0gdDTsVUcsQJ9bUS1nLYiT6UdYie3ZCiXO1tt6oNddzMOBDN/GwJi19G3URAT+
qgggpT/Vvf0jC5l7pW7fCapRGYs+4BnaqbFzWZMHWEKDz5JeF2lrEoC0VXdambCbP39ggJ3hbuUi
jeQIl2OJy8qrdQoQ6kympURq/Pznf5BIfAF2GC3SKvu5XBRnB/9gpa6jDQM87dIq8E+Nst+yRwJ7
xxDgy2HKNj+jrYd8mP3mDZjAHFCxEse+vfwlEWMLeZEgUcgTtcjdB0aHDyzwXzvEFFMApLwhu0sY
UOrCGdxNzXsuiwtitU115kKOWIg3QPPFfJ6UoCWFFW6C8c9s0gFET/0BT9crVqJS3ZRVijZQ4Q55
eFL+ARsf2rnwpyU9q3n7Jy5A62/Tg4rQ4GEDPnUWHBIUyPdFZAMEI24rvUhif17eJc4DiLtRnOme
Vq0/5rKGTaWgC5r2c2cCPhXmzpi018VOB2/t5Qfwpr9dShaQNR6cpvHNHGnSzCygUlDdHBWA1tSn
L+4WP7JVGUnItnRQLOO0/FyB6+7KRY5hlne1x/4PLQolrdxjzwYt1D6aEIR52Vv7bdF3Q3exYnJ+
QL7gQbezq8mECG5sTDgS/VGx7kG2x4FkgZanbOKXID6GIHpfji1o0PU3tkZ4oYQlFWK0/LvxjG4Z
cI6mMItyhyrEUkJPcGctljnRQylTP7kC6dag/KfchQYm0eMIrb/MtpgBbFJ4HdRlGswFfhiM58G9
Va1e7qkDnuwt4HAn1WhmTNDJs52aFo9ewlkJ5RxgrZe56E0cEwmudzws+8Kp900/PyWZ+hQ7+F7H
tYNcJR6lfZcxh8ecRO3EzT/ybnzTUvj0YBed5Tqkk+r3KcXgaOY30HShze1jNuI0NHUR2K1NQwim
yza1LywmAoIW/MB5rb7ZBcG6y9FeLcv3mDY/qSNROEyO3fGb2YFH0hZP0yC/O5HvBh5iv8fZ4zVE
7+SrBddI0JOnWnWZlzIPiGLRkDTGPHC2HI60rP7aNBJWs2W+NTc/Hb1J5MbUYKSknJbNpePN6Pmd
viAFouwvvQk7eUEgcNo88Ttb/Rgq99nZVMeXhaCjiO2g1e04EILhd05GVAMAK5it9ma0fxg2ZFGh
iwShKvnO61KwYKE+ApGmh0hnz7KSEMUzynIo86qOypSlCwW0OC52KbmAXOtOuK5fTeb3KHkzWUv/
kLn474EyHaHaqwHQcmJvuu3Q99Wja64+J2TqoeWFre1cFqtnDj885Rqx226nPKX28Ol+r/ELX9a2
G+YpEPH4TfZLuaEgJbzfJeC6LSs+SrOH2wT4y+vnmm5vxhs+GPWDO9TXWDMTn721cyLNp048NPWb
SpLLoBoGHKpy9Mk+4bDtAvu+29BYvHfEnXrF+fsxlsWTkW7Ee9nGZ7bhuAQJBhGsILZH/yLNwPLr
oj6sdj3R5fR7e+2bME3LMK8IoxsHcRpr2N964T5BIDh3KjGmxhA/Ta6cwOoZmJfW7KNEGtvFMsn8
QVVvefMRx41LR08/xwSJMeZl0ov1yBkS5paR+avTTJSS8U85CA4Gt6Vx7qEZjmpyaJ6TxrgocMwp
oEpIbYX9mUkY1G3tvjpAiM9zw4kF+W2vh4vKIZhuDhE2PZ84aNSzDKV3m22bJz0xC8qMFKyt0XqK
sjyN7WYRb1U+4DIP3aV87RAnn1w+ehSzEql20+5QR8lDM2BalXUKb6UMSrRRv9V4ysCsSnxaUPDW
XAO36YNFUXnLoPkmIv+MncFkeaUPWKvYMcJST2OumoFGilVYLuVbOl7z1MwiFnWGsNjIxStdq6MZ
KXg14E/xGQK3gaY6v2SuXhZDUvu2zreuJMs7GyaLx8KIETooj/SeAyOrpGqi3BTCR4e5dMrWHZoy
+ayMXIQ5zXKl6NuZmKPel6wi72Oga2PugBAZtTYo4y0+1ap6FgSQnKjrnUNvw7S36i9GQXtBGuRb
N0+epqbjviSYwi+Q5Q/A6njDb0qyd3JvIh9vt1YkbcHjPNBIoCuw5xThtuUD1EyFopY4r25sfxLM
cZchazsgOJLEJg2OV4kpYj8uxr9sodztDXEx1OFBeSgmpd1v6vQvm6Ue5eTphlv9yPLjw1RVqY/r
j3ujj7tzRqNLI1jtTdnyIi0WGtU6++Y6omyWNzUe0YpFa3m4A4OiFLbvJnCCmHrMmI2KdILmyLdT
kEvXmH0ojeLI9BpMXqOugW2weDsa+qWcT9oU7zQr7qH1kl/dDG96IuXRXu7x8aOECz5X9xJ6J8cx
9rreaiO76Q7rtjxvfUkws0tehJLb1Ln2838Kgm2YoOSP6pH75hcOGxWsZOqAbsXAoBpRYUQExrIO
SjGBv+2HM5Et/tro4uDCDzXcbT9XaRJCv4ZU2CNjrCqTDWk814X41Bh97RPjyxzom1MiNGq9ikMV
TLG/IPNLLfYBWNDWaM2f0Ro+8q0A0asNmGqK82zLD90Z3nKVKClCYwKOko/F5YXULwiycVw3OJ2a
LjSHhNPVRIm3mXfWjVKEOgcIeukLRtW3VuMg5rg8gJow/bUdn+fFXFCNi9ti1UO4WgDVU9h7lJrd
0hf+uk36TlCgEl3BAJBBRqxEm2H+xradnJC8zxaPQ8SwBC5iIX5mkvesgmrGzp5TYpSo4/EF9X7W
lJXP6hX560X6l2F6tFT4TWppKF4zoH3hZijCscxf5hK9zybvDnRw/QfG8D9IKoq/DYoW2ll96ZrT
pKu6v1IREhiD2FkDDfcZXX4RJ/Om6WQk6aZ6QIMGo1s2ZFBa604sSR6CbUIK/VzEY9lRbfDdB+Sr
7ztzeNsI3thlNeATTQ+MBQiiojgUHKY4xPclLqeQP5nkgdMQWkMGWFSOA793k2PCR9uLpLpeiQcM
ExVItGMvHHQZfWzJ+3e26Dgc58XN5ke1bK89EMqobCbNL5xJPWySlm0kdlFRjf4YDyTdVVrjw0p9
NvSl8Awnvo53UGkCx3RlDjzG/T0sJrmmqTPv+pzqiIfju1wX7bmmhFq73PHHvgUwXo3HRfQ0pZm8
VVpY2uXEbyh/mzGO1B6euXT+Fl0+eYTY6FFnEw5oOeZfE8XEh+zIfb54RWaDXO2p51ZmLSNVr3D0
21YtW7AqYvB19uD0JfPIrSGxU0VfdUX7MVIBHLpZf0SEj2ZI9L6NvO/l4l6DLroaJZW2II3GN9Jz
Cl9m/HVWvv1RCkKMksFygOGSeqlqZ67j1ZjgWBpa6p4cVye6ZjPs3SJjX2mWu4TOEUtYXLlLViZs
7kf54hLNd+IJfbWn8o2D968wzeVYsHCLseA+PyC07EA0aZiW6t0jyNu7RIpFFlIvhFG8qV2LQaqk
dChAkzc6eQmY20mgXcihw6i9y0GdiPwVTLn5QTAIZ6wGRS3Wp6joy09dNf4yqlkY75ATabjJe1tr
L66bPMrUGgPy6MI8nlAiO/IE6qTesTT0OvemHtn6r+tOb62tkCrTotgvpJVrcZsBLbZ+c1MDn127
dqAV9edsFgIVoAztisFoOgoSGEoOjBhu+rqEdJ4M53pTpS6s0U6FE8jtnskak9yjFsBH2qNe84C4
hWp7SSnUUNv6e6ExYfZopF+szXWyyFlc5zFjMi5f9DKtgxSZIiuRefE+HEuxojnEk5cZur37NimS
I9pXIL+q8Gx1/kCbfxiz7AhVwPKc2b1senzISA+KpEWH5g6dsVO7/ttsqBoXO+85BG3bK9r8uiEI
8Bde+rWMQ7ct1ktddLBedWTjrbsRgiR2DmKSZOVNaGtkdRpTrxE5pZbASSnLw1nv/2G51oNF7YmH
pBfR7KII+tQiMiNu/V6fDL+P8nk0/Lac/oo0expWWQXI5kqYMfIuY724aIX+MFQZaZMpLV6nvxYu
et5db38gzQFJ/P61ClXxm8T91zfZBiT/1SLOo015j1lpcSN0l4xYrWZzzioPrnwaUyrwgsDbM0Iq
71cj4SAdWQqdrCiduYZzPB+mqdIpxadfwMdcxrTiNnXVB27F5s10GFrXg78JY4oQKdYAb7YkwJe7
VhYqfbLV3WpDfK/jcusSkBHdWL8n7aR4w1w9cjAXIUMsEj7pLFNbUNuSduS3lr74g6wu0/3oA5rm
yUp8OyD6w9kMnbR+0nRaChtBi+rPkEG3RpRmTHiG1UvV6XXI4xpdeXvuawRDC4uLtsptbyPM++pW
05sgLCZF2N5/RlOSTVWllkLCu/kqRIYUYMuwTsX7MImgzh0Apip4i0U524rJAOE0VIz2jbj/xKIM
H2Eji7aY3mNtfaftdKbKCYzcURgjAhWBJv6lVRr9aXwziaigmhePipkeoYDvKiqMquMtuTW8XAiu
7Hfd9rguy2HWenKO2WB1lC4oEADIDm7oYFgtIrguwUCF7rkVEQMcslrJR6aJ2cyvcmhe24ZfONW3
tzjRHx0W6GiizL9ZFxPHoTKvaxsGmzadJjfFdXXbzzkTIeghSCvc2jUJPOtm7ZZePa6kII+TUH3b
sj/ikcRjQu7aZoVWbOjnlB1oH/RyZObuP1KWIntkri9yDn3yYuhjJQ1mS3pv15OGCm39rWzQAPuW
unrpG2YBdfehEtvZGjg8xXqHayvOJztBgezXT4L7Pjls8Tdg5yD7kwGT7tB7lvm/Kh4vuV1Hiyb2
OAoea2P77CbL5RaujkuMJqPnmbbL+gfp4pajjTNDspRPS61yymPYCMaVP92SDYMK8FJYioAijbmy
Kg15ECNpsmKoT2ssqNoo0boc24KTERTWM4i0dXXe341/iRBkgbmJ4XfmU9IDandlQyuarV8qxJ0+
lve8WjDW5kHJzxMeAW/qSFIaq1/Io9mBEOCaR7l0qOacC9kPqEVZiaVqMlCuKmmRnp5+W7mO60Fy
VtQkEpeiI4DCXJDO1zAhvSvqNnvlxmB6SZTSm1B5f/YLYZBTXf1YVuxXNvgoOdVmOGXMM4ea02RD
z/WZwDAJG8Z/pnSOtklOX1/kx2WDtFLwT9CaF82L6dixW/jLaJ9lzpCm6Ti2iXXwikl71mr7wSKN
T5IUuIz6EzkEZc4cT5C5hnP/iWGO8FZVfvZNTbQbgbVEtHH1s/gpbRFkTRKYxUEXr4uwyOqMpyhJ
qo0P5eafY0pSfTn2Y7EcHZ0MYajDfnUhX0nbj4xLw7jA74LjxGOHRffiiT33uv6bTkjkKc4fIDY3
FMI3uETZZXb39cb1FjMpUHkT6JP5VPTD8jIuf9Y07gN41Ff49bQsAtW0iKsdU0Brn0nlwYhZKk+V
6Vhpj0rnEiaLDJH26W879VlQGIu/qW5KuM8rxOv5aFcpRg2L3pB/xRP86kSEpjBTT+lkiLIWAGh+
q1VBSvd9hqAvL6panlyLsCki3DM5laQTqXzDYp9Z72U3TP5EYpyzUqfH94GWhIFZq1YddQoOJRxI
5U6LCxlm1uZJgO9gyDOePTUvQavOYkdqpGNMlOD18pbGieK13DRe0trUoUXJCKgP+m3A6aCURcRb
ct31Y3MxzLwgBrz7seecenI0EkJU7ZosLEgJ1fZgNfJBHyeGgYg8Q8exn8oq6jtlDIGIC48E7EM9
oCtNtCA6Qo7Xp+TR5MmrOguCBurpvcvt7KwpZAEMCyOCZacN8iSLJJyL7ltPHJCWsdvgnZjfCnXG
WCNpekgmsfXm0FbDGS5/RqNHkNDUalhkRP1u98lTEmPhNGw1LAYHIjR+Wr5pRuy18at091sTpD3e
3h9MfgYvhtYJh2VGrW/famYjUWFkX+u8YNWYcZ5o6StcM57FgpndCBYX/0L1uY0cRVYWv8cJcnKj
nnSxvGR2vrH/mewV3ZWeo634RqTAcBVHViWafdYe89h6h/PgVSuvrjj+3KSJdN0CCJ6ytYyyJAmT
0X6Umv5e3lNPJtbvvCI2tmDLBbqsm9leNsY6BggU6IRXQ9w12IY6g6opKGoeeMPg/rMpZrymJZKv
cKuJx0RwPyr9S4HGjfZ6nxVsz6XOyEEvzHPiYp3RB9uvJ8cMZqa2gasrkTmkD3rP32vYG1T9Gm+G
NuJ2444nfiwLNMX+rQvclZlBcOo6qZFUWvpwLAT64DT+Qlo1IrFMSb4bn2sj6ZBhbN/u+NlnK2i0
rvc2fhBvAu4BvTvE8P5RKclzZTU3W5SUErPG1LecKj9eLfRQ0iyovE9kfXXHMbFhz5O+F7r2FNVq
TwSFSVZXOpxwmtCeFHDerWS8/soaphCNIq6AJsQeunq2XFv2Ze7WqGUKZMwhNjNcMgjU4tTldkeG
xDXRNo4/VyABUM9wBFUmTZQ7fbgMk71UnAkb+ycruzjZxtdgLrt4SJ9YZXwyOLoFO/0SPDMTknby
baJ8KrtaELKXLCjbmAyIcaP0tFZ/MseGsKL4nVwLHfUR2cZEtWUR4bcS/a5dq+uwpG8LxG08E04X
1N2lGPtwAzo6KIFan0acLL5zT/Frlk16RAVx5leYZ+hAkGjJGkzS0Or1B0ovtnt13hL308re0ouo
JuTNjSATImRq+0O4E5nhOFEJ3GPA0B7X4biV1efY8W2SsfCVqQsTmaULSfAVjGvW66hqzy2I+qRi
rpkp04n0zqfZnk5A7NMoVe+1IW/jMmKER42KHhdLuREVX7+0QonmuDb9pcu4Z8C0e1gLX7Z1/lpH
pcK/gpMkbodrW8mnTDduY+Luqo1DhVQs2tKpDh1Ne9x0kvbKntwNMjAWJB4PvdEjzBJD0KyGZYIL
QZ/ijHkEQxdjMyRm7eOc4jMThYb5Tczk6rJryS83+7XjUo81SpC2iGLlXB4q9MgT5q1/ILb47tKl
96c2eZbVXHrErLqRUv5ByGJK2V9y0t6KkkmW1mn1gRCCHUuc4lRa9Q+RSye61K/YaYlXcwMtpzDQ
OXJtiyLfyf4AhCco8w2SzMm+U5OEAHun1rTmVYO1jVS80mT+N9wEFic/RgLRKuVhU80vm0LbzK9q
qg4nNR1+F96H/rDU36Pxl5SILHCkgSE6ndClJnJEZ5OmT81getNLu65if4x59bWa+76ReIkM24PF
O9PxLAdN1XZ0jGaoPK2SxrgBF9VssrmT3/6sGquY2A+TYFOMLRJ6eZhLcuw4Mr7KnPKRTTXFs8lP
7e0ny1yto/ZioVsyOad2nMc+6jfTF1JPXvWO5F5Vca8Zw1UiSBANc33hhsDaoTJIxVYYLRsJca37
ztbhX2Ug2ICv8TRB8AubWFx5i5W8/cz3hfnjIckR53X66zwZxyPBa6FldLdyneJ94243luj/6MPM
HZv0rq/xOOV3hl0fJz7Jbwe+VOWct/cdI6enR7PuczrGTh1+XmeeQkKe31h4IQU6Wd40N+PPAd3x
3flJy5XTNpjd65ihki+Em0glqggMOdW8epvOeMO/4xI5WNDQ6gwGW0JCyq44YBt76XMNsdzkccWU
cs5QCz2T7OWjst16omQxRPtNdVXjvoxyMg/O1goQ2O1tLXBEF2YMd8Z2mVkIp7/OlvIh742frlJ/
FiaXsYanua5RMbWDXv0f6s5kOXIjS9dPhDaHwzFtIxDzwAhOSXIDYzKTmOcZT98fpFqo1XVV1su7
oVVJlkoyCLif84+bkK7wdeI66FaDLNtW7RCsG21GxmAtCgqfHIBQ2zY0PtyrIn7UOSyqLpVgMaAf
VrM1UvvGtvc29vEWZbt71PLimPnFK9g1xC0Z4wWRvme9rR79UD+OIRDLXD34KmSy8Sn+SXXWPLSJ
fD7TW0qm9xqo+ge1pufQnS1KdtfmxDaN5qjaGEVyTdi8i7r2PYSalw4gJ0j34Tiwtru/2u53mbn2
tYujNV6qx8pqzvUwe36cPxUpU3wyB5zYLr+h3LdXvetfeiqfkgK+tCezfReEMBlddNL8fAZ1UPom
75+jimekt8CXmvBgK9NeDTOpkWE3wRbYHeVAqHCT3Ph0lGZ5KLmYb0OAe2H9clwDHItDmFI5A/TC
jfdp6ItV05gPcTOzjAJONOB3q6KR42asJL0QcltHTre8IGuzm5JX2i9RRVt2ss9s5CmV9cbUXz6B
wEdT7R7oRVxgQEGLLPI02A7z0ElAjSB8AJLJThRGJlsOK7ETcbtXSas9hoUZPdl6TDUaqzFNe9He
t9iZoLw3hiZtGO8UHi3kI0v54Y6BPz6HQ/Uyp65+dgobfqgkYYoYfQokly9jameHwqcGmFjTi1N0
7iWW3bHItekUD/M3tsOIRh8ix/pB/nQYw04MbsOJtqB545oU6jKDacwHeuBpeNeeR/DUBxi2i4vl
fREJ0tqjbgnX4rYqg+mUIyQ6ZZb5o03JII0zghZCVRC0gF5vHadUZptGeBfp+9wlyKSdUYOzmj2u
VnerrAhjt0xRNPXqOjUuMJWaf1n+3VX+B8m4+dFKw41ZJ/dAuGw29RcFemxCIkTE0kMWZDF9kjTP
nudQB2hNeoNHi+bGkmJOBMgEE+m0gVFh6hH+RX+ZaawnFcTEEKTtpgjIacgcEG2GpkOoqxtCBXvj
82sAai2eYzKet0DkahPxOjn5s9twOvMxvDcTjYDUw8MJjqUX5EGDDj7/EYqbz7LhZZjJj4BTnuaQ
bY0r4XPUobamXp/Wc2R9IqYFYm4Zk6eSJBpOqwtBUPaD6s3HFmVikLdXXbyHFWdtJaS97i08ZnXB
udOXx4qIWk8gOV7XbPmQCVyNBTV8XlekH4pBNwq5kBHo2xvLQTydT+E5862tnXWWV6V5dRLluMbz
+WSiJ1mbmnwcdL/j+/STk05H9ArXQbAapzbaja5P2WHNRu0yiMoeqDMrEeyTpb2m4I2CVBvakYjt
hbJyX1zqps61mbeHtNd2poOmRKrhdagSFOQSploEds+4byJ2sthmZGYiLJ2aB6ORK5uiOa9O0o0k
rs2L527cWgqjQ2MKerY61OlhEvAdEaKuunc1ojaTzE9Ul1tcrcg7R7851DiS1qV5ANvMTrpZnXtj
no80inFwG/pZNzJQ0BFsZBF4uX68yU1b2zSzn21ttCy30offrFDnxSPf0dC5HlI9t+IW6JJpO0W9
e26S+SkKASIljYYTP3nYEaGBMmafJCGMkD8+NUNIrVYeorE+9JLpohnUGvxwOCgyh4KxO5AL8BlP
o+aZA/YUMlHudNZx8XbZPiNoj2mTosR0FkiAYLuUO7zgNAPnsWjWzQYbvUWTVduBRh1NND67Rryt
h5HVx3CddcCxBeTVmFsf8nrFJ40wKuGUHJs9MDAIz4ggB7tojEpIMIp1GcrRSNtYaevRVkzVVPnb
h0HaZQsXKaPu7o5DxqNCdWSQ91jLOJW4IxOvVyo/kH/7ZYZVdgnjedt2U3SwJatEVKt4U7cuFYcz
4pDF4x8Vw8+6U145yxehJ48xvADpCCB+VVwsR3Z60nMLHK8JGADUz7jtvdhUWNuEBA/xe4sbO77j
91hbiILRJX2owQT8uyeai/0kOYdawOGHjtFX9SP7CwOuyrxUy9GBK4NXTF6pRNrR0HUlvErb6vMD
q3ixqXNbIZzinBUHAFcUQ6pMdn0kziBJ53RQbCrNnHiWS3hg1eiHefwKRwizquRMaXB1JHbylFaQ
lzT55WuVMJCW86NURbSGtEPup8HMmNMN/n6jVISma3iYMFkyHeRH00mJNZyhbagn2siCA46Mf3MD
CjtwIo2Jp5pxZ5nBqR1d++zgjNvkM1CPjOLvscbVQPwJOX4OXlD6QmtqOB0+2hhdn2lH23EUaMSa
V2PkHcuVQblveXEdX9x20gZdDXrrlXN9l3eUrlmTHXoRBkmu0c0QoXOktZEMel892FpPEVo4boq+
P5KMeK0Hh8ZjpkC9WnS5NIpSyMZ4r0ZkaKz7G9rjFk/3h0l6vYJL2XYYwIBUvrMka7Y4CKkFViAY
Q4PsgnKwAwQ6+t3CSbbkBWEz7faBAyK+WInCxElpS06rTWL539kQfi8T9ECuLKCCG+xiE1GXH1Re
OsVM7V2+s2Lm5HnWrkUh32bE/E7tTvseuQYeUXgiOH2FsCt+MBd5USf1Aw271Qm9NY5Puht4pnWa
cY7JkL7gQhnPGXh7QUTki2nQKzYFD3pWNkep3B8J3OVojPM6oFt4PVuahjx0RWMKTtR2LCDhqa8O
xt8OreErs0FK7s5vVAnGLH8MjZYlFdzV9ICN2D/6hvEo2+jW6dhPs8R+E7387SrgFqNB1CqDjLI/
w75Sq1zxEE24ozSEVDWIcQv92Vft3dDd4VwW453IrhIu0plvGZrXm4yTrxZt4PGP/+egoVpr3UwF
wx8zXYH4u1PmUr9M4kBsaDyjpf024dY7JpiS7npazXs/HKZVurxls4sIurCn+BxorA8r2k8R+LnO
MXboLu6ovqb40/PtMHqwFkhTYuP+ChedpuiPupu227Jh7WmEGJGuWQGBsZo69olZXzBnvERt/NE4
TDsASnmKxv13LtrXocvEr8BuGdNE9cjRT4d6O2gbUgVQQusIeJvli15didBNz10VXBlE7H2qMfAZ
pfuiCpDHcu7O9vKFsvdLlDT5qazbeN1ptJ80OfkGI/XCqzksT5HTnsqCqEaKK+BmxqdBtVie6sRC
pZvvkG3qXm9GKYya5mxjMJ11niGQKyihXdkLSlqnKXjLxHARmRwqxkVl0avI7RM5WJNu/SpclV8a
dPlpnQO8wVc1nTzYTUjxe6FrUDxRuGl05zdNvz8Lpz0meXW14ZRvvdGhVAwCr8Xh5Tm62mkRxGoU
QcGk1xAFiekkPGvZojQdDF6qMPKKsPyoJkQIVt55AgWWPzLZTGMH/Z6gvYkArK9zqnfQzuGdkJ+F
KeKudWwrfRH9DEtj5hoDJWxYXIO6M9nQREmN062rnJJ5tHwr6Do6gRn529aU5WNjUl6pa233Gcf5
Xq+r6GpN5o/xYgXqYi/jo/6C1+1pduXW7cE2SQMja8J+bUt99pyyuyGk2pOC9SR9lCKlxUgxV+VL
26h7KEMEPeG4q6t8X+Zch+a4HlzjhIqGMt8A7UOR5kA4Y7ee5+zD0eMT9+CAlNN4DcH41qUwhn1A
OabHIgExPyNqkJtaZghi4LvKqd0hZmN54MPkmPB840qx5NXlO165IwJRg2PBvC7bQsSjt6bh94g+
CjJTikMcprCR2Ji2ozRQvmLe1grnVDkbPUmeCqnz+TNy5h2gwiizR8tBaDWwCrul8RbF0amZQhsx
T381NOt7RLNs8EIkaPz2uYHSwwyWNy3QLrNP9rujqfNI0MYq7vOHeYjctdP35a2ckmQd9/FXX/ME
rDEYVQfI7cAlmWOASNfwVgedT+tpVr4bCRqIpjf8lb/M3d0EkdfAbaMs0a5V1FgHKOaUHmU8XUig
Guqsy6Fgw6Awusvq1wZh/BulO6U3z2V9lLCFTp1eCcZF6DIpjS4WqMRU3UmkcBBvIZLMdHUeSuuI
AM48TVn9FfKqeMy8aLI4I31ScQB4UIrP872IHfgUGztMxiO3SUXQbugP3equE2+EDjPeDDd+rQ+U
Xf7y4cbPEHxP3SzdfaPG+zjy2NaMBCyf1M0bie7gwX0PC+Nr6Dip27oRV72vYcgnBg52iAt32vxw
Qu43eqam3jo1flZUFqB01rKnGD7vrLXgiIXzzpTnfMb8j8Gvlo71PNvRN1Wfsb+EdJBbLvIl8zTw
vniIEl9CG7l06vSsM8EZmoW3yB/QZZfBupW564lB7Es12ewoxjp28E1T3uuibxHtfSKqZTvDxzAH
leOJsEaeS+szwqjIu+joL3iYsOCAkJgChRkZE6tJGek9wI3vNQ6MwjwIsqInfI1QWV1dbFPcFV6d
oZWvZDtydaLOaSLkZr7NJmu4JfJIzf9ky+srLrF5E/ZOeCX2Q98EDcSoO3d3BlNQCXNgrgThLbl8
/NLvjj7xxxwW5CLYjX5yitD1KNO90TYMrqk3RMLM7ZOVrZWwo2uxVDqLwskfE9s+91k7rYXeTfth
RjAuZzs4jDPOvlkRzx11DBJROMQXbrRTmhkFLwLrK2ePBgeKuXx0VexRGt6cSBQzVuWsDR7NncYp
DIFdMex0j1ZsnnWGn1XEUvtizZa4mKn4vfTaH/3Zijcq1d5Jf5bXmNkVZ/PAHlFPR2XWHFGd51tg
yNKn0K2d9yqogiM0NvFPeeZDFAJ3i4yKFyer+otyK2zz3SHel76KH5qqQmQV7sIC2yqcfnes7Xab
2co/jhNHDqYNx7MzGIdJT/x1W+YJwcTM5i6g1iqpm/Qqync974wzjH1FkbTcufRBn83ID87tTLNv
4N41GsrPtt7cKyTuhzTTmQ8CHGhRuGMZ4MphBg1zP32vHcHbktUPZd8yj7eJl7o9HMGg9+dWT95H
rHAHnRKWjSFg4UlfLigtDxKPdCvEGv58bBWTkV/YJ5R8PSONSg7Jb3DfEDVq9TZlYfqkXXQn0I8N
lmbWTnQamEERKdXud41/+SGR3EaagZQ+S96Rbn+q1EjP4zQBScmUqCF9uJUpaY7DEPk7o2rhvpP4
ogcJFqaA23uaMvaQKPDobK8pkYaAhz2cjsISpxwFNa7/OGFzHN2TYeAk0mTRM3RwDJHL5K5lV7Yr
XXbxXnUcsE2UXKuJJyKxtW2AlhBpp34pFp2wn9m0J1Ev6CXqlaDlhg0g2rtyOIZZl578tnlvW7JE
xhK4Afrlorn63pokNqzmZZAUxnIsV2s7S87mOH6YVb+xDYmWtZQNJwFuO7bBFdCqQEtf3ub6J1Mo
cO6E8Cu0UKHGJs8BOUpta6HWL4c3ZNSsw1X8VPX5o57N3G0yhmGEPnET7ABRyNVA9zj1hfei5Sat
9ME8ARaselzkH4NQ351lWtu6GpgTGKf6q4W2dAGHT6hR3g3bOsCEBSvBhxdm01Y1EOPS4fsdbIyr
TfAdWuketw93GcEHTsNGDcfxXpbWM6lB1zZOPCPTUaWiQAOutcZDUjOydE31y0pwCOd68QtgMNGA
mMxkSlfCrs9IC/J1Ql2iQl8pIxNsQy8WPTATW+xy0UYVNK1j8ISkOXMD0rS0QQdCMPJKtP21ad2X
0HXKbYUImeBLpHU+ErzUJjzAaXDzlBXPjgxvFQpVsujjVYyPYzbVgzTn9x6LXmBE36o07kM7rMra
+qAkb1y5k/1sYVZx7fHRKHw869HPOfQ/6xpOEWarXNU6uoC2+amri+t3D3GOcZZOYfivcvg5G8U9
pEJ4ib3QarCrJjv7dc9nA1u/aqv2MLstCL91wHn75kyxu6qlnaB58Z8jEz1Qkq76Lmm8EI3gSlnT
nXXGMfsz7+dBCL+AvfbMGkrJTIlmS9LFXc+phDodma6XRdNZVb7ltbpGpKWGS4AQfOCVoX1zhiH4
46mRM9rzkUKToX52YGhm1JClIolHn6Ij5pd9gkMLyMiGjUEVXXXthl2spbZZY30t5hFFzAZBIveF
HxGjUAFDaEhiQ1aDHE7IC6TlrA28Dj0T0C0JX8d6xt1JBTIu1xl1AsbMlUYvbCHS1GPd93T3yS7a
FFIPMrZJ1BIz4DzZxzE7TJXicdOxhOXmnWyJq2OaKAHpCcMJb5YbEh+ov8IJbgXPet1VcF9kDvbO
Uc7agyMXEScpNIIdleCeDwXFj2+EEmtzNGA3XAQiXG8Ba127y6JHkmLOSrP1Q02RAAN3J2lzHsJ7
W7vrPiJdoMqtCX1Zm7IHS5Mgs+KFiJTsBpQkHLFcnOyCsChXUKyb1hioIsJO83x/rrYEZnzXAnCf
3I9HGVdMZLbGkBp/Wj2aAlmKZSpIdaC+UR2YfLDt7FlL52UNdU5mOCHn5ymZKTLb6tbQPufDvKdj
585M+drx0gRoTEkrMJmRc5Xu2eySdTONrReASrEVxiW4KlkHNZrTixpGfFfCU4yqvIViTyKQi34O
csLxu/GN9W9Nik/3qQLjXtG3l2WJezAlxXXNmB1b+6mCgz3ORokhJEn4vm2Echs7QPGI/0DrV5x8
uMRIMyjBEmHa93EWOBfRjWcjXmnR76pJDsCCeAUNsADqzuVI8pGZQSuiALzZCJVUiwk6LOyXSsML
4tjOZlLqpRtRELV92B0FHpYb5N1t0KZhXeLL8dq8fdToAG0NsY2yedjMl9EEfZnGW3jkd7UVeDQK
MFCaCrEQ9wfTaJ+acX5WYHEewq0v10CUo1cvfYPrYjDAOYb0aWxitGCluZm5yRHfaM+cZwWMTvBq
BA0xsqlA7x5VgZd1eN1aqrCF9u2WLHsgBZ+dyE4hlr8or25x1R/sav5y7WlnoBglaSz5FmV2DbDy
7Joae7nQ8EHCl1Wdc2ohaC+2FTw4YMr7Ti+uTlWH1xz9dhiRTkKHBkMomNFJf4fQZfYfe2Pbz51/
SZJ800hooNBUDuA53/BcW+157Pd20j5opO28pG0c76YcmjBK+MNxuDhGLTILOG8YVFB/kqwg/IdY
BquKLWPXBXzUCI7eMmdIzhKkF+ODe5yJPdwTnXJ2NVEfnTSLDvkI+KQq92LD7frsbWxNjjiZJtuH
XcqnKRXiAIz4WYX1ZprdbBOMCp0equaxHS59kD7rhY8vzxwRCxRGeVZpNh9HVcUL+/YrDnJWTyg3
0gt+lokFE6bMXVxXkvdmYelQ1PVW4YUVG7ouhvFcoWiTBcKgxuC3FHbDmtMdWLRzk0d+1C2tHJxS
eBYPVT08gBMXz4rwANON4oe4fxSO5R9tmtrX4WSXUIupeXLbudg6RoBkLC021hRmr7ovv0TtnjI/
KF9MFHqULk28pYhHqsTEvxUZ/jPD6caJHsw8yD4EKSueE5rZoRyz7Rgn6XI3i2Nap/N+HIJbaYjo
GAehfp6n6Tg3/C5InjF3kcmaN+FnPSPy7SHiH1zDOtEp/wbK0O+DVmXYhQo+PZedpJ9mjlYUcUsc
JTN9p3D5+jOYA3oL4KFJH7+NWBw6PwXjERye6JjOetNtsgx7YCdJGtS6g7+QmCSHpCR0tKZh8ZbK
amOP82oQNfEYoRPs+YbRO9VMDiLNKko0e/M6qXpPcL74mFV0sAj+qTt7xndnT+exNfaEoH0hkRhf
Szu+V7X1BSY57d00/RFAC60DGSXHuNHvI4f1yXC171G1n3ltj5dxbPRtMJtPbPOIkmSWXsdQ/LYV
20krC+it3jWQ7ovF8Yznm7JtlnA98yLOC+xxzvNk63KnLNrEqlBxmfTRxc3sV603w2swXcdFYqOX
1gP7H7dcXIzoCdL4ymWzT4ci3bWlIG1umY+J6RmQE2YIzYRmEdkAYC8S4zR3dXTq0urUVb26CZ72
jZ3b9sZpbYziUXruOzP580vODgA3rg0raatkg37qq0ac/4OOVdNLob+x15okdeK2b5HAbPqsSJ9k
BA9Xlqe26iby9J6TLAlv0fIFtF1m1XS2eEb3mLjCTef73BOkPD+7LeQvIUWRVxuMjSVtABvdz9tL
0mDbLax2Ow71L5lYybGOrqbmY6uqmt9h3tLg2AHU4MsxsFR5KeBsV9deDV33nKuFNRqNY10nMwaQ
edyS69Jekzb4rHjknT5YG8pAik2YQ1ckOr3h/ksTx5u0wTHQGMggQC8RtXUcjq6xGxrtB/FHUSze
hVsnkOnzO7K2L3yW+QC4Y7TC3fZmgxSF+TLrAO+HsN02oR+vVm3e43vu6nQjJK+DmD0EXvpvRDIL
J3Digl+Uv8b0O+sN+2REgc9nY9XblBwKvPtGf3PjuDkITHEqFPU5DZ27ZjSsVV1o7RLgBrDn5ibR
ju2y2H30tdo9T4H8sbzQQNfja9dYyCZptBrcIriYdlbthp7pOK1Q7vjvlhPcZxdbJhUWzsbVS7Ie
9DS6KA68DF90F2rOWboCTZ9IUdqT0BI6GYgGQReuHPVNknOz55h8SDbISATHLW7FzWWc8eU1evwl
cnjBhrxTXtsTminn5BqIcQdR3vQCWW6YkQNrYTsykGOCaZOU0+UBBkyNIFnYybOGGhMIPP0yZfLk
sgDkNXl/rUo8k3DkFWP0y+iP0U7zq6++dJKDzq+RnMdmQ2SJWOWWBYvZOscG1p4Zu+u3xDiY66gx
zIOTHA1trw/3MHpkppo8fiJUXb5tnqRmnTs2ZZxGnzL8bqr5Sa/rWwhGW+rLD5/zJWzcLSJIhZ0l
d4sPq0Gu7SDqePEEoEGXBdoBxWV3KFBM2xumNP+mYgRvhJruqgwQLYowOQjkAO0k5S63fgUh6qZw
/lFgYtk4omlweIpToFBtNzY2gBD8pOzMM8YG/8a9mVV01CJAFGvyx8+RzAFwnhuS1YAS46s9m3vb
ZnMILcNjartVwRJlNS1hFJ9FDSfRLkr5CO1xMFdIu31ecl1WN4eOXQwBmwG3IrdfXm780F7SZp5V
yb8ReuzslfkGuczIkZsbmO/vOERfhvjDiyu57YqBAWzkh+jj3uUsl+vClN5kMXFWuNM4k+EFgggc
8cHOLUQ3ITlUMiF8j//WTgQhajEO/lJ/nGYYhWp0WPCE+fNRbDrBt5LMpIKACxOaFS1DVeNAhgb8
R0WS7Joq2NclfI4/EHxST4iczZGAiNT97B0ieEY9eGtmfEdDzUNbVfZbpuNu9EexJuPlq4gMNJ/z
KU2JoujtjkAkFH+xNjWwxZhU9TF/QoK0cavuF3ljUO8OuRJEUVhNOsBs48Ocav+7COxbrafPcC6o
m7KPajAi9IwkQnQ647Zi+UpDe98T3LAmUt9iZPFSMCyC/KJv2UDy2xaZKtiGcwyFrdP8jEtmLvK2
yN91sdpZLVihurc++6yfQ7EEAsY54hYvbTaXkvOobgmAG2eU6k62AhIAIZ2sX002PpkFeUbUATpT
Xa1IHdIQ2xY/Bp0jbrKTYhWE4SdDYjfyryGCHwJNs7ciRA48Sk4vHE7rfpoQWKSvs5zq7Vhn1D5A
tZlUKKxzUqBWjexJ+qvYZFqZPbQSC4GNNtSHocH5x5dsyq/KDc9FgKgu6ElOjN1+m0X9a0/4rV7y
ycO4p1MYH1xwLqv5COJ53EnSClA1l7d+Xv7IRBqyydSNr5KptW0l9ppOICJQW8UyExQtLmEiIXVg
477TfoddfNYJfSW0eJDZN+/MGXM+gWY5iS7MH/+hDOqPxMsinYIiXxLIl2hTVyjgCOBmqXCCLfm/
fwm/D/E/lWVYObveN8aN7zYEuhG01+vBF2/5enJhZhArodpbArAaEZ2HtrnlhvVGusWvRam8tkYk
0EOtjjbzNzL2nSyfDVte5iwtj1iDL+ggovVc/CzC4Z2r8jFJetKxs+Iu2nZDGgpDIlIGbha3dH72
+olszv9Uxakb/zs3mh/UsaQgFVtK3flb0O/MmelE7ujsmLTTlU9Y+6oM8CFOJmId5AAI9d76urF2
jswwmvWlQKiBgV4rTDIDep7t2rwEXbOHKYLxXIKQXU4wAxyMhS6/Fzn0iOHDnJPJBsQoPWsuf6Kr
SMuC4BVQq9g5tgEO2xo8X08oX4jG4mQU1jFteWnq6iktkXyMSxpJYyX33kjfidB509LhYdC05TEC
PoEJxAvhv878J1cQtaeIHqf1NCDYS8Jq7/oaPg99oKh6yR18YNo4qmInBeGKnWE+9nPCXx4aR81w
EWaXywnDgYEC9oQCcSlViuE9Wv7pZOyZ9s5k6gpEMYHLIwud70Svf7w4pUkQI7FFR2NyfmBcIG9o
G9RdcVAk3xJp49Wadchsa1zZMfqFJm2f0tY4IPS0AT7xrRClZRnhj8Zqr3OcfBOc851X8VcpcBDG
vL5G1mh4SaeDCCAqKo1SMVjt0uJJlHH6kLrTtqFzry0XGhYPVbVwnkM/7iE03RVsOviHlC+2TiBA
+qxcj+w4vDQ9gV2Vhklh7O9DJH6Qj4eCEiiEc018jU1VbpzMYrqR6hgK/kaDnzjWt/+cfvtHmPXf
3jpXCZe8fnAmAzbxf751Wd4oHki1lPn5q2xmrigBOckJEaAkqNwx+1kkZWS/iqb2d5hUsYVxpTvo
snFEVhdn7H7Ndia92gZFXjygvq19sALha06/G71uMJVZP/BeE4FiYdxwo71Vo92QcSG9kEigDOMr
LDL/BSpxQJ1g4qgaxOBYfefCmDatlp4wUcx7UcNQ4NdeTFLFqxUH/OVcDqPpv9lj9+wvVpSSCOE1
FBHXBCmbRLXwY9TNUSzhan6JRtwusuWDpVuDcG0F3ir5SZ2MzKHJ0glMYTD950/Y/Devu2vqtCE4
fCVmeIne/su5FuW9T5Ri7e7q5i3sox96eUy19jRZkG1xCPSj61aPyCU9kG1ItK7qPC0JIPv1STA8
qvehYQm2+xz5Y+K1fU/0Xhh8uSagTqfBcBYxGQ5l+QqnB4w27u2o/woi3tD002zIENWDi1GrPWl1
x7Jpf+QZT66r2z8cOewHiw8GYzAWMWIBTOGjbknPf9ydDP0YRuzUA0U58N1+pSVityr+iOgLwQtW
59xFv//5w1pKJ/4ei0xUjuVwMBIXil38f35YgQw1S7cydzfK4mMy4i8dWSFBta8fY7OMFJDGZIOn
H9PgfztqhMYmEpiw2Y1PI4AnzP7HP39D9r/JaXZdJcVyWOvC1f/2DZUxLweYj7uzEYJB3kSfTvqU
JiRGqcGrhuGYC+197gnwnEPnkPvHrqyfqJNgzJKI+NDPs93zekyG8UXIqYxDUIASv0wnN8nIKwDD
9RFl5VEtoZxKkmrqO+abQXqH0EjtJ7r/V/I7jgbGsbT/kTnFsUgGfHbcd17XuDqPPJlQU/YsC5+o
nApT/2KgS+WFDIzBcwlUXPWSdojL2D4OgV3f58a/DBkBnpYGQT4Y9Vr7lTuYs0ic/TFXY3BBJyj0
RfgdpIw2mesZRrrL8vS8HHRGxfPWq+g9GNn9bJ2Gg3DiUuI3Q/rcx1CaT2E5v/3z70Etl+Jfzylb
wG2Z6A6JqSUv0vhb2QK6zJkEeM6pgu/Sy6aSbgribUfgsdZOzmXyqKr0Ts/fFwmwh0nkP2OfiT6l
hEENcbUel3hlSI98hQd4JTW2gJgE2GjiAec4jjrioVEuGIODzN0xvaZV09JksDEmNpF+euktxmkq
L76yFPenVhX3EYjAI1d1g/7NWVtR8NAsLyeZTXwQpfPnOfJ/Kp35/6hRhstE5yT8fzfK3Lpf3Vf4
u66nvxbK/OuP/Vko48j/okqGpGglTIm2wCCb/c9CGdukG4boS9O0KOD489/8q1FGt/6LKHlAWUQc
dL5IxZPyr0YZXVBD43AUc9dJ2zRc/f/SKPO/aiIsw3aUJWzmE8H/XE6Ov5zrZklSbVd2/Pod891H
59I4CH4CvGsE9faLrRU5LWKPMwbt/9BQsRw6f30ZrL/91X+7UmS8+OdFA+WiEuTIIeA2OtB9mfg/
h0r/15NHc9G/r84x/l4OYUtBejHVMaawlJJ/L60jJCFmh8qnba9lREeXSEr0wHgwpPse2cGlJpd4
NTqSjagp30imj3cC6ahmFIS0pB2aG3i2otHidVIK0+ut7k3v9PdIe6vCBzUHr9EcXZxuO7X2xYzH
tdEhj8KzjT38lYPlbMzarRpaJlnMqEV80jkcN3959G5/fnR/LZrhPP/bR2oD/ujOUjPEA8VTt/y2
//LblMCBttVXuKSnzYyde5f0uP41PeluqoOuKVpY4WAOXiod4YbWzuZ6KCfUxiTq6GH5ZrVmfRhw
yqaatvMLKiOUb0KXVJj3hu5nSjgKE+U2DD98/mjYH6eRFdeR8U9NkQVrqB2g90/LgInMY/8ZInLx
Dx+GgAwdmQ3ADA6cWGASDS4c+0idX3/IVUA6x1Qd+MfZPlhkZmPh0PTgpM9NmlqYdlym+O9CS72p
h9+PAyyphIqH0ca3SQ51pp0ysWVgd9WwkuDLX1C5DeJkj6kFSNnF8aCO/k1HvGzq3VYRYBADQxf/
zd2ZLTmOXFv2V/oHUAZ3OKZXzmSQjHl8gWVkRGIeHDPw9b1QVXalqpZum16lh7KUlFEZySAdx/fZ
e21y9XZzUPqrEXCU2PdByvjoyZPdiLA5lBg5VoqI/sGfCQskbXniEtwcRZUe43wBd6Dzysihf4+n
OnY5XqWxsF5ULaw9etpx8LS8dVLzvlH9SzJ1uPHs6GGKCnzSqfiS/exd0XgZXdL6UJArf2RrtldY
pPhUAAgAhrQqF4ErBODPS+hgnarwYBSaxg4Ezfo75xq/SVtkoal2mXN8XA6jLci4PJsujm9E63Cd
t8Gea6J/6j3yaW1Fz4HnoZcyq4/X2IHrb/qbkAXIznF8fGDAHjC9xC1VDKQ8TAV9qMPOHxZxeavK
FVUFPsg02rPhnyZHNLePMQ184h2YOajHyi9Vq+672i638PW6g5/Sb6mDIxdRJwarmJNK3A48aDa9
kFSdD9Oj6TXNzu5i7mQ21xPRpxSkSqTGjm/TBNuqel6zkmF547EMYkOfG7s4plp7kRDzBP3NnIwW
x/+bLtmISS361Uk54h4/6C09KLCRmLim6FRGwT6z8l3sRaeoVQeQwpt2EORxsp2Fi4/e+HmfZ8+i
8bCmJUF8wP5DIDlvNNYTgGRd+eRmvNf/90/u77LAP5+Fnm0qesVoDbFdgkDyb7KBH5KhrdpJbJPU
P8sibE8jZRKEhpZf/vEPEkIkL7sP18R6WvSYftm2XsE8VPt+XM6mlNyQNX7EsRzPw2jLrYNUe3Rj
0pyhSr1tVhj+qfLw3eqyu+EFsw6ei6CKrDb3AQ4o4EHrCsT1De/MH0jv9iWT2blKXmL5LhobndsO
wLE53lcZdLg6Uht+nusAq9FUBdRDoVcRbU0YmV06K8rgjz7H/9bZgTylyXlM5dS/Hx+e6rjq6h//
PDv848v+7KOTvy2XWiFMD+VNWUvt3B/jgy9+EzYTPRcN/n+Xc/8fhXTqN4YKh5sHX0IL4vKw+3N8
kPI3iEVINza5LlRo0/tPxgfP/9tj1TNpfVEW/0KM5owq5nJx/KdHDtYpUZtKdAe2ho9SD28924Yk
gUZokgiqK/NpMsGoF86ldauQxcDEqczdPEoIsQyYpHUVnSCwQXfl6eC9JRMb/r5Rl0EgyIZLsrNS
fbep8iV7bN7Andga/Hd/CCIQiuIr5MZR6Ps0sp7aESKSSAQb0eFH+ODLydl6Tl/flHB5/Po7HQGP
1COhFb/cGs18NIP4NqNeiBFtYRfhVonnU2NyPmAR2DZQ0uIOlX3EuegV76Scj008RVuwG/eJ+2zm
eb42sRpPE+vZptxZRvFAzxSQmLF67CdM3KFZ7Ur5YYbWZz2CuUuNL2wOPF9rFqSRjZrsuK8+EuDK
dukGiTDjdPaXTfvAIc0PNhEEpDVroK4GjoQDZ+SmDPuPuAFCOpdn2GdgFsoB3veq0/ivicnfheID
MiPX6wxTL59khDKAhm0grm3WOie8nyRDPUroOkAGUES4M0tYyqxRY2eMDzHXc2EG+w5th04H9gIq
xfaY9eohMYmzFwCIj6j+1X0tBKnq7uBVwy7vl117L8qDCzzFH6gzLsGVg4kZoxnUBNbNhWlYIrWl
d8k4Ak8yqWgo8mmjiWjgw2HHq2skNFbgx6GMQYq64b3vQ7N04NyuHTZC21ByrcFtvgWlBcIA05bP
mXpk3luIK2FBImPjU16xj6PJYw+BKTRo1NZ3hksVYUy3nyMvMc9OGYtLC0JtA6K/QOJpI6RSON4D
ckMShinMkliBKDaOsWOAQ6SjGmvctO40WhhKZ7aOK/e7mLNjNZHgbSV9Km5CIH7CyYHORA4rLIhT
NIgNmN6mz77CX59MLfEx7y5GzwyG/KZ2yIslTXbbtHm9Qzs0V2bPGn0S4TpxGIkJzOp9sWSLw1o+
ZO1bTYkQSh6amyy7V79LrrmxlT5pv8qLO1ZKCHFZGmVrpV9ka3yUc6R2Oc+yNdZcAmEhbrc0X/n4
pVHpoxpqQrafR/cEdsbgB1HgXsQ2vw4y5+QOx7KEP5AICnRBjOCcmSewF+6uSosYup/x01vkThjY
AM2iKVlIkkgbkBakjd24c7DqsdODawLomn95aq0Ir7HCtuNnALubwfZuSEZ9kRtAiCmQRU1CGb0t
h7Vvss5pfYudVB+9um3+iFkQu4bB/5DivI0L745R5SZnOap0ivoWkaOfybnNEzkk4HC/7IQkbMLO
cMLK7Jb+hxBIaUMu1zpn44kVSykDtaPH87aYXnvP5aka1ESt4P3wjQeffW6eShe1L6lhcJATliB7
YxCrrOXmMjrEbvbE+IQYytIxztqjm8k310ClUL06TrWgZiSom01Sc9z5FatFJ3P2Yv62dfSjckW9
05oSCTyr66Gl4rod/F+l8sBf+dYWGCUoLQWxLSN3us+D6hs2vb0fsvlJD7AnwGDss4QoaG1OV8el
SCmfifmU9Yzvo2hPHc7E05hYqMoXmCUjBJsOYIsLC7GjEChLohcMX33Jfv01aKZu0xQcpHHd3HPr
mwzTvWn0dGMhnvPVAD05vVdDzo8qeeMc/4QVQGVdYIy7Sg7fRvtoO95DP/lP85iwzjB4q3k3k+VT
CUH9TR+R4cRIEm6CMmBdT3bymAWfIe14+zoE2huMntindZgcMyfa2w3HsOmxRRkMrmjOgH2CTKD/
PEXo8hPa7k+na3eBbJ1zajDjswt9qGe7XgdR0+5Cwr/rzkmKNfWV0FqNcZNKA84y7kx+NDyAUpDd
PhQjVcT3LYPrmvkQ3N6CbPZU81iqcDjWmcVISCI5K6AJeZ0X73RiQ2PweKeG5j4jvbqP5waLRhTx
oPdhfsVXDV/vYrFCPPj1cAkrMsoI9ICbWrUkDzs2o0DER/HOYzveVX6K07nlYiQrOUGrb17gGT+H
3G328ncLagGQbmqde+oDhhMxc7xO00urnOeshjlErqDFEfY08pa4Sst5SiMgkaUx3NjUl60DI3wv
ZdaiI3vZuWa8xOv1Ntch69GgC9Zd3zGKyzVg8gW22oQnHVoH8u/63ql1tMUFbay7alDnOEoPFVP6
ptI1EZK+PHVB/e3lIXVbuXMdRi56JcYq7lekXpewN7lIzlJEppTEDMAW16cQIWcXH6M1aHICkfve
Ns7JmYPp1GYLSlgfK9xN/bK98WBXr0yjULtYlB9mPN8PMLRWlr3w8KJuHYUBnBO3nXgUlM4zqZkG
gLsNdmA2j9fKxDUaREW0nympMQHs3/YZbIR4WmxA4eeQi6/OwItsuBZ4S988LQeiSVkUmVh3nQoL
3A38yjLwjEfiKOtxGMVjR+GWkLRtzfC3A3bLj7GpBnSzCOwxkEHwIsDYRM2jo7pi9QD2ue8g6l3q
Rt1Bzms2ftkDCxTqETqeywMely8ZkBs7hk+WmS6AoQhmWkQriJvzm0SKpRxIETN8e0eMp1m7hico
FBsOJu5U2LIR9BWbzLxMrFVsf1osHx5UlD8GniyvXUGtYz5X4RYHzt3Ii3LKxrOKKb9IY2ql2MFG
i5Sbb2UVfdH3RGZYRNSrhePWMcdLhGE3qGZ7VTXjne+lxr4lG4P3cFY3Fpx8miG9Xemzu3b08GBE
rHVc1RvbCqrlXoiBYrXuV5cnr72pcGN47DQcD3f+7/cWv7kahmxu0mS2SXOyuDZTBkKXRK9J5IpY
HAJnEJfRvm09GqYEx6qHdmm4oK0qZpTO1cfOnm+ZWBH3pUg37J6/sXFC0u/ZnwZ+cYzoIUw9CW3U
sG48F8NAknNGTrJ4Y0qrrzpMeKziIM65wW48i/EGY9iw1WX0CAe/IvQFj1NMnr8ZWUv3CR0DDc4A
6L/s/8LG4S1idmfDf9dBIXcTkfSNTSwGl0Hur0YxPfEe2PVFQfvIUNw1U1gfnar4Lobgs4uF3Ob0
o6zlJQYUstON9QrUwltCeeuZkJmeQ/7SrWZ6VsG+nYtwbyTdLQA+hO1Z30uvEJtQO7A4R+dHCsAz
Jp/vzcxuIm+BzATc06t2U9n2Axfp7sAtPVhnNu9Zxs/LHLcPIIBCxJ3tbBFzNpIJbhXmIkTjH4ki
Htgk/TOZtphsJFAdsnTPhYzPNK9Tsgxg5qga7IRdNb+MkKuariWMzTDgm8yqQ4FtudabaS4frQEn
Vfbeu0wcRZO8+ok1HVKXIFEf4pxTfQ8aKoM4unSA9TYNB4a2NwEtyXs+05K7pEOWrqFiDLxW5Rnv
Rq7dVZBjKi4S09hYLIfn2P6eARatLJGrDerUF9y9n3bctWu3TmFpDwDYScM8jVZ4Iu/5mlIxtgTD
CcXWj+FG03lApx/Ah7IIXqjdyzgG4qfSLk4ys62t1akfNen2xYiRYNJ2eF75tEHN83rwCh5mHk/N
kKecbOxXe7R3EmbWjZUkBvYNYt1x46ubiI/YCNR17WUg3a1Sb/Fgzeekd0jGemtFndu59c86A7Gi
qyY4l2NxotxebTzHr+j8vqNLq1UkxmTl/bIbkksDOh7LuW/ba49GUD0iHd/22EDph21wY2oHQi0V
fCA13BmikMKC4NJG6sYzNyr/e3SBMvZ8tkHKJw/JYpb05rXpMyVqKqcHuwOMCJzQwVzte85WS2Ll
nUHumlQy6NjioYQawQbQNzcVctDGt4fsyB/6Tr59ZWnqImLZHrVffQXE8s0BwlM42Fi608/ALcuN
ped15HmvXkiGlAzOBa8whiLM3F7fMrxMMAHGAKVw/Eq4DM2UhgYQm5uOdHiFcuGHzi0hKFP6z111
sn3jUMdQAK0+hHaaxx3PII9dk/me4glfuX2DT5vKCwSx7lFUMbHAkF14ou4NW7xAGYy2vO7ftEIK
TO+4+SrCd0F4BxnoVPrRtG1aSFauAQTKkvej11zFOJGA5XGwjjJPrmSWoAI3nKIzyEtbF926W/oU
Yls/2GnZXkOL+BS8qSZxr74onhNK4cowZ9Ih9FKrq+H6GsNZ8Z5Ik2ROom+7ITmYE81WYGTTLif6
W26nQh4GoKWi9m26S3DR0n217jvv63c54r9cc2HT8O81lws1CPWP/F9oLnzZn5qL9dsitJBPsth2
o2v8j+TCLselY1e5LqsSaS6umD83NlLxNRTR8h/LtAWd2/+QXMRvPvKI7ZvUevC1jvOfSC6CpcVf
ZX7PXjQdVKFlycy3KP+2ObH80CjRa3tYQNZL5ZgvMu7Goz8Px0FRYOF00bLSFOUmf2ipKqNBIT6R
RQdUFBhPdHbCDJ2ZWlv0lbG/4UkJ9mUwj3RnfdBUUmy7KXqdU/muG9s95D752HFJozhYuZ3plqOy
Xcl2vvCMyBGOszvD5KqEDROFponlDkyURTSILHUygAoMuNsdw+5nEtTn3DboEInxUIbwDQbgT9Sx
phWTu4NJly+iaSGOP7Tj4nGla3GwnEueRfcyJajdMpwklvnTIdcr6/i9IsNOOxgsrbjhsW5S8DGi
2VDvwByG6g25I6LBDTC/sY+GcYWcfB4Vu99gfJtxtaIju2AgJladXKLExszBevJqc8AVP9WcgYn0
guEwu96ntsdz6pP4Q5MHW4hDh2rXajfIoYDEwhUlC75dEbGyJSYyPaWTtEFz+ykGkGcWB8ArZSuQ
NMgO08OGF5Y+YlqQJL79PrW+hMl3w4ZlpbX84PlCPrLBUOXCt2Ez6wB9XOVEg3ySnKuBFCF8d/3c
0WqSG+6LCbR042n/SzC/kJ+FyO1wpfGn8doUQCsE3VtKG8CWrHfYmDx+zXfo30t/E8+FYLhYbn4z
uM5D5NVAS5p7EbgPdtLunB8mSV1lVdZ+wlqFalxuWrNfml7luSsnse7n/IYc1X0w9tRD1Y/RlLNv
7trX2cRtq7JvnTbTggFf9XONY7jQP8PBp8ZMkaupuaqbU/3GHuumIVy5CjvyZiS1W6e6pw/rq4rp
1hmJPaz6QLzCj99QBbL1pzmhgYNZkP7j7Wi05n1fm7ehHe/adrThGRApbM2WbVFdwbPDR6KTkTmR
QHFM7jDLmFGwewFZnFW5mUpGaiMrYhJO/lkAXl5VFmgxCVE8SjjrbfUA8eYnkE9jbyXyStYdRgzC
W8LHJiZawB6oIzLEo6AumPp8YNGdyUOhMp6tCIhDENW/CktXG8b8M+nIXTGO16Jo5DYsH/Mh3E19
c5+xqAe15frtm98wsYZpe3bdgTcQGXDbmWA5l6Sg9X1oITZRBImXRt6nEHuwW1gUVucvEfBSYjGV
gklE60+EATq5a7w3o583si4Olojf4hh+ak24atfRNbWOMQCIPuk2oPCZ7MsKftG0GVSB3V3zVguq
H11RXgI/4tkps2fthtcy5a3BfhaCIOUmSY0K14+NS9U8xic7KBGaQCmjvq1KLzziQmVPND5P+a94
Sr8GFXxmc3Vb1tk3ufnHzu4fSV30q8KddzDsmKYoD151Zn9IMSGRXJ+ThS/NkEhbXvhoKTUcSTzi
N1XJCMsb0ns03oM0xaEaxCeKbBaAFnsig9YEY052IPg3JMreaY6P6RDGcZsOzmX4pdug2MbzAG2P
Rnc4Qd2h9+QB3aV+KA2qFDLzEAnB1wR6PMzqG/ce1nTunxQrX426P5uAXkHLUBHYRRrkPvlO7Sfv
VWj/wlyxnfVlqIvqc97NLckUn2ZVt1S7SPh7K78xIsqJqAh77mxeebOE++1HubVPSEPbY/ycqOTB
gcq57Q19mTS5mzSYVh2JNTm9DK36MafvC4F8suqMTT1eQqZhW8wPy6du5mxf6Zbt8ySp2/MLkqb0
Un4Yun/I3czcTrFGCiEkPnTeCZf6RnS5g/7LhbGs+BRaoy7W7RQcyyKmURQOBspiQe/GqTf7l5R2
YA9hSLmmQImkvxLfWymGX8McbttMClbH1XwnqX7CNE6YS9T08AYEUl1imVPLOF4uFS7dmGydoe42
jht8UUDacctCaQvVU+jyjDIaJjpFS7pR+ZQvx9zzWDyT8fwRie4K6yPiogMqMJ7TvSZMUQ0Oo2fS
XH2CDqBsECcTO9sqyY9por8dsTj5IORybDGAk2zImp0sq6cEbLurg/tsZrPY+vrB4WaG+Vm/qXnY
QEn7HoY+3bNHuJZT8gMAGHu4gqbDpe+gaEZra3b6yZ8G5AvHuC279N6Ool99hzeJLeMw+ewkPPzw
WtGtZRowyhRgExYZuCZb6e7g27Urt0KqTJS9ZHhe3ck9IpoWa7DkuKrbefY2vMW/XTY9SLishMkG
kottnTWa2b1XDgS1O0kAmVuUR2syPqidGw+gIosXsl1YvsCv4b0EsggIy+Zq59icJ4Vsl0EV5iFT
e4QV3FQ7Uqlk+KVtXTOuNeVsPwD0bS6Z8F4q374z+0w8Av/FLqX7edePCeFI0wLemepPZdZQmVw6
xnxv51SZs8250a6iCPteBQvHQ31bwWCvtpUxo19QeslhL4bT6BB5TQxzX1mu2NbYYTYBRNM1Ubzx
QuWdmgb5YNBMiEIS3Foeyn4NBkitPZpGcmO+S6A3V33ypNX00wom0rhLz7c1Flf2785qrO0c1wKO
AfSyNPwletgIHgYx5AJI+H3F72VtVYEYOUBbS7bTcO/0bvaTMIZcaVvu5iHtwJBmHnCroGdMENlZ
L/mp33+VzDI+thyoxBuPHfToV/iT9c4sW7GTmtGsaPWT12dAjejZPLgDT0S/we6OyQHuakX1LzAr
bLLJcPVJSpzrGmpRpSB2iMIYj2UX3QRlPJ40bElb44LHj3dsYfJgiWgyQKl5sO6HDP5uk1/t4NpN
DVz6cPS3eBDkTTjn9IoM0zvvNZqFG8t9RvZ8ihuqdoWs+4PBlIAnpiOm9ja7XXxxW5PKG25Qp/Ru
dCQBHp+yx3yW7ZnE3b0zdVgW0qB4LBTWYKVHGp24wjqF7J60XVX7DjjrxkozyoICa9coIK8kc2Cb
sUS5t+SxJuJy8/s/7EZZh/53aXkRmbNFbpYcLzX6sxa1S0XZKkKXrheB2l+kav06LML1tEpRsZ0S
y8C8CNtd1Tzx1SMe9MuA8p17IVgLWZ9IhrHqX+TxaWR50rM3tye6jpE2mGww3NJM/GTllr3P8+Lb
Vjb5gkV6Z90NZNsAzl2gyzfo80ShPNLnvDURQnflIuIr1Hxz/u461PlKGR99irPQw2+NZWaEb9YU
iguxXDtsB6JlTWCxL4jYG8QieSoYJhLOQtB8xT5dtoJGx/FYLGsHYFXkjt3PJnZBEFlAsxI9dedu
2VQYy86ijA2y+7+cLrxg81kTQ8LjZzkfml4li7xz25TJ1hPxL9jasCq4uHKlbNfWsjGRYjrbrFDI
QdwNcFtgZDvRtjRpjhibPRute6qLObphyvixz2OhjV80a8HCgV0nZwJ73VLJpZjAKTKjrBWlHwTw
3otKKrv4/QLfYu9jHS+6kBq87BeXFqZ9Rd+FmA8ggO6DtIDxNZ7xZexNh461VgzPVTm+QEu5BFPS
HWyqxy2aZnMhItxF6UF6bHMyYQIXhAPLvZpWHe5AULdn7zwMV6sK+pucjHkv4wOb6acmZmPG5Niv
aE5Ae6ZIz1ZftZh3uMkPJsRWmzTHemi49TgT0C03P7OMVW5yVUochyFbpPn0sZc0ttvJ3cQfVvvR
e0Azy4rGvGPZ6tdwbD40J9RK3sQB7S8KOtvGRBfNgukm1/CkrTl9IVfKuqD40JV7wR26owPkQ9nL
rWCsn+CsEpyqo8PcWD8do+vXVmE8a0ApTh/dqBprDMynF07bp1owZwHg4JmRW68QAldT4d6ZFUXg
iUt0YS5AfxmP2oQm58KfCJCXcZBW5ja37gYrG5eu1AfPK97qdoQPkd8Uyjy0TT7vZzs+96YDJj0A
4sMkztU4prc3wYTl909T07w6qfwJqfK7TUGcxYgPXccepVDADD0j2KT55B87XP9A+vIzDVOb0kXC
KtFSqhZdOyEEVlVdf5gH5zmWvkOcIwCAjyhO7ZKNfhTlT3Rpk9hhkwJu5WeRl/vQpIVl7uy1AUdY
RxMi3DBzsYsLDq7moOv5bg4RxlmA9IoIfWu8jwLAPg79jeijHCRzf6xK3rBCsciMqSjs5vSLbTx2
2ZpldVQ/pZyclBrRqoOH6QqAdj1N8q0Mn/G3JM30XEqqNpZXGuDl3SCgY9n2z0iU30rxM6TZZT/m
DIhR/5Y0qj75IWg1O09Jy1blxcAqDmDKPZhLqgUmBoNcacBraWrJyprHvk0ZIhtUgAAjlSx+1rzT
q8leMUupaezb5YqboxFLs1uD4v30aEdZmbRrSeMM1OEkom7HnblYOAE7wWHQl7splve9So5eh16b
FcnPJlwuBdb81qd3EwU5zJ+UxI0mTR4lpTiha93wOWRAFvVPt4IX0KOOumxe5egxGJdv+BKuQNzO
osKSkJTD3STd8qLM4OhDF8TgzpZ75o1RBijjDoRDKlumJxExR9mjJE1Ghim+TSvCLeQaeSW5/2dJ
z4cl9c6KcrALLWCPCaY/trMVJ5pZHjgYmxsJuNRsnLXugvaGW9sRMZxCYAIzq9ArdpZb3daZdxPb
7NA9Rx8NfFrQAsClu4iG2gtuBbjrLWYHx+KnlU0w+2Frf5LuzuCIJPxEJrKP0WQdhcTBQhycFdwx
DOUPzYmBK84Hw0XVFwZPMSHEu5qh0ibF6/O9djp5zqOJrqWXHATELhB1u4ty94rJ+z1txqvj6bMd
dt+ylvdxPaltCJbOii3rSg/FdqAUZu8hhMJnSPZstpjxatS8uHniAcU8RWQv4BkoIR7uUGGuEX+P
hEX4OmXRyx0m2xkyaNe+V3xBnn/uvb2TY01sMGZsnKivNhecZCpxxU0Vus1Gy+DTIXLLPdDDOdDP
R2wQ1KR345Ynx7eXuEef/DCdjPhhHFWy6UhaTtuGBc4UvpF4JyrgoB+b9Q/eHNEMKgp6CCw0Lze5
sYFXMgtGmfy7dP3Lwn3aDSz/UnpXAvNMYYa3plnL3EwAnOkuhlNmRdahBLuGLeC21cUX4kzIm467
VumLt8hItjnODtpwUIUbLpKO/ujQxyhNHVgCjlwZ8ugl6qHVltE00L9kHZOWm2HgmySBagP0B8xl
yx3eQ2+6nZ30sljbtzr9leFKHIGi8cCGHp8TZaKbQn6Qx0jXBXeAjZSS3atDAKdrmcaNiIJkrAG6
y7cpe5i+tg44YtP/bpu8wDqOFfnfa66HOP/xM/qR/Z+7+sfXdxP9RXz944v/UF5d7zcClMKxiako
hfsdB/M/zPK+8pTgNqGEi7Ptf6RXy/pN2jY5m9/NcX/63CzzN8t1HfjsmOsJ4vxnoqtcbP9/cauL
3+VW5Unh4rkjRPNXn1skGxh00sKS4M2a4gSHO8PYUm+jWxN7R6Obte16S6FKEG4djYwECaM5eT7w
/TJuht3k28UZzLLJknOYL1yMpv0YNRSGzlb+oRKYdGAVh+wwaZEfxrnz6V2rsmfLKbtjKCT7KxYW
06uax2lndrE+RM5IrUmt3BONX/5XajidxWVrCvY1B8Yuz136uetGxsT27OCZHX7xZvZVvXFimOa0
RO/muiSZbYXDm9V23RGfOmbmUXecidnFn2Lv1sooGJyIuR3KiHpDt7YhW5OC3MZdM9/BHtvPcubs
wWMGUMhypn3Ao2ZZ1MRIm9RvfA/sma8gX5uT9rqnuTH9Vzk33p3lklpcSbuPj9LBFUIYq1xmprau
wZ1GzURRGMoQ1nD8A05PxxhGjfFkeWN7EgxIsSCOWc7DG5leCnsXU4vOE/lJ0U50tCYUKYM+cRvI
kPDocs4lbtogBJ8ZN+o8A/55dERPbYAVGEiy8XI5a5J0ZgGF67lM8DE7uKsP9ew+zZlBZ1TsNiuC
Zoslz8mKU53ExTNPZetL10X8IFgEMRJlPCHawHHXouYBMiaG/jRy2gOymW1s5HXmWx+ivdDcR7jU
7kt0k2k4QJDrL+6cFxsFCoSI5fgUFpIDzG2WEVdX/s6qRwu8V0NvK7dmOxb5EzhGgN+e/1HaVvGe
O6lBbwB1Pb1y81s2qom7rmnbY4Tk+M5jKs5pKf/Ks5TSlpH8fm5H324sw+eoHXggCpTAY4oPz2Yr
ionbzKlinv0vu1Lh80iCuVtVS/NLm5Xy4EWB8zQOS2fm5Gn2+Dk2NcvKi/sCyj6STqnw/Ku6q76M
ClhhbUSITGG1XBvkdbbgI/Fp4rk7WzW3fv6WmGCnV0fyFoaanz3bnTNjqMvLB401f2fi+njO3SR7
cloZ88f5wwPRGDgGSk+UcWXhfu5zWGela750rT/vytmilaSb+KyCIhkDflrCm/xrlBQnYrlAL8Uk
2jc9tkzeURJegb3bt7zg3iZNBPescFK7IOuifTOXw4UPP3UDtrOWSmACgo3Mw6kgJVPW5xlTAtO4
XfxsSRZHm386Kv9FrONvDlu1nDyuKUm1wjxwOf3+evLMlfChInDymJQysY7/8Duic//7n/EvjjfL
FII8N7Ei36dn4K9/CAPWXA1e6+1rtgVeq6IFbwNabaiMY4gLFH4YQ2VnxovpIj11GWFLsg/G/+fv
Sgzy/zln//qN/O1vi41fmV6Kv8oKUmbdERS/cviZ8C4r34kBBO+tnXY3PmDeix028UdsBMTj2OWp
Y8aqXKyVlRPpQ1js3/j9Naxv130cAFfdGWlFQDBQZXqoEyIC3Uy3qTE67WHsJZH8rBz2o5MYtwNl
sgefyNTGRic/RWOkz9RUU85hR4xnXdhH73EcscxOemqDQU+QpaTmJ9lbQ9Tcet5kvpCCcb6Q7/od
umTxKclQI0bRjWAaQGTmQvcHWbTjC9tbwhFRpW5TjkV4sDQ56CrHKDP2NJ/4PjB0a6YQOg4Wf+pA
w8hDLii5wHmlHMB0Wj9FIDv7VZrR3zBmVDr30lvMlX5K63A1H/ETLOaMeap2TQh4tpXUstfS6fDc
ZoX6xTpxeJ8Sg26WQRKX7hppv3SjQ8EvPSW/WKLF5Ge1dU95Zf/khbZArjXil1LH6p0vdm+Vzt1b
L7X7kznn4qDKZNiZlJw8+JqPjFvW7VrDzcBfOhX+fQxT7W4c8vTak1UmNZCJeB8R8thU1Mdsxiqs
HiZ+VBvws+We9pj0Jw3PNhdDs3bXjVsR2yrwV68M09iNPcCTVd745kOiKn451y2CQtSMN0XoOWce
LlBbi2y6c/FEoKSw2d0FytHMdGqiGLucs7tusMVpMnV8Z+oKYDXQkOkgHBhXXSOM4wwq/Vj2qXyz
lvc8UB5kwyQz522RD2W1cSff2nhd3T54aHZXLS2WDUPKCnalw9Dd4nNpbuF0cP9SAk8rTyIPgoHT
5P47qtWAl6Ng6UKDcDbxg6FfGP9SCcAIUXmGRHdvp02ImUyLRyBD7CRpXkTr/uOITB1ruZqMuLkU
SSVcTWlsHFw5F1gBZQxRjx9EcS/jvnuPKl7b7WSW9m1TZSrYuE2lWi5adVtRP0alKF1m7UjxXY0z
qahC75P2XfZR2dhDy7dMHHe6U7SdUbOpD3kLiQQqnRltQHBprODZjH139riBFnbc75oW8yQNekFz
cmA0wEsyHRqGlufnlCK0rmkSRc6geA9naWAaivtmTxsNxAn4sSifYOuCQ9pj5PKbrCQC76o7G3jq
2qlUhxmy7OA4uYW4BCAsDhar1ksS5vI1skDhcJjRVNhhtfqlld/ejdlg/4zpU7idDRJ7gArbR8l3
4XCyZeMDBwlW0dxUMOeB4Hu4eiPrigO8O9SGTi/MJ5iPuR9AGWLitNn0/l/KzmM3ci3N1q9y0XMW
NslNB9y+g4hgeCPvJoSklOjNpiefvj+eKuBWFXrQPTh5kKlUSoogN3+z1rfwLlQBRL226z0AGINT
fwlsQ7s5U+oE7Mt5S1ELIKsaKngooev6iWsw/NSqcGC9aPdPQHoIPKsaNEbFkM9Pc2+aW0AP8hF2
NClo+MvXWT8gqSKGJ3ktRU2O2eSKel11OuMVODiXIC8L4LGNhWXBoIQCB9RcEJpRiPaMm0Vczr7R
uxP5FjBWV6lRk45FsyNvIauxfTzW5KLadkinGTI8eJ0caPN4rsE6MQQxj45dpadUm1idwOO+c3AH
lmtPb3N/0pMZYrYmSFevk0e2dQMmOSM8RbMOJmdAyHAfdGJ4zgJ2X5ObtKjA67z9gkxrveWtQJJa
pePGFYa9jxpysXHHkU3SN87JqDx0DNoCwTQmVd8CXeOCwhTLuLQ0xss0Fd1xCBPnfoohnrSDSX5q
5AzXuZAz4jVQWyGSy7DfqWoEVYOe461kW30sQWhs29ScXvV0gN1LoGh3JjBX+S7Vpd/0oLtmlnGb
TnnA+L0JWAiabGhZdMwnkiU5x7q4zm6QqcJDNCl4A8CQWfMwtHgLSIrwI8AN3wMPBLTVAuNJq5h9
Ka9FxJNqPIF0i3QVp/pKEss+tDabugS7OAJgjlHPMFqWO6ysYl/0o2cSUIscdhuofvhw2f48CRJT
j4QlRLsiaYdDBRxvF8PXviAft4D5sbA07FAnfaGj4iaEkUXfQBiiqYMJbJlGrGLbzP80hUbKUubl
D7Iq23tmcwWVDcYa2CbAKR5srTeeqG2aE457yKuK2DoNfcZgXgtV8E5GKDWREZBg+poQy7EloSTd
xoIeBr+5hywzsGxmMLrXn8nZHd963QBehD/iaMRFzq3QLA+5LDiwhkyIVRs4iRQxkhL5OWo85UHO
Qud86Kt52Bk8Z3aEJYh959ge+sDUgK6NBuUxJzwp9utgDPcYP0eYvyCKLD5yEYLgTPQfVM6x5i6v
DGMPItMjoIyTJXd91nGlqN5U+7AO4pcw0+DmunFT5AdzGZ2Q/GQzoZ8Z5rDBYtDS1S5yW4SXgQWL
sFC5CYPbHHcCvfkGVqR4mfKcLVdnyAa+fV6eQ4lXhrCtElZtSCjkiC5Zss82CGh2Y4P5mL0I4XA5
oJ1I0pIkgFm4G4xSJQiCnohYyr12gR/WLgRJEbSPnuJhKIShbuXQ8W+hpWvAfIc20n82RJTN5IcR
81ZqDG4TwfauLMrX0Y2r+7w1ki0KuEDzC3dyXlHpdNdIas1Os+fh0pfsR9k7ew81Zi+0nT0uqz7N
KfsbqwbRZU/tbYCjfiK+vXpDO6ptpyqcT3FWwc2BZF2zAhCSM6uq5Xs3qeSlGDGGtqKRh0YTyTEe
m+iMXgYcDZLhFQym3C+0hoFiEh7ionvKWJ3BsprmS8xS4oGijFQ0NjgBoCkNi20TdTGbKAuMbuZo
SCWSSHzEqJJY84n00guLnNo2n/ufaeo6n3YQQuRcRcRR2jyPDcc6pnE87PBRuufWbKZ12abDzdMS
sXZtWOFxrgOwAXnPWrWLs+FBAeE54S3r1npg1b+CCeS2aOqG4Fak4BlM+ouFWJs0GaEYmWl1+qjC
fPb7qk3eVD+xSgp7hrOwLUBstCI2QZWjT860qTqmsukQlpTmrS0LlvlebpKH56j4U7NmGK9E1le+
N5jGEqwpjQMWdRNVgpbg3C2zEkNED9sXIqKs4h0LguQ0FTEUXjk7322xqOablue11sX5vjAQGxRC
kQQuGpRYSVlVgCPUsNZiU1291Gxv6TThHuGbvHGWErppYfuZWdVi/KTmFEbYP1WJW9zZWkBwU2q0
a4ZzzsbttdmPRysiIixGVhUHZNUJY8jPgMMbyqqapkXTE1n4Sgt0YC8zKc9rnaixl9a2ACiy/3Uf
NTtEacl27lm2zHplbHUHMdl0W5bdmC+6HU5rVB/WK2omuCJ8c3skNeTCYe7YV4Nw96prgk1TEWCx
zRtIu1lgkY3lBcEjS3AiWGlm2ADkHtslwb7MidhrWdZW9m32CJra2sl60M4MqMoXLFI6XS2zBxCP
XvL1V8/1v9JWXuJvNPnlb/t/l0/7Lqupjkmk+H//+tvm778HdLD5bD//5Td+0cbtdN/91NPDT9Nl
fOrfkQjL3/yffvD//Pz1rzxN1c9//sfnnzwuNnHT1vF3+8+DOlOylvqntnL5Cv/4zOtnzmc+t+1n
/d+N+P7xmX8f8bnyb67QDQHDFj/5v4z4nL8Jz4R4AaoGc6qrA734h7qSaR7PRBvJD7JH7lCT8ds/
Bn2G+TdXSkRu9K0sGIRt/G/UlX8hWP7Zia17ND8SDo4tkHrSe/9rIwzV2bNrZEmYeVBd5ZLrl2uz
a16AizrFuMuc8NYPP51Mf/XJvO8z72n5L5j0YzUg9k6dg+yca1Rpd9wNl6Yi8M0uPXCnHalP1PI3
p9ezZyckKoTSK1WXAnz2Ftbg2goEN33YkZpB9PP2n96K/2aKAHDk3ylAuofHnCafOaQOG936tx8N
OmjajxZKPb7qvJFGc6ShHIiTZ+mVU8Tk5ngbejNmamLdF/m40whNPFmiM5egyD+6Q4ggexGFc776
QCOqb7O2q066egP+Xp2FvSlCIe9q1Uh29kgQKewCaozHtAoPtTPh81l+SRuN2QvMEwZV+nTqAByn
0kPTouzofsrC5ORMqB4bDvNDLxesTT40d/UQ/ZRBcxW6pV8mXAB+YBGfl3rxKSZjLZBTeY4qhD2G
Vx0jG+ghGXvTbdRJdA+zwB8T29uPEynXYhhx/1VFu51KevmiDa7BLNkkOdZnmbfwzEV0GGrPPUPL
ucAo795LsW+wlaZzX77h9Nhw4pvvRattNWic20I63Q69e4OftI7vCWQtQbbJmTgRBOi1YbIbjKv5
FOQtuv7IwxdYTi9Alu+UTagCHPz+NiyRCQozUFXWZN6xdu9FC5le4BazZfZQxSbMDBJOyLQSl8wk
4IV3rK2BMjG7cjaVRMAlowQrExO8ilScR2v8Gbya/iXCM4V+YDMRm7zuCwpQNwVvmY2swoQex8eK
6DNUyE+IGOO9J3ptTVPWbanmjHXHw1X1evpM3RhTLarnJh4QlAIU2kgGgBiKqbsm+xXE9qBF+toN
e2OXdEax7Xv4T0bhG92mqFRxsHO0T70t4tUk5q+SO3A1iGkL5G/HOO3kdGpcAcvDMRqVe3rxqwm9
wrDy2xiKp0XOBKFDULIDHi8Y0zp/jZ1ZhcFJZ7umjkkrnwsTATKe9S/MfAGpiUuouzsTEWK/ZHoz
UYfED96Y9gddoXYN6qw/FoPhxyGeIaMO3R3JYwUOS7KEZFOfQiP4qCpyJEwZNeBhQutkjxa+22H4
yNoA7C1RuOMyNiMpCKMopCU7Ohgkc3d9BiyuQevBRgALeTnfOzMeDZQMJi0PG/z8Xg6hn2ismtMl
pSBJn7tE3cVJf0uxjbiWS6JURxLmIMkJ4PEPa2WfzsYGUc164P1fWT25MYYwLt0AoA5+xdoFcrp2
VCLX3rfm1BjHI/fFKbEiKKsMt23P899C7sjIFIDypoTrUablO5I3Iqea7KDbHGFECnGFIC4JEizD
PZFPflmYlzmzkH9MWHCQy6JnLA7mjHrDrq+pnPY2DazgzlmHDHSbJT01uBGnd63q+pzm+aUxHpCF
f5t6cITS25Abyahd9r5KnB2c5H0SYa6PymEtcxn6zM6WxNT4eRLsk9PMbnzC/MgsutZBk3D9YCkc
kq85qIFbJEBkknnyrQ0wI9ztc4NLHp1rmMgN3+/GTvd2AXkyTT66sEHraZIXqrMfNEjXxUckX8Hi
sKh1yDzTbFQysYObuTnKKrgkan7QIGGLrl4vPByLVWlUBiejcF95Pzn8jAPJQyyBBwu3Vkn6bxQ+
xTGka6Ofj2XlOdvcXtFbn231EuftS6dxnNrMzVUbHvg+j5RG6NpAZnLP7Ms6PWoVIZhzXV+sqEj4
COgE1MwyRlFDMMuVJEHizQ8G4/+V4eQbq6juHFPsi+ZWuIPJaGL6GNAUcBoFJy4xjKfER60sbWg2
RcfDDNmFx10TEaLNXHuud2RibCZpnO1gONeSLgvhnob9bRLO7KMo2E2p7ncFzyScCR8pTBICUD7q
OHrRY/pyz0Nh5P1oCyYHDMMBW82ZhDQc+t30Zs83bKTvbKvd+rVcIg7NHi0YITskoCVLi7ZY1TKG
aiZAAvrOazLxPeZp5pA5g0jLkPGXMN7G2nnTxnzvDvLOCdk762Q42DZ5n0xxSxJcvJvoi0djcJBp
wgqgcQEx2hh/3B6ovxu/Bhp7tKzHGuAhpVuZmH3X+AIlGCBnfhQNlqfeGdZlRIZErrNznovoZy51
6RMz4tBj7HUrfh0iYmg6rUf3RuKCpbT7bm6/GWTg5yzNd1HWH6NiSFk6mvB70wFWzvFCr4d/zpsF
etIYhrPbH+0BfawBWGrXzTz87Ibf0s1jSIJ77Xttjp2QFqJL5oeZLTjVsfSjEHN8VFnk/PTJJW3x
LCruatGM93gPGXnUi+u0SQn4TVtwqkTTWEtG5JIFnZOpJ5otjlVqc/XdVIm9AcNu73rCFlaYuXah
YtyiLMt7HMqriBB0xRJ7BI7qHZk5nLy9hRmtPkJqH3yHRwMHDn10WAMCdIdt4023CE8kqpF3fsju
knopydz1kBFAiPhZmOnXiM0bT6n7OunWVhXoGMhueauQZ65rp75qpB4kZlB9Wc2HnqEqi4HBxjUp
DH2bfIy267sNA16ozq2vDUQv501/lLV1T84Ty6aWt7Cpam6ZzgKKYwTN+a9fXOH4cSqSXRNFB3uZ
s3gd34eO9h5YBaubMpIMHXQ98Ud0AGtFcv2ubTQkiA36MNjkxHQ329xFEaVqlpZNg8smy5YLzLsh
g5156BXfRphwCsfdXTGCf49Gb/YtrsyYVm6j17y9HmMafqSVrjXIYxwc+5yFRbcIv8B1dNKjOJAO
+nTvRQSIwjNCQaURL+ffFSVWsJUOieKsyQiOzQXorlncBrDKaGS0VxCgvFcqewjb8hPPILUYsA+9
aJD1otbF6RLcyEs6e47cRzMM3rTTyrNAvrm2lpQsHaYGa8EKBJGbawCmgvuyj51N5FSAq6x20SP2
jxYZBtHQbYcWlqJd4rjB9vQbDfpIiZg8EjhClFJ1qjzzqQ4BN8/YVjdFgCl3HggX1z4zjycuq6Z9
PqMSXCAR+4A+ctKKZhcP6UMqujdjmhLOoAHZWphfWeH5MOnmu5JGnnMBoZEcJP4AvSOxw+ue+0S/
GqEMsUya5k6NT6rHEGebAG/b9hRVKGmq3vHDYTZRpvT3tll2WzFKELwFbKPhkDBVvlJbIMJnzNRR
f7up4RzYuzP2I5GhZntRVabwtZzlqjkdg2VmZZuMPgAtHoYYJwzdMLcuE0Sryp9rHjJpMn1XLp4+
b4YtFQ5i01j5G5Kcx2zCXiLMEChLToyPAZ6xt3jJ7REJmJkzk4vFR5JRt6ZdeLTS4YvFir3h1CZN
0+XhiIjAeMRPfe/K/iJVBdtY681rGM7POm78u87D9cRcrzhUmVFtM/aY2SL3IZxxhQHoalfmhR31
Eg9MTaP3Pkrnhetk7ecgwFNkw5tw3YiMsHGLEd/YuQNdgui23Tx4W7B9X6hg63PhCFxAIM6StL1M
TRKeZaEZjC9J+BnIMkEBuIubHlCGba1kBDAtIiTlECCqXFVuYuzIZRu3jV6zKhoMYx26aIiCjJkD
oM7kFtXssNJSP5pt/+rV4JnjAmUnvGUj3zhwNra15Y+x017yOnzCaet3FbiuWhKfwpDiIYx4wlQd
iDIPLtAKRwOUl8DoT0n1DknZhDvvKHLH9Ggb8qre5wkoOwD2+U653DrkeP9UdXROjcHdoDbiClHI
LeDJGpsYp9yFfct4mfnG9rkLkmeCqLn6/x/QBCfQkBB5x/T44HJKz3m5ZeioPZhYOlbWiCnM9tR8
SkeCsb2kBW4O8Qhc2vwck8tLWrj1xIFoXZMezaBTBfcKlNdDZtbRxjMKJpYlcxpIbiAWmjslHfnU
RHQ2VjVvEr0a3y3XOPa685HLPj/kqPzIdnjALhJdx4Fknhr8TYZSvnQNbsR2+FBz9ECJ/unMzpcB
PsyNwhoLvvtVu1R7FhJaiPfIBQ1yYZyfMJ6WGGRCsLCukIR2sjoABl7Gi9gm5Gkl+NACr9uGbHJy
x/yYbeseeeWAK8nt1pKxu6HTSXdUM7H9GNvS2RBceZ4YvRFYIlZ2V15bVl0w1Gsk2zoCwBalwntz
Yf2liZFZPUzYaLp1SwKZ9lYMSbbPpamt+6l5GiN4EgG554nHmWEDmE1bdkaQDVRBWGNI1msWwXAZ
RnxXNbdB6SSvCCBJG2d2perk2wnK22gGZAIlvOFE39DJ5MchrUFKRfIV//DOc8W7FWqXKG69u4ZQ
367Heoznjl1ro9+w1AG6VyM4AKqwQztk+EYI6K2r+DEZ2KapwvV2DE5r32xMzHRVX17TTmyY5Ctf
VaXFzCF/SNJoMcoLukatpYTnJgTby24v9OZfk43dDkEH4RC6mWzRrnwV3atKouac8JMhkIBhNGPd
V/nOc1Tu85hIsSR0Pu9Wtp5oavKp4+/03Y3rFDNO7OMEp47i4aAKhs+1EuOZJ1b/nCmdiI1stKhT
QASGse0+Nklvb82kQ7EPgv8uROZKLHN8Harm2dInSB2D3PDWM//rmc7DGwEZHZRHz37XhSGH82wi
0TMTDC7xMJh7hzBLNA4JL1wYfUIXHhzG9k10cQpMJHjNaBTKGS6Db+c9QoUwvelQgUQCK4CTnlCu
3t4lP2ixnaQYEfbC/2hmQNw2bqh1yCKHvfvGKYI/qYVxrXOM/dzNP7NonzEZfQoHj5X7Zcr2W6/n
GJt5+4gvIF+RPUDoH1jK2GPEoJAH0DckVzfJNt5snpUpt4kbPQUQJdam0d5b3nDt3YxYrzCod6FB
Ltxc2/cTYbODB2t4quiQqgGMcd3OyJxbRMZThnVOkW5kBGl+dSM6PTuYSj/1cvriXe+W09aJSExi
2dzulPfTVUZ0YQQMbJT8aEjLtr0XVboHCYhyqFI+J3lLkEbuEMMAVIoYv7wtB+rctP2mt4MsY7TT
li+H4y4xvN1I5D0gLRudkzG+liz1j+G9Vrf9BkYDOvOwKbaFwYGDw31dIBpik1t5ENwsAs1m9Np9
HuKLtDlP8sK6uBj4eBmDVa2nX32tHxJD7vN0sg6pkm85noSMhpTbzziUCmCQZZoICc7xNNY4yCBS
IF3t+5loprjfuHV384KKAcqsb9WgXjvNOXrNUmlNxAkvhxgD4zeMn+DgokqgFQ9fAu9XORqWURqc
DoM9kZwRJkVlv8fu9DgFE/kAaU1slG0h4FmAYNzeBhM0pu4wRiSpf049n+qpp0VML11lbTvEXKYs
QDIAvuACCTZeWFykVm8RjdDQ2ci0Cu7osAB+oY07a3SfQpl1hPSaQG5lsI1H0vNSE+W27jwmBUix
sqD/oTU5U9ayf/UdiSFaK++QL5RHGErbIK3rmwgHZ5WHYI3qUW95osZbWGUYQZd4kh7PIp9n5Os5
8e6prQjGZMFPM4yEZIht39GaC+PtC5qnicmjurNM3Tzz5HeZPvD0JVmlPbUlAlh2BsHNAXC6NqcH
0or1e5XZlFtB+RCN+ZPr5d8j1dvZqzFR6ZKVdSvqbd0O+pty7PdKM8KjYRQlaoQIIldmElFN+o07
6XvB5cmigvg+lYoD5jkAfwpLlR4V0C3qw3Kpr8Fz72voHoyBsN94js5q0JklCA/12DjdL9Uy+8xQ
1Y9BGGzsQtUb7APF1bKJzm6dExa/F2uYmt1Ulw9NQdqa51B0lgZqmrn37rk1Ip8Z83xq9MY8qERs
7dq91EpxpVbz16yNAZBfZJx8ed0sn/Mm4DppySnWFkZOQFFXyNTjKZIDXRt+ueuzQ6HMYBNKtcqM
GbCDHE6s1x7nIv2OTPZRSjCgcIr0j5dWzYNhTJ+iE+I5tbVyGwwNjYBK5qvkh93E9Zz6UW1LAmLE
J1bO9oy4ac8zXR1YbnQrYBvagbHNXRoH0y2Ur5mXJsuRQhcxEPXb5fq0TxxV+zm6jrfaVA+UKHco
u8Z9lrj9vTXMwDaA1ZEWY3DS1une9JJrNk6uH8Yk8GQJyUxucT/VdOhuHD8SmHuWc1ysio6FUoRi
cs2WKzmlw1Oe3EV4E/ZkOj2W5XgpmijbJdFMBqvjMEPpM8arxXPP3/HnGD9N38n3Bl7wD3NEH6Sd
eyKfePCbMXkepgipYuzz5ahkgCetU8MwCQ2nAp/TkeizSserTzSr3nq+9JBWoL0k5j0zXkAXbQUj
L9/OMNeNacTTsFnSHBByDClkmEqrcKEs6gHNZEVa208hI+11mev2ZdRLQigx9Cv8eENTMUXppnIX
gyEIvfzsZvJUdnq1MRF2bASzvdWYhy8TxFSsNXyum5JXT/qJXgXHEpvoyfPUpU8dzNzdLpYGP7m9
rcLi1obVqda7B51CMKXtGsMzm3JCimASd+ou5MHSIHMgKu2rdMYlMdPj4FYjE638G2DSEVBiv8qN
ZF8qaJGEmi353Q91f+d23BZ8ChVL/kOBtBqhoawm5uNAdBk9d/QcvCmCy6ps7yoDxKK08880Tp/o
o0nYC6gOyvqCun5Tlna+cWdZ8QUUBDkDK05g7/iws7aZfWOh29tp8c7NCXsJqB/RVmsNgllRp2eb
g93V5U02uDYomtk9xrDKMK6HPlZC5i9usDXo9xJexdjK1+3IvMc7LEKjlYm42VhWAqPTPfMa32hp
Xf4BSmZjgh80aO5lYtkwTvLJ1MCpjTHulQGoJX5NNgHFi5YL0hx1fYW/0CCSAHUljAavpc7Tu3dH
aH+Szvqx6/o0ui1n0DshLMytmuGtsQUWKOxIDZa6Hfvrr8F4aWz9QCgH0l6ySBHQadFTy9oZVqnu
495qV30uL12Kunjn0fQnUPvc7gGmqI73M2RpjxXKvc/7nMYqLNfsuJjEMfn8bWAfMOR11m75IvX+
jUy2176yCZY2zLVDR7hGWX7P6fbUQHBrZXViZXcHi9WloG2QcJR9DyEwoDvPIhoInrrESP4JEF9t
usFYsnEYe7TIAilQu4ZgqeGGiP3qsWXeywoIlBDXIIpflGL467LXIsHOaICz1SspGPH32fiYuvI7
qXQ6Hu/cttVrwmCWa+Ls1N6pM+ofR0//SBfhXqmq+94LXlEYryLV32nR8KMUFvjY/u2dFP4Qw5Oh
OFczfp3ZE1uLbm7HVcj8pPBprtOV6bXVBgLazcJ2fM3Hbp+RkCJC8uIqTYspVjKb8STwj8D58KzA
2ORifqjTNDwFtU0wSojkO7Xx+MKmwxxYmiukR8SyWPpblwY/GWZrVAw9PJPSsTa05LgaW1y6FKUl
KB+QVAOGbgTIfXGJLS4nU/Vyo+DHas5703bDqXb0PUMWtfEILN/0VZT5WW5/dAPli+UmB+RX/li1
47FQyzGJs9xDAe5PjWYcgmhiqBE3PhKK11jgy8eBDiUkSX3M2cSaomekXXnr2lr6mg28NXVF7itv
7LeofjtAsGT1puTF+zLSHpJcHZoifUW7gOwJ0Yk/0nfomqkfo2YihCNLxTbsiG3FjbseElCJXk7J
YTggMD3KLK0L5bGqKrHTO5Tjg8WR4TTp0RUadxX8K+SBqC0y0lTL3kRpNc8HFehIoQD6XfQoQIlB
3pLW5O9FOj+CfkySxSCKUpuJT99uNampTepplIq5hezrU9OdmDEDDOkOE81Kd4YjZ9abZx7aINYx
RQ2Y+EX6Y1rWqc1pDK3XSUFVBQNXg4QYT12pv8haY+xWckMiK9iP3ob5B8GnKFRnbFebKRjISxWk
fehdnJ4Y7VxnHX9xFYyMGWwbxXlhfaCaY65YDp8DM2FHLnngWEQ7Ha7mNHwZCkaGPX0V49zvyIg7
Got/N64ruodgzv1Bkz9W7+5DpECTJ641CvVNNTkBJ6xj0MJVj7EX/ikbg0d0KW7RKCmyxtTgDMl0
SK/LcVq4+a4wmIwQRKTW3QR4HWL7Sy/lb5+PJ9p6+1IQDm2jQ9npqVtugp5vtKIA2CLKpbwI8vEQ
ptnRJVj3zi3jTyfPd93CsdVMOvDIiB/n1hA7lqyLDVpfWaBjeChBsdK14Gz05ZNdB2JborfeuQ1W
04B4Vg9lKZyF4i1YOh2A5fDD6umHJ8SVQRII1cRrNnOn8g3zQoSF5lrXBuaLXJ3rnlTPAgOzr8k8
AcZfuccZldIK7ZUvRm2BltZipwbqUn1WS4plc2vTztwZ4SYVWXUlKOArNBDDdWZ0a4c/iZ264Cbu
GaOKgRE1g7XF5z8f7Ng5YxQpjrY56kel5GfGZmeVUHzsrbE+AhSs7qRIfqNAf8NWZ/t0ZPA+Kyog
0Sn0+2a6/aZZUADXmB9XYpuRYcoDf+KYavVxX6vi2OiIp0uzkMfGgQMmi+Zq2n0H/WQbR9T5oxNP
V5dj2GHh/E7pbZNf16invnfopQCpl+EIChdYDK9NgAyrCPtLQ58PcD33fLRsGGaL9hrBmce3mz0G
JUmgCMc7f4wqhs0kBfYpdH4ncn/tlpPXcF+8uPIOHYXjoavqOxrOuzTVh62So9pRkFdMSpqB+Hk2
PXcONv6V6ljlcbNkFKyQPLSE5GlcGKe89KptDxPeocpjuNY+AGppN5lGECbTwY6tJVS577jJ7NMc
kAUfdx5HTQAMOdMRMJrEZIFzxr86BkuscvRiVaXhT/n0BywfqWqc5ceK1pqCC32et0AV1UJo5sGC
TXD4QaNNbjPY0s0SPeNa1C8BcykICyzvrDqhXFB+mWAqLRa2rxgix5+5j9dqWJbAyz5MtTMHVVH0
xxgIIrAEXJSsiOd7txgo7cn+zGIGty3aRr8RxbQrSrbnYSD9eSBoguizfdvC6Qbpb+Lv1pijOKWP
tAI2rlPXO73Hy1zIxuKKkunWDojIFJ94TtYdjsykc82LGXYzqyEktlVLuRmJqzSjeE8rxjTT9BZ4
ovD8PH/KBAGYWdieA89hqIwgARSFc+5HatMi7e9xTLYPSeXAtnDEE2G7BCTXOWoN8vHKyNChCbGt
lM6vM3bWdSy0+77s2Wjr4sWzU28X8A+6TjYcg3lc9ylhF3lWvyVzdWnCOHke0fC5ZtU91nESHAEd
LbgQtPdap70khGGdWtCX65Yn5RuCUTbAMrnXkXLsNE0CRTGwTknLeiYLknp8fg2cAkuEfZVj9Scb
BbeVdT/BZXe6gNmldbUoEdZCmvf8/yJge4HkZi5QAIrV0FCWhrYWBi96WZYNWaDYv73gwVLe3RDs
tF6+4dCBd1CAWvTUm5Qtpajp/olyXEyFPRxrbYIobjkHl5N9NWruU5I24I3+BF35GYe/gOOL3RJK
Imvnqk3T21AQOAzIIA7RafDmvxqW95AQPcMZjoMjpsk09Xu31491pE6i6JA+1O5I+GV1igV2YTP+
defqzWMLTofzW8/Rr8kBE7DLXRVT8t40lMXOm57Yu99YMLK1+NsiRsqZ1OJXT8aDGFOk1NOnV9mH
lAAqHjjulQboaRDqXHvGwSC1rGnHx/GjIeCNJ/cMTau+MyobWzWgpzJ7N9mRQ/Uh9iOCNrj8Kci1
b+kOd3NK1JWHYqJ3D1TKk4+FYCsBBZ40L9HXYTDXl1IU0Z1XM2PSrmyqjC+2vBe2EPIF3sLv1KID
8YAIbHpltRfE8mptVWSEaH9lsk/Ap0N2nmh8HvtIIxzCSj56+uJ1QNQhSC5Jl1w49S3Rbf2sj5gj
dLvgj+J5Sz/c3JhQtN7kMMB151MOPX2M1VeSJuol0qy7YX63moVFmkwQlWL0DtVQtodRLzadLeNH
rD0BWz+j2WQGOXxKVtkljIdiH3r6l8iyya/DNLk2YX92mC2dDV0HN+c0Tzonz0qXcbRuqxgc90iC
AIhA2jxvydBKtQ3uGOETPSK3duh+hgaZrqFuL1Qa+5LCZqUZZMYwWgPgzi5aj2gntnzf1jHCyjFr
eP9VWG/bmgFkKqt9i4hgpwcs3qdyrI7oiHP0n+5tHiQmDtAF65y7d6OabGewRsWTjBvHdqFilOqq
xV7F0pEqtAI02wTGeBTth2aI7zrKLRh1bXIqe/ineRxsJIPDhz6RL+FwcSAxwL5CfWG0qDw8XJA5
5v1ty/m9wTkbrHoR4E23xSVG4+3rwFGUE601WopPpeMUL6Cd9WCsexS1TIFnSr2chY8EArINTDpT
lbF3yzm5INlZl9bO0yfLVFCFs2Rv5wR/JGP8Zle/jGkJaYkEkprZ4ZarOhZAS5cyhG+Ia8N9aKWC
VYp1cxOOkQSAS9HRJ/fQKoJ4fDeCEY3Q5EanVMgGd/vZW5Qu4xxjNqjEI88aBDQFGUWJi1bABup7
GJzB2XSz819EncdypEq7RZ+ICBKXMK2C8iVVyUsTQjot4SHx5unv4p/cwek4HdFGrYLMz+y9tsVr
O+4HrxOnXtJMho51Q3LRnQdi4Xc1CQd1yajeE4sIYhq5o7EAi6Y1g6PZdxz2DXnt5AulrKI8QDpJ
JK5YTNBLrgnQy6dRUklZwu0eKCbK42TQC9plxNSTUoUE5flixLDRrNmUb27IcjauVbhteLMyu9K/
po4xeD8sv0M637shO2VsHy49+egvrUuMa9LIbO8krIrSnsjmeEZGkiT+MILqqyPnpx/5/U2zFmsJ
+of1h8WZWDcSGze7r16cP1H4Mftw58OIVG7L+up1tGMAcnl+Ej1GOgxXjOh9O82Vn9fRCtP2DEDR
8tGJYO0ZhLyH4UShlNWMHhjGDb02fTJNoN9Y8d5Sjqh9vP55ru2LaZd+ypwTXAVKidn6y2lcpdEg
wBBf4WQ6b6NjshM0j5rdwpH1sJxW0HRRITS1/KtCO99CgNA27H2BaD5BkkU6NFT/yna1xdQe7z2B
ZIOrmBtkz5VMGKotxxC5De5lLD82KdQoyZs7N1p7ndRAL4yk6siC9TqwZjxZffdRKAuiyCoolK56
wVmW77CjNUxXyPPqFDBXmBGlA3c5puQ2uuGWaa7xGGvJ2ciRR/QJPJRqms19Zlyswf3VWKU2GjFX
E40oyoD4riO8YnmJBimteq634gfmOel6sO1mxmWXKT/ZZJ+4ZWpf3Hi4D6o9Cyf8MIap2BZlfOCJ
cTcx99aG62qFM1j30fVOFiUmmxFY71Zb+QqyHGC2CLhRh9MrkWdRYI+OSUcPuBDyzSJYQ6FXkwaL
YiKtonXt2201HMFYGVmSpJLFw3ziEqjI5op/CULdK9NmCRPzCLEz0VngbEWyxQ770+bgu6xFq/xF
YY0C+mwh39FolRw4MloPvl8HGQSIOqdRyYydq9E4pGG1VfgD8foOjxDVFbdrA+weRN5WVcP3ZO2m
Wr3HykDBaJu7XLdmojPYRfZrim7TgPfLyMmcbchlOV820OryjrUakOPwRuTBOHYLPvOJvFfwIHx/
J0qAGRFFI4avWqRzEEawKzLC3al5EXCl3FuaUXEUNfXdw7K3sWTENmSx/syYiSBCRurDRkPlRI01
lsZDmXwMcXFpwEPU9bMa54XSkdFDSktY9NpOYRrUTvZcBGFPTyx4grCtiG+pV++m+s4r3lenSHcN
BvptBRxAmiNLq+EjtQd9SzrFbtTJPYibyDe66FNcR7SSoQImqET5PJo6W5rKRGvZEcg2i2dbjz5Q
xgFSUX99Rq5F17RtwO7u3qBk3AicA0Fic7MkEZdaJp+Vnn5CEs223h4BDVsp1fx1o/oLZQOEGk1H
N5uVLxB07vvJehtbgPue0atAZxBUzBTNpWmqfT7rO5Gzi2k66M6J88VC7s9kMbFJU3YMkZQ/wPrY
lOkP+TKcetsq6VHJ4oIKtcZC0zAsy3OTMnkZKoglTf2zxMw26rilxmcnVzoscLWISqtWowgM3Tu3
qfhPW7wPuGAbLLFA2SPElUOfPQEv/6h0ZoF9hRRjvnix/iwX12Eo6S37OtbejTl9AR7dmWT3MWBA
yOtE36PiremH+ehkL1kF/BWA6Y7nzc/Ird6MS8MBPMB/RYyByTY4TA2FYr84wKsd54Mtb8p8+JEv
1NciaH5ygf0dqf/myM0ClwifbA6QsXHJOyVa5ql9L8xyl+EJJHp7DlISD4rZIMODCPcubj9xU/mz
vTzwelQb0AWEHtgWqkCWMfW+kN17C3ikIUF6FssPn+WrZifdQ9/aPwUz1WOSVhStqyEjgZA9IOsm
WaHxs8hiq9RRx+TygcE03Xk9eI8tEtyMdbhRVPO9DNlKEg6PAiY8zrg6dnSpl5YY9CJfM96dkjdy
umPEmPxozTIAz+Vq/VPmZIQep3aA6za6yZHYo6R5YZXxxyCeCAjGAZeVkVLj8FSLgC9cdfUOUkNA
BnC1ycLk2tvuH7iL7Rh7d22cWVeq/LZQEqO7rtCBYWs5iSH/ktJiUk+B3AkCdLKctRccpCg1b9m4
vAKT2ISG8WK6Ver3jP+XIV18Xnmx6hhOZmIHpkbwImYO8jyU8d+ImiePnOg+ETmTqQbXetTfU925
5ViEdoz5gMiN5EQM3JBJ/VAqIHO9np9aC89Jx44DCSmYCirOkOLzAiMqbf6Ihs1o3nCAxaj1qDji
QwGSIltSosoT2vMkuaP7+p7s4dEqzi6Lt63BzGFjdAVaA1yXeJXEmf0O6UroGCVKDOAO1+jfYFb/
YImkj04c/5OYctHjDZvWyj7dxn0ZIaT72pw91sk4nyPGaYkSzC1TZNLlITOFvWc/8yQWtm9QRC/R
YENIRr9Jjb/Gq0dbJILmxtG9irITyzK9S2Ojj7QqNzuCyXufwvYnTm+aJ16wcS6wIDip5lWlbeeX
nDFmH2n/pR6uW3qedNNyOTpFPOz6qK4IDGx+Y1SEDMofo3kgRTzVD1Ab4Tk3LDHktLMY1A5zdqtG
OFzoNHeplZJm1I1IZBnUB5n5BnpsP/YodlooKhuthevRjWyfgQ9cdCM86rL8iCOr4Yk2FQVF4YPW
SFB4Tqdh8D6GLFi497FQ2MtewQtZIj45y/QJRnL8Ls7erQQPbFUSgIC10lUzL9PYkpAbtpuO9aJb
ZnI31ySGsYCBZVuc2lYYW341KOvwC8lOi9jCdyfrUSOiAZ5p9YgdkbiBG6RUttCyv6oaqecgyd6S
XfeS9cgEGmW85M2r13a+64W4rKM3M/OmU5Gb0o/wNm+joikfwzG9UeeuWM7JfLdatncs7BvVJHu0
XCgW9FI/NbV6SsBcXl27C/qibb/LHs9q6hAD6HLUEG/YzDvIc3xKlcEyG18qtACv37tWKc/SnSef
soPt/KprkQ5zV7IcLaYgcf/FnvRQLgCZpBOD6Jzo02PiRMMmY/mtg/ftq8pALseVaxnOqS5thLrw
bna6WY5nq7XeWrsk4sAjMsVsvnQ9pa/3OBO8BhInKXFqxz4F7a+K705ZyYMjln1rRpx35WKc+4Tc
BAAkF3M85VaiXasqOyUIIXxLIcdEaWT5tHUhDosqujCN+kLis7wMKQ2jLao20Csr2RkO4Fna6vph
CI0jriI6rEKBBhfxih3HaVlMTXrpJBdLUuSWr+uUKbNmfTZdFl6SdnpuQ7EgbVDD0wKVjWi6KWg8
/i/KbeeCBpP23YhJi2WRuGfO0YLjacQz7QIVefmHEZUsORrkNlEHEADijs3OOAoCBba1Vl5I9quO
fEDxtVAVD60enZaifzJBCR/wEb04MZOJyG1RRxXICfAQJOfKVleQV7Rg+DvImB+ZJWM7DMKPzH3u
Yj1Y1RAjS2suTQLybOAGS48pkcN750DqBL3ADI/qe2GSHaFDJtFz55nTu92YyNl8StgHGRaf5kR3
tnTdn2si4tH/8jA+NT2mgEnyssTct3vllVd0Q2iULRMYOeaKNo/PiTjxeLL4SOgxJmT+GwzIH/Sf
sAEVFWXdXDMt+nNM9zJBsMO4yAUoJxBqiWG9guWRCJxkS51mZx46mFH/abmkNjg0HhK0qLghNq0r
ydeTnwTb9dukwujRipPTgomuuv6cuaTDEpBCdkzeB/ZYflVbeh8mRkFnY/gJ3wAVYdkHFJPBw7cV
FyScfPe/qHWvZhUe8w7+hMBwIZZvp/d2UAN/dcUYQq056GGS7fsZxkhpFxib+ygJBCW2m+Iixlez
dYjvPHbAHoKMhA9Gcw5bVjKDR9/DsMogsRiJsgVwYDc9caV5qxgYtr9TYUMHHyKLjmUsgqCLLOfa
i1rfA4r9x6LLDJ0jyaoMcDzz5Nn9AA0Ruh2Nnhu0bngl8wL7mGn5shgMHLDgJXnbQDXMIAHqRLyk
L3RH7gGUKEMiNo2+qekvhiLSzBQp8hIRnZhtxn7WKN03XAMNnLL7bSi0FyBz0QXGFuK+hXMuSTPn
QJIFrQpNvu3qiiiVxdzBonrHSPnPWbUWnR03RwnormmweaQNgovO+ieVcj5hVCvW+KieVUSJUXjy
0+20/GRIMoD6LEeEigxomuQ/3QIrMXbqP2LoxlvmZr9xNER7d8BunK2QJvvY1sBkmfHss84TVy2O
QFGGHQJUCZffq8R7Mq+VwdmayvQBk3H5MGqtdkVkjTmmvkIbCyId8AVC4GvtRA2vJYCHNu2CwXFO
BLGpg7LMNbiDrmwFMFVyvCRCdFunHT5Mxpytlt0nW38dM5PRkgbVASouwnFygm2yw+b8QbryUJTR
61A+tnO4S9VIq0Yy4AYzYafjwIglijQXD64Tsx0kfuQ1IjJhE1MOYjBGw2rnJ4tyLipdHqnJuQlW
KmxKeLMhEKLD3NqQujaFSl6iEUNLPXrvEYK2rhL/UVEVO0PznjsE/9uJARMXeXIWVUPqvBdfx6Gz
D6WiMe2XIbvLxDuwdHxaougrq+uYsQJKuhlvSqxha6p65jxp/ReJASeAZGlT43Rik4Ljg/2sVcJa
HOPrUDuM4tEHHmRdPRgFOnScG+f8LtywZPCN/YOUt6CYNOxgCTR/aDSWpB01vfDNdmwXcB/8cQox
lznZFugI87uKyN+6ds8gbC0mNVIhAMX6oG/rwSYlMapALrs48MhWOpQMf9YSd9tpv3PY8a3DfceB
gXylBsALaAxp1+AXFumEc7f+MLB/bmO+HFyCW4u+CVk2XWKboPVxhoJLJQW1NhLCs7r1gm5Ck2p7
5Xc7kik3loiVIrjbME6b13iB1ObhI5YZEn+0kdEOMvPnSAwQ8j7+lQwjviQop0ktpEkucqd5Onls
RBE08sWYK4xGubjNDmVUh0NhYY1DdiU9wQYsk7Pvo/wnmf9hb6m2QPo/3RFEVci+dontY1fAgskz
61f0zRVjXc6mq2B/MkZP2hhhjhb1aZjQVSa7gdk+Uz6v4yED+5LFxl1aBSLAUAWcY5SpExHpSb+g
X43mxwGHCeiOvNplDD09do77ulefjuCJozz7JfPoy7JGyoksekURhWAK3yEpw4iHY8T52YLVnf/Y
r2CDclhnNmwMqxFBbHR1oxlCvUb30PM1sLcA65M+TDHeWU7LzkcaCGTacS9J42XHZq6R7UD/TvKp
vFAs007KVWtpySc6kO/c5fdHxehTQTJTp1qpOvRdZp3DoghdQODtJh+JlR7MZ70vT1hizmI2vntL
e+jXOaR7MtIEMfhkHnqj0Ddt1t8FbSqTQwLDrQNv1XZ2rJ3g+uq4AFsNSCb/eJ0yarKCCl2Kbi3n
sZPHxngLBzhRpcVKBfg7I4jcOGTpyV7K/2Zs79cp1FOYNRo3K+aIrUpuZrsODOdqZ4UTy3pqOd/s
8W+WM5JUuNwJCxi9p2+a1yGaTYZ2xmMV1kddt1KuUmqRgkFz77x3AMDZ/O6U4xJVUMyH2ULeXCLy
Rby3ltTGE3pOc6MTNFBLKsMk2dtWpCNiA6xllU9e1dOAEVvI/gIcfQ8K20H9BXUuEF2zbFN9LvzE
PaKhYOLv3jFob8n1KEnXBeuTufa+K0kFleVzrHX/ZM3Cr2ruZgQbrpM1erHqK5ng2THwQLZZMpZY
ABdK07rCStCAbNcGOKiUKigfR99tjR+T/IlTVf/IUITHKJ63zcistht4UnpADxAZL8CO341ofLJ1
rpSpSch61IHkN8+SUaFRLE+iYjyZsEPpavo6odDq6vmLHEz8d3lOFGahB/qo6kODYoRBXRXk9axt
ulqRAde6e3T6a0pJjPTfironrWYk3Ah9OQw1i8O5zk9J4Ua7XPCnu7JA4DHob+2KqM6Nfx3F8E4z
V1Na1L5UTfge18YJYx+YcudCW/gOYI/QHDgJoXNKRuM5Y2meRoqGLH+Du4oq/SOOVXvMifxlI4EG
BXh0TiOzTfThpcY1Gc/xU1xEX/Maucx29wkd+IvpycCxpn9h2QeJ8E6IWzwfBS0rJA2YPqvIMDKZ
BY7c5cZyR1r0k+ddANSIV7hrz2WD9cZhQlgsq5cXlAsZKfbJKvqbx6e9ZzNOP6XDURXOIk+sYc+Y
oLJTb8J5WiyGJsAJNciAyIVkPae7vtaTvWZoE0QI59TFXX5LKhVMjv0FFUaeHIkemEEP94IqKKIH
hCXlPF3IywQHIZJ8J0zAjJ0D5ZnGxJ++aiu+qw7VnLecXK2+13DkQovVqJlofpg3v/hb8KRoMCr0
js+5YtY11c2+UIoJpJyPdp6/DoblPwCknJ+JMMfnRPJFqxVbI0SJNQtGYue5L/OdVzNhhTKCmoU7
a6PwVS0wjlAanpMO2kst5M6zhEH3VXm4wLVXWGzxpjS+0lZ7qsEspZInIc0nBB+ctl4/+svEeku6
xB3KInDGKt4llf0Jf31AKYeSMI0zRv2VvZPw+gIWJEzrUo6gtvENO5ZHMtoI1Fxwu+iN31JRbuuU
Ki3Ohne11tudGpFK01bbDGCRkYXh1eLlqhvVk9LCHd7HoJjS+lLPQ3gwdPkc2vGxX3K4QExwM2E3
QaSdwrinJRl4+QqcZlgA68sCWeA0x+PRhSRdEVf7aKL13McLZ7oXn4QVZfsR5YbPhPBad7UX6DMK
aTej0R+ZIR0qEu64CnLMkQBM+wwkfeUlaTCalcnCK+6OlmwoTNaTp8JKYtLdKNsy9u5KCG9085Dl
kBwV870AieRv8cLSX78zDH7kZdEu5I0fRdeJo9BQyqkOeC+pxf9x4qWXMRq/5y6MITg3065RZhY0
pE0gJxn1kyS5xywi4wiYKjmMDYMo8o0vnjbekHU40poRdULdSrRoOah60IKkMElSHKrk0kXMJi1B
TkfZOculICwoWZ8LdILDadI1DmpZ/o3d3JzcJLp2BuiCxFkd3I440z+912WLKS//bw2L2IKqfNZ6
/VcjJ3HH0f4jwgGnKeN0Y6rFCpfP/ApZkw/KOx7vCgpPH/V8CNCnexsMgpoYB8+oeFPkzRxsjO5x
bMGFYs62aSMmwL2SOvzk6NQTKbGPFhD4XfMoGDtBBXJfo2TapVoR7kUDJb6wLujex4eUrs2DihBS
rSRhuHx2Blsju1kqLFojnXaiP7cUOj76dOYlFPAbcsCYIzzOIXXwmNjOltLPRRzpPICPYgbdtx+O
M/wQV/BM9a8fmvJZGUXA4KPYDQhkNzHSAaMYc/QoWLnAHfVbZOHQOMOLbg+vqGq6R/7Mp8yCPsiX
hV6s7+BHy4SA3HhaCGuhX+N9Qh84MpfwRI2gRac4nCiXtPTu2uars7CFsAEiToNdbr9nvflniuXD
9OLHkOikgzM46BZM85vxBPr0WsVPqyIkJj+T0NDhXIc6a1x0LQGz34NcgBVlcfJiF/xb+8l9W1Dx
8JQbN9dDIT/Wd+LKKSdr2srUUTWtMbk4wD+3dvXL8qEJ6uihX1Bkefk8+GpB+c5684HKfQUr0tQP
kQnoPgaELZ13dgtfg5l+p2jJUK7XsPfYFpp5B3tPwLh2J5OnjaVvmcLKl0tf7p1xJvlrTB+0ZQc1
aOV9A2GNjFYFCRkL24QrdRcJ/t5Zk+cctBqu2QjGfsIiU+qr9avjG8ndTVKHgQBRTSnl08hSpGf+
Rv7rIF+56oatNecomYQ6l5gHjlm6zhIUh1tqz9YZDyl8gCq6WxOwDM6rh4nB+y6vUerYc02scuYe
MlWi1nH1L+xK9WOaa4HIJusnYndv1+29ceHkueV8JXNXwzxZsjVK0wMUp7+qfp6Ju7cRG7ghykvH
+W9cVEVp5f5ilbZ8yJjvep/f6qz7LOvL1CFCvIsR1OGCgmhSQW8kOhH33g9Y6q96LiUyJZ5E9usx
RzVVHUs6C+9++1DDk1OrMsO1znidvybjFia2fChzc9wYQIphXPxIZGns4Bz6leK1AD3rxCjGAR6s
+eE7UpCfrNBM/XzmnslSlrUOkbKHikZajiL8NomB6TgGuWTWaYyjnvESnGe7fWiIm9nUhlX7NauT
/ei2SM8UvOayMX6JHZq3Lck/m2JY3OvEzj3OGAEMSB7YDCJCdU3nDrWxwHM+tK9VYd/aqi1OPVl9
V5ioiBqi9Dk3YYsiLtYOSNObdafeskqbZz/pI/PkWEXms62ddknqrH4T8nmkIPBtLP+ANxu3CNHl
3qR3JPGBDDxKcsj2Loq//Hsg1pj8cELo9Q5zEcXjzsUqtcmT7JAm1hn/wC0baMAyBSNwNj7nYjha
5HawEleSjzO5uYO9a2Fbb5xGDcSbOAeL5MZjkz11iryp0BU92BtnX0/aSSd9atun+MexQfGlLCE6
DUZudiR+XBzQwVQRsVR6yToH+jByOV0xtxklxg6azTkAiaice5ZUtyrJaV+NEDVlrvaOhyx2lq0N
60xsR9ACVMzyljh4KoQprw0TFzDMDGoED3tsVmeiyx9jS7WXacyzZ6OePgnhxpVvwJrxOxJNLwOZ
TKsgKvdTRAMTOx9is1pSy4hpGqfiTj7lVzWl7+aAWzSbgjkPn/K+AyYSyl1pE9FlGd2jFpd/Hr0Y
iY2n2bDOECcJESOr7lCO7UdOjGDA9vViagiGqAGMADxOB3G8eyKwsD82j1MSLQ+yK62HaBT6XuL+
mgfrwLSSXcaE22jIIrHaO7bppMYbCm+YrdQQaRmmuIq8+hxbxWtvqBdIasW9HqugiNrhVpQmNcwS
/yOLh3cHAd5+tqDxerSulBO0QRVO3geY1JgAYBKqWcz7QUzRPcc4bwq2Sk4RYlaL+oSYHGP2lS6o
42IjO2hZhOioKB/+/4fWiW4T7dFe1n2zb6SWX+JR77YJCqBzzoE29HZ2MZVHpHUWfknexdSSz7Yt
4qew0PqztcROwAYX1FN+iIxCPGIDUzdtSfBZ0d9Hj0go3HcuXGaNA18Y/fP0UNirv6zzmiAfAbIP
tNCn2NB+GdARMY8u8Rgl5R0o63wiz4Zg5Tq6d4aR/sREGY7pcHOIZITpYv7zyIdLwOAUtlDH8Cuq
s++0r440s+rqSDR8tm2ds3nCTV8ZvxXW6F3voKTj83PveLSMUDz+z7yNHrwPIKLfBTzdk8V7sLXp
fHdCq6dt4SmonIMOqm+qTC7jHuLbTBWYVuH3kC/lA3nvN08jR51JU8niEztobYuda7ntLta18eSN
rAPZVZDpMyWclGULEJHAJKKyQroFFJKE04hrSp+/kWFJSs5cCW4VXT54UbfHwb5vJ2cvuRf+xZg3
m6U4tE6uULOH7TmcscgjHX5g1dEdSLzABNcXdZAx5thWJdoCFS8hHtipPSKw4+DDN4+rf10Auo48
GlgndFEa+64xQlIf6ZVHLXT+LeYLEn+/5bQ4E48Drq9naUc6CpMvV2t3eWr8VOSnf1R2hLedmIvH
1Fq+Iq2VJCcP4Wm2OFR4XXdZmCFkWDtBTzd9K0LpbQgW5SxY3y1Pnesy70/U3WB/89XPwnxkr5Kr
kWrOfRmLI1kve5vUlh1BRBhuYrjcE/31ONjXmuP6ug65/CEjRQ+xPeLh1jBf9cot8BXyU/oSKBRL
3h9CfQZHbxrtfZvXVe7XGRrDzC7nm+CmCIbS3bbz6FxqGhq4f9sqHaBklfjt4ro96Cw7X9Op+9Xn
i7MgOB6MpT+recAtRZ51bNjmweJkgLLR+0hItl08/6I0Ns+OdH5b8VSOeXXjkz4NGVoppszZAbV+
s8tsAwwWLx1HinE1SzC1bf2PATrk7TYh2zJKfTUMpi+nkmBv4Iz7gtIbW5mOhRmFMyu1YtfPXr6z
3dUoVOp3PYkZ6zHRhrCR7A3EMjFhqH3bPU7KI5JpxFqxjEl460W1yx1k6bHEGbcQVwhcq0bH/dy3
+X0QHCB5PchTm2gPeWbeW2J2750DrrvUl4+o57TEBAG1Cf62naeBFhW8ZuXD/76RnClM/2REQ4dg
rIkh7CdpfJR2P50VcwtRkmqNY5iTanbDk9EuL83U7TqP+W1q2zOo5fY7ImEGzmv9pBjqb1NxcMvG
vENLN2DntnAQUBAR6WC+ViMEKJe3hcGI3ZBpMy5Htgb9tmga46TJktpS9PKE5O+fyxgnGUPjxuKW
W2TUsx0aXiL6ksSi52kPobDqQzWiPcmTjnywzAI6kbl73IzW3rBccWYK0BC5/jw0Xfk41+KeKNJm
V9w0xerBRGrFdn4OcR2ZuyRbBcx27MOK+U/VIxGBzEN1J9lKu7GOa7rrLnZwOTbFsoGKYD9pZCNu
R4e+TjlUnYzMSqNRyHSpspyqC8IQMwJqtg1AgFeFWi4QI8AcJ3kMq/gdDNi0WWY4rRCJLqHOZ9YA
ZHRt1F5xa3RB7kY9pLY9DFz33IBavSgEE4jsUEwix08OTZHDD/fqIM3LVxfQ+K3tJBCxCbdG624L
XayQTsQeRp1Nd4V73SflArRl3f0Vss6/Jr0+Kyfgrp8us3nCPN3uGARHfpF46Rbel1ydTDGUzfEN
1jZ6irYDa9TiGgESbF3KWcuPaGXemtaSH47LisaqG6qY9afSeIOBPLwnSWucx8ZZyU7/xVk+XUwo
oIvBPUry6T6OokBjLwROXN/oGWKP55LuBIWh2+EUHu7IUo8R3MFNKqp3T3di32zEE1KX19bAgWUb
5SfZga+RmzP20eaH3HR9WzxGLdG7kFxC3SHCoYcKg970X9kX1MN2TmKELN9QtF4bFxeTbs7+MOv9
ntUqAO+5C2SUBROoHwwwHeLWxrxUy6GR9pF4ziaQA/Abj+yz/ljMkpNVME1ol0LtmoqwxcK5xi6M
oy4d/swWGvgw3t0w/OzdxmZubLyW6fhlarYVlIwI1/z30DQ+ssy+RAzFN2ablDvm+K6Fm51bHEhr
vTKrEew1PHDVcMcR8o9fRC4jFmnOFhBLjGL4qrU0OTraj0tyGhpZVEyzHtEaImxhWtRaFgi7bsh9
u1G4pBgvxpl8qZxeAyxlv1gkNgVWfS3qlYMAHgwh1WM8AvuZdR23UIrgA8elcVwMMDOYcnNfdNV5
kEwpXCX2FNz4FSe9ONYj09curdpToa9xSFB/WgvNz9w/lIWCb0P88scMHKNxhsvEXQIpqIvBMYXL
qU3Ni+TlPWhhqvkDfx/lkd37zSDMh6G66GF8t5N0edeh7sgB37qWVJ2v0AfXw0Qe9ULN3fCm7NPi
JV5K6deuGX8b0aFrR1xWjWHsADW/DWmmX6e+vys+OEZA06YfDIZwI1Zq6s3l0cvTKWAR1h0FFxLj
51VhPUBP1oVJc75gYvVIPIxXLLVkkkvrWQqIU7+Yb5yTXTvEdBU3abEwaPGJuaOMUaC7y828Ybs3
Lkk03QbSdDYsqeygqMB/VI0uTsVSxxu7tad9z9Z121YYIrhWnJuBggh8Tr5JoOn+RjuOCzrwxkse
G6er/NKYhr3XVAzMgVmOSMOCaAY4MUYo78YebVTVMTHmuBUsBFEnNQ36uHkeJphyyDJkVxvQ85lf
yCqJDgrg2BZ/d7/NyKTbJ42RbpRelrspw7PpCQRQeLTGuh5xEHpbGtnyxZq077qwtJNLLZJ5qXdp
xZg8rrsoY8nUk0AzquU8x3Xo3UqNdXG8Rm9Ooe3D5fQO7Rjd9TlnHYSEesxK49L2OhsEsntJISeV
N+FtnQBbsXzQw5s3dB5Suag9NLnzibNaHHj60CMX3Y0qbrV5MN3rMLSJHrO/aLRVdtNku2yJDURB
SFqnzvHuogtTLI51/yRJV8cJmFvMpsRZczEnLgP2n5YUt5eoRbOODjLzduRvUqnV8iGbjFfGEMTd
9NAIBxxZqdViDtJBqIdKvxACam3Lqpj8nKQIP1pUdBgq9k/5vW2AXi/qmcS8nzAxkab2P2b7FRP4
A4kRN5JwAnob+7HEE6sNcX10dUxbJhj7HXkXwMer5cTg85U+sjzlId6vVKeZVx9paajvpqCNjNSb
06XihQL/cyIc1G0q+2x0tE3MMEFAQYI9VFbIjKdval567EsZwwjH7exz1OKg0FqM19YKzMpzbsyx
PS9ue+rawngr6pHFoj0Od1Xof4YMudR18bU0NevbKcYMWNuBU5AaoNlmto9L2KmMqQFe2DNzd0JB
j016I7jkICd8LGmC87R13nRYs2YT0iu7QMVK612NGBOmAtSBgGzCDEPfxVzBtFcX4YWH0UQPkMQE
PWR41EauFzrtnXA6okHwPKTMj1Y38qthMA4oy0XzJ3vLYIHwz8K4RmXDLaytth4I4eB3SAjNXsyy
ulmNEMe6cTj3IvvgJgAounm0g/68tMO8y8gu2VJB3EgDoPEnwbXpP5deBuRTuKym19TEUH1YUAI3
1Q5tyLFr0NKhnvvG5KlvYoGXskg+vEnnAIOznzm6C/caaVZem9FlpH3Wx8KPBLq4JkXG6MoWV1zK
keQy/ejji9a6mJ+ttAp08bIYNneR+nELzi+yymCdzc58nAuS/dAy+6p2jIDwwopBAyFYsDaUQ2KC
PuNXNFCkz3b/f9ydx5LkSJZl/6XXgxQACrrojXHu5pxsIEEVnCio4uv7ILJ6qmZEelG7kdlYimdm
eES4wVQfuffcE4moLjVKjDnN189lRWlBOtXWTam/NB/gk85p0pu4wy6TdphGQetTGkKnoGqgAckh
q4zdNnVChAOCyXPaNY86c7ubUutGsVBOEKObzldWce57TXwP5nLY4UFn8SMmZG4jYstM/x5yZ97R
oB07vx0PbppcA//JKvIQQhQY/BL/TzXbzsOYJF99A4eiwSmfEMBwmqRCvNkySG+G+twZlbUjwUHs
J+muUxkyG5zZqMyBrHZp4TKZYsV8IkMWqGwFOUNDpzg2SZVxx9k3ozJ+0wT2W7xNmiMHtcdkB0xZ
7JpKIadEZFVAnnpMo2y72FeaaKA4R0fd+SC5Ap2LL+GGL73fkdKShPM672pQKg6EUlYOe6t+acoB
eWaLzDDo02Hr4bpetVgk9+iFftl9gCGEjsQeenUL4+i3v5xUCY3l2avK58G3BnppoG75oOzXoQ8i
Eit5zOkZMV72/XRJ64bFSgSvRtPOO00YP2Myn9dCYk6ua0wSPoXPRjgAjPAcxIhKJSIEjRKR1kSw
URqzzVgOsM+naG/bI8RYhYRcgWtZR47yT6Kev3FAkyfQ8xJ4BNHiLRAshem2g2g+w4yJtnUlYNYP
k8XiGUYAow+fVTfjS5HX7UOeoJ1ourg8aBaCj1NjG4+R6W9ILEWcgu5mVRqdtXWQxp1zjSXOKlmm
xVNgbsO63SIDXXlNEJAV6TzOxK9NccP5V1yGJIZ9YGGCt/zwK7VsJtEEmmDMRHtZeMeooAavouHD
bOAsO5phLKNtHAZssWfXy7aR7QH7nd6TJfPRpnVbmU3wUg7k4FEX1OxUXFE99M0965D5BWb2VGik
MjKikK7ND9MaH8m4mW5uyFCjB6WyIknnkk3qe1CBxaGKJKnlOx9kqiA7IZ4PqgGg2BG8w9LlEp2C
Hg7gQhiqdRu7b2EDl8FRzW42aEzcjhfc0EgUmF+zxTeRL0Kfjdphh6vmWLTxptDqIIR5bsz0B9iC
7CStX3RCDgoaHiVLia10CBCzUmaoY0YRA0RkHWXiHvofpoy/uzCPOZaxEhRJ8lt46W9bpfEaQBvy
MsO75QPScji5j6P3pZU8YyvY5oiCskolx0hZ8FDVKie9OIekgQcuOplpcS8B97ApGygNS/ZSenFQ
E7QztXm4Y4SO+48+KRWP2RHD+i97njByq/BFzi47oq6l8gJS16e/LaP7WMyUYH2IWprcR7t6RnLF
5Ej1H2VXfMeH9t2sqp9FzMcl8b6PifWAqhsKHOcXZUknp2BjTMYvJ0P7eXMs4rFVcRq67h6GBm56
vlcxsPwQBR5+mwpJtPK3IWgq2F4sJSVQEvlcAUOsw+7FBDfI9PyIpPpKRBSLI75rGtKHkL9Vr6kc
H1MbSaDRhviR5bPb2tc0JgCnp9bfAGh4dObn0gz3aSKIUhcuD2z26KLNWv/5K5rLH0Vm7TYnDkJP
PEo6ekloS4TbfZgzC8SY9gIa5wuFMwY0KR6baqI6i8pfXvo2s5FdmRUJ8VBKUnhtpF1sa4ef/CBQ
HkbtB87k2/LPcHjyfY5/xz5TI0eHasCsly+4Sku637kz+6AfkZZoh79+63DUWzeziadjMKNK58za
KprdA3Z7hK+z+aNpNWYfzbtXm8S6Wst2KtqNS3Jqi56hc35kc3//Yzjw70bikeCRo7Yev+E7u/ZT
Sna6lT63IngD+HebsRDa7KZ7sqjyevyqtb5mCSJj03EOYYWCxrXtS4edKDDzb9DnXzVCb3fufpH/
dfYIswHOJSKCYWf1N87+3wpP2P+qluCB9v8MS/h/MjvBMi3b9pfUgv85JPX6C6Rd/k1/+9fQhX/+
wr/TE0L7L9818cS7lmUL01liUP8OSA3CvwIiEjzPCgP/H//lH+kJtveXiVgiDEM/8IRPOs4/0xPc
v0zbdJfUAzx7HM/+v5Oe4DtLDGqVc1mVx5//+R9+YHoMEYRrhl7g8M2WwIj6x7enpJTtf/6H9b/6
iE6D9907THb4onIW+HSk1i4qq+5lagz3aJO9Atmm+V1j6DkDGJB3jYdBecD0kYQ9MF8ujk7FUKpM
YeJbveHucPgOazvo4p0wWJj0WRJc50F8KWHa+0Sj/HHMS5Lo8FK0+gW5gnsjU8FYRwOG4GRgvMyP
ki1uMn4aSiGwy6V/MoheQv4PMQ2zSnfCI1Uc/RlVIIp9eiL55JiJC6CS7TEbklSH81sp85wCJnLx
OU3qYSR+FIu/iVggtl8CQs3WWBidcz2X3nsbleuy71BOogAHSd08h6ZNDY6tccdvna1l3B1qMKA4
04JvvUX2gmNa7t0CPnqXJafK7MVveaHaczIZtFd0OFdzfoAxIXpOogp35tYsoJh7kap3fmabNwoC
tCwzA5M/XzbQ5/dxWHrsXHTy3BHwDAFT3q146J9IdM0iNHIB7i+o9Ey1nFj8SIItEj/nR7Voqcgx
aO9eotn2l+mGWLTiHoADXhUjBxme/99OhUEWXRwUXPzWONAKI7iloZnCKRumzSwc0tC87240/9Tq
OjsozQpcNWWYvRsxFHqiA2ii8ie4Q/bRj80fCdYW7QsF66e5NbWSxzblCqL7O1ikLK8hZj6N84TW
MXsPu6cI7WhKNLw/FILK2TjknXDR8STsCKlRdvMcA7lq27c4D9IH2cMgIHgO6XaCqjLxHvmfXhOl
41PlN8HN7TBd48Q4Dw56DfozMtPaEF4la8EozYKVkO7EExO7zMgY1JL0h6SPR4k29elDpZP/lsXz
u+ugewfEfurZE63cuKcSVdNvdrx0TeG2aWhZCJ1/N0og0obHzq6yXwN2+03wQ4tuZAoUqx2iWybW
ofWa1oD2I4FluRGmcdJ1d0HYQoALNJIjlrNOeltJ9g5ic1o3Ah/yU1W21Aom0gIFKqUzqHW7sF8S
0tINS7KziSlIDWiXFY9bmvabFB/cavxG69asif7GLYphMQ8TcXQ1W2G/n6N7g7Ti3ghk8lla7Tos
GPdp3SVF8YRbdx+ZnXWwE3vGr/rfL//8srUaKgzmK4y72PjrvFrAqB5JAo2oD7YlzSd7tN66uGd1
HGlSeX7PMV6MJpfmAQ0A9JjmEVeu+zgMVboVcSAeGFMYu6Q17YuA4n9k030Rc1M+Ymv6ZiUjWTpd
t1vgH19hFhN/XoNOn1u4d/FERz4jN1qZ0TLvyj0wfKph8uF3X0VEuFnD3GuLiXF6Ya+C1nH2228M
PC4T8w7Y/wX3owf3rB5NEkfi/GY5Hd45Knl6gnefrSa37uJImnLW0WMxHlWuvvIKFK9B4QmDWD30
pE6R99o+pTlWdkwWCJbngQABt9MHZruP8RA2zzEfidTQ7cH1bVwTHsXXLBpsSIZGvJbH/AEZ1Nhh
tat7y2ZSIYaT7KH9FB9W60O6xwXnnsbQ9qFSpb8ai1iLqsTnorrx9OcrguVItKh0vXIKmC+s1ZpL
3+fqkhZ7rxH2vSYkd8UKJ3xhpv7ZD+FWghh6F1kk9p4FUAVbxXydEP5XnoWtrWYnSFswHqoocU5T
3yC6NhxF6N7y9T9f/vw7khfx+SPCO+iw8xmr86Vpq3g1SQGIrPXlSw+anYOIJoWZ1CYJ+4Z4P5eX
Ft+Fk8ru2LegRpu+4imGXiby8IfdOB6Ll/AVLxFHlj/vlbTsl8gb0QL5+T4rJ6olHRcHY9bByil1
j1qC3b4FharTeDRcoC434gXDddjQ1aKoD7ZhzILKgvfJ5GX4XBSghBjX3xpRjduJfABWt9H00ofe
HTGQeXSGxNlHaqHoJs0rnw8YzFPxc+jUXsxBDmHEHqEHkJO5SBqVNMaL/1Ygjm3jgWVn2P8ydOGf
KK4TZAq+sVGhy1bCl/p9GLJvyggAyTM133n11TJcuWXYaa0kn61t8bnoCV6jLkHggzZL5v6z7kYW
SQWO4k5S4zHsIGEBM4BHyG8dT95uYggfVLU4Rgi/jEWTABjx2NioL4KwhSpS+ngKAyvfMvXYp9xu
8TIA0k6fo9T/4eia8rfh0kXEW63zrIpOZcQecqouerAY5KQoXiFpbiofKBmZj0TvzMFLnwFNL/FH
Eb0WUNN7xkAw17IeMrqSZkQQBMyBCb2fuh0Axs4Jgck3wK+uPGofBtXzgz+P1lOS4wPtygZXzRRv
0Y9zXzwA/Cr/fmGkpLdwq58B0z4TKzdd22qcrkh3vC26e4yGCe9o7MWEb5oQ0NyxtXbQqfFtk/ao
u6a7RxDsOpPsNZLbL7pm/jPH43CJAjZTUWICzDP86Mabds0tQ196xmlxUWJuRmS10br5PXTNBuTb
tDFFqHboYKvV6JmgHtr0A1iWPmYJt1+F3GCxU4Rdc+yImtsOKiAeKBgeRLf0Imdgl4sJ1F1Kq5o9
v/uStaCYQrIqGLi1X10psYlMaotopt+hXLvLCF93o1t67xEo9JSW25JU9dUSd22+xUjpd4iEYx77
sLxZNui6jHC1jlk/NGuiV2QSeuw7jGFtIRcGlKmqPduse5plhHekHCZpFKXrNCNhROQYF8J4OlhN
g5C4oWfMH0ncWOuEn6ZCVl/aPRksll4WUtyUU4CTwIUXVk87kcGqJCxiW4YR9JReQftWgGuhuiET
TKy9zBjfJ65Vrhw7RQTpa8KghvybEYbtboTj46OJvAw1yS11m29nNXvH3NPoCPLil2PO34oeU4Nl
kvLgTJjY24Zp3xyxwQFibx116WBhZHvAiCxdu+Vs3o2A8BwoOP1mHHBkmAEPvoL24qOiLjJIbqlF
TCTiHuIbbaxwbnEe2uq9JXkCphc69yomM6McTNhHwU27gFEbOId5jHqrBLgkY2gdJYL3gDSFvWdD
JXHnL5yMDM1RwbJDmvZNWfG2Y1FGPTRe+tmx15kVP3YZEyZU1qjUWZD1U7UyAJiAiMZG38RHpkIg
xIiWTGO+az7qem/iE8/rJjnmMWrbqVi2xKl8E2S12FNJydIRKRmDyowr/535U/84EcYaqjd7bG8e
irKdIP1z1Rg5HLE23InWS858/D5riXkX4eKximPjhANbbug3iUUg/iFJtTy6LZq+yTAj2N0yvGI3
PiRO0B0COSpKany0s4pejbYCAYj+9GDE/roR3sHGhr3PUlaZBWNYTu3tvAhQLCoViOIV+59lm8Jy
cOPmzq/YyIgLxLJyb5aw67Rw0l34iQTjYcwHYxfY01dtsZp278yyDil+lK0VDG91X/bIUIZnStxx
y/jKXFNeoDsiBpJ8gHjrtNYXfCBCULRAclrlxSEOKP5ZLlJvI1WGQAZw1NiH+EhZRhjIc/1TjSHl
oY0VzlD4HTXwP/JtyLqqwTGTZocmLV/1I+3A4gCtCKbNERApW302i8y7apm6Gblzaeb8TbloFRVv
DCXOW+yk6kRYSV6l+jmxvY+qdDpwQrzVf/rP/1+bbGIviLT7nxvsVRJ/U//aXP/9C/4RSxj8JUym
xJ4T4jCzTWH978Za/MXkzrc9zxau4PIhsv6/G2v/L9c2gzAIrIDQJN/2/9lYO3/xK7wgFKbpImk0
w3+nsbZdfwm+/5fO2uH3CYRlWQ5aLR4j9/9K72sGL29xozNjbx+DeRx3ATHQm1Q6UK25fFy0YBdC
WNG3B3S+Hp+YgZlfpbkuy9G/25FL1FRCPI+nyXdLRLkhjYEIU4tCAlhdRTg99pghGC22UYSckEOn
jg2tQgrv81w0NVKlAutiDhApf00Og+h89O6S66qOD5XApGdzd5zz3OGJNvtjNeoHC2jWZrL1fNM0
CKOX/qrNyn2tC/unPeEBIvPjyfTmX3lgeWd4X/5Z1wnY6mQ65n14KMOYl0l/z1yZHIxJoSUmkizh
2sSeNm2EFWYLFf7gsb70usy8gR4hMmhGqkrACuTF5h2oiXutGUXNZrpDhjJtw2DPT0UTAGsrFMDn
MlT1oYiYBAQIEHqYae9NJB+H+WbFvXkPnKraEb3BnncsiJsAo8+lREXjTehlUHUdBhxcodbJ3h8T
+wCxlq4ihITaWpQcEY55xpdnIOSXHCZDoJNh02B9OXo9OVVRnSySpC7dz2k5kA7M+s4eS/KhnRnU
U8N9lzMTOFWxm24mXQZMeUV8qX3c7C5uwZUlenlGj/xr7Lx6j02dWz7LICSXeL7IdVJwRShF8WsW
bCIkB1abgHmT6b3u+2EDtIwC3yux0MbiAv14h3vDvDvatO7YK36gUcE21DmHBlceeRnYeMiQILuF
vraJtFhV3B6n2izwojmjd+1Eo9dU1Mk6RwS8rbP6g4lPvxPaeAY51OwrCxVZmGNT12Fm7YRwUGWX
LBAWBfqqJaKRhVD+064afXIRXJ9ct/1NtaMvjGgwRqEkrC0cDSkj38Gvhgt61zWiifmQmLbes/9F
RRvYu073BTo3DCVxCy4pzzJEHqjZ4Q7Hxw488Arvxncvm/gzSIgM01yNZ9bZjINMWN1RP21itTQf
M1FqXhTbxzCQ/grBE3xljxUF8NQHTxUYyAKXz1E1T5cxtlaBmuSJrQraVmivKzMcnW2Dg4n4BCi6
sc0VZvsSolmOCHI0vJW0fX8NsR9nT1mUIHk0hNEUqX5atxa2i/iaztOM5EwF0K7whhHnHVtYd0qJ
RZbcE0qqIkd2VwYPDcLZ01KoFmblXMhY/y5RHu+GmEVV7aXF1crPRdy1qGgk+Ek4X4exNA1yfKxN
22F+tkpP/dSsZ4lpXnVTrH/XPeK8OW+/Obpd8rLM/uxLSCmIY+F8TnIf07E/Tc74XgbfE8DxvuGF
V7sI0mtkIcRxA7SYSZ6E+G1hIxRpYuwH7b0hKDZ2XgLnEKHaN8kw4lYtdJR+TDEAJNcq6cCbdIy6
akEWOTg+ouk2VqXbi1uz/x2QR0vXvoDGgAwgk8eJdXfk8exOCIWLeoCoNWBop51Ratj7BlozEz0G
xyLhKH+0STo+eMmJhVi9A5VprVVX4wmJCOkAVHudBEMBkfosbNuXunHlE/4Jkw9MFm29Ge+Xn4aH
rjDrLbE+/cotUK+kZJXVbZHse3RDJzvssQIHRvQcu5iCAY8k+zJ31KF5r9H1XPK2ejEHRQ652zyW
y4Cld0hG7tHMHEVQXJOKuUAzyfE8RPODOzGXapFnHuJq+pZaXf8yLDu26RTZYIzHsh42o+W89BZT
PELJPPzhxC0QW4PUhJplHbXhD1e7+phTwPAeIM+Ks3o4E2+Co+nRNoK9GxZvbeVmL537syygiyZg
UE8sm7IdGqiPrHflrijy7wOTnC15tRD5Ofm3ldXyXqZMKvC+QEiNFTZFJ81ZqwXQC7ILauLhBYgh
KlGrLTfCrJqvWZhv4NutlRAhVbdp0aAqKyTswfqRFtwpCYaPczBAUukHoKOaZHjyNr5FUtZ3tNBr
2eE96XG699LTh7C1NLSvzN2D7q23Q4CMCHTBht3YD3r9l1Q9yBm9gzPDy7LDbp+HLk1K/2UQKcoA
gsEhPS4O41uPffKUoNpeWTXRKIlXV9ukbK9uYWaHLgEVEDTYETBSHFo0ugtCLmiAD8JdYFpFALbF
3pXC2jc5LUw6Dcz6a5/beuvlaGmZfIW3Py+9jW1yCGbIW2YXHHzZ5Lt2soc1e6Nu7RCfiU5zNNFz
xdHRj7SxQZpR0GkUXL/jgqR3gcFUrtrXbMF4rwbCH0pL4yMk7ajqkTHVTNDsCDRDKzLicLJPRgwR
0e97Zxyzfe7AGZNNtZ9nCgv5Tiacdw3T6RQbEim2gZlG1R5lfNfrNXRN7GNtlu2Ui+22KOSWCdan
y1pvzfFP2p3pDuBB6plucnpjqw4MYYEY1AHNFLDvxDDvWmT1wRcO3nWl1cqY4C+RrXOusWWsGP0T
LhQYB6sqk5dpAFy/bS2sVzA3DFzh4FCDKQ1vEYtGh10/1FqHOVggPmZveItSnL5FH50NpCJ/ZGdF
3pvXKL+PQFmPGTP9h6TvHsvYmq9/XuQ4PaqB2jwdBhwQLeqBCWOanzmLlTY8zCFHKmr3pCN2iNim
ZC1i9rGdXWFzH4b6LiZAK3GFgcloP/Ox+cQp2q/4xI3XPy+F6NcpPdLBzsPVmFpgwtgiM+m74arx
ubWScxyYH3YBhgwy4dNoM051AIWrFiOGjTbazLJnM9kF2jib+RwTnujtHfx1O7dXQAwtcZQ1jAIV
Vida6gmHVvKh38PwVFtvvm+CXXJGWHBM3UOfvNBKd3uHzT571voriGzsFs8zN12Rl8UmAs5zcJlI
cAaKt0lP4zbhTzia6utP4gW3ASkRzOiEbzN0N8cjWppN2BhbAB4HxpH72CPgzY/Eq9CgjkSZwCsG
Wz3AoxviaWfW8qWtLUyglXxvzHY7KWJeO2GR4uE+1714BRo4ZtmjvvrafbcVGcCaeLzJcqfvXONY
RUHcPDsIxnYQwdwzYvSPrNCkW469uLsTjTunYLvLRoGWy0QhB6MQK5rv5a8KlStys7lfd0W+s7Vo
ziMC8FuVcVKKcfkbZd53yAUbleANVlo8kSOEPZ0BHFT9DfTgJVOzRrUDOQ6J3g3jAKxI4tdwpMet
FWAQkBvZwc3usBo++jbRSJF90X76HQju73iuYhI2XAObXsFl09vHlJG9ASPhzkx9jT+hvI6LYQ/r
H4LKM0EebwBNr/aS0incaZvwwXnKmMMRAEGWEeiZQwmlFIepnHeoCQeeCvbn7NiPc1B7mwo+4Jrj
9CYM+15V8LpEOp0N5MjIFhXujxqxlZGLk2mOsJH8Up8MS169eu4vzvIiQPG0lh2+EvUgJzs/cpSc
gzbXFyTZHc/bY2zX+rEW2NLLSNnb3COmGYeSehowl1p+6v5SSr3Kp76360sB8/D+56UJ868cB4sB
h/2mvDijaFF677gD4vG4QaSHBnoXeiwM8XUpsrB+xMGSfGQ10YM9IjmbCYWzq+TKrVst8NV1arOu
weMapJfMwoZPpAO5JC1pn81UVgdRywzXcJGc63R45bM6PZgAKPGfs5ewOkKzpT/qK/YsgxQ73o6W
rfU9HYV/wBRAturyZemV5r00c7jpgahPHCigZ3GOKYTUET8DyfnAIEG+WvjeGENJaOfYMtsk/ALj
xAwDN+06qx1ONeWsm4ZoUZAaf3Mhxji7smH4NAfH3CboxyH9vowljHhLMeehYd2kaS132pv63ezH
6lrM8W4MeCA9GLZ7YbtPaed+wUMgS6MI1+WQf1Qzo9tRXZumvOVSH4s4JzwWe8zBqxC8mP40QaB1
nqoiTDcRndjKG61uy1ar4XCHe0ueXj0N0KYVv3+EWwfx+huoQWJqtLZOOlGbziN9CFk/hHNdVJA0
6qvZ1w8EAAZbO1HDeSQxUPIhj/v+7nIysCWNrhRyUC4Wy7Ioxgdqlu9QeJozHZeAxMIOKhXNrg2j
uxorsmjgDi5YcfCzjT4EaQREkepkEppKq6BkiqlodFzRHywZiCxIiFCi5ExsrLGu4f4UYdtf84zg
Vd/y9mFs3W1qaQrC6bcjyveyzT9M2ANFO+o3xFH4UMeLq8qvoQEWwG6AnMPEg8rBXmLSD9OwS8e2
2gkUTAQ0t+IccCUybL4OCQJpVfxcZIIjDG3SaTdEOr4PKvrp5EiwaLB3/kyg+yguMWXrKs7164St
fFuyYcULQ1I18KsHKEdLZpzzw2wbnpdm+MA9AjqMHgDaD+BopMhD7BobZw5+JG48cIlFDfLacjwU
JvdrJoYLDzeL0eStUOi3uSvcTCK6kdNvlRBlhv7xocptHANZd4GrnEA0W2a/CDb3ud/tAHW2j21d
c+wZ3feuwhlJVPKTQ89tqW44kMSB+NJpL/RXlqJWmX3bxXFS7RHojjwSdr2RiHscj3Jhhk02sTAm
Slkm147Y3TXoJcQ+c6g3GEKqQ8RYj+dzQXJTsg/iMtrusE7H6IMhCzc6Wjk79N8BPywxkxCX3WTr
6Pi7iOQx1URnJq48jw2yyrLj5nFJ0h4j9wLXpHqj1RzhV7nDyuxj9xDZxBY6Q3Y1ZJwfPNG92CIN
zrZkrhDyE+T7tp9lyr5NTkAAeSdfALtZBz9KewIjZgyfo8KTAkwNIQDTlKnDQOk/8LG5VKPxOJp9
RCMT/KFU600Zklpc+NwfpmQ1lMK/D43EuSTQaySptJ5sCoAyBwtuBbrYodo1XmzspSM+wm4XW6E6
dUHwmeKyPQlHGpuqDYAgabQ+UMan7YAwOkvgr7VDd0+CbMNSIGFfTPUR4lrk09M0/IyrjkFzhFbN
M4kdwW+10ouMDqqWsx379EWat6QHIzdmxggrgg2mgpGWjNapJuwTfboNy8FpP5M6n5dMw3ENjBrL
l6PkjbwBEgMy9WS6Tbqby/mhmZYs6AaZ5Ow6B58q70w0TH2GSHULiDha/hmnY/LpcOUS7SyldLZA
ZdNN46Hxlq/+0BHwV3hc2s+1awP5abigNLTZl4z1U5BZzLliIyV8CjX52BiEpiJi71G6W98rd+OO
6JLVYMt9OcCo6iSH+lBMv8mx/CXI31jHjDTWTp8Gp1H+aLK4P6aB+S02zRsRdM3e7UpzITaZhw5B
oT3TDeaO7HeQ7RFVtsDWkkTcSxj+gPlXpKwq/u8uZ2aD/dQt7WYXAeOETwMhya/d4ODZYGKQmvJh
LveoMX63LqiCZmp8xurZ0YWKvqmRCQR9RaZaz9tVxcxRpMNBjIqkOhtO3gA9CuUejd23zgFJJ9i7
VDzv+3CILhwHEkAw1sRx+lRmFpOp4976ibB5xxs2hjnwGUE9wbsMUQsKUBwRIoDfjLoKIsdQBe8q
1k+Tb/qrJBn2KNgKZRPds4iGaR6iTS8LCn7eCxIHxKaKqUVsz4TIQa4lGWjwVLvXUiFaDlP5SQT7
iFH2KBf6b5DkawqaZ6B3S7uT7kOau1a0+9wcGR8tUC1yuNZjEPOwzOkDMhZ/VVeGtfaJr9gPWMF2
sfQpAVJ9n3mWYsEV6S0XvXZgt5LdNU4ReOLJ3ZKR+FAlPsFyGDlXNBoZ9VO5bQeMk5SNb77p+uyt
vOcKdNdGmdKmPbkPiPMOVcg4LES7XYbufXa7+Nr1PveqHF7ydyd+i/KIESE9MfIbPoJMao+wOXbW
ojEYpHqRi8Y+4j7GsxN/+XmJ+XUSmykCqT9Uzk+njb7iyn1nG4okVmpcvUBbjvlipiKaWPCjVch4
1l5isG5Nn7tikTD1yJnn6o1m7hdctZCinjpDRcPBK7kXofT/VA29p9HcvGgQwNL6aV8j5GZVhhmi
H/xDFhJ0D7r0xErh2BRBwhCgf5B0ICtRdoihQ8M5l2wXx5b9uyUxitqgyneI+OAdecgzJ3+EXea5
ACo6J6dkZPVpL8nCk7FlkklmqE/MfCkYQJW2cRZZA6mF7oZ7KT+EyZg+dR25s5bfoeplRkddbTMd
40PeZ0ekyq5PzVWIfAuQiuf2+whabvaDZNcF+aGinXBh6lSJd5yMvoUw21HkDMufQ9ZrvhWiMiRk
EfAgbtTuEtbilkQoWC2hEYjNn5awPyPce2u7B0JSTBL9ZbCdZP1oVKzqMGL+9HuW5ToejjHK5LVv
fJnKH6AaDBZ0cqZs5nB1KweTqHMdqyw7Od4Wela7L8bpdTKc1ygvnsrFFyD9SW7CvssIZVyFsLjI
lob04LBu4/6/yoDIoFHZbJly8pPmeiJmoNRED5yLKG/OIoSMPKQPysG0p0X5mizunTGFhD0bLdeR
IPwQEkK/t+DP7ZuJErML48UMsMxsWa/74bvvoJTJSs7BYS4uwvI/y4loYRV+sl2mRVgEE1Cz1vZs
XRSNo9uOPskR2YSVD9Rq1zw1TWczb4rIUi/Es21HxhNRNOl5EuOHDOnmHE5cpOY7iFaQYVoKbQtI
GJm8pGeMX5FYiJnOelLBh2cOM3tf+xlCxKMy7EfDrR7KPqooCfrlZ39Rhbgbjdsewig9mHwKFsGS
jzRnovle9Rp1j2bYTcrTpop8sqfQgWfeM0v0CLHB+DSE3K7J4KDF7Z5cKvbFaERZOvrcI2a90X7N
JDNMGTojxe2F2pZcbNu5LsZ3zX9cD6PbnrkK4yt7uhAgMibbYrwVNuJ3AMcngtO8reNznmQLldYb
8kuZW+V2wDC76ivHvXREiWwD259XwiMKdES0hvrrDhDn7gw+dMi2vdUzzN61LHtwF+TA3+inrqmZ
9qegjBjC5BqRYhGtpfjht359Ya60L5wmPfaC8IZSNfsgJKCqrlkRxOklDpuD01ZAtQ1qxDF4Q28J
aTiKHoLW6y7VkhkjF8wvyRar2pG7MmuTHfaVdY9AkMEzE0AihiZCbsxxGxfmTVruZuzLu4WNeA3e
btem+WufZtWhMxnNao8s14KZKTqhF/ZChFVlobvKBxvDtN3hr0zQ8ZHe3RZ86rDFI9vJx49CnNSY
HbsyZCqokfxA3zuCPMY7CT7LZpx0MhGio2xdZT75vQNsilJBny5YO+ErzCUrXoTgu9D0e3QfDr8v
UTRkO6XUmn7b7ZlarFjdHVBLf4KC1+eRWjo06/IRgSkbj3HbNEmDEBqBu+vUu8Qoqa4jWO6G82jM
2abvWEhMbeSRO4JfDj1Huhtz6s8gdTCmTODpjLTi8wD9FN8tJVbRbQvL+i/uzqy5cSTL0n+lbN5R
ht2BsZ42G+6kKCpIUUvoBSYqQlgcu2P/9fNBWdYZmVVdafPaL1GlzAwKJEB3v/ee850Yzi39d6Nm
wKFc4qlYtXwZrvMJObgu8EsZRKnXSvorxg1Y4ozumpjqR0zhdvTqZIOXdu8p2EbQj9O1VfcbjuYw
ErIamhF8KtbGkbJhDukGn86IDSQRXUtWyE5uhjj9YlNS++AZzWKCvNkLyzn+O2tfAl3e0jkWHFWF
vTTnqHDNmz7JygVhAq4QfKceklttgUMN6+J+HLJLWRI7ruYA8oQkclomADwV4eQ4j2oCBnQCy3uX
YwzdMLKL8ZuSal7S4NxroH6WnZhFfWSf13MIekPmGXYx4r3mgHTOrfdDM35PrWarG8ZLJ8laNshU
j2YItTfHrDeNz8kGC7kZfoBU7Baaa+1ykbxwllxgOh3BJ82h7eQdA9iD8RF0dNSqZfoV8O45Je0m
RheglxNS2EzBoDMJBEoDLLA8Vr73oEMCZoFjBtjv6nvjWWYB/XJOJj5GYDXHzTvkztM852mUxVqZ
+TGao+kj97FtM/rGAzZLsp28OcSeeLaeg4dzBsH/Zuvmqk16uJUE38/JMCWjiAWeGJqjxIhgJIPX
ViIGwn89KvGz180D46sedwdVCS1pP/ZuXpXUi/mB6TT75mTTO1yaM8Lnt96CHNnSeMKeXPernuD0
sYtOhn9J9co6ksuT7VsEhjYQfKhKw3faN6t6LoVLW9hXGX3LspoMtdCCNGbmFax4wDAlU80LgZLn
uOM9MTtxTrWcnGvE4M6T05PFaWhXhvPHOBAw4sA+B6VbNAuzI4PBGhvtAkIGjx5LKke5PZMYby9U
sU1zq0dbFQ1E3vH/6JAO923dvGmNDHe//8vQ7EzSqTHR07YSyJcpjFLODp09/XQ59h6SuMi2QTvD
P4cG437U4Xc0++qU9ZO1zcWr4zQd9rMw2gwTjUZDJcm+KCiOlKe3l3BQ3YVwqp2JmDetw2uPxvM+
n9Zd4pgbM+JwCkhM6juvZhpmNt1LUhiHsPYoBa00wZrc62tNTAD5epR6TBK4v+M0MEZOzK3f98x/
OzqeVjTo9D45eaguwoyhsq2w++jBM3cWgLWHQSXhMZbNfVNU5kMmAFn0Y31ET3xrJhKWWr3diL5f
i8Axt93UbwLfigghYlo0YahomL62ImWZN7q1n/JdoFsOHtCAjZ6f8iLBx9zQ668tFsiu3NDdyPed
nwQLs8/cb1E4PSV9ap0KgsDOKmQFZdpjd4P56GbMsbgJNDGYF3ErmhszwT1ROBEr7FuSkhjjDOjv
WifTlgatWFKc4YszW19jiRELmbaPSslXjSmNN0nU8TjTFkkyflTY5YRTZk9jBWUWJVIXjwYTGQ9S
hxZuzaAJ9kmpHxKtWCI71NcVGc+JX0dbp2hn/boAlt4iFm/DfkvvINYLcYIv2OT4awYbwYMF/KbT
u7MGfhqiNJ6ZsEQy2Nw5lqJr1Wn1qhyuZWmRnxlCoG3xznh++5QYbb+1eqKsGKkijgC/wZQln77V
QJxokJxst3fgqY3JNiGVKOrlpcK1tGXKhhrNT3ZwRMhgK3sO1bCug/exD8gAgo6CThC9E/g2cwWo
+yqsCXtot9e95BE+EpjLufvvwhmhuoaUEPbtxh69a5N1j9LBBRwKAKiYAAkEwOkVe3zmWl8yNTDJ
2rRTKz1OOUbxpNWwAU7ODBclF7yOj5xTg4dBiG5p0T/aZCFDYGAAyKneMTSnl5zKsxPaS5cRSNVN
+sOQ6cytodgvLVxMNLhIMUrSk0W/DtITKIIJjpIUGuwGQfFW+j5ZZjUUsdFfZPmdA9lY12im6TFi
58TZlpT9C9fpYjyNJBkMtEiygbvmxe03I0wwJIT5B+pdpq90z0ZvwmZHKzQ22fdNjYojDlO1MWJk
FdCWHclKSbO73zY9aQtYYdBjIwQmiTSVM/aPDh9smRUGFGvRRNEeUFuy1QdS7qWhjl9/qBq9m8yA
sIU1mT5FzKSrqKxz04FexCKx5/iP2tygvCWBYV374VtbQnEz4ypemGl976o3aQUl8TYB8Z81JLfa
WfZ5+4qAAA1iZ29a33kZB67DsOStQba4SCn216Sx2xsVyxa69vc4pAtC6t0DQ7CNHtYlWrKMrFdy
38aesPIwVAflZs7BRduAKq7ZjrJDcYtntgiQNjb+Y99hSB1d4rL5T3ycAMQNzCB2cVMV8c5uqqsN
UaMUX64aSGudQGKoiL4n6GOmBBOUlJnSqdcdX/44BOzHMcyK7kHOpKs4RBcvNRvCtc8zkkyXKc+m
ddBkG51oE7h26HoqRLpkYBEWktmUg1XBj2PdslLSNZYDBwXT42id5RXYusalI4RczRiYcEm7eNNt
HeG4Ekhsqg+/8M8T/ALaBs1jHwVoWtrwRSsd5Bs2Od+0orQu+MFHm6wLCTw6iUndQ/m7sJ12eoz1
3qY3SAQp/4jeaZ2wb9GU2evGs+objZPY9EPUWIBDl0gncBu4HNJH6Qo69eiS8X8Qi8VQV+M0vZSD
9Q3/ya6vxetkvpIReHN7gq0YPtMAYG6zMGv/JBLGB4wFyI9RajugSTVLdhi7g2Ne5hkz0frFYxzi
x3TGgI32ryBYcU7H0TGJ0FODzSedyv/ZUs4tyM0hvCV6luLNEx51W+6+dXmkNnGsr6WNpYHQH0J0
jZJ28rpr3e2IxGWwzWPegGma6q0ce1AB0Uug0bmtWy4ydWq1iid+dHowCD2SprCZnJWW9m8FfZpF
oR48izZWViMwyGFGWjPuk/kpB5psOjmxpIPOyytl3+MiSZZ6Xd+HVcVGQxOVCmEnCelUDGWXYR8f
4lDbmS5NpY7Qotirnl3/yS2dI2y2sDVpZnUTO7cer/oovKZRtG0FcCNLF7BohL7HKnaXCecFDNZd
CiWa/v4y19uamJY7KJOXovfu54FQDMza1Vxg8ZRCq1arv5uu8RLIOGMmhe8ptqqVqZDNCD18i416
UflblzAHOqurPJQohrXqbpBMmJmEJVD6QLrtx6Am3twLbzHa21zDZqUN6uQPxzRF6DzpNEU7T7sm
OjIzAt9orowJ/+Hg7xPsmeRYbRMLFz3svxgdCZO3gPOW9dGYlzTL7hujPJIuxwHyweP1I6veGilR
uMKx1lINO8Q1J1y2x2jM9qmIsWmSVUMWgbUtWoPZH31PP+E3Y/ZHkDTrbSItQLeR7kVMSHtvpN9L
PziWVuCvxhWn3iUwlXlL4WuNdppzqek8Tyrvl+W7pZNM5PdzLJ2lsNT0FA9Cv0/neWahGiZaVNhK
NyiN9Z2aqKfZE/d+6wIpo/+lg+1Kku6hS6pvIFWedNOme8xgxu41tL0ZfpxSsqyHxy7FiJsPZ7IY
5axxgbRqgwFosXLXTbjHW7NWGjkrY+NtPbN4KFuXil5r3uKqS04NLrG7aU5sT/GdHzUjeBvgGd/h
Z7xj7pJfW65mO4YVVCW86a3htYfB4fQ0VF67V3p8YclnElS7z3nhTdhoesBzfrCfXOuWWTFhOI39
xBJRHWZCXpm0XHWOlF446f2E9GPJNjVPLftQv7aMNmwiVA0GzzhfdyWTYD7dip6snd9NBhPKdtiE
GQdSUrtu5MMyZ8gmY5WVVc55ZRVEa5Ek8DyCLoeIAEouRPqyVGo/uC+WN4Q7a+iLA5Zs+o7wK4nF
rJ6wZMfbsjPkEyEub7lib6gUkjlP7xAjCBXvdMu7FkRITkYcH+TQ8MzLEfA0mSOLcTBMnBcks4Aw
JkXKr8nk/Yl5w340MqaapTsdGsIYlsbguqvBD82V59HKxYdgJZN+3zRDfPIZboxmciFTz1kFIORX
yI5ozPWIFIoHJE/Nlptl3jy7y5eVrn/zQyc/NkGFZq1+qKn77oBYxXpNd0EltL2qeFOY1OBGCWss
dTuKRyjHuF4g5nT1MWUgQWsR6/oUbiiMtW2ctVdG1dq3Nin3blH3O70Hbx4zyamdxPiW+ahRLT6V
cgxvpUxZYiZzV6mpuRfxCmJZshVF84glqb2rQ4rDkpF7Iodsh84HmWOGIXGwS2Pjyik99jmReKHb
pAfarHrPIduG3rjOBd87zTDUIensnh4bJjo8sAo+PRKm/DPJsoPRYCwfxvg2RN6HsON9QdeLEW/x
6Ojd1g69pd2Bb8ji0tuFhncPx2NT+iZQM5pSVojwRYeqzIbE0Pqpdmkjlcd8rvvr7Vi5d50+3SLN
fe4mBG3weMriojnoClAJEPoc0VgdmXaIGN4xPa+NndvhyorCfVu9gGihKSawygdCXOC0bL/UqUMM
pYohrbW24/S9Soy9baj7sMnyPfnR2Sr1zJ9ESznrohTp2jWwxzlZF+072WHawPwumoZFpMy2WNyt
h0KHPzI0yHpM5gnOHAlksaBuWxJeKazqz1GWVKRRdtAbCwFe4qAJqnZa3KZb13Fc6EZAtgPrRpal
2IE1yxdu1HAgRM/w5CR84QyMIo01hq9h1704xBxihBguIonXBabELUNcjt5OQOfDSBjxc7AuhOV9
U4RJLUvawfsC8KPNvCCV5vSIPo0a0i1/4PwpdlpbEgQ6910attDEkvv/0ZL5f9jLUbT/97L503uI
LT3/8aty/ve/9w9buvN3k0GPj87d9S1k9KjXf7Ol+7N63rRp3pmOje7WQ1efF3UT/Z//hS0d27nt
I51HB2cCDPpdPe/83QAy53to7l3cjQjr//M/Pob/jW3z22+iePWnn/8GUw6wbt7gMxcWb+hX8Ty2
dNu1HPxLs7hfwH/g3/9iS8enJAoLzeteENHANg1/hbltGKfai1XSHnbNCno+MasvuQ17EybONplY
uO0wobGaWAFKgfEu4CCzMHo5rVIiXRd57P80oC+SdG9elN4xH0y8D8vBb9sSasiCOzeqGV5YSfYR
uBDFKl7SKgPIbZl5AO+Pky3ozfUI9Xrn65x3cNYIeltusyfi7PvUE+ueCBoLXlG9T3ptbJVvYmbF
jIS1DBk6iTZJwUAnZPJJjlzu+OOdYduIbhVCfG0DJOqJDeneNOp9ND3qBFCsg0Ts1NBxJDCwLfU9
GboW0oaamWBY5wePYB3S9XIclmu+tOROThQjrITmIeV4d7CCHuWwCOK1CUttWkgvcu7tVBc4ECmB
AhEDL0qa95Bw8qPMY4p5g6xVZUfaIqSueIqk5+6sFt++EfXa3ZREsO7HFW7FWlvE/Zz26so9rd7u
4NWyP5jCV7uSeiunDoEG7GvyxEAlulMzhpocA0sO4nkwGtbRsi/J0VPxA61Z+rld+CMyQFm2Tf9I
iikxb+EQ3CWEjWZdw5mZk8NBBA+Slgxw5tS9DHlWLZKMtL/U39t9idQqo6ExWkxt00+XDARqag2j
XjhnZVVXVD3HWGTWXsIjzcvmxRncUzk0x4CbKfUOkgz5OWWhYzCMvKtGQPTCNjl40RE+j85O2CQ4
Tc0OZQ2rLikMhHtcQTPvyIhe4Zi7C+WRCD95p1rqkqaS7MsoRfOYHyIiSWgKeKuyan/kwPexY5MS
hwHOoLHeYtyyM7GWDU3+gkoWVQmyRj1En9tmmzKznouRJ9XQR1TdFeoNvXzIxwDFucY2YFf2d9/F
PyjzVr7UBTgArc2zu2z+0ZbDKWzkwZfazm1wpc/6Ea8CbYl1H9aUucywo6wdcXEKtgfNe+q51Xc2
vTpXR7fqoRxZSRcTZOHFP0YTMK7F8BTkUXJxB4Lu7NRbMHA5+HH8wLGhXyt119BZWokIxlKdsbO7
pXx0Qs9g9vKpCYMpUi3CbRLm7jpBWr5SunzPa7ddNYKZljK+c5Zx96QY3Wteh0aupV0jq+ahUG9h
ltIG14S2A7xOfI/jMkl/HukgXfoMqH1FEjbZHu09hUa+SJkQPxGbDRKC04QoADSUzLn18MxMInyl
fEbR3EYMzMf6kUyN7mDWBF2pRkc7zmGd0/wi41y+IPjG5kXaWQxTbdLavSWR5t2bg6KzbWQMaqTx
mQqvhTbIqHuq5M4K6m6RFvOsedLKbUwjK8pQHcGb0vYjbT1WpwifxLKBlEMEr/2W5trDYHyanbfq
aVp+BM7Mzsq3IkNfJ2Tnsgg2NOR1I9z0Ycv4g1ndNsmN/Nii9dgTQvyKZQc4s5MweSmCTY6DeDcF
qIWmMMpQu2m3bOSIJPtkXNIvR1ym7eJsQIyNJuEhydtvnHS+e2UyMmoe6axZ4vybdK9e6orsBaw1
Dk8XDekUGe5Ae2ipBDLJIR5fbUkzYprQt4z3Rl19pM6UEhWqVraiwzGGyD9GZOccynZDJh9Tx3M4
U+pLlxDqhyCVa2qqixSuuTXEdJcwPyQImnhKDrvPk5kyzJajvxYVNhkrGWH0Ju/xEL70aYtoXTXl
1uActzSzodi2esyMLbzU+A/1WmK/6bUG/IjL+CTxFJ+XuSlrjXzw/EMVOvR/p/pUIQf9Bru14SA2
jtmlFjFNVtNAuQ9DYTsZEPWYSjCRFe2yg+dnRdF3bcp+dm4crO0CoAVgzRCz9LpuuV3KYC5CxLax
qKyMHmkG+5/Acbu1rvP/esSs7rEltqs5NckJk36XjvDrbY7sDlFkQ6wzMaZaAyD6s0gFJXNGN9Mf
DR+AgSf2PqfxfToOjEMyWXP/CR5kqEZmK60u+TT449tU9saD4Vg/nTxCGAdx6SOCe8cjbBHRGs1B
M8bk79y22fu1Zz6OrquTXAg8zKIPpdmJ/k4xgL+y1cUZT7pDNaPkLvQfkISaD6EbPqhg8LdKoK38
+mNCuMayjTVadhPCNTrRDz6CJoLdGKyJuufH+Y82FS+o1McHNXs3TNSaj51VZCRKkcAem9WeB9DY
d8yqVl40ae9TcIJ6l38wqmHNau3mxLTJQ1g6PQ6m4x1sCSk9Rme7sqoaqV0so3OcosQtvOr7NMGB
l/iVUJ/Mo46vKQdKBHiP0kMv4cAWaJKMULwwyJz7olX2rpBAYBu1qTF2/dBSehMZ4PZHTaPx6dDl
vRuwTN+jRpZrszJGHCQCC7GsuPF9MJEnZHU3R5L7O6D4qcLmMee0vTKb0b2oTg4ruwuMQ1B2yZ3i
UMGoioM/IeylX6Km8dhyM9C2owHY3EGZdYoaiygPq++WXYzFuParZuV4Q/2WpfoFjVv7KCVLaJYm
9197SxDlCYmD/GF6ShwIgwUeOlzsInPvsmygz27U8xpkJQfih9cl2pzCftdyIGw2qMZD6HhH2zXN
Netj85CBPl1UTkOmvKvUyjfr8t6x4XmzVQLyGJFn6s7w6dP+Z+yuB8DRglbx9Ffr2Ac8K1tChKWm
VVv879/d2S8LvWqvxQlxnYQvpj5qzTqxjQuZlCuStGgMlPa10JV7iDz6ITQBA3B5FZJTw88gyUP3
R+JiEyDV5MiaC3WPcy964SG+tzU0PfBkrPvUtYbNpHHbg4RkpzZtxF0VwwTMCFJkpxLGOYsqMFyK
0Jcgj727eKrvUUd5W3fi+yL9IrxjLCopz9LzyLGYJOcItK6w0OaG43SmIYy2tLNqVmpc1uhQk+OE
zH0B7psEEDtRpMZGGzaYCAkPmI9MG77FMz0jM0W1tYpxG9vKOoEaqYhngDxrVnUPRzDQHwuF10/M
TLYRaNosBJiuNBRABiSBfykDpMwT356z4vCqtzAEEU+HR9dcZUCbtomvsIpHE070KrjTPV5BV+gJ
Gh+rtkTBmUcdoUL5iwuoBDI3GsdvwvPL+zTqT/nU3ZsNDS2LnthCx8EzNvUtdcsDY3363R4UOzcA
m1BVoEOLkp7MkM8pfRzlfK1oly42Srcd7v2Z8YiMFPqSogmnNQLARtWf0haMLKAnxyi21uADOGh1
inC0TLEe3kaHPKyiTveSDt/KAqZck8ESNZz9QoXLQjO2mVGcsua97eT3jl4q9/bcEg+yqaOQY2zk
fbNc8aiTWXloSvriWSYkurh0DTf4R1JlcGUI+llZg30mkYKWNQ1srAmwMWtFdLMghnOsX4rYulZd
TOkO8ttBstIkI6ZRDf70KOiMLQD5kz0VeXgE6C+fJgNUIuPEPYUzbiSUvpHJXE6iZIX3IO9St+bv
t+TjGZ4+AsEYNOC5giCKqv6QISUy8QHUyQjDj+3A9jmSX7f2CvqdeI3Epa+7HwIVJYGSn0zfP4yB
+U81Bt5Kz2Rw75Rv/6NLZEHvy7ApGP/7Cvn/5j/es/f8bxTJfzvFH8Xtvf4b+hV+VL8Wzf/1Sv+o
ma2/+46u+66B8Xw2iP9eM5t/N3V4PrSWTFc44pea2bD+zj8xqWOhq9A2N35HubmQ4WyAcJ5AIaDz
Xxj/PzWz+eeS2dUNoXNlBlemOx6v9oeSWalK4REY6q2Xas+p0e8SJ7vlpceRip7kgvN+vqjwUy1E
F93A2wd29+C4BlvWRDrLc2JmV6oQf9m6SI00gjlG0poXnXOeNN0nHokuJ/KZnTeaa2OK7hxF/fnL
TfhHG+DXst+YLfG/WOY93oJn+brvuHhtfPB2f3wLVhc4uiFD3sIMILU1fw/+/CZRbIRRZdF2Eghr
NYY+ChdXxqmFKkjO9NC/uA5u5L+4DhvcAJ+o8B0oAb92H0xpMP2zU6JlWvPRqoedNZM2SyO1ODnu
iyRAilwSsoEonEMjChafMrbyYHXYAEIJ3Pj318Mj8k+X4zLwASWg49CaEYK/Xg4IF1htWVpxOSDL
gQJCWXJOcZUf//3v8f8MA5w/f9dz+TWwAH3T+tP7dqdANaj2qi0Hp5tRfQfzopM30iMwtN29j8uK
/tDeRDhtRgFy8wyZqT8SsMRs5EeZeYexQldW6Muos74ZKK/ovGIcVzx3zjnKmUfWIw1F55XMCALm
TvRzqROcV8+jWs05/BO0pq1tnzQ+nzEbZ5aFO/IkzOuoPfTYSbF54HH7JKtP7Q3v4uQNfRQ0Wssa
0c7SDjS1yEYNsDzQaHJTXsdmJhXpHHor+2yZBjy4IuU8Hd+avllRAVAiOM2eWddTlCSPMcdiAqFp
geokqtVl9zo/blEwA3Kb5uxmGz/TruwO3sqkrUZHiQAD2KscR89hzvTTxtC9qObbZFKx4aA+qunF
7AhkmHqbF8l4hJT0jpyNUR2ZbPyevXNyONdUkZ+KUlSKsUDH9ZpO4VWzYWbbmjxqk3ty4Lr65FrS
gtvmTXz79/f+q6P2x+8ey4DuUTi6tm7b3vwQ/tJxExPTZWziFBu1v0XKDg6Gg0rLp1p5fMgzYTYu
3FNgoty1oxB+MPXrwtKqZSSC67+/GGumTv7xYmx6WC5R2xZtSlbUP14MWQiiVD6goXq0N2mADMEw
+QZaQn+G9n/ovV7bVX7NwRuFVWhxGKWHvQ9mKH4XtnTPPRf7UQsXKkEl2s6alX4aTVKk033ncCMi
pf1MqRVU5N7KsLwikEA2b5hy5Tf9NkyHW1H145ZzLqdE0DKD578VpFEt8xa1F4SBPYUeYwbdHhal
/KubMXNG//z+XcMTvscXngIOFskfboZOKd+NgIG2LTnEtAzrswMWgNpDXC2X02+ID3xpdT5pVj2x
5xTpIXR9UTvbyk3nUVmyCwnXRI+eCTSuRaavGLwQVDCg94Lth9NGMi5KaQPMvOevlb610Uk5R0Ep
B+COj0PV/nWUF8/Mbr3nXVuKTeFbJ1pgVynHleEGf7H+GPq/eNumZbqOyfpPo/lPXV9Y0RCmOt52
r9UWFF2uxNN9yfiy3pi1WS9qF2pZA5xXn/MksVeYf3EJ/7zyU87Ypu/qAFt1B7rqHz741gQo2MJk
3AYdTMau9WedH53Hf/98/4vH22WxAUOD8sNiTf/jb8lTunlalfI+G0KNMUQ+jM/wCKM02na4eLd1
EP3V19ux/nlzhWUK8obevEEP3/zTM1XgfBQR2n5wIOlnVdEd9ZHI97SQSB4GdiAR+gbF9FGTEuky
PMObb0FF7gcDb8WO+FSSbjMeQi0Ob5Um1ikZPL5izSNl6po56aevt6fY3RBjV4CxYldWguU4tCit
tXcnJ6o2QFaxlJIUCWSVi6xxtLVlNq8jalxwKVhFwoBw25Yvlpc+FkZS/rasWzmdWJeKW3cF7e32
c+qnqzNTyeO+BalTxedxILGG74WQW9Opd9H8/eg558gE5v1MeEwNO1vL5EFP3wri7XTSJSg7iOsu
xvq10tSpl9WliFuuuuD3W6yHC9O5al78qQt+U9LGn1+7IqZFVr3y1ffwgXnIIcYJZ4g5ARgxDOsc
pq4GXc7/1jP6zDJn1ZSXEBTCKm+hXWOjJbYlznb6lL2ZpnqmOcyYv8SpETTJDQ/NzQHv7XY8+YbP
DlE7n9KJb5ke4ZvRH2h/q9q49MFzYPHZ5sklKBMfZUAEHRPtZ1TrjAv4y2n52z0Je7iMw7RJi/iz
49CgTPvcFkj/aZYYzWwe7Ci7vPnrHvjUmOiHscGmt68rsDEihGibq/qt6ZnrWhDwsXrCkvWv84Hg
a01CInrUhXWOSu+98cB3qaJc+kK9agYci3s2ulckbrhbvYCR9sV1gv4U1A0t+fjwUg581mTS0hMv
UHLYkdpJm2dAReVL5bblwhB4fcDZ7jsstUUo3tpLPvBB1qaQq7Tn49I98DV9vrYqwGKRDXUdSoSL
PdgzeHzdeKz3GZrCxTC3I7LwinNp1Tv6uYZJjO0wXdQivSUquLI33+Y7LNLkc7StPQqZu8jfVvMl
Aqm5ZhmfVNg0F0J0fgY4D1ib8nWPyK8onT01PnuPx9ZCKiCiaE4ANvtCBfiz6PcFCvJR4GM1OAM1
gY/60NjNT9EUyk8bkeLS67iflQTUmZ8cDwZ3aFn9srXZceuO0UQyC2/MOXEtvlkwFekHAbmP8BZO
iCc7GX1KwbskxPmoTzQIQ4eTQvlcNShA4vnbEBtcfmfCFGCgte1N71CdwqB80Yh6WET0qZapxQcr
XIj8/Sg/J/snvawdZ/JtIHLMvtb26472WfEz055VW8Ky8R8YpmOOHHgNiATRomFGUsx5saXu7edF
JsNIxgnBP7QMkUjGoEGe+9tBjeQk21yRgp/iFulrjK4goI+GDlSy4Fi4xskQRJ/53amsR2TZBFkk
FrFhCFMIrId6KTeORBgWlNxmz0xuauCxZgq9yBthL+S8eoyd/ISJca3FsJ0G4kpHEX7OOPyv+914
qC96RLGVrklaAtNZpyMXUxal8BIxPqMNH8PlEISfhc9r5xGnsXmhI/j2U4uKYx7Vp7gvN5Gcj8BT
dsNHP6vq3mlocywJOpoDvqEvv1IOXOaTS2JAz3rjvCoz3TBHu4m8eU1qVtaBDdaFSgt3+xtLYUxf
RZAf712HwDqDpuYEbhYvAIQeQjk/1kPyWRY/Jr1EmGeJkzEvUZMdfqLvYUznNKuvNWXs+eIRThIv
g4KHyLCjxyn8AYuT73/IMgMQh3JifiTH9Kb34lTUISFA8c1oWNOYpwCslp/1fHII8mHTKB+8IYbm
GR5lYPScL7D0+Y1ENfGf2NHla91waudY+vl1nNxno9gzRSMShLmXatC9Ofg/ZmsGxpTkYkYcMvtq
fPr6Urcxn3Kn8auLjGc5CbpHuvnPQMPQa+gscVLxxKQ/shGnpIvUw5xwwvW6RpRwD5nBt3X8wr1H
6E+z00q2gnlhrVV6SBl8rpqwfQQ3s6zdgsNFwHtPXNI9AvUcpmazT5H4jOBEp455qWvzKU+TB2a5
M+5aH9G3k0aPQzz8AKzmb/BERrWPV8/0QY+U/mPocdNItaYND/+FBwQDMK9Ac39eihXRVcpovqfB
kxNnBVpctgvpGueiJ30I0eh3HcriwoSfMsrnocruCZj5pKW9y5rsbd5xO8aMODIF9IaJbYYlg5je
+dFHGHxuh2XhGE+W67/Dg9rOT0fb22fG/6egSngs+XrWzodmd8/NwJv3Ot58noQgQJWLppEgdtSL
PCHX2mg4HA/pzhnNO1oWiu2N6mqosDkk/U/dts7zChTr1YSwh+o7R3TiVIOOgspdRY4hQS2Vr45Z
HL/OcOlEeMtsgZuvUshP02HVciVLHa2yRZry6JtkZ/Q4hgKA+KteY2Jaus0qox5axi44VfJFH4rh
XpfhfoDpyPpqrkgV/pEb2bG8wBb71sb+FXoPomUhrjBAzhwstqaJAcrTEfUW8y1Hps4lW8o6Y/n9
BGb6meTqdV6r8wbOmuVfZVxuBgTr8wZcJvq+oDsZpe4J+aO5bJ3eXzrJQ6+pyxS3r324IXT4NW7d
E2BydNjN69dxVbK7mDljmzkYvB6onr7WXaWd2sB8Gml1L5m5JjzbEV9BWpI56n7dOFcYnOagFYT9
7FmWtp6PgC4K+kHwQtJyzmOtTgH2i3kJm8vpeSFiTHb+2rLmc9nQ0IhApC9bkN0Dx6/KGj+1pD/N
j4HSRQ4rbD6pFBVVsbZwVc5ey0pdGPWrF3c/m+Dpa+92+RCdOvlsVHrzdZ4cPxNnQ+19H9cq4+jf
9l4PQDeBMMjcRtzOhfCXzEhpDrESjmZaLina7nHtgu9GuBBkLapt271CKJoldMPRDOG69Ll9DmVB
AgzCvIVWTuTAAScU+M9A/hvijtAbCun4If+tXifiwxh3tdk8BujNnak4yki9xgzDqXT4mNy5dNEH
xivlk5EVn61fvTLYumbjGjoa8gE3TFd2kHG9S3yxN5XVr6mF2Fg/ZUF2bProE0TpW91yLjLCill8
gvMUI6jkqjnWRa3R4x9kCdLtZ5FTgaiBC+8UPqkJ46jOjW0YCLD5iDmZ60Bfm8ZGPBnr2L5+HbsK
X6ecwcOWzTPCqvgZTChtHeY7X3/76zj49etSlwdC5Sn7sHU2QECZA6BBkvqYKfOJyXHOZGe5NGX+
OJA9tohKk21tnmN5FErwtKbZWVXwbScJj/tR8l3OiFYAjc+nNOEL6Dyc50Q8sybzNVBJjVKenUFG
+RFyI89PfWrK7OOrswL2gD2db07jsptYif29N/ARjv+Ps/NajlvpsvSrdPQ9/kEmfETPXJQvFl3R
SzcIUiLhvcfT95el090SqSAn+uY4HZIgCsjcufda3+L7yYG7A/yUy3XW88Aj1o0k2FgqIqaKG1x3
bCi8PeAuGDGHrDxWNzI9goUwNWe2qjdkxRMTlwLpAf8D/njzGxlNp9U7gZbshk8hk3ZUbgp1Ytuv
sYGkI+RaW/Va+jI4lyGsKMzHy8lFZY5PxwCAwrOQvJzeP97xFzUwrcrkPu/tO9WvKSzrUurZpSgh
A6gCeGL/HAJqX7u8d0EC+B5307ftb9JAwlw19VNjGOtyDr+hf2T5FkePBhJifQyFZvzTGOMZ50D9
XdAzwjBgHmOECKt84xCqphgBi0iqjb1itG+7wWXa3LYA6hbFkNwza780LWcTV1VIHjUjtRa3EPPN
ZKXX5rNh2D97aO349cJgpQE6X4PHuTcH9QhaGTJtHE2rUoIWGmftmHSDyyfxOgp02HGFk26oXxlb
kr8GIUFLBQthxYZtE04Ht8VB5+C2T1Y9YUuUOtI/rd8XeUEURWWee5hC11obHJKCqX9yHM1N1mGT
xv0PC8CN4gUWF2bDY/Rm44llaLoOrSoEKp+vwg4ddtC5M40X0ulK8o+qFgBp4yvcRoeOZgYqE+B6
c4uYaS2+pqBsbw0dyiKz/AyROx5q4O7nKBq67ZCIx0igYdBNfJwUChxfChJQEwfIN0BJl4UkuDCM
Wd8FKDSGxPyGwWLpi/Dc6ctX1vNxjHmCBq2DYkCZQCDikkfhtkc3vC4rxMHA2B7ZRjPeq36rWkbL
KCqfsjo81HIAdp/2NwhMptiIsRSy1iXxTKVHqTvXl2XT3RkDPHIL+YMfkIN3+ga6F7wk7BEV7H+e
DzIG6bxTsaP2di1OmbYARmjo4Bt0DDSo5paQlXUlh30hsoejKuePLHP3YYuLonAgBIZIPldwJgHK
pNM+VEVrV3kbmYD10IjkDjTGfNBp0BoTazzmMblkcw4BaPaux0YzSNy46D39re2zbaN3PWtuxZAq
Q4+O7RFyjjk/9RCk+mK8gqmxT5XYnDQHQiDg1nP3mk1A8BFwZSp+ifygZaFN2SYwgZcURjYMPbpG
5aIKuyfm+SDjdMaiQwfkDCZNFJvEUkOHolL3/JUpuAICSbtF719HoUUCq51CSkzuRHOFTSBcDlJ4
m4CUwiJGjqf1T2aZX4cG3yAuzjQtmFeQJMIlncQfpYOaPJh+2GLKFnE9LjXBvDUkAYzHTPtWMKfV
KAAQu0MFDMYz2TJSaNG6gHXQoTiIbBfHqOlCeg6rrPheCv02JqJzgzf1LmuHPUkwCv7xMuTyiPz3
mHjiWFoUyPqETTEwV7R7rrUhgRIAKk26EcImECQuZU/e9Ac5PGacJVnmLrQB0XznfQc4lrDJ9vj9
0MgJ0T2cKiK1ck8+DcxMXpU2uwZGunNgBTE95p6P+Kp2cCpFRf+AROFZaMgM5xILYKtaxi3N0s4g
C4WzT+0TopZexzUuxrR6DR85qN3JNIWpSQZYTL5WQBswkM0zIX8APWq84WO5CL0Uf1xa7V2HAwIR
jT7khgW2w4SnLXpD5U9Ji61h9qmxQ4phXl1IAryeKyuq6Ddq2oVm6f6qNZ23YWyeG13cWLH7fYBl
vjAtkwxHYxUkSXcV8YR3QSwXrTmeZW2PqqPBoerV6OQ1PBN4mXjAqplDViNfyL55whlwB5ELtERm
7DxVnQLcU50ozgcFMT2Nf+Gp4cTpk4VdwOycVZD9mfw1AF2gNNipdQROHnHGOWt/R7Jon7KZB56Z
LjHLNsztFs7YtutOp/8ba5KbQMNYTV5URz5MLkXUfKsCtQPGr8lMzo4Zqz5OqTXLyPmuusKuKkiS
0Lk7TRAs0GKrhpOWp2dP6u8JJwO/k8/4ZIKXnCrQ6OmuEKZAIhqHQ4nVynxMSQlZyIBPRPivYiA3
wO6fYsjoTF6cu5rDdJL3x9Cllxb22muYNw7UuN1MmajuVO/qx6YYnQXPaMlvJej4qhMfZsxH6W47
Eb6EeFiL8C5tx0vqsLee5kgISxmM+abV2e01jwI4GOZwqW2E4AqtTsGSVYybarHQbH5xBdUgY73L
ALcEHrkDZF9OwjFfeBraiWevIyGKDf8ppqR2A+rVQIPYFJz19OaYZuTCvhtqnvkqqTGkNgnuhNXQ
jhgeC39dNDR0yqS/QGkBj92/azV7pyVnrcf1wT92f1U67hCQR+k4F6fdPy+whTKm3DaqJoNXR/3o
GRc5WbLIYrNvgU3855Sdh0ILd8R3il8XnE3WPpb2tUyR+Bvp3k0H9uie8lHVF63aBqawwuwhj6Rh
UYV1wcug+zPz1qNWoXSzS367pvDuotombonfqTFUGebmO0zcdwVOeDbUiJ9N4O2Q8keddq/TMF3x
7DVkZJLjmNBrdwhaagw2waznmJ5IA7iHg1lHcwv4Nelz3XRYDahrpwx3kC5K1IvrVOee0jQHv1n1
/SYQ40ZXo5MB8BaOyGs38mn/mwoWRS493qYe7lfzRJ/waXIpJ6zpGwTZA2wWAt5t41JPiFMw0/up
i1e5xpnM94fkrAkHe1l8s3AarJGFUsFlPPp9X1LaOOt4aqdFnCJ2hsHIIj2wJEUEii6cmsBnXtK9
nO2fcSwhQgSCLKKu2eeOsaQ9QPpx+Ba0zRMI4BbEgnUJvZc2sDDWv14EOI190tyoY23eez8njSwL
1zBwvTvffZMhFZrIyyDheE1tcg8GYjw1S06TtMeoYPkc5Bjty2h4lKhVtqp16aW0p0yM4NSuiLeT
VZBxWm1vgpJMWs7npwkcUPmt6SbnhYwR/FqreCwujDY6wKxxF5h7FWOAfwphTTk5S3ZfP01gdhei
nO+wL52D0uvTR6k+i85mXByl4o7Y6GZVdT0Lm7anullqAZvQ6ITeBnrsItLIWD/V7H3ey3Vpi/vQ
BJqVpK8itM89E558rQ/YatkRChsycxtNB2ih3SLlB7FfAszwMI3hLT94Ln/i10SUMNJFI7mu0bNi
G46iRVyNZ0Sj0CqKqztC3887rcPSVNoUPQzaOXWEb3OcvFHNMQ4BP8+M5DirtlJBB4wIFoA9jrYb
56cAikFQ8jyciiNiqDiOkHYEhHVU8awcyOv+0TS3o8u2m3Iu8PxxD//z1O/R8vilqtXxiRec5Frk
REZ95XR4bVPqLbIxb/BvbW2PFy82L6WM11UwkS7H7ntqkcU2tAPrm5qk9kjNlmCNL31ksDIaN2Nu
oEYmmHOOBOwc48JSk1pkr5fqmk+NMidgbesKcL4OR3Iyw5Ire1sbFbkUI/SRAi6GoEHpBSRo9wro
poUj95R7gjAgWdPDuO0GbXO6S85QzavEKHZNAGZl0Nw71emFkcg5vTF2jZBXNGPUW5dX0QuUH7xU
zdbq2Kr83rkjSscnpeW0OxOwxArS8enamViRKkeeFv/FG9lNCHD+YvT6t8mjrTsCAw7dEsByf46m
OtnpZciRZGviQlwEMU0h1cZFX0dDrldeTMmR0DKPkep1fj4WY8DGd3839yWCwcZFLvnZuv0ujRCr
t9MHMfgvtQy0sdxoRX5IDHXAb1ssv6pY417JkcQl9TGchrCWXu5QrlB9CgFBi/Biujm24E3yAhgY
YGt03NhpGr1lgdizBC9bjQPzqWkNNYwunVe+RBq4eR5IHCPgsWiBsCldd7G/qbLxQSOAJyZyjdbK
s9nTx+1UyaIar9PZOOdvQ1TivuIxDEJ+6sRBnaDmh77uUOVRU8g2uPdDewu54O3UK3aE/EnV++gE
BpS8zkeV2e3poYOxhBRLY9A6Ih94KpsWq0q/rXENLCpz3EF++Qnw7yozRwbVJcUFpk3GUUl5TNoA
MDsZ4JKpl2vlh1BJNLuEGZ9WPvvWdqINsGoN9VrQ3l5UUuxLj0qs0dmATq1tcDeoWNIlb0BCDG68
0jz9e+f+tNWSGPY65DntLgc8h8uGbssYMmbwmUMuoqqiRqfVDBqF+VTyIxEILT5/NqSa/b5/NDwG
/BKzEMYl491sOCYLGUyClWx9yCVcPq3kwtCfbJD6AbAhT/X/AJXbA5fJYhzrNzYaYmkR7JAMxTlj
e+T30VuktBzCJ1SsovsR+51Y+OwxtLxVG+PzaxZKr/TumkFd2o5tCoOH7/0Y33DdykJf3OEJakzA
Q1hi0BGvZVnToNc0PqOKSYUWk8Fqkyrkx/kbRMLtF1fxl1fa0w3Q2vi8TMns989XmvQp0IGJ123d
Cv1yU1esGxOcq3a0z2Y5YrOexArG9W3qut41cgPUKigp/PXU9A9jJ9/00obEWGQPVU/rW1QMIStb
v/3iMv/y7nt4zhwT0ZUumGH9eZlQ7XS62hzzXeNu4LC57nBgLY1JvzG5FC+a1yIt7sYGR4WnhsXY
SasFTFjyCS3gDKMctn16+Pyi/jKoRwbFZTHNPan7/rymjCLXaMnY3jY1INoXozKNZcKQbzl02V1l
liClb/4XP5H6Adsby+MHFZ/bltJCRNhiNICvYJaCBAudxrQp36oOjkXvduupTaOvXq+P6kGUCJbH
I+lJgehNqQd+k/9U4LuM0c3abXLjAxthhWMf1Fv3Lh2xVznRy2nQ3HrU5rNPk5CzYzHTSB9c6EP0
yQCKsCJyjsmAYqyKfFgVlb6FNgerpT4HUEWjAxozVadY+9nR/OKDEn+Rjihhpg3RyiUR6P2+BZNA
q3y97LYBcIEEofZWjAQ5MijYnhoMWsmiUbotvBDn0E9+c/b55yY/KkcsnIqOiUjIJTnZeafpgKOg
2T68tq0bOZetOj3S4DonJV5MxlFNc/S8B4VHHNspj9zUmdFU7hUOvASjcOZal+o85ynhIzEzP6dM
7nwSvBncn5seSDbQ/QT/faU0sj9+7paFaM/ifWMdgGj65+eOxR1/thMARfR6qQQvLOwKcq5Oan0I
cy1nq1QXq1pYZosLMqYnodXTxgf2ddraTqk8Ojr0k3JCCzOaZlrxRGP3DRyTHxmbZui/ZxmHwbTm
4F2byD3oPyc1jHXBsxOhETg9RKrXPbf4YRjTSC9+w1rDIn8LN/tH2LmbEjqhLzA/hLRBMFNSgKhG
LvBAzh4mwyWNONPKDdmnqP+r2IZ/aN7aiSr0UGwNbraT0/iYDcVTw2B+UYcXSkSZ95wfA9IEdfqn
VZ7tMTBubW2+Ewll8OePyUlC+eeWoPTBIJTpIuKWfa/SJRh5bGlQltvAp1dRdxG8Tc6GaiQ5RMrj
bswvjoAGiuI+llTynYamABLfZeDwBeoO9Z6/jpPcAwRLPRT4dOZPJx9BtX/q/PhV+UROIk+gyhSN
RciyoQ7yUmbBMkTyWGfZuUydw2STdW8VtbfQNH2vxmiEKzwQFHeTpnxQn//q4uMb4licihmdWkiL
LP3dDt7BULLMukdhaKtZbk19oj+YldYvZh4C9XzR9535req1an+ESh6QBNRDXmnvozp7+/x6Pu43
juUx3ZZ4t3TdMd89+SEpITbWJYCNDndj4FZKHjvRflkGnL7Tu88cC7PrOWh4iRx7v7Yiu/IrmSbl
di6PLhMI2Hywg9SC6alGyDjwitXWmuBFbwMeT1/FlvtW9e2z49BWidR9wG2H0HWgfqi5zs6bln5k
LYuO6dFQ0iqixwwUnHyFyOIGliXxJWgZifW6DWtOZ6I9z0ifVR2/QvXI1EANVcf5aXam585eyVy9
gMM6O/PRF8ab68fj/+IBQMqIxNQC2GtRHv+51uRt70qk4+UWnxgHySJ4QR3PAARNn1ogiZrmjKEa
bRXDDxhst+qYN8GOxvITvk2Ze/n5E/Bxd3ccYSGyNPCyf9xrU9kBqhGi3NYpw7ZiMs5hdtxZuHm1
nNTylP7jMH31Q82PO5XjgG/10NoaQsdM8+ddMArRYn+X5XYaXGeV+kimwHX/+oSDcX6xRHdpOAwO
9amGbu6p9pF5n3vDOnUwqHbOD8PFbmZ3w12DioTVbvSIl+HljXObKdr8UGX5Flbrrq0fzEzkRF3R
87Tm+ccMYV41jMoAmRSVxHd3tn5IpSaSxJTIPnv0mvEbrXi5JHmSLOz+izv+F5Uxv7ylNL2OzS75
XspeWyOy6JE1YLCQFeDX7/TXltp1odOWQNjdtuc2eGsCUG1qUNonDLXJE9LTL3SeJyHn+3cSVgHP
I0cKy3r/9kPRdwfgfiRhq3Ho6SxoFgxAdPKPeo/8GJ5/3hl8xk1xAUakhwkC1j+NbjKd7SZUYis1
bXXH7r7ztIXbtlynam17Bv0JNeE8aWGM/LsQl0PX0qIFU0v5u6+8doQ3XhGKzqPtd5zj24T+4vDd
ClA6p2jRMGO8kNJDsOZrj197UU3a+iSHjxCAhzYVlmG1T05vg/F07k4d+lwJsbR0JQktaFvpLk8b
bjvQuY/ao2vdpikNSFMPf6R9/5gFOD0mPfupYzxawsamx9b3OSMPeZ3FdKKc+CHRwabmDdsLWK6R
QxPTebPfl4KdJUgqsq1F8JaGJli7CD3NAAs0DCNcoju9LbYqUeDXyqbkQ94U3IezQPiVvAl2di1o
jsZwpw0eRJqeg9jIfmPgTF3maufhj68BPV4DOcy/WIXMjxUPz55h4pZRFAvMDn++f6U7R+TEsRob
7r4ZjXMLJNfBcMDNWDQLSRwBT23WT4AwWlaj5WkkH0cmHsipAaUI9ZA9jtE2RQpjDN7EoL7pJZ9f
hy5tzZ2wHfwzHWdmv+tWBPEQeE77J4bMlbfl9Wi4jCMsiDOwCMR60uv7RqfHxOT3BXINo4YhYiIP
Oy0hdvekK80hKKxn0rroPmNtA5je0ezDys5Yzhfd/eer4l/2aZftkEMYFhBd6ta7fboOTIPYE9pR
OQEzDPMHjtUk5Wzj0sdh4dErN+UhqL0MVh3eyRFVokkisenCeRa8GlXv7z6/JOWfeneQdqXpWAa+
FDwq4r0fwGMc79GtLbZ6Orgr6v+9T2QiYCNjYw4ITCzFqp3bMy2sXtwURQNJ8fANk5jRtYlOwCvF
gGLyUcznDmbFRa3zKbMr2Avg1mcnGcyooUHoUDoCqr9sgoR2EvjjQGI9ySz/ezAX3pbyBf0yXWLI
py3qDRvYbf0UE6IdFfpSnX6ioH/Cy3+uRDUYXBd0u3bdECIoS8eL02xumFXszhjDuwIlNhYkigyY
dycL+Spaa7pRta2ajQybM2Zz9YhwZ8LStbQ7hr5pwUsuyJlK8Bc2BbqtqqqxyTpQeGwSvJMgYA5D
mEqAYRE1251hoBTUaUJ5EXbHyiuAnswk4QJdYzxsj9SHHn7QnDTjbVaa53pvbpth/uJ4ZvztA+RE
6wrPA7Fv2ao2/O142VfMEQDtFtsyQYnR85grzQl9LHdlCBp5sRukCz91KmzD4bCgoeOUDNdZpIgV
QDSB96WWRC51DgrR7vqkZJoZXS/D1OJujeHyNLCbJYUkEpClrgYPRZUh3U3bx/QeigbtIZzCm9lN
vqjpP5YRrrQpa1lmiZb90LjoWs6WWR4UwJrNrfCp6NTiPBdrWjGKdkg3KkVe9Pkr8eG86fBCcGSj
WWJSUevOu2IqFA124oRGre6XjB7naGV7NGuH2fwZZUQ3K01Q5rov5DfSt2TTp4GDMHuQq8oAIE36
NMcO+riV73yXyYQsTR5dp3k6/YFXjkeUsdtyFEeG71+twR9O66eLt1iGWV+Uv0et0b89DgR8x7GG
dnBbe8OtA/00ISB0gP4/UcyCCz0YXXFtdOYVrLP95zfu/fLPj1bLG/4iQ3BW/1CBJKXVoGpLqEA4
WKnaf9Ko/U2GJPAF2ao+/3G/1qbfKw2HnYLlFE8qtjrhnT7I337XsO4Le66jUHUc/XUK759Fh1AP
OJEoJs3aAXOGvCFDolDSmtP1QT+n0Y5DZ8Q3DxhxlQHg2QQ1QuJiH1mDv/MsSY0EdRuxLoe7MEJ9
pnWV2BqTw2yxCddhQxMajdsPQOak19qwliPJaEqKhggwEBYdxL/ERopUODHD0ThFCTT3d60jt/DC
vzdJoB3ELjdiJvwt3AB0KS/R3OYb4JXbGrfiIupr8mI07Vh3A6HDY/cNB/g1Gsanbh7CXWY8Tcw7
Nr3gWnWzkwsnIN+lr2eex6x9bGVDAAICzyVnQpJYGkRCgYX4CxnNupn6+9EfNqWVVOvJQjwyNj8C
52XSq28gbKt1b4DpwSi+bLrkavIk9w6HnAuY0ZEGIz8OXIsJOqxuI1WmMXpmV1rMzA4WaDxZDKTS
YyCjZJOHx8yWxOSRxpLmrosupXuBhvsYZvETHXfEYSydnv6kMw+hgZTOVFPW+SByRhPeRTOHj6YQ
+4wyHrUTrL3SrNM1Cz5xkCQPcAoi6qqNNjiAy0NrxPTVbABIPVDlEsO2puVbZEwkyzfe06zmxUCE
t1nahMSjk7NE2k9bhddtzzHJzqp8U89i15hOvZ0lcRGM3xEj6RziqSByRMlkBZkkdA2ab2xjv5QL
1xrB+w5NdvDGW630ybrQbsvWBEMA9NgON4EV+Wcu3Q60OxIDfQVrS6vIvDUsbS8zs+AfDBIJCJJY
ff5mnFodf74YLucgiWWaDQEiolpXf3sxvACnIYAldyPmNljOBTzUU1OE0vTIs8UptdHNNbshDiWd
xv8UJkuMiba9NNxA2/Rp+hNXztGYJ3NtMwvmt4gwuiTmaqqj1xuXbeYgqw7YYHwVg2JZFMCIZw2n
Q5SGP7QhBthv5S8uMh4YD4i+nZLqjcS5pcxCpDMuyUZtSpZIa6zMvM43c0K486hrBy9oprXORbsC
qkbPDVqYHtjMyudbeSVIrLhor9pQ3sWtfS+i/onAd/6Y0+CK2JsI9HpKhe5Zw43PqXitF+zDdpBd
fH6H3zdcME+ywLG6YiRkk9Dfbbp+WwJ9qRJ3Q7zrlqAgdbj/anl7v7GffobjuPRSdJRq+rsPsaIa
pfEZuJuhGc4zftVF0TNhnZCLwLl1bgzXfrUkZG9P+04iCHpyDXHf57/nh1MlF8FGaFLR01hgXX+3
nQSaa8d2WDsbL8goQKcCIV/g1XiK54HJgL3LUBpbWvXsGmA/JPaxLW6QVVHrVLRt8pVfW74/4qNU
V4dbokZOcL33c5+pytI+zgpn09mlBrrrnh/rA1fVNh4ouoIDXRzzo6GrpJyMbJrApziI9jwZ3ZtG
FNSNeUaH0wNFSz7JOksgjdjwLhlEjpvPb57914tl2CppgeAtP9Xev72GiTbXDsQre2PjM12UWvbY
T1WzGzRtJRVK0/GJC8x1nTILt/VBFAL2Wp6v0ooU+yGc4ivsGLy6xzEiEnoitn5RpqShGYON3rHz
b6sJXGfvx+Zyzqdbg1gWLXHmVZwiDa4FWjtYBVVb70VfoY1UZt9hEwuU8oMz77A5GYtMC751gpUc
VQ14fVBl3dht8elVx05cDzxW+4yzahYSDocLO1iFUneJewBnStjOjkf0rLCm+VrO+VVS0tjqGPif
ZaltrsZcRFsCnDgvF/lVHZEm1RWcYj+/ye6HV5HzJkxF2zAMZpdUiX+udROwF7OikqNfI+Nd3mpX
06BZYPrxK+llgEdddjQTyufUx/59uj8OEd8VtcpFSGQZKjJgvY5XvzUh//dYzf4yD8oHP2Tknaqb
NUfmTKUwguvrb5KUvORYZ0geuiuniAGMjA3rf/ZmlhyMxlm+ZbPxXI9evtJ6RKZFWe4kaOKlxAxg
tIdEZuBHJ1df1hM1rIMqY56VOy/tzy29+OFmjbWdL+jTMm5vI9IncMRolmpgl8E33F1gz+yWQBhZ
qLFFe9MVe+KJ5mVG8jFAa/uIDAq/HmE9ZlHfTV3akPiptYsG8fNS73+0CG9WAIrj5Wh5d9VA6eTM
/rdpLh+sCOt+VNcoTWIQP2YNF6APFw5F+HltahNujuKRjC2QribGfzfSvti5rA+vDJ8mU11JL5dB
pfG+eQRd349mMlI2XZ5e0kU5i6Fd0zLpz6NguM0yE9VubsiVzxkrqXj6IzAGS9lyewjU0JcZz/4i
cVNAZFHKb8i2Qng3KiCPzgvqbqTiVvOznyw+2+IiEUUBMXXpFWLeO5z75n580mdvPiTw9HajLK9Y
gTX42jwBeRVYl0Z66Ekh3/BIvk1D9kyPS2eYh6sw1+DXdPaVj7N/00ouzY7uESVfaYWvgEhpSe6D
gSJ44nf4/B34WPSrnotwTKaMLI8fiv5pjEL0O9y1PsXVilQWBiWT72ls1xFuNBroArrhk0Axt5o0
/ysFgfjQh3dMnWLFJRyBjq9H2MCfLyESkUzqXcuyHHQ3nkdmexReGQDrdwmx8GtyNEms9IMGjT+U
8tIB7tNr/o8wkTV5Hu1zNRPdpJEYt5SueugcxaXPdtVIBCjziW8ADYkX6isOgO7gY/brH5nVnA+B
feHPlopL6BABnGllfdWXCfLo08IYt09JHF6PU/bMRGJeVSjLEKlV5zWA7lVQE7ajZmGcAN9Ge7A2
LX7xpeyfocDje3TKNaJrniGJjCQe7YexJA21AWBMs5Kytt13BvsxwyaM8wjWJcRo5JW6TXKGETBS
Y6+MJ6M+L8frpC3jayDWSw/o0wqwBxJdvDPMgrAxEwtVuwGgAdu6TEwBbaAHtJBm5bqI4DSQBHAh
zfRKxMi5HGkfWzdvdq7n7cvJAd9a42kwbSwMSdQ/p20odqLWr8jqkASyZzCWzXhjpJqNplQeGvWb
oxPiF8DITqs76dcsOAsn8n9IVjved7VzSzjRvKMCDYtxFjHd3tSZE9MRAmw2GKgHKXczSOZ7gcJi
HiyCKoiRWuHxCFaxpiPL6FQICUHXnulOZFrr3yszYvbXkcMd69a0tGqV666RmzRl/Le+C+f16FO5
pf428PzXpqcQrWzWONwuF6PnIO7DIHJu1/TKKpJs4JBDkiq0wNjKEZl3OyTsnK78aq74vgfBo80r
RWtZsQtU2fHno93YdppkeM83LlPRZeyQHRYceZJp46WU1maxciyOQ5+/0e6Hs7QpmFQYjPIsl3rn
VJf9VjqQsz7ZTLasTS/DbDcN7UPi8XtLLzz40bjSSxCJqYOkIyO8dJPXDXhWk90GO3CaTyXpoXhP
NHe8yMYZnEON+q1ocBBonnac5io8BOA7FkVdWDh9oGsF/hayqQ1ry2cwWg4k0UwAAMigVIEkeAnm
rtgUIq03QT6SfVBijQ5R52ApBJO1q/YTBdYmJsRwZftIr07LplGM12jsukUyWuFiUAyRMHYuPIHz
9LRib109pu2X1c/jFIqlkObt0EPZNORbne0nz1HU0J+0TDtUyNa5NXbu1scCRJvS2Q5haqyHAJrf
QKd8nVfuNXZPHmyaO2sfbm4dYHDwUtKu4PIvrDIvOKPk17pXC7xzHWdZGv/bQRS7PiH8MjNYM/Uo
JStIz64ri7ZZpI3ZF/XKBxITxbRgQAUAWtBztd43XJmZZ7U2F9bGTMylN9WUKkwwN3lP8STj4K4J
5te5svfzNGcbADEIhxsBfnH44kLkCUvxxymR5pbFMy1oHKJI9N7V9i4es0oGAektqMPX0eQhrvPy
ktDbxCU7BfZqQvdiqSmdaexCK+9cXkQzInnAWfS1OMReAb+RZOqV2oBWgoqzyPgcHZjyy4vGGn2Y
qPxjpfPJx63/qPesPnph1kvhl7euVacQewmApxdw0WTds50H8YaeBUtS3SgGZ0Dv1drPll+DGuLL
YMPbAffFyovnST0ylcmWLu0GpCULa+2Gm87L9rFaRWO7ZcglsY362Y3XxiTcxdUmZHPjxUBg6+oN
nWL3wu1KYz3We50DhBv+kHRmKLyyW+J7HsjhnvEOc2egUefLweieOoS2h+TIqAZaVzdmFA/1XaO0
r4XGeMLT7pyaHHW/L5cQOVkdu1AuQrg6lFFMJLPBZghjFLdaRsadoyJWnP4wjgwTnVq7tQYaq0lm
4+swBSMzgA0lnKAZj2SfM2Xuf2ZeW8L0SPUD4TvF0gOrSE+bmrIkH1W9mHSwMXEsGxeHZ7SQa2+U
+1QE7qKOsBXTA186YzluIuXrJtkBOKuLK3gmDQUGLkY+SWQj/TIqJK2OBVVMoIJATAleJCpXzhSS
HzVfG+k0bQKtOkZRom10o96BZHGQoVB1dZlGWACBeuTqzKuydpFhMo1y4HnhNzBwp8aIztNCA7t7
yKZs2IDuhYBRG099dusk1E6NiJHX84pTVxnsMk2zm2q+qveNnzPjXyxtzBEi0F0L96VfpyVdsMom
pHBsx3mFOsTb+IrZQzbgmR21+7YOjpxfrljOISDa4Q7Y6dKzSfQUYXOsK6ddiSCzlz5qT5wkL22L
QrTD6N7YxrzSBg2Orq6fS9WxIPn7EGZiWs9ouwDVGugcCIZOwLoyzfKXp+WmKkCF13VbLXttRroN
83RZ9c2b6QV8VGEG6zCXRBFmEa8eST50l+QaM0OK5HkiKnRKr4mBromN995gBD3odnnRBuw2QZ/O
K+m0SwqheKNXcoKcjH+xSrUVBTlLODadzu7TlWd3nPpApIIT069OzbDS4zzDzaZu5gw0BYO9jkIu
6LR7/Z+/UOd/FCUtnyBsf0Ho//tf/99F9KMumuKt/Q/1Zf/z3//8V77qn++6em6f//iXNaStdjp2
r/V08wrTu/0vyr36P/9///DfXk/f5W4qX//vvz//zKJ8FTVtHf1o/6QR6gbK6N+2aPUz/vnay+eM
r90Wz3/9il/8Qsf8F8UBBD00D7C1PFUk/GL+O0AKaVJRKjERRQuheFz/MP+F9S+XYwJCGTp1SG8N
Tq4N8aPEAQjzX64LpE/XOQHx7Wjg/ddvf/1rBf+M+f++iWOqK6OaQL1HwwpJjuo0/VZMSGfocysl
VS+mOUA9dueXw7rzurMxVQKRXhvQoRWbxNOeG6xMyiBPMGbMOl4+/XbT/rm03zmE75RB/1wJl4Iu
ANzj+2IqDYwmIaVrgPPFoEphNfoTf1V5mz//SbRY+K1+297Uz0IUxWbvIYtyPvTPOlhYBjK3YY0q
E9Og008LoJHONp07Im8r1MtumhmbLpZnAmb0vk3Ns8QP+ovOSx/zqQq3rWu8+o4dXo7FNxIM3OUQ
ttmV7TnrKhqdnRbY6QrytFjpY4Snd3J3YmrsrROZA6Z2W56d/lKmxo50cYGrStiHSg4ru/WHPfwx
ROk6zm47xBEZxCEZynV3EbkcAyRmlCSpO2j4Sb5GRX9p9QMK0ngy967ZHTgiVy/Ap191a1hoLCSX
AqjRlSADfd9SRu/iPEPcl6WXAGfKdRoUCu6bZ5s47r4LHXNp52EyjpkD4ulvH3N3Dq+jyG4fpmAv
hwZDhh5Nm5SctSP2nHk/DHiGk6krjqkB/JVwvlSL+0MxDceSAc8xmwjTyUNNAWDNBzE3EMVi+2fp
RuG9N533rDjoCzPeTmGsQLGEBwjBwWHMxgunK7Udt9fYDYzFSQwnETgoo2IfgP1eJdiXsOWKhu0R
g/Qo4eWPmnBueptwB2da0yfMzyiW7xnZpudNUR+nguIPecIWbWy8NC2wJae/AP1wz3r1F3tQBCi/
0Lcc3DvHSS5L6aIYUBPhJiZFb7TqbtkxQvtP7s5jOXIkzdavMqu7Q5lDOITdXUQgNMmgzswNjEwB
rR0O8fTzIbump7ptetG7uXdZ3cZkMALh/otzvnOIdRmTkEIfGKxXs5mZy4UBN4p8NmGhZ5HV6kez
YDDepXdM+w7oLuud2Qd0ovZ8iuNquADK8Q7tEqgnl9Jc+bLmT2jqW47mG0iA+VwmZC24ugaYM4vp
JKKeTJscSnPQm+Z1jJLXnFL9kFEb8ojKOVxl9V7vnn4ba2JKdA4ALo72i4H0DCbWi+fPHpUwY5+g
MV6mqjoisHkck+SXztJdm3TYLow53o/lY06mx5l15FmLDDPhbHKXOI/gHU/56jdyO/QWE9k3TowR
bWbyv+wESXEQlDHLYuHWkHJg8CuQINbj31SnEbLPFd9UXeZp6DZ2gaxyEt/YUGFHx5DplFfCeH9F
xEVgv3urXfHZAgCMU+SSGQyGVTfXxPUbdLowaqKeuCPvLh9tmwepOIFytveGi0Rodfj4+mdhTt9L
i9lKkAsmavCJaQ8tFBZWJEjqcl5XzW0aoH4hiTEn86k+Qdm8JmVzF9Tj86S9+8XKb7hDf6SR+V7g
t/iNOeu95DNb6Q7SCKg8qvmQx9Yjk+dQudX9DJEzVQO26e5jfbd+/4LfkCcI2hj/m+oo3a3Iacez
F1naj/4svxNndxdPKAW66Y2ggV+eBnqJMHBFUFYZi4Sxv7U5E+HMRAbliAqMMw9l52Xviz/jCuvF
znXQ+Fkuv+NQuCOYkj6B7/Ux1KjqqlVfU28hQf2ywCeNvMG/xRN/+jTMlXAhdR16iTxPeKdEcmIa
c+evBi0De1QjmZ/hFp+BLMwSwaZVExHVV++G8b5aJ7X9StOQbOLCwbUZvaxHeBBk3+sfE+ZWnQc3
75ycI4EoRBEyour5faUbrleK1eKtYidzr2uxY3edh3nUfZEIoFEJ369qCmBPV8Y6p98GqIjchXIV
HJhD8OZ8q7GTrjg8H6OZG/GmteyY7SDBfjauphX+UAPA6nFyetI+ievaeFjOV/S85ixzs0dZ92sS
GtZrQE5yE7BkOCy1Gm7DuC85fO+9JmofzJlGmTTKO+YlDbkBl1ZhlGx/moF8cBml5f1pyqZbTEWm
J7HvsUxFmThkgdxac7BvYjw8ZZr+MkEyrHU88tPVp1RIGTqm8VhFKLzs5mZm6pH0cHTozQWJLivf
FbUyOD4P4m/lMW51IQGwm4/UjTKe6cUAslBIm17lbNY3Sw38u0ux3PdTcl7fEXuIb1Osv1UumibD
Kpk2V/DF88/fOk9cdY+95xJKD9FbxeWVl34WNANmO5xR979HhG5zvG1W9FsvlgNj3xVVQwm/a3Bc
5vPzGJsvvyV65NmXVxthVep+Fv1wKiu9Z8v3zRDGz2FqPyPTeWl+swYddo2Qi+78yrphQLuVYA42
ec6HNa0PF9/xcyLKx06gj1494hWiAU2CxdprbuRokNkShWpl2Oiqfvv3q9TDz3qt7/p/rEr/Vof+
vWb931GkslBcdxv/Gr19/ijL4T/+z0fZ/N//uHz0hH52fy1Z//z5PwtW9w82ixChAXrbXG0Whdrf
C1bEIyi3mXtBtHRXAcmfBatNVboqOjGyYGX5G4v7z4LVBtPN1N70kaPZwsWV9e8UrMhW/6F2M7BS
oesIpLnWj3+pVCvygMyBmKVDZ03WXlJbvbVO0pyTIdX3jZO7dehwnn3z0SaRNwCcby+MtuWa0dGp
juMWZZYn791qYl9vmCKEMAtlg+CLUKC75li1/NLbSWtiMulBHzASRJo2kJzNuLoy21rNpxKjHPgH
q3p200IcrX4knGR0R/iX3MYmHpJ3uRjGmRHssrH7TG0L3xvOiLyDE2tRUHnQfsISht25TFkKMAg2
vwZmoK9eapHQ58w6IG52vf39zFmjefNyXwm3eh/HuGWmEcX593HCIp5WPnsOEUFAsEqq0b00tIWF
1aifJmw5HARFxDydzI76ZVn6iRUcAmVyMixW+s6PcuxzQl+N4oux0pxrj3Z1ptMmNsZ3h5fMTaeb
HbfqblnQHUr8KqQfugm1E2qPxs9SNFe5POdeMr/gd/TEpY974CrOjBqV7Nh14WUCeLuvOqQ3ibXG
KxljdJGZ13wSV8OyI7HabYosN8xUa++CXnQ/66zK381KEwSmsiUUTmN9mQuzfPOtAm2eV5Sw9Ipg
oMPVcQlKumHavE88n8u9AYenePWqR9ZtlGSPKskqiJljmdw6KfMSEIFy3rQ1jZBihCkfR3JfHxZ/
ml4tByGSR8byhee3/igp90gNtTvc8PDEjnkWWY+oVaN4F6eD9aQbc7o3inrpQp0X9qMB3QMaRoC7
8bXsVydkj4HA2C4uORfbuohb2Csrpi0oEZZIC7OO2XDxocKvsU4ungGERzPWh2rhy0s7BvLi8K9Z
ty4T9ceAzscMYyKi0+3Qu/MLSMLqsMhFfEnShtUt3X8ezo0LP6kvA1mE2kz49Qj26iSMxtZ68sB0
fQRiYHw3KCkvS5nKbOeWs5tdjXacblAFuCxpJ8x0n9ft8jroJrkSKssGNFc4+XfKlclwZ3ol3Nam
GAhS0wib+5M1txOJO8QXTts4r2K153p3nVWD515b11XdRsii7E5dbrVvlg3tb2a0/Vxlk5ltc+WQ
lMSqk0GH6v154ZkeLIv6ZiSnvPZ8a94O0WJ/emaMXqMxMnkyjTLLdn2QD9ifGGz81Ia5PA9MMxe4
CrHhXuil2f11CuGORXUbb9aXipAapIe9sxBWf6J172tUjabKdjXj8efOa+u3oLOd8dZO9XxH7db+
IoZqfKCLX15SYvBI2tbU8zqzrXFvSEMCu2oxuqDySnnJbT206dbPfXJYOt1axMd0kuPDsPsY895i
G+IY8T5HoGw1A2iUODZg2tpzqi0SU46uduyf2AePmKd5l5OL76VjsuHzse+0LNZUE3S26jkYMdpW
XSqLrSbD+DJX9WoviVopTlNnmPDfCMQKNqRheRfVdDaY9al4raqavJeeEnk+llMbY46F3JqHfqT0
yW0NuPBaJ+7bwPv2kaaJ985XT9NwTv7z3JntdYCbAVao8bsrKCI0utZgMsiN4rmh/rDrX1lApuzW
FLO84bGpAVDo0XssJ9u7Ft3ioqbIvXurW4ynqJh6tZlyWd5PgTki29H9Y09X9yPteoOxbLC6t5XE
+CqscbM0SUdDy+rw3oLs9SFIsj0NQyvvFWl3xN7k8AYpktWxa/o4jGH4bJC0Vfd9r/S71TM7prsW
tyllUd7Mo3iICJM7ZaOdhCJY9KHN7eZeDDaVR8yPPNu6ru4TX00hSWXzshX8f0zb7fjZaVWKysYh
Es1q/ZFVRELE9SCc1NvGbZx/MJaDZVQFVvxAGplprn6z7NqyHiVk3bUpeDtsF6z1QA34lDu6hCYR
rJsxVHojBNy2/G4UXXpKTXLtysZYHr0yafZqEdmZFNz2HMeqfY1GjuweFeIZh3WzR/Rl3GRUjwhi
oZj2WaBviR5t8K+zsRuYhV3qu7VCToRZnXpNmPm09AOHauZ612Cx4s9/v4b6f2nSZ7qmg9591VL9
60LqVamP7iNP/jno879/9m9FlG/+IdalIPmJAqEdo7y/F1HeHxInErAF1vIIuP67hDL/sHwXQZ4N
Lhyhw7oo/7OEsvw/qLdWmZBnI1dZf+rfmPmRmvIPJRRbJl4ai0tE0w6jNut3EMBfSimWfK4t5zQ5
1r06lPhQuH2D4sG22/rgiQXGBmu+ba/sERJ11N5NVqp+Lj3yZC7TvtyMjhvjMI59MAgL1MsG97ph
bkWdwRpRVbSLsrF4dQiDDwNzIBtdrUF1WCnFdzed7SNztZQuy5Bbx+bKws6MylNqdDpcdyB68B1s
0qLCYWmp6lDUJDLDsPpKWMW48TP3bYb2FQVdwle85QyXwbAisvr72ujGp5mybhu1efOy1BGDdp9L
Hi2uT1JkZLBJCegby5YFRyJFvneKPN/3TiPHnSaT+Wr3RFSKIX72wRifMrYYW0Ob/Pue+1x37TPo
4rcp8++d2rW3DWnmW+49yFUz9e/jkLu/JEc0L4xBxBGTT35elkbtczw6JL9N3ZJvRNzJH5ZquZQM
J1YTZVfpJyFXWP2+WGUBZzUlnw6frKuvRBTPJ+0n7gs5ccZJxRbwMxIRNvCa9NGZxIPbF8klmZzi
oxkURQBHpsZBvslym/fYqyTxA7Bf5iByQ9snf77HEnBl8cKSuEWg7Hfg1az6K+oY9r0m/wvozPzE
TsJhQGG4u06Ln707ObtmXcEST4bdA0lYd1fTDaJjA/AycTO2jqqhxXicYjrLjszBRpa2ioelSe8c
hC/HwR8TPkz8KokVBwdWH2+COC1MFcQuufk3YBNcWcTAkstYmKwVZaaxLXvkN81Neen9btjrfvrC
+YxreETpWw2SgKgljveOrTyEXOK7jikF44m0wS5QADUg2m7HrIxIsAr819gg3A+8VnGIjRzHoxOb
4PW6et4wKWAGbMHBLLSJ/8inOPdkQl0T5d2OhJ879oEDEgiJkApeyK2LA3MvI2q6tgyMA1rz6Fh7
ZCNas0twBr066ux4ONital9AEdGqz8PwqGZDhGXCXaF6Q4aIjwk4Cxh+CQwNiOqab2LyyZwM9PAk
cje45FOk6RAQyehi0KdiFETciwXRM0UvKUOMda+wW+RFysbe1SJu0RyZ5jdi4xRvxByd5kEQtmeY
wRcvl8PFM2z3qZsj+yJk5D3OdC+g+uL40COV2gMPNLaOm6Ha6FLvIVhm0lCn0n020CseVDylW2aX
aP1y23hqfLc5sgAqwi6oG3SXgbilWddDjSrpTTL/2U6zYgfuwt4uqo+3BVvebTuj3KUPgqauKjJz
jQLkfCRGk8i/ZDlo5Udh2fjOq60gMlakHhwBjcJajUZMXOO0nHuYJO+dHRNM6RIN5CtmhloPW4tv
vd5MWRsRZZ/bN/Sc9bmk9L9MRb+Efs90KpdTcQA8ax9Zm23NXL5qdNJ3HNfFIzUJXdAUfSSd8SAa
tSMIBd14Gb01ztJtPJIgT/lI0VotVf+Av9MKO7Lmw9bL252A04WGARTlMBmyvcd0CHwNY11jUgHa
7tdejthP/Zkt7GBWPMfFLD/TPKFiWPrsEFW4L4tunnaVxfpstxDZgYjYp+xHwFLHTHKjBZESFkrv
DW3IzEWvzAfc28mecX53K1pe1WbJAGUE+I+3ImiPpmW8Bd7I0WmnYZFlxNKXdnpy6vIhmISicSjL
FMuWLo7KsJMtC3SPzUPy1rY231gxVfua9dRmGH0XRQI/kUwAEPOln3e+toH6BRFIaYgu3cvSOM6W
DPLl0TdnBWkVVWc1MUmj7VNLfA+De1ofg4bdtfFGkASOsCTi2fErcY6Yo78LqrOjm8D/h8AWYMMw
f8V25l6xibs7ICUdPQWqCzV3T0uB5NAz1gJmoAB7IZ5zeBmyojrnhdMdnFG1e016K0jFRGD5cmIc
IeiT8XiCG0WtU7nNgzOWL0Ee1eDM+2rmPKnq8rEVUjH1QgTs9so9JS1yA+Lkxs2s6ue/1A7/08rL
WxVCf11E/fNN/E8KoiSam06ygDyguSmLg8fQdmGbMLYnl0QneIX0ndR99WomClaHRqOy0K1S7xCw
1joDyF+zsEq+85ZOj1ZqNwfwNgVkVAnJqF1GdvkoFLLUsDpkFjF8uWBZVQwaCurJwN2ds61IxdNU
xPl92RfqGuBxYEc08Esd12jDsbbbnZMVBP2Zw5LBPy8Rpw5U6Q+yyfnmqCG9xnjMQ9JiUwjDi/ns
qDINe8WMNIMjj42F0yzJ7OAHJyeTV8kqA6hhGe3jeXafvSVNGU+4LTYSy0NsM7G/d9S4nDugDGFa
FEHomRXDTRlTRKuqQichWluZYCfxU25iPRPkmwe2E1YsDw9zTQzjKkxoPvtYpc8qHQyUPhzpQRfZ
YR1b7WGMUH3ju5BfEjISg11trOAbAuXMmyRZE7yYbrzvqaErDwuDjljjFGSTd2iZaMhUdWr6QBNv
zVP5DH8YBj4G7vrDsI35joVP9C3IJhqMxW9upe7sIWxp9nZ5q5Zdh6n0OLmGuPMhYfyCyu3um7qc
kK5ERB9UuM92AzHhz9gJBQupfHnU0B1MuB/kqKKf8gEMj1XQXCV7wH5bB23w06UAUnx/GxwzaRc1
x7n02h+NVy7V1li/XK726jlEduTjQ5vrwgljmrAPMmlrEmXN4JualTpnEXLUXd2b+j2bCCdNWCui
abSCszJ4xnZLNzO2mbsqutBTtKx6NObGPkAgW7fpDKs/nk4Ml8zb0sgO68jvs6xcj7WSv3Nrr0dd
th56dUoKlF4Pwp7zAA2YJGehQ7LyDQY8Z2aVQB/aorxI+3v43ahhorE0OmY+hv/VxIVHavCs3hLD
nRBRq/6Qe5VvbyPIKzftuuXbKEriOMwIAH+Y/r47jGZ2b42VFQTb2jluoZzGHRx1wpZk7Gow4+sN
hujUSHbTnNoXorOJEMYM3x5INfce6mUmA7SQKn1tirmPd8SNFuN28ZEmbvP1FnYYn34Rc03V1pvG
SY6De6E0nI5m2zT6QERFetPY8M8YWrtrKtdaw3EMD0ywS8yfnNmOFlUx38opgzFYz+7VsGqN0NL1
D7nTcBankVG8GrIyFx45s7YxXJgsHeduhB4zCXFIIwSoLEqcfKM6OHt+y1bFYcSy91ITaCXi5Pw+
HfLkZs1VwC5HMhDzazzWDWIwouRyn5VIEO2jIvX34Eo4vz2jvRl12j2MYB7fbZZu70EszR+GO+sX
b+SYirMo3Zn53LBdmjV/viXfmBZbE2xQkd8zldFfof/Z8GVqTnJZC5Nvz1w+d8vc7HM7H0gKcZrl
BJ4pPw6W718ExMstHG8s2GSRYEQQbfuCHoBtuKkg/E2tlT6lPRthQimCBeGr8kNkp8uubmFUb9qh
WEeUqX/1ish+qIwuIttYsV6rWn00SVjcu0WZHhCJDfesD6vPmRxYfNUWOUGAWb4tmGgeECxk6EiN
dMfENk8w/iXQMqw8Sb6SWyxhB0S6uziDw8KidhzGQ3F01EHePKixqvckIjg89pbLRmhd9Vg1i1eo
B+zvUetu7CUQ16it/OeBe+lXgx77RXVjhVhxJAN3N2RJsHMR/KGrQ/j+A+JxDFctHy5dVkVf3civ
vqbzJHedaAq2JiR+CKtZs5ftcJ6D6R5VCYL2jhgLHlDSnKqc3PqFgJ8yK9tjQxLRrkwZbGYjfKad
xSG2CsKlXZwzriBk69lLgwmAebiozT3iTqDKVjJM+37016+6VWEjG6qUtOa6ChnNERs01F67bd3S
xayVR+lbh+IZ2tLYfMO7tcy7tEitdzvV2Q6zLMTmhSEmquahv/FmNZ/NYPP2aOOdIXXxMg0jVcEK
tsooQ27DLGLwK727J1So21jjQNfDrAmEa7FcF6uJTlMUWQfBBuM6Lj3tg+9UoRRYnxXZCZfGJeQg
MJ0aTLXs7pgLigfSe6q3MnHBtnRGNj3EpDG3YDBqZm4yEc6OQU1+8dlpf5sgob6YVt29QcVqr2Ah
1dFyWWYxBJ++kByij77VeGdlNcypkHG/ohOInhNZRBjWKr+9lDbVJ3NNFTpElNwz18xQwrWQrAfG
7BaheIfCrsS1T9Pyy6iFDkFSNHgJDK2b/Whl/bEWVm5u5sBIAIwHdmHCuMaGvS+JAXpOhY1UJy9p
2sXomT9AHK6Ok75yi4MABdLsdeIh9y9ihF+70SGDQg6d3DLd780Fp78cp+YeeLn/MJLK9hgpO/1Z
mi4iNnsiVqTzJRs4mbUvsT8Yu8zBVacZXzxLd6z3bO++FbMH1l2T5olHBfVGiVZ3b2f0RB2zsb01
6uHAPNc5D+iIniq/vPqxv61Ya09T158krd5xnOxqX5E1RvE2L9NHTEwceV6BPexy6aQ3PJTLaVgG
cPZeivfcssSBWnT65rH/2vLku/iQRLuNfdlupUxecKDRRVojHZsRYFdlNemdrXKY7hWXxIHRmfGs
MMmulBQXnXvl3hVTlf5QRpzz6EUIEMD4hH43jU8iHfOXhBSecxL15saO0/jiJYL4w0Wr/VQSfTgz
V3kF8tVdfcjwJTE1gJGLNpI7y+WAgVeLRGGbytr8aP3BDaXWwaNk87OLEzvedR7z0ZrozXv+i1Sp
ONHosmYUP8DAVwuYCVUqTcFSdD4BDbh4JAaFdPTCJBLJPqvSXG1IHZD086I4ezifzh761NBEK8P4
1zWfIxUkYTta8poVdXCWs5Mf8nk031BE1pvGApnqD71+5Vf1HvxckGObmMTPLzLlmW/HvHkSNgjv
oOzGeyfja+l7i/OGgNH+LiJZH1vLVyeX+n5Xpa4VOqOfn8mJ948eTphwiJvql1/l/p3by+I1y3pv
Tx86odiE2cg8oTnHDSWLh4/m5EDnowLDNThRR36Ovf8TPYq7S1MruPRCPUrR7yMGXkALLX9f2tgb
pq76bkQ1OmI14j9EE+RTk4Uj0tWzzEquTKus7zxlLmFtW9W5scR0bmSiyIFZ9zmTk6KFg/cACYFP
lPhK4IgE6BV8/rlESIOnf+cxt/rTvv7/rUjSFCaF+UqW+teT07uPilXUP66d//5jfxuaBs4fnoOZ
guYVgZZkSPpfQ9PA+oPYI7a+rvxttfjL2NSSf1CUIZM0uZYxGq374v8am9p/AJCEecZTKFdPqPvv
jE3Bxf1js4bBA02+hDaIJlNioV0Nan8Zm8q2R5gm8oBJVomau+POyYjP2IzK2wI8gUXT4n+rpgbw
KTldWk6QZO3M3vJX7ewoUpesCyE0JRuzh0QjymkXE2q67QosGFFmrGFwpn/Kq/fIaF642BBgsGdM
DKPZkLlOuTdSvM3ZGEK/hoXjsNKc0S3ubB0/mAuym2qlRMbjTPREnp5Z805Lw7VSBGKffQmWxjgH
2jPOoHGudbF0x8gubl2j0X87b302PGXpwrzQnQmWX0J4AsQ84swAcNR8MSMa9yWKmh3ux1PKOcGm
CvgB+bUmV0C7LbKiv2VfF5tv5cJxznDW/4hU2oRmLZjl9A9V+uGhA3wo2dXvmtI49aaXbS2ajWfZ
vpiVSYp6+qgrc1fMaXclPGObNOj851qQIGSL7ahBjsw6KnadjH7lbkzYPQueHQw+8ryGFvw6aP0N
eHlKEjcR26oTT32XpEelxZvLuDUMbBV/sQPmdS9+NKwVcFseUHqpjVPS6BfIA92unY6tDSJ/tL5W
LMFvcsCe3jYzb/7U7ce0nXaDj98E06fYK8n7F0O82i/XUnvmRXXiOKWGd4EQ4hnBS2D0LTdEjih8
rl8Sw8MH4/USDSGa+JHBc1IWdaibDgBz0n0FCYltge7okDY2xDktYQ564HZcPztP0WTs59pSO4K1
GpxoAdGygO5RUPre3k76d/p4gAI22x+jXtsaB04OJQ668DL6zpas3/RxHV2D3Cf1GGDOqfMS91Lm
zR28yWCjatveNKp5Zm4PobtfkJNlWFDTxYGU31a3AIDD2bCt52nS9bHOiZEZX0eoBxdcUhFJKskD
aUPiXPRkFBecl6mZoUxP53IfmZeGcgzprzzHuNFwLKMr6kYccTOadJIrWWrb/N00yWgtWZ961cIg
u7yPM4QJtQurO0ZBGStvCBuHqWbSGCOvoZSb0R0ug1zaU+OMx9hN9HYxWxUmIGYvQ0uWnJ/fysD5
9Mf5DTBfhbqzAWwUeMmeIBDwfXXUAWMA/QBYP3+Qw3uR2ePBH4eHpaumrW3S4VMgbgiCwBOLGi9R
+Znr+r6qhvw91hW1RQ1Jq1j/M3KbYS9b56tneEVYz5F5IqBOzkg5k5F5XjNnjGRH+Rb1+9wzmcIn
JNrFGd5HFKCgSvgTw7wQQ2hFGm90GrG9i0YGqMn0Y8Q/tEsSCz87fcisTf/I7GgnohrRV23kl1Fd
WT5fGBejZlHH2Sa2w+nPUcfeICH+x3e8yyKPfZ8/1sxytyhFKczWfAdh01QNTOCJ0HiLGvrHSl/d
yb2vG3g+bEYyZJknup6rn9cvUMzg8wZGdHIrxDbmz9aBnA+VfVN3JYGlWFRORrI1jZQsERyMgORt
wNjLQxpk87miZ9/lyLdyk2FCYyXOLqiT8TmA4aNk8D2K0EKOc5I+ZDGpwAqU43UBOP0W2DXvV3xX
5nNycRmH33MHz0D7akavhYX/UXiaumzWZ2nNLHEgQwyp3eE7mXd4p6mVk9GgYUsJbSyFe6yrpHzt
ZRBtDCoUPkEco8mSp9c6Ux+Gl3qkEILqkDhnQ2xA8s7mXaZf8SKgnjkbk4atzbnAuXy2nGT1dtTs
opa+5LRhExyESGrPHEMJs1vwkbk4dj6PXN515ba05VH04HmD8hmT1MnNiMhpEfUWBmyv/pIMGDCN
crl0STgbq0yVr8IpIOVBJyUavmHXBYTQGCyaD75VfeiEjsUGj38IOv9ra0xMAhzDDRsT/V7bTvMx
dVsrjIfo1yzEucPlc2pZmLFJKZBHiOJ7T4w1c5JdtDpeFxnn/Er/uxLaYp0gnoSfx9uucX82Ecus
hDEs9Swfq+imS+yOUTgC5Axtg9gkO57NQ9Y2Jxxd0fvcpIg9yZMgmtWO3t1KddtkpC2J7Tu3+WaW
eXTHWoKM92kCRpBW37NE1L+II586/WO2tPdEMlMfLqZZhXri5Mi6UV7tzCgORZwVB1kUFRkH9auX
KTO0GsPbdtYyscdEOmTgrdl1cXkBa887ZfNtFhl3i7O09rNRg7g1VrqPT4ZTiTFsO8cRaSPoS3dU
rdHFMPGjsXPjSUpISiET4GVkyoWdyS1Z3QzYi53l6Gifa534yy0uvw4TPEoMAjfi3QSsBr02aNg8
gN/m3oqe/RvBpUfuZ/Voi/gUN0TxdF6JqIKeYeO6w1dYFj+LV9a5PENoTwGn/RgLo9lJteDh98tz
5el7iLVdALc7UUQ+z5ZJhFV0F+n+W2ZMR+FUp1zPW+LOMaMloMwqyAWui3cLeEkSWsL4TPiACOHi
QPPGa26sdK/UJLGKSVPX3mqB18o/xmnKWRg/dAYJZmWBwIg9h2iLBxRW7+tHLO3uMpp8bo3zUjVc
tKRek5lQZD+sYTpkGq01ljqR3i1NeYI3KTXimVYyC6mXLBTS3Pdz+1GQ0AT8ZW+k9Q+MqY822ibp
8l1p0s7fisb8qmz2CblFvDKb2UlonrLJYYk04OaPez1tpc/OYh70fWqzjihgGWxyI/lJhOJl6teE
E2DUrIU2i2s7HD84P+Kpl5uIvfwV/TsqdCcf9kEKPKWTNzGpL1zq38lPwx8XDad06gr6RaPcBxYb
iCgbuLqz/so+9yBNSPLS/lGkU5hpi2EKuKI4IQwOgU9CyGtpu1vlZ/GFLmfrmPOVuNyauBvdbgek
IBSRy7uTGXeOHOApxOyTJre+ltWjE1vkIE5QKTz1sJC3vbF0cGWb9kGMC+dab1wq4M5bJUZG8zo5
FutFW1bdHf7hEaERERvi5mYj3ON6eBpbpSkak9tSX4ZBVFvluE9YvLEMJhmZXbyXMuMy52n9HuXs
ufuJfaWIASsWdUP1mcuNa0GMbr2vOGa8fS31Zwq1xC7ia8ZnhV3Q2TdL86Lp35EhkUfq+3dGaZxl
FYd1oz/dAuSRyjhdpnbeNwyHCP/w7XWf2xLSkU9Hp2nfqoaNE/dhqRl/sAGYyeJDG9Wp+Sbb5jKY
fFNRQ1M7sCAqlLwt2sQBzaSBnRau+3Zf64avVRWTMcOVK7RBSUvgoGI24CW0ghLDaC7czWIXrD8A
RxHEhd8iHb+rJnmpIgqN0lhunrWnnLTLM/83zXjmwzaCkBdbufXUmKfKbia8y6TWtFRB0LM9M2ww
ux9UWh3wuo7nOOAl1MZSnlNyaELPYRkhGl9d4oSpQEBO3Dx2Lp7lPNgXCeezlpvFWtpPyGmXYcqG
c9zqZU+EC5WNLsznOpC33PTfKlIO7vJ6kU95dQqK3LnPGJgS4eY5+6SYf6nFiDcJ7CZciMNFxein
fWnsxjT4bBeNlpyiQJPsWBYJrXYyshyo34OkYh7ghl6KVcRpW4GbJXgykWjuiOtAxpi2Xyia5/3s
9c/OajMloeuIBzx6yGft7Dr14JlGe1dNPlmj8UGUo971GT015or3YO5heZUXjGkM+O15PC9Ih2nO
q3lv8U9UZflzcAy1n8uwsRRR2gGDy991cT59wJLYuILEuTaAsuqj393abfqDV/GwoiRkhKxSSaS2
gPXxmy7BQ54OP5TThQZmijamdqZ7AExJCzGBPR3uPDdPOYsWUL8t8fH/yd2ZLEeOZMn2i5CCedj6
PLtzZnADIYMMAIYZBjMMX9/H81XX665Fi9Sye5GxyJBgMJwYrulVPcpbZzswCJmh8M6laCucDzmL
hLrO19WdB9pa7hvuwlRDL/fTYGvkYbvy8/jTL7xj1/fuKZXZ25hkMSgYY40vL9tbESeMIT1bd+hx
U5MtCotkF7K0YoykU8laDInHbRPxzs3dT7eO953bPWRR9qvV2dWFtQRAixpDpzzhxyt23I0nU1aH
rGCpPZY0npvwdWjxdEhR77UmmDUn07dB+JMybfvJSQnuM+7ALveNu3L+yX9vZcdKuud9wvGKB4aT
PVbNyPNhbXO+WFhdRSvpxHWRh1gowbCxHtr9rQL8W1rH/yar/d+ahfs/uu2Xd3tYlnx26X8z2f/z
T/7TZx/imb8DJKBz4+rCePYPnz0OfCu0TROgH9iW/yJ2OOZfAdHPKPLc0LmXiyBR/KfN3vwLY5gF
3R7QkcXY+2+JHUgj/30xDRQNwF4AXwz/muva/5ILVakflGYppq3l8wDVNE9glGkbnyRW4C2sFAcj
57jdYObWIZxj42yaXCJOEQw3FoVfzJX9Ro+2OGL9JvnVXOxmUJdByYl2QdB8vV1AQZQ57F4rSx9g
l+Mdl9TY+RqFtKFet2F4bMex3VA5THe9p9nnN8kqxpx7daR8JTT7AsNHbSuyk+v/2xflP+yH/6MA
Ry7ts+/Zhv3rdfn///A/vIvuX65puiRkaTYKI9LB/3lhhuZfNutTlDgTBonl3X/nHwEQ2/3LMknL
ctFEkOZZofzzyrQCZD2uppDdOX8UFPm/I8OhK96THv/VNOGHeGcAoNrIG0CN/pV+B3mRHlehqRdT
OKBnD1pgoqqOuHqH4VjV7+1EL8bkWfU+vVnd5F2pxVWblJarIz6IR2g52LxSS7zgHHzo0sE5T3bq
3GiiW86yay5qGA4V27nrAAWK+tp60+DyPgh2S5t8+EPGmz5Hb7b4kqmzs5rqqzDn8Hjv+p3Yld9G
P1w7rSFP5BJHZORxQyHaa4oibvifNEcQ6VUMd90NvuOlzRQLOSACceUNS/PP5IkU5SN86eIQy17D
Qhj3ZEuPElWOyu8XqA+fPaHaDe60pPYfOP3GeM//xrg5v9iFoh19qDE+tYX75hYJpSwCtGVVnf2x
xYc+WbC+7IYwGxa4yhlXg83Elkp9YpHwmoZwO7J5XMgcZ3/Ksbeq9HGAm2L33t1TlJG06IhkTT8j
i3Qwnawd0v4FSbMgSLoFhRVvs6F5CZoMj0QBGzSD9WEzmgcaFE0meoYv6URYKvPPgrPDKh0td22X
xExOXexroMITY53T02uZpmtR4StHK97CHiuq9McOlH0nkQKxShx/Q0ck06oynkLZPsfQRI95DO+I
vN/JjH2Mgusmc6+8cFEl/AmceMYqAK+f2fFQ6epik5B4WpQN/mqnDraJgyTpRS6RYdRVXBjB2qYs
fT0R3nOg4eCoo1HR9Wa6S1hn5T6aQ3Q37twbkWULVy9OyKKk0UfXNYsszz9NW88LDbV+2WDxnmdj
ZXEJCfvmYKQq8Z8SfISZZ6pxL9jhAHnP3pVLabOucWQGKWiaKIqSDU0xJAZNTbdwW0V7Tp6EP+o9
8HvzMAKXZYlVnN2R7s+xha0jgQXW2rF2Fka2tZ0GJx3XTOlaPTtAuKB+dy/Y5UCeYp16DJKAaTJy
DiSCON2uhdM2H5JPPG3ppeIIGn/K5KHN2mdGpmQv1LNv2uILmXJpenV7NNtPncTuY5dQkoTkjVXQ
Ufmxl+UXBUFEGFICzzH+tWXh9vdMcE/eO00oegsLEKCOMazDJBmOCL8P0qXJmW8ofZCzpP+8guLo
xMm8K6kEPhgTQkURjCm2DDFsJayKNOKj1nb1SjtLHmDYSCOxTsy+WYcakJvYYaj4jQBkbzgqJEuf
SuhlTLnbkHR/FKsrP4xwPd01MNLXiDrlMuPtvMxhEVS+wiSdgf1lN95XvbtssL8o3e9863ofw5SV
bLn0F1VHzMUo5TOyLMKmP+yCOjvURTYcXS5Qertz/g7/V5F32SMlIFjfIodDe5Fti9Y1+QdyJlUK
RhO77JtJI/jSD2a2fRkp6lQpZmD1jmpE9LKfiw+P7QBmOHOb0/HE32COVxFHT1FFZdGA/JuKZ0dI
LKz+LHZmEHdHGwfDIulPkgcDkEMcxG23DTvjs3aM4+iPm2EaigX6A1nTqDyVlLXOuXOF02Yse/Lp
i56gehNVLBXp2C6YstFIpgmWevc6I1pV/j4LaqziBQ/BPki3BoYNbHOvra+6Ha29wcEP2iu6UHJK
C+SGzC2aXRNvaV7wzkM0POKlKTeSn1wUqCtHJofvbjtG3m8OpclVGeD1yBh+BV0LyGQwj6k7zjvH
Txn/wRinYUD02CqHPXGrR6pr7SMtEU/CXFWB1V2aoMUJEpSXponIaQiEZfLeZHPmuN8X3XByChc6
rdyHpvci+ujX1IAL65HGiUODM+/Qn5Oa1qT021EpZtQA62oo6mGZWMO6ju2TYFW6gCmFgQabs4f/
UAya422EdSLrbgK436r223BDmvbQRMXvkCBZVTUfndbfYMrO7Rnw8m+V9CadOPiJ2vTddA717DgX
+pqaFbv4kHxY766HIrwniJvmGDbDmRVFcey1xb9c9Ch5EBZY2/BjQAAJWSm5i2qa7X2cxK9So0Ar
a+LmwZQAYCDZu0l2UD75pF7G39qff4aR3dQkKPgzIeioGr9bmrdsmpp+ryk/Wmrf6lYOQkPvfc8e
irhCDQ/n4U+fDvvRKl5zy350+PBB2nMiFgEWfWP4cgsIokHl8zUntY9Yi8VEtfABAWJIzImXgo9B
e56dtV/OvAjUoyPBB9yruY0Ii0UOlQt6NAEDOkp7WgY2ufKfy7boDnE4Ymtuo1XQUrdYt0DYMm1e
pipH7HHZQFVp5p5njnOc6dh6ac/bs245FkD7wsgbv3NH0PAdgmVqaveV8nLCfGpMfpF6S8UFEfzS
u3Xx2A1+vQAkNR7Znj1ak5H8eKV1DGmmX9mx0xM47Q9d5joH1U6kpY3h1lAOu0PuwbAZCQDEDvgj
LxE4wYK5wG91dwPU3sW9/2K1sXtx+PFP1Xssw/S5B8qtNW96I+ddEdgtviLLv4VtVbAOqOmg1Lbe
N1WF68m7cxdozBzY9p2aFn5hi7F5B1mjXVleIV8louVGtDLd1LXv7thyqXXimF/pZFXPY/oDK5iE
U1dD9B7NGWU3hasfIs4kNakOO4w3tpXnR6KO5qkKTBC/w6B2PKicYzAhYsMp33hj2R1rw73lcRQd
58T50TMMsbSlOFBpY4eDiKfTNNln3422wqkfIyubL0F3ba1eHQfZfCsRiQOvOaqW2lsVezZ44fyr
7H5N5lw+wUTnfZ2f/S65SuJfO7YIA/KCv2xDH850UUEHl8mjmXh4zA1jk/UlHMjOM2+eV/xy0uoz
b1NsMKJVhP+GcOOMUbhOcv0EtN64FnKalpGaVxbX1dIwO3Wwc/ObGJo1j7v6/vJb4nxfhGj174Wn
6NPWfCa1hzlTJO+Z3XRQND1KSJJwlQddhKHesdeDC12nVlO7Ja4IfEOATuenYxzl1Of31iBrbZjt
KVBkDeyuyZc6muZjlJpfsprV1g1VfeyjhEcZ8pxAal9FNN9dcse5DayCD+QjkqvrnzppV+vM11vF
X3PiBZYcfNIRsEXhhZiCbVHsU0AzLwIdfAnTOPWFeqin+rEq5w0i+rkMg1fPBrLSfbHZW2XutOvv
SrTw3xmTch4bZNX6VTvSEx24P1lOjhro/bNjVbC7Qj9YZsrFz+V0zV6mfXi702pciUOiGlCeBbTj
ZeSW1i0ybIY/nZzKunUoYB2f2plhrx3i+FLE4SMhkvoRcpc8VC60W7MYrY1bsuuGBp48O/wvgLQv
ni0/5iAcDrEbp6wmo1++6ewCYZUP4WwXSC+Sbp6+jNeNhgPZDYaxLstW7SIjI+8Lep769vhJexmB
jr47EIq/1IOpn3WSXAbmxFPXmeoqIqXxmBEDDLTLO6ANKRwsVUN0kc8buGvCbqAybuRWvhK8ze9R
VZxiEo3nMfHkuTWy/oz29+3kbbQesUyxd2wfgAr6dJLgq2bCxC7Ho/ExcTxvKdiKvcbcEfBpYa9Y
2D3bQT0XjUaAbTs25tMjO5cLqhHPRwOqWq/lT8jnvbK9aYJRltHI3diKMAC1J1iqFVGrRr+XY3NX
saujYTBLNoZ7ynQ2LisreomIkzP4pR920uCznvt1P5m/0F2H1ZQCEPeEy6LB9F7tUD/d2e+ClAJH
TrCgoxnfzMy8DH3zEkfTNvDcszXO+Ws+rgqzUBh/q/5IzshexsHI2F7wXqkYo3UEhCgJ6s8IThIv
pR8WN91aYStYpP54xnWLhlwmqwnnztwlZ9xNf3Cfo/sH6rUox1MYuv2i44CEIcw+ZJXzW6Y0mGjb
ZYfcRJj+iabpuWVfaBkMfla4KhukbGcS74Yhs9tr5GXJSYYi3bYR97Aj7ymS0dLruWn8hSc7yiIy
E4tdOO0VvYix7NBtY3+l7Dm8AMfi8ZViVbZeIGtWG9vXZzOTZ3l/YcZ2fY6Cmk/SYdhNOE7AvXnv
Y2qmE5ZpU0+0t4rtddaWj8SXAKrW8Xs+gqhJ/BP78ufcGg9FkD/bzvDE5JduERJpp2KrEDcMRkxq
+TicPF999LHDeAByoOH6/3Xn7Bm2Ub35eeQvOWOKR1iYD26b9Vurzq3dMI4NGioPITFrSprd3OQp
v2rCUJ2yMeq3WKCfvaEja2GVfb4RWQ0lyw3KTcjD/eATu7uWHcdU14gpqUgwXow1iBGMGgOfDg0Z
GWnbY+kfzT5zlq3woM8UgSYy1l4DRHZRy+TQ8cralnbEQJD4mnrl9NY2uBWUOw83Mls9Y9Cfshr9
I1h5C7uLffCM7F5dYzWP4Baax84ev+p7wIAELstVMtWLAeXqrZnnHXksdQkj/xkTGgb3iDaCnLuY
K1CfqtFld8Hy0NXTQLZB1bgjrHGjFJnmGfLIbkSz5wCAA1BjuAgsWV1r7R2tvvxyCLO9Yl9spXVG
pJiQuUi5zdp77nx4C4HxMQT26yhtfoMzRV5Pr8JLPxsbZvDM2lGn7nscY4LLzYBK8nI7+KN4FwmR
tRJD3iaY1XnAjH0Kayhj3nyYx/4SJ2XMAk5ve1JyJ4dumCYJm3UeVRoyGEOz2w6XPCe7ZatB0hVF
1YkeON2yPNT7OHSobmLzqtF0lrw2TQwpnPfrxGJZUcWap4VZUDzRyU2Idr3gcJiteJSMz4ZX/kpT
p9i2Rvqe3a9MUGFHO7DArhZWjq2h7taFIcXBkARHZWf7a6sd5k2TYlA1zcb4wueHzVL4r55nBat8
CNRz1bGhsW1i6MY4rQoWuQfBEVdWnKiCxOAEHtvd0Uo68ghIF+2cA2xKodVaDjnTsXDFPjI1xPYi
ferFL6hWel1bBjuGKbiEidvunbCKNxC5cKdk/XhmP47rQgTdRebDIXT0UczYtKp+GM6CjBH4Tg1J
PZ5OtVREwj2NpWtgjdH7zXC0PONsefGt9Kfq4uOLfSq8FPxUpsSmCdLPjFzKrYK+CCkEQFyH0wjT
sbK3RFKKtSRid7ItzrmoZ58NAzy9bb24sTNSew9PEHaPPNvGJPBZjbPbHCcnO3o8b3vTm2iGhbzc
DBw0sC5dTSh5K8dhWOhtd+ZV0AKw9MUZHPyhG+N74ZT3y4+qbcLFkubF3wAP7x62rFZ4XNxFV3bt
AUdosQ+19zmYTnMaLZxIHhCUdRWk/T6AxZy40Qs2d3PjxgKvb8+ZWAy2elMVtyX9Ke1HoYd9RpZo
T8MBfSF1ClKkMA5tIrk4LUqY1l2JmYzjmyVa/2MS2b1HRdIKQQqbG53s4zA3V7y610pn01bAFAZD
Yrn7DtAu4ydSSFuCV/GnUr8ME3iLZAPMWX9xaiE+cK8l8NJrk/HwGWgJ3CSxAX0sSqy1iIxzOQnr
NFIkeehcdpLjXdrrp3GX2XySBC5+wpFzSd2LALCQf016iRe9ZCjF2MtuyIEK7LghVhFSIb6flwe0
pnIDTyFdsHEiYjqH5RUt4rFAXyjzqNwqK+8PcdUAyqAGa1WZrlzRYaaZTlOTccHpd4mVwa+dYHum
bjesrJpDWtb7rzhZnJ3MUAVI+vJxiyo6dUgzBHSMXZyQroUD/YxtEgIq97Qt1o3S01OpBFoE7udj
Gj5Y3NVPk0TgM3ClB05XPYxDcYiLxrrcnfZrGRvJyhftY4df8pA6sbuT4fDR22N/7NXg4Bin8ezI
5aX60nqFc54E0yfEUYkmCPkiDTidEQaFaQBmJod3nwPJIW9qnNjaEl73eE4n4mQDxDs1QhCYo0eJ
/jrezhVCQhy2Zxe4SBm47ZNyRyrdvORhcu9HOPtJm+6ekJrznvST3hQOr6ppzi++G7urwOKkO3ZJ
iJNK/mBGtC6NPknLfBQE5razL9URz851usNSUyDNY1YxuemyXOsu7QiImz3Z3jwgeGT0N0IpuwDw
w96jCAPsWzPt3TBlQO4mFL+SjjkvC8jmiOFGL6qAGNdWgFGGpyGu7Q1uYXqD2k0VB3rB0EJKOjLv
RbqECJPyKRHiE65qfkri8cs23UNfB8dOjRiuxIeacVpEv2s8Ymuz1j+jxqFXj9TSGV1/rOiKxJmy
MV0G4e6+1stil39y+A017H1Wxs2tCPJgDDdXjiI43g/i6FbDwyR47drkc5GZaGqLXPUY5H2IiQv1
AocqEU5CqqXrbe9r9Ps3nznTqhmap9mWT0kqDkUSwZ8xzE+LAzSXZPLU38uKjSZczg6eCMoqvjBQ
fRNQUGsfGSuL82Krpz0mniv77avVSxTj3toV1JXs0lRug/l3I+FxewnluEO1aQrf3CUU9NCddRK5
SzEQ7rFUe9suCLAWmvgRffmNL514DGU2ZERSf2XZ1gbDEui+WGMTSLvnCLe2F+mvOaUBovwIGuMW
iGanYL0toYGzOyoRYHPD3lCO/TT2Hc8KDnqoHiRwaXpdDhY2fbOjfUOBjAKwylI9ullvVQK5TFDl
tTBrZ09aYtjkXnFVbnxEg1kW6jttfjfRlO3BTF9y44+CAND6ebAcBeO7YyevpQjeshZvmSBaLJ3K
W/FXf5KnqhfofohbwNUVoVNeppZxjwpYZ1d0F8eFevK3e7bpB/AqKO+ccakhYx/LPaXTh7wiX1KK
Zsn6eQIwPNF1JA25ksE0Hdr7L6IBzllwQg474Cl3Oyz+m2Pg1pzFrZWN0+aURm8eNKtjSaMe5+Lm
IxZpewCnwus5tL+xnTrrTuM07CK9DaXzMGqH25XRTCGtYMhiR92Eeu2iuOA95owczt0GngNoeXBc
vF6Hoz8DigDomQ72S2QWnwRaDvjiTjEdC0vLdXeck/D9TNM59aeP2GuvlQ06E9QgI+Cld8LX2RJP
ehTjUnTBmejP59QWWzGG774b3CgNANF6a5rfpHYZ0khJTSTgNzit+NzMfcAn3Xp2T/7e/O2VQq6l
NUS7GH8tSXZyTTQn7YXg+ZEgjg5/p7VCLg4u3tQKvsqGZoJGF/6KqH6847lEUjpA6g8ae53X2Z97
w3qu2acEu8l9VUbAF7MfinkEE6V4St+ZOlryBd06ebo3y/t2fgr75j2x8o/Qad0NxIOXNgrxyIaY
m+2HOQmfDYdT+rF1h6/eC/8uSu9mjM59xSSG44yUuTOGaNCdOrk84S/oh9JqwlU18DggdJGO8do0
km4l/JewYrvUe2SL0sZahUoTl3aqqx4MmrRCcmrURWI9xUq1UKExXMwORbDuOZcmsC0xOmJbcoBK
77GjnJDex+cuesoJoy7sxI0vtVW/O4Vnv7GiS1AD5G9Y1u4mL4bvBEIXxq38UzbVJ2T5/AGzFtO/
aNt4IZLBv3SqWA6+/WmCQeWD21kyq55VhMFQZfwMUgqihpSbJoywrFg8VQ8FhkWuJYYFQzXfFubk
HRzPbm1ZrVgHRaawpnOUwZMcgSVwXupOvcmi/BiDjHK7EQOrU/0YDWNaL9kFZaQ2cFM2xFiQz3Zj
nyXLv7+oI9p5OQndXgqVLuYwHK/QyXirTZO1qrBXN3cbVFob9rpnNbmb62wnk9k+sfCkhaN0j67Z
GbQNjPdTQF7SG9su2SeVpwQx1gV98ICyw8cxXbqMY6ZWBtnPjow0oCP8gzqkRPy1jKp1Wag1wSZz
Dy3q0uTWQ+VhdZ266cRWRJzHqV5zXLO2g2TH4tX+ZvImSJTSO+FH8rHhBMMDnudL0dredowta4WK
/2oPBpTLyemXQd5cfE5Kx8g35K6l69qr4GRkY1/BtXA3VRvximEC3RHPwuNC1cMqhb1/L7uXTMh3
GHIlty4rll3g+r/7sV7J6r7hKkrkVaT7ZVRKi8d/sBmdhoqpwXqvheClYEaP0AFZHxZ2fRmkeunq
Sh4GBSLA7Fu0qcY88+IVTxh5vwtH04HIoXqZmep1SPP0dQW3g5Zgi4VEk+TMj1mI3zy/H9lMnusk
If9EcYCGx0lU6nj+znNOxWSQLWK0L13PXEcNSs6BB8eoA4ViV7uQ7OGgjphdtcWrti7WJYW2iFMU
xP9tz8ydTTO1T0j5MUVWWPE14j30tytYpuRgHGSJ0wjiyz0pTU3JEHbUd2IV5sRQ6PzB1hCGc5MD
GiFgbunA/DMnFAv5NcuCqMiuKuzyG2vG19ZR1gkgGED9xvojG/yKXmahwmD96llZbQmRvLJ4Kk+k
S7qm+GU25kuBEZ6aCPctiO3XBurvGtm92Te14njVNuqQs/xfc1Rc51Be3UTMK2rAT8a4D8iIJLUo
d7pTjzX5gLOU3ov0W4tYZbGN0ZPPYVMdm8r9Gu2pPkTZUNzm/JBnsXNTSlyQEJ0D2LxhWfgT6wXp
RiDZPHPtC4pjZssOEfJbTHNN+yesx5+qdC26E9P5CXPSmxUFr7Ut5ptxmNKAPQ8kh5XTvpSNSWbh
FN49sP3klrtsJMxh8ZTH9up9Jg4nkbEpKOWpmJRSvWgVyKva6f8kCriBWYXVtixMb5XBX1pOnASR
1drNEJGQZm+zAjvy6FdBsvXYjizmZevQXefyWtsmM9wefARL3TqUtffsEQ0QbglGO0xv3U/ua2/N
zjPE+u35GeS5BFrIMNXDom3gbMV9vDWnUoGiBUpETdi40arb5JbX7lTf0rNrooiX9wHZ/u6pa95Y
8GFWs0d0drAjnuMeK6XOC6uNxw98QYY0Zr2lf9xoxHAXZgRyon0homBvBOfKJZY2JwNG51nueudK
4C3ame0kHykycbdFr2Y6fjZz8VNw3z854s1LyBpFMjxkXlxu7ZpIhRU7u04URN2mXJKsGfczhkkQ
KOKtww+4MtCy1x6VQBvDbu2VjLtx4bCazoyERHxEQAJDmcJ2DDW37Lt4V1pmtpiHZK3noDt4d0nS
N80j4gOrsT59tHKO7R5xYmiCMCobN/pSGe8dCxmqdepk3fmmz7EMM9qMBZuKggFKdWVu/Xz+M9+9
DbGwOexCFI8xNYCK5ZPqht6A9b1oMTK9OaV3YJL73egBA5uBXDX6zVsSVSOVUMYC3+Fdr0uHlyLU
57VZYv+Wlh0dMDaMS+KGx2xymfZ6s9sGqg1ewCJ946ZdUHrJBsR8ShLWT+VsnkFzfhh981pBXFkr
WhWgvyEaRY5Um3bp1hWbPmfCPVDZxx76npB9sZ2RvvEUUBiU2RQ5WBqTavBZbybb71atS49Igl8D
RFW2HIpSn5uiXw1T+6VmbmHC8osR1/+qT2K9ynPikgYkSSMCckLd3IEIf7nsgu7JmzzGBrxiiw7q
TzgwnKVt+XK/9hcFcFg87bg2wi+HxPkK5KakBnN6akznKypBCtn0ppip0Kux7x/qkexn7mpj28bF
72BqxDonCWZn8asbioHYf3v2a24CL+GHIsF5RjOiYAOZ6n6bFYz9fNNynzbmBISAeT6ih3tT5w7E
bMc9l9ocdkMXl/tiQhweX21onggeYCtkjhaoaZzL2qP7/049/O0ycB+HTk+rXE0dAzadeshsIy32
i9EBWmJk0xuWXtIO5qBWU6N5lM8R0xJEsTWC6TGBKY1j9p3dvL2VOv2Z8LStRwK0K4puNqQhtnEx
+QyTNCTOMj6H+j2bvGBrlXjWY83AAVYzOuWwjGwT2TzFp7foG11tSNgfeyeJD0bifjpW0LIVcsWR
bZC9hMgXkEyy0o0BKWThWJTr1cj4R093+dmQwDa0FvotaKxtPROewtn5zkBjbtqWI8PUONa7AZ5C
DiysqHaaVr0y5JMs7Q3/7K845XJxEQGu7jjysnAOyIXq2e6jS+GmBhuPkZ9GUD3VkyMPUS5ogrMz
lpE6mK9Muhd5L+Eyc5EdGyb6KJbjU2qU6SqsYUg7NOI1JczNTvS3HntTm2f3zIL5zh/nhdKTq018
Lv9BYZRSUq1cN4jht7TqPPN8yW1zYIXvmOtJ0JXu0jlg+/N4/vsXl6qBJRwAdiwq5jzJh0lM72nK
7PDUhU29hAPBXntgSiKYsnV4DJAFnR+m2Hwxc1mv7qhQ+lx4xAOQObX0ppDzbr60FxOCzLV8QHjc
9toNzhAUEnD7PbKnSobFWPRbc3aHRwmIQQ7sw6R54SSQMmPzlKetlACBdXJIOkepP5+9xC6XTCFq
ZfVjv4lN5ycMtDhP3CfBxKMdnAkPkWS4m9Eb8kPV2res7Fy35TnDF78s5tkGtkckAqkb0lOkD5bb
Wetqds2bCz90X5qMcdko6Fsqs5/aiF41SurJS1LKZ1q73qoZWphThAfZJ/1+zKKHtK3dbeMQRAog
66zbmrXmYA/lLtAlTA9e8Hq2neusqa3w54z/45o73QYg2+/CE7SQdlPSangzAvkHN4K9yhBLVmFH
zkwaHZWUDDjrYiinVQ31YkVFdrd2yI6LTDQPfYQN2inlQeSSxAcx8FVAfvww11s/87LrIGzGb5XA
ONUquxqZApAQ+m/0W2Cpu/8CqoSaSpfglmMs/T7QaKFmcr8ycZW0J+jCclfgYoJZj0Mgtc8lOKKP
eJ909UjTmBeuQeGyvPIYepy+3lUx4kcu8g+G2XyXT4VehHcfjOAcEYyJz7tnHjcda1q/yYiWxyUr
3DbPD3HSp7TPNXy0wXuBlSrB/fTcZ9wmI7aOJE6+pvZs59ELjpMclV1YZ1RO6j4igvWiax6IhwXX
cfTcmyolLRMR/Lyi/0T3lOcKBtdKJe2PjbOWpdYQrfIMHwrPkOYMOXa8dtTUoSWKkx/OEVlUOXOC
zwmFjSGjSRBzphPBip62YBfH8NrtPu7eAm5s/IlFuW16c+M5yfxSK0Ewzsh3o8naICunG20H2a5t
gcUMOZw+p+0MpnyXZFCmzp2yXfTw4jHNmJalJfWmLdN17dMm4ShGTGmhopVw9tYmqUq6M+ZzMZVo
XBW0CHJTOc55Ft+6kfEhbJPylS4igfekcYXElKXcJadSllMz3w11iAdTjrihqIBblh5VisiOBWGi
OLkFGsND1uszMdBHysXCfZKVC0n6bpfp+rG2fPITcn6f6ATfTo6Cy1IWv1DOq1UUxtXW9ubqbCNg
99YACk3X07Yzm3JFOyDrxramXKyZJ5jU8SNex/7YkfdscW9xwjRPLZEtx0iBX8/tH++hj+f4JlLv
JjriyrLqumdXDb+rTO9npD+/rlaJB12Qh2iyUXXzx2Ao723vzcHntEtFiWEIlACl2a/8hDmHER4V
TmhvywFvQGnEb5zjzqAfApKZwypnL72RGbTjMPb2LctIqL7xwg9EvVNud+6sOr22gXcWU1xxaJmD
tXx0Mx9Yc7OSqbzEBBDBOsctxpMJd5frLw3Vhfs+3xW9oARRfw1RidbJ+xMIEx8HS8+00LRsxzad
2li4ZCgZDnHwdd58Ms2EN1JAyI9Fz7DsWnLe0VDZu0hiLzUiXgZxrhbWPJ/pRybZwWn66ucIQtaw
kWl2KK3g3Z3MYJXVfbVuVPHHjpgcjBhrpmEnt3yustO9jMvJsN6Sp6zmu7fIfUwnsXWqKd01ZEBA
nuBIC8pXA/SOmLPf1WzVR/rLaKfNiGmGcgevayeG2FoNnnieClUv4Y/QYx6PDJ3jJ/1uGCeL4VSw
xQLF8h/cncly5EiWZf+l1okQxaxY1Mbm2TiT7hsIfYJihmIGvr6PMSOzPD2zIyR6V72hhNPDaUYY
oKrvvXvPxVzdbFG13/oOmDG0iXux7+NykUwGwPXuGKPY4vE6lhGQXO2Ye8JRIUM71ErfnJb8elBe
n0e73qBvJ5kyxvrNLa6EvcmdHnWo7EmqAyCwTPWIzRsxpiKXseMDXiFO4Xjr0Pd3U94V3bFsqmtQ
PsE3m+b2TV9wY7YYgNH6VzcGd8UYX9MIbmIwy/PNEg1900jMH+7swhZ1sUXlo1y5whvW687h0k8Z
G4jV2fNBThdtEgDt2XGH1I+Ps+FQVfXMYNLibrAatCKbodPlLnDRuAHwXIVu96zDxD4GefulLPMV
M/MNIZYPHM5IvZji/MwMk5MxJl2vyipyPOUpgY5+Tl16yiJ2d9DaaJUEGpqBvl34AU2a23CkZDaR
UWgzPZx9YJ2q1UwaUClrnN5zOWHj7/1N1HsPdvy570Pn2A2c8jNGlOnQDeuMcBsO7SYuzR6NboDz
Fsiyf5d5tnqvy+TdT9HT2K372iX1u5mGG+FH1iWZ6vARFxDSLr98iegdQI/bAUjsj2Ervto3paUZ
u/oT8YNgZ7acawpcglSjKfFTlzYLdpIaYOW5wbhTvWQkbrctsbWuvTJVdkz7ZNw2bu/SbqeRQhMf
ovNISeDU6CQHoei2R7gvcWNP96pp5zXyM2v18Ucr9KZ7WwtaRGGOUQjT8VIWOOyQ5j82wVZ1sv/m
0fojwBGTt209jMI9GpLRsjO1j75PvH1cH+NKm0ezCh6GFMS/Vw85GZcxEYJEhdMV5URDA93VZfpu
U2QAM7INt//huvGCbZT6f96WiG2B/Mt6VyZhSK5OdrJEX+wQyi9kWNcYgjlUw3CKZvjeEf3BZVd5
B9c0yvXQMnExsPWBS1U0NthecqCaM+IxUH+10fyIyxo1R3W2bHs/xKb1FNKww6AdsdiPRfXcRQZ6
MC2PbssjO7VJfnULNNnTXK21kHI3pZ6xD20kRqT3YTBGUeVKARyzm08j0JbrnJXDk5n7eOinwtoT
5oyoxpn5YCZtHLGftCuDtsoSWKp5MTjELRJ669s2v6hEOMePL2gqi63S/WPs+CwLjTxT8tpHmd26
RROT079uMfnfhMdG/ib+0PV01xXJ+5efHU+//5N/2p0Cdj78TugzXIvuyj9cJT6YFuniZpK08B2P
SN1/ukrIDnFNC/fIzQ+Fp8SEj/m738kKfkPUYwr+JXYTD7XKX3GV+OavphK8Th5vywqYV99G1rix
foa7EKiYenFhFYhsZgKPcnzuu0ja4V1Uk8hWyIk4RLdQdwWzkgMMEkC6TmifczoaydKeSbVye1E8
1ZgZaro4bnjoQ52gAYQq2URhvMtzgiRkZ+ttV9EOgTrmHtO2Nu48f6Yk8mr1pc2aYau441Z9Yc9q
xb6L+73JkkNDGYRbJB4vIWHJyM2LrvkC/ok2bQ+jD0SFdY1UzN6WNMFn+EnRy0wG81amnUKwJEWw
szuH4tb0q+vs5OL7FDToFW58qm+TNPK1dEbFuGFSMCDNKd87jU6ehpxJZanc0V40KO1HCAE0VDIY
vGcj/dghh+4h7kr7ExhEqPglPbT9lKnyGTyZczHsKeN8OPLrVnNJipHO4vot9gbnvuxv9MRuzM45
tumLy9ucF3VFiWv5FTzbLsYmnEwPSObc/eiKStEDK+FTQdZejE0U09mNnK8BPcyLHHFwhA1+brup
2fNo/QWLcorcR6fvwrNZcQbJhMNIrvP0mxfj3TScqfrqzeEPClTnfVDd51CW2FOnGdWGrnKW+Vgm
6V3iD8Gb443VaRgYJIkyms5dN2ffpJX3mLDD7gWsb0zhGqRoWLVxV8yVZKBF3uLXyu301qFDzZSK
tvqlhT28bVJS4bvQic4BTO5NpYW7b5LaAS/FsZQAM29cATtift201rKWDoDKpKvWhM6goqww4K9z
o6JsmMw8v4u8Mr2oEBbLQjt6fkVhJpdEgepXoxPTeW4ZnsU4ZE46BHqn25YGSW7q8UKRSJ6oa9ac
sqiMUSpwNFlqSweb2tQWZYJNyp6wFd2D1mPDJ/Eijn2JTb/2geYaPRPdPHv3lIFduonh0KJnDRds
Q/7jXBjIuCg3OOq4egWwM80WqW+JnRgMfljQZg8OE8SrWTn2ShNkcFDCu9N0Gko1iYsrS9RosQB1
EFr+U2U0NXQHXIAoz73tSMvp0KKCfU/jcWIIH8/y3tCj+gwSg+7xDV6W9IV3N4ep5AxZO/xKOYiR
OKH3V0Ku3mi/TFdVhLQlz+qWp81IDiHujY0NQprnM7R2XosM1ph0WS01WS4PSYiaZSoda2MVZr4q
p8I8iiRqD7lK5104t4a5IPKiOMNxgGluZ8GGWkIiEvKDR5vffc0JP8KqQcB56ZbzhruoWENKRkif
9PQm4MHQcVrYns1owyamZ4ZkcLJ65b0V1IrnRs7ZtvNS8oVNGhCMkNSGhAifuYkbr6Kai4+4UW0H
RijFIve64ODkGYcHTYPjUMEcf8zpv23aIBy3LFrw+tMyfCWsd1zRBqBBEgz9QeixOMDZl7uxdpBt
N1bcbixSSO54dnC2xApGTQltn6F+TirFEnVLGNOqv50FvTnvFnSY1Tt8bZRcAeRxZOiRvGZOQx65
MVVMJLJy34nYvg4i7EGP93GxpJ1H+NeMyfkNRse81spJHzMWuUVDixoCa06LzCpoEvstcKoGz+gW
naH3o55Jfwymwb/0WdsTq6jB9OkiQfLZFrhV7RH4Xz23xXXG8b7EciZPjY9AOuVxOsQlj0NQpNaj
ayYzNmlbr7t87r/PTFaxxQ8gGhrbx4/RDx5yZZsSrpjd+GFqFAdERkogTBGtchgi9gZ/duA+kA7c
nPsCwZquE0ad46EvECFPBu0hEJBEo4+NOtUGWR5jmTr7cozSlTUF8QuRis6n3hFAbP3UjHeT7kJ3
CdgchXCuiuptnP3oyCQdPgsy4LvS8Fsks+h/Fw34s5U/N8EDzr1o3w3JfKF/1FIQj92lJPDxVVBx
GusAwcVtISVboXCT8VSDPcbMo7AoEQgZp/d2NOhTJb8XAyUNuVLRswGG5qpHgoMG1Pic0eD5bXtU
dcD3qp4LqIypfExmgeA9LbvHXPRhtZhwoc2kavfzk+gEGtlJFWhlQBcoF6kzXvQhi/V9qplLVSPO
tbrPGAhQ/4oXs/OSla64Temb2WtQsHoteOrAimEa7gbo3cjeipOrTecx9Or0m+qq3D6FBbGguPP7
4lhzJ0AZ9HAt20xKdiFU/XFRQS3DjKOdntRPlFJTk5Z3gHzlJgv4HgVjtOuyVGta8RFLajF4/hdq
VuukfIF8nY0TFCMrIxFepEzsSWwUa/cWKKbHwUVUQMhYnCUSmq1VXvu/R5DRU8Y+1kSfTTNx0SEo
p7tUDsFlrerMF+AA1iacSV/BeChP00ckS9tTeGJ9LfY0D5GHqIso0/hojCTjkKhj39rS4n6o5fQY
2ArdwS37pYOJtBmdHthVDzVDZ93ZS5rykLY+4rSgCd98BvdvtgEzZSqm5sjNGFIIef4lZ4yyi/Ky
RbNRFy98EJilrLBE59l9s9DgbB0XUpUzC3W0VWs8kKMVbLMatTRlo+pW8ajck+U6M7NtD0nLYpKy
+VxbbvuWkcZ95+HqBqdGKMa77yQShdUUd8sSpi6rTjAdOFCEa5xj2BkmgFQYXUDJmJEVPoBXCoEn
lMOJXBHvGEakJBhZk23stuheK4pI1Gey/kSRQjmJFiVc1AgpwQ6lBHDEVPQKBxSjn8CA9atbkh4m
pe9FZMnVyKniTLd2uvcBVJxL14/3UzVgt3GU/XXmk2QSM1qXEFnGshBmeMZaqh+FW94MVESMPJSu
RzJ8FIUogR2IRIze8veJOiTZmn0kHnLRyY00ipSWdoIPyVEpq2fU6Bc2xuCV00Z0r6HsbkMGQzBu
A+MSN1Wy7WyC1iec7l/yIPfuCSrpHozWnzeWC7YStd6wZ0LLum3ik0t1kj2Ww2gdqMvwHYWFUzxX
HLVIDHNAeTVar6sCNyXj/cpPxI4ZYvTUKQSATB2Gi2/3IYSg0OUDHtynHHv3OtNqxv6iGKqEjhWx
I0zxphqR2phEFX8RDAYOUZHbDwPqu/VMt/2+rarhOXDD9tmwhvacW7p5ISKmWwdDMu5JQC6vxdj0
Rwk79b3w2xoQf2077SqM6+5R1MnwoDr2XzLEsnBTag0aCKzT4cZEZDX3TfvkMs3/oaXhbGZSGLZw
d8BfeT19IMaGLkSeGDyrKcRVsYgfEj/ixNokZXWBId19BicuMLaCC8+aZlwR3GC8Gn7dv7UipONT
V3ZExOjMOle4N/eQNhLy//BpvlXlHD5M0mbxwDBD9SjB68D9IQ3jqLPQe879Pt4XqRhXjikDmk3W
/Fa5FWw8u+Zv0K45X5ywaS5eFgCKqQJ9rGbUpXN8MxAWE+OAzrdfIysjcIXJ80eWjr7wI9w1SEck
Mv4gql1CbXVjeovoEJMIx+CZ83m2KYN5eHHDwEvWukB/tswR7aaLDMI4m1hcjxe/7OWJnmoCBsQM
v4I3nY1FqAhuYdCnR3GbuJafRscFX7yvwVgtyJaoO3DFRXIp6RZdYkvpCMdnSztQgWGALjXvioGz
5GKOGWRDeQveRnMun/Fi8OIOztltTMkFu8prA3Q4Olqnt+m8l2Mw8KvIe4Crlx7ySJn71ozsawO8
aNdV9vid+zCKVhV0wvchyfwvdjtXL/zCwRFXTLn3QeneDxw54Wx5dbiqPCPaMVvIH924EPnC8+KW
41SGRZcT2bj2MsBDQtn5tgjQ8wCmYTN33JrwWlMfJiYFD4IULGTviZu+uEMePdHIim59xWE5mixI
zLJY/hsngQRQiuZYmqZ3jhu7+5yUyPAst3KWfWoyGpVeIxcw0dMD5/caor8lr9iYQohyZePdBySA
vZS6MA4xWdL3f72l8L8JpYLHj1L//46MPX6v37P3nzsK5t//ye8dBf83G8u0MIXJEgAp5X86CqSR
SpK0hPfRafiZoGJav/l02/2A+CsJa9Wlp/F7R0H+Rt3PVDyg44D8xPL+EkHF5CP/hVMB2MVzTVdY
0DSgkXi8v59bCoRKG0OakhBkh8jxiIA62a+5PYSQCxGehWaXrGINOqX0TDq2s2PuUjNDREbM5bpv
n2Y884dYPYGILpdOzH0mR0pA4Fc3ohVT+TDOoLGi7d5pj8VDmRsZlONBxpi0hyY3D3ZO60ppNgL8
cYtgHjXTiuIAkZ6ccpTZUuB8ZHYtRiLADF/iE5h6xAh5e09ig3PtO7HG+bkKKC3XCVt+I6N6Y7to
Zoci3WC06O/aaocUl3XQB+gZi3A56Nk4Vkm2Jr2uPMU64vEZzswdnR0HcTrAUsfPTJB7q+qesJB/
HTlcXUnt9tNrxxn2tQa4jno2uFqlGe20ctOnpEL4xUD8NGtmGwUJhLtCqHA1Ru28s+zgAfGBu7Gj
ljlowREtyCv10BjYVhDj3M+qwTokIEZgZqruMSe+lGOpLmpmzyywpc6WlV9KErWWmShXqRqzu4DE
iEXO4HfHySUn0Ii1qTcrBDQG/g1Oo/YmzQEootuAS9P3D4YDhmF6Ra9ev8J7vEPHopZDZRX7Eocj
ZWDNeMel2AyRB20i7LRGSgdIS46DNtmv1AXuuPZtvR+wznwCRIkhM7OOvVOpDVgo0tDLxD5YsT7B
OFRvuYWhrO9HbICZZT93Ui4Ymkdv4+TWx8hEgjGbxTJg1HYkW2ldBLg9dVIiLbCcZ+gB/tIrrZVD
A/aqcTEup9g4uqYKj304Mv1XwzGB0byqArjz8IMvpuI+s4LaO4TsgfSv5YvwZ/N6M4aRES7Sh67o
z7lg5O1w0Ny0YM62hNJ8CiTGtdTN8TaGz4Rajpu576+jcNbpgzMOxSdFMQmJz8W4Qa2ZVdiQ5QQt
rXD9s4vZf9eK7HEsbhyrBLuh8Blb1lm8L5mYbLuOyUKhvqS9H0LuTKCnjymaMmFuO0JwDlmv3QNp
o2eZwDvudTzDRnWmU4Z+3SYL/DijqViiaEnW56YtxifKreahAa4KPyGmu2zbS7vBeVDa0avTExE+
VQ1UlhHZYeHWWxIx04uhs09u1OlDPvJUoPq5w4l/Uxuiy+f0Za9xUfTkHbhLX8/y1EXTcCmceUIU
Ez7KW7a4YEMkEZ360kmDb2g7y89Tj+QtGxknuF3rb6bb/IbEhxsyxPqOJeIVuKNczKMwDoHFfQrk
wtu0ZO6cR0NRMrveXeyr9GI3wn40M7SBdB5Sn+OB6Y3+sTc6E900OX5RjYuyMNxqH8yBeSxJlucE
05Zrs7DEeWYozfEPMgoM903be84+qCz7ZOHM23TNZ0mQ2pW8VEA85WRscmhiwcL3qRQUqQsDstes
EU/61lwnjdw59i3CorpHJ6FMQqqMpP9gYpeH0kvPrWv3Zx9J7mbiIcQmSG9pHIPnYu6bDfaIyzQP
/b2EDb/IEcXsFazHxo/svQWIdCuYUmwcmoZhh3yKwJR91EqwLVQOeE3j8dDikNtHpboXXpTsJEaq
1vLPYSivozZavGy48wiXuxghyJjUSd6dZLSuRhdoyDMwAfyJR6qyQH5qMafraJIQvMObg82KwhV6
n2bT1P2Z81CwS8PmC/bbYNWTx7tA5Wccaayd8sZPni0V948DjpG0cjg0udHZEDleM7rETVYby9Ty
pw0ocvu+M1pUpoVFLiGYFy+Lqq3MhkdFeXpHwBCbBdJtOMuQafD1lvchAd54DU7KI0164dzW9ogt
ZUoKwpWMESK1Ioh1UTryyoQ82tg3J6iAZXGkl2OvEp+CjjPSRoCkxurC2C11k7eCbC1f1GpZKqaP
WM8XTeE7T2EKFB869LScwnC6DHBlT7YsjTNhrt/Mbpzvmjp9kAhHF3Y7bKoeSgbHxsVY4NRzbnLz
tL/9hN6B41LjQR243qRbTQBe4jneMnxnoJMObx7AvE/uMJ1CgJFPZopSFnQ02doAl4EkGDuYysZq
MuNs4xueoBNCe085RrF3UnsfpVa7p52wIdeQUT+gEkHFc71xXmZfZM8xeqr+Rz/yn0nCnhwEY3pj
lJ9geSIgyzE46Y5CSBt9eeB4D0Ah8XbZGDFB1CBWErtjwFntcn9tWK2DyXVpCmAE8dBbTyX+EMZa
dF40I+7ZRAHexsEAvzQi95k4qu0YN/Ua+AFVJCtJCGNPDM45lNPOnLjje8FTMpoe08Ypd1cojVnn
+o7zrl2dcaP5OsDQq82dwX50qlKFzdi02KwUF2LQNhwVzX46wKqPMvOb+YYKIllKEbV4lap7h98W
FsbkUf/AvcZgtE7b5txyZc5jOn0m/fZLLPyBUW3RbHIjyZdN7qWn3oSUGEzvvmzbfUhJsDDHcnic
OoxFCe4sLyEHAwXrV2N0vygPSDsibeNkSfu+jRL7To4cF1yYUeu840HO0on5Z5uRNOa/sLPJkzBY
UpK+qdYGoRDrVJH2pVK8tLNsT2CjCISzGx/tSO8drIgcKsLahc6rAyZLvEW4DkgTErsEZxLQUFFf
pgw39Zjx/aRKvhPIEx0SWfi7RBqUeWUDY5qNuQnnYJ9KG7Di7cvHf3WCqChkFxRFMRICeEAPpQW9
w8OysZ+UOy1a6L1X33H25jiMu6Kduk3T97C5IXNYErGRRTD2Go+9t/QRWR0+vIJTq+SGMUKEaTks
diPhv8xD52GRwRcg/j2utwHynFWOZZOWWRixdyf13gXqtDLC9pQ2GkNIQjg3yFcU+l4w79nus0s4
1RmD0CjYqbEW67FNCYQGDHcEVGnfD/58n6LfpR1TVNs+njEgtX2LobzuNz4QeiuS/jovnW7XNUJd
rJbIZxCrg5EDj3Yt0LlxNR+LwLjHV8PwIkfvWsOloANyiAbD2pMLqzeGlDEDrCJZDa0z3qOONJaa
3CUccNCTxjKcN7pBpyRqD5lJ1c+AJsvnOfEwwyjnhzF1w2Yu/RBIDcBRe7h582jtY1OKdgn5WIlR
fg78HAJJMyFXkCRpZz2eOSeccUCpSF8MZDjSbptjUeSrXJcU1SbNRzMtBdkCBrFs1OcQGcht6P3o
GhWY+AV2Mdhi1tozIBDMbGEL4mMJzcvc4cgRhU4DR84T+THu1smCOyDZ2bNwxS18tB+2qWzQr9b1
drazo2klHJah6iOdSvCcKAbUK5ETY2fOIWbJoIvWMgf8JoMUN6Qdl0+zP/WnoPF+GMySKNCnHK6v
5z7O6KK4oEvNQnBp5rK7hGN+J4RL65hcxA1HueDe7ivECX5rH7P7PA6sp2bIg6dSe8fUKrILav7l
1Fj5c45QsKCHVzZf6e90VyUkwTlYK9zE3oatVx5zJNdPiu1qkRK2eqzRDT0J3EgbwehoHbR+uzOx
ZLM2W+JqFPUmQnhaLF3iB1cW+80mqrPwYbar+p5kF5RGY/jw8a3sFlnKjemtP/4YcacufLqsG3OC
7EP+AEG/luRxxBbFUELsQXvhncsbi7TeoCaazF3ats6+4Fm5w4FfrTzQ1vtqFpDdJFV11AzjXeTY
rABToEhJ4wTRhpDXrbQv72bMcslsrJVMmz0NunBnask7sNSO0QUSXdbyhUtnFzY7Lb9g7sxn350J
ElITnzctxgXJ9p/quXu0M+tTk4eEcN5egorkNGiVrwxjPMYDE+J5QPxbKHHXZg5xu81Yr4e8Wtca
72bp7qp0i+Lhtc3sr/iTCabpxCshTZsIN1ZcvpQJi110sIdPptCPaTXdMYle2lI99gpJkEPzxkIN
aEYm44vmkM38+NJja01q+6sB6T4iYMks220NBESFwTIf1T5xYfc5E3AIjYhmIOqyZxTBvQOEm3lZ
/cCxQz8QckISVM5x7X++Z1CQIvrrrpkbB2jX1Y/I0t9HJ3kNcrEfZPY86Glcm4pzWavSJ3diFUha
gwBaWz5FPiyBTqlL3xHUkGX5gR1CP2MhCh+E1lx1Uz8zknBRd6B9gdCsWc1X0K4Yciq7Wo7fpy7i
KGCyHatRT1cblzvGa784NVH+PHz8JSr3lRun9sKJEQObCiGdw+Rh0Q5d/4KB15LEEE+9Oic1z/4s
0dY5UtsbbCzpcowqua5vx3JT5aeiIs0im9rsLqvJuy1qI9pak5PdCQNm0qxidN86sS46J96iAYq6
zdvOvPhg8i4j3aVdITnyRF1248O7uJiaZJPQ+8rZhXOc4y1qeAd9YtDa5lM3Q+qOq0odPv4IVR4W
ECI81j3+lhK93suIkMePP7aksVw82sfESIWPk7NzZW1dcVV/HmkUP2U1GmFpV5eJQ9gc1fXjx5dK
8knUvYCzfPse619+wwKRfjCZWCWZTG0xYSUIEUp2seqBMUhyZ7rBjNmnf47Jj74zRnoQdWs2mOHz
rSNDAg5C8aWQ5s1POn+iVX+PWOgG4pnja5tV8ZXi54gaAjAhN8tKm+pgAIE4s8m/uW3i7HzfezGD
qMLtYh5ing3K8QCvViKZx3IOnTzvNg6AHP4KDTm6q13/kBnaOTi3Q/vko6YLK99Y+g3/c0KRvYHx
0Jyln9RHFVK1Uauc/v4li4CqML1aW92oT4EyC1qX45WlEfsX/YKNc/u+W8h2l0nvIimLzh9fFF1w
zRTpZMw6OKC+3rFzzhgaOv15TmdnP9lmc2fT9WC9Tki4jUo2uaqiZC3cUx/HX9sbiu/jC87qpRDM
wHqTC+4Bw34yYAUhzDKtw8cfYxJIId44wxqSAoAjhAU0pOPhoDUhpLrunSecndk1VfbVyy376eNL
hbgWioHbeRlT3jl9irMoJ82m9WA6oLPvdNJu6UaY7I/RfCXFNDwkUBdGdyghp/WvDPOjh7FQZ9AH
I+IuO6LLkKarJoUb6VerGYsbhf2C4+d0ifCerKP8vvCH8qh6078zAZMueoB6X0Yvu+YoQF6sjkaM
f6vIIlZbGCntY0aSH9kmmfd1jLn7xrJ+czGeRxR8tz5WdqKrhAuizIIVhWlBY8iCi2WfezGO33ti
q+fcxn/YBBF314ycK+yKC53b8ADSrQNpNvtPFAFqkXVh/N2C8p+5DuqwpmpWMDYgFiJifmgi2N5Q
h8aD7yEL6BvW+9nT1xiuR+DKbEEjLWPSBFbWIl+yr+t9bUnyG6ZbJVqhSsiV+T4YhNmRvjPao3pt
SwPbdOROR5Nt/pL5CswKQ6StPWoSgrBZpBP1BImHOCNdlS6NMu8vdJaD1d+sxPRT3IEapKdJ/8aJ
vmLR2xk38j8Thm7xNxfDuegY99LZt7+qwD9lmuhFVxDBazARwl3bF4xoWh5O+9P/1+1kH30a+q0/
aihvu+S9fm9/7ij/81/93lOGfexDF6Zx7NDvBIfzD5WaJ38zQUCB6oaJLaHaQcQuwPCo//4vy4HX
baFgQ9728W94E/9QqYnf8BnahBc4BL+agen8FZXav2nUeAWAzFifP3rU/i8BZMy3eq/JRn/duuD5
FvOMKjOYKmuFMiFZ/XRl/kM29a/Na3HjNVt0wQMfg75r//JaDStGMkSFt54GXX5BXsPoA6FNt0hb
WmdRXvXbP37Bf2uX317R49pLIURAR//2jr6+PwAJaf77v8y/BaxdsktDUgfonxDpkYtMLVG53DLV
fLtYdWzVr0kEakUxqDEXzPRsmnAswdvCYco2ku91NDWou6yIxMXA8ppSlZJs9SdvlBHBv/Cnb2+U
D9yhAxMIn37jv77RxDfQEYyFD0zKCM6eJbyt9FpJfjg2vNPQTgSxDkM/bik7GwS27GsLwzf9h6jr
0ueiHNsDIIryxx+/Lev2sj9jsT/eFugfGDk2giLJXfjz9fMDdp4kQKfYIas6t0OWIrKwSvXDG9r4
OFhGQPBb2h/xeA0UAeyzQ+RLakTHf7WmKL9OozqiLdoLZdwnJhaeMAjTY9ijLOBUFaTfDKeeQFMk
GsyHVQJ2MtNtPunq4Y9/E1MAC/+3X0X6PDe0VxF/2r+IMWU8D4TqIITCNYBYBkbeBjeIechoUL8g
vfLvPeCkVIRFVz+QczZ8K7yBE12WF8xKM509ZoMiHoEkqcpn38npijld9G5guV7i2tlFIrmWdbSP
Z7jhorBpZRamwN/gk1BTz0RKqPkO8iCujfw5cVzzCUTori3inTH5HJcJvF5XjKPpEmu44GLZ0sVF
X6igI3nyWM/xpuuPbnDfa/matjikDPT/uFfbx672jjQGDlLmqGamDX9B1YUmULub0iT13uHsk4qL
086PRfwASjc74GFZhDo83nq8qFJoFcaEw5s+KTIx4+hg+hoxaVrEzXDbpku5kHxoHL7nl7Lqjiog
KxfpHgfUL3mYfVMS+disnoCBHtkfl2S3n+wyxoSKjdPr1KYSTcMoxAY7OH7zBh8fhe0icjHT08wk
vDV4TXyo+FmgvYPUxgNpZRwS7K4DFBw1MVYNk/7U0fX0fEbPzXOqbEscTc8CQpnGVdstyGQhsfSP
75zbcv/rjeML23UIWLFNG1nwvz4DlZ83qdtM7hrZWH5FxFXQrBvEiSnW1s7xl/rgxQAM5JJZi9ek
zbrDGfLDg/b5ZdSApkZih78FYkh3Pk3WdWJUSAFcaDicOOzqrmSKu2NEUL5Fc5HZm6jKp29BN5iP
iAbLI9ZW48200+gk5qnedg4qc6p9he/MieQRNe7NCueJP3tg/sOjzzp02/6kgxyaXeZfHn2qBMgl
t0ff1sF0dlMM0ssEqe6+Ygu7MyZcNto0Ecma2XwP7b0+5UwDK0aNRnUwZ0c+Z31T/3BDw/zyx5/I
f9hGpMPKxDQVjbb0blvaT4t6FkHvondC6qq0qN3r8ocCG6QFeX/DGP3JyvwfLoN0AswQQtiSPOLb
svLTi5XKApQwte56mhr/jVqH/qAtst3/w6/006v8sjjhE4i9xq7dNS2b+Lsom/LUNOg3uS/BAzst
KTZ//ILmba/9ZWUnP8EObmcIaTvWLxeRO5QBKAyfNR1p6ziipq3onXZwcqeZkPXSqeghDhKSPtbC
N1sIYhqLsF799bfB2NwJOBghgOE/f7m8xuBWjGOBsURk7ISj94LAC5i2F9BJD6wKjmMXrTKvQxmd
D88pIVN/8g5uqSM/XwhXmpylXJdgCgvTnH/7+58+YGuMTEkDA2zqfCPjqa7pzrpVasl2SrATXcJV
0FEs032273WKMoWWe0MPkeZQ+ydrza+HMTw4ZKtyAHDg4nMevJ0SfnovszOnuvO4xVSUpWuvxSpd
VFjglVnZf/JSvz5EHDM4cCDuAa0VmK785fNXcwglAMsdyBsvOrRZ4u/BVQ5nuwm7HVcp+LPrzI/+
5Uqjl2JF4dzHKuq7CCL+9bcbCHuwQK2E2K70dNdEDmSDcBzeSGabiUklMH5NWaj3LKWgu/2a+UXb
kvs1meHanMBdc7bI1gKW6iKK62HXprUA9hfQjA/S+WiiHYuYtMDoYPlIwONNxJynNPOWk5HFX60q
K15Vk6O7Iy5mbc6mgzs3mF6mvuoWwjCBSyIByfFxW7M+D7BUv3GFFJzuuvqet7bzKXS0t9Gx+53s
1+lr8H+oO48lyZk1ub4L18RlAAE5Rs4ita4sLTawktA6AATw9Dx559JsbMy44JKbtr/F312ViQzx
uftxw+FabVENkc9MMGq8bUviwxWjtyLiqWlJHacqcdY6d4ol0Ob8Mjt2ebAl+HfaxTDwcO7hK0nJ
KSQDcO4iBlzVycw/FwXCH1ZsCs3qws6Wak6DvZobsKCQRhmYZ9HkPdPGyhweP0gyUParKPrTXpoe
RH4DLUlX/1G2tdYk5HUQNPtJdyvRS79hHbedl8SqMuSxaToJJ0al6MnI4qY0X5o0lfdDMgkHAI7s
v0G5wsb0JeXgnbBOHBj6TWmGJCsz8vuLhBpfajYd/5L6RcIUN3eu0IeKnxL7/53uuog2S5FlBL3C
blfnTkqsBfdER/DurSR1+1panXY2zPSnhybPhisMzh5+SCQYreP5m1Yk68RzorrhXoZT/1xbxPJL
0+NKP+tqV1OdeTHqJtoxszQeQGQnFzCG8TLFRrMymwKheXbrSzgbPdAaLQg1+uanEdKNCTCpP+cz
BV65STWGUU/EMHvwMPbkdRBUqa6IsFS+t2EMlXliNsBgJONQlVXfbV8NT1agwj8u/s1LTo2sLgeU
OksZr707NhQThhlNkHJ4b2WjvvXUQ/ubShIRaOk2PHwbcWNhkKVZj6aHQTo0sKO2ziaMxlsHdBe/
a5R6rG88tuc4dAEcoTmtaH/P13VYWkvb8NPTqLuQzs7W3QlKQfYY1KCdyslc2kGs34NGzse6J96B
kDuvESzGDdWGE/l/v9zTU8By43TpFrDnsMx0OKe8cPNIngV90zIiBsQ3nvmgBwMTsu/f0drMxD2k
hlWb2qFcMaZzvkAy6iqHvuFazndtZUcHums71GQssMeGosgXbsclECdMGYGp4k0cgM0kctBcKnrN
1oHT14xXb/+wVdSvVRMP18b21XJyynTj2N2E4T2oIXlN3XMc4Vd04ym5JnOY39tekW9Gt9MnK1Jv
sIqnB/ogYuwcuK/DISMyAaRhU/vw/idDW9/YLoHN+oSpVALTW4tOXSxoN/DHeGXcTRW5YBZpq44W
cLAAg7ZFKDZ5aefbmnDgRQptkghOrJ+sMsL7yQ8JeufkmY8FK+609rPmxnGLqg36orOc+jZdzZTe
0f6QuQQQrWSXJ3VwwboynIFKUjHQ9rK7i01dMyMiQOI8DWRU+OdUbO30lJeXqA+ALVijCb0MOWnZ
Zy7dCFxpob40QMjF0Ds/NG/w+TGTZkNrrDrZoWmtq9b+JL8g3kHf93cZBPo9tUveOy0v7c4MveQF
w0HEaIwlbmGY1Or1lpEcpWOqTaD9eRu7dfwJGByoY1553Brm8KAzJbZJJmxSnRXZ2Qpo+HHG4LrM
kN3P3QCXdOUaU/fkKxA0rmHmS8+qfGjDkXxwowzwRptPx8kook+hq4JzJdbNpHaaN1jc1EZSHvkw
aHYBqiElYq2VIpeo5MOvnJkntJ0AL9XFYzfXwb7IAcl1mHpJ6g/Da6nKiIlwO1yIBnTvqIDZoie6
yt19sKprEcnxpIvEXrOhcGEzudS1YZ6f/QbXgG9qFvphXg1Tdabzod4WkBRAaXJO4BI0YmcyfWMb
xDHG2bzmaFhWZL0XqeE3eHcoJoZMZ3879DKcMrut1l1A7++M1G6yyo/GeuyF9eRh6FpBpmt3hvaj
RdAArykKXASLoarKg4dxBHHYk7neT3CrBWCmrHyn1ofaA5HPP7xZM8U+9E4XlFPaNcjhYd6Xvnil
uoFmT27lrwZhd7QtV561jDxnLfO2fHQZbqwxH2RvWZF4f4McsNJYhdpPEVaOZvS9bZOnFXthlorn
Kpv6C/mT6Jl7AvNe06XdD9eHRSa9G9qLLYPwxWs986GV6K1mVXsH6mPCs9a6++mcROAoa+L4aSzn
6GoI2/mVWgTffhJjGsRVtK4KmmTM0Ace4ZbAUyP87zei8vzeaDl9Sh2W974o4aKDdxrPmsjn3sTy
sckbZ1hr3q0T4UGXeb00aqovwW7Zpa3+SiYu0ITJ8ts32d/yZhmuzKiMzpHK202Jjf6NqwvFtoWN
tGJb1L/wWQILOhp0qzqdBQWqATc0NRLBsQRSxveMOgCGomrfU5mUL4NPbBAGctW0i8oxeG+hZziP
Y49gmomENgVQMRhfSE/XU9iS0AwN5x0HdLWZFdhDsAvZAW+w/dSJZLgCpA+2TqEQH2K/4B8N5lQi
ZBsNxyO8HnckZlx7NYNyOXAfszaehZldDdG4V1YCUX8shnQfeQr1VjoC9dPysHPY/ViliFVpcsr8
XG8SZ6TElDPsAdJrPi270mgetM6Kb7toq21p9PGfcov+xSPNQY1tbAC5yukhViuVxZSjB6H8aytH
VtusM/TJgyu7TEGNnRWE4UcI1jTNQqY55GnMkCSG50aix6ZDFnnMB2KRF0xDfNjPV/4tDGdMvrIH
PQse6HakbKEQ4/ibEUj5tIUsl2x71QYBzdsl1JRgFCKdwAXZ0qsKeu3O7piMT3jVgYYn0/hicmLG
Tcd7WLa+4dF9HGYPWZW3H7Ww6jthkQ9QSo3XApreuq8bJHW3mscfLRKyHD3azJ/Z8RrO+PI/Zrs2
gU8H2guWDr4SjAteGTxEFjm1aR6sa1s4lKi67UQ2yZb2vA+SXG2oq2dDTGzoKMFIxcfC0F7B35MU
9ltp4hbNlSeOyLbD7UOcJ09kJ5sIjVWPUGqT8E/hv/towqwhctjYW04ZNOjqvq3Aewt5nlByoMoa
bv9kzZX6q8wcFcJQfOec7R7Swvc/J1JKW7z48aNtSU0PrGh/c7h0WBkG79p0WfHHNcu69JllsW4K
YiRmHn332jA+Cixtj7hoGgKKBmISJlmabFIjePZmpZ5IQFKu6Bq6WWWhAfbJwC0YD6N+HsWUEFHG
6LnxMfkcDAqLwI1h0pBlnO1ijBynHKzHxZyx0VZBbUBDFrP/iizvnuPR697r3BSvyGf+N/y92V57
A0BIQrp+vmoG2yBWPJX7ZkhtMrE9Xe7EfoeXzGZqoo2pOHRTJ66Q0uPrJNrm3pzZKTp38iPSFENw
ZJwp/mo/KEkZpGVyL3my7mPDswlNDmiD0aq1AAcg19MNvNAGHxHyLpTFNKktzLUUvZcuaMYTwYrT
W/rco2piRMqyfTm1FKJ7RcHh1WzkcMebHbyORM2us4jEbUWdaK/0Z2FB459uS2joe3wcZOyfR2h0
HyKOiuIw2tDrUeJVOm6cxC6eKgivGsi1LF61ixFoUemiWsUwzL7zogjLde6W8Oz8hqvuihAP5zgU
2yxc+/h6MAfEsaIRTMZiZcxT3xwHy+R4Sf1O88BogKQvrL6iY9BgBFM7H+ARuxjJSPfiQpyyG0gG
IrdxJxwm0sexxuNy4v/LXhIjIRtUDJXCNOriBF4aYWxVK+YEqH8zBjLVjJTxNfPMwSuvdIxJDRbZ
GpRHSN41rLwMpVOQXgbr5CJBRN6qcb3hOQy74gIPZnrKqcsmT4dIPhp0Ko+NFwBVUeQXS25e0aJy
ofC1Vdg+DLxTp3As62npTd4MR3wc5KnwivnVKu3uLw4c96zIdADmHUznHHNPFdzlo55cNG1ciwCA
b0nsuvDbi+NHpL6R2TgRiqo6DM4gTq0XFvDWPAeSVBNWNeApO74bAgnpQ4D6QhBu/K80bbFRW6xN
r5VrFcmavj2QOdUQPWLUASwRc0PsKDOpFyxPwXPXBLyZbRI9Q4qcFoyxkrVwkwrQNAClFY5959NI
LaCxVoVpCWlf0LCy5ogSYJ6p3m/+34VhK70dnQFSRhIEMXaGIfjVPUCxjDvsofcVcBwnuxUFR7kD
a6/V+W4qZ7b9Ao8l0KKgZFw8zyeIltTdV+6wU2kI/hapl+Mv29pfmduf3mhC5cKa84UblNpuv4Z/
OJKGrOIk203Eua8iY5TFpiO6YEGUKHkohpatk2Of2S3sdh6KdR/MLJZ6mM9B6TVfIpTjp6AXc5fT
Hw3/RWl4zmOxLLoW4Xii0yZgRLvJCVUtgzrlqwLCcfIJPZ2s1DV+G4jiEfXhJjB+2Uc4NlW9KQsR
EK7i4P6NeaA63IxKa7gzxReTduKk9gwvFWW3Mr7yNGGRtxE1ggcxJsN8nHmJ5cJFV2INcASlA3bA
TbvBDxNYVb/y47B49W9o2kyO/WayXX6jskouVK4qH/zeNLH98C0acGiiNKGQcZCgoBQ1kTnx5XDd
V9EfwcV4afUmNpDGk28+57BD14Jc8M2Ej1FupGt/nO7sqPrB8rvrXdtfCbCaewlnmgaj0O8B2VFD
FxGAIoFJ4xhlNZwjINxHEaZpIi7YH42OPwZu4kP6NENwgWzXbGUGDq1iWBo6rZcqL+Ejj2zdPO99
Ji9lnRZ/BXaZTagow+GZt56UNkho36hrgl+7dSCVHwFK8om2kuhepGFab2x7AMrs4xEPrNl/jmV4
cxBVKaOHOJryb6rfHBxlDgrPOsId8Ti4XkzfQ5qyu0y4pALfwwFvgnfomfyTp9QMPzzjdvYvumc0
CJcbYNK8DaabHjstvGPEg7NWwYQ60fvDrdpSxogDPaDOajFQk5wsPKmDLVdgyHV52BI+sLAWy9D6
a5WowW/28wOOUO8F8bPqlm049xMevdzGJiOqpdI8r7sxI4ByxK4vfsAMYG5syetRgeR0clnGedmt
DEmdYWTM2XcZVJwWwr44WMGgr2BMk3UzSqrfAK3Z1wyx+GgV87RDvPOhRGP4KWhIHYdLX3rW0YhG
52eIFZBrTDQ82YEzGvdJPtHsWlXhIU+y+VFkdXQ1vcY7mO1sOZw1rBCMEx+C55tOsqiToto0ICtG
KhpTG9B/SySIELk4RVEsHmoOcFhApX+owKE/djWU/UXtGA2Y6vrqtTYtCoaaeHJl0EPzxJb4ha3O
+qUTI3rE21ZsSaO5G9SNLz9y5uNY2v2W/KJzEkTPH0LH09daFTXmiFZs0lj9GYbpRlA/7Ok4p4DT
rNhOuIpCSC6JzV67onJvu2E6PJTg6H8nx5rXoP6HvU26kbtXD4t/Mbq+uhBgJGnaO/G5nyb14iZB
ep+PVf3aWhN3nlFmNzGAkDpeFTmJAy9luJXU7ezrALRpjxvizNcb4cSJxH1q4Ie2a2neqYJijIGa
zQ0XShd/ZRpAjVeO+6RNM1tRnoIYRmPge0Eo54/nwufanQbs90njqsVEXcSjQ6PxQmjmo2QhSgiw
3Dk7aCxBWe/Dmw137OEqJI2T7CLuByRkp+aSIJ58wD6Sp6TCwyI86uNWeeJ8VewZj0Qo4y/qKDiw
LpWRgG3DylQN3nM+BdbZn9FD6HjHyUuHcJlwQGiy3Ld2aVkQ4kxEACg0hqLfe7D6jWU4c7b4mmXf
dR+exfCTAYxfWpvKYSKrwih7zUnAums7Krxyoxu7/UlYUd5H1KkzEXowqVhMFq0d9BjDsfguZBaM
wXoM7RSzWCdJjQ2Ybt+NSrjNBo4WnGQ0k1XNzfClJ0r84NuGoxfYruMnKgK9szd15ZsTjdFXTV/a
nqEDsW/6h3nrtSFXfVYAM2GaHfMcCRzzfO/AEOKIy7U9dCTKGqgl9wrzBdPdYZ73vk0knRk48wg3
ICh8RJb2MNYbOuOwTtFUxa839WNAscvBJAl0Zr0HHFJVnb3hQ5u+kbQTW9kAyw+1qn1uHf64KltO
vL2mzN6ftLsqKD1UgaZ2tu6XfVfmy1iLGwPCaVfdfCsJG1MDGSdWJetzLdL2sUkL49zkE0ARk8HA
5vbpchcKgY9wsSePIZTf+hylnOc35W3dKyD93Mkp7r4TsxiPXAnDSzJEJZVl7YTxN6EhYr7HJFo5
C61thq1d403Z3u1HA6hExmbvQJ2ANpyZ6gDRtfhIjGl+SZuESYal0++wGqk16dyQEjn4P4fQZdNz
hY7ukkGGW8MdCQQz/ag1sYNK47xMreYnjXgqV0VhBGzzimjZ7I+hplCP02czsa+xx3snj4vss6Vd
aCuMHAZoqskcHXvF4r5xPWOIlrNlpgduGsYL96j014V1MK/8hCYhFk/fSe9VHlE1x65XPmJu089V
mWLCYnjx6YDe5WAx+vZbXOI5XExEgoLFmHXhHUXUNIj5hT42US5PjT/ED01Zk0gnJ6fWvYWrA8E5
ak/CjubfCPPmUpHYuYGYa3y7NW3ykLrDImEjmsozV+2KgjVZDzvhDlx7HE++sB9PAc1r0jlBXkif
sciW+7rG47VyZJa/zK3RPkgvAwTI4mwDVpros/Od7J6SrvakqOyCX85w984D/nC0LUCEMFsERbgM
N9JtY2OfjhppLSdpdBs4JhRdmDifqdCq9mY+Igc4g88VqFXKWDFfjcSiGoBLGH7e8eGsGv8zF0Tv
Fr2w80+qnBmIVjR5ipVqGmM6BzMDeECvIyyVMBYkuYwon0iMmXgQ/3lSHAs/3pspx1OvEd2Ehs9M
bFUFMF7ARHuY9fQcnMrBDHek+ovfcVJQNS3PeMhH0EJLU5nOW9968lpkjvto1554V3I0Xm2Qe0Dq
rHYlZtc4sOd7R7esGNXQHo1De4QtO7kUzRme074m9JdtbJ+iRYiNJjEseAG3HknzMaA3aVWHuMAD
d54em5JStTQgxmrNw7xUMgB37Xv5xpn0SL2E4lBI3HAkuWVGx8iehxVsfla7FJAKUgv9y4k9HA0V
KOy0LZ8zI+mMtQFX96IHa9rPfqNOqdmLu7L3ajbOobri//sCvmteonb+aZGfnIVtWO1dbNP/u9BQ
V3ByRPQXTK0Hi8KKp1d3ttt3MvPmn6ma8rPsCn2jE6iRe7yvyrduMMg3AZlPzonrl4xNasJCLPwM
qmitdbBrLTr8Yd+xE8Od9HMpjwIayapMHZtnlKHsop0ShwBBIF6HNjC3ltfptVWG73m1g5wPgXRs
6yNVu7wFWcTUiUC7dRZ9UT3Ae4JUKs1bp1pfikNB7Mdap11jWwt8XPS/2yzEyFJGna5kZlvMRzux
zaO4uBZlRH9q00BLHkB8NCNelrYYkg1Kcn0YO0jtuhc5CQ+CYws9NOxqPdG7AzRH+GWuC3gkDnEj
apouNgaFkS8VvE/QAYDxl9AHp1XrqGkVZWF/L0F6HO3A1MuyiMjKia7fu0HkfqkgG4lWxLcJS5o4
VJ/BApBoLNCop6SbttOgpi2T3IKFiIqwehDxXdl6pHEA4GyDvL0ZvyEBf0KsL9ed2dvveiz0vWC+
trLbAEMKbQrevZMl9l8j++CV8HbyW4/CoMO1mdydx5q5tZsArqzperdLgb3rfEjltqksbLip8eQU
kb81BlxAi7JKaU8KlXEPDKp7dcoZ8SSzgJjaEAr/O0gPn7t4Ga6DPkg+AlniFi+lIOQM/1lp1/34
pzL+P771v0W/1fU/NPDu3/8nP/+u6okLZqz+y0///f+j6D9jrQC9/P8e/b9rk677/M9GzX/9L/9h
0/S9fwAK/JetRODSxAc0/nbqf/033/yHLZg0erzbCOXBzTr2f2yawAT5ReJfnrCBBty8nf+yaZre
P3wwNi5YNhNAISyB/xebpgX787/K5z5WBV/StslwBW/1zaf0n8wB+DQJdldq3lQkDJfewFF6rGe1
6Arr2ai811m1p6jtzm07722KUcnyUrwHHpk04O9MaLXCa7ewBfOikOK8UUQwoDi5oNjZBxxoPVhf
i+PbeM7fxABPpycBylz+WKsEVRp4P2vacI6hqNDlm3iQL0bat6BKd3l0Mnrke8cpH8yepsKsIpbG
hfCooJd1TfRMostaeDp8lC6JEbfmkMR82hjglE56fu8jjpdmCSRaGxmbiaeWjjbCax+l31N+C99l
DeKQMH5Nm77WqF9omDm9Bwe1T45ewSFnTBG4Y3PbjQnhTWlfi9nM7whoO5y/Hw27WLHxL4HvdfvI
ZK2TDXddjt6saml3ZwcVZZjNC0ozq9MmMbzkPvSDL0n5k288T21VcD7OebVrDXVccSW2g3AV0WC4
ZAIB90xC0McasOrTNw9jaxgCFfQrpgAeBMglZJ8Y7zcgqmx8llhRy6Z9VW755LTjj5ObZ1gmy9J2
LgOGvx1p5G7RO4o6Hh/dMigYPpedO77NBMXbadgy3hy/0yi5AxMxbFpt1LvATsUyolv00gj3roVU
uid6VuynDKDvTFNR1nGxSvvu13TH9JAgIKxAAslrnfliE8S+e0o6yiO6onmoh7o5K18c8ABnZ3p5
/E1dkxWTs/tqDtjRcmPYAaSsmGLQPFN4gJIUzgYu++beDz172WSAbTphflRBmT6BKlyqbIg4Rfbi
yrEeAIBtd5dI67uE6whJEgwTKoPvndhztME6+jR4bnw/186+CVkDuQ8mh4iu5jw10guMn2bR1L4k
YTeXa0wA1altuhCDHU24lSzWGechhmC0yM+N8ndhP7v3CGqh/qwz2JiLvmEKqYaG3bxCRbqFGvTw
RcsZ2ZDePkk9YEiI3asJBryH67IK25met5DovG+w2XSFPMKbebOC4tjKaFtK+6tPYzx58WOMjwvP
tQk00brrA2851+Nja0m8mAYGFuk+Tl5DdL2RagGkqeFWgocF7IdYlC7mR9zfw5KTAEdVh/BHQCX5
PEjMBW4WrCbX+XBR+DfWwPnEZKy9MJkgMVoKPozO+RAFf6vRtCG9qfGuh9JbqDrfAyvchJVxpQoE
0H9bbYzWh18BraH2vlBUtyQeP5pIfvQeh38giT0JZNfr6QPnCbhtRVEZ/zoyQYL0DkztqPMQvBhY
FO+tcIlQxDuTps91+jMW6Y/fMdmte9pE/YDyKaNr78SEi8TS3riLiRYEc6EOpumUx66StzviQ2/Q
QZjNEK9kw1zWTx3cAVlIfCF8DMPqxYS4sy8YUJoIKRtLKOBg2Y1t7NZrESPwUkJSPbRtS5zzKayI
681eEB4IQUAynJMboV+WxzyyH9DD2lXSW8iOKidAFVXTaXSAl3D5u+XF0xXyd7CDFfkTgfK8Gj2Q
/VTQYYA7wj8NdUVRx+2/MquiKMw0xnWju4MTMmTqC5KRSfEbtf1TFaEhle0jo7Vt6Alry/PwqrOn
IdczDSM+eM3swlG3OboOUUVrJBlEQMk+9eEUrFCnABH4tb9p3OArzLPuwuj0U9uN2ggjSDbhwMS+
8WpO65x016KhE3d253eXNo4z7WcneOd6b3LWXUwe0E0vHF0Cgx58JL5iQBXRh6JUMi37eIneZVys
iQ6Jm/y1pJNWsarWDFKc9iorbUFOsjNsNIDnyIikFxG+OXNYHXpF+RaHfYJJgzj2ubnFL5HTqSHe
a4UzvePS7N4DsTO/wlHbi8xt9LUynfpItTdjaNPXOzHVX2ygBUx6v14a2YDdy3G/us6Z7zo2PXrs
w5qZAOu1bvluEon3s5+c4BgY5tWqaV8elfuUtaa5pl6wOaqR/megSpve5Q7P2nL0BKlgx6EQyKMr
MBM9T5nN8JQhGM6nDOB07V9kYAx7wlo2kcfox+tBTlmTNawb15JsHvat9qB+Je/83REW2Cm/2Nmt
+Clm196WI4IDiYLurBHud2Sq5FpC0JbMNQDGVod4muxt7PQHNANGltsImq83yLd8LnvWO2guqWwu
VBHEY3kpMs7p7ozXrKJlpndG9wVFfNF28lunhYY9Jh/xVZVn1DW29AIbOXrWxmPRu4ih2Q2dTO68
JpSLqMipH4zxU4gkrLFsI010A8uNr3wF+4PH5J8/dJakCEh3/q7WAdCd2vl0OS8CQbNZOOZk3hct
8n/NQHCTjq3eRnm5pyDQfSKdvSTNa7xgv+PcocK1C1hyE7Tk/LjQy8043wK+t5/ifdFb5SkPSi+q
IH+Zja3de+2tLD/TdERnGhGUMMGgUIjD3I4+YS7adRKL8JLw6EKbeReIJ1vvRcZRAALGCVl/ncfz
J5OYRnwN3DHXuifEi+PIWgyDmDnJ420SVIA2LqNUJ8++YLHC6QgidkqnIJmfEWbN0vtMhPfZRszJ
W+ryOlg6XvhWCRDIuIcns+olwAGPOCp+kTsGMJjXkVFnQSQd081KzUBPWT2MletxmodIoPDL4UuI
xzOvU8pGFHJvjuOXBGbrWGTP6bZy1K5T4V0+Dzc4XB+s8QE8tFR9ScG0vzs6hsjX8xz/6ABWvs6m
o2vw203dPvpmnG5MzE7dSTnhM7l2hpnmtHaoGT8E0agPspcc9WQDesWa0xNlNgCCuvaS1/aiNAh7
LB1h2Ls+pqHYBWneZubVFBUTztuHMbJsnt9I763S9+8tcv73E0NNWBpMlBu/Zo0l2drIzzYcqvWE
RWQhQP+eGhKgywDHDGIjLiUccP3O4Xix8TGSL9wA7AO1htuum501yIj80gRqo/v5j1KVbD+0Ec0q
kHGg47hs45LHnvBEcPaK4cUd4EHfjrY2VMI98g9VPun9bDPe4J8K3gb5GCgiG7VoHWQV2Sxpr6Kh
IClJUKdDdw1GGLMxC95K+1a35UExjlkWb1M5vOfUk26qMeH+l0FUnKVN5SbxhiPlIKsxFsZ32Y+Y
XpR9rGIK1abW/uZiDn86TpeJH/YnjHb3FmNDTEwodXU4mZSpwwc0gVqsLbgyB6odr8xKZ97FYg8B
ggN4Wop7byz9Uxx75hK8r/cBrfZ5t8EUXX2RenzvXA75nlPARKzfh9qZPj9mi+OZZdbvXQiNFCaA
QeHnmOHR42+Oo3uynpimOTy/ikBD6+1rysbbYVgVZbdo9Bj+5nn5yQ3TenEUrkfhtIxQacegw1Lj
CyPGizBy7/XORddTf1aiaxZFVlfo4alxGlta16T3xQr5YjDouos76j4wj+9Btnr3PKvWogIk9iOx
T/phXX3RVkCuMMBh4AKOTttRXqZCIvCVqfF5s2AG8+A/92nQ76oOmxsrrtgxycEsFTxaSo0vXRTM
FysEMI3e6bza1ABtO+Y/y94XVyUK9eyjs0IN8Ix161fuqoyZOepGUgFUuuEyE0o+xYp+zRosOm7j
WD7xvV8Yr3rHciDZQ4vs8zyV8nr7mTm41rNgFb9SLLsDYM5AfTy1ffrh46e9T4vQXNsGdahkq6k9
rEM3W7mDX2/++dtBmM9Hh/4Aw0vHVccsZeXjQLibg9K/m0rMdZkq7tKueEEOYtw9mRkVVVW6Eugu
K8Pvm4tdBWrnd9UXel9z+ecPt3zaWId3faq4VGkgYXA+r+r2A4H76hr5Sxh1FazCNj/MppbwGGSJ
3enU6OKuZRAN5GraDHlq3mPJYSvKR7hToVlvEmIrC1ye5T72TbUr8oZKEW56m96awx1uHREkfF5a
y6M8pLShNKRLbqFsebbRL+njVk/elONt1WGwSviy71xGVWLikKMrNfyMDWzemrEE4ZkWBBvigXbP
Xu2bV1Ui/VnipaW44lvQH4jV0Wna/rcCalIlI7BnVb3CewyWYed+eOPobKzbe4Xd5MsZrezCjhaY
zb1Tl2Kf2IfBYPOmo3wx9BXlUdhat0yslnYeeRtHU0otcRjAMUruuoZrkY/P49lX2TMe3nZT3DRX
BPz80xo+EU3kIRvGeZ3Eg30I6viuV653sKtlkkZ7o0/AEXupt2Xuky4o5fsqKO1ZtjdjdYE2tNSy
f+iJERNhL+91VoKC5upgx/5STYGELhSJFbXXaBTYktmfMvNgA3YK4LVpfSpcl+L3+IFNBfx/X5j4
PH1yEIl3YhpqE1DwvR1W+WyBaLgD4JbfKdkkpxYD29KtX3SdF++xCNFh1PDQxvN46izlLMU0iI/S
Gl8dq/Ye3KYtTy6y2NJgUPjRR/VzkYS0jsN4+CdJBcWZP+8n0Hntpvq5XZVqBM4lxWVvEjDttttW
uRtc+yzhbormYcjSP5OMuuj21sgr6Xf0Kgp9G5mtMN3Hq7F7CT2a0jRpwsKy+fo1gA+eY/zQvfuE
7X0b1ewiFlOtXV5EKUcKFW/bxubl8rqSvJOcH/Lezy9p0Jy6DH47U2XExgsxaUa5np+uY/g/b0ku
SIUxtrwgM8uHep530zkp+vrSWXN/SRh/bGit97gkDeqCfS2nhKl3VgEmcvhes36qk4RmAX/lYlJJ
m9587SplHX0aXfiwceFgF0Z5hPtEA+EIWwsw/yA8VjYRpcfGDYsjsz17OwQxn4n5VshnljWVZjd/
aWmBWQzbYOshfz5bxQToxcweQ3D1dDJSP5bMPVbNYVqaDBKYoeBpr2qTCz8tAHsSCZhV/jdlZ7Ib
uZJm6Vcp9J4JzgPQ1Qunz7Mkl+TShtBIGmcaZz59fwxkJW5moVBVGwFx4ypccidpZv855zskFuMi
Y3uWNOlTKWPOYROzVQRPOBUKZQFj7ionGY3KybA5Kri9Q6dBCL3BCNL6wrgrx5vXDeuyGjO/7dDw
rZY3ZK50FkboPbVqdOcelxhGBYvVo1anlLllAXh/zp48eSMwP0V4irOUHqpheANS/OZEVrasY/fW
knQ54pF9ZoUQm0zqMOe5/Gs7azcMqJJTFrkPUo40RMSAyBnFUMrSXTNNFjjtEkiIpqCzU1Isto+b
pGKPkRdzDXb+hJXtYLXnPKBaC+5ZlgksPFqKm7sdywW/MgDeuI+atQOy1/Wsn8SifQb/0FrDU7/I
05uu6F+ymd5Gcq1rGiXeLmmgfzBNYrpN28tcsgBMHBKBg0WKiYofG95bVySaTzFc4PPj/0pXhr5o
LmkTfvR21pwLornAnsOJUqrC2MOxpCehil4wjRI/zjaTQkcRSHJaD9oHpHRjo8bmOzUH5rIWYJbw
QHtW8S21CdaVHfqM6xqabLp6pcAQOMR0cyyDJqpWjdFmt9FM3jULthAokXyr8nw+QgyypHdJ0i66
Bkq5mJIG+1Ixlgc1vPRZkT6NAIvZnLEmqGB4ebpXV3PCxFcTw3hNjPxlZLqxSkostxZ0qqMzf+lb
Kzn++SOsHoyYvaS93GjXRLbMa+Wku5Lx0qF0x10bs0iLSrcPFGjKpQkwCpid2vltqVasl0WKB1xd
W3Efn91QowxWBNF6Ivu5gZykLZrkQSK+POltFB4kvbILI9OwpMfet2mg97neizRl9UGd6KYbK2Tk
CRZvhJn/qYzruxWrA+E5JKkM2b7sGKK01nOnZ5c2gyaVSkPsR9UghaunR022z4wJMBOjPaMlR9xl
RYdwVo3hzP6IcJZbdIQNaf+aZZPhC8UIHnLbhO9hMVspi0yD9OGyqkrTvmA70xfk2fZe0Jtsl13z
IaNmiLSAfvrzn4STFhcqHn3RbSFUdGfDSONLXGH4LlR5aFwD4tiQ+ZRiT6dIiY2nsYR7hl+QqOOn
1Yl35DS5NcMEYEMqNwzwvHtRQ/lsYQ33ALo5xdNrAkeKy5vwj13CfokA8seBSnOonnyF3d1Mg9u8
ci4dme1R9YpFUArYGRGamOJ3ofddAVJdJJ4bnwJFx+4YvWkFfP22acxV4K0Kl2kmU1hqMh2Gek70
XYcjp8M0EQyDleyku/S1qcrABeRCOqYamKHHopXoi2pQ3KcXIwMxQFAYYjvcXB8ke7osALsubGb4
hejw7ZklLWMGT6KMyTN0JV+h6ylMsdWmJCZmlPuvrcU4exVzYzc5ybD5NEIzRiSs8h31Bg5Nrq05
k08PQRY64C5A+HXa+9DYw6GuVVB34TuMoPxcxvGISG8y+QoqZ10merhE6gNS6TQf1qj1z3XpBZvC
dWimjvO1Mdon0+pK5AN3qzBE+MVAuSoGhxGRaWBPCUduwL56RX6yV3ZwEuGQLoV6UKNB7AXnGGRU
NPdQz8fLVLnDgWz6B/52OU9EjDejd3amGJYKWKEBNtXRde+kMfonp9BxnCVJ+AzbF8R2Ww3rUYzy
EsQvGYWjAnPbEB1bgHJsnwX34YQNhDsTaU/sTdMeGBYpD8QeAuZlyntNI82mK8m9NDV1tgHCNf/k
vEeZrjR9fAVh6SwENBtvSn5xRDo6i1U875BInnMWpu9AloSZKs65gW5sh4ZYDNBH2envdd/PjmIW
9sbh2TMhWsKVgpRB5WOA20QW3l4YpMoQpaNtZyeoliUXEIVo9Zl5jEolbqAdoAgAOuZKHBrlbuk9
GCuuddrE7bcqV2lrNzrl2lXxQSvHaU9ghLrNsVYudsx+wiPVBlUoTZcmsLuVxfZnaXVc+X1Yz2Gc
svdj4Zg8g6ueUIoWsBOiJ1dKg7dtoEo70Tp1nQxmhkIQL2bPmE9vQnwdI/EhSvvVyYyOfZxDk2/v
pM+e1j7jFgi/NHTjSAm+mPv3R6Yd3nMTa0+NEa7zfsSeYqTZRfSxT7jdvRACg6YfZvuhvh4nep7t
+NUwKO/svegj7ZrnpqVYzaO0aV1KLT8mYtqjVrOzqfPi1uADtVvKTBQOy8uiad7gMGRAbz0aA6im
PgorfouZCjxODYYq26R/qWqQGwx2IbvR0Y0nYE7DrkI4WZSxi5joNNkG/Mihlk5xxV+fPpeVRla/
03bAJ51FkdVnYcf075lJsQe21WNso9mFi9o7Dm14KGkKmWlMz7ll58s0I6Mu1Lz0aWnL9up8tkKc
qf4cm/ZGbSBp5t3V2aRYDxchKue3E55q22UYzzhskyXVaqSBcq55okWqAzsGwAOVRey18imPBRWh
RPbsXEWG5uot1U49/flijFvFjOsHz5uUfULNDLTbXR9s+1KPTvSZG5u88Z7GmiUSTvt/fAl1fqmq
t307SAe/mO3xRCjoGfzizAPKNY2cjdXSg5tLGnmhFKyxavPc5rRg4c1dxizcRzaBr/xWKmdqfrRB
oS9HjjekNE4oruNTT8PRzKa/b26ycxIYjeQzra0+b+Ecj3Lchut5J4DsMts3ctbxlA5xTVZ7zEYJ
4w2mHqUD1n+QTF1HfTYFhFb9lCU8xjo6HRelqTorG+NFikq2mchmXGzEFp5MK2pEXtsxi67EdKjh
qfjUCkvby7jBgt+pNyU24werTZaMnSc/pT7M/7MBiGsL+JCnf4yDl+yqjJ8G7KKJjDHly3EyrQ1N
C81J6boNG8uNKzKLGE9AqWK4t4Q4ZUI0uyhR2Urlkp078BD6f+OQfagkOPk7mMWIZ5ezY0pd16Go
OWa3nMmWXcRUwGvQ8iFFAtxVRAxJjUEWxtkP3YlsYhmZfUwYIq2CIdcpckCFKtQ+fcW7zAR80Myr
VirvrU6acHAdrqjKcZ6CvuC4abnXiMIN4HfwxaywuaihdHx4JAg6KYU9mPFwko4EI5usP3Xk+nil
9pBM7b4xe3mWc1AwFPFA9cc4W52juSkSdYlV+xzWNoOXkSrqOn4LkjR6cims71MzBhqraFgfcAZz
EhnBVxQRj6dyzw0oD4prz1BVWAPCC9cJQxNYZZjv9GrYTppCnAC70c3Le2fJEmm/AAzdT2qpfFJH
pfG+9NNaSowtQT0xd1dqXIWGgOnHNnrXtrNJUE0O0O2s4zgqr8xDQPDY2RsRleEW48GheocWDJ02
7DX3e7rrTRtD1IgMQlz22DoZGwpiLravh3j89Ubf0RHc7RwxI3Mh3fm6ySrk5jgOw749Z7Jm3fDy
blWEbrnSOXfUcSqOTt9tvBCZehyaM/1BdIxGG1OPmqM7taDdYOMmoe0sBnuI742WbVLV2So4p7Z9
BOk4pVMnxQAMC/Td9boX5oDY6diVhYP6UlXeex5qflcYNzkflcApjWu7qrVTs5md/y+lHX+aFKZ3
ocgvFjnKNfP/kxbZGKE0M982LVBujWT82ojZ7hjd2PMB9NYxG4BWO0gPIkEzpGD5UurUkTiefcNY
h6WSoyZAUus1UlldPRlzPxoaTkx9+LQ1rXw05y+2ItylNPV9EbLzzfPBPhj1b2iKWRks+mvVKIHP
FvIS5ADOGT5U6BZhuulwWu6VRMfEXlwk78GpasmB1pAs/KA/jEnTkzMBcUPWq19gmQ+vccJNbPZ2
54OHjWjwiqqL2+jmnilWtiZrAbLQypI1pS09ZBhV3uKBVo3KddtjBKSMFPga3zN1Wape+zw3GDxy
FNpCgAT0GooHoeDVqmo6guN6zF9zgNkpsJI3kHgTPntjadvtu2szJw08LNl6sZGOirYQ+aFjwzYz
+ifEqZuasbiN2c0NbRz+DYqRc5eYaRdxlT0Wgb6amj5ik6DzbyL29lV8r7h+FhY7SMsTzSoIslMd
5UyFqooHTntiCgGyJdKedYHUHA6LTp/csxZwCKqluaBEYZng899pDUfuWtrLrgOJEwxdtzKpI/Il
DK9F48Yw56HxHa9TKMTVSeHl9zQmVMzEHE0J/Xb2e3IHwcOu2BO1urmRuPH9CMoa3Xb6vsJI77gI
CEk2HHunfclI8PgB6S32MYD0KfTRaWSXXbluEA2CbMLPnQEToh/tG2j+UrGLj9bL0nPGQ8ZMU3Cu
fSNJIEjdz1yvPpQ1WxZXLochS16M0DjRUUUkNX9W8/FM7yUVBBi6FQdojdEhORnNk1EaL16mRaQn
cHnrKVuIKB7fUlqsMWab/OfgreyAfse18ywUD4dwYeAgh5zH0fSQlejXWnTXkzmqv+y4Jhm/8HDB
ekbczRrHJQVb9bI0yh+VWjGGJgOebEU762kPFZJdUlS1lKbXN/76ucgGbQ+olvcocYeXyLAsX1LY
TmdjUfnZbPfMDcdecWaoHrQ2WMZuzHGkGL6pZqxPVJHVpzZOUeGoRlMaCdGoSD//4DmDzgyXPbUE
K2ee/0Q4sTd2B4x3qMfJFx53cSXV9sLFUR+xzZxIXXS3Sahnxrr7aTCsa9gFTzZqyMpFH/ZTvIjb
qid5XXQJbl6SJqssoJeNQ2C6smMte7AIM7q69+YhUVxHx+33pl6/N3bzLImc4t1QnkJjZEXFjrCe
tIDEp9nU+84w8kcMXY9lHwRnisajFQ/lp5TSBzrou5CBisqxxFGvHM5YlFro5kaNxKSZ40pGjXsd
DVnuRuaLUKvpgZDgsTk2FDfmmOoqL3/EVDYrqtKNtufipY8704w7YtWbqIdtrSl+4X54gC3awXpJ
whgcxbTOx+KxTtsHQetDB/apYsYxBDZLFPylyICRRmPGGtI4OBGXGWVEJV5V834b9pGYenjpFDff
x4ZxdRGMz0KVwzJzgDwDYFwablscZD61GzdSP1tvhOchy8S3W2j/HF3xyhYa48WGKkULsaqOeQhJ
XoaI0VjxPHSmJUVI+qo2Rm8NR8NdklYBXkOHvBaH94DtDROZLjkkFuBOTZN3lVSrabdgjYgeDltt
xbiRwbFo91EYSd9tp2VSj8zebE+50CnwJEs8PtqIIq8xCaSKOko3Tpd8pJJ1PcXYIkrXOiFH0Z+u
seQGYfhoNNTQuZDbtYyJetf0mwYo19aRzGLGMD0xVLJ1JXtin1Sq2eekh7SWiOpK/NsnWEChX10y
DILl7nLIo5YSQ0bx6Jgeo49RPzEXpBOipW+ki9h/xw3fnas/7qh6BwyoV42egYNLAQFpKJNOEtU4
TH3fbtFWqV8fvOmoQ0c9QCCkHksj70A+ZE1zt7GxB5WnoSxs9DnaM8boR9BUcIsM9RO3T7sqCxTX
pAL2S1RYo0QsrV9gB1Q8vih+q7AY+0OXekeL8g7dylOOo4DLzU7H0m+mc3M3HDh8l1cOOsE2nLe5
fcfQBfzOSmFGeJvyu9moC3rbzDMQJOtszF8qz2LmMIPSw7jbZIYCtthjaBhOJW2Tqj1sB6n2V8LB
i1qYxl5Tmr3Bc27tMfVa8pMeCIiEP6D+H3kRxgA9JorWLNK5auQsaKZiLDHFIcVVDN2h4hgvBH9Y
WENaq4dq+LawKDSmOLTxYO3q3EVsr4wTSTk8F55brIY8aZDxOvWMo+vBhtAKBaHylrS+HYDIyX3M
hLu2k3jteixFaPcLLSEdGSD3qFr7EuPEIFzYPlrZjC9H3VZt95ncZrNARqKjPOGydbmdyYHuUHEr
ujYS8k+y/RQOPN2e04ajV9xHg/rYa+lLHfW7xG5+MTEOtLzbrE7fdISBOnQ47I8cRaDD7dIcKznm
fneBEx4uKQ/8YuS5EE/6T5REP9kwn8zInZfEtdqOHUOj0VhXGyWLkAxfpefoO84vC92cTVwtbfSN
NtWYkUEXlHnT7zhnJgS2WlpTwvJgzhgYLWac1AFl9lW2ict8Moyz2+7t6ZUhc+DrdYmb3Uq+yhPI
xVPVdd+Onr2rUn1siviLz3hv0kq27pTaXArCUB6WZ0JUdGBYTbU27HWIuIfTh5xfHuCJp7NGVTmp
pSYuiCkJuN6jbzbdTMAJKi5ssDx1xNiy1HVmut6bo1rPAX7ByQExG1EVgTuXbTDBTUWAUynopcVQ
6NDzQwQvczTJQ23pDO1TXluzITp8pIOjh13PYUyvkJEdYhFNUIJjdcaDMWQ0JMzOmLZODqyxyrmn
4Vd3Je7jfq+4TnuR8Sodg2xNhJ7AlmqdPB3Mb1BsvYla84l45LFSiosqamdfMgTYekn7EiChDzD+
Nj31hwuG9qfMBiIRnzRsVEM4MuVyKRICKOHjzmsWAOA3UU58SYheIWhhXNBU9xBTjnnBTo0tL+uS
2q8LAiOeVD7cqNrYEHDYmrnHPj7iOCPl6IBxsO2JQp+4ZieDc/CW2v3Cze8i8J6MWh0uMfmfg2eq
bO/7dmE3U/ruFIxXI6+9OxMRGq6r+xi1OPo4z/pDjbrZOt5eWowaIiqxZhJvtIFvYZAjppA2keTM
dPttaK34aPLpcwLuDuyQaX7piYLSzUvKHNYGfAaM4FyS4Qa0+FbMA7N6SxSMwA5KmjKAMDL5lKa2
2bKCQXPn9RUzSP3OBdPhcqawXMKmnGPCvPj15gad3u38gcQ2M+FEX5ej+FKdDfyoU2+i8JBIW6mp
o9Hbveh1CjBnr1hTIBjPhIohaHkxvK5shZxiL1Nr3DaFTfAzKahR1TuqFeu+WUQjwUoyWofcgDVV
CWHDcbS8NY5H0OQm4du27QbfMduR1ghuyMiKP0sjTTjGdrROh7ApW5q6HqfqY7JwmmmF8EcsmZ9J
extxCOyEm9/wfXBBBx/gpkqfvQjF9m7xLiIkB3YpGJL3eWRdIS7kj2OWQN+Gz//M+H5HWvIWJ3b7
CUiOXqO4WfVqR+VYJfKlaJT+2hvMJyw1PRH8W0YF5VaMiHatadzHKvd2rHLxKuh0YmseZ1w3Ir2J
PmAtON/QtpKIu5LN5RDtgNo1CZzwKZ4slgo31q9q/0tH+lKTzcZJoD24cT0tMDF85BaDv85+1ypv
WtBcJhkkqtyBkEVT21hHOWUzBnWKCxNeP/2aKhKzy2xbxKtsUPDIQd3ngtefi8mI0VyZ9rQJJB+D
SnCy1elajdxNJjDetTqANnA/uREkCy/RLyoJKpIGtSgB+DGk5upl9pkVN6ZxT12HjckMeS4hX0of
E7K+GrrgmyoJo271DXuFX6Vns6cyQqbDK/I7lks/OLSjemhkZzLITwAgleIj6rBdVwasIABac5uB
HPwuB3UeBYw+QB3Avn/OqjDYyHSjMsDbahEOCVTbZoqGRdx0P0Upb5OHGVtDEu7YOVFP1h64WMZF
7W4xwA4knSVkfvkCrukYDjQW4clcUlq+SOAP4NIZ6HfAYbHI8pMa19GSTy6hoFF7zXgwFGPwRuQz
MN4ktAQ43dhvo8J+EDYEexb6XCjvusCsWqlUNmlmtdFLDkhV4P4RcJ9Hj1Oq+5WZao92T78sVL9V
isAB6brhjQyRs9OiJsdNoISVOn7prXEfy3ZrNFXCQS63EHSSeGGIdqc03bMqWnOdDe1HKLyJ84/K
HVe/4Rw0lqAfsPWdUMK6/wazp83Ivr/iBcHLQVm0HBuApOfY9uzq/4trn0FvlfE5Teiwdb0a9Uhf
Qlt21+BbBw+RxYxsbUk6B2VSVTY2Jd8MGYrXABOX3QCp+kvi4e+Rjn/L2+xaiLyZEcf/SsEFYKka
qCYu9BtH1/6VMKiTHZ0CJ6EG2WQqFuPdIb0vV8Tum1XIWH5lVskPwheLBQ0AZqOcysotNkpt/zi5
4tFZVfLRDc+2DLgkgRL8Nz/fv2IJ55+PaIP2J23hsRb889tVgjVx6OaYNkQyK6rFsAGVJk02hDe7
RS9lvo6Y9i3sMr42qA/JWNb30fnU45KlphsqVnR4TL3ssQxwRf7vEzEn8SXBb/42/3cO0vwjOPP/
/vmP5Gj+nrNZfjQf//SHVd6AkXlof+T4+FO3afMngYP1Zf4//6d/+W8/f/6V21j+/Pv/+fjO5udp
TYr8q/lrvkWzNdPVQaX+5UOYX+Xv333+yPjuffQhEx6K3//Fd/4jHQOsni5LQ3NAKJNs+Uc6xvgb
gGhqv+aIy19rMXXrb7rruK4HffsP3/wf0Rhd+xvbQd3jtrD4O9v+XxHMdXC0/+kmIxOjU87Jv2da
tjFfVX+5yVQqAsOAzfJGlOeO+nGoCV71anjTBehRezaV0MCfma9kYVq/te1tw1opf+LaPVmgmMpZ
1mtmgc+epb4CzY/TBG69yAmXiPekTGZpECwiO6dZLqQV+71BP9SmeDw48Qdu6QRLK2Vdk2lMDxZk
pm4gwtKUefWeVzekFONjzJp0RVTb2ggzfbRs87cETej35FQXMrd2KqbcQc1oeJpQWPSEvUlPzYtQ
2o/Cm82VrUKCehZLm1k2NWcBVbnzeL53s6waKAVqK0qrjeLazNKrgQbbzGIsTMXZj4pAm6HUaii2
1SzdlrOIy04qyHOTWQ/ybhm9KbPcm87Cr5wlYDquvyN6c3ERMicUd3cWi11U42ZwmNw34bPp3g1U
5WSWlwU6szMLzkEyrXAcZDe96BCjh04w/kU+a5RhNQGeuqdtTcM44qX6R85G1+4YlX8SLD4N5TGc
hW9YddMJk4Jfz6K4PcvjAp1cnwXzaJbOo27roaRHs6Tuzno7Eoh+StHbh1l4//OfoAjuh1mUb2d5
3piF+mKW7MFiEIyYZfxoFvQBUiHJzyJ/Osv95Sz8d7MFABdKhvMDW0AyGwTG2Sqg4hkYZ/MAegdb
Q0XsMyVU985YXBQTq0HRrbPZeiDxIJDJGY4FroRwtieMs1GBcQU7d7wL1WxicLwXBp/Ir7O9Qcfn
UM2GB222PlSzCaJOHuLZFDHO9ghzNkrkkqFh3Cr2BZUBeNy5Dhpxxtj2MmmWOEV2hoMQP7ISymo7
6CqIDbfdSC1bknuID/Fo2H7J7hC7R2Fe/3wxRwmVJGE3YRPkPufRlFE7l7whSGnotM5wQr54STTO
AbCPm8OgwYSztXGf9Bw5g7j7KFOn2CIWwsVx4ocgd4YXmIXPqXROQTOMDMnz6Zpk4x4axwyaU98b
4B6WOlgXteEISWXHhCuE2kwC6dG2gLO/UcxpaTQ6njkLv0ocMF0d8K3HrU8uniVdMfY9bm/GMxtM
5Fg+tGrRBSnUQSTbPgZvzmCa5hF87Z52TVtGfV2o6JwaqnTRjMAynIHzUZViaEP7J1+rkWrKkulu
tsbBwafFdbYQ0raPgCcd2JSDxV4KbFPe6FsuEe0Y93OkPkmOElF4p4xWtFdJKh08LV/bWsZQCQ1k
lbZtRlP4JUeWsdIsfZEJCd0KhOo8KR8fGou+FZT2ZxXZzKDMZhG57NaCCWHECDF66Lm3oh2yPM72
AR+WQOtnWU6CWQc8ASXo4prZ0Uzb8mZo5iNJ9IzYx2guMoZIKdV7T/TaUpJNVsmfMshPRsE2TThb
Ml/w30tbniMDncFDO9NkfYy83Nt4aHkjx/KnydBe1BwgHqAvZoB6w5EFJawgUrW3s647CME42eu1
YpNq5kuJDe6UC6peMh27WeDRabkZHQFpKVXVXeOUOs2h8AWIlx2ifjTWnSm+xynE4m0x3kgzsYN3
J/f0jx1VkaVbM7ZoGaghjXedwnAA3ZO0WA8yinMomtSqc7keO7LfSw0iztKtSvMsEgxNzNxiHuCG
6VNNEG9CDj/PXs+gf9ZUBy06poInqRPU9S7JHJv3Kl9ZTRKcpko31lTB5j6NXIM0Dy3C0arRsJG6
UEotqt7OgKXOXhzPWlRwVpTWPHc4YyyTkUVKfivgANChlmhlBq0k+9UqObdo7bpQ/xJwLey0vpJ/
Jo5dHHgXPkqSjwtXVX4njsULDs56CHBkTGFeydL+lln/MUn27xyrbhFMUcx9cHJqxqdcPk8D2QQL
DwwWM2paDUrmmeR9mQYNsDxubkB6nnhNV0/ey15iG0zOUaZvBULLdG2oQ/MOI+PWVRfh+/fEpqy6
R+J1w3JMJjB3MrwZ8WRdmir19lNv8MP1lDUl1r5UEm9PyuY5a6EWIY5vQonOOoCb0AYoWYEaXWMd
a1LHwmYGYtemV7gBJC5OCcnnE43HCrzZ0aYnh9YNgAIFwUfFRuQGlrF34oK13ARGaVSMfihBn7S9
ld80+Ad7z5BXoU/OlmLhTSGshz4O+nfHlLQTVuM9zrTZouJ6a1Bl6la1miWRE57FT3ESUk6AxL6I
lbo8TnT0+ihI6tKyagYZ+dhtg76zFta4TkQ1E8CC8GEakRP7kOGQ19y0SkeX1gUY58S+tKRFD4XF
XDlXxq3DyKZDHGTbzEchLFqYDb33Rxh/SRtsZSusNeID5y+l8qeIx1SWceTJolYBGa1428ozXy3o
1AgZRFisIPJOXoxULisircWzCTqF1mJUJzsYEA8hhWx6JklD7kYPQZO4i4x81UoNk3Dvae6xeuls
ey85DMJ3Yo6SWaRP3daFPhbo/JJB8Q5thTe4WHo6sUqni69tmkKJQBUJyVA4YXxTQya7NZd2bpWr
NqrrpWPBcTIKj/sgOo1psx2LCQKw5dwaaACLyiLdZWLy8B3ET0gNGMCWgWetCRZw5PR0crFKbGEM
sOQ6UZ9p3SiuespfVaRx6Bielo3b+7AzIDhDKuDa6fymQUmUIGxWjL2Z4F3SPqeG1E6PHYta0n7G
TF58AayR+ZOFferixY3ua7qdrEyjGjdsY2Ac2eqNMdHdC+o7u4UcJhI6Ce6EnUEs3ycmU/quHuMt
L44McxcVkNaFlSDSj1UH7tC+WYW6HRx2UoDTuuRRWuYDvoiHXu3xUFnWuRnTz5K90CCdfUFuDhN3
fMcZt+1MJFsapp600t7aoGuY2Nck/5MZH6oxeXc5swxxvZEqk6MusW1fqcRG0RDr6JL9ypXoiT3w
5xjwYB9o3HMM6FFJtho7RuKJZzCT08sYRgLTwSjU0/UYJKOfs28ktA1J74jUl7INpGldQW3KtOJb
sRmCuFr+bUEZ9IM2jMhlkjwL62GhImOqjbGtaFLV0+pulRbWfcc4JcG4x5h8UJtub6dEC/VDnZT7
PLSJEZTJr867r6qMUlSC2Tnm+Dhk/2czE5MthzSKu367qMHpEYUrQ8xsC8O7oVXcG+ndEnt8dRkQ
RsO0gSlLeJGJ9ssgVDKclYA2k0ue6tFnQdRDjHzYFIgyfaqFTyUIFuiF4zCyLwbUVnJELTvDaQhW
gGNvpWHVi8kMf1WTushCAROEI06RfI8V8D2qqt2qnvrqaFjJ5q6h4cuGMpdIvEXAJNDvocQZ8a8e
2Dv6PoQ/KO7NCY2HP7+eQSoJkaBj5BCW20SNfzACoak67VI3IygUdXCDJaSv8kzf9VO4d4b8t3CN
Z7uP2FOIT+gmkZ+cHcU+Dy9VNL0n2O16fbplXFQB1YSRRCliVqFYSBX6g9Mp/IM6Rp34V7buTm2r
e5Lxkp4ybXgXl+G86zZb5+zI+LfR0k+4+L9gTe8qoMZF3W9Rfx/yLLhNMVbmbvwoaI/lSex9OiEW
0dbalLZ3g9izZrU7hmn8qVacLDJcLVptnrM4uGEEPEad8lPm7DqzCzzPm8jrOwyQdVDFn22ZfmIn
f6QjfWycHffUNXH3jMaOjs0vwG+Kef6TMoSHoLRh5w3LqXV/HLXeVOBQiJkQGRtZJufX92yGfMok
/LpwdyXbYvaxBfSdzl04eGHnJHMRUuupFdU9z8VnNBHNE3dk7KOhlPdy0B5yTVk5nv5QOCqrVXOd
f72qSn+b1IWE3oLPU8Rn7nm3oOdnj6KHKOkfVbM465sz1dwYmRVceglW1niXlxoemdgruVcYILUF
rtNadyGlWdZhGMUDx0JsBPWrXpXQsnoeJYWHeZWt1gKTw2wKKx9rjgXE4SdfM+e2GKKXhPnDnUH2
GS7SssNmxW4nqvFZfmpufg2agpR/hlHUC5xrUqKCOgAXlrKAaCDU924QsJGSim8fIUaq0VfveFca
3bc2NcLgFusVFptqA5L6i8GZuXf1HtMazeUNZoA6fY2YCqPa1PYG1iVLghy00wxgqEW0wTCknaSg
/31Oh0cF8QVPxWTq9njalaiqKT6gdNJMpPSHMm8PRRYnm4QAGFsmd1d17biXRgQHMRACRFiTL80u
xnydzbV+CRjFGLQOlWBXrRnAMYikonKbWvK4gJwzItNjLKtmHjjn2SlL3jgo93b9ZSiWffGaGJV1
VJK9jQeUlJMy+WGbVHvcnibHiCcet/fKbMsHUe5j3nLuUK/zx2J0DtTownYDc+NyfCAYzRPbS/nl
TeLOugr530iAjFuZeDNipTsSV+IUbo3JUoNrmCdude1rNJmyT9+g5ewZ+ytXqxQbKr6jpT06L2Mp
tJ2t1Q9uWPTHgo2u2kssnXxIhyHqCDCX3U4H1LSD0AhxIVs7WW+d3YYF2e40bQNmx1gPWhL4AIyi
FVkbLGTjwPnEq9D3OoiNQkv20oV/NRabcmRY2oy0b/MHt882Teph92a+eWJY0p1A3dcLgYdwZ+pc
pEINPGpsd63Xc0nrTMSH4cWypPNi8tF43JKrQdjFtu/H8tKG7ksYa3I1TrrYl6149dz59QPr/1N3
Js1tc9sV/S+Z4xX6ZpAJCQJgJ1KdJWuCkiwbPXDRXHS/Pgt+SaqSSgYZZsL6WtsiQeDcs/dee3ml
tuhLDt1zobXyidXQryqN2ws2m8ZfsPnv7CIh9kxfAUl/E4CgK1pYFtLaN1NnXg1KKvJ0yq9uWWgw
NScsUX3f7CzVNY6ZPWRRYydKJLRmU+X7o5s1GX1Wc0FhOmGCnopwnFtPscplnQnFJ7R6B7BL/aNF
BaugstfTPOvgiViemByKsGnDao3aPG32fa/IR3biPvyJHnwEZmejw/9rFOo5215w4vy2qpwjR59j
XeqJCrG8WHzZQAcyZid7YQWFw02DZgDRbfJqinyxHkd9UV+7RZ38Li4GAAzOzlb19RIb3m5tVY2y
LlejKynrMLjbn/PS+1Ur5vPSSxI4tH8Eua0Mj+RsSj+h5RaVDmMj9RR7Cs0i6gI8X0/IBRmavZ9I
7ex7DCKzzrq0THXybMMriCQseIlz1Sy4o/0ymnuYyO7FGwo+Ak0tjmps/W6Mxf3Y/qKvCp8VFWsY
xqnnvBsG7uTqZ1Yqr6U6mX5Y5816Y0C5KjPq4UQxNiiYVH2YVJZDc+q8cwPcCGLuPq5n5VyNtB2j
pgN8MsZHucSs36z0GaAWeLi+ACSX3DQB/SPpcAWS3IJL7KtwJCncorx5dUsPF0tKvtIIYBZvkhn7
VUVbeQ6ozaFoNek7NDOT1gUfxfY7SmzQvK0CIJVUqb+MV72ps5fGhQujUhfcskXcATzVzrgZQQos
HZxUMn1t7jWRrVCMTD2qizkbyiC90dKdcCrOP/DMrIHW4d1k1FkPQz6Q22vbn1aXEx2xFuKJRREk
LK/2iwuEuBe2RvMM732mILXWm3+To801fVMpHg3x/oeIG2RNJlFgqgvjGGKzXFM8OLI4s3F580Zz
5TxWEIARHQ6vkSYUBCOMqWvjKzltYBhK2Dx51EITf4r0iknKjReFh2jKrWRSbxbQ0BYzFsiNYUZM
cpMWEhq6cLQKkk3SKDOkgNF7+PtiT5q+N+LOPTDdtAjwU79XR2gcgvbIPe3KE73jPRXBbcnxg+Dm
Fki30jUSHLr3fZZfPbUvIlu211bJG3z7+GLb3GG/hThJQfBDZnr2BdgzeRR3jFK7+5gnM6q0PjTI
QeyUJWbuTQjS5C91In5pa5b41L/uYdJT40y6P3R7DeZ0TSq36rtXc5wSX6jKjtLz5t47zmeuoOzl
GRtVB05divxyBtuQRmu5/lKUzuOhNPKd4gt5pnMY5Mqw/OgGW3xoS137XAxYbYA1v3Sc6TyNBz44
QebjcvU1j++1PbSU2Gi9EmSNMZDtINM0ebbDUFd+ldJi7Cm8LWFTBJm7YPdwBJ9a+927ffFSqsUP
DDfh2M/N41tWiJGzP3B4UlksbhdrOaJm/yLJzWUHTmGXWYKowsr3hzoN7sGa+YLjYfTjMZFHSxtP
JHpxo8sXTZOf7uBBo7RWm6zecst6YzzTO6KdHOAKcnDyYzWTi3OQhu6O2TxqJJbCqm9e2pIFXfe2
jlMXTfmahcOKpGgtK2a3Fp70SH4e72LFOYSk8+CiK9clHeAWsfLDpgBQdK74dcL2owda4XvqkDw5
ynOHQ4Udeq1zYuiuWWyNCEfki+RMkpVaE4KG2Qm9Nios3oKp7i80jACMUdrp0HdjyPKwCq2Fn5Zi
0AiXnMKbfV/YPXm4TVsIVD6mP501S09qw2GFvfQXUvnYMe1Ti0sqHxzrKLIh23tGdh1ZfpIQ7Xfk
wq0Hr6g+Ha6LvVpqSjCx3qwWoYSkahJIurWHXKAPEestiy8f23BXsb1rnsPgGL60Xr5pVY0blYhI
mM/2t4uR80HUXDrbymXHYaz/bGURSVwjf/KZM0dMW3htd9/DwOwyYgOYa2x0ZRzP0bDC7KxTaD56
SWI0x0CQOlOQUkAUCNX6qtXGBK/FZFgbYLNIkDdVuV6aCVpyk1DZUo5qfG0YiSxsPdSsu1Fd1usD
3KpLIXrt2AFvZDHUy0At0tpXlZoKGd1x9vWkMKCOhB8NJ7lkOo33a2JIZjQYuZo3mYdhTllizEt7
LtwmOW1/VzbrfNFdi8Gzqyxe4tuI5oAWblR+mjEqZqqlHTMWRr5mAk3yVsFhkLN7AFl7P2FrPusJ
KAAyKDzkCU3PpJlZcKNaywJCaJVyt8y4RXIllX4Pjz1yXD0oqhiQqqovYZKDYx5RBqTTjJfSgnpL
RVd7kVWQxZznbY4RlzJp/3AQWE76lC6ndcm+2UMXD3jK691Spx7nODOPVo9BgxwsqT0tITpbAuzL
SYQUozMEpVG9z6JfDjj5ifhXFSdptbKvwxZIM7Ox5cNgK4AkMhyEroUz9KvQrrw4ouuLYK9F+sLU
f1mLqt0FGPI7Yb2gHFKDZHcd9qLGVVyK0bcyIhg11UZw5PAMW3ARKGUyQlpMGbJqVmMmOMcLTSz9
jq0MfTTt/FtYZXL2JgIRGhrjXkiZXhAR3B2oitwXJf1ILjE9SC59Eunwavi9iNHUVIWRe6pyvMzc
zYFJFgf+k+zoLUyUFaeH2GGd0k/t2XCyae8YUCzAOIZaYvnulOmRtXZZ6LjpNaVKLCpMjFOxZi6B
XJNyT4HdbbFL7dCLrAloflLvuXgAvnzXQYy/FZp20cmM752GvggvPmur3h3WOlnCWQsJ/M+HccoC
GrtIk0nrasXtm4kNIEc2u48KrCFnKNQHaD7s5EREtri4kZT3kbohRqksHDul3al4iqJmXr4aL/Ui
gvhRrWbkm8hFctKwgRP19rnI5t8zLTNPFQJBOa7fAC3MVzNLf7epGmmUfz9YNUMbxSA3hyfysSjN
gL7LEivOsG0OlVDL+Jo4VulEdlC9UpGukXofDzgy5nPBcI4HR+5EZ3fHZDCW0+RS3QS5hef34NYP
fW9h5nc62uuYo9A3GCcKYBxxTwR4nSy8MwUNETkzwQizPM1NZS8s76iZ8XAZY4xdsEvZyZHbQ8yc
gjJ9RDajhWJI35K+y4NkRFbACxMptvgWBpGuCprkszUogXC6fasm4jjUYGMEiu891+aDpuVlWCJA
Hco+mahqYxWMgErKvJifbOwLnFTe4Gkn77qsKEQEyTn0WvXqwNWgDCStEVMWFuLGF9klgokqNwNn
20/SihOVOfeDgbQc5tzTQgvRJfeGPyM29oNpukloAy32qZIbI5XZej9x0zW1xbhVEFnGXqR7AmTl
pevAklVjenQ0Mt+CJt4DOAyYP7n6m+hb5QPIqI6ov1cEk2MyAwnWcDUMEvPY3wu2L1CWHOepdNho
zsZ2N+YaS5OjBQ7c70fPo7cEeXVhobakypkTpfWQ2BS2t83TspTUsq1EHewfa6N/ra19hn5gdJjj
xKVnEcmb8NqY3m1WtSMG8n1mE9loPcgYlQwmGSONCJIrE9ZK6tf2tjqGQ9Y8CxDUO3fTxlL317Jk
XzqFf+QEKs7n7Z8mvdJRylpnG3SK0Zy4TWMTx1ccg2Qs3UNf6tTQUlXXlCWimJKRShDlBTINxwuH
22+qMrbWs6giRtDftQJzIc2p8WXz+OzKmLLEzG8HMXABaxGGzIWokfdJVJqAN6iBmrDpHe8KeT9J
Km7Kp0hq9REYtnJflO7FcUwlBAsfgKnJjukgOJuW3UXD7j0s3bmyR0Z7xHBQYdD4V9FmKEl9vq8x
gQdcv7D+6CHubhsmN6YW4JJpy12du5qHgat91YXXh4P3IDtSWW2qHGNECLhM5vaEIYjfmYVzMjRr
jxPbjjJ7Lc8NRMKtYejG58giOkV9jMcfS2khrWf4yj1HWc5KN+nhguObFaC5XpMFGJh0u+xxbgWn
MNOBiVxZalDxlXGa1Pjp1boPnLl5V2OJ+BL1SiJ/Stu5YuABB6emYIm31XljfGJXR8nQsvjBhunc
GMkQrBNawkQ25zTleBCmFEnJhEDCzzDf8C5Pz3EP23wg3FEJDGQZ+Kai6KqAlQAeL5eOjJr8Kpn3
fUru4Iw7+U3Xkx9TTjZC2AU7CdvY58ofK1m3eEt2LM1fhfzGV4tlOT7nVkl3Xz0Fa8NxenFw/Sdd
dVHfJkZC13aDSSTiQHkEPkw1OXQUiu/RvH6aQk5o910Hicl4Zr4mDwZnehw6y68y/LQGQSlFePfy
Y0nV6mR645er4QBIuxcvHpcgtVHbVV0LaJinvmHMNH+yyXgs3i8K1gG9A1Hxh9IMCVPss8LE5JgW
F6UeboBF1AgOnkkNwK7plWxnr79Yh4XQQfuo4E4tPHwP5hzfKFm4OfbRJu0XWnhCpRTyoHfKt7Tj
r8XI1p2mCHcPuumSzdmzEDi6paJ+FglyqpLkp0Xvn+E9P9vm7HcQzCaaGUpU0JpKXuIcZkb8yT1T
aOHSLyqxjzusGjtHZ97BEmfU02PPiKnLYd63DixDo254kYBRNOWtXtzvNDYPLV1ZbKAx+TkGh/PS
DeNu2EKr+bFcxbaT7X9PaEGHFs9x1R1HkX6MNrXfq3XW2Gso3vwFnIR3J8s/x4S6b26Dq6fWwHZS
zvUj5/7tD58aiz/GW9ukNz3bMQywbHN2pPmEOjeDHq+6ASPHgobjprTbg3k6mlWnoTwa3Fw9N0JB
He6mXjhhgzKAgYJMREvw/jCx370MZGkzaZgh+7AbR2l5Htl2gvTQnzzzQpWX9jC14++pS9yDrQlI
HRQm+JTekF9AllfYQmC90I13uORHVDLtOaMpUJXJI863vW707bM5Y3ZI1vaKl02/QZJieZTg8VdG
rtskvziLnl36WbXOfDTYfJWLXsz5DuaO9aBiX3gBh4B703tNXHDUBJp+KPbymRY7HhMaGrxPB095
tkB+UJaxNAOwG/mh2TrFElZnnNq0eXITHEBdJ/KDNGL1oUxYLhpd/RhDnZl7nI9qa6nPifs4rJRc
lpSOEskfl2ctP9hNGayGVT0bpv1S2d4YTvE2GbIQNIHUA8aHHcYZpsZ4sRhROtg/1AY7QmLSt0Qx
krk3Z4x5rAQHCB0paG0rJvCgmr3fx17t69BvfT7E4QQasg6LIo/iJXtSFre66U0FxK3FJ2eWMLFa
fmAqE6aDTu0pJ5SSM9AEV62knopPos+J4di3esipVhNGs6dT9PdS9SQg1ZZCnVnhgjaTC3O8e6o8
S72MeXztqebG2cN5L5l0kxUu6cIC38qNc0xaspGgnk9+2SUEr/7QIo6+tlYDKSnWAASxpd0RhjG5
C0n0SrpmicpVt3RaxU0I4I7zrN9rvUAkU50qsLCdfVjtL6XnOKZrpse9ib6iHYVPytYy+h1jxeE3
6erjnIxHYsjig1pLzLE8496orWYwzRImJjbtgZ113itnWEe1enb+OrBJFzhZU0gBAJd487iRTijK
4+fZws8mKeh4i0MnWzC6JSE9odXRKOJdpi08PWwxakmeOi8P1havXragdbFFrqkIuDcmIWy5xbHL
LZitKGb/jCtnxsxIbLvZAtzk2IglCkLdxRbvXragt75FvtMtFdNvMXB7C4RL1ok+OU8rGlXKCcn+
zFeEjMd2i5JLghxkBM1TufCnFM2WjYA0T14nKmrxBskdqNkGKyzwU50stFV2hAGXLdEqB3EQ+5IT
Gs6YPlT1t+QJTlOiQf1lO++xl9lIwYTisy0j//dl3iLz1XZS2kL0NA6kV7CXmMiPKj6G1HWVU1eP
/eMKwEm31OvfF6dd9hkRvDOR2H21xfZp37G3GH+2BfqN8Ujutjriw1ret8OKs4X/ezubDkZ7NUd7
+k7LxtgBKVsX2hIxRNNiXp5GRbT7v/g2fUKeybwOiwa02aBzFVSpwnttNhwBzUWUMgIo4NtLhdE8
0WtWkkizVbo4aogG9YY2AK8E5ADagbFhDxg4mjvMqnPvMD/jCdd94uywdQ16Oe21NZ45qcljRvUy
ox63bbZ866HWl+lpadOfKWSNi6CuOLRUIjNN3P5cJd6sZU2L64zYlisgoMfJBb0PsNFzQHG5G+ah
34APszFiJis+nWkABbHUxdvov0/9vdlQEQpsPAxiLl8aQpUbTqLawBI9hIke0kS5IScoFZ0w08W/
VGgUw4alwCnzqm6gilkDWWH/E17hvrVr8Qn3Jof1QLKIKx6oeF7fil4HL4+xyDcqBbuIihvA2iAZ
64bLwEFkhn0qkKqSnl9/whHI3sFiHQYIuVHa0p9Nc3iwoSHuytlQbnKDc6gbpkPC6+A3V+4w2+LQ
Y8gYYHoQC4HugUvwPfkL/ID8EW8IkH6DgfCPIOBugJBVZwXpVRzy0g0fUm8gEerMA3tDiyhVf+oh
iuwE1BE6ogOSbuwaRv2jgEsywSfBexB5LcCSuSOma28Qk2zDmVA1ccAjRUDkQQz1nwVUXQXHmLVy
/Yvx8D5sYJS8gGaU9p7fUXWAKIa+pRnpJ9ofo7iZPtGZDGyKnBQOFaycihHxICgpHGJaVKv8klZf
JZwWL0fPBtuCEjQHMlFVtvYGEEd7lryR6cQC4r0UaXnJG+9uksnVIcJoGxqmt9H+Rmgxy4aNUTQA
MlzUIFI2qAze/gznzDndcDP/d+/z/6M2AM2wXFzA/3sbQPTZLZ/1f6kD+Pf/55+GZ8f5h+WRP0Rb
+utQVvnVJng+//ovjklRgEFVgMZv4WnsXv6zDsBQ/+GiVdMxr+oOjmSVNEDfyCH913/RnX/Yhqfy
rzC3//VJ/4fv+99t+/+sXsAH/j/a+N3/buRn1eDhN+ARYqr0zBn/rQ2g0EgSgC6tw4ygipjNg0Os
U3WH6aXJlD4sASCGU7d2H/rWEEuNR7XWVVCpxReGlOmBI/vOwMoYW+jjQ/s665c1g8tWlPDs3f5D
CraHNv4gnDDDZSlmWCh4sSr9PfakFo6Lbu67frAjJqQXdcmrw+hsTwmvGe7aMskHVKT9ipRZEwoM
O6g1/qwPVGYDj7OFM+JVcBvYTxM5SGShPZXSznFQTYGA1FCcVXK0tVGpwn5lOdJ7DnMnbid+NuOh
l78Zgzn9W7UNdXSgWCC1GQxsIiv2vODaUkydXTO7uc62NnCv3X+qDjO12axXxMgnuckmopFU2DdL
BkVrRYax3xV+9behq3BOjuV9cnCAJiridVkajo8jez65Q/IDrtXW6MLw9doL/YWpr/TdYXiZHOgC
bbuqvnTk1Urwm9adfY8tP2vbW9xCnXdm86bbPretfi+HT2C33ZY41PcOT9Oiceb92vaBx4Mo4Nf4
Yy4xKXvmJ0bNwlczzyBKebUymxtKWrwRxQJhoNBahWa5b+eTYlhrqI6UVbHVm0bv3cvmE+iVnLaw
2q/Y6gYeq5+d5tTvmh4f81K/yGkko7aQ5+nY9jOGUBIXs2Ttizc78byDMUywVUwm28k0QJ3FYMaW
4m512CVbZw5Yb+GCyT4Wcl/KPEIQ8m6aJZKTCcITrQLh16bXAQbqLp8Ju/baBIAhUX7xRDmaVnmZ
F3UJBmsAtwZ3Nom1F9Au/OBfnaG9NZA4jxwRsUZSyZeALnRUTJA96gaqMFOELTg0mTU3bZ6hNutL
fSVDJnPlseiwr7Cnilwi8ra7RqmT7btswrGvZ7fEs3XMDe7LYBY/bcsjIZpiMDfzb0CFENlk923+
6bprnRLzsgo2i5WjHih4hfrPs4JtGpk1wtq7Hk7N3vROmjvccqf9HDNIGJnHaS7nMVdjzNfoel9z
k4wr0BlP0NWjuCAf+OQm3v6t2gqJxGrp0emVUezioj41grX+iqagGDize1uGC2VUmHThzKlEphP5
WIqOPCHCywyA+NFMWoQ/89c0lGPASgj9NbMOwtVPncYjVcnjBWqgGXQ4VlGP1BfmZBqW1tcps+5a
snY7NalvrrSo7cJIVM98ncbyY8IxekpZ1sIq4AvHVpFOoAGim2I/ehT4jZb7p4yza5nQK+nNw6Hk
XgLIU2M72HYgmlQqi9vqorH44wcTf8xJ9q9mlf4uzbR/tV06TJQ8u5ML7cImddoNzT499ErM7M4R
M3BkxWq0ky+GpXSHeDW9fUYp2X7RKM7qWoUAAyNkUr66miquk+rk4Sg/Ba0U95gV9mLjiaAhsLvS
GhQoZfyIc648rulin9MaLduSMmxhFV7txCpDyUoGW0r6anLV3zuXQ34MmaMDZO9DPxgCzh8A8YY6
SsY6P8tGRhJIcWQ4en8eO87X2xnkYLKERoAii4z4hJutpP5jghCQx28kqx4XrX0uqvKtskA8ZpqC
hWBVbVp31VM9gWwW43CMiw6Zy7PV60SI7zpb+u+kuY98LYLMVOTBFc6LqTY/ergSui7aU+JYJt+P
UoVioFLeSzYvHC3PZTdfqaEwMUhXjrxU/ChwdQTQHsz9u8klPKli/tvNg4XjefRQ3KRrspsU5LC9
mO94A8a2rkaQpy1CMg+/26yp565bnr0ykee+vtPi5wTsh9Kz7CbOORYpcpdzlaukxjmd3RGXLGcC
uqzDSdwTC2NpMf0N64JUyyqPEDTPD5rF5U6uHJT0tBxPTT8SjoPGth+sL90sXzKZvttzobIMTvHU
1vpz+yCnltSKys6/ssz3SRZPcWIyYvZuhyREYF313uGu/TLAIXRbMIV6+HnX2BKuicJGeWkmwHiO
3JVd+wVcCtGeQ7C+rs80sfEbo22AR4Axjfluh+3r5MYPDZnJ/TTGXwUIq72ZuFhvHfdPbn/0Q5f7
elljkFvUoDEMqnXISxxceNPc5cSBRyEw0dn8AS2hDeVCp8dCyEaBBrGXk/jT5fLPOGw85KOA5rv3
supn1XpYXJJll1vrXq+78kDOwcUsLR+5NfUH4iS8v9YfixZ7n6PMOzDpZxJoHdtZ6zVxwPpzO37m
idf4dIrssbUMyc+sS6hWFXaA/hTUPfPn4r3X9ta3Cbae0028d6o8qBqLm5v4dNXmzVK0TyHYZseW
ibt7q125sLW+11LZuEBh02DzbDmDhEuL2Uo7T3hunPHdzEywplvrQKkfklYvDs4W0EWR/gPJqNxb
PZy+vGsfE4MgPq5lLpUauq+O3KckMyQZLV/4occPvsetvyozvtSJz0Mp6duYJ6KV4BO6fPyhlsRF
rfqxAmC7XwH9+6VNd3cHqmY0PP4RpcEEMDw+ZS72ROgIfjotPEqg2fNnO/XDPs+7LCCgBDxajLcW
zFjAvZMOFqV+546mB65Gk1wBdKeTRHhw9pHlibOJxdpg7keV+jUTr5iPeZ1MqlZ9WRTd13W8zwj8
Y0p4bMlxg9McQoSmuJsb3rLllOU8+QfOrmFnEiKaOI6DX0dH7mEW0uEMuQCMgYszM9PgZ+kVFvrM
cM8UujykKUIpgdR6P5p9448gCncmqPSErERhW4+5huF3GNlQTqPj7vQ5i4xNO8WZ9hMBhq81jWZx
b6FFr37Jl35IysuAsLnD/PZoCvEV5/Qdgwpn2c7xbXOZL54Vg02G1IabDyyF8pthsXGhhsh8nQ9V
h3+AAe3c27Vx0/v5bqDfsEFnIdGU/TG1fpsuuKm23oIjJYsy/IbwudziyFS9wp4Z35k/89NqJNe0
kDQdKmp6EIXRX9VseCR6xIq6UrQobijVUZxjg177nM7PTjJwtnJXXkbl2fFGFi5l960gw9MF6bKz
fSc8q3CVsRIyivgPSvII8flAQcFvTu5rICrriK5wi5EUfhDtU+RcHED34xNMdot0AIovw/JzpeV8
SZ2LHYvxWQDAiVQHh8wglGM+8u9dagTnQrKAwYcesXR/trcgezwxHG1Tw2wUck9lh0D3y6gP7XaC
PFSmszxHQtvhJH7lJKlBVlejko8qiNPyKV/c17J8BHKiEVpB0//7UjJcU1yfRF1ifwFHz/aVrDN/
4bmi1KvwF7bBxnuaAf0rf6cll03jCpbWq9tf21gc2kUCYaXU2p9ZtKeLXM6wDw+1VYijQcVUVNvr
xV3GxDcXF0cqnqurTpK66FAeHA3JA7gLrWQ1LuwfjbK8wBkwLlZq/VE9FPNhzh7YcObA0BYdQzIM
JunJE6vjNNQLXNE9As2LuZO21V69/hKL2X2hLCVCjVl8HKDsbu3yZzaV3dlNeP6XqTL4gnV8ONhw
dTwCc/dBxdyYKyV5KRPwrynBwDBtns14Sk9LTSEadZVxMJfxKe11HKDmo9p9d2Qmz/PYoXdvL0DC
YkejAShLSzJqiQbYUrxXhtsdJkMryQAZ7ODMSQV/q/0k65L97DP1MaZPwcdJi7EiVopjIhi/My1f
H6Fibn7iFBmS67VYKGBsteKu15xEmpLiPiNO6z0V7Bm8EqwXLbfzPT74KkoL7vcOhIe8gok3uRXu
B53vtWTxH+pVQ3SRhMQltqeSKjJinqioxhMEizd8We+EGZeXljrSF0kDqjWnpzER46ahw0mSNHhq
gvNZookHAgKPEmzDua10hhtF/dKRRak0cYmbsmhnu+io3BHcaJZUdmHJgGUhs+5M/wRKDOSJH948
v3RpHVGmM7yodIM+kI3iOs91opE9BZ5sXgIeuCngZ09/kBIO7+oqHyt7jdqK9buVyzVITYV7dKpF
5thX/qpqqt9plh6AZc25iq3v0sbybevcW5pJXIFVVH5Gt8dhstYEr1p/J8rWho0u7EOaJg7FUc0A
7M41PlDRn3TlyKhZUJyQ8qwUio7NDgaNxpNsZ/MhRxOqTMiu6gCoPgmGgZG0sP5efoIsYraSB4rL
F/o3EtqO0O1/0eXJf+F1PziJQOPgEjtKEjpP6wyQRzewY1rm9GLOmh7SCspwo7KOzMjVHVhbeeBd
4o+5p/OF6nIXHr3q+k69vGHk8R6gVkQ4va0Aa8AjxTE37C3bGROVJTmVYvXoGUmNq76SqjLR8LA+
UvSwvWRTezSy5lsXVux3lMFe6KyluIswYdBbvAelAcdBO+dlkf7QMi314yKzjhTNVm8jxrVaeGd1
hFzjLTTl6d2QRHO5uQepBt9bgwvWsadGLUmo88QfXo66+zgDg0XiuxslJiYEFTOcc2dhdnb9ONag
02TNpyqkey3s6TrgJXymcqvegkV2OHJthHWrGcek0KjZLRTQzaX6OTjcBgkV460w4sOqz+M5gZYZ
WX38QXQy21t0uj6QrBxvdrcGtI1wOutt9WfrKO9Ms853D3RKKRC5vXK2QzEJloMFDwNQJJqfeZyo
Rbt2BwpSanw9pX6aAWBTb0CoCBd4e55oWj2M1Lh8eJzzxGw5X15jbcd0wmoULdSHVlGUx4bIltnN
sIhLG41nnZ9a97XWTp705ofGhblHfwXuTQbUh2l6pJ23+siV7DB3fbPnA/DegOA9JqkpflvApj3e
p/fUBlOcmfDO0pKKBMT7nYd7NaBrQFxHlppBRRII49cirtC9mG+g+kQ8J9SHlDnTNtpHHALKUcyS
CG7vBjSCODwuVBzu5N74AnU/UqGYPxPjF2ZY9cQj2/Yr0QzEs5Lqic3OuVbR5nOxuiQoYcsXhGiZ
eJfszjcqveejMWIH2jnhlnX1B+5CL47p5HtzdNX3vBO/K0GVh444iwtd++6IzfcjrX3gq4BbeDRq
KXYmdrmWLT8oIkh9zTC1w2xK/jCGKSjryyk9Rdwb1MThcwZCmtiSzgG74Q2jG3lmAmDf1RiRIao3
mXTdw0Jv+VOttE/N/GitRvrHkLPf/qYw3Xw3+3oOoJWUPJsblhkkYm+DgjyHQ/EiiaFTHdtrN+GS
F1GAmd6cEoDIsuYljK7lp26lD8la45ia85EAsEVbkUwudrKlLCbsNVWXvMoWM0ztFj/HutZCo3Vl
SPcAjGV9JHYMARuftNnSL+Dg8auzP20SMvVNPwyd5zjxBYUTvhfhT8gOU7Fo6F506IIM4h0hPlvg
u8X5dKHvFfGZnj0m82fWBukTqEEWXwMDMOHWQ1coRshNWGW1EXPTBq+qptRjxIZADWkrHCJbDtAx
iNWQ+LePxiLMHUKQ8KWEr9cu9XxsKMYi3n8cmGQuJdVcB6/nfkiwKTBdLEdmTTFWn7VF1GdKejec
6iwqWq2c0g4dvYzoWc5usdsyR7sOnjSz87ELVr5oSy2w+7TYCjONWzFGvF8WIdguv6iGfe8XRdyh
0nt4BD0jkhP5YbXJqpDxLdtZkhXClNfiYQJ0iAWvjdxVJ3DbyTigjJ08fVznFLYZymsxqK94RQEm
qVh0hUVKyCiWIXIrL40GJvsdmr92xi41swbwZQLgjmmrOVtbw6KCt2l2CaM2jm2GskRxbdkh7Kde
QxloWJCyZjWCvhUWWx8VTj6BlzPO5W7rR/Z4wJANWjr3UtOBReF4yYMe29CQZVCOsLQSlR1eFRxl
bTK/rzHk9rYGKTZU0jp2JtLC0oCxa3HUNH2+HtxcYRvY21iW4+LgVtS3ciSnZiI56nQGHRr5kOr6
W1oY2ilJzxyehwevRfBfs7QGCGxqhIx+QuPR91Nm1wcBdfL896Xb/mptrCqEwduFxk9tssiesLFh
odpMPIW4EKhPfk4J/suEvQlhiqvmqUAXdRaKRrKkvrtaLJoEf5pxSLU9lwVaFrSvQK9bL1D65ihd
5Ooa/tgpZvDYlY49RN2MOFJV5WkxKsQbdSThnavfimcvUITVt2qSCz9ZJjbPxTPhiNO8ztpN0uyp
6gkm4dllZ2UXTRXFNjaFcth67AwiEcVybPt/4+48liNX0iz9Kv0CKHMADrWNCIRW1GIDI5N5oYVD
A0/fH7LLum+N9fTYbHtDY97KSjKU+y/O+Y785apwulcaE8LC4+qdGh1pj+6UV7Mv1uZTirbnpBnT
GvJhdg5a763Ta7JVjHBXtwIAvGjMc9UZJ4lt5VRo+QJH4wWsBpIjDKeBNgaK0gd36bbipx2QJFRV
e5pg2/jJOgeQBGWtWMDhnml/BwxXNiR1xRsrMxHl9MbBtHvnlCgy6wvK9fU4hTbFcfNptKrfgrOy
1zDzvkP2O7uyGDep0nS00It+W9FyDYL8M2N513iJEq9M0arM0OGxhdHW1nQ2UciFQzA4Z1wh7ZtX
8czA2c2ALgJk7onubSJ3E2FVIQsUJRoR5uANJuGbOTNsLxSfelh9z9CcSawyHy02Hr4B8ZYE8WOK
wGWrMM7y9qwZR3nt99wsjC27AO07Ea84tGV7zt0nDHcb/KQrW7eR5/RNjzKIRizqiSpMpaoZsCjK
E1VO5z6iR65bHMaxnNIj535DU4uGaCQOd7sSK1Urmy6jvIdwGh8JqmLmruoby9f+hs8v4hWDgVsz
zxmc+E56OKJQo4mQKXTWGeDmMDK17ZJy2E2x+WkxHLhMC1/jJwycfF+YuXmMoxEnMqvh0C7mrREG
9rkyMT9lf4VJnN+mXmOjH47FTvOs8dkcODOApjwpe3hmnFc8Tawh0aGSpEOO5Gb0qJhzo3oibZbq
KaqoNBKAj0gbGA/ko/FJA4FgIIL6kXTnFlHPQ6XrQAsw/rHZ5Y9TVKIQ012LtxPgjz4M1D6oovmj
nd+9cTAv4fIr5/YuJov85c8XY3B945RjuXkIsbn7+sDScxoonMPaJRc2nMCkah0mu6wjKIbRxmoM
h3zDOrg92n3lrNHpbgveIj7rgGFTOV16zYNDXhjiqs1ZejOXQvrPdy0oTlmXIY53+5qCCT/Z0xKP
a8/ODjL6qzeBflQsRJ7sb7hkLU1m2N0p0dcZPFBo+tJ9IxMMb79TFpd0KtnjDLRAY/HmOaQaMidt
yNVUz7OmTcfJi1+cWYlbYIcKEcc2cWzzJZ8fJzY71ywpNRa4acOUG98Ejy7ZFvpCU0/n4JC5QQMy
Ja/RuW9JJKU6xufWdfp0gsaI5sksSWXDDlxL++wsBomwR+UVCGNfdnV5ZDKEhK9fGjX7E35n9RAV
7rdeFcNNJOQCZMPJ6R1i8LqqvrZ9jRheBpCxoZPteMNUfqQ7EBTgTdqTYa9Dsl7WeCngU+JL9eU4
H0awvitt8Lz3udA/4d/H52IazjPW2XOo8rc5LiIKEWdf5PNv4ujDBzkEh65sQsgbfXjM88p890L0
z5dCtmqfmekT8a/d6c+XAW7cqk2RZSM+PaUjtWAYpT9tPuXn2Rxutqu0t4TQsqmY678S/JFIZZ+a
wkGzUwPaKVsLjHEAOAO6QI8E3acs5UiRIOw7TW16NaU3b8QmL1nwXZGeniqpsAmNjAtbkiNpA95d
wBI4cfDYuihBTzKifKK98FuLJx21ACL+Hg47WLIDgHb0gkOi7RPZSgY6+bgWpCxY6CZPo2Z2PsOR
FHA+x3U1glmorYaSCGLIqoqbB3DIwW0mh1u3EL0AoMUcZHLJ4UVe69OU70dKtitEdUi0F9cZqes7
6yKNT6mlww7iwHMQT/IxQx6xilkVnLUaMe6EBLBaISzjIzOCw5dtcuAxc//0NZrwsIGql2Gs0Gya
mpCoVf4+2ItxerQFwZshqzhQM4ydrHbwW1t71fBW7iMQdT57o3DTGkPsM3LvDihzj2PtzV/GdJ7t
ikuyUFdVPMzcX68uxT/waMLERiR4Ztq85jpVgAwlhiNDazaowhFAdz01yKCf3U57FGVho37XseLB
41jF7BRti9qvw3YjDJYHXuOcbM1F3CY6BL89ogcCPlm1GNCAObivIhTmQ9zZBAaRP4PKIHwpB0o/
Nw4Y0eBByLFUXGrduLuunaExTiWchiQ4BETesRPYApXk/e2Vn9GsgEuXaGxSjylxtSjsSwLOimDC
fGKyxkI3U1B3uztQiFjdVU3iQTtxEpioGZFikulF+K5DmmKVS+2tn1z0NLVhXDUL6obGRbqjdcq2
fev9eM1WS7PwucZfaEpVPXQ2yG1aCzJC7C27ADRGBu9pMJsDRwXjzbLu9I1BJblJRhJeo9bE7G02
ec30DFEd4b4evgpcUUvCGZr27meorHOViv7ZSeaJ+Woec3VjI3GaqN1jdzvBzAivzgxXKpSGsw3w
MG/LCbpjGQzVqckK7Gycyw/kmXCyLtD3mc3QLo3Q+qYKA40+Qe8Brv86BS6uN2H9+l8t7TAN2wYA
93+Xdjx/4Qn4t+vXT/d3pN0//2//xNmJf5iWCQbRgGrnudJ0/1PdYf8DgQYhEbYpCL/7O9BON/8h
UXAIIUwMffQsaC7+qe5w/wF2A6KdLaXDVMJDE/L/I+9YeHV/h0Y6iEhcjy/ssIUhDP1feXa1Mt3O
Hu3aj8PqXg7OtUPxZDqKLixfS0vzpREcddLmHLs6VZGGa4SqsFTiJbfY6dDWlFG1+9tz+N9oTgzd
WDQlf/+1XCEcduEGT5eJ/MReNCl/w+yNmg492alYQZFfxzCFd67k0wiyQP+FBYy2oXEemlJ/wMXG
+MQCF+ZCk0XUB6JWA1fiFsGPsjApVVgsWXIeWRVPdyi1xU56nOMM+48SMcnBzX/0hDQfTbaQvSoT
0QHK+kMRF3cDzOtWaOEzrqSPuJr5SZbbcHmSdWebxuRLp/wmwLjZ6LGSPnQ0PCyHuG48sgYLZ21x
2kzg2fO0CWiUrNWo03zi2SgIWtM/qVe8vcyG3Od4njYt+/XUO7QzAhPu+fjSFO1H7ZgEAKmxRyE6
PYoqhnc8EDiBzLdcJp7NMyAgVOlx069Dw17WR/H86Iy5ulDy37zmiC4NQ7fLmsKL1+y8FxLK+F31
UH0yW89AsDM3yqsGPjgBVr0XTNe0fsVgwNwIJ/dz43EuIDmvTq3Gg7frxmfShLoSaNjaFPV90CFD
lRZzeY3TfhbHARsJDjvU3doBtqFbis9q8k5WAnYhjBH61FZmHVtOH0YUDRkdNUiiegRX7sNU8zh1
tWLfwGHps9ncuVnbbAb5HDZwEUFAbCeItEeVb8gxPLvSzZeUUs1X+lcQC32nu/WR6CJ4o8N3w5ae
ZMn0Uxi5fUdpd9Hs34TOePjd5GdgY3dutAKVc+QGRzt99Lof2eDyjN1vGC8ei7fWW7cdocQpCs6u
s9he5IRgZMyRk5IRGPLdu66nYCWAV1u2M56JXJrLJNyKhSjg3RSTN+D3uGTSUjMhVYTaJZakw2Rt
/TPXzkSU8OD51TmFY/YCw4J3YCw/S4eAcrGwMBCotqQ8jMkTzcuHhEz7ZY7IQHCtuZ33kPGCbrNB
kA7gsJUkIPY6M2AGXwQ6IybvfdW0rrszB6IHVFowIIw8tWOjwd0WipY4C/YGpa7diFl9qRw72bV6
j8NWaQwEPU1t48LE02KOdy0zvKNVWRW+gf7UAaI60cksTlEDvmK57Eia7Fvr7jwAgIKTq/noB09d
00nIw+iClD0Vu9Gc1qxbEdpD0dz8eUPhSY19kHZmnKHjlfUDrMhkK5sJg9VAIRG32SMA/70CVnUB
NKRu1CnrMW3+43/iYAXg0icaIuWoQtWbfyREVha6eWTPjaPUi4ZTQoZfPI9X4IkEG8votR4KyChQ
cdFi2WzLB4eVjykG4O2YAkezrK/x0AS7RIS/g9xILk5n3iT5eEcEAw1G/UWEUmGSTDrStiDyXmv3
LyJBmCErqiZVOFcpuguqH/ag+Lh5th1+Q61+z9OYmNDZfCkiTgcbZeZBZEWHndXGxsY7kWGlP8Kz
eVImkaR6P5WbJOoe5l41D7JObUYeyZuL2fkl0nNoZJKY8TkPj+acxfsxhhnaLt7mJrEPJH1Nn06w
QWzBKjQk2LPqI6Z2RXtqJgSp/WiXBAwGFek0wcnOgOzN3roTqJc8LeLjNmZ/uWBptnnw7iHXOzni
DXq+fiq8X2pIgX9OOMK8tp7WYTBTOMT9PU7nt8yA8G/rAq9ADGqd0JitpVKinOf5DV0Nuo1Q3uKa
TxGqVoJspMsIqcNdKOzpNNUomUZHP0NCrakc4XAhD7/zq6F2iTrY15mHkQ0VdBuG18ZjEmSAfSOl
DNlOaFLPDuzOZ/FUtQN2yKFuNlYBjWC6AbWnHi2reWdC3e60EdqiuPRYqPAn8BGNer31Z4cviTvs
ET3m6ymvXshWMGud9D7jPlg6/5KoIAtlx05kjzpyI98ToI80S3wg6naPmUkUVWWVFq7V6d0O2YzV
8xUBPeazhTFkkjOC0rmZHjWVstzHsLiutGzeqteEWpp+Ex5Ki7NnaDKid5ZLD+lNuTI8jsF8rg+O
BZ5cZ6C4Noaq8W2WspvaKpmOc+4oiwjqVn/Q5Gsy63gU0AaphcZAJPO3SYSGbZFc7QA0cnVMJUqo
mzYSg+mhcmv6eNiFSJW6ybuZM7/L2HLiR8xckNk779KwX2liL04/+u1s9b4poKuoPro3TfXbFoP7
YVbBydXTbRCySvLcodlEncI8X3JvBSFh62Fj+1YU4HE2RIDbzV2yx+wtjiHoNqhQoYLpHDEJq4ma
1OdjB7VoVTn4MAhUwpi8fBmBhfxpJh3KtxVNabAylvkveIie9Mk/o2AuzFaYEwNwd7gwc+KGIs4T
o1Q+XmLPYhjfgVLaYu4Quy4nBBQH015g/Coc61lGwa8hjcyDhYnsSpOL5LAZd6Mt613NZ2DwRHW2
eCrOt8TV2O7hbTzpEdb1//iy/BENqzptGc+gNGm7uaIz5Gj1wb5gA61N4ozasDwVJYqPRPDZkJGL
XTzKEvfoZg5cxDj9RQ3B1GuI2bwMOBpbxVU0WVw1gPPaK2iZ7hTb7k9rMXOwrAmJV/mhSOc0snOM
fe+Se8MXXL78FCGYga5BJMLEWwGJ74voCrmP3f7EPwqYJC2DY8jcxteaqFnhTx0PPUowP4mN8ZyE
X4wW7MNcInPFO1/tME4O1xy4iy3m7tzr3u8g7V56ZyRX2bLD05/vQpvv/uuPwQgExOg1Y/Pn6ZpS
R51mMyaUuI5veD+MM5knxpnHh8+n/6yUscAaw+YalNXkW33vrDJbyZOIDLXWzSLcJBP5dcQxkGHo
9GeFzsiGycZtRfc2jrAYRJt1fltCrug9fMdjzDCwLPZmOIePskteNQ9Qigb7UjPh9EaRJGHQE6s0
avS7TXpZUGKrBfwfUV3AS4qBdzptFF0I1COm3mqRiOZrOK/BpWJhSIrWcJlJMjyBanFu8YQyokC0
4Nbi6lG3XtLOIQzORKpRQdTEZYDWtJ6s9t5YMaRUxUWdN76b8e6euvLZcA0/zxt1GUBbwYzKWEsW
UbAOxhdLumySIeYarEbYgBMdEfpRrihWia+bUeAgiWSK12/7KX8YlO7fUK312OjAH4j6vclARlNj
4kKO+ct2Hf7kTa5tvRwATcU5QjQgeba6Pa8dh+wlxBNnq6HitC0MLHa39PUqb7ZjPTwtIpST9Dxo
G3FW+vGI6GnQSQJS9OQpQedTt+85n3zVygfbM/ILTz/2a+Cn/lx7n2DWkoMe4T9uSeDbMNyQblPe
KETPumyyFUa+4USr2268yFYANzzEeqBptpJEBkbbKyKJRoBM5byyIorthKwbP8OJxT4Lp7Cjh+vZ
ScOtLV84vg/ED5CY5QAWFQ0ucMOBFxU4PyG6yzTHu1LN6iBHTqmksLJP3nqLiRfjbKMyfNtL8m+y
K/shfRrTel8mZbSGJ+xerVT/mSOes4hr+LFHQitYOVqpeOhdZdwyzT1wiXD3TtZry2gfGTeM7QAc
FKr6fhOxad2JKj3UjeKqHvA+LYrKgf9MhwDRFqrinupInq5YfDs+05D5zgSV7nLWjJ0HHdSjXpLW
Gi0ydqscVBhIP+rEQR7r0YL3JBH3togpEb7Nxb6u30t0ppCoy/zZs73jMBDDKGts27z9D7mEk4Ch
j7mVcJ0joRasrtSqHCYwoOVobIzSTYgIRTwD/g7JAym46JviY9dxxUVLXBdV2ktfZSZ6aepdJ0J6
V5RS+zQRHWZybfBpem2MyDnpOSBZimI/Qjfyq2PATsV1NPlNn5SbWfuU5T6mv6b61DuDbbjBB6zC
mQlwyXg0jOArqNnStGGAlBoBF2qfAo6Bvh+VCh4TTN3I0cL2R1TXRuefCxAG7fMlEEdrZ++uD0xd
E80ldMNGjWpYwXSa9Rg4p5GJlTXO1arM8+Qimhr3UI54YHCs9smO85NoXagpcX1sJ8/Z9xTZKy92
6ofcLTZhEB4NmrdlFsp+IIyHK9/4iJdhKCbGtegM6/znTw7N54PRcE2TNHmP1V/khPVXDvkwmltC
55oUM1eIHWgC7+QuRtSoQHQ2JljrBjc4KT0LD7hHDwHF6rXyZHMh4iHrEXl1KDs3jHrSKx6ttcXI
jTOIv20Vwys5F4imWSkt4gre7Fr8Tht845Pabvq4+Gtg07EKWSxzXPYUKBryy3bPllPbzTPqOp7B
5gFiJRWDha869N57KRUrWu+FxDrWAbYGPQSNK4v9hIaWewguJlYzUZMcL+B0bHhdxzVJPyw8NPNH
I6Jpl2QdWb41gO/CWmkwq1BT6zeT/Hkfpx0g+NHxMUUYx7krTYLMp2fwD/nR0fCi2bEJsqDrNLTN
mDUdyoxjetRlsjTWbnAj2w8oNqybNViR5qUywfWJXdwbbD+m7GhCAmFjgPYM6CxQfFWfmFgulwBb
FzweuSm/2rLW17Xj+OUc1w9ZSxJhXxNJ2HPkdAznIiSXbz3z4I07tfWdw4VAEeTD3NL2e6SxUhXD
R0eVuC9ic+JdqoyDZaITzoUwLpM7+0GFQ2UoK2YwLe/2oPBYFunUqerQxFm/H5wciEWMYKhklBC4
QL0aXiMnsNTBq0aII4EfLXbKYjAwMACtRySDiSTt8xNyKDURJNZ2d71JzXveNPPBKROq0Sxdm5UB
QlonHNAy7QeRy2DdyexcArRC2ck+sZcVSU19TrQZKWBMYe33KbjAYnI/RsOmp44DFlImSCz0JvJQ
w9xfE1QDXbcY272uuUcclOrOGIUYzmEE3KJR+2Am3TiOujUKxz3N1wz8H76kbjiH3myanY4mdzWZ
9FvJSJuANxQKBoX6ct1g4oDoBwjPrmHfTbTCXjE+tC4IkDmzo1OdZyw/enm0JocQPQvpezt8uTJS
a9ODX+Kpcp8S5vsstLQmM9n6rfJqOGkeE6W+PluCcOBRWAme0X7hSCl5h+Uc7nlVzAPtw8614Rt5
SfYaQ5HYtU73zU0534VG8V8S2FPV2Tdu5eaAVJv50Oh+BV7dHfF1nro+tbYKre6Nmbm5geMo92X1
0UbOeASWF+91G7lGrFDYj1VvbmbdfTHAfByGcqhuVgB3DliSgW6PmllwolfsvQ41mIuNLXMmQqqy
r9MYeHhosuExS0Jtw87Zugu9xbcP0Kvoe/PsFkybOFQwBNeEwkRlYzME7g8hNKxPMUZEmgEqDhh9
YPRhDzkt/ks3dR/6dOa2EkjS7bKJjmBr0m2aEbRrzuW1kfEjqRLFM91LxaJloItQRvFcZK8lMQVL
65Sf0BMTWGGXJJNP1UAeUkX4ke6k2wUVAGYe+inw5nsOmm9Vev1H7MYJtOKB8TzCU/QzLDnviQbj
ElI+dCDb3EQOkJO0p8McMMx+WXn0nIfR94wHmbjLcnjJpfut4AGQS1NuQfqna6yhAVslT25HDEFr
tFfSDyJ7GlhV2wcdmdmB+cg3xJgvmw3nwxBoaBI03+pytZdEeSIon1zUVw4jHrd7A3hqoAd9r8tZ
wRvuf2mqFtuRnumuenfaKFeOz5WGDJ/bMPwouvSXCkT3XLXNu2R/YFMcvZuhhcRST4HFq/i7Ukg5
st4MWSQJd5ulY38dQWSkme0twKj60re8k+Pqq6uN8aFJIfcSoYTyrbFJafMe6oQgScB8d7OLwf0h
4mUdUZy6auaT5hEqDXctW8I2N8Ysqk0PXuVgkGa6HeGC3JIInWjmfIopl2umF/MpCPW9ERtyU9og
/mJ0rtSbFXrRduS7ihXClO1NVQePnrgy254uHVw9p2rrY6GsJ1cmkiALz1uR1bByMMA8zwbg0qay
MM93ycUGtOw2ymLw5RTbgW0LPv7u94jS4T7n/cXD9ASey7zOxEJlOHpw0yMPG8HuibSdHjuY5DHS
/lJ7ZVZmrhubEadbN791mdXrImr6gwV/atPbIXoXiXs2S5Nf0Ix7yqD+tS6c4Ry40EsgXyTsrSLe
DBlZn7NtOtc2vCS13TyqKDrlHR2R4ZZqHztuuNbzGlVBPJFGa5jNQ1k2zYMjYlaSsTzGNj33mzc2
i/SKpA+nrFd5x/mt64fOYg9lVtdAsQIquOT4SKvuGBgM4OpqL1j836blC6mlHToVhh8CuChDw01A
2jYw4/Yla+VP3YmRRF4CJMhRX9WhYK2JEpUJy1+ax31PRDF+Dys7TXIRyw1orK3mqBEma8ztGvdM
UFU8Aj3LNqi3MzZXK2VyENbOcwkuc5cx5OzLcyBeiQwMTx0JvOSBISxxg299cULO+aZPfRt6cZ9M
xUEkHIJ2lLabLCFVUjB7LDUWqZKmdZ4AZ6c6N2VgQE/YtSZxxcmUvNpJlGC8lpSC0BybKcGenlF0
Z/pGVn3GLhjvSwZdWJ+6z1Ea2Y6Z1Fcz3iwNXKlOIsLWsuyT3hL7yOBLrFH8QfXZjxVOMy+9g4Hn
GYGoyHxxg9PzjWV4RCCNEVDpESunhQZw+QoptoE3pqP+09aBLb7mXJwMR35NpdzFyoNbGHkXYYqr
FSOv5Qri8dAGHJI0gFU3Vop9s3YOevcvypaJpe6ORdAi3MLAYrrbxshes8jZi1S9Wvabxdxw7UbM
8skS7QiSjQkoq/UvWJPZMXXM0xCA487nTDu7qkRh1+eESNCZZE7RHEbsIEgumPuQyXsBXb68+Jx5
NXAPZnSpb5DRsiIX8q4KXuFwdGgo0y9Si2FzEFjPhWCUe3Rj7BiQ6iRQ/mT1WfPeQYo9g7dXOYLl
wjplaAVVTZC9rjGzdHmWIqt8HVjvWqN+z62sP5AQFLpMxIA6a3u/adwzK5J1H9/sDHFX3OgcBVdL
S+TG86Au6yQrZ8beFKB5NUayfufQD4QFr54QDCEBZjkr5toIbXwzwKOD12FVIgNcaQTNYQHD9qEf
jTnas/xsNmDW8SiYGITcdCzRsqZrS3fYbOJZXGXBcKa5h9mQWKHPyY+upSKOFtdJgP8QaS9i04mm
8sjN88qAhRSTMefwgRhgNSHEJibeCJoeu8Bt/LZK7E0Kf4Kku08bnZjvYuk3v9lS4IshB2f+qQuW
3MP0l4KUaBmJyW4jz05/vhStJg4TJRBTDywtEVNlUqS2iaUewSFDk8yjTV/E0dEbilWVtwtNXpdX
VbaA18OfguKfcllfm7HWHj2B4knmwHaG+smsufNN/d0GjEY9AcUir5ybHotvr6sRmCftW5rYzsPy
TVLo3UdtvBRVNmwrBx2u63i/gRQgYwYtv6HvZVyxwAILhpTsuSa5hhNjXHI9AcqLYbqPeueiBuML
bX6x0fUe3dwQqhczt05EeoAptHrsHdjDM0mjkOqAXo2U7BK4lvYlbMleQzex9XrHOHptUiLOqIlr
jgMgAxlML0xgnP8MmRkFEHN8zLNpcSqGp6oxiThavvvzx7batV38nsD1Ptnu4FGZV4D/7CIHYd1f
2ojc9HmRABrFJk09eZwGcc8w3aKRVqmPcMF8FndPzvHiVYkvFa8f52hMwoAXlfsCNKs+mvVFeWPo
h7o+HqATPYhBNE9xthjpXotZFz8SLJZcnEVzNxxnFrybMO6LPaqkRUzhAtMMyGTtdSzMv4fOrC5j
0u6j3PPW3K8ALXTKmDopMBFFjnMNBqg4YpCXIJgBungpjvTTEDfAGpHdIhNezipU5v7EK3NFW0PS
ZBtoPrbudTT0xrMQGFcWa7DRykvm+DoPRePgXHsKSwDW3FMBxwzbf7Slpy6PFfDbFdtD7ZxbHENZ
ap9d/FU3oFboFMoof2F+OcF2Lia+N2w+IHyMbj3jwYhBDZi8ABub0R7MFPmhMAteeaZX2oTPIgYS
ucV6G2xQS+5pR8vnVnYt4c2pfs7lnDwj8D7bhW18DEb7jsQ7hUXYxDs767MVOZ2jX9ep2AaGhlNH
R9cdxrO39ShMNzWKiQxiy7mexy00SZ7sOn0U3Tjfm4gw33jWLu9la/qqqearAaNp3dX8C9z18tk1
KOmiCP65QJfhdIvKLn+3dGS9c56VW9zi+jZevJsRGjdqkvxkoK1DN8SZUEj3FmY1CdbaWPHcJYXa
4dhBhY0oR09yZ9kMclWasOjpYB68QehsQjJvPZZotdtZH+5p1D3FiVXSWpNbWo/i3GotvnbLIu/B
cKZtndXaugniPeL69jZA174klXzvIXLpUdw/ZY2TvChdMT4tWLp5yz48qT0sX813pI8e8x7Q1Drj
5BS14QamwbTRRlJ3KjGnXKRYN/sa61kUJKDXUFRtZJkbN1hEX0EQy1vXtNG1FuQiKq09eIF7M1rD
uYBhEZUV78NSg0uUdtAQ0R7JluVaOJmoq6vJPaAXwLs6PCKjnbZ6lGnM0EOMGGOxzRQMHkdx8Y/z
0D/AyLnmc99srXH0XuJSQWiAO2/rbYmrxOwvhQ3lAbHdEXF27XvLx4TBxQjgAFJxPUbyhJePrVMj
nnvC3KGq+hqW2FPQmA1hHnWtbdHRcM/m1FJt88kRhFy/MkzIvjaKnhyhXJ45u6nGGS8QIhJo15Z+
IYGeubOnn3LNqsiM4hdm4oqvwKRfjjLHOQnVD+uWbruZbH8WoeT1bNKrYbn3TGQ61K/WvYwR2uqq
bip8kZ52dAXyvT5q3oxWN34z8KR2zGN8+8Jh3pUjCZs64hZMo/w0U+8H+pRN9jE5S04VqFtYBU98
aKYD/PjhaqvZheAi16NM+zeRpYR5T4x2gUow6bSa6Z6NKWy7Th0DlX30WYnY0qp3RjXWIR1mw23I
uqmAHvjGMoXax0R1Z8Tx2SVDIjHS5rHxGIT4roBdQ+g0Hi2N7N+RqlDFPVRnQ07nBmwi5kDnEonI
Oua9so50P7uSxOZjJTw2YLMRrOfpi6U640Bir3ZMbmhyyGVtswmuMClc62pInoDs2vvc4i02oWSl
pDVBGdTbRs66r8edtSlFXHywfR9Nf+p7YIPoU5nEv3iplRMHEO30HtMcLdvOdDJrmwl8Om3RX5xQ
pI+TvCRMhWf9lnbua6CD2OiW6UA0G8k+FYV+bVlFmSVAjSqth1MXjFSRUXAaWXtXnoGuux+Lm0WC
uz500I0pV18qWP25B2qZSpunqRlPGOwI0GCRkAG8Bv8Whu9dDoqtqsyXJCzMKwh2pADKCd/BMZ6t
zmawlSNsrduE81g6+qmU0FWxArFZqw5ej+UVxDFkyqHrrrOjrFOoe9tuTDikSH3c5FOqtkPCqy+z
rjjEM1oAAs7vxO7Vb1n2VhfzMWmS/tGgysNbLI5pEKJ2LLgNyAyw1hYC2X2SZeCQAKzso5l4MBHm
2b0yGWp6Wrc22ya/AtTaZzx8tB5BiM27emUYVj1IQdjwRD94zEP1UGsmtTnzo8cFI7U2wlbuJLHZ
W930HgceFQKzKNjkKZjSZSG6IkguPWsDJRHzqedA4goTlnPj0p7XkNSbN0eLb7OfFdDmCRcnlr3q
ni020K6KX9TcZhtWo0zOhktEWbAm56MkERE3qpq1UyQC8LPwdKdIxCc+g04o+3tPPJFhAaSs3bAG
eODtLINEyQYKC+IfJnSFpG6tlxa63Dq9TiyfyDCWYmhY8XsLPxx3iFdg6GdHdx4VsWKSdWSkYkQ9
2W5scjxaLONWTR6OoBPmbdzpb8ZYwNDDEwoBDp1QYXYIkkfMJhRzrEytsmSz9tRX3XRMIig70KlS
myslQFWyl0yeECAL7cLjB6hHWB5JL0NwMd7CPoqgehVXbN8gQSEtbBuzpHEVIZzWBqkkCcGPU5WI
Q4axjeCipMRmbX9A0Nb8yRwU5h/F/tUmr7OvpOabrUuCZO88aj1Zdhj2IRWFNzTQcBXwPQ4wpYpU
1IcBjdI6LrJr4OrGYSQfEV2BvNrM/Q8OOySS6uLPjmxDaN3KvMWlLTGsQr7W2eZebB+pqruZWyyj
pl3G17qeJ///ISr7PzFGDBo8obPaISPZ1aVckl3/JikrjK7FpYTz0giyT5MCg3gcdAdlcfbGJdOE
dYNevQ9DcSiSgHeJJIhNI26y8PHhzqAI6SKIcXnUMTGPFEWroYq+3VnuJalHi+LDCRL65SL/i9YO
ZUetVv/zI0Ao+K+aOB4ALCj4u5QeUgj5rw8gDRojTwet9flk3jW2hAGGlGOc1rR/02uiJw+jhQPr
f/6hpAv+Nz8WUBk6PMHPhVT1rz92aubeGGYJcK4JXuHVw2sfCTE3SiB6nWcDSB26Dy1qAiDADABT
g9FD6Rrhi7bkzTF6sHuSfIz7v3N3HkuSI9kV/SK0wSEcjg0XEQgtU2fWBpZZlQWtNb6eBzVtw+GY
ccElucnpNpsuEQG4P3HvuV3b5u8a6lXG7SBCXbkdNYQAvXbJBsyubjLfHUxnXhYP7aY/DUYvWf+j
3OnoStDTBeg/0N7Q5INxxanrZQZ9IUqGuAdWw7owbTDADZFjemTKo76iTlwzYf1ZZNCtq0hd/ApV
U2ztB5Jh0DqgBuNuD4uNafb3Bp1FIT5RxBxHncTs0MyfliwsJ6/fQ1MdYaYdSU7QNXPVZdneRWZv
xNHvZgh+WaN9jWu4ubXxKePiHtX2ggB+sO3ixeiNbxA2t7KRzzh5X22QAJObHeKK36Nyted58k96
EOxbq6HcaeKLb5q7MtD34ejfyzFnLhq/BA9DPiC0q5/CLL/LFJXXkPyY2Ce5Max7Wzw4nWYeerxQ
JfDw3axXlYe7vfNUIo29G5kdxufcWk1jQnZuF03vET6OkI3PWuTM6xB3axukNMtMQZGgDnN8oyFJ
gNq80TRESX8eqr9zqP9WeP6DMvaTFWkdBZw3f1Sq//zX//i/RHjTEag6FgHh/7MS2PvGRPOvImDx
z//on5S35eQRXCZSN5f//RcdMOeR6cKAW94zQ6HBzYv6D8pN/aUUWTKuFH/wbwaH1t86YEP9ZTHj
dBEAU2XyKxr/Gx0wsVH/9prrdDkGjTwNpmVbrvq3OHRSTAj0dA1gMdhrqDSKe+x+DnqUwEVD9GON
CH7rJ9Y0QIUXJFK8wJH8jsY1NlPKx3F47seaWJMq0rb1glWKF8BSHjroPBfoko/VfbJc8g8XMtPg
x99D6TQvIqqfiY0iAWcK7k1sb1KZNOjPukeDOQDLzlUgaFS68WGQue/lqbTXrZ9eOJjPUZbDujbh
i9VBwCi5uGXmPD3A7AxXLT6cqndvfVagNqgG56o4wxoUAnWKkqprpOcyJvEgnRLHQ6p2bjXsnBr7
CytMc+V5eGknMX81xqkNK4+S5A2aZbVD1m8CRR+30QZ9MGkS/ngdA8dja/hh6KZ1NshTIMxzg1d9
kxQpHbbJdJfVQBA3xD2aOL8jVU0bfR3ZxM2FRv0zd41dELodegbTy52KlGlkjFLCJkE1KgZEF+gj
fcJKIKZVAqZ12Z51mCYrvSdFDF74Ni3Gdyd57vvpMJYgWkYZfBrOEB46hMqsNeDIfVlFymBCq0mB
gTh17BcCUhpilGwWKlIMHinkQGGhaMUM4LJ5Pfi3aGEpGUCVooWuhCzQPLkAl7KFvNQvDCaLjT2D
HkRcjbqNodme+mx4asP5ZNq1e1Myq1gIut1pHGLFeeyvBZngx9Sw0Gp0RrYTOsm8ymRqXphJu/Pz
jhAcJ5HrTCPumHVRdxYuMqCGpMFuUUVMC3FKLOwpTUKhIikCpkcUVscmCO5gxl/1yH6Wlt1t4sBq
toF7w2b4HSBgvYRq0C9GyLjGDRDzZHP0hsuNpO9aHies5F6XkUGlZPRGCfNEOPeDu7C03IFvA7ZW
uFC2KhhlfCP1cZo5nlm5YAV2oHK1C5+LxDPqAeDc3SxQWfSIsBaaF5bthFAuCF/YtR9NVh53Zqsv
8Dfdrb3wwMqFDGaBCMNKacF7gRo2LvwwH5AYjvttu5DFxoUx9v/6JLaEMjg3/+dj+PIZftaf+F3q
/8bb/Pu/+6cjwxX0GJgxxB/nBYXU37xN4y+JVMm2ERTaQnAe/9dJbPyl45GwlcMiETeHyyH990ks
7L+ksG0YaSZKU1Mo639zElu4Qv7tKJbIz2nuTBOHoy4sZ/Fs/EulanSTGluDAHs5hYAE58hFLc+P
gXHCP340MVAjgWd8LmRySMr2IVAEXUrs3tEYFEfN2sQzchYQBuqRqA3hwaLxjAABmoEUS8WQZylV
ci+yG1C1RHGpfsIxCbRiTTZgimwcavmMYhYHFXlrqY2/YWinA1K0X36ZTJcSD9HWGCx0Z/gM2xGx
FCvjh6aakfZbnb4Ly+qUL+pI0j/yLdoGAFVtcyrjjvKNlKnQyo6zgh4p4CxuWlBuK6TaBH/U/WuO
E/5Wl3RXNi++aGlagSifmZq8orYHzzLg5QB7uVpQ2l4n82LvQBZhM1QfjA4dZeqGyE34kPdONipa
6RDSN1I0hs52fzHJvMxrB2NnsfT7ljYfJre8tVOlnfrG6o4juy/WItnVasSEmOy50p1mb1dmvnPI
1ess/TGCxLEfuTrwxay1WcmnIdabx077lQrSN7VsPJb0xae8wiZnd5e5nt0LYoq/f3SwXjZysVBo
EYLxcIqMbWqn39nIFLCEdneO44h+1l5S2Hu+UcYCrIfgpsoIGpeEdBrZFnFfE2K9WMtZ9KaRfZ5h
866DtPOvnS7MdYUGK56y5Jwlbnwew/gldQXZl1rXHA0szOve0YJLYAapN5dF9YPifieAbLwBRv42
6PgN0UZPo4Xx2c0ArUuVf/hx98hRl793AQlCKbt4s8PEPOoKKdE0KJpNvXwoDTwYQ6PPJ2Wnas1z
9UouW7DvYGnc/ZxuWejtd2F9DmU0/YjBoXhKwGcHlLphIlFzGwPNS63p26UfHXL7QTdFcUHJjJoK
HQIOuV05NL/JpJy3teVczNxAEd7gOynIiJ7hbGlMj8gTcPY/lB4F4O3JGbQAZkmVqZOK7btdoczg
d824odP85HfJm09xUUdmdet4BA8IbMddiIz5kXbVWpmdXv4a2rNdwRtdYjNWUUHjHtZOzAU4VJs0
xbc9Fva1KfLuMpZi2I4EYyImEtbZHQLj1PBskn7IZjRsjoMV0qBMKVNb3yFHuqq6TTDE1RE/H1M9
LjqMlycYXM6pnmcP27JDt+6EnmONMZFBubtzJI5vBOdcRo7zEBY1z22BfRVNhr9JdQLPqpKQaJkh
MtD8Mw8S74wvXA9se76DXWkdmnS6yya792OXvYZp6WXoDtbZJJIfRC/dWjPWdlQU5Qqra3K22Y5t
+YcbgtbCU6PjHIYskR5Oomwj9EwDA3DFLrUEXkzthxqc38QNnZjsFBtnmpjjfgGAIsJBkefX6QTE
2y2QKcAtzs03xgMosD3D8eHd5OhYJXR0JLWW7TYh01Gag3hv5uw56YPhOkr29gWoNJGX6muKmH+4
Vyya4kNMIVVsp/enihTsLUaL3EttEhLtMO4uva7fZnYGzC2GaC00zBmuNaUPXBaoXeIKHFSNSd52
BXRGA9U1c1ltdoIjtAp7o+XptJOwFletboEHhA9FyAkRYqvUqphmJAvvjMHTzmxizcNlsk27MqRF
BrSnFeyDG7slKHUztz0K9cyxt/kcLItaNC9VX0+HQdxoNBiJoCYcXJ4xFk/DmmXgd6LLi9DQdCK6
Ye9ZsM0uiZllhpoufmiBNGo9+/qvyW7OMx7YtNDCoyS9qZ3o1pVrn6LK2ZMAdy90aA4sy4jm9S04
Go/6BPwhl9mDsSxgTGIOy4JZNl0kUUhQ8rX6PEZNvLF1PvMQNhXw3qtO57gWuo5bQ+kQH+y9EuNw
MvEqiLl5boN2oMKdXuSyZyFeQNDZH+Ia3AJjZfzEjX3p5vGHERH9ZIxU4WM/eJArnodo3JlmjAgP
5ifS0m0pjetk2j14o+HDjHK0Buz3gBl8O1oLsQdWWN/Pv6cIgWQoNE9FLFZqE3FPz8rV7an5lW7f
0ib9WUW3YY5ZwNT9sO9BoU2ye0Wq9QZwYIUhLF/XfgRXoox+9OG4x4lbrogPYB6niM/p0l81Mrhl
tEA2aIBCuuCzDuP4HGfa6yCwvvtM0UfX4eW1xuMgrlUUxkc28BfHIs+1Wx6ZUP4WSVCSApNHq6ce
lZyLqyxKFLIEpUOYqQoU11jXllDO01Db72z8u7UTKYIJ3fCINmBZ7wzDup5AFJXp/LufY8RiGQln
Q/VVqQzQRhqpbceHGJagRY1MXaugnLb0eCBHyFyK9fvg9s+jIx8LVx5Hqs11XKPlR1HDQB0lCAMu
vy6fMpj2iVUzOwDrwjP44FTkyM8taWJZIJ479G6mS6yfy/LLjknjU8EnYJCHuUXoEQC5AZTYLlol
MvSyg0mgN1mRhNsXPX6jWiHuY9WPM9vWtl2BWGfq9WhrKl96wLSsx8BP9NUArG2ZSh/rMrdesxHl
USz7VwmRyLQCdxM2TGLBLB+sWkEeVvEPpxLDZrAqbcvMNSEBNcqvfQqKY+heA2S8Z7LxupMOiiLt
fmDZqYAEjeOdSQnWMexYPSb3vTQ09+i3tVc4BNFFRp16xCGi3XOGHznihB0Tk6pdZQgv11B2EOPF
xiJOhFQV5h2j0OFFm/Vkh3FMY/tkto85hGS/a35WAN0ebdNgzjQRsFr5joH/PN/2GguBPBMzIV5x
hDgRwmtqUR8UM3Q+x4y3qOcyLDKvnX0nYzPHzFVBikKRRWf5x2E4WLBEsi+jVx+JUSB1Izj6GdpX
MYYzs/lqvMbZsr+qsxkBDLCCSD+EqVV8zksmHsTA4RibzqfeET/IMmUnFkhvamvDnUDCGoaq+d5r
hdpNLctEHfR62bRcniQSrkLaUsoShsMwe7It0kqQrjpyBCTc9g4NNCGmNo9tpIqrZUnHcwvVHp2W
VpJdqQxl+xBFpf7AgyH8jVb22nujR4+6M1wLTQxeO4LKGCOQvz6mjUGUdON69SMq7PpoLIlXZqap
TWK1LrEEyQV6NgHz6aRY4HVXG1HibVyUYA5F07HN6L9ZIlyxNHhMxeubUgy+dT86GXzlJxeOgpur
Y6vGdOOk7nLOtPY6MHt0Y4j32S85cgdH6s0cg/E+GlhOtbq8K8JGuVLtDUFybJWNLFw3DvBRPp+R
QJlIvgnfBzkRPAhJxWQ7v2SLoy5wNAM0Fco0dIr7OYmjU6Ybz9pCKhUL+C8TAaP+xXzbGMBoLNSi
Wtc9jtXc8+RX3pSIXdvj1DKtXhF5hioFxEn55AO/SShRjSgdnzGbqJ1eoNqYAC5b2CFfFh1sQmTk
uQC+YA/obI1w0nnHOob7mPeKzNRObBEp9t3gWDgguQsYqmsQoK6nzZX0ckAYKx09wtFaCpG4wkbl
+iidar/TV07XdbyfWEk7RSzoXKt9pmBBZXnxnA7izZ54vJIybh6DRc0UhVlwQTARH2aHhCV2iZqH
tA5qv17BX0FzWWtS7cieYGszPCPXI0xltE8zvp1BDM69kC99lpcsXaDpGa15Sg31c8jQyJDo2x00
ad4HHSdYJ6RNlBP9vOv6+jZXaEHtbnxz5rY8yAKqN5IYePz8llB2XMgjkXFu5zO4E28g0e2GdG8j
AshzeohoCdbEQaFtgTRpT8ALMfk4VXDBOy0fUT/LLi5vKKxrgqS/69ZsbmNWkpT9SrtkXiEGEfKT
OBdQoGDrcrhWjDI6uIi4unvCdTYgeqfnIH9C9qUTT4/c2WJ1vZnsTiOAu4xP7B5wREc6+iGeqjHA
1YIYEaprQa8VduR1uYBeoQBkYHBtEuHignjvgDdodIZy3Z+dolK3XtNnaIbbGMzhMIW7MDSHQ/Zb
b0ptRRoof3HiFEQYG5Bz7N+a9ZvFUnDux2S6Nar4FYTvOrHDrc+HgdB+Aq+HXj8wzLdeuM+G1ho7
XDX2o3+B8uyTLepQmpMjEEEl5+1JnlpteEsyN1n7LKkRULg6wJJ2X4rsVAbtuHMBp8clO9VEPDCg
+Y6l/YXaOfSmyPkoTU5fnp8JqCnZoaqHJociInRnjUFQfI2MvL9O5OHAwECpQs5ytu8sAlWH2bbY
YaqJTZdEA1sNDzKd1Wvuf8xv7RjEd4LyJFLJnFjMGGI6Fq0LUsuLG3agRXsmjxrfo8drzh83k2cC
KV5Ar2QXgqePLLjSPcNeTJ9+6O/0EFtJqdxXHPXmQ0Ue4kSjucGuQTEaVhRbo010nJCfmGHDm2wp
L8mcOxtFBgPQKgiHQk66RqVMWoJ5NhrMXUNTXMMgTc5plSKFWZ5JnOt4iYJ8LwPy1Ns5RcVcsU3s
Ow/xn7qgRXOJvcuQ7WnanhUAba4a+h0zUmNrWdGlJaYODHJ66g17B1Q12ZSFU92bfN6hc5kPdklE
WLp8izJDkhwVhA+SI8UVnu5gWmCTyZ7sfjYfUxvzN0eNZGNYubdxkdLDnPB3pVNq1wIbdyzzeq8W
v2RYQ0A3kiBhvgi9UCcad5VETbZHgn2tLPgxKUG9BPI69irVOUmCZx7L7ErD3HPC0heiJF/LwTeP
YkJ4YxhdukkyQoYcI3QPIHs/BIaNC7a8jpzcYcOdHLC7BFRchu5ZhfLddliRc9utUzrcpASzZWKi
VCy8WvaGe30q3vjbjpgDlLvSy/aeB2w3bZTnjErJVKAmzxeZQg34TBE5kUlxCBgv73MCpuKuiVis
W/nTEHDUm9gCVjA+44tQgMMq0X4b40yXSrOBag5k12CcpBORiqmFO/JCnWMv83NYNnjAHEIo3RbU
Kn/eQpVnYUeZZ9bhmYjEcJdNDHHElOxgFqOiQm/TRxmYuS+0O09x6uPAwdnUCeebrKKOaczwwDSY
/HNUycsqrC9CpE1+Tapqj2AZQV7VR/fURw2oSfGSNiZthyWv0gRVlRfzU8Iw/97tE0C4KBoAiRUT
0KAlIFiiets6gbrYjiQZgSyxdUZoAT76DY1uyXjjA/YlKilz3uf9U5DZR0n9nsKYOg+5+piMFBpe
GPzSCJDHGuEzDiDnSPXyMFJkHwbSiVvReFqmu6Bx211ogIodCjwtEdBV5OffQrHC8oEUri00RvgX
mA5JNmENacW7WgJzzIboitQ692YLuVIewR+K9R8OqwfIAeNrHE+woecIl89G6xCBMqJ4QpDrrKPa
+lJj+dBjm5rL90qgmmuy9LXv+xdjAq4pDC+pFyJeqp20qvzdaMMWYJqJFqYl4lMPL0IPM8be5m8t
bG82ujKYvJz7XeASHlX+diDl7QyfKJhMgSB2gio9gWNE5VQGB2jGF8w9au9n+lfRjv611xz/mghf
eWUuUSGETPSTqZm85UxYW70d0WFw2HSd017sNgO1aKUfOXs/8jFyYx0QOANca26OpJ/4dD1HubDY
2uIqXDjesa3fmgDEvcK7SOh06XqCBesV4H19MNP4mqscT/9EWugJs1lLL2j3gANGe2v1C9Q5THL6
zQq/uIWyNvEBm1WkVWof0D3Viqf9TGzLU9UU6pQ5Rgb2kCRWc6AEKtuUd9iv9HXSWmKPjIUwapto
uUxDewz1Pgi07pbQuHexD1E6Iyq4FUG7yZLJ2ojMbT249ZyEXfTIdPTTxK8C/FZPN0Pc+F5BIhF9
P+Lymlej0n2XIAhopDrOKWK4P0YVQOQdNLnmciLNPSpgooYAGTKcDc9cJPj702qjhJzYU1SUQ2Pv
uZ2W41Ti44+pvyJgnmVjOe9BG7Le0h5Dg1a8Bde2r3HV4owm4M4XH3HqjBd6gZUhOQFnxQdja/0A
T3ZfzfWWP9+wZR+kr/NynHd4s1mxkCtKz4mizLQA0tQtAXg9HLrVsucJPgCKcsujS2TIKrmKihaM
os9cD4KzZ9jtF0Lou18j5ZWA1pr5F8FiJcW7goLexW+iCX/2tjN4yjc/EpsxbqBM4s0ClwUSOdVN
F23UCFCX76P0Kgd4it2VzTqfrOAp87X3zCdtTCXxu93bj2zvkZpBWN0r82YPVnatmxbMA3l1SAJZ
fzus/Qvu7Ue0wjJIgw1P0rYnRXpb58VDVtryFqlm9Ga5LnT2JQrHWqhL+DO2Xa55TKuTKRU5KdT3
KqwOFM9stts62PRh+lwpCqwZEs5ea74MiQhEo/KsyYZ8BldiI57FKDigenQmR79jb9nXWRvusABJ
4DuHlK7oRGKpWA85bHpZ9Hj8wnlXKXlSRDJ28i1ySfHBO2puZz8hd6Juwg/NhrNtmmdR65+8ejkR
M0xtGDm71w5BD7rjxZAa38LwkHMuYRZINsQQsMUsDEy3E9nCBtqYdUH7ih9K7CIZMPksnsNoCi45
YXUju6NzX1HY2UWKzT3h3LSpAqEKEP3T1mLcDp0Ljkihw2U//dtk7AaCPP0xBqU6JFN+Vf7igiiU
uyeU3KmdK7FRyxYz0T3CYcpjqTUa9skxuMzRNHmT79mst65ZORPk4jrvbY0hRlrJG9V7sq5TxA5c
JkGk/3TiAC8+i8XO5HMNqIMjw8POjuew4pEpAsW3NyRHvKloi7p7kVvmQWdUuTZ8++iU87lPWrHF
qTVttcUbhhQG60J9SqFS74LCWArnrW+XL6NWEe07EbVcDIT5yb5/AsyC2c54yHvXKxjZrUwTe8Hc
VWpdRg4TRNS1QysP+HnsVUeKJrIODsGEgCq6YvbdmCeGsHqeIECumFSANKfb7Fldr+rQfpyi+BzA
5PakW1aM8WGFdB0vTs7giZ6cTGUiibL2q/Zj86TZHTa0Fte5DRCqw7gF7YbIxY3BG1iXvcT7SuoU
QlB2EqQx1Yg6G56RPNCPk5Zy3LRg+C8cbOOGt01x73EQuKlzDBLxG8FVhRFkxpbmN0s2N4RdGWkE
CU79G/2RtlW99W0VwC+b2P2VoQsE1gP8iElRiWsIPTIOQLJ3MWaE0ehhW0sr/OP9rNS6L414281T
sGolp67L4CpWW2GV80Ywpps6+cOSsB0d+Wu07P00l6+1JQ5Aj6xN1pWnqMeGxW2Adnbv6Cm3REls
UzdHMAUqG/vF2DJWqPwVyrkmxYPV8qcKBv2zdpEMhQXXQ4tnfdDS52TwhSe1cB8RLrGPqKuwDOFi
8YsTI9qfmHL5RcrXucNYLZJ+G1tkOAo7gX3EFxaG+tpGK6+Z0d1xt+mcR2e2IHenUwXRvgNXcF78
rgAobayEOQX3ybs+xvBx+OirmhjFNriZg16j2IHrUBfECWlR4nHX/sBdZux7k5VbIXgS6sVXktR8
nYj+z5VT4smHm3yETXEBU2kyfq16WoeI+g4FkiYfh4wdful/jUtSGoePo9h46ZG7FNDYiDKfgXUq
jVMdNle6OK9g5NXcA61xNhH4Pmgp9qUChnSDn0PNFRf7EczIqrQFKR5wnyP0ADFf8Bb6hTdZpgMr
17j4dfjeRZnyTPDOu9yUK6Er4TmB9pqj7tkIhNhzqlf7xrDf/DL9aIvyt4i0APfwCH6EXWLODeUM
AxEp+PCEWTO9QOFoBs49LDT/7j6ZTft7mQc8RzmBUH4E4wdxrza3qBuN9hT3wVNputO1Fg1pLTDk
mZ90maf3zLg7fCPgW90dwXM5jRWiJU1WkKGz9KMicnZHkHq6C5v5PRcyO4Z98dhQEe4HRvNxkLkH
3vjHIWr7i+q7jUC2ep8V7MbcdsqNbxYjOtkxOdOGQYrLfMZ46KAKl3ifyoqb18RiiVV4bhVkr1B3
/COXfu0FJpxsIoTQpy1btlabl1+92mU+fWQriLFGG9htSmlPmzoLIew2/TaK6oTY8/wRSZl1qpye
kAmYGTVYOa+oAHRIrTHXpq9H+zib7gw9/J2DQ3lfdvGJ4fz8UrU6pxlqNKWNwdaEIPSm+RKaMN5U
bKB47jFZbJyRgbICGH7A2TifeIyQwC97wCYBRD4CY81gsl+ICoLWYA0usYOYu7si/8aQHHl6I5tL
k7afrUvvmzXWbhpt656p0LmZdf0wu2O/+EwcSpdW4JmRoEha7QWkUg5o6IsU4TFE7UYIdPU81uTC
t867rMujRvHD/D3hrPez5MQboR8azWaNi3VDjdCpE3KZXTnHexCveJWXhBvWPmwJl0UG9Pl9RUz3
aiLhKnCQ/2oV3x4xeFac/sC8dwmYdCS0ZtvYZWubyepsUdd0hom3SwdxpM+Bx9oUmkHXHHqyVo5/
fjSl+zZL0e/tyI5upWAXwAUC0NuI45tJa1yzhrViPcA+1FjIe5tj56LiS6IY5bMbkmxe1ZsyCUMC
SLLJsxUfAaAXc5Msx/SUaMzKsEF7NZCHPAnUXcO3iwuZTG6MFuoAyEHsQ5eNKlue3TAb5g108mOv
2B0xCs/IScc32DPW422kZIAnZNEQaQ9qLtpDTDLgQmNeJS2gFoFP3ZsxFpyLKnhDTRB9o/3jFIZ7
EXRGdaiZ1d9LhQ1/7kakLCXGUV0gZp5n5thlBJSqyi6OEDihkM6PLunNnAEEhqfNuKZeiM+R/aAM
O74Yrfw22hHdTFoiYQrgZuGgni9WUj5iMWbWjr9uzjHoqDS6jrnBBFpqZ/KTxGwNj1Pa7kpSa1f1
0hAZpa9t7apzgKctPIKYYOfCiI6tUX5xiponZRhnUtxcZFGMv5NiZHyemy9WFukPNXOHVDm7zLHU
qdFSnXSWjt0NxNlzGCXdE6rjufPrm6sk7XXCtIFAzvHy54dvAXZmj4IilSS11NCx21r1ylywGQMK
qGPGQY3rwjwGVcxH0I32ZnBo1wnTfK8SCWHXdKiVrIYrM/IISi4uboE1XmNA5fsNTY3JwmwZ7bZW
5O6mwLq6ZabzqPGalHphkXcQtMdRY2rLi73L2A/vO4YkPCvds6zto0VrQV8rbliSEdUW9ZfeoN6f
6vYpA4SB+TF2N7Vr3KMoNXjZmO4XkdAB+UzGO+KIxaiwQ3TRvzmxGW3SWjAlx4l5ijXQdbGPfXtI
VbhtwhRJfsdC0eTJPFkCDV8QYn1154NGVInJ1gfTb/Qz8c2l1WaIofEoGmSEgAvaBkZ+TRzpbPKB
d653nA8zkw+KZJk186P3Nqo8sMIb14KShK5/5ffMXgoOn36caexZzyP0/aThdWT64FjhG9FQBdvy
lbDGfEUZTqpfTatMNgJ5RumtN03c48ImbEsHEDyQrAxBnf2oSM4BgtzJhYJWjFwguRw2Qclerw8f
ZTLGuyht+dV1MBieHxB2l1ikh4mE2t6VLHU6uKEdo8g4TwG0IHHw5tjt1uH0W0uEsTFCkJABa0qi
JHAOcSZvcqJUVBH9YhQct9az1ZevrqBXkGH7y8n9J4tx7k7zxXuR2gpmYYIfPZdgFz/Lth2PJr3k
qm/1V3fZ3I6oclVj/xoRILro6JxSf6/G4cuwk5PfNiG5hxLL2ZeSL85kNtteRlyIOaKCiXIjgCSc
NZgDopnUuLn8qAZ/zU5spVtAyXSdPeco6eSRdHpRLk7puCSu2vA40JIs89h9axPIG0NbGHgAlpyK
yqnWMx8p97yXtlw2vlwP2TBuHGd+nkujgRmqXxhbQ58vHLaIZpFeklh/KdBioyde9VW4gLJa9ITx
3YlYwhau2UJrhRzRViWffffGmiPaVLn+OEu10pMYrI4eHIVdvqlsQAMYkJqLa5KpOHYBMdlYHUV3
mI3mHpnwmrQmfUX7ETKUQ2pOAGbrPFgVU/mgQVnYTE9GABMoahl+xpH4IRrnedBDEFaPi4Gxwj5c
htyc82zpV0iUnYY2I8gI1aRRbAsSGRvCYoBsgUAfiHBZTpetDpVoNVczudh9i5tNWyrHkuWn7mbX
rOPU0pGkGqS1ryfLf27Mn/jQ2s2U4EcJOcWDRrzEloFYBkFg29tffk5qeGzaNjZF45k0ro7PH4C9
EGWway227/Sc61bPUHfV8UbjK2O3i+2vTAjoDeSoAwh17vXMiQd1tlqRTrSdqkWLaU3P6E1fY8Oo
PStgl29kGJYHE3deZKVfXcaUOuBJWhHUttoYpnnkZXO3cTCxR86Xv6drfUYkfy9dc1UnlySZmUOz
gC5b6SnEtQxv3vWg88n2ZLAfimJl2VO5wW7K4GzofjjWzQrpncJ4rJCc6gioCDDZBd2E+41QZvrK
8t1BLbYeiGNB7fK7bDQ4EBK7huuQtdknd0VqjecgZ+lT+VPLxBUDGFKkRL91nbzAVkn6z7LJXhCk
vdk6NlYeGm36mcRENdmSUKTaTr4sY5Trsu52iVbf5nQO9shVr7NLNyDf/AqZGNGNxEgEzXs0sf4R
E4oe3w893c6Jawhep8y+5qi11lUwap5eJSdbhmQVlAw5O7dAfgH9qUw5yvA9tKJYO48zMU9zpciK
7UMCG6kAA26OUR4QY5yLIHtCdDwBwp1xb1kdqwJbbamuj2mE9NVN62A7U5mgqqpOzUzyKsSL7QIM
Xw9OuUsrGCaEHy3QRmsr6uI77skvmodrWwyslw0eX3sIG2/s4fTYw4AiyuC+DI32WFVIe2h+BnbD
ElEVGUUHq3pIfdTQuUWSKqvAdTrkwTlFIrQxgIvy/0z1UxyaRF1ZpJySBhhtogJRH4IB6y1E5jeQ
lYEI8wk912UuU2tPXnyBrdd2d271aBlieK1kErHTwSDZsCMdRbCUW/OiNwLiRa0EaY8H+E+Ozp8f
ehMapz//ZPaeNgR02m1OjiJcG9VNzjUqqb5EhTDObYfmguL6EbGtuTfMLjpEqfk0Moe5W1Fs3e2G
FRT7psqNwwtJsQ6RRtztTWEa55LpaT8b4nEcECXVczasu4Kyq5d25BlhcHAj+YXyF2vyDB+Mj3A9
DAUtGcbJOtyUwkA8LDe4qFJGbdY1ruaHCLKIUwNHiBRAR6OTAJ16JhETzFHO0gWrhoKLeMdhLut1
hjHVCYLbTHe0RvBQk5zJkjrLnLvpw4/Cp2SfbXKDoMUl5QbU3bRzBsbufT136z43jD3pQKaH9Mcu
Ocoa5zOh+Ds2stgXeY4s8D+5O48dy5E0Sz8RC1RGGrf38mrpKlxsCBcZpFFr9fT90atmMOjFAL3t
WgQyK5AR7tdJs1+c85217Q7EXMAZlkH1aizhT2EXkijdfWdGfnH1kC2CB4gx7oo9a6HkKiK8woQg
aT6OGg6/LjPuc8Ril635vm7smqSCJXc1U+wqMgKMVMHlXeQnRib6MS2q/hokMuPJIvhKKTIXZRNX
AFuto9db3hUOxPKc6j0v6GmKgPYS/TD42Jb19W+kJCCTjlBLsFGjjRPSJIZpYxvEs+Pg309hZm2a
EXqxNYlhI6Q578e+2OV6nBwkd10hXEI4nEqdPY/JGG90sNf07tMx632DWvAGY44lwWxcgLfp214Q
QC9rBtViUuw4kCzlhnuoHY/aONa2WtJ0ewzr5pGnrD6GPXfSWJ6TxW4n+rvFBuUGpUNfN0wOfMbA
gIp6vsRQ5OE6spR19mb30YGfei2ZjuAtd88T3/WLYg5kWXqzw8jhrWeH/B2RIYDRKe/Ua5gr7+rw
DnPSO+mmCkyWeYiCAKtE994y3vO8MbYs+54iCArX0sZAaMCh2LR4KVdOPrA9x1xqTO0xqozMB0ku
r6C60nUfVr4o84rXVFrHeiyfZvQ1g/QIg7Mb3iiLwLQhVdteBfltckw4db1mHCTo+JMnI9RBwQMe
E/mEuf1VpmN5NJ38UsRl81zounGy3PnVnjpODRSOm86YGaEFrbpGGcuzMCq7bUd1earwNsjZ8faj
5X3rQid/xZtvXq/qL9WwLIwhKLoWGMHFPtiiRfGJjY19NZSENIb5+8RNZuFDWxLpZ5G9sXB+Syyg
T3qZbSPIh37RBVzGI9se6p+/bs2cUkbhvYUsiqAPjnVIjELmDiDiGi/wm5zVil1Xx6wwXN8ao+Sg
Gx09lhtUzH8l4aKs5pMx+0NxIw4o1GEsLNCHdtD0xzq8ZAyf3E6DhNKz1QcVRejFFJ3teJp25Gn1
C+27JH0myVt8Xe047W1arLQJ76oBR5hY9kJo2JNmydyZ+nBQll9pu94x7uFUdefaBpGZj/0FVtYf
HBz2GgJcD/xvXaXqL4ePvuqb9DNyLDA2hwgTKF8y6cINKtKKQZUswYVk6Wcdi++6GeWeADPcEn/I
I/WjBJtjacfORWrZCdFZ/r5p7DB+5dV1VulnCvX0Qw7Vdiz5LiZzMJ9ETICtWROURUL1kgdWBndN
Z29Xm5ymuQHujOQ34q6tiAqkGwBOxc8h5ltkK116roNMnOM5L2ix0mYXgwvHvDYVj0n6Zqg/GiNP
/DLao6nXX2EduOtpthwefRvyl+w3oHqdDQVEvLNzGxm1Q1gayXvlupnwyozLrWUuD2HUUifGTApp
ovISKLBL3140sKQQma0tREDJkiWKk29jRbhx63De1T08jbaYjAOSJNVW4VEU3fCAf+quJ0mEP9zX
ku4Wzl30KLImQWubhQxzJYo/xV5itq/Lxuv6+0+y5iCgR42JT21Ohi2NE4uxD8SWamdNjD3a+uIi
Lc5m+V1Ncf8kS+tJGt1TZpXRmfHUezNX2bEOpFoHdYV9RkvP4RBcobGDG8wcxAZuf0NBSas75t29
Nb+ispXPQeI2aA511CEsTVaNTNxbnpouCcR0v2EWQIOxihUro/LOhIYuAUWFX9sJVacbtLcs0l7Y
sQs/ggC1H6YQKwLRP/B2Fn0evi0+RGGjgQwM6h1gN5dU05+aDqZ5YE7XPgtrpKKgSkKtJAHRVvnF
NkmUNWb9oAlqB4jHu1bj5Zpy+akW9Y1XV69hMbUnt6v/Ar+rdjXpK1crQuJk50EBrYTQsHj5ZYAS
vstC82nORXUtYGHAD5K7preRp3fl1hhMbct5tBmAHHtVVt9x90OuEMGf2Cvau2cqGtxpVvsWmZwo
kheLMcyK7BkW9ktNlwY5b3IMom+oqmhrKFy53ZKI5dTfAiLGoJNNa+TRh6P1NB0h+0LKdFm5BBMr
+QaujIQXin+XPzopE1ZAJcJzREwKMSVLFTpbM4LVljEa6BxaoMArfFabiv3B/NQuYKa+Fswranel
B/IwRpDEFKKtMjE6ZolgcWcOvSlkXmPpK7hx+D4BzpcCq9601xJOWzsLH/t4HX1CucPCkTFB066w
HWPI3dEMfGhG14VCCM9rvedc34+NekPxPh+GluxVoV4bi1kqUZ9QYDpDxzMd9G8cOWtZzfwMnNnY
G80TjVbyLMfm3FkSaVQL2wjZLkqYpoVuFej3GCdFp4l2D9wbTXka9Xd69ScWMvGjLccTB0ADSth2
Ganp+ttcVkDSJAmP/WD8LfQ8B2JgvmmIDoDtx5Hyw5gMb0/pcMgr7rua7B0Myd8akN+jVU3DM/Wr
Aqwd80pkJRgql3PfpY0UyXRndY4q35jlpmqxd0zW+B7mxV0vEMUK3VUbq07cozKZYA+M0wt2RLYi
w9XUi8ciqvlJ8VEBQkN2GIOs8DPJiQ0kvdw6ZiaJwGXPF3WWT8Bvt+em5bUtgUsCbLqz3zZhn7g2
y9GkPquKJxVnXriCtZgTOHDqSTAGYvCdWqA2G479C2MFnhlKvZVD6DKLG/vPVAXXGZrZkYECh7/J
fNPAiWD3rYlWH3YFB9m9KBv3ApckWJRReZlA24/ip7asC6wVzpGb8Huwk0PWR9m2hR5YwcDayPat
y1pCsxpJ3ZpOB3NY4O4VcbeYRaaVN4FkFnD8PW18R0jHkZCQCz1Y5WGU5WvjacgGuh2MjA9zbj/6
smoo1nCxkDOSrZX1Y2uDPHrs49M13zA77kXFkpjTQxdhHVDxnyjLrlV/MVKWqOz5gIwhQ+SZJ9ki
q6N6ibVLMJCSGIl66oGTaTgkFnuh9rOmyluZGM452nGbt4i3RYeYcQyR1w7UDaANe4axevwIbVGa
evss5gFKN5QI+OlF+wzroNkIGyafkZ8G0I+7uNI+hMVixErc+qjjtPA6FFWLs7SFUs21UpKc0id7
MqVPRR9vK8KeBobum6kaYX6qkXjQjG6tNisWlQ46abTkRNOkH4lweH0hplv9EBHUcrdR3mWThqCg
Bg4I6ZPa2syPLDb/CIiSJMSgqe4YssZUEAn8Z2ldWds+10GKwKL/ITXhmGQgdlWo4+uR1oURIn9d
oH0o1WI21G9JjR0hy5CPNXjjoL+kz0PHgo+9fbaZZwAPZimdW03Ke8TSaqMj6GREhjR92cbtqwAN
TFAimFeSZCoiE6DQRUACTlOq3jRX7Ib8ogekYYVEfSc01Fhewu04Wi2yTIbHXrhNgopvmaxVtxui
FywwFVHAwDO3boUHLC0e0rhHKq9ZbPQm90n27bFAPH1wm8HXemGdG9nALtJn8txnW1xLPGLKluVj
ZTfM5cIo/DKbBUQL0AygnLWbgXai7c/ttVjEsyTIdjcPvVVGFT92RNQm/XBs0iq6ugh32DegZZKW
ES6WXyROlXGKBpdvy0Km19KzS3OitRh1Qhs5J7n2sn2/pK0YoAdgtmib2on2SD8bBK0pgeeWfci8
EB2VWfiNYwXvsiWbKPMraxSIYLTi2epLf9Ymb+16CcQOVkiXuaubS+6xcCG/9wuJEaVm02ubzurf
PUVGRuWG6iiN8iNoSI1oO2o9bNNbzCgLGTmvCDfvn3VayFPBkONQONln2GXMn8vhHf0TE/WyqP0K
STBMBPGuUG4RBR7XqxyIfG6G4cPvL/z8+bIS8ePxvzXxct2W8+hQwse85t45w4m3GdNQ8+OqnInU
pNxD6bWhaZhe47l45xrYjllB3oUQR4+q7DSk0ZLdYR/1oHgqTbQg0WjcAlaICcLWK5p4c4WB0bp4
JgNyOQ+sj0MPVdkQHyFbZzeNEcSWu3k/tQSNRnGSIepUwtcAz6DsFAVVhCk3YuOKMFnZdslMKcSa
gQTSYPiKTnKWxGyPTfjsdbrts5TVnkzR1b4Y+3o34G64uyMPplHgcM8E1ESYG1jallW9CfJ1SDgg
kPS9G40YUHJAQqkKHeCFV7jnMdWc89gyuUvmuFtpQ9udnRknUD+qBWR2jDDtuXJob2lq/fQkOF5S
3YCe7qW5r0XJSmfJxQBfM9dFl7xnVd08kDq1d6w5u5sp25msb7sN1c9terUi54DnzP00iA1Y2aW5
dyjcDs4o1GOWX1Khj7dklJtgIj0vTYhx7c0sPOeNyxhWLG4ODdBEkTAd8IJFcDdE3aafxEjeBdWD
iViTFfN8bWdtPo6WeiLAotwBMsi2Or5sf1QlETN20+yNFK2IVVu7WqltgUn1EPYrYzmBIUU/m0Hh
7kxW8UzDiI830+gf9jx3IsydQ2q40bYu5y9OTh55fdmcjoxUyQVfiZohlKkdesa2aPVjk1jefY8l
7XmmqeanQfDLoixrSj5Gz3VQ6Li1fpa6Z7BrFAcD59n99xe0de9OkkCmMqPRr7GVMEnmX5UYnH0F
G3rTx/MxFyq6qaG5IQ+aTvTsjKi8bxNa2jazGqovAH6n2EYtRAo6yTj2w1iyZJ6N9pD28pt0Le3I
zPVP6+IppUG72RbI8dkmTQUzbEpIt/cxgFb8TLuvCBy+0QXpa4v7DTU/r49peMXbiLwmsq3pw0ix
Luq57SciYhlsU9c2fXpOCC4gQQNLJotukTN0NyJKlsjJxmsqK6CHVORzHadEIVmENWS0v3raqjOa
BIJy+VFrI5VvXNu7UlIRuUJdJqrmtQbYK9ANZnXdXXQWVYvk6XbfM7PBGRh2ZDnrP1E3oxUFSgsH
5tDaabbOKRnxn7ksmE+jo245Jn6mRymoM83yrSRqCQ1ipGW72mItbHc40YjETv62kbEz8yWgIYO0
WXIGFqjZLZrqsiliQKDJp125+XrO9L/l1JPg+BwN4T0Y0DA5i4emh3H4S4jualu7AXWNLqMIEBK2
Mb1eCMuv85iAiqi8xfpeaM7Hb0Z1p5vL5xrtOll+/E5pEHr1FxJE76gMpv0wIAKrOZO8KFTnvnzV
9AaZqicPMRFo70sWRx1xfvMWwA3qKyxuEY6EJD5PzigfnEB7lxkj5RmrOfZnyW1tgC8wnQY3TDJ1
W4tx/oVR97MV1OGRlRylbyqYeVuBvNol48FC+EHUst0CDQaHPvcRcZ5+t/V1UOs+wEG5LUI7v4RF
g7zJzA5VhsG7revxrgbOHtRlE51veiHjNIW7lkRwrolRYrTXrt0gTw9lxUqqSvRwk5bDpZFVsHa0
JexrSu9lGXOkue1TCd9trVUBweJIzqqQaDC8eYsxdNNrLOrNHP9L0PxxE/VTtwmqTQJWsphWFyHB
0n0okqsa55xUCYBelcEBdy0SlexmE3vlZzEEf3treOvqg2bIp2nEJwI0/ym0EO/QrX0LtLvuyISF
SSY5xwm/n3v9ZQBqn0LdIGBkH95azYZ/6vAyD3JCGjI/FWTnesPOU2yHUWdwE4SUYZ2lv4cl32I5
gpi11bjqg2hcFTZIL2JF+JLRhCoHQFZlaviovPjJgHbZCum3vQe0JB4RJi0OQGBG+rqG/DzE274b
H5VXf6Wd8w9Yo9fQRYcQAbTsWt0vC4Ro9OeuzG5Kd5gOSNNY5zkB6Mq4KpsPfQYh20ThLi7Tv5AZ
RwROxStQzW2hxVe96UHNuQanD4kjARzHCkrQbgjwPEjFC1NY3gq2Mg6KCjMKhSVJwclu+Qz0nm+r
cAfUxI5L0HdQjLzzy7cR/TVKtvWSnUg99MMpzJNdqiHz9NLgSiaEs2lb6qShiOXKnTQXl8lKD/nP
XZT3fpENCdMpAhe1qdrEJpmnqtPWVsayrhjdnyER9BcljP85hWamEmfT1M4pt+MXzx5yJthshaSW
5sfWyA5dbDHKtivdJ7aZItkNs0NiDoIdevVWk6uqw6Jv4yokLy0m4deY34jnWxCZ9HRxVPqckY2E
Su3q7mc5PsXmaSSkhP436mkAEoSJiUb5RfmUyYSyu+wujfGXwAasGHjXSa6A4QVl/gZA6sexm2Cd
RuK7LVz0KxIbKGiTAE8Gg3gP1d0QTU96SNYFJNmntibCMOYWNItOB0s3RBj3HY5Kr7gV8jmr0z9C
8ZSZy1vQOepnMAJUZyZCYkYlI+8PU0amUS1DBs7HaIh/7Ek9I6PF/jJit+1GgFhJdWMj95UJvtim
glY8LWFw5L1Ojf2EIjg7BFVCx5inH3itHmXt6fukeWf6YRENnbGGaACOI0kofaWDPmasuk2j/GaO
xlOUaDrZHyMBN1gpkOMarwAycEDPNFRh3tw1hro+9lzMvZKMBriiNO9Cu0X6cC1ZMfgu1dFm0hgv
myy14dUC3tRSogm4UEdd37dGvp7Ctwm/L0zhZX7Tj2yvIncHrtVdsQDcdREMYi9Bzcdq5cxgcFMS
3gXMa6IV4+JYM95iQbUSgf0i4/gbrD0vWV4d5UDNyzt5C7T2G0L8s7v8+Iqx9puxa26t8zfA+rGp
RpltJDrHSMzVOjewDGUBf35EfNkccJLZSUymhbjMAetK3U12RpPrvls9hGNTPtuDc5lTUJJe5n7E
3qF3g3fNdPRzVTF8Rh0AD7qOLlrmEHPDdCyzKvehyI4wiWKKNmyBWRLfSCbHrmYJXzdA6k1GWm5o
jDCnlNvA4vEQwOD2KOXWusv+FjdEs6GT3mhxhHifoshFtWWQv5R1YmFzhxvhtggSIU/kCW5fbPeg
NQJ79sdQ/TBJY4nzt3NM+tOx2radRBJSOo857oK1y0BkRRDqtkGJsrF1no6yzjZTyN6L9yTfYt9Z
VZS9K3YOSGCIEkg6p1mNQ4k03VRvyHdJG57p8/XQeRgm1+/5U9YJOHSGE3Cxx5hvWsUoVkvmBDlU
Z42QC7/zEIUFTXsKS7YlUyP1veHwSVNb0/60zTm2oj3ZLccRy4hvzdyzjAzXnamLPebEeq2b4OAC
JwuQVyLmyFs8HThRt6NsWuoG7Q85dGLD2jHZCSmMLRdhdXTyR8WeaKvqGH2XHr+w+15EIlh78ike
V5XhNZsxUTYiR+ex9/I98h7G+C43n+WhDCtjbOjRTyQ0m1FZeB/G6JuPQvcTDsA1PnBY6zEhMkQ8
2ND0UX4sL02ddV9GMez6ee3lCImNeFpk+yCeWRw+VCFX5FwBTLbgpYymTHbz0I2Iui2oEExdWwPq
uncip8Z50Hl4EWx7q6QAiy4cDSLuWNXES8WC3fcSCvbROp11p1zdToUQVMKERc34ikunRNWNNX0n
i2bnwqLDF8KGelTntDffNUbju56idJV4oy9xe019cUBP8jQ47Ii7mBdmCqoc4ASYcA9EXqLbf7q4
/dDKeotXp+fRqT5lFLyAkbEOlmF9dsK7j1kfrOXyuv8+zstzXSWswm1R99vOWerbcFqx2242Rb0D
OQ2rqeH3e4xqa6y+r5Sg75FS37Ue/8wjN3uG39OPX2avuyyTTIopB2tRl7C4n7lDRccvfjJDChwJ
e+0zZk3U13BmGz51V67xFITrsRreRkMi6YqCt2AYbCYzoUC9qD/Rj3ZAyHIfKW+4IfKDW2fUjsym
3rWc+9eO2Nx54yjRGM35Nkdx4PXtexGMb2OE44JEjH/MoMNwYbFtCEu+5Ir926qrqh2Pieejhyin
aNrEWO3dOaC8GLAkwYWAHmBT9XbAEUKTCkooHuuWsBICK8h4GfEewvnBdjfJ/j5gz624h9oRVXFN
Rmzp8J+QnCbXeqU//9YEbGlJJ11a19rjWqGnpmgT/FGp4P1zWzy5qC7Au+lE9LDaS3kPE017HA3K
Xg8JeJs7447hPbl4sGRXsxOIjdQdroWUTytkMbeyyP5INv0/RPrqu6az4RWj3/29lQsyEldTDRkD
2tc858EOw2m8NgrrmQSuC3ogSsslHIPKt2Sp83s7hhkhb7pDsc+QW2wMs/5oJLkEguMho9ADxHGc
xhgvFQIdCMo/Koi4BikVYTwu+Fv9AyLCzkB34XUk3kSsQn4/DCsIfmhKf+9lLa5dXnKflAuxCaXJ
YpsSrZAQMNgWHhJD7aJkkSGPEG41Mb6Z2nDRO0M+xnrqdwKKZWJzHs0N9t6l1tU4PqJqQkbFuVTH
+pszcsl3kcnugQ693BOQ1pArEWrb347c7Nvg3KbG7fffkBLBA6DQlWBaHGdstkVJZRFv3DbVt5ZZ
V7zhLcE5C865S9aawd8ZiOF5ckHS/dZ5U2LuPDGXB0a2qDJdFImi2Mqq5IcSUMcaZfeYzPl9KMIf
VNfAVjLt0EVMVGACcemwksYWD+rMKOmEdfvaYoIDYW8clwoznua3udZZJtTFaaCI9EXItEPlh0ri
+lYWr0RDfOK2E4eYm5kNBKc8cjMaf+K1HIePh/RsrGmgTRgrQdcfC4SEuqvdgOaRBsbhlPbLNNRg
2azhHsPOiQvIrVy0l5xx698SL9H1Qxtw9FmIvX0HZHhogbkdavR6hH0eZa4TKJis+UjQ1eFwgBHg
58Vasyu5M8gzCfuOhIHxLSnxm+C23/Q2b2prP0B4BeaDWJR+VfMbne6B4GwwDmEDsqLdIQj5sUXl
rr0XJ5zfwogyJAs4qKbQe8Tueotgj3RdMRFnx6NrUmd31lL2B+xVTRsTmfsnBtmUSKYFHj5FqT1Z
FXU7iPEY7RqfjUjkycAm2Q7UuDCfojU6bcaI1iNvx7UF6bIh0AS3vXGYSob5KO78BnAEcivE/hSF
W72Qha/FGQs+z32sRGovze/IwRh7d1EwcXHSQ5YkH6HRHVk6vxUltXw4gPEpRLQNl+DqfgTRz+ko
BQ8CqWbJkI/rngm8X1vvtSYjNlqrfoK9il+djlDGP1qI5dnlLQgoan/fL5ODgUnHKYOFxNKLgqAJ
N8srIagbYb+OL0TF3Sxb7qKsPeNl4znxOn7ILZ9bb3KZKjUsckJmEjWYvcj5bhIq63lo7/qwjJMi
Htq0VD+/N2yl8SmweYcqIZa6eqzgpPTzt1tCSOcMRVRIeYhFzlb2k5f11OklHy86Qtq9nEMR7tYP
gxoQAljhy57rMm9YV/cFgpjJ5jqTPA0Q/Dlp+iZDQO9uNJZa5BDyYIc6RRi6va2jehxtmeSOWDpN
GLGIe7QcbbdB9m7korWwiP5ZiuI2UdeiIp1xaLO/GXNWBJ/knmp5wIXm4QSRAOhW7DAye3orPfcU
2ISBmJTn5NFlq5bN0VzziiX8dj/b9caS6lmJHJNC9waG4kyYSbgg3P7JvfRal/yHomd5uGCpY542
+gZyYJfiClRLs7GzbKtFgGgQWwGOY4y8KSAl2XaBVNBhO6APOYN5HHVTP7+Mqk8vyr0kWfYpWp2J
ec4qE2Xe+OyJq+qFDpRcyzZDGH26Hk8jEUOISTFQ7UWSbHiIvkk2osVLGtp5fGY58GiSfcWpa9On
GTTuulfwoJo2dv7dsia0ksxhJPrsIblW4/ySQZZbzRWXcxlMuIphTqy5KwCVJOsxwDpmJX2ODBdb
3djpjY/0w7xhxebWpCPmZX3NRMFwd4CHH9mi32tRr1/DKhoY1v5Z4NJ+zZYLOyTttF5GhIqLf9cf
ruRzR/8ITPNvbZ04/RKkt8j/49Uo+GatMqWQMA+Sxj1y6hlAJy4gYy5QJDaR5qck4AJScpvdpPgh
DIH8g8Zg5AKYnkS97H8ndzvPcb+t3Gd9oLslYZLPkJznddjDm6qsv5UME0gUnE3K/ALQx8uFjY/p
2UEp4r4WUDoGFO8xoMCyeXl+LykGB/xIuyln6OqyKGYsZSMDqMGjucM3Ocr6fizAbEK/+weh14XX
mYg9zKaJ1TEKg+HMCLv2kfdRRdi0TArE8TEu6mKHJfilVJrBOWKam4ama61cOR5U3fDMlSW6T8M2
nhKbnQQC0TsesYIetGLpyr1Ug8nfaVrWnTprOuiNV99Cg5MMldaO5DN1cYOJ097k0nddm8C2AT+A
HhvQ5gau+ZRkHhZTWbhta0Y9g6hZiccYK8fRhb8GgHfDupd0BjrCoND/Tcz+3wo3RqFoW/8/pObj
Z/zZtNFn/v/Sjf/zX/0HbSz/ZTIoAh6Mb9KzXCDF/+ZpOt6/bGm5pgPfz3YWquX/5Wla+r8Mw4TB
6TnmwjFefuv/kI2tf+ng2eFwonCj1BTif8TTNKz/Dk43mI27ukNyEepgVzr/DW1c6OWo5Rq8Irzt
AHR4WXAcwtENL2NJXSdV8wwjgvUZVN4k5lG1UltdYyi2RZ4+1TGB92a5Rzi9GPvqT0uZ8zEz6RSh
m5dkBCBTnyhCNryDx2CqPR5wC41f4T1lpgofpETFPVL6i58ubPuN41XQtMpE+FxLpB7Y3pdwRfCj
0/ArU9xUm8XnwVbV3pKUKHHvsF8J53nvxeGFLbe5CW2dgNM53hR0jj4odd1HSYuFKkfPHA6YCSXL
0JMTjpRjCIXDoN3JzGHKM1fVNkgQ8MtJMiFuUa8CmShuxDzWKyd1oQlbNiQndy4eh5RKdYq051zL
50s7FF8S5/82sGMFL8cN11M31+/aNXJ2kMrEhYHMErAKRRfiMVpVaHs3pMfJGq26+WXAliwWH6Tp
YdcqapjOjhwR1gHB8FuBenHg1r8lUiePUVbX3Ozdu9CsD1pc4SNftpi0mtFZD+gfkba2+5ZuoR3z
+SemDHeIG9vbI3ELxcTXL6t3klXGDyvDpMlpmv3BItBB8GMrmbNqFRg3OD6Go414wU0G+5Qo/Utv
+2GjEP6ySGjfQxsaIENuaIUh6/oRUJcJOv7Ac04ZCXV6mxpddCtdJksupkOU/PxlZSbj1wDw8EYe
gTmk59ij73fqAvpKUX2Vtv4zz2G20isLaTRTzMTeEt/gfWoKDFtI5F5OJWcRMhiw3mBlzj4H95g5
fCwAnVNiNrB6yk2eW4MfAeIxmRDJOHueNERV9tJM5Q8C3T+RUPuutzXUUm9GWDU7dqtgm27amJq+
wrcwknKzgKqPUzS8RShP9629IU0Ri3CaLtI/Bk7VEG3j0nkfHC08lqTTIzz/nTqLl6y2nvCEN343
sOEakzy+5V5dr/jZMW6yJniN4+L7aqTaauWU7TPcM0nDNIIoHoG0+ZTiIEQ41Nun31/qWRxYLsyY
n4V3i5zxriNexXjdowgJQUKdUBW9secusIum4dkKFkMGUtjHbDLXotRe3UwNfxYWY0itetFCBu1V
Fl1a/YdVLoi/hrmVZ2vqWDgkvmR28pngWfpSsv3GhskcPOPKNlpmGsXgOGtCAHvaR9d+bKpcPGZd
8GLFERvESIgzkbSYavopP6dFulGhGz1G/XyHNRmdnekjLbxrjYn8Ha1meVXJgQZ/GWNP/8Stemmb
YnpQlvEC1rd8gY2ytucROK1pDrsyn/q9bLy7jfD+XJStTpJd9KbyML1ZbpXejBnpAYlG5HDV/BTH
tHtQgDDcSD1oDUtVDwrntkHTYVtEoRE2+ZaEc3FKg7I4GbjxTBSnW9JQXAboYiDFOMZLSWRYl2rf
+RJIR8YjLW3X0nWjM0PX0MzrOO9zVsPVUXRlcje7IGYNyD8xXYPnluIm/v3/IrPvr2ZKkZyrLr8h
6GL/jpjq5GjmZuAI+Bw72/Bt13yVZvviYNRbK6RctNJDuJZeoOEWn/P1wKTSrWGUDQmxgIRsPCVU
dacWt/06CMVwTV6LKBfrqWQDXnjlFzDaxdoyM/WbgdVIh3g/BYNX481lD+uKs1E+zjOGIcSa0zZO
0Tl7JRRJVaXOUbG1y80CVkRtXKmRD2ATpmfO+R+r0Q51a8F0CwRq494EuWxDfDATYnrsIDC2QVoa
199fZn02roWMLN8YHLIM+3Gbkka56hMHwHl9rZ2+PNazzR+vp2o9djzXdgIO3nZ0EwAvkjIjnKmA
YzMmVFwlZLF/mSrZDVKOt64f7W1eFxpq3E0S+XHSQH4C2LrrSZCTril3XSDyVRTBCrIqrFwsSttj
TZ25WQ4ynmbEJ2z4Zqdtd5W0p1Ovo/BLw7bblcj+MPUH8NMWCVMYdnIf6sYqUwXGkph1gBYjTUaO
vNax4lQ62UABo6sNlBcOggoSgRtv2m7Iby5umDHLv0YVMSSdDdz8Gu4lV2ntQ8VfsUprSJNy9K59
hagtRgyy9B4IX1poAaN7WLIs1xZ6a99ymEGZC7PAIe6jXyCQnssQOre9GMjXvEHfyGCFZcA2+uwl
nxQxIWBJ8PvtKrAFmLixps/VE+ss85lYaCbBtRFvUgtzhTMV+qmwXCRJesECCLZz5mnbRJGzoycd
sCPan7VFyw+00/ommCQ2m4tN0MAOJT2HfYbOX6tezVpAiSpwna+Q66A2WuBTlckKoMr3dm+6J3uE
70Zmyrqtuvby+0tX2u0lCM30LIAwLKZsTzP8tnGCg5wNDCjp8LewseuFnRt9DUaFq6ZoWOTW0H8z
wv067CKHPmBNaTf2OTVJBa+z1F6nY89uvwLeykp9zw0sdkFn5k9jwKKOIdfwE/LHL6F6kyGze8J+
4SHjNdDqeD7z/GQ7OwMWpzIt3cF54Xk2Bm2dp4qNmqadU2sKwWcT62R52h4AGRobjs9NK8L0IjL4
lJCSFXPQ5Y4dhXYMFGqzMaKb4TTLLn3L0CFrqi+nYXWmorA/uGbwE2fdeEljdYlYCPhub1LKxNXV
aQdngxSL0x2vPleft8LD4ZE6obIt47NPZUyYLobcOrPL4KhD7I8moqPp+C+izmu3biVKol9EgDm8
npwlnaNg64WwJZk5dbOb4etn8Q4w8yLYF9eyLJEdaletavFURO/KjYznZiKDFir58Az7rFq+AAgg
wdrPa4XnYA7JQ9OwKufoLolDn7tB7tHszgZ0rrc4y8EKzQajMUW4azKS9wZr3ikt5MmesDDjzDBW
Rji+toVGPH3RQEK3XmKzJ2ufHW7YQFkQ7xnYoZ4onht8ERdXe/JP0DNbxDbWhs8pgPc0mCZtQumP
JdqlXgvpI0qsbcJopJTZrjDonpk6pv62gb+2gomTMYhGYHKPBZVZaFgEVHKvyh5CgOsoR8KdGWYP
Pf2m7HQ8h+5Q7VNcSKxV8jWqM+zJCIYfdhqcm7SM9iTSTVLh9Di6iffXsjuAxJ7RHcMJ0GNMoIj6
zRgORNR5L673CNrhTwkx/Qn0ig3aeFvb7geRKvxYanzyY5EdU+NjqunzDo30GKNsCF1SqMiFTopG
b1N8wk7KLH0o4TNDTiHumqHVEGoiGB6asHTDXACxsn4cw1aYXJuPovUPucY8hw/iwNEXZyV8PN+d
i5OfyR9n9O84l4dfMvgipsEgPWlB2ZsjIjazpStVyQVDFf05zf4fNhS5HqUJBUyMW9dLet6PAc6h
Sb6njwRLs/xsoSaSORw/iLcL0q5Mx6jVQ79x95KVfJX62TFCct04DY2ziRghBAIgBFseFB0bxPJZ
wcMu44PkmzMsU/lWw5B3XnPE9IomO+jdCB+15oMXJuB4nOENBKD7jM3p2/aGcE/BL51yDd0RVfba
NGK+oJ50W1fQejQ7yJkzNCfkwazcVaJ/mYZErBuCr0Rcldh1A7FnDjHWlqdUPbG3v2lQcPtsNp9l
qT2s8sMKE65zDMZx3EzznVywfePYklCLEmUbqT1j46WRPjmTb55qCAo0+DFLkuMfaf/GsTYjUjbo
vwZI0bkW3K09+w4BIDiaRflCmBaXbc8ZWWBvxvFMPYyLK8haDn5Wt4itUV+TqliTatYnswQSxuGj
3BpJi4E0pGS5Ej+V142nQBHbYX87jZZ4LWfS6l040Dgj/I6Gqey9SUyeum7uVqLxxTkP0gsd59EK
QJreOY6Ir2WUv4YqjVmhI/Nk11sdjT96TPtLFXn2usZ2udVW6Z2k85/qVcNJwuJcWsJeYyinNYBL
SRi3lK8Er+0sOIuDX6ZMFfgMcZY3kypSb0SuGmhc6of+tcGqQ5CppTwqRJBSfZYCIUue6jEbd8ZY
85aGRsLhK2CQ4WmSF8EsSQcx61XiMdn0cs5Je65qQqdljZ2/xGT9ZNJIbmfDeHQn51rUCY5oA3/K
yEVnXzHpu7lETo9B/BNMJTF5Z3xNxJ5IEo17LeZl1RcxJpeEGqvMvefL5SCxdfkoiKqRSmPI7LjI
MQblbfuqMWaIFWChnAgveOTaNDFGk3z8qhwdAY3UGBJm06GoEf7HLClQE+I6i+qzyb16S2dxtfNi
eSsae7zpRmLn5l8nzdp8EyTLu5wwbUyexW1Cf9PUY8mBagFAIKTneUpZIrVrNCZOPEgWa1owTAQJ
Qg5JHIjxZfFY5dynj/1ss5bmPgZEE+aAHTQGw3P6WWhrxXCUldGNY1o45F9xkk53BX9kmxHfYOaM
v1LbhsUJMAecAykRamm+LSzfvC/QyLwqHnGj3feSfWAbNxPR+zTcuK2bgeLERNr7JHcQFgAA877s
bIMQl8BFwEvIbVLEWMvh0+ijUt702ungLS0Zqc+QRFFSMcf2MxIjL1hxrr3hD+MHuIUKlLnVDe7V
0BmBKiUSyhfLfuf47rife85u1WDw5iDj7dEOmAL2g72H+nKpDEWYDP/fHktnsyJds/OZ86/+9ykx
0dBneqdNGHDDDAptrouv1rvjL8UKWQz32uq45cIVX3WKLOfsB+YefB2ttzVPCQWq22KM/+QRiLks
mMhAZHBnspQpIGvSrciE3pRGaq/aeMmJMa4jakGEtLB/PGH/6odlMDD59QeNoqucc140tfoUMWXD
PkZ5dymrxfp9nWDK7nqZvdDDQBrOtl4lMIcT4K8rwPZ/HWNmXlasLRYP6apKs4s08t1MmfWqN1l4
soBbYNFQqUY1M24dYpRYGWhKhFeXEf4mbLjWA+R39OKTjs62UTJwE+GXCOUjkC0Pv/nV4t7eQrw/
xdocdyyLxyGH7d01PDFjYKUH1fhvEKP6DXTGZgWOZF71lf/lNyXHk5BdIeaau19AQjXM3E3N+PFk
NM55xtXDXGclD6Z2b8nw3eT4liJ7uMcG6HYVwduz3joOvPtywcS4Y4/rOj0IxwLiP90Zgc2nPncQ
dtz2bSEq7sre+t2HEHG6eLbQPhWfzs4ZMiG3Or7zpDPzMOVEd6c6erFlrw6BZnAzOwf6TmrUfFwS
RWOG5wnoIvfnTMNKiXE9F/U2szp6tV0eVwwkx8Sm3bCqJxCofjBe6sZGNcjfMnM5k9uq4qYDJZwh
1SEnOL2KIuxinY4OOSfskzx5JWoId+oWayFN3F7LoCaaQqKYgX+o7eE90trZ1RVDYJagbsZv1TON
LsrmUUl6OllpsTnxSrk2XSVZ8oW95c8wdebWhJ9g+IRnKn82N3H93HkdekUq02cXNzvaMekJsIEr
y28W5htG+3Cy9QUz/oJpu492HlydEAm9scIB80tmHBfuQtt13oYu9Z7FjP219rHODIK7SIzUiDgv
kEAsP93WDdE8xudARkGw7JVuGTpT5Md91PkyXMYXUc2cDwyQsydgAQ9jjAy4vrJg7lJdPRHibiJl
cbZVz4lqmiV/VF0yfzJ3oyyhkFdUtdpyifkEBv3hjNTqLiqIFrLYGKGed73XHl1Fq0EBR5bTlYB1
oJLl0g6uAHOvqWvvofFRzJaJVJlM3zJQ3WHwcMXZFbkUzNeKFhe84NBS02fYm5rgGu5OGjCe4shF
EqIFkilXLWiTANwRB+iGMQb57cRcofpDHofpNg0iu3nynlrZwbAnyGko+97YlEd4juIV9biE9Wni
rxwqvwDmFT850OuTzbfrnobjM6Jd+5Qi6bxaFbyWZHpjINDs4j5Jty4D64Wo6m9cQ/dHzJxP9hB6
B6pfQWk22SvxT9OM0x/NoHDl27X7SNMcAm07byaQP/Bb1fhcf4ylPz9sf3zAZu37Jny0Kvg3omQc
w9TYEvujt8XjSt5WfbFlMM+Rp9b2sWthOdQFnQ4OEmKpHJ+4Yr6M9RhDwb6gY816tDa2MTZEKhLq
ZWheTONVUq96iJRvwCTKfxnSyrYyB+3FQiOb4mWO8Ry3c3OcA8pDTR+IFPvnju7VJ2KbA4Nx+Ddw
LgqcG57eAZ2GxzejkFjjN3fHvVnUX82gp5vDUS8J8JjECR6yYLLndZl1O7Q0iBKdvS4rLCn09sUb
jnDPbTqCUsTz6jY+ozXjzZ2sF5JkBoxVnElLfYR9EHZDTLQjPJB79mdadwh2Tn7g0vvSw61nBOey
uGJwxuLbv3Y85Go2sJhkzkgrARxo1VysgMWgH4tiZVgJllxMbdvEyc4eo81hxM7fiBwUAMBY5euH
WWFr8qcaus7st9dippYHpz2m7Qr9w+vXGF0Aj4cBJ613N/IVqMgMLQbHqekjIBvzcJyx0oucPuRy
7nYTIznSflJQsU5lgwjCQzdUEd6/+A+PyCHhWMLCCw3YHixGVfRaxQleGa9e/BS+++wS3DmrMezB
ckT7cRjtA37hrSmA2gvb344J2m+Ob+2m8TWBPbCeqYFbCwrlQzfFOp0Gv4aWfRVBGZR2FZ/6oHuj
sTbZaBsISwy8mjNSv2yrB7OQxToyxXs73HQkq13sB/9Um3w0TAF5Wj1E4mPWcmErS9vYSho8mDlA
CMRhkO9GPKxEd2OoZzgibBaI2WECUWh65RZTCvb4ynS/nFJ5hzThHpj5elOrlJIu4W8NzwKAXHlM
kGv+T+UACgnCEmtWYr4MlnOcjGfX8cZDiHGD4PJvqW2cco7/2VQVLY9NOa3MdAL8FqQL6RncOVXo
AO3sANNu8hd0H314BD8hFCmMA238OwlbvN09Bv9GOt26iIhJV0a3d5KGrh+/PHAk+C7LjnSN43Ub
lYW3bM6+McoRdTLjnWu738Vf3+1fCvZT08lQ3+zoh4zfnWgHcmMBRZrBNUod5SyshTjZgqemjv8I
Za00Q6MNAJ5+Y0lokUbFVUcODMwtUE5ZXwZcvtDbanEdYQMHriaVRuScIw4EIdR0jZrOqGhqkErR
x+S7lB3wRzdmqSntXZIF5X4wgQeWxnB2TScEkt3fXfcct0G15ZDIdRc5laKlAnsl6lsJI8tMoGwG
qOZpR/iNp4x958/gOFhnlI+FH9vLHNA1BKX4RbXhPzUM9lbkzYkjKGmN0vK30avIBNnYAfMKxC0z
iq5DMqxt19tNrg/pSJbXJqOs0pjHH6S7YyFJeFWm92N7kCVqT9G40cp9Nrgw1RUfcoZOSfbeAa1G
G6iaQ2KgejUlNr3sj4GuPVleecbV82zobiH4uu2GU8xffv6gXa4Z9d7bJLfQTT2MGb2YwaIFv7n1
visuvNLnSWvGvt0minIjU3PgkLwQ1c2G/8KeV6jNCLVjLY1kPRjgPeKG7kUXMxPmdfT62cIAyGVw
5YcLGWPkfbCd37KPKuxPv+KE3kbbqdQKvicWIqM9qJ4HiASsYhG1m73v2iiWxXgwWjNYEw3h3+bP
qBQ2K1rtRG9FZ/+D+rOKghisIDNm3FRsMa63dZW1b5x4YNyRUPTkVCDmaYPUJQHrpQitAoiVZxCR
NAmwTWJUNHA4+QmyxItJ6JLGNMgUE0bZASbkqsG1wZdQrmO3nna+LuiOrFAyR2xjYGAAzjj5tAb7
imm90ofYDfgipLdxSproPGqECZ/AzCInkpAvCJeQuhPuB8/iYN3zT6eJbuiZQbZN8DIbXOhixeM5
EK6pRX4vx3od5/m3jdwJjjJeqX7YuO7y5TT4ROqnutJ3Odj/8Nd+R9VSternpKnhtmZe/9cjsmvo
lFZzjxtOYLifHJWTcyixKdozlXMiJmUR8q/IoR8Wk/EWJRtTxd/4EH57DDH6yPw2s6lfTTPs7Kbi
MAIut17zgLEbl2R7YqaQTsTd2TP6Bk/oczgT4BRF95hj4tVzkJ2szH2xcn5EYzo+1TbKKPhgPpFt
vGs/eo3G7kqdACbPNjpmFfLmlPtLY3zyyfjkHmbRQc+6eAnMYgYMbnmH0sqvbTPq7SzRAeHY7JTk
0ztG9ODqzB13mr5cId7EEMEuWL5Kmqz8KQtX8JnXJCjPlHJQKWZ3eItcKrhAQuLy3ODJOi3WyUzz
DXZ7bimdjN8Y5sit7itqCGiF5UQ3XJtx35cccUhNa1IT0S4Ib/QTvTL2PozlzW1A9E8SMxcaGljW
YeVGo1wqbt8KI3sRrXPrDPkrtayegkB9SSS3abdoBjIuzh02LYijBjVI4fSh5nQl/IQ2KFXn19Rs
z5HLoSIU3RXb6ggD+toYtMx71Njf2nM+8U574fRRePT/5nnF1pjBKiv7yLr62FpotsteCPOhjtAs
nMznLNHJHufxTxumwzOv/JflmkvM2f2uffKedeQeqok4owle6aR6j7tNWK0sAcajH6l8NGhO+522
37WVpxQFtTMXZWervFQcg6DUJ2F63wx2PqQNH5EZcftRDix5EbZTGLfeoc1db5NxUgBjHxtnaM2v
bct5zgptzZqam5sJ/MumsmRymkcu9XNnAyLj/u4wCChICzH7K8KD8VJ4lsmtHg+K4NwtBgNCZ+vZ
BFQJnfoZ3r4wvjoZhQMM0zKgz4qjDrJbag2CEpEQzyH6ePmtrY6bduL61ystUtW2mzr3Woq43UhP
/fB9aJ8wIPRgGrz5jMpGJ1xPGiNsiN2gjCClSKcMN2lMhSYDkegYcMyXcnnccLDJksF74AjAVeRd
6E9ul1gPBc6FqzCVyx8Kl3ZGbf8ZLPTkfia2ElOsEF/Nf3LC3l0bT0FB5swS/a9sTE9j/O7hBWKI
v7WsFTeeof6MSrUVXTPhNgJZUPfq7Enmcbm0Tmnj/CUIp1C1foejQTe78lkPg00z2ORHEUmBKf/1
CxJ5XJvBc48pg5hrZvhvhmAiLijRXZUBs6RM0/NuJP/8TlxNMIXE1zj1KEbcAOxw/yo4hd3I9iRP
lSzTc2L57ywOILkUY6uovmZzSG0TZ/MNeAucXiqhbMr8FzlvlBn9c0d8tGFcLV/llU4J3JUUso8f
BDx2bplv3LnF5QS8PbcwxvvBnQYUzO4etD1vKoA/Ubk+SrRAug1SY9qG+qH+0B5EQZDlcD6NWv7t
0aAPLQNqvC/ZuWtT3PwhVvQgdWHFDMYrxv7uoNvhLswwOQFr/cWlPL0CMGmOmdVe0gHr4cDJ/ojf
wX4x++6Qz15OxIcIr/NvChDAyhR3VagM2NiQG2jNWbDcbDmw4D3/IiNQnAVTxa3JL0Tb6nsfM6XN
5fiQiIOX2aAphaz+wsZxySG5HAk5/VxGXU2EJv1g53ik0SMX8tsQ28zsug6gDQADq3GznW81klIF
4FBF1M4kfN1PF2PBGQtAvDOX81Yj6QyfUMSIwRWnys2MqzucYFZeNM/XuQdUeu6dxD4H1rwP6iY4
xHmbviwwlQJK1I63jX0+IixqmXl8d8VnFDGl7L0a3L503y2nHs551y/UiChAFDL8k+Uzy3Mm+xaD
gV7bpQASmMtpm+LmZ35O00WDHtLawwHyKq1wsaA3kDKZFZl+duaxItUC+WwTuTWreQUAovPgjiXx
yM1G/WB3c24JiRdzeX9RVJhqcPNjoIZ4CkHA2qW91UK5hVcQdY5etxYRQQsBCW/rrI+Y9myCFBKT
6SJql6W3N5vi2lOxZk+Duv0HphkCRsuSPXbbWPGjxmJ5CIKRdqeIEwjMVy9uuIsU4zqwc5pKmUNB
7zAuyB6foihtlNCQOMUFH0v3VslfM29qiELdMoe+1WbxNy4QeT2PVxRkNkBl8dmSDtwD6ZTcztLh
tS4x3ihn2wnzrTa9rzkOJ25P+bsNe5yxIIASNHlvg+8a/keMRSccm+KpTqb5pUfBXrmJ355dGtrX
8WxrEqygxcIZ1lZbe8kNivG5pvDzQMKn28czvELHskGLkIZ4HZLgkvrDt0GjMBVHTL2sEepx7rXm
iumi2NKvsch8Y43XImZzbTnfb0ogJjCL2E2MCYR8jy2CnCMjb2zMtDMkr2xY9LdM3WbWY/I6zruh
j74N0EK7hLbMPTBN9zgLm6EIMQu64lzjA/fUE12u3mFhOzR4HKFwTxL8ogBmwrgTyT/Y+wHVSKjR
HZWrAFkT7GVr0+BUnUfdo240XYkzF+25rz6LpMYnIJNdVGOBpHL8WChs7MAry4Nhmc+VGyUgtqGz
5JSRbZrJeHJkkbwZmNQ5m3sbqRrnxTa728TjCIWhpDfBROaa0kbtMoXa07reWWaEnnJWyZXZjz41
ZyvAKiyWkTCwfEKzWZBazTRYsC/00TUF9lHtk6OnDXFHmwFOgkK+B2MQryQE3yfKmFamFTTvon5B
IL6ZflsyJrrggZv/gMU+BVGsji30aSr4NBo2jIht7FYGJ5bsI/dn9HHsM8yQGe7wHu+Gapzulp9z
Bqbsg/Xf3muPbsOcgdxyeBfnBSHZIENGqiiPlsGtfeZ/Bx237DV+25An9itKP7lsQPg1QYpFej80
n6Faok/LKNm9Kq8/RhCRbsw3qwP23HJtR4xHy2Ws3/tYi9L0lyal/tRly8WrsVfSk+BbxobrYmcn
e6zwxbpPJrUta5/vawe3RxJjNAxusgXfn0PmNCQpqN4+poHFtQ/ivfRc/zKUpNeJk68D2D/ntGLu
FyRceH3zY6yh/5UtrMvG7dyD1ZZnBwL6LVzqXVU3FaSZKfqDh3jk7SLjU2GB8BR2hd6ejr2ggRWK
j75JwpCZch5F1p7mehb/6O/gtNgZRIeHJwWq/pKmxXc5mnBGTP/MRM0EmkcENqfx7/zfh3TOHo3L
ziKxKbCb42gkFaWTEyOcBHk3PnI4T8gyzj+OFxzMrE5/0172QcYvvMzNdBkRjamicj4DIeJf/YT2
5yZUYc2MLhNyxDtSeuaaTcwndkQihDTDKyJ0u43E3O7VzCGSQFi4ylQrbiGXvycAf2crZzrR1sNT
Vod/SR62L6X/2Wo6qAZAISiQZnNSKXJOa4e4Fpr4Wevw4tuDcezM7qmdEX1jEyeRltT8hEO8sQNe
j0rsipBxMODH+JjPfUqcy8x3Rs+TFGC0QYtb2ODM5G71fAdt7bzRHm74yQKu7MynrizfDKeZT7Mt
Xzt/lPu215J09kfIvIpCVZ4g0i71tWo5F+OwDDGb1zSWtOBno0Q922lM9P6v6Lr5EU+9uYbACQKa
RYQJHoVaCEJUVvs3j3jnQUXeJjEpZXJDv3j671d1bZs3mxbB3CtujLGJYtc62Do9gRndQsezgv40
JbRss7Y0q65Uwz4wVH9hGDZvUhHSMjTY49YeWmcDNYWJJCj5F+fswDTLoyJ9++8DVIA0S8ddPA4O
ZINfEIDn31giuwPs6HRHHMoDt9JEWxUVwYutbWvbEegn3clvnSqHdhKn34xraGMa7U89jggEOR0Q
MNfosfYB29q+eFh4IdZWxYod2kxeQB6eUC3rR5bOr6UIm0dQcnMjtfOKw5V8lFXpPYbL6qntm3+0
wVRs0JdmUPOOwop6nfMVN07lnNI4qA4/M/Pmh+/RBTtnzqfOCWJi0GHe4B16ltJLYMv0msVs9GOQ
PeO4AiaqIN+aVHkmpqfhA4mnOOTHl6pa39XcPAvR+QdrBR3TTHf85TiTyM9u/DYoTnW6RKpCEa/x
E00XxTx56YqGYqTrjlxIRUCotPQJB2kMvoY0KNb2WD/cIJYE+QkRBeT1LjovBElC8bfxEddF6Rt7
kgjjjvoOJ2A7i4w83oIUdO71NBxbU/yNE/PTrag7bCBTbq2UuncW22JVDu0u94MAk1wd7NM+i/EZ
E4BEM2HjBYdOM/ylCQVlnEu8V1Mz1JU2qR1Eyrwz3+mnpJG9MsOj0SMEWQLnZJG4Fs5FctQGTdIC
GUBLmHJOj3qVVvJzmqh14CrP+AOSGIKqDs4V5qijXzpHI2uzjdF7WGxz9++cSvsqDTWtPor1bPrW
tm7b/qwGvSpCrJwpV20UeSeQ+aUbTGfDfgYkukPVbSjigTPrniXL40X2JlmQltVaW2T2+ugj8izg
iM60lvOkzvMLzWprW4xUF4aq2c3ArnZ97OFDLK3xebKtL6cmsuBINg18JhfD75/pWsKVFzL6x5XJ
1IphGBz7ynpKMciavf9o4qDZ1YOatq0yP5LYn46Bj49wOahMpuaDi91IgpyoAr9HahroKZry/KTD
qKYruTk6DHV2lkN6i+EFEPC0sgjrBclR+ga0ithON8Iz6k3rofsYbsmqoqpjj1YLsqV52GGCj7EZ
DtAASYsPXnF16WEHXlR3Sb3XXM0v/f99SIgjbdEhnLV0f9djYd9RAuoTS2q9qnrdE4A5ky23AN7Z
H626OR6HgEQIWhP5I9Ktt8VEB4qW/g6DWLBr6GeChBjvfT2Nh7qso03ql7TOLA+NGcf5u0hG6s/U
sVZZz/klqJgvkwuPyyVT7pU7UbEyd1ZIi3Fx1K2KyBwWcOIYNJ3TjiSuSbvuSVqms+saTrSjtMKb
UBN1Z6UrN5zjaSpZWPWJrmCzw2AnNN3wtGWkZuUmuA/NwPFrbtgt6+zHkzF6x6TPzWLB0MpYLj0S
QUPoVG3MSSEGM0g5CRoSMB1g0CadO4frYHmWgjArL1NjgbhM5yjdRdyzOVLBuMz19JWkA0B/FxOW
4NU4/ffb/37l2eNvJcNw+///qdHJTz1JbFGVP5wyRzz7+neC8ek4u0O5dRrwxIZGbpih4s0Nw9eY
Kkk/yVqMVMDQBit48ZpgF8u8pkCedJs/uNVDFTRqVN4CXfL2iMagfVpr7+coFaV5aWrgDbITb22U
g0GOfFKJmiyBCH4FMfMABpcXIo35ycuGW4VXbmXazNWxgTHFoNsrICyLB8oz1wTXXss6DFmLRXkE
Fv0Xa0SHVdlqnwye8NbM8409YPagXp0nOS6xJ8FL4gAAfoByQFxYkR0fR5vi51omziZs3Oaew+S4
a9H9g4L9kVvgwnxvBHmPrvLstF+Ds0QKJMcP1gwO/zLDRdsuxFoOdOA1+HnQYt5zihF4Sw1YDZz1
zn2e2IsEE22YUj+FcjCfjaqk6I2BxmWSaMh0QDcRyQyXvWmHNNyuZpV92R4npG52frmevXdVMl/R
eneVqU64yBK8CXwO+hGOEbsMl9m52wjZeNsCp8dLmA3JzoxLtemXk1sOOGRjCusa9mP5oSrYnbrq
saY5Oya7DmC/ivU29r2b9lhi+xaGRzpuBzzFuNVmceomoz3iVzgmsQM3B8PwvejkK98+DZLHcc+q
KUNWIJy+yfxhelX1myh3fqzimhOW0bIEmPWj80aSVPT8ydbsL3Ov6/eWkZ2ul95uuAaruTdNVEeb
zpoQNrJmWs8qMsZnZvzfyCzetqeuBnMbC6xKrOpm1P28s0H5jB20j2YoHyEtr9s8jCBApuVLmdrW
G4a8k50xa4sGKDAuSY1uml9B33/lletuOMsU20j271lc/Zm72FlzvjtPPnRBUTjTHT2jp3Tpx4Su
s9FhkRxGi+h1Ns3j3UJOzhAoL2jP6oBHnwV+9NkU4ud+jP52xZC9RN1XpvGvKLapXdcZL2KitIsS
giHxu0MQ3XqBszoQDIDjgRrtyI70B9IZBb9DAdUmVn+mZ6PDxjhgtyauOR/5KcKa9sLP0WcUi/i6
DoKkvPmR/QsvzTqPH102NFvpKH9dSszs0xBfWm1hJODvd80+exYFlxIDfGhl4GQaqw4mQetLXE9k
9LQx3wZJzZqhjM/WMTO8FxT2dFQHPHshqWjLag1Kv0qIgGG2dOZCgPSAYbzkXCDoFrQ4nNXwLami
aZ9dPBCVZVhsXPxkwcag4HH6OIBlSonHyFcxzP6Lh8Z9RIGm6yMT/jqr6z/cZg5IsPXKxRNm+t10
S5gbjKZST7hWq11VhHLjGEV6D+YMKo9R53vmB5Vy5w9ka+bvLtLcQHElFjRKAryws8jcUoRmAGZx
Z6Zv4YSfIG8NYJUySkEOFIBgrMD/iyvsYHq4ZJQQ9zSJwj2MChr6gp05h9775LhXeo+wxTOZeBrY
gBKwJ4dOwCMcQo69Dc7XirTwhlP8v9IPiHxmHlQ1FwK9rnV+yFlf2QT5DLZUKPzUGTgTF6wpmfuj
51ErAITnisW5uKYhrUcuBH0eXlZQZSQ/qQF12HbiR8Ltc83iQbbaICY2JtPvbrKT++y42V7QHgRS
lt+GE/DJhPMYyXSYpBPf7RXWT7hEbhjdVbgvROk+uRuTqChZk7sIQiBfy2+ChTAZkFqfGxNdwgNy
QiLZilZE8suNMTKmxpmBsx6B2d1YMadr9gr008rium2neNSdAR+hPckzsjTEXBWex9YYr3r5kHoJ
tVrV+MqlACkKd+reVjZjm/lI3MS6Sy9Qj7J9Z4cmLpoPwZ5NqniFMSiPWZJV1APb7cXv3X8ts5oH
yBcd0+o7GEl4x6EqDXwLjjuwCVVdR+zWnK7+UN9zL6ovjgb7Ra/jHfmqTzE/2AkD3nGkRJKSCt/3
LqmXL2lxDLWko7/yXHXnLN/GozNvHYsDMsio7twM0U/Q56gGiYg2+FgwwTj3ybKss+JnTnlWdDbh
A61bqrk3VoX+ZY/dwzA0l1qR7WTr/7NCgQ5X/UkpGlhLUY87N2gPPWlFTge1fcQP2pQUrXGrpODR
l8jZVT5vXEi7J9YAyBhpVB2MlIje6DyWJe0T7XfdDT0kTSpst0FbkbWYp99u8yfJ+APSoIseOIDe
ZiE8F1zBbKuGCu6gg2lqovEnVMA+RHRyoIeQCU/Mbdu1DPq8jsMe0Ykt4CnQY4OZ7KZYhdjdik1Q
t92lSbHROGIEJBNZDSYjWQKObe+GQ0fqpEhF0OfMzN+ZuUZ55cbNjY/YCRdLMDzBCAUaOBbTVKuq
wl85l771ZLKA8c3iSg3d2MaPwIXij4O16MNwBkLS8yde+ubdNJlEhmqkPK0Kn4XJa2u4PN3upN23
qByfx9CH0zeE6FNe6j17rr3hDl/di/ALtkr0CB3a1RN/GM///baaicrrAhujn7XdJlsug5w22ofw
AXtzQNNuUuPOd16F5gImEsaPqZ9eu0xEr8Xgq5PFMJI9ebwaM873tCWtA/DYwIFtJBufeReOMYNo
+1bUIv7uNafGbsE0JPPwd6I5fU2W5ASwxLoDkWUc2T8LGSVvsWRrBieMS4E6uUL35P9hfXtzLi+d
VsENK7de41wIn3tkxpXTAdnsawnClucXRippCw7VCTO6XUKyhnGl6Ok0YOTUFzlfVOm2vyjBoIUq
ohyxlPNfJH86SMzpoLyMsUmm4HdzoSkDviY1nRn77rssELeMVT1ws+HRYpSBZYB/DKAWyypHObSk
/+HuzHYjR9bt/CobfW22yeAQDMPbgDOZc2pKDSXphtBUnGcyODy9v+z2wdk2YBjn9twUGl1drZKS
wx//WutbLp7PpdmLCV+XuNZW1td94lCPDpkU1zl3A43r4yDvvQIckZUCwHUW+TVR8UtZLFyrjVtP
7W03DsMtXrXXAjD0bkw4ErAxowWA/ka8L+BGrecqcpNDRTvYJmWn1DYokDbbrmExrYfEB3Tgj3Z6
wK24IKrhJe/xCZnQEctx/uhiCfAY3OS6JPTfEIPHEUSpS5EvEAI0p5xENk89Sr3DY2MXNxyzO4c6
rMrsLq7RHnlj47SxgVwL0GMe/tKqr7JDNXLHw9YrAqlLDEYRKl7lwxfOBp+IaAM2Nw/DXegPdzkU
6F2X2Jek4YzBVPTpNj1ih4rKrd3lb6IvrpgNtnpKG2TA0r2Ys98FBU03UlfLpq8LosFh1lP5QxNJ
fpXrlpQoafRsR4Wkbt28mK5IMCDnz3iw8BDixsWWWu2NtAmf/HzYdbPhbMMi/zGBu+PT7PdZAc7X
ZFABd3aVKbIkwRIMrFyUhDwdPE1Ipvtw0F0Qk6mlJiUHDrYIuK/5EiSZEOfp3beMiUcBjdPdoPWm
N2q678C3co2bdLPqlYo8AKHl+Gzzg73LZys9xL71XodqWZtejwaXpMEQpa9h6btbxceUAOInNERB
WISx+A5XpxEMmcFHfuUAu1ZAQMd57gybvHMHgXIkmoaHeAkWexzOjPWB0Lp6D0c+0oJjFjUH0Z4z
ReLR6EflCvX0EAdoqypvRtXTs0FaAe6lSbqurnbKl90Re8cHhijqkl36DDmLfySFWd70mpuXEWnP
cOmvIxWmnz4P6rSYrXXeOsZqwmQKoUio9UzS5gVAAaJCY5vvkzU9pdZVB+2Y1NKy7fdE3l7D4b4S
w/I8zMXvKk+4BFnuUkM/YKGHeJVeSQTwade5P5RBJqmsJDO7NTuTHELmPxi0MBz6BAtxifBy77Pi
S0vD3w8ZW1adQSOX08VDEFpZ2nrmZYxU6ZA004PJp9kb63xih66hWgSc++e9KKYzSXCsBd6yj8aR
JC4knesJtQ5CQsRbCqZqIPTTvhegcerIfXGH9mxavILNNr/07Ki4FTVMec19ahrRvde6zdYmnlLM
mExwi79NvdUEOs15aJTAF6ZnxymqHXxp9JDrFpeE0ZHjuThLw1/IN3CfR4nh7kMgMm6YcGgqmqMw
an9f9h7lzkYF4ivkHlXSmE/UhSynCQgdBrXyvHiusWWD/JLL6JLT/vXh6d9DH4tftLfil8ronLam
6xbBMFadTRUSLbJ6izzFV4bz4NFBtJKmPR093O2Eod8FaPg3oG24JEwvuhGYX1dGiZpYpimhjdJh
ecch7QFcrOKUPcHPruJ6HxEE35YFTe3eDIgxsWmY5wTchzK7gXx+TUo+KVwi+8pmqChNlpNlj++K
QoiCah6QXnayE/0jZTP6XiVSsdEY74XdW7f5nN2njSgZvlXxxEi5LZorHmVI5cqFMLY2i649OHVx
ky4wrlhDfZTp9Dw2KZsumnfPTo4dvgDv0aTyivEicul5csW7h0pgDnJcfSwWXc+A/+RH4Wa2u8e5
9tkfzOxrkQnWWeqEgYOIKHrzJszbj17bL9HkFMGAejp258y+c6z6Ewi3QupCPTJly3KATMZTllCd
NeARjw1KdlSc61tagIZbT1PTUBTqBrt0zkbZMjVbHQtfLdGo8T7M+02lS4tI+0M7VvLEYOGsC96V
eKJxpQl/eUpj1780GBpt0HuCEvi75noMJFX6hv1K8mhmDqNuwVtBt43Ojo1lq4uulJSm5qEmu3ar
soWShvjXX38vL7YjilhNjM4RcGpCYwBiFrHHDu3twoRjX+mX+GgNQuorGDRUGhjAqRWdz8cxgmck
3el56tW5NcVF9Djfspq8SNW9ete4ek2YH1+/+d1c47T94oG6nZr+EDrDqawta6dEa+1HOnGEVuCY
nOE+mpL05q9fiKiHwTTI7lGcqsaimxsT6m5oqRCzyrB/qGZhBOR1irs2IUszWnN8UC3UhkU7N7MP
wbGwbApD/fLL1PV8MmXxmCqdk7UpjtLhepjYa250xlfJkgoPLIWauvfFTaFy2NptciavYt15XEg3
s60ezfA0kCQ4QnA9AgwNirDyj0Y7iQdgOrnIFX9v6eOlwh4vSW8GEw0uKOoQyhH0iK6MGgUTG+E6
nGi4Hx23CwBIeVScNGz2/WI9WMWytTzPh/VY72pvfPYWx0ClRBRyUY1vCL1vu4hJv6kfoVMXtGz4
03NMZSiutU2lqCrPJPQ41usbmcaCmrC0IpLA7UrC8aq35xziHMif9PYI1/JPDSU2vtvgYlr6Zwgd
A9sOjtNZr6b9JDTPA3yTYU9VbTm8VRmlJFaZ3ccTHRSWoboX/oXr0A3Q5OVry3QDUIjGOfx98d5o
HRSqqwSiM8KfVl45D51ERuqa1NpUyRyDVYoZ79tQIANge2gyYytwbu1F3zCYNOnGseL5XId5um9m
/75I7elUSIJGdF5yeAAnseWBeGbcocksiYe97bQ/ddOxvLva4OL5uhYmVb3X/Z5xhsRINe993xPn
qLkPvdrZ2Uy4AfzqnQjL6HQNuHlmkp20/uVMeXr2a/VpNFRWEY4jpeoZTA7z1dZoVvGGHXzM0mvG
413Uu4VL+KHB1of/Jbb2HRDT4hr8/+uXeWbHVqKGH6q+NbcsNplHUr854qmF8+cP9q7I+iAG+86g
SK7XKe+XCnNvnZEO8it4G2ERwVTPlyfDbBAXwmoJIHKRSyrUg5otGx0JZ9rcSPlI2u5rZP25Go2p
e0ingl8gTpCEHJ9M+bXYxfQwVc6awljnWNcMN9LLCSvWFCWqvoUG19PMSlAHNHSRvlS28V1GKGpm
5kYrg/hqFg5ZkFVLfG68Umx03j/NlWGdVI0rFzTS8mZrWAVu1vCuaceLI7iLcb/i/9u4Kom+hddx
0gRTxIM05f83YfLG7O7dVrxBwZ3JjzBdwsc8xGBOUQeqqHNAOXsbWi7xKlHOS5i17kYzV0y8poiK
xvUjxa3norRuF8jqJ5ssPfV77po8oX1rOj/KcetHWul/uTaLvFhj/QGwYOe3Vlx/FlA70uhXCz/h
Co3xVkuSpQG0gvKJhJvHtdiAw/XrB6Opz9SW9idQDWtKEngZqUJTCthnCBWpSb8T2yoevDowi1Tu
aas5kV9xNu5i6G23WHITpoXcAY/kUYtLiDQZo2bYD/UjHcNW1H8qu3d5ilgE/uw0IPhXf4uhfPW9
lw4369ao6s+mHJegdDxeqbzHRjBdqVV3x4g7cF+EJ3eI1U9XymeUhmqHBSTB/qHMU7I491EzgKDI
1V2ZViT6TO+tn81yLzMQp4Zp6JWhR+80eBi40ubOE0ERKZutpew3Ltl6+LBXTr6Lexw1LD3IZSYl
6FvINcUA7IaSka4dPxqYkas2N8g6FR/pIvoze8lb1w+rc0kIriNnHMyjeqRZNyCVxB5WJw80+Wyw
zIf7SPATRx3nfoz5CVCoRf7RY3Cv6zN6oY8PJcf7T2nJBtx/F3Q9nJWysgk66Ng9EMiApgXLgpRE
EToswouIeoeG+HWbDHS7O3prRs2DU5sC0GhS8+1mb2ZuoBCH1VPMLvgwdZojbdRssAfON3BfrqkV
XHtOUvl7gbFxpnk5KZru1pfYoJld6VD3x/24vNTWvr5O+L0fg1xGahQzTRV249POo90TPTMLYwq9
GZNBWgCdsod/5/7qEuMr5Ph96uXGt8VR9yZrhlqz+RsGEBeoN3kUxseokzh3aBOg20lUhxmmxSgZ
iJ2Oe8g3DXju7pzz3sltHuMDAIx2ulQpXb7SaW8J9JZn/kKHEJMNVTVAU5BFNXvy1Qx08iVKVTC3
4r4ckVKWkWKXAvENFINtU80J3Y+CuVPt1e9+ayQ42ONkl0zlUUU20YpmwNtCioKF//NfmK3/tCAx
y5F/fYNf03+Lfqrgo//4x0/ZJ/18+1H8/POP/9l1H8X/wRD76w/8jRBT3p8YhSTULzbNUnk+DK+/
GWK++tOjjt11LOn4pvPX75RV28f//EPIP/nPHcBjlusrm5aYf2eIOX9atgcKTJHTtVxP/IcYYpbp
qz/+UXPfRVV5+P7nH9I3XUcxH1lXxJkNms7i978+LqSMu3/+Yf0XAGlM8m5t7+kwdPbTgMW3cgu1
pw144UUOsrlk+r+y+ghwUgmM151iWgenBCmQsF3HfDX6jbza9Ent+famKzzL2tQjw9tYhCzWIYS9
iRzvQa5yvPvAzAZ1sUo5h8dcOsbaFTI5mQpCTSL8cM99et32i2Knq1C9GygM+4nwJygyuQeZBL+c
Ott+WNQFrcU7t4wu4PyGmPEEv49jj7xU6tjBwSLCTRRVzqnXzOWDazYXvSTuwXOFfnCEOx9jabgv
KiJd5SisS4S+q5fMwlxKYBMcP+PPVk25f8ZS1O/m5tpmmzrdbvA9dYcT3LmDvCT2jR2jGavCnkCP
JyluDcfYew7KIGiWmAYyX22Mdq6JXQOPZq4jyHflOY5XgLLXxmQ1OqIQppM1+56f6YvMcGjqENRs
3EV0LLMrwDKiiGZaLVw09lo5a8WS0UzQU9fJBdY9Zv97BCJM2Aq3VzYnIX4cMEg1OlGQx7RD0v4R
8XS1UTbU1S9YZ9NOmgMBgzTG7xY2UK3CyiA/lzQAg+OBArXWhjlEnpm8HkDEuEUGFtAtQV/QwUAx
ILULtu9tQrtw72a7xYO5YL7qeG0+ipgRyEXnDc1PrN7emnDh5+Q37c4g5cELr2m/aIXB6QGH/7rU
10ff1F8huyGqvWtV3qK1GckqZKapVyGZSMKCJd2yVC859RPL5uxR4l8Gy97RB+NNcjkwmo7boV9I
XBMn2aZ49gFTU7nOwzqU50EmtHnTzjg/qZjWYd066sdHXPxVZVN6F46ElojcaDBC5PT3OAuNS57E
1WHqXei8ORcldgZDridyQJTi4pVz3Cw6mD2xBLIM5gG0qXcyG7YHeesN97GAsFIyYO08Rak1gXeS
H5BOFEZ+Z1ineG+vTglWZb3dE3yd070p2RfRRu3euJNpH3GhJnib8UyKuFsC3IHXsGWS7iI6Gxkj
OxT7bBheMkR0vjWsY/y9PPqqTNLMWP2hFQ8xJ7U6GXdxlX+YYk43MfMQ2eLZ2441bucwU+VO0JT2
1BHn8rYDxo4NXX7FdlSktRSK9RoML0IJ+0TQ1BG54diFhY2VIGFRBI1JJMV4oYPRmqGppFbQJZlz
yvXYHJzFrd+F73gBcDAuMw6oIKpwWlf7cmybDRebcadFGj4P1NfTROZMw60Y8+XR9jQMKSIwYMEV
8sx+Dkltr3LWp2seZ8Ude7I8IBLS7VQGKYz27DoAvtEeCnyhm8mu7YiLruV0VE/VxBbFrmca8DhG
c+/TP8mY5+wa26XVUDQaPyRpGvz6xgsjjrr2G9LZOwGo9/txufQ0cN21sNpfCbU5rKvNwbvNaLfd
04sADyiX9h03dO1CK85Ak3gcbh9sxTJrPTRheosGZh8KoQG5sTbcLDwpTlQWEEGWpmZuhNI7dJ1x
5upLDymPy09tYh/SA6Jz5eDG0V4/vESVpOE+AtyMhodPemz0j9UvJN/iwQOiskwozPX4yxjq7s2m
lYeCWmEfcgDtVP55ln9gKMEiHyNtDhiD9vxPqx3dCXkw06O06qIf+PgkMXG4Cx9mq+g6mv3y+gCc
PblYWfQ7WuaSg3hlBukaZcpuI0IjtYE2gCog2AaXS3LPo6F6bUTF5aPNcSQk39VngQ5NnpCGEuxL
CY1rCQyXEp6zX4Kcwx19aAD6vnbSo3WqISe2VUs13lIo3z7y45/iwG3M6eLSrXwkXy0BoPTYzwPc
0b9T7agAFu+yQXZMb+nXwPlHIevLDCoJiyaBF+hsFqdpeoTwuXZq2sZgDFYGy6wD+eTw2FKE5nPy
tMNdZU4Mk9kMs8nvs4vuQPinoUww9+Tzq6hjYvRjPJ7mvmEuB11yqypynSU+4c+8pb7C5tx3Uw8Y
Mvq2ys5FMSBUzhjbVmK0K14MuNx/JIVRP4kou99jOPnv/WIaYGCm2uVDK9QO3314giRq30Ullp2R
1MlWIANvxsrHvzGEDK0lOtPdKEsRcFzJv4yO1bfVJ+07BQYVvMnSpV7YtpFQOnxFlZVpMsBDtoUz
pM5egc7gtsAizV6h9EWLuDfqyX8l7+19ptwZQY/B9yMv6/ip9sNxYyU2iJey7i8dZuZt2rvlLamB
gmPYondkNrMvWFz0BSDGnLMMdLcxOOpmGBdeZUb4XtdXjiLmJmWytncxemBpi7As0AB5ELief9cG
jPyurgcKCmn+yUQLfjSLugsBs4WHL3kc20vbUyQGGO7pPHQ/NcvDXwWBtSACKpLQZgQaDh4EhXmR
xxHGrCiQabNI79QAJ48Qq9iyrYXlYQxIVx0+EWtsXKzSNqnzOpE/fpVhmrdse+3WfKGVU+azfWdh
+Ok++7bWB5WPxcdcezhRbT3fYeEq7kKZjusJsikab5E+Ajc15FO72B1kUV3yHa4KcqPIbgLT+Vdi
JPGDSR/MQ38tfQkMugc+qShc7mvHos3YxBoZk0U5pnODxXgSNPVFIW8FYo0giiF+HG2SqrdzbL50
i30/OANkH779+EZ6svvgIeXhf4lUE8EKsPnVR/IxoMtk8p3ybSdak4h1yWaXHgeHiNqXA5vEaDfW
5HvAH2T+gbNs2h6HKsI7I+esLHaizRaiqelkghiO5miw9qVtouUMUw64IB61k60QPOHNVrqN22PN
7ZWNtK9PcXrrD2yvWYZYKTdxnihK1WIaSAlqdJm4A1vVGhi+pim9oQ9rTF6bxBTZ51RX/dvAFMAQ
ajR4Mntv7q9G4Tkt15yfVE1Y3cPESbmKRVEx0dbwbOLzJ161zHgQBijjA5ztcHDInIroRUJKrnbY
8gkn2V1PR3hcSxIsPTGJi20XuMk6KyshVJHNz1de4Sz3YRzigGeYV8wSlQyjPRlDmd7j+rPwO/TZ
4yRa72KNMnpPzFy9KUZYygOKMmElElvDkK9TjEWfZR/SRGHMRUYxmZ+KFzE4zm/IfUwmDp/m90AR
cfEYGlhmqVwL9Tozry1Ocmg7FvHFZOIpL73maFhjyRmYcvIs88b7PlXxBVjMsK1VVX7rqYN43kKn
7MbQWTMNZBvwRtW2Hf3lDA2CLl2LfSxem4mLQ0Ph3NosVYhNDnAThfZdqtsLtXWgtay7ooRD0msq
XmqML9jjooMg7P9rbpPptiPotq4l5TJLQvoCmgpketviMpKeYRzgFtcPfrpAY2z89hvObXoYjbqB
2USUrzRgHXCK/hnLQq2VToiC0soIisCHhTYyOa5ZhxR7b2QWtHMs7JUxO5vGa6x9qO3wtoSjsmET
C1xzwmqrKuXfWX0p1v6svcMys6cOYxg/TlyBlPSSdtebxA1aaXV33Zx9ldVigJChgJNTw/LiZHbx
qfOlOiemNu7bfO5v2Js1sLJk/xK1Uu8yA62nBmN7jiNb75OZiH0nlv5lnhKoPUY+lL/8YvFuvDph
oMO9s6Yxpw+UntLdkE8eHhecuquSDdBNhI14L5sONcclccQiffmiNAqd1bZ679DNffnIwyv5WLJ8
PA+i8ClY4db/LsMhfRBYdtEW9Pg8dgXDuSr9fmb51sfvakhdloeh++mbPoeevr0mNAFQ7bzSnYFc
SOCXZDVIhLb06vgefbFwHAKwbOWpCln3qtwTFzlERHbzdHCfypriLRDIO1tikqa/YgYVo6ILjYi0
GcswPrh5HG6075DHqzKlHysdh28iVDYuKKPjCZY7IJImqfY9Jw+cREvxQrQjfsGxXD569LwypALe
YPmN0afWzFkYW+4RLwKJmfeT/fsVO0FeF9jutHbB4N0AVOCnWOPCp/El758t0/iM0gRgwegQENCV
s0s5Zp6lrRzKivnWbV6IdKku3t6Msuoc0nn2HFrcOTFpkPqMe8zZJtA/V07eFDujXuz3bI7lvVa1
h19v4n3u4I1gxKvnx6pIxW7SJlyuqJHEWj2qbNfMblDcWDgPMMbcK8ZwaNJn0sgGNWp6QD0H/XX2
IlAxYvRLlLmYvEtbW+mFmjH9Prg00Ee4SV7srgrPtE8pYMPUE8hUvzau7u+jLCrWJA7Lmxje8aZY
cFmPgO92c1Kb+Og1TSsUzgE3zR2s3DQ5rXkXtbsIrwpuyHlYxWgHa0KEmFVBtG7FwHDN2Y4sN3l8
AptJfWsh5j9KiSRgzHNGkR9YhVUUdzgPTL7XNcvta09OTvcF3kpOJhXoY3AUafLLZsw6EhLRl5yA
x6ElvXxKPZuevIVNVEnY3a2/m9Byn8nadOQSzKvbo/RprI2t9AGDjnteUqa7eOh4nQNfgL/jMEIG
y4w5aZOLkpqpLAKRnI+h13I0iuShcPv6rRUieWPp3TIL0uKR4jy9GN7obw1psTjDebEd9JU3K0XD
Qo4F5R3RIppGR5UjWhbxsaipXDfjLNvFXoQJyKLDo6zn/rqro8sS+dfadgKYg9TpL+KX/gFVRNDj
5VrABBZgdeVApStlD5jt/HHZTxRJ4Ebu44vHpbnhlOij16bmczNr4gH5kmKlYIE4RkZ8HAU5wZQA
IafeNCqCkbLCA+/d1NhCA2ywRwvI2QyytE3rumM1m7k0ZUjbeJRTRrqQh/eJzhoYEg0Wp3oqxk+a
1WnPcmacN+vaBkEReSq9QavkpjJ0uU0HgAHsZ+ob1YRgl5zIaXb1VJvQmPEhnSdeyPxFPSEeshlp
uHPGKV9LCzsWfZ7ZmhxBu+GZWn0Y3WCTiamWF5Mt5iod55gcZUIfryexRnoTJWCyTPBg8KC5rSKc
Ex1yHsqRqXY86a09B79yOxCYDyzKIoOKceUGpmhzFiF+KbFYLH3auLpgtCMQvEyAQLoxuo07u+PF
n4AXd1hjHRifNJ97nWxRRtwAaof4xDVB1FybZMuGmuI60VOKSs/YOB6wrLh35qSTrUkbyl6UFfPc
rITzYenii/JLshbXp79ZmKCTcU+/Lk6iHixpwqAx4CYUvBxeE/YmGMJdyN6pw44gK0hPD01zRz6X
N1Rau8GIlnCMyXp8Lh6ZRztd9BZ/MAcERH8iwG6dR18MfdUu03ws5KpN3uwzzYHmwuIXZzKg20q2
OxGb1lGYklqdMnOBjticM6MKRmzjIHCNGo1MG6Nh86Kco196YMVCUtSgm6ietvyc6OkLY27TkFno
WkRYbYxoMB8nX+aX2DAmSnds5w57mWQXjdEhtw0USFf1xTVAbgbQWNWmqOVMwdM4I2Ya+cnRYAwm
KYZtudT+mdSFhbk8km+z7UF8yHvnXDZtyqJLJ7duVSV3c2SBg7T4hNGjlL3nGnM+2SABltMJUMQ5
nD/pBV32klPdsSOydkcfJ86YrNTqMddXwtFiV86vueCqoJqE0WNVMREQa3aMiGNmR+yltT0SuCqO
n3H0UVvi5vku1Z1zT9ineUgd3dI3NM/EHrJ+hoSgxIsVx2hwReW+TYT3f5eNw/5ilL37ZTX5+AiZ
qjzN2kCzKLuO6LtPUniVeX5y6kXRPVq+NH55qBSE6nEEQjcO3w2js0+6TuNdFU3LvQ7H5pIJwLv8
03hJ/chAl40GB0xZ2+2KqCte/bKs1KpGcrgex00uV6nskZY5Do6nBMnzfkICOJmZwynANcxT5rj9
g4549Bhm4u0bs7LrFx59zfCZLTZjcRVTIU7h9vCgl0HcImhxCv+XDfj93/vjf3BouafLtWdR7Pji
/7NXvv7+v+yVvSbuGnDb8SHi7p4+e8dN09elJ3F/AABN9q9eSjcLHMRufM2+5JNzypoglTUvLbg/
x6+S9WjlYtrnmfYxe+G7IF+9sDfDKsTTlVpG42RHAMfa1TzBdV3ZBchpADFYDgPmizmwhjrmtIMf
PgLsgeXdxLO1EgXx56AFwnxY/JimKg6e5z4klU9qquluKlIDWymMMuFcIw0irT4ZA6LubvVZFRWB
LEdGwHoJTE+XCPfbbrGN+5hnyOg6+7l39h11SQHp6/YYl3TvDhgqPOqFAw/H583c6Oox4bPldVlM
jyWJAkyFYbgie5dtCc4uiP82O0FwAtLz3wcHZDi/BMKDXCYZwyGQ4XYmsofA3aXfc5m+OX19E7fW
L2MxKV+dyv00s0ewhihelfkI9CCpyUW0kXOuR5xzVu6823n5M4JrcuiXWY1DcbUnhpzxavDczTLL
91CU7xCvyXE14cGagUGgWRF91l8qbzImd3dYlXYzctc2z8aUzYG04zsYeHGwFMlHKgqMAuP4nUbq
HTyrcWal7W2pX5zoHaH+UBiYHUeYm4Ht6+JMAQ/oo0XODFb5k+uZR9nPbrCIQa0R9i9a4j+xh2/i
248WwOSqMGhYVCOjHCQE5bBiHloc1HkHaDbjEa9NUrHWCCiK5xvAgCh65WZ/RvB69bPrRF/Z+2ws
7kYMuk1uD9RHDjcY8Oxg9BT13l5PbZgL1iimFyOlFyvAQElogcWuWYQtIBoMU/gA0BaU/ySvpvPR
FhORv4JQd1NUgdOln7zleJno7yR3H5OaQ1KTA+AQ1HuwrptXOu32rt8/dm51k/fl7eyQxV4w76zQ
bNvVFMnTOA/f1VhspgnQe9tkTwDC3hZ+XPx3eF2rdt63ninhDVbvnDaenagpcB/4bSD6Dry9wE40
HXG7iGDoZUSBcv1YSP3WYZnZIvbshwE3szn2eOl18+a37iXN6KuIM2TQRnxNCyjCWn63rnON7tPX
1xTmXairO89rB2yeLNjS3Hqfs7gMOnbqbFYEC1PaC9AXF0KcCTakeRp5oZcc70xbZUG4THKV2vpX
NSzu9exOk3cCYq3GZZ/P9G1UtIEEnFfenAYEzmiMtHssegj0rO59Yi0r3KKPi4fDxzLw8dbQXKb6
TRj6BX7RbzW0M6d4KkHYyUJRqKlD8WP/0+3jY9/RhtbWwl3jwLhmg8PnZkieh45yyijFMFhGa0Qm
sHEVvofOd/imyhtFeQ2EFjZ6OBYwlzFsWAOWhL4RvJk9bohlqP1n12NKTB1ie2oR/qarZXryqAHw
jIVGKfyTq6ZCiZ2t7DWjbyyQXX0xbSJ39cT3bYKs6F3MQxw5aXE2d07VF+tC2mS4I/+xMWNYuU75
KrICnKu+c438pta8tzNC+hl3Blegj5BV+TNcGfdpBI6xYoak5JAK1KV2H3Fvv49q4hCf6BMrvjuk
jYBkwE+yhM8cm1/jvk1Y24V3vhAfbsHzMlbiYuvYPLIl1Ps0YceduIrCOXv+6SoYjjV13atySTnw
JwkGToxMmyL2oQLFgkyVL39U0XOLRngw7euDXjbujo5VMk9g1998WiYwTXQ/SZi+JsIs1uwcXtM2
uaWa7qOp268BeGvgJVylRHbIfQw9xnyHmZJh8KvCPqFiVVDeDdd5nPM+yKwi5IzdMHvRCYTZi6PB
0MTOQwTV/5jFGmmjie/KeKHSrxiP1TWrAlhol0VqbyLPIPfcZ3nY7GQF4XOp6S3GODsRP1xcRQLD
9HuCz8lCOFXpsEPBqyQV02af/y5h6ayBn/gr1sRHpTOkoejKR6yXFzWHjwXzGWliNs9V+VkgunNM
ywHRJeNwIEEOsxb7pDsafP4LtvhoRgAshOOxBgELjHXFFd2mrYCflZ4+gSTFAphjU1EW3DU2/JTJ
uTcUD/yyUXADgwQpW30gurWA3Nw7L+PsPHu98SQkzT56rjkg1MZ3U9DfmyXzVuPt2LezEx1irP18
ZulXsdisBU0IBr1HMCQq3xBl/HVMc8CmtLrkLknE9JLMaDip9OutIzLokPhDKIh3U4arsGvQK4yL
ZYD8SVLa0kYbYObQ8AVonqFD3cq/Rq8lKQvG6KbzlmQOwh4uy3ouTSx3vlB5FGAghSmIglvizU67
7FKTGn2RzciKNrZHwlyLKJN2Q0grDho8kGujLK0egaFYHh2/5IDTVtPbZI6yXtM6Pg08IUYPA5ii
bZ3Jrp3JmvWmtQlNU6ZnbVrmd0WuG9h1Uj5lMrJe87GiMDbpENY0P81N17riecCJdjf0kFeDorRR
icPZzb7+U5smsCbgNPiv/+O//79ME+V33H784779+P7p4n91T/z9J/92T/jOn0w4zOPKVpgh8Cz/
m3tCevyO6WKFoIHZkZ7L7/xv94Sl/sRqwTqHlZXl8WcYPXkMXY0VlviTZbeigU25niNM9R8pYOMk
938NuQ7uTWlBY6Luje2c6+HT+NchlwnMA0OlBBdw172Qm0dB9xQGG15HBzsEXdO312rmTNtHJil3
R2CVjRKhBiqbIYAzt9JYT+yieOlxMcPLnBMWThWxHDbVp+yabMsQXc+NSr9pgu2+pp4EPlYDMoSE
qCBiQjCmxjTKw03fyeQL++/4imefNVfqz+rk8YrCOyd0BuUSahOD3mQd2tCbPoRtV1sbvgj7+aRk
zHVtzAcrSbYFwZUURLQCaWV+kz9zn/KQQz5cMtIJsQI9h8R5n+QZZa6dyMLfzLRk+ko2Ir30u/9F
3pkt6Y1c3fWFjA4kEokhwuGLbx5qnos3CLJIAkjMYwJ4ei+02nZL/kNhXTukC7XY7K4q4kOe3Gfv
tc+4/9r7NtPpfVNAavSoKSFO4qJaeRI0yVD6+5lo5HYore7WCHTFY9rrclextn5NDHU1iyfdRzwl
tDBNwldvnWuHNwaK+B7j7Tc8gZTuSgyDfsytUamcBkxOtS0r+/JhSKHcohfUINcbh5J2QsWfyDj9
C/vDGlZ2ReWaL0LofxkCQmnUhx0swXtCApEWuKi4AHx1X5NApi86zqx3w5r1sIRue7JyBji8LwG0
dIJ2i7bNpxkJspSL7R5kVPf7uAuKX5FnDWB5uK4TK0M48Nc2NgUI1Qf7eBtXIr5bADkdsips3wOM
ZcBJ+mlPDygtGlkZkpoCcgNjKX2Oh6iETAAj0mdCwVPTpqcZ6tu2sCz9UGcZ5Dod98eygxm5xEjx
cqqiva6H+bxAA8IuHicPBbggoInrA5ADvQV1Wu7xdxaHSoOnXTK4zB7M11tWGeHRTCB5F8dySqDG
43xrecCMsxwYUESQigTRND0spjGgKKTCg9xbbBD5lqyQO6WbRz5ecKd6qKpW7rrEgvWwFBilXd9/
mhSJbB9O2146Ke3anD/bOMP46JSNR7o6HbftKJf3IVxWTLPfWBfBe/9laXsW8WAJ9oP2qu2QNN7J
gxtOCp5GOmCY7rlui3Wp5RaoI8xLE1EpwB8SBSzGBX0JOr/e11OWX/wsZI7urWCPGuT0my5il77J
Oea+sZsq7ivL8mg3jcjobdiHInmWBcRaPeSSTjkYUTVKCm7EomVhMTft1ZXteEdP+kJllbH3Ttab
U61o0ZlkGd0vdj6dWldkEBXa5DfFtAOfJLgwImRTNQtj3y++bD5Yz4cnFpr+UQ9RvmvHsb4tjduf
V9Q/9/ua76yA2Ltvxjy+OnWQXjw2sKeehNpXi1b9hL6MEtlr66GLeiDtvo6w97Pm3dbpMFAql9fD
cJ60ahs2fMOAGyLpG6LAem0bqGZp+8MGEh4gZIQ9oIQN1//jqp828HO7BhoEueVjyp7y3aVCa8FI
EYIAqpPV+OypZgreQsMFbwPTD1IgtTkIe3QlA1YIZD+8uCNR/CLkD3wj3KQvd6jW3GRJghb7LgLR
Q2k0idc2b/znFgTrQ6S0hRmRIGF9wZqSfw+4zX8EfhqcqraVd67bW7fOan+OYJO6u7GZCK3Rykqh
Q0HR8qlRi6A+y1L9d2nB5PBnN/0E9e7EWy+Jq49VeD8KLEdbWu5KQgJw5OaiKJl++CfuLCeCT8u0
xd5W5g0BwiIy7nT29DyGN3URiewX9JJueOLBcZ+nOGQB7WA+5cGsrfp7x5P5PeIi/VaTN8GIWpJA
1QXileFHUR4pPHZ/zXk9ih2Ja0IH4/iRUdeFbzQtKl7pjSKOM1rsEfIO0ABJTh5CV1QKaPxQwuMA
Rnro88F5wzynP6Gts4jwRCmjx6lNKNVqEr6UrqvOvPHoUFqU/RUDR6JARCRgMMYibH7HRSftPVuF
4RNmzfSLy0e7i0yc7Za8lGcIEy4VGBO0F3zfNX+4EkSysOc7eo2ib9nCF82+ur0bKZj/irhIug8L
rogja10bxJvXPLlFVj7PCLYngnsQeCR+yHLbVx6ifzS19imqENGXBIrU6BbBe8o/6swPh8y873bL
aydYr18ChwqMRjfpzk6sb61At6K2Ayz2E6/R9NMoPUCOlgHdCjQrHboh7Jxz341NfD+4zJ074mLp
puGKLUGRgaRjunZzmumhOlrCih8To8wHtdakvlCtXtjkFJdQdOoAJYAGwz5JD5iKnFOo/PmO7uiR
wJbVdocWExT+3D44uTFf0wzL7LraPsEXBtajmoEwz56uGu5Hk3MIiBND2Imj8bVZolu48QJgqW5A
5WWmde6KOinUroY9Wmzh5Bdq69Nf/NvYonhQgB2PixiTa2kMOBMClluCF4KUMzBQYHH+F2wkCll7
hlH6Hpr9krtJA/1bp1dh0feyGdJsLezOoqqfrtID/3RgedFO34uadqRzm+oxfBPYS17g5xFS12E5
krAW2nkK245MZlnSyBBMnEg2lanpVS7eSmzG7FPsWoGFHkE/pmlR5i3YzInqHbW+OtI4C7dNjrBH
D1829aSppPz0StaYYx6suFeUmw9r9rmsWbqnoqlxcAQwDjSXlvHwnXozKKbF4Cp3l2VEnCKUzqM9
9zq677AkVBc07R7iurO6bVCp7ctEBvNLynr6GbFzcE+6pqlypFUOjHMW+x8k0+C0QU0GfhZGOO+j
CjvI7GOj9uuo4ZjQLm0LbGLzl2xKHbWfym5VyxWH/qpAqPycghAB+lqbjqYRdm9+nfnnpaL0Fpgr
4X+vqY9+Z/F7+lSxreEmDYtMJNYP5WR8xnPX3lMq2IV7QdppumGT6bmHWhMhyfKyeEwy8M2badS+
z2a8mpwzH2f62eHOIrUbSTWmMLF4505irkTl09MS1ECVpe18dUrb+0xOVg+UNGPAqJzyvAwUA1p1
z00pZzoN2nlZoMdxocWQ474rVSws+ifXA1jbDlgAkPiRuOUaREz0/Eg9uYNev1bidLh/NgrPxTbp
BigyNeg+GuKC5GZSKU6Rwh9QcQMMmQKt/83yqKrEadquoxrMgWNWFx1fhWqeFkMvC4YuR961kR1u
tV3He2eauYsTxnysrFw/aGkvxxa7zxZmf4PdJBhPSi0Qzq1Inu1gwOQXOoH8hDPo78Bm2FvKBOgj
SyP/dk7y5K3Fhrt1eaoPhS6jg9ARZlOmyf6mVXF29TI2PJCp1ulZt/YujBPnbLtqfnQnBcY6L69g
HV/zEHzMENni3olthz9mzrcKOfJjcdLokraMkQwx7a3OfYxIXm+uCswcMMF8+ZFCqPwgek6WvA7s
8yySkmdN0hc3GyeAIBazbIvgt3NI1yfL1TcYPR7GocyevBjTYuoZCpUCNG9PR+k2EniWGbBH/4YV
8ALTtbYwS6g03DldCBDFyzV3W56Xgqq5wMhTD+EXrSNIj3TZ6esw+0Tl0GqzI0s75xxawWcuCCtS
rNdAcJb6ln412k5W2f13HWdnp/XhZRJGgjSM5LVpHVZBnKji0/LzjpC3jnaet6gXbWlJzZeBjamw
O94EZYS02cPkS6Nen6KMtsZgivWrjzOFhGU3MGYOWJwJxzbhh63WSBdbT4LP/hrCBj9IOJPDl/wt
bLBOvMfLGEEkxyzw5rMbeZapLVbYjHcga9FeyA9FB36M86sYB/WULU32XctgwoSWtuOx7TX04YIB
yF5q8wVHg/IJLeMf9ewkB/Z/9V4NdnGDRQUjZpYSZcNSskFA707WnPvnNsm4EjiZBWhiDp5otkkQ
vP1lG/fo/xaVmTeTHRrQvyX4XOGVvLegLr/45CI/qXOgA6bVkKbD3gAc6rtLEWdU6vkBxcbd7TAV
uKHL6ANbPaZcxdWFfci4LfJRnNg5kxnBmHoAXJDsKfem9Kz3QEWzIrqQjyEFVPTDzUpmviW5Jq8Y
za09Ge38NAH+eks6iv9a7poXvNwlTyngC8Dy3mtIneQdWk55nqIpOdeD1/+Qjq5ussFHFCaL6pF0
JDWrOjD7eb4457xS+ZEFi3cKxcpQrYjfXWhxZBAEgjjdkVGjG0Sk6jVTOrnRY6/WSkXaQbwh4Dwk
LrmieC1D1ShhmzW2WAgO1b56B1AFmkJmBnOGBurFRerqyb74oWecQbRqpBC/dHVNsBX+MjUNur5v
6W8zW8FjVgUQlzCKRhsaNTA6Y2RwP7xR1/Q6eOFjt4w0+LHiPgf4/N7DiBaRlrXP1xhpitj4qiNK
rjuEVW/ATRFY8M+SfPBvMz06L/5oQhq8aO4xhdPc5YNI9o49xndO5A10crbd2e6wWUAIK48Zu0IA
7HVFQNRFVbKsnnizaKsD73CLPXri7KrGjPvKKswd/C42orLpcI84LeSQpud97vW/2M2Ht3xbFR74
Iv6lwtVqkM7pwzR69XPDk3AVXt09yDRU93lMkhLje4JWWkhaYhqJvbq/CcI0e4roPruJilKdQbBx
obTD6c3tTX2n8Cheplb6z4YlM50LdnBQhb+Wi/rusWBIp6Y0yaETeSmDTj9VXArA4HPP6OAptt2L
NVMiYpMqvs+i0Ll10m48g94A1xew0eqCunsRtQveUpM1aOseLotVQ+vrjPUhhyz5nlPMNYAV9uXB
QGl/jptq+tB+En1HBgazGrLnux+JhQNOxjJlk4J+aJYx/tZ6hb6lhegciTr8mjFf0942RmdYifVJ
+jFrGfxS4qLicZpp1ZuhUvZyiS845trvw7ieWB4CyQk7fnMHA2N+9RyugmXT1Gdd8A1OvE4h74Cb
yE3PoSZrcq8LufON1SBQ1MS8n7UdSr71fLjBmd3snSbNr6FkNUAus2GPRlloJW0ETpthbejkfOl7
KzuGddmeaiCWLw5h1d+6KovnigjHTRCRjA0j6X1LtFzuu8BXcEhSCtAmfFj0vbkJlqmyZMTbZyMJ
R7CeOGUuy2whX5YJ4Vgp6beLTUq5HfmK+3Ky42PFbQanld9P95Yyst/LuKaKaUL5IdCf+ysF3Ine
BfLMnWlLb18lFJUU7oTP2yV6uVlESot2Z/XteMtADOI8NW3+njf4FIeu4bbdWUK8hEqRCnACJjZg
AyxRVvzBFfeQOI1eFIJoWmg0RXam9msgQCoBOmhxVxjHUggnsuYCtNT2u19l8ra1bACvrrAIujfi
d464MGz99RHelk3qaiA7unqAO8YKOVkpgyH67PNQOPElnx3nhddAea+p2Tx2bWp+2m3THB1dyOZA
NgFXUtN6sOgt3342RTN7sEHXDw3p9OS7CHofEzj4HDazihqozJ7Y5gzZ0P8Acd5lJzrbPZz3UfWt
dkDYKVdOr9E8m2evdnOaLwVFZDGmiBNvQu7FJrPas8B38D5noXsXxT1ujgULB+di/25niTzCx2Ve
WcBaPq02TWdn9636PipZZxh4IoXXW8aPtTbhWZIMvhGwdm4zkBs4QiZujuMAfVjwqqC5blQ0Gc26
Ypod8/pAA3r627WSdmuirLg6aTW+hI0tT+0yuXcldcdvJU8tuwcC2+ecOiOQcBjDUKGi5cERHUYt
HzYohG8LNKRxnju9chhLSXjtiM+mynZKFMtT7STsW7nIX1LDbQgr5Gx+LktdP4ZLA6akHaJ9ntgJ
kD+N+WwBfUZJDeyckweH5KATHypS0YL9Ic0d0NTWYRQ9+XXIHXtcrxToSmHKJSgi6hy29evAVp0X
DgQ1r8YbxO4HLIIMgEykuj2Zgk7fOairhB6WrOY+RxUIkeTooV2W5YJF2f4mra45mHKKzv5Q2FdW
OIoVvxfsO8xc17oDFOXLKDsN8dzez4OHEQo97cJrez4pg4NoSaIStnJYvilHQ7KvBUS/ge7ovpqo
rk1qdz/7hmdgCirvNg1l87Mk//CL03J5ylkS3rjYNcVm4EfOZGCax6JQ0VPFRgv3RGzWkOeIuNHH
bDlHRKELt8TQAZ1icUj2aNIceTFh3z+z9VenU9njNHMPH70ViTurfvyhufE0kEUWVlGla8sbkVXW
Tw5YQjhW3wEjGsdxbvdGJgyQLKNxSCfKb+zNOHT1D7cwyfeltCswUCMQAb8fTyxi1Bc8j2bcFROg
eyZpN3lfOGLfFYozA6g2CYZdWZ+9JGqfbeyANPmxWHvLDYGajehI4PNDAYe7eGauL3EPwYuq6Xq0
6L518vvB9pW/DWvp/dJZgiVhIbcEDJHCA4dON26F28FE/fswOSzXozTLagAGQl6xf6W3teUGLTSo
Rd37XsR6liPWX/uR+bjCgwquI9wLKmQr/rNj01i/WNi3H6W01QdCEDtM/igH+wD03UexmRyu/Q1N
2QfouN0L+kOJM811Dqj6IaUgOnLuGKS8J6ueqQSjfCz3+bVBX5Ufq4dSA0bAG8IF009S70gVfUhH
MM68M2bvaYspuPzRW1T5GWScAzOsR0ohgiaL682qv0J7ojTB9wjGGIJwoAUwF0NNcCDueNDJ0yMJ
q+J3N4bWz5HgFyvUJuiuiZn5IUPGQbFuyjhCWCYkmm+NsiYap7C7juz0l/Ts4vLnCTEj92/iFyAi
vY7nWmFdp32JrzU+y3pZjvNgl6AJ/fTNlCY9jDBxHu2qxnrei8/CbixyhG3xVqYBdKgsgBodhilP
9DK4uzZsknS9GRNmGR0vpxG4KLE/9Vny4QQAgI5OQavOtnDs9KrCGTJlgYQMAqmO+S5J8L0OdV4d
V4vf6/pnnGwy4gTHIuwxzGlfw6Hy4iD/7AhbXkWVsMSPJOSlhsdhTgvvqmo+ziN/HzJoPN5mrSi/
z1WXfO96AqdY5dorJxRN5UNHiaNxxuNC9yCkyWKcn/hW+fj0pYmek3GCeBA7ND6goYsHvlNgRp47
14BXB4UPVFnkvtqENONoz+K3l2UiP8a8wQlnlDQFRL6YFIiLsXhVFspNOHCLaCZc4G7uQ1KwPVVd
CbjBK+hq66EBA7Sw5yyjC7bY9M0r7ejReGhNfoVNZqW/HXoyuieS/lm6Gkd4JrNRwUlJk3Ho9x7i
356xKKUILwvkDwAIw11GgwbqpEgUN8zFFWhWTsQFz3UZzCnZTac9VgyAOK0YrwN7d5waSvkfNFAC
ECgVls/eDpJsY3OW4+Oak/SpbwJeG2GAzg6DigaRzWLR+a0wLVLhNc8UgiJDxVtKfqBk5kGifztV
nINQYb80UDkM+Yuz6RFyuhEbE0Dp2hAG7ONdn0hsqGGbwQgqpZzOVVKGFEZPi/N9iIv8FozUZ4Oq
9ypCVx5G/ueOWSb9Wbtjd1nRLXgHVbocQ9tLHuuaCUfHqnueXOMdpRH6VNmL+5umD+eXHrz2lXet
vCliM30ERAP4o8ZPTabNxjMhWM1Rdk4Oa50y1UizMQNorJX3e0zn8aVZrPyFXmJsy4sMoFV1cQUn
Z5rvueEzS7v5pY+V/sFdJNmDwaEVSNNmdZJllz2ONHNgvY7H+dgQw34pRZ1hGe7TW96HTHh+qLtt
7LnU8socj6BlueMRSUZmW4tH+k47mMM3NrTCM95mnBl5CXsHagTCEAssj2c4WW5TrxWX1hPOS2sV
kUZCwcRk91lx0SIlzitK+g9bmG5clKJW81vllJEvouspXsGPjlr8u3lOzbdmDODb5hLEWheY4JGe
4oIVexNPj1RIFk8qjcNnhwbgh5YX3o/FzO0nC/WSqSmJT2nQ1z+nIej3oRrzz3ZJkAvGGW2mHdrl
th39cTepypxRT7p6E0QuCg2v67eumHIAYcGkXxunKB/MOKkJynGevZFlL76houEKCHhj+y3Mldn0
AxkzK1XsMDy8oIvPPmiQRXAa24KCprENh8vCx+lx0W1BRA6J8qIiK76Lypb1DFGC95K+o1OV9WSy
wZedspaoYSm6+hZIRLTLaBF4mXXt3/R+4TMCtw1l836aM/2K1XqVGgxv7EVv66Ie+Qz25bVsCJ9y
E/HyfWCJ/FvSNv6hI41zVK5bvJLbybCnoTmfM7c0d+g4800qnAYRxAt3GB3wyiKWIhGGo4viWJYY
NSw2vI0HNA2CNQQ/fv1iKjJGvKDrg8l6Sh+nYYbR26KX7nl+wzfeL2spXx0Dq2py66luRXysu1id
QuMAdnV720aUw2hYr9cYBJ2Yv72PpzuknjWnHCyA/2S+94NIPHPVMPe0fbRPNIA0zByUN2yqIAqe
HcJg70kogt/eJCNcMnwVaClEpgoARe8cWBMyU01EWjluhJlehe+sgufLVC7DlfI+a5etcGVVquSs
jarOTZZRsjzz2PCWMDfRQF1LBWOg3pZEPs4jtU4UbxmPmSNlMDsEsZgfrdAIEja6QiOY52cUTN/Z
DMtMNSPHvXPLFS9TjKLE6IlEBoh1jrN8SweyyETNgvBSenp6zyh4o38LffyDcReVEozkOQ1DAh2B
U/Et965xnqKargp6ByK0mxoLXm8sdtEKx8kRXw2Kfx8MDwrd0iPGP9vXnvKK35WQI8zVdjxPtBLd
N2Gj4ECBoz0VvXa5aXreLwCvq2IQqfLVmQJGyoH3ios6wmKawW2TAlNecMo27nMxBNbJxZwd7/DK
t/dxM4nvqsRtJzKeYiAsPc45P6XMmSbEre8TquEDE+Sbgd1wukHnHviZS430mEPLcXQQXdmbcSuq
rYEtz4xS8OAq+qZdlVl3buJ8q/ti9FkGrigUi2KMpzjM6BcS8fxURukzFCFnO6q43LYmNWeHQXWv
KAK/dlk+vaZNYgPpLLydj/9pq3wz/XAAuu3sZcjeQ10TN26siI4bF4DbJsy1OaCBdNsl9ZHGrNRi
AW9DER9F6f5IF9GdqDO1rlRK0jSlG17MSTE/g52Dfzg7+U6jZxNutofuN2nWeQvCUD0vDVH4cebp
dFwK0GpbBbQQl8X9ost526yVbvPY+ZTA2AMLauSP4JDTbHAIPBS4lp3hhuOJYH4YtMcAeCAMhcw8
d+NU43hdVnqx5FaL4BiFm4zcwO8lcfU9iYrwfsLAtuUDlx5Ha8C/1eqhvbeJLd2XIVDU7eIF1usY
zR0k8SXtPzDQRlST5wjU/y1AbKSCL58PyWgIqjSrnD2pKP/MBtC66MKM0KXurXtCPd2zRwIIPitP
1ptw5ubRVYlz41kj8/LfjD//hVdc/KuLBgsN4cDQB0Dicv8Q9j+7aLyOxj4xAH7iKDDdczIEuGkH
sfDZSfv2gceYyqFJJPaOoo3q0U1ntvMwqQ+u3et9zqG5+8+9Vi9VwX//+wq1+apqcoxx0v/pZvo/
f3X8Va0EmO5f/6Z/+j3d//jzl/8Cx/zTX+z/hMg8Dr/a+elXR/Th726p/9df/AtF8zLXoGi+/yzS
cpci3aZf/d9NVZKI37+F2DxzE0r/iWLz12/5y4gV/AEO3g2EsjHe/MNu9RfGJgBw45HhDLEnrA4t
/nT/F8Ym+ENI2wtsruWOEyiBR+svIxaEG2yMUq2fLGxTrvxPjFg8JTwh/wgh/Amx4UbjqsB3HOm5
PqC7PyE3fwsbjL7MIrdzuH1XNm1JHVdVHFMZPCX91bGF2czsBHfSRLCelMVxQO4rDiEitk5EL2Lh
nuwy/WINNOGoDZ4Sp/ogaUrVuNBf1bh8VHgGdzQi0HwXr2ZT96kP4q+0t17VRDFk5vM2kwuxk8Kr
irvRrQC2To/uKJ8IYKH0uPXVoQPBNfVt7ra3sR2wa+u9YNO6bFGFAICCd4b3qjb5tibetpNTCWmd
23LdzUi5yKnbSK3mcwP8xl9YzWXd1F2m2U92UwHWlQ5bmA1d4bCVxA4xBsGpL9v5BZcDaxM18M4E
Z3zxYj/aypSSC27IDldWDwRHKMAmup5zVwr2D6lfU+Iik27v5qk8V0smt3YiP9Ma5H7shl9FX1Lr
IssXO4StUfhze0OVV3QEfvbp08VrOW51tpApz7FdQSZoVHaObHbsRQ8mtByd+yagq1SSkuJfFl+j
yv2QhOufYOcnm6CIfmlvjraDL5adcbov6rtXwJ79EHPW7LKinK+dNQHgwldx42tA2mk4/M5E+ZXz
6t7YttJ3HWQSZXV6axKL4j+2LrtshGY6efYVDx6HV4wY3XvRs3H8N4rvS+42S/kQp322m2zd7m1B
f6/EarEbbOj2ViL7S2vy4blLC6qrNW5VNrnmUHXLumFuTz1n1yYXOUwSKIgbYY/YZmXUnhbafG8N
68kzrj71k+BceMeK392nim7ebi4hdnoAWJMpI8nMxfTQ+MUnvZLyEBJA+CgNDxIEn2Wfj7NN5rGi
YSuvy0e+oZC9e5XcU6jHz2ihfRJjPcHmkSK1l7wIWNwZG8q5nb4QOFmuJTLnc+PC9xFV7G3t0rOe
4lHTrOdGzRl8zHw1cWJvZ+xCtImjPg2MR/cMnM8A9PsjxrDpVSVdhbDO8jkNyAeGZmpvFqo3RkPR
cxeW0VMqaFt0Ydds7VhQtFPa9tWK3QmzndXcJZloTpxrzbMmqrVruPAThmTgyGgnhQg+rOSCWr/7
QV4eSn98aVfDkpeLq7EoR2Y4fuJm+puGUu6wqtf34wzSn6VlfkgSdPaeSPiuxxa/0yHR7NmZQRPE
mbipirQBfSyfCm+kGRHM5c60zV1ZNHy6a8O2n83rFiBABxZ9/J0B4majlS0nYMw9faAcwygTPvhx
Qwct2SmYNtkLbrMfc4S9fvLNcg0gKL02omnf18mLu7AA3eQ60zHyRv8sQ384p1CWiEVRzOiiNuFD
UkADW2D5WyTmYss2wN4FqT1co9Dttmy8fviN/BFFnPd13loPCL/TPomJqPYCjbeGELTiIjct0SOA
JRYmbmTy3czMswtQ56AmutmpC2nPxMGCfM20dRMC4bUzAgNZSulkT5/WTnlO9FB3Q32gxfBZ5y7d
Kfh0kMpplMxwLPy53zrggfQf8jGk+7XsANFYhgQhReE4UrXPlM8swcuI2L5yp2OoIYiWziSBh7XZ
AbD3nYV1DNUs/mwaNIYIcwirtogexgBOsfEnamTqABOc7ChTqDN9Ndji2UukcoNFFzLMQI0bIm+6
y21TX0eiUftRDiwWQvRnXn4/dI2VLPErkC8UWewWLIJbuu5xZhWhfFIlsyum0pG9E3BdbwDH3onu
kZLLa+vr717p//KzKaQeli7WrLc6BH9DD6Fl4WbEEFPJ8QXgSXJnRUvHwlzUhK7t6ebfj0VSrXPP
vznVwn+Zi2AIeq20J3Fq6dPcTpoLecLmcReS84kdA1aiSt1jzbO2x797P1FzAS0bJYI40s/JKvq9
qTge4CNwR68c1gmdD0Cxsr60bOD9LjgSQ+EcZefdh5IXkCMIOAQwAQ5QF1dr/oy/NA3P9jCdVT+X
Bx66iAbUltm7pA9WxncGqubBoe8OKnX021rMPdvQT4gZ3ndTSJTaLLMA34zqw9T1lctvesOlMjs4
hNZvxwYcBMi53RhY6BwZoisB8vuMbrYNlxP3kLNMeI390b5E46h34I2+JkMeAhJ4e0pjKff27EVb
BPPbMeejC+RmOWDfJEaHuPjYZyPZMt3WG9wr7mMFQXUX1sPFDmkFn8b+N7m9HT6wkbXRmF3jsr6M
YbrwlC7ZU0AhwRsMPhv3vybdm9gfLFm/dM6uRo1yJj42EdwrHO45U598uKtzYKHYgqBgGiEKjnJV
TJb8Lm7p1EMl4GEaVwAKt+htOiw89oYNeackfH4YfXqHacKcS4ToDbpCvBtjq2AGiD4ZIggw6v1S
0SHN9TriQxtpSkxifd9Iv4d8Ib8JFa2IXRsQFrFiqqaz7xZk0Q3oDj4uNqQxXAerH5mYeejgJTIO
uippVgy4KI0HViknq4QnVuQo3EHGrT6ULtotfTP73Eqd5wjN5BbvtrzyzIGUt9WvnHoGAONmvKOY
aDoZ4aUHMN0/4BbLPVWBCHK5Pd7Nvvs6eu6zb6KPJvTHveMH3kWHgBFMH3/0Xcj7oXduI94sEigQ
RtIMZb8HIyNAnHeYeDYAAPCdc4dBFMC6G6S+fM1CyzsBPcrBaqI0DelibUVC1saK+BSQftzozkw3
EP2ojzLWS+Dz8c1sG9NAZF6rCVuJzIqbqW7oCYQjsZ04Dsx6LrhD9R7aQnKHnabdwpkRsxEk0Z/7
NwMwAgS2bC+oQcRewB9zb1e7bj126HAOXrP1KIIR0+O5D+qTL9AFy/W0Sgf/N3/1SIbyDYURXoa4
8hLEXcspl0MWPRiv/RBjyfKNdzFm2O5quw7+EhaqmyCn3JAMurVLG5E998SSTtl6oEbr0WrW0kLF
98xlNGquxiTLttFVcYCeHT1pARGfRNBNQnUGoF/arZIGm5e7nuVmPdXj9Xx3LNAzmSrv6YKbkPco
PXTYK84eJxTXUohXlyYq2nOcQbm2yyLG8kpReb1OFMU6W4AeX64x44YfUGmt2cyehnUWGdq4vx8g
B+x4D3eIW3GEVX4dXZgtQiyzjDN6HWyqmnh7QjRuX6xjTxFm3kcHJ/JQMxPh1gLqtI5J2Towtevo
1ACF2FbrOBXjnLnDRGJ+Vv6E+b826YudK7rfAub+qs5OXl3i3l7NiWh4HJhp2p5cx3wN6yBnkX7j
/2K4k63qn3U39JeBoZvgFXHrZR0HiamAikxYbTpzVT7YmkZkt6VmwA6e80lI6uUxmHKYXvU6bBI+
A+0G8PEA/URD80lPQTfquzrSuMyYVxPmVssKCJENPaujdajV63hrUcfEi8umRoaxDnrl19Jy8dBy
9diKAoSGE7PnwLXOXektsdRqikq/efSJadiAKVCeZmAxwUqHeYJCBAQQUB80laAkUh5I16GzTuXW
wnzOh06do3Vm9xjepQw+cUZQNkrwjpIUIAj/v1+uxcp1/dvh/n8RYm++Z+yLfppfv+q/X8r/+n3/
uGH78g9fsMFh/eKwWKM+8X9HncQfvvSk5zlkUnz8Jn+LOjl/uLa7iicEAB2hAi7ff92wgz8cOKtr
1EkIH9TAf8SJdVYK7N9HEQ+AreJfwRfhKRhXK0X2bxfsdFBioqqFg4ST/ZCiBF7VIFwa2PytrAa6
TgFWXdKGp1xFQQVnelg2NXF89DCXuWEtqF5qFPckTsRNt3g50nV4Ffgk8M7x/4eGOgkxQBX82w/6
vxCX3H8VlzwXTQBbmwhcF86uzY/17185XP/EVnZt7QKD+e5/UndeTZIb6RX9RVBkwmXitbzvat8z
L4ju6Wl47/HrdWpWUpBDBal91AtjyVgOq1AA8jP3nhukVAHvjd+JC8yBVwDgASwuFsG5wLMaO1jK
iwpUM+DqYeGT23GcWx4OzApHddNJZto/cJRWd+hIi31dd1u/0gllaughsJmCRyoHOmiPITvCKAPZ
2be8CwlAAaDWO89Kq3yNZ+ZsGPCDZNkihSzcmCQOAgqc7i5mD/I9yoW9JHrmvsUWwWrPCP6hsjR/
Y/5yRVw0MtKUwlKwPN3fCsvRiHMYZtTuKaNnWlYZ0rsFd7NsBzZq6Z4T55BPSfQ8edq6M2KyC3Hq
t6wPIcTfstXZeQW2/w0ZkLiQiyw27TxxRb34rbOb4tAPoMmcnqGITaRAg/aP5flbralzpih9sSPa
TLtPd3//U8u/3qSu9mwl2NVpnAC3gdcff+peUQQopsVrYT2Vg4724QRyZMgcnAVOm5IST2gbzs4j
RVl5qjtIZsXU6cM/fAzrL8+KkpL5I5oP24QM8Zsp0NFuwlnshGvHCX5YRcFDg5UFl5P5NEebkayo
l2QcHBwm1W7I/ac+TNaK8eC5SPGL/f2HsX7/MMp1oXkDS3BulGelf8M7K5+snHiAjRkG3S3+wXoe
iotdaL0aIF2eR29gITGQ9FgN06rujObYf85EZt2Ntze/00w3G3w44fW2PdgyQ8Umth525uzhIC/F
SxjWw96x1LfZwHhSl9VPn0CYHQVQeK4YZt/haV8y9eVgja1nZxrWHvFNqykek8u//1U9GwCf9oAu
m9iX//zzT5Cio2SUfNUa37QbhhQcZD9Xg59d6pLWvVUfpaSpBGv2YYNzH6xLmYf5id3/YSqR7+WB
V2wUq1Vgb0lwiGskfpV36yGIlH5IbBQUZWegWerz+Fg0Q7JyJx3vy9uEMSjUR5HU4lDBzaZWyS6M
NJb4D9jyKFE8/v2XNX/vDYE4MolVCPxsjCRoOv78ZXsk7H2QFd6KDUWCdKetl7MNOLip1QOUp4kX
MhEXeDh6H42u/m76cbQV1BVLRInRnooIeVSafWZqSLBqW0RBIwdgvUqGUB23//Rochz+6fzg40rF
mJfzCDQvVt4/f9yMBlbXQRqsm47nc2KWc2qvsoTMMAtorkHe6y3gtOwC78I/WdbE5iPsT1g98nPO
cXO1hvhGTjJWc9a2u97fodbsNn9/Uf/yArl9SuB0LCI4fxl1/3bKddXYh8yYjZUrqxY9rs06lumE
nXVAVuN42xBKLmqIcVSrBwATgsOOauzvP8X/8shCZeegF9hDWSvefNR/fI0ZtmDrFwdqhchQHyfE
aPAZynk1WpoIahx/K9NXw8nM6m6Fnno75JDUZ9SjCyZd4gWhHgNQxpnJ1L2ZKn5NgbmZfYEgu3lv
Hewt40AwRn3TA8aOh8A7HrbE31kHA9char/mFQQJsa/+c5om1TdIcsRg+cO8JsEq/YfjWd6O3z8W
Flxy7Wotf5UpAlP2n79sO+IKApXNsCUevqQ1t1sguT04BXaqVjaDu4qVPPTtI4lx4iGfh2bXAoxa
l0g6FwW2X1ZTxT/8AuZfPpTSSFZsmxxbi6WCuN3Nf6h2BhkVHqE/qPUdxsnZ+td7E0XEeZZjD7Wb
POYAODmdgG0/hKXxSAw0TIdTXfT+Ec8y924Hfv2mFcBPgkIgaPagjxBKqPHEm7YEoo6ry2z77mFm
qP/3N9Bf92nadG4n4e39gEH999vYz3MmOrYdMrs1GZx7wkCow0zXG7JFTHrTwcxgGrSIPdnW6nEX
tg2yNJLkzBx+8t9/mL9Ujop3hyvAz3iScsP2bgfUH65lbfsO8tkWwa4n2t0sPqcgH05p2u0czx+O
XtKVdyAU3Z3joirD5hXs3CIHLm8j7Agay3iRRSF3kQhxGwnUCXEuz8giF2TkRruARmnNi/Jfl/Df
Sqj4PywAz9GPumiKr/b3DeCflob/j9aEkkbmb9eE5/fPcPrfsQ3/+lf/a11o/od2NAWHFCbV9a+y
41/rQmWzLrQEpZHWppbEV/zPttD9D02FchNCEG5BBcWd8t/bQsm2EKih57q8mzVkh39nXeg49u/H
EbeS60pAcg6FMCrT30qFiMiIcU7mZuOOaXWYIBiu03yERla44YMKhzsO1jlJwmPmlFdpE6Pg6ik4
YNIIQfBBdqhhJpRiqxxzOnjuTemeWxeVBNuU82/Z2qO9ajs1AVzMyxPRDOUmuNmiJVLJIyJ5cawn
EhnqfigBsXXewsltRoTQmrb4At31MEcDNaGzcFWkrkMS62VXdB9QKAwSheXSjF7S9G0muOuBpCNs
cypttglpRbioMxwDQ5cSKQz6wJzSp84b976fA4wZme7No2fvrKopd7NZsM9rhH/FBmIuM/iJS1mS
fR752nxEgIlOQ+J4MXTyHVkv7iIISl38eo50n3/zjOxY2THq5WS2d7ZMV40yX/xw1zQj2YeO+mHO
7wkCrw3gvWGpWUBg9CXSkSQrySLMEseuSd9zH63P5Cdfc1Mky0DfBm/2kiPthXXlmXEPYbFj1Z06
V15LY6tvFEqYny8G1va0HnfCg30fQPt1Gb9ei5YdD+Y90qwA4Q/iUAd8i9knZ8dBOJfHp8CambH4
Q7+0JPxoH/JEXp2dppYPYwLNJ+lx5yOecffaLV6aykRw4umFDhDKS4ZrK5K+EyD6rgLJViOMzX3A
k+i8UjWIbU3iAi0OwQ8RczhFtLxbI4OecO+OI1FLeQdaM8gnxknEisdMvDdJVL9ZWfkW6DiGcopc
pPjIQeyEDOUI0EVgDAIYp8kIUF4py142dSmYFO9gONYfXJY7LUP7WbbBJ1ER/i7CZtFaXcG+rYRU
2k4lxnU7umSGiTmsDfTaut2EppoRrgl5RHaOH8fNzypFf5K36tVi3Y/6w7/XOrxXxaCORmfIPexP
Zqo4bLHeEAByE3dmKocmFlpEvHpqbTQ5y9QZezobBLTx1SoGn73MuX6XoJLk5U4tkstJHiezO5Ru
xO7SgxRe2UF2q2sm4hS6xyJv5Gaw5DcIgOE1YClOopx3Cl3EcJFXmcsBfwFD6eAVe6YgX3lyCVGQ
nD/oukWzDXsX9l04P09KnYqIDBUkqeVFz+qBkErrZNjQveI+s9Yh/LMdgkjmAkkpOPz8+g7Z2zUO
ouXcjOXJ6Na6cepDDYLogM2OtAQQrJXrZec2l+qmNDv7zhQ9drrOFoxItpWyxMZKZnkO8UnpKJF3
VdTu2J+9I6zwd87YCzp+cu5tLukCVQNhv3Wyx0e0laY/Y75AI0zKxAD4jY+Y5+7OkjnRUSbxWIAH
1BK+l1ohMicpvA881o0pYamYjyEDeOPFik516jDWZ7q4ccLIv+jUYd9RVhuM/cO2gFS+6IoEc59g
Lu8oRxwGVRyxwkW7uCf9u7c7/F9kTnGJG2ASWbczGIlGcpRXt6GlETlLE9zlhCwHbXKZLFnsQpks
XcaqzBLyczJ3PypmIXvkvFj8m/rVpMlkhXbHzYAU8STSapfwcj4k1QcY3xiv8ykOR2iH7E12CDw7
YC6Y9lz2lFub1FNIiod0X7u5e5oJkeax8K4OMSSLnM3wycrZgIBSvuOSnuwiJZMIQpcsyHSLIt9d
YVIj+fj22uncHaF8rJJr1GFu0p+MYrz3fftS2IhhdYrHSZr3PaeB1XIl6JTn0MQ2qMKzxHkGMs39
IGabaQK4MD+S7sKKOAlQsJU7osfMhwJPXF1Y5ikRMZDWm1aj9DCZKo+kmEZ9t3A9XgdlWdcwtR6l
1UV7PKjWTlnDg26H5iyqGDFeyc5UYcy9eJTCZYkApK5TXltyZSe2PApRmcdf/+vXX9iO2LBZdfOF
Ad/cxSjW2rKO75qcIOXa0ufaRf7N3HF48auHiJp/GxAlzNwNUiUA4zMeRu+RFTO0AuR+qfOK0yhZ
t3kUrUMcQksG/3LV3U4teETYM3yXdBU9EElK3HNdoWcey7i9FCZ5Jyrak3BJKKKYB97rwbDJLL89
BMojRzWfThKhPxzZrFkpbjTGCiYZ0x2ppARumHUBhY7YwqJHJ+5HJqKPGr93JZa3SOKNUPDYHJLk
yCJAJlATOxXxbraL/FBQjnAOaJptIfYjQcBsn7LHUhsnGeg9mSNo0wmCmnqoqCg1e4z47kMjIeb0
TzxCxgId3HizjB+sspBLr8qdlfDSI7Jaes4J93MUKd4iwcvs5NuBdKwVYTe4UifiJwOwBQV4NQ+z
2NJwXo0pASpaXHrpBjut2ruCQaFFENOSofuH7TbFkhypZOFPP1JmqCJxT40/vLZJ8iyC94Y0Ymmf
53y6q8MRi3cmL13q/rBmCwE3a2ujS64TcrpFb6ADKhqAH/b4RRYPPk+yBUa/fHM6DU3JamDP5mO0
bUubKMQYe4d1EwC49p3Rd98T7j2U/nZJ8cMGklJukRgsFyenemvidiUbDjl2PIs4mU8l+9rAKEG7
YIga1LtZQAbMUZMumlx4G7N0Drz0StZQHkgPUfjbqQaX2k7Txk/YNqHIhFinSQVTufMyGuJpurHn
kpEQIkkPVM0u1Cn2fywzBPT4maUOfhmGJx5m0xixeSOyh9nOw2VjlxchywCYC7yQFhUqKSvmU0SQ
2tLLoes3vfOhnNDbRLZ5NGr5HPT2dkxa3I2haNci+xxt/0nm/GRKIOKHRHTUVnHBVuexXXfQE6iB
nGPkSksRuMkiim7A3rRa5jUxDew2keqCjFzCYgJmIb61Bor4IN6A0hUX6IfhomSUN4H+s7yHXoRH
JqZP+Wx9jwbkYJl5e/f7j6hCGl6iwbzRnXcPr+jRDp98hzrRb9KXkLQibJHdVcbAqRtfLcHYLT17
ug3hyaJAXjRvQWa8hml0AGPaLqzBW0wV2mIXO4EVjq94z0vmWcDWPasl2aYfdmF87bKR7KOh9s+2
pSGgBBAgzGfsUumZZ5XMSD2N+HfFeQILv3TV/NRnA4ITEs+TVhGNtjJSjPqlAow7WRhhby7hOFqC
2T0ZJDX0iHMXPVTJhGeYXB95LA0cSvC/lrNAxIFIHtA8r6wbaBY/5DcHHxU2j4agsx5oezlNa7T7
pBhAV00ZY+n8ZfhQBkEOeOTDtXSSYwVJwbLMN30zFYTVSkjz04N6xYeEvhlPL/HtghRtOx4a+Y58
x90K6ss8RTTj+/LNsslEdXP/0QnbTy0h9gdZThSB/SSGK5//E6sJe3xil2SC+9aQ3RFHDJVhIs11
MH1NMcPwkqz6VZSnMUAoPDN+hw3Pc8elK8n2iO1w4wUVgULFygjFPkzbVychAGIe4wfU5rtaj+t8
xAtTeS7r5Ki4ZnV2Ujbi1nQgiNqIsXGNjcQRZlkvsZPe2RqlCkPJuzHBLSVs9hHwodBRhzsXnx0V
0v1s8FuX7yrTx26cUwpKppceqKIwY7pXKofijSYhIv8in99UFyNiztx7zGLfVO3ypDOvWRsyv6Bz
3JQ6zJZCZM7WrhfoS/FTjemPmhwyQtnM76M379ms+CQMZMfRpuCQTCvZ4wcOlFiPdWftnQxUzcg1
HGRbRqC3wnuLcBWfrWHc+ZPr7ifmsREJXF4/O5QwmVonefJzbCxzmxZvYe/rczoOxyJKWZzgqFxV
YmoWk5bdyuWQ5aGbXuFWIbkeiDnLOiax0vlKxC1xwsRkrX33Ic76eO2ohhj5qDrCFq1XbbJsAVAv
fQ0E3nsrPVkz1QX71OXkfupQ2+c8sbYY0FjJz57cMNAnwr1v91kK0C7KeCGkxl0YMyRPqBNlB2lW
wZFfYJY8D00/3Jtt8ArTapFX/NerufjRUDhti4oaru36e4mUh4/Y3SgyyZpZzIebiscevAwcbEmc
wYczoClzmGqvVnGe8y3SZyY4atFI743NH3cW6/QlJIHHpO8zRr9jjEARVYmgjNOV3nQQhlZTmOWr
1CcTsJ/1epyqD4/Y1CId+jPKyIg4nowjVuWwM5GLlRsrVe9t6JL5cuuqhobUhNS6Go1It82YPpOL
Y+Jmn9ZWketNSQzK3BGzBH2288iqmXkzrZVVvzRm9h0m3jkMPBZpwROCI38T6mbRa/WJGkc9jyMI
+3iCWlQV0zFU2bgUE+jVpjOtx7MjxnOMYeTZHjlzAoscUpKBCK5pXh23cA5phNYrCMofynYPVZI5
ry4Hw9Aa67ZkddcFLJ9yxY9iB515xvG1IOboK5w7sTVuRNaJrrlEMbG0JsddTk0XrEdHbU1/8jZe
E/woSQOgwr6FpLdYuYrZCR86G5Z8yddnBo2MKmkO0BPX3czpRkYFrddg8rCS9bNAXzugCSuqbYzW
QHc9FCUe6hVmx2wzOxSaVRpOK6KOXqeiZyLbj/thShoEGzCTytrZdVWNcdFNQYRxTVpbAyseXx0z
7h5zCaBrC0RoPpKHZG+b3G4eEG54u4aQqrnZTcGAegJy8BLsDUc2TLjA2IduGCORmNem2//MytjY
sT3mgCriYqM1xxJGX4yQaceOykm7VYkChaPb+cy7HoeHK4++QUBcFSJoZXKC/Q8BRtGhUk6GjkQU
g9AL7OMISoZFUw81Wx96dYXZRMYfMcLXdVd3P207IsEDZnjV4oOoRygmhpMvQyjR/MJMoiuTOIN+
1Q68Sn49Zrd7vw+b1UhC+DKux2rjZs2+6gglYCOOqaaMi20wxvEyGIcvtnpMs0NCSGbkQqAevwIv
y5YUge8UBBZ2ypvUJ0XyCJAA62J0Nj1MLtUzt0C0mkNlbOeTrbr5CkTxBUPLa+i38yO7b7luQvGT
3ciX63QCZqzGPhzfsjwD5tE8a+xiUmXuqZiR4VWJTXJWemFyb1/z9jDGKr2CtSsOUrkfiVccCWIs
zg3weD2OpIlI9WxHBt62bniw3eqWC8k3mvZTX56cIJ5XOq0AtHg4wpS99oOpO7T+CO7MNMt9Gs3u
ui+dl0nxJIRev6a3xQhvpd+CS+ebKHgS9dK4A2LOKebfTM21QDh6nGP7K8/BrE2NLU+9nb70uk6u
fhrdqYIwUYFEZ40O8osExxDFVwO3sR/0IeuTezd1jDNZzWhUtpAg5nWjs2gtPMrU+ZT2OjhU+N7v
hvngCtJCk6H3r9VUkZtgbbDa1jvfIJY1n+kO6i5dG1Yv1yMhqquScAZ+ksnalZgUt+mtiW8gji5M
VUzPI+j/NEG73fvzZ9YFV99Xxp3y9ZcQ44zB+BagHWl/WwWJA58Yqa5Uabmk9kvCl1h0qL2BKmRW
7yGatz5jVcePcynOsr19GWTxW9IekNY33XOVmsVFQZpeRMJ7KAkn39XtIN8mq9wxUdj4GccXoo1u
CfTeOQsBdmIU+Q39A5Ya92hIKmDg3vQRNh1H5DJ7gBVMQgjr82Uz8hWLyhMrVuwbl1xFRtwjnbSB
52jMga9rOzjeBF6eQYub6Sq5z3vnBRmnXJWm52y5UhcwQeN9JzEnIr8FuzXpI2PMTWD55tZoCj7f
XK5tBJ3nKBInxPrBWabWPXulix3NYs8ofp16+Tq1gKza+kiX5S3cfqR1KIlNqmAygP6aLs1AIBG0
CYO0usYquKXiamnNVba2bVB5s2kozviMJArP3RIeaZ4ggu9QnJo7whdA5NIGcNULisaJhHGwKGyW
NWrPDmlZ51QXJTs84HVj7WSLGZj+vdwRNUi74iOdHEuQtzP+sE1t/cxGABiDYmWRyPj7YNSv1EjP
2oygQTDGQivOGSdkdYs6dev1rz+UwPHPAELQGukaunQPYIN2sIsTleKskopiOiPWb2F26WJ0upwT
iyFFUu6L1nmn4F1ag+te+oLFjsNJvqTiKML0vlFUWyJ7L+BYbQAAfw6IsCn8mh/oE6DLeIb5OjDi
w8NsXJobT8Mqn+h3pqcpA4RK9OqeNqthijYjGjFBCsGiqhZdWY0Xp2wlBjAqFNy89VFa2YM3Nd+t
8lDg+MLBD0R9mD+7WG7MTOwDAi/8zHiCPvoWYPwjp76gCoDOdirGapsV+Tcrsy9N7WE56a17FJQX
VwECR0mc5BF+jGKFjJn5pP+ZQXYpvBQMvnU/jyBw0hgV5Q9TfTMKvaUWv4wiPYneJfqK3NkeSFNh
IB4uU2eFNPo4VPa97vGse5SbUW7uyGlvFkF4c7FPwVfqjUf2aT9y6juy5+CyJyA8ZFG9hUb0QcOl
dUFTMXAUtCOSWSxJUAqiiPnyMk2jL1TysyIxA47QJQswdUILyG4kA0Ljnrwxeu8uE1pPWCXO1ujM
+5T1MVtR+P7y9jlUjnmzKxTYqyb5ykcj5/aKUQqQh5MRYCeTL17nKEUt51432O8J8VvqOf4IRqwx
ZnbM6vhjKtQlZDjOK8P7rBzSw+LoJzlSK7+iDfYEM69siD4yldHcW3TvycrAVLMJQphpri+id0w5
qI3mZBMn1blsdmS0XPosyp5H274T3RTcOYWH/BjD9gJswKqXM24BW/QUSsGXDWzvNo9dGcLlK3ET
LYKheQtBHeV+9u4JZlwDlxYXEmhnLtYUeIcxLK464P8KupS87jjgW5f+pU9b3sTM7tDE7NqaC0Py
6qbzgAc4Y40CH0fMUQFXW2tGnAwRyODpQAtLIwweaDmN+yko8x1VMeOMtGzusqHAnxORjJBzK7OL
LuW+KqjiHKf2wa/487HgJSzjHrqHy9scs29xMlr+YpfzO7e7OjSTbJdT7UTLjovH4071bFvRIepl
srJ8G6aHJA48wokMGr4g6MtW/k5jkcFd4CDhRaS6NAtwbE7lhY8DPl5SCUj2NIbi7LrJeEoyOWyw
PLWLAdztKvJG87nvGokLQfb7KcEqU4/p0WhVvBhz9eVTMlxAMF6tTrsrLw5+tmbnb5UZ00R0cb9O
GxBmdY7lovQe47CYt7jG92Eft2u7t+dlN6XTvp7Uk84tGqiw5bGZGW9VymXQJ3px5r9VMXrNK7ow
QFGVb2IuMPWy1uFwbWFsLqeEJLSgNL44+S/MH4gGi1W1Lwnco6JFFEE6SHCIMpRdkw5YMMzlxLJj
VkeP7C9OKIuMvUhuvDwrgYhi1vXC8hoDbD7UjOT7qm1PYxR9L2fTvvNy5OFE4y1Ku/dwdT9yKc7j
LIZd7cj9kNrzJp2+usFMDqBUCEIZAgz1Qdhv3Ma4Swu3P0n7e50wdosmvbF6HrK4u7iDXd1jAl4g
AgRLrYd2Ld30bFVGdKyJ2mTpnmTcfzE9fBW2YFr0pioY9qcpCwHqmbVKsGhhPXs0h5AhOriidcza
69CZwVmLSSFxrq9AaSdm3AvHLguSTEi1Rj1hISEx74E7TXtTiPLoZYqY6Kn8EKazT8onx+MwrMXk
cZYaxzAc3XvCGLCwq2bTxNkpaBqMKEO2QiwCRsQKTmybwgVtIcOUGJ20P4qNl0VvjMyPZRCAOwnD
d0fjE/SU3JPvZVJP4JJ+09xhi7znFSI6tZ7r7lsWMSgvmcJW+pqmsBtE0+PmAdI4OGsvIgET1Lez
q2v3zqml5MVU4NB4CnOCpwCV1yh87Lcwr8cFRsAzAXk31s+yyGdsOia3OUTC50TNMAadcmciF8Yg
Q/AdjVWTAIaKAQYPAG5uCpEdDCM2lzOvqlhsnCa8yNiN+PkGaiz7VWgjwMlADd9kpIrnr0lEipAe
6cqQvu2a+CokaZE+vt7lJJKU1ieBReuQGK8yy+KuqZw1Qgv6TRGeSXT/bnoRf3wmvipn6O8zc4YI
Oc3mi9V2hzrpjnnServYjkywh/U5bJh0Es7sHOFb7phIw4nv2MeVNqHsfjQ6uxLM3cJqRz5QZNhH
j6EXr5dvkzbFU2ZlL1bBatHMy/eufAtjYR8TH+ag1eYH3CzP8WhMBzaX+9mqzY3oyC0Eu1Tti3IA
LG06xN9Id223K4L9hpPdfE+9j64Gk0d2zUc3GOWjNu9lej8UgMgwx+2yjExPIKEjYwLG5olfilMp
yg/Oo2rNe5q+F+BzUZXwyAvxTILdBXpxs+ex3sB7XeEo0ByDTwLbGt7V1j1hAjhGZJZvtc2ajUFM
++Dc3lSpwzSRBGPasFTLlTnjuxJoyw+iszDWaeKqeDVuvZwZzZTX13biwhNuJVg1Wd+awql3DgwJ
tG2lf23hAyxD3YPhHeO1R+OARoy5S88cAOaEvxVImXZkzF5NKtlbRPsqwhv7UBhdv0AK511nGIgO
lIpO2cUD7R+mtSG6S+nmTuDitzWd48EZjXfLy/MnM9OEX+P8F7xZ3KJO79KcaU0aklBYQ+dLuznZ
moIMsAqUD378KNi1Zgyh3SFVOrSSaQMZb1zkJd+pn/0JPWtFsdzichg7RKxjEEzcV4PJyHKU65pi
9ODXXHhzhJfitsXKrb3ojivO197EY9z9dLGXANBj/TPm7rUtWpw3fUliS+OM23zGSmyPYFP8W0pv
q28vIpMKGsQOO6rOPNnXROr5itAyvGsLBmn2GF/CILu6FUvmaHJZTn9FccfZGtAKRMT1LpyU2nB2
SOrLRY/BsmvOrVWBcbd6c+u0VbsHysb4kJDIO7ZMAR/IrDFnjouqmbPt0HX3HXugc6vcF0bjJnfQ
AF0r2JXaCt+DGfNWlD2RjTBuOzdnsWqBTcbvtA1ingrd26BxGae5UTy/Sj/kLj41vbQuGTPQVWeW
mIz9GJkchvFdHVunWvrzATIA0r5iKHcNr/3ZMN7ogps3alWCgbtLywly5xklTiiCtbu4aA5VR5Kg
bpts73BE32bOWw6r/t1si2PGDnJl5N4ttAUIbxR7PZMtIe6igS4vZyF057t0YG55sMXZVoScdlo9
werFHpbrpzaZLhIY36oDtkvzzGponhA81ERwVvEnyRXREtq8wP/3wwiaaF9msl3PDQPlUQU4Asl8
WHRu/DmU4/3t9RIQkkZbxD8jmEAjHsGUQxVa5NjFGMcnykUX6LxlQHxnNJVzGjjrWEzf0Zk9m7J3
oHOF3wsGg3bT7SkWviJdEZLonhtcMMt2zspNJWsaEOFzxHGcNoCUWdZEbLrWDRaNod5pIU9w953V
JFlz6gDhcMl20yAZCKhXB8UIX1rD0xp74GdU/mJyCzIypnwNzeiTLjDd/ioXQ0reojTvZHB1TMR3
opwvIQvTVMzPrknAj4FEUM/yGbPagw8biUil4jVQbrigO92jlLwHntktCx+W9ZNMAJOJSSwCaet9
FATrKSkIMglc9GboJgbkikbxw25Nngs3Mo/DLLtXq3zJp0q9BV6k99WQiNWvv21N47kgp3SvQL+f
+gaKemHlCHQMZF692b6QhxIeqvHGpI48XDUFK1OyohHzdIcwmRgSCoCC5TGTCFfCsfoiAA/WPIqF
lenaw31D9OTRz3gt1cxiwzkJXiB9PXhZ411zjxVcZVF9lclqsOiKGtDzyNKYClNyNifcveqYU0J5
ZsvEgMIlcfAfgQP+8qmDr4ZVncTE6j72/JGIp/BVRXe0dYRgEm29xmz07FLCGH6VcRC0axCYhNNH
cXkw4nPlGuo4gjhec0sR/N0azgNLH64ZCVMlJA48SrG9x2S3ZMpvf68IzItoNXHfE99R2l9DbG6I
fPexnNPmpLybOeXD7lsUHMHU3cdmlAObyp1HRAEWD++RxEF761SJZj1mn7OorZblYA8rQ9rVroCP
gqba3hsTO0I76pJNBK5lwR9lXhMSzuRAKo2TqkNw26oDeTMPLn7xZRk4876UYbMH+hQuBzy5SyvH
yunnCtNy0p21QU+IBsC6N/ROAkFaRlldPxBl99IZ3XuPgGNH+5FtGjjxVjM/VfQMh0Gn08qZEHWn
7K+NOR2PcRzum7APzsBqQVMZmI/zIl0mKnNPGXkKYRZs4AzEa7/1M7xYT2Hn4ioU85sVwEgmocC4
OpG8F5l3CVk/HGr2YIusie/LsUgf88xcgaamY+pXpXPbpMpiQxSuT9wjZdRAkbFtm/YuCCvjKHFJ
MzfZ8isA2SSDasbKgXJMn8msSzeU2Nmmasv0ZoJg7mLygu2idOsy6lkWPZ1QEcSrqWFKUxvMVhL1
g2+B1TZhgg3/+5jMYw1Y0avYRxnJbkj0zIo9PRQDLUkrH1CD/hxIUD2GZf/TIZwkEwPUi2C+QKWz
yK6ZT8XUR1s1Vt2x6gCnyekEiP+nzLoeuA4dKDjAVTEmPgxSaS6ncfPrQtYNs9Yqddapk0/XOild
3GF49TaRZTb3Ztiiufe8ducmLbi4WeRb3VGj10NpPf/62xoYHssjTT6Aoa2zOfTOORzDZcDIeXfj
S7i68UF9ptse7nRmVeo+bfhJh3Ir0l4dLYZSe1y03cHxyqPuold/vonXFDjOnpfeakpnfQMb3w8T
Oc8VpUFVZMi+kkxtEnv+XmW+QNyDQiVAKcVeaf7wSqfZzJHLQOlX1AxDyG0CTxZSR73Kk+eg69Qn
7pt+ERK3+aCZI2w72sq8ivVetdWwzRLTwsMIV23QDiPpcPbXZc6ak8Got+w7oNdkKf0nUefV2zgS
ZtFfRIA5vIqisizJod32C2G3u5kzq1jkr9/D2QX2YRqDwcw4iKz6wr3nIqutmOWZgXaNCxNbfG8M
56Hzm4tsSp5941DnfCWddCiCgHa4Rvci170nHIYGZDO2LFJDIWgw1L8aq4tTJx7E0FviBeqB6OEc
LB9foNilPSR4wzenEyAXBvQOST0QrCIDY2OkWtAH09TePRHUT7WXfGc480Nr0BeuD2FFQrMn8pho
E1OgaSGMcXQYgGhDuj39hAXt0bStiKxaM2+zGRs3fCO4tx7SZc4AsQ6AUGP+LWdVEWRv45Ya7L0U
or0WooFZmn6J30If22NFD8JS/yKk9QOMWOymTFEcdTscOsV33CWPyczY67EUOhFB/vAnozrOAQkX
BAb/wxThnCrsNaASaOdrB0IVLHn1RApfvQt4EbjvC/89Z9pmRJ6y2rsrhxbNjaffuhj9E7l8zeg5
UQUR5ozXLX0ubO9lvRyyuIg/7TaIJmDVlwryYQeq45xNq6Ua6fuFjPp+j81a7VmV3jNAJE///0dc
JN+9FMWhJER4w+hj5nUW2cWr+MZsA0xeRb7EZKiE3tNA16TZ7LSM5NXu0ulJIZEI6e5NpooYHbJB
G/Z48pBGLiloWMvdoCGX907WEZDv6lFN9Ws5FW9dpndny5vzx2LTXrE32FhDLO9ty64kMBGbmqw4
fNgN1yy3DnJsz7gZ9H1NuNET/ub5qbshBBNH2Y/PNdaKcC7ZcJsabZMtbHRMnJYVYyWboNcDoHVi
t0yaqfTkg7rZxWn9zzLHW4W6aE9Ey84BzgU9Ar+xikzZp8Sj5u+MOT6TuXnMhv9L44k7TgR2wV2j
6rF8ckJy5lFDnvgXos4RyO3MQiD3Vx/TVBb4zNrhMtflzYeiwquvWPB6mcnGdIu77ZqidbikyEak
ocErjA0oHOhmAQ/FbG/bvWkSEADoqg5zNux+6z6wDDRkqBk1GiEJeKT01LWJs98VE8ipMeGclQ7j
msT4LpXTXnmpkW4xiKiSmoajDUgai4OTGB36EI7XNF3JQvbDQtZ8rHV07H0rI/pIsfGksxv07D67
Lbq93DDov8fj3HwMEzU3kg36mcm/ozU7E2KDPjYj/XModkUBAKUdYILks1nhGsi+ZDH7j1RaLzkk
r94lO6fR7YzVgmfyQ3X/PJS2ZxqaP52T25eqsMj3dvpiTSmzTn0/z9uk9IYodvqeBJNJOxQW4wBN
JPlLotLN6DrpFal7dbIr6z4CCn9TMWsznhKXzExaGlnYCSMG5gMq25Sskq+9MwGQ1McZFYz51/LF
GCaikaHrKHufKehdEiHKJmN90Ul1JprxpTPZ9iqnqGCKJlvNreKvxqTjGjTjoA/QyJXNBjXR5hz1
tfk8DBR1s49lwk15JouLsoq3gGqU5Zs8LHHwtUqqFkRpzFyE9zT2d8/sP1nen/t25baRVXNpDTaD
Adl5ocGF7WDMQG4Y4hz3orFxP7nyv4V0MGxPTYRpc28i432eR8aXTXeB48KHld9jMbz3hm1vlef8
Rb+NeK6w/3CywaFdIqXzcXUvmA3/KWxCBzrZTSuxEdV+PV8HvzyuATiPVIOakdnfMo2jpKi7W9XP
n2h27TDpfe9guA1TDejDs5awg+7GJ0cFAIeXJnkE1hIWDinfS4u0pMwFxOFR749oENuzM5e/iLRG
9OlL7w0uPu/VpDfvnco5HM1C35Fkgy4jHznSSlyLm3alcVPmJXiKYPpQdGp6RwSdo7NctdjCTG7V
Rm5J8LJPujpZaTtC4/Ind5yeNYIL930Tu5tSyytY0zxgIKQ/bRLNTqWOyjzxkXX5BWwdK//K+uTT
d9+7tHA3U2LJozm35AZJEsDWVKlu4evG5Sy3PFKreukp0Zo+Gu2/2jovlW36t6YoZXPAahE5AxeD
+QAggJzSt++yiLWNJHSMJ8kPyzR79RdyduqY1ZnTlUAedGtjzr48Z/b8Jak8xq5F4B/P9ma2rC8P
JgXKm6452EF6s43ld9eLnzXnnrecxQPDsxi6rGO9kT//CHiu0SLSe/N7tCfYMJoANxVoWrg+7vTy
CIflWPNWDMAGeV985PZp+hLH1ngjW/VNadpFQ1MDrVqGTgu8xaoAfmVAjXovYxdvE0xbWsjPlpfG
bPWDkY4vjIa/DTH8JmqQz4QdlB3wwyKoRE1Ysmmollusw0a3gB8CGmLnBPmYczfTXwZnQuu6TvJN
Nz/kcbx8AOvZxKuEa0p302ACD02vZg/dsQD4uk8ztfMW/83sE+uoxv6WLsZRKnLTpjQ5yRaoIeoe
rgZwjBuWesDjW51KtcB0xoarRv23KoEFKvisA5Nr5PtycUO7G6fHb5vs1G23DMVWeMrY25azcyjs
Qkr0Pwtyi91SW38zU760Go875sY/1JPbeU2ynXNUF7AyQ1xup8FNr1Pm9SdT7/4h1BwPRj3IUweW
aFcLb9+M7nJxjJE48MQnNlc22QXE/4yGx9DA7DbLwakdrMhGvhABvE21+U4OUXtJeufeGCI72FVi
Hv2OQNwaD8EAOYSVR1BEJeXNbhnjdKeS6cvPMnQR6fynG9FymqsW04S1w6gC3ieuMNb2+k3po/4Q
v8pi/suiFZAKeW0bMDUHxu8NXDabbbM1F1FLyWuRgRYBL3+2cYYfGVRZZ97jPBIkfGzm3uVG47pM
eGCp0Q3rMNDKE3dGuG62Lg7BXJGlqS9bcx3vxekpWxgn2FmZ79n2tDcmoJclnY5aRw3FvIj4D8Du
RUIZyJPRU8meh1njfpD5rqoBvIg6PyKsf2EkEx+KkfNQMK5pGxa3KfIDkHxciq12tRU0odHvIOeO
7XRtkJAmhXzvljVPhSS3cNL7LSxZd9MEPnOyzjtiCIfaOSDz9dPI9colyom0y1JONy4fQXvNm+Vi
K86YmuykTGsEjVuwnoTe1LCt+nWbXqp/KG3NHV7Adyqm56Vg68W1aWkEPdkN6xDJndISBJCOE5Jb
ZEYzxOXGsw/VAkS9IrmDgSBUg84fy5127mdQTuBvXnNQnqSW0WI01I7ApV8+F2NNW6jfFm8+1i0r
FVaxxLpQ01n6CDUaIl2oxf1eK/u/mpVpW80O9nNr7EH3PQhqOdH5hb2dPuZPU28A5MPN2rZdeh7z
Fm4ZFpAN2jt1SWJIXMukqkMj2mYD4fVm9MI7Vbn3mRMdLdKxvM/KP5H4iB0UkMve7eZ85zSy3hrQ
x7azvRj7kY1nGOA8OukN6Q7u4p343QShJ4UVouDL9gRC3a2qcE5OZcJDT2Hye/O56ZFPqFScy5G9
RFECabHjbxfpwKOxJhbb1t6x/Eur1KnlzGJEiO5lrrVTUMOCtdVPDgnB7LTXupqeZ3NIEPEkn6We
P3Nov+W6fK3auSC7dF0Nl5HKbGALtQKjVaYf3rJdzPJXkbSvg46bwrBfaOdOpDhHaoF8pM3vTe9e
Wls/IX/mG4jfh1q8LlDkuOx5ErgUfvQuvriO+cvz0NW1AxijjHS1XeZVpyVAfD7wihyS3jQgECfj
swCQeDANQrimfGAMYnfETZngEVtGxh0LTNI7u4PfGFEzdqTP51p9AL/4qpgvqpT/e16BCDQbgoYI
u4DWFA5F+2J786P0mXXHctqa+fzsmP176/YXdGmkg0tSukkLCNN0DjU5xkcE1XZT5Kcidb6Jrpgo
S2smJTa0rzrutLDE+XOdBe9ly/JmstFGsZnagDf7FF734uWCKtdEHcLkMTAINvFqMLZpmPvO3mPy
tBm0oo4cvGmm8h9D0SEIOtWmVWEyRr8/+JG3hsjkuo8vBgJ+iC1ThE453Shenwsz+7RtNlk8B/vW
887LMLNKI0XRU/azSuEeLgKRY02znFXzoXNhBCvT2AkVRChy36t639HSHAad/US1HMV/wcGds+r+
ZomPFw6z0JPsCJ0XUr30i23v98x6UDghRJybnT3EYZcROYwooUi0YjvHen7FiJFf3aX+48fHvDQZ
5xBl1djwl3G4rluAX2r0joa9IEEWYRkrO7JXE+lQo7uH2xzii+Y36e5aohZHh81aXdxMYa8zqgcx
gfpmUtahYke1yf0T7exeQsRKE/2LDczZECC0rZdqQo2bpYxrATvukJcSaFTFpJLO5hPUS1hJalv5
JXSEfvpStvfce4j8+oGtal6qmgoVUxcByuE8luWRqPhLNzKXTqaF2y/lkJ3zp5r/XHoEwJoTGlNm
ImQzm5dmgbQyNz6/mRVTqapfQ9ac1r9AFSah/p8AQ0OBZ67KviF7Q07A9aycTyWNvx7BMCxz2g8a
aO7pldZBZbubZmQSXc4nj3A1RKPuYghI0NzGbeTbMMjLFEEFO2YmweToTt1Ae7CblDCj3uhOiUrI
Zp2SZ1FU1EsxqylT9NeqsP+qFkJVPVtHgcgJ7GW6V13xgTias3n+kUn5LewUofaQwrrKn3Sk6iPl
ytxBS6yWe1wXfdgVzmsXN9skxj+IAot80oAXuUMtTrxNB5hrQqEQemn+kTt1spMuFujWsfbjyGla
lu0bKkMGehVD2EHRgblB/SXAfjFSTGW0WuP3hCh5hK6WCP4sTBqIqCj3OA2n3A2gKRnbRZJ36SaQ
XgSbyY0zssPOGoAB5XicFphQabucFzIstkL7ayMZCkkSPRGOER8SDcVjkzTv+O+7vaHTmiS7VhCW
FPtA0GbDPZskCa5o43QTqFoLedc1qpzQdR3ckUH8qxn4gCC1eJkgFS93jW3lptGgmoqUpZhAsAdB
HtXZqtyT3zVPZpK5hwk0ONIRjY3uKshkKLxDhwFcehXR+rgaEQV2Xf1PED55YEZxtOB1bQfSFvyG
+GBm9qQzkOG31ZrgaKuKFZXTXPMF4ZeKf0GPJz7YRF4wp+pm5jRYZmY/dC876fF6+BSo/gIanSy4
YXVDAkaHCmCAPqfjGWRMguiZhFhCTBGDqUVDjZwxdh0C/cdOs8c41x+F5f2kRME1wVvdsCrxIdPj
YVi5u00YDLz3+CCTs6/Zn43DJ4zxyQ1HZnNd2X+7qkLua5Le2vGYx1n6M5jLPxI8nqsbypGGytsr
AW9yI09QYUTcXZFv/0DHgUWZPq8ToKoH8VY3iBuNynkwlOJjmYOrGhF7OnCzJKlHHt0POWg6GDb8
vyuEgZE4guw0hBbmUBF4HI8SeQ6PD83RTLAcP8W8bswqYoY9WaARsut51+l8O0kHIDQmi70QnOoF
w5ddwVCuo1Ls6oxheFpvc91xAYV1VFwmW3+GDD0B38+NUcsD0uNrnUBGRcE2sT/W966BOLtDwlS6
fET+qpYhgKOYln9MIN9yiRDXNkiKD7TA2XiT9ELPlkRSz12YSkkUi4kM0UxYKWnx6nhrVYgoTWz4
R3hkxO+it6ut2X5wP7noHJGhm31PiWoIYlV4AJ0YeTpOKbo4SJGR3iSsyx3IJRByeZKBXIpLUqpx
q/uImQxg+7gKMFeTM7mJHfOum/JXJZ0Pb+wX7gbHRm0P0RB7bTS0V7frrplnfNs2XDsP+BSJd+nd
1afyTDL4m7V8JrzcRKBzoJXc4rPF5IO4wbfaPKG8ncIu0Seu5H6/sN7dxuBfYRCbf3FY9xtHE8fF
E38bXFj7mavHpRzaVDPlZM2mpvCvugxacKvbIevrU/yaVOgD6KksFOYEyuMkRqDr/zPi4GGVUJqH
cjlmo8m5bFmEybhfrt4PD8RIO60uD8N6wldYNEg5ROVlkRwPweVujwMMKh6+aJLnYeyfHd3yD20v
z/SjHIopKn1P03cTOSJRoRXGtnjVhp62iQqo88aXvk3QVntMYLIMFB5iX6oMmW379Nr2WsJecV1j
VvSiUIwu+aTLkxpR4U0gjcADmdYWjOmm0b0vdw7cm1FVrKNpPDNsKInhfFQ1x5FIDLy2wV+DZGam
tvaTZ4+P8nvSjJ+OtGpit8TG9bU/qAaflOWAeW/RhmjW+KP7c0l1Vb56md3t0ZqfCafpwsyRGHS4
TzaL433kwNo3rkFsWNza465mDrQ0zu95RJVpminfHtdcWGSCRbCVzmi8EeFmlf2px9QEsZN86HTJ
iabUodPvTWUeRWssD2kXO1HwpBE3Swvf0hH1mL1x8yDX77sEVbwutwadLqkAzkHExp+x5t9kKIIk
UMBCRmozT1MR0Tx5W5t8DGNdCuJvNSfeB3103E3qSS3q6G+P3t7hsN8kJYWJiINfZuL8I6+62jXT
U9qTZJLgV8okDveEFyImiWLxsOJByE+27dK8BV0QnOKRRDkC1FBaeL89OwXB26/Tnzwc8uXujRbv
QKD0p8CcepTWTjTYpdjxI4N2VFhFl2DP+GQ8Npyd58Yz72XGLUn0M6dSuSSRzBDDxQaDxphUA9IX
kdd5X/1EbtDg+Qd9oedbxhL9t4sbrIUcDLmn3RHz+9WX8qhXMt6axvoG+zyU5kwIx2s+o0fMjCS5
lMkYwshiTgYHYZMvxP1RbV7JAyM7i/j1jWmML4C8xw0x00gTVikE0TYNXAaCZ+2IXRLtHbJufq3Y
mksH+5RVvXQZBMmRI2WzDmvzdORL4sriQ0AW5VHlsnd51IHMD0ndnbEjfSYE+B47Uow3SctvZQPK
FE0riSchWgMEz292qgNlqEgwa1J1Us1wD7C7gCLHtZDiSV/ycTkWGdMzoqHCIEmmSHOLOIToFwFH
nZ+WghpVoxlUPwJ0FpOJmqqNcBsk5NB5Fz47xJoCy2wqbyWVyw6/eArCmVuJT/s4xylDt+IR63/6
nEFNPBhZJIr8ty9cjWmmNR06Vt/Xss5nfEE4SRqGTDurKY0XF4aCKrvyqafsatHuHtsyRrpQ02+0
CJIVRPbjUBozD8YI1NRBlY/5gwSnMtmRxElmZRP/c0wYlxbFnLa8lEOlv1TvbG/UnXEu/DrwRIh7
l51j1vaL8PpVqxGnfyG9Dk32Sno2JrCxcA9BrwEIZgo+QA/ZojiGqTkSdyTMjBAaGABvaogMJACv
AiPILfHV3TAS/Znkb3EqnOKv2VjFbkhRFgyOgSAJyBEPBFINDYAIId7uxbD6Qz15t6kmmL0iMSly
0uoLWIGJT4uAtH7TmS6IHjX15yJXfEgY58POj72bHwBL6GBDxOmQ3h3B/SCwuOxFxv6bITFzfU90
hyCZf7R8KE5eDga89uyXtnQ32Ez2hos4u4cPSqAyKhVL6HM0OO0x9uWyUwHwB1ZSRZQL0jMT2zjE
GVs5SQ7nbgJiG6XurO/mntReooRZDWJCRx6qznZPfMs0VFejYWRiqQDUkGFoYaFzGbFsJy2FqJcN
2mHrj9LnQyUwCDWpae5TVN/hkgTmS6XpaRQvGK8R8TCLZWZ2aMA9bnS7Hx8eCOOo6zoHjgUFLYo5
9vc+cWWIZjfc0e41H55xCVOMJKO8OAw2NkorkFZaCA26rNK2U99tfbrSe2ZWOZuDmxiFvu0z6lcD
Gy7OMz3y5/krFQFXNLLWrkRCNVdhPbgEpJTNixiph/vF+TNoFNNVhR1UWrvGnH4xUTy0qb06rKFk
tJWqt7pGmiZLnGSvH4m1r09d5h9Y2GAtndbDwKgYkHF3GDUIXOIf8oNa+XuTjdkZjYi5NOoyTXMZ
SkXfyWJmkxpd9tte22Q77rdkPssXxZFHSBbBgMs0gIe3Rc0ZxSp9STjXYBi5pffIEqDkvYmjMyAQ
XDbepl1mVgyYRbqOi6ttTZ6+0fjgpAKFabdvAv42qHG1nJgMDJbhnBszPSSOWrdM/r2nh9ybg/EW
y3dTQ1scmxPmk6o/pNOPwX06HiYDuu6MwauxzlUgrFNFE74VCAKCymRE46MYZHyFfqJy/8i2pubH
k82QDnkXa483BM7pAaM7rkDIwAgVrGMgdYablTw1o1ZFHDTu0DKv9YeXvPf/GKgH4Iqf7djqTmJi
ooltbSX5AlNhlhMXDWqXXVHnqwtPdnSLbK7SjFW5hloPYUa+Yz5/0TXczVVHWhvYMXbLrEzYM12Z
xhQnzTBemZ6raBiyB464YueKCSzJUEUaS0Bqqy7051aesmIOM84nNLz1+zAl5cHuzd86EW1g+yj4
0U7iNqnOhZZSZzml3EKcQKsfO1HiMdvgDQfpbuIpK2Lvy6rjiJTHYW8ulcXcXNf3iNj6I+nZMfMN
NsopWWrPqi7v4/jcLXb+Zxrz18HkXm8tHRExTuE6kStAhaQFrd1VLIY2MJHAKduWcaI+ojvA0Doq
De92PxZ7NnD9Rh/t+QyrU+2nTmPRpaoEYgpzSb2b7GsqMi0UtmBW5kxfkDbJQGJ6iyneA8FOU7ox
+rKKusp5i4NhfmVGKI5r7BimMTSqFn5VBrikcmkmfQ9der8ZXGc4a0S4ozG2swdBv9ugmdGVJIsW
BY20f9EdvhhpcMwNV38OBIrPlkUAJYxzFZjW6bN4YjI+cdwTZRGZpaGeC5JQgu4pU67/JG2WbWbQ
15GIU1Apjs5Oghd132qowywcOceMQU6+/rqkT3PmT/PAlo14gKGdcdNIb9kUORHGLo1aqDH1aGtV
MtxEb28gJn7pc8ALSPdGvdbffImAvl+3x5BCnkZHPNW1T/BEENeR5jWfHPH9lSHvqrQ+JFNnsc0l
AgxVQhBdPKcaXlRKQ7dIr9zRjq26BIcR5OLOe4QGzbaUDMgHX2vYtubliwR7y7bMeLZKh/i2Efxy
3Rr1eUzH5UDb4Ppku1PB3vz4rwNTApT7sDzNvQSirS3t/z4lzmxdLTSMRNfRPwTzcgP4TGBcDVFi
WpKWRWlFPlbWv0wWlmRJnqkj9agRnjzPiK4jMi1ZF/netHOG5CZHdEaVP2hhsLTaqY1TpvDT+Kos
sXPV0IV6prbKDd7ibjFJ3EooT9JsuBDi9lq0zcXLCu/OuII5OHbftClBPgQwOQZ+fGEgE0PhrqIK
Lkrosbu/5KX8S2aZ4jU56coOTq2VUl+l8RVINtVMLwPAd8lFKxSOpZR+L9H6DPub9ibHqbvS7tXb
NBhJSpHt65Tb8YmN4tZk83QycQaDn75S4SCQN9Yd+bAwps99cdIIQPAYI7ZpTzNWYjNrfET3nRfv
tNYwUV3UAKGI+WX8mj+Erjzi60eTPiTtqRIICaCs3JZCLOeh+ejMYPrS+h2lPp5lgBMn4iXlaZSO
tu3zINsqoPmhgbzpaWGoq0DAj8q2jnY7bQpeuRNmvTtvXLkf5/Et9pW46QO1XjtNwyYdRb+rZ4ZY
GZa9ECfvQ4x+sZMpNhBpzNXWNmx0yo5G8a6ny6XOXuNGjy/glLSL5WDSnIPqZ1aOfRcWekE/oTST
1AyMkgDJGxkxnqwWNd15rVtUy8iktk2f/6AJ5O52khF5aoc/bP7bMYxNe0JV7AZNTexxK6C/PNI+
24xZ7D0Ek30eKzpMln2wtNR7F0z+ximGz2HV1/S6x/iS9dd//9exV9E86OxH25hMNSIe7FF+Mgcu
tsUqh9SFo+MB4rUWZItxjP3gX1S/e8N/zmidZ0jJJ4cNWk2W2gF734G44oEBC1Qe2XDTmZRymJsH
P2c35DMjqQjP3SC2a9FztBjFSlYcZqqxHKQ36qEtRrM1HzsU+BFnzmYY8yPJM+XOGH5zKWdHk4XE
raMAqUz7PW4iRIcmqsq5u7nt9GU5DKU6ZjkxKPoAH/vGmwFRuiQ7okceVzAyHBH8bsdcNPqxkUOw
F6Z/bodavad1xSE4iFe+cPs0uFa1D9psPk/zBxt9dZrK9UzrHdb2VfairZQoPOHNRgr7mHMacE9D
Q7VMrUCE1+Gv06q9JE1hR8pZm9YA7rOYqUvVP+k9PARd/0afhym/dz+LYIHwQ6bBDtWl2Cf9j4O6
mDBJUJ5B/6v1CLmQ7tlF9LeZzL6MqkdXyOY1CdTrQljxhk1xf4YTdmoLxz0tWvJLE11xTvm7TUXe
1JlhfvXWe9bZtUd2XJ5xHnoteAakyysCM4R1o7h4Xg/JoHWa0NbMM+id4aXmkB/tQLuLlIaWZVXh
AnHtSIbdVMz6k0pZuBbY3LLV+6qCNZvADoJwGNa0JCASoD45ZsYJL3PePfnSpBxF3Lh13PxqVba6
SpH+zdNEHr2hiykcu+9p5BtA7Fpd57SmBMlw344Yd04YaJttu1p3XRiRO4q78mokGdap3MezbpXJ
0UYNzV44uaJl1y4N083WwC1cOgN5qRXOY6dKSdKKnWqf0E9f6onvtbDsxwwC/G4V6R5hM0WhJ38I
z+t5HLr6BbaRs2fjoB2WCaieknjAKyajKkjKCDi/fZkQBss8i49+VXhhT57kNkPFSz5lG4HsSb/J
qI4xao3/AnijoRjc+EhaAZrEIL+4wY+WmOVFMvq4ik783x+4F0JHqerkSNM794xyD2ZnXjherdOo
NUxx65VW1TuAtLTuPWPbrU0wIbB/JatM79pnkYkp+Q9fEeIUrv6icLJ7EVDiC37Q2rdqBF5M6ltE
V97c6OeCzCvmezRhXtwDyWI69Iq7u5ZMMtsSJQ0J0RYjw94KF78t9safzLCHnd4J/fdY6SjXy4LD
CWwITv3hUPSAbZnM7m0UXQgM6niLb4j1WNd6R06EX5jBPlhEzQz4YZATFYVgdxYkVZmgVpdlfJiK
QjM32D6jf2zDuaq/fSTqQkz1rXO8PDLJSIxMotg8tuV4AdqDATupzEqSc4sZi74yXuqsgVfdmEyn
DTCGAdM3fv8eY6KCL5qMNIP6Qn/sU7tpmj7uZe2PoU6KmpMz+zOWBllRTlJYmxJAqZUZYk7kQLhz
/H1OZPsEK2xv1TMveLXNighBoraVUmHCWs3QVlbsy2+BrPBQmDkSh2ThONUB8WymgWXglHIujQaR
qgbBymHdTfNRshQ86enTgrVvTR4nTRyu2c4xnNAe/ZXW0wKQsmL9f/9IatvYxQQnQyYpCNYuQEjo
NTsozV9pQT6Wp375Gc1YvapxPgZ8RE9DjQ+e0o4UWPcUt7wHBfi1rYuQbsevYw7N9nmGLnNJwLg9
7KxSUDGTqF56hRphwS6UrLyfoP1eWqacHHBOWL5riYMtqMe/RyTwfNaF+dJwoIQ4cOJQJtlPg1Ml
9IJYOy4YC0OGTPoVyAYuRtG/WZ75PgnbwBYL8cbBYT4TzHkmSQp52ZDXN8HTy1hcyidmhTnENXI4
vGGcQlu0xf2/f/bf3zGbPWW1rC/zOIDVyYOE9KB25ch0JZxGPF05KAyUdZGyADexGpwehksKfTz2
ZGnasLHwWWIfaxtozeZvx+rG85iNZ4LpNbificHolS0G/c6sSvFYWDaZguA0uKUYJOqkvOGIL26F
Hb9PRsv8cpTDBdTSvalnecDmOe2tRTHXSahulqx9Sy3jLeVxecgyeetrR+FDTRhAHmQmWxJQ5vFD
DQQxF59jFieXQKo7nShK14YUWDnXCOnmCVui41zMPNUvpYjfeohnzxQx9jOHBJFhuN0ZWa57pwrA
UadD43Wr/o8vaoxuVfbVzDBC0gY/bk2iBXOSPn0f9B+nq9JrnGD+8JyWM7nCZGzIX2Xgv8cW4kx+
E88L9rJN7lIl9lJrIorH3zZhxmAL8ioC/zL3m8QlGJqY31vT5ksIHuHI0Nw+//eHEiMhSrS558Ed
AsRWWAfXbBSYGTKh1yGSUWx9ay53wofoUAVUjBOd6Q1yw3hssYlvy9568XXPefMcecHGj6PL1RA4
OfjfAKbshmRCy+8xMwCAt2vnqMQ/C4N4/M2ajYauIPKhbsO8SMxtB1IpHfDI0RzU6W+RS+3sjoeg
GN0IFPYD23TOvPPJD/JXpM3oG7kWagtgIxdkbg4X0yrMM2K7T7eyfaSk5VXmLgLP8VoRdp60Lgsr
91RA9/pqCjKxVLh08NrnJanYdes/YGa+nR65NHFkyX5k7XMZjlU+M0jzwbWO68iLrSshMxo1cpoV
6Q1NWbybmGxvkGNDIDDrLd4C4ms6lB/NErfbOO0/6LWz+zDSTULb+faLyT47cuaaG6cTwFQR1sSx
biUBXhdTHC3hlr+IdOo3uR1Mn+XYfDA13jiqMk5eXHkHqdzntLTnn5QxG0FZhBflXHQqG1Ostp2F
HihAjyuMT6a53j3P2idMqfgRGlvc+BzWtE6SmRxf0QD3vtoaQaNCG9lApIxmz0TR+KZfYsbJ3Xgj
Z7e7jCYIqHG0WWNK27km7j5+UmLpPyof01zAWJkTgS1kWvTfSzIvV5Vqr5STVAnoLp9jy8Z8MyTD
lgErUXWIZG7aAAjSm/36amqYqLqs6HYDMsztZAz71odO6CTqiDiXDkUi0R1r5YYWpJot14u+tafB
R+uImNHtCdkICjNSQ3yZk2U5EHu2nHDlAD/JvfYwa352gY9086tmN1Lw/IjC+x4dwATIQJ2tF6Dq
lIzjIvcHjV5KKJgTVoOl3VHHvVSFsiKaKGx1U3bqmCQgEMOb9j/snelu3UiWrV8lUf+p5hTBINDV
QJ950jxZ+kNIssV5nvn0/VHOrFK6q/J23kQ38l404HTasC2dwxMMxt57rW+1MX0zr6RojshnOFRJ
8WISbLBDb4hr1zi2eZbcatFt5TXhBbF4MM+MeFybJO3Sl63uEh7RpK/556E1v/23fopr3FJlvcgF
d2NKd36hyBqrmpfeLR9H+CUSY07evds2GMp6zOm2wd5g+OYyqkztm3nHZvaJawwu1Ljk8f9RCas9
AK2RGBRX6/Wj3iOfcjvm8bDZzSui1RxYo9d14R7GjO5ox7PoyXDHJUA0/zR6VsGRD/Fm4UT5MceF
sZjq4I4LLC95NgzYjepg1zdhuAIjgt+HDPTOLdM7slRh+kbhSTWQYBs3ZuIxpTvVT5il5Fq0YOVI
WzBup5hW4zgh8Tbc5hFb6r6k4e33BEV+HNTSMY1Por5SCdS+UIkB5WdxnVdQ5Ucl+rsw4KOpWLME
YsBIZCTIYSCX3nFMQX02GcO4NBrmUNDW2dCoLLGt+0ivSV5fyxA7eJ1l4dZoLupYgwA7pS1PRBke
/DR4i/uDaYp6yZ6NolqyphpJVjqTNmobiQRSLw4lbcKo5J8aUNs5GU7typAlaTxwXowqwEwQltBT
rP4iq1xqGx+HayxJ6qqQzEy1P50qUHzpTROhrSgybKGZh0i5Qw0/VJgoTbeGoEgBRqfPD9nWAupk
tsQhrjTO+Hj0+DC+xGi3CWQAchEGzoHu8X1cq/IWRRgHh9FrtmnbU6B38pCbFbweeTkOFsqwSLsG
ABtsfWzJnLWy4cC5YBd4o7EtIow8nCroTY+Dd5y05Gi6EBFK5GTLxpMZ4SRudCgjPd2iwYEwUWl7
0ro2YZa1G5HFPnkm/n1A+AF6hDxbFaj1Jo7iJ2GKCdgNJVsobH9rlCObBvV+IctTUqUHrUDDOGpM
o6Xb3ugqXI+T5Z7C3InpUGUpN1C1N6Np2Nu1hnxo8rNNQxbxIhJFfKp8QE9ZfAUeL712u3KmzMXO
pk36F9G18irwR0VvhpuuKrVhHbIk7gzRIcYtkcmXYeLjTvCdBf5RXGQhhHyriY0dGmm0LdKfu/BF
vcS5wlGcCfA6FXXFvLkEXeGja+m1EkRKUukvRXfuE18SRA9NgPKqtvRrEgvThe60/QaOqKjW+J3U
YUy/2Sm6euKYRwh1fc1Aqn8eOBvEiFr1mCNeXj9SqBYEyxbaslPttuiAZdbYxTLIamlRjYuSmQAY
k95Z9aTP7qVwd2lhJHvd+UKjhUdo726wLDEXTdO9boZvMbqWuqhy+ixBdJty5QBxRBcxer6ids6h
4Fx1s6LR6hpzrwP4KEzDoqkN8m8knP5AcMNFm9LrLJm9YJcwUS5w6NJ5jJ6LAF55Ur+1ESJ4dYwY
25HihIKRKR/DzbSPqxMQZpvpvWtuctjHV25VGBAWymVOcbnzgtZa2UheBE72fYHYD+U8XgLNBkjY
eZUiRKP0NllQsY3o+OFdHdtB5aCMBTwTYv53sgapZgWrbcITuNBSCA8oFZ6KxlsypiakyvC0pS/i
8ap2nKVyHf+KiL5iFTD1pf8dbsxy7O88Hxplpsw3a4STgTUf2qaMN7kglwjETLhy6hFUZlyLL3nW
Z4eptN8RqRkboKzoCpWuf3ExRq0kIRZ7Sw3HrpHRDe2tWyfB2T6SOrzCntrsQiPZebqnX0118yK1
xtvKphJ7nD3jxhloNGZpfKfXt9ztxs4p0aGCn14Ogdd9GVsDXZ1P6mtlde2ahJfw0da3CE6nPRkb
X2CQ72pDgzdXlFusaSjsVDCtklk8GKPDwzcelEzWDT6vpZX6N1E9crJgyiibtcTAH7ka0YoSQQ6Y
V3/VoO8HUpXHHF0Y+KAH7InS88Dj0XCuKldb1C3zi0gzbgnoDo+uy3uUaInapERLoCdHe4TAGVgu
xpoQbFwzcAYs4gurT+97JFAVO+siJ+OyFr61iut4rc/3i8a4QVjRc6dn2sIWIVaP6q0kMX2th3QE
yzLYtBHSodhDhegAsFrRzczgpPLqAY3cYwFG5jeFOwBXnEfcvLmyhPegB96AwiutrjphEmCmr+n/
aBtUH8VGGWKTwOBFplgBS48qCML2LYnJOCx9zTkM8092FRX003Bol+x2Fy4juq1sq3ctG5sjwYOP
zJFNsh+9l6CMsHFPbblFdPMYG2DD/MSDcFJn573GTNIMPG3dpvSVXHO8qFpZbXgs3Y5Zg+sxZ633
wXhIKip8fBCnoU4ftCJMFt3ob/2EwRbEFno9gXZfO15Dyw4PC9QjuIshWWgY+Iur3LG4FROP+EdL
X6eJ6awrFTuXvi7EIsCntqBXQSFfNIrZzGvUquaqqWkQNHzB2EC8scAQtdY6D5pacnKrstmWnkJt
OpXpQbX2U2IVwQkI2a1TWGjeo+4WU+lbxv2jD1Z1zroKqxLdtI6SZPZO90xT6AxiGKvAuiGxti+m
Epj4x6+G8PgRpPK/kSR3Y/Htr395+ZqGGb7Gpgrfml+FJOqGbsjfzlf896rNXt6Cl+Snq+rl67c6
+Mdf4Hs2ieucERMtpSuEkNCypPlL0KJrn7m2sA3XMhA5WLZFbEiWV03w17+Y6sx0CdoiTtE2TUt+
DieRZ5JYG6H4U0u5krCRf/tXAmD8b/nP+YT1D7//KWvTqzwkzuOvfzGsOaXuUyISZSeQBEtxmJAK
SeeP6T36lLQxkYjO3mn9lCZnA7YLOLV/4dU5HV2qaGEuh7TrrU2InOHeDWB6Q0UDD0DSqZeQaGw1
Hn+F5lBPHR8xMypTpzmIyUWRiPQyuaaacMl9diQNyALD6t6OeHAQ5OEuDVtrvvbYxM6bjudeE9B5
BJ/d9zwHM//ZTOAwCmAcSBmBPV9LzRwfAFFM2xrD/EVv9d7WpnCnskyq/CjCybtCq68jR43krUL/
NHvzGbtzzMctTVkOeiUCLyMs7TUpOpzIVO4ALpGt7nutr98KvUkWIJuqNVMNQpQQC5blphMl8PYS
SC1dOsYHRYrxkMTwVZ5Z8SW2+tw/j3HFIQT1Cpl9LThIOrjycc0hLNUqTD/P9IDpTA9T3vb7bsT5
gChET411oNONjQ26yhwyvI6oj9BpBM3Kwpbm0oL4XDJQLWneVBNQ6qDKyGsvh/gtH51irzeaxnuI
UrE2qAlfbaCgGwI/k3UTdd7aqTA6L1ujQ0k5X5IiCiD6a1l7DT41Zx5c6q/Ef4Vby53i876zx61r
p85dL73iWGBI3NamMU+c2/Kc9VMinW4xHildftVq0pCnESeHRl+dw6ceH+0JdNrQ4Yph5HzhaWRA
8KF7SwPNKkgt4z0F9v+IV4J2JhEl59WQor4yOs1dRaU7waT2yrfCTsyWR0MbKGoUg2RL5grihlRm
F4m6Uxrj2p1M473QypoSpSRtBaAQenVqz9jnad+5OYokYXjn6HWcPWwCZlK/HTRl/Rgl9uONY/yQ
apkmdQtZpm/3hmc747Jk6I94DoQPIjOt3QB3BO8YDDnIdk1SNiCLUB0pD4U8tRZ3I+dAz9vYfGbP
/ehUV61nTQ9V2qGXHTBFb+tYT9FkhyKeVkh/CUGv+WiLZd8WkPgw+TnBEqCk8SVuLRhNBXHJ8DCm
WUNoAN+aQFBUHCetJuQi5WISyGCtyL2oalJa1oaLLTsP4ujcCEftPFOed5tbeQ+DlccwENeyxPaT
O/2iCyTdTEM69w1sWpS/dap9jd3SPIigb/awjps7sBlMMro8gh9RBykfZhSGeBDbFrsheQVPZS71
q/Cj2UCtVd2PONq+0fECKx3XffpVUxmVBiJlkiBTzXpCmBC8pMCJVlkLiju1Czzp5SjQEMCm6dx1
zoADmrIE81y72fAeelU7LlTNJ7/qEiwdEAzs8RrtnPbokuf8gGi/u2S9IMPoTU/f+FywfejS48xi
gZqJiNLm1q408AaG5ld7lh9J79SCG1Zc89SZRninBbX5MHmR91BOKR9036DrW8Syx2bkhMauJ/7n
ygmM6L534xLVgEyzo0Iy+BQpzuCbtJHeiSUCunxo6XX6BDLfFIlmn5ME4B8FioV9MJjqSgwKn0r6
saaHkYPMsvxY65YCWBaEOi7g8uNuoDy0b7LAs5NtixHzSw6WDek5fR5CYOd7KZ7vKhIjvRX2A241
FRWgmbL5LqyMITkJhS6BMZwMn6DaRWpFyNJcP2doqhcVxFa0TWifrJXR+yTNZZPpNfh2MPAtjFKl
txa4L7y5Bg5BcqA9AI8tWTaHSfZJQzxM2hq3AWGXMFKS1q72vV3MB0cvAWaEjZ5wy8gZIFA1mqUn
7yg0Gd7TfzK6y7TUWHiQzK3aZXDuBOpOa8foFphJvhp8bH5kxKeX1SDHy6EAI18YYCiDaej2hRUP
NSTMoDMufUf5HT4HGFB2W2NZ80DHFGFuvfNcRhjZZ9iRWtoGM0FsqRUewLHSMDdYsMdl5tntFnp9
utQEFa10/BCRSTQBZxODQDSAQ2PucYw3MswqRPaDi04I82t1LFlZ38CB2FtiuuobToQtrvYJ5XgY
gD+IMLoaU4CUOQXSuo/RMK7suFJHLS0QkSawe7qqDReW7zPP4qB9rkhJhN6XllTurG7s6PEb7YUO
HFuWPoaNyHD/gKudGre+ER1ajVx5/bpQyr+rbT17CbzKYeI4lC99L2DdAzvLrcFzYK1qPa68ADiw
StxTXvpybQqES0HiWBsMQkAzyv61qrP6GfsIlMsg1cvnKiAiPO3q7qsu8E5NUZVe8oLA9dGHRMkZ
1f2aDvu0yaEJc0jQLcKJNI+m+mxdiFISCduJhE1/jNRz6FgVEFQVfW1BY75X3URfiHkHYYuRKpIv
M5MEDGqQMraUxStQDxKGmsC/NEWaPfaV3R11RoWLTsTdu0e8Orvy0G0AE2TXmhth4+wrcx3qnbfN
RkFMgksm28E3hmzvTiV8sZQBCSP3PN2hxsvPbWKboLyUOMykFWv3fMMeJwbEVIngYV2XZrh2GWi8
lYNJ+5XO/2GQnkUTkFlfY9jhkjOdd+gmpuN5pTcHUwXRV0QVDLBEhFYY1m924Y2mjepHVzvbycVT
kRj6fZnoxnXB4QczvVf2bMLYWkpvmvbAFuNTSzzhBrb7hCUlYfxLZ6T+70kj/H8pZ5BDvUPO6qdH
/H8KTV+9fK1efnrJvv508eK/VD/tXrpvSfjjyf77V/lbhDpHc6VDwXFsqXMa/+Vk75hnLngGDpqE
0H4ED/79ZK+fkY8MwEtYTESlSSDhL6mD+plumZKoQt1Ulqlbxu852P9wrLchjpBuKF1X55W4UBY4
9n/KwQQdbg6Wl3jrGWossByVOWuSkBCjNklKsbefrtXPdcXnOsL6MSBY4vwhRnGOVDQI3JU/fD8/
pRtZiNpbiyzfuKRpMaZZJcNjrS4C6yZgZKdhuiz4L6NryUmS0L141dCt9BapLpZN/+iSUIjBpcY8
aIV3fhURQDe+BtaXxDcZHKUU29FKQ7yR+y8Sntdvv4P5yn8uhHjJvAPLpBiiUCP6kU/z8xXzeCi4
MiVmtQjGdRPjy+1MKn17o0WXJKTdRqTNORtSluHeFKjTqAAquQE8QUMTyaei1QIER/ISW2Q47aPn
F5hVIFoEiwhMpUdQ0G+/YuujNvtUu80vWZkWzRULK5UrfgyOTQOn0Fzd99b11AZbk7ElY2yMDoP7
rDk7t6uLyyHAodJomD8rd0IUi4x76OND1WTxE5EDdOwZAoX57EedBHoGxvN7LIXP+uQC8pEV+VRb
rzGSY6mGcm1oFGZANfeFk22SaTookxaUlfXPpvfeY6ONSajo5kTFoV+ElG4SxiOHUDZ7SOeA8ptn
IcWiaZJV7wMMpR9S5tNKfqGERie0yEyo9qW2cgtS2uxs5bndRns10xhFGAwNGMkvQiargWQM2UCa
heGRf5uP/14wW4vtFYe8Zdp1y0NT3rDgVv0cdklCG2a/angFYLfCMUNUhH2O1wWXDm0vixQnE5sH
qTjQMkHrMuIimDK5iKvqYPfWgVykxCTEMi4w19cHTTjoDuQ+Nctbo+4uC7R/Hf3hQoBGBR6e4Fwb
1MqDqzFNz5QIR71U+/lFQWPZ6sgPbF6wEoCOHI8zdLNiEr9wvYQxEhrXHnnJjHwm5ZBYGniAKe05
OJ5MgjZJVKE5P7e99jwteIhY+fdXmzuYk/jWne6TE87/s8f5XqGtB6IDfDdvr7EwEukXSs02NSqS
6jFOqU8JDqVyXNZEsXXNhcvAocVup+rXVmtXDlwNfNoLE6dRNL5CoFv1xSkvgPSy+lump5b3ipmF
yUG3EiEebUggLvzCSLN2FRbJDPdSLjA/1dGqV68E7a5IKeISZ7NQeuMKpIPdpVG+whdQ/mXp+Hvy
GfCKQWXl7QnsLgNUncI2V7V7rcFT1SPOYuFt3Oc76ks0IJwzin2LvYR30kVkJNuvLjbKwO7OFQV4
5r+VkiUBP9W2GdPjhEtMJoaA+Od3pQz+DI4HCpJlVaTP9QT+NentNzvTHpTmqFPYeM9pkUPNG7XD
WPr2ymnjyxQ38bkwymtIiwiVYOUAROb2mRzDW2qIlTfgRhx0HUm9H42cYPa2E3tB13JRdjV7YfdO
oUccmt2prQiyvdDSeJ/FKLqlxpti5lzstCLrCeFrS9r5hri3+DsUV+ucoQuAIs5VQ7Bzevu2jMrg
voBHGZvdHlwmFuZCkytfVGrVd9x9oYtgqg68ZwIgcCh72nlcO292MMvSvbTCRwo6ThYS9kzQCKZo
K4vJ8lIzPXXhJsJCx1vU+6iLkCxo8g6hUHSuqKw3hiSyLTJMbk2losModHFwUmLOhKc9DRLrvwPa
DPm+vLez+pyGSbYuA25Vl+EBXFHKKlftPb32T23xGHRFeLJa6xKqgFwUFqFVHDav2H26848YzUYV
zx9b6O/qcv7/l6qsGzhj58z7f/mlE/gPTjvpS/Zx2lmF7Q+HnJ//8c+HnPkoY9ITdWzB44aM8r8d
cvQz5Xw+/xBr/kv7Uj/jTxxT8RRFjUO+8udTztzOpLHJ4/aj7fl7TjnuHOf9+QkolLIYKRv8sA0l
dL7R54c2JlLMC6jJ1kYUvreOvKDftS2kexd5RHbokbFORgf9o+bdhb55XUzyiWDAbes+B4QWz5X+
0Qumh7iV2yJktk4vLTpRyhyaXqAAR7/kEVzV6w/z/Dpu8M5PYhtN1a7iZom1NekDR7K8ZKs2stdI
CsVgNk0gs6odc9J9LK1rWYkLIS1cF/a17RkXdk6F6L8OfsDwi3ydpLxVWnE7Dezhkio1QAwJCSJp
XqfkdvTLNTXUVpBb6NjYUwq1p097mpMoMnt4KEjoLZrsSgqq6nHcJuSyENm2Apl4B1lUEUhm39XE
QlZ9dJl6Ng3ZwEVjKJhykUrMOIzurO/suMG5I0X33FTuna6qL4QbDEQNgozy5L7U4rVKmzetIdGo
SE92lKw/rb5/cH405g/qP32Qju5wimatmYrF9PmDHIG61QEVzjrBhu5nEvcn7Pu+vBTjeOlU+E+C
AFf6RFwcx6uOT+e3X4D9jw7MukN0vJCOrVvix4zu0mVwatIkpg81FexEClk9qSMGUyNBiktgXsJ6
l9vWm66icnroMtJ9OeJr+1SSyOUsvo1WU20mDoXLDrzihkcBvqZ8Og1JtUPwDAlDkYul4xZLpxrV
J7aCFdackawiGJ14UzDdWS6Bp7j78twTOw+2akkeBn5TT1+3tfk29kicZpMoer7thA5oyf33aJHP
6oEVVBHY+jIoD2Dd/f+dB33LUEWO/6d5kDQoxsQ8gPnnu+ndN5LD/Zfs5Vc76d//5fetVBlnlmnK
uTri630UeD/13+rmr39xnDOTiQ4lJPuYYyiH2uTnrdRw51KSLHrKTNPSP/bfnwtGQ5xRq7gu8mJ2
QbZT+Xu2UkcxiPrVLSiFsAxpKgZC7ryrstN/vgXDGEmhFfX+Rk3C+qKIMkJMXJLKRftc3zVRLa7o
BVs7OFFzQE+Ei4twROhYeS+yy9603HZpRRpYpLzJTj7k+rsC/f+mtMchWqV2R4zUCJqqgVIpoJHO
gLgCZFGJg6REmFytWhMB6Qz8V0fciqC9+x5dCc1Mj+yDiANqqSFWX5IuaL3pjRf1K2FXxIAQlAJg
tojrmrmoipGihEPSL7l/gA5oaV1ZW/RR+o2DxImKobPQkmpTgCxpVI3+FTMrrXq9H1D0pziR7m1P
IP+TSYkZcURPEpYyuGhQH7eLEarMY1Ym4aNZE6+5EGQq6SsjnFBbzhHPjS/Lnccz6W6UU/rAxJ2p
lpv1lb6YOwkFL8cFEQo20xjo0NeKmmOMCCQtdEv7mrIznSwNwCHApsZl7qInSCq9GideEdbDrckv
OfNHynepsAnowaSjU93jxsrsBeTr+IClNOWijcRXFDYhEouiLjlbpsK7aQHfXhPUOSB+8DssteWU
ndLJVtfQXvN3AuvKr4Y/yfPB6R1mDM3UrhtnMDfth/JSl1g9pkruKH7DB4BVzcqNi5AZRjvuaGxg
igUmD7JvrCDvC+1SjyMiTdwYQLqK/B15m/rRtnNvb2p1yek41p/LiSoSepB3lVtZdD5GXr7h86Cw
6VLEun3jlLvKqKY9Li0XiOHQr8KSE7vXt8Me619xX1i5t3GElVOSkOu0lIWbWNC+NHxNZfdgVKOE
LFpbvSKq2KCYmwpXbNDXtDtsS4NagjYndCzGF/ZI9mZ4qflGce1EZgX4mkiQtVGK8oB9030wdLfG
hBThQMotgzYmMWghjo+mwwE56zlrDeVG7qDtNUu93BkNqj4/Qi1LmzfDvgAyep+6dHwRLkpmEpGy
L0SqYD6NendHzZMehRawwp0+fNe7BJO6b5GU4jqZ84xlxa/wFyj3zskMpCANUt9FQMV/7uhZesqj
3t0Hdhhc22UsV60gXxhcQiVeClIIZ7C4H94g+5+DkOLA2up21zxajDMuWmkYhxEk9IXeVeIR9nax
H208zTyLhLarB/zoddcEcukVortTc3BRmzr9TvbD+MpQVD4m8PhiKBWqeU30Aa3iFDQ+yZRelWGg
s3RYiaMZvFgMtfv5CkFF8QLHuawyGBSweStzYUFNLDeobcptGQNTh6Gd7li2wbZo4+ySWZV1h9TK
J0BDmLfcM7Bi0HdCZWktcZ6XoR2hw84rApx8g22iJW2LD8efmCJoek8jwmogFhbRsxzDkfa27kCI
JEa0PbdRxWB5MGwPRq4Rz5Jb5CxHZqDGroWocKSvQRw5GY48p4UwRhzGhnGXTpUiLr6sU6aNkfbg
xE16rSoAAhPXmo2xwd+01vRxeGfyNqvvRYtHUtgubJ2onwcvMQl69GfgQeKiy0iw0fKYvgQG2jX3
P1L4odezaFVY7DX4GI3doIz0GkXv7GYdNXnQjZT7LrOddwyIxQyGwpGRNiVudTMHA1g13RFLg6Xg
bg/olQbsrwMu2Sk+ajIxrHUu2n5djxRiNIeqXT3WztNgZuF5jeKbOxBxJnysGpWjByXuVI4e6aa6
9ImSzOWgr5tEG7+Mfeq/d1LPbvC/6queMxZaZEykyM07i8l0CGeiaIxVYhEwceyiGbFiDip9hwGW
POcl8CyCO6voYLXCPalaNSuRVdSemecHq9JruVgkXZP3IysXBEdDS2wdJ1l8oDVeHOuQbsTklMVt
p/e1BMHM+GRROiMwYVoKwFGYuqcEssZVtApYNg92V5hzFVu+5o5t3dsK3/MyT0yI00PkXtOetZxd
EvTghRrNQSPddIC2QzrB4coIxuBb2vhdiA4KB/4q1QwfTxqN4gVetY6QXsgeJYpvBXsml+kIbWlA
obvQWlsdQzhyX3Pu1A7Ffmfe1GXlS5xZGKDBv+g0bH3V+Y/DGPtHGbfDlwAE171ujMaSDR6LbjXU
YKA0Oi9o1+o9AQBMLzQf4oHvJMOBSSDigmkUyXrSgvbFUbF45bZyvoUkjO40YPCX0HnxPldVa51a
iot95fj9SjkZcQE1ZxieUKqX3yA9Ns8AHIIjw4Y03CUNOZp95groD0WFR7LIOoROTEuuqgRzJ18p
fE5YqytiVpKt0s3oNWxIdUkKySRxghJ5E7omuUA2HZpjw6gMUMfQvPZeHj9EVnfvW8x/eTwpUnAm
BoDgs5BjPgKoABENRLYKC+fSzpW+t83R3ulxEECMCDNhMYuKsi/oBpP7KOuS1xrv07mQU7R30Shs
nbaqr9NuYLxOn4jcQYsgvgD2hEATjHvYwxGfiF3uETw6imY8F0CUMaDmDjNsEynkeQyp+80ZQ+86
SzKbczjR0ygrrOpUO6N9VwShsffIZXtBZ/GkF7HFRvoxWa7r5KZ3au86bc34AUyrtqMVGBwskz6Y
WQ84I4EyLiSTKeqHFhz+6E3eNccFGOV6Fp+6QIs5EVQhT93OVq8FtuQTR8L0OhAmXbGAwbuDykDS
Wsqzxn7KuMk2cGLVi9Cl3aO9z8InzUibc0hUoPT8tnN3ThaBdwXFRlaOoZ4QV/SbmhlrMfvxUcSV
Vo8PxjcSkGKV0cPAnEFiOh6QVUha3EY0vrmpkAeeyEhFSJNp7qyzj8eHtJ5baFHf3GEPqW+00FF7
JITTV8iLBC16XWmc/FTwSz+3qnuZ63SpZJFm524ibdwD5Qi5d2JImYXi2c0Sks4DTduAu7TRGja4
pbzQbcgStarrOvSDazyK2jJtZUudGvtf6JzX2zTUEe35fn5KhKG9MvAbg41eg725id0CSJZTDiuv
Ks1tbGfZFyOn7DXDBo5KXrX7piqDr5rhpod60kvABDY5kcC9qjeNyNlgBeiWJMVOZcDtse1TPOab
bOr9tSBn/DyKrJBrZ6pLoBQmVgkIrkzuqnu9KsuLNibvjyttPIelq+0aZ8R845IO3ZVF8hKprlq6
keHcBK1CSWNnOjsMLfRXP4zoNRPFBnpD8myzorq9HgHNDchFS4MEa7zTmZNrzy5yha3TSMktOeJL
C90ERP+EBOBVNsqA+QFLpsnMOlz6xJdt8zjVsArx5D5OXcoKURnO4aJGlD6FVX7bUTvcT7Fqr2MT
W72Jux/CPXnPltlOD5rZFFs8zhiWmy46byYou1ApYMzje9kEoQdqqeZQ1ll5s487t3kq9bx7mTqj
wlg4DZdeoekoaXNy9MZZftqFjcUAXMCLQkq+dtOO7zQlBRmvynyuUwsDGQi7DQNvpLqWRlpWCHvm
5A2uG21dLPZ4kAxtOJVZxscGMMbdMriKD3Ve1DfoWhTogEi96e4IktureQaPiec8u1KbbyRdxQ9F
kGCwd0f3oumn5IuK9fHStCwAS4GunmQWzEOJODOuRpR/7wJ7+COARO2SuK1hBYxRfyPn0zgvupqt
wsUV9sIkPdyS8GuAuOcYOnrpcFKMqTk1ldUdPJH8JXFod3d9b0Daa+wrfJ4KITyCRTDtAMvv8bky
Sak7e97ZsCBqpk5JkfDMvSH3BZ5pbb6HccZkO22SOWbVTvZ93BF0wHP3oQpjoDJ63eIAzm24WY1j
3SfCI0Ag0JL4oTNS/86JxvAmsCvKDMUuss+DDNmynZr1Vew0xSUinAhskZ+PRHHN0RklMpUbPy8r
KiuhT8fEk9jCYL7fIK5gPiAje+mmlr+LNEJ+XVQjJ9M3fGjiWX0vddzCTQqrXkv17r6CQLkKsA8w
EJm6aN9nEINoeqTMBSb22airvlSxpd+6pmdft2bv0JCLrIeqssU2s4z2QuWOjvekqTeh10/QKL9R
GSHGjQvdP3Vej4BKGOkEZ2OMs6ug9CPQpnEirojFSnmSlIB6/S7tbkEKhDnOz1QB6Zk5IWbkzrBn
KNWPAMdxarGO0eyPRQ73SlFAlp42UTF08fXk+f4VpiDnvoZMf4HfMdzlqWT2X0wgAUldv8K0Zp0M
ZTz3roMLDfrXUZQjFV/U1DF2FjAeS8ub+nODu3gl9Ci4ZMQd7R3yH5il0SF/mmZlvpj5sq0uvQvY
tXKTskPQX8R/PGxUqtojiimRrKjSCXN0CiedVyrL0BG5ATQGQecu1wn7gR9vBqthijrQ7oRpPxte
CRpmKHDZLjsHyThiv+GWuIjslZQgbyOnNnz66Jn8rmb8XZ7y41/nf/OWF5D1/KD5aGL//Xf/DbqD
n1/i3CVffzSFrttviHa+1S1BtJ976B8y2rv8/+4v/fYX+um/2o6y55kqvZlftaM+XtjHq/6tr5O8
0PFqv6J/Nq0zGp2GSaPH0Tkqz/2tJM/8n/9YiTMhbYN2lKvTCGLv+PxRztfpn12J336T3y/pb/+d
X72Bt7zNkPncfPOZQf+qu2b82JH7J5fgh6/w6RKYZ0gwlIvfizkFIw6u6adL4LhnFs0wXTEOERZq
CtplXPJPS+V/6BL8c6k6M495LdDJ/mNrwTgzGdQgIDBoCtKhpPX96UIo80y3DS6CbtqQYv6MF2KW
97BK/+h1sM7oQwgMiI5wHW4PPvFP18E1abdK3XR1YTqo9ecm7Z9rQdBS/sP7gjqzHFrKriEZhmBV
+uEa2Gdi7jg7Al2o+ye8BA4aJMP+L24NP9xZf98aDPOMdiUyLJ1plIkp7oerMK8ERo78NE9EP9r1
f66VwLyWbWv2evyxncFmjmtLBraIySQPA5b85zvCYgLs8vYZkXxcie+r78+0RX6/Dn94Z5BnOtMc
4RqW/su6/3wd7DNWga6kySjaEaD2/mw7w8/r4Q/vDhwLLBxLlmObDErn++zzZeA5guRQMcX9+ZH5
Z7sMDtmMpvX9Qf7dMvW3o8zvOTuxO6CJsBTDmI8x3q93B8c44/Hhotbj7ECbcBYa/rl2B/p38/z9
D20NhnGmaCJILifDSaXP8/RPa4HTEyvBdBj6MbrE3MY8/891ETjJzCLWP3QRLOOMZiWDV0XOJfpi
/df748dYl5MlIhn7+1r4s12E/2DuXHrbNoI4/lV86pHgWyQKBEiTQ15KgzRBzhuTqBhJdkBJKNxP
39/scmWuHq6rEVBefLDk2eVwnv95WBSiTLVsoBCNi6AXOsfnME8oleOxLOSRhEz40gK74arbE5MF
AnxtzJBlpEwzsB7aV+KqrkTix0woIoJUiaiGru+JccA6SnXglNH4lTKcmjN2kMEDaYkfM6GMZlVM
miE+cop2EXXQmgS64hByer0TnACG8cAkFFGeYBjzbLAIzhlNKWRiutgZ68s9ZBJHOYWTmiShwBzY
/r9QDMhaZ/yn95pQISXTmppdTHl/WklI46iQeJGUGn8rnTqBLlQEjTCAFe04Dz4UVZmcTZC0Wp1E
ZBG9ozGOEpVgPETGcEbCUCd8jN/Ah9rp+MlFS6BjibvU5QoB3MbAD3Auk/Y1cVMR2sVqFtX0PGKD
Y2AYRommFy3RnqbOouooqauEnQcgLGyaCnkwKyNsInBWPqv8ZNTE9GHA25yiXi4MOEmQ1RicjfCY
uEnSxZFCEDqnMQ2C2MeJ4m3AwqVWI8gfiIRSptOcmzzMH6oIpBGgibzab82YljQgv6lWI2juzOEB
D8hCvrhi2WkoCaXEjOwBQSPKPMeATM5FkN1o/UMCyJTEaSFAPCUJWq+PmAD4VDIvM83kgSRXHTen
ZVQQLYMpuEZeGd4YmwRxH3iHKpllFT8nGDrT2qSMnOEBiQMugJU3YLiHPlLgd2AlRMRGS9ND3wFK
2cWjAxTggQUUKEaVCX3fMRZmJAcVIaVoAuMRObJiPce0rGJWp2p4rYjIoyUGyAgXgFRDeI3SJAES
JpPQuQaB+t9KkwfVA1e+fduwY8nl0lpUhR1QZc6kFEArHaWSMgeyALhEXHpBsPSMXHNf82Y976qx
1e6u3Zwqip/7gi/xHn8+lHcto6jhBl+UWQx39mMx/EXAZ1t/HX3o67H2nOHPhwc8Pjo4yz+V/+Wb
ru1Nf8tst+0AGK750ayplr+8axYsBzi17YtRcV+WPjlJgnq6SPFJ+k8tFHNVvcdnPlpe9rwjNhuz
9jcV5oNRYLG1ZGmrMr0nI2SdAdCSfWP6h8NxGpeBqCl36/Or2xwkrD3inVmvdze/mPXPX2/eG9Yd
dQGHsGuCLWhPeW/6O/owlsaTshrl4jE1bVRhdUDYokJawh/McrMwzV9t+zO49owWE/+Ly9VobprF
w2k1hf4VpP33vkON/EWtFjmgSMuXT7tmd7to+/4hIO7qNHridz/M95CwBTq1hD+bH2azXZigMWcI
h7W0/+iWyy4wWFJ6vcI7/MLasBU7XprdmCNDSqu99dftltUxJ/zEEBxq6X9jXPDmt5ZZw1VwewdR
aanPDcYcg7XtAxkfMl0tdYYFob4d33tfj1XTvg9uvC9raeni+I0flP/Y3d5/5+2+3TDs2WzC5xi6
TtTnPRUIEFcOq0m1x8y7v+/7MBwQ4q6HSkv8CyMYu1CCBuJX0N7/tKXp/Hzvs0Im2QMlr3r8pnkS
aawhLdOyaW7uhE+ekPXejvgV2DRv/2Q9rXkItGK4+xXi1dct/zzz+OY5KY+WLa/3+nZ+MYXyvb7C
YzUdO74W/rqPzBckR/sIrxYLs2Wr5tEJj/2a2iOsnzFLeRB/Xxf+uY7QK8RS73AFZ+lfQYT+dWRe
+ZI/mAb+jJnDRpQM0F0KUfSzsVVZ2uOefhGnMsl9C/Bxfum7m0/9WZg8yzduV63pX/wDAAD//w==
</cx:binary>
              </cx:geoCache>
            </cx:geography>
          </cx:layoutPr>
        </cx:series>
      </cx:plotAreaRegion>
    </cx:plotArea>
    <cx:legend pos="r" align="min" overlay="0">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endParaRPr>
        </a:p>
      </cx:txPr>
    </cx:legend>
  </cx:chart>
  <cx:spPr>
    <a:solidFill>
      <a:schemeClr val="bg1"/>
    </a:solidFill>
    <a:ln w="6350">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'2W EV Sales by State Raw '!$A$1:$A$31</cx:f>
        <cx:lvl ptCount="31">
          <cx:pt idx="0">State</cx:pt>
          <cx:pt idx="1">Andaman &amp; Nicobar Island </cx:pt>
          <cx:pt idx="2">Arunachal Pradesh </cx:pt>
          <cx:pt idx="3">Assam </cx:pt>
          <cx:pt idx="4">Bihar </cx:pt>
          <cx:pt idx="5">Chandigarh </cx:pt>
          <cx:pt idx="6">Chhattisgarh </cx:pt>
          <cx:pt idx="7">Delhi </cx:pt>
          <cx:pt idx="8">Goa </cx:pt>
          <cx:pt idx="9">Gujarat </cx:pt>
          <cx:pt idx="10">Haryana </cx:pt>
          <cx:pt idx="11">Himachal Pradesh </cx:pt>
          <cx:pt idx="12">Jammu &amp; Kashmir </cx:pt>
          <cx:pt idx="13">Jharkhand </cx:pt>
          <cx:pt idx="14">Karnataka </cx:pt>
          <cx:pt idx="15">Kerala </cx:pt>
          <cx:pt idx="16">Maharashtra </cx:pt>
          <cx:pt idx="17">Manipur </cx:pt>
          <cx:pt idx="18">Meghalaya </cx:pt>
          <cx:pt idx="19">Mizoram </cx:pt>
          <cx:pt idx="20">Nagaland </cx:pt>
          <cx:pt idx="21">Odisha </cx:pt>
          <cx:pt idx="22">Puducherry </cx:pt>
          <cx:pt idx="23">Punjab </cx:pt>
          <cx:pt idx="24">Rajasthan </cx:pt>
          <cx:pt idx="25">Tamil Nadu </cx:pt>
          <cx:pt idx="26">Tripura </cx:pt>
          <cx:pt idx="27">UT of DNH and DD </cx:pt>
          <cx:pt idx="28">Uttar Pradesh </cx:pt>
          <cx:pt idx="29">Uttarakhand </cx:pt>
          <cx:pt idx="30">West Bengal </cx:pt>
        </cx:lvl>
      </cx:strDim>
      <cx:numDim type="colorVal">
        <cx:f>'2W EV Sales by State Raw '!$F$1:$F$31</cx:f>
        <cx:lvl ptCount="31" formatCode="General">
          <cx:pt idx="0">2021</cx:pt>
          <cx:pt idx="1">0</cx:pt>
          <cx:pt idx="2">2</cx:pt>
          <cx:pt idx="3">39</cx:pt>
          <cx:pt idx="4">274</cx:pt>
          <cx:pt idx="5">8</cx:pt>
          <cx:pt idx="6">428</cx:pt>
          <cx:pt idx="7">1123</cx:pt>
          <cx:pt idx="8">121</cx:pt>
          <cx:pt idx="9">442</cx:pt>
          <cx:pt idx="10">343</cx:pt>
          <cx:pt idx="11">20</cx:pt>
          <cx:pt idx="12">133</cx:pt>
          <cx:pt idx="13">247</cx:pt>
          <cx:pt idx="14">5857</cx:pt>
          <cx:pt idx="15">514</cx:pt>
          <cx:pt idx="16">3689</cx:pt>
          <cx:pt idx="17">6</cx:pt>
          <cx:pt idx="18">0</cx:pt>
          <cx:pt idx="19">0</cx:pt>
          <cx:pt idx="20">1</cx:pt>
          <cx:pt idx="21">568</cx:pt>
          <cx:pt idx="22">64</cx:pt>
          <cx:pt idx="23">362</cx:pt>
          <cx:pt idx="24">2775</cx:pt>
          <cx:pt idx="25">4899</cx:pt>
          <cx:pt idx="26">1</cx:pt>
          <cx:pt idx="27">5</cx:pt>
          <cx:pt idx="28">759</cx:pt>
          <cx:pt idx="29">169</cx:pt>
          <cx:pt idx="30">30</cx:pt>
        </cx:lvl>
      </cx:numDim>
    </cx:data>
  </cx:chartData>
  <cx:chart>
    <cx:title pos="t" align="ctr" overlay="0">
      <cx:tx>
        <cx:txData>
          <cx:v>2W EV Sales by State</cx:v>
        </cx:txData>
      </cx:tx>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r>
            <a:rPr lang="en-US" sz="1100" b="0" i="0" u="none" strike="noStrike" kern="1200" spc="0" baseline="0" dirty="0">
              <a:solidFill>
                <a:sysClr val="windowText" lastClr="000000">
                  <a:lumMod val="65000"/>
                  <a:lumOff val="35000"/>
                </a:sysClr>
              </a:solidFill>
              <a:latin typeface="Segoe UI" panose="020B0502040204020203" pitchFamily="34" charset="0"/>
              <a:ea typeface="+mn-ea"/>
              <a:cs typeface="Segoe UI" panose="020B0502040204020203" pitchFamily="34" charset="0"/>
            </a:rPr>
            <a:t>2W EV Sales by State</a:t>
          </a:r>
        </a:p>
      </cx:txPr>
    </cx:title>
    <cx:plotArea>
      <cx:plotAreaRegion>
        <cx:series layoutId="regionMap" uniqueId="{5096DC48-9EA0-4BB4-BD65-A66AE4219EE9}">
          <cx:tx>
            <cx:txData>
              <cx:f>'2W EV Sales by State Raw '!$F$1</cx:f>
              <cx:v>2021</cx:v>
            </cx:txData>
          </cx:tx>
          <cx:spPr>
            <a:solidFill>
              <a:schemeClr val="bg1">
                <a:lumMod val="95000"/>
              </a:schemeClr>
            </a:solidFill>
          </cx:spPr>
          <cx:dataId val="0"/>
          <cx:layoutPr>
            <cx:geography cultureLanguage="en-US" cultureRegion="AE" attribution="Powered by Bing">
              <cx:geoCache provider="{E9337A44-BEBE-4D9F-B70C-5C5E7DAFC167}">
                <cx:binary>1HxZc9w40u1fcfjhPl2qsS9zpydiQNaiKqkkS7Ja9gujbMkEV3Dffv1NWVa3VHbP2POpvxg/9CKy
wAJxkJknTybq7x/Hv33M7vb1qzHPiuZvH8dfX9u2Lf/2yy/NR3uX75ujPP5Yu8Z9ao8+uvwX9+lT
/PHul9t6P8RF9AtBmP3y0e7r9m58/Y+/w9OiO3fiPu7b2BVvurt6urhruqxt/sW9b956tb/N4yKI
m7aOP7b419eX7b69e/3qrmjjdrqayrtfXz/7yOtXv/zj77/86QS++SUPc/vmra++P7jLbPzq303g
+fd/9davMliYtruFyRN1JBilGgnOOZZcqtevMldEX25LeYQxZ1JxzAXhj9+72+cw9vNcHi99ay0+
v9L+9ra+axp4k8///X3Ys2WDqyevX310XdHeYxUBbL++Pi5u4/3rV3Hj/Icbvruf8vHuW4v81arD
W/+FOPyzafb5S+IgjihnDBHOCMaM8Oc4aHKkCKDDhaJcU3mAxOfZ/DgSX4YdIPHPy58KifOuSPYf
XhAKio4UgMC4xlpqrRAs9lOT4EcMC0UYZUgRRDF5XPgHq3iYz+O17zeLx3EHaJyb/ykaz53BE9u/
f1GiKCUaYYSQlvL5i5IjzKgiWGJBkeKaPb7UX/Oin3H86mXP9yl4333xtR843/43+IG6K/YQebJX
5/X+9q6xL7gRwTdT2IBaY4GkEALBTnuyETU74hzuSs4BnK99wuHMHtH7/i35z68fcbA7/3nxFWA/
6LX/dHcSeQRvRZXmGGOkqD7wiOIII0mlQFoJStShGX5j7n8etL8dqL7xiBd//YMQ9RcHreJ2n++L
V/9nn5f/79Uu/ug+AOU6brJ9cfuC+xaTIwH+hChEFSJMH+5biGXgNSGSYcSZUF8Fsy+zvJ/U8zk2
/8EW/lcPO0QTiMVPREF8a/dtGzfRvn5Rr4OPiBCKgd1JRQj8/zOvo8gRYhi4CCDLMEPiIPw9ndWP
w/V89AE+/tVPhY+JISF5QbMi/EhIfc/EKdbAP8jzcKDgNtJCMAgXWhOswF8+eLyHcP15Oo+Xvj8G
fBl2AIX56/w+E0ca3g2cPjh+QhF7zkoIOSJIwULgzy956Dxguq7+j97yftjhWz487MAnXDjwod9K
TC7O/gsIiW/Bb8Yv7BOAKUqiIUFR/D4QAyt85hOkOJJAkz+nj/gwS/xjQj8Oy9OxB9j465/KGazc
/gVdAeZHFEgPFYxIiiQm+jke7AhxIiH8cgmZzFcRFibz41h8HnQAwuqfPxcIXbKv9+0LAgHeSGjw
UoohyKMeksEnFF1i4LBSU6S/pIoHefvqYUL/ARiPAw8B2fxUgKz39bQvXtIyiD6C4Ig144hKxfBX
jgqydsIgqHxT0foynx/H4/eBB3is/8dx8n81QVjH+V+VzFJ8pAnlwCyxIhS81oGqIo/AnRFMgXk+
2MojCA/s5XBmj3e/n8h8/YRDrM5/KtvZ7PO8+5LKbfeNzeOXJJuUHnEgWZwjLJGCkA/iz1PHxu+z
73tN4hu68Ddm9uNwffMhB4htQAE6IGc/qD78r1rX6R4SAkCqrV/S42F9xDhBQPwJ5khJdcAFPusk
GkvweIIxyB0esXgwrCeTerzx/Tb1bPABOKc/F0HbADbpPXd+SXZAjwQXwM4UBTImMKXPjAgyNoAE
UyI0YkSLw4zt9yn9ODBPhh7Asvm5YNnu62Lf7tMXtRh2JDFUWjQD0VRgRA9CEViMAN9Gv02ef5/R
j6PyZOgBKtufi0hv7+p99qKQIHBiiGtQsjmkM0qDl3oabsQRQ1JyojWSIElx0KSeahsP83m89v3+
63HcIRo/Vy3yFOSIsnvJ6E/AQigTkGMisATwT88tRNMjBUqU5PiLhgsh5ykcXyb0ePH78fh94AEg
pz+XMnt6F0FFaD+9pIWA+sdBgMEUMnoo1rPnoUSDaCslaOlgHpLfl/MfF/9LlH+c0ePlH8Dkj6GH
qPxkZhLPrn7Zoj09AvWFQwSRkOaDVyLPvNZ90Z5C1U7fizH0Ptg8rv4XUB4m9HjxByB5HHgIyPuf
ig/v9hFYycsyLnGEBIZyKP5csf685E/iCJRMoeAE8jGo5+K+2eWADD/O6Mch+WPkASa7n8tIzm7j
xr6o30JH/B4MKCUJCvGCP09PFCACUR06DEAXuG9tAcHmaSg5q2PotHm89v0m8jjuAI2zn0uPOe9u
O+h/q+vpBbMSjI8U1IcEoQRWXh0WWKQ+gkBCJKHQW4AIvc/8nyLyx5wer38/Kk/HHiBz/u6n8l0X
+2TftJAvviAwRBxxqK2AmqxAHoOE/oAEA+sCOQZaHSR05UDDw0E4+X1KP47Lk6EHsFz8XILy1T6P
s1e7/W33griAwYDMRdBjP9hBRVIqSE6g5ApWc6/CfFUR/2NOPw7M07EHyFz9XJz4qr7PUV40stAj
CUkjqMoAjJBSfkWJgSpLEJTxZ1AOrOXLfP4DSB5e5Kti8dXPFVreXr1yn14Fu/WrewYWBP/WXg6k
0idd1d/sXP6Rpua3bQudEn9BAx20EtzXHDD0RWB936zyjJ8roCb3Mg8BdRucLrjUx93wwM+fTevx
1vcHu4PhB+b79vyninefX2b/0gIp9BWA/ImgxwjoxucuvmcAARUhiFNg8d/uNXoyqf8Qnoc3+sqW
3/5chYXf7pr2lbkrIJ36t2b8vN/yXx4NuOcbQNmBl0MBSB+2pCt5pCX0+GFox2EaWo8OeOKTSf04
OM8GH1jOb+a/2nK+XZB6YNAPzuPZJz63DP0AKATOCWB1L10rAfVS9DydAouBKipkuOSLDASKxFPy
/qU89uez+XYn7Jdhzyb+F5/P+PNw8/ueDaAwsPh8EOdJMPrXdx9D1cHQL2v0Ld/+5dbxLZyVgToN
cAw44POA1/1Dnq3uYwv/w/I+GXIHucKvr6FNSlPwdAAeNLc9ZFYDmC7cAVMDW9NKCSbZgy0Vrm7t
r68pgfyZSKYk1M0F9OID4I3r7m9Br8P9aRFozYdSxUN/+OPUzl02Ra74fTG+/P2q6PJzFxdtA9+J
gRGVD5+7n6oEhZ0LmBbRBAqKDJq94P7H/QUcsIKP4/8bRVEq4oIUq7CarTM5Uuk6UjQ8j+pwOC7U
JBYxL+x5QRTZTH3YbSUL6WmOU5T4dA6V4T0qrmo74trUnIebPqySIJVZ5jdRGK/zfPTWqqPVqivT
3ljoD96mbe2dCzlHvha1/dBmzbCyKvOCvqCzDTI8JKuxyZJNo0p3br143IUViwdTFF3zwcYxXeM+
Vsu5LshZZOPQkKTR70vBouvZY3al0s4ygxTSa9oxvaywLM9mlqO7STd9ZiIZ1beT8vKFYqONTTrZ
dpPgKT9mTZVcDXnRLZzlIzVN4/BoGPHYJhvG+dRLRbF10dBdxJ2j78JsiK1xc2aPp8y6tyTFbOfR
KQs8MsLrlrOrElNlcX0Ti4G9cX0TBXk3Zqc5x8WOwzRnU5f4xiOyXOZzFy9cmUwXNK348chRaRc6
dukqLUNixiaKg6GO2EcduWSnRkJM2FAW0KaedlWMsTZuivgl67vwFJdIBhlipd90oroR8RT6HpvK
j2IOP8mqY/vBdu9D5fLaTHNHVlWZq9zEKknPEznoGybG8mQYBr1GLppOu27ObhXJe0NgG1w3fIgX
U6fTswpX3nkxl6oxCDqMP5a8q1asSOvMTJVGuzbl46pJQ+R3IYtO9aTDZVkhftwkNXPGFnV4HBIx
BkTj5qRuWuLXisU7knTlInZEJKasPbvIvbKYzYTz/DwSLt3ZcBx7U7Fq/m2gmfIj5qrfvA5Np3Nb
Zau4b9KTKsRyW7Utgq2Nq3FXOfio4bi267LtWZDzZm78ilR6WeOK+ENK3XGEqN1lrBUr2ZFhGcdS
LZupllc69fplmeXZXlivMqKJaexz4YUGl1pezoXn+V1VwdE2xqug9FSamVQStEaDBw/TbXbBWDqf
4ZLRoBqKemOROK+c3Tg7oR1XzgVljMqAh0RelV5Tr3jm9ErgWqzGKKk2bYJqODwzTr3B8azeeNVo
3/c2Rwb2hTNJX4jzOUzVuvRqBq+Uh9syTnLYojaly0q6NCijRJk8q1uwNi/ZhF7eLCmpUrDPkKxF
SwrfmypX+lXM9EUSztxMjpElKXAeuKnAW5RE7Sa36bwO59bDRjauOC0TEpqUZnrp2U4twljqSwrv
vkjzPNqyhk++425ewi4qFgpPQwGz7Zk0epDpYIAp8kVMc7Ka1VickN6Km4IN+rRRc7bqRJq+wbjs
gr7z7DLGkTRTyeMgqmHx83K0q0HWSWFy0ekNyzMVm2pmw6bMbXyZM0mWrQ7HFTgt7KPUhb/RbBqD
dKJy1eqh36BqLDZFNqj1WLOq8BsSt0sSD/YcbKe00IEsQ+PQDIsx5LktfZTbMDbtlJWLSMx5Z3Sj
7D7MabaWukOpX/WROstY061ybyo3qcjccYdiejagsB+M7ePCr/uJR2ZWIrmpo3xeVJallxk4OdPg
kGIT5nV6Sooe9k47cb+JcbxCYCqf6hk3vp4Gueuztj/raRVqUxVJ5UxblMKnI6/8em6Ls3mItY9k
qk4aKfpVCua0iR2Ygy5ScslxMvtjSKtFl8/93Tw4lJp+wNNJA90NYOiD2GcJtcIUM48vpsZ2cVC3
KQYHn7R+VxZR68eZ5hdt2zSnfZFOpqqTPcLjpi+aLJi8KTnhWej5dmzsSe2hZDO6lB27MUoDMun4
Oi1r9q6HBjHqyxTH66nqQu7jvh8ik9uivBlnGW1DJ5J12VX1ufNkeycTL0tMw4UO5Nzoi3geo+Nu
SOZdpvN2RfjY7Zya5G8o90JvoW3P7x1p0fsFT8aT2nnCz0LbpEZ6bZy+odFQnZTqrhg65uetit56
TDVn1ZgqM4ScbHlbq2LVD3ErgrjsYQGtN7nLZEYqSFPXXeaoD0szibGaA5n08xXq0GzNZAvL/LnP
LPerYnD+kMXVm7Qa3Ek5htlp3WceMzGZ0DXuRBJUJWxTV+V00RFVLRBYXTCrTAXdUCe+q9rihFeY
XYaiTm9tV+b0JCwiEfsV7ottDTthLUMRl4Yy165DNKrRlOk0JCauWL8Bv0TN1KTuvMwmtcw0XGvC
MVp3WVpVQcUicKnFIOQH3ZTkxEqEMwOBM8p98Iz5Ih8TdFx4GC14MdqgGge+K6OoWsZZopYpJe6s
71O7RF48aRNNTfQe44Q7QIB1u5LZctPaDl8XYUWW4UyiD1Qm6mSamw6sqffYQlNdHGMc7yizO+TS
eOuNjRfE/UDX1dygN0OtpktN7bBiWHrnnbLRcmR9te161PpV1p2KpHGbtJX5qtNNeCMzTm6o1yN/
KqZmC5sxXGsr5C4fuVhHuWvfalQX1wBEtUlJ6LZEdrcEE7xiPGyWbEZ2S23rXeiW6VVWN31nMma7
IB4tP4HTvTMG/8USiKNKNe9rwtubjMXpuRBAhmD/kGovWaJaw6e4893oxeB19LQBQhEuSKbo+TBN
kU8gWs0+jkh4kbYiPMbaDSdtEYptGHnluZc12ZK2RfdbadvqhMeqfhfWdRV0Ew1DU4vKWyVVWq3T
ePJWNqPsZIi0txRZ1U6mmGz1BkVEBSOwitMSQvobifLh1HEZH0/lEC2BOdGPMyC50sAtdmHLlV8g
HJ6mYV5dIu4ma8KwSi8cF3OQRVF4CkdqZ9ggXpHvp1ymyQr3EbrIUaeWyitSZtokLhfMpuA9o6a6
hsCofwO2Eb2pZodW4ZzjtXDa28VNmaw6KsJgqkb3Ide5eMNR2l14rZyXhOfab7thOA4xB7+Nw2GT
Vkl26YaRbAalqsmEBSvelkC1FhFmid80VbUoC/umSdiylAlaZ4mOrjobsrXXjMNO0j70hQ45ADzw
qxxxucgqO/sesrY0ISMRRIQpXpYjDZfYS/EH5OV2ExU5vRhm0SzmhpRv2rIc3moetm89MrSnOama
axmpbqGHZDy2k3Jnxdj0W4XiYV/Its5NUVPWBmFcd5eoToYL20H89aM0C5euqlpYqSTbZJClgzeX
mJ7woU4/Vcpjy3nAyapPmi6oRV/GgDniS01iDREVoTMLTnyTyAgYa5O4ctfPUfdexzNaJFSM66xp
xgDHsfebJ+v+pkVhmAD5pNFJr2fwcwXnzNDKSzKf1lbflG4OLyZFwXm0WUdyo8rGukUfjfG2ykLx
Npd9fFykaAygKVubOiPzTcnLMTK0hjthP7EPLGyancj0eKpLXW3LWeHtHLvBj4ppXFWdpL9FJPNE
0IYYYrNLqh08gi/mkGrwzgMq1wnkVqlpaxRt4rHDg6mAn2dLp+fhmodaJIuqiKvBz8NEpSbzxhqC
WFyPO+l6dTJTm1xSi8OPdVjMngmtHDODbDUi3wExfDcynrf5cc16ZTzV1p1hRZHsXJ4Wu5jYKvKn
qE3NYMsoSLxxXhcDcEkzx3iMfOzpmxHP7m0KuVUKI0W3iiHlqo0WrTa0qKJFWkDoELluV7KMxEVd
jOkmjyw+bnFEzxo0FOuupOMd7MMoCkqH4Rcwkkx+oO1cXsML621YYXcsSTi8GYByJj4SdRiUwovW
fRfnlzwuUG6EiFugU5nAZ8DIxoXIcm+DLM1XhZ5wgL0Kgjnj9cnQ4GozpUl6gWQiYkMTnl7zIY+u
UMyjNffs4I8YHBKTIbj/hiVuWTrUbB3G4jRuaPc+cV4TEF4yv09xskiVaJQRU59ugL/XSw7p4lnZ
kbAz1jXijY5qce2qwtvEibVvnh6pepbVfnTlVMeR/fKjHr//+Y/VnbvXb5vPP//wx+Xnf0Jm/EVh
uM/in/3xlaTwmFQfiAbPFe6Dm9+nKGCBGZzkQ3DE7c9VhednIv/QFp4MftAX7mvpCDHEoX4IbcCf
C1EP+gIo3eT+rLiQcHbzc8v261df9AVo9YJeSNCRNBxSARkBw1y+6AtYQoFFQYkYKpFfCiyPS/EM
CfitlW/oC1B6ORQYxMN5JA36AIRuOBPzXGBAYdKn8M+4HDue+TPPsB91Rb2IbW3ivnM31VTTYOKw
we05rid+NtqiW1rZR1uP1Bc46RM/szh5y3X3prYDPZ2IpefMG/25qcsdRIVN0bTqbEixOxlH2Ktw
5GCTkDJcpsMnLXRjQj5jeKQF3aAsPmRoVtuYKSBCGTkfhVqA02tO0oGOZmTjMuTJteVu7Yl9OPcq
iDrgiTXoEAkk2V22YB7yw4IPPvo08cQa6Dl5W4dKLGjZ1EZyr1rF3eyHnWiNnOFAbz5FSyv8yIk3
kvehqVw1QySl78CFu9i+78bwpMrYbyyLshVOGhsUxSkwSQrCBIZcg5TOuHQ0BR2DgcR1YJv+ROH2
2qpmWQP3NU16TCY7G14U/XbQZEFa7iNdxaYs66s+m+7GJBuN1s4ntn2LmyFbN9kKvFO4iofyrSzj
47LJ6ErGoT+SfvRl3zgTJ21rcEO1gRQCMoGqDEDoYQuSAyM+qUPR+42YrI9pu4tGaxdJ4T4lcBB8
VddBVtg7YFJk0dO59nlExXKAnNzwzrtUTXUVZoXaArXw02lyJygU1qBFGbMzR8PUODEtuikOyNxM
BtV6NdYuW0bQ3wD5XrlsqZOrCMijDy2/b12b5qZjmVyQ1CULkB18UFT9aJwiA/XE2UQFkSYVdNnp
bCUzak3aVLWxYYRMafX7ui5NnKZ7RPrZ9I0q/BJ1q3n2AgxbKCHntBEmZ1lqinaODerG46TlzkRp
fNOxJA16l3EjbQGJldbRUvekMTXqk8VYFfq4y8WNjd1xZjXajMQGLQbuz0biA8rjOWqKInA9xWuM
ynZBrDzpQ9d/APu4gih4zCmq31ZpaQOex+5CRvI8xZpuai8zIofgXpXvG1hxW/HSlwyH+wYIVlxd
jVkXHSfdFTSsJR+Ii30gcdUWVfs+CtlFHWWxTxNKVi3t0m3b5B+qEFnjWTodh+E8+iCCeKaf2zyI
bRQuK5UJI6k3LFQUDVsgR28aNsMmjyTwrLnp/bIAJkrDaF7nc1puvCnOTCZH4I1FMqxASwushqXu
SXFdaNBGQmysThYRasuF6t1pmqyzIvsY05osMcoiXwyq98OMmiGqP3X1sBNKn2hYIRAbXSDDOPdj
+MUWP0XDAmLv2jUxpB1hE7RFy/wSeFXXt2sIiaPK1h2OVrD1gYC1tQHd46qaIbcvxbCWLt64LB5A
qACmoeIUvkO8y9I6vghlYYAN0YVts3iVVQzBC+bOdJ3Um6lx52iC7wc1s1jMcXnT267zY93dKMet
ke2cvedk6IBPolXqhQV8AxrPklBf6uImF4PpgJ9c0aRhRoo5WSMZ1ltCRs9E7UkDjkE6ID9pVa9U
7e0d9bajGJfDNGRG5lFiOp2f5B3ZzCk9S+LB89tZt6b15KrURWs8mkKiG1rgMNNkRldfz0lyWojj
WLrTEXIPM7XSrrwIpNl+uK5EV69x3MiNkNWZx1B0YrN4MjHLynUZrrIm5KeDHi7yKcyXDSCnZXcG
bJzC7FYjqH/aJtFZ52XbHk7qfZB1JUwyoK1lQJyosD6tmjmwSloT4Xw4dll04RpIsNXYXSYoKCSu
d6WEREzKfFeCrOZHCch+I0tL481he5zVwwnN2EdvaI7hgPLbpNXvppIQv7ViKy03WQbKowOlHFSb
W9rZxlhZAHlN7kknHhYuJCdJ1/Rm0JkMZrvKeFstk6FPzaiBEcf1eQLMNXCiUkugjJtSZx9VRy6K
onxf9/0tKLun1WnJ049d1IJK0mShX9kbRDdupnSHVVEGg66VT5KWLYZMJSYFn7VV5XBa0Cjbtj2G
N09aUETx3ARJBzBAT5byIWeDRG0mx2EUXjd9XpkO3yddUZ8vdRsdsyjedCKipm3C217Md8M4pGZK
mIlQBh92ozI2rXIQx9rjflLS70E7DCiIbS2/nbkwurOTUfPwqbXD8Yiz6xSTCwqLv2oGF/mJdH7p
DR9YVrmFLAQ8c+qOdUL9MI08w12Y+BGaICgI9TaaZ7oQ+QyBoLugTekZjLtrT7drknajiUhsFKhr
phVpskw7cZVXWb0J1biVXgXCTaXjwFXRmyju0W4q0tYnDLLFwsbsdE74KVJJvQ57zo/LOt1muPLh
h2PG25QmiWGq9MvSsWsM+rFR3Ri9YzKwya4t+l3LXHZRD8KZWtlx67L5Ak9edMdzvFVTQgMS0hY0
inZTx4xuOsges8Ebzss2ntZRNMqV1klznFEPXjlK+tUs58wvNQ+IcHzH7v+Fq5DtKMA/FTchaH9X
bdMt+h4ivZdCrJCQzK97LM5VVWRbFzpnaE/647Io1ALzIluzpFgMfaZPyiq+lwtBiwjxUAWYZ811
I3K8TKrGLp0TbC3qqltEFH2wEy6uRntXao8aXjux4yOajc0sW2HIgpeRawx0PYRLgtN062UFOikk
GvxpGLo1OCq6lRNfo3hul3zM663z2Hkaar2dI3rXz2zZWZA/k673QPWHVKubJnIKvz+xSqi70KA5
72QNin/bbYemvO0SnWwgzPlhXJ0XoJMtdZR+yOt3E5rzS9f7EK/TU1FHZ01X8XXRt8MK5cKvlEgN
CMGnEDSiCxTd552et4zbXJyGNUfnnGfvqC32aWWzFUqqzi+7QS3pqNUiSvtLKNt5Z1kzTb7u5gDD
voK0ve42JEW3fInxPK7dffAD1cozCuP6JuOdibwe1sRxDPWi6CYmZQ0CJQ/CLgIRT9ZQJ7KULAYm
58B1U7VqVCxBwSCND+h422ZqQSUPHV54qDqRXVoHpC5Tv9fTvNUWfWiKuVsx1bltqyNwZUnjg14/
BppIb5dSkHk8VWymMo/OmIBKBykWMYiyHXzNCQSwaCOiaBnDPllolIxmCoUPC2lkLz8kyDuBJPyN
m9xFkc/LLEpOcyWvOcj1Uf0hHaMgZtO6Fd27PBE3QJNScBtoCFoQ6fp2IdldnIJsB6rIFcUF9Qf4
vQ0/7hjoz7Quj+EEozonbFqwBuotxQB5XyKKxNcsx+faI0D++ugkdxX1k3y8hGKhXVRDGO6yUF3U
feIuIN1rNgWzuUHZiJcsZyxIvTS6onCJx8NbTpr3s1TDJmShPddEvxOIrmWC8zdqJtmiCEEwJm0e
Lso+BdMdPG+R51W31h5o2LJQamH78LLnsTiHAL6BFrGdG1B/1UfRbgCeeFLXqDtLdNcvpmaagcIy
iAGValYq78rdqGG9vZ5FQVoX3nnrsg9RNaEbXWQnoe2b0zHizWnlxe2p8+ZbKMHpxdh5AfyIWvUm
h1+lWmQjaNLAMCuQckV1EVHO/SRV4zXk560p8hFvsJe9rYbuKiv7Luiq2iduuoAu6V2vMfhHUK39
tm/uFKw35M/TFDRTXJioJJ2Zkxp4uww6j/tlf5OPJYgMQBg8D7hk6bGTuI9Hv8D6rS4UA+Jn35Oo
ZIbP7aKd0Lu8L4dgslNj+P9n7kyWZOXZJH1FtCEQ07IZYo7MyDlPbrA8E0ggEAIkpKsvj+/vquqy
sjbr3vUmzb4hhyBA8tf9cQWnLdRn9B6k+sVZClkeKIychOWbX9985j+YRb7Vmd0nEb2SzXXv3Yaw
sF9L0QzLOVUmKOpkg2zvsa8MkNE6E/1Dk4zfWQIvwbaw4BdVrTqY8jberoM/7aQTTWkpzZ1qrghP
/tZSTMWWrO+92C5pSpdcYUCCUxKc2BD+mttEFjqgezbJLKfNBGHoEGGkxIPwI2mJYCcpQss/PW9m
t/csYs1lTnm7n3CQUR7Chy2CjejKSRnn0azismV+PmepPa5tW9azQghcx+UauPTBM/fIrM2HlrwN
Vg67INZXn83X+b5h1sF4zZIRVzKE2G0wTiAo/FzqBY+XDiCSDL6zDio2iecQrlw+j/Vnt63QvvGF
WfHaIfLok+41CM0LlF+LQJ0Vug12Xi0hjKDUus1conj9WuoQ8iBzEJ5++EPhjvACb/iIuywuMGPy
Z9OwJzqxZU/GjhzMtskcAh5riUMS1NPOxypfyjRdL2yDqbQmyysswk3kRCzdjiMvLhxNxC7F4n6K
5Tw9CoUxlXo14o9m8optXJubHX2DqxNgxZkCcxbx2V9YWEw8CoqhT/R1NNNjEgU5H+fmpLBl7UWQ
QRA0sX4UtL1NskPcCdPqZrhYIIP+imGLz0OTEaSywSnyWFqCipDPOPRHPqtg+znilKOiHZFHZrpp
c7O28Yd07qBYvT6kWfw6BfBL+4w/8g5PMe5AfRk2egwnE12otqakfB3LQJBtt64Ka5dsxsO21QYD
QHzt9ebtEjIPj6OOzmQRP2G0ru/rPplmAq86szu9LSJ3OnpVMYFo975MErxvc4D/gJmiG+07j9pv
Gcgqc77OdUs/61qkh85PDjMRexNv/JM3cZKLJWt3iVuvBlDHJR33Sxq5k9uWh7oR9T41er/wnl2Q
Z+SySWXVZYOuBgXRTCfz0HWrVwSrmQ8D3fpCG0y3lCh9rNPwWHdalho1fMTJkT/db/XL2JCgHIda
Y7Xw+2Mg1LxLW4w7GA5ZiaVke/Ui8aNtw34/ee0nu9+Z0yCQZpA1Nz3pjrM/qqr3Zn7yZkfzWQVx
RSbjdrLtSO770vu5NvIUYAd5v58cW3YmWV8HxYM8COxBeJste67MCU76bh4wUSWNhwm8DtSZNOrE
a1gXk0MIGLQuzEnokWLrKT9mvi69rm9fFv5jsLGuRuJpLH3JQ9rQ6RimAxx2Tpoc+dp29aauySVP
1MPcmVMa6jN3crwMizFX3oS8MKHOvai2l3Fe28qPdFJ4Ri2PSyzNmUTelUT1TcR2eIjdkL70UasQ
SK8cOUD7DYszug0NKBBTZ/2Hij0kfpD3+y4L+2q2Jr4EBHMu3LNvCQGf03rht1Bu6zFyFvsSZv59
jbClHE0XVJsN2TnCerv4keX5xvJZGgwa4dI8+uHclWEIsbAE1GErmJbjEvOrWthJbXWeMRH9iLNh
3+Bmabt+uTpHo73n3FDasaa5Emo6Mb/vj6mOvo0fygs4m6TAmQB1NSTtckxABzQ0e2Nt4O8oDPA8
WjATcxOsH+uAx9Lzhumr1+bIMjcc7whQpcb2tzC9d5qaGTcnjqbNKiUQbWN8I3yKvyxnw065OT4I
WJl40BHNGycfcSDF46CZ3XO7pvmYEHpUPib8tocVMgmT7GMr9JuxlZUI5TpYGJhaFBAhLJdR+ygZ
Fh8jM7pras9hY21IxTPvKiwnl83Y9KRoc+Hb3dpb7HZgAa4kpd6fdMNcMi48yYckfmyWmZdCQJQy
A3QgCvsZ4xNyhWA0VRx34gSvSezchCEToaWfNy4Vj/Ainnv4C6LLEAySbjnVg0wQO2RDOfh0BgtS
a6jT1odcCJdDQ5iqhA1o0VJlSjJiSEP6+y5ADRxmBlcgbWNcbj5kFwVrpql771A3PXJJGr+igC5e
EjzTAa/kqu2LWDm8CJewc5s+ETzVL3aGwedlUJKhGp4205/qXpKHkME1mmuvKWM+PSsfY2UbIrSa
U/O1BNtyRg4WSjiDaX/G7bUugryzDkiT/Sa9neEJmv3SJpjOusJ3U/e6DF30EHYbz30s/sgNdynK
v1inG34JFskvknOTQ4Y0e46fGw0wEup0ulLCdiKh08tKt6LzoubJ0vsIF7xonx6ZF4SfzWL1rg+x
VVnXPcS0pmVCMOluqkmr0c5/vPsrkvoyE/+ZJ328R262nge2PlpmKELKGk/MAOWmhai0alUhIx85
adAle955yw2U6iExYXuMhCI5NJE90rSFQFYWjp9Q+H9Zoi6Mmxv3Ap4n9TTkLjMvph4BfRBXDvO0
G+oEwIxFEg9DfMg7XC/TiJeG8++6S7pLU28/A5+eljE5q3U7u4h/re44bdmvsQcL5o/6z6ZnYDTb
xo+eWs5D36f7NNz5FEIYwRcQkZriJac4W5x9utW70WH0S5XMfhmuy1Yshp/pYJ4sx7YbqCSAzZQE
0Nfrc9ItaTEj5k04ZbsxZKwSWAa09Iv7H89CW0ojX1wwvzQtP/VNthba878JBmjcks3LIsQl8GRa
uJDBvozrn6HyfutVrhWK3j9Y3fV7bY84h/sx2upHssxwjBdyQItyObTtvE/cLzl7DMMuA+AygHGK
/UMzLo+u7S68ozEe9qYERLFXScJLuPwE9NPvLYbszTQjJevbuERivmPx5MPa1hZ7inrNiKuiTP90
rS9O4iuR3i3h8rBugynMoqISo5Cfd16w81X4si0KawUGPbge8Y+52VxhiN9UvqqLcY0BEcTpbkuz
G/kYGiUu3CZd7o/h0ZsHs+ui/nGl9RkeTNGvv1v5S2aWHePGPXTe3zWGtIm7pNg45HsYNO+CJx9I
Db0zj4HIhUNU4ld/uxGjB3w/mFtTe16pEdhMiVfNTpMrIn5gCfVvxvv5xuVi8k7CeceMO1VMYB/A
ttI+dUO85YLLgmMKObfC0oLPiMvmxNrTdP/CZXMMekzIqSprgSlVt5wCrBwxi5MymKLx0mYf0dTL
s8BhuJiL5VfN2+kUJBrbcxr8zvQYVkrX7KwyvU/n8GnTIR5XSLMV1goO0Ce5kamuKByXCcxZSVKn
dgykQJFEIsH2as6xW/64GIOBCUBA9N+rtKc4CC5gbYAhUHrAnBTmk7XXNrZfdTQ9DoEA5NceIQEf
ljB9d4S/6I1vBVfJdVvNtwV4x7f0E8jrrd12vVtvUv7q6rtIG8ADhojSDW6eTvrHBFd6ioKlIM7/
FQk+VzMBbFj3eKOdJTmZWrjsHOtHA3PUjJgndYqbAzdvS5KfQuoEk2Ifl3Zd6wPWpSMdE1j9iQyq
bmR/mTd+dhp5SnKw9H31Evyw4Kl3WzWrFav01FBY/fiBdGxeMpu8xkF3SRf52ZDuKw0nuvMX/jZl
6WPL06KVwZNr0lcvxJR+nqj5CTziQ5jxU7mtLZYBSqzD+hJU4Qb6rFHrhWKFf4B/OBOZlmB//LIp
4EfVle81quTxWzogXVoiu1StJGW6apEv4fCojTfsXKrVGZx+l2e+JPmaeubBV3AExwVzadPP2S7q
gxneXpoerVEXWO/bq8peOtp7edDQ+mEk42cI+OUDEV0DN2D+NUaC7rre/G76mO081n3PcvhGm6p7
+rGEUP98muqcNyZ+UGtfmDgAypWOuHAHMrPhFbhnLlaAuHNr3N60eGjSzGtyglX11E+bxb0EseCt
8jdZxvCQdb6qCJl4lfRsLb0eo8wdVyh0GL6Nav2Ye/G1JUwVwyY7pOV/PAmZtszIglgHuzLxpMob
2GeHbWFI2+8/NOSTKyzX00O/tqDn0u2xDSbsahYp9xDCwKy7EFOGF1QL2mIHN7LD3LjggsBzrzxB
z9RXXpKb7T4FdKJy2JmRJ4lLAzOWLshO4OzgctgHxTBm6tW7sEgxbMoCQdii03M7vYtsqES/VhHw
iqMLvQfZkachapurVfaCVIRfNztWGNfI3szIWKIx3tnIpudpji5rwuJ8bRPzhHOEHvopiPYb+IcS
Lv57YDz+FNlwAQ8nH2JMSucs9ubDpHzke0tXsG0ZyhpYywC8tlRQoAeC9xsv2a5lGw9NUdNohkJe
wyPuyz1FxHJIaPxr2cZyHu4JVy9gr8K6LzIxEyz/yW4L5WFaDPkcOcem4GfP6D0iPuyD8cHM65sC
eX4y6xbs/WWCNyX9KzZe/pKN4e8+1FnpMFQXzF/fTdu176Wf9LIQBIGEbDroR5bWezDBGNl8rOtx
nf7N6gQeHibRWdfud9dhKlZdQZLRvgExxNrKdIeBx+v34YSXCHQIkl0gAq1DTbDVjn0l3HKCOTXn
G2/UARdvJ+30Aiu/vgUuymAnnKQk26P0XHPyTrMwYZ7iwzaqlreuMqnayy2PekwMve6egDump87H
gEZSikc68f+6ZhyreERYkPXscU1Vd0PM+D6FK7moLFS5luTvLBt7jhiBC8PX04LIao/DPN4RPInL
eFmV7H/40n/rk7WyKqIfSR28y2SOK9ju8ijHFePVJFcwoohWMSpWHehA2nBXblpevO2YWIbwmIuD
Vuvz2BJ3nefobY4nsvPhj4KJGq6pHM5yoD+3wI6njJn+5rpTx+rwtq78ARZieKI6M0UfW8QLM83K
OYv8KuYd/BMSpDDyJ78I5fQ3Hbc/g6CkImHrXrROP/CZCe9jwN3NO9k2Qc4DWq8MpzchwR3TSwqa
HigsFQe2CTykWOXLaIm+mxCTyCb7v1s8QCm1gLXX0ezHcPnbrB7CyDsXI3o/KoGuJ4XFJAhbbdqZ
jGcFcpuSDcNzPCTNPkI6krtiCgWcf2xr+wbEfQ6OoNBTOJcS7FDuBZiMR3j0wqk/XQzgE5ln2iET
j1lYzs2sCmNHwEMSJGG91HvfivUCP2SEKSK3nV7VriPRdFiXKa97H464uAvk4PcyaYynW7OWLhrY
zgQZ1vEIkZKK0mEX4Q3PA5nUiLf0H5ptAE1TVjmTHUGcJUcvuQ50XArXGFLBpTws4WPoCVD1k52f
gc7Rfb+s7sy8nev/9HjuX0L+ETU0KrI5PbGoFvtgHPscSPBB8V7lm+3mwurt6EYtC7vxD9W3tvTg
ZVdRGvc7L5iCcq7VBrSnK5nXTPs4C81e+DCsbGAjmBeqPgjisxzMUaVdok7R3ZLEGe9nmA+Ixpb2
GR0PXUaJq8sFQ3IuafZzZdh3CGyoKRybCvhZfGeo2sLZps5rPLSZHPx93Lm/7s421DzAsNsEWK0g
nrcIV0qZxati0Mo+pR+hiE5Qcr+kNg7mKOyqLZYfTTZsQBe93BA4RUPbmrc+1dfKF1P4MuPotRPA
hq2Qoz0zS6H2Fl8B1Z+SN95Hv3s553xlSED8l6ZB/CScf+1E9+Ut8n1wnFbrCm6hmWAaZeG87qaC
jgOSvtCCHhiC87L1b3xe+j3gxBuYgl2qWFBslugi6JPvcWeDWAGVTWANgtfIUsZA9Qp9lf1SGjv9
XB0e4RrzydaKoVyaWgMRTnaeJ4LCyyTiyJGf0lGJQiXqJbIRZAMOOM0VyT5TA3HWTuLtfu/nPU6A
LEHBj0X6MxyQ5PGhm/O4sS/SD39moqvCYB2hyLgut2V5Grc5KTqqvf1U978SK4FmzTIPWP1OU26e
UCG4xiMegqjBmzJnC5QWTEHpP/7zmPWQ/fij52MrfVvSBHo+6ze+G7tw3zUhvQrtm4NRtTgCn1fF
9h4kECizdCDmO3iBWpUNm870X1MPfvuc0GcDzL3sVqsgsP8KB5ttA0uXbyEgamDCHxGofNwOZi2t
1FjKXQa1xNASgGF6bnSdXrvxE9l8sJ91+8cOTVJt3oJFwyKw4YBIextDTJo7HlxfU/3JbJTsiYjC
vNYQHN7YZpdOI45FqTFvUQzOF6mHXWfBPIRNffIa+h2SZEIqRPkZaVBQzHhyD01M2p03YHkOiawr
oPPhOdJA8sGPskprrj8SSfajm4qW9cEnBI2/myaMDFaGqPRk/m02CKwE62y5rN78Motgh5f9s25x
u1CYAI9027BZhCfYhetrsGTonbQeEo+t2ffJ8DLacD5lHadlHzCEkTpxj1C6DzNl2d7vODtLKPqs
nreXFnBqmaJLEof9eJWCl7Piy20B3jR1rDnCNfzEt2NDWbYIpQXc/mYFKLWCJqUg/U4KpaCrw/rS
Bb5BhB/6leWoaNERejJ22/WfL7Tja4FOGzKWtcY8iYuZYcmyLEgvCnWtwp9b5NoGKknaeB9iGcBH
C7gnW/tvfjePpW/ksJ8aLPE49e0yCRaewdH+1FHNTm2n5ycYj3t0c5LrOvTNfnILbM+1MfnWL3sf
pY7neYAhapCHzf4DJoEWGhur/LSUfd2RS9jJZ+Dd7ho1gSigQtaSLNuyq/3wT5pofrV4ThLUEgIy
3BeRxpT9EsnLiDw2Bnh+BX1/ZRKatHcuKLN5BaYqEY8MmT4Rqkg1OOrf6LhOR+FDxrGNV2gdsD+j
l71rOKmXqGmbcp6Ccb865XKUk07z0izHjWVP7TTSvQwXaNtoshUKSSl2FCMOiRZLIbHBaxeEj063
+yV2DP+G+gc9JclR342nWoNVEF2T3rxk/gsaISgZzJIyVWlazp4KKwqBU/VG2HLsEIJ026SqMAOa
xTho5WyAJybmE+9mWoXcb8oExaGTG/cxi9ij4QHk99oMRQ+y9NFjqz7gzf7g/gyk7v6FNeo4LXQ+
pKFXxEui4YX6zf3OBFUyXbosmQ89KKZda0AItMFVUN5/1cdGjVvRJlFaOfBYsYggesJlPAw1zA+w
qF8Qs92hs73O0zsHwzFHJFsDLhi33k4hpo1RjTrSWiDCnbruVDdLW0RK4tImnz1Qqgb00+sCvDnf
gHU0dfPTTtegy95AnHRw2Tm5wuVMDl6mdMWVfOrTNnnctojeVjHT/ZzFpeqXb/ie83UYQlauzfQn
EL5AqGWysmPgULCGyOuK7edRdUMJL5Ff4tRleR/PDhN8p47xlkKaJDVmOp6UXuYlh7qOhyJYavWR
4MEGn9iLvVz8XRQ27m1c+Tn2ve6w+YgNmLC3oPbZATUyhLTdAm5gUh5UPrVFzNarWgMKP7x/bhnU
8kxmvZtEW41xZKtwhcScCVw04Rr4Jo4gw/bctbcCHtfgUrQS667qEwTfWs71KZ0a8U7HkoM9kZTP
gLLQf8FUinDK4a9ZMnby5w00VIh3T0SJrGA79jt/qptbogE8sEVfQVg/e0jmjw0T+dx77sD0+DyS
WJzY7D7tJPu9DVe+D0T/A875UGZpPeyDyA3XAAb2QsyMTGa0e+VLUUrXIm6cRlUQ6ewD6oHPYB2X
s7JzNYHewoTpXyZfARlo11fupr/R01K7+sbb6MZVfJ9xlHqlq/k1MH10sP7icSibaJsLLKLNbh3l
Xw+ifAmiD3R3p0PLBYChdgHW5r3jHcYchsoTx/ERe2HABqBD9IE57jqla3KqYQaj0zbtZhbYIq2j
44Qw0g5jnccJHw8rVVdFxvZxSqIrt/WAocUl1fxMWbzrRlnO7fxQ93FwxhWeAJ5Y0F00LrxVpcel
O/QLB/evf5pMwOvE/ulmjsuB0LPtdUkRQhYpAcI1pzPEIQg+FbmL7zfYkRIHXxPt2UJNDSkzMwSH
bAZe6mXYDOpuzYlzVz5sKg8wTT/GHQwhYnZzy06CJJ/UojHKxmWo5Nr/DdAAyr0aaKYXNLfODewS
Z1BJDOity/vB3dki+txavg9RLkHjcNlpLUGkJeLd69qcO/ZrcGQ8eyiFGewDrUvnO11+4KYmpYn4
q+3XsegtbH2UkCA6t+9s4QAne3PpkWJpgWbvOO9jCZpBrN6QTyT0c60Zqo7ouHRiPTMQW3i80MlF
eWii5EjW8T1TFLPSb4pq127Kwq8tVLsNA0yFFTjZ4RZv/XAnqAYdmmq+U1GINWjaomIFjNmyrVzx
BpeAUyBvKXz/qMNfBXest0qdFc9+hzC373zBH98k3q6x+iNinioR408wgmdWAIHUAIPbKfc4+Ru5
6ITuoF8QsaVl5MemqlaKS297bCDBGrpTigYv4bSIQ7YC9cPbOUNUSY0MphtuJpjBiuzMOo0HHOCN
+tEylnW0vk01D8+ovP0cR1EiM98l0fgMcRYX0jJxRYYJZewww8p7U7FNL5zXwbWL4CkD9j/0fQar
JJt00U/3C2/ApEUzJCWyiR6DNtJDlyRIOhbUjBZQyhPXuRvtUhKd7BodP4fsS+uanlcDld8jouzM
aqq+jixEO6nzRoPRzVQHPiJLbn0c4kzmkX8nHXiacIk+Vq6+SVfv/KQJHrhV9cvqMqBdyfjewDsY
UPvLWqXP9eL/Cu+kJWHR9COtseOte+ia4VMpTKOdk2C/+uyQYgYo4yjbDq1OEYmHy1J1eINL0vbn
TnNUkSONLmUNIwUmfpjDv6QVVeAkDUohO9bEAv6xtk/tvLgK+FlQ/vOPQR3bp3DyYRHVwgOlhnwl
HUaJkSt9mbM9Wq/6dwzrDyewpYcoDJ43VN29FNEytctLkiwwidWZyYmcicyeTSfQClFGVOjr9VXo
g4eVPhQNDPRoGrvvEEOGj3K3F+m/UcRybKOY/91+BGx7jrZUHUZe11Ut+0vg6+EAUD5PUQg7SAtR
LceHxmV10cAfLFYZnyLijZVZkLh4Q1MlQBRgbGB7EdGbdoDHCOZZb/7LRgWaQ16DMDwaRoLXGobd
CaA0FvttkG9r44EHm1I0IvHI2oWLR7Q9cmGdrCYcCXiwXewd6xCIEQ6zqEwCoirC4RW7dnWXLQD7
6vrRvBK0xYrGDsHRDiugGurwxtjJO7dELqUHW6UIa3i/HkRczuGt7xfx0HKfnv/5AqZy2LeTfmE0
wbIwp1eMvOEZZwjALbJITv/fKybXf/8w2v9aKvlXjeQ/Kif/f3RMwPHhyIj/c73kf/73D/n7z47J
v775X/WSLPkfFMdWINAJg4hk/5wk/696CU6fjWhGM5A2BMdU3M85/fd2CQ6nx7nnYDHxmZk4cfv+
EZP/q12C0+7SNM1QVInS+xHpafgfn9z7f9EuiQL8JPmfp1d4AcH+h2ZbhGNo/vdTK8ZRTXDwEESk
waxRpSNGQCiy0T7OaOe9mRHcrZxH1mE1GrGToxL3OSg9vA6TZyvV9uQ3SVXGCyD9sC5rSeCadEvk
Dl4Q1z4mcRMvxZgS+CUGS7yEckUkWgVoW/n5kBLkkatIzeOGfEWhm+EMkM2we87A+8k+l4aPzUWi
oY9Ef+1uyxRBtzjfU7nPQzi7BBj8tiNSeFh+Ox9PdyJ1NhUDCqtXZlZ74P2CSgZipHKU3u9o0Wy3
KeyULtTbIdrAnmdWG7Ce633AALrbZPXybqBXSE59F5xWwnlhnU93tYYxM5AYbip1Ekg94pVDGitv
FDlIZA3CMsPAjdDAhcm1mYMGfnLW05ygL7eb54Ae+waVlcLrveTBSqcOXhvUZ2Hn8IaQiyE3RYwy
IfcHSwhRwWQEBTxxBkhew/Dy+ujChJK3VJH4bfBkWOowBUXXJDjQYjRYpcAUVzgD2d5SIwPI1yV5
W1q0mytS47cDrIcWTrO5YKLXX2Co0T5ZxxhFiroJnmHJpq8C1MrBQ6fxyihbSkssmDo2bc1pUml9
mbmNb1Qs8Q1WqPdtgil+bxGAPhjjrcC6UIcd20n9Dc26PkQqTCVyMxp+07jGiRz5oOFK/e4tlaj2
xuOap12S0T360yhAO4kxLOnJLEWx1IK6l8QCan6wIlCVIQHq2L6vxRdOxiDktK0Zzgzxk7Rpy5BJ
bNWtGzp2SprO7TEfuO9pJCxBE3pCWhZB+EeV3RisJnRaswBNwq5/oi7DcQdSJAs4K9KCeuu97tkM
E4gJ3GAQiZkGkFB2vVg4UqewRUV8tNubEWhSYwSBViw25dYJW6FtHsTSZKd4BbkE/yitnwap3Cf1
Cf2Dy7xCIeNYDsR3I71bxBCoHce6PIoguq3W1NMRmVe6VTAUhvc44t3VNR3FCR3x+oxJP/tc55C8
xiF8rxXE2NV5nd/fwaXhJTLoUkwitWeIU69IJwYv19HeP8XwRM73vRP4WzetF4+AgaP43NB9P4ZN
DD1mzGHp4/FMhJmOUUszhz9eZiiYTduTRg9mp+WKsla3zgG/C85o33V2+1KhVaDqt3Vqc2BM4hup
E6gEK+BL9u3dhMIxJ2jzC9RXfOw+GVSdCAzBILEw/sxIDTRonrZXQnFWBY/DENWBIUB1xA0kOmwo
FrCStzYoqN8HGI7x2ThPDGJdoJZkYZIpGrd9FTM20wPdFvvloz7xgK6rABECjlrjIB4YsB6FX0fX
xJReHPLfqLStcM2XGY784AN9QHslzV6RELcX6ENeFzTETwYrqlSM6rAf/EiVEi9yQ33IVzRqd1JT
uER8VMPekx1eHAPQ8ZewdPjhw1Huy7GehEWpZMbhPCh6+pDM1LQ/LR8DhPBLkn2B9Yl+9V2CeRcQ
aTSc7YbHEz5Zgjipc236I4GriqUAGZs+yHZNcrIQCP9m896GOWphSQ3pv3F3ZjuSI0mW/SI2qNyU
fKXR9sV394h4ITzCI7gvqtz59XMsK7unelDTQPfbDFBwVGbG4mZuVBW5cu+Rn80s+hdcTW25bWSB
A87WaAIgMIr8msGoHcIiSBNCvckaL7uB4YR1REAeN3BdnAoVv2I8Irvg+7yWxp9+cOo8pJjGszdx
llSRzVDqqtZ6+L6mtv0zMbqFKH/O7yAtOGXPNU9UsCtSmRyLLsBGm1ZJqbbMYHpvU7TJcIxxi4+E
bDL/l1sSvN4Y9VxtCcmPz0KL9CEofLIZPWIg10y69mf0tuAh9+PgWadWfXNWvH7hokl01XcS3lbj
tmwpOqsAg4ffD3qzxgHbyxxj2tuVyKcox3WXk73l1uLAJqjg8fFMQ2XYxGu1PVQlzTsux7uuDyaH
I62m1zdJHDkZQlqE617X23zO0DgVRrtlw49mPmDoQ4gmlBG/IrfUPwrFIPiQpapc98prDH8zzfyb
MFuHpYosw7a/+167fm9nq/s2MGH5MyemX0Vk8UuFtzRP3sUMk5uSVOWMInEsG5duoM/cZGuiuDNh
scybsTay+LoOsWVHwWCMiqm4P91q6vmHQhCCDKcxqePQmbo03eB/h99gadO+ES53go2Y7RKnAX6x
/ToECeo7oy1J+KBkzLk6tUGza0/OeVxqfRyU2dxMQUhyCiTSu6ORbELttNz3aae7JAyUMT9WtpXu
xVyR0beT/itpS5rTAgCGhpJUekS9eQg/6fnHcMAcIzeW66k7KMciPOVOkqFQvrwnxLMxwKwG/psg
aPMhtNt0wkE2AggKFU/Qgmt4tSND+uqYr0P/yvAyF3QOM/kMs7TxWtltj4FrIU9Ksn8mWObZYeLo
zD7Ua8kfJiwn2fbY4IoIwYrTCPlrsSMOSfvcSF03u6xap2XTFrobtyPVfbafFRmA2pQNDXrgIda0
qdVsuWSmSJvl3XKs+uQXmiSaq+8X5tZXM+nRoKYT2FTBnegzFy6dUOqYeIyQzPDKzK3TnsQytGsU
O83yow0oIswhr95mFajfbjH5R9MI6g/XZfArHCU+bUuWb5NpiGMjnH5PRtTbOkPX7hh3DX980aLH
tAhJ+Q7JllAYtg75c+TzfUrSoTsLL3cannzp/nJk0g2hF7Tuqxw1/lqW8h1nzFSKxg1mUjklDkij
AW9K0GSMnMYyfxzEmJMgXVsrVJjrnmXQcD+3lHybpGPi46at90WkQ/1csUaALTFrer7CmV9Bcw3P
7pjqH7r0OOk5ZplvMKLELBioD8szAkwo2bhfXHyzYeNLvMbsLylIz+Xu3Qxl4cwXZflm1Hbw7OaW
vLWIHwe+b8K4FXX7D3APzcFz2qzYj5mDA2gVxUWLqvmddrCSwlZWDJYNz02xEvjWm6N1gHrnZr9U
AShtLMrggUql+dnPKwaIclmhE1jgiA6O4wQX8mHLCQRE+SMn93VN7/ggKyi7Q9D49RAFTR1s/v/u
jkjA2qYFce9+6poWnex/mcW/fH6BDP13puI/sHn/4g/4m/cHvjSgg2I1JEOTf2yt+UfDJN1/u/dQ
FrYJKkNg7HRof3dMNns+mPCx8Z0dH6wxvO/r+rtjAgXIt0dUkj+QZayuI/87HRPLQP9Fx+Qyxvg/
Oian7MkSFH16KCeSAfjrAgYXdWnTvHekoRWwfnyTWJcf6af9/cpQ67KqID02lp8OeAr7/Da1q9GH
9tIG80aDBsT3k2KdUUthlZuSyi3dpf08HdgSvtzGNshAS1V/DbyT/IftxvNDnKTVV9e4nC2Cniia
TK/Xm6B3gxJjXsyzJoYp/qHkAGAjLquGILVGXQcf0a2HfKmrD55i8DjseSjDfvKSbpfkOn0axjb7
rZLW3ktNujGUsg5eqJOzVzO2UxHiEFiMyMJSGbxORtcUL0lWTM7Jt+ANjiIpiCNmPikUuazug9/I
7iSbWGRRoLSd79Q6Emur74lvkdoJfsE8yc95G3iXuu7MnTfV5UkY2Tii4eCEHInNPAtixM3GSNxC
PPdW0TF0wxEf7GbBLRTNoqE6SKByFHurKFJEjGTW8XYp7rMp6GHun3bCIH6/YDJuxzmxkMwrwFFb
7XTLvNVBNeGDEq7WoNp6xj8FivzK3VsbzxOCCi8MXz9i+whH4TK1ciof9MTA9mbXxroPDEH/l3YK
DKGVjdgw/ZYSKRckpK6ZhqoVlVDrP+2xM1rMUoPHRLQx7GeHy3Df8Ka9BWLw6l2dVA5J86T9Pgnf
jjBzF8Y2WXtnYPAM40YMo74EHvJZKOtmBpu24lJwo5lM09Bt5rFJ7YuJzXYMF7f05vfCW3qUM+tu
Jc3rKkk2RJvEPusN45RrwaQZ8U1jfVVZSdcqUjJipRixIkubipx/wzgNohijBxsH8MadbK+PKJbw
KEBt6bDeqqUHqUWtW0WJUTAQF9Y4ECGmXcRlGDCQjEwqXrU3RnusrrOHubSa06bE5p3Kb5kIYioK
fyIOx0+2fiwZDv2YnApWQWzHK0S9uPOCbZCortlAhfKXh3kdl/ZQB7UZH3nFtReustFPg193ET4A
mHdiKtWuNzvzajd+aYXOLKxtWsXWsPG8Lv4MJmU9mzXz7O2AgGBsdBW45XZuvZlLKnGKLV6Ecd0E
q+R3r4xQSIE6NTquKghsMCtvPu1AtRb55qTcFla6vA1l1aK0OfawqdtmskKz1TFVrdYEwCpFsT7L
YssgVkFm8jopNkRm+avJXro44JNepxe1rkqFeebwbQhtt+9YOFe91RQXN0L11nOxWvwQZSZgtlnl
PD/mqzU9qJonnNFM0X4uiTajwRtiZt3EMMs6wYwcp8GKRdnS6QYsj/M+Nppfjx0mfezc2DEi0IVy
voo8M15H8F5N6Ka2Q53L6fYX0iA+NX2mfy1lMGC/cUTyvDB8Bk6EA/GcB3a1pTjxv0gwqYtpdMOG
UWnzWa35cDGLyWCWVdjLR53bcCegCZxY42B+a9u52LmZO+y1sBfybrWzqtDXC4CjUZUkqIF0zsSX
nj23uHPrQGdq4ph4HUYqtAYCz02aa7lFA2bOJctcnpNaEO+FOnGYwRvsSefSFA19t527gkqkCuLP
2c97m6BF5uzAC05vSdfIp2QVmGHJSyTnssR0EZKEegRlKr5niP6PMQkoAkd/nVe+rx9BovlHz2uL
87xY9mleOpCNuC/dfVOY1ofSKx6IxGvnjoZ8wL6kDOfBHBmZbeS0eDiQRn/ZwVbF1D3i1M2MDrhR
MOfdtRBrG9LKY7pak/qAaOdcGz6kEZQ5k6rLXssjEZL8w+uL4TezNthzeeM9et7svCy4QakM3eUV
EoC9JbfNY5Tk3viqjJbBP4AH62itVqPDVmTxd0/k/re8BXrhBwm6VTeMFOJEnasbHsT0ZMcpKg/b
gHSoePJISHlmcXUNGx0jS22gTis5eYgU+YMuEX4YyFRGlJqDPMYVzDoamhwTVlIn72luTA84XN1f
Hl3lYz9k4g+pbKgrQR5XJHMX5uk0RfbWmBzx0eLd9DbSNHtsha0zHJ1K6o2NJfnJ9XLYBfVALDFI
4kOBxeNYFowa7dVZz4bJ9CrOZlSRHHDE1a+C+cacZbRDrUweyLq2gsfM7MuXGGjDKxA92h9q8ns0
NJ28nSownKe2NV+bxgCkhcl3cBnqGHe/kDPmjyA8/0ip7S6kc0+47ly14oue5XvBxHI7FoVfP5c0
++9eqnCCYYCWQFRF7f6gMF7+ByXja1Pxv/8H1HSOizsh6f8up//Tjsf/LaP//bv+Lgv9f3NdQunY
530TSpJD/fV3WcjedgjRbNX999W6/1EWCpaMILqDd/L5BiS/6z/KQtaTuNiv4DTdNXBLeP5/pywU
1Jf/pKNj/WVGJWllbRabe3f0+3/W073ONVrZYwdzO/cAJfHBi4s/cCx2Y19EsvC29KmR7b3wGH9T
DvCUf3q3/hUmKhAwyv/zd+AxEBBQztlz5/Ki7v/91z9xqFPXXr0VP3XfNLvERpZ01QwMwAFDWqTQ
Tuee2IAuhh9LbLdH358EWRQyq9jh39pRIMzkXR1lufuZ41O4In4hTHTldU4dC1YHMS6pior2J3H3
KQ6XDeYLaEYaR5aUwW+SA/e8cTntlIX3Tgzfg7z/yHNPPt3/jz/oFWqC+TPPTfmQujEUTQfaAsmf
b0xEU7Qsp72b8Kv5JJ16OGVwrioXJzAMgS9PjN8WRzgw5XrS2UyvV1sB/UWKc1ztHploPrPxZN0l
XrfxVJJcPbslzFOLo408f/7ri+jvYYx7QEKJPza2j7GzvpryQAIvnO2fXXnISsffkl7FvAxGzmsI
PvtZv9VD/jy4OOrFlO70kub7GulYFGuF+8l99yxHnqwaEEAcuOTIKkwGMYZX3Sa33o3RIARUodlc
LmAl7s2tXDetR7bMtJvdBI0uDBgHwYAs0SzWlKCAOBXuQyzSHjMCfB1V3Ad8oOD6BBqwvOGRZ6Jc
lkvoVKBR0G5BCAd2sM271YUmax1MprtBoSLHwPjm3bzexelTQrzBkrSO9cbM48s1rvLk2MgBOjSu
Zrccj9RLj2MJijfT7wRu9XYOxmgxiYGm7byHf+WeqbO2BIrnSA05LJr2BzHNGzS9nRv0y/PYEjRo
awGUSNoT6nr9OU1+lGFnRMcTj1ZTAC2LkW5JorsbakNAvpLZjdL9FeXmKSib5X4ed8c5wfBqT7zH
5tjuoM0YFycjmmYSTE7IEp60Fp9Wnukwp/aKgnSZQ+rdkkrvQxTqnWnyobfK99YGq9oxxPdsvV09
yObzQiXh/4F6frFJa26LAlwuMBpxlBrLvZeNDG5s8+alwTVXAZ81DGeE4T7HZTkbnvnZGkwCBgyY
1hHfG+8SM1Zea78VIMKBMvNmEw/5aOBJYdWO5qBJQ+zaj6VJmn7WB1dsp6AzMTS5SK6le55nc2SW
Fdsbs3pgjvy5OFa5t5bhR1V3W9PReeQS1Nm0pYgW6KL+WCGFcA0Sv5G/lqwgG7/k74MNIKABPrrA
OidNEQ0riQLl+F+JwxhKtPsqhzwj0wL3QQ5Ea6IhPEoyVBM+WL5bGpNd5cc/XXtYwqq2tzHO9HOV
fRC3bC5u2AR5sS/X4FX1/YU5eGX75SazFNQJXk/YraS2nH6jy92qhpPKpzzyRuer7+pzXFntMQ6I
7iVNEtY4rsI68Y0D1j7Kos6HrA6XdC7k1wzpwgJXd6QsyiL/nhyDIImVeNgtfAQfzPsXZalDLPWu
YgBz0izy3tAGosPZMDvdepfGR2u2qT9pEMCkoMzGM/rNR+4FlN8ZbauZXdqm654QN7qnPFtqJhbE
Q3KGShvbbzCxlwSwMzM720XVP7fqauvMv5WZG+yIE9Mgp1jpEbumne0V88Wh7YoZcJxSt/yF2D4y
Aq3lTuA6jWRjjgSHQawUxfi7uJuMmD3ZcCyE8U7BYhnbInGX51KKXx6XWOQODTy3+Z4GsexbnAVH
E7vrMi/Lo9bzb4jyc1iDKdjJDg0Aq0boBHYOtpeKZUzjd3qj6dUT0LyDNA7NtXNOlXJfvBboh8XJ
7dP/Xmd109qA/Bzv2xY3GWYBBlR6KvYEGq0QL2K5E5nlRISMD3nWr+d1qZxNIX9kaVAdsNk2D3Qc
5U4ajADIW7ZRRtZQO335tKKv3vp2he4Avu0c3xnnAwgiY/YegSj4O7cynlSweodyZmiri+ql19b8
lLafhAcQ90alr3lJA9i2RsLOgKA7UxmeWg7PHVPNHiJMvyH9kD8h4JcH8KPtcUjyF8ym4jobcbyx
anlLmFYCT7JBgDD+CVvSmTsLtvNFqq4FA80XjHtbeOTJk6V3E/mk22gwIrJN3JUz9kgzXT6gri8f
PhzoSMjhHXgOvl/TUqfqeeS/3HOg2WWUcfxm8VEJAY/D2Tb6l6kdjWewEidfFu6mUV23y4rKOVre
JAGyBSlhCN2crLiNP7Ja75E+8sBtvrvz1EdDwYiDRCpBP9fRr+7gdyHzz25CqaaQTw6INFvDPU51
XDAlZS62GKw6KITRXwNzGzdmfDF0g3MvY4p/1rVHENIHhtOOv+qlwLE9koyuxAcd+EvQWt+wCa1H
Ak3yCSduuM629eBLuWvmBbQ8Y5lofrXICoSu6/W7NZvlpcJZr5KiPy+N1Z/NpDPxyUPsCXWPrR4E
LZayonxLMdKifjluOHQOBjerZyZ5/xKX35eMj6/vjniLh6EOY0MRWpq9j8SvvVdS0KLJnTfOG/Ga
Bpu8ObeE9r5LII97Nwea2CTF65Lrq5nL7+loBt91zU6BWBvEpoS7MzNLX8m+WwE+S5U17HtwgQdZ
9dHo1y9Sjc52roFG5Xn2lHjW0RdJtXUmBy+OR14JCV3sgamQ4P8BZSpadZs+0Oe/2NWYPbqexQi3
I7ovyuxDOmvk86msqgUaMdexQBc7D8v8XGc44ufMbQ8xfDAMbYs4j6O9hCln/Lby4uEqSnczjeaw
99Ja7cye8IM9xFwoeXlphqskjxjyyrz3OTCYJiz9sPM6lCfmRNnRsZvPIhjOwmmH10D2IjIFkZVy
VO7pry+LzSSbRPSZVRn1tRajHc3uYWqd7jT7xRN2p/hbcn+YFFsGSJ9++fOizvH9C3smDvbausca
7f0K2Ftdu+oztQU5j2y2dlkr94Xo3QfVcZyDParOc4plPFi89krv9atumhgVg19f+TT1jeVkvByD
kIebmBvpoaG4dlY/VMnPFoylZd/x5XH7ALa6DGviqmZZLVu8BPikysw/Olm6HLrRcbapjmVImFWG
ZU/uH9h1Fw5FOuyHjEwWkgcJNWfwIkNjYQEaRUksAEhUfus/qKBkFlS3v53YLJ4sPgI3VWCAL+eM
pKFxz6Aa9nyEcIVbuW1ItYn+HEM9O0zr8rPMzeBUcu+E2pi8qA2K3wPOlr1vvqNZVG/GVcOmec2N
Nd0M/kKoI4g5OotFoRS4LzBGIZHgIqFmrfGVrY2xASs1HuYUwBIG3FdGxuVGFbJ+G+fxo2YmD1qv
iTe50POpKYpnC/RxNIxK7VcXAyZMJQjDnryYfvq2xEZ/zgqt94jhY1gi3sKNid2wd3hxXgwrZ2ky
qn40wMJFSKuE9zW5nwt9POmp7ogWePGkk16oihWRRCioDMPx7vvUvrY/WhsFM5MytfxWu7Y+kkcm
3W9vxpaLE2Kae43vybLOmA6Znbhnb/Et5vLfwFVML3cBcjM2yYNhLHeBSQbv+Yq9aNLAIODB/iTJ
O8Ahs6yfPHywiLzmu5jYopME48WWKf7mRZA5rsbxucNkWkkG8AYnzU6aXbaVgz1ugraAPHg3tia4
P56AqFMc+bxHqNHjLl3zRyPBOWPmI2lzy+lPhq2ObVsAUkQF630TG7kpIBPMPflSnV37qXsxSz08
tg6JBsciijnXyRlV+8a4wgqH0eueh0bgjGDBAKADNyqAnWDo94Yw76sBuOtqvh2mL9jyOSdA0Zxr
SdynNk/O+rsYMbunzfqC3eRtUlQuRYl9gWqoDnFhAnYnCbtx1rw+42El0rUk1blo/K0MUK8dZ163
SIaEnExyGingpWtfmGeS8P0RT862Snp+2nx6txW+XEgchT7HplTnPE3cbddDw4lJ+mwHj8+ZgH11
WYrpUwo+8lnOKpJGBue0NeKbZ5nxLa84R0BBEG6w5BECN1OHyblHp1Pih3d3ijEuF2XN+p2R3MpQ
9KSVGI9Tv1ybbnb3+ZqIt9WnVZym1KTE7dVzumR3QNq5gv50HRvaAaIs1IlpTDpTjC6j6FSebWB6
W785z8odYJtDBVnXX7Hj6ZcEAGjktM60Vbi9dmOKC0YOozhYk5cyu3ZfW+wEb4RdTn9BaOIh+GW/
kmDn2zH4OBBjP6x3B7ssl/Jhts6terVSCs8AKfcQrD6wRgu7fiWTaTvLlYKOtR6hzNImQo6SYTxx
5SeuW0e+n2ZPcVfsHCv/9AZNNq6yxT4Y7nyX0jGfZOs9pg0BRqChxSZOKdirZMguXeKb8FN8sR1z
YwBpbqcHRiJ4oZWNkbMizUQZNr3UKC24DObpVBglMeRmAkyBm2OhgRiaIr64RSav9lpjO6mAp4GF
Fjfu401bxeajdHr71LdM90uDUEtVOtNRyls81PmZx2/Lvpj6NCwQzXmcT0yvzVPdZt+qzDtkqh12
lQsN1yyQa2NkmkgJmRw8jHQKIf6yDrCXsB2tu8XvxUcD/kOvJilxt6j2Jh3bnp1WsMmmVD/N2Ufr
+c6142M2J731PmXtaamk+lKuRDjMt7peuytBHn1h3dQ3HJbG0ZjU+2IQEGGLU7HRw+CfWBDUgU4M
HsicrRvyZfiYE+93UFXWb0O9Lot9SSxDPsR85AiFrj/SBRrwGmTf26q0TlbV/zAMn8mTGMW9g/W3
ZVkYR6t3fiMOsBcoofTOLQ68xM9vaVkU0TzJJ745eWyKicppenaWyXqWdCGydJ7pMokGSI+FJdrd
OwA4ny1JYmK9+8UraEJqFOroDCSG4r65xqkKgE9YPtCNPDm0mQ1vSM5e6GCuiCjrmFiN9G4IiNnW
sMyzXoviluV1ti0w8m1SF74sJ/Xn3M3mgRv6EkjwqCZOrevYq99x3XyMynCfMMi7T6pt/RAXFma9
fjq4PWdNzkGSp017aY30FeaBcc3KhSVGFI5OLeY37x43dmS/HyWuekOwXmKKh+x8N3PtIBp91cDC
HhfBiEHbODqK0d4rGBdvWs5mJFgYRIm3r4dCvCdeWWzshgGoZwUTHEWSM6ynYYrSmI+2QR/Ewewf
rJFmYawTogoDl0w1y9d+SIuT0M4DUY/5TPRw3wyFhPGLoCv4RHugqXtrJE9AhDVqDZ6/skirc9Zk
SFMjrI67xJPjpjhhju4Oydj3NOKiPRTJGkFX/Op7q/3kbyf3aidg9fJTrvKErQslTzeF0b7JKRsX
nxU00+pevc56XZN5eHJryfKCwiHT0qzQytIVwdeXkYLPiAJY/5wpRrmbxigQc71zJj99LBm3RNjl
T2UK8A5wXJxTNIN5RRKv7WOSp7cFGmFoTgqWLe0Qwvz8QfCPu8NJ1+ieEw+zoCNO1X91tumRQYmc
xKezNfhBJqa5z71kV1pt/TrCIxqSZY2qVP3wHc/bzFCZ8EfJacNU8dENspvwGmSxTH2Ukn9wk89Z
1AwDynskNcsig+VD12Q7cZAmBFVADJbZ7G+I5tvnhTEZKts67MTkertSjW9YcShX3cCzI3+C74I0
ZOyQ08pIdepPo2HlAJZ4EIbnPHBh8ipseuUstbIL3qjPgWkJLCOrvTloA0Ty95Pt5Dsb9gkAIMfd
5vzRW21Q97R/jXnT7gUnoGa3A9dTCb3uvgGr7NqXNDWNaztNv7BDlm+JuHqJMCNvyueHxtBHGFHQ
y7VTM4kxJG1qcnMc4s2x7W0EM95N1YLKrol9ii7/5sftq8M6HcJDX9PM5FKlyXnlDSViCO2gM4l4
WCWhFMA91BZWx+Xop+nB0PMvo5jqB9U/curiNjSOfVdeXAnHyzBHg2x1wU4a9t2xB2L59AniRHaH
4Uaor15JfM5Dg0VK+rc0q/1LMovfyTT321KI157sCdchhXTLNRKsJWwfgdeHrXAgRNOgeKw6q4/w
rMoNg8/uzF6YzdhpBOpmrE/tSDectj6714o1/2Z7ycVQhKjxFRY7P9B+OOs5+GYw0SFGkRsn37Xi
bWchvZU964xcXHh7kyszaow5jpzUYcpFWjSsM8PZI49wl0EAEdh5H8zBhqYf2/4TyeJy5yWqveYS
dsPQ5F9+x5Y3B5O3x9P8k3DuJumDi8UoIOyZvaGhFCcVD9bruC5HtzegYtQAJ0wskrbTzZvG89Ak
VUfH7SynyfIBmhfraXI8qGksx2I3yOs0OOxG0WXNr86fpHhzCHy8jGT5ipIaXWF4giedugdr3suJ
oZ62vP0i8QXmfupex9jGNbDC+NMvmbyXVVlyGt3F2bnTn8437SiZgi+/xUHUUDEHS86HN1M77Aa/
ibLOlwrTlG/GP4G4rJHTj9/QdZtdN+ngBIPXD4u6zp7EHCybPLMk6KRx2LFZkNPRB0TS0zVepwrT
IspqInP9KNNyP9UT7VK2SF7TAI14wllPGrpAtRqTY2ZlCYC4ezirINCWd/pRs44WRN0Y4Ldvq31S
G4y2JkUab0m6LfsrhyhJjZOwhvlQLyBrqnx9qYSbnnnTiFPXuHRZzVIBc+FLnnJi61mxhEWLoxWw
MOXOG+HJ/zHhj3uEwLtrlDDOWT2dyPrA4kGrSy1m37gzxwiHmXldYYlB2duLxiDoZS7GY2cF37wa
hUOuor+k9NB3D3IF48pPbynUFN6A4SMf9Gu+rPjLKhyYI8MVZwyCnZz7yOkM60albN3YPp/tIZcB
KLr/Y68rcnLGwNWXJAsBf2C+LNN7MPXywVykPZR296ASDBqTax5d9aRn8uqUBiDSTNgv/Lx32hnV
Mb0DQlzM+atlVTc3NkA+zPaFmfxy9FuRnpSc6nMX6ImQgEiu60x00/f6+Db2jtwmnCpPtaqdSPWi
wpMrv9lLOj0QVVenJqlfLDVySoo423iEq18QyZetl+BjFu4eckXz0A5ig4oIhDYdPoO1d3fw6mZQ
auPOFrHPz8ArH7pyqCMWPIJkBIz1SJyXH1cd3JJY1zwl7Y801sGjhUMbG0Sj94W1ANglQgvuvD+a
sV6JulU+zZ1N+7gYnC65gZPIL9eHgiUcOwYh0946kUDUvzQcUVA3ydWsO/Hi1cD3dOOTvyhwR2ai
sg4QsZsdOsJwDkzoqxlXsOsm8e9JDp+OkaD5DsTkzUEYu6r1KOPtCboZVrBzVi1F6NVN9Qjh51c+
d8sjADeNalt8q52+Oo5iuacPffep4Km16gVnygIjRBWflV/fgprVnHMdb+wpezMXk5atoT9jB0Eo
GpckdXdjJwWC7dITsVTjuuOHpCGJhqsHSsJd1Xa2pdjiSIGn1te4mUY/CdnoaFv1jxKM387LbUi/
AY9qRnply7g7XAcAAsIuP9vRTmgMYFQmwQtW7AGhKWUhwcjyjg52R1jpwDu3enReC9v5xgYteUX6
2YymsF/NkrV7ECQQgConzDFNnTKWINIRtyV9QEU0Z0hm0EnKpdfs1Kk07xYUTpQxZ0NJ0vHhB/WC
mg/7Y6fTtIG8HNSP9Vi2R2+YPxoft2ocxOaOAGz/CnDd3c1mb0SJtB9jfxqO02SxrNLyfymrt8/I
mCzNGtuTnbwnsZSPNaAxWUqQFW53o+aYX5fs1BkeFjj+SoZr6tn38R6PWhioCEyb8rHOjzlu8atT
oxv5o62fSw/DNQsxPzCV1q9VHZ/t2DtUbTXsAs9RO6wfaHjxYBLQY45jTxMBGTPXJ3CEYFONmDEQ
enFkdGYQwWIAVcPVxoTFOE4F25carzfOiVUMBJbwSOPcfSez2RD0UbduYiMGmYwjYOD1LWN/i1/e
J6Fd5dOgOtOrz7pKaOYbG5X5ZcWCtsmxgu5S3VKkyvXOMmXp2jpuW2MYnme4b5nQ+oGwdrcdXGjB
FUs9184sjqVpvbI3Kjv7TnMopoJLp/yL4ZAItod8tTPZjE48toqh7VAK9yPgtg+7CY9fLjCx6ZmC
VJfkWWTa7uogaR8D6pi8FxPehvqDaB+Err4yKNoV8XvGk5DXsdUySym3EGHkKYVQLxEB2FGenU3K
OQ4b/ZCxYNLLrfk28xm3pzbngMMUy2IHBoZBd8upB7a8k3gGm+xa9EVw1jHSuZjYVZY2LvQbU/1I
EHT3XTwVkeiAlOC537SGAP0pp1tvZs+JGo1vUsTb6pRnLd1w6vVP7Ljz+7udpPH7k0OMOkIHvan/
xdyZNLfNrFn6r1TUHtWYh46oXpAEQVESNdiWZW8QHmTMQGIefn0/+G5FtIwSyCiueqP4HHEvQAyZ
yHzfc55T1pBL4xLv6dgaHvKmCmYaabEtDNV9bMTFltidBrvPMG3KuslvU5lt7tTU+14qbI83+hWx
FYgVWe4fQ5XXS1iaJzNL3IPz/BEnGZkbZjawlBLFD7O6CTq4Iz2AA8zprKdGWepPVA7Hrdq+AtKo
P7Ma7va+ZNDYTn4CH4TbRJdzm1Q2Bpm87LweKLbXGI9pq4iXaTh2FsrHoJia01zCjZOcqVC1QkAV
7bS3bJ8QtTTbCx+UJWv0YqejradJ4VTPTlv/ymJwnZXWPGsDCH5/khNIOf2XmnCnU94pOq161fPr
FnetIwYcSkpJMUGWQ08t2+9Ei/m3TLyszmxwuyq5CCM2xSNq7+RQKOiY/UhzcULMkv4CwHX7XcEK
1YZae0t7B5ps+9KzGb5nZU77l68NttlY2ndlR50AT3xBJW7vUzaPWP+4uh44rsVGWaA6esmQ2ee4
el400kr7qKgPFLbkDcHFVCMrA+AgfKF9Njn4e8qRgMVcjnfoTumGIj8/Ti0ddJxRt50FJyfF3kUW
zYZeg7OTm8CzJOUptoMfDhyuKcHcFEfZHK77SMfyc2ewD9SKjh2MbD5RJ6JkB8Q8n9d0fiU+Scz8
2UivpScXKqnulCCmndPZx1Syn2l3f85i+bEejyUJddsqECMbCtp+NJnYOQPpgiOynxOeN7qFTgJ3
mqUHAevU/g81oZCGXdVvRYS0yGoApo20z2oH3guJUq/4oqZbGfkwN4K+QqBS2E0wp/hOxnQ1bD9P
KhsvNQEgHUTmH6Mdho2tl15mk5aCO/sYBA9ROR1hSdmb1k+DDSv1TZLRQwxjaCxFjXR9ovdJf7Hs
dEHm4G9TQpvcWk6+JelHbCaFQrOIvtc8fDbrAiUAiUxCDb9OJs9bxupRdf1hmOJZpvggtOhXrWkP
gzbom7SL8VZBq5ah/tL+ZDqP+KhO5DtlhNtutLrZUIZ5U6XewU2T/9Tl/tukUcssTRZfJklbvFu6
xmZ3iFATiOgz/sudNlDb1iL2Et00fNdr414lTmNDuC52EOsw+LKyK1MJXgGGeOJiuL3NXJ8rNpYC
3iihl2HDzwpTfHu1yeSt+/cpeasbJ0NX0kczjE6UYHLSG6WEpu9MZLFENuD1pLuzjORJ7tvZCf1s
J76+xVTEkpFO1hiYj0DySWHCgy40i6UYFAMG6DHXWpws1El9+bccgTpKBgNdHfANRXSvCSuKuqeM
E8JOxcBNOEDr/7ZkeK2BjlFvDlMLfU0DXvQguooF48zhhTZCET+zjP3YdN1WSd3KgB3bIXpIaT9v
jS4KvQ7Gt1rHs9AuSGAXYc5I9LLZj6wDNj6r7H0ts/4HcThqICiJwXWwKblxArovxCVEzwL4vOGA
3leAa8ZxuXN0FIa+PqZPqkShgZIW9jinT/Y9YZhmGLekrIN5L8Iu37FASfYdG/RbmAqCXVKrfMum
UyTse0OQd1vof9gqdxvabrBNp+wzChDllSih/QTpdZ/gm0AbbQs8H1pHRS8/ZEV/02W59ZCaCVAK
GfZObycjZXnSUZqf4CiLvTTqBGaW9a2s6n8wmDXfJngIm6o6Dcygd6MtESen+MauTqjJaU1fUASP
HxRy5/alJid3TdRRA9FiyaM4+8BqBVCOQtUwSskYGtrsxaqzxyYdH7uigMaNscYTvgIBNijAhxN1
y6DKfqWlME5U0Mm5qvl8EYK+x+dPn8ZxnqZ5CaKF7C3NPKecpw9kX1qgpDrbRL4OCIzOn3WL8Nxi
u25tzDq8kTqyyOuSUJoBRj9OzLS86wBXbaeQDBANWQYGdGqlgXqrJIp+16MJh2OK2iARTnOfNtop
RI7p2SohrWk1xoDcSoBAMa8YfZXmLUjurCQVv/VQYehGQ//c5vnggRvTbrSqZsJHf4N85ivW9OxW
xvd22yRafYNi97EcHeu297tvcmMXd7ZkS7tTb9XWgVADKLUpNAxsMbVMMhrBFghMrHsIGNO+6Os/
vPaeyQctrcthR/GnuA8y7ckgpn7si/GNFejWNwc8Oyic8W2RGAAhGCV7hC1K/6HKzZuUjymfzr54
JGmJ+rKskFtBOv1Qy9NtqSoVUk4hngZVIIGtWDBNejDttQjUE1VpT6hG9pqF9TNBg9/SWrbLDR+2
B2LZIjKfMxwT9tuA/exrrBReHpnie6FaCbwaNbjXsqrYTlJbHzOU+fMG50s+A4qSGf/Dwv4LAaLa
Nphi/6TNNDtBK/IuknJCkAF97UaYdeCIZcMjWpgkrYgFKPZ0IxLFEfFdtI3iiO9xGrR3SKkKD+Dy
G0smcpwh1KPLnrotJpPIzTPh3P/zZ8S7cS9pBuOw3KElEre5hECOpiu2yd8dPKlnStvmJ2GBYMYF
TsskPUiNLj+bzaNearzLMjipxPms1XRhse5mpx7NDq34lsIDtIjBEQ811eEbTW1hRklytK8A2hm0
2O4JbhvZ+dEnzyuSvHpdtzhUyKpv7taP2Kpu6Pl+pR9ZEPokxI5GFAqScnw01NKGKGe9SAEJzEBv
Kcf45Ukiot1qmvohqLoXG5WXW6fGgJNbdtDPVgkdvC6jQ79pWnroKYgtxAXDTyEHObokSdwGomT2
AZCYzP1tZ2ieRFWl31PL2GY4xt3SIr0SX+54n8fJb3zBN5lRQjIoQpkobNnYJvRCMFggxVZxpG5x
HrSPYPi3ZZlrO5AI+U4eU/ukUhdskfPc12TkmaCjaB8jocTYr1O9KfwdXsHixlFnfmZO71IeLO1g
tkI69Nlwnwn05E5ehLdhreDcxE2BNr/a2uMde+LwSxmbvxHlVBu02y9xgQOBcja4IabZp3zsnxIp
7m5xyCdaaIMHaIunrhe0pxx7ojkYF0/SFI2UXGtzR2g7XdLmJbMnwj+b5itaMJZ2ulV5g05kSTdW
3+m9Z3ueEVivMSEdbCKHJsmzT+3gU24HEnKDtQppA93Q02QAshf92xg15U9Lb2/jeNRv9K5vvNER
J4euJR+Uqj0oJB3BXkGKP9b3RCHhsO9C0kr4iLmZA9BvpLR9I9R+B1LOvA18WznwtTmYtBeO//zJ
J8RgtGFIZEmJBums3IvpVu0mWgE7gcLkMM74kzrKWH9Q1FPMV1/uw1Nra2/FCM6pI3wiJdntvk31
o6rD6lUH+Vg3iNgqqPfMBIR10DS3cGqjh89qhG5hFwm62tY3aCcOQ5GVpiXQRcr69NmsZX/T+c2b
ibp1kxVBdoD5TbxlTHJeZfH8SXSk+NhMjyb+902StmhMGynfSjfZ1L6AjiGRIpSROobKzHVlvdg3
5uuIy5KCdeOCIvxeBg1lHb8X5Hk6P007p5DQY3JGftf3z3FEVknBcNhpsFWhBPb7uYTk7MqhUbah
EC9FDmC+86WbQC7QdQTAMFMY2VDntlJGq7u3jZ8yNctdVjQvvio/zoGmDEpnO+jli0kggGTjzZUs
6Yb/j3KbU+aJqvJLOMqPTlVyO6aWS5vr/CRnuaRUoUpK4mcD9ZqiNp8l6oJ4vCBg2eiLEQKMhteU
SQfAVOz9sXpBuqZs28JBgFpR4AiTB4tKpEdeKMLKnQHE7ROFu+YhNazjJJzfTR58ncIBovJ4GAr9
B3WLT2PFKGaIamiBUxk/NXC63ODeN4P6+M8P1B1ubmFbDlDVR1YCPwmwftGCABv/cAJauQsU51sX
MnEqvTp9wg/9NdORFNCqpf/ke51KO2V+kk5OqwVlE7GzuTjqipM/SOmj4KtB+B8fWgE+22GDu4eK
at0D6qSUmvjm3tSalNS85FNs8kbJNttduXSeqPIdJ6s1EZdV1IGm0itx98I+leiHzA+yaOZTJbDD
SbAdnYocvFlnAlc38nQyUE9UR3aWpRvUXLEs9wZacYeMC2riFAJaEmuiWqEG8L3SIwuwk7+Lkqbb
RWX3a1QwfQA+ZUgd8wicNyVErjFiV10XBX5+QmH9bJj3V6xsQm5Akjk/Q4FGNNQHasf0ZHaiwpqo
9zAnM944WreV67AvRVEV2W5ZJcSnlJ/4tf2hgwkYD870NIzaT7+uipuqgkkfJuKWYHTY22E6AB/x
mxOlcIN+rTPsUCpLd0jBdSBUdDqstm+3MMgdCvntzs6rr3Ow+Y0SGA+xGD30Sc9SzEqqxaKLydyC
o+8M4z1hdYMrxzF5sVQo79Sxzu5w99p40yw06OT/3SW6BVqu5M5UMW+K6LHZWT7RrUGBRAdOyp7v
zbSTeGW2vZ46LJoY6W3KpGAx8xpax7oGv56mZ9oxm2V4UUbLhMkqL0Ns+3YS87gSaiUZqYtR0z6Z
GUDResgoKnZaSbE5DMHpx9OmRUYI20520wBhcAnS9+GfP4NdJA9NO3yLssbfyUb3uxXgT+Q+I7Mw
bcpTR8P/qCcaapHSpooJjEv4FaEZynOeOgm5TpV0Z3aERKiGjU/c7I41L2Qqxy9FU6MNLE0JhR73
YKCvmEO3etLlXyH4C09U9ARblW42neUnCvMvUdi1kGuEh892eshCaFJZvJefwokqMvyOGYboGxD3
cqIyYU/tUlb1YPB0OQabXlZ77R+d51h5sQ0bQHS9l/hsdUlDpPuWWY8+5lyopc3EposYNTs1+ltE
RdGWUJF8Y0hEoLEMQRInwwOSMuVL01nBA/rrGjEbRSYtdx7D3p/uJiWcfTnMMlme7SytqW99EIR4
wcoTzsFql3SUUSAnqRDwhXYbplJzwBn/nc72o90Fh6avgt9qz7bLBm/naukMjs5hyUW2+Sf3UQfH
VvmlZbd+N1Vm5IoawCQKrGlPo6k5UMMSNzTQUDI13LxEyeOdb9t0Sq1pLlRK6g1fk6NJTXKbhM1e
NST2FZbzxJwLb3maik0nZfCJ+MwpTbdBlxKe0kLnmxrYFh/VxCP7tNujkSSaLJqqU0fODlKVAMe+
NT35ia2R+FkH0EMSQm6HSnaB3jgHBxHXdqqH9GQ4001DD307Uy6kTVwDf2EgEgCmAfgnJo8UTZ+G
TkXhwYaJubPQ0XtU0HGvhkjylYkcoCLKioPPEnzD+tVGad00x25O/RkCxD44fnMo75BFBwrZLhxV
ppqx3ctDPxwo5iLSEDFJ5MYIiw2ZSa7OAaBFTRywHWGLQiivhlKzrTukEJh1i+M//2XXtgPQfU8x
o0b+zO6OP7l1UNG8IlrN3tg7Y5Uk0eXYWnJ1omOIswXAa2GR7GBHpgnQySlwsFkpv/Ew2J15HEBC
uwKs2g50SHvXtPJLgn5hEytZ4ILGF+4k0YBVksxGZfaSNWkJb3qU3LTtsxudqG+XxhKitiDWHnHo
Po3yIN1hNQGcNRg/C8v/ZcSIWItYdNTNAAMOBdoQKtAb024wrTnjj5b9RJWZyV0qxTCOSBXYhzJc
mixTfvbJ+H3AA3BvI7O00snNFT1+cPrW3JijFrhhH9b3McYzlmnFoYjKhEY6tlzhi+je1qfofnrs
Cab4DAElgdCYC3fo5cc4cVgXwZk3HZuHZgXbJunubTPP3LYS4mDYFGoiSqy30OhfGfodxpnbZv5T
1Jp0/OefuEzuWecER6NDk+mXaM2TuEG+6nfRlsjsYWeD2yQytbPU4z+mpv/1a/jfwVvxX64mcG/8
+1chxioCELr45//x3orTj+yt/v/H5ParaPOmGp/fgqjI3zMNFEV7Z9ra/Wh+/Nu/vGzzBfznv9/k
v6Mf/+1///8gcbKCJllXwLHJuol97F/mNtP+D1gIukO2I302/hPj2WXmgfkfIIsAIdiWaoGQcxz1
f2Ju+4h4YFn2jFt47yjrBKECFaq7AzxqdEhhKKhe1tYWk5PuvbsVH/jXZnhCkY5ESM80iH9h6OZT
2H+fAupIFCMvGg5w4eJdSAYWYXFBtjt/9LULmOF37yxxqG/DiJyyHh9Q3jzxCTC+xXoq3dqtPxyu
O4X59ykkxN9kGcag03VlPGHTrkZatKYxuXo8da/nT7J2l+bre3cdY13X09iknATpICGHURwOVBNl
wETXnWA+8bsTiCq3LZk9zYHupkP0d5dHn6PQJETwuuMzUN4f34GOYNbpYLn40BAHTxN8zVA1h9P5
w8/P86O3aGF9jC0pGfshp2lb47M/1in7yA1fhxrc5zRQS1Z6vsWNQk77v1y4f81Q/5a32WMR5U39
n/++9mbNdtB3N8xBtcPa3zfdrOqU+EFNiaLAPDyfl7wgq7o5f2FrD17++zS1KfNqBbnponvoaGCB
Q2yBAKvF9/PHX7lx8mKEW04pixi1PjQEod+TCG3Zz+xnlZG6akO1kBUNFvBsLMXz+ROuXJC8GO/C
xn9izSfEUGGhZg9bH/IWGZSRe/4E87j74FWQF0PejqZebhAbuXY6FvEXH7c6SyzZweK3q7TSHpFW
1kY6fDp/OmV+Eh+dbzH+IQ3ViQHJwW2DoCNeXbUBkRHs0I1OKn1rW3OIZ/b5gOZgtKQ70rVtLQVp
YqvZ3fmf8PGraDmLyaEsutLXBlrVIJ6nzwn21IcSn9djHUPQvu4Ui+mhTwZb6WXD8diIR1TbyzC5
dXqblyUx7GS4MKbWHt3iQtKA5Es2BQY9ANUAZlf8CYncK+UupU4f3J+/lLUXcHEpBbNObwNHccex
tl6DqrKoysjphXl07RIW8xxM3cistcpwEy2K3uSiLu7qWrc2smaYaA2afNyfv4zV924x5RVSb4gy
NEgKA6eCudF8UQ1ga4HpZFvaqrPqsw12qdl2+Br7L3OJ4PyZ127gYuYDLB4LoZYGNnNSVmeZDIVv
etZoXK47wWLOUxGo2nhcTZdQhJTFZpKQiDQYWeRfdQLLWUx6KtzzvKiF5OXFaJmkmNuT9MmSdDm4
8CJ/PKtSlV3M2rYMX2QwmAksX/f6KKRSJBFrQQkyRpIv9UMIDpSQxWtumOUspjynQFzQqqPvgSGc
sn1f0YZkE5AVnXf+BGszzGKO0/QCHZCQyBRpWrU5gLrLZZcNM+UdETVs986f5uM3C7/637cttAOR
2JawvSrVxxtaBfIDlgf67tcdfjli/AjlV4IBvLXwp0ARHvRv5gR9/Pzh127SYly0nVVYoBlMr0uZ
hoeE3gZfVhIbI4Uq8flzrN2hxdBoI2IC0jG2Pb3uaBNBhhmkTS3T/71wj1YuYkmxAKlisMGbH0FZ
aWQDhW0su1C92ma2m+TldffKXgwQS6UQrmAF9oh4mu5VugWnGmnI/Qj166oloWUvBkXmdFgg2oB3
VleydmfMFMynqq6k5FYradgeGyl0rCd2KJp51WLNshfDxBq5ZbJMcFJX8Zg8Kh9Ks8uHVNIuDJCV
ecWen9q7RecYxIGc9Tx+mnPC2gMtlUh5UNWu2xVwoJUTqkxLvrOBxQ7fzr9x85z435c3UPT+PmU6
IPErpt732GKGyqkI9Kn+VYN8E9S2q8J8gmKMG5c8lrC5wygjVDAdFPqezp9+5YW3F1PC6JusSBPJ
9zJLwtymIw3vTUvszh995SNq2YspAd/xEAEScDxN5mLcSfG7OcEkTkcvgNcSfIWvBghNn+zcOA1s
z+e0FdvGDpCoREic/xUfrxnYAy9ucaWZyjjElqdrUe8FY4/3yU7zZzyrkzdkfnthrb92LxeTRwmN
KZYkwmLggFCzbWn7U5uOyIS57vW0Ft/VOioRmA3Upxt41kTJWo2qvpRCm4GqUUv/Up1MEfwCO1yr
FybElfnKWkwk0DlTHkVleqZNCjA4OEdB45QQOtSNDPgLT2jtLIu5BLpUUrYmK0VcLIlrNkBnckH6
G16iK7/h1mLuMAFj5DEkWa9G4eSpkdntUgFY9fwrtvLorcXEYSpyKA1Me16skiepNgoFa0z77nVH
n8/6blpiSV2gbeBlVSEh4juZs6Vxyl538MUMoJgkckJGxFZlSdNT38GB3nUE1Vxaq63dmsUUgMKp
ERrNEA+bi3MjyRpR5wXBXtf9+sXY1kRniCbh6ODk9a2edTZN1cS/8F6uzV/WYkjb1NQpu/Jc0TPt
wO4fNAnxQRa86k7yabAlT0rMvYU2VM2sCx+5lW/QXKh8/7Dx0FVyjw7eU0X8TZaICgtaeDqpLvCE
Qq4GRZpeONXKsAPQ9depgLiH06RA9u4l4429TtLt9QbJotf0lnnhFq48fnMxtLXOQotOn8rTGODP
TlMgFtRpy51//PMv/eDraS5GdZMz+fWT2XsgnUsaDdN3KUngiOrxhhD01xr5wcbx4wsv29qjme/j
u3GoNFnq26AXvdowpE1RacaOzOZDgnlm5xcVRKAhvXBha7dtMeT5aPpJomgNeIzYRylqkCtghUMS
7s7fuLVHvxj1MLPqREJZ4NpsZdG7mrPnv0jR1CT5ha/V2iUsBj7lSKlToBTuK5IR608+/azgTqDz
fjt/CfOA+OjZL4Z+okS0Tzp1ICeSPjeQtS2I0t1II78gQ7pDZoXpSt6kPsHi58+4dkWL2cCIIVfY
tt+5ZUqHWkMYvkGd2F44+soyxVgMfE3EuurHNh6HXPoWDEAbu9p5EHWMn9yIr5vtjcWQTwSRB1JN
MuY/l6Cj0fkXReGqG2QsB7th+y2aiM51egfNx3z0+vobtBjsiQz7LK05OiGqBFYITErCRKxEaJxp
qvGFx7DykI3FIA91wy5kVWaDr6tvhUbnFY7rdOXtn0/6bgZJ8KnYUcDB6cIS6q6Hoxsgav9XW2+1
Zr4yPxmLQT0gS/XxWvLT1eqgO9WnocHIXOsT/j79a23JyYV7tHYi9e/LyEKh5oUmt6RzGl5PxGmc
lI/GEP8MNUR6ZLqdf53WPr/GYojXU9UgLOwBz0YKuOLhzk6cg0S+g5lIBwwrbtjpT1lk4Ab/rzit
//E9XIxx2TcqrIJS49JlZj2BqzDW/Q1huj/0RPlkOcN1K0Z9MdrLGiYti/bWBZgWQkKCEdtWuOzP
37mV6V1fDHNcMVIQScAyCyRH+0AyibabaigNsAsuvGwr40RfjPWh1QEyWk7rTbQw6400gTLfTkNo
Wbvz17DykumL4a6Wg5PRFu88IxmJy8XUsheg8+b3WdnIlWPcZ6OdeedPtnY1i1EPsletiiFrvQAg
59GJawW5ezy654++9jgWw76tfKEFIzxmcoi/19JwO9TgBXNU39cdfznw6zEmz0NqvCiUTsy63zQ/
eMKA/HT+8CtfJn0x3J0oyixQe41Hgw8cOyEoYFHCZyyasLCxrJw/y9pNWgx2UsOlyrFboNWRcV9W
sLIztXtozOHrdcdfjGw6/72oWbO7M7qKMM9PBIt+Rcp+e/7wa5PVnG73fm63I8x/LBFGT8dJ5ml4
obaJT6Yk8aKpGxRx5GGa1LZ6BZVkIINmp7dYU8+ffOUJaYvxDokfgAdHJnYK5fw4pijKMEQdJCSW
e1JM2pvrzrMY9C3oADn1i9ajQ/5AYD0ME5VrFSo6mtL5c91JFgMf9VJpdVD5vb4TYqNUiOUyolkt
VTymAJbOn2RlwGuLAU+cjB4JKWvQ+sVvZmtERyYc6/H8wVde5RmK/P5VUBu1qZoKnAuOx5NSBw/a
hKenHZ6vO/xiuE86lFA/TFqPIL+C9NnC9fvie1raV/78xXgH0Df0kcbxbal/TPBEERUIs0C/8OVY
e1kXA50sPXKxoe/w6ZOeOhmNc2sP7DzBcNQyER/nb9LK50NbDHdFEcKaJMCf2IZvG6zdQVd88TEB
BGV5atXywhpl5VGri1EvhWxBqoJ7BZkOaNbkQjvd+6Rdn7+KlddUXQxsgM2jNlDKd4upO1S9eqsb
F57C2g9fDGUxGo1JamDraUpzQxDlIWO5MOFHuO6HLwZxlDZD2IIacNXikyzoLzpv1x14vp53S+gU
N7aYEp6rUtg/ACaeiHM/XHfoxbBtyw5ycW9ixKhj5TOCINWDVlTvzh995YVUF6PWRpiGINVpPMV/
SELdQ2h0a6vY/GT5SQUHe91ZFmMXzmQgCV2WXObjpwnKviSbP0iXzzHzl8TupVe+mItBzFtflqnM
msCYcFrQ0yq3OpayC7OzsnazFqPXxqzS6HCD3GFve8NN+Iq7nB1x8J1IwfGhc3O3kHbpU/XFL3aX
Km8rI2KpxguDsNTLcGywqgb3mOm/GwH00ULyf55/NGvHX4zlnm7ZOOZ+7SqhOER0JUgHIb8rtMcL
z37tBIshDa9NponICZB+P0J2+klPHzWqc91nQVkMaUKhRsz9Tu1WmfY4qDj01fS+towLh1+Z6pT5
qt4NbKWPLE0blMZzAFKdzMKokfwN5oXRt/LRURZjO6x17C9GK7mwtDDxt+1Pa8Lek0tflEirr3wA
iyE+OK3eJw4TCKys2edL+mKzM+xqwm5VFvWl1d7Hzxke4d93Ko9tW0qYX+F2a8pBS5pg3wEn/pSH
gLmveVchT/59inSOFwCyhYy89cVeqRGUiwx7QRMZ9oUnsnIVy+FGUFcm+1kOXXFKfxVleqti+duM
/nTVB85cKl/bETFQC3vH0zqKUlu6VeJ7ZBkV4d5O0V31xM1/5q93Ly1aGt9HC5Z6U2X9NFIYp2H4
ScTjVV9Rcznk9E5WQ4OyM80TXC2bqtTCz1bbXFoDfDzLmsshF5HImof+/Ai0GL5YK8oj0TyvcQ+L
C0qjSQBNpl94oz4egOZyABZq3A5TxaXAsrrHhUfwclZRxlOQUiFxKy98OT6eRcj4/vvFdczJGo3a
jj2lb5RxF7V8Dze2qZb1hS3Q2mur/n0Cu+t9kUPm8pTQHHcKQKGHWqjkpNKsvPKpL8Y3dNA+A8UJ
IUgJhuIYy4p8UlVhXNrFzdL2D0rndCf/vgYTu9lgApb3JHY+GTXmUjZo/qOfZ/OqGEB8B4wkZKkO
IFHiyofokuF4LL4qBhUxIFR4NC1deraCwcb7NZpa28DLcaT0VRRkhO170YfltjXi4ZeGK/C2E3Fz
HHFAUcVre0h6DilHGzmLMIWGCuWLJxK9pvEhlPlInmIRSlAjMwlThlZoOCs11S+6X1dNbUtJrjGZ
pTq3vtzAV+JT5yTOXY/J+tBjtPp63SkWX/pQirUOtEQCr9J4qX2giGqJ53i87hVcSnAtuRkzySRG
QJtqYJFkn5dT8wqK4sKeZmVakOch/G5SQ/VCojGRwV4U5Smsx2KsGtcZ67DaTVkpTUeLvo59UztS
rF74GKzMDvLy4w8IxNQ7I8FILJHDmvTkmZUZdjBIuQ1lkwvfhLXTLFcBo98qWqUlXikC4HKTxASk
jkeR53uzxy5+3eNfzEEKnK8WB3fimWkbfWIdqz/YIAp/DLEiXdiqrMxC8mIWkn0otKooE7ceNFxX
Y0r20J9aF1NziHqKmRdmorX7tZiJKlA5bWemAQX4Jkn2rTEomz5mExFlk61uSUnpLlzQSvnMlBdz
Eo43pDhVCnYl++Pbryyd3GbS/ggSpodK3CQKzP6ZclNdOuO8Q//v/UNjqVKVBqGAX8gTb8qlQwil
Bb3ORm7k7QTlaSCtSQXYPtjXvRTGUrNqabgKp9RywCeXVnND2q2xL2ynxOQfdETJX/PqGUupqsGx
iWy3pN1AfM7dUEQ65M2C8EdTulRs/vgLCwz279kBHWEZ4eaOPcsymr0ZKcE2kuADnb+AtaMvJoIu
IkVUI5XPw5dn76sIxE+cBn+uO/hi+MumIPbYSv2d0kVHYKkbvTAv3Pi1370Y87PEvWZH7xN+rVNG
YUWulN75X/3xWDewmv01HY9oaKMafwU4YvW2CpuDUz5W8VVfQ9BEfx88qWTIukCddiLuyyM1y3g/
RNJzQO71db9+Ma59w8JkQKbsbmix2di5qDegqA03lcK382dYmTqMpagW70nlG0hlvDyv3tSofKVm
eaLNCl5UAydnPgxdSADa2Lxl4tJ7+vHMSDbd3/ctMK1A6vDUedA20n1X+MNRKZkday1QtgGc+Qvz
4sostZTZSuOApzGrIqThGokI+j25Z3e91ruGptFBEqTSEgqVt5c8Iivv8VJjO8TwQ2sNuERARm+/
z+fdLCpre9qdf1hrx1+M77BwmjLVcwd9nHkXdOC4jPLbdYeeT/lu2TKGwxDAXArdFMQYtyRnKk+N
5/MHX3sOi/HdkT0zFQFcmkxYxFCRhtW92vX3zAH7kKvP8HG3Ef7o8ydbu0mLEU9Y+lh3jYjgHQby
rgnH9g9IWec6ETqRB3/fKCcbZd1KDAAiejGBAiKRhBgK5U/b+ZN05SUshn1r5j5QBc2hDzVthuRJ
IZPs/M1R5rvwwYd7KYPVzYlAyjwIPQXmR3ebJXGm/bDMwZS3hDVVx5CI5sqTMPHhDZkG2Xnqm6oo
XYtiffMjnPpKJxmlm6oLy+WVp7XUyA5SqaAYmYGuStUEN2Bns2gfw+mWrvsmWvM6/d2LDWkEtp8S
WrvWIYL2aCc5yOY5AiK+MIN+vOA3luLYisDbqfNF67YFuvPE7x4jcroSv3oz5H7flpfKuiuT5lIm
y5LR0ISWcR4BOWlQ5PskJoagbqVDplsX7HprJ1lMA8Lq9NonFMbt2j6ZORcndYpuxkn56ij1ha/m
2jkWs4Eetig22hz1BojJPJ8e66B7tUyDOIj05/nXfO2tmt/+dw+9SGyb+Eq/cWFtwNGQJFQuYBj2
1x19MQUExCbJuqQhEKFoD5WwCk4poI+X80dfWbEsZbM6pTZNMSHLkhSebyJzTn9sHPBKtn5d/9ZY
ymSjqleKHIgLeQBh8kVEFSo/U56sC2uu+TP+wRyzlMZORtiXTdthMap4QdsaO6MMNzOyD7nQD+Qq
fiVU88K5Vp70UiJLS0ibNNuo3chRsr0h5/mW+u4lDfPK2F5KZLVeJRE3Iai7LALXUIyTrgHacIiK
aIEl5fH4+/wzXzvP4sPe9iWiUlBlLoC858icw3zC21SUD3o9fqKKGV2Y/tfOsxjeRtJCXIWo7PaK
8lB16j5XsueUUDHwUuS/R/J1s7q5GOLSJLLSTzW0Z0ZU7UCNEFWokhN1/m6tjBBzMbqnttX9qKtq
1xLqT0Jxn2h//ylEcGHVuPZKLYZ3mIVZUQi9dQ2H9CRJ1dWtMvmFe/7Hr8x+5uLbnhL+qiYF27OC
UMHQHat2xKvRZkCCR1NNq71eCfWSN3Jl4bWUxfqd5utKzKWkfeVGBfm4vn5PzfCVr/7eLvw/QEBv
xBB/OX9ta6dbrOtF6FtNY3K6JqqOY9ncOZp8m49vhvHdNuOZN2QfbNm5MPRX7uRSMJvETDQ2SAvX
FvDemrjjgwUiDmyS+lhn/gUx+crLZsxnf/cpcegHN5lhzAnqbbfPQhtuk2Sld8Go9NeNyqVqdsw0
05wqnpBCbQCcmvg16fEdMXoPvdn9VMrikoJ2Zfgbi+E/hZk+FVS+XMchuyuRxDFL5HgTGMGD1aR/
gIRf2NCvPZrF+M+t0Wrg3wo3mvPjhG4Em3gCRw+av/q/nJ3Zcp1Is0afiAigqhhuN3vUPFmyfUNY
ls0MxVjA05+1+6p/HcuK6LsORRvYUENW5pff2nSz/clc+mCmqncLQQzLp3Nyj9sMbRqVCQAUsAbj
J8vMP9WVP+xj7xW0o7Os8dglZFIAXfmF/ZAsYl9gGRrRVHRljHN+h/OLkjNOkv1NmEECoGmi28Aj
3g8Kz7q/T6uPPtu7JSMGJ+CMqHl3aTv89rCrQ/KqH5PWudbIiL02+GT6fvA638tqKWFQKFjglEhL
bcLJ+tmU9dPff8IHIcF7TW0BGz7GtdHft95Y4apu6k1oVAx1FBLitCbjsz0U7qGo4nT/9zt+9GPO
L/Nf89YpG9GsKF33azxDMO1BBjaXnlPWwScLw0c3eLcw6D7ABbbRIUaGwa7p4WDZ/zHAlOe16F/P
jty1HRaXS084Bq8ZOGH/MyHNR099/vu/Lo27AHxzv+W1nGWBQdJ3UdWO/006reS7eY9EJx3WpZHb
GbqIqjEB7PSd7fmfzMiPHv7dfLeVTbBXVXJbyXg/K/dWgiX6+3D5p7L9h8ku3+36CmVd2gmoN7UO
fuG+q946LxgvxjgOH5p++ipM/m3U3Y3XrVg/Ykd4bOuheCgQVO3GCnzAvDTNxsGyNSqFvBdnPhTW
pJ9prD9YUeW7NaDWTpuDsvEptdQ5FJaSOuHqrLvUctoLKezu8e/v4YP7vBfiggbQMjA4iOIS3B87
OS71L3eUUhyTajXp9UAk9Fky4h8h3h/e+XvlrbdAWGlq0B/DPjmytB7Dvfts71wvkjv3AElygxPo
DnTpdoriS/cyOLK27uRPHdkbrLL7T4bVB1u8eLdUqFJMMyZW5S5OvtoBxq3pJfCxTxZvB54Oc+tP
P/PdSiFaK10Mn2wHsUnD0PJSi7hrW/Sj8hY8eCG7nck+YIiitHNDX8IWxDaB31qHc2pHGOMzvppS
e7BFNEiIM8e7jXvn2JeZ134XwhT6QGYjh4mydInpzAaMvHCwp87H+LoK8s7yT7Ml/bYADmCwCpeL
HzRPkDY6vG1dPEYQbtk0aIi8groSwRRuZ71fVg1EE3rMZHCoknjkR0Gcna2a/SC/EIUAzFyn+ovy
sZGBydd9AzQof9PHvfQb/CYtwKj408eA6zEd24T17DQX6DLTCyxP7eulDgHq1ks2c9KtwsrqD7WK
ZfbdBI62Luo6lwmM9qbLLrDn9UCKyfIw2inwmn6hhFpkzmZZg7SgIb4StO40/lLtSWkDkc9nk+yV
tcpNJrNTmYbr1xrPSTgbcEZEVGZmnrdxLCrAMnaAV64dQfnZCTfMTij+pkNQ9+4e+Nm20OoNR9Ir
MB955PjztTDtXjXtuouxEQUGdFMAEJi6MI0GuJtJyLIKvn647eT66o1vvZO/0Wj+KqxXPQzX7jzj
cNjLJ3BpsGgBIGVepIaxuEwyHMAG1Bx5MNjYQiFZhZzgNcc5dMdotqb+Bg9tKBAibm4whI8PdZAL
UNRjiJSZVAcesXzF68xKcoJUcpTdsIQ8cq+3y9qGN8MCkNiwCYKYonoLUeCngFLS1/NjnmPniGH2
RdWVV/EiIz8XN1Na7oE1XbuY7XdT8iVPp1/CwxAcPPXWR8K+GbGB3IxW+uIuydM49Hdq5eO0rdgE
1NB2dZm+Nqv64dTWiwzla7+G13Aco2Yxl6M9b1PL/WKER7tYtUSwYeyd36ZfAyxgw87dFu5wU2YF
MOJq+mkZyBw4+ewk4Od4fMQ2nHByn2ikYhO24MRmRzvrn4vQeRSZ2Erd+fgW6wex0vsSztfKfXE8
H+vOYDfn6qp2fepMMvwymRImffmAb/73JZ+vSj/YKQ1dq2i3FsyepDphUbm3INWWaaVpyuthMq1X
ad/Bo7NPjZ0fx4Cq7hgcDUhRT8+XSQp6CftqDGVvrQLaGH7suzFNTjiMRVmRfWNgbtYyvoX09hLb
/RZfJlAl30DQ3BXTvLcge41UUxe2/3qOzlysmv/Ow/BGc2m4kawNt7JpjmcyGKyNXZxmd2Nv7UdP
32DajylqvcN6Y2fodXdgvGy7sbxNMmiD5S/f++mK4jlxcwgDYEMKgshCXbhxH3mdfHEhOUHQ3ojq
pMPs0Q1wjMXuOMHKFeB4fnBll2+TWl25wt6D1IagkvFNg86UV71RAF3c4HVx8n0wNXdibPEFnsQr
3XXk4IJXV+ub9dyOP08XiVNfLSGW/vQ4wwaqQf1p9YRDzV1t1mMSu48V6x/FJ6eIvKEjunfDZCdt
/47Nad5A2RKbRii990Y7PvopFnshEFGt+4p+ZgDECeS9iaP1dvZA7iSwLRmsUn5bi7h+xIIoBAc5
zGu8G0e3fhpzylEblDb+3eAG8jGf5zDYAMsbH2sHiin+hnz+AhvbIctv7CV+U0vXYf3dDpBLETA2
j1MFI1A6I61WWYtrH764jmj5bX0LWCUo/EMmRfoiKxwJIleFDX3Paem3Gw+78uA5NJgAYl4anBmq
ufSZ/rHGEjwQw/gkp6l+rsKEthhHshhtVxSYzPtUV7ueJqkt/kTrTnRl6z921CnuYjpqxG4BxaMv
VOOVPwCHqa+BTyKu6ToBUXSwWI4aGcWmJKqa2hmSQT+PnbWrnJAIR61OcagsNfwQll8d/EVm3+j+
cRP2sKT52tTpeHCcVkbptNZXsQEpsVRVfUohUZRbdy7t+iTKdlTbKqYxAh7DMgEzq2Kn+OVZqh8f
nLySj9gDI1VxS6sUm0Fb+kc/p/OPOHbrZ83ScGJ7sF7iHOfbjeElgI1gk/y1lHoCvtNDo0gm0DZV
aF0OPs5SO0hzink2WeG4LfsgLbfotQT26Rilx8NYd/u8HML9gDHVc+YG+bc1hvq695waJPuMNfaW
ZYhH6fvmNPhO9tityv6ZJOlSY8OSAlOcqrD9nVTwbXf4tIzfrEzPv7IqhxxiEnAdwChPHYblN0U2
u2/CPfOO8AYGROHYy03GR/1eIHL6ihM5BspJ4P4EHjDIuxXr7ENfYIxfSa99kFVRPy5V2x7lGHZM
SYklPxQOj4xgjLPyMW7m4LSmCUxiWQUvGZdi0vow13zZr196VBr5ReB6/qnNIa7htPG9c2QPuHMW
mffQhF327WxFBJSPLOpP4ATjvh/D3oUDS4f47Uiv0ozDNTTJFtQN002Gdcu8kuWtNzf9znKs5D41
ynytAoDMEtbsUwM38oJ6gdpndW0OekizPT187jFU/nLD+jn98Car62luN/m2GIbgKBOeaVlQu50t
aKMwDKx7tbjNYfHypgVmPrssJ5YF7iyJpy8dEOB82+SLmigcYdZ1taZTpaBOyuK3sZ3qTuX9Qnfl
lF7WxvhffQES1kpTJ0KUKSKjnJq7tGxonA/TADO6DmB6+ctLqeTAgHE7X7QH1RplYwaf9GRIx3mC
pLohvAq+dmEoX8oMast1i30nGO5m9NRrTQ9btsUWzPGjwE6AthZz5qrdXPd2TuQBnG84zkojz1lV
PVqbdZr1HRA7yIxyxQJswbA99+SelkqqsGlhJ8nG1/iK/y7HsjYAKMu1hO8alP44jbsFAmHTgOjU
ZFt3odV4P6vSELry5mz5MFQegoHCK8K9V6R11DXgf4ndisHYAlgf/zySUrkuMVEtHrI8d7+XInlU
M7i9IWmtmINnGz/iiYN/tgJ5eEMPxBh+7xXKKehfQZK0pyRGubt6Ke7xMX43NSrIJHG2NlFoeSlq
0entyPL3UHdJnF2ZvABAO69zt6+WWS8Rppu29cPjBy3XdpWELhg55cOLaLAo74PNUNjz9NMUwEEP
aOiX9qDnYJ1gFaJAazbCBFXjRZML7vcyKyGV3DcSH8sG5NUw9ldmcpdrVpZg2btZDrnKZJUVXrSj
UdYWwzVhP5SYq0yYYg9jCFaI37AzAK6/0mCcT1FSCEPGv6zyH8l8Ps4Z3w3Cg6zauoFkm6IfsGu3
frEL4ontnMY4rVblvEJ8kkp/r2ziXCSbdRbewPxjE6ljrdbrHApiepfAnyDNXBkr3QcMuZn3PSfz
Dqfvxd+mRnTFsY7pBdougDV+4fgMBEdXTt6+8F0WeTNxTBjBk6X2GMVM6ymyWwNcJbF7oioH1STa
WmzYCuqekxeDIWp9+HND1YhL6Q5Beaxl3YzbHOcseYPTmf8KW5IlRi9g13e19qxqM+HGnu8NK69C
41IUww9ozfaZdGuEE2KyobzyJ5AONcAn6aulfvQKp1mujQ97L2rdxpKYcqVOeMoKLJufihWzaYBl
qq9fR6duu5Mdrimvp6kORSLj4skOMp0+hIB1zJ1tILHkUTzOaoBWZ/WTc5G0XS7eCgRJ6WXutWI5
aK+arKMtZrN8yaWQ7jdkyzJ8c0wR3zjNZF2gi1p/hqVTbXKjkm1iyxihF5a1QAzwqVlBB3nia0kS
j7I7FkHefe3DkrpJMt2OxyxG7XTnAqIKn/Nk6R11ds7z3Qg6TzGDObVhz8B08/rpwsHtrGGt1h7n
LCpgMrypmyyH0GnpxQ62acuQIqbFu3q/+h5Ss7xZVvcxne2ux74ay/Qd7GS6bSObu06XWdGH8ZY9
MU4jBbjQus8toA8XdtGW+qhzYBTPaRrmOkrqvhgAZyyd9g9lrqU+9WWFEfw0egFRYRkIP10xl8Ax
9Wc8VeOTj1IdgmE84PqS+F0sIle03nyJCtdX1/NQrtZuyTBvT2jQFYw1Ga6glguQc4NMbIyeec3j
89IKxZ5EcqbM0CgVK1Vj4DKdeVrwzwU8Q+rSn2us+7UhTWK8OMNMO4/L8zQy4yQUO/2MQfLZGbQo
HnJ77B1sIvUwdrvRagd73CPuiocftjW4+byBtt4Wl2buEzjPMy6T4dGOFzJw81IWyY1i1SwfwmQ0
3rWRYu7v+5LRfZqG1YSHsaIxadsaN16uBHZ7d144Jv1To3VMOnyh3CoOsc1m+zPNZOVdrlMT2Dec
m7t4X0vLbS/aZJQlMHKKqOBxzCwCxniWZOWtI5TVnwCped11Qz9cBhYB0zmC2HDZtKYLnZMjwn64
VX1r1T9caPXllQfbmaN5nVZl+qZN1zVXI7X+Ek33kqzPseXkwz2oPZXe9EmWixNN9l55jekBdpq7
YrRhy8rREvGvFceHmaNGN42vEz6fZBHyAL/+ixRb/PNgqYSbbJCZT+CltUMNYxqW2n2sLVz4hVuJ
9kRpc3KvbRhH2HF1jlWw0yJyN9u28s8smMUyvzgtVqyLmMANGrJC0cPGyzK3/Fm40OfupQ6wxUtA
KTiPiiS6/ZuJk7onWBMczQaQ381rEqDDBdZTwBR7nRAXW2xvQJFnQImtL7uTY032+koXUzqcYp0O
7m29mt454Ps43/nNUJ96cuHTFUkBL/0uJog0L3anxPBizyC0EuxmrZGXbkSykhDQq54gN6aes3b2
pq1Bld3C0FnnNwtvM4GSwqnXAW1VCMOojHyTjN5lBnZqeS06H8TAIALaCkjDmRrONN+q2NdllgS/
OLzHzhMHmxgYOCHPdGc7UOme7N4N4gvQjnl3HWaqWLf+lNr1fRmuAaE9QrQzqLn3aBQIrvMVYoTZ
CM5p67Yx9jqrKOhDOglmB4T3aYh7uyopodlg+6AbQWLkkIs9FLGfIK8jj4kCIwNSImwljNrUKra1
HWig7p4GcroTM8Bjjo9t6oYbmsJnjcTPG7wCDVOunUuwJ3K6dWqbLsFVp0H4NGvX1vvAARPyZAm4
iKfQty1UdBnsxUPB6Wsl61P4/Xqpy6axQJca1eGgrpMi539Qsu+uKQXyLGfZYpFctzhQ6ifCBhcy
lMz9PryIyU4N1NUhjgMd7UjmeBE2ap7YdXbs6ojO9bF4gURqFWB0xrhbwo0dMPCeNRNNPHd5twgN
dJKdQUR+KRr7xQ8gFgK9H3xIbxvfmyBlbGxbh5zop66aDsXMbPimyLAAMgFE6ETstf18YTXJkO8U
9YircIgtM2yEU1fTRVCaIGuiyquo/Bn0U8NWBI4zHq1+WdUlRUJffbFFqMczpSd2pod2ivOhikzv
h9OVtNqzq1bVa295KQxxkImquMypJYoFf9wD+zfbTj1QqrhtXS8W16lIQnPnYAecIzFRfQpP1RMs
qP1mqnWR7MM8ZY2nMygZvsegnId8r6o6y2uArcCQYuZmVatmU6b5UmPr23tFsPEGaVobS3PP6sH3
QlqSHNeL0fFf4rUSwQV7fGXf4LLRD/uqUWNxBsGiDnv0he27r6M1QivZyKWz67cQolpeR4COwibe
qGo+R871YIT60SEpkWYTC0uc81OqkQWErSEZy5O/gjp8w4nx3DKQDoFSNTRGogFQzyKvAcQ6q3L2
mExm+T2A4xD6Uel1oR2JflqGZ06+63hD7w2sGCecVXgCKyLn3xlNXtWtC/raczZt0cv5a62tWHd7
5m65XrJxNQNBYaC6315ch0G/iQfm6TGtfeNcN7kV2M9zY4X+c6GKEDgSEEHRV8b/lnIIn34UXZ35
23xuFG03c7eeI1Q/Jr8Yj1OBV1M3zuQaGMEvnpHW8BwYpurXQCN2LbcWaVIIWWNYTuYeFWrRPK9T
SZZnoEGjisJYlO7NQgrUboj1MrXsg3zOkoekIgt5Ocy+xykYwGdLktOrOLVIsIbuF88ki5absFhi
qTZzX5YmJDDRRXzoXKEDuoHyfnSiddJ8gi29j7N1qWuVA8Cb9HlzqLxOFTAJuow9r1yWOHkre6uZ
9nNeFd7J42AebHUQVpy0WpLCkGszgqPmkVRY2D71c261t97qrnqftUnsRawGefyzroo03a3tEoPO
rv2uLp8x4Y5H6hUuZxo6iGI/6tyFQipnGlKx9yttVXGyNRjip1vLm2x10eoZX1UyF3DbYS4Opr93
BRdILxcdigybOj5XfAGTp8v9CIsSv9/Tlz+nrxl3BEC31FLGt1LR9R4NeWJZ+wH0uznKkt6ivZD0
TbEkBXb/7K+Zy6SMHdPVp2mmKXFvu2RQMe1Mnewm67vWfiLT16TXoPZi95a2MierDnbD8oajy5rT
47EpxlQmYsdAVe5pBm/nfVU2OLlD4tnLeGNDs7K+Ns4wtVk0+2QwfxtHlws+HVMpU5i1k0q/zmZq
16sibYph68watQgfKRuzPkqywsiLrjp33JDE0SFOMv7MFtrETrZt8R+Q32e3gcxnmo4udpbf1m82
EBjT9Gla22B8jis1B7+aITUFlyUusF8tobEaj8LGN2yWncHS9mbWZ5V5mIPwuqaBqCfTq7tGV1+D
tRGwGFENhF/8upnjjB5v/PWW7Qycg4aW1Q/G6tCUKfYzi05Wc58L2w3vaatZmyPFI9//FqRhUmU7
y2uL+NKslteksD8TU007oLGrdzUY+j2CPcvKsnaRrcqqO+VQRYD+CRU8LoGiURtotjf6X4BR9maf
xAyuexOMdfHNlaMXRrAVyuK2xdky+EJSMmEIKbMGRJ0xZ6n53ssHq3vU8KPr36ru8UGYnaS0I9oQ
qj7fECDF9duKUM67qlc/d3935Tr2WxhI6/Qsi3lsrhbXAAKbJvDAF6se5uGoG/SejGgtW33J4TJ1
b0Vpj8mzu8Z1v6tjG4fAkUSGeyenXDb+hqyJ8C9p5YVPaIRvun3aYHfTYske1PWJYodHVKAmKjT+
RsLIy055P3jLz2kKcfOHxtjPzpPVJ814TKXxkUBwjoezjQdeEh+psPk5uxioDOdLhbV0TSJbyQK2
hZgnskrMqi9hAOhdR1aIp319qnpTxSSpl3C4gMPti41YFS2KaUxu+V7ZjSaOb4MqBjRN8sDP8CSV
RV67ux4taq9uSvzlQ3O9hEnaz/s+zftC7pWflfMLYDEaHTepM4hm3BNHTWy9zepBPU7TMxjlDNwS
xXXOOpTcLpXTm4XMtfAoh4g08SryN30BFWQfdmtSZhjZjQVtfGRnG00WPdW5dc7QN2NwW4ZhbvwT
FSxNgmAVud/122QKKa1tSNcFY74zvhyDJ1aBqmJD7eRYPGuL0sgdYUDX3uddHge/nMELp0dVZEJ9
SeFC2096GQvnIbAHgBOHJl0o8wQ4ZsK2JqXCVoaxIbNMAM3zhuDSaPhwzOci8K4caFjtva3HZbku
WajMriz7suWwaNuxHRW1HvvLJQuW/Bp2Uurfx0qb+WUZdZqTV+rhvi5jFQAW6we6oSpl+9PTWiJG
jc4CEXWVpnK13wLnrI87pmiTfVKEcC/JEpcWlaPAHfWxFZmSe1DFq3kNeyPzPVydWF62cTFlYNBE
r8x0IvedhNkRGskIE86x6gwSY6f7BAJjudCpwbigOHVBAleO14sLezW5hSQ4Fle96sbgue3w4N/I
uVqaXTsOA8y2sqzrXV0s9hXJVPshZ5koN2FHEWmbYbn+vbIGTqmz4czIEdhzf8XWmjwK0nVvcJcr
cu5h9mAlspo4N7iuieaydgRcaTuoKZ+p6STZlZaN4HgGp44hDlJ8QCt9QfwmysvFDYr+gvVXsCx6
sTtsvcVQ4ptdbXGMA4GoKMsS0t11LsvNTchhNbwjE1ROVCCwfSnD21VxTq6uPFt4i95m2l5WO3Lc
xbO+uCYBB1wyxDhSDxTtbuSymBb4aAHojFqLiUGbZtqNgMBRM4qmoIDFGdqtda68WOPzvA4tYaMd
8vN25Ga8N7J6qr+3UDrAUMGMLokUSHrnPiGZ1ewVJQyzJe1bt9Hcsd9t3Kl33WFD8YTc8QYsoKVJ
CKjMISwvZ+N/D1VarF/Ie3Ba6Re0piqzPesSD6wpjHy8tS7LQsTBlUbdgvOdrrO02Lgk5fL7oSQJ
EKVWZmC+I7Tqr9LasYAw+1NnVWAwLEOyK/fxKeWWvnj2ZEABMuF4f5XXRVlfKZUzAqaBO0YEBK25
6iu1+seGA8l5Gx0Z512fNfqtCBrFAWfGJeDYtFlBK0fbWss1SSpdHvwhUd6dBc1vjlTrm3MmkJOk
3jYqz8MIxV5Fn2osHFbYQnmPUvv2N9KCVU6gpr14Uxqi3u1ooSHcTEVhs39Oa5hH9MAvjzJoWkjb
vliLKIaq7G2oBzjWSTiy/kFmHfeIVFqE4kTRjrVXhUeMRXBU/6j7aibKTGzO12i3gzqvANunYXmZ
K42GY5M3JqxudDZKTB+V8opTRwa0P0CJaqm61O0KStSyznK2Mp3araI/yz4uVeYuFLLJaW0snTF6
kaG12b6POUYQgcPC/SrjUXEILPD9uo5hu+CBv7TVN28Z+mIXK+ZGaYPHvKKgb1M69S2L2mbaj2tk
EwiGO3aF2d/C2hqJj9tBXics3GlUsfG+ydLxui21xoTitKcKjO67aal5xj5GyQXStYtc1+/yiyVU
o//bgFC40w0Zuy/kwcfkHrPGdYiWRfnPU5jYGHG3KQQn0lu5t1Gz77+AzAwUheFMXkqx2CTCimYd
r9u2t4toFDas+gBCRhtEJYhow0Nzvjz5TunNG59Yu39ib3GhtHVeKW91R7EiAkPaukhF+Ac2ufZe
PIG1ln5UAZ1Jjqqx7NegbPpvLPfC2UveOFMP8zSom0OiL8d57EeQuNZcRiQWwluKbpW1Mc6a/xq1
31SbItVUbOG6ZpDsiQa2vtcXIRUa1VBptyuihQMgh1A9NFNvU3az/NZ+EBVdTyg1VEud3ulsPIBK
g4nE1eh6i424iWVuRz0AtJAYBkdu4V0M34c0LvK9EKx+B9+z3Ld0js+jhZyIlx/GgYNihGcAQ63D
sr+g89xu8GmvJ9PsoJNnFKA4t13SsDs1MGyt5bUbYuVFlnJy6GD0lVnHbBENkhvXc9KLxknZw4yD
OzcgWmpEGy+Yy4GR49fzrWWyJYgqq6C4hpnRdB12LE7Vtkvzbv2e+gUSKKwIfnnJTAVvs6pVHk3d
tuCAOmcaWJbJ6gWbuWa8INtVutv2JmdgxrFMuqepCG3vIi7WhsTOWlmRpC64OOTEk/Er0PVxPoT2
srgZGUU/Nc4t+OVSD5S9Cz6LD4O02eCuIwOSskEX25ez7lv9PLdo0QMcbAI5kN819vCjC7wVn3A1
lx4eMxmyXmINcsN9VW+mzhmRgBt7bNpwV8/SS7/1alyQeDZO42QttQ7W6HXbJVTL4oNM/clyCFia
miTO3wVZH6lQ35vtNTPU3zjz/b3D0Nx51AVFNDUZpbjcHzap5fUvlCSdU+C06LxTBpauEZAbfEga
CMTSPw4FktUMtuynmqaz6uxPiqZ3KkJo1lhlLcg54Vy7/b4cApneNays7cG4BLYbE7argt5e9tlh
GhJ/jEh5pmFEkgh+8d/fzEdStXdiw4S9km7bzt83LGLlFiLgfA1EWZOzaeSRAqAXnP5+p48EXO90
h13bL70UwtuvSUpxHW+UvNo6FWnMY5E1nfmk+eoDeeM/jiP/1mayP4SVcdXeC+A3DMapd22ms//4
I94pCHWnph6bEbWf/IqMpvMctAlTRS+f9Hx88JLem/kBZm0rncQ0pYaQZdNuOcVhfoOL0GcmAB+8
nvd2fgMKXmpVntoHst0h5KUEjjb+k8H00cXfaQDjecoGxYlqn5BI3ATdFG9Y/6ZPFIYfXf2dAtAF
9KwWi3fjrhXBxBDi1rg2n0g2P5CHu+cP8q9h43VOZejhYNikfui+9XV23h69BV8dB5Cf3ugR5f+R
vj6lP+EXffR7zn//1y0DNVNA9StU7s6Mxmhc5OXoj+Lh79PtH7+hPywv793+/HwR3rQkcj/mcevv
ersNmyjxV1W8eVXNrhS3QTJsilD37q2VZmv+zelXO97iZC6Sy1TmOnmSsu2yrUwbYyWffMY/D3H/
n6baf/1sbdAdw8IZDonUPywzvRjVIOEoP9Egf3T5dxLkSSDjxQ3IIvDP2LnPdp5WSSWbnMiw/fur
/egW7xaBLp18SCIzbsRuetWt/vc8M9dx/d86CPz39kB55dMcnYr+QD3wusutbJfJ4LNWvw+e/T2d
c0w6WMLjhFGzWrbS7k6BF9DYtP6n1dd/bwzUKU6Yiaj6g+sqDmid+B7OBOz/6b2/dwVaUifHtB5d
o1wmkO/iojHNbTtVd3+//J+3Qv+9A5ALMkm4wE8oysQPaeBdlDnpSh4/aokRd//tJu8mfaPO+RrJ
TdowE1Ec6iMCkG9eU3E2L/Z/v8cHU9+3323qI400RUoW9uA5zaHqweMqztYbWak3YdDLUsLb0r5+
AvRSRPQVcgK39SP59vZQoa/4bxP9vUOQsTiBtHLkc5HB6wf1gHT6qQ/F899/5Ucj+d1Ep0TSp9pr
+kNsiUPiUmfX+mRXn1n//3lDwAL1f1fnKSarkJeyO5gh2/nuTLwY9/cJpcWNG2TXZGc+WU3OX/7/
r9OAvP/3Rtkq476bC9S6qY4KudxUwWfuen9+RSDg//fSxurcctJIWdJq4oTQ+V5+3Xoa0WfuAhf4
L9/B+3+GP0U910WjeFHLcGexyJapfLF08fT3y3/0et7t+rPd9JR44o4VZeqPGEcMEQBU8cnL/+gN
nf/+r80oObcFd8LtDqV0XkyeP7iO3ElLfzJGP3r489//dfl0bjWZh7Q/KDeTZkfPajhECTiq4pPn
P7+FPw2edzNdpkkSkAPrDuts3WeV+1S2+m6um8OMNcDfP8BHr+hd3F5mKHPdgVv08XRNyHDdjPNx
yD6D9Hx0+XfTuAyWuGqnpTt0wv9pTwF+wYE73DuJyT7Zkz66w7uZ7PqUwaaMAToaGira0rlMyH5t
oGJ/0uv8wQ3eu/9UKP2GGW+6Q8epe4NH2G2c2rdpF779py/w3ulnIKdOZZsvwIJ6OS3uJTrEQxD/
R+e79wY/oUnKMW+T7lAX2TMY44e204/elNzq9jOmyQfD9L2nD8CwzsavtzvYcITU/3F2rr1tI8u6
/iuD+c61eW2SwJ4FbJKSLNtRLFtxHH8h7LHF+/3OX38eKuvsk2hi+yDAAIMkNi/N7urqqnqfSiCi
KtX1aGXXQ22tfm+Qlo/zw1KjZUPri0GqNpxYv4pAXE+0EUuT6uH3Ln+2kn3iL0lQxmypjJVjVwFi
CcMK3E7/PQGVsM6WcqvFlRQXdrVJ7PHLOM572Hf7TrK/vP8Cy4P+wlJYZ8tYJlY45QahNMtKqRMP
44qVNhbZ3fuXf4OJI86RPgSM47mnPm+TVOWX2cxuaqtCRNM8a5U0rORCfIlMBDg5NW5OnJgdUqVW
cdLqI9n8W+93tsr72BBUwVBvPKN6Qa1BXedAodX7b/fGxc+BP52UE0gfi2oTGHMIvIK65qJ8tew+
+UDr/dYNznZqfSpkOxjzajOVTVtukAMgdSCKB5zv997g7Gg+JV1n1ZlfbgyDyLVHlLpEc2STK/1g
iN5Y4ucEH3R3sj4gu9/E/vBC14NryqIatwJwKtcUQL3/Fsti/sUkPsf3mOY4WnIvlxstqb8Y0WQ4
skB8q8EE/+A13rrD8oF+MCNtSti30XKg+POcv/bzOF0qs5o8JdOYfyTZfOseZyudRAElSCNDVYRx
4VDg6ZWJejumym+JqoV5ttRTtYDea3blhjxEeTE1crMe0iL8YLd7a6qebdi91mtTmQ7Lhzbmr3Lh
Bxc6tWIfdfZ66/Jn61jDygJE5RPbuV81a7MjK+wYfiE+OkW+MVHPuT0UfSZFXvZoPc083jS0Q6hr
60uR509GoP+mX3lO70HWp1airZlGensXBc2egquvlEtt3l8HbwzSObAn8KdBS9Og2pi5/ZgXg0Ja
Qv+oDdJbF18G7oclUGWoWqUuKzct59RHSSjqtks+xKy+dfVlUfxwdcSbYWxqRkFtMEwmQjNenQqx
+r1xWW76w8XrSSKBn3Jxq2hJ3+bGNsk/bIj5azCLEGfLtopGWr1ayGlIFUbSF0JpCrK8uKDe+1bI
nVZfSaEPAq7zTWu6aUzfLLeVrYrSVfTOsLYdVUho8HTbH6aNFZTa4A3DFNdPoyVQ+uf0ymCjTBDI
brPBD+rLYFSAnEpzHBo3GjXpxSdbU0X/COUhie4o9TfaC2E0puVFFbVR62GkaHElDK3Jv40mVVs3
rS6k+FkORNK9pLlJmqlMKD/bUS+vKsibY3O6arU2H1aUZY+TV9YKaTZ7zNQJPKJf1WvUXFN3QQuH
ObgY7B6GR2aWQt7CuYsR7Jia7d924xgqV3LlUzzu6J1m5b/5Oc8MWTZShJR0WgGTGaViMeSeYU2F
+/5cecMKizM7Rq0JRe7U/m9SET/2Y/7ZVoJL34x+z2E8RxT1tJ8h6cSzG52PlUkvzcLezJbt/dbT
n0OJjJ4mgUoWlxvVtkfHl2w06WP8YpnqB5vIG8Nz3qezlgMNBYpSElqJY6fAhGmD9AiA6PB7L3Dm
kMQ9Nb05TVM3sQzMCH1vum6ptL8oENb83k51Th0KRSR3uSqajUmLmC1FddS0prV++/4L/DpAJM6B
Q3WGXrIve2zNWMcuTYDjK1zeeVWNtbqdEAldd+AF37/XWx/jzK6RKmzNYrYZLCqJ0BpX93VeIdv3
uw9e5q0bnNk2kqIUtFllsanbCmGPPRnFVqXR8DfiI8lv+j3npCElj5RZIqG9EeBpR6pYo/KVcufx
xZR4pQ8WxjIkv3ARjbNl3WbV4Ethy2fR0yN9mC8pcP+otcMbroNx5puUHQUb1WQWnJQLccjLrHtI
0M+9ZPo0fJtg5Rzf/9xvTK1zhlBvVDMtQ+jMlFaoHCjEgmngUBmgXlfUQ6KFgUswOSPr5en9G74x
aOdkoaHMUwXsNe6KVTx2RTcA3o8+wpy/dfGzlV6agx/PAZuyNrW1a3cK4nJqnDa/9+hn3spAAUNj
RES8YDGml6GVJ1coaeT737v6sl5+cCiaOA8Svyiw4nlnXoa5Jj9yyP0o2/vWyCx//8PV4c1Xc9bg
iiZ+mm47QBT04mo/al/6xmw95whRN9DZ0bLBWZl1qaflDifuUYum+67NPmoE9NYbnO3QdFKhioTD
8Uaacu0Vzf38Omdd1n6wR791+bPFbKgajU5iuCyGoChkS1WQ4so+yIIPugu8Ae4W50SgSVZ9X6RW
vqFgqU1uohxWiQuUXy0h4xTSASTKTrJMII+iZT+5tMRUT5ehZBgftbp4w/Ke1ysMyBzzPEOXS/Xt
fB3IyughoIoPuhWq6/cn8Vu3ODNbTYw8VQdSuWHP2pn9fOULdRN2H8VX3/hI5zULwUiWR9RFvrFj
Sb/QgGhcpCUkhd96+POChQFmjdUnWkaZG2UwlAnXhyLW+4uQAsmPUOpvvME5rwmZOv57jGc/TFVo
uVIWE8fNwrxMP/gCb93gLLwjQG5xIGTj8LU6zq6TsbEIVIG3+Sgl/dYNzmzsLHe13vRqvtE0JcIV
HJDzEGbTe9v5rc+gLUbmB1Mlmpk5qnIDpJMPTZtchHP3tUmlv9+//FvPf2Zn0zabWrubgVLUeePS
gOE4U0nywbO/dfHl73949qCalaZJQG/0sr5O1eRSVZsPvOQ3bKx25jdlkoS82mrzzTzQmDhqh00e
qnu4Hp8klEW/NzZnNrYN0zpAScH6MixtpSv9gL63zj8wsW8YB/Vs5uj2WGgilymHRBVNG0XrwlfU
u2qaf+/p1bOJU5d5EPg2EBdbD4drq7Vlj31IvXl/bN56+uXvf/i09pBMPSVeOMZa6Ktb29CNeRu2
sT55QyoV5vH927wxg9SzGWRNwreEFmAg6GJSLgWX1uAmkgx7//0bvPUe/5hHUVOhRck2atrdpgVF
1S2kTMVfvX95Zdkwf+EVq2dzqOir1pJrXsBIkd9I9oWCwLbSs5UMFakqxnVh6J8mzT/KgELU6D/x
mP/6qZl98+//5s9/F+VUR0HYnv3x34ci47//Xn7nf3/m59/49+a12D1lr835D/30O1z3P/f1ntqn
n/6wytuonfbdaz3dvjZd2p6uH7wWy0/+//7jH6+nqxym8vWvP59esij3EILU0d/tn//5p+3LX3+a
tqIoi0v1Xz/e4z8/sLzEX3/+T/7ylD3lfzzlL3/sor+L56f6D0gB/LH55ZVen5r2rz9t7V+2wZGX
xnGyZiqyzVwbXk//ov4LsZsmTJ2gkWlwXP3zj7yo2/CvPxXtX/wNR32h67opq0sfvaboln8S/6JC
Vyf3byqGKvMTyp//94lvvs+M7x+KUfrPn//Iu+wGrFLb/PXnabn+vwlkWkJWqCeRNYUnkw3rPGrS
gGASRTTWGyuV7lNluIiN7BnaI9Xeptk4kVWha6LnnYNK+7kUKx85tCGUS9We3cK/j9XskGSd7RLY
UR0EqO4UAcTpjf3MaoKGQFW8okQX1qSuwGddodkNP9gFzjJUp1ewNFumn5fJiP2j4YzW06pFSch3
Ir9CWiPZW7MNnxNh7ClM1RwKAEcqgqNnQd064PseUgj8lyr+6DkWo3E2lDyHrtkqI0r5+pnlJRhY
WgPw3U3dqXdaPV5o89i78Dg0R4q3tFF3wwqVS2FLkdsYi0Rg6XNr1V6qazd21XwQJfnZ9HwfFrKO
sqIbskD/flaH0uiRWqdZWvE4AQBlxTx0obGLqvyDNPypoOX8vYUluI1u2rZ6TooUs9+000QyTY8S
wMzfKtTSbloNssc83gIz9GzV2Ko9aogQaaSV2bw6miUX6N1LyVkGkqI3FzK8LO1GScTFHCN+Vknt
R8Y+zJEy1JOBIOJhjtdNO+8ExKtkgtllIc/L02SV+Ra6TntaR7Z4hNvYOAKJLajAwKHv+Ow0sTGs
ovhIgXizVaxbIwcHoiVK7yIIjdylrt0BUbZrCpiHc0otPXwrhBWlM1RU7KvK6FpFuiFq89wOrdfZ
arQajHaL+vtLGMd3wFCEkyex4cnSvK7L/mGZbuxfyNLbdi+yNRTHg1w3lgdlkSY70d7yUXj7sroP
csly9CrXwFvymVQza9A6XDfzV5XotDuj+nL6jCnUJNZ1bBWhW6oF4WZquXOJjhdNcmwyxUnMqfC6
8iGdgwNlWVxSSq6lWeyMLj7ayJAgv2ywk88/GMBfmI+zirRlkmEGEAPLCmctXbeWSfjDfm3OuZwG
UVVuqtreFO26KbEXbceoVhaDDNDJiQqx81WVcQ6hQIZTSQBEqtzQ9A/vP8yJjPrzRNQNqOCmZWrq
yaL+/DBor82ysTl01xN+oY+IRwGo52qmfK9qEmq3Qbqo7BpU5QStS2sayHraFhBH7PQBkILWEsGq
6WTJjY3mqoulwh1mQPR6m257uA1O2EivaRgg3xTPZVAeDPrRUFivJp6Npxik43NRkQvQBN8wR4MM
duKxQHzg5p2h0sPL2ALma5BO6KNTAvj44P1/TmQsH0OnKa2J6kxGgv6PQlO5s/V+Iimw6aB/OHlc
QwvDhmepedBAAzhBmJSu1tu3fjZcziwhJ2hoYlMbm0qkrWsa8UXQUlsY32WmtAKVIHvNzFeELbUF
prFNLockuOxSkrN+JrYnS9/pi69xbTYsOENhOJraPkzJLTXWz4NlHTrL3IIi28FCPSQJ7U2F/4H9
UZbj7tlnFyqJEmS1Kg6hfeZrtSrN4mqknBvq42jARjWyA08/8RowByowGIiYJVuRL+Ecsc4kPVU/
eIR/Wv5FZKYiBRaGIv+jR16nAvIDRZdu/L4BE9sBSLSjtvHe/77LofL8PTE2tmXJvCQ2/efpnadl
xsJJec92oEeUWnye7vvUCdNw00/jsEGy+8GMUgxN/cVNddtUEaopum2dBwOKDGVTGPcpUI30iKbp
KGw0XANc1DALCkdPkKb6xfx3HfQb0WDZg1xr+IFRcXL7wkYP6JkZk1CKgmfIt6t09jd2g82DOnvI
jPRoy90OhUExkjqvCnblxsQcB5R5j9ITUbrQ80fkkkmib0KQwXB1DFpuq+3DpNTrgv7ULgg1C+vJ
wrLSuwJsy3ezruXWQRLStJaFueua7jgP88GYeMRo6CwP8t9+Gj/VFuvCTDaqgTR4WR8Dfk4SN/A3
bOjlCi51En+W08ci8ZHX+YVrKCOb+FQ/VFKzG5LqtoCJ5jQIUlFbzrmjGgfJio6yyZ3iLjqedsUp
pGJdKh9s6vSF1QCjmyHDqLNlOYqi7QO6Ka78yL4Zom6dZYbXlrdBPgkPHh7+l52qbBrZhTxnj5x1
72nN2ThqCWTJb+PnbI6ejVjbi56ZrwDcRdVyRNz6DBpjdgr5czNdNrVyO/j3sEdABMS3PsVyNEkK
ocbYOZJoeeXH/HJafv8mwQDDcJzXaREde5yGRtX3XdFojmFdKi0sG1SxLLJluVPxjIHoi+u+TJ9P
T6DP2TXRYaeqH9sBPYpWeHrD6/epfVgcgpNNktrkWja1fVhaT62Fch1ppgvQ/UFSMs35xEb3oMAf
cHMLeoZyKwx/2Pl1u02i6PJrOTLW5LJhcNBnyNHD5iLRmQPUD3+tSIU6qDlxOxdohYmXGpiP3W0+
MpA1WBsvHRgu2ZrcfMgBolbwpfW8dI0LRRg1L8X0FXSj3GbEvJzRVzCgwUEOew/s4b6OrE9tHqXU
3qbPceMf2Jufly9spvFx0rWtKI2rEP7b8ohpxnAiLICx2t5S/fXqhwGdOOR8Rbb/uiiNrR5DVegt
thZjNDY9QjtWVPRcQWgthm2hNi+TKTa2gg/U+vYaROjFMovmIDnqPl2MgSbgJiVftSTfEUzw3UDT
BmrY2HHrHoVzzEwb1Hq9zAZYL9AeKhG5YSB5cyO5fRIeE5O31KL0Wp4jsDYGnkJ5X7WcIlE4gwuF
JgNEWU4ht/nI2KzLahf45VeJsyc1CtrCdWdg4XqhFJ+S46y/Atq8wCffEHV97jptc/qiQ1a8ZtJ9
0wFmye3PhTJanj1yjTTPQqedDMTOM86ybG0XI5M1Fo9p2pedhTuYJceUwojNiOLMC4hwQKUqHVGk
Dwiz13SCUN2yh/EAqPSzKpu7qZ2/GZV2p1Q4HIDBPCPWQ7eWkq1vJgiTSYBBhsVcqPFzMzKttSkA
eQtiPFmsx9QnRymQDrU5nmJ6zmQGx2w09qfv3VqTQ8du06lkKVmZ1PXJyegtlKi05jiuTUBipsAF
23IsbK6dh3hji6GbSi4bFtd5CKlgKNdhsrjAc/ZMcBIMUv7kzzJuCRwc6rgUGSU4fy3i2Xb72NzL
rfHQ0BeS4oFnM6ejOqggb2SDFa3h+jlnQTJ7rvDNA3L+w+hre0TIeOBq8TUPtM8QG5nWY3wsi5dZ
LiUHN34HIzR36Cx6NCEuO4rReiebMg0svGkhUtP5Ai2uHt7NwYvlszCNADNjYju+T8kpfZYHc1fU
wTrBCCmIgrEF7LN8sXrxHPx8XLeN7Rm1dWHIAAqUTGyWByxt7lhGIT+ih7cnu2HUxnVp54dpFvdK
sT1I6bCCvuRxlm88o1/2kBgjgfVSQ5zMoZq+nBY1EBgOnBK3LjLmcuz3d0pU3kNhhF4mY+IABWLa
XrIpCVdC5tXphogPJkkrZfAj19bRtsqDdZn67QV17pvTINRNeplK0MngM93l4DlrUeBcUCThxMK/
oMb/PkjVdpv2mTeF2nruB+HQBr2hB7TVQuRVrsCA22sjDe/GaIR1PtpruJhUEdPWT7UTNyrtu8Di
o6l+V7mNDBkmObYWln1h8i2muIGB0Sjtt9SnNi4rXFliu0iEskcnE7h9a3+TZ2a4GkarKUHGm33K
2KRH1bjI2uxx2XF7/6ADr0DPuJ/ZZjAZiXea+pls7OnwWRjKFzjeoMjFZpkd3aDvwSzs/CpmWrI8
a+NvSe/vW4KKjtXz8nkcxC4q0sZpoQW7QjBDDrXS4hyP6QV02itCFg3bG6ersYLWHw+vsq7tFwsU
gYlZl/jeSZ70EApG2ZV84YWGkqzEXD4YSwOZxYdL534lmtE9PaWZHFUDqyUSTB3hR5D6TH1VxEfQ
FOR26AhJry6vKkXrZZyH3EjQMNen+q4YP8FXgwRLpx1jVL0ya19Im1yXt2Gp3HSRfbCgrTmmaR7g
9e9xLBAlyNgFufs0FMsnD6Hdzmut0fYVrYCUKTjGefOw2OocIEWp2YckKtcgS7bLBlzGgM/T7jpM
xS4PGpV29YON/PzzIDW3c9Q9AN8v9Owh6sQujsRu8WJO7mrC7qLmwXr02Q7qkdPTye420q7z1S90
J4nB22MNYoTiRkC9at7R5UbZVxG2V5/sjtYPItKk1eICisLcjSYXSjRjP9XNzu9VbzFhy3F6MUSm
UPenLWvxy8aWQETrb5OuvMpH3C/AoUcpHnbLNIBbDJ0yXzyVouJULDmiydlrsdSFUj/AGXxt/S+n
vVswiEYdH6GJP9syM8fOzL3SbG17eKH2BIbSsvdaOgEQGlQdislgvZq2m9kDwSEsIZRxFP9+90k2
TGA4feb6WcdU0MVhlJjlejpeqzAL6cip74OkiJ2utkbAD/PnGNBzaT5kWu2minmlQMQg5vk5/35e
B+GpTBe12t75VukYcwF2pnmI4Bxz0mGYxHJ0AbuvtuUXJSuOnV09KLMNOWFFC4bGo/Nc6ul+xvO6
wmDHyOqHVLtLhLzL/AwsU3jsg+IRRGHoKHTLxl8MnMx0qXy0Hdy6sKMMrB8wQbJ+T3twjkgjD943
gETn0rFlPiwMkYnNx3TpWH5p0EDHlaJZQSd4OLldhS1znJH0PQXRAV7yqz+rrmaY/fffPrmDp9ul
ggnR5Cn7sLZXan+ljlW1aoaONB4jlkx8OR1zqULQHmdMTViqbGsWzjaoXadc9SCZHPguIJ3tiO9R
spaznk3x5B/OYAZ7qwwczeZ0syyDJq4fopydAQnDtUThDEt015bZ36fIShUsezorpxXsJlqsfxtg
xKYT14MKYztFA/SiMVfzwBTrxgmj0GO1K2BOq8WrZfXEPTVoQYjlMbqx4Zzt+lNzKRZ/QyUX7gJp
TDyJH3CLXP/WMUcWtzgxDokVPsBYtGDwKe1KFuI11sg4hzxruyxLeO3Xahh8jkxcjYn2UWFgPGt0
u2EuJM+n9ccaf1bs1EH08yXvxWGJ1xSGsVPlbKeUumcuDvDE/oni4lmI8os1AtKyGU1fiG+qFmVO
1dQP0LRW5Rx+M3WeJlH2NgEkV0hCBvb4oo3x7LR2/agQM3IsCBFxlQKpXJPXDWjAAU9ZXTb2it4o
KOB3aXPXyhFtKgZ6VMbTTjfMdVxV4UWgqqWDPP5Tp7eJJ9f6E9r8l17JMrc3w8Ajod+ttDL4og/L
FDSQXI9aOHqlmtruOEv7pBssvsTrqJglp6MWXkH9miJVpQ0ihjpVMIQVG7ZQTd+VYpNCT6t9MOop
Y0eXqwtJ6rc00ATtUenXdqyaK6kNrpJCMdxkP+rrrIPp1lpRs0ktMHW5zqkJmuqRvr4bOn+sQqMK
V2OY0/dvtLdBR4NovZXX0Ksw7oC3ncbvcI2Q/V7ME57uyPAUsUeYs3ODsr3TZEk4FNtnwI3oV2No
wTXFzN1mSJSvgH6AmOhKtDgKHF/gtREy0yIvXupxaGf2SdNm+SJIq/WQ6N9QWEK9C6/NvnzFnlOI
xwwapG6TyrgJFeUQTIW7vozaVVmNdIZWpq9soxnrCsYEISM3isoHEDdXtTpEsPz6W1l2pliLnZOt
o0sfnh6u7lzvyqY7aIO2pqatdXw4X6eYE7Cj4Dlhj6gGq2d+jDOOUo/HDovYMjhlCgUBoCZH/UbW
SFLSP2yG6AHlInoG9shRlfNHllnkznQZHnOZeCD7Ek/MYeH16bQNF6e1o+WVChi4h0Pq0n28cXN6
uDpTGkNnjyN67OQ+mnz7ZmyAaU3mp96Wj22fbRq567G59BUE+MoW0QE3GPX5oVfr174YP7e5vE1n
QCQtQcylld6K0WvWQUG8Qp7w+FVT37YY2pRtwrG7EsdIgLc5KfNB2T70WtE7idzY66G7LCmbdaNY
972FrYmnDviZdhLcfM47p/dvotDwvVGkh15LDkrzOVLq0B1UxV4jiM+LGEwmzbX1Mr8JoWlS4nsp
ScHsDSPsaCKJf1PStAJg/TdaAQqA69GVlDAnZ8ATBaP0rciKNbTl1O0i9JbBeKmCbWYqc/IFx927
Qsku4liH3EnMwcuKx1KR7+I5KdfmJB2ydtjGRgJmPHkecnU/VWJPP5Z9aeAgw8la9YHuEe65kYbE
nUsBiNiKPEZ4rVi4PXnTX6nD14yzJGbukzTUVwLavHo9gSG1e21X0BUV6ur9ySNaLPcEqD7O1M+U
9SYe1cfXEIpjYsxw26XPtdkIQrL9fdJJT4oEaWwu08e4XULGLcHSTrOveOi69q/HIr2Ja/m6TKvX
8CsHtYOaptcxjpwcA/0LCAMGagP6qbIhH6m9B4oQqFPA/Km2lsmZNZ2IcYOvgUqfMNuiY4e3zzq2
vdnHSoc4wyzdIHFZnp4RVcQbJemTZAAtaHWASWPz1MjKrRFbjwPNiiDr6ZkXwLBNku7z0h+gC2K6
jevjZdb27S5vpFW5qIVUidbA0HSYYNXMIatRnyWFPV/3D0qt0/Mp0y7sxTu1JkxyHnA+KOAUNv4n
e0lOnL6sRAhjElhB9mcvgVzkpQUWqwVdCVqU9YHt7zQg4imbeWDrqSthosjbOebYtqtOJv4bSyqD
QMB4ybwsEfkw2SlR8w3EETtg/JrM5kL8XeI4pdS4kfm4RIWtxSFJQvNwyiAY8By8hpOWLWcPy/8T
TgZ+pz59U0XwnOMFaj3RFcVAbSxzOFS9saMNQ89RSA34Ior/qkCntUX/AFp3JPNiHmoO00ne70OL
WFrYS69h3piOFgOqDI7LSNHUYd8Uo+kwR0EHCoWI7xKEAFD4VbU2nRI+h+qmL8IDZdE7/LBjT3CE
fie7aqbuV2a3l+iX4QbDHLrSWlF4QqOzN7k8LwE0TkkEm5/pZ6WCdhe7YATHFARXsjpxEo75xVPS
Tnmyu3peNvyHGJfaCvBXA+kbR5BLEHYp2YxcEYehZs5XSQ05vUm8LPKGFnG3VvirAlE3cfb+UyOA
6DNsrSQuwP63Ns9XkDX67ulY8GLdyjQ/nXZ/1BeGQ5py0yw+Ga0u8R9t7VPePIadepl9C4TmlVN2
DfosvMghoH1/4GwytrEKDZ8edLWWboEjs0f3uI+Lf9Eu28AUVmtoXXvDavHCuuB5kP2ZfOteqjQw
jSVv1xT2ATXRrut4p0Zb3DArv9DqkEw8KVmpjbh3MQPl45866QvZfRCIetrQZCu+UhJi7WZ62zYa
m2BGrZCdqJoLOLzmh61irSTpU910tzSZabwpAzglK+WdH65SmTElaC7R97Dv14EyruUldTJM4TP1
zzdW5BP+11s8FKm6VZe8Jvz9B+KED5OFO2FMCBTqq0pwdDGFBtQ152CSfpk6dBASZzLfHwDqhoNw
i28G/XBXYoluQBwj/NWXuDbmKp7ayYnTmu0E2jgNCTBJUUBfPbMu6mWRUsAsXmjHIdHUVEFu0jXb
3NRcwgM3pMKOQds81HXfrprc2AH7JQysaKvvCyFP933S3C7H2ry3X4C1X8aWpl2UxAaBBBO15kgW
gFelGUD0ZVzyM8tx+JRJ+xoVmM9BHaNtGQ1f1WHMN0voEgbzZaeHFzq+qwn+zaMIet+1t0H5VPDY
7ikDZ9nWBt7WNUjqg64aCyn5k9ZGV/4SAg+W9NjJBIUwwylS/Fz2NSAvVptSzodca6+7G6NPv6rL
t+gE6WLY8QfaeTde1fUYNmmLd+NKAZvQCMZobeIsR1JLZ6HFZ+/zXl2VQvkC42zVJOmrEoprWwft
WAOuN212hELAOG2j6WqKYJml3Ij90idjGwAdteMr2+Jf/HrbyqR04YOu6gjfiK4skRNX4yVgfUJF
cXWgCcw1HGzV5RiO00OinVNHeJzj5Ig3RzrEqhxyJPv51OiMCJgINYijpnQxzg9BOXtByXw4OUfd
cgShecE6ZKt1oiXUAHnoq65vRottN+VcYPvjtm/Wp3iPlMfPVb0cn1jgVWQPzqDVn83OuKR/AG5m
Km6tMdoIm4UX6ztVjVdVMH3qlpYQpxBZLK700fi2ZFL7DsNAJ70dTaJozT7Ci0XZb0piN0eKazTa
J2PJ1EbZuFue+RQoMwNsW1eoPVEWWXFiJfks0L5X5Toe88kpBL14CFDaQFbdvrFAFYYjY8qYUBiQ
rIhh3HUDLcqWUTKHavYSGiI1AbRKON+HJdJL1wnO6Y120Sg09+zvl1WXV+SiybTlJiyCjq3K781D
m7t+O1yedmcZVgsRfr4ufFivCGjit5xt7JHdJGQffD819avMo5BNxdQsoiXiHLXSqZ1cwhRKQL/x
rEFMUGgJ4+otoxX3NTF6lSOhoe+jJdb5/r1JsP0iR0UBgiorKveWz8V5PdqTPoih+y1moI3VtVTk
V4m2HPDb9mFWF2eNsVJHc3f6DKckrCGXF1Su4H0qtP6LMqcmmiPg3PGpVoadAiyexCZNo2MWKFtM
sNtKHJhPQWv4fETp7PKZzqDuclClS4G0WkIgbEo38JnWVTbeS3G+iulTRmjlSYejifvIry2B1+ly
nPPjEJXbfpmGUF97d+KgnurzfV93+1OAAJjcFz8Um7wMj6dYMeilF7zer2YAZLjqfMi43ZYYOvRJ
WqwQGDT2lA88IDh2C7kHXkDVQKWPF7Q3eekAGGT6SKKafgxOFwGv1ZJyD32+dK1YXqtkvSwjvwoF
O0MHZ5DAypNvbCbCAF6rLcuC8LZTqcq2tPHEGpkN6BTaNnXSBFXqsgISN0ljT7Llx856EYtJDHtZ
dXAn8wYfkXZWpMRD0gw+eUgnqip8dELNlmSQn0r+Rp00uu/PjRMU6zxnapPgVyn5FTLFFT/nTOM0
Ik3Jk2z8holZqYSSC01+EGhQgxJHbon/5Z4mBh4TYxzLt0JNrlWQtlCD6DdiqJvFbwXUjU3200UM
T9duv1Mcnz2GkPcSxnj/mc9q+k5pfMumLEzo9DxZ6rJ+fmbNsiojUpMO/GmjOyOdr/IEDKpa1gTo
JYlvBMchkWgdT1g0XPtxTpPy9gP5hfKLJW3Lmm2B8DN0ldzvz0+B1E3posTuNlY19mT1K+zG1N34
7SguZ3VcIdRQPG3u71LLsm+WfgalSyWFv5qa/n7s1KMMzAcmY3Zf9YS+lYokJKrGuw8G6xdr31ZU
WqlSdCUr5LB+fkwtb2Wi2hzzLe0AKb5cdSJNXcAatzqPYkczULziMDY1sbIlWRzPNL8w/PQqnwBa
TaM6bPr0A/XBLxL1lEHxWGRzT9V9Pz9ThpOLBlNqN00deCbABJqrJST53KHLDpVe7qTs9v1h+OUd
8R+EYWEe/1HFZ7UleC4SODR3i3RXLyH8qoj0R109VnQOImhHX7Q2/YgE9YvqQSoRQBLziVWFUqCl
euCH8p+K9mUa2I92k9z6dGLAwrEPyq11SOmUADf5+ZRobhEzxrNPkJCzYzETSB+sQ4jj6JRLmGI5
x2SFlXgFvS6LSt70I+k9s75uJDwBkQucJElZ+dle/+BDKb8oHVkKM4UhM9Ep3zgrXxqKTELlWnb0
BgseEzpxbJRxAD7MG50CDOhUif5ZratGJqQWv/kAD3EqNP7ZPhkGW6ZOkZBlL6WePw9gp+Jc+Dmw
KCsydzDVCUZ18/WQeMqk7Zdsjpz3XkH3X5I/MklvmRxNZX2mUWoiGQtZarec5+z/Q92ZLMeNZGv6
iZAGOAYHtgggBkaEOEkipQ1MopIYHfP89P2BVWWdom5LVr27G6YpJZIRCB/O+c8/bMTHQeQ/FiWO
mK9eGNxfLI/4QeTEZGn+iWnk/EyP344o24a0Z7PfOAcc8U7HY7pzvcQy7g6KVKSN8MLBzihN2zq1
MVn8teSq3F7sBmFZvbiZMjAJrV32kebQmHK1raINoTCbwRtzQkvIeU616hlg93WCjpCa+24avypF
M1i0NN6tBd0D/Dlv09fEYO2kcATeFtGGda+EDG9jGuFlryZRlZX5qNbkJRncfV0T5Qnfnnkyo6uo
pQDZgNxiY4COJCMKbb2xGjfhnqL+bzLnIU2sRyffCj0YW0TpHcUyP6mpeu4YzPttct1IlCWOYlvg
Eeiet2tKdRLSOzja+tHIKYN/v73fKJQ/L5ONH2xbsIVJeXTes3Q9Y5x7AErEuxFYRTukup/RG24j
yYlkA8b+63dJzG6tJ34mqOQHDU4BBvYfYsk3bE9o9KIwywlpWrYqOo5A5t86H4Nq/w35iZr6uZQO
K1AqbkIDg/Nxa+SFUPEugfLYKnURhTxDnqeyqlrPRy1x2sZooxl91jrvocB46E+34a/cKmnTFTM6
taEW2b94340991OLpq5xtlluS32if7YajSxiFsG2vsB9CeBy23CDP5KNHpDH1ENe7ZzSVv1BMfDr
fSNtj+m2EPC5dWm9W/mJQ25C7ODUoCRPY+JRCpad0f+xDHj7Se8+c6kbrifh8JJr8P5shXYVNaJA
K7fW99hxfGoqGFLVdmB6GxAyT2yx1g4F+P1e18HOMtt9bcb+m5TAKun2HLQNvTAn6oeW10nsFwEg
2IkPTI+mGqgIjDnL+3PCZJAHWJMrpeAyarX+iFOtrxn9RSXzxw3xqzaMbBuoweq4vM3O9FKeNpqr
F9OsczPfR4b56kbZ/P+xAKAyQjG1sXBEIfiOVl32oyugjqNllfTMXhV/hx3PAARO33ZAkh9Fj7EB
bQ3Dj7nLHrc2byHL2B+a5HVR7h/sXX+9a6U0bEiWpjCtX+/aQgydrA2E9G3BsK1azEsVNx9tAXmg
lNehAH8kPeEPv9T69aaSEmN+D66taejyvSeZSUCOqztIiJfJlUFB9qRXp3xGb/jUvH63jeGDKRkc
6sRQ+Z63wUfWp9IjTEO2j9EgX0xXMGYfpo8dLBJOu5kci5HNm5UOU7T1c4MXxBARnt1+tpRR7t4w
T3tdX9bx8gYY1TE0KSqJr+5qvxBwCNWtdg5iVE9eN38Bihc7vWTwkox/ePP/A8uYN29vnF7pcEu+
p7K3NrlA3cwZQOYF9QXgmf53T+3q68ASELv7/uIQ7hUTxkINCnzCUFsPRr34A8/zzfvw/Z6Ea8p6
pKWw7fe7H9Nxd6oI7zy8jUPfekGrYgCiuyIYCUc7sv7ZM/E+66prptRIyLoVdkX6oHSum2QjW23T
VncePg1kvrh9z+vcoG2cQO7fJpxvXBiz/Eqy+jT0QLREfVH+4jxCVJZNosUW0w0uSR/f5+CL01c7
hulM5sBHxBjfZ2hdSfz32EN0aRYtfKPDpxDAE4cKy7T7Zzk6J62WH98Q+nIjYmmkUhfdbd8LzOu3
C7efQO7T/t61HwvEtEdLT16KcXxSMUqPRVc/9FySutfQPLZETzPyEHcqA4mS2edcJ1Or7LhelMGM
34iYzlvjqTa4WeK8Mf3ViF+xlCTIL4VPQ/DkmCSpnw5HHZF/aRFf8naybfQhb4k/JasB8St/NbjZ
tTfXio8aRuq7fKQRm7lvyA2FFbTdPPz1XVLmd+tKyfj7G9j6teJh7ZkWahmYvjpih58Ltdpd06Sl
1T2Y7omc3wuBDtnZlOMc2ICFrQnQoqz2WdhWz2m0exvJZ6klwmHphL+2/Y47jtE2RcoWEJSHcfsw
Cj4/csXzkCfhSPQzAz1zNAzBMBaXjb+6Zm1+U/ZYQJou4wh7ykEqSiNc9PYTBtD1nsnvd8ujr86m
lIn8sD6S4LF745WWHj94zRawYbFvk9mmNVKMpCrGcpExfPr9A3rnxL+VhC7XIU0YEhBd6Pa7TruN
LXPqmS4dSgnsNcyYu5idGx+yOkJh4YGVW+Ict57adas07mdYiZZh7S03koHB1sDE9vj7l/RmUffz
bnUFGYMmuhRkTsZ7QY7HON4Dra0OhKm5AfX/Kco3sEI399YEwcSOtSt++Tda0hB5AaMhsgdC5/OM
0bUFT8CrSQK1mydjvcimsf1W51PmVnD8VhM3bzSYWYODMMB01BOTFNIcOKn04HchPVF29DVeMYmh
fIG/DEqsZ20Pe8M5lrJ9znJtl1b6but+0nh87itQYkg1TgeXx3GPw5RAKCvm69tsblpbEdJUkSk9
MmqtSC2YCv2BtAxum5kTb22dDWxk2KyYzbUzxJ0FSdfOGRj6FhWb3HBpGqbk1FXwtpqmDbMU1z74
+DdlHsfMYRYW5ZjuYbN9NE2YgjqDLSSMOfzjSoC7ViuslG087MzUhx7BRxgFLAdVWxd9tA7dtP6h
PTN/Vje+rSlBR+saJIdT+zlbbfiP9nJsmCNkU1Id6hwmxsgy3zgn4FhuYBrgqZkbF35UyMbXo2Ty
AXQklrsZh9SWPsJ7z15bUaG+IJO4Hu7emExIq2kFCpunNRM4vLVcq6CQhAKCFQGXWtUoqLtF/1R8
ihfqyNKx6v3q5n+o6X8tI1zhUNZyzOrAPe+Bi6GntyRSGacF1zqQSA97nMN5rUKgGM73bShB6Nof
LrBf+k3JhqBlAyyxqKh1+a6YSoyO3KscoFaPakaPaxqQ48V0Y7V+pGqFB0JRqVz3u8pScEtqbQAc
iNmTCBrTlGxrOo4Nx20i+VXkC7Q0ce/K7vntL7x6vocZe6hn457h+5/O4F+69bcXb3MMc75s+p7t
jP7HcnAWN8s0uIMHsrEeZezc5M3FnjpWJMUs4TVnc6juzMG6JQLj9Puz5P3xz6/ejjf0RaZBr/5L
BZLXdgerjfisTQe01f6LRu2PRh+OusZV9ftf96+z6Z9nl+Sm4DhFk4qszvDeK5STluTetU2TDXGM
wsK2aDy3yJ2lGmFMWq0MZgt6g4KiUAPN6fqkXwDaUejMTZjichIostX2cQuRuDql9hQdPVtQIy1i
I+vS3JEQUHPjNAY+LpLZYkd+UwcIDcfthbweki2dHqqAYDQlDAzvRBKgJITM40BFqogj8KOsgAm0
jh97KVBSG1+7PNbOxrE0Myb8fTWy89T3dO3LfYFdb4ta0SeCzdlIOPftMA3bBf6lqqc7OIzPwzol
R2U+L8w79qPBa9WtQfgyturj2K6sR9U/9aIbyRNaAblaBIXUGYEV40FL0N0Qdsv4aY6mfY37ULjY
kEfm7iWW37Et/6IDN4ejSUBpTPZYN+S3iyd4dijkXGkepDAZ+dFw+UuV7XQHqjLA6I2DhSszu+5K
5KzNQKq4j0VKwnFyrxwM2PsxuhSlS3q5O3yfvfUpUdkziDvkMI5OT3/WmYcAIBUr1ZR9QdjOaMK7
dmvyZBnGSVHGw3YaSZa32iLkwO93lgAls4U/JH26RwFcnzGSBVdzSHAZ9VNaRxzlWnmAxlRTZnnP
6zYvTl11IO42CQCul2Dpwr5J7npCpXxHNeW+XY1jZ0lcpUWVhYzfISPpNPFUECWk5ATFYZnDoo1M
TCBrQZDyTLTE1KmzNz9qdURqtPZY99ZtnKSCQMF9bKcR3inAUN4gYhqt3gi0Rl9Ccr5PQlkEK4Md
Qevg8f1+Z7xBHT9vDJc+SCCZ5kLQQR5/PgS8GKWhVnju3lj7eLdWgtjpDRShNL1nbdGldroVchui
UNIB/pck3yFMJM/ddGNtPxbFD1Q59+a6WKHDLJh3kSJ0ya0AGfzfDy7XzFk0QxrI7DYbRsevitzH
5oqJd5G8aFNW7Aq7/O5C4yFrA9K3rKneTAVQohKoM24GW40Ax6Xfkqjbcr/mGgYeunYmqnAJdV60
a3TyZuQB+ZbXNiFpBA61xmTtsqq/7RPxMeudT0Y6PpdWz1/TDQb6YUrN7lRQoXv29BDRFePByz2M
9dYfPMneAy6IJzngOF0REnJJ6O8u3aivkYk1ubtP2vXQAubR3P/peHt/sb/9DildsBQdptr71IqG
ahTgM3b3UzddFG/Vr0YmrAt0Eb+w5YPpOn/bAh9VT/tqYggFNge57/cr6ZeukhfBRWhR0QMscK6/
u05izSVnLSEqieBVClAShjeWAanQJKozGXCOBMPd21rzzTXdKBDIxw44vASkyFLR4kn1h3JVvG/x
Yapvza2gj2dQBST988oml64YM1XJPZGi2r5Wn/i1kd/22t5bIR/R0GUZvzq2XeIhFwcQeBlht/bY
z7gPnVFRN5YKhNPTYbXJNVS5WQRO54YMIuf97x+e8z++WIatAggEbfl7e+hcW1spWs3ZO+hM/VpT
T+PSdMdJ0wJBQ+JLctlgE+qUWaitz0ZlEAJelkHR6J4/JUt2ixyDrXuPe679YYlsErqKRDuYkwPf
cYhwLCE+j7xwa7eWy6MpnVDL5RpkBdTg1oBrh1dB07cng2BgnJVpgad9ZsCUn+R6ROZk+kqLvwwG
JzmsmnbXN1VIdt0BnV5zPxh3E8vqpOhVVZIUR1TYcZAI3d1BGPONZq6PLNGbyl7WO7GWt3kNsDUw
8L8h1s8K5tJID3o20i9X5W2blgYUALrY3z9k95etSL9pOTiTmiazS6rEdysi7R2roZIDrxHZsey1
22XSbH+w0SvpdYxGXQyACfW3IkL+/fZ8JF4jDbXKlRBKFxZZlPvSa1+7hH89N2u0K+P6c5Qw8i62
h7Wm1kqlMH8i6PIhLzDPzXSG5IkbSMK/g3ruOP/Vq1XTGM2reFWr+a2dvZLIeEimVV0fxSjinUAM
YPbnXCgMbRZX35G66UcSVsa6buq8YryQkfviqs4+rFdwWsbtxHCQO7r6GuGUGwvwC+qukVTzfvWV
qLaxRf8wVCfCCtadqsUaRI5zDw0KvZ6rh1bVflyGojuatdb7HeTnnT6+9BBvAndbemSgf2wmSie5
Rl+Wtf5sk88ZpG0L0ySrg9Vq8QUYE19ShF9aS1tQc1RPuZp8lVoI/91U+8PNZf+yZfg0meoKsFwG
leZ78Kj2SKxb097bkwT6ARTlJhu0FshkvKTx9KiIUQI/M0UQ0WPlDas/xcZgJ3oeT5/H+k6x9v3c
LSRi2oJ3yLVCuDQsIA/kBXY3VHG7+zGSx+oX1TU3qiqsJBHWxnqS9H3rOD/rq7ee89g1joS73nIC
a0FqsgLKJrY/EAVLKO+0Z0m+LpP6BsalM8xDVUg6ouUPzm2Esn/fC16ak36ClHyrVVGE1L2osTA0
YQQvvIff74Ffi/4NczGkxZSR4/GXon+Z0wT+Dk9tLFC1QpUtdMnke5n7MEWNBoBu+Ib+bMCYC0gT
+xODwPgFh5eWTrHi2tu4S3jyfR4KFBGs0IeeYzkeHjwvP5lpcmsSEXXMe6WHeasKX0RxB8cfN7ta
yoj6NnpJctEeB9l/a9aqg6I10+q726KTyA81dWzmEnuVVn1pJc08mbw0gMTPIvYbn5jVXKbYuUar
3e2NdIAEcKPV7e1Y5zWo3nYwZv1zniV3ZCt/YyKxBg3MMkhqzaXNuKziNs132yyMDvB1diYyydCL
78T4DftPdI+yDiFds4YENJJsdj7PNbFIXe2RV11Q1vanweQ+pq5COI84RxQzurdOd8I8NmNGatyV
5JG1l3q+y/s6u8PFfef1WoTTqAdFF+0MsyBkzMX03LoxRgOO/SG3DNwGRowWCNYOqxSfBi0dr8Iq
bo0MOpcUzn3vlt3R9bxTvUgjcFo0DZaDhCFPx29FnxhHkkFvyWkX5w3TxEiB8M9Cc+CUinO3vXN4
QrwBhOxA3fkYcuD4Mo1eBKcd+327uYWN2EpIAw6LeUN+tbdvlcxAhOaDMZmwByl3lWYlJwOGxTrZ
KtxCsAI0HnGQaTq0jGGUYZzMe89yl31b6l8bK2X2N+jtLtPtZWe3FoW8VtZwLPl/45Cs4RxRuRXR
Ifaiv4nz1vYNUUc+apfr7EnIfQhELk4LVtZEEcIGq0O4rMXmQczQvPsp5+Z0xZ/miu8xCJY2Wwpo
efMu2MqOn++XznGKXKE937tMRXdk+Mb7+J6VDIxXUFpbVSBt2qHf7+i3cJCfKnjLYFJBgUMsPfXO
W132jzY+w/LJYbJF5qIggW+Z+s+5x/sWXnKO0jnQa4IxCwmlQ6V5uy/brvLJ94x2yIELEuHDbNOe
aO58VfOKnUML+63qUBBonna/rE1yjrHv8Ku2slH6GJs9wKGtANMywtr9oZ4q1PsYAEwuVkQpn0ew
DtW+Mop2H5dzylWENDqBnYOksHwxjs1pocDaZzotsbPlu78dm2Y138GxG/x8thN/2jxE8EG/egbK
07cT++DqZC7nCjtwgs52hrAep9F8rk3x2qrT4kl4t+kPINMBFrJ9sefBJfmKVgJnj8OUFGY4YRNL
qWTZYdm4d8g9WdiAO2G05SPHCBy8wkIBUCAer8uKHqW8070W6/hxoJcF+D9MRnUc81IFyuTM1NMi
ghai7nAEhvGmzX8yDf3FiYli2gAGtlxYKBzV7wFXZuaq1dbK3lu5tfOWllKFCea+HCmeRBZ/7GLs
RBvntC6r2mMQA3G4M26sfPpD4STebCl+XmOmbrOmDYBDGIneu9reRWPWiHgLS4QdHqaLB7nOK+tw
ynPXj9Yu93PQCwJT4JlmruPXg8tGtNJwgDpDwu0586pu33asju0CCgwqzkrxOcoJV71rZ8/Rbgac
BEzmk8/66ImooyjQK4t8yah+dO0Wb/ZG8cHX1rVTwzenjLM9mAVHUtv5mStjsFf7tNpRi9UQ39ZO
eyfmudhl9W3ZlgxZaxXkmO6SCg7W1k32g6dO2XaKZk7PkEsgG43Ug9dnA91qs0+43NgYcNsJzwYp
dq/uUJvh3J50Ggg3eREgMxRe6pF8ks8Dsdpoh3kyGur63WQOz0SKjOf8nlENbl3DrCge2o/dxn0l
o1n4nvZRtj0dxljv6pyammRy4Sf46lBGMZFUk8MQxqweNVVgH4aztZLjeZ4ZJspWe7QngNVcOeg6
LIORGYYNNT5BKxrJsWTKPP4gQqbG06PQz2WeVzsvwj4ChjLyOUVJx8YEwUbEsetcFJ6pL0JvFqfC
iF2s75EVg4Hv5FzP+3TTdZNnnfEvUQWvVhnkI/dCI5woAC+jQtLazKCKwRcU+wWBvUhaB3JJCABa
78xiWfax1tynaa7tdbMl00+X0FCougYsIn2pxxjp81Dr1oWGyTRK4ueF3sBEnZpBOi8qbS/zs1rU
tE+UgwNGaz6P6lHm3N2dkUGvZ4tTV5ncMl13XFq+a4zMHyvjXyRtzBFSrLt89/sYFjUoWOPYULz7
eQ1gh3j7aPPsievxxkn7U9/G9/Qvtxznfqo7CSm/qNqdqA2MpLtvG9kHRqycXQTbEyXJ976HITog
dO8ccw20SdN3NHoXsSEWhCCcE2Us4Qq3azfOJjwH44YPG2r+9uTfjpumsqnf277ZjdoKdbsaCIYZ
u1fLi/moEmXBPBEWeEjK1pssAPtShIgZCijPi7Wbl+IujuM2FKn3ikfQZ92pr33MbROPJEQL2e8o
hLK93ohlny3oF5tCCyjIOcKR6QwOEeCeM9D15XKzE9Nv38Cw2qOf4WFTN9MDLfHkhGnCC3q7vf4r
58Nr+tKSFf/a/y/wNTR0g2Jms3f9fxsbfvgWf9tsDP/pYvh/v+/fNob2X8zfmXtzd2/oxD9sDM2/
TCoISElA1q4rNijg3zaGwvkLlhi2Qd42NIUuQYP7bxtDYf9lgP1AZmJeZuMvJP8bG8O3N/STORIj
WcekQsddAMAWSOrnUibPMdQ3uzU+ybExr8CRzjK3uzgttCez1uvAEZgq1JMZPZVWc1ob2zhgrQGV
IM6scMrMKNS15QxPQveNCduHQhO0V6n3t+HmMXxq8dDpI1OwzH0h9j1HeSarnTHLIM+LY2Vm6gXf
aU4YfiROKerUKEhvVYJaO5pEuGT2cvSoVv2GwzZMldOfbBl9Wafcg+br2EhZm2+r3hqHzkOTZw3B
lCjo/KhhyqwqTs3GnTZlUNrecjYsEnTc7lwU2r5tkk8yQ61gtKdkfdSnggIhk0foEmwcg/J3moyj
bTq7tqXewWf2xg2J4EFRs3Yq1NIBb6SV/VzrzDSLGI2TGYFq5jJKQ1HhgEHLmdhXi7YrtAoQXyI1
5L7M+m/xmqeXvKQ9kUZc7Dor0YBiewWW4DpHc4CeYiSTdsayxDg7S9CnZqthvmQBoFLCeLocb1yG
UTcw57pjPcJzxg5f91MG1x9Uhqyxs5MrnolQ1Wf5eTb6+lLWiGBi1aW3yjAEbVP8IzHqsB766ZH0
ayvQ4zk6Z0wu1chANzXwPpLRbU4Grz9EaEHmUjU+3NQ1LbyTNdXUlsrJfbKVgw5zqzbda12FThxH
1CBvm4+M2y+pVCbBM/2urPsne3Y+1HN/ifgwc338TKZ7tqsrvUfYgeFU4TmIHYZ413b5PbY2zHjO
MZLlqAPhsuvhZjbx5IAslA9jsKTDOc4vZSXyM/anyBQatM5wB45lyh+SRUNEhQVK3Qw/ymiKUepE
6dmIRgz/1DBsU2rsBvpi8KvcjICjrXyH14KD+Av80PxcLaxUQwctwu2gATK6LZfIODmaLEKrsb54
Tj3sURHkTxTIeA4MpTqr7Y9WjsKlz2+8XDs6UElu8v6CFah5gw3F3l1LsVM2eBpIrV0tMMbcTxMf
9dnqx7OjT+gqWw1bYDRe+8pNfyzCdPfmyF2LQcCDM6fnyirQvwh546Xpbb+0U9h15951ENskUR20
Kn3NnDp/tIEqQNZeNWkMR0mnfMji0gmztTBQyObfytYZgl7mmyPQl3ySzmlcyqvmjn1gDeR75U1/
W3VfY1VAydnURoOTWGFlO5fE/rxgVfMwKZTZKO6b41oNVy72zfirND418cDdUxvwJdruXCcTK+ve
KeL4eS3xWzSHBEnkArMqSccbgFBeDxqpoGUaEtFCY2vR+kilLH7IcO1bhOVF63zPMCS4Cugs6LdV
ule5gbOROxw87J/V2uTYNEBUJ9ur8MeVQLGU5AautPLaeIl2wjoRoeeUXBoQoSqHKWNaX4tSu52N
V8FQbnIz8RLZEWh6eZCq66lBRodDsO8PkOfj/YTMjfE94pCsNMoLfoHdaaxoShDKnxM0T/VQRfuy
6+PjSm6wv8bI5udc+64WIN18ypadKC/KG7QjGih8Gbwxus3K4S5z8i/IoRffhFbvG6a8H0WVXhVN
B6CBH7WYAEBVS4JiTG7mGU/+TtqaP6fLs5WvYbSifc+Xq9E2L4W9Fr5jdoFFQpK/xFp2AKk9Gv16
nFX+WNiufcIpaedkUXUb4f5pquohB3Y7GNQuWRHjEyRKBqUi+7yKgtl2vnihRAMZmtlCzZV9S+f4
aSqG/NJ1WzYfsjZqlbk6DDq+nm780OpExbd5v7MnSPzp4oC4ZW7H8xL7utUu1li+dJVOdWk3r12s
grZnLG7Y03yfcksx6/ueQx/dFcqWMPKZm+qlE1iEJFJRJXv4yV+0Vf09OmkEjmnaeGVi6zGsYcu8
ifLQGhmtRoTbmEqeDJUEfQVHdzA/bv91cy4yU7OHoM4wt4iz6VgsxnfX0u88e8BDJoUm3JTzfT7r
f1fFRkpWSG68ZXOyoO040V9ap2KZwXtU3vL5nzwxEHeS3y2zm3+aveXrWk/GLVOgv+0yQf8Lweol
weOUJWzqFz2ZQbhwSDk6Q3/yWlc8LmhvrhU1ooM7GQaLmf6NJh97h0GX95niHcq8y4+xd1tko7iF
P3uLxtk7dFA6b96+kGIfc2xjVp2Pq71vjKK59eRMSUjtGch24o/bl6GQT3mWL7edyawWRpX+iFWA
2iuJbCcVzYkFaJxGrZ4DN1m1b2v0gWq4fHGgfO/UYCESl5m7G8X6iE+SS+8JWS81VByYTattlXdy
nxaE2VRu82VdTaTf85Iv/lIm8zWpWkAHpDnoaiHxzfbi+n2mypVrT9nk6HbWsUJX7/e0jkh2fmgF
0hmFh8ajpmFECO0rP8/O3OBACgNMNMZyA+LYKs4pPvgpWoGUzPG7TV27Q2VKKmn/WC55jTfN4jx0
I54N1hgZN1E9ZueOouJ24ppw6vG2hg0qfZcrV7VoyQysYexm6D8kvdkGiwn7fUyr4tx6DLBsd26/
KthDZjUNj3nOEaqK7Pp2t0RJmZ3jlC/Y6DL/GBGZifnBqpRzVgqELDaQgYGTZTf2nIY1/NfK+qaV
FYj8khc3DKcuFhB4yPnY3yoCEf3G7q2duenKPNHWV8RGLBFyXe7jpQhh/c6v3sFSrYDDA48pGhgC
RFAYvHw+5Ogx/VzbQmAb9QVmVMgyzk74IZ3mupqDwjMBq+iIH2QxBimFVpbW1sdK7xySYyZOAqOM
NMbTA9vTU+rYRXnkKwg9DPDK5b6uums3NckTi/hqaStzgSQ1r4VjzvtV42OPCHD18SWX5yalvVdl
rXFTQV9TSdPvtA7HMHpU95yu7dXNW/fgrOyXHJLyuc2d/ICi5H6hLD7HMumDWjKQQ1W+3iNIr7gR
TUAFZvh7u8WlYVVL5Jetafs5toBXVSPtWtqEmTuOBEqb75gGpYxGZHMwoV2lVmd+8CLRfJD9CLzS
tBOE/kh/rDqH03/FnGJxcPQYZL5+nHsjDvos8h7qCMnFyu5BZCgDfeiY65RVfHFEoBry4jOPdCWR
rMtuaqKz7vIT9A6qV+85R5FH065MxmZXlk8OwUUhiaaX9A62cn0tkulDuQLnggLvzAIhgt7ETMHb
74VT3+hyUH7lGkwOomndwaZjclaj1Z3LdTfCuAFcqIadMzW4W8xXL8VePItTxP8d+RFaLz9FejN9
wIxlHfUZuJf0oZmpvz3o7hFGB41v/H2xR0r1tjjlo6sF5vTNbc3JT3pqv7jLH3XNOCij+qD6b8OY
fxntiUO3uB+U6cCPjCljE/cOQdejPqbrTV/js6WUxNEnKfD5K39kDVy4VUV9YM7Wfb0YCrNGDcOP
ydhj7rzyqL1HipmnKjU/NjDprDK5WW1GJ322HPVYi2HfMB0AQXRNhrkJ2dj4makPqxHtbIsRTb1Z
VqcJxibCwrFAH5KdGvNz4bR8/zBNgeHqC/SCmckcDNwjXIiXPM6Kg8i0gsibyb4MM9fnYhgl/r1O
F85ilA+kXP2Q2SFN9Op15DA0SCPeNQtMEoz6oqtdf/3ve+T/Rdb/GLaL37XHPPFv7T974399w7/6
Ytf9C/d8oEZwWdsVkPP/Y+/vbn0xyg1nw7pN29joav/pi+VfNrNknHwZTzm460LD+09fbP3FdzjM
ejn6TLpt77/pizchJI3vP5BQi98DYWbjkdGI8zN5q/8kzXGxFF3pKRMS9b27TtPeVRgAZDFTv5VR
PGX8cClq7WRorraLnLTDNkALq4XquZzknWAyf6OncLacRdu1qVkGazl1u9xA0W8JVX1w8m1q5U74
EHTmclO1TntqMCfKpmU+K3wPz0KNYYJnw7X4hOTA7OWxbmJSz+qEzpldBh+loJm19ihPhlM1LbfG
bE/BLJYVL0/jCKz4NyWq/alW4ocAtu5jd33QnfXvwjWcM4g+oqQ6DZWezidCso4lEuVjOS/fcztO
j9iS+d1EhZVOeG5V8wx51Mtvvag+OoC3Tp/rHwasNfx0VfadGSfQ0psniiL7WuNOtOoZXcwyh1g5
8FSWg/4mXYvOpdfWRxUJLFNb3A+spXxqovgeExQjGfQ716qqPd4JRhhP6naw8oJ2niogd+YCtpLp
Hkc9u3rLkh7klAoOCJvo1M0jpTPCtYsYCnE3nT1ZXIo5vbhLCiWv0dOTg9IvjOp03iUkoxzWrAQa
TKC3iam0fcci2ZPiI2fA78Y32IJmwbyUOFtIM7nUsqasFQt3uDnEZ5Hqf08UEISIzwj2YEdfSP/C
7NWlXB5lasEzkxgd1jG02y5t8IXI7uqB1pWDi7Rvbpq8T2DDY06LoYp+Zy26cccV/6JST4bY5xxh
tWjHaYbFXwmDUn7oITwtpl+ZZnNTb56grTU5195scORdBsbZ7bKEDDqf8fod9uaiPc5V1hwqI2a6
iJWPvzDv3pumlR3nEgqJXOFAdFRpH7Sq+IFR4XJjxytf7O51sbOFbgnhVNThJEZIvc2k0R9lNV4m
8G185dZjiu3MAa9e6idX7PtlUMdIhzmTdCaFUY7CX0O8n5Z5cuorhPPUz9+dfOY1MDyCFVFN5zml
UKp0Z19HwxwgFFh3C3bvzIsSQmwwrvHhl6pgcAC9nTa6dVpl7wzXZh9V63yZcJFx25m4Ul024K+F
gS/zZIWN6dW0QOZwAzVlCYWMLwCwOUA7WGgMz2DH0MegRFNlYNjLsG+yFFVE3dHj/x/qzps7cqTN
0v9lfXwHWhhrbEqkJpOqSAenWAIIaASACAC/fp7s2bPzOWOMuW2wu7q6q1iZiYhX3PvcJbvky7Rc
S8qSGMMzSzJY4VaSXODBAuHVuYl8oFzOWR3eoFr4x2TkwmODccZk9s1N1e9UFqCm9PPqYpWniogY
YGAps6EkmWJdm8Z5ZNLaDx6KmdqXv2eMKSATV8OUzX/bsYjHpex/unPP/EGa44lFd3cVk/+7zqd0
nyVzdZ9c/VGH3yJnhWD40cWuwvySWGyOvHAcYlGKCHGihZo+FwaYc/+d1t/Y+QJVclhUP9Me9VAz
sFgYdX4KHXFpxAA+cwi8A4KOu+8fJ+niMGjm/uy1wVaq/jylnn1upQg2YSqep5mNBv3B0+RuoqpV
sTsrRj8B8WpS7QOjI8TXyKlS6h74FbOWds5iouOAJLe7qpRc4kOLuzXx1K4P5GV6dCZOHozHun9l
15De4fUxGQBJA+U03bJsjmKUA+12mTkmvcqx9zkdPXJwAQhP1PQELH6i0EheMo/lpyt8sa9LV8bd
R1tO87nsm1dTSXdPsORzXTbJ0+jimB5VjjghrC7YCqxjh5TjpJLl5k0uTWVXenHWTD9zaxjxa67L
ejomdjMS/NuCtrbc19ES4VbhnVllHrg4+0F1DKyGU6uPfnmzNx/KpiRza+YlAA2tThXxDmHzbBvh
3ouqd3y8xevg/UaTMm/EFMijUybFLiqiH8XopWDNy29F87n1KOU2GSf/trF63kssKjGEGn8FeWVB
1pyz0UwxVDk06JGpXg3kF6fW6jGUwDv6WhzzvZkEMxgnYuRkWtUul1Z0qgPrV07VzIemq06hwlg1
Ku8ARR3RxZj8TNK0JWYFLeujGB7N4W1MfaayvcUgA8LvXnYsCFWYYUCq0w0as19zVr3m8pYuNOPu
0oUrG4FUGXmx1Y1fhlXoeI48eNF1cBbyOmZzdhQGolurReOBZLdBid1fiEMp4uGBjgs73CdLu8R9
gH6BIU7YBXh9TDd2p2xaW42woXFQrjJN79euTpEHcVtv/dKHpdX52HkfX0ab5DwVLqhvTWaFQdqV
u55Kj5ruITx47D5ByQAUHrPkABLI2JAsXFHMVly/zKW45swj63G5R1bV8F6pZD3CMNws0yCxh5YM
KlMztpPwo+ud4pRkxWdFLPa2BmakMQ+Urlmt0q7ZLwuFRfpBz+tfonwiSBGYG7hWKoXWZ782jPM6
pV9fR31R7CTaCFlVKRLz/tMzsKpx/C9bz0SRkfGy7GQ+vdsj68Ra4S8jTSdn38pLaj7N0EriwHFJ
5JCzXBn01UVtWKc28EJsypW3qkMjtppavE7qAhC5t4A9jLML0apcZgx3eXRNHsmuw3wg7ctl2hs6
P3DTvCdYHdJqTE5GC900L8xLVY7mJSmftJX7h6KogYTixKsza7n88yVl0CPxPIO2YZw19/OhmTyD
GQfjV2FG8RJxpOo1QockzmUrQJ/CMmJf2xTrQKn2CWYChKRGHgqj/yx19wm5blzxxOnLP18qZ3ww
lkWMt3elc4s2OQW6uqgraqOAW0uc0MD9sKtBroKwvWu7ukuillayNzeejdHHLOh3xA641MksEXgn
ODXx4fs7b5Ql4xXnkLaMvWXUHDNrntbCEz/mjyiCtfhO4ItcF65+ac0ePm0A/L2ZASKAiFrhc/sK
E3tbpS8LN10FFXCT5Ck7R99sOAOd94koCsJ2xEmb8gsf24owcZTyVJbsL+zH7lQfcMRsIpAmg1HG
ZTbtM99v+KA6b84s3yKHrW/i4j1QRfCi0NkgdXztW2vZjE360Zl0NRJK4uBYiG+8l3Z03pBws9l/
ni/B7H3YshPXuey2EwbEb65xf6V7l6W3EQ67NHcA9Hf9j4J2m9ZtdJ68CaUkp2C/K7Sjt4bpGkdj
9NFWBH75JsdW7bMO8PBQlTt7drqTZtV4bQpOSuY4/IkK/zvpODEEUUdydu7ApL/EBInOcKwNMLNh
FS2tty7nbtOaNfSPfGcPWI6K/Jj1FoRztKfpgFJzGACVoX0/dQl8xyD/nmpgB0uTbZuGcalK0RPI
0T7kD9aCORtPRY67KXLrCwOZn3nLCrwOTpFXvS+Be7F7f68cZlmCB4cRKasOHxRbz7QrrhOoBdyr
C/NtofhUVEzMC3VYwtbfNNU8rjlOr45hPzUNceFOPp0Mkz95Ti09CRTvvHXOEdfJgFSnno+GlV78
dhnP7uOL01CRWXb0Bg40nezywFFyCvtyPrdqPfB5e85skOStg3CtTh7ONl9ouuSHJ9Ls1laQe3+k
lG/pfRzt9lxps33650sXlV+MEJ+Mwimu4LkLihY5711PWc8i65p1q5l6R77hHWb7U2aL/euBDF1L
qyMaQG8MTnGGf4/RNHq4E2PrdW7jwgQGFObnwnLIy5hCWuk+wLfBYAR5aVo8Y+8UpzZXbzyr081s
7WRv2AghrAHAYBro+aItw0DfxdvRm+HylGsniCFMQIR8/BCEiflEUlK7U6HTHjlQiFUxjg/6RZfw
GqScD8zZ0zdSliqSNFIFp4liS0Rf7J/6dYVMaF20OIkt6TI8KUHxSkiqBiBYnRWXqRo+TeWaW2Gy
RxjyV13Dq7Qk6Rc0rJs8b9Mdrr1xtwSZvADG2OmQD6RvL/hZbe+eD94Xw4OCxxs7kyp/NEufctJe
uq6+MrA6VFnJ5IrBf0xYHCTdYJqOhXTvTRXlm4RObOXrB2W5TB/+IbYxjrFuJ9VQCvP7s/uil+nf
UW+Ck51n6zgLuRkwWkIRDKrXcq6akzW3F3Nsb/j9QpQBCFG0fVxSHvJsHJ/IVSBq2k0uFHLJg0uL
l7nSN2qW7xEhy4mOC2c1qRWYh7odsp0nCdxlE6qZRKcCFVjUzXGYJ586pTqZnJlKq6JkyqhoyGah
P8jgCScGHsiMkpMZ77DyDO+3E/XjpSx6OD4WQRyZ9WRTS1MQTn9dp/6o+/KH2bRoevT8PiOhJGns
zDTvS3UGUyqbYeAkWL2mzCmn+TapXU4MMRsAE2R72TunkCvRZ7+DEb/fy+q37R14sy8Ue94mKpYP
JZPfLt7skgZ7FyzlnRX2OaNsJfZnfpu0dLYgex+GXtSkRbTcFK0PQhj3l9l3fF469aML0nVn0APM
Itzz54L/m3mMupfwl8CrzyWWsBrMax1XJvdr4WD3t5FmzeK9km6y465gOF8dVTr9laJlOO+ktwYr
PHm0bAVb9kSovDLQHJW9L4MBsXrQP/dty7FnDN9Dg7QQWcndpee25KBidoPYwt3+TH8F2ZdDCzPc
elDNXj3s36IgrDk1/niuT7mwuBVk4Qb1H+PAxyINULHZDpt5wegUTF4TM5NkR4IG1ygo2ZVz1ig8
17lOfjBk4UZH98OQ/cOzEMWUAVsGTzCrzr6dJD3ks1XHwktPDIG9dU2yy8rDca0T79wFQfNOq6nX
ETO8FbM4L05s5e9cVVwg8Zax7wyvtpOHJztlrhDxCvLr9uBJIcekU0B8gR5eRWpZcZDk43mIFkQw
Wq61P7I6RZ0gxTQcZzu48dicG208a/NBuNYhN0FtzJs6YplUBdwfZuqah5zAG7IDmbjWZ8jqBAml
XbWe/RjHKOdWoRpEpVgocGL/iAbUYJE8kifxmc+1PjouWu/mwR9s5hl+depOW9WzdRPZSfRqeBLg
AfLREw+j57iOnDbi6ek6XmPcUySrYBLDkYVrkMSducJiRpYNyokxf03Nq4Avh7bO0Cv1YITKwWPY
gm5IzOa6GG29YtP4KfDB7VPb0GudxoJvU6ZXVSBycgt5N70u3y31cusm7mvF7oLuwo0DqryTWWXt
SZXVNYRm+vh7htv90+XK9UOwsbAN87zGdsVQfZu+BWo4Rj05I1n30no2qLyOC2oOKvEKOYGu0WLO
hTFtL+qlZMptwMYECTSy+LO+G2/jaQyHElfDvgYnvRtSDnVVTX/LzvrjKA7IjJHGGnp5eNTpr67I
xkMemj8z07z2PoMKD/j1uu4aMx5APtgL3WDpsk22JpyUZQ82XgjnCXfG1aUjr1yFjRHHGDMb6PFe
bXe7hCgB5IBlhbfMC2PftsDAok/oyAwexulv73nqrZu64MGUPngp0IC2JY9pbPKnbOTtaggDX6cu
B3HWi+ZE4lmHey1KSRjyfw5o0dZO8gDmk3PMBpdduJFuKPlXSk+f0iQmJW296zhNEOp9tTFMxTOC
95R3OVtBhduSC88YBuKGhuu3VU34gU/sPgUmsjWI5E15Zp9DrI7DMIDmIdmMaUXBz3vhhtrZNBm1
CGKjrdUobiJEvsIb3mqZc2Lk6afCy73J3UOaB8AyiC+hoHnpS8R/kZmzFKtOsPz2pakZH2VqC1Ie
/nSY8WFZ8hs0xmDVNgZKTZKt9+jkjV2Wom+U+fy08FmC0b2uEL7xHLjs9XycdVPypTlKtmle3xp4
vSdrYB1Fo1FQP9XbXvXJjrLxHRtZsM9y/6XRlL3SJGQq0E9KOV3coBngQx6sQEM+Ld6QXYYx4F5N
1Wv54WbvSZkwIqQnBprBI8ik9hD1C0Dex6Y/la/YA1DWcB9vrCH7Csp6F7qTs5mSPOP1dX+7ffKV
Nd5HPsERaFJ2q1EbhYcy3EBEOeUOL63Ej4Si0YC0nL8MCCZ5KtthuzTvNHN/rJRXqXCpM2SiYr/m
XsTs8lt29J5Gd/UTxYqsGUFIWfgZBBdEisw9RlKyb7qlP+K5PHRVKBgCjKyk6JlA7xWrPjJcckPK
k+4ln43HJsauc2/ne1W4t3w84FMA4xcOGYv4wS0pGdWZY7Q6VBPETDpZxmllsqkdBlC1bZycogu3
Ft0N91IZR0Ln92Hoxq0VDFU8MaOjrmZVGPGQj8WhWzUeOqy+csqtXTh8br+1vXChhGI3hAizaCe8
RyCy8KF+j/1xmAeKHPX4PoCX8EshQPWNXTIhwcrK4Ry1zlUA52U8OkPXWT4tx/5M8C2t7YfRtZrS
a5iE2yltn43GTuLAG38H40B5lalD5mXmOjC+TBmo2KAmXc89UzZTXTy09LvSJVWmKI6uv61tkG+V
nt4mw31Lyupew2jnlpzSTTQOxZqkhKhK94igyBFx8cBx/1/SUCk+lba51uXigIqfrqOo520tT1VS
dicnKp8Wld+km6bb2anfxMCZpnPCEBbjkabjDNE2bKtxb/UajcBEiTlEaIgD5zGzHfneo4/AxSFc
1JyDihw3nLif9WRuwKd+KpHRIozNJofIBGLEOksaR6/Xwd4eUOAkpE21Q3fvcGwxb0J+inL3xbYT
A6CakZ8mR/+AIrWjvZq3IP52gxe9pY/wps6aOJeZHEDK/UocjieQbZMMf6BUWVa1bb94Uj7D3HgG
yn6rgRRREqAH8sazrJwno/P6OEry2OQpiJBeBb75hmWIq3ROzryPpIylcD8BjRQF8JPCf/EbRh5l
oe8q4nYVrOj8dLh7VOxUQszihA64R5ANzkHLJBO83RzBlh8dua252LZLW+mPmZ9cK+31J67C7LJU
NOtuc2/7Sl8rXJ7bKlPHB7J26wacJ4UrjAva1XNdsp1T2kRE2LjeeTAKwjYxbK4c1MnMFuzYywBt
JsuTS+rVBn3wtV0uobdO67FeG+WcXOmnLjmc32NIeMaylPN6EtUj/e1XAJzqzFwJ0W2X4+Ipj1Yt
u30YzdmqbVkRZPkZzXfs9riStEGNqMP3UuTlRibJLez94dwUuBDSCvs2idSrFlMIgELESmyBWSbb
DJ6ZAI6ygrPWmHqbVeY1tbyNHusna5GoIilE+rx8G/MCmpTJaHb2YYVUzEyjoHtlL6SArEQEwQDA
2SyQjhNHHIKsNld9xVNX5nawETiHKucodXEYIKpMTB/IFdA+gdwN4jfW0jbjpCPEZYSp0aoIIPUr
e7hBpMQ/yNpp04XEQ7WMfphBsn5G24SuBgUX+HCRU2sG/bBnarFidReHCGCaaJlPmlo6Mtv6ORx4
/Hq97TpBJgj47d4DA0LeEtU1xLzAcJ8NQg3GgYXE1CfIquYR4YJgWaRL6s8wdwESTCa857zheSDW
WPa4TfMK/yqJ2Fi6mL8TYenMvb9dOPoRlaTbesFxZQYQDPH+b9EQRqDR3WJXWAq8U/9b0LidQ4nW
3pgPYW9X+JUWxPaYByjNAVFXEn/6/CvgbJxpG+bROExI1WzLL9dMLTkhVYFGqCQpvsnpfR4OYmEc
BHdhm2f9uRo/ErP4Li0n3xUFnAW7bVIYJctfy60FD6arN0WH/h1+OrKoVDaXearuOMK8d3idWBNG
c8PIpLnavYOHocnlVnhmtGf5RhnDNOwlxxjV63LXMuCERDXlBNSAN2BrcZM15zNUBQg2BeBsbH9P
1K0EJc2fpYOIzbI+VCH9rVVXx2zG4xZ6ub0ZhojKpr6BtvhlNLzLMCZh7OQf1JIrxUcHH2yTxTqP
UN5SXHPZMVHr1qUfWZsi9FrGTawuNOzEvnu1Ce1gkhUUsTCMH3ysovCGfktzwLED1LG8WO8FaRyj
RWWCfx/bXKK33thcGZ7zaSyabY9KLvNZO2T+yzhWzI0ngVTnAXsPRybAtabw8J7H3v9CNr0Zc72b
6HtpmetDyypiRXIhw1EDreeYbSHzIZiZYTb0wR9t2kfWVxokKl0JI+lIhN9hhwf78YFRhvvtVcvP
bjKe7XD40g4TgpHB00orqTdan/GMZ1cLVKPZOefS5SLG8fLlhvZRWO30yfhmIx+tcAud5LXInqpK
wjdLHXkM7bqLC0DYm5at5t1vk2eh+DOxO/Guslg8kK4zlt7lzaEaAq3/eBmnWm09JLIg1pthZSsy
MhxyxO5GVu+KkiOVUu7AJoaA4b7Zl7WjL/9Irf75p3/0VqMcvkgLTeP/+snUJtEs0n2IG2MIrmCV
wk1J7aDc5Y9P2XvMRVPtk9Ghfp2G9FlmKtsVtu6ulV4cAFU/PA+l6kAXt4P/5K+sPiegvaE56kNz
vKdTr+7Y8GI7z7elTF+1CIZLTVJL7tk7OCi5u4IzZsahZBtmD+ojb6xjKkNaQafMb1EJwdQIlhD7
IJ49Ngm8v/NCUDICzX2kNftfxcTTySaT2SeVB07k2K36ah8gA7mFduzUhn0DZpieRTFcBphzNyTM
51bP8uyk3vewkC04khETaL0NEjDVatG7JHKyjc1CuV6wQQxsX8eAbAhtqW1U8iwwLd8yqLk0TX0l
FidbeUSpe9LhgFTtjukGialRjklMV/5Tli5vuS4JmDGi/LlPOUHZ9rhqsl/8ij0WbwJDDPZFvBUI
HpPkYNR+xgn7lZeoV7ypKFejVxlrtHzbvsIptLBb3xYzRVxRji99X/ww2NKES1HyyjCNzvP5V9dT
uXvAD+YO3yV5d0rMONd1CPvESPd2QlZd3prHRzh30zrmtgOtlkeSpL4GBU9ho5gcx3ZVj6lGVoYu
iDg88vnIwXlfQOasPKcZd8pUz4aihc7ah5ezrdf9cPIcjH9ogsFOTK+Evzqo3VwMQbl1DaPxLbcQ
4zraVTErVcQRbQakWNfLkxxnbLHV1fU12td5zvHQjz8wqd67QvV7tmwXENV5PLroMOcW33BUqmPy
c9ZJQqQrQot5WOpNl8JWaSLnNXCW9tSqgxnmL6m2JgggTP/90SJDd3DKfarHHSb716FSL4U3kFEU
tCMrE/aZ6chDGfKaG7pla4DecIOAvDwvpG2t89FozmROQN4LXBYT4kydmtymAP+pw/xoByn9mBjt
BgX8TwXs5l7TearA+FDVXMdqMW8TiYxry59pIAMjZcDl0RmVV4d53WopURUtmFeLwHhn+0/zhuUd
YJHcdCXg3qo+eUHHqcYwDRrPasq9fUvbv8LaJDY40shaYkRSTbxroYDWleZgJNL6l4iAOyimZ3O4
rPuMUaiwufdtg45DpOXDIY2sQuHTLTgpGXbr/aCXHpGYlWNHcmmsGBs9wkaY8I2hRfIF090hyw4d
9P29OfnboLD68z9fejm3+6LC2ZdKKAWNYNPVdM7zgC/7uIj+QPnfM4elvS0d1slR+jW2eGRt0WFI
K+XF77/Q4rffaZAgbZVX4lM8XGEjMXmAuCk1cfF5H0htWQ04xfdgYakoafbxJxburhfFeNHqU6RM
QYZovrEE25mpbLcuJkJqGZjlGrl8mvZHRISEXDygsGEx7OeCaGE65VWTXGbMorhNk78BEQY5U2nw
koW/N93II4/mu++GRyVk9rv61NB8+f0UYYrsRoLtmXvagj1Vv9Rk1KHmNaXi4ReE3g+UYU52wfhW
bkRqa5h2LlUE/nuVL3dk8Qi5h2pnRomzbXJ0Pbg5CGESMHkql3awa/jhLEdOSqbGxUShABSb5rDu
7C3HMBMhj5nAxIarcJsv0zU/R9UHSGy6X1ETPS/uRHirP7zoDG7SNKYfRush33DB0jGKMlTym5c2
3zaI8nCraZKMeQfdBxRRmNjQJBPyNf+K2akkBSxhKHMwrfdek2tZW8vvQCI6TH1dUKB5116WL4Uf
MKkfm/Vc1umWAf1DUMokfnKe8rqMtQx+LPYPyxXfvn64HduMAQB7m5Uto2uQsz5gLZBsir7fT7K/
2C03jKsazDZ1xU5UfoSsQyLBZOyWZfqHv7CdaER2zjPnkERLtJrm6M9IO7cyhbx1Insvgq8wCOnb
av9L1Vm/EwIEgWvsOCWXLRtR8j78rRpJ2UXiAv/9XA/lplvkvpj1RbjZR2IwuZUj3yRMLhwyCz9E
CekyQklO6bB4G4J3vxrmNLiqb6HDGKuSCAxq+Bs4+Hq2AYiJ7Gq5ghJggs4v3/fuxUpw35lSXtIO
kkHLEJUOIS4asqtYygKTEkeRGrHtM1RSBr7AsHv3oze/RbJISwEIHT3sws1tEuCUpa9llu0xYxFz
aQYkFQbmgUTVUxV4H+USnspHrnVTAZgZ5ToxTqJb7o0OL4+FkMCYQ7pixayNIEMQG5+2b30kBREf
LNs0wItuY/fIZjB7fJEUh2dr71vgU4S7gZuGJtXoTlPBhplNWL7MW20OhxluOMMrUI0BElgDca0x
9ddoOpclKsvFZCiK5vQ1N5GZNdNjuDLn/IcEGeZjEss82OfOyCJuugh0JGzeEuot59dg38uqwq7W
nls3o4C8hfz6mSP3FgpaLkJnW/RTjLjmSujSOZurAwE60BcXKJAG3LJmtNj9MfeMcn7nsAQYND30
NhkiXHwoh0BYZB1b5WcLUqJ1SF6bIf5Z65H5JlcKj7XDghsihPe+9LVetz8dk4hB3CvZmigXLGSo
qO3AvJSPfWbTExnV02H3Jg7LwIz7R8Yfd+IhGv1dkTD/MmuAErm6qbx70kH2BkCI6TGLGVcbm76t
nu2hBUmTpmdV9tzK0zPUhuKhcSGjCpQbqLMFi3J6KCBjEXmaISEO96Hd3NrRp6M3hi/Rqfw6LI57
WsZEMlyd5Nmwkq/J7eXJD5wTe5f6lai5YD+n5GMtg4WtO8R65VE9TV04HnpT3Dny2QRJ/71uwuXo
LEQAiijBNu18V46wd2Jw3zgiuiO+V3qjke+aRCbek/KyIP1Yc009tpY6NV9HVhvulNJgCTr/KiYY
cuTV7ZjJuvVpsdhQjtMurShI53T6Ji+NPUO1WJuq7WrqlQ0RXJj4EDonqiZ5q7b3KdKXdd8fJv8D
2n4aO0SkHZ2ZtGkpNHOGsnvr/VDsW2UVb0NmftU9d0PXI5mDxYEYIehFDD7tFTj1hlQIcSwQgaNR
gAc71gXMxMkiKK/DvTUPpEapSF7d6U9TWe6LVbHVbH000CnLK2vy/c0UpfYmDBnlesgn88W8DMMk
rsSXxBht7uBBvE0ibPaZqNhGnFjrrLkheRr2vFk27hQgd52JRSX16vOQgO+t5U3S950CIttMyXSh
zxl7dWLX2PTgVluT8OZjl8dIIk9mTYKAkueShQSjRYEDKN3RGBt7UY2EIFkGqTvtwW+kjk29+Kj1
xEp6ufVURahRHV6Vdk6/26LkiFnsuOuX4RKITTAm+T5ohhcL6eFJpjSHJGj+zYupitH5IHOsIPxO
Lj4wv1jKM+5uCgN/KI+MWU1Nke3WALbqgOfOsKz+mCtXM2OD1RU8KFgs6/qo/gsJ+oiBiZCEWXxP
WfgrcMWhYerFird58Uy1d9Nw7SrwvhVupDi1wkuXDcCj7R3aCHqmFOGLaR00FxJL6zfpM0bCDfno
++UeFN1Jmct3ZvjvakHQVtqMwEl5Q1eASsC7ThmD1ZltRyDGtWTmhTTdxfKSpYex+9AOAr4i0N0m
CYK7LBpsC6hTJ+GamEuYqhIh/rPLrYNr9Zd0qOpDo+YKoID9x24Xb9u02Al90kX5TKuMSCMMKGIq
z8EwcIi01b6ZIufWmOUlnAjRbG32CV7AB8/hQN2PblnSWMm/+FzoSLPqCHIIAV7uoQkiVVYQyuF7
HogGU067xPluyzmIPRrIlZ8NFIToGd68nAfOIgR1cOb0Rwqq2uvZuI7FdA9ysW3KSOxZ4lJ6ewmT
DwvJvKCwbgInfOprKEkt4+BDAyTDZV9QFtiD0KfRQ/rt76pmyWiM2COBpOyqgSs0d4r/5Iv+j2zl
/x9J5skDQrL+3zvK/0/f/6z+XTL/n//D/7WS+/8C6RS4HmZyIINoXv+fZD7618MRDlc9ALfq/vMz
dSOH7H//Lzv4F/85sBrX8tjbeh4A7p754+On3H9Zjm/BR7N8E5m97f1PJPMASx7Ym3+TzIcmSnl4
2xaET8+BmfGgF/4boKYfMiJmvdaJTUTp8TR69gXiQRQnSUatzoB8jXoWHJw/M8KtCTy1lxQ1TYLw
ySjBeWT8bkBWfQjKK9AtMIUq37K2rQ7kRjOqj+UUZJ82vM5LGZWmR0NCJvTdqoM5OZacajRWgTg9
YC5XYYcJsxSsoQXhuERuJtGX0QGfmpLFonEMYoWvb+HJZTW4RHcR5f5ZWkYUT83IMIAQ263r8Gw3
dEJYd+2E3qFxT4Ni9TJ6ZndXi/AOvmerZ9dmopoFhvfOad9tWdgzIwtV887KtI9rW9P7TViLo6kM
0aSbNB3dPLB8dfv9GPrRjWW3e+sB+cedkxE8ie2Aqphx6w14qBH7bp5DZ5PZmc1EtCUOpr3b+GfZ
dXRM5DqMRRra7R9fZiOCbZpXWPJdPPCavgfITYj6VWSK9SnHK+B4vQkjhTNU4megfi+PrQenKbcV
g9dgAT0PQuNpMvCTYU3EY0eQIXQSTz+39uRvKDCdnVlnIDEGp+GCazDztZjOAnN02RZmyN4SzBGb
pKGEn0WHOjgb8ysOLbyFWBDROWiJwIU1ra0ssQsN1AYYdomhA1+5TZzKu4HIAvu0mNWGUyZ9sTGB
ZZ59wFz73XuEFdQFGq+wk3sDb+oGMoH8lQz2hLp9DnDZSQzyUO2IGyPxa2qj+jp1D0ZQ0vIXahU1
aAquzBHbqXTb1yjpipdgiaps3fTEZPpTsBxglOrdOCw95BBV7vI8J3457dhRtyoJ2EkK4uodxNiv
rIIkDGE3+hNOtvXRFFN+S3TDiDiXiou8Y0jVup5xJ1StOUyDh8SBSwBlSGiQXG+o7piqpFi7yEUO
5pDyvc3aPFTt7J/MDlQwDujxKbPxQdUFeCefDSjy9tGo1zaJvUcJ7xfdBlev0TIicwaHSI1kZq8T
UHeVmBsu3gSzK8EKwbKucKHXwP+NKDfiiGjmPdgxupSKuWBQjON7YSh+K6cYfb4vf9z5pl1Cz8yK
Tf/Iq3ZJ89xnTfnzkTqL6qfIf+p59neaqgVWSlTD3krM1970Gn83YjDeGhkffk0oASkkKGVaItFp
DHKJDDLtuK488hylykSMFn042qLSd7DRyItZ46KTF4V7KpXuDu6C5coOXX8zYCMmOi0zKdIAsjZx
rSl7+bAZN2XnCQrlEAQ9Wo3xarP0e3F8pZmOLGj+VlHvBfEDnIljfRmcNcdZxfqjpzknCGEfFWJg
WoKWZlSuPFSjSWix0zopHzr5qPQnRNQr12lnqusFWpw3V5jShsLddw5jncXu1HPtl3g3tWlgpab9
r0JmZ0A0qWuZsNwHgAE3OTElJ+XhwbYwSVEtVBnR5pnGETC7c+OBbr1VExT0Ef4ojWcnEmpcj12S
X7GlOofKVvpdeIXeskATJ/VoKrvAZDFU99lDNmac+fTlB1Th2TcrOYGsG7BP49qUDQiM39MmsN9J
78bxR+rLS6079Ydiy2MlO/4Hd2eyIzuSZudXEXrPBCcjjYve+Dx7hMccG+LGjbicSeNoJJ9en1en
WoUCJKG1kzaBRGVm5Q13I83sP+d8x3uuyFesg1bpN7bw9gOJzViStnH2TG9ijrmeJfeFZ9Bmgc3s
CoMai1vXV9tkSPLVlBNyaqMfo/OZpnJIsiUKrE2UVTu5opLDTW5WFv3Bc1VeMlnRwbPkJujg96KK
3eAktBKzPa+7ck4eeDVU73SHsHwGU+sdiXJ1wjpUPyFKI34qlSBdJFq35UK0Eo2ALC7/kdIu3lvf
aws+Xz+HBVvpSz8NzRMf/wjxuTbHm0B4O1RO5jMyAP1srZLO+cNZNFjp1GAsw+Ucezpl6AhNGNXc
wIBvbTGIc3H4n+PCT6ItvOxxE4cFNRTmXYeYq/DQjENDYiVxwm1ljsRrsylf+bLLbkPbYGaDBbIv
0RfebQgJa2bX+jh1tf9SgqG+BBXB3RK4z1fOKG0PNsVFhIso7G7oOiiKHmGWMAEDJ+1UbAwVVdW+
nPKfxC7bPzoc5Wc3m7iW4hGzok6KYKsSIzySunOuNG/BSBF4KOwUmU4zWo82PWZKLt3Su2radLmn
mPlvo4UpZHVJ8xnWVNuuhlKEiwmP0z5vKYKoLI6rFCFkG0XTyskrYmcnGpsW1S5gBBfN9gMSlXyv
8xZ8A0/GqnPN8lfO+PdZSYQfK8EOV0IGubWWl26wUpYXHLnFm8CvDWY/yH5T1SgBHBf1CViMBXPd
Dc69Rj3klv6p1H10kNMQa9IGIkjrHCHN0wtSTMbetgz7jzKa6ICfrifXOmdruJI9MkvU3my7nnn5
6vLT8dLmGNm9wxB96tsf5arirXAMqiiw/JBs8yyCSxMFTpsIhWRhVpyVmywatkHfTqj1lr0JVci1
waAdoW8pD7Y0GV07gP5pES3/kVV2v0c6zhKj0N3IU+aTc7UM3bdfXcO0GtGj+DUp8h2Ow7DW75ri
GvoMQagu4d7ZFenT4M2G/9zMDpFnLrr8hosi4DXMizxys9+JkcSPNI7Nj12dTC2I2YKuJyeeH5Rr
9Q8UPXan2CGOmE41sTHYlcBcQ3YFw3amnc5C4+AIAolTbL62s8PMqnfUil8/Pvue3/7iJYUO3UZk
QBZkNvkpwWpBpCmZquXtfdbPeFtQU1h6obWMkIH2bhJHW7qy4I2hCMo9DbNpc8CH7oxLrjBlsbWR
vmwQcKNpI8BPUX/n35s1UuyYo43Emo65hRJxPa2roYmbg+LxYnyAnTJOL7IPJsrAS5Bg2A9IPe+m
+G5HlTHX+asK28bAMjqO6TlxJp2814TVsi/C791HzymAQ6hRMwrqvInS58ic8DpHrR+otdl4PsJC
SwIVjI83hydz7AeaS+YpTFaA5EhbD0nYuxuPUdCrX9mSnpQ0bOXCIdHFEEr5ZIqIlkc3x6HSkuFZ
Rv6Deqs7n6Nw54cQVAsgItoLOEtUPnqZm9EL8NBEo7WNmi4DsdB4N0v7zNloyfuAmsB2JIoyYfwa
I9PkCISx+Cq7EBXDmMChLAUSGRkQ1/2TO4qTCU5N8xsX+Fw8hYZx5+rEJCMz867j+n3DhEoXIx4D
BqI1LnSNcarRNdK1px+6NIhvrZFy+Q+q8nsYW0Wwy4BxqkN3yWmA1oNgqjaNlvMpL+qQJHaP46LG
W8dLuozyjeMKUurcQ3qKrqQ44D7k8jy4+AGK0oTmPkCrUVW4kKmI9mjlxduErfNCTq5bKoLxi5nA
215jGMJSZLGMfKbqe+mZ6lGmc79VtWy+zXBI99pQ9a5Q+MhLA50kDecfbGYByLUk4bCXEw0dJZ4m
zclxmVqq2Hmas6ADFnVVGdDsa6+2dvi4wkvZMfIyOmQtPQpnxfBcXq0Oao+cKH+asWNgy6vbrRtX
aguGpNnC+KlXjW+113bKfpfVbOymFKMVt4b51c2c4gs0W3VKGC09NPnUnZMirVc5rqzXCBVpm9ES
sFRNiO4dOdgFJ6tbtfbcvcLv9eOFkfflmyxmj5BAwoEuqEhZBYDpgmFMt5CPvH4xtziXmZgWZ6gz
7c6v2+xC5HraKcuafwdhSIzJsTocIFNXPvHySn6hHGrGx4WkmYRHH0ZSnz7aqEDHyRz0i24LDueE
cbpp2Xv46oI+FU8d7t4vaYKR8TqAKzjI6mHrlQC6/Mq3wF2XNfQ4QNFwz+XSU8REiDiglIQQ6gKS
WDe/x7a0znHLPpcqKvalU27pDJP72EqmXegH0a1jqsFMJYz3Io9DUmUu5MWKVo2naojDDxultlm5
RssbLHdLbH0+mUBuHpQhz8Vrgjj16jtF+eT1DumTyuCbCAogn1CywKoIHr5kXt1ZlF9xZ8RL6TY1
ylOAHytS+ZlWUz5F5YC1d0TevVim8RWlRLtb7frk1SoX6JhrnCDSu8dq4FeHQN5vQmTjnRll1SmM
JL40iycnLpSjKI1njJsUDd1VhOu2hpqdz2yK/YeBlkUKIUf2c7cl+eb1anqqCmTucTCBIEa1D8/J
qxg9cnYbqZZQASGZRGgs932dvhiDZRDeGvrsT9Go6eRFd0ldy/K5Yof3F42y0ltsUgXaC59XHOHM
V6etwpMoUcANZfk4wzG5i6F7iFBhl2h75Tmm5GZdkMNa6TYfthMu9U2T30nxBgjZQ5a7+TrA9rpk
L2oofw3kq3Lo9owxJaMmE3n2ld1u7J7DNXc7xMZR4yiisftCIjJ/8v1y3BvTlB2oDUJMjOK2vQmT
33WZukEo1jLPrEXpc0/n4UNKyFWavFGjHR00lPNbLkmWNUBLiKA42HbmmQPLogyF+q5DS7xUxdye
k9BkMCdLWe+InaWPGKPF6Q5TozOkZTuH0N6vtcsRcjVPtQnh1C6HeZlR8cJtKfQarkaRvy9Epz4a
204+ujBqOAtKDAyG5dwMT8sNZC2LTBZfbz9Uxir27TpecP33IPS47gabQf5gO0V8KLAik9DMMhwL
EeM4K/WvpWI4z6uX5HFu29amtWHu+kP6ZnmjZBAY2Lt4InwRVnO5BSzW4GwMGekDuobmlAz5iwq6
+OaxNNfcEsGsRqn5Uk8Dztd8Ts/+QK2jjoz4oG3V7dIKSSw0UohLmsTmnn03hYCXIL2uPar5Vhxk
zUM2KIox8wwptPMd48kfs3ob8vI+li0JNremAFqNhf7KnbDmIZwM7jjKGTouA0F6FlHHQ2Uwh097
FXCsMdU5AMo8gQp0a7qN7oGHqa9IyrMh8weFdvOYTQLvCAhpRqxWD2G24UCfd7pZ806tfhlt7zyi
0syvptsCf9UkiKOMuG3o0bwjPCxQsw9scMEqKC9VZJBlMX2k3AbjFG96a8fFr4Qb7yEau3W4qjiu
nDOl65Md6vGIGZOhTxNXt6Jm58rnUSPK6ehChL1l40/wvbuMsfYcnwa+d5VsRE48veK5/gJX3JG+
wLtN/AZsgE3RJC1YldYABUEMmSMoE3OosMPgGaEZI7DdX9ZQ/Eb5oCzj/vY3C9PYN9Zov8+QsB8t
jNJLzAY1jgIk0oS5yYrhUY7B2mVGkBXZ2uzr+upMNjtUqvAOmgVZuKnLvmYKcO8Cw7ApXDwBC+Fj
/t8IlWO1L4iIZANfy71bh519wlBvztjKuoDjWMr4dmvHRJ9t00egI9JLZwBG90tUEdGp3bHd6MEU
xwHkqcNGOUVvQ8+IZaokwH0OU9AaSmIZIN3uSXx8MFrD0Dei3nwapZ/fYsMYAag67jVjEA+110Gj
cPD3YXHqilWQiXuZ4xisC+VPJ9jn06aNjPzoDr1ajb7db8pZydNgKdhec+R/QB2k6y/v3FNZNymD
riG5iKpKrlNk2cXC4htGcg4cIgC2+8UEyV5h82hP+Fqnr4pQ+s7nVndoi7S6VqRN2HLKIXjKh8zm
neJU7ttUsCogVXH0WFScCFy2CiPimtla40PjeMSmgzh+oXhTLFyR51vwCO6D0Zn1Y0oyQcANm/LT
lHXTKgN/9mrFMe2DRSU+RnRdeudd5hfa78Rvq871E31t5XHChdauyrYddkremQAZQtWxs4v2yZK4
STzZJOvUyseHgh3y0wAbchwwH26raJwfhlDXt8wW3oG/0jcq3oyPimpuF3Nlg2k6aot3WZZwmZRT
/+M6brJcgZzraoVy1h4TJzYeYIe4RzNzuQUIwzxmrugeh4hXjwHLZFeblaNeefXV/Vc2OxyLq3io
lrmb9uA7evsCvIFb+D9NwB/+Y37837i0PFRJ2bX//m945v4Pc+V/QbF4Nf1aUdTH+4ine/zqXJGm
7zRXw5qvXJxWCxoEyHK4kkf1qqXPN+eWCs+vNc00B9SurBLMXLk9YkEaZLroXPAn7jwzN+vtirdr
bScoPVFr4ceZxtJk/FUUGe2iZiaaFeeLaWX1Kua2I4jCVgaGpwDuyN0cA9hh1XQYbGdwn0QhDRud
ziHiQJy2PVfKhCZoG8hq/QgTYelL+OaLvBbVV1VUdbdw/cggqega4y3qEH1mx3iIeYdoUjwTTrRW
dumqsFVziNGDFz1EVU9xhqRNGc9fPVRPCd8t22UxPpU1GTtSF+EilCW4iz6d1zijmAn6Du1f8hM7
AqESPAn4CSK2L/wszT35QJLcx86Sfk9l+uF26hw31psxmyMbeLkbJ+YIVg/gpcy1+wH4r3yqm8jF
VocNxcrdTycvfzS4Lje15oXuC+cKn5s7ngJxU8+T/xna5Se1SwA363BvTYIugyg8+MHwO8jrjJM7
RIfSqTVPbf1ijBkZNSe+CiuNV3OR/KKhFYiT1t9pFHwq+ghPjLS9TefH47G0Y2xEhuZGk9Kh4Mih
OAUe9Ilw9iHr9fkzbuWD301iNdPlvIyN8jb46J1O/+2azZOlvF2F9atm4stRLvDJozBi7hvMYXnb
LquMV/xgdtRl6EyveL/Bx4dnycP+ojz1LrP7ib5ydhm4Gh2LhzoHdm/N/dmzI2elvYDUr9e9V0pg
zY1daILl/eoheQsyXn0wC8R4l0Hsqrw7jvtAPvug09FA7XFlYCKBUVZAwm7TL3Y5NpPhG9LeE3pn
AIDTaiFOzN+M69Ci03YnZPfUiuqcd+VlciuL19kIIaLF6DpG/lFP/Xeli/U4Yv9r6uy5jqqPmY+L
f26+b5zTrvFMf5MLjERBhZBfF7S0yQaUXpuC3avVMB4AQ+G+7fxoxQ7xBKz8o504xiD27LDtUuur
O0LTQ/0hG0KyGRAQ/FG7urZ/j3NwtZX/3QiXjb9OxaKGQx0O1dXzmh69lgFbmlufUxaXq5aZOpMV
m4Gp+upD/zjn8RbjzY6oPBt6yfXOdAKaX+fRX6TO8EZDN4XcLVU3XUITryIDnU8YUCq/UivuK2Tf
BvoBDG3j3xn61TAFD7I1udUV+dPs2efCgrnTK9JEo/qwjeG1VemfgKg0t/icLkelsMaqAXN8LL9E
Fx+6ticZpMhhppweiAmEL3SgvfRtmS6itDmZJV1rob+ZZIV9kBghv1R5Dor0lBv3iV5CzXE8cdiw
+owsZ22zM3s8EHOv5IvwOCWm7jQhhdhy3So/PXrz8EF/XLNyfEUtbqV9qGXZe+ZZ/spv1c3Etegr
/DUTZF3ViQJjCNeZKDO3LryXZeE72Ggi+VSbCOWOW77bGXz1drgKIz/jP6cuCkJSxpPBCpQIWTCc
YCCJZ91gTOUMeWE8UJGiEU+Nb3/qAKqlTIYjI74r0gZeFe8nmcMXrs3veA4TxnbkI2z7lyh4X8aB
fXOG2DwwJRx2UAcJPMLMZtg1/SBb0kVK5gDEcsqFP8H2mVSkmotYJlg97PAopf8T4F3mpJ3fOuwx
vD5rsZ3CeroZVsCCC+nUYSryk4TpO3ZHjDju8I5n89KO/q9aNb97kJcrj3j4Imlw2IkeH7Pncqbk
MPi70ugicVBgkornrZ7ybpVZRcgdu+bsBTXgyQy5GvR17D7S6ScPWTwgbdTxtYznbyMq9IFmH/wR
hrHNomBnIs8g9zxkeVjjl+jt20zUJ1pN5dilBDWD1FqasmvCZTLjuSNU2KLgVb65yc0u/1O6M9kR
icLGmPgQDJiswBRDYqR2PJjCJ1CA69gAAmhU5VcRYUw28lwTZtM90fOkXJp+cBTa4PufI35MCIAF
SHLGIDOmG5zCNhzIKkFY8oajtoBWu3lFp62VHhh9UjTQCeq4+zdirBDvMewy1bc+OmVPdAO6r3py
X7zOwPqPbWzAhUJUxviuC4qisgRrKdGHXTO50T62BVnWKP1NDxZjQXiUTeet8OeWH4gychn3fL6l
1SbXJLHH12RCw0khdGxcO8NRJRA/v3KRcrgK2xq9wrhZRv0OWGPcJxon1qKv+Q84aRzBxsl/YzAB
/Z/M8tx6czKtwk6iiUyQlxjl2AGFNDoohpIZkwCjaKZtdlPZrF/9WjOijR1NIQLltklDCxbpLSDi
jNnK0iLb3hbzkytLLjhNNX6MpibLRMZm7HlDaHooDVolSA34zXSurc601qFp+ulpMC3zu7pnZpsw
KZ8zP7Lec13RX5jgHV0NfJprkEz2S59U07XvxtyDmonlfx1OIvv9jxPV/6+mCesfKH4XMv3/2jix
jOHwJ9GvJv5n98T//Df/w0Hhe39xvLLv3T3B//BJ6J+2+/d/4+/4lrRN05NACR0fl8TfBgrH/MsP
wAkGQPohI9G8858GCv6WJ30L58XfHgrvv2KguHcL/LN9wjUZa/J2o9rR9EzXtf/FPtHHnl9wn5u2
lkeX6JAJ9reoVqjdEbcMKzaBN3vBjgCcdZBzaJxNU3JQzcnSdob51RR2tyFlkB5jO3+E7n7h+NVf
EBqgT4Pp23Q2sdcKe8A6sVAMhG86S7fV1dobQrHiTDfC5tzW41hvxEz/9giYayhUtArrsbo6gCg8
xyF5mfXbMrO8/4uCiP+HnDwuq+V/Ww5x/gX98tfdVv/rn5fk3//e3xBM8y+cfnQvSNdymJwGrK2/
16P9l+ey5uBSBvjtWWT/uSBt+y/TFiZtDS6fN2uGdfK3o8cSf9EKKuhycGzbcyzp/lcWpItB6F+W
pOey3n3UKZwXVCr69yX7T44eu5+wntnGuPamOAEqkQSH7v5D3xnQ//hBAigj2eBu54pugkx1j5Es
ipOXdC/gwqsDVvd0xr6dh7G84R9Dz0fLsCPfOtuiWstUywte/HKVCLAWGm+lHKb+gQ/AWtomFp22
a7LVXDEZqarYvOTiHr3sQKuk2XeogJ8rSAsbW7vROra9ZTeK/FNMeO/rWRw60rnbWNVHKFfqeN9v
OInNRL269og1lXECzITYLQ6zxL7O/CVYd1CsF0GsATU0wyv4uBY/prmORHsJkccPqTnqkzMEr+yW
cu9pa3oQKIPwq3EMeFjX/bR4m92m2dsQVhZ5wAFm5EPe+QVtWLiVxbrvOFBahRjOjoPZufGTDVnH
dIcfHWNEoCD716SyWhfrrbzHEkdCMvghiDo8o2VzyK+ZnPsMbnvXvCWhleNqWtaEAWmVlt6TTs32
1hvfORtWZRTjQTmdOjKeJyjQn7kSB2fayf/+0RNbXXvhPJAGYCYRT1h4c5H/FDBCtoyP+lOaIukL
sNVMu/hGi9xZSs4+HDPkMfRasU2EO63iKb33vJXeLsgT5q2xNyyjvA8vPaUjS7qcX6ikYdydBekJ
Be8lD6x+M92z5XZB+JW4THSmIy9fzQpYXRkAmCcc8EbI4McGnmojRT+N7nDldBaQfZHlB3CQW1eX
5XsfEVLIHXBhfTlvRpq2tvnEjHY2UYsUDR/wFswZZkwul6yr1y6eIhJeunoIy4mgr9n9AOPWUDc+
U1dDv+Hkg86H/k9+D3dRDATCnX6CGqR7KR5NB+0fbNy48jD754W5hZ70JyGtt2lc/+yUFHt2sKn2
RDwRf4hjCR8jnOnvPiVIwzWrWp1copmeLMA7peJB1AYBGUsWx5KbNG0q2VvoCTgnDuR2luA+7CEM
xIHUt8rj4uT0pqIC7STqpv8pyJByTiYNQCdveuQcw0Q7N/rtWJHGqMr+PCrrHqSj08LOLPcU6IjS
P9Zm5Uzl3ozbg6aCZFmD/joRMoOMXt8DrzqtD34LuzOSpC5H/2jefzQUF2UTFypAV/HKd8f0Isoy
2PpeVC6dqm0ghviPJBBZt5V2Nl7VUsNuxmA6YGN0XvEbJ1Z4YiHxzIRWwJ2K0oW+qlwSytMDdo2H
Aa/ca5yrVWFlTEa43nz6Mr52Tmps2aKwPsFHPAko3Rv+AiMNIQRJGmuvC8KvnkVG1zILgxD+ZaAI
F6l36j6k9v+kYXcMuRSvfbLtm/aLDbM/DjKbjj1IqbXoKnPRpJN/De1xLwDnRTNpaodXxyJrmSNP
qeo2GRw4z9HWezsXz9kQ6ct4bz2vKvCFpZJfuOXOdnAZJml9WFNcb/ve5HaEmk39+UAdoQDwJ+K0
Pw+meZ0Dzf+e6WRpGWQEAnfKH9ks4lXCUIEAZH/qBEEhG1cR01p8eLMfHWKslWsDIwHyG0TYznTH
kW7TUm9mULw4LesOQgZnCODe2dZpKaTVZbjJmWBthb4D2KGinRhlXaeKANFAmIaACENWrGdBg+Wv
HpppT5VBHifu2dPdQgesMdLs2J+K+CczvTNzroSri9fRuiEWtkJKAq6ej4C9LEJOXHrN70m0p7m+
93KgRHghigcFFkSXBLkTf8fg7KHi7h10fYLrCmU5qW8mYKFt6RF38PTJc6IVi9tZjmYNiMUsYFEQ
REjadC3uANx4hr0SqYsJrX5pAVVbjpL0B8ROaY36eL8eWnP73EUddCQxvdBSoxjpIAYU+KIaFGs7
wdvotOLcz+OnneB2tkeYSeNA3EUl5FfHreMQp7P7I6mBFqYrM060gIVj6g8nKb8wcgRLCtN+fNp0
GfeIxTDMf6bE4BVp3cu3uKs2DijcIXW43lnuQprimrf57zq56pnrX9QMejdAqZ28/rWy47eZzJ0X
ZJBXwsRZ8Fb6hOW3Q0BXd5hrtaSpkzFg/k0siw8vpFWhj6yNVfFZx2l6SgvjlZsc5EAMtmjFPLzu
eNDWhRhUeshldvaRY8hVsGRi7w82LAVLifnk0zCSy6Z6JKG4aBFJEwoidows5kIeEBE+6ka8S5yd
uOGZYxhBfLDYGRZTqvWymUJi2Pn8Z5gxHySF3ax1/VVLyO/YM+Sm50OMFYRMROcLDWwTPTtgv5rp
kKfmgw6G59H3blXg0XKCT4HJCdN+dj7IHSFuDR02zJk0VT0udtYppHjO9B6Ruula6RpeEpH13Fc0
0AXZxgnweBJh2Ccy+uUZ1iN991todHh6uhJwU85sz8dWVdjiCHtglVVgTbyGsfBUwny+EwM3PSh6
9F5IkHSJeyullXuLwsxcEGNtd2meHxpVuq9kLok6ecOrR/cUpKhgHROEXtPqtXcb6W74P/30awub
lVuj6fozzQZ2Ul6GPM/OGgteUFgnOND90fS7Q95/5k5VX7NhHB8COuDommFGhcUHHYNBQtg1K7Sa
ZJvYlCSC5wyPbGKflIXHd8Ias+QiUCM08d4GXWdvK5bbCk92fwmlfmGam21h45DZa5zuVqbWvTPi
dy2C5kaBb8zOD9O0Dn2IG3W5GQzmETT2zJuJVbcj7DTyYuF8UM3dRftQDszxUPSWeu0FbbqqJISO
H4DxCO3ajsEzqzQDYgwQ+D8+0FWGTWiN7XMv36sxBvMc1+MlBStKa2Qxk7B3im1i7mNs4r9mvx3J
hvT6kDr+L7MvgKTCmUUg5BwpDM3IlAQJ58X3waiAi1MbgrEFJ2DbsXkC6adbUVFAIyBQUXVS4Gqh
GIS64gYEsyW2UaK7tSdYtomsLlSt+lg9ZMeMeLzP28hHeB0dhsp8ZGFY4dog3Px+jz6ZvibVbelV
N44SdIhcyNDKOLWqeuuZ9WdSieZgY1pBPjAk+cIugHGSnSMYvszOIdKSJ76I1k2ulAtjxOHQdABp
vOSoPGHaiFZ14TRXSRy3NWmsIrXdHINwE+HFAEk20qdA1TjvmQ6oiUP6d5CdsbWIA20nQ705YzSi
4DSL1GjUg0T/Y0sVCAKKkZqNu7n1ken4fBjrW4n3BtQayk507600t8L/9jpl0biBgmE6Lc40t9rN
GUTSwrSfjV5meyvBgVZAAS6ypl0nrd1cmfrvKqPvb2M9D6x8PCCZte0GZCDHHeSmnMDj+3pST4jG
S7z9JH7z8XkSpNNMFIHVRIct0poJv/R+fyjCUzW0F6HRMG3gDTxj/V3r7JcVvrwjDDsO+0F0qPxO
QuIi+9UgP68M6lFXpUpavNPg29z7QSStTXQ4uDjMXChP9nuav+LWqDe9bEE6gvcuJC1r2EOec229
0UrjImem7S3KFAnpuIjuocN0P/sj7Z98Ljg4I2DBZn2bzKKGx+fJ7Zgc0Nz0s9b8qctRHOeAtwTe
rYfKexkoPjkw4WES3TnH3Ja/dWF0hyIT/d7wnAcSksaqtzyxmWF2PFN0bm5KKbKl6Mc3f+7uyayq
eihVjsjGfxI/VlCvhgSJCeOVw8rzDaZFJgeeKDZ3NAwF67nGJpVZ+qEUYtr499ShX0fnAODAbex2
Hnmvq6Ns6jSrn6ZzWrLpULijV65LzgUT+aGrM/88RZzEnTJjrIXyhpbV0oTjhhxe4VM8R+VTUw/m
ZpqafOcW5biGyG2cRlulR5h9BZlQc5MKVtUI6GRVNFzm0oq7VtzHFNxq+QI9E8tJLhhnpBXh84gn
aPQ1XKCTX9XyOhjmzCR6kxK3RPXfEjrQ++IPYF0DCVjxi/vD3opTm74f8cdw/8xk/U8DwtG1ldV3
FL+bZvZKYM7YC/AauxD1bR3ZzttgBc9MQ0CH8/ncwrOkwmtb1MSDTTHTGzYD0DIyPML6LSuCbBmG
NUJtGpjr1O+wVBVHFXXjNsi3fJA06mXW42jVP6knvmCQxgQe/A/l8PZl/Uw7ysxRZAZMMyD042A2
1mkEXwwN5zJNc7wo7rlZyYkVyEHVrfUs3IvTMXDn+mSs7FpTnTbL15LGw7dujNIHi0Kj1SBKgAtp
tw8lbKwG6DJOgeChHChhM/geVzzm/HEL70RT1YvodHEOJUilMSVC08XZBj5EuDXpi10gIr2WWjmP
+Mq3ExdNMtD0lluw+vbjKJjMWt4vk9v/1es4XrpjeLKrAhYsaZ7HqAbRLNw16qdzsjHDrnVbXeIo
zwgc5hogCmuy74J900blzovu7VZzvq8sqgZS5Bdgj7S6pU5wMspiITDEw9cFzJVLPWyl29sb14Vd
GaUUqTr5cbDF1uvjbI1psiZ+Nm+NUc17oYZtAcx9W3gFEbSEZo3Zgd5SJfnWCTDx6uJJDLNzyyn9
WvCq8ZaZroMr4y0LR00fbpWvjEvVGpiKymYnw4ougSZl1WcRbijh50dz8O/Ix7bYVZZxqV1VH/LA
zHfDyGQup0qniJ5ZlsWFCzOlEiP3QoAV1PKEzsGaKGOy7T4HHHcPw9oxw2MHGXVorHMJgPVBFXrN
nhyh+cojzsHgJGPvXfjlfGC3W+bccDN18G2aeQIJQ6yzyUKZU/XGbzuehIkQCNrzgTFhtBCxb14T
mobvZ/Jy07pE2Ila5qeRLBVowC4jK1HSxd4mayLf5ZOOeNU7dk6YmdapM/UkYsfk+sceZ26pXDY8
AYqGMk4iwkl9N/JuCUL6h8HDs6haagZ9S9w77Pcef94KzJIlEmRY0kqoS/GWCjz6a0EC1oKMCy7H
/ZAUJ9V/BaF8SnP8tXxwi97yf8gx9kxj9CO03dWcV/f2kXQxUAa6AXbsYZDaTXkzruoheUBPiZaG
Z70Ag+Xa4XoXzyFogAHzKdPKf+hRYyWX81oSoriXB8VmynVdwm2O5FlAOtsYVmUti/pQ50O75qJL
V9PwAe+LiLEz78rhKbpjIji/A4CMSLDKj8nOE5SY6NvIk20Hy4hxAHZFiTd05JC913l07BBkjcIM
9j2YrNhGmNQV7FWcu4TTJlpRUXbDJMZXlDGNkBnTIQ+WZwsQddt4qIaFTi4Jp0val514WSYeFdXm
J3qBXFrJ+ArrZQs3mMJttTZ6DAGMKJ7CovSXSeN+yVE90uE4zOq9pqhkhZHzdRiGF3vaMd+zcfHO
3I9y42jU6k9raLDembMi1GuvOEWeLTMmu1k6f4y4o/8A662kI2XoUbIYfvzBWTlDkrmLSBKQzZ2f
f7SFS0JURXtMmecxG+QuLMyvqhvDy2D44SWzqEtSpQc7NsYsQIx6Wt3fCaR2BdmviZdN30MJEl2B
g8LNP8qcpnEjxXQbjTV++fwOUayWIbeeg5dnV6er4DDJ9pwK84opHWdOGjPDdgGvWlWRXdqpbvbg
hC6lpAJ2Mdl2dMwwC3EXFMPRN0dq1gcuav+dpPNakhTJtugXYYbGeY0ICC1SVKoXLDNrChzpaPH1
d9F3HtJ6rHt6siLA/Yi91wYAXdJv1v9jGF9sNDK67nodwcP4tDzQUzztF2OcXuq2EvATTNISRANV
cKQEUh0hqLjGgLQiJTm06YBo2UELSNyY8fDmcxxr/T2jce9T5vRVgd+W8AQIZhl6Y4O4btb5pNNW
vXxmOvptZfnq7tZzEnVbVGptltP3N+mu4dWo8UK8yl4+qHHPXpEOn5OI060YNaKp61xtdZakz0uS
uTBvVffKRbLjX1AHZPyAa2ZGdLInwNirX6yXfPwp9Rc+l1C1tvcRoyM0G+05MWnFSTpr2P8jRTBK
a09i3meag16gF4Afwgm4CD4YRxtGGOyHemlCfr8xtBBcbks1LfsJMfnG0DhmZ/ofCsACIFlHQM0A
X23Tn4Yl/mwNwS2vAz72E5erqILFj33/npjo2Uyn+4mlekRY3K8uHL52+UsEASs2Drlt3qOQbJPf
wfHwMEbWZwZDUMUC7oIZ+5s8yZEqglkVEyRavg+Up17rU0yplogcO34pIu2jiCDSo9n4cAbnudb+
i2tKy4Ow7s5oF7em7UAn9hqzpdriZkAoD+BOeya6yY1z+BR9DgUpViD0qye0ne5dinbaYZ2H6Wfv
hOU+Jbqroahx1JbHFLykK85DQ30vkvpI8VwgcGziYEjy11pQYC16nx609sd0Na5vKs+mGORr3zLj
KbPa2IzSvntAIx4yaQ8NPuo9BgogN+MR8o1zzjQ0wmNp45utVkcEe+tauGdxhxjjvksfLZMzLVa4
RAQpOU1LhqbjhJ5lXYxG/+bVKxHKMLVh5ExCBloRe2Fnj+ketMqx5Fzag2YLMtY/lHCm2DUzG3bT
csFI0b4irzb20o2ZfFaviZzjawkFcYrL8TLUFHZOlZcHHu+V29DouA81VA4oHsOREFWOESCDOJP/
WYzdwq7Lv9D7i2OGK4ywhIihmvAP1XLzGu/WxA24KMQ4rGMjhRsEDdbSTPGVBe+8Q2zuzFV3YzOO
tcL3PjqI1uz1s3eq92zb5IAbuExiqf8CxO6DDjl4b/G5wuQgPWRXJpG7N2oemSpG1aiP2QmhNFTv
/lGVtnUkY5E5T+ScPLVchqwzwqH251ADUDAV1HDITICrGNE+rsy1cA6RJLMqq7WtnAl6ruBwbdxh
eElYtYW1+YTcEPMBRBKs1AgB+lps1yBKKDnY7NDqF/3goPXysFwQsGezbgPO2m4WI2aYndSv88xU
hknFG3cClotVt9YkzjMb8UvsLkymfUVyLnaUtEfylJcMnujJZ+KO0bp0Pw1W/DOaqz804NUucpzN
1NfVIQ3tcS6hyKtHowbIi/C9ZCEDdhL9fm4qe9vyjJSxfkL8y3HTAVkCwhJPAW+b4N7jIPBzD6mq
8c/1khrO4YKeJ2qhxZo9U3sJJCyZh3f6Iy0Ug/0/m3yhbZv6fwt0OmfqQuD2tEs2McdYb93tAJJy
ZyRy2g3TI68nZzssghxSZaZhv2AJ7FxOXcwefipCAwpfYDCmm3sAgW6VhZ77d7Kdw7yot8Y2jipm
HVX06iyHbCO4DQYRH8jp4JZQpMf0C4oTt0amUkx4tLsapUW+b/FKRB2/VTzq342fzMxAuB46wFuj
lr+S4kZoukZ8ziLag6Su2iwEihgR/Ogy/20MqvxcvS2YwxCm4v2zneRgONk+ZRX0nCT61oFkpVny
4flhvpTywhbk4aH6uJiUMjwS1T+kDGVgQ1UCeRh96FN6cgs++roJ+7iL7xhNUXe1xjVrYLn1msQh
56dfSTuYh8Fi5VYZPAmNYFQIbF4GeAfAtCu59UD3YtjLrzHjJsavNUzbSVLf4bnQ3OeRRKKjin4m
hKuw9g6eYOOlS38toEFAw5farL6Oc5O0N7o4JG2AuB7IGUlqX/WrynMQQVSM7u2GmiutCB7D8qMc
lPORA74QGQmIjzr0YSzOtuWdbN+E+ZZ8oFkSYDYyoIMWknldAB+LtbcyTjpAV/j2wTAeWtN5j1T+
2VXqHyizONSQKm8ddoklN5SHhpKskV+2Tw3TC63aWbH3wBISPfwXrFr/1nnAqwT/P0bSuMiYeejS
BZlrdud0iF+UhRWzMVriE6AoMj/pix1qbm5UA0uuRT6w5SwljVVU7jW3JmSpyD9ry0j3E8uuPQ7r
j9JwwW0OFV6qQj+MjOaRT/mrofN5lN1wFTjuCdiIH4vI87B0PIX7vSLPqMUXQht2qpcCAymJRRyz
mOtrOyUMwmaJhaGmjou3UbXRiUsfN4wVkcBQLmJXrFu2TgN8O/TQbCP6yM5IAHT0Xh8o10GBUiQB
ZeoAAwvp62Agh7SgUdfecNWkT3YAOu9dVeM0cZEYgzzX5SEt5gdDjwiXv5YdVI8QzYJzWHc6pxlZ
EEKb4tDqouZdi1y8dJHmHaRKIXl6UeBNDJQFtHocw+1y5jHyWSawB2yzctfDN74X1qyu5A0vAIpH
f2dm8Hr6qvxfVVpyp7due23z7pss1d1QtPZ+nhz7UYjEu1tN87RgFOGq9DxKl864kgySHaJO+zPr
19LC/JwnwZTg0batvH6doCR3nffhNuqkUfwwfwctjVg1O/NG6MdWc1jjwpwEHuTuMuUw01rSQz7n
SGVFlh9Y+7AlXBcZjVEdal9AdHeWDRINEWg1355/RA+dfyHvu8ZMOjJasxBrTHso3JoIbO/amyCn
Zh0Xvb4gBUtjpJF9exx6wzr996NV/jvyfGgvxAvdFf7BLRdIGkIMSu8WrXHDGpaw6Bguc2sHVFmn
3i9JkpCperL9JMinuiEKEBpuMRbzzhF8BJ3Giitbj+k505iVJbWJn6j+V2axeEBEgNabzdYhtVNx
NAidPCQ+G1W2PPtxMa173gN9FuyOGIUXB5mRTD8w1uNtpGTojMGmIdIIyqy6I06eU1FAoM46v9oT
nx0jvO2MS1XH76gJ5P/mibaaqe6KL6uP/+GGlJigQ/fTiaMacJBuTPtiWZhjK9lsFa4s7DbyqtIy
mHxZXzgDxl2Ut9OWeiG9SOcJEld6NTv3f2Y3daHIVY9CmojJKHGXq52pZ/J1mLXDpVjgJecil7ep
NJlAu9qFTCFjscdn5H57jNYjZk8aIlNFWujUvXf1G2oDI22flsqUp85UaG2kdUbUeGni1Mfyy/g7
q0jdJg/wjw2X6alh7pALb18AbDm3Wq5vBxDg6Hc0cQGZ0L8Qk7RSuO6Ii2ivM6YNFk/d9b8fGOa0
DXuU7aAB6sxNfbyXNvZ4V4dxaGbaCewHAd/MFsB08RH0MPhHkosvlTd91JmrHRLLo1ayW65MxIhW
Xl1xDhIIxoAqilqamtWevI52O3wn0L7sm6/Q4TLe0uAFVfbOLuPuNGlMbXmxYWIn2qFnSMKz0r+6
jQOLfSauIDPuJkbda1M1P3prhXDCupeiU/NO2ECDG998SJmbvGxM9ytp6CEtifmBOGJbLuYe0cXw
7qVgOEgDZEqupfY5BUcYpBGOtzEXSdgmuQAixELR4sk8A8CpMY3Z37O/gEA2vyy2PkSYyd8sAqvM
kSUqjUcRjd/WI6QpNuELeHiryzXHdPC8T6twn0Sf5lvmRx8dyZxjDgTO9u6yGIpNNDB7wXFOtYFb
l27n3AztNw0viVZP+A3eiUWt2JZvDBsIFWU4trGGVlmQ+5I5+X2wrLe5NZxVb4sCejT9/aD17EeN
7EIexmP2VzvjxAUCGBl+Knu9AR8XxJC9zDv+7frRox6L4ROTORB6Bs7e0XdZ6vTZqe4ZRcJPXIER
Qt8tqd9vCYzUMsMMzARza8ya0sx8Nyw4kwO0+nwa8i+j4LSzX+1BvfkGvQL0p79eGb3YjHP3WmR8
VDkONQN2ZZmU7r4zvhWMshP6YnYznf7mr5vbqYW13jp/yUsl7LHeeEr/qKfxx3SIuevaJBC4ozbT
j3D/eMiZQ8yxXIiwy0AbawQ1BJzb2iaXC3SGRX3W+ALYiW0IzkEtrrPnnFw6+Vpj8V0a53yKGNsh
JvbQkqzz2EPndBeMtdti5AEQcFRrrL5oWnHzjbscmo+MCIIvxinwvOV1wYS4NWL9ytgaq3flsUW0
qvya4ZKrALzYDGGGOomu1ML42NOHJ1nC4pTosA0CF+tqxWffv7PmkAHIl+fFxcOXpeRs6PHJcBSe
3HHZk84BXoawioCob8wmDvQ2o8de1z4kfJANCIU3tB/ggpNX9l0vWec92TVT+bjtSamaX0wwJRvZ
MfxMpfFltN7rqCdn239eaClqDFoq4ebEp6IT3RL2GtoMAkGinEaxq2q5bTu6u2WEczmacb2eLqGu
UeUt9SK3y9B1m4moq8BWLD91v7gVPaeWDtEeUt68ne3otbV+8eN2AU4lNoCc4nhg/qS2iVgm8cNu
cH6iEo9xClgKR4T52mceNFVsVhvDUPG+s9m+03NuO71A3dWk4Jt9COWFk29Q1BLN4E46ZhTv0Syc
eJOxOr8mNwREwKDAnl9LvFEkiWEnjNnlmyQRozpv5lDa+U9fMKWOeZI2PraswLQssrM6P4RZwh6Z
KIjN4tvfUj8na9dcN9kV8DpzaBbQCnWxyHGkt9WHDtx3Q7It3SckYNuZVZBNeFnAAX959t1O6J2S
dKoxseoIqMqaiJ1+loE/JRV9pfrwUIttx0RuULv8UyRvMnlBO4xhFhx19hB6PO485CxD7v5qhXFr
E6RSVqbf+969Zk6YDd+qLf4gSHt39MzF8bvR5t8shW/guG21bZzsxwathA+8xxDe3JecKGLhEnDu
0w2471GNTCxeRddJ3H7ImfWPMaPogau10x2yaJb4bS6cG0gtKOkxKed6nZ0dN3F2tmLI2ZNW6Eb5
tFM5R5k+vHZGtfWeF9Jfl1qcgKLghC6pAAGNJrjuEWNcqrh4AY06B1G+HCVOKVYFjgiprk/gFsCn
w/cOFyoTVFX1GSDRftAz9KfIobZoovc5ftxthfomWVo7NJrqf+lgIKcebx0pMOFg8vg6Y9LupgGE
vwNh3e5M7svE7E51jbSH5mdkN+wiqhKLPNr1Ux7ZrNjsellXgSvXKAY+YGQI9+lGhibXz/BfQbjY
GLv7UspAVoj6EAzY7wkyv9EkyUMXL+i5rosCUBZPrNWS1PHJxnlGjju+1W4GcpW29tqyI51w1VJu
LaveyMB2W//TnY4HOPZ71qTrDx1O0P//FeQ9bQRmhu3GuUfYqkQ/ezepqL6MGmGc343tVVjjc8/v
eDCtXh5lbr1MzGEetkzth9OygmLfVPtpcoUD6RHUw93eVpZ5UUxPh8U0nqcRUVKzFOO2ryi7BpfY
KRMYoS/dH9NDg4D64qrzEW5xYNKSEXbSJIEyzCf6tEDZWs6ozb6l9fIkvfHiAebbSAEx0uzdw4gB
ebOsXDLO0p1ZrcpDiKfjopptYVoX2KP3he5oi+ABomTEkroovIcVWUSpYIq6OAAJqhO6qcAz4nnv
jYzdh2aBl0EUyaGcSe1D+uMojrLW+8aaaJ5atzpUZYkscGt74z1yQdYKQsRXTmgR9/ExX/rfwiiv
nh6zRfBBXaZ9dWAtlN2cxALpNPO010Bxt25fGI8lYbHL1vxAZkRz9KkzvbKQ7CoKcx2TcnlX5ZmR
iX7Kq3q4RZkoeLJq+NKyHveiTWtQbxZOC8u/WXq/Pqf6wAt6npNlQimQEuJgxvo2yS1x1ny930Bp
8QBdTh4srhnkI4HOrKXdwxwXVtBOJHtZs0PMAayow4QPt9QJGxbcdQTwrBkctbwQhgAw0pijg6b3
367ZHIgE1u9Gb7IkWIxr41l6ODjGfhANg2pnluw4kCyVhndsXLgPHm5uLWt7eLemeeIpawB3cSdN
6gLtYYvH/2GxQbnnmYKNyuRgxxjYPNBkkfzj4FCChGZd/MV7dttW3RTTkd3ieZeZP/UfyRzIsvR2
jzvY3y4umCmnQACjU97J9xj39c3lHeakd3MSyk2WeYiClC2Sx2AZn2XZGiHLvpck7eabIh8lMCL6
ho7IxI1LwJrJ53A25u6U1EaxI+FJ3MBI5nBeQHvBlOA1FeSZTOoFWCChK76HwxkCE5UUVsNchtBY
iLBwAerGg2YcBZaosy8S1EHREz5P8VJ13rvIJ3Uy3fJakfL9Wum6cba85d2ee04NFI5BbyyM0KJO
3pKC5VmcKIhdVJdnOOSAw9DdT5b/qzu69acgLhC4SPMjW5aFKSR+zyLvYwLTBJGK9U8+pjs5Krwo
+FtmbjIcmBXuFww/eHD16oMUzirUVREm5Vztqh6T/AwifK1//nkNc0qRxI/OKjlhZf9oYa8x2h/1
PfKLCCIeqxW7qU9FhefLmpIMGndPj+WBh7VhTLcLq3lIrG8UN84RhTqxdEmUMzHW9OcmvuLD2nu9
hjVqYKtfCQaEck4udjrPe8sA1eIDDdWgPZTdFLDsng82LRbO+YdsCVrOLDtU2nDAIsDcmfpwdfPX
2n5wjUc812QL2bLDyzhcK394G9cUJvx2AwlO2zqHEVtzEw9t/p24ln7GWj/jOWcDhSABFSk2HvDj
8xQW+XeTOr9NO4mDnxzEqL9ZRr5LiFY5KDt1r0IrzojOys+gteP0nVfX3eTfudNnXwKQDdQ/smXM
0XxxQHYEZlNaSEnhYsOiiB4ahMpNY3KaloZhHzpe3z4C68pBOB6pIF5jxyRzeOzzSxMVziVdyooW
K2/3aRqDwZrm6jnLPwz5pjHyTNitPJt68xM3EZiQxXJ59O3NuIghmFxiqygg0r1d2sio3ZrZR9HC
U5rhKE7rrWWuD2GCl3WTMimkiYJQ2/cefXtF6t2EyGxrIQLKRt+8OWjmraSfT8T17JsBHl1XzcYR
SZLEV3ZysNA9lY56kGOcnNmIYdYghrtPnp2izdDaEiI9+wLFn2Qvsdi3deN1+++vRMNBQI+abie2
KoYtjDOLsS/ElnIPJmr9hq6wbqGDiN96TocXoawXYfQvhaWSC+Opz3api1MTCbmNmrrbR1p+icfo
1rV5gCWA2B7lDXcUlLS6OIEfnfmTqE68RpnXojnUUYewNNm0IgOQkZtekEx0v3ERhcqziHAgBvbB
hIYuAUXFjthmqk4v6u5Fov1hxw5HMC+awzjHWBHAMfgyW/V5wL/5EHGbEttuUO+UnXbNNf2l7d0m
BOp2G2AtIBWNtCDWIGzPtiyvtul9ACnUj5pD7TCW9b4jogcDmfiWq/qG9Jr3mGznMySlf9E01/uG
oNeblSBxwmFd7SDheqd0/TH6WY753nxZSqe+VXPa3EgB3LfkGbD4UaExmlrIeRSMxND4Nch4I4mm
k+1Eb9gsu4dvwvUu50WCk194IrI/FmOYDcRGFvZrTZdHJW9yiodvrOskNGQXQMzDzug2v44jsQuV
pLKVyZerDTQdMftCynQC1E1ygsRHO9s67LsEKkr2J1MZKyCF8BwRk1yttc5MZ2sm2bkoGA30Li1Q
5Fc7VpuS/cHy0lHPbIcGGtjSYF2NxHFKSH7AD7dVmQE0WQMxtHDozdiIcuh+pc5vL4eZfWkb8Fxp
YEc2dhE/DykeL7IesXAAa7e1W5FVpPUJjIdDuaDrQiGka1YD4Cg6TK38QPG+HMduPxFM+t5azFKz
2ChwzhrQwoFdfXDkbEW98B24i3Ew2hcarexVTHAgLIE0qmucI7JdlDBt963pkf4ArnDoNac7LLDE
aCCS4UGv/sJCJn22xXTmAGiPUUZAEdom/WNRkMpLkbMMGo1/lV6WpywyPzREB2JjponcxameBL7U
szCque+aqQ4qYf6CxshOVj2Pr9SvMiSsj1eiUDt0FZz7Hm2kk80PVueo8o1FBHWHvWO2ps+4rB56
hSjWgfdGelXmnSQ82hE0E7IadncSA6+pV89V0vBN8VGFS4HsMNVwcEOh9LfASFXomoU4OgN7vqS3
diqW/YGbltdWGSR/WcaD/bYZOpNnb8oxay6y5kmN04KMEkp+UjHO0EQWOF2/sGAmYB1zfWWswDND
qbdxl1UgVNhv80oGw7Z7YqCwMhaYbxo4EeyhM9HqwzDhIHtUqvWu0P1IQ2dlrzIYtwk5jKohfa5w
T9yEv6OdHSFkF2GnRFhrsxuI7qMvuvzotoK6NZ+P5lh7O2gIM6tJosb8eWEh2K65r9MnQjqOhEwj
DcdSx0mo9zV9cSv6va9rX8C2vgZVtxRruFjiGIaRtP7a2ihOPvt4AJdlxY57VbFk5vzUJ1gHZPqW
FMWtHq5GzhKVPR9BqMgQeeZLlkfQ6p6UQWeSu265Qz31xMk0HjOLvVD33VDlbUwNl/BUkEfcId7G
hIycNEZeO1I3bDOSxcdMT589Buum3r06ywhyM7aHM89l9wpEuQ0cm8RToyR5ze/3aa19ORaLEVCW
zUnHaeH3KKpaMoY6v18XUGprlUN2yN0KcFUa1uS+jgzdg7kmLjOXoJY4aZE5mjWLShedNFryTZLl
X5nj8vqOpOwNY7LL3YeN8g7GIoICkC9EPDTU1mYJdcR5c+zptZ4GNNU9Q9aUCiIrdqWwCH3XX5so
R2Ax/M1y/5QVKfrcWMfXI6wrI0T+7yLtS8ruDDv2njXYEYoC+ViLNw4rbv46khsbsrcvAsI+pq2p
gFU2pQoTllaBjqCTERnS9HUbd6gjNDAA1NEVigLbmjECtU+s4Xiec/mhec5+LK96pFwk2XCPaKix
vMThNFkdskyGxz4U6gjolWX6gdePyR8sMPUsH5M3hB7syDSvnvJ0QCqvWWz0Zu9FkKsJ2sIjjou0
9MGxLq3AqWzrywxqwHZuCo+YtIV6rrFcbkScxD9mi4cute09EGFrv2QVlira8K2zimdNu+nvPnqr
gip+6sFmZcN4avM6uXkId9g3oGUSlhHfpphN8Fwb5wQK0lW3kOl19OzCnGktJv3VItnzyLVXHAZb
khAAZGPsey0gBv6A9LNF0JrrJ9eyj4Ufo6Myq13rWtGngHiRFLvamhxEMFr1asHsW7TZJ+4y6/B/
Q7VfIAleiVuGsj0bP0iMKDXbQQt6a/j0JTTq2ovlSRjqK2r9dtf11Ho5clfMKGOuncp6CorhleSM
+UxYEAs7t/iO+4L5sxo/0T8xUVdrDhKS4A1LzE+Jcuvir6ltpT2wk4vjp/9+8P3za2XOX5//bMkL
hFqcdEeVNu6t9Ann61kcEGG4S2u1HLqFcg+lF/ArOb+nS/XJNRBORTW9OY5z8qnKzmOe0Arq9kmP
qhdlogVJJuOO+f8BYV/c0MSbGwyM1tU3GZCLZWR9HPuoysb01OdxcYfxK8GJFEBcQOQkaVYg6pSk
xBBLg7LTqagigDo4gefE5HjYiplSjDUDCaTB8BWd5CKaaT+18avf6/aOpaz2Yjp9s3OmodmPuBse
3sSDaVQRyn/HrA5Om2FpW1f15lIHY8YBgaTv02idESWHUYOL0OeN9CvvMuWae5k6JnfZkvYbbez6
C2gJxF6T9EN/PCWY9jwxdvc8t/4Os+lec90gWNnPy52WZBudJRcDfAz1VZ99FnXTPrX03QQEFw8T
CMGuGDooawR8zO9W4h7xnHnfhsOWylbmwaVwO7qTI5+L8po7+nTPJqhe2P6PedYTXmYW8aVsPcaw
zurm0HKPM4TpgA/PcSPGpA+G2ZnORkn1YCLWZMW8kG2iLafJki+iL9XeNXxClYhr2k1S+ZsBgtjB
yNGKEJS6B34WVphUjzCdjPUEBlb3akJe2Jus4pmGAccw8+R/7HkeoozdI8jGJGzU8sPJySOvr5vT
iZHqYHEZA80zTe0IZRZFnZ+aFwRFA5a014Wmmm8DPu2qLGsVH6PvuSh0vEa/CJ0Yxd51jgbOs8d/
P9DWfbpZFnHkJdOuwVbCJJn/CvcP+pKWMUdPl1PpyOQux/aOPGg+07MzovJ/zUUhhbDgHUt9Ls6p
jVqIhIZuzu2nSbFkXozuSB7ub9F32omZ61vn4SmlQbvbVuFtFnsg2hw+zV6m/tcIT/07738Suw6M
PsrfO9xvqPl5fUzDrz4m5DWJbc1fBnE0gM/sXUaKb1iv7Lt2yC9Z6yIK97FksugmnZs4u4SSJXGL
6QYd2j6trqSlIQRNi60qkAXtr5538oImIcxsvmptovJNG3uvBBWR58jrTNW8pkkcIt1gVtc/nN6i
ahE83d5nYbY4A+P+mkz636QHCJuXkp6gPMKUJPGIkhH/GTnI9nly5b1sUV0ATY42nOE7K0u6vSYZ
admetloLycycKSan7F+XGHuzJHWDmgnaHmdghZrdoqlWLZG/7N2/7Zqc7KXQ/6l52GvjazLGj2hE
w+SuHpph5m4CyfroG1u7j4QnXicnQkjYpfR6MZChnhh6x0nUPdUJ6HC/GqJ+sSSa6+ea7Huhvv6b
0iD0Gkhqqh+oDOD2jojAGs4kP4nlZVDvmt4iU/XFMa2c7jOipmwSzm/egjIYhxqLW4IjIUsvM5DB
J3jen6JgpLxgNcf+LLitDROisNvihskgE1qM86+Mul8tqHwnVnKUvjmUX6QG4mZDfWaEBZWFyHrT
TsNqkeUOESczUbb1TdToO+jYIqxiu7zGZOYqaRbHusDg3TXN9JAjZw/qspnON7+OKTGrXZ4lR2NK
VnvkGhgUlflR1ayk6kyPg1yN11bU0dbVUL2iQnsoMFhcMN2LAjW01eroY4mQnNWxozZ481ZjaDBo
LOrNEv9L1JKFIP+C10W1mdgn2G9MEyf+WRa2a5Ske8nqzAjIu0oxiFnPDAbaIPXVdzVG/wZr/Oib
o2aIFyLouMqt+SW2EO/Qrf06aHe9iQkLk0y10zP+fukP17FdjjmoSgPNdXzvNNti68fLPIoZaQhJ
KXdU++Pel2yHUWdwE8SUYb2lf8aKP6KCKcIoZSK9ISG73J5qPheisdFlw6UeawpqDR+Vn74YYHM6
R+y6wXfAq04Ik1YHILl9+rZp26cxDYd+epY+EJXe/V+Rju+xhw4hkejpO32nILNt6M89Udwl3HHg
nKaxLUtyKCVJGoATtws5by1I51Tl/yD3TwicqncdnRs0vZveDhdf9wxOH/k8RLC267Ec92OE50FI
XpiKhAcg2TgoAKDVFJY2tqn9+hnoA3+syhtRE7seuZBRNfHOr3+M5J+h2NYLdiLNOIxnwJV7mEkw
2fLoNi7SDbqOOmmsUrEheZY4pGajx/zPPZT3O6h+GdOproI2SrYuqRye7LWtVbCsqybv75hBD83V
ctKW3EOQnblB27jn0k7/+PZYMsFmKySAnp46g6jX1GKUbdf6zgIeumk84LWZucZ6ZPVHM5GC09Zb
uC9k3UVpvZ2M5aNiFhHpa0+XJmrHGQn7yQw93ftW00tqnicfu5Q1JwMNQIYwMdMovyifVj5zkqn+
2hr/7BKPLWojfWcUDWydNL4XWfzXJdR+myfOb1d56FcENlAXCDOeDAbxPqq7MZlf9DgFD+taL11T
IlDmFjQrggPpJBKM+y5HpQ/7ULySe/zmSJ4yc30Lelf+HY0I1ZmJkJhRycT7w5SRaVTHkIHzMRnT
v/BuXpHRYn+ZsNv2Exl/WX1nI/dTOPyybQ0kfeaVYu5Ekrv9giK4OEakGm5VmX/htXoWja8fsvaT
6YdFDCeAKtkShY4kAfC4bpA3mYJASsq7ORkvSabpBwvs95Z0D4kc13gHkIEDeqGhisv2oTHU3WHP
xdwrDEIEYyYwwtHuiT7eFCuGnUd1FMwa42WTpbZPJwIvmOBBJEnBpJPUZ5Rb8o/gkiLfidb5DTnr
2yrx9lDVvQ0LwD28SL7LDDUfq5ULg8FA+c4MZGimFePi2DLeYkG1cSL7j0jT36kuecnK+iRGal7e
yXukdb9aVL5669dXTc2unfr23rn/IqwfQT2JIhDoHBNnqbelgWWoIF6sThqGVhEnmZ2lobKc6wIt
DktutjfaUt959VMMnvvVHt3rkoND9QvvK/WPgxd9aqarX+qa4TPqAH8/NslVK1zvbDAdK6zae6qI
ICmqlKINW2CRpfdcxdjVYPXrRtVtZyNXAY0R5hRFgBSPh6Pb+gGlHFwp9re4IdqATjrQUmIKFooi
D9WW4Wvbonf2dVPFgeORL9VDngAYw6uPwYgKzl52Uyz/MkljifOvd036U5gzXS+QhCj3ucRdsPUY
iGzszgtblCiBrfN0qKYI5pi9F+9JGWLf2dSUvRt2DkhgGmNDYEm7mUaFNN2UH8h3iXMhiJv9rPs0
zt6OGMtsm01qHU6Q4DGl/KFlimJVMScoG3Zjkje8h6xLBGB3jhXbEmBy+sFw+aSprWl/uvaSWgl0
Xu80YRnZWQv3LCPDbW/qzgFzYrPVzcIk3JlYeS9BzFEC+ipwooaTaDvqBu2trznrWTtme0c4RshF
WJ/c8lmyJwplk6Lv0tM/7L5XkQjWnnJOp01t+ORyZdJG5Og+D35JRKTNGN/j5rN8lGEKBuL/kXcm
y3Ej25b9IqQ5ekdZWQ2iZXTsO2kCE0kRfd+4A19fC7pZ9ylVWUq701cTZspoZAQRgPvxc/Zeu4g/
YtcgpYBqT+n4nUshNhkL4MIMF/DoatyLIR3U2kP5sTw0bTG8mZUiBHkdlAiJzXRaZPvhTDsvvoMN
yB3VmCx78FK0JbP9rAaYaZUNFYKua2+22zg4OUPs3QluXgTbRMpXA5Jzz5ioueAEyz51mX0Td998
7cFy31Ku7qbKdamEoRrN+Iprr0bVjTV9L6tu7wfGI74QJtQ6Oeej9YUUETxHFKWrLCBCCLcXJO4D
epIH5TEjBnJJa5aQCoATgPsCGyqbcJ6HtP9q1O0Or87IrdN8k3H4BEbGPtim/W1wg1tdjOFaLo/7
j9t5ua+bjFG44xLRMXhLfRtNK2bb3bZq9ylHqeVwS7sTo9oaq+8LJeiXOEneW5F+zJqdvcDvuUmf
5mC4LJ1MiilCLsnIYHA/s4e6A182hLsGuBY7pIz0mqiviXZb0gN8ucZTEK11o161KZF0xeFrqJRD
ZyaCMmuLB86jwyoyyw1S3mgbDHz4vTaO9Ka+GCX7rxMzuQu0JjVDz+WuRHEQjP2XKtSvOsZxsYRE
WeGA4YIQF8gJvOWG+dtqaJo9t0mwQQ9RT/G0TbHa+3NIeQEqfQUXAnqAQ9U7AEeILCooN+G27gly
WeVZwagc7yGcH2x3kxxvFfbchn2IpEN73Q4J9xs/QhCmXItGPP6oCZjS5pxHObq2AdsKZ2qKNpdf
lYNVJPYCTy6qC1OaYslAXUU5z2FmGPfapOwNkIATXKD3NO+rtd2iG529hR4uPLaFnKsVMZgDjYX1
YDt+j1st9t1Acp+PfvfHrlzFZLtPLWSMCSnHXIZ7DKfp2qzsR0NWRByOlJaQsJfKt2ao82N3jIpx
wTNS7NPkdrem1X7tZMznyvJQUOgB4jhOOsVLhUAnSYqPJIzZBikVx4TFyOzEV4gIexPdRTDYmPwY
hfy4GHYYfnAo/bEvE3ri85BvAsAw2wiU5Y8SrZIQMJgWHjIz2cfZIkPWMxRpV79ahrqIwZT3pLZs
Bnc0LpnDejR32HuXWtdg+SBFAxkV61KbildPs8kPscXsgRN6faU9/DGhFxm7Hydya+xDIMzmzY9/
ISWCB0ChK8G0eB4s6Kqmski3fp+LnW21DU94vx6m5hg2Q7Y2TF4zdNXj5HeobZY6b8oIb3fn+kDL
FlXmEh/pVjvZ1HwoQIvXZj3cZ3N5q6roA9U1sJXCOAwxHRWYQGw6jKSxxS9xrGQlMAC67jHBrVpl
HpcKM53m17kVDBPa6qQoIjcESkAsLw+NxPWd2DwSXRVVu8E9pOzMTCBY5ZGbcfAHt+p5XB5nqerw
ngO4dTL2kAohofCNm6zKP4gGFtQDSzeUsLLRwD2GnRMXkN+Q4xWxxq1/lHiZEIc+ZOmzEXtD7kcn
YhO1pVr0enZZHGVJ2oZDyhcUqdWIwwFGwKas1obTSFJrUSiNoB/5PLMavwlu++3o8KT2zp0MNDCf
JbJV0nbtBKeHnhNB2UYdyIp+jyDkw3Ebfx08edH8GsWUIUXIQjVFwT1215sY9sgwVNMan+BaW9TZ
g72U/SFzVcvBROY/pyCbMkm3IMCnKI0Hu6FuN1xKFzfm2pAQfjKxSfaKGhfmEykUztJGtO95Oq4J
pXO3FmYkdubDVNPMR3G36QBHILdC7E9RuBOVJCo4LRjwBf59A0Z9OfxqFsY0uHUrOi5efiiy7Gtk
EnTda3C51PKRAuNTufEuMpJ1Nur+x+ooXW6Evr3NVKnXIx34TWt/aQ34/PTTxwmwI351ToQy/TAi
LM8+T0FIUfvj+bJYGOh0nApYSAy9KAi6aLs8Ei514yrI9FOXoit35D4u+jNeNu6TAMhr0HPdRovN
NCG9FjkhPYl2vCpi773LqKxn1d8KtbSTYm7avE4+fuywjcFVYPIOVcJd6mrdwEkZ53e/BnrKGoqo
kPIQi5yTOA9BMVKn11xedIQc90oWRbhbHzRqQAhgha9HtssSlOkarjzoFYftTHI3rHXFSjMCp1zh
czcYaq3Zd7l+giIM3d7OS0YcbYVkj1hOmoSVIu4xSrTdpk2R6aO1sN2SzRL6U5ZcV03L0aovPgv6
rAg+a1ScZciGRv4NxpkAwzFTBWd6rQP/FDrOdWNRnrc+7P2eydHc8ohlfHucnXZry+QR0CYmheEV
DMU5HJhCq376Xgb5dVvzg+7I8LCI9DHlbuPcQEjRUlyBaum2TlHsjBgQDWIrwHG0kbcVpCTHqZAK
ekwHhCppzOOom8b5SROOcEn8S1YU39xe0DEvGWWizNOPgXudjK7YKRbCrYrib37A3ZiY4MwaDFRX
LmBEbqL3ch444mUdx3l8ZiXBC6tAuScCux9mh9tqTOBBdX3q/evImnGUpA8j0Wer7LrR81MBWW41
L6mMdTjhKoY5sWavAFSSrXWIdczOSPUFMkKw3CC6DdIP6wYrNrsmJ2Ie1pfCrWjuqpY8ascdr4x4
FNdRE5McPz9L1wo2LVMu7JAcp0Udn3iq/lV/+JLrjv4xXuWfrX1i9cuQ3iL/J0HX5Y+165xCwjpI
Du6x184HTXjamogrFIldbGxy0fJP4Xckf/AhqFA+ozHQbADTg9su89/J381zOu4a/1EoTreFLLmG
XQ/HaIQ31difjYwySBSsTYn1BqCPhwsbH92zQ0IeiLTq4REDSnAfUmA5PDw/NikaB3ykw1TSdPUZ
FNOWcpABkOklffXeSSKzdSWo9YX/HaHXhcd52AEbWWX2QCssMQJa2DCRxVJFOByZki5iTFO11R5L
8BPxZybriEWCEYeudeJLuLFtxz1Xw6yNTcd8yBxmEghEb/GIVZxBG4au7EvtUMi9YRTDabCng+iC
9iYyWclQae112yYXP5xY7S02fd93nC1ttwCgrAltTrHN5z11ucH9vutbWj3KbRmJpxgrtSa3BDul
uWXcm10TgVWFldj//8B5Fb/jvG6+wxz7maf5J+KVH/oT8er/YdsgM10wWMJe/vtvpCbwV7IcmaGb
gWVLru1/ITUlXFgf8CszAdMRHkm4/wepack/HGHxU8KzTZPfaP0nSE00cb8QNYVEiBk4CM9sx0XM
xhv/maiZIM4peH9g4bLuFIxzdZsG35RIsn03h/XF0U+F2z50KMEwe3J7pMlor8OBqVZq5xQ5Wj2O
ui03bZMQ4WJQP6diUNclS/gqDMt2H6bJLUGFHMEgvz6pMP2uar97op/1yC25JoI6uu0oLXMv69aB
MeD+bhHJMHwypcaNdac8MgJKpnRrEGKXGmc6sOx+R7MlPLQRiBG/wq81T3fxjJKcIj1txuCGRkKG
1FX514A7th1+0xb9NW+BEbSa7I3ByaGBPrEpnc4/jJ37Ng/IeS3feerRGb911qnHW9CY3QsDfXBK
jmFv54hskS1BhRg0Q71MOjdD3H2xhO2cLd/eZ0mzJY8EqwvVN2lSOymHlyhFXYUIkjmIJDwOuJIb
57BB23fE5vsIsdbGIyin9JvqRhZfUs97xdpCDqiKqtUBM7vaEmAYNqa5gSIFwR0BoBhb/gIEW3ml
X/3sccQYqeuJasqLvlm+ig+DTS89IDKkeXOqHImyAc6+aOVieueslcdqQemkxTZFBxIzJFp1TF5o
XxXzWoUQO7Jmj7UH5YwcV4ER26eAyOHC5Sw3toqp2ZDEsB09b9fJG01//DQW6qGP55PttsENanEE
9UkwnLRK5bpJ8Pc00XDMLXCRKVFfe1NMNgNjjjvkXaLOKrEgSD/z1oWRZWeopsOZHsN1yFxkz+kY
bFylYXD2rLoGQ7Qt4Z8O/WB6FRCBbqO2eBaJ++hBFIVp43TMvW6CSHyPciu4xMj1LhYxnOsg6g5+
MScv5KEdLbv1jlPtTRtOApi0vORFm80DewT65DR8CRSfRo4spAaG1FRU/FEFT3LW5VLD0Njzre7U
NyVVF1HoDmmxp2E2QYyP7qXA/b1r+iHbtKEIz9T+97bdq1v0SU+9wsvgRm6+r5PGujjDsMeg7mw4
6XroDcacwUZ4l5J11UM0umjPzI7/rVdiPxC2Z/12Id5Xf8Ea//sn/lyFnT+swIOlarKmen7gARb+
E2xs/+G5tmP5DJNYVx2bEPM/SdumuyzQ5BSZrJC+Ddz436uw6bBAA7oUPNkmv47o8//1P9/1/4i+
V38myHS//PvnRBmTX/QX0vbyzljlpRMQDgx5mZ3g50WYB3Ys3VwpIEnzxpHTY1ir7RAMR53XAaxG
9BWOqHZZYHwj0hNZcPzmEL6IILR+/Wn3+vOt/fxW2Fj+5p3wVlzXEVyqBcD8E2A5j+wu4+kixNfB
Hz47EQBFDl2TMvQ/xei4XNlfXwtZmh+w/diu74rl+z+9FpNmLDQxebOWSSN09hFLoYvEaICKY1s2
5CTKvLBBNVpH0xlo8eUOerZovAxB/lJOTbzvpf099L34WldfTOBNuGL64sYL/G2TaP+Ksybsg8I3
N0RnVft4klfm1Hk00TkseoZnHX98qXP7Cg2kifaPGJ7GUhuvD9VhwNqxTgXmcS8uJdK52NuW7XBJ
pOdeW8w2sqwdrog3L7dzUF+7I9q/LJ2cAxvOaUb++jbX6rsgB8AoLefaNIP4xiTG6gCLRl6lZfFQ
zEV+rSYMCjkZPnS9QAOm6fDVFJz88Vuj7sWIubH6/qWUc4x30eufpwhxGbtYJEg0yPO04jwuER6q
eolGHxAC2bG8rRnjGul4qiZi0p1uvCumaKFKGCD7tPMMhhR1eep91DKJn4LpPAIwDE1Yw0ln2puw
rOJTWRvRCbXvxWc7uuLy2leqpEoMLZKMojqpDpGXhJusJMsnNs2O46d2dtoy6GYYpn8/LmRgH1FL
YJfHyWueqj7Iz13V3k0Lmlt4zr4zQrrVLtK2H1/0QvEely+eCjiWLhUoxtBhqUjrpTadliq1+1Gv
LpXrsNSwET23HR5P1valwjWXWhfRS7CGV+5s/aUSlktNDM+B6pgyOV7qZXOpnEdKaAqI4WREhr9v
5qC/95Cg9RI/O17T6jbTaE/6znwo6BbDy6h8ZFdCQ99A39VmCoUsgrCzCuOnbKnt06XKz0I87XWW
vPmdd/AjDpCcfxgiCZKJGtRe5bmcvEcCkn1y7QzGP7XxqAnS6fLkTsXxJ9rZDWOWEpHkFO1UcZcx
7TvWGiW8SL8Fw2Sux8a5m3r/kNUYZjz8Whutc+BYKPWnsTvNG1HCwQuxigCveR1rAyMOrySFBYdf
0gskPBBfW34m5EvT1LFzPK5afMUdg0Uzeiud4mza6WfoF1Bis+fKE29LKlJEtB0xaSlh9T7wioo4
GoIISbc9NDZnXAXEZaRtEiJP2hlox1aY197k+D039TuWHQoJkKWhPzBXRdqOLhJ40660nSdjwkdG
qiegCyfbSFkdrDg8x0WNT1g96NG/nq3sFkkCLUzzJQeiEzOUhB8Zv6U1UxbXCLYjqDZCTqy7weMz
9IgbwpWcoIuwjfbbcrV+vIDvccnQINCjqcsr11uL7Mps00e3sO/k5L6XhnmJcPsC9npm8Pfpj8Yj
yIY7d0g/yxTYhupumf/TvjRrDoyiPM8jNyWk65dZkkISM3CkVkRv6/Ea+9xTd07SUS/F34aqtdYY
p18tZgll8GmhFlRcYMuL3hKGeINr7cF00N1CNOvHLn5n+SjiQ81sHIFetTJG/7F2IUeN4e2UcQu4
jJ+tKj8TNf5iGLiUqGTtp7SBnkoc6Sbxw8dlCQdG8l59aFfcEeV46x9jUvGY0feIZFDrvwwS3w5b
itW0KAL68XokAF1YC2UnbF9dkX6OKCzgDn9m+P/GIDwkERcxNMszWl4O6EPw7HytpuJcRuEjxttr
xByPAmHhyg7inS6xFzcWfyhBmyA3nI5O3oCh1PcQcGl3wjsuvPQOd0F4mD0owVHEtDZwPMZvVT/c
DmpXsPhe+3XY3JhwOCvVqgu0KQQX8tT0iBmb72bg3niRfZd1B53q20jK51GLXdcGj8xu92lACPYU
7OqIYUeRJJ9mzLaWwX9YeiVLl9/FK2Xc0VRi9FHfmml/VxbeVejUp1mWNio1NLWDI7kRF9dreOJw
5q5g2N0NMD6iCZRJ3L1Kyly/BIjOxWJ+qAGDzCT9xNgdjUd7iG51NH4tPYPAYtLgaXus7Tx7I+6e
ZU06d50Pq0KO2Zc+Ks689aNoPermAQXt8EKqK5Yz9IoqeQMfv0ci3/IqJs3+emxfswl0nvlYiEX7
a7fF2a53DT68vBsORTmiofO+GsL4PnAiCE3nsR5cCm5niRzC6y5L63b0x1smO4iqMz4svdxcPONH
9PN3rQgex5y/p/QLSMggqeoB8pYytlkfbvuW74xl9fzfvki1bLIA/9+pMDA4yeDof+4XLIXqj5/6
d6Hq+IRsEJvh+Exb/6td4Mk/uIchyQkCWVBZ2z+1C5w/KF9d4JE+hRs/w5v4M4HDEn+gSLalMB3L
osQw/6MEjl+rQypC8j0EQeCBScXs/9IswPsxel1OR7fnCLsYwafpJZhqsBh2nG5+ujJ/U4kuUR7/
Cl88fJB/Q/UpPcpyi2oNl6Br//JanceaoKIS1Z5qqjeDyJddncxygOKBgyUq6vFf3am/VOU/l77m
372ix7XHKiEC25TL93+qR4NizuSQhfRRTZSUKwAUOWoSuNOK257Ih8Ef/RcC/4p9bKeMEeZoAOIA
8d7c05VOgME70clsRmubg6S6NjLFkdHUWX35/ZX5v44Ly6VZziuIf5ExCZ+Ulp/faOob2aR06W9D
3wguHJy8vfR6aa3ouqAF6Rl5oAoZNXCctls2dc22zcd5Hw1D9lRWuj+S0Fl9/v5tWcvL/vqJ4Q8W
Pl0tmzvxl1hMP2hEnQa4IaBwO5de5TT1lVXFnxD7k5NakOEQfEfiPFP1VPSpJP3Xlzi8Hf/Fwp96
M+mYZbUmAsK4S02WnjAIwTmMA9ABuCDZh+G0E2zQtLnKK6t6gzOfMXxv6vvf/yV0kP/mT0HFSVfO
ZrLCf/96hWUyg0IminwLIj4+t1oBc9KBecyR1z1XU+nfeYIAbaQkQ3tvVJ36gJ8BSiovyiCD8pk/
5Co+i67a9rW/gDuW5vIQfTPgR6wJpbyKRHpTtRFO9rLditLWhAKbgtaUnyyBKMXajudbnOEbYtjg
H7jmY2anV32ZXBkT4MO0C9S2dnFh2GlzTC2x7tkc190Q93RHoITMyW4YT25wNzbyJUNXTexdAR0v
7B8GdGXMpI5SFg/pDDNugLHZizWRZbvKDLYJM/0pE9dOPz+UyT1iB8y1HC7CJjzl9OGw4PQ3fSJe
O5OBo4OMEnvLe6RIPUs6hqTAueCQ86ExcJyfq3o4xSBACJva0ZF+K8L8I5Zg5Of4MW26U8esF3Uf
3fAE1UjFuWyId7WA7pdjbW2U/vAUG66y3ZhmXHae5/C+Z/NcxUXpoeDz/e2wgLKtXNkXG7gc8c9d
kkFEGewa5kAzX/q04DmNbUucTDrjjA+SGhlQGZEos/79nbMs978+Az5NWcfmGG/anvfLGlL72Brd
Dsi5GdrFTUWO7o6sZbTVltzbBbImH27YA+GoEjKI12UdnaRcfXpN3r5pgpGfaP8YHwG8vysfuQdn
gNpFxNUXMKxD6pIqrjoYLap6jeYyt3cRjv6PYFDmw8Bx6RTk2ng17Sw6Y/Ro94PDIANNCxk/PhmL
J/COKbomT/zTA/M3jz7r0LKRyeUszy7zlxWplqIe/eXRt6EQXlywGNE6tQznUNNrucUhFezoXyJD
MvP5zkra9oxpWRNf4xv1EdaRfAJ62366oWG+/f4T+ZtFXS57CdIWzxMczf/6zvJoKka4g6hXIDIh
zag+Y3qljRjzjQLW+PsX+5vLQA/HskhMs6XJzvXXF6sIfEJM27vbaepAmbatv51ssMy/f5W//ZN+
epVfFicy5xOvs1sXCGaSfBdVV5070Kkr7ksPiQMx7rvfv6C57LW/rOxEwdmkiFumpFn2y0XkDk1r
PCcAQElmOGmwY8yBuyE9ttPsPsvKgZWilKw3McSUV5sg59sAg//mP38bkI+cgMKI9hT/+8vlNZRb
N/GitIzCeBVq79lyex+nf4DNMrCQEYBowBI2jKhH1VPWj//0DpZG3M8XwpUmtZTrSvY3S0j/10ad
Zigx5Yxa89mdUGBARb00fcy8e2ammNpq2gQDBwIvHUGYZzMTxtnswl0wMBX/h7Xm12LMpQPpOBQA
Dhoy6sGlqfhTuTI7c9ZgGsaXDOB86/WwtMqaJk/MwfQfXurXO44yg4LDsVkevcBEBfjXl0Isxhh0
4Izt51507PPUBxyr1cXuwuGKqxT803XmV/9ypT3hsqJQ97GKIof99Uorq3etwlRkNZGlCnLAUShh
tXo1kgrzbZ6A/i+U3RxYSqeek9BwinrySLB9hVuTPtGe2iLfCvS6QFZbddVnLXjmOOjWY5DNGHXY
E/C3Mq9n+Uj3Ei/+CGwRliQo0eTdYs70EsOmWGMVgfE4m84xjILpeRpprQlURcyOJZktSHjn5qJo
6X9wheLr3mnr70UPTz10Go8TmPu9J03nPTCgbigrhLY7e8W+NlAqtyDaCOApIu6a1h/3aZ+42MJI
ImhiO78Gvl8eMZ2hStReiEczbXgnqTNja5XxIz0p/NN2Ji9gT7pdgm1oQ2A3kh5gucGhn5set4d2
YBVl0eQ/VQR7GpztTPSHYdpjntV+mh5FrlpyUTz96SfTVmNx14Q6HCbdbQS+ZFqgFKLPiQW9VDnT
dBZIInbd4qKhzYPtJU3tuzGZhLv2Qnt4d/CJHgJpA/HohHWmYBh2pYlyb0TPhKzaDDvCTXCspVgh
r8w5d2/7URYfJbLGG911EawHYAHX0Rx2V8gDlm5IB5gFJfVrCcjypbQ6iNmqd6b7hvT0WyPL6WDp
SMQuWJiG4Ld2FE9JT8/TDqfhqbboBYImKR8Z3FRXNV78a6NuoqtZg5nGnppcDykimFRY6Nqbwt9H
s1dfh7OBgVtpseXQb36DS9Ye3DYZLvls9ZvcRLhgYE3+qhmmrx3EZa9pBM4mmubhC82Ucmtwqj+O
qZ9RVGXVeztU46MV9OGn1zrNc04PEpGiQojRGy8D9gkYQGH2YFQ4FVu76d81vVxrN5UWgIbQhVqx
or9nrAxBoI+CTl+q0DiFUYt5MVLQ6YCefdHu0OPd47a9wA8ennClIFA1yHuoQwDmtKXSs9IQvVsQ
gldi7CT+UDS1rk1TEVCj/hI09nwiqn6mO2PPW2HGCs5XNp3dSJaHvFUsNy7wiCzvR6RKIRrFVMwK
1Vgd7iy8RA+40OR21KOxy2wpb8KuzrZTCAJJm9q99IzT1wkgkFVXgf0oa3u+geMbHTs6Z/7CWEtO
TRBnz5yOiRScXZOoij7exQHpOONggCxAq70NXNT+mFl5YauoX1B3jreNI9GIuyUuJgeq+GQE9QZT
ZfcERys6ejF+WXKg8zvHL/Kd8jp9JrfmFTncdB/nSXyoiKu5CscM3x/gql0tURZPhrbebYV+Rskm
3fQJHDuNPf/aMjCnrkKujIelyHOIoVTgOprORQbewh3e5eA19rUlNOAexPs5OYYfGbTXu0mG4HHz
tolOBSvutJVZ4x/geFS7OJvc9TQAWp8d9JVEY3jbRljJVY5jcOF4jZexKIJk0w4EpcSmXpB4edu7
j/R4O16uj60rjdHsOhoCxiOWMtexsmdrPWSeYkJMcg6KNcPYinFwPyrb4PkxkwahLjw7lIAWymLn
G5ZC8aUMXZDxhmgPwjL9L3Eg2isz9JPnKMRgOoQscSuih8bNYBnAO1yz3wVa0pby6vhbYBpke+X0
y7Eth0ed9cBiUEGfLVH56ZrQivw029CoszYTlw65UwuzeOoeZY+a1TNMcIkQn/Z9Gtn3XoTar27z
6YRlIvomdFVQV+rsSFp386p9OJaBlZv36BBo5WcuWNHYgm/S9slXYs5n7tAW13NZFw9wwYJDkTvh
dccU4GL54/hS9mX06sLnvsbD0n0xgFKvMD1xjjNHq6IjZivCKhJny4bCgc3kUIdhI79ICE2dNDUL
/QgTYqpI5xH1vhia5FTm1AkcglR4Gk1pEIcVY4DKa0rDElzCwhCUzR5aUAOCVznvbm4bZ7LEqm0X
ZMl5NqcCEN9If00Nwnr0GQds4tJtrwxY+6ugAURcFIKG+ghA6uh3YiSKD66mPkxpwVlujrLyS9nP
JX97Pn/wYc2MIQyzhxlsO6BtoxEPthQvZSktOL3Z+GLUBnYApqAXDZjY3dp5Wz54NDe2DRknr1mR
+LjORvFIK7c/TLgRVo2CKNowgmIv/IEyZP50jQsqIk5HQgs0vbbe+zxC0crvxvYaMUz4DDvdvG/B
mJ3NqvaPOFDCi9a6++jcBFIHGMT4URH9BxPHcb/bWgTvzKjKo6WNeFsVYXsiwcHAi1pisYhcj/5q
puYvYAOmb7YOyztMisxLew8ZspbSO5iGnoHnkxqi+bTOudI/AIJGfYpixPtO6fSfJR0X5gMAsx1j
yteWP9vhxozK6BL1ebsrxSBfObosgEZH5UjWlFhSqBhmoKREodpZQFrxlu+nxgY1CHOeAYdfE9GU
OlX7BaRo+YwBF0zUVKFlXEjpfLbgid0HNRDFlIkEmGmcjTsBIXdbT2ELgiA03C9OWVYY6M3qFYJ1
dlRF5DwS/TXezm0U7F2y5wkIlwvfMJhTe8s60FAeNcZ8ozMabJs5gc7NeQyvl5XmRxJT1QHm7QSk
gwzAQ4QhZufZLpxDYfn+ouvAwbayOGOgv82Ru7jAiypq2KNTKnRwXWk091pnxbtDTOq+NIb4kxTN
4dknRtNdhTGztBWu3qzf9Fm8QCxD+7OtXLsilsPQZz+32GulW176to4fkiEFvQJUl9y9eLE4jAFa
59gZRt4KJlDSI5mSEi5hDbe8FjQpOl/ZvZ4FN3SrhI30QqnvWTN33xz8f+jGh2pX1jUETtngs+yy
JuWAbGlQXoThOp3iQ3LDoN3myaSegUZaW7vmMyxbCRvG8sPsHvlO+7UWVn0jLIe/o0e3gZ4+2w41
Vn8iRGf1oUXST6sh9BgldFzDOR+sr7NTm7B7Aw2ZzC0GMBIZg577yIprMEyjddsSsjvvvHZqmPPb
zgwpL19ozGLBfjrw8QKlc+zv2i/4PUnhYMy022eAouKE7nhcHuI8eayofBmTjBrMEqXwZw856muD
ZOd2DhtnT5WBpYrBXnVwZ2FfJtcl3E0Y3vBoMVH5JJK+2geETm1tarv7lNiDbxMxHXsRN/GDY9ka
Papov+e4anHUjv5t02XFJ8cs63rILIt1UxCGAJX5fcB78hXTQ/wwqKJx2TBN6zg3QEPq1AieQJ30
j7XRCptFXTebLMRJkBtwruJR6SclCAjYZDAndjIRLAYKcTzE/+Zgl3F2FUeSWLE+ia7NOWruKial
6coXs3yJqV/AdPjdF9Td4sUZtHyPBmNm4DtqcEA1SVTk8jhAYh0yZZsR9zkS4Ti5GbtohFlO10Qb
U3Hspk7cysGKoYm3zR3QtQnaxERYLmticKKdiYtaBiAJ57RM7mzurLvY8B1VAnCcxgjlK3p5MPYl
00xt8Iisu65ovzSpI8wtyD4fvm4ziwCgqEqfBvQpG4IPswP4QWY5flFQvJqNPcL7dYIXZUk+QxGJ
ZUUFr32Ss7AuqpqWJRRsKY8D0/2L8rL5K5pW0h6Uk6eYnsw+VTs3cQpYcn0KroxsnBft9RNZD4Ak
Nniym/e8KMISoV1Zir1sOOpuQtOljpM2zputHG06kAgyemCZWInJsJuGhpQrk/LSgoJ4T2uANMMV
+H1MjCsjmNr5SD4Rhrk5NP1pk08Z4PwsosC4ES4d6ZOqRx2d+bnsOcHNNq2Kseol5piGKERSv2B7
0CeIeJ4b86pvVFNvmhnsNhGtGmGI4dcmhq4mxCkJCyG7pbUA38xLXNy2Luq7xvPHJwjSxbURpNNj
LnR/W+ekBYOW8wBQ+cEqnXq14PJDDjyVV+pzW4XtPaSy/Iwnvp5wAfozE2012mcMUPOLhSLwM0ap
c+nHAQ9ZPJruBZAnsCjiLsDJdXnerhCSOeV2Qo7bXruSNJUmmzCshaKqjqM7inPrh4V/xU4KErfB
B35jJE58MwZ280WKjkoeeJl8S9MWEIfF2vRSeZh6mPuW8tBXAP+RuusbwE/OqtMzlEOWpwDjGrSr
uE2ip2jgjqONlWyFl1QPaPdncHT25H4zUsvclDhMyQYCYjAmekuJEuwwUX6BFkOakUNinHLHnpzm
AFWKHYzBdz3AKYemaxwH2Ue3mZthGqqjHEO61er8aipntn1Iztt26nBlDHxQZ9SP1ZNfeeMVUT32
U4WikvKXbe2TlOhvvjK7Ywph+M3D5LHtJEIE3Kr9VQVy/GpKEh8uHK0sNh2UzKTc5PA3xpatk7IP
OJrTzmOBDoqIZxKD5kuARvINOIv6JjJY9/mS8EgCA27ECSVp0WGOsibf22IuRBkpwhArZcq7IoHp
LIM6OFupZ3xvZhs4mWeZ+iphJLvzjR6QBBFZ+CIo3N/7vK6OU2cVW2xBxRuddnwSDhAJVvukMt5y
2MjlymGoEdwLlYzzaeYSE+7CXIk1AHwBs+uAkzba+4UUjGc8DosXQJHggGxFyLjj8Y3KKjlQeX15
LwcT0wOsohFqWRWlyTKEt/Ht9N3EVj5G4XaoUCI4oM2swcxvRePbJN9aLF8tecHSTHiMkPtspZpu
nKj6wHd/NXjO/+buPJYjV9Is/Spls27chnAos55ehEBIBiOokxsYmWRCAw4Nx9P3hyzRc8tmyma2
s6EVLzOzSAbC/RfnfMfb6Ip9uDVWolhYaP0aNVN9jMh7gh23OIhcSR0RCjBTnb/yLBtCkIa0RS89
9Q6TDJlrTnQfV5m2g19EJPuSfdTlpca8j6ub573PLChZKc4MsLgB6G3AUMxznvABEmnVE8Kt89/Q
MBXlO3xSecY0E930NITeIcTgXBovzi6+OXvPMewuCBsVNCnOK5X/rCYPy5ths+FZuKDe40CIywG6
Q8rtolId350LeYYUE+xEvQ+mn2gdNDVL7V+0z+wgoC77Sf02GE56aifdPZEEw07GV2wneo+V9cq3
YpYDvaFpIP08HS+Va00+2H3mdRiosc/mQPlGKzR/NZ0uH6Oonx80LXJfWH6CkWjCuVcr4LTovnC3
4H/ked3DxU3zkxhy/Qtk6oAnqo0re2HMWVDNc8yWmoXkKNLmDBUwGDQbE8rR9AmVKbqF8T1aQN00
zMzXjGXxySxmtWd5hxFZtVATgyYZB5JvXBPt0mh/DfESDtNPJk+2b4/aLclVeqmrKoSOnIE1yLDg
GjjEjkYzmzgkhElYCgo443nZk6xkUlRBXSmyBqIuFVdBcc2iJ1P6OYpi/UFSwK0JE/COkJ3yx5aM
9I7cFK2+j015dUEaPxVaR1RdafnoeJkEmZ/l6JjfoTZHj85cFLu2axwQ0cOnF9lkNxM8uxvYwJzJ
R00eQtudrrIr5I7AZ6I64+6XphlOtGKwrU4zxom1GYuEVrQCJI/H5NoWlbPchumAP1uJb2Wb8zZK
7OEgpM9F4/VdwwPoeN1lDi0Bs9+O73qluhcn8dNbPlbytTEVPc+I/YVlQIWZjb5P6Ud+leHOqgb7
QLzpMlRuCUcuRYRXOdJvZNlijpKWcd8VOU5ll8UVDaWzQLv9aZ12tvM0AVvbdMBZAcCYyY9ChOIX
z4VH2536SyB5TU65Usn4aBs63qWJ+WgweiV2f3rONiI+qJQQCogOGnsNJEwNODGiPwjErOpLwvLk
3TY060zSGhM8N8oGmGn2Z8WdQd5BEX+WSU/Buu60hLyblSKKy33OFWk23sw+pFpjmsGVEpYJBUJN
8p+5CBJHyAs6uKo0nrvv3q1zgljDmdric7b6tn13TYafDGAQiwSVzUS2C6PsNW+cwdmKqHAxwdei
+Uo4UX6MbKfuJCzKTeayGWyE3xfEttPWWJk/+tsxFGCo29aKoRWmjvVDq3SnDpqKaV3PzmQj6Qxf
0GByPgpspWS9dfGTj1H4zlVt+WZHY/QpLQx+DB1mA+tuzUs/wc7ps0IQtM7glOdIr44GP/sCLoho
rknL1mFNRk516xBSMN0dZtBkYsBB7OvMIxwflSiZw4gHcXtOGcV60VCrOH4tH/3U147GVNZ3nPfC
giMCSpw3bfrWpxpSxTrDvDh1EuRtBtS4bKh4+wlGKVRoZ1M4gF0xjCegfNd9W+ZryEDOEeM26AUg
chWxrhprnLgrOZ+lnjaPdVpod3WuMAIgWMyQyvn9km5iZUc2nxZOt6qUdxGYSHqe5dwr2ii8h+LR
/kyMYjzREoaYzCJYilOj0CXBknHnm6ZNFQlbk2DY2tauyg5OP2oPitUle52BW3uVZgYE5GIo3hNN
zS8pAn4qwSn9GVZjUWBICIG64zU/hg6XnqNP0T3GEFzLDiiKgOkHwd9QpKZkYwM7+SJniNEDyE6c
eiXUvICoDUCNoqD6rBX3Gne8C2rJK57NyWnZXNILQ1BL5gijG4d74LjENoChMsCZjUTK00el306e
evPGS7zB5vD07PTWAVVjhJa15aNWq+mZROb5TLeafNgZW/xVOnriLS4NjbwoLy391Zi14X2VTdAY
vWICOZ9biPWH+KEuJdFo+La7bW+i6mDhHDVnXUTzd+RhHulqrRtXxSwLcy07kzieKATj0GMaQ2ZK
NN1KWXLY685A22O71gv3May6iKhHItb79Bl/bXmQSLcgqJFI9zI3WvNgwQQiaJoubm8MSj6Hnp3d
WnArxDHiltzCACru3WIiesQseez9USfonuFGuiONydpFtWWulaW1QQPwe1UbU/ig2UV1MHLsk7y4
Hi1Q0xHzzHw10lfVIM2z5uVQusaq9j5y3We1Bt8t/xATJLk9sQ5AG7oazCWZzQzgd5Kyst+FsV4z
fY1yhYnYaK/W70pxJATpYAB/fXZrnQyKnEmFvqn8XBEZ4rvuFQyBfy4HI9wLMyq+R9XBBjVd7SEf
JVFzEBzst75xrSuZ1M6jIAXtR2eN2qsY3HQjQoIZ9NnRjtz57skpK0Y1RVJBzhmHeKecNH2Apti8
oqZsAuEV5HWmuJYOkQ5tENiD8ehHRFLJUM+WGCX1iHfDpsnLMXLOMCc6iyRMhlo5XuBpBKHZURSG
XT4eu8yITpGYMZ+CMdkK6JBrVi3gWRMomFqHShiOC+8zLSGZRAO3dAFCrg4zEUXn1Oj1+7J3JRfn
UF39Iv+U2WRcomb+alg/4YHUiC6PgXxi9q77RckRzW6gAPtAi4rVq4Nv9Uc5a8YvA7/JR9kSCLeq
om6kj/e68g3G4RjI0U+TuwTdLWMTqRFUuwCnddSKNnKtVYs+7Gdsx+RUeLmFG1NmalOmtuAZZSgL
wiqxdxnyr9ehIUTRdAm9N0l6zqt9IQwgjGMjT+BGeQmyiKmTjqICo39RPUSiCq8pUWP0iYA2j8XI
U7hN21qYK3Rc+c4QHMSspcCOgTYjzaPMW32XR3FxLcqI3Km6lp/DELZBPaJlaQicDNgkyyPIqnCD
KTUnWy6m65qGmlutr0dKXyZtJxB82rWHV1myAZrbQIOV/lIlqEZXQlX4U6WuNo3dAVLNwv4GntI8
Cd+Y1mURtUGro410gEx+dn72m8m5TFiwnhOog4vXYsdCJJECTr9TQ6d2THILDiIDWcOgx/dl4+a7
2k0Z7+YNQYYI+7wPTWkldjPw09NYTDed+dpGND6CFDsx3JsNMuVXbfX+q+v7ybccdQ2CRq2cvcuZ
uRM1Qd7KcNylKRD7lqzRQBidieo21dAoR5g/B1RABAunAOhJFbuVRtG+2iVYIACL84roYWf7b3Ol
e/TiZQiUw0/eUeCbF8o3cJDubG66yXHef+/m//1P6rm/elp+VlLRYMbdP336n7vv6vJRfLf/sfyt
f/yp//zzp/ylv/2jm4/u40+fbMuOmdmt/27Uw3dLAu7fLTTLn/y//eJfvn//K09Kfv/P//HxVUB5
w+7bJD+7/1V1aVj2Iu/7Pys19x+N+ig//jd/5x+2ThvjprBZt9mOg0fzH4Yi8YdwLEfXKR9Ylv/+
yt8MRZb+h8eqnq0ys1Rv2dn/t07T/cOxkFWiq6Tis1z7/8lPRDnyT+tzxDRIGH3uFUESLcqcP2/s
QefxPs/icpfo5rOcmIuN/V73uvGpSrR2l4e5BMA0N+/mMhPmjVvMmE8KPfsE4zNeXHRkFjOn0Eas
3tXPk3meoaUQ42syvG3fe+lpZ4dGwjNTgpCyieVvBVfefAvJIdkNCoxD03YO84/oSWcnsR3c0VmD
+uyuhhr7S1vg+KmyOzCI9q5pQMhMJHmQamduHOkOBwbuBLoakOI8hmNrlkjuodMhixGCQ6mcOyFY
50ZhUp3KDQQHHPSTt+Fnsy5t/62RtEF7QvQFi2pz5cYOUECH6CVnUirINMhn5AFYq8ax501vOURq
uf22FtV8p7XNQ9+N+hHYG0vrSkGbp3+hk0B6oFmvXVNAsxjy6+ga5X2kS8AFueUSEehPRwYnL62u
LWf4pmieW2k+kRGcbyCSPBGIBvCGUSA60v7OBkMIMcO5hvYmqet71mRM+CZxbzoMcax23XcfhPQS
OR475oKfOWaEqa3nug18ogUD/o1fQoUMNcd2y1GYbcjBtOCZ3dmJAycvzgiLip2NplGnCoKP6umo
ERC50wfKU2JoxsF/85PpWC45EAosdAHpJPClS3vilm8G5to0N8/MsA1uBigLjVMjrZO0hVDqd232
6kS+v8XS6BANltbrUViwHJacLIVTA916XrtT0OArmrTkXQ3Yq5YBh/TvDRusl2j67zAdSDRyEKe3
VOzphD6gNUak5JH2s9DMg7Dz86R0knhtvJSZryixjKckvfKDfzaW8Vo1WX7Q0O3T7vFFV2xcHVBT
mzBTsnU/WjuSJCYBVgIjLi9+cjYJToDQpN3wbtk7sy/2IFjAHM97aKBrump1cs3kPvIdE02G99SJ
7Idjw2Yp4+aUiPSrDc30Pu2bL/Grae7KWGJaAwdJHoa+ZaR7kgxlV1aHNCM0I4sgCXBD5A8aXnef
uvXHkCS3JCGScYab2hOXEEJ64BOxRm1Ub33J7ax5LKR45UZ+/UsxC8Lcrrk5Ww24bJiVx0qye52T
+gJ+XnHDAtil/IwtTQWDLijF+lsuG+KzZ20z1Xl8E1ENnF/8HLt8CIS2QBdQmkjPPDKENrD0hGoT
diJo/DTdhOz4sClQU83PY2JfjWheSIblvUcLvUbJdCgn3k5D/o6kLjsiOWa3wORl1TYpVQDkcKE5
N5+WfbC9X3mY3CHCY9AydducsySoZ0CmTt2MjPJZUtRYjYyOGOBM/hL4s59FEX/nIm6fcdRHfG/J
lU6w2UG/A6+g4y3HNdbRRbhh4PZFuUmb/smyNYxIsyA5hDZkrRanerN41s1lZJM/g22Sd6Pupruh
/5B9BZZ4rE9qMdYyE2juqBNgjbCbX8y382LDjRdDro0zt14sus5i1u0X2+6Af1csRt4GR2+7WHub
xeRLbkoXtPh+oeqV+2gosQJX/R5L37BHS9aSuI1huLaxdYlGq481uXvJYivGbcnSaiREDcNxjfNY
GQSzFTnMjblD1KNhTp5pE1lEHMuRYBE5dCD/G+xuvqPfwb9hfWqb31F1HXhbEFSGbsWT7hOG0Zc2
jK+mKRn5uahI2V/rW7PDQD0vVuphMVWHRqHvpOiJnXD7Mzyk7OzN0sErM7Eh9Bp2Qh7TzqmzrcAa
kL7bPWJbO5L90fGhPtZAwqeyGE4ep9iq4fK7nwz91DTqkZzN/tSWV/p2F71OE5/6xTie21jIPbzk
3mIqjxd7uYEuKV4M56O8RjZ5WtlIPRotpnRGHTCvuD/YJULuW6zrZpwPx6qFTiQcSc1uf5oiJ5A+
BiSV6buhjckrKM3H+tLjHKCR1oinsMXb2GcPYSSYiLfAUToBOVb337rU+Mmy/9TI0WCYjJGlcnrg
OAhWEipIqlxKXcQan1Cz2X6mrAjn+ZHei//jHj+OS1JmH+IAmzLO//BS+QSJjUP4maUl4RuRR4KU
6/1KnXeqlHRj5uBL0JoFlWXJHd4BxhFNzEpFl1uuwnk14M40bYADvbI4HBGbabBk1v0ofzVp/4vi
j+HnQVZxvvaTAtC1j0gbLFyKzsEEGkjtyT6qVP2Nowl1MSY4Jqi/bPbWG0eP3iZlPFKGNYdmsp8j
tkR8VT5y45H7EzEWvgB//JE0EcNUePS5HIKy1eEO+m+EOTFhS7t1i11wDSMzKCqbw01+eHr1amvk
NEoIKGiVcGGS8seCfyqvRNcHTEB3VZXw/I9qZkVeP7bGaYyLszu8gRm6hKpYwWg2t1FtLglZoFD7
zv0lopyE+JZFb8pqDiozTIiM7TKxwg+5GborLZpA0sII5Ice3nkf15tZY0GlA55fgQ7yd9PYQQ+A
DpsOL3ru/Szs8lbYRBfPdp6hFGVb11jtingt/hNrgpWdEzjc8rBH0gw3udm8dlpgONNHPUJLZFuT
BOzCAS/J4Z54uiTg7ER+opVvnGhm4Bn0jhnZQU0fpzuzlsytQvBMhE2JNYF0iq3vguRNG7wCRvGJ
1I+ARyhirjoRN3yjpxlXFRu4JP4Om4lNPBHkScrN341asSPU/l4bCb1lEk18aIsIkq3NWdPdTeIR
t8ZiYtiaBc12Qh5YWGkXiMvMqXLIEINoq83AIHsl/PkSDdoxc2xsFqC+ugFs4Ti4mBanZG8NExhA
Gf9I/Y63NT1M2Nrkq82bnDd9F+XnLikH+iv/JqT8DFM2HERM2RujidclQVfKt8MA7R0tJdhgUWnf
FIuVZ1vYo2YA+41cboPs1DqldY+a72q1Mg7cKozWFWDa2P4WXko+B6AL0tsrkqjT9qnpvexAVQ3J
whsAZHjpcbYi8NM9sw3ElDhurfaOpfytcwzYs4Vm7MPKsul4iN0e3Md4enQjknUxS/Nh0B5dH8O5
ljdf2hQrpj/eQ+u9lT2xMvSK+RrM+a/UhzrkVFvbj7+bcZ6XIMlDJEjUgwb04qYfWk+kWzxBa62I
UO4JdrJUp37M7DVV7J6dUA6PTPKmPTZ4A4+GdkhpJH8goN5PWU9zb9kTFnKENgUyzXCkOFqqhsnK
CC5A7rhJieVI4ga7nb/BaXGEzqhWFjHO6O2MdSr1fc5LFYRx/gAq8znPb7qD2swNWQT8/pBTXLOq
jvYNbe448oYtCAJAHac2WjlLcIMysN7iJN8O+ffvGLnKk5CTZq8luVpua9X364o1FsGIQJpUr05t
PSIEz+TBSomfLZ357C2bcDKoU2K1dGRVvQiyJnqhRI4PEVbkbiZN3KxeKk09zdA6z3Zs/yIAVLEu
SS55ptJ9FSoCgIoIRAvcg94SMfgRPK/tnEOTXQELqO/89hzKyXuKldpjEUXTlaHBAqn/Ixnz5uRF
3P95rHUbmYpk1zkOqUu1HV47PdvQpuc73xJMn1AL7PGIFicRjvFRlXCnGFCFwZSHx7g15S0RN735
akKtOhFtkJ+H5UNaBqFrMJBP4hz5U2QcW1e+FZbXbEeSwE69YcVoRUd9W3nGD6xjyY820W8hqbSM
dwW5K4gyDsimPN6m6XxzaW5WsRbPh4jnNVOMXGoju5olnUhFMhHvoBhVytwlJPnqaltznK8ZeBf7
GDkv0JtikzIFuoxQ04PM5H1NFmq2M4tKpxiNs3PoIEbIO28MBpFbD+1GvNY5OVKskp5qBpBP8Kcn
G2/qEMmBOVlRUxwtubGS/iwy5CUy8xsrpfRUFybFjaZ/ogIfkScgQdM7XburXOJKWPPvp54B+lxY
y8YvaU4zYZorVPjTiz9NT01c7gXrmCdiPZLLTPoTUCpk6l7LyA63HLkH/RIM7iMu6SN3S4jDO1lu
19IOzatNrk/AYIwzOjb2jO8L5BPIFBrDNgM9RZOplfYXKTLewTE5W6pREhpfwjGooPOO9gxeu2iv
sefUO2DLzjaOI2B1GThhMXrWO8ufB5ISKDWze9As3JVSM7f9HElkZtRM0OflfkSztBOi20LbhpzV
UZJm9u/HT+6rLJn34RjmT9uZ4KKVbO36J9M7/oTfvNCJ+MHMI3bocWw8zJMJpphkgWV78iQmw9wx
B6S40fU0SPzSB7ATE/85hu8T2QIrlpXeXVLo3sYt1Ws+6P7FqP09Fn47cJv2tsAUWeMsPeY9O9kj
AHGfOJLYujNnYmqFmwFg8K0Hf/mQjMhqkurLlDYCYMa/rMMRaEYe0RKtze8gt7pzZJxSsPcvxE8Q
zZ0l9oHRcvE62BGiKv+kD7Z58lGwrk0sPvsph3jPcY4CrvMgULazc4uiBfLu7CDlereJKBiASFcr
X1YN0yxIx3IVtTO6otCIznVSfeBt9u6Qp951+mA9dljo1klkOTtGfeaurA3rwNKWwXqmPXJM6R+d
yzFo0Se5thVuZ3MaTpjd073dhu9NxgGHURaBrqiGe6eZEaUyx0Cwov+oXe2Natb9aolt1zLibrFL
OTs5SniEGZcBu3viWn06alnPzbaP0nIti9w8TqFMdrkA4aRD6zyNzFa3QyLNd58+T062+4mkfWnT
kUN7FeJvFDDareo1Rn/TDtOT81Q48/RQe8+lcWQkN10qr1SXKkGXZVGgXsbxxjy+eE+1ZDs1hPDy
AvivZj7eoljIbzL4jj6/p7fYAWKdCLYBMXHak0uB4VcEu/hJJe8GCZ+6mHTSHSMl7/DlU99AFNhz
T5DYTJ3pWPUtQxZ1kFP/MqnWC3yxgCNh0CLXiwzeQM1LLDXxI7J+6oWtH7myWV3JigAjPyoemOyc
AIei+pYM0o1iNhHJI/YfB+TVvKPiK86XYQcx3d3p7GU3HafQkysQ/QrW62/p4o6AuPTTJExJVbnx
1cBOZXydXgjnhdbim8NWcxIIvEaiXiKtizcGDJ7thEZkuRbkPuRbWuVmciZs2uV1hn4aOf0mKZyK
XxjbkIkKgHlXZe0tWbz2UdNcFJvKh0W5WE03e7biX1Y/bepvVqTiTbTlFHjVlHM3Vwwzsq4lHCEP
5qZT517ACScf0biXpP5uNGKt78GBkcs3p3mAvPyHaceYFcp0F06gsvXWDiaOsTOiZdCMY7XXiiZ6
7iFBkcyW/RjK0mBR6BGRhV58bZnAQYe6Y3iLXeQ+D938VJfJrzoi9MQdX6xloa/ZjkaH7+9Vbifb
MVPGnkp+3JmV5DeCnHEJp3W77Lws6NfMM5bK/JGxQfxAUhWDLxQyxCMkUDY1a8chjM+0IbMOuc1Z
j9tsh7EwDZq6wL5QoCt0LdDWWDGdA4FchGSbQm7AtSIEVsQ+VX50IZ/y0FHJnHMzAwzfch56E5MF
D5S6KKd41SZ1tm8TLb5abnECZPuSYB3auWa+Z7OS3IceWWGt5547UyAOQeaxkTW5dQ4eFfJ8Nes+
G/b8vuxrQ5jOWbeca6s0eR0Zs5EA7Fv7fjSRP1VJsaN8S1YYHyz2p6W8jM6i48Ei7M2kZdlNHwas
X1mPhZCjicTVnhGjPzshjKNat7qttBuQzZnq9l5BsGdHZf/XRGUttSbGAJs+0qwV1VaFm5Tccuyy
FIskvleuI0gYFqR6M0NYjyjKL5jJCPb1OitApWEz9dHxq4usOWkoepeNiM8Fky7iP+8MG4VNlJ1z
0ecEfhGFFTLHRD+edM+IcA4EZxMgEqYvNSke/EjwghvR+iiInWlfC21Xtem89VKNaWDrkPoVZuRa
IvCjJa+aGUyQLapt1V9i03yNM8s4RvGJ5rm7+HUNZHoRVc+6MB7a+kelgNaPiVNupU7Wy+8Pv1Nf
5soudu5IwJNFOIKdkWbT1wxUq5FbiAeBhcljjCK6j5Z8KLe4gx1AuAnJthsrUvHGm7HrScl3M3Sx
seaxYHFkwd81y9oPtLY6EHxVMj7BiQT0ilbbdbp9Mw3YiIv8qEjl5ZsccI6n+pfmO+pAasRrMfaK
nyyRtJbeYz4kx2mejPveKra6Gc1rD01As3KyqtiHTncVeTdSv5E+zZvnULfiJxIAdZUaE0JwrGmg
WgMes+FWFwsSqgV808VJAEAP2gIywc5/7Y1mXUkz2iECqtfgna2z7NklKRuxv1Z04LV5AVnnWBsW
Z+lZqC7bRkHqdfpXhw4YsGd3UjoHU7qG08QYGnUNSlrfcj5DhiubkGnQBhvAIReDebCcwT0Rosef
olxfTyoC+FS072ZXk/iWCWddduMngv5yV5XTJqs1Y2crRWAJys3VqHvewVyeGj+t9RemaDI3ySNw
ojjAW7ESAPIh/eH7wn/Svfr4Bec5XuctSZZeObi7so09fIR1gAmAUHiWlphtlL61CmbYUPXejUh+
gl09zH5pPQCA9bemm1Oxu8es76agzjmxqrZhHOUjHmlLCO9O2Z99BUll7KruXHiPEI02C5/aMZzw
vhja4YgDCTL9UNZBJkgu7eya8gRV0nmI6ZGbrgUgK1R25NxvaWqNmZEJbvGVvqqb2qHLqK6oIocH
3yuZudfN/ej2w33Mk84rRtp6wzwHg/2VfeG0ccw2vmN2ap9rez9OTG37tBoBzVrvNsOBO8VO9/Er
Ct1iX1qFdUziKch0qP6RU84BbGYH1xxR9/kvFHuwCwat39nRVO40354IuePMANv9WDvjE+O88lFV
/tE19SmQvjZsJp+KuTDlozsjkQNsRKWRRhMSronxQDGZ7zQQWzuMv8wi7c/sJ92bJAFogz4IRuvy
qYorf9sZns3jFMYBMsF6H4I1/NHNb/6EGz5avuXC2UFOiJ9/fzCXHNZTUQzzLUoh4RqjtDZqpHCO
Gg9yAO41bDh9d5Z5PwIzC+FHRkDBJsPtjs4g4c53tOM8IlvWAeNGkiVwKUL4Mia8iznP7q2lkP79
vzrfpvqpor2bOpdMhy7qqNxaeQ4JZNncv/gKn0rNQuTR+YSqQICfH/VXSvR1bvPyodnyXsn/MFYU
3eVdphBUuCMt0FS++uSenpmTtrtyrJ9mjWxoRGSIzWudyPaohi4dpPjXnov5QbHZuWBR0VZOmrVM
uVFF8NOlQYkwamNnMwlvXgg0tC+awCLeA2HKphkTbjyyzLpQEopuVfeqrDSOX+fsAki5orz3yJo0
9xUa+yOTIQMhxdKoOe8p9KkbGt5PQ5bjvZ5W0IPHkzu4GelKsrl0Q4P0EKvVHt6R3PHASNTb7pOV
wlN3yLUjfqbS1xqy6iCyNLkVE1jkLB1W2uj7b3NpvHfIZ2GIjWeIpe45qotXsq5iChF3D73zmwV0
dBNjeOirRUk2DtGxKKT15kfRio2F6KBnWNkjsaT96feHMcYtAFTF2CbSO2UTtWAUZ19dAdFptsZ7
x6u11xT/JxLg5leayCMprY9t6T4zzx4ucdXZcNtDdTAy4KCo3beUpRwpxNMfcOxthlpl9/5kNyvB
gu+CtfYkBQIXe2Jc2GmZRxvw5kV+ckoKEGAe0a8nQa7YmvYCmTe/9GoxtaCJPQ2iIWS15iDQx1Tb
p6IDho1uZ62PVmCT2nVCAdZvGY4sKgGOazlhTmpwLPJG4AmSSXvrCVm7h6n9ZthpfLbTclVoFpdc
L/O1oVSxnyjZLmGJnEzcee5EXd/bRDC/C4guOzfTn8JEiYfc4UlKWBWctQb9OOITtpO6xhhnmtr8
IDpssJPN/TM0oGDBT6dkGKxjNJe7MpIEAeLoHIpJPTiIYYOIVVzNrGtt2d0IvUx70USh7cmKzoBC
1tEGL18CSi/sD3Eqj1Pjzx+mOuNU5ZIsa5b7t5n768Wj+G/GvCIswQ2R2rUvhUEVICKRBYmptRs0
LMVh7AdqkNE4e732oFelc6iloZ1QP0OqY6fo2NR+PUYUPDD10W/R2mhednR0hFjhgE+z9uBSJmam
Ag7uC34F65YgtnUbEiTmeIqeq5HSzwMPmGRIKkiHju8aw7zix8r3eU8OAb7L8BCW9ZadQJD1TKk1
v3qPZzR4VTUYh8xnSix1krMqwpnLUKkt8z4yMuoYrK6PDmKEEZzV+DXMTnESgNMO4CGg8Ertvau8
e6zQ2utA/gfoP9O8oCEUhG9FDtKlPA+Gzv/yEYxkefTUGATniFre0Exrj7QWJGg5AbuAGn4gz3SM
LpajgvFm1fTGxqSS3KRTGW/iziIHyMLwwfSsYJu1VCpeha4efFuxz9P+a5T2mdib4cmFtcJ8lfxX
BHDY4tq42yfCP1WlHV0wunIjg0MKQg0wfqVIqqrCUZ7aHJU/BnHmRVPFyVrMOFHYDO0ICLS59+eZ
Zzbk0knTFxV6CjuU/fP/b2kHNq9/SYrdJ8XHz/gj/8u1+fj6buM/aTz++pf/pvHw/gCzbYCEMnRA
C6bx39BY+w/bp5sx4Hz85r/ylb9rPKw/yPqCDbtoOP5O4UL4Ybmug/gDrhfkCLAwf9e2XP+Kl/hX
uFh0Wf+s7mCPBvsBLg777EUw8md1R2y2acPIz2OvPTPX4hQwWdFl9c+axcDKb2uQdDDl15nHhoC9
PfN2b2iPnh+T7Q6kJ2BEX55JwSOwqxoXY0WodhMGbIw4VvEu0hlAKk5BXB+1wYE49367imX+bDlV
z7zSBIBtyES9inlSgd4n9T52uBLHRrhHLmD/K8NshpsvVuEOKHgfgCggpLVpTa5pww6fkzgr39Ai
YPtNqAOiPKHfrshNsqLxzULxeVCmXu7aRUkRmfkdNiPvnr3TuMUVVWEgYVLjNpip0saeCJhv56s9
TbuZ9Oy1n5LZuCosh2ydHP3nsoKRz6DNq2/yMMpLmY3tkRb8aW51Zixz69Gl1sJYmTYUL9OpQsqU
hNsZXH4DXyOMWzXTj9Dee4rdikOF+sZJMh0tD5SW0Q/rxKixsc/jG1V3jCsorcgCS83PHP0BXXTr
Ynaa0fl5oeHd+6JY2vIQIE+dtOI8j4356BgDlkcr1BhskRkxsmrMUKPo2XiqUrO4w85a7ZuZCFdy
igsjcVHZt/E8k+xFKGDD8ug5aQvrq25gNhnGpBrYg14fdKHjrtnMgCdLtfpTo6taYWT1mb/2+tsQ
QQusnbze+3RymwptDqlGxXDnzmzWBcHRO0tNT1EJFDfEw9uu2Gn5gdXgdxlY0ae6Py7CtoJ1M1zK
xvPfcQqUPwqH/MDeRMMzYLe/T+DUumucHuCdho5xHLFiHJHiq8izeRNRDC+Dz283MaPnuBv7eWUY
mFMzSgY7HKI72enFeaxm/8uWInqeBnxYK2nMlC2AwPb4a9Dcj9WE3t6DKZUV5BdYVlHeSl2PwatX
oiG8rfkv7s5jSXIj69Kv0qvZgQYH4BA2u9A6VaSo2sAyq1gQDg2HfPr5QNKmmzO/sN6NzaJp7GYX
MzMyAn79nnO+01U/cSA+tI3BUqnjEO6q1LrN9pQvC/RFXrYb7K38lLblYrq0eAtjiM9eZefOwRoX
zDO9IpKMbty95l6a3V2itHy5YHjGic6T2QHwjr0z2hNcqj/80jPfOh3MtJHa2A27ic9qHlPKyG+L
gHhwi9PiRKhxajdiEvqjHonh1HEa3WSs5AMvuE86UnSXLpqcXZh1MYancrjy4V/8Tcj0jkBWUrxV
S8JRFI41l9nLWI0idP5AMuQH/RcX3F/Pon+F5Dn/wZPHMy3fA1kNoMVe/vm/QmcqgVPb5sljGkDt
/fk77Klk9V9/jf/g8WabAv4eFjaKDoDt/P2LcJWEnOxrf9+QCvO1E28VNl9ULPSziHK/A+/Hdd+Z
ybGTMw6OLFpKl13jv/lZuWj+Xz/t37+R/+OnJR2Cu05FC4UYQY60Sn1xXH4nvMtKVnki/Kal6s5B
meG7AjuGWT5kSnA5T46ZUdFQ5tj5csUdmv6D/3/zy4o972VoxgZuSYXNFAe/OjSpIME0T+PWGNl+
YBzGJZ9xGR3dlIbeNAoPC5wJO4oDjnOM64tHHBMNOw4tNi99/C1JYoui0t7BZxoOKt0EUqZ7e4jb
B9+fWAHYvftz6s0e8EVWfAFj7W6u0gm/RhOBoqj7g1XoEYGuCY99XDkPisfixdCYWYgbsQAb+2GG
l6P9rU2J9IFWggqrV20lzzn+VE2a3CGTiZH3HpN9J/ic0e8yZkm+QQeAPEZ8AfRrRQMt2qZe1fNU
7drIyF+0JQUpWpccbA0z41dklMO3KYXSoijjHElKWPKtG108gWqqfsWLIkqU1H5iVOzvhInEzxkh
/g2jOltro/QeHCAuD+wO+5M554hGANh29GNPz4iB7torG70mWYOBWkxF8JToPn7Eq6tu/VCw24qz
pdHM6YtNZXc0Q1ZR9cwaNN6YZKdZsgj1IyeYfy9rs/EgEFf2g02ncg6ZxdiN/RJiz9vAfOY6wN+y
RI6JVbfjucAKcuFwISBbZNOjJyeicsgw9i503Nok/zcp4BBz9tgNUpwms04ezboCczmKaKLz0XbP
XSuM4zyVbMF6ZX3QY25sWKaxN0gzc96S4CmrzaL4bPyu0QRnEIxqC7TeZlBCcCZF6Gt91LQPFbAI
tHn4HRhqQoqhOU3y4FtXtcMv2ZK6oanazPBOW9RiDyHdrNJHP5onx8HD3AIAkbV4oe08HA5jEnIp
+/MRqVz2T3HJcLzYDPjqkUqMg4ftjqJUi+gL2OypeLKSnqrCitd2O5mlfGgrIlQbr60cvTbNRmM0
Nyok9UDr8YA3fvLWsK38L2VKC+fE2EOXsE2NKto5LgABndeHXBNrjlplxsAhONH8KoMPE8zoo2sa
yjEZ6qKiswwC0QnjF/4zZbrBiTIJ8OToT2BJVEMpd0kQCWOUSZEoD+CZnknitJRTjccg4JNILoWK
zjYrT6BMnEeZew02Q6fDFVfiNGm9QlxDYYuDzZ4L0EbO8pVUR8XDLG53XZeIX7UT6McRy8SPJDWG
B1riozeDfsgXi+/C5cmWjc88SIxxkxNIfHBFMCAaJ7F9YzPeHfCPqSvzCXG7wbEInjFxysd8quJT
RUrzprs+WHaRXvMFkDPcz1mN180T3oeyTblLoqHCexf5/jb1LevYGBWxvzh1+3sEAWNaJEx7Wwz5
fJ9729557kioLC3dR8g+cp31A0vtdJjT99LkNg4C2mzWVYdeWEYRBri8LA6B1UryviDZsmCkn96t
6OR1+yE4mPC7tlbvTzsmJZyqyiLvu85rw3nAOakOydi4TAluhNsvErx4VOxKDPaWCEnMWfbJcyt1
VsZEStr3m0cvI7m5hhFEFyuy+mMSGeY3cpvpiz+nwwm9KjrHMNhASDq++xR25vCahaWzw62AZGA3
uf7SpSk/ck1gX5PL2IBJd7l5+8WBoFC3Nbjwnq2KWnOsWDrbUrnWPITC4A1lW1z389Iar9NUdCfs
eazlEuQwPdgI6bE3oHc7XNlaYU/gxsqo3+MJUjuJOfyjbJVzKqnR2WllT+9CYfFZFTPrvqHwCY0x
XW7b3pwXBiixtjpooGlMSOEqYNHN9Oufx0bwHENzzx467URHWiTDjVUtU7NwKtzYTTCBd4nyHwMH
wnvYQnVQurY3aR3o7cyUxgkkJLsxryKLzrWf1UO8SnGUIzvxGAVDqHFFTTHbSLMfsRhHMpQEfet+
+O4TL7qboZInHfjxvkj1cKxYZu8TbYTX0vHlCefceABwLj4mhvr7zBZmYdNSdWuL6lVqdkuUh9v5
T7gimAuzIH92EBuf0kQVTDYo4Xg/CqN8do3eujPbtGfAbjH9xGbm4NRJBuLHdcFvklQtZtjcdIv3
NFf5LuTl3SUmdxh76oMMfKZ0k40vgv5C2ej40QsL46VXNScLvwAfBTzDY5+FLEf89FyIgSdRTVDb
wV0Vr/DZyT2QTnXsqxnpjXNmL1GjD53nsugMlZUSCnK6lzzMeakaGEkHNcTjZRRTs5P8k6uJAQ07
K68sjW3+8srAC7OwoFDONkln32cd75S6t+tD1ITJW5QZwEz9pC1y9IC4r9ZqEQIxang3USG3G13j
b2arYI0urZrGjNzeTrE97s3OTTfJmJlviCjYCDrLaVl15+WFFUP1xGISxSsjLEtvaBE7KLMWlg4/
saa7cL2Sfmp4o1gKac59SbB7bCKgSC9x1ZsY84ZEuxtHN+C5chOcbFBzGJqmVT+UA8Y6R32F7bxh
z+IcBhR8xubOCuNrXQJsb6nTuGZlUb6P9LA/5dpKd3NuhMaWwLn3LuSIWoXZgxjhPFz7ssLVMbfB
cyPdYNNVFM+vegWmedXKpjkgI+uHYfaiM83c1cdYcwBPVTSfE4Krcm0oo9n7MRShNW5o5xtWyPSt
GKMlmds6R/ws6Smh1+/iZoS5/BgjdBdm+bYw2gGnH6inortnWI9XCMHzNUkr95mhLEH+mZ2QMoSl
6KKNu2STzzJ5djKPpC4tIeb3pMb3MDamuvZkgLmk5HP/+4SRCiWMEzCYAd/MZHKh4nvypJIEE9Pc
+RdtY78ptRoeAiOl4dSdZlhpgmTo5BCC43OeDc81sKQzCKNujUGl+WXODtlPpJa1inS3hysXXwG6
B2JFQA/Pu9GolzrK5y3mgPSj7ukMAByTFKyX+AivtJmgtVoBKAJjqk7KIdpnp6X9oEvMpOsgp7MW
43Xyacg5pzFqooI7GJClqW9YivssGKSbxEhdd1VmoI3YGhRps2kcDBNj2qXnqUha6HCz90NTIo4y
rDmvjS5BVVkKJJfy07VntqhSaVlVm2FYUoWJXd8CZesHRWD71PFNPvAsNbeZnKfTTCpvTSpCs52M
+jsdAMWja4Q5XkAiJDk+RjqZjXmbjDIe11bi9fRdpPpgWkN+icuqZaxiwQ+8LIXgUUP2q1bGHBbF
Wrj++KbpxaQB0zD9F8ONklMpiWE6OtRnPPPd0ZxcblsSasUb+XQSjjAK3sE758wYZPTrIZk30qvS
A1qgf6g7YHttNSTBDjAwbNKQtWBOpfuLrvP8UXOZWSVonAdy4Pm69+K32pQ0uvY6exFLHs9paBxl
QVW+WXGDTwx9st6BsUz/xOT+W/mta/KjARb7S/89sfX/ZoALEw/Xwv88wHX6BJ3zj//xmVf/8x/n
zzZmpfC3Rd+ff/6vRZ/7G7KNzxUd0Iblg9L/32Eu+zd0IgY8zwFGarH3/ueijwooc1n1sWwO0FZ8
lnR/Qfdt6zfLc0HlOsKxTdJh4t9Z9y2Vfv/AKECqu1hQ+IYlHAwyS4fg3+/BhQXgHJrsvG+s0dpx
HIu32okX+SXpb5WjcKYy/0Xf/UxOwarrVbzDS8SsN/bhkWGs3mFClTegN/jrDGFuizE1uYCVyOT0
UfOEt/zc20hrHHeBN6YrI/ZQIMj9Y0fBFl2XejrmFidWAq3kxV3OO6sdPFrXXc5ASfWN6Cz1LpHg
WC4GM6tw/OGZ73WngHTQsZiRQWGf5duc/MwpTziMqjIR34LlGGbdQ/ey88fpnCxVOz53pr1aDu9i
OcaHIarFAl1QP4bRtW9J4XPkm5zZKxB0XJzkMhPoZToACUijLftBhgasHeV9ntvxQVU5DMkmt/bT
smsaWnVj95N9GAUdt6WHP3/6Yx7B/dfdUzcZic7U+jrPJFTlWE23QLjxETSuvcdvnFDOwqijvHi6
dwrGzLmN2tAG/rkMR2D+uTyKzNK3onFgslnIJ6UBAFAus9VCAWFjZtHWu0xe6TKDBcs0VqaFese2
nf8IIfhsibhZHxPW8Df83Fj4vCznrMiCTtMLQoieU7AIo13s+TTpwE2LNdyZhRNDJ6g3XrUMHWPj
MoM8NlJCFooC7bwR3B80Nxohn8BccOHwx/HVAgm09iyjOfP+LT8xjXsC8kKjt20zGgfEX+vJ9vow
osS4s577Sow3IyvxxfUqs5+MrMi5TIFFiF7zFuwmnh+oN+vZbfn3lFnEIBpzELEOq+NHaXEJExVg
1BU9yvCkZs9AKkI0qdYWNLhzPQSSZG5dwUhLzfKzS8eOPIZAW2cD4E73IrKLPcqH+REnFck8jaK1
pbtvyR3lgcS+LGK+vODdENN6WlvPntuGn4EJNIU0gZTnOU9kunFzlLqLAVj+UXp6aFd0d9GjrZAt
X7u+ii9ZCwKOkglQDJjXZNxdhZcb7Q3RmJhf73CZP3IFGJlmUKto3FZFpHe6cFyHWVq6l9p1NYEp
meWELJRVv2H4tHcTidSXIh1FulbawTvpRdPg7HXrs1s2w86yVo45YAMoPR/jSRfO9pcnkIdJcqfy
KKhtJgEWqM7etH5i/N4bdPN2jLOMCIQi3HPZ6WkxScyCz2iGbWz5VvF6WNGIJ4XR6ivsXIyF3NR0
CgzPDV8ary7fgsZ2hkfqNaYrRUn1r7DNkHylPd+TiHljr3vKs/rUtoadIQ1pr8zaAleUWAnfcl1C
u1z7ym+sVdPXVr+SjeTxYdhtZK/UbBvmAbaLRooE3wCooCEfS3jZA7iXlT6PLnIVz70VLQXnvMrx
2feopl/x+7GvPXYYzA1+ppkyh9R8LppEZus+0jNjRRnQRhPW0jzC8SUByEeiC4ix1t5ZV439Gqdj
9go8sRw3rVXbKGNjHeFmcwqAtFAdenRkQ2cr1u7uG9uS+ZMbtvfOR6/HVDj6L6T5avKPWckyq/Kb
S1QSyCTgDlJhHeKvpOzHLokIJOSghDnJR1wpNB9A7fSe8tH2LlmDddJtFSbFZjaew2xsNTEhmd+o
khgedNy3Ty0VagBTWmMTApR9DVH1dgLk67BiSGx+N6WdxJSS9jPY08Y9dl0tb1oBhVuZCqAQjVS4
pSoawyMYu9zcu+LWtrp/ByKT7mrS/49jUkXfqmnAGkGO45gO2NRNcg17IKLVzcRAGNCYoPsXuy+L
W+zrkT2SYPI0+Wcr2drRi1PrhOCWU2JAqv3hOAVxiV2G3QTwdTY8n1YSOM2KOtPoYa7ZNK2aLknx
1QANihrXpl2qIUPU+NFwMn1k8x5oIyAFs6MrPhmOblXnP0hiJEcg1uqSVwZyZx5XOz0zo7fcEU8A
qupXeG0Nn7pkPiWL98sWnvEoAZLsDT/07m0a9I9gBe3DnNNL35ETP5fXpY4Ksag44jF1tuPcdjxU
U9e7BLMV/f8+RLkCDZEl4H85SMWfjYo/i59/G5/++Sf/HKF87zcW9cThedFtyiwEM8yfBZu+TQEy
+qlj23+Jon8ppZb8DR2B8YnCHeA6Pn/ir/nJEr8FTFus/iEmmEu8/t+ZnyzHXgalfw5QALICm7i9
T9nk8j2yKf37IGXmJjt0ODb7pLr1XES3/hDU73YwP3CsdzfHiOwNsNxtUzryV+sGh6g1qt/T1r9K
6KsVnd9kd4Jw705ieC09/TlXXnFivxNt6rD2dol2IAylTFRVIYubH0ffMatdxZwSJ04/p4Ke4bzL
yTY49vwkgbH2o0eKC6fL96K+m4yRn1PObgk6k9wnTvYsXedXBY18PYCmWTWFPJqg67HmYIycPUKI
KqiIXA+XxOg+y6AlkdEZQJNE4PGvBeHm5NQyGR9+03z0DXcqwiw0feEvpcuU+Bh1njbJEJ0ZOYAh
lax0NKGZevFP4UU7mnrLTeUjJlg2NOzC2WIH5uiIvxkGMdYs8NNrY5FNHKLgZxyx2RqTk1Hh4qlZ
EfhNfsIhrDaljl4d/wOv/g8Vmix6WAF4S84yVPO2nKr8bpV9jMOpT25QlnAGGuOWXV34kXXtHuf1
uDO1aIh9JN976ju+YAldx+qCBmS/gKeerzNRtda3s7XLLvKc1GCC7Sx9wOCBL6k/0L21ZqSlVzkc
nCfMd9YVZ+JxHH3n6Y//CXD4aQSJserwdj3YHWvJsszFDhIeKRrXyXexYYdPZGbsNQuV4T3LMGpQ
EBwfcTVF4Kr6HLZVbL8qeFTbyUPrM5vudWL8u0yzg8pqJKfciMyTN5Hdczr5Wvao4dK9I25dHHqO
L2XafkTgxV8mdiHkkWtCg6QHQWnVn17wZttwi9iUBFgBxYY8E5HNLo7O9WJQbNUTqzyBOl24eyfB
B8ghCbO/M9yHKA7J3N/aUCc3OQZvs5DJNXZzh2x5vzGipj6MFtfcHjd6I/IN6N/0nE42xXqN7Dk1
S+fxj784E5u1TAEbJ+yj6Pae8y069TcywmJXNsydDFVvSuADJtCqz6MAA+2K6USOt1yT8v+sMg/1
mvTMCl7KU1h4I+mD7DVrvGuox+nCto/ETD6dOFMWtrT5XRN4k+YoH0xdsYCEF73XKZt3GFQxoRvA
NywVNrZm8dVJ2yUox5pkpEuIPC4orO5oGPZpUBTxuAGnjHdpCcZSnJjhOOjN3ZDSaJToPdkFOggD
8Zh1ABkAD0DCUDWRyCnE5jyyscOVxXChIShikeoPuZo/nM7G0Qf+AapO0rjuZYJthEN2lHuzXZYa
2jrwFhGXdFgoWtRZN2apMB/J+LSEIs6BKHauyMcDJV/lNuu6/HuQPBR0SjA1Zm+kWJxDjby4Tttp
etKywgAVVa9m3+/tgpklJrPzGnKGBzaN5NIiOFSbc4Wbf0zW4MO6dZ4XQIssYA6AQR98+jydrKvu
tnCegU/lRxFOYCwoCM2IO7yYMRYi5FhqVHKGc7tUe+CcB1JTVD5VbnODLQBMc8q2omkvMUGlfeDI
/WT6xctsizeT5YmE7bsrJtYynTGhpYTdfHLzvj8nrPSxIYpynwnnrRrT4VokatPmGPidMMAmvWfH
D1w1M82j9irrRZBx5J1mnmOa2ne9k/yc5ii4epLQe5YnR9yAzQk738VMcnpOU4k9vKVcqCfU6s7L
kpDZGkpsXO+Ra7e9z/uxB/e0EUAwMQZXzi0BAkJ8hT1pjdN0TRtZuo/ISLwGAz7G1l3Zo+AukPAk
9cK2Parcw5hK1a/UKrzOiGo7uyRVa31rx8Yh/EdxlhYuSzuKCSQhtxss2Rs4BVqIw/BmGJ1z60Py
CA7Mrczr1yGlPX3v7gWCzRzmv0Td/DAa49hH1o8ElJ2btWQfUBuK8syr8FnVnAO+afyaNTWQSCRW
BGNwysDcNpX7s8mHz7mBfcHq/b7UCGCsBI3Zpi026upltPVG6iKj1E7QDpnCnivUD8euAJLX7PC7
6oWvyTbvezU0bJHVLc6tQ3JKp/lRN9iHzpNoqm0f5wd8mvuq7p/ryh83k5ohWzcR9tVZPmg6m09c
+fnmhvZWclmuDBWcOtd4JdUQrghF7qPGeRSjICI+Qs3AcPiYWtxzew42J0TQzx5x2PgquCpgR1cb
WAuZqsn1gaqTucAj2PL+cmtaKdPm5KFKbX0Hi6dde3SCsTAVJ1ncBdrFKbCbx8SavUMYD/sy4e6b
hsN3z2m2o66njzSnfdRzfNwsdJYcTKk3alPxLH7BGU0fWcCyMjXa6jKjG67JPpkbKVsIrcXUE/jr
JarITiX1Av0No6cZlb0eKEyuAn0XXJGgxiU0tyj3oUsM71xKSQLImLBDb7MeK2Lt822HiQRWwN1q
PYH1Vl14YHKWu7j2fy8rA4k/5jGV5z5onZg0WdAYwaEOnHcpZnElrwgZJIyDa5BeiBfWj/lcvjrQ
EtdjanmsAUDi4C3I9kMOhWCJZoea23BeCrk1idKfAoH39q133VOzBH+GBN9SLoMcnIoPcDi0+CHD
8juARV7gchPAul55ffrYZRlgOG6ekV2vvSi9E0eqN7hyMTNWW6DA7caToFvtMuBzEF+nTBP2min9
kN5dAwCDhEF/gDMvPQ9w04CzwRMhYcblh2UvBHXLBr+YSu4UssF2/0rRXvloZfwjODBrvGTzRvvD
GmGV0hbgZLx3+rXW6DUNy/8t5KB8NT9kQ2GucTxceg411X2x8K3wanFz1ASvN8ZDkGr2EkvVrWPX
054xBqypa94j2X8EYfvBtACmB/YbJqfkaON0WNcRCFywR19yKC+FwspAL8NKKnBCpFkhnLt3WZqH
0WOSgpXcK9QL56nlP4M5+JtCcoGbsq+KWWhsvFMJb2mj4/QjWbUH/BvWSqXqRVTuwW2dHpwoinSh
lsYAMe2QZ+MNeuq+oYQRKcR110ad7A3R29SSZD8KI35hBv4CY8JiGsXUswHGKqTRfs7WyIYsNiya
suGjw7XGV7cjNIS7lrkRqADw7EuQwwOA5Kl2RsjfiPKn4fZoQ6L4KQGLrwlsxCchKDaKkFRNto6m
tg/1ZGwtyq1lhbrQePZVhdOppoDQ1P3JzW5eaJ1bVZ2KyAVwV6lfFq++abrbAbviQJM9wGfmPzdI
t003Ipeq7BdIW4JcKH12suDs7ODeBfWHbgKQKdO7T1QoHuc9NRKTZ7PHehsT093omobqomh4qsdf
pWdsk4lfNtHzy2i1yZoWwGpxniHHr8sR4by0tx2T4TyGWwAA98qWLIRoTDYxs0Q4/v/oxzUa/oyE
T8OVWNzroaLQe9w2+kPM86HR9DeS9Y5RFAByAYam+tcK3SMVfwnoI//uRfbTHz8esX3IJ2Ofruyo
OtCT9DuSEo46j4p3h6h72oZ38KEW92/rOMzRyRuLX6Vvv7psRLjNfvms0tbq5nGlHd/qeP6OcLMf
rPme86aCQXKJmxxs+EoZ8pak1pPXG/wLrT+6q+EnHM2u/vij8jgw5j2vIpEifjKn825/NglnX1Rh
/aLJ4MOEzb5qBwKUNjXItEin6lfTT5+lv8O6WARfHk3PEoJS5QZ3IJ07TrtLlKVfMFThm1jyJlrn
lqfhvckRXXrj92ohGuUPIPzvSdF+gP1DQ06/MN1/kWJ4Tvg9UtHNZ4oo4anlD7Fgf1p+0qXumKXR
U1i54LLHDULZ7whGe7xygBpIKroTx+Ty9YOlPNmYkzVrmGPFWMwcWwLc7H3WqM0emORXGbV83sv6
oyiSL4JBUHMBnGUXghYf1SiA6RlbL7CeMO5xWunH5cer6+yXzvxj1hBOiI3kqwjolB743uP4KVbD
s+mUN2t/iya/odsgp+2GHA8hP/aKuPegatURdQFdKavvreUDR2YZOU7JE9dCYFrtO5ZKrLEDj5IS
bHjGqMUuDGSXO1Zk81JOZhOXt9N8jTQjUVdtREebMiRQqBsUecW0E7erqfkiFv4Y4mVYR7kBoD70
HlVltaQXGHWasmMRb37vYWCNaommWhOQeDP+MXjB4zyaB3ccRozALUXweIppofnhtLNz8q3hRAX4
wdc2t43sPZ6yDmokAe8w9zgSmlFcs4BwdxLva7Ds1yZRN7uzu3VcWik3sIT600HXGyMmw+HnmFTI
QwIFq4ruXOap2qsQhpqc/WPdd9MJZAiSQZgkkJY0FtQ+pbwlN/acV5DTU2iatAA/Cj2Gex/8w4aS
zPGRHPtumthZGX1fLxVA3GfnXH3jojy47Q+bBO1DoFMafSaDGMPYEJfKjHkddao+WWrjcI144XH7
UTsd+IfqlPKS8wkNesAek3eOuR1pot8nn+uD0S0SMmCSTQADBcIUeW9b0Ssk8+SbnRr9hdYnbuFy
UhsByrxQfv04tOUhqIbsm9UVp8wTLK5QSDvYHRt38t6mKhFHV7RPflQOl5JB1xyaBHr8JM5j3PeX
oeqPFmzWI1B2Qpj5zssHecMbWeOoFWKPr9XejUKFa9RROBQq6TfDNHI/CerhyOF0KxJgV6j2wWoq
9xXR662eUvXAf/GHfK+zAEZGXvdXliX9lXarlhVvFx4dizdpYobBqSbNExCMUpZhrsfxTcrGeyOk
Qgau87dj4paHYZiqhy7y30ASN9tptpJT1SXvmM/5+qGcXnGLfnW6eVGi7p5ZDf3I47C+wNyDlyKZ
EF0VhSePirKNmh2Y4X5V7/2uk2sq352rHdTHNB7Sq58pAUZ/EKuixYouTd8+Jq5ODqUbGYdKQGoS
bnvExJ1AR0Ii8EiF3Nr+4orYfQ5N3tZJZWwsQz2SWSXTK4ERVTHZRpCK26AK8fIUptqX9T6fD3Ua
w5Rrje6pxK8OTK/dKtYlN7vpNspW5jlZ/mLkxe+S3PHeadMSsxcdzCwvoHeVAEHt0UvurKDSbUqq
sunopgiKaW+UYXZoVXFtJhaiTaj0Iw69lYvV8BLawYpAm8Dm4YtXMq7N2rDdT0L7m7yuxvPUdjjF
NSz41DX0E57kbBNVaYVRzFmXNNKRdmUMqXSwsdi8l7Zw14Pw1brtI05DB8BbbO3yTL9CRTXWfN2r
kFQNtFMPC6mZ/EugFb8CYaqjGcrfS3vyvy9/A7pxw4qKNQzj1EsKTJgnufmZZMZrZgJNwwdUzg8M
KFdjhBI/hHG0L4LYvA0my6Ex9j54AC7QYCJ0xUjqqJ/dlZM2MF7tnnRWyPpNxi8wdCFCtwp2dPRA
QAc8QbO12DyxvK83eB652oeBu5n9LFiVaaw2rr2jpoTyLkj0T8gjnANmuVW16BZPJIZED2KsaduH
yKWNo8ZsZc6Lmbe/WiAU7qVvHAaYB6wopL+i40Cco6nHx4GVngaTcl2nQXmgpezRH4gPLH7BfpFL
O39Yten4lszVvBONyeZEVfNWpxqceF1/k00abVs5rcNWqV3E8mo9+fSOtJUrKJvktU+MSNE/NJwy
rjbX+B3bKiRnC4ONQyPWMFRq75n7MKSkpZsx+/KbP7NxeQ96Z+Y+BkIir5p17veUHyL9YrScyw2u
8mbfa0iWXlATI6ZtkSgpo33IcnyGmXv00QQkPQEgPCZ8l3q0qIKJauDHVuYfsGDP8PCzZF+iFN7+
+Is7CGtth40PVIVmSLTgln4RGyWSwvi1Q0nfOp9bkn2AZjYupDI1nZHQ5kPFpRssY3oNzFYd3K6+
1kZabuMeU12deuy34ik+udENDdG90O+yTkO/J1TSfB8H55CLdm/PcM2I0TP3Rg+Tl6IIVj/EnESb
mZp2aqiqrQE0eu+3AhtYASIob5tXB/TRBgQcGT+zfGw97zM1oOQSl5BHDzR1TIs3scMqPszZ/MMw
GgJZUM9J05vD2aGpj8Fremu0W33HLVxseDN0Z59+lnvDnS7AGGpAEGc+zuaNCPhcu7pueQK1xi4p
oQsgRtebIXA9hrrsK+vgqIQq+HCyEHOaPzVw3Ct+a/XP1m/VPTPVG14EGHZj+fSeqKrn7o+OnJcZ
i1uIR8fQcukjVLztKDBdJbKiL2nm80ODHs9g4dwd1m0gHKPuKEV/8vDaZHF3F6L79HUAgF7O7rqJ
pwcQmf2ZqkFx8lR2BbeWHgkjEiD3yLd6Tvkk+sbZ5215rzMWdM373A/NYUhnwEozAC85zeHLH9Gi
vk2KU93m3EMmtk/+Qm3JrG4l667aLgrAwYVDWURsP1rLxURu6ujZM15wVXXs0KFbNl5zTUIJam5U
xrobc4GjF/lHJqd6ig9K8hIMRXuhVJBsP9ogEnW/Z3mIY3Dip82r/gBqxODFfpzYPQVR8lQ3iYcL
TVqsWdoLTFlW2FN7mRpkXc+Fv1g+p9qj4iHRyTqwk2vP8hMfMTmntpG4j/JPj/fF2syEsRtYb+Kv
NfYWlwMy6EWAXGDpA+styYePbTgyU3BNU1rg9Jdou3eRF/kzTSbRPh3dn34ErLMqeOssK5cVl7H2
s+7UoRvj6VcKaRH7EYYqt/mpNbNLXwrKQU0D6Fo4EmuHnVPEmpsCcBA3za8DZihQXJS+Vqb8KszS
ufD+RyWwqRMo/Icyz+ZLiWIKBwZSKNwg3JiMRBK0fJyn/qHIivlWQ2VTVSuOhIcgBORttzMhBm9M
AxNFbHlYrgeDAbXPFMHo6JJYUKjmyO6Y0YKKO/rgbPWIxEzJQ31Wfhmdlv+GReB/cXceS5IjaZJ+
oUGLGQz06pyFuwfLyMwLJCkMgIFzPP18nlWy3TO7syJ93L2EVEWyCA+4Ef1VP50uduBy8Gxylw/R
bWDmgAlR5RudcFRMhCuPCYLRRjrkF7HDcRnk7g5aawDuUY5nOw6jVd3VbPKF/X0C547ATSdXj/l6
nWtWy4QlkifJbFoqmA6MzHdZDhFQC9i0Mdi2wwNi1/vlcDEuhKQOLf3S57sk4j7vcY24YFD4zUVg
PtmjxlM2Jz/RobNrsPTFirRqyD0OptASctCIDOJiJWN4gIbkZtqFrwDlup1R+eepamc6xxiCV1gm
14XIvSfoI4hZyVDzw0AVYCQCZcSW+2la5N7D/XWA0HSomYtvPcf+4c5C3iuyt3cvCnem0+qSe0Tf
qkISb6qGjZvoe1/QZipDx9k3Ll4zeljV3gl8DlkF0hgQ6vJC+WK7QpWhgrKeflWuic/hSPhWQtpm
6t/rC0ME2L8oZ5vKUIkalAEnCIbHB1shtXQmw0RKO/C64yHZRy6r+WyDCua3JEcCeMMm5/YAouYy
tNBTFZP6ta9muYXcvpexuwnGxD64S5Ps/UA/ERIPDpkDJDOSzryDqWXWdFbfZo+keVsl5c5F9r2n
1ZW+lbtNq9AHo+OLTRyLkAYVcWF0lovdbJciJp0o96UPkX4Ykx35Dui6vfvkRvWHE6PTMTa7DxYJ
fDA44uoLqP1RdaA4O7tVE6wH3xaIpwiOeOdXBA4YIUzz9zLU4SHvw0MhkulYV3rLTcM7A1rzzlky
/ZoolnzJGRCYYfkple+8O3AZa8hFsiyXq1s84snLePPZkY+ZcXZS8hYtVPdQDq29THib+K7xD94u
f09MLJ9UPuDT5fSWcTg/N0iCFYTkY9yp+TQGtLXWeGSwgAaPMb5bwz7A2DlwjmK+wXEi62hYbKcM
kdW9gy6D1ZNyJhiiZq1Tx1pXbniUTtRdhggjAlFvNLk22DDMHHdggBmbZcei0x8xqN5djKO4gLV5
sLzqZwWyeJ8DkH91AV5WZBpqEVfHDqvGmqxIcE/ltJUyNXvDAGpr2ng8VAYpmAEqecdsevHalv18
+KBCJ/4MWJkO9K5fda3M333dLfT/kdeGXoggrr531TztZsFi4D/0SYowCUuzHnSKh0znp5ni0Qv8
yd+g68yWJGy89+gp2ZDdoFKDs/V6ZNF15KxueWLYLytwraIwl6bp10wd9NGXCRG5ig5wghW0aqfi
V9nRQTJWEfn3kAOIgLw30QsiI3vb9ULQ5s4D22ZMlnz/BdJdvZnUYzXmGdPx0aUBaNMOITa1hPHq
jKA2a+vMjdK9xl7AJLh8mWdIPuPyzKDz01La35faO7f7UjXjrqwuLUIkL8J76QDJFfJIU9c68WAg
1CFFz3m/G/uI0UgVcI/C40zj8toTw75LylfMV8UqeMzGdPBjnpPvNqixVUb/X2DXv7H8Bg4XtvBx
0AHvNbJMdy2XPSjpjmWCbQvIdO2DdyqNYShmJesaCsPF4HmGj8nyqwXH1mKqyKz31q/Cgo0GZqA/
ozy+Bn1EP3qyqbuq4wGWh7AJ5hPm9G+NSuAB9DU+P4ed10YycnpvTYhlPPRYLpqptu6z1bz5Prgi
Ui47nzvyUXf4fGfTXGRxSru5OecwErY2w/BV9cB5LVWdMEkCMlYkotnx/A6+d8bef3s0Y0Q0gV0S
Od8xxBRsBoH8XmRhu+/Ca9+QyKq1dYwYQmwmQJ3sMC6mKGidJyXxgTepd0i8xZxLWLHBaPc3fo4I
0ZrpYzR8ArDFaD2psnXoW/PZakasg1ECg7dxlieQk1CCgiZ5nuqKW5jjU4OSu2KX85bxS62+hIUN
5lGXnzF0MXw5tFbcf+k9/4lGjeBCMukYi4d0XqpvEZ2qq14m0dVb5KpUeMiWkVkC9PTuRAooPECb
3nYOySy+h+nWCW98jVrqjLqZAG1VlZdEFdssa/IdkgAVKAG1eAVQgGGu17oerTOZ2w881p/GlGB1
5WVoEp5ap9ZvN16ukuZSWEM/sv5nwXC7c6Jz6hrquotxt5Rcp2fggTTe5BfxMXIkDLxgNz7yWgsL
1CBFvG3iCRue9L44VQ9Xh6g0aTf1yvl6V+ZUywxd427yJEWld4qDVYV383XWAnhfSAkY8J5SN28h
dMCd9pi2C1vutAFZHwyJ3IyepCEr/DFBd+dCRvlLZ5w9gVbcbo63muFb4uK8lcYTB7ikDmGGVdla
YCeXH8hhe3ey2kPGSl2F+B6cCcJQ19x87+hFjdm7tvel76t+azfWz96Lvs8qIXNsVcFaw0VMpuSV
bFrKTVJ8y2LGqVacnma7faXi5dVzpk0DNZXs/dowBS2gTmyheWAiXIIzHXYw2Jz+BboZUmPjw1IV
4HVVMT63HDHtvpvWtd/StFmUfOjDey+tj2IOfurI2dagJlGgtd76isu5CfZR052LaUpBxsOy58b1
a2QWtK197wcGQxyLXwdvOLuLe5boGjQffAcOxKuTpN8wjL4SpMHiKIqVwAO7Xgbu/Y8vXqt5M0SP
gvlwfPUieGDJw9mh05Hp3ETbUN6QPWmINapA21uDG/bo5KBkPfxjRz8MDkxQu7tjZ/6+ZDKAgUKz
Zwx0Q43ouxfo7KsEXN8ePQw0pezPA2rnXjj2S0jiXSzySjrk19jEwdaTVXV26Ujb0HN5JVDQ7S1U
CKwXtvqMy+zIlEy+Ju1bIPr4OYpGsLlt/epMmB3ipX7CoG3fyNIgHsV7rC3QtuI4vfiznVwo/cNX
Clwgrq2LneFxnlTvXuG0ZG9jbShDD9/jgPyFmdtPljd/g1LANiGZwW/gVZqzayJSbOhl3Rljx1fp
2XTJuY061bp8Cai32DRNlW57FYmriREXVVM8R2F9mdr64ZV0xWscPHeLn5yhDtXrsh/mV5luyUHt
FuXmr8rxgEOGw56UJSdDBEGHXiq6sAghcocpMF7M6qA775MosSPEJAI2dKGStJlKRg9h1OF307Tp
kJQnkQOOro0gqtlu72/4IXaniLH1PsvSQzQnL+Tm8ptdwiqZax9JhOTMruYbpiVt3NpOILmhGO5A
YzauTO6E/CTadMPw+4ZnmjblSoECs4Jfc05IxhKEu5LJ4oF2Ygx1VXDCiisuQxoRN/IEzh7ue/Fo
O0i4huMLvpUb9xhtUCRo5O6/e8bagtvEKdi/1y6ZqhDOHrd8gEQAlRxWoZ555ZDM+0bnNz0u1a2q
3C2ULPte2BlDMuHnOxcWx1ewqxYA/hVu+pC1qWUUQ8erdWpL/TPCisM/0hRHig2Oi4MST5M9JQLs
cR/ALziYJjEnJpR22FFN+M4d1hdui+YPqF5ikicbSndlwhhvM/Ru9ujG5vvJ2mXtQP+PUid9jsdB
vFGASl0v+d2uDi/jNOl7N2PG7jP9kRp4Xou+zfRe37IkBhdGz1VJ8AAHCz8Lk2Eio6+jfcWVQ1yx
MY8jL/l+2TOMgbif8QI2NVlVo9a2pQpeR4wKbTUvR49p9bZHToRFKNzD8DCQylJOIHrFM6Gf4qkP
OMiFrBBm5qusyunkkLu0tRKHrKg+KG/SF7kI5F38VCfCvms0wh2Pbc17meEg9iV/jx9cX/PiZ88O
Tjm6ovEeBzT2MqpdYrs8JW729wesruUpf9yUul7th8rWT0N0SIroKPAx6CCwTk0xtM+LdzC2K57+
fPDreZ3AAT4/qjvyNIlOtDd4U5nwF+csocNRe2N+xIc1f35cVnw9ck/yknGr6ie6RMef2pRqVRz1
MlOQPjhbM9J5PlhVvRbcjt9tEpanJGywaMxg/5rAYiqVhe8lucMDZaX0sOfhhXcvraXTSFLbBMUJ
1maJftbCDWGeUEngRGUtN6odzTsHjvK+SOfc+pyfQ2Hbm3qKohWI/InoWq1euan1x6TLY456LNuo
fOS07Xl8AWREAjqML1Vlp3vIs/mOSNaXpcebNS86e5oYtqVg896GMYDENE6n0G+KS9CaFJQEB9NJ
DZjJMmp2u+lGa3b2MWw+j+29JO95sgb65Ynr86ZJuaWZ/JYD3z9i5921qXw1ZITfwzobMdNFPwTF
Zd1cxD9wyryL0TfvEN987qocx+nS+KiX7FtbMvhH2ybwgPDc5mlxy1qb2gyMRRtFXcshEbgBXGjW
lyWtxxccRM6+1RWjqrjl7x9xBKI7uMhhqd6C9DKbyXG6K/AaTi+Tsm49g5m14Hk+9XV65h+37lUh
oj0xjC+dl+wdeySkh0vwczxw/J/ifBuVkTy3VSAItQXtdamwMi42EmQIUOSgFVncoilxpUQwfl0/
RiNsT+0ELKHqfFKe/q4ZR7SGwf6awcIbO7nGe3AIa69H+a2YLjpkSxOmmGRkWbUfA9fgWnXF7zkr
dnkAC8vxix8cD+8dybx1mk3NRkPpbGg3YyjGfAsu+DdmfxzFHf0CmWxiBpyecKhg5bTUgY3ggc/k
tCjy9KLz76aFT58yz56bG5OgadfHmKfbQVlvljf1vJB6RID4bCoNlRxQNoVNG3v0jyA11JfWY/Y3
iO7bXAfTGUDkfOOhzrfaG5IHmivBOXPW8WT+gmX8WwGy/5cKwDwnhObxP+fHzr+ab+a/9n/99Uf+
V/8XKGJPSEGUP8DZzF/2l9/ZJxdGNDsQoJ5s5fzBQP3teJb2P/wHYDpk0gBBJXT/2f8V/MN2eI+H
9H/5eHRt798iRJFb++/oEp/6FxJjwhZ4FZTCQv1fQC1hD1kgy8jfKAos0dn1RX3kaoyecrYeWod6
EsJ1BMPdo9EJWVMeMmkYlxI42g7d28IBEeTlW+KWbPhUhm0CYCSPJCxybQHPKCJkC7R0SA+1pz4w
OwJlY1MJksfIp83lSeVmr3SdbOPIiVbhMjEvQCi2RXu2xn3KW3YbZ46zEsQyNpYfuMjHQ8k9uHvO
mUfchp5qFDtgyApQMOUk0gYxhEb3cQ/BnhLEznDvqsOiRXKufSQXhpTrsV6g17LTkiPgggTvAsz7
k7ckDuykDodRUCfvXrAdMC+/zfH8g3GUuCkuweDf/aX9aFzNe02FnJFkjE7nZm9pVXHNTMxlqUd4
rGRB0Is0tYTkUFDOwhcX7MGOC5yzh3KQk5mt9EtrKQPnr35edGszQF+Yz3RZ9Qxh6FM5lfqqYcGf
isE6LLadXymywrEjyk2mJ3MPoauscmbKhyGqEVsAkxwGWbn0jMA7FHaBLS4X4gT7YYdxbnixHHGa
oHFFTvOhG+KwwtPrsbKLI5FcHNxJQ2jUbWB4g1N9dJrCveNcXHNPuSpSeDTRQtHyVX0cK519GSlo
NbGxwS3SLTGE7KkhnAKC8hxrCRh/zm2iZcMwqSutLeq9R94N6Y2hXMZtzmwAw3qReOYE2JMHZxnG
rnWpmYqWi+2wCfc+fm2b2f5U3NA+aM9IrLMLBPQ8RNOaAtLxnDpc3jmvoL+H4io1z5kdNt6JMs5+
Y/rgk/AXeaNDDkRjLLIXsK9PuPxpV/KNuwM6Xu3tIfnywBIQ2stfYhW9Ey+adsswIL442+zFmcbi
CwQtMHqBC5c3QdGtIN0EkL1Whes/uX+gssK8TsXjppACoRe+M68bkxxL3J/7Hio2yvx31GCqkIo0
BGWVWSf03H1fL8APhto9kft6CtKlOSASL5faduaLyXhrWAzxFovvEHpTun3CZDi9DcPYvrS2tVJp
i0/DVmqtWoZtyAM0oBoqRqp2q6qJHBKmsz3ZpOzKPvrFjfv6lMOVIJI030s4DKuMW+eqrfnp46Yd
PhQjNb9eggdJarzCpJiPuopegyqqGdViAwUqyhQ2C38CtSi/zoMCRjzBawWsjbeiiZNtWkSr3DH2
L19WH8IpghW2EesU2jynpjDejmKE4GmyHhMB17snmPSuwGkUdt7W2zL/zHxyCNKb/PNg9Y++a7BN
ceNwDLfc6ggtRp45DRc4+LpyKwtbPC0NbWeFoSi9AIfaDZ5zpCFNXewcZHvffg2sbLqRXDN0Cc7W
Lp87+Fm+L/RZE+0eM/w4Laddin737aSd8wC0fNMMxbTWsmE0lqI7sU6Xp9LLyE4quGeyYw3iTUgc
HWvFNIXvxTK0O27i13kZh+eg5gvOa46h1L7sWsxdR1sb/CkVzYJOOr9EFL6NyqN0tgvCtep41cCx
TDTIZqDzSv0svBg7TfbwruN+j4IbKll3bAX50LbTVytKoC856TcnnbjWYnrj1ASEwJ95S1U2peco
l5imZ+y3MaMXSoqYTBDLATDWDE+JnMJDRj8eBd/hZiAZCS+ysM6PMFve+um7rZPhdUQVgD/1eWLk
D2Qu725dlBxaQwVvZvvzznVd9cwcPT5ZhX1R8Iyw8cXVPjDj6x/HDYw9NgsuOWttXLlmflU+R0Sp
ucVcyOb7lE881vaYLWVOi3pPlzaGT00kbgUX5CbHNt4pWMe8o4r8TNYLJIkP/TucJXg16qw72Y/b
zE0/F2X/5osHe1PrGkcMl9DCd96izKInOQUYPUfRjJhgby8qKK0nYnU/ZT8t97bJXgKKYVaqoxt3
iOyLNS3YYDlfO4Zajmx4/A2opXt+J4kAXu+tV8zg8RKGnClLP9nO8bNXleqLO86XKI2zN5n1Ejoy
lEFT6uqta/EMYJ/glJzQf2F5YuNTa4krySqOTvaorrA7JgvRLlm4UY+QVoUaoluUYLX3hQHLzGb0
e8C8+Z6CS4CwNWW3PPMuhav6zQwX51Iz2l7BukL6A+C4K5EwDdfYMx3RqOcYrdy2OpAtsuzOeaLz
Vgp6b5KRaHSJ5Od20DVgdEBBpFDh2lFvAWUsJoFLB8B+StoG8fscxxErScRgHAfH04MjKmee+EHw
LplAT23knLsbkNSsc0N/GHpVPXFl9YmeQPmg2pH9CMypxq0AVuVApFJsKAEeT4ppCVr9Oo2pepCf
65LiukDE3Ssu2meH7/ZYNfPDwo4VCT0MY037hFginqZs/koO8Xsi/HHTd0W7y62UsE/uZZdBApQM
529+0NGFN/LyyKkcX+kmovmnwuVDNcGu8qMf1uR+117b0RkzIf8E6rmLU3WH2kgdL/e3bd7zRkZg
AUDSmXrj+J/Y2YKLsFhSUqYKW8uKY7rnOnAa2fwpXQI6D9La24Sq9bewZb2THR8cZmLAYvLqRMEr
IIyUKrzZEYdUdkxveHivs5lOLKd8Pq3SX4ro4QlshX9IA4tRftm21ZqNuY2W8JgFqjgljw9//qsX
Hr1jc0QrJIOOumwT+rKZPXi1QxBTuzPJLZiGvuMcJQ6+A3aFfkeyYDUPBbDvYJlglZNbCIuA8JXl
t6deojDPncbKmWPtZehQQPjkEj1MC6IPaDSC+EmzD72kR0HKkfVIn7B3pw1lMEpC0ukuWVv3pJeI
ScMdKPAqhsuR7d7Q5QY2JJ7j8KCnRmC1BzGkkzbGlcfLTwnqc2bFNa6gggbCZGnomxu6/RQ2cO0b
6oviwN/mpUN1Yiv01e4I3zLl5d4+HxJ8vNQWVMu5CK3nyJTusWVqUjeEHJgkn+KRztAYIurOCphX
GAmmd+yc6bkaCot5VlEf62noDlMZLbu6BU4iGi/ZUviwXADcvC+pp06edn5bc/8QwSmYDLuEE/SI
DNojVf4Mh/iQAm9LrfIrXQ39YW5ndQ4DMs3U3SCnRUuzwe9EM6cPgEx17bmgiyivS7kWUrtrmZXi
Qjrkng9o/Vkdtpt+8ONbXMj3QqCgDzwbW4973tPCFrYirY87wbjjmSNKsmo4cl6sUMEFMeE9UrZ5
BzDjg8wewLUH7Sfbb5r9osxZ2imHZey8GHJSqGc4GH248oVDNV/k8gL2MWURGPmCkPJeNFeQCf48
XMLW+23VJKUiPefnovTc12WAgUVosGYhuIKf7K/RlN+FcLONDY96x1EufFYDQQUo8epsnvMktN/a
MQ9h5DFItQtzhem9nls7f89xExbWCzGOH1pX/U0LFO7KIMikah91XnnOw6p4g3VC2Sex5HMzhvmb
KNpkJ8gDbsPO7w6AP2fWZlvcrKLZxU7tEj9KFCXu7De7uDHRy6KqBtM98W70mJc/nzJA6Lc8mDi7
H78j5kld+cXo7SRC8UqkeMlcO+DtuMRQN2dx1CHJF5PjGNZ0OW2owgAqWpvvpDnvft1WG88LvWO1
YIvog8I6xe043WNHsQJgN3u3XE4Q9PQQooSBfYdcU6eLtdVB1h4ltP6DrAO+Alvjj4GOwN7MaYs5
5SqD7IUropfvPm6dldTzgwPTYOJyvC/N0r8qQ+woj/APPv4JbiSXsdY5/urpnIyUui6jz6e1uDMz
GS9VO1FRllfbpmbeULoH7GSeU390RqFbEIkPevFRh8WO8hdAH59KNBYdn9T4RQqqSCv8bgrwTKBf
B91sKhAcEaKolrFcYRc+mYW/vvTYWtNGPSJMKDH9XpYd1BI8+hGGjUkfU5dKMGc26bomljCW+fMA
O4lnp+zAVhbNC8eO+qVuC3eN+aDY//NzFhfS1lr6G+U3zF4b/Tu261+Tk36EuTiOgXkfa8iZUnMu
63T25s6sAnjvcIer4C2GMOJi1L4OPc4+Y/ITO0T9jlUtehF1zasu6/eE2Aq0pZLlPtjUrObYmgOI
v1pV6+nX3MccBSTbsZ7q+aao3XwxGW77Ns7fEQ35RRy0uDQyKuCTqthLDcDBEb1YgbIdqG9Z2UHy
BOdEP6UN7/0lKBGDghq0HrUA6ymuAgRrjuUSF2qBHHg2c2fupiHMVzRWvLdnx9yFVffbRdPCbddQ
a+sceF5bV94+73p5ZcIqr5O06kMRcOSJe0OFNFv2UoC+T7MiIEkcgANZOgoWHbAXYafkW7+0zM2B
Up3+/O+Yk821YCyw7vGrXNGbYxD37frP/zIjT69eW3/CuRK9zrj8oD7cHJl8nXLeo4bOUKTj6jpz
CFvipnn984GicLjAgxjhNvE51r8cnx8Fdg/g7VoSFdz3dMzd4Y6xi1Uv0RSnd+mGC1ys4T2huvxu
TWgQTSfbrefluF4ismWR+F4Esjrn/vIltqPndAD2FzlLcsMyk9y4/JwbSKmbjodlU0t9gp/hPbHJ
f3a71DkA6/4kQwjAbidP2Ly2XMfDNWWuwWaggA+av6fu4zxsgw+HXkpgKj4T79o54RT3n2aM0puo
8q213/KbUy7Z1FPHLW0BaXPWMGHY1LzLXx9owV35Y+RubZItl1DL4lCM042lERAeegGl2XzeLYLu
YALvGnAtevrzQesF+I2XXKylDk+1XR7YOZc/lclfF+zRx1nJ9q5QPViv06ubYCeoRVUdcKq7F4qm
f3RKp29/PtRhQniFAeAgecHxkDVvVj0DHa2lffrzv4kHFL+C+71laJKvXHdMLtxbcLrWBbz/ZnDe
cLSbW6bVjbJK9fbnAw6SgbEQfGRzqgCzveFygbTMKr92RcnZgHnIHjUCW9gQL7fZULGYMsmZCHqc
cHh+hHxPL9BCn2hCg6VCHBeVIWP2lnVb26825FEVF3vsX+58jTv8yXH+XFDuddaD9O8ygRU9pMXy
ffLMLccJ+okBq7P3HzeymNVWUjPyasgTrQLXeD+mhKePudlnV6enmAvfQ8ci/kGz05PFFABzvywQ
hux9HynobdP0a3B70DHQkKw2jHm6lo4DEJgNYlrMJ4gbkxhf/DcuAYxw6D//ZcOXNa6zMAHEJQAU
LFubViIJxaLcA4eeQFg2zm5ASl8tXn1L5uIKW8HA4VZ0qxYgToAuroYGfIyNr2SaHzfRCixfruW3
kc5ZtVSI/5P+6EpLsXS485kmtvRqfF1thmqM92qqgz2WIPYx7hOJwbESgpReW5hbr5Yew81/2Kn0
s0y09XaqJfqNE/+I0+VgQVCFIwKU8D/citJppuT1lmKxHxo7tql74sZipl3X6vx1WtNeFmEdbjr1
5Y/Y+v+vnPwXSSP4v0nK7133rfn2P7I0+LN/szTkP5iDhx5uMeEJ+k3gc/ytLfv/cH3Fp6X0ZfAo
GPhbWVYSloaH6qzQjqXnh/4/YRrBP2BpBF4Y+GA4vMef+je6B5T/v3UP8KU9BGz0c8ghtuLL/lcC
+LzwmLpzgoOu7XCMId6GbWhunIxKZqaLs7J6Rj5tp8YLqND6abKT7tfSVtMzWKqWC6LjofuAn6XX
eSlw0iBlWRyPSd6uAtQShqkM1hzLirah7KF749LlTOGH4oeXMAnvU05r4SPk6iiSHZIWT9Kkg0d/
QMr4ErpquEpMwTvb7oq9KT2OdWnwxSroSwxS79MsvHsU0oVYtY92cDdktgYt7Ar6mqEc5691VGfV
21KC6lthkRw3tffoEME5usb3QH9uHSWcCEW2cwyG/tap3BHTDaVfqi1IUfbxK3242TGNCfBa3FXR
OLxXDEevwxh9mtLg6pT4cCqTU7MMxJq7IiS55z7zfruMlfnCIrs+ZGDcT8tSdegUWtPEPTV4wkTc
uD9tUo6waJ0YJwmAz0BvgUGVH4udG3tTJUGGoZ9xD05Nfz4OgfbevL6zjmyF3nOmIcdnqM0HZxI3
rzVIZZNjvlU9fWUz8CFGRwHkT8VrTBH3iv3X2c9h5G1VULmXtkg5UDZBT/M7J/mgGY+pXX7JU4N/
VPIZC53jWPatsxZUQKC1iV8t/OANxq5XbOsnUmCrtmzQKZLvRLvJHDHNBXVBRQU6HxyKIU0PFgYy
UrkdD0vFwanrrQMhC80Pk6OZxhyMl2z5RBw1WmWj2Sde9jU1BD/zUqXrjmIwetdcPLiN4+s1vu38
3AZNz4o7feZKoZmlkkAuGKHuCPPEO0fRvxhU4scQA1WLJ89fNWRf1lkOT2JM8wj8Qxi8xwS/dp3w
zT5GdlxheQAcGTclM4ERAJtr6xRxRFKqGwwoM66GEBYhQZYJlzmPES7uhIWnO/fuTRzKnRsxnanz
0NrjmI0OpY/mYM8eUb8FkQvrOCTOuqvf8JNS5wE99LmbLUEQHOoSupO7BT2R7eMQSU10Ft2Ic/VV
TEG388OhfxGZF9LlFA2w9qh8AC47HM0oJM/QQsdd8LgMKRWll3TO3LPrIsCVImZO3kn5NaeCnBdi
jo5zD780tGT42c/YCH0iSC/NHKmzcCP/eR4BEWgkkn1rd/CmyKivHY4TWxfnyi18bH1iyr1XCxvU
vsNtuR5wh250pqyXKvCqQ6yB3jRhSRWDF4p7kjYt4w4quEUavBL8NfBtH1VSHU1WRgxcQmcM7RAF
ixU4A2LBlukrKAIkwTpwbORdgmibV4HzrrpHdqO2/IOtYywn0RiUq3FayJbG3kejCKsCR02PQZdf
5DD0nKqJW6ymtI7enThTd6/IcTAA0TtPpqVnseV+n7mT2UP4VQfhVVzm3ffB9cQTy7V5hu4FT3CK
vunGuomqIypCIZTKo0+VQxmhD/XhmI3g3wrO5BjXBOFwiXOs9kkxCotdF/OV2vWT5dZX13eaZV3w
zUlYasr70rpMNOZgbsnkyILn2Mzu9yTTsLeWFrN2ge/SNNTaFXZTtptF2czJdBCTXO/GklF0Ei3T
owZm9D8J1m+QWZ28CcvTu3zJm7up+apWS+pw2NeIfiKsgZNYn0J/ZOlUydaklOFCGE6OTkmMdxIE
hmJCRbiuBgq+LUqNY8jE61ToT0wdeMcK9PFSIQn3I9ITR4mOMROGFZoFZkx+SgBVj6pilUZ987ZU
jrPGRrw8B3LurszA5aqYbEiT0ZkABKdbSr54DBCMA+vTHLI0NTri2QlIZUZ5x0QCztnB05pBIUDV
bVLI37FKvcvoT8h1/BucVKZ8hd/0ZYF1ixb2QIH1oS7f8gSNmQ5lJDfjEBRG12au1nYI1loM2EPj
Bh99EacgJihx4EdIgMwZ87cwi8qMcSfYE1LnXGqht3aYVgQdEIBuj7ome5DAJFvNXfn6L2eH/0MT
h+s/Wn7+lWol/9tO/Pj1f+nioMUQTo/ybAIPLsNW33gjaQoIujhPSvG5pdMT4xmZu6xvw55gHwRg
FO4El5VPs2/YKqLSbs57nlHZwUZA2ePENEdGV/lnGpDHHWacmsEYAH7ayyhZQJUoVLoaAneBZpMT
JgTXJ14mjG/XvDXgA+wyPaRFzz/qeFa9HUuFqpoaCEayX1IuTVSB4RVsrRvRJd45XZ9c4gBaBrU+
ySbsFvnqdHmybZklnVMC9euiZzXTqQp/snKC7HC5t2C0z+lMm2eP/sQkAfRJvTenIBxvnAmwZHTj
cmp8LOuc7sOtL0FY4acGR9cVBWNsUSsU3bJDrkWtmLPxwUZwtgX2lv1c5jWn78Cpvrdxl7x2SW+t
woElHcFcbUsulFj1puCl7qT7ma6WJNyAFDPAkgFp3l0Lc9NKDpX/I7G4S0J7GSIBqAWXR5NNRNjq
rjhWbThoWBF989qFRAbZjezym6Ws+Wlumugr4xVQfUtQIRQ2FNrVJOA3Wd0t8Dzm9jB5lngKwF39
pu3U21VlzrGcDifMLrYvNr1jrFcgzwxtxmx5HrjeUG70yLdQwxlUm3QkTXKh0IyrfRnW4S+PA1DH
+7eKHl4XkhNz7tc/Kz9fijXlptXHf1J3HjuWI2uSfpV+AV7QnU61PVrGCa02REQKauXUfPr+mN13
Jhs9g8Zd9qIKKGRlZEYc0oX9Zp9RR1pOzFZtz111ZIcVU/1s/IqqurxlifA/W0ZvpyTIaW4sG9G/
JeMYb6NkUov33D+1Bs/YhlQpANRJF8EZOl+Nbt6XctX4Q4SjKp6exjgcj2Baxf1c2Tolx7isZbgB
KELg+0SZ4/NJlkWvjCPnGwLT+N6wHtB4aofWTQdF/Fn+WTMJ8MRspGEeN3e+mWYjrSiE4qGnGt4H
RPb0dxNO7WuE0HqQfdvs0XM8a00w1b/vURlelyBoDmHbUP2WaTx7h1FNzj1WrYyCACtFlE9BYN6R
/m7442kW3fbLDta5LZ07pPutM/79gFEohOu9s2yH5TwJCNB2G79UuE3DTT5RDbmePT8LCEqyCysp
xbu51Hv0S9GHPXTOmaMhmKi6qvr9vFSC9APmwtTAoosplrMGuBcmYrMTH7w/jSJMYqf7fEwGmr2W
bkJZ9qeYceQ+VRVrMQGoDGWyEDOPnCgh6hQigdGuh+Y9GU1zHwd9e4wZy+KD1dUMLQmXsgJWunNj
0XJWXZpSYvyM93JpT5kQCjAKl9x5K991EUlT78Eu/YDUVOztJidg/XaN+t4oY/pYw9R7s2rLffND
elvw2/bPaCOSNlJaXcTS7yKrqefbl/brYutdrNJmehcCIfngEmr9tqKSlRzAiuDtmfInvfTIEMLu
cIsr2mU8mj0OHSjAs9lEOM/mEACSqCmkaZD7ngcKdsg4tdyvx6W7hsEENTZyabTxMMttRaLnTVmn
OB7qLltgv7F3cbPAwsNMMw7wrRHYFW05YunNcYBR7aXTLHQpWnUmt6UDW8j8U3ax/znbUt+8pYdH
jgaQdOAuVKPEEd4zmUbRR5JDDF9nQa/P6k+xT6kwly5lP72fVrd2AD2IW0bx2EuH2S5Fykoil9LY
nh6ChozQiioe84J523vqlnKhyvPFc6sHOE/tkPrlBkKQD1+AfXnVd0X204SjdcG+2p010/wPJ/CK
j3ga7Y02iatXCKYbk/YIGqRhQEFOuevaiHmojoHHTJQ9mgV135yZ6dJN8vpQ9T5vJnU/rChT0Gwk
i5hYCdO2slPCFrTqnOS5cmd46qRvxa5qaHbHc4qI0Aze8qpLRkck7uKdTstiK4y8OPZd6dbr2smd
kFNqEL9qsg53uTdUn55ogHihZkj8DD22ZOokQ+IiaEBZ3jX3/LCq76qz+PH0xtuA6vM8dgOnArp6
9gnHkPtuMumqr6jLNqNer7CicOsBF7Ju6Zy6zLIKjtg35R4jJyeHRR3NPZwE9oJ2a+3IO1eOcMG3
kQY3hK2vEHbNmznHxWtOVnkiXpaMt9Ao/ij/JfRa7ERqA/I0PZMBrT7HPm2ehSz1q80J62JFuqUd
wxm5bJkjFSR5T5Nq5Z5aWUF8zbLuJezz4CnCha5WWC5qXJGcPj05tVvV1NEdhGDSfBqLVN9V0x0i
Og3vVmFemjjO33Ekgz+L4OmtTaPvySzIpDmUpoQ0N/lGhFHVtzJxlgM1EpTG5/MTJk4YAmnOpR0j
qPgZlowGNkZTONneHN282vWRW1qbLFzKxQbA+C92p1HtGf+J2dsoexirOz0TQx18nUGcsuJfORC+
aWWNDWZhj3A9L0X9HHoQrRIlPVgknvNkO0O5G+3wk4jYuJR9KXCYqWsd8iBC8kq4E2koszs5MF5w
RahOnTtUjyjbF4+kVFFR3zHq5ogq3R2G0Sp2RTxwOSCpNX6Fncw3Recj4sPWi+9DO56P3dzhnXdj
pFEpyddXxfhJLWe+5sln7FKb9Tr0bCytdvQs54Fb5JKGrJm/gbihA/kk8268a9kk9kBojSdwCQAF
bTgLShbONRsLQqVE+3n0An9llKG/9fQILwat83mx/p6ioAFdFsbh2Y1I1DQzc+sxp89mQld5IVyg
Lx71M/mamhCmFwjvG+mwwDC3oj1+jTlPfFFkiLum7/0HG4Y6zb0WkQQX0jD18DbgPhxpXhj1247y
7e08z8gjA8ObdQSXz+b8LAinGq1d4s4b3G0UmNEugc9HG3RGMYwRmxkp8sE4uZ7ut0KPpPFHRzwF
C2akHqR9STL8tfakILlQKfvaauzSlWx4Srumf+GPwi3YOQQ5V6FpxO92zDNfD2n1aFpQ6fxcD3cq
4bX03Fm9RrmyfkCZKA+19Nqjw/l+g/dHbhWmtBNFg97BDdpuS3tf8dsDrXJ1mPLhnWjcHffQcQuu
UO3QE6pTWHFkIR9pHpUA7jZlKQcnzpHfQ+P98rvJ2cSx9M+N2T7YZkMLl6+2ky+9XW4Z+Zpw2Q8j
gIJat7hrZ8wsHmey7aATCHNJzpYp8/LqtkuOyZK0+ElzPFV21NL9spDRR8VEvWvKdu10fKKkytHI
VzBe+fxT6J+8qNbGRbdKVv+6cvq/qsnBFBzMLQTL/78Z9/pF7LHT/4VA/H9+23+Ipr76h6ssSX8r
aFxlI5L+UzT1JTWuSKK2Yy+q6t+yKQhiDmWuZMEW0rKtpXnhnwxi6x+ehfpq8hTSLsMd+1+RTT17
8dv+dVnDDuximmIMJ7lcWZ5DRe3flzWb0WZFm6ePkpVLrhLsOUTGSIuio1P1jA+gJuJABLMkp+7s
e3ukEd3Cbc93tbEC6keSP1414oDNgIiT4/4iyIIZ0S5XASmrdYZR+ZgWb4FRPbOxrUUtxrvIMKoF
48Zxb+DwNiUDw1RODrXCwUnrEF8bnIaYM7UpZk7/4QDDQae4xNXPEaAJvca+uUveCfdg9etd42QV
3qXM8DMGVnavK+BaWr02SfeYxDN6IZQKLAfbeYi8TcLEcGNk1Tux3QrGQYBjOCL6zzoB870WpK5C
wRZQr7ME3GXyMVu8lTPLOeKs9wW3ttqK0kTLaW5F/OUWkbF4o3gpc+PYMK1bSy4bT3b9LChdA6j0
QMfiJptiWjCLYB1VgEWmEvsILR3roR+j9QQAdqPt4HfqhASFG6xBAqTduu9qY513AvF1IqoxO7iW
Cm0+NjqKD21vvjrIrds/HlfLR6979oJuOQHXhD5KDsAq56KfOSkLFpGo2upxuMiPgjqJe7uj8rmu
Jn74owZxUI+bzuuYzqSEjVqbn19o+u5uvuS9K86thtmz8CJxy7mG/+wbDSnwMIW8MJXPkeH2hNkb
e92RdKVAbthEmOWwsGCdoWHjI/cRKiS3o31cWRBnehvck9sTxvaS0xiMFCSVEhQolICVB0zn6DYE
uiildXdW1Lxxjw9XnQVH3SiXa40Cx8ERZ97IPPgBb75ZNWEZXPzUE6u0FAyoiKmd87S64jTxV21p
WeQqqid0eyqgmtlbHHrNIZ4Vzra6uPeZ7Z0MSz6NY0+Jb7rkXV+GgIm3VDLYF8TDogSvYUZeJMpY
L2ORlPRPUNBKzIOp1BrLhX0KgSSsMOEtVefkWSbQkSJf6iEsvm8uyeB4KCJwCywJaX4XJlSOlQ6Z
0NDji7UuNUwKVTOqjIG/A7aAwenONInWx0oNwIGixb5c45rH2HPu6nPne+l97qtvb5heDcFUwQJZ
tudTi3YTPxWesQDeWjc1W1/jY7O7tyyxBrha3W3WmE0twQ2fA+LKh0brztGEoJye2K7viqJL38Ie
CyQxtQoPMf8ZOFW3s2v1gVsrA5MdCMyhNxsvILE89LwKbNfKH+zXoNmlLu59L/KxKiYkLj0bzBsm
IXebZibp1qCn0yoO4OAHAwJqNP4clOdtogiLccI9ZOqFd0A7IrRMSnYujfQ8tHiUe7KKcCcgnExW
8CxUcwo0c4Nobg+ecs+zfWgAT0OECqF/RhzMquC5NS0uVR0KfBOMrwFIu7bAijc6d2XVvmVMRhI3
t47cei5eWj6bKdFJ1zeCo1NQWyN+1Ri+c8pBV6XOy1Vvet7RiDAIxDXpGMd+9EY4Q8Z8i/1kwjjf
ggjzxlUqEBNIl6mNXxKL8edy29r+D7gpLK1TFN+SEG8daAs4rn7ivvoWfPIoJAUxRWfiHdAU7Z5B
OB73XZfJ5uCZbs+5bOpPtpwY4gzIkrGFq8WdNmYScVaOiFarLsbBQNncoSyi/KWx4ZUYnFD4BEmL
R3MaQ/Vuvww3dnc2pDm4zsT8Mi+yrxY/Ze4rbhBvdcrEpGJqc8ocKU9AIBk5IXnclXOTs9rQqeBv
8fOfWIZgk1G+WEKq1R6PHAi9fJ1b9sFsDLH18yfB20hC6VrX0UuaGTvlNeeos1lE8hkrxHYyoBfS
4pgdyTDTRJMXkKs22gfnSJ2k2Huy+OojbiwWltQ9/peP2hhRAhS0/Arww6quRyx4Dj7bsAt+T8QP
dC7zY83AjEkKDBIJgLSxKb5iDceaVtJPGxIhT7wfrdlLxgnm41Kmu9aV86sKGGZhm544z/Kxmno8
h84QbAf6ULcWcYa1FU5in9QVpOoqeIOP5x511lebcrCCN6doIV4MXEtC67qgmXKgzIwlvI0EsrIm
gfwjiczyt5fsR93/nGTvYjlzmu0sRLH4HLF368G+WIkB0CKEamFnWbEn2/DiJq2ARWBQVy3nkTkm
cGLDpx9Ah/nZqhN+UhZvs7lAq2h2tJ6MUgHXp5U09PqGkIdklwmDekeUzt9wag0IYelsw8yNJynS
6crJxTNOm8Wfg5kbBRRyPhwv1UNjMSvSeia+m9Xg0WmSJJL5vzhC4+NFdiHfovTcZw3zN4iiILrm
9sEywyMO0IWilIcryZ1h5TjdR166v7IXXEE8QxN7guX8xNhRbWxQHCiU+alw+zsTaJAPsTdqSZNO
UlBfEFyDvvlMjPGAxR9w4IS10yHUsvDVKHDjaydE5Dw6maVpfEd8QDVJNdpXhktq0IQexeIeld9a
6fq+NAH4e4cwBhMyhDdqt3kE4Xn0zDnMGtiAMt6Wj9i29HmA1zZU6rmg4JtgZ6K2gPx/4pnBCrYr
rOZINvU6V/mxbS92Tw0NcWHuOHOyhSa0a6b6i8DdtWX2Z8TlT0PbD7T3rm2Hd6WKtbc2K/HRWswT
Uon/mcnsaPY8ZePCde+IG4dNP65tj5nF1PV3scU4AkYXjA0j+mWG03lsmneNyiUZC2HbsLBWeP3E
U92AZGEuT+gZhICnoFT6MTY5bQOoaN/Z1H+0YU01eEAMdNQZ90Uj3/mSCUSQdGzdCWF5GL62KH7j
+f6ZxeM26SViyo4bY0RRJ1U5kYawCsK49ZIQr/a4hnxyEUlV7jRHjXVHqQqHyPlNJcZV2R2FuIuL
YwQKRAe6CuUWycW8Rm57m0OwDrL3L0zTvgITadttDHyek08pxEIp7aNDtmy0eaGvyhEDlT2UPsIm
SgYTp1P3ONRtz6Exup/Lc9eZBegI51FmghLWCCMus9GVnbCZ87T+CFLm3M3IvNIMu02X4bBroHOu
HOkerdr9mDnG7Eq7/46hl9BIeUn4rDYQTHAiVc8993cKfWZcWB5ESgOyd7gtq57UeCs2LXZ8RLxp
VyEOmQJE3zLPrW+qT8eDqurXomLixH6Y98gfTAAmrNi0DBFhu7drCoYFb6oQnA4FA6Kste/nXgCi
QmlgprWWWb0ryS2TdiMO5LLlmj3uwCT8zXFPkJ3nKmgTPadDeIXhlvGHzf8rOfg58fCjraLnIuCg
kRvzvSt3HCet/MQvcxlPvFvSucCIZSofK3EsCPRcfVGGQFmU3JRYMrYV/YOAX4q9PQbDKfT5K5TG
THaZYNPWVQwjzMprz2GEKkB+HVVWA1MOU/hREeszMfhZzvV3Wtnnbky6U1j382704M7PfSaeSt++
h7/4WiRuc03L2X5Mi6NPAP0uQTC9xcJVsDim3+1sgEy2vPBUoRm24byqPNvYDLH/Xc/9GQML9FnL
OOZZxFU7GhgOlG9+VKAHOFsXhMhK1bW55QL2KBpTU5SJndqP63cOzdNucpsnhWa/6iL7UIosoO6x
B1Xb3lyMjNdi9B44j+5NKh03DZY1Ot6DNx+I2yByYBfLpNya8BUKRWgrKSbQxMEN0OGvThktQUKg
Wy2EHR/h8s+5OB2/THRih0QBAxU6Bjya8NZWHf/kb3HTTMntgKR9aw9ISV6erLvZJ6jf/WxhxhvC
eqhDzs7cHgYErOD3CM+hu7oOiePanreZW5NKYNfZDxyEMIbZV2igoLVJFIAcLin3ZnSDV0+90dMV
9TRkO5G7xxZfb5w0+HIy+wyuQV2iJn4bQ8AwfkgsIajjo6AHVg3RVWTQy4ijBGsvCw8eQyuOkUVP
/ccAfQs2Gntuqr5wLB610g+xH3/UfXyj9zhZxxkOXYsaiNHLDryNF7MhZrDQRsZ86jZmNw3rsrA2
ZnkEmDwf53D6afRL7i2QT1Y0lGuOO+MqdIxFOf/in7dcM5Ju2U+4XrFgWPFjUY2sD1vJ/WIldFFg
q+e5SD2QdxmH8SA//Otax/+i0LGlHPU/O8T+7V5//fzVRH+rHf/5O//TH0bCGPXDND2H644vxd/+
MJNJIPZYhTFLeosI8k+HmPkPZC5HevQwobfYFr/pL6kDLxe/E2OXgBUn/xWpw+LP+FvpAKombaFc
ei9NiRntz6//NZZui9Z3dGdTMBY7kDipHokYAHTNK1EUtxj3GXmHfuAlTX/D73pAYHhe/gkmcaoG
GvxS97ggybme3aNQXpsKwdgpfXMrugnyp1I3txccbUJyofSFp6wU8Amw0eI5Dcz4C+YSlhCus7u/
JKf/18AdLem/fWuKPU94S9snBopFLvpbxKGIMO1HtNY9f+q8UbI5YVBi8ofZgExgsEyfb0NvxTv4
DHDTx73RFcnZNjtSmJ6kEKCvTsAPaK9oq89uIjSdtV11FvU7HRjUtzhgMk11r+uGSpGC2xVt5AHF
2LjwQ+7a03Rql3+lDXlsviB2Xg4C586lGlrBuXdrJ3qYOM+e3amugWSC7iXfNqxijpv3eoh+lXin
TWGL64QvexvYVr5P/fgc00ITqKm8RGAOV9KvTpGTj08RM5/bKEDnhhmA/AVKxQwZg8MCqlJVwSLL
/JZRbnAXzKrBpGd/lUichwzS1bAgr3rHvSKVdB80IkCW2tOCWb4HULJIEVsfBdwsYwFoFQtKa1qg
Wr0HXovAAynlBuTWvMC3tLQkSTVyPxg90nWNExUP2fQaRuK+xrVPkjHqb0PJeLdW2bkqtXOgoXSN
lc09jWYQrB2VPVaxdSArE9/RpglvhJVu4BNrucRsGOK7BBtyhPsoMVFxNbcyoZ7s8RczjDvIdfMq
1xZ1K7kj131BpMlLWcuzEVyEiYnnVIX1RhA38NwmhnneG2vdwEajglxy6Dc/616kL63jcc7L6pcG
XwVziZ7KpREftPIoCwfnS/3NQHoWub6XzAyYyPR90XDixDq+Kaq6ODr5LDa9Q0PGZM7fWBvN1WBO
OysA599UZ7ejOqqOwe7lUXlgWnxnjTBebPzWofkMrnHF/ZI7L0SusSD2SQUZRoN0lRDQ/xMhTlr1
gtlH7kzH+k4pNjyqeSB+7M2nSTuvmcC5Qz/HIyHF/iiIr1ygafWnYpDbOGQgJ8E57QX2gud6sM+T
akiDy+Czqlx9sRSU+tEL7bMz2sldPgyfWbugUub6NrbeXhsqWie63tJ1fpQwers+w+PZ+JoKSKjO
Yzk/uHN7NOjlsdpFXqjyB0XpFne4kq3QJhmZvnRJjYusv6UJld6LW4HpCCMjddQzttHRhXYz46SA
GDzw+a/sXscbacprt0QiLCYt3kDU1K0TtfZ/GK4e0L+8V7fEcMaFA/9fT7+TDex4IlSZBhsm3Rfo
ax8OdPWV32RH4bCEtUtlRhqTlEks9j4rL7fsrdc5gxbmANnFtgbjg4ioBSu1pF8J9M/Bsa2tyZuz
Di0NdptRWXCDznxXaX2B9Hdt5GMkrB+WCE6OAxYS08Z1sSfAT97HNMckgO+aiACoyrlCWT2j0SSN
XyaT9pA04/LrjXTZdHc6aBKen8Vtn3zPAaGzMOmPRTJPW3uDTasnJdKcS7Kv/IJifEzQCWYz9jAj
TT67sIEOi6tHC6yxZLvyVZCrt9bQH2mDYd82uNTK2E3QqU/QTq5JPT8axrk0O70uQ4JaXryKyuAs
C++Nz5PFTx4VDllsYrZcA/vZM7B8jmO8vLKfT2WFOEp9jRO6F6d+jfP2tcP0LpzRXNVtSM1xejKB
/QIKoByX7CkoBS7UdA3MWl/tCAi1mcFkBf6g4pSkaD5zX1iB9zkyTMi4MBPdKap7zNMHfHmkZ2ie
kdPnQMEVq1Fw5hFTIA0df2UbAzR/aIiskPxnoqK3bBquetb7ki8/KXlxguGC63TP8Tc3BNVIYAq4
8tBwlVIIVLAn2cr7XBpjUYA+dRy9CmwRge//Ztz+yyADvyJgAZQ4usQBNB22vHdnvkVN9kHkzdNv
ZZGna5o6CSTGoQ0npruaZruPzMzYWFZXHjqqp4iLctFOyV7HUYXbQMXfpnwftftujPnBG9S9G2JW
BOLHdZ7u0A5teY21/Gb2xZMc3Ltykum2D7i16Eb+9PqleipmsFB2R9yZPLoBOGGEIhN+OYy3MnTn
J8DeMCFoSiyRcBk5wLqfi+jXXAq1dby1iyBzoIDubYiSdAPk6KlQKBx2bTx0c/sjx1h7wHbxYZYg
v2vUbdpbzG1vuftOs7wQhEhpG57NTUjBxAZHNt4mWYNERkrnnD6unIb/LBKU4dnHp+W3cBELJhFd
Mj/OkLpBsqptFFK1FMHG3WR9ck3bYPG3hDuzGWnjSLAmUxiCSz1d64gJqD9zpLebkUqZjM0dFhxz
QlMNFMrXP6A2OJsqpQijr5EEAL7swzoCZ46H6Gko0VZ8GubA7Q0RRnkHrJkpevsEYvw0DnrgWAxK
nfzqilxUheNi2DX+dMOrCsy7/+Cb7K6pn6pdqskpYwfC5Wul3+PoCVx03tsk7F1dFNy/iu4dIgST
IFffgcA+JajT33bzKTJ9FTGxO+gfyRr0wecI+cRbtBnise3WGNpjlDf9SSGWKGDG2Ob4CBsactZm
ZxPPlUFz+fMvRNFtTGENOKcI1pgLD4RSAkR3fH0M+dFsIzWvFDIhNToWl5wYxAse5WqFn9dW2bwD
ZkSC24NSXWslVg2ZxHWWLQ+Yf+NuCtY7LH7IkAyAH3f3xSLLRKM/g43gBufWmIM0H69vW1B1qdlG
+GMOUq9z1kLG+nxR6qc65XM4UC6mcP/VDKjE5M7DLD5e1r87R9rBTrkGGyJwWYzzpg1s2rwNOBIP
g2u8lehfQ1Rnj2GLFQ+pjLaikxIkzyeXi3NDF/Yt1fHFd9Uhmm17nQJcu5iFIoGfkdzhMpwCAKlA
iZCsXUdd8FD2QMgjl6JMbF+L4Nc/2ZP3HA2wXlsAMU6JNOfY/m+EfSKMXvKnhY14z7nyrWegG3JD
3RsT8KDA5zIEcFu+Mp8dFzj/IZ+5DXaOAOwX5NfJKJo9xoLH1OzeJYM+1qDFMxDmd003UXhKwWJZ
EZXPU+ghalA9wJ9u2Pt+99In4k6GCgGisqx9PT7XPV45x2qMddueI7K7cdW723CYIWSZ/YNjlbDC
R0X7U5G8UuCbmKV7x9mihGO1lx3nb48859FBfUmJWuwX4ayqLBP6VrlYwE9AxRH+LcZRg8epJ56o
bV8qh+Z669lV/qLZZNJk+oFJnG11TrNdOJgbzKrvXjU8ZROob9MKo22bU4GGVLPtbX7klIFDe8iN
fE/TTZJxbk27kDnL8O0xct+wanfr2mNzLGE7Pfle/eCp/qqo33noDSpKwnB+oTjMue98ogU2ysqx
ymS1yyYAhgAmdZozFIsrkGXWtSUTsVQ6r0aBx8Ylbxk59oEhJ6QfJ9njTUK8s0eQLLZE/uSWYHZA
sAd/R/Dqm/i9vhSueenKWt7I0V8JkIQXVRjy5kumLEN0s4nL7OMGRS52KMyIRnMf9U4J8YCEZ+Ul
sGnxtuwaAV7YHKTErTLTqZENJs7+pQVVY4NjTHciiPjmayjyccH8IFUrzDAuBew7DRg5dttr/qfB
D4plFR8GrfpHU4b9Yxixw1SdTo5+iyFmrBnU+AHDoaT6gAhpkbBzaxAvIgIppMKHPHGhviZ9vq89
Xh3wJb8qHV1SSe1ZZ1k8IfXoMcIQchOXerwS+yMZwV/sQHXFJ0M+JJn/+wuGyQo0JP4RwjJVLqzS
c17u5sk2HgHDcXQb0X8dv55JORT91ifyu06Q9w9+Or/E6A5NOtvPLIj2XQJoaOVWwUMdB/oxs3RE
lV1RH8KyPcEuSmnMau5rBVUEQhDHO2yPiajGD5ssNSnDz1z1+THHNHxByLJ0Ft2Nw2XsAXH22VQT
0pe8iO3wWc/RI0f0L3d2v6UttwyacJ3H3rcmX2fYBFIaQkijSUK7cX+FMXOnmvzTuGTxqT6H2EnJ
ZsYPsU3yI6P6aB343S6UAgCn9Tk79gO+qgE9H/1fEdKUgpt0x2kmdp5iZ+mrl8VlEnW5dQtz5XTl
XVsFw5a0E31PVO1RvPASfTTXYDgY5rgFW0B6Y7p1asGVvxewEg/Yb4w1YabnkRJ2ZLElF8+a4dB0
kTJzcXDY1MUilxfBNovKCKcV1ErNa1C6yVuIXWu23J71OPnhBuVttKD3IQdv4ilGUy3yE1Aehx+M
erONbu97Juwi4xrFrX/fpA4wBGyE2Olp1WvEbXAdEjb1SGicU9ixHbIdrMpNo6v4KYEQTPWe5+8B
kemt1Vhi3Vd9eZd25qY1AkKLVWmjOeSPOIbLax/CSWgg2uxaXkIK1woUWH/+bVVluM+I065zYSU7
LBrfRfdWM7a+JHxnvqiN4yLsV8uo34XGxTaR7iRZbD6tBQHerNDP+H/67sZzOugu3tpGwjmKzaGm
m4FBCB2/7Fj9S1YLMinZSK1h4tTMtR3viVG1g7uts3BPJuo+pDOwYWJ7h0nxxRZT1NHyvOGjvzdr
4BMp7sgzptry5DvE86UaLrNlgsbEK76Jh8E64PpVa8/DwxeG0Vcnl5Ea8/ToinuCzIQ1c1Eo5/U8
b8Gk+yuOVTdh0AifwK9kpd8wtHX2ya9BonkX4LswUXBFI1jmYGxG3W8I1fQbtwh+pjblgp0rD3M3
/5rN9qXy1ZfpTqvO+7ZU+0PQ7b5uuvYJxyJljECA6YbwwG8iMdTYXLk3JHceER9/ti61pQhtRc8B
9YprS2LJ8oe73ssYhIWBpgzHmDjQO/iN+91Ae/16Aom+rgb9MGsUyCqH/Z9MWb8uanROGTD39yJu
ek4wUQHk59yL971X4mKOqPCacHLs8b13TI6vZVYyom8NZkSG4xzMKj1AptoEblVvWcnblW3CzsCp
hxyTMeArB865afuDux39ibJFdw4W20QCG3IsObgkMa1+jhzfSlXnp/DB0ExMVM8sfgobbImSBQdv
3LoAD3AynMo/1/Qmbow5qNY9yO1z4rCe4A6+ep5a82MMVlqk370WhO2w39Huekxr9Z4bzJu5kPL6
SQz0FJPYlnVT9QVLr8aSWIwrBqZ9Px/8jPIGfJE3AjcIKLPY1UP91hkuIZDlpDWZ8GFZxNqgfW9N
GHNFxMzEEOFr4P+uqVEkRZ1xaGcuQs9bzKnd+aC95mkCKbweU43bxbFp2YpZEXm9JQraipHcUqxm
rlzNABoEWWuk166ydx1CO0RwbLFdRUdTF2z8sLgqA3MMVU9HUBIgXHmjw6LeTMbICASMA5DRS9Lg
T4oULKWR5E5qSeMi3CfMivQ/Fdx/uJpcONaKXDIisanLKu9DqA4ny8c+wsD8RkupCxuaIJMewYsr
fKVhmELGpzFk25fcN7BvAWZK/AfOVnrdVZniMkxlzRAzzzCaq5ji6wSBHeURZ48lGPu52SLEs/ua
cdye2xIGOXPS4ObmI0Of6bEOK/FQZw7HraB8jMb82fPzHyOnt4uvmShBrnmeWzj3uh0AJLnOR2WA
B5KyIEPDLIVeZDAUBZUn3iQOJo/nRnOi3tapeSzo4AzbGuA4PTp7Wejj8qivGyc56IAfcx7RXOK7
IjkXmCuBh9dPAAt+c1qGPRDW+ikAHeYUtd5YQhV3tnNiS3TPcNBf7WFq9pMuH5sCoJ7vcugssQlv
ZoymvBqMf4GTnBvRWIsFYIdR86rrmie1mr9nYyTRUAU4WuVKWOVL3hCZHduGFkCXjErAoa6ANccu
knf7YvjNW58di9oKNsBcVpmc73DswbyZ3KeZnuLIwq4D9YxZQpH+9NOqeZRyYphjmi+pY5S7YGi4
CIBXuVN8s5uYqOw20o7asJl+ZREjY9jo4JgqCEBdg0EDIOER2eY+jYPpFqo32u9o5aoEt4iBDr0u
F9MhcWu9zZkXvmurfuSIcq8bf6Snwusf7IEyWz01PchyrA2hTg+WTwB/nLxtGMPTz5KBdbB4mDQ3
dC+OnwZ4CuApgFJ3RHxBmxPG12lCEchzntxHTR4drFg/leV4LZoogz82M1x0XTSUHqrSXLzgA462
c0xuse/UR2Oo4hc64laPvnem+A9j35i84HlpWQi2/HGcZDoST6mU1rHIOIHP6UhfYiVWGgHRFK2/
Vb5p73QRE/PI5CsIlZ2J5LUlzLRC4ovYDRv3lmJsWQ0pOdfKqJgAAmHKDWvJjDjPIZL2usTefR0Z
AI8ODvOaqqqhwY3tEhTax25MRBWLdqbOZUeNmzXD2TLR9pg7ha+TzhPyBfxeL9XBrgd2XQV04v47
R+e13CyyRtEnooomcyuhLNmWs31D2b9tMjShoeHpZ2kuzpypCR7bgu4v7L32nJ/CsL2Mhf8e9mqX
ORY/OUanpL4HdwXMTj0KCsGCtksncCrKvRaWWquW/DxGisa4NRaTAFgt144TcnC3molW9c9gZG+4
HWossikbYnhYWBanee4fu/EhULwW/CtULNUvBdJKu6GBTj47Idhh9IyR2+ZDQdBfNkSDWgjHHa/6
KjLU3GSNcXpSHeBtRiQTNY1XRcGCA5QCP1pcS65l7O342zf2ZWqvR3fvFfUHL2dkMEXbZTU8dRLR
6644exzsgXDunR6uGEUzpMKsQGBih8lGe5zTIQRPi34v57cIGpvoNuY9oMNMdtC25kK6rQS0r174
Hd/T0gZ8AUpma065T43gMrNs0LPzDISSHNzMXjVTMBIk6bMJqF+NynwGHi4I0zlZQM1sCweAGw7U
eUJ9+Kbxkyv31+u6E25jzqAPJ+AILvrpvffM3eKC/Ok9lexk53xP1mvviQOaEtIhquOAW8dIn4fS
R9wSiA34Fbx2lXNRBUKkXUjTz/o9DdSjpXdiEMCdyNcFyXatRkBkFYgTdlxM4ph8/vXm3DHk9ddB
8+oIwjvD4G2U3sm2LRKB6QjX7WBeOd2esSbuBkee+qF78BwbpDwcG3qNcVxxn9CdszUPb7duS+Bx
vARVpCbrOFAybrIbgYwCVfXRXE/3Vp/fhU3doTCYNgTW32FOeG1bhr8Bey0kb1a/Mdpu5ZiM+MdS
PxWB8y+Xgo4nPA+DfMsZzPJMnP0uPCmrA6ZZ/DjBWOM6ktcxjN/81FmlLQrMdPpt2/bC1fMHJihb
5wxPpvosl6De4vvZunRzO55C5if1huaaGMAQLruZTqT6EU9UabUvjebVTFwePgNuyGyVHuNJ4pZj
/zN0YyuqzOWxK4rkFHfeOpYJWuQCJJpWCBobYkBWsWIebLviXRXxbzlgwujdMdyKxncB+xMwNgzd
1qQobXRA4IaPhLlXNkOpS+byONktC/0Wh5Phf/SDAsrjAwxM2zYK/XiBVUJ0b1l5n2qifHGD/NAH
1kbLQR9BrnJMSmMb5vhI5x6oE0gyhhoZGKB5eMtMLGxB2eOIyG82enlc6CBv7cq7GjpnY3iQeYrA
rFj163EbBItaxehnNoUn442TGo84mA490PRmYLQK37DaaPoOYdjimPYzdhuAYdtE3eRtEICnfPBI
x6bksMj1IIOd2FKFCUVKae7QuxqHCZcQapriGJgGb1VTkg6C8xNzrLNtRmLTCOo7tDGxL7fwpwu4
20j3zck2+uqjLpanOXzOc2jnZIilTHywghiO0UYFEuB1XaF4sr8MgW4k9WJGSVAk4a1NkNLL99A+
gO8Um0SCMpdm8WuTMDxAhli5b3PbhEBumg4Rjz6pRrw6Hdg3VIZ8wrLfYxlh/tGS6phFi+jwScST
XPtw8COhsuLEaOfuprDYAy5nzIC0jKGP+9kk3DK4Hr8mZsII87lq9Ig1XWfRPH1b7bTqvPm71su4
c4jctTzDWmedpHuIFyJCDOcX5fMe0Noyw/ftWktHckbBatq+RQsnn7Iw+Wl6iyu6Me9BVFBk6QJq
ZYXCS8rbcYrzZ1dbTEbSIUUDNatV4BfJ6+g4f2OlT7T1AJ9yGGOzw9SQfDpiEflGJQXAFqch5UVc
aQCd5TEY8vwhaFCYV9VOEYWF554OPLWyp2XAGcSStT1OjAfdKei4lBC7CCM+W2Pz7HWxuW3QNd5y
J4l2TioGmGjM07R+j2+dju0E4Sru5l9uiDsGSXC4cqh/i2qriHlh1lAsCGNivsjTuR57c1NDBt5g
Cch3BmSw42Iy+MyMYAPCMot6vzN37URdKhZUY1Xe3w8FCQvoBOEkyrsp6b4TRB00lERtTD+5VwSv
xXRljEr6vE8urZg2AA8PXuafhw5tqWdrAeTJQT/HT5BTfOxd3R2zdpIPqLr/0li812WOxyiEsuBI
KiBTgfPHdLn9R7NAPkTI/FiaZHwU6K/9mWNqEHrftQhXBZ7Mxq6dY+9ji3Xq/s72RpiNYpul1PnE
4s53AccwOvLqg9LbI5+ibwEh+/RSZc2ljSgTriIKPkYDl7JOxktPn4+O6WbyL82oqOrhLoVeOy91
+RQ3DReZDbJQk628gmqwG8lxjvw0+PNQ2yoreA0zwprBrRgHJbsHGs4HQOkTpiHdgkWIJJOSfnLu
ST/OH3yfDqZVrPJ4WeCq1eRTwSH9FypJQkETYoczwiPx6Yrh2vBYxHogEtSmXvA2iq2lGwz/sr70
TgteZxJxQo6aGHlrKTBX2S0j07gYo1DHJPkt6asrG2szV/NPDUdh3XCWH+ELAhw20myDwvnJbhFD
hVws6zyYfjEfF2sPbSckYJoAl/olZi5F/hDLu/9zZ3W7gefn7OqFptMkOHKz8B6v8V+xBL7tw5DL
c1DVNS7hTnvo5JDusCKGw1BPlPYDoVkZg9uBHKFNb5JZDKX1UsJ0v1k8WNExMyI+Jl6VTg2+kB3L
mljwDdIKULt+1+3E2Mqbsd7liXKKLRGH3sr8WvB8KJIWcxXYFztRC6uhZtnIgXKTpGDHxnZBK8Y0
E9xepIQZbioQc2axzstkIKHDZ6iMIAFGpH8eIUBDQRyvYV4Njzm2dXYh5vNYNeZBdRVqjZQDObXE
iw2gNnb8P1+TAQQJ+Do2ZOYOwnwNvSLcxXzBwC8ByaH8HQtST6qye88XeemTLH8hnQjJmFRPXZbH
R1EObFVKRPmGMl7zmip8AEy2Hrgp3wl1YANMKIxAyrEzDKd99ECbnhzXfYGpST2+vMUgBH2Ib46W
P6U2ea3c6zySVawIYS5cGCBduDYd+8r/YzQ1onTGuIPaAjdtF0SNhTcDFPyqaTDJW0x1NUxDtw0f
pnhnjM47AcAIqOtwPYbtu+NAs1A2IVNVl69qbzp2xkyUrusfYIBT6hrBc17071n2E6vmK0v+EgzI
O5qMs9P5d+i43icMuiQLkSuIToMP/81yw8c8dArOcJzNGU2mLa7BKI5d2p5MiAa4VG4S/UaeMnNB
R5j9BYt8B2fKHqn865b0z+aAidnlruo5/+h7ymL/XeTe7i8zGdm6/NNmZqK67Mw/kWuyYwrgafNX
KL1DgRibCye4owF6nsz2jJb9YIHp7wf9pD/7hvBWTB3zauoeLOnt0OSvnKb8sNmRo3WemigNuE/4
q2FP1n0wPSzQf7IQxcQYQNbt5g2JTFtnrq2TESJ6ToC7XhqzTh/CjhmTccemyvpmy0vgZ+q8xnP+
NyP1jbAZsDlu3eGCQQf3qNR3mYGQe9XOENsTdp5ofGBpGhdCb/LPkb54HceJF5mtQ5dc+919Ljxx
FpqkGOHV/KWMYGln6u+ZUAzh7DPADZYTtLuDztrvvMhbSAbuw7R8uD1yyyWfsX5n6B3k1AwHLepI
eQ6RZo6I2fqhLS6twmWmKstLkpEtAI3oG7PxDEquICY9Gc8+s6WzJcS5cn0My5w8K0H25XqQWR/l
Gqr80nS0eeG8IkTdiAo1mBvXpdLxkuArQT+/ToR3BMrnXYpbQqevmDFA/UO5qNK1RjsBlTJ3jyRT
rBajsHYt4Q5DxwCycCAYIiLYiZjF+9xoCZN3BF05BvfL5CQ7dcOcVLy9UduXO0S07D1mEXVesOzL
BvQusZssHalCCfKEqWzpozl8Gpb5r0shYgI7z0/N2DIJyuIIVGH2OObOazJdfKU6hK6oL6yBjyuU
6aHye74tzu+InA9A7iZcA+GZFyja5EIl7REh8NqgpfgiEchLIRL5Y9jvxoSEG9dYKPUqFj5OBWU2
tulM25K9W8XJtcYueBm8Cl6p3d7Q0PneqwAn5zqDOP7HmBYU8y2p1VqIAMMcyQLo1qVMyXtWkUwB
ddRkleLeBznHSH5LKFL0ySPBqHGmP6wYC/U8BymJRk6/NaxzeFO6gHleHjJpPt0ChmhWCCnNA7QC
XtX5h8mf/EgtJIuxcd+NIWRM5dNMxp7zgORiOI0z9mvU/vu2ZlQfikVsUhq5g7XIlrEaSvuGYCgi
jkQVWbObs4oK4zt0CuKiicKBMJL24fJh1VRSjgiGO4qJ+qAtekGU3Uw9KVXK0JvPVhqwTZ5t/5Ww
8nqPyYAMR96sAu7Dpx4Yg6tx+R3z+TqMxbFg+3BW4ZA+98EIzrTz4duSLrvkSkZtisUEFmY0Ti42
vMT7VgABGAbeijUoav//YfE068byms3BS5iWjxR+zD6AoE9I5dasr14mF9MWDJejUATGKwoyymU3
JwKlbDESpklooVT3770Eqp3VUIfEmkIJF/e6YBg3KkN/ME2g3+ALwsmYUPuE6mlu8aC4hLsy5/zw
bkqJ2fkraVx9q0OAIT5jbXuvk2ezE7QPhtsvWy9Mf7lgbYUKoWv9PzB1N1Q5BQp73xApPsgHpENj
81P3UMlkG/LeI+wfQTCvwuKp8TOGasshRm4DMs8We/TMCIrT7sqN1l+0HOmFkVQBqk8uI2vGo6Pw
MWBRYWCFoNAP5LN00nILKLxjukKc/SB/E7JDjBpkw5JScoPtfiiMwLpPjexklcgjVDaAldCzvSus
M1aXX4NVameM5PHRiKIMIBcB4RXLSzRI2Ay43qrvRPtXbeLlA+lbnHV5dDEMBXXunoN0vI6yPwkv
frduUc9Vne55YgLIxYRfcF2xrXWd6xSER4cSk80I1GGnxzpazlgWZgw9pJPdtZl/EtV8y4Ngh8iF
QFqCYA2FXs23WBRrF08Na99hbfgVxj6HJUnus3iYj1wCDYGJ6S/R3DtpuyxhUh4hdiYmC5y1yNYA
N7/7EnW+sxhNhIFWR6LHLcT6klbJA0pjKC/bmXAGAkbGNCqFtSWS7D3OY8iE8Ja2So73Zh9Lbtcu
28qJd0g245d2trqVb6m0UDC69rY0iSWBRY5Vzg6dddeBKy08tlNuSeYW3zZA0vq6lMG/Nh9fB72a
pmHZsb3GyzpxvvD4UQLMiCg6MX62Ip83caLpny0W7UmNgAuY4QqWDEdR117DaqIm98lzrhYHJAsT
QYSM1IcdXjRFjTXV1l2dveMyO3fipNv2SRI+RunI6CGnJawUGcNL+YClA5l+rOiJBU/QyjHEl282
b7b8KhveV68ipM0Gj9O0xInbRKd543vuYtxx4a5OpvS2WGMia0g+xIWEeEYYHR+xqJ8m22RL09ho
LYfuMM24hM3kHWXcFLnyTxX1CN6GxGJ2d9cOJeNK1F25yQCyVFnCpVb4T9LMP4Yca2W4Q0DDVkp2
f8Mk/2K/S9YaTccw200kEHRCMHZep95diKcg895kEFTNFM0Aa+SOvL2tKNnFdEPHaNr7ZCH3Z7OY
wN3FjiHx/e/ExyLckx+5jEflgn2XRG+sNZtmRhY0DMvy1N3CF8eGEJWu/V5SZhtt2lPjs5OrPRa4
RkKl1Ur4zZYJ0yAX/4wlfO/pdxfYh6swQVw5quIRMO17A0qaERRSjBkesQlCCz4bCutlR3bumzXn
z3DTBxuINQMGhLxe8jVJ3ho1zgeveC4a/Y681rqZroDwDIwUl44DeBTAY5D+MYne645CUS2evSbg
+J0tb858+J5vNDKSkBJ3Ebswkf/mJCg2AbRl/M3I2LjkvRots+6Jqqq3RAeOp3CcIZCxiZstyHvY
I4a0/5jQ687ucsfrAVlhMyfgrxxUgSxj2l3lD299yqNsnfpZLN98lhCPsuFO9e53xUyV7HkiOpaB
7JJssKMRWXfEuicqYKEX9kAdU/p3DKbpztsxvO+R4Basw+E9zNc6ZisZkIraKOCIxCxv6VLPfVxe
qtJz16MHwHTQV8O8pbPUmCA6DcJDPRZe0a+73N3U45w8+FPFuqh7ZpXxxyDeXk2MA86oed22m1Zy
EdW6aIDQEVSxKRI0QnBwLsoN/nQKkTINr8Y03yxt5cNCSYzuGgrdGFjFUYzlJwwCJvUUyINI1zBw
WHvBH7zlXhBn/jKBQoot69kOmjxSjP+XMV8iXnlx0zEc7czFfwnNcxzKcVtI69+EmqdMvOSqlzgq
ZCdXVqKuuYkPcagQdiFrKPJpt0jccHPW3gFicZg1lcfewfQ/sONAQgp+jIozpvg8VyDMur9U0kwV
sNRwWcPLVl1KEPu4LpZ8OaYZ7XmWXdF9fWl3vHeqU8DibW0xcwBjVqE1gDxIPJ84sd/ZOAU6Rh8l
Bq7WS/Iz2s1P3/b5PSzAH3+QsC1D6E9O8RF0wfPUcfIbc3HfZtN8gg6PtInosxtKwK33BSHRO/Yz
j2Jh++aSdp+Af4b/h8+F+yrE0bpGImjjIcJrkwR2FNC7dIQN01oEZKt3y5uO++80fzBAMc3Q2fAU
cVLNN5W2S+I2Y0yVGP/yUP3f8+QEKaIAq9Jxq4jminiTflNUhAzK75N5NFiUm3uQz5+t17HE8PXW
YVA7zsVDM5Gxg05zmzukylrDhESWQf2msF/jQe8mhWKn91pGWX3erIaJ7TOJamfTig+mX7+niYOf
qrIlBUUVLXGYofDURzAy72OxWbj3sVC4y07qI3kIfHIOyJ+CdGYQ+28OsHBWrpclC+11IMllXwhx
tUFArXDX37AsREa1/TZnAbOuw+rY98Ja808TKwHbrl3wyQoC5Zx7o11ANAzNfYj5u/MeiCNgC+2r
C/hBMxrxyrOEGJ4L4IxRJy0g8y8hzIYAu3U4JK92EeojpnE/SnpE4EnV1ffxlD9Q5zqrbtH2m4Nr
02Zh38ku26HlQrFgQozsWvmY2fF8Cdxho6q+/4JZiOrH6xBHctRss6DDNdayX60bi2W2gxNwqkK1
Awfln/wAJB1lB9v5m67Fx7rMK9o5TEFS9cmedE+mNkRXLz0C6b0xFCpu1K5g+W0241o1jYVcjivX
sbxjW7sIdVtyp0xCok9OD07DrUuSObR4srtP08zp60POBEiB3BpJKrfsU9D+yvTq1Y2/98SyI9iT
865erJPKdHqKx+RM/E7pZET8NZBzEEJEjkSOidLIiWjr4Cf2TXJmGvWJxGd5Hm9cZVc0/cZsCEy2
8FhjLmjbO5KTDriK6LAqCdlcEBwzjRXOHt3l58HnYskq8CGmSZkyG85HNxQxSbn6qY/FgrRBjo9L
To0aBHrThfxZUrreGQ0m7buVFtuZReKOOUe/T71OPNEuoHWs/4qJmcJCg9xncp8kvrhCtrQOQsl0
3Rr1WbhY1fiA0kslGx5aMzkulXq0VQqYbDKevZTJRBL0qKPwsm7wEIBBcCVp0RMtGP4ObN0Ts2RR
hJv4vQiehtTc3NQQE0trLk0Vhe7Mq6BIw+Dw3nr1Uw3xjhke1ffCJDtBh1zTZ4CDeiMQGjlbRAl7
58fVBxBKc70Mw19gI+Ix/8o4PXYKU4D2eVlS7tudDOsLuiE0yg4QPhNzxY3FnIkjj+cNE0ePoZH5
rwal3uk/14EhqSjb7gIw/w8SOEF8moY04QIEoYy0z3JeeufsI3Dye+o0twjRwUzmd88lBfzFuiOP
FckFp0LgA2nzP8YFcVHWYPToxdHrl5xljjoVWIxRfhXzKi7Vxp3qz2ZN78PECLAChp/4Ndfpkdi4
96AY4JtJLkjRRMG/pA9gG8SHEkilFhguxPLlqRA4pfwFh3vQssMMHGfFTs2OWNdulfHtkCsnKLEJ
yEO8DW3Ey4vwMCQ8p0XJdoB4ebasvQHOMKwWbk9a6bU2xuXkdmpY92UvGRj2v7pyJYS9xKFjmarN
Zkgc76IE2LcpLX9YdNmxdwitigFOaB9DV42rRQEcpdELNn0APCCLsY/h6var0QL87wRb3rZ5087u
pm8z8Zw/0x0F+z5DnpexaYxsw3y2pGLhKnLkJSI5MtuE6dlJM7ICCw2cdBVoFeO5IObhTFoo4r6F
c45MWG9PUDKtys1JGpjyrRgXe+tpgnZN98e7aS2AzXUHH3xm12HzyDsEF4Pz40vpfbhikazxUT3L
hBKjCv2PYDDKo+W3JGUVJSJUZEBa+z+mY4JoG+S/JkinhyIoftNkTHYBUQzMBYrpRIBS22ZXZjy7
YgjFxUgTsLvxgADVn2qQGuItm2+VwcnRdX5Xg4G7m4wek7m/whzTXgKHrZOJmRoh8KX1ko7XMuMN
yocNGM0jsDG5l479yI9LV9Yx8W/86ZwJoj+8fny3GXNiCL9q13yZCpvRkpGwQSw4SRBXHNxGg+26
8wN/X9XJy1jfw7Td5nKiVetLwPF6N5g4MFKoOH5AuKCXsh2UffySxBTcKeXgurhpWN3ySFYVBRnw
E6SsD4KVCpsS3mzXP6HDXAO0Zykss+dkwtDSTuFbgqBtaMQ/KqpqaxnhE+zhfK0ZMHGRZyfRQEPT
YXqZxsHdg3aaGZ2MxdXPwj1Lx0e44p8FLA7GCijpZrwpqYGtqVHMefL2LxEjTgAIKEWL04lNCo4P
9rMOyJoWo+/Yeozi0Qfu/ba5syp06Dg3TuVVBHHN4Bv7R+mlm0ob2MEyuLqugNFJO2qH8avruUH0
f4Y1hRhAA2Ntm7giRFMZ27YNTiBLHSY1vkQAivXBXLej25JV2rwZcYADr55iUsRQDVPirgfjd44H
fnW47zgwkK+05XAIsgZp1xhVTk1WynD7w8j+uU/5dnAJrh36JmTZdIl9htbHGysulTxYT1Modze3
3mbQaFLdsP7qJ5nTLyJWSoJqWMmhe0mXHlJ15oIQQOKPNjLZjlP5MQmqjbrlp2QY8ekbKBzkAnRo
gfwWmicJrG3u/GdrbjAaleJh9iijBhwKC2uc/A6YI3FMTurtVFJ+Z/MP9paGwFjqwkmREsq+dknd
w1DZ/0ex/wrVXTDWlWy6KvYnU/JoTEmwb0V7HDW6ymw7MttnyheCgk0a0rxS6+o7FSLAWG44xyhT
SczivljQrybzPSnsfEAd2YYQ/Slf8nzXKvnhCZ44yrNfV7ufjjNRThTJC4ooBFP4Ds3ZQDycIs4v
Fnm8/Y/9CjYoKFhxx8awmRDEJpeAyLVVTITBSvE9sLcwtjq/0yneWU7LIUIaaIJkDs6k2xeHbm6R
7Qjn5gqvzxTLtJP+TWvp+I90IF9lwL+fVFNEBclMnWqlGdB3EX4VBSIGLI7qtZww4I/2k6nqI5aY
EylaX8ox7tRtDhkcwTkjBtfkNViVueoLdRW0qUwO713SuXmr1jOgPsH1NXAB9lBUSIxEUMAGzdk0
6FJMZwFGBPXFeo1HWEW1w0rFNBZGEKW1L/Kju9T/ZjfOLzo28wsDCm5WzBFrmT3Y/W1gODdbBw4Q
kv9ujmyFf7OekaTCoshYwJiKvmm+DdGITxkKHqu4PZimk3OVUotUDJqV9zbocMPmdys9Alqo4vaz
g7y5RuSLeO9WUluP6DntldlzV/hUhrBOXCcxEbFln4hpwM4oGrASHFuugSkry954qL9WHbDZAcZ7
bs5VlAUHNBRM/IMrBu11ZxDYZ/Q9IscA7mgNp8Kvn1Jj+PFbFn5Nd7WTDpS536IXaz4zHRItaZvI
NmvGEgsYAt8mCjKGaSbb1oq0zKmCSgLtg976tht+eU377cciPiQEaELCYYYHiMwgaZLHvT2XnXyz
kunRNblSdJetktC8Avl9Ata7tqrlUYAzGDN2KENLXyckWl2zfPZHG/8d1NKor8yNOcl236EYYVDX
bMp2NlYDsBeAJ8EOnT6gBS9F+u8kw6PRMhLuhLnsx5bF4dyWhDIFybYUfPXArxB4jOYrPLHzVFo/
A8Xw1rBvprSkf266+C1trSPGvmPdeWfaQqLNYOLV9Yb4pGM2WU8FS/M8kTRk5atHeWLH72kq+wPU
eyoriDSlEa5KGpl1Zo7PLa7JdE4f0yr5nMnGXbHdfUQH/kz4ysZz9A+0/U0myGQanZD0E1bCoTEe
BavIOLGZBU7c5dZyRVr0XZbgNZn48L6TBdhhvfGYEMLVxstL8LFVFe7RqdRDyKe9YzNOP2X2ISm5
i39kDUs4R0gEig0VaHEYmlgknEZeg1zIb+d8q1oz2xmWoTet4R0HwhQeskZutOdCmi39o+ejB2bQ
w70gK4pomONwUPR5mNCHEyhYboVtHElrmiJBYxLpz9ZJr3JANUcAV2C0IC8AoxK+HduZEcVl94u/
BU+KodcW5KKob5h16bbbVVIygfTnAyCll9FyIiK67Pmpie/xOZWIgkBqWjFKrFkwEjvN0Ii3YcuE
tVqgJinurJXEV7U0GN6a+ZQRWgAqw9+GgBvpvpoQF7jxosmjXtXWZ94bj21lveU+TwJEbgQfnLah
mqJFs97yAwBufrWBKJtus8b9yELmfTpDSZinBaP+xt36AH8J8ET5jlV1wKkcWW7qH2QYHDHW4nYB
V9JTUa7bnCotLcY3eau3BzkhlaatdhnAIiOL44vDy9V2Uh2LG6hWpVFg5u25BTW4t0z/KXZTSLOl
WA9McAvhdpvEOMapoiUZefmqG6BxSdrzAlngOKfTISCqtKlieW+j9dylC2d6mB4FoRS7CeVGxITw
Qi5IuDFnFNJBQaM/MUPaN154uwpKzJFzvFPFyHwgzPLNZDc2C690ODg+2QfJ7eRpsJLYdDcSZOYu
AGm060x7X5QDRSXzvQ0Syd/qmaW/eWUYfM/LYpxTFrBiGMRBGCjl5AAhHOzLP068/Dwl09dM1uE2
nTq97aRdbDpjQuNXT+bRb5F9Vol1qFEU7aeOQZQbNOfQmB6QdXi+MyPqtJhxE2+2l+1obLLKnrfZ
2GTnIWE26QjyxOrBg5Go8Drfngt0guNRE5tB8m39N5HqcAyy5DJYoAsyws/91hMn+qe3tu4x5ZX/
wh6TYauHJ0OZv4YbOFuO9m+iynGaMk63NDjKDLExcS2MkM8JNJurhK+pEsWHQECbcsEgSM04eEbF
myNv5mBjdI9jq8PIifOsT5gAK+mbaxzMRwUseZcs4jAN3b1g7EQqAyEymd7mRhXvRAeUpXLO6N6n
u5yuLYSKAKWPzVK8fAwWWyO3WwA8sViodGY+9RQ6Efp05iUU8KvKNZgj3IOQl1jSXOD4IRIQ1/Pu
yL5jBq36d88bv810eKL6hxpXP0mr2jD4qAjCYQGRIh2wqqlEj4KVS1mxWiMLJ9Y4Ppvu+IKqZrjn
az6CLfOpbjL0YsTwIpDNEjRo+kZLpF/jfUIfODGXCAWgytakONSUS0Z+DVz7xVvYQri2XuuRjM6v
2ex+bLG822FKBHLb7D0ivVfatr8YT6BPb2X6eFOEpM78JfgxT21sssZF17Jh9rv3F4M5S5o9uxU/
q9LB64KKh6fceghCFPJTe3Vu5nbEhMSVe7KlNY5/gLsDAmt+WT50mza5UxD3V+B/xkguKN9Zb95R
uaP8m2nqx8QeDzItvJXvvbFb+Bzt/CtHS4ZynURSk5WhXQ71cRbWJ7Qwm6eNpW+dZ/7KB2S+86b5
0c2n/M5YtrDjGLEnSwjqiSjhrOX7yLhSt4ngvzsD+SwT5HGCVAAxAsYsfPNm/Rr4RXJ3kzdhIUCU
mkTQfmIpopi/wfEc/ReuunHtzCVKJiIQa8wDhyK/zRIkh1sOivkUYM0hBCS5OhpYBufVnWbwvi1b
lDru3F4SWQT7QtaodQLzE7tSe5+XpOUV2vlO2N2Dq712QXmognq+NKNnYJ6s2RoRzqQ99de0T7NJ
ZitigyBGeel5/6ZFNpRWwS9WaSeyPPVmqvKhLYaPuj3rARHiVUwmLwQKIi03ysrMU+yF364bfLZz
7SNT4klkv55yVFPV3bhiePf7O0Jfe3lTZgTOCa/zp7Ye4sz17+rSnlYWbGkYF98+sjR2cBDSjOql
UmflpSjGAR70Mb5jo3YendjOQcNyzxQ5y1qvrq19QyPtTyL+suc0gqfPmNC6TWM8+YSX4DS7/V2n
OP3hchEiyepkNwU90jNJ/HfdWb+FyXaGZB6MFuMSXIi84KJgBDAieWAziAg1sL2rKEA1pnLsX5rK
feibvjoqz00vxFMiakjyp9K+pRfUk7FHmt7dduo9q7QZ0r1KCCR2qiJiW6u3We7d/CbzPwhhzqmf
6r9mmayHBNHlzqZ3XBMtssooyadiDlD8lV+jlWO9EgGRVwPmIorHbYBVioTzYp9nDmmx4UMx0oAV
khym2fqYq/FAcLuAcCdv1LbsIRjdbW+jffdg/W4aiJcOKSCHrngcpK+iGMwh2Btv12rjaOq0Wasc
/zg2KL6VJUanwcjNTcR3gAN6oxuL8Jwwu82B3q3S1xfMbVaNsYNmc96AkJNElGXNQ0OC29q2YtSU
pdzBcI53sw9pT8ViPYEWoGL2H4ChZWdh+5eOiYufYZzjZoDuaTcnL6/vU0f2Zz2VxZPV6g+Fb3hq
LFgzN3IcZBrQZzdBVBnliAY0O59V4vTmYQGLNunqKnxErjp/s0fcooXezEQGl2oAJhL729q1xM6x
hnsjrf9CerEtA77Zck4ANk1wEjYxrFP/XpoeTA3lnO1b8jw1gLUBjzOsp254BAmrDt09kSfLnT/U
zl3yH3dn1tw2s17r/5J7fAdozKeSXJAEZ1GkRA3WDUqyZTRmNGbg158Hzk52hqpU5TLnxru47U+W
RaL7HdZ61mDoOxf3Fwy0PdNKdhnEiKA2jYzF3rFOxmq4ovDOV3xKAuIbElxFvjpJK3/pRHVPo5b8
oaEM8qjpr3lBDPE4y1+2ZfPsIMDbTQDOURoysfIlbVCJk/fSGxEmACJ9q8mYdvDvoluGcd402Co5
eYhZLSKgp4wFyeo69MdCipSw9wjRUV5c/v5L40TXkfZo56qu3tWulp3lAH4vRgF0yjjQelInzmYF
zjRMww+XZzGx3GfbJhczzLXuZM0SgF3BtNbJ9pHIjUdsYNVVm2N8VvT30SMSCu+NC5dZY883Rv88
XnJ78ZeRoBNkQ8u1Swt9lEL7ZkBH4gG6xEMUFzetKqdjL9g9+yq6tUIkX7LBqZL0V0fhZG9789cS
bhmDwcltozqEH5FKP6EzHmhmqwfHRcNn29aJME3c9KX4BswYkViGko73z7vh0RKh8fjHvI0evAvM
ULsZDSBji+dgbdP5biHajWuyrd2T6PWBd7MkuVN1cxBPVIFJGX6CSCsu0QQlWfOZbWQEYnCtiEDB
t/TAuQIR1IajP7AOZFeRbqkKOCkLYNBjmlRbHaYKFnHyhMPMeCDA3V+5YeFtjakkHC3RXXhy7Q4H
+64ZnZ3LvfBLYt6s53zfOFmFmj1sTuGERR7p8IVVR7u3EhcTXJerIGXMAR4ObUEl5xAP7NgcENhx
8OGbx9W/LAA9xz0IrBO6URD2VouQLF965UELnV+zeUfiv2k4LU66k5Bs17G06wnc21ae1myzRHyV
hRu9l3aEtz0P9cfEmj8iDay/Q4DScbI4VHhct2mYImRYOkFfNzdWhNJbwFdF7sBeyq9OitC0I3W3
OszZ4mdhPrIjRFAkmnObh/zQk8die024nWBTakLKfQQX3Bh6+0FxXD8sQ65Nn5Z0wzTdu74R5ote
ejm+Ql7Sl0ChmLNuH+qTv5GmaG5EIZbZhvQ4Z5faxXQ1uCmCvvDWDfF4Z0VDI6FGlUkPJavAbydV
s9dZdr4kIxkb09mZERz3Yu5ORN/glsrnsxS2ubc4GaBsdBskJOtWTt8ojc2T4zrfjfFUDFl55Z0+
9ilaKabMpN7Eab1NbQEGi4eOI0U8mEXIwlL9YoCu1nMT6+cqIi6k74keGCEyu11Mnh2lN7YyHQsz
CmdWavm2m/xsa0PdpNTVb3osGesx0YawERNms5ZSaaeuaR/Hyo938YC1Yh7i8NoZ5TZzkKVLF2fc
DJ4VuJZCx/3cNdmtJyVvlanePTaxdslS89Z0kufRaUlE1uf3qOO0xAQBtSnf9HaWBFqU85gVlz8/
SM4Upn9uREOHYKyWffQQJ/Lg2t14qphbGIUOm8vLOKkmLzyKZr7XY7ttfea3iW1P+7xtPiM5vMat
pp4qhvrrxNh7RW3eoBKLvWwaOAgoiGYWvC/lAAHK42lhMGLXBwPr44GtQbfO61ocNbegtjQ694jk
75fHGCcmxejK4pZbZCAZFA1vFVRxbNHzNPvQsNS+HNCeZHGr1kNqAZ1IvR1uRmsnLM84MQWow9l+
7uu2eJyUcYuJtmYc8INdkb83kVqxnZ9CXEfmNk4XAbMtN7BiflZqCDhVrA+dZB3Xrq2DP83JVjq4
HOsc5mKr2U+ai2B+cOjrKoeqk5EZKYEVMl2qLKdsgzDEjICabQUQ4KVCLRcYA8AcJ34MS/kGBmxc
zVNuBhCJzuSDRLe6ga1so/aSjWjBWkcdpLadVZXeqR7i9lwhmEBkh2ISOX68B625SYslSi4rXry8
wevfAmQeR9wajbfOdYNwTLC7J6HS8VbhXt/MaM3Xhmp/567KPkZdkbwTcNeP58k8Yp5utgyCidCC
Br6G9+UuTiZJxPjwaosQPUXTgjVqcI04iWudi0nLDmhlXuvGct8djxWNpWqqmOWlK14HCFhvcdyI
ExzVhez0U5IZdjbjZj0L7tEUKpWMokBjL3SYwTaQrmmvnwu6ExSGXotTuL8hSz1EcAdXCWGsvu7I
jVkbT0hdXhqBA8sWxY9Un18ij5jPXJsuGWlLtvEYAXcnMYgQSwcGbgcVBr3pr6KDP4q2qGMsUryi
aH2oPVxMujkRNat3O1ara6ciBciN0mAE9YMBpkXcWpvnct7Xrn2QmOcDtwd+48dUOod8cjlZDaYJ
zUyKT12WMDudB+nBOGqT/rfZdIeiH25eGP7ovJrol168EPf6YWo20XiMCHNyGQB7v6epfY4Yiq/M
Ji62zPE9Czc7t3gErIGN+YBgr+YDV/Y3HCG/+EM9ykOKbhOl8opRDN+1lsQHR/vyCouRL+4GSFkR
rSHCFqZFjWWBsGvB+tuQ5RlfDheZuvfS6TTAUvbdimdiqNRDrhYOAngwhFSPknBPvoqOWyhB8IHj
UhxmiLAHTLkwftvy1LtMKbzKICCJ5Vk66tDLB6avbVI2x1w3mb1B/WksND9TdynyCr6NQhM/Aceo
ydMduUsgBbUSHFNIkGhinl0e3r1G/Mam5++jPLJhqveGeenLsx7Kmx0n85sOdcft8a1Dpm43Ffpg
1Y/WKp+X7FOelF2S3+VcuBvlmfJTRPu2AXzc1UJsO9d57ZNUfxi77lbxxjECGlddLxjCDVipqTfn
Rz9LxoBFWHswuJAYPy8K695qyCU1ac5nTKy+21GQhcTSMsml9SwMiFPfmG+co62cQxTlV9diYUA0
78obXIkC3Zuv5hXbvTjH0Xjt52XfGEs7yOHXr8paN475rOTKbuxx17F1XZN1k6y5VpyrQEEEPof4
BtjD39GW44IOvPbjx9ppSyJKxx7CfMnAHJjlgDQsiCaAE0OE8m7o0EaVLRNjjlvCQTTUSXWNPm6a
+hGmHLIMt1ViXbXML9wyjvYVwLE1/u5unXZzuotrkawqvSi2Y4pn0zcQQOHRGpQacBD6axrZ4m6N
2qfKLe3oUYukfuKfG2OIH5ddlJiJJjLQjGoZn2MV+tdCY10sWy96Gglggsvp75shuulTxjoICfWQ
FuLcdDobhJZtXzyMSRDztI6ArVg+6OHV71sfqVzU7OvM+YGz2tjz6UOPnLdXqrjF5sF0r8XQZnSY
/Y1aW2Q3dbpNZykQBSFpHVvHvxltSHhloron12IzJZ3MYjZlnDQPc+IMrReAWebdowbNOjpIcNBh
I6jUlHtJR/HCGKJd1R00wh5HVmKR/V7q1VcSVvrZKVHbE2E6brI81MiWIU21JzZGz25NfcvbuXoe
w/IrjMkLqbovs/mQfTZAYsSNZDgBvY39WOCJ1XqpDp6Oacvs0dHM4FP6qpyPDD5f6COLYxbi/Up0
mvnqPSlE9VnntJFR9eq0iXGnwP8xgsL26tI+iZa2iRkmCChIsPvSCpnxdLXioV8iOxlGOF5rn6IG
B4XWYLwmUGczk/i5N4fmNHvNsW1y8ZqrgcWiPfS3Ktd/CzfkUteNj7lWrG9HiRlQ2YGTm+ZWs810
JwvYqYypAV7YE3N3UiQPdXKdbbl3R3wsSYzztHFedVizZh3SK3tAxQrrrRowJow5qAMDsgkzDH0r
uYJpr86GH+4HEz1ALOWmTvGoDVwvdNpbw2njjYbnIWF+tLiRX4RgHFAUs7YZidIhwXANo/QhKmpu
YW2x9WjwUCCCrcr0bhbl1aoN46Bqh3MvsvdeDICinQY76E5z00/blEyNNRXEVXCeZcypprr7MXdu
UE+sJdCjZCsiFt4tKIGrcos25NDWaOlQz31i8tRX0sBLmcfvRP5ygJG1mTo6CeEl0qxMmdF5oH3W
h3wTGeji6gQZo+c2uOISjiSP6Ucnz1rjYX62kjLQjfssbO6i6svLOb8MeBaUvc50mHJxi9Eybyq1
pH1RSzBogJoPa6Ny6qurT/gVBYr0ye6ORRfZ1CgSc5o7PRdkmAa5yAI7of6aeICPU0aTrgjjauFC
YRpNGXp6GXQKqgYakAyyytAGieUjHDCZPCetuk2p3V7qGuA9C+UYMbpufaQl576j5NWbi36LB53F
jzkicxsQW6bT7z6z5i0N2qF1m2FvJ/GD5z4ZeeZDiCIWs8D/U87Cehzi+KNTcCgUTvlYiPI4RjXi
zYZBuuqrU6sRj6iThbEbI5tsB5/Z4MxGZfaicpsQRUqqSxkdy3aBypaQMyboFAcVlyl3nLhopfab
JpCMX4lEWC1qj1F4TFlERaWQUSKyKgg4rmmUhY19RYU9xTk66tYFyeVNmflh2v69c9vpUMY+sZRt
BUqFBAiTlcPOqO6q6JFnNsgMvS7pAwfX9arBIrlDL/QtOg9DCB2J6Lv64svwt7ucVDGN5ckpi+fe
NXp6aaBuWV+Ll77zwo2OZ2hFz4jxsutGyP+KxQoJUf1EO28pXz5jMp/XZB8p2HGYJFwKn41pATDC
cyARlUaIECaUiLQmJhulId0MRR8fyzHcCTFAjK2RkNfgWtahVbtHk0hFDujyHBFEcPacFARwQidU
THTbXjifYMaEAXh1jQuW0I1awAhg9OGy6mZ8aRKL8JjFaCdUK4v9xELwBgVdu4W6u0kaC3EKuptV
oZEfYiGNO5FDlZyMgmWaHD098KsmQAa6chT5wKO0bmQMPY5Scf7l5z6WsA8MTPCG638khmAS3QDv
wO8Kj9I5hDk1eBn277qCs2yRf72MtnEYsMWebScNQuEA+x3f4hFYlaB1I+PYuxd9DrG5PVTsVGyz
fOzUNW2R+Xl6+pQTV1RFZAipSn/XjeFWM9642CQYrTpQKqtMz87pWH95JVgcqsipkl88yFRBIg4c
BdUAUOwA3mHpcn2+4SgGuOD79bqR9quv4DJYtdrOS+SnTYrKGjc0EgXm12zxdeSL0GfDpt/iqjnk
jdzkU703Tf2k9OQn2IL0GBnfdEIWCho+SkZtBpFF3ICRMEMdUooYICJrAiauvvuuR/LLhnnMsYyV
II/j36aT/BZ1ItcA2pCXac4l65GWw8m9Dc7HVEcnbAVBhigoLev4ENYGPNR6lbn5OYOkgQcuPOpJ
fi0A97Ap6ykNC/ZS0+Kgdnj/mszfMkLH/UeflJi39IBh/VvMI0bu2r9Hs82OqG2ovIDUdclvQ2vf
FzMlWB+TfY59E+UzkismR3X3XrT5Fz60L70sf+WSxyV2vobYeETVDQWO84uypI1Gb0NwybeVov28
WAaRcXV+7Nv26vsabnq+Vt6z/DBzPPyCCslsot+aSVPB9mIpKYGSRM8lMMTKb+86uEGm5wck1Q9i
XqgafNXEpw8xB5ppKsdbIpAEao2PHzl6thvxkEhv2nbU+hsADTdrfi50f5fEplgxeucDm95stFnr
P/9EfflWorQJsomqfOSjNIX3mLbEtNt3fWaBKGkvoHHeKZwxoEXmTZUj1VlYfDvJ68xGdqWXGWtU
657Aa8tCLagsfvK9ifIwbN5xJl+W//X7J9fl+LfEiRo53Jc9Zr1swVUakf3Fndl53YC0ZLL45zcW
R71x0ZUcDx5xzEyXy6Cm2d1jt0f4Ous/VTNh9pl49yr90JNzxnYq3A4jm68GPUNr/Uzn7vrHcOBe
tdh5H1WG2nr4xHf2QNbGuJ6M5LkxvVeAf5cZC6FgN9355GRXw0c1TQ9pjMhYt6y9X6KgsYU4t9iJ
PD379C3rZULobc/td5kMJ8fOXeBc5D3o3lz/C87+//wc/2/0zYQ84/wrmn/+R17/LKupjiPZ/qeX
//y/KDvB0A0h3CW14L+JifwGaZd9Tp//Pjrh7//h34IixV+k2+OJt4knMXXL+bf0BM//yyMiwXEM
33P/9jt/S08Qzl86Ygnf913PMV1C5v6enmD/pQvdXlIP8OxxPLv/k/QE1+Kv//fxCQRFMkQwif91
PIsvtgRG/IeMgZBOg/fd2Y/Cv9cZC3w6UmMbFmV7H5VmH0SKJBYBwO8KQ88JwEB0nfAw1A4wfSRh
j8yX84NVMpQqEpj4RqfZWxy+/ZpAVbk1NRYmXRp7D3NvftSmLnbEN2mdpZ/jePLPeTPdkSvYFzIV
NAIEMQTHPeNlfpRscePhh1bXCOyyyD1qCQs3j63yYlZpj3ik8oM7owpEsU9PFD1ZemwDqGR7zIYk
mfz5tYiyjAImtPE5jeSB1zSGIU4poqHE3SNEe42F0TpVc+G8NWGxLroW5SQKcJDU6tnXBTU4tsYt
fzWRd7LdV2BAcaZ5n51B9oKlG/bVAD56jQpOldmRrxnJjKd41Giv6HAe9PkRxoTZcRKVuDMDnWBp
IIF1tXVToV8oCNCyzAxM/rxU0Od30i8cdi5T/Nx2YwABM7oasu+eknKfhmjkPNxfUOmZalnS/Bl7
ARI/62e5aKnIMWiuTjyx7S+SjW7F+dUDB7zKBw4yPP+/iWpBMGetoODit8aBlmvehQTEBE5ZP25m
0/rC5PZlh/OvqX6YLZRmOa6awk/fNAmFnugAmqjsCe6QOJAh/DPG2jK5Zg3rR11UVUeHJuEKovvb
E3UE+6/wnoZ5ROuYvvntU4h2NPEIgepzk8pZ22etaaPjidkRUqNs51kCuWqaV5l5ySMZTnLKiiPS
7RhVZezc+EMvcT3JI5nd3sVuMV3jxDj1FnoN+rNA9I0Pr5K1YJikHkGW9sgnRtrMyBjUWrqPpI+P
Em3q03udjO5rKuc320L3Doj92LEnIkG7oxKtx9/seOma/EApWpapHt60Aoi05rCzK8WLx25feT8n
sx2YAsl6i+iWibVvvCQVoP3QxLKsTF07TlV7RthSbFDnNQcsZ23kBFGvzYjNad0IfMiOHKzUCjrS
ghpUSqtR67Y+MaHopjYsyU46pqC6R7tc83FLkm6T4INbDZ+0bmrtYw3SEOqtMz82D/bEVtjt5vCq
kFZclYlMPk3KbYsF4zqu2zjPn3Dr7kK9NfYiFjN+1X/95e8vG0NRYTBfYdzFxn8iSYtZm0OSgDKr
vTAi/UkMxmsrO1bH4ZSv+9+zxIuhskjfowGAHqNuuHLtW9+XSWBKz3xkTKFt40YXZxOK/4FN99mc
VXHD1vRpxAOXTNtuF/jHh5+SAm9VoNPnBu6dHOnIZ+RGK4KamXdlDhi+WjH5cNuPPBzMi2LuFWBi
HO/sVdA6zm7zycDjPDLvgP2fcz86cM+qQSdxRGYXw2rxzlHJ0xO8uWw1uXUXR9KYsY4e8uFQZ/VH
VoLi1Sg8YRDXj10zrV3Hbp6SDCs7JgsEy3NPgIDdTntmuzfZ++pZ8kgk2tTsbVfgmnAovmZTYUPS
yDzCcME3yKBG+OW26gzBpMLsj1EH7Sd/NxoX0j0uOPs4+MKFSpV8K4NYi7LA51K3w/HPKzuEtQTH
m6DxHOYLazV17rqsPif5zlGmuFYGdQYrHP/OTP1H1/tBBGLozUxDc+cYAFWwVcwPI8L/0jGwtZFm
D7tGEU0axtZx7BSia82qreOf13//5c//NyTEE06I8PaT37qM1Xmpi1quxsgERNa40b0Dzc5BRJPC
TGoT+526zPSl6KHxXVhJ1B46XOkPqiv5FEMvMzP/p1CWw+LFf8FLxJHlzrs6MsQ9dAa0QG62S4uR
ammS+V6bJ49g+qlDLcFu34BC1U54NGygLpcJNPvaV3S1KOq9wJcsqAx4n0xe+h+LAtSc8upTmeUQ
jOQDsLoNx3vnO1fEQKR297G1C+uFohurF54PGMxj/qtv6505exmEETFADxDrP5LGOtKGs/uaI45t
ZM+y0+++tSl3jxTXMTIFV9sQdchWwo2mt75PP2vNAyTP1HzrVA+GZkcBw05jFfFsBfmPRU/wErYx
Ah+0WVHmPk/twCIpx1HcRtR4DDtIWMAM4OTxqpKjsx0ZwntlZR5ChF/aokkAjHggxlwSXNBAFSmI
n7M9IwuYeuwSbje5DIAmq8vWpvXTmirKX8Wli4i3XGdpGR6LkD3kWJ6n3mCQk6B4haS5KV2gZBVH
Og5b707UrgoK/FFrj5DflXC0fm8by3pIawuaEVPfmRyY0Pup2wFgbC0fmLwCfvXAR+1do3p+dOfB
eIozfKBtoXDVjDJAP8598Qjwq/iXXxgpEULcuM+AaZ+TyhkfmnIYH5DuOAG6e4yGMe+odKS5Rcek
re2hMbbQqfFtj8hbWtVeyUxetboZQzebzlPF/GeWQ38OPTZTYawDzNPc8MKb9pAZ2nTuGKfJvMDc
jMhqM03qd9+qDci3JaXPr7foYMvV4OigHprkHVjWdEhjbr8SucFip/BbdWj12Qr62iMeyOsfzXbp
RU7ALhcTqL2UVhV7fvueNqCYCI81GLg1H20RYRMZ6wDRTLdFuXaNQnzdamrovQeg0GNSBAV5ziv7
0W30V4mUfotIWPKx94uLIUDXpSZYRmb90KyJXoli32HfQUq3gVwYUGZd7thmXZM0Jbwj4TBJwjBZ
JykJI2aGccGX495QCiGxomfMbiRurKeYn2aNrL4QHRksxrQspLgpR2JOlQ0vrBq3ZgqrkrCIoPBD
6CldDe27BlwL1Q2ZYGzsopTxfUzaJIGtCSJIdyIMqs8+Nd9vtgMcHxdN5LmvSG4BeBXM9ewcMmdC
R5Dl35Y+f5KS7awMnZQHa8TE3iimfXPIBgeIvXGYCgsLI9sDRmTJ2i5m/UrcOHa0auw2Q48jQ/f+
5FlyQaOizlNIbonRV8ioVjnGS6xwdn7qm/KtIXkCphc691KSmVH0Ouwj7zLZgFEVnMNMot4qAC5F
ElpHgeDdI01h5wioJPb8gZORoTkqWHZI404VJW87FmXUQ8O5my2xTg15a1MmTKisUamzIOvGcqUB
MAERjY1eyQNTIRBiJQej5Ktmw1TtdHziWUUmXyZR2475siVOoleTrBYxFpQsrXosJahMWbpvzJ+6
29gFml+/iqG5kI3ebM2YhBmlZXDEGn9rNk584vH7UUWYdxEuHkoptSMO7GhDv0ksAvEPcTJFB7tB
0zdqerie58h/wG68jy2PQOZoqCmp8dHOdfiiNSUIQPSne026a2U6e4ENe5cmrDJzxrCc2sG8CFAM
KhWI4iX7n2WbwnJwY2fWt9TS7qBjWbmqeao476xk6/9AgvE4ZL229cT4URmspu0rs6x9gh8lMLz+
teqKDhlK/0yJOwSMr8hbh0kaY9dZkQ8gA6sxPuADEYIymUhOyyzfS4/in+Ui9TZSZQhkAEe1nY+P
lGWEhjzXPVYYUh4bWeMMhd9RAf8j34asqwocM2l2aNKyVUeSJAqf975MLUDnHhq++odaZN5lw9RN
y6yzmrPX2karWPPGUOK8Siupj4SVZGUyPcfCeS8LqwUnxFv9p//8/7jJ1l1BB/vfNNn3GtpQ/Z9b
7L/9Z//WYpumcAxD90yigE2Xbnn4btp/+gff+MugtRVMavh91/Dobv+1xbb+smm+baKTUDPhVee3
GoBB8p/+QYi/fOHTFtuEGuqernv/kxbb863/0mKbIJn4gg6hL4gHjf/YYkdpZ9S6ZXR7vNTPQg3v
YNy2SWJ+xFiDVnWl3yfMNAp+ZLvYPyLMfUxSqxUKeMJPJSKjSh6Hk+ESNY+t+R3wPFagxnoY8LXQ
UAzkx1mQ3Fg3MWHSTym8LI3XQKO4AE3jV4Qzr1A3op7u2BG7DfQF/5QPn9GTLybiERyIqSX+eb/+
TpdDtoZw4/glBd180MP4MYOO69o2LrkUSkvMLlrPt7EYMTB77UvcEQs0hp+Id39UNqFgSMyC2Z5u
ifui5znoicl9nSb75Dcl84DiqXEGHMFj9dxP6IPxc25L8aFHJuOzMGAM8MuKzIuZ1QLBv01qvOO+
+UPbrGx3TNBArazO/sUAkeIq30O9Qo/UmgSnEfmFzlZbII7EezQZxWJ5HuywPgEORW3Idh2jRY50
MDI+BpCAVOSATUj9QkNBCdKGxqXNWsyPHqNmxztB2iv3ccu/zlXiMLhIkGMHHlUMad5AItp5PUF9
LAdgQmjMDHvrKdHhk6A47Q6JEhWoF2OTDd3eqwa2OfYEU8Uo9y4hRv6AHLmEbAgPfmQbv6Jn4U3t
SZAF0XhNxjHk70CPUeQTi/oeKAY6TIwfSOJsPz4MJVMZx41uvj/nK0dPqrVjk6IVCR3uMpcA6UDk
eXGG+45jHnQH+0QSR0Ww8BwdohFj8H7wKvM1EnYr8J3hoZK4Fu0X6SXLejY2Hlp/Aex7cQGqnFGO
v5BKh4rgAyj264F2AXknSRSOZq6ZorDcURNIbDZOWE8yQBfudwEzDipatm0FGgk3Ya8xNX29cau6
BfSDwBxfbXbIkumrr8BGJpTHbuRdY3c+hkN+qsl/XydN9ti0eQ2HVSKFgc2GejRaw+/quKsVXlKu
7nVUi6cMdjom2bWJVGCN+fXN70j+0wLhZyx1vBj4u0N0PML2bG2pV9FqH+wVrW1uIAuqc9IciM/j
3aU2GypnRbZ6TXB7tpu5G4wCK5TyoBQYbWVAjnKO7nAgq3AR4LTDLqoAZMh5orJyt1VaxMHkaD8Z
PkBgjZgr4F1hrQBlE+eTB/2DjXVHmBL+Auys7LslX5xxCz0jihw7fkHNvBls7+Q18690ZhLtFQD+
dV090eIOa1+XIIV8E0RbL9/cNn/GU7TuNbI1kGMTwlV4V8fvTnmjnxF/UfpIpKELlXOewH2nffYb
plGCsBfVQSZ3bul/4Azgm81xMOYxijHaNZS6s+wpmbuMIs1D1VGEwNoaZO584+FXn+uMYpyGIEU6
h9RF7NtNcbljC0XHLvexm90h8twtv17FMU5eNxPvJAGtRzKlD1ONfnpRzANc5Ljzq/hTOJmzM+Zv
W8nPyjXgvymqDcGGfmilx0DE/11aHnBFH18jYgM22HYEBiMiASmsvt0ptHdDNt/VABm4cZNdlrQQ
U/TpwriV/K65dhmyzNZ+KMjiGSp1HBMTXvpDjvmb8WN31weMF3EHxCRL5CtU0R7yYP0WIhijtuYg
jevm1i8MK909NWpiscOAzS5NAmsYtQ05b1Xyzjn+ZUR+um1DbdwyyvjW2mfb8Z5YN97nMbkWJlHX
sXeaSItgIQ6zTVrOiqFntAmxsh1rG9JdFn5FtRPTDUOeColi2xGmlVAfy53dcAzrnvJ2gxaZj84A
AKi2Ev9lkvQjU+XkP52u3YYCpUaq9WEQi+KpnompCGXTbiOHSMoO2fra1vj567DCUqE91i5jTN4a
LiBK88jHsk5wza3VyIbViwFCDyF8gEab59KKljGJSUWJaz4rKprRzou3KoE413p8UnHyZfWIQGZu
RrJ7JBf9IkWKLypEIGumytj79YA1hDw3j49OULcEH5pYV0tysdejAefdAULmp/1ao7pfoXhicmw3
r6OB4z6RaEMN0rz1QiMXpWU4mCTDsWm9QzFOr63lvGQ1FPvBpx0cM2bZw3hhTH9PJYaiUoNGMAOG
CbXoRyngtTuFl53Z3gZYzt7nOmIqHGJIR4NZ4shl8ycIOmmb6Kgic69Zlro5CDoWMADGKArHcyzT
feU1dL0KLXTal0eo5t9eHiEPzJ3LMAJSLWc/R5/NkMK0GTIWLmcpu58F0L2ORteHC5Xb6xj+lKbi
u5Luj7ZxMAiG07GFwQzX9VCxC+rbRq4J+kIug9dkGxvlhx7Pt8GgEYQWwKUEagPcA7U0G3augtJ5
8ctjo+1ne36Ts364VDp2pVAWcjdXbEiNMnmEPMCtPs23KI6+htz41WnYjzTXxPuEtnw5EHWU4vDh
XLoZkw5MizZl6GnPGmaocQAf0yFgMcToIMZFM9h73nOsW4h0IhkGWNgSktsZchk1V0eFioBds9h1
ttk/oIy8Tt3YwIDogV8ShosRzuWCh8yQELJrx4g7M53AKhjFm1o2KIpz/hA0lbVIfBYBcXu1Fm+n
q3mYkqphr9s2aTgMJiKKiM2MNYU+9MuERP5kyfw59ER5oY1gjYn2KEjd/DryQ4GNebbiIt6lcaPW
0RKbLhKZB6KSvyoU4+uC2ArUEUzm9fFBki0WVjNm0ma8+l6q7dqYrbMWz9ZpgUIzQ/S2pc8I3VHD
kyYTY+taLMcrFY07AzS2DLvfSC/fIIBAACUcEseVZoJXs4eL31w0TTSnNJntLTOpAQ0DBaELHFXP
6AupJ6CmxKXctS0iz9ngWPXQ2GhuhsydGqVDswGS9pGKNSP1wUg3qhPfbcM8piE9F9xscSCaZJ16
IuQ8M0+ei4AkAc7JbL54p0qrL+CquVbpHvOR+FnPpLzx6YIDtcCheyJH51mnp508fzPKBLc1dIGG
CejWLW3CbDBqbKjLzpr/Q5HDDH4mmTa2zsdEqdwny2668xnY9tijoDUU12aK6oNTFd9QIb66GAcL
CyJ3LdBaRXKrGvPNL0LEBhGznJHvYo74R7eY15QV7ogujHZa0j1mAGVW+swIGtDhhsG1t6lH5xMh
aRBXbAQQD3dGvsSYhv6mqhBJ2vYTg62ODYsfAi/kM0v5CXCqfQJSHY0L5dYE8QHjeBtHiNBbHIOJ
1ZHgmfQvwP4XaDRTaq/qXgoRn70JThfwxfrw/8g7jyXJlSi5/gvXxDMgAnLBTWqdlVVZcgMr1dAi
oIGv50FzOGoxZrMlN/1ktcjKRNzw637crCFMUjz0MsBbqrGgqJhhgFtnC4VC0KJJ6dBUPMk+2aj0
vXOYOPI6fvViOaIdunORWJUszQ4pNU2dbUGSdNFB9sRUbq18jRYtPtOi3pg2Pqxa55OPSO9q71qm
YLNmAMtBe9PVStpziqzfKYZdLY3MXGH//gGB9Y1mgDG/YltS93AwnEzeB4luIiWYmBibJWintaie
Apz1TrjI/ITNdu6/6MCNeQxE98LKDyKlTFi25mdllr/VAmsdGGib88pL8x0xxN7NOczASY+AcvAB
WK9EZzYigxwl45gGY09S+lh75jHkI4aREhwVPJ6NLNTaKEkoxJ298xkA2EhVAOBPanaZKdArp2LI
QZuU1DuRR6aT6CGt2JpjchOl+8eq43PWt3MTYffL6nKv+eUTRfbXThLKtEYME7GyCeP7Hd4dLHFH
YCWChVRy8RxqasrM+x0cRUUqn+0FPWuPtHZMG3da6h5TogJG3lstKYIGUip2Z8+110pY/brVymwB
H9RZGfljEYUZmg5O2NKHyeiR4EOc895pIF9IZQAtFM1eeeWPH7N/64FPBL31pKzky3eQCKRCl3Td
V2zvBBECSZN2sWkLEmRuB09wGqM95pxDFg4/MZehyb9gQBU0XbnhshTd0gvs6xhudYG+Xh7omNlB
H0L36wIBfIzCc/JphyLR35PZce10db+eMi3fWlr7ZODBJS6ubXkK3zTLeEmFE87Im99RrI2855cD
kLUafJaUHl4oj66CGkUeaSUH0ipu1HRcjAFYyMhxsGStN/dnxmcs9TMxbVbqFFJOW0wdT2c1g3ua
SyCDZtVjgIjR1Y38OS7SbxB8TDrAXSrzojkea688f48F7KoyVte2j3f6mK8nW1snbXYstGINSHvX
m9aPgQ6/KCgY9RsjB0rp/vz/oLnY/5Xmco7AaX9m/8nWMGsufNm/aC7yn1losVFeUffRNf5VchH/
0EjiStNxHFcKXaJ2/JvkYkobPUXXJQ4Gcpv/JrkY/7BpR43RXdfga237vyO5GHTd/yfNhV5rW6IK
eWxv+S2KWZP5/nyM8qD+X//D+J9UF2FxxMG244nxUtr6i4jaYe9N/b7HLbe0iQIhPUMSyx4bz6RM
dYoOEe5e7iPaHScWJoOJqbVBXxm6IyclenGv7+kR/ehHla/bMXydEvGuasvZZTTUeMO4Mhxb4Fcd
rzwqG9CRkLTMdraqgp7VuSppDdMz+HdBftOQLIBZT8cUowEPGfR90H7HfgUCHdBLEHUozdWMvoMs
TBlmyeRuW1D5G9KNAfZOZVN1lUXGqpc2MNDwBpIfBifDSSz1b5v0oaii97KT8CSdHu5kzbGuE+Yb
0GyWqc0cljW4/PSQ7lktRgol0QBpBvCxGX9IH+iq0bGWr+dM3UiQgksUxNWsWnu82jzg8m884Q1+
J+o9J8f9UtZwSrw2WWZZOB09C3u63hF7FJC9rJ4rSur/Oka4H/X6IRvvySjo0vE9KDrWc9xQrhqK
Bv2ZBwf8U9hwlOv4IlmJoHzuEvlDgJWIL0EF9OMPzpe51BlSjHOVMMXWdsW0kVFg4I10I1GbMqDs
q2cWowRFHLzToNJc5f0YzC+JRdOpjp+T/3m41Pm463BTLExCZpkt3ync5fgFIWsaQAdZLS/9/iyd
7Eg96ONcoxvU9c3wHXL37PI+9Xpam7KU23EojsQ7YdToxOp6W9C1O1ISOmXHOjFvFGV02656CkdY
hj1750lPDtJMf4l8jOuQjXfH8gH4vvoOeq9ZFWaPjsJVndapN8HJSHqtWAQtO715rWWXNzyrP2Wk
HAYgKOCdb7x2zjDT/qhPxGehK2ZBPRrWg9bot64i9mNFm6YZrFXDxIAnfS6Rr8qAwaD7VvHAnEhM
NcrGTZoyo0w9buxiMsFcFYzUWppHuyn0TmC7Cxx4kJqhyaBR8qy3TLKX8Xfl+9pWxuLS8lefEpVj
zMcmqlpnG+vtAZ/2BWMKU5/nBstW51AotWcZsn30w+oPKWaYepZ/Un20yYfhkue1WAfFU9YHm7Gr
b6nJ9W88Ol5DSRsTa5A0J9DmvIHq6mTZ4GCnYh1X6hZIxKYSZ6jTiVtCgTu7J3lnc/oS6kcxkko0
/WwjPW5L3hg/1O6bBudEVPlOGhGVFAltQpZo8B6SWQIbcTM6PBeuBwtDK0q69sZVb9KS3Svean75
2ebFGRYfZ6dIn4kMXiAeNXTOkJQsbLWNaUFddgPogIBMJLABkJy5x7WQ6pPCDfaqc2G5DM9j9gc7
zU8/Y3ym8lpU6W9YyKfW6p6CDPcrnYobz22ZpnJW6a1Oo7agsDN28U0q9qhmN71UwRM2/36vVSC5
azMe8NXgOAqHW5wbeB786CAS71AmY7ByNbqMNNJ7WTmssix5H8mdraIyKrmQ2uf+j2r8fB1NvVpH
JuYfzL87qL87dJfqkfZKEq/6LjQMvsZXw24yf+0uWk4298/c4pSuupMeAUZnDU8/RKjupOSAG3gx
yyfrD1x0HOLnvsrLr2kzNRlRLUrnHYg8oeFtZXbUwnBAIsmfW4tXXqfsm5V+JrcxDXewcp8h0T7a
Ex+eTlPnUZGoTnzaYOtFL8aXvjE/p+SdYpPrCARtmfYYLpmGoRk+zp+6iWc7zmryBaMgX+HlUEAJ
02H46B4zJ9XXsIWRQgaKK1sXml+HsS2z0X+5MBYszBeSfmrA7v6+yKMnOLJIbuTVWTQdOr2jAmlV
ughDpqMbKJFU+FZiVRj9n34K1qR2DABw5fQAF5Aien4jmVGtyw5TDx50nFEN43jB+h6vVwxWqGpX
tgNZJICAAPPABR1wDxzOKK1mojPzaqtRhrtoIu55YfhRTdVnaLQXr5MhFx2HTgSCSoo+iLK3GT3j
+oIbEIeAQpyMLbJtgm/TGJJW8uz4QytdsHS8HkT66o0oyjuWpo2j/Bs5aB5KHuUy3Mw2ekjPC17Z
oCp++76jksru8M3Fn04QKpqTow0NSRRF1IOED6Pu3tgjX9jatWix7obhn64t3ZXLamOE0W24FuFd
Ey6irk3gBQnUscigcLARzqYFfbFwSqTK2LRIQ8pXZ3T2iKZAKNawAKHyUUjMW/zXYdODhGsMC8f0
ae2G5INmBkwMOhD0zLlCx9m6WUPEPdw4UU+WOX9JK7j1DaVuC+n239xQCournW3xPMkF9bQVrnLO
sDTcjI5ubjSEyWtJZvqScq0pJuuxgO6AicB9KT3rQe9S42l0nW4ZksjadITSDkxEx85L1JepE3Uc
nFWfeC5OkNQmTguyP8SjZpRuc3RR3xaxDVKn1CgwDBpYa41t9HO3yVbFmg7vyzHWgENQHgx00UKW
lLt5e5NIG8hALUIh8a/SRdmvgISxLxYblWnTQxzMTVzxXZkQPXzY/SKaM5JDfrETeDqkFzJAe/Q+
oZclwR+jo5vKnVMXeTCw4iVuKFlblaOp7Vq7j9djf7MhXn4H5iQWyiJ71SftQQraH13TpyHdMvBT
U0F++vt38SSifcMDNZ/MfeuQU9T8nC6/gtZFgBl7L2/U3SXjtQSB4u0cQKqMStN0SFwaPg2AIeCL
eQd4McrIGEQnysTSY2nq0MtybdhjgDz6RTRASRMbS8UjNvF034ygVjg80pfByfxlB39oUHVGWurS
jnW0NwIcfq4S4hhM2YS+PL7zXpsuRS2dZ2TPe1SX4dYQVbfTmBJWfdkOK/U2kWQ/O5D9eCBn0SF5
GGxRcgOKq1U2ieYk9fJm44bYwRaF42u2wBDVUHJ+khDGTnFXVlluWxj4K8wy4VPoyw3UsWwRzbG/
iiXKTQriwjRi/v3BqmnE6/5Ky7PInM5ys+DxUqE/K6NyjjyVQnTpahaovVmqVq/9LFyP4GfCF8J2
Bec5wnZb1ne+Gte4de5RvqHezVVz+B1mUTyd5fER1hJoi/5ijTggkTaYbOpoZfr9XWaS9XmW/0L5
gBwwS+/WLMJ3GpjBHF2+Rp/vZqE+nyV7hNBNMYv4Jmq+Pv3il7e2pal94PItqbYiUkB40UEoyU0u
xGJpsx0I5zUBdhusPfY9MuJ7zjAR8yzMeoAIybwVpLDO5TRk7dAyVOu181VHTrWoZNLTQDWC45k3
Fdq8sygiUOn2H+pBzx2LDX3ecHTS/lC+tpEE4MgtxmvXiP6M81YEA9eCK2VDfo2NiTDGE60px5BV
Sp/hGcCFFJJgJFE/1Fs2WjelcfJmvb30IL4xslLNORcq2oO5FJPNAAHCNTCZwOlWOBsdSn89mVs3
LNolyQdOhXLRed4iI1+25N38h0sL076pb0yDbqFWv/kJNQgg/Yv5/o43Z9EYJOaL4UXW4kwDVIv1
qtrLDjqHYYSnUCY74bLNSQ2dWA0eDe7V9UJwB1pBgwJi0V9k6XfHLNF3nYgotjHudcTGjMkRNGWH
CBO5G9Myf8Apb3TP3OkCOhvG8WVfc+uxR3/hkFlhGWs68QVyz77vaQgWZfJEsILZNH4Y+cUqL3z3
6yJaqI4DslGvwVB/KJ5QC3GMfKiDZsVbSkcXTf3xCPcc3XpKXgIB3mHKP1TpnG2QyEaefph0ti7t
oboXOTqNAtw/1fLbJiO7lLn2rHQCMV14NCtM1EaSvPC0vVcGc1ZT2pwZmXzNyUxiG3vQS49looPf
eMpJi2tPSs+gn5J58JGXF0Ao9XUmH3pJUwqoi0fXzd+qZthHzCLkxsm0ZNN2sqJTB1KELS0NM0zi
XI0jUJ6xvay97o5l69VOxLftD79NQgdthPjQtuxRclgKpHroNMhG+gZoqUuyOsOWFmKwQ8Iq0FLK
Bl2b5jsCaG23o/TiOeJKjgHI95Z0BYAuCyz0ozC7FwqzmsYmZVlm3zNPL9CxVU+tRYt6vaCFCBGu
p8gdkxwPrhqH6vQwBQjjLEA6M30aGu19MEhnVgMsxi7M9roFiKzgDWuYLDIjGS1JN/+wjTdn8/OR
Cf2e8ORcIdpQTOmJSwwBfxzFWxE84wKN6/G5EDiB51fanqIH8Lk0BFrfoVH8mibfw4TWrYEQMgvF
N/Jr1cELgmBlZQnstLI4ay7sGd1wdnpOFRt5dAa5QhPpqq4EK2uOfauYs6M6RPdBipOX1lQY0TQR
pYnNmqaZr7gZGrHQ22Wg0i945dh/zC+T3nYoLAcjbDfcmfEoasHG4GHQFZsxErfOjPdui16b5vE3
PEMuBXIC8P4wWnxnI9gtwBmVhK6rgemTRz6HDMhG9e2U2MlhyqwdNq9icBmMizd8CZduqk9GiSUh
LvqHUTjF2dT9vVdD45TwVtle0oXqo4xjwCWqn453I2SOsgYRr5rzlEXXpHStDSVcvJLc/9O448OS
uCcziZzzqOGHTFOb7WzJE00vYATk9VEAn9Zre6lavzlya9sjhgc0n1gk5WjwlU55Jat9jCx26K5N
e9IwD7EwybHbQoF2/auRwLTC7GBLvlvp2FKh1/pfEkvTKhAx35GRNgDiQdBJcLCMO48VHFF+8al4
YngtpS9ohUynLQwghHiIoaTynSP3LHowVfychSO8xhfSaDmtZlVDWtm5RH73ntTDxXZhHgbtr6jI
5VaAyIOyfZCRlJd26NZ9U1lbFyF0QTUoaAyfGa9CzYvqOwcU85RaaD5noCjraIMKcwn5c8QswpfA
0BvuMOlGE36z9Nz8pwm9587d2pnerWqMGfSodeXqrGM5jx3jSClxvVLC/7LL+WFsuTgHMOVjgyBF
SSCDk+PXjZ09tvtgPeX4YWwTmHAAU3FR1CxwxuBtCPX3qYP8WurVJ2+OcJpS9sQTHSpupnNjG1a9
Tj1WnP0WjnceBKy8nuVf0h1AEZ2y0XIxzOWEDgUZCjnpwOZCiJtBcMUWcG1U/oM4E/Cm465VeMZb
SPw5w9lRz7kxt+YiaauPFn1s6Xo9S8CBK0MWvoRdwmwbjj3ESLmPG26GvqfTAFNpLeboYSGd/p12
OzIryZnCHHetkj9pR6VSXvGukZBiM8WeoTehETYqWdIdoFZCCHavc5tM2zCNa+FWdlgDVJutE/Yw
XUWZL97exf/TsqvgIyD/K831ygFV/web2798yf/RW13nH4RM3cPHZtvEimzxfwVX1/jH1E1dOoDw
LJdf5d953MQ/Fv/SI6WBv2z+qn8VXA2H8JmgO5Cbu2dK0tb/HcFVoNT+R8EVhx1ecviCukT71W2D
39+/F1yjjqCxWbAHKRw9RXmxA7xCU0PhjHjWMKdODcoZ9uCqmshY8OAyc+wgkEnh5P5CHWIlb849
5kgOPpiXnhUfydqw3OaleRidpt03iVjVdX9O32Yp0GrZo7N8PpYNJ38dIpCYWnfGD9QgnEbONvf6
XcDCfVGnwUwbCyhayh+NlspYcFv2MvbjY0OrTK2C5zrDucIS5UmCk1rYJRhnHcNsp0P0GKZ3irfB
wZPIVwS7TnnnAFkbNABUQfw9UiEIGkHReaJrv4b5h1pzBr4nMjsOu8I2OjqURSz6eD8OocGEHGmg
GcyHDAzXdaoY4DrxRP0y3SFA95y+3gcGrjSp6MWYRiXWcVxfTa8g+a5ewqqDT7OJNCe6+a4HW5sn
t/Y8VkW2YSHEq11C/U4ROQPT81dBzAsd2xTCJNJdZypiFYk3hVWk7/MIdQsDpkkOF9pX2D2QCF+M
pH+eHSm02L82dn63qv7Hgu+Ww4fPTevSoULu3DkU3loN7Be2dBsvYzzMMfW9TWTOq7Hbuq3ov+Mg
usI37zbVoJU7z4x1mli64aJ0+1qZ07DP9SrbQ0GgusTGwM4m9TFu61+Dy+UBtlizkrYvHyCH6hvE
NZuOF0KFdaYey47wPh6Tgwzj5Bx6sYs1zHV5UNqvXFvfjJRMQoVfcU3zDekKhyUrdM+DP4DHdX0a
J1WCn6QGylF4eXwflQeGvJv5363+UCg4BeRl60swDNfIxx1YdQG1vQl4p8icgo0YiRFTtnObSouG
dRoVstGMDoFprlIAMpdKmmqhSjJPdNmhcg1FcapU7e8c9glc2HkuNo0G7Zaik0k17s5vJ/tGwbo/
fJZYxBH3FK7ypgMq5xbdetDJHA7dl5+13dqd+Y4DlMw+tB8MRdcqHAHY/POW1U+pE9KMgVdJcpDZ
6MZ46GSw5Vr41eJTpD3nKaysteOi55Fvv7aeA1+0f6qEtDYFzoG1tJ9GR+XbWuH2ozxdscrzanYP
BkEA2yHnbKBsFEFDyhODNVYWCkA6mukGKo1XAE8/4BcWG4FHZYEtAMIA6YGF1LwPrbY+9IyfVVOV
Dzkm3LWKhXXDNd3IKDottIcAoAbGz2JD4/CBVO3KLB2IANa2HuUHxpuP1gFpUK6sVrasCtpLInkH
5NPcGhj+WjJ6zxvngEGByU/nxWhL/4Y30Gfsxh0UP5fxT5/FP27tJA9lS1DJ9SidgeVy1UdCkGJw
+l1oMidMWXOgMjs/1oVUwKseW62m+5tznE8m1QZuTLdsB2LnO/Ap3yxeiCto+2yaToDA843Qm5Ow
koSiRRs4ckiyPsyi4rGqqh9uCX4BLXNyPJ9MlxsBv4kourJlDqDXfDTbvgLFKqqj0aSzebAYcbFy
sy2w6PZmTEcrlbO7SC9/AtWaD1pLwiXWOwE21Ac0WhYeIAX+LkG6W3iGhk1iqA+WT/siq9FERNlv
ULX3ImgR6KqnXAu2vkMul/fD65DcCYpOf7IJc6iZXKKiUOTCYTiIPgQBZkvz1PqgCDP4BhvGJ3ej
bO/LT5MaqnFGU6RqNrrmRVRG2TycnHJEfJ868oDBDO6dmNlHeW4jUD6Q4fcGhIwFAdKQHqMeImfm
JIeM37GE7vXROMkpzom5GHWjXcTYDtvWh+xgj3nDU7VcgripHmQxiFVZmMkM+/UWmtbELMDfrMnH
gdUQlhIOF4Co049tamzZ16Eajfp7SXH2c80EZN+CQBlffj9Qx2er4aEwrPLYNyXNc4Y7sFcuvzhA
s11ruuWSGY0mXsv+qulfvNYceoRi/JLsBs/roeJPE8kZhjNa3tHTjAdRDt2pb7CdVYax7mSkjk0/
6zCFvmlt5DyeLUdHhxKDW32rHBKDCSRjLgpuS/emVWzqhPG3dC8M4t0+dQFYx1Xw47RugtFXdGtl
ky4KkNy2UUa1jyu/axlbO+hOO7PSf7LJnutE2BE4Mq8J/sGJb6wRu4ZxNGSdv3UtL1Q4jqCdQN1o
YHphQwWWf6Be4Q1GaMvzDhZfLNUlO0Rhn18y+LTCnmyYeBQTtVZvv9TzzoR7+RBnA/cf+VTXQX7W
+o4jPYt3jZerjcND76J3atfVMrqiJxPezVJnXc4bID3yYYo6mCpqGo2XbuPCy8l5m/z9oRZwhQc2
l7sSf+8iKq1Pmzj2orLBnPm0DO+xshjcn8doE4OE3wYos7oW2PceWanqPe0lzyRzR+OvqU0uN14V
dc/dFMtNP0F8/vuPULiHbeM0wP3aLgE6MZpHoqSvrUgorlb+QCFBiOFKGmtkJzj5LvayoT9GosZt
5IQTBGjTXwlPvGcJowBMjhNqPltkmqnMndK/OuoX1kNb0xPshchmnT7hkIm3iW6wA7Bx21lp8gVG
J1mxwOaktLI9NUpM3Ul8S3T/lmz0KXqLbV4HAc7ZFflqCLQb94tVCxprckx2pEZ97XgcrlTngPyJ
VqnUulUzUSHH04M6BwfTZMN9BZqiDQKqP/M6se6Dfb4iDETXS3Dss+Q5xmzU7OrGv9ITCnxPtd66
1qPHqsAmraMB10dL04lsQf0dPGxSQzIebY3/TA78yTXCeGO8VWl9aiz/eSpIB/nGuLYGv+fm3wMc
ayWjnlQ5CZopPmE0g1hXV5e0JKygUWm1tHTN3LWht41s7RhWifGAd1rHVsOHMRAm799g2AtKlm6U
gkOgHkxMwTmNTsotecZejFDJz8rv8IJg3MTkWIUnRTx2SSgVCNY0EUTyEzQ0xosNt0sCPh6VVpXm
4HCerLVLkcpFec1maKc/yZgm+64KOsYmWLpFYXOMozgSg5q8MzVeL2y/QvJ6Ymn2rrt3vfJUufFt
Mglh8EtRdCifvGaOS7ECWIoWO3IBaG4Nr3A4wpSsH7weJyF2cPw0rqi3vFG0Y5KE21h276lby03R
w09VCa7WSbIexoIBU7ueyIjo2ncOd8SpG/NYhNz3x8r8jrAiqxRaXeT67clT8ibaWDtEpSjWpY/V
lc42fW1kHhbREBuVQRQWHuvEdxE9yOZCC+lQv1HN5Z7CkMSnFrbOB8DY590mZLz6ghz2XtsM+Y6V
1eupfO9Ka/z8mATjmTDK99pnlyjiSrtrGNzW3cDPDM6zTzGOpgzPr7pHWl21pXY2KixuWY52NfT+
b5rmn4T5xIuFI4OIXoVGP4LOLfzhPaQE3mgQ2J3Wugzl2J4bHXJSliA/DtDKTn0VPhJ2/OIJCRRF
JteQUnbsUPE+nnTnxntVwFlKy58ZGwgCqvgK7MxZxpQ8FnbNkVMRKYc/Orc8x9pnFbVnb+rc55YW
zV1ReyGhPz4AEKq0de89CUqfXurAmy6QQOkrUJP1akbo46SjcTa5+kOjZ82z64T5JjAdbV25hb3K
WVpvB0XzDyOCv2S/Je9hM4kT9DFIZxFRHf7sl6wOnGPehScdaf95GnP5MP+T0dniWecp/qDGcRc2
hyR1+1PVxh90BOi3OPOBQmmlscp6GiN5l9vJyu7ckoZX/rPnpxTaFf1dc2I6l4BCYJ4bqbv3cvc6
5nRoJ012jevsxdNQeAcsFVfLpL9VdyoadV0i3TSkEAWsiy99TNTl7w8WZLq+9K9t3HCpGir6qqbi
oZl/sBnDHwJ36Xgm7aOk6A6TMchHr5D5OQBSNmTXSjMdqoHGTZfGxs3rC46idG759A08CTXtVrgG
sKu6RrPLUmUv5+THphXgudh06TBHtwOxylUpKBkIEsiQOrq0Y9LsxK6huYNnwH064PdE0aMaeDbR
jgw5Q9F0Pz2SflpCIEjgixZsPitzsM9O6RoPDaUApdBfKt8ev9GIqFa+WKpqEW7qQxH1hBqb4tVu
PG/p1/aH01NzjpNAPodd/2WBbbtwotFVcbPKHOSxeeg0Du+5RQNjublm+9Nsa1tf0jblbKzBa5fS
xnFjmtG1VlyL3CrPn90mea4gyG7o2SKyUSXpp+g+43CSh6SjpToKO/PgleEVYLxzMAsQtcFeY+u7
cpzY2XrUsiyARn5lLfaFShSsC1rPRUZtH3HeOQffzG9DArKt5epgsr5pRk+uCNnorPZJiIM/HDif
EuNgUlju7YGCDqfMth3qWR85VNi9tJnBZo3glIicE01N5nKY5h49VtmsasTOLcKUbh7F3q7nBm6X
L0OZZu84cN81vgWPFQroqRZwGXT2uR9k7V/ZADuPtqryk13y8mqup3+0uIGyCKIDjnLvqBOOWP39
/93I26amKn7mq1KZg8SwAvFG3p9H+bZIbe8BBg13U/KhmsxpjmRMGSqIjmBcUL3mGiBFYddkmDQY
1i++Q5gXDO8yY3dC4hm8H+9jinnbeScVEPbhFBFk6XZpFrChD5twWymTl8up803Tygl4v5uCVlGn
OgGy58wDZ3aBW2qvTceNaV1Ixjco2AS84lqRTgnlYzlNu/EcZW15qcXU0qBJ9ar04RICp20uTQUA
3S5aGusT1l2dNw33mfl8K1yQMsiKqjVeoaKKI9U0OR82Lhycwre0j7JlOsT9rdUIsHa6w5NND+Kj
sv0McDfYg84L+UxMQ7TujLxcyxg/TJeLeKf8ytsSfAufRTa+CMdInvxRp+gN0CRGj3YNN4beboQE
NBTqB4vS4MLP9nyfNXI9tsTc4yJjPEua9KmsYu5hk04cjGFj0Wit2o65q52rcNTOEgePCQzWXMlA
axbST+srcheLTbMjQqPYLbQdZCCr5QUxmH4jGXhPrR6+8RmvwuQt4rB6NOpUrKLMX2UWd0+evOF2
QKk9x1kqttkwvHeB/u6EVraqY2AGpuGdysZ65oTATYflu3Z5+9d21m4RqJJzFrq3qhqbQxwHgKzj
GrILbQdGBVIzSWxWmxG2iqoa4JvSZMaMkRdP3kh9WmpSBQ3W15/UH5zhWQbTDjhsyvwHvIM/MpS5
uA/Ju+FVcD3rF5j7LlYOVkJ0VHTuu9DEd9VM72OPn5+w8/s19cUnatLWMGEfJzOFnjXQgt0dEScu
s7H03oklsy7LKP/kt/+ncumOj5pr2tCpbmfNhezTsNFAvaOXF/IwhfpJ+Sp8iXkwl1m2nTSQB9Qv
uJu6vfnaJLd6bH7YGh0rdXTxxyGhzbSYt4PNpgTIjVzXsKrrgH80uXWMKZbBZxuqdSPb7D6ayYdh
TWI9mvjAdZ7Ppx5ofeVdk7QLH3yNlFjSFAeK5sujHlz7rEifRnZUDGecCazncI9nimCHxq8v6uE1
kfnLiLqxTkptLjON0pMz/9DPfQ9//xEuyS5ye+quCtkSmrLNB7oG9yXy0rF0x30bc0hHStjHoQ+r
lRkOJOyFTktyqSvOy4L4HSTVv6U6bmBYayuiZ2rKcnD7Ctdhk9yqxmueBA7SY2VRGSIpl8ZZ4v2Y
kj4l13upzEp94qvcdqMCooqZ+gD2On4q4/rNinVaYmrvRNDHvpcdIkprPXciu7aZOR3SSkaHEcw3
IN70ZFTtMzLBtEmDPljzZOZTVpB/7NUYbFQSQHtLqYmKh7R/zbIJI7km/VtOhQsbGbSVEiLIxmzB
6HWViQncwalRqvDg+b3JuOyat8zW9oTOxPnvvyKuV1x9nZ+n2xE36C5SpvE1VvnBKfTq2Lhk6XWy
wZrVTmd2DvJpLE92LM69K6wvq4s+jMaoaBJIho2Vwk2hovatAKCxblkR9iqNuMVTLWvSm3gX0bi2
yx6hS5vFWB1Diki+g+7NTP37fHKunCo7OEqnW6+M3jAMHRrOoi7wfojWtgsMNPHZ16AvF+E79AWq
YJrGXPseqGnUTFTYgoEFUc+BCR4AxSFoRkQi1bKzcPtNrWvwNFANTfApAtFjAemXFDE7vOlFZiVa
c1mTRTNQyJLGTinqIhFpo+EXUXfKHJPArZQ8iWZrnptABJZyH6SNtkg7nFlGAADIiB8TZO2tTZEV
KhC3Ecd7CiOr/KgS2CBGbmy4k083PwucNcyIZNUZH0NjD8e61s9OGHwUuZVfyjgG8EDkZEEP8hwu
FcGqE2N+yJ3m0xqxBNSl528LFzpFGrPrG+2zaXUlEXmQkYgIf4YxWxeDg0RkyuYyBSMfwF69VqFl
E6M8Q9xOV5FO+GHABT27+FKC22SJc1ZByh2Ovd58NtztZkVEvsve2ZvRQFhNexgo6TyRSbeMpn9y
CgEVO6FPVEzkgYtWDaxYx+rqxy8Z7Nko+6qH8NSqgo10jl8umsQu5pOJCzk6mCZLWBPCaeCAzg0z
jSpuUCPdvGZtaheKy/+m7EyWIzfSrPsqZbVHGeAYHG7W9S9iHskgGRw3MJJJYp5nPH0fSNW/SSm1
qmuTZqlUZgQjAMc33HtuRdZEOcw1ynSx0uQTjLNchH66UVP87Y83CNi3EgwYdlJUqVaDkq6CQuyV
9LmeMHfDvNgskCd04q3uCVEH8bQpG8nZM2G6yOqDtCWQNk9s8ipXB9aPuFHotHedE6OFKLiAgg5H
A/MYHS2oZxxHP13zn6IzG/UXjLmkF3OtQ8F1XstsFoOYnXbpSsisxTgdugHO72w7uXUi6gmFIYjg
wiRZWSRnrNGc2iu748rvfcxnTQDdkkgWizMY95jjG5AqyBBbVpXJxzaAR4uNTt8QopWyISCHzKTP
0RGfXsYgfA8L5xn5Q0cdJ+XW6GXyqIz2sWU3+2kgFw0075O5f0/IXacegWE/NOTzZv047bnP09sQ
oEqrGvfW7zGsZX56GOrLaVpauRM9m2Y43PYKPGLXPDYti3JVJ9GmYCl7inGmRh4bxazO8mvTqY3T
VvFZo1lewfh6bSI33SSFinDApcEptKPXiKnA/dSIae0Q8bsuG9YNJlXIfpTCfHA1VBiogqnsIles
GNGkW32OpKokOOq6Tx6L0liVRmcA2ZMYfNP6JnRw8NZWjOtRGv1KU6g1uajVaWj9Y5GodCel85jZ
TgaAvI02oQ6u1VMiPehzb8Vyhr0vbdPBrM21arPuIrdJi0Ebw37/Q/rnmmi0NeTjbJvG8LuhtbwQ
EAUJsdtHdkorPuThwSgeyGrzDrhA0X3p4oiueVnonX7+5Rc8XpoV1bOHXyOOzSO/0NsTh9wXIjgn
lJHbrFEPY80jEgDh//zig3OuS1RHjpcMyzwW4twSjeqZn/Q8ARz5QG7tFrd3VtnFKelN8hY42Aa6
BRtp+goZk3+iCHzmp9LpqXlrA0k/RTVeWaXRobgS6eBIa+aMdwGOh7OMpx5dWG3vYNx6K4lyet1w
Pe/DpMa0TEXNczwBH2xU5SEo8ABAauYIxmCxHCqmrqPQub98u35IY46xzsZJhnSPeFNpXhK2ZNuJ
yPFbh2ULJ9O6i4PndkyDyzAMwaUt+dZy2zhUUXMO+k6/akh/7+w2XjF2hh3tYsH9pQCIattakfzw
PhJjui9T3s2Qk0LgTVBtxsmywRElzVlDiU9huXXD1H4tidlEjX2ww/AMZ7DZB+j/liQ8ULmbcz5j
HPnUoRUIm+/BQt66QMS4SCYWe3lNm93Sk626gKmAauBDTdBM9r4WRvjQGGQhwn/HMeXgjU8xYjNE
WnsDeUXEgVnLXO+T58qjjhsHw7oYhfbWiiza4OLkiiLe98Hrc9pN270gecBs6vdUHH5DwG9FjKTI
WegkiNT8uMOghqcyatL+3EV+ziu1R/yMh8bqq5uqx+zih9FwJpnKx+4VeIxa2S7x1L7xa4fBy+h0
6zp69WYxooswok9QxeimZgB06DDOQotYENkdcDwVB27AigwARFB4fZIdJGJgYVV/SDQ8MGg5d5OB
hcX1cdOrrJcrHpHOUzPP//VC+8hh5fC59NOmqoSz9pDELWKtjg6Quipi+ZoYdPeIz0OPj2Fs2iek
ec/MQ5ItY5pXI0yHayRgrMVgeVDrxfWG+z3B1uNA7RhZg8wCzFamFBSQLZ2l8PEViEagEOVAkWAI
NnJsCEWxeAq5RKkv/b69Saua54bKunXuu8Wa1AbsZ0l4kj3ZET5r6nFobuxoIKY22FoiaE7u1J65
PeH5+45cDM4QvTRGusWkvNO81N31gfUyJMjqEmMOQNDeXNU9MQfERk1V5g/6U1mqtwxRVpebVzSf
cAAMNW6csjbOzZYcgPapcKIPy0E6TK7YLRGwEJEc62wEgPE0wwKz3KIpMlIDEBfxYVj6xp4voLdP
KYxQZB/dKYzZGZI4gV7ZzW+lcq4lArybnFYzxwL6HOg8XYFwcz+aKLZqMXwA2inuiYks7vGU4py1
xCEH6AoyaXCOZv2N1n3eDKJtQj9P5B6Kbg9a+zx8KNlb+MkWSZV/0GKxsKYc1dHQgfubHYkWAjyv
P45x0x9d/CWb0O5Jmy0iHzIZN7HVOx1END/AGhGUt24jrANTrHSjqQiHOVqxjfLsPsVZVF2jQTVb
4OYkjeDissiujNHc0KzibeHcYPBIK7Szy7Ch/w7vQi2K7ssaUihSteyZSO1lYqXma146pKh65spx
2jfXYU7qgYKUgohaqbNbCJa+dPytafYPLKeuOrHP0Zhegb6e3Jl06siXyjINfKTpPRl3a8IzUEF1
gDA8lr19Gb2UXD8LmwoSbsscfpSea2KcIJmVHDjtmSlEtskD41GErJrRWpPN5d6QkrpiGo7ZlwSH
WNdHsnBpuevKWXUgp1kVdx2Uq47WF3n1onEjMuXt0D8h8wvDi0yCl7THclIyE5MGgRHtxOyDOwis
UElN1AprW8GGXZLL+gkgQhxKElelywIhTodTL9un1A/LpZc339QxpzLCXyACn9qp2DQsDTwYKwst
zQiQxJpQYG7VnPy9VWlyk3LIWEmCrQ3dFsLFSixTvEXHoqZkcavVMKTxk4mR1dMHaB3Zo56NN8Cd
LiqEXKJJ/HkmMW+e2TxgrHpSqTHLLNEDoobCyxKNrwkweZFDRHCEh8fNYidWy8dQU/2yyc2TD40S
91h2TAv210bwIsj1Jhus45pk/MLhUs2hugYG+pXLZH1VmMWXriVMDSHaLFrNuBFJj6eJKikoMV+g
muaPCdQcjINWsqyJY3d4CkwbA3fmlPdmnAMXGWj/MlMSHKVkeTeTJyM3oh3Jhx8jz76zCrr63EYJ
W7gxOmlNpb/UefIRVdTRXmf5K8Cf2VrO85+ACK6t01kZdj2I5mA0WfRVenvLxVGfkM2cLT/vrlOo
3zDWPUyDaV9gyD9AsXDXLvvhZZKW7a7sNW2dEy/HxDz1CLWtEySBRFc4kZHe2bq5c4V6VawoLqRz
9AdLQCN0mscK9y3aDe3BJ+hzFSNH2EyGhyDfaupDZ5oZtnjnvug976aYwK1xKD8keWkSktL5DFR0
2hIJik9EPJRadIBmzYrJsMZ1BW76giOn2I/MFxd5JCg2/Ii/GedX5pj6Oiu+wok0COILTRK2pTEx
PTHMF5ZVr2E97GpDW+buu/KYBw32U+xj8U6nTTbm93XS3oU6215pfZTMOAYPYLSOCSowO7G2fX8T
6T3edpcZZeB0LIP5vE0y3IvUv8XvkB0i07y4LIxJNa4wRcmoRtbrr0y3zY9VNrWIt/WPFn/d0aiK
eOm0MdoLvTw1Xo4pg2HntrVZVtURh1DFy2CoHEvOQzmtnESJdW2OagOKx10Nmr0KRAEwO/JfPMob
JjJdTDJbu6Bsql50f1aut8A/A1UBZ1wzbmRwHLaHwA9m2Mq0wjjI7M1R2q0WdQ9VgcbHGNnIG0wC
l0kZJFsJeDSpeK4jJr+EiErPrKNIPEdKjHbBvzeb5Fy5uKoNvE15B8aoadFzyIpZzOgnZ4ZKjtDS
B+qkQk8/JuETWkNEZs28pItUREtQMAxq2qNLk2eEE4KM/B4IOaOPUZyZC/YLHkAadBvq76jhb2f6
lzvq6mhp4mK0BIq6HTyaLCWMHTPxcerBZbFb7ZfVoKaTMGR0dG3D2+QGloAsHjfKts2tMyfjQLV0
2M/ByxiDr3A0smtg6h+ofVpiNdi4xujKN43D01bYSf2kGWQSVJ3t7MoSjfXQJepkQ9YUdpbQjmbu
2urEnEeLaakuvfgoKcpodLydP5e5fcfQpa3BKzIjvE7Zi0UYqCg968Z2cvvGnH8pFZlokqgkh4S3
bWpq2sJTDA39qZDbBuXwbqj0/tJi8a9DyzwQ03AwOec2+BB5AqUG9kTN/yqS6Z4XYQxAit4CG2Jy
T61+E0Y3OWOJKfJf8eiSHhFJ86mPgVnCP1q4Qzn8sJEoNFZ4bKPB3teZy7K9NM+RZ6K5UG6+HrKY
uAFusxsUXXdOqcKVo5VqpWjykzKpDhET7tqJo42reBSxu0dU3w78FM1ON9qnCCXGovTaexsogzay
3dYd9xEqb7NgjQQvOuaydbmdm5F4Nw1/G/iKfN1U7UcoczbxdBtSlNxHg34Pr+apJoE+dppvRIwz
XsPh6fRjCqmjfUmzj4sKyVW7T6DqUnfPMlYXvJHDgZ+PnAuYir6IQP4CTkJnNkSHQgb7tqNiaIwx
WNTmDLmp/OdKSbGnf8EKMYu42gReqDHVsDGIcS2ypt/TZ8bHemjP6DiKo5VgXzYixkmdqmbVbgb7
c0KM7LbQeJ4ZMntLURf4Y+34szgbQ3wuu+6HFOmbXun3TR598h0fLA9pWqfV1iqc+QgSQiU+OQzI
zQzy3fgs91D61Fg7PXHS9H6t63RqiYUKYopBbAXBD4puJuAZihAHi1gdMLYsYBCHjXqVuv3ooRec
pPM5BOPJI72IMhhTCap/dMEFk6sIt8ZNLgFM48PhUFvJoX0gw5VONPHvMaX3e5/NJNcxa2SYyEsQ
tNNOk2CthhQQ4KyMaev4yDNWu+mV/SncCmhmf0Cu395WIC1HrLSd6u8RtNhnJbZO5OU7Nc0Zjgje
T6WW3+phLcEHYYdScfvksUIfGhlse6xi5GNkZwJnxig6G8ioBh+mTeE6wXKCMYc6D3aT4ZCRhZcj
DHttibvklp3qwcuSE0FM4YKSl+eS3m/y0DuqSnt3g3Lr4K2hNHNPfXRCcYYzQuJGdpwp2gm8B0AR
g+iaOD1QtZfQUw9mrQ+3EYa0o7J0ynts5k4zJW8yZ7waqPZFTkW75Lp6GYMWRR/97HKo2W62Uh0q
m1FDIAhTT+h6t5mLGYrETjbSVXhPUM7r0NrRCb/M3AF3RyrkQ+70O2wlM1qjvMqg5Ku2wbmxWepd
Gqp5YFbvFLClYGCTpg3gOiy+paltdjzB1oHL62uWR46rm60Cl57CdtWJt33jZ/m3Qvlm9263HAjP
ZCYci00xhp86xkczJQKbDQ85lms9kQYCd+yyOCBnrViTszAO3G47zOTkCa0rpZDMD1Vij7smdzzm
nLN3WXTBHUJcHPujf6dL0R0zE+ZJGYbOAj2n2qB4JODTKiiliBVYSqslcCvghgzs6KMwEwi4jLlw
pCa4THzPup/K98lGaWbkBO8hyfyI2+uIQmCP/feK7oML2ns3fHBD1CIrrXPztzBg5UCVgiD5QA7i
RdE6348EQK4aLaseo1lwm9fXKHbaD1HaJ8wVzbrXO4PHwkzjb7Qeqw/zCVtPzgZmjCDX9QMjon1r
mS8gHtSep1y09jqyhjxFj+sGGfznPLEX9De4zuPwRUsFRxVgCQB+IRg6VO6CR4UbiYvef5sg/Iyq
2cqYsHQ3qrFZjMF7NnM0O+fNKNW0AK5YMUgEYwKeaZs4Jnn0QqKBRFRqIfEngk1nxQyBqwFxnw4a
Gjlcu1zw4jGfzIidK9OeNs43gSlI2lZBgi/XBQyB8K4VwSoj5DYzPSLtYnGrr8DbcCyGRX6qGVJz
9TL7TPMr07iHrkPGBHkTEjtZgEtEyGI9dN6PLF2ZdSu21ArfWk+xpzNCJoIT0xiPy6V3bEf92FSd
xSA/LlYuFL+gQ3ZNUgBrrBJVBpkYAzhyjJqBx+gDy3uYZ48phuQtcEWdAd7OCFBIsLXF0jssoqb7
yovqOinE2MaM6qdyUrStRy4WGJruDgHssFCi2rhV9aSM5uQPqlyhyVz1NJTxkGKdzgdCUFFYYK87
AyPHZpXY0Ohs4xkfJY4677X51jzztcqxlbg28tsgd+5CvET0L/C2tDcRIlYt9XHutcst3hL4mx6E
Hxa4j6OiS3U/U0vv2d3rEDLzZJ2w4OhutIYP0medneQ1DvAaGxbi06fehg1ZtTsT4wSNXGaz0InJ
T4IVqjXdox6S2p0O7TvsbjjFTOaavH5FOWgSM7ZA1ocxqOyWv7EY/CuT529ktxJgnzUz+AQLwm/T
XywH/K2pbAmVVldQV2ZV/28wKQx6y5TvaWIPW5MXJoh/TAbpbsCeDYolixUQnNBVis2krm2d2EwY
MuTPHiIuIE/tr54OIoHQTvzZ24H8+9PbkTquFOTHJLEJw5zf7m/ejoBkN3kyHra5xVQsQrvT9zlJ
GxMZrj5jeYLaYoAZlPxgB96sRjsXpZtvtdr5ktgDZw4hX93w6FQel6QwfsUr/+/vD7/EH94f1gag
N7gtFM+C37+/wrYZo6f1tAXTUS5jiQwIlkS2c6G6LXocyZuAad/CKaJLw/YhHov6ZZQfIip41HT4
N/F5r7O+6pEMcEX+546Yc/gJwC7/bv5rZkb//yCm//f735LL9C+k9Oq9ef/db9ZZEzbjXftVjfdf
dZs0vyQ68fXN/+f/9Q//9vXLv3Idi69//v39Rzqfp3VThZ/Nb5FCJoMksEH/e77SMwuqvy2+Mv89
+ZO/9y8OkU5SkqUcCwTKLzYWQD89f++ff3ftf9C8QsBAhwLOYIZC/w+HSP4DgZbUlS4xKkpp8nfq
/Ff0s/EP2yL6yZW6dF1bWuI/scX8Ynr5NQlr/+Off5fcXq6pBLeYTaPC7TVTin5zPSM/wolITgJc
sug1TJOztPTr4Nh45wr08N6iBVO0FIS/wiBCi/SQl/r2Nx/Zn9xT9nxN/vQeGNYJxIAuZh9+ut+/
h0gMHmxqRZKcSKYN8OBvKfUzbu15opBlK/XZ9Z62qAWuFbxHm/pJok9aD2MH/DeKQKWX7m6ceZVQ
n9bN1Ous3Hp8i8FkU2FU7cJ1zb2DEXdpGvJ2LCDL5gVrromiwTS1ZUVCiotCZlVEjOM0YzU5/LFV
pbsMatLCCKljYMkTtz6h+kAYLrJhzXyclwGIUzHnRrPjTxuCzi5Wgw/bG9hrjnu+2hBJq/bx1x+Y
8cdDyLUEkbGWThgaZ+NPTiZV05ox4nO3tmddpw4MdJMygtvpUIcWkNt3o0ZAn91jJYc4QhiUX6wJ
O2aijOAXjzGjJwUYrkhYm4Zv/+bNzazwn79N07CpJoVjmML+6c3FLqIdLM7u1tVbbYn8ce2i0HZF
8Gn07tXW2C8a00SRVtbU/LxFzdeuf/0e/uD0ApjOB2QTWqYkT4/5kPztRc2VgfQscrdmbu/suH8e
ktnIXunPVhVfkKgScKp7a1BS6b95XP3JN2ObOj+2JW1y6n++nSDtG/oQudBhZIDAL4WIiiZkILdn
0SeAkLhA/80TiUPi549bcRoQxOYQPUJZ/fufVXixwTjdY6EWMDkt47FHmdPed2n4+R9/qMqwYNQr
fjYXi9/vXwiMOZ/0fJdKN/nEabWCK/7dcPV1eFZQvTC9MfYYdv76VY0/ORyUgU4B26Bl67b+08sO
zBYQMlpyq6Xy05DmbTImB38sWBXbL23lnumeoCY7eK4jZ/fXLy45Zv/w4c6CAZO5v2OZM5z/txdS
aLjWVElfbq1A3nCXsX4ozHKFBRIYpdN7h57tniZWJDQxBx9CfTc2BTRk/aTXj4SLLFnIuhuU4A+R
Fk8U5MNzZ2D/I/+bMnP+/8tEpEtTnxndsQslh40EojNwSHSuytobRg2eqXNx6CqsdMwmEBSiANes
ZFN2ob2UE6BdlhTP0zw5LhzrA9vJDaJYwM5N1i8dA4DACMFR4P0+wg86hZOW7XzVgQ4b0KUlsUFA
D8Qee6SE1HXyU8SQfuSJOS48EsNWYzldBmNAIlULVg1TdQC7kW4gQjAvM6GCRyGHZZ6VK7/Q0Z+Y
3NK0oOAUZbGuEeStcWa9uEPdon+EpQFxNvk335P5J2eOIieBh6luuX+87fosFBSvoWQBF38j+ihY
dsD18u1jigIyFd3FaZ1Xd4zfLD357sSwZf+ywwx6gCh1aVVyyvPigoBQ5wljIP7LiSbwn0L1Jfzw
u7SWlUEOQgxDh/q6t5dAgJYT6bugmSzmy2O8nGR2+euL70+vfOIOBf5XBiXYaX5/8VXRaGW2l6gt
exGyOWDDdEh9naq9JYnwBv5IOHoc9/j1F3jjVn/96vM//vtTnHqbwoMDybWdP1z5hJDVvYqUu7Vy
+v9cXjQVX8rCuWLkfEMocA4Kv/43hyfnyFw+//yyQjd0AQOMPYT508ldMkbXpKi54RTz8Dqtz1nY
bXgjGB7L9I1QgmdWThymIZrpODLK5YjTdCfMfm0ZYEV9YG8eurZ8JLHbhKkCfZDr/aQzOl9EI5xU
8r3gICCOMTUaNRPIPT5NlBQY8uaebQvBOlgSbIMazLFvyJGnU3Ig/fSZefDj7NrUaJQ6Gg/dY7pK
SFqCVYVWU4cl0pa9ZBTHDGCIXlMdu1Yx5iev0K6mY1+BeW+jNvxOO4xbFiyrRVR19zSAmBggiBfp
8EwUi7Ys63vU2p9hh+46mdPaCNXVNraWbdqWE0I2wRJLKt1PsG/YEG/pdkmyTXY5lK1EIQ4DLYpU
kDyjFKZugS7AddhRU/UY8xy9IuHY6gnicHq2AlJY7NR4aNQZ5Opw+Egc1D2TW5wyFkxgXmtGgn51
h5rjea5kqmIIkPckb6lvzZA4QIWF/yx6Yn5DPcUaQ+SGZ77nNf8BDc9bzj6d7f991cc7Wtj9gLiW
D/qrw6i98CV+Wd0HjBhWjLpm6ga9sQYhqHXSU9pj/B8EhkYRpG9Q0qPNuCixyS00w1t5lrXO6+45
7cpw6bfUfcyVSjwyyxpOTeqNG3AayMXRuTa7puP7tJP0c4raB4XxuzbQi/TjcO/kvFrl8SIj4fIG
+r2FaSVPWLdLXMrnXkjg6GPyPXVsZP1ua6IJNAqF1w3KrhMOp9auDJS6zBkAYG+9EOps4LlXb+A8
EQ4UrbZFt1XBMSSuuKX4RcivvSDZ2Pk+B0gZ8/pWxaWUes1W6BWVmi/fjbJEnURJylSm+ag10Mw6
lEAfYCVuAYgZ/XWom7s0I28kMYoarUq5yEL+wQqpC+XA1bSYwAH4rzZxH38SNPCU1kzhdCu/ACzj
O9CHnguQv9EkLd/x+ENDn4Gg8OBDRx+0SSe7DaI3UctMzgscySDzFm6pLv7INHHqSWx0iWZPBOy8
HpyhAiLKtBlchedWfFFuTFRv7RCM4ofrht+uhrY9GycbeRqT6xGNOAJs3SZiKW0Uq06eGyFcU+JO
tGPe1jOhMnqNeW5x76X+jni83Yw7AYTM/MV1d3j7SuCBPg+sxn+crxgDR6JZ41sLpXzOeyajBXbc
pcdqn3CS9Cg1Xa2LUXZr20NEXDjmjtRZa2GXzTNsAlRtEqmHHxfUx+GyJt4JT2RIQrxmz3kUaJgF
E09/9H9oJnEmiqplac6MMqeIj1o0QLyCAETiG776+YnKCY6sRrkL3GrewkR3VZ7d+KEvrY86YEPQ
eAyL7KEjAzDZRpkVLLWqoh2x3S9LMe2saF30xLirIu6mJJ3NHSFA4owwhtLjAqbUpJUPsbUTrbzU
i+LiNFT5rYViyBSUFJ4Z7gxpbUh/YpkcGuHOn6HxETmpqbbQ2wG5Qsq1X2jFU+jUSFZNXl8V5YXg
Bp1bMfpOuZCDrH/GlftJ5tslTWY1jJ5euro4ab4er+YWrc+YCDcAn6u97xTjNkFZhzBg2kscnEgL
MmiDGeWvTqBKiR1pFfTNLte15zRGN1kP6Gp4GxE/tCgKmq352ZpqHQdQRieTpMXR4YZ0vPI4pHj2
2llPNWkfRcE3k/QUTDmL9ao0bf5C/9zakBdmDjnLRoTpzUgWN8kLRQ9Vr6wMNtwIZXujepqHJMBu
chqF8dkcuBUzv6zxcwFCRdtGBwUjzGfw3HKToC5wHAB1fN9g3oiGY45dzTyjsJF4Qh1wsA64wHwk
BQet4UuF+G/hScau1pi9OcwDdRuct7DSeUAc33DB3CO6N1Y5MYP4FneZW9MNReKq+fVdVlCu9fMp
VfOLr/hA0Jp+opxW6x6pQjp0exvsdKHoZvqBIaZoi80vFwkPJpTnDK2LWt95hbVt9fGWCPWtMCMQ
Tl3nrkQe3clhBC7uj1gqHPPGnp1FFrEORnqyVFMv1R6J7I2ZYo7yeNh6FFkUPzBeyoG0QdZzjAVF
XN06LACHyF66Iadp26t1HMPi1Sf5pIr0jhjZxaiSW703jHMBfmlBhH21J6iQxVveOrAHxgct4XQw
CqSyxArUS0QLPRIM4zmbnU5dmP6Ik+HeUtn7aAavWQQ/PTQRY0c+7ZUgp9cR+XumuICIGeD89+pD
mI/3ZodyCpL8hZLiPMnusy9LpFSDcRa99qzHqCp8p9tn5r02AO6Iah6ZvSiZ4k8PqaYwro5RuPb9
k5tx59UW8QslyvzS4lmi4+PWSYKzZgUKAZPxpgfq0Q4kNkFIWaBJOZOuvBpiDEEg6MEZ8IjtOi6w
spz4AsuJPYqax+jZrsb5wgmig6Lz2T77wDC0iDPfsk5ZhtpQsY1ISPaMIfzsAPEQFKh5jJwNLrFm
NBeoMDViVzgicBwgg9A6jPVwX3uWD3bgqCOauZMFMVCHulFKa4eGC2RDBaEOBO1p7JvVrxVMxxst
fBRQ08APY+UVoNDiwfIZYthjf5yM+iXq+ChIuOfMNB8S1DF4Mjx34RCls7LC9jbXjOOEkJqUPtxi
TgGfzxy842DxT7e596U3xr3nRt++CWexiDhp3aJ5Bj2Lecu6xbp2CmL+vTDsvKWaNdJGTn9jBryq
laYPVa6dbMt/9xmeXXhFD2w022lcTRnCto79OZeXYFesAcR3wsfCQYxsNwASyVHs3eLGLcznmu9s
xZybPGI/3RFOk963vkBZ6iAkCS3USLXcS7aFFzBTrNK03N+WZZDvtdAIVpNVETrqDh9dhXWiN1w8
b8Qc2klUbjHdNAsnjp+LjtmVls2klgBZpjEmu9TSQEVDss6j+K24ieKo32j5+GR31Iy/DNf0hMd9
jbyJxtDnNuubbSesW3q2rdtrNujm7MUA6HfxZXGTWM8BI6lDk3ZYRcsZLaMvwx46mxvT+01DeZMY
JDZa0SF2wofJCHArNwHZx4KME7Nh0i/cc+JHYplUXb0IB3LSAc0RsBrs+aYJf6Zu3khiXE2jI5us
1JtD5zEQRBvX0i5xmMeUt048p0OyBWPX7cmQjTjbxa3mqITaqzDXVJowPZIfIYqfBdkxROVGihzg
9jlmvqtxG0UmfnymMb7KLtxxWzaq7aaK+22vy43hGReWxkQj5/6X5k7repSLDYOVglE/ppVivMRW
/tzmOjb0SZuXZua6VqohmX1D1dJheEDroHx7ZQljdsIgWLMkHKpeQCIZmjuwK5fAHBtKV0BWhf08
mdOxsM0vL5zHhGfUxTgK7Rr5sqovI5UN1jIOf9JA2NYuFZCGpW4Sx9Ly1u0IXlw7j9xY2VrUT3vy
nsaFLyp/TRD3rV1SLEWc4EJz7bWBta3+rummyGCgtcvnjXoVsNLxTVAo5TjcpZXPFis4mRV8Xy0j
0mZM3GufjA4+iohDCyFz7eM3aM1kV0FXdhvnnGuAr8CynuEIyLXoz1jdsclzNepW4W0q6ABNN6x1
NQLxLq0d2fFPYJiwW1bGY0h3brnjxxShViXbgH1ZR3RSaZMS2utfvXNl4ePtndDCYosoeSQ4ItdJ
VCMJZ5MlzTEgMxs1/h2MVGRJafCRNGmw0mtoExKxRmbRThuVdjI9wqR97WIWBMwZOkeolU8HxxFP
ek7nIX0+pQlCL96v2EJ3GPBDQTV9MoOwW5k2PHQPDSYLX+DINWgFSMnh0fPJG0xCu9tAgzlPZIv8
cIeCUBDk6gZ6YhyDd32BTUQbgBSxasVovDYx7AFpIj+PpbJJ+DLlaXWZnOE01l6MCEK7wjsj07hG
AGKXcqUK8QOqZr6IhXdCFieXpjK7ZVOSrom0lWkVwgRrOooy3yc8UiixH1yW2sss8O5kF157mEtE
eSGdeyhK0ZIYGhnrvn3rfXSaxCJvqqJdUYEwYDD8OZF7SaIuN1gYS/zaGuFj6aemVacA2TO1FyDI
uUpiNcn3FLwTlcTVowKUJUX0QEOwzhxMvyqrl3EQcmi1ORpxN0UPDoCQKECCxU1WeLA22DZPDZQZ
X6zsAo5LAXXKESFopZJnQtRWi7oI03XX49oQKr92/vBgGe6dXQptbTfqBuDLkoRRQgtLj5ZoLssg
/gIZxVqs/DupjIdodgKiBqbGOpld82J3SF6522aWPXjaOnI2WdUbK2QYX7bjS/A+lDgELYuVyEqo
6iZjeJwPztIIHlsDztDcsqphustq+VXFFVF2Qp5LXd8knl2vuIe2uueeR/+mBf6CXKcvAQD6K9lM
+taADwWz9GVsd32PuNsONrjUAVl65ARlggKEOtNj47ZgIzX/ARo6cm4z19gYqbxPBs3dGoE7UtfR
hgUeiGrGAzMZcjfhkEZiDrvD33chGknaesRm4TeGU5RBUXOnESMmh48BIdmag4QRRXWkFkFkq9Hh
i3r8UTQwonWoU7Cz5xGGlck1iQurjHMO57NYNOx3+SLbLbQIbJq4ZTptVZQ5Pe5k/rCI3l2bTfYi
OwBWY3BMFNI8s1iROlujl05/AGZuij4G/46FPyoQ2I9gqrobnUHDIpVEe2LoRbxPsWyjqlYpl5WI
fW/ZD09Vx02ooUEOBfq88csaxnVOMMsysuR9aWU/WPaA2jOuA1ypxVhXL6Q4fJRBv02ddg+lYkkw
MqjVEJM0fluUkCTXd3XwgDrntqR0ryrdo4NqaOR4XyuFhXqo2nWI4W8hlgYtCiVttYtybtewuLXK
dD7snd00iG1TnnFr6IhraeyJPrxYbIjIk/C2fUZ/FI87IBLeCrN3xV3W8UMMSI2Vs6xa1Mfh+O3h
yVKxiTjdbtEeJsmBbhmRj4FmrlZNuq6YDTQCHfeYRPluCNj6VcRX9Ea8nwKuQhO//6Ftx3MCE3HJ
VxJDh7Vng86g0JjtuV+esfERA5qPd+gvebgjb+pZE5TVSQZQvh3h86y0prVNGMYcbFfwmPD/m6Pz
WG4c2YLoFyECrmC2BL0TKYlyG4Ra3YI3BVvA18/BLF7HTLyJlkQBVddknuwIuZzkPvPKfdWOhKGB
4SW0BPylPOS6ICNvGWN22CJJ6PDTD8SWDyPW0KcR/6ZuHeK6oI0pBnsbn9QcbmDXMecTC2wOT2Pt
0hD2RuDaxveYjgLWNula41T8kOe2r6BlIvNQP4Q9/IvRSo/ELSVd/8PuYBW2Bm9T1/xIke46XmKM
yvDSl+ycdELvOIpFrWQg8VF5um7DmhyRsE/XBARA5GuKPy6NBMxUCEpj9U/SmyCnpwaLTWrI2afj
Tej5vQW2YCNSJj5gl6lF9YNAP5Cu/tEV/rM362RlZoKOIlxwC264FkJtEfKSnI2GeD069btVf7Js
SLaZKSIGVdFPWiKbiW39iew+eoh4BAMRbZh4bpOU8HDdZMqUIP2Qrjgql9QO1+R3LVEF4gewf/qG
k8lR2Lr8fF0PJBhYtUPifaIazs750LbFk29PATdkvGKWt6ld76IcFONJd08NpLa+BJPjdl/+zxS+
8GHNuw5epgj7n/7ZyGcmSBHne0P6+5xkH7lNFFabVdx9Y0m3N/oZmrHy6nflLTTsCG7YAM3Qvktx
RcpCSve2Q9hA1gjxhQPBVcx1US5j6agczh2hwUHh/v3o8+xuxUTEW671RQjPrixntH4DalRlfpst
dpUyK3G9kcoZYk9xp7ZaskE2aWEiTOkEoG+prc3Mv8sBUb4OX8nqwjsqRRIvcqvcWVPykTMa2yF7
TMj40N/T6gNAGQBnJgsaGyTWmJfBzKYjd8gmdQD9Tgtkzl6wK53gYvBrGufWouPViQd/jirrok1s
gKoMGGmUuV9Jk1SoJv1XD1vWeay4sdJJ3yMX0rkE49nTtk7LV+wM6lmW0rt5AdWYESiFmKJ5UBYS
RU3diUUDg5blVychOVvlr5Lh5N3nS8OU0rAoVfWO6ShhNVa4w0Eer0OZY9eLyMDF+BiMHjcmuYPx
ZkqNekXiuM0xF5fMfOEkf4VeRyJOSbqlDHessACApbq9Jh682uQqf8T9LY3tZKvhldtks0S/4xPX
ISWQVEchV2IJXK/xJfy6mX4B4U3tW3s/phapN7AgauVwzG88Jo/0nh0rq6iotqmNJ4A5zEVqszxU
efRVQOOCcKzxcJgImlWFMtxmQRyi2e1Tb1rbvUG8POrNU6nrZ+H204m63ju0LimqTvnNKmgvytp7
yHGAfxz3+1z3kiBjLH+QlccJP2vR3kuRQsphNxV2AznJPdBIMFdAMLVNp4kvoKP+HI3Ie/VDID6g
ghlDlu46QzeOjzSxVjmiiH2vrL+JotxtLXGx9O6qXbMBfuOsD3+TsTG3qesR0lw+uXV/xehMimhq
8my04RKPGVGejAt3bAGfZ6AonXLRHaLGkvm7HiJf7AQ5klqRrrNcuIEfmX9bth4jiaNZPIDV5NNB
vrWpbEiSVnZke+0GRaVPa7Q2ctdb5iUfT8YQ7gxiSDYZoIKq6h5m1DRHV7ksyPqmAMJULCX0roE4
v5KtU5NGKA/TrJ7nNset7evEA6Uuda77/H9BMHfDq972OkCv9Bd6NRVsw9aBuRULg6JnCiO2wAjw
iorBRdIF3S+bg6kyxcGP9WfLn/djEUeb0BZxgBsNoZ/OZqOxnstMfBmsvvaR9W139M0xXM7SxIyh
lwQOK8b8jQGsYen9NKP67J3uI52zDdDyDlFNhhOH+B+ve6S6AHiXFGuukg/lcyC1ioFsGJaEq3Tk
5NldxO1KDolw2XeSVpxtEOuumZe+xD3NOvr5ievygATcRq7WPwO8U0yNs3flwEieMK8iNNb2lJrw
AjMo6Ug0BQXq6FxYALLIgJkPd+o3dN3oxMj77PA6bFmWZEGfiX8YBl6djGrGTZ7jqEVYUqMLaoOE
TJSgzbqGkXT8h2X6VhXoTcrG0kDmM/tCzZBt+jx9GXPmfe4MRgNV8GceZn9DPdGCudOMDeDui6xO
g4mPbKIi3Jc2w04crlnA6vJbuu3DMHW4+7ZO4jS2fx8V/9Q4004oCC0Vj2PrfSnx9D87iM9+HRfx
XtrdY559fZeU9QFZ0NpSI4w/zaPgsMWBaEoMQlnzL8HLEUD9KzcssKgcO37uKnWCmtnettEnPKxE
b+vIJj1XcdEl9LE55+/o0HF43oufjE96Xt9aHehiXg3Q0L2BAJ2Glq1HcqjpVnskxbw4FAZpSLP2
bJkqI40kvPVpWW7AYqIl410LW23N/OIWx964a1OqI16Onxz/6HNJCTXJFKloS1xLV/RHJcDg60nz
Xhib3M0HfsLmt+oxf7Zav268P5nEeh9J3mrpguRyPGjpTEwCu9jxnKsVuPFF0Eo9N7Fr6al6hWe+
z4Wa11DIu8CUxRUG9Wr2ILRYOvNVX9QfPRUAdm3ziSH8diw4wF3G+6tULDWoMvVthGGR0Wj43qDw
C5qEvw47/KeGmZc0e8I6+a0xFTTO/B5v1uCXzBlj/0QAkwxAkrg71YSBVqllhM4Vq6ISb+jEhs3/
yF98049OvKGv7pA/uHj/CNtWx8ziCPTMZX9QOeIQwQeJcx1uR8fpjdh20Rfol6JWD13WCKRySgdA
BqvKtOl3KAUhQmGnwrW5S81mJ9LXyh3tDwB+3LEGWInQJBy5zb9M3frDqoaQ0SptV5YfvdWl8eL7
0VMTOz2BZ+MmJVFzq8ncZxxe7gxhv46tbW5d89f3h0ftamrV1UzsFfEaBugLGDvOb2obMHFKHzdt
Vn6h8hdMAXLMYixG416QDJpzYYCiYe22ofNkOdfaOnUhKOVO4OKcWbVOYcgqFT/Hvj6aSzaPn+nu
KsoFFLi5XQoN7JdEAwbZVN0GR3FijPgkB2LLzDxGac6YIskZ86J9OCIKZ+YQkttome7ux6ZI3tK+
QprSxcrVRzTzCclDyVE4IZLo0b/MZnhIFObjxqFD8zsJXUa2P3ZF1aiwWnEJ4t4nJvg2MxDgL7y0
Ux5ufNKqLmUGo6tZeIezfA85A3cew6SG6GdhLJ5ZUg8gpuPSaPCuUJZvRrP967SzuVZ6izWUXsRw
s2yNgwI3V4hnxhysoIUWSRpFnQ9/RJzcu6kp1ozNtU3CyhvaTnYxMvPaFUm6M2NaPGm+Zj7zvGXe
fo3ymZH48rEKHUsaXBISL2ABO68OSdl1zDnmxNm7Blvz0ML6YAibH/zm3pM1GGQlsR4MUjlfrYiL
tN8V7uDAx+d3OIbjYSCuhFJ8+C3hhoHdL3hMff3Ko1g9bI+ldUmaO8nJW4YUE1hsIgWYSLerJtPp
kx35jiT/B2Lqu4xgcsi+fIvqQVt1Y/HExZxtWGLdsoHOMnYFtS1py0HtmCromuIyLFdfCue9KcQP
iAMApDaog/JumLQULgMtqj+rWUuS4hyLDU83rWJ9eO3SsGSujHcJ1FnmIHExpmbewxG1A31GUoyG
Cgf+pl6+R7vBRl/EjoYY3n4VWFcxaTQbpPxv3SBw5njGutENVpDa2QX/k7anrmC1b4XtlyDWk2Kq
Bzk5vIXG9Ebb6Q2Y6qzUIyLVJNsKKtk3xmj60/DdLiKTal48aXZ8LKYKDlQBDZtTcsZhwgCwJpd8
fpqUOoxGqweNm3x4msRhboLFRKBJDsmhJ2sqQkDF3HPOtixwfKbmkkwyOdvfROK91hU/cGzOjzAy
n7yQZDE7t/8kCzd00NnX1RWLTZdOk4fiNvn115iITeT1707Eo11Cq5pmZ6da/TjN2q4f4GK7mIvD
vgk6IGVY98uVbpnnWJpZkFjVlrT3v/HYb92evb5IufRnyOOJj3KazYBE6eDicdbsR14xA4RmYzER
q9gFlPJD70pMryg8xcRQvdS8Lz0kV7udvop8/OKyRd+AnCNJbRZMpkfvmad/i7C/pG65VYbYoyh4
Kq35Sw4O2EwLOAj8Zsw1ibFL2mvjo5ajjbM3hdaeVKlzyyPYwNDFf12nID/7+iVzCKDTasSVRW41
B9Ej3RddeZpCsr4lJRqhKsimk5gujEWka+rjfhH+RUIQM0CAXiDte9RiGfabilY0mb5hSJFN2wQT
Q3Kp2QctPQ9oBFaDFCxui9+Bj+RglITvEC3mUc15F5lhjkiTHEnVAOrZACQL5C/+AWuE6qHhrih7
h8QleQm5AxidT5toAHMvZ3iF0L7wU+vlQ+icn6QvpGDTin8ORMfCBWRCog4WsoR9Zldym8zMcwM2
MGzCuv6vDePateVEcYSRcsavmvFPKx2T8SqkY0duEajePTeYF4JKcm3XVFfZYDwbpXt1Yq7w3j+p
3rzX6TZP2eMJIubjLr2zzBGrSW++2qrc8lYZKx283Uol4T2G7kY4XzeJgylelXDeWQZBoYLqyRfl
4R9DSlK8a22fqaNnqlOkg+ctLnnmGvuedekmzNC7oDhZtRD5SU6e1mFZ/okHRuQxyh+faC8mhI+R
muky+vty5vctiGks02ptDvY9azv10qvPKcbWVA3tzZkYgQscd10WFju2gM4+abSrFaZfQ6yRiWE8
4VF0XxrGEMjmf+uB8KDMUsFMrCepfa/mWIxHt4gRajj0hvwvHPR1EYmNLfC7wBvfMFlbu/H4KHVM
INGyQzBh9Ov5yXeGJ2OkTG2GnDw9nU9Y7BPnLZcdHldA5d5EnR4uC60GFFWpO+VWaiiUUCDlOyPM
mk0CQaCpRBrg/+DdI6Fm5ZILvWs9Jr8DJTiOhDjEGFnz0Kyi2qUOzXJWQC1mzg6lgwbgjVNy2rV9
dbEwFxH8J/+5Y7r4fC2IHS52splE6bSYr07VXM1+YBnIkKeTXPtxU2xbqfUbL6+wOE7RoQSbmg20
ICaDHFyDLQiY6FUfRbd2yuFNpm5yNjQzWXeKFYHaGQA9mizajJn8MSOvgZLvE+akxkemjwhrGpoe
391DRTjURXfOrDCh0etgFdQGEhlRvrltdI9CJJyWq4O39zCHoaflk2bFXlq/mlwezXl6Qdv7D5Gf
xcFAvEinRqb19aNkN7LNrOR7GhVSjRHliRG/ehOFg5Gxs+vVEr/lF19zz1XkJCEuQsbJFXGeQr0k
pMnt8DPvNdNvVp4xoRuBzAbLawsJr9onNTwi581B2EO0yp6Y0q+5sRld1zG6ZSIqyWmINlHvPjWG
+ZaniVwNOVdNFlrzek4Fc1kfK3fSk5kQMRfIIo6GUFbIhqRF1bTOFoSrZfH8uRQzOC8xNmZ+MfCa
CJ5HrX3JmHEze112BaAhTVYOxPWeI2xcyGvcoBw8myBf1ry+qW3tLr6aLX+vtViJSTWUgdGjduOJ
z/D2rw3N/cXHe5wSqw7sCQRUo9X04UgIzM6rAkWuOkPiJt5xvTyXViQZw7gBVH+mQM66MmS7mvlG
VoM40Ma4GwTvH4UWPRdO9e4CbmO7bbD1BWQWhBPOy9Gu4W8S6pvG8thHrsa8ctI2vjtsS709s93S
r4w88c8mtCf4fQsn6m+/ZL3y8LmMAlS1QR46rdxmWnD4izRKDesm5BIbWS7BLUG16/K4M4ZENVFX
XjAWDTs7B3dzVNg0Uf7w4bNMxkJ4rsz0bwOM4+Ra352tdgAHgQGXd4urW0g8jSXnpCnrgXCvgfiH
QjHIVoCw6zBgY0DaZ+dMwWBDTJFz+FaJ1mT6yNjGZmqLEeG3EO2unopbp+KHInoPzYQn16W8ZD2Y
4wR3s7bWy1OPkiXw5gYbsJrJFfa4gsGSIfGJToxof/U5ijdOa14pvXbahKWPCxa2yBxfRAErSM7Q
WFM2R+6H8IdN46NEHXX2rHV9BDk558VXL/k0s6j6TnQI24aSm1ZPBeua6dbrxnMdNa/AaRCrasMp
Zc49ugPeyjrexvpSG3Ia51tWeNSozOPgp83rKC5faqFtxxBQrsKzuTIxdK6QFr7M0/g99VqBfgUl
SVh3t7po7olpvfeRvytmLhWrw79sDeXGM4ynGRt7kbfTqhPOTTHiWTFvXJnhIgga9U0OLygwiZxl
H8HSxZqtBrH2cYzRmYkMKNcsRnzYwDH54cag9DCOVpW2jsE0rvMxPxTMI0+It/66Y8NnF6s2GGri
EQscv8Wg+Vst/2SQxZayvaSW+M5yNlmGNEpiH4GLJZk45Q4x9HV5okv9Dr36UqU+wAUKA5Mr13Uo
8r3kk0Sog5KPcZwg8dfsmUUJxqekNS8qpG079BE2+7/uHfRMF4SMQIxCu866/e1SaNvpTY/17kRu
4K/iPAw6Vf701h+PoTa0EwtBdDwwlxqMjRptmj5Q9wgvoO74mvvRp8X3ZO/bqkFLBE5QDsVIx0My
gm7s6BjtjXafGhrjaqx3xJ1VKNndz4mUiR3yQ7KbNWveChP+Ub7wW8b0O08pHz0dHYW7gATdu2NP
ztF4cZhbsjmndhz7dgt1KRCNGb2aMumRxPi3hOXqasgYGqbmQi1C2qGzSEVWuFUzhKPaf8uK4Y/W
VUy1U/80+DLaVCHcESphTj+biE3fOEQpw3mT/jqN+v4oJ4D7lnzPJ2IHiLt8t/P60+xGntiINCmD
1yntKPLbEKOybx34ULVzWi8eIw/0hkmqlNmydpLoeb1x2ERh/sDwMqxEpB6Gn/DfNWoK/PFupNpp
7mz52idMyZVfXBttW9i5cSo5emGTPNDv+IHdZjS0ZIK4dXqccpkRfNe+tKnBsNzmdUWUcoZUIFd2
N+lHbX7HJ7sIooOquOngU7bpUCVnB8AYKjTXWHuCdGSWO32txh15adgFFNzf1vonC/2fYnMZGmia
y5IppnEwgQVOiAlhV6JbjYoC+uAYBS0ABXTQi4IixM0Ya9u2Mfq7rNJng8NC9jmx8gnTD6fdWrl7
o9v7UAN8fTxuR62sjgXWeWbXLG4h/VS1U52NTj4TMn9UZEIGs3wK7ZjKJoR5mBu0eWgT+Xymj9wi
T5pR9Xvc0Vn4s0PuMYBCumk0R3JjVdk1o/OumgZyr6ldegY5Ub6PFTG5lf+36//VhU/AcJoEeKme
pdPCd57XYVq+VEAcZUaYTSx8fkMlgeGDH14GAWu5Yl86dAY5DTGbDFBqWO9npg62sSmH10TyjAwO
86U2Pri2cFfj3OwoeInLydw+cBNUuFlpfXs2ubwouahvMf1L3fnr+RZzLA7hBRnD9MJP93kc6qu2
FQDNgV7hBeBfmNZXLcmWSoL9JS+2Sbx+eUEC0U/ZW6hyVNGOm+0LF3mKdD6o+usXJvCwLH1s5cky
BtQPTJdkwLZDHHqToUYUPzGSKU55kmZbDisdbmO3t7NOe44rkby4Rkq4DK1xjv59Hzr0TKy8iToB
0URuG3u0mI8s54c7RqF6jUf5mHPfOHuVy36oLkeEDOZ8spY/IFIXhyoMMYrY/sWrev+Smv2RjMzp
lI7zL7bD5NDUxbAfRvOPRxl2onAboa6AC/cFQGhqMI36wIjWGt61V8U89YkN2wXSlr2IBDfaZN8y
rsWtrKPpVCIkOhWOeO/yrNmlRTWfY7tSCLbqJCAKkomhFd/1/HMmP3fVeEpjZzWvuVr9re0kJNsC
b0IdaV+nFtA+IoW/TniHPPTVmV15dCAKiia7R7pPZ9P8eD3Hr67HiFgGlgVFOqKBCdvzHBsMWjOQ
dPRtblCPmocAGQQGoUfNxK5UzyB6ZMIKJpgogcYVAtCtT86Fx0SboukQA3VBqOBuQn4NjFqr11Rj
AMqI3N4kvE4AB/yW05mP4bOdQOwV5OLNiarXURm16OBLmGm3kGZjQUxbS5Q6SHwFwEil38pgtTUN
xhTMifOtAFft0eOq1VSb3CuJfgGI5D7Zg3juUCZGZQf26jOWnLVSB4Q0OHjMmopzB8oekVzlWkdy
DNwaHgUp29oaUICz7qv8y6bQTWIuZAT6UBQ9xNPlFJ+L0NnCj3LWMi/lSa9VgOfzRaAnCYRmPo9G
CJ9VgbYxEhw3uA7IrJm6ZKf88MyhTEeN948mjVFnUSPYB9YYdC5fK3ZZOzaK9rRP/YffGsa5EQS4
5YO2Ex6aEtMe30YJHzUx2VTrEQx7/KGInRy6GRN+UJlO7ZPVErPW5mB4oDyaJTnfKfSErWNjdGjB
UbELQ50eZxHfkZ4Edv9pQ3kLTOqnsmJO3lEfbqBhHBocSQHpW8w2i5Mh5HmwiIoWy8wNGNvZsAqm
oIrZyCLw8sN0UwqSF7DiF1sQX/OtJnzGlKjzUsV3NPb+GqmeL7kFehBDUzL4cNvnlyRmEGn2+3ji
J497q9ihjNmTycFGKFQv7QiKoShjNNaHwaS6aEeojr0zHuwZVI3qDxb7u3RS2lqM2FNKs743+cTF
2xf7QmsIsMFguAKJjgSIbZftjw+cZsx5nCzaFnjNOfELuR0hGml6G9JrpNtmVLQ+Fvz+iGOLkVcr
tiHL6xWfNMKojFNStXvGwEx4FIIc7KIpKiGdUqwvUI4m2sbJu3UzWbCh638kwYEwXXaRZtLffTUW
PCrEZ0WgEB3BqcQdCZfYtgnUkfGPiGVxidMZyP2UQM2hlUgaO900nX+Y2efuZyuqdkk1/ml6e13P
5kM3sueUvcDOFUz8ZEr4Bf66k1E6zPFaMjRT+0/aDdAbbKxtusk8hOwobuz0jt8DyHKOAzn8skfB
8O+eaT72k+wcaxGHHzrG0G6e6V8ocO1inWslOnDb4hUzr6Qa7OZivGr0xltjfqIVrzZNCXizJIUl
1w8MXFEM2XW2GxL9zCQJWKpNp9LOpGX4zRGxunGY1U9MnvMka86UFldH5mYvuWR56XFSB3ZGQVrP
z9Akk4ClHXI/jc2MmG7s7ze2naDpGp8mTJZUB+VRePmtBSaDZA62CATPEm/zJGDoAVAB55qt7Vbt
HBGdOuW7Zw9n3KacGfWYSfqrGlwNodWoVeXhBS1/OTGTg8dHm6LrE26yVUpHI9a+WYp3rLStt3mo
L74X6red6TJdjQbnjXN9V/akXTuTG8N6L4hrJ8gEBjSwO7vZMQB6crXhHYCY2lTDcEykcyXs6A0W
BLhruehyZ6SSRUp5bytkaLT7m6b2Fk/3l5i7tc0uZdtjAGOk8lsQcwxNwxQrZTPBGFtkF8rPDyzQ
0e+C6t5O02Iz7feRx0R8sRLFRL5v3TqXm8wJf4sx/l0q6DGnU0RwHe1SgagrjOQ6n1Kq9r4EOkSd
PM/atarMjxkxv9f4035AroFHlD0RO30bYVf6JBZ5UW8ahxAY2Am9NY7PmDim4mJY8DkyWMK4UAi3
YN5eZVnyEBAv5BQ9kdTbHk3bf8/YXSpLzUFUkh49O5qGPHRl6Q1O1E5VLOEtcqHUPw9cxUq0SMn9
+aNp2Ys0LUWj45gAfarpCRtxeITL9Wx2ya03sJ8WmfuhD+Y/32bcYgFP2pgRoXKW5V6n0JY8RBPu
KA0hFVgmAgs52WR3h9o5nokEv3dZW7OL9OZbgeb1ZqbZT4c28Pj/v3loqAKtny3Sz5earkL83cOI
DyakxwQMaTyjtfsx4dY7ZpiS7vCP530YjxOxyLxloFhQQrtgCyON9gG0M1KmzveOqRfGl94AW9VD
wnPj5MlZRpomNu4fsLeNrQ9Hw89JC2hpe1pdV0jX4GnixIE0TBbABXPGI+nSr9aj2mGgVOZo3P+V
evc29oX+N3JBAUpdPnP0k0XYAaOGKoAS2kDA2y5/GPKqA9EGKx5dKUTcfa5R8Fm1/7BhZ4l67s/u
8kdkRpcka8tT3XSgrbXcOrbQmbFXsOia4/qUeN2prtJ0FXoZuxn1Mtodlqcmc1DpllBEAYoMAn7s
2GneNmWmE5QFArnKK4hFX6akTZ4zb5koLhLBoWJd7CJ500v3VCFyNZy/lW+XlxZdfr4wHy32VZB1
Dm4bGwSSG6DjfbBGreH9m930T+WR61PKq8tO+TZYPUpFEp07HF5rjxRpLWGxmiSsYPJrjIJEeEAu
/WJRmoJ8nkCAr6u4/pITIgSn7Nc6CqxQUdlMqmf9nqG9SRhYX2dSL1k7x/dIslGRPXet5zr5QyfG
emWLUqOgZBuWNkzdqWwy6q05vvUSSq7h1R+VY6YnZkbhthNm/dwKnwhxreu/wZru4UEnV2cS7+ri
RPbFXcpH44HX7WX2za0/MNt0pgbWhPvW1cYMPKi/IaTap5r9YoYoRWqHkmKW9aNr7Xtsxgh6YrVr
ZLmvS65DoYLRt06oaLRVDJd2VeXwlBrVB6QufHlGeuIeHJFyWm8xM76g1i1CYUtizGkkWMzPiBrM
TWMWCGLYd9VTt0PMRvPAh8kxAVP72obIvviOV75CIGpxLIjr0i0kPHqwIasj+iiWmaZ+SOOcbSQ2
pq0yLZSvmLe1yjuREGhk2UtlGnz+lJxlz1BBmcWz4yG0GmmF/doivCQ5tVPsIuYZrpbm/Co0yxYv
RIbGb18SdxmKaHnTIu0CIgfohmafFaCNVTqUT/MI8dMbhvpWT6ROpkP6MzQ8AQEGI3lguR35kDlG
FukQfXHShFogivrTytBAtINF8uhSd/cTi7yW3TbKEu0qk9Y5sGLOYUfi6UIC1To+FXdFh1G5zEaa
txZh/IdWQn2a57o5mmwLvSa/1qaB0GWytSBbMFG5fYdI4SHeQiRZGPZ5JF8XAZw4TUXzE/OqrKl5
0WRxRoak+jHgWfBj870Cn7oeXOwwBY/cJtejbiMQnxs+ATq6wWa8HW/8Wp9I7fobshs/s+B76WEs
71tb3ZXisW0oCWg+lXayMsPDg/sZV9bP2HNSd02rX40BaM84UXDQQ1y40+anE3I/tRaa/dHb6pvc
SrYrIRDMlH0e1FbmiJX3SZXnfaf8wxhK0IJhWexizuwz9hfi20bHR74kTiPvyxpR4iOGJZznHow3
+KisWXiLyLsMyAoOOrP01/q4kIQmlx7FClIP37Tf66TqNnp3n0C1bGf2MdRBtTpNU8tz6XyDREt5
Fz3jgYcJCw4TEqGjMIMxsZpsK79HuPFJOGejMI/6LtQnfI2ssnriVXPcFeumQCsvwYpydaLOaRPk
ZqFLJ2v5NfJILfymyxskl9i8RBzEV7AfxoZkAhDrc3+nMGUqIUbqSia8NZdPWIf9MTR85G4NXAS3
NU7EPvnrPk5vblIz1zRakDBz9+IUga27ybXqSUHQK698htt/HopuCnSjn/bjjGDcnN3ooGacfbM9
GozfKSTInwT36pSnvLAqXgTaV84ejR0o5nJFyPB6BHJLnsNorepZG4lsraxTHDN2xbDTPzupOBsU
P6uEpvbhzI5+Ebn+z0GlfwxnJ93YufYpaFOuKbUrzuZxCYecjrZoOKL6degwQzbDhs3JTM6JjI6s
sUk8LIuQRSHjbr0Ih4tXyOFi+xLbfH9I93Vop6R5SURW8S6usK2y0++PjdttC9cOj2riyMG04a3J
a0BaY2Rh0NVltjN9anOfodYqa9r8qtefRtlbZzb28kjkys7v8+FMPk10BlZ4SiP/rjn6cHaN9i6R
uB/ywqA+iHCgJfGOZoArhxo0LsP8s/F03paieaqHjnq8g6XvD+wIRmM4d0b2uWTSk84a6xtLZwvf
IqdaR0OUrXWUrcoN52NnUxmFlXtCyTdQ0tjZIfvH3DdGjSo/piLOX4j1I0Ln2GJppu1Ep4EZFJFS
4xNMlLlPmcltBL21nYvsE+n2t51b+VlNAI8ljOJuNsZbnRvkVo5JuLNkx+47A/0VZViYIm7vaQL0
2Sew+9q82ZIRjDHayqcjUMATMYqIVPH+0zkq/2RZOIk0sxooOjiG4DL5hBRAqDPMPt3bS55wm2RX
OfFEZK62jdASIu00LtWiEw7JkN6Z/cJCtt80aPV0AMneN8djXPT5Kezaz66DJaLgFlesXy6ab+yd
ycSG1T5GczLWHMsycAtCipT6EnLYuJaJlrWGExyGuO3oBleMVqGRuvVtbv5QhTLOhcFLyYsKNRU8
B3CUuo5MuLoeP5BR0w4TKiQHQs2LmbvNTNkwsj7xM+wASczVYNPZgGisOm5SaYzixLBgNeAi/xp1
+7d3hLNt5EidQDk1XB20pctw+IQa5dNynQObMFIz+fDiYtraLYtxUjnbYHQxrrbRb+zkJFVQDZuA
D7yWjpodx2ddO69Qg64diESrMFClokBjXOuoAzzMBnWa/OtkOIRLo/rLYDDTGDEJghFWutuckRaU
QZasbRt9pZkIZhtGteiBqdhSn4s2kaxpPYsnJC+pG5Cm5aT0KIPdl94N17bzH7FP0CGx6NjIcLGA
+KPDdoEHeBDXxlry7JjxTaJQHTDhgJC1/s7CfjLF/Dlg0Yus5NeurfvYjau6cb7iHPGFP7mvDmYV
kPrPVhXiWU/+zHH43TTsFNls1auGbNOoa/8YNlFK/VNK3CyxEvy/bT3+ma2KjNbqa8FeaA2zq7Y4
h83AZ8O2ftXJ7jCDkq9G54Dz9sObUn/VmG6G5iV8TQB0YjFdDX3WrmM0glChpzvtjCeGM+/nQSey
iO31WjSslEQOmi3LF3c9pxLqdGS6/3F3HjuWG+2WfSIKZDBIBic9yONdej8h0lTR26B/+l4sqQGp
7n/VuLNGTxJSFSrznJNk8DN7r73O4+ksa4DyrWVASjdwCdiCHGU5tK9qAFq+XDViRns+dlfd0Dwq
NjQzashKQuIhQPKI+WWf4tBiZOSxjUEVXXfthl4MmLBj0L6W84giZoMgkedFEINRqBlDEPa5iWgN
CnZC61C4RLTjdeipgG7T6HlsZtydHUbyKp9RJ2DMvDJ8YsjNJRBnwGHgkyhEUkPjsIzVqVwwA+rB
O47ExteSy83CElY4d7AlrpXjoAQ0mcpVhVNtID6QloET3A0fSdGCY99U/AR1FLNxo8Qi4oRCY9Kj
Au55l6z48Y3MMytvgoZLH4EIj7eQtq7d5fE9pJizNDzr0MxJRMHdQdpUQ3TXNv6qhya8q8Fsoi9r
M/pg4QAyK59ApOS3jJJMBaI9gZrgsEW5Zop1a2gbVUTUGesgmOstwIyfjclwH+7HvUhqKjLPoEhN
PtweTYGozKUqyCxGfaM8UPlg29nTloI3t0d1cqIJOT9XyRzBN7fcoX0k7Xk/R+0dNeVzx01Dnjzb
88ChRi5ktqezS1eaPIt1yFSKrjCpmKvCOmjQnF7kMOK7MteSUpW70NxDBPLRz7GcIEV2fKX9W0Hx
6T5Ahd7VUbXK89Q/EF3E+xpzskEeanawx9muMISkKa/bQyi38UIUj/gPjP6Kkw+XGDSDilkim/Z9
kofqYnbj2U5AF/+odUpSKz017O1leXAjRshHTs5aEQXgLUHha9ligo5K76k28IIoT5EwJ5+6EQVR
20fd0cTDcsvy7nYwpmFV4ctZt0V7b6h419rmNs7nYTNfRofpyzTeRkd+V1sTj0bJDHTjCSzE/cGx
2wc9zo+SWdwa4daXbyPKseqnXuO6GIhblkP2MGoQ8X7lbGae5IhvjEfOs5KNTvhsh3BAx8xE7050
2Drv8Lq15ZVnGj/9imaPScFHZ+anCMtfXNS3SU08ST1/+d60s1GMQhpLf5pVTkRLUO10g73cNPBB
si+rO3WC1NxeiKa4UcyU951VXqu6ia4L9NtRDJ2kCzyKUGZGJ+uNhS61/9jb237ugkuaFhstWANF
jlQMz3nBc+O257Hfe2l7Y0DbecraJIEKypowTvnHSbQ4Rl2YBZw3FCqoPyErmMFNIsKrmi5j14V8
1AiOXnM1pGfBpBfjg3+cwR7uQaecfcNsjirL40MxMnySNanJ7HYD+ja6JmWeHIfuw6vEw5SZ5oEx
4kcdNZtp9kkiGyHoAgxpx3a49GH2aJUBvjxnRCxQ2tVZZsRyjLIm6njMvpOwoPVk5Qa94LMi0/0e
Xf4uaWrBfbNs6VDUkU6/jmo6dMscRlKhnT1xIbtQ2/yWom5YcbozFu389J63ujWDpWjDs3iom+GG
OXH5KIEHEOhBPF5/byqXuHSdc01ORGowunJOfjuXhEqHSMaycuNOUf5sBeLLbPxTTm7Zk4NCz1b+
xF2KeKROHfxbsR08UpxuVHzjELj1bkJZWSvCKg/VmG9HMlKWZzOU4iab96RN3Fa2GR/J87HO8zQd
Z83vAvKMs4sd2rwJPysMWu6wsLzxbfdECN4rU4Z+H7Yyxy5U8un59CT9RC5ghiJuwVFS03fETuBH
YeaA3oLx0GSNP+3EPHRBtqQdcHiiYzpboPDzHHtgJyANGt0hWJaYkEMyCB2tQ4ijbEW98cb5ajAb
8BiRCve8YPRODZWDSUDF1ZD0zvUkm/0I3ex9lvHBBfzTdN6M786bzmNr74GgfSGRGJ8rL7mrG/eL
meS097PsJWQttApFnB4Tbd2NHNYn2zdIaWo/isYbL+OoCdqZnQe6eURJgmiSMTJ/eJLupBUl663e
t5Huk3fE8A/zBFqFk7ZyIoLHNfY49Th5lthJt9pZdSR5mPTxxc+9Z6N3omvy5khz24VW5d7Q//GU
S8oRPUGWXPOw2We/kiQrMiWjpT4G0zMgJ8wRmpmGC7KBgb2ZknfQNdD6s/rU1b28JZLY33iF520U
MZZySbbsl2TLX18KegB248ZwJTyZbtBPfTWI81/cJHPWGetv7LUOpE7c9i0SmE2/pGmKmD1cVZ3a
upvg6T2mELJv4+UL03aR19PZ5RrdY+KKNl0Q8JwgqerRb1n+AimK141N2VilGoX4EvWZamy7pUsk
+tB8i5R8tCa+dpZ4UERFP6KibTDdMKjBl2NjqVpnDGc7Yvsa1nWPhVy2RqN9bJp0xgBCFClcl/Y6
JZ205pJXPalv0kaKDcyhI71nZangSRPol2kcA9pGBsH0ElEb8aeFb+8GbbyAP4oT8830m5Rl+vyG
rO0Ln2UxMNyxW9Pf9o5GikJ9mXcM75fEVb1kr161RY/vuWtIZhTcDua8RuBl/UAks+wETjzgF+Wv
Pf3Ie9s72UvOKwuWZkvIWYl3nxhYf8mDNTHFychszhlRsQYg+bPRRe6OaPiFT6hvBdqxXZ7494HR
+OcpFC/LDc3oenzutItskqCXYUmodby83g091XFWo9wJ3lwV3s0+tsyMrdzGtypYD1YWXyQHXo4v
uosMdRa+iabPzFDaQ2iJVM5EA9CFL0bi3Que7AUmH8gG+WoMcYu7CeEzRLlcaSv5MgknZISlNbft
Cc2UOvk2YtzBrG6tEllulMOBdbEdEcxlMNOGlNMVIQZMA5As28mzgRqTEXj25Yj0wacBKBp4f61M
146Fg5Ey+mkMxnhnBPVXX6n0YPFrhPOoNyBLzKuCKPCruFVHzdaeGrvrt2AcnFWsbeegiN4z9tZw
F8X31FQEi40Wqq7Ac07CcM8dnTJOow8R/dT1/GA1zW3EjLayljdf8CXS/hYRpMTOQhz0u6uRa5Nu
ND2tTYYGXR4aBxSX3aFEMe1tqNKCW5kgeANquqtzhmhxjMnBRA7QTkLsCvc7jFA3RfNLiYllo0yt
cXiap1Ci2tYeNoCI+UnVOWeMDcEtz818SZRGgGiu2ig7x6JggPOoIasxSkyuvZmcFY/OIYLwTdV2
W4cLympaYBQfZcNOol2U8iD1s3CukXYH3OSWqG/VwIQaBMGAW5GnHzD/IPIW2syjJCj0yrQStZfO
K8tlSg4o42y+fyYR+jLEH+ukFtuuHCjARt5En/Q+Z7lYlY5YTy4VZ407jTOZvUBIREpy4xUEw/HG
gaukwPf4XjsT8HmGMGxfWffTzEahHhUNnul83pubzuSlpDNUEObCQLPipajSimVoyDc103Sn63BP
1h/+1gHwSTMhcnZGABGZ/9ErEDyjFb7qGd/R0HDR1rX3mlu4G4ORjHQj/SpjG83nfMoyUBS91wFE
QvGXGJNmW4xJ1RqLByRIG7/uvuGNsXpXcCVAUbg6IxttgRZNTfCzDL3bxsoe2bmgbsrf68GO0TNC
hOgsym1J80WM4r4H3LCa2S9RsqwzZliA/OKfQrPkJ+YJWNCaypyhntKfSUXNBW8L/q6P1c5tmRXK
uzagnw0KViyhycY55ileeXQuFedR0wKAG2eU6op8sHqZkE7ut87HB6eEZ1TRVE8NGVuDZSC2LV8G
iyNu8ghzCqPogyKxG/lrFsE3oWF4YP+RA4+C0wuH06qfJgQW2fMspmY7NvmOKWK6dXL6jAIK1JUW
PaS/mk6mJXu4FVgIPLShARsanH98yafiWvrRuQwR1YXk19F/99s87p974LdWxSfPxj2bouTgM+dy
9XuYzONOQCtA1Vzd9vPyTyZoyMQy7/BVUrW2rcBe05mICORW0syEZYtLGCSkxdi474wfUZecLaCv
QIsHkf/knjljzgdoVkB0of64/DuH8xfxsswmQlP+D6DbNyXjCMbNQuIEW/i/f2MZk/XoVVVUq10f
2CPZwRqgG6C93gq/uMvJomAzg1gJ1d4CwNJmfB5afVvY7it0i+9FqUx4JhLooZFHj/obGftOVI+2
J8D1Z9URa/AFHUS8mkuCD4c3HpX3adpDx87LO7NtN9BQKBKRMvBk8Sv12Vsn2Jz6/4Ixtuz/ynDl
jSpXmFCxhbDUb6DfmTNTxf6odlTa2VUArJ2EZHyIk4NYBzkAQr3XvtHuTokco1lfmQg1MNAbpQMz
oOfabpxL2Ok9myI2ngsI2ecEs5mD0dAVd2XBesQO2JzDZGPEKNbuXH2iq8iqEvAKU6tEHdsQh23D
PN9Km4IjqDzZpXvMWm6apn7IKiQf40IjIYDorrezNxA6r0Y23AyGsVxGjE/YBOKFCJ5nvuUVi9pT
HGMNmQYEe2lU7/3AwOdhDc0OvbRT31BtHGW5EyZwxc527vs55YdH9tGwfYTZ1XLCcGCggD2hQMTP
aSTsPVr+dLL3VHtnmLrkb/ghgXkJ63wVP/+6cSoHECPYoqM9qReMC/CGtmHTlQcJ+Rakzbox3EPu
ueOVt8SN66x9yFr7gNDTY/CJbwWUlmtHL9oljTlJfwLO+VnUyVdl4iBMuH3tXBt4SaeDGbKoqI0d
LDL4FC5Xokiym4ycSO0m7221rGHxUNXLznPoxz0LTf+KbTrzDyGePAsgQPYo/TXsuCWCAGBXbWBS
GPu7ITZf4OOhoGQUwrlmfo26rjYqd6luhDxGJj/R5h0n1vbf77pfMOvf7jpfmj68fuZMNtvEf951
eaElF6SEvauCq3ymrqiWYMKJF0N5OKIoqF1IGfl3qZtgh0kVWxiPdIUuG0dkfVFj9z17BPo1HlPk
xQMaeMY7LRC+5uynthq9JKy84L0GgeJi3PDjvdug3RAJAVoRSKAltJstMt+hxCNrLMiDMeOvnPpn
YdrTpjWyEyaKeW82bCjway8mqfLZTUJ+OA+H0QlevbF7DBYrCpnM5YoVEY8JKJugWngbjT6aC1wt
qNCIe2W+fLAH3wGuLZm3Ct6pymEOTa4FMIXC9N8/Yec/3O7EPjq+JBvNATO8oLf/dq7FRR+AUmz8
XaNfoz5+sSrSWdvT5LJsSyJGP5ZF7CscsQNsQ9C6slsbaciy35pMikf5NmiaYK8vkD+m67bvQe9F
4ZfvMNTpDDacZQLDoaqe2ekxRhv3Xtx/hTF3aPbhaBiiVnixGzLdcn2sdPtS5Fy5vuW9KDHsB5cP
BmMwFjGwAI4ZoG7Jzr+enRT9GEa8bM0U5cCr/coqxG518h4XVEcqbgqeRT/+/cNaQid+xyKDynEV
ByO4UOzi//ywQhEZruXm/m4U5ftkJ18WskJAtc/vo15KCpbGsMGz92kIfio5ssYGCQxsdhOQCLA2
nf7l31+Q9x84zYSLCHM5rC3Tt357QVXCzcHMhzBzhGAsb+IPlT1kKcQoOazrYTgWpvE29wA850gd
iuDYVc0DcRKUWQIRH/p5untuj8m2v4CciiRiClDhl+nEJh25Bdhwvcd5dZQLlFMKqKaBcl7Jol+Z
BtR+0P3f6Y8kHijHsv4lV+WxTAd8djzv1p32LS55mFDEoIoyAJVTY+pfDHSZuMDAGNY+QEViTEmH
uIzt/RB6zd2sg8uQA/B0DRbkg92sjO9CYc6COPsy12N4QSdoWovwO8wobXJ/bRP5mxPztRx0ds31
1sv4LSS/+8qzSDiIJh5K/Gagz70PlfMQVfPrv/8e5O90fM9kt+WgOwRTCy/S/i1sAV3mDAGec4ps
sSUkuSKbArwtyd5PrZeeq/Re1tldHMdfEGAPk1l8JgEVfUYIgxySejUueGWWHiS4EWsmDLqABAJs
PHGBcxzHHXholAv2oJC5K2etWzktSQYbe6IT6aen3qWcJvLiK89wfxp1eTcyIljDVd2gf1MrNw5v
9HJzwmzig6jUn+fIX+Evt3+eyaTB/D0r5rf//V+7H+X1R/5D/zNC5v/JRBkeJhYn4X+fKHPbfXdf
0Y+mmf4eKPPXP/szUEaJP4iSgRQtTUegLbBht/8ZKOM5ZMOAvnQclwCOP//mr0QZy/0DlDxDWUQc
ZL4IyZXyV6KMZRJDoziKedYJz7F963+SKPNfsjdcwpGka3rUJyb/uZwcfzvXnQpSbVd1/PqV8xag
c9EKwU+Idw1Qb7/YWpHTIvY4Y9D++tsn9del8PesqOXQ+cdD+7cf/dsjRSSLf97UrFxkihw5YriN
DnRfpcHnUFt/XXlcaP85Csr+PRzCEyb0YqJjHNOVUojf+PxAEhJ6qGLa9kYOOrpCUmKF9o0t/LfY
Cy8NXOKrUQk6Il0Rlsqw2kQ6atglkJasQ3PDnq3URrJKK9NZ9273anXWW2y81tGNnMPneI4vqttO
rXdxknFld8ij8GxjD3/mYDnbs3FbDy2VLGbUMjlZHI6bf/9AOc9/+0g9hj+WWmKGuKC46n5L3xKM
Az23r3FJT5sZO/cu7XH9GyRu3sqOdU3ZshUO5/CpthBuGO3srIZqQm0MUceKqle3dZrDgFM2M4xd
UBIZIQOHdUmNeW/oPsk7Q/GUbaPonajvVdQfp5EWV4nk05CwYG25Y+j96dpsIoskeGQRufiHD0MI
Q0fkA2MGxU4sdECDm8o75lHRHwoZQueY6gN/nO/DRWY2loqkB5U96ixzMe34VPE/SyNbTwTYGUmI
JRWoeBRvAg9yqJp20sGWgd3VwEqCL3+Zym0QJ6+pWhgp+zge5DG4tRAvO1a3lQAMiB/blfjqHb2X
9be24Cix74OU8d7jJztZod6XCDnIr3NM0icxCyRteaQJ1gerSg/kE9OCM+cVkVvsNE915HJ8SmNh
P8vGsnfM0w6DqsWNm5p3WvbPCSHRme9E91NUoJNOrW/RE8vNjJfSJW32Bb7yB7ZmO4lEirsCQAAw
pKtyGXCFAPz5CF2kUxUajIIU6Y6BZvMjp41fpy1joanxqHN8VA6jY+FxeTI9FN8MrcNV3gY72kT/
2Cv8aW1FzoFSzEup1cfr2IXrb/rrkAXI1nV9dGDAHhC9xC1RDLg8TAl9qEPOHxZxeSPLK6IKfJBp
fnaEf5ocmLm9j2ngY+9AzEE8Vn6pWnnXNU65ga/X7f302uvr4EAj6sZgFXNciZuBB826t8R0aofp
wVRab50upidzaE+sPq1oGxk1drxME2yr7PnMSorltWIZxIY+N7ZxnAALpdTPE+Zv5mS0KP5f65KN
mKit/uooXesOPegNOSiwkai4puhYRsEus/NtrKJj1Mo9SOF1O1j4cbKtjYqvwaG7y7MnSyukaUkQ
75H/YEjOdY30BCBZVz56Gdf6v9+5v8YCfz8LlWNKcsVIDXE8jEDit7GBH+KhrdrJ2iQpsZtF2B5H
wiQwDS3/+ecXHEI4L7t3z0R6WvSIftm2XoN5qHb9uJxNKb4he3yPYzGeh9ERG5dR7cGLcXOGMlWb
jEC7Y6XQ3dZld+IDs4mZY6DKWG3uSSrNgAetKhDXJ67MD0bvziUT2blKnmPxZmmHObcTgGNz1XcZ
dKg6Ugd+nucCq6mJCmiGgjg60poQMntkVpTBn9lC/9/WDmRx8DT972uH+4/kQ7fkc/6jdPjzX/1Z
OnjqDwGSw5c0tjzvl8S5PysH1/9DKmY+rmNaklJS8rD7q3KwzT8si8cAGa2gqagq+Ku/Kgdh/8FV
BuLQsW1TWabj/E8qB8nD87fHDRhVRpj0OT61rKd+z5gqzQriG+mU23Cs9YbkHRWD0K9p1UZilSIV
68e8A8Vl19MmTSgu7EzG18nwALkyg76AlVJUe0tOgsFo82HHYj7mIsBVH8pq0/WIRaaFPITd7Big
8rrKK9vehKX/kIs4vONBiO+QeETnuwtb3CV+TflbgZIkxBSfpPQ/Hc8Jvs2m2uIXuGEOk5wHGdd7
WzGTS3qXHW+Ih8+nC2+iRmxQOBpHbwbvlfBUNMjwWsOhdqBkY5YOBzYPqnfskxuOh1qxYwNQsGO+
Ua3jua63QUrShppUcQlbIjuCQZQ3cYcF3M3IngZFOGN7msv7gVID5Z7xCDdkvrRD+al06G8R9cXb
Qnnhaurm5s24Zuvj99K5sHu1FjT8xN6lWPZCSXfjzUBgTVmIT8vHx9vk8QbA74ixklUj9q1grUVW
IO5mNjOESX+TspBY96pmn997t45hv5uK3r0tB5t2XERnMwDiXggBUg+NJp7j+Tux1L2LVG0vcZ4d
CchmH1S/9ZEe3+2c5CloJCyhu0M3sqVgN1CuteN0K5GgY5M97vx0kKc0Nj9RUiGartz4Nhjat1Am
9RqfGUdIONpMrMF4DGFw4Don6MRGMIqCHO+jp3HV0kdfRT0/rMpV8hKEcPzU0RkrNpcIXXZuU07H
pKw/K2l+zzP7ZbNGDpKPqyqV28we/A8jdvk1o1iDmAR6MmmACs1DcZkcX60nMbwLoxWnVOgzfMhN
UdhMh2k1FwmMSvLHyYCmJNGgl8Wd0yyGVrAlvTROHhUg3pjdkEVMhG6MZd4TY6QYpybdpXF9nKLh
NZo9b0/sd2YAu1NZtlcDIBqzHqJtUrlvAx7RYxVlyWpRX/n0Ck95Yz+QZKvX3WC1h5Gd203hs0Pk
d4dujOnb1h3Lbj1rBWkSqMA+V+Y61e+tC2ObebwNNBgTzcxrZBnMl2Z2DlWVzOgR0b5E7niLjXRC
ccIzHANPkZzoSl8XgRf2mCyE9I1aqeVxf59PYuVUxouXxwP1bU5YulNdjDCGcptHl9b87kwZvcza
Qb8kjZgY6hp1mEw/0lb4n9gfvmqPpaiXZ6Sft3WxQpJGQedAUrC0J+81Ovj7vAueAKibZ/aYgGBs
JsFRPxUoDbJNHHrRPem/yy4uwiX9npU+3qGwextgAF3H6aGaFqxFOf1IWppoDbIgtq0n0pOrJy9U
KzmPUKOEGHYV0SR7pf1bGUh9LisUXSqNXmMWkDc2c6MbiwwEkLhohNiSwE/Nuru4RT4Jx8vQobX1
TaoORM0niXL0NGXOaxrO5SkLiP6gFTgLsJjLntWjRnaGO/Qugmac2MLM+Comdr+OCwm661qPKBdk
X3NLGl1S9MW50PXR6ar0VnRBcvvrv5Ruh1WMpGH7688i0ffXIkO9SY4H8vwIz/xcW/OJ6cdm4Aj4
GDtpraXHNli0Ty4y4FWsMgsVFHZwxRj7UIVzsagGvr3GBweddmSAzPIhrQKKsCZyVsFST6QvWMgY
gFeNvit9Bu4h6gxLzglj1WZcKyC7NsUvHM3RvmP1hPq5uicqCw9i2UEGzXBR+RW++LjO3CMk8aYQ
CImixroe2ung5M30yDn/bWvj0LR2tcXQBGSxF0BdJVngIiVrXAaBtQ2yyrr+9WU2Z+u6VJG9tpC4
w8gYkb7jB+1TYImquW5c3K3NLPn2JgHgIwFxG5kOYDtdU5CIxPaDkBDK2EQkzRE+RL5PP1F57Aal
xhuE3hKC+cKJSDekfSepBu4eZZRVuK2Z8bEYZ+lG0q4RoRlG0aDLpD021lxuloOMq3nTuKQazm7b
7molp1MPvIktK5jmKme71roIcku/4/4JO7UPkT/nMcrcIRmtByPBJRZnDMq0sa1Nv9wHU40yKjxx
EEDmd7wE1vgAHzVEJ5cXn2McIfRZVu65gW3Di432ruZHMCVCJalG/7qvyRVPBMzIaO7fVNs+A5ry
DqO5sMIJDlvbLrM3gShZuQWtrOz13od3si2kj6M8nTfmFJqvbjzpbcQSlU+KTs1e+RMSCWZYpCn3
owYC8KCaTjyqoGkxNVmoKmy4S+4ERae0vYsZmDiYFAzh3CeaKY647sGp32YR020bNnOHoeLLVjhl
9UU2YbgLBjAhMN3OjOBfBCrNo1cW9Oka/2gsA/to1eJc15h1sGN6J3Yj+dHirEOLQoDL8qWrZHuB
l5adHf8bHWGCSsxat9oNDmrG0s3O9mcJmRjLigc7FL1nXJb6UOcNNCd2t0BvYlqVgA2v1PJM2iMK
zHyhdYx9dm3UALQkYkqewM4uICD+YQxydNZJM3yHfPuEGKzJUvkt6CHnLuc2MJpkPnP95DuZR9yT
AJ131M1cz8yEwUvHaz8xjDPNK/Nt5pMKwRHzbLtcRRyfm9YJM9gudkL3s7iRxuUZOzrGMYhN0IWA
oChzNIS9FskdTcqnq+tgFUchyj8RfCd5N15QXRMt0WRrrxeUMkl97baDuyly9pHOrDIefbAwGCZg
/mCf7Fb6Ay8SblU4S+c8wyBC7siVWcjubPOAZHn53EnfuC1ZS0Sq0w84wU9dxQswYkKj3KTozs60
+JU7ekQ9+/dajdapxrBMvP3JQKf+FMTJdArBDF8FEGlOE+rGMnXcY5TqI7yp5jRhtmALNj5WaU+c
/F0v0NU4Ia5P1bs84ZgJN0PzDAv20BIJJr2vNE66XZQ4eptWTH05G94X7PVqMM1PNUc/rIYYlxhY
OEpIXCfmuss0QHEj35lTDeVK4GBVeRZuYkEIUtfhDKO7vgoIqnxInDx+aBq24Nm4YM8AgPbTm4Nv
9KTkgFMn9kvOKv3oE/PORskZXkSESS8iDrJICVNoHPcQMUv4RHCBBM4x6oMCXbcOGnSpYxC0G8uv
nTvpPHjVAP1vqm/CUpCCU24KIV/A5iGl68YbF6fIITJepsJLt8qIDgGzYFyxqE9toJAIiZBOE4wS
GTO6ub5gI8MMF05btQxkCBVTMLxaRW4DFNEfkCLg+xG/nlbuPukNzaQf9eyk0n3WDrjo5/ToxvqH
Pbr3KpqHV+19QR1ZZH3VsrwezX0a6PZi6EWb3/bvAAc/eKDoFbCK+ko3I7y0sOX+GNgogpBuWr/h
aNbvlQ+pZ/bHFwSYxEMFI3XbRIbMLNGlAk+N3Pjge6S42CUmrrAZDawX015OP7wFPPfru+Y+0LTQ
Cr+pYat1ic3Qa+1HvE6r3AJBY5fk5BU9XxwVTtvWHp7G0ZG3kFy+BaCgXUbC+9kvzeCcx49l2czn
GJPqhsAgfCU2wiWihNpN4OLPzBtcU0yxVswQgAm3XbNla8JjRXsWk9Oxu+HZ/tT3cb6LZ/MWJrRz
HBBa6VHaB48V7nqa7024pteULaDvEz9es9TCxY+Ohp2va7KBiRGJou8mi/FDi7fIItjG6su1Exrg
nOei2bSeI2CwuN7BTLO7KuKdji01cpP5AvtiDOiL3aO11HzI6dFMYlfe8VAQTtofzYy0NYqPjEE/
W7VGRf4lZ4Lk1OMRqynWzsg4jlbzmJHGcFUzBV43jVtfmjh+LkOTq65GNdSUbnNKvOjcVczExrTv
t2w9g0vmJ4+qiwJOaN9kYLHpfUIjx6g956z4QOojhiAByzlio10L7RdbGAse+qMGSkJs4kujKYGi
esbb+ljNDbV4lRHXg5aIVsR7MlPIkqyTV4PdbVsk6WWAJ0XNlXHMFJvtDkMSTvfwphjjcWswhmOW
a2B17+BX4XA1N6E36xUYMNPrmoeJrWM/h9UpL4JonRWki7ABn28WkpiIh/EgJ/uSEiB5sYwZnT+N
zi7Xer6WmWkcvOCHN2XIC+3xMWx2gMrmfV5Z8LvgDeJQJqbKj+V9sjQHoeizBzj31Sqy0afa0ijR
fkcMmUpjXjexIPrPJ6GI7R0qHn/SD685hGJknz2gstm0L96U7oNZv2LsbC5zk7+jyiTmSlr5lnEM
zmsxXvdQODE/qRWhaOZTAzynTgjxCazuAX4chLZizCioiCWtkYokSaQ4NDwQWMiG7iqLM80bJn3u
FEUSBTESEy6rhH760M6CszRBseqaaOqEVxpblC28AI9siynO/GvKNCRkXzgtp/subFLkkyTQkC3B
ZywMiwowcS51SGxxNyab1HLNe7yFhyRPH4Kyl8/I0YxNUE7pKQB8ISsZ4xwOOaZcR58YLDRkr/jx
VhjGdGxICuUmpJtsAsDatpX0h65zpse6954iJlibXwGYcEgMDHWEeXGDpafCGT56iV8LV56B4n6Q
F4OAPbRZTbgOFzO57YJ9m9mWnXIMNTg523TH7CDcJO0gdpHHGWF01hHTdLvL0g7FlFFt3YxggD+v
EhL8gtnAO+MSLTcTPDAX6Vfl3PtZcWsRaX4Pc48ut5lAGHWyOcC/MncMPO31TLD6DvM6e9TgAyKh
XqNTxpgQuwhaooDYqay+ToFJwqLA9FEFOTxTExWehYcHmPAPpxGvMJ+AZU5u8ZIQ85VQ5/lT1R/9
ugZuWum1YmK68brhMvVkSLY6vuuKbNzgP3/UwkqPRp5fJrf7WXdJy82KVQok4ELTjc9sPLZzgVKy
NTl4Yo8uMC01PMUigZyKEiYF6x3Awc5iTQnCVdsP3XNZ9/Wx91FWYitJG4TFSj94uuLiN7+q1sg3
Zt4fgWqO2CTsw5BYcl2XXDGjB+KmK92nTpUtdGsImUNFgFCbu18u4Petq5ZsL9rcXY8gt4gSWFh+
hwAHW+bcrnqrR4u2N+EChcN3mSArxFWHVhZAdOe/WNp6Qhfd77JQ3RpyRIUhon1jW84pnu5rtOXH
NrEZ7MjqaWAHu81a661VzkyW4mxhbWGeLQQ22VqDVHBtchoJEU/w+EyFfwfHvYNOHK3D2cYx3BUr
c9DtKi1NhTXZA/ao4v7BlQHmKhwTsVXHrwk0ymEM40MoiD3Ii2k8O643ngtI4ZsseQIhRE0uupxO
BzUYdOl9MsJK9X0QwHXv7xMq7KM+OhnTEHrqaoMHsCAOChK8PykULJ67L8Tw7Pe4NQowDQ1HUD07
X/g+IBtl5UOuXQV+FnAHFh2CaFGnx+GXN00f5NaYG1NStLkepmmXhK6guMWPw7wCqe6txOjnisZY
+9DVriwXG7dVYCdRk+jPlaEJCLHvR5F4F1uFhCxZCmUfCP5DSudS1bWzBnzWcpjxfGWRINBo/m+e
zmS5bWQLol+ECMzDlgMIThJFarC0QciWjXmuKgxf/w568TaKdke7LVMkqm7ezJPMIjFSI5XCPRKI
4aZ7kLgWbicCOnYfmAep2hVVp0fMo9YfAkAtNgKoy4UGOhqOkLYF8aNdzGYNy3A1drCj7XHUTGdT
Cm5U8zLwW+Ulc2c9RGVfmeeJFUKF67bK0wCuYOauu6AACczDRsPjFFIycbSljoppAuqw0r7YODJZ
h3bitGxQdAWBQEHuWAwdqTKZfwZPdtHoLGpvsubfQzunT30mhh5naXrLfY5lZMkNpDTvOQ5sJKGa
R64v6v6cdVTKsdnqN7HpIBRSPl19YyaTDPrFEC6zA5MYkwTU3FyT5r0xCZs5FsXFtK0wLKY42SwY
AiHrur95XciTyct1T+kSQrRrn1MknVeDDMyaWJZ4McJYAKqzRxowCwSuHZkqsFaSnNToO5GDlLIR
TfZKRyJRnfSv8nrwg2ZtP6AHLSEojN3sFPmeD8d0qz+m0l0epgv9kXYk0fiPVnr/JpSMo5+C2qhg
R5oOI3lb4UcW+IPCuVbmsWs1ZgzAxdxTqLmXlnvUVgJuoBGiLQdaKkrj0ZrA2DkQaWYB/wSbaJ5A
uoNgCGCsb1WR/9IGqiuHvIoPPGiGpnhZ4vTAZaUhlQT8SHdT2F8OEONUPU+rT0r3VqDvap3qA1AA
Kqn9rVpQSIzph9nxoBf1nwZn8ZPFVS/xSFLHCahYbzaXbZl1IVracsxW8lNV8tNlU7bjCndr04lY
IfFHu6GF1tPe7Nl4WSpQ94WYKPvapK0Z9Wbj0mATi2PumF8phK1FWnnE0PsiPIIz1mjzcJ1dMK2p
eO14k0sSXxhAsLT5VvVwJFw+j4eBmIBBa6yzNzWLpj2R0zN+UJ4rFpCVPj9wrsO8ddVDryiUc+da
crdw22vBFrc3ueGUskL/oIGhS7vkonyPm9a7HVD7pccZWgy5GzLQ8U5bxuMizO8+L7qwJGw4F9yK
rWnoD8vS8a15ftSNNCb6WfzNWyRKuJbw4M0PvTka28yz6TSBubhxagqRWG3cbHg54BV9ccwWDFPj
ZEYJRZR6P6y5Wnc/JWi/+bCGHnWvwgBu3OSIrIQlBrcPGcPU+zW2nKsIyvu2qejY9Lo3UgzsF82W
+XK0OLBMuk+8OdIBYm8DvX9vxycVDFUYu94/SSN6s+RrEM5BJD6S5CfpDpxwT+eQy86BkjFpiTyc
jH82WJ3YVt7ObUweEAuN0rJQuxk1gyYiaBS6/ceidSRKE+bADEscsfFw9nt3rzkG/SKV0++tmv9S
WuBbPbhE0k30l9HAzKndbMuZIp+1r2zyz0GBQ+0s9wu2Ts82nsY9PcXdY3t4iKuO5XQGFnKLg+hX
PyW/Yz8WYadRzakp4pmqjT8Tv6WrXehYjgea1osgO1uV1h2Iwr0WiswUV4KfssT8M1oORqzMf8LF
8NPR9Mu4FrMot39Y59vipeA81a21WMQM/orEuMc6ugpbxU/ghbj3iTJPPAtn1XjPTU2OWVKMyNJo
lwzUzhgDtfRaxagzjASVDfoiM1F6DF/obXV/nfp859nK33QJfOwW9gWb+FKhprMqApkXLuhjA3SQ
jvZlG/iaVpohea7yMOpOw8UIDqFu+VExirttn+PWo/Bnxr1iIKcKC3ri5KC+lfWCsWPG7oVqnnYq
9HiXce58j5Y1AFR1YcYRFFyIDG70OHiRrf8Plys8l7w5cQVl5Voa7j54XR1YoJ0oD6aaVg+C65hA
rbCdcLbdkTB2eW0yz6Lib/qLdHcshrznneH8NR08bLUjx52gISAbbfIzki85S6cke+/gE6INVE2U
aKheTQkXMfsGEPI2G0559pr8pqmu2gL9Ic2h6ALIh+uwXLOZ9FaCHx6zhk1QACgvCIBPpt53TIW3
weWd1kyihUgNzltXXDgGPhBUrQjeFcorJACtAKI/vEqaa+GGAUTmfwY1O+/R6xdDXsnDUGLl8/0n
E58H0/okGV/tXPoEkjVBZZFGLUb4gFyMI+qDJPB3BEsDB+TBtQkJWMUUaWv0mE45/m4ukWGsNzWY
uuCNGox/AWBP2j8itmlcLrqWI8YGty6NQ2MR0F2GNRpuVdeaIFCkyrvKCUWMRJhh7VPKpErInYlW
1XgU81M2BC+6R8xSb2FqU53E3EhSvanRPXTOAUhudHwoOHR9hZJJR09Efyo2fSuft1WMRpJWKopt
j29icHYWIPfF6TZIB/UmwP3Dacz2AJjBaPmH0TG4WAv+6gvvBMEOsm28l0VjoIslb88R5lPd53RP
ktzI8x8TubMbIcZJitVte/12QH5s6mf6m+4U3UKLzn+Cak6ZgPIwG2mqyxzx2wmIOyuAPrWTiw0N
Fl9clZOzP8AuNZdmC1oekoO/FuMInAKz9gbNV5fxj5zrz//KSAL9R89mmh0XEDbNysSxWcRueYNx
Gq/1mTFbSCtgdnbIFdOzdPMXmM590T2WGF764mUnI7Mh4/IjmtLpuTZRRlVBRZ5tau/A716Dqbva
LS9B0gaYZJA359xNtnCmvlif3EkMRIp2uhdPL5ZdM5CSLY382jaT2i8DOmDZdCF1QzlcoeDB6MyM
O89/7L5/68fgIx3X77LNXt2ZmkJKkbYAHc5TQh+BacIJmOxbo5s+Fav5joKGU5k4yFu8wOBIeJQO
8RvLnGGvRDVysZA7bnTjtZkOouSKo1ogGkMfhJ7/ZGrBK2tvzKq05hLdxPVTFWhomZaMgOunYReM
8xukiZe+tZ46DU+0YVDCDT0lGZim7YJW2sa27poy2qhvUIMkIbV0FV7cpCd+WefXVCcUCKAWPH5H
WA+6waBdG22on5wVo9We85nPtOPPH7hY6l1OZV+UZAnwCREYVxcAoOi67AWsBuoIIY9kOWcQVQ60
s/8Fnjfe+MhT86gjcLj2T+0az3Ed2FE1k1vSPbM8SeEw2/i0dvcdBqdJtjut8pzPtP2pDQJh2LEX
BmVrL520P3peqU697vyw2PkYzMEK2RG3H5B/sMxiJs0qLottbju7jJvC1s9j7Sxl8Nq23Ofwziie
qbm+m7F57SpjSE4Lnc/mAvPHs5nfLRYBhaRCN1WFH2k4dwydqR5PdM+9u8dAHarWMa8BGrbmZt5W
+PHVylJ/zzIt28UODOcG2S0lrHHtpX+UPvp4+aMMnF5ssdzrlQbmat9BerhCF4OU5si/vA7tMwYE
UkMVITBUNtL9wnH2fkMgA2UEKWWwaPZI4xGHA6jZo7cC+ob17UY4eiB+DnkFfI9ZBZC6Y9iPJS/Z
Cqo6imT46xoxJfHm92igJ4tlh78ZsnZ81f8NFEgZtfZMQB53ey9+0WRE6ck7FZIhS/y9YWyYeMb6
Kyjp/eiaGZ9dRUxVyDMAJax0g3ECPfUbkhW8bR73k2YAeSLCl3m7ZqRlaEF6tUb9twteCZ4K7Dpr
SlnEXDPNfdN6NuI97kRYJuySKO24lFryz+36qx6wRRM476RkxY21moJ32W3YP3M8DSfq6NJzYrjv
PBws9sysrYL6mi2+e5i5m+9qntWwTZMT/Jd/gfVGb+E/eyro6oqr9bu8Gnx8CueKjPRBFj+0qZ2w
lxbup6j3uZHDNAQY0cR9CHJo1d8L/HA+ZxQEAEGwNtXmva8e8jsIWJQtRJdCKib5uwejigjSXPG+
ZOeuJeuf+oO/oZq12HWj9go7rItUO9573U9O0uyACnnpNY395pgZ7SUdyYSM3OxJ3VQmaaouyhd6
H8sRuLT1b/YQwMrUNh6+1IYoo8PyIPOGpg2OnA2hbPcyBBAdwPZPezo7tn3bqruI2dLmA2xXxMHL
otmfhs6TJGeptJPMHjBS+hxQQjVjfnO90HIKsSXpYuzG2GRn13VPMF/BCjU0S8KuGfYjqz3aINrl
1YztLxtjwRkLAG0u632rGcphP6OI7dqmOFV2pgHgOGlAwhTvLxrMF/MsrMQ8Y3k/eHXjRXHepi8a
qkmRpCC3ep1zPjCIneh5fAfAGQRsKYVTl1tnsN+xrY7nvBMNPauBhyikgYInliStGUBqRsWJWfZO
WOTDvE8pA2F/7mK7Qw9pCWpUdiq/SnpvNlgRY2ycZELHqbK3vj9PO1iGPM2rQB46p8ZvE9NYtwLB
M80iHO/t9PXzi6LCVoPJj4Ua4ilQUSNMBW2dPRS7Y9CRQG6NEZQ5AhKR20UdW+o1QL/A+m9WUbss
nYPeFFcBbdOcR/mUB424jYQVMSawOW6M+FErKmM8D0xrEHADKc1fTtwwixTT1jNzcXHYQ4nW1y7I
Hl94Bwn2wUcIhgs+lu6tGn4tfFJ9FOqWPfRTrRe/4wKR13H4iFbB0c7L/qv1QLM3gTUwnaXjK1C3
SEhr3/X6G50yf5bYn5me8ndzBhzhr1h1NHl6rPRBHDiO+TxOTfFcJ/PyIlCwcaq67dleZiJCC91x
zRJ4ob+A5oFfkzzldgByuxXRQo7gACYGlB/2SzJ3yfhKoOKSuuOPBqQ30iVbL2Oyg1PuENpju0gh
DRZTJtGJxlR64PNdy/0eUyRasvA4TbSZkhKBLWIPN66t6mkLYCh55cBqX+gQ3S1qSl6nJRxF8KOt
UEMsyO4hccHPLL3JUmT2FchUW/vAPfU8EDKObHokGqsxQ0vMw6Hseng/rDuR/L2D67nQVdYWkiaG
YJpgLyNmwq06D7pHTRkioySD9iKqrwLq8EYNtDfW3b4r8/hYSBJ7JLypcTb0W2UHybWL1xaENgh2
1HOClC6SNw3WM3dzEhSysV5MvXuaeTuGLgu9rakjc81pI8NMova0tnMeMnpMcp6SMKMm9+gy8qbc
37qg186+F1PqKbU7GVzjMkl1tPW+OmbKHdjt2EVYGzCCWYq90zdKjn4sgWtg/dQNr3nv6xcE4ifd
bUvWRNS/BMt3lrMXhwl1bAUwhtpWaNgDE0BsVxo3luwjd6HRAAkp2SGz3OFzHI7VNN8NN+cOnGCG
oybuoJzE2OYs5NbLe09e2o4aZMhAFuUR5kGzgV5nk9Rdzxq3bdxL4YKgChg27niaXxMaRg5j8+VL
5wrFilWyfZWOOAY6HjP2m1VktaS2zYD1KDQcbOAu1qI0/aWo4HuGBcng1dCi5gx52E0N42JHe7ZD
cfhWJLPEreryupIudwYAtZrGJFvw+kQUlZEkNfLymHoGY1+N3EsW6zKWkO/BdQNLQUdJK/Z+XsLA
6+ofE/yLS9lavF/szo6MtjwDdSuf/AmwiOzm4llQzgbwBzezzkTdV1ggHIldQZjzUfQl/U20cEPu
tN8yaT0K+n+Weun/FevD3++0D90an2U1V5c0LX7KSa92dAdACdT0fZNA/szzVp7/+0JV36OxOVkG
bAqc5jgafxFcT06scGgLGOMjl3MIa9Xy13K8SM/q9BNC9gcZaf+yNBBMEI0vZEm+PCoUfokVNGUn
tGQsrC4TIPFh6mEt4RBzt54AsCX84BURuoU6uLQHuXCJBOzlkxVq+yef4e+ZQOzZWKu0aAR4zmpa
PKXbvpQuzCIBXyydGCxTvTnJFDmnNX1cC018U8q/uOaoHUHpPrcLom8M1OashnzX+4ABTI+PR9WH
hc86GPhaDIJJUEc06XmoCd5JHkYbtDiYMQs7uad6AdnoWm9Ap2FsdTy6Ov25K8s3EhjLaTGH186d
aNERasAn9+Gzr9qWFOYihzQ1RZvci3FY+h8VJ9XOaoneBlQGmQDOtt7vvgPpEM+Q/MtFUmzBQ4QN
Hg3FCEJnP3efnL5JIhk4uwT8xjO55+L5v3+qa1N/MqFQ5U7xxBp7ZJWmvL0l4EmrlmA/jK7TnIzw
N/KYAp5SjgfQNeLCMmzZpb0vNstIL4Q5Uoqc5jRiMeQtL9aZiNY+B6z39t+X2sVCkE5hPI3WVS6/
tDZdPrFEdlE5xWkoDX/FcTXBXgaF92Iq09h3BiuT/35pVbm8uHH6w7pmb+Dq+FIT7QJdTj0LRxuc
JirDt6bbPwy8EMRJeWL7JpsXygpPqJb1g0a817L3mwfWdhrenekVh2t9cI1KHTBcVs+taP4Z8aHi
gL40o1zCUsfMR+4zbKzKOqWxV0V/F/bNDwjvxZVGoy+VN+MBgw77BicSPEovHu0b1yzmoJ+87Ibj
atxYdGWWOp3PCaFHMEj9M1125S6VtbpD8rz1fedGxmYXWHoa8ofjTMIQv3NbrzjVKS4Pz6e5FT/R
fJHskzelTWI+U3UX2nwct3FpqBMO0vhZI+RHEnUXq4ftUfuQ+jnvwCYWF5XTdNm1/W+qoQbQSq52
KKWYQss7WR7HWaDl8d5yF6DH83hs9f53nOhfdgVuB5gpFJu0b9jAo4GUYxvmrudhkqu9QyqyGJ9x
sp3QTDh4xUdiVv2l8Xsiigys6G9J2JXmijNDK+n0dwvuLYqG7h81gRBk9Dgni8Q2cC5Ou1Qz2OUj
A6gBrp4lUK/Savia54TtLtbbbdHBnrNd5Z0rzFFHt7SOlMRnOw1y0m4Cib+kg3kdNDlvPsCM6y7N
KG0rznJUFE1h5UwZtVHkLW/IL91IdQLnGVH8DlW3mTMCS5l9Hng8Xgahd0TdeVorg9SlCD5IDpeX
xAK0D2b1vLx4FiigfmqeXF824TLKPIRbgQ8R9uZtNo0/Vu1PR6CoWwefyUVzxS2b2ZoXPqt/XJls
rViGkQujqA8u/0kX7qOJvSasRznvW6l/JLE7Hz0XH+F6UZl1xRcbu9EwqQ0xeYHURJyrmfOc1EtQ
7xLRHC2WOqFhUd7K8kKSH6rgAbUgYQcX4iDc5nQHkpqSAwfdh0YBniqyOgq02tb3mgcloPgYmzHK
JoYhc3RA231SIdQf6o7aXcVofhH//5KA/NujQ1AJa38C+zDvKAH1iUdqvamEElD1zwb7hVNmmh80
n1sOl4Ck75PjyG8Z7HpfzHGxV4MbYhDzwqYL5j1C18FVM6H8kgwOuEzn2K9vGj2O8/c+mX5hOTzW
MhPcX7yK/XKGikfVTxc7ZUi6A2qS4V9aqzgqcBsbKhfpmGTRdE47m6tLOePPIJwcdg03WlhX/lMv
ycCrkm477vH2gX2iReMZrQ/MlDuRaA3vNroS2M9497EZuX4tDadlnf2FVI/eMatzs1owlNTWoYda
JIwHtA/osHlOA4uUU68p1gEZBm2oC4u/9db3kreCqubGoDYoXYI0DJizuVKBtMjV/CdJx+lE8GE6
9Xw0Tv/98r9/cszpUwKHATDDf/Hfv2pU8reeB2xRlTueMqu/ueozwfh0XKDt0UfUR4OmkBuWMbSW
huVrPGR7l+Q5RipFm6/hvTiNF8ZDXj+XK13THe3qIQuTiR+0JPn3A6Lxwv3RoDUApaLUL009wJzo
+rc2yOOIGMHaH0mWoPd+eTH7ABaXNKuo/ORk41OFV24DZxnmQCzYYpT0bPk5Qm4K6Kfr69ey9n2e
xX15zGXzG2tEh1XZaJ8BJxLGyglxj5g9+jjjnRyX2JN0SkG92TcPkNtwYQW0JE+mEe/rIbF2ROGa
e54W7V313T8vST5y6Oqh60wVF8TMu1ntn9FaIwUD1w+eGVz+QRIsbftuGeuFzgERHwzttBHcYnq8
pZp7XbjrnWmEpBdLOQHdJPLZH0b9plWlfstYaFzmAQ0ZGloTkMwgfw9ZcjJXXFb2x1zZ6N1i/bId
2GgyWa5ovWEF0BgXWYI3gf9H53XHgFOGYRYIWD80zv6/VgE/GxNgeqXcifXmllddvNN74+qLqfyA
9o8FpRJY06yQza61NeuK523sOk/K4REr2mXLom4/4inGrbb0p27WWrCy/jGJLZD+GIbvRTe88vJB
JO4s+0xXjs8TCKdvsnzoTlV9lr6eH6sYbFKgtTwC9BpgJZl+5urt0OrisghVv7es7FRNf65tst5Z
6LVDdTTBRfhpclNs63mKTPGZHf8PMouzFwE+9MTgASsTo3qinXkJTfJZU0e2voET6XstjUh+cJz8
tHwpU9N4w5B3MjN2bcFY0q9JUqObl9cmqf7klW1TGcbKKhjEexZX30sXU90gMggO8Jr7wprv6Bli
n9Z/dSVpGPaLBHQSlMRsXqa7gZycIVBe0J7lioTjAT+5HArxTUzB744w/0vQ/ckU/hXJMRV2nfbS
z1/poLeYzt0u8gIgcjirvZ4FcDz6lBqagfpAOnN2rDA7Wszl93zTOmyMI3brkU3xkZ9iuWkc/2ty
WcUivm494J9PbmD+wkuzzeNHl43kDC3pbssBMztEhUtLrnAz8ufbOk0YPSW2R41mnErDyTRVXQMc
xx1wPa2tnNryNA7twu5a+2otaDyO26L3dol2c3xZhobRatfOKAvOpkzQmVZUO8et4pecAWJjLwaX
szpToVal7c3GA1EZmsHBxU+2k7zXam4fETjZlHjM8EqTmfvioHEfUaABd2a9u6UZ+ZtpJkKCpSIZ
T5judvNTwt5g0qV8xrVahVXhDztLK9I7FejJntBVfmB/UEl7+UC2Zv9uI83BtNaxoNGuTRTV2KZG
eU20qUdbY/vmz/gJ8pYEYDHQcRtAjWGK8tzfuMIi3cElI/v+DpMTcpH5STwV/tPiO++zZV9FQI9o
zmbieeQASmYOIMCgxHp9rr0Nzlfop2LHLf5f6XrLI83AnJh2Nx5UrfIo5/nKIcj/wRwkCr9GF/jM
gDUnizg6jveUpSuCnS3dNfWd/Go3/3VF8wSVWvI3pczsZFrxI2H63PLwaLY+Td0EeubPbjaT+2LZ
2aGnfgnEDr/059k6kJdtSC7HbB94tTdYP0FqAWS4S/9Q9KX9TK1X22ZkTe6951f0WvELDzXq4ilw
nY2OLuE4hLnojws2+byAD5lYU+PMwFmPwGzvjJjbNWcF+mllMG6D/GgQW/ERmvNwRpYGkiH989Rq
01WtX1KHPuakml4ZCpCicKceTGmytlmOxE2M++B4EmLROyc0ZV/56B04pIpX8NXDkW6tasvM3l5I
sP9r2dU8Kja8ca0eo5b4dxyqg4ZvwbJHDqGq6x5prs9Xd6zvuRPUF0u1302FCw35SqSYH8yEBe8E
y2w0kVNc55I6eQznG0NtULV/8lx25yzfx5O17C3YSsCKMEU1Y/DXEzmqQdIHO3wsmGCs+2wYxpmO
xGVvQPbWR5Y37ZSXO6NC/yI6/tA0xVDbZ+HQuv8Mv0eHq75TKD7boa+n0PbaSJBW5HZQm/RwbZsy
95if8drP7oCcXeXLzjaM8cQzYGEMCqpIS4noTdZjfaR9of1uu1G4lyDGrQTlh6zFMn/azXeS8RsG
LROvbZyqfeY3wQZXMMeqJr27oroarbI4+3KfLz0tkx2ynhkk+r7tWhZ9Tsdlj+gEHbtrE+yoJ+FM
PwJ2NyBJddtdmhQbDfVJxWEJjAaT0VCe4OTcNcs/q1mSiig5lCB3L4xRDgzqXPuILX+1BA/skVGg
qSZim2rQDvQrZ+jbzjoPMF4sRmr6VU38CAwU3xbWog9tRceVyxde+uZd19lE+nI6+H3l33qdj61m
8+6mvNd+C8qJ9lRXAnkDetg6qXNzbFhEelPdC/+PVnvBw7cSMA/uOJ3/+2W1lEQeCmyMbtZC/1iH
QW4b7aN3Q6C8bEbtBNB/Yb32igGsT1g/pm567bI+eC1GV54MlpGcyZDqF5zvaUtap6wASdVKo0CR
fReOMa2+TRRm9fEPCBKb6q7MuSTL+BuKgL8lS3ICzW7cR1SqthS3fgiSN/hxKw5vi0vBOqlCib3s
PXgzSz5cOiW9J6zcaotzwb8JZMaN1bWhJ+rh4VOHFZeJRtqCS3XCji5MSNawruzpJyhZOYmCHjO/
tNtfhUnAoQuGnkNk+Y3knyBjzZGEWu4PmTyWNgNN6fE9yfnM2vfQZV7/lPFU9+xsfLQYZTatwj9W
GIRcVoskWpKD53PpInPC12VaJYibVU+U7WiTSXHsyyB1cPfSu0EsHRBg/CW0Fw9mFjkMqJRnY++0
U/80jFKS0p9/VR4YmzFjJEAxc3IPTBLel2vpGG9N4mRHaAasT9CU+o4NpIXaJRfdeMn82KXp1MqP
uBUXlmp4yQU+IRilm3qcv4fUM7dmBYa/hrrY6dS1gbO3oqpcyseimHIyr3sVbOpBbCWHFIDiZgA5
hQw33B2tP3Fi47Sx8ocwdQZ9/KVE8Isj5OssjPO+2nmqxmCUsMVraC8PC+kTEe1chxKUGIi+fC6b
RhyGzLpTDGYjtpu/nU6w7AiSmlB+Sb1rxS3WQ9ULlEYGLI/MufhHFUB/9VSz7EVbEQ2OC3HuEury
qEXZpQud6VbyBnDYC+tYv+uOmWFALt/wYOEhxI2LLbWhXK2LX/1SHoZZs8O4Kv8C7oQ67IuoqDrW
OFxUNvm0rimKLMMSrNSaye9gQwaA9qcolgqKPpnaLZFmYPeLuY/nEvRrYZqX6cs3tIlHARyQQSq1
F1r7XNttAKfY1jcuUfwgcSlUrsc3ixf2uZyN/Jj6xlcbB8tWdwU7uCzfyST/FQMsDAN+TJSBmoSG
YhYkGIufcXVqO1lo/MgX4ksOjVJpYL8NmkXembpT9ndii4eY4nFrlBeu9TtTqeYrHvmRVoxZS1cl
ETNF5spmW7tmQhhu2EgSX9cxEFQwk1YISQCQrmubQ+B7wwl7xzeGKMD2DgUMzOLfWaXXV6H48HJF
irhc+tuElsTfPg/qvJoh1/Y2xQ6YTAFcwvOYSdq8lylwC+Ic+tdkTK+5se5BB25qed2LiMjbr1je
GlMub3Ku/jVlxlsQcfeAGRYLvRPccqCrTMdY73xZ7wrP8fdkZkN90MkhFMBzC909igwLcc3i5eYj
8eW15keyQGVVRUUt1XR3WQhtDGW8cRizqgRwkSmp89MU2rac0NDVJPUdc/8cmdV0IQmOtcBdomQc
SeKWkE6YUNtdTIiYTsAZiFk6RcK0IaUkzrsj+4tucATrsPgFGtVaOmxuXMXnVNeSm9s7XWgRT6lm
TCa4xT8nYXQ7lZc8NOoc8MmbbVfNgfZq9iGrikvC6MR4bl48zV/IN/A5T0AWUvYcbylKYGiqupOp
tX5UC3e5kOql1i3mMxp4VLmOWUvX61AnGNTqy+LS242C/F56yb1MVPHtqn9SpOYH7Zb4pQpr4xrT
qiJQcjdYRbu3gnmtaOewJ4D05GaYvzzdmk4u7nbC0F9mWfUwKW1cErqbXE3MrxutZptY5zmhjdpG
vGNIe7FYBTFlT/mmpFMsSgiCh3UlM/zAst1mlli2TMAi9opr3FZrUvI1wCUSNRaXilpHnKwFvisn
Y6XoM0/heDyY4tHD/74FmUfDSDfeTEsYT+VcAMI3ay7fQfXKlTKsaOWMHJl7G8dOseFWQ3+02+qa
Q5b/QYb6pknwbexylC6gLKDgscNXLiUbuUcSTRC5dOkt5OypaQRaJWUfYdFxNf0w+Em8n63hMbeU
maUzei1rgm2R2/HOZoloCv0K8vxbKOsdAn21g3wHQ/tSWM+20f7OMzNg1cX2SPd6xAEyGa9F5qFH
4hEHYd2EQVqqJ9tw5ZOrjFCBtrlily5RlA1doeoY+GoJXI23eK2pBZpCpP2lHxvvzMUCgDBnJZ5o
XGmmv7zmqePfOwyNFrUupp60z906BpIq/cR+5fFo5h5WzXixs7FOLra1tjwkdMdUHa1RyhsAjMJn
sbP047/vy02pSq5THaNzMgwRoTFahhczwg7tHuKMsa/2a3y0GiH1TTA69BNrVrYNEpGcRth9rudM
b5MILr1uriWG31rRkhdpBrBExNVbwvz4+vWfbo3TisWljmai6SS25bluDeMQmL0RjTqnmQrs0LHl
LZmy/PrfFyLq8W6S3vAwz01n9JwUcXmQvcZnv47FSzOb2o68TvXcZ2RpRmNOj0EPtWFR9nWm141M
maU9FX79R1ftfNY96rsCRbljXp08m/fDhK65VwV/SpE1eGChlyrhm9cqgOet+uxCXsV4dnkjXWcr
eOjxWZIkOFX85b21kDiGeaT1k/miuOWZZcD37fl4qbDHe6Q3d1Np0JolNHPLQo/oykjPhYaNkDrW
hS2N7Qy7YqzdnTN3KPt+BbW0WkLDdaE7gdNp3ZF2KltjS8lSyGFrfCX0Hg4JN/2ufWhTVt0bLOKU
3VxY6TX7Jqjo5fJo+0Je33sUjmzBFFCqlvNxJeG47ttLhjiboi9Y9aZj0ExHhaTvdLiYFvEGoUOi
djBOFyKYIjAzPA/wTcbiaapr+dkUDc+Muril09yEhhYM7/wLx65ha5T1r57bDbidakaHlmmk9TYb
qnUFogrCn0bZ2C8D7VbIbPTaNdmchloKErLpY6oHVttDV2ihiXMrMkXHxaSjistI5wulC9SWzf6t
ytcCao+g0ZSvwwM4iZAHImXtncEtOJWRZfd/225AvFttcCkQ541GqjpSAm6QTmKkmSMfRO4l6W6x
29oHixvuLgWPYMZ1cl4Dbq6eFWelPuypzC9+G/zWuj65Eo4jpepq3Bzm1dao0wqNBp/+j7vzWI4c
WbP0q1zrPcoAuEP4YhYdWjMok8kNjKmglUPj6edDVvXc6mvT1tbb3tCYgplkBAB3P/8530H0mvB4
59V+5hJ+rLH14X+JrAP8ckp3CP7//jBNaGwF0/Bj2Wpzh7DJfiTx6xOeWqoU/A78VNpuIr9A02fw
v5bFfS4x91Yp6SC/hLcR5GF+TrL5xTBrhgtBOW8q2yaXlKtHNVmCORLOtKn2vGfSdt8H5M/VYIzN
YzLmfIA4QRJyeDG977PIacYrJR3ZmTxVFZsbz80IK1aN3KlW+3urDcI9QR36qvPkrRRwGkMmambq
APMivpoGwKzSco4utVvAEM/al6k0wBZXuHJTKm2+ih5WgUMVM4bd4Una3MW4X/H/bSnMCH/YbsNJ
00wsHqQJ/96IyRuzu3srWUFXIGw+g2QOnmmgUPuk3TMVlUcmZ187zSVexkq+Bal2tj37ipFliqho
VD3HPDzzwrrNjUFFOll6NUJ/JU8obqb8qaRTPUcq+eIIhLyox/oDYEFkNyhq33KoHUn4RcNPWKAx
NAHGoDahFRQvJNxcrkWYd7lfPRp1dZlk0FIUmq2FB4PSVHm/npI2ZVCRmKu5QK3iwdtvzJxOljkt
zuRX5NaZjX7XzBa9oEnu7dtiedTiEiJNxlYzaLvqObTXFLV9U6J1eIqA09MigdTqVz/srnj33TfK
Y/OdUVbfaup96PZ1WVJZxwZNVblVNXCVTX3Ig7PTRepnU3ivTBrKPRYQ+LRamed4lvew7kBQZOoB
jBmJPtP9ClW4oPPFi8hfGP3K6Af33LkYuJL6wbU3eagEqiUVrA7Z+l2sRbQ2HdzjTMOSozdPpAR9
i3FN3gG7CXFq6OGzdjuSBZlB1in/TGa7vaBL3hw/KC8FIbiGnPFmGtRzQssDqSR02D5+FAFlw9kU
HEKbV5zpOPcjQPNkou43iVw27lUFjRlSNztwvP/BhPdGMuhoWjgrRSkIOvSRcySQ8ZxKWBakJHJq
KeYqDx/SsSZ+reMOir3sd2ZYP8rKtLcJ+yt+3PSrmRlMiIPyJUILPo5Nz5E2rLfYA6cr3JcltYJr
T8alf7AxNk4wzuK8bm6+hw2avWt7IIFLa+FbZR2qZYff+tEDhQ8lliWZ7EW94Ml65xwlwcw2JSTj
bZAWYE7ZrurI+dLExveA4/e59ba+sE99ayIzVD3KX9eBuGB6k4VBdAqbhQdaYGgNE7s8TjAtgOWi
bDbcQ75J87Rypox1JxM8xjsAGHp8KhMXFV3qG4He4sI3dAww2Qy0144jY9EenZz27KF8C6HZTjQs
FQOjlHnwVmXO8A0UgxCrecrJn3LOrdzqw9dGjIM9ivc0yJ5UKIhWUFEOGtCgG7p+/Y3Z+t8KEhM2
Ctzvn/BP2OXms/38B61rcTstHNX/828vn5zT/nH7/NH9nST215f9BSE1/xBQvzzfVo6v/L9DSN0/
gEPbpNRggv0FGfsPCKn4QypTwayFV+vBi/0nhNT/A/u8zVfhT18YpKb7P0GJ/eYPc/P9P2o+wHzb
V3xw+O9s017o03+jkOpa+J07uhjNwupeDt6ta+SB/ck9ZSMj6QmWNke6vL15eNyqyKD4VjB/r83X
nMpBCvVALVT7v72G/x88qW3ZC47379+Wb5qe60CnRpODqeZ6//nbwlBrIsRW2bahf2ZFuxejqwSK
pR6t767vsx413mNTWo81RZ99TAPZ5Hf08yCrrZk3BSu/CH7UTuIzQWYAHaSneramex1mxV4qPE9R
2p3klORHP/9hJSY5S9l6l6Zi9jPgPzkWcUHvdjPvOCu+9H3wleMb/5PDoMEYCD66wp62GGC+CcHg
hYmG3DYLkiw5xqhnV87w5C16MqAW6c20CSgepjbdEu69lBxK3cT6wBmjDjIb8i32sWnTbni0KWLf
Lq9xNsTXpmi/auhve0AB/TpNpyezQrtrB0I6uavK/VT3DSSzaeQk0PTUJ7nlWhnx/ORxEr0mtfGg
mtMyTsgRxVWv4nWKY3vVRuO3CorLJnOtbKccUmw5HmCZdy3RrGC6pfotNanctMLQe2nUTO6yGKoz
TdlkdTRm7IGYcxywaApT3weL2rTSYUpGjJCc6mmof5X+Mk2PCOwXJ780P6pJnZ2Ers8QGhy2FHAE
LUyDwMuwFAV6m0d6PCUdsiGoOZAVxaHx7Lc+m8WeRoNmM8iXsKER1ERvn4BSnep8Q1PRxZd46O3Y
MzDlfAJmsfao3CfYBtQ7D9+Yg3qrWKQfpp2796otrob704qhg0tffgSuSpGoC9adyA9Obvqkuh+y
sS9N7H8bbcRA3bVq3XbdtU2xHxF278hucKjMsOEkJW4S+pzulpViylHxCgvxeGnkaS4ZsZrMA1YK
s53FPzMavPKlAcGmovI5lnBIslb/mLU3vfreoLZgd4o4fS2B5DW8xR+lF4yUfKNtjhnzHbpPkuew
Lr9S5Fd+irGL1x7F5p16zHhDd9lgZnvP699ML/HoALeX9CcFqPGM16IhZrDnzA/6IqW1RkSq3ieL
xZMWEw6qJSIKPWIPVaFe8Rkk+9ZC6CtqmqmI8ta7uBAc9sR4J/elTg4eb2ySPemC2CDQxpMAyFSz
lzik922TfTO6Oz9AeGaXT4aPRbBrOrkd+0XkJfu4H3GqZPaC/U/CYPP7gsIrH29RLUWcnXQh9SNo
sAScxpTD1baMM3G1pzpID3Wt5DUKbTYzVbYe0+bPP+LB2uzrPiHzx4PoSMPq14TCq8ISp45j3ypQ
Ea5pPNXxPN6MBQA1y+gNYmawog4V14/rVttx8PTZF2jwRTDEuxFvwi0emmCfmOFPEu/J1esQCkZR
n5ABmrXoGD7BQGlWSWcMJ8+FjOb/UhHMW7xzcPYL7ybN7qq0zzTKbUlzhR7foaHf8zRud94sXouI
p4MbT/poZlS6R7E7wj/mRuVQNQZ18kz+UO+sfirZO3aPc183j7SdkXgWyRffiopXRiDDvpQOMlge
nsScgXiPneLWGgtxLnGPOCumDw/oFIHLI2CiZss2ROyzoj0TgaCvcXTLnZgIZACcZzN5cvNZren9
QRowMAvUY/bLj9JhlwfvCqv12cP9x4H/XKjv9ZD663ZiJM9JY0KJpFrHiPt7nM5fskU2JoJQwOKr
unUqNPSLVJLSmr/MFNEgScuHWHMXNTGjvlD6BXaExt+Y7nSeNGfa0bMucSv1UXQuqIFQINXPW6kj
pmQpZJ82zmnbDsMbE1ULxxINqHZnaAzJ1WkcbCyM5nPVDvoYDqiuDiwif3ooTTonzJJCbIGzqGOu
eJnMa19SSpvl3KJRbxGI9/iQsAO0oyWVn1evdfgIYouoIBWUDmYE36zKe0qGx8yeGMC1W1KtZCwd
8yvF1z4h6rIhC1E616ib3t2wM9Z6hjk1LmoAhyLhdumOTgCm/nWq17oNNF0ltHDVb8lAbZYbj29O
S6ZtaLLwz0WvCQip2YrHICS4o0csfGVxhF5jbWy2rtYW7qlyQ2QNW5uDnt9aj4Z8S2brOIbkI2oE
gDUMoW+iiXCbmKAkairmLWg+i4OUs+VnqRrO83087MMBb+OkHgQAw93Y8sSPZnAHke+9S9t9I2aD
8j9u4Vf3W2GyewVrcm+a6qeLYP9VVBgprHQXhAjZ1K5xzO44i5NUlUsf/N4Nmb459MSvK5vcRN76
Z8N3XWzRdgNMQliAsAgUcPGGWw1z6tQhMqwqT6ptjAvzki4fsNQhoOL79di+IWf1xBka37u4TsSM
gMCKd2lZMFtTTOe68IdrhcOX4URrbATorWvMxvrSdXU4UD3dEFGiCenSByXDeHKKnvMio+D7kEbi
6GSRe8My/DH1DZ3krqQSj3tgUGZ1cXgpLg+Jb1RnpBR9RuHAV/b7w/JLumjr847zENmftpsZauY8
WrdlRVtPr0VxRn4qaWqj8DcxuTckPC9e5oxqHZ92qn0Vp9/ZQ1CTvnB9m4Xw29YsRQgQCL/w8W40
tHfnGCRwyzCcbOfU7uLya5285TblBAtDOFfDp4KJdo5AOa3NhTQMHWJNWOXV7EiIxz6Enpr01piW
wSkMtb81mkWjWujF/cIxRhcdL0n4iSfVPc5lL1a5D/X4N68wB4TsLkTk3lI/g7R77UFenwPHDVEo
+Sx0+eyfv8RgO6/s3iAQsrw+U8pUaRax2Js6fui5Ri/j8oGfb6ad/KOqYX1MXC+3oKxQG/oej6lb
y7MZEWklCxNyoAQ+2DkEmJXXX1B3Nm5UaVYrsgvj2MZrsyW/1ZYePjol/PsIMyAti4MgA/Eku+TN
AGR2AtG+MQgyYZCXp7FUMHeixrq7bk84NASXB8aA3YUKjnHTHBniR9cho3DRdFq5IRYfGnZwrfDc
XYN8uM5Ol57dZaAUT3ggCis6+tq8Kfat17TzrGsrOlwwrQEZuqc4Vk9Oe2+cGOJAzUKdg1hdGNcT
sGsb6HUOWO460HyOyQrxzCkiIAjjqyP96jDQiGnXEIrI5Pc+7cwQK8kEedieSULrAaACUIUpfxxq
a/uQO7LHeY73xdTvTQa9nT1muGli/rKrwx/5AvZGGln6e4B9Owv22+JsjOsHjAx3ndOw43QXSLi7
4MLNOm92ox6ek76dzlIpSFAx7ajxqKb1YJ39BTwepDiPAJH3C5K8hk2OfSi/8vKnG4tM1nbW6sM3
5uRoRTm6FIMF8hQrzDzlAxtRtAagSOOCQh8XKLqK3HrDWgvZYeyJyM/BBtPtquuN8dYwjQTUy2Y7
USHVnWppUhHG3vCscE0FXQhS7ZXH97FfQO2uR9mI2ZCYsz2NJOf9CBchbMG7gyshg8ZTKimc7INL
j+1lhSV4wcLjb99SzQaDEWD8CDm+XBDyogcm70CVnxe8fMQy/NRTJEfe982BQA881n6g7PrIIsLa
OzlvLZC8jU8t0SZIonK/dJZGC9TehG6vm5qlekjLk6OoEOS3OSHE1EVZOP4KEva32VphSgcFZFyI
kwKzAtiiGN8RCUeKXqcaVqUNfz/9SG32iYM86dEhv42g47ZnvbTuzMVB6/eywNFDcVf+olx1GuDO
bySWpwOX/zFfmgGypSNAmrQFGCXMviX0Q1yImqURB2bpQwixpulQFPERMhBnjbmPT13HEhdxyYzs
0l57JgegPtnvwt1iFlhK40PgRyC7bHM3UcCFYQELhgVjsqZefM6/dzEpqtw+Cb7TZ0jPDpw7K9yB
ga8+LDpvaqw5Z7dC4Jp7n2GFHXxC8gPfEtJf3FHbJWRUALC2DmNdB9gtfQvcbtj+MKtbg2rCTISh
az7mv0sY1B1LEYQBAxQLdHUJH4UkxWzF9rq2wTxQ9E3pYZ4nV3Opr1Lg7ag0cjDbx3iXWn9Hzxlc
00l5S79gS0bH04+5j+s5CE82h7cVDe5QoWmMvfHJNiQ28egk9q3obAwYy688Dp+PNiJvbQT5Pa5/
Ibn1Nx7yYTS3m8RvmOrjeFojn1EjNtnxJcKlRe2kOIHSC85Y5ELa97wjEd/wVinZXLU6ZD19bR0U
RBod0vSWdT0MXHakacffdgoIIxm7XQ/3+T7rec4XRvzOMfiBO7Xd9HHxa5jjaBUmQ8TjklyfgYGk
QBozuafmOaDaYFGjdavZMTjSWoXqvZeyvgtPvRqxCreWa1Q8zphjWVBf2IZb/nb0sXWY2vYuZh0E
G95XqNlYIh8mQ/wwLATiJIPixC3JtU6FRy7Na8roRogu3+qKXSE5pG1jGvZpJhwGohQrCRzmk2cI
bvBYGKu064xTMWTGyWObcUpPlkyWg7UfPBQu0wWHVuf1rOPmtRInOzX3cW8/TtFExiv3Vnblhhuy
qs3KTmt9Nm1oyaQPhxebEamQn22pgapR6VvOsQYzjCzda4tgFY+crsLLJcBP9nOXbBbT352Hy8AE
wH5mlXbfQfD4uTl87dglHopYTFyltU03uT+CqDBthl0zMiUpyqGs0GBarvagUKeYSujJrI9NnPWH
AaDzVsZLYzdSQuBjs214jwi64dKtRvdc4f1mv3wtBnvjIS+tx4STB7jA/OxxOMHiSYz5bjWpuC9Y
vSNoC3ajDMpEZbt79rO72RHuo5nLYN3J7ELdWfSYWDErgqxO+N4gT0DW3U5F5L5PwTUMlP91tF3O
1LAkd9XCVrFiSx61VY9rldozde1je7AM/zQkWX1HRiF0MtBpC1t2nXS+t/G8+qGhyw5zajyfDKxw
aELesRdNs7eg265wvRITHDkmxCHHTXKGWAS6WBHM5oGzTXASHJqJo7AqxkfS6fowZ5gGwccCnerl
yZk8wEaO6Z7a4RN2DUwMhRWfOgxYTnQk05SlT5V2ftZ5NZwNJl1xry8Ow6HVaDpALRzqFSv4Eneh
svDAu0LEY3T3xE2sNcHjtxhs6771um+slPPdNNj8l4QaKp19yzOjOQKERx8a/c9A4bVa7MYdHQ47
zEzTg1kWGLY8ixBg9bWNvPHUpnl8wBEeruLatFcjMvRmtvxXW4blEa9/9eAw9HoIGHxuEqIUgckT
vSJvRSYhNjeuzFGE6sq9TWOA4YVl4ilLwPIRHHHuptX2K006p8C/cvHJ+q14qKQsHKaxj8oGsXrq
aYSZ+g9zjDbxQu4KkD5WQwrPZwqbeu3j8OjTmdXKZETtlk0E9oNTTUpxWIOV/4ZL6YmYdPGCZFed
ewmvM1qMAEX2ViZYpTk65edbBHbpxS0xe0/VsM1BWuMOAq6qySz6kg3BaCn7nlv8DKXqv8Z+DMvI
HPYFo2sWK6NKwntiDBfsUPYhlS4xL8/sKd7hhIl0LT6dPHrJwwhbGdsaJcvhFcvCtxofBe6Gcjek
lOqAfATOj7awG0NkdFUuXXCRCwndqdyjNc7yiD7yzZtwaJAkexwCw1sVBiHFvD5IxeY50ZN/gzqD
xON3X+Z6bzOpe9flTPcXTXqMHYGdcWa6170/bWpfQtY1dLhmNQy/0rPyvQ7M7qVqm3dJctdlc/Qu
qHXFeJk2x7SOv1U1iZKsF+GN9ll/l6VjT1055bCZS8N4X2sYxFzJcfXZaXt8bFI8qqOq1zGHLTpg
1KNOKp9Xlau3YyaaE4HyxxpmZgUBV6hB32g+pPvMNDb2bFYbrNnh0W7KbDfGonigcDg/ZN4H2QZG
jXE7n4PQOtixLTelW2c7ptrkXDT4BZvOWgJdhKan7CBqHTwp84a2PV27LCId2upTUTvPvkzkKTeU
WsVpsfJEO7zMtvc2NZXDXKZLrq4acf+BqPNmr9jBxaGIZ+p+juM03ee8v6pYHSMKOG7zWK3B+xeX
uJkkc/r5u5m201PnbM14FRWl8YZWRqjHReL0dfPTkpleF1HTH518jDdMvrxdJ/Mev03yPXebnm1Q
T/LXGy6k4YadES8tzDZoUiebFDNq4d1a6u202zzVUXTOO05Etl/Wh9gjb2blGjJUDJHDsgUQ97Jp
Hj2c7XUcy1Pscub+wvj5MGUO0TyvhEzU8fy2rGMHFs0X1S2oyXoXLHLc0nV3CmwEOPrnzdodHqbl
QzF33S5F7uH4sVWIhpsAAvAxc9vXrJU/dGcS8ePLJd31Kx2axiGBd4/C8stQrPfMsKtjBdAId/UP
zc256Z3mZNDUZANw9Clyrsidw+LNNplgMAqnohY8CLX3Uio/2QMPc/vyEphvhu+FZ6I4W1xHE+6S
4JtlSHs35wxbt66v8VFNxRFsQMShjIl4lkC/MdEeSyPcV5JDK4atNRWRrJTYBnDVtwKrDdwVijmj
ZDXbkq0g+bxmSqiKzdh04+OUVZ+tZwmzKqPCy5q6j1HakLuL6rMZHxwDTpSVeT1pf/eMpy0BhNXg
uqQ+nTbgsVosxuldOSi3YSloWRo2w+h/MQYVEUYBaVDmtPgaZGkap9LbwT5WZcf+z1gHrvk55+bZ
9uTnVMp9XKuSvYS6msK8OTEzRpYgfh6OAcckDZy1N1b1tnWMS9D7v9i2TNSD7hkE6W3S9PtS+LvG
Xmx4BH3S+s1xvzjohvh00fJjKbqNlcRYQrX1iUMBlLcnzkOA7xizsHHx63Kna6JgsG3R0jxs6iOA
ecqq0H1IB8BjB3YT8n7jo5FrNLp0a9NkBUFkvtcF7zAGFw6U6SceBiqdJmLG2rLLA+2UzBisepeY
AZPrD821s57zedwQKieeWDjnLBz2tS6Lm2WgWfq8SpFTvg34L53RuudO1h/rYQ1XJ1nRXmIctk3j
XxiRrPv4wcVKt4obWGweMfVEbpRKa+z8mySzD8LsOKUgyW47j/NACGppBZSLsU9ENwS6dhRMWxF0
kAcJlJYVUR7DwpGWUZIGjsWeowOwBXirkglpL0BX+9Rj7hQrm2N5UFX9gLBcMFw43Fdr+OHhlif/
lbRZsKNMcxPQP7fKG+bhxHK8EyvPGwJLvp5HiGi0l+4dUAadj+JdNNFTF/gNPovE3aQ+eZp2/qD4
xd/6aj+Ib0wpIBXtqSn4oYtuFwzTr5oid8dOBLONPDv//oDL0QQ8V65RPQz87KjKQjFXcOonx9H0
huTRpi/i6KQG3G4YlRGuLXmry/Y9zcMfgHV9tsvWWtBCcFJmf8KtqC9ons9QY4ZJWO/uNO7YT+A4
zivvwaIMhqTJDHWk/QJW2HtcPkngy37V9mtRZcOu8mZ/Q+XQz1jn9s4VIZicpkauoCZpXyBSMuea
AHMELeYq4FHGOBZ4XnsPqBZgQs4lG8vqF1BIWL+K3DkTFCMV4fTVUcz6I5McFCiFbaiawINr5YVL
XQ+gXCcpdqr37JNqEyxgrcZVQEtnvM6SljIhh+c/IjNSALn9E/WZ16EOw3PVCOOEiheef/+yrfZt
B9QVQsrZ9eH/90BgDsot8i2cwGtLmnWNY0aByN4whJeniZRcVpBEGHWdbkuSBi/mXck5hkpRxdeK
94/naJz+slVUHooUyuoo9LVWY7gNLWs8DnHxaA5m8xxD5F1Xb8VsmT/g8iQS01o5d8OJ8nVzE5KK
PlgRTn49+POlDOYDbCpgpz8hylZXLFCHKFdqzfrqbAaLbYxOignKl+fdgmE8xOYgr3hxVoZBoRtB
niFuNIRUzqPBuDyrYkrbJ96Zmw/TFLBYQPMJfQoRdtcXEywyZnN87S3sJY/MNM5rHpzwvReqQ9iD
JnEPpk/SkzN1eaq6COh2XhuXHK7pJkvdi4/95kHEMw6OMspf0S8BcmyLic9tlxuE2+ihRx6MEGpW
FbeTkdjtUaQCOpYoeOdRrwz6oDdYLjjLRgwkCEMdOI6WL60kqjH2KYYfik5eWne4uBihvw52+94D
zF9HS68DLpElBpGQYNCpCRITc4RpAQ4LAVfuFBvTjc7NVZaV4qLncefFPGj4q09mN873Jup/ePFs
XN/LFqMJmbObTeB23Wn+BdZ6+eLbbOmiqF65ON/WkBlf0jx/x7AP2z/Pyl2KL2sXe7QIRhU7ca/I
zzY5/xVAHCzb0n8IMz2vXGOseO2Sot6bPNgXozkyfe4tk0GWSowXghPMoxqAQsKMwGBctmB8Zmu4
p1H3HCdOydHaNNFrzEtr4E6UjiMeE9ubdjqja7ahEy8w8/ZhsBw2IZV87+OU8kjAxlnjJa+1VSOf
Fgzd1DIPT0gKJUHzDau3Qu/pr7aFnEzgApaoGidyVfRVVeacspBCUe41kLyI2MBqrmQN9DW3HxKZ
fJLlkg8dbWo3TR6EcB+gkcB/sFvbu9KebVY4gcPSuHdp2h0HBfZEtgzXQqyWvxsuj/gF1jIcnvxZ
TzsryihA90CSIynvMoClR69m4R/noX9MM59AW08h4Tiq17gE+xeNGZMkmEeNI/orZqtrUVgINgUr
j1puE4SLEQZ90m/0GMlz5SdMnRrzhbAJe5icigAdnYNG0NBUaG3ssqRjncW499A2HzyCxp1f2fiN
e1cejRyIR555e2qkipMJgOJaZy09ELBOwN8o65wb4IiN5RtGcSVVLTgvR5nnnc26H9Ytp+1mcrez
GUrezyYlIuPfKRO0VtXU+tcxIlNe6aY6MJEzTr6p/RWVXl/s1rJ/Iniyd4RppirTQ+/KcVhOndxo
QZO1SNWPpozws3lVuPGqgJKKKnjmpplgnU3Dza1n/5LgBRxl2n+BpAHHdULaDc0KpdNppntGPETi
OT0Fdfa1h5pA/FnvMYniOhuZI4mecRPmq/ALwxT2PgLAmB3HF98IaLRJm6dGIYRsidwmxJkJSM9G
lp5HdoV13E8XbcuJYI3WBx16APYi55T3tXPi9LMvZy84VSSlNs1sB1QtfDJURw4UJb2hIuSQY05Q
z6Z4xVyPXeeQPEsNfiJ3uMQm0n5saUH0+3rXyNnaUjHhbEr4LF+Zvo8Ylvr+IWggYqDEv4I3A3bo
R3urj7+y8a/2sCQIvJhJsW2L/uqFZvo0yWuCKjxbD0Ri3gIqGzbdog5Es50cUhPvYcsoSpSBs6lS
PZy7YGQXGQXnkbF3pWzAHv1YPDjUb1vkiNagveRrlZT7XJkUW/Dc8M1mPAvFeCBnkJD1gz47WRi+
dzl2wKoSr0lYiBsAOawAtRe+Bw0Ke+cibOXAUXRLSVUlPetcymQXtnPCZK06qn4eoeyzv68Hokmz
VzvQ4NQOuD8PqYm4dT4BBx4S3n2ZdfB0Z7wAVpPd5aT1lyz7oov5BAqgf7LZ5aVs/2gShcDtFKwG
OkDOckC6HJIsy7cBxSqHaAYxaIZ5dq8EoqYyKPdom3xpczlk/Ph4PYLwJtrqDTGsepQmnvuJ8+Ap
x5enjaVVB/3oqcR2urbDVu5lGDoYLNXTwE91yM0o2OQpiYllILoKoKleaH5Z1+hTL4FsQ0Zy3gOL
NiZw8s1fPCN+mOETDeYDKdTvnV11L0RPlF/Hr/Xc0gQ7xyhnA8bpcEFfpuWlTLJtX8/GmXowiGgA
M6fIjM/cg14o+3tfpDvbAcKu/VDvYrZtjk1CthEesdsZha6Q7Fv1coQu4c5YAMzMLNwM2mT5rHzK
LUYamvQZtOPJn8d6bSjJODKqY0w92X5saO9TDONWTR7CS/Bm0DzWFxvK5CEIoMH3HT6hQnSgGAl1
r9jMMTJ1ypLJ2nNfddMpiV7KOMzph2NJCXCVHCTK08pNTOPKz499nQqAFQb94Gp/CfsouvhgLMuI
/WI3ts6uESUHVzOkl6IBv1XnxEarBMqyUO265MIhfOZ+BbZnEJ/AzZx7NfNXN8VMWEkD3A5lMezw
nkiSWg0VBZbjhw+40dfpULZLOmRXpCbNxXiUCFRnNzyksPMs+jamQN5cdH/wlZzjCBF9dLAxjtSb
k4+iU4lchUdwh2nu1d0Kp/U31LJRk+WW8U3redr+N6ayxTL2nyxljq1Mi9GOwIhnyd9FsH9zuhV2
13ZZLNutHWQfgg1GJmjbm8viokZxw+/1XFsVXR/Fkb4erhL5OE/GZ5UBEzF5pF96ThGm6p+sjgkL
m6LVUEXf6HE7SLKQi+MD7gDn5SL/xdEOZ4eu/2xw/y97tP+18xOlRLmm6UvF1kOa5r+0dtP3Y5Mk
Ntotd+Z9aX0OArc9xanm+De9gW98HJ0m/W+8eJb1rz3ly3+r7MWHhx3YdNS/WPGmZu7tYZZ4Qpvg
TRZ4Zij+8td2KSgAUW6zhznx1aC2hHpMBMDURnoofTt8NbCpUSf6y+2psrHvkBuKd3APL8jt4Fzx
/I8GRoDeuOZ04+HrmO9eAYo0T4Z2258Hu3cZ/+Pc6TiV4KcL8X/gveGQbzErgcdHliVZnAxJT20Q
48KsgTs9xKAYex+Hn2KfuEZh/U7+OlzVsX8NalxNiTyAdzrhdcANxtoelVsh+nuDubC0PnHEnEaz
iFaRKJ5zx7l5hX6PhE//CH03FFYZgoAeLTOW92In8a9mCH/I0bklmrY5bX+6SXmPtXNPg/7RccpX
u7d/SsOlNsB9acL5zcmN1aTyY1Lzf9TKeJmn4Ayj99DKhu1Ok8DmFHsw6IdoDO4VbS/5mLyGj0Mx
YLTTz1Fe3Ok0vdFB+jExT1KJu2Os+eh1hjj2AHaqNJP72azrTTVC7vRT16YSh+qeSBZ4g0es/FSx
TO8xAKyIic+aEE6xF9iptlhpFk2Bbg+fYrStgSXhXKRbw8CU9Pte/N9qA7Ycl5viv64T/vfiR6Q/
/3HXnz9+NtHfncB/fuVfRmD5hwe5mHikUMCFSeH921+dwp7Ln5iMVSxsCNJzHf7kP4zA6g8eWZ5Q
vutbLl/zTyOwZf/h2vxTylEOHG9T/Y98wJ75r5Zb8kggMZRFgbHr+I6L8fnvTmDT6V3AqsoGw8lo
FhIUooiL7cHHrn8UQSkeW41ZkiS4ONGG5+xBsOR7gu7GmlQRIfZptAXlk27+1pLLgwA/xXujKplz
uj0trwurIeV8calV8kMYefN9bGFKqVyg14MFgPHO+ZXjYJgF27bx4u8E2oZ3UqjOdEh8HKQ4pxzS
IHafrhMDDulq6EbrqAN3/GS7ipUNYt6A0lQYaAoC2OnKI60tV4ohMKFP5Zk/ICo4L1kQ0kWQxRze
IgVMOR2ae5yleCEbOw1+Yav9v+SdyY7lRrZlf6WQ46JAo5E0Enj5Brfv/HrfxYTw8HAnaez75utr
USkUJCEfUDku5CSlCEnh7ry0Y/vsvTaUihxge6u85kiepb6tEx3fVhnscRejDgFpu70LXQlsjwN8
OwH7WHe50dwMogxpImt1jjhuWs/RQAEjurF9X5oevaKjUM5LY5v+ZaAXZ0uU7AcpF9rrJREYFQ4h
KNo0X7uDT42u7eR3XUxvQzlUJSVClcWaBkzOe+i47ROKYUn7S0GJsBL+2bd5yzEaOW+mN3uvEUwN
eo2D7ESFgf0ceTJ+0mFivA4DALPZt+uDkXr+CluOR/8P6IhZs5wcepav+WzaOxmU7TZsvOwrcA2s
jApdTRu0TBpq6RfGzbtTgMxv6E8PrzNoUrw1fv3qEZUAt9eO24ZL2V4luQ8HIC5PUEPjx7ALclhb
+EdUB0x2yOr4MM1Y5DLD0HdlksBi1mG7zxso6HNIQkuORbDVTELH2Tc5B6owQmb0ezDgywOAzr0D
3p9vSSxlO5ZLYj0zKm24jMNgqVsEuZGSidkyrBzBsJ946VPPkaTgLQPQALukG8e7eagG4GrSIVXX
GkDP+JIMX3f3dhoo0o1WcVcUtcQobEAvmzOif5jzH0YHxpCCPLyVVuxsjamk9CkhymPllQsvKO7X
dS/n186fl+IRVRknsURh57plwQFoa9tpLNuwkd2DSxMOXCc6lrnz2seyRuOn0iJb60KCyY+QyTTL
VSLHXNlOXqPKbTniQlQJc1yNk3bb6tZizgwmmtDSbJY/IIlnt4VhsOGTgQdB2eDqsKiBdDBwC5a0
JEM9Lbsa2h0PiU9zVVWfbVmzXhq9mRJWBh8raQfsjPRCjjIPbmczHQ81qykYYXX0zVCLlJRCOhT+
HFwmMIe3s5LVW8i77jB1jdrrLkg3dd+XrKTt9riUV53NpOQry+ig2FZcO89W6cUnV7fgCrnYfNZ2
WjFwCu/Yt9q4w1dP7ZDSAYFVF2JhGXdY5dq07LrjqB3mrEB13bT3orYCbgOzjYDCJEFbrmA7U+0B
kJi7dVXE+V7DoqpYt2OzwdOYqD1qe/RqUwo7E6T0gVqW3OdRgphnvRd/aPl3Qam2Mxo/bILZAWFv
2u9Yzj/ZfZ+/ZD4/8JWwozbfzH4OiaaPyowoAEJRQqQIRgn3u8eaUoG7wNEGt1XQGOXJKdz0w0sb
581TsXco6lpebbs1bqwl0BdA27fZSo5gGJqRrOw2E353qJxZUAhrOO2HNNgJqsmO35nKrHDtRmGB
o4eqIyEqEpP9zHg4QEaesiw/stsYAOlYAY0LdcE2aiXTikt0Fgw4/WCn9f6lzAKRfMHja7oHHhz7
cQx9l65a4lQ8mKWxrFiiETnIAqlFgppoVQ5TRWeACga+Ffm+9JX9NaVlLzaobMRo+x6p2l+SUHFW
8EqvHALmvQH+P21AZ8Em4SG0ReFQg9TlEObA6+/w7FkvseXpd4x3VN65IpfB/VhH1MRWEX+UpimO
vPHiR9q1zc8Q3CeVeCIC7NZnfvUdZo008Qu2DKVxOX6RfKw3wYDlbE5zeYSZZlPqNsIvJMlY8sOV
lH4Ic7rS1Bn8SGb+0GbQshMNPeszMIfWvptzLMdNYi3QYrd6sLMkf5xg/TD5++ySpO16+botXNwt
wVibh6AYveMchSwi7Mx7jflXHfnmEEpQdjM/NyJQ+uRZrjpWuoo3ZmT8qPG6AR4cKXp54DUavw+O
5lJoSo+2MLpCdw0tBtaxbfoqvO3sWI8bAAjxqpps7MtLpIQ3w2SntzSUN1tDGOF9NDjDW+YJOAaN
yQKvFdnJF42Dpz+nk7uNYtwaIdOhoyZ81E0PgsCoAXFS8kPirPUOdsifaYLOexbKBrLte8a9M1Er
MjHmEsHhu7jzesoBudsHPTfw4IYmJGBvCeMtbMuhtq5c/5G1S2j6SMVRn7Eam+3kGxE0u3NAle9n
0UfnfBgA9IEMWRMlFnB7kNHBH6tPaJ/OL6ozQW0Kr9rOKeYNjEE6PguDBsMVC20m73USFC16i0vS
BbXWqscPjBw55a+x7v0X0QXuE0RosEvaz3uYQUJbD37dQBnJczrGvHFxNNpgN89ydpcOkmIKs00t
CIWuIOHRHS7TmoQB++bIWV4dcZj46yq1PezrYTK28AGkfHfzTt/3qbcUGKRN82ZMCmOWoVtKRysL
9ZFxoDrVjIevFPbC5Ycj5tisIwjtBzbWbXNqdXDbjKZVnOIgb+kQsn7PGrSZeRqhinxKWY6/ApWj
cyBJTF+9hWC5pulWvcFagDxMDwg4Xz8gSxoUgPAmRTBwUQw5JjQ3qJVo3fQpGQnibMe8AVG9cjj0
WdelTnqMgeJRY1CypEmK0typMlEYf+ty5wJEvEi3KveqQRJ02thpVhAlTWwXIjJ+opvwGU9tczvi
CPC3gvz+eIGQ69q7UrMCxh2S3UcJl53V2GuFmpHiJDzycY4WxG5HB8YgKXsXQyheG2IHZ1Yy8WH2
SmpCpGl9No42t4kcuQFPXcKAUVj5ce6oujawFmwVO+GNV0/zDA8ZNi0sQfvVcbK5RBq2XSoY6s7f
2ezCNjlV8+zoIj3d16NnEftcSh4bKPgrxyrcdYSbBSMDMGo6j73oMmLQpYZdEbxhhUPcC4XmxXAp
X18FVb2MalC09kmJfRexsXqYB5oGV2OLRaEOTG6oZhlurXEiQQNe5L4wUn2npTnva+gXa1qoSK4N
Xn9wnBmPrRHIowlhijux5cl3yNlsa2nLXcdlSMNuHKibKUoJsdSs0G2e6l2m82AndICKxzTZXrDO
Y5JMaoU7JVqmZ12bGz+MrKNpO9M9F1aKWdL8DKj8OSWFSM26KW6t0GTrRyfaqigy4w31NzjFNWMk
Q0x9o1MFlc1tB4JcfgIeO51/xmY7vmHmmfYDWthxIpXCsyZpQJ4Gy1vZblhexoBGIg7pEo1PXwy2
HWheyYMbchOOMWacc49Vt6uRAgLh9diLkZsuBFFmdLTSyA68Vv2N1fhEEdyU9d6K54XKoxiy0qEV
5FzBscR72pn1uZsU8AeNTLKXWWEdfcN7TwX4Dc8eKjpJpL6hMRjPV7furO8yTI54NCHAE4GgO2Nm
11+Tk9xwoop3g2wa2CKNydidnSdtsL3t5wHau0O5DsapgChR67WrOGgR8xL2VN4Y6mdFlSzMkKZj
zOxEPR2isPLfTGeBFGhtgPJRC1ZoJLXkFhy+EGWg3TbiNZz7gI6dLC9e1GCZj5I424JPdHekh+sT
ifiAtX85PYu+cx6SuUo+NN7BetVTUbpfJOMbLOBwmudy+MTIh/yrZfiznKxol/Mm2Dq4TS65oTC+
JDFwhqmHnTXgjDCmVB3rCEMz5loDdNrkPdDVGCFuo3mFbas3qC7BZTT9gTKLnEII4ea8t+gReVKQ
Pt5NGdNqWLOhE347bMFRN0jACSXRynsTYXPTjdln0OXBW1557g6xnQ+7IPydpTh13RHIIuwUtt/U
hW/12CGwtC7lJxbrMBLf5NqztrssXSM3sBjk2a1xU0IdSg8jKNuXqGnZO3DXPHkGnUwTDRcXqpLc
Z98xrOtE/fZxDMboWHZu+1NamiBJpwhJQVdhgz/AgXGaQt2n6Wwd08JJcaks1ikxMh8XACVO9JIz
CIL1Hq/skGm7E7HznDg6umB/d5aScPru3M5bkkce0KDCNwaXQI1EMLetTHCotsXrDCxt7UkCVVGm
UVm5SJ1d2WY/9US0sJGIxjXS6jnqvfRrKJ3hqpShCZ8k1h5zGQxRmfAnoiOOohKVj/ab2+uSpjLX
v0elo5MaO/LRc7jw+EE08jAb+WcfaFz0/KmDi/Yb+gzdruK1ZhAui9JO3SSaNbHqSSGGFl2UQ2ZV
2IVFtLXMPrxagdvRMl83R+zygIr1sl5Lck53UlAgT2xW3obRskATdbHjHW6s6cayNkU1EHYxsuGK
Okjls6yablNbNSy8quV97rZffhX4N3xZxZaKyvCL3AdNz6Qm7sbeLbF+z9FZuGVzJ8nr3KYhbBBy
96zAoFHSe1jh4A9bltNx8hDQ5nvBHuMcCe5xoTT98cVuh/Lq2GV8GmupHgddMNWP2OecTHFgxMre
ZwzpWBujFN6mGzPotGPBpYBiJ+4ZDYTwunkyJmrxTDg5t0ngWze41vujS+zzxvbQGRuvbJ5EaQNs
10awqUtWELSiwp9uBuNNdkn0kVI125FLU3I3ELpbYpzjm1ZR8JFRBAWNQmbZbQ/oiCoQakfMRQat
5j78Ubu4zvtEHwNR+p+TH/f0EffBERMn+0MVZhgAvVKcnLDHXZToCVtMK+fw5Bd5/dH1y4nlIpBg
JJbVFarb9OxaXAXzqiqPGrPbbuR1CkuSRBAhUw41WUY7Y4aktDIqBIpyMkl3mL7kS0+7iyCwu7Wq
OD37svSeIY1UR4G1dFtIc9pgQVWfXSOnU9sayR7vZ33AUlI+WXi3vnWRZ48EYJ2LF6D7+gHVipGW
8y1ZLQeyXkyl76hMjwZjOzKwg+WMeNukh9kBqH6wWYtNhvmL+w24FylpbA4xQeAR6QS142a4L7jN
QEBW7XhLi55st3hXKBcdUX5AVKVq6bWxgleBPHMd6tzdFuS/Nxk5Eh5hYCKrWcSs3BqjZU/OQExp
TzzU6WtaIUB3TcVtuzGEePIdR5AI8ZjYwGcR1+USFJ5VACuidwMf6OgssCoImhJXrPw5MsDhiWs2
WAbuJsUSbx3PpfmqikTe1AZmVmUL8rZRJb5TxIVurZZHeJ1Xsa3BRqImQ9LFXBAt3Gy/dqzHLrPC
UzpZ1hOvAdyZFMfvmzoefpl1tXhPM1ntChNXGPYxl3YlQ5mPQ1ZN7kqFy4cG3lL0IbxW7XQAEHIl
FZVzq8Qciah1Sdf+pLSnSQ5tmLuvRhcUP0oLKLNDBviZypfh0S0xF65NQbVuOLO5403IvXhIjPoo
SA+8TnhrrkHYLp6sQF85F9tXkzDdnsYH5pUZUPtDNVYUA5lt7Xz0jiwTcJisWgXtSPelHvyjxEF7
EdAjbxIgcnQCj9wc+44+DcGrgi7m3qGbc9IF02yfljt8avG3bUT1eggSzBlx0T/5ZBUOuEHsa86y
6QXLNjW3GQiiY0pBJ5DjcShRoYL5zhJNdcgVtHs6awxg54P12OiFLJ5LIUlP40pKNo7I5ofSiso3
j4v8KR64Da0JOw2/5rks7/25ArxXd8E2Zfn9RPNyzHwAzBcMADTIgwtZb6cjheEuqwFZwifCCbxu
8sw/qNLnjt0vVwp0JWL6BpLDXvh1+dwVGTMCtuidW44D7YcK0Jf0wKbFuj4MmYET3yvxqU9zUnKf
o9wOyE5wV8/zfOr8yfwhjYaVcD4GR9XhYOyTwdnP0vW2jfQGTFSgT5UkX92FU307dW4K5crMyZZ0
08EZ+pi+3iBnKePnLzjY6GYqBYzqLidwWoz1ropKezspcgmr0StcwpWy+pXnuvzitJwfUrCBF7ut
O1JLfMuZDIbqPsuc4KFoKlCVGEMWbEmPuNGGOEl7RKETt0TfAgZocEi2aNIceYR2/N9pUWercZL7
ceIe3rsS0y0Buv6n5sZTrWxjhj+NW0NeBHn7XxywYlgZbQNes+/7CUunjBggQeIQMo0cVZnA5Jry
p50N0cecmwVg0x4slmpJWlid8wmhruo3Ge4UWt8iO3rFcWy+4r6nXjgmHHPNW1ke3SioH03p0ETh
TPn4kg6V2a1EA1OKbwoFD2zRp/IUtjBpN/xUe3J/hZXekrR21Novpfulk4jGtXnE34M7TuOojkpu
hetuCNrXbrRmtuNxkpQguYQ8U0OKQc2wIfpacnZulRtY3pYjVrUrQ/NxbTp6z3tIbgH/Jf63qd2x
fMLOnN9LaTpvCEF4j/hRdiYGpl6h2IwW1/6qnA3iRqp5Qn/IL3WNpxdV36fmTgfWlUHKfTDKiZJb
6nRTxa91+uwoYgW5BvXVmRYXTJoe3b2hJ1JpXej6x46L9prtc/6zNSinHpBxyLV3rrOGBADOLJ2N
8tM3R2rAlEvkYKCaDr92h9Io2XtwI6BvJ97nQ81qFePMr960SD64ldeco2HimwzrEcW6ysMAYdl0
7HQ9OMZI6r7EnQaMdI7JsfEfW9lDz/2bxkqg527Dc+1kCfxjlgtOeJTlPO+nzsxv8XTEL6zc4l3f
yeqezLiFnC3eM7MyrtiIspc89uCdJh49KL4f80TPi1XHryLcXm1MbrK33PScMc0TfG6T6I2t6Fjs
rYyeyHVm4UBwfLxaqwwJGahnucQqe3T6rkyLPTgv53n5GUckL9noZn47Lx5YDVnVDb30vcFkf4Z3
oC9pIGGJVjwOU5y5Z6fk49zz+5BBw/4mqUWOX7mJPpq2VYekLOszJ1SM6t1QS86KdT/Tpg07Peux
zcuKj0+bD8FjBBrgCtaWDjM0dHHHVwqe04U/QZUARl1kKQNzXB3heOvNSXy7SSLSfcgbnPa1HBNY
oMRIhMvqs2fHQLnx8WjxkLXu0U6V9iGFOAUhGBsCV1MadxVgy3lDm0dwskI3fnFzM7gfXLQmVcju
18Iz3pGYxHXC5S5e49jkmUx6B/JfHPVdu3UR/7Ao4whcqcSTP0F6ddcEIyrqpIgcbpjYZ9GsrIAL
nm0zmK+COR63xmDh5qpFj2suopGrcBz1Rqc6SKzcaTCjmhAQViZn+YzYFsUPbeXx2vA9dHaoqlgA
VzO+sScnceBHDdPUHFCQEO+prYT7nnqR/raKMAUKyH6py5almMPZdE8XEIiQwYM7u5oCpw03bSRH
SKR1AvUyl3I8FtGybYfsZH10eHBusAy/V6h6z8K35a7n/26YZeJfpd03pwVGSHOYE897mEHRfVky
4ejQaR5He3D3EkzLoTBn+5tAoPWlO7d+5l0rLxlZrDevTid+1KHpP4IRw+IpWM3pFYJLukyZTo/3
hwE01I773cdT/4SjJn2a86SfMYB62DiasID8OE633PCZpe301IaO/sldJNoCdoTIo+lnPci8Se7J
wXiSd3o/7asuT59yUSZQBdr4hvchE57yIcqEri33vUyx3hmG3e+RZGSyJqglrtqCjUCQMENWdTwy
EGkOTRIOGsIQCyyXZziab2K3FqfaFdZTbWSBRkLJCmaOJDtpQZo4EjmN3jWUYi5KQa35RyWth65F
e2moQJlbzqyu0xQPP6reo7EhlUCDG2/w7i0TQjFWyHC8pxQ9e3Di0H+0DHu8q3nh/YS6Ub/31D8x
NUUhKfu2/DV2HqAIp0/f6zlCLugntJkaO/ZN3at+MzrFQAh6KS/Bp45Cw+v6pclGsqOVhwGgstj7
D0TyR0AZafKSYs/8gYqGHcLjjU1ikiaCoe22iWXEDjsM177jyso+qJOZR/46I8rR134HnUYCE9E1
+dcQifLkBMaSK6pZz0gpXwkYiUORtOmpBMh7SOqGeUM05Q3Ys2CT0Iv1NOlSXVqVKUbgujJPuYpT
pl+RHaDCDBNvKFfelFnZ8xls83NeZYik7uCmW88Q6Y+ortSOUhmcVjjWn0WnEnx/aM7HxM6HKzrO
dImFVSGCuP7Gy/35gO2LOOjs9zaKY44lITfY8JKHoc6wCmFS8+unoSBYzwu6JNfVQkgau4nWiRq9
dMvz67/wfllcxGUIfrVKjQf83SRRmtA5+INFVYHdmiaiHBmkcrnGIOiE/PY2HK9IPQMlDd4Mylqm
W+UF4pGrxnBLf139QKddxcxBHRmul8B7tNLYf42Iu367owxe/OVPgZaC6zQDfPDKgYVzuC5le3As
O1iILf4rq+DpNBLuAaZVGJtkqQtxcic66sEpjlWSFBQh89jwliCZ1FFAWJjMEesch9uxx+xBlexA
vJeZqSNJFIrp3vAHcemQOtAIpukRBVNZq27GNr7muLduuOIlDqNoRG9CXoKpsS1r/hF38Nbhi3r+
KXf1+Jrga6NRFn38jXEXlRIw+jH2feVsPKvgS27twXoIStrXaNIClKBLJ2OJZ7CLdkw0UfAfKP6t
19056JZkruVknlvq2L4LIXtaBOr+ONKzeVvBx4IMVabZIWu1zU3Tdb+AOS2KQeDkz9boMVKSSD3Z
qCMsphnclqQSEi2CjP2YdZ5xsCt2xhtSuPVtWI3iA/ALPM2Epxhna0ujpoqNiwUoBaxB3Kz5wOBV
6tgNxyt07o7vudRIjyn8R0uTrWZvxq2oNDq2PPQPRHe2ExtH20mMqx1ZP8o2gz9AcAu4n0HV20Po
J80+FeH0kAfxI1xMa907YU6BQTwcLQbVrTNEybkhCv4cV5EJwyBzNwqDH8bLYfyJM63egNRIXn1d
TpiWjIBwsa1I0/ipHnZoIM16jhXSmBEbLOBNenF6kds/41k0h8KmkJaSdCIauuLFHGXTIyBliN6T
lW40ejYgAbNrvpME/ztQbudxrsR8pDCBdiGbSt/SdLwdVtnsdl7M1dVSUgz7RFFraHYsqJE/CCDS
1bXzXBS4mp0h1m0r2SDP1nsPHPY+R996bPqRpsx2Xvo4JLdaBEdSnDCOre85svVtRkcqFs6IKlT8
4/ve6FweO93Vtya1jLe5j29rPbue8dwHU0M3zhy3NC46wclJUwTq/41bU1MqnU67qMf/tK4WOXt0
gvQ96SiLQBdmhM51C5Yg4Ah0qwECiseT9SKsCWSkE1kX1+iZl/9k/Ln7l53wf+UdRRaYNpt//kP8
3UWDhUbB01Mw/0icIvv/1UXjNnRQiw6UKUfB0DxGnec9qY46AghPSyScSxJdOCIyN1THFfd2PLGd
p2VlZ5ut3qYcmpv/3Gv1BMShyP5r8Wd9gqyo4zBq//u//vJX+69iQRo2f/9Nf/lnmv/+/ZfDr2Ih
If7lL7a/UxHvu696evhquvRf//4/fuf/6y/+wVZ8mkrYih+/sjjfxEi38Wf7Z1PVQkvEhPg/+7Ee
uQnF2b/5R/4wYnm/UXBkewJLt/zDbjV8Ne0//+EBVxRk8U0fe8Li0OKn+4cRy/J+E9J04RJ6vAk9
ZwEpNgVE9n/+w1IgGX3pLJ8sbFO2/E+MWDwlf/OpWuxgPGVZ0rUV6GZv8WP+yafaK5kEYOi4fRcm
/Z/E1TAK6gRCqP5s2MKsJnaCGwy/0EuXgGFXEWf0YXzXVkDTd2YfzDz+ZA20JCK9h8gq3tJ24cYI
/Vn081sxmsOGji+6nMMZqIr90HrhZ9waz85I1XmieJvJGTZN5hbZtbcLKgjGe7uXD5UFyWOwy7PV
yp09lDepXd+EpseurXW9VQ2FkDTrpFZ4Z3iv6gEvf8VuS4453UHclstmQspFTl0HDjaMflC0gc6s
5pJmbE7jpKLNmFFUEBTco5IGg2eQYYfoPe/Q5vX0hMuBtQk+eSIQY30ivhuQf6O2jRuyxZXVrchF
EShk3QdiQ7B/iFVJLaGMGgzxsTwWcyLXZiTf45ISqdD2P7M2p6hQ5k+mT0wqU1N9oZw22IPzfVcC
j6hlF0fSrs4xNLH7y8pJjoHJjj1rAd/nvXVbeZ6D55zITUwmNijsN2kM3QNtUNHKy4Iv7U6gFJSY
N4PVfE5evSCjzbuQs2YDcmY6N8YIUhZfxUWRCljFfvediPwz5dVNBNLR1yaKDw453/UQGVRZs3XZ
JNTH3oyuecaDx+EVIka3bvA4kKM2c1LVwTznd2HcJpvR1PXWFH64kVgtNp1JX5MRyfZUk9p8bOKs
3yldW/hWzGFXNPOyYa4PLWfXKl2CwDFc75Uwe0AuMgCsYLTFzcB68oirz/k1jKl/ZcVvb2PAT+tm
ymHQu1QKRGMitiRl4h3p9Xea0uXOL0rnLR94kKKIdqO0n8x1EhZ0xqZlfs8XBDmmKKJbKqL5Hs30
qW8CjjXCZWbzlGYei7vBpLfHjEn1NzPwLDN9rOyKSqgidNdm7hoPYY8jneVrRQCNxpghjMz1hF1o
P/WoTx3j0S0D5yOVUO0eYxgopagpENZZPsceuU1/GOvLTJlcP5A+a8AIPcTAiXY2neBrMxQgvnLT
PBuhPWK2M6prlEDm4VyrHgkDGZuKCz91DAwciTfCa0k7d+mi06/KS/NdrvqnejEsuak4Q7kEwJZ5
D9xMv4ug5g7rtPq2nyipYmmZ7qIInR0oUrtpIZhRsS3azWRNLpxzAnNFFleUecgHAiZ0fQNuJ5VQ
XfOs4tNdDmz72byuW4flFpvF74RqGTZaCaGLCFr1EHAMo0wo0jsD0bK5szYtoQvcZj+nwC9grQzz
2SuMYImV1a/L5MVdWNBfa1vjPiAje5S+6o5xUBjHsKFq3EZtwofkgMGuqX8CyQMdi20ArKPY7M4B
ZJo1G6+fqpI/ca7T7Umo7Q7hd9xGoQMLmVwugH/ungDQV/W04LU8nN09MvlmYubZeKhzcMDt5ND4
9MHjYEG+Ztq6+NRKmMQQaImjRr2lIXbjuBb+6aYrd/RyP+rUpg0Qnw5SOR3pCY6F3/dbOzyQ6i7t
fX875w18OGMIT9QaCBypWjHlM0vwMurWtEKOe1/DxM+tEQt4Xie70GuvBtYxVLPwvarQGALMIaza
AprFPbzUgxpJg5YeJjjZEIQtE30eqApmLxHLlVCE/6uOYmJE3ngDjwdURkf9aC87Fgs++jMvv5+a
tBBgiwIwjV01ZCT4NvoFdyYr8+WDkzO7Yirt2TstLI6OgqFGNPfUtp9rpT/cXH0RP4cFpEx3lbRG
g+A/HNvaMHAzYojBxf/kyDm6GsHcsDAX5X6KzfHyp/P334xF0lnmnj+nL/52qvl/m4sais9reIHi
UMdzBZSGC3nE5nHjO8WP0CLiDKPO3pc8a1v8u7djadDaOKJEdL73azSWYH7B8dC2gjt6YbFOaBRI
8ML41JLEijvjSPSFtZeNe+tLXkCWoDHUo5F8B0ecvmM94S8FHEEm9Oi0U77joQs2uQmJw8nVBnvq
dYATv7NIdtKzEnwb83DLNvSdkJ37MWQSpTZJcO+nvfM2lOWZy2984VJJgIi84E1f1b/MEVNd7xno
HAmia+GPtwltw3AePBtWspDPoerNU9D3elPM4+c4mAY/x7E+xKFcEntusEYwv+lTPrqNKecd9s1k
t4iL9y0In43UdUkAHTtxQSfAxi+7k+mL8jD27fcMqxwfGDAxCknOYV6eIP7OPKVz8uBRsfXiciHb
1hQe77LIfGPJ+qlTdjVOLyfKBEdyUpnFPWdsozd7cQ7MVLWRTovhM7Q9uIRIzOk1rGmJRiXgYeqn
HvsJfLW4m3nsBzbkpDRpnPJtV28wTQzHHCF6ha4QbvrQyJgBgneGiF1Y6O1cLGTEcAz40AYQ7GSo
byupyBSN8odwgqU0wmzXjQsnBGHmw4CVv8pyk4+LOWbcm/XiR4a87lt4iQYLXVW1DgZclMYdq5QD
ZF/cMikKt5dwq/eljXZLg+I2NWLrMUAzucG7Lc88c5Qkmc5XSuEYlTlDf6VqczwQxY53FM/8pIlD
bim/RpBLzf46Kfu5d+1HNQRvFeTBraU896R90Hpgdt/axuf9QEI+4M0ia++MkTRB2W8p4RKU9jSY
eFaF7vCdc4dBFMC668VKPie+4R6MBgS836E0dUSW12QOVxkpGZwkrHd1M4wXYYB6BkH95Ck+volp
YhoIhudixFYik+wCeILma4AN65HjYFjOBbsrXolGkScNxnEzc2aEbATXOFHVpQMAhcBGCJhib+wF
/Jhbs9hAiWo34XIAEdhfePrMbFDSSM0JdMF8Oa3iTn3zV/fK719QGIFlijMvQdy1nHIprPzd4NZv
ggTdS867GDNsczZtMjmSherKIzW7MWplbOJKJI/tXNL7tRyowXK0DksNt8PXzGU0qM7DEM3rShfZ
jj4YoG6CjicZRJcI3BrVFTC7owqbl72c5cNyqofL+W4Z2SOZxvyWduMReY8ab4u94uRyQnEtHc7T
qQoyGLEJvS1mnoVYXlPa65eJIltmC8p05nPIuKG8HtQvm9lDt8wiXR22t92Ec4/3cIO4FQZY5ZfR
hdnCxzLLOKOXwaYoobRGCYXf2TL2ZH7iLuxFDHHMRLi14l24jEnJMjDVy+hU2Xh5SdnbW9Db3hUT
yfCrgCVCt+IQP5mpQ5uxx9xflMnBLYlZl4s5EQ2PAzOO64NtDZ/dMsgZbW7xtxjuZO20j7rp2lPH
0L3WYig28zIOElOptnbEatOaivzO1BEtqDXFWab3mEIqh/GHwZTD9KyXYdPEKILFGcikvYyiNTOp
1/QaDKnGZca8GjG3GgZkQj6ArI6WoVYv461BwSgvLvNuXEbfnhl4rrl4aLl4bEW2mmcrZM+Ba527
0guE+cUUFf9wacjVEJ/ieLxWHYsJVjrME1R8IYCsGYaeC5RE6rBp77aWqdyYmc/50DnHYJnZXYZ3
Kb13nBHBnt6kmnSyHtb/v1+uhfJdgof/8+X68pGwL/o1fH2Vf75h//HP/euGreRvSrDBYf1isVij
EPz/Rp3Eb0q60nUtMinwef8cdbJ+s017EU8srmfkSLl8/3HD9n6zXIKJRJ2EUIIf4X9yw/690uDP
o4hrk5jiP8EfwnUENQt/vWCTHid0Sm55S4kv6GGUwLPTQQ61afGTRQfaLTCMU1zxlDuBV9Cc0s0Q
WLIEPcxmblCjtZ5LFPcoBM3XzG6KdO2fBT4JvHP8fX+gIE10QDP/9I3+N1OU/XdxybXRBLC1Cc+2
baQIvq1/lgZoqopMxyyNjTdgvgtTpoCPJujM6+CpVypt/g91Z7IjN5Jl0S9igcbRuHWnz0N4zCFt
iAiFgvNM4/T1fajqAjJVhcyuZW+EygKUSdJJs2fv3XtuCO6OQXChR3KTYDVck9NAPPMUDKuAJLrT
3PFxYFY4uYtOMod6z1Za36EjLQ9No3ZBLVPK1MhDYDOFj1QOnKA9muwIozRkZ+DKInz7RJz39rMr
XSz1pn2BS0JyStUhhSxJY3Dw9+Blv0sW+nhc6FCCO+e+wxbBaE8L/6ayNH63p/JM0MgIQ+im6/KL
/lZYjhosiBJJsp/ReubIKiLObuHdLLqBiVp2YMc5FlMaP0+eNO8W7FAxsI4wPiTzCIlmxMwrtIJv
yID0K3hpfQuaiifqJW/KastjjyN4C344WlmEZLVo/xievzUwp2jEZC8Ay6aT1Wf7v/6pxZK78eeX
1JGe5RLK4UicAEvD648/de9SBLh0ize6+VQNMj5Ek6MwTNk4C+wuO7UImHtCNE4UZdW5UYRSl5OS
x7+5DPPfLsMVgv4jmg/LkFL/zRRoSydlL7ajjW2HP8yy5KPByoLLyXiaAeWTfvqSjoONw6Tew9R/
6qN049IevJSES6z++mLM3y/GdRzyaQDD2FSQrit/yyoBcukQz2x5fHjqYjSF+TyUV6uU0h+Af15G
b2AgMZBdXg+T3yitPfWfMyGwd+Oy8tvt5G4nEFvr0bS8a1gONZPYBtL7DHpDVvpLFDUDPE7326xh
PGmq+mdAxOGeAii61DSz7zI6FnR92VgT89meho1HIKk/JWN6/e9vFaiS8KRH1othuEuT8A9NwEmD
GZfCP/SjhuwEJ4ooOHqgtFDArk3F0b1zPyrBoTJzjA+LgKLBvFZFVJyZ/R+nCvleEXoQCxit+plI
w2PSIPGrveUMAbXyIbVQUFRKQ7PUF8mpbIfUdybSS6qlwxiW7keZQoeoI1Y+N8+vtDTW+A+Y8rh6
+fjXN2v8fjZ0HQ6ffL20VjGSoOn48832SNj7MC89nwlFinSna4C8deusbdwHa9ImFmTANXg4+gCN
rvxuBEm806kr1ogS4wMVEfKoLP/M3QHalzSNtY0cgPEqqZgNeKW/vlzBdvinT5PLFS5tXvYjwZ/W
b69hzgFWNmEWblrF9znRyzl3N1HBVZvhXxzDopc7p+zy60h/EvjZxOQj6s9YPYpLwXZzM4cE0hO4
xTnvun0f7FFrqu3fXOXvC8hylaQNMYhg/6XV/dsup8iMiegxa74j6g49rsU4lu4EKS/O3ZAkOxAX
R70B5ke1elQNb7YdUI399VX8h0/WlRhrDR17KGPFxUf9x/dYs3SmfoRf+IgM5WlCjOa3VTX7oymn
TYzjzzcCaItG3igfPfVuKKaAvC90iXS6dBBswGsIlgvSSb0ZbvKaVX5twKkytPYdwB9M4MGr1s2i
B0xsD4F3MuxEIk2ghhn2tqx9tUoUmWXwnGVp/S2D9Lkeg2HeeC44s7++WbFsv39cs3nk0pFS/CpT
dEzZf77ZbsQVlDVMrbmKL2HO3S5TwFaxTiOAzmex6hJXHPvukQxk/aGYh3bfTaHYVEg6AWQUa0ZT
5d/8Asa/XZQrkaxYFmh1k6GCvrzNf1hJBhGXHjGWqPVt2sn55te6iSLiMoNxWCdDG/vhWAecBCzr
Iaq0x0pPNpF2bsoeMgH+BuBUwUpbtAL4SVAIhO1hRjxGhTeeWWkroP64uoyuVw8zTf2/eabLt/+n
ZyoNe9kJl/UBg/rvr3FQFHR0LCuid2vQOIevg1CHnq435KukdpALkZ206RB7Mq2V4x7wCbI0spGN
Qpv/DiHyb98Ua4ejO0x7BOWG5S0b1B+eZWMFNvJZciQKT+/2s/45hcVwzoBW214wnLxUVXd5Quqd
7aAqw+YV7p2ygHNqIewI4dW9iLIU+1iPcBvpqBPA712QRa6slA5myEFpw0L5z0f4X8EW/g8DwEv8
oynb8qv7fQL4/3VMKDjI/OWY8PL+GU3/Gdvwz7/6v+NC4x/SlhQcQjeorn+VHf8cF7oW40JTpzSS
0oBrQ3H0r2mh8w9JhbIIISTviljWxX9NCwXTQgekigOKhs3Ik//NYca2rd+3I14lxxGOwXfiIm1d
TlR/fCljAc1tTud264xZfZyCJoSQNKYQ3JzowY2GOzbWOU2h1drVTVj2cO/IKTxi0ohmR0B2AFLe
V/qO1Lnp6JGG1DKYuBKZsMvY/9adNVp+p9zJt6aiOgPoqiBS0euDIqifEMnrp2aKTExiAzBeHLFL
fAgtwq5NdvgCnQ0k+YGa0F45buzehjSRa1WqDygU2kPC6N6IX7LsbSaK9oHsTmxzbtbuUvI3cVHn
OAYGlZ0j3IWsjtmT8sZDEBSgsUe6e/PogXuqgTnNRsk8j/jxGzYQY51HLcVBFdmbGLDnIwJMdBoC
x4sm0+/IenEXrWSkktcLGSjFN0/LT7WVoF5OF56PyPwlfiyI9m07wmq33R/G/J4i8NqajjfAv963
GH0JKQfbLxiEmfpJtdl7EaD1mYL0a27LFAjq0niz1mxpL4wrL7R7OqB7tTorR9wqbSeH2PTDyXjR
sLZnzbjXPXvLimKsHdqvt7JjxoN5j3zWcQM18NiE3MVMUEtrI5wrknNoEteUBAM5bCIp1iQb7Ir6
YreNeBhTyGJpjzsf8YxzkE750tYGghNSJWSIUF7QXPOtMUoPOS+qrwCuEb8VXLFuBn7mDvquCVF/
TrG6RTF9ODcKb06DDBpG19c4wvQrVMBBgBAJf67ybULHe5vGzZuZV2+hhJuMXZDm2EcRFt8imnJk
uyEwbqfFaQKE5+K6prVumwpe+byvGOd+8FjupIisZ9GFn3ICMRZjs+hMVTJvq8g566YK47oVX3PN
wBzWhXJjLi+h4c4I13RyqZIKP45TXNwM/UnRua8m437UH8E9SLh7l3zDk6Y0cpEcxiYKhy3Wm3gr
F3Fn7hIpU0amuy08d6O1BcPUGXs6EwS08bWfGHO2Lnh+17AWuY9TF8nlJEjUUcfKiZldevW0qS1Y
XdQ1hOj16rEsyGgZTPGt5hxxCxmKk5HsnSMHMVzs1QZBKaakKR2+Ys/UZXqcnBS8EvsPum693UW9
sx+naH6eXPdcxj0uBKKWrnJ2H4hdN89AoELwR7m5idrJ2COIpC+QVjqbX9DcIXu7JYC/5naszpra
yNZujs2SnoDNTu2xLG1rx8svXSHcRWl2CewpflSyIRzLFrvaNfWtmc7iAvVyLeNUEGfXkcwwviOs
CPb22MOKhsN3tnikK1QNawxe6QEf0U4YUE6bGY0w4XdAl9jaNkXh7E1RwJc3CHwFPOCuBxP6PyJz
Ur360GPcmOkEQuCedvjOr2Z8bjKbtj7dxa0dxcGVOBDmHRVUbMwQu7Lp0pUqU8x9On1527XJHnTL
E1a4eJ/0DeIrS+H/IkWVR9wCk8jVXqMlGouRgJ+WI41eMDTBXZ6vrLBLr1BzYd6JFPoa4r9MFJd0
Vj9qeiEH5LxY/Nvm1eCQyQjtjpcBKeJZz+o9jCXjmNYfmQEFpUrOSTSavsvcZI/AUwFzwbTnMKfc
WWkFars6ZofGKZzzHMI0DjLvBhoQDSGT4bNZMAFxQjz+mjhbJbjyKBFrUQLjjuPA8TGpbUq5LDvK
2RMzzSi5QR3mpP1ZK8f7ILCuhKxktNfxOAnjvmc3MCH495yU58jANuhGF4HzbCVj50NEId2EAAVt
LBzgc+wEKNiqPWG6xkOJJ64pTeOc6gnxI4tWo/IwmbpeurZa9zuMZes2uKZ5izLzUcCWP+BBNfeu
OTzIbmgvek2QEG2fyXcx5l49SuGqQgDSNMBPE2jeqSVOul4bp1//69cfTEesGtV0+4UB39gnKNa6
qknuWgJAw8aUl8ZB/k3fcXgJ6geYqR75IxUpTeDP98RiXfAweo+MmKEVIPfL7FecRummK+J4E+EQ
WtP4F75adi14RNgzAicll2QIz1ZoIStHzzxWhGsRzMJ4Oz6Q2U7Mtz4PrOvkheVm0EHx81xC9Kaz
QOgPeo/8T5cXjbaCUWxNNV3N0aDMLn/GM0HcZY9OPCBQxkpID7NqfZ0sViDdrdlxyUae0gKZQBOy
eLI2W2VxLClH2Ackh21dP4wCFB78xMdKamcRysPUhWjTrVM39RHyX+/YY8R3HloBMad/4hPSVujg
xsUyfjSrkkyDGlia7mUnZLWcOSfcz3HssoqEL7Nd7IYgiPxWTLhSJwLVQ7AFpTHxt8xhrdmv2pSe
U1Fee+GEe+l2dyWNQtMYnTVN9w/LaQnxSKwUeOOPjB6qDjG4DYbXLk2f9fC9nba5sC5zMd010YjF
OxdXlTk/zNlEwM3YWlPpjfgc7E8aOqCyBfhhjV89Q3IH5jVnterNVgTqQMGJiakZyZmsLMK9E+wd
5iIAcKw7rVffU949lP5WRfHDBJJSjoQkhouTXb/BLQRkzSbHjGeVpPO5Yl4basDTIwxRg/tuAG5f
FahJV22he1ujso8seoRDAm7gRyiD3dSUH2U3TdsgZdqEIhNWqnQb3y3sl1HTnybYP/CUgbEJzkD1
DN7QY/7HMENflenMUAe/DM0TD7Npgti81fOH2SqidWtVV11UITAXeCEdKlT418ZTbNqMLAuHAM/e
/iDLxgNOSUhtI57D3tqNKSDLMSLBU88/Ryt4EgU/masj4odEdJJmecVW5zFdt9ETuEO3wqhEIFoI
DTqOox2GhHpdNAlmDYivK7vm9YXFBMxC/9ZpKOLDZEvauQ5IEgNlRStvAu4MtrPXI0ia3lMxm9/j
ATlYbixrf/CIKoTkrjCct1J59/CKHq3oKbCpE4M2e4lMgrTQRd5EMhzwp7nrNp/XnjUtTfjKWiEv
mncgM16jLD6mQ96tzMFbTTXaYgc7gRmNr3jPK/pZxQonX7dy4n7YR8lN5aMGVL2BV29KCCghBAjj
GbtUduFbJQVdQtTXQ/0yVUa7dtz5qc8HBCeBg2bN3ReGr2UY9Su3pqltYoRdXMJJvG7t7qwRhtUj
zl31tuunfMNESohTpeFQgv+1nnVEHIjkCygvNUb6AKpz9c3GR4XNo9XouIfNppqmDdr9tXJiv8ho
Y8niZfhwNYd3tCMwXdjpqYakYJrGm1xMBVHt68L49KBecZGkgSagHZcHUnbdeGzFO/IdZ6dTXxYZ
opkgEG+mFYQ7pwge7aj7lKIDL50XL3FnPenDjev/xGrCHJ/cM5HivtWEIqcQw3mQCoNEqq8poRle
6RJCd5GRtqjwzAQKG57njGtHpAKiebT1wlqivPC1SD9EWfdqp2OyI5j2AbX5vpHjphjxwtQeFFMt
Lm95k59dC3FrNhgebjBsXGMrcISZ5ktiZ3eWRKlCU/JuTHFL6RbzCPhQ6KijvYPPjgrpftb4rat3
N5cnON4ZBSXdSw9UUQQMlp/MpnjjkBDXuGDmN1cliJhz5x6z2De3cfjS6ddsNFFc0TluKxmR2afn
9s5qVuhL8VON2Y8maqGFVMb30ZsPTFZIjCKZZrQoOATdSub4ob1q6Rk1UeOdNVTNyDVsZFtaKHe6
9xbjKr6YQNqDyXEOE/3Y2A5g2c82JUzubojc/Tm2prHLyjfSYeUlG4dTCS9+0+Go9Gt9agmuFsp3
2GT56KZXuFVIrocIJJeiEyvsr1Q3Gx8f3OTLwHlI8j7Z2G6royeuT73VN36Xrrtqpv6XWrry3ipP
NHR1wT4pwi/3MpLWpUiXIOWRkfzsiS0N/YkH2R3yDKAdzOlol2l3UUKTPKVOFCojO6oshxVmycvQ
9sO90YWvMK1WBUm7m3ouf7QUTruypobrVH8vkPJwiTCdA6B29GI+nAx+LXiZlVWIxvc+7AFNmU1X
2/eTouAusmc6OO6qFd4bkz/eLMbpa0gCj2m/JFu0Y4JAEVWJThkna7lVEIZ8mPOFnwXkA5G5txmn
+sOLlV9mQ39BGRmTtZWzxbrFejaQi1VbM3PfuwgAc7ucqoZWovcyb1qrZ7t2zJ4FRgvc7NPGLAui
3NYV1doW9xlAcS/o6UFjbXXN5gXu6neYeKQPewzSwicER8E2ku2ql+4nahz3GUB1s0smqEV1OZ0i
Nx/X+qR5x1YZ5uPF1sdLgmHk2RrZc0JTWw3DOJ7JtHu1ndI+EvA3Y4eqfriWc6zT3H512BiGTtt0
FaM7BdZ3Vbj8KPC7DSDo7I2B+Ipmpe80lmUdHv+qQjGxNifbWU+tCjej7e6MgMwarw1/ELllU2Ej
d7I7rFzlbJNgYREHWXH79KCRUaXtEXriRpHIuVLtzNFrIKhbRYIBYAZuf4LGvkvQGkjVQ1Hio/Yx
O+bb2abQrLNoInYmeZ3Kno5sTzTClLYINmAmVY29VzXhDXzRIMJ4Jp0l7TXeEttI1GMhAHTtgAjN
Jw3s4q4trPYB4Ya3b807MROWEw6oJyxYw2Bv2LJhwoXaIXKiBInEvDGc/mdeJdqe6TEbFIGMWynZ
ljD6YoTMFDMqO1N+hQKFrdv+LFSPw8MRp0Cr+bAjBK10TrD/IcAoFSrldFBkEWg7lEbmHkHJsGqb
oWHqw1ndxWwiko8E4etGNeqnZcWOPwOVrTt8EM0IxUSzgejPGaXIQCe6NioyaPxuYCn59Zkt7z7E
d3/0EkrgZqy3Tt4eauW4aybimGoWiHg4Jsk6HIcvpnp0syPiiWbkQqAev0IvB4gbyncKAhM75SL1
yZA8AiTAuhhfICCvrPqZVyD258glq+9suWq+AVF8wdDySkbY/Mjsm/C1SP/JbOTLsZUOtFpiH07q
fgOdSWz41pjFZK5xoGJGhkd281GV2ZXOvUUK4JFIuewG1q48Ctf5SL3yZODFv7RVDgJnFNtWuM9W
rOFtU8OD5dT5nqyudTgdCGw922Ey+zKrAbR4OMJc4rbCSR27YAR3ZhjVIYtnZ9NX9svk8iVEXr/h
bIsR3sy+hVcVGCh4UvcFtDtizinhb2bGRkc4epoT66sowKxNrSXOvZW99LJJb0EW37llS/MbiQ7p
MvqXIa0IxVcLt7EfJJz69N7JbO1SQ5rHxgIJAgK4BMWve5Sp8zkD9n+s8b3fDfPR0U3mOYQO3+qp
fsQYusVq2+wDzcBkNHM6aFS20cyeFO8coXZlUfdZ9WTuK0yKu2w5xLcQR1eGW07PY5NC3EW73Qfz
Z67CWxC42p0byC9dHwkRSakzk1gGuzpMbULNkeoKl6Ahar80ekl0hdobqAIhZh6iefMzcZvkca70
i+iWm0EWv2tpQhzHVj3XmVFeXceKV7HuPVQJg7GmG8TbZFZ7OgrbgPQboAMk5QmgURddBzsBCnlB
//woF/dopNW70Fn0ERYnjtih9xAzc/YNxufrduQWy9rTfUbsW2eeWKjbkZO0hudoXKIjpRWeFoGX
B/Z7ncs6vS96+wUZp/Arw7N3PKkrmKDxXgnMichvwW5N8kQbcxuagbHT2pLrm6uNhaDzEsf6GbF+
eBGZec9c6WrFM1RzAn/Jft1kJpBVS544ZXkrpx85OlSWRhCXIKCOpJR28EML2oQ2MY8yS16ppF6b
MylHlgUqbzY0lz0+t044RXYQrY1zMSd7FKfGknUBIpdjAE+9pGichB+CRWGyLFF7KqRlyq6vLtRq
Emhacy86zMCc36t9UWEIdgKkk2MF8nbGH7ZtzJ8E36WrwWVkkYrk+6A1r9RIz9KIoUHQxkIrzh6n
i5qpDJbWza9/aaCqzxBC0AbpGrp0D2CDtLGLk1xr+2lNMZ17FH2GIjTHVgU7Fk2KtDqUnf1Owbs2
B8e59iWDHZudfE3FQVTofetSben5ewnHagsA+HNAhE3h1/5AnwBdxtOM14EWHx5m7douPA2zeuK8
Mz2RPXB2g9SDEe+2dNGIZUHU6y0sqnqlqnq82lVH+I9JhYKbl7RsM3/wpva7WR1JmDRx8Ns7ZHqf
KiHUONcPoYIpk2tP0EffQox/s7UpqQKgs53LsSb1tvhm5ta1bTwsJ715j4IS2Lz2tCiJiUXDj1H6
yJjpTwafOWSX0iM4LDDv5xEETpagovxhuN+0Uu6oxa+jnp313tmNvRaC05LrUkM8XGW2jzT6NNTW
vezxrHtLvnFh7IkvaldhtLjYp/Ar88YT87QfBfXdCrXjPeLTmJZNTeJn/MGBS8qSQ8XAVtCNSGax
JEEpiGP6y+ssi79QyZOPgceisq55iKkTWkC+kAxGrGPeGL+r64TWE1aJvdOUcQ/rn2gsu6AHtFyH
W2DeVKUL9qpNv4oRpj0dDJQCDYdt5zCI9IvlHKWoad/LFvt9sTjh5uQjJFeSapY8wORjKgnYojnO
kuF91ja08CT+2QaWH9Qcgz2dnlc+xB+5m3O4Nzm9L5nZUbsNI5hpTqDH75hyUBvN6TZJ60vV7gle
vvZ5nD+PlnWnqykkLcNDfoxhewU2wO/FjFvA0nsKpfDLAra39GN9TXe4JV6iVTi0bxGooyLI3z2d
HtfAo8WFBNqZhzWF3nGMyhvBty3aLJ58kYTcdRVc+6xjJaZ3hyZm3zU8GG8GTeUBD7DHBgU+jpiT
C1xtI2lx0kRISkgc0hdaFD5w5NTup7Aq9lTFtDOyqr3LhxJ/TmwQEsSrzCy6Eoe6pIojpysAvxLM
p5JFWCQ9dA+H1Ryzb3nWOv6wqvmd1909tpPo1lNjx2vFw+Nzp3q2zPgY98SPm4EF00N4OIhwIvuU
ypGfWG6wl1hkcBfYSHgRqYLcB8dm1170OODj3eQR8WnEZVwcJx3PaS6GLZanbjWAu/VjbzSee9UK
XAiiP0wpVplmzE5a5yarsXC/AkqGKwhGQiGl43tJ+LMzVLBzjYRDhEr6TdaCMGtICV1X3iNB1fMO
1/ghInp+Y/XWvFZTNh2ayX2ShckBKur4bGbaW7Xr0OjTe/3Cf6um9VrUnMIARdWBgbnAkOtGRsOt
g7G5ntIEOFalfbHzX+k/pIcZpD+xe8hoqw5RRB2W4THOUXZNMmTAMFckRIjZPXlkSLNDmUSWxoLc
17wCIopZ14uqWwKw+djQku/rrjuPcfy9IqDlziuQh4tErSqr93B1P/IoLuOsD/uGYHBC3edtNn2p
wUiPoFTalRpCDPVh1G8d4q2z0ulJJP/epLTd4kluCeqth0RdncGq7zEBrxABgqWWpBcIJ7uYBNqe
mgABt56nOe9fwhm+jjowLXJbE4V1zDIGAtQzGzfFooX17NEYIpro4Io2CWOvozLCi9QnF4lzcwNK
O9HjXtlWVe7r2iG0ubNJo8qNe+BO08HQ9erk5S7BolP1oRv2Ia2ebI/NsNEnj72UCJRodO4HLcHC
ThJUm+TnsG0xogy5j1gEjIgZnpk2kSkInIjTKDrpYNRJhY/faJmfqjAEdxJF77bEJ+i54lCxIFNP
4JJ+k7xhq6JnCdEVQcON+pbHNMorurA1GUgZ7Aa97XHzAGkc7I0XE/cL6tsmmcq5sxshWJhKHBpP
EXkEK0DlDQof6y0qmnGFEfBS9DTRJntdFjM2HYPXHCLhc+oSYUoDeG8gF8YgYxHjOp7bFDBUAjB4
AHCzKET2MIyYXJLRFST61m6jq0gcElGGgRrLetUl2XBWQw3f5tm7XrymsQCRN3IqQ/q2b5ObLsIc
5aRK1pOeZhx9Uli09pDu3Nw0eWtqe4PQgvOmHl3GzPpueDH/+lz/qu2hv1/SNVfRNBsvZqeOBBgS
q9B5+8SKDbCHzSVq6XSSxU28YgIbAsndelTM4yorSNdBPNr7CszdyuxGLijWrJNH04vl5dskDf0p
N/MXs2S0aBCDqaq3KNGtE6Hp1BZdccTN8pyM2nRkcnmYzcbY6sqmz0ej6VAusbuMte8Cmrsbq/Pj
PhvOVvs98z5UAyYvm5jKDVr1KI17kd0PJSAyzHH7PA80H0joSJuAtnkaVPq50qsP9qN6wzrNuRfg
c1lX8MhL/dlS9hV6cXvgs97Ce/VxFEi2wScd2xre1c45YwI4xQ7RFdJizEYjpnuwl5Uqs+kmliln
rDaTgnxafFc62vKjrkyMdTLfzSyNO6+gRzMVza2bePBZbeuMmsxvbWk3exuGBNq2Krh18AHWkezB
8I7JxuPggEaMvktPHwDmRLDTkTLt2yG4GVSye6gsfow39qHUVL9CCufdZhiINpQK5VrlA8c/TGtD
fJdxmjuDi981nByP9qi9m15RPBm5XMO2G4CuzlunbLK7rKBbk0XFFsMl96ZmMnN1CyUqKB/8+DEx
IEYCod3OjHVkptMWMh6BsBX31M/BhJ61pljucDmMChHrGIYT79VARDQYuE1DMXoMGh68McJLcbrS
dxovvuOJc9vbZEzUTwd7CQA9xj9j4dy6ssN501fD2mntcVfMWImtEWxKkONZ6eSyEBlU0CB2mFEp
42zdUiHnG0LL6K4raaRZY3KNwvzm1AyZ48lhOP0VJ4q9NeQoEA+EbtoZtSH5QtRleo/BUrWXzqzB
uJu9sbO7ujsAZaN9mJTzHVOmkAsyGsyZ45JXmu8Gpe4Vc6BL5zovtMYN3qABula4r6QZvYcz5q04
fyIbYdwpp2CwaoJNxu+0CxO+CtlboHFppzlxMr+KIOItPre9MK85PVCfCCVMxkGCTA7D+L5JSBAU
wXyEDIC0rxyqfcuyP2vaG6fg9o1a1VvN6tqxg9x5WoUTipw0RWrlsVZd7kvCsQ42W/TSc96xWfXv
RleecmaQvlZ4Hgg/ILxx4vV0tnT9Lh445RUMhO4ChxOYUx0t/WK5FskA0n2C1Ys9rJBPXTotgauB
r4DtcnhmNDRPCB6a6MGpk0+SK+I1tHkd/98PLWxjwkNFt5lbGsqjG+IIJPNhpZzkc6jG+2V5CefV
wLGI/49gAol4BFMOVWhZYBejHZ+6DrpA+y0H4kvSzHrOQnuT6NN3dGbPhuht6FzR95LGoNWqA8XC
VyxrtSXPs8UFQxxqXm1r0XAA0Ym9DNhOW0DKDGtiJl2bFovG0OylTupjXNr+JBhzyhDhMCl5lArz
GqiXgmKEL63la0088DNu8WLwCtIypnyNjPiTU2C2+1UuRpS8ZWXcifBGlJGvdBIeIwammT4/O0bx
TWpIBOUsnjGrPQSwkXzmWa+h60QrTqcHlJL3wDPVugxgWT+JFDCZPhGSKyx5iMNwM6UlQSahg94M
3cSAXFErf1idwXfhxMZpmIV6NYn/nGr3LfRieaiHVPd//WNnaM/lpGUHF/T7uW+hqJcmSUaZhsyr
N7oX8lCiYz0uTOrYw1VTMjKV5AJsHXWM0okmoQ5QsDrlAuFKNNZfRTbAmkex4BuONdy3Xdafgpxl
qaEXSwRn+ALp68HLW+9WeIzgapPqq0r9weRU1IKeR5ZGV5iSsz3j7nVPBSWUZ3R0DChcUhv/ETjg
r4A6+KaZ9VmfGN0nXkAEdxm9uvEdxzryl3rmqZiNnh1KGC2oczYCQpucIF/z+1RHLbnUjuaeiFMi
pEhWPdMWzX5g6MMza6nAIHHgUUqsAya7NV1+63tdD5uYoybue+I7KutrSIxtCCQWyznHnIy1mV0+
Ut/i8ASmjlzMuAA2VdiPiAJMPt6TLFJrZ9epZDxmXfK4q4kStAZfE1a9L+GjLDncB21iRmjFxNXH
4FpW/KuMWzpN/LCk0tiZewyXqTqQN+Po4BdfV6E9HyoRkcWes2oNeHLXZoGVMyhcTMupukiNMyEa
APNek3sBBGkd503zUDbTi9LUe4+AY8/xI9+2cOLNdn6qOTMcB5lNvj0h6s6YX2tzNp6SJDq0UU+2
Z+mCptIwHxdltk7d3Dnn5ClEebiFM5Bsgi7I8WI9RcrBVajPBMbDSCahQLvZsbjXc+8aMX44NszB
Vnmb3FdjmT0WueGDpubE1PuVvUxSRbmdhji4RQNl1ECRseva7i6Mau0kcEnTN9nxKwDZjCN/xsqB
ckxe+okhJiV2vq27ipzROKPvYrDAqjjbObR61mXPSagME39q6dI0Gr2V1P3BXWC1Telgw/8mGnhs
ACt6NfMoLd0PS+wUhsRjOXAk6cQDatCfg+ah6qz6nzbhJLk+QL0I5ytUOpPsGpJ0pz7euWOtTrUC
nCamMyD+nyJXPXAdTqDgAP1yTAMYpMJYE4b860E2Lb3WOrM3mV1MtyatHNxhePW2sWm090bUobn3
vG7vpB24uFkvdlJRozdDZT7/+scGGB7DI0k+gCbNizH09iUao3VIy3m/8CUc2QagPrNdD3c6N2v3
Pmv5SYeKXNjePZk0pQ64aNXR9qqTVPFrMC/iNRccZ8+i50/ZLBew8f0wDRwVKA3qMkf2lebuNrXm
73Ue6Ih7UKiEKKWYK80fXmW32zl2aCj9ipqhCblL4clC6mj8In0OlXI/cd/0q6iJtQdJH2FH6Lxf
EEx9cLt62OWpYeJhhKs2SJuWdDQHm6pgzEljlCxlBfSaLCVktTm9PMPTLkFqYItvRHtqa1me+zLj
3Rf7IuG/pJMORRDQFtfoTiW6e8VhKCCbMWXpNRSCgqb+RSwuTp14EKFX/0PUme02rmRZ9IsIcB5e
RVGzLMuy02m/EHY6k/PMCAb59b14u4F+qMTFRVXZKZERZ9h7beIFyBTlIgXLxw8odmkPCd7wzekE
yIUBvUNSDwSryMDYGKkW9ME0tc+eCOqn2ku+M5z5oTXoC9eHsCKh2RN5TLSJhCAr4jcNdBiAaEO6
Pf2EBe3etK2IrFozb7MZGzd8I7i37tJlzgCxDoBQY/4lGL16gveCW2qw91KI9lqIBmZp+iV+C31s
jxU9CEv9i5DWDzBisZsyRXHU7XDoFN9xl9wnkyRymM/zacrauz8Z1XEOSLgoJYMfHHSnCnsNqATa
+dqBUAVLXj0FPDjEGjMKEKLw33OmbUbkKat9duXQornx9FsXo39qcBKPnhNVEGHOeN3Sl8L2Huvl
kMVF/Gm3QTQBq75UkA87UB3nbFot1UjfL1ZV93ts1mrPqvQ5A0Ty9P9/xEXy3UtRHMqZA4TRx8zr
LLKLV/GL2QaYvIp8iclQCb2nga5Js9lpGcmr3aXTk0IiEdLdm0wVMTpkgzbs8eQhjVxS0LCWu0FD
Lp87WUdAvqt7NdWv5VS8dZnenS1vzu+LTXvF3mBjDbF8blt2JYGJ2NRkxeHDbrhmuXWQY3vGzaDv
a8KNnvA3z0/dDSGYOMp+fKmxVoRzyYbb1GibbGGjY+K0rBgr2TXzUEDrxG6ZNFPpiTzgZhen9T/L
HG8V6qI9ES07BzgX9Aj8xioyZZ9ua1ZcjDk+k7m5z4b/S+OJO04EdsFdo+qxfHJCcuZRQ574l2o7
IZDbmYVA7q8+pqks8Jm1w2Wuy5sPRYVXX7Hg9TKTjekWd9s1RetwSZGNSEODVxgbUDjQzQIeitne
tnvTJCAA0FUd5mzY/da9YxloyFAzajRCEvBI6alrE2e/KyaQU2PCOSsdxjWJ8V0qp73yUiPdYhBR
JSSW+21A0lgcnMTo0IdwvKbpShay7xay5mOto2PvWxnRR4qNJ53doGfPs9ui28sNg/57PM7NxzBR
cyPZoJ+Z/Ge0ZmdCbNDHZuOmHYpdUQBAaQeYIPlsVrgGsi9ZzP49ldYjh+TVu2TnNLqdsVrwTP5S
3T8Ppe2ZhuZP5+T2pSostcucvlhTyqxT38/zNim9IYqdvifBZNIOhcU4QBNJ/khUuhldJ70ida9O
dmU9j4DC31TM2oynxL0nKS2NLOyEEQPzAZVtSlbJ194hMTzXxxkVjPnX8sUYJqKRoesoe58p6F0S
IQqplZDUpTovZv3oTLa9yikqmKLJVnOr+Ksx6bgGzTjoAzRyZbNBTbQ5R31tvgwDRd3sY5lwU57J
4qKs4i2gGmX5Jg9LHHytkqoFURozFwJFx/7ZM/tPlvfnvl25bWTVXFqDzWBAdl5ocGE7GDOQG4Y4
x71obNxPrvxvIR0M21MTYdrcm8h4X+aR8WXTXeC48GXlz7EY3nvyUbfKc/6i30Y8V9h/ONng0C6R
0vm6ugdmw38Km9CBTnbTSmxEtV/P18Evj2sAzj3VoGZk9rdM4ygp6u5W9fMnml07THrfOxhuw1QD
+vCsJeygu/HJUQHA4aVJ7oG1hIUz2+elRVpCHjfE4ZEIWTSI7dmZy18mGeCMQ6T3Bhef92rSm/dO
5RyOJunvJNmgy8hHjrQS1+KmXWnclHkJniKYPhSdmt4RQefoLFcttjCTW7WRW4qA5a7ZkJW2IzQu
f3LH6UUjuHDfN7G7KbW8gjXNAwZC+tMm0exU6qjMEx9Zl1/A1rHyr6xPPn33vUsLdzMlljyac0tu
kCQBbE2V6hZ+blzOcssjtaqXnhKt6aPR/qut81LZpn9rilI2B6wWkTNwMZh3AALIKX37Wa45vpLQ
MZ4kPyzT7NVfyNmpY1ZnTlcCedCtjTn78pzZ85ek8hg7opU9QpM3s2V9eTApUN50zcEO0pttLL+7
XvzwIfENhiweGJ7F0GUd663R8nvAc40Wkd6bz9GeYMNoAtxUoGnh+rjTyyMclmPNWzEAG+R98ZHb
p+kjjq3xVmTzm9K0i4amBlq1DJ0WeItVAfzKgBr1XsYu3pYVzBPkZ8ujMVv9YKTjg9HwtyGG30QN
8p2wg7LJkg8RVKImLNk0VMst1mGjW8APAQ2xc4J8zLmb6Y/BmdC6rpN8080PeRwvH8B6NvEq4ZrS
3TSYwEPTq9lDdywAvu7TTO28xX8ze9Lm1djf0sU4SkVu2pQmJ9kCNUTdw9UAjnHDUg94fKtTqRaY
zthwESULayZ0BSr4rAOTa+T7cnFDuxun+2+7ZMHULUOxFZ4y9rbl7BwKu5AS/c+C3GK31NbfzJSP
VuNxx9z4h3pyO1d0inOO6gJWZojL7TS46ZXI2v5k6t0/hJrjwagHeerAEu1q4e2b0V0ujjG6oUh8
F613k11A/M9oeAwSm+1mOTi1gxXZyJdbnW5TbX4mh6i9JL3z3BgiO9hVYh79roUqiodggBzCyiMo
opLyZreMcbpTyfTlZxm6iHT+041oOc1Vi2nC2mFUAe8TVxhre/2m9FG/i19lMf9l0QpIhby2DZia
A+P3Bi6bzbbZmouopeS1yECLgJe/2DjDjwyqrDPvcR4JEj42c+9yo3FdJjyw1OiGdRho5Yk7G7pt
ti4OwVyRpakvW3Md78XpKVsYJ9hZme/Z9rQ3JqCXJZ2OWkcNxbyI+A/A7kVCGciT0VPJnodZ436Q
+a6qAbyIOj8irH8wkokPxch5KBjXtA2L2xT5AUg+LsVWu9oKmtDod5Bzx3a6NkhIk0K+d8uap0KS
WzjpPTHji7tpAp85WecdMYRD7RyQ+fpp5HrlEuVE2mUppxuXj6C95s1ysRVnTE12UqY1gsYtWE9C
b2rYVv26TS/VP5S25g4v4DsV08tSsPXi2rQ0gp7shnWI5E5pCQJIRxLSc2RGM8TlxrMP1QJEvSK5
g4EgVIPOH8uddu5nUE7gb15zUJ6kltFiNNSOwKUfn4uxpi3Ub4s3H+uWlQqrWGJdqOksfYQaDZEu
1OJ+r5X9X83KtK1mB/u5Nfag++4EtZzo/MLeTu/zp6k3APLhZm3bLj2PeQu3DAvIBu2duiQxJK5l
UtWhEW2zgfB6M3rhnarc+8ybNhLpWD7Pyj+R+IgdFJDL3u3mfOc0st4a0Me2s70Y+5GNZxjgPDrp
DekO7uKd+GyC0JPCClHwZXsCoZ6tqnBOTmXCQ09h8nvzuemRT6hUnMuRvURRAmmx428X6cC9sSYW
29besfxLq9Sp5cxiRIjuZa61U1DDgrXVTw4Jwey017qaXmZzSBDxJJ+lnr9waL/lunyt2rkgu3Rd
DZeRymxgC7UCo1WmH96yXczyV5G0r4OOm8KwH7RzJ62mf1kgH2nze9O7l9bWT8if+QXi96EWrwsU
OS57ngQuhR+9iy+uY/7yPHR17QDGKCNdbZd51WkJEJ8PvCKHpDcNCMTJ+CIAJB5MgxCuKR8Yg9gd
cVMmeMSWkXHHApP0zu7gN0bUjJ3YylyrD+AXXxXzRZXy/55XIALNhqAhwi6gNYVD0T5sb76XPrPu
WE5bM59fHLN/b93+gi6tDYX0mS86DOXSOdTkGB8RVNtNkZ+K1PkmumKiLK2ZlNjQvuq408IS5891
FryXLcubyUYbxWZqA97sU3jdw8sFVa6JOoTJY2AQbOLVYGzTMPedvcfkaTNoRR05eNNM5d+HokMQ
dKpNq8JkjH5/8CNvDZHJdR9fDAT8EFumCJ1yulG8vhRm9mnbbLJ4Dvat552XYWaVRoqip+wXlcI9
XAQix5pmOavmQ+fCCFamsRMqiFDkvlf1vqOlOQw6+4lqOYr/goM7Z9X9zRIfLxxmoSfZETovpHrp
F9ve75n1oHBCiDg3O3uICSYnchhRQpFoxXaO9fyKESO/ukv9x4+PeWkyziHKqrHhL+NwXbcAv9To
HQ17QYIswjJWdmSvJtKhRncPtznEF80n6e5aohZHh81aXdxMYa8zqjsxgfpmUtahYke1yf0T7exe
QsRKE/2LDczZECC0rUc1ocbNUsa1gB13yEsJNKpiUkln8wnqJawkta38EjpCP30p23vpPUR+/cBW
NS9VTYWKqYsA5XAey/KYzPGlG5lLJ9PC7ZdyyM75U83/XHoEwJoTGlNmImQzm5dmgbQyNz6fzIqp
VNWvIWtO639AFSah/p8AQ0OBZ67KviF7Q07A9aycTyWNvx7BMCxz2g8aaO7pldZBZbubZmQSXc43
j3A1RKPuYghI0NzGbeTbMMjLFEEFO2YmweToTt1Ae7CblDCj3uhOiUrIZp2SF1FU1EsxqylT9Neq
sP+qFkJVPVtHgcgJ7GW6V13xgTias3n+kUn5LewUofaQwrrKn3Sk6iPlytxBS6yW57gu+rArnNcu
brZJjH8QBRb5pAEvcodanHibDjDXhEIh9NL8I3fqZCddLNCtY+3HkdO0LNs3VIYM9CqGsIOiA3OD
+kuA/WKkmMpotcbvCVHyCF0tEfxZmDQQUVHucRpOuRtAUzK2iyTv0k0gvQg2kxtnZIedNQADyvE4
LTCh0nY5L2RYbIX210YyFJIkeiIcIz4kGorHJmne8d93e0OnNUl2rSAsKfaBoM2GezZJElzRxukm
ULUW8q5rVDmh6zq4I4P4VzPwBUFq8TJBKl7uGtvKTaNBNRUpSwTTV3eCPKqzVbknv2uezCRzDxNo
cKQjGhvdVZDJUHiHDgO49Cqi9XE1IgrsuvqfIHzywIziaMHr2g6kLfgN8cHM7ElnIMNvqzXB0VYV
KyqnueYLwi8V/4IeT3ywibxgTtXNzGmwzMy+61520uP18ClQ/QU0Ollww+qGBIwOFcAAfU7HM8iY
BNEzCbGEmCIGU4uGGjlj7DoE+o+dZvdxrj8Ky/tJiYJrgre6YVXiQ6bHw7Byd5swGHjv8UEmZ1+z
PxuHbxjjkxuOzOa6sv92VYXc1yS9teMxj7P0ZzCXfyR4vFQ3lCMNlbdXAt7kRp6gwoi4uyLf/oGO
A4syfVknQFUP4q1uEDcalXNnKMXXMgdXNSL2dOBmSVKPPLofctB0MGz4f1cIAyNxBNlpCC3MoSLw
OB4l8hweH5qjmWA5/hbzujGriBn2ZIFGyK7nXafz6yQdgNCYLPZCcKoXDF92BUO5jkqxqzOG4Wm9
zXXHBRTWUXGZbP0ZMvQEfL80Ri0PSI+vdQIZFQXbxP5Y37sG4uwOCVPp8hX5q1qGAI5iWv4xgXzL
JUJc2yApPtACZ+NN0gs9WxJJPXdhKiVRLCYyRDNhpaTFq+OtVSGiNLHhX+GREb+L3q62ZvvB/eSi
c0SGbvY9JaohiFXhAXRi5Ok4pejiIEVGepOwLncgl0DI5UkGcikuSanGre4jZjKA7eMqwFxNzuQm
dsxn3ZS/Kul8eGO/cDc4Nmp7iIbYa6Ohvbpdd80849u24dp5wKdIvEufXX0qzySDv1nLZ8LLTQQ6
B1rJLT5bTD6IG3yrzRPK2ynsEn3iSu73C+vdbQz+FQax+ReHdb9xNHFcPPG3wYW1n7l6XMqhTTVT
TtZsagr/qsugBbe6HbK+PsWvSYU+gJ7KQmFOoDxOYgS6/j8jDu5WCaV5KJdjNpqcy5ZFmIz75er9
cEeMtNPq8jCsJ3yFRYOUQ1ReFsnxEFye7XGAQcXDF03yPIz9i6Nb/qHt5Zl+lEMxRaXvafpuIkck
KrTC2Bav2tDTNlEBdd746NsEbbXHBCbLQOEh9qXKkNm2T69tryXsFdc1ZkUvCsXokk+6PKkRFd4E
0gg8kGltwZhuGt37cufAvRlVxTqaxjPDhpIYzkdVcxyJxMBrG/w1SGZmams/efZ4L78nzfjpSKsm
dktsXF/7g2rwSVkOmPcWbYhmjT+6P5dUV+Wrl9ndHq35mXCaLswciUGH+2SzON5HDqx94xrEhsWt
Pe5q5kBL4/yeR1SZppny63HNhUUmWARb6YzGGxFuVtmfekxNEDvJh06XnGhKHTr9uanMo2iN5S7t
YicKnjTiZmnhWzqiHrM3bh7k+n2XoIrX5dag0yUVwDmI2Pgz1vw3GYogCRSwkJHazNNURDRP3tYm
H8NYl4L4W82J90EfHXeTelKLOvrbo7d3OOw3SUlhIuLgl5k4/8irrnbN9JT2JJkk+JUyicM94YWI
SaJYPKx4EPKTbbs0b0EXBKd4JFGOADWUFt5vz05B8Pbr9CcPh3x59kaLdyBQ+lNgTj1Kayca7FLs
+CuDdlRYRZdgz/hkPDacnefGM5/LjFuS6GdOpXJJIpkhhosNBo0xqQakLyKv8776idygwfMP+kLP
t4wl+m8XN1gLORhyT7sj5verL+VRr2S8NY31DfZ5KM2ZEI7XfEaPmBlJcimTMYSRxZwMDsImX4j7
o9q8kgdGdhbx6xvTGB+AvMcNMdNIE1YpBNE2DVwGgmftiF0S7R2ybj5WbM2lg33Kqh5dBkFy5EjZ
rMPaPB35kbiy+BKQRXlUuexd7nUg80NSd2fsSJ8JAb7HjhTjTdLyqWxAmaJpJfEkRGuA4PnNTnWg
DBUJZk2qTqoZngPsLqDIcS2keNKXfFyORcb0jGioMEiSKdLcIg4h+kXAUeenpaBG1WgG1Y8AncVk
oqZqI9wGCTl03oXvDrGmwDKbyltJ5bLDL56CcOZW4ts+znHK0K24x/qfPmdQEw9GFoki/+0LV2Oa
aU2HjtX3tazzGV8QTpKGIdPOakrj4cJQUGVXPvWUXS3a3WNbxkgXavqNFkGygsh+HEpj5sEYgZo6
qPIxf5DgVCY7kjjJrGzif44J49KimNOWRzlU+qN6Z3ujnhnnwq8DT4S4d9k5Zm0/hNevWo04/Qvp
dWiyV9KzMYGNhXsIeg1AMFPwAXrIFsUxTM2RuCNhZoTQwAB4U0NkIAF4FRhBbomvng0j0V9I/han
win+mo1V7IYUZcHgGAiSgBzxQCDV0ACIEOLtXgyrP9STd5tqgtkrEpMiJ62+gBWY+LQISOs3nemC
6FFTfy5yxZeEcT7s/Ni7+QGwhA42RJwO6bMjuB8EFpe9yNh/MyRmru+J7hAk84+WD8XJy8GA1579
aEt3g81kb7iIs3v4oAQqo1KxhD5Hg9MeY18uOxUAf2AlVUS5ID0zsY1DnLGVk+Rw7iYgtlHqzvpu
7kntJUqY1SAmdOSh6mz3xLdMQ3U1GkYmlgpADRmGFhY6lxHLdtJSiHrZoB22/ih9PlQCg1CTmuY+
RfUdLklgPipNT6N4wXiNiIdZLDOzQwPucaPb/Xj3QBhHXdc5cCwoaFHMsb/3iStDNLvhjnav+fCC
S5hiJBnlxWGwsVFagbTSQmjQZZW2nfpu69OVPmdmlbM5uIlR6Ns+o341sOHiPNMjf56/UhFwRSNr
7UokVHMV1oNLQErZPMRIPdwvzp9Bo5iuKuyg0to15vSLieKhTe3VYQ0lo61UvdU10jRZ4iR7/Uis
fX3qMv/AwgZr6bQeBkbFgIy7w6hB4BL/kB/Uyt+bbMzOaETMpVGXaZrLUCr6ThYzm9Tost/22ibb
cb8l81k+FEceIVkEAy7TAB7eFjVnFKv0JeFcg2Hklt49S4CS9yaOzoBAcNl4m3aZWTFgFuk6Lq62
NXn6RuODkwoUpt2+CfjboMbVcmIyMFiGc27M9JA4at0y+c89PeTeHIy3WL6bGtri2Jwwn1T9IZ1+
DO7T8TAZ0HVnDF6Nda4CYZ0qmvCtQBAQVCYjGh/FIOMr9BOV+0e2NTU/nmyGdMi7WHu8IXBODxjd
cQVCBkaoYB0DqTPcrOSpGbUq4qBxh5Z5rT888t7/Y6AegCt+tmOrO4mJiSa2tZXkC0yFWU5cNKhd
dkWdry482dEtsrlKM1blGmo9hBn5jvn8RddwN1cdaW1gx9gtszJhz3RlGlOcNMN4ZXquomHI7jji
ip0rJrAkQxVpLAGprbrQn1t5yoo5zDif0PDW78OUlAe7N3/rRLSB7aPgRzuJ26Q6F1pKneWUcgtx
Aq1+7ESJx2yDNxyku4mnrIi9L6uOI1Ieh725VBZzc13fI2Lrj6Rnx8w32CinZKm9qLp8HseXbrHz
P9OYvw4m93pr6YiIcQrXiVwBKiQtaO2uYjG0gYkETtm2jBP1Ed0BhtZRaXi3+7HYs4HrN/poz2fo
pWo/dRqLLlUlEFOYS+rdZF9TkWmhsAWzMmf6grRJBhLTW0zxHgh2mtKN0ZdV1FXOWxwM8yszQnFc
Y8cwjaFRtfCrMsAllUsz6Xvo0vvN4DrDWSPCHY2xnd0J+t0GzYyuJFm0KGik/Yvu8GGkwTE3XP0l
ECg+WxYBlDDOVWBap8/iicn4xnFPlEVkloZ6KUhCCbqnTLn+k7RZtplBX0ciTkGlODo7CV7Ufauh
DrNw5BwzBjn5+nFJn+bMn+aBLRvxAEM746aR3rIpciKMXRq1UGPq0daqZLiJ3t5ATPzoc8ALSPdG
vdbffImAvl+3x5BCnkZHPNW1T/BEENeR5jWfHPH9lSHvqrQ+JFNnsc0lAgxVQhBdPKcaHiqloVuk
V+5ox1ZdgsMIcnHnPUKDZltKBuSDrzVsW/PyIcHesi0zXqzSIb5tBL9ct0Z9HtNxOdA2uD7Z7lSw
Nz/+68CUAOU+LE9zL4Foa0v7v0+JM1tXCw0j0XX0D8G83AA+ExhXQ5SYlqRlUVqRj5X1j8nCkizJ
M3WkHjXCk+cZ0XVEpiXrIt+bds6Q3OSIzqjyBy0MllY7tXHKFH4aX5Uldq4aulDP1Fa5wVvcLSaJ
WwnlSZoNF0LcXou2uXhZ4T0zrmAOjt03bUqQDwFMjoG/vjCQiaFwV1EFFyX02N1f8lL+JbNM8Zqc
dGUHp9ZKqa/S+Aokm2qmlwHgu+SiFQrHUkq/l2h9hv1Ne5Pj1F1p9+ptGowkpcj2dcrt+MRGcWuy
eTqZOIPBT1+pcBDIG+uOfFgY0+e+OGkEIHiMEdu0pxkrsZk1PqL7zot3WmuYqC5qgFDE/DJ+ze9C
Vx7x9aNJH5L2VAmEBFBWbkshlvPQfHRmMH1p/Y5SH88ywIkT8ZLyNEpH2/Z5kG0V0PzQQN70tDDU
VSDgR2VbR7udNgWv3Amz3jNvXLkf5/Et9pW46QO1XjtNwyYdRb+rZ4ZYGZa9ECfvXYx+sZMpNhBp
zNXWNmx0yo5G8a6ny6XOXuNGjy/glLSL5WDSnIPqZ1aO/Sws9IJ+QmkmqRkYJQGSNzJiPFktarrz
WreolpFJbZs+/0ETyN3tJCPy1A5/2Py3Yxib9oSq2A2amtjjVkB/eaR9thmz2HsIJvs8VnSYLPtg
aan3Lpj8jVMMn8Oqr+l1j/El66///l/HXkXzoLMfbWMy1Yh4sEf5yRy42BarHFIXjo4HiNdakC3G
MfaDf1H97g3/JaN1niElnxw2aDVZagfsfQfiigcGLFB5ZMNNZ1LKYW4e/JzdkM+MpCI8d4PYrkXP
0WIUK1lxmKnGcpDeqIe2GM3WfOxQ4EecOZthzI8kz5Q7Y/jNpZwdTRYSt44CpDLt97iJEB2aqCrn
7ua205flMJTqmOXEoOgDfOwbbwZE6ZLsiB55XMHIcETwux1z0ejHRg7BXpj+uR1q9Z7WFYfgIF75
we3T4FrVPmiz+TzNH2z01Wkq1zOtd1jbV9lDWylReMKbjRT2Mec04J6GhmqZWoEIr8Nfp1V7SZrC
jpSzNq0B3GcxU5eqf9J7eAi6/o0+D1N+734WwQLhh0yDHapLsU/6Hwd1MWGSoDyD/lfrEXIh3bOL
6G8zmX0ZVfeukM1rEqjXhbDiDZvi/gwn7NQWjntatOSXJrrinPJPm4q8qTPD/Oqt96yza4/suDzj
PPRa8AJIl1cEZgjrRnHxvB6SQes0oa2ZZ9A7w6PmkB/tQHsWKQ0ty6rCBeLakQy7qZj1J5WycC2w
uWWr91UFazaBHQThMKxpSUAkQH1yzIwTXua8e/KlSTmKuHHruPnVqmx1lSL9m6eJPHpDF1M4dt/T
yC+A2LW6zmlNCZLhvh0x7pww0DbbdrXuujAidxR35dVIMqxTuY9n3SqTo40amr1wckXLrl0apput
gVu4dAbyUiucx06VkqQVO9U+oZ++1BO/a2HZ9xkE+LNVpHuEzRSFnvwhPK/ncejqB2wjZ8/GQTss
E1A9JfGAV0xGVZCUEXB++zIhDJZ5Fh/9qvDCnjzJbYaKl3zKNgLZk36TUR1j1Br/BfBGQzG48ZG0
AjSJQX5xgx8tMcuLZPRxFZ34vz9wL4SOUtXJkaZ37hnlHszOvHC8WqdRa5ji1iutqncAaWnde8a2
W5tgQmD/SlaZ3rXPIhNT8h9+IsQpXP1F4WTPRUCJL/iL1r5VI/BiUt8iuvLmRj8XZF4x36MJ8+Ie
SBbToVfc3bVkktmWKGlIiLYYGfZWuPhtsTf+ZIY97PRO6L/HSke5XhYcTmBDcOoPh6IHbMtkdm+j
6EJgUMdbfEOsx7rWO3Ii/MIM9sEiambAD4OcqCgEu7MgqcoEtbos491UFJq5wfYZ/WMbzlX97SNR
F2Kqb53j5ZFJRmJkEsXmsS3HC9AeDNhJZVaSnFvMWPSV8aizBl51YzKdNsAYBkzf+Pw9xkQFPzQZ
aQb1hf7Yp3bTNH3cy9ofQ50UNSdn9mcsDbKinKSwNiWAUiszxJzIgXDn+PucyPYJVtjeqmde8Gqb
FRGCRG0rpcKEtZqhrazYl98CWeGhMHMkDsnCcaoD4tlMA8vAKeVcGg0iVQ2ClcO6m+ajZCl40tOn
BWvfmjxOmjhcs51jOKE9+iutpwUgZcX6//6R1LaxiwlOhkxSEKxdgJDQa3ZQmr/SgnwsT/3yM5qx
elXjfAz4ip6GGh88pR0psO4pbnkPCvBrWxch3Y6PYw7N9mWGLnNJwLjd7axSUDGTqF56hRphwS6U
rLyfoP1eWqacHHBOWL5riYMtqMe/RyTwfNaF+Wg4UEIcOHEok+ynwakSekGsHReMhSFDJv0KZAMX
o+jfLM98n4RtYIuFeOPgMJ8J5jyTJIW8bMjrm+DpZSwu5ROzwhziGjkc3jBOoS3a4vm/f/ffPzGb
PWW1rC/zOIDVyYOE9KB25ch0JZxGPF05KAyUdZGyADexGpzuhksKfTz2ZGnasLHwWWIfaxtozeZv
x+rG85iNZ4LpNbificHolS0G/c6sSnFfWDaZguA0uKUYJOqkvOGIL26FHb9PRsv8cpTDBdTSc1PP
8oDNc9pbi2Kuk1DdLFn7llrGW8rjcpdl8tbXjsKHmjCAPMhMtiSgzOOHGghiLj7HLE4ugVTPdKIo
XRtSYOVcI6SbJ2yJjnMx81S/lCJ+6yGevVDE2C8cEkSG4XZnZLnunSoAR50Ojdet+j++qDG6VdlX
M8MISRv8uDWJFsxJ+vR90H+crkqvcYL5w3NazuQKk7Ehf5WB/x5biDP5JF4W7GWb3KVK7KXWRBSP
v23CjMEW5FUE/mXuN4lLMDQxv7emzZcQPMKRobl9/u8PJUZClGhzz4M7BIitsA6u2SgwM2RCr0Mk
o9j61lzuhA/RoQqoGCc60xvkhvHYYhPflr318HXPefMcecHGj6PL1RA4OfjfAKbshmRCy+8xMwCA
t2vnqMQ/C4N4/M2ajYauIPKhbsO8SMxtB1IpHfDI0RzU6W+RS+3sjoegGN0IbPMd23TOvPPJD/JX
pM3oG7kWagtgIxdkbg4X0yrMM2K7T7eyfaSk5VXmLgLP8VoRdp60Lgsr91RA9/pqCjKxVLh08Nrn
JanYdes/YGa+nR65NHFkyX5k7XMZjlU+M0jzwbWO68iLrSshMxo1cpoV6Q1NWbybmGxvkGNDIDDr
Ld4C4ms6lB/NErfbOO0/6LWz52Gkm4S28+0Xk3125Mw1N04ngKkirIlj3UoCvC6mOFrCLX8R6dRv
cjuYPsux+WBqvHFUZZy8uPIOUrkvaWnPPyljNoKyCC/KuehUNqZYbTsLPVCAHlcYn0xzvec8a58w
peJHaGxx43tY0zpJZnJ8RQPc+2prBI0KbWQDkTKaPRNF45t+iRknd+ONnN3uMpogoMbRZo0pbeea
uPv4SYml/6h8THMBY2VOBLaQadF/L8m8XFWqvVJOUiWgu3yJLRvzzZAMWwasRNUhkrlpAyBIb/br
q6lhouqyotsNyDC3kzHsWx86oZOoI+JcOhSJRHeslRtakGq2XC/61p4GH60jYka3J2QjKMxIDfFl
TpblQOzZcsKVA/wk99rDrPnZBT7Sza+a3UjB8yMK73t0ABMgA3W2XoCqUzKOi9wfNHopoWBOWA2W
9ow67lEVyopoorDVTdmpY5KAQAxvmiiYm8UdTXNOPsOpL9svk2CDA3pDXLvGWTR1+dDyRx+P2ROx
eDDPjGKOTJJ2mcv2r+X/sHemu5UbWbZ+FcP/qWaQjGAQaBdwz3w0z8rUH0JSZnKeZz79/Si7quSs
ur7lMhptNBpwudKQUjqHhxGMvfda3+IRTfpacBHZy9t/G+akwS1VNatCshozuvMrTdZY3b4MXvU0
wS9RGHOK/pvjgKFspoJuG+wNhm8eo8rMuV12bGafuMbgQk1rHv/vlbA+AtCaiEHxjME8MwfkU17P
PB42u3VNtJoLa/SmKb3TKac72vMs+iy8aQ0QLTiffLvkyId4s3Tj4qzAhbGam/CeC6yueDaM2I2a
8DC0UbQBI4Lfhwz03quye7JUYfrG0bluIcG2XsLEY84OepgxS6mt7MDKkbYg7uaEVuM0I/EWXvuE
LfVY0fAOBoIi3w9q2ZQl57K51inUvkjLEeVneVPUUOUnLYf7KOSjqblnCcSAkchIkMNAofyzKQP1
2eYM47J4XEJBO3dHo7LCth4gvSZ5fasi7OBNnkd70V42iQEBds46nogqOg2y8C0ZTi1LNmv2bBTV
inuqVWSlM2mjtlFIIM3ytKJNGFf8VQG1nZPh3G2EqkjjgfMi6hAzQVRBT7GHy7z2qG0CHK6JIqmr
RjIzN8F8XoPiy27bGG1FmWMLzX1Eyj1q+LHGRGl5DQRFCjA6fUHEthZSJ7MljkltcMbHo8eH8SlB
u00gA5CLKHRP6R4/JI2u7lCEcXCY/HafdQMFeq9OC6uG16OuptFGGRYbNwBgw32ALZmzVj6eci44
hP4k9mWMkYdTBb3pafTPZiM9szyICBVysnXrq5xwEi8+rWIz26PBgTBRG0fSunZRnnc7mScBeSbB
Q0j4AXqEIt+UqPVmjuLn0pIzsBtKtkg6wV5UE5sG9X6pqvO0zk6NEg3jZDCNVl53a+poO822dx4V
bkKHKs9YQPXRiufx6DQG8qE5yHctWcSrWJbJeR0AesqTa/B42Y3XVwtlLnF3XTq8yL5T12EwaXoz
LLq6MsZtxC1xL2SPGLdCJl9FaYA7IXBX+EdxkUUQ8u02EQc00mhbVLB04ctmjXOFozgT4G0mm5p5
cwW6IkDXMhgViJS0Nl/K/iIgviSMH9sQ5VVjmzckFmYr0+2GHRxRWW/xO+nTKfvqZOjqiWOeINQN
DQOp4XnkbJAgajUTjnhF80ShWhIsWxrrXnf7sgeW2WAXyyGrZWU9rSpmAmBMBnczkD57VNI7ZKVI
j6b7iUYLj9DB22FZYi6aZUfTit4SdC1NWRf0WcL4LuPKAeKILxP0fGXjXkDBue4XRaPdt9bRBPBR
WsKmqQ3ybyKc/pTghssuo9dZMXvBLmGhXODQZfIYvZAhvPK0eetiRPD6LGZsR4oTCkamfAw3syGp
z4EwO0zvPWtXwD6+9upSQFio1gXF5cEPO3vjIHmRONmPJWI/lPN4CQwHIGHv15oQjcrf5WHNNmLi
h/dMbAe1izIW8EyE+d/NW6SaNay2GU/gysggPKBU+Fy2/poxNSFVwjfWgUym68Z119pzg2si+spN
yNSX/ne0s6ppuPcDaJS5tt7sCU4G1nxomyrZFZJcIhAz0cZtJlCZSSM/FfmQn86V8w2RmtgBZUVX
qE3zk4cxaqMIsTjaejzrWxXf0t66c1Oc7ROpwxvsqe0hEunBN33zem7aF2W0/l61tTzi7Jl27kij
Mc+Se7O5Y7WLg1uhQwU/vR5Dv/80dQJdXUDqa2333ZaEl+jJMfcITucjGRufYJAfGmHAmyurPdY0
FHY6nDfpIh5M0OHhGw8rJuuCz2ttZ8Ft3EycLJgyqnarMPDHnkG0okKQA+Y12LTo+4FUFQlHFwY+
6AEHovR88Hg0nOvaM1ZNx/wiNsQdAd3RmefxHhVaoi6t0BKY6ZkzQeAMbQ9jTQQ2rh05A5bJpT1k
DwMSqJqddVWQcdnIwN4kTbI1l/ViMG6Qdvzcm7mxcmSE1aN+q0hM35oRHcGqCnddjHQo8VEhugCs
NnQzczipvHpAIw9YgJH5zdEBwBXnEa9or23pP5qhP6LwyurrXloEmJlb+j/GDtVHudNC7lIYvMgU
a2DpcQ1B2LkjMRmHZWC4p+PyL6eOS/ppOLQrdrtLjxHdXnX1NyOf2jOCB5+YI1tkP/ovYRVj4567
ao/o5ikRYMOC1Idw0uQXg8FM0gp9Y9tl9JU8a7qsO1XveCzdTXmL67HgXh/C6TStqfDxQZyPTfZo
lFG66qdgH6QMtiC20OsJjYfG9VtadnhYoB7BXYzIQsPAX14Xrs1STH3iH21zm6WWu6114l4FppSr
EJ/ail4FhXzZamYzr3Gn2+u2oUHQ8gMTgXhjhSFqa/Q+NLX03Kurdl/5GrXpXGWnunM+p3YZngMh
u3NLG8173N9hKn3LWT/maNcX3FdRXaGbNlGSLN7pgWkKnUEMYzVYNyTWzuVcARN//9MYnb2nuvxv
JMn9VH796ceXL1mU42ts6+it/VVIoilMoX47X/H/1F3+8ha+pD9c1y9fvjbhP/8BP2eTeO4JMdFK
eVJKBS1LEZ8zfG3an370nBPPkY7wbIHIwXZsYkPyom7Dn3609InlEbRFnKJjWbb6GE6iThSxNlLz
VVt7irCRv/wnATDB1+L651Se5rv//iHvsusiIs7jpx+FvaTU/fx9xy8//ehSdgJJsDWHCaWRdH6f
3mPOaZcQiege3S7IaHK2YLuAUweXflPQ0aWKltZ6zPrB3kXIGR68EKY3VDTwACSd+imJxnbr8y00
hwbq+JiZUZW57amcPRSJSC/TG6oJj9xnV9GALDGsHp2YBwdBHt5aOEb7ZcAmdtH2PPfakM4j+Oxh
4DmYB89WCodRAuNAygjs+UYZ1vQIiGLeNxjmLwd78PcOhTuVZVoXZzKa/Wu0+iZy1FjdafRPizef
sTvHfNzSlOWgV2LwMtI2XtOyx4lM5Q7gEtnqcTCG5q0023QFsqneMtUgRAmxYFXtelkBb6+A1NKl
Y3xQZhgPSQzfFLmdXGGrL4KLBFccQlC/VPmXkoOkiysf1xzCUqPG9PNMD5jO9DgX3XDsJ5wPiELM
TGxDk25sIugqc8jwe6I+IreVNCtLR1lrG+JzxUC1onlTz0Cpwzonr70ak7dicsuj2RoG7yHO5FZQ
E746QEF3BH6m2zbu/a1bY3Red6JHSblckjIOIfobeXcDPrVgHlyZr8R/RXvbm5OLoXemvedk7v2g
/PKsxJC4byyxTJy76oL7p0I63WE80qb6YjSkIc8TTg6DvjqHTzM5c2bQaWOPK4aR86VvkAHBh+6v
BZpVkFriWwbs/wmvBO1MIkou6jFDfSV6w9vElTfDpPart9JJrY5HQxdqahRBsiVzBXlLKrOHRN2t
xLT1Zkt8K42qoUSpSFsBKIRendozCXja916BIkkK/wK9jnuETcBM6rdTr+zvo8S+Xzjiu1TLLG06
yDJDdxS+407riqE/4jkQPojMjG4H3BG8YzgWINsNRdmALEL3pDyU6ryzWY2cA31/5/CZPQ+TW193
vj0/1lmPXnbEFL1vEjNDkx3JZN4g/SUEveGjLddDV0Liw+TnhmuAkuJT0tkwmkrikuFhzIuGUADf
mkFQ1Bwn7TbiIhVylshg7di7rBtSWrbCw5ZdhEl8IaLJuMi1798VdjHAYOUxDMS1qrD9FO6w6kNF
N1Mo96GFTYvyt8mML4lXWacyHNojrOP2HmwGk4y+iOFHNGHGhxlHER7ErsNuSF7B56pQ5nX03myg
1qofJhxtX+l4gZVOmiH7YuicSgORMkmQmWF/RpgQvmTAiTZ5B4o7c0o86dUk0RDApum9bcGAA5qy
AvPcePn4LfLrblrphk9+06dYOiAYONMN2jnjySPP+RHRfn/F/YIMY7B8cxdwwY6RR48zTyRqJiJK
2zunNsAbCCOoj9x+JL1TC+6449rPvSWieyNsrMfZj/3Has74oIcWXd8qUQM2IzcSh4H4n2s3FPHD
4CUVqgGV5WcayeDnWHMG32Wt8s+5RUCXjx29zoBA5tsyNZwLkgCCM4li4RiOlr6Wo8ankr3f0+PE
QWZdvd/rtgZYFkYmLuDqfTVQHjq3eeg76b7DiPmpAMuG9Jw+DyGwy1pKllVFYqS/wX7AUtNxCZop
X1ZhLcb0XGp0CYzhVPQZql2sN4QsLfVzjqZ6VUNsRduE9sneiCEgaS6fLb/Ft4OBbyUqnd3Z4L7w
5gocguRA+wAeO7JsTmc1pC3xMFkn7kLCLmGkpJ1THwenXA6OfgrMCBs94ZaxO0Kgag3bTL+h0GR4
T/9J9FdZZXDjQTK3G4/BuRvqe6Ob4jtgJsVmDLD5kRGfXdWjmq7GEox8KcBQhvPYH0s7GRtImGEv
rgJXBz0+BxhQTtdgWfNBx5RRYX/juYwwcsixI3W0DRaC2NoofYBjlbB2WLCnde473R56fbY2JBWt
coMIkUk8A2eTo0Q0gENj6XFMtyrKa0T2o4dOCPNrfVZxZ30FB+LsielqbjkRdrjaZ5TjUQj+IMbo
KuYQKXMGpPWYoGHcOEmtz4ysRESawu7p6y5a2UHAPIuD9oUmJRF6X1ZRuXN3Y0dP3mgv9ODY8uwp
amWO+wdc7dx6za3s0WoU2h+2pdbBfeOY+Uvo1y4Tx7F6GQYJ6x7YWWGPvgtr1Rhw5YXAgXXqnRdV
oLaWRLgUpq69wyAENKMaXusmb56xj0C5DDOzeq5DIsKzvum/mBLv1BzX2RUvCFwffUiUnHEzbOmw
z7sCmjCHBNMmnMjwaaov1oU4I5Gwm0nYDKZYP0euXQNB1fGXDjTmt7qf6Qsx7yBsMdZl+mlhkoBB
DTPGlqp8BepBwlAbBleWzPKnoXb6M5NR4aqXSf/NJ16dXXnsd4AJ8hvDi7FxDrW1jcze3+eTJCbB
I5PtNBBjfvTmCr5YxoCEkXuRHVDjFRcOsU1QXiocZspOjAd+4YATA2KqQvCwbSor2noMNN6q0aL9
Suf/dFS+TROQWV8rnGjNmc4/7Wem40VttqeWDuMviCoYYMkYrTCs3/zSnywH1Y+pD45byM9lKsyH
KjXFTcnhBzO9Xw1swthaKn+ej8AWk/OOeMIdbPcZS0rK+JfOSPNfk0a4/1pcvmRfm+/DCJcS460o
UcUHJDn+5f3LHE43L+3Lr/5jmzOUmm66ryyPr+QNt389ti7f+a9+8Yev7z/lXzjUu+SsfnjEL7/k
l7+8vIuffty8fKlffnjJv/xw+RK81D8cXvqvafT9yf7nn/K3CHWO5tqEguM6yuQ0/teTvWudeOAZ
OGgSQvsePPj3k715Qj4yAC9pMxFVFoGEf00dNE9M21JEFZqWti3TFr/nYP/dsd6BOEK6ofI8k1fi
QVng2P8hBxN0uDXafupvF6ixxHJUFdyThISIxiIpxdl/uFa/1BUf6wj7+4BghfOHGMUlUlEQuKu+
+31BRjeylI2/lXmx80jTYkyzScenRl+G9m3IyM7AdFnyv5yuJSdJQveSTUu30l9lply3w5NHQiEG
lwbzoB3dB3VMAN30Gtqf0sBicJRRbMcbA/FGEbwoeF6//Q6WK/+xEOIl8w5si2KIQo3oRz7Nj1fM
56HgqYyY1TKctm2CL7e3qPSdnRFfkZB2F5M25+5IWYZ7U6JOowKo1Q7wBA1NJJ+aVgsQHMVL7JDh
dE9+UGJWgWgRrmIwlT5BQb/9iu332uxD7ba8ZG3ZNFdsrFSe/D44Ngvd0vDMwN82cxfuLcaWjLEx
Oozes+EevL4pr8YQh0prYP6svRlRLDLucUhO6zZPPhM5QMeeIVBULH7UWaJnYDx/xFL4bM4eIB9V
k0+191uRnlV6rLbCoDADqnks3XyXzvOptmhB2fnwbPnfBmy0CQkV/ZKoOA6riNJNwXjkEMpmD+kc
UH77LJVctW26GQKAofRDqmLeqE+U0OiEVrkF1b4yNl5JSpuTb3yv3xmvVpagCIOhASP5Rap0M5KM
oVpIszA8iq/L8d8PF2uxs+GQt876fn3aVrfccJthCbskoQ2zXz2+ArDb4JghKsK5wOuCS4e2l02K
k4XNg1QcaJmgdRlxEUyZXiZ1feoM9im5SKlFiGVSYq5vTg3pojtQx8yq7kTTX5Vo/3r6w6UEjQo8
PMW5NuqND1djnp8pEc7MSh+XFwWNZW8iP3B4wVoCOnJ9ztDthkn8yvNTxkhoXAfkJQvymZRDYmng
AWa05+B4MgnapXGN5vzC8buLrOQhYhc/v9rCxZzEr+7NgJxw/j9/WtYKbT0QHeC7eXutjZHIvNR6
salRkdRPSUZ9SnAoleO6IYqtby89Bg4ddjvdvHZGt3HhauDTXlk4jeLpFQLdZijPixJIL3d/x/TU
9l8xszA56DcywqMNCcSDXxgb9qHGIpnjXiok5qcm3gz6laDdDSlFXOJ8EUrvPIl0sL8S1St8AR1c
VW5wJJ8BrxhUVt6exO4yQtUpHWvTeDcGPFUz5iwW3SVDcaC+RAPCOaM8dthLeCd9TEay8+phowyd
/kJTgOfBW6W4JeCnOg5jepxwqcXEEBD/8q604GtwPFCQrOsye25m8K/p4Lw5ufGoDVefR63/nJUF
1LzJOJ2qwNm4XXKV4Sa+kKK6gbSIUAlWDkBkls/sCn9tIFbegRtx0XWkzXESBcHsXS+Pkq7lquob
9sL+G4UecWhOr/cyzI/SyJJjnqDoVgZviplzeTDKfCCEr6to5wv5YPM9FFfbgqELgCLOVWN4cAfn
roqr8KGER5lY/RFcJhbm0lCbQNZ6M/SsvshDMNWE/jMBEDiUfeMiadw3J1xk6X5W4yMFHadKBXsm
bCVTtI3NZHltWL6+9FJpo+Mtm2Pcx0gWDHWPUCi+0FTWO6GIbIuFxdLUOj6dpClP3YyYM+kbn0eF
9d8FbYZ8Xz04eXNBwyTfViFL1WN4AFeUssrTR99sgvOufAr7Mjq3O/sKqoBalTahVRw2r9l9+ov3
GM1Wl8/vW+jv6nL+z0tVNgXO2CXz/j8+Hqm+O+1kL/n7aWcTdd8dcn75y78ccpajjEVP1HUkjxsy
yv92yDFPtPvx/EOs+V/bl+YJX3EtzVMUNQ75yh9POUs7k8Ymj9v3tufvOeV4S5z3xyeg1NpmpCz4
xxFamksc+IdjDiZSzAuoybYijr51rrqk37UvlXcf+0R2mLHYppOL/tHw76PAuiln9ZlgwH3nPYeE
Fi+V/pkfzo9Jp/ZlxGydXlp8Tilz2g4SBTj6JZ/gqsF8XObXSYt3fpb7eK4PNYslMbakD5yR5aU6
vVODQVIoBrN5BplVH5iTHhNl36haXkpl47pwbhxfXDoFFWLwOgYhwy/yddLqThvl3Tyyhyuq1BAx
JCSItH2d07spqLbUUHtJbqHrYE8p9ZE+7fmSRJE742NJQm/Z5tdKUlVP0z4ll4XItg3IxHvIoppA
Mue+IRayHuKrzHdoyIYeGkPJlItUYsZhdGcD98ACZ0XK/rmtvXtT158INxiJGgQZ5atjZSRbnbVv
RkuiUZmdO3G6/XD3/ZPzo/g+t/39g3RNl1M095qluZk+fpATULcmpMLZptjQg1zh/oR9P1RXcpqu
3Br/SRjiSp+Ji+N41fPp/PYLcP7Zgdl0iY6XynVMW36f0V15DE4tmsT0oeaSnUgjqyd1RDA1kqS4
hNYVrHe17/z5Oq7mxz4n3ZcjvnHMFIlc7urrZLf1buZQuO7BK+54FOBrKubzMa0PCJ4hYWhysUzc
YtncoPrEVrDBmjORVQSjE28KpjvbI/AUd19R+PLgw1atyMPAb+qb266x3qYBidNiEkXPt5/RAa1Z
f082+aw+WEEdg62vwuoUrHvwv/Ogf610VIJiTC4DmP/3bnr/leTw4CV/+dVO+ve/+fNWqsWJbVlq
qY74ee8F3i+TINc9sZjoUEKyj7lCu9Qmv2ylwltKSbLoKTMt23zff38pGIU8oVbxPOTF7IJsp+r3
bKWuZhD1q71USWkLZWkGQt6yq7LTf1yCUYKk0I6HYKdnaX/SRBkhJq5I5aJ9bh7auJHX9ILtA5yo
JaAnxsVFOCJ0rGKQ+dVg2V63tmMDLFLR5ucB5Pr7Ev3/rnKmMd5kTk+M1ASaqoVSKaGRLoC4EmRR
hYOkQphcbzoLAekC/NdnuBVBew8DuhKamT7ZBzEH1MpArL4mXdB+M1s/HjbSqYkBISgFwGyZNA1z
UZ0gRYnGdFizfoAOGFlT23v0Ueati8SJiqG30ZIac4gsadKt+QUzK616cxhR9Gc4kR4cXyL/U2mF
GXFCTxJVKrxsUR93qwmqzFNepdGT1RCvuZJkKpkbEc2oLZeI5zZQ1cHnmXQ/qTl7ZOLOVMvLh9pc
LZ2EkpfjgQgFmylGOvSNpuaYYgJJS9M2vmTsTOe2AeAQYFPrMXcxUySVfoMTr4ya8c7ij5z5Yx14
VNgE9GDSManucWPlzgrydXKKpTTjok3EV5QOIRKrsqk4W2bSv+0A394Q1Dkifgh6LLXVnJ9ns6Nv
oL0W3wisq76IYFYXozu4zBjaudu27mjtunflpamwesy1OlD8Ro8Aq9qNl5QRM4xuOtDYwBQLTB5k
31RD3pfGlZnERJp4CYB0HQcH8jbNM8cp/KNlNBWn48R8rmaqSOhB/nVh5/HFFPvFjs+DwqbPEOsO
rVsdalHPR1xaHhDDcdhEFSd2f+jGI9a/8qG0C3/nSrugJCHXaa1KL7WhfRn4mqr+UdSTgiza2IMm
qlhQzM2lJ3foa7oDtqVRr0GbEzqW4At7InszujICUd64sVUDviYSZCsqWZ1i3/Qehek1mJBiHEiF
LWhjEoMW4fhoexyQi56zMVBuFC7aXqsyq4NoUfUFMWpZ2rw59gWQ0cfMo+OLcFExk4i1cykzDfNp
Mvt7ap7sTBohd7g7RN/MPsWkHtgkpXhu7j5jWQlq/AXau3dzgRSkReq7Cqn4L1wzz86LePCOoROF
N06VqE0nyRcGl1DLl5IUwgUsHkS3yP6XIKQktPem07dPNuOMy04JcTqBhL40+1o+wd4uj5ODp5ln
kTQOzYgfvenbUK39Uvb3egku6jJ3OKhhnF4ZiqqnFB5fAqVCt6+pOaJVnMM2IJnSr3MMdLYJK3Gy
whebofawXCGoKH7ould1DoMCNm9trWyoidUOtU21rxJg6jC0swO3bbgvuyS/YlZl3yO1CgjQkNYd
awZWDPpOqCydLS+KKnJidNhFTYBTINgmOtK2+HCCmSmCYQ40IuwWYmEZP6spmmhvmy6ESGJEuwsH
VQyWB+H4MHJFskhukbOcMQMVhw6iwhl9DeLIyXDkOS2lmHAYC3GfzbUmLr5qMqaNsfHoJm12o2sA
AjPXmo2xxd+0Ncxp/MbkbVHfyw6PpHQ82DrxsAxeEhL06M/Ag8RFl5NgYxQJfQkMtFvWP1L4cTDz
eFPa7DX4GMVh1CK7QdG7uFknQ52aImPd5Y77DQNiuYChcGRkbYVb3SrAANZtf4alwdZwt0f0SiP2
1xGX7JycGSoV9raQ3bBtJgoxmkP1oZka9/No5dFFg+KbFYg4Ez5Wg8rRhxJ3Xk0+6aamCoiSLNRo
btvUmD5NQxZ865WZ3+J/NTcDZyy0yJhIkZv3NpPpCM5E2YpNahMwcdbHC2LFGnX2DQZY+lxUwLMI
7qzjU7uT3rludLuReU3tmftBuKn8jotF0jV5P6r2QHC0tMS2SZonp7TGy7Mmohsxu1V515tDo0Aw
Mz5ZVe4ETJiWAnAUpu4ZgaxJHW9CbptHpy+tpYqtXgvXsR8cje95XaQWxOkx9m5oz9ruIQ0H8EKt
4aKRbntA2xGd4Ggjwin8mrVBH6GDwoG/yQwR4EmjUbzCq9YT0gvZo0LxrWHPFCqboC2NKHRXRufo
swiO3JeCldqj2O+t26aqA4UzCwM0+BeThm2g++BpnJLgTCXd+CkEwfVgikms2eCx6NZjAwbKoPOC
dq05EgDA9MIIIB4EbjqeMglEXDBPMt3ORti9uDqRrywr92tEwujBAAZ/BZ0X73Ndd/Z5R3FxrN1g
2Gg3Jy6g4QzDE0oP6iukx/YZgEN4xrAhiw5pS47mkHsS+kNZ45Es8x6hE9OS6zrF3MlPip5T7tUN
MSvpXptW/Bq1pLqkpWKSOEOJvI08i1wghw7NWcuoDFDH2L4OfpE8xnb/ENjMf3k8aVJwZgaA4LOQ
Yz4BqAARDUS2jkr3yim0eXSsyTmYSRhCjIhyaTOLivNP6AbThzjv09cG79OFVHN89NAo7N2ubm6y
fmS8Tp+I3EGbIL4Q9oREE4x72McRn8pD4RM8Osl2upBAlDGgFi4zbAsp5EUCqfvNnSL/Jk9zh3M4
0dMoK+z6vHEn574MI3H0yWV7QWfx2SwTm430fbLcNOnt4Db+TdZZySOYVuNAKzA8tS36YFYz4owE
yrhSTKaoHzpw+JM/+zccF2CUm3ly3odGwomgjnjq9o5+LbEln3MkzG5CadEVCxm8u6gMFK2lIm+d
zzmLbAcnVr9IUzkD2vs8+myIrL2ARAVKL+h67+DmMXhXUGxk5Qj9GXHFsGuYsZaLHx9FXGUP+GAC
kYIUq8UAA3MBiZl4QDYRaXE72QbWrkYeeE5GKkKa3PAWnX0yPWbN0kKLh/Yee0hza0SuPiIhnL9A
XiRo0e8rcR5kkj8GhV0/qMKkS6XKLL/wUuXgHqgmyL0zQ8o8ks9enpJ0HhrGDtylg9awxS3lR15L
lqhd3zTMoW7wKBrrrFMddWoSfKJz3uyzyES0FwTFeSqF8crAbwp3ZgP25jbxSiBZbjVu/Lqy9omT
559EQdlrRS0claLujm1dhV8M4WWnzWxWgAkcciKBe9VvBpGz4QbQLUmKvc6B22Pbp3gsdvk8BFtJ
zvhFHNsR187SV0ApLKwSEFyZ3NUPZl1Vl11C3h9XWjxHlWccWnfCfOORDt1XZfoS675ee7Fwb8NO
o6RxcpMdhhb6axDF9JqJYgO9oXi22XHT3UyA5kbkopUgwRrvdO4WxrOHXGHvtkqxJCd8aZGXguif
kQC8qlYLmB+wZNrcaqJ1QHzZvkgyA6sQT+6zuc+4Q3SOc7hsEKXPUV3c9dQOD3Oiu5vEwlZv4e6H
cE/es21186NhteUejzOG5baPL9oZyi5UChjz+F52YeSDWmo4lPV20R6T3ms/V2bRv8y9qDEWzuOV
XxomStqCHL1pkZ/2UWszAJfwopCSb72s5zfNaUnGq7aem8zGQAbCbsfAG6mubZCWFcGeOfdHz4v3
HhZ7PEjCGM+rPOdjAxjj7RlcJadNUTa36Fo06IBYv5neBJLbb3gGT6nvPnvKWBaSqZPHMkwx2HuT
d9kOc/pJJ+Z0Zdm22OahqT+rPFyGEkkurieUf98k9vAnAInGFXFb4wYYo/lGzqe4KPuGrcLDFfbC
JD3ak/ArQNxzDJ38bDzXjKk5NVX1PTyR4iV1aXf3wyAg7bXONT5PjRAewSKYdoDlD/hcmaQ0vbPs
bFgQDcukpEh55t6S+wLPtLG+RUnOZDtr0yVm1UmPQ9ITdMBz97GOEqAyZtPhAC4cuFmtaz+k0idA
IDTS5LEXWXDvxlN0Gzo1ZYZmFzkWYY5s2cms5jpx2/IKEU4MtigoJqK4luiMCpnKbVBUNZWVNOez
1FfYwmC+3yKuYD6gYmftZXZwiA1Cfj1UI+dWIAJo4nnzoEzcwm0Gq97IzP6hhkC5CbEPMBCZ+/g4
5BCDaHpkzAVm9tm4rz/ViW3eeZbv3HTW4NKQi+3HunbkPrdFd6kL18R70ja7yB9maJRfqYwQ4yal
GZz3/oCASopshrMxJfl1WAUxaNMkldfEYmU8SSpAvUGf9XcgBaIC52emgfQsnBAr9hbYM5TqJ4Dj
OLW4j9HsT2UB90pTQFa+MVMx9MnN7AfBNaYg96GBTH+J3zE6FJli9l/OIAFJXb/GtGafCy2eB8/F
hQb960xWExVf3DYJdhYwHmvbn4cLwSreSDMOr0zXjo8u+Q/M0uiQf54XZb5c+LKdqfxL2LVql7FD
0F/EfzzudKa7MxRTMt1QpRPm6JZuttyp3IauLATQGASdh8Ik7Ad+vBVuxjnuQbsTpv0s/Ao0zFji
sl33LpJxxH7jHXER+SspQf5OzV30+b1n8rua8fdFxj/fSwo+Kgr+8l+gO/jlJS6agH8QHvxNTbt8
9V1Ge1/8e9/0sRn/jz/ol/b8/1/JsLTnv+9Gvf+4dynFb/2Y9AXFRfcFsYNNg95CROwgD7E9/S49
Tos8+OXLrjpBGCyFK8EGLYNyWl8frtE/vvh/FHD8e9/zW6/+53bdIlq2OEd/1477vRfAUie8e5QW
6KvRb1iSaf+HC+BZJ9ri3aOJpsOGiuPPdgkE845ltk6P7ldtyd99HewTGt7CouHnmpRMS5/zw3XQ
8kQqR9CW9EwagjxD/psuxFvR5ci9br8GaBF+1WUV/+Ja+O4n/H0tWBa3gtAevj/mVYy6uKYfLoHr
ndg0RU3NupM2qhrapn+u5eCiuxF/eEsQ1gktOqRHJhMYCyMY7/PDZVhWhM2YjX8tU8D3FvWf6zLQ
UP/Dq0Gf2C4NdU8oRkEYtb67Bs6JXPrtrkQV+2fcFWyEKz+v0J8NIX97ZP2ORwM7IwU4e4LpKcHo
wWQQ9uE+0CY7grIlEzoH6ZGlGeT9ue4D27N+XqJ/4BrIE+Ui0UNYJTy22eUHfrwGfJmrgw1HILCz
xH/brvibLiYe8Hx0f/TpQGdWYsl2pefyoPj1dXjfE1gkniktF//Sn/cx+YePC+LEQsuAxk4wN2OI
992isE5MR/B8YOMEpvYnfEYg4FjOjagy/9gNoTGfod5gSk6Xezke/mphMMfEyua4y8p5l7b+uXYG
l2hOZf3Ra8DYFQULyl+Hmx733DIn/bA5uM7Jshx4ikqXs+Wf8UGpMBz+wRtBiBPNzqcsJtqImc3l
QP7xIngnLtIf9/8ydy49bQNBHP8qnHq0vIkTx6qE1MKBAmmrlqrnBVuNSQLISVTRT9/feNfBmwdQ
JlJ9JDiz69md138eIedL5preRso5uncX2LySDfiOVD1jB8nL1hn9UEGmJkJvZhTu4j6SMeheKIXL
b1xwo7CW/YhqdrAK2kgzbsVGLDVKo4yCHhRQjALFcHbuLhhqL9SmMotwFQwNvRhLxqhsKEbCTYLN
BDnpqG7EaklNv8o69I1zHYdchR7tFjE3q60UpMqFAIuawcTJQ9eUAv6eVBjqmNDHQU7BfClji5EH
UX1tJgwi42KLTppIVLY6kiSCGAApoRVdVZJUorY5IOoCbTAyaR0/dE8pYtaM1mM0SZQa4CWBFSSY
6m/IwjCiY1YCqY46CYboxinqtxsGE0eow0FGtDzAT6rLgNsXYRglcZoOpLgtxaeWkstuOQmo8Z7W
MFDAl/BjFUSLDF2LRwy0DKWBi0DVq0kxDMMkwY52jQkudOhr+YBWiKmIHGSmHzfoSesyMAwDVCke
DYm2hzXu3FE+aBVDD8UATkMIQYPeEGA1VAwZ2hHogaDbI20O0+oQ+u7vgxprA1oGgqeKJkE6BmJ1
2teBgJv2xREV4R527dp16NHOp/UVeoBpIg5ACsRkkmoImDBCJlCO/IqL+NYs97/Q9704k+QFtEwg
FzVCN8JOQ6xELBkKRDqIEkMsmeBAuyCqazehycVokVcYQaYlBlwibgZhEGi1JRIkInoxheMYzI6C
TKSJhhyeyn0GWIhpC6Jr2V2GTWBhhM8A6IpqEJPaTaQNnZWpzUQ/ouMqBoqHEzRVS/N66zJkhn+D
PxFq1VxwbH+VlXjFQ+ucN+N5Z3md7S6LRatV/8UHmlz3NgGf4pU8riF3FzwoyW9H2iV75e/jQPnU
aejWP5u0dL2O/7p/we2lg7Wat2o+PCuLylY39HbXEwX8Nt1sgA93+YThALumfdEq3qQjd6bu18Lw
LP3nBoq5vNbTO28NL3vdEouFnTc7fUqia8lSVmWrNlmXfdGSPbPV42Y7jQNp1JTL+f7RbQ4D0S5x
bufz1dE7O394f3RhGXdUBhzyIIN2lQtb3VGRMrVt7vvIVU0bUZhtEK7DQS3hSztdTGz+uygegm2n
lBY0H7xdjMY2nzzuFlPoo5G12/9SlYhRQ6eWIucFagl/XeWrm0lRVY8BcQfU64nf3drrkHDttmkJ
f7O3drGc2KAgwyNIWtrfy+m0DBSWhI0HOMMrxobNmPGSr9oc8a6Ldtc/lktGx+ywEz4zr6X/s1gs
jz4W9BrOgt07FF9LfWxR5iisZRXccY+CaKnTLAj1ZXvfkpCrkzBq2vfBjteJPi1dDL9tGuU/lzf3
15zupwXNnvkifA9fgaNe7zlHgMDbjybVLjMu/9xXoTsgxF3FgJb4FS0Yq/AGeeIHkN5/mtK0fzTU
q1wmmQMlR90+ad6EPLqAYVo2je2d8KkhVPvDjvgB2DQufjGe1j4GUuH3fgB/9bTgxzO3dy7lBVq2
nK7lbf9gCuW5nmCx8pIZX5Nmu0/MFxhK+wonk4ldMlVzawVfs3mA863tjJ3KizT7rd/Br3AAX+oc
U7CX/gGu0Ist88pDvrQ5/Gkzh4kofcAVCanBXpmqLKOQnz/rXZHkuhJ6O75sqqB3fS0MnuWJm1lh
q+O/AAAA//8=</cx:binary>
              </cx:geoCache>
            </cx:geography>
          </cx:layoutPr>
        </cx:series>
      </cx:plotAreaRegion>
    </cx:plotArea>
    <cx:legend pos="r" align="min" overlay="0">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endParaRPr>
        </a:p>
      </cx:txPr>
    </cx:legend>
  </cx:chart>
  <cx:spPr>
    <a:solidFill>
      <a:schemeClr val="bg1"/>
    </a:solidFill>
    <a:ln w="6350">
      <a:no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'3W EV Sales by State Raw'!$A$1:$A$27</cx:f>
        <cx:lvl ptCount="27">
          <cx:pt idx="0">State</cx:pt>
          <cx:pt idx="1">Andaman &amp; Nicobar Island </cx:pt>
          <cx:pt idx="2">Assam </cx:pt>
          <cx:pt idx="3">Bihar </cx:pt>
          <cx:pt idx="4">Chandigarh </cx:pt>
          <cx:pt idx="5">Chhattisgarh </cx:pt>
          <cx:pt idx="6">Delhi </cx:pt>
          <cx:pt idx="7">Goa </cx:pt>
          <cx:pt idx="8">Gujarat </cx:pt>
          <cx:pt idx="9">Haryana </cx:pt>
          <cx:pt idx="10">Himachal Pradesh </cx:pt>
          <cx:pt idx="11">Jharkhand </cx:pt>
          <cx:pt idx="12">Karnataka </cx:pt>
          <cx:pt idx="13">Kerala </cx:pt>
          <cx:pt idx="14">Maharashtra </cx:pt>
          <cx:pt idx="15">Manipur </cx:pt>
          <cx:pt idx="16">Meghalaya </cx:pt>
          <cx:pt idx="17">Odisha </cx:pt>
          <cx:pt idx="18">Puducherry </cx:pt>
          <cx:pt idx="19">Punjab </cx:pt>
          <cx:pt idx="20">Rajasthan </cx:pt>
          <cx:pt idx="21">Tamil Nadu </cx:pt>
          <cx:pt idx="22">Tripura </cx:pt>
          <cx:pt idx="23">UT of DNH and DD </cx:pt>
          <cx:pt idx="24">Uttar Pradesh </cx:pt>
          <cx:pt idx="25">Uttarakhand </cx:pt>
          <cx:pt idx="26">West Bengal </cx:pt>
        </cx:lvl>
      </cx:strDim>
      <cx:numDim type="colorVal">
        <cx:f>'3W EV Sales by State Raw'!$F$1:$F$27</cx:f>
        <cx:lvl ptCount="27" formatCode="General">
          <cx:pt idx="0">2021</cx:pt>
          <cx:pt idx="1">30</cx:pt>
          <cx:pt idx="2">3583</cx:pt>
          <cx:pt idx="3">5322</cx:pt>
          <cx:pt idx="4">92</cx:pt>
          <cx:pt idx="5">369</cx:pt>
          <cx:pt idx="6">4239</cx:pt>
          <cx:pt idx="7">0</cx:pt>
          <cx:pt idx="8">260</cx:pt>
          <cx:pt idx="9">983</cx:pt>
          <cx:pt idx="10">4</cx:pt>
          <cx:pt idx="11">472</cx:pt>
          <cx:pt idx="12">250</cx:pt>
          <cx:pt idx="13">379</cx:pt>
          <cx:pt idx="14">530</cx:pt>
          <cx:pt idx="15">7</cx:pt>
          <cx:pt idx="16">0</cx:pt>
          <cx:pt idx="17">153</cx:pt>
          <cx:pt idx="18">0</cx:pt>
          <cx:pt idx="19">144</cx:pt>
          <cx:pt idx="20">1468</cx:pt>
          <cx:pt idx="21">3004</cx:pt>
          <cx:pt idx="22">788</cx:pt>
          <cx:pt idx="23">0</cx:pt>
          <cx:pt idx="24">14328</cx:pt>
          <cx:pt idx="25">1007</cx:pt>
          <cx:pt idx="26">2392</cx:pt>
        </cx:lvl>
      </cx:numDim>
    </cx:data>
  </cx:chartData>
  <cx:chart>
    <cx:title pos="t" align="ctr" overlay="0">
      <cx:tx>
        <cx:txData>
          <cx:v>3W EV Sales by State</cx:v>
        </cx:txData>
      </cx:tx>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r>
            <a:rPr lang="en-US" sz="1100" b="0" i="0" u="none" strike="noStrike" kern="1200" spc="0" baseline="0" dirty="0">
              <a:solidFill>
                <a:sysClr val="windowText" lastClr="000000">
                  <a:lumMod val="65000"/>
                  <a:lumOff val="35000"/>
                </a:sysClr>
              </a:solidFill>
              <a:latin typeface="Segoe UI" panose="020B0502040204020203" pitchFamily="34" charset="0"/>
              <a:ea typeface="+mn-ea"/>
              <a:cs typeface="Segoe UI" panose="020B0502040204020203" pitchFamily="34" charset="0"/>
            </a:rPr>
            <a:t>3W EV Sales by State</a:t>
          </a:r>
        </a:p>
      </cx:txPr>
    </cx:title>
    <cx:plotArea>
      <cx:plotAreaRegion>
        <cx:series layoutId="regionMap" uniqueId="{6B4E54C8-DDE4-49CE-BBCD-A268B6B1E81A}">
          <cx:tx>
            <cx:txData>
              <cx:f>'3W EV Sales by State Raw'!$F$1</cx:f>
              <cx:v>2021</cx:v>
            </cx:txData>
          </cx:tx>
          <cx:spPr>
            <a:solidFill>
              <a:schemeClr val="bg1">
                <a:lumMod val="95000"/>
              </a:schemeClr>
            </a:solidFill>
          </cx:spPr>
          <cx:dataId val="0"/>
          <cx:layoutPr>
            <cx:geography cultureLanguage="en-US" cultureRegion="AE" attribution="Powered by Bing">
              <cx:geoCache provider="{E9337A44-BEBE-4D9F-B70C-5C5E7DAFC167}">
                <cx:binary>1HxZc9w40u1fcfjhPl2qsZEA5k5PxICsRVWlkqytZb8wypYMgBu4b7/+S1mW25I989kzmhvjh15M
FqqSOMjMkyeT/uuH8S8fsrtD/WrMs6L5y4fx99embcu//PZb88Hc5YfmKLcfate4j+3RB5f/5j5+
tB/ufrutD4Mt9G8EYfbbB3Oo27vx9d/+Ct+m79zOfTi01hVvurt6Or9ruqxt/sm97956dbjNbRHZ
pq3thxb//vqiPbR3r1/dFa1tp8upvPv99ZOPvH7129/++ts/NOC7P/Jg23dvffP70V1m7Kv/zYCn
v//NU7/KYGPa7haMJ+IoYJRKFPi+j7nPxetXmSv059ucH2HsMy587AfEf/zd/SGHtZ9sebz0vb34
9EiH29v6rmngST7998uyJ9sGV3evX31wXdHeY6UBtt9fHxe39vD6lW1c+HAjdPcmH++/t8nf7Do8
9X8Qh783zSF/SRyCI+ozhojPCMaM+E9xkORIEEDHDwT1JeXPkPhkzc8j8XnZMyT+fvFrIVHcHvJD
8er/HPLy/73a2w/uPcSR4yY7FLcvCBAmRwFCiAhEBSJMIvLEUe4BopgAPBj5LBDfIPTZynujntrY
/Au4/bMve44meMsv5FehMYe2tY0+1OYF0SP4iASBYBJinCAE/v8JeoIcIYbBwQBZhhkKANyHEP8Q
6b626vHOjwe8p6uf4RNe/lL4KAtZ9iWB8Y8CLu/TC8VSEEaeupWA20gGAZM4kJJgAWHxa2A+mfN4
6ccR+bzsGRTq/N+F4mne/SrNsuBIwrNhSKYYE4oYf3L+CDkiSMBG4E8P+Tx4gLmu/pee8n7Z86d8
+LJnMeHcQQz9XrY9P/0vyLahgbhpXzgmUHTEiYSsK3xBpWD0acrlwREX6IET4efU50+Dfh6Wr9c+
wyZc/7sn8Bnl+c+SoJU7vGAowP4RDSihASOcIo6JfOIjnB0hn3BIvz4HjvRNhgVjfh6LT4uegbD6
+68FQpcc6kP7gkBANAokRCnBEKUEAa15CgQ+8iWXFEkkPt19RkZXDwb9C2A8LnwOyOaXAmR9qKdD
8ZKeQeQRJEcsmY8oFwx/E6goFA4Mksp3y7TP9vw8Hl8WPsNj/W/nyf+vUWpt8wNoA9mrs/pwe9e8
JK2k+EgS6gOzxIJQiFrgCk+rZwhnBFNgng++8gjCA618btnj3R8nMt9+w3Oszn4p3zk5AL08NKat
X9J/sDxiPkFAIwn2keDiWWYJjjAC7sXBfwLGgIk+AvEA01dGPd74cYSeLH4Gzsmvle43gE16z8Re
MtfQo8APINcLCqk9wJQ+8SDg/wAJpiSQiBEZPOf/X0z6eWC+WvoMls2vBcv2UBeH9pC+qMewI45B
jJIMtKYAI/ossIHHBDwI6Pep2BeLfh6Vr5Y+Q2X7a9Gy7V19yF4UEgRBDPnSF74P5FhIiFJf55rg
iCHOfSIl4iBw+KBwfF0pP9jzeO3H49fjuudo/Fpy7QkUt2X3osIFeAhlAVQsCDwB4tNTD5H0SICu
wX38WRGElPM1HJ8Nerz443h8WfgMkJNfS+c7udNAyQ7TS3oIgWQB5TymUB9CP4M9TSUSJEDOQZkF
9+D+fcfjcfM/Z/lHix4v/wQmfy59jsqv5Sant7YxLwoJOvIxRQI014CCK/hPmZdgR5DVQdujQKDv
GxtQ2XztJae1hT7L47UfB+Rx3TM0Tn+twuWsu+2g+1nX0wsSLoyPBAipAaEEdl48VyK5PAIfIZxQ
CYmEUMYed//BS/606fH6j6Py9dpnyJy9/aXKlLOuSA7vXxAV0CIFFCfMBwWY38PyNJtw/4hhgIVB
of+guTzu/iMq9/Y8XvsZRB7WPUdD/bto/EMh/P5BiQBZSSIM7TTJnwrhnBxhEGIJ5hATkAD++fhQ
/5kH/YTjNw97dkih438ovu09n23/C9Tw80NyaFooxF7wAJLgyAcJHEQ/ASoGVMrP2CXQGR8B68Qc
0BHf6OFfTHqE68fP4FdLnx3D819L97s85DZ7tT/cdi+IC4RrhEG7eIwLzxpHXADrh84YxOx7eeOb
xuWfNv08MF+vfYbM5a9FNi/re/L/oryGHnGoxkD8A2ACzvk3XBM4KAfdD38CBaL517Tmsz2PF3/c
V74sfI7Hr0Vsri5fuY+vov361b2YFEX/q78804u/muj67tTUzwxUXbUtNLRfXhqGgPpJGsbQvsby
fqbgSbkugBjf6ydEMAZBF0Lq42l4SHRPzHq89eMH5dnyZ8fl6uyblPffPGv16WEOL608AhMBXRHB
KAiQXeg73iPwtZ4ioSXvU5C/vj8S8pVR/yI8D0/0TX/+CijGs+b8fzM4f9w17St1V2hosPyzjbif
i3zKCv/pWOI934CCEapCIaFeeTYOJ/iR5DCKhWFqgkmYEHlGE78y6p/Z9P35xCeLn3nOH/82M34W
yl62Qf/9c/OQeh6Cx5NPfOKyPwEKgRlFLO41YRFAWws9LeahdIRml4AC5bO+Qh73/iGkfT7F/9ia
78PxedkTw//Ds6HPMPoq3Xw5sxEo7otPQ8A/fPfx/D9b+pkZfC+2f751fAtzutAAAY7xxYnuv+QJ
p3goSR93/Ksld1Ar/P4aplkkhUgH4MEM0kNdP4Drwh1wNfA1KUTAOHvwpcLVrfn9NSWg3hDOBIf2
ZgA1GQDeuO7+FrSk7ydVoUSDHkAQBDAO+fh8Zy6btCu+bNXnP78quvzM2aJt4DcxMKLy4XP3pnKQ
rv0AzCKSQKeOwUwO3P9wOIfhbvg4/r9a6zSwBSlWcTUbp3Ik0rUWND7TdTwcF2IKFtYvzFlBBNlM
fdxtOYvpSY5TlIR0joXye1Rc1mbEtap9P970cZVEKc+ysNGxXef56K1FR6tVV6a9MjDGuU3b2jsL
+KxDGdTmfZs1w8qIzIv6gs4myvCQrMYmSzaNKN2Z8ey4jytmB1UUXfPeWEvXuLdiOdcFOdXGxook
jXxXBkxfzx4zK5F2hikkkFzTjsllhXl5OrMc3U2y6TOlua5vJ+HlC8FGY1U6mXaT4Ck/Zk2VXA55
0S2c8UeqmsbhUTHisU02jPOJlwbF1umhO7edo2/jbLBGuTkzx1Nm3BVJMdt7dMoij4zwuOXsqkRV
ma1vbDCwN65vdJR3Y3aS+7jY+2DmrOoS33iEl8t87uzClcl0TtPKPx59VJqFtC5dpWVM1NhoGw21
Zh+kdslejISouKEsok097SuLsVRu0v4F67v4BJeIRxliZdh0QXUT2CkOPTaVH4I5/sirjh0G072L
hctrNc0dWVVlLnJlRZKeJXyQNywYy90wDHKNnJ5Oum7ObgXJe0XgGFw3/mAXUyfT0wpX3lkxl6JR
CAZBP5R+V61YkdaZmiqJ9m3qj6smjVHYxUyfyEnGy7JC/nGT1MwpU9TxcUyCMSISN7u6aUlYC2b3
JOnKhXUkSFRZe2aRe2Uxqwnn+ZkOXLo38Tj2qmLV/MdAMxFq5qo/vA5NJ3NbZSvbN+muijHfVm2L
4GjjatxXDj6qfFybddn2LMr9Zm7CilRyWeOKhENK3bFG1Owz1gYr3pFhaS0Xy2aq+aVMvX5ZZnl2
CIxXqaCx1IZ+4MUKl5JfzIXnhV1VwVg986uo9ESaqZQTtEaDB18m2+ycsXQ+xSWjUTUU9cag4Kxy
ZuPMhPa+cC4qLSojPyb8svSaeuVnTq4CXAerUSfVpk1QDSLKOPUK21m88arRvOtNjhScC6eSvgjO
5jgV69KrGTxSHm9Lm+RwRE1KlxV3aVTqRKg8q1vwNi/ZxF7eLCmpUvDPmKyDlhShN1WuDCvL5HkS
z76aHCNLUuA8clOBtyjR7SY36byO59bDijeuOCkTEquUZnLpmU4sYsvlBYVnX6R5rres8afQ+W5e
wikqFgJPQwHW9owrOfB0UMAU/YWlOVnNYix2pDfBTcEGedKIOVt1QZq+wbjsor7zzNJizdVU+jbS
NWx+Xo5mNfA6KVQedHLD8kxYVc1s2JS5sRc542TZynhcQdDCIUpd/AfNpjFKJ8pXrRz6DarGYlNk
g1iPNauKsCG2XRI7mDPwndLAoCiPlUMzbMaQ56YMUW5iq9opKxc6mPNOyUaYQ5zTbM1lh9Kw6rU4
zVjTrXJvKjdpkLnjDll6OqC4H5TpbRHW/eRrNYsgual1Pi8qw9KLDIKcanBMsYrzOj0hRQ9np538
sLHYrhC4ysd6xk0op4Hv+6ztT3taxVJVRVI51RZlENLRr8J6bovTebAyRDwVu4YH/SoFd9pYB+4g
i5Rc+DiZwzGm1aLL5/5uHhxKVT/gadfA2AA4+hAcsoSaQBWzb8+nxnQ2qtsUQ4BP2rArC92GNpP+
eds2zUlfpJOq6uSA8LjpiyaLJm9Kdn4We6EZG7OrPZRsRpeyYzfqNCKTtNdpWbO3PeivNOQptuup
6mI/xH0/aJWborwZZ663sQuSddlV9ZnzeHvHEy9LVOMHMuJzI8/tPOrjbkjmfSbzdkX8sds7MfE/
UO7F3kKa3r8PpEUfFn4y7mrnBWEWmyZV3Gtt+obqodqV4q4YOhbmrdBXHhPNaTWmQg2xT7Z+W4ti
1Q+2DSJb9rCBxpvcRTIjEaWp6y5y1MelmoKxmiOe9PMl6tBs1GQKw8K5z4wfVsXgwiGz1Zu0Gtyu
HOPspO4zjylLJnSNuyCJqhKOqatyuuiIqBYIvC6aRSaibqiT0FVtsfMrzC7ioE5vTVfmdBcXOrBh
hftiW8NJWPM4sKWizLXrGI1iVGU6DYmyFes3EJeomprUnZXZJJaZhGtNPOp1l6VVFVVMQ0gthoC/
l01JdoYjnClInDoPITLmi3xM0HHhYbTwi9FE1Tj4+1LrammzRCxTStxp36dmiTw7SaWnRr/DOPEd
IMC6fclMuWlNh6+LuCLLeCb6PeWJ2E1z04E39R5bSCqLY4ztnjKzRy61W29svMj2A11Xc4PeDLWY
LiQ1w4ph7p11wujlyPpq2/WoDausOwmSxm3SluerTjbxDc98ckO9HoVTMTVbOIzxWpqA7/PRD9Y6
d+2VRHVxDUBUm5TEbkt4d0swwSvmx82SzchsqWm9c9kyucrqpu9UxkwX2dH4O3izaMYQv1gCeVSI
5l1N/PYmYzY9CwIgQ3B+SHXgLBGt8ifbhW70LEQdOW2AUMQLkgl6NkyTDglkqznEmsTnaRvEx1i6
YdcWcbCNtVeeeVmTLWlbdH+Upq12vhX127iuq6ibaByrOqi8VVKl1Tq1k7cyGWW7QUtvGWRVO6li
MtUbpImIRmAVJyWk9Dcc5cOJ87k9nspBL4E50Q8zILmSwC32ceuLsEA4PknjvLpAvpuMiuMqPXd+
MEeZ1vEJtFZmOCBekR+mnKfJCvcaneeoE0vhFSlTbWLLBTMpRE/dVNeQGOUfwDb0m2p2aBXPOV4H
Tnp725TJqqNBHE3V6N7nMg/e+Cjtzr2Wz0vi5zJsu2E4jrEPcRvHwyatkuzCDSPZDEJUk4oLVlyV
QLUWGrMkbJqqWpSFedMkbFnyBK2zROrLzsRs7TXjsOe0j8NAxj4APPiXOfL5IqvMHHrImFLFjGjI
CJNdliONl9hL8Xvk5Waji5yeD3PQLOaGlG/ashyupB+3Vx4Z2pOcVM0116JbyCEZj80k3GkxNv1W
IDscCt7WuSpqytootnV3gepkODcd5N9Qp1m8dFXVwk4l2SaDKh2iOcd05w91+rESHlvOA05WfdJ0
UR30pQXMkb+UxErIqAidGgjim4RrYKxN4sp9P+vunbQzWiQ0GNdZ04wRttb7w+N1f9OiOE6AfFK9
6+UMca7wfaZo5SVZSGsjb0o3x+eToBA82qwjuRJlY9yi16PdVlkcXOW8t8dFisYIZmelqjMy35R+
OWpFa7gT9xN7z+Km2QeZHE9kKattOQu8na0bQl1M46rqOP1Dk8wLojbGkJtdUu3hK/zFHFMJ0XlA
5TqB2ipVbY30xo4dHlQF/DxbOjkP134sg2RRFbYawjxORKoyb6whidl63HPXi91MTXJBDY4/1HEx
eyo2fMwUMtWIQgfE8O3I/LzNj2vWC+WJtu4UK4pk7/K02FtiKh1Ouk3VYEodJd44r4sBuKSaLR51
iD15M+LZXaVQW6WwMuhWFkquWsmglYoWlV6kBaSOIJftipc6OK+LMd3k2uDjFmt62qChWHclHe/g
HGodlQ7D27dJxt/Tdi6v4YHlNq6wO+YkHt4MQDmTEAV1HJWBp9d9Z/ML3xYoV0FgW6BTWYBPgZGN
iyDLvQ0yNF8VcsIR9ipI5syvd0ODq82UJuk54klgFU389Nofcn2JrK/XvmeGcMQQkBiPIfw3LHHL
0qFm6zAOTmxDu3eJ85qI+CUL+xQni1QEjVDB1Kcb4O/10ody8bTsSNwp45rgjdR1cO2qwtvYxJg3
X/f6nlS1H1w51Vabzy8Uf/nj31Z37l7saD69evrn5ad//FPzua/iv7ym+kwXeCpi/8zNH1MUcIAZ
dJQRNGD/sarw9NW1B+nmvmD/avGDvnA/yYEQQz70D2G+9lMj6kFfAKWb+L6ELgm8Yge9rPt36z7r
C4TB4O29jiThXQKQETDY8llfwBwaLAI64dCJ/Nxg+Ql9AVovzwWG4OG1EQn6AKRueHXhqcCA4qRP
4Z9xOXZ+Fs5+hkPdFfXCmlrZvnM31VTTaPLhgJszXE/+6WiKbml4r7ceqc9x0idhZnBy5cvuTW0G
ejIRQ8+YN4ZzU5d7yAqbomnF6ZBitxtHOKswGb5JSBkv0+GjDGSjYn/G8JUGdIOyeJ+hWWwtE0CE
MnI2BmIBQa/ZpQMd1cjGZewn18Z3ay84xHMvIt0BT6xBh0igyO6yBfNQGBf+EKKPk58YBS93X9Wx
CBa0bGrFfa9a2W4O4y5oFZ/hvct80ksThNoFb7jfx6py1QyZlL6FEO6sedeN8a7K2B8s09kKJ42J
iuIEmCQFYQJDrUFKp1w6qoKO0UBsHZmm3wncXhvRLGvgvqpJj8lkZuUXRb8dJFmQ1g+RrKwqy/qy
z6a7MclGJaULiWmvcDNk6yZbQXSKV3Yor3hpj8smoytu43Ak/RjyvnHKJm2rcEOlghICKoGqjEDo
YQuSAyPe1XHQh00wmRDTdq9HYxZJ4T4m8GLLqq6jrDB3wKTIoqdzHfqaBssBanLld96FaKrLOCvE
FqhFmE6T26E4MAotSstOHY1T5YJp0U02InMzKVTL1Vi7bKlhugbqvXLZUsdXGshjCLMMV65Nc9Wx
jC9I6pIFyA4hKKqhHietoJ84K10QrtKALjuZrXhGjUqbqlYm1kiVRr6r61LZND0g0s+qb0QRlqhb
zbMXYThCCTmjTaBylqWqaGerUDceJ63vlE7tTceSNOpd5ituCiispNRL2ZNG1ahPFmNVyOMuD26M
dceZkWgzEhO1GLg/G0kIKI9nqCmKyPUUrzEq2wUxfNfHrn8P/nEJWfDYp6i+qtLSRH5u3TnX/CzF
km5qL1NBDsm9Kt81sOOm8suQMxwfGiBYtrocs04fJ90lyIjJe+JsCCSu2qLq0OuYndc6syFNKFm1
tEu3bZO/r2JklGfodBzH8xiCCOKpfm7zyBodLyuRBYpTb1gIrYctkKM3DZvhkGsOPGtu+rAsgInS
WM/rfE7LjTfZTGV8BN5YJMMKtLTISNjqnhTXhQRtJMbKyGShUVsuRO9O0mSdFdkHS2uyxCjTYTCI
PowzqgZdf+zqYR8IuZOwQyA2uojHNg8tTO6EKRoWkHvXrrFQdsRN1BYtC0vgVV3friEljiJbd1iv
4OgDAWtrBbrHZTVDbV8Gw5o7u3GZHUCoAKYhbAq/EbzN0tqex7xQwIbowrSZXWUVQ/CAuVNdx+Vm
atwZmuD3Qc0sFrMtb3rTdaGV3Y1wvlG8nbN3Phk64JNolXpxAb+AxtMklheyuMmDQXXATy5p0jDF
gzlZIx7XW0JGT+l210Bg4A7IT1rVK1F7B0e97RiMy2EaMsVznahO5ru8I5s5paeJHbywnWWrWo+v
Slm0yqMpFLqxAQ4zTWp09fWcJCdFcGy5Oxmh9lBTy83K0yDN9sN1FXT1GtuGbwJenXoM6Z3J7KQs
y8p1Ga+yJvZPBjmc51OcLxtATvLuFNg4BetWI6h/0iT6tPOybQ8vVL3ndRWoZEBbw4A40cCEtGrm
yAhulMb5cOwyfe4aKLDF2F0kKCo4rvclh0KM83xfgqwW6gRkv5GlpfLmuD3O6mFHM/bBG5pjmOe6
Slr5dioJCVsTbLnxVZaB8uhAKQfV5pZ2plGGF0Bek3vSiYeFi8ku6ZpeDTLj0WxWmd9Wy2ToUzVK
YMS2PkuAuUYuqMQSKOOmlNkH0ZHzoijf1X1/C8ruSXVS+umHTregkjRZHFbmBtGNmyndY1GU0SBr
EZKkZYshE4lKIWZtRTmcFFRn27bH8ORJC4oonpso6QAGmAgUIdRsUKjN5DjW8XXT55Xq8H3Rpft8
KVt9zLTddIGmqm3i2z6Y74ZxSNWUMKVRBh92o1AmrXIQx9rjfhI87EE7jCiIba1/O/uBkp2ZlJiH
j60ZjkecXaeYnFPY/FUzOB0m3IWlN7xnWeUWvAjgO6fuWCY0jFPtKd/FSajRBEkhEFd6nukiyGdI
BN05bUpPYdxde7Jdk7QblSZWCVDXVBukyTLtgsu8yupNLMYt9yoQbippI1fpN9r2aD8VaRsSBtVi
YSw7mRP/BImkXse97x+XdbrNcBUK6Y+3KU0SxUQZlqVj1xj0YyW6Ub9lPDLJvi36fctcdl4PgVO1
MOPWZfM5njx95+d4K6aERiSmLWgU7aa2jG46qB6zwRvOytZOa61HvpIyaY4z6sEj66RfzXzOwlL6
EQmcv2f3/8JVzPYU4J+Kmxi0v8u26RZ9D5neSyFXcCjm1z0OzkRVZFsXO6doT/rjsijEAvtFtmZJ
sRj6TO7Kyt7LhaBFxHioIuxnzXUT5HiZVI1ZOhewdVBX3UJT9N5MuLgczV0pPar82gV7f0SzMplh
KwxV8FK7RsHUQ7wkOE23XlagXcHREE7D0K0hUNEtn/w1snO79Me83jqPnaWxlNtZ07t+ZsvOgPyZ
dL0Hqj+UWt00kRP4awJWCXXnEjTnPa9B8W+77dCUt10ikw2kuTC21VkBOtlS6vR9Xr+d0JxfuD6E
fJ2eBLU+bbrKXxd9O6xQHoSVCFIFQvAJJA19jvR93el5S9vmwUlc++jM97O31BSHtDLZCiVVF5bd
IJZ0lGKh0/4C2nbeadZMUyi7OcJwrqBsr7sNSdGtv8R4HtfuPvmBauUpgXF9k/md0l4Pe+J8DP0i
fWNJWYNA6Udxp0HE4zX0iQwli4HxOXLdVK0aYTkoGKQJAR1v20wtqOSxwwsPVTvepXVE6jINeznN
W2nQ+6aYuxUTndu2UkMoS5oQ9PoxkoR7+5SCzOOJYjOVuT5lAXQ6SLGwIMp28DM7SGB6E2i9tHBO
FhIlo5riIISNVLzn7xPk7aAIf+Mmd17k8zLTyUku+LUPcr2u36ejjiyb1m3Qvc2T4AZoUgphAw1R
CyJd3y44u7MpyHagilxSXNBwgL8WIbQdA/2Z1uUxvBoozgibFqyBfksxQN2XBEUSSpbjM+kRIH+9
3uWuomGSjxfQLDSLaojjfRaL87pP3DmUe82mYCZXKBvxkuWMRamX6ksKl3w7XPmkeTdzMWxiFpsz
SeTbANE1T3D+RswkWxQxCMakzeNF2afguoPnLfK86tbSAw2bF0IsTB9f9L4NziCBb2BEbO8G1F/2
Wu8H4Im7ukbdaSK7fjE10wwUlkEOqESzEnlX7kcJ++31TEdpXXhnrcve62pCN7LIdrHpm5NR+81J
5dn2xHnzLbTg5GLsvAiGaas3OeXBIhtBkwaGWYGUG1Tnmvp+mKRivIb6vFVFPuIN9rKraugus7Lv
oq6qQ+Kmc5jR3/cSQ3wE1Tps++ZOwH5D/TxNUTPZQumSdGpOauDtPOo8Pyz7m3wsQWQAwuB5wCVL
j+1sb8ewwPJKFoIB8TPviC6Z8ud20U7obd6XQzSZqVF+wgywT/+aiP5inhjQclJDyYmtGlF8hiza
D215FctpxX12gsc5vU5HaBZmXZTrot2KeiBhzEeg7RnklQJodC/zbK+5O0gOWsJkQIJv60XXk0qZ
YDwpULUs51xHE2NqrvUJNE8+xmVehSPvrrN83AnBWlVDgQRKCdnYgn74H+bObElSncvST0QbIMZb
BsfHmKeMGyxyEkgIhAQC6elrxfn/bqsyKyuzuuubsHMyMzzCAUl7r/Wt7bpLZWnCqOlnmRcRnVEY
OlgYWeCh8AuyCsZOWhLLPjxP9w9vedzTq85Y18yYN1MQ6LBluAemdlImRaxVUnW9X+g8s6e166pW
K5jAbVKtocvuvO3bMuuKsQteRyvHQ5iYm9/rm/4+MNtwuuXphCtJUOxStBMwCj+WdsHyMiGKpA3f
2YZ1P4snAlWu0FP7wfcVtW9y7a144bA8hpS/hGR7RuXXwVDvS9OFB6+VKIxQqfF9u8bJ+rm0BOVB
7lB4+uSHwhPhhd74nvA8KdFjsqeN9o/R3C9NMPHguO27LFDAYy9xcIKGiPvY5SuZZeu13yEqreny
AolwF0UgFn5g8ItLF6XikGFzPydSz/dCoU2NvBb2B529cp9W+mAnf8PVCbHjzOF2EcnFX3pSziwO
y3FIzW3a5vs0Dgs2aXpWOLIaEeYoCGhi7kXUPcySw+6EaPWwMbGgDPorxj25jDQP4MqG59jrswpU
hHzCbBb5pML954RhNGU3wY/MDe2Kbe2Sd+ncUfXtepflycscQi8dcnbPOFYxnkBzHffoROYtvkbG
blXE1qkKRbAf1lVh75J0Ou57u6EBSG6D2b1DGujxfjLxJVjETwit69vapLMOoFXn9mD2RRTOxC8q
CVC0e59bGr7tOsRfoKfgk31jcfclQ1nnzjeF6aKPthXZkfvpUQei2ZKdfTCapIVY8u6QuvW2Aeq4
ZlOzZLE7u325a6lom2wzzcKG/go/o5A0kzXPR1OPCkVzNG93nK9eGa6bPo7RPpRmQ3cbBcqc2oyc
Wm5kZaDpwE6O/fn7Ub9ONAiraWwNdgt/OIVC6UPWod1Bc9hX2Er2Fy8WP7qODM3sdR/995M5jwJu
RrAW2xDwk/YnVQ+eZmdPu6jQKkzqYN7cQXY8KHxfej9XKs8hTpC376l1Fd/S9WVULCzC0B6Ft9tq
YGo7Q0k/6BEdVUo9dOBtqC4BVWfWQrqYHUzAsHOkCIgXlPsQsVPum8rjQ/e8sB+jTUw9BZ7B1pfe
ZTSaTyQbobCzgBbw1/abN3NaSJaqO823c0bMhTk5Xcdl226MElZuxBRe3NrrpNeu9mOTlt6mlvsl
kdsliL1bELcPIrHjXeLG7HmIOwVDemXwAbovSJzxw0hBgWxtPryrxIPjh/K+4TkZam235BoG6HOh
nn1JFPBF1C7sgch9PcXO4lxCz9+0MFuqaeNhvVvSX2Lst4sfW1bsfaHlhkaDLPTeJ5pXhKBYWMLI
4SiYl9OSsJta+rPa2yLvRfwjyceG4mHp+LDcnIvixnNurOzURoUSaj73/jCcMhN/bT6RV3A2aYmw
fVuPabecUtABNMpf+y70DxEE8CJe0BOzLVzf1xHL0vPG+XMw26nP3Xj6RoBqNXW/xTZ455lqPJwY
i5fXSsDaRvsWsDn5tKwfD8rp5CggZWKhw5rfnLzXnbgfTW8bZtesmNIgOikfHX43QAqZxZY2iRXm
dbO1lTDlOCQMdC0KiBC2y7i7lz02n03m0YG2nsPBSoOa5d5NWBZc981mZxXRK9u/pb3F7sc+xJWM
Iu9PtqMvmRaWFmOa3NNFs0oIFKX9BnQgJoNG+wRfIZy2Okm4OENrEgc3o8mEaekX1GXiHlrE0wB9
QfAcxmDAl3M7yhS2Qz5Wox9psCCtQXXa+SgXyHKkQa9qYcOo7CK1VcGEJg3u75sANXDUPVSBrEtw
udmYXxWkGdoO3rGlA3zJKHlBsls8p1jTIavlauyzWBm0CJf2ly57DLCqn62GwOflqCSJGh/3bTi3
gwzuSA/VSLcerRI2PykfbWVHYFrpbPtcwn25wAcjEspgNlzweK2LCN56DqTJfgWD1dAEt2bpUnRn
vPTdzF+Wkcd3hO+s8LH5wzc8ZEjVYp+m7Boukl0lY1uBMoQ2DK8bjxAS2my+RUF/EGk0P6/RXnIv
po82+m7hwmfjR6feC8kHXaw5DARHlXX8LonaqEoDdLq7olk9Wf3H+35H0lx14D+xdEga+GbrZezX
e9tvEUzKFitmROVmhKiN6lQpYx8+acjThnFveQClekw30p1ioYICNZE9RVmHAllZKH5C4d/2qbr2
bHtgXsiKtJ3HwuXb89ZOgD4CV416PoxtCmDGwomHID4WHNdro+KZMvbV8pRfabv/DP3ovEzpRa37
xcXsc3Wnec9/TQNYMH8yf3ajgdHsOzt5armMw5A1GTn4EQphGF9ARNoIbznDXNP+w63eQzROfqVS
7VdkXfZy2dglGrdHy3DshioNITOlIerr9SnlS1Zq2Lwpi/rDRPq+FtgGjPTL71++J7aSm3x2oX6m
HTsPNF9L4/lfARpoPJL0eRHiGnoyKx3pIV8m7U+ivN9mlWuNBPWPvuVDY+wJM0Dv4729DxYNxXgJ
jsCyl2PX6SZ1v6T2ejS7PQCXEYxT4h/ptNy7jl8ZjxIsdloBomhUmrIKKn8A+un3nqDszU0fVP3Q
JRUc80OfzD6kbWNxpqiXPHB1nJufrvPFWXym0ntImTyu+7iV26LiCq2QX3AvPPiKPO+Lwl6BRg+q
R/JD092VW+DT2ldtOa0JIIIkO+xZ/hC8j1SJK7MpL/yJnDw9bgceD/dr1F6gwZTD+ruTv2Ru+1NC
3R33/q4JSpuEp+XOUL6TkL4Jlr7DNfQuLAEiR8a4wo/+chNaD+h+ELfm7rJGm8BhGni1dia4weIH
ltD+7tmgH5hctoJLKO/ocee6FzgHcKx0j3xM9kIwWTJ0IZdO2KhkGnaZTq09z99fmKSncECHnKmq
FehSTccigJUTevGgCud4unb5ezwP8iLSxEdfLD9b1s3nMDU4nrPwd24mUivT9heVmybT5HE3BMsV
pdkKaQXDe4Nik5mpIyguM5izKsicOvQgBco0FimO1+2SuOWPS9AYbCEIiOFrlfachOEVrA0whCg6
ok8ixWztrUvsZxvP92MoAPl1J5SAdwvJ3lzAns3O9pKp9Lav25cFeMf27API60O3Hwa3Pkj5i7ff
RdoIHpDASt/w8HDpn1Jc6TkOlzJw/q9YMF3rALBhO+BGOxsUwdxBZWfYPyjE0W1CP2kyPBx4eLsg
/SmkSdEpDkll17U9Yl86RVMKqT+VYc2n/m/vTR/cwE9JjzZ6W70ULxY+Dm6vtVqxS880gtSPF4wm
+pzb9CUJ+TVb5AcN+GdG5ujgL+x1zrP7jmVlJ8NHR7MXj6BLv8zR9hN4xLvYpg/l9q5cRlRiHPtL
WJMd9BlV6zXCDn8H/VAHMqvA/vgVLaFHtbXvUVWx5DUb4S4tsV3qTgZVthpRLGS8N5s3Hlxm1AWc
Pi9yXwbFmnnbna+gCE4L+lI66PwQD6GGtpdlJ7upK6T3/UXlzzwavCKkUXs3BdMHAfzyDouOQg3Q
v6ZYRAc+bL/pkPQHr+dfWo5fSFPxxx8LQfXP5rktGN2SO7UO5ZaEQLmyCRfuGOh+fAHuWYgVIK7u
NtdsHRZNlnu0CLCrnod5t3iWUCx4q/wdLBM55txXdRDMrE6Hfq28Aa3MN65QGkJeJ7W+60F87mmv
ynGXHG75H0+iTFs0vKCeQ65MPakKCvnsuC893PbvFyVsdqVlZr4b1g70XLbfd+GMU83C5R4JBMyW
E3QZXlgvSIsd3dQfNXXhFYZnozwRXSJfeWmx7d9dABe1w8kMP0lcKcTYaIF3AmUHl8PeqR5tplm9
ax+rHoeygBG2mOzSzW8iH2sxrHUMvOLkiHcnefA4xh29WWWvcEXYbbdTjXYtaDYNjyWekoONbXaZ
dXxd0z4p1i7dHjGg526Yw7jZwT9UUPHfws1jj7ElC3g4eZegU7rkiaePs/Lh7y287PdlrFpgLSPw
2kqhAj0GuN94y3atumSkZRvFGhXySk54LpsIFssxjZJfyz5Vevx2uAYBeRXSfZkLHWD7Tw87kcd5
2YKPiTEcCn7+hNwj7MMhnO42vb4qkOfnbd3Dxl9maFPSv+HgZc/5RH4PxOSVQ1Nd9v76tnW8e6v8
dJClCGBISMpRP/ZZ24AJRsvmY19P2uxv3qbQ8NCJatO635yjK1a8DNLJvgIxxN7aG46GxxsaMuMt
Ah1CyS5ggbbEBDhqp6EWbjlDnNLFzqg64uIdpJ2fIeW3D6GLc8gJZymD/V56jp69sxYbKTIM+q47
1rl6y1Qj9yIe0DEMhj8Cd8zO3EeDFmQRlnTq/3V0mupkglmQD/39min+AJvxbSZrcFU5UYWRwV8t
qb3EfQAVhq3nBZZVgykZbzCexHW6rkoOP3zpvw7pWlsVR+9pG77JVCc1ZHd5ktOK9mqWKxhRWKto
FWsOOjCizFW7kVdvP6W2h3nMxNGo9WnqAnfTOn7VyRwcfOijYKLGWybHixyjn3top3Peb8OD42fe
t+RhXdkdJERyjky+lUNiYS/oKK90Hvt1wjj0kyDMIOTPfknk/Deb9j+jiII6IJ17NiZ7R3b+bQqZ
e/DOtkvh84DWq8j8KiS44+iagaYHChuJY78LLFLs8lW8xF+UoBPZ5fB3T0ZUSh1g7XXamoksf+nq
wYz85mLE4McV0PW0tOgEIavNhy1neQnfpurH8SkZU9rEcEcKV85EQPnHsdZQEPcFOILSzERXEuxQ
4YXojCdo9MKpPzwB8AnPM+PwxJOeVJpqVW52AjwkQRK2S9v4VqxX6CETRBG5H8yqDjyI5+O6zEU7
+FDExXeBHP5eZoP2dKdr5eKxP2xhjn08hqWk4mw8xLjhRSjTFvaW+RPlO0DTrK/dlp9AnKUnL72N
0bSUjm5BDZXyuJB74glQ9bPVT0DnomZYVnfpvYMb/gxY98+Evcc0istcZ+c+bkUTTtNQAAk+Kjao
Yrdcl9bsJzcZWdqdvauhs5UHLbuOs2Q4eOEcVrpVO9AeXvUenZskJ1sjfAhWNrQxxAvVHkXg9wWY
o9q4VJ3jb0kSo7gvEB9gjS3dEzIepopT11YLmuRCRvnPtce5E0CGmslEa+BnyTdD1ZXO0rZosWhz
OfpNwt1f9802tCxEs0tD7FYonvcYV0pti1cnoJX9KHonIj6jkvslzeYgjkKu2hP5TvNxB7roFVsA
pWjsuu11yMyt9sVMnjVmmp0BNuylnOyltxGqvcVXQPXn9JUN8e9B6oKtPRwQ/5lS2E/C+Tcu+Ke3
yLfRsaheV3ALdIZolBO9HuYymkY4fcSCHhjDy7IPr0wvQwM48QFMwSFTfVjuNjBlOKRf08GGiQIq
m0IaBK+RZ30PqleYmxyWarPzz9VhCbfoT/ZOjNVCWwNEOD14nghLL5ewIyd2ziYlSpWq59jGKBsw
h7JQQf6RbSjOulm8fj/7xdCJvgIFP5XZTzLCyWMj10VC7bP0yc9c8JqE64SKjJlqX5bHaddpySPj
NXM7/EqtBJqlZRH27VuUse0REYJbMmERxBQ3RecLKi2IgtK//2eZDSj78UvrUyd9W0Up6vl82Nlh
4qThlEQ3YfztuKlWnIDPq3J/C1MUKFo6EPMcWqBRFe3nS/Svrgc/XafR0wbMveKrVSiw/woHmW0H
S1fsBBA1MOH3GFQ+Hodtraw02MpdjmqpR0oAgumFmja78ekD3nzYaNP9sSNN691bsGlYGDYMEOlg
ExST2zce3N4y89HbOG0CEZOiNSg4vKnLr9zAjkWosegQDC4WacYDt2AeCG3PHo2+SJDOcIUidoEb
FJYaK/dIk6A7eCO2ZxLItgY6Ty6xAZIPfrSvjWHmPZVBM7m57Poh/EBB4x/mGS2DlQSRntx/0BsM
K9FzWy2rp5+1CA942z/bDo9LBBHgPtp3HBbkDLlwfQmXHLmTzoPjsdNmSMfnyRJ9zjmLqiHsYUaa
1N2j0r3TUZ83Pmf9RaKiz1u9P3eAU6sMWZKEDNNNClZpxZaHBXjTzHt6gmr4gW/HgbLsMUILePy3
FaDUCpo0Aul3VggF3Rz2Fx76Gyx84teWIaIVTagnE7ff/vkScbaWyLTBY1lb9JO4mDm2LNuH2VUh
rlX6uoOvvaFKkjZpCLYBTIB3j7b1X32up8rf5NjMFFs8xqldZ9GTCzjanyZu+3PHjX6E8Nggm5Pe
1nGgzewWyJ4r3Yp9WBofoY4nPUIQ3eCHaf8OnUCHGhu7/LxUQ8uDK+HyCXi3u8U0FCWqkLUKln05
tD75k6WG3SzWSYpYQhiM35sI3aphieV1gh+bADy/gb6/9RI16eBcWOV6BaYqYY+MuTkHkQrq0UX+
QzSt80n4KOP6ndVIHfR/Ji9/M1BSrzHtaKXncGpWp1yBcNJZL3Q57X3+2M1T1EiyoLaNZ1sjkJTh
RNnEMTViKSUOeONCcu9M1yyJ6/EnkX80c5qezLfw1BqwCoLT7MFL9V/QCGHVQyypMpVllfYUqSMU
OPWwCVtNHCYI32dVkxxoVs9AK+cjNDGhz4zrqCbMp1WK4NDZTU3Sx/39xkKU3ysdywFk6b3Xr+aI
m/3OfA2k7vtLT9VpXiJ9zIhXJktqoIX69PvJBFUyX3me6uMAiunQbSAEuvAmIjZ8tieqpr3s0jir
HXisRMQoesgyHccW4gdY1E8Us/zI7WCK7JuDYegj0p2CC8ajd1CwaRNEo05RK2DhzpyfW7p0Zawk
Lm36MQCloqCfXhbgzcUOrIO29KedbyHPX0GccKjsLLhB5UyPXq5MzZR8HLIuvd/3OHpYhY4anSeV
GpYv6J76No6kr1Y6/wmFL2BqbXnFe3Ao2EPkbcXxc6/4WEFLZNckc3kxJNqhg+fqlOwZSpO0RU/H
0srLvfTYtslYhkur3lMsbPCJg2jk4h9iQt3rtLJL4nv8uPuwDXphH8LW74+IkcGk5Qu4gVl5qPIj
Wyb9elNrGEEPH566HtWyDrQ5zKKrpyS2NVlRYuoAKppwFLqJC+Bhe+42WAGNa3QZUoktr4cUxreR
uj1nMxVv0VQxsCcyYhpQFvIv6EphTjn8Nkven329g4YiuHsiTmUN2XE4+HNLH1ID4KFfzA2E9ZMH
Z/5Ee1HowXPH3kxPU5CIc6/dh53l0FiysiYUww8o52OVZ+3YhLEbbyEE7CXYNDyZyTbKl6KSroPd
OE+qDKSzd4gHPoF1XC7K6noGvYUO07/OvgIy0K0vzM1/48elde0D6+IHppLvHkepl2jdfo29OTlI
f8k0VjTedYlNlB7WSf71UJQvYfyO7O587JgAMNQtwNq8N9xh9GGIPDGMj2jEBjYAGaJ39HG3OVvT
cwsxGJm2+aD70JZZG59mmJF2nNoiSdl0XCN1U8HU3c9pfGO2HdG0uLTWT1GfHPgkK93pu3ZIwguu
8AzwxILuipLSW1V2WvhxWBi4f/NzywW0TpyfTjNcDpie3WCqCCZkmQVAuHSmURyC4FOxu/o+xYmU
OuiaSM+WaqZBlW9jeMw18FIvx2HQ8rUInLuxcVdFiG76PuEQhILtoLv+LIL0I7JIjPbTMtZyHf6G
SAAVXgs00wvpA3djf01yVEk90FtXDKP7Zouip86yhiBcgsThcjBGgkhLxZvHu4K5/tfoguniIRS2
4RzoXKa/6fIj29qg2mL2Yod1KgcLWR8hJBSd+1e+MICTw3Yd4GIZgWTvpJtEgmYQqzcWc0D8wpge
UUdkXLhYLz2ILSwvZHIRHpqj4BSs01uuIvRKvyNEuw5zTj53og47GpgaO3B6wCPe+eQgIgM6NDPs
oGKCPWje43IFjNn1e7XiBleAU1DeRtD9Y47fCurYYJW6KJb/JhC3v/mCP/6WegdqzXvce6qCjT9D
CNZ9CQTSAAzu5sJjwd/YxWdkB/0yEHtWxX6y1fUa4dLbAQdIuBJ3zpDgDVhUJqRfgfrhdmoUVdLA
g+HjwxZqsCKHbZ2nYx6DcYuWqWrj9XVuGbkg8vZzmkQFz/yQxtMTirOklLYXN3iYqIwdelj5nVTs
sitjbXjjMTRlwP7HYcghleSzKYf5+8JvYNJijZIS3sSARhvuoUtTOB0LYkYLKOWZmcJNdqkCkx6o
SZ5I/2lMG13WDVX+AIuSb+tWD21sUbQHbUENGN1ccfARefowJATDjif2lXLwNGSJ31emvgLeHvyU
hnfMqvZ5dTnQrnR6o9AORsT+8k6ZS7v4v8g3aRn08fwja3HirQ3qmvFDKXSj3EmwX0N+zNADVEmc
78fOZLDEybLUHDe4Crrhwg1DFDk2yFK2EFIg4pMC+mVURwqc5IZQyKGniYB+bOxjpxdXAz8Lq3/+
N2wT+0hmHxJRKzxQavBXsnGSaLmyZ503SL2a3wmkP8z/y44xCZ92RN29DNZyZJfnNF0gEqtLL+fg
Esj8aeMCqRC1iRp5vaEmPnhY6aOigYAezxP/ImgyfIS7vdj8jeO+wDGK/t81E2DbS7xn6jixtq1b
OVxD34xHgPJFhkDYUVoU1XK6oy5vSwp9sFxlco4Db6q3BY6LN9I6BaIAYQPHi4hfjQM8FqCf9fTf
flKgOeQtJOS09UH40kKwOwOUxma/j/J1pR54sDlDIhJL1i5M3CPtUQjrZD1jIOXR8sQ7tQSIEYZZ
1FsKoirG8IpDt7rrHoJ9dcO0vQRIi5XUjuHJjiugmsjhxtjZu3SBXCoPskpJWmi/Hoq4gkFbbxZx
1zE/uvzzBUzl2HSzee6jFNuCzm5oeckFMwSgFlk4p//7iMnt/34Q3n8NlfwrRvL/Iif/f2RMwHgT
TNj5npOV4D9wr/7HtMn16zeG4vznGRb/7Qv8e6IFBvTkAAXxGRVoC/418PjfEy3i/0NCDK6AMJjm
EYZdYmzFvxMnBCNi0cMmGDcREXyewveo938nTjDsAr8eYGC8ID4VBh9697+ZaIFPJfkvEy28MMCZ
GKNQx2ia/zzJIhoW0DJ86Y7DBvYFDlKO0nwcCB5PDd5/xuBDOIMw5x/wxGSNQ9t2dXPenaYw61a4
Zgu726TzloJYme+lwvALKNsdxOHZ8nAoh2zuu0O37NsRH1dm74zMe4SnxT+SDmWfJG73+5Z24ree
Yjh0wTLH1eYniyrzJc4HWE+t4kWwbu3nnK6IkLWDmBAVUKgfEZDS7sjsKN5lkCEAig+lG4plS6g+
UKa6x9XI/s9MJWlSBX63SNMxfxZ86F/8lnRBAQ3MelUI0zB/2Tw98Wfa8y06ZyEmapiAcgC3fQbO
KrUuvs+mVJ/TqQ36Kp8VYYfZGYCb43emIegIhSPGKLswmSfXcdT+IdnGAXBbbwx2KXh9BmDYUwBQ
fio9GvPgaQm5RlsJ5iM/7IEgYbUHEyoXitwZb0LOOyxTuqu2tvy7+0I+Pv4rNyAQSEzIviv9nYYo
CgWi0bWKtN1rlYsNSn8QK4VhBAsaHI6a02HUweg9bdgy8MZArqCcNEgKXTeZbsO92iBJ3JHRc03u
BZMoOj1j0EYIxrjgmbT6wAIwgLdeITdeDZjL+EWM9iTsgDVBzz955CnyQttMuGivOULZ42GkIkKW
gsofW5CRCrgC92rqlmiFtIIUZ7Aadc0THBBFOk47BgM46HBxtYPaW3W5m6kjVx9GsilsPCT7G0/s
grMh/DZL2SgoLQHvBU2/eN6ZqQBaCo4XBXN37oehCIMOFOQQGJjtKQmiHX+ChhGZeRTXBB53GW8k
WSpmE6hwyCVqmMuzXRAab2chKupxSD5BaFZA8vNO4aPlaLkrfwrbufEMMeK2J7BPxd5NA0CGLv3o
g7ylRZ5tAD5xZ8eHAe3P5xYJpHFa0jrMjGh1ktc5nfExksg9Z/Z+d8bK45iPfnvCOx6TwqWTelyz
UVdQujDVIdiG+bD42r+RKRvCItqDsO5EG65lkuj2K9/m8MkfodjUa9DlXqlEHg/1LpMdMhONeA21
zbgydym+26FJAOccjahUZg4kCWrQ9EXyWYYg+OlQ87Czr+sgJM6SiKzlKKctLHypWuA6SgFxFHP3
sOwpryE1zMgeJzoNSkDh+NGgi2MwHnRR3XV2bp4L1kf4NQJF5BtMSqdqlc37HWIj4RN3IW5i2geY
ShAO+/7AXLjdzyNWOJoPLr8sVX61JmsLNQeg8TBS2O1tlzuY8KHqSgRPozczKfx7CL7dg47byKsw
nCPdbwHrvReDAPtUxB2JxirE7vZPaKc9T0uvftkhXyEwRwF9spBXEL+Fx3ZhORF1EC3ZbzB689X3
9FpCDJi+hGPr1eebh26NE/s+MoJkFfIyZwwq9T+k3Pkh7uO1UQGxIDrHyM1FpiwivGYekBHAGJod
gN5TEvPvyQwYDqMAHEPNM1PfTMiY3qW+G2pUOejk0oGlFzoGANiRqzruCPA04M+HGgOPdL1rrj5x
l9uvPWMLAUrURwcM0NheqZ7SR4pBF3sBIohehgGyYgHW7wHDeoIfPcrahxaMH5C6f/arLFMPCP1n
pySR/LLbkJx3qzGUBP5i3EzcD99n5aDy0UTuGrjSCoF+9qJ736ApLNPNJtDY/4O6M9mNHOnS7BOx
wNnILZ1On12uWaENoQgpOJPGyTg8fR9P/GhkAd2LWhaQEDKRmREhF4dr33Cu8pYIehCxBYUXnWk9
9V1/zvtLYawycKYKW2FN6j1xI/vScJGGcBT0jrzXWh4ISeXv7lCMP5wmoSvkjXtz3dl+XvA7o1Vz
lhe6LtaWZgK3UZK76qXVJNIWFSbzYK5m0wXSyOJfrpF7H7mk1uX5CQGrflREPQjzV1dctvRoxal7
UzY6dNBy55EBdPXi4mjWuE+z1KK2vNIEoXOVP3RlmywcOSotTPVRHOIKKgOR9xybIamTtzTXpgc8
XOePS6/jNoyZ8ZfeAb1CP48rsucLipEoW2urTbbxLnEn3Y3Q9QHjTNrjwa5Et7Ew3R8dN6edU48E
b/0k3heImIey4DBtrfZ60nTOZ3E26wTLqUZdvMqfr5wklBV0rc4NWdemf8v0oXyOqSW9gInQqLaM
8h5+Tic3agsiFeTz50vTaFTFsbFHh2MLdYvAtVV+A1LzV4jO6gPRrwmvO6ddcf5n8VZwJt+qovDq
p3K2pzc3bfE6sPgFmCCjdj4LG+v6fz4yvjQVf/0vmBd5XNw7wP//PvK/1oP8u4z8z//1n7HQ+y/H
oXZBQIQ9raxoYP76z1jIAjkYaLDK/gGWkVr9v2OhAUbXIRygEyM07jRX/qf/jIUAeB0MBprI94nO
pE/0PxkLDebL/8Y5czmFCdNxLTassSz2vono39Oh2zuaFAOGh9M7ezggD25c/KWpFamhCEXhbnu8
c8t95jb+aG3qgf/6tP4foDVQVdSt//ufgBgFa5AMjxUJDt/U/d//+RdpLXWs1V1JDAxNQ491bDdO
O1N3sQHtFCk8n3kgGNMV4+cSW/LgeZNB2opUNoGPV6mMaqvlPSuzc+crR4m7CNgwRNzLy5zaJm00
goqiLarQbxJnl6LhbpAX6et2eA5C+D9kY+6J+nKKWhN3yRh/+fnwnueueLz/jTd2K70g/Xee6+Ih
dWI4MTZ9IrJtH5z5U2N4tuU9ZlLNR2HX4zGjyV05eN20ZL5dQ30sbHiFmjDQP0CfWa0WrBWWhO10
zoEz+xNM3zVK3H7jtklycS1JXK02DhYlqNM/X4zhHje6R4Ba46+FsKl687sp92RMcYt+9+U+K21v
Sz4bex5QgtsQ7feyYduN+dPokBkxpjTqljTf1bCgjGKt0PedN9e0xdGsqbrEvkNSskJGi7F0O5lc
BydOtoNBb3bWlzPFKYoVhlg30iU9qVtNNMFbCHzbNaCclH1orClRGONYOA+xkQ7IbTRI2+J+hAV2
MCTwrsSVFAiaSVkugV1R/qumFkgW7fht3q8OvCRzr6Nf+EUb2hrWjnt1Bwctu6TTiei+qnqj5/H5
Eld5cmjECP8M394p1YF56aZKYFNZ90akvNvOvgoXnaBzKucdDW/nxJy1JTI/h+2Y07aUnwSRr/Ai
IscfliclidLI2qB2K6wpkFX9NU1emGHYBUtn3MymoJYfpyW5lsTZMBuCqhJZINpuuHSZ9eiXzXJ/
HveHOcHStSY+Y13JiD6ldrYzwpc60fuEtOyx64wvM8+6IGf2Cv10mQPm3ZJJ790o2jf0kv1glm/S
AhzUI1O5VrddXdh988Ik4f2F63e2yCNviwIgFHVL4yA6QiVupmx0Hf3qpv4lb32uNSwV4p5fallO
mqt/SW3TNiMWo3nA2eFTQkXgex22BhA8sGN82ASg3hsa04QRwtlv0oBAwq3U6YvM3d4xtpPf60j2
Tk6d1DnNs64iPEAL7tcDSsnXYpvlzlzGz6rut7rd5XibiopgaYQL/BxPVVlQ8RokYCb+LFlB+2PJ
30bqCEEDXmeB5kdeKBxXMjOt7X0nthYRE9tVOd1KkRboazk18YkD4UGQEpxwevnTcjCJKi/+7Vjj
ElS1tY3JXpyq7J1AcXN2gsbPi125+i/tMJxReirLKzeZ2dKr4vsJ+pVcoj1supJw9Hhs8ykPXWV/
D319iitTHmKfcGrSJEGNpxDUiaftMa8Yi3oPdiDknbkQ3zNdLhMgw4GxKAu9ezYSRgpm+RgtXIIP
+v1La7b7WHRR1a3jsWMH3IZjIAACCyqNU0dpfDBni/mTAwJFQIcCztzv/ffc9Rm/M46tenaWTd8/
Im70j3m21AGNB05Lwks2ltcQ0yipGGR6drKKaniS7cXqMu9aZo4fEZjngJwSFhkJJUaWW8xnm2NX
PBnqmDrln7FqFXZ7LSIDXzUUja6IxlMiLAr1U9xldD9HwBqUob0xsJjatkic5akUxh+Xl1jojA3E
gvmedzKta5z5Bx1Dd5mX5dZ18w/MxDmoKeJEokcDQIwMbN/KAVMxsag0fuNsNL24Brw6P40Dfe3t
Y9U6z66k1mby5PY4/17m9tp1GmyzeCclfglyGEWkbip2RHbNALetjIzMtENi9Ps8G9bTulT2phCf
WepXe4zk5oETRxkJTSQHEsUyzEjTdvZQPq4N7YpBrvSXABSc4jvFb6Rkq83ujZqQFzmV9tj6q7sv
Zx+UXFE9D505P6byi3hMs3dV213ykgOglFoCFdPvT0yGR8nDM0q51eg8DhvyPfmjW3flHsCOPIwJ
cbF+NC6zFscbsxbXpMIHHRBmuG0tHnPkjyMTetlZtL0EdMYXrKktxL3k0eyiiQTeVWkj1AId/3DG
ANTT5R2u4PLuQToLDTG+UQ/F2dbN9lg9Kf7NPemcnZWI41eTS+WO1oMkpw3Pk1TaE8WpoycKB7Ra
30dZUdkH050EyAE/Je7TNUczlvF7Vnc7pI/cd5pfzjwN4Vj42ZbMNVFWx+5enNHrA1V99lOvOCCY
yR6RZqs5h6mOi+tSldVm0YB5FoY2XHx9Gzd6fNa6Bm8q6xtSvLVL1Nej7inVn3opyCQosv+V8c4J
/NmX5gdC+Hogsice8ZqDdbbMB0+IqJkX4IlYEuH8YpKGCRzHHaI1m8W5IjvSJsVwWhpzOOlJr5ME
oZMadAPBESBLmCZF+ZpiFaN+2U4w9jYWjjmo0z9f4vLXknH5eo7CPR/HOoi1llje7L4nXu2+kPM3
mtx+5XljvKT+Jm9OkljqLwHGZOfkYEGapHhZ8u6i5+JXqnT/V1dDzYw7jWCg4UR6ZnYX2h2mj5PY
Zg1EU4d6rFkftGH9Jrdrb+eaWnSeZ4+Jax48I6m29mSjNrsk8tzcNnbUBemofNKjDtdOpg+c85+t
SmU3xzUDXBvKKUaZvQt7DT2uyqpa4G3xOga8u57GZX6qMzIfc+bIfUwDHstmMU5KWUuQ8ozfVm48
XozS2UwKHoib1i2hYOI91hjzQsnLczNeBInbgO/MfZt9jWz5MoyR26M8Je2YHWyr+Sr88WTYcnzx
xWCEukEoq1Stc/zny2LRAiDzfwIGW19qQ1nh7OwnaffH2SseEfTjj+R+M7VwNMlXf3vz0p7i+xdI
qntrlc6htvX2ArquvfTVV2oZJJmy2YwyKXaFMTgPbc/jnGJvdZpTQhH+4soLZ68/ddPEqBj895XH
ob4x7YxvRyPG5CT6RrhoKI6V1Q9V8lsCajGtO6Avlg+A2cqgJpCtl9WydTrAOThZ3sHO0mXfK9ve
pl0sAuLaIigHmi3g3PpgLNJxN2akDpE8yGDaoxtqXVaE1KIZiQ0qUpUnvYfWL2Uga/ljxzqpTC6B
a1sQ8SjnjCytdk9Za9Z8oMONHy8bcpvGcIrp9e+ndfld5rp/LHnvBJ02uaH0i5+ROsvO09/QLKpX
7dLRvnzJtTXdjN5CbMmPeXQWS4tS4DxD0aFrZ6+SmbXGOVkbbUNxWu3nlAoxFvMLXMdy0xaiflWz
eq9tptp8auJNbnTzsSmKJxO4Vziqtt2tDhYjrWEYWq446176usTacMqKrtshhqugRLylGRk7wWDz
zbkxbdClyZj60QALByGtMtzvyflaOMeTD+wPaIFnV9jpmam4JXQL50fjnRPWHrOv5Slz00KFYUwt
P2rH6g4k7umvWBsleXHCBHAu8T072WvTPrMS5+Qunnmd9A8KWdPzXYDcqCZ50LTlLjAJ/y1fGxfF
lboTxKPfZNVHmvam+Zubj7at2/wyoPLR+VRnS6Q4+ItBqr5S6qnHRq1EqZNDpmwr9D7bitFSG18W
sDXu1m3SWvEjmECGI4/PCDVaRema37TEa5mAFX0K0x6OmtUepCxAhaCCDZ5OUEI36N7MAwnqLrsM
U/+slx1NA5vMjm0SNp7r5ISqfcWuMINRuf3T2Bi7ogChSZXHCQvqfERW3DHIh2oEX7Tqr/vpG3pi
zhOgaE61INBW60d7/SkUcY60WZ99Fb9OLZNLUVJoYxqqA3xG0IVkvTf2mtcnXFpCi0tSnYrG2wof
9dqGe7JFMiTGp5NESqkWX4ZCP9H1GA4ZcLgqGfhpc/VuK5xnumZFd4p10Z7yNHG2/UDfMybLth1d
rjODdvd5KaYvYXDJZzmw3Ub4p1Rq8dU19fiaVzxHKDsR3zHFAcYcrsNk38sBKQFbi9yhppZza87d
m1GcVwzAY9ca6jANy6XpZ2eXr4nxunocFaeJJpy5DO1TumR3BMCpot98UQ3HAcJazIlpTP7YUE5g
d6k4WeAitl5zmltnhN5H721d/8S22z0nIG5CW9rTtqUWE6l01TZiVMbenNx0m/bOi+xS85U41/Gf
mmU8+n+sFzoa/HE0LgeKGvv1ntEQ5VI+zOZJti9myuDpI+XuQReCIzEJpFQimbazWBnoANcGIkub
EDlKBPHEKz9xnDr0vDR7jPsiss38yx070p+VZez88d5gLG39UUj3ljZEdMHiFJs4ZWCvkjE794mn
0xD0jK3KtRFon5XusURw+1sLq7Iir8cYNj3XKC0BRC74lFpJ0L6ZqF7ZAFk4QIxNEZ+dIhMXa63J
IlTgAQCfGVfexxtZxfpN2IN1HCTR0VIjtlWV9nQQ4hqzTuvE7beFiFwfxwVmH7fzUdm5fqxl9lFl
7j4jQR5VDrwnvUCujZFpQrDnyd4FU9QixJ/XkXaxDfwsWrzBeG8ouHWrTg/CKaqdzoltB7Wd9v2U
do9z9i5dz770XGZzMphvUyaPED7b79YRCIf5tqtXgL8rvgtA9Q/Q99pBm9q3RSMCBae82HTj6B1B
YPfAQfwHUpXrhgQlTn3i/vhVZf5o7cuyWOfE1MRDzCVH7Hn9TBd4V6uf/ZJVaR7NavjUNA/nyVDG
/QTrbcuy0A7mYP8gDkC+Thi9c5MHXuLl17QsinCexCN/OHFoionJaXqyl8l8EpxCRGk/ccok/CJc
kLyds7NBzDyZgkzQek9EVPRlW2W0B3skExcPzSVOW596lelRK8uTvcwsGrVidgPbSpgmSix8U3F2
Q0DMtpqpn7q1KK5ZXmfbIqvKTepAUOJJ/TX3s77nDX32BQAgnfDLRQ3tT1w376rVnEciIM5jK6UX
mMTEM5oYe2fgWZPzIMnTRp6llr7Q6tEuWbmA6WZwtGtjfnXvgXpbDDslyI1oBgDVKR6zU8UvE9HZ
/a6pw98WgOebzqK0Vyhr19Lieu3ErIcGSGxGvF09FsZb4pbFxmowQF3TnyCFkA0DwIyL0ug3S+Mc
xIPZ25uKw4KqE8I4Iy+ZahYvw5gWR6OzHwgzzSfCtbtmLAQUKwRdgyvaBb42mIrEDCHtUGrcf2WR
VqesyZCmFG20u8ST65pxxP7v94kaBg7ihtwXyRrCD/keBlN+8buT7LYSwBH5MW/zBK5oyd3NYLRr
csbGxQOyPK3Oxe3NlzWZx0enFuA5C5vUVrPSx09XBF9PhC0EEhTA+vfMMMq7SYW+MdeRPXnprcRu
CQmEHMsUpANohDhnaAZkhCReW4ckT68LvI1An1poTfe2QFnP70RbeXfY6RremxBB5vcEBofvnjW2
pKxCO/E42Wr8IBNd3+VuEpWmrF8UjdsxWdawSttPz3bdzUzvGPqmmDa4ijfHz66G2yCLZe17KfgH
J/majRozoLyHrrMs1MBrX5LtxIM0IYoFRKPMZm9D+cQ6LdhkqGzrGBmT40Zlq17ByDKuOr5rhd5E
gxFpSIuQ08qw7du/TUcblOrUg6G59gMvTL4Li7My9fLsPAg6grgltHVNebXRBiid7CbLziOLdh8V
V9vZ5vzS205j7pH/2Lxp/+ymZQe9lNdTCZ/hzngve/mcprp2kdP0JwMy+poYFzcx9NCd8vmh0boD
LWj4fJ1d48RogmNqcrVtAvyx5W4MPN5NJYHB1QSbjT7/8GL5YgOMJh73Pc04l22anFY+UEK09Hl6
nRCTWRK7oprKbGH2vBy9NN1r3fxHK6b6oR1uPHUlb5XD0JdnR9BU13Sl0R4ooC6z0QHS6fLlETUL
rb57Ekb7PbSC8uLYZIEvvGua1d45mY2fZJqHbWkYLwPpKl6HDNKS14i/lrRXjR64ew4EWE/94lb1
5gBTH8oJxmd/gny8UX2HQN2o+igVp+FUemwXKNb8w3KTM9gsevdc0JEHXyyYu9n/0HB0CArl2tFz
zHjbm0hv5QCw26n8bKfzygwbbY5DO7VxuchDB3Wm2TvkEd5ldNyMuMIDGy14kbHlPZKdLyM3aeUl
F7STxib/9nr2GNhjcXO5m38TP98kg39mazw2M94bGkpxbOPRfFHrcnAGjd5XTaVKH0mk2v28aVwX
TbLtOXHby3EyPZB9xXqcbBcuAPh36LcvE3G4jd6VNf91/iiMV5tI07MirVqUzOjtyJDSMH3vzXkn
Jky9znR3i4C1l3upc1GxRWpghWLRPWfiPlZlyVE5ix0509/e060wmfxvT2Z7qjgUa5acizdrI+IG
P4S153NFEcTT49/UFNfQHtQHum4T9VPnH6FMeUFR19mjMfvLJs9MQTlYjRG7M3g6elTtBk6Nl6mi
boOymoi8uwl6WVM9cVzKFsH3NMLbmkARkPcvUK1UcsjMLAGBcI8fFkQ28767dSxcAsKgWONRyGqX
1BrW1tSSN12SfsuGljFMUu1omOO8rxdKmVW+PleGk5740CgM1Ba/tuNW1BX5kqc8sbu5BTPcGQfT
Bwl8b9Rx539O3WrdYEzBmza0U1ZPR9JstE3R6lIT75sCmgpVXuiXlbY8HImd0WhEGfVFu/Wm/+HW
KBxiNYZzyhk6UnKsaHF76TWlF8gHML7nY/eSLyuLZqqVICfmCu0zPxLzENq9Zl6ZlM0r+xWzHd18
Krj3fxy6iiSoNvLqS5KFCgu4KtZFPOjd8o4vIvel1T+0CQGNydEPTvvYzTQyGA2AAOi0G/l5R52t
2kN6r8A5OTEM06yuTqxRapqtM578cvCkkR5bMdWn3u+mvecayWWdCSd77hBf1WCLbcJT5bFuazts
B6M6zI74sJZ0eqCM0R6bpH42W8VT0oizjUt94BmRfNm6ycUeDWdHN6sBfWxsUBHBLKXjl78OTgSR
YQYWoCLLiD1+Bm750JdjHbLCBOgI1e8bgXV+XLV/TeKu5i6Rn2nc+TcThCYxiKbbFeYCQoqQOEC/
4aDH3UqYs/I43FkcHxeNp0uukSTyyvWhADMbYYRMO/NIxrb700HKocyZXPS6N57dGrxE13hAX4t1
DjKjMvcw35oIHWE8+Tp8oYxXsOMk8c8kxi9bS9B8R4og+mhoUSVdxnhror9PFOxEZr0I3LqpbnRY
/+Rzv9xAFHSotsVHbYPWVsZyz9d6zmPBXWvWC8mUhRZcW3xVXn31a5bPzHW8sabsVV90jmwN5zMo
m4HROHQF+ivUVQTbZSBE3Ko14ofUwcoJVpeylLO229kSxpZECsSAoSbNpLwkYGeJZdafJaCKyM0t
WFY+t2pGHXOL3R2sIxUZwyq/pLISDgZQWBL/eY3hHXpGCnJTgaftaacFVee7J9kp+6Ww7A8Y8eKC
9LNRumG96CWLJehIIQBVdpATmjpmrPngRCxLzgEVMfIxmSkHtw5nzb49lvo9gsITReUweJOei58y
I2o+7baoS9MGtphf32pVyoM7zu+N53AO8WM9IuI9vIAUdKJZH7QwEdYt9qbxME0m61hM709rDtYJ
GRMsvJJHK3lLYiFuNVV6UQpKWU5/ZeaYX5bs2GsuETh+S8y19snzErVRnaGhIuA25arOD3lacUXX
6Eaesrqn0qU2xcqXd0h49UtVxycrdveVrMbId+02IvqBhhePOhFUfBxrmhyYlHl3BLgBGEiLsYHQ
i0Ot1/2QthFlTF5tOCzaYSrgizfuoJ0Ssxg3FQaF6RX6G6nkJuCCvPYTzFfZ5gfQV+trBqHYK+9O
aF95HFDt6cVjIQu8vo2Fyvy8EkHb5H5D4rSTDKlivdN6WCuwqq3UxvFphmyQGV33QB2h344OPKyK
tTVrrxeHUjdfIKNnJ89u9sVU8NIp/2kpJQZ83G85G/quN26yxbQdS8N593nbB/1Exi83CLF1MwNp
Vy50V1IZ1X4ibz5zTD4YE9mG+p3wKh30odIY2lsKJtiTsAWdgQJzX27pPIpjCoNRIAKwhS876Yxz
PGy6h4wVKm5uzteZa9yaZM4DDig96FIMQ7+/5swDWz5JMoNNdimGwj91MdK5MUHjTxuHfqfefiYI
urs+norQ6KnhWdg6UjOA24jpOujZU9Iq7UMY8bY65pnkNJy6wyNbHLzhHidpvOFoUxQI0UGvbdvD
5slb0tXL6OyIN3VQAdiHNEIJinInbzaApYedNs9r0PZDfSp1jrnr0EeT1ng7rugPwlaUCHV9uqUs
g2RgtHY6T4kLwJqvvKigyrrVzCglmy+3OySKZt1EhYf6BfPUomvTFeVw2ZjjB1Wx/oVpWEWx5mBs
F7/Ba9BMxuXcFJ0HH7hu1W4C+7YbnFs5GvJtnY9KkHxMmnW43iXcvKh5FJoipYo1rpHwYtYElFUk
Y2AtzOhNaFtwXqTjd0/+2P+pcoA0nTU8WTOQyXjVC7qg02sPvvxaK8PGqjd3cT+SH/flDPnBaBET
dD3dme34CTw/PvHgZTrzAEqZkD8Xh2rrRMpt3xj1yIIIawvRbL5VVgPCbfw0xHAcU2s8Ye/ASxrf
Jg7DFyZz7F/eNgTDcy1SrUInoPXRoMRFMbJ5xvyzte3E3woOypLU0Vu1WGGdu9abxT6eKWv6PcKW
HrCaCzWyc0Bq0KCNqtU3N3a7sEKk1vOQ3CluaKPK4zrioFemc1KCJmgJtg7acoDX4If6kOyEZjzm
XvLl0zRfi0ESnKvu66NuOJYvyuEcaDWKE4zuPqITIdmB6avvM13cyWeNJ3+14LVMkM+L7mwkOXaO
8o6l5j1hd79UuX7rl2PLDoZNl8iFAwW2HyYTJ2dq6DTlovsOs8AW5CTMDvJlkjCnTn/RhFIMu27a
yIxokRhAAizYZ71PoxFm+kcq1XrSiQ/zQeArJCbCbkGZK/YrHlfz5mU1OXiZBYi0JHP/OuM8B57d
7ioPHjD9g2OSPGTteqQt7QVjXCYBk3pQVHiIaU7fsOnPo7vifeIvtsqWbNX4djWyyZCk6w0saxms
BkKzzD57fvgc1iVJAJjj0kzfV5eft74grKtpP6/sseqyB2llf3rLepit2Q5KlcOTgsemw7XC/uRx
nvFSXSGYV6xvCqx+CJBhfkxt8jd2Vv+29enXaqFlti7DlwtLnmvLtjjszhlpApm9LGoKrRlt28o4
S6h1/rR7h04d26ZYHwUyS+znWDfCttRo5FD5AIjMxzvc9bkmEAYF3gIvw6MhnpawvHqXh7cdX0o2
CgV+Ra5kyu64BdlSBC0PRgsv0l+hDWceaMFCnYVTPOrTeM/6P3lFbG88Amq7GidrSdwbGEg447Qs
pCUYxejpcIMea2ukao5OGuvfekaZt5gdcnXUywypPgomin5CxkmhA1FRAH85xt9Ch0iU2GC97+sC
0tiyqOc+SNUxMN5JU/TpEPEr4UTLoNTGKLedAx1JEXoosZ83jsrSnYJiZ/b5PWiXFLRzJQ6U3Q7R
whwQxEzZUa8z/wPxWCwgKyx68tuGE3MBnCKtces7hLvR8YFLGuBj8rwNfZuEYWwv5aOpITQgaYFN
8Kcimlj34qb5yB5BQIZNquqQAaWAYqCrE60hySlpNH5V6zWT3sWRbHRq7L8clVWA7Qa9Z61eSIAY
H8CyoxWWUVT4TU022pNBA3IPRa/eV810UFUtHkq3oHal0y6dvGJBlof/O/wGuNJE2mKzEqbtT7pp
/62Scvi10vgJuu468wQ9L57GwgQjdsK+QJOzhqlBBM8fDDYrRK2lF+chU2ggVq7tEGcfmFaoghqo
hlkJRXseqzfRV7ehXG6qaeDNyabeydiAcZQ0APJY5sRNVf0pW+lcUdAhufe8vljzF9Fkwafx/cf1
PoJYKWdLt66R8+yZ7S6CsrTyXOLrVN1x/sSJ4LnguC4gW6UHTbFtr2/BLs9QKOl+le1ZUc3erCmU
W4tYRoch6k2JeTLY+XieyIRD6iFtUEh/uJSDdU2JY+48kzVEZbfkoApaKq85lxi+yvCTFGdRlPLb
Tg1u3Wyensa6nncU6q2D1d2ZneRviM+8C8OrTjo85dNQWP2BxO6tXXxxmmL1Sx+85uxpnhZeJ9GL
PdhOOEwlfa/6kvY67H/QrQRMxIWO1xo1U/+Xy37HvtKg7Ns5RPxpLkllPTosYlymZvlhAt3E7gyX
ioTz1kN5KWBgkWTPlk9pf5n68KPVS8mrc2pusMTRl3UDMiv7F+deX0+taXREOaV8nE1JBLZjYFrt
ZI0gk9GKM82dNJ3qo0r7J1Zp/Cp73WsDXmwPLB7I2GpW0Zjwfmb237znRrOrM1d+NqYoaGSaycWq
umazamN/rEjm3w84r/W9glvcC64M9q+syLE2yZrHV+vOa5BYkedMq1nzRZU9XKAyANzSnR3Ls2DF
ZwygmrVxMtkcCd9lmyzPeB+XyXgmStXsQIr9MDKxqQwGI7nsVW0omWTbupL+5Z8vC92Ni2Y53Idt
SJZInmqNgBymazBAYKMx/YS07T5LAWRsAtGD1rXXBlt/coeb3VpcyzqF6cJ/sXpc2GKZq+tEZgcr
fkR4oA81+/KhRx0+WOZIK1rTs6gD2eBgsV1YTbBw8sMnrztY9ZNtC36plKnv7tYvdkcbOa/e8SMb
sOZShhhRJEja5eaYrQczQbxpCTvGwDohx8TtVWMJoWCV30PSqTePlNe2L5050IXuk5/tChw8VeHQ
B8OIh15SIidcMP+WelKTS9LkKZEtTx8QIMXd3/bn4VF2XflZCmdTiSXZtoL9LBoL6S51XnzPw3Ko
nBboTZPqLHvTnU2BF0LBgii2WU6EfPt6vAGa3LRtzcrMNK9DfSm9q4kuOBLnufRsgXApR2MfE6Hs
UchRb5o41BrWbfjmnRBT413qs7D27ii1/VTNl0qSJ/frJj2lvWEh/XKFj4DQvOXMmTh9bXP3m1BO
F5DdfssbGgjI2RRqecw+1sv0WGi5OjUj6y5T7wYLs3lUk8Se8r0VczBvHrU1W5BcezdkLSEu6fBW
eSvrbYbhnSwYo50tut1sA+VVS/eJ915F/Iwori8F/PsV0nJRV8/jHCO3U4M7UK0i2oAbel0dUI1y
+lmyof0t7PGU54t9sNU07BZfXn1cS14o3bg3YHnTLiSKv/QXYN/OdlEpPF5eYtvKB1mxIG0fpDmF
QBPcUxJ7xp63zd7FXjj+86VeCYNhw8AcLoHfKlHvctyqcMUKYE3pDFbtXvDrs4r5A1HPcD9ifUqv
o2f9NAuFZQVetWR3wWUs7aNpQ6MyZ526PiG2Dq4jTwJwtJjmYqdJ8vBVT9AtVZnE1Ra/6PP53IpM
mkKSi9Tt9cXt9ThQ8fDjkm4Nqv9D3Zk0uY2z2fqv3Og9+3IAp47ojSRKynmy08OG4XTZnElwHn79
feivF2l+SSlau7txuCqqCBHkC4DAOc8pguwI1Y4Al5hsiMrm+ZNZwuZjMz1axgjHIm3RmDYKgaZX
ROu+Yo6EuRqqSB1DbSYXsV7sG+vrOKr3bFg3HrCN72XQsK3j95LEGvfNcnI2EvoYch0ivP45jqDx
FpTDzoAeBAej389bSO6uHBptG0r5WuQgFDtfIUW2QNcRgHtJocDBVdgqGUfdvWO+qexZ7rKiefV1
9XGO7KEo3e0gylcL5KXiOOBtbeWK/0e7ydnmiaryMwGxj25V0h1Ty63N+/yw4T047KiSkvjZRL2m
6c0nhX1BPF54vB30xQgBRvPQlEkHokfu/bF6RbqmbdvCRYBascERJg82O5EHEnEQVu5MMAUvbNw1
D6lpX0/S/afJgy9TOMAMG49DIX6wb/EyVlQxJWqgBU7Vna6AX8hN+r4Z9Mc/P1C4dG7h2C7YoEdW
Am9EtL0aQXCr14Q5d8Mu0NxvXcjAqfX69EKc3BeA8dqOo1rOn/xDp3OcMj9JN+eoBWUTwUq5vBaa
mz8o6aNk1iDegolWAohz+cDdw/2x70DRsJWa+NbeMpqUXIjkJbZ4o1SHz121dJ/Y5bue7NZCXFax
DzSVhzLpmbtGhfOQ+UEWzdxUAh2PjKbRrUh6mHUmkKOigyDl557dkZ2NBZE9VwI/exOtuAvFlT1x
NgJamMxRrbEH8L0SkY112d9FSdPtorL7OWqYPkD7UFLXeQSwji1E7jHiq7om+dcAX0Lk6zB/X7Gy
CemAJHPfQolGNBQDe8ecyexkhTVR9FBVMt44jm4rz+W7FEVVBOilSgAEly/82v7YQb2IB3d6Gkbj
DRZ6cVVVUBfDRN4Q/QddLkwHT/P95p6tcJPzWnfYoVRWbpGCC2zWnHTYbd9ihg5dNvLbnZNXX+bo
vistMB9iOR7QJz0rMSupNh2nTeLbkCLdYbwjjmHw1DgmEYkdylt9rLPbnCkXb5qNBp2Ei9tE2MAT
SnqminlTZI/NzvYJJwoKJDo6h2bMN9NO4ZXZ9iJ1WTRR6W3KoGAz8ppGx7oGv54hMuM6m2V4UcaR
CYNVXoYaFhOyKEWXsFeSkSsSNe2TlYHMqYeMTcXOKNlsDkOAkfG0IXd9C71B9dIAYXAJtOrhzx+D
UyQPTTt8i7LG36lm908rJWrnPiOVI23K+44D/2uRGKhFSoddTOzm0q/AwmrPeeomkMsr5dbqwKDq
pnMFD4OsVV7IVI1fi6ZGG1haCgo9+mDgXDHHv/0k1J+h2tQHWXEm2OqcZnOy/MTG/GsUdu1dUMsD
PtvpIQvxS2fxXn0KJ3aRM7edcR++CVMiJwwGd/UuZVUP6EGQ0x4WZbU3/ug8x+oQO/WrLbv+kPh8
6pL3welbZj/6mHPh8jQTH10EBTip2d8gKoq2YHPzjakA+WcZgiROhdKqZNrnprODB/TXNWI2NpmM
3H0Me3+6nbRw9uUwymR5trONpr7xgWzgBSvvcQ5Wu6RjG4U8Ox3GozRuwlRpjkabfedk+9HpgmND
lvU/es9nlwPAwTPSGY2WQ0uIHOt37qMOju3yc8vX+u1UWZEnaxAqKLCmPQdNzZE9LHnFARpKpobO
S7Q83vmOw0mpPc0blYp+xWxyTWw3et+QmGdT4bvCdp8YcyGKTVOx6ZRsPMZMc1rTbdClhPdpIZhT
A8dmUk0OpPt0e4SSwPejqbrvIEkjVQnKDQiOJ+K3DTJt6uCmbxJinIZK9cC+uEcXEdd2qof03nSn
q4Yz9C18NhK24rpsbylEEPcGCEuCIMiJ8TnQqdh4cKC+kCgccQBQ8okeh0jyCZwkxyjKiqPPEnzD
+tVBad00193MtR4CxD44fnM4hrBzBjayPUhBDDVju1eHfjiymYtIQ8Zk7ZkjtAFkJrk+R9wUNYFX
ToQtCqG8HirNtu6QQmDWLa7//M2pHRdk4Z7NjBr5M193/JHbRx3NK6LV7BffzlglYRZft7Za3XNi
iLMFhFFhwy51IssinsYtcLDZKb/xODiddT0APfMk4IBdnsLka1r1NUG/sIm1LPCAP0pvUjiA1ZLM
QWX2mjVpCVFtVLy07bMrQZidx8ESorYgNh5x6D6N6qDcYjUhZXUw3wrb/2nGiFiLWHbsm4G+GAq0
ITOFzHIaTGvu+KPle6LKrOQ2VeJs28DN3Ieq3e+yTHvrk/H7gAfgzkFmaaeTl2sifnD71iLz0gi8
sA/ruxjjGcu04lhEZcJBOrZc6cvozhFTdDc99qBXP2kxQv4hyqU39OpjnLisiyApWq7DQ7ODbZN0
d46VZ15bSXk0HTZqIrZYb+AtfqX0O4wzN838R1EbyvWff8Rlcsc6J7g2OzSZfonWPInJ+w39LtoS
CjfsHIAyhAJ1tn79x9T0f38O/xX8Kv5/Dd78WbR5U43Pv4KoyN8zDTTNeGfamoM9/yewc04O/e//
uMr/iX7823//L3Oba5OyqaFJFpotHFVY2Mf+ZW6znP+EhSBc0ks4Z+OvGM/OMw+s/wTbDAjBsXVb
QCJw9f+Nue0j4oFtOzNu4b2jrJNgMytUd0eIa+iQwlCye1nbW0xO4vCuKz7wr83whCIdCUmbU0f/
BVWYm1ikdwaQrmLkRcNRb6N4F0J5Jw4hyHanr752A1gQ398A6tswgsTf4wPKmyemAPNbDL34xmn9
4XhZE3gP3zehIP4mrSMGDii08R6bdjVyRGuZkyfiqft6upG1Xprv7521b6zrehqblEaQDhLjQcjt
wG6iKs/dxVoD879/14CscsdW+aY5crrpEm7X5dGnKLSIybjsBiiU99eH8IJGNh1sDx8a4uBpgiAT
6tZwf/ry8/P86C1aWB9jWyGBfsg5tK3x2V/XKd+RG2aHGqDNNLCXrPXMxY1GEuG/XLh/jVD/J2+z
xyLKm/q//2PtzZrtoO86zEW1w9rft7ys6rT4QU+BrWIentuFiG1XV6dvbO25qH83U1sqr1aQWx66
h44DrGhySDzGx/399PVXOk5dVLjtlqqMUetDQ5Dijswz23nme1Yb2Vdt2C1kRYMFPBtL+Xy6wZUb
Wqb1Sgf/iT03iKHCRs0etn67FaSsRN7pBua6++BVmFOQ3z8YJ5p6tUFs5DnpWMSffdzqLLFUF4vf
rjJKZ0RaWZvp8HK6OW1+Eh+1t6h/aWd1YkJy8Nog6AgQ1J0DYt1q241uqnxrW2uIZ7rfgOZgtJVb
8uMcIwVp4ujZ7emf8PGraLuLwaEsutI3Bo6qgZhNnxLsqQ8lPq9HEtrDh8uaWAwPfTI4Wq+a7oEP
8Yjd9jJMbtze4WVJTCcZztTU2qNb3EgakO3CR4HJGYBubo2q+B0SKlGqXco+fXB3+lbWXsDFrRSM
Or0DHMUbx9r+GlSVza6Mmp6ZDdZuYTHOQY2KrNqoTC8xouiXWtTFbV0Le6MaJmGRosnH/enbWH3v
FkNeofSmLEMTFj44FcyN1qtuNmSZWm625Vh1Vn22wS612g5fY/953iI43fJaBy5GPtB5sZR6aWIz
J0dolsmw8c2ZNRqXyxpYjHk6AlUHj6vlgf0kUjpJEpjfA8HE/kUN2O5i0NMh++VFLZVDXoy2RU6f
MykvtkIW7ZkX+eNRlV3Zv8cgjsPhiwwmI4Hti0MfEeyL4TgktiqLkeQr/RCChCRG5JIOs93FkOcW
iAtaffQPheJM2b6vOIbkIyArusPpBtZGmMUYZ4gCHZAk8bdpWr055tAuVY8PZrZ3ZNTwuXe6mY/f
LPzqf3db6AQycWzpHKpUjFccFagPWB44d7/s8suK8SOUXwkG8NbGn7IhAFN8syb4eqcvv9ZJi7po
O7uwQTNYhy5lGB4SzjaYWckkiTR2iU+3sdZDi9JoI0CY6Rg7B1F3HBNBhiHGuVY5/z3TRys3saRY
gFQx+cCbH0FZGXNcaRurHlSvtpntJnl5WV85iwKxdTbCNazAByDm053OacF9jTTkboT6ddGS0HYW
RZG5HRaINuCdFVrW7szA6uVTVVdKcmOUHNheN0ro2k98oRjWRYs121mUiT3SZaoKGryreEwHdj60
ZpcPqWKcKZCVccWZn9q7RecYxIGa9Tx+DuekvVfbVoFjqutdtysC2FD3qDJt9dbRGm34dvqNm8fE
f1/eQNH7u8l0QOJXTL1PYDGW/PsiEFP9swb5JtnbJh74KcEcE7D0SMPmFqOM1MF0sNH3dLr5lRfe
WQwJBNSyIiXV/JDZCuY2gTS8t2y5O331lUnUdhZDAr7jgWxKHDiGys0QUwH92nOCOB0PAbyW4At8
NUBoYnJy837g83zmCTsOdoBEB5J6+ld8vGbgG3jRxZVhaeMQ2wdhRP0hGHu8T06aP+NZnQ5D5rdn
1vprfbkYPEpoTLGigEOGA8KebcuxP3vTEdTjy15PezGv1lGJwGxgf7oZe5+wJLvR9ddSGsQGE8jG
+aU+WTL4KQEa6mcGxJXxyl4MJOSOpzyKyjpYDjlX4OBcDY1TAla7Gyn4M09orZXFWAJdKilbi5Ui
LpbEsxqgM7kk3wAv0YVzuL0YOyzAGHlcDtOhRuF00COr26XStPenX7GVR28vBg5LU0NlYNg7xDqJ
KXqjsWGNad+77Opzq++GJZbUBdoGXlYdEiK+kzk9DafsZRdfjACaReYMZERsVbYyPfVdrhu7DhTz
ubXaWtcshgAUTo00OAw5YHNxrxTVIMyvAF1/2a9f1LYhO1M2CVdvfPBJIuscDlUT/8x7uTZ+2YuS
dthTZ9uV54qeaWf07dFQEB9kwVfhJi+DoxyUxNrbaEP1zD4zya3MQfNG5fuHjYeuUnt08Addxt9U
BRh+0MLTSYXEEzoFyOua9ExTK2UHoOuvpoh7D6dJU3os+eYvvnWSbi8aJIuHpretM1248vitRWkb
nY0WnXOqg0GBP7tNgVhQcCx3+vHPv/SD2dNaVHWTM/j1k9UfNIFKiwL8riQJHFERkyfqf62RH2xc
Pz7zsq09mrkf39Wh1mRkpYNePNSmqWyKyjB3pJIdE8wzO7+oIAIN6ZkbW+u2RckzafpJohkNeIzY
Rylqkh5th0MS7k533NqjX1Q9zKw6UVAWeA6fsuhdrdnzX6RoapL8zGy1dguLwmc7Uuk0KIX7iuyP
+sXnPCu4lei8f52+hbkgPnr2i9JPtIjjk04fSELhnBvI2hZE6W7kIL8gJa1DZoXpSt2kPtF5p1tc
u6PFaGDGkCscx++8MuWE2kAYvkGd2J65+soyxVwUviFjoRP/i8chV74FA9DGrnYfJFnPjTTjy0Z7
c1HyiZwqotjJfvlzCwKNzr8oChd1kLksdtPxWzQRnef2LpqP+er15R20KPZEhX2W1lydmCDySiQm
JWkhViIWwbJIjr3sHhZFHgrTKVRd5QNf6L8Kg5NXOK7Thd2/KOsEn4oTBVycU1hiC0U4egGi9n8d
663uma+MT+aiqAdkqT5eS366Xh2FW70MDUbmWkz4+8SX2laTM3201pD+90CYhVLPC0NtyZ8xDz0h
PnFSPppD/BYaiPRILTj9KNamX3NR4vVUNQgLe8CzkQaueLh1EveopOXWSpQjhhUv7MRTFpm4wf8H
GP+/7sNFjau+WWEVVBqPU2bWE7gKY+FviIv6IRLtxXaHy1aMYlHtZQ2TlkV76wFMCyEhwYhtK1z2
p3tuZXgXizLHFaMEkQIss0BytA8Ui/CGqYbSALvgzMu2MhiKRa0PrQDIaLvtYeIIk6zKCZT5liBV
296dvoeVl0wsyl0vBzfjWLw7mMlIIBSmlr0EnTe/z9pGrVzzLhud7HC6sbW7WVQ9yF6deKOsPQQA
Oa/duNaQu8ejd/rqa49jUfZt5UsjGOExk7T1vVaGm6EGL5ij+r7s+svCr8c4G0elOUShcs+o+83w
iUCV2dPpy6/MTGJR7m4UZTaovebAAR849p5ZFSD6MxZNWNhYVk63stZJi2InF0+pXKcFWh2Zd2UF
KzvTu4fGGr5cdv1FZXPy38uaNbs3o6uIq3khOucLUvab05dfG6yMRUU7EeY/lgjjQeAkOxh4obaJ
T2oKATqpR/hndMA0aWxFBZVkiKZgJ1qsqacbX3lCxqLeIfED8ODKh5Tl4v04pijKMEQdFSSWe+mk
7dVl7SyKvgUdoKZ+0R44IX8gkhGGic69Sh0dTen+vqyRReGjXirtDir/oe+k3GgVYrmM8CFbl48k
v142ExuLgndzS0RSyRq0fvEvqzWjawYc+/H0Hay8yjMU+f2Hgt7oTdVU4FxwPN5rdfBgTHh62uH5
sssvyn0SUEL9MGkPKmYa8pUKz++L72npXPjzF/UOoG/oI4PrE1n9mOCJ6uMCZoE4M3OsvayLQi96
n+Q36DtMfcpTp6Jxbp2BL08wHLVKxMfpTlqZPoxFuWualPakAP7ENnzTYO0OuuKzjwkgKMv7Vi/P
rFFWHrW+qHol5BOkKugryHRAsyYP2uneJ8/t9F2szEv6orABNo/GwFa+V0zdser1G2GeeQprP3xR
ynIk9raQfMwaWnMl6+KYsVyY8CNc9sMXRRylzRC2oAY8vXhRJeeL7q/LLjzfz7uP8BQ3tpwSnqtW
OD8AJt4TWHi87NKLsm3LDnJxb2HEqGPtE4Ig/QCtqD4zSa+8kPqiah2EaQhS3eag+Q9JKA4IjW4c
HZufqj7p4GBP38NaK4vahTMZKFKoJPSilZ+g7Cuq9YP8xBwzf7mRePlOt7P2Yi6KmLe+LFOVNYE5
4bTgTIsQXixlZ0Znbe02FtXrYFZpBNwgb9g7h+Eq/Iq7nC/i4HuFb/yh83KvUHbpU/XZL3bndt5W
KmKpxguDsBRlODZYVYM7zPTfzQD6aKH4b6e7bO36i1ruOS0bx9yvPS2Ux4hTCdJB4ucodMYzz36t
gUVJw2tTOUSkAaTfj5Cd3jjTR43qXjYtaIuSJhRqxNzv1l6VGY+DjkNfT+9q2zxz+ZU3Spvv6l1h
a31kG8agNQcXINW9VZg1kr/BOlN9K5OONrf67uphLbC/mK3iwdLCxN+2b/aEvSdXPmuRUV/4ABYl
PpC92ScuAwisrNnnmyCE2ZlONWG3Kov63Grv4+cMj/Dve8ljx1ESxle43YZ2NJIm2HfAiV/yEDD3
Je8q5Mm/m0jneAEgW8jIW1/utRpBucywFzSR6Zx5Iit3sSw3groy1c9y6IpT+rMo0xsdy99m9KeL
JjhrqXxtR8RALeydg9GxKbXltEp+j2yzIr7OLbqLnrj1Z/x691qhpfF9tGBEjVf2m5nCOA3DFxmP
F82i1rLkRKfqocm2M4cnuFo2VWmEn+y2ObcG+HiUtZYlF5FJmYf+/AiMGL5YK8tronm+xj0sLiiN
FgE0mTjzRn1cgASL/v1GFXrcDlPFrcCyusOFF23arGIbT0NKhcStPDNzzJf7911ha1aMv69z15rs
0ayd+KD1jTbuopb5kDxivazPfAKtvbb63w04Xe/LHDLXQQutcacBFHqopV5hK9fkhU99Ud/QQfsM
FCeEIC0YClKbNfVe16V57itulrZ/2EmL6rawmw0WYPmDwpdPxh5zqZoc/qOf5+NVM4H4DhhJduSM
g0SJKx+iS4bjsfiimeyIAaHCo2kL5dkOBgfv12gZbQMvx1XSr7IgI2zfyz4st60ZDz8NXIE3pMo2
1yMOKHbx2h6SnkvK0UbNIkyhocb2xROJXtP4EKpMkvexDBWokZmCKcMoDJyVhu4X3c+LhralJNec
rFKfj768wNfi+85N3Nsek/Wxx2j15bImFjN9qMRGB1oigVdpvtY+UES9xHM8XvYKLiW4ttqMmWIR
I2BMNbBIXVyRsf4VFMWZb5qVYUGdS/jdoIbqJQtwOSWHKMpTWI/FWDWeO9ZhtZuyUpmubc51nKva
VWL9zGSwMjqoy8kfEIglOjPBSKxYnkh68szKDDsYpFxit40zc8JaM4tBKBz9VjNIij2UMgAuNykM
QPp4LfN8b/XYxS97/IsxSIPz1eLgTg5W2kYvrGPFgwOi8McQa8qZT5WVUUhdjEKqD4VWl2Xi1YOB
62pMyR76XQs5NceoZzPzzEi01l+LkagCldN2VhqwAd8kyb41B23Tx3xERNnkEGMNJ/zMDa1sn1nq
YkzC8YYUp0rBrmS/fecrSyevmYzfMoamX8mrRIPZP1NuqnMtzl/o/z5TmEuVqjJIDfxCnhymXDmG
UFrQ62xU4pMnKE8DaU06wHZCei96KcylZtU2cBVOqU0KfVDazZWb1ua+cNwSk3/QpeqZF/zj98Jc
SlVNrm1FKDl2A/E5t0MRCcibBeGPlnJus/njGRYY7N+jAzrCMsLNHR9s22z2VqQF20iBD3S6dtau
vhgIuogUUYNUvgO+PGdfRSB+4jT4fdnFF+WvWlKDhJD6O62LroGlbkRhnen4td+9qPlZ4l7zRe/v
pkmwjcKKXCsPp3/12jNd1PqIhjaq8VeAI9ZvqrA5uuVjFV80G4Im+vtpJpUKWReo007GfXnNnmW8
HyLlOUjj/WW/flHXvmljMiBTdje02GycXNYbUNSmlyrhr9MtrAwd5lJUi/ek8k2kMoc8r37pUfmV
Pct7jlnBixrg5KyHoQsJQBubX5k8955+PDKSTfd3vwWWHSgdnroDtI103xX+cK2VjI61EWjbAM78
mXFxZZRaymyVccDTmFWkZ4OGrAxxR+7ZbW/0nmkYnCBJUmkJhcrbcx6Rlfd4qbEdYvihtQFcIiCj
t9/n89csKmtn2p1+WGvXX9R3WLhNmYrcRR9n3QYdOC6z/HbZpecm3y1bxnAYAphLoZeCGKNLcoby
1Hw+ffG157Cob5Lom6kI4NJk0iaGijSs7qtTf89csA+5/gwfdxvhjz7d2FonLSp+QtFWd42M4B0G
6q4Jx/Y3SFn3MhE6kQd/d5SbjaqwExOAiCgmUEAkkhBDof1uO39SLryFRdm3Vu4DVTBczqGmzZA8
aWSSne4cbe6FDybupQxWWBOBlHkQHjSYH91NlpAu/8O2BkvdEtZUXYdENFcHBRMf3pBpUN2nvqmK
0rPZrG9+hFNfCZJRuqk6s1xeeVpLjeyglBqKkRnoqlVNcAV2Nov2MZxu5bI50Z7X6e9ebEgjsP20
0N61LhG0106Sg2yeIyDiMyPoxwt+cymOrQi8nTpftl5boDtP/O4xIqcr8atfptrv2/Lctu7KoLmU
ybJkNA1pZLQjIScNmnqXxMQQ1K1yzIR9xq631shiGJB2J2qfUBiva/tk5lzc61N0NU7aF1erz8ya
a20sRgMRtig22hz1BojJPJ8e66D7alsmcRDp2+nXfO2tmt/+dw+9SByH+Eq/8WBtwNFQFFQuYBj2
l119MQQExCapQjEQiLBpD5WwCu5TQB+vp6++smJZymYFW22GZkGWJSk830TWnP7YuOCVHHHZ+a25
lMlGVa8VORAX8gDC5LOMKlR+ljrZZ9Zc8zT+wRizlMZOZtiXTdthMap4QdsaO6MKNzNyjrkUR3IV
vxCqeaatlSe9lMhyJGRMhmPWXuRq2d5U83zL/u45DfNKbS8lskavk4ibENRdFoFnaua9MABtuERF
tMCS8nj85/QzX2tnMbG3fYmoFFSZByDvObLmMJ/wJpXlg6jHF3YxozPD/1o7i/I2kxbiKkRlr9e0
h6rT97mWPaeEioGXIv89Ui8b1a1FiSuTzEo/NdCemVG1AzVCVKFOTtTp3lqpEGtR3VPbCj/qqtqz
pf5GKO4Tx9+/CxmcWTWuvVKL8g6zMCsKKVrPdElPUnShb7XJL7zTP35l9LMWc3tK+KueFHyeFYQK
ht5YtSNejTYDEjxaelrtRSX1c97IlYXXUhbrd4YvtJhbSfvKiwrycX1xx57hV2b9vVP4v4GAXskh
/nz63taaW6zrZejbTWPRXBNV12PZ3LqGepOPv0zzu2PFM2/IOTqqe6b0V3pyKZhNYgYaB6SF50h4
b03cMWGBiAObpD/WmX9GTL7yss3x3e+nEpfz4CYzzTlBve32WejAbVLs9DYYtf6yqjTnpt/NVmNm
WNZU8YQ09gbAqcmfk4hvidF76K3uTSuLcwralfI3F+U/hZmYCna+PNcluytR5HWWqPEmMIMHu0l/
Awk/80G/9mgW9Z/bo93Av5VeNOfHSWEGm3gCRw+av9pUg3qmllYq1VwMBD5ZPpUWWzTTlOE2DQhA
IdagPTPM/Dld+WAeWypoW22c/LYK2Ekh6MpO1OdgNPYJyNAtpqLbvtfmPhy+mGKAJFnfuxFJAJgm
qg15xPvGhFl3uqzWHttiyPCJE9Ba1LxeWDa/LXB1SF7lS1BqdxIZsVU6Z8p3pTuXslqOMDgoGMkp
EYq5cTvlZ5Hmn07fwsqSYKmpTciG96E22vvSajOo6n2+cXvTJ3WUJMRuCtpXtUn0Q5L54f50i2s3
M3fmu6LS0sIoJpSu+8kfSDCtiQwsbiwtzZ0zA8NaA4uBQdYOFNhCuoAMHa+oycFSL1xgisWAgNy1
bEadS3cQg6eIOGH7nJBm7VfP//5dt0AXIN/cLumWWRboBHW1zcr2Mum0KRZ1j0QnbKaxELuBdBEz
BwJYyUfVss9U5NqPX9S7aqos9rJM7DLh7wdTfxDEEp1+Xf6cbH9Q7GIx65so68LKIPUml84v6Lvm
P5XltNet77vPRd19Nfr4Wyure6uaQD+CIzyWeZM8JwiqvDYjPmAYi2KjgWzdpoZ4MuZ8KNCk5zTW
KyOqWIwBudTKmCgbm6OWPCaFJeWccNImL1S08loYavVyuh9W2lkKcYkGkMLpIYhCCa6PlWjH/Jfe
CmEcg2zqw7uGldC5zYg/QrwP+nypvLVGElaKnOiPZh8cGVqP7l5/VT3d2gpPP5AkuYEE6hFduuu2
/o1+4xwZWz3xU27VDajs+sxrNZfVRz9jMVSYqdENQKxSzw++qg7g1vCG8LEzg7dGns7K9RcjhVEq
4djzyDwSmyQZWlaosO7aJXVrWiMMXpLd5mQfYoi2YaW7tiBbEGwC95q7Q6huAePzfhWptMgWkURC
zDnepV9rxzqNrPK7YfSJPLCzEZOJMlZBX/UbYuQNDTx13Pp3mRNXin01KMIuE8IBelDhYrSd4hNJ
GxVsWx3GCMItFYOGEWekrmzJFC4HuR8nSYgm6TFdD6FKwMjfOn40o5ptJ742EoNg5jyUn00bjAyZ
fNU3ggbFb3zcY72BN6kQjAqf3ie4HujYxs0HrbhGlxlegzxV78bcJVA3H6OBL93MzZT6kJu+iL73
jiaV6zyPRUBGe1FF1+B5LSLFRHpo1ZDwmnrkCDWJtM04OWGCIT4zsO4U9pjt2dImRD4e+mBvKpPY
RCK6SkN3+prDnCRng5wRY5tG/TDsfN/ICJZRHVi56paUH8/Q3egKxV93cPJa3xN+tkuk+Q9E0lti
PuKtZg93Rl/uzaKcPB+MKGFA9wkBAl3lhtuG3M3AZVglvr55qMT0ZrX/1Fr8D0bzN0N5k01zpw8D
hMNafCIujSxaApAia2s2bXITRBDAGtQcsdOoYKGQrJKcYBXHwdXb7aB09T0MbVIgDL+4BwjvH3In
Noiibl2kzGx1wIjlKd5FShCzSGWPsmpGl59cy904le59MxJI3DMJEjHF6S2JAj8NUkrqfHiJY3CO
ALOvsyq99UextWPjvgvTPWFNdzqw/aoLPsdh98uwAIITT72zkbBvWjCQm1YJv+hj8Klt6kdz4uGU
pbFxOEPz8jR8Kybzh5YrX4Qr3urJvSPHcVuM/U2rDrtQ0T/3hoVdLBu3ZMOonl2GXx0QsG6l7xK9
uU+jhDDirPup9CRzQPLxBMHPfvsCNpzl5D6QSMU6sOCszY5qVL8mrvZiRMZOyMqGWyyfjQnvizvc
mfoXzbJBdzreEJu3uW5zziTcz12fkkmfPsPN/z7Gw21qO54pSddKyp1CZk+QXYGo3Csk1aZhJjHl
1WQyTbdhXZFHp14VanxsHU51W+fYEylqyeEmCIleAl8NUPZBSUgbg8futWFwBWFsGyXRN17MzZT6
DyS9ffHVegeXiaiSb0TQPCbdsFdI9mo5TR2Z/vNhO+di5fw9dt17yaXJjWRseBBFcZyTwcja8Pww
emxrZd9a8h5oP1DU3AO94fV43TUyXnZVmz4EEWmD6S/b+qkbyWugxyQMEBuSsIhMzGvdr7dWJb7o
JDmRoL0xsivpRi+6AzEW3HEAypXA8figiyreBbl5qxvqnkhtElQinqlT9elt3ZsEuujO26jFe6cr
Ho22hAvcGW+469iDc950Ke+n2Y4/dNeBlt+OLkh/PM5kA+VE/UnzE4Sax7yfjoGvv2SMfxw+acnW
aipW97obeEK1H5mchg0pW8amMEy5t1rVP9ohiD2XEFEp6ww/MwHEAcl7HZ/Wu8Eicicg25KXVYhv
U+LnLyCIXOIgm2HyvbbV809tzHHUBqWN/djojniJh8F1NoTltS+5RoopfEMefwLGtonie3X0/zHH
qgL9XTYklyJgLF66jIxAobVYraISah9cXM0oube6JFjFSexDJIzwi8ggEmx10y3wPYepXW4scOXO
q9sDAQRe6swZqrGwKX9fggR3jKb9JLouf83cAFuMJhiMdhMKTOo+lJlXY5LawSeaPKNKS/ul4pzi
0cdRY3gjUTzy2iys9AfBYeZXx2Yjrqgqg0TRRmE4KsTW71NWVV05kGRQD22leJnmssIxJy05ZIrZ
/DAUOzvYo4i+4f7RA+awoPha5GF70LRSbMNuym/9nkiJMcvyq5AkinSnD6maXxlp2Zq7zMcYQR7D
2BFmlvla8stSzLp91uJMvIAHRqqip0pqbBqpyB/1EA4/fF/PXyVDwxXTg/LFjyHfbno6gdgIJslf
Yyo7wndq0iiCjmibzFVuGhuylEfSnEmddYrb7tLaCdMdei0DfDqgdL9p82ofp427bwBTvUa6E3+b
fFJf95aWE8k+gMbeMQzxU+q6uGpsLXqpJlP9GQThmINhCQlT7DK3/B1k5Nt6cFrab0okh19RFpMc
0gfEdRBGeVUBLL9PokH/x9DnvCPYwARRaOp4H/FQvyeInL5CIgegHDj6T8IDGvE4gc4+1Alg/ExY
5bPIkvxlzMryKFq3oiQFSH5SOCx2BH3Iyke/GJyrKQzIJBaZ8yXiUhStTeaaLerpc41KI752dMu+
KmMS1yBtfK80URPcORiR9Vy4VfRtRhERyscu6k/CCdp93bq1Tg4sDvGHFq/S8P84O7PduJVsTb9K
Yd+zDqcIksDZBXQyB6VmybI83BCyZXMmg2OQfPr+cp/qbu8sp7IhwDeWZTKTjGHFWv/6PxyuoUk2
oG6Ybm5QNcwrt7iTU91tDMuIHxIt9OfSB8jswpp9quFGXlIvENu0qvRO9Um6pYfPvgiEN9+yfo4v
cjTajuZ2na3zvvcv3JjPNM+o3Q4WtGEQ+MaDmO16N8usboCZTzbLiWGAO4uj8WMLBDhb19ksRgpH
mHVdL8lYCqiTbv5Tm1Z5L7JuprtyTK4qrb3PngMS1kgSK0SU6YRaWBV3adjQOB8mPmZ0LcD04odM
qOTAgLFbz2l2otHCxAw+7siQDtMISXVFeOV/boPA/VSkUFtuGuw7wXDXgxTfKnrY0jW2YJYX+mYM
tDWfUltspqozMyIP4Hz9xSQU8pxFVIOxWsZJ3QOxg8zoLliAzRi2Z9Ld0lJJFTbJzTheeQpf8Z/F
UFQaAGWxFPBd/cIbxmEzQyCsaxCdimzrJjBq+b0sNKErT850H/tSIhjIZR5sZZ5UYVuD/yV2y3tt
OsD6+O+h6wrbJiaqnMc0y+yvhRN/EBO4vT5ujIiDZxN9wBMH/2wB8vCWHogh+NoJlFPQv/w4bvZx
hHJ3kQnu8RF+NxUqyDi21iZRaHHlVE6r1gPL32PVxlF6rbMcAO20TO22nCc1h5humsaL5AvNN2YZ
BzYYOeHBi6ixKO/8VZ+b0/hd58BBd2jo52anJn8ZYRWiQKtXjvbLWoajDe73Ki0glTzULj6WNcir
fuiu9WjPN6ws/ry10wxylU5LI7hsBi2MNYZrjvlYYK4yYordDwFYIb7DRgO4/kyDcTaGce5oMv5F
mb3E0+E4pz3bD3Zu2VQ1JNsE/YBZ2dUnMyeeWE9JhNNqWUwLxCdXqK+lSZyLZLNKg1uYf2wiVaTE
cpNBQUzuY/gTpJlLbSRbnyE38byneNrg9D1760Q7bX5RRfQCrWfAGj9wfAaCo0oraz7xXmb3duSY
MIAnS8whjJjWY2g2GrhKbHZEVRaqSbS12LDl1D1HGYEhajz4c31ZO1eu3fvFReVW9bDOcM5yb3E6
877BlmSJUTPY9U2lpFGuRtzYs61m5RVoXPK8f4HWbB5It9qxAkw2hCy+A+kQPXySrpyrDzK36vlG
e7D3wsauDRdTrsQK9mmOZfNTvmA2DbBMdNW3waqadm8GS8LjqctdHrtR/mT6qUoeA8A6+t7UkFiy
MBom0UOrM7rRuoybNnNecwRJyVUmG2feKVmOxoXpTHr+mLmOa39BtuwGr5bOo1urHo1LdFHL96Cw
ylWmRbyOTTdC6IVlLRADfGoW0EHS+VyQxKPsjkWQfKg8WFK3caqa4SKNUDvd24CogucsnjtLHJzz
PDuEzpNPYE5N2DMw3WQ3Xlq4ndWs1UpyzqIC5ga3VZ1mEDoNNZv+OmkYUsS0eFdvF08iNcvqebE/
JJPZdthXY5m+gZ1Mt21octfxKs27IFqzJ0ZJKAAXGg+ZAfTh0sybQl2oDBjFc5IEmQrjqst7wBlz
q7xdkSlX7buixAh+HKRPVFj4jpcsmEvgmPo9GsvhyUOpDsEw6nF9ib02ckLbaeR0hQrXEzdTXyzG
Zk4xb49p0HUYa26wgFrOQc71bmxi9MxjHp7nxhHsSSRnihSNUr5QNQYu0+qnGf9cwDOkLr2pwrpf
adIkWkYpZtpZVBymkR5GR7DTTxgkH5xB8/wxM4fOwiZS9UO7GYymN4etCOyofzGN3s6mFbT1Jr/S
UxfDeZ5wmQwuzGgmAzfNRR7fClbN4jGIBy1vtOtM3UNXMLr3Y7/oYDeUNCatG21H87WD3d69DIa4
e6qVikiHz5RbnV1kstl+T1K3lFfLWPvmLefmNtpWrmE3l008uAUwcoqo4HH05PiM8TROizvLEUa3
B6Qm25uafrgULAKmcwSxwbxqdBtYe8sJuv5OdI1RvdjQ6otrCduZo3mVlEXyqnTb1tcDtf4CTfcc
L8+RYWX9A6g9kdx2cZo5e5rsZXGD6QF2mpt8MGHLuoPhRD8WHB8mjhrtOHwb8fkki5D5+PVfJtji
HwZL6djxCpn5CF5aWdQwxn6u7A+VgQu/Y5dOs6e0Odo3Jowj7Lhay8jZaRG563VTegcWzGzoH5wW
S9ZFTOB6BVkh72DjpaldfM9t6HMPrvKxxYtBKVgfBEl08ycTJ7H3sCY4mvUgv+tvsY8OF1hPDlPs
24i42GB7A4o8AUpsPLfdW8ZoLt/oYkr6faSS3r6rFt1ZO3wfp3uv7qt9Ry58vCYpIJOvzgiR5pPZ
Cqf/ZE4gtGLsZo2Bh66deCEhoBY1Qm5MpLW05qqpQJXdwdBZplcDbzMHJYVVLT3aqgCGURF6Oh7k
VQp2av6Wtx6Igd7xaSsgDacrONO8q3xbFWns/+DwHllPHGwiYOCEPOO9aUGlezI7248uQTtm7U2Q
inxZe2NiVg9FsPiE9gjRDqDmTtIo4N9kC8QIvXI4py3rWpvLJEK/C+gkmCwQ3vs+6syyoIRmgu2D
bgSJkUMu9lDEfg55HfciFmBkQEoEjQujNjHydWX6Cqi7VEBON84E8JjjY5PYwYqm8Ekh8ZO9zNEw
Zcq6AnvijndWZdIluKjED54mZZtq61tgQp4MBy7iPvBMAxVdCntxl3P6Wsj65F63XKmirg3QpVq0
OKirOM/4BeF27Q2lQD7LQbaYxzcNDpTqibDBhgzlZl4XXEZkp3rq6hDHgY62JHNkiI2adDatGdkq
pHN9yD9BIjVyMDpD1M7ByvQZeM+KieY8t1k7OwroJDuDE3qFU5ufPB9iIdD73oP0tvLkCCljZZoq
4EQ/tuW4yydmwxdBhgWQCSBCK2Sv7aZLo477bCOoR1wHfWTofuVYVTle+oX20zosZUnlT6Of6teO
b1nDhdHNi7iiSOiJj6YTqOFA6Yms8bEZo6wvQ915wXjtGs3BVavslJw/5Zo4SIdlVGTUEp0Zf9wd
+zfbTtVTqrhrbBk5N4kTB/rewg44Q2IiugSeqnRYULvVWKk83gZZwhpPZ1Dcf41AOffZVpRVmlUA
W4EhRczNshL1qkiyucLWt5O5v5K9qxsTS3NpdOB7IS25HNfzwfI+RUvp+Jfs8aV5i8tG12/LWgz5
AQSLOuyD55ie/W0wBmglK3duzeo1gKiWVSGgo6COVqKcDpFz1WtHvLRISly9ihzDOeSnRO3mELb6
eCj23gLq8BUnxkPLQNL7QlTQGIkGQD07WQUg1lqEtcVkMs0eABwH0I8K2QZm6HTj3D9z8l2GW3pv
YMVYwSSCPVgRd/qZ0uRV3tmgr6W1avLOnT5XyohUu2XuFssVG1fdExT6ov0poyrwu1XUM08vksrT
1k2dGb75PNVG4D3nIg+AIwERdLpSe18SDuHjS95WqbfOplrQdjO1yyFC9SLyi9Ew5ng1tcNEroER
/Elq1+iffc1U/ewrxK7F2iBNCiFrCIpRP6BCzevnZSzI8vQ0aJRhEDmFfTuTAjVrYr1UzFs/m9L4
MS7JQl71kyc5BQP4bEhyypJTiwvW0P4odTwrdxXkc+SK1dQVhQ4ITFQe7VrbUT7dQFk3WOEyKl7B
mt7HybhSlcgA4I3qsDmUshU5TII2Zc8r5jmKX4vOqMftlJW53EsO5v5a+UHJSashKQy5NiU4qj+Q
Cguap27KjOZOLvaitmkTRzJkNcii71WZJ8lmaeYIdHbltVXxjAl3NFCvsDnT0EEUeWFrzxRSOdOQ
in1YaKuK4rXGED9ZG3I0xWWjJnxVyVzAbYe52OvuwXa4QHI1q8BJsanjdUWXMHnazAuxKPG6LX35
U/It5Y4A6ObKdaM7V9D1HvZZbBjbHvS7vnALeou2jkvfFEuSb3bP3pLaTMrI0m21HyeaEremTQYV
087ESm/Trm3MJzJ9dXIDai+y72grs9JyZ9Ysbzi6LBk9Hqt8SNzY2TBQhb2fwNvJz8IEJ7eLpTkP
tyY0K+NzbfVjk4aTRwbzp7ZUMePTMRZuArN2FMnnSY/Ncp0ndd6vrUmhFuElpUPahXGaa/eyLQ8d
NyRxVICTjDexhdaRla4b/Afcr5NdQ+bTdUsXO8tv49UrCIxJ8jQujT88R6WY/B91n+icyxIXmN8M
R2E1Hga1p9ksW42l7e2kDirzIAPhdUMDUUemV7W1Kj/7S+3AYkQ1EHz0qnqKUnq88deb1xNwDhpa
Fs8fyl1dJNjPzCpe9EPmmHbwQFvNUl9QPPK8L34SxGW6MWSTR1d6MWSdwP6MdTlugMYu8rrX9Hv4
W5aVeWlDUxRlu8+gigD9c4T/YfYFjdpAs+XgfQRG2eltHDG4HrQ/VPkX2x1kEMJWKPK7BmdL/yNJ
yZghJPTiE3VGnKWmB5n1RvtBwY+ufoqqwwdhsuLCDGlDKLtsRYAUVa8LQjl5XS1eZv9si2Xo1jCQ
lvHZzaehvp5tDQhsHMEDXy6qn/oLVaP3ZEQrt1FXHC4T+84pzCF+tpeo6jZVZOIQOJDIsO/dMXNr
b0XWxPGuaOWFT6gdT7fbpMbupsGS3a+qPcUOSVQgRio03sqFkZfus66X8/dxDHDzh8bYTdaT0cX1
cJG42kMCwTkezjYeeHF0QYXNy9jFQGVYH0uspSsS2cLNYVs400hWiVn1MfABvavQCPC0r/Zlp8uI
JPUc9JdwuD1n5SyCFsUkIrf8IMxaEcc3fhkBmiZ54KV4krp5VtmbDi1qJ24L/OUDfTMHcdJN2y7J
utzdCi8tpk+AxWh0XCVW79TDljhqZOutFwn1OEkOYJQDcMvJbzLWofhuLq1Oz2SuHUk5xEliWZK/
6XKoINugXeIixchuyGnjIztbK7LoicqMQ4a+Hvy7Iggy7e2pYCkSBIuTeW23jseA0tqKdJ0/ZBvt
uYP/xCpQlmyorTvkz8qgNHJPGNA2D1mbRf4Pq5fB+EHkqSM+JnChzSc1D7n16Js9wIldncyUeXwc
M2Fbk1JhK8PYkFnmAM2TvX+lFXw45nPuy2sLGlbzYKphnm8KFiq9KYquaDgsmmZkhnmlhu5qTv05
u4GdlHgPkVB6+jQPKsnIK3VwX+eh9AGLdT3dUKUwvfFpKRCjhgeBiLhOEncxX33roI+7SNAme6QI
4V6SJS4MKke+PaiLxkmFuwVVvOhvQafdbAtXJ3KvmigfUzBoTif0uCf3HQfpBTSSASacZVQpJMZW
dTEExmKmU4NxQXHqkgSuO9zMNuzV+A6S4JBfd6Id/OemxYN/5U7lXG+aoe9hthVFVW2qfDavSaaa
jxnLRLEKWopI6xTL9a+l0XNKnTRnRo7A0v4RGUv8wSFd9wp3uSTnHqSPRuyWI+cG29bhVFSWA1fa
9CvKZ2Lcu+xK88rheAanjiEOUrxHK31J/OYUV7Pt590l66/Dsigju1/LWVPim2xlcIwDgSgoyxLS
3bc2y81twGE1uCcTVIxUILB9KYK7RXBOLq+l6chZrVNlzosZWvYsjY+2jsEBFwwxjtQ9Rbtbd551
A3w0B3RGrUVHoE1TZYdA4KgZhaOfw+IMzMY4VF6M4Xla+oaw0Qz4ehtyM/KVrJ7oHgyUDjBUMKOL
QwGS3nqISWbVW0EJQ69J+1ZNOLXsdyt77Gy7X1E8IXe8AgtoKBICIrUIy4tJe18DkeTLR/IenFa6
Ga2pSE1pXOGBNQahh7fWVZE7kX+tULfgfKeqNMlXNkm57KEvSAKEiZFqmO8IrbrrpLIMIMze2Bol
GAxDk+zKPHxKuaXnPEvXpwAZc7y/zqq8qK6FyBgBY88dQwKCRl93pVi8i5oDyWEbHRjnbZfW6jX3
a8EBZ8Il4KJu0pxWjqYx5huSVKrYeX0s5L0BzW8KRePpQyaQk6Ra1yLLghDFXkmfauRYrLC5kB9c
5ZlfSAuWGYGaktGq0ES968FAQ7ga89xk/xyXIAvpgZ8/uH7dQNr2nCUPI6jKckU9wDL2juVWL2TW
cY9IXINQnCjaMrYil8RYBEfVS9WVE1FmbHK+RrvtV1kJ2D4JiqtMKDQcq6zWQXmr0sHF9FEIme9b
MqDdDkpUQ9WlahZQooZxkLMVydisBf1Z5sVcpvZMIZuc1spQKaMXGVqTbruIYwQROCzcz240CA6B
Ob5fNxFsFzzw56b8Iue+yzeRYG4UJnjMawr6JqVTzzCobSbdsIQmgWCwYVeYvDWsrYH4uOndm5iF
OwlLNt5Xt7Bku6bWGFOcliLH6L4d54rP2EUouUC6tqFte212OQdi8H5qEAr3qiZj95E8+BA/YNa4
9OE8C+95DGITI+4mgeBEeiuTKzF53ieQmb6gMJy6V64zmyTC8noZbpqmM/NwcExY9T6EjMYPCxDR
mg/N+XLvWYWcVh6xdvfE3mJDaWtl4d6plmJFCIa0sZGK8B9Mcu2d8wTW2vXCEuhMfCFqw/zmF3X3
heXesbYuT5yph3ka1M0+VlfDNHQDSFxjKkISC8EdRbfSWGlryX4MyqvLVZ4oKrZwXVNI9kQDa092
eUCFRtRU2s2SaGEHyCEQj/XYmZTdDK8xH52SrieUGqKhTm+1Jh5AhcZE4nqw5WwibmKZ21APAC3k
9L3lruFd9F/7JMqzreOw+u08adivyRQdRgs5EZnthp6DYohnAEOtxbI/p/PcrPFpr0Zdb6CTpxSg
OLdd0bA71jBsjflb20dChoawMuhg9JUZF+ns1EhubGkll7WVsIdpC3duQLTUiFbSn4qekeNV052h
09kPSyOnuIaZ0XgTtCxO5bpNsnb5mng5EiisCH7IeKKCt1rE4l7oqmnAAbXW2LMsk9XzV1PFeEG2
K1S77nTGwIwiN26fxjww5WWULzWJnaU0Qpe64GyRE4+Hz0DXh2kXmPNsp2QUvURbd+CXC9VT9s55
LR4M0nqFu47rk5T128i8mlTXqOepQYvu42Djuz35XW32L60vF3zCxVRIPGZSZL3EGuSGu7Jaja01
IAHX5lA3waaaXJl86cQwI/GsrdpKG2odrNHLuo2plkU7N/FGwyJgqSuSOG8Lsk6pUI/N9uoJ6m+U
et7WYmhuJHVBJxzrlFJc5vWrxJDdJ0qS1t63GnTeCQNLVQjINT4kNQRi17vocySrKWzZs5qmg+rs
d4qpIxUhNGussmbknHCu7W5b9L6b3NesrM1O2wS2Kx00i4DeXnTpbuxjbwhJeSZBSJIIfvHbT+aU
VO1IbBizV9Jt23rbmkWsWEMEnG6AKCtyNrV7QQFQ+vu373RKwHWkO2ybbu5cx5HbJU4oruONkpVr
qySNeZGndavPNF+dkDf+5TjyqzaT/SEotS220off0Gur2jSpSt/5JY4UhKoVY4fNiNiOXklG03r2
m5ipouYzPR8nHtKxmR9g1qZUcURTagBZNmnnfRRkt7gInTMBOPF4ju38ehS81Kqk2Ppus0HISwkc
bfyZwXTq4kcawGga015wotrGJBJXfjtGK9a/8YzC8NTVjxSANqBnMRs8G3spCSb6ALfGpT4j2Twh
D7cPL+SXYSNbq9T0cDBsEi+wX7sqPWyPcsZXxwLkp1ZqQPl/QV+fUGf4Rae+z+Hnv9zSFxMFVK9E
5W5NaIyG2b0avMF5fHu6/eU39Jvl5djtz8tmR45z7G6HLGq8TWc2QR3G3iLyV1lW7EpR48f9Kg9U
Z98ZSbpkX6xuMaM1TuZOfJW4mYqfXLdp07Wb1NqIz7zG3w9x76+m2l++ttLojmHh9LvYVS+GHj9p
USPhKM5okE9d/kiCPDrIeHEDMgj8U3bug52nUVDJJifSr99+tKducbQItMnoQRKZcCO2k+t28b5m
qb6Jqvd1EHjH9kBZ6dEcnTjdjnrgTZsZ6SZ1/XOtfic++zGdc4hbWMLDiFGzmNeu2e596dPYtLxr
9fWOjYFawQkzdspuZ9uCA1rrfA0mAvZ3PfdjV6A5sTJM69E1uvMI8t25rHV914zl/duX//1W6B07
ANkgkxwb+AlFmegx8eVlkZGu5OOHDTHi5n03OZr0tTjka1xu0gSpE0aBukAA8kXWJWfzfPv2PU5M
fc882tQHGmnyhCzsTlr1ruzA4wrO1iu3FK+ORi9LCW9N+/oe0Ese0lfICdxUH8i3N7sSfcX7Jvqx
Q5A2OIE07sDrIoPX9eIR6fRTFzjPb3/LUyP5aKJTIukSJetuFxnOLrapsyu1N8tz1v+/3xCwQP37
6jxGZBWywm13uk83nj0RL0bdQ0xpcWX76Q3ZmTOryeHN/+c6Dcj77zdKFzfq2ilHrZuoMHfn29I/
5673+0cEAv7vl9ZGaxejQsqSlCMnhNaT2U0jFaLPzAYu8J73IP/D8CevpiqvBQ9q7u8NFtkicT8Z
Kn96+/KnHs/Rrj+ZdUeJJ2pZUcbuAuOIPgSA6px5+Kee0OHnv2xG8aEtuHXsdle41iedZY+25W5c
Q50Zo6c+/OHnv1w+mRpF5iHpdsJOXb2hZzXowxgcVX7m8x+ewu8Gz9FMd5M49smBtbtlMh7S0n4q
GnU/VfVuwhrg7Rdw6hEdxe1FijLX7rlFF403hAw39TBd9Ok5SM+pyx9N48Kfo7IZ53bXOt53c/Tx
C/bt/sGKdXpmTzp1h6OZbHuUwcaUATpoGiqawrqKyX6toGKf6XU+cYNj958SpV8/4U23azl1r/AI
u4sS8y5pg9d3vYFjp5+enDqVbd4AC+rVONtX6BB3fvRO57tjg59Ax8WQNXG7q/L0GYzxY9OqD3KM
71RzjmlyYpgee/oADGtN/HrbnQlHSOQ4olrN9eSX17r1N+97SIeX88tUA9nQR1IbzY4T6ycZy+sZ
jFiRN5/fd/mjmRyRf8ljlbGl8qxWQRPTLCH8OBzc9zVQSf9oKvdO1hhZHTS7PJg+TtPygPfdw2AE
H9/+AocP+puVwj+axia5wrkSpNJ8v0AnnmQNM22qyw9vX/6EJ448tvQhYZwtI/q8Xd6oj4tX3rd+
QxNN981pDL0xa/kx9WjAqdC4rbLcG2hV6q1V0Zxrmz/1/Y5m+ZgJiQoGvfFC1wvdGug6NUKrt7/d
iYsfG/4MRkUifaqbXSyWBPMKdM21+uEHY36m1/vUDY52aneuzSCeqmY3q65XO9oBaHUgi4c53/u+
wdHRfM6HwW/LSO2EIHO9Jkut6DkKqJWeeUQnpvixgw99d6arabvfZZF+hXpwjSyqCxsMTs0WAdTb
3+IwmX8ziI/tezxvmnxzNNXOyduPIp3FypQ03zp4gp/5GqfucHhBvywjfUHat3MqTPGXpfoxLtN8
aS12/pLPU3WuZfPUPY5mOoUCJEgTj6pOsnqFwHOtcvtxKqx3NVVL72iqF3aNe683qB11CHUxd2a3
1UWdnNntTg3Vow17dEZnVoU+vGixfDLrKL5w0YqdI3uduvzRPHZYZTFE5RUHVdR0W2+gKrwSUS3P
nSJPDNRj3x5En3ldqZFeT6/Kdh04hLb1P9ZV9SJi951x5bF7D219diP7lmHk9h/SuHtAcPUJudTu
7Xlw4iEdG/bE0aydooibnVcFX6taW5Ql3HMYpFMXPzy4X6ZAU9LVagyl2vWcU78a0rL3Q37WZvXU
1Q+T4per07yZZJ4jarTBeDKRmlm3hZSb9z2Xw01/uXg7GxTwCy7u1z3l20rs8+osEPP3xixSHk3b
Jp1Avfq001AqTI2PpNIs2vKyGr33ozQHp70ykggLuCHy/Pm+8yJP7ZvAliq03EH4+wEVEj14bhDp
eefHytFrreesfZl8Sad/BSuDjTKnQXZf6ihuL+PJwuTUWLJE3Dto0uubwLHl+BWXhzz9gNRf9BdS
dJ6/Thu0UVs9IVrcSOF01ZfJQ7V137vSyL6ZscyH16LyKDOpHPnZLXp526K9OfPmq97pK71Blj3N
a9ValNmCqbRn7BGjpt3SzTUPFyAclvhCByMeHqWnpLnH5y6jYcdzguhxmKbEujKbCPH4yh0cv3rn
6zxayMoJEVI+ODWezHQq1rpaC3+uw7fHyolVWB6tY2hNELmj/d8VMvs6TtVdYMWXkZe+L2A8tiga
wc9QdOKziyFilSkuvTrYLX6wftenPzYlEiOQQKvM1M4OgmkVGQE96VP26nv2mU3kxOM55nS2ZuzQ
gWIpUitZtqpZwhxtfMWA6Ol9X+AoIMlGNL0V0NRdZmJmRH9vse1R2l/UNNa8b6c6dh1KZGoOlS27
nQciZo+oDk1r0bqPb3+B3yeI5LHhUFvSLzmqkbVmarMQCHB2Rci7bJqptfczTULXA/aCb9/r1Ms4
WtcoFfZevQQ8LJRE9Bo3z23V0LYfDWe+zKkbHK1tFEURtPmq3rV9Q2NPMIt6bwMa/kJ+JH9n3HPs
NGRVqbUYFLR3EnvaCRVrqn4gd55ePYOvdGZiHB7Jb0JEcTSt+7LRkZH0vBa3+AmH+RKB+zm0w4nQ
QRzFJmpAsNHMXs1JuZZPlSqHzzn9c6+lO+svM145P99+3SeG1rGH0CiaBWQIZKaiocsBIRaeBiuU
AfZ1gx6SXhh8CebVxHx5efuGJx7asbOQVlVhYXtNuOLXX4d60Bjvp+dszk9d/GimK09H2RKzKTtz
34bBYNFcjsZp976PfhStaAQMnUjJeOHFWFwmfpVf0UljPr/v6of58ktA0WVVnEd1zSpeDd5lUjnm
Vw6556q9p57M4ee/XB2/+WYpO0LRPCqK/YARBSyu/hy+9MRoPfYRQjcwBOlhg/NL/9It1C1B3Fcn
nZ+HvjwHAjr1DY52aEgqqEg4HO+MuXJ+0HO//FjKoezP7NGnLn80mYXtADrJ8GURElHIHlWQFZoR
lgVn6AInjLvlsSPQbNpRJAu/2iFY6vP7tMKrJMSU31Y449TGE5Yot4bvYfIoe/aTS1/O7XyZGEKc
Q12cWHmP9QqaNseqKunLRX27XMemNa1poMqeXD+xt28P4lO3OFq2uoz2VBeTyh171q03LleRtHfJ
cC6/euIlHWsW4okqj2zrahdkhnvhYKJxUSicFN714Y8FCxrPGn/MnRKZGzIYZMLtU52540WCQPKc
lfqJb3Ds10SbOvF7RmSv5ybxQ6PMyOOWSaWKM2/g1A2O0jsSyy0OhGwckdNm5XU+dT6JKuxtzpWk
T93gaI1dzKF1u9Gudo5jpYSCmnYe0mzuGKze9RqcwyLzy1Ilu4UxanMDWic/d31+kSzDp64wvr99
+VOf/2idLfpy7oNhwZSirboQAMPPBSXJmc9+6uKHn//y2eNmsboux3pjNN1tYeeXtt2diZJPrLHO
UdxUGgbt1X5f7RYNmDjt9a5K7Ad8PW4MOove92yO1tg+KdqYTgrml/CdjWuNmv7etjqzxJ5YHOyj
keMGU+3IykQOSVc0GEX/IrLsD828vO/T20cDp1VVHEcBJi6Bm+hrvw/MNfuQff/2szn16Q8//+XV
BjqfRyReBMZOEtn7QLhi2Sd95s5rXRi19/Pt25wYQfbRCPJnGfnSiVkgoJiog+DS12FumHjvv32D
U9/jP8ZR2jX0opQ7uxgeixpRdY9TphVt3r68ddgwfxMV20djqB6b3jdbvoAoaL8xgguLBtvGLTcm
rkhNPW1r4d7MTvTTxCjETv+dj/mvv8Hsu3/9N3//Xqu5TeOkP/rrv57qkj//ffg///d3/v4//rX7
Ud++lD+641/62//huv++7/qlf/nbXzZVn/bzw/CjnR9/dEPR/3X9+Ed9+M3/33/8x4+/rvI0qx9/
/vHyWqbVmkaQNv3e//Hvf9q//vmHF1iWdQip/uvXe/z7Fw5f4s8//lf1+lK+VP94qV7/cZt+r7+9
tP/AKYC/dr+90o+Xrv/zj8D5ZyA48gKOMx3PMgPGmv7x17/Y/6TZzZGeS9LIExxX//hHVbd98ucf
lvNPfsJRX7qu65n2gaPX1cPhn+Q/Uei61P49S9gmv2H98X8+8f3/jIz/eVE8pX///R/VUN5jq9R3
f/7x13T9fwPI86VpoScxHYtPZgr/OGvSYcEk63Rqd35hPBeWvshE+Q23R9TentetUr+hrwnm3You
7W9KbiLaoYW0Lu1gCevoObPLp7wcgpDEjr2iATWcUwxxRvGwMJtwQ0AVb1nphT/bG+yzrujZTc7s
AkcVqr++gu8EJjwvjyf2H8AZZwTVYuXUO2m/orXGCPZen3z735yd2W7bSrNGn4gA2ZxvSUqybFmJ
bMVWckPEScR5nvn0Z7X2zR8niIFztYEd26LIZnV11VfryyzzhDBV9xAAziiCkzcL3Trg+xFSCPyX
Jv3oOmTQeHcruQ5DdwV3FPn6u8hLMbB2JuC7u3YQz3o73+nrPPrwOHRPSffYqPtxw5RL5SqJ35ly
RED63DptkBv6Z7fpPqiS/B56/rstdB1VzTBVi/n3dzqUzkhEmxd5w+VEAJQ1+zzE5jFpyg/a8DdB
y/vvbTkWH2PYriv0d9/bWsOuXxaaaUaSAWb+2jAt7efNpAas4z0ww8AV5l6MTEPEjEY6hctXZ2bJ
B3r3s+YsA0kxWCsVXpb+WcusuzVl+FnQ2k/MU1wyytAuJgMRlzXddv16tCBeZQvMLofxvDLPNkXo
MNfpLtvEtb7Bbew8ixFbUIGRh+/46nWpOW2S9IpAvNtrzpNZggPRM230GQhNfKlr90CUHbsK5uGa
o6WHb8VgRe1NDYp9oc2+U+U7qjZv/dQHgyuSzWT2e6a/v8Rp+gwMxfLKLDUDVVm3bT1e5HJj/2Is
ve9PVrGF4nhW284JoCxispOcnJAJ71AVp6hUHM9oSh28JY9J2EXHrMOhW18F1Wl/ZerLGwuWUJc5
h9SpYr8WFeVmtNylguNFl127QvMye6mCob7ka3RGlsWfVLKDslpHc0ivLmNIkF92xMm3/wmAfwkf
7xRpcpERBhgGVjXOWobhyEX4P/u1vZZqHiVNvWtad1f1264mXvQDd7VxuMkAnbykso6hENznGApk
vNQUQJTGj+3w/O+LuZFRf1+IhgkV3HZsXdwi6u8Xw+y1XXcuh+52IS8MGeLRAOr5uq2+CF1h2m1S
7hq3BVW5QOvSuw6ynr4HxJF6YwSkoHesaNMNquKnZvcwpErlTysgeqPP9yPcBi/ulF95HDG+ab3V
UX028aNBWC+ywCVTjPL5rWroBegWz7BkBhnsxLeK4QO/HEyBh5e5B8zXMTphzF4N4OOD7/97I0M+
DANTWpupM5UR9D+EpurgGuNCU2A3QP/wyrSFFkYML3L7rIMG8KI4q319dJ/CYrpfeYW8qMPEpjV3
jZX3vm2md1GPtjB9LmxlAypBDbqVpwhbag9MY5/dT1l0P+Q0Z8PC2t8i/WDIXONgd7xwpsbt6Fr3
vGRPaKzfJsc5D469B0V2hIV6zjLsTa3wg/ijyePuu8duCRoljNUKEkL3Xa7VC8ziWkY5d+jjMGBD
jezB08+CDsyBAAYDEbNmKwoVkiPeM8XIxQeX8Gfkl0NmglFgy9TUPzzyBgHIDxRdvgvHDkzsACDR
Tfou+PfzlYfK99+TYOM6jsqXJKb/vrzLvC54cXK+Zz/hESWqT8vLmHtxHu/GZZ52jOx+sKI0Uxd/
+VDDtQWDaprhOu+LAVXBZFOcjjlQjfzKTNPVcpnhmuCixkVUeUbGaGpYrT/aaNxZHZE9KvWOH5g1
r3TvXOYBA7tgESpJ9Ab5dpOv4c7tiHlQZ8+FmV9ddTgyYVDNtM6bil25swnHETLvWflOlS4Owplx
ySwzdjHIYLg6Jpbbor8sWrut8Kf2Qag5RE9eLCd/rsC2/BfW9dI5K5aybFXLPg7dcF2n9WwuXGIy
DU4A+e+0zI+tw3thZzthMhos34+JPCdLO/gbLvRyjZQ6Sz+p+bcqCxmvCyvf1GY28aW9NEp3nLLm
qYKJ5nUMpDJtuZaeMM+Kk1xVm09Kh+R62xWXGMW6Ul9cdPqW0wGjWyHDiNVxPE3TTxFuipswcT9P
ybAtCjPo66eoXKwAHh75l5sLNo3iTl2Lb5x1X7Dm7DxRA1kK+/StWJM3M9VP1sjK1wDuMtVyZbj1
DTTG6lXqp26571rtaQpfYI+ACEifQsRymCTFUGPckpFodROm/HJe//dMogmG4bxu8yq5jiQNnTBO
Q9Xpnuncaz0sG6Ziecnk647imQAxVoexzt9uV2CsxYHqsNe03/qJeRS9CoyOrz/m7lkmBLeYpPTZ
QbX1U1w733uHyXVGM32A7hdFK3TvkY3uosEf8EsHeob2ZJnhdAzbfp8lyf1rPXOv6WXD4MBnyDPi
7i4zWAPoh18bWqEe05yknRJaYZOlRva34amcuZEtWJsgn7hdqrP45VQCRG3gSxtl7Zt3mmW2fCmW
r4Ub5b6g5uXNoUYAjc5qPAZgD09t4jz2ZZKjvc3f0i48sze/ySds5+l1MfS9VZsPMfw3eYl5we1k
sADGav+E+utXGEc4cajlhm7/oarNvZFCVRgdthZzNncjg3a8UclbA6G1mvaV6H4utrVzNXKgPnS3
IELv5Cpao+xqhLgYA00gTcpe9aw8UkwI/UjXJzRs7LjtyIRzykqbRLuVqwHWC7SHxkr8OFKCtVP8
MYuvmc231JP8oK4JWBuTTKF+aXpOkUw4gwuFJgNEWc0ht4WMsTn3zTEK61eFsycaBV1y3bmxcL2Y
FF+y62r8ArR5R06+o+r6Ngz67vZEp6L6VSgv3QCYpXQ/VdrsBO7M38jLIvb6xWTYeSVZVp29DDJF
53CZtns/OKSDRXbNEUbsZibOgogKB1Sq2rOq/MJg9hYnCOHXI4wHQKWfhGofl379ajb6s9aQcAAG
C8zUiP1WyfahnTGYTAMMMizhQqRv3cyy1pcI5C2I8UxGj2XMrkqknFt7vtX0vMWOrsVsnm7Pu3cW
D8du22tUJdvY6PrUbA4kJSpvOY7rC5CYJfLBtlwrl79dxmRjMtAtNX82rg5lDKlgqrdxJlPgtXij
OAkGqfwerippCRwcdFyayiQ4/9tKV9cfU/uk9ualwxcS8cCbXeKoDioomNlgrd70w5KzIJ093wrt
M+P85znUTwwhk4GL6rWM9E8QG1nWc3qtq5+rWiseafwRRmjp4Sx6tSEue5rZB7eYsky8eIskUuN8
wSyuET+v0U8n5MU0I8KMTez4b0ku+Zs62ceqjbYZQUhjKJhYwD7LE2tl5hCW87bv3MBsnTtTBVCg
FdZOXmDt8ol1EvMjRvx0ixtmax5qtzwvq/WiVfuzkk8b6EsBZ/kuMEe5h6QECaKXiEkyp2b5cnup
gcBw4FT46KpgLafh+Kwl9QsURuhlKiEOUCCh7WexZPHGUvnquCGSgynKRpvCxHcNZlvVybnPw/4O
nfvudhPaLr/PFehk8JmeS/CcrVWRXCCS8FIrvEPj/xLlot/nYxEssb5dx8nysEHv8IB2eoi82gMY
cHdr5vHznMywzmd3CxcTFTG2fsLN/KR2nyOHhybCofE7FTJMdu0dIrtk8slQ3MHA6LT+ax6ijSsq
X1XYLjJLOzEnE/lj735VV1a4iJPNkjHGWzwWbNKzMO+Kvvgmd9wxPBvAK5hnPK1sM4SMLLgt/UI1
Tzh8Vqb2BY43KHJrJ1fHMBknMAvHsElZlryerflDMcaXnqKi54x8+TKNUp8p0s7roQX7lsUKObda
T3I853fQaR8oWXRsb5yu5gZafzr9Ug39JCNQAiZmW5N7Z2U2QiiYVV8JrSA2tWxjrfXFlAYyMofL
13FjdbN/u0o7uwqTqGVlhDrKjyD1WfrCSq+gKejt4AiJV1fQ1FYfFJyH/MTCMDdEfVfNj/DVIMHi
tGPOIqiL/idtk0P9FNfa5yFxzw60Nc+27TO8/hOJBUMJKnFBHR6nSj7yGNrtutU7/dRgBaQt0TUt
u4uM1SVAilp3z1lSb0GW7OUGXKeAz/PhEOfWsYw6gV395DJ+/mlSuqc1GS7A9yujuCSDdUwT6yiz
mFu6mrG7iDLaziHbQTtzerrF3U45DqH4gjtJCt6eaJAyKG5G6FXLAZcb7dQkxF5jcQesH6xEVzYy
BbQq+zjb/KFMN09L2x3DUQQyhMnjtAxEtiVOty1L5mVzTyGiD/fZUD+UM+kX4NCrkk5HuQzgFkOn
LGWmUjWcihXP6kr2WiJ1pbUXOIO/+vDLbe+2uIlmm16hib+5KivHLeyT1u1dd/qJ9gSGktx7HYMC
CAZV52oxeV9t1y/cieIQkRDKOBP/4fComjYwnLHww2JgKRjWeVZY5UY+HwTMQhw5jVOUVak3tM4M
+GH9lAJ6ru1Lobd+rtkPGkQMap6fyv/O6yA8teWuFf1z6NSeuVZgZ7pLAueYkw63yZJHF7D7oq+/
aEV1Hdzmoq0u5IQNFgxdgPNcHhhhwfX6lsmOUbSXXH/OLPVYhAVYpvg6RtU3EIWxp+GWTb4YeYXt
o3x0PdK6eEAGNk6EINV4wR6cI9LMhY8dING19lyVBwtDZGHzsX0cy+9NDHR8JVk15gTPt7SrclWO
M4pxQhAdkSX/Clfh66Y9/vfbt3Tw9nG5xYLoypx9WD9pbbgRc9NsummgjccdyxaenEG4FBC055VQ
E9eCbc0h2Qa169WbESSTB98FpLOb8Dxq3uViZFO85YcrmMHRqSNPdzndyNegS9tLUrIzMMJwUBDO
8Ioe+7r4causNJHc03lzeovdRE+NrxOM2Hzh70GFcb2qA3rR2Zt1YokN80JQGInaDTCnjcxqeXvS
EQ1aFBN5zGHuOGf74dLdWzLfEPTCfSCNWaDwA35VGl8H1ohMizPznDnxBcaiA4NP6zeqZf1KdTrO
Mdfay9cSXvtBxNGnxCbVWLCPiiPzTcfthrWQvd3eP97xN83NPYZ+vpSjdZb1mso0j0ItjlptBLZM
gBf2TyYu3iyr/uLMgLRc7mZoWV+FnhRe07UXaFqbeo2/2gZXk2knlwKSbymWCuzxpz6nq9e77TeN
mpHnQIhImxxI5Za+boQBBzxlITf2Bm8UJuCPeffcqwk2FRMelelyNEx7mzZNfBcJUXuMxz8ORp8F
amt8Zzb/56gVhT/acRTQ0B82eh19MSa5BE1Grmc9noNa5K4/r8opGyaHJ/Fr1uya01EPr6D9lTOq
ig0igTrXCIQNG7Yl7NBXUhuhp9NfzHYp2NHV5k5Rxj0GmqA9GuPgpsLeKH30kFWa6Wen2dgWA0y3
3km6Xe6AqSsNTk3QVK/4+u5w/tjEZhNv5rjE929299GAQbTRq1voVQR3wNteFw6kRoz93q0Lme7M
7anSgDLn4Ed1/6yriuUhti+AG+FXY+rRATHzsJsy7RXQDxATQ0tkosDxBV4bJTM9CVKpx8HO7FHX
V/UuypvtlBlfmbCEehcf7LH+RTxHiMcKmpRhl6ukCQ1yCJbC81gn/aZuZpyhteWVbbTgvYIxQcnI
T5L6AuLmoRVTAstvfFJVb0n11LvFOlz6yPRIddf2WHfDWZ/0LZq23gvhfN1qTsCOoreMPaKZnJH1
Ma8kSiMZOyxix+SUaWkMAOpqMu5UnSYl/mErRA8oF8kbsEeOqpw/isKhd2ao8JjrLADZlwXWGlfB
mC/7WCatA5ZXAjDwCIfUx32880s8XL0lT6GzpwkeO2XITL77ee6AaS324+iq134sdp06jMRcfAUB
vrJFDMANZmO9jKL9NVbzp75U9/kKiKSniCmt9DbcvW4bVdQr1IWMX9jGvifQ5mwTnjvUJEYWeJvb
ZD4o28uoV6OXqZ27nYb7Gtmsn6RGGEi2Jpk64GfsJPjwtRy8MfycxGYYzFZ+HvXsrHWfEq2N/Ulo
7paB+LJKwWRirm3U5ecYmiYS33tFidZgmmFHU0n8gaRpA8D6B7MCCIDb2Ve0uKRnwBVFs/K1Kqot
tOXcHxLmLaP5XoBtZilz8gXHPfqWVtylqQG5k5pDUFTfak19Ttes3tqLci76aZ+aGZjx7G0qxWlp
rBN+LKfaJEGGk7UZIyOg3PNZmTJ/rS1AxE4ScIe3mkPaU3bjg5heC86ShLlHZWofLGjz4rCAIXVH
/Vjhigp19eWWEcnIvQCqTwvxCVlvFqA+PkAoTqkxw21XPrV2Z1GSHV+yQfmuKZDG1jr/lvayZNxT
LB1094GLbtvwMFf557RVD3Xe/IpfOaidRZ4fUhI5NQX6F1EGjEQH+qlxIR+JMQBFCNQpYv00e8fm
zJov1LjB10Clz1htyXUg2+c9doM1JErHJMO8ulHm83oGZtJQb1SUR8UEWtAbAJPm7nunak9m6nyb
MCuCrGcUQQTDNsuGT9IfYIhS3MaN+b7ox/5YdsqmltNCQsEaGJoOC6xZOWR14k3R2PON8Ky1Bp5P
hX7nyuzUWQjJZcT5oIJT2IWPrmxO3J6sQgljsYiC7M9BBrkoyCsiVg+6ErQo7wexf9CBiOds5pFr
5L5CiKJv59lz328GlfpvqghuAgVj2XmRFfk4O2pJ9xXEETtg+itbbUn8lXWcWun8xP4mq8KOTEiy
2D7fOggmPIeg46TlqsVF/jfjZBAO4vtXYUVvJVmgPlJd0UymjVUOhyKYB2wYRo5CIuKJaOEvDTqt
a40X0LoznRf73HKYzsrxFDvU0uJR+RWXne3pKaDK6CrvFKYOp66abY81CjrQ0qj4yiIEgMJX4ewG
LX6LxW6s4jOy6CN52HWkOILfybFZ0f2q7PYKfhl+NK2xr2w1jSs0B3dXqqssoHFKotj8hp+VAO1u
HaMZHFMUPahi4SSc8ou3pp323R3aVW74l5SU2onIVyPlK0eQexB2Od2MUrPOU8uab7IWcnqXBUUS
TD3D3XoVbiqGuqmzj4+dBUSf29Yr1h3Y/97l+iq6Rv9lOg68WL+x7cfb7s/0henRptx1MifD6pL8
0dUfy+5bPIj74mtk6UG9FAfQZ/FdCQHtvwsuFnOfCmj4eNC1er4HjswePZI+yvyil9vAEjdbaF0n
0+nJwobobVLDlX7rSWl0MI01366r3DPTRMdh4Dt1ukzDnPJOb2M68bRklT7hs6sVKB//NChf6O6D
QDTyDpOt9EHLqLXb+VPf6WyCBVohNxO6Dzi85Yedaqtl+fe2G54wmemCpQA4pWr1cxhvcpV7StFc
wfdwHLeRNm9V2TqZlvgN/fNnJwkp/xs9GYrSPAnZ14S/f6FOeFkc0glzYUChfWgsji62pQN1LTmY
5F+WgTkIhTNZGE4AdePJ8quvJn64G0tWNyCOUf4aa1Ibe5Mu/eKlect2Am0cQwJCUhLhq2e3VStf
UgTM1k/sOBRMTTXGTYZuX9q6T3ngM62wa9R3l7Yd+01Xmkdgv5SBNX3z34tQ5qcx657ksbYc3Z/A
2u9TR9fvamqDQIKpWnMki8CrYgaQfJllf0Yeh2+dtNekInxOYk72dTK9imkud7J0CYP5fjDiO4Pc
1Qb/FiCCPg39U1R/r7hs/9aBc1xnB2/rAJL6bAhTkpIf9T55CGUJPJLtsVsIimGGI1L8VI8tIC/e
Nq1ez6XeH4bP5pi/CvksBot2Mez4M3beXdAMI4FN2ZPd+ErEJjSDMdraJMuJ0uMsJHP2sRzFpra0
LzDONl2W/9Ji6+AaoB1bwPW2y45QWTBO+2R5WBJYZjkfxH4Z0rGNgI666YPr8C9hu+9VWrrwQTdt
Qm6EK0vipc18D1ifUlHanDGBOcDBFj7HcJIeGu2cOuLrmmZXsjnaIU7j0SM5rTejMypgVqxDHLWV
u3m9RPUaRDXr4ZYcDfIIgnnBNmar9RJZaoA89GoYu9lh2805F7jhvB+77a3eo5TpW9PK4xMveJO4
kzfp7Sd7MO/xDyDNzK0nZ052lsuLlxpHIdJNEy2Pg7SEuJXIUuvBmM2vspM6DgQGnPSOmERhzT7D
i2Wy31as45povtnpj6bs1CbFfJTXfCuU2RGxbajESJVF1bxUyz5ZzL439Tady8WrLLx4KFC6QFb9
sXNAFcYz95R7gjAg21DDeB4mLMrkXbKnZg0yDJG6CFolnO+zrPTiOsE5vdPvOg1zz/FFvnVlQy+a
TltpwyIY2KrC0T73pR/20/1td1ZhtVDh5+nChw2qCBM/ebZxZ3aTmH3w362pv3UeLdXWbN2hWmK9
R60MYlBrmEIZ6DeuNUopCskyrtFzt9KxpUYvOBKaximRtc5/fzYNtr/0qBAgCFUTfLb6fjhvZPZk
jFLofjIM9KnYKlX5kOnygN/3l1XIZI17JWb7eHsMtyasqdZ3KFfIPjWs/5LCa6nmWHDueFQb080B
Fi/WLs+TaxFpe0Kw3yscmG9Fa/h8VOnc+g1nUF8eVHEpUDayBMKm9Bk+07Yp5hclLTcpPmWUVr4b
cDRJH/k1WXhd7ue1vE5JvR/lMoT6OvoLB/XcWF/GdjjdCgTA5L6EsbUr6/h6qxWDXvpJ1vtqR0CG
myGEjDvsqaFDn8RihcKgeUI+cGHg2K/UEXgBqoHGmO+wN/k5ADAojJlGNX4M3pAAr9Wz+gR9vvad
VN0Kul6OWT7EFjvDAGeQwsr30NwtlAGCXpevBeVtrxHavnbJxDqVDehW2rYN2gRN7vMGZH6Wp4Hi
qt8G56clQ2I8qsIjnSw7ckTsrGiJx7QZQvqQXtI05OiUmh3FpD+V/WA6afb/vTZuUKz3PVOXBr9A
8mupiCt+75mmeUKbkivZhR0LsxGUkitdvVjMoEY1iZys/5WBbk1cJsE4VZ8skR0ESFuoQfiNmGIn
81ZA3cTkMJfD8Lh2h4PmhewxlLxlGePf1/xO03dr4zsusjDLwPNE6rJ+v2bdcRozEdkA/rQzvBnn
qzIDgyrqlgK9ovCM4DhkCtbxlEXjbZiWmJT3uw+u4i+vtKvqrgPCzzQEvd/fr4JRN21IMnfYOc08
0tVviBvL8DnsZ+t+FfOGQQ0t0NfxOXcc97P0M6h9lBThZunGl3kQVxWYD0zG4qUZKX1rDU1Iphqf
P7jMv7z7riawUkV0pWr0sH6/TL3sVaraHPMd/Qwpvt4MVp77gDWeDC7FTVageNV57lpqZbJZnK6Y
X5hh/lAuAK2WWUy7Mf9g+uAvjXpkUFwW3dybuu/3aypIcpnBVPpd10aBDTABc7WMJp8/DcW5Meqj
Ujz9+zb89RPJHyzTITz+oeJz+ho8Fw0czN0SwzdqCL+CIf3ZENcG5yCKdvii9flHJKi/qAdRIoAk
5hELDSmQVA/8j/ynwb5MB/vR77KnECcGIhz7oNo75xynBLjJb7dGc88wY7qGFAk5O1YrhfTJOcck
jl4tyxTyHFNUThZUeF1WjbobZ9p7dnvoFDIBq7RIkhRtExYn44MHpf1FOiKFmZapstCRb7yTL01V
oTDlWg94g0XfMpw4dto8AR/mG90KDMypUv1zel8kNqSWsPsAD3ETGv8en0yTLdNAJOS4Uur5+w0c
BMlFWAKLchL7CFOdYtSwHqYs0Bb9JLs5ajkGFe6/NH9Umt4qPZrG+YRRaqaYkix1lOc5VwofB5H9
XApxB3z1QOP+YLjYDzJOjJfmR0oj63d5vAxRpoloz+R9Iw5Y4t0cj+7M9RLZUbcrcEWSghcCO600
RZ7Uxnjx1pKtUl6sLGEZvbifUmoSSrtsQ8XiYMrWtop2g4RZD27KCSXG5zlRqguF3euEHCHRt900
fisKDoN5y8G7NZB7UH/O2uQaa6ydBI3AbRHJWveKybBs0wg3vepYVVb6c7HGP+LB2dY1Vp7o7ekn
07oKWxIQWcjNpQJ0xBlRKOu90Tgx+xT5f5NaT0lsPFuZTPRQbGGldyeW+bWYqktHY95r40cpoiwh
iknDI6p7rt+UxV7Y7s5S1rOWkQb/+/W+SSh/XyZSH2waqIVxebTeq3RdbZx7CpQM74bUKtohUb2U
s6FsSU44G9D2X99sbHZrNfZSQSY/KGgKANgfI5tfkHdodMNNmmHStMgsOgqpzN9OPhrZ/q3yEzb1
pbQtVqBdsBNqAM5HeZAXooj8GMljWxQHkdsPiOfJrKrW9ZiW2Ms22qiHL0rnPuWAhz7aDf/UVtkm
p2JapybSIvMP9t3Ysz+1zNQ1luzltuQn6ovRKHgRswjk+qLuiwGX025k+SOW8oAsIh9ya2uftMUH
EwN/7je26dLdFgI9t2ob71Z+bOGbEFmQGgqbuzFxKwXLTus/TANuf+ndM7dVzXFtNLz4GryPrciu
wkbkzMqt9Qkcx5emQiFVyYDpykLIPPGKteZGUL/fqiq1s9R0rs3Yf7dtyiqJvA+KrF7oE/lDy3Vi
+4UBCDjxge7RVFMqosacZv1DTGeQG1jjK1WgZVRq9RlSrado/aGI57Os+FWyRiYbaqg6DrfemVra
eylzdSMO6+zMp1DTr06Yzv+PBYCUEYmpCcKRCcF38uKyHx2BdJxZVpszs1tFb6jjaYCg6ZMBEv8o
zhiy0NbQ/Ji79Fke8xa8jL2hia9L4XyAd/1zr7VtzURkqQvd+HOvzcXQ2bXGIH2b02yrFv1QRc3Z
FIgHSvtxyKk/4p7wwYcaf+5Utg2Y30Vrq2uq/Z5JpmOQ46gWI8TL5NhBjvekWyc8o1t9al7fTG04
6jaNQxUbKs91ZfnI+FK6mGnY7XM42D90R9BmH6Zzh4qEaDfjYzHy8qalRRdtfWlgQQwh5tnti1Fo
pX+reZrr+mMdD7eCUR0hkyKT+Oas5g8MDpG61dZOjMWr281fKcULXy1pvMTjB1/+LypjvrwpNb22
xS75XsremvgCdTMxAM8L8guKZ+qvntzVUylLIOzu+4OFuVeEGQs5KOUTmtpqMKr5BzrPG/vw/TuJ
1pT1yJHCNN+//UDHnanCvHN3a4fezoJGRQNEdUQwYo52x/rnnYm2aVc9pkUxYrJubLo8eSpUtptY
iq1kt9WZhy8Dni9O33OdsrQNCeR063DetDB6+Q1n9WnoKdFi9UX6C3kEqywTRwtp001dknN8n1Ff
nL6ZEUpnPAfODGO8zci64ujX2CN0aRZlc5PDJwjAY4sMSzf7iz1ae6W2z7cKfSmFWAqu1Hn3qe8F
8Hq54fYTlfukPznmc84w7Z2hxj/ycXwtIiY9FrX4qWY2rnsNh8cW62laHuJzkVKJstOXTMVTq+zY
XgqNHr8W0p03xn2tsbNEWaN7qxZdQUpi5Jegp8F4cozjxEuGO5Uh/9LAvuQW2aR8yF2iL/GqIfzK
rho7u3KjVpwVQOp+NnIQm9lv8A1FFSR3Hv75c1xmn9eVlPHfO7DxZ8bD2tMNpmVQ+qoMO/yeqNXO
msQtR92d7uzx+T1g6JA+6PY4BybFwlan0FIY7UWYRk808m8t+TQxxGZYOuGtbe+zx9HaJkmRBkHZ
JmqfRsHzw1c823AnLJv5mYEzczgMwTDmB6lfXdM2uy97EJC6QzvCnDIqFaW2WdT2CwDoekvn981w
OVenU0JHflifcfDwb7rS0uUPr+lCbVhs23g2ORoVtKQq2nKhNnz59w16R+KXKaHDdsghjBEQVajm
u5N2Gxn61NNd2pU2Za9hBu6id060S+uQCQuXWrkhHqLWLfxutbXTjCrR0Iyt4YR2oPFqALG9+/cl
3RB1v7+tjsBjUGcuhTEn7f1Ajks73qVaW+0wU3MC8v99mMlihapvjQmBiRkpj/Dy75W4wfICRUNo
DpjOZymtawOdgFvjBGo2r9p6sJvG9FqVp8yuYHmtIu5vMphZQYMwoHRUYx0X0oxyUumi72L0pDDD
b9EKJIb0Bf0yVWI1bXvUG9ZdabeXNFP8pFJ9efpJovHSV1SJEdVYHVoey7kbphhBWT4/3npz09qK
DYcqPKVHWq0VrgVTrj7hlsFuMxPx1taSxUaazQW9uXZGuLMw0uVbA03fvOIl1xwODVO87yp0W03T
btIEah96/PsyiyL6MAuLcky2qNnOuo5SUKWxxQhjhv64EtRdqxVVimwPWzP5oYvxEaCAZVfUxkEd
jV03rR8cz/Tfpxtva0pwonU0nMPJ/SyZG/7P8XJs6COkU1zt6gwlxsgyl5oT6lhOoGvUU1Mnyr0w
txtPDePJo6Bjg9xNCVLSfYTvnl5bUTF9gSdxPXy+KZkYreYokJvcrRnDYXnkWgWJJBIQUARsalVT
IN3N+9f8S7SQR5aWUW9XJ/sgp/8zjXCERVpLmFUp97wvXAw9Z0sslSEtOMYOR3rU4wTntdpQiiG+
y6YEpmsfbGB/nDdtXgiObBRLDDJq1X6XTMVah+9VRqFWDWtaj2sS4ONFd2M1fibFig6EpLJwnLci
TahbkmtTwEGYPYmg0XWb15oTh6zjNqH9TWQLsjRxcuzucvsHt55PKGN39aydaL5/FIP/OK3fLt4k
DBNf5HyPjNH/sxysxUlTBe3gDm+sZzuy7rPmYE4dK5JkFvOaB32oPuuD8QkLjP2/Y8n78M9Hy/DG
fJGucVb/IwPJarND1YZ9lpwDkrn/opD7M6OPRl1hq/r3x/0Xm/43dtnsFIRTZlIZq9Pc9xPKcYtz
79omsaw4hpvcNDh4SsudpRpRTBqtHcwG8oYCiUJNaU5VJ/VAoZ0JnbnZJFBOggJvtW3UIiSu9ok5
hXeuKciRFiHFuhzucAio2XEaDY6LTW+xw7+powiNxu0Hfj04W1o9UgFBa0poAO9EHDBJiJjHQopU
YUfghWmOEmgdz70tmKTWvnVZpDxod6We0uHvq5E3r3hL1r7c5uB6W6YVPSzYLCnCObXDNMgN/GtV
T5/RMF6GdYrvCv2y0O/YjhrXqhqD8OzIqO/GdmU9Fv1rL7oRP6GVIlfLQCF5RmBEMGgxuhs23TJ+
mcNpW0Mf2iwm4pG5+xHZb2DLv6qUmzejjkFphPdYN2SfFldw75iQc2x9Zwudlh8HLm+pUl+1kCpT
GL23QLjSs+sesZw1aUjlp0gkOBzHp8ICwN6P4SEvHdzLneFtdtfXuEgvVNwRhxE6XfXyf9Sd13Lc
SNptnwgd8OYWQKE8i0YiJd0gKAeTSHiXePqzSv9MnGn1Od0xl/8NJzQzlMgqVOZn9l5bZx/CAKna
qKacC8Z2VhPBddjyN9swjpIyHrXTTLK83Vc7Dvwxsk2mZI4ZTvlYJDiA2zMgWeZqLgkus34s2pSj
XKv3yJhayqzg03bfFxe+3BN3m8cMrlWsht3Y5Y8joVKhK7s66TfjMNgeVGmzKXes3xEj6TTxVBA1
ouQcx2EtUNGmFhDI1iRIeSVaYhnkOVhftDYlNVp7aUf7luWFSaBgkjlFCjuFMVQwmRmN1mjEWqer
HTnfR1PaBCszO0LWwcv395+MX6OOP38wfPogE8s0F4LO5PHPh0CQ4TTUqsBPjG3Moq0xiZ2+D0Uo
TZ94tuhSB93ecRviUNIZ/KtcRBgTyXO3/ExL5qr6jivnydqUvXPZBfNbFBhdhB1jg//x7HPNnM1u
KmKvvJXT7IZNJUIwV2y8q/ybtpRVVDn1Vx8ZD1kbiL69lurNkgxKZI50xi9RqxHgqMZ7EnVfJ5vQ
AHjo2pmoQrXT+aF9Y/BOMy9QaAd9tyONwKXWWOyobMbbmJsfytH9aBTzp9oe+Z/pBmN9vxTWcKyo
0ANneU7pimHwcg+D3voHJtnvAxfMkxxwnK4YCbkk9N8u3XRssYl1wk/yftv3DPNo7v/pePv9Yv/1
b3iezyxFR6n2e2pFRzXK4DPzk2VYLpJfNWxmNqwKuUhYOd6z5bs/HBOOaqB9sQBCMZtD3Pf3T9Jf
ukp+CC5Cm4qewQLn+m/XSab55KzlRCURvEoBSsLwXWVAKjSJ6mwG3APBcE+O1r37lp/GJvaxPYSX
mBRZKlqYVP9Qrpq/t/go1e/NrUkfz6KKkfSfn2xy6aq5lI2XECmqJa38yD+bhv2oJcGG+IiGriz5
pzPHJx5SuQyB1Yy6dQQ/4z8PRkPdWEsmnIGOqs3bdlJYVewO/o5F5Jr8/Yvn/j9/WJatJiMQvOW/
46GFtvWe2Wtu4uIzDVtNvs2qGw6LpsUmDUnokcuGmlCnzMJtfTYagxDwuo6rTg/CJVflDTsGH90n
6LnOg0odErqqXNtbi4vecUohlhCfR164HW21erE8d6cJb4vLCmlwb6C1g1XQjf3RIBgYsjIt8JKU
Bkr5xdsO2JysUGrZ58ngJEdV00dj1+zIrtvj0+ueJuNx4bE6SnpVmefVARd2Fuem7kcIxkKjW9sD
j+ipcdT2aG71TbQMtiYW/idi/ex4rY1ir5cz/XJT3/qiNpAA0MX+/Yvs/+WjSL9pu5BJLYvdJVXi
b09EMbp2RyXHvMYsD/Wo3dSiOeHk4FfS2wyPujkxTGjfqxT796/Xx4M10lGrXAmh9FGRpSL0gv7n
kPP/XrstjeqsfU1zVt7V/cXaCnujUlg/EnT5LCrguaXOkjz3Y4/w77hdB85/+dNuaYzWzfwpN+u9
X4OayHhEpk3bHszZzCITM4A1noUpAdooX49I3QxTD1XGtt3dedV8ISP3my8HZ79dmdOybieGg9zR
LdQIp7yrAD/j7ppJNR+3UJrNfW0xPk/NkbCCLZKtucWp6z4hg8Kv5+s7u+k/qKkaDlarjeGA+DnS
528jwpvYvz96ZKB/6BZKJ29LP6utfXXI54yLvkdpUrbxZvdwAeY89CjCL72tKdwczZuQSygLG+O/
X2j/cHM5f/nI8G6y1TWZ5bKotH4fHrUBiXVbMQYJSaAPTFFO5aT1jEzmS5EtL5IYJeZnlhmn9Fii
4+kvwBhE5sjLM4pMjyTPfij8ysNMW/Ebcq0QLo0KKGDygrobqbgzfJ/JYw2r5iqMptk1HhHWxnb0
6Pu2ef2kb8F2FplvHAh3vXECa3Fh8QTUXeY8EAVLKO+S8Ej+VIt8Z8als8zDVUg6oh1O7i3F2Z+M
Jj+aW3xElHzTmjTF6l61IAwtFMGK3+HvPwN/LfrvMxfDs9kycjz+pehXa5Gj3+FVmytcrUhlK91j
863WcVfgRmOAboSG/slAMReTJvZPCgLjL3N4z9YpVnznvu4yA+/3PBQkIqDQp5FjOZueg0AcrSK/
WUREHcQo9Z3oZRWaaTag8Ydm13peSn2bfsuF2R8mb3zvtmZAorXS6vv3h87DfqjJQ7fW4FV6+bn3
aObJ5KUBJH4Ws9/8xq7msmTuNd2cITGKCRHASWv729yKlqne/WAsx0+izB/JVn5nI7HFHcoyRGrd
pS+5rLK+ENF9F0YH+HN1FzLJ8ItH5vwO/hPfo9fuEF3zDJnISMrVfV1bYpGGNiCvuqKsHY+TxX1M
XYVxHnOOWa343gbd3YnMylipcVeSR9Zf2vVRjG35CMU9CkYthTQaINHFO8MuCBtztXzq/QzQgOs8
CNuANjADWiBYe9cUcBq0Yr6adnUzSuRcnuk+jX49HPwgOLbKM2K3x9Ngu1gYRDG/V2NuHEgGvZHT
bp7vM01ACoR/VpqLptQ8D/ffHJ0QvwBGdkbdYt5x4IRekX4zOe34vN9vbtPBbGV6BhoW60R+dZD0
0iuZCK17Y7FQD1LuSs3OjwYKi21x5O4eghXj8cjiUtORZUyzt8vyNQlsXyV9rX/p7ILd36T3Uak7
KnJ6m0Jeq1s0lvx385RvuzWlcqvSfRakP4jz1pKOqKMQt8t1DTzEfRhELm7PrKxLU4wN9oBxWcus
vbki8x4Xwc3pm/+0V/x9BsGjzUeK0fKdXXAvO/58vwyuWwmJ9zzx2YpGZPhmSfbEk8wYr6K0tpvY
c2iH/v4T/Ssc5E8VvG2wqaDAIZaeeudXXfYfbXwJ8slls0XmokkCn1rGVxHwe5tBfk6LNdZbgjEr
D0mHLESf1P3QhOR7phF24IpE+F15955o/nqV6wbOoUf91gw4CLRAe1Jbl58z8B1h0zcOTh/jjgfY
9w3DtJKw9nBqlwb3PgCAxQdFVPB+xNvUJI1R9UlWrwVXEdboHHUOlsL6m3HojooCKyl1WmL3nu/+
69i0mvURjd0UitXJw+XOEIGDfg0MnKe/Tuy9r5O5LCQ4cILOIsO0X5bZ+tRa5s9eHlXgobstvjMy
nVAhOxdnnXySr2glIHvsl7yydguYWEol29nVnf+I3ZMHm+HOLr3nI2cYHILKxgFQYR5v64YepX7U
gx50/DzRyzL43y9Gc5hFLWNpcWbqRZUiC5GPEIFRvGnrP0FD/0Jiopg2GAPbPioUjurfB67szGWv
bY2T2MKOAtVTqrDBTOqZ4skssw9DBk60c4+b2mQCIAbh8GCcbLH8Q+Fk/sJS/PkZs3SHZ9pgcIgi
MfittvfxmHVmdg9LRB2+K1SAuC6o290ihB+m2yBCwfSCwBR0pqXvhu3k80G0i92EdIaE23MZNEPS
Dzwd9wsoNqg4G8n76C1Q9a6Ds6bRynCSYTLvfDmmb0QdpbHe2ORLpu2L7/Sw2TvJG9/a10FO726d
lQkzC46kfghL38uYvTrHzUl7UEN8W78kbsbr4tTNu7o/MmStNYhjhkthcrD2fp5MgTyW91O0dEeW
XCa20VQ+B2M50a12Sc7lxgcDbTvh2UyK/as/tdZu7Y86DYSffzOZzFB4yRfySV4nYrXxDvPKaLjr
o8WaPhEpMp/FE6saaF3TKike+g/DXftKRrMZBtoHrx/pMOY2agU1NcnkZpjD1aGMYiMpF5cljNW8
aLICHwbZWnrzeV1ZJnq99uIsDFaFdPF12AYrM4ANLZygDY/kXLNlnr8TIdPC9Kj0cy1EEwUp+AgU
ytjnJCUdH0wm2Jg4osHH4VmE5i5YzWNlZD7oe2zFzMAjb23XpLj7usmzLvl/4gre7DoWM/dCZ7pp
zLyMCknrS4MqBi4o+AUTvEjRxp7KCQDaHq1KqSTTuqeiEFqiWz2ZfrqHDIWqawIRGXp6BkifF7Xt
fWSYbKM8eF74DSzcqSWi86rREk+cpZJLkksXAkZvfZrliye4uwejRF7PR5y6yuKWGYaD6vmuObW+
b6x/sbSxRyhAd4X+13lXtUzBOtdB4j2uW4w6JEjSO7Mna+eTW4zHsc+e6F9uHOdhobs5Kb+42t20
j418eOo7b4yNTLpRitoTJ8nXcUQhOmF0H1xri7VF0yMavYt5n1gQgnDOpaF2G9quaF4tdA7GiTcb
af79lf913HSNQ/3ej100axvS7WYiGGYeftpBxluVSxvliWkzDyn46C02A/va3GFmqJA8KztaVfWY
ZVm/M4vgJ4ygV91tr2PGbZPNJESb3hhRCJWJ3pkqKRX+xa7SYgpyjnBsOpNLBHjgTnR9wrvjxPTb
r2FYG9DP8GJTN9MDqWxxd0XOD/Tr9vqvyIfX4ltPVvzP8X8B19DQDYqZO971/w82fHjP3u8Yw/+k
GP7f7/sXxtD5g/07e2/u7vt04j8whtYfFhUEoiRG1r5v3kcB/8IYmu4fqMTABgX3pSlyCRrcf2EM
TecPg9kPYib2ZQ58Ie+/wRj++oX+BEdiJetaVOjQBRjYMpL6cykjBEB9a9iyozd31pVxpKvWPsqK
SnuzWr2NXROoQrtY6Vttd8etc4w9aA2kBFlp75bSSne6ps7oJPTQWMA+VJpJe1UEPwxfZOipzedB
n9mClf43Yt8FzjOviYzVi4WoDo1Vym9wpzlh+CshpchjJxG9NTlu7XQxd6p01CGgWg07DttdId3x
6Hjp520RATJf18HK2r1vem/shwBPnj3FSy6R8+OGqcumOnZ37bTlxbUTqLNhk6DjD+eq0pK+yz96
JW4Foz/m24u+VBQIpXdALsEHx6D8XRbj4Fhu1PfUO3BmT/6OCB4cNdsgd1oxwUba+Dy3OjvNKsPj
ZKVMNYWXFjuzgYBBy5k7V5u2a2dXTHyJ1PCSuhzfs00UF1HTnnhGVkWDnWuMYkfJLMF3D9aEPMXI
F+0MssQ4uyoeC6vXgC/ZDFApYQLdm08+y6gTyrnh0M7onMHh62HB4vpBltgaBye/wkxEqr56r6sx
tpe6xQSTyaG4ScMwaZuy77nR7tppXF5Iv7ZjPVvTc8nmUs4sdAsD9pGX3gQZvOGU4gVZa9mFaFO3
ogqO9tJSW0pXhGQrxwNwq75ItKHBJw4RNRZ994F1+6XwpEXwzBjV7fjmrO5Du46XlDdT6PMrme5l
1Db6iLED4FQVuJgdpizqB/EE1oYdzznDspwOTLicdjqtFkwOxEJimmNVTOdMXOrGFGfwp9gUOrzO
aAcOdcEfcqVhogKB0nbT9zpdMpw6aXE20hngn5ym+5Ya3MBYTWEjrJRxtC0iWAsu5i/mh9Zro3hS
DZ1pEbSDjpHRrVapcXQ1r9rZnf05cNspwUUg3iiQYQ5MtTzL+x9tgcNlFKdAaAcXKclJjBdQoNYJ
DEXib7UZSYd5GpNap1EoxvyPC2/12R7ns6sv+Cp7DSwwHq+k8YvvyrT8xJq5awEEPLtrcW7sCv+L
6Z2CoriNql92w3AefRezTZ62cS+Ln6XbiheHUQWTtZ+aZ0wHj055X2a1uyu3ysAhK97r3p3i0RN3
ItBnsXjucVb1VfPnMbYn8r1EN96a4UsmKyQ5d7fR5Ob2rnHcS+68KlA1z4vEmY3jvjtszXTlYr+D
v2rjY5dN3D2tgV6iH85tvvBkPblVln3aaniL1pRjiVQoq/JiPjEI5efBIxX3bENSWmiwFn2IVcrm
L5muY4+xvOrdryVAgquJnAX/tiwSKQzIRv60D8A/y60TYBoQqpPtVYXzRqBYQXIDV1p97YJcO4JO
xOi55JeOiVAjUMpY9peq1m6r8dNkKbf4pfktdVKm6fXek8NIDTK7HILjuEc8nyULNjfW95hDytqo
L/ACh+Pc0JRglD/neJ7aqUmTehizw0ZucLhl2OZXoX2VipGuWEoVmfVFBpN2wAMFlyGY01tZT4+l
Kz5jh1ahhaw+NCzvaTab4ippOhgahGkPBACpWh5Xc35aV5j8g+do4VqoT7bYdumG912oq9F33ypn
q0LXGmKbhKRQZVq5Z1J7MMbtsErxUjm+c4SUFLll2txS6J+WbJ4FY7e9Qe1SVhmcILNmUWqWr5tZ
sdsWKth5eCB3Vqmoucr3Ys3elmoSl2G4Z/Nha6NWWZv9pMP19LPnXicqvhdj5CyI+AvlMnEr/YHX
y0zaXrvYc/1taHSqS6f7OWQy7kfW4oazrE8FtxS7vq8C+WhUScdDkc/eVK/d2CYkkYoqT9Anf9Y2
+WN2i5Q5puXAygTrMW27nn0T5aE9s1pNCbexpHc0ZB6PDRrdyfpw/09fcJFZmjPFbQncIiuXQ6WM
r76tPwbOBEOmQCbc1euTWPUfTXUXJUssN4G6kyxoO470l/axUivzHil63v9jYE7EnYhHtfri4xqo
L1u7GDe2QD+cOsf/i8DqWw7jlEfY0i96vjLhgpBycKfxGPS++aLw3lwbakQXOhmAxVJ/p8kH7zDp
3lMp+Q09MYhDFtyqcjZv6GdveJyD/YCk8/TrCyn2Gcc2sGoxb07SGVV3C7yVkpDaM/b6hT/ev0yV
9yZKoW6Dxa4WRZX+AipAJtLDtlOY3ZEH0DjOWrvGfr5p71v6QDVcf3ORfEdysjGJe6Ufzeb2AifJ
p/dErFcYMoutrtfulXf+VFSE2TR+93nbLKzfqxIqVHW+XvOmZ+iANQdfLSK+1VF+OJay3rj2pEOO
7mAfGnz14UjriGXnu1ZhnZEwNF40DRAhsi9xXt21g0CKAszsDHVi4thLzine+CXdGClZ81eHujbC
ZUoq6fhSK9HCplHu8zDDbLDn1Dil7VyeB4qK28I14bbzrUUN6oU+V67s8ZIZoGGcbhof8tHqY2Wh
fp+Lpjr3AQssx1/7LxL1kNUs04sQHKGyKq+/7pY0r8tzVvAFjC77jxmTmbk+2410z1IyIcsMbGDM
ycqTsxa7Fv1rY79rdcNEXonqxHLqYjMC33E+jjdJIGLYOaMdWXdfWWD27RWzEY8IuS5Pmap2qH7X
n8Helr2JhgcdUzqxBEiRMARi3Qv8mKHQ7iGwnfyMMmrHY1we4SEd17ZZ4yqwGFbRET971RwXFFpl
0dofGn1wSY5ZOAmMOtVYT098PAMpD0Mq0lAi6GGBV6unthmuw9LlbzzEV1vb2AvkhXWtXGtNNo23
PSXANYRL7p27gvZe1q3GTYV8TebdGGkDxDB6VP9cbP3VF72/dzc+LwKR8rkXrtjjKHlSlMXnzMvH
uPVYyOEq354wpDfciBZDBXb4idNDadikSsO6t5xQgAW8yhZrl+pzdu4QCaS2PrINKliNeN3eQnZV
2IP1EKRm9+CNM+OVrl8Q9Kf6SzO4nP4bcArlQvSYPLF9WEcji8cyDZ7bFMvFxqcHk6EX69PAXqdu
sotrxrIjL74MSFcy801FS5eedZ+/QR+Qeo2BezBFukR1PndRXb+5BBftSDS9FI+oldtrlS8P9cY4
lylwZFUYEfQuYwvef63c9qR7kwwb32BzkC5bhJqOzVmLV3ett2hGccNwoZkid+mgW6zXoAAvXmYF
5v+B/Aht9D6merc8AGPZZn1l3Ev60MrW35l0/4Cig8Y3+6qcmVK9r45i9rXYWt793lrCfKT2ywbx
omvGXhrNgxzfp1l8np2FQ7d6mqTloo/MKGNz/xFD14s+F9tpbOFsSelB9MkrOH/197JDC7fJdIyt
1X5qlSGBNWoAPxYjAe688VIHLxQzb01hfehQ0tl1ftocVidjqQ56pmWob9gOMEH0LZa5OdnY8Mzk
w2akkWOzomnvyOoiB2xi2hAL9CmP5CzOldvz/dOyxIavK+QFK5s5FLgHtBDfRFZWe7PUKiJvFucy
rVyfyjBq+L3usFvN2Xsm5eq7V+6LXG9+zhyGBmnEUadQkgDqS69O++W/75H/F6H/Ababf9ce84q/
9//ZG//PN/xPX+z7f0DPZ9TIXNbxTcT5/8b7+/e+GOeGe591W45xl6v9uy/2/nDYJUPyZT3lQtdF
hvfvvtj+g+9w2fVy9Fl028F/0xffjZA0vv8xCbX5dxDM3HVkNOL8nfyq/yma42KphjqQFiLqJ39b
lsSXAADKjK3fxiqeMn66VK12NDRfi1K3GMAGaLtGUT3Xi/dospk/6QWaLVdpUV9YdbzVyxAJA0e/
bcrmwRX3rZW/wCEYLHVqerc/dsCJykWtZwn38GzKeZfDbLhWH7EcWKN3aLuM1LM2p3PmU4YepaKZ
tROcJ9OxWdTNWJ0lXk21wfI0DowVf1CiOh9baX43GVuPmb896+72o/IN98xEH1NSW+ykXqxHQrIO
NRblQ72qr8LJigNYsnBYqLCKBeZWs66IRwNxC9L24DK8dUehP0ygNcJik86jleXI0rs3iiLn2kIn
2vSSLkatO1AOvCpqr/+yrqXnOujbg0xNkKk99ANb1W9dmj0BQTHySX/07aZJYCcYu2yRt8kWFe08
VYBw1wq1kuUfZr28BkoVe28pTA4Ih+jUOyNlMHbbkLIU4m46B151qdbi4qsCSV6nF0cXp98ubYs1
yklG2W9lzWgwR95mLrUTujbJnhQfggW/n53AgpbxqmrIFp6VX1qvpaw1FXe4NWVns9B/LBQQhIiv
GPZQR19I/wL26lMuz15hozPzAB22GbLboejgQpSP7UTrysFF2jc3jRhz1PDAaQGq6I+20o1Hrvhv
sgi8HficA6oW7bCsqPgb06CUn0YET8oKG8vqTu2dCdrbi3sdrQ4ir5pYZ/dK7Vh0foL1OyWW0l7W
puz2jZGxXQTlEyr23Yll2eVhrZGQeBsaiIEq7UFrqu+ACtXJyTa+OMNP5ZSKbgnjVDpAEiOk3mHT
GM5eM18W5ttw5bZDAXZmD6uX+sk3k1FN8pDqKGfywaIwEjj8Ncz7RS3y49hgnKd+/uqKlZ+B5RGq
iGY5rwWFUqO7SZtOa4xRYIsUuHf2RTkhNoBrQvSlMp5cht5un97cXjqR4Tt8jpptvSxQZPx+Ja5U
9zrmr5UBl3mxd50VtLRA1nRCmqJ2ppddGMAKBu3MQjN0BhFLH4MSTdax4agp6coCV0Q70ONv+bXc
1u2hoiw5YHhmSQYr3EjTKzxYILxLqSMfqLZLXvs3qBbuKZ248NhgXDCZfeWmGpI591BTuqW8GtVZ
EhEDDCxjNpSm62Gpde0yMWkdRgfFTO323xXGFJCJ4bjm6mc7icO0VcO7rQbmD70+nVl0dw/F6n6v
yzXb56mSz6u9vNX+16JkhaC5wdWUfnlNDTZHjj+Nh6IqAsSJBmr6stDAnLuvtP5a4haokn0h37MB
9VAzsliYlvLsW8W1KUbwmaPnHBF0PLvuae1tHAaNGi5O6+36ebismWNe2r7wYj8rnlbFRoP+4HG1
40C288FWM6Mfj3i1ft57WkeIr1ZSpdQD8CtmLa3KD0THAUluE1n1XOJji7s1deZk8Prreu9MrNKb
TvXwgV1D9gyvj8kASBoop9mOZXNwQDnQ7jbFMelIy9yXdPTIwQtAeEVNT8DiJ/C19CV3WH7ahVvs
68ruD91bW63qUg3NB33u7T3Bkk911aSPk41jeppLxAm+vGIrME4dUo7znG43Z7VpKrvKOeTN+l4a
44RfM6rq9ZSazUTwbwva2rA/TEbh72a8M2HugIsz71RHz2g4tYbgm6McdayaiswtxUsAGno+S+Id
/ObJ1Py9E8hXfLziw+h8R5Oi4mL1+pNVpSIJRPBJTE4G1rz6OtN87hxKuTjn5N81xsB7iUXlAKHG
DSGvbMiaSzaaGYYqiwY90OcPGvKLc2sMGErgHX3ZLP21WQtmMFbAyEk3ZFL2RnCuPeNbSdXMQ9PJ
sz9jrJpm5whFHdHFlL6nWdYSs4KW9V4MT/r4ccpcprKDwSADwu++71gQzn6OAanOYjRm31QuP5T9
Ldtoxu2t80MTgVQVOAejm75ohlgOKnDgRdfepegfplzlp0JDdGu0aDyQ7DYosYcrcSjiMN7RcX6H
+2Rrt8PgoV9giON3Hl4f3T7Ya75GRlOY0DgoV5mmD5G9ZMiDuK13buXC0upc7Lz3L5NJct7sb6hv
dWaFXtZVyUClR013Fx7cd5+gZAAKT3l6BAmkxSQLS4pZyfXLXIprTj+xHu/3yKoa3qs5jSYYhvG2
jj320IpBZaYfzNR/6wZLnNNcfJbEYu9qYEYL5oHK1mWYdc1+2ygssjd6XvcalCtBisDcwLVSKbQu
+7VxUlFGvx4FgxBJjzailzJDYj58djSsahz/287RUWTkvCxJX66v5sQ6sZ7xl5GmU7Jv5SXVHxW0
koNn2SRy9KoPNfpqUWvGufUcH5uydMLa1w5GUxcf1vkKEHkwgD1MyoZoVW0Kw10ZPKT3ZNdRHUn7
spn2+tYn3DSvKVaHTE7pWWuhm5ZCv8pq0q9p9bgYpXsUogYSihOvzo3t+utLxqCnx/MM2oZxlhrU
sVkdjRkH49dCDw5bwJG6RAgd0kPZtwXoU1hG7GsbEXnz3D7CTICQ1PRHoQ2fq6X7DLluCvnELddf
X6Q13RnLxQFvb7iUBm1yBnR1mx9QG3ncWsUZDdwnU4596Pnt82LK556opbAf9NgxMfrogn6nSIBL
nfUKgXeKUxMfvps4U18xXrGOWcvYuw+aU26oNSqc4pN6CwJYi68EvvSRsJeXVh/g03rA3xsFEAFE
VIjP7YufmjuZvWzcdBIqYJyWGTtHV284A63XlSgKwnaK86L3X/CxhYSJo5SnsmR/Yd53p8sRR0wc
gDQZtepQ5es+d92GB9X6aKn+Y2Cx9U1tvAez8F5mdDZIHT8MrbHFU5O9dTpdTQ8lcbQMxDfOSztZ
H5Fws9l/UldPOW9m3xUPqup2KwbEr1zjbrgMNktvzR+TrLQA9HfDJ0G7Tes2WY/OilKSU3BIxGIt
O023tZM2uWgrPLf62E/tvM87wMOjrBJTWd15YdX40AhOSuY4/EbC/Zp2nBgFUUe9sp6BSX8pVkh0
mmXEwMzGMNhaJ6pUF7d6Df2jTMwRy5EoT/lgQDhHe5qNKDXHEVAZ2vdzl8J39Mqvaw3sYGvyXdMw
Lp0z9AT9ZB7LO2tBV9qjKHE3BXZ9ZSDzXraswGvvHDjydfPsqzm4+9lillXwwWFEyqrDBcU2MO06
1CnUAu7Vjfl2MfNUSCbmYj5ufuvGjVRTxHH6YGnmY9MQF26V61nT+c1Laum1QPHOW2edcJ2MSHVq
ddKM7Oq223Sx71+shorMMIOP4ECz1ayOHCVnf6jUpZ2jkeftKTdBkrcWwrU6vTvb3GKhS757IvUu
MrzS+dH3/cfseZrM9iIXvX389aULqi+MEB81YYkH8NyCoqVXe9uZjaci75qoXZh6B67mHJX5uc83
89sdGRr1Rkc0wBJrnOIM/+6jafRwZ8bWUWniwgQG5JcXYVjkZaw+rfTg4dtgMIK8NBNP2DuLc1vO
H/msrje9NdO9ZiKEMEYAg5m3qOtiaBr6Lt6OQfe3x3KxvAOECYiQ9z+CMNEfSUpqk9m32hMHCrEq
2ulOv+hSXoOM84E5e/aRlCVJkkY2w2mi2CqCL+yfhkgiE4pEi5PY6G2GJxUo3h6SqgYIdsnFdZXj
Z3229V2hs0cYyw9LDa/S6Em/oGGNy7LNElx7U7J5eX8FjJEsPg+ka274WU3nuRydLwwPBB9v7Exz
9anZhoyT9tp19QMDq6PMKyZXDP4PhMVB0vXW9SR6+7mRQRmndGKhu9wpy1V29w+xjbG0qF3nhlKY
f5/dF73M8Ip6E5ysUsZJFX08YrSEIujJD5WSzdlQ7VWf2ht+Px9lAEKUxTxtGR/yfJoeyVUgatpO
rxRy6Z1Li5dZLjdqlq8TQpYzHRfOalIrMA91CbKdxx64S+zPikQngQos6NTBL9PPS0Z1slqKSktS
MuVUNGSz0B/k8IRTDQ9kTsnJjHcMHc35bgXDdK3EAMfHIIgjNx5NamkKwvWnbdVv9VB90psWTc+i
XhUSSpLGLkzzvsydxpTKZBi4FqxeM+aUq7qtc1ISQ8wGQAfZXg3W2edKdNnvYMQf9r38bjpH3uwr
xZ4TB2L7P9Sdt5bcypam32V83AUdgDHGpETqqizFKgeLRQEtA4gA8PT95elZ09dpo805Bo8gD1mV
mYjY+5cfqo9/u3izSxbsnVjKOxT2OWVspfZnfpt072yJ7H0YelGTFuFyU6w+CGHcX6bs+Lx06kcn
knVnsAPMWbDn+yL/N/WAupfgV4ZXn0sshhrMax1VJvdr4WD3t5Fmzdl71bvxjrsCcL46qmT622ct
4LyT3Bqs8PTRwgq28ESovFKiOSp7X4oBsbqQz7JtOfaM4XtokBYiK7m77NxWP6gIbhBbuCvP7Fck
+3JoYYZbD6rZq4f9Oysoa06MP57rMy4sbkWycIP6DzjwQaQRVGy2w2ZeMDqJyWsiMEk4EjS4RsHI
rpyzRuG5znX8A5CFGx3dDyD7h2chiikFLIOXgVWn306cHPLZqqPMS06AwN66ptll5eG41rF37oRo
3lk19ToEw1uBxXlRbCt/56riQhJvGfnO8Go7eXCyE3CFkFeQ31cST0pyTDIJ6gv08JollhWJOB/P
Q7gggtH9Wvsj1CnqhD6bhuNsixuPzbnRxrM2HwnXOuAmqI15U4eQSZXg/jAT1zzkFN7QHQjiWp9J
VqdIKOmq9exHOEY5twrVICrFQoET+0c4oAYL+yN9Ep/5XOuj46L1bh75g808k1+duNNWSVi3LD1l
Ug1PGfEA+ehlD6PnuA6dNuTp6TpeY9xTNKtgEsORhWuQxp25wmJGlw3KiTF/TcxrRr4c2jpDr9Qj
I7QfPMAWdEPZbK6L0dYrmMbPDB/cPrENvdZJlPFl9slVFYic3KK/m16X75Z6uXUT97WCu2C7cCPB
lHcyq7Q9qbK6BqSZPv6e4nb/dLly/YDYWLIN87zGdgWovk3ehBqOoaRnJO1eWs8mKq/jgppFlb2S
nMDWaIFzYUzbZ/VSgnIbZGMSCTRC/FnfjbfxNIbDHlfDviZOejckHOqqmv6WnfXHURyQKZDGmvTy
4KiTX12Rjoc8MH+mpnmVPkCFR/j1uu4aMxqIfLAXtsHShU22JpyUpSQ2PsucJ9wZV5eNvHIVNkYc
Y2A2pMd7td3tYqoEkAOWFd4yL4h82yIGFn1CR2fwME5/peept27qxCNT+uAlhAa0LX1MY5M/pSNv
V0MZ+DpxOYhTmTUnGs863GthQsOQ/3NAi7Z24kdgPj3HMLhw4UayYeRfKT199iY1KUnrXcdpIqHe
VxvDVDwjeE95l9MVqXBbeuGBYUjc0OT6bVUTfOATu0/CRLZGInlTnuFzqNVxAANYHuLNmFQM/LwX
bqCdTZMyiyA22lqN4iZC5Jt5w1vd55wYefKp8HJvcveQ5IKwDOpLGGheZIn4LzRzSLHqRJbfvjQ1
8FGqtkTKkz8dpHxYlvxGGqNYtY2BUpNm6z06eWOXJugb+3x+WvgskdG9rhC+8Ry48Ho+zrop/tIc
Jdskr28Neb0na4COYtEomJ/qrVQy3jE2vmMjE/s0918azdjbm5RMCf2klNNFDZoBPuRiRTTk0+IN
6WUYBfdqol7LDzd9j8sYiJCdmNAMHkGQ2kMoFwJ5H0x/0r9iD0BZw328sYb0S5T1LnAnZzPFecrr
6/52ZfyVNt5HPpEj0CRwq2EbBocy2JCIcsodXtoePxKKRoOk5fxlQDDJU9kO26V5Z5n7YyW8SoXL
nNHHKvJr7kXMLr/7jt3T6K5+rKDImpEIKQs/Q8YFkSBzj5CU7JtukUc8l4euCjJAgBFKip2J6L1i
JUPDpTekPGnZ89l4MDF2nXs736uCveXjAZ8EGb/kkEHED27JyKjOHKPVoZpIzGSTBU4r403tAEDV
tnFyii7YWmw33EtlFGY6vw9DN24tMVTRBEbHXA1VGPKQj8WhWzUeOixZOeXWLhw+t9/aXrhQgmw3
BAizWCe8RyFy5pP6PcrjMA8MOerxdRBewm+FANU3dvGEBCsth3PYOteMcF7g0Zl0neXTcuzPGN/S
2n4YXaspuQZxsJ2S9tlo7DgS3vhbjAPjVaoOqZeaa2F8mb1QkcFMup4lKJupLh5a+l3p0ipTFEfX
39Y2kW+Vnt4mw32Ly+pek9HOLTklm3AcijVNCWGV7BFB0SPi4oHj/r8kgVJ8Km1zrcvFISp+uo5Z
PW/r/lTFZXdywvJpUfmtd5NkOzv1WzZwpumcMoTFeLTpOEO4Ddpq3FtSoxGYGDGHEA2xcB6Y7cjX
Hn4IF4dwUXMOKnrccOJ+1pO5IT71U2UpK8LYbHISmYgYsc49i6MntdjbAwqcmLapdujuHY4t8Cbk
pyh3X2w7NghUM/LT5OgfpEjtWK/mLRF/u8EL35JHeVNnTZzLIAck5X7FDscTkW1TH/xAqbKsatt+
8fr+mcyNZ0LZbzUhRYwE6IG88dxXzpPReTIK4zwyeQpCpFfCN9+wDHGVzvGZ95GWsYTcT4JGioLw
k8J/8Rsgj7LQdxVyu2ZQdH4y3D0mdiYhsLhMC+4RZIOzaEEyibebQ7LlR6ff1lxs26Wt9MfMT66V
9uSJqzC9LBXLutvcW1npa4XLc1ul6viIrN26gvOkcDPjgnb1XJewc0qbiAgb1zsPRkHZJobNlYM6
GWzBjryUoM14eXJpvdqgD762yyXw1kk91mujnOMr+9QlJ+f3GFCesSzlvJ6y6tH+9ksQTnUGV0J0
2+W4eMqjVffdPgjndNW2UARpfkbzHbkSV5I2mBF18F5mebnp4/gWSH84NwUuhKTCvk0j9arFFEJA
IWIlWGDIZBvgGQRw7Cty1hpTb9PKvCaWt9Fj/WQtPapIBhGZl29jXpAmZQLNzj5ZIRWYaSi6V3gh
RchKSBEMATibhaTj2MkOIq3Nlax46srcFpsM51DlHHtdHAYSVSbQB3oFtE8hd4P4DVraBk46kriM
MDVcFYKkfmUPNxIp8Q9CO226gHqoFugHDBL6GW0TuhoUXMSHZzmzppDDHtRiBXUXBQhgmnCZT5pZ
OjTb+jkYePyk3nZdRicI8dvSIwaEviWmaxLzhOE+G5QajAOExCRjZFXziHAhgyzSJfNnkLsEEkwm
ec95w/NArXEvcZvmFf5VGrGxdIG/U2HpzNLfLhz9iEqSbb3guDIFCYZ4/7doCEOi0d1iV1iKeCf5
O2NxOwc9WntjPgTSrvArLYjtMQ8wmhNEXfX40+dfgrNxZm2YR+MwIVWzLb9cg1pyQqoCjVBJU3yT
s/s8HMSZcci4C9s8ledq/IjN4ru0nHxXFOQs2G2TkFGy/LXcOuPBdPWm6NC/k5+OLCrpm8s8VXcc
Yd47eZ1YE0ZzA2TSXG3p4GFo8n6beWa4h3xjjAENe8kxRkld7loATpKoppyCGuINYC1ufc35TKoC
CTYFwdnY/p6YWylKmj9LBxGbZX2oove3Vl0d0xmPW+Dl9mYYQiab+ka0xS+j4V0mY5KMnfyDWXKl
+Ojgg23SSOchyluGay47ELVuXfqhtSkCrwVugrrQZCfK7tWmtAMkSxRRZhg/+FiFwQ39luaAgwPU
UX+x3gvaOEaLyQT/Pra5WG+9sbkCnvNpLJqtRCWX+tAOqf8yjhW48ZQh1XmEvQcjCHCtGTy851H6
X8imN2OudxN7LytzfWihIlY0FwKOGmg9x3RLMh+CmZnMBin+aNM+Ql9pIlHZSoCkwyz4Djo82I8P
jDLcb69afnaT8WwHw5d2QAhGgKeVVr3eaH3GM55eLaIazc45ly4XMY6XLzewj5nVTp/AN5v+sQq3
pJO8FulTVfXkmyVOfwzsuosKgrA3Lazm3W/j50zxPcGdeNe+WDwiXWcsvcubwzREtP7jZZxqtfWQ
yBKx3gwrW9GR4dAjdjfSeleUHKmMcgeYGAqGZbMva0df/pFa/fNP/+itxn74oi00if7rJxObRrNQ
ywA3xiCuxCoFm5LZQbnLH5+x95hnTbWPR4f5dRqS5z5V6a6wdXet9OIQUPXD81CqDmxxO/Kf/JUl
cwraG5YjGZjjPZmkumPDi+w835Z98qozMVxqmlpyz96Rg5K7K3LGzCjoYcPsQX3kjXVM+oBV0Cnz
W1iSYGqIJcA+iGcPJoH3d14oSkaguQ+1hv9VIJ5OOplgn0weOJEjt5LVXiADuQV25NSGfSPMMDln
xXAZyJy7IWE+t3ruz07ifQ8L3YIjHTFC662IialWi97FoZNubAjlesEGMcC+joJuCG2pbVjyLICW
bwFqLk1TX6nFSVceVepe73BAqnYHukFjaphjEtOV/5Qmy1uuSwpmjDB/lgknKGyPqyb7xa/gsXgT
ADHgi3grEDzG8cGo/ZQT9isvUa94U1GuRq8y1mj5trLCKbTArW+LmSGuKMcXKYsfBixNsBQlrwxo
dJ7PvzrJ5O4RfjB3+C7pu1PZjHNdB2SfGMnejumqy1vz+CjnblrH3HZEq+VhT1Nfg4KnsFFMjmO7
qsdEIytDF0QdHv189OC8L0TmrDynGXfKVM+GYoVO24eXs63Xcjh5DsY/NMHETkyvlL86qN1cDEG5
dQ3C8S23EOM62lURlCriiDYlpFjXy1M/zthiq6vra7Sv85zjoR9/YFK9d4WSe1i2CxHVeTS66DDn
Ft9wWKpj/HPWcUylK0KLeVjqTZeQrdKEzqtwlvbUqoMZ5C+JtiYSQED//dGiQ3dwyn2ixx0m+9eh
Ui+FN9BRJNoRygQ+Mxl5KANec0O3sAboDTcIyMvzQtvWOh+N5kznBMl7woWYyM7MqfFtEvhPHfCj
HUnpx9hoNyjgfyrCbu41m6cSxoeq5jpSi3mbaGRcW/7MAimMBIDLYzMqrw543WopURUtmFcLYbzD
/rO8YXknsKjfdCXBvVV98kTHqQaYRhrPasq9fcvav8LalG1wpNG1BERSTbxrQUZaV5ITI5HUv7KQ
cAcFejYHy1qmQKGZzb1vG2wcWVI+HNLIKhQ+3YKTErBb7we9SERiVo4dyWWxAjZ6lI2A8I2BRfMF
6O6QpoeO9P29OflbUVjy/M8Psp/bfVHh7Et6UgqaDKar6ZznAV/2ccnkgfFfgsOy3pYOdHKYfI0t
Hlk76zCklf3Fl19o8dvvRMRIW/sr9SkerrCRmjyCuBk1cfF5H0htoQac4nuwsFSULPv4Ewt3J7Ni
vGj1mSWgIEM43yDBdmbSt1sXEyGzDJnlGrl8ksgjIkJKLh6hsEEx7OeCamE25VUTX2bMorhN47+C
CoMcVJp4ycLfm27o0UfzLbvhMQmZclefGpYvX04hpshupNge3NPO4KnkUtNRh5rX7BUPf0bp/cAY
5qQXjG/lJktsTaadyxSB/17lyx1ZPELuodqZYexsmxxdD24OSpgyMnkql3Wwa/jXuR85KUGNi4lB
gVBslsO6s7ccwyBCHpjABMNVuM2X6Zqfo5ICiU33K2zC58WdKG/1hxedkps0jcmH0XrIN1xi6YCi
DBX/5qXNtw2iPNxqmiZj3kH3EYqYmdjQehDyNf8J7LSnBSwGlDmY1rvU9FrW1vJb9IgOE18XDGje
VfblS+ELkPqxWc9lnWwB6B+CUpD4yXnK6zLSvfix2D8sN/v29cPt2KYAAPA2K7sPryKHPoAWiDeF
lPuplxe75YZxVYPZpq7gRPuPADokzEDGbmmqf/gL7ESTpec8dQ5xuISraQ7/jKxzKzPrb12Wvhfi
KxABe1vtf6k6lbssI4LANXackssWRpS+D3+rRlp2kbiQ/36uh3LTLf2+mPUlc9OP2AC57Ue+SDK5
cMgs/CtKSBcIJT4lw+JtKN79asBpcFXfAgcYq+oRGNTkb+Dgk7ABiInsarkSJQCCzm8vpXuxYtx3
Zt9fko4kgxYQlQ0hKhq6qyBlCZPKjlliRLYPqKQMfIFB9+6Hb36LZJGVgiB09LALN7dJgVOavJZp
useMRc2lKWgqFOaBRtVTJbyPcglO5aPXuqkImBn7dWycsm65Nzq4PAihDGMO7YoVWBtFhkRsfNq+
9REXVHxAtmkCL7qNLZHNYPb4oikOz9bet4hPydwNuWloUo3uNBUwzDBh+TJvtTkcZnLDAa+IahRI
YA3EtcYkr+F0LktUlosJKIrm9DU3kZk10wNcmXN+IUWG+RhHfS72uTNCxE2XDB0JzFvMvOX8Gux7
WVXY1dpz66YMkLeA3z91+r2FgpaL0NkWcooQ11wpXTqnc3WgQIf0xYUUSIPcsma04P7APcOcPzko
CQyaHnqbFBEuPpSDyCy6jq3ysyVSonVoXptJ/LPWI/gmVwqPtQPBTSKE977IWq/bn45JxSDulXRN
lQsWMlTUtjAv5YPPbCSVUZINW5o4LIUZyUfHH3fiIRz9XRGDf5k1gRK5uqm8e9IifSNACPQYYsbV
xka21bM9tETSJMlZlZJbeXomtaF4aFzoqCLKjaizBYtycihIxqLyNEVCHOwDu7m1o89GbwxfWafy
67A47mkZ4x5wderPhhV/Ta7sT75wTvAu9StVc2I/J/RjLYOFrTvAeuUxPU1dMB6kmd058mGCev+9
boLl6CxUAGZhjG3a+a6czN5lg/vGEdEd8b2yG4181TQy8Z6UlwXpx5pr6sFa6sR8HaE23ClhwcrY
/KuIYsiRV7cDk3Xr02LBUI7TLqkYSOdk+qYvDZ6hWqxN1XY188qGCi5MfAidY1XTvFXb+wTpy1rK
w+R/kLafRA4VaUdnpm26zzQ4Q9m9ST/I9q2yirchNb9qyd3QSSRzZHEgRhAyi4hPeyWcekMrRHYs
EIGjUSAPdqwLMhMni6K8DvfWPNAapcL+6k5/mspyX6wKVrP10UAnkFfW5PubKUzsTRAA5XrIJ/PF
vAzDlF2pL4kw2tyJB/E2cWbDZ6JiG3FirdPmhuRp2PNm2bhTCLnrTCwqiVefh5j43rq/9ex9J0Fl
m9mDLsgc2KvLdo3NDm61NQ1vPnZ5jCT9yaxpEFD9uYSQAFrMcAAlOxZjY59VIyVIlkHrTnvwm15H
pl581HrZqvdy66kKUaM6vCrtnHy3RckRs9hRJ5fhIrKNGON8L5rhxUJ6eOoTlkMaNP/mxVRF6HyQ
OVYk/E4uPjC/WMoz7m4GA38oj8CspmbIdmsCtmrBc2dYljzmytVgbGR1iUcKFmSdDOu/JEEfMTBR
kjBn31Ma/BJudmhAvaB4mxfPVHs3CdauIt63wo0UJVZw6dKB8Gh7hzaCnSlB+GJaB82FBGn91vvA
SLghH3t/vyeK7qTM5Ts1/He1IGgrbSBwWt7QFaAS8K5TCrA6w3aIbFz3YF5I010sL2lyGLsP7SDg
K4TuNrEQ975osC2gTp0y18RcAqpKhfjPLrcOriUvyVDVh0bNFYEC9h+7Xbxt02In9GkX5TOtUiqN
MKBkU3kWw8Ah0lb7ZgqdW2OWl2CiRLO14RM8wQfP4UDdj25Zslj1f/G5sJGm1ZHIIQR4uYcmiFbZ
jFIO3/OIaDD7aRc73205i8hjgVz56cBAiJ7hzct54CxKUAdnTn4kRFV7EsZ1LKa7yLNtU4bZHhKX
0duLQT4sJPMZg3UjnOBJ1qQktcDBh4aQDBe+oCywB6FPY4f0299VDclojNgjCUnZVQNXaO4U/5kv
+j+ylf9/JJmnDwjJ+n/vKP8/Uv6s/l0y/5//w/+1kvv/ItJJuB5mckIG0bz+P8l8+K+HI5xcdUHc
qvvPz9RNP6T/+3/Z4l/8csJqXMuDt/U8Argl+OPjp9x/WY5vkY9m+SYye9v7n0jmCSx5xN78m2Q+
MFHKk7dtkfDpOWRmPNIL/y2gRg4pFbNe60QmovRoGj37QuJBGMVxyqwOQL5GPUscnD8D4dYUntpL
gpomRvhklMR5pPxphKz6JCiviG4hU6jyLWvbatFvNFB91E8i/bTJ67yUYWl6LCR0Qt+tWszxseRU
Y7ES2ekR5nLN7CAGS8EaWlCOS+VmHH4ZHeFTU7xYLI4iUvj6Fp5cqMElvGdh7p97ywijqRkBAyix
3boOz3bDJoR1147ZHRr3NCiol9Ezu7taMu/ge7Z6dm0Q1VQY3junfbeFsAcjC1TzDmUqo9rW7H4T
1uJwKgM06SZLRzcPkK+u3I+BH94gu92bJMg/6pyU4klsB0zFwK03wkONyHfznHS2Pj3DTIRb6mDa
u41/Fq6jA5HrMBZp0m7/+H06IthmeSVLvosGXtN3gdyEql9Fp5hMOF4JjtebIFQ4Q3v8DMzv5bH1
yGnKbQXwKhai54nQeJoM/GRYE/HYUWRIOomnn1t78jcMmM7OrFMiMQan4YJrMPO1mM6EObqwhSmy
txhzxCZuGOHnrEMdnI75FYcW3kIsiOgcdI/ABZrWVla2CwzUBhh2qaEjvnIbO5V3IyKL2KfFrDac
MsmLjQks9ewD5tpv6VFWUBdovIKu3xt4UzckE/S/4sGeULfPApddj0GeVDvqxmj8mtqwvk7dIyMo
bvkLtYoaNANX6mTbqXTb1zDuihexhFW6biQ1mf4klgMZpXo3DoskOUSVuzzPqV9OOjjqVsUCTjKj
rt5BjP0KFdSTIeyGf4LJtj6aYspvsW6AiPNecZF3gFSt6xl3StWawzR4SBy4BFCGBAbN9YbqjomK
i7WLXORgDglf26zNQ9XO/snsiArGAT0+pTY+qLog3smHAUXePhr12qax99iT94tug6vXaIHInMGh
UiOe4XUEc1eJueHiTWR2xVghIOsKl/Qa8n9Dxo0opJp5T+wYW0oFLiiKcXwvDMUf5RSjz9fljzvf
tEvSM9NiIx991S5tnvu0KX8+WmdR/RT5Tz3P/k4ztZCVEtZkb8XmqzS9xt+NGIy3RsqHX1NKQAsJ
SpmWSnQWg7xHBpl0XFcefY69SrMILfpwtLNK34mNRl4MjYtOPivcU6l0d3AXLFd24PqbARsx1Wmp
yZBGIGsT1Zqxlw+bcVN2HqNQDoigR6sxXm1IvxfHVxp0ZEHztwqlJ6JHcCaO9WVw1hxnFfSHZDmn
CGEfFtkAWoKWZlRuf6hGk9Jip3USPnT9Y9KfEFGvXKedma4X0uK8ucKUNhTuvnOAdRa7U8+1X+Ld
1KaBlZr1vwrAzgjRZK4FYbkPBAbc+gmUnJaHR7aFSYtqocqQNc80jgSzOzce6NZbNaJgj/DH3nh2
wkyN67GL8yu2VOdQ2Uq/Z16htxBo2Uk9lspOmBBDtUwfsjHjzKcvP6AKT7+h5DJk3QT7NK7N2IDA
+D1phP1OezeOP1pfXmrdqT8MWx6U7Oi/NvgrtqFs9QdXuPyEYjPWuG2cA+hNypjrW8Gh8g3aLJCZ
3cigRuI2jM0+U1m5mUtMTjL5YwwCNJUhyQ5gYG2srNopWyo53OxuFclfNFf1tQgaOnjWbIIOei+q
2A0moY232Mt2qJfsiaOh+UF3CB8fZWod4Shvz0iHuhdIacjPts2gLjKtZb3yZABHgBeXP6S2qx9S
+LLi9RUlWbCNvo6z6l94+ScSnztzunsQb8fGKQSQAdHP1iYbnL/MouFG5wawDMs58nTK0CGaEKq5
oUG+tQUQ56Lwv6SVyJI9ednTLo0raijMBw+xNPGxn1SPYyVz4n1jTthri7nciGAo7kr2iNnIAjnU
8As/bBIStmDX+jQPnXiriaG+hg3G3Zpwn+8SKO1AbIoLCZdQ2N3TdVBVI8QsZgIAJ+00XAwNVdUi
mMs/mV3Lvzqegq9hMVEtpRNiRZ1V4b7NjPiE68650bxFRoqHhsLOoek00HqyGxFTsnQH/k3Tpsue
Ypa/DEmmkDVk/VfcUW27UbUXr2Y0TodSUgTRWIyrFCEUu5amlbNfpU7k9TYtqkMIBJcs9hMUVfCj
KyXxDTwZm8E1658l8O9rG0D8WBlyuJpkkLu0/HyHlLK+ositPjz02sTsh8UvqhoDAo6r7kxYjEXm
uhteRg17yJb+1bYP6KCkIdakDcTDrXMiaZ5ekGo2DrZl2H9bo0+O6OlGfK1LsSVXcoRmSeTdtruF
w1fXX46f96fEHh1A9HmUf1q3rT4qx6CKAskPzjbfwrg0U+C0S2BIVmbDrNwXidqHo5xh6y17F7cx
a4NBO8IoKQ+2NB5dOyT908Ja/idoisce6ThrhEIPIU9dzs7NMvQov4cetBrSo/o5t/g7HAewVgx9
dYsFIAjVJeydQ5W/KH8xxGu/OFieWXT5DldVyDHMQZ64xa/MyNJnGseW56HLZknEbEXXk5MuT61r
jU8UPQ7n1MGOmM8dtjGyKwlzjbkVDNuZI13ExtHxMCTOqfkuFwfManTaDd9+ehG+kD85pOChZYIH
ZIVnkx8DYrVIpKlB1Ur5wPqBtz1qCms/ttYJNNDBzdJkT1cWeWMwgsGBhtm8P6JDd6Y1K0xd7W2o
L5sIuMm0IeDnZHzk35sdVOxUwo2kmo65Veul3bxtVJ/2x5bHC/gAOWWaX4MxnCkDr4kEQ36A6zma
04ccNUhZ529tLHsDyeg05ZfMmXX2o8OsVnxjfh8+R6YAhlCjAwoa/JnS58Sc0TonUoTt1ux9AbEg
caAS4+Mv8dmcRkVzyTLH2YYgOdzWKotHd+cDBb2Lxg7oScljGawcHF2AUK3AU4S1PLk7DpWWgGcF
/g/qrR75HJW7PMVEtRBERHsBs0Qj4Mvcgl6Apz6ZrH3SDwURC71/t7QAZ6Ml75PUBK4jr6oz4NcU
mqaEIEy973qIYTGMmTiUtQdFhgfEdf+WTstkglLT/I0KfKleYsN45OqkOCML88HjirEHodLVhMYA
QLRDha4RTvW6g7r29dOQh+ldGjnLf9jUv9UkW4xdBhmnOnbXTAO0HoRzs+t1sJzLqotxYo8oLjq0
dRzSdVLuHNfDpc4eMlJ0FXhH1Icsz8pFD1DVJmnuirSatolXQe4lB7jy6mNG1nnFJzesW4zxqwXD
20EjGEJSZPExEqDqh8A32+cgX8Z92wX9bzNW+UEbbRdVLTry2oAnyePlDzKzkMi1LGPYK7GGTgGa
Js3kuM6ttop8zSzoEIu6aQzS7Du/syJ0XPG1HoC8jAFaS0+eswE8D27WQGpPMFP+tCDHQJbXyb2b
Nu2eGJJ+T8ZPt+mFJW9yLn7VzWJEc47Qiq1heXcLp/ommq05Z0BLT305D5esyrtNiSrrPYFF2he0
BKzbPob3ThzkgrM1bKS9DO/k94p0ZZRj/RFUi49JIGOgCxtcViHBdKGa8j3JR/64WiTKZRDT6kLq
jIxEJ4srlus5ai1r+RXGMTYmxxpQgMxD/cLhlf2EOdTAx1VAMwmPPhlJY/5swwKdZlPpNy0rhnPM
OMO8Hn10deGYey8D6t7vwCRGxh8IXEFB1qm9XxPQJRphEXddd6THERRN7nmw9ltsIlgcYEpiEupC
nFh3MSJb2paoZV/rNqkOtVPv6QwLDqmVzVEswuQ+gGqAqcTpwSvTGFeZS/JiQ6vGS6PS+NOGqe03
riE5wUq3RtYn8ASyeVCGvFTvGeTUu3Cq+sUfHdwnjcE7EVaEfJKSRayKx8OXLZtHFuV3OhjpOnD7
DuYpRI+VtOWFVlNexdYh1t7xyuHNMo3vJMfaLbUr8Ks1LqFjrnEmkd49NYpvnQTycRdDG0dmUjTn
OAnQpVk8OWnVOi2l8cC4WdXTXYW5bm+0i/NVzKl4UrQsUgg5cZ+7EuebP7bzS1NBc0/KJAQx6QR5
Tn4D9MjsNlEt0YaYZDJPI7kfu/zNUJaBeUuNxd+qb+eznzwodR3Urw03vFj1rZXfU5Mq0NETHHGY
M98d2cRnr4YBN1pLoAxH5O6p4SmBhV3D7dWXlJKbbYUPa6NlqfYzKvVdXz6S4g0iZI9F6ZbbENnr
mruop/w1DN5bh27PFFEybDKWZ9HacmePDNfsdpCNk0ZRRGP3FUdk+SJEPR2MeS6O1AZBJiaplHfP
5Htd524Ye9ugLKxVLdjTefigEso2zz6o0U6OmpTzexngLOsJLcGC4iDbWRYGllUde+3vLra8t6Za
5CWLTYC5oA66CNtZ/oww2js/wtToDJFc5yS0j1vtMkJulrkzSTi1a7WsCype2JZiv2c1SsSh8ob2
s7ft7HOIk55ZMEDAYFjO3fB1sCNZy8KTxds7qsbYpMLu0hXrv09Cj+vukBmUT7ZTpccKKTIOzaJA
sZAAx1m5uNUt4DxHL87j0ratnbTJ3BUq/7D8KQAIDO0onTFfxM1S7wkW61E2xkD6BF2T5pSp8q0N
h/Tu89HcsiUSs5rk5ls3K5Sv5ZJfhKLWUSdGetR2O0R5AyUWGzmJSxrH5oF7NycBL4N63fpU820Y
ZM1joVqKMcsCKnQQjvEipqLbxxzep1riYHM7CqDb6T+4O4/lypH22r6KQnN0JEwCCYV0B8f7c+jN
BFEskvDe4+m1UH9JavWVCd3Z1YTRv+kiC8yD/Mzea6f9R2J6JR/CUaPHKcyuoRlwo7P0Gz5UGnP4
qC1cyhpRnF2gzCOoQKsk22g2PIxtjlOeC5kfFNrNXTxKtCMgpBmx6i2E2YqCPmn6as07Nf+h1a15
x5ZmehZWDfy1x0Hsx9htPZvkHWkjgZocYIMLTkF2yX0NL4twWOVWCKd40+s7Gr8MbrzN0tgqvVVO
uXKOi748GV4/HBFjMvSpgvw+Lbm5kmnoWcr1/gULe83FH6J7txhj7SmfOn7vRbiRCfb0nM/1B7ji
BvcF2m3sN2ADDIImScHK+x6gIIghMYAyEV2OHAbNCMkYrmH90Lv0J5sPwjLmt79Ihbav9MF4nSBh
3+kIpZeIDUoUBaxIQ+YmK4ZHCQJrixlBnMZr0Zbl1RwNbqioQDsoUrxwYxN/TATgzguGbpNaaAIW
0kH8v5FFgtQ+xSISd/xa5mwdbvYRQb2YkJU1LuVYxPh2awRYnw3hsKDD0ktmAEL3i59j0Smtod70
nZDHDuSpyUU5+i9dy4hlzBXAfYopaA0ZtgyQbrMTHx1M38PQ1/xWPAzKSe4DTRsAqJrWNWYQD7XX
ZEdhou9D4tSkKzeWc5jj4K7TwhlPsM/HTe1rydHq2mI1OEa7yaZCnTq9gO01+c4b1EGy/pLGOmVl
FTHo6sKLzPPwOvq6kS50fsOsnF0TC4BhfTBBMlbIPOoTutbxI8eUvnPo6g51GuXXHLcJV07WuQ9J
Fxu8U8zcehlTTgWkKkqPRU5FYHFVaD5tZq0Pt8q0sU27QfBE8KZcWDJJtuARrJvWiPIuwpkg4YaN
yWmMm3EVgz971oOA9ME0l28De11y5y3mF73TyJ96mfQP5LVlxxEVWr3K6rrbFWpmAsQsqo6NkdYP
ukJNYqsqXEd6MtxSbsh3DWzIsUN8uM39Ybp1Xl/ex4a0D/xTf0/Em/aWE81tIa6sEE37dfqqsgwu
U2GWv9pxwXEFct7nKzZn9TE0A+0GO8Q6itiiC5CaOMaWbO46n1ePBstkV4rcLJ559ZXtRzyZlMV5
0OXLxIpa8B2tcQHeQBf+pwn47W/z47+jabnlYdbU//T3aOb+m7nyX1Asdkm+lu+3wd7n0z18NJaM
oleSq2HN5xZKqwUJAng5LMVH9dorh9+clRVofvVxIjmgtFQeIuZKjAEJUqeiRWOBP7GmiblZa+S8
XUsjZNPj1zp6nHHIBOOvNI1JFxWxrFbUF+NKb4uAbkdihc01BE8u3JFZHAPYYVU1CGwncJ9YITWD
PZ2JxQE7bX3OCwFN0NBYq7UDTISlo+CbL5JS5h95mpfNwnJ8DaeipQ33fsPSZzK1W8A7pMfFM6JE
q1UTrVKjqA4B++BFC1HVLqghSVNG81d2+UPI75brMh0eshKPHa4Lb+GpDNxFG01rlFHMBB2T9C/1
jhwBUwmaBPQEPtcXepZqdj7gJHeQs0SfYxa9WU1xDir9RZvEwAWe7YaROYLeAnjJkt56A/yXPZSV
byGrQ4aiJ9a7mWRfPbguK9KnRd+m5hU+Nz1eAeKmnEbn3TOyd2KXAG6W3l4fJVkGvndw3O6nm5Qx
lTtEh8wsez615ZM2xHjUzOAq9ShYTWn4g4RWIE59/xn57ntBHuGJkba9aZxgOGZGgIxI6+loIjIU
TNWlJ9eGPuFNDmS9NnlErXxwmlGuJrKcl4GW3XcO+06z/bRE9aAX9i5H+lUy8aWUcx38KIyY2wpx
WFLXyzzmFd+JhriMPu5XvN/g48Oz5MP+VNjFq4rnij43dzG4mj6QtzIBdq9P7dk2fHPV2y6uX7t5
zQuJNDewoAlmc+uheAsyXr2JlGW8xSB2lc2K49ZVjw7odHagxrDSEJHAKEshYdfRB7ccl0n3CWnv
gX2nC4BTryFOTJ+M69hFR/VOquahlvk5abLLaOU6r7MBQkSN0HXwnWM/tp95n66HAflfVcaPpZ+/
TTwu/n/TfHGOu8oWziaRCIncnEV+mZLSpipQenUEdq8suuEAGAr1beP4K26IB2Dlb/VIGcOyZ4ds
l1jfvsE03ZVvqsIkGwMBQR+1K0vj5zC5V6NwPitpcfGXkVyUcKi9Lr/adtWyr2XAFiX6+xgH2apm
ps5kxWBgWny0nnOckmCL8GaHVZ4LPaO9E6ZL8us0OIvI7F5I6CaQuybqpglJ4i3wQCcjApTcyYsV
/Qret458AK030O907aob3ZuqBV1dmjxMtnFOdZg7bYGbaCjeDK17rovo28UqTRefkOVYFEhjiw5x
fKA+ZBMcmrrFGVTgw4yoHrAJeE9koD21dRYt/Kg6iYysNc/ZjCpHPoiNkL9UdnbT6JRo80QvJOY4
GCk29DbGy1ka3Mw2H4ipLdSTtKkSI2scWYUYal0XTnS0p+6N/LhqZToFsbh570Ati19jW3dWTl3c
C1SLToG+ZoSsWzQyRRhCO+PHYmvBe1mmjomMxlcPpWBRblrZqxHDV6+7q9SSM/pz4qIgJMV8MjiB
ikUWDCcYSPKxrxCmUkNeGA/kuGjkQ+UY770L1VKF3ZER35XVBloV+yucvCfa5lc0hyFjO/wRhvFD
prwvA9e4N7tAHJgSdjuogxgeYWYz7Bq/WFuSRYrnAMRyRMMfIvsMc1zNaaBCpB6Gd1TK+XLRLlNp
J/cN8hhen6Xcjl453mu6y4HzyNRhKvIVetErckeEOFb3imbzUg/Oj7KofrYgL1c29vBFWKGwky06
ZtuipqQY/Jn37EUCN0UkFUzbfkyaVaynHj12Se0FNeBBeLQGbRlYd2T6qUMcdKw2yuCaBdOn5qf9
gWQf9BGato19dydYz7DuucWJV6KXaI37CauPvxqzoYkwarqRvhSqqbxlOKG5w1RYs8HLHbFJRJN8
Z9aEd0SxYWNMfHA7RFZgiiExEjvujt4DKMB1oAEB1PLsI/URJmtJ0mNm61us52G2FI57lL3G73/y
+TKyAExBkjMGmRDdoBQ24EDmIYsluzv2OtBqK8nJtNWjA6NPggYaSRx3+4KNFeI9gl2m+vpbUxgj
2YDWcz9aT3ajIf1HNtahQsEqo32WKUFRcYi0FOvDrhotfx8YEi+rH/0kB4uxIDzKqrFX6HOzN5Yy
ahm0PN9Mr8NrGBrDcziyw4kgdGwsI0ZRJVl+fiQyorjy6pJ9hXava+UrYI1hH/YosRZtyTcwo8CH
jZP8RGAC+j+c1Lm2p3BceY1iJzJCXmKUY7gE0vRu2mXMmCQYRRHV8X0RT/2zU/aMaAOzJxCBcNuw
IgUL9xYQccZsWabjba/T6cFSGQ1OlQ9vg+jxMuGxGVreED05lBqpErgGnGo8l3oj9LUnhBOdOqGL
z3z2zFZemD3Gjq+/Jn1OfmGIdnTV8TTXIJmMpzbMx2vbDIkNNRPJ/9obZfzzV0X1v1U04bjCtA1S
wf5z3cQ2//Fn1cS//ht/E044sAGhDAqirF17Vk4gXOi/6uaf/t4x/7DJizQcYmQEnH0TScVv4YQu
/1Akdrmu7mBzN20TMv5v4YRu/aGUdHUhTBQXv4QY/+cffw7/4H/lv+vZ+i//+c/17S/E/p9kE9b8
kwmbvaXLqlI3xV9kE4bTs1tJ8CNE5PQRjfToFf26ddHdJYULyBJ3uCXyTexqP1gwLCov+MBSNCN+
itc/PbT/oNSew9j/75+EH0VKS/Co/pJrlPgmfisMwmvKeF5Plv/d/eKh9phn/+vvZMm/ZCjNf2tJ
+odrgOZlAvXXKMsW5YQJ0blfG7rgvnO4VKkJnG0ytZgFS6a2KknNTRsZB52FxL5JrEPs+d25dZOX
bCyDbaPML8+xg8uQv5EooJZ90KRXsJHrEozWTvPtZGWmxGHRyOfbYFQ7fQTtAp2vn4WuxuHXlyIx
d/iy9Z0W0xSUwE7sxuv3LaKCZSRqYHyA3la8W3GfVu05RIZzMSycC3HVQqePs/XkFhfZ9c02jkZr
r6z2SFpd+TEV/ZfgraSR6XHRdTe46jTV+2bw1C7K0oeUve2lR721TugoeINlALmi9l3Htk8VGNZb
KicGAE0D6W0KbmFoMxZmWN7X1JGC92uCQv0OWua07/tiFmq0+V1iAmOdK1ct6o75iGjDqru7dJxb
4ECbgazWsz7V1aKK7M9ChcGTO546BHme3qcr2ltz5WV5cITY6x+HdDg7DDd2PF4Tch2zNo/kRBJl
wnzvg+FexRmdRYCCb+lUg7UZDPj1g6Y7951NgeeMa0IxssNol0+kpyenOq/uxpwQA2ETfK5hprdk
D016/jLMXOlu/mL3Lp4uLxdbtmit48SXgvSM9TiHs9cR/oNBVnRupFlvfXZdaMuIZHN7YHY6F9uR
rFl3tmpYa8fA5aa8UayoAsOzY1TbQFf5Sq/d6tqZ497HGnoEu+Vsy8lt7m1SsholUbVoRX6LB3fj
NrX+kAYpbosudxblKIa94JJmCQg1GQaafuq94CkmNWsbEdPEEZUzhTH8cGp77/hUKLRNIS8A+qTy
VXOyE2C1R9a1DlM2EhjdQnscKOvrJLzrg+C7iyBJBFW2jrQR8Hx6F5OxcSAZ/AD18ofbYurpSusO
AdM+LioU2xWd74Bq0PLxi4+E8E4rgcYeonEHwb547QoASBPfSQnjjr89dQ+jTGo7lJDHcWhZuyfe
mjXce0evrHL/I4Olg43x2yO+AXPlc26Lj7lH8xm0MbQh/jgjEsTPKY4Zi7JrQyjqnOPeNDlIyR60
srnRbL5RVoYfqvtK9OFnahBz6MaCbSBuI8wuBoZQwxNonK0nbawZdrU4GgacnkrleyOArpAyQMz7
h6FzLpMR32RQfIae/pLU9HCA9EDhBx9RYRPjpQFT8LKRksu4a21+hzbNTwnZummXplb9mJ/Wr2/g
2DwyiNYzVjCDvbWEMAdK5VGm5p0a5U+MAGfASxhLhmfA/99Opz0K3byTbfSdRfC4+vpWxoJQH71g
pi8ysMocysqJXiZFTRTAEbPhZWG34HtsE7u/s7jgF1bwo80rY5lZ1St5gk7mfhvFJuh5wIaNOL7P
T8wuiLPn6UpqcCeQh0FTjyLYF45zVvM50jrnsWArgZrrNsYcAem7CwNmBMKHF0170WNn35lPUWmg
U0osDCve4/wKd93oZ/45SHHHYPnmHAJmdIhjGkI/mnx8aUHbz1cKIGxzQTzypUOOIQybhblXvUoR
fXeeupich9gNTyQs7kOfhwg45wRiL2Qu4D5b7/mYnjLfe1SaDROBh1Za5DK6+ASB3i5Kg78oY/98
h9YcnxTKI/Z5cKBRlne8y+zoTub1rCFHFOj7RCGgMzS2U960t7bfpLx8L07hlVedySYomP6s2eg+
QMiUjbwU5Zfuyqvtm3cxwu9ouPlKPXeD2NSV++hFYhtBGzRGd4MekAs1DL/1gEEnkVoMvAcyTxIp
15au3WWezRq3uOkR2LrU3nlWcZwUWJqQHBBk9oqD6BCZ7R11XUjoDDpeVFZH6BnjoH4l00p3Mmsx
P6ym5c+dkom+IzjMT8Rs/dvgd++ZrbE+RZuiAGqYSfyB+IbXmrLuEKtg54ew3fjpiR8dzhUq8rI9
iAJzMXZlXm+LpA8/ajFtSWCt+C6YilZFV73G40Pv64+p4OeEBACBoNiUof2R1HQCWbdxe/tdE9pX
O5Qfnm49Fq2sEdnPDZAen1Vm3Dqnu6W+xIYW88sa5sPFZ/wQiPSOafpjl/D3yRwoW2iEFgWzevoK
MlS8dYMsn6Vv/vy/ukjVf+VFWRSJ/3mVugwIiwr9H1Xw52L13/7N39WqTXUpKItQr/6LmPd3tWr/
4ejKEMJWkLNNh/Ltd7Fqij8c6lHXJUnKNMEw/ltgFP+TrRwdefBvoa/9P1H5zgFY/65EFOzeacHJ
Hxe2sCzjL8VqG9hOytJh3Oo2gfddLBnC+GWBJNNnFK4HgoQR291BadAPavK0sxCKaWriICvQxEeV
Gs0GK2x0DIyE66i4MCNsL6hhiEiBJb1pDNgsORrWdagja5GOMJdW3edru/PkisHjAEB+Ww5DuZFT
zmofemyXFv7KK4f8atb1M5U8eJC43WYUdP8PKWb/H8nNLU7Lf5lgdv4Bov3H7P38d/3T73/vb+dR
iT+woxAQpiyaE/oeztbv82j8YVucOeDpLqZQDtm/HkjD+EMYc4XvWDxvzgzn5F+6J/kH0fWSwDHT
MGxTV9b/5EDSSPxFdm7ZFuedxslEHkzutzMf2T/Jzo12xB9haMPaHoMQ8lnoHpr5Sz/Xkr++YFOP
sd9a3CjUnnHR3PkqTU922DyRaZMf8GNGEx7DxAvUPSYHRKcIbgzf0c+GzNcq6tUFw2i2CiXstR4D
kOrG9sYD0JeGQEdeN1W8mnLWd3keiEsiZz5IA/8vij+9goSeAhzYxugtfx0Y9rIZZPLO1XdXl5M8
NCBktkFRHkGxFsd5KMK4cIJH0NRH/FPsvAB7BVZ6mBQeS5aE7rohamXhBj00sap7hnFcYxoSa1/W
F4/38yESQ38yO/eZkY7a270+3iTyNUJWkLXa+CudKH2ZrKraG2AAF4nLlG3gIe+clMhWLHVy3TZM
PfVUdmfTxJFXOeEGIEe0wzSJetctiJ8qQQfUFn2qmtkZA05uRLv4cR9L4TCJLpF3OKgLWkvcU7gl
SO+XJcSKpTYp+6Gnubpvtc+EqUqupcOhMJviiIYEN2t7Zm/jnvO0+P2lha2ytr2pw7LK4iwY8Zkl
MvlKAdlt2XG2pyhCdyrJVmEly280TcylYkDHLEwdPbuW21Ba4yoYozmMOLN3bhIiCghsiuSk9S4t
Vd6yLJInchPRZMRudEJm9pS4ersZZwCSkUJowdPtnwlyTlZTAVE5c0lBwsH6ghP2y4Dwb6CXfBis
7soI0aVlUNkbBLv7psyy19bHSZuYMG3bbNoMQoltMiIkmASSpoIYOmpLMQE2TNSSc/XcBKMPhqDP
b1S20GhE80ViTA8a7j2yaNUU4znEaIhUfSQxGSu6MLHGL7ckdyiTd8JEoArbeFjZOFKTVGxBfH5T
x0ALtpyzmZE+3wBQ3cMhQaEEM0A6uDWEs3tXcLfXnOriZMEPsVWqjqi0brLUcHHrKj1mrHuI/Itf
PFsC4zOJF+II7r0WDFbgqv4+n5s/sxUFOb0nWVbtV1qQGBcyAMVDzBSbYRuyi0Rrt0OOZTjP2vNQ
6DPtgeA1I9atk9v7JFNzNnNzzPYiqA89OXnLEj7tCRIC8T3lTGXpo/Lg1ADmfQUaZHCOYv5Ska4Z
j0z9obEGK8caoovMMnfr2D41V15XYO2cOzAZnNu8Nzc2xeca4ygsuUJeGjv9iV3AO3GQ+Mx4usvg
n2SwNs8tMDrjDU3xrcPQ8RwkxSrVY9Z3zODfHRVcGzPStlxR6POBeJ8kUTIb/gG1N05ZBTJg36cQ
WmwdkAyNvgYp6tJ1HsWlNjZvqne+I685emxu1g718qb+4MJsj52Kx2ML93Qtm1zQu4/O1TOGvYTu
7E8gf0xeHYu4RuwwRkWziYEV22avv9ZT+hh3fn8ZbKSfeQ5jOyvUB5aOs+FeulHpb/oYlNu2FYzw
kVxuyKkhM1tCoZZB1J47Ia6T2/Pfxz3FvoaR1bXG5I7LIliFbL6gdLSnhmkZbh4UIg1of21y/EOA
/2etoXZFI0ZsQSOsYVhoYdZvJvIisAOVzYZFvUFz7Mdbs460VZ95m4Q161b2c0oQ6N4T+9brmONy
73B842JGCYA/wq3wpZRdNe7J20qC0DrbfbPoXc4YyCU0+mnwFQv7zDI2ZL5uN0TDyYVRoHciAShh
fIDJhRUtfpLPUdanqZzD45DL2HTGDSlr+Osl5mhnx3b3lrMgcps2xBqA/DEs7wX0y21m48m1+5Nt
+isOt7kcRAktUKQA03DLhnW0lnNKQzABCPSLiyBSaclIEWGvwqIMVl7pQ3+cdxjMYx4bvwHhKccn
ohQL9o4oVlLE+xWySiPEgGPW8txOw7sRYskzBsCeQ4cnuwiBrAxbOg7sxu0Ra2tN8ACLeAQrC1P0
b2aYfaA2dpek+n7NAwd2knLRddP3GGq8IvU5IZaFSmWS19BFNPxM7ZkVyGtSJz/L8NpP7Cj8qut3
HVEKo90+50bwMgGGsN0YPKAXmgveSu8Ap3eoPIs5cSBfEifPECv5hB3Aw/OI/mp9faPnPOsgik5R
qj2zbgBvTcOHoJEPrzUcev2CVz86JCo+O2iGMP9yZAL7G69AAfCTJfpDNwAPIh8vJF1z4SsBqhvN
cBywNXLh2Bz7Sr4q7EdYNlm2aW5w0LkZFmPU98tq9JgrJRNTTRSyYWpU6778KBXxRGiIFbPGehEU
YNxRRl6ICR4Jg4RNW42HJBK33u0eB8e+z137MAyIaVnvIUnh5gMv5yEp7r2KZWhPnqSF52r0SEcW
9h16TAIBm4qXBA1amxOT7MYb08WIhM92Hyr/h63pdxPcLJDJCM+bDLpowgLaQfufGvI4ttg6c9h7
doV2YcwIJpmx1puWvCREieDKTeXZq6IvrHvfY8YCa6XeRUlyYMhhPTNUwY9vd882AangTN11AK1n
TfTs3qqUteEPfXdKHS+AVSI8dCbit4wwu3RJEp97fCJuqp8IK2mPwmkOSfuemHl5jbthuLkEFROI
yCIVHTpiG7ZdXlOtEBSF29AgyRuGvHfkEnvPhAhmDDCCh9QtBiJvWgO+srHNOW4rjIPtxVP9E5KD
eAvAEbBEZTb3WaTPwWY/S+lW99JksBGMgPdLzwELV2abTmNpRqzktBk5dTsc+fTyLNiDfGouvQOK
SwyHtNWL51beUDFkkJIQrbLD05dESfGZLXpUDKh0ESm/If7pNp4+1I+tes2HgCySoBwuEex7os3T
CQyUmW5DsQ/wMv6YnHrAwNz2h8h0fog2tc8Imbao2Kgjpdaz12eqSr342mk5CThk26G+xq5SN1ye
JEkRAF6QkijBpJLHlyK9Jr3OEmZFTogut37YN2tbcmxDlV8sfJfokVWDkGGYl8KYeO2GoO1C3HEw
dG+tFZ32OvvzhdODHtL7VTMMCr6dWihPj6lai3Jri/I9zGV1MFBWo3HRFBCMxgXEF599giYQeBCb
APTmImsrvA5APUj3GqMDuRtLSuURZbG/KlOzuiqYMbUgVhW0UHV0vY2PYBhu7sCMOQEOaPgN5D0T
RE2nGm2r41nfjlrxYg7+gMyoWkRaVdwUIjWuVIlqpWDva2DBqx20ZDwftCd6aL+QvAIK0p/D1cVW
Op92U+jEwiGzEWaNfcLKd1MMNj8VxqPWqnivh9gkUqIq0riq12FtVFekKbtca9v7oZw6Tj5C5Vjf
Nh1aJdPq1CYbyXBy+rF4QNm4xIAKliYZHkcJQkEgW1mNrrdE/yWA7M/9Q+qd8q6+yJ5xlAFhjM9Y
Owvy2mWOeeQIaJli3/UPudMocLEACio0kittKu1VVoQ1Bj8Yw9ZciEQlgyTILygevVYsnJZ42qDW
yk2rarjjZNCkiihgNMyPSa+/EJ1oobmL6ns/LhgsB6k/kzGi/eQMRNTzXLAZ+SRaiPJ+FGkJNNpW
2yE8IAzrH/uenzob5HFyeUtgMLjl9lNHOt+BdQNyicY8Job62adac0hj2e4127yB8dBWrW7LzQRY
7tF156mtkvFStsOLMzUzPiDPb1mRoATjW2IacMtVF6KDwh1gcvIcjZWmoODxA7EjBtNdTyVa/ljv
b5mU48aZ0RhO6Z9dqFj3Q7OzgRJczcIg8z3/qhqzBqBEVIz/TLtkXnA6Hpoyds6jTyVuZjG7V+Rh
CK5q4hotj+IViNqjnz1UZSc241gxDk+zYU1sjHYajCI6ApZOAZeITcSOajtA41ulFc1clNNrBW1g
sU5QTyDe0UUnknFGlENI8vkEDWzdlt3JyUt17TQxIZfYRDBBkKZuccb2+/Sb9AcNnWLBX9zp9noQ
GYRSym/N+p4AUp26YY7hVPmnH7wKET9DddD2EgbczkMitvYN86XT3UemIeTb8HzuvbMiZ3abljBs
hJwIt52gvGoxRrb+JU7deOl5JWrCyBWsEBt0/+mx8Jth6yZbHiSxz7F+N+jlV2TLD0D5Aa5c560w
eftyfsZdEEPOVB3KbnKeAnfS1pEPBBeh0WUcp2CR+oxrFRUrJK68WfeTtC5mgyqE9klbGWVPvu+k
njNiuV+awY9uOqmbq05mUMGiZu8pAK5VK87IWd1b1vnZQuP3uOJjzo+b2ifiVJ9k06dnT8H9HCJ8
3k0Qb4CYeVsRJDgClfuc9YV5h/lxO9JoAupxKUYBSu+HQSIf0O0fgu7/ajeUl9bgnYw8JbAAy/md
X5IjIq01Ej3zZODYWvd1fgn8JIaKkfRQ+ziTbePuq9rPdrY/R7BOyT7XycOK0AhBJCd6ODLdk5al
C4lrkxAI6LGJ6rstyz5jY1kA1v3oUMRmcmSBtbXbIF7j7ClhJExbbSimvSy6bUri0Da1UzgJIfFv
kwliMA+TreniNOvTB9lN5n1CMu2CV429jPvSvTLe0pF9t962cArtktcayves2ikvJ/Cqijj1sY9k
XzrJUXTOzCWv012ua5fSKspD4opk1w1M5hLyHlP/kWOZXmiYST4b6AuhqpEd6ZkHfSQx1DDaBLrx
TGwxAnfvmmj9uko/Z6QE3Iq0X3Mn+wgT1RF7i3tSgf0qnWw6cNstEzrcuDg4BvGRrgJ02xgY9sWY
v/C3HU7sf90F/PkbY0J/IQNHXEMPAxY1ebapLThL8ECS08BIHX51E2PozbYRqU5ruEQZs21e9aaR
QNwhGvVMhp7cIa/4MoaJLpVmw5bwEr3egGMTlrPbbNu5rnPobIw1RU0WtqPLpdtoe5ufN4cFqssQ
rSCWeiRQwZacZqbrcKtLiREbK86+C9NT0X64nnqIEkxgPLhFqztfwDZapjH9HZEQqynJ54i8aNGR
WL8hkcNGxb8b2R6tyi68Ifrxl5qtPyU1wQmJxWrExA2LS+gh7gvn1iIZVDTnpcLpO5JwGYiIdl0R
LuKrswTHu9H0XF+m5aFMunpNo0ugaPcGlBYOjjntsu7Bn1lm1O9Qyn0wK+ptNJIQuZD/qSXhtgG4
yTgAT43CwDRQZO/7xD82qAa1VLj7tm62gYF6rs8JCMBeBkFh/NJRt6EaDhC/x0wjVMx0yAY4X0Pt
31Y20ra0Dy8h1eVqwme4zEJ75UTiHVGLWurh8AyQcEu4Rbhui7XWolplRPHgpZmzDCvrQw3FHUHj
SAteS9L0VriNnruuezLGHfM9A6vZRH+UaEetLL5rrSd7JjZXkGeMFVXkWRcBgJHM/NaChpAu/GGK
IL+uRW7F8OMb+88E7nBWOiloi3PI09GQFhiTwt/jHDoPcad2Xio+clbxl05zvEusk+lZZDYBBwGK
Vlg/42p+J4CWkQAKRl42bQvKUjYpMl8recuSWLELxRnmDyWmzmQmfedLj67nYCfx1WxyYKGqPkdS
XHFOIh+PAmbYFukAep7Gl3osqz3My0umMjBzo2H4xxhFO72g7I6OGCRuORo1Ukoy+s3yi2F8utAI
kr2K0gPa9mY68FE57Se9Hx7KOldAvgwUBKoCfd1TAhVNwmfYK0kSQO+8q6MOZ53EsEImrn5zxqPv
a+01pnFvI+b0eQoUhoQvMLsxpjg9dUm2qXPehG14z3T0hxknM4JIJOs+qrFS1HFC319Fq4qPRolh
9zFswxs17tFJo+5tUH60VD2LOi6nYilQ8t1PQWwTzFA0j1wkK/6Ack0QJZkizIgO1kB6yww1aEMe
f0T9hRl7U9SW8+pjdjEq7T4waMWJ460QqaKX1TNzS6zzW5TAB6MXYJfKG3BSPBipdT2brF05VRt+
vn5j4gpaZsUwbQccjwtd4zU70v9QAKZQcxtSFDsgwIv20E3+W60rbnlBOocb2FxFOYFRMKaugYHp
wpDNB5v1mweH6WwDi66nT3Ky0IHxklsmLTaeOvjZSQfQhme+xYCuC18BBzPYqSVBgp+GLAA1WMWO
3wf2KIeNtmyLmhxHy39IPe019YhNQlj8Kjt5X2q/MkWjbKfMq+yt9FLV7OCyVmO2VJrcDLg5oTBr
9+SL2n4CRK1NNh1kHnKe8rsU3fE1VPWwgu8EeNpaKdO+C4StIfuWxZJjCgPdVseuor5XQbmneE5x
4VT+uguSx1JRYE2ijXZa/WHYGtc3lWeVduFjWzPjyeJSX/ShdXUgm93CoN5VwH62zsjvuun34Bnl
MdYwsvWZBdwln227iCtLZR/VFayh/RK6CO7lMJmbySPtU1Y1Qe9SbhwUBXolfvDRy1BzM7Vh5EyM
G4Jma0JYChkK/t8+4720hR+8jln/UMIZalWNyEAN04Z1SvuKB1DfhrbP5DN/DMLRP2egugc/609d
SWEn8yTbcbxnuFj1zySdx5KkSBZFvwgztNgGQWiVolJtsKysLtzRGoevn0PNLNJ6bKa7syLA/Yl7
z9VBZGhIcbHl7KYBXkQBvmsHPuevxdht1/f5F6ZU/5iBLiDRK2ao5geHarl5rXdrkxZlEIpxNINx
jWUZo8DSquSKCnHe4oh05qq/Id/E/xt4H31LeoBrZ+9U71nY5tDFuEwSqf+Q2jJEPZ7FweJzBRxH
xB0CntjdGw2PTJVgvdGn7ISbj+iZ4VGVtoUwxWDOEzsnr14uY9Ybu7EJ5p0GRUsV1HBooSEAGvE+
qcy1cN7hm2NV1mihnCXSfGCxyFzGF8GqbdeYT3hicMiCzbNgEGyWofHDNS0dlCMsCAylxTA6GBI8
fMGkQNus20gQ6DaLkTDMFs3rPDOVYVLxxp2AL3g1V7TCeUa2eUnchcl0UDeM8Ul8G9Dl5yWDJ3ry
ucosBNn97xZe1BljwC8a8GobO85GDU11SHf2NJdEHdWPth7BgwOhlYWM2EkM+7mt7LDjGSkT/YRD
jeOmhwQKKTBREW+bz73HQRDkHn4q46/riQYY94LoPO6INDAHpvYSkq2Yx3f6I23nj/Z/NiGYYZcG
fwpkRGfqQhKYaJfsnGHh0rnhCDd9awiptqN65I1ywnHx/XCszXQ3LHArepdTF0dykPo7A1R0ZDCm
mwco1m6V7Tz3j7Kdw7zUb61toKxhHVUM9VmO2cbnNhj95ECYHLdETcThsCCLdhu01IUCJNQ3yIHz
fYehN+75rZJJ/24DlCoC1bDbQ4edtPw1m2Jj62pkPC5+d5DUVZuF1Dv0JmdGtD+tQZWf128LBAPc
UwAqbEccDCfbp6yCnoXQQwfcqmbJhxfs8qWUF7YgDw9p8sWklOGRqP6ity0jG/QnXO74Q1fpyS34
6Jt2NyR9coeGggWhM65ZC3B40CQYhyD9Et1oHkaLlVtl8CS0PqNCEpFkhMGVLKFahh75ElAl8mvC
uInxK7oeT0nqO4zBmvs8EZt5rOPfCncVQOiD57Px0mWwFtDklABB3azm43MruhtdHL4LaLEPPDde
JFeTVe05KHUrRvd2S82VolEBdwF5AHtn7MDYRusMh67ZBYDAZ9vyTnZgAiYWHwjrfVhwGWRsC1+n
7kPITbS3MhE9NFbgUrDCD53pvMd1/tlX9V94u8lOw08XOuwSS24oD6MPgXg/bJ9aphdatbUS74Fv
OX4EL/AE/q7zgFdJRtUUS+MiE+ahSx9lrtmf0zF5qS14Ia3RkfEF6pv5yVBssRxyoxrIbiwv2FvO
UtJYxeVecxuSQIv8s7GMdK9Ydu3BAH2UhgsTfqww/Bf6YWI0j8Y/WKkjz5Psx6sPFooUuOSx+Hm+
Kx2vBtFUEbrZYV6mDTs1SwHlhFhNjlkIUI2dklhms8TC9d0kxdtUd/GJSx/LthUTE1Yu/rZYt2y9
RjrDOBC5ENNH9oaAIjd4Q1S7SOjaQkSUqSOgVvxZo4FnxyIypfHGqyYDAq4wI26rBju0iw+OXB5d
HtJifjD0iEFRadmhHnBLWMC4m17nNCOwzNdUsrP6uH3XYqQ2Sax5B1mn4Oa9GGEkA2WfSCWwNt1y
5jEKWCawB0TiuR0I4bgX1lxfU9KPNqTvBlszAyo5VOV/VWnJrd653bXL++8+oPctOns/K8d+FL7w
7lbbPi24mbkqPY/SpTeuxNdlh7jXfs36tbQg9OQiUgKQkG3lzasiyqPvvQ+3rU8axQ/zd/JPcFRl
Z94I/dhpDmtcwOgQLt1tVjvMtJb0kM85fi4/yw+sfdgSrouM1qgOTeATO+QsGyQafqQ1fHvBEdNe
/oUH5Zow6chozXb4t7tD4TYXm7pmMOGizjqoJ33Br5Am+HeG7jgOhnX696Org3c8pCAJycC810Au
Qi6QdAfWMr1btMYta1g71RPCQzo7oso6DUFJ3JlM6yc7EFGumhalJJENxVTMW8fnI+g1VlzZekzP
mcasTDQmpvfmb5kl/gNsF5ES2WwdUjv1jwbJ6AcRsFFly7OfFtO65wPJJD67I0bhxUFmlr8bGevx
NlIy9MZo0xBppLlX/RG7+akoiEnJ+qDaG6snAFSTcama5B01gfxvVrTVTHVXxm5z/MfErH1FhMmg
ThzV0C11Q+2LZWGOXcs2rEEH4AmX1zotIxXI5sIZMG3jvFPoZUlJlM6Tbzrp1ezd/8xe9Ts/rwds
fOSgx8JdrnZWPxMCyawdeNpCqEfu5/KmSpMJtKtdCL40Fnt6xpOyhwY0QSShITLrWNs5zeBdg5ba
wEi7p6Uy5ak3a7Q20jrjvLm0CYJYY2L8nVWK8Xlp/bKBhz61zB1y39sXUAXPnZbr4UhODfodzb/A
9RpeyPJcUbF3xEW016iRQ4un7vrvB1QHbcMeJRw1aPK5qU931I0by9WH62Rm2gk23TapmS3AkuUj
GAiKmjza9cpTH03magdhedRKdseViWPGyivknmsQMAOqOO5oalaGzjra7TFHg6S1b0GNWYzxlgbU
srK3dpn0yCSZ2vJiE9witMPAkIRnZXhFF0tg0EymVmbcTWgy17Zqf+udtQNm278gGZ63vk2yRRuY
SKtzk5eN6X4lDX1HS2J+II4IywURInOedy+FFUdkNVNyLbXPKczsKI0Rik65L3adyH1IlywULZ7M
M56BBtWv/T0HCzkd5pfF1oecXfmTxdbaajPE0HgUMaKEHkmiiQkEywMAVE68c6PnfVqF++QPaR4y
P/roiY+fckjFtneXxVhs4pHZC1gkqg00gXQ753bsvml4iV19whT7nshDxbZ8Y9iQUinDYRu0tMo+
4YSZkyN8tt7mznBWUxg2vckM9qM2sB81sguhbY85WJkbiguE9A4g/+z1RmADYO32Mu/5p+tHj3os
IUSDYKydZ4CfmQKXpc6QnZqBUSSQ75Vq5uvbJQ2GkFRzxPVmZAoILAlrSjML3F3BmRxhKOXTkH8Y
Bae9/WqP9Vtg0CuAKP3jlfGLzTh3r8XGR5U7PkFbyJBF6e5747sGpHvCBMduptffgnVzqzoCgTrn
jxINieTNxqv1j0ZNv02HLOa+ExHqVIIlf/vuLw/P3Q6CCxcigF3yN7QRxgPntrbJ5QJCbKk/G8yr
7MQ2pDtiadTZcyqXTr7RWHyXxjlXMWM7HG8eWpJ1Hnvonf4C/SUsJh4AH9h/A48G4xXIiWmbg5yU
sQt2Z1KR5y2vC6SM0Ej0K2NreESVxxbRqvJrBsqhgkJoM4QZGxFfqYWBLaUPT7KExc6LlLtEMdo3
NZ/98M6aQ0ZNqT8viFfxqKEp15OT4dSAY6ZlT4QcDEQS1SIdjR3WWxDDxgADontIIHYbOF9vaD8E
Q7lX9l0vWe892Q1T+aQbiFKdX0xYehvZM/xMpfFldN7rpIuzHTwvtBQNFIFacHNiptbJF9wNGtoM
UuvinEaxrxoZdj3d3TIBY5/MpFlPl52uUeUtzSLDZez7jSKPNbJrlp96UNyKgVNLJ3bJLCm9Zjt+
7awfoDF9hJ2eDSCnOEbtX6ltIpYRwa4fnd9xCQgnhX6KK8B8HTJE5j4sgI1h1Mm+t9m+03OGvV6g
7mpTMkYCYnQKJ99g+yI/zFUI033v0S6ceMpY8QTK3UHLYlBgz68lBn7ibmFeJOzyzQKQxWS1807a
+e+hYEqd8CRtAtgBkWlZBLz2wQ6wHntk8so2S2B/S/0s1q65abMr6UDMoVlA11jg/BxsUld96CRQ
bJyEwb4grsJ2MCJkCucAmRVfnn23Bb2TSFUDaUVHQIWyfp8Ms4wCJSr6yvrDQy2GAUZuULv8rYmH
Z/KCwQ1nE5kp2cPXk2nrIWcZc/dHK4xbJ5BKWZl+Hwb3mjm7bPyuu+IXgrR3R89csDQItn+yFAiX
43ZViM3gtw3/E1jRALWovaNtTg6+W9wWZOGJ+x43yMSS1RkoEuT8M+sfY0bRA/x1qzsEJi7J21w4
N7ivRPkkStvqTXZ2XOFs7Zoh50CkthvnalvnHGX6+NobCOWfF1wdS+OfBvJ3Qr+kAoSGL0BDIca4
VEnxAr9/juJ8OUrs/KwKHH9HdX2CCUbGDyE0u4XKBFVVc4aauR/1DP0pcqhw8up9DjQmrFDfiKWz
d0Zb/ZeOBp6/6dYTVbgbTR5fZxLdVo3kTDnEANm9yX0pzP7UNEh7aH4mdsMuoip/kUe7ecpjmxWb
3SzrKnCFbyYQsowMdyndyNjm+pmQAjiDNvShoZQykhWiPgQD9rtA5jeZxM3p/gt6rutSQ9FNFGs1
kToBAY7PyHGnt8bNyAWgrb127EgV6BfKrWXVGxmwYZq/utPzACfBwJp0/aEDs/z/X4GH1iaIu3jD
nXuM998fZu8ma6ovo0EYF/RTd/Wt6XngdzyY1iCPMrde8P5YD1um9sPpWEGxb2qCVGD4gJ2b69zt
XWWZl5rp6biYxrOaECW1SzGFQ0XZNbpko5oQswPp/jY9NAioL646H2EIJoSWjES+VkS1YT7Rp0W1
reWM2uxb2ixP0psuXovbQPpgzc3BPUxQcjbLCs/lLN2a1ao8BMs/LXUb4jG5AMi/L3RHIYIHsOcx
S+qi8B5WbJH3h3P/4kDNqk7opiLPSOa9NzF2x/gC1I28vEM5Ey2N9MepOco67xt+hnnq3OpQlSWy
wND2pnvskqvgxw2GiwlNx5Acsaz9FEZ59fSELUIAjz0dqgNroezmCAvu6MzT3pDcELpDYTwWwWKX
rfmh7QCMBtSZXllIdhWFuY5Jubyr8szIRD/lVTPe4swveLIaQlBkM+39Lm3gEVvYga3gZunD+pzi
9WkRiohFoRRISRozEz0UueWftUAfNsryPWjsygMYO8MlN0omgYgg56Swok5hMLRmhywugKYHBSym
1NPs6HPXkRJpbACpywuJXVDNjTk+aPrw7ZrtoUMteDcGkyXBYlxbz9J3o2PsR79lUO3Mkh0HkqXS
wF7iAifzQA5pWTccSqAsJ56yFrosd5KqLyDJQkBUD4sNyj3PagD+TA4wo83mgSaLeEoHGz24XusS
LN6z23X1rWY6sl087zLzp/4lmQNZlt7tQdgE4eLCQnUKBDA65Z18T0AE3VzeYU56N48IiWeZhyio
tn3xGC3jsyw7Y8ey70Wk/XyrCfGLjJi+oSfXe+OSAmzyOZyNuT+Jxii2xJD6N1jnOTBC+LOAz3hN
fUL3VP0C0Tqa/MADwwMmlEoKHkYudyADyVlzSX1IRs04+vj2z4EvUAfFT8BI/Jeq9979XNUn0y2v
VVp3r5WuG2fLW97teeDUQOEYDcbCCC3u5U0ULM8SUYOVpbo8E5YD3RbdvbKCH93RrV8FmdYQ8Nrf
smNZmBIX5VmE0ilYomBTWf/kU7qVU41hGhP2zE0GJqTCoo0rHW+KXn0QFV/t9LrYiXKuttUAyWkm
x2atf/56LXNKXySP3io5YeXw6AAEM9qf9D3yixhsM6sVu21ORQWYwFICyx8EEb4xMgxsglC6hdU8
cQFvFDfOEYU62ckizpkYa/pzm1yBBey9QcO/P7LVr3wGhHIWFzud572FGS4PINtrIMnKXkUsu+eD
TYsF3ukhO4nyyrJ3tTYesAgwd6Y+XJFTjbYfXeORzM1waW3ZA9wYr1Uwvk1rVChQiJGY0bDJCTJo
uInHLv8WrqWf4T/N+IXYQCFIQEWK15yMnFntivy7TZ2ftlP+IRAHf9LfLCPfCvL/DrWduldfK86I
zsrPqLOT9J1X193k37kzZF8+tEXQ1AQgmpP54sCVi8y2tJCSEt4yyTp+aGDUN63JaVoahn3oeX2H
mOwBDsLpSAXxmjhmhmxlyC9tXDiXdCkrWqwc42iawGpVc/Wc5R+GfNMYeQp2K8+m3v5O2hiW3WK5
PPr2Zlr8MVIu2aoUEOneLm1k1G7D7KPosNjNwL7VemuZ60MoAK5sUiaFNFHEKAyDR99eEc2MURTe
MSKgbArMm4Nm3hLDfCJTct+OQJMxmhlHJEn4YpOTA+fhqXTqh55l4sxGDLPGPVkG8ewUXYbWtiCG
NfBR/En2Eot9Wzdet39/5bccBPSoaajYqhi2b5xZjH0htpR7a2bs0bdXAhlA2Pk/zZyOL35tvfjG
8FJYtbgwnvrslqY4tTHGtbht+n2s5Zdkim99l0dYAsiWrL3xjoKSVhdczaM3f4u691/jzOvQHOqo
Q1iaYNfKoLjlphcJRfebFPGu9ixyxvS8fjChoUtAUbFt7Yyq04v7eyG0X+zYgV3nRXuY5gQrAsyw
QGarPo+EGj5E7M/qFBvUO2WvXXNNf+kGt91BHr7hcm2RisZalGjEwMy2LK+42j8gaetHzaF2mMpm
35MjCeXA/5ar+oaIxfekmvszuM+/sZqbfStyMscEEicwQNWWuAbvlK4/piDLIUSZL0vpNLdqTtsb
luh9R+gWi596Z0ymtuM8iiayEoOGXCNDxOpkO/EbLJD+EZiEz5TzIg89Mjmnyn5ZjGE2YMVZ2K81
XR6XvMkpoImpacTOkH0E1hnmhtv+OI7ELlQSHVyKL1cbaToS9oWU6X4DqiOR/kc32/pGUfx7/KOz
OmMFVCM8R8QkV/6LM9PZmiI7FwWjgcGlBYqDastqU7I/WF566plwbEHWLi18ldg/KmxtG6ANYZ0Z
eHk1OJgLh96MjSgHQV3q/PZynNmXdhHPlQYbb2MXyfOY4vEikBwLB4lCtnYrMhybHOQLfOQFXRcK
IV2zWiic8UF18gPFO+7sfq9SR753FrPULDEK8C4YgmeIrB8cOaHfLHwH7mIcjO6FRit79RWwMstH
GtW3zhHZLkqYrv/W9Fh/QAA7DJrTHxaAtzQQYnzQq7+wkEmfbV+dOQC6Y5yRoom2Sf9YauJ0Sj9n
GTQZfyu9LPEomx8aogNsqqmQeNt1EQVSz3Zxw33XqiaqfPMHflt2spp5eqV+lTsSpXklinqLroJz
36ONdLL5weocVb6x+FHTY++YLfWZlNVDrxDFOkCJiVjNvJMkNGGCH4qsht2dxOFq6tVzJVq+KT6q
3YKVFMczmCFQ6UEIMb/euWbhH52RPZ8YrG2dyOHATctrWxthPVvGg/22uXOUZ2/KKWsvsuFJTdIC
ByMlP9FtZ5B3S1h7PwALFUS5ubkyVuCZodTbuMsqECrst3nF18KWOTFQWEFgzDcNnAj22Jto9QHt
cZA9qrrzriCo41UZVdYZQQyCsPC6JSK5cE/chD+TnR2JcSl2fe3vGm12I7//GIo+P7qdT92az0dz
arwtvmSczxb252BeWAh2/jbQ1CdCOo6ETAuR5dRH5dfva0R46A/7QNe+zKX/Guumo1jDxZIkgDal
9cfWsM0H7OOhsJcVO+5VxZKZ89MgsA7I9E0Uxa0Zr0bOEpU9H9ZQZIg88yXLo1a0T7VBZ5K7brlF
PfXEyTQdM4u9UP/dUuVtTA2UjSoS+FWItyHlICdNkNdO1A1hJkeGsXr67DFYN/X+1VkmuPCJPZ55
LvtXkj66yLHNZmeUxAMHwz5ttC/HYjECb73F1OrcggFFFTSDoA+GdQFVh1Y5ZofcraCrprumTLcT
Q/dobsh0zyU8UE5aZI5mw6LSRSeNlnwjsvwrc1xe34ko6HES29x92CjvAIEjKIBsQA5ZS21tlqDx
nDfHVq+NGtFUDwxZUyqIrNiWvnVjbfvaxjkCi/FPlgenrEjR5yY6vh7fujJC5F8Xa19S9mcCDu5Z
ix2hKJCPQQHw4MXkr9PAgo+9fRGRSKdCs4ao3pYYvVlaRTqCTkZkSNPXbdyhidHAkPKDrtAvsK0Z
E8lLwhqP5zmXgAKc/VRe9bh2kWQD56ShxvKS7JSyemSZDI8DolJiyKyWGUTeMIlfWGCaWT6UN+48
AOdpDg0iHZHKaxYbvdl78cf+BH/NIzN2ghLuWJfOB6dj68sMD8vGSY1HTNp+/Yx7m7lcIpLfZoeH
LrXtPUkX1n7JKixVtOGhs4pnTbsd7gF6q4IqXg2wXbNxOnV5I24ewh32DWiZfMtIbiphEzw3xlmA
6rzqFjK9np7dN2daC6W/WsTPH7n2isNoS2KsIMFNw6BFrSsOSD87BK25fnIt+1gECToqs9p2rhV/
+mDZRLFtLOUggtGqVwuw9KLNAZnsWQ+kiOilBdz1tQxYuGSz8RuJEaVmN2rRYI2fgSQypfESefKN
+ivugm7bD9R6OXJXzChTrp3KRkXF+Eq823wm0ZKFnVt8J0PB/LmePtE/MVGv17BOJMEblpifEuXW
BcN4uyntkZ1ckjz9+8H3z6+VOX8C/hMSak20huiPddq6tzIgQXpgcUDO9jZt6uXQL5R7KL0gtMr5
PV2qT66BnSoq9eY4zimgKjtPuaAV1O2THlcvtYkWRCjjDqHqQQyUf0MTb24wMFrXwGRA7i8T6+Mk
QFU2pachT4o7QRQS5l0BaRCOo0izAlGnJMqQ7ESUnU5FFQF5zIk8JyFszq6ZKSVYM5BAGgxf0Uku
fqv2qkteg0G3tyxltRfTGdqto8Z2P+FueHiKB9OoYpT/jlkdnC7D0rau6s2liaaMAwJJ36fRORNK
DqOBaQZfQQaVd1G55l5Uz+QuW9Jho039cIF/hthLSdAc00lg2vP8qb/nufVnnE33mutQBZjulVtN
ZBudJRcDfKhP1ZB9Fk3bPXX03a61FA8TUta2GHtQwKTQze+WcI94zrxvw2FLZdfmwaVwO7rKkc9F
ec0dXd0zBXoWNtUxzwYSds0iuZSdxxjWWd0cWu5xhjAdCICOb/xJDNE4O+pslFQPJmJNVswLAXza
clKWfPGHst67wCh2OsydrZJ1sBnB3B6MHK2I1Vp7CL27CpPqEfCosZ7AEJVfTfBge5NVPNMwCG5m
Lv5jz/Pwy8Q9whUXu7ZefnNy8sjr6+ZUMVIdLS5jyM6mqR2JQkBRF6TmBUHRiCXtdaGp5tsgRGFV
lnU1H2PguSh0vFa/+DpZ38B6jgbOs8e/H2jrPt0siznyhNq22EqYJPNfgVODCNUy5ujpciodKe5y
6u7Ig+YzPTsjquDHXGqkEBahHFKfi3NqoxYiRqyfc/tJ1SyZF6M/5qP/Uwy9dmLm+tZ7eEpp0O62
VXgwiUaFKskmhywNviZCf77z4bewm8gY4vy9x/2Gmp/XxzSC6kMhrxG2NX8ZZCZC57W3mSNYBq+A
5m7ML1nnIgoPsGSy6HZKhu6GoGQRbqFuRJjYp9WVtLQk9WqJVUWyoP3V815e0CTsMpuvWlNUvmlr
72ufishz5HWmaobu2x6gbDCrGx7OYFG1+Dzd3mdhdjgDk+EqlP5HDKQW5KWkJyiPgM+J5aRkxH/m
sWA+K1feyw7VBcke8YYzfGtlot9rkpGW7WmrtZBg95liUmV/e2HszZJoOGomkNCcgRVqdoumuu6q
NGLv/m03Xhkuhf63nse9Nr2KKXnEExomd/XQjDN3E7kBj6G1tftEwvdVOTFCwj6l10vgCQ0BE1BH
1PdUJ0XO/Wp1W8OSaK6fq9gPfv31b0qD0GskTrR5oDKYD9OECKzlTApEIi9j/a7pHTLVwD+mldN/
xtSUreD85i0oo2lssLgJHAlZepld5T/Bzfj0C0bKC1Zz7M8+tzUkL3R+HW4YeEc7i3H+lVH3qwU6
+sRKjtI3d5h5W0BLbKJJGGGBDuzZbtnprlpkuUXEyUyUbX0bt/qWCBd/VyV2eU2qDnmTWRybAoN3
37bqISfOHtRlM51vfp1SNw/7PBNHQ4nVHrmmWsZlfqwbVlJgYZIor6dr5zdx6GqoXlGhPaCUcKR5
/UsNDzPUmvhjiZGcNYlTb/DmrcbQaNRY1Jsl/pe4I7BL/iEDAtWmsE8AipkmKv6/LGzXvHP3kjWZ
ERHKmmIQs54ZDHRRGtTf1RT/Ha3pY2iPmuG/kJPMVW7NL4mFeIdu7cdBu+spJixMMuutnvG/l8F4
nbrlmMNTN9BcJ/des4HAuLzMkz8jDSHO745qf9oHku0w6gxugoQybLD0z6Tmj1gDvmOUAgAkFmpT
2arhczH4ldGESndqKKg1fFRB+gJyBhylv+3HwCEDQCFMWh2AhEvrYdt1T1O6Gwf1LANIf4P7X5FO
74mHDkFI9PQ9lBPwwRv6c88v7pJwHAjyphGWJWHpkrg36N7hQhhxR+5IWud/iZdSCJyqdx2dG8jn
m96Nl0D3DE4f+TzGBMI0UzntpxjPgy95YSpiyEhywUEBpbehsLSxTe3Xz0Af+WNV3oSa2PUIL48r
xTu//jHEX6NmW++zE2mncTpDV98D9gQcnMe3aZFu1PfUSVOV+sCwNDI7242e8Ld7KO+3oKczplN9
BRK/iVKi4zw5aKFVsKyrlPdnykDc5/Vy0pbcQ5CduVHXuufSTn8F9lQywWYr5EPmP/VGcRwARXGB
NPrWgnC/aT0SFjJzzZ7Lmo9WhbXeNSFwQgKZ47QJlbF8VMwiYn3t6VJRbzkjwdCYO0/3vmv1kppn
FWCXsmYx0gBkCBMzjfKL8mkNEYHANFw7469d4rFFbaRvjaIFAJkm9yJL/rh2R3CZcH76ykO/4mMD
dUkKwZPBID5AdTeJ+UVPUjIMXOulbyFgpdyCZkW6NZ2EwLjvclQGALr916LN3xzJU2aub8Hgyj+T
EaM6MxESMyqBlAR4Z8s0qmfIwPkopvQPUMZXZLTYXxR220ERRJ01dzZyvwuHX7ZrSPKZeaWYO4Vz
Z7+gCC6OMdHbYV3mX3itnv020A9Z98n0wyIrHoqq7DLi8TLwlhC9CEVP4XSK8m4q40Vkmn6wyKYJ
iaCTyHGNdwAZOKAXGqqk7B4aQ90t9lzMvT4cHzNhAuM72l3o061mxbD1qI6iWWO8bLLUDuhECLUg
HRtJUqR04qSNMiSkE3g+8p14nd+Miu2V8CDaAXRnAbgHas53maHmY7VyYTAY1YEzQ8KcacW4OELG
WyyoNk5s//LT9Ec1JS9Z2Zz8iZqXd/Iea/2PFpev3vr1Varddmro7r37N8b6ETXKLyIfnaNwliYs
DSxDBRm48MoYWsWcZHaW7mrLuS4gjbHkZnujA1DkNU+J6upXe3KvSw6zPyi8rzQ4jl78qZmufmka
hs+oA4L91IqrVrje2WA6VliN91SRk1dUKUUbtsAiS+95nWBXI1BKN6o+nI0c3leTYE6pSTnl8XB0
Wz+glAN+yv4WN0QX0UlHWkqW1kJR5KHaMgItLAZn37RVEjkeIagD5AmAMbz6GIyo4OxlqxL5h0ka
S5y/g2vSn8KcAeuEJKR2n0vcBaHHQGRj996uQ4kS2TpPR90W0Zyw9+I9KXfYdzYNZe+GnQMSmNbY
kKrXbdRUI0035QfyXTIHF/p8PXGfptnbkrWehZmq1+EEMXMq5Q8tUxSrNXOCsmU3JnnDB+IfyKnu
z0nNtmTufP1guHzS1Na0P313SS1BhIR3UlhGttbCPcvIMBxM3TlgTmxD3SzMTewWMfJKxBwlNNoC
J+pO+V1P3aC9DQ1nPWvHbO/4jrHjImxObvks2RPtZJui79LTX+y+V5EI1p5yTtWmMQLCYzNpI3J0
n8egJMfcZozvcfNZAcowMH04PP8IRyNKi2pvUuKHj0LfZhyAa7CNDjS5xr0YM0GtXZQf60vTFsNv
o5r2ZHQEJUJiI51X2X68MM4TTwCseaIag2MPXooy/Wy/TANcqwpmZMLUtTfaSARnexDuk87Di2A7
2GTVgOTc1WZqLsIs/D512H1HgP6+erJjHpSru7lyHCphqEYLvuLarVF1Y03f+1W39wLtFV8IG2ol
L/lofhJ1h+eIonSTBeRc4vYiLuaInuRlctkRQ2JnNEuSGsCJmnLHAh2s229D2n9pdbvDqzPy6DTf
voh/gZGxjpZhfQ9O8FDFGIf++rr/e5zX57rJWIXbDjlyg7vWt8m8YbfdRVW7T2ml1uaWcSdGtRCr
7zsl6KeQ8qfV0z+L4mYv8Htu019LMFzXSSbFFEnsBLmxuF+4Q52BH9tsgZSmyg4pI7Mm6mvyh9eI
KyibeAqSUDXThzJ8JF0i/oinyWYykxCFYOkv9KPDJjHKLVLeJAoGvvxeaSdmU59ayf1rCzZ3gVJE
u6ml3JUoDoKx/6xi9aEEjos1ydSM4RJqFtuGpOZXbti/bYam2fOYBFv0EPUs5ijFau8tMeXFhCUJ
LgT0AJuqdwCOkJhUUI7kse5JG9zkWcGqHO8hnB9sd7M/PibsuQ33EHHcVtgOkueNv4W0dj/UG/31
X03AljanH6V1bQOuFXpqijaHf1QO+5tsNjy5qC4M39DDhPFNkvMeZpr2rAzK3gAJOOlaas/wvgqt
Ft3o4q4RN7rLtZDzaSUs5kBjYT2Ixv9Eq/R9NxAv7aHf/XcrV2JuNnMLGWNGyrGU8R7DaRoalfWq
+RU53COlJXEta+Vbs9T5dzsmxbgyxCn2GXI7kWG2X50v+F45HgoKPUAcp1nBxdQR6EhZ/I+881qy
G8my7A+N5zgAhzIbm4erRdzQki8wRgQDWgsH8PWzwKrpZrKzs6xeZ57SmLTgvQHhfvycvdeGqRix
DVIqDjGLkdHKbxAR9ga6C7+3MPkxCvl5Mawg+ORQ+nNfJpnP5SXf+IBhtiG89Z8lWulBwGBaeEyN
eB+liwx5nIk6scdXU+iL7A3vnmjBTW8P4pIq1qO5xd671LqC5YOoN2RUrEtNIl+dkU2+j0xmD5zQ
q8Po4I8JnFDsfp7IzaELSAoxbn7+CSkRPAAKXQ9Mi+MQWFJWVBbJ1u0yubPMpuYN79b9VJ+Cuk/X
wuAzA1s/Tm6L2map86bU3Pv2XB1p2aLKXDLO7XLn1RU3hWSNtVH19+lc3Ooy/ER1DWwlF8c+oqMC
E4hNh5E0tvgUVzWBXgyArjtMcKtGG6elwkym+XVuJMOEpjxrisgNqWfE6hTH2sP1HVu8Em0Zlrve
PibszEwgWOWRm3HwJxPAcbg8aqnq8J6TwqBS9pASIaF0xU1aZp/CYHHKhqUbSqLuIHCPYefEBeTW
hM2GrHHrnyVeKuWxC1j6LMTexEuhE7HIg9UNej2ryE9eIVsKDjKZoTINOBxgBGyKci1U7e2NDIXS
AJ+c+5lW+E1w228HxZvaKTC0IzAfxKKcV8WmlZweOk4ERRO2ICu6PYKQT2XX7tp/csL5NYwoQ/KA
hWoK/XvsrjcR7JG+L6c1PsH1aFJn99ZS9gfMVU2Ficx9TkA2pR7dAh+foicerJq6XdiULnbEtbFT
72xgk+w0NS7MJ6LSIP3q3rrn7bgmOdnempiR2JmPU0UzH8XdpgUcgdwKsT9F4U6WwGFFkjPg8937
mqyf5fA7sjAm/q1d0nGBb5qn6bfQ6E8Mncl0oJYPNRif0o52oYjX6TB2P1dHz+ZB6JrbVBfjeqAD
v2mst0YQIkU/fZigj+NX50ToJZ8ixPLs8hYEFLU/3y+ThYFOxzmHhcTQi4KgDbfLK2FTN8JRHZ/a
BF258vZR3l3hZeM58Uki8Duu22CymcaxXuSE9CSa4ZBHzkebUlnPuruVemknRTy0WRV//txha8FV
YPIOVcJe6uqxhpMyzB9uBZmfNRRRIeUhFjkVqwc/H6jTKy4vOkKOewWLItytTxo1IASwwlcD22UB
b39N+BHoFcV25vE0rMeSlWaAoL7C5y4Yaq3Zd7l+kiIM3d7OiQccbbnHHrGcNJsUoIAvCrTdhkWR
6aK1sOyCzRL6Uxpfl3XD0arLv3L6rAg+K1ScEDxXJiGNGGd8DMdMFdT0WvnuOVDqujYpzxuXgKiO
ydHc8Iql/PUwq2ZrefEjNHhMCv0rGIqroGcKrbvpR+Fn103FD9oDw8M8HE8JTxvnBpI0l+IKVEu7
VXm+ExEgGsRWgONoI29LSElKlUgFHaYDUhc05nHUTcP8NJLgdYlB5ub5d7uTdMwLRpko88ZH376O
B1vuNAvhVofRd9fnaYwNcGY1BqqDDRiRh+ijmMHlNmnLcR6fWUE62MrX9rnvyLFQPFZDDA+q7RLn
H0fWlKMkfRgPfbZOr+txfsohy63mms25CiZcxTAn1uwVgErS9RhgHbPSoUCGi61u7GW7Qfph3mDF
ZtfkRMzL+pLbJc1d3YSUIPZwENEgr8M60jRrnz3b9DcNUy7skBynZRWdeav+UX+4Htcd/WO0yr4a
68zqlyK9Rf6frEabX9aqMgoJ8wgfdRc5zXwcSfhdk8OKIrGNxCaTDX+UbrufCPHAGOM9ozEY2QCm
B7tZ5r+Tu5vnZNjV7qPUnG5zr+Aath0cowHeVG191V6YQqJgbYrNdwB9vFzY+OieHWNC6zyz6h8x
oPj3AQWW4uX5uUnROOCW9lNB09VlUExbSiEDaMCjufqj9VxJdryk1pfuD4ReF17nfgdsZJVaPa2w
WIBPJvkceR9VhOLIFLcAo5MFHY0l+ImMXoN1xCRmk0PXOnY9wg2almeuIlghMpTxkCpmEghEb/GI
lZxBa4au7EtNn3t7IfL+3MO0lgvcOlww16i09uNP8PWCwHZMNn3XBYtN280n9QBUtrdAs7MFny14
3nfdgtTWC1ybHPfoOC7AbeyUxpZxb3pNTmu5QLn/f+C8/m0aweYHzLG/QLzyQ/9EvLp/WBbITBsM
lrSW//4HUhP4K4HjzNAN37Q8ru1/IjU9uLAu4FdmAoaSjgn+9Z9ITdP7Y4kvAMzqWIbBv2j+O0hN
NHG/Q149hJi+QnhmKRsxG1/8V6JmjDgn5/uBhUvbsz/M5W3if9cyTvftHFQXNT7ldvPQogTD7Mnj
kcSDtQ56plqJlVHkjPpxGJti09QxOYOC+jmRvb4uWMJXQVA0+yCJb0nT5ggG+fVJB8kPXbntE/2s
Rx7JdTlM4W1LaZk5abv2RY/7u0Ekw/DJ8EbcWHfaIciqYEq3BiF2qXCmx3nR7Wi2BMcGqjubJn6t
ebqLZpTkFOlJPfg3NBJSpK7avQbcsW3xmzbor/kKjKD1ZG0EJ4ca+sSmUC0w7dZ+n3vkvKarnjp0
xu+tee7wFtRG+8JAH5ySEtZ2DgnA25KmjUEzGJdJ56aP2jeT8Igr07X2aVxvCc3D6kL1TeTpzvP6
lzBBXYUIkjmIR8IxcCU7ymCDNh+IzfchYq2NQ5pj4dbljZe/JY7zirWFsHodlqsjZna9JWU7qA1j
A0WKmCEEgHJo+A0QbGXl+OqmjwPGyLGaqKac8Lvp6ujYW/TSfXLt6ndVZkiURcMO2XiL6Z2zVhbp
BaWT5NsEHUjEkGjVMnmhfZXPax1A7EjrPdYelDMeNHcRWWffDLa5zVluaDRTsz6OYDs6zq71bkb6
4+ch1w9dNJ8tu/FvUIsjqAfEfh514q3rGH9PHfanzAQXmZBHuzfkZDEw5rhDKDvqrAILguemzjoX
aXoF1bS/osdwHTAX2XM6BhtXjjA4O1ZdwRBtS0K9oh9MrwIi0G3Y5M8yth8diKIwbVTL3OvGD+WP
MDP9S4Rc72KSFb/2w/bo5nP8QmjvybQa5zRVzrThJIBJy4lfRqN+YI9An5wEL77mbmTIQipgSHVJ
xR+W8CTnsVhqGBp7rtmeu7qg6pLDQfU6OfezQQ7OYF9y3N+7uuvTTRPI4Ira/96yOn2LPump03gZ
7NDO9lVcmxfV93sM6mrDSddBbzAA1s+Cu4RA1g6i0WV0jPT0//RKvIS8mBZZgP89cBu8EXjj7tel
+D9+6p8rsfpDufCLIRIrl0bWf67EjvcH1HggHRLWNQIW65eVWP3hGqYNl8c1f/4MX+L/rsTyD8Qe
licNZZrGslD/Oyvx73ksZLCATpYEgfsGGTXub+swsrrBaTOK5Y7VYfHYTNOLP1U4Dq0o2fxyZW7/
kfLyawzNfwF7Y+JTPJzkoyDAtq3fPqt1oPDrsGAgquvyXUDT3lXx7PUYJBEHhnk1/GPj/1MOzq8f
aPzVJzpce1Ro0rcM7zdus5/PqdenASWqwZB6hbcvo1EP0k8Dmoem27uD+0LgX76PrIQT2hz2+OOA
iRp7Cv4YzqYKz0Y9mNsMt/+1SDVvozGm1eXvr4wBxP3PzHMuDTecYyCPAtMPANi/boeJK9JJj4W7
DVzhXxxTOnvP6TxzxYZGm73jNEnDfRjxHTftN9wEI5Uet/M+7Pv0qSjH7kRCZ/n191/LXD7217Qe
0pUdrBfMrJRl8ST+Fovp+rWsEh+hGYBDdel0xnlJm2X0BQw1PuuFxggcbSDOM9FPeZd4pP+6HuYZ
5b6YSP9vpjEiyKCCrivuEgO7buAHOOWGHj8Xlsv0UygQq5aZ1IesNMt3EJ4pfc26uv/734Ti/C9+
FQbkFDwWh1b+++cr7GG5kx1R5Fvom9FVM2p88qNvnDIml8/lVLh3jiRAmy5939yLstWfWBNx6Wd5
4acAlLKHTEdXsi23XeUunsilbu/D7wJr3ppQykMok5uyCTEJFc1WFtZIKDAtY1+78cKaztdWNN9i
utkQw4a1zDYeUys5dEV8EBNMmaT19bayEbhZAIcTU6474ijWbR91bDwYMOd41w9n278bau8lRbJC
7F0OeCToHnpGdhz3T56XPyQzOI4efFEn10SW7UrD38a0S6dUXqtufijie/rI+BaI8wnq4JxR4qBu
7G66WL62Br0cxYQa5eBHqEk9i1v6T3APQDxy0+jlzM9l1Z8j3JVw/HcU++95kH1GHoTOOXpM6vbc
0kZjcMpBI6YhX5KE1Ec7RoMt7D7rqdbjp6Nx8GnLjqhz0qt5Du474ipQWRUOw1HX3fYLg9DMtHWx
4HYQ/9zGKWbT3qqwc9XzpUty3tPIMuXZ4NDBySyumLAUIbDu9d8/Octy//s74FLvKsslw95ynN/W
kMpFMW638CONwMpvSnJ0d2QtI1sxvb2VMzFyQTI8EI7qYbp02rRlk870l1NnzftIMPITO6v49EGp
HFw66WhQK5v5WJeDBwys6raMyhb7qy5fw7nIrF2IWerT77Xx0BNQdPazUbwaVhpeoaFr9r3ijMi4
AHy6S8biGXJOwsjIkf/qhfmLV591aNn+vCU9i13mTytS5clqcJdX3wLwcrFxHIbrxBTqWBEYcYv4
1N9RGjLhMbL5zoyb5go/yAgZ3BXVCRu59wRPrPmyA2G8//0d+YtF3VOsTEwNHEd6zrKl/QLjz8Ip
H0C6MBjA7E7Xu/yKKENrOWQbDQfn7z/sLy4DqWmmSRiF5RnsXH/+sBKWPjqFzt5OUwslqmnc7WRB
vPv7T/nLX+mXT/ltcSJzPnZaq7HhC8XxD1m25VULlWrFc+nQPSbGfff3H2gse+1vKzspGxYp4qbh
WWo56f16EXlCkwo5H2wloLfnEaIDLba2T07NNNvPXqmwoWrtVZsIM+qrRZDzrY93avPvfw1M5cqn
MLI5BqrfL6/QdlVHyxA7DKJVMDrPpt25mKh8FOy+SYcW9xtq235gMK+f0m74V9+AGutPF8L2DGop
2/bY30xJjMmfLwSqRQP5E12sbLYnmtsApy51F9FKnGnXJJaeNn5PBI+TDNAh05nmzWy0wc7vaTj+
i7Xm92LMJvNPKQoAxXiOenCpEn55smc1pzV+DCwfsCO3TgemoKiIVYuIgvoXH/X7E0eZQcGhLJZH
xzcYsP75o5jD0WHqSbVyMyc8dVniwuQa9cVqg/7AVfL/1XXmn/7tSjvSZkWh7mMVRWnw+5XWZmeb
uaHB4JOliptLaUQGo34VcYmvIYuhqubaqo8spVNH9lB/DjtQzyhqg60xje6e2iLbSqQQ8KsafejS
BvJd5LfrwU9nNJDsCVgHaIWyfCR7D5vTAMcGTA+UpvjD5Aj/EmH7W6PCA58zG+oUhP70PA1Vv5IM
bGjLeeCwUUfM9UVzWvrkCkXXnWqqH3kHqjJQtUPmkf2jA1T+4QsMjdoMAJnNTr6vBCKQBvoFbPM8
5Klp3GGfdLGN4hbIax1Z2TVc0+KEnpeB7+gEyN+Tmm+SqBnHgBc9kgKHNcVKvQuO0nYXo8jcENjN
tAQOmX/s5rpDSDcqbOBpOLlPJcGeAgadwWg3SDp8CaObJCeZ6QbktDN+ufG0HXEPjfByj9PYbiSW
D0IHKUSfYxMwlFbTdCXpNu/aRaAYmDWKwiSx7oZ4ImrECaz+QyHBP/qehT+yleYVBUO/KwyGogOj
IhQrRtDCjUYMnKAyPxhzZt92g5d/FkyMb8a2DbHR4cO6DuegPdB5ZYwytHheEam8FjCCXgqzBUao
OzXd16Sn34o0Y+IzhjKycdzWZGo0g3yKu3a4s4KpfwJ65SMNcYtHzsTlocLmdC2qOjzMIwQ/lP/x
dZ8wX0ikiWSozt19ODvVdTALvDF6lNseV9d3kA/N0W7i/pLNZrfJDHrCAtfHt5E+5Voxt3tNQpzC
4TT3b8SXFVtBjtZpSNyUoiotP5q+HB5Nvwu+nEbVzxntUOa/mh53J156lGnYq4P0QZSIwBur7j5G
0hPN3VSYeN8CG0PgSjHYWQkJK10D/ix0IM5B2KALDzXgD3gSb6Pdd8iieWwvoNn6JwR/zP4FKN0q
gA1JEFxypUdgiQ10loMcWg/pPXIF2yLGDwbO+ObX1nwmqn4G3mHNW2lEGoRCOl3ZoVccs0az3Nj4
8tKsG5gCBYx/EzlrBnJVsDORaT4g8PW2wziIHbgb7yZoq3Q7BbjLR2O0Lx2dynWMx3LVljgqi8qa
b0CkhaeWrDp3wVfE59qP0mdOx6S1zLYBBbiLdpEPeHzoBW4wZDBb30ZIhU+ADzbz6oXB+XBbKw/5
jV0gEFUAGyfhVxv06u0TiILw5ERYEciBzu6Um2c77bTjFUjwVyaN032UxdGxhAR+CIYUSTVMgF3l
IdqYxGh+WJrRhPbqZNPFIEJGnE/XpkD3vwq4Mg5qTUeR8KNxQtatjcKmAem2y3Au7itTjnii0UVl
RMR8poC07iYvgDyWNXV4zllxp62X1u4Ri2S5i9LJXk89DMsZgzVDEBR2tTTjQ4YYe0EkDJchz/14
0/QwqCNjXGgjWdPZjwOeBD6ui8zDiIb3Oux9AklNbawjbc3muk8dTfMNKDnDQCG2cujtz9ISvD9G
XKOBABXCkNVEtKG+o9aWb0VgQ+MUsjlK03DfIl82ByNw4+cwQLvfByxxK6juw6Y3Bb5I2+h2/ugR
BOdU0XffEMQmZCRU4ggJTmPa4cNFYHJlytJN1vCAs/NsAfpLm1ReWiZJDTi4qX30OoQCjjAg0WCm
33dJaN07IYPUqsmmM2q08Lscy5y6ckxPpHXXr6MLIsg3M+OeFm9/FqkNsSkysY42XfyNmPOZJ7TB
UFJU+QPIBf+YZyq4bhlIXEx3GF6KrghfbdCH18gD2zcB749Rr+QcZwxmeZuHloYDHKstGwoHNoND
HVq47OJhfm89Y2ShH7DbTSXgc1nt876Oz0VGncAhSAfnwfAESQMR2tKsojQscKIteBav3mPErqGb
afVhZ5a4Iqah3LZ+Gl/NxpTDOBlItNO9NB/diOZ1VNjNQYAxXfk1jLc8l6joB7z5J7eVAyknIIvG
45TknOXmMC3eim4u+N2z+ZObNRP8KYwOHJuloIaFA/YWT74UhWeCQEuHF1EJlFaWY11GmG/21sqa
4sGhubGtwUe/pnnsIugd5GNt5t1xQui1qjWwpprQV/bCn5QYFNDXCExDSOUeIBbDaaq9yysUrtx2
aK6ZMwTPYCmN+wZCxJVRVu4JcV9wGcex/WztGBMkhJnoUZOqgt1Y2T+sUfofpMIWJ3MU0bbMg+YM
HFcg8y9Qr4W2Q6Jhquc3HFnTd2sMijv031h9OgeFx+h5ztEQ4wyXFCDzyN26yvT4k80iqnMYoYvC
Ydx9FbQ2SOSERajElK1Nd7aCjREW4SXssmZXyN575eiysG+UzpgGarkA/qG0MKRm+N+a8K+w7eyn
2oLiAs6TSFG3gn6fqLJ5g9ZUPONtwIE/lYyJFwgl9xbym/2geyj3qYzhREXpsJPAx7bVFDS4uwJh
v6miKPEmGeUrcMD0pPNQPZKqMNzOTejvbbLnCQj3FnSMPyfWlnWgpjyqxXwzpjTYNnMM+JDzGDJa
M8lOhFHpIzixCf8j8SrHEK3hzrFsEDLSdOm50yBGumByxkDakDFJsPGFl9SwJ1VoRoxtIer7cUzz
D0UC1b4QffRFQFH/7JJQZK+CiPTaFYaJtNt0abTwgQLrqyltq4R4LMYrNzPZaz27uHRNFT3EfYKr
FV4ZkSbRoh4bfGQkkeoHvgr6eoJ5yCWG22v2t3wWRn06X+n9OEse6EZLi6621j/Sem6/K6TVSHL6
cldUFXAjr0bC3qZ1wgHZHKEkkDOmQIPuJzvwm20WT/oZHo+5tSruYdF42G5NN0jvmYw03yppVjfS
VPweHS1xpErptq9wUZHONOvPUcbdtOoDJ/4yWq7hnPXmt1lVBlg0fwT6YOc9Dr3ULfz70IwqHO6D
eduQXzbvnGaqSda21AyEJFtAd3IhKinQI74eM5xFo5vz78S5QvNuNc+wmuQZScewvMRZ/FhS+RLi
M4w42CmFvzpM+d9qpiG3c1CrPVUGatWxb8qjPUvrMtk2uRlSOP2jCWvui0j6cu/D899a1Hb3CUTZ
7yQ8Yd+I6uhBmdbIqF82PzIMC5gVBve2btP8i2OWed2npsm6KeHMArz76JH1fUNPFj30Oq9tNkzD
PM01fswqEf4TLtLusRKNtFjUx3qTBoi0MgFCIBr0+KQl7NVNip1v58WSxUCjOwKmWh+tIkoPUeiR
2NDF4bUxh/VdSTZxsnLl7L1E1C84IN32DeGMfFH96H2EvZiJWB5GnNYVkH+Q5wr+liKuqx4w9qC+
iOKboQ0HcJB0TUYx5ad2auWt15sRoMamvoNnMWHkm8ghY030z7QzMah4PrSXOSniO4sn6y4SLmp3
2DjTECIqQIoEIbTAQDsKXpF12+bNW50oaWyhobigy+pZ+rCadPLUG7a/IVMmPUJ2QXXt5jnFq1Fb
Ayg15b9o0+MeylAuKyrkwrM3S/Oiy2lZQiFC8TqQp33RTjp/Qy4ASFerLEFPanSJ3tmxysF0oGHZ
5WDHX0anm8Do4tHbYHepP7I8DwpmmEUh917NUXcTGDZ1nGchatx6kEcQrUaYerIalwbxIFNfEyBg
UF6aAGbuaQ0QFLOCbIo+fCX8qZlPoN/RIs+B4U6bbEphkqYhBcaNtOlIn3U1jOEVP5c+xwiFp1U+
lJ2H7rAmZYZABWyT9AlC3ufaOHS1rqtNPUM0JP1qJIpduJWBVrYOEKFjM0tvaS2AjnBiGyODzWCz
dtzhCThffi38ZHrM5NjdVhlBbFA7HLz9rr9Kpk4vJNKAA0/pFONVUwbNPRCI7Aq7UTUhsHZnMqT1
YF2hLZ1fTIatX5FvO5du6JHnRoNhX2Ak4cOHJAypo82yZsWMThXbCaVDc217gKrrdEILHMiyPA32
IK8aN8jdAzsptLEai82NiFV0M/hW/ebJlkoeLoT3niQNHkeTtemldNBLbl3S3Y9dCUsVFdF4g6de
rdpxBiDD8uSjCQYkEDVx+BT2PHG0seKtdOLyAVnUDOnDmuzvIjGNTYF4H+w6/rAhHreUKP4Offob
RlxA8YowDm0PHRF4Pjnwlj/4P8YeBCSgMnHqvS68Te0UPWYVZnh9zGbMDlMxs+0Dyds2U4vgredG
XTFYLp/c0hkOUNCtp5JhNeUv29oXAXzfXW20pwR427uDfm7bepWgTVR2hxKa42GKYxfkBq0sNh1E
IgDEM6yNQ8PWSdkHd0I185BvMXqxWI7DfPEZP7/je9XfZQpGNFvCc4DbIvSeGNLnLbpTc3KdLbpt
hs4yCFCpJ3wr4PZXnl/5V2biiB/1bMF9cExjPMSEIO9c0eHRI30AyRmF+0eXVeVpas18i+Iyf6fT
jgRN4c9jtY9L8Z6BnStWiqGGfy91PMznmUsMN5u5EmsAzjAS6XxO2siaFggbdpwoyF9g8OC0tjT5
jcrhL0qz4EDldMW91xvoybCBDwAhyjCJl9hrC0lk105s5UMYbPuS7G8FNcLsjexW1q5FqJjJ8tUQ
xeYZMa9RJgBU6OlGheUnlqZD7yhvIycSqC1dqnzBTPRr2br1KQSlD5ZjEWe6FXVEoHDwd/7Ks2zM
1wJXuCy86Ru4BxQEGakobGVijzWctMsFK99lhaDfx9bN896nFgCCBNEbxLEdVEM89/RzHpFYkxbQ
k28o+X8bs8uLb6Cfqiv0iOGdTAKMkUoNznXjRem1b87eUwQWAfNiiVGf9WrKPsrRQ01s2Ex4FuSS
9zDAxz5inEvYXaZEIml2MfUCiEap2fsQUKGWd65Yav+8fWIGAdDOj+vXwXCScztK9wxkm5mMPzGd
6D1Cole+FTEc6A0hoKV4Epmqa40+RFP6dXhTcCZk8E60FZhfTSerhzDs53shQveZ4ScOvSaY+2kF
90sdPYSDSMt5Xg8gx5LsrIZMfkKjGpCbtlFpL/gOC2Bkho5dWIJOg5hTBBYQJmz0fSfTh9eddws+
UVvwMgQ+kduUYfHZzOfpwPAOj8fUAqTZNbEegIq75lmE2v4cooW73Y8mT7Zva3EXZ1NyXZdlAHgu
xTGW4m4AA+qejGY2EZ8pEw614CV4WuYkqyrOyx1ZhGBcwy5Rt4rimkFPOsmrMIzkfUUBt4bT6p0w
zWcPLfGTHUhqUd9EZnXrQot7zEVHCkhh+Ugk6ASZ74V2zB+BmMMH2Bb5vu0aB/re8O6FNrF4ZHrt
ByYwV0RPxfeB7Y63VZdXe7L0SEGKui8hDCdc0diezjOatLUZqZijaAmjE/nebZuXzrIbJgPWl0n9
mGxz3oaxPRxV5bPReD2kErSOXnc9B5YCh2pHl36aumcn9pO7TJfVS2NOnHk0ykKGASU6Yc59kzxx
KYO9VQ72keSopanckjtXqBAbSCjviAlDd1pZxk2XZ5hAXAZXHCidhYfoj+uks53HEY7FpoN7hbfW
jN9yFagvnguPY3fiL1mPNRGQ0xTrB9uQyEJH+qM77RU4qThztiFk9qLC/AWVXfcCt20NkybkfLBT
81RfxwxPvtmGsK4IsaCD54bpAI7Cfi/ZM0DJ5tF7EfcUrOtOxKDESSItB/cpmwCFezPzkHKNHhHB
X1DEFAg1oSrmISlyjalNQgJIorn70bvEZIh1MFNbvM9W37bfXJPmJw0Y4tl3pU1HtgvC9CVrnMHZ
wihz8RfVqvmMWVHeCHmxLhWYn03qMhls1MLW0D7HGiv1tb/VgYLw17ZWBAgmcaw3UUqn3jUl3bqe
mcmm4mT43BeK9VGh2CdGo4sefTwYF3dqi1c71OF7ZaGdpukwk0kMmu6oRmzJfZorMixpnPIcyfJk
8LsvnrCQwzVBhBKMT+iUdx3iC7q7wwz1QQ2YM3xJP8Lxo8kjzs2D4sLJNaVYzxtqFcevqwc/8cXJ
GIv6wnqvLCyaUBp5aZPXPhFyb9UpuvAR3gqnDnhxRUPF24/gnwDuOZvcgZmFFyeGkrbu2yJbY7p2
TnhicLXB5yhJzBKMcaKuYH2uZNI81EkuLnU2obEyaAzslrdrAUdb6YnJp4WIuCyqSwiBhzPPsu7l
bRjcYJBsP2Ij12eOhAH63RBMzdhMBQ7cPHHnOyFIuV2No6LZ2tYEYxydXov7idElc52BXXuVpAZw
uXzIv8Vimp8TtFFUgmPyEZQ6z9F6BfAysfGcAodNz5FjeIPmDkOIg8tvR/eDTEUM+mO8sfGRfoJw
p/UADQkRdAGQZAfFGAaOyqk+64l9jT3excXu5U/m6LRMLjkLA6eI5xANMYv7znEh4uLwNyBFaNI6
OUclP5ws8eaNF3uDzeLp2cldB6+CFlraFg+insYnwu7mK06r8Xc7ZYq/SrSnXqPCEKD4vaTwVzpt
g5syHQHdePkIzTOz0EHBF66LitQJLDHdtjdRdTBwDpsrqcL5R+ihy+tq0elVTn6Vua5IiYcFE+CQ
69HjXjhqlxDOrWo4SGfg2GO71jP7MRiQkBQd0iv75AnrQnGsqqEBTkHYx/PciObewm5Nhh+nuIMx
TNVT4NnpXYuTlaQbhOhb7NX5DaHYUJ3Ngsfe15IMUZobyR7QvbUPa8tcT5Zodw0sRRxwY3Av7Lw8
GhnKdG6uxxGo6UjQo78aylVJKMSVgPrKy1nW3vdM+ozWQGdk39XIuOsAMRc/XFdDECIOjwb8vqKs
7PdBJGu6r2E24c8w2ltCqHl4NHz5IwGn4ZNbS/C+GZ0KuSl90rjXwnfdWxxe/lUxGMFBmWH+Q08d
2CXTFfeZrkjxwBxnYxl3rVvi/pwHRcDEW2dp8aIGN9moAOatnB1BMmvqnskNp1WTxyWmZD1E+8lJ
kntANc1LrMtmp7ycKKQEQegxlIBc8NEZD34I7b8KZLoQ6qcHZHE2hzxik80ZO19nETJEUyvDZjFq
6EQdRWHQZfrUpUZ4DtWMrh+H6FYB3lkzaoF8FQMYEp3fYU9qeM9EDPRZ4GS/hu84HWfo71eJ0cub
oncrNs6hvPXz7L1KR+M6bObPhvET8nJBKmQEPwkfTd0vSo5wdncTnmmM+NH04mAJeCtmYXwZSPm+
Fy1ZG6sy7DTneK8rXsHH6F2l/SS+xOBwaJtUggywheUnMTTYyLVIyzKMj8iOQAB7mYXQnRz4TZHY
imeUpix0gNjep8i/XoaGfBrTJU/UJEQvKw+5Ii261U11huTELUhDuk4SRQUeqry8D1UZ3CakOHBO
hGF0yjVP4TZpa2Wu0HFle0OxEDOWgugANQJQcpG1xI2HUX6bFyFI/7qu3omdbne1RsvSkOWzY5Jc
naABBBv0/hmxHRGnrnGo2dX6WlP60mk7QzcRtz0ooIIJ0NzuBBjK5zIukXeoqUT6X8lp09gdjKo0
6O8g/5hn5RvjusjDdtfKtj868HveO5806SUMhg4Lrh5Y5RgkLGYs0N4nuJ/7aeimPZ3cnIXIQNYw
yOiGDPpsX7sJ7d2sISMGYZ/3XUyiQMkL2W/U+Xgn6a9tVOMjSLFjw72zcaN+1Vbvv7i+H/+otBSY
E+vJObismXtVk5E4GY67HArUoSXGaaeMzrxaQDaPdh6iqx9QAZHZlsD2JLDhrjDy9sUucFzDrpmJ
m3Wc7f+YS+lxFi8C/I5+/M0nXv2a8g3Sjjubm250nG8/Z/P/80/qufZ//y/+/FFW/4e7M1mSWzmz
9KuU1R4ywAHHYNZViwjEHBkROQ8bGJOZxAw45uHp6wOvpNZVq6u7t71JE0XyMocIx+//Oec7ExfM
qP2nX/7n7ru8/Mi/m/+x/K2//6n//PMv+Ut//Y/6P9off/rFpmjZmd133/X08N1QLvb7nwu/y+VP
/t/+5r99//6vPE3q+z/+/cdXDkCDJEUd/2z/0XVpmHKx9/3vnZr7H/X0o/jxL/7O3x3zEk+8JZHb
pG1jf/+7Yx4Hp23aus74gFj++3cwubTRf/y7qf/FRapHVWaX6i6a/f/0aTp/sU1slfgqmfhMR/6/
2DQNxpF/ks8x02Bh9HiuWJR84cz5s2IPlYT3eRoVu1gXz2pkLzZ0e91th6cy1ppdFmSKbPtcf4hl
J8wbN5+p/M319JOE9HBx8JGZ7JwC+SYIDj2P4jwTRKUhTbC8bT465Wpnm4uEKxIY8+mI+FuC7BRv
AYjnXT+RkKub1mb/ET7paBKb3hnsNRSl9mZMQ3dpaB4GL3cHYUbu6pp07ggkmcIQ4dvK6Q8s3OnK
MoBwuCzH1ohIzqHVgTbAF2dUzuwAYl494f+nDZdwHOGk0fX52sxL031rQIy5nkAVRqgWNAbb8FZs
qPb2OE3bVAMqAWrVXNW2nP3OtGkrcLpNZZXzndbUD1076Ec4GojW5QTIk/sLNwmsB5r52tY5QcE+
uw2OUVxDXZEJy0yH9hVvPLI4eWl0bTnD/bx+bpR4on4t8wl7PtE1QZaYVSA+0u5OQnghjGjfAunH
VXVFJmPDN1pXYbPEMZt11/6g/4w2x8gWS7L3mNJTsZ6rZuvR2rLlv/HLmki760Oz4ShMfSqGTFAR
dzK2QZBEKRz+yPY1ACq+BVO+Go8a3Ts7vWc8hfA99N6bF4/HYkHsThD3ckKkW085XE+c4s0gt5Bk
4swO2+DJQICttiusdYprIQDQXZO+2qHnbXCL27QuJNV6sExicksFwZTeZG2vs8oZtzWd06MWf0y9
gXbFgkN5V0NCTIDU9h0kPbB4u+i3DRN7MuIPaIwBdkuo/cw1cbBkdh4nnZIziU099SZGLOOJ5gG+
8M/aNF7LOs0OmmVoXPf4TcfyHZ0MfBOzU5K6F65tBeTeIrFHxoEffnwWMGkJv2v3aQ1uQXT5nnQr
BLl5D2hpza16OjkivoaeLfBkuE+tlb7bkthrEdWn2Eq+mkAk16Srv6xfdX1XRDQWSEg7oIb1DSvd
k2IpuzJbrBmBCE0YvSS5qXYx3PaaONWPPo4pyabtZgZJ1UGiDQjR8Qtrjduo2niKp7PmIkjxkxv4
9i/DLHRIWfHkbDS4XUFaHEuF9jrH1QWy58QTFnYZ42dkatO21y1Gse4+UzXNhLPmj1UW3VthBffU
+jm0Wb+1tCXPhtNEueLIEtqgODKY/KClet1LEj9A4xuJZGbD/DzE8maEQJ71sLi6XKHXOJkONDav
RJ99YKlLj1iO0RbYvKyaOmEKAMpoafa9x5W9l+6vLIjvMOGxaBnbTcZZsq1mGFF2VQ+s8hEpqvxs
GPBSg1T9spb0jZVH35kVNc+ElUI+t/jGTbDeARYhubbEdpolwFOAsd06XV74Sd09mVKraeSzgDIv
0Z9pCQHVSxxILCub7JlEvLobdCfZ9d0P1VEPTYb6NC2ZBXYC9R1zAjFOtPkl1zAvCYdoyTpIQg/V
kn6wlxxEtyQieqIR1pKRqAlLNEtqol7yEyCp221DpAJgSbEPacA+dWW375bcBV6yhjJDshiVrCmW
qDX6U6k0iZfERrpkN4KBfgqyHBWhjsmg8yLPiDPOLaYejdzHzDURIeJYDDCbVU+FcVqTEvFs/Y5o
MfKpFN9heet5W9ABgW/FVc6TpZcvTRDdhKB3l5UcRASHRIpYsinzklLpl7xKYOT6TtGvDlehOxM1
T8/urOy1wP+D56FGE3LZdo6tNLdmj/VddphtZai6o00HeVbBXxyLvD+5nGKrmoffdTT0U11Pj1QY
daemuHFvd/Dr1NGpWzI52ZLOcYnpuEteJ1qSOwa+pGjJ8gzqFkqqCtKBeTRc8j6sOsAJ8PxASwSK
sqSCRJT1x7Ih+G3Zipldfgoro+szIqOf6ru+iUDBFuKxunQkB7hIa5B/pfU2dOlDEFpsxBtypy1g
qVD33trE+InYf6rVYLBMdsFx2B25YwwrMRMkUy6jLmaNT4CEqJ8JEuE8P3L34h/uoOs7lBB1AbnE
MeX8Dy6lR0fD0AefaVLANQ5d4PyO+yuxP5hSEp/K4BEOsb4tTVPtyA6wjqgjJBVdbXgUzqt+tF4E
7RC7bjI5HDGbacR0192gftVJ94vhj+XnQZVRtvbiHIagh0kb4kaCz0HAY2H2RI8qpu6eowl3MXhX
Nqi/JLq1b+vh2zgZj4xh9aEe5XOISsTvqkeeeCDVQ9bCNGmH73EdskwF9Zmpfls0OkgX7w1OPhu2
pF03ZgamJU+2eSk53NQPVy9fpUYFjiJcilepWQglGwT+sbjRCrplA7ory5jX/zDNSOTVY2Ochig/
O/0bCe5LMOUr8HdiE1ZiKR+AMtW1zi8rzCjfbBB6E6Q5gHfE7VLUZRrbHjIROCstHKF9gV/hi+4/
eB9X/qwhUOkwPVeksr3dOLQEswBvJf2LnkHxk8V9LmmFm2WW4hRFravNZkVzAf8XMsFKZnS5NbzY
QyUCPxP1a6ttDXv8UQ2AaFBr4i1aOJl21V9p/oi3nJ3YT7TijRNNbF2Du2MKlr3uomQnKsXeKiD5
DsffWtP1MaH6LrSzpCYrYOSfWP3ozgHQ4EwnmtzuudMMqxIFLo6+g3pEiafdMU548reDlu/oC71q
A31ibKJpZmowQaLanDXd8WOXJguEiX4jci7bMVULQaldgNmxp8oI3fWU5/o9i+yV5c2XsNeOqS2J
WUBRaHuIMEPvwF8e473ZjxBWVPSeeC1va+4wQSOprpj9jDd9G9KyGxc99yvv3lLqM0hQOKD3S9+o
qV6mQ2DyZLDFe8eVEiKbVWrfDIulK03iUTPs0lotT4P01NiFecXNdzMbFW2dMgjXJcyvSH5bbgL6
mAwhxZglJX9J81R3bnpgqiYk6PZkD93kOJshZL+O3QZmSprbzOYOUf6+tQ2wXrlm7IPSlNx4aDTs
ncdofHRCSss8d+ZDrz06HuBjLau/tDGa2P64D437VnQQu7krZmsIkr8Sj0C3XW6kF33XwzwvHT2H
0KKshKD1i5P80DraMqIREFZJO10HM9+c2ul9RtecIudsB6p/ZJM37qmBMMhoaIeEi+Q7Bur9mHZc
7k057gOWVXaOTTMYGI6WqWE0U5iw2B39BOJxHNUrhbxB0uII+GZamTTk4bcz1onS9xk/qm0QZQ9Q
iJ6z7F63cZs5AULA7w8ZwzVSdbivueYOA2/YHMYq7rjJ14pZQXJRW/MtirNNn33/buigjZxQ+uw2
lAKqTTV13bpExqJzhvz71E2nphowgqfqYCY0exX2fHYXJZx6v4TGAh1bVUexbh2+MCJHh7DIYMdS
1CjKl1KbnmZASGcZyV90K03IJfElS6dkXwYTbPU8JP3qdcfOtCKSnXANmjkD1LXqbFndec05UKP7
FE3TPpwknq4UDxa00vd4yOqTG/L8zyKt9VVi0TVOBS9WKRncWj2lD1zLdp5psX3CLbAfmTZPVjBE
x6kg0s+CKtiOWXCMGqHuY+ter7/qQCtPUGOzc798SKindQwW8nGUYX8KjWPjqLfcdOvNQMnCqTPM
CK/ooAMrN96JjsXvTazfBxR+sd61QFpjyjhgm3J5mybzvcPlZhVp0XwIeb2mEyuXykhvouAmUgJ9
5x1E4Tmia0xJmj5tKo7zNQvvfB9h5yVPnPsJW6DLAJBymwre19RMpTuRlzrDaJSeAxszQtZSedpb
mfnQ+NZrlYHoR0p6qlhAPoH2G+UYHftQ0TcLf5zhaKnkUtzPQkNdQpHdIyklpyoXDDea/okLfMCe
gAVNb3Uquh1I0Mj8+7FjgT7nSz94F9enmZ6iFS788cUbx6c6KvYWcswTxOT4MgPWJ++PTd1tWNmR
lgMp2y2dix7mki50NvBxP6jJuBUyEDcJMn3LYowzOjL2rO9z7BPYFGpDiq2e4MnUCvkFoNs92IKz
pRwUfZxF7scl4LNB0rhe5s0tcu1qB8fO3kRRCAckhdRmDa75gfjzAISWUTO9knrlWak0senmUGEz
Y2YC7Kn2A56lnWW1G0CGQAlaRtJU/n75qX2ZxvM+GILsaTPDhF+pRlY/2d7xJ7z6hZuIt515iR06
EhsP8yggwAFtXdSTJ2s0xI49IMONrifb2Cs8sssRzUpD8DGCbV0hVrp3ca67vlNMr1mvexej8vaG
W1BGXTf3C6cGGWe5Y17RZI+wGT1Iz5F5J2YawCwnBezomQ/e8iEesNXE5ZdQEgMw61/kcAyaoQu1
t5F8DzKzPYfGKYEo+gLZl9bDNJYHVsv5ay9DTFXeSe+lOHk4WNeCiM9+zICJcpzjgGtd4D7NbN+H
4cLPtHdAyNz7Eco2WfObmS1SwzhbFA84E7MzvqLACM9VXP7QVefeYU+9a/XefGyJ0K3j0LR3rPrE
rqgM84Boy2I91R45pvQfrcMxaHJPcqQZbGYx9qcQrvJeNsFHnXLAEZTFoGuV/RVaB6ZU9hgYVvT3
ytHemGadr4ZGTC2lSYy4lL1TgwL1kvIwQLunCcvjRq2qud50YVKsVZ6J4xioeJdZpON1QEingd3q
po+V+PC456lROp9Y2pdrOnZot8T8jQNGuy87jdXfuCP0ZD/lFFU+VO5zYRxZyY2X0i2mSxnjyzIZ
UC/DcM8+npJULd6MNf1m/AC8V5EN92FkqW/qTY4e36e3yIYPGFuoARFNhaPDgOGVMLO9uFR3vQL9
l486xTnhpO6MjkJH6rWpqFY6ZXjMmbZZ3afYog5q7F5GOH1bz1qYPOC9sOuFBm+g+iVSmvUemj/1
XOpHHtlIV6qEDe+F+QObnRNMJlzfikW6kc8Ckzxm/6HHXs07KrqRfOl3wCidnY4u67ecQk+OhenX
Ql5/S5Z0BGH2nwJO/VRmxhcl5gx/AFHpPaME3BP9RrNj4GZGPL2EWhv5hmkZmxGPyPJYUPuAT2mV
ifhMj5/DzxmwVGh3fpzbJd8w1JCRCYB9V2nuTZW/dmFdXyaUyofFuViO93I2o19mN/rVNxKp9WY1
BcW15ZjxbC5ZZqRtA3c2g8fTTufOAsFI9YxxVRSq+RqNgVdIC1SezEm2xV7+LmREWKFIdsEIhVBv
5HbkGDtjWoZ6M5R7La/D546QPaUX6XtfFAZCoUv7AH7xtSngLvVVy/KWuMg1C5zsVBXxryqEJ+0M
L+Yi6GvS1rjhe/spkzGE8snYM8kPO1EqviPYGZfeL6dNz4tAv2afsUzmj6wNogdKAFh84ZCBPBsD
MNLMHYcwOdOaOhDsNmc9atIdwcJkW1c58YUcX6FjQg0kimkf6Dqgf1BYyoeEhRF4gqhfeuGF6p9D
yyRzzkQKc7PhPHRHNgsulEqrGKNVE1fpvom16GY6+QlG2EtMdGjniGyPshJfA5caBgg151ZYmEOw
efiqohLEJqNCVZpmXtN+z/dL3qiFSM66ad+aSVO3gTUb5Wqeue8Ggf2pjPMd41u8Ivhgop8W6jLY
i4+HiLA7U0Qg6y7YIr8ijwVA+Wgb054xoz/bgT5grTfbjZI1NLx0avduTmdSy2T/R1mdlpgjawC/
CzVzxbRVkialEpK4LMMiZZqlY1uUt1kUJrJDWA84yi+EyehMo9h0i0tDsvXRyatbaX3ScPQuiojH
AyZZzH/umc5ElCiZ8aDP6FKgZSBgj4l/PG6fMeEc6CSEzRwkLxWAZL4kUGy11Xg4iO1xX1narmyS
eeMmGtvAxqZQgTJrdzH4cSUv6zk8CGmVm7K7REK80gpuHMPoxOW5vXhVBb9vMVXPumU8NNV7OcED
HWK72KgFo/37w2+g9lzKfOcMsPNNuLMyBRROJb0TlQNPIV4ICCaPEY7oLlzQ+05+BzsAbjSlYb4Z
TpHvzsT1lOKz6dvIoC09RTgyQZuJovK2WlMe6BSge3wiiRQweKwyx2739dgTI86z40ThGZ9kT3I8
0b80z54OAHlf86Gb+MpixdXSfcz6+DjOo3HtzHyji3Beu3gC6pWdlvk+sNublbUD8xvFfrx5DlVj
/cQCMN2UxoYQ0hUd0Y0B6s5wyosJZMqEa+SQJIBNAm0Bm2DrvXZGvS6VCHeYgKo15DzzrDq0pEli
9tfyFnIhP0DkHNNHOEvO1tSmm3CbuK3+1eIDhpnUniadgylZ56uUNTTuGpy0nml/BixX/IBtkE8M
4JBZvTiYdu+c6CfhTzGur8eJWu0wbz5EW1GmAel9XbTDJ4b+YlcWo59WmrGT0wQLGufmatBd9yCW
V42XVPoLWzSVCVCvdhhtyVasLNijQFTIfZE/aV898oLzHK2zhpIgt+idXdFELjnCaksIgL5NREvC
NpO+MXN22ABLPoxQfUK0OsxeYT7A1vI2wsmY2J1j2rXjtso4scqmZh3lYR5pCuCZdtGdvangXdqW
7Tl3H9Vo+Av6zzbs4Jr3TX8kgQT0sy+qbWpRCtXKivEEV9K5j7gj120Dm8ua0iPnfsOl1phZmZAW
X+n0mFY2t4zyhiuyf/Dcgp17VV8Hp+uvEa90fmIUWdbscwjY39ALR98WTXTH7lSeK7kfRra2XVIO
MLzMD8ly4G5C0338CgMn3xdmbh7jaNymOsDU0C7mLdg7m9QcLaLZLxx7sAuoLN7JcKTX3pMj/SGc
GRARHyt7eGKdVzxOpXd0hD5ulaf1/ugxMedCPTozFjkw9kwaSUjt7jiyHshH8cEFYiOD6EvkSXdG
n3SWdhzLxx8E/mr55RSVHpX0ruTlFERbbILVPoAY897Ob95IGj5cPuXc3kFOiJ5/fxBLxdVpqRm/
DxMgY8agTH8aGJzD2oUcQHqNGE7XnhXN5buU1Qay6pD7o+G0R7tXID1bruO8RDbIAYOvwLRe8uCQ
FwLexZylV3MZpH//r9ajSBWc8d5J7EuqA26yp8xcuTblDuncvXgTOZUKQeTR/oSqQDeKF3Y3RvR1
Jvnx4dlyX0ErGyuG7uIunTBUOANXoLF49aiUOrMnbXbFUD3NGrV7mMgwm1c6bZhhBbhvm5Bfe87n
hwll50JERVvZSdqw5cYVwVeXbAuMUb5MZ8oz3AAeU5fXWxNyMsYUvx5innjURLSBom/SLK9TUWoc
v/bZAZByw3nvUuMj9iUe+yObIQMjxXJRsz+SzsYhXrifhiqGq55QTJ0NJ6d3UsD1qr60fY31kKjV
nqI6teMFo3BvO09mAqrSpjIEsneprzVs1dvQ1NTGGiHOpUm/0gbPe5sL46PFPnsupuEMDMo5h1X+
So1AxCDi7AEjfSNAh/fWEBy6cnGSDX14zHNlvnk0HqNYWC30DDN9pPGpO/3+MESkBYCqGJtYuad0
ZBYMo/Srzaf8PJvD1XYr7TUh/4kFuP6VxOpIAdZjUzjP7LP7S1S2EiRmMB2MFO4SbvcNYylHCs2f
BxJ7fl9N6dUbZb2yEPguRGtPysLgIkfWha2WulwD3tzQi09xDkXQpVXrZFHZsOZ6gc2bb3q5hFrw
xJ56q6a/quIg0IdE2ydWC2cQ385aHyhSpxDhhAOs27AcWVwCHNdqJJxUk1jkjcArSMXNfUd/xRVc
4Zshk+gsk2KVazStO53K1sY05fuRke0SFNjJrDvXGZnrO0m73YcF0WXnpPpTEE/WQ2bzSoqRCs5a
jX8c8wnqpK6xxhnHJjtYLTHYUfL86WsoW5D9EvCw6wjP5a4IFR0rJDr7fJwebMyw2xAprmLXtTZl
O2wIL71oVk6xcGOlG3Sj0CfLF29YuXeHKFHHsfbmH2I6k1TlIVlUiPv3M8+vF5fhvx6yEg4tRbJm
2rzkBlOAFVrpNhZa4+NhyQ9D1zODDMbZ7bQHnebVQ6UM7YT7OYLhsQIIzOzXEUQhA1MdvQavjeam
R1vHiBX05DQrVyG1iHTacnBfyCuY9zFmW6cGzjtHY/hcDox+bhywosFSQfFedFcb4kYeK9tnHYhX
cpfBISiqDZrANu3YUmte+RHNePDKsjcOqceWWOmUEpT03hUBlejs+8APVxHEMg8fxAB+La3Ia4h2
4iSAVLiFh4DDK5F7Z3KvRKG11x60sj/VQlzwEFr0GoQ21qUs2/at9+VhGEmz8Kk2YJJblbrHM609
crWgnMDeogVUG0fwmo7wxXJUsN4s687wBZOkn4xF5EetCWLdJPDB9ixHzVomFbfEV+9EMt9TEv41
KHmGKN4/ObBW2K9SrYUBjlgcFaP72PJOZSHDC0FXnsjgkLaBBnO0nCgBKINBnZoMlz8BcfZFY8nJ
ms8kUVCGdnSvSJ7788xrNuChkyQvU+BOxKHkz/+/rR3EvOBX/DfWjjj/8TP6kf3brf7x9d1Ef/J4
/PGX/+rxcP8CwdAACWXogBaE4f3d4yH/Ij1uMwacD8twPJvf+ZvHw/wLNQrQXBcPx98oXBg/TMex
MX/A9YIcARbmb96W2x+cjT+8NHhd/vrrfwRV4cv6Z3cHOhrsB7g46NmLYeTP7o6IstWalZ+Lrj2z
1+IUEEh0afWzQhhYeU3VrCW4znXqohCg27Nvd/vm6HoRtZlAeras6IszBSN0IZTDEqwIpt1IAJsg
jpl/WMkMqJikIKkP+oX349x5zSpS2bNplx37SgFb0FDx9GrN47TVu7jaRzaPxKG2nCMPYO8rJWxG
mi+agh28xW4LooD+q7oRPKYNGTzHUVq84UUg9hszB4RUEs91CZLeDIc3E8fnYRJ6sWsWJ0Uosjti
Ru4V3WnYkIqi/jpiU+PUhKmSWo50dzbzTY7jbqaYcO0l1OFQ1mCDLc/wfy4SjHqGGll+gxouLkU6
NEeu4E9zo7NjmRuXW2plGStBu+NB2GXAmBLzdIZEWsPXCKJmoiwq53rvTmgrNhPqGyfJeDRdUFpG
169joyLGPg9vTN0RqaCkpGYhEZ8Z/gNu0Y1D2GnG5+cGhnv1rHy5lgcAeaq4sc7zUItH2+iJPJqB
xmILHO+A1JjiRtHT4VQmIr8jzlrSYk47FhVwuRE7uOybaJ4pTaBvpUY8eo6b3PyqaphNhjFO9WrO
3G7bBrazRpkBT5Zo1afGrWpFkNVj/9rpb31ICWNlZ9Xe4ybnl3hzAMbn/Z0zo6xbdPLtzGl8Cgsx
+AEZ3maFpuVtzZq8S49En+jesBjbcuTmDCq9632QFCjec5tqlk7g4emJ21/jDGTImqQHeKe+ZR1H
YwNHpPWVZ+nshwzDy+Lz24lF+By1QzevDINwasrIIIM+vFOtnp+Hcva+pLLC57Enh7VSxszYAghs
T74Gz/1QjvjtXZhSaQ4a1jTz4r7Q9QhyZWnV9GLUnfrCgXhtao2lUsdDuFOJuMzmlC8L9EVeNmvs
rXyVprAxXQpewhjis2fZ2bO3xgXzALJZktGNuufcSbInmygt/5w3POBE52S2YGdi76RNt8+rN7d0
9Jeu9WaKnkzsht3EezWP6Lvhp0VA3LtESXEk1Dg1vjEZ7Vs1EsOpoiSkpz2VV77hLulIozt34WRt
g6yLMDyVwx1v/sXfhExvGchKKS/VknAUXQ71eXYyVqMInT+RDPlC/+Go/Bdnj/UvTh5HF65jk2Ny
OP3+fPLMysCpbXLy6Bq8UHf+gD0Vr/77f+NfHG+mbsDfw8IGQxbYzp//Ea6Ssxrc1t3VpMLc1oo2
KTZfVCz0s5DelD2vx3Xf6fGhkzMOjixc+uxs7f/wtXLR/F++2j9/Iv/01ZIOwV2Xhlj7AwQ50irV
2bL5mfAqK1nlGcF7K9Pu5JUZviuwY5jlA6YEm+fJIdMU5Q+WmS9X3KHu3/jz9S8ROc7jUI813BKF
zRQHf7qvE4ME0zyNG21k+4FxGJd8xmV0tBPKzyjP3i9wJuwoVnmMxqg6O8Qx0bCjQLB56aP3OI4E
HVA9/c6oK2nie1ImO3OImqvrTqwAzN7+mnqdilSOi0+Rm93FTtuYH6OOQFFU/V5QXI5AVwcHym6t
a8qxeNZazCzEjViAjf0ww8tp3Y1JP98e4KvC6lWJ+CHHn9ri/Kaym91I9RSRfSf4nIHOHrM499EB
II8RX9iPlqLcC22zXVXzpLZNqOWPrZAGKVqbHGwFM+NXqJXD+5RAaUnpORpJSgj50o02nsB0Ur+o
PGUNCzP7nlGxfyJMZHzNCPEvGNXZWmulc7WAuFzZHfZHfc4RjQCwbakenB4QA+21g1dzTbIGA7Ux
Fd593PYRhcV5eumHgt1WlC1lEVZf+MrsKN1RoXpgDRr5OtlplixG+jMnmP9UVnrtrJGHzCslsTgY
NF3bjv0SYs8bT3/gOsD/ZIkcEatuxlOBFeTMw4WAbJFNN0dOROWQYcxtYNmVTv5vSoFDzNmtG6Rx
nPQqvumVAnM5GuFEnY5pn7rG0A7zVLIF61PxRkWk5rNMY29AV9W8IcFDmcui+PhuV7cEZxCMKgFa
zx9Sw+CZFKKv9WHdXBWwCLR5+B0YagI693ia5N57p5rhl2xI3VACqGd4pwWNgwPt1Vfpoh/Nk2Xh
YW4AgMjKeKRIMhj2YxxwKfvjiExt9k9RyXC82Az418M01vYOtjs6qATRlzU/iOJexD0tMIrv7WbS
S3ltFBEq32mU1a51vW4xmmsKSd1r23GPN35y1rCt3M9UlwLnxNhDlzD1FlW0s2wAAm1e7fOWWHPY
pHoEHIInmqsy+DDejD66pvwRk2FbKOogIBAdMX7hP6M+3TvC6S2OE/oTWJK0pu+wJIiEMUqno4kD
eKbChzgt3P/x4Hm8E8ml0H7UZOURlIl1k7lTYzO0OlxxJU6TximMu8Awjb3JngvQRs7ylVSH4jCL
mm3XxcavyvLa24hl4mecaMOVAs7wRaN651HwWdicbNn4wEGijX5OIPFqG96AaBxH5oXNeLfHP5be
MZ8QtxssQfCMiVPe8klFR0VK89J2vbfsIp36EyBnsJuzCq+bYzhvqanLbRwOCu9d6NJw7QpxqDVF
7C9K7P4phIAxLRKmuSmGfH6ae9PcOvZIqCwp7RtkH7nO+oGldjLMyWupcxunKVuv16pDLyzDEANc
XhZ7TzSSvC9Itswbqf60FXVndj94ex1+10b0VIkzKeFUTQV533VeadYV52S6j8faZkqwQ9x+ocE3
j/YyicFeGAGJOWEeHVulp1SbSEm7bn1zMpKbaxhB1Fwhq9/iUNPfyW0mj+6cDEf0qvAUwWADIWm5
9n3Q6cNzFpTWFrcCkoFZ5+1nW+ryLW8J7LfkMnxXFzY3b7fYExTqNhoX3pNQNEZixWqzDW0W9TUw
NF5QpuC6n5divJumojtiz2MtFyOHtYOJkB45A3q3xZWtMUy63L0y7Hd4gtKtxBz+VjapdSwhlG/b
1JxejRSLz6qYWfcNhUtojOly0/T6vDBAibVVXg1NY0IKTz0W3Uy/7mmsDc4xNPfs2rVWeKCgJ/CF
WqZmw1K4sWsKeyOExZ8DD4TXoIHqkLaV6SeV125mpjSeQIZkN+Yosuhc+1k9RKsERzmyE8coGEJ6
I+QUsY3U+xGLcSgDSdC36ocPl3gRPcSpPLZUzu+KpB0OimX2Lm614K60XHnEOTfuhR0abxND/dPM
FmZh09IiZhrqWbbsluhlNPMvuCKYCzMvf7AQG++TOC2YbFDC8X4UWvlga714YrZpToDdIqrf6NLF
qRMPxI+rgp8kqVrMsLluF69JnubbgG/vNta5w5hT72XgM6Ud+67h9Wd6nMa33qBLPXBUfRT4BXgr
4Bke+yxgOeImp8IYOIkqgtoW7qpohc9O7oB0podezUhvPGd2EjV63zk2i84gFQmhIKt7zIOcb1UN
I2mfDtF4Ho2p3kp+507HgIadle8sZRju8p2BFyawoNB7MUlr12cdr5SqN6t9WAfxS5hpwEzduCly
9ICop+J8EQIxajgXQyG3a13t+rMoWKNLUW0K+n42U2SOO72zEz8eM/0FEQUbQSeshlV3Xp5ZMah7
FpMoXhlhWSqZishCmRVYOtxYTE+G7ZRU/8EbxVJIKdljjN3DD4EiPUaq1zHmDXFr+1Zbg+fKdXCy
XsXDUNdFdS0HjHVW+hk0s8+exdoPKPiMzZ0Ioruq1HDjJ3pzl5VF+TpScXmftyLZzrkWaBsC586r
IUfUKswexAjn4a4vFa6OufEeaml7fqfo9Fz1KZjmVSPreo+M3F6H2QlPlB6qt7HiATypcD7FBFfl
Wku1eudGUITWuKGtd6yQyQt9bUsyt7EO+FmSY0xlytnOCHO5EUZoKnvzTaE1A04/UE9F95RhPaZ/
fprv4kTZDwxlMfLPbAXrgoPG5693sZ/PMn6wMoekbkjk9COu8D2MtZ7e9WSAuaTkc/89YaRCCeMJ
6M2Ab2YyuatKOJIq9RgT09y559bEflO26XD1tITyKHuaYaUZJEMnixAc7/NseKiAJZ1AGHVrDCr1
L322yH4itazTsO12cOWiO2mkHjXkOvE3W6vTxyr8L+rOZLlxLMu2v/Isxw9huOgxyAkBEmBP9XKf
wCS5C7jo++7razEirOplmb1BzqoGKcuITHeJFAice/beaxfrFnNA+t6Mi3kHx8iS9RIf4U2vSrRW
zQVFoCz1ITOI9ulppV/7CjOp5xbUgWG8lh+KuRbA+BfaDd0JWXoDJoNOFA0GqS+VlOrhKgdtxNag
TFu/NTBMzOmQHpdSdtDhVvurp58RZbjnea0MElXl3s1z75XybLVDlUqruvan6Z4qlHpzcTO9v2YE
tg8DP+SVe6m6zc11Oayk8jxSET3byXh8rlOnvFlKVOAFJEJS4GOk7k5Zt3I2k9nTpD1uJLzDUNWm
4pRUdcdYxYIfeFkKwaOB7FdvlDUqS09YzvzaUzlEuZCiOk+KRQ97ZRLDNPqoP+KZH/bqYnHaMqFW
vJJPJ+EIo+ANvDNlyfxwYTPJ1TftOg3RAp2wGYDtdfVEPThgYNikEWvBgrbMp74pilvPYWYj0ThD
cuCFN9rJa6OalGWNff4k7nk8o6XMiQVV9aolLT4x9MlmB8Yy/QuT+2/lt87yqwUW+93/a2Lrf2aA
yxKsv5hf/5+j5T0m9nf8655D++c/DslHmyUf5a9/WfH915/8a83n2H9wxiTJpYs78NsRZKWm313/
z384OrUorP4MXf97n/f3kk8z/+AI7DjsAP+i8f/npk8Tf7iMW5xaCfup92TYv7XpM/T/Tnm1XJ2k
mOOo/H2GyZD/r2dhtVA5/hHBDmR9GbmHbp3Jbd50d72C6BouBkXgPpy3bVsZ5ndnuWHcKfXvtHPo
D4eYTxMQtlM3CqxFTC+V3X+stV0eGE1iv6HDbCd7g3D8vRuuLk3at5P4JzrrWawpSZj0g6q0zC+G
Alueoa8PJhyxcbYxICPS/CybZ1UY+sdSMBYBFjADaeSPpmV814A0vYlU9aYtzb0KdRVVCU1/tfHP
Z25NWmg6SWX4qNwOM+GgkPcXLk1qNfQRo6BRQHl32vZ9bLkd4MOkPhNrhHVvMFQVNu6YGvtcKcjG
ZxSUxwvrPjv5Jex4R39H5dcO52BNB+RYGlucLKQAkh+KQgIjpyHw3GrY6qfY/ZXEDGWzPCg1AlTD
081piwPmlsyv+vjFcN6xmX1lkcqMwtPLvkcEomzdVktdPGvVmCDOjfICIABRW5m3jJnRez50Aaah
eaf2osWxKH+OkKc/icGf5/rE+kJ/gqy4nldc1p2j557FGH2UDYQ7PU+vaBNIamNI2YSX2Ag5TjQZ
D+jG2hlRfT/To/3w57+CeXmYSXNuaEi3rvrARF1VBT1ZJodJWAPFLlH06AG7p+4xC0xveY7GQG1I
skeQiyEtjDQ1Gon+koFS2C42ayq1HV6WRMtPy2qwIFTkoVBi9WAv2M6NwXypRha58C3Yy5wM2k9O
Vdq9x5AxnxYe40RpGvzuGN+hQDQftvuq60Tueci7qNjCx4pL2oBO4GNz19a77IEpVLBYpa3coPVx
V7Y8XNNBsa7U8REXu3RRLy/m7L6uwpTnxCoMYlGjr8RtE84ad+gRI1UrCh9qXXpMF93y6takRQ+g
0u3PL8bCUJhncDLxqWY0/qzFlhXrD+ItYle19kwHivWaCSwsZDH64ywgGFpiORBBqTwCah91brN4
xfi5Ier7EJX2jHEuf8lb+xz183JiUMXsWSwHjmp3LKL6s8erbaqzeVX7mtkZ1CEcSw6N4BMS/KJk
tnke+nrPzDaYuoXHmyf8DAafKAkUh2GvKPqBgrQthHF6Cu1TR6aDQvOcZfl4r2IDxi/7ANtdsaGU
4JYPZAnJzBHizBrc/NS6buyZYRNBkbRED/wHdW8Mi2x9NwYdMZrkIoFw2VrWaSGWj7ljNgO1uz+P
ey3kEhGndLoDICi5adUqQzczk8Pdz3d0RbmzRDGH9FNU23wYip+uvNJUTHSiyF8xYBphw2bMS7tl
eejNGu0url/UcQz0ss9hFSb9S7SOeLHpKTI1PK+NutYY0WZJPalLmXdRkrfXyCHCtLo6RnEy8qF+
1oXxCDeh2ItoIYGpjl6OU+9JTVC/2CRCAC/glOlVFsCVCjH80lZQW+2FWBwcqCXfirY7JXhsA9cw
g0V1yqdVF68qz30TLN2uXJgoBmVhDRAN68EqxvEoOY2ioIsqyIXxWs/pdC4lzZgF3jMjcnH4BBxP
4YLl9x5Lu9aeBPZ8rjT1mNDfhPFa/lrW2D3bJnmtvJB7hOz2gBJ9UmWRh0Zq4mzq4OKP5DGs9T7f
xssE4CxpAjaN29HhehwhFfgCfhOeltq4SPKrOC8Z8RtMEh5FGmkQY+97cSck+M7a6LNITtRMD/g6
u26fFTaeiqzcmn0WnVf2QTu9IhCi/ejm1sC3TudDLyzmTZi6Jv7sCxi0C0lAO1Si6KIog3EZI6x0
BriI3B69CN78OFqBYNewRsW3aNovpVX2Y6x9SSgsVt5h2+OgXNItuugfdcNzwFGV77Vfc3ah+DXB
4yw5hLa2tn61xfSxtsQ2OTU+3wm4eAKgOnVphwOofpr13jf7MqePRdAgmYJNKbMvQ69haTYcP4f6
ie/JIPqznloOQNklKbRQHqg4vfUtytdxEW29HZMixGIQ1M342NTO7C/ZCpSxjXFerOa1b3KMZpPO
Dzd1l4ojba1k7mGwlBcMedEGP38Qt8ZNzIJ000zgE638lmq4rEcebEbELjq/IQ45mUuPYuycdXLG
2IEXy4EHil0Qebvj+rKaQ0L852CzUNk6Bu4ESsWps2DWFwezfBYcuw+u3t6kttphlExBJc2HKY2m
nza1kHPfLO9pIYqNbTgIMeC2Q9Xs/cyvuRc/YeqhSsNlzk6Vrj6trLw8bLtU2JsdcLFyGfGqj9TD
koLmlMKriOKHlQVxM8XHuXb7Z9HgLxo0esvpDL4OUrGPlWliXlUWnDzbfERFbxx+7Eia5Ox0bfIW
iJTZEIXtIM1d0ji/q1phO51wmyoKh1R4ghHabRU3pPr4zRSrOGO1J9QaJe7ZTU8445tbsVYvBqAf
jypg27ci0tysxfNgKgjQ3VNFUY8SX1TC3KqkwA6uwDbyOlrWob17VieJ5FaYbkESmDpDJ9J4kVH1
EzYQb3Dlu2AaN/aY3oY8h2nCuSrW6VaP02ectI2PoQQdvt7Cs+t824Q6plcun4PkvOQ9PuUVXrVp
P/ewKwhxgr411juiGOQHXBGisJijzZ3gnAL8U9MhB6XmpnTNFsfYCx0x1U3L+Z+IMFNvjuLVO5PH
ThDeOFwNrp3R63tWDS3n1i2h92KzXvOpVD2W9aeRh1o2fHJWqZEZXapGyQz5ytVNe80TGn2Yht4s
AWMMRC5LfY7N8d2NunemBRLmYEvQ5+ReZ0nvNTH0NhL7n+ZUncqMLTxIYeLLJOEJYgDntJ7NitJI
m0kKzN+YcfA2Hjr+M6mT45emeekX2CXMQnNrHypQAX6fpO9y04VIDxq9rNmTqK3Q6owREhbL1DK7
w27FsmOzmPisAoOW/iBO8ZblKY0MFDHqELXzr1JJnpiBP0ngcqZi2WfrsM4ytnrjmntsvDJWhfRC
gvYEyYgkvMPvijGEuZE8HNzHk1sQZQNCle0UWrILUf1SrJG1hih/mTAx6QOMk4MQMPljtoGqC+Wm
18NmUbZa3rybNQfj1tZpyVwODd05aj8erPxiR9qxy6g0jS3YLHX2rfHuq6q1nVDap5JQYxoz/1lu
um2HmU1fln9DY8ODzJJKl3cSi+4+D27z3rcuad/lzcHlmsxrAAF5sXXP1l5nqVp+30hUHwpfmyj5
rGxlKxd+2aSmTrPWSY8Cm/oumrJJ9qqZnW+lbwcmw3WOtmTXnmvd7NAf428VHSbGrOYY1rxRWv6M
SbSarbp4bqZ6Eyfztu3fxbqGbU/1EDGlhMMwLAmYhnr6rUXWnnYaSWrfebZj/eHPl0fijNDuPNLK
HNchiP/fbEMQg+3B1wxSWmkXPUO+0pAgtP20xgd7Lr8rR3+xSPwC7Ph0ChD72cVWrMv82iTrT3YO
waStzwUXFfHZU9IWEC83mULhbKo92KPCX6g9mEP6TfRvrw7Ne1bwLV2a9ngXccPyyozBvtht+t2L
/JMWh28gvO8qWNFNN+H91x/KInpe0+y7HZePyqEmlQ/lpx1Hzybh/9pyn+FL7XjaneI8/QT/RTRX
My+iMy5FGj23BfuCUfld38P4xRX67LMsu3eINaw/00/8Yp8Y8B4lv8fe3vOZwgV/6PhDtsUL4JXm
k/x0de0hqi1Ij7PPjuc3u44AmZeMISZ7a+Exef/+rlV6jrJKryPIVDMWM8dWsKJGZ2PnbQAH6bOK
Oz7vVfNelvITTyvAN9gc+QmP4DtWWjgwytZ2tQc0Z55W/e3+8pom/+5zZ5+3+OoSRX6WrvtM+upz
SJKHJJseVaO6aMElXpwWLG8BqB0LKv70WkiEZ4AQTQzpdqjM+menOXD9TPM4L/KBYyEciO4NNwCu
jolbSQXxMmfU2qgFtAlrrrGVpzyZVQxKRvs5A/XftLMSQ6P0sLCSFJwhrI8xbeJL+0mi6Raxhvfi
QoGtGtm3rNY6jHeMOm01bHSp/hzBN8zZPVWhLfBN1eRrst3bOquhNU8zHpZum8KRDQCofxndahwc
bTqYahpix+e0kb8lSz4APCKbBJmVR0I7i3PukkuSSdBAFD23Mrvog06/fKWlnMAkzV1T3/g0KVP7
WKCvYOWHZ1GXw7Eq0izIIvAf5ursm3FYDqRdERQiSeF52uOeGFO444US8LwC+pkCgqLA7ib6OQoc
kos+/U7zjQjWbllY9OH7au70es6za5H94KA8Wd2XTvjj6vYpMPpFwYE3tzh9c2X14iFrDlrGJlbD
KGeM740xkFysDylvOZ9QdySTutjHhNNRT2rp4HB8UIb79pNMre8S3wWOQFRJz0Dim4X8oafKeKKw
gFO4uVBLCoWzzJzmNnVV6NZT/gO20yG3hXIzWe4NxE59mo1fl1qKvSW6ByeuplPFoKtOrQR8uojj
nIzjaarHvQZWbA9PlPxAsbOLybwg6zeYQYQIsGTou1lkkcdijwhlJkd/WmbOJ24z7Xk4XUoJp4GF
s0u9ZlCTGtr2S5pd+QdnKoI+d4l3Fs14ZlkynilmuLcoD9He0LhIpRq5hwYjqounN9MU1ZvnV9Ns
7Vf8ldi3B2c7S6sKp2mpr0PsvELTa7fLqslDPcg3fFN8/8hcXjA6fA59+5SJZnhkNfRVJFFzAhdD
1NdkQrSyODrYtGv42WqAu3TqJnCGwfSqqTXOutvs02RKz06eCQiwk9iUHS4q+EL6Xlq9DCsrVsJa
ABkQVrfHfyQJ9kPVsDE0XrrxZInEeoxULmtZK76mZDfiFsRRTHL0dYItHxoQ/JAIGapUs6BqgmIN
mzQBh9Ipw0OF1QoOTLfNWJdc9HbwMz1Tj/L+RSnK3yaRmcDo0gqdkvpAlheAJypYVvpsy2dWUOk2
JRDQDmCV3XIJqKbNwy4rz+2CSbONsv6GuLyxUMlPke5u8GILFApHvBDPaD1Ftz7Im/kF8tdx6QZM
Tj0YU6I+/QN2mtyP67RG4zS8ijIVghqMIXXv+lqMEZKUgjcJJ/O6MeZpaMAmSbRdkfcvAL0Uj+97
FiaU3G4ZifG3i3Ny+4xfgVCzvRqZvyt9cX7e/wvUIZ8VFWsYxqmnFA4ed3L1Q+bKS67C+0DCqtYr
A8pZmQGcTlESB6WbqJdJZTk0J/Y7N8A77w73dzljmB1Xa2OkLXgyfcRYHLF+M5Mn8G/ADLsM7GF8
xVtKsq7damyettg2fOR6jvaRa/mrk7ubKk0y39J3ELbpnQCi+qCIleeAWm2zRgx3OR8tnR7mIxVQ
YWwBkm7QCdX17kMZzxrpv+fKUcKJuB4rCtPZgOcVx3ihD77FBQZ8u6JE2K1CCjZuzoTz7S51jzZe
48GZNl06v8q1XneiVdmcZPW67dMeEmbT/DDbNN525uJFXZbtYpZX3uKAzO5qS9CTxHsvlTgDnT8d
co425+QNxwUQQg1tyKDMYZrqLLDVIIrgiw8rPhV+80c2Lm/uaKycx0g/FnXrFc5Ib888UuiNycLH
ENUG4x3CZLsNCRiKgkhBMNpHi8JDNOFWMqlXE8Qt6dMFy0A/a1DM4wZun5Y7Ie6hFZRrLoMK7vXl
zy/WJDRPj1qHPDClRlo3daCxdXVT03XqGfTLeMXaYUonI+1bQDay5WiZyRrWHLohCqVnV+2y0Bqa
c6Ok1TYZ0YOb1Ga/lSwJpscLZl7rBJrcSyNnxA/Z/pwnIyxEF+grSA4SYMy98XWx02cM4F9ilbG/
0jBKg0K9VeAdBk4nUDBL0u1F174YpPZ96CXY09Xq1tn2R6oAeMPpZ+5tqIoJBZQ45uskXPP1S1Fa
vMQAOwmCqdPRoGSGwWt5bXur/onRhfLrhXoUB7T4c8uZzsXToAC/ZD7OV1+4fK6tvqFySXTKTlYE
44jINf5EIyxDXf6ZD0SAo8x9N/IIXdVZWhCkNb+15lfndBno9ewVuyr4lbl6eJNZPXL2x0FeVDmL
W8L6+0izqNLJuOzo3tpIswb1v/L5ofyFe7Awng3WbdCH4mFvivFgIxPlyfAsxPDh9C7sVHO1vDZZ
rtCdxiMtOeJgZ/kZUki6x0dP9skmmmEb1YMYWyMouuq5yVnQtW/rOLXhlK4wAVbYE+ayRk9/umLH
TpaHpis4hyxsn5x74DjXBnBLQ729KwChBUKpjNl+dJqF/0nt40dbeUIQHNihA2Zq7fYsIxNKypwp
3jAXAjNKUoPiPzRLEmYmb8FUdif6cIilKZATunYMWB4idi+8WmpsQ1KyCm/2bWH35MbyoWmljYBq
aqxZuhM4NFbYS3daWpDQtgU6qHpMexs6seyl5+ryPLL8xAKDRbdrTYSz4sPmuoBcLZTdxHoTa4gS
aBwOiE+VLnKB1oest0w+fGzDHcVyz2lKgUn/KbrhTRRl8QiEOw7S2frlxHCm6pJL575y2XAY6z6a
IQuHOVm+UyBBKGdogVb7q++ZXcZK0GulKvBCoplEFrHvEpIg9ZzHxkqL84SOB0WCvrJaNT9LtTJO
XP+oBDok3NK5VkW+nqoJtncVA7ki8o6RgJHIhIqaFKkTlnm5XhqAIlndiT2+V8JtRTfsVGB3vqpg
Gkg0G7fQpDCgjnlGpic+SQ2AwhrrAzMaRGf8NMa2nzEJwydujplTxYf7P+XVOp80x2TwbAuTL9F1
RHNAP9cLP5GMilI1xV6yMMJegfUeJZfDIGd3qBAjudRqOmqxG22avuEhX2qfMyRSFtzUSQz4hrwi
4W4puUVyJeV+R3tAaDvQGwpgNokKVi2GOBLe+SuDXY2n3CTc37NLPw3FTkac5y2OEac8br45CCwH
bUqQQxf5iz10dnHWodwQtHA5xxGHX10GjShnuViLGJRNTugg7d0nWCj9LteL97nuFuoywBXVqP1e
qRbWmeAsyyw5Nvwy2AogiRCQ1UQwz6sILITLELhA2IDr3lqG9mUuqrjVxEZuVuTu8j7RT4WFa7su
Bc7cevRNmdyGkiIu4RpG0JrIpFSI6QGduwxZJasx+InVid6gbsNWhvakZv5dm3l8dCdyIwJIJNai
ITkhIoCtY3Pm1zltXk7lMEHUXRxqVDHzvTL8DxTbUZlVkMQ2uZsvGpQ7/i9yj3d89AtOD6SrT2MH
+Eu35eTZ+iK2QEcJq5u+Q1N7aK6tDGwnOZNvcsLMgO8UCWPZgYPIPeoWr4tFSKqrZbUzWfve0voC
KvymAcR/w1930nAS4y+k3cSNjmLV2u1axhjrRVDZwFTHSe6wJgKGG8yzGTVvRsyeDtnsNiqEx0hw
qxdbBTgb1SGdj9m1nokp2prK8pSFI7YvAs8mEsK8fFZu4obF4IalKmfSO8mWk4Z1hBFiHTM5/57p
RHosEAjycf0ldNt4MUAKNYTuRVWtF7O8J2vW6WrzRN5nubEDKJmTU+rvm0MlEJKPiW3mdmjtiheZ
x+KsFyMWE6a3jOH82LISrIH77eNeXw6TQ9FYU7c8v3unvHQwMIjt4UkYmaPQNxgnsp5yoG7OWLKa
N6gbxMxTZoIxar0kNRSvNt29MKL+NEZ43UgpsZPrHB8xc9pBsEM2y/Zln7zFUOZ2MWaYEkxUqFj1
rxraXlDAPn0yYTXV2PEaNa73fQnYAJujc0vFvBUizYMcAWqbd/EU1jmrYARUrPrZ/Gh1Hc/z8Q36
e/wOE5D6TuL6fSeKFzvpV6priBoB3mEhrn/29TLvFprSeQHsJ+lwIufD/aDXuciS4rDQmXUCnfQN
dSXfGoYTBxaIbR/bITRoZmtv4qZriEW/FjLneVlDGlPL/NS2g4fqkOxtIXF30xu9xRNIIWSq/q56
8NlTHRHdchlAVKAxM0hrEWnbflBViki5YLsMZcm2H4G0NP6s3+/GXGNJvDeB1/vd6Lq07CCvLizU
lkQ5cqI0L7HloARXj8tCCH1aHxA6X9dK+1wb69gFld5Ou6o+dSwieRNeKgO+myr2lEx40iK+17h0
FBbDbhoipJHa4RyFPYeyQM9Sx6CX1VMNBWzj3LWxxPlaFvmpQcnYZFTXOFrzjVvFMTiwufdBBzLF
xG267zjsAfg0lNzZdjC4PCq04yrPEcUU6TUECE85dh3QTtx+E5WxtZxr4laD8rtUwHqQkBuObB6f
nCGi2lP6TV/3XMAidFtnOeCr+mh1SZRtaPblavDk1VgZGYPl4b+cwkGU0NEa5bYo7bNtk7THoLmz
OSPvkx6LypK3J1Ee0n5pjwXxvq2GGL6p7ySKtW4kShJ8jFKq7Y7rd7QtWrPb6x3qHFFicZJiualz
W/IwcMRnmbld0LuXocVM3CTKPkKE8GcYUzxhTELPgKYOusDC1KZWKK01P1ZgzpxJG678HllEJ6iP
0fgKGwJpXdaZ59rKclTaSQuWSIKPa431DC2JgLvTyoe5qTmFkW9nCWKqu4KPjF0l+g+31CAUJdW7
Gg2IL2GnxMOPwbLPwKCdE6bafazeV+eV/hFRB0Zjhowu1io2lR73u5Uu5Tv4sz9gYHVDQInb3sBU
zGuYr71qTU9RB4m/X8h+1HV1knq5zbK22LESgN7t0OhSkmcbl8ZLmkk5Ehd5wx70OqVkgmorYydh
6V6qfJvxehGUbhGT/8qGXyXidm9Ex9TMaZosp91acZxe4N4Aay9O6tvESOhYzm66W41XblCjUONt
G8/w+4T1w6gHIuGkfDBq60/M17uqgIo+9q3pFzJlS2+UoVK7t/znkqhwZ1z6K8idV0n77AK22SUW
aruqiV2SQ1t1Rin8yRKUO7hfM2BSDmRwy/vcCMhieJLg/mYBzaSU/bXKLTUEqWXgw9tUnQIxaf1i
HRaYs9KFGXfq2sX3YMyE4/v2alt7K2rzwNSsH8NQD1utVX4NVvS56JK4jFI7XgLSR87yCVt1yklS
/chi5FQlTg+L1j1BJ3+yjNlvAX4RG/NyVNCSwOSWIKq8cxSO1K+ADzGGR8AcrBpbGwyYChlOL6eH
jhFTG/rZa+yOkqiy4svg3gahvJWL8yuJjG0DJYkNdJJsbZ3Dee4EUdsfy3lOoZ2CYeXE9XtCC9o2
tvVVtBgpk5+jRUn9ah4JTByA9n6Sa+fdkenHGFNOz21wddVyoy6YFNeRc//9h0/0xR+jezeqOz1Z
ESgLeXd2JOmEOjcDyi9abJMtjnzdSbRtPtfL3iigoFmTzs3VdUIU1P5maJkdVCgDGCgSnhkjtQYT
+90TYNGNhDQTsA+DqiSG48i2M1AN7dElrKWu4oKx8ffUxs7WEjUl89R7+FQ0XfDC9YHCFgLrhaa/
Q9Hfo5KJJ0mvpTrED1E0QXzrmidjxuwQr82ZIKt2xQbK8igOsLYAiojj9GQvmjzRV2PiOdtRfaac
tGxON7M+mBcixtnz1OT0eLovsYN1MF+6V8VaPgjY8ZgQaPA+qKX8aOYRBmz2Zf0RY8dPYWnUoJit
fmiS6tGBzOy3bZ1uBz1SL3nMclFvy4fIbU4zQOGN2pjqU+w89KstjwTmG68axuVJpFssvLtVN4sn
3bDgGrljQECAyZCFoEGlAjUO+Oc5w5QYLxY9THrrVa2wI8SY2XxqvDCJzhXSgxv1IXEoQPCEvDCT
QlLpImAgmjnYPr/E/hAhWwdZlobRIh+xfBdXrSJmuzQ4cg1Mn7uGF0zBx7TVKOnlhJJzBpqyaZMX
hstvokt9xO9r2YPt7GodioXi/F4K/J2Kii9ZzgoXtBGfmOOdQ+Ga6mlMI5yyloqzh/NePGkGK9yc
8QXfypVzTJKzkaBMcvi0cmULKapBHH1pTOzALogYTvlk6WEBGNyFBvTKUS5BmxTXZFrra12bWwAP
2q3UMkQy1S4wgtvmT4hhCuzYjSYMl3tThxRDPZly78T9FWHF4Zu05R4m73412MRTwgr/lmfcG7lN
BlMZMzGxaQd70LovnGFt1ezY+cNYFU5hE2ugdkki4/njYGb3WkdeT9atngG4NkqN9CGeRvWZ7i6a
5oie9I17muY5ufVLwfieJW9pDopiTa4LlY3XTMaQLqhoqAzVxsHC7yLPMJGBmu6ecOXgtG/z+8hL
NE0MiDHAYjPewLYhZpHrnqboJe8jRoWuXta9hVq9HVgngtFRzXDEprkRlZihy6kP+FXL8+AwyLnc
IfKFn7Ku5oNBZEBLdDXMyvqN3oHkJFaV9S5+qgM5FY8d4Y7LtuGzjDiIfckOdHtMLkX5a+AJTq+n
TllrM3vYy6CSx1p1kGb295e5g7Zd3E9K/aAHY60l5zEKZRntVXwMieMoh7Ycu4fVCnPNVM9/frGb
xZMg7I536nSRyugAeNiaK8lfXHALHfeJNRV7fFjL+/2wYicT5yRLTlu9OVODNf1K8krflPtkXej2
HI1tPlHXOSp146mcjl80wgEH6bZYNBaINa2joEpl7kuFZT6kZ4sK0cI98emlcGueCBnlTklgn+YY
6FVEXtETakGuvmqEr3dT/sLAUd1WYRw7m/nZVTXNb+Yo2kB3nXFdN/oTJ7VhLykKZ9Tjts2Wj4iR
tkyPZPAJ77jxqaZcOwCaVuxwE/9YB7xZy5pk5xmxLYX48jxODhCBaT64dluenC5PSUEymM76iJks
oyGun68UPmZvo/8+dbeKqMJBGalGJWnGhybllJYX1wJu7L7T412XiqeceMuL22QTZrroS6Vzo1/K
+AunzIs62fkLsBKbsyrjOBjot2bNProK4Z/dtn6/4jddkZbXrNMgPmMs8nVI46FUcQOYgBhPa9pM
jziIjKBLaqSquOPvn3AEsncwWYellNAqTe7PhtFfyF0zvcy6ch0QZjyV6/kwNOmRb67c6lKNApch
o7dkYGgT/nJcgu/xyPg/x8U2qiJx7GpHxY/tdJe1xsq4aqwgXbKwYaITIynbCldKBJ7OtGN2hN2h
m8n51b1NQMHetdPErmHUfmZgXKZeUIOsh25Dve3c1qiLBrEIiYpJvIO79l1whVDVl99LVu4KB4yD
YZdfjIe3HlO5l2Zz6ycAplqKORDF0LdAWn6g/TGKG8kjUI0ZDTg94FDByqnoIQ+CO/mJaVEt0lNS
fOYdaNUUPXtpryhB826IYQd3o648K9Y88EYmEwuI97xOAGrCeKRrwNcme08aVP/RWWh/o9p/LI0z
H2EbLVcu6mKbWKO8UyUkzpljEs/5XznPf8v7/L+pu8IyXIKo/3/AwfF3+5H/a3XFX3/kP6sroOhZ
qlBJoTk4m/nL/vI728YfDqkiR4VSoOnGnwSDvx3PQvvDvrMRXZQGwr+u+V/VFc4fmsFn/F5dYePR
1ax/C24gcFz8t9QtzScW5VuqpuJV0HUs1P+n/vp4lGXc/fMf4v+6A6G4LBPZVqd7iT17ctLfCn2K
zgWPHoD5A+GWJgI/alFGwFpThJnIkUttwhtj/7wyIEJrepZmxQOftgvfIUd7D3Gwri2J4kfkQ+Bt
jWnYWPobZkd4IjxUHHmXfLpCHPQiD/Skkds4MqKNu87oBSyKNbU7KlOQ8pHdxplhbNQZMItiOybr
47HiHNw/FOgR13GA6q05iKywcFImkc6JgQuZ93MI9hQnNsZbX4drospjY7NyQaT0pmYFvMaTVsQZ
BySimhBKz9YqDWL/PQ4jp5EvlrMdMS8/L/HyhRylXnUOwZBL7bV7a82Ez5ruMiOJmD2dmT2ndc0x
U+antZlAiWWcz9HNadSJ+5XNmftoktjbcYAzAgJ6BXGPOnnsFD0HUdM8rMBwEdBX9Jk+qx8Ix79W
c5VcEjCmh3JUwlXTigsdDDh2VEp3kzm/uQSDNwWacjhGDcsWMrXhKGrzP7g7k+XIlTQ7v4vWjTI4
HINjoU3MEyOCZJBM5gaWI+bRMT+9PuStlq661TKrpbRJq8y6OTAI+HD+c74DIhtUj2kV2OJy0zwR
W9xhnOtfDNs8jYAkArv5oOX87pputB4qqziSJsHBHTfkHZwG/CQksKWOC2QL5+Kae8pVxhYWtBEA
hCfr41BF6edAt1gWZhakILDIvc+e6hOxI+PFsZZszJfcom+170d5BTgu3zrkXR/kOVx0pzmzAfTr
WeCZM0nsLohA8HDGhbJagvuWzSbcefi1LWb7Y3FD+wD8HBtnB37VuQ/GNd1ZwzmxubxzXkF/982r
iHjOLL9xT/RIdZusU++mN4sb9SfQhUIzfYFY9oTLn2IAL3N28DKrvdXHn0uijmhd/hLK4M3QoLzm
vkd8sbfpiz0OxSfwBwgwEOq2SYyiWxHSVkApVoXjPTl/eGhm9joWy00BlubK9Oxp3WTxscT9ue8A
OqLMf0cNhuJfJD4UhtQ4oefuu3omt9fXzokSnSeVzM0BkXi+1JY9XbKUV8NgiDcbfIWAB5LtEybD
8dH3g37RlrGSicanYUm5lpphG/IA5V0ZdOxKb2U1NniMHeydWZle2Uc/nbCrTzmRSBXI6V4SIVyl
3DpXuua7j5u2/5CM1Jba2gWCMFyJU07HqApeVRXUjGqxgcLDYgqb+j/JY5Zfp17C0RtBjcGExFvR
hPE2KYJVbmfWL09UH6ZNizi2EePkWzynWZG5O5i+6mk0lomA495jTHpXctUSO692t8w/U48cgnBH
79wb3VLVCHEgbGyO4YZTHQk6izOn4QIHX1tuRWGZT3NDUUeR0fFZQPJqe9c+Uu4hL1YObbTTX5WR
jrexpGx+Lidjl08t6AfPM6NzRCppSPHjaE67dNTt9RjZ5x7e5qbpi3EdCQoojQTdiXW6PJVu+kTm
EmSHaFmDeAlJUmGtGEf/rZh7veMmfp3moX9WNf/gvOYYCrF8pzF3Ha0ow59SUYpjJ9NLQFfJIF36
0lrlr2XLp0aSeKT8LIX6UkbPphtip0kX7zru90DdUMnaozZ7WPRtdDWCGHCAnXyzk5FrLaY3Tk3k
57yJV6qy6OtEucQ0PWG/DRm9wNdnMkEsBzZG0z/FYvQPKdUudFP6m96n0352CuPciPqSay95s6K4
fx1QBUAnfBkZ+cNHydtbG8QHndEel1retHMcRz4zRw9PRmFdJFF8bHxhtVfZ8PrHcQMehs2CS846
yhyxZn5VPgfQ4rjFXIiVeXCTl7U9ZEuZkqLeUwOJ4TPKmnlFpPUmBh3uJJg+3qgiP+cRZ6/EA1zp
TwIyCE2MreiGbeokX4qye3jmgo2KohpHDJfQwrMfQUrXrJXAOpyCgG5ZKpUvUpXGUxv1P0U3znfd
pC8KpjlFMtS69YF1MWjGHQvO13YGUTrtlz8BtXTPf0kigM976xYTZJeYIWfC0r8O0+GLW5Xy0xmm
S5CE6UOknQDsByAnK6Pq0Wo8A9gnOCXHoJsN19x4NDLhSjKKo50u1GWrZbIQ7OKZG/UAJMyUfXAL
Yqz2nplBFGQz+t1j3nxLSPoBhxjTW566l8KR3YamaBZORtsrMA1If7CHdiUSZsY19ky9Ieo5RitH
VweyRYbV2k/UtQkTZHs8kPQtkfwcauy3xEsB+MACvraQmQFkhNSXgK/dj7FuEL/PYRiwkgQMxnFw
PC0ILDHxxPcmb8kINWEjptzZQFNkneu7Q9/J6okrq0f0hIAqrUTsRxC6ItwKJIIPABzMDf11w0ky
LUGrXychlGLxpS7pXFFm2L7ion22+WqPVTMtFnasSOhhGGv0E2KJ+TSm09ciF99j0xs2XVvoXW4k
hH1yN730AhaSP33zVEuNy8DHI8ZyeAWrD7S+wuUDVXdXecEPY3S+R65uwZ2PyD9KPrdhIu8Ah2iS
4/62zTteZAQWsrNtRm+z987Opi6mwZKSMFXYUlIcUpvSkgRNp/dkVuB6k9rd+FJ7W7Bo7skKDzYz
MXLOeXWim4wMZ0KLy2Sbh0S0TG94eK9TNp5YTvn1pEp+ydkKTyQuvUOiDEb5pdbVmo1ZB7N/TJUs
TvHyw5//1ZkulRlTQKERg4661DFVj8we3NoemAY4E8ktcDyebR8FDr4DdoVuR7JgNfUFnEo1j2A2
yS34hSJ8ZXj61AkU5qmNsHLmWHsZOhTAqbhE9+OM6LP05TLUafa+Gy8FXDmyHukT9u6kgWMuBSHw
9pLquiO9lLYEavsCr6I/H9nuM2pISLyGU+gforExsdqTjo9iHeLK4+Onv+s5NSDQDUFBeU48N1Sl
0Ow80mkLjB3yfqi8bV7atP5oM7paLRAUprzc26dDjI8X4m41nwvfeA6y0jlqpiZ1Q8iBSfIpHKi7
CoF57QzFvCITEOaG1h6fq74wmGcV9bEe+/YwlsG8qzW5WrNxYzK9mIjJZr/NiStPbmT/NqZuEcHp
RvLbmBP0gAzaIVX+9PvwkMAdSYzyK5jh7jDpSZ59JS1GhAi3djA3G/xOlEp5sDNkq88FGP28LsXa
FJGzFmlpXkiH3PMerT+tfb3pei+8hYV4K0wU9J5nY+tyz3ua2cKoxB5wJ2TOcOaIQrciR86L4Usi
rZl/px86eyMb7UF77CGNKv1ueU2zn2V2FlbCYRk7L4acBGAHDkYPJCrttWIOHD7ALoRzjJFP+fTO
obmWj9mb+ouv3d9GTVIqiKb8XJSu8zr34BsIDdYsBFfISd01GPO7aTrpxgKluOMo5z/LnqACgFN5
zp7z2Lceesh98C4MUq0iu4KjpHPbyt9y3ISF8UKM40dEhe8tMlG4qwxBJpH7oHXLc+5XxYOYLj1V
oW7PzeDnD7PQ8c4kD7j1W689wKyaWJst82YUzS60a4f4USzpH2W/2YVNFrzMsmow3WdM7yhv/fNL
GfzULQ8mzu7lvwh5Ulce/do7gVC8MhO8ZI6leB3nEGDUZB4jn+RLluMYjqgh2EBxhodVZ99Jc969
Wlcb1/XdYzVji+hUYZxCPYz30JasANjN3gyHEwSIeUKU4BvvhK7rZDa2kaJNXgCaPYiaCiXPivDH
QFdhb+a0xZxylQKlwBXRiTcPt85KRNMSYW4wcdnuZzN3rzIjdpQH+AeXv4IbyWWooxx/9XiOB/rI
5gHuRxGZd2Ymw6XStM8PebVtauYNpXPATuba9UebSXSL0CbsYX7UfrGDW76K6RdBY4nCkxw+hUmL
VoXfTZKZVtFrHzWbCmBEgCgaiZDi3EKfspk/vnSX0vlGLhEmlJhuL8p232ACigIMG2N0TBzaLOwp
S9Y1sYShzJ97Yv88O2ULcaloXjh21C+1Lpw15oNi/79+zeBCqo25u8FtZ/baRL9Dq/412smHn5vH
QWVvAx3FWxFxLmuj9OFMrAJ473CHS/UIPYDQGLWvfYezL8vyEztE/YZVLXgxaypiPVG/xcRWAAWU
LPdqU7OaY2tWwOoiWa3HX1MXchQQbMfRWE83SWPUS5bittdh/oZoyP+JgxaXRkp7aVwVexEBvbbN
zlxBYeshj68sFT/ZUx89JQ3v/kzz8cpWNVQYiLbrMawUgjXHcoELtUAOPGdTm92zhjBf0Rjh3prs
7G4adbedIwokrRrgWp3DfdF15e7pGxNXJqziOgqjPhSKI0/YZbQfsmXPBdTWJC0USWKVr8K5pRvI
HpgVt1I8ulkzN4encPrz0yEnm2vE0NT//JQrenNUYafXf37KjDy5urp+x7kSvE64/FRj3WwRfx1z
3tGMuiuk4+o6cQibw6Z5/fMDHZcg7XpzADnAr7H+5fj86F5ZWG1rQVRw31GPcgeZwS5WvQRjmNyF
488gHfq3mNbNO0Xb5bpphd66bo7rJSBbFpjfCyWqc+7Nn6EVPCc9nJrAnuMblpn4xuXn3AD52rQ8
LJtaRCcjT9wnNvkvTpvYBziT78IHXue04oTNa8t13F/TQ6Y2Pd0xgGhdeR+mfqs+qOUN743jMfGu
7RNOce9pwii9CSrPWHua/zjhkk2zYqgB3SbNOQq4tXFXufz1AwVuK28InK1FsuXiR6I4FMN4Y2mE
4YJeQN8jv+4Uqj1kyr0qrkVPf36IonldM6W9GHPtn2qrPLBzzn/a/r7O2KOPkxT6LlE9WK+TqxNj
J6jNqjrgVHcudCT+aGWUPP78UPsx4RUGgL3gA8dD1jyMeoKXVQvr9OensQvPtQJZuWVoQse1M8T0
5cY4XesCVG3T2w8c7dktjeSNniX5+PMDDpKesRBov+xUwRR54HIBEsgqv3bMkrMB85A9agS2sD6c
b1NGO1DCJGck6HHC4fnh8zW9ALp6osRjXIfEcVEZUmZvabu1vGpDHlVyscf+5UzXsMWfHObPBb0U
56gX3l3EYA77pJi/j252y3GCvjNgtffeciMLWW0FhOzXjDzRSjmZ+2OMefqYm31xouQUcuFbdCzi
H5QSPBlMATD3iwJhyNp3gQQ8Mo6/eqc7YzbTK0P7IU/X3HIA6oorMS3mE8SNSYzP3oNLACMcqjt/
WaDRMsemMV3jEoBnka4zLZCEQpOi6ZyToOc29q5HSl/Nbn2Lp+IKWyEDISmpBSsc+rhJ0fYN9XIg
ZTbjtNxEK4gyeSS+DdSlyZkKVzlGH21pSJYOZzpTIpJcMy+qNn01hHs51mqPJYh9jPtEnOFY8aEh
rg3MrVcjGvzNv1mJ8NLU1PV2rAX6jR3+CJP5YAD/Al4FT+ffnIq+RKbk9ZZOjB8Rduys7ogbmxRF
G0brrZOa4o0A63DTys8/Yuv/v3LyXyQN9X+TlN/a9lvz7b9kafB7/8nSEP9gDu67uMVM1wTNDZ/j
n9qy9w/Hk/yyEDRZL2zcfyrLUsDScFGdJdqxcD2fKmNddktfsqX+AUuDFmXlgeFwl9/1L2Bzpfef
sLn80xYBG/0ccogl+Wf/XVieZh5TZ4px0OkWxxjira/97MbJqGRmOtsro2Pko1s5XKBc1U+jFbe/
Zl2Nz26Qay6ItovuAzmNSsK5wEmDlGVwPCZ5u1KoJQxTGazZhkHttugAU+LS5Uzh+eYPN2YS3iWc
1vwl5GpLkh2CAirSpL0L+jZhfAkYzF/FWcGbbbXFPitdjnWJ+jQKqn5U4r7TH3EPfGp8Kr0UWzo+
s7V5ZkvB7fNCx4m5Duq0eswllJkVFslhU7sL/hrn6BrfA9VvdRBzIjTTnZ1h6Nd25QyYbuirkLog
RdmFr1S5pcckJMBrcFdF43BfMRy99kPwPibqapf4cKospyEQ/iJ3RQGPokvd3w5jZf5hgVUfUgik
p3muWnSKKKJEcmzwhJlh4/y0SDmCUbNDnCSwqVS07Q1RfsxWTvFzFasUQz/jHpya3nTsVeQ+3K41
jmyF7nMaAT1NUZsP9mjeXJ0hlY12Rp0rVRtT69B92yqgVZLPmA7JFfuvvZ/8wN1KVTkXXSQcKBvV
UVrKSV41wzGxys88oQ23FfyKgc5xLDttr03oxWht5i8N+m6DsesV2/qJFNhKlw06RfydaDeZI6a5
oC6gK6PzwaHok+RgYCAjldvysFQcnNrOOBCyiPhmcjSLMAfjJZvfiaMGq3TI9rGbfk0ygp95KZN1
S6cFlSEOHtzG9qI1vu38rFXTseKOX7hSLLX0JJALRqg7wjzhzpZUB6nK/NGHKXPE0fVWDdmXdZrD
kxiSPAD/4Ku3kODXrjWpqw+RHVdYHmAehU3JTGAA+OdYUYI4IuiDU+DCPCcC1UXHLH3aXOZcRri4
E2ae7ty9N6Evdk7AdKbOfWOPYzY4lB6agzW5RP1mRC6s40Ck6rZ+4CeFRA346rmdDJMgeIyRSxvO
FvREug99JDWzNaj1maqv5qjanef33YuZuj41BEH/6QtoxXDR+mM2mIJnaKaeRS2XISmD5JJMqXN2
HAS40gyZk7dCfM1pz+SDmILj1IHe8g3hf/FSNkKPCNJLMwXybDqB9zwNgAgiJJK9ttpkRyGesbY5
TmwdnCs3f9n6zDF3Xw1sUPsWt+W6xx26iVJpvFTKrQ5hBPSm8Usowq5v3uOk0Yw7aI80E/VK8DcD
zba0ILSUMGRmzyV0wtAu46JYgTMgFmxkHXXOJkmwFpAzeRcVbPNK2W+yXbIbteEdrCjEchIMqlwN
40y2NHQ/GklYFa5XclQt1cl933GqJm6xGpM6eLPDVN7dIsfB4Djpecw0FUGa+33qjNkeOJ08mG7F
Zd556x3XfGK5zp6zUTfraQy+RY1xM6uWqAhdBjIP3iubHh0P6sMxHQSmRs7kGNdMwuEC51jtkWI0
DXZdzFdy142GU18dz27mdcEXR7E0071P7TDRmNSkyeSIguc4m5zvcRql36xZY9Yu8F1mDY0shdWU
ejNLizlZpEKS6+1QMoqOg3lcCOaD926yfu/pxxY303CjXT7nzT2r+VetqNDmsB8h+pl+DZzEePe9
gaVTxtssoccNOF58tEtivKNJYCgkVITrqqeb0qCPLwSqt07M6J2pA2+siT5eSiThbkB64ijRMmbC
sAIUd8LkJ014oEFVrJKgax5zZdtrbMTzsxJTe2UGLlbFaO3nITgTgOB0Sz8FjwGCsTLeJ5+lqYkC
nh1FKjPIWyYScRUe3ChiUAgLbBsX4ncoE/cyeCNyHX8HJ5UxX+E3fZnBtKGF6Y5CPD8qH3mMxkz9
H5JbZhMURtdmrqZbBOvIpC7cDht89EWYgJiAP8y3kAAZRXYPPw3o7R402BNS51xqAY+1mFZM8MUw
2o5RTfYgjkDETW35+rezw/8BIu14C6D+L9D98ed//29c6P7DTrz8/38b8VLAA6dHuhaBB4dhq5e5
A2kK4G84T0rzi6aOCuMZmbu0035HsA94HQp3jMvKo5TO15KotJPzzjMqO1gIKHucmNmR0VX+hfK+
YYcZp2YwBjuW4g34wKgSBZ3bvXJmaDY5YUKFhf9lxPh2zXUGPsAqk0NSdPyltmvU26GUqKpJBsFI
dDO16BUtFngFtXEjusSb03bxJVTQMiDSxxu/ncWr3ebxVjNLOicE6tdFx2oWJdL/ycoJssPh3oLR
PqfuY5pcqn/i+JZWNFNyCsLxxpkAS0Y7zKfGw7LO6d7fegKEFX5qB59rUTDGNmuJolu2yLWoFVM6
LGwEe1tgb9lPZV5z+lZ29V2HbUzPc2dQdcuSjmAutyUXSqx6o3qpW+F8ATMe+xuQYrQs+64t7o6B
uWkl+sr7ERvcJaG99IEJqAWXR5OORNjqtjhW2u8jWBFd89r6RAbZjazym0H5/NPUNMFXxivOEbW5
Qihs6GKpScBTVNHO8DwmfRhdw3xS4K5+U9Tl7qoy51hO/QBmF8szN52dGa/wCRnaDOn83HO9gcu/
5FtokFL04Q6kSS50cXC1p2rb/+VyAGp5f6tg8bqQnJhyr/5ZeflcrOnlqj5o0ionZquO8lYd2WGb
qX42fouqurxlifC/tozeTkmQUzpUatF/JOMYb6NkshfvuX9qDZ6xDalSi3aCpgjOXUGDjh301Mlo
f4hwVMXT6xiH4zGnA+4+V06TkmNc1jLcADB8+TpR5vj+JMuiV8aR+x0C0/hFsx5Q1uWE8tYERfy1
/LNmEuCJ2UjDPNZX30yzEaA3oXjwl4b6BCaa/tbh1L5HCK0Hq2/1Hj1HyTXBVP/eozK8L0HQHDik
YfdbpvHsHUY1uXesWhlsW5kiyqexFV9Jf2v+ekqxtv2yg3VeCy6edL88498PGIUCZ9y7y3ZYzpMA
Xui08VuF2zTc5BOtRutZ+TSBp8subFuW+GIuZOp+YVQ7Q+eeORqCiaqrqt/PC826HzAXpgYWXUyx
nDXAvTARo6j0oP7AsJnETvd8TAZKKZZaHavsTzHjyH1qV6zFBKAylMlCzDxyooSoU4gEvGgz6C/J
aJr7OOjbY8xYFh9sU83QknAp21447bxYtJxVF8h3jJ/xbi3g7wmhAKNwyZ238j0PkTRVz07pB6Sm
YrWb3ID12zPqu1HGVImFqfqQtfQ+/BDkOH7b/oE2YlGkBZBcLGhyq5p6vnzLeV9svYtV2kyvIRCS
Ty6h8reMSlZyACuCt2fKX5sFgU4IGxo62+18VECpDx0owLOpI5xncwgASdSw1DVy32OADU/GqeV+
PS7YdQYTENitBcauMMttRdLMm7JOcTzUXQZW1IvVxcsCiYcZqDvwrRHYFaB32rL9nQuMam+5eqFL
AYSfvJb6RmHlX60u9r/OjtXc1IKQt0YDvidwF6jecYT3jFLm6DPJgV2us4BqI/sPk760MZcunPre
T6tbO4AexC1j89hbLrNdOgBtC7mUstGUumsyQiso8uYF87Z67RYufqV88WibAc5TO6R+uYEQ5MMX
YF9e9V2R/TThaF2wr3bnhmn+pxuo4jOeRmfTmMTVKwTTjQn4mPJDGFCQU67cMJmHNjHwmImeIrOg
qZIzMzVwSV4fqt7nzYRUz4oyBXpjsYiJlTAdmZ0StqAVCN1H5c2gQEnfil2lKSXFc4qIoAe1vOoW
oyMSd/GuSctiK4y8OPZd6dXr2s3dkFNqEL83ZB2uuRqqr0poIF6oGRZ+hh5bMk1IIXERNKAs7/Sd
D6v6XnWSj6c3PgZUn8fY0drtgpnfJxxD7t1kUrNa0fRoRn2zworCrQdcyLqlLuEyW1VwxL5p7TFy
cnJY1NFc4SRwFrRb60TqXLnCA99GGtwQTvNkRsK8mXNcvOdklSfiZcl4C43ij/JPcfoKO5G9UXh5
zmRAq69jn+qHsMrm3eGEdZFR0wJ2hjHje+YIPTvvKQGrvFNrVfM3oiLdW9jnwWuEC91eYbmocUVy
+lTW1G5tXUdXEY6k+RosUn1XTVdEdMpJZWFedBznX3Akgz+L4OmtTaPvySxYiT6UpgVpbvKNCKOq
LzNxtgYIyPSd5vMrJk4YAmnOpR0jqPgZlowGNoYu3Gxvjl5e7frIK+UmC5dejAGm65vTNaj2jP/E
rDa2M4zVtZmJoQ5+k0GckvGvHAgfjeujxiysCNfzUtSPUEG0SmxLwSJR7qvjDuVudMKvRMTGpafC
BoeZevKQBxGSV8KdqPHtZmcNjBc8EdqnzhuqF5TtiyIpVVSQpyn9PaJKd4dhlMWuiAcuByS1xm9h
Z+WbovMR8WHrxffQiedjN3d4570YadSyyNdXxfiVRql8zZPP2KU263WoHCytTvSw5oFb5JKGrJm/
gbihvu9k5d14bdkk9kE5GK/gEgAKOnAWbKtwn7KxIFRKtJ9HL/BXRhn6W9WM8GLQOh+L9fcUBRp0
WRiHZy8iUaNn5tZjDop9Qld5I1zQXBTk9HwN4ZrpBcL7xnJZYJhbUXy6xpwnvtHBg7um7/1nJx1x
IEWSSIKngcnoxAHchyNNhVG/7eiN3M7zjDwyMLxZR3D5HM7PgnCq0Tol7rzB20aBGe0S+HwUGWYw
zY3YzEiRD8bJU02/Fc1IGn90xWuwYEbqwXIuSYa/1plsSC60ob23DXbpytI8pZ3u3/ircAvSa8AZ
MjSN+IsT88zXQ1q9mBIqnZ83w9VOeC2VN9vvUW7TmRyQSqwt1R5dzvcbvD/Wllrk9ERHjjp4Qdtt
KZ4pfivQKk8uUz68E9rbcQ8dt+AK7R16QnUKK44s5CPNoy2Au01ZysGJc+T3Qatffje5mzi2/LM2
22fH1BRI+PZ28i21y6VBO21T/DACKKh1i7t2xsyiOJNthyaBMJfkbJlWXj557ZJjkhYFNJY5nion
asGWF3mzGm0m6p2mIt3t+I6SKkcjX8F45fufQv/kRZUbD90q+av45V9STv+fghCbgoO5RLD8r824
T9+IPXbN/0Yg/p+/7S/R1Lf/4VFYTvUYaFzbQST9d9HUt2ggQxJ1XGdRVf8um4Ig5lDmWSzYwpKO
dPhN/y6byn8oifpq8hQCRueO/a/IpspZ/LZ/u6xhB/YwTTGGs7hcUeBJu9rfL2sOo82KIiofJSu3
uEqw5xAZIy2Kjk5LIT6AmogDEcySnDq97c5ImafEbc9XtZEB5Ozkj1eNOKCm75x2001IkAUzolOu
AlJW6wyj8jEtPgKjerCxrUUtxmtkGNWCceO4N3B4m5KBYSonh9rGwQkwnz8bnIaYM3tTzJz+wwGG
Q5PiErd/jgBNqOTzzV3yhXAPVr/eM06yUJcyw88YyOzeVMC1GvtdJ91LEs/ohVAqsBxs54Hy24SJ
4cbIqi/EdisYBwGO4YjoP+vES2/VgtRVKNgC6nWWgLtMPmfJWzmznCPOqm9wa6utKE20HH0r4m9e
ERmLN4qXMjeOmmnd2uKy8erUD0FfCEClZ+qBNtkUU+BE121UARaZSuwjtsSE1I/RegIAu2mc4Hfq
hgSFNdYgAdJu3Xe1sc47gfg6EdWYXVxLRWO+aDq/aLM2313k1u0fj6v00eseKuiWE3BN6KPkAGzn
XPQzN2XBIhJVyx6Hi/VZ0LV4dzraCutq4sMfGxAH9bjpVMd0JiVsRPUzkS7T93bzJe89cW4bmD0L
LxK3nGf4D9/QpMDDFPLCVD4iw+sJs2tn3ZF0pftk2ESY5bCwYJ0pouYz9xEqLG5H+7iSEGd6B9yT
1xPGVslpDEbY/qUFChRKwEoB0zl6mkAXfWreTkb6g3t8uOqk33NcX641NjgOjjjzxsqDH2kJHE+H
ZXDxU0URcikYUBFTO+dp9YTTxF+1paQXtq1e0e1pL9CzWhx6+hDPNs62urj7zPZOhrRex7Gnfy5d
8q5vQ8DE27KtYF8QD4sSvIaUKOMrZL2MBd2vYUy3GDEPplJrLBfOKQSSsMKEt7R0kmeZQEeKXBYY
X/i6uSSD4+lXjldgSUjza5jQllG6ZEJDxR/WejQI2KiaUWUM/BuwBQxud6YEqz5W9gAcKFrsyzWu
eYw9564+d75K77lvf1fD9G4IpgoSZNme71q0m/hUeMYCeGvdpLd+g4/N6T6yRA5wtbrb3GA2lYIb
PgfElQ+N1pujCUE5PbFdX4uiSz/CHgskMbUKDzE/Ddyq2zm1/YlbKwOTHQjMoTcHLyCxPPS8CmzX
yh+c90DvUg/3vop8rIoJiUvlgHnDJORt08wk3Rr01DHEQXymBhMBNRp/DrailDrCYpxwD5l6oQ5o
R4SWScnOpZGehxaPck9WEe4EhJNJBg9h61PQMDeI5vagbO88OwcNeBoiVAj9M+JgVgWP1pRcqjoU
eB2M7wFIu7bAije617JqPzImI4mXyyO3notKy4eZEp30fCM4ukWEt+dXjeE7p9dqVTZ5ueqX9m0j
wiAQ16RjXOdFjXCGjPkW+8mEcb4FEabGVSoQE0iX2Ru/JBbjz+W2dfwfcFNYWqcoviUh3jrQFnBc
/cR79yV88igkBTFFZ+Id0BSdnkE4Hvddl1n6oEyv51w29SfHmhjiDMiSscTV4k0bM4k4K0dEq+0u
xsFAT8qhLKL8TTvwSgxOKHwHSYtHcxpD9W6/GV7s7RxIc3CdifllKnKeJJ8y9xUviLdNysSkYmpz
ylzLOgGBZOSE5HEtZ52z2tg8VVv8/CeWIdhk9AaVkGobxSMHQi9f59I5mNoQWz9/FbyNJJSe6jp6
SzNjZyt9jjqHRSSfsUJsJwN6IQVE2ZEMM7WDORXt3abxwTnShCT2yiq+9RE3FokldY//5bM2RpQA
G1p+BfhhVdcjFjwXn23YBb8n4gdNbuXHmoEZkxQYJBYAUu3Q2cAajjWtpFotJEKeqB+t2VuME8yX
pQdu3VTurypgmIVtmt5Zl2+r2Yzn0B2C7UCV11YSZ1hTfC/2SV1Bqq6CD/h43rHJ+mpTDjL4cIsW
4sXAtSSUTwuaKQfKzFhCbSwgK2sSyD+SyCx/q2Q/Nv3Pyeo9LGeu3s5CFIvPEXt3MzgXmRgALUKo
Fk6WFXuyDW9e0gpYBAZNi9Y8MscETkzFvdw0YX6WdcInJXmbzQVaRSmRfDVKG7g+hVqh6jUhD4td
hhbxHVE6f8OpNSCE1WQbZm48SVGTrtxcPHDaLP4czNwooJDz4XjZPTQWsyKtZ+K7WQ1K8I4mFvN/
cYTGx4vsQb5F6blnmvkbRFEQXXP7LM3wiAN0oSjl4crizrBy3e4zL71f2RsiMs/QxJ4g3Z8YO6qN
A4oDhTI/FV5/pam48SH2Ri1p0ol2+6oInoJef02M8YDFH3DghLXTJdSy8NXoHuHPTojIKeoELdP4
HvENqkmqrSASXVKDEs8oFndUfrlq6ntJUbupDmEMJmQIbzRG8gjC8+iZc5g1sAGbSmz+BEc25wFe
21DZj4JuSoKdib0F5P8TzwxWsF0h9ZFs6tNc5ce2vTi9s8x80UIwpW6hCe30VH8jcPdEO/TOiMuf
RuM8Uzy3dlzelSpu1NqsxGcrmSekFv5nJrOjSXm8HBeue0fcONT9uHYUM4up66+xZBwBowvGhhH9
MsPpPGr9pUHlshgLYduQWCtUP/FUa5AszOUJPYMQUDaUSj/GJtc4ACraL2zqP9qwptWS0mlA6Bn3
RSPf+RYTiCDp2LoTwvIwfB1R/Mbz/TOLx23SW4gpO26MER1TdrGOGgirIIxblYR4tcc15JOLSKpy
13DUWHcm9i5w+B92YjzZTkeX2+LiGIECUd9ph9YWycV8irz2NodgHazevzBN+xaYSNueNvB5Tj6l
EAultI8O2bLR/g/qzmy3cSTM0q8yL8ABgwxutxK1S5b37YawM23uSwR3Pv18KvRgCpgGGn3ZF5WF
qkw7bUuM+JdzvlNW+iJdMa4VIsgeNlE2miid+sdRdQNFY3K/1Ke+NyvQEe6jVQjywxKEuOxGV07G
Zc679U+Us+duJ/aVZtyHfYHCroXOuXIt72Ar72OhjNnWzvCdQi8hTOmc8VqFEExQIjXPA/37qlwW
VFg+REoDsne8qZsB13gnwg45PkO8edswHDIFiL7bPldd5ZBPe9mo16ph48R9WA6MP9gAzEixa46a
br53FNl4gidVCKpDwYKo6Jz7ZRCAqJg0sNNaW4Xa1viWcbthB/K4cs0BdWAW/1LuCbzztIIO1nPi
71YIbll/OPxZi8LPTcc/XZM8VxGFRmks9561pZy0yyO/TTOe+des94ARW7n12IhDhaHnEog6Bsoi
rbBGkrFpiM4B/FLtnCkaj3HAl1AbC95ljE0bT7KMMBu/O8UJUwH860xlNTDlOIcflXA+Y4MnxFd9
541z6qesP8ZqWLaTD3d+GQrxVAfOPfzF1yrz2kteL85jXh0CDOh3GQPTayo8CYtj/u0WA2Sy7cfH
hplhFy+rxneMcEyDb7UMJwQs0Gdt41AWCa12MrIcqN+CpGIe4G48ECIrqZS5oQF7FKSmkfGEnDpI
1TtF87ydvfZJMrNf9YmzrwWB8vk8gKrtrh5Cxks1+Q/UozuTNKKwRbJGPGn0FgBxG0UJ7OK2Kbdn
dIVCYtrKqhk0cXQFdPjTS6PDSAh0q4OwEzC4/Kcuzqcvkzmxi6OAhQoZA75dl2tbpX/5Kq6aLbkT
4bTvnJFRkl9m634JMOr3fzuY8YawH1RM7Uz3QFovLcQEz6G/eC6OY+Usm8JTuBK4dXYjhRDCMOcC
DRS0No4CkMM1uZSsbtDqybeZ3mQg3NFNvB2yeBW6efTlFs4JXIM8J236NsWAYYIYW0Kk0oMgwkyO
yUUU0Muwo0Rrv4j3PksryshqIP5jhL4FG407N5dfKBYPWuqHNEg/1JBeiezL1mmBQtcmBmLyiz1P
49lssRncaCNTOfeh2c/juq7s0KwPAJOXwxLPf43h5nuLrCc7Ges15c60il3jNjn/4p+3UrOS7rhP
aK84MOz0sWomzoeNRX+xErqqkNXzvsh9kHcFxXhU7v+ZAvy3Zh3/g0zHtnTlf60Q+1//SaT6f3zk
f+jDcBgz/TBN36XdIbr83/owk00g8liJMMvyb0OQ/6sQM/83Yy7X8slhYt7i2HzQv0YdaLn4SIRd
Alac9d8Zddj8Hf+edABVsxwhPRPAh4UY7Z/f/9dauqu6wNW9Q0hj6kLiJHokYQHQt69YUbxq2hX4
HYaRhzT/hd/1wIDh+fZPNItjMxqoKrzDDUlOe3bPhPLSNgyM3TowN6KfIX9KefUGQWkT4wsl6jLn
pIBPgIwWzWlkpl8wl5CE0M5u/zVy+s8W7syS/r9vTXLnCZ/cd0IB/Nu46N9DnL5F7DAxa93xty6h
tNojAiU2f4gN8ARGt+3zdRzsdAufAW76tDP6Kjs5Zo8L07cIBBiaI/AD0iu65rOfMU0XXd+chHon
A4P4FhdMpinvtWqJFKnorgjSjMh0RIUf02vP87G7/ZK3+LH5hMh5KQROvUeqoYRz7yk3eZipZ0/e
rBSQTNC9+NvGVUq5ea/H5KdGO20KR1xmdNmbyLHLXR6kp5QUmkjO9TkBc7iyguaYuOX0lLDzuU4C
dG5cAMi/QanYISNwuIGqZFNxyLK/ZZUb3UWLbBHpOV81I859AelqvCGvBte7MCrpP0hEgCy1y5eh
fo+gZOEitj8quFnGDaBV3VBa8w2qNfjgtTA84FJuQW4ROk9Da9kWTjV8Pwg98rVCiYqGbH6NE3Gv
UO3jZEyG61iz3lWyODW1dvcLSBKkbN5xMqNo7crisUntPV6Z9G5honUpOOlGXrGOJiZkie9hbCgZ
3CeZyRRX05UJ+eRMP+wwyItNllWpbeJWSpfM7ApLk59zlhcTuAgTEc+xiVUosBv4XpvCPB+MtW5h
o5GeaVH0m59qEPlL5/rUeYV6adFVsJcYiFwicP0ofXIuwfkSfzPinmVcP1jsDNjIDEPVUnEiHQ+r
RlUHt1xEOLgkZMzm8o200VyN5ry1I3D+bXPyeqKjVAp2r0zqPdviO3uC8eKgt47NZ3CNK/pLel6I
XFOF7ZMIMoQG+SrDoP+PhTjr5AtiH2truvZ3noIbl8uI/dhfjrN2XwuBcod8jkdMisNBYF85Q9Ma
jtVobdKYhZwFzmknkBc8q9E5zbLFDW5Fn03j6bMtodRPfuyc3MnJ7spx/Cy6GyplUdfpFlNuyGSd
abUhpvNgwejthwKNZxvoVX6jOk/18uAt3cEgl8cmYnYF+vpBErpFD1dzFTo4I/OXPlOoyIZrnpFG
eVMrsB1hZSQPekE2OnnQbhaUFBCDR17/lTPoNLRM69LfLBE2mxZ/xGrqqUyugz+Gp0fmX/6rVyM4
o+FA/zeQ7+QAOyaiXuVRyKb7DH3tw4WuviLQ+CBcjrDuFplBZjODWZu7zy7rDXfrZSmghblAdpGt
wfjAImrDSq3JVwL9s3cJDDZ5ctaxrcFusyqLrtCZ7xqtz5D+Lq31mAj7jy2io+uChUS0cbnJE+An
71KSYzLAd22CAVSWtFBklceMv9KX2SQ9JC9ofv2JLJv+TkdtxvvnprbPvpcI01mcDYcqW+aNEyLT
GnCJtKca7yu/IVkfY3SC2Yw8zMizzz5uocOi6tECaSzernIVlfKtM/RH3iLYdwyaWiv1MubUR2gn
l0wtj4Zxqs1er+sYo5afkm0dnazKf+P15PCzDhKFLDIxx1oD+9mxsHxOU7S81rAc64bhKPE1ZBmf
XfWalt1rj+hduJO5Ul184Os8msB+AQV0Ic/MHpQCDTVZA4vWFycBQm0WMFmBP8g0xylaLvQLK/A+
B5YJZMd6WHeq5h7x9B5dHu4Zkmes+XMk4IrTKDrxFpMgDd1g5RgjNH9oiJyQ/Gcmk7diHi960bua
Tz9L6+xG4xnV6Y7ytzQE0UhgCmh5SLjKCQSquJMc6X/mVdwxAfrUafIqkEVEQfDLuv3HwAO/wmAB
lDg5pxE0Ha68d3e5Jm3xgeXN1291VeZre6gxJKaxAyfmFonb7RKzIMTc7ut9T/QUdlEa7RzvdZo0
qA1k+m1a75P23o2p3PujvPdixIpA/Gjn2xio+FyvkZZfzaF6skbvrp6tfENQrMkxZv31h1v0VMpi
oe4PqDN560bghBkUmfDLYbzVsbc8AfaGCUFSYs0Il5UDrPulSn6WWsiN6689BjJ7AujexiTLQyBH
T5VkwuEo46Ffuj8lwto9sosPswb5rZhuk95ibgbb2/Wa4wUjRL7yg8UMYwImQhTZaJssBRKZUTp1
+rRyW/6T9GTweQE6raCDi1ixieiz5XGB1A2SVW6SmKilBDZuWAzZJe+im74l3prtRBpHhjSZwBBU
6vlaJ2xAg4WS3mknImUKLndYcOwJTTmShar+QG1wwyYnCGNQjAQAvuxilYAzR0P0NNbMVgIS5sDt
jQlCeResmSkG5whi/DiNeqQsBqWOf3WFL6pBcTFu22C+olUF5j188E32lzzI5TbX+JSRA6HytfPv
afJJKm78t1k4W1VV9F9V/w4Rgk2Qp+9AYB8zptPfTvspCn0RKbY76B/ZGvTB5wT5xL/NZrDHdhtj
7A5J2Q5HybBEAjNGNsdL2JKQszZ7B3uuFbXnf35hKLpJCawB55TAGvPggRBKwNAdXR9Lfma2iSTk
mTEhMTo2TU4K4gWNcrNCz+vIYtkCM8LB7UOpVlqKVYsncV0UtzdYcKU3BesdV3+sGA9AkPb31W0s
k0zBAjaCDs5TiIM0L29ALDbfEqRG5FMuMpGSs5C1Pp+U+KleBhQH0kMUHryaEZGY9Dzs4tPb+Xfn
Wk60lZ7BhQhcFuG86QCbNq8jisT96BlvNfOvMVHFY9whxWNURlrRUQqc57NH49x6+PZznZ4DT+6T
xXHWOcC1s1lJHPgFzh2a4RwASANKBGftOumjh3oAQp54BGUi+7oN/IYnZ/afkxHWawcgxq0ZzblO
8MtgHwujn/2Twoa959QE9jPQDSsk7o0NeFShcxkjuC1fRcCNC5x/Xy50g70rAPtF5WU2qnaHsOAx
N/t3i0UfZ9BNMxCXd20/E3hKwGJNcDLnAvQQOcoB4E8/7oKgfxkycWfFkgFEY9s7NT2rAa2ca7fG
uutOCd7dtBm8TTwuELLM4cG1a1jhkyT9qcpeUzwAZu3dUVvUcKx2Vk/97ePnPLhMX3KsFrvb4Kxp
bBP6Vn2TgB+BijP4t1lHjT5VTzoL+MD03guJ7U5TvmgumTyb/yAS51pd8mIbj2aIWPXdb8anYgb1
bdpxsulKItAY1WwGhx+5O+HzAkVW7ki6yQrq1ryP2bOM3z4r95BTu18rn8uxhu30FPjqwZfDRRK/
8zAYRJTE8fJCcJh73wdYC8hRR6hZWM22mAEYApjUeclSLG1AltmXDk8EGkhqGoHGhkx14pSdPUtO
SD9utkObxPDOmUCyOBbjT7oEsweCPQZbjFff2O/1ufLMc18r64qP/oKBJD7LyrCIi2fLMiZXB7vM
Lm2ZyKUugRnJZO6Swa0hHuDwbPwMNi3alm0rwAubo2WhVlnI1CjIeLYZnl4TjQyONd0RI+JboKHI
pxX7g1yuEMN4HpxWDRg59bpL+U+CHxTLJt2PWg6Pt1Doxzjhhml6nR2CDkHMpFjUBBHLoaz5gAhp
47DzFIgXkYAUkvFDmXlQX7Oh3CmfRwd8yU+jk3NuEXvW2zbvEDX5rDCEFaa1ni7Y/nBG8IXtia74
ZMnHSOb//YZhcgKNWXCAsEyUC6f0UtZbQt6NR8BwlG4T8183UAsuh2rYBFh+1xnj/X2QLy8pc4c2
X5xnDkTnLgM0tPKa6EGlkX4sbJ0QZVeREF93R9hFOYlZ7b2SUEUgBFHeIXvMRDN9OHipcRl+lnIo
DyWi4TODLFsXyd00nqcBEOdQzAqTvsWD2I2fakkeKdG/vMX7thxrw6IJ1Xnqf2v8dYaDIaXFhDSZ
OLRb7ydO2Tsp/E/TzYvfJieInYRsFvwQu6w8sKpP1lHQb2NLAOC0PxfXeUBXNTLPZ/4vMWlagk66
p5pJ3afUJdigs6rzTNT5xqvMldvXd10TjRvcTuQ9EbVH8MJL8tFeonFvmNMGbAHujfnayxuu/L2C
lbhHfmOsMTM9TwkOI1IJ2OtyZrgkXeTsXFwUNqq6jcuraFMkdYLSCmql5jGovewtRq612N7AeZz9
8aL6OtnQ+xgHh+mcMlOtyiNQHpcfjHxzjH4X+CbsIuOSpF1w3+YuMARkhMjpSdVrxXX0XBw2asI0
ThV26MZiC6sybHWTPmUQgone84MdIDK9sVtbrIdmqO/y3gw7I8K02NQOM4fyEcVwfRliOAktRJtt
x0NI4FrFBDZYfu2mjncFdtp1Kexsi0Tju+rfFGvrc8Z3FghlHG6D/ea26vegcXFN5FsLLzav1g0B
3q6Yn/Fnhv7K+3TUfbpxjIw6istBkc3AIoSMX26s4aVQAk9KMRFrmLmKvbbrP7GqdlG39TbqyUze
x2QGtmxs7xApvjhiTnpSnkNeevLWgU/kqCNPiGrrY+Biz7fkeF5sEzQmWvEwHUd7j+pXrn0fDV8c
J1+9dVupsU9PLqgn8EzYC41CvayXZQMmPVhRVl2FkWzMDH4lJ33I0tbdZT+jxcy7At+FiIIWDWOZ
i7CZ6X6LqWYIvSr6mzuEC/aetV/65Wcxu5cmkF+mN696/9uW3R+hb1FsffeEYpEwRiDAZEP44DcZ
MShkrvQN2Z2PxSdY7LOyJaat5DkiXnFtW0iygvFu8AsWYXGkCcMxZgp6F73xsB2DhVwukOjrZtQP
i2YC2ZSw/7O5GNaVYs5pRez9/YROz41mIoCCkr54N/g1KuaECK8ZJccO3XvP5vhSFzUr+s5gR2S4
7t5s8j1kqjDyGrXhJO9Wjgk7A6Ue45iCBV89Uufm3R96O/ITrY65c3STTWSwIaeawiVLidhzremt
lqo8xg+GZmMiB3bxc9wiS7Q4cNDGrSvwAEfDbYKTIjcxNJaoWQ8gt0+Zy3mCOvji+3LNjzFaaZF/
D1pgtkN+R7rrIVfyvTTYN9OQ8vhZCOgJJnFs+yrVGUmvRpJYTSsWpsOw7IOC8AZ0kVcMNwxQFrFV
o3rrDQ8TyK3Smk34sBxiXdS9dyaMuSphZ2KI+DUKfhUxirioC4p29iLkvKVU7e4H6TVPM0jh9ZRr
1C6uQ8pWyonI420xQVuxkrsFq5krT7OABkHWGfmlb5xtz6AdIjiy2L4ho6mPwiCuLtJAHEPU0wGU
BAhXnui4UuFsTKxAwDgAGT1nLfqkRMJSmnDu5LZlnIX3hFiR/KeK/ofW5ExZK0qLFYlDXFZ9H0N1
ONoB8hEW5ldSSj3Y0BiZ9AReXKIrjeMcMj6JIZuhpt9AvgWYKQseqK30um8KSTNMZM2Yss8w2ouY
08sMgZ3JI8oeW7D284rbIJ7b10zT7tTVMMjZk0ZXr5xY+syPKm7Egypcyq2ofkym8tkPyj8T1ds5
0GyUINc8Lx2ce92NAJI896MxwANZVoWHhl0KuchgKCoiT/xZ7E3enqGmot6o3DxUZHDGnQI4To7O
zqr04fZWX7duttcRP+YyIbkk8ER2qhBXAg9XTwALfqmWYQ/ESj9FoMPcSunQFrK6c9wjV6J3goP+
6oxzu5t1/dhWAPUCj6KzRiYcLghNeTRY/wInObWitW8SgC1CzYtWindqs3wvxoSjoYlQtForYdcv
ZYtldupaUgA9PCoRRV0Fa45bpOx31fjLU18cKmVHITCXVWEtdyj2YN7M3tNCTnFiI9eBesYuocr/
BnnTPlrWzDLHNF9y16i30djSCIBXuZN8s2GKVXaTaFeGXKZfRcLKGDY6OKYGAlDfItAASHhgbHOf
p9F8jeUb6XekcjWCLmIkQ68vxbzPPKU3JfvCd22rR0qUe90GEzkV/vDgjITZ6rkdQJYjbYh1vrcD
DPjT7G/iFJ5+kY2cg9XDrOnQ/TR9GuEpgKcASt1j8QVtjhlf5xlBIM9ldp+0ZbK3U/1U19OlapMC
/tjCctHzmKEMUJWW6gUdcLJZUnyLQy8/WkNWP8wRN3oK/BPBfwj7puwFzUvHQbDhr6OS6XE85ZZl
H6qCCnzJJ/ISG7HSDBBN0QUbGZjOVlcpNo/CegWhsjUZeW0wM60Y8SXchq13zRG2rMYcn2tjNGwA
gTCVhn3zjLjPMSPtdY28+zKxAJ5cFOaKqKqxRY3tYRTapV6KRRWJdiFPdU+Mm73A2TKZ7bF3il9n
XWb4C/hYP9fRdgB23URk4s7ZKQjUZci996Dtd6m0+M4xOsXVFdwVMLv+UVAI5rRdUwynothPwurX
vSI/j5GiMWyNxSQAdmrWUgYc3GpiolX+MRjZG45GjUU2ZU0MDwvL/DTP7aMe7v2ex4IPoWIpfyiQ
VpMTGOjk0xOCHUbPGLltXhQE/UVNNKiFcFy65VeeouYma4zTk+oAbzMimbCu3TL0FxygFPjh4ljN
uoncHb99Y18m9npw9m5effBwhgZTtF1awVMnEb3S+dnlYPeFvMoWrhhFM6TCNEdgYgfxZnI5pwMI
nhb9XsZPETQ20W3Me0CHmeyg7YkL6bYSmLz+hZ/xlZbW5xNQMltzwn1q+JeZZcM0y2cglOTgpvaq
Hv2BIEmPTUD1apTmM/BwQZjOyQJqZls4AJygo84T/YdnGn+z3vlxtT7hNuYM+pA+R3Deju+ta+4W
B+RP6/bxrtHye7ReW1cc0JSQDlEeO9w6RvLcFR7iFl9swK/gtSvlpc8RIu0Cmn7W74nfP1rTTnQC
uBP5uiDZHsoBEFkJ4oQdF5M4Jp+/rTlrhrze2q9fpSC8M/DfhsY92bZFIjAd4Vp15gOn2zPWxF0n
m1Pb6XtX2iDl4djQawzDivuE7pyteXC7dRWBx9Hil2E/WseOknGT3ghkFKh9G87VeLXa7C6oK43C
YNwQWH+HOeFVKYa/PnstJG9WuzGUXkmTEf9QTE+5L/9kjaDjCc5d17xlDGZ5T5w9HZx6SwPTzP9K
f6hwHTUPQxC9eYlcJQoFZjL+KKUuXD2/YILSdcbwZKzOzeJXW3w/W4dubse7kPlJtaG5JgYwgMtu
JiOpfsQTlVO/L4z61Ywd3nwG3JDZKlzGk8QtR95n4ERWWJrLo87z+BRpdx01MVrkHCTa1CNorIkB
WUU982DbEe99Hv0UHSaM1hmCrag9B7A/AWNdp7cmRWk9+QRueEiY295mKHVJHd5OtmKhr3A4Gd5H
2/VAeTyAgYlSYeBFC6wSonuL0v3sR8oXx88OrW9tpqabjiBXOSYbYxtk+EjnFqgTSDKGGikYoLl7
S00sbH7R4ojIbjb65rjQQd7alfe+03JjuJB5ct8sWfVPw9b3l34VoZ/Z5G4TbWRiPOJgOrRA0+uO
0Sp8w3Iz0XcIwxbHpJ2x2wAM28b9Td4GAXjMOpd0bEoOi1wPMtiJLe0xoTRNY+7QuxqHEZcQapr8
6JsGT1VdkA6C8xNzrNzWA7FpBPUdVETsyy386QLuNpza+mQbbflR5cvTHDxnGbRzMsQSJj5YQQxp
qDBHAryuShRP9pch0I0kbsQoCYokvLURUnrxHtgH8J1iEzegzBsz/7FJGO4gQ6yct1nVAZCbWiPi
mU59LV6lBvuGypBXuGn3WEaYfyhSHdNwERqfRDQ2aw8Ofij6ND8x2rm7KSz2gMsZMyAtY+jjfNYx
twyux6+RmTDCfK6aacCaPqXhPH5balxpd/6upmXYSSJ3Ldew1qlu6B6ihYgQQ/6gfN4DWltm+L5a
WVPYzChYTduzaOGapzSI/9atxRVdm1cQFRRZUw61skTh1TS34xTnz66ymIwkXYIGau5XvpfHr4OU
v0M5nWjrAT5lMMZmydSQfDpiEflCGwqALU5DyouonAB0Fke/y7J7v0ZhXpa7nigsPPd04ImVPi0d
ziCWrOo4Mh50Rl9zKSF2EUZ0tob62dWRua3RNd5yJ4l2jksGmGjMk6R6j26dji39YBXp+Ycb4o5B
EhyuDOrf0qsyZF6Y1hQLwhiZL/LuXA+tuakgA2+wBGQ7AzLYcTEZfKaGvwFhmYatp82dGqlLxYJq
rMzaa5eTsIBOEE5iczfG+jtG1EFDSdTG+Ddzc/81Hx8Yo5I+75FLK8YNwMODm3rnTqMtde1JAHmS
6Of4DjKKj70z6WOqxuYeVfdvEon3qsjwGAVQFmRDBWT24PwxXW7/0CyQDxEwP25MMj5y9NfezDHV
iWmvFcJVgSeztit5bD1ssbJq72x3gNkotmlCnU8s7nzncwyjIy8/KL1d8ilaBQjZo5cqKi5tRJlw
FVHwMRq4FFU8XFr6fHRMN5N/YYZ5WXV3CfTaeamKp6iuuchskIUT2corqAa7gRzn0Ev8Xxe1bW/5
r0FKWDO4FePQN/qehvMeUPqIaWhSYBHChklJO8or6cfZvefRwaieVR4PC1y1inwqOKR/gr4hoaAO
sMMZwZH49J7hWveYR1NHJKhNveBueraWjt/9SdvCPS14nUnECThqIuSthcBcZStGplE+hMEUkeS3
JK9OU1ubuZz/VnAU1jVn+RG+IMBhI0k3KJyfbIUYKuBiWWf++IP5OF+7aDshAdMEONQvEXMp8odY
3v2TOzupDTw/uasWmk6T4MjNwnO8xn/FEvi2D0Muz0FVVbiE9eSik0O6w4oYDkM1Utp3hGalDG47
coQ2rUlmMZTWSwHT/WbxYEXHzIj4mGhVyAp8ITuWNbHgG6QVoHY9rXdiUM3NWO/wjpL5lohDd2V+
LXg+epIWs963L3bcL6yG6mXTdJSbJAVLG9sFrRjTTHB7YS/MYFOCmDPzdVbEHQkdHkNlBAkwIr3z
AAEaCuLwEGRl95hhW2cXYj4PZW0eel2i1kg4kBNLvNgAaiPp/XoTGUCQgB+GmszcTpivgZsHu4hP
6HsFIDmUv0NO6klZ6PdsaS5tnGYvpBMhGWv6J51m0VEUHVuVAlG+0RuvWUUV3gEmW3fclO+EOrAB
JhRGIOXYGYZUjy5o05N0nBeYmtTjy1sEQtCD+Can5m8xmTxWzsM8kFXcE8KcOzBAdLA2pf3AvzGa
GmEyY9xBbYGbVvthbeHNAAW/qmtM8hZT3QmmoaOC+zHaGYN8JwAYAXUVrIdAvUsJzaK3CZkqdbaq
3PGojZkoXcc7wACn1DX85yxv39P0b9TXX2n8G2NA3tFknKX27tBxvY8YdEkWIlcQnQYv/pvlBI9Z
IHPOcJzNKU2mLR78QRx1ok4mRANcKjeJft2cUnNBR5j++kvzDs6UPVLxq5fk1+aAidjlrqo5+2hb
ymLvXWTu7jc1Gdk6/GkzNVFdavNXZBPZMTnwtPkraNxDjhibC8e/owF6Hk11Rst+sMD0t930NH22
NeGtmDrm1ajvrcbdoclfybr4sNmRo3Ue6zDxuU/4v0FL1r0/3i/Qf9IAxcTgQ9bV84ZEpq2cK+tk
BIieY+Cul9qskvtAM2My7thUWd9seQn8TORrNGe/M1LfEJsBm2PldBcMOrhHm+kuNRByr9QMsT1m
54nGB5amcSH0Jvsc6IvXURS7oakkXXLl6WsmXHEWE0kxwq34XynB0nJsr0woumD2GOD6ywna3WFK
1XeWZwqSgXM/Lh9Oi9xyyWas3yl6h2asu8MkqrB3JZFmUkRs/dAWF1buMFNtikucki0Ajegbs/EM
Si4nJj0ezh6zpbMlxLl0PAzLnDwrQfblumvSNswmqPJLrWnzgnlFiLoR5n1nbhyHSseN/a8Y/fw6
Fu4RKJ97yW8JnV7PjAHqH8rFPllPaCegUmbOkWSK1WLk1k4R7tBpBpC5hGCIiGAnIhbvcz01MHkH
0JWDf11GGe/6G+ak5OkNVVvsENGy95hFqF1/2Rc16F1iN1k6UoUS5AlT2ZqOZvdpWOYfnUDEBHae
nepBMQlKoxBUYfo4ZPI1Hi9e32uErqgvrI6XK2iSQ+m1fFmc3yE5H4DcTbgGwjUvULTJhYrVESHw
2qCl+CIRyE0gEnlD0O6GmIQbx1go9UoWPrKEMhvZdKaqYO9WcnKtsQteOreEV2qrGxo627sl4ORs
SiGO/zKmBcV8S2q1FiLAMEeyALp1KWP8npYkU0AdNVmlOFc/4xjJbglFPX3yQDBqlE4fVoSFep79
hEQj2W4N6xzclC5gnpf7tDGfbgFDNCuElGY+WgG31N5h9EYv7BeSxdi474YAMmbv0UxGrrxHctGd
hhn7NWr/vaoY1QdiEZuERu5gLY1irIbSHiIdh70WZWjNTsYqKoju0CmIy0QUDoSRpA2WD6uikpLC
7+4oJqrDZNELouxm6kmpUgTufLYSn23ybHuvhJVXe0wGZDjyZOVwHz6njjF4Pyw/QzY/dEN+zNk+
nPugS55bfwBnqj34tqTLLlnfhCrBYgILMxxGBxte7H73AAEYBt6KNShq//yyuBPrxuIhnf2XICke
KfyYfQBBH5HKrVlfvYwOpi0YLkfRExjfU5BRLjsZESiFwkiYxIGFUt27ujFUO6umDokmCiVc3Ouc
YdzQG9MH0wT6DT4hnIwRtU/QP80KD4pDuCtzzg/3ppSY5W9B4+pZGgGG+Iwm230dXZudoH0wnHbZ
ukHywwVr96gQtPJ+wdTdUOUUKOx9A6T4IB+QDg3136qFStaogOceYf8AgnkV5E+1lzJUWw4RchuQ
ebbYo2dGUJzoB2609jI1A70wkipA9fFlYM14lD0+BiwqDKwQFHp+89zIpNgCCtdMV4iz75qfmOwQ
owLZsCSU3GC773PDt66JkZ6sAnlEn3ZgJabZ3uXWGavLj8EqVRsDeXw0oigDyEVAeMXyEg0SNgOu
t/I7nryHycTLB9I3P0/F0cEw5FeZc/aT4WFo2pNwo3frFvVcVsmed4wPuZjwC64rtrWOfBj94Cgp
MdmMQB2WLdbRYsayMGPoIZ3sTqXeSZTzLQ+CHSIXAmkJgjUUejXPYlE8OXhqWPt2a8MrMfZJliSZ
x+JhPnIJ1AQmJj9Ec+8a22EJk/AWYmdissBZi3QNcPO7LVDny8WoQwy0Uyha3EKsL2mVXKA0Ru+m
OxPOgM/ImEYlt7ZEkr1HWQSZEN7Stm+Gq9lGDberTrfNyDPU1MPXJLeTat6SxkLB6NjbwiSWBBY5
Vjk7kGutwZXmLtsppyBziy8bIGn1sBT+H5UNr920Gsdu2bG9xss6cr7w9qMEmBFRaDF8KpHNmyie
6J8tFu1xhYALmOEKlgxHkVYPQTlSk3vkOZeLBMnCRBAhI/WhxovWU2ONlXVXpe+4zM5anCalnhrC
xygdGT1ktIRlT8bwUtxj6UCmH/X0xIJ30Eoa4ssz6ze7+Spqnle3JKTNBo9TK+LEbaLT3OE9czDu
OHBXR7Nxt1hjQquLP8SFhHhGGJqXWFRPo22ypalttJadPowzLmEzfkcZN4ZO89vn1QDehsRidncP
GiXjSlS62KQAWco05lLLvafGzD66DGtlsENAw1bq/xB1JsttI1sQ/SJEAIV5SxKcRZEaLFkbhGRJ
hRlVmIGvf4e9eYvuaEe4bdoEqu6QeVI1v92ofmO/kesJTUc32/XGQtAJwdj5M7buQjwFmfcmg6By
pmgGWKN25O1trYJdTNM1jKa9DxZyvzaLCdxd7Bik739JH4twS37kMhx7F+y7InpjPbFpZmRBw7As
z809fHGoCVFp9NeSMNvQSUuNz06u8ljgGpJKSyv4zcKEaZBZ/4wlfG/pdxfYh6tQIq4c+vwJMO17
DUqaERRSjBkesQlCCz4bCutlR3bum5izF7jpnQ3EmgEDQl5Pfo6Kt6Yf5oOXv+T19I68VtxNV0B4
OkaKS8MBPFjAY5D+MYneTw2FYr949pqA43e2vBnz4Uc+6MaQISXuYu1Cqf7NMsijANoy/mZkbFzy
XoWWeWqJqqq2RAcOp3CYIZCxiZsF5D3sEV3S/h3R687ucuH1gKwQzRL8lYMqkGWM3pV+99YmPMri
1M7W8sV3CfEo7S59636VzFTJnieiY+nILkk7ezMg696w7tnksNBzu6OOKfwLg2m6cz2Ejy0S3Jx1
OLyH+VbFbCUDUlHrHjgiMctbutRzGxcPZeG568EDYNpNN8O8p7NUmCCaCYRH/5R7ebtuMjeqhlle
/bFkXdS8sMr4ZRBvr0bGAWfUvK5uxpVarHKd10DoCKqIcolGCA7OQ+8Gv1MCkTIJb8Y43y1txXWh
JEZ3DYVuCER+tIbiAwYBk3oK5M5K1jBwWHvBH7znXhBn/jqCQoqFeLGDOtv0jP+XIVs2vPLWXcdw
tFMX/yU0z6Erhm2uxL8RNU8hPXmblniTq0athOxvmYkPsSsRdiFryLNxtyjccHOqL4BYHGZNxbF1
MP137DiQkIIfo+KMKT7PJQiz5jdRNFM5LDVc1vCy+yYhiH1Y50u2HJOU9jxNb+i+Pid3eHTKU8Di
bS2YOYAxK9EaQB4kns86sd+JnBwdo48SA1frg/we7Pq71W32CAvw2+8UbMsQ+pOT/w2a4GVsOPmN
OX/U6TifoMMjbSL67I4ScKt9Tkj0jv3Mk7WwfXNJu5fgn+H/4XPhvgpxtK6RCNp4iPDayMDeBPQu
DWHDtBYB2erN8jbF7VeSXQ1QTDN0NjxFnFTzXaXtkrjNGLOXxr8s7P/reTKCFFGAlcmw7Ynm2vAm
/SSoCBmUP8p5MFiUm3uQzx/aa1hi+NPWYVA7zPm1HsnYQae5zRxSZUU3IpFlUB/l9p+4m3Zjj2Kn
9TSjrDarV93I9plEtbMp4oPpV++JdPBTlbaioCg3SxymKDynIxiZ9yGPFu59LBTuslPTkTwEvjkH
5E9OOjOI/TcHWDgr14clDe11oMhlXwhxtUFArXDX37EsREbpdpuxgFlXYXlsW0us+dnESsC20ws+
WYtAOefR0AuIhq5+DDF/N96VOAK20H7/AH7Q3Ax45VlCdC85cMZNowSQ+dcQZkOA3Trs5B87D6cj
pnF/I1tE4LJsqsd4zK7Uuc6qWSb7zcG1abOwb1ST7tByoVgwIUY2Wj2ldjw/BG4X9WXbfsIsRPXj
NYgjOWq2adDgGtPsV6tasMx2cAKOZdjvwEH5Jz8ASUfZwXb+rmvxsS7zijYOU5Ck/2BPuidTG6Kr
lxyB9N4ZCiU3apOz/DbrYd3XtUAux5XrCO+oKxehriZ3yiQk+uS04DTcqiCZY7Ke7ebDNDP6+pAz
AVIgt4ZM1JZ9Ctpfldy8qvb3nrXsCPbkvKsWcerTKTnFgzwTv1M4KRF/NeQchBAbRyHHRGnkbGjr
4Ce2tTwzjfpA4rO8DHeusmvVbWTWBCYLPNaYC7S+kJx0wFVEh1UqyOYWwTHjUOLsmZrs3PlcLGkJ
PsQ0KVNmw/nbdHlMUu703MbWgrRBDU9LRo0aBFPUhPyXLFzvjAaT9l0k+XZmkbhjztHuE6+xnmkX
0DpWv/nITGGhQW5TtZfSt26QLcXB6lWy1kZ1tlysanxByUOpah5aUx6Xsn+y+wQw2Wi8eAmTCRm0
qKPwskZ4CMAguIq06JEWDH8Htu6RWbKVh1H8ngfPXWJGdzXEyNKaS7PfhO7Mq9CThsHhvfWq5wri
HTM8qu+FSbZEh1zRZ4CDeiMQGjnbhhL24sflXyCU5nrput/ARsRj/hZxcmx6TAGTz8uScN/uVFg9
oBtCo+wA4TMxV9xZzKl15PG8Y+LoMSZk/quu79/pP9eBoagodfMAMP8XEjhBfBMNqeQCBKGMtE84
r61z9hE4+S11mpuH6GBG86vlkgL+Ii7ksSK54FQIfCBt/t9hQVyU1hg9WuvotUvGMqc/5ViMUX7l
8you+sgdq496Te/DxAiwAoaf+E82JUdi496DvINvprggrXoT/JNtANsgPhRAKicLw4W1fHp9CJxS
/YDDPUyqwQwcp/munx1rXbllyschV86ixCYgD/E2tBEvy8NDJ3lO84LtAPHybFlbA5xhWC7cnrTS
68kYlpPb9N26LVrFwLD9mUpXQdiTDh3LWEZRJx3vobfAvo1J8c2iy469QyhKBjihfQzdflgtPcBR
Gr0gagPgAWmMfQxXt18OAvC/E2x52+ZIz27U6tR6yV7ojoJ9myLPS9k0bmzDfBGqZ+FqZchLLHlk
tgnTs1HmRgQCDZxye9AqxktOzMOZtFDEfQvnHJmw3p6gZFqVu5M0MNVbPiz21psI2jXdb++utQA2
1xx88JlNg80jaxBcdM63r5T317UWxRof1bOSlBhl6P8NOqM4Cl+TlJUXiFCRAU2T/206Joi2Tv2r
g2S85kH+k8hB7gKiGJgL5OOJACWt0xsznl3ehdaDkUiwu3GHANUfK5Aa1ls63yuDkzNV2aUCA3cZ
jRaTub/CHKMfAoetk4mZGiHwg/Zkw2uZ8gZlXQRG8whsTO2VYz/xx6Ura5j41/54Ti2iP7x2eLcZ
c2IIv02u+TrmNqMlQ7JBzDlJEFcc3HoC23XxA39fVvJ1qB5h2m4zNdKqtQXg+GnXmTgwEqg4fkC4
oJewHVRt/CpjCu6EcnCd3zWsbnEkq4qCDPgJUtarxUqFTQlvtuuf0GGuAdqzFFbpixwxtOgxfJMI
2rra+kdFVW6FET7DHs7WEwMmLvL0ZNXQ0KYweRiHzt2DdpoZnQz5zU/DPUvHJ7jiHzksDsYKKOlm
vCmJga2p7pnzZPpXWgNOAAgoucbpxCYFxwf7WQdkjcboO2iPUTz6wL2v64so0aHj3DgVNyuIKwbf
2D8KL4nKycAOlsLVdS0YnbSjdhj/cT032PyXYU0hBtDAWNsmrgirLo2t1sEJZKnDpMZXCECxPphr
PbiarNL6zYgDHHjVGJMihmqYEnfdGT9z3PFXh/uOAwP5ii66Q5DWSLuGTelUZKV0938N7J/bhI+D
S3Dt0Dchy6ZLbFO0Pt5QcqlkwXocQ7W7u/WibkKT6obVZzuqjH4RsZIMym6luuY1WVpI1akLQgCJ
P9pIuR3G4u9oUW1Umj8lw4gP30DhoBagQwvkt9A8KWBtc+O/iLnGaFRY19mjjOpwKCyscbILMEfi
mJzE2/Wy+Ernb+wtNYGx1IVjT0oo+9olcQ9daf8Xxf5j9c0DxrqCTVfJ/mSUT8Yog7229HGY0FWm
24HZPlO+EBSsrEnzSsTNd0pEgLGKOMcoU0nM4r5Y0K/K+ZEUdr6ghmxDiP6UL1m2073661k8cZRn
P+7kfjjOSDmRy1cUUQim8B2as4F4OEGcny/qeP+H/Qo2KChYccPGsB4RxMqHgMi1VUyEwarnM7C3
MLZTdpkSvLOclt0GaaAJkjk4k26fH5pZI9uxnLsrvDpTLNNO+netpeM/0YF8FgH/vyzHDRUkM3Wq
lbpD30X41SawYsDiqF6LEQP+YD+bfXXEEnMiReuzd4xLf59DBkdwzojBJ/IaRGmu2ry/WbSpTA4f
XdK5eavWM6A+i+ur4wJsoaiQGImggA2aE9XoUkxnAUYE9UX8iQdYRZXDSsU0FkYQhdjn2dFdqn+z
G2cPU2xmDwwouFkxR6xVerXb+8BwrrcOHCAk/828sXv8m9WMJBUWRcoCxuzpm+b7EI34lC7nsYr1
wTSdjKuUWqRk0Nx7b90URmx+t8ojoIUqbj87yJsrRL6I9+4ltXhCz2mvzJa7wqcyhHXiOtJExJZ+
IKYBO9PTgBXg2LIJmHIv7MhD/bVqgM12MN4zcy43aXBAQ8HEP7hh0F43BoF9RtsicgzgjlZwKvzq
OTG6b1+z8Kubmy0bUOa+Ri9Wf6RTSLSkbSLbrBhLLGAIfJsoyBimmdJabCaVUQUVBNoHrfiya/7y
av3lx1Z8kARoQsJhhgeIzCBpksddn4tGvQk5PrkmV8rUpCsZmjcgv8/AeteiXJ4scAZDyg6l0/R1
lkKraxYv/mDjv4NaumlLMzJHpfcNihEGdXVU6NlYdcBeAJ4EO3T6gBa8BOm/I7snQzMSbixz2Q+a
xeGsC0KZArktLH71wC8ReAzmH3hi57EQ3x3F8Naw76Y02b7UTfyWaHHE2HesGu9MW0i0GUy8qoqI
Tzqmo3jOWZpnUtGQFX88yhM7fk8S1R6g3lNZQaQpjHBV0MisU3N40bgmkzl5Skr5MZONu2K7+4QO
/IXwlchzpm9o+1Fqkck0OCHpJ6yEQ2M4WqwiY2kzCxy5y8VyQ1r0VRTgNZn48L6TBdhgvfGYEMLV
xstL8LEoc/folP015NvesRmnnzLbkJTcxT+yhiWcIyQCxYYKtDgMTQQJpxuvRi7k6znb9tpMd4Yw
pkgb3rEjTOGa1iqaPBfSbOEfPR89MIMe7gVVUkTDHIeDMp27EX04gYLF1rKNI2lN48aiMdlMH9pJ
bqpDNUcAV2BokBeAUQnfju3U2MRF84O/BU+KMa0F5KJNWzPrmnSzK5ViAunPB0BKr4NwNkR02fNz
HT/icyoQBYHUFDFKrNliJHaaoRFvQ82EtVygJvXcWSuFr2qpMbzV8ykltABUhr8NATfSfdUhLnDj
dSKPelWJj6w1nnQp3jKfJwEiN4IPTtuwHzfLxHrLDwC4+WUEUTbZprX7Nw2Z900pSsIsyRn11+7W
B/hLgCfKd6yqHU7ljXAT/6DC4IixFrcLuJKWinKtM6q0JB/e1L3e7tSIVJq22mUAi4wsjh8cXi7d
qP6Y30G1fbIJzEyfNajBvTD959hNIM0W1rpjgptbbhNJ4xgnPS3JwMtX3gGNi9TnBbLAcU7GQ0BU
aV3G6tFG67lLFs70MDlahFLsRpQbGyaED+SChJE5o5AOchr9kRnSvvbC+1VQYI6c412fD8wHwjSL
Rru2WXgl3cHxyT6Q95Onxkpi090okJm7AKTRrjHtfV50FJXM9yIkkj/lC0t/88Yw+JGXxTgnLGCt
rrMOloFSTnUQwsG+/OPEy86jHD9nsg63ydhM20bZedQYIxq/ajSPvkb2WUpxqFAU7ceGQZQb1OfQ
GK/IOjzfmRF1CmbcxJvtlR6MKC3teZsOdXruJLNJxyJPrOo8GIk9Xuf7c4FOcDhOxGaQfFv9jqQ6
HINUPnQCdEFK+LmvPetE//SmqxZTXvEvbDEZ6ql7Nnrzx3ADZ8vR/kVUOU5TxuliAkeZIjYmroUR
8llCs7kp+Jq97PkSCGjrXTAIamIcPKPizZA3c7Axusex1WDkxHnWSibAvfLNNQ7mYw8seScX6zB2
zaPF2IlUBkJk0mmbGWW8sxqgLKVzRvc+XjK6thAqApQ+Nkvx8rcTbI3cZgHwxGKhnFLzuaXQ2aBP
Z15CAb8qXYM5wiMIeYUlzQWOHyIBcT3vQvYdM+i+ffe84ctMumeqf6hx1bMSZcTgoyQIhwVEgnRA
lGOBHgUrVy/ifo0snFjj+Gy6wyuqmu6RX/MJbJlPdZOiFyOGF4FsKtGgTXdaIv0a7xP6wJG5RGgB
qtQmxeFEuWRkt8C1X72FLYRrT+tpIKPzczabb9ta3u0wIQJZ13uPSO/VZNufjCfQp2uVPN0VIYkz
f1r8MU86NlnjomuJmP3u/cVgzpKkL27Jn7Wfgj8LKh6ecnENQhTyo745d3M7YkLiyj2laY3jb+Du
gMDqH5YPTaTlpYe4vwL/M2zUgvKd9eaFyh3l30xTP0h7OKgk91a+98Zu4WOws88MLRnKdRJJTVaG
dtFVx9kSH9DCbJ42lr5VlvorH5D5zhvnJzcbs4uxbGHHMWKXSwjqiSjhVPM5Uq7UrbT4fWcgn4VE
HmeRCmANgDFz37xbvzr+Irm7yZsQCBDVRCJoO7IU6Zm/wfEc/FeuumHtzAVKJiIQK8wDhzy7zxIU
h1sGivkUYM0hBETenAlYBufVZWLwvi00Sh131g9S5cE+VxVqncD8wK6kH7OCtLx8cr4ku3twtbcm
KA5lUM0P9eAZmCcrtkaEM01e/1vr59kksxWxQRCjvPS8f+Oiakqr4AertLMRXv9m9sVV593fSp+n
DhHizRpNXggURJOKepGap9gLv1w3+NBz5SNT4klkv55wVFPV3bliePfbC6GvrborMwLnhNf5YxLX
OHX9S1XY40rAloZx8eUjS2MHByHNKF/L/tx7CYpxgAdtjO/YqJwnJ7Yz0LDcM3nGstarKrGvaaT9
0Yo/7TnZwNNnTCju0xhPPeMlOM1ue2l6Tn+4XIRIsjrZjUGL9EwR/1014ic32c6QzIPRYliCByIv
uCgYAQxIHtgMIkINbO9m5aAaEzW0r3XpXtu6LY+95yYPxFMiapDZc2Hf0wuq0dgjTW/uO/WWVdoM
6b6XBBI7Zb5hWztt08y7+03mfxDCnFM7Vr/1MoqrRHS5s+kd10SLrFJK8jGfAxR/xecgMqxXVkDk
VYe5iOJxG2CVIuE832epQ1pseM0HGrBckcM0i79zORwIbrcg3Kk7tS29BoO7bW207x6s36iGeOmQ
AnJo8qdO+f0mBnMI9sbb6ck4mlNSr/sM/zg2KD7KEqPTYOTmSusrwAEdTbUgPCdM73Ogd1H40wPm
NlFh7KDZnCMQcoqIsrS+1iS4rW0Ro6Ys1A6Gc7ybfUh7fWytR9ACVMz+FRhaerZs/6Fh4uKnGOe4
GaB72vXJy6rHxFHteRqL/Fno6W+Pb3isBayZOzkOMg3os7sgqthkiAYmdj4r6bTmYQGLNk7lzfIR
uU7Zmz3gFs2naCYyuOg7YCKxv61cYe0c0T0aSfUb0ottGfDNwjkB2DTBSdjEsI7te2F6MDV652zf
k+epAUQEHqdbj033BBK2PzSPRJ4sF7+rnIscLXPn4/6CgbZnWskugxgR1KbSuts71tmkxisK73LF
UxIR35DhKgr1KXHK116ol1x25A+NdVTKdriWFTHE05J8u47Lu4MAbzcDOEdpyMQqTGiDapy8l8GS
mACI9FWzNe/g38lbgXHettgqeWWMWU0S0FOngmR1E/pjlYicsHeJ6KisLv//V+vJ60R7tPN13+wa
3yjOyQh+L0UBdCo40AZSJ862Amca5/GHz7uYOf6z65KLGZdGf3KWBIBdxbTWK/ZSlNYjNjB1NZYU
nxX9vXxEQhG8ceEyaxz4YPTP06V07/4yEnSiYuy4dmmhj4kwfhjQkXiALvEg0+pmqHo+DoLdc6jl
rRMi+0panCrZcPU0TvZusL/v4ZYpGJzStdQh/pA6/4TOeKCZVQ+ej4bPdZ0TYZq46WvxA5hRkliG
ko7vL7jh0RKx9fifeRs9eB/ZsXGzWkDGDu/B2qXz3UK0m9ZkW/snMZgj32ZNcqfulyidqQKzOv4E
kVZd5Awl2QiZbRQEYnCtiEjDtwzAuQIRNMZjOLIOZFeRb6kKOCkrYNBTnqmtCVMFizh5wnFhPRDg
Hq78uAq21lwTjpaZPjy5boeDfddO3s7nXvhOMG82S7lvvUKhZo/bUzxjkUc6fGHV0e2dzMcE15c6
yhlzgIdDW6CSJcYDO7UHBHYcfPjmcfXfF4CB5x8E1gnTqgh7a0RMli+98mjE3vdivyDx37ScFifT
y0i261naDQTubVVgtNsiE1915cv32pV428vYfMyc5UMaYP09ApSOs8Ohwuu6zeMcIcO9EwxNe+NI
lN4CvipyB/ZSoTppQtOO1N36sBR3PwvzkR0hgiIzvNsyloeBPBY3aOPtDJvSEEmyl3DBrXFwHzTH
9cN9yLUZ8ppumKZ7N7TCfjXroMRXyA/pS6BQLEW/j8053CS2aG9EIdbFhvQ4b5e71Xy1uCmioQrW
LfF4Z01Dk0CNqrMBSlaF3y7R7d5k2fmaTWRszGdvQXA8iKU/EX2DW6pczolw7b3DyQBlo98gIVl3
yfyD0tg+eb7301pP1VjUV77p45CjlWLKTOpNmjfb3BVgsHjpOFLEg13FLCz1NwN0vV7a1DwrSVzI
MBA9MEFk9vuUPDtKb2xlJhZmFM6s1MptP4fF1oW6Salr3sw0YazHRBvCRkqYzTpJtHHq2+5xUmG6
S0esFcuYxtfeqreFhyw98XHGLeBZgWtpdNzPfVvcBlLyVoUe/GObGpcit29tn/A+eh2JyObyLntO
S0wQUJvKzeAWWWTIktesuvz3F8mZwvTPlzR0CMaaZJAPaZYcfLefToq5hVWZsLmCgpNqDuKjaJeX
Zuq2Xcj8NnPdeV927adMxj9pZ+gnxVB/nVn7oGrsG1RisU/aFg4CCqKFBe9rPUKACnhbGIy4zcHC
+nhga9Cvy6YRR8OvqC2t3j8i+fsOGOOkpBhdWdxyi4wkg6LhVZFKU4eep93HlqP39Yj2pEg7vR5z
B+hEHuxwMzo74QTWiSlAEy/u89B01eOsrVtKtDXjgL/sisK9jdSK7fwc4zqyt2l+FzC7yQZWzD+l
x4hTxfkwSdbx3cY5hPOSbRMPl2NTwlzsDPfJ8BHMjx59nfKoOhmZkRKokOlSZXl1F8UxZgTUbCuA
AK8KtVxkjQBzvPQxrpM3MGDTaplLO4JIdCYfRN6aFrayi9oraUUH1lr2kNp2jqqDUzOm3VkhmEBk
h2ISOX66B625yat7lFxRvQZli9e/A8g8Tbg12mBdmhbhmGB3T0Ln003hXt8saM3Xlu5+S18XH5Op
Sd6JuOun82wfMU+3WwbBRGhBA1/D+/LvTqaEiPHxjyti9BRtB9aoxTXiZb5zrmajOKCV+dO0jv/u
BaxoHN1Qxdx/6Is/IwSstzRtxQmO6p3s9C8hM+xsp+16EdyjOVSqRMrIYC90WMA2kK7prp8ruhMU
hkGHU3i4IUs9SLiDq4ww1tD0ko3dWE9IXV5bgQPLFdXf3FxeZUDMZ2nMl4K0Jdd6lMDdSQwixNKD
gdtDhUFv+l318EfRFvWMRao/KFofmgAXk2nPRM2a/Y7V6tpTpAD5Mo8mUD8YYDrErY19rpd947uH
BPN85A/Ab8KUSudQzj4nq8U0oV1I8WnqGman95AEMI66bPi12/5QDeMtiOO/fdAQ/TKIV+JeP2zD
JRqPEWFJLgNg7/c8d8+SofjKbtNqyxw/cHCzc4tLYA1szEcEew0PXD3ccIR885MGlIcU3TZK5RWj
GD61kaUHz/gKKoeRL+4GSFmS1hBhC9Oi1nFA2HVg/V3I8owvx0uS+y+11xuApdwXJ12IodIPpb5z
EMCDIaR6TAj35FcxcQtlCD5wXIrDAhH2gCkXxm9XnwafKUWgLAKSWJ7lkwm9fGT62mV1eyxNm9kb
1J/WQfMz95eqVPBtNJr4GThGQ57uxF0CKahLwDHFBIlm9tnn5d0bxG9sBn4/yiMXpvpg2ZehPptx
cnPTbHkzoe74A751yNTdRqEP1sPkrMrlnn3Km7LLypdkqfyNDuzkU8h91wI+7hshtr3v/Rmy3HyY
+v6m+OIYAU2rfhAM4Uas1NSby2NYZFPEIqw7WFxIjJ/vCuvBackltWnOF0ysod9TkMXE0jLJpfWs
LIhTP5hvvKOrvYOU5dV3WBgQzbsKRj9BgR4sV/uK7V6cUzldh+W+b0wTNyrh16/qxrSO5aKTldu6
065n67om6yZbc614V4GCCHwO8Q2wh3/kluOCDrwJ08fG62oiSqcBwnzNwByY5Yg0LJIzwIlRorwb
e7RRdcfEmOOWcBADdVLToI+b52GCKYcsw++0WKuO+YVfp3KvAI6t8Xf367xf8l3aiGylzKraTjme
zdBCAIVHa9R6xEEYrmlkqxdnMj516RjHgFokD7Pw3Fpj+njfRYmFaCILzahR8BzrOLxWBuvipAvk
00QAE1zOcN+O8mbOBesgJNRjXolz25tsEDq2fek4ZVHK2zoBtmL5YMbXcOhCpHKy3TeF9xdntbXn
6UOPXHZXqri7zYPpXoehzeox+1uNcZfdNPk2XxKBKAhJ69R54c3qYsIrM90/+Q6bqcQrHGZT1skI
MCcu0HoBmBXBi2zRrKODBAcdt4JKTfuXfBKvjCG6VdNDIxxwZGUO2e+1qb6yWJlnr0ZtT4TptCnK
2CBbhjTVgdgYs7i1za3sFvU8xfVXnJIXovovu/1IhmKExIgbyfIiehv3scITawyJPgQmpi17QEez
gE8ZVL0cGXy+0kdWxyLG+5WZNPPqPauE+mxK2kip/nhdZr1Q4P+dQGEHTe2eREfbxAwTBBQk2H3t
xMx4+kbz0t8jOxlGeEHnnmSLg8JoMV4TqLNZSPzc22N7WoL22LWl+FPqkcWiOw43VZq/wo+51E3r
Y2k069spwQyo3cgrbXtruHa+SyrYqYypAV64M3N3UiQPTXZd3GTvT/hYshTnaev9MWHN2k1MrxwA
FaucNzViTJhKUAcWZBNmGOY24QqmvTpbYbwfbfQAaZJsmhyP2sj1Qqe9tbwu3Rh4HjLmR3c38qsQ
jAOqajE2E1E6JBiuYZQ+yKrhFjbuth4DHgpEsFWdv9hVfXUayzroxuPck+4+SAFQdPPoRv1paYd5
m5OpsaaCuArOs4I51dz0f5fej5qZtQR6lGJFxMK7AyVwVW/Rhhy6Bi0d6rlPTJ7mKrHwUpbpO5G/
HGBkbeaeSUJ4jTSr0LY8j7TP5lhupIUursmQMQZ+iysu40gKmH70ydloA8zPTlZHpvWyCJe7SH0F
JeeXBc+CstebD3Mpbila5o3S97QvagkGDVDzYW0or7n65oxfUaBIn93+WPXSpUZJMKf583NFhmlU
iiJyM+qvmRf4OBc06Zowrg4uFKbRnKFnUECnoGqgASkgq4xdlDkhwgGbyXPW6ducu92laQDes1BO
EaObzkdec+57OrkGSzVs8aCz+LEnZG4jYst8/h0KZ9nSoB06vx33bpY+BP6TVRYhhChiMSv8P/Ui
nMcxTT96DYdC45RPhaiPk2wQb7YM0vWgTp1BPKJJFsZuki7ZDiGzwYWNyhLIepsRRUqqSy2PdXeH
ytaQM2boFAed1jl3nLgYtfFLE0jGb4JEWN/VHpMImLIIRaVQUCKyKog4rmmUhYt9RccDxTk66s4H
yRXMhf1hu+FL73fzoU5DYik7BUqFBAiblcPOUi+6GpBntsgMgz4bIg/X9arFIrlDL/Qj+gBDCB2J
GPrmEibxr38/qVIay5NXV8+Dbw300kDdiqERr0MfxBsTz9CKnhHjZd9PkP81ixUSooaZdt7RYfKM
yXxZk32kYcdhkvApfDa2A8AIz0GCqFQiQphRItKa2GyUxnwzVkN6rKd4J8QIMbZBQt6Aa1nHTuMf
bSIVOaDrsySI4Bx4OQjgjE6omum2g3g5wYyJI/DqBhcsoRuNgBHA6MNn1c340iYW4bFI0U7oLqn2
MwvBGxR04xab/iZrHcQp6G5WlUF+iIM07kQOVXayKpZpyRSYUajaCBnoytPkA0+JcyNj6HFKNOdf
eR7SBPaBhQne8sOPzBJMolvgHfhd4VF6h7ikBq/j4d3UcJYd8q/vo20cBmyxF9fLo1h4wH6nt3QC
ViVo3cg4Dl6qoYTY3B0UOxXXrh97fc07ZH6BmT+VxBUpSYaQVua7aY23hvHGxSXBaNWDUlkVZnHO
p+YrqMHiUEXOKvniRaYKEmnkaagGgGJH8A73LjfkA8sU4EIYNus2cf+EGi6D0+jtco/8dElRWeOG
RqLA/Jotvol8Efps3A5bXDWHsk025dzsbds8aTP7B7YgP0rrh07IQUHDo2Q1diQd4gasjBnqmFPE
ABFZEzBxDf13UyZfLsxjjmWsBGWa/tpe9iuaLFkDaENeZniXYkBaDif3NnofcyNP2AqiAlFQXjfp
IW4seKjNqvDLcwFJAw9cfDSz8loB7mFTNlAaVuyl5ruD2uP7a4twywgd9x99Umbf8gOG9R+xTBi5
m/BFLi47oq6l8gJS12e/ltG9382UYH1s9jnuTdTPSK6YHDX9e9WVX/jQvsy6/i4TXpfU+xpT6xFV
NxQ4zi/Kkk5O/+PuPJYjR9Ys/S6zRxkAB+DAYjahdQQZQbmBMZmZ0Nohn74/5K3bt7utZ8x62xtW
MbOKIgKA/+Kc77grgkt+WQnaz4tlEBlXZ4dOqZvnabjp+VpZx/JDZHj4TSok0QS/NUFTwfZiLimB
kgT3Ahhi6amHDm6Q6fkeSfXZnGaqBl819uhDRE8zTeX4FJtIArXGw48c3O3GPMehO25aav0VgIYn
a7rnureNI2EuGL1zwSZPNtqs5Z9fUZ9/lCBp1ulIVT5wKY3+I6ItEbZ61ycWiCHtBTTOB4UzBrRA
PFXFQHXm57+c+HViI7vQi5Q1qvWI4bWlvrYuLV75TqA89Jt3nMmX+Z9e9ywlj3/LPFIj+7uiw6yX
zrhKI7B/cGa2btsjLRktfv3G4lFvXPQqHPYuccxMl4t1TbO7w26P8HXSv6tmxOwz8u6V+r4j54zt
lL/pBzZfDXoGZX0nU3v7YziQNy1y3ocqRW3df+E7O5O1MSxHI743wn0F+HeZsBCa7KZbj5zssv8s
x/GcRIiMdcvaeQUKGts0Two7kaunX55lvYwIve1J/Sri/ujYmQTORd6D7k71P3D2/1uzEwzdME05
pxb8f2Iif4G0S7/Gr/8mKJL/8e+gSPMv0u3xxNvEkwjdcv49PcH1/nKJSHAcw3Pl33/zd3qC6fyl
I5bwPE+6jpCEzP0rPcH+Szd1e049wLPH41n+T9ITpMW3/4/xCQRFMkQQxP86rsUXmwMj/lPGgE+n
wfvu7AbTe9QpC3w6UmPj54V6DJVm780ESSwCgN8lhp4jgIHgNuJhqB1g+kjCrsyXs71VMJTKY5j4
RqvZGxy+3ZJA1XAjNBYmbRK556kTn7XQzS3xTVpr6acoGr1T1owP5Ar2hUwFjQBBDMFRx3iZl5It
btR/aHWNwC4N5EGLWbi5bJVns4o64JHK9nJCFYhin54oeLb0yAZQyfaYDUk8etNrHqQpBYxv43Ma
yAOvaQx9nFJEQ5kPlxDtJRZG61hOufPW+PkybxXKSRTgIKmru6eb1ODYGjd8ayLvQrUrwYDiTHO/
WoPsBUs37JsBfPQW5DxVJid8TUlmPEaDRntFh3PWpyuMCdHyJCpwZ651gqWBBNblRiamfqEgQMsy
MTD582kFfX4bernDzmWM7qod1hAwg5sRdu1zXOwSH42ci/sLKj1TLSsU35G7RuJnfRezloocg+bm
RCPb/jxe6VaU3VxwwIus50GG5/83US0I5qwFFFz81jjQMs29kIAYwynrhtUkrB+Y3H7Y/vRzrM+T
hdIsw1WTe8mbFkKhJzqAJip9hjtk7skQ/o6wtoxS1LB+qktV1sG+iTmC6P52RB3B/svd534a0Dom
b5569tGOxi4hUF0mqJy1XaqEjY4nYkdIjbKZphDIVdO8hqkbX8lwCsc0PyDdjlBVRs4T/9FLVI/h
gcxu92IrTNc4MY6dhV6D/mxtdo0Hr5K1oB8nLkGW9sAVE9rMyBjUWrqHpI9LiTb1+b2OB/mahNOb
baF7B8R+aNkTkaDdUonWw292vHRN3rqqaFnGun/TciDSmsPOrjBfXHb7lfs9CtUzBQrrDaJbJtae
8RKXgPZ9gWW5Erp2GEt1QtiSr1DnNXssZypw1kGnTYjNad0IfEgPRU5oYKQjLahBpSiNWld5xISi
m1qxJDvqmILqDu1yzeUWx+0qxge36L9o3aqlhzVIQ6i3TL1I7O2RrbBsJ/9WIa24VQKZfBIXG4UF
4zYsVZRlz7h1t76ujJ0ZmRN+1X9++NenjVFRYTBfYdzFxn8kSYtZm0OSQCXKnWkE+rPZG68qbFkd
+2O27H5PIV6MKg30HRoA6DHVE65c+6nringtQldcGVNom6jRzZOA4r9n030SU5U/YWv6MqI++MVN
vZnhH59eQgq8VYJOnxq4d+FARz4hN1oQ1My8K3XA8NUVkw+pPjO/F5eKudcaE+PwYK+C1nGSzRcD
j9PAvAP2f8b56MA9K3udxJEwvRiWwjtHJU9P8CbZanLqzo6kIWUd3Wf9vk7rz7QAxatReMIgrq9t
My6lYzfPcYqVHZMFguWpI0DAVuOO2e5T2HnVPeSWiLWx2dnSxDXhUHxNosKGpJF5hOGCH5BBjekV
m7I1TCYVojsELbSf7N1oJKR7XHD2ofdMCZUq/lUZxFoUOT6XWvWHP5/ZPqwlON4EjWcwX1irVae2
TetTnG2dSpi30qDOYIXjPZipf7Sdtw5ADL2JxBdbxwCogq1iOg8I/wvHwNZGmj3smopoUj+yDkNb
IbrWrNo6/Pn8Xx/+/FkfE084IsLbjZ6SjNX5VDfrcDEEAhBZI4NHC5qdBxFNCjOpVeS11WWiL0UP
je/CigO1b3Gln6u24CqGXiZS79usLIfFi/eCl4hHlpy2dWCYD9/p0QLJdJvkA9XSGGY7bRpdgunH
FrUEu30DCpUa8WjYQF0uI2j2pVfR1aKod9deyILKgPfJ5KX7mBWgYszKr0oU/XogH4DVrT88Ws+5
IQYitbuLrK1fzxTdqHrh/oDBPGQ/O1VvxeSmEEbMHnqAufwjaawDrT/J1wxxbBN2LDu99pc2ZvJA
cR0hU5DaiqhDthIyGN+6LvmqNReQPFPzjVOeDc0O1gw7jUXAvbXOPmY9wYuvIgQ+aLOCVN5H1bNI
ynAUq4Aaj2EHCQuYAZwsWpTh4GwGhvBuUYq9j/BLmzUJgBH3xJiHBBc0UEVy4uds10jXTD22Madb
OA+ARqtNl8L6tsaS8rfi0EXEWyzTpPAPuc8ecihOY2cwyIlRvELSXBUSKFnJIx2Hrfsgarda5/ij
li4hvwvT0bqdbczrIU3lNCNC3woemND7qdsBYGwsD5h8BfzqzKX2rlE9X+XUG89Rig9U5RWumiFc
ox/nvLgC/Mr/8YGREiHEjbwDpr3HpTOcm6Ifzkh3nDW6e4yGEe9o6IRig45JW9p9Y2ygU+PbHpC3
qErdyExeKF1E0M3G01gy/5nCvjv5LpspP9IB5mnSv/CmnVNDG08t47QwyzE3I7JajWP1u1PVCuTb
nNLn1Rt0sMWid3RQD038Dixr3CcRp1+B3GC2U3iq2it9stZd7RIP5HZXoeZe5AjscjaB2nNpVbLn
tx9JA4qJ8FiDgVvzqfIAm8hQrxHNtBuUa7fAx9ddjQ29dw8UeojzdU6e88K+ykZ/DZHSbxAJh1z2
Xn4xTNB1iQDLyKwfmjXRK0HkOew7SOk2kAsDyqyLLdusW5wkhHfEPExi34+XcULCiEgxLnjhsDOq
CiFxRc+YPpG4sRwjXs0aWX1utmSwGOO8kOKkHIg5rWx4YeWwEQmsSsIi1rnnQ09pa2jfNeBaqG7I
BCNjGySM7yPSJglsjRFBypEwqC790jyv2fRwfCSayFNXktwC8Go91ZOzT50RHUGa/bL06YuUbGdh
6KQ8WAMm9qZi2jf5bHCA2Bv7MbewMLI9YEQWL+180m/EjWNHK4d21Xc4MnT3T54lBzQq6iyB5BYb
XYmMapFhvMQKZ2fHrineGpInYHqhcy9CMjPyTod95F5GGzBqBecwDVFv5QCXghBaR47g3SVNYeuY
UEns6RMnI0NzVLDskIZtlRe87ViUUQ/1p3ayzGVihE8qYcKEyhqVOguydigWGgATENHY6Ktwz1QI
hFjBgzHkq6b9WG51fOJpSSZfGqK2HbJ5SxwHr4KsFnPIKVlUdS1CUJlhId+YP7VPQ7vWvPrV7JsL
2ejNRkQkzFRaCkes8TaicaIjt99HGWDeRbi4L8JQO+DADlb0m8QiEP8QxWOwtxs0fYOm+7C7A++M
3XgXWS6BzEFfU1Ljo51q/0VrChCA6E93WiiXlXB2JjbsbRKzyswYw/LUXk+zAMWgUoEoXrD/mbcp
LAdXdmr9CrWk3etYVm7VNJY876x4430gwbj2aadtXHP4LA1W0/aNWdYuxo+yNtzutWzzFhlKd6fE
7deMr8hbh0kaYddZkA8Qrq3G+IQPRAjKKJCcFmm2C12Kf5aL1NtIlSGQARzVth4+UpYRGvJceSgx
pFybsMYZCr+jBP5Hvg1ZVyU4ZtLs0KSli5YkSRQ+712RWIDOXTR89Uc1y7yLhqmbllqnakpfaxut
Ys0bQ4nzGlpxfSCsJC3i8R6ZznuRWwqcEG/1n/7zf2uTbVq2R+bd/7vDvtYRXuj/2F7//b/8nUwo
/7IcXfdcky6aXsshIK//1aj/+39c4y8Lu6GQqANtl+9CW/vP3tr8y+YPPUpX3aJOs51/760NSUdu
AlSyPMOzBCPo/0lvDfvxvzTXDIg4YBFd6sIVlu4Y/yXAL+qYvlqFmjaF1NOlnDOyetScuPDNF407
dlL1CfPpGdclhSdMbytXe4lcG/PAL6QYy4KyC7irn3Ng5RBIGGlmUVhuiS0+jFK1DNTMVdP05/Rd
73AJtPB+fFc7loqesgmZmVpadwaAqpYEGclt7vXEUGBja0i/RYIVQJ/In+nZmXsWSN9jP4Ypnp+b
KnghLAgv4eDfBRqbhVPibQHkrHU6a85h+oBGikeONQVSzOSUd6S7ASZAlRPE3yNcJfZFFUZwXftl
WL9hvbaL4U4jIzcRGr+jxEG76OP9OITGtukjjX2VdSNvLr1ONQVFZ95hUmKoRoko+2YP+blF741Z
eBrJBI8BUVpewToAFlndsbTfRKSfP/muh+GIckN7ASaebQo75dWG+8SGASiF5YH8jnmhY2LT9ES4
66yK2LHG73JAVOn75sItDBa9OWYZv+J46mr9lQS7F6DueBHrN+XkD7vuf9qI3nJMc7llXzqERTt3
npS3tmIh7qbI6zPpLfPG6d/xbrP76rZua/bfcRBdMX11m3rQyp1nxTr29G64VLpzra1p2Od6TRZH
YuPndjjVm7h7jtvml+H08QHBlVoJxxc35NT6xgtdB+M7k5YmQ2HUsdFQrn4QBF6dQy924Za67lJM
zpvRae+EuXa72raLNTgASk7stCskzwd/wDPg+mC4qqSHD8GmsvDy+DFWRDQn3WyKavVbgSGKq9Nq
LsEwXCOfbVzdBbAMEzQvkTUFG3NktgqB4GkqbbCz2Eyz0YoOgQW+mq36pRag1quSRhDAT76ehqI4
1VXj72RI3ViIbJ0opWEBwP09Vcrd+fBcnqDO+sNXybkJXbziqFUdSju3wAyrM4gZuh8+0ra1O4te
0fxv+hC3LSm4LcsVDIso4Hs/hbGgkd7QZOJYBs676WXHWgRbzvAfLeA0kAL3kGga6TLhYOh/bT2J
6Lq/16Yg5U+T6Vo491FW+bapgLVClEWNpXlE4tEHYlWXDH//gMkDxeiLU4cmBFd0B65ngPO4QgX+
iaiz2Jidgjw0uqxdKKkWQvM+tcb+1LMZAVvVkMThkrSVjhilJNovg/5WaCDGUUqldbEBw3hg1AhX
QbImsbfNKD6rQHy2bCsXROG1osXe0l4SwRWQTzNKKfxli4jgS3nw5nZA13kxWpJpTB/Ghs87E8cv
Zfyzz+KfbiOTW9nSvbkeTnwW3Fd9ZDJkDrLfhRbZjVOmDnBE82NTiApFz3OrNQBRJ+LtBbMOXPUA
9zp0B9+BD5GseKWGI6x5mshNyPINDq6TaSewxnMHx0jIuiHMouK5ruufXvfwCyTEk/R8Gl03QhEQ
Qf9wRI5rATl929fo0836aKgUpm1QjKfe7rcxMMpNb8WA6+Dw7SK9/BlUrXXTWsr+WO/IXhx81Ncl
OOw//5aYjDI8QyOSeWgOtg+Sqs2OiRllv4K6fRRBu5ny+p6ToedLhpVcD29D8mB6Nv3OJpxXVnKJ
iqJiWM5iy+xDdFGOsE6tjz4zY+mzadzS3VRYDfw0abB6ZOCzKrXRNS+Co+HwcJLlSDVMzrheBbOb
YYLFNopzG6FvwC63N1gbLpiqhcAdemTKmUwOGT+xQPL0qWRyinNqf6NR2sUcW+QwPusuZ8wVT1XI
0cKub6IYzFVZWMnsgPAWmqbii+6/2xNRLi3ZJaUpNbaAnX5sU2NbNTY5pqP+UUITfWnmEeVTEFTG
D5+4HRbw1XArDLvEH1uC4zHcYaezUecAzXat5ZZAvDvwhLbzowFKdcXE69Ip+CUFLc/roea3icSs
EBht7+hpBtKAoTv1ynkkaAnWnYiq4yx0bctCR+as6VueLUepszq3baT+kjEKMWNcZZbbAiQjrbVJ
1vww7kXghNynLq6euA5+ytYlbX40Cal0aLkC1/K3UQbvwBXfjYjtHZKXnVXrP7PJmT3WLJykyBum
IZjnlD2KtUD8Lpr8vWt5ocJxRO/C/l/Du4BgJrD9A57Td4TTLc87BIqxqC6kpId9fskQ7Zv4jxAK
Qmto7d55bRKw1I34HuJsuHSTuDcNySPAlznSs3jHOq5CXMS7qHfVrmtEdJUVYsIgS+W6DGnK9chH
aC0TUvLAPC5d5SIiyLlM/nxAKgyVaIASUUIGWESl/eUwo14QRMGDA/TiHsSNgXNujDYxPrltkOZ7
XQucRw8du+497TXPBHWH8tewJEsIFFH30k2x2PQTNpg/n2JNgnogFYrHtkvYxOH2Yb721poJNM/K
JzCY7hOZjkF2xQHzoHtg6NofI7Mhwl6GE7YYy1+ZnvmRJZQCLCpPchKEOYHrsHaV/qPDkwoBvgGe
6JGu1nX6tEVitk10g1gmBwcUVLkfaAuSFYEEnJR2toct4S2zJH5KdP8p2ehT9B47vA4mHheCZVZD
oD2FBKm06IUgTOINMZprx+NwhR4YHUS0SoXWrdQEV4enBx5XSS68CuKZGQlyPOzPvE5M9DGEreiQ
MMAHxz5LXuJtYatdo4hKnToUiVXrrRsSaslxzEn0bJ3maGs6fSxWiMEbHJqU8eho/DXD8btrhPHG
eK/T5qRs/2UqaJl8Y1zbg4/SPuhRYbWCUk9UOW3FFJ+ARSPjm0neJW5rDc7H0tY1a9eG5FA52jGs
E+OGlVZfjPPNGJgW128w7Ak7dZ8gpWLLGSwc4DmYi8otecZejLASXzV06PWoGsbhRh2eKmaGSyZ1
KIOmie7MT9qdTXmxcUVF1+PB+ag1uW0akCgu7vJL5anN0E6/kzEl8rkOOsomDAZzCgVEKC57+njv
DNvk1WE0whDDXFq96+5drzzVbvw0WXP43mRCfxJ3T809pE6kpNnS1xao78ikwraM0La5ef0Ecp0H
3mpwzWbLhaIdE8DfBBt8pG4jNkWPqLxKCKxgfcHqFR7ZMWqmVR/q2nfOMlY2ijCQkBiDsba+CcEC
i4qELyIo+uRV4okgLO0QkTOyLgkFJ71pIvs788a1GQ75wWA+iEh94l3M9rpD2gnyT/0JXol7CkPG
YFrYyk9U9C+7TUh59QM51UfjUORLO2vWU/nRlfb49TmZlGemUX6QTcNDNK61hyaAGHYDXxmNc59q
wSqleH7TPUb4oBq0s1F3rLdIwq2GnjiENP9iwmG+2oBwmFvUa7ca8RMU/vARQsY1lF4+yRbSdDm2
Z6UjJ8mSslgMSLhOfQ1lTMgfPCHZFIuEjFffJA0p3seTLp+4Vk3EJ2n5c9ZSoospfgROJpcx5KvC
aThyaubsiLJn9GWsfdVReyYWyyUA2Wt3ReOFTEK4AZDtaOveu5uQMF4bAs8uyKMxcVaT/WZFdrRl
ZIzjw9VvSs/UiyvDnMwNEp9qtyCNPGzqLbTfBp28Q6SPrsQjVJN5QpKF/CsKxYPf/ZI1gTzmXXjS
61y8TGMubvNnRueYLzpP8Vs1jrtQHZLUJR63jT8xTupPceajlNHIxsj6Ge9GPgrBrp1bgr3jrz0/
hfJT9A9NQv/BAk5WK3Oo6+Tl7nXMAYsmKrvGTfbqaZaxH0YDtIQF1E6XNZhBlzk3tnHmI03xQx+T
6vLng41cry/9axsrmqqhBuIxFTc1f3AowwmMWkrPAsnGaOEwGYMA4CDyc4Bya8iutWZJeAnjpktj
48nrC46idEaf+UbJKgXkB6uWHOm1oXZZWjlQx5nhtSaapQniH0Ls7cCsaVWaOC9hLS/pQjnyLHAX
GPLVg52VuRkH32NW38BLBLusjxQ5Q6G6nz3OgbRkLZMgui6AZNXW4Jxl6Ro3hVOyNPXX2nfGb0KN
4U0Stli3vwrZHIoI3nunijdHeURBNM6n7GG/mvN7FXb9Dxst24UTDQPvk13m+ECsQ6dxeM/WYra3
1pr5sdo2jr4EwSE39uC1S+Fg7bGs6NpUtEVunecvrkpeamT1G+Aj8Tquk/TL7L7IMRKHpAPdGYWd
dQCqfMVFJw8Wua5xsNdawoekJMLaw6u+QEn7I2uLclmbBQ6n1nOXg2if2wIcgm/lT0OCjq2ldbBC
F4qrJ1Yju69V5DM2RxM6cD4lxsGC4urtUUoPp8xxiEUMnzlU6ln6aiyHyu2gVMoT+AprOUwzXGhU
BFJhhnKLMAVYUEWnuqcDd8rXoUyzj1D3PzTeguc6nPpTY7Ks0gHefLKAeENnLp+dqs5PBLl5S831
dDKyyxfg0tk9CH3vqNdOtPrz3xOTs02tqvg5t0plzp7QDsx3liA8yrdF6ng3FvP0pgzNNJGD06JM
QUkW79htL4Sc2QgVFJPJsMA6Na++ZMKJN2GZmXjx8wHNI9cxtMLWeURGsGUgDr0Y3tEuJfSMkkIB
za8sXi5JDB272glHo5uyb65OTYLyUM4FZ3ZBzO2sLUlWSpgm4zvWoBaHc1NdHBmK53KaduM5ytry
0mBaAisGj074iDVR7KuLqnGFEfwKxjeR9aLzpuExG2GeCpc9u75EvGy8IRU3j/j1c242Gg5O4ae0
j7JlOsT9U6sx1et0KP6ZHsTHyvEz3Ezsgjov5J6YhmjdGXm5FjEwhC4nyKnya28r9TJ8MbPx1SRS
5+6POvQb1LdONLVrlunATBkkMEOByVSUBg2/3Vb7TIn12DL7j4uM8ixR6Z34Y/qwSU83imJjobS2
2o65q53rcNTOwqFVQCFvrUSgqYXw0+bKuAs5k9UNm7Ji9drOcgm75QUxqH4jEXj3Vg/fucfrMHmP
OKyejYZAxSjzV5lN78mTN9wOXhGc4yyFcjoMH6RVfsjQzlZNzIbHMrxTqewXTggiP2rz3Lhc/o1D
eBoDquSche5TXY/qEMck+TCKYd2NBdSo0RkniVNvrAj2OChSRN/gXagx8uIORz6/pxZ8TLwO/lT9
ZqmbZbNdxACIMrRsNPmVkd7Ffag20hjYYtm/cLjt4kqSAGTPKuX0YWrmNwmMHyNGWxT33cc19c0v
pklbw8IQkszWvKqfFp0cIGXSzMbC+2BWy2Q7g4jGj/+7dgHqRuqaKkCzTqYuaFcGwm+AZ2o0oYcp
1E+VX4WvMQ/mkoiWSWMPhCfV3TTtk69NJNHG1icBwhbIjos/khLg2cVPCHQKcE+wZFynzo7VsRFV
uX1k38BGkNCYtRJt9hit5NOwJ3I3rDTf6TyfTz1Ovtq7JmkX3vyZz5Go4gB9tzzqwbXPivQ+xoRu
aKSLXvUMeR0TiBuUZ76/2QxvichfR6Yb66TUZsIboQRy/tDPJtg/n7Ks3UVuDwOkEO3GHxzrBoBp
XzJeOpbuuG9jDumoMp3j0If1iuxf1g6mDjoSgTznZZFusXRu/pAG3MCw13YEfGPKcjyIFdYtlTzV
ylN3E4fdER8WwFqIm60Zez8tAWTC9V5r1Jlfehhvu7FCWT5l2gEvUHwv4+bdjnWs8413yjPbeZQd
Q5TWBuuSXdvMmg5pLaLDiPcJd0J6Mur2hTHBtEmDPmCjFnKXFQD7+2oMNlUSIIFLYWfEQ9q/ZRlx
N5Em/KccX/vGspmtlKxJN1aLtrCrLYf9HYl6ZRUePL+3KJdd6ykjqgX5kXn+80eRTIsrzqtl1O2i
NO0uf8KO4yo/yEKvj8plwaCDBNfsdjqHWizuY3lyYvPcu6b9w+6iT0MZBHgFCdTglGUy3L73gq3i
Gho3P3Ua0cXD27OAST3MaFw7JVjlUJuHsTohambyHXTvVuo/5pNzJVFhyoqcV7+M3u0wPCjOoi7w
flbQAYm/duOzr2FJKcIPVlL445WyiOTFf8M0kylsQcHCUE9ilApQCpQpiRRNqmVnc46E1zWWjEwN
LXbKJkMPbEFw7nS/eJ9eRVYyay4bMtwMJmSJclLoJchdHWb4RdSdMmmVS0cInkQZk2cXBLEmxD5I
lbYgLDNbGgGqCCN+Thhrbx3oHkyB6Eakdw8ju/ysExamRm5s6MmnJz8LJOG/oJMB02NHGY5No59l
GHwWuZ1fyjhm66UsJl9+JTdlQiRRZ475IZfqyx6N/qUpPX9buKzs0jjfiNE5W3ZXsj5AR8sQ4fcA
C7wYJCMiS6jLFIzcgH31Voe2s3b8MzakdAU1Qkd/As+0i5apTmhXYObjdarc4djr6kvR280TEfEh
erm3ogGys3YbIJedXPfdNlR/lwVJgQmhZy/mRBJP0VbDZiSf/urHrxmC/Cj7AVX01FZFQ/kccR9O
5i7mzlzoYYSjG+Kvhew7kPgJwkyDT8r+tSuRMqnGZbVdY8CthrlGmW5Wln7jbYHvGmQbcsx/B+NF
khMr0UbFCL+p/RTCqxprhl/R5/qm2A0KmXwp8JGZn00PWRbdCxtPybNnIu4zbw7SlijXfHNT1IV3
iISAFUenveucxNrpJRdQ2LnNhXmMvtAK3ziOQbbmj0ClKe3dNnuQjjN5niiLDyKKiRwDSX/rKuTq
5TiBt8P8YI+NdnVi6gmvaXkk+2m6srATr23Kn5XdceX3QUMOVIjkF5+6xTO46p+dwGB9B1hlhtDz
sg1oxhKj0zeQRTI2BMBZBH2ODoPsNobRV1Q6bzITHXWclFujl+mLZ7Qv7ZgH32QRLUPN/2bu30P+
6bwXHEJ3BbQwhya/5z7PrhFbZrIf3GvQIxDOg+wwNLfTtLQKJ34TIhquvYdmtAPm2EKm9Jo03pS1
kZ+SaGLnrlHZNHnxUGTaOW2dnDWa5RXCpw8Vu9kmLb0YVlkWniI7/oiZCjxPyoRCD/dwjQQzWAqq
kP0oTXF3NTXgJySIoYxdc8WIJtvqM6ejlnh0mj59KckIqYzOQHkoJfaL5hI5sJlBUxfEYxn9SvMq
9iJEr52IBD+WqZftpHRectvJcWW18SbS0bD7npkd9Lm3YjmDN4K26SAasfbavLvJbdoiEiTVtv8p
gzNadYbxjMO2WYKpiRX2O9QM5KHdPrYzWvGhiA5GeQdg4x/cLFg6uW4ec67eUu/0858PYtxpVtw8
ed6kwajxgTr5exiRfWmG55Qycpsr7z42HJGoMv/5IcDj0lQ9YHliBkgqMc1zCy/OF9/0PCHmulBu
7RY6Ql7b5SntBSZUHmwD3YKtcz6jMAlOFIFv/FY6PTU/2gD+oKzHB6s0OhRXknIx0po541M4x8nL
ZOoX49DYO4T//kp6xKWgrJ72Udo4zPYFYnvMUBCMcZCFZUseecvUo5QGTUHN1HU0CfALAru5ZwmP
MbKR+FuLDEiUwbeULdl2gsN6dVi28GRad0n41o5ZeBuGIby1Fe9aYRN+FKszqhb9oUHmfrJbAhiS
BkMNSEXMaxQAcWNbpPqZXyNst32V8dMMBdZMf2LVP06WjUYjVWet67YUlls3yuyPCvZY7gUHO4rO
iC/VPsRKvMT2SuUuZmhVEgfUoTV7/d+DRXzqQtE7phOLvQIM87qlJ1t1IVMBTyGamQiU2QdaFN8g
/VkLvZJfJglsi0RmzilhiLT2ByAOMFIsQsj69K32qeNGsL43o9Q+WzOPN4OL7H6EeXj3+4J203Zv
AG3PoRGQ8mgHCuphDVvLLFjopMaIY7hbdC6Gulhl/bkjsobvBG94ag/K6utL3Yf4h6N4OIPrCGbM
tc+ole0Sp/YlaBwGL6PTrZv4w0/S8O7q3YoYvHivC80g+LUTCzoRQMVBEfJ4Kg/cgMROulC2XF1P
d9gzUFDVILG1gUiYathNBgBHN+jah5eTfMMR6bwSLkvgXqn9KBAQ8Lr00wa/v7P2G+KTE1DqB+RL
NawileBnInKw0pNjlAj7NI7aG/OQdMuY5sOIsuERmwjPErQKC1OHH839nu57y8E1M7IGmUx1amVG
QYHc11maAZA0U5HjjbtqLyPQfJLM7aVpcQq58GWXQd9e0DJzbuCgXheBW65nJlMTp9FJ9hhqA9bU
46AudjzA7gu3lhmqE7GXZ25PTI6BIyFKD/G7MrJtqsud5mcuWZzW+5AO3SI1Zleo9ul63StzQGeh
qMqCQX+tKu8zD4wlYRqPem6VDMMbN07VGGe1xRzZvpZO/MNyxLEDtnKFi4dMxLHIt0QtqBErvVMt
2EMjM1AnwVRZ4QvteQN6+5QhnPYkq4eIQB/mfPG1NN3iKj3nUUV+eyloNQuwCG+hzumKM4n7URik
y5rDD8cwyud/o+y8lhy30i77Kh19Peg4Bx4T03NBggRtJpNpK28QaeG9x9PPgjT/H1JJI03fKKJU
hkwSOPjM3mvDziqvphLZbq2rhwKVOzqSkQTY5jvQ0TD7czFcqlaBQ2Qqtz4WtmX4AKdMD1KvR/x4
IHqKeJbituYzQAMJQqLRHXXtD8cpaYejPQ8AJ4wBBF8ZB8i1uIn1weyRiRFqVc1hdWu3qn5gipVB
qYmhrxhZsnV8A+a8L+qHeHRImrdt7NcFuFyAXsncg18RarPm3GDwSCu0M6qopf8m8kCJ42vVIJ+O
myl/hjNKiGim/SgqE7Scr7mm2b3aJnPShdhvqXD7LMFuISRHxAw8TRvuWU49CFiY8UTSeGCe7EX+
bVovta4R71hlV8A/GxzFaPV6FIQ+y96hignPDbKVQQVpONFChMjODWwL5F0VB053ZgqRb4tQPqoR
q+aAZHl1tm9Ax7lMw/VVj601EWICEEjL3dSm2+PDYVXc90h/elpfh8kb8auAdo0oOF3mIIouVhq+
ZAMIr4qZmCVx0XYzsw/uoHIVVtREnap7NYL5NbC6jwQgwaECQ2fZLBCSbDwNVveUBVG19ov2mzrm
VMX6qlXDgNqp3LYsDXw86itl4b+Hlv9Z4n1XzOKtc7L0JuOQIVILLfDQkq2g1eo6Q6d5LBtKFrt2
xzFLnrRAO/uCOAXAFYQf3khhX5xoQnVhoT3XYN/4WnuvldqTk8lwZapdA/eYEiKMpx8kWW7IgtL5
3/6PstfZiTXWYwR2ft0W2ilAoouCOj8Co0eJGr6owE4BpvRck4xfOFzqhTQoDUhgNpN1t9QgqSsp
U0MHJWinyBsQy0B2qJLCqnPNsnngt6GMjfKgVCxrksQen0LCYNd1blZXLSkqgFy0f7lmQdNAqow9
18cAENOOFOPnxLPv7IR9c+7ilC3cFJ+UthYvTZG+xzV1tN/rgYsaOt9Yy/wnhEvimT2RDWODzQtt
MYu+WnS3XBwNGXKwMYOif5gjQWgKB+uoGReMdfcm25CNzX54nWZVt6sGRdkUMHeYmGc+pL8mdWkC
UyDKMrszhLazVeeHw4rigmV5OOgqEk2zfayHlAW6rtwH0M+IoCNUdJY+0eV62xx6Tcuvo2ley8H3
b8oZDRqH8j38biLR4z5goCJoSyz0iSrhPnFHYpTWsGKS+rSp8eBcJq0u9xPzxVURqxQbJKjQNhQP
zDGJ9im/ohmLLEwnDeyoJYkzyaT2wrLqB9kHu0YSOWm/OT7zoNF4SoL4TO+7zafi2qTdXSTY9lr6
e8WMY4Q8DzIUXrnWqxsjCLaxGBBK2swoQ7NnGcznrQG2LQnz7lFTHmJNu9gsjEE91qObWXGzbpzA
1WxymOt87jyAj+9Ejc5HWZcEhHYJ2gtRnVq/kIwXWxD8BsuqJuYQqnkZeMZTxXloza6ZOuqm0SZn
m4WZ7Y6K4YZqiYsoDl58yhsmMn0CrqZDJyprjJckn5gdiuiQPKwdssl2ZHAcdYcwCJFDd7ObNBOz
N9NRbpW4v69LND5yYiMvmQSCTgpTz0KNndY811OELVFpGxhdfDCwkkeuHwRXrU2hn8ARlxkT9b4d
vLZDz2HVzGKmID0zVDJVJbunTipF9j6rAU5+uGEN85I+dmJagpJhEOEGNk2ejGYEGQUEBYfRx6Se
mQsOKx5Ayg50QU55wt/OxZc9EaSkK+pFdlDW7L5pt3kGoVYV2nEehm7HbnVY16Mzn1RpxUfbkP62
wEMa5sm0dQwDef+CC0Dqa7KfU2jzwq9okvlDqIl31D4dXmM2rknVhNvW5GmrGmnzpEiMmnhLzF1V
ES0Cxtc5GciNiadJaUdze6P36gLpA3HcVH5ytCjKaHT8XbCUuQPxQtuuQXPKjPBhzl90CGlq5es3
hlkYN9ryn4oQAmHBjzDB3niZpigr32FoGMyl5bXCHIlvEsOlA7rdRLp2wLt60Djntg5TL5d3elQn
Jfgq0/nKizAGAC206sjWvFKr30TxTcFYYo6DH+MydE9jS3saEhS+ehBj6ajGTwOJQqtHxy4eDSLx
bJbtlXaOfQ3NhWMXmzFP8GBym92g6LozKyJgTaUCtUyTn1ZpfYiZcDdmEm9th0cRu/uVTLqRn6Ld
Cdk9xSgxVpXfXQ1YWsrEdluY9iNWhXbFGgkTTcJla3M7txPMG4UwgAAmw6atu/fIKtjE021YasV9
NIrrINOnBixvYrbfiBgJbSMlNqw+54g6OrBo9idakUjv9ilWA+ru0QZljwbd5MAvJs6FeFa/4EJ+
ZePSmY3xobRAAvdUDK0kLLnRAJX6dfBcO5a6p39Zqfoi4upSRNRybtw8hm1X5u2wp89Mjs3YndFx
lEc9NfjBY8ZJvQNIF2E1gmg86Dd2B8P4mSEzsO6mJKTdSD7wOIzJuer7T0vNXkUtrm0Rf/AdH3Qf
aVqvNLob4WxzwCFHQ084k0EAlWaSEkPYVtQ1UM999aSIYSMEnVqqo4KYCb0BdPlJ0c0EPEcRYuLt
akLGliXGjKh1fljCePTRC86W+TGG08kH6UAZnJSLXwC6R8nkKras7KawcN1YsuZQc62xuwdsRyea
BldFYAAK2ExyHbNGxiiyRpc/7xRrOmpjZoJGQBnTNcmRZ6xyMzjGh2rXKImHg2Jb3W2NznfyAUA4
wxVBi3F2VM8kYW/nEIW8mps6OFVKcSuiBsExQ4Cdk3RPPiv0sSVleFD5Ghjan3HhT3F8lsioxmBi
ymWDGZ4DcOwOSTmQ/gGHmAgbokFZT4l2y0714OfpCTpFtKLk5bkkhm0R+UfI8W92WHlmIfmYYfIP
8QnFmYLYyq+BFs/xTgUosGpRDj6k5gBH4iXynXutEeNtrFAxODqh5CqQIJP05lerYLwaOt2LNZfd
muvqZQo7FH30s+uxYbvZWc6hNhg1hCqE2ZSu18ttFW4f0X9ZUkdX6AE/iESOTzrfPh1wf6RCPhTm
sIs0cq/AUz9YYcVXbRCbx2ZpsGmoloFZs3NgFYYjmzSF4CtCKPjTkAN5gm1Cm9dXdB+4nZ27oU1P
YcAB4W3fBHnx7aB8M3BfrUeIYsyEyT4sp+hDWJ6tZXBB2fAA99qIlLQaaFSDmj+li1aMUA6XhUfv
jYudZEbrSilkFYc6hfHWFqbPnJOMpVztwzuEuC0Galg9ltoTT2ygMosic4We09mieIR6ppeUUngt
15beQSEJuSFDI34vtRRbAGMurwrSCAq0r1/n6m02UJrJAhoRksz3pHuYUAjsIzt/QPfBBe2/yUCS
YNdVrtLboPlDVg5UKQiSD8ChLg6t83WCiuW2JM49AgreT0XzQCJM964SBjqqJKcMoieSrFosii2M
7EFjPmGI9CzNwA0LIQ6MiPadrr1MpDvvecrFG78HwOA79Lh2SHIZ+wES3HToBmESvSgZAY1zN7Lt
miMiqlI0WTwq7Fi9iGGJmnVl3RK2AUHWjhsSSKbwLTcY/PXmq6yIEbKjvGaQSC6RKhMvNTUgvWAx
tBRRqS6BUc/KkiICkrnF90cqCRq5ihhI/LqP5NsTm1Ix7emSYgufCvwoGatbEdpeFiG861Sg9JD/
co24dCdRb4VLQAnHYlQWp4YhNVcvs8+seGAad9/3yJj0gHOJ9SXIBoskjrH3P/PMBWCmetQK38pA
sScYIcMlI/WQx+XaP3aTOLZ1rzPIT0rXLqO3sEd2jX2SNVaFKgOjMKHfxGXL0Gf0YfO1FvljVgW+
V6eeYIC3kyEKCba27RyO0B36r6KsH2YHMbZc/ItUTg5t65GLZVo19g4B7AjEud7adf3kyPYUjE7l
osl0BxrKZITLj/MJMhwKi1WWn3FohS7fHAwrQz5nHAzF5P9ovxVf+1EX5LLbBvLbsDDvInPd0b9s
80h5VSPEqpWYll678tSSBqny7V8WuI+TQ5dqf2Q6hg89FesJJ/omZcHR3ygtH2TAOjstGryLzUyE
exw/DcZ0iOtup7UVBFiMgSx0EqASUbdX2v5RRKBMs7F7w9CEeYPJXFsQx4gsFPYKaRXamU1Yv/6N
xeBSpIBa8n8AtIPqm7fNv/8psSD81hKPRd/EzWFYcH6FY5mLY/+3lngGvRVJdSSWTmTagimGiZWO
lr3FbzY6LFkIdSF4pnbYTArFMxMtZchQPPuIuIBKdau/eTvWH96OJTS2JrYDnkaV2vJ2P96uUR4s
b/5/qJEsZt9KRq/QmYrFaHeGocB+PAO2CxjLQ69Jvlh88bCQ0aveKueysgtPacwvK1cceJ4lX934
aNY+l6Qqf/WcfIz/E23Hn31c+CV++risxdqABwu3hcOz4PfvrzQMxuhZM3sjJKt1AupgV+p+TqaT
DneqrvNtyLRvZZbxpWX7kExl8zJZ72pc8qjpRxLtwbzlQz0gGeCK/M8dMefooy5ARLb/azHSfBTl
VEcIIf/373/Z/Pprfmj3rX373S82eRu10133VU/Xr6ZL+au/fjzLn/z//c1/fP3yrzxM5de///n2
mS3naUMIw0f7W3+LxiAJ2MP/2xLzzILqH6uvPHhL/+Tv/V/mhAAfoTumroLwWGws+n/7Yox/0byq
to4OBeKDxUv9ly3G+hcCLUs4wjLwF1saf6cpujb89z9V+S9Dh4dhW8KybcPS1f/EFvOL6eXXu27/
+e9/Wtxetuao3GJQq9knmD8RJ5AfBRWSXdtjrPsjytKzpYsHMkR2JAyih/dXJFYWaxUinoOlYizu
i0p4v/nI/uSaNZZr8qf3wLBORQxoY/bhp/v9NRuro6853PxerabztjScb8sS51xnfYG2hiiyj37w
lYU4xRDTNLfNk4U+aTNO/eD2cYx/rLJ3k2Zs0GRqm3YegF4HA9zFcIaPLOpuZdskMFRCrjVp3U5l
+m0UJAkaM0WDpilrrGE7G4WMWxK8UJGrBQE9hGCU7XJJ0S8j6hgMdjBoZ1QfCMPVfNwwH+dlwLvX
zLnR7ATzFvrLRW8xtPkje82J0DkrQtKqvP/1Byb/eAjZugpHTxcQYjgbf3IyOeTF6Iz4bM/w9Ye5
P+L2zRjB7cQSvYWdbTcpUIuMIUBVgxRTsYNyAwGSiTKC39KhXBBOusPWwNo0ev2bNyf/5NskKpVq
UjWlpho/vbnERrQD+tH2bNEpxHRNGxuFtq2GH3KwHwyF/SKhxhRpFeBNi7eoBMrDX7+HPzi9HFvn
AzIguTgWT4/lkPzNIW1xZSA9i21PKwzS9obnMaXnwD30rNfJBYkq1Dfhb/Iuyf7mcfUn34yhCX5s
3TKA9/58O2E/lGKMbcfTLHJIBJxUBU0IcY3pakgra80F+jdPJA6Jn28eh9MAOo2JH5uy+vc/q+on
knG6z0ItZHJaJRMZeml37bPo4z/+UB2pmxIJpGXYWPx+/0IGmdK/3qWWnX7gtHIzJf5uufp6PCuo
XpjeyD2Gnb9+Vfknh4Mj0SlgG4RWb4ifXnZktoCQUbc8JbM+JJlG6ZQegqlkVWy8dLV9pnsiipyo
kTE2d3/94hbH7B8+3EUwoDH3N3XN/ul0jKStz7UVWJ4eWjfcZawfSo3cHRXdMnYy/zCw3VNUF2wF
c3CSWnZTW0bk6ZxE84jjes1C1t6iBL+PlWSmIB+fe4n9DygqZeby56sUhI4m4ATASKnJc8IjSAOB
5ifeOPpeyqby4t6umbFhpWM2gaAQBbiip9uqj4y1NTdksBrD87xMjktTf8d2coMoNtm2bU4qoiRT
bpLaWjX94gih+BTNSr4LiNZeUawzhUsk1AJQA0SHVJ4QmMrVMXsvUo0UUDAq7lTNl1GOSKQalVXD
XB+MiRwZMIzMy7Q5dOOIw7Igjigo4bqbGrc0Lehq8kkZbBDkbXBmvdgjAUypPgLUK2T6N9+T9idn
jmM4Jg9ToYPD//m2G/JIpXjFUhmYyTeij5Jlh8HpbBwzFJCZ2l/MzvxhT8mrLtLvXh099i87zKCH
KSkunZOeiqK8ICAUPGEk4r/CdYYA9PKXGkTfFalsBDISHkJsROUPxlqPSJkCSQg2R2e+THbYbOWX
v774/vTKhwGl4n9lUIKd5vc3XB0T62H4qeOxF8Gw7NPNIPU16+4WPNONU6+iyee41xmV4o1z//rV
l3/8989k6m0KDw4kYN5/uPIhszSDEzu2pxf0/wW4Mye5VKX5gJHzFaHAOSyD5m8OT86RpXz++WVV
IUF0UStZpvbTyV0xRlcsteGGc5iHN1lzzqN+yxvB8Fhlr7UzPLNy4jCN0EwnsazWROlEO1UbNrr0
b9CMsnpD11ZMYEy1LjhLCLoEBgtG56t4qpYIZR7NJuIYTaFRIwmdzZRASYEhb+nZPEVHJIrbHzWY
adwA16VTMkHgDLl2CJL8oW3QKPU0HsJnugo5JsWqQqspighT5GAxiltS7OMfmcCuVU7FyS9JjzON
h3luvLiLvrMe45YeAn2M6/5KA4iJIenXZTY+409X1lVzRa39EfXortMFYQNpUNkaSr7tyNdQYFCv
saTS/YT7lg2xR7cL3i/dFXntpQ7iMAVbKRBkZqPESpXoAmyTHTVVj1zm6DXYR33IxMoc2ApYKlxo
m4dGQ9CAiMb31ETdM9vlKWfBBOQRlB9Vzh1qjuelkqlLEhPqOn3NAp1nuDOE6zJ4VgfYh5HIsMaM
grXYW9HwP9DwvBbs09n+X+sh2dHC7kfEtXzQXz1GbTIY8cuKwKCQqhl19S9xQ2+saGTIm9kpGwQa
ZxVDoxpmrwPgje20qrDJkc7gu75OVGTTP2c9MP+go+5jrlThkVk3efqd+dNWhh1ycXSu7a7t+T6N
NPuY4+7ewfjdSPQiwzRezYJXq4n6ROFAmCH6vZWmp09YtytcyucBLB1/Lv2eezayQe9paAJl6eB1
y+etGY2nzqglSl3mDJBqPD+aVGJO7Ad/5DxRTXdIOrImAUdMNQzHjuIXIb/ygmSDSD4OkCrh9fWa
S4mQK08VNZVaYL3JqkKdREnKVKZ9JyFzy8FMFKPPWiMuAS4OD2PT3mX5SLCRJLuqxNCbR/yDNVIX
yoEHTWcCJwNQKcmQfDTWom9jCid0oiNale9AjAMXIH+jTTu+4+lTQZ+BoPAQjCa7n1kAtCEBEv4k
k/MSR3LO92RXziWYmCbOAxgrG15tqhKZNgBddwJuhcIoB4A7NV+UncAvbMxnDtJo0/JLF0bjWZ4M
5GlMric04giwhQF3IiN6Tho8NyKwmyu1V45FRyTiYMY/Ep5bS0RssIMZtEPFFfk9BLHWBr8N+neV
wtJdqW3wuFwxEkei1uBbiyzruRiYjJbYcdc+q/0VqsqjpQhnA+6i3xg+IuLS1Hag+PSVUbXPsAlQ
tVlIPYKkpD4meRrmBZ7ICGyuYqyTRYBZq0w8SVv9VLS4XDtULWstWhKlyuSoxKOrLlmSYHDw1S9P
VE5wZDWOvcKt5sPE3sfV2U7uh0p/b0I2BK3PsMgYe8BIqRfnpKkD2KMdMewv4kxWbU3rIlJ5V8fc
TWm2mDsieCrE/yB75wKm1KSVj7C1w5tci7K8mC1VfqejGNJUSgqSG3fS0rcgMVgmRzLaBRG6vRh4
XKasRDciV8i49kulfIpMYiNYhStrp6wuwkadm1DhZVzIYT4848r9AIRzydJFDSOyS9+QGxOIxF1a
tAEIv9+So1TvA7OcvBRlHcKAeW/h4ERakA9umVP+CmLMQCGzIx/aXSGU5yxBN9mM6Gp4G2TRr9Sy
pNlanq2Z0nMA5XQyaVYeTW5I06+OY4Znr1v0VLPyXpZ8M+lAwVSwWK8rzeAvDM8d2UJrw9axd5cI
09sJQGmMfmzI2m1VSzbcCGUHWT8tQxJvTgoahelZG7kVc1IM8HP1Xo+2jQ4q4Hhj8Nxxk6AuMM1N
yaiP+6GHl8Mcu+6MtRK1Fp5QM2PUW9puMRno6Jv0pUb8t/Itxq76lL+azAOFARRW1bNlQJzccMFc
Ed1Lt4C9hG9xl9sN3VCsPihBc5eXlGvDcko1/Cdw+EDQmn6gnHY2A1KFbOzJyE4/SmcJARwZYqpd
uf3lIuHBhPKcoXXZiJ1f6l4nplu4sp6qxfOq7HvbVYv4jjaJkMZgwlJhajfG4izSK6JuspNOYOna
2SORvdEyzFE+D1ufIovih6jJakEwsZ5jLKgm9a3JAnCMiWqNOE27wdkkS9KDmK0np8zuYOutCJS5
FYOU51KdMrD6st5Db2LxVnQm7IHpXkk5HWSJVFZBhbBGtEDy7Cif88Xp1EfZJ4EcV53A6EkLf+Rx
WrOaQIwdB7RXKvBCUy3ecpJ5Vm1rc/77zSEqpqvWo5zSZHahpDjPVv9BDABSqlGe1UF5FgmqisDs
97l2VUbAHTGpI2waKqb4832mOBhXpzjaBMHJzrnzGj27MKtNV5XOs4QAII7SeKsvChSoW8l2AOrR
jZXbQEhZoUk5g5x0xwRDUMIR8ssjtu+5wKpq5gusZvYozjJGz3cgt4DglgKST8D2mQg+ocSc+TrZ
JTlqQ4dtRAruLOltKp3lRLcUn5Gz5BJrJ22FClPxkpojAscBMgilPyXAkoeB5YMRms4RzdxJn28K
AXWjsghgdiaQDbW9ykunPk1D6/5awfS80TJAATWP/DBQRA+9KO/1gCGGMQ3HWTYvMVG/QPD5OQzt
PkUdgyfDJ7drRninR91tocjjjJAadBFuMbME26iN/nHU+ae7wv8Srbz6dvwdaCSQlDEnrV22zz1U
9crUb7GuncKEfy+Ken/tLBppWdDfaCGvqmfZfV0oJxKW3wKGZxde0R+iNdtpXE05wrae/TmXl8qu
WDFXvRk9liZiZKMtQw+41GCXN3apPTd8Zy5zbiCNQbYbCBq6doGKstRESBLpqJEaa2+xLbxorWSV
phSBV1VhsVciGbqzXkNis8f3vsY6MUgbzxvsJyKLKg/TDcTnJHkue2ZXSr6QWkJkmXJKd5lORrUa
o+iOk9eS+LR42CrF9GT01Iy/DNdEyuO+Qd5EYxhwmw2t14OPp2fz7EExjlWRv8hKiS+BVd6k+nPI
SOrQZsDco2pBywiCiBqNUFh6v3msboheC/d6fEjM6H6WIW7lNgQIqcZ7WmYm/ap9ToNYXad135DW
ATwW4jDUuZAcPHatLXXz1oJtp8l+8vpKtIfeZyCINq6jXeIwTyhvwY+DzGILxq7bBxVORIateorp
pNRepbah0oTpkX6STAD5gKh3cFQOcMTuOWG+q3AbxRp+fKYxgZNfuOM8Nqrdtk4GbxDWVvrywtIY
XmQRfCn2vGkmawVjLiMYMMG0Uk6XRCcesxDY0ElNYGmmbRqHWPYx2lK19Bge0Do4geHqqlycMAjW
dKt3m0GFRDK2d2BXLqE2tZSuRCWUxvOszcfS0L78aBkTnlEX4yg0iNTwneYyUdlgLePwV9cD29q1
A6RhLbQ88oiKdQghcFH9MnJjZatTP+2tiUd8oNbBBjrprVFRLMWc4KpiE2KAta35buimXJnT2hXL
Rr0OWekEGiiUahrvsjpgixWetDrucTNoZOWQ8TGQZYmPIubQQsjcBPgNOi0lzu2ptlvzXChVsm6d
4QxHwNqowxmrOzZ5rkahl/62hg7Q9uNGOFPrFpW+A6j7BIYJu2UtHyO6c92e3ucYtaqD147IvZJg
BAN02iC+BvOBhY+/NyMdiy2iZDJ04kI4uI4IFsrT9hgCEkWNf+cPiywpC9/TNgtdAQvWsRBr5Drt
tKyVk0aKRRsoF61M2OUJjlCdqBDTVJ9EQedBWM1GnSNCRMKnhIRAZBdLl909aWHUuzDHF9cE/5vL
fUnkQGAIKfDoB8Dt0sjot9BgzrNw8097JDc6Q64u0RPjGLwbSmwiygikiFUrRuONhmEPSNMeSSFY
SoiUlKcENJjkTTV+gghCeZgMG9Aj+UaKUVmuU6qfFUasVaL6J2Rx5JA6Wr9uK5BjSFuZViFMIMJe
rYp9yiOFEvveZqm9zkP/jlimhwHmkt8zzm7uy0rtwKjFcjN0r0OAThNW5LYuO5cKhAEDIY3LohzM
IDcY8V/4tSG+V9mHotSnENkztdfVtpcqidUk31P4Jovl6nFClCVlfE9DsMlNTL9O3qwJ0OXQ6go0
4gTOOIjCiFfpoK1qrPBgbbBtnlsoM4HqGiUclxLqlKlGoJWIT0YoV6+aMso2/YBrQ3WKhz4Y73Vp
3xmVSspA69wAfFmDXesW3REt0VKWDWjN1wHWYie4sxx5Hy9OQNTA1FgnrW9fjB7JK3cbA6kqJng7
Nrd5PUhyYfovcsYI11UocaBPqsSFVj43B2N4nA/mWoaPnYQztLSszjjf5Y31VSeEGKSqda6E2Ka+
0bjcQ57wybMj/hf4C3KdoSIZMXCtdhaehA/VyuFl6nbDgLjbCLe41Akm9lMgU9B1WXC/+2zcVmyk
lt9AQwf8L7flVmbWNR0V25PA8anraMPCJWWI8QCRbcpuxiGNxBx2R7DvIzSStPWIzaJvDKcog+L2
TvF9UpPeR4RkGw4SRhT1kVoEka1Ch68202fZ+hRTUKdWLUqDVayTljsQjpVzzuF8Vlct+12+yM6D
FoFNE7dMr7hlBXebSIpPHR7hhuSdF6sHYDWFx9RBmqeVLii+Br109imdfVsOybrH9iTiEoH9BKaq
vxEMGlYZwOEKQy/ifYplA1W1k3FZqUngr4fxqe65CRU0yJGKPm/60kdyXDOFuaBuXSs9/2TZ42m9
fBjhSq2mpn6JLeW9CgcvM7s9lIo1tEiNaRomafy2KCHB+fZNeI8657aidK9rQegzEw++74SOEQv1
WBPDguFvpa4lLQolbb0DdX7B1nCrV9ly2Ju7eVS9tjrj1hCIa2nsSyu66GyIWp+AkCGnP0qmHRAJ
38XsTb4FnmA/Itwwd8x13aE+jqZvH0+Wk2iI040O7WGaHuiWEflINHON05KnzWygVdFxTyk88DEc
vpqagM5BEswSchVq+P0PXTed0yUNl68kWVW1sRh0CDtA7sX98oyNL91RB9yhv+ThjrxpYE1Q1Scr
1E1uvYBnpT5vDHDEkcO8icdE0IKbnipyYvNd0Qx3QSRArZFWgJBznwrjFlk4Y8z2Fk/WOnDiF8SW
jzJU0KftSnu8tIjryOmgGOx0fFJEesKuY85nLLA5PI2lRUMIZNTS5dsQD4Qmo4LhFbMP30CTr/Fo
x6b80YXFV4hWmkRDHrvdB7uDld9I7qa2/qhI2my5iTEqR/aqmHuGb+gdB2NRK0kkPmMau41PgAZ0
1di15xgiX529WzQSZkFCrTkUXxW9CXJ6ajDgwMdxduh4I3p+e4Et6IiUGx0yzbiofhDorytLvLSZ
c7VnYa/rxKCj8BfcguW7hjFuEfKCE0VD7A5m+ayVP1g2RNtENUgiwnAGSR20iS5uR+nTQ4QDGIhg
w8STwCqIqkJlyhQh/ags4zBa4H4tle+6QhWIH0D/6GpOJnPE1uWkhGwmzkErTTDA0Vhzds77pslu
HX1a84QMV8zyNqVln0cTxXjU3sUSqa1DpkwIRNv5mPx7PqzZawcApn730V1lOjNBCjjfa5C4c5S8
pHqDBjQhpKsZcrq9wQFTruU3TptffKkTouX00Az1u8q4QcoCunTbImxYZ0qKTCywedhWKJexdBQm
546hwEHh+ftC0PidFsLN1SztNZoLjzAqtH49atRRfVMb7Cp5kuN6I9fPx55iTaS1hWG6iTMVYQqJ
XF1ekRieOHdVjyhfwFfSWv8OlWKPv1XLPW2KXlJGY+CdCZNvhXiOixcAZQ4dPf0cGyTWmOdeTaYD
zxCi3DUUVwtkTl+wK63Bg8EpaZwbIuwJkt0X16DQzsrEBqhIoNwHifUa1RFJZbnzYGPLOg0FT6x4
EjvkQoKHYDjbytZseEWo76uJpbQ3L6AaNQClEFI098QPg+ka77pyBoOWpDdmBE50TB8qhpN3Di8N
U0rBolSUHtPRNbIoIjBTkEZ+lWLXI04NzACjPpsn5kjO2GaKZbkCw6pzzIU5M9/AiF99u9X3Sd64
ovI9VlgAwGKhuzBTi006po9hd4lDPdoqeOU2oJ7R7zhmRTNCRL05IldiCVy6+BK+rSUmUCMnpynt
D1UJxiewIOPK5Jjf2EweITm1rKyCjCwGHU8Acxgib+dqX6TBawaNaxPTLGeKiqB5LFCG6yyIfTS7
XWzD6u8kzF3Um8dciJNhddORut7eN1Zbkqb+xipoZ+Sl/VgR/yhF2O1SYUfrhLH8vipsTvhZCXYA
qrGb996U6cScCGtPI8FcAcEU+RATLyBQfw4ysB8cH4iPaJYxJMmICbpxfKSRtkoRRey6UfuMRsrd
RjPOmmhvlJukh984i/4zGmp1G1u2v5nzW6vsbjA6h+suVrk2Gr86RTS6NIILd6zkIE1AUZr5ojtE
jVWlz8JHvtgaJZEPWewmqWGtnUD9bNh6DPrkJmEPVpNPB/nWptAhSWrJge21tc4KMblobSqv09Rz
Ohxl73vS9JsNaewAettHNajrgzVaLMg6sMZ8fEsJ7dXE1qyqxiSCgmZhmsfr3BBdAEhkZBJkUeda
118KgrntH0TTCYBe8bc5g2pQarYOzK1YGGQdUxhjC4wAr6hByJLeQPdLQL8XBK45obhqzrwbsjDY
+LpB9GfDGGMSbDZq7Zonxqtk9bULtDe9pW8O4XLmKmYMkWcoNBnz1xJYw9L7KbL40ZntSzwnm9yX
LaKaBCdO/UK8yGMsSDqF5OHyKHkZHQ6kZmQg65Ne4nZtUW100ha4spjEW+w7c7IkN4h1Xeal92FH
s45+fuJxuUcCDr667K4A70amxsnzaObtZsK8itBY2VFqwgtM1hPMf8+gQB3MMwtAFhm+soU79e1b
VnBk5H0yuR2IRSYYu0uMLwwDD2ZCNWNFV/JzEZaU/4ej81iO24ii6BehCqGRtoPJeZjJDYqiROSc
Gv31PvDCKrtsS+QQ6H7h3nPRBXVBApE46LK+ZSQd/2GZviXIT1uRDkwIRM/sCzVDthny9HnKmfe5
CowGquDPPMz+hnqiBarXDHKyyktD0KiJj2ymItyXgmEnDtcsYHX5DSr71TB1gatPPzCDhkqKin9u
nXlnSwgtFY9j531J+/Y/O4jPfh0X8b4R/atSvr5LyvqALGhtyQnGn+ZRcAibbDDS2b2s/Zfg5SAz
1ikJbqNAw1ePiSJ1gprZ3rbVZzysGQI1ZJMe+cGrmNwXmXP+Tg4dh+c9+8l00/P63ulAF/NqNILM
G0nXaGnZBiSHmm51x7C34PAbBHoo7ckyZbayvPA+pGW5AYuJlox3LezILkRMHsfetOsIrl/xcvzk
+EefSkqouUmRinY1jOdiOEq7oylN2vcCxLZL4AMEtN9qwPzZaYRLeH+yBut91PBWN+RFrYnN+SOY
mASi2PGcy1WWuIuglXpuZteypM3YnvmuCqkIOrV7mPrF1YTgpTwILZbOfNW364+BCgC7tnljCL+d
Cg5wl/H+KrWXGlSa+jbCsMhoNHxvUfiBXee3ww7/qWHmJTPEgWYz75gKGmd+jneL+C3mjLF/8nyz
CUCSuDvZhoFWyWWEzhUroxJv6MyGzf/In33Tj068oS/umL9y8f6xhZDHzOII9Mxlf1A59gGwNwQe
HW5Hz+mN2HbRF+iXopavelMjkMopHQAZrCpT0O9QCkKEwk6Fa3OXmu3OTl8qdxIfAPy4Yw2wEqE5
brMu/zJ16w+rGrJYqpTQYT96q0vj2fejWxs7w9oMp00agprVmtxnHF7uDFu8TJ0wt6756/vja+1q
ctXXTOyljbcT9AWMHec3FQZMnNLHTZuVX6j8baYAOWYxFqPxYLtAjrgwQNGwdtvQebKc64ROXQhK
ubdxcSpWrXNIQCfpgHJfH82SF8TPdHcV5QC8cUMshQb2S0UGUTZX99GRnBgTPslxbJ8B76M0Z0yR
5Ix50T4cEYUzcyDtkJgyd/cjKJK3tK+QpnR75eoTmvnkOiTJ0XZCJNGTf1FmeEgk5uPWoUMjQwC6
TNP9iIqqkZSKjksQ936GeFIxEOA3vHQzUXJ+nc2XMoPR1S68Q9W8h5yBO49hUqsRpk6Ag9MQTmcM
i0ujxbtCWb6ZzO6v0ylzLfUOayi9iOFm2RoHBW6uEM+MOVpBBy1ysII6H//YcfLo57ZYMzYnjo6V
N7Sd7GJk5pWYi3RHnv0qa8yXzGeet8zbr1GuGIkvH6utY0mDS9JVRAQWzoszjds65hxz4ow0oXk+
dLA+GMLmB799DDEVeEbo6JlBKuerFXGRDrvCHZ1tPPEznMLpMI4FgOZu/C3hhq1SHGOr3NevPIrV
q/BYWpMxr2xr3DKkmMFiZ+2KiXS3ajOdPtlp3pHk/0BMfW8imBzNUL5F9agRHVDcuJgzchTDezbS
WcauTW07cHPXDgH0fVtcxuXqSwk7bQv7B8QBAFIB6qB8GCYtBQHTdHyl1a6bmUx6iw0P7PdYH1/6
JXnDb/EugTrLHCQuxtyqPRxREehqibBgsEiodr18jaLFRl/EDjl+o3ixsa5i0mg3SPnfCNPBmeMZ
61Yn30VqZxf8T9qd+oLVvhV2X7aw/1JM/c/FfwuN+Y220xsx1VmpR4C96UUBVLJvjNH0p+G7KCKT
at6+aSI+FiQZEHYCDZtTUuEwYQBYd7tG3WYpD5MBX791kw9Pa3CYm2AxEWgaZX4Y4jKIEFAx91TZ
lgWOz9S8GWhilPjO++qlrviGY1O9hpF584htoIkSf8gDletRZ19XVyw2XTpNHor77NdfU2JvIm94
dyIe7RJa1aycnez046y03TDCxXYxF4dDG/RAyrDulyvdMs9xY2YBWcFbAXIonoatO7DXt1MufQV5
PCFlacVmgAyCzsXjrInXvGIGCM3GYiJWsQsomw+9LzG9ovC0Z4bqpeZ96eG0brv5q8inLy5b9A3I
OZJUsGAyPXrPPP1bhMMldUl/Nuw9ioJbaamvZnTAZlrAQeA3Y64hByPprq2PWo42TmwKrTvJUueW
R7CBoYv/uk5Bfg71c+ZowB1rxJVFbrUHe0C6b/flaQ5Jt28o0Zp0cegkMV0Yi0jX1Kf9IvyLbFvb
zH5kBY14RB2WYb+taEWT+RuGVN2FbTAzJG80ssPS84hGYDU2Novb4nfkIzkYJVmMGbpcqjnv0mSY
I9IkR1JFACJTp5YMjjz+AWuE6qHlrigHZ5XbDWkfQjI6n4m0AnPfKHiF0L7wU+vlq61zfnaSKLKx
LP45EB2LJYSjJQ16MybsM/uS20Qxzw3YwLAJ64e/Asa1K5qZ4ggjpcKvmvF3Kx2T8SqkY0duEcjB
PbeYF4Kq4dquqa6y0XgySvfqxFzhg080o/mo022essez+xROUPpgmWOvZr396qpyy1tlrHTwdiuZ
hI8Yupstrv1sH0z7RdrOO8sgKFRQPflDl3CJkJIU71o3ZPJIKMUp0sHzFpc8c439wLp0ExJST0gY
BShE/lU4zuuwLP/EIyPyGOWPTy47E8LXiZrpMvn7UvHztomQJTNvbY7ikXW9fB7k5xxja6rG7u7M
jMBtHHc9qW87toDOPmm1qxWmX2OsjcfCuOFRdJ9bxhDI5n/rsQP/YMlA6cCAQ+vFJMjq6BYxQg2H
3pC/wlFfFyQZCxu/C7zxDZO1tRtPr6WOCSRadggmjH49P/nOeDMmytR2zIm61vmE7X3ivOVNj8cV
ULk3U6eHy0KrBUVV6k65bTQUSiiQ8p0RZu0mgSDQVnYa4P/g3dNTKKD9BLTcY/I7UoLjSIhDjJE1
D80qql3q0CxnBUSEjepROmgA3jgl5103VBcLcxFJwM0/d0oXn68FscPFTqZqWHqFujpVezWHkWUg
Q56+4dqP22LbNdqw8fIKiyOJJiXY1GykBTEZ5OAaJLU8jV70ye7XTjm+NambnA3NTMjiYUUgdwZA
jzaLNlPW/JiR10LJ90lUktNrpk8Ia1qaHt/dQ0U41EV/zizi3LSph1VQG0hk7PLN7aJHFCLhtFwd
vL2HOQw9LZ80K/bS+tWa5dFU8zPa3n+I/CwOhtrb9HJiWl+/EjdnbDMr+Z4niVRjQnlixC/eTOFg
ZOzsBonsO/WLLzVwFTlJiIuQcXKln0xbPiduSnJJSDCL6bcrz5jRjUBmg+W1hYRX7ZMaHpHzRqTZ
qpg5usLwS7WC0XUdo1tO5pychojsMPfWGuZbniakHOVcNeSIqbVKbeayfgJoaiAzIWIukEUcDSHp
NVu9saia1tmCcLUsnj+XYgbnJcbGzC9GXhOb51HrnjNm3Mxel10BaEiTlYOZiXOEjQt5jRuUoyfW
E1vbtW9qW9HHV7Pj97UWK3Faos0wBtRuPPEZ3v61obm/+HiPc0KivZhBQLVaTR+OhMDsvYqgdFRk
qWjjHdfLU2lFDWMYN4DqzxTIWVdG062IgYQcaB9oY9wNgvePQoueCqd6dwG3sd022PoCMgvCGefl
JAjQ0tTJT+PmOESuxrxy1ja+O25LvTuz3dKvjDzxzya0J/h9Cyca7r9t6fPwuYwCZLVBHjqv3HZe
cPiLNEqO6zbkEptYLsEtQbXr8rgzhkQ1UVdeMBUtOzsHd3NUCJoof/zwWSZjITxXZvq3BcZxcq3v
XsgdwEFgwOXD4uq2GzyNJeek2dRjAJaZ+IdCMsiWgLDrMGBjoCg9nTkYBcSURoVvld2ZTB8Z2wim
thgRfgu729Vzce/JYJSdsNBMeM26bC4ZIYAqwd2srfXyNKBkCTzVYgOWqsWjxRUMlgyJT3RiRPur
qyjeOJ15pfTaaTOWPi5Y2CIqvtgFrKBGQWMlBKh0P2x/3LQ+StRJZ89a10eQkyovvoaGTzOLqu9E
h7BtyGbT6anNuma+D7rxVEftC3AaxKraeEqZc0/uiLeyjrexvtSGnMb5lhUeNSrzOPhpah3F5XNt
a9spBJQr8WyuTAydK6SFz2qevudBK9CvoCQJ6/5eF+0jMa33IfJ3heJSsXr8y9ZYbjzDuCls7EXe
zavedu6SEc+KeePKDBdB0KRvcnhBgTmGgDUdli6WIjszMo9TjM7MzoByKZuwzh44Jt/cFJQextGq
0tYxmMZ1PpFdzTzyhHjrrzu1fHax7IKxjp7aAsdvMWr+Vss/GWSxpewuqWV/ZzmbLKMxykPPpttI
MvuUO+W/qC5PdKnfoVdfqtQHuEBhYHLlug5Fvpd89rF/kM3rNM2Q+Gv2zHYJxqekNS8qpG079BGC
/V//DnqGxHNGIEahXZUuvl0KbZHe9VjvT3rc/0rOw6CX5c9g/fEYakM7sRBExyNzqdHYyEnQ9IG6
R3gBdcfX3I8hLb5nse+qFi0ROMFmJOXJr0lG0I0dHaPYaI+5pTGupnpXqbZCye5+zqRM7JAfRmul
WWprm/CP8oXfMqXfeUr56OnoKNwFJOg+HKLcj8azw9ySzTm14zR0W6hLgd2a0YvZJAOSGP+esFwl
aZqhYWou1CKkHTqLVGSFW6kgHNX+W1aMf7S+Yqqd+idCIKMNebN3TjFi9izxJtk/HqKU4bxJf51G
w3BsZoD7VvOez8QOVL56F3n9afYTT2zUYQjldUp7ivwuxKjsWwc+VI3A+sVj5IHeMJ1lT8faqUHP
603jJgrzVwwv48qO5KvhJ/x3rZwDf3oYqXZSvWhehoQpufSLa6ttC5Ebp5KjFzbJK/odn8TVjIaW
TBC3To9zTvYnsrHnLjUYlgteV0QpZ0gFzUr0s37U1Ds+2UUQHVTFXQefsk3HKjk7AMZQobnG2rOb
TcJyZ6jltIvxfweJhPvbWf+aQv8n2VyGBprmsmSKaRxMYIEzYkLYlehWo6KAPjhFQQdAAR30oqAI
cTPG2rZrjYHY7vTJ4LBohtxkFsP0wyHkLHfvdHsfcoSvj8ftqJXVscA6z+yaxS2kn6p2qrPRN09h
bBxlzIhFNbdQxFQ2IczD3KDNQ5vI5zN/5NagAkbV73FPZ+ErAgfJlJ/pptEcNRuryq4ZnXfVtpB7
Te0yMMiJ8n0sJ9p2/28//KsL370OaRLgpXpqnA6+s1qHaflcAXFsMsJsYtvnJ1SG7mr0w8tow1qu
2JeOvUFOQ8wmA5Qa1nvF1EEYm3J8SRqekdFhvtTFB1fY7mpS7Y6Cl7iczB0CN0GFm5XWtyc0KEmC
6wG45q7Rnb+ebzHH4hBekDFML/x0n8ehvuo6G6A50Cu8APwD0/qqM+VGNmB/R3PbJt6wvCCBPczZ
WyhzVNGOm+0LF3lK43xQ9dfPTOBhWfrYypNlDKgfmC41AdsO+zCYDDWi+MZIpjgRLJ1tOax0uI39
XmS99hRXdvLsGinhMrTGOfr3fejQM7HyJuoERBMh6OzRYj6ynG/uGJHWGU/Nq8p94+xVLvuhuiT9
zTPVyVp+gUhdHKowxCgifOL5Bv+SmgPputp8Sif1i+0wObR1Me7HyfzjUYadKNzID9TAhfs2QGhq
MI36wIjWGt61F8k89caG7QJpSywiwY02i3vGtbht6mg+lQiJlnC69z7P2l1aVOoci4ocZfR6QZpX
TAyt+KHnn2rIkEl7UmNnpdZcrf5WOEmxSoA3oY4U17kDtI9I4a8TPiAPffVmXx4diIJ2mz0i3aez
aX+8geNX1wlo7UeWBUU6oYEJu7OKDQatGUg6+jY3qCfNQ4AMAoPQo3ZmV6pnED0y2wpmmCiBxhUC
0G1IzoXHRJui6RADdUGo4G5CfgyMWquXVGMAyohcbBJeJ4ADfsfpzMfw2c0g9grCKFUi63WESxkd
fAkz7R7SbCyIaevIcAokvgRgJNNvabDamkdjDlTifEvAVXv0uHI11yb3SqJfACK5NzHaxErvSUjp
wV59xg1nbaMDQhodPGZtxbkDZY9IrnKtIzkGbg2PIkKdtwYU4KyHKv8SFLoJkaPcg3wrjod4upzj
Mzm5W/hR5DHnZXPSaxng+Xy20ZMEtmY+TUYIn1WCtjESHDe4DsismftkJ/3wzKFMR433jyaNUWdR
I9gH1hj0Ln9W7LJ2bCXt6ZD6r35nGOfWJsCN5MKd7aEpMcX0NjXwUROTTbUewbDHH4rYyaGbMeEH
lenc3ayOmLUuB8MD5dEslbFOoSdsHYHRoQNHxS4MdXqcRXxFOvHYwycJy5wD1E9lxZy8pz7cQMM4
tDiSAtK3mG0WJ8NuzqOl1NFeZm7A2M6GVTAFlcxGFoGXH6ab0iZ5ASt+sQXxpe414TMm6Yx5KvmK
psFfI9XzG26BAcTQnIw+3Hb1nMQMIs1hH8985/FgFTuUMXsyOdgIhfK5m0AxFGWMxvowmlQX3QTV
cXCmg1CgauRwsNjfpbPU1vaEPaU060ebz1y8Q7EvtJYAGwyGK5DoSIDYdgl/esVpxpzHyaJtgdec
E79othNEI03vQnqNdNtOktbHgt8fcWwx8ursbcjyesUnjTAq45SU3Z4xMBMeiSAHu2iKSkinFCPk
lOWWtnHyft3OFmzo+h9JcCBMl12kmQwPX04FjwrxWREoRMfmVOKOhEssBIE6Tfxjx01xiVMF5H5O
oObQSiStSDdt7x8U+9y9sqJql1TTn3YQ61qZr7qRPaXsBXauzcSvSQm/wF93MkqHOV4XUQCIP2k/
Qm8QWNt0k3kI2VHc2OkDvweQ5RwHcvglJpvh3yPTfOwn2TnWIg4/dIyhaJ/oXyhwRbHOCS5Hhmfx
iplXUg12qpiuGr3x1lA3WvFq05aAN0tSWHL9wMAVxZCos92Y6GcmScBSBZ1Kp0jL8NsjYnXjoORP
LFmYNTVnSoerI3Oz57xheelxUgcioyCt1RM0ySRgaYfcT2MzY8939vcbIRI0XdONHOmO6oB8dy+/
d8BkkMzBFoHgSQK1Ndsw9ACogHPN1qKTO8eOTj1512cPZ9ymVIx6zCT9lS2uhtBq5ary8IKWv5yY
ycHjo03R9dluspVSRyPWvVmSd6wU1psa64vvhfp9Z7pMV6PReeNc35WDBrxsdmNY70XANbqZYEAD
uxPtjgHQzdXGdwBiclON4zFpnCthR2+wIMBdN4suVyGVLFLKeyGRodHub9raWzzdX7bq14JdynbA
AMZI5bfIig6ahmmvpGCCMXXILqSfH1igo98F1b2d58VmOuwjj4n4YiWKMw9GZ503m8wJf4sp/l0q
6CmnU0RwHe1SG1FXGBFYPKdU7UMJdIg6WSntWlXmh0LM77X+vB+Ra+ARZU/ETl8g7Epv9iIvGkzj
EAIDO6G3xvEZE8dUXAwLPkcGSxgXCuEWzNurLEtebYgXzRzdjKLujqbw3zN2l9KSKojKgsrK0TTk
oStLb3Gi9sTcjrNFLpT854GrWNkdUnJffbQde5G2o2h0HBOgTzXfsBGHR7hcT2af3AcD+2mRuR/6
aP7zBeMWC3jSxowIlbMs9zqHouEhmnFHaQipwDIRWMjJ1vQPqJ3Tua7ko8+6ml2kp+4Fmte7mWY/
PdrA4///5KGhCrRBWQFRfdR0FeLvAUZ8MCM9JmBI4xmt3Y8Zt96R5Nn0Af9Y7cOYSOZ8ectAsaCE
dsEWRhrtA2hnpEy97x1TgnwvgwG2aoCE58bJzVlGmiY27h+wt63Qx6Ph56QFdLQ9na5LpGvwNHHi
QBomC+CCOeM16dOvzqPaYaBU5mjc/5V6/zYNhf43ckEBNnrzxNFPFmEPjBqqAEpoAwFvt/xiNFcd
iDZY8ehKIeLuc42Cz6r9VwE7y67VcHaXXyIzuiRZV57qtgdtreXWsYPOjL2CRZeK61Pi9ae6StNV
6GXsZuTzJHosT23moNItoYgCFBlt+LFTr3nblJlOUBYI5CqvCFfuMiVt85x5y0xxkdgcKtZFFMmb
XrqnCpGr4fytfFFeOnT5+cJ8tNhXQdY5uF1sBFNlgI73wRp1hvdPuemfyiPXp2yuLjvl+2gNKBUj
0rNxeK09Q+y0hMVqkrCCya8xChLbA3LpF4vSFOTzDAJ8XcX1VzMjQnDKYa2jwAollc0sB9bvGdqb
hIH1VZF6ydo5fkQNG5Vm4K71XCd/1UfFlsYuNQpKtmFpy9Sdyiaj3lLxfWig5Bpe/VE5ZnpiZhRu
e9usnzrbJ6te64dvsKZ7eNDJks38Li9OJC7uUj4ar3jdnpVvbv2R2aYzt7Am3Le+NhTwoOGOkGqf
auLZDFGK1A4lhWrq174Tj9iMEfTEctc25b4uuQ5tGUy+dUJFo61iuLSrKoen1MohIHXhyzPSE/fg
hJTTeouZ8QW1bhEKW3bFmkaCxbxC1GBuWrNAEMO+q577HWI2mgc+TI4JmNrXLkT2xVdMNDkCUYtj
wb4u3ULCowcbsjqij2KZaeqHNM7ZRmJj2krTQvmKeVurvBMJgUaWPVemwedPyVkODBWkWTw5HkKr
iVbYry3CS5JTN8cuYp7xamnOr0SzbPFCZGj89iVxl6EdLW9apF1A5ADd0MRZAtpYpWN5UxPET28c
63s9kzqZjunP2PIEBBiMmgPL7ciHzDGxSIfoi5MmJES+qD+tDA1ENxIAHS519zCzyOvYbaMs0a5N
0jkHVsw57Eg8XUigOsen4q7oMCqX2Uj71iGM/9BKqE9K1e3RZFvotfm1Ng2ELrPQgmzBROXiAZHC
Q7yFSLIwxHkiXxcBnH2ai/Yn5lVZU/OiyeKMDIHZMOBZ8GPqUYFPXY8udpiCR26T61G/sRGfGz4B
OrrBZryb7vxYb6R2/Q3ZjZ9Z8D0PMJb3nZAPKXlsW0oCmk+pnazM8PDgfsaV9TMtgeR92+lXYwTa
M80UHPQQF+40dTsh95NrWxMfg5Df5FayXQmBYKbs86C2MkesvE+qPO875W+msAEtGJbFLubMPmN/
Ib5tcnzkS/Zp4n1ZI0p8jWEJ57kH4w0+KmsW3iLyLgOygoPeLP21Pi0kodmlR7GC1MM37Q86qbqt
3j9mUC1bxT6GOqiWp3nueC6db5BoKe+iZ7ziYcKCw4TE1lGYwZhYzcLKHxFu/HXnsVFQk74L9Rlf
I6usgXjVHHfFui3QyjdgRbk6Ued0CXKz0KWTtfwaeaQWftPljQ2XmFoiDuIr2A9jQzIBiHU1PChM
mUrYE3UlE96ayyesw+EYGj5ytxYugtsZJ2Kf/PUQp3c3qZlrGh1IGNU/O0UgdDe5VgMpCHrllU9w
+89j0c+BbgzzflIIxk3lRgepcPYpMRmM3ykkyJ8E9+qUp7ywKl4E2lfOHo0dKOZyScjwegJyS57D
ZBFqrk1EtlbWKY4Zu2LYGZ6c1D4bFD+rhKb21VGOfrFz/Z+DSv8YKifdiFz7tGlTrim1K87maQmH
nI/CbjmihnXoMEM2w5bNiSLnpImOrLFJPCyLkEUh4269CMeLVzTjRfgNtvnhkO7rUKSkeTWIrOJd
XGFbZac/HFu33xauCI9y5sjBtOGtyWtAWmNkYdDXZbYzfWpzn6HWKmu7/KrXn0Y5WGc29s2RyJWd
P+TjmXya6Ays8JRG/kNz9PHsGt2jQeJ+yAuD+iDCgZbEO5oBrhxq0LgM88/W03lbivZWjz31eA9L
3x/ZEUzGeO6N7FNihSOdNdY3ls4WvkNOtY7GKFvrKFulG6pjL6iMwso9oeQbKWlEdsj+MfeNUaM2
H3MR58/E+hGhc+ywNNN2otPADIpIqfUJJsrcW2ZyG0Fv7VSRfSLd/ha5lZ/lDPC4gVHcK2O617lB
buWUhDur6dl9Z6C/ogwLU8TtPc+APocEdl+Xt1sygjFGW/l8BAp4IkYRkSrefzpH6Z8sCyeRZlYj
RQfHEFwmn5ACCHWGOaR7seQJd0l2bWaeiMzVthFaQqSdxqVadMIhGdI7c1hYyOJNg1ZPB5DsfXM6
xsWQn8K+++x7WCISbnHF+uWi+cbemU1sWN3rZM7GmmO5CdyCkCIpv+xm3LiWiZa1hhMchrjt6AZX
jFahkbr1XbV/qEIZ58LgpeRFhZraPAdwlPqeTLi6nj6QUdMOEyrUjISaF4q7zUzZMLI+8TPsAEnM
1SDobEA0Vj03aWNM9olhwWrERf416eJ3cGxn2zYTdQLl1Hh10JYuw+ETapRPy3UObMJIzeTDi4t5
KzoW46RydsHkYlztot/YyUmqoBo2AR94HR01O47PunZeoAZdexCJVmGgSkWBxrjWkQd4mC3qtOav
k+EQLo3qL4PBTGPEZBOMsNLd9oy0oAyyZC0E+kozsZltGNWiB6ZiS30u2qRhTetZPCF5Sd2ANC0n
pUca7L70frx2vf8a+wQdEouOjQwXC4g/OmwXeIAHcW2qG54dM743KFRHTDggZK2/yhY301afIxa9
yEp+RW09pn5a1a3zFeeIL/zZfXEwq4DUf7KqEM968kfF4XfbslNks1WvWrJNo777YwiilIZbStws
sRL8266e/iirIqO1+lqwF1rL7KorzmE78tmwrV/1TX9QoOSryTngvP3w5tRftaaboXkJXxIAnVhM
V+OQdesYjSBU6PlBO+PZ45n386ATWcT2em23rJTsHDRbli/uek4l1OnIdNdFMp9FA1C+NzRI6Rou
AcskR1lM/Yc3AS1fnhpToT2Xw2qY2hePDY1CDVkLSDwESB4xv+wzHFqMjFy2Maiim6Hf0IsBE7Y1
2tdKSRQxGwSJ3BdhAkahYQxB2OcmpjUo2QmtI9Mhoh2vw0gFdM/iN9kq3J0DRvK6UKgTMGauNJ8Y
cn0JxJlwGPgkCpHU0NosY7tMLJgB79k9SmLjG8HjZmAJK+0HbImrZ9soAXWmcnVp1xuID6Rl4AR3
ohdStODYtzV/gnc0lXbzzEXECYVGp0cF3PMlWPHjG1GKlTdBw5WPQITrLaKt63dF8gQp5iw01zi0
Ko0puAdIm94UP/rWD0ZowrsGzCb6sj6nDzZtQGbVK4iU4s4oSfdAtKdQE2y2KFemWHets1BFxIO2
DkPVbAFm/LY6w324H09m2lCRuRpFavrtjGgKzFpfqoLcYNQnxYHKB9vOnrYUvLklvZMdz8j5eUpU
DN/ccKb+hbTnvYr7BzXl28BLQ5482/PQpkYuRb6ns8uCjjyLdcRUiq4wrZmrwjpo0ZxexCTxXelr
QanKW6jvIQL56OdYTpAiKz9o/wIoPsM3qNBHE9dBUWT+gegivi9ZkA3y3LCDPSqrxhCSZXzdLkK5
jRuheMR/oI0rTj5cYtAMamaJbNr3aRF5F32QZysFXfyv6TKSWumpYW8vy4ObKSEf2QVrRRSAd4LC
16LHBB1X7muj4QXxXI+EOfE6SBRE/RgPRx0Py53l3X3S5imo8eWs+7J/0rxk11v6NinUtFEXaTN9
meU9PvKz2up4NCpmoBvXxEI8Hmyrf+6kehHM4tYIt358C1GO0byOHa6LibhlMeXPsgMR79f2RnGT
I77RXjjPKjY60ZsVwQGVuY7eneiwdTHgdeurlatrv35Ns8ek4HvQi1OM5S8pm3vaEE/SqB/fnXcW
ilFIY9mvXhdEtIT1rmuxl+saPkj2Zc3gnSA19xeiKW4eM+X9YFRXr2nja4l+O06gkwyhSxHKzOhk
fLLQpfaXo7Ud1RBesqzcdCZroNgWHsNzvmDVOv1Zjns3628atJ3XvE9TqKCsCZOM/zmNF8eoA7OA
84ZCBfUnZAU9vKVmtGroMnZDxEeN4Oij8KbsbDLpxfjgHxXYwz3olLOv6e3Ry4vkUEqGT6IhNZnd
bkjfRtfk6Sfbpvtwa/N5znX9wBjxu4nbzax8ksgkBF2AIb3sp8sY5S9GFeLLsyVigcqqzyInlkOK
hqhjmf9No5LWk5Ub9II/NZnuT+jyd2nbmLw3y5YORR3p9Ou4oUM39EmSCm3viQvZRZ3FTykepoDT
nbHo4GdPfKtbPVyKNjyLh6adbsyJqxcBPIBAj/SWjk+65xCX3hU8kzORGoyu7JPfq4pQ6QjJWF5t
nDku3ozQ/NFb/1SQW/Zqo9CzPH/mLUU80mQ2/q3ECl8oTjdecrMJ3PrSoaysPcIqD7UstpKMlOVu
hlLc5mpP2sS9tvTkSJ6PcVbzfFQdPwvIM/YusWnzZvysMGh5w6Lq5lvOiRC8D6YM4z7qRYFdqOLT
8+lJxplcwBxF3IKjpKYfiJ3Aj8LMAb0F46HZkL9Wqh+GMF/SDjg80TGdDVD4RYE9cDAhDWrDIVyW
mJBDcggdvU2Io+jNZuNKtZr0FjxG7EV7vmD0Ti2Vg05AxWpKR/s6i3YvoZt9KZEcHMA/7eAqfHfu
fJa9tQeC9oNEQr7VbvpoWueHmeS89/P8PWItFERmkh3TznhIDuuT5WukNPXfZevKi5QdQTvKfqab
R5RkEk0iY/2fK+hOerNivTX6FtJ98o4Y/mGeQKtw6oyCiGC5xh7nvcyuYe6EU++MJhZcJmNy8Qv3
7T/uzmQ5ciTKrl+EMsDhABwbLRjzxHnewJgkE/PomL9eB1klqSq7u2S9k2kTlpWsJCNAwP35e/ee
a/ROdE3eHGluu9Cq3BvOf+xySTmiJ8iSazabffYrSbIiUzJa6mMwPQNywhyhmWm4IBto2JspeQdd
A60/q09d3ctbIon9jVd43kYRYymXZMt+Cbb69VJwBmA2bgxXwpPpBv3UZ4M4/8VNMmedMf7GXutA
6sRt3yKB2fRLmqaImcNV1amtuwme3mMKIfs2Xl7otou8ns4u9+geE1e06YKAfYKkqke/ZfgLpChe
NzZlY5VqFOJL1Geqse2WLpHoQ/MlUvLRmvjaWeJBERV9R0XbYLqhUYMvx8ZStc5oznbE9jWM6x4L
uUyNRvvYNOmMAYQoUrgu7XVKOmnNLa96Ut+kjRQbmENHes/KUsGTJtAv0zgGtI0Mgu4lojbiTwvf
3g3aeAF/FCfmm+k3KcP0+Q1Z2yc+y2KguWO3pr/tHY0Uhfoy72jeDySu6iV79aotenzPXUMyo+Bx
MOc1Ai/rG5HMMhM4scEvyl97+s572zvZS84rA5ZmS8hZiXefGFh/yYM1McXJyGzOGVGxBiD5s9FF
7o5o+IVPqG8F2rFdnvj3gdH45ykUL8sDTet6fO60i2ySoJdhSah1vLzeDT3VcVaj3AneXBXezT62
zIyp3Ma3KlgPVhZfJAteji+6iwx1Fr6Jps/MUNpDaIlUTkcD0IUvRuLdC3b2ApMPZIN8NYa4xd2E
8BmiXK60lXyahBPSwtKax/aEZkqdfBsx7mBWt1aJLDfK4cC62I4I5jLoaUPK6YoQA6YBSJbp5NlA
jUkLPPt0RPrgcwAoGnh/rUzXjoWDkTL6aQzGeGcE9WdfqfRg8WuE86g3IEvMq4Io8Ku4VUfN1J4a
u+u3YBycVaxt56CI3jP21nAXxffUVASLjRaqrsBzTsJwzx0nZZxGHyL6qev5wWqa24gebWUtH77g
JdL+FhGkxM5CHPS7q5Frk240Pa1NmgZdHhoHFJfdoUQx7W2o0oJbmSB4A2q6q3OaaHGMycFEDtBO
QuwK9yuMUDdF80uJiWWjTK1xeJqnUKLa1h42gIj+SdU5Z4wNwS37Zr4kSiNANFdtlJ1jUdDAedSQ
1WglJtfeTM6Kx8khgvBN1XZbhwvKalpgFB9lw0yiXZTyIPWzcK6Rdgc85Jaob9VAhxoEwYBbkd0P
mH8QeQtt5lESFHplWonaS+eV4TIlB5RxJt8/kwh9GeKPdVKLbVcOFGAjH6JPep+1XKxKR6wnl4qz
xp3GmsxcICQiJbnxCoLh+ODAVVLge3yvnQn4PEMYtq+s+2lmolCPigOe6fy4NzedyVtJZ6gg9IWB
ZsVLUaUVw9CQb2qm6U7X4Z6sP/ytA+CTZkLk7IwAIjL/o1cgeEYrfNUzvqOh4aata+81t3A3BiMZ
6Ub6WcY2ms/5lGWgKHqvA4iE4i8xJs20GJOqNRYPSJA2ft19wRtj9K7gSoCicHVGNtoCLZqa4GcZ
ereNlT0yc0HdlL/Xgx2jZ4QI0VmU25LDFzGK+x5ww2pmvkTJss7oYQHyi38KzZCfmCdgQWsqc5p6
Sv9IKmoueFvwd32sdm5Lr1DetQHn2aBgxBKaTJxjdvHK4+RSsR41LQC4cUaprsgHq5cO6eR+6Xx8
cMqJwyeH6qkhY2uwDMS25ctgscRNHmFOYRR9UCR2I19mEHwTGoYH9h858ChYvXA4rfppQmCRPc9i
arZjk+/oIqZbJ+ecUUCButKih/RXc5JpyR5uBRYCD21owIQG5x8v+VRcSz86lyGiupD8Os7f/TaP
++ce+K1VceWZuGdTlBx8+lyufg+TedwJaAWomqvbfl7+yQQNmVjmHb5Kqta2FdhrOhMRgdxKDjNh
2eISBglp0TbuO+M76pKzBfQVaPEg8p88M2fM+QDNCogu1B+Xf+dw/iJelr+w+P8L0O2bknYE7WYh
cYIt/N+/sYzJevSqKqrVrg/skexgDdAN0F5vhZ885WRRMJlBrIRqbwFgaTM+D62+LWz3FbrF16JU
JjwTCfTQyKNH/Y2MfSeqR9sT4Pqz6og1+IIOIl7NJcGHwxtb5X2a9tCx8/LObNsNNBSKRKQM7Cx+
pX701gk2p/6/YIwt+z8yXPmgyhUmVGwhLPUb6HdmzVSxP6odlXZ2FQBrJyEZH+LkINZBDoBQ77Vv
tLtTIsdo1lcmQg0M9EbpwAzoubcb5xJ2es+kiInnAkL2WcFs+mAc6Iq7smA8YgdMzmGy0WIUa3eu
fqCryKoS8Apdq0Qd2xCHbUM/30qbgiWoPNmle8xaHpqmfsgqJB/jQiMhgOiut7M3EDqvRjbcDIax
3Ea0T5gE4oUInme+5RWD2lMcYw2ZBgR7aVTv/cDA52ENzQ69tFPfUG0cZbkTJnDFznbu+znlh0f2
0bB9hNnVssKwYKCAPaFAxM9pJMw9Wv52svdUe2eYuuRv+CGBeQnjfBU//3pwKgcQI9iioz2pF4wL
8Ia2YdOVBwn5FqTNujHcQ+6545W3xI3rrH3IWvuA0NOj8YlvBZSWa0cv2iWNOUl/As75WdTJZ2Xi
IEx4fO1cG3hJp4MZMqiojR0sMvgULneiSLKbjJxI7SbvbbWMYfFQ1cvMc+jHPQNN/4ppOv0PIZ48
CyBA9ij9Ney4JYIAYFdtYFIY+7shNl/g46GgpBXCumZ+jrquNip3qW6EPEYmP9HmEyfW9t+ful8w
69+eOl+aPrx++kw208R/PnV5oSU3pIS9q4KrfKauqJZgwok3Q3k4oiioXUgZ+Vepm2CHSRVbGFu6
QpeNI7K+qLH7mj0C/RqPLvLiAQ08450jEL7m7Ke2Gr0krLzgvQaB4mLc8OO926DdEAkBWhFIoCW0
myky36HEI2ssyIMx40tO/bMw7WnTGtkJE8W8NxsmFPi1F5NU+ewmIT+czWF0gldv7B6DxYpCJnO5
YkTENgFlE1QLH6PRR3OBqwUVGnGvzJcLe/Ad4NqSfqvgk6oc5tDkWgBTKEz//Qo7/8njTuwjaQhk
ozlghhf09t/WtbjoA1CKjb9r9GvUxy9WRTpre5pchm1JROvHsoh9hSN2gG0IWld2ayMNGfZbk0nx
KN8GzSHY6wvkj+m67XvQe1H46Ts0dTqDCWeZwHCoqmdmerTRxr0X959hzBOafTgahqgVXuyGTLdc
HyvdvhQ5d65veS9KDPvB5cJgDMYiBhbAMQPULdn5195J0Y9hxMvWdFEOvNvPrELsVifvcUF1pOKm
YC/6/veLtYRO/I5FBpXjKhZGcKHYxf95sUIRGa7l5v5uFOX7ZCefFrJCQLXP76NeSgqGxrDBs/dp
CH4qOTLGBgkMbHYTkAiwNp3+5d/fkPefcJoJFxHmslhbpm/99oaqhIeDng9h5gjBGN7EHyp7yFKI
UXJY18NwLEzjbe4BeM6ROhTBsauaB+IkKLMEIj7085zueTwm2/4EciqSiC5AhV+mE5t05BFgwvUe
59VRLlBOKaCaBsp5JYt+ZRpQ+0H3f6XfSTxQjmX9S67KY5kO+OzY79ad9i1ueZhQxKCKMgCVU2Pq
Xwx0mbjAwBjWPkBFYkxJh7iM7f0Qes3drIPLkAPwdA0G5IPdrIyvQmHOgjj7MtdjeEEnaFqL8DvM
KG1yf20T+ZsT87UsdHbN/dbL+C0kv/vKs0g4iCY2JX4z0Ofeh8p5iKr59d9/D/J3Or5nMtty0B2C
qYUXaf8WtoAuc4YAzzpFttgSklyRTQHelmTvp9ZLz1V6L+vsLo7jTwiwh8ksfiQBFX1GCIMckno1
Lnhlhh4kuBFrJgxOAQkE2HjiBmc5jjvw0CgX7EEhc1fOWrdyWpIMNvbESaSfnnqXcprIi888w/1p
1OXdSItgDVd1g/5Nrdw4vNHLwwmziQtRqT/XkSUb5v8k3pAGw3//76yY3/7zf+y+y+uP/Fv/M0Lm
/8lEGTYTi5Xwv06Uue2+us/ou2mmvwfK/PXP/gyUUeIPomQgRUvTEWgLbNjtoKVa4lwcsmFAXzqO
SwDHn1/5K1HGcv8AJU9TFhEHmS9Ccqf8lShjmcTQKJZi9jrhObZv/XcSZf5D9oZLOJJ0TY/6xOSP
y8rxt3XdqSDVdlXHr185bwE6F60Q/IR41wD19outFTktYo8zBu3Pv12p2z+3579nRS2Lzj827d9+
9G9bikgW/7ypGbnIFDlyRHMbHei+SoMfQ239def948b7+0+zfw+H8IQJvZjoGMd0pRTiNz4/kISE
M1QxbXsjBx1dISmxQvvGFv5b7IWXBi7x1agEJyJdEZZKs9pEOmrYJZCWrENzw5yt1EaySivTWfdu
92p11ltsvNbRjZzD53iOL6rbTq13cZJxZXfIo/BsYw9/ZmE527NxWw8tlSxm1DI5WSyOm3+/oKzn
v11Sj+aPpZaYIW4o7rrf0rcE7UDP7Wtc0tNmxs69S3tc/waJm7eyY1xTtkyFwzl8qi2EG0Y7O6uh
mlAbQ9SxourVbZ3mMOCUzQxjF5RERsjAYVxSY94buh/knaF4yrZR9E7U9yrqj9PIEVeJ5IchYcHa
ckfT+4drM4kskuCRQeTiHz4MIQwdkQ+0GRQzsdABDW4q75hHRX8oZAidY6oP/HW+DxeZ2Vgqkh5U
9qizzMW041PF/yyNbD0RYGckIZZUoOJRvAk8yKFq2kkHWwZ2VwMrCb78pSu3QZy8pmqhpezjeJDH
4NZCvOxY3VYCMCB+bFfiq3f0XtZf2oKjxLwPUsZ7j5/sZIV6XyLkIL/OMUmfxCyQtOWRQ7A+WFV6
IJ+YIzh9XhG5xU6zqyOX4yqNhf0sG8ve0U87DKoWN25q3mnZPyeERGe+E91PUYFOOrW+RE8sNz1e
Spe02Rf4yh+Ymu0kEimeCgABwJCuyqXBFQLw5xK6SKcqNBgFKdIdDc3mO+cYv05b2kJT41Hn+Kgc
RsfC4/Jkeii+aVqHq7wNdhwT/WOv8Ke1FTkHStEvpVYfr2MXrr/pr0MGIFvX9dGBAXtA9BK3RDHg
8jAl9KEOOX9YxOWNLK+IKvBBpvnZEf5pcqDn9j6mgY+9AzEH8Vj5pWrlXdc45Qa+Xrf302uvr4MD
B1E3BquY40rcDGw0694S06kdpgdTab11upgzmcPxxOrTimMjrcaOt2mCbZU916ykWF4rhkFM6HNj
G8cJsFBK/Tyh/2ZORovi/7UumYiJ2uqvjtK17tCD3pCDAhuJimuKjmUU7DI738YqOkat3IMUXreD
hR8n29qo+Bocurs8e7K0QpqWBPEe+Q+G5FzXSE8AknXlo5dxr//7k/urLfD3tVA5piRXjNQQx8MI
JH5rG/ghHtqqnaxNkhK7WYTtcSRMAtPQ8sc/X3AI4bzs3j0T6WnRI/pl2noN5qHa9eOyNqX4huzx
PY7FeB5GR2xcWrUHL8bNGcpUbTIC7Y6VQndbl92JC2YTM0dDlbba3JNUmgEPWlUgrk/cmR+03p1L
JrJzlTzH4s3SDn1uJwDH5qqvMuhQdaQO/DzPBVZTExXQDAVxdKQ1IWT2yKwogz+zhf6/rR3I4mA3
/a9rh/uP5EO35HP+o3T481/9WTp46g8BksOXHGzZ75fEuT8rB9f/Qyp6Pq5jWpJSUrLZ/VU52OYf
lsU2QEYraCqqCr70V+Ug7D+4y0AcOrZtKst0nP9O5SDZPH/bbsCo0sLknONTy3rq94yp0qwgvpFO
uQ3HWm9I3lExCP2ao9pIrFKkYv2Yd6C47HrapAnFhZ3J+DoZHiBXZtAXsFKKam/JSdAYbT7sWMzH
XAS46kNZbboesci0kIewmx0DVF5XeWXbm7D0H3IRh3dshPgOiUd0vrqwxV3i15S/FShJQkzxSUr/
h+M5wZfZVFv8Ajf0YZLzION6byt6cknvMuMN8fD5nMKbqBEbFI7G0ZvBeyXsigYZXms41A6UbMzS
4cDkQfWOfXLD8VArZmwACnb0N6p1PNf1NkhJ2lCTKi5hS2RHMIjyJu6wgLsZ2dOgCGdsT3N5P1Bq
oNwzHuGGzJd2KH8oHfpbRH3xtlBeuJq6uXkzrpn6+L10LsxerQUNPzF3KZa5UNLdeDMQWFMW4ofl
4+Nt8ngD4HfEWMmoEftWsNYiKxB305sZwqS/SRlIrHtVM8/vvVvHsN9Nxdm9LQeb47iIzmYAxL0Q
AqQeGk08x/NXYql7F6naXuI8OxKQzTyofusjPb7bOclT0EgYQneHbmRKwWygXGvH6VYiQccme9z5
6SBPaWz+QEmFaLpy49tgaN9CmdRrfGYsIeFo07EG4zGEwYH7nKATG8EoCnK8j57GVcs5+irq+WFV
rpKXIITjp47OWDG5ROiyc5tyOiZl/aOS5tc8M182a+Qg+biqUrnN7MH/MGKXXzOKNYhJoCeTBqjQ
PBSXyfHVehLDuzBacUqFPsOH3BSFTXeYo+YigVFJ/jgZ0JQkGvSyuHOaxdAKtqSXxsmjAsQbsxuy
iI7QjbH0e2KMFOPUpLs0ro9TNLxGs+ftif3ODGB3Ksv2agBEY9ZDtE0q923AI3qsoixZLeorn7PC
U97YDyTZ6nU3WO1hZOZ2U/jMEPndoRuj+7Z1x7Jbz1pBmgQqsM+VuU71e+vC2KYfbwMNxkQz8x4Z
BvPSzM6hqpIZPSLal8gdb7GRTihO2MMx8BTJiVPp6yLwwh6ThZC+USu1bPf3+SRWTmW8eHk8UN/m
hKU71cUIYyi3eXRpza/OlNHLrB30S9KIiaGuUYfJ9CNthf8D+8Nn7TEU9fKM9PO2LlZI0ijoHEgK
lvbkvUYHf593wRMAdfPMHBMQjE0nOOqnAqVBtolDL7on/XeZxUW4pN+z0sc7FHZvAwyg6zg9VNOC
tSin76TlEK1BFsS29UR6cvXkhWol5xFqlBDDriKaZK+0fysDqc9lhaJLpdErUbHZjU3f6MYiAwEk
LhohpiTwU7PuLm6RT8LxMnRobX2TqgNR80miHD1NmfOahnN5ygKiPzgKnAVYzGXO6lEjO8MdehfB
YZzYwsz4LCZmv44LCbrrWo8oF2Rfc0saXVL0xbnQ9dHpqvRWdEFy++tPSrfDKkbSsP31d5Ho+2uR
od4kxwN5foRnfq6t+UT3YzOwBHyMnbTW0mMaLNonFxnwKlaZhQoKO7iijX2owrlYVANfXuODg047
MkBm+ZBWAUVYEzmrYKkn0hcsZDTAq0bflT4N9xB1hiXnhLZqM64VkF2b4heO5mjfMXpC/VzdE5WF
B7HsIINmuKj8Cl98XGfuEZJ4UwiERFFjXQ/tdHDyZnpknf+ytXFoWrvaYmgCstgLoK6SLHCRkjUu
g8DaBlllXf96mc3Zui5VZK8tJO4wMkak7/hB+xRYomquGxd3azNLvr1JAPhIQNxGpgPYTtcUJCIx
/SAkhDI2EUlzhA+R79MfqDx2g1LjDUJvCcF84USkG9K+k1QDd48yyirc1vT4GIwzdCNp14jQDKNo
0GXSHhtrLjfLQsbdvGlcUg1nt213tZLTqQfexJQVTHOVM11rXQS5pd/x/ISd2ofIn/MYZe6QjNaD
keASizMaZdrY1qZf7oOpRhkVnlgIIPM7XgJrfICPGqKTy4sfYxwh9FlG7rmBbcOLjfau5kfQJUIl
qUb/uq/JFU8EzMho7t9U2z4DmvIOo7mwwgkOW9suvTeBKFm5BUdZ2eu9D+9kW0gfR3k6b8wpNF/d
eNLbiCEqV4qTmr3yJyQS9LBIU+5HDQTgQTWdeFRB02JqslBV2HCX3AmKTml7FzMwcTApGMK5TzRT
HHHfg1O/zSK62zZs5g5DxaetcMrqi2zCcBcMYEJgup1pwb8IVJpHryw4p2v8o7EM7KNVi3NdY9bB
jumdmI3kR4u1Di0KAS7LS1fJ9gIvLTs7/hc6wgSVmLVutRsc1Iylm5ntzxIyMZYVD3Yoes+4LPWh
zhtoTsxugd7EHFUCJrxSyzNpjygw84XWMfbZtVED0JKIKdmBnV1AQPzDGOTorJNm+Ar59gkxWJOl
8lvQQ85dzmNgNMl85v7JdzKPeCYBOu+om7mf6QmDl47XfmIYZw6v9LfpTyoER/Sz7XIVsXxuWifM
YLvYCaefxY00Lnvs6BjHIDZBFwKCoszREPZaJHccUn64ug5WcRSi/BPBV5J34wXVNdESTbb2ekEp
k9TXbju4myJnHunMKmPrg4VBMwHzB/Nkt9IfeJFwq8JZOucZBhFyR67MQnZnmw2S4eVzJ33jtmQs
EalOP+AEP3UVb8CICY1yk6I7O9PiV+44I+rZv9dqtE41hmXi7U8GOvWnIE6mUwhm+CqASHOaUDeW
qeMeo1Qf4U01pwmzBVOw8bFKe+Lk73qBrsYJcX2q3mWHoyfcDM0zLNhDSySY9D7TOOl2UeLobVrR
9WVteF+w16vBNH+oOfq2GmJcYmDhKCFxnZjrLtMAxY18Z041lCuBg1XlWbiJBSFIXYczjNP1VUBQ
5UPi5PFD0zAFz8YFewYAtJ/eHHyjJyUHnDqxX7JW6UefmHcmSs7wIiJMehFxkEVKmELjuIeIXsIP
BBdI4ByjPijQdeugQZc6BkG7sfzauZPOg1cN0P+m+iYsBSk45aYQ8gVsHlK6brxxcYocIuNlKrx0
q4zoENALxhWL+tQGComQCOk0wSiRMaOb6wsmMvRw4bRVS0OGUDEFw6tV5DZAEf2GFAHfj/j1tHL3
SW9oOv2oZyeV7rN2wEU/p0c31t/26N6raB5etfcJdWSR9VXL8Ho092mg24uhF21+278DHPxgQ9Er
YBX1lW5GeGlhy/MxMFEEId20fsPSrN8rH1LP7I8vCDCJhwpG6raJDJlZoksFnhq58cH3SHGxS0xc
YTMaWC+mvZy+vQU89+u75j7QtNAKv6hhq3WJzdBr7Ue8TqvcAkFjl+TkFT0vjgqnbWsPT+PoyFtI
Ll8CUNAuI+H97JdmcM7jx7Js5nOMSXVDYBC+EhvhElFC7SZw8WfmDa4pulgregjAhNuu2TI1YVvR
nkXndOxu2Nuf+j7Od/Fs3sKEdo4DQis9SvvgMcJdT/O9Cdf0mrIF9H3ix2uGWrj40dEw83VNJjAx
IlH03WQxfmjxFlkE21h9uXZCA5zzXDSb1nMEDBbXO5hpdldFfNKxpUZuMl9gX4wBfTF7tJaaDzk9
mknsyjs2BeGk/dHMSFuj+Mho9DNVa1TkX3I6SE49HrGaYu2MjONoNY8ZaQxXNV3gddO49aWJ4+cy
NLnralRDTek2p8SLzl1FT2xM+37L1DO4ZH7yqLooYIX2TRoWm94nNHKM2nPOiA+kPmIIErCcIzba
tdB+sYWx4KE/aqAkxCa+NA4lUFTPeFsfq7mhFq8y4nrQEnEU8Z7MFLIk4+TVYHfbFkl6GeBJUXNl
HDPFZLvDkITTPbwpxnjcGrTh6OUaWN07+FU4XM1N6M16BQbM9LrmYWLq2M9hdcqLIFpnBekiTMDn
m4UkJuJhPMjJvqQESF4sY0bnz0Fnl2s9X8vMNA5e8O1NGfJCe3wMmx2gsnmfVxb8LniDOJSJqfJj
eZ8sh4NQ9NkDnPtqFdnoU21plGi/I5pMpTGvm1gQ/eeTUMT0DhWPP+mH1xxCMbLPHlDZbNoXb0r3
waxfMXY2l7nJ31FlEnMlrXxLOwbntRiveyicmJ/UilA086kBnlMnhPgEVvcAPw5CWzFmFFTEktZI
RZIkUiwaHggsZEN3lcWa5g2TPneKIomCGIkJt1XCefrQzoK1NEGx6ppo6oRXGluULbwBj2yLKc78
a8o0JGSfOC2n+y5sUuSTJNCQLcE1FoZFBZg4lzoktrgbk01queY93sJDkqcPQdnLZ+RoxiYop/QU
AL6QlYxxDocsU66jTzQWGrJX/HgrDGM6NiSF8hBymmwCwNq2lfSHrnOmx7r3niI6WJtfAZhwSAwM
dYR58YClp8IZPnqJXwtXnoHifpAXg4A9tFlNuA4XM7ntgn2bmZadcgw1ODnbdEfvINwk7SB2kcca
YXTWEdN0u8vSDsWUUW3djGCAP+8SEvyC2cA74xItNxM8MBfpZ+Xc+1lxaxFpfg9zj1NuM4Ew6mRz
gH9l7mh42uuZYPUd5nXmqMEHREK9RqeMMSF2EbREAbFTWX2dApOERYHpowpyeKYmKjwLDw8w4W+n
Ea8wn4BlTm7xkhDzlVDn+VPVH/26Bm5a6bWiY7rxuuEy9WRItjq+64ps3OA/f9TCSo9Gnl8mt/tZ
d0nLw4pVCiTgQtONz0w8tnOBUrI1WXhij1NgWmp4ikUCORUlTArWO4CDncWaEoS7th+657Lu62Pv
o6zEVpI2CIuVfvB0xc1vflatkW/MvD8C1RyxSdiHIbHkui65Y0YPxE1Xuk+dKlvo1hAyh4oAoTZ3
P13A71tXLdleHHN3PYLcIkpgYfkdAhxsmXO76q0eLdrehAsUDl9lgqwQVx1aWQDRnf9iaesJXXS/
y0J1a8gRFYaI9o1tOad4uq/Rlh/bxKaxI6ungRnsNmutt1Y5M1mKs4W1hX62ENhkaw1SwbXJaSRE
PMHjMxX+HRz3DjpxtA5nG8dwV6zMQbertDQV1mQP2KOK+wdXBpircEzEVh2/JtAohzGMD6Eg9iAv
pvHsuN54LiCFb7LkCYQQNbnock46qMGgS++TEVaq74MArnt/n1BhH/XRyeiGcKauNngAC+KgIMH7
k0LB4rn7QgzPfo9bowDT0LAE1bPzie8DslFWPuTaVeBnAXdg0SGIFnV6HH560/RBbo25MSVFm+th
mnZJ6AqKW/w49CuQ6t5KjH6uaIy1D13tynKxcVsFdhI1if5cGZqAEPt+FIl3sVVIyJKlUPaB4D+k
nFyqunbWgM9aFjP2VwYJAo0mZ5GAViORwg0tEMuNNiBxbdROGHRk44td11cLqs7ccx61PzEAVcgI
oC6nBuhoOELGCsSPcRblYpahNHaQo21Q1Iwn0bVUVNOs+afdOXYnc0uXfWGeh/YWKly96j0D4Api
7qL2U5DALDYGGqctIRMH2Zl0MQWgDjtq0iunC5dDO3ZaJihmD4Ggh9wxWyatynD60l5X7wdn7jeC
Mf8G2jl56hM29CCOottEsS3TlryClObdBL6kJVSw5Kq2aE5xTaQck63mKhAOjULCp/MPxGQdB/1U
b+fJgUmMSAJqbmJ04r4UmM0cm+Bi0lY4LEYo2WwYAlvGdd9JkXZHweW6j8gSomlX3US0dB4tPDCL
Y7lDi7ENWkB1ciABM6XBtcZTBdaqwyc1KGfv0Eq5asv4kYxErDrRd+814AdFIR+gB81bUBjryUmT
DQ/HeFu8jJk7PwgX+iPpSG2pHqrO+znSyTioCNRGDjtSOBzJqxw9cos+aDsVvTjUlcEZA3AxdQox
953tHoyFgOsbmGgzTUpFZj1UAhg7GyLJLOCfYBNNI0h3EAw+jPVVnyavhia6Uid5sGOh0WV6NwfR
jmKlxJUE/Mh0I9hfDhDjqL8ZF52U6S1A30U61figAPqwUKt+pkNijV+cHXdmWnyWKIuvbUq90MNJ
HYSgYr1JzKssrrf00uZDvJCf8ozfLpOyNSXcbRWN2AqxP8qSFFrPeJKTdTfnoO7TdiTs6yqqxL4R
pUuCTdAeEke8RxC25s5O9hx671oP44w9SBbXyQXTGrWPNTd5h+MLAQiSNmXnD04Hl89jMWhHYNAG
4+yrgkHTBsvpCT0o64oNZKVJduzrMG/d/sHMCZRzp6KjtnCrS8oUtxFUOFmX0/8ggaGO6vDcK49K
61n6xH6ZQUwvBt8NHuhgbczDYW7FR5Ok9TbDbDilVMX2qJvdPNe8NU/t64HERBUHH9wi+5CyhIU3
2TVisFaxJ8k0gbl45RQEIjHauJXwcsArqvYQzwimhlHsQ4IozUYvvlp3M4b0fhO9mB5NL0cAbt12
A20lJDGoffAYRt7rULGv0lDeVGVOxqZXP+FiYL4oKs6Xg82GJcg+8aa9CRB75ZvNczVc977Ot4Hr
/exIRC/nZDHCOTSJDzj5cboDJ9yQOeQycyBkrLPbZDtaPyVYnUD23totBQvETKJ0l/briW4GSUTQ
KEz5aZM6so9CzoExkjhs49tJNe7GcCzyRXKn2dgF/2dng2/14BJ1bmjeDRZiTuNW2s64V4x9uzJ5
0z041Np232HrNEzjSdwzI9Q90kNDnNcMp2OwkCsURK/NGP4IVNBua4NoTqPHntlXwVuoKrLaWxPJ
sSZpPfXjk50b9Q4r3GPa45miJPjKMsQ/g+0gxIrVNSqGr5qkX45rAYNy+cU4X7Z3KfupaS/BIsL/
bkPrPjDpqzBVfANeiHofK/PIWjj1pXdTFviYO4IRGRqtQ03sjKWJpTdyjjp6wKhskRcZt5nH4Yt+
W9FcxiZZe7JXV3UIH7uCfcEkPuvppjMqApm3nemPaeggNenLEviakYktfq5sN5hOSWEEh9C01T4d
2nspT0HlEfgzoV6xaKe2NvTE0aH7lhUzwo4JuRdd86jutx53GfvOx2DbGqCqCzMOo+CMZfDKDPy7
rlI/UbnCc0nKIyUoI9fMcjf+46LAAu1EeDDRtKbvX4YQaoV0tpN0B8zY2aWMPZuIv/Gb1t0h1UnD
neF8CwcNW+F0w7olISAeJP6ZjpeEoVMYP9fwCekN5OU+NOh6lRlcxPgDQMjTZDnZySuTW6Ov8xXQ
H9wcPVkAib7o+RJPuLdC9PCINSRGAaC8IADeOPU+Iyq81S53Wjm2FURqcN5mT8GheSCIWvmf3J3J
cttKu2Vf5UbN8Qf6ZlATNmBPUaQaSxOEbNkAEl0CSLRPXwu+f1WdiqjJnd6J4thxbFMUkc23915b
8anovawDoBVA9IdXSXMt3DCAyPxlULNFw7x+NroLeRhKrHxefzzyPJjWB8n4YuPSJxAvCSqLNGo2
wAfkYLynPqgD/s7A0sABuXNtQgJWNu61JXpMpxzfm0tkGOtNCaYueKUG408A2JP2jz1qGoeLWrLF
2ODWO2NXWQR053aJhlvFpSQItO/zey8IRQxEmGHtU8rU55A7Y60o8SiKY9oGz7pHzFKXMLWpTuLe
SFK9Kpl76OwDkNzo+Ojh0DUFk0w6evb0p2LTt8S0LiJmJEnR7yPb40W0zsYC5D479YrRQbkKcP+w
G6MeADMYLH83OAYHa8W3PvNJUGiQsvKeZ40LXdTx8RxgPpWNoHuS5IYQ3ybjznqAGNdRrG7by8sB
+bEqn+hvulN0Cy1afAfFlHADEmE60FSXOuqnExB37gH6lI5QKxosPjkqxye/hV1qztUatDwkB38p
xlE4BSbtFZqv3kXf3VR+/C0jCfRvPZ1odpxB2FQLE8dGiF3zAWM3XuozI1RIK+Du7JArpmfp5s8w
nZusfswRvPTZS49GakPG5Uc0JuNTaTIZ7TMq8mxTewN+9xKM9cWWvAWxDDDJMN6chBuv4Ux9Ip/c
SQzse9rpnj09mzdVS0o2N8RFVmO/nVvmgHlVh9QNCbhCwYOrM3fcafplN81rMwTvybC8Spm+uBM1
hZQirQE6nMaYPgLThBMw2rdKN30qVsWGgoZjHjuMt3iDwZGwlLbRK2JOu+1VMXCw6Dac6IZLNe5U
zhGnl0A02iYIPf9qasELsjdmVVpziW7i+ikyZmipFg+A68d2EwzTK6SJ50Za11rDE20YlHBDT4lb
btN2RittZVt3rTfkvqmYBnWE1JJl8OLGDfHLUlwSnVAggFrw+DVhPegGrXaptLa8OgtGS57ExDPt
+NM7LpZyI6js28dpDHxCBcbFBQCo6jp9BqvBdISQRzyfUogqO9rZfwPPG2488tQ86gw4XPu7dI2n
qAzsfTGRW9I9Mz92yuFu49Pa3dQYnMZObrTCcz4S+V0aBMKwY89clK1t5yTNwfPy/tjozjfCzntr
tlaIRizfIf9gmcVMmhYcFqWwnU3KSWHti0g7dV3wIiXnObwzPWuq0DcTNq9NYbTxcabz2Zxh/ng2
93cLISDrqNBN+szfazh3DJ1bPZ7ohnN3g4E67KVjXgJm2JqbemvlRxcrTfwtYlq6iRwYzhVjt4Sw
xqXp/EPnMx/Pv3sDpxcqlnu50MBcbGtIDxfoYpDSnO4374N8woBAaqggBMaUjXS/cpytXxHIYDLC
KKW1aPZIogGHA6jZg7cA+trl40Y4uiV+DnkFfI9ZBJC6I9iPOW/ZAqo6qLj97RoRJfHm12AwT1bz
Bn8zZO3oov9pKZAySu2JgDzu9kb9oMmI0pM3KiRDRPytYay48QzlZ5DT+1FXEz67gpiq6k4AlLDS
tcYR9NRPSFbwtlnuR80A8kSEL/U21UDL0Mzo1Rr0ny54JXgqsOusMUGIuaSa+6o1KOIN7kRYJmhJ
lHaccy3+49bNRQ9Q0RTOu65D4sZaTcF7V6/Qn9me2iN1dMkpNtw3FgcLnRnZKigv6ey7u4mz+aZk
rYZtGh/hv/wJrFd6C//YY0ZXV1Qsr/Ji8PhkzoUx0jtZ/NCmdsKeJdxPVW6FIWAaAoyooiYEObTM
3zP8cD57FAQARbA20aat3z+6ryBAKJuJLoVUTPK9B0O/J0hzwfuSnmpJ1j/xW39FNWu2qQftBXZY
ve/lcG90Pz52Zg1UyEsuSeRXh9SQ52QgEzJwsid1U5ikqeq9mOl9zAfg0tafyWMAlie28fA7rd2n
dFjuOlHRtMGWsyKU7Z7bAKID2P5xS2fHupGyv6sIlVa0sF0ZDp5nzf4wdFYSgai06bh7wEhpBKCE
YsL85nqh5WRqTdLF2AyRiWZX11eYr2CFKpolYde02wFpjzYIOb+Ykf1pYyw4YQGgzWU5b1Vt3m4n
JmIbWWXHwk41ABxHDUhYz+eLBvPZPCkrNk9Y3ndeWXn7SMjkWWNqksUJyK1GZ58PDGInuojuADiD
AJVSOWW+dlr7DdvqcBK1quhZDTyGQhooeGJJnTUBSE2pODHzxgkz0U7bhDIQ9HMX2x3zEElQo7CT
7jOn92aFFTHCxkkmdBgLe+3707iBZchqXgTdrnZK/DYRjXULEDzVLMLx3kZfnl8mKqga3PwQ1Bie
AhU1wkTR1tlAsTsENQlkaQygzBkgEbmd+4OkXgP0C6z/ahlq57mz06vsoqBtmtPQXUVQqdtAWBFj
AspxZUSPsqcyxvPAtAYBJ5Dc/OFEFXeRbFx7plBnBx1KSV87M/b4xDtIsA8+QtCe8bHUr0X7Y+ZJ
9ZlQS3Toa6lnP6OMIa/j8IgWwcEWefMpPdDsVWC13M6S4QWo21511rZu9Fc6ZX7NkT9xexJv5gQ4
wl+w6szk6bHSW7VjO+Z5HKvsqYyn+Vkxwcap6sqTPU9EhGa646o58EJ/Bs0Dvya+CjsAuS3VfiZH
sAMTA8oP+yWZu3h4IVBxTtzhWwPSu9c7VC9jtIOjcAjtoS5SSIPFlJvoSGMqPfBiIznfY4pklqw8
dhNtoqREYYvYwo2TRTmuAQzFL2xY8pkO0c3cj/HLOIeDCr61BWqIBdndxS74mbkxEUUmvweZamvv
uKeeWkLGe5seicqqzNBSU7vL6wbeD3InI39v53oudJWlhaSKIJjG2MuImXCqFkH9KClD5CrJRXtW
xWcGdXjVt7Q3lvW2zkV0yDoSeyS8qXE29FthB/GljpYWBBkEG+o5QUpn8asG65mzOQmKrrKeTb2+
TnwcQxdBb23qjLmmpOrCtGPaI23n1Kb0mAhWSZhRo3twufImnN/qoNFOvhdR6tlpdzK4xnns+oOt
N8Uh7d0WbcfOwtKAEYwo9kbfKDn6IQeugfVTN7zqrSmfGRBfdVfmyETUvwTzVyrQxWFCHaQCxlDa
PTPslhtAZBcaJ5b0XbjQaICE5GjIiDs8x+FQjNPdcAVn4BgzHDVxu96JjbVAkFsO7w15aXtfMYYM
uiw/wDyoVtDrbJK6y17jyso9Zy4IqoDLxh1P80tMw8huqD79zrlAsUJKti+dow6BjscMfbPYW5LU
thkgj0LDwQbuYi1Kkh89FXxPsCC5eFW0qDmtCOux4rpY057tUBy+VvHU4VZ1eV9JlzstgFpN4yab
8f7sKSojSWqI/JB4Bte+knEvWazzkEO+B9cNLIU5SlKg+3kxF15Xfx/hX5xzafF5sWt7b8j8BNQt
v/ojYJGunrInRTkbwB/czDo36qbAAuF02BWUOR1Uk9PfRAs35E77Ne2sR0b/z1zOzZ9sWfz9WnvX
reGpK6binCTZdz7qxYbuACiBmr6tYsifQsju9PcLVX2PymZnabEpsJvjaPxBcD0+IuHQFjBEBw7n
ENaK+bfleHs9LZMPCNnvZKT981xBMGFofCZL8ulRofBDLaApO6YlY0a6jIHEh4mHtYRNzF17CsCW
8oMXhtAS6uAsd93MIRKwl09WSDZXn8vfE4HYk7FUadEI8JSWtHh2rnzOXZhFCr5YMnKxTPTq2CWM
c6Tp41qoolvf+2fXHLQDKN0nOTP0jYDanPpWbBofMIDp8XgUTZj5yMHA1yIQTIo6olEXoab4JHkY
bZjFwYyZ0eSu5Qyy0bVegU7D2KpZumr9qc7zVxIY83E225faHWnRUX2LT+7dR69a5xTmMg6pSoo2
ORfjsPTfC3aqjSWJ3gZUBpkAztbez6YG6RBNkPzzuaPYgkUEBY+GYgZCJ1+4V6ep4n0XOJsY/MYT
uefs6e9/laWpX00oVMLJrsjYA1Ja720tBU+6lwT7YXQdp3iAvyEiCnjybtiBrlFnxLB5kzS+Ws0D
vRDmQClyImjE4pI3P1snIlpbAVjv9e+X0sVCkIxhNA7WpZt/aDKZP7BE1vt8jJKwM/wFx1UF2y7I
vGezN41tbSCZ/P2lVYju7EbJN3LN1sDV8dmPtAvUgnoWtjY4TVSGr023eRh4IYiTsmL7JsoLZYVH
ppblg0a8l7zxqwfWdhrenfEFh2u5c42i32G4LJ6kqv4Y0a5ggz5XQzeHuY6Zj9xnWFmFdUwir9j/
ntGbHxDeswuNRp+9qIYdBh30BmevWErPHu0blzRiox+99IbjalhZdGXmOp3PMaFHMEjNE112+Sbp
yv4OyfPWNLW7N1abwNKTkH8cZxKG+I0rvexYJrg8PJ/mVvxE07lDT17lNon5tC/r0OZxXEe50R9x
kEZPGiE/kqibqH/YHrUPiS/4BFaROveCpstaNj+phmpBK7naLu/UGFre0fLYzgJNRFvLnYEeT8NB
6s3PKNY/7QLcDjBTKDZJU6HAMwPJBxkK1/MwyZXeLlFphM84Xo/MTNh41XtsFs258hsiilxYmb/F
YZ2bC86MWUmtv1lwb5lo6P5BUwyCjAbnZBbbBs7FcZNoBlo+Y4C+hatnKaZXSdF+TlOMuov1dp3V
sOdst/dOBeaog5tbB0ri040GOWkzgsSfk9a8tFo3rd7BjOsuzShSqlM39BRNYeVMuGozkbe8Vpzr
geoE9jOi+DVT3WpKCSyl9qlleTy3Sq+JurNa9wapSxW8kxzOz7EFaB/M6ml+9ixQQM1YXV2/q8J5
6EQItwIfIuzN22Qav6zSHw9AUdcOPpOz5qpbOqGaZz7SP65MVCvEMHJhFPXB5T/qyn1UkVeF5dBN
W9np73HkTgfPxUe4HFQmveeLjd2oHfsVMXnFqIk4VzUJQeolKDexqg4Wok5oWJS3Il505IcKeEAS
JGzrQhyE25xsQFJTcuAw96FRgFWlKw6KWa30vepBCSg+xmrYpyOXIXNwQNt9UCHU7Mqa2t2eq/lZ
/Z8vMci/LXMIKmHtD2Af5p1JQHlkSS1XheoVVP2Tgb5wTE3zneZzy+EQEDdNfBj4I61dbrMpyrZ9
64YYxLywqoNpy6Br5/YTofycDA64TOfQLB8aPYrEWxOPP7AcHsouVZxfvAJ9OWWKR9VPHTl5SLoD
apLhn6WVHXpwGysqF+mYRGg6JbXN0SWf8GcQTg7rihMtrCv/2nRk4PucbjvO8fYOPdGi8YzWB+6U
GxVrFZ82uhLQZ7z7UA0cv+aK3bJMf0OqZ94x9adqsWD0nbZceqhFwnhA+4AOm+fYIqQcG61HDkgx
aENdmP21t3yWvAVUNVUGtUHJHCRhwD2bIxVIC9FPv+JkGI8EH8Zjw6Nx/PvLv//lmONHBxwGwAz/
x9/fqvr4dzm12KIKdzimVnNz+48Y49NhhrZHH1Gzb7WeccM8hNZcIb5Gbbp1SZ5jpOpp8zW8Z6fy
wqgV5VO+0DXdwS4eXWZy4wctSf59x9B45vxo0BrApCLXz1XZwpyom1cZiGhPjGDpjyRL0Hg/vAg9
AOGSZpVeHJ10uBZ45VZwlmEORAoVI6dnyxcMchNAP3VTvuSl77MWN/lBdNVPrBE1VmVDPgFOJIwl
CHEPmD2aKOWTHOXYk3RKQb3JN3eQ23BhBbQkj6YRbcs2tjZE4aq7SDJ575v6jxfH7wK6eug6Y8EB
MfVulvw1WEukoOX4wZrB4R8kwSzlm2UsBzoHRHzQynGlOMU0eEs19zJz1jvRCEkvVu8EdJN0T347
6DetyPVbiqBxnlpmyNDQqoBkBvl7yJKjueCy0l/mwkavZ+uH7cBG6+L5wqw3LAAa4yKL8Sbwd9Re
fQjYZbjMAgFr2srZ/m0V8NMhBqaXdxu1nNxEUUcbvTEuvhrzd2j/WFAKhTXNClF2rbVZFqy3ketc
e4clVsl5jVC3HfAU41abm2M9aRKsrH+IIwukP4bhe1a3L7x9EIlryz7RleOzAuH0jed33SmKj9zX
xaGIwCYFmmQJ0EuAlWT6uVevW6mr86z68k0i2fUl/bm2ibwz02vH1NEEF+En8a1HrWcVGaMTGv83
YxZnqwJ86LHBAtvFRnGlnXkOTfJZY022voIT6XuSRiQ/OIx+kj/niWm8Ysg7milaWzDk9GuS1Kin
+aWKi1+isG0qw5Csgla9pVHxNdcR1Q0qheAAr7nJrOnOPENtk/K33nc0DPtZDDoJSmI6zePdYJyc
MqA8M3vuFiQcC/zosilENzUGP2vC/M9B/Svt8a90bFNhXWvPzfSZtLrEdO7Wey8AIoez2msQgKPB
p9TQDPp3RmfOBgmzpsW8+5puWo2NccBuPaAUH/gp5qvK8T9HFymW4evaA/55dQPzB16atYgedTqQ
M7Q6d523mNkhKpwlucLVwL9v6zRhNJTYHjSacQoNJ9NY1BVwHLfF9bS0cmrzdWjljHatfUoLGo/j
Sua9dazdHL/LQ8OQ2qU28oy9KVV0pmXFxnGL6FlwgVjZs8HhrEz7UCsSebPxQBSGZrBx8ZOtOz5r
JaePPTjZhHhM+0KTmfvsMOM+MIEG3Jk27ppm5C9uM3tGsFQk4wnT3Xq6xugGo951T7hWi7DI/HZj
aVlypwI93hK6Ejv0g6Kz53fG1ujvNqM5mNY6FjTatYmiGuvEyC+xNjbM1lDf/Ak/gZAkALOWjtsA
agy3KM/9iStsrzu4ZLqmucPkhFxkfhBPhf80+87bZNkXFdAjKlAmngY2oHhiAwIMSqzX59hb4XyF
fqo2nOL/5K43P5IUzIlp18OuL3uxF6yvbIL8DWbbMeHX6AKfuGBN8awOjuNd02RBsKPSXRLfERe7
+tsVzQraafHvhDKzo2lFj5jb55rFo1r7NHUT6Jk+6smM77Nlp7uG+iUQO/zSnyZrR162IrkcoT7w
bq+wfoLUAshw7/xd1uT2E7VeUqZkTe6N5xf0WvELj2nU2evBdVY6cwnHIcxFf1ywEtMMPmREpsaZ
gbOeAbO9MSJO1+wVzE8Lg+s2yI+KYSs+QnNqT4ylgWR0/mmU2njply+JQx9zXIwvXAoYReFO3Zmd
iWwzH4ibGPfW8TqIRW/s0JR9icHbsUllL+Cr2wPdWsWaO7s8k2D/I9FqHgUKb1T2j0GL/TsO1VbD
t2DZA5tQUdePROjTxR3Ku3CC8mz18qsqcKExvlIJ5gczRuAdYZkNJuMU1zknjojgfGOoDQr5S4iu
PqViG43WvLVgKwErwhRVDcFvTwmmBnETbPCxYIKx7pNhGCc6EuetAdlbHxBv5CjyjVEw/yI6/tC0
nkttk4atdP8YfsMcrvhKoPis26YcQ9uTe0VakdNBadLDta5y4XF/xms/uS3j7ELMG9swhiNrwMw1
KCj2WkJEb7Qey5L2yex3XQ/KPQcRbiUoP2Qt5unDrr7ilD/Qaql6kVHSb1O/Cla4gtlWtc6791RX
M6vMTn63FXNDy2TNWM8MYn0ra4nQ59Qc9ohO0LG7NMEOehxO9CNgdwOSVMr6XCXYaKhPynZzYFSY
jNr8CCfnrln+qZ86UhE5mxLk7plrlAODWmjvkeUvluAWHZkJNNVEqKkG7UA/BJe+9aSzgPFmcaWm
X9XEj8CF4svCWvSuLei4fP7ES1+96TpKpN+NO78p/Fuj89hqNp9uynvt1yAfaU91OyBvQA+lkzg3
x4ZFpFfFPfN/aaUXPHwrBvPgDuPp7y+LOSfykGFjdFMJ/WO5DHLakI/GDYHyoozaMaD/zHppei5g
TYz8mLjJpU6b4CUb3O5oIEayJ0Oqn3G+J5K0Tl4Akip7jQJF9C4cY1p5GynMaqJvECQ21V2pc47n
4ScUAX9NluQImt24D0ypZK5uTRvEr/DjFhzeGpeCdeyzXm27xoM3M4v2XPedd8XK3a9xLvg3xZhx
ZdUy9FTZPnzqsKI81khbcKiO0ejCmGQNcmVDP0GO5KQyesz83JY/MpOAQx20DZvI/JORf8wYa9p3
UMv9Nu0Ouc2FJvd4Td10Qvbd1anXXFNWdc9Oh4fEKLOSPf6xzCDkslgkmSU5eD7nem+O+LpMKwdx
s8wTOznYZFIc+9x2Orj7zrtBLG0ZwPhzaM8ezCxyGFApT8bWkWNzbYeuI6U//Sg8MDZDypWAiZkj
PDBJeF8uuWO8VrGTHqAZIJ8wU2pqFEiLaVc368Zz6kcuTaeWOOBWnBHV8JIrfEIwSlflMH21iWeu
zQIMfwl1sdapawNnb+2LfM4fc88tJ/XqF4VSD2Ir3iUAFFctyCnGcO3d0ZojOzZOG0s8lKlz0cdf
SgQ/O0C+TsNINMXG60sMRjEqXkV7eZh1PhHR2nUoQYmA6HdPeVWpXZtad4rBbIbt5k+nVogdQVwS
ys+pdy04xXpM9YJeIwMm9uaU/aEKoLl4fTVvlSyIBkeZOtUxdXnUomySmc50K34FOOyFZaTfdcdM
MSDnr3iw8BDixsWWWlGuVkcvft7t2kmzw6jIfwPuhDrsq31W1Mg4HFRWYlxkiixNsQT3/ZLJr2FD
BoD2x33U9VD0ydSuiTQDu5/NbTTloF8z0zyPn76hjSwFcEDaru+3SpNPpS0DOMW2vnKJ4gexS6Fy
ObxavLFP+WSIQ+IbnzIK5rXuKjS4VGy6WPyIABaGAT8mykBNQkMRAgnG4idcndqmyzR+5DPxJYdG
qSSwX1vNIu9M3Sn6nVrjIaZ43Bq6M8f6jdn31Wc08CMtuGbNdRHvuVOkbletS9eMCcO1q47E12UI
FBXMpBVCEgCk62S1C3yvPWLv+MIQBdjeoYCBu/hXWujlRfU8vByR9hwu/XVMS+JPn4VaFBPk2sam
2AGTKYBLeB4TSZu3PAFuQZxD/xyN8UUYiw7aclITZaP2RN5+RN2tMrv5tZuKP1We8hFkuLvDDIuF
3gluAugqt2Osd35XbjLP8bdkZkO91ckhZMBzM909qBQLcYnwcvMZ8YlS8/ddxpS1zwpqqca7iyC0
Mnrjlc0YqRLARdp3Oj9Npa3zkRl6P3b6hnv/tDeL8UwSHGuBO+/jYSCJm0M64YYqNxEhYjoBJyBm
ybhXpg0pJXbenK456wZbsA6LXzGjWkqHzZXb85zqWnxzG6cOLeIpxYTJBLf4x6iMetOLnEWjFIBP
Xm27qHa0V6OHLFNcEkZHrufm2dP8mXwDz3kMspCy52hNUQKXpqI+mpr096Vy5zOpXmrdIp7RwKPK
dUglXa9tGWNQK8+zS283E+S33IvvedxnX27/p1OJ+U67JX6pzFq5xrhMESi5a61Mbq1gWira2ewJ
IF3dFPOXp1vj0cXdThj608yLBialjUtCd+OLifl1pZWoiaUQhDZKm+Edl7RnCymIW/YoVjmdYvuY
IHhYFl2KH7iT69RS85obsIq87BLJYklKvgS4RPaVxaGi1BlOlgrflZMiKfrcp3A87kz1aOB/34LU
o2GkHm6mpYxrPmWA8M2Sw3dQvHCkDAtaOfdOJ7yVYyfYcIu2OdiyuAjI8t+Mob5oEnwdasGkCygL
KHjs8IVLyYbwSKIpIpcuvYXsPSWNQMtI2Wew6Liavmv9ONpOVvuYJGVmycS8FplgnQk72tiIiKbS
LyDPv1RvvUGgLzaQ72BonzPryTbkT5GaAVIX6pHuNQwHyGS8ZKnHPBKPOAjrKgySvL/ahttd3d4I
e9A2F+zSORNlQ++Z6hj4aglcDbdoqakFmkKk/bkZKu/EwQKAMHslnmhcaaY/v4jE8e81hkaLWhdT
j+VTvVwDSZV+YL/yWJo5hxUTXux0KOOzbS0tDzHdMUVNa1TvtQBG4bPYafL+93W5CVXJZaJjdI7b
dk9ojJbh2dxjh3Z3Ucq1r/RLfLQaIfVVMDj0E2tWug5iFR8H2H2u54yvowrOjW4uJYZfWibJi1Qt
WCLi6pIwP75+/bte4rRqdqmjGWk6iezuVErD2AVmY+wHnd2sD+zQsbtbPKbi8vcLEfVoM3Ze+zBP
VW007BRRvusajWe/jNRzNZnahrxO8dSkZGkGY0oOQQO1Ye7ty0SvG5kyS7tmfvlL7+V00j3qu4Ke
ckdRHD2bz8PIXHPbZ/wrWVrhgYVe2ivfvBQBPO++Sc/kVYwnlw/SZbKChx6dOpIEx4Jv3lsKiSOY
R1ozms89pzwzD3jdno+XCnu8R3pzM+YGrVlKM9cIekRXBnouNGyE1LHOqDS2026yoXQ3zlQz2fcL
qKXFHBquC90JnI50B9qpbA2VElHIQTW+EHoP25iTfi0f2pgW9wqLOGU3ZyS9alsFBb1cHm1fjNe3
HoUjazAFlKoJHlcSjovennOJsyn6glVvOgbNdFRI+k6Ni2lWrxA6OqYdXKczFYx7MDOsB/gmI3Ud
y7L7qLKKNaPMbsk4VaGhBe0bv+HYJWyNvPzRcLoBt1NMzKG7ZK81NgrVIoH0GeFPI6/s55Z2K8Zs
9NpV6ZSEWgISsmoiqgcW20OdaaGJc2tvqpqDSU0Vl5FMZ0oXqC2b/FshlgJqj6DRKJbLAziJkAWR
svba4BScdHvLbn7LumV4t9jgEiDOK41U9b5XcIN0EiPVtPdB5J7j+ha50t5ZnHA3CXgEMyrj0xJw
c/U0O/X9uz3m4uzL4KdWN/GFcBwpVVfj5DAttkadVmhm8AlDrwmPdyF3Mx/h5xpbH/6XxNjDL6d0
h+D/3y/TxIytRA0/VKrRQwabnEeEXx/x1FKl4HfgpzK1SfySmT7C/9oub3OFuVdmpIP8Ct5GVMTF
SeTzi6bXiAtRNW+kaZJLKoLnYDIsdCScaVPteQ/Sdr8Gxp+rQRvbZzEWfIE4QRJyeNG9X7NV0IxX
2XRk5/ZRSg43npsTVpStHQaq8XeGiuIdQR36qgvxVllwGmMUNT1zgHkRX80iYFZZNSfn2i1hiOfq
Zao0sMUSV25Gpc2H1cMqcKhixrA73G2Tpxj3K/6/LYUZ8bfpttw0dWGwkAr+vhGTN2Z391qxg65A
2HxFYo4eNFAEO6F2qKL2AeXso2v4iFdpYL9FWeNse84VI9sUUdFEPlIWz6I0rnOrUZFOlj4Yob+S
J7Suuv07sB35SALx7lgM8pIe6w+ABSu/QlH7WUDtEPF7Az9hgcbQBJiC2oRWUL6QcHP5LMK8K3z5
rNXyPNmRoig0X1seDEo9KPr1JFSGUCH01VwyrWLh7Td6QSfLnJUn8iv21pm1Pmxng15QUXg7VS5L
LS4h0mQcNSPVyUdsrilq+xlYymEVAafXWAJSqy+/za784btvlMcWoVbJnzX1PnT7umyp7GNDQ1W5
IVu4ynqzL6KT0yXB77b0XlEaqh0WEPi0TaCf0tm+xXUHgiIPnsCYkejT3Q+owiWdL15C/kLrV1o/
uKfOxcAl6ifX3BRxYDG1pILVIVsfpo2VrHUH9zhqmDh480RK0DeQa4oO2E2MU6MZvmq3I1mQa2Sd
ii8xm+rMXPLq+FF1LgnBteSMN9MQPAQtD6SSmMP26bMVUTacT9E+NnnHUcd5HgGai4m6X5G4HNyl
hMYMqZsTON7/aMJ7YyN0tArOSllZBB36xDkQyHhkNiwLUhIFtRSzLOKnbKyJXzdpB8Xe7kM9rp9t
qZtbwfmKbzf70HMNhTiqXhJmwYex7bnSxvUWe+B0gfuypFZw7dlp5e9NjI0TjLO0qNur72GD5uyq
9iRwaS18k8ZeLid85SdPFD5UWJZssbPqBU/WO6dERDPHlJiMt0ZaAJ1SrerEeW9T7VfE9fukvK1v
mcde6YwZZM/kr+tAXKDe5HGUHON24YGWGFpjYVaHCaYFsFwmmy3PkK/TPB04U86+k1ss4x0AjGa8
V8Jlim43VwK95ZkXdIgw2Qy0144jsmjPnJz27KF6i6HZTjQslQNSyjx4q6pAfAPFYFmreSrIn3LP
la789BstxcGepDsaZI9BbBGtoKIcNKBGN3T9+hez9d8VJGaZTOD+fof/CbvcfKmv/6B1LVXTwlH9
n//j5Yt72n9cv767f5LE/v3H/g0h1f9lQf3yfDNw/MD/J4TU/RdwaJOUGkywf0PG/jeE1PqXHegB
zFp4tR682P8LIfX/hX3e5E/hT18YpLr7X0GJ/eUP8/DFVfmf1HyA+aYf8MXhnzN1c6FP/4NC2tSW
37mji9Eslrdq8K5da+85n9wyDjI2PcG2yZWuUFcPj5tMNIpvLfT3Wn8tqBykUA/Ugtz94z38/+BJ
TcNccLz/fFm+rnuuA52amRxMNdf7f18WhlqdQazMty39MyvavZCuBBTLZjR+ub7PftR6z21lPNcU
ffYpDWST39HPw1htjd4Urfwy+q4d4aMgI0BH2bGejelWx3m5swM8T0nWHe1JFAe/+DaETs7SVt65
lWg/A/6TQ5mW9G63c8hd8aXvow+ub/xLDkKDNhB8dC1z2mKA+WlZCC8oGva2XZBk4pAyPbtwhydv
0ZMBNUhvZm1E8TC16Ybl3iqbS6krjE+cMcHezodii31s2qgNS1tA7NvlPc6H9NKW6qOB/rYDFNCv
s2y665LZnRr+F3dnthw5kjbXJ4IssCNuc98zuRbJGxhrAwI7AjueXgc9MptfI5P9plvdcFg9Vd3F
zEQs/rkfJ6STe7LcT3XfQDKbRm4CTU99kleupaHmZ5+b6DWpjbtsTss4IUcUl71U6xTH9qqNx58V
FJdN5pnZTrqk2HI8wE7etUSzwumW6vdUULlpRpH/2siZ3GUxVGeassnqaMzYAzFnFbJp2kI/BpPa
tNJlSkaMkJzqaaj/lsEyTY8J7BenoBRf1STPbkLXZwQNDlsKOIIWpkHoZ1iKQr3NYz2ekg7ZENQc
yIri0PjWe5/N9p5Gg2YzOK9RQyOoQG+fgFKd6nxDU9ElcPDQW8o3MOV8A2Yx96jcJ9gG1DsPP5mD
+itlp1/Cyr1H1RZXw/tjKujgTuB8hZ5MkagL9p04CE9e+iy7305jXRoV/BwtxEDdtXLddt21TbEf
EXbvyG5wqcyw4SQlbhL6nB6mmWLKkWqFhXi8NM5pLhmxCuYBK4nZzuRfMxq88qUBwaai8lk5cEiy
Vv+etT+9Bf4gt2B3CpW+lUDyGt7ir9IPR0q+0TbHjPkO3SfJS1SXnxT5ld/22Km1T7F5J58y3tBd
Nohs7/v9u/ATnw5wa0l/UoCqZrwWDTGDPXd+0BcprTV2LOt9slg8aTHholoiotAjdq8K+YbPINm3
JkJfUdNMRZS33qnC5rJnjw9yX/Lk4vHGJtmTLlAGgTZWAiBTzd7BIb1vm+yn0T34AaIzp3wyfGyC
XdM527FfRF6yj/sRp0pmLdj/JAo3/3yg8MqrLaqlrbKTLhz9BBosAacx5XC1TeNMXO25DtNDXUvn
GkcWh5kqW49p86//i4W12dd9QuaPhehIw+pnQuFVYdqnjmvfKpQxrmk81Woeb8YCgJqd+B1iZrii
DhXXj+dV23Hw9Tmw0eCLcFC7EW/CTQ1NuE9E9IfEe3L1O4SC0a5PyADN2u4YPsFAaVZJZwwn34OM
FvyVMcxbvHNw9gv/5ojuKnXANMprSXNFPn9DQ3/kqWp3/my/FTGrg6cmfRQZle6x8kb4xzyoXKrG
sE5eyB/qndlPJWfH7mnu6+aJtjMSz3byIzDj4o0RyLAvHRcZLI9O9pyBeFducWuNhTiXeEecFdOX
D3SKwOURMFGz5Rhi77OiPROBoK9x9MqdPRHIADjPYfLk5bNc0/uDNGBgFqjH7G8Qp8MuDz8kVuuz
j/uPC/+5kL/qIQ3W7cRInpvGhBJJtY6h+odK5x/ZIhsTQShg8VXdOrU19IvUIaU1/5gpokGSdu5K
8xQ1ilFf5AQFdoQm2AhvOk+aO+3omxfVOvpodx6ogchGqp+3jo6ZkqWQfVqV07YdRTcmqiaOJRpQ
rc7QGJKr0zhYWBjFS9UO+hgNqK4uLKJgupeCzglRUoht4yzqmCteJnHtS0pps5xHNO5NAvE+XxJO
gFa8pPLz6q2OnkBsERWkgtLFjBCIqnykZHhE9swArt2SaiVj6YpPiq8DQtRlQxaidK9xN314UWes
9QxzalzUAC5FttelOzoBmPrXqV7rNtR0ldDCVb8nA7VZnhrf3ZZM29Bk0b82vSYkpGZJlkFIcEef
WPjK5Aq9xtrYbD2tTdxT5YbIGrY2Fz2/NZ8M5z2ZzeMYkY+oEQDWMIR+2k2M20SAkqipmDeh+SwO
Uu6W36VsuM/3athHA97GSd5tAIa7sWXFj2dwB3HgfziW907MBuV/3MKv7re24PQK1uTRNNUfD8H+
064wUpjpLowQsqld45rdcRcnqeosffB7L2L65tITv64schN5G5yNwPOwRVsNMAnbBIRFoIAPb7TV
MKdOHSLDqvIduVW4MC/p8gVLHQIqvl+f4xtyVk+coQn8i+fGzAgIrPiXlg2zFfZ0rotguFY4fBlO
tMbGBr11VRysL11XRwPV0w0RJZqQLn1YMownp+i7r04c/hrS2D66WezdsAx/TX1DJ7nnUInHMzBI
UV1cXorLPQmM6oyUos8oHPjK/vmy/JIu2vq84z5E9qftZoaaOUvrtqxo6+m1XZyRn0qa2ij8TQTP
hgPPi5c5o1onoJ1qX6n0F2cIatIXrm+zEH7bmq0IAQLhFz7ejYb27qxAArcMw8l2Tu1OlZ918p5b
lBMsDOFcDt8SJto5BuW0FgtpGDrEmrDKm+hIiKsAQk9NemtMy/AURTrYGs2iUS304n7hGKOLjpck
+saT6h3nsrdXeQD1+B9eYQ4I2VuIyL0p/4Rp99aDvD6HrhehUPJd5PHdv3+JwXZeWb1BIGR5faaU
qdJsK3svtLr3fEYv4/KFn2+mnfyrqmF9THxebmFZoTb0PR5Tr3bOIibSShYm4kIJfLBzCTBLv7+g
7my8uNLsVmQXxrFVa9GS32pLHx+dtIPHCDMgLYuDTQbi2emSdwOQ2QlE+8YgyIRB3jmNpYS5Ezfm
w/N6wqERuDwwBpwuZHhUTXNkiB9fh4zCReG2zoZYfGRY4bXCc3cN8+E6u1169paBkprwQBRmfAy0
uEnOrde0881ra3e4YFoDMnRPcaye3PbRuAriQM1GnYNYXRjXE7BrC+h1DljuOtB8jskK8cwtYiAI
45vrBNVhoBHTqiEUkcnvA9qZIVaSCfKxPZOE1gNABaAKU/401Ob2nrtOj/Mc74vQH00GvZ0zZrRp
FL/Z09HvfAF7I40s/T3Avt0F+21yN8b1A0aGp85tOHF6CyTcW3Dhos6b3aiHl6Rvp7MjJSQoRTuq
GuW0HsxzsIDHwxTnESDyfkGS17DJsQ/lV17+dGOSydrOWn4FxpwczThHl2KwQJ5ihZmnvHMQRWsA
ijQuKPRxgaLL2Ks37LWQHcaeiPwcbjDdrrreGG8N00hAvRy2ExlR3SmXJhXb2Bu+Ga2poItAqr2x
fB/7BdTu+ZSNiIbEnOVrJDn/d7QIYQveHVwJGTRWqaRwsy8+ehwvKyzBCxYef/uWajYYjADjR8jx
5YKQt3tg8i5U+XnBy8dsw889RXLkfd9dCPTAY607ZddHNhH23sl9b4HkbQJqiTZhEpf7pbM0XqD2
Arq9bmq26iEtT66kQpB/zA1BURdl4vgrSNjfZnOFKR0UkHEhTgrMCmCLZHxHJBwpep1qWJUW/P30
K7U4Jw7OSY8u+W0EHa8966V1Zy4OWn+UBY4eirvyV+nJ0wB3fuNgeTrw8T/mSzNAtnQEOIK2AKOE
2beEfogLUbM04sAsAwgh5jQdikIdIQNx15h7deo6triYj8zIKe2tZ3IA6pPzLtwtZoGlY3zZ+BHI
Lls8TRRwYVjAgmHCmKypF5/zX50iRZVbJ5u/6QukZxfOnRntwMBXXyadNzXWnLNXIXDNfcCwwgq/
IfmBb4noL+6o7bKduABgbR7Gug6xWwYmuN2o/S2qW4NqwkyEoWs+5v+UMMgHliIIAwYoFujqDnwU
khSzqax1bYF5oOib0sM8T65iqa+S4O2oNHIx2yu8S22wo+cMrukk/aVfsCWj4+unPMD1HEYni8vb
igZ3qNA0xt74ZhsRm3hyE+tWdBYGjOVXPpfPJwuRtzbC/KHqv0hu/Y1FPorndpMEDVN9HE9r5DNq
xCZLXWJcWtRO2idQeuEZi1xE+55/JOIb3SrpNFctD1lPX1sHBZFGhzS9ZV0PA5cTadrxu90CwkjG
adfHfb7Petb5wlAfXIPvPKntplfF32FW8SpKhpjlklyfgYGkQBoTPFPzHFJtsKjRutWcGFzHXEXy
o3ec+mH78s1QMtqanlGxnDHHMqG+cAw3g+0YYOsQ2vIvog7DDe8r1GwskffJsH8bJgJxkkFx4pHk
s06FR+6Ia8roxra7fKsrToXkkLaNMKzTTDgMRClWEjjMJ9+wecCVbazSrjNOxZAZJ59jxik9mU6y
XKyD8F54TBdcWp3Xs1bNW2WfrFTsVW89TfFExiv3V1blRRuyqs3KSmt9Fha0ZNKHw6vFiNR2vttS
A1Wj0reclQYzjCzda5NgFUtOV+HlssFP9nOXbBbT34PFZWACYL2wS3sfIHiCXAyfHafEQ6HsiU9p
bdFNHowgKoTFsGtGpiRFOZQVGkzLpz0s5ElRCT2J+tiorD8MAJ23jloau5ESwgCbbcN7RNANl241
eucK7zfn5WsxWBsfeWk9Jtw8wAXmZ5/LCRZPYswPs0ntx4LVO4K24DTKoMyuLG/PeXY3u7b3JHIn
XHdOdqHuLH5KTMWO4FQnfG+QJyDrbqci9j6m8BqFMvgcLY87NSzJXbWwVUxlOkdt1uNaptZMXfvY
HkwjOA1JVj+QUQidDHTawpZdJ13gb3y/vjd02WFOVfPJwAqHJuQfe7tp9iZ02xWuV2KCI9cEFXHd
JGeIRaBTkmA2C842wUlwaCauwrIYn0in68OcYRoEHwt0qndO7uQDNnKFd2qHb9g1MDEkVnzqMGA5
0ZFMU5Y+Vdr9U+fVcDaYdKleX1yGQ6tRuEAtXOoVK/gSD1tm0YF3hYjH6O2Jm5hrgsfvCmzrvvW7
n+yU80MYHP5LQg2Vzn7mmdEcAcKjD43BdyjxWi12444Ohx1mpukuygLDlm8SAqw+29gfT22aqwOO
8GilamGtRmTozWwGb5YTlUe8/tXdZeh1Dxl8bhKiFKFgRa/IW5FJUGLjOTmKUF15t2kMMbywTTxn
CVg+giPuQ5htv9Kkcwr8K5eArN+KRSVl4xDGPi4bxOqppxFm6r/EGG/UQu4KkT5WQwrPZ4qaeh3g
8OjTmd1KMKL2yiYG+8GtJqU4rMHKf8Ol9ExMunhFsqvOvQOvM16MAEX2XiZYpbk65edbDHbp1Ssx
e0/VsM1BWuMOAq6qySwGDgeC0ZTWIzf5GUrZf6pAwTISw75gdM1mZVRJ9EiM4YIdyjqkjkfMyxc9
xTvcMJGu7W83j1/zKMZWxrFGOuXwhmXhZ42PAndDuRtSSnVAPgLnR1vYjREyuiyXLrjYg4TuVt7R
HGfniD7y059waJAkexpCw18VBiHFvD44ksNzoqfgBnUGiSfofsz13mJS96HLme4vmvQYOwI74870
qPtg2tSBA1nX0NGa3TD6pGflVx2K7rVqmw+H5K7H4ejDptYV42XaHNNa/axqEiVZb0c32meDXZaO
PXXllMNmHg3jfa1hEPNJVtV3p63xqUnxqI6yXisuW3TAyCedVAGvKp/ejploTgQqGGuYmRUEXFsO
+kbzId1nwthYs6g2WLOjo9WU2W5UdnGncDg/ZP4X2QZGjaqdz2FkHixlOZvSq7MdU21yLhr8gkVn
LYEuQtNTdrBrHT5LcUPbnq5dFpMObfWpqN2XwEmcU25IuVJpsfLtdnidLf99aiqXuUyXXD054v4D
UefPfrGDi0MRz9T9Gcdpesx5f5VKHmMKOG7zWK3B+xcX1UwOc/r5l0jb6blzt0Kt4qI03tHKCPV4
SJyBbv6YTqbXRdz0Rzcf1YbJl7/rnLzHb5P8yr2m5xjUk/z1hwtpuGFnqKWF2QJN6maTZEZt+7eW
ejvtNc91HJ/zjhuRFZT1QfnkzcxcQ4ZSEDlMywbiXjbNk4+zvVbKOSmPO/cPxs+HKXOJ5vklZKKO
9ds0jx1YtMCubmFN1rtgk+ORrrtTaCHA0T8vam+4T8uXYu66XYrcw/VjKxENNyEE4GPmtW9Z6/zW
nSDixx936K5f6UgYhwTePQrLX0Oy3zPDro4VQCPc1b81D+emd5uTQVOTBcAxoMi5IncOizfbZDaD
UTgVtc1CqP3XUgbJHniY15eXULwbgR+dieJscR1NuEvCn6bhWLs5Z9i69QKNj2oqjmADYi5lTMSz
BPqNQHssjWhfOVxaMWytqYhkp8Q2gKu+tbHawF2hmDNOVrPlcBQkn9dMCVWxGYdufJxO1Wfr2YFZ
lVHhZU7d1+hYkLuL6rsZ764BJ8rM/J60v3fG05YAwmpwXVKfThvwWC0W4/QhXZTbqLRpWRo2wxj8
MAYZE0YBaVDmtPgaZGkat9LbwTpWZcf5z1iHnviec3G2fOd7Kp29qmXJWUJehS1urmLGyBbEz8M1
4Jikobv2x6retq5xCfvgL8eWiXrQPYMgvU2afl/awa6xFhseQZ+0fne9Hy66IT5dtHzl2N3GTBSW
UG1+41AA5e3b5yHEd4xZ2LgEdbnTNVEw2LZoaT429RHAPGVV6D6kA+CxA7uJeL/x0ThrNLp0a9Fk
BUFkftQF7zAGFy6U6TceBiqdJmLG2rTKA+2UzBjMepeIkMn1l+azs57zedwQKieeWLjnLBr2tS6L
m2mgWQa8SrFbvg/4L93RfORu1h/rYQ1XJ1nRXmIctk0TXBiRrHt197DSrVQDi80npp44GynTGjv/
Jsmsgy06bilIstvO5z4QgVpaAeVi7BPTDYGuHYfT1g47yIMESsuKKI9h4kjLKEkDx2LN8QHYArxV
hwlpb4OuDqjH3El2Ntf0oaoGIWG5cLhwua/W8MOjLSv/lbRZuKNMcxPSP7fKG+bhxHL8EzvPOwJL
vp5HiGi0l+5dUAZdgOJdNPFzFwYNPovE26QBeZp2/qL4JdgGcj/YP5lSQCraU1PwWxfdLhymvzVF
7q6V2Mw28uz8zxdcjgLwXLlG9TDws6Mq25K5gls/u66mNySPN32h4pMccLthVEa4Np1bXbYfaR79
BqwbcFw21zYtBCcp+hNuRX1B83yBGjNMtvnhTeOO8wSO47zy7yZlMCRNZqgj7Q+wwv7T8k0CX/ZT
W29FlQ27yp+DDZVDf5TOrZ1nR2Bymhq5gpqkfYFIyZxrAswRtpirgEcZ41jgee19oFqACbmXbEyz
X0AhUf1m5+6ZoBipCLevjvasvzKHiwKlsA1VE3hwzbzwqOsBlOsmxU72vnWSbYIFrNW4CmjpVOss
aSkTcln/EZmRAsjtn6jPvA51FJ2rxjZOqHjR+Z9fttW+7YC6Qkg5ewH8/x4IzEF6Rb6FE3htSbOu
ccxIENkbhvDOaSIllxUkEUZdp9uSpMGreEhnVlApKnWteP9YR1X615JxeShSKKujra+1HKNtZJrj
cVDFkxhE86Ig8q6r92I2xW+4PImDaa2cu+FE+brYRKSiD2aMk18PwXwpw/kAmwrY6R+IstUVC9Qh
zqVcs7+6m8HkGKOTYoLy5fu3cBgPSgzOFS/OyjAodCPIM6hGQ0jlPhqOy1qlKG2feGduAUxTwGIh
zSf0KcTYXV8FWGTM5vjaW9hLPplpnNcsnPC9F6pD1IMm8Q4iIOnJnbo8VV0MdDuvjUsO13STpd4l
wH5zt9WMg6OM8zf0S4Ac22Lie8vjAeExuvfIgzFCzaricTISqz3aqQ0dyy5451GvDPqgN1guuMvG
DCQIQx24jpavrUNUY+xTDD8Unby23nDxMEJ/Dlb70QPMX8dLrwMukSUGkZBg0KkAiYk5QpiAwyLA
lTvJwXSjc7HKstK+6Hnc+YqFht/6LLpxfjRx/9tXs3H9KFuMJmTObhaB23Wn+Tew1zuvgcWRLo7r
lYfzbQ2Z8TXN8w8M+7D986zcpfiydsqnRTCuOIn7RX62yPmvAOJg2XaCe5TpeeUZY8VrlxT1XrCw
L0ZzZPrcXyaDbJUYL2xuME9yAAoJMwKDcdmC8ZnN4ZHG3YtK3JKrtRDoNeLSGrgTHde1nxLLn3Y6
o2u2oRMvFHl7H0yXQ0jlfPQqpTwSsHHW+MlbbdbIpwVDN7nMwxOSQknY/MTqLdF7+qtlIicTuIAl
KseJXBV9VZWYUzZSKMq9BpIXExtYzZVTA33NrXviJN9kuZx7R5vaTZMHIdwHaCQM7lZr+Vfas0WF
EzgqjUeXpt1xkGBPnJbhWoTV8p+GyyN+gbUTDc/BrKedGWcUoPsgyZGUdxnA0qNfs/GP89A/pVlA
oK2nkHAc5Zsqwf7FY8YkCeZR49r9FbPVtShMBJuCnUcujwnCxQiDPuk3eoydcxUkTJ0a8UrYhDNM
TkWAjs9hY9PQVGht7LKkY5/FuHdvmy+WoHEXVBZ+495zjkYOxCPP/D01UsVJAKC41llLDwSsE/A3
0jznBjhiY/kLo7iSqra5L8eZ759F3Q/rltt2M3nbWUQO72eTEpEJHpQJmqtqaoPrGJMpr3RTHZjI
GadA6GBFpdcPqzWtPwienB1hmslK+OhdOQ7LqXM22qbJ2k7l76aM8bP5VbTxq5CSiip84aGZYJ1N
w82r5+CS4AUcnbT/AUkDjuuEtBuJCqXTbaZHRjzEwXN6Cuvss4eaQPxZ7zGJ4jobmSPZPeMmzFfR
D4YpnH1sAGOWUpfACGm0SZvnRiKEbIncJsSZCUjPRpaeR06Fteqni7aciWCN1gcd+QD2YveU97V7
4vazL2c/PFUkpTbNbIVULXwzVEcOtEt6Q+2IS46YoJ5NasVcj1PnkLw4GvxE7vIRm0j7caQF0R/o
XePM5paKCXdTwmf5ZPo+Yljq+3vYQMRAiX8DbwbsMIj3Zq8+OfhXe1gSBF5EUmzbor/6kUifJ+ea
oArP5p1IzHtIZcOmW9SBeLaSQyrwHraMouwydDdVqodzF46cIuPwPDL2rqQF2KMfi7tL/bZJjmgN
2st5q5Jyn0tBsQXrRiCa8WxLxgM5g4SsH/TZzaLoo8uxA1aV/ZZEhX0DIIcVoPajj7BBYe88hK0c
OIpuKamqHN88l06yi9o5YbJWHWU/j1D2Od/XA9Gk2a9daHByB9yfRWoibp1PwIGHhHffyTp4ujNe
ALPJHs6k9Y8s+6GL+QQKoH+2OOWlHP9oEoXA7RbsBjpEznJBuhySLMu3IcUqh3gGMSiiPHtUNqKm
NCj3aJt8aXM5ZPz4eD3C6Ga31TtiWPXkCDz3E/fBU44vTxtLqw760XOJ7XRtRa2zd6LIxWApnwd+
qkMu4nCTpyQmloHoKoSmeqH5ZV2jT72GThsxkvPvbNqYwMk3//ANdZ/hEw3iTgr1V2dV3SvRExnU
6q2eW5pgZ4VyNmCcjhb0ZVpeyiTb9vVsnKkHg4gGMHOKhTrzDPqR0z/6It1ZLhB2HUR6pzi2uRYJ
2cb2id3OKHSFw7lVL1foEu6MCcBMZNFm0ILtswootxhpaNJn0I6nYB7rtSEdxpFxrTD1ZPuxob1P
MoxbNXkEL8GfQfOYPywok4cwhAbfd/iECrsDxUioe8VhjpGpW5ZM1l76qptOSfxaqiinH44tJcRV
cnBQnlZeIowrPz/2dSoAVhj0w6v1I+rj+BKAsSxjzovd2Lq7xi65uIqIXooG/FadExutEijLtmzX
JR8cwmfeJ7A9g/gEbubcr5m/eilmwsoxwO1QFsMJ75kkqdlQUWC6QXTHjb5Oh7Jd0iG7IhU0F+NR
IlCd3fCQws4z6duYQufmofuDr+QeR4joq4ONcaTenHwUnUrkKnyCO0xzr97WdttgQy0bNVleqW5a
z9P2vzGVLZax/81S5lpSmIx2bIx4pvNPEex/cboVVtd2mXLarRVmXzYHjMymbW8ui4sc7Rt+r5fa
rOj6KI709fApcZ7myfiuMmAigiX90nOLELJ/NjsmLByKVkMV/6TH7eCQhVwcH3AHuC8X+V+udjg7
dP2vBvf/a4/2f3Z+opRIT4jAkRw9HCH+o7Wbvh+LJLHRbnkyH0vrcxh67Umlmuvf9A6+8Wl0m/S/
8eKZ5n/2lC//WWktPjzswMKV/2HFm5q5t4bZwRPahO9OgWeG4q9gbZU2BSDSa/YwJz4Nakuox0QA
TC2khzKwojcDmxp1on+9niob6wG5ofgA9/CK3A7OFc//aGAE6I1rTjcevo754RegSPNkaLf9ebB6
j/E/zp2OWwl+ugj/B94bLvkmsxJ4fGRZksXJkPTUBjEuzBq404MCxdgHOPwk58Q1Cusv8tfRqlbB
NaxxNSXOAbzTCa8DbjD29rjc2nb/aDAXluY3jpjTKIp4FdvFS+66N7/QH7Ed0D9C3w2FVYZNQI+W
GdN/tRL1txmi387o3hJN25y2vr2kfCjtPtKwf3Ld8s3qrT+O4VEb4L020fzu5sZqkvkxqflv1NJ4
nafwDKP30DoNx50mgc1p78GgH+IxfFS0veRj8hY9DcWA0U6/xHnxoNP0Rgfp18Q8SSbejrHmk98Z
9rEHsFOlmbOfRV1vqhFyZ5B6FpU4VPfEToE3eMTKTxXL9KEAYMVMfNaEcIq9jZ1qi5Vm0RTo9ggo
RtsaWBLORbo1DExJ/zyL/7/agE1hQqOV3n9ZcP4PJzCU1VJ/5//VBvzvP/YvJ7DE1Gv7LsYn2zVd
z8JZ/K9OYWlRNmwFNoZeH0u4sDHh/i8jsOXwZzzcsIxqePwIUv67U9j8H5LialeKIDD5s97/mxHY
/M9O4QDXgGfboL9dx+OvaP3H+mJLoEJ0kfcHJ7XfK0+8W6obj5LeAcoQaBfsYvjtpllu8ueWMSOW
InWiKc9dNaHxKpI8X7NzAuphwjz251AywssHcSz1+EWbCUPZicLS1PqsAS4ccoBQyy0EEIa1Sr3p
Xo8+UZJ2viYAxChFzx6GyMUJyJVYyUZZuzA26cs1XUah6AursBjFMep+JaHmrmogGSmO4HhYduSz
0LM2aeXyl3ZjHPxsR5FSX7WHsYbu9c1ge1c6I57QIUADx5gGbPHLQzOytPpk2oLDwB/Umnu2vxKM
nsYmaNeZtwhwLQWFeADClcFcbQ/saIWEfxmd5IvYw8dsgnjnMsZFaUro7BKTSX6Eqwqv9rYzil/O
vNRBBOFwmH1GEe54ScE+rumbn88SySsk47YbLGip7mBz8qDvCgvJJJpHTiJxgsBshZKshfuWtCXR
RK4Oa88HKo56VeK6E6GFqSGq3vrU/k0ysSVBCHCitr7aRJpLYAP3EKBNcjCeJueZa0lhERUcQ6Bh
PYr6rUMiJ4j4LoSMN0Etf5vgS1J3IC3iTRG/GbNFQRLL5Ebl1ABwPfuT7MUPmYjPxDGnVV67ah0O
hNzy8+B7z3GgL6QSn8zQf4Zhs/O+BScrx67s/TSWZxrR8a6JXu0H8lxdSWK5n/Mzh5WncOz7fc+i
N5FlHbr2xwz003ayP3W6MG5jRIFZ5+uxqH9FBKYpKBgQjygTFJP+sCTQtA7jHOj9FUkakO7VUy3j
35Wqfdrb8CP0ofkDqxKRdc6QEwKHqMlkCDXCeWlxbmhxJ96/w4xHW7NLALzFUUSsgivYzGSnTsZ7
AI9pp/KJWlScdjPWcdh05OWmMqCzKCvUAWrGxeQWuarskAkzZUgx8W3fdZ7DMfmlOQXubQwBHf8b
Uk90xncCpa7z8Z52JyLfN1MX9L1J5gsd5aCrynizY/LiYaz/FjAXNsoNLzWu1WIcb0UBNSoqX9hR
d3jWnoAtoF6efdl+yAaBO0rbi+8PS1gHWd9DlSZ2kuj6KbJlv6poIvCZh1MsgoJp2a+2l7/HqN6T
uFROmEOop2hFTsmjCT6MHqS2xk1lqg+lkH60a7VMU3DEqLp8MvuE3UcC6ibohJA34U4pNsVQ81EL
mVQV5RVrLohoK3vjAnQrUz4atcnmw1Bpn2h7Jv7d+CglFOuBAO7XBeEUYFWcLaIjozRuLuMb6XQ1
pb8HJ/yZzdW91NmfuLRfOrd/ifKkBwI072QAwBfPfLTqRH/geOLQ1QpZtcbt4/Tzu45eIJoNkIoI
vTWoTKtsDCiiHp8QRxnwhwqjgDyRH4o2AfkHCh6TXU64Ms/Tzykt1QbYH7zAwbsOf+s2pF1qHmg3
daCSE8k9YFM5eGGjn0sE3zljZzcZp1OHOR5m54+HzDl7CpOr69wM3V/wDWWkE7Alwcxe+KGYuWTy
SaT9bzZR/oYfTBfVz3k3t7TaSRQ/v3R2sSn3dn4miMkAISjeugWRLsouYlfP7X1S1pT4qTcEnWdv
5uHpjfpKxvCSpeG06ojdWtP70Drfc/rZpO59snW2zoak2WYE08z5eXnqZtb2Vd0ScyNwO1P9hFiO
uPNl1P0ziAyxnRRmTfKWPKvByUGSMbsczBIIEgR7nkKbqSOe4fBYFurFiWhVpSK9oFrs1Iv+HRWP
Dkzc5j4CmVXiItXWhq5WrCgRbUWWSRFLNT8gtwQRF6o6NzV+ZsBtJXZq2urTgO9ogec2vPUG3W08
P/xNsTTRwhhIckSEwGePMpquOjmF3hvI2ggODtDL+AsC2XdsdjfZ2/Eyhb51pKb3RJVX1eBlRy9p
btLjEeypmlknLh4Mi7dpIve6ll7yRegfsBSvRxxkzc4qq9ekMnZ+HT5lM7PnVtbPnjKtnYjrD2ce
NpEu/zBqTHEQ9DdYid9+FHMhLxSFb2CTCpoMtqKrX+U01MfKM+5llz65cfy3pxllE8SnYaJEATYp
sCtHsWYZM9Mx16rOaY1Ojja361JBV0XVIwRiERep/cOffNIlMbUTSCYC5ZFzNR/xP7BfLZwGECF8
JwSuD/oi1dFTUA7GquqwYfZIYkHe7nBOLNrqKjSL90xnmBLxS6zsYPjl0Cviwmb0XNaTAq2ZjDKt
IO6QUcHjC2eHD0/fK8v9n+Sd2Y7l2HZdf0XQ+y6Tmz0gG/Dpu+hPtC9EdElys9vsm6/3YFmGrgBb
gF7ll4sLVGVWZsQJcq255hzTus2KY1bODlE2r7nJTP9FB5gSeiqmJt/Dp1xR+tWPqjsxEZ17LkRf
tlETnfE2Qxr4O2xl7jbH3kcrNK430j30wHJ/U0g9Wy3m/BS11H+2LtSi0c32lYIOoC0apFCoJJ4j
Yp2lpccbExj4NMhH0jw4RePwzvJnACw9jqG1L3dVLuZ7Rd2U7tW1sqdvC4QNXsAAp+ZY3LoALiin
dPJdHMN+HQGURX+ITvDNUaRKCkQr3VNmY2XVTk+2OHTuoLbT8MBxKfuObMo1K4d76UAMyZIZDB47
7BkTIDBWdZNd/v5/BC6TY8sDtcCF0HlqfuXWXe+Msl2cn4xmRVvRDZYN6w6myMGjOptRaZ5Pqc+q
YmoQIiMn01WghttgipILnrrsrG0jYOoX47HskEZLFNuqB/ZcqYmSQ0p9J3rdeXlkL6OXh+t+IG1R
ofk44W03NckR1xYlU5WUtAjn87odpnc+a1jcEU2eWzFdk0Yjv8m6X+4cmNY1ULvqbfa65MZrITkF
fp6c0vvRlfreDCjEzZdgqWXoBxAUNZeWsHgq7M5gvBg1709/TTi5u1aOhqIMYGpjpVn8FIcWciBl
7EnrR491Rx+HBcSq8TA5Lv/jNLZ16HOXQEXrQcFxSmsjebzUFa5ws/bOi926xsNWYI0MmqnbVK9D
X9b7idLN+MXF+8v7nFR3p5srv3pcT87NoKwNDujqNEi8DDXLf0aKh7VqBm/kDLfOBJ3RnxMmG8iN
9PhcCck4+zwvfh3bSRYWVbSwy+QKI7SFsOzvmyH407f8JWlr59RW1buSn5WdXcWfxvzbUWDNvVx8
9KnSK3/JmlGSStdfU9hHFySBm8m3OMk4uIATj133mpjqWjBMgMxg/PZQw7NarkTH47Hw3IaMu3Ey
Gu+rwapIMjkd9qqaOgpIve4iOmpUSnqUbRcbImn5XK4NE+2upwurCgWcTqruKGHf0vPwZ5oYtQRm
HWnEALeqtNtKc6L+uzvHhX9PQxApI02NYAm1dhgpTZHBQyV48+YQ/zFx8FpokxfqrvaFC/Bfzi4D
BBCziAv4arm1mX2Av41mYuivMLX4982UuhicI3mBjZpP8x+WFqZ929jZ5nzIOuMhhLjc1eOFlPze
cEds8+bwDMDkxWrkTTip7uCY5Er6dJcDzsKyl5IDhjackTgEIoRSxQViBUXGoqoRUX0Ybkk19Oc8
NQ69TA5pZ145uYF28SDeUk9L1YG/sx3cFyZpQWpeDKjTju1x/mjYelwK0jwvvyDI2Z665QZ6hF/D
qqHTp15qZlN1P/Efq4P4HRU4oVmSF2RbvUZj81HxhFrJcxJCa7ZrPlIGcL4MiyqJ5RjsUPoSSZK7
c/FRae/Gtf2dWWQftrNsBWMN9YV2UICBh7mxvl2BCdQqxHNFCMrt47ONDZLEc/rC0/Zam8xZrXZ5
Z+TWaxGa1Gp69wZi91p5znqaC2yJ4qky6G7wsEqGTuKsslob29y6HywYZmOYIbyDj2jHY8IswtXk
gFY872cnufSGq9ZAn/FJxjQY4gMNK0XtQ4Ac1DSvbiq/3RA6CsC7mXzGqutwKcFrsmAOhjizp+DY
VXqbYlO/TDrelAQLRUmiAN/UwkuG+aO7/jAP7jMoF3eTgXEieIQffIxICDAEXctqmCGJhnqt8+8C
sk9kQJiaF9sBsNsqBnTiDjOLXVLw4GoOVT3fzwuo33KvvZ09ja14H83EW9UjFIw+zo+G0+MQ4QNr
2lz5Emxp3Zz+zCl9VxNXAyb0KwjTfFPPBc7TQN4q4IjTJN/K6NnlZ6OZnksJz3P5SrtzgsCDRchx
vmOz/LVtvodpKvdY39cosG+qsWvy2RHefDJkW/ToG0w4cmuYeEgKmCcgsBjkSiGzTVPLnk4PZ+WU
S1Xt0ogyWvISZM27W8J5TrjrrjsYpKy4ebyrpEErYZV9+SMkdcP+snEk9PgezbjbsTMXSz/ZzuRh
0Je7KZEP3GKPS2x4qaL9bqJlKbDmtz69nxy+s4nfhPgmiReVo7hEeFf4OWRANutvDzT8qu+jLQgb
MKY+g3H5hqfotp+bi6ktUlblAKfaK29sIzwGDccpC9vDfuaDUYa4c12TkQMe29WMmaMcGk437c2c
J3eo8c5Odw5fSfb/TPX8sKT+xQbjczMJ54mjhgscTvNEM0p8tEWDmydbGxgeqw4QBFvbcS748nqz
04AhA4Dm6bs688/Q5qgccyssn8sQS+URrIAZ2kd4Z6aJ5Ni+cuEdwcTvZtp3wi8rwCoRQaFcdRMU
xXiyjqZ867PpEBC0P0aR/ASTznMSBhkua6bTbmdORbT3KoZKx+NwxJ+1q9RzHk+7eHjJCUDvQrNu
d3EOtTPs39NmBPFdXZyo+5W1fEjqifJJ3d2TqOGuRKnX0NYO5SUsTAXuqTjCZZXUJk+r5soLinmq
WomQd6DUTbJDhbmN+XuoJdkLzAaNec6WexqFOH7x08bBcw8JOSeq0PjUM7lxrzc3JB1txZFKRx45
MBl+4cvnYQwDFULCfOx9/jNxN255c/xCNDoGQRlt54JqTpfEKO7ylqdtU/EzEb2NsfE+9y4wFKP+
5MMRz/PSFQGW2vBzg41t3AxcYQOV/5ZecDNKCtOGYCPoV6c17pJPjo9SXNByJRcz82wctAVLr4yi
u2QO79qq+EGcifjQsWuVgYkdW23zgb/PWGS4DVkk3eqjQx9b+8GwC7yRlSGPX2LgIasynoY10cmj
atkMw8VKp2uBeRK7luUN7xHpwpnbdBBpf1ulf7LePI8FZkCfuzOFkVibB1t+OG2Vrgt2gI2U8iFT
NNk5Xcs0LuI9LoqvvsLnntrpEhA7aI64/1/Irtwb/tv/+Jf/F4ABk0ZXf/5fZFd+2b/KrvIvRE3X
NA3fWvgL3r/pruZfJtgDabs+/9wzfcTVf9NdMQkirrr8EmRR+Q+6q/wr4JJk+zjzpYE06/9nAAx+
sMiq/3CX8g3Xcm04Dmi5XBo5Uf171EHEQFEbttkdVBQ/yWrgQYEDT1kfCVc7jsXGdeLYWGGWYo6N
qD+fNrjwNTLSKDZDrIFIsQ+eTa8Fhe5DM53wG/SNfTOYJlIsjjC6kPpuo7HIBJnBhmgtPaX06NFa
yJ37J2IALqoHAo9XKnQW76EZUMb+GT0GEjcDK2p9LpudCurfdMTwXY9Q6INyK4gP0FF7l8lx73Hs
4ITDjzYO/saALyNHY4ts+gw7Cc5T+Ekq5l07ghjDFG9nZ3pQ3rOBywGxDu/v5JyDhjCyKB452puc
mPQT2TUUK0PvSvlhRNZXPZIYS8WPHVm31jLUZjHOsMn1XoOB6crxRrWJaQDsnB9eKeMhzQ+O4EEd
QiFeG6XBY6cQxbkkXZg0ILzm8gIKrT5ThzHte563M5WzbnQfmR/cu6oNKbmOxCJcFTXGW9rEbtus
dU82PtnI9c+x6DBdt/ztPGIcgwdumwx3ckgq0m3MtB311atc0OZnp2LYZL39qAy01CKAa6oqqR9q
kyqnoTvwRN3lvTORwDXLg4dtM2B6cMubLCIhPMYzZ0qv4Zva0w1ZhlD1xjHkv4HrsoDSVfnUVWTC
WQyj9loTECUkkCTowtFDEMxEsQ2A6C6HbWrnjZWcRgb1lL4eE5FtoZMcDZeHjkoiTp3MDW4x7JMY
7EbFQmyHjb3F+XGjY3U7O8/UdxgXTrQkGYNk4NLGdDBpAFowo2g3pWYRECrMTlxDNM6IY+LCPbBd
21i3FZ6rKqHusCbRmmjvt5izo56abMdi0NNKA3eXvoB642lQlFEB0qzJWEgRD796zRCAh3jn0R6f
ePMpHPJz7VL+rJrsrmmpu9Ga17TR0xkxkflTbkoLRVxVeyquQ+4C8jFraetlcLdytjVZdq9Bp25z
sZVBxgvLTzrWEASpLI2praxeZCs+QGPZ7AmNTzMRCiQtdHx3czLHOKNbGYOZqLP9POIXxWzON2Jp
i2uBIodQi7zhWJYQEpXZEpLSTIjxzD0/9LjRFcl2csW3r1GThiWjncWTYlDDrWGU3FYdnx4rl+RL
GsNwyFFt+M1hQlpuke1bJ3nmnbYZHP/sN/NPOrPk+pxDmGyqx96RA0XLMezewIr5hsavXps/2bxT
e055W97wjGjsZwQpz3ljXOxlccvjvF0DuVpx8yYL0md/HJzj5MLQj1iOvDL4MJdFcGAIrPLkxq7I
psMVZTLtL8Bd+wvN1d2lCAmENU3IxSDmfcaqWS47p6oR4FIPl0M3JSW0K+oHyhjTfHZNWFltVtdk
2WE9llnatzEx9TZsbhPebUh+X9U87gKdfEo3I6M0/8KT+tTLllwt6/KyNw/LBt2ySpes1HMK6grJ
Va7iZd/O7Ejt81D/ehPL9AB6DUZgssEyt8dgOi5XGowK9PGSrvfA2LHVMwGdwEdUJ2J2m5kk9bL/
h313NRZFgIwC3Y2IBMQcF8WgfoVG3gHj40EK/eWBM/QkDO/cIDVYSA786oXhhAox/K1HvPEc/zKj
IKWbRZCZksOvaJ9woTz2U3CdR3VfWIKPmn/GREdAIFSHPkZiI28fbcIytE6144ljFn5FNc7kOtIu
/UW+CWEdlBfJpz3NXfOJOjAqckXEHWlgfKptFTxTnlatJu3m38QMcVKC30upAdkmsnisZw5mYdy0
O7hcMRw3VazBDDcbQ0ASlOKu9jT6bm/zAsIfEgWsaHaRPKD5YLYpBgDDCcc6327o2YqGY51ZO6uh
xDXDrbf2Oz/ZVcqhqtPnkxoRPFzw3cncENeN42udLCCP5PZv862VVuaBdPZNpJmCIObTw9kSN6fg
G5N9GK5H853XdrLTQUo9RMvxXmrJrcNpXkYzfP4baCXNgrhhAQ5sal3GLTWcmtY/FuP00truc1an
4WoIkO7G7DrykbiVbHopEMF1KYazM88QHkX0Xsqs3buFn13qydy2rfk21xFOw7AjIdd3YLsISKWy
AlhBtWoVWZiZ7OrBrat4GzcZQTUNeDqJ04P2G9pcKhA3KVbbLqx//ZybBh+K22Gk34TiwBy3Ot5c
y9nC58P3HhEmSYdppPvZY9qlxBy5odqKKrlWsffeNu7JncPp1FIfJWy0YmiufdsAgwwduk1EYe8S
s/wwkvlhMNnTLIfxNweAxkKgmHLbiVdB6T4H5akRh9mZX+PZON5qQ3NhjYt4P2tOoGap7mgE5q0+
zQ8U7XwNufnTCQJqwrP8dRcYp+WBaEDdM5qQJJSJ51NBHy9DXzyJAkTeQJVlN7Eqy9HF6NPtCUb4
TwmcnK2I4nCrII4e84wTq1nz6tC3OOPJAe+7xfdZN/b91AGbCMre3bDVP3VR5/GCR85TdnZGi6CP
0vBChFy8wDGSgJfzL5kpJHeF3cJL2nsbXQc2FHc5pQeMZQ5SMYW4EUPEBt+ftUqcL6sum0c7zp+I
A5S3XcF+lM8aurqX3498UU7ZeLHp2AFsQg4u6jFxSNqMtlJzVyw8Ql0m1+SaOKhrUDxgIjjr2Vnp
Zryn90HALYE+DKHJPls9RXul6e9Ab0CTqoZHyPrmzrN7AQMfVxnY/W0cdn+6XL32hh2B02BTcn0M
KCJCagyaWyFkc07xbu2KpBpYdxkIPTKLAGUI4FDfvAqTMt63LVGe2eSx6nPeFF6W7jQzSudVx86Z
OWFyAhESDELVyd8W7Zo5RNGBGhTHODDWqc/hkITu2fecaq3yRe+UxRtTWn1bRYrXKoDkfIS/6luM
NwHpqW1Vxk8WtUtrDM1kLyY/4AijjsCV0fPE1Ow8cnYUHLLQM5ddRPBehYXcTQV3QsfgY1JVgMVH
c7ryGdj1lA2sMWbdN1NUH11d/BZD+NVxUNnmDXleCVMpQsZorFcOA1xDMP/NI3+KGRTj2OJtrOxw
37Ld74UCei6Ydoy5epB+AfCwgtNaj+5nmjrbhBp1f2Z2g3i2xzEYbLRuqaVyHrt07oiiB+E6c/jM
Mn7StdY+jrDAR7oPZqsgpKamXRIFoJDs6RMbAw1Aqn8GYZtsOhOrtq+754IAtz8hnZhNCfyYwhXA
9PMLURWjgbUI+1it4MIRtyyks64pR5zLJ2tIKSx77z0mjqJR3Nqt6fA3IbaP6pQrZr9JMo409LXY
q94Jjq0gPRdS9rfnZ1o2O9tlBW0MfvL1SvviXeSw5GGuG5sCIyFYFMlF2/mdVTmRvc3tTTg7P3nt
fjvkP9dejXjcDA29Kbl1Ha3o1FrWa9qrAU86Yo6sn6IN/o14QcGTCizCF8OG352aybV0ipPMHGtr
dfZnbetfVDasCOve5X0FdfsAXWzwuQkRuCNYwFtONs6rMzo7mdOaaykl1mZgLboFB/2YHzHQTzi4
s8jfWWW1NXU+X1QPVZIBANGWCExwqTIrXVcaS1oJ1HBpsNz4bqD3srjPaqxWLaXR2v/jYLfKhw7K
ctH/On57pCnryZf+XW/5wcqZGgD0lYuEGvZYGpQ3Ax+xKZyFvx2QKGCjCn7RUVzM4KlYEWl6VG4x
Ax/CJ8iUWGWHdnA6ohqw0dyM87rvbim6GHCC6JxQs084vngskzgH8RQYGx2SbIPHxr2Rn4gJI6ZV
UZ2UEKeoAv0TKvvLGGBNRoND0RHNth7YXhSedez7rz6kIZ481g2JsV1XkgDw+5bhZUqO3hie8nj8
USxDc3hrhJCam84n9LbQYCL3bpHKZfDMYdQJxKFOQjpv+kiuONTQ1hb5pzKFbpRHnOv7ZglFiGLv
iO7J1MhXM00PPIUfhGO+ZNKLt3zdfye5NYGbIq8i1pLb4dADPD2Ip21DceYKx8pvZMmH0cffMOJq
mHgdQDn2UbszdeN3zXJBhHPgVEW37pDkeTpXj05aUt9mUYNBwAO2wG1gFs+qzL5pWmLSIepSc0T3
yL4GRfGuuEusNPTTjt4C8L7b2RXbtMvPpVjy6/IAL+PHrFGbS1FvwhZxrO/8n//aVjcUiP9Ib/mf
xU9cf/7Tff3589vE/052+ftX/ivz0v7Lc32PJgArCJBnDaxz/9vq5rn8EwOCAD+zPp41h3/yf5iX
wV8mlSpoNPzosxC6MCGbEub9f/9nU/7lSn6rwAkc15ZG8J9RXEzP4Hf6R8kFpcX3TKq0A/5bju+4
KEL/CL1Et3fpEA8kjdNQSCg9JP/nQvjxO1z2VlhaD20NF5DSE+vEE8TZ0zaW7+l0EZiNCm4d0yj5
uaywx7Qg6JnQpwQ/QQnSw+3lOTWpJUqJ0lxwbvxYIm++x5b6xCC3iKZXorO5QwgSt2OUhdu28ZJv
jCLDG4ULznRQPrBEIGHoAYHsU+YoKrexVIzmsQ7d8ZNkBkIJ5bBIkkkhiM9Z9HrjKFIeh0x4Jxg/
As/4oTzIuWYhyzil8uSU4sDaATJs7lH/wf41Mg3/QJCkkKko6dT2/ObYIfXc1alK7qoccdKNEabd
wG7vI9eiVxavOlolVsCuEA3ykuanLmlVQQ7ckM/xEIglIm0/aMNvYbjhZnxpODZfBpGnLKLZB0Bn
Y8Mlott40cAh1MmKtcsIvqbJubjveItv9cCZx+sqyRZKI9x75LjtlXCs3gQJW1TroU0FNoZeUgDO
m+HP/mtMfdQO71R+yvPaRqGwkquKUvE6DHR1zoFdH0TGAx0Clb+plnvNrOBwDD2ckWLGnGCFut1G
jZ//hhzJ6FQmQqoEO4vw+mn5wtI1nHfxTVSa0e1MCzcYqaB+9aEC0yzLTashf7T30iKg8ibRJwqy
k6eowwmEkapZeR296UNeJ4dp7gTmOqHudZq2b4mK2n3RIOrMUcQFdSyZgzH9H2c8n7D+o5hEbYAi
w86+Goh07yrDKLbaavIdHAWThd0lXy3G7CaqW7Kno45eZylkQTa2n/A353StZDQ5h7Tg7NJuHO+x
Jg30iLJgwD8XJ6PlryQC1T3YWegB8pflfVnW1qZB3loB5GEHwrb6ODrU6XlNQNOzTFhOJs34m0Kt
lkXl4g9IeqwT1vzaBfPI/OhV4mQurQ8z18CVT6fktlPQSbE0uQd3WXpaDM9b4l32UdfE2XMDpJYq
rQa5i0So0hY+n4h00slvPIwdI8A9LyWyUAON3LaqlUQqwokNLstn66MgaHdXCgHMwgp9ZBpBSmYJ
vk75gcCXdZqIHWJmqVHK+JAsnseqPttWDUlh9Oc9o4zBItQOkPui+jxaRXg3G9l4qKEwUIdZx3/I
b5CazCj1NYM5vEwmIZQZ1eAt4ll3mLoGx14XZpu67zX0Fbs9chyLz0aq+ZvlZRpvKxJWZ+aO5OSq
lmZeMjzftZ1VZCtM/9i3StyDkMW44alweS1TzquTjhWkzXTXHUfl1Asytesm7uFtRY+bEsxc5WQZ
CJV9Pol7ZGSfGFlVJsVeUbtYrXIDohS2pNTbEyyPX+08KWcEpqDE7EF0bfHsVKP/goTK7xWHgDdW
ibLpIAnpNWm5YLTdlQGzeMkDvuEr08bgu5mDgtK1PtY51FsykSkXMeq4iDI91UE+3YeOEgSzaIFi
pCjd7BNblPPme4l/KOva4greihs5klcLh4xxE/4bjUPNSC3ENjeD7lA5s5nuidu1n5YAf+FNdvJO
AEFGazeOSuBVcceKVFEO0M8kIYbEB9aYs7FIfkfWmXBs1jUqqL1YcMiL5eEA1I6a0D646Dw001+q
Z5vukQ+O/TRGAfdYCTmcD6YWC00gHkk+StojRxuofFNQH6ZyDDUDX4pirwPP/p0y3ZsbAqU0RvT9
W5oHC/Q7yUse6ZhVaEMWmLSyhpbIjbt8CG2zdHYg4vHwqKwNduDp5EsiffUOY64UO9csrPBhrON4
41Uo2W3TlEeeeMkT0ozxHdFszRBjxnSY9nlQ/YnyxjJA47XkL9hcfoH8M8cM0NXmrLCO1IPat2ky
yh9LAu/hm2uVFEigdiV8az/SmT+0EbbgPyJffofG0Nr32M+CfZNK4z633erRztPiaaLWjpBLADbB
4pSCha90lwP+WBuHsBz94xxHiNN27r8m/FZHvjgIo57dzM8Npl914vriHStVcZGNxUdt2g0du6OV
uI88RpP3AalRrgzLd75bIbtd0+FVPbZNX0V3nZ0oBKQeCEQ12ZA6F3oyT4bJzu7csWy2whTRQzw4
w1vum+Oz3RiwKlozPwVm44CvRctGnUYosiKCEI43gQxtetp2ELZ2NZMhwlzrH+yIP9NEET13FNtf
MziIB2eSMJZJdECb5qu489FPqUeOwv65msMbYUYM5ylJDmqch1reknQjwa1tvKbLxR6pxpvt9A95
3/ze4di/5wAZn4th8N482rHWmDXNdZHb9Po2s/dt5+xcXZvRKm361XbO4BTBwFLJ2RQlDjfYLYRM
1mlYtkQLXaDOBJNlPX7CLCqMY52oPngxu9C9VuAGx5UKCgyGs6nkY1AjshkFu0nrjwu8z6Zh+mzN
roEbuZwiLAom/QdsiFG26bitANMFrRI7y6MjiVBRqsxGkkbZH1uqcCzr3S069dBnyzFYZ03zJiYP
BplQXAU4BRO0ZRyoTjXj4SuGitRY5x0eGZL39NOEGFT2xtSq8K4ZDVmekrDAMpjIv7G6LarxiJb2
bWHT+wm9gkgfbofpt5dkc9dFGnlvnE/ctReMFc31QUhtQlhy4pg8bjVLOJbXhLLrHi3eza7pCHN6
OxaNgWvf4aW/LL5Odkzof+XooeERpKU2dp5OPRiXtd65VU1zo1vpvdeQfnXaBEdA3ccGhCEzFl8O
khmOVNvYjsBvgq1JVc14oQzetXdaQTsBhJQ/xCk6BAKx8li1M6B5R36c8SzOcddpIggRgMUhMl8b
CLtn6ANYxX09wkEx5HfjKGObWtjQt1OXMmCUsjjOnVGuBRSdrQf+ZOPX03LcMqhhpzbXfkXQmjVK
hu0WK6vugp0N9mFTNFaCmTtW00M9sl4xFfY8kwKb3UqW7joG3LSqdE6dkN/78WV0Eqko8oYxDa0A
sjlhxBfhIobi2KmXUY3CyH2qIVWSq60ecdwQeMRxat3WIcZCZSCXyXECFk2T1kMpMnVPumLes/tz
NowMIO2D3x8cnKJ7V4Qcn3DsEv8iH/Ne2sBi26A0OA9FPpCnEO9GnMFrrqHF2Hyqd7kqwp2pQkQd
psn2AiU2PbtpTeSCViWmZ1UbmyCK5dGwOTKSzeKYkxXnrMyeM4SVfRca5p2MDAAX1WIeLnPxhs8y
PGGhSHYMMfWNyvDOUcmLCKyC9AB0fP5KjHZ8g1s17Qdin8cJADOfNUvMdGdLH8NcpC+4Z+Cg1JVG
AVYXQbCfeGf66EaEvhIYROfCh+riKlJvoen3kDRJVl5gLuM6klrkBx6rwUY2gQ9nHb264oDl5JxU
KRE8tKYKNsiXyT7kR/3cTR6eH0WeAN93KY+B8N8zc8C7ag8VYpvFFj2iWKWsz/KPjtKjBDm0JTwK
aHdmLSet5hgb3qjmO5JgQ0Ofgqfpzs5VCcTQfh5s6mzzDLlqcYPNrU+WJGzJraYgGfwxUs+eCKD6
8AlizOSIPR3iqAreDGfp40G3OTraWxr0cP5VbsnLl/I0it0b8zWa+zBnOivKF2+QxpMFuX1pCnZ3
pu7rE+Uv4Y4v4/Rs9p3zmM5V+qnA5NWrPqn7/ZKOvolzBiBj1sO3yZmbVKkVfelJxruCJ8HWAax0
KYQH4wml9iCnnprIAQiQmDLvWGOvP8CRFLSETv7jNDfxxhyId0ZtqzYEDMPLaATDhfVqQqJxC55b
oTVevTFR74aV5Mz1wCjMoB22bdA2pJ05Nkae/2ZGzU035t8Ya8K3ovLdHblyfthNek5yXCEHF8WD
jpUB0Is/x1s1dmQJW5f7l4T8QLkJFS55211CqlVvOJ1bZ7cGHEguLDuMtLa/cJ4hYs+ueUIJRjFz
aS01cVk+B46Qt5MKi+MYjvFRd277ZUkFM3lxDq8pEgNWM1B55jSl95Bls8SH7WT7UiyUMHNkPi7p
TjpJMTMIqmgcb8GlVFvamp3n1FExKlvrvDIbYkJwOyzS7F646MpADC6KsUU23Ja5yUu1LV9nekHX
Pu5SHEsYV0lETWdMUvmXmqDoNxb56JoU8Tnu/ex30OjZnicUnGUcb3DUOFVbKX+iCN87+mMx2m9u
r/ReQdF6IJDqg9I3kqPvsPAEIZmHWhKu6kOOwSv+1OFFBc24Tl1u+itfwFGPs867SVUvr14PcD+S
EZfQXFaQMc14K40+upWh2z0t966jwTVvBecA72xa8HY3dImX3YbuIkRrXRqzRmHrtFiTzSKiUA1w
nUWO+3foZI5m13SbWhJeiKuW57nb/gZVGNzw1yq3Y5ZHvyCOC3JoU3I/9q6GcjrHZ9PVDeatwLnL
Io8OaUjtpLxzq15bFbDaqIXDkqSPYdJYF0hQzhFGPQulEYwvdjvoW8fWyWmsLe9pUCVT/Qgpzsk9
XhiJZy/XTwuKX5xRLe1ye57asWQpwDPNntGgLdfNVUw1THwq4e6QueWNTMCkuTQc3Ng+kVpsX83V
1HaxdxWOzBpz+cYWWhTbZhBvVpfGn1li0hwTWZ61G+DLL40F45vyYrwfpHwoXrLynDNSOl8HDFMH
NFJwVHMffdQugFUMzsfQ1MH3FCT9lh+Y8KgJstFFEuWck31tnpyoB6SVqgkCVGvN0Skoi/qz65c3
lotAcqBtvrqlwHR6diWrYFFV+qjguu1IAihqk5E76VPgpWbpeCdmSgNXokKg0JMByNgILP7qWXcx
6abYyirJzoGl/WfPzaqjOWXDtrSMaQNt0fvuGoujWyvSPZjD+gA9SV8lmLI/qizyJ7oenIsfEnEO
QpzTsbLmu4bzCSWySePhvTN8ve7tWEA+KxjxtmmPfL2yOlxiJy7wxg/7Dc1mloVgGcH7IS7UmXec
+KN9yTYjSbq0451wBqvdgmmy4VSi/KDFYlnZEywIX03kmVuSQu62pOpkk4NM5iNMb9ZqNhPoEo1o
a0h6jtdHl2Sos9cMp+q6ayq27UaY5jVwHMJ80mdioymSZgqWoOjshdQi9W4Y0K89mwTwTDvENk37
l4W9QZm3+SAFjloPXsU6mbXx6pWpdVMLuI2ebVItEVfmnwxxoVt7y0d4XVSJjW/HIDhNaTwcnZj2
bRoAHfnU5TI6ZZOUVx4DgAhHs94TYBx+jBpfh1S5Ve1KAwAaxhe3PCbCM56GvMJz6UXLDw3VgvGn
6bfejpBoUWPVcwRBDWOExt6lXful06hJD21UuK+iC8sPLWv/6NjW+BxO0/Dkajh6GOAnvY1m7R94
ErIXD6moj2ZfO68TGKnbMGoX/Fiobnkvtq8GNqp9Bo6N21cbJY/VWEVyg+/H+ewdS6dYh6CKmK0V
PWg1BEcLWOTFpCj5JqUvVa2Kkc2x7/zgavKoqOmQcdwPEkIl02yf6R1ItuSPLeIai00Khygp+2sA
lvcA+Mi+LeAqvEAn1YJTTIYXoNfcuNtxwDPbhYSnzKY6FJ6ITv+LuzNZjhxJt/Or3JVWQhkAd8dg
kmkRczDIIBkckuQGxiGJeYZjenp96MpSV3W3rqmXutabzsrkFES4/8M530nDwljpaLAf2sQ0EYkK
DMN7omXLFMNXPl8qO6pe2CJDPx3ohtZwvYevea6qe3+uyZhtdMDe3owekeDG1Aep5ZJ4Q/DxwSFE
dpdELirJvCGzeePANBjXbZHjUal8eux+aSmYK5FIYzBy2Ft+Uz3pMqdGwHu1cyoU1kHokmkpPJZk
cdIchnwZ2nsV681pTiv6uSIB6tUGd82M40X7k/kmjBb6STEGRxeXw6lPB7WfheNtWzxKp6ol5dsV
RInocGpuJ+1kBDqaBRhlPR3U0GO+ioIC/oBfPANrc/hmrXFDCYc/tRwRm0SV3E7uwDMweqVDjoCo
v4oiqX5yW86XjITca9k1GkA3LzmVwVDf57kKLmhcSWVGErEkdPUMN7oQaGLPUOiKLhFHEZMCLsmO
mTRXHnxqVp9J55zYhKX340Qf3jsC8xms+P4joeOpVxLDF4eHNMW1lZbGFxesNayMrvUokvp+gl4o
IgpI0t/IU4iUW5vkprbVh8yH6H0uzJIMbwTbkdsBFba1+iSMte43+TijpUgiiVWbK/YHoNlF0wcH
+lx0ojo6UdA8YB4vU/ZjxficDTW7SqslPpEXpTO/ZmeYKjxYxK9v+K327KQQUNwSKqLcNRox52eS
Rop8vTEwYcKkyaLSqegK13oIuh96tOdlbZ2mFap+S5xKX8JiM6SHXlzM6tZ1AhuNbatxixsJb9dW
m96pJ7Q04Cvxv02D2PwRcmdxL7DUvzAIArPFr1Kbu0L2LhOb0abtr6vZgKztto/MHwqsUeArmer7
ek2fiFQ/KJyLUU06pk5Vmcvf6eSkXAi6RUKqpTYxOIE1jx12ytPiWAgdPAo02mtAK8VHZzjjA2Kh
aEcN66g1oTcBhonZqD59c8T/4jrQdQcUH+yFNZNGwd6DjqBpgnhfDA0UERhRX71pA/l1aq89RcPE
i6w0YtFdXYQBg2VTyWw9KAOXS1IBYiN3e45BtvPFVnLo6b9tG6d34rQ819gGLNQ5fK/hUVTzvJ+0
WdyCL4qfoUvEu16L+t4sK5txtvWam7VxhpiVPxcxjtky9cyV6/sxT/S8UKn8OsKX28VEBPTIsk45
1TwZH10avWCnGcu9nceAw3Mb2I7ywZKhgjI78qsrfFWsGSTbxqzck1ypnpbfcYRiDHhJzq4U2Yub
ECLuhF722sKTPRHtk1xnAVvgHLvjzRTnzkmh91v3/DvGoGF/k6JtB83ZRu9t1yENqarmxA0VM/Vu
zQvnXL+fJ5suNs97CLEsVm3S94bgIepH4ipDW5Fl1PnWHT8pSdQOUUs3VoA5hLGUwcqziYC79fj5
v500tbJ9yAkeorrDPRe41git3O7zJ2UwufHBkfGQdc5RZm7ir0xHlfCeJWGTbWXc1WQ4z5s6JKHA
Dp342SnM4B7ve4nKTuivjOzAHeEAAJZo7mIkABACUOQpQm7jqNfd1mH4B40zRMnjpp74cOden1OY
CEwnrQgZKGmzEA9cO6DBk5LCfBXMmNqNwQZc1lg9gLgIyV2plPui0oT0x0K1cBdNwn4Wp2iCuWGK
4ktXexwbvsecnQBxaHerGUTao0oVNqlhmtoDEySG91GA2WCVeVHyjRYvI/+W/ZLOl6WY4m66z7MB
Se/gEbHOold14aaLxEjodpMS8FwIgRUxWsAyhBja7xrc1A10zNeaqd6T5Uux6/m/G2qZ+Aslc3u1
5O5izkPKtPdNJ7qvKiqcJFTtwygHZy8GKzmU5iy/Yd/bPxPtNE+cteI6D4fxxWuyiV91aPoPJGZi
dLdYzSW4sHAzUGWqHswVBWiYKOe7j6f+EXhU9jgXaT/DOvQgFrUhhms1Trd0+NTSMrvqQpV80ItE
WzKMCZ9LwpY3dNGm9yCfPcGZ3k/7WhfZY2FVKQE6HVZIzuS7wPUJTwvRh+97keFvMAzZ7xnJoF+A
SW6dE5sYoJXZ5IxVlQfuN0PPtkIpy2CIBRaiqyKab2Knsa4ax7IfGyMPcMT4eUnNkeZXiUVwRmQV
06INyF0aJTQGfKgYMa3Y2tuEbpXf2Wp2z9MUD2917wn8vqLuV603ePe2meIyB7A53puxlV8U+pYH
25DjXcOB9zEPU/Pal11B1RSFBMp01deoPTKRVJ+9NnPEuKCfmM00kEdvmt7tN6MqB/I+ClRPIFmZ
0HBcP7f5SExC7cG6qW0QNwPpMyPigSx9zvB4vjFFg/zjcWITDjATOdrpLYrEGGlV5Mg7Wlb2QVrk
HlEjOVK0vvE1QWxC38+IR51VyIjySqHmA6HdsJ7B5vEDlrZ1KNMuu6rw/hzSpqXesNrqhoRPLGdh
UD9OSeVed9jdKIGb2rwq3Dij+rXyAwFow8QJ5YibKq963oNdcSrqnCGpg2F86xlW9hY1tbtrsxyo
GHDWJ0u7KR47Zs7HVBbDmTnOdI2IqWYI4vgbr/DnA4Qz+A+z30smjgX0ncJgw1s7JN6HiK0O/MzF
1YCvn41ZDSkk7QgDHPWErrthXrrl+fWfOV8WYGYVzo9JnRkXUKZAl9tQHfzBxl4uO9NkKAduu1ra
GAY6If+8C8czo57h4GtvvrDDz7auF1gPtBrDbT2lzcWqspqaY0KXW3qB92Bnsf8jItnh2xlF8Owv
3wWzFACLORk/P7iwsH016MIPypbBEk7m/2AVPF2NcKzJjUQynRa0+qpQ0TEZVHms07TccPYQddOF
QLh1oI+lSR2xLoC5HXu4RihvB4eaI6Yw23mhNd0b/mBd41MvmRFM0wMTTBeh8QwhFY+mZd/Q4qWg
aJooXJSoHsM6257fYi2hXjaz518VTjL+SEG4Lf79MX6h3GVKqSp8jL7vqg1aQH7kTg72JahqVPdB
QiZQUqmcJZ7BLloBENpHumbi33n6TjG3JF5ETOapi5L0u7RE/1AUTX8c7Sm4rYmCJASxyvJD3iWS
TtNxfpJbuEwMAlU82aNHSak5VyTTERbTFG4LlJsRLQMZ+ZBrzzhIxG0hdgfV3Ib1aL2TcSa2mDnJ
3SrKDu+0GxvXyHsTEnziFn20Bsul2Q3HK+bcmtdcJIweswRDQEKMCHszuqLK0Gx5JiYFd9iVjaNU
qXGWkf1WdTlROzDKybE1BFmJqJdbPLPhdCmC+IEIaMyBKizWzRAPR5tCdQsyJgXjko1PcR3hz51z
B3ViHMIYHMYPIGzNhvSo9IefVAiASD8hR0O6gKP9LBlgJ1jteo5dRmNGbLCAN4U89VYhP+LZag+l
DIyTT/1D/AICKDiK00NbEA/OWyHbJMyzycwxdfudpqBevTJUD3Nt4UmbeDptWZO5aCpvBxUyv50X
jmidw/nB9e6aNAWaBTXjD1j7jTJ2nsMErmFnCKUUug7j2WbvhbGxL5hvPbT9WF3hvWlPcSToahk4
EliQisn+xjyQ3OaoeqEVRvGaN1y87w3t8Nglurk180rcFj6IsjUKfuOpD6a220bICl+6SQVXKssY
UP93wIRJktgZTsB+QB1cL+PsUQXZa6px0zMXpoQuko4EnoArECkpYV8eT9azZU+kI6vIvnaMnnr5
T8Kfu98dSv9R6PyOZXHXLiKcf1DRIKFxiY51ibeV9B+W+VcVjYO2ubc02BaugqF9iLTnPbramnnv
xEv6CU2SiYYzMjc5PdS9jCe287Ygucnskm3Gpbn597VWj+QVlfn/XFBkn6QzNXEYdX9zj/39T/uf
5ZLe2/7jP/rLx7T/629/Hf4sF9TXX/6w/VsA8L3+2UyXn63Ofv/8v/7l/+tf/ooRfpwqYoTfv/K4
2MSMbuPP7s+iKlhg/7kcq9HF+yejtX+lyPr9g3+Z4NzfpAXIDw+crSxfCVxmv+Bj1m9K+gR0KWux
wC3uuD88cP5vwNKROjLaxJrmu1jqfgmybOc3z/N8fv2gFG3f88S/o8hS9sIQ/LsHDnGxZKtq8Xb9
6yOE0oRkcIYIR89u+w46B1r4TReX0y3TAvEEYlIiJyxjwrkGgq4SN7ReOEdJEqmNadtEmfXFwekn
61xmvY/Y2nIyuKYKxLbtBNyJ1uCAuWQzjKAW7wY7TTegRLd1jBuu8GBrKU3o2e1IMgQVMYmZz60j
0gs0Kw5odgZJGV5X8ezdsDNJ77paDWSLmEbDfFgIcJgU0iNbixyXEws/1uIgV9AfFj6BcPEyWGDT
Hx8rhuCbsjK+OBjJF20mUtoEFjWFqv/Kn/ph5SH+QqqAlSWEr/48QHDCXWHORCBaCUl4i04pYKKx
KiwnhXQ14+ga/Hk6eE5jQMGg/e+zvekXOJjscBbuTdja4QGXCc4Aq6ByaltbHrOw5Lg0MoN6r5rZ
gnDun/KpFXcJbA/aMw1uaJjQMzfpLo6JTGAazfJdaxzxdCXqOs6b6s5rLOepMFB+9AK3bx2yaRnK
AZ8Va13G6c505w1YrfO5c586ZCLcTQFffY6rNcGhfkvmeta/iZBP2OgSFVMXhPaFO897JG3LORhm
wOsnKV4na7K57RGIXNWNF1y3yeTcybxz7nrWb+8Dt+dzlJFIMAyG3sZ1ON1j+2q+BfKas2qEV10R
Li/eJVZz7CtFH/rFVzbJ6iWTDvs6lDG+3PuyV+dqrnpSkzKKwJxYeujKD+CH4/485TYDFcsG82Ti
MHurlLasq1H7tK0myR/RRqC/YJlKmxBfuWE6740xnN/rEl4Ac++aQ0+NckJ0NcZhhkOq9m3s1Gl2
L2cw1qsqd7srRaCBueJUTS/EPQ7DmgcssNd+H2QUShknOgERgoukLqfxCbzGIPAOuTPuimbWNVrs
KTznXehfwe6A3JJKL7jHejO/SNOSP3mZ9SFK2s5GeozyRlQ1NqaUFSK5F7a609MQ1MfRi71xO2gQ
Pw7CtxviaCTZC46+ECnvvzD3th4dUSZXWsv5ZjZS2iZSoIsHNbAFpACeTtY8k1RWx8vWkJixK2j8
/QnXEK4vJ61R+1ug1CR+3T3A9pDF3DQMB3QPJVFw4I5UJOH9prLy16GuR2ADbAP7ShtYEXSL3595
jWIzM41vjZgoV4JR1xHMHS9/JztKn4qJdOyF1b5wPPI+QPI1xYS5JbmPJD+3B6tHgx4nl5hoofeq
rcdHS47FdeIIQaNLoHG6gtigDuOAchJp9mSvpZkB1FLsNu7jWGX5WhCQxKxJOhFxgkz15UGO3fRm
eo1xHkwe+JVRBKpHf9VFF9bB9Q2Y2GFjOCL5SuyK9brZtd4PqzDxOs5VxMAX4Wx0bbfQZ9co01DC
V0azdHjoW1+pDvOHajSbJ7PhRt9VyG0igPwNqbsgPwltyevs2wL99WpO/ZjhvKGiWaGkmcN1K7Q5
b+mNow8GybghAc/7bzBt1GeWuu18GrpKkQ1KW13tjMIlLIugVe/VFS2q1blBBkm8lIY601F6qXA0
niCAR3cdrqiPcrS6B69XZLWXBJ1ka9HkJIfWUZowITV576Z+FA7rPMSntCM1yYQPrIBix3iUEcmj
39+MKAtfR7JNvjstC9yQsWOCUOQsyTciwwBUE2X9OqM7+QiNFvsI2IGWur0d4kvBO8rfpTgDjmnr
V2CF85BlUwo1Ho5VFepjYCDkxboQe58qYzawNooRMLyM+gvpYtGtjwAYJ7TRjlwzhO6d2ibxSXYN
/EsT2cVZzg3xfBMrr22BRUxsGyiLdCQ0dvE29zrdrOfAT94bSS6ByK1k2CRK8XVGi1uLAxsPocPj
uUh/RevRqGlC3DI366EHIBfBwzoxM6ejo3yUIOAFhXHeFGyHY7k4vydnohSuxoOdJ3mxsVMdgPjp
ire0LulB4qjO5mXFbnhgdvgveLA18dm2gU7Hc6r5tRrt9kXXov0egZ4Qnd65WF5nmYTP1mguates
RsYbaIPEmlbDaWZ3E9bcmURRjOseyH5wM+vAZqarjR79VeMN58KPmtvUqtFHkbAIkYucrwhMJBDE
bm03pjjXWSBhTY0iO4bOUPn7WfsMBW17Kt1bggvRXc+yMEACioHqfioaKC9meTYtcpAG38UpIBs5
+CvEI9z3UUuPvvJrY7zLhR3tLTIIn5FSdV/YBA02g8HIxoSKzWFWzpvwnT0jvu6y6PAIKcJD+UEw
CY5qcE9zmEzPIYl0sHBmg7hF368AdrAYJLQ47zFFQs3MJ5Kt+1lsDNerj8msu0epsgTUWoD2DJ+V
wFIkWIWe2BgvTb8c91ntMPCRTSwQF2d8MovYtm3Xgd5lIL6cRlVsThgzZixVpdsUJfxI5ihrSPNt
vyUUtoz3Yy1J1jRdQk1Jga+2IG9sOMWIlTYNufBgb9ghfM7NLE6t56Xm1qvHmZSUwgHKnbNYPQTj
km42RBK0C7gWq0ZeXJHgR/ZHNW8CWU5vlU8RYeokfxppSX+qdPCOpuEXP5RKo2dL1ta7AJHyNJiG
dSwt2e1bBx6AZI2wm41Cf3tWVRabysuyZJcFaJExeQ7uB/xUrHWRbllqJ7Lkne+qT+mGLQZ8v1Js
4Jv5amZ1cRwxbtYrlrrmmTBaXH8c+HREyDZXZY9wSEORhGs6A1KrXdFcXFSrG0b5LAPCttU7FVXO
Fwuy+mP2lLtLhYn0LktJWMv1qC+qj5q3JnM46TlmwbJlpiLC0K9/2BhsNnjX+/2kwAIxznCLW7J/
XfRwfaII8uxtMp0IwnoyCmj1RHa656oewJFJk3SlnLr9LdLoKR327um+jyXKSySr142Vlz+jFvA1
sdWs71dokqObqfHsJ9k0/jXBRvEn/NJh3xNkfkulUn504wwVKZvmLgUdT8qHlNK/1k44XYXWmL0l
YihuCGN19ljV24NfegTGs/v21/9+/3QTf+JxLL+7/w+6I0sR0/inpvWfoMxX73mu/+O/oYD8H/9x
em+jPG7+3F39+vjfO6TFmeLSyPjohcB9WPb/wYS4As+KsG2Un2CgEQ783bMi5G+eaStFLwTLVLke
bdWvFkksUGfHtjz8L8J0HGn9Oy0S+OV/0SK5NGn/4FWBfBdaWrcI6Gw0qEg6rOdaRtVVpClMK5nC
MJe2E755mZr8le7TaGcadc1tvnDEwrDeoX1XZ6dg3ZQblrktxmTB/5fkNHlBMqEh83J3o2zEdVBv
SLKPwCKJGt/6EEBEJXBqOuY2avoYESLBtxBM7XZw9yj/hj3NpnVtaTv9oWaDSBN4Eyux5ARk4ADA
Vfn+sZgHwAUxOUx5ESHuWtLSKgASr/hz+ms3tukdJLLsbBOno7/zEBjt0zzNd4XpFD8G9hrMPLCx
fA6jI86QC8AOmAFmejvvPLIrDEQ9HXL0y4iUb5F7B4Ry0vyVj4gWR7hQebF3G6zEIP2/8oFUlrYx
shejWBzX4N3RjaNMWxHRqh8TJx7vRFiDlJqlfVJjNeExcyIIGa7YEy4T7y1iMghki6ZHnWKzObVh
G0C4AAUKBjKtqDCtzO5YnUm9imyGhZjJA4SELrtXJNeI5m2iGWsG+ElXc5+2ZvOzTBiXWlBdPhHY
IWuDUvUCxSV/9uwMYbqb5dEDiUFYMb0+JOZDV0UQ7iKXk39V4cHr+O47AjQMgxH/DXnw0tg4QR7d
NRzlOU79Tj739jh0yEUtdT+UdLyzN45Ptuz9tWsbzYnnt3zPp9G11lo03bZtRuOQsgm9F24fhKRY
afvSsxA/G+A7my2nl7gHcIw2x/PrKnzCicuSrwV7azDOavk8ZRbWAXNUK8X5VEd3ygYeYVUN2Jmy
KgcbqAlyb7YNeYVL21OnevAVUeJ1Zd81iVm+a+RxFllbYQJZjbvnkWDbApzcbII8rKD6diEaRWgG
LDPanNAjbs+ILw/csoy2wVDbF+gTwbtvLvRD3Sl1ghQGDs7JkXVfG3j+7xTTbfZayO1YFdIbP+m+
iogScIN0lXaGRI/KAa5vLDc32nOVaZJBemlG7ZHhGi1fG80kX4RpEXa7rpAOO1CpnGtGuqzETDqF
5tgAB3i2oVHtJqG8hwIdS7JOcaGGB5fsHrmnEZgw6wfatmn5h6pYl65nQ0sJZrZ78DaXwWyijhZS
oYT5Y6oXPVZs/OwNa37QHoaUdZyGhnPCTjcFeGRmi/cori9U+WbEHMEOR+iXlho/Au205brSFjvK
kp74oXHr8tlvhBzu6rGcboTR1N9Bmw23jhLzYxzGpIx3/WQS6ShsMjGVocTKrG2LE8GO+ZYheNfx
EgoLkqfpa7tHA6s4Pih2maOmszDwCfA6Byth9GG0RkYsmFiWrizWGTTnN68e2ktvhxTLJq9yhNM8
RivB70fc9CoTisVc1nUP/pCYl6Kh/1qT6D2fpqL04a8HtTKPY4MTYMVbQgOHnGv31FWNeIKRlD0V
RQmEorVrTNM5chyYgLKo0q0XdCjcCLRi+YHa7lnzur3HceT+4K3Xn205eg9ASOprPWTIb9JqAZmX
PUg6W1tjsA7CaVHIiPI7AWYZrHFWqDtQaLBO4n5w7/NRAFhuZofqP3XPdjMblyBDjkAcs8rPo28N
t13Ut/etEwdfcdMamwCTzVMQkdti0ScNS2PY/GQVE0dn2+3nd3NsnKNm0XDu0tnENJGWao3NqDs0
7HeIFycLpmp1cW7brv9ht2Gyq+3BvBvRU7/SZ5u3QdAqdi2QYUwC2/d1SuyoqQWSk5APwbTPJCXy
kK8UuTVhZObvVqoV4YNEV0eRIsv2za694TiRipeD1JaMr1lNpe+wcWUD3cgObxHsWmRK6ji5ZtWB
v6FxsKMEjWmuydkZIJPQH0OHGTa+Yep9M7MzcKo6/zSyJj7GVphe57B871386rtuNpOr1vHqK0xy
9VMwcGS3EXyTWNOuCss17uCDD3vDC9zHNvH7O+bk4jDjh9poRrmn8gYJ6DkykQm3vSG349yi6nAT
x732Zzv8+K9dRAmT0vg/K6IeENvEfwm2+PUhv9dNnrfg0JjeEpAlfjl6f58s8zemxbVp+jjgFhMw
Jc0fo2XvN4uiaIGnsWzzlEVJ9cdo2f3NdH1BrAVEXAex3b9VNkk+0Z8myy6iGanAYNKXS1dBeFvS
bf6U+tO7Ig1kayPwKsGeyhY1FKbc9Aju/7NF6L+CZ6k3xCd5u36Ja11GSaE/4yS3A5M1igSuGX/i
NFjyZb0LbdhL1kW8+a3ks+znl3LkKaZzLzZOOG/8SF7AEX/GnfGkOE2BHrEwEzNHE0VGfu5luSvZ
pcteXGq7Rkwoq5PdiZ0cqptMNje05wzuOoBOjVzorBaTYuyZrO4SOMxVjX0C/HS59hBkVdy4txmK
3XWgcPpx5Lh7d8b9ARyyvRonF+c9aGWIQUh10pa4nCBn7gd35dAVzfSIkQ5lvtKs5UiBuyIMOViL
OEMWOCK5HGirQBcQzzpKxz4XFhL3mOH2KhdRuyUYUxzLORUQV8RrXMGtDKX/mXdFctWL4pFBNCMf
d2quPVZV+7kwXl2LxB0byibYUnUMTVo5AcXgSKXWbvNOIHvq7dva8xQJXuALYhKGg1K+CGPQl26A
OOTlwc8Enu5au9a8Gez2c/IaIP6JeReyzgQTW0yn1hj9dRXYxbVLxtoq9vV3ahWfGdtBhrcqOXN2
wIVrE5pjI98phP2btHfTm9ExT9i82Y+G6J07rsbBJgajAIoVzHNxF8ZduhnNpNmalh9uBAXTRpvU
fkYkuquGDNyHNs77nZtwD2IWGnZlOy8mJogTrEdX2RKrHJeIrC2zFwTFBs1hNrryZsABw3ykV1/D
mPlnXGRyGytmGO1U6D3DjHEXjakF9EdCUHLzVyMwxM4vK/UCdElcokiQu8INvU7DMmNgVhX3/EA+
1q4yum3rmddoLttsaVBbojpNeNa5hzdkMOsVYWhkpDMDLFDSPtSylhsQ6Q48J8e4hD35Xvh7auI8
9XQawshcTzhS91PPDaHZwN+iaXiIFD5mvMfjk4raEu02/qbYIwXXH8bmGn7OdT+Q5dkCZ2HmGuU7
GXjT2gyt+sT80zwZoVxQskZ9jhgnHVid1g+JQCxcoynbWCE77dQbmSln2qnWbZX8cL2s2BVu/9hg
t8ErY50G+vRl/Ey8gfwuAypYR3VQiyavXeOLyeC0I+Xuiq7bdFVfbkhDYbdgT84mCokfLfO4XiPV
uRDXV933dYZju6nPRQ5XB38dhjLMPetO4Z/AvPKdNnaEaYI5C8FU0CgCNr2I31wAVgNBnbO2Nx0R
dhiaP6bAL9ejO8wnrzSCp9qqmx/Lch+5lTUQVww8MQAKfxS+q49xUBrHsJ3I30TQiNVVkbbQhLG1
9pChrBGcmxsvNjXpOgTwYKr4cGvxQQ4Y1DsiQu/QFo/bKFTeqgO+01eg3qC5cBVPndy4HjlZPUrs
zcRanWyXHqSdlumBinJcY5JEIc1C/9q3YlKpTUT3EAEPXQ58Tjk2aVStrnZjFoPSld31jBUUNTbj
wRRT3N8sFDts9u4dizgfyivVDO/c8CqQOCzg2rgISVhXcxhpAhQYlIFyBSRmjwRqFSybQq87G7iT
EWaGr3WNjC3Af8iaLEh3LOpAz7kj2bqVh89atMQKV2lyGnKOttGPxQoKBMNknYZbdMTxJqOMPvUM
k7dMo9Cu+0icOfw+koqdVeSWIcK4ugVExcvol8hy7NwXFwWdh401KiVpALp0dCdWrUWMCmbxxk3e
ncL9yYzb32jXdJb2oEVTPhy7xjAwzOO5JBPtkao5OhvB3OLJsqr9FJvj9Z/u33+xeRdqWa3/fV/6
T7ea/w+r9zbG0wINzoLVAstwTNB8RZhbgMeUb6FNYHRUxnJf8axtQUTcjpXBFHdE7KZ972s0lpjz
kuuh60j+cUobxXrrys1cGp+JADvjzJjefcvei9a59QUHkE2/AL+oqHdaJANj6+mugvZ2JGH3qLqp
2PHQBRumbMg7CndjivA8pE6xY6pQ0cgH38Y83GK4eWWp5rwPuUAMnALNmbJevQxVdUJfFV+jWyKO
kfTVm75uvswR33bvGUjpUnS91Pq3aYqRC/2L3GXo1Z9Ctzevgh5aVTmPnyODSn6PY3OIQyG25uQE
azTZN33GW7c1xbyDEAD2Hf3qfZf2rBaSpoKnBLGCqItx41eETvhWdRj77puuZYPVuMeZ0KensKiu
ej+eeUrn9OLVfvvsoPnZNkFS7/LIfOmd6jPJsAOoXkwb3J70ormNlGbsohe5mNNmgwVKxlYM3WlP
+Hxkzdk5BGHPq8azlvZTj8MRcmWsZx77ARMWmbcF4EPp0LHOajgWrTZXSNfCTR8aOTVA8EoRsQvh
8c9lCScgHAPetAGJHSJMbmvhktA4ijdLBckW+1K3bh3fJ78ifTcWOE9emLxdzDFHmpUsyAvYQr6N
XXWwmdK7HbivkKHDDrX+wSiAYOYA9ndeinDMFxJ58EQEXWbE9kOALO8GPIg48cxBwjbVz6yFHcSX
6c8q6cYDwdbxjkyCD9crCT4IgcSXmclq1ZVPvSMf3CF4qX2339qu51wlPr3g0IUvXetzPnSQ+zlZ
ROOdYBWwnWPVBrsFWH6LT3RVJhq0CTIZdGfQIbzYFU+pb7BFbjMSMTRiRk0ANMv6ACBrwLvAwkGU
tMN4bRkt/MDBePRc3r6paeJLC4ancsS5KNL8eoTFth6NOmfHWp+H5V6QuvwBxZfImWCEHMedEWI6
WQM7cK+1i/KVh2xruSRVpS6/5s4sN+1y7YTLBZQuV5GLZwSsi0cGqYX0FGgmvG3tfvOne9fvnxGx
HhV3Gocg+0puOdbVyW5wmherL/B3cBbDW2hPJpz2tcCzs/LIIN4YjWtsyHFJH7q56g7pcqEGy9U6
dICQFD8zeqegPg1DNK/Z/eY70GTBJbEkwOyAKAQSIRhcCEClNU5iudzlw3Krh8v9bhtQ8VJV3E4D
KbTTYBV7G+sKGNNohfJpOE1XdcC0I0zrccccPoSqkDmQXago8qW2yJYqI6TccD0Wswnmn4NeahHd
hN2tnjCHcw7DGHPCABrLUrpQW/hQGShnkqWwKSsxIrJwrIXbzU3tp84LjF4819REGILjXbiUSelS
MDVL6VQz91iTWQ4ZHXPmGZ/i8FW6I3yZaogfzUyB9PSo+8sqPUCVAxCy+N+RiXJhxnFzkPbwqZdC
zugKRhtLcSca1T0kkNquCObgOrKGcjMv5aAv/HorI9wzLLeKOzOJCnZX6lmZ3kM2klxnl8gouExP
yVJsmngRoWjkcOCXUrShJvWg7p2rIMHITL0aUbcahgdrVne4E5ailt3fdDJyCl1BxTsupW9PDQyN
ct4kYsE4WPlqpqNFSg8YBdHWc2SoxXcbv7HvPiVxso/j8VxrtO+4BqgnIjKo6N8php6Q4rhrBzD7
1l6qcujIdA5LpR4sNbtD8S6E94r5LtjnddWwJgT/9u+3zv+19FuWSyrUny73f9pQXL+nWBK+hp8/
q79sJn7/uF+bCfYPFiYBFP423g3CyP7QbrnWby4LZ8DhYI/cv2wmQGZJUy76PJv2zFIezfevDtv7
zYaGvtC0/lB8/YFX/1V7oH37Hbf+L2oRe8GT/7kUcQgqUHwJvgkHZRlsrr802LFWRPgyn9+iB3F2
MWLTE+oYuZKzuxalFkD1WAzENU+5CjzCI0OEThXZaUguJXWDO9rruULUHYWRdd3OpG2l0j9ZWPGw
Z/Pf/cH3byxdmr+rBf+v37n860bFZRbLTADnNCsaKf83dWeyJCmSZdEvogUFZdqaGTabufnsERvE
PTycGZR5+Po+RFWLZGRVZ3YtuxYplSk5AAaqT9+791xaEX8Sn+WUorqlK20D058Y7Iwq4L0JOv06
uM6rRhm61ia8RgD7XT8huHVdVrpNykNAAlbPOjq3fBxCRidnseLnbnBkK63uQBWUh7qGcFq5KWVq
5OHhnMJHKgdO0B46bry3Gs7mb8UST1isnam3nh0mkD5YpoumeeFKqBa3fWmTZAZCimTwu4QR8XfG
mEBwW/t+kVThHtHCv6ksjeXX+v3XtLFhCkPopsP0yv5TYTlqSaFKqBcEqKAjyJaEnH6goQfDGtNG
dmDHORZTGj9PnmveaYncFAPrCA6Vyi6gAETYKkIZfMNpql/nqNRp3zHdHbzkrZNNeezBeG4t2q0r
CbuwwV6OP+utdqlz0Oi8yJhjpuyz/R++qX/zkop/fUltMKaOjh3ENWysFb+/pL1DEeAgSPZ180kN
bnyIJkD3Q24Br7GW8T0T514H2UxRphZFGmb4iRC7v7kMhpN/errOMlw0sRVKw3X1P83yLNdO2Yut
yLes8IdZkobRQUtiemA8zcgCCZt8ScfBOjAiAkEdPPVR6jvoGS5lhkjjry/G/PPFOLbtmqZl6xYV
JKPP5Zn9oTPmBJY9J4P0+PC6C0mOi9zyKkvX3Qx2bF5Gb0DzPsyHFj3gpu605tR/zmMT3I3Lym81
k7Od3GgiWUZ617AcKsw+9bA3Zi/gpKC/RFE9HFBMfZs12Ea1qn4G0o32FEDRpUIvfZfRsUBYzMaa
mM/WNPheEcI7Tcb0+p/fqielYEZrGfzPWZqEf7jVCVwys0XBrQLIhroRUXD0gMyHIL/WiqN763wo
waEys40PGd0Fg3lVRYQkLMmOk8IhXoQe+e+4dzaZSMNjUuMir7zlDOHaxUMqMemhUMMW2xcJYQkk
bNqTmxzU0mEMS+ejTGv9WEWsfE6eX2lprEHcYCRw9PLxr2/W+PPZ0LE5fPL10lplYo1t8Peb7etx
ZEhYgq7N0xR3aIs8STKQbWrnQU7axILcbFMwQT3phJn73QiYaurUFWt87zGpLS4O3Cz/zJ0hXVvo
ideotZCsd9V3o07av/s02Q5/+ya4XOHQ5mU/YlAOLfL3y805wLp1mIV+0/F9TvRyzu1NKIWVRJ/r
Y1j07g5VC/MS+pNn02TInUb9uZNWcSnYbm7mkFgbjn6bOW/bfR/sAQJ0279+qP+ygCxXuWSHMJen
sWf9eZdDh8jc1rQZq4qKoNlK4vihOyHzzr4bkmRH9t1Rr8tzQLV67GrebCugGvvrq/g3n6zjwm40
dAiEjjAWVOcf32ONTCTHTkKm9Vq7wOG1ZtMo5Dyj6U5+DFSOdGBnOBs56ZcgO3ZDMQXHGUABxOZJ
f8ELTgOUdmY6dW+Gk7xmasO4rjwaWvPeWhCUUDyqdY2i5nsCRVjxoe9E4ppHDbAdhvLmVZaY/svg
OcvS6lvWk74+BsPsew6JR399s2LZfv+4FfHIXdtleLmUKTrcz99vtkXXR3Qdxiiu4ouoinaXdW2/
gs4JYyOfxapNHHHs20cUaIwF5wGB8hQKX0ENWJWQJRnQln/zCxj/clGOiytSStszUIQwCPn9ogYR
l54TLUAYtJ064O9l3cR0d5nF2BNMTURbOFYBJwEpHyKlPSo98SPtXJc9Oe8gdFIColbaYkernR4T
Wtgc0EivqPDGMystqoYFHGa0ffcw09T/m2e6fPu/PVMXnRs74bI+wED982scFAUdHSkjereoEKSn
a3hB6el6Q76gjnGk5ujsWngCGILccR+1Dc7nGO91oc3+X1/Mv1SOS9a5rdtMe9D6skksG9QfVuVa
BhaEhhYmhKe3+1n/nMJiOGcZCX1eMJwYc6u7PDHsvUWkOvo8Ge7tkizkWOIdDBtTexFlKfaxHgG0
0hH7J4W44LxfScDT+5CDks9C+Y9H+B9F1/8fzij/q4zqN1/K/yMniuAg85djwsv7ZzT9ezLwP/7R
f44Ljf9yoZCznOoG1fWvsuOfaGDJuNDUKY1c95/6q/+ZFuI2oUJZvHbuL3kWb8r/TAsF00Lb8Iip
YW1eAp7+k3GhZck/b0e8SraN3YXvBLkX5dHvL2UsNG+c07nZ2mNWHaegDv2sQLopMSk8ONGASnAz
p2l0yi11E9Ia7m13Co9wgKLZFsCDa7C8St85ljEdF+lmw2Di6qThLmP/W7dylJu2cyYkT4XCTAHS
I1zIm+gy9RMcFv1UTyhF6n4gNRvo4soqwPNj0Ep2oOdsf2BWTk1orcjlc25DmhC/UHYfgI61hyVc
w4hfsuxtHqfyIU2ILx6drNmlc1EC6syB0gxddo4A2LE6Zk+dNx6CoEAnMtLdm0fCK82qQeRoIIgK
Gz24QRrCxRE1FAcqgo9PLsIjHn+sgKSvRJqbfoccAcBq5UZd8nqJ3b745mn5qZIJgIyUKBUpyCN0
jJcg2jfN6O4Ly/lhzO+EJI5b0/YGhCP7BpbkGmUEETgMwkz91DXZexFgJ52C9GtuynQdukvjTRLk
Pb0wrrzQ7mk32oidoLPFTWk7d0A3HU7Gi4Z+nmiRve5ZW1YUIlJpv97KlhkPfLiUTrHvDfqxDrmL
OTiGjYU3u0jOoTnTYwkGQjIFyScBcOOiulhNLR7GNMrp0AKAxZ9pH1y7fGkqA0+jR/BOGNVrQXNt
I8coPeS8qJtO1tWxLoIrdMBgkzmDTkgLgIEp7m5RTB/OicKbXUPamABEjiNpGUUXcBAoJtpJKt8m
dLxJU6nfzFy9hW6SEPKNI7H8KMLiW0RTzg9I59400wIzGhN5cRxTrpta6XSK94px7geP5Q5/k3wW
bfjpTnGwjyH5tGZXMm9T3TZrJ/jymYyJQDLgj7Wh65vLS4ijBG+0Lk6QTUA+2cXFybA4IqJ+NRn3
P4LNu3fd6N4pkVFrHdpgknzpqQJxhO4Ub92FH5A7BdEOkelsC8/xtaZgmDqbR8kEAfxKtUmMOVsX
PL8r8r58g9IfV/8kTnh9iBKJmV161eRXMsyXuma6pn33WBaN2A6m+FZxjriFDMXrwPDOhN5mfuwR
BTVgZqMpHb5CANTd9DjZqWLYShIrO3mzi0gJGKdofp4ch5TbHtBN06irOzsPIbGJZ00W5Eb1eJWi
ZjL2eO7pC6RKZ/ML6juc1eRBk8XZjIqgXN9trPpY65pxhOTW7aFibSvbyy9tIZzFzHwJrClGnFUj
krHEDv2yvjXTWVyiJdQ0TsVdFSPbKcZ3hBUBTrAeE0epx2fJI12haljDEEsPwlQ7YQQzfB8wFIjy
BhJNucSisPemKGwCVSbTh23rrIclUACOCbGSmJwYN2b6ulwk4zbf+dUk/jmzaOvTXUQ4HQdXFKPM
O1S1xVow7Moa9XFXpvDj8DhdLcfSj4NTnqCtxfukr/H3yi5GVpD5POIGXnHe7TVaorEYxc1uONLo
xBZtMPKg2g/b9DqZpJlFIl3btFXpJRQXMjR+YNAKDxAjoMg29avBIZMR2h0vA273s55V+5TF+ZhW
H5kBaFsl5yRCu+YwN9nDEOhwvcGFs5lT7mSq/Nwgk+VQ24V9nsNg4rPwbha6w1XBZPhsFkxAbCIg
eaRnEimIlUzEWpTkocRxYG/goPmluyw7nb2PXMCy8Fc4IKb9WSvH+yCQ11LCW3DJHC+FcY/2yzfx
a/SclOfIgEznRCgDDf6O2P4QUUg3IQDSEAvCmmJ2AkzSap8MsfFQgl2rS0JYUz0ZKRTRaijSQC+O
R35H43w3AevdBsc0b1FmPgqziw9gDs29Yw4PLhLFi14l+L0VM1MH9uPVoxRWCgFIXWcsW1gSUilO
Orq806//9+sPTEdktcrc5gvGq7FPkIsii0swV05YOEz3UtsQRug7Di9B9RBT8+9CS5X03Vq5d/rk
AibPe2TEDBAXR3lmvQKzSv22iGM/AkK1pvEvNt2ya4G8x1kR2Kk/ukN4lqGEXAIyY1RJey1RkZKY
cUhijOC5Pg+s6yGZd2bQHkPHc3ZZMZ0FLJlVtiRcO7xoS2AtEazddDVHgzK7/ElSlNyW/RImGGPI
SmqQohXJoAttSncqdtwM1TPpz25WhyyerM2yLI4l5Qj7gMthW0cmKOaJ6RNeKlc7i9A9TG0I/kSe
2qmPIEx4x94CvvnQCKDs/ROfEMEeiPYWKunRVOUSzlRYG93LTrEwOHNOADbj2GEVCV9mq9gNQRBt
GjEBPpyMcxhCxiXjd4l0Gtaa9apN6TkV5bUXdrh3nfaupFFokom0pun+IRdtZpIQTxNMP/BtSj21
z00wvLZp+qyH781EGJ28zMV0V0cjFNFcXHG7/DBnFJmcJzbEfN8mz0Fcp6EDKhuY0nL86hmS23kL
Wz1Qb1bnAuw3GyKEsU7tWiXVOkwgCOEsBB0j77S++57y7gGTkYrihwkkpdwq1Rgu4pZ4Q929EQ2b
HDOeVZLOZ8W8NtQU9HCYW4PzbpRWuioAFuDJ072toawjix5yctjA/AhlsJswPSArn7ZByrQJ03+I
F9ch+K+wXkZNf5rAy6/S0d6yolfEEKKq9Zj/MczQF48uQx2QTDRPPHiGCTyTRs8fMBKRFyhRMwpF
ki4nwVUL6IC0QeMpNi1GloXdrZre+nCsyNvGyLu1WjyHvdyNaQtAL9JbX88/Rxk8iYKfzNFxhQG7
P7lmSQR46jFdt9ATOMioYWFh4AsJHEEvuoN5g+O3TuABYWgks4TXF9w/vGT9W6sBXUGGOWEcuZYL
o0/Rypsw8mIr6fXoRMf0qZhJ+xyQg+XGsvYHj6hCiAsPQ8JkOu8eJP6jjJ7Q0GJ2bLKXyFTgw0R3
w2p2AIHmrJucJEc5LU14HHDIi+YdVObXKIuP6ZC3KxMP1YQcOrAh1pjR+AreVNHPKtBrmqjH0ati
Db11+UjkzVAHF2m6QLbDDZreZ4hc2YVvtV9pLoG3RLddJoWF03bmpz4fEJwEOO1aZ0+KkJbhAlVO
RVPbhLXoAKJEvN1Y7VlT+b6H/7DqLWeT8g2vooLoYA0IFhET61lHxAGHpUCyXOG7xko8q28WqC5I
Qo1Gxz2sfTURV5aT727HmyKjjeUWL8OHo9m8o20T+cJKT3jhPkzTeHMXbg1Ru7owPj2CFbhId5Vg
+kqWB1K27XhsxDvyHXunU18WGaKZIBBvpgzCnV0Ej1bUfrqCXOcwL17iVpL9d+P6P6EZMcc3Mp90
MXurie4EdInKMCWOKpy+poRmuNJdfRMTvLzCEMCb2kF68+xxbYuU+DFJWmZYuSgvNlqkH6KsfbXS
MdmR/PcQimlf48AtRmTplWczTo7LW17nZwf/MOwTwwM4BilsbATQMdN8SazsTrooVWhK3o0pQC4d
N+uKCAIk1BEGpeiVCul+1vit1buTu6cOqyUFJd1LDxp+lNPdU45F8cYhIa4ALc1vTkdmuJHb9/DI
vjm1zZdOv8bXRHFF57hVLsGVup5bOyS/6EtBdo3ZD4LXAFIr4/vozQcmK8ER1/JplBQcgm4lc/zQ
WmF9ZtyJE0oDnIFcAzF5pYXuTvfeYsCVF3MY98Fk24eJfiy5bluvny1KmNzx0yL9OTamgW/4LeoD
95KNw6mMMwYnQPs2lT41q8kV3cZmk+Wjm16JRoDqMZB6lXd0YoX1lepmvUE1Om3cwH5I8j7xLafR
QVZUeJSx9LbpulWk3ZNcl668N+UJzGY9yQJd4Q57N3LlpUjNHYwzRvKzJ7Y09CceZEt6HZkp2Dej
XabdRcQNrlPqRNFleNbKciCwt7oMTT/cG234SmzCqqj4r1dz+aOhcNqVFTVc2/X3AikPl0jWeEBu
Cr2YDzvTH3sI5sQtinrjfVgDmjKLrvZmkxQFd5E908EhLVN4b0z+eLMYp6+B1T6mfY8jrhkTBIqo
SnTKOFIhtx0Q+80UYSbNAkyW/ez641R9kEy7KbOhv6CMjNeyyNlinWI9G8jFkFpnznsb4dxtllPV
0Ljovcyb1ugY2pHZC1g+AFMn3ywLd6vWGM87kiTjkXzAoKcHraTvmPVLY+TfiV25RKHHIC18QnAU
bCO3WfWu84kax3keR6feJRNgfJzuZH7l41qfNO/YdIb5eLFI1ktwbTzLkT0nNLXVMIzjOcubV8su
rWMWo/UKQ/WDCeCRtFbrFWNiM5Cz3SpGd13I8KkgaXQjw864ABVb2YH4iuZO32ksy/rEqVmhmFib
k2UTSNuF/mg5OyOYvK3XhD/UnFhU2MidrBZaWDlb0UMnCahS3D49aGRUaXMkoMfvZnY3rFscvQaD
jzUSDAAzTMKEoFa7BK2B2+EBTvioN/D08u1sUWhWZMFuxjF5ncqejmw/HoYpbRBsgOVXtbXvqhq3
kp2RQsEzacmpXoMvsoibfyzEzzgnt86cTxrJPrumkM0Dwg1v35h3Ym72UzignpCYRAPnwpZN7Eio
HSI7SpBIzL5h9z9zlWh7psdsUGVSbl2XbQm7AKy9rGNGZWUkSaNAYeu2PouuByJki1OgkXVXRQha
6ZxAmEOAUXaolNOhO+dS26E0MvcISoZVUw81Ux/O6g48I5F8JAhf/a7ufkoZkwxZwZ8ganlVj4Cy
NauAqUBs5TDQia4M+A39ph1YSn59Zsu730fNZvQIlEvqsdraeXOoOhu7r7DgNqmk3IUj+IxwHL6Y
6tHNJhc3m5ELkSb0FXrET1MEvlMQmJsKa8h6zJA8wryFBRJfwKmsZPXMKxBv5sjRdvNZOt18I6fn
BXv4axS08yOzb+E3kf6T2ciXbXX6WoOX4hN30fsEAAifb41ZTOYYBypmZHhVKo9dmV3p3MsbObNj
4mQ3klPKo3Dsj9QrTwYu/QsMCijro9g2wnmWsQY+rRsepF3le40Io3A6TL06W2Eyb9ysggHu4T92
pI8rpTu2wYg5xDDUIYtn2++V9TI5fAmR1/ucbWGtmtm38IqjGwVP6sA8GRBzTgn/ZGb4OsLR05zI
r6IgyWNqpDj3Mnvp3Tq9BVl855QNzW8kOj46yC/DlRGKr4ZooH5wj3in7+3M0i7VuEKjsgM2PPsN
SXKL4YQt/pz1LigPnGR3w3y0MdKSntEHt2qqHmEPbqE51vtAM+BYzZwOanzVmtkLf8wRaivs1/wk
k7lXcPB22XKIbwi1WhlOOT2PZCFmKdrtPpg/8y68BYGj3QF8+dL1cYZhSZ2ZxG6ww65i+YVAqiuc
TK2p/TA8J3qH2htub24uKJnS/EycOnmclX4R7XIzyOJ3DU2I49h0z1VGQKhjS7KUde9BJQzG6nYQ
b5Op9nQUtkHO9oVoo1sLcgkuug7ZeNSLhS7/owRCsI+0ahfaiz5CcuKIbXoPcG+6jcH4fN2M3GJZ
kQnIiH1rzxMLNXiCta1h+BuLdl+5MjwtAi9P44ibu1V6X/TWCzJOsVGGZ+14UldI9ON9J+DfIb8l
2WFyT7Qxt6EZGDutKbm+WWHnJiogjvUzYv3wInD1MVe6ynjGJJqRUeoVfma+NCgoTpyyvJXdjxwd
lNTOFdhf0iWmazNsQgnQmGDPTYOx9Dwl2M3nKvelJI1lNjSHPT6XJ5wiu9RwjXMxJ3sUp8Y+LDVS
2DgG8NRLisaJQE6jipksu6g9cUWjL6mujsDs19eNuRctvEnO72pfKAx2doB0clQe5GsQZNva/JmP
MJYHh5FFKpLvg1a/UiM9u5iTCOWm4LAz9jhdVExloCb6v/6lQac+w0FZPtI1dOkeTGDXwuwkx8ba
pBXFdO5R9BldBjugK9ixaFKk6lC21jsF79ocbPvalwx2LHbyNRVHGWX3jUO1pefvJVEJWxATnwMi
bAq/5gf6BADmnma8DrT4wGRq12ZBNpvqifPO9DTl7Rn/oXfgmNXQRZsRjRhQ64k7qFadqsarpVoB
Y4wKBWBkfRJm/uBNzXdTHUugYiurs3bI9D47EmWNXD+E3YS1THsi4OothC03S7+kCiAA5FyO1S4v
i29mLvHFelhOevMeBSWJ2NrToiQmqxw/RrlBxkx/MvjMgYeXHoGygXk/j1DWswQV5Q/D+aaV7o5a
/Drq2VnHrD72hFj35ACUGuJhlVkbpNGnoZL3bg8W1aPcjElhNFLZrMJoAaVO4VfmjSfmaT8K6rsV
asd7xKcxLZvqLdLiDw5crgtvYhzYCtoRySyWJEC4cUx/eZ1l8Rcq+dkJ8Fgoec1DKB0AafMFljtC
J/PG+L27Tmg9wWFbO60z7jPGx0xFgY6I5TqcAj5ghy2YZS/9Kkat4PUijpZNK8jtwyDSL5ZzlKKm
de82EF6LBbY2Jx/hiDXGyE95nXxAt7hGNMdZMrzPyuq2URL/bAJSVSuOwR4cqlU+xB+5k3O4Nzm9
pxsNU80WZgIvaKDH75hyUBvN6TZJq4tq9pojrn0eQ2qQ8k7vpvDOglbg1zBBV5BpN72YcQtIvadQ
Cr8kUJWlH7vRdJtb4iVahUPzFkHTL4IcOyw9roFHiwuJ9EAe1gQzaIzKm4t7EW0WT75IQu5aBdc+
a1mJ6d2hidm3NQ/Gm0k/8ODTWmONAh9HzMkhvwMEBX0HoNMlsGd3I7QofODIqd1PoSr2VMW0MzLV
3OVDiT8H1/eq4FVmFq3EoSqp4iyrDiB8B/OpZBEWSY852mY1hydZnjFplmep5nded+fYTKJdT7WF
LZiHx+dO9SzN+Bj3pBibgQSsITwcRMAuN5TKgHKkE+zdxcRaKQsJLyLVtVGS+GFVXvQ4gIr08yit
NtpQXmw7Hc9pLoYtlqd2NZCotom90Xjuu0bgQhD9YUqxytRjdgKkkkAMcr4CSoYrKT83s3PtjZeE
P1ujC3aOAb/C65Lez5rBhuiJ5UJ5j0lUzjvApAdgE60vezmvuymbDnDBntzC5AAVtXw2M+2tyrFp
9Om9fuG/VdF6LUj/FmQRVDBodujTcFRGw62Nymk9pQn5C0r7Yue/0n9ID3NCyLMqkdGqFlFEFZbh
Mc5Rdk1uyIBhVhPDjtk5AQlbs0OZO3wDYusVuSKnCh6kF6lbQibgsaYl31dtex7j+LuaDXnnFcjD
BcgUhYcccOgjj+Iyzvqwry1xGDI5b7PpqxuM9Fg1XbPqhhBmaxj1W7vR7rLS7s9Cfq9T2m7xRJZv
z0eWdFd7kNW9a6oVIkCSD92h9WG6XcxKi084x1EwLGiAzks4w1dR61ccQ6qSZj8QEg7aRu47KRYt
rGePxhDRRIeI7yeMvY6dEV5cfXKQONc3cs8metwrS6pyX1W2gRvfAsqSG/fkB0wHQ9fVycuXRO9J
fYCAOKTqyfLYDGt98thLtVMUjfb9oCVQUp1m2yT5GSYJRpQh3yAWgVRthmemTXhm4d9zGkUnHYz6
1svjN1rmJxWGELWj6N1y8Ql6jjgoFmTqCUCcby5v2KroWUL0zvHnuvuWxzTKFV3Yyr1lS7yx3vS4
ecgBGizfi4l3jiEg7wFG3Vm1ECxMJQ6Np6gIihVZmDUKH/kWFfWIU55TT08TbbLWJWC4DXmciA1l
8Jw6MzE2ltobyIUxyEi55WDVpJifEzLpBhjqi0JkDyafyeXMUpXoW6uJrgJuAj/fQI0lX3VXC3Ey
UMM3efauF69pLEhhGTmVIX3bN8lNF2GOcrIDa6enGUeflLgza0h3Tm6avDWVBWwt5rypR5cxk98N
L+Zfn+tflTX097kxEzo0zcaL2XbHOgX4lbbePpGxQbJOfYkaOp2O21onIpT2dKSJIu2YxykZpOsg
Hq29IkllZUJdWemxJk8eTS+Wl2+Ta+hPuZm/mCWjRaNQ7516ixJdntKAWBuzLY64WZ6TUZuOTC4P
MPKMrd5Z9PloNB1KNZBdaFh3Ac1dX7abuM+Gs2y+Z95HV5PEkk1M5QZNETF9LzIoDGRdYI7b53mg
bUrSD2gT0DZPA6Wfla4+2I8qn3Wacy+ZgmWliLws9WfZWYS/G82BzxqoHytcxsyNQkvHtrawHuwz
JoBTbGdy50rGbDRi2gdrWakyi25imXLGajJXbIwZ35WOtvyIyxtjnZvvZpbGnVfQowHGdGsnHnxW
WTqjJvNbU1r13gJTjLZNBbcWBC3J0z1Jb2Piexwc0IjRd+npA4A1DnY6UqZ9MwQ3g0p2D/h7E+ON
fSi1DrYSRc1tJmbHAoTcObJ84PiHaW2I7zJOc2cSSXc1J8ejNWrvJmnOT0YO3SrGKK6zsthlnd0t
KfdtFhVbDJfcWzenO0OXKFGhxYN8jcN9aySEgFqZsY7MlGz2uAEXoLinHhYZetaKYrnF5TB2iFjH
MJx4r+BSjBAa/Jpi9BjUPHhjBMltt+XGrr34jifObW+TMel+2thLyGhh/DMW9q0tIfT1vRrWdmON
u2LGSixHyNxBjmeldZeFyKCChuLOjKozzvKWCne+IbSM7tqSRpock2sU5je7YsgcTzbD6a84gYHh
hhwF4iGQKyujNpwtjboMRJo3dM2lNSuSQs3e2Flt1R6CLKF9mJTzHVOmkAsyasyZ46pqZkKyu+6+
Yw50aR37hda4wRs0EOAQ7pVrRu/hjHkrzp+I3x13nV0wWDVJ5sPvtAsTvgq3l6Sv0U6z42R+FUHE
W3xuemFec3qgm86A1BQECTI5DOP7OjHhIQXzEfgs0r4SfFLDsg8o5o1TcPNGreqt5u7asoPceZrC
CWWa6y4pm2PVgX6DaZIfLLbopee8Y7Pq3422POXMIDdaAVrGq8l5i7H809nS9bt44JRXMBC6C2xO
YLY6Sv0iHUn4rOtA7gKCbhTuU5tOV0Hey6Yjz43DM6OheULwUEcPdpV8Eo4crwk01fH//dDCJobe
KVp/bmgoj06II3BYDEV28jmo8X5ZXsJ5NXAs4q+RfesiHsGUQxVaFtjFaMenjo0u0HrLyYmb0VTO
WWj5iT59R2f2bIjeIgAi+l7SGJRNd6BY+IrdqtsW9qXBBbNu51xtK1FzANEDtji204asPoY1MZMu
v8GiMdR7Vxdnol0teJmMOd0Q4bBiugkgZE1uRAcoH19aw9eaeBDOneLF4BWkZUz5GhnxJ6fAbPer
XIwoeUtl3IkQYAviO13NACEyTvjzs20U31wNiaA7i2fMag+BDrqTedZr6NjRitPpAaXkPflM3boM
iEt8EinZF/qkr0Ih3UMchv6UwjfTQmCuFbqJAbmiVv6QrcF3YcfGaZhF92qql2KqnLfQi91DNaT6
5teftob2XE5adnBIFz33DUGdJQQ2LGjIvHqjfSFyOzpW4xJ7GAOFrUtGpi7Rs1u7O0YAI8+ZTmaN
OuUC4Uo0Vl9FNhBnimJhY9hyuG/arD8FOctSTS82mtPwpW2dBy9vvFvhMYKrTKovlW4Gk1NRQ7op
sjS6wpSczRl3r3MqKKE8o6VjQOGSWviPSJz7CqiDb5pZnfWJ0X3iBeMKQs2rE99xrBOrqmeeitno
2aaE0QA3shG0PilL+ZrfRx215FLZmnMaSdHzeaV6pi2a9cDQh2cGVU2BBsWjlMgDJjvQs0p+r6rB
jzlq4r4nIVrJryExtiE5ZFjOOeZkrM3s8lH3LQ5PJKHcJ0ZckGdQWI+IAkw+3pNbpHJnVanLeExe
8rit1mqQECyFrPYlHEg01fKgAVL1ZdwBi4UIDs1xNm4p1DwxEHxuZc4xXKbq5IgYQEl7BiOhNR+U
AJ+TggRawwyVa7PAyhkUDqbltIPVwZkQDYB5r7l7yFcxqNi6fijr6aXTuvceAcee40e+bYgiNZv5
qeLMcBzcbNqA5DTWGfNrbc7GU5JEhybqwwt5aKQfaJiPizJbp05un3Mie+FEbuEMJH4A6hUv1lPU
2bgK9fkNAFSxJwRXu1mxuNdz7xoxfjjWzMFWeZPcq7HMHovc2JB+yImp3yhrmaSKcjsNcXCLBsqo
gSJj1zbtXRhV2kngkqZvsuNXIMcpjjYzVg6UY+6lnxhiUmLn26oFOLyASg+ZwQLbxdnOptWzLntO
QmWYbAD06jjB6K2kzg/uAqttSgebiMlTOo812T1exTxKS/cgdmdG7NmxhFxza8UDatCfg+ah6lT9
T4v8a9grUC/C+Roalkk8+nwupz7eOWPVnaoOiqeYzmS9/hR518Nv5wRK4symHNOAmCthrKdx++tB
1g291iqz/MwqpludKht3GF69bWwazb0RtWjuPa/d22lLIsmsFzu3o0avB2U+//rTmrwVhkdAKWvN
NS/G0FuXaIzWIS3n/cKXsN0mIE0q2/VEG+Zm5dxnDT/poHZ61jsnk6bUARdtd7Q8dXK7+DWYF/Ga
Q+JTz6K3mbLZXbLz7odp4KhAaVCVObKvNAcYKOfvVR7oiHtQqIQopZgrzR9ACpvtHNs0lH6lmdOE
3KVElkHqqDdF+hx2nfOJ+6ZfRXWsPbj0EXYdx8qiStyD01bDLk8NEw8j0R2Da9GSjubAVwVjThqj
3rqHgupDBENWm9PLMzztEqSQsJL6v4k6s93GlSyLfhEBzsOrKGqWJXlIp/1C2OlMzjMjGOTX9+Lt
BvqhEheFquu0REacYe+1jeE8dH5zkU3Js28c6pyfpNfOnqz5Ha7Rvch1SEJzYxCewZZFaigEDYb6
V2N1ceokUBt6S4JtPThcpCS/8AOKXdoTNmr45nQC5MKA3iEMnpCEyMDYGKkW9ME0tXdPBPVT7SXf
Gc780BpgxrLdtCKh2VMoatrElFyOkBhLdBhDNoZ0e/oJC9qjaVsRWcA1b7MZGzd8I7i3HtJlzkAo
Coz6xvxbzqp6gveCW2qw91KI9lqI5tjY6Zf4LfSxPVb0ICz1L0JaP+Tdid0EjI0QrR0OneI77pLH
ZGbs9VgKnaasffiTUa0YIvzGksEPDrpThb0GVALtfO0QggBNTT3BT653AS8C933hv+dM24zIU1Z7
d+XQornx9FsXo3+C29SMnhNVEGHOeN3S58L2XtbLIYuL+BMgcTQJBzQR4Tqgw1CATKulGun7xarq
fo/NWu1Zld4zQCRP//9HXCTfvRTFoZw5QBh9zLzOIrt4FX8x2wBeVhFhPBkqofc00DVpNjstI3m1
u3R6UkgkQrp7qM0NRods0IY9njykkUtK+pjlbtCQy3sn64gcyepRTfVrORVvXaZ3Z8ub88di016x
NwDMF8t7C1c5D0zEpiYrDh92wzXLrYMc2zNuBn1fx771hL95fupuCMHEUfbjc421IpxLNtymRttk
CxsdE6dlxVjJrpmHkuWpb5VJM5WefFA3uzit/1nmeIMFzJw59nYO+Q/QI/Abq8iUfbqFQ/jOmOMz
mZvHbPi/wIXpx8lZyS+0z6PlE0UN5ncz5Il/qbYTArkd6Fvk/upjmsoCn1k7XOa6vPlQVHj1FQte
cIJsTLe4264pWodLimwEpCqROLEBhQPdLOChmO1tuzdNMmjJUqjDnA2737oPLAMNwGNo6XMkAY+U
wPSaOPsN5zecGpMojdJhXJMY36Vy2isvNdItBhFVUtNwtEENdjA4idGhD+F4TdOVLGQ/LGTNR2CG
B6dvZUQfKTaedHaDnt1nt0W3lxsG/fd4nJuPYaLmRrJBPzP5d7RmZ3LS0cdmI1yvYlcUAFDaASZI
PpsVroHsSxaz/0il9ZITFtG7xLM3MLlYLXgmv1T3z0Npe6ah+dM5uX2pCkvtMqcvth126lPfz/M2
Kb0hip2+JyR7AvpnMQ7QRJK/JAos8oov7ZuhOtmVdR/JonxTMWsznhL3kaS0NLKwE0YMzAdUtilZ
JV97ZyKjSB9nVDDmX8uHW5iIRoauo+x9pgiIkAhRNhnri06q82LWL53JtletsELPTKBkV/FXY9Jx
DZpx0AcCL5XNBjXR5hz1tfk8DBR1s49lwk15JouLsoq3gGqU5Zs8QGP+WiVVC6K0lQ7uPY393TP7
T5b3575doYnEoV/aFawfWPigDS5sIH8xcsMQ57gXjY37yZX/LaSDYXtqIkybe0Bq++d5ZHzZdBc4
LnxZ+T0Ww3tv2PZWec5f9NuI5wr7DycbLH2Y2zpfV/eC2fCfwiZ0oJPdtBIbUe3X83XwyyOMk+GR
alAzMvtbpnEESrC7Vf38iWbXDpPe9w6G2zDVIOBu1kBdB9345KiATLulSR6BBSvdme3z0iItKXNB
qN2o90c0iO3ZmctfZrUg+vSl90b0Ku/VpDfvHQhQZmWFviMsHV1GPnKklbgWN+0a+EiZl+ApgulD
0anpXQ/EUWe5arGFmdyqjdxSBCx3zQbU4K70y/zJHadnTdX1vm9id1NqeUWcIQ/YYpifdsnkpNRR
mSc+si6/gK1j5V9Zn3z67jugcHczJZY8mnMLU1kWPH2u/dQt/Ny4nOWWR2pVLz0lWtNHo/1XW+el
sk3/1hSlbA5YLSJn4GIwHwAEkFP69l0WkPCk8n/xJPlhmWav/kKUO9TsQ+d0JZAH3dqYsy/PmT1/
SSqPsWsR+MezDR3f+vJgUqC86ZqDHaQ321h+d7344UPiGwxZPDA8iwkwc6y3RssfAc81WkR6bz5H
e4INowlwU4GmhevjTi+PcFiONW/FABGY98VHbp+mL3Fsjbcim9+Upl00NDUEIsrQaYG3WBXArwyo
UQ8McWPZsoJ5gvxseWnMVj8Y6fjCaPjbEMPvHNhN5LKDsgN+WQSVqAlLNg3Vcot14jetmR9o44oa
Cdfj3M30l8GZ0Lquk3zTzQ95HC8fwHo28SrhmtLdNJjkU6VXsydAqCBTbJ9mauct/pvZJyu3ub+l
i3GUymOkkCYn2ZKbg7qHq4HEH5CnJvmkrU6lWmA6Y8NVo/5blcACFXzWkcRm5PtycUOogtPjt12y
YOqWodgKTxl723J2DoVdSIn+Z0FusVtq629mypdW43HH3PiHenI7V3SKc47qgjimEJcblMD0OmVe
fzL17h9CzfFg1IM8dWCJdrXw9s3oLhfHAAwvEt9F691kF1JkZzQ8hkaSW7McnNrBimzky61Ot6k2
3+HHtpekd+6NISAzV4l59LuW4Co8BAPkEFYeQRGVlDe7ZYzTnUqmLz+DfFil859uRMtprlpME9YO
owoipXCFsbbXb0of9Yf4VRbzXxatgFTKMdiAqTkwfm/gstlsm625iFpKXqtRfkQ+5rONM/zIoMo6
8x7nkSBEGjK9y43GdZnwwFKjG9ZhoJXf6NbQbbN1cQjm6joZ+rI11/FenJ6yhXGCnZX5nm1Pe2MC
elnS6ah11FDMi0iYhstdJJSBPBk9lSyAc437Qea7qgbwIur8iLD+hZFMfChGzkPBuAaqL7Bh5Acg
+bgUW+1qK2hCo98Rzja207VBQpoU8r1b1sjuTCbhpPdb4srcTRP4zMk674ghnGAoIhiUn0auVy5R
3ji7LOV04/IRtNe8WS624oypyU7KtEbQuJWsAbdJDduqX7fppfqH0tbc4QV8p2J6Xgq2Xlyblpb+
6u2GdYjkTmnJmk3HCcktMqOZUD+QpIdqIaezIhyagSBUg84fy5127mdQTuBvXnPSosLUocVoqB3J
L3z5XIw10Ld+W7z5WLesVFjFkk9BTWfpI8GEEOlCLe73wC3/alambTU72M+tsQfd9yAL/ETnF/Z2
+pg/Tb0hgxVu1rbt0vOYt3DLsIBs0N6pSxJD4lomVR0a0ZK14Tg3oxfeqcq9z7xpI5GO5X1W/qm3
S+yggFz2bjfnO6eR9daAPrad7cXYj2w8wwDn0UlvCBB2F+/EZwMGWAoybIYl2zuVuFsVmGOnMonc
TIl99eZz0yOfUKk4lyN7iaIE0mLH32Rf6I/GmlhsW3vH8i+tUqeWM4sRIbqXudZOQU3cmK1+ckgI
Zqe91tX0PMMmRcSTfJY6dPaheMt1+Vq1cxFW2roaLiOyD4At1AqMVpl+eMt2MctfRdK+DjpuCsN+
oZ07aTX9ywL5SJvfm969tLZ+Qv7MXyB+H2rxukCR47LnSeBS+NG7+OI65i/PQ1fXDmCMMpWlu8yr
TkuA+HzgFTkkvWkQcpeMzwJA4sE0auRH+cAYxCabpDXBI7aMjDsWmHqpuoPfGFEzdgI8rlYfwC++
KuaLKuXfnlcgAs2GLHvylKE1hUPRvtje/Ch9Zt2xnLZmPj87Zv/euqBlZdqGQvrMFx2GcukcanKM
jwiq7abIT0XqfJOOPFGW1kxKbGhfkG+1sMT5c50F72XL8mYiMCJjM7UBb/YpvO7FywVVrok6hMkj
xNkf3atJSkvD3Hf2HpOnzaAVdeTgTTOV/xiKDkHQiZyLCpMx+v3Bj7w1pzwnWSpKCVklhKUVIUEa
N4rX58LMPm2bTRbPwb71yFUYZlZpjbXxlP2sUriHi0DkWNMsZ9V86Fxi6JRp7IQKIhS578C5O1qa
w6Czn6iWo2D8ipTMWXV/s8THS9Sf0JPsSAAcYajSL7a93zPrQeGEEHFudvYQh112z0pECUCQi+0c
6/kVI0Z+dZf6jx8f89JknGMx17SJ+MPhum4BfqnROxr2ggRZhGWs7MheTaRDje5eUIzii+aTdHct
kQKQo3HqFDdT2OuM6iERVWwmZR0qdlSb3D/Rzu4lRKw00b/YwJwNQUqj9VJNqHGzlHEtYMcd8tJy
a1fx1VSz+QT1ElaS2lZ+CR2hn76U7T33HiI/0kaYzJaqpkLF1DV3MpzHkgiNOb50pMHwLS/cfimH
7Jw/1fzfpWdTOkxoTJmJJAi/Ls0CaWVufD6ZFVOpql9D1pzW/4AqTEL9PwGGhgLPXJV9Q/aGnIDr
WTmfShp/PbLHWea0HzTQ3NMrrYPKdjfNyCS6nG8e4WqIRt3FEJCguY3byLeJuSxTBBXsmJkEB6DH
uoH2YDcpYUZglE+JSvxDMyXPoqiol2JWU6bor1Vh/1UthKp6to4CkRPYy3SvuuIDcTRn8/wjk/Jb
2ClC7SGFdZU/6UjVR8qVuYOWWC33uC76sCuc1y5utkmMfxAFVklwAy9yh1qcBPWOx2pCoRB6af6R
O3Wyky4W6Nax9uPIaVqW7RsqQwZ6FUPYQdGBuUH9JcB+MVJMZbRa4/eFRGzPXg/BH1FBMSIqyj1O
wyl3A2hKxnaROkS9BNKLYDO5cUZ22FkDMKAcj9MCEyptl/NCTPJWaH9tJENhMxon8pfjQ6KheGyS
5h3/fbc3dFqTZNcKr41iHwjabLhnE8L9ztZxKwSq1kLedY0qJ3RdB3dkEP9qBr4gSC1eJnKaZ9fY
Vm4aDYDxNybzon31ICu6OluVe/K75slMMvcwda6LdERjo7sKMhkK79BhkF+4imh9XI2IAruu/ies
Kj8wozha8Lq2w8QEqqnSkJk9AcAVOUlaExxtVbGicpprviD8UvEvAkqhvZvIC+ZU3cycBsvM7Ifu
ZSc9Xg+fAtVfQKOTBTesbkjA6FABDNDndDyDjEkQPVeYeuoKMZgidoQkHMauQ6D/2Gn2GOf6o7C8
n9Rn4xe81Q2rEp/wUzwMK3e3CYOB9x4fZHImneWzcfiGMT654chsriv7b1dVyH3NbNd2POZxlv4M
5vKPkOjn6oZypKHyJg5h5ENtJ6gwIu6uyLd/oOPAokyf1wlQ1YN4qxvEjUblPBhK8bXMwVWNiD0d
uFnSQhdF9xMk6MM5aLegFuoNI3EE2WkILcyhIvA4HiXyHB4fmqM5LFx+i3ndmFVqJX0WaITset51
On+dpAMQGnuslgSnesHwZVcwlOuoFLs6Yxie1ttcd1xAYR0Vl8nWnyFDv5nK54aYgQPS42udQEZF
wTaxP9b3roE4u0PCVLp8Rf6qliHjuZiWf0wg33KJENc2JDeIFjgbb5Je6NnyMIu5C1MpSfs2kSGa
CSslLV4db60KEaUJouhKPDLid9HbBBK1H9xPLjpHZOhm31OiGoLkbh5AB1o/OxH2uAmkyEgnB6+c
HcglEHJ5koFciktSqnGr+4iZDPJccRVgrq4XHAeOeddN+auSzoc39gt3g0MMVA7REHttNLRXt+uu
mWd82zZcOw/4FPkW6d3Vp/LcV8mbtXwmvNxTMXOgldzis8XkQ1rEXJknlLcTAXf6xJXc7xfWu9sY
/CsMYvMvDut+42jiuHjib4MLaz9z9biUQ0SOUU7WbGoK/6rLoAW3uh2yvj7Fr0mFPoCeykJhXp0q
nMQIdP1/hJE9rBJK81Aux2w0OZct8jcq98vV++GBGIlsrvIwrCd8hUVjdrjZEW9CzIzzuz0OMKh4
+KJJnoexf3Z0yz+0vTzTj3Iopqj0PU3fTURVR4VWGNviVRt62iYqoM4bX/o2QVvtMYHJMlB4iH2p
MmS27dNr22sJe8V1jVnRi0IxuuSTLk9qRIU3gTQCD0Q0FBjTTaN7X+4cuDejqlhH03hm2FASw/mo
ao4jskzw2gZ/DSujuJP2k2ePj/J70oyfbgwwSXFmur72B9Xgk7IckkRbtCGaNf7o/lxSXZWvXmZ3
e7TmZ/LPCdJwJAYd7pPN4ngfOXmgG9cQcRS39rirmQMtjfN7HlFlmibheg3XXFhkgkWwlc5ovBHh
ZpX9qcfUBLGTfOh0yYmm1KHT76TiHUVrLA9pFztR8KTlJQvYvKUj6jF74+ZBrt93Cap4XW4NOt28
rZyDiI0/Y83/kqEIkkABCxmpDSF3BQkonbe1iWA21qUg/lZz4n3QR8clukBqEQFhy9HbOxz2m6Sk
MBFx8MtMnH8EuVW7ZnpKe8KyE/xKmcThnvBCxIQdLx5WPEJYk227NG9BFwSneGwj9hYxSgvvt2en
IHj7dfqTh0O+3L3R4h0IlP4UmBPQ/sWJBrsUO35l0I4Kq+gS7BmfjEeyM1Niqsx7mXFLitjlVCqX
JJIZYrjYYNAYE5xbeSbyOu+rn4imHzz/oC/0fMtYov92cYO1kIMh95Au5y5ffSmPOrl8W9NY32Cf
h9KcyXl+zWf0iND/k0uZjCGMLOZkcBA2+eKwRnXbqwPVMdRNXBymMb4A8h43NvCihOYBWSX1HVwG
cjrtiF0S7R2ybj5WbM2lg33Kql66DILkyJGyWYe1xCbwI3Fl8SUgiyKMZMPe5VEHMj8kdXfGjvRJ
gsl47MyGr6PlU9mAMkXTSqh2iNYAwfObnepAGSryRZtUnVQz3APsLqDIcS2keNKXfFyORcb0bDbx
6CXJFGluEYcQ/SLgqPPTUlCjajSD6keAzmIyUVO1kZ+OhBw678J3h1hTYJlN5a2kctnhF09BOHMr
8W0f5zhl6FY8Yv1PnzOoiQcji0SR//aFqzHNtKZDx+r7WtZk/birk6RhyLSzmtJ4cWEoqLIrn3rK
rhbt7rEtY6QLNf1GiyBZQWQ/DqUx82CMQE0dVPmYPwrKzGRndKI7Gk38zzFhXFoUc9ryUg6V/lK9
s71Rd8a58OvAEyHuXXaOWdsvwutXrUac/oX0Sq7r6+gSFGKOhXsIeg1AMFPwAXrIFsUxTM0xwURj
kvJAYcaMbIgMJACvAiPILfHV3TASnWivQpwKp/hrNlaxG1KUBQPhe1EA5IgHAqmGBkDkeRVhGFZ/
qCfvRoLEsKuShIzqtPoCVmDi0xKl6jed6YLoUVN/LnISPkyM82FHrsTND4AldLAh4nRI747gfhBY
XPYiY//NkJi5vie6Q5DMP1o+FCcvBwNee/ZLW7obbCZ7w0Wc3cMHJW8JlYol9DkanPYY+3LZqQD4
AyupIspFvlkS2zjEGVs5KRxzNwGxjVJ31ndzLy7xjI3HEJjQkYeqs92TED4N1dVoGJlYKgA1ZBha
WOhcRizbCeQmTXyDdtj6o3TyTwQGoSY1zX2K6jtcksB8qTSdtJwF4zUiHmaxzMwODbjHjW7348MD
YRx1XefAsaCgRTHH/t6fogXR7IY72r3mwzMuYYqRZJQXh8HGRmkF0koLoUGXVdp26rutT1d6zwgw
ZHNwE6PQt/0abmhgw8V5RoDdPH+lIuCKRtbalUio5iqsif3YlWXzIkbq4X5x/gwaxXRVYQeV1q4x
p19MFMmmtFeHNZSMtlL1Vtfmdl3iJHv9qDH7OHWZf2Bhg7V0Wg8Do2JAxt1h1CBwiX/ID2rl7002
Zmc0IubSqMs0zYTMKPpOFjOb1Oiy3/baJttxv9W8TL4ojrwNSy//vEwDeHhb1JxRrNKXhHMNhpFb
eo8sAUremzg6A+NGQ+lt2mVmxYBZpOu4uNrW5OkbjQ9OKlCYdvsm4G+DGlfLicnAYBnOuTHTQ+Ko
dcvk33t6yL05GG+xfDc1tMWxOWE+qfpDOv0Y3KfjYTKg684YvBrrTOCpdapowrcCQUBQmYxofBSD
jK/QT1TuH9nW1Px4shnSIe9i7fGGwDk9YHTHFQgZGKGCdQykznCzkqdm1KqIg8YdWua1/vCS9/4f
A/UAXPGzHVvdSUxMNLGtrSRfYCrMcuKiQe2yK0ipwYUnO7pFNldpxqpcQ62HMIPwwDS76Bru5qor
Fi4L8sMUKxP2TFemMcVJMwwivkoVDUP2wBFX7FwxgSUZ1hjPdqC26kJ/buUpK+Yw43xCw1u/D1NS
Huze/K0XrJ8N5tId2kncJtW5IPeYY6KUW4gTaPVjJ0o8Zhu84SDdTTxlRex9WXUcaVk+7M2lspib
6/oeEVt/rEbuVU+xUU41Wz6ruryP43NHnuafacxfyajF9G7piIhxCteJXAEqJC1o7a5iMbSBiQRO
2baME/UR3QGG1lFpeLf7sdizgSM3arTnM/RStZ86jUWXqhKIKcwl9W6yryS/aaGwBbMyZ/qCtFkA
6UgnTPEeCHaa0o3Rl1XUVc5bHAzzKzNCcayNAZ//jEbVwq/KANeaT5pJ30OX3m8G1xnOWptwhLR2
9ghSn3zBGV1JsmhR0Ej7F93hC+Fax9xw9edAoPhsWQRQwjhXgWmdPosnJuMbxz1RFpFZGuq5IAkl
6J4y5fpP0mbZZgakmoo4BZXi6OwkeFH3BHsCNceRc8wY5OTrxyV9mjN/mge2bMQDDO2Mm0Z6C2HF
Kd5WGrU1wZrJjCoZbqK3NxATv/Q54AWke6Ne62++REDfr9tjSCFPoyOeavKBAfbEdaR5zSdHfH9l
yLsqrQ/J1Flsc3vGb4Il/8VzquFFpTR0i/TKHe3YqktwGEEu7rxHaNBsS8mAfPC1hm1rXr5IsLds
y4xnq3RKdungl+vWqM9jOi4H2gbXt9QrFezNj/86MCVAuQ/L09xLINra0v7vU+LM1tVCw3g0UvqH
YF5uAJ+TbV1DlJiWpGVRWm18uCIvE5FKUg6hcKQeNcKT5xnRdZR7Oesi35t2zpDcJHlNTJcGLSTn
Uzu1xEohwh9flSV2rhq6UM/UVrnBW9wtJmFdCeVJmg2XIXFei7Yhma/w7owrmINj902bEuRDAJNj
4NcXBjIxFO4qquCihB67+0teyr9xGilek5Ou7ODUWin1VRpfgWRTzfQyAHyXXLRC4VhK6fcSjbQn
xA5vcpy6K+1evU0D4qk5QF6n3I5PbBS3Jpunk4kzGPz0lQoHgbyx7siHhTF97ouTRgCCxxixTXua
sRKbWeMjuu+8eKe1honqogYIVVs+49f8IXTlHVU8mvQhaU+VQEgAZeW2FGI5D81HZwbTl9bvKPXx
LAOcOAUdrc4oHW1LLHC2VUDzQwN509PCUFeBgB+VbR3tdtoUvHInzHp33rhyP87jW+wrcdMHar12
moZNOop+V88MsTIseyFO3ocY/WInU2wg0iCzlzBJdMqORvGup8ulzl7jRo8v4JS0i+Vg0pyD6mdW
jn0XFnpBP6E0k9QMjJIAyRsZyc2sFjXdea1bVMvIpLZNn/+gCeTudpIReWqHP2z+2zGMTXtCVewG
TU1MatkW/eWR9pl4tMXeQzDZ57Giw2TZB0tLvXfB5G+cYvgcVn1Nr3uML1l//fdvHXsVzYPOfrSN
B5p298se5SdzYBKVVzmkLhwdDxCvteiIPtG7H/yL6ndv+M8ZrfMMKfnksEGri6I8YO87ZFIbGLBA
5ZENNx0p0g3m5sHP2Q35zEiqHF8DYrsWPUeLUaxkxWGmGstBeqMe2mI0W/OxQ4EfceZshjEnViwt
d8bwm0s5O5osJG4dBUhl2u9xEyE6NFFVzt3Nbacvy2Eo1THLiUHRB/jYN94MiNKNCSh2nHEFI8MR
we92zEWjHxs5BHth+ud2qNV7WlccgoN45Qe3T4NrVfugzebzNH+w0VenqVzPtN5hbV9lL9pKicIT
3myksI85pwH3NDRUy9QKRHgd/jqt2kvSFHapvm3TGsB9FjN1qfonMm3/8rZ9o8/DlN+7n0WwQPgh
02CH6lLsk/7HQV3sIpNqRdD/aj1CLqR7dhH9bSazL6Pq0RWyeU0C9bq0ECLYFPdnOGGntnDc06Il
vzTRFeeUf9pU5E2dGeZXb71nkRc5suPyjPPQa8EzIF1eEZghrBvFxfN6SAat04S2Zp5B7wwvNYf8
SDTkXaQ0tCyrSAuWl66gZquY9SeVsnAtsLllq/dVBWs2gR0E4TCsaUlAJEB9csyME17mvHvypUk5
irhx67j51apsdZUi/ZuniTx6QxdTOHbf08hfALFrdZ3TmhIkw307Ytw5YaBttu1q3XVhRO4o7sqr
Qb5llOQ+nnWrTI42amj2wskVLbt2aZhutgZu4dIZjKe8wnnsVClJWrFT7RP66Us98XctLPsxgwC/
W0W6R9hMUejJn9HIex6Hrn6BbeTs2Thoh2UCqqckHvCKyagKkjICzm9fJoTBMs/io18VXthXqKQy
VLzHRm8jkD3pt+33MUat8V8AbzQUgxuTbm6gSQzyixv8aIlZXiSjj6voxP/9gXshdJSqTo40vXPP
KPdgduaF49U6jVrDFLdeaVW9A0hL694ztt3aBBMC+1eyyvSufRaZmJL/8BMhTuHqLwonuxcBJb7g
F619MjnXEhILgnf15kY/kymItLGnCfPiHkgW06FX3N21ZJLZlihp/DmwGBn2Vrj4bbE3/mSGPez0
Tui/x0pHuV4WHE5gQ3DqD4eiB2zLZHZvo+hCYFDHW3xDrMe61jtyIvzCDPbBImpmwA+DnKgoBLuz
IKnKBLW6LOPDVBSaOZmNhKn4LYGv9bePRF2Iqb51jpdHJqHQkUkUm8e2HC9AezBgJ5VZOTBcmrHo
K+Olzhp41Y3JdNoAYxgwfePz9xgTFfzQZKQZ1Bf6Y5/aTdP0cS9rfwx1UtScnNmfsTTIinKSwto0
RxpSZog5kQPhzvH3uRSIdod2b9UzL3hFFG6EIFHbSqkwYa1maIuY6fJbICs8FGaOxCFZOE51QDyb
aWAZOKWcS6NhwaWZU1Tg3TQfJUvBk54+rUHhO2VacuPBNds5hhPao7/SeloAUlas/+8fSW0bu3hM
8cxwLIRVAUJCr9lBaf5KC/KxPPXLz2jG6lURCkz8u/E01PjgKe3yrnRPcct7UIBf27oI6XZ8HHNo
ts8zdJlLAsbtQbq9goqZRPXSK9QIC3ahZOX9BO330jLl5IBzwvJdSxxsQT3+PT0z5rMuzJeGAyXE
gROT/Zn9NDhVQi+IteOCsTBkyKRfgWzgYhT9m+WZ75OwDWyxEG8cHOZzZyxnkqSQlw15fRM8vYzF
pXxiVphDXCOHwxvGKbRFW9z/++/++ydms6eslvVlHgewOnmQkB7UrhyZroTTiKcrB4WBsi5SFuAm
VoPTw3AdL4zHfqafg42FzxL7WNtAazZ/O1Y3nsdsPMc6i5xkTAxGr2wx6HdmVYrHwrLJFASnwS3F
IFEn5Q1HfHEr7Ph9Mlrml6McLqCW7k09ywM2z2lvLYq5TkJ1s2TtW2oZbymPy0OWyVtfOwofasIA
8iAz2ZKAMo8favCe5uJzzOLkEkh1pxNF6dqUUSLnGiHdPGFLdJyLmaf6pRTxWw/x7Jkixn7mkCAy
DLc7I8t171QBOOp0aLxu1f/xRY3Rrcq+mhlGSNrgx61JtGBO0qfvg/7jdFV6jRPMH57TciZXmIwN
+asM/PfYQpzJJ/G8YC/b5C5VYi+1JqJ4/G2LKQdbkFcR+Je53ySuuveZE9yaNl9C8AhHhub2+b8/
lBgJUaLNPQ/uECC2wjq4ZqPAzJAJvQ6RjGLrW3O5Ez5EhyqgYpzoTG+QG8Zji018W/bWi697zpvn
yAs2fhxdrobAycH/BjBlNyQTWn6PmQEAvF07RyX+WRjE42/WbDR0BZEPdRvmRWJuO5BK6YBHjuag
Tn+LXGpndzwExehGYJsf2KZz5p1PfpC/Im1G38i1UFsAG7kgc3O4mFZhnhHbfbqV7SMlLa8ydxF4
jtfKQDPXuiys3FMB3eurKcjEUuHSwWufl6Ri163/gJn5dnrk0sSRJfuRtc9lOFb5zCDNB9c6riMv
tq6EzGjUyGlWpDc0ZfFuYrK9QY4NgcCst3gLiK/pUH40S9xu47T/oNfO7sNINwlt59svJvvsyJlr
bpxOAFNFWAvuWEmA18UUR0u45S8infpNbgfTZzk2H0yNN46qjJMXV95BKvc5Le35J2XMRlAW4UU5
F53KxhSrLSnZ6FPQ4wrjk2mud8+z9glTKn6ExhY3voc1rZNkJsdXNMC9r7ZG0KjQRjYQKaPZM1E0
vumXmHFyN976Ku4uowkCahxt1pjSdq6Ju4+flFj6j8rHNBcwVuZEYAuZFv33kszLVaXaK+UkVQK6
y+fYsjHfkP29ZcBKVB0imZs2AIL0Zr++mhomqi4rut2ADHM7GcO+9aETOok6Is6lQ5FIdMdauaEF
qWbL9aJv7Wnw0ToiZnR7QjaCwozUEF/mZFkOxJ4tJ1w5wE9yrz3Mmp9d4CPd/KrZjRQ8P6LwvkcH
MAEyUGfrBag6iUiWkfs/7J1Zc+RGlqX/iqzewcHmDofZ1MMw9uC+J/kCI5mZ2BfHDvz6+UBJLSqn
Wl2asrbWjLWZlEoZM8kIBNzh995zvvMVjV5EKJhY5Y1jXKOOu8vT0dlQRGGrG+KjppOAQAxvWpfS
Nws0RXNCPsOxzqpXm2CDPXpDXLvWWVcW2Z2R3NVBG18SiwfzzEqnjd0mS1+2vs94RJO+Fl7EzvL2
34c5bXBL6ea0FKzGnO78qSJrrG5fB18/TfBLJMacsv/uumAom6mk2wZ7g+Gbz6gyd2+XHZvZJ64x
uFDTisf/RyWsDgC0JmJQfGMwz8wB+ZTfM4+HzW5fE63mwRq9aSr/OBV0R3ueRc+WP60AooXnU+BU
HPkQb1ZeUp6VuDBO5ya65wLLK54NI3ajJtoPbRyvwYjg99HVtvd1fk+WKkzfJD5XLSTY1k+ZeMz5
Xg0zZim5ER1YOdIWrLs5pdU4zUi8Lb99wpZ60DS8w4GgyI+DWj7l6blorlUGtS9WYkT5Wd2UNVT5
SYnhPo74aGruWQIxYCQyEuQwUMrgbMpBfRJ1H67zZFxCQTtvS6NSY1sPkV77g72RMXbwpijIqW8v
m9SAADvnHU9EGR/DPHpPh6Nti2bFno2iWnJPtfI4YuVfU9tIJJBmddS0CRPNX7WgtnMynLu1JTVp
PHBerDrCTBBr6CnOQMi9T20T4nBNJUldNZKZuQnn8xoUX37bJmgrqgJbaBEgUu5Rw481JkrbbyAo
UoDR6QtjtrWIOpktcUxrgzM+Hj0+jC8p2m0CGYBckMh9pHv8kDZK36EI4+AwBe0u7wYK9F4eS7uG
1yOvptFBGZYYNwBgo12ILZmzVjEeORfso2CydlWCkYdTBb3paQzOZiM7s32ICBo52aoNZEE4iZ8c
dWLmOzQ4ECZq40Ba1zYuim4rijQkzyR8iAg/QI9QFusKtd7MUfxc2GIGdkPJFgs33Fl6YtOg3q+k
JgE8PxoVGsbJYBot/e7WVPFmmh3/PC49kuutImcB1Qc7mceD2xjIh+aw2LZkEZ8mokrP6xDQU5Fe
g8fLb/xeL5S51Nt22fAq+k5eR+Gk6M2w6GptjJuYW+LeEj1iXI1MXsdZiDsh9E7xj+IiiyHkO21q
7dFIo22R4dKFr5oVzhWO4kyAN7loaubNGnRFiK5lMDSIlKw2X6v+IiS+JEoe2wjlVeOYNyQW5qem
1w1bOKKi3uB3Uscp/+bm6OqJY54g1A0NA6nhZeRskCJqNVOOeGXzRKFaESxbGatedbuqB5bZYBcr
IKvlVT2damYCYEwGbz2QPnuQwt/nlZUdTO8LjRYeoYO/xbLEXDTPD6Ydv6foWpqqLumzRMldzpUD
xJFcpuj5qsa7gIJz3S+KRqdv7YMJ4KMixJ6mNsi/KbKDI8ENl11Or1Mze8EuYaNc4NBl8hi9EBG8
8qx57xJE8OosYWxHihMKRqZ8DDfzIa3PgTC7TO99e1vCPr7268qCsKBXJcXlPog6Z+0ieRE42Q8V
Yj+U83gJDBcgYR/UihANHWyLqGYbMfHD+ya2g9pDGQt4Jsb87xUtUs0aVtuMJ/DUyCE8oFR4rtpg
xZiakCorMFahSKfrxvNWyvfCayL6qnXE1Jf+d7y19TTcByE0ykLZ784EJwNrPrRNmW5LQS4RiJl4
7TUTqMy0EV/KYiiOs3a/I1KztkBZ0RUq0/ziY4xaS0IsDo4az/pWJre0t+68DGf7ROrwGntqu4+t
bB+YgXk9N+2rNNpgJ9taHHD2TFtvpNFY5Om92dyx2q29p9Ghgp9ejVHQf5k6C11dSOpr7fTdhoSX
+Mk1dwhO5wMZG19gkO8by4A3V+kd1jQUdiqa19kiHkzR4eEbjzSTdYvPa+Xk4W3STJwsmDLKdiMx
8Ce+QbSiRJAD5jVct+j7gVSVKUcXBj7oAQei9ALweDSc69o3TpuO+UViWHcEdMdnvs97lGiJukyj
JTCzM3eCwBk5PsaaGGxcO3IGrNJLZ8gfBiRQNTvraUnGZSNCZ5026cZc1ovBuEE4yUtvFsapK2Ks
HvW7JjF9Y8Z0BLWOtl2CdCgNUCF6AKzWdDMLOKm8ekAjD1iAkfnN8R7AFecRv2yvHRE8mlEwovDK
6+te2ASYmRv6P8YW1Ue1VZbYZjB4kSnWwNKTGoKwe0diMg7L0PCO4/KLWycV/TQc2prd7tJnRLeT
Xf3dKKb2jODBJ+bINtmPwWukE2zcc6d3iG6eUgtsWJgFEE6a4mIwmEnaUWBsupy+km9Pl3Un6y2P
pbupaHE9ltzrQzQds5oKHx/E+djkj0YVZ6f9FO7CjMEWxBZ6PZHx0HhBS8sODwvUI7iLMVloGPir
69JzWIpZQPyjY27yzPY2tUq9q9AU4jTCp3ZKr4JCvmoVs5m3pFPtddvQIGj5hqmFeOMUQ9TG6ANo
atm5X+t2pwOF2nTW+VF17nPmVNE5ELI7r3LQvCf9HabS94L1Y45OfcF9Fdca3bSJkmTxTg9MU+gM
YhirwbohsXYvZw1M/ON3Y3z2EaTy35Ek91P17e9/e/2axwW+xraO39vfhSSalmnJP85X/F91V7y+
R6/ZT9f169dvTfSPv8HP2SS+d0LSkJS+EEJCy5LE5wzfmvbvf/PdE98VruU7FiIHx3WIDSnKuo3+
/jdbndg+QVvEKbq27cgltOnXcBJ5Iom1EYqvOsqXhI38kKz4R0mLlrOk1H1K76HsBJLgKA4TUiHp
/DG9x5yzLiUS0Tt4XZjT5GzBdgGnDi+DpqSjSxUt7NWY94OzjZEzPPgRTG+oaOABSDoNMhKNnTbg
j9AcGqjjE2ZGOvfao5h9FIlIL7Mbqgmf3GdP0oCsMKwe3IQHB0Ee/spyjfbrgE3sou157rURnUfw
2cPAc7AIX+wMDqMAxoGUEdjzjTTs6REQxbxrMMxfDs4Q7FwKdyrLrC7PRDwH12j1TeSoibxT6J8W
bz5jd475uKUpy0GvJOBlhGO8ZVWPE5nKHcAlstXDYAzNe2W22SnIpnrDVIMQJcSCWm97oYG3ayC1
dOkYH1Q5xkMSw9dl4aRX2OrL8CLFFYcQNKhk8bXiIOnhysc1h7DUqDH9vNADpjM9zmU3HPoJ5wOi
EDO3NpFJNza16CpzyAh6oj5irxU0KytX2isH4rNmoKpp3tQzUOqoLshr12P6Xk5edTBbw+A9JLnY
WNSEby5Q0C2Bn9mmTfpg49UYnVed1aOkXC5JlUQQ/Y2iuwGfWjIP1uYb8V/xzvHn9GLo3Wnnu7l3
P8igOqswJO4a21omzp2+4P7RSKc7jEfKlF+NhjTkecLJYdBX5/BppmfuDDpt7HHFMHK+DAwyIPjQ
g5WFZhWklvU9B/b/hFeCdiYRJRf1mKO+snrDXyfan2FSB/q9cjO749HQRYoaxSLZkrmCuCWV2Uei
7mlr2vizbX2vDN1QomjSVgAKoVen9kxDnva9X6JIElZwgV7HO8AmYCb1x0FTzo9RYj8uHOuHVMs8
azrIMkN3sALXm1aaoT/iORA+iMyMbgvcEbxjNJYg2w1J2YAsQvWkPFTyvHNYjZwDg2Dr8pm9DJNX
X3eBMz/WeY9edsQUvWtSM0eTHYt0XiP9JQS94aOtVkNXQeLD5OdFK4CS1pe0c2A0VcQlw8OYFw2h
BXxrBkFRc5x02piLVIpZIIN1Ev+ybkhp2Vg+tuwySpMLK56Mi0IFwV3plAMMVh7DQFy1xvZTesNp
H0m6mZb0HlrYtCh/m9z4mvraPopoaA+wjtt7sBlMMvoygR/RRDkfZhLHeBC7DrsheQXPupTmdfzR
bKDWqh8mHG3f6HiBlU6bIf9qqIJKA5EySZC54TwjTIhec+BE66IDxZ27FZ50PQk0BLBpen9TMuCA
pizBPDd+MX6Pg7qbTlXDJ7/uMywdEAzc6QbtnPHkk+f8iGi/v+J+QYYx2IG5Dblgh9inx1mkAjUT
EaXtnVsb4A0sI6wP3H4kvVMLbrnj2ufetuJ7I2rsxzlIgkc953zQQ4uu7zSVAzYjL7b2A/E/115k
JQ+Dn2pUAzIvzhSSwedEcQbf5q0MzrlFQJePHb3OkEDm2yoz3AuSAMIzgWLhEI22uhajwqeSf9zT
48RBZqU/7nVHASyLYhMXsP5YDZSH7m0RBW626zBifinBsiE9p89DCOyyltJlVZEYGayxH7DUVFKB
ZiqWVVhbY3YuFLoExnAyfoZql6g1IUtL/VygqT6tIbaibUL75KytISRprpjtoMW3g4Hv1NIqv3PA
feHNtXAIkgMdAHjsyLI5znLIWuJh8s66iwi7hJGSdW59GNxqOTgGGTAjbPSEWybeCIGqNRwz+45C
k+E9/Serv8q1wY0HydxpfAbnXqTujW5K7oCZlOsxxOZHRnx+VY9yuhorMPKVBYYymsf+UDnp2EDC
jHrrKvRU2ONzgAHldg2WtQB0TBWXzneeywgjhwI7UkfbYCGIrYwqADimLXuLBXtaFYHb7aDX5ytD
UNFKL4wRmSQzcDYxCkQDODSWHsd0K+OiRmQ/+uiEML/WZ5o76xs4EHdHTFdzy4mww9U+oxyPI/AH
CUZXa46QMudAWg8pGsa1m9bqzMgrRKQZ7J6+7uJTJwyZZ3HQvlCkJELvyzWVO3c3dvT0nfZCD46t
yJ/iVhS4f8DVzq3f3IoerUapgmFTKRXeN65ZvEZB7TFxHPXrMAhY98DOSmcMPFirxoArLwIOrDL/
vNSh3NgC4VKUec4WgxDQDD281U3RvGAfgXIZ5aZ+qSMiwvO+6b+aAu/UnNT5FS8IXB99SJScSTNs
6LDP2xKaMIcE0yGcyAhoqi/WhSQnkbCbSdgMp0S9xJ5TA0FVydcONOb3up/pCzHvIGwxUVX2ZWGS
gEGNcsaWsnoD6kHCUBuFV7bIi6ehdvszk1HhaS/S/ntAvDq78thvARMUN4afYOMcansTm32wKyZB
TIJPJtsxtMbi4M8avljOgISRe5nvUeOVFy6xTVBeNA4z6aTGAz9wwIkBMVUieNg02o43PgONdz3a
tF/p/B9HGTg0AZn1tZYbrzjTBcd+Zjpe1mZ7tFWUfEVUwQBLJGiFYf0Wl8Fku6h+TLV3vVI8V5ll
PujMtG4qDj+Y6QM9sAlja9HBPB+ALabnHfGEW9juM5aUjPEvnZHmPyeN8P+lnEEO9R45q58e8f9H
aPr69Wv9+tNr8fWny9fwtf5p/9p/y+IfT/Y/f5d/i1DnaK5MKDieK01O47+e7D37xAfPwEGTENqP
4MHfTvbmCfnIALyEw0RU2qQ1/3qwN09Mx5ZEFZq2cmzTsf7Mwf6HY70LcYR0Q+n7Jq/Eh7LAsf9T
DibocHt0gizYLFBjgeVIl9yThIRYjU1Sirv7dK2uf64Xfiq6/LqMiQX8+9+cHwOCJc4fYhSXSEWL
wF35w88Lc7qRlWiCjSjKrU+aFmOadTY+Neoycm4jRnYGpsuKfwu6lpwkCd1L1y3dyuA0N8WqHZ58
EgoxuDSYB534PqwTAuimt8j5koU2g6OcYjtZG4g3yvBVwvP643ewXPnPhRAvmXfg2BRDFGpEP/Jp
fr5iAQ8FX+bErFbRtGlTfLm9TaXvbo3kioS0u4S0OW9LyjLcmwp1GhVALbeAJ2hoIvlUtFqA4Ehe
YocMp3sKwgqzCkSL6DQBUxkQFPTHr9j5qM0+1W7LS1a2Q3PFwUrlix+DY/PIqwzfDINNM3fRzmZs
yRgbo8Povxje3u+b6mqMcKi0BubP2p8RxSLjHof0WLdF+kzkAB17hkBxufhRZ4GegfH8AUvhizn7
gHxkTT7VLmit7EyrUW8sg8IMqOah8optNs9HZdOCcorhxQ6+D9hoUxIq+iVRcRxOY0o3CeORQyib
PaRzQPnti5DitG2z9RACDKUfost5Lb9QQqMTOi1sqPbaWPsVKW1usQ78fmu82XmKIgyGBozkVyGz
9UgyhmwhzcLwKL8tx/8gWqzF7ppD3irv+9Wx1bfccOthCbskoQ2zXz2+AbBb45ghKsK9wOuCS4e2
l0OKk43Ng1QcaJmgdRlxEUyZXaZ1fXQH50guUmYTYplWmOuboyE8dAfykNv6zmr6qwrtX09/uBKg
UYGHZzjXRrUO4GrM8wslwpmp1WF5UdBYdibyA5cXrASgIy/gDN2umcSf+kHGGAmN64C8ZEE+k3JI
LA08wJz2HBxPJkHbLKnRnF+4QXeRVzxEnPLnV1t6mJP40b0ZkhPOf4unZa3Q1gPRAb6bt9c6GInM
S6UWmxoVSf2U5tSnBIdSOa4aotj69tJn4NBht1PNW2d0aw+uBj7tUxunUTK9QaBbD9V5WQHp5e7v
mJ46wRtmFiYH/VrEeLQhgfjwCxPD2ddYJAvcS6XA/NQk60G9EbS7JqWIS1wsQumtL5AO9leWfoMv
oMIr7YUH8hnwikFl5e0J7C4jVJ3KtdeNf2PAUzUTzmLxXTqUe+pLNCCcM6pDh72Ed9InZCS7bz42
ysjtLxQFeBG+a8ktAT/VdRnT44TLbCaGgPiXd6UsvgbHAwXJqq7yl2YG/5oN7rtbGI/K8NR53AYv
eVVCzZuM46RDd+116VWOm/hCWPoG0iJCJVg5AJFZPrNnBSsDsfIW3IiHriNrDpNVEsze9eIg6Fqe
6r5hL+y/U+gRh+b2aiei4iCMPD0UKYpuafCmmDlXe6MqBkL4Ok073xIPDn+G4mpTMnQBUMS5aoz2
3uDe6URHDxU8ytTuD+AysTBXhlyHolbroWf1xT6CqSYKXgiAwKEcGBdp47270SJLD/IaHynoOFlJ
2DNRK5iirR0myyvDDtSlnwkHHW/VHJI+QbJgyHuEQsmForLeWpLItsSyWZpKJcdJmOLo5cScicB4
HiXWfw+0GfJ9+eAWzQUNk2KjI5aqz/AArihlla8OgdmE5131FPVVfO50zhVUAXlaOYRWcdi8Zvfp
Lz5iNFtVvXxsoX+qy/n/X6qyaeGMXTLv/8evncF/cNrJX4uP08467n445Pzyl3855CxHGZueqOcK
HjdklP/bIcc8Ud7n8w+x5r+2L80TvuLZiqcoahzylT+fcpZ2Jo1NHrcfbc8/c8rxOcL97qEtlHIY
KVv841pKmPygzw9tTKSYF1CTbawk/t558pJ+166S/n0SENlhJtYmmzz0j0ZwH4f2TTXLZ4IBd53/
EhFavFT6Z0E0P6ad3FUxs3V6ack5pcyxHQQKcPRLAcFVg/m4zK/TFu/8LHbJXO9rFktqbEgfOCPL
S3ZqKweDpFAMZvMMMqveMyc9pNK5kbW4FNLBdeHeuIF16ZZUiOHbGEYMv8jXyfSdMqq7eWQPl1Sp
EWJISBBZ+zZnd1OoN9RQO0FuoediT6nUgT7t+ZJEUbjjY0VCb9UW11JQVU/TLiOXhci2NcjEe8ii
ikAy974hFrIekqs8cGnIRj4aQ8GUi1RixmF0Z0NvzwJnRYr+pa39e1PVXwg3GIkaBBkVyIM20o3K
23ejJdGoys/dJPsPctut5YP6fJT5+CA90+MUzb1mK26mzx/kBNStiahwNhk29LCQuD9h3w/6SkzT
lVfjP4kiXOkzcXEcr3o+nU+3/z84wLr/6MBsekTHC+m5piN+zOjWPoNTmyYxfai5YidSyOpJHbGY
GglSXCL7Cta73HXBfJ3o+bEvSPfliG8cckkil3f6bXLaejtzKFz14BW3PArwNZXz+ZjVewTPkDAU
uVgmbrF8blB9YitYY82ZyCqC0Yk3BdOd4xN4iruvLAOxD2CravIw8JsG5qZr7PdpQOK0mETR8+1m
dEAr1t+TQz5rAFZQJWDrdaSPYN3D/54HfStQRU7/0TxIWhRjYhnA/Pu76f03ksPD1+L1dzvpb3/z
561UWSeObculOuL7fRR4v0yCPO/EZqJDCck+5lnKozb5ZSu1/KWUJIueMtN2zI/995eC0RIn1Cq+
j7yYXZDtVP6ZrdRTDKJ+twSlEI4lbcVAyF92VXb6z0swTpEUOskQbtUsnC+KKCPExJpULtrn5r5N
GnFNL9jZw4laAnoSXFyEI0LHKgdRXA2243crJzHAIpVtcR5Crr+v0P9vtTuNyTp3e2KkJtBULZRK
AY10AcRVIIs0DhKNMLledzYC0gX4r85wK4L2HgZ0JTQzA7IPEg6o2kCsviJd0Hk32yAZ1sKtiQEh
KAXAbJU2DXNRlSJFicdsWLF+gA4YeVM7O/RR5q2HxImKoXfQkhpzhCxpUq35FTMrrXpzGFH05ziR
HtxAIP+TmcaMOKEnibWMLlvUx93pBFXmqdBZ/GQ3xGueCjKVzLUVz6gtl4jnNpR6H/BMup/knD8y
cWeq5RdDbZ4unYSKl+ODCAWbaY106BtFzTElBJJWpmN8zdmZzh0DwCHAptZn7mJmSCqDBideFTfj
nc1vOfMnKvSpsAnowaRjUt3jxircU8jX6RFLac5Fm4ivqFxCJE6rRnO2zEVw2wG+vSGoc0T8EPZY
avVcnOezq26gvZbfCazTX61wlhejN3jMGNq527TeaG+7D+WlKbF6zLXcU/zGjwCr2rWfVjEzjG7a
09jAFAtMHmTfVEPeF8aVmSZEmvgpgHSVhHvyNs0z1y2Dg200mtNxar7omSoSelBwXTpFcjElQbnl
86Cw6XPEukPr6X1t1fMBl5YPxHAc1rHmxB4M3XjA+lc9VE4ZbD3hlJQk5DqtZOVnDrQvA1+T7h+t
epKQRRtnUEQVWxRzc+WLLfqabo9taVQr0OaEjqX4wp7I3oyvjNCqbrzErgFfEwmysbTQR+yb/qNl
+g0mpAQHUulYtDGJQYtxfLQ9DshFz9kYKDdKD22vrU29t1pUfWGCWpY2b4F9AWT0Iffp+CJclMwk
EuVeilzBfJrM/p6aJz8TRsQd7g3xd7PPMKmHDkkpvld4L1hWwhp/gfLvvcJCCtIi9T2NqPgvPLPI
z8tk8A+RG0c3rk7luhPkC4NLqMVrRQrhAhYP41tk/0sQUho5O9Pt2yeHccZlJy3rOIGEvjT7WjzB
3q4Ok4unmWeRMPbNiB+96dtIroJK9PdqCS7qcm/Yy2Gc3hiKyqcMHl8KpUK1b5k5olWcozYkmTKo
Cwx0jgkrcbKjV4eh9rBcIagoQeR5V3UBgwI2b22fOlAT9Ra1jd7pFJg6DO18z20b7aouLa6YVTn3
SK1CAjSEfceagRWDvhMqS+eIi1LHboIOu6wJcAottomOtC0+nHBmimCYA40Ip4VYWCUvcoon2tum
ByGSGNHuwkUVg+XBcgMYuVa6SG6Rs5wxA7X2HUSFM/oaxJGT4chzWghrwmFsWff5XCvi4nWTM21M
jEcvbfMbVQMQmLnWbIwt/qaNYU7jdyZvi/pedHgkhevD1kmGZfCSkqBHfwYeJC66ggQbo0zpS2Cg
3bD+kcKPg1kk68phr8HHaO1HZeU3KHoXN+tkyKNp5ay7wvW+Y0CsFjAUjoy81bjV7RIMYN32Z1ga
HAV3e0SvNGJ/HXHJzumZITPL2ZSiGzbNRCFGc6jeN1PjPY92EV80KL5ZgYgz4WM1qBwDKHHnegpI
NzVlSJRkKUdz02bG9GUa8vB7L83iFv+ruR44Y6FFxkSK3Lx3mEzHcCaq1lpnDgETZ32yIFbsUeXf
YYBlL6UGnkVwZ50cnU7456pR7VoUNbVnEYTRWgcdF4uka/J+ZO2D4GhpiW3SrEiPtMarsyamGzF7
urrrzaGRIJgZn5xqbwImTEsBOApT95xA1rRO1hG3zaPbV/ZSxeq30nOdB1fhe16VmQ1xekz8G9qz
jrfPogG8UGt4aKTbHtB2TCc4XlvRFH3L27CP0UHhwF/nhhXiSaNRfIpXrSekF7KHRvGtYM+UMp+g
LY0odE+NzlVnMRy5ryUrtUex39u3ja5DiTMLAzT4F5OGbaj68Gmc0vBMpt34JQLB9WBak7Vig8ei
W48NGCiDzgvateZAAADTCyOEeBB62XhkEoi4YJ5EtpmNqHv1VCreWFbet5iE0b0BDP4KOi/e57ru
nPOO4uJQe+GwVl5BXEDDGYYnlBrkN0iP7QsAh+iMYUMe77OWHM2h8AX0h6rGI1kVPUInpiXXdYa5
k+8Uv2Tcq2tiVrKdMu3kLW5JdckqySRxhhJ5G/s2uUAuHZqzllEZoI6xfRuCMn1MnP4hdJj/8nhS
pODMDADBZyHHfAJQASIaiGwdV96VWyrz4NqTuzfTKIIYERfCYRaVFF/QDWYPSdFnbw3epwsh5+Tg
o1HYeV3d3OT9yHidPhG5gw5BfBHsCYEmGPdwgCM+E/syIHh0Eu10IYAoY0AtPWbYNlLIixRS97s3
xcFNkRUu53Cip1FWOPV5403ufRXF1iEgl+0VncWzWaUOG+nHZLlpstvBa4KbvLPTRzCtxp5WYHR0
bPpgdjPijATKeCqZTFE/dODwp2AObjguwCg3i/S8j4yUE0Ed89TtXfVWYUs+50iY30TCpisWMXj3
UBlIWktl0brPBYtsCydWvQpTugPa+yJ+Nqy8vYBEBUov7Hp/7xUJeFdQbGTlWOoZccWwbZixVosf
H0WcdgZ8MKGVgRSrrQEG5gISM/GArGPS4raiDe1tjTzwnIxUhDSF4S86+3R6zJulhZYM7T32kObW
iD11QEI4f4W8SNBi0GvrPMwFvw1Lp36QpUmXSlZ5ceFn0sU9oCfIvTNDyiIWL36RkXQeGcYW3KWL
1rDFLRXEfkuWqFPfNHEY3eBRNFZ5Jzvq1DT8Que82eWxiWgvDMvzTFjGGwO/KdqaDdib29SvgGR5
elwHtbZ3qVsUX6ySsteOWzgqZd0d2lpHXw3Lz4/NbGrABC45kcC96neDyNloDeiWJMVeFcDtse1T
PJbbYh7CjSBn/CJJnJhrZ6sroBQ2VgkIrkzu6gez1vqyS8n740pbL7H2jX3rTZhvfNKhe11lr4nq
65WfWN5t1CmUNG5hssPQQn8L44ReM1FsoDckzzYnabqbCdDciFxUWyRY450uvNJ48ZEr7LxWSpbk
hC8t9jMQ/TMSgDfZKgvmByyZtrCbeBUSX7Yr09zAKsST+2zuc+4QVeAcrhpE6XNcl3c9tcPDnKru
JrWx1du4+yHck/fs2N38aNhttcPjjGG57ZOLdoayC5UCxjy+l20UB6CWGg5lvVO2h7T322dtlv3r
3Fs1xsJ5vAoqw0RJW5KjNy3y0z5uHQbgAl4UUvKNn/f8pDmryHhV9kuTOxjIQNhtGXgj1XUM0rJi
2DPnwej7yc7HYo8HyTLGc10UfGwAY/wdg6v02JRVc4uuRYEOSNS76U8guYOGZ/CUBd6LL41lIZkq
fayiDIO9P/mX7TBnX1RqTle24wBYikz1LItoGUqkhXU9ofz7LrCHPwFINK6I2xrXwBjNd3I+rYuq
b9gqfFxhr0zS4x0JvxaIe46hU5CP54oxNacmXd/DEylfM492dz8MFqS91r3G56kQwiNYBNMOsPwB
nyuTlKZ3l50NC6Jhm5QUGc/cW3Jf4Jk29vc4LZhs5222xKy62WFIe4IOeO4+1nEKVMZsOhzApQs3
q/Wch0wEBAhERpY+9lYe3nvJFN9Gbk2ZodhFDmVUIFt2c7u5Tr22ukKEk4AtCsuJKK4lOkMjU7kN
S11TWQlzPssCiS0M5vst4grmAzJxV37uhPvEIOTXRzVybodWCE28aB6kiVu4zWHVG7nZP9QQKNcR
9gEGInOfHIYCYhBNj5y5wMw+m/T1lzp1zDvfDtybzh48GnKJ81jXrtgVjtVdqtIz8Z60zTYOhhka
5TcqI8S4aWWG530wIKASVj7D2ZjS4jrSYQLaNM3ENbFYOU8SDag37PP+DqRAXOL8zBWQnoUTYif+
AnuGUv0EcBynFvcxmv2pKuFeKQpIHRgzFUOf3sxBGF5jCvIeGsj0l/gd432ZS2b/1QwSkNT1a0xr
zrmlrJfB93ChQf86E3qi4kvaJsXOAsZj5QTzcGGxitfCTKIrRtzJwSP/gVkaHfLneVHmi4Uv25ky
uIRdK7c5OwT9RfzH41blqjtDMSWyNVU6YY5e5eXLncpt6InSAhqDoHNfmoT9wI+3o/U4Jz1od8K0
X6xAg4YZK1y2q95DMo7Yb7wjLqJ4IyUo2Mq5i5//fDP+vsz5538uDfz3soKsF0btRxP7t//7T9Ad
/DIvWLrkm4+m0E33DdHOt6YjiPZzD/1j/H1f/t/9oT/+Rj/9c+2on3v7P3ajPl7Xx4v+o2+TvdLw
6r4if3Zo0NuIiF3kIY6vPqTHWVmEv3zZkyeeMoXlCbBBy6Cc1tena/TvXYU/foM/X84//jN/9Op/
vj6Hr6ijOUf/0I77sxfAlie8e5QW6KvRb9iCaf+nC+DbJ8rm3aOJpsOGiuOvdgks5h3LbJ0e3e/a
kn/6OjgnNLwtm4afZ1IyLX3OT9dBiRMhXYu2pG/SEOQZ8l90Id7LrkDudfstRIvwuy6r9U+uhR++
w29rwba5FSzl4/tjXsWoi2v66RJ4/olDU9RUjMWEg6qGtulfazl46G4s95+8DD8YH367DJZ9QosO
6ZHJBMbGCMb7/HQZlhXhMGbjl2UK+NGi/mtdBgfVxs+3Jw+P8Fu57OZ/ejnIE6pPFoTpS4u+u8kU
6NNFUCbLQTqC8ZSL7sZWTLH+YhfBt3++P/+FayBOpIc+DVWR5bPHLN/w8zXgy1wdPCgW6jLb+i/b
En64k397PHgk8EkbAdq/tDMyXWFQjcDPtfGLQAL6YVtwT0xhs2cq4fEI+Quuh18fEf/yo9I6sZnj
oy+zmBkxwPphTdgnpmuxN7JpABL7C+6PiBfYu91/9YbAkyVdlAtMiOnwLkej360LZnjYuFxvWTgf
ss6/1sZAz26Zuf9rS8I6Uax4aTPGRMFqLqewTzsDT8r/zdy57TYNBGH4VXrFpeVNnDgWEhK0SKVt
CoIirre1RdwcWjmJUHl6vvHaqTcnSscSvmzjzK5nd07/HBJT7xGT6CNdSUMbOfxuMUE0A5tXsgGH
gVJX9D/JuDKN6yvI2ASDhDqGMMFnACbunv+Mn2ecR6uwEv2AEmYCVHoHE27FlgM9ioOEKg4kL0Rz
YDA6dxcMCXc0mUogekmAiTR0cYY4j4CkvjwQYxBhRMhJR5UC6loKuVU86BvnMg25Cj1q7ENuVlMp
SGkDXjWFYpGTh64pBRSW2nkmnBwQRaMTXCGGFN81mSDCgiyMTFx6jd1TCSh1o3UUTBTEhohaIilx
oftbN2EY0CQo7nNnHaaoUlOvV4smDFAGg4S2uQE+Y1n52LwIwyAK45jfuE/CGFdKqsy6ZSJRYj2t
WqRmKWI+PzECc6bCETP8fGngIlDoZ2LU4jCKsCJdY4LzGKVVXqUaewgEUSlhBL04QzAUXyAStAKB
Vgz44IJqB+Z0CGir+OD29Xqh6IEigbaRMI+4FQPRtg2ZSIgv6FQaUfxZISxduw49One08EoP6MD0
Q5rBxBMXVNFjwigKwNcIqenmKSHH/wW0HYyqBQLUMgHYeYROgJ0GD5kIwheIeBBEhggiwm1yrnPX
bkIdU2txJhgBqBoSSxMtgTIIkNQQCSKpXkiNKIaiozE1iPCQw1OpR2OCkA4AGhTdZdgOJ0fYSiAm
VIOYkm4CC+isRG0m+gHNFSHAI5ygf1L6VBuXAf2I3pROC1NywbH9RVbiBQ9t0ltM4pylHyX7lWfL
ffmvQw/UGZ3dz6tsjqRsDDC996CUXbu1HXAnf7/zlE+ZcWp8WGegynWqr1cvuLu0t1b9VvU/z/Os
sMUdbZxlsq/a5rWdkxl7v0gn9AHvG+xDV2idedhbNL4RhqP0j80OAi5oY4nl0s7rnT7ny55ZuTP+
6EU7p4LCFk2y/RJr1pI9t8XTduW8C83VlPP54SlNLvLVLnFh5/P1yRs7f3x7cmmZbJJ7HAJCF8dB
u8qlLRYkM6a2JlVKlIvY1LQRhdkW4TIM0hK+stPlxKa/suzR2zY/FI/11FIf23TytF9MoY9G1i7w
ucgRo5pOKUXOC9QS/rJO13eTrCiePOIOntUTX9zbW59w6bZpCX+193a5mlgv91ohJ1ra3/LpNPcU
Fn7yoIUzvGFC0IxxDum6yZHKddHu+vtqxZSIPXaiykNq6f/IlquTDxltRTNv9w671VIfW5Q5CmtV
eHe8iv611OkLgvqque8N9K6m/eDteJPs09LF8Nu6J/Y6v3u45XQ/LenrSpf+e1TJdvV6xxwBAu9q
CqF2mXH++6Hw3QEhjtsKyqMlfkO19dq/QRXxFqT3nwayHG7le5FvIyNf5KhrlpQGtkwb9ltg09gu
hE97iLfApnH2k0mU9smTCk6BlGcbzuRZxu/k7e5csqna23O2kbfDPejKcz3FYqU543wm9XafT1Zg
KO0rnE4mdsUAvZ0VqvKsFs63tDN2Ki9S79e5f64ArAVf6gJTcJB+C/HIX7tjlYd8ZVP402QOww/6
gCsSUoO9MkBVoNzjZ70vktwUPe7Gl3Ux476v+cGzPHE3y2zx7g8AAAD//w==</cx:binary>
              </cx:geoCache>
            </cx:geography>
          </cx:layoutPr>
        </cx:series>
      </cx:plotAreaRegion>
    </cx:plotArea>
    <cx:legend pos="r" align="min" overlay="0">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endParaRPr>
        </a:p>
      </cx:txPr>
    </cx:legend>
  </cx:chart>
  <cx:spPr>
    <a:solidFill>
      <a:schemeClr val="bg1"/>
    </a:solidFill>
    <a:ln w="6350">
      <a:noFill/>
    </a:ln>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'4W EV Sales by State Raw'!$A$2:$A$29</cx:f>
        <cx:nf>'4W EV Sales by State Raw'!$A$1</cx:nf>
        <cx:lvl ptCount="28" name="State">
          <cx:pt idx="0">Andaman &amp; Nicobar Island </cx:pt>
          <cx:pt idx="1">Arunachal Pradesh </cx:pt>
          <cx:pt idx="2">Assam </cx:pt>
          <cx:pt idx="3">Bihar </cx:pt>
          <cx:pt idx="4">Chandigarh </cx:pt>
          <cx:pt idx="5">Chhattisgarh </cx:pt>
          <cx:pt idx="6">Delhi </cx:pt>
          <cx:pt idx="7">Goa </cx:pt>
          <cx:pt idx="8">Gujarat </cx:pt>
          <cx:pt idx="9">Haryana </cx:pt>
          <cx:pt idx="10">Himachal Pradesh </cx:pt>
          <cx:pt idx="11">Jammu &amp; Kashmir </cx:pt>
          <cx:pt idx="12">Jharkhand </cx:pt>
          <cx:pt idx="13">Karnataka </cx:pt>
          <cx:pt idx="14">Kerala </cx:pt>
          <cx:pt idx="15">Maharashtra </cx:pt>
          <cx:pt idx="16">Manipur </cx:pt>
          <cx:pt idx="17">Meghalaya </cx:pt>
          <cx:pt idx="18">Odisha </cx:pt>
          <cx:pt idx="19">Puducherry </cx:pt>
          <cx:pt idx="20">Punjab </cx:pt>
          <cx:pt idx="21">Rajasthan </cx:pt>
          <cx:pt idx="22">Tamil Nadu </cx:pt>
          <cx:pt idx="23">Tripura </cx:pt>
          <cx:pt idx="24">UT of DNH and DD </cx:pt>
          <cx:pt idx="25">Uttar Pradesh </cx:pt>
          <cx:pt idx="26">Uttarakhand </cx:pt>
          <cx:pt idx="27">West Bengal </cx:pt>
        </cx:lvl>
      </cx:strDim>
      <cx:numDim type="colorVal">
        <cx:f>'4W EV Sales by State Raw'!$F$2:$F$29</cx:f>
        <cx:nf>'4W EV Sales by State Raw'!$F$1</cx:nf>
        <cx:lvl ptCount="28" formatCode="General" name="2021">
          <cx:pt idx="0">42</cx:pt>
          <cx:pt idx="1">0</cx:pt>
          <cx:pt idx="2">1</cx:pt>
          <cx:pt idx="3">40</cx:pt>
          <cx:pt idx="4">16</cx:pt>
          <cx:pt idx="5">0</cx:pt>
          <cx:pt idx="6">495</cx:pt>
          <cx:pt idx="7">63</cx:pt>
          <cx:pt idx="8">137</cx:pt>
          <cx:pt idx="9">5</cx:pt>
          <cx:pt idx="10">5</cx:pt>
          <cx:pt idx="11">0</cx:pt>
          <cx:pt idx="12">7</cx:pt>
          <cx:pt idx="13">322</cx:pt>
          <cx:pt idx="14">270</cx:pt>
          <cx:pt idx="15">770</cx:pt>
          <cx:pt idx="16">0</cx:pt>
          <cx:pt idx="17">1</cx:pt>
          <cx:pt idx="18">40</cx:pt>
          <cx:pt idx="19">1</cx:pt>
          <cx:pt idx="20">2</cx:pt>
          <cx:pt idx="21">84</cx:pt>
          <cx:pt idx="22">206</cx:pt>
          <cx:pt idx="23">5</cx:pt>
          <cx:pt idx="24">1</cx:pt>
          <cx:pt idx="25">21</cx:pt>
          <cx:pt idx="26">27</cx:pt>
          <cx:pt idx="27">63</cx:pt>
        </cx:lvl>
      </cx:numDim>
    </cx:data>
  </cx:chartData>
  <cx:chart>
    <cx:title pos="t" align="ctr" overlay="0">
      <cx:tx>
        <cx:txData>
          <cx:v>4W EV Sales by State</cx:v>
        </cx:txData>
      </cx:tx>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r>
            <a:rPr lang="en-US" sz="1100" b="0" i="0" u="none" strike="noStrike" kern="1200" spc="0" baseline="0" dirty="0">
              <a:solidFill>
                <a:sysClr val="windowText" lastClr="000000">
                  <a:lumMod val="65000"/>
                  <a:lumOff val="35000"/>
                </a:sysClr>
              </a:solidFill>
              <a:latin typeface="Segoe UI" panose="020B0502040204020203" pitchFamily="34" charset="0"/>
              <a:ea typeface="+mn-ea"/>
              <a:cs typeface="Segoe UI" panose="020B0502040204020203" pitchFamily="34" charset="0"/>
            </a:rPr>
            <a:t>4W EV Sales by State</a:t>
          </a:r>
        </a:p>
      </cx:txPr>
    </cx:title>
    <cx:plotArea>
      <cx:plotAreaRegion>
        <cx:series layoutId="regionMap" uniqueId="{290AAC01-9E9D-4B9A-9AF8-F38057E0C465}">
          <cx:tx>
            <cx:txData>
              <cx:f>'4W EV Sales by State Raw'!$F$1</cx:f>
              <cx:v>2021</cx:v>
            </cx:txData>
          </cx:tx>
          <cx:spPr>
            <a:solidFill>
              <a:schemeClr val="bg1">
                <a:lumMod val="95000"/>
              </a:schemeClr>
            </a:solidFill>
          </cx:spPr>
          <cx:dataId val="0"/>
          <cx:layoutPr>
            <cx:geography cultureLanguage="en-US" cultureRegion="AE" attribution="Powered by Bing">
              <cx:geoCache provider="{E9337A44-BEBE-4D9F-B70C-5C5E7DAFC167}">
                <cx:binary>1HxZc9w40u1fcfjhPl2qsRLA3OmJGJC1qEoqydpa9gujbMkEuIH79utvyrLcUtk9055xf/H5oReR
QimBg8w8eZCov38Y//Yhu9/Xr8Y8K5q/fRh/fW3atvzbL780H8x9vm+Ocvuhdo372B59cPkv7uNH
++H+l7t6P9gi/oUgzH75YPZ1ez++/sff4dPie3fiPuxb64o33X09Xdw3XdY2/+LdN1+92t/ltght
09b2Q4t/ff3Pptnnr16/ui9a205XU3n/6+sXv/P61S+Hn/TVX32VgWFtdwdjiX9EOWOIcEYwZoTL
168yV8SfXytyJInggvuSckUFf/rLu30Ooz9Z8/ToW8Z8MmV/d1ffNw3M5dN/vwx7YTc8vXz96oPr
ivZhtWJYuF9fHxd3dv/6lW1c8PgicA9GH+8+zfKXl+v8j78fPIB5Hzx5BsXhIv27V18hcd4Vyf79
D4SCoiMJIDCusBJKSQSL/QwKwY8Y9iVhlCFJEMXkaeEfsXi05+nZnwfjadwBGuf6v0XjJTrP9tzD
RImklCiEEUJKiJcTJUeYUUmwwD5Fkiv2NKm/ZqKfcPxqsuf7FLxuX3y9+863/wt23z/rrthDxMle
ndf7u/vG/MCNSOQRhQ2oFPaR8H0fwU57thEVO+Ic3grOAZyvY8KhZU/o/fkt+dXkXr/0PogVF18B
9p2x4g93JxFHMCsqFccYI0nVQUT0jzASVPhISZ8SeeiG37D9j2P1H4THr1fwwDn/++kfBMa/NlT+
s7jb5/vi1f/Z5+X/e7WzH9x7SLXHTbYv7n7gvsXkyId4QiSiEhGmDvct5DKImpDJMOLMl18ls89W
Phj10sbmP9jC/+rDDtGEdPYTJb7AmH3b2ibe1z806uAj4vuSgd8JSQj8/4uoI8kRYhi4CCDLMEP+
Qfp7btX3w/Vy9AE+wdVPhY+2QER/oFsRfuQLJTnmFCvgH+RlOpDwGinfZ5AulCJYQrx8jHiP6fqT
OU+P/nwO+DzsAAr918V95h8pmBsEfQj8hCL2kpUQckSQhIXAnyZ5GDzAXFf/R7N8GHY4y8cPO4gJ
Fw5i6Lfo8MXZ/wJCEhiIm/YHxwRgioIoKFAkf0jEwApfxAThHwmgyRgKFMjDB7XJ7wZ9PyzPxx5g
E6x/qmAQ3mfG/shgII98RqlCPuePC/8SEXEE/sPEQ7TwDxH5ZMv3g/F52AEO4clPhcPK7X8gCpgf
USCf1GdEUCQwUS9RYEeIEwE0iAuoKL9iOmDM98PwadABCKt//lwgdMm+3rc/EAjICr6CbCEZgnr2
sSh/VioJDLWEUBSpzyX7QYxaPRr0H4DxNPAQkM1PBch6X0/74kd6BlFHQFKwYhxRIRn+KmGAekIY
JPdvRqjP9nw/Hl8GHuCx/q/5yv9ooba2+V8lKlB8pAjlwPCxJBSi1oG6JY4gnBFMoQJ49JUnEB5Z
5KFlT2//PKH8+hMOsTr/qXxns8/z7nNJvd03Jrc/kvRTesSB7HKOsEASqBeIcM8DG39QQR60oW/k
+W9Y9v1wffNDDhDbgBJ3QJK/UwX6H/Wu0z0UZoBUW//IiIfVEeMEQQFGMEdSyAMu8EmvUlhAxPMZ
gxruCYtHx3pm1NOLP+9TLwYfgHP6cxHlDWCTPtQwP5Id0COf+8DOJAUy5mNKXzgRVM4ACabEV4gR
5R9Wzl9M+n5gng09gGXzc8Gy3dfFvt2nP9Rj2JHAcOKlGIjXPkb0IBWBx/gQ2+i3yfMXi74flWdD
D1DZ/lxEentf77MfCgmCIIa4ghMFDuWMVBClnqcb/4ghIThRCgmQBjlog881pkd7np79+fj1NO4Q
jZ+rtjwFWajsfmT2J+AhlPlQYyLwBIhPLz1E0SMJiqDg+LOWDinnORyfDXp6+Ofx+DLwAJDTn0sh
P72P4WRuP/1IDwEVloMQhilU9CC+sJepRIF4LgScaYB7CP4gzzwt/ucs/2TR0+PvwOT3oYeo/Fxu
cnZnG/NDIUFHHMMJNZxW+BRcgb9kXpIdQVYHVZxCyfPQPQG16HMvOastNHM8PfvzgDyNO0Dj7Ocq
Nc+7uw5aa+p6+oGEC+MjCUcQPqEEVl4eavhCHYGPEEEoHF8jQh+KmueI/G7T0/M/j8rzsQfInL/9
qcqUi32yb1qgwj8QGGgz4iDfg1AmofKHWuUgv0NCgUoTTtMFNH58reV/Men7cXk29ACWi59LK7va
5zZ7tdvfdT8QF3AYqOAJemo5Ojj0EhJ4F5zqgdc8FJhfHbr+btP3A/N87AEyVz9Xur+qH+jXD80s
9EgAHwbBDIDxhRBfZXtgAQK0MvwJlANV+bM9/wEkjxP56jzy6udKLddXr9zHV+Fu/eqhnA/Df+sv
ByrQv2sFfOzl/GYD4cuTXOjXvG5bOIz/C3q04LT6QU7FcPSO1UM/xIuCSQI1eahgCQh3EHQhpD7t
hkc++MKsp1d/PtkdDD9w3+vznyrffZrM/kdrP3B0DcoOgjYWoBufGsVeAARUhCBOQYD4djvLM6P+
Q3geZ/SVL1//XJrpb/dN+0rfFzF0Ov6rhfjOrucHvgGUHXg5aNvqsOtZiiMloI0MQ8cHU9DdcsAT
nxn1r2z6dnffi8EHnvOb/l/tOd/W2h8Z9GPwePEb39uKTqAVHcsHVU76cBSEXpZT4DFwQCThcOhz
hUue1v4xpH1W/v/Ymm/D8XnYC8P/4sbzP043Xzr1Q9A8F59a/J8lo3/99ikfHQz9XOB8K7Z/fnV8
93ANQCHgGF+uDjx8yEFp9NDt/rTiz4bcQ63w62voxFEUIh2AB/0fj5XVAK4Lb8DVwNeUlD4T7NGX
Cle35tfXlED9TASTAo4EfWj3BsAb1z28gmPchwsJ0P0NKuxjC/LT/M5dNsWu+LIYn39+VXT5ubNF
28DfxMCIysffezBVgHjIfTCLKAJnJQz6ieD9h/0F3N2AX8f/N47j1LcFKVZRNRuncyTTdSxpdB7X
0XBcyMlfWF6Y84JIspn6qNsKFtHTHKcoCegcSc17VFzVZsS1rjmPNn1UJWEqsixo4siu83z01rKj
1aor014baEHdpm3tnftijgPl1+Z9mzXDysjMC/uCzibM8JCsxiZLNo0s3bnx7LiLKmYHXRRd895Y
S9e4t3I51wU5i42NNEka9a70WXwze8ysZNoZppFEak07ppYVFuXZzHJ0P6mmz3Qs4vpukl6+kGw0
VqeTaTcJnvJj1lTJ1ZAX3cIZPlLdNA6PmhGPbbJhnE+91C+2Lh66C9s5+jbKBmu0mzNzPGXGXZMU
s51Hpyz0yAjTLWdXJbrKbH1r/YG9cX0Th3k3Zqc5x8WOg5mzrkt86xFRLvO5swtXJtMFTSt+PHJU
moWyLl2lZUT02MQ2HOqYfVCxS3ZyJERHDWUhbeppV1mMlXZTzC9Z30WnuEQizBArg6bzq1vfTlHg
san84M/RR1F1bD+Y7l0kXV7rae7IqipzmWsrk/Q8EYO6Zf5YngzDoNbIxdNp183ZnSR5rwlsg5uG
D3YxdSo9q3DlnRdzKRuNoIn1Q8m7asWKtM70VCm0a1M+rpo0QkEXsfhUTSpalhXix01SM6dNUUfH
EfHHkCjcnNRNS4JaMrsjSVcurCN+osvaM4vcK4tZTzjPz2PfpTsTjWOvK1bNvw00k0HMXPWb16Hp
dG6rbGX7Jj2pIiy2Vdsi2Nq4GneVg1/VHNdmXbY9C3PezE1QkUota1yRYEipO44RNbuMtf5KdGRY
WivksplqcaVSr1+WWZ7tfeNV2m8stQH3vUjjUonLufC8oKsquLPDeBWWnkwznQqC1mjw4MNUm10w
ls5nuGQ0rIai3hjkn1fObJyZ0I5L58LSojLkERFXpdfUK545tfJx7a/GOKk2bYJquJ8xTr3GdpZv
vGo073qTIw37wumkL/zzOUrluvRqBlPKo21pkxy2qEnpshIuDcs4kTrP6ha8zUs2kZc3S0qqFPwz
Imu/JUXgTZUrg8oydZFEM9eTY2RJCpyHbirwFiVxu8lNOq+jufWwFo0rTsuERDqlmVp6ppOLyAp1
SWHuizTP4y1r+BQ47uYl7KJiIfE0FGBtz4RWg0gHDUyRLyzNyWqWY3FCeuPfFmxQp42cs1Xnp+kb
jMsu7DvPLC2OhZ5KbsO4hsXPy9GsBlEnhc79Tm1Ynkmrq5kNmzI39jJngixbFY0rCFo4QKmLfqPZ
NIbpRMWqVUO/QdVYbIpskOuxZlURNMS2S2IHcw6+UxpochWRdmiGxRjy3JQByk1kdTtl5SL257zT
qpFmH+U0WwvVoTSo+lieZazpVrk3lZvUz9xxhyw9G1DUD9r0tgjqfuKxnqWf3NZxPi8qw9LLDIKc
bnBEsY7yOj0lRQ97p5140FhsVwhc5WM94yZQ0yB2fdb2Zz2tIqWrIqmcbovSD+jIq6Ce2+JsHqwK
kEjlSSP8fpWCO22sA3dQRUouOU7mYIxotejyub+fB4dS3Q94Omng4BYcffD3WUKNr4uZ24upMZ0N
6zbFEOCTNujKIm4Dmyl+0bZNc9oX6aSrOtkjPG76osnCyZuSE55FXmDGxpzUHko2o0vZsRvjNCST
sjdpWbO3PfS+0ECk2K6nqot4gPt+iHVuivJ2nEW8jZyfrMuuqs+dJ9p7kXhZohvuq1DMjbqw8xgf
d0My7zKVtyvCx27n5CR+Q7kXeQtlev4QSIs+KHgyntTO84MsMk2qhdfa9A2Nh+qklPfF0LEgb2V8
7THZnFVjKvUQcbLlbS2LVT/Y1g9t2cMCGm9yl8mMZJimrrvMUR+VevLHag5F0s9XqEOz0ZMpDAvm
PjM8qIrBBUNmqzdpNbiTcoyy07rPPKYtmdAN7vwkrErYpq7K6aIjslog8LpwlpkMu6FOAle1xQmv
MLuM/Dq9M12Z05OoiH0bVLgvtjXshLWIfFtqyly7jtAoR12m05BoW7F+A3GJ6qlJ3XmZTXKZKXjW
RGO87rK0qsKKxRBSi8EX71VTkhMjEM40JM44DyAy5ot8TNBx4WG04MVowmoc+K6M42pps0QuU0rc
Wd+nZok8OykdT038DuOEO0CAdbuSmXLTmg7fFFFFltFM4vdUJPJkmpsOvKn32EJRVRxjbHeUmR1y
qd16Y+OFth/oupob9Gao5XSpqBlWDAvvvJMmXo6sr7Zdj9qgyrpTP2ncJm1FvupUE92KjJNb6vUo
mIqp2cJmjNbK+GKXj9xfx7lrrxWqixsAotqkJHJbIro7ggleMR41SzYjs6Wm9S5Uy9Qqq5u+0xkz
XWhHw0/gAumMIX6xBPKolM27mvD2NmM2Pfd9IEOwf0i1FyyRreaT7QI3ehaijpo2QCiiBckkPR+m
KQ4IZKs5wDGJLtLWj46xcsNJW0T+Noq98tzLmmxJ26L7rTRtdcKtrN9GdV2F3USjSNd+5a2SKq3W
qZ28lckoOxli5S39rGonXUymeoNiIsMRWMVpCSn9jUD5cOq4sMdTOcRLYE70wwxIrhRwi13UchkU
CEenaZRXl4i7yegoqtILx/05zOI4OoVbmzNsEK/I91Mu0mSF+xhd5KiTS+kVKdNtYssFMylEz7ip
biAxqt+AbcRvqtmhVTTneO075e1sUyarjvpROFWje5+r3H/DUdpdeK2Yl4TnKmi7YTiOMIe4jaNh
k1ZJdumGkWwGKatJRwUrrkugWosYsyRomqpalIV50yRsWYoErbNExVedidjaa8ZhJ2gfBb6KOAA8
8KsccbHIKjMHHjKm1BEjMWSEyS7LkUZL7KX4PfJys4mLnF4Ms98s5oaUb9qyHK4Vj9prjwztaU6q
5kbEsluoIRmPzSTdWTE2/VYiO+wL0da5LmrK2jCydXeJ6mS4MB3k3yBOs2jpqqqFlUqyTQZVOkRz
gekJH+r0YyU9tpwHnKz6pOnC2u9LC5gjvlTEKsioCJ0ZCOKbRMTAWJvElbt+jrt3ys5okVB/XGdN
M4bYWu83T9T9bYuiKAHySeOTXs0Q5wrOmaaVl2QBrY26Ld0cXUySQvBos47kWpaNcYs+Hu22yiL/
Ohe9PS5SNIbQb6p0nZH5tuTlGGtaw5uon9h7FjXNzs/UeKpKVW3LWeLtbN0QxMU0rqpO0N9iknl+
2EYYcrNLqh18BF/MEVUQnQdUrhOorVLd1ije2LHDg66An2dLp+bhhkfKTxZVYashyKNEpjrzxhqS
mK3HnXC9PJmpSS6pwdGHOipmT0dGjJlGphpR4IAYvh0Zz9v8uGa91J5s606zokh2Lk+LnSWmioMp
blM9mDIOE2+c18UAXFLPFo9xgD11O+LZXadQW6Uw0u9WFkquWiu/VZoWVbxIC0gdfq7alShj/6Iu
xnSTxwYftzimZw0ainVX0vEe9mEch6XDcLk+ycR72s7lDUxYbaMKu2NBouHNAJQzCZBfR2Hpe/G6
72x+yW2Bcu37tgU6lfn4DBjZuPCz3NsgQ/NVoSYcYq+CZM54fTI0uNpMaZJeIJH4VtOEpzd8yOMr
ZHm85p4ZghFDQGIigvDfsMQtS4earcPYP7UN7d4lzmtCwksW9ClOFqn0G6n9qU83wN/rJYdy8azs
SNRp4xr/jYpr/8ZVhbexiTFvnt/aeVHVfnDlVNvYfP6+gC8//mN17x7EjubTvfbfH7/88fe7nA9V
/Jc78Ae6wEsR+3te/jlFAfuYwWUxBLeo/lhVeHnt7lG6eSjYnw1+1BceztIRYojD+SF0OH46iHrU
F0DpJg/XkX0B1wM/daO+fvVZX4AuFmjzAh1JQf89yAgYbPmsL2ABBywSjojhJPLzAct36Atw9HIo
MPiPVy0U6AOQuqHd/6XAgKKkT+GfcTl2PAtmnuEg7op6YU2tbd+522qqaThx2ODmHNcTPxtN0S2N
6OOtR+oLnPRJkBmcXHPVvanNQE8nYug588ZgbupyB1lhUzStPBtS7E7GEfYqdFNvElJGy3T4qHzV
6IjPGD7SgG5QFu8zNMutZRKIUEbOR18uIOg1J+lARz2ycRnx5MZwt/b8fTT3Mow74Ik16BAJFNld
tmAeCqKCDwH6OPHEaLiEdV1H0l/Qsqm14F61st0cRJ3fajHDndF8ipfGD2LnvxG8j3TlqhkyKX0L
IdxZ864bo5MqY7+xLM5WOGlMWBSnwCQpCBMYag1SOu3SURd0DAdi69A0/YnE7Y2RzbIG7qub9JhM
Zta8KPrtoMiCtDxAqrK6LOurPpvuxyQbtVIuIKa9xs2QrZtsBdEpWtmhvBalPS6bjK6EjYKR9GMg
+sZpm7Stxg1VGkoIqASqMgShhy1IDoz4pI78Pmj8yQSYtrt4NGaRFO5jAneNV3UdZoW5ByZFFj2d
64DH1F8OUJNr3nmXsqmuoqyQW6AWQTpN7gRFvtFoUVp25miUaudPi26yIZmbSaNarcbaZcsY+hug
3iuXLXViFQN5DKCb8dq1aa47lokFSV2yANkhAEU1iMcp1nCeOOu4IEKnPl12KluJjBqdNlWtTRQj
XRr1rq5LbdN0j0g/676RRVCibjXPXohhCyXknDa+zlmW6qKdrUbdeJy03Ok4tbcdS9KwdxnXwhRQ
WCkVL1VPGl2jPlmMVaGOu9y/NdYdZ0ahzUhM2GLg/mwkAaA8nqOmKELXU7zGqGwXxIiTPnL9e/CP
K8iCx5yi+rpKSxPy3LoLEYvzFCu6qb1M+zkk96p818CKm4qXgWA42jdAsGx1NWZdfJx0V/BNBsl7
4mwAJK7aomrfxxG7qOPMBjShZNXSLt22Tf6+ipDRnqHTcRTNYwAiiKf7uc1Da+JoWcnM14J6w0LG
8bAFcvSmYTNs8lgAz5qbPigLYKI0iud1PqflxptspjMxAm8skmEFWlpoFCx1T4qbQoE2EmFtVLKI
UVsuZO9O02SdFdkHS2uyxCiLA3+QfRBlVA9x/bGrh50v1YmCFQKx0YUisnlg4UtBghQNC8i9a9dY
KDuiJmyLlgUl8Kqub9eQEkeZrTscr2DrAwFraw26x1U1Q21f+sNaOLtxmR1AqACmIW0Kf8N/m6W1
vYhEoYEN0YVpM7vKKoZggrnTXSfUZmrcOZrg74OaWSxmW972pusCq7pb6bjRop2zd5wMHfBJtEq9
qIC/gMazJFKXqrjN/UF3wE+uaNIwLfw5WSMR1VtCRk/H7UkDgUE4ID9pVa9k7e0d9bajPy6Haci0
yONEdyo/yTuymVN6ltjBC9pZtbr1xKpURas9mkKhGxngMNOkR1ffzElyWvjHVrjTEWoPPbXCrLwY
pNl+uKn8rl5j24iNL6ozj6H4xGR20pZl5bqMVlkT8dNBDRf5FOXLBpBTojsDNk7ButUI6p8ySXzW
edm2h0tI70Vd+ToZ0NYwIE7UNwGtmjk0Uhgd43w4dll84RoosOXYXSYoLASud6WAQkyIfFeCrBbE
Cch+I0tL7c1Re5zVwwnN2AdvaI7hDux10qq3U0lI0Bp/KwzXWQbKowOlHFSbO9qZRhtRAHlNHkgn
HhYuIidJ1/R6UJkIZ7PKeFstk6FP9aiAEdv6PAHmGjq/kkugjJtSZR9kRy6KonxX9/0dKLun1WnJ
0w9d3IJK0mRRUJlbRDdupnSHZVGGg6plQJKWLYZMJjqFmLWV5XBa0Djbtj2GmSctKKJ4bsKkAxig
J0sGULNBoTaT4yiObpo+r3SHH4quuM+Xqo2PWWw3nR9T3TbRXe/P98M4pHpKmI5RBr/sRqlNWuUg
jrXH/SRF0IN2GFIQ21p+N3Nfq85MWs7Dx9YMxyPOblJMLigs/qoZXBwkwgWlN7xnWeUWovDhM6fu
WCU0iNLY09xFSRCjCZKCL6/jeaYLP58hEXQXtCk9jXF346l2TdJu1DGxWoK6pls/TZZp51/lVVZv
IjluhVeBcFMpG7oqfhPbHu2mIm0DwqBaLIxlp3PCT5FM6nXUc35c1uk2w1UA300y3qU0STSTZVCW
jt1g0I+17Mb4LROhSXZt0e9a5rKLevCdrqUZty6bL/Dkxfc8x1s5JTQkEW1Bo2g3tWV000H1mA3e
cF62dlrH8ShWSiXNcUY9mHKc9KtZzFlQKh4S3/Ede/gXriK2owD/VNxGoP1dtU236HvI9F4KuUJA
Mb/usX8uqyLbusg5TXvSH5dFIReYF9maJcVi6DN1Ulb2QS4ELSLCQxVinjU3jZ/jZVI1Zumcz9Z+
XXWLmKL3ZsLF1WjuS+VRzWvn7/iIZm0yw1YYquBl7BoNXQ/RkuA03XpZgU4KgYZgGoZuDYGKbsXE
18jO7ZKPeb11HjtPI6W2c0zv+5ktOwPyZ9L1Hqj+UGp100RO4SsOVgl1Fwo0552oQfFvu+3QlHdd
opINpLkgstV5ATrZUsXp+7x+O6E5v3R9APk6PfXr+KzpKr4u+nZYodwPKumnGoTgU0ga8QWKH+pO
z1vaNvdPo5qjc86zt9QU+7Qy2QolVReU3SCXdFRyEaf9JRzbeWdZM02B6uYQw76Csr3uNiRFd3yJ
8Tyu3UPyA9XK0xLj+jbjnY69HtbEcQznRfGtJWUNAiUPoy4GEU/UcE5kKFkMTMyh66Zq1UgrQMEg
TQDoeNtmakEljxxeeKg6EV1ah6Qu06BX07xVBr1virlbMdm5batiCGVJE4BeP4aKCG+XUpB5PFls
pjKPz5gPJx2kWFgQZTv4MyeQwOKNH8dLC/tkoVAy6inyA1hILXrxPkHeCRThb9zkLop8XmZxcppL
ccNBro/r9+kYh5ZN69bv3uaJfws0KYWwgYawBZGubxeC3dsUZDtQRa4oLmgwwFc6BLZjoD/TujyG
y1nynLBpwRo4bykGqPsSv0gCxXJ8rjwC5K+PT3JX0SDJx0s4LDSLaoiiXRbJi7pP3AWUe82mYCbX
KBvxkuWMhamXxlcUHnE7XHPSvJuFHDYRi8y5Iuqtj+haJDh/I2eSLYoIBGPS5tGi7FNw3cHzFnle
dWvlgYYtCikXpo8ue279c0jgG2gR27kB9Vd9HO8G4IkndY26s0R1/WJqphkoLIMcUMlmJfOu3I0K
1tvrWRymdeGdty57H1cTulVFdhKZvjkdY96cVp5tT50338ERnFqMnRfC93RVb3L44qNFNoImDQyz
AinXry5iynmQpHK8gfq81UU+4g32sutq6K6ysu/CrqoD4qYL6JLe9QpDfATVOmj75l7CekP9PE1h
M9lCxyXp9JzUwNtF2Hk8KPvbfCxBZADC4HnAJUuPndjejkGB1bUqJAPiZ96RuGSaz+2indDbvC+H
cDJTo3nCDLBPfkNkfzlPDGg5qaHkxFaPKDpHFu2GtryO1LQSnJ3icU5v0hEOC7MuzOOi3cp6IEEk
RqDt2f9n7kyWZOXZJH1FtDGIadkMMUfO08kNlnnOSZBAICSQkK6+Pb6/q7rKumrRu96k2TfkEARI
/ro/rsC+MkJG65wPd206feUpvATbwYJfZL3qcC66ZLuO/rwTjreVJaRwsr0iPPlpBJ/LLV3fBr5d
sowshcSABKckPNEx+q26VJQ6JHs6i7wg7Qxh6BBhZIEH4RdkFYKdtIws+/A8RR/e8pi2F5Wxbj/j
rJwigg9bhlugaydEUsRKJlVH/ULlmT2uXVc1SiIEbpJqDV1255lbZNYVYxe8jlaMuzDRV5+qq7pt
mE04XfN0wpWMIHZbjBMICj+WZsHjpUOIJIPvbMKazvwpgitXqKn56LcV2je5UMtfekQeQ9q/hJF5
hvLrEKjTUnfhzmsEhBGUWr+ZS5ysn0sTQR7kDsLTj35J3BFe6I3vSZ8nJWZM9mRa+khmuuyDqQ8O
ZttEAQGPtcQhCRpI72OVr0SWrRe6wVRa0+UFFuHGi4Av/Y4hLy4dSfkuw+J+SoSa77nEmEq8BvFH
O3vlNq3tg518g6sTYsWZQ3PmydlfaFTOLA7LcUj1dTLzfRqHBZtUe5LYsvY8zCEI2kTfc9I9zKJH
3AnT6sEwvkAG/fBxS85jmwdIZcNT7NGsAhUhnnCujHiS4fY94SCdspuQR+a67Qqzdsm7cO4gabPe
ZXnyMofwS4ec3bMeTzHuQH0ZN3KMZhNfiLamImydqpAH225dJdYu0U6HbWsMBoDkOujN26WBGu8n
HZ+DhX/DaF3f1n06qwBedW53elt44XT8IpMAot37NGn4tqkQ/wEzRT/ZNxZ3XyIUde58XeiOfDQN
zw69nx5UwPcm2dgHa5O04Eve7VK3Xg2gjks27Zcsdie3LXdNy5t9ZvR+YQO9IM8oRJuJus9HXY8S
opnM5q7vV68MV6MOI9mGUhtMtySQ+thk0bHptag0GsaIk2N/vt3ql6kNwmoaG43Vwh+OIZdql3UY
dzAc0gpLyfbixfxX10XDfva6D3q7M+eRI80I1sIMQX9U/iTrwVPs5ClHCiXDpA5m43ai64PC94X3
vbbiFGIHebsdclL1Jl1fRsnCIgztgXubrQYmzQlO+k6NmKjS1sME3oTyHLTyxBpYF7NDCBh2LiqC
yAvKbSDsmPu68vqhe17Yr9Emup4CT2PpS++ylszHKBvhsLOgLZCvbVdv7ttCsFTeqd6cskifmRPT
ZVyMubI2YqWJdOHFjb1Mau1qP9Zp6Rm53C+JMOcg9q5B3DzwxI53iRuz5yHuJALplSEH6L5gccYP
YwsKxDT58C4TD4kf5P2+z6OhVtYklzDAnAv37EtAwBekWdhDJLb1GDuLfQkz/75B2FJNpg/rzUb0
HGO9XfzYsmKjhRIGg0a0tPd+pPoqiiAWlpA4bAXzclwSdpULPcmtKXLK419JPu5b3CxdPyxX50i8
95wbKzs1pJBczifqD8Mx0/GX8SNxAWeTlqg7N/WYdssxBR3QkvyVdqG/IzDAi3jBTMxMuL6vIx5L
zxvnz0GbI83deLwhQLWcuj/cDN5pbhVuTpx+mteSI9rG+BawOfm0jI476VRy4LAy8aAjmjdO3KNr
fz9qavfMrlkxpQE5Sh8TfjfACpm5SfeJ5frV2NoKhHI9LAxMLRKIEJbLuLsXFIuPETnZtY3nsLG2
Qc1y78otCy6bsdlJkvbCtpu1t9jtQENcSUK8v9mGuWRaWFqMaXLfLopVnEOUUgN0II4GhfEJuUI4
mTpJen6C18R3bsaQidDSL1qX8Xt4EU8D/AXe5wgGg345NaNIETvkYzX6RIEFaTTUaedDLkTLoQ2o
rLkNSdkRaapgwpCG9PeNgxo4KApXIOsSXG425hcJa6ZtBu/QtANySZK8oFvLn1M80yGrxartM18Z
vAiX0nOXPQZ4qp+tgsHn5VCSkRwfNzOcmkEEdxGFa6Qar60SNj9JH2NlFyG0Upn5XMJtOSMHiwSc
wWw44/ZaFx680R5Ik/0KBqvgCZr90qWYzvrSd3P/sox9fBf1Gyt8LP7IDXcZeo1Yp1t2CRfBLoIx
U0CGtHuGnxuPMBKabL6SgO54SubnlWxl78XtoyW3ES581j45Ui+MPtrF6t0QYauyrr9LSEOqNMCk
u8k2qyer/nq3VyT0RQX+E0uHZI/cbD2PdL231BCElA2emBHKTXNea9nJUsQ+ctKwT/es95YHUKqH
1ETdMeYyKKCJ7JFkHQSytHD8uMT/S1N5ocw8MC9kRdrMY+Fy82yaCdBH4KpRzbuxSQHMWCTxMMTH
osf1Mi1/bhn7avq0v7TN9h365LRM6Vmu29nF7HN1x3nLf08DWDB/0n83rYDRbBs7enI5j8OQ7bNo
5xMIYQRfQEQagpec4dhi+uFW74GMk1/JVPlVtC5buRh2JqN5tAzbbijTEDZTGkJfr09pv2SlQsyb
MkJ3U0RpzbEMaOGXtz+eRrYSRjy7UD23HTsNbb6W2vO/AgzQuCXb54XzS+iJrHQRhX2ZNN+R9P7o
Vaw1Oqy/aNMPe22POGD4Pt6a+2BRcIyX4ICi8XLoOrVP3W+hPIphlwJwGcE4Jf6hnZZ71/UX1pME
D3tbAaLYyzRlFVz+APTTny2B7M01DSo6dEmFxHxHk9mHta0t9hT5kgeujnP97Tqfn/hnKryHlInD
uo2mNIuMK4xCftF74c6X0fO2SKwVGPTgeiS/VLu50gR+W/uyKac1AUSQZLstyx+C97GV/MJs2hf+
FB09NZpdHw/3K2nO8GDKYf3Tid8it/SYtO6u937WBNIm6dNyY5DvUdi+cZa+IzX0ziwBIheNcYVf
/eUmjB7w/WBuzd15JYZjMw28WjkdXBHxA0to/lA2qAcmFlP0As47Zty5phz7ALaV7rEfk63gTJQM
U8i545aUTCEuU6m1p/n2hYn2GA6YkDNZNRxTqu4YAVg5YRYPqnCOp0uXv8fzIM4c561iLhafDevm
U5hqbM9Z+CfXU1RL3dCzzPU+U9HjpiM8rpBmK6wVnM0dFEZkuiZwXGYwZ1WQObmjIAXKNOYptldz
Ttzy1yUYDEwIAmL4WoU9JWF4AWsDDIGQA+akqJitvXaJ/Wzi+X4MOSC/7ggJeLdE2ZsL2LPe2FYy
mV631XxZgHdsyz6AvD50225w64MQv/vmJtJG8IARonSDm6cX/jHFlZ7jcCkD5/+OOVO1CgAbNgPe
aGeDIpg7uOwM60cLc9RMmCd1hpsDN28XpN9c6BST4pBUdl2bA9alI5lSWP2pCOt+oj/Umz56jTwl
PVjytnopflj4OLitVnLFKj23BFY/fiCZ2ufcpi9J2F+yRXy0Qf+ZRTPZ+Qt7nfPsvmNZ2Ynw0bXZ
ixdhSj/PxHwDj3jnZvqQbuvKZYQS67G+hHW0gT5r5XohWOHv4B+qQGQV2B+/akv4UU3te62sWPKa
jUiXltgudSeCKls1L5ZovNfGG3cu0/IMTr8vcl8ExZp55s6XcASnBXNpO6h8Fw+hgreXZUdr5AXW
+/Yi8+eeDF4RtqS5m4LpIwL88o6IroUboH5PMSe7fjB/2iGhO4/2X0qMX2hT9Y+/lgjqn81zU7DW
JHdyHUqThEC5sgkX7hAoOr4A9yz4ChBXdcbtTYeHJsu9tgiwqp6GebO4lyAWvFX8CZYpOuS9L+sg
mFmdDnStvAGjzA1XKHUUvU5yfVcD/9xSKstxEz3S8r+egExbFLIg2sOuTD0hixb22WFbKNL22w+N
2OxKy/R8N6wd6Llsu+/CGbuaRco9RjAwmz7ClOGF9YK22MFN9KBaF14QeO6lx8mZ+NJLC7PdpoCe
1w47M/IkfmlhxpIF2QmcHVwOeycpxky9ehcaS4pNmSMIW3R27uY3no81H9Y6Bl5xdJF3J/rgcYy7
9mqlvSAVYdfNTjXGtWBvFDKWeEp2NrbZeVbxZU1pUqxdah5xRMrdMIfxfgP/UMHFfwuNxx5jGy3g
4cRdgknpnCeeOszSR7639CXdlrFqgLWMwGsrCQV6CPB+4yXbteqSsS0bEiso5DU64r7cE0Qsh5Qk
v5dtqtR4S7gGDnsV1n2ZcxVg+U93WyQO82KCj4kxbAp+/oTeI+LDIZzujFpfJcjzk1m3cO8vM7wp
4V+x8bLnfIr+DJHOK4ehuqT++ma6vnur/HQQJQ8QSIi2h36kWbMHE4yRzce6njTZT96k8PAwiSrd
uD99j6lY9mWQTvYViCHWVqp7DDzesI9mvESgQ5DsHBFoE+kAW+001NwtJ5hTqthYKw+4eDth52dY
+c1D6OIcdsJJiGC7F55rT95JcRMVGc6FrDvWudpkci+2Ih4wMQy6fwTumJ16HwNakBE80qn/49pp
qpMJYUE+0Ps1k/0DYsa3OVqDi8wjWWgR/CjR2nNMA7gwbD0tiKz2OKfgDcETv0yXVYrhly/81yFd
aytj8p424ZtIVVLDdhdHMa0Yr2axghFFtIpRse5BB5KWuWrT4uJtx9RShMeMH7Rcn6YucFel4leV
zMHOhz8KJmq8ZmI8i5F8b6GdTjk1w4PrTz1tood1ZXewEKMT0bkph8QiXlAkr1Qe+3XCevgnQZjB
yJ/9MhLzTzZtf0dOgjqIOvesdfaOY/nfppC5B+9kuxQ5D2i9KppfuQB3TC4ZaHqgsIQf6MbxkGKV
r+Il/mojTCKbGH62ZIRS6gBrr5PZT9Hy064ewsgbF8MHP66ArqelxSQIW23emZzlJXKbio7jUzKm
7T5GOlK4co44nH9sa/sWxH0BjqDUc6QqAXao8EJMxhM8eu7k3z4B8InMM+uRiSc0qlSrZGnsBHhI
gCRslmbvW75e4IdMMEXEttOr3PVBPB/WZS6awYcjzm8COfyzzBrj6daulYtHujNhjnU8RqQk42zc
xXjDi1CkDeIt/ZfkG0DTjNbO5EcQZ+nRS68jmZbStSao4VIelug+8jio+tmqJ6BzZD8sqztTb+eG
vwOe++eIvcctictcZScaN3wfTtNQAAk+SDbIYrO9Kq3ejm7SorQbe5dDZysPXnYdZ8mw88I5rFQj
N6A9fUW9dt4neWT23IdhZUMbw7yQzYEHPi3AHNXapfIU3yxJHCN+hvmAaGzpntDx0FWcuqZaMCQX
guTfK8W+E8CGmqOprYGfJTeGqiudbZuiwUObi9HfJ737cTe2oWEhht02xGoF8bzFuFLSLF6dgFb2
CXmPeHyCkvsttHEwR2FXbYl4b/NxA7roFSaAUzR2nXkdMn2tfT5HzwqnSp0ANmylmOyZWgK1t/gS
qP6cvrIh/jMIVbCVIgHxn9sW8RN3/rXn/ae3iLfRMVKvK7iFdoZplEdq3c0lmUYkfZEFPTCG52Ub
Xplahj3gxAcwBbtM0rDcbKDLcEi/pp0NEwlUNoU1CF4jzygF1cv1VQxLZez8vTo8wg3mk63jY7W0
jQYinO48j4ellwvEkRM7ZZPkpUzlc2xjyAac3VjIIP/IDMRZN/PX271fDDjcrgIFP5XZdzQiyWNj
r4qktc/Cj75z3tdRuE5QZExX27I8TptKy55obz83w+/UCqBZShQhbd5IxswjKgTXZMJDELd4U1S+
QGnBFBT+/T+P2QDZjz9aHTvh24qk0PP5sLHd1Ef7vo3IlWvfHIxs+BH4vCy3tzCFQFHCgZjv4QVq
WbV0PpN/TT347SolTwaYe9WvVkJg/3AHm20DS1dsESBqYMLvMah83A5mrazQWMpdDrVE0RKAYXpu
dZNd++kD2Xy4V7r7a8c2rTdvwaJhEdgwQKSDTSAmzQ0Pbq6Z/qA2TvcBj6Oi0RAc3tTll14jjkWp
sehQDC4Wocddb8E8RG1z8lryFQXpjFSIsDPSoLBUeHIPbRJ0O2/E8hwFoqmBzkfnWAPJBz9Ka62Z
fk9FsJ/cXHZ0CD8gaPzdPGNksCJCpSf3H5RBYMVpb6tl9dSz4uEOL/u76XC7EJgA92TbsFlEJ9iF
60u45OiddB4Sj63dD+n4PNlInfKekWoIKcJInbp7KN07RWi+93tGzwKKPm/U9twBTq0ydEmSaJiu
grNKSbY8LMCb5p62R7iGH/h2bCjLFqO0gNvfrAClVtCkBKTfSaIUdHVYX/rQN4jwI7+2DBUtMkFP
Jm67/vOF9Gwt0WlDxrI2mCdxMXMsWZaG2UWirlX6qkOubaCShE32EZYBnF7vHm3jv/q9mirfiHE/
t1jicaDVZeY0OoOj/dZxQ09dr9UjjMc9ujnpdR2Hdj+7Bbbn2ppiG5a9j1LHkxphiBrkYcq/wyTQ
QWNjlZ+Xamj64BL14gl4t7vGbchLqJC1CpZt2TV+9DdLNbtaPCcpaglhMN4WkdZUwxKLy4Q8NgF4
fgV9f6UCmnRwLqxytQJTFYhHxlyfAiKDenTEfyDTOh+5DxlHN1ajdUD/Tl7+puGkXuK2ays1h9N+
ddIVKCed1NIux43mj908kb2IFmjbeLY1CkkZdhTDD6nmSymwwWsXRvdOd/slcRT/hvgHPafpUd+M
p0aDVeB9mz14qfoBjRBWFGZJlcksq5Qno5pA4NSD4baaeoQg/TbLOsqBZlEGWjkf4YlxdWK9InXE
/LZKURw6uWmf0JjeGxZCfq/tWA4gS+89uuoD3ux35isgdbcvtJXHeSHqkEVemSyphhfqt7c7E1TJ
fOnzVB0GUEy7zoAQ6MIrJ2z4bI6tnLayS+OsduCxEh5D9ETLdBgbmB9gUT8hZvtDbwddZDcOhmGO
SLcWXDBuvZ1ETJugGnUkDUeEO/f9qWmXroylwKVNPwagVC3op5cFeHOxAetom/bbztewz19BnPRw
2VlwhcuZHrxc6ppJ8ThkXXq/bTF5WLkie5UnlRyWL/ie6jqOEa3Wdv4bcp8j1DJ51VNwKFhDxHXF
9nMv+7GCl8guSebyYkiUwwTfy2OyZZAmaYOZjqWVl3vpoWmSsQyXRr6neLDBJw58LxZ/F0ete51W
dk58rz9sPmIDyu1D2Pj0gBoZQtp+ATcwSw8qn9gyoetVriGBHz48dRRqWQVK72be1VMS2zpaITFV
ABeNuxa+iQuQYXvuOlgOj2t0GVqJTV8PKYJvLVRzyuaWv5GpYmBPBGEKUBb6L5hKEU45/DVLTk++
2kBDRXj3eJyKGrbjsPPnpn1INYAHuugrCOsnD8n8saW8UIPnDlRPT1OQ8BNV7sPOYtjbaGX7kA+/
4JyPVZ414z6M3XgNYWAvgVHIZCa7l77glXAd4sZ5kmUgnL1DPfAJrONyllbVM+gtTJj+ZfYlkIFu
fWFu/okfl8Y1D6yLH5hMbjOOlC9kNb9Hqo8O1l8yjVUbb6rEItru1kn8eBDlSxi/o7s7HzrGAQx1
C7A27w3vMOYwVJ4Yjo/YcwM2AB2id8xx1zlb01MDMxidtnmnaGjLrImPM8JIO05NkaRsOqxEXmUw
dfdzGl+ZbUYMLS6t1ROhya6fRKU6ddcMSXjGFZ4BnljQXSQpvVVmx6U/DAsD96+/Tc7hdWL/dIrh
ciD07AZdEYSQZRYA4VKZgjgEwSdjd/H9FjtS6uBroj1byrkNqtyM4SFXwEu9HJtB069F4NyVjZss
QkzT90kPQygwO9XREw/SD2LRGKXTMtZiHX5CNIAKrwGa6YXtQ+9GeklyqCQK9NYVw+hubBF56izb
RyiXoHG47LQWINJS/ub1XcEc/T26YDp7KIUZ7AOdy9SNLj8w0wSVidmLHdapHCxsfZSQIDq3r3xh
ACcHcxmQYmmOZu+k9okAzcBXbyzmIPILrSmqjui49Hw9UxBbeLzQyUV5aCbBMVint1wSzEp/CKpd
uzmPPrdI7jYMMDVW4HSHW7zzox0nGnRoptlOxhHWoHmLyxUwZke3asUbXAFOgbwl8P3jHn8V3LHB
SnmWLP8Twdy+8QV/fZN6u9bq95h6skKMP8MIVrQEAqkBBndz4bHgJ3bxCd1Bvwz4llWxn5i6Xgku
vR2wgYRr5E4ZGrwBI2US0RWoH95OBVElNDKYfnwwoQIrsjPrPB1wNjHqR8tUNfH6OjcsOqPy9j1N
vEJmvkvj6QniLCmFpfyKDBPK2GGGFbemYpddGGvCax/DUwbsfxiGHFZJPutymG8X3oBJixUkJbKJ
AYM20kOXpkg6FtSMFlDKM9OFm+xSBTrdtTp5iuin1g05rwYqf0BE2ZvV1EMTW4j2oClaDUY3lz34
iDx9GJIIx81O7CvtwdNES/y+MvkV9M3OT9vwjlnZPK8uB9qVTm8tvIMRtb+8k/rcLP7v6EZaBjSe
f2UNdrx1D10zfkiJabR3AuzXkB8yzABVEufbodMZIvFoWeoeb3AVdMO51wxV5FijS9nASIGJHxXw
L0lNJDhJg1LIjrYJh3+s7WOnFlcDPwurf/4xbBL7GM0+LKKGe6DUkK9k4yQwcmXPKt+j9ar/JLD+
cAJbdoij8GlD1d3LEC0Tuzyn6QKTWJ6pmINzIPIn03O0QqThNfp6Qx354GGFD0UDAz2ep/4rwpDh
o9ztxfonjmmBbRTzv9tPgG3P8ZbJw8Sapm7EcAl9PR4AyhcZCmEHYSGqxXTXurwpW/iD5SqSUxx4
U20WJC7e2NYpEAUYG9heePyqHeCxAPOsp37oJEFziGsYRUdDg/ClgWF3AiiNxX4bxevaeuDB5gyN
SDyydmH8Hm2Pglsn6hlHAh5sn3jHJgJihMMsapOCqIpxeMWuW91lC8G+umEyLwHaYmVrx/BoxxVQ
DXF4Y+zsnbtALJUHW6WMGni/HkRcweCt7xd+1zGfnP/5AqZy3HezfqYkxbKgsitG3uiMMwTgFlkk
p//vFZPrv33O5X8ulfyrRvLvlZP/Pzom4PhwZMR/Xy/5n//3B6n9n47Jv775X/WSPP0fBMdWINCJ
wjjI/zkk+1/1EhysGZOc5CBtAhxTcfvYn39rl+DcbRzpDBYTH8uIw4Rvn2L4v9slOO0uy7IcRZU4
u53+nEX//qGg/6nngw8J/S9Or4hD/KT/cHqFFwbY/9Bsi3EMzX88tWKa5AwHD0FEFiqNKl1gOIQi
ney9Qjvv1UzgboWaaI/VaMJOjkrcxyj1+DLOnq1lNwR/gkzmrATSD+uyEQFck36J3cELk8bHJG6S
pZyyAH6JwRIvoFwRidYh2lZ+MWYB8siVZ+Z+Q74i0c1wBshm1D/l4P3EUAjDpvYi0NBHor/2D8sc
Q7c435OFzyI4uwEw+G0XCO5h+e19PN2p0PlcjiisXqlZ7YENCyoZiJGqSXh/4kXT3SaxU7pIb4d4
A3ueW23Aeq63AQPobps3y5uBXgkK4rvwtAaMldb5ZNdoGDNjkMBNJU4AqUe8csgS6U28AImsQVjm
GLgRGrgovbYqbOEn5wMpAvTldkqF5Di0qKyU3uCld1Y4efC6sDlzq6IHhFwUuSlilBm5P1hCiAoq
YijgmVFA8hqGlzfEF8qleMhkkLyOnogqHWWg6NoUB1pMBqsUmOIax7vah8yIEPJ1SV+XDu3mOmjw
2wHWQwtnuSopH/QnGGq0T9YpQZGiacMnWLLZCwe1cvDQabxSQpfKBhZMHZ239jTLrLkoZpMHwpfk
AVao92XCOXnrEIDeGeOtwLpQh526Wf5EZl3vYhllArkZib5I0uBEjmLUcKX+DJYIVHuTaS2yPs3J
Hv1pFKCdwBiWDoESvFwaTtxzagE131keytoEIerYvq/5J07GCILTtuY4M8RPs7arIiqwVXdu7Okp
bXu3x3zgvuYpoCma0DPSshjCP67tRmE1odOah2gS9sMjcTmOOxA8XcBZBR2ot8Hrn8w4g5jADQaR
mGsACVU/8IUhdYo6VMQnu70ajiY1RhBoxXKTbp2xFdr2ji9tfkpWkEvwj7LmcRTSfRA/IH9xmVco
ZBzLgfhuIjeLGAK1Z1iXJx7GD6s1zXxE5pVtNQyF8S2JWX91bU9wQkeyPmHSzz9WFQUvSQTfawUx
dnVe7w83cGl8jg26FDPP7Bni1CuzmcLLdWTwTwk8kfNt7wT+1s/rxQvAwBF8NOV+mKI2gR4z5rAM
yXQOuJmPcUdyhz9e5CiYzdujRg9mp8WKsla/qpDdBGe873u7fcrISlD12zp3BTAm/oXUCVSC5fAl
h+5mQuGYE7T5OeorPnafHKqOhybAILFQ9kSDBmiQmreXgOCsCpZEEaoDY4jqiBuD+LChWEAr1tmw
JP4QYjjGx348Uoh1jlqShUkmSdINdUKpIgeyLfbTR33iDl1XDiIEHLXGQTwwYD0Cv46sqam8JGJ/
UGlb4ZovCo786AN9QHsly1+QEHcX6EPWlCTCTwYrKmWC6rAf/sqk5M9iQ33IlyTudkITuERskuPe
Ez1eHAXQ8RPQbPzlw1EeqqmZuUWpROFwHhQ9fUhmYrpvy6YQIfyS5p9gfeLfQ59i3gVEGo9nu+Hx
hE+WIk7qXZf9SuGqYilAxqYPolvTIlgCCP92815HFXewpMbse9qC5RlUkxjqKe1BwEUSngCOwOjZ
leKM2rXo865Fqbd1jd2tCCfCIwxkXeJcF8Lh4nPEI6nKf21u8H6WlYysgJgGs/e/uDuvJcmRJjs/
EWgIqABukUgtSovuG1h1Vw+0iIDG0/PL2eHyX9qSZss70mysbFpXZgIB9+PnfD5xllSRzVDqqtZ6
+LGmtv0rMbqFKH/OnyAtOGXPNXdUsCtSmRyLLsBGm1ZJqbbMYHpvU7TJcIxxi4+EbDL/t1sSvN4Y
9VxtCcmPz0KL9CEofLIZPWIgj5l07c/obcFD7sfBs06t+uaseP3CRZPoqu8kvK3GbdlSdFYBBg+/
H/RmjQMWMznGtLcrkU9RjusuJ3vLU4sDm6CCx+WZhsqwiddqe6hKmndcjnddH0wOR1pNr2+SOHIy
hLQI172ut/mcoXEqjHbLho9mPmDoQ4gmlBG/IrfUPwvFIPiQpapc98prDH8zzfxMmK3DUkWWYds/
fK9df7Sz1X0OTFj+mhPTryKy+KXCW5on72I2PUFJqnJGkTiWjUs30GdusjVRPDNhscybsTay+LoO
sWVHwWCMiqm4P91q6vmHQhCCDKcxqePQmbo03eB/h99gadO+ES53go2Y7RKnAX6x/ToECeo7oy1J
+KBkzLk6tUGza0/OeVxqfRyU2dxMQUhyCiTSu6ORbELttDzv0053SRgoY36sbCvdi7kio28n/XfS
ljSnBQAMDSWp9Ih6cxN+0fOP4YA5Rm4s11N3UI5FeMqdJEOhfHlPiGdjgFkN/DdB0OZDaLfphINs
BBAUKu6gBdfwakeG9NUxX4f+leFlLugcZvIZZmnjtbLbHgPXQp6UZP9MsMyzw8TRmX2o15K/TFhO
su2xwRURghWnEfLXYkcckva5kbpudlm1TsumLXQ3bkeq+2w/KzIAtSkbGvTAQ6xpU6vZ8pCZIm2W
d8ux6pPfaJJorr5fmFtfzaRHg5pOYFMFd6LPXLh0Qqlj4jFCMsMrM7dOexLL0K5R7DTLzzagiDCH
vHqbVaD+uMXkH00jqD9cl8GvcJT4si1Zvk2mIY6NcPo9GVFv6wxdu2PcNfzlixY9pkVIyndItoTC
sHXIXyPX9ylJh+4svNxpuPOl+9uRSTeEXtC6r3LU+GvZN3acMVMpGjeYSeWUOCCNBrwpQZMxchrL
/HEQY06CdG2tUGGue5ZBw/O5peTbJB0THzdtvW8iHerXijUCbIlZ0/MVzvwKmmt4dsdU/9Slx0nP
Mct8gxElZsFAfVieEWBCycb94uKbDRtf4jVmNUNBei5372YoC2e+KMs3o7aDZze35K1F/DjwfRPG
rajbf4J7aA6e02bFfswcHECrKC5aVM2ftIOVFLayYrBseG6KlcC33hytA9Q7N/utCkBpY1EGD1Qq
za9+XjFAlMsKncACR3RwHCe4kA9bTiAgyp85ua9rescHWUHZHYLGr4coaOpg8/93d0QC1jYtiHv3
U9e06GT/j1n8y9c3yNB/Jfz9p3/BP7w/8KUBHRRb7xia/NtCjn9rmFhTf++hLGwTVIbA2OnQ/umY
bFYYMOFjqTjrC9jQdl9F9E/HBAqQb4+oJH8h+z7ZIPlf6ZjYc/ifdEwuY4z/pWNyyp4sQdGnh3Ii
GYC/LmBwUZc2zXtHGloB68c3iXX5kX7a368MtS6rCtJjY/npgKewz29Tuxp9aC9tMG80aEB8PynW
GbUUVrkpqdzSXdrP04FF1MttbIMMtFT198A7yX/abjw/xElafXeNy9ki6ImiyfR6vQl6Nygx5sXc
a2KY4p9KDgA24rJqCFJr1HXwEd16yJe6+uAuBo/D4tMy7Ccv6XZJrtOnYWyzPypp7b3UpBtDKevg
hTo5ezVjOxUhDoHFiCwslcHrZHRN8ZJkxeScfAve4CiSgjhi5pNCkcvqPviN7E6yiUUWBUrb+U6t
I7G2+p74Fqmd4BfMk/yct4F3qevO3HlTXZ6EkY0jGg5OyJHYzLMgRtxsjMQtxHNvFR1DNxzxwW4W
PIWiWTRUBwlUjmJvFUWKiJHMOt4uxX02BT3M/audMIjfHzAZT8c5sZDMK8BRW+10y7zVQTXhgxKu
1qDaesY/BYr8yrO3Np4nBBVeGL5+xPYRjsJlauVUPuiJge3Nro11HxiC/i/tFBhCKxuxYfotJVIu
SEhdMw1VKyqh1n/ZY2e0mKUGj4loY9jPDg/DfcOb9haIwat3dVI5JM2T9sckfDvCzF0Y22TtnYHB
M4wbMYz6EnjIZ6Gsmxls2opLwY1mMk1Dt5nHJrUvJjbbMVzc0pvfC2/pUc6su5U0r6sk2RBtEvus
N4xTrgWTZsQ3jfVVZSVdq0jJiJVixIosbSpyfoZxGkQxRg82DuCNO9leH1Es4VGA2tJhvVVLD1KL
WreKEqNgIC6scSBCTLuIyzBgIBmZVLxqb4z2WF1nD3NpNadNic07lZ+ZCGIqCn8iDscnWz+WDId+
Tk4FqyC24xWiXtx5wTZIVNdsoEL5y8O8jkt7qIPajI+84toLV9nop8GvuwgfAMw7MZVq15udebUb
v7RCZxbWNq1ia9h4Xhd/BZOyns2aefZ2QEAwNroK3HI7t97MQypxii1ehHHdBKvkT6+MUEiBOjU6
rioIbDArb77sQLUW+eak3BZWurwNZdWitDn2sKnbZrJCs9UxVa3WBMAqRbE+y2LLIFZBZvI6KTZE
ZvmnyV66OOCTXqcXta5KhXnm8G0IbbfvWDhXvdUUFzdC9dZzsVp8iDITMNuscp4f89WaHlTNHc5o
pmi/lkSb0eANMbNuYphlnWBGjtNgxaJs6XQDlsd5HxvN78cOkz52buwYEehCOV9FnhmvI3ivJnRT
26HO5XT7G2kQn5o+07+XMhiw3zgieV4YPgMnwoF4zgO72lKc+N8kmNTFNLphw6i0+arWfLiYxWQw
yyrs5aPObbgT0AROrHEwP9t2LnZu5g57LeyFvFvtrCr09QLgaFQlCWognTPxpWfPLe7cOtCZmjgm
XoeRCq2BwHOT5lpu0YCZc8kyl+ekFsR7oU4cZvAGe9K5NEVD323nrqASqYL4a/bz3iZokTk78ILT
W9I18ilZBWZY8hLJuSwxXYQkoR5BmYofGaL/Y0wCisDR3+eV7+tHkGj+0fPa4jwvln2alw5kI+5L
d98UpvWh9IoHIvHauaMhH7AvKcN5MEdGZhs5LR4OpNFfdrBVMXWPOHUzowNuFMx5dy3E2oa08piu
1qQ+INo514aLNIIyZ1J12Wt5JEKSf3h9Mfxh1gZ7Lm+8R8+bnZcFNyiVobu8QgKwt+S2uY2S3Btf
ldEy+AfwYB2t1Wp02Ios/uGJ3P/MW6AXfpCgW3XDSCFO1Lm64UFMT3acovI4uHRCxZ1HQsozi6tr
2OgYWWoDdVrJyUOkyB90ifDDQKYyotQc5DGuYNbR0OSYsJI6eU9zY3rA4er+9ugqH/shE3+Ryoa6
EuRxRTJ3YZ5OU2RvjckRHy3eTW8jTbPHVtg6w9GppN7YWJKfXC+HXVAPxBKDJD4UWDyOZcGo0V6d
9WyYTK/ibEYVyQFHXP0qmG/MWUY71MrkhqxrK3jMzL58iYE2vALRo/2hJr9HQ9PJ26kCw3lqW/O1
aQxAWph8B5ehjnH3Czlj/gjC8y8ptd2FdO4JjztXrfiiZ/leMLHcjkXh188lzf67lyqcYBigJRBV
Ubs/KYyX/4uS8bWp+O//ATWd4+JOSPrfy+n/sr7uf8ro//ypf8pC/7+5LqF07PO+CSXJof76pyxk
JTWEaBaG/o+tof9eFgqWjCC6g3fy+QYkf+rfy0LWk7jYr+A03TVwS3j+f6UsFNSX/6KjY/1lRiVp
ZW12Nnt39Pt/1NO9zjVa2WMHczv3ACXxwYuLv+BY7Ma+iGThbelTI9t74Tb+VA7wlH95t/4TIR+Q
L4zy//gdeAwEBJRzVni5vKj7r//+Fw516tqrt+Kn7ptml9jIkq6agQE4YEiLFNrp3BMb0MXwc4nt
9uj7kyCLQmYVO/xbOwqEmbyroyx3v3J8ClfEL4SJrrzOqWPB6iDGJVVR0f4k7j7F4bLBfAHNSOPI
kjL4Q3Lgnjcup52y8N6J4UeQ9x957smn+//4g16hJpi/8tyUD6kbQ9F0oC2Q/PlkIpqiZTnt3YRf
zSfp1MMpg3NVuTiBYQh8e2L8XBzhwJTrSWczvV5tBfQXKc5xtXtkovnMxpN1l3jdxlNJcvXsljBP
LY428vz57y+iv4cx7gEJJf6ysX2MnfXdlAcSeOFs/+rKQ1Y6/pb0KuZlMHJeQ/DZz/qtHvLnwcVR
L6Z0p5c039dIx6JYK9xP7rtnOfJk1YAA4sAlR1ZhMogxvOo2ufVujAYhoArN5nIBK3FvbuW6aT2y
Zabd7CZodGHAOAgGZIlmsaYEBcSpcB9ikfaYEeDrqOI+4AMF1yfQgOUNjzwT5bJcQqcCjYJ2C0I4
sINt3q0uNFnrYDLdDQoVOQbGN+/m9S5OnxLiDZakdaw3Zh5frnGVJ8dGDtChcTW75XikXnocS1C8
mX4ncKu3czBGi0kMNG3nPfwr90ydtSVQPEdqyGHRtD+Jad6g6e3coF+ex5agQVsLoETSnlDX669p
8qMMOyM6nni0mgJoWYx0SxLd3VAbAvKVzG6U7q8oN09B2Sz387g7zgmGV3viPTbHdgdtxrg4GdE0
k2ByQpbwpLX4svJMhzm1VxSkyxxS75ZUeh+iUO9Mkw+9Vb63NljVjiG+Z+vt6kE2nxcqCf8vqOcX
m7TmtijA5QKjEUepsdx72cjgxjZvXhpccxVwrWE4Iwz3NS7L2fDMr9ZgEjBgwLSO+N54l5ix8lr7
rQARDpSZN5t4yEcDTwqrdjQHTRpi134sTdL0sz64YjsFnYmhyUVyLd3zPJsjs6zY3pjVA3Pkr8Wx
yr21DD+rutuajs4jl6DOpi1FtEAX9ccKKYTHIPEb+XvJCrLxS/4+2AACGuCjC6xz0hTRsJIoUI7/
nTiMoUS7r3LIMzItcB/kQLQmGsKjJEM14YPlu6Ux2VV+/Mu1hyWsansb40w/V9kHccvm4oZNkBf7
cg1eVd9fmINXtl9uMktBneD1hN1KasvpN7rcrWo4qXzKI290vvuuPseV1R7jgOhe0iRhjeMqrBPf
OGDtoyzqfMjqcEnnQn7PkC4scHVHyqIs8u/JMQiSWImH3cIl+GDevyhLHWKpdxUDmJNmR/GGNhAd
zobZ6da7ND5as039SYMAJgVlNp7Rbz5yL6D8zmhbzezSNl33hLjRPeXZUjOxIB6SM1Ta2H6Dib0k
gJ2Z2dkuqv65VVdbZ/6tzNxgR5yYBjnFSo/YNe1sr5gvDm1XzIDjlLrlb8T2kRFoLXcC12kkG3Mk
OAxipSjGP8XdZMTsyYZjIYx3ChbL2BaJuzyXUvz2eIhF7tDAc5vvaRDLvsVZcDSxuy7zsjxqPf+B
KD+HNZiCnezQALBqhE5g52B7qVjGNH6nN5pePQHNO0jj0Fw751Qp98VrgX5YnNw+/e91VjetDcjP
8b5tcZNhFmBApadiT6DRCvEiljuRWU5EyPiQZ/16XpfK2RTyZ5YG1QGbbfNAx1HupMEIgLxlG2Vk
DbXTl08r+uqtb1foDuDbzvGdcT6AIDJm7xGIgr9zK+NJBat3KGeGtrqoXnptzU9p+0V4AHFvVPqa
lzSAbWsk7AwIujOV4anl8Nwx1ewhwvQb0g/5EwJ+eQA/2h6HJH/BbCqusxHHG6uWt4RpJfAkGwQI
45+wJZ25s2A7X6TqWjDQfMG4t4VHnjxZejeRT7qNBiMi28RdOWOPNNPlA+r68uHDgY6EHN6B5+D7
NS11qp5HfuWeA80uo4zjN4tLJQQ8Dmfb6F+mdjSewUqcfFm4m0Z13S4rKudoeZMEyBakhCF0c7Li
Nv7Iar1H+sgDt/nhzlMfDQUjDhKpBP1cR7+6g9+FzD+7CaWaQj45INJsDfc41XHBlJS52GKw6qAQ
Rn8NzG3cmPHF0A3OvYwp/lnXHkFIHxhOO/6ulwLH9kgyuhIfdOAvQWt9YhNajwSa5BNO3HCdbevB
l3LXzAtoecYy0fxqkRUIXdfrd2s2y0uFs14lRX9eGqs/m0ln4pOH2BPqHls9CFosZUX5lmKkRf1y
3HDoHAxuVs9M8v4lLn8sGZev7454i4ehDmNDEVqavY/Er71XUtCiyZ03zhvxmgabvDm3hPZ+SCCP
ezcHmtgkxeuS66uZyx/paAY/dM1OgVgbxKaEuzMzS1/JvlsBPkuVNex7cIEHWfXR6NdvUo3Odq6B
RuV59pR41tEXSbV1JgcvjkdeCQld7IGpkOD/CWUqWnWbPtDnv9jVmD26nsUItyO6L8rsQzpr5HNV
VtUCjZjHsUAXOw/L/FxnOOLnzG0PMXwwDG2LOI+jvYQpZ/y28uLhKkp3M43msPfSWu3MnvCDPcQ8
UPLy0gxXSR4x5JV573NgME1Y+mHndShPzImyo2M3X0UwnIXTDq+B7EVkCiIr5ajc099fFptJNono
M6sy6mstRjua3cPUOt1p9osn7E7xZ3K/mRRbBkiffvvzos7x/Qt7Jg722rrHGu39CthbXbvqK7UF
OY9stnZZK/eF6N0H1XGcgz2qznOKZTxYvPZK7/W7bpoYFYPfX/k09Y3lZLwcg5CHm5gb6aGhuHZW
P1TJrxaMpWXf8eVx+wC2ugxr4qpmWS1bvAT4pMrMPzpZuhy60XG2qY5lSJhVhmVP7h/YdRcORTrs
h4xMFpIHCTVn8CJDY2EBGkVJLABIVH7rP6igZBZUt3+c2CyeLC6BmyowwJdzRtLQuGdQDXs+QrjC
rdw2pNpEf46hnh2mdflV5mZwKnnuhNqYvKgNij8Dzpa9b76jWVRvxlXDpnnNjTXdDP5CqCOIOTqL
RaEUuC8wRiGR4CKhZq3xla2NsQErNR7mFMASBtxXRsblRhWyfhvn8aNmJg9ar4k3udDzqSmKZwv0
cTSMSu1XFwMmTCUIw568mH76tsRGf84KrfeI4WNYIt7CjYndsHd4cV4MK2dpMqp+NMDCRUirhPc9
uV8LfTzpqe6IFnjxpJNeqIoVkUQoqAzD8e771L62P1obBTOTMrX8rF1bH8kjk+63N2PLgxNimnuN
78myzpgOmZ24Z2/xLebyn+Aqppe7ALkZm+TBMJa7wCSD93zFXjRpYBDwYH+R5B3gkFnWL24+WERe
80NMbNFJgvFiyxR/8yLIHFfj+NxhMq0kA3iDk2YnzS7bysEeN0FbQB68G1sT3B9PQNQpjnzeI9To
cZeu+aOR4Jwx85G0ueX0J8NWx7YtACmigvW+iY3cFJAJ5p58qc6u/dS9mKUeHluHRINjEcWc6+SM
qn1jXGGFw+h1z0MjcEawYADQgRsVwE4w9HtDmPfVANx1Nd8O0zds+ZwToGjOtSTuU5snZ/1TjJjd
02Z9wW7yNikql6LEvkA1VIe4MAG7k4TdOGten/GwEulakupcNP5WBqjXjjOvWyRDQk4mOY0U8NK1
L8wzSfj+iCdnWyU9nzZX77bClwuJo9Dn2JTqnKeJu+16aDgxSZ/t4HGdCdhXl6WYvqTgks9yVpE0
MjinrRHfPMuMb3nFOQIKgnCDJY8QuJk6TM49Op0SP7y7U4xxuShr1u+M5FaGoietxHic+uXadLO7
z9dEvK0+reI0pSYlbq+e0yW7A9LOFfSn69jQDhBloU5MY9KZYnQZRafybAPT2/rNeVbuANscKsi6
/o4dT78kAEAjp3WmrcLttRtTXDByGMXBmryU2bX72mIneCPscvobQhMPwW/7lQQ7347B5UCM/bDe
HeyyXMqH2Tq36tVKKTwDpNxDsPrAGi3s+pVMpu0sVwo61nqEMkubCDlKhvHEIz9x3Try/TR7irti
51j5lzdosnGVLfbBcOe7lI75JFvvMW0IMAINLTZxSsFeJUN26RLfhJ/ii+2YGwNIczs9MBLBC61s
jJwVaSbKsOmlRmnBZTBPp8IoiSE3E2AK3BwLDcTQFPHFLTJ5tdca20kFPA0stLjxPN60VWw+Sqe3
T33LdL80CLVUpTMdpbzFQ52fuf227IupT8MC0Zzb+cT02jzVbfZZZd4hU+2wq1xouGaBXBsj00RK
yOTgYaRTCPGXdYC9hO1o3S1+Lz4a8B96NUmJu0W1N+nY9uy0gk02pfppzj5az3euHZfZnPTW+5S1
p6WS6lu5EuEw3+p67a4EefSFdVOfOCyNozGp98UgIMIWp2Kjh8E/sSCoA50YPJA5Wzfky/AxJ96f
oKqsP4Z6XRb7kliGfIi55AiFrj/TBRrwGmQ/2qq0TlbV/zQMn8mTGMW9g/W3ZVkYR6t3/iAOsBco
ofTOLQ68xM9vaVkU0TzJJ745eWyKicppenaWyXqWdCGydJ7pMokGSI+FJdrdOwA4ny1JYmK9+8Ur
aEJqFOroDCSG4r65xqkKgE9YPtCNPDm0mQ1vSM5e6GCuiCjrmFiN9G4IiNnWsMyzXoviluV1ti0w
8m1SF74sJ/XX3M3mgSf0JZDgUU2cWtexV3/iuvkYleE+YZB3n1Tb+iEuLMx6/XRwe86anIMkT5v2
0hrpK8wD45qVC0uMKBydWsxv3j1u7Mh+P0pc9YZgvcQUD9n5bubaQTT6roGFPS6CEYO2cXQUo71X
MC7etJzNSLAwiBJvXw+FeE+8stjYDQNQzwomOIokZ1hPwxSlMR9tgz6Ig9k/WCPNwlgnRBUGHjLV
LF/7IS1OQjsPRD3mM9HDfTMUEsYvgq7givZAU/fWSJ6ACGvUGtx/ZZFW56zJkKZGWB13iSfHTXHC
HN0dkrHvacRFeyiSNYKu+N33VvvFv07u1U7A6uWnXOUJWxdK7m4Ko32TUzYuPitoptW9ep31uibz
8OTWkuUFhUOmpVmhlaUrgq8vIwWfEQWw/jVTjPJsGqNAzPXOmfz0sWTcEmGXP5UpwDvAcXFO0Qzm
FUm8to9Jnt4WaIShOSlYtrRDCPPzB8E/nh1Oukb3nHiYBR1xqv67s02PDErkJD6drcEHmZjmPveS
XWm19esIj2hIljWqUvXTdzxvM0Nlwh8lpw1TxUc3yG7Ca5DFMvVRSn7gJl+zqBkGlPdIapZFBsuH
rsl24iBNCKqAGCyz2d8QzbfPC2MyVLZ12InJ9XalGt+w4lCuuoFnR/4E3wVpyNghp5WR6tRfjYaV
A1jiQRie88ADk1dh0ytnqZVd8EZ9DUxLYBlZ7c1BGyCSv59sJ9/ZsE8AADnuNuev3mqDuqf9e8yb
di84ATW7HXg8ldDr7huwyq59SVPTuLbT9Bs7ZPmWiKuXCDPypnx+aAx9hBEFvVw7NZMYQ9KmJjfH
Id4c295GMOPdVC2o7JrYp+jyTz9uXx3W6RAe+p5mJpcqTc4rbygRQ2gHnUnEwyoJpQDuobawOh6O
fpoeDD3/NoqpflD9I6cubkPj2HflxZVwvAxzNMhWF+ykYd8deyCWL58gTmR3GG6E+u6VxOc8NFik
pH9Ls9q/JLP4k0xzvy2FeO3JnvA4pJBueYwEawnbR+D1YSscCNE0KB6rzuojPKtyw+CzO7MXZjN2
GoG6GetTO9INp63P7rVizT9tL7kYihA1vsJi5wfaD2c9B58GEx1iFLlx8l0r3nYW0lvZs87IxYW3
N3lkRo0xx5GTOky5SIuGdWY4e+QRnmUQQAR23gdzsKHpx7b/RLK43HmJaq+5hN0wNPm337HlzcHk
7XE3/yKcu0n64GIxCgh7Zm9oKMVJxYP1Oq7L0e0NqBg1wAkTi6TtdPOm8Tw0SdXRcTvLabJ8gObF
epocD2oay7HYDfI6DQ67UXRZ87vzJyneHAIfLyNZvqKkRlcYnuBJp+7BmvdyYqinLW+/SHyBuZ+6
1zG2cQ2sMP70SybvZVWWnEZ3cXbu9Ffnm3aUTMG33+IgaqiYgyXn4s3UDrvBH6Ks86XCNOWb8S8g
Lmvk9OMnum6z6yYdnGDw+mFR19mTmINlk2eWBJ00Djs2C3I6+oBIerrG61RhWkRZTWSuH2Va7qd6
ol3KFslrGqARTzjrSUMXqFZjcsysLAEQdw9nFQTa8k4/atbRgqgbA/z2bbVPaoPR1qRI4y1Jt2V/
5RAlqXES1jAf6gVkTZWvL5Vw0zNvGnHqGpcuq1kqYC58yVNObD0rlrBocbQCFqbceSPc+T8n/HGP
EHh3jRLGOaunE1kfWDxodanF7Bt35hjhMDOvKywxKHt70RgEvczFeOys4NOrUTjkKvpLSg999yBX
MK789JZCTeENGD7yQb/my4q/rMKBOTJcccYg2Mm5j5zOsG5UytaN7fPZHnIZgKL7D3tdkZMzBh59
SbIQ8AfmyzK9B1MvH8xF2kNpdw8qwaAxuebRVU96Jq9OaQAizYT9wue9086ojukdEOJizl8tq7q5
sQHyYbYvzOSXo9+K9KTkVJ+7QE+EBERyXWeim77Xx7exd+Q24VR5qlXtRKoXFZ5c+Wkv6fRAVF2d
mqR+sdTIKSnibOMRrn5BJF+2XoKPWbh7yBXNQzuIDSoiENp0+ArW3t3Bq5tBqY07W8Q+n4FXPnTl
UEcseATJCBjrkTgvH1cd3JJY19wl7c801sGjhUMbG0Sj94W1ANglQgvuvD+asV6JulU+zZ1N+7gY
nC65gZPIL9eHgiUcOwYh0946kUDUvzUcUVA3ydWsO/Hi1cD3dOOTvyhwR2aisg4QsZsdOsJwDkzo
qxmPYNdN4j+THL4cI0HzHYjJm4MwdlXrUcbbE3QzrGDnrFqK0Kub6hHCz+987pZHAG4a1bb4rJ2+
Oo5iuacPffep4K616gVnygIjRBVflV/fgprVnHMdb+wpezMXk5atoT9jB0EoGpckdXdjJwWC7dIT
sVTjuuND0pBEw9UDJeGuajvbUmxxpMBT62vcTKOfhGx0tK36ZwnGb+flNqTfgFs1I72yZdwdrgMA
AWGXX+1oJzQGMCqT4AUr9oDQlLKQYGR5Rwe7I6x04J1bPTqvhe18skFLXpF+NqMp7FezZO0eBAkE
oMoJc0xTp4wliHTEbUkfUBHNGZIZdJJy6TU7dSrNuwWFE2XM2VCSdFz8oF5Q82F/7HSaNpCXg/qx
Hsv26A3zR+PjVo2D2NwRgO1fAa67u9nsjSiR9mPsT8NxmiyWVVr+b2X19hkZk6VZY3uyk/cklvKx
BjQmSwmywu1u1Bzz65KdOsPDAsc/yXBNPfs+3uNRCwMVgWlTPtb5McctfnVqdCN/tPVz6WG4ZiHm
B6bS+rWq47Mde4eqrYZd4Dlqh/UDDS8eTAJ6zHHsaSIgY+b6BI4QbKoRMwZCL46MzgwiWAygani0
MWExjlPB9qXG641zYhUDgSU80jh338lsNgR91K2b2IhBJuMIGHh9y9jf4pf3SWhX+TSozvTqs64S
mvnGRmV+WbGgbXKsoLtUtxSpcr2zTFm6to7b1hiG5xnuWya0fiCs3W0HF1pwxVLPtTOLY2lar+yN
ys6+0xyKqeChU/7NcEgE20O+25lsRiceW8XQdiiF+xHwtA+7CY9fLjCx6ZmCVJfkWWTa7uogaR8D
6pi8FxPehvqDaB+Err4yKNoV8XvGk5DXsdUySym3EGHkKYVQLxEB2FGenU3KOQ4b/ZCxYNLLrfk2
c43bU5tzwGGKZbEDA8Ogu+XUA1veSTyDTXYt+iI46xjpXEzsKksbF/qNqX4mCLr7Lp6KSHRASvDc
b1pDgP6U0603s+dEjcanFPG2OuVZSzecev0TO+78/m4nafz+5BCjjtBBb0p1kEtzRfZ0Gdw99iYN
M41tsQMM1V3u5s2GtTs9cZ95DVXX1+fSpM1d+243GY2/54r+xGwFYsU0p8fU4vJqpb03OSWu4Dy/
8qJi58Z/Z+5Mehtn1iz9Vwq1ZzXnoYHbC0kUZdmWh8x0DhsiBydnMjgPv74f5tdAOXlNCaVVb4wv
gXtJcYhgxPue8xwzG1hKieK7Wd0EHdyRHsAB5nTWU6Ms9Scqh+NWbb8A0qg/shru9r5k0NhOfgAf
hNtEl3ObVDYGmbzsvB4ottcYj2mriJdpOHYWysegmJrTXMKNk5ypULVCQBXttLdsnxC1NNsLH5Ql
a/Rip6Otp0nhVM9OW//MYnCdldY8awMIfn+SE0g5/aeacKdT3ik6rXrV8+sWd60jBhxKSkkxQZZD
Ty3bb0SL+bdMvKzObHC7KrkIIzbFI2rv5FAo6Jj9SHNxQsyS/gLAdftNwQrVhlp7S3sHmmz70rMZ
vmdlTvuXrw222Vjad2VHnQBPfEElbu9TNo9Y/7i6HjiuxUZZoDp6yZDZ57h6XjTSSvuoqA8UtuQN
wcVUIysD4CB8oX02Ofh7ypGAxVyOd+hO6YYiPz9OLR10nFG3nQUnJ8XeRRbNhl6Ds5ObwLMk5Sm2
g+8OHK4pwdwUR9kcrvtIx/JjZ7AP1IqOHYxsPlEnomQHxDyf13R+JT5IzPzZSK+lJxcqqe6UIKad
09nHVLKfaXd/zGL5sR6PJQl12yoQIxsK2n40mdg5A+mCI7KfE543uoVOAneapQcB69T+NzWhkIZd
1W9FhLTIagCmjbTPagfeC4lSX/BFTbcy8mFuBH2FQKWwm2BO8Z2M6WrYfpxUNl5qAkA6iMzfRjsM
G1svvcwmLQV39jEIHqJyOsKSsjetnwYbVuqbJKOHGMbQWIoa6fpE75P+YtnpgszBX6aENrm1nHxL
0o/YTAqFZhF9q3n4bNYFSgASmYQafp5MnreM1aPq+sMwxbNM8UFo0c9a0x4GbdA3aRfjrYJWLUP9
pf3JdB7xUZ3Id8oIt91odbOhDPOqSr2Dmyb/ocv910mjllmaLL5MkrZ4t3SNze4QoSYQ0Uf8lztt
oLatRewlumn4ptfGvUqcxoZwXewg1mHwZWVXphK8AgzxxMVwe5u5PldsLAW8UUIvw4afFab49mqT
yVv371PyVjdOhq6kj2YYnSjB5KQ3SglN35nIYolswOtJd2cZyZPct7MT+tlOfH2LqYglI52sMTAf
geSTwoQHXWgWSzEoBgzQY661OFmok/ryLzkCdZQMBro64BuK6L4krCjqnjJOCDsVAzfhAK3/y5Lh
tQY6Rr05TC30NQ140YPoKhaMM4cX2ghF/Mwy9mPTdVsldSsDdmyH6CGl/bw1uij0Ohjfah3PQrsg
gV2EOSPRy2Y/sg7Y+Kyy97XM+h/E4aiBoCQG18Gm5MYJ6L4QlxA9C+DzhgN6XwGuGcflztFRGPr6
mD6pEoUGSlrY45w+2feEYZph3JKyDua9CLt8xwIl2Xds0G9hKgh2Sa3yNZtOkbDvDUHebaH/Zqvc
bWi7wTadso8oQJQvRAntJ0iv+wTfBNpoW+D50DoqevkhK/qbLsuth9RMgFLIsHd6Oxkpy5OO0vwA
R1nspVEnMLOsb2VV/43BrPk6wUPYVNVpYAa9G22JODnFN3Z1Qk1Oa/qCInj8oJA7ty81Oblroo4a
iBZLHsXZB1YrgHIUqoZRSsbQ0GYvVp09Nun42BUFNG6MNZ7wFQiwQQE+nKhbBlX2My2FcaKCTs5V
zeeLEPQ9Pn/6NI7zNM1LEC1kb2nmOeU8fSD70gIl1dkm8nVAYHT+rFuE5xbbdWtj1uGN1JFFXpeE
0gww+nFipuVdB7hqO4VkgGjIMjCgUysN1FslUfS7Hk04HFPUBolwmvu00U4hckzPVglpTasxBuRW
AgSKecXoqzSvQXJnJan4pYcKQzca+uc2zwcP3Jh2o1U1Ez76G+Qzn7GmZ7cyvrfbJtHqGxS7j+Xo
WLe9332VG7u4syVb2p16q7YOhBpAqU2hYWCLqWWS0Qi2QGBi3UPAmPZFX//mtfdMPmhpXQ47ij/F
fZBpTwYx9WNfjK+sQLe+OeDZQeGMb4vEAAjBKNkjbFH6d1VuXqV8TPl09sUjSUvUl2WF3ArS6Yda
nm5LVamQcgrxNKgCCWzFgmnSg2mvRaCeqEp7QjWyL1lYPxM0+DWtZbvc8GF7IJYtIvM5wzFhvw7Y
zz7HSuHlkSm+FaqVwKtRg3stq4rtJLX1MUOZP29wPuUzoCiZ8T8s7D8RIKptgyn2T9pMsxO0Iu8i
KScEGdDXboRZB45YNjyihUnSiliAYk83IlEcEd9F2yiO+B6nQXuHlKrwAC6/smQixxlCPbrsqdti
MoncPBPO/Z8/I96Ne0kzGIflDi2RuM0lBHI0XbFN/urgST1T2jY/CAsEMy5wWibpQWp0+dlsHvVS
412WwUklzketpguLdTc79Wh2aMW3FB6gRQyOeKipDt9oagszSpKjfQXQzqDFdk9w28jOjz55XpHk
1eu6xaFCVn1zt37EVnVDz/cz/ciC0CchdjSiUJCU46OhljZEOetFCkhgBnpLOcYvTxIR7VbT1A9B
1b3YqLzcOjUGnNyyg362SujgdRkd+k3T0kNPQWwhLhh+CDnI0SVJ4jYQJbMPgMRk7m87Q/Mkqir9
llrGNsMx7pYW6ZX4csf7PE5+4Qu+yYwSkkERykRhy8Y2oReCwQIptoojdYvzoH0Ew78ty1zbgUTI
d/KY2ieVumCLnOe+JiPPBB1F+xgJJcZ+nepN4e/wChY3jjrzM3N6l/JgaQezFdKhz4b7TKAnd/Ii
vA1rBecmbgq0+dXWHu/YE4efytj8hSin2qDdfokLHAiUs8ENMc0+5WP/lEhxd4tDPtFCGzxAWzx1
vaA95dgTzcG4eJKmaKTkWps7QtvpkjYvmT0R/tk0n9GCsbTTrcobdCJLurH6Ru892/OMwHqNCelg
Ezk0SZ59aAefcjuQkBusVUgb6IaeJgOQvehfx6gpf1h6exvHo36jd33jjY44OXQt+aBU7UEh6Qj2
ClL8sb4nCgmHfReSVsJHzM0cgH4jpe0bofY7kHLmbeDbyoGvzcGkvXD88yefEIPRhiGRJSUapLNy
L6ZbtZtoBewECpPDOONP6ihj/UFRTzG/+HIfnlpbey1GcE4d4RMpyW73baofVR1WrzrIx7pBxFZB
vWcmIKyDprmFUxs9fFYjdAu7SNDVtr5CO3EYiqw0LYEuUtanj2Yt+5vOb15N1K2brAiyA8xv4i1j
kvMqi+dPoiPFx2Z6NPG/b5K0RWPaSPlWusmm9gV0DIkUoYzUMVRmrivrxb4xv4y4LClYNy4owm9l
0FDW8XtBnqfzw7RzCgk9Jmfkd33/HEdklRQMh50GWxVKYL+fS0jOrhwaZRsK8VLkAOY7X7oJ5AJd
RwAMM4WRDXVuK2W0unvb+CFTs9xlRfPiq/LjHGjKoHS2g16+mAQCSDbeXMmSbvj/KLc5ZZ6oKj+F
o/zoVCW3Y2q5tLnOT3KWS0oVqqQkfjZQrylq81GiLojHCwKWjb4YIcBoeE2ZdABMxd4fqxeka8q2
LRwEqBUFjjB5sKhEeuSFIqzcGUDcPlC4ax5SwzpOwvnV5MHnKRwgKo+HodC/U7f4MFaMYoaohhY4
lfFTA6fLDe59M6iPf36g7nBzC9tygKo+shL4QYD1ixYE2PiHE9DKXaA4X7uQiVPp1ekDfujPmY6k
gFYt/Sff61TaKfOTdHJaLSibiJ3NxVFXnPxBSh8FXw3C//jQCvDZDhvcPVRU6x5QJ6XUxDf3ptak
pOYlH2KTN0q22e7KpfNEle84Wa2JuKyiDjSVXom7F/apRD9kfpBFM58qgR1Ogu3oVOTgzToTuLqR
p5OBeqI6srMs3aDmimW5N9CKO2RcUBOnENCSWBPVCjWAb5UeWYCd/F2UNN0uKrufo4LpA/ApQ+qY
R+C8KSFyjRG76roo8PMTCutnw7y/YmUTcgOSzPkRCjSioT5QO6YnsxMV1kS9hzmZ8cbRuq1ch30p
iqrIdssqIT6l/MCv7Q8dTMB4cKanYdR++HVV3FQVTPowEbcEo8PeDtMB+IjfnCiFG/RrnWGHUlm6
QwquA6Gi02G1fbuFQe5QyG93dl59noPNb5TAeIjF6KFPepZiVlItFl1M5hYcfWcY7wmrG1w5jsmL
pUJ5p451doe718abZqFBJ//vLtEt0HIld6aKeVNEj83O8oluDQokOnBS9nxvpp3EK7Pt9dRh0cRI
b1MmBYuZ19A61jX49TQ9047ZLMOLMlomTFZ5GWLbt5OYx5VQK8lIXYya9snMAIrWQ0ZRsdNKis1h
CE4/njYtMkLYdrKbBgiDS5C+D3/+DHaRPDTt8DXKGn8nG92vVoA/kfuMzMK0KU8dDf+jnmioRUqb
KiYwLuFXhGYoz3nqJOQ6VdKd2RESoRo2PnGzO9a8kKkcvxRNjTawNCUUetyDgb5iDt3qSZd/huAv
PFHRE2xVutl0lp8ozL9EYddCrhEePtvpIQuhSWXxXn4KJ6rI8DtmGKJvQNzLicqEPbVLWdWDwdPl
GGx6We21PzrPsfJiGzaA6Hov8dnqkoZI9y2zHn3MuVBLm4lNFzFqdmr0t4iKoi2hIvnGkIhAYxmC
JE6GByRlyqems4IH9Nc1YjaKTFruPIa9P91NSjj7cphlsjzbWVpT3/ogCPGClSecg9Uu6SijQE5S
IeAL7TZMpeaAM/4bne1HuwsOTV8Fv9SebZcN3s7V0hkcncOSi2zzd+6jDo6t8lPLbv1uqszIFTWA
SRRY055GU3OghiVuaKChZGq4eYmSxzvftumUWtNcqJTUG74mR5Oa5DYJm71qSOwrLOeJORfe8jQV
m07K4BPxmVOaboMuJTylhc43NbAtPqqJR/Zpt0cjSTRZNFWnjpwdpCoBjn1revITWyPxsw6ghySE
3A6V7AK9cQ4OIq7tVA/pyXCmm4Ye+namXEibuAb+wkAkAEwD8E9MHimaPg2disKDDRNzZ6Gj96ig
414NkeQrEzlARZQVB58l+Ib1q43SummO3Zz6MwSIfXD85lDeIYsOFLJdOKpMNWO7l4d+OFDMRaQh
YpLIjREWGzKTXJ0DQIuaOGA7whaFUF4NpWZbd0ghMOsWxz//Zde2A9B9TzGjRv7M7o4/uXVQ0bwi
Ws1e2TtjlSTR5dhacnWiY4izBcBrYZHsYEemCdDJKXCwWSm/8TDYnXkcQEK7AqzaDnRIe9e08kuC
fmETK1nggsYX7iTRgFWSzEZl9pI1aQlvepTctO2zG52ob5fGEqK2INYeceg+jfIg3WE1AZw1GD8K
y/9pxIhYi1h01M0AAw4F2hAq0BvTbjCtOeP3lv1ElZnJXSrFMI5IFdiHMlyaLFN+9Mn4bcADcG8j
s7TSyc0VPX5w+tbcmKMWuGEf1vcxxjOWacWhiMqERjq2XOGL6N7Wp+h+euwJpvgIASWB0JgLd+jl
xzhxWBfBmTcdm4dmBdsm6e5tM8/cthLiYNgUaiJKrLfQ6L8w9DuMM7fN/KeoNen455+4TO5Z5wRH
o0OT6ZdozZO4Qb7qd9GWyOxhZ4PbJDK1s9TjH1PT//o5/O//xpOBe+PfPwsxVhGA0MU//4/3Wpy+
Z6/1/z8mt59FmzfV+PwaREX+lmmgKNob09bue/P9P/7xss0X8K//vMl/Rd//7X//35A4WUGTrCvg
2GTdxD72j7nNtP8LFoLukO1In43/xHh2mXlg/hfIIkAItqVaIOQcR/2fmNveIx5Ylj3jFt46yjpB
qECF6u4AjxodUhgKqpe1tcXkpHtvbsU7/rUZnlCkIxHSN7/+9Z//YOjmU9h/nwLqSBQjLxoOcOHi
XUgGFmFxQbY7f/S1C5jhd28scahvw4icsh4fUN488QkwvsZ6Kt3arT8crjuF+fcpJMTfZBnGoNN1
ZTxh065GWrSmMbl6PHVfzp9k7S7N1/fmOsa6rqexSTkJ0kFCDqM4HKgmyoCJrjvBfOI3JxBVblsy
e5oD3U2H6O8ujz5GoUmI4HXHZ6C8Pb4DHcGs08Fy8aEhDp4m+Jqhag6n84efn+d7b9HC+hhbUjL2
Q07TtsZnf6xT9pEbvg41uM9poJas9HyLG4Wc9n9cuH/NUP+Rt9ljEeVN/a//XHuzZjvomxvmoNph
7e+bblZ1SvygpkRRYB6ez0tekFXdnL+wtQcv/32a2pR5tYLcdNE9dDSwwCG2QIDV4tv546/cOHkx
wi2nlEWMWh8agtDvSYS27Gf2s8pIXbWhWsiKBgt4Npbi+fwJVy5IXox3YeM/seYTYqiwULOHrQ95
iwzKyD1/gnncvfMqyIshb0dTLzeIjVw7HYv4k49bnSWW7GDx21VaaY9IK2sjHT6cP50yP4n3zrcY
/5CG6sSA5OC2QdARr67agMgIduhGJ5W+tq05xDP7fEBzMFrSHenatpaCNLHV7O78T3j/VbScxeRQ
Fl3pawOtahDP08cEe+pDic/rsY4haF93isX00CeDrfSy4XhsxCOq7WWY3Dq9zcuSGHYyXBhTa49u
cSFpQPIlmwKDHoBqALMrfodE7pVyl1KnD+7PX8raC7i4lIJZp7eBo7jjWFtfgqqyqMrI6YV5dO0S
FvMcTN3IrLXKcBMtil7loi7u6lq3NrJmmGgNmnzcn7+M1fduMeUVUm+IMjRICgOngrnRfFENYGuB
6WRb2qqz6rMNdqnZdvga+09zieD8mddu4GLmAyweC6GWBjZzUlZnmQyFb3rWaFyuO8FizlMRqNp4
XE2XUISUxWaSkIg0GFnkX3UCy1lMeirc87yoheTlxWiZpJjbk/TBknQ5uPAivz+rUpVdzNq2DF9k
MJgJLF/3+iikUiQRa0EJMkaSL/VDCA6UkMVrbpjlLKY8p0Bc0Kqj74EhnLJ9X9GGZBOQFZ13/gRr
M8xijtP0Ah2QkMgUaVq1OYC6y2WXDTPlHRE1bPfOn+b9Nwu/+t+3LbQDkdiWsL0q1ccbWgXyA5YH
+u7XHX45YvwI5VeCAby18KdAER70r+YEffz84ddu0mJctJ1VWKAZTK9LmYaHhN4GX1YSGyOFKvH5
c6zdocXQaCNiAtIxtj297mgTQYYZpE0t0/+9cI9WLmJJsQCpYrDBmx9BWWlkA4VtLLtQvdpmtpvk
5XX3yl4MEEulEK5gBfaIeJruVboFpxppyP0I9euqJaFlLwZF5nRYINqAd1ZXsnZnzBTMp6qupORW
K2nYHhspdKwndiiaedVizbIXw8QauWWyTHBSV/GYPCofSrPLh1TSLgyQlXnFnp/am0XnGMSBnPU8
fppzwtoDLZVIeVDVrtsVcKCVE6pMS76zgcUOX8+/cfOc+O/LGyh6f58yHZD4FVPve2wxQ+VUBPpU
/6xBvglq21VhPkExxo1LHkvY3GGUESqYDgp9T+dPv/LC24spYfRNVqSJ5HuZJWFu05GG96YldueP
vvIRtezFlIDveIgACTieJnMx7qT43ZxgEqejF8BrCT7DVwOEpk92bpwGtudz2optYwdIVCIkzv+K
99cM7IEXt7jSTGUcYsvTtaj3grHH+2Sn+TOe1ckbMr+9sNZfu5eLyaOExhRLEmExcECo2ba0/alN
R2TCXPd6Wovvah2VCMwG6tMNPGuiZK1GVV9Koc1A1ailf6lOpgh+gh2u1QsT4sp8ZS0mEuicKY+i
Mj3TJgUYHJyjoHFKCB3qRgb8hSe0dpbFXAJdKilbk5UiLpbENRugM7kg/Q0v0ZXfcGsxd5iAMfIY
kqxXo3Dy1MjsdqkArHr+FVt59NZi4jAVOZQGpj0vVsmTVBuFgjWmffe6o89nfTMtsaQu0DbwsqqQ
EPGdzNnSOGWvO/hiBlBMEjkhI2KrsqTpqe/gQO86gmourdXWbs1iCkDh1AiNZoiHzcW5kWSNqPOC
YK/rfv1ibGuiM0STcHRw8vpWzzqbpmriX3gv1+YvazGkbWrqlF15ruiZdmD3D5qE+CALvuhO8mGw
JU9KzL2FNlTNrAsfuZVv0FyofPuw8dBVco8O3lNF/FWWiAoLWng6qS7whEKuBkWaXjjVyrAD0PXX
qYC4h9OkQPbuJeOVvU7S7fUGyaLX9JZ54RauPH5zMbS1zkKLTp/K0xjgz05TIBbUacudf/zzL33n
62kuRnWTM/n1k9l7IJ1LGg3TNylJ4Ijq8YYQ9C818oON48cXXra1RzPfxzfjUGmy1LdBL3q1YUib
otKMHZnNhwTzzM4vKohAQ3rhwtZu22LI89H0k0TRGvAYsY9S1CBXwAqHJNydv3Frj34x6mFm1YmE
ssC12cqidzVnz3+RoqlJ8gtfq7VLWAx8ypFSp0Ap3FckI9YffPpZwZ1A5/16/hLmAfHes18M/USJ
aJ906kBOJH1uIGtbEKW7kUZ+QYZ0h8wK05W8SX2Cxc+fce2KFrOBEUOusG2/c8uUDrWGMHyDOrG9
cPSVZYqxGPiaiHXVj208Drn0NRiANna18yDqGD+5EV832xuLIZ8IIg+kmmTMP5ego9H5h6Jw1Q0y
loPdsP0WTUTnOr2D5mM+en39DVoM9kSGfZbWHJ0QVQIrBCYlYSJWIjTONNX4wmNYecjGYpCHumEX
siqzwdfV10Kj8wrHdbry9s8nfTODJPhU7Cjg4HRhCXXXw9ENELX/09ZbrZmvzE/GYlAPyFJ9vJb8
dLU66E71YWgwMtf6hL9P/1xbcnLhHq2dSP37MrJQqHmhyS3pnIbXE3EaJ+WjMcQ/Qg2RHplu51+n
tc+vsRji9VQ1CAt7wLORAq54uLMT5yCR72Am0gHDiht2+lMWGbjB/1+c1v/4Hi7GuOwbFVZBqXHp
MrOewFUY6/6GMN3veqJ8sJzhuhWjvhjtZQ2TlkV76wJMCyEhwYhtK1z25+/cyvSuL4Y5rhgpiCRg
mQWSo30gmUTbTTWUBtgFF162lXGiL8b60OoAGS2n9SZamPVGmkCZb6chtKzd+WtYecn0xXBXy8HJ
aIt3npGMxOViatkL0Hnz+6xs5Mox7rPRzrzzJ1u7msWoB9mrVsWQtV4AkPPoxLWC3D0e3fNHX3sc
i2HfVr7QghEeMznE32ppuB1q8II5qu/rjr8c+PUYk+chNV4USidm3a+aHzxhQH46f/iVL5O+GO5O
FGUWqL3Go8EHjp0QFLAo4TMWTVjYWFbOn2XtJi0GO6nhUuXYLdDqyLgvK1jZmdo9NObw+brjL0Y2
nf9e1KzZ3RldRZjnB4JFPyNlvz1/+LXJak63ezu32xHmP5YIo6fjJPM0vFDbxCdTknjR1A2KOPIw
TWpbvYJKMpBBs9NbrKnnT77yhLTFeIfED8CDIxM7hXJ+HFMUZRiiDhISyz0pJu3NdedZDPoWdICc
+kXr0SF/ILAehonKtQoVHU3p/L7uJIuBj3qptDqo/F7fCbFRKsRyGdGslioeUwBL50+yMuC1xYAn
TkaPhJQ1aP3iV7M1oiMTjvV4/uArr/IMRX77KqiN2lRNBc4Fx+NJqYMHbcLT0w7P1x1+MdwnHUqo
HyatR5BfQfps4fp98S0t7St//mK8A+gb+kjj+LbUPyZ4oogKhFmgX/hyrL2si4FOlh652NB3+PRJ
T52Mxrm1B3aeYDhqmYiP8zdp5fOhLYa7oghhTRLgT2zDtw3W7qArPvmYAIKyPLVqeWGNsvKo1cWo
l0K2IFXBvYJMBzRrcqGd7n3Srs9fxcprqi4GNsDmURso5bvF1B2qXr3VjQtPYe2HL4ayGI3GJDWw
9TSluSGI8pCxXJjwI1z3wxeDOEqbIWxBDbhq8UEW9Bed1+sOPF/PmyV0ihtbTAnPVSns7wATT8S5
H6479GLYtmUHubg3MWLUsfIRQZDqQSuqd+ePvvJCqotRayNMQ5DqNJ7iPySh7iE0urVVbH6y/KSC
g73uLIuxC2cykIQuSy7z8dMEZV+Sze+ky+eY+Uti99IrX8zFIOatL8tUZk1gTDgt6GmVWx1L2YXZ
WVm7WYvRa2NWaXS4Qe6wt73hJvyCu5wdcfCNSMHxoXNzt5B26VP1yS92lypvKyNiqcYLg7DUy3Bs
sKoG95jpvxkB9NFC8n+cfzRrx1+M5Z5u2Tjmfu0qoThEdCVIByG/K7THC89+7QSLIQ2vTaaJyAmQ
fj9CdvpBTx81qnPdZ0FZDGlCoUbM/U7tVpn2OKg49NX0vraMC4dfmeqU+areDGyljyxNG5TGcwBS
nczCqJH8DeaF0bfy0VEWYzusdewvRiu5sLQw8bftD2vC3pNLn5RIq698AIshPjit3icOEwisrNnn
S/piszPsasJuVRb1pdXe+88ZHuHfdyqPbVtKmF/hdmvKQUuaYN8BJ/6Qh4C5r3lXIU/+fYp0jhcA
soWMvPXFXqkRlIsMe0ETGfaFJ7JyFcvhRlBXJvtZDl1xSn8WZXqrYvnbjP501QfOXCpf2xExUAt7
x9M6ilJbulXiW2QZFeHeTtFd9cTNP/PXm5cWLY3vowVLvamyfhgpjNMw/CDi8aqvqLkccnonq6FB
2ZnmCa6WTVVq4UerbS6tAd6fZc3lkItIZM1Df34EWgxfrBXlkWieL3EPiwtKo0kATaZfeKPeH4Dm
cgAWatwOU8WlwLK6x4VH8HJWUcZTkFIhcSsvfDnen0XI+P77xXXMyRqN2o49pW+UcRe1fA83tqmW
9YUt0Nprq/59ArvrfZFD5vKU0Bx3CkChh1qo5KTSrLzyqS/GN3TQPgPFCSFICYbiGMuKfFJVYVza
xc3S9ndK53Qn/74GE7vZYAKW9yR2Phk15lI2aP6jn2fzqhhAfAeMJGSpDiBR4sqH6JLheCw+KwYV
MSBUeDQtXXq2gsHG+zWaWtvAy3Gk9IsoyAjb96IPy21rxMNPDVfgbSfi5jjigKKK1/aQ9BxSjjZy
FmEKDRXKF08kek3jQyjzkTzFIpSgRmYSpgyt0HBWaqpfdD+vmtqWklxjMkt1bn25ga/Ep85JnLse
k/Whx2j1+bpTLL70oRRrHWiJBF6l8VL7QBHVEs/xeN0ruJTgWnIzZpJJjIA21cAiyT4vp+YLKIoL
e5qVaUGeh/CbSQ3VC4nGRAZ7UZSnsB6LsWpcZ6zDajdlpTQdLfo69k3tSLF64WOwMjvIy48/IBBT
74wEI7FEDmvSk2dWZtjBIOU2lE0ufBPWTrNcBYx+q2iVlnilCIDLTRITkDoeRZ7vzR67+HWPfzEH
KXC+WhzciWembfSBdaz+YIMo/D7EinRhq7IyC8mLWUj2odCqokzcetBwXY0p2UO/a11MzSHqKWZe
mInW7tdiJqpA5bSdmQYU4Jsk2bfGoGz6mE1ElE22uiUlpbtwQSvlM1NezEk43pDiVCnYley3b39h
6eQ2k/ZbkDA9VOImUWD2z5Sb6tIZ5x36v/cPjaVKVRqEAn4hT7wplw4hlBb0Ohu5kbcTlKeBtCYV
YPtgX/dSGEvNqqXhKpxSywGfXFrNDWm3xr6wnRKTf9ARJX/Nq2cspaoGxyay3ZJ2A/E5d0MR6ZA3
C8IfTelSsfn9Lyww2L9nB3SEZYSbO/Ysy2j2ZqQE20iCD3T+AtaOvpgIuogUUY1UPg9fnr2vIhA/
cRr8vu7gi+Evm4LYYyv1d0oXHYGlbvTCvHDj1373YszPEveaHb1P+LVOGYUVuVJ653/1+2PdwGr2
13Q8oqGNavwV4IjV2ypsDk75WMVXfQ1BE/198KSSIesCddqJuC+P1Czj/RBJzwG519f9+sW49g0L
kwGZsruhxWZj56LegKI23FQKX8+fYWXqMJaiWrwnlW8glfHyvHpVo/ILNcsTbVbwoho4OfNh6EIC
0MbmNROX3tP3Z0ay6f6+b4FpBVKHp86DtpHuu8IfjkrJ7FhrgbIN4MxfmBdXZqmlzFYaBzyNWRUh
DddIRNDvyT2767XeNTSNDpIglZZQqLy95BFZeY+XGtshhh9aa8AlAjJ6+30+72ZRWdvT7vzDWjv+
YnyHhdOUqZ476OPMu6ADx2WUX6879HzKN8uWMRyGAOZS6KYgxrglOVN5ajyfP/jac1iM747smakI
4NJkwiKGijSs7otdf8scsA+5+gwfdxvhjz5/srWbtBjxhKWPddeICN5hIO+acGx/g5R1rhOhE3nw
941yslHWrcQAIKIXEyggEkmIoVB+t50/SVdewmLYt2buA1XQHPpQ02ZInhQyyc7fHGW+C+98uJcy
WN2cCKTMg9BTYH50t1kSZ9p3yxxMeUtYU3UMiWiuPAkTH96QaZCdp76pitK1KNY338Opr3SSUbqp
urBcXnlaS43sIJUKipEZ6KpUTXADdjaL9jGcbum6b6I1r9PfvNiQRmD7KaG1ax0iaI92koNsniMg
4gsz6PsLfmMpjq0IvJ06X7RuW6A7T/zuMSKnK/GrV0Pu9215qay7MmkuZbIsGQ1NaBnnEZCTBkW+
T2JiCOpWOmS6dcGut3aSxTQgrE6vfUJh3K7tk5lzcVKn6GaclM+OUl/4aq6dYzEb6GGLYqPNUW+A
mMzz6bEOui+WaRAHkf44/5qvvVXz2//moReJbRNf6TcurA04GpKEygUMw/66oy+mgIDYJFmXNAQi
FO2hElbBKQX08XL+6CsrlqVsVqfUpikmZFmSwvNNZM7pj40DXsnWr+vfGkuZbFT1SpEDcSEPIEw+
iahC5WfKk3VhzTV/xt+ZY5bS2MkI+7JpOyxGFS9oW2NnlOFmRvYhF/qBXMXPhGpeONfKk15KZGkJ
aZNmG7UbOUq2N+Q831LfvaRhXhnbS4ms1qsk4iYEdZdF4BqKcdI1QBsOUREtsKQ8Hn+df+Zr51l8
2Nu+RFQKqswFkPccmXOYT3ibivJBr8cPVDGjC9P/2nkWw9tIWoirEJXdXlEeqk7d50r2nBIqBl6K
/PdIvm5WNxdDXJpEVvqphvbMiKodqBGiClVyos7frZURYi5G99S2uh91Ve1aQv1BKO4T7e/fhQgu
rBrXXqnF8A6zMCsKobeu4ZCeJKm6ulUmv3DP//iV2c9cfNtTwl/VpGB7VhAqGLpj1Y54NdoMSPBo
qmm11yuhXvJGriy8lrJYv9N8XYm5lLSv3KggH9fX76kZfuGrv7cL/zcQ0BsxxJ/OX9va6RbrehH6
VtOYnK6JquNYNneOJt/m46thfLPNeOYN2Qdbdi4M/ZU7uRTMJjETjQ3SwrUFvLcm7vhggYgDm6Q+
1pl/QUy+8rIZ89nffEoc+sFNZhhzgnrb7bPQhtskWeldMCr9daNyqZodM800p4onpFAbAKcmfk56
fEeM3kNvdj+UsrikoF0Z/sZi+E9hpk8FlS/XccjuSiRxzBI53gRG8GA16W8g4Rc29GuPZjH+c2u0
Gvi3wo3m/DihG8EmnsDRg+avNtUgXxhLKyPVWEwEPlk+lRKbnKYpw20aEIBCrEF7YZr501155zu2
VNC2yjj5bRVQSSHoykrk52DU9gnI0C2moru+V+Z7OHw29AGSZH1yIpIAME1Um//L2Zkt14k0a/SJ
iACqiuF2s0fNkyXbN4Rl2cxQjAU8/Vm7r/rXaVkRvutQtIENNWRlfvkteMT7QeFZ9+dp9dFne7dk
xOAEnBE17y5th98ednVIXvVj0jrXGhmx1wafTN8PXud7WS0lDAoFC5wSaalNOFk/m7J++vNP+CAk
eK+pLWDDx7g2+vvWGytc1U29CY2KoY5CQpzWZHy2h8I9FFWc7v98x49+zPll/mveOmUjmhWl636N
ZwimPcjA5tJzyjr4ZGH46AbvFgbdB7jANjrEyDDYNT0cLPsvA0x5Xov+9ezIXdthcbn0hGPwmoET
9j8T0nz01Oe//+vSuAvAN/dbXstZFhgkfRdV7fh30mkl3817JDrpsC6N3M7QRVSNCWCn72zP/2RG
fvTw7+a7rWyCvaqS20rG+1m5txIs0Z+Hyz+V7f+Y7PLdrq9Q1qWdgHpT6+AX7rvqrfOC8WKM4/Ch
6aevwuTfRt3deN2K9SN2hMe2HoqHAkHVbqzAB8xL02wcLFujUsh7ceZDYU36mcb6gxVVvlsDau20
OSgbn1JLnUNhKakTrs66Sy2nvZDC7h7//B4+uM97IS5oAC0Dg4MoLsH9sZPjUv9yRynFMalWk14P
REKfJSP+EeL9xzt/r7z1FggrTQ36Y9gnR5bWY7h3n+2d60Vy5x4gSW5wAt2BLt1OUXzpXgZH1tad
/Kkje4NVdv/JsPpgixfvlgpVimnGxKrcxclXO8C4Nb0EPvbJ4u3A02Fu/dfPfLdSiNZKF8Mn20Fs
0jC0vNQi7toW/ai8BQ9eyG5nsg8Yoijt3NCXsAWxTeC31uGc2hHG+IyvptQebBENEuLM8W7j3jn2
Zea134UwhT6Q2chhoixdYjqzASMvHOyp8zG+roK8s/zTbEm/LYADGKzC5eIHzROkjQ5vWxePEYRb
Ng0aIq+grkQwhdtZ75dVA9GEHjMZHKokHvlREGdnq2Y/yC9EIQAz16n+onxsZGDydd8ADcrf9HEv
/Qa/SQswKv70MeB6TMc2YT07zQW6zPQCy1P7eqlDgLr1ks2cdKuwsvpDrWKZfTeBo62Lus5lAqO9
6bIL7Hk9kGKyPIx2CrymXyihFpmzWdYgLWiIrwStO42/VHtS2kDk89kke2WtcpPJ7FSm4fq1xnMS
zgacERGVmZnnbRyLCrCMHeCVa0dQfnbCDbMTir/pENS9uwd+ti20esOR9ArMRx45/nwtTLtXTbvu
YmxEgQHdFAAEpi5MowHuZhKyrIKvH247ub5641vv5G80mr8K61UPw7U7zzgc9vIJXBosWgBImRep
YSwukwwHsAE1Rx4MNrZQSFYhJ3jNcQ7dMZqtqb/BQxsKhIibGwzh40Md5AIU9RgiZSbVgUcsX/E6
s5KcIJUcZTcsIY/c6+2ytuHNsAAkNmyCIKao3kIU+CmglPT1/Jjn2DlimH1RdeVVvMjIz8XNlJZ7
YE3XLmb73ZR8ydPpl/AwBAdPvfWRsG9GbCA3o5W+uEvyNA79nVr5OG0rNgE1tF1dpq/Nqn44tfUi
Q/nar+E1HMeoWczlaM/b1HK/GOHRLlYtEWwYe+e36dcAC9iwc7eFO9yUWQGMuJp+WgYyB04+Own4
OR4fsQ0nnNwnGqnYhC04sdnRzvrnInQeRSa2Unc+vsX6Qaz0voTztXJfHM/HujPYzbm6ql2fOpMM
v0ymhElfPuCb/33J56vSD3ZKQ9cq2q0FsyepTlhU7i1ItWVaaZryephM61Xad/Do7FNj58cxoKo7
BkcDUtTT82WSgl7CvhpD2VurgDaGH/tuTJMTDmNRVmTfGJibtYxvIb29xHa/xZcJVMk3EDR3xTTv
LcheI9XUhe2/nqMzF6vmv/MwvNFcGm4ka8OtbJrjmQwGa2MXp9nd2Fv70dM3mPZjilrvsN7YGXrd
HRgv224sb5MM2mD5y/d+uqJ4TtwcwgDYkIIgslAXbtxHXidfXEhOELQ3ojrpMHt0AxxjsTtOsHIF
OJ4fXNnl26RWV66w9yC1IahkfNOgM+VVbxRAFzd4XZx8H0zNnRhbfIEn8Up3HTm44NXV+mY9t+PP
00Xi1FdLiKU/Pc6wgWpQf1o94VBzV5v1mMTuY8X6R/HJKSJv6Iju3TDZSdu/Y3OaN1C2xKYRSu+9
0Y6PforFXghEVOu+op8ZAHECeW/iaL2dPZA7CWxLBquU39Yirh+xIArBQQ7zGu/G0a2fxpxy1Aal
jX83uIF8zOc5DDbA8sbH2oFiir8hn7/AxnbI8ht7id/U0nVYf7cD5FIEjM3jVMEIlM5Iq1XW4tqH
L64jWn5b3wJWCQr/kEmRvsgKR4LIVWFD33Na+u3Gw648eA4NJoCYlwZnhmoufaZ/rLEED8QwPslp
qp+rMKEtxpEsRtsVBSbzPtXVrqdJaos/0boTXdn6jx11iruYjhqxW0Dx6AvVeOUPwGHqa+CTiGu6
TkAUHSyWo0ZGsSmJqqZ2hmTQz2Nn7SonJMJRq1McKksNP4TlVwd/kdk3un/chD0sab42dToeHKeV
UTqt9VVsQEosVVWfUkgU5dadS7s+ibId1baKaYyAx7BMwMyq2Cl+eZbqxwcnr+Qj9sBIVdzSKsVm
0Jb+0c/p/COO3fpZszSc2B6slzjH+XZjeAlgI9gkfy2lnoDv9NAokgm0TRVal4OPs9QO0pxink1W
OG7LPkjLLXotgX06RunxMNbdPi+HcD9gTPWcuUH+bY2hvu49pwbJPmONvWUZ4lH6vjkNvpM9dquy
fyZJutTYsKTAFKcqbH8nFXzbHT4t4zcr0/OvrMohh5gEXAcwylOHYflNkc3um3DPvCO8gQFROPZy
k/FRvxeInL7iRI6BchK4P4EHDPJuxTr70BcY41fSax9kVdSPS9W2RzmGHVNSYskPhcMjIxjjrHyM
mzk4rWkCk1hWwUvGpZi0Psw1X/brlx6VRn4RuJ5/anOIazhtfO8c2QPunEXmPTRhl307WxEB5SOL
+hM4wbjvx7B34cDSIX470qs043ANTbIFdcN0k2HdMq9keevNTb+zHCu5T40yX6sAILOENfvUwI28
oF6g9lldm4Me0mxPD597DJW/3LB+Tj+8yep6mttNvi2GITjKhGdaFtRuZwvaKAwD614tbnNYvLxp
gZnPLsuJZYE7S+LpSwcEON82+aImCkeYdV2t6VQpqJOy+G1sp7pTeb/QXTmll7Ux/ldfgIS10tSJ
EGWKyCin5i4tGxrnwzTAjK4DmF7+8lIqOTBg3M4X7UG1RtmYwSc9GdJxniCpbgivgq9dGMqXMoPa
ct1i3wmGuxk99VrTw5ZtsQVz/CiwE6CtxZy5ajfXvZ0TeQDnG46z0shzVlWP1madZn0HxA4yo1yx
AFswbM89uaelkipsWthJsvE1vuK/y7GsDQDKci3huwalP07jboFA2DQgOjXZ1l1oNd7PqjSErrw5
Wz4MlYdgoPCKcO8VaR11DfhfYrdiMLYA1sc/j6RUrktMVIuHLM/d76VIHtUMbm9IWivm4NnGj3ji
4J+tQB7e0AMxht97hXIK+leQJO0piVHurl6Ke3yM302NCjJJnK1NFFpeilp0ejuy/D3UXRJnVyYv
ANDO69ztq2XWS4Tppm398PhBy7VdJaELRk758CIaLMr7YDMU9jz9NAVw0AMa+qU96DlYJ1iFKNCa
jTBB1XjR5IL7vcxKSCX3jcTHsgF5NYz9lZnc5ZqVJVj2bpZDrjJZZYUX7WiUtcVwTdgPJeYqE6bY
wxiCFeI37AyA6680GOdTlBTCkPEvq/xHMp+Pc8Z3g/Agq7ZuINmm6Afs2q1f7IJ4YjunMU6rVTmv
EJ+k0t8rmzgXyWadhTcw/9hE6lir9TqHgpjeJfAnSDNXxkr3AUNu5n3PybzD6Xvxt6kRXXGsY3qB
tgtgjV84PgPB0ZWTty98l0XeTBwTRvBkqT1GMdN6iuzWAFdJ7J6oykE1ibYWG7aCuufkxWCIWh/+
3FA14lK6Q1Aea1k34zbHOUve4HTmv8KWZInRC9j1Xa09q9pMuLHne8PKq9C4FMXwA1qzfSbdGuGE
mGwor/wJpEMN8En6aqkfvcJplmvjw96LWrexJKZcqROesgLL5qdixWwaYJnq69fRqdvuZIdryutp
qkORyLh4soNMpw8hYB1zZxtILHkUj7MaoNVZ/eRcJG2Xi7cCQVJ6mXutWA7aqybraIvZLF9yKaT7
DdmyDN8cU8Q3TjNZF+ii1p9h6VSb3Khkm9gyRuiFZS0QA3xqVtBBnvhaksSj7I5FkHdf+7CkbpJM
t+Mxi1E73bmAqMLnPFl6R52d83w3gs5TzGBObdgzMN28frpwcDtrWKu1xzmLCpgMb+omyyF0Wnqx
g23aMqSIafGu3q++h9Qsb5bVfUxnu+uxr8YyfQc7mW7byOau02VW9GG8ZU+M00gBLrTucwvow4Vd
tKU+6hwYxXOahrmOkrovBsAZS6f9Q5lrqU99WWEEP41eQFRYBsJPV8wlcEz9GU/V+OSjVIdgGA+4
viR+F4vIFa03X6LC9dX1PJSrtVsyzNsTGnQFY02GK6jlAuTcIBMbo2de8/i8tEKxJ5GcKTM0SsVK
1Ri4TGeeFvxzAc+QuvTnGut+bUiTGC/OMNPO4/I8jcw4CcVOP2OQfHYGLYqH3B57B5tIPYzdbrTa
wR73iLvi4YdtDW4+b6Ctt8WlmfsEzvOMy2R4tOOFDNy8lEVyo1g1y4cwGY13baSY+/u+ZHSfpmE1
4WGsaEzatsaNlyuB3d6dF45J/9RoHZMOXyi3ikNss9n+TDNZeZfr1AT2DefmLt7X0nLbizYZZQmM
nCIqeBwzi4AxniVZeesIZfUnQGped93QD5eBRcB0jiA2XDat6ULn5IiwH25V31r1DxdafXnlwXbm
aF6nVZm+adN1zdVIrb9E070k63NsOflwD2pPpTd9kuXiRJO9V15jeoCd5q4YbdiycrRE/GvF8WHm
qNFN4+uEzydZhDzAr/8ixRb/PFgq4SYbZOYTeGntUMOYhqV2H2sLF37hVqI9Udqc3GsbxhF2XJ1j
Fey0iNzNtq38MwtmscwvTosV6yImcIOGrFD0sPGyzC1/Fi70uXupA2zxElAKzqMiiW7/ZuKk7gnW
BEezAeR385oE6HCB9RQwxV4nxMUW2xtQ5BlQYuvL7uRYk72+0sWUDqdYp4N7W6+mdw74Ps53fjPU
p55c+HRFUsBLv4sJIs2L3SkxvNgzCK0Eu1lr5KUbkawkBPSqJ8iNqeesnb1pa1BltzB01vnNwttM
oKRw6nVAWxXCMCoj3ySjd5mBnVpei84HMTCIgLYC0nCmhjPNtyr2dZklwS8O77HzxMEmBgZOyDPd
2Q5Uuie7d4P4ArRj3l2HmSrWrT+ldn1fhmtAaI8Q7Qxq7j0aBYLrfIUYYTaCc9q6bYy9zioK+pBO
gtkB4X0a4t6uSkpoNtg+6EaQGDnkYg9F7CfI68hjosDIgJQIWwmjNrWKbW0HGqi7p4Gc7sQM8Jjj
Y5u64Yam8Fkj8fMGr0DDlGvnEuyJnG6d2qZLcNVpED7N2rX1PnDAhDxZAi7iKfRtCxVdBnvxUHD6
Wsn6FH6/XuqyaSzQpUZ1OKjrpMj5H5Tsu2tKgTzLWbZYJNctDpT6ibDBhQwlc78PL2KyUwN1dYjj
QEc7kjlehI2aJ3adHbs6onN9LF4gkVoFGJ0x7pZwYwcMvGfNRBPPXd4tQgOdZGcQkV+Kxn7xA4iF
QO8HH9LbxvcmSBkb29YhJ/qpq6ZDMTMbvikyLIBMABE6EXttP19YTTLkO0U94iocYssMG+HU1XQR
lCbImqjyKip/Bv3UsBWB44xHq19WdUmR0FdfbBHq8UzpiZ3poZ3ifKgi0/vhdCWt9uyqVfXaW14K
Qxxkoiouc2qJYsEf98D+zbZTD5QqblvXi8V1KpLQ3DnYAedITFSfwlP1BAtqv5lqXST7ME9Z4+kM
SobvMSjnId+rqs7yGmArMKSYuVnVqtmUab7U2Pr2XhFsvEGa1sbS3LN68L2QliTH9WJ0/Jd4rURw
wR5f2Te4bPTDvmrUWJxBsKjDHn1h++7raI3QSjZy6ez6LYSoltcRoKOwiTeqms+Rcz0YoX50SEqk
2cTCEuf8lGpkAWFrSMby5K+gDt9wYjy3DKRDoFQNjZFoANSzyGsAsc6qnD0mk1l+D+A4hH5Uel1o
R6KfluGZk+863tB7AyvGCWcVnsCKyPl3RpNXdeuCvvacTVv0cv5aayvW3Z65W66XbFzNQFAYqO63
F9dh0G/igXl6TGvfONdNbgX289xYof9cqCIEjgREUPSV8b+lHMKnH0VXZ/42nxtF283crecI1Y/J
L8bjVODV1I0zuQZG8ItnpDU8B4ap+jXQiF3LrUWaFELWGJaTuUeFWjTP61SS5Rlo0KiiMBale7OQ
ArUbYr1MLfsgn7PkIanIQl4Os+9xCgbw2ZLk9CpOLRKsofvFM8mi5SYslliqzdyXpQkJTHQRHzpX
6IBuoLwfnWidNJ9gS+/jbF3qWuUA8CZ93hwqr1MFTIIuY88rlyVO3sreaqb9nFeFd/I4mAdbHYQV
J62WpDDk2ozgqHkkFRa2T/2cW+2tt7qr3mdtEnsRq0Ee/6yrIk13a7vEoLNrv6vLZ0y445F6hcuZ
hg6i2I86d6GQypmGVOz9SltVnGwNhvjp1vImW120esZXlcwF3HaYi4Pp713BBdLLRYciw6aOzxVf
wOTpcj/CosTv9/Tlz+lrxh0B0C21lPGtVHS9R0OeWNZ+AP1ujrKkt2gvJH1TLEmB3T/7a+YyKWPH
dPVpmmlK3NsuGVRMO1Mnu8n6rrWfyPQ16TWovdi9pa3MyaqD3bC84eiy5vR4bIoxlYnYMVCVe5rB
23lflQ1O7pB49jLe2NCsrK+NM0xtFs0+GczfxtHlgk/HVMoUZu2k0q+zmdr1qkibYtg6s0YtwkfK
xqyPkqww8qKrzh03JHF0iJOMP7OFNrGTbVv8B+T32W0g85mmo4ud5bf1mw0ExjR9mtY2GJ/jSs3B
r2ZITcFliQvsV0torMajsPENm2VnsLS9mfVZZR7mILyuaSDqyfTqrtHV12BtBCxGVAPhF79u5jij
xxt/vWU7A+egoWX1g7E6NGWK/cyik9Xc58J2w3vaatbmSPHI978FaZhU2c7y2iK+NKvlNSnsz8RU
0w5o7OpdDYZ+j2DPsrKsXWSrsupOOVQRoH9CBY9LoGjUBprtjf4XYJS92Scxg+veBGNdfHPl6IUR
bIWyuG1xtgy+kJRMGELKrAFRZ8xZar738sHqHjX86Pq3qnt8EGYnKe2INoSqzzcESHH9tiKU867q
1c/d3125jv0WBtI6PctiHpurxTWAwKYJPPDFqod5OOoGvScjWstWX3K4TN1bUdpj8uyucd3v6tjG
IXAkkeHeySmXjb8hayL8S1p54RMa4ZtunzbY3bRYsgd1faLY4REVqIkKjb+RMPKyU94P3vJzmkLc
/KEx9rPzZPVJMx5TaXwkEJzj4WzjgZfERypsfs4uBirD+VJhLV2TyFaygG0h5omsErPqSxgAeteR
FeJpX5+q3lQxSeolHC7gcPtiI1ZFi2Iak1u+V3ajiePboIoBTZM88DM8SWWR1+6uR4vaq5sSf/nQ
XC9hkvbzvk/zvpB75Wfl/AJYjEbHTeoMohn3xFETW2+zelCP0/QMRjkDt0RxnbMOJbdL5fRmIXMt
PMohIk28ivxNX0AF2YfdmpQZRnZjQRsf2dlGk0VPdW6dM/TNGNyWYZgb/0QFS5MgWEXud/02mUJK
axvSdcGY74wvx+CJVaCq2FA7ORbP2qI0ckcY0LX3eZfHwS9n8MLpURWZUF9SuND2k17GwnkI7AHg
xKFJF8o8AY6ZsK1JqbCVYWzILBNA87whuDQaPhzzuQi8KwcaVntv63FZrksWKrMry75sOSzadmxH
Ra3H/nLJgiW/hp2U+vex0mZ+WUad5uSVerivy1gFgMX6gW6oStn+9LSWiFGjs0BEXaWpXO23wDnr
444p2mSfFCHcS7LEpUXlKHBHfWxFpuQeVPFqXsPeyHwPVyeWl21cTBkYNNErM53IfSdhdoRGMsKE
c6w6g8TY6T6BwFgudGowLihOXZDAleP14sJeTW4hCY7FVa+6MXhuOzz4N3KulmbXjsMAs60s63pX
F4t9RTLVfshZJspN2FFE2mZYrn+vrIFT6mw4M3IE9txfsbUmj4J03Rvc5Yqce5g9WImsJs4Nrmui
uawdAVfaDmrKZ2o6SXalZSM4nsGpY4iDFB/QSl8Qv4nycnGDor9g/RUsi17sDltvMZT4ZldbHONA
ICrKsoR0d53LcnMTclgN78gElRMVCGxfyvB2VZyTqyvPFt6it5m2l9WOHHfxrC+uScABlwwxjtQD
RbsbuSymBT5aADqj1mJi0KaZdiMgcNSMoikoYHGGdmudKy/W+DyvQ0vYaIf8vB25Ge+NrJ7q7y2U
DjBUMKNLIgWS3rlPSGY1e0UJw2xJ+9ZtNHfsdxt36l132FA8IXe8AQtoaRICKnMIy8vZ+N9DlRbr
F/IenFb6Ba2pymzPusQDawojH2+ty7IQcXClUbfgfKfrLC02Lkm5/H4oSQJEqZUZmO8IrfqrtHYs
IMz+1FkVGAzLkOzKfXxKuaUvnj0ZUIBMON5f5XVR1ldK5YyAaeCOEQFBa676Sq3+seFAct5GR8Z5
12eNfiuCRnHAmXEJODZtVtDK0bbWck2SSpcHf0iUd2dB85sj1frmnAnkJKm3jcrzMEKxV9GnGguH
FbZQ3qPUvv2NtGCVE6hpL96Uhqh3O1poCDdTUdjsn9Ma5hE98MujDJoW0rYv1iKKoSp7G+oBjnUS
jqx/kFnHPSKVFqE4UbRj7VXhEWMRHNU/6r6aiTITm/M12u2gzivA9mlYXuZKo+HY5I0JqxudjRLT
R6W84tSRAe0PUKJaqi51u4IStayznK1Mp3ar6M+yj0uVuQuFbHJaG0tnjF5kaG2272OOEUTgsHC/
ynhUHAILfL+uY9gueOAvbfXNW4a+2MWKuVHa4DGvKOjblE59y6K2mfbjGtkEguGOXWH2t7C2RuLj
dpDXCQt3GlVsvG+ydLxuS60xoTjtqQKj+25aap6xj1FygXTtItf1u/xiCdXo/zYgFO50Q8buC3nw
MbnHrHEdomVR/vMUJjZG3G0KwYn0Vu5t1Oz7LyAzA0VhOJOXUiw2ibCiWcfrtu3tIhqFDas+gJDR
BlEJItrw0JwvT75TevPGJ9bun9hbXChtnVfKW91RrIjAkLYuUhH+gU2uvRdPYK2lH1VAZ5Kjaiz7
NSib/hvLvXD2kjfO1MM8DermkOjLcR77ESSuNZcRiYXwlqJbZW2Ms+a/Ru031aZINRVbuK4ZJHui
ga3v9UVIhUY1VNrtimjhAMghVA/N1NuU3Sy/tR9ERdcTSg3VUqd3OhsPoNJgInE1ut5iI25imdtR
DwAtJIbBkVt4F8P3IY2LfC8Eq9/B9yz3LZ3j82ghJ+Llh3HgoBjhGcBQ67DsL+g8txt82uvJNDvo
5BkFKM5tlzTsTg0MW2t57YZYeZGlnBw6GH1l1jFbRIPkxvWc9KJxUvYw4+DODYiWGtHGC+ZyYOT4
9XxrmWwJosoqKK5hZjRdhx2LU7Xt0rxbv6d+gQQKK4JfXjJTwdusapVHU7ctOKDOmQaWZbJ6wWau
GS/IdpXutr3JGZhxLJPuaSpC27uIi7UhsbNWViSpCy4OOfFk/Ap0fZwPob0sbkZG0U+Ncwt+udQD
Ze+Cz+LDIG02uOvIgKRs0MX25az7Vj/PLVr0AAebQA7kd409/OgCb8UnXM2lh8dMhqyXWIPccF/V
m6lzRiTgxh6bNtzVs/TSb70aFySejdM4WUutgzV63XYJ1bL4IFN/shwClqYmifNnQdZHKtT3ZnvN
DPU3znx/7zA0dx51QRFNTUYpLveHTWp5/QslSecUOC0675SBpWsE5AYfkgYCsfSPQ4FkNYMt+6mm
6aw6+y9F0zsVITRrrLIW5Jxwrt1+Xw6BTO8aVtb2YFwC240J21VBby/77DANiT9GpDzTMCJJBL/4
z2/mI6naO7Fhwl5Jt23n7xsWsXILEXC+BqKsydk08kgB0AtOf77TRwKud7rDru2XXgrh7dckpbiO
N0pebZ2KNOaxyJrOfNJ89YG88R/HkX9rM9kfwsq4au8F8BsG49S7NtPZX/6IdwpC3ampx2ZE7Se/
IqPpPAdtwlTRyyc9Hx+8pPdmfoBZ20onMU2pIWTZtFtOcZjf4CL0mQnAB6/nvZ3fgIKXWpWn9oFs
dwh5KYGjjf9kMH108XcawHieskFxotonJBI3QTfFG9a/6ROF4UdXf6cAdAE9q8Xi3bhrRTAxhLg1
rs0nks0P5OHu+YP8a9h4nVMZejgYNqkfum99nZ23R2/BV8cB5Kc3ekT5f6SvT+lP+EUf/Z7z3/91
y0DNFFD9CpW7M6MxGhd5OfqjePjzdPvHb+g/lpf3bn9+vghvWhK5H/O49Xe93YZNlPirKt68qmZX
itsgGTZFqHv31kqzNf/m9Ksdb3EyF8llKnOdPEnZdtlWpo2xkk8+438Pcf+fptp//Wxt0B3DwhkO
idQ/LDO9GNUg4Sg/0SB/dPl3EuRJIOPFDcgi8M/Yuc92nlZJJZucyLD986v96BbvFoEunXxIIjNu
xG561a3+9zwz13H9dx0E/nt7oLzyaY5ORX+gHnjd5Va2y2TwWavfB8/+ns45Jh0s4XHCqFktW2l3
p8ALaGxa/2r19d8bA3WKE2Yiqv7guooDWie+hzMB+1+99/euQEvq5JjWo2uUywTyXVw0prltp+ru
z5f/763Qf+8A5IJMEi7wE4oy8UMaeBdlTrqSx49aYsTd393k3aRv1DlfI7lJG2YiikN9RADyzWsq
zubF/s/3+GDq+/a7TX2kkaZIycIePKc5VD14XMXZeiMr9SYMellKeFva10+AXoqIvkJO4LZ+JN/e
Hir0FX830d87BBmLE0grRz4XGbx+UA9Ip5/6UDz/+Vd+NJLfTXRKJH2qvaY/xJY4JC51dq1PdvWZ
9f9/bwhYoP7v6jzFZBXyUnYHM2Q7352JF+P+PqG0uHGD7JrszCeryfnL//91GpD3/94oW2Xcd3OB
WjfVUSGXmyr4zF3vv18RCPj/vbSxOrecNFKWtJo4IXS+l1+3nkb0mbvABf7mO3j/z/CnqOe6aBQv
ahnuLBbZMpUvli6e/nz5j17Pu11/tpueEk/csaJM/RHjiCECgCo+efkfvaHz3/+1GSXntuBOuN2h
lM6LyfMH15E7aelPxuhHD3/++78un86tJvOQ9gflZtLs6FkNhygBR1V88vznt/Bfg+fdTJdpkgTk
wLrDOlv3WeU+la2+m+vmMGMN8OcP8NErehe3lxnKXHfgFn08XRMyXDfjfByyzyA9H13+3TQugyWu
2mnpDp3wf9pTgF9w4A73TmKyT/akj+7wbia7PmWwKWOAjoaGirZ0LhOyXxuo2J/0On9wg/fuPxVK
v2HGm+7Qcere4BF2G6f2bdqFb3/1Bd47/Qzk1Kls8wVYUC+nxb1Eh3gI4r90vntv8BOapBzzNukO
dZE9gzF+aDv96E3JrW4/Y5p8MEzfe/oADOts/Hq7gw1HSBU4ojrt1RxUV6YLdn/3ks4f519TDWTD
EHvGag+cWF+8xLtawIiVRfv17y7/bibH5F+KROdsqbyrTdgmNEuoIIlG+XcNVF7wbioPIm+tvAn/
j7Mz7Y0bWdb0Xzno7zyXTO7A7QsMydokuaySyrasL4TUUnHfd/76eVh9ZsautqSBgQYatiUySWZG
RkbE+0S1SezxyzjOB9h3h06yv7z/AMtAf2EprItlLBMrnHKdUJplpdSJh3HFShuL7P79y7/BxDEu
kT4EjOO5pz5vk1Tll9nMbmurQkTTPKuVNKzkwvgSmQhwcmrcnDgxO6RKreKk1Uey+bee72KV97Fu
UAVDvfGM6gW1BnWdA4VW7z/dGxe/BP50Uk4gfSyqTaDPIfAK6pqL8tWy++QDrfdbN7jYqbWpkO1g
zKvNVDZtuUEOgNSBKB5wvt97gouj+ZR0nVVnfrnRdSLXHlHqEs2RTa70g1f0xhK/JPigu5O1Adn9
JvaHF7oe3FAW1bgVgFO5pgDq/adYFvMvJvElvsc0x9GSe7ncqEn9RY8m3ZENxLcqTPAPHuOtOywf
6Acz0qaEfRs1B4o/z/lrP4/TlTKL5CmZxvwjyeZb97hY6SQKKEEaeVVFGBcOBZ5emYi7MVV+S1Rt
mBdLPRUF9F6zKzfkIcrt1MjNekiL8IPd7q2perFh92qvTmU6LB9an7/JhR9sNWrFPurs9dblL9ax
ipUFiMontnO/atZmR1bY0f3C+OgU+cZEveT2UPSZFHnZo/U083jT0A6hrq0vRZ4/6YH2m37lJb0H
WZ+ojLZmGmntfRQ0BwquvlEutXl/Hbzxki6BPYE/DWqaBtXGzO3HvBgU0hLaR22Q3rr48uJ+WAJV
hqpV6rJy03JOfZQMRey65EPM6ltXXxbFD1dHvBnGpqoX1AbDZCI049WpYax+770sN/3h4vUkkcBP
ubhVtKRvc32X5B82xPw1mMUwLpZtFY20erWQ05AqjKQvhNIUZHlxQb33nSF3an0thT4IuM43rem2
MX2z3FW2MEpX0Trd2nVUIaHB02x/mDZWUKqDNwxTXD+NloHSP6dXBhtlgkB2lw1+UF8FowLkVJrj
UL9VqUkvPtmqMPpHKA9JdE+pv95uDb0xLS+qqI1aDyNFiytDV5v8+2hStXXbaoYUP8uBkXQvaW6S
ZioTys/21MsLBXlzbE7Xrdrmw4qy7HHyylohzWaPmZjAI/pVvUbNNXVbWjjMwXawexgemVka8g7O
XYxgx1Rt/64bx1C5liuf4nFH61Qr/83PeWHIspEipKRTC5jMKBWLIfd0ayrc9+fKG1bYuLBj1JpQ
5E7t/yY14sd+zD/bSnDlm9HvOYyXiKKe9jMknRi73vlYmfTKLOzNbNneb43+Ekqk9zQJVLK43Ajb
Hh1fstGkj/GLZYoPNpE3Xs9ln85aDlQUKEpJaCWOnQITpg7SIwCi4+89wIVDEvfU9OY0Td3EMjAj
9L3puqXSflsgrPm9neqSOhQakdzlwmg2Ji1idhTVUdOa1trd+w/w6wCRcQkcqjP0kn3ZY2vGOnZp
Ahxf4/LOq2qsxW5CJHTTgRd8/15vfYwLu0aqsDWL2eZlUUmE1rj6WucVsn2/++Bh3rrBhW0jKUpB
m1UWm7qtEPbYk17sBI2GvxMfSX7T77kkDSl5pMwSCe2NAZ52pIo1Kl8pdx5fTIlH+mBhLK/kFy6i
frGs26wafCls+SxaeqIP8xUF7h+1dnjDddAvfJOyo2CjmsyCk3JhHPMy6x4S9HMvmTYN3ydYOaf3
P/cbU+uSIdTr1UzLEDozpRUqBwqxYBo4VAaIm4p6SLQwcAkmZ2S9PL1/wzde2iVZaCjzVAF7jbti
FY9d0Q2A96OPMOdvXfxipZfm4MdzwKasTm3t2p2CuJwap83vDf3CWxkoYGj0iIgXLMb0KrTy5Bol
jfz1966+rJcfHIomzoPELwqseN6ZV2Guyo8ccj/K9r71Zpa//+Hq8OarOWtwRRM/TXcdIAp6cbUf
tS99Y7ZecoSoG+jsaNngrMy60tJyjxP3qEbT167NPmoE9NYTXOzQdFKhioTD8UaacvUVzf38Omdd
1n6wR791+YvFrAuVRicxXBbdoChkR1WQ4so+yIIPugu8Ae42LolAkyx830itfEPBUpvcRjmsEhco
vygh4xTSESTKXrJMII9Gy35yZRlTPV2Fkq5/1OriDct7Wa8wIHPM8wxdLtW3800gK6OHgCo+alYo
1u9P4rducWG2mhh5qgakcsOetTf7+do3xCbsPoqvvvGRLmsWgpEsj1EX+caOJW2rAtHYpiUkhd8a
/GXBwgCzxuoTNaPMjTIYyoTrYxFr/TakQPIjlPobT3DJa0Kmjv8e49kPUxVarpTFxHGzMC/TD77A
Wze4CO8YILc4ELJx+GodZzfJ2FgEqsDbfJSSfusGFzZ2lrtaa3qRb1RViXAFB+Q8hNm03nZ+6zOo
i5H5wVQZzcwcFdwA6eRD0ybbcO6+Nan01/uXf2v8F3Y2bbOptbsZKEWdNy4NGE4zlSQfjP2tiy9/
/8PYg2pWmiYBvdHL2joVyZUQzQde8hs2Vr3wmzJJQl5ttflmHmhMHLXDJg/FAa7HJwll0e+9mwsb
24ZpHaCkYH3plrrSlH5A31vnH5jYN4yDuJg5mj0WqpHLlEOiiqaNorX1FXFfTfPvjV5cTJy6zIPA
t4G42Fo43FitLXvsQ+L2/Xfz1uiXv//h09pDMvWUeOEYq6Evdrau6fMubGNt8oZUKszT+7d5YwaJ
ixlkTYZvGWqAgaCLSbkUXFqDm0gy7P33b/DWc/xjHkVNhRYl24i0u0sLiqpbSJmKv3r/8sqyYf7C
KxYXc6joq9aSax5AT5HfSPZWQWBbadlKhopUFeO60LVPk+qfZEAhIvpPPOa/fmpm3/zPf/Pnv4py
qqMgbC/++D/HIuO//15+5//+zM+/8T+b12L/lL02lz/00+9w3f/c13tqn376wypvo3Y6dK/1dPfa
dGl7vn7wWiw/+f/7j/96PV/lOJWvf/7x9JJFuYcQpI7+av/4zz/tXv78w7QVRVlcqv/68R7/+YHl
If7843/lL0/ZU/6vp/zlX/vor+L5qf4XpAD+2PzySq9PTfvnH7b6b1vnyEvjOFk1Fdlmrg2v538R
/0bsphqmRtDI1Dmu/vGvvKjb8M8/FPXf/A1HfUPTNFMWSx+9puiWfzL+TYWuRu7fVHQh8xPKH/9n
xLd/z4y/PxRv6T9//lfeZbdgldrmzz/Oy/X/TSDTMmSFehJZVRiZrFuXUZMGBJNRRGO9sVLpa6oM
21jPnqE9Uu1tmo0TWRW6JnreOai0n0tj5SOH1g3lStizW/hfY5Edk6yzXQI7wkGA6k4RQJxeP8ys
JmgIVMUrSrS1JrECn3WNZjf8YBe4yFCdH8FSbZl+XiZv7B8NZ9SeVi1KQr4T+RXSGsnemW34nBj6
gcJU1aEAcKQiOHo2qFsHfN9DCoH/UsUfjWMxGhevknFoqi14o5SvX1hegoGlNQDf3dSduFfrcavO
Y+/C41AdKd7RRt0NK1QuhS1FbqMvEoGlz61Ve6mm3tpV80GU5GfT8/drIesoK5ouG+jfL+pQGi0S
dZqlFcMJACgr5rEL9X1U5R+k4c8FLZfPbVgGt9FM2xaXpEhj9pt2mkimaVECmPl7hVraTatB9pjH
O2CGni30nehRQ4RII63M5tHRLLlA715KzjKQFL25kOFlqbdKYmznGPGzILUf6YcwR8pQTzqCiIc5
XjftvDcgXiUTzC4LeV6eJqvMt9B12tM6so1HuI2NYyCxBRUYOPQdn50m1odVFJ8oEG92inWn5+BA
1ETpXQShkbvUtTsgyvZNAfNwTqmlh2+FsKJ0hoqKfaGMrlWkG6I2z+3Qep0totWgtzvU31/COL4H
hmI4eRLrnizN67rsH5bpxv6FLL1tD0a2huJ4lOvG8qAs0mQnOlg+Cm9fFocglyxHq3IVvCWfSZhZ
g9bhppm/CaLT7ozqy+kzplCTWDexVYRuKQrCzdRy5xIdL5rk1GSKk5hT4XXlQzoHR8qyuKSU3Eiz
sde7+GQjQ4L8ssFOPv9gAH9hPi4q0pZJhhlADCwrnLU0zVom4Q/7tTnnchpEVbmpantTtOumxF60
HW+1snjJAJ2cqDD2vhC85xAKZDiVBECkyg1N//j+YM5k1J8noqZDBTctUxVni/rzYNBem2Vjc+iu
J/xCHxGPAlDPVU35q1Al1G6DtK3sGlTlBK1LbRrIeuoOEEfs9AGQgtYyglXTyZIb6811F0uFO8yA
6LU23fVwG5ywkV7TMEC+aTyXQXnU6UdDYb1IPBtPMUjH56IiF6AafMMcDTLYiccC8YGbd7qgh5e+
A8zXIJ3QRqcE8PHB8/+cyFg+hkZTWhPVmYwE/R+FpnJna/1EUmDTQf9w8riGFoYNz1LzqIIGcIIw
KV21t+/8bLiaWUJO0NDEptY3lZG2rqnH26CltjC+z0xpBSpB9pqZrwhbagdMY5dcDUlw1aUkZ/3M
2J0tfactvsaN2bDgdIXX0dT2cUruqLF+Hizr2FnmDhTZHhbqMUlob2r4H9gfZTnuXnx2Q5AoQVYr
cAjtC1+rFTSLq5FybqiPowEb1cgOPP3Ea8AcCGAwEDFLtiJfwjlinUlaKj4Ywj8t/yIyE0iBDV2R
/9EjrxOA/EDRpRu/b8DEdgAS7ahtvPe/73KovHxOjI1tWTIPiU3/eXrnaZmxcFKesx3oESWKz9PX
PnXCNNz00zhskOx+MKMUXRW/uKlmmwKhmqLZ1mUwoMhQNoVxnwLVSE9omk6GjYZrgIsaZkHhaAnS
VL+Y/6qDfmM0WPYgVxt+YFSc3N7a6AE9M2MSSlHwDPl2lc7+xm6weVBnj5menmy526MwKEZS51XB
rtyYmOOAMu9ReiJKF3r+iFwySbRNCDIYro5Oy23RPkxKvS7oT+2CULOwniwsK70vwLb8bdbV3DpK
hjStZcPcd013mof5qE8MMRo6y4P8d5jGT7XFujCTjdCRBi/rY8DPSeIG/oYNvVzBpU7iz3L6WCQ+
8jq/cHVlZBOf6odKavZDUt0VMNGcBkEqass5d4R+lKzoJJvcKe6i03lXnEIq1qXywaZO37AaYHQz
ZBgxW5ajKOohoJviyo/s2yHq1lmme215F+ST4cHDw/+yU8GmkW3lOXvkrPuV1pyNI0ogS34bP2dz
9KzH6sHomfkKwF1ULSfErc+gMWankD8301VTK3eD/xX2CIiA+M6nWI4mSSHUGDtHEi2v/JhfTsu/
v0kwwDAc53VaRKcep6ER2qErGtXRrSulhWWDKpZFtix3Kp4xEH1x05fp83kE2pzdEB12qvqxHdCj
qIWnNTx+n9rHxSE42ySpTW5kUz2EpfXUWijXkWa6AN0fJCVTnU9sdA8K/AE3t6BnKHeG7g97v253
SRRdfStH3jW5bBgc9BlytLDZJhpzgPrhbxWpUAc1J27nAq0w8VID87G7y0deZA3WxksHXpdsTW4+
5ABRK/jSWl66+lYx9JqHYvoadKPcZcS8nNFXMKDBUQ57D+zhoY6sT20epdTeps9x4x/Zm5+XL2ym
8WnS1J1R6tch/LdliGnG60RYAGO1vaP669UPAzpxyPmKbP9NUeo7LYaq0FtsLfqob3qEdqyo6LmC
0FoMu0I0L5NpbGwFH6j17TWI0O0yi+YgOWk+XYyBJuAmJd/UJN8TTPDdQFUHatjYcesehXPMTBtE
vV5mA6wXaA+VEblhIHlzI7l9Ep4Sk6dUo/RGniOwNjqeQvm1ajlFonAGFwpNBoiynEJu85GxWVfV
PvDLbxJnT2oU1IXrzouF64VSfEpOs/YKaHOLT74h6vrcderm/EWHrHjNpK9NB5gltz8Xymh59sg1
0jwLnXbSETvPOMuytVuMTNZYDNO0rzoLdzBLTimFEZsRxZkXEOGASlU6RpE+IMxe0wlCuGUP4wFQ
6Wchm/upnb/rlXqvVDgcgME8PdZCt5aSnW8mCJNJgEGGxVyI+LkZmdbqFIC8BTGeLNZj6pOTFEjH
2hzPMT1nMoNTNuqH8/durcmhY7fpVLKUrEzq+uRk9BZKVFpzHFcnIDFT4IJtORU2185DvLHF0E0l
lw2LmzyEVDCU6zBZXOA5eyY4CQYpf/JnGbcEDg51XIqMEpy/NuLZdvvYPMit/tDQF5LigWczp6M6
qCBvZIM1Wt31c86CZPZcwzePyPmPo68eECHjgYviWx6onyE2Mq3H+FQWL7NcSg5u/B5GaO7QWfRk
Qlx2FL31zjZlGlh400KkpvMFWlwtvJ+DF8tnYeoBZsbEdvw9Jaf0WR7MfVEH6wQjpCAKxhawz/LF
6sVz8PNx3Ta2p9fWVpcBFCiZsVkGWNrcsYxCfkQL7852Q6/1m9LOj9NsfFWK3VFKhxX0JY+zfOPp
/bKHxBgJrJcIcTKHavpyXtRAYDhwSty6yJjLsd/fK1H5FQoj9DIZEwcoENP2kk1JuDJkHp1uiPhg
krRSBj9ybQ1tqzxYV6nfbqlz35xfQt2kV6kEnQw+030OnrM2CpwLiiSc2PC31Ph/DVLR7tI+86ZQ
Xc/9YDi0QW/oAW21EHmVazDg9lpPw/sxGmGdj/YaLiZVxLT1E3biRqV9H1h8NOF3ldvIkGGSU2th
2Rcm32KKGxgYjdJ+T31q47LClSW2i8RQDuhkArdv7e/yzAwXYbSaEmS82aeMTXoU+jZrs8dlx+39
owa8Aj3jYWabwWQk3nnqZ7J+oMNnoStf4HiDIjc2y+zoBu0AZmHvVzHTkuVZ639JWv+1JajoWD0P
n8dB7KIibZwWWrBrGMyQY620OMdjuoVOe03IomF743Q1VtD64+FV1tTDYoEiMDHrEt87yZMeQsEo
u5JveKGuJCtjLh/0pYHM4sOlc78ymtE9j9JMTkLHahkJpo7wI0h9pr4w4hNoCnI7dISkV5dXlUbr
ZZyH3MigYa5P9V0xfoKvBgmWTjv6KLwya19Im9yUd2Gp3HaRfbSgrTmmaR7h9R9wLBAlyNgFufs0
FMsnD6Hdzmu1UQ8VrYCUKTjFefOw2OocIEWp2sckKtcgS3bLBlzGgM/T7iZMjX0eNIJ29YON/Pzz
IDV3c9Q9AN8vtOwh6ox9HBn7xYs5u6sJu4vIg/Xosx3UI6ens91tpH3niy90J4nB22MNYoTiekC9
at7R5UY5VBG2V5vsjtYPRqRKq8UFNApzP5pcKFH1w1Q3e78X3mLCluP0YohMQxzOW9bil40tgYjW
3yVdeZ2PuF+AQ09SPOyXaQC3GDplvngqRcWpWHKMJmevxVIXSv0AZ/C19b+c926Dl6jX8Qma+LMt
M3PszDwozc62hxdqT2AoLXuvpREAoUHVsZh01qtpu5k9EBzCEkIZR/Hvd59k3QSG02eun3VMBc04
jhKzXEvHGwGzkI6c2iFIitjpamsE/DB/jgE9l+ZDptZuqpjXCkQMYp6f87/P6yA8lWlbi/bet0pH
nwuwM81DBOeYkw6vyViOLmD3RVt+UbLi1NnVgzLbkBNWtGBoPDrPpZ7mZ4zXNXR2jKx+SNX7xJD3
mZ+BZQpPfVA8gigMHYVu2fiLgZOZLpWPtoNbF3aUgfUDJkjWvtIenCPSyMD7BpDoXDq2zIeFITKx
+ZguHcuvdBrouFI0K+gEj2e3q7BljjOSdqAgOsBLfvVn4aq62f/922d38Hy71GBCNHnKPqwelNpf
ibGqVs3QkcbjjSUTX07DXAoI2uOMqQlLwbZm4WyD2nXKVQ+SyYHvAtLZjvgeJWs569kUz/7hDGaw
t8rAUW1ON8syaOL6IcrZGZAw3EgUzrBE922Z/XWOrFTBsqezclqD3USNte8DjNh04npQYWynaIBe
NOZqHphi3ThhFHqsdgXMabV4tayeuKcGLQixPHo3NpyzXX9qrozF3xDkwl0gjYkn8QNukWvfO+bI
4hYn+jGxwgcYixYMPqVdyYbxGqtknEPG2i7LEl77jQiDz5GJqzHRPioM9GeVbjfMheT5vP5Y48+K
nTqIfr7kvXFc4jWFru+FnO2VUvPMxQGe2D9RXDwbRvnFGgFp2bxN3zC+CzXKnKqpH6Bprco5/G5q
jCZRDjYBJNeQDBnY44s6xrPT2vWjQszIsSBExFUKpHJNXjegAQc8ZbFs7BW9UVDA79PmvpUj2lQM
9KiMp72mm+u4qsJtIETpII//1Glt4sm19oQ2/6VXssztzTDwSOh3K7UMvmjDMgV1JNejGo5eKVLb
HWfpkHSDxZd4HRWz5HTUwiuoX1OkqrRBxFCnCoawYsM2hOm7UmxS6Gm1D3o9ZezocrWVpH5HA03Q
HpV2Y8fCXEltcJ0Uiu4mh1FbZx1Mt9aKmk1qganLNU5N0FRP9PXd0PljFepVuBrDnL5/o70LOhpE
a628hl6FcQe87TR+h2uE7Hc7T3i6I6+niD3CnJ0blO29KkuGQ7F9BtyIfjW6GtxQzNxthkT5BugH
iImmRIujwPEFXhshMzXy4qUeh3Zmn1R1lrdBWq2HRPuOwhLqXXhj9uUr9pxCPGbQIHWbVMZNqCiH
YCrc92XUrspqpDO0Mn1jG81YVzAmCBm5UVQ+gLi5rsUQwfLr72TZmWI1ds62ji59eHq4unO9L5vu
qA7qmpq21vHhfJ1jTsCOgueEPaIarJ75Mc44Sj0eOyxiS+eUaSgIAFU56jeySpKS/mEzRA8oF9Ez
sEeOqpw/sswid6bJ8JjLxAPZl3jGHBZen067cHFaO1peCcDAPRxSl+7jjZvTw9WZ0hg6exzRYyf3
0eTbt2MDTGsyP/W2fGr7bNPIXY/Npa8gwFe2iA64wajND72oX/ti/Nzm8i6dAZG0BDGXVnor3l6z
DgriFfKExy9MbddiaFO2CcfuShwjA7zNWZkPyvahV4veSeTGXg/dVUnZrBvFmu8tbE08dcDPtJPg
5nPeOb1/G4W6741GeuzV5Kg0nyOlDt1BKPYaQXxexGAyaa6tlfltCE2TEt8rSQpmbxhhRxNJ/IuS
phUA67/QClAAXI+upIQ5OQNGFIzS9yIr1tCWU7eL0FsG45UA28xU5uQLjrt3DSXbxrEGuZOYg5cV
j6Ui38dzUq7NSTpm7bCL9QTMePI85OIwVcaBfiyHUsdBhpO16gPNI9xzKw2JO5cGIGIr8njDa8XC
7cmb/loM3zLOkpi5T9JQXxvQ5sXNBIbU7tV9QVdUqKtfzx7RYrknQPVxJj5T1pt4VB/fQCiOiTHD
bZc+12ZjEJLtvyad9KRIkMbmMn2M2yVk3BIs7VT7mkHXtX8zFultXMs3ZVq9ht84qB1Fmt7EOHJy
DPQvIAwYiAb0U2VDPhK9B4oQqFPA/Kl2lsmZNZ2IcYOvgUqfMNuiU4e3zzq2vdnHSoc4wyzdIHFZ
np4eVcQbJemTpAMtaDWASWPz1MjKnR5bjwPNiiDraZkXwLBNku7z0h+gC2K6jWvjVdb27T5vpFW5
qIWERGtgaDpMsGrmkNWIZ0lhz9f8o1Jr9HzK1K29eKfWhEnOA84HBZzCxv9kL8mJ85eVCGFMBlaQ
/dlLIBd5aYHFakFXghZlfWD7OxWIeMpmHtha6kqYKPJ2jjm27aqTif/GkuAlEDBeMi9LRD5M9krU
fAdxxA4YvyazuRB/lzhOKTVuZD4uUWFrcUiS0DyeMwg6PAev4aRly9nD8v+Ek4Hfiafvwgiec7xA
tSe6ouiojWUOh8IbO9ow9ByFRMAXUfxXBTqtbfQPoHVHMi/mseYwneT9IbSIpYW99BrmjemoMaDK
4LS8KZo6HJpiNB3mKOhAQyHiuwQhABR+E9amU8LnUGz6IjxSFr3HDzv1BEfod7KvZup+ZXZ7iX4Z
bjDMoSutFYUR6p29yeV5CaBxSiLY/Ew/KwHa3dgHIzimILiWxcRJOOYXz0k75cnu6nnZ8B9iXGor
wF8NpO8cQa5A2KVkM3LFOA41c75KasjpTeJlkTe0iLvVwl8ViLqJs/efGgOIPq+tlYwt2P/WZnwF
WaO/PR0LXqxbmean8+6P+kJ3SFNumsUno9Ul/qOtfsqbx7ATV9n3wFC9cspuQJ+F2xwC2t8DziZ9
Fwto+PSgq9V0BxyZPbrHfVz8i3bZBqawWkPrOuhWixfWBc+D7M/kWw9SpYJpLHm6prCPqIn2Xccz
Nerihln5Vq1DMvGkZKU24t7FDJSPf+qkL2T3QSBqaUOTrfhaSYi1m+ld26hsghm1QnYiVBdweM0P
W8VaSdKnuunuaDLTeFMGcEpWyns/XKUy75SguUTfw75fB8q4lpfUyTCFz9Q/31qRT/hfa/FQpOpO
LHlN+PsPxAkfJgt3Qp8QKNTXlcHRxTRUoK45B5P0y9Shg5A4k/n+AFA3HAy3+K7TD3dlLNENiGOE
v/oS18ZcxVM7OXFas51AG6chASYpCuirZ9ZFvSxSCpiNF9pxSDQ1VZCbdM0uN1WX8MAtqbBT0DYP
dd23qybX98B+CQMr6urvhZCnhz5p7pZjbd7bL8Dar2JLVbclsUEgwUStOZIF4FVpBhB9GZf8zHIc
PmfSvkUF5nMQY7Qro+GbGMZ8s4QuYTBfdVq41fBdTfBvHkXQh669C8qngmG75wycZVsbeFs3IKmP
mtAXUvIntY2u/SUEHizpsbMJCmGGU6T4uexrQF6sNqWcj7na3nS3ep9+E8u36AzSxbDjj7Tzbryq
6zFs0g7vxpUCNqERjNHaxFmOpJbOQovP3ue9WJWG8gXG2apJ0lclNG5sDbRjDbjetNkRCgPGaRtN
11MEyyzlRuyXPhnbAOioHV/bFv/i17tWJqULH3RVR/hGdGWJnLgarwDrEyqKqyNNYG7gYAuXYzhO
D4l2Th3haY6TE94c6RCrcsiRHOZzozMiYEaoQhw1pe04PwTl7AUl8+HsHHXLEYTmBeuQrdaJllAD
5KFvmrYZLbbdlHOB7Y+7vlmf4z1SHj9X9XJ8YoFXkT04g1p/Njv9iv4BuJmpcWeN0cawWXixthci
XlXB9KlbWkKcQ2Sxca2N+vclk9p3GAY66e1pEkVr9hFeLMp+UzL2c6S4eqN+0pdMbZSN+2XM50CZ
GWDbukL0RFlkxYmV5LOB9r0q1/GYT05h0IuHAKUNZNXtGwtUYTjyTnknFAYkK2IY991Ai7LlLZlD
NXsJDZGaAFolnO/jEuml6wTn9EbdNgrNPfuvy6rLK3LRZNpyExZBx1bl9+axzV2/Ha7Ou7MMq4UI
P18XPqxXBDTxW8429shuErIPvp+a+lXm0ZBNxVQtoiXGJWqlE51cwhRKQL8x1iAmKLSEcbWWtxX3
NTF6wZFQ1w7REut8/94k2H6Ro6IAQciK4N7ypTivR3vSBzF0v8UMtLFYS0V+najLAb9tH2axOGu8
KzGa+/NnOCdhdbncUrmC96nQ+i/KnJpojgHnjk+10u0UYPFkbNI0OmWBssMEu63EgfkctIbPR5TO
Lp/pDOouB1W6FEirJQTCpnQLn2ldZeNXKc5XMX3KCK08aXA0cR/5tSXwOl2Nc34aonLXL9MQ6mvv
ThzUU23+2tfd4RwgACb3xQ+NTV6Gp3OsGPTSC17vNzMAMlx1PmTcbkcMHfokLVYIDOoHygceEBy7
hdwDL6BqoNLGLe1NXjoABpk2kqimH4PTRcBr1aQ8QJ8vXSuW14Ksl6Xn16HBztDBGSSw8uTrm4kw
gNeqy7IgvO1UQtmVNp5YI7MBnUPbpkaaoEpdVkDiJmnsSbb82FkvxmISw14WDu5k3uAj0s6KlHhI
msEnD+lEVYWPTqjZknTyU8lfqJNG9/25cYZiXeZMbRL8gpJfQ6a44uecaZxGpCkZycZvmJiVIJRc
qPKDgQY1KHHklvhf7qnGwDAxxrF8Z4jkRoC0hRpEvxFdbBa/FVA3NtlPFzE8Xbv9TnF89hhC3ksY
4/0xX9T0ndP4lk1ZmKHR82Spy/p5zKplVXokkg78aaM5I52v8gQMqihrAvSSxDeC45BItI4nLBqu
/TinSXn7gfxC+cWStmXVtkD46Zog9/vzKJC6KV2U2N3GqsaerH6F3Zi6W78djatZjCuEGoqnzv19
aln27dLPoHSppPBXU9N/HTtxkoH5wGTMvlY9oW+lIgmJqvH+g5f1i7VvK4JWqhRdyQo5rJ+Hqeat
TFSbY76lHiHFl6vOSFMXsMadxlDsaAaKVxzHpiZWtiSL45nmF7qfXucTQKtpFMOmTz9QH/wiUU8Z
FMMim3uu7vt5TBlOLhpMqd00deCZABNorpaQ5HOHLjtWWrmXsrv3X8Mv74j/YOgW5vEfVXxWW4Ln
IoFDc7dIc7USwq9ApD9q4lTROYigHX3R2vQjEtQvqgepRABJzCcWCqVAS/XAD+U/Fe3LVLAf7Sa5
8+nEgIVjH5Rb65jSKQFu8vM50dwiZoxnnyAhZ8diJpA+WMcQx9EplzDFco7JCivxCnpdFpW86UfS
e2Z900h4AkZu4CRJysrPDtoHH0r5RenIUphp6DITnfKNi/KlocgkVK5lR2+w4DGhE8dGGQfgwzzR
OcCATpXon9W6IjIhtfjNB3iIc6Hxz/ZJ19kyNYqELHsp9fz5BXYC58LPgUVZkbmHqU4wqptvhsRT
JvWwZHPkvPcKuv+S/JFJesvkaCrrM41SE0lfyFL75TxnL4WPnUhepkxsga/ekLi/0WzaDyInppfm
R5VGxs/l8YuJ0nWK9nTWG3bAEBc6HtUayykwg2aT0RVpKXjBsJNKk5aTWh9OzpyzVS6DXUJYWiuu
hpiYhFRPa/9/U3cmy3Ej2Zp+IqQBjsGBLQKIgREhTpJIaQOTqCRGxzw/fX9gVVmnqNuSVe/uhmlK
iWQEwodz/vMPmkNjytW2ijaEwmwGb8wJLSHnOdWqZ4Dd1wk6Qmruu2n8qhTNYNHSeLcWdA/w57xN
XxODtZPCEXhbRBvWvRIyvI1phJe9mkRVVuajWpOXZHD3dU2UJ3x75smMrqKWAmQDcouNATqSjCi0
9cZq3IR7ivq/yZyHNLEenXwr9GBsEaV3FMv8pKbquWMw77fJdSNRljiKbYFHoHverinVSUjv4Gjr
RyOnDP799n6jUP68TDZ+sG3BFibl0XnP0vWMce4BKBHvRmAV7ZDqfkZvuI0kJ5INGPuv3yUxu7We
+Jmgkh80OAUY2H+IJd+wPaHRi8IsJ6Rp2aroOAKZf+t8DKr9N+QnaurnUjqsQKm4CQ0MzsetkRdC
xbsEymOr1EUU8gx5nsqqaj0ftcRpG6ONZvRZ67yHAuOhP92Gv3KrpE1XzOjUhlpk/+J9N/bcTy2a
usbZZrkt9Yn+2Wo0sohZBNv6AvclgMttww3+SDZ6QB5TD3m1c0pb9QfFwK/3jbQ9pttCwOfWpfVu
5ScOuQmxg1ODkjyNiUcpWHZG/8cy4O0nvfvMpW64noTDS67B+7MV2lXUiAKt3FrfY8fxqalgSFXb
geltQMg8scVaOxTg93tdBzvLbPe1GftvUgKrpNtz0Db0wpyoH1peJ7FfBIBgJz4wPZpqoCIw5izv
zwmTQR5gTa6Ugsuo1fojTrW+ZvQXlcwfN8Sv2jCybaAGq+PyNjvTS3naaK5eTLPOzXwfGearG2Xz
/8cCgMoIxdTGwhGF4DtaddmProA6jpZV0jN7VfwddjwDEDh92wFJfhQ9xga0NQw/5i573Nq8hSxj
f2iS10W5f7B3/fWuldKwIVmawrR+vWsLMXSyNhDStwXDtmoxL1XcfLQF5IFSXocC/JH0hD/8UuvX
m0pKjPk9uLamocv3nmQmATmu7iAhXiZXBgXZk16d8hm94VPz+t02hg+mZHCoE0Ple94GH1mfSo8w
Ddk+RoN8MV3BmH2YPnawSDjtZnIsRjZvVjpM0dbPDV4QQ0R4dvvZUka5e8M87XV9WcfLG2BUx9Ck
qCS+uqv9QsAhVLfaOYhRPXnd/AUoXuz0ksFLMv7hzf8PLGPevL1xeqXDLfmeyt7a5AJ1M2cAmRfU
F4Bn+t89tauvA0tA7O77i0O4V0wYCzUo8AlDbT0Y9eIPPM8378P3exKuKeuRlsK23+9+TMfdqSK8
8/A2Dn3rBa2KAYjuimAkHO3I+mfPxPusq66ZUiMh61bYFemD0rluko1stU1b3Xn4NJD54vY9r3OD
tnECuX+bcL5xYczyK8nq09AD0RL1RfmL8whRWTaJFltMN7gkfXyfgy9OX+0YpjOZAx8RY3yfoXUl
8d9jD9GlWbTwjQ6fQgBPHCos0+6f5eictFp+fEPoy42IpZFKXXS3fS8wr98u3H4CuU/7e9d+LBDT
Hi09eSnG8UnFKD0WXf3Qc0nqXkPz2BI9zchD3KkMJEpmn3OdTK2y43pRBjN+I2I6b42n2uBmifPG
9FcjfsVSkiC/FD4NwZNjkqR+Ohx1RP6lRXzJ28m20Ye8Jf6UrAbEr/zV4GbX3lwrPmoYqe/ykUZs
5r4hNxRW0Hbz8Nd3SZnfrSsl4+9vYOvXioe1Z1qoZWD66ogdfi7UandNk5ZW92C6J3J+LwQ6ZGdT
jnNgAxa2JkCLstpnYVs9p9HubSSfpZYIh6UT/tr2O+44RtsUKVtAUB7G7cMo+PzIFc9DnoQj0c8M
9MzRMATDWFw2/uqatflN2WMBabqMI+wpB6kojXDR208YQNd7Jr/fLY++OptSJvLD+kiCx+6NV1p6
/OA1W8CGxb5NZpvWSDGSqhjLRcbw6fcP6J0T/1YSulyHNGFIQHSh2+867Ta2zKlnunQoJbDXMGPu
YnZufMjqCIWFB1ZuiXPcemrXrdK4n2ElWoa1t9xIBgZbAxPb4+9f0ptF3c+71RVkDJroUpA5Ge8F
OR7jeA+0tjoQpuYG1P+nKN/ACt3cWxMEEzvWrvjl32hJQ+QFjIbIHgidzzNG1xY8Aa8mCdRunoz1
IpvG9ludT5lbwfFbTdy80WBmDQ7CANNRT0xSSHPgpNKD34X0RNnR13jFJIbyBf4yKLGetT3sDedY
yvY5y7VdWum7rftJ4/G5r0CJIdU4HVwexz0OUwKhrJivb7O5aW1FSFNFpvTIqLUitWAq9AfSMrht
Zk68tXU2sJFhs2I2184QdxYkXTtnYOhbVGxyw6VpmJJTV8Hbapo2zFJc++Dj35R5HDOHWViUY7qH
zfbRNGEK6gy2kDDm8I8rAe5arbBStvGwM1MfegQfYRSwHFRtXfTROnTT+of2zPxZ3fi2pgQdrWuQ
HE7t52y14T/ay7FhjpBNSXWoc5gYI8t845yAY7mBaYCnZm5c+FEhG1+PkskH0JFY7mYcUlv6CO89
e21FhfqCTOJ6uHtjMiGtphUobJ7WTODw1nKtgkISCghWBFxqVaOg7hb9U/EpXqgjS8eq96ub/6Gm
/7WMcIVDWcsxqwP3vAcuhp7ekkhlnBZc60AiPexxDue1CoFiON+3oQSha3+4wH7pNyUbgpYNsMSi
otblu2IqMTpyr3KAWj2qGT2uaUCOF9ON1fqRqhUeCEWlct3vKkvBLam1AXAgZk8iaExTsq3pODYc
t4nkV5Ev0NLEvSu757e/8Or5HmbsoZ6Ne4bvfzqDf+nW3168zTHM+bLpe7Yz+h/LwVncLNPgDh7I
xnqUsXOTNxd76liRFLOE15zNobozB+uWCIzT78+S98c/v3o73tAXmQa9+i8VSF7bHaw24rM2HdBW
+y8atT8afTjqGlfV73/dv86mf55dkpuC4xRNKrI6w3uvUE5aknvXNk02xDEKC9ui8dwid5ZqhDFp
tTKYLegNCopCDTSn65N+AWhHoTM3YYrLSaDIVtvHLUTi6pTaU3T0bEGNtIiNrEtzR0JAzY3TGPi4
SGaLHflNHSA0HLcX8npItnR6qAKC0ZQwMLwTSYCSEDKPAxWpIo7Aj7ICJtA6fuylQEltfO3yWDsb
x9LMmPD31cjOU9/TtS/3BXa9LWpFnwg2ZyPh3LfDNGwX+Jeqnu7gMD4P65Qclfm8MO/YjwavVbcG
4cvYqo9ju7IeVf/Ui24kT2gF5GoRFFJnBFaMBy1Bd0PYLeOnOZr2Ne5D4WJDHpm7l1h+x7b8iw7c
HI4mAaUx2WPdkN8unuDZoZBzpXmQwmTkR8PlL1W20x2oygCjNw4WrszsuiuRszYDqeI+FikJx8m9
cjBg78foUpQu6eXu8H321qdEZc8g7pDDODo9/VlnHgKAVKxUU/YFYTujCe/arcmTZRgnRRkP22kk
Wd5qi5ADv99ZApTMFv6Q9OkeBXB9xkgWXM0hwWXUT2kdcZRr5QEaU02Z5T2v27w4ddWBuNskALhe
gqUL+ya56wmV8h3VlPt2NY6dJXGVFlUWMn6HjKTTxFNBlJCSExSHZQ6LNjIxgawFQcoz0RJTp87e
/KjVEanR2mPdW7dxkgoCBfexnUZ4pwBDeYOIabR6I9AafQnJ+T4JZRGsDHYErYPH9/ud8QZ1/Lwx
XPoggWSaC0EHefz5EPBilIZa4bl7Y+3j3VoJYqc3UITS9J61RZfa6VbIbYhCSQf4X5J8hzCRPHfT
jbX9WBQ/UOXcm+tihQ6zYN5FitAltwJk8H8/uFwzZ9EMaSCz22wYHb8qch+bKybeRfKiTVmxK+zy
uwuNh6wNSN+ypnozFUCJSqDOuBlsNQIcl35Lom7L/ZprGHjo2pmowiXUedGu0cmbkQfkW17bhKQR
ONQak7XLqv62T8THrHc+Gen4XFo9f003GOiHKTW7U0GF7tnTQ0RXjAcv9zDWW3/wJHsPuCCe5IDj
dEVIyCWhv7t0o75GJtbk7j5p10MLmEdz/6fj7f3F/vY7pHTBUnSYau9TKxqqUYDP2N1P3XRRvFW/
GpmwLtBF/MKWD6br/G0LfFQ97auJIRTYHOS+36+kX7pKXgQXoUVFD7DAuf7uOok1l5y1hKgkglcp
QEkY3lgGpEKTqM5kwDkSDHdva80313SjQCAfO+DwEpAiS0WLJ9UfylXxvsWHqb41t4I+nkEVkPTP
K5tcumLMVCX3RIpq+1p94tdGfttre2+FfERDl2X86th2iYdcHEDgZYTd2mM/4z50RkXdWCoQTk+H
1SbXUOVmETidGzKInPe/f3jO//hiGbYKIBC05e/toXNtbaVoNWfvoDP1a009jUvTHSdNCwQNiS/J
ZYNNqFNmobY+G5VBCHhZBkWje/6ULNktcgy27j3uufaHJbJJ6CoS7WBODnzHIcKxhPg88sKt3Vou
j6Z0Qi2Xa5AVUINbA64dXgVN354MgoFxVqYFnvaZAVN+kusRmZPpKy3+Mhic5LBq2l3fVCHZdQd0
es39YNxNLKuToldVSVIcUWHHQSJ0dwdhzDeauT6yRG8qe1nvxFre5jXA1sDA/4ZYPyuYSyM96NlI
v1yVt21aGlAA6GJ//5DdX7Yi/abl4ExqmswuqRLfrYi0d6yGSg68RmTHstdul0mz/cFGr6TXMRp1
MQAm1N+KCPn32/OReI001CpXQihdWGRR7kuvfe0S/vXcrNGujOvPUcLIu9ge1ppaK5XC/Imgy4e8
wDw30xmSJ24gCf8O6rnj/FevVk1jNK/iVa3mt3b2SiLjIZlWdX0Uo4h3AjGA2Z9zoTC0WVx9R+qm
H0lYGeu6qfOK8UJG7ourOvuwXsFpGbcTw0Hu6OprhFNuLMAvqLtGUs371Vei2sYW/cNQnQgrWHeq
FmsQOc49NCj0eq4eWlX7cRmK7mjWWu93kJ93+vjSQ7wJ3G3pkYH+sZkoneQafVnW+rNNPmeQti1M
k6wOVqvFF2BMfEkRfmktbUHNUT3lavJVaiH8d1PtDzeX/cuW4dNkqivAchlUmu/Bo9ojsW5Ne29P
EugHUJSbbNBaIJPxksbToyJGCfzMFEFEj5U3rP4UG4Od6Hk8fR7rO8Xa93O3kIhpC94h1wrh0rCA
PJAX2N1Qxe3ux0geq19U19yoqrCSRFgb60nS963j/Kyv3nrOY9c4Eu56ywmsBanJCiib2P5AFCyh
vNOeJfm6TOobGJfOMA9VIemIlj84txHK/n0veGlO+glS8q1WRRFS96LGwtCEEbzwHn6/B34t+jfM
xZAWU0aOx1+K/mVOE/g7PLWxQNUKVbbQJZPvZe7DFDUaALrhG/qzAWMuIE3sTwwC4xccXlo6xYpr
b+Mu4cn3eShQRLBCH3qO5Xh48Lz8ZKbJrUlE1DHvlR7mrSp8EcUdHH/c7GopI+rb6CXJRXscZP+t
WasOitZMq+9ui04iP9TUsZlL7FVa9aWVNPNk8tIAEj+L2G98YlZzmWLnGq12tzfSARLAjVa3t2Od
16B628GY9c95ltyRrfyNicQaNDDLIKk1lzbjsorbNN9tszA6wNfZmcgkQy++E+M37D/RPco6hHTN
GhLQSLLZ+TzXxCJ1tUdedUFZ258Gk/uYugrhPOIcUczo3jrdCfPYjBmpcVeSR9Ze6vku7+vsDhf3
nddrEU6jHhRdtDPMgpAxF9Nz68YYDTj2h9wycBsYMVogWDusUnwatHS8Cqu4NTLoXFI4971bdkfX
8071Io3AadE0WA4ShjwdvxV9YhxJBr0lp12cN0wTIwXCPwvNgVMqzt32zuEJ8QYQsgN152PIgePL
NHoRnHbs9+3mFjZiKyENOCzmDfnV3r5VMgMRmg/GZMIepNxVmpWcDBgW62SrcAvBCtB4xEGm6dAy
hlGGcTLvPctd9m2pf22slNnfoLe7TLeXnd1aFPJaWcOx5P+NQ7KGc0TlVkSH2Iv+Js5b2zdEHfmo
Xa6zJyH3IRC5OC1YWRNFCBusDuGyFpsHMUPz7qecm9MVf5orvscgWNpsKaDlzbtgKzt+vl86xyly
hfZ87zIV3ZHhG+/je1YyMF5BaW1VgbRph36/o9/CQX6q4C2DSQUFDrH01Dtvddk/2vgMyyeHyRaZ
i4IEvmXqP+ce71t4yTlK50CvCcYsJJQOlebtvmy7yiffM9ohBy5IhA+zTXuiufNVzSt2Di3st6pD
QaB52v2yNsk5xr7Dr9rKRuljbPYAh7YCTMsIa/eHeqpQ72MAMLlYEaV8HsE6VPvKKNp9XM4pVxHS
6AR2DpLC8sU4NqeFAmuf6bTEzpbv/nZsmtV8B8du8PPZTvxp8xDBB/3qGShP307sg6uTuZwr7MAJ
OtsZwnqcRvO5NsVrq06LJ+Hdpj+ATAdYyPbFngeX5CtaCZw9DlNSmOGETSylkmWHZePeIfdkYQPu
hNGWjxwjcPAKCwVAgXi8Lit6lPJO91qs48eBXhbg/zAZ1XHMSxUokzNTT4sIWoi6wxEYxps2/8k0
9BcnJoppAxjYcmGhcFS/B1yZmatWWyt7b+XWzltaShUmmPtypHgSWfyxi7ETbZzTuqxqj0EMxOHO
uLHy6Q+Fk3izpfh5jZm6zZo2AA5hJHrvansXjVkj4i0sEXZ4mC4e5DqvrMMpz10/Wrvcz0EvCEyB
Z5q5jl8PLhvRSsMB6gwJt+fMq7p927E6tgsoMKg4K8XnKCdc9a6dPUe7GXASMJlPPuujJ6KOokCv
LPIlo/rRtVu82RvFB19b104N35wyzvZgFhxJbednrozBXu3TakctVkN8WzvtnZjnYpfVt2VbMmSt
VZBjuksqOFhbN9kPnjpl2ymaOT1DLoFsNFIPXp8NdKvNPuFyY2PAbSc8G6TYvbpDbYZze9JpINzk
RYDMUHipR/JJPg/EaqMd5sloqOt3kzk8EykynvN7RjW4dQ2zonhoP3Yb95WMZuF72kfZ9nQYY72r
c2pqksmFn+CrQxnFRFJNDkMYs3rUVIF9GM7WSo7neWaYKFvt0Z4AVnPloOuwDEZmGDbU+AStaCTH
kinz+IMImRpPj0I/l3le7bwI+wgYysjnFCUdGxMEGxHHrnNReKa+CL1ZnAojdrG+R1YMBr6Tcz3v
003XTZ51xr9EFbxaZZCP3AuNcKIAvIwKSWszgyoGX1DsFwT2ImkdyCUhAGi9M4tl2cdac5+mubbX
zZZMP11CQ6HqGrCI9KUeY6TPQ61bFxom0yiJnxd6AxN1agbpvKi0vczPalHTPlEODhit+TyqR5lz
d3dGBr2eLU5dZXLLdN1xafmuMTJ/rIx/kbQxR0ix7vLd72NY1KBgjWND8e7nNYAd4u2jzbMnrscb
J+1PfRvf07/ccpz7qe4kpPyianeiNjCS7r5tZB8YsXJ2EWxPlCTf+x6G6IDQvXPMNdAmTd/R6F3E
hlgQgnBOlLGEK9yu3Tib8ByMGz5sqPnbk387bprKpn5v+2Y3aivU7WogGGbsXi0v5qNKlAXzRFjg
ISlbb7IA7EsRImYooDwv1m5eirs4jttQpN4rHkGfdae+9jG3TTySEC1kv6MQyvZ6I5Z9tqBfbAot
oCDnCEemMzhEgHvOQNeXy81OTL99A8Nqj36Gh03dTA+0xJMTpgkv6O32+q+cD6/pS0tW/Gv/v8DX
0NANipnN3vX/bWz44Vv8bbMx/KeL4f/9vn/bGNp/MX9n7s3dvaET/7AxNP8yqSAgJQFZu67YoIB/
2xgK5y9YYtgGedvQFLoEDe6/bQyF/ZcB9gOZiXmZjb+Q/G9sDN/e0E/mSIxkHZMKHXcBAFsgqZ9L
mTzHUN/s1vgkx8a8Akc6y9zu4rTQnsxarwNHYKpQT2b0VFrNaW1s44C1BlSCOLPCKTOjUNeWMzwJ
3TcmbB8KTdBepd7fhpvH8KnFQ6ePTMEy94XY9xzlmax2xiyDPC+OlZmpF3ynOWH4kTilqFOjIL1V
CWrtaBLhktnL0aNa9RsO2zBVTn+yZfRlnXIPmq9jI2Vtvq16axw6D02eNQRToqDzo4Yps6o4NRt3
2pRBaXvL2bBI0HG7c1Fo+7ZJPskMtYLRnpL1UZ8KCoRMHqFLsHEMyt9pMo626ezalnoHn9kbNySC
B0XN2qlQSwe8kVb2c60z0yxiNE5mBKqZyygNRYUDBi1nYl8t2q7QKkB8idSQ+zLrv8Vrnl7ykvZE
GnGx66xEA4rtFViC6xzNAXqKkUzaGcsS4+wsQZ+arYb5kgWASgnj6XK8cRlG3cCc6471CM8ZO3zd
Txlcf1AZssbOTq54JkJVn+Xn2ejrS1kjgolVl94qwxC0TfGPxKjDeuinR9KvrUCP5+icMblUIwPd
1MD7SEa3ORm8/hChBZlL1fhwU9e08E7WVFNbKif3yVYOOsyt2nSvdRU6cRxRg7xtPjJuv6RSmQTP
9Luy7p/s2flQz/0l4sPM9fEzme7Zrq70HmEHhlOF5yB2GOJd2+X32Now4znHSJajDoTLroeb2cST
A7JQPozBkg7nOL+UlcjP2J8iU2jQOsMdOJYpf0gWDREVFih1M/wooylGqROlZyMaMfxTw7BNqbEb
6IvBr3IzAo628h1eCw7iL/BD83O1sFINHbQIt4MGyOi2XCLj5GiyCK3G+uI59bBHRZA/USDjOTCU
6qy2P1o5Cpc+v/Fy7ehAJbnJ+wtWoOYNNhR7dy3FTtngaSC1drXAGHM/TXzUZ6sfz44+oatsNWyB
0XjtKzf9sQjT3Zsjdy0GAQ/OnJ4rq0D/IuSNl6a3/dJOYdede9dBbJNEddCq9DVz6vzRBqoAWXvV
pDEcJZ3yIYtLJ8zWwkAhm38rW2cIeplvjkBf8kk6p3Epr5o79oE1kO+VN/1t1X2NVQElZ1MbDU5i
hZXtXBL784JVzcOkUGajuG+OazVcudg346/S+NTEA3dPbcCXaLtznUysrHuniOPntcRv0RwSJJEL
zKokHW8AQnk9aKSClmlIRAuNrUXrI5Wy+CHDtW8Rlhet8z3DkOAqoLOg31bpXuUGzkbucPCwf1Zr
k2PTAFGdbK/CH1cCxVKSG7jSymvjJdoJ60SEnlNyaUCEqhymjGl9LUrtdjZeBUO5yc3ES2RHoOnl
QaqupwYZHQ7Bvj9Ano/3EzI3xveIQ7LSKC/4BXansaIpQSh/TtA81UMV7cuuj48rucH+GiObn3Pt
u1qAdPMpW3aivChv0I5ooPBl8MboNiuHu8zJvyCHXnwTWr1vmPJ+FFV6VTQdgAZ+1GICAFUtCYox
uZlnPPk7aWv+nC7PVr6G0Yr2PV+uRtu8FPZa+I7ZBRYJSf4Sa9kBpPZo9OtxVvljYbv2CaeknZNF
1W2E+6epqocc2O1gULtkRYxPkCgZlIrs8yoKZtv54oUSDWRoZgs1V/YtneOnqRjyS9dt2XzI2qhV
5uow6Ph6uvFDqxMV3+b9zp4g8aeLA+KWuR3PS+zrVrtYY/nSVTrVpd28drEK2p6xuGFP833KLcWs
73sOfXRXKFvCyGduqpdOYBGSSEWV7OEnf9FW9ffopBE4pmnjlYmtx7CGLfMmykNrZLQaEW5jKnky
VBL0FRzdwfy4/dfNuchMzR6COsPcIs6mY7EY311Lv/PsAQ+ZFJpwU873+az/XRUbKVkhufGWzcmC
tuNEf2mdimUG71F5y+d/8sRA3El+t8xu/mn2lq9rPRm3TIH+tssE/S8Eq5cEj1OWsKlf9GQG4cIh
5egM/clrXfG4oL25VtSIDu5kGCxm+jeafOwdBl3eZ4p3KPMuP8bebZGN4hb+7C0aZ+/QQem8eftC
in3MsY1ZdT6u9r4xiubWkzMlIbVnINuJP25fhkI+5Vm+3HYms1oYVfojVgFqrySynVQ0JxagcRq1
eg7cZNW+rdEHquHyxYHyvVODhUhcZu5uFOsjPkkuvSdkvdRQcWA2rbZV3sl9WhBmU7nNl3U1kX7P
S774S5nM16RqAR2Q5qCrhcQ324vr95kqV649ZZOj21nHCl2939M6Itn5oRVIZxQeGo+ahhEhtK/8
PDtzgwMpDDDRGMsNiGOrOKf44KdoBVIyx+82de0OlSmppP1jueQ13jSL89CNeDZYY2TcRPWYnTuK
ituJa8Kpx9saNqj0Xa5c1aIlM7CGsZuh/5D0ZhssJuz3Ma2Kc+sxwLLduf2qYA+Z1TQ85jlHqCqy
69vdEiVldo5TvmCjy/xjRGQm5gerUs5ZKRCy2EAGBk6W3dhzGtbwXyvrm1ZWIPJLXtwwnLpYQOAh
52N/qwhE9Bu7t3bmpivzRFtfERuxRMh1uY+XIoT1O796B0u1Ag4PPKZoYAgQQWHw8vmQo8f0c20L
gW3UF5hRIcs4O+GHdJrrag4KzwSsoiN+kMUYpBRaWVpbHyu9c0iOmTgJjDLSGE8PbE9PqWMX5ZGv
IPQwwCuX+7rqrt3UJE8s4qulrcwFktS8Fo4571eNjz0iwNXHl1yem5T2XpW1xk0FfU0lTb/TOhzD
6FHdc7q2Vzdv3YOzsl9ySMrnNnfyA4qS+4Wy+BzLpA9qyUAOVfl6jyC94kY0ARWY4e/tFpeGVS2R
X7am7efYAl5VjbRraRNm7jgSKG2+YxqUMhqRzcGEdpVanfnBi0TzQfYj8ErTThD6I/2x6hxO/xVz
isXB0WOQ+fpx7o046LPIe6gjJBcruweRoQz0oWOuU1bxxRGBasiLzzzSlUSyLrupic66y0/QO6he
veccRR5NuzIZm11ZPjkEF4Ukml7SO9jK9bVIpg/lCpwLCrwzC4QIehMzBW+/F059o8tB+ZVrMDmI
pnUHm47JWY1Wdy7X3QjjBnChGnbO1OBuMV+9FHvxLE4R/3fkR2i9/BTpzfQBM5Z11GfgXtKHZqb+
9qC7RxgdNL7x98UeKdXb4pSPrhaY0ze3NSc/6an94i5/1DXjoIzqg+q/DWP+ZbQnDt3iflCmAz8y
poxN3DsEXY/6mK43fY3PllISR5+kwOev/JE1cOFWFfWBOVv39WIozBo1DD8mY4+588qj9h4pZp6q
1PzYwKSzyuRmtRmd9Nly1GMthn3DdAAE0TUZ5iZkY+Nnpj6sRrSzLUY09WZZnSYYmwgLxwJ9SHZq
zM+F0/L9wzQFhqsv0AtmJnMwcI9wIV7yOCsOItMKIm8m+zLMXJ+LYZT49zpdOItRPpBy9UNmhzTR
q9eRw9AgjXjXLDBJMOqLrnb99b/vkf8XWf9j2C5+1x7zxL+1/+yN//UN/+qLXfcv3POBGsFlbVdA
zv+Pvb+79cUoN5wN6zZtY6Or/acvln/ZzJJx8mU85eCuCw3vP32x9Rff4TDr5egz6ba9/6Yv3oSQ
NL7/QEItfg+EmY1HRiPOz+St/pM0x8VSdKWnTEjU9+46TXtXYQCQxUz9VkbxlPHDpai1k6G52i5y
0g7bAC2sFqrncpJ3gsn8jZ7C2XIWbdemZhms5dTtcgNFvyVU9cHJt6mVO+FD0JnLTdU67anBnCib
lvms8D08CzWGCZ4N1+ITkgOzl8e6iUk9qxM6Z3YZfJSCZtbaozwZTtW03BqzPQWzWFa8PI0jsOLf
lKj2p1qJHwLYuo/d9UF31r8L13DOIPqIkuo0VHo6nwjJOpZIlI/lvHzP7Tg9YkvmdxMVVjrhuVXN
M+RRL7/1ovroAN46fa5/GLDW8NNV2XdmnEBLb54oiuxrjTvRqmd0McscYuXAU1kO+pt0LTqXXlsf
VSSwTG1xP7CW8qmJ4ntMUIxk0O9cq6r2eCcYYTyp28HKC9p5qoDcmQvYSqZ7HPXs6i1LepBTKjgg
bKJTN4+UzgjXLmIoxN109mRxKeb04i4plLxGT08OSr8wqtN5l5CMclizEmgwgd4mptL2HYtkT4qP
nAG/G99gC5oF81LibCHN5FLLmrJWLNzh5hCfRar/PVFAECI+I9iDHX0h/QuzV5dyeZSpBc9MYnRY
x9Buu7TBFyK7qwdaVw4u0r65afI+gQ2POS2GKvqdtejGHVf8i0o9GWKfc4TVoh2nGRZ/JQxK+aGH
8LSYfmWazU29eYK21uRce7PBkXcZGGe3yxIy6HzG63fYm4v2OFdZc6iMmOkiVj7+wrx7b5pWdpxL
KCRyhQPRUaV90KriB0aFy40dr3yxu9fFzha6JYRTUYeTGCH1NpNGf5TVeJnAt/GVW48ptjMHvHqp
n1yx75dBHSMd5kzSmRRGOQp/DfF+WubJqa8QzlM/f3fymdfA8AhWRDWd55RCqdKdfR0Nc4BQYN0t
2L0zL0oIscG4xodfqoLBAfR22ujWaZW9M1ybfVSt82XCRcZtZ+JKddmAvxYGvsyTFTamV9MCmcMN
1JQlFDK+AMDmAO1goTE8gx1DH4MSTZWBYS/DvslSVBF1R4+/JtdsndcPBWXJEcEzQzK8wo0ouuIH
iwnvlOnQB4r1kpTuLa4Wzk00cOExwbggMvvOTdXtx0TCpnQydTWKsyIiBjOwGGwoiubjVOra5f9Q
d97ckSNtlv4v6+M70MJYY1MiNZlURTo4xRJAQCMARAD49fNkz56dzxljzG2D3dXVXcXKTES84t7n
jkxa+8FDMVP78veMMQVk4mqYsvlvOxbxuJT9T3fumT9Iczyx6O6uYvJ/1/mU7rNkru6Tqz/q8Fvk
rBAMP7rYVZhfEovNkReOQyxKESFOtFDT58IAc+6/0/obO1+gSg6L6mfaox5qBhYLo85PoSMujRjA
Zw6Bd0DQcff94yRdHAbN3J+9NthK1Z+n1LPPrRTBJkzF8zSz0aA/eJrcTVS1KnZnxegnIF5Nqn1g
dIT4GjlVSt0Dv2LW0s5ZTHQckOR2V5WSS3xocbcmntr1gbxMj87EyYPxWPev7BrSO7w+JgMgaaCc
pluWzVGMcqDdLjPHpFc59j6no0cOLgDhiZqegMVPFBrJS+ax/HSFL/Z16cq4+2jLaT6XffNqKunu
CZZ8rssmeRpdHNOjyhEnhNUFW4F17JBynFSy3LzJpansSi/Omulnbg0jfs11WU/HxG5Ggn9b0NaW
+zpaItwqvDOrzAMXZz+ojoHVcGr10S9v9uZD2ZRkbs28BKCh1aki3iFsnm0j3HtR9Y6Pt3gdvN9o
UuaNmAJ5dMqk2EVF9KMYvRSsefmtaD63HqXcJuPk3zZWz3uJRSWGUOOvIK8syJpzNpophiqHBj0y
1auB/OLUWj2GEnhHX4tjvjeTYAbjRIycTKva5dKKTnVg/cqpmvnQdNUpVBirRuUdoKgjuhiTn0ma
tsSsoGV9FMOjObyNqc9UtrcYZED43cuOBaEKMwxIdbpBY/ZrzqrXXN7ShWbcXbpwZSOQKiMvtrrx
y7AKHc+RBy+6Ds5CXsdszo7CQHRrtWg8kOw2KLH7C3EoRTw80HFhh/tkaZe4D9AvMMQJuwCvj+nG
7pRNa6sRNjQOylWm6f3a1SnyIG7rrV/6sLQ6Hzvv48tok5ynwgX1rcmsMEi7ctdT6VHTPYQHj90n
KBmAwmOWHEACGRuShSuK2Yrrl7kU15x5ZD0u98iqGt4rlaxHGIabZRok9tCSQWVqxnYSfnS9U5yS
rPisiMXe1sCMNOaB0jWrVdo1+2WhsEg/6Hn9S5RPBCkCcwPXSqXQ+uzXhnFep/Tr66gvip1EGyGr
KkVi3n96BlY1jv9l65koMjJelp3Mp3d7ZJ1YK/xlpOnk7Ft5Sc2nGVpJHDguiRxyliuDvrqoDevU
Bl6ITbnyVnVoxFZTi9dJXQAi9xawh3F2IVqVy4zhLo+uySPZdZgPpH25THtD5wdumvcEq0NajcnJ
aKGb5oV5qcrRvCTlk7Zy/1AUNZBQnHh1Zi2Xf76kDHoknmfQNoyz5n4+NJNnMONg/CrMKF4ijlS9
RuiQxLlsBehTWEbsa5tiHSjVPsFMgJDUyENh9J+l7j4h140rnjh9+edL5YwPxrKI8faudG7RJqdA
Vxd1RW0UcGuJExq4H3Y1yFUQtndtV3dJ1NJK9ubGszH6mAX9jtgBlzqZJQLvBKcmPnx/542yZLzi
HNKWsbeMmmNmzdNaeOLH/BFFsBbfCXyR68LVL63Zw6cNgL83M0AEEFErfG5fYWJvq/Rl4aaroAJu
kjxl5+ibDWeg8z4RRUHYjjhpU37hY1sRJo5SnsqS/YX92J3qA46YTQTSZDDKuMymfeb7DR9U582Z
5VvksPVNXLwHqgheFDobpI6vfWstm7FJPzqTrkZCSRwcC/GN99KOzhsSbjb7z/MlmL0PW3biOpfd
dsKA+M017q9077L0NsJhl+YOgP6u/1HQbtO6jc6TN6GU5BTsd4V29NYwXeNojD7aisAv3+TYqn3W
AR4eqnJnz0530qwar03BSckchz9R4X8nHSeGIOpIzs4dmPSXmCDRGY61AWY2rKKl9dbl3G1as4b+
ke/sActRkR+z3oJwjvY0HVBqDgOgMrTvpy6B7xjk31MN7GBpsm3TMC5VKXoCOdqH/MFaMGfjqchx
N0VufWEg8zNvWYHXwSnyqvclcC927++VwyxL8OAwImXV4YNi65l2xXUCtYB7dWG+LRSfioqJeaEO
S9j6m6aaxzXH6dUx7KemIS7cyaeTYfInz6mlJ4HinbfOOeI6GZDq1PPRsNKL3y7j2X18cRoqMsuO
3sCBppNdHjhKTmFfzudWrQc+b8+ZDZK8dRCu1cnD2eYLTZf88ESa3doKcu+PlPItvY+j3Z4rbbZP
/3zpovKLEeKTUTjFFTx3QdEi573rKetZZF2zbjVT78g3vMNsf8pssX89kKFraXVEA+iNwSnO8O8x
mkYPd2Jsvc5tXJjAgML8XFgOeRlTSCvdB/g2GIwgL02LZ+yd4tTm6o1ndbqZrZ3sDRshhDUAGEwD
PV+0ZRjou3g7ejNcnnLtBDGECYiQjx+CMDGfSEpqdyp02iMHCrEqxvFBv+gSXoOU84E5e/pGylJF
kkaq4DRRbInoi/1Tv66QCa2LFiexJV2GJyUoXglJ1QAEq7PiMlXDp6lccytM9ghD/qpreJWWJP2C
hnWT5226w7U37pYgkxfAGDsd8oH07QU/q+3d88H7YnhQ8HhjZ1Llj2bpU07aS9fVVwZWhyormVwx
+I8Ji4OkG0zTsZDuvamifJPQia18/aAsl+nDP8Q2xjHW7aQaSmF+f3Zf9DL9O+pNcLLzbB1nITcD
RksogkH1Ws5Vc7Lm9mKO7Q2/X4gyACGKto9LykOejeMTuQpETbvJhUIueXBp8TJX+kbN8j0iZDnR
ceGsJrUC81C3Q7bzJIG7bEI1k+hUoAKLujkO8+RTp1QnkzNTaVWUTBkVDdks9AcZPOHEwAOZUXIy
4x1WnuH9dqJ+vJRFD8fHIogjs55samkKwumv69QfdV/+MJsWTY+e32cklCSNnZnmfanOYEplMwyc
BKvXlDnlNN8mtcuJIWYDYIJsL3vnFHIl+ux3MOL3e1n9tr0Db/aFYs/bRMXyoWTy28WbXdJg74Kl
vLPCPmeUrcT+zG+Tls4WZO/D0IuatIiWm6L1QQjj/jL7js9Lp350QbruDHqAWYR7/lzwfzOPUfcS
/hJ49bnEElaDea3jyuR+LRzs/jbSrFm8V9JNdtwVDOero0qnv1K0DOed9NZghSePlq1gy54IlVcG
mqOy92UwIFYP+ue+bTn2jOF7aJAWIiu5u/TclhxUzG4QW7jbn+mvIPtyaGGGWw+q2auH/VsUhDWn
xh/P9SkXFreCLNyg/mMc+FikASo222EzLxidgslrYmaS7EjQ4BoFJbtyzhqF5zrXyQ+GLNzo6H4Y
sn94FqKYMmDL4Alm1dm3k6SHfLbqWHjpiSGwt65Jdll5OK514p27IGjeaTX1OmKGt2IW58WJrfyd
q4oLJN4y9p3h1Xby8GSnzBUiXkF+3R48KeSYdAqIL9DDq0gtKw6SfDwP0YIIRsu19kdWp6gTpJiG
42wHNx6bc6ONZ20+CNc65CaojXlTRyyTqoD7w0xd85ATeEN2IBPX+gxZnSChtKvWsx/jGOXcKlSD
qBQLBU7sH9GAGiySR/IkPvO51kfHRevdPPiDzTzDr07daat6tm4iO4leDU8CPEA+euJh9BzXkdNG
PD1dx2uMe4pkFUxiOLJwDZK4M1dYzMiyQTkx5q+peRXw5dDWGXqlHoxQOXgMW9ANidlcF6OtV2wa
PwU+uH1qG3qt01jwbcr0qgpETm4h76bX5bulXm7dxH2t2F3QXbhxQJV3MqusPamyuobQTB9/z3C7
f7pcuX4INha2YZ7X2K4Yqm/Tt0ANx6gnZyTrXlrPBpXXcUHNQSVeISfQNVrMuTCm7UW9lEy5DdiY
IIFGFn/Wd+NtPI3hUOJq2NfgpHdDyqGuqulv2Vl/HMUBmTHSWEMvD486/dUV2XjIQ/NnZprX3mdQ
4QG/XtddY8YDyAd7oRssXbbJ1oSTsuzBxgvhPOHOuLp05JWrsDHiGGNmAz3eq+1ulxAlgBywrPCW
eWHs2xYYWPQJHZnBwzj97T1PvXVTFzyY0gcvBRrQtuQxjU3+lI28XQ1h4OvU5SDOetGcSDzrcK9F
KQlD/s8BLdraSR7AfHKO2eCyCzfSDSX/SunpU5rEpKStdx2nCUK9rzaGqXhG8J7yLmcrqHBbcuEZ
w0Dc0HD9tqoJP/CJ3afARLYGkbwpz+xziNVxGAbQPCSbMa0o+Hkv3FA7myajFkFstLUaxU2EyFd4
w1stc06MPP1UeLk3uXtI8wBYBvElFDQvfYn4LzJzlmLVCZbfvjQ146NMbUHKw58OMz4sS36Dxhis
2sZAqUmy9R6dvLHLUvSNMp+fFj5LMLrXFcI3ngOXvZ6Ps25KvjRHyTbN61sDr/dkDayjaDQK6qd6
26s+2VE2vmMjC/ZZ7r80mrJXmoRMBfpJKaeLGzQDfMiDFWjIp8UbssswBtyrqXotP9zsPSkTRoT0
xEAzeASZ1B6ifgHI+9j0p/IVewDKGu7jjTVkX0FZ70J3cjZTkme8vu5vt0++ssb7yCc4Ak3KbjVq
o/BQhhuIKKfc4aWV+JFQNBqQlvOXAcEkT2U7bJfmnWbuj5XyKhUudYZMVOzX3IuYXX7Ljt7T6K5+
oliRNSMIKQs/g+CCSJG5x0hK9k239Ec8l4euCgVDgJGVFD0T6L1i1UeGS25IedK95LPx2MTYde7t
fK8K95aPB3wKYPzCIWMRP7glJaM6c4xWh2qCmEknyzitTDa1wwCqto2TU3Th1qK74V4q40jo/D4M
3bi1gqGKJ2Z01NWsCiMe8rE4dKvGQ4fVV065tQuHz+23thculFDshhBhFu2E9whEFj7U77E/DvNA
kaMe3wfwEn4pBKi+sUsmJFhZOZyj1rkK4LyMR2foOsun5difCb6ltf0wulZTeg2TcDul7bPR2Ekc
eOPvYBworzJ1yLzMXAfGlykDFRvUpOu5Z8pmqouHln5XuqTKFMXR9be1DfKt0tPbZLhvSVndaxjt
3JJTuonGoViTlBBV6R4RFDkiLh447v9LGirFp9I217pcHFDx03UU9byt5alKyu7kROXTovKbdNN0
Ozv1mxg403ROGMJiPNJ0nCHahm017q1eoxGYKDGHCA1x4DxmtiPfe/QRuDiEi5pzUJHjhhP3s57M
DfjUTyUyWoSx2eQQmUCMWGdJ4+j1OtjbAwqchLSpdujuHY4t5k3IT1Huvth2YgBUM/LT5OgfUKR2
tFfzFsTfbvCit/QR3tRZE+cykwNIuV+Jw/EEsm2S4Q+UKsuqtu0XT8pnmBvPQNlvNZAiSgL0QN54
lpXzZHReH0dJHps8BRHSq8A337AMcZXOyZn3kZSxFO4noJGiAH5S+C9+w8ijLPRdRdyughWdnw53
j4qdSohZnNAB9wiywTlomWSCt5sj2PKjI7c1F9t2aSv9MfOTa6W9/sRVmF2Wimbdbe5tX+lrhctz
W2Xq+EDWbt2A86RwhXFBu3quS7ZzSpuICBvXOw9GQdgmhs2VgzqZ2YIdexmgzWR5ckm92qAPvrbL
JfTWaT3Wa6Ockyv91CWH83sMCc9YlnJeT6J6pL/9CoBTnZkrIbrtclw85dGqZbcPozlbtS0rgiw/
o/mO3R5XkjaoEXX4Xoq83MgkuYW9P5ybAhdCWmHfJpF61WIKAVCIWIktMMtkm8EzE8BRVnDWGlNv
s8q8ppa30WP9ZC0SVSSFSJ+Xb2NeQJMyGc3OPqyQiplpFHSv7IUUkJWIIBgAOJsF0nHiiEOQ1eaq
r3jqytwONgLnUOUcpS4OA0SViekDuQLaJ5C7QfzGWtpmnHSEuIwwNVoVAaR+ZQ83iJT4B1k7bbqQ
eKiW0Q8zSNbPaJvQ1aDgAh8ucmrNoB/2TC1WrO7iEAFMEy3zSVNLR2ZbP4cDj1+vt10nyAQBv917
YEDIW6K6hpgXGO6zQajBOLCQmPoEWdU8IlwQLIt0Sf0Z5i5AgsmE95w3PA/EGsset2le4V8lERtL
F/N3Iiydufe3C0c/opJ0Wy84rswAgiHe/y0awgg0ulvsCkuBd+p/Cxq3cyjR2hvzIeztCr/Sgtge
8wClOSDqSuJPn38FnI0zbcM8GocJqZpt+eWaqSUnpCrQCJUkxTc5vc/DQSyMg+AubPOsP1fjR2IW
36Xl5LuigLNgt00Ko2T5a7m14MF09abo0L/DT0cWlcrmMk/VHUeY9w6vE2vCaG4YmTRXu3fwMDS5
3ArPjPYs3yhjmIa95Bijel3uWgackKimnIAa8AZsLW6y5nyGqgDBpgCcje3vibqVoKT5s3QQsVnW
hyqkv7Xq6pjNeNxCL7c3wxBR2dQ30Ba/jIZ3GcYkjJ38g1pypfjo4INtsljnEcpbimsuOyZq3br0
I2tThF7LuInVhYad2HevNqEdTLKCIhaG8YOPVRTe0G9pDjh2gDqWF+u9II1jtKhM8O9jm0v01hub
K8NzPo1Fs+1RyWU+a4fMfxnHirnxJJDqPGDv4cgEuNYUHt7z2PtfyKY3Y653E30vLXN9aFlFrEgu
ZDhqoPUcsy1kPgQzM8yGPvijTfvI+kqDRKUrYSQdifA77PBgPz4wynC/vWr52U3Gsx0OX9phQjAy
eFppJfVG6zOe8exqgWo0O+dculzEOF6+3NA+CqudPhnfbOSjFW6hk7wW2VNVSfhmqSOPoV13cQEI
e9Oy1bz7bfIsFH8mdifeVRaLB9J1xtK7vDlUQ6D1Hy/jVKuth0QWxHozrGxFRoZDjtjdyOpdUXKk
Usod2MQQMNw3+7J29OUfqdU///SP3mqUwxdpoWn8Xz+Z2iSaRboPcWMMwRWsUrgpqR2Uu/zxKXuP
uWiqfTI61K/TkD7LTGW7wtbdtdKLA6Dqh+ehVB3o4nbwn/yV1ecEtDc0R31ojvd06tUdG15s5/m2
lOmrFsFwqUlqyT17Bwcld1dwxsw4lGzD7EF95I11TGVIK+iU+S0qIZgawRJiH8SzxyaB93deCEpG
oLmPtGb/q5h4OtlkMvuk8sCJHLtVX+0DZCC30I6d2rBvwAzTsyiGywBz7oaE+dzqWZ6d1PseFrIF
RzJiAq23QQKmWi16l0ROtrFZKNcLNoiB7esYkA2hLbWNSp4FpuVbBjWXpqmvxOJkK48odU86HJCq
3THdIDE1yjGJ6cp/ytLlLdclATNGlD/3KSco2x5XTfaLX7HH4k1giMG+iLcCwWOSHIzazzhhv/IS
9Yo3FeVq9CpjjZZv21c4hRZ269tipogryvGl74sfBluacClKXhmm0Xk+/+p6KncP+MHc4bsk706J
Gee6DmGfGOneTsiqy1vz+AjnblrH3Hag1fJIktTXoOApbBST49iu6jHVyMrQBRGHRz4fOTjvC8ic
lec0406Z6tlQtNBZ+/BytvW6H06eg/EPTTDYiemV8FcHtZuLISi3rmE0vuUWYlxHuypmpYo4os2A
FOt6eZLjjC22urq+Rvs6zzke+vEHJtV7V6h+z5btAqI6j0cXHebc4huOSnVMfs46SYh0RWgxD0u9
6VLYKk3kvAbO0p5adTDD/CXV1gQBhOm/P1pk6A5OuU/1uMNk/zpU6qXwBjKKgnZkZcI+Mx15KENe
c0O3bA3QG24QkJfnhbStdT4azZnMCch7gctiQpypU5PbFOA/dZgf7SClHxOj3aCA/6mA3dxrOk8V
GB+qmutYLeZtIpFxbfkzDWRgpAy4PDqj8uowr1stJaqiBfNqERjvbP9p3rC8AyySm64E3FvVJy/o
ONUYpkHjWU25t29p+1dYm8QGRxpZS4xIqol3LRTQutIcjERa/xIRcAfF9GwOl3WfMQoVNve+bdBx
iLR8OKSRVSh8ugUnJcNuvR/00iMSs3LsSC6NFWOjR9gIE74xtEi+YLo7ZNmhg76/Nyd/GxRWf/7n
Sy/ndl9UOPtSCaWgEWy6ms55HvBlHxfRHyj/e+awtLelwzo5Sr/GFo+sLToMaaW8+P0XWvz2Ow0S
pK3ySnyKhytsJCYPEDelJi4+7wOpLasBp/geLCwVJc0+/sTC3fWiGC9afYqUKcgQzTeWYDszle3W
xURILQOzXCOXT9P+iIiQkIsHFDYshv1cEC1Mp7xqksuMWRS3afI3IMIgZyoNXrLw96YbeeTRfPfd
8KiEzH5XnxqaL7+fIkyR3UiwPXNPW7Cn6peajDrUvKZUPPyC0PuBMszJLhjfyo1IbQ3TzqWKwH+v
8uWOLB4h91DtzChxtk2Orgc3ByFMAiZP5dIOdg0/nOXIScnUuJgoFIBi0xzWnb3lGGYi5DETmNhw
FW7zZbrm56j6AIlN9ytqoufFnQhv9YcXncFNmsb0w2g95BsuWDpGUYZKfvPS5tsGUR5uNU2SMe+g
+4AiChMbmmRCvuZfMTuVpIAlDGUOpvXea3Ita2v5HUhEh6mvCwo079rL8qXwAyb1Y7OeyzrdMqB/
CEqZxE/OU16XsZbBj8X+Ybni29cPt2ObMQBgb7OyZXQNctYHrAWSTdH3+0n2F7vlhnFVg9mmrtiJ
yo+QdUgkmIzdskz/8Be2E43IznnmHJJoiVbTHP0ZaedWppC3TmTvRfAVBiF9W+1/qTrrd0KAIHCN
HafksmUjSt6Hv1UjKbtIXOC/n+uh3HSL3Bezvgg3+0gMJrdy5JuEyYVDZuGHKCFdRijJKR0Wb0Pw
7lfDnAZX9S10GGNVEoFBDX8DB1/PNgAxkV0tV1ACTND55fvevVgJ7jtTykvaQTJoGaLSIcRFQ3YV
S1lgUuIoUiO2fYZKysAXGHbvfvTmt0gWaSkAoaOHXbi5TQKcsvS1zLI9ZixiLs2ApMLAPJCoeqoC
76NcwlP5yLVuKgAzo1wnxkl0y73R4eWxEBIYc0hXrJi1EWQIYuPT9q2PpCDig2WbBnjRbewe2Qxm
jy+S4vBs7X0LfIpwN3DT0KQa3Wkq2DCzCcuXeavN4TDDDWd4BaoxQAJrIK41pv4aTeeyRGW5mAxF
0Zy+5iYys2Z6DFfmnP+QIMN8TGKZB/vcGVnETReBjoTNW0K95fwa7HtZVdjV2nPrZhSQt5BfP3Pk
3kJBy0XobIt+ihHXXAldOmdzdSBAB/riAgXSgFvWjBa7P+aeUc7vHJYAg6aH3iZDhIsP5RAIi6xj
q/xsQUq0DslrM8Q/az0y3+RK4bF2WHBDhPDel77W6/anYxIxiHslWxPlgoUMFbUdmJfysc9seiKj
ejrs3sRhGZhx/8j44048RKO/KxLmX2YNUCJXN5V3TzrI3gAIMT1mMeNqY9O31bM9tCBp0vSsyp5b
eXqG2lA8NC5kVIFyA3W2YFFODwVkLCJPMyTE4T60m1s7+nT0xvAlOpVfh8VxT8uYSIarkzwbVvI1
ub08+YFzYu9SvxI1F+znlHysZbCwdYdYrzyqp6kLx0NvijtHPpsg6b/XTbgcnYUIQBEl2Kad78oR
9k4M7htHRHfE90pvNPJdk8jEe1JeFqQfa66px9ZSp+bryGrDnVIaLEHnX8UEQ468uh0zWbc+LRYb
ynHapRUF6ZxO3+SlsWeoFmtTtV1NvbIhggsTH0LnRNUkb9X2PkX6su77w+R/QNtPY4eItKMzkzYt
hWbOUHZvvR+Kfaus4m3IzK+6527oeiRzsDgQIwS9iMGnvQKn3pAKIY4FInA0CvBgx7qAmThZBOV1
uLfmgdQoFcmrO/1pKst9sSq2mq2PBjpleWVNvr+ZotTehCGjXA/5ZL6Yl2GYxJX4khijzR08iLdJ
hM0+ExXbiBNrnTU3JE/DnjfLxp0C5K4zsaikXn0eEvC9tbxJ+r5TQGSbKZku9Dljr07sGpse3Gpr
Et587PIYSeTJrEkQUPJcspBgtChwAKU7GmNjL6qRECTLIHWnPfiN1LGpFx+1nlhJL7eeqgg1qsOr
0s7pd1uUHDGLHXf9MlwCsQnGJN8HzfBiIT08yZTmkATNv3kxVTE6H2SOFYTfycUH5hdLecbdTWHg
D+WRMaupKbLdGsBWHfDcGZbVH3PlamZssLqCBwWLZV0f1X8hQR8xMBGSMIvvKQt/Ba44NEy9WPE2
L56p9m4arl0F3rfCjRSnVnjpsgF4tL1DG0HPlCJ8Ma2D5kJiaf0mfcZIuCEffb/cg6I7KXP5zgz/
XS0I2kqbETgpb+gKUAl41yljsDqz7QjEuJbMvJCmu1hesvQwdh/aQcBXBLrbJEFwl0WDbQF16iRc
E3MJU1UixH92uXVwrf6SDlV9aNRcARSw/9jt4m2bFjuhT7oon2mVEWmEAUVM5TkYBg6Rtto3U+Tc
GrO8hBMhmq3NPsEL+OA5HKj70S1LGiv5F58LHWlWHUEOIcDLPTRBpMoKQjl8zwPRYMpplzjfbTkH
sUcDufKzgYIQPcObl/PAWYSgDs6c/khBVXs9G9exmO5BLrZNGYk9S1xKby9h8mEhmRcU1k3ghE99
DSWpZRx8aIBkuOwLygJ7EPo0eki//V3VLBmNEXskkJRdNXCF5k7xn3zR/5Gt/P8jyTx5QEjW/3tH
+f/p+5/Vv0vm//N/+L9Wcv9fIJ0C18NMDmQQzev/k8xH/3o4wuGqB+BW3X9+pm7kkP3v/2UH/+I/
B1bjWh57W88DwN0zf3z8lPsvy/Et+GiWbyKzt73/iWQeYMkDe/NvkvnQRCkPb9uC8Ok5MDMe9MJ/
A9T0Q0bErNc6sYkoPZ5Gz75APIjiJMmo1RmQr1HPgoPzZ0a4NYGn9pKipkkQPhklOI+M3w3Iqg9B
eQW6BaZQ5VvWttWB3GhG9bGcguzThtd5KaPS9GhIyIS+W3UwJ8eSU43GKhCnB8zlKuwwYZaCNbQg
HJfIzST6MjrgU1OyWDSOQazw9S08uawGl+guotw/S8uI4qkZGQYQYrt1HZ7thk4I666d0Ds07mlQ
rF5Gz+zuahHewfds9ezaTFSzwPDeOe27LQt7ZmShat5ZmfZxbWt6vwlrcTSVIZp0k6ajmweWr26/
H0M/urHsdm89IP+4czKCJ7EdUBUzbr0BDzVi381z6GwyO7OZiLbEwbR3G/8su46OiVyHsUhDu/3j
y2xEsE3zCku+iwde0/cAuQlRv4pMsT7leAUcrzdhpHCGSvwM1O/lsfXgNOW2YvAaLKDnQWg8TQZ+
MqyJeOwIMoRO4unn1p78DQWmszPrDCTG4DRccA1mvhbTWWCOLtvCDNlbgjlikzSU8LPoUAdnY37F
oYW3EAsiOgctEbiwprWVJXahgdoAwy4xdOArt4lTeTcQWWCfFrPacMqkLzYmsMyzD5hrv3uPsIK6
QOMVdnJv4E3dQCaQv5LBnlC3zwEuO4lBHqodcWMkfk1tVF+n7sEISlr+Qq2iBk3BlTliO5Vu+xol
XfESLFGVrZuemEx/CpYDjFK9G4elhxyiyl2e58Qvpx076lYlATtJQVy9gxj7lVWQhCHsRn/CybY+
mmLKb4luGBHnUnGRdwypWtcz7oSqNYdp8JA4cAmgDAkNkusN1R1TlRRrF7nIwRxSvrdZm4eqnf2T
2YEKxgE9PmU2Pqi6AO/kswFF3j4a9domsfco4f2i2+DqNVpGZM7gEKmRzOx1AuquEnPDxZtgdiVY
IVjWFS70Gvi/EeVGHBHNvAc7RpdSMRcMinF8LwzFb+UUo8/35Y8737RL6JlZsekfedUuaZ77rCl/
PlJnUf0U+U89z/5OU7XASolq2FuJ+dqbXuPvRgzGWyPjw68JJSCFBKVMSyQ6jUEukUGmHdeVR56j
VJmI0aIPR1tU+g42Gnkxa1x08qJwT6XS3cFdsFzZoetvBmzERKdlJkUaQNYmrjVlLx8246bsPEGh
HIKgR6sxXm2Wfi+OrzTTkQXN3yrqvSB+gDNxrC+Ds+Y4q1h/9DTnBCHso0IMTEvQ0ozKlYdqNAkt
dlon5UMnH5X+hIh65TrtTHW9QIvz5gpT2lC4+85hrLPYnXqu/RLvpjYNrNS0/1XI7AyIJnUtE5b7
ADDgJiem5KQ8PNgWJimqhSoj2jzTOAJmd2480K23aoKCPsIfpfHsREKN67FL8iu2VOdQ2Uq/C6/Q
WxZo4qQeTWUXmCyG6j57yMaMM5++/IAqPPtmJSeQdQP2aVybsgGB8XvaBPY76d04/kh9eal1p/5Q
bHmsZEf/tcFfsY36Vn9whfefrNiMNW4b58D0JqPM9a3wUPkGaRbIzG4wqJG4DWOzF0qUm7nE5NSn
f4whYJpKkWSHbGBtrKzaKVsiOVxxt4r/4O5MdmRH0uz8KkLvmeBkpHHRG59n95iHDXHjRlzONM5G
8un1eXWqVShAElo7aRNIVGZW3nDnYP9/zvlO9AfPVXnJpKKDZ8kk6OD3oord4CS0ErM9r7tyTm48
GtQ73SFcPoOp9Y5EeXXCOlQ/IUojflZVgnSRaN2WC9FKNAKyuPxHSrt4b32vLfh8/RwWrNKXfhqa
Jz7+EeJzbY6PAuHtoJzMZ2UA+tlaJZ3zh7NosNKpwVqG4Rx7OmXoCE0Y1dzAgG9tsYhzcfif48JP
oi287HEThwU1FOZdh5hVeGjGoSGxkjjhVpkj8dpsyle+7LLHoW0ws8EC2ZfoC+82hIQ1u2t9nLra
fynBUF8CRXC3BO7zlbNK24NNcRHhIgq7G7oOiqJHmCVMwMJJO4oXg6Kq2pdT/pPYZftHh6P87GYT
11I8YlbUSRFsq8QIj6TunCvNWzBSBB4KO0Wm06zWo02PmZKhW3pXTZsuc4qZ/zZamEJWlzSfYU21
7WooRbiY8Djt85YiCGVxXKUIIdtUNK2cvCJ2dqKxaVHtAlZw0WzfkKjke5234Bu4M1ada5a/cta/
z5VE+LES7HAlZJDH1vLSDVbK8oIjt3gT+LXB7AfZb6oaJYDjoj4Bi7FgrrvBudeoh0zpn1V1Xx3k
NMSatIEI0jpHSPP0ghSTsbctw/5TGU10wE/Xk2udszVcyR6ZJWofbbueefjq8tPx0uYY2b3DEn3q
25/KrYq3wjGoosDyQ7LNswguTRQ4bSIUkoWpOCs3WTRsg76dUOstexNWIWODQTtC31IebGkyunYA
/dMiWv4jVXafIx1niVHobuQp88m5Wobu26+uYVuN6FH8miryHY7DstbvmuIa+ixBqC5h7uyK9Gnw
ZsN/bmaHyDODLr/hogh4DPMgj9zsd2Ik8QONY/NDVydTC2K2oOvJiedb5Vr9jaLH7hQ7xBHTqSY2
BrsSmGvIW8GwnWmns9A4OIJA4hSbr+3ssLPqnWrFrx+ffc9vf/GQQoduIzIgCzKb/JRgtSDSlGzV
8va+62e9LagpLL3QWkbIQHs3iaMtXVnwxlAE5Z6G2bQ54EN3xiUjTFlsbaQvGwTcaNoI8FPU3/n3
Zo0UO+ZoI7GmY25Ribie1mpo4uZQcXuxPsBOGacX2QcTZeAlSDDsB6Sed1N8t6PKmHH+WoVtY2AZ
Hcf0nDiTTt5rwmrZF+H37qPnFMAh1KhZBXXeROlzZE54naPWD6q12Xg+wkJLAhWMjzeHJ3PsB5pL
5ilMVoDkSFsPSdi7G49V0KuvbElPShq2cuGQ6GIJVflkioiWR4+OQ6Uly7OM/Af1Vnc+R+HOtxBU
CyAi2gs4SygfvczN6AW4NdFobaOmy0AsNN6jpX32bLTkfUBN4HUkijJh/Roj0+QIhLH4KrsQFcOY
wKEsBRIZGRDX/ZM7FScTnJrmNy7wuXgKDePO1YlJRmbmXcf1+4YNlS5GPAYsRGtc6BrjVKNrpGtP
37o0iB9bI2X4D1T5PYxtRbDLgHGqQ3fJaYDWg2BSm0bL+ZQXdUgSu8dxUeOt4yFdRvnGcQUpdeaQ
nqIrKQ64DxmeBxc/QFGa0NwHaDWVChcyFdEerbx4m7B1XsjJdcuKYPxiJvC21xiGsBRZXEY+W/W9
9MzqQaZzv61q2Xyb4ZDutVHVu6LCR14a6CRpOP9gMwtAriUJh72caOgo8TRpTo7L1KqKnac5Czpg
UVfKgGZfe7W1w8cVXsqOlZfRIWvpUTgrlufyanVQe+RE+dOMHQNbXt1u3VhVWzAkzRbGT71qfKu9
tlP2u1SzsZtSjFZMDfOrmznFF2g2dUpYLd2afOrOSZHWqxxX1muEirTNaAlYVk2I7h052AUnq1u1
9ty9wu/144WR9+WbLGaPkEDCgS5QpKwCwHTBMKZbyEdev5hbnMtsTIsz1Jl259dtdiFyPe0qy5p/
B2FIjMmxOhwgU1c+8fBKfqEcatbHhaSZhFsfRlKfPtioQMfJHPSLbgsO54RxumnZe/jqgj4VTx3u
3i9pgpHxOoArOMjqYeuVALp85VvgrssaehygaLjnculVxESIOKCUhBDqApJYj36PbWmd45Z9Lquo
2JdOuaUzTO5jK5l2oR9Ejx1bDXYqYbwXeRySKnMhLypaNZ7UEIcfNkpts3KNlidY7pbY+nwygUwe
lCHPxWuCOPXqO0X55PUO6RNl8E0EBZBPKFlgVQQ3XzKv7izKr7gz4qV0mxrlKcCPFVX5mVZTPsXK
AWvviLx7sUzjK0qJdrfa9cmrKRfomGucINK7RzXwq0Mg7zchsvHOjDJ1CiOJL83izomLyqkojWeN
mxQN3VWE67ZGNTuf2RT7t4GWRQohR97nbkvyzeur6UkVyNzjYAJBjGofnpOnWD1ydhuplqgCQjKJ
0Fju+zp9MQbLILw19NmfoqmmkxfdJXUty2fFG95fNJWVPsYmVaC98HnEEc58dVoVnkSJAm5Ulo8z
HJO7GLpbhAq7RNsrzzElN+uCHNZKt/mwnXCpb5r8Too3QMgestzN1wG21yXvooby10C+Vg7dnjGm
ZNRkIs9+Zbcbu+dwzWyH2DhqHEU0dl9IROZPvl+Oe2OasgO1QYiJUdy2j8Lkd12mbhCKtcwza1H6
zOncfEgJeZUmb9RoRwcN5fwxlyTLGqAlRFAcbDvzzIFlUYai+q5DS7yoYm7PSWiymJOlrHfEztIH
jNHidIep0RnS8jqH0N6vtcsRcjVPtQnh1C6HeZlR8cK0FHoNo1Hk7wvRVR+NbScfXRg1nAUlBgbD
ch4NT8sNZC2LTBZfbz8oYxX7dh0vGP89CD2uu8FmkN9sp4gPBVZkEppZhmMhYh1npf61rFjO8+gl
eZzbtrVpbZi7/pC+Wd4oWQQG9i6eCF+Eai63gMUanI0hK31A19CckiF/qYIufvS4NNdMiWBWo9R8
qacB52s+p2d/oNZRR0Z80HbV7VKFJBYaKcQlTWJzz3s3hYCXIL2uPar5VhxkzUM2VBRj5hlSaOc7
xpM/ZvU25OF9LFsSbG5NAXQ1Fvord8Kam3AymHEqZ+gYBoL0LKKOm8pgD5/2VcCxxqzOAVDmCVSg
W9NtdA88TL0iKc8LmT8otJuHbBJ4R0BIs2K1egizDQf6vNPNmmeq+mW0vfOASjO/mm4L/FWTII4y
4rahR/OO8LBAzT6wwQVXQXlRkUGWxfSRchuMUzzprR2DXwk33kM0dutwpTiunLNK1yc71OMRMyZL
nyZWj0XNmyufR40op6MLEfaWF3+C791ljbXn+DTwvVfJRuTE0xX39Re44o70Bd5t4jdgA2yKJmnB
UloDFAQxZI6gTMxBYYfBM0IzRmC7v6yh+I3yQVnG/elvFqaxb6zRfp8hYT9YGKWXmA1qHAVIpAl7
kxXLoxyDtcuOICuytdnX9dWZbN5QaYV30CzIwk1d9jVTgHsXGIZN4eIJWAgf8/9GVDlW+4KISDbw
tdy7dXizTxjqzRlbWRdwHEtZ327tmOizbfoIdER66QzA6H6JFBGd2h3bjR5McRxAnjq8KKfobehZ
sUxKAtznMAWtoSSWAdLtnsTHB6M1DH0j6s2nUfr5Y2wYIwBVx71mLOKh9jpoFA7+PixOXbEKMnEv
cxyDdVH50wn2+bRpIyM/ukNfrUbf7jflXMnTYFWwvebI/4A6SNdf3rmnsm5SFl1DchFKJdcpsuxi
YfENIzkHDhEA2/1ig2SvsHm0J3yt05cilL7zmeoObZGqqyJtwiunHIKnfMhsnimOct+mgqsCUhVH
j4XiRODyqjAixszWGm+N4xGbDuL4heJNsXBFnm/BI7g3ozPrh5RkgoAbNuWnKeumVQb+7NWKY9oH
CyU+RnRdeudd9hfa78Rvq871E31t5XHChdauyrYddpW8MwEyhKpjZxftkyVxk3iySdaplY+3gjfk
pwE25DhgPtyqaJxvQ6jrx8wW3oG/0o9UvBkfimpuF3Nlg2k6aot3WZZwmSqn/sc4bnK5AjnXaoVy
1h4TJzZusEPco5m5TAHCMI+ZK7qHIeLRY8Ay2dWmcqpXHn11/5XNDsdiFQ9qmbtpD76jty/AG5jC
/2kDfvuP/fF/Y2i5qaTs2n//Nzxz/4e98r+gWLyafq0o6uN9xN09fnWuSNN3mqthzSsXp9WCBgGy
HK7kVr1q6fPNuWWF59eaZpoDaleqBDNXbo9YkAaZLjoX/Ik7z+zNelvxdK3tBKUnai38ONNYmqy/
iiKjXdTMRLPifDGtrL6KmXYEUVhlYHgK4I7czTGAHVZNh8F2BvdJFNKw0ekcIg7EaduzqkxograB
rNaPMBGWvoRvvshrob5Uoepu4fqRQVLRNcbHqEP0mR3jFvMM0aR4JpxorezSVWFXzSFGD170EFW9
ijMkbcp4/upBPSV8t7wui/GprMnYkboIF6EswV306bzGGcVO0Hdo/5Kf2BEIleBJwE8Q8frCz9Lc
kw8kyX3sLOn3VKYfbled48Z6M2Zz5AVe7saJPYLVA3gpc+1+AP4rn+omcrHVYUOxcvfTycsfDa7L
Ta15ofvCucLnZsarQNzU8+R/hnb5Se0SwM063FuToMsgCg9+MPwO8jrj5A7RoXRqzV1bvxhjRkbN
ia/CSuPVXCS/aGgF4qT1dxoFnxV9hCdW2t6m8+PxWNoxNiJDM9GkdCg4cihOgQd9Ipx9yHp9/oxb
+eB3k1jNdDkvY6N8HHz0Tqf/ds3myaq8ncL6VbPx5SgX+ORRWDH3DeawvG2XKuMRP5gddRk60yue
b/Dx4Vlys79UXvUus/uJXjm7DFyNjsWtzoHdW3N/9uzIWWkvIPXrde+qElhzYxeaYHkfPSRPQdar
N7NAjHdZxK7Ku+O4D+SzDzodDdQeVwYmEhhlBSTsNv3iLcfLZPiGtPeE3hkA4LRaiBPzN+s6tOi0
3QnZPbVCnfOuvEyusnicjRAiWoyuY+Qf9dR/K12sxxH7X1Nnz3WkPmY+Lv65+f7inHaNZ/qbXGAk
ChRCfl3Q0iYbUHptCnavrobxABgK923nRyveEE/Ayj/aiWMMYs8O2y61vrojND3UH7IhJJsBAcEf
tatr+/c4B1e78r8b4fLir1OxqOFQh4O6el7To9eyYEtz63PK4nLVslNns2KzMK2++tA/znm8xXiz
IyrPC71kvDOdgObXefQXqTO80dBNIXdL1U2X0MRbkYHOJwwoylfVinmF7NtAP4Chbfw7Q78apuAm
W5OprsifZs8+FxbMnb4iTTRWH7YxvLZV+icgKs0Un9PlWFVYY6sBc3wsv0QXH7q2JxlUkcNMOT0Q
Ewhf6EB76dsyXURpczJLutZCfzNJhX2QGCG/VHkOivSUG/eNXkLNcTxx2LD6jCxnbfNm9rgh5r6S
L8LjlJi604QUYst1W/np0ZuHD/rjmpXjV9TiKu1DLcveM8/yV35bPZq4Fv0Kf80EWbfqRIExhHEm
ysytC+9lWfgONppIPtUmQrnjlu92Bl+9Ha7CyM/4z6mLgpCUcWdwBUqELBhOMJDEs24wpnKGvLAe
UKRoxFPj2586gGopk+HIiu+KtIFXxftJ5vCFsfkdz2HC2o58hG3/EgXPyziwH50hNg9sCYcd1EEC
jzCzWXZNP8iWdJGSOQCxnDLwJ9g+E0WquYhlgtXDDo9S+j8B3mVO2vljhz2Gx2cttlNYT4+GFXDB
hXTqsBX5ScL0HbsjRhx3eMezeWlH/1ddNb97kJcrj3j4Imlw2IkeH7PncqbkMPhbaXSROCgwScXz
Vk95t8qsImTGrjl7QQ14MkNGg76O3Qc6/eQhiwekjTq+lvH8bUSFPtDsgz/CMLZZFOxM5BnknluW
hzV+id5+nIn6RKupHLuUoGaQWktTdk24TGY8d4QKWxQ85Zub3OzyP6U7kx2RKGysiQ/BgMkKTDEk
RmrHgyl8AgW4jg0ggIYqv4oIY7KR55owm+6Jnifl0vSDo9AG3/8c8WNCACxAkrMGmTHd4BS24UCq
BGHJG47aAlrt5opOWys9sPqkaKAT1HH3b8RYId5j2GWrb310lT3RDei+6sl98ToD6z+2sQEXClEZ
47suKIrKEqylRB92zeRG+9gWZFmj9Dc9WKwF4VE2nbfCn1t+IMrIZdzz+ZZWm1yTxB5fkwkNJ4XQ
sXHtDEeVQPz8ykXK4Spsa/QK49Ey6nfAGuM+0TixFn3Nf8BJ4wg2Tv4bgwno/2SW59abk2kVdhJN
ZIK8xCrHDiik0UExlOyYBBhFM22zxyqb9atfa1a0saMpRKDcNmlowSK9BUScNVtZWmTb22J+cmXJ
gNOo8WM0NVkmMjZjzxNC00Np0CpBasBvpnNtdaa1Dk3TT0+DaZnf6p6ZbcKkfM78yHrPtaK/MME7
uhr4NNcgmeyXPlHTte/G3IOaieV/HU4i+/2PE9X/r6YJ6x8ofhcy/f/aOLGM4fAn0a8m/mf3xP/8
N//DQeF7f3G8su/dPcH/8Enon7b793/j7/iWtE3Tk0AJHR+XxN8GCsf8yw/ACQZA+iEj0bzznwYK
/pYnfQvnxd8eCu+/YqC4dwv8s33CNVlr8nSj2tH0TNe1/8U+0ceeXzDPTVvLo0t0yATvt6iuULsj
pgwrNoE3e8GOAJx1kHNonE1TclDNydJ2hvnVFHa3IWWQHmM7f4DufuH41V8QGqBPg+nbdDaxV4U9
YJ1YKAbCN52l22q19oZQrDjTjbA5t/U41hsx0789AuYaiipahfWorg4gCs9xSF5m/bbMLO//oiDi
/yEnj8vV8r8thzj/gn75626r//XPl+Tf/97fEEzzL5x+dC9I13LYnAZcW39fj/Zfnss1B5cywG/P
RfafF6Rt/2XawqStweXz5prhOvnb0WOJv2gFFXQ5OLbtOZZ0/ysXpItB6F8uSc/levdRp3BeUKno
3y/Zf3L02P2E9cw2xrU3xQlQiSQ4dPcf+s6A/scPEkAZyQZ3Oyu6CbKqe4hkUZy8pHsBF64OWN3T
Gft2HsbyEf8Yej5ahh351tkWai1TLS948ctVIsBaaLyVcpj6Gx+AtbRNLDpt12SrWbEZUSo2L7m4
Ry870Cpp9h1WwM8rSAsbW7vROra9ZTeK/FNMeO/rWRw60rnbuKqPUK6q4/19w0lsJurVtUesqawT
YCbEbnGYJfZ19i/BuoNivQhiDaihGV7Bx7X4Mc11JNpLiDx+SM1Rn5wheOVtKfeetqabQBmEX41j
wMO67qfF2+w2zd6GsLLIAw4wIx/yzi9ow8KtLNZ9x4HSKsRwdhzMzo2fbMg6pjv86Bgjggqyf00q
q3Wx3sp7LHEkJIMfgqjDM1o2h/yazbnP4rZ3zccktHJcTcuaMCCt0tJ70qnZPvbGd84LSxnFeKic
rjqynico0J8ZiYMz7eR//+iJra69cB5IA7CTiCcsvLnIfwoYIVvWR/0pTZH0Bdhqtl18o0XuLCVn
H44Z8hh6rdgmwp1W8ZTee95KbxfkCfvW2BuWUd6Hl57SkSVdzi9U0rDuzoL0hIL3kgdWv5nu2XK7
IPxKXCY605GXr+YKWF0ZAJgnHPBGyODHBp5qI0U/je5w5XQWkH2R5QdwkMeuLsv3PiKkkDvgwvpy
3ow0bW3ziR3tbKIWVTR8wFswZ5gxuVxyXb128RSR8NLqFpYTQV+z+wHGraFufKauhn7DyQedD/2f
/B7uohgIhDv9BDVI91I8mA7aP9i4ceVh9s8Lcws96U9CWm/TuP7ZKSn27GBT7Yl4Iv4QxxI+RjjT
331KkIZrrurq5BLN9GQB3ikVN1EbBGQsWRxLJmnaVLK30BNwThzI7VyC+7CHMBAHUj8qj8HJ6c2K
CrSTqJv+pyBDyjmZNACdvOmRcwwb7dzot6MijaHK/jxW1j1IR6eFnVnuKdARpX9cm8qZyr0ZtwdN
BcmyBv11ImQGGb2+B151Wh/8FnZnJEldjv7RvP9oKC7KJgYqQFfxynfH9CLKMtj6XlQuHdU2EEP8
BxKIXLdKOxtPtdSwmzGYDtgYnVf8xokVnriQuGdCK2CmonShV8oloTzdsGvcBrxyr3FerQorYzPC
ePPpy/jaOamx5RWF9Qk+4klA6d7wFxhpCCFI0lh7XRB+9SwyupZZGITwLwNFuEi9U/chtf8nDbtj
yFC89sm2b9ovXpj9cZDZdOxBSq1Fp8xFk07+NbTHvQCcF82kqR0eHYusZY88pVW3yeDAeY623tu5
eM6GSF/Ge+u5UuALy0p+4ZY728FlmKT1YU1xve17k+kINZv684E6QgHgT8Rpfx5M8zoHmv8908nS
MsgIBO6UP/CyiFcJSwUCkP2pEwSFbFxFbGvx4c1+dIixVq4NjATIbxBhO9MdR7pNS72ZQfHitKw7
CBmcIYB7Z1unpZBWl+EmZ4O1FfoOYIeKdmKVdZ0UAaKBMA0BEZasWM+CBstfPTTTniqDPE7cs6e7
hQ64xkizY38q4p/M9M7suRJGF6+jdUMs7AopCbh6PgL2sgg5MfSa35NoT3N97+VAifBCFA8KLIgu
CXIn/o7F2U0xewddn+C6QllO6kcTsNC29Ig7ePrkOdGKi9tZjmYNiMUsYFEQREjadC3uANx4hr0S
VRcTWv3SAqq2HCXpD4id0hr18T4eWnP73EUddCQxvdBSU7HSQQwo8EU1KNZ2grfRacW5n8dPO8Ht
bI8wk8aBuEuVkF8dt45DnM7uj6QGWpiu7DjRAhaOqT+cpPzCyBEsKUz78WnTZd0jFsMw/5kSg0ek
dS/fYlZtHFC4Q+ow3lnuQprimrf57zq56pnxL2oGvRug1E5e/6rs+G0mc+cFGeSVMHEWPJU+Yfnt
ENCrO8xVLWnqZA2YfxPL4sMLaVXoI2tjKT7rOE1PaWG8MslBDsRgi1bMzeuOB21diEGlh1xmZx85
hlwFl0zs/cGGVcFSYj/5NIzksqkeSSguWkTShIKIHSOLGcgDIsJH3Yh3ibMTNzx7DCOIDxZvhsWU
ar1sppAYdj7/GWbMB0lhN2tdf9US8jv2DLnp+RDjCkImovOFBraJnh2wX810yFPzpoPhefS9RxV4
tJzgU2BzwrafNx/kjhC3hg4b9kyaqh4XO+sUUjxneg9I3XStdA0Pich67hUNdEG2cQI8nkQY9omM
fnmG9UDf/RYaHZ6ergTclLPb87FVFbY4wh5YZQqsidewFp5KmM93YuCmB0WP3gsJki5xb1Xpyn2M
wsxcEGNtd2meH5qqdF/JXBJ18oZXj+4pSFHBOiYIvabVa+820t3wf/rp1xY2K7dG0/Vnmg3spLwM
eZ6dNRa8oLBOcKD7o+l3h7z/zB1VX7NhHG8BHXB0zbCjwuKDjsEiIeyaFVpNsk1sShLBc4ZHXmKf
lIXHd8Iau+QiqEZo4r0Nus7eKi63FZ7s/hJK/cI2N9vCxiGz1zjdY5la986I37UImkcKfGPe/DBN
69CHuFGXm8FgH0Fjz7yZuOp2hJ1GHiycD9TcXbQP5cAcD0VvVa+9oE23Kgmh4wdgPUK7tmNwz1aa
BTEGCPwfH+gqwya0xva5l+9qjME8x/V4ScGK0hpZzCTsnWKbmPsYm/iv2W9HsiG9PqSO/8vsCyCp
cGYRCDlHCkOzMiVBwnnxfTAUcHFqQzC24ARsO16eQPrpVqwooBEQqKg6KXC1UAxCXXEDgtkS2yjR
3doTXLaJVBeqVn2sHrJjRzze923kI7yODsPKfODCsMK1Qbj5/R59Mn1NqtvSq24cJegQuZChlXFq
reqtZ9afiRLNwca0gnxgSPKFXQDjJDtHMHzZnUOkJU98Ea2bXCkXxojDoekA0njJUXnCtBGt6sJp
rpI4bmvSWEVquzkG4SbCiwGSbKRPgapxnjMdUBOH9O8gO2NrEQfaTkb15ozRiILTLFKjqW4S/Y9X
qkAQqFip2bibWx+Zjs+Htb6VeG9AraHsRPfeSnMr/G+vqywaN1AwTKfFmeaq3ZxBJC1M+9noZba3
EhxoBRTgImvaddLazZWt/04Zff841vPAlY8HJLO23YAM5LiD3JQTeHxfT9UTovESbz+J33x8ngTp
NBNFYDXRYYu0ZsIvvc8PRXhSQ3sRGg3TBt7APdbftc5+qfDlHWHYcdgPooPyOwmJi+xXg/y8MqhH
XZVV0uKdBt/m3g8iaW2iw8HFYedCebLf0/wVt0a96WUL0hG8dyFpWcMe8pxr641WGhc5M20fo6wi
IR0X0T10mO5nf6T9k88FB2cELNisHyezqOHxeXI7Jgc0N/2sNX/qchTHOeApgXfrpryXgeKTAxse
NtGdc8xt+VsXRncoMtHvDc+5kZA0Vr3lic0Ms+OZonNzU0qRLUU/vvlzd09mKXUrqxyRjf8kfqyg
Xg0JEhPGK4crzzfYFpkceKLY3NEwFKznGptUZulbKcS08e+pQ7+OzgHAgcex23nkva5OZVOnqX6a
zmnJpkPhjl4Zl5wLJvJDV2f+eYo4iTtlxloL5Q0tq6UJxw05vMKneI7Kp6YezM00NfnOLcpxDZHb
OI12lR5h9hVkQs1NKriqRkAnq6JhmEsVs1bcxxTcavkCPRPLSS5YZ6SK8HnEHTT6Gi7QyVe1vA6G
ObOJ3qTELVH9t4QO9L74A1jXQAKu+MX9YW/FqU3fj/hjuH9msv6nAeHo2kr1HcXvppm9Epgz9gK8
xi5EfVtHtvM2WMEz2xDQ4Xw+j+FZUuG1LWriwaaY6Q2bAWgZGR5h/ZYVQbYMwxqhNg3Mdep3WKqK
YxV14zbIt3yQNOpl1sNo1T+pJ75gkMYEHvyPyuHpy/Uz7SgzR5EZMM2A0I+D2VinEXwxNJzLNM3x
orjnZiUnViAHqlvrWbgXp2PhzvhkrOxaU502y9eSxsO3bozSm0Wh0WoQJcCFtNuHEjZWA3QZp0Bw
KwdK2Ay+xxW3OX/cwjvRVPUiOl2cQwlSaUyJ0HRxtoEPEW5N+mIXiEivpa6cB3zl24lBkww0veUW
rL79OAo2s5b3y2T6v3odx0t3DE+2KmDBkuZ5iGoQzcJdo346Jxsz7Fq36hJHeUbgMNcAUbgm+y7Y
N21U7rzo3m4153tlUTWQIr8Ae6TVLXWCk1EWC4EhHr4uYK5c6mEr3d7euC7syiilSNXJj4Mttl4f
Z2tMkzXxs3lrjNW8F9WwLYC5bwuvIIKW0KwxO9BbVJJvnQATry6exDA7jzmlXwseNd4y03VwZb1l
4ajpw23lV8ZFtQamorLZyVDRJdCkXPVZhBtK+PnRHPw78rEtdsoyLrVb1Yc8MPPdMLKZy6nSKaJn
LsviwsBMqcTIXAiwglqe0DlYE2VMtt3ngOPuYVg7ZnnsIKMOjXUuAbDeqkKveSdHaL7yiHMwOMnY
exd+OR942y1zJtysOvg2zTyBhCHW2WShzEm98duOJ2EiBIL2vLEmjBYi9s1rQtPw/UxeblqXCDtR
y/w0kqUCDdhlZCVKutjbZE3ku3zSEY96x84JM9M6daaeROzYXP/Y48yUyrDhCVA0lHESEU7qu5F3
SxDSPwwensWqpWbQt8S9w37v8edVYJYskSDDklZCXYq3VODRXwsSsBZkXHA57oekOFX9VxDKpzTH
X8sHt+gt/4ccY882Rj9A213Nubq3j6SLgTLQDbBjD4PUbsqbcVUPyQ09JVoanvUCDJaxw/UunkPQ
AAPmU6Yr/9ajxkqG81oSoriXB8Vmyrgu4TZH8iwgnW0MS1nLoj7U+dCuGXTpaho+4H0RMXbmXTk8
RXdMBOd3AJARCVb5Mdl5ghITfRt5su1gGbEOwK4o8YaOHLL3Oo+OHYKsUZjBvgeTFdsIk1rBXsW5
SzhtohUVZTdMYnxFGdsImbEd8mB5tgBRt42Haljo5JJwuqR92YmXZeJRUW1+ohfIpZWMr7BetnCD
Kdyu1kaPIYAVxVNYlP4yadwvOVYPdDgOc/VeU1Sywsj5OgzDiz3t2O/ZuHhn5qPcOBp19ac1NFjv
zFkR6rVXnCLPlhmT3SydP0bc0X+A9VbSkTL0KFksP/7grJwhydxFJAnI5s7PP9rCJSFaRXtMmecx
G+QuLMwv1Y3hZTD88JJZ1CVVpQc7NsYsQIx6Wt2fCaR2BdmviYdN30MJEl2Bg8LNP8qcpnEjxXQb
jTV++fwOUVTLkKnn4OXZ1ekUHCbZnlNhXjGl48xJY3bYLuBVSxXZpZ3qZg9O6FJKKmAXk21Hxwyz
ELOgGI6+OVKzPjCoAYAumTfrH5bxxcKgo+tq1iE8jA/HBz3F1X6y9PhUt0rCT7BpS5ANVEHNEajq
KEElNQakFSvJrk0HTMsCLyB1Y9bNn45RZPTXjMG9T9nTq4K87X8n6TyWI0eyJfpFMIMW28wEUguK
otrASNYUIiADWnz9O+g3C1qPdU8PKxOIuML9OOEJEMwy9MYGcd2s80mnrXr5zHT028ry1d2t5yTq
tqjU2iyn72/SXcOrUeOFeJW9fFDjnr0iHT4nP0m3/qgRTV3naquzJH1eRObCvFXdKxfJjn9BHZLx
A66ZGdHJngBjr36xXvLxp9Rf+Fwi1dreR4KO0Gy0Z2HSipN01rD/R4pglNaexLzPNAe9QC8AP4QT
cPH5YBxtGGGwH+qlifj9xshCcLkt1bTsJ8TkG0PjmJ3pfygAC4BkHQE1A3y1TX8aluSzNXxueR3w
cSBcrqIKFj/2/bsw0bOZTveTSPWIsbhfXTh87fKXCAJWbBxy27xHIdmK38Hx8DDG1mcGQ1AlPtwF
Mwk2uciRKoJZ9SdItHwfKE+9NqCYUi0ROXbyUsTaRxFDpEez8eEMznOt/RfXlJYH37o7o13cmrYD
ndhrzJZqi5sBoTyAO+2Z6CY3yeFT9DkUpESB0K+e0Ha6d+m30w7rPEw/e+db7pPQXQ1FjaO2PKbg
JV3/PDTU976ojxTPBQLHJgkHkb/WPgXWovfpQWt/TFfj+qbybIpBvvYtM54yq43NKO27BzTiIUV7
aPBR7zFQALkZj5BvnHOmoREeSxvfbLU6Ithb17579u8QY9x3GaBlcqbFipaYICWnacnQdJzIs6yL
0ejfvHolQhmmNoycSchAK2Iv7Owx3YNWOZacS3vQbGHG+ocSzvR3zcyG3bRcMFK0r8irjb10Eyaf
1auQc3ItoSBOSTlehprCzqny8sDjvXIbGh33oYbKAcVjNBKiyjECZBBn8j+LsVvUdfkXen//mOEK
IywhZqjmB4dquXmNd2uSBlwUYhzWsbHCDYIGa2mm5MqCd94hNnfmqruxGcdaEXgfHURr9vrZO9V7
tm1ywA1cJonUfwFi92GHHLy3+FxhcpAesitF7O6NmkemSlA16mN2QigN1bt/VKVtHclYZM4TOydP
LZch64xoqIM50gAUTAU1HDIT4CpGvE8qcy2cIyTJrMpqbStngp4rOFwbdxheBKu2qDafkBtiPoBI
gpUaIUBf+9s1iBJKDjY7tPpFPzhovTwsFwTs2azbgLO2m8VIGGaL+nWemcowqXjjTsByserWGuE8
sxG/JO7CZDpQJOdiR0l7JE95yeCJnnwm7hitS/fTYMU/o7n6QwNe7WLH2Ux9XR3SyB7nEoq8ejRq
gLwI30sWMmQn0e/nprK3Lc9ImegnxL8cNx2QJSAsyRTytvncexwEQe4hVTX+uZ6o4Rwu6HniFlqs
2TO1l0DCxDy80x9pkT/Y/7PJF9q2afC3QKdzpi4Ebk+7ZBNzjPXW3Q4gKXeGkNNumB55PTnbYfHJ
IVVmGvULlsDO5dTF7BGkfmRA4QsNxnRzDyDQrbLIc/9OtnOYF/XW2MZRJayjil6d5ZBtfG6DwU8O
5HRwSyjSY/oFxYlbI1MpJjzaXY3SIt+3eCXijt8qGfXvJhAzMxCuhw7w1qjlr6S4EZquEZ+z+O1B
UldtFgJFjBh+dJn/NgZVfq7eFsxhCFPx/tmOOBhOtk9ZBT0LoW8dSFaaJR9eEOVLKS9sQR4eqo+L
SSnDI1H9Q8pQhjZUJZCH8Yc+pSe34KOvm6hPuuSO0RR1V2tcswaWW69JHHJB+iXawTwMFiu3yuBJ
aHxGhcDmZYh3AEy7klsPdC+GvfyaMG5i/FrDtJ0k9R2eC819HkkkOqr4Z0K4Cmvv4PlsvHQZrAU0
CGj4UpvV13FuRHuji0PSBojrgZyRpPZVv6o8BxFExejebqi50orgMSw/ykE5HzvgC5GRgPioowDG
4mxb3skOTJhv4gPNkg9mIwM6aCGZ133gY4n2ViaiA3SFbx8M46E1nfdY5Z9dpf6BMksiDany1mGX
WHJDeWgoyRr5ZfvUML3Qqp2VeA8sIfEjeMGq9W+dB7xK8P9jLI2LTJiHLl2YuWZ3TofkRVlYMRuj
JT4BiiLzk77YoebmRjWw5FrkA1vOUtJYxeVec2tClor8s7aMdD+x7NrjsP4oDRfc5lDhpSr0w8ho
HvlUsBo6n0fZDVcfxz0BG8lj8fM8Kh1P4X6vyDNq8YXQhp3qpcBASmIRxyzm+tpOCYOwWWJhqKmT
4m1UbXzi0scNY8UkMJSLvyvWLVunAb4demi2MX1kZwgAHb3Xh8p1UKAUIqRMHWBgIX0dDOSQFjTq
2huumgzIDkDnvatqnCYuEmOQ57o8pMX8YOgR4/LXsoPqEaJZcA7rTuc0IwvC16Yksrq4eddiFy9d
rHkHqVJInl4cehMDZR9aPY7hdjnzGAUsE9gDtlm56+Eb3wtrVlfyhhcAxWOwMzN4PX1V/q8qLbnT
W7e9tnn3TZbqbihaez9Pjv0ofOHdraZ5WjCKcFV6HqVLZ1xJBskOcaf9mfVraWF+zkU4CTzatpXX
rxOU5K7zPtxGnTSKH+bvoKURq2Zn3gj92GoOa1yYk8CD3F2mHGZaS3rI5xyprJ/lB9Y+bAnXRUZj
VIc68CG6O8sGiYYfajXfXnBED51/Ie+7Jkw6MlqzCGtMeyjcmghs79qbIKdmHRe9viAFSxOkkX17
HHrDOv33o1XBO/J8aC/EC90V/sEtF0gaQQxK7xatccMalrDoBC5za4dUWac+KEmSkKl6sgMR5lPd
EAUIDbcYi3nn+HwEncaKK1uP6TnTmJWJ2sRPVP8rs8R/QESA1pvN1iG1U/9oEDp5EAEbVbY8+3Ex
rXveA3322R0xCi8OMiOZfmCsx9tIydAZg01DpBGUWXVHnDynooBAnXVBtSc+O0F42xmXqk7eURPI
/80TbTVT3RVfVh//ww0pf4IO3U8njmrAQbox7YtlYY6tZLNVuLKw28irSstwCmR94QwYd3HeTlvq
hfQinSdIXOnV7Nz/md3URX6uehTSREzGwl2udqaeyddh1g6XYoGXnPu5vE2lyQTa1S5kChmLPT4j
99tjtB4xe9IQmSrWIqfuvWvQUBsYafu0VKY8daZCayOtM6LGS5OkAZZfxt9ZReo2eYB/bLhMTw1z
h9z39gXAlnOr5fp2AAGOfkfzLyAT+hdiklYK1x1xEe11xrTB4qm7/vcDw5y2YY+yHTRAnbmpj/fS
xh7v6jAOzUw7gf0g4JvZApguPoIeBv9IcvGl8qaPOnO1g7A8aiW75cpEjGjl1RXnIIFgDKjiuKWp
We3J62i3w3cC7cu+BQodLuMtDV5QZe/sMulOk8bUlhcbJrbQDj1DEp6V/tVtHFjsM3EFmXE3Mepe
m6r50VsrghPWvRSdmne+DTS4CcyHlLnJy8Z0v5KGHtGSmB+II7blYu4RXQzvXgqGgzRApuRaap9T
cIRhGuN4G3NfRK3IfSBCLBQtnswzAJwa05j9PQcLCGTzy2LrQ4SZ/M1isMocWX6l8Sii8dt6hDQl
JnwBD291ueaYDp73aRXuk9+n+Zb50UdHMueYA4GzvbsshmITD8xecJxTbeDWpds5N0P7TcNLotUT
foN3YlErtuUbwwZCRRmObayhVfbJfcmc/D5Y1tvcGs6qt0UBPZrBftB69qNGdiEP4zEHq51x4gIB
jAw/lb3egI8LYshe5h3/dv3oUY8l8InJHIg8A2fvGLgsdfrsVPeMIuEnrsAIX98tadBvCYzUMsMM
TYG5NWFNaWaBGxWcySFafT4N+ZdRcNrZr/ag3gKDXgH601+vjF9sxrl7LTY+qhyHmgG7shSlu++M
bwWj7IS+mN1Mp78F6+Z2amGtt85f8lIJe6w3ntI/6mn8MR1i7rpWhD7uqM3047t/POTMEeZYLkTY
ZaCNNYIaQs5tbZPLBTrDoj5rfAHsxDYE56AW19lzTi6dfK2x+C6Ncz7FjO0QE3toSdZ57KFzugvG
2m0x8gD4cFRrrL5oWnHzjbscmo+MCYIvxin0vOV1wYS4NRL9ytgaq3flsUW0qvya4ZKrALzYDGGG
WsRXamF87OnDkyxhcUp02AaBi3W14rPv31lzyBDky/Pi4uHLUnI29ORkOApP7rjsSecAL0NYRUjU
N2YTB3qb0WOvax8SPsgGhMIb2g9wweKVfddL1nlPds1UPml7UqrmFxNMyUZ2DD9TaXwZrfc66uJs
B88LLUWNQUsJbk58KjrRLVGvoc0gECTOaRS7qpbbtqO7W0Y4l6OZ1OvpEukaVd5SL3K7DF23mYi6
Cm3F8lMPilvRc2rpEO0h5c3b2Y5fW+sXP24X4lRiA8gpjgfmT2qbiGVEEHWD8xOXeIxTwFI4IszX
PvOgqWKz2hiGSvadzfadnnPb6QXqriYF3xxAKC+cfIOilmgGd9Ixo3iPZuHEm4zV+TW5ESACBgX2
/FrijSJJDDthwi7fJIkY1XkzR9LOf/qCKXXCk7QJsGWFpmWRndUFEcwS9shEQWyWwP6W+lmsXXPd
ZFfA68yhWUAr1MV+jiO9rT504L4bkm3pPiEB286swmzCywIO+Muz77agdxLpVGNi1RFQlTURO/0s
w2ASFX2l+vBQi21HITeoXf4pkjeZvKAdxjALjjp7+Hoy7jzkLEPu/mqFcWsFUikr0+99714zJ8qG
b9UWfxCkvTt65uL43Wjzb5bCN3Dctto2TvZjg1bCB95jCG/uS04Use8ScB7QDbjvcY1MLFlF1yJp
P+TM+seYUfTA1drpDlk0S/I2F84NpBaU9ISUc73Ozo4rnJ2tGHL2pBW6cT7tVM5Rpg+vnVFtveeF
9Nel9k9AUXBCl1SAgEYFrnvEGJcqKV5Ao85hnC9HiVOKVYHjR1TXJ3AL4NPhe0cLlQmqqvoMkGg/
6Bn6U+RQWzTR+xw/7rZCfSOW1o6MpvpfOhjIqcdbRwpMNJg8vs4o2t00gPB3IKzbncl9KczuVNdI
e2h+RnbDLqIqf5FHu37KY5sVm10v6ypw5RolwAeMDOE+3cjQ5PoZ/isIFxtjd19KGcoKUR+CAftd
IPMbTZI8dP8FPdd1UQDKkom1mkidgGycZ+S441vtZiBXaWuvLTvSCVct5day6o0MbLf1P93peICT
oGdNuv7Q4QT9/19B3tNGYGbYbpx7jK3K72fvJhXVl1EjjAu6sb361vjc8zseTKuXR5lbLxNzmIct
U/vhtKyg2DfVQSqucCA9gnq429vKMi+K6emwmMbzNCJKapZi3PYVZdfgEjtlAiMMpPtjemgQUF9c
dT7CLQ5MWjLCThoRKsN8ok8Lla3ljNrsW1ovT9IbLx5gvo30IUaavXsYMSBvlpVLxlm6M6tVeQjx
dFxUsy1M6wJ79L7QHW0RPECUjFlSF4X3sGKLKBVMURcHIEF1QjcVekYy772RsfvQLPAyiCI5lDOp
fUh/HMVR1nrfWBPNU+tWh6oskQVubW+8xy7IWp8Q8ZUTWiR9csyX/rcwyqunJ2wRAlCXaV8dWAtl
N0dYIJ1mnvYaKO7W7QvjsQgWu2zND2RGNMeAOtMrC8muojDXMSmXd1WeGZnop7yqh1uc+QVPVg1f
Wtbj3m/TGtSbhdPCCm6W3q/PqT7wgp5nsUwoBVJCHMxE34rc8s9aoPcbKC0eoMvJg8U1g3wk0Jm1
tHuYk8IK24lkL2t2iDmAFXWY8OGWOmHDPncdATxrBkctL4QhAIw05vig6f23azYHIoH1u9GbLAkW
49p4lh4NjrEf/IZBtTNLdhxIlkrDOzYu3AcPN7eWtT28W9M88ZQ1gLu4kyZ1gfawxeP/sNig3PNM
wUZlcrBjDGweaLJI/nFwKEFCsy7B4j27batuiunIbvG8y8yf+o9kDmRZervHHRxsFxfMlFMggNEp
7+R7gvv65vIOc9K7OQnlJss8REHK9sVjsIzPsmyNiGXfi0i7+abIRwmNmL6hIzJx4xKwZvI5nI25
O4naKHYkPPk3MJI5nBfQXjAleE198kwm9QIskNCVwMPhDIGJSgqrYS4jaCxEWLgAdZNBM44+lqhz
4AvUQfETPk//peq8dz+f1Ml0y2tFyvdrpevG2fKWd3vuOTVQOIa9sTBCizt5EwXLs0QoiF1Ul2c4
5IDD0N1PVvCrO7r1pyAuELhI8yNbloUpJH7PIu9jAtMEkYr1Tz6mOzkqvCj4W2ZuMhyYFe4XDD94
cPXqgxTOKtJVEYlyrnZVj0l+BhG+1j//vIY5pS+SR2eVnLCyf7Sw1xjtj/oe+UUMEY/Vit3Up6LC
82VNIoPG3dNjeeBhbRjT7cJqHhLrG8WNc0ShTiydiHMmxpr+3CRXfFh7r9ewRg1s9SufAaGcxcVO
53lvGaBaAqChGrSHsptClt3zwabFwjn/kC1By5llR0obDlgEmDtTH65u/lrbD67xSOaabCFbdngZ
h2sVDG/jmsKE324gwWlb5zBia27ioc2/hWvpZ6z1M55zNlAIElCRYuMBPz5PUZF/N6nz27STfwjE
wR/1N8vId4JolYOyU/fqa8UZ0Vn5GbZ2kr7z6rqb/Dt3+uzLB2QD9Y9sGXM0XxyQHaHZlBZSUrjY
sCjihwahctOYnKalYdiHjte3j8G6chCORyqI18QxyRwe+/zSxIVzSZeyosXK232aJmCwprl6zvIP
Q75pjDwFu5VnU29+kiYGE7JYLo++vRkXfwgnl9gqCoh0b5c2Mmq3ZvZRtPCUZjiK03prmetDKPCy
blImhTRREGr73qNvr0i9mxCZbS1EQNkYmDcHzbwl+vlEXM++GeDRddVsHJEkSXxlJwcL3VPpqAc5
xuLMRgyzBjHcvXh2ijZDa0uI9Bz4KP4ke4nFvq0br9t/f+U3HAT0qOl2Yqti2L5xZjH2hdhS7sFE
rd/QFdYtdBD/t57T4cVX1otv9C+FpcSF8dRnu9TFqYl9uY2butvHWn5JxvjWtXmIJYDYHuUNdxSU
tLo4gR+d+SNU57/GmdeiOdRRh7A02bR+BiAjN71QTHS/SRFHyrOIcCAG9sGEhi4BRcWO2GaqTi/u
7oXQ/rBjhyOYF81hnBOsCOAYApmt+jzg33yIuE2JbTeod8pOu+aa/tL2bhMBdbsNsBaQisZamGgQ
tmdbllfb9D6AFOpHzaF2GMt63xHRg4HM/5ar+ob0mveEbOczJKV/8TTX+4ag15slkDjhsK52kHC9
U7r+GIMsx3xvviylU9+qOW1upADuW/IMWPyoyBhNLeI8CkdiaIIaZLwh4ulkO/EbNsvuEZhwvct5
keDkF56I7I/FGGYDsZGF/VrT5XHJm5zi4RvrWkSG7EKIedgZ3ebXcSR2oZJUtlJ8udpA05GwL6RM
J0DdJCfI/2hnW4d9J6CiZH8ylbECUgjPETHJ1VrrzHS2psjORcFooHdpgeKg2rHalOwPlpeOemY7
NNDAlgbrauwfJ0HyA364rcoMoMkaiKGFQ2/GRpRD9yt1fns5zOxL25DnSgM7srGL5HlI8XiR9YiF
A1i7rd2KrCKtz8d4OJQLui4UQrpmNQCO4sPUyg8U78tx7PYTwaTvrcUsNUuMAuesAS0c2NUHR87W
rxe+A3cxDkb7QqOVvfoTHAjLRxrVNc4R2S5KmLb71vRYfwBXOPSa0x0WWGI0EGJ40Ku/sJBJn21/
OnMAtMc4I6AIbZP+sShI5aWfswwajX+VXpanLDY/NEQH/sZMhdwlqS7CQOpZFNfcd81Uh5Vv/oLG
yE5WPY+v1K8yIqyPV6JQO3QVnPsebaSTzQ9W56jyjcUP6w57x2xNn0lZPfQKUawD7430qsw7SXi0
I2gmZDXs7iQGXlOvnivR8E3xUUVLgeww1XBwQ6EMtsBIVeSahX90BvZ8ord2KpH9gZuW11YZJH9Z
xoP9thk5k2dvyjFrLrLmSU3SgowSSn5SMc7QRBY4Xb+wYCZgHXN9ZazAM0Opt3GXVSBU2G/zSgbD
tntioLAyFphvGjgR7KEz0erDMOEge1Sq9a7Q/UhDZ2WvMhi3ghxG1ZA+V7gnbsLf0c6OELKLqFN+
VGuzG/rdR190+dFtferWfD6aY+3toCHMrCaJGgvmhYVgu+a+Tp8I6TgSMo00HEsdJ1+9r+mLW7/f
B7r2BWzra1B1S7GGiyVJYBhJ66+tjf4pYB8P4LKs2HGvKpbMnJ96gXVApm+iKG71cDVylqjs+QhC
RYbIM1+yPIJW96QMOpPcdcsd6qknTqbxmFnshbrvhipvY2q4hKeCPOIO8TYmZOSkCfLakbphm5Es
PmZ6+uwxWDf17tVZRpCbiT2ceS67VyDKbejYJJ4aJclrQb9Pa+3LsViMgLJsTjpOi6BHUdWSMdQF
/bqAUlurHLJD7laAq9KoJvd1ZOgezjVxmbkEtcRJi8zRrFlUuuik0ZJvRJZ/ZY7L6zuSsjeMYpe7
DxvlHYxFBAUgX4h4aKitzRLqiPPm2NNrPQ1oqnuGrCkVRFbsSt8i9F1/beIcgcXwN8uDU1ak6HMT
HV+Pb10ZIfJ/F2tfUnZn2LH3rMGOUBTIx1q8cVhx89eR3NiIvX0REvYxbU0FrLIpVSRYWoU6gk5G
ZEjT123coY7RwABQR1foF9jWjBGovbCG43nO5YfmOfuxvOqxcpFkwz2iocbykkTTZHXIMhkeB1Co
Y6BXlhmEXj+KP1hg6lk+Jm+IPNiRaV495emAVF6z2OjN3otPriZoC484LtLSB8e6tD5OZVtfZlAD
tnNTeMSk7avnGsvlxk9E8mO2eOhS294DEbb2S1ZhqaIN3zqreNa0m/4eoLcqqOKnHmxWNoynNq/F
zUO4w74BLZNvGcltStgEz7VxFlCQrrqFTK+jZ/fNmdZi0l8tkj2PXHvFYbAlCQFANsa+10Ji4A9I
P1sErbl+ci37WAQJOiqz2rWuFX/6EC9EsautyUEEo1WvFsy+RZsD4i6zDv83VPsFkuCVuGUo27Px
g8SIUrMdtLC3hs9AQqOuvUSefEN9xW3Q7rqeWi9H7ooZZcy1U1lPYTG8kpwxnwkLYmHnFt9JXzB/
VuMn+icm6mrNQUISvGGJ+SlRbl2CNbWttAd2ckny9N8Pvn9+rcz5G/CfLXmBUItFd1Rp497KgHC+
nsUBEYa7tFbLoVso91B6Ab+S83u6VJ9cA9FUVNOb4zingKrsPOaCVlC3T3pcvSgTLYiYjDvm/weE
ff+GJt7cYGC0roHJgNxfRtbHSYCqbExPfZ4Udxi/EpxIAcQFRI5IswJRpyQlhlgalJ1ORRUB1MEJ
PSchx8NWzJQSrBlIIA2Gr+gkF7+Z9lObvAa9bu9YymovptM3O2camv2Iu+HhTTyYRhWj/HfM6uC0
GZa2dVVvLnU4ZhwQSPo+jdYZUXIYNbgIfd7IoPIuU665l6ljcpctab/Rxq6/gJZA7DXJIArGk8C0
5/ljd89z6+8wm+411w2ClYO83Gki2+gsuRjgY6iv+uyzqJv2qaXvJiC4eJhACHbF0EFZI+BjfreE
e8Rz5n0bDlsqW5kHl8Lt6E6OfC7Ka+7o0z2boHph+z/mWU94mVkkl7L1GMM6q5tDyz3OEKYDATzH
jT+KPhxmZzobJdWDiViTFfNCtom2nCZLvvh9qfauERCqRFzTbpIq2AwQxA5GjlaEoNQ98LOowqR6
hOlkrCcwsLpXE/LC3mQVzzQMOIaZi/+x53n4ZeIeQTaKqFHLDycnj7y+bk4nRqqDxWUMNM80tSOU
WRR1QWpeEBQNWNJeF5pqvg34tKuyrFV8jIHnotDxGv3i68Qo9q5zNHCePf77gbbu082ymCNPTLsG
WwmTZP4r3D/oS1rGHD1dTqUjxV2O7R150HymZ2dEFfyai0IKYcE7lvpcnFMbtRAJDd2c20+TYsm8
GN2RPNzfou+0EzPXt87DU0qDdretwtss9kC0OXyavUyDrxGe+nfe/wi7Do0+zt873G+o+Xl9TCOo
PibkNcK25i+DOBrAZ/YuI8U3qlf2XTvkl6x1EYUHWDJZdJPOTZydoGQRbjHdoEPbp9WVtDSEoGmJ
VYWyoP3V805e0CREmc1XrU1Uvmlj75VPReQ58jpTNa9pEodYN5jV9Q+nt6hafJ5u77MwW5yBSX8V
k/5X9ABh81LSE5RHmJIkHlEy4j8jB9k+T668ly2qC6DJ8YYzfGdlottrkpGW7WmrtZDMzJlicsr+
dcLYmyWpG9RM0PY4AyvU7BZNtWqJ/GXv/m3X5GQvhf5PzcNeG1/FmDziEQ2Tu3pohpm7CSTro29s
7T4SnnidnBghYZfS6yVAhnpi6B1HqHuqE9DhfjVE/WJJNNfPVex7X339N6VB6DWQ1FQ/UBnA7R0R
gTWcSYFI5GVQ75reIlMN/GNaOd1nTE3ZCM5v3oIyHIcai5vAkZCllxnI4BM870+/YKS8YDXH/uxz
WxsmRGG3xQ2TQSa0GOdfGXW/WlD5TqzkKH1zKL9IDfybDfWZERZUFiLrTTuNqkWWO0SczETZ1jdx
o++gY/tRldjlNSEzV0mzONYFBu+uaaaHHDl7UJfNdL75dUyJWe3yTByNSaz2yDUwKC7zo6pZSdWZ
noS5Gq+tX8dbV0P1igrtocBgccF0LwrU0Far448lRnJWJ47a4M1bjaHhoLGoN0v8L3FLFoL8C14X
1aawT7DfmCZO/LMsbNcoSfeS1ZkRkneVYhCznhkMtGEaqO9qjP8N1vjRN0fN8F+IoOMqt+aXxEK8
Q7f266Dd9SYmLEwy1U7P+PtlMFzHdjnmoCoNNNfJvdNsi60fL/Poz0hDSEq5o9of94FkO4w6g5sg
oQzrLf0zUfwRFUwRRikT6Q2C7HJ7qvlciMZGlw2XeqwpqDV8VEH6YoDN6Rx/1w2BA151Qpi0OgDJ
7dO3Tds+jWk09NOzDICo9O7/inR8Tzx0CEKip+/0nYLMtqE/9/ziLuGOA+c0jW1ZkkMpSdIAnLhd
yHlrQTqnKv8HuX9C4FS96+jcoOnd9Ha4BLpncPrI5yGGtV2P5bgfYzwPvuSFqUh4AJKNgwIAWk1h
aWOb2q+fgT7wx6q8ETWx65ELGVcT7/z6xxD/DMW23mcn0ozDeAZcuYeZBJMtj2/jIt2w66iTxir1
NyTPEofUbPSE/7mH8n4H1S9jOtVV0EbJ1iWVw5O9trUKlnXV5P0dM+ihuVpO2pJ7CLIzN2wb91za
6Z/AHksm2GyFfKCnp84g6jW1GGXbtb6zgIduGg94bWausR5Z/dFMpOC09RbuC1l3cVpvJ2P5qJhF
xPra06VC7TgjYT+Zkad732p6Sc3zFGCXsmYx0ABkCBMzjfKL8mnlM4tM9dfW+GeXeGxRG+k7o2hg
66TJvciSvy6h9ttcOL9d5aFf8bGBukCY8WQwiA9Q3Y1iftGTFDysa710TYlAmVvQrAgOpJMQGPdd
jsoA9qH/Su7xmyN5ysz1Lehd+Xc0YlRnJkJiRiUT7w9TRqZRHUMGzkcxpn/h3bwio8X+MmG37Scy
/rL6zkbup3D4ZdsaSPrMK8XciSR3+wVFcHGMSTXcqjL/wmv17DeBfsjaT6YfFjGcAKpkSxQ6kgTA
47pB3mQKAkmUd3MyXkSm6QcL7PeWdA+JHNd4B5CBA3qhoUrK9qEx1N1hz8Xc6xuECCZMYHxHuwt9
vClWDDuP6iicNcbLJkvtgE4EXjDBg0iSwkknqc8ot+QfwSVFvhOv8xty1reV8PZQ1b0NC8A9vEi+
yww1H6uVC4PBUAXODGRophXj4tgy3mJBtXFi+4+fpr9TXfKSlfXJH6l5eSfvsdb9anH56q1fXzU1
u3bq23vn/ouxfoT15Behj85ROEu9LQ0sQwXxYrVoGFrFnGR2lkbKcq4LtDgsudneaEt959VPCXju
V3t0r0sODjUovK80OA5e/KmZrn6pa4bPqAOC/diIq1a43tlgOlZYtfdUEUFSVClFG7bAIkvvuUqw
q8Hq142q285GrkIaI8wpigApHg9Ht/UDSjm4UuxvcUO0IZ10qKXEFCwURR6qLSPQtkXv7OumSkLH
I1+qhzwBMIZXH4MRFZy97KZE/mWSxhLnX++a9KcwZ7reRxKi3OcSd8HWYyCysTsvalGihLbO06Ga
IpwT9l68J2WEfWdTU/Zu2DkggWmMDYEl7WYaFdJ0U34g3yXOhSBu9rPu0zh7O2Iss202qXU4QYLH
lPKHlimKVcWcoGzYjUne8B6yLhGA3TlRbEuAyekHw+WTpram/enaS2oJ6LzeacIysrMW7llGhtve
1J0D5sRmq5uFSbgzsfKeQMxRAvoqcKJGk9921A3aW19z1rN2zPaO7xgRF2F9cstnyZ4okk2KvktP
/7D7XkUiWHvKOZ02tRGQy5VJG5Gj+zwEJRGRNmN8j5vPClCGKRiIhfgrHI2UAqq9cRK/fBT6LuMA
XJnhOjw6hXsxZoKqXJQf60vTFP2PUY2EIG+DEiGxkc6rbD9eGOeJJ9iAPFG1wbEHL2Uy/Wy/jD3M
tMqCCsHUtfs/8s5kOW5k27JfhDRH7ygrq0G0jI59J01gIimi7xt34OtrQTfrPqUqS2l3+mrCTBmN
jCACcD9+zt5rm+02Dk7OEHt3gpsXwTaR8tWA5NwzJmouOMGyT11m38TdN197sNy3lKu7qXJdKmGo
RjO+4tqrUXVjTd/Lqtv7gfGIL4QJtU7O+Wh9IUUEzxFF6SoLiBDC7QWJ+4Ce5EF5zIiBXNKaJaQC
4ATgvsCGyiac5yHtvxp1u8OrM3LrNN9kHD6BkbEPtml/G9zgVhdjuJbL4/7jdl7u6yZjFO64RHQM
3lLfRtOK2Xa3rdp9ylFqOdzS7sSotsbq+0IJ+iVOkvdWpB+zZmcv8Htu0qc5GC5LJ5NiipBLMjIY
3M/soe7Alw3hrgGuxQ4pI70m6mui3Zb0AF+u8RREa92oV21KJF1x+Boq5dCZiaDM2uKB8+iwisxy
g5Q32gYDH36vjSO9qS9Gyf7rxEzuAq1JzdBzuStRHARj/6UK9auOcVwsIVFWOGC4IMQFcgJvuWH+
thqaZs9tEmzQQ9RTPG1TrPb+HFJegEpfwYWAHuBQ9Q7AESKLCspNuK17glxWeVYwKsd7COcH290k
x1uFPbdhHyLp0F63Q8L9xo8QhCnXohGPP2oCprQ551GOrm3AtsKZmqLN5VflYBWJvcCTi+rClKZY
MlBXUc5zmBnGvTYpewMk4AQX6D3N+2ptt+hGZ2+hhwuPbSHnakUM5kBjYT3Yjt/jVot9N5Dc56Pf
/bErVzHZ7lMLGWNCyjGX4R7Dabo2K/vRkBURhyOlJSTspfKtGer82B2jYlzwjBT7NLndrWm1XzsZ
87myPBQUeoA4jpNO8VIh0EmS4iMJY7ZBSsUxYTEyO/EVIsLeRHcRDDYmP0YhPy6GHYYfHEp/7MuE
nvg85JsAMMw2AmX5o0SrJAQMpoWHzEz2cbbIkPUMRdrVr5ahLmIw5T2pLZvBHY1L5rAezR323qXW
NVg+SNFARsW61Kbi1dNs8kNsMXvghF5faQ9/TOhFxu7Hidwa+xAIs3nz419IieABUOhKMC2eBwu6
qqks0q3f52JnW23DE96vh6k5hs2QrQ2T1wxd9Tj5HWqbpc6bMsLb3bk+0LJFlbnER7rVTjY1HwrQ
4rVZD/fZXN6qKvpAdQ1spTAOQ0xHBSYQmw4jaWzxSxwrWQkMgK57THCrVpnHpcJMp/l1bgXDhLY6
KYrIDYESEMvLQyNxfSc2j0RXRdVucA8pOzMTCFZ55GYc/MGteh6Xx1mqOrznAG6djD2kQkgofOMm
q/IPooEF9cDSDSWsbDRwj2HnxAXkN+R4Raxx6x8lXibEoQ9Z+mzE3pD70YnYRG2pFr2eXRZHWZK2
4ZDyBUVqNeJwgBGwKau14TSS1FoUSiPoRz7PrMZvgtt+Ozo8qb1zJwMNzGeJbJW0XTvB6aHnRFC2
UQeyot8jCPlw3MZfB09eNL9GMWVIEbJQTVFwj931JoY9MgzVtMYnuNYWdfZgL2V/yFzVcjCR+c8p
yKZM0i0I8ClK48FuqNsNl9LFjbk2JISfTGySvaLGhflECoWztBHte56Oa0Lp3K2FGYmd+TDVNPNR
3G06wBHIrRD7UxTuRCWJCk4LBnyBf9+AUV8Ov5qFMQ1u3YqOi5cfiiz7GpkEXfcaXC61fKTA+FRu
vIuMZJ2Nuv+xOkqXG6FvbzNV6vVIB37T2l9aAz4//fRxAuyIX50ToUw/jAjLs89TEFLU/ni+LBYG
Oh2nAhYSQy8Kgi7aLo+ES924CjL91KXoyh25j4v+jJeN+yQA8hr0XLfRYjNNSK9FTkhPoh2vith7
7zIq61n1t0It7aSYmzavk48fO2xjcBWYvEOVcJe6WjdwUsb53a+BnrKGIiqkPMQi5yTOQ1CM1Ok1
lxcdIce9kkUR7tYHjRoQAljh65HtsgRluoYrD3rFYTuT3A1rXbHSjMApV/jcDYZaa/Zdrp+gCEO3
t/OSEUdbIdkjlpMmYaWIe4wSbbdpU2T6aC1st2SzhP6UJddV03K06ovPgj4rgs8aFWcZsqGRf4Nx
JsBwzFTBmV7rwD+FjnPdWJTnrQ97v2dyNLc8YhnfHmen3doyeQS0iUlheAVDcQ4HptCqn76XQX7d
1vygOzI8LCJ9TLnbODcQUrQUV6Bauq1TFDsjBkSD2ApwHG3kbQUpyXEqpIIe0wGhShrzOOqmcX7S
hCNcEv+SFcU3txd0zEtGmSjz9GPgXiejK3aKhXCrovibH3A3JiY4swYD1ZULGJGb6L2cB454Wcdx
Hp9ZSfDCKlDuicDuh9nhthoTeFBdn3r/OrJmHCXpw0j02Sq7bvT8VECWW81LKmMdTriKYU6s2SsA
lWRrHWIdszNSfYGMECw3iG6D9MO6wYrNrsmJmIf1pXArmruqJY/acccrIx7FddTEJMfPz9K1gk3L
lAs7JMdpUccnnqp/1R++5Lqjf4xX+Wdrn1j9MqS3yP9J0HX5Y+06p5CwDpKDe+y180ETnrYm4gpF
Yhcbm1y0/FP4HckffAgqlM9oDDQbwPTgtsv8d/J385yOu8Z/FIrTbSFLrmHXwzEa4U019mcjowwS
BWtTYr0B6OPhwsZH9+yQkAcirXp4xIAS3IcUWA4Pz49NisYBH+kwlTRdfQbFtKUcZABkeklfvXeS
yGxdCWp94X9H6HXhcR52wEZWmT3QCkuMgBY2TGSxVBEOR6akixjTVG21xxL8RPyZyTpikWDEoWud
+BJubNtxz9Uwa2PTMR8yh5kEAtFbPGIVZ9CGoSv7UjsUcm8YxXAa7OkguqC9iUxWMlRae922ycUP
J1Z7i03f9x1nS9stAChrQptTbPN5T11ucL/v+pZWj3JbRuIpxkqtyS3BTmluGfdm10RgVWEl9v8/
cF7F7zivm+8wx37maf6JeOWH/kS8+n/YNshMFwyWsJf//hupCfyVLEdm6GZg2ZJr+19ITQkX1gf8
ykzAdIRHEu7/QWpa8g9HWPyU8GzT5Dda/wlSE03cL0RNIRFiBg7CM9txEbPxxn8maiaIcwreH1i4
rDsF41zdpsE3JZJs381hfXH0U+G2Dx1KMMye3B5pMtrrcGCqldo5RY5Wj6Nuy03bJES4GNTPqRjU
dckSvgrDst2HaXJLUCFHMMivTypMv6va757oZz1yS66JoI5uO0rL3Mu6dWAMuL9bRDIMn0ypcWPd
KY+MgJIp3RqE2KXGmQ4su9/RbAkPbQRixK/wa83TXTyjJKdIT5sxuKGRkCF1Vf414I5th9+0RX/N
W2AErSZ7Y3ByaKBPbEqn8w9j577NA3Jey3eeenTGb5116vEWNGb3wkAfnJJj2Ns5IltkS1AhBs1Q
L5POzRB3XyxhO2fLt/dZ0mzJI8HqQvVNmtROyuElSlFXIYJkDiIJjwOu5MY5bND2HbH5PkKstfEI
yin9prqRxZfU816xtpADqqJqdcDMrrYEGIaNaW6gSEFwRwAoxpa/AMFWXulXP3scMUbqeqKa8qJv
lq/iw2DTSw+IDGnenCpHomyAsy9auZjeOWvlsVpQOmmxTdGBxAyJVh2TF9pXxbxWIcSOrNlj7UE5
I8dVYMT2KSByuHA5y42tYmo2JDFsR8/bdfJG0x8/jYV66OP5ZLttcINaHEF9EgwnrVK5bhL8PU00
HHMLXGRK1NfeFJPNwJjjDnmXqLNKLAjSz7x1YWTZGarpcKbHcB0yF9lzOgYbV2kYnD2rrsEQbUv4
p0M/mF4FRKDbqC2eReI+ehBFYdo4HXOvmyAS36PcCi4xcr2LRQznOoi6g1/MyQt5aEfLbr3jVHvT
hpMAJi0vedFm88AegT45DV8CxaeRIwupgSE1FRV/VMGTnHW51DA09nyrO/VNSdVFFLpDWuxpmE0Q
46N7KXB/75p+yDZtKMIztf+9bffqFn3SU6/wMriRm+/rpLEuzjDsMag7G066HnqDMWewEd6lZF31
EI0u2jOz43/rldgPhO1Zv12I99VfsMb//ok/V2HnDyvwYKmarKmeH3iAhf8EG9t/eK7tWD7DJNZV
xybE/E/StukuCzQ5RSYrpG8DN/73Kmw6LNCALgVPtsmvI/r8f/3Pd/0/ou/Vnwky3S///jlRxuQX
/YW0vbwzVnnpBIQDQ15mJ/h5EeaBHUs3VwpI0rxx5PQY1mo7BMNR53UAqxF9hSOqXRYY34j0RBYc
vzmELyIIrV9/2r3+fGs/vxU2lr95J7wV13UEl2oBMP8EWM4ju8t4ugjxdfCHz04EQJFD16QM/U8x
Oi5X9tfXQpbmB2w/tuu7Yvn+T6/FpBkLTUzerGXSCJ19xFLoIjEaoOLYlg05iTIvbFCN1tF0Blp8
uYOeLRovQ5C/lFMT73tpfw99L77W1RcTeBOumL648QJ/2yTav+KsCfug8M0N0VnVPp7klTl1Hk10
Doue4VnHH1/q3L5CA2mi/SOGp7HUxutDdRiwdqxTgXnci0uJdC72tmU7XBLpudcWs40sa4cr4s3L
7RzU1+6I9i9LJ+fAhnOakb++zbX6LsgBMErLuTbNIL4xibE6wKKRV2lZPBRzkV+rCYNCToYPXS/Q
gGk6fDUFJ3/81qh7MWJurL5/KeUc4130+ucpQlzGLhYJEg3yPK04j0uEh6peotEHhEB2LG9rxrhG
Op6qiZh0pxvviilaqBIGyD7tPIMhRV2eeh+1TOKnYDqPAAxDE9Zw0pn2Jiyr+FTWRnRC7Xvx2Y6u
uLz2lSqpEkOLJKOoTqpD5CXhJivJ8olNs+P4qZ2dtgy6GYbp348LGdhH1BLY5XHymqeqD/JzV7V3
04LmFp6z74yQbrWLtO3HF71QvMfli6cCjqVLBYoxdFgq0nqpTaelSu1+1KtL5TosNWxEz22Hx5O1
falwzaXWRfQSrOGVO1t/qYTlUhPDc6A6pkyOl3rZXCrnkRKaAmI4GZHh75s56O89JGi9xM+O17S6
zTTak74zHwq6xfAyKh/ZldDQN9B3tZlCIYsg7KzC+Clbavt0qfKzEE97nSVvfucd/IgDJOcfhkiC
ZKIGtVd5LifvkYBkn1w7g/FPbTxqgnS6PLlTcfyJdnbDmKVEJDlFO1XcZUz7jrVGCS/Sb8Ewmeux
ce6m3j9kNYYZD7/WRuscOBZK/WnsTvNGlHDwQqwiwGtex9rAiMMrSWHB4Zf0AgkPxNeWnwn50jR1
7ByPqxZfccdg0YzeSqc4m3b6GfoFlNjsufLE25KKFBFtR0xaSli9D7yiIo6GIELSbQ+NzRlXAXEZ
aZuEyJN2BtqxFea1Nzl+z039jmWHQgJkaegPzFWRtqOLBN60K23nyZjwkZHqCejCyTZSVgcrDs9x
UeMTVg969K9nK7tFkkAL03zJgejEDCXhR8Zvac2UxTWC7QiqjZAT627w+Aw94oZwJSfoImyj/bZc
rR8v4HtcMjQI9Gjq8sr11iK7Mtv00S3sOzm576VhXiLcvoC9nhn8ffqj8Qiy4c4d0s8yBbahulvm
/7QvzZoDoyjP88hNCen6ZZakkMQMHKkV0dt6vMY+99Sdk3TUS/G3oWqtNcbpV4tZQhl8WqgFFRfY
8qK3hCHe4Fp7MB10txDN+rGL31k+ivhQMxtHoFetjNF/rF3IUWN4O2XcAi7jZ6vKz0SNvxgGLiUq
WfspbaCnEke6SfzwcVnCgZG8Vx/aFXdEOd76x5hUPGb0PSIZ1Povg8S3w5ZiNS2KgH68HglAF9ZC
2QnbV1eknyMKC7jDnxn+vzEID0nERQzN8oyWlwP6EDw7X6upOJdR+Ijx9hoxx6NAWLiyg3inS+zF
jcUfStAmyA2no5M3YCj1PQRc2p3wjgsvvcNdEB5mD0pwFDGtDRyP8VvVD7eD2hUsvtd+HTY3JhzO
SrXqAm0KwYU8NT1ixua7Gbg3XmTfZd1Bp/o2kvJ51GLXtcEjs9t9GhCCPQW7OmLYUSTJpxmzrWXw
H5ZeydLld/FKGXc0lRh91Ldm2t+VhXcVOvVplqWNSg1N7eBIbsTF9RqeOJy5Kxh2dwOMj2gCZRJ3
r5Iy1y8BonOxmB9qwCAzST8xdkfj0R6iWx2NX0vPILCYNHjaHms7z96Iu2dZk85d58OqkGP2pY+K
M2/9KFqPunlAQTu8kOqK5Qy9okrewMfvkci3vIpJs78e29dsAp1nPhZi0f7abXG2612DDy/vhkNR
jmjovK+GML4PnAhC03msB5eC21kih/C6y9K6Hf3xlskOouqMD0svNxfP+BH9/F0rgscx5+8p/QIS
MkiqeoC8pYxt1ofbvuU7Y1k9/7cvUi2bLMD/dyoMDE4yOPqf+wVLofrjp/5dqDo+IRvEZjg+09b/
ahd48g/uYUhygkAWVNb2T+0C5w/KVxd4pE/hxs/wJv5M4LDEHyiSbSlMx7IoMcz/KIHj1+qQipB8
D0EQeGBSMfu/NAvwfoxel9PR7TnCLkbwaXoJphoshh2nm5+uzN9UokuUx7/CFw8f5N9QfUqPstyi
WsMl6Nq/vFbnsSaoqES1p5rqzSDyZVcnsxygeOBgiYp6/Fd36i9V+c+lr/l3r+hx7bFKiMA25fL9
n+rRoJgzOWQhfVQTJeUKAEWOmgTutOK2J/Jh8Ef/hcC/Yh/bKWOEORqAOEC8N/d0pRNg8E50MpvR
2uYgqa6NTHFkNHVWX35/Zf6v48JyaZbzCuJfZEzCJ6Xl5zea+kY2KV3629A3ggsHJ28vvV5aK7ou
aEF6Rh6oQkYNHKftlk1ds23zcd5Hw5A9lZXujyR0Vp+/f1vW8rK/fmL4g4VPV8vmTvwlFtMPGlGn
AW4IKNzOpVc5TX1lVfEnxP7kpBZkOATfkTjPVD0VfSpJ//UlDm/Hf7Hwp95MOmZZrYmAMO5Sk6Un
DEJwDuMAdAAuSPZhOO0EGzRtrvLKqt7gzGcM35v6/vd/CR3kv/lTUHHSlbOZrPDfv15hmcygkIki
34KIj8+tVsCcdGAec+R1z9VU+neeIEAbKcnQ3htVpz7gZ4CSyosyyKB85g+5is+iq7Z97S/gjqW5
PETfDPgRa0IpryKR3lRthJO9bLeitDWhwKagNeUnSyBKsbbj+RZn+IYYNvgHrvmY2elVXyZXxgT4
MO0Cta1dXBh22hxTS6x7Nsd1N8Q93REoIXOyG8aTG9yNjXzJ0FUTe1dAxwv7hwFdGTOpo5TFQzrD
jBtgbPZiTWTZrjKDbcJMf8rEtdPPD2Vyj9gBcy2Hi7AJTzl9OCw4/U2fiNfOZODoIKPE3vIeKVLP
ko4hKXAuOOR8aAwc5+eqHk4xCBDCpnZ0pN+KMP+IJRj5OX5Mm+7UMetF3Uc3PEE1UnEuG+JdLaD7
5VhbG6U/PMWGq2w3phmXnec5vO/ZPFdxUXoo+Hx/OyygbCtX9sUGLkf8c5dkEFEGu4Y50MyXPi14
TmPbEieTzjjjg6RGBlRGJMqsf3/nLMv9r8+AT1PWsTnGm7bn/bKG1D62RrcDcm6GdnFTkaO7I2sZ
bbUl93aBrMmHG/ZAOKqEDOJ1WUcnKVefXpO3b5pg5CfaP8ZHAO/vykfuwRmgdhFx9QUM65C6pIqr
DkaLql6jucztXYSj/yMYlPkwcFw6Bbk2Xk07i84YPdr94DDIQNNCxo9PxuIJvGOKrskT//TA/M2j
zzq0bGRyOcuzy/xlRaqlqEd/efRtKIQXFyxGtE4twznU9FpucUgFO/qXyJDMfL6zkrY9Y1rWxNf4
Rn2EdSSfgN62n25omG+//0T+ZlGXy16CtMXzBEfzv76zPJqKEe4g6hWITEgzqs+YXmkjxnyjgDX+
/sX+5jLQw7EsEtNsabJz/fXFKgKfENP27naaOlCmbetvJxss8+9f5W//pJ9e5ZfFicz5xOvs1gWC
mSTfRdVV5w506or70kPiQIz77vcvaC577S8rO1FwNinililplv1yEblD0xrPCQBQkhlOGuwYc+Bu
SI/tNLvPsnJgpSgl600MMeXVJsj5NsDgv/nP3wbkIyegMKI9xf/+cnkN5dZNvCgtozBehdp7ttze
x+kfYLMMLGQEIBqwhA0j6lH1lPXjP72DpRH384VwpUkt5bqS/c0S0v+1UacZSkw5o9Z8dicUGFBR
L00fM++emSmmtpo2wcCBwEtHEObZzIRxNrtwFwxMxf9hrfm1GHPpQDoOBYCDhox6cGkq/lSuzM6c
NZiG8SUDON96PSytsqbJE3Mw/YeX+vWOo8yg4HBslkcvMFEB/vWlEIsxBh04Y/u5Fx37PPUBx2p1
sbtwuOIqBf90nfnVv1xpT7isKNR9rKLIYX+90srqXaswFVlNZKmCHHAUSlitXo2kwnybJ6D/C2U3
B5bSqeckNJyinjwSbF/h1qRPtKe2yLcCvS6Q1VZd9VkLnjkOuvUYZDNGHfYE/K3M61k+0r3Eiz8C
W4QlCUo0ebeYM73EsCnWWEVgPM6mcwyjYHqeRlprAlURs2NJZgsS3rm5KFr6H1yh+Lp32vp70cNT
D53G4wTmfu9J03kPDKgbygqh7c5esa8NlMotiDYCeIqIu6b1x33aJy62MJIImtjOr4Hvl0dMZ6gS
tRfi0Uwb3knqzNhaZfxITwr/tJ3JC9iTbpdgG9oQ2I2kB1hucOjnpsftoR1YRVk0+U8VwZ4GZzsT
/WGY9phntZ+mR5GrllwUT3/6ybTVWNw1oQ6HSXcbgS+ZFiiF6HNiQS9VzjSdBZKIXbe4aGjzYHtJ
U/tuTCbhrr3QHt4dfKKHQNpAPDphnSkYhl1potwb0TMhqzbDjnATHGspVsgrc87d236UxUeJrPFG
d10E6wFYwHU0h90V8oClG9IBZkFJ/VoCsnwprQ5ituqd6b4hPf3WyHI6WDoSsQsWpiH4rR3FU9LT
87TDaXiqLXqBoEnKRwY31VWNF//aqJvoatZgprGnJtdDiggmFRa69qbw99Hs1dfhbGDgVlpsOfSb
3+CStQe3TYZLPlv9JjcRLhhYk79qhulrB3HZaxqBs4mmefhCM6XcGpzqj2PqZxRVWfXeDtX4aAV9
+Om1TvOc04NEpKgQYvTGy4B9AgZQmD0YFU7F1m76d00v19pNpQWgIXShVqzo7xkrQxDoo6DTlyo0
TmHUYl6MFHQ6oGdftDv0ePe4bS/wg4cnXCkIVA3yHuoQgDltqfSsNETvFoTglRg7iT8UTa1r01QE
1Ki/BI09n4iqn+nO2PNWmLGC85VNZzeS5SFvFcuNCzwiy/sRqVKIRjEVs0I1Voc7Cy/RAy40uR31
aOwyW8qbsKuz7RSCQNKmdi894/R1Aghk1VVgP8ranm/g+EbHjs6ZvzDWklMTxNkzp2MiBWfXJKqi
j3dxQDrOOBggC9BqbwMXtT9mVl7YKuoX1J3jbeNINOJuiYvJgSo+GUG9wVTZPcHRio5ejF+WHOj8
zvGLfKe8Tp/JrXlFDjfdx3kSHyriaq7CMcP3B7hqV0uUxZOhrXdboZ9Rskk3fQLHTmPPv7YMzKmr
kCvjYSnyHGIoFbiOpnORgbdwh3c5eI19bQkNuAfxfk6O4UcG7fVukiF43LxtolPBijttZdb4Bzge
1S7OJnc9DYDWZwd9JdEY3rYRVnKV4xhcOF7jZSyKINm0A0EpsakXJF7e9u4jPd6Ol+tj60pjNLuO
hoDxiKXMdazs2VoPmaeYEJOcg2LNMLZiHNyPyjZ4fsykQagLzw4loIWy2PmGpVB8KUMXZLwh2oOw
TP9LHIj2ygz95DkKMZgOIUvciuihcTNYBvAO1+x3gZa0pbw6/haYBtleOf1ybMvhUWc9sBhU0GdL
VH66JrQiP802NOqszcSlQ+7UwiyeukfZo2b1DBNcIsSnfZ9G9r0Xofar23w6YZmIvgldFdSVOjuS
1t28ah+OZWDl5j06BFr5mQtWNLbgm7R98pWY85k7tMX1XNbFA1yw4FDkTnjdMQW4WP44vpR9Gb26
8Lmv8bB0Xwyg1CtMT5zjzNGq6IjZirCKxNmyoXBgMznUYdjILxJCUydNzUI/woSYKtJ5RL0vhiY5
lTl1AocgFZ5GUxrEYcUYoPKa0rAEl7AwBGWzhxbUgOBVzrub28aZLLFq2wVZcp7NqQDEN9JfU4Ow
Hn3GAZu4dNsrA9b+KmgAEReFoKE+ApA6+p0YieKDq6kPU1pwlpujrPxS9nPJ357PH3xYM2MIw+xh
BtsOaNtoxIMtxUtZSgtObza+GLWBHYAp6EUDJna3dt6WDx7NjW1DxslrViQ+rrNRPNLK7Q8TboRV
oyCKNoyg2At/oAyZP13jgoqI05HQAk2vrfc+j1C08ruxvUYMEz7DTjfvWzBmZ7Oq/SMOlPCite4+
OjeB1AEGMX5URP/BxHHc77YWwTszqvJoaSPeVkXYnkhwMPCillgsItejv5qp+QvYgOmbrcPyDpMi
89LeQ4aspfQOpqFn4Pmkhmg+rXOu9A+AoFGfohjxvlM6/WdJx4X5AMBsx5jyteXPdrgxozK6RH3e
7koxyFeOLgug0VE5kjUllhQqhhkoKVGodhaQVrzl+6mxQQ3CnGfA4ddENKVO1X4BKVo+Y8AFEzVV
aBkXUjqfLXhi90ENRDFlIgFmGmfjTkDI3dZT2IIgCA33i1OWFQZ6s3qFYJ0dVRE5j0R/jbdzGwV7
l+x5AsLlwjcM5tTesg40lEeNMd/ojAbbZk6gc3Mew+tlpfmRxFR1gHk7AekgA/AQYYjZebYL51BY
vr/oOnCwrSzOGOhvc+QuLvCiihr26JQKHVxXGs291lnx7hCTui+NIf4kRXN49onRdFdhzCxthas3
6zd9Fi8Qy9D+bCvXrojlMPTZzy32WumWl76t44dkSEGvANUldy9eLA5jgNY5doaRt4IJlPRIpqSE
S1jDLa8FTYrOV3avZ8EN3SphI71Q6nvWzN03B/8fuvGh2pV1DYFTNvgsu6xJOSBbGpQXYbhOp/iQ
3DBot3kyqWegkdbWrvkMy1bChrH8MLtHvtN+rYVV3wjL4e/o0W2gp8+2Q43VnwjRWX1okfTTagg9
Rgkd13DOB+vr7NQm7N5AQyZziwGMRMag5z6y4hoM02jdtoTszjuvnRrm/LYzQ8rLFxqzWLCfDny8
QOkc+7v2C35PUjgYM+32GaCoOKE7HpeHOE8eKypfxiSjBrNEKfzZQ4762iDZuZ3DxtlTZWCpYrBX
HdxZ2JfJdQl3E4Y3PFpMVD6JpK/2AaFTW5va7j4l9uDbREzHXsRN/OBYtkaPKtrvOa5aHLWjf9t0
WfHJMcu6HjLLYt0UhCFAZX4f8J58xfQQPwyqaFw2TNM6zg3QkDo1gidQJ/1jbbTCZlHXzSYLcRLk
BpyreFT6SQkCAjYZzImdTASLgUIcD/G/OdhlnF3FkSRWrE+ia3OOmruKSWm68sUsX2LqFzAdfvcF
dbd4cQYt36PBmBn4jhocUE0SFbk8DpBYh0zZZsR9jkQ4Tm7GLhphltM10cZUHLupE7dysGJo4m1z
B3RtgjYxEZbLmhicaGfiopYBSMI5LZM7mzvrLjZ8R5UAHKcxQvmKXh6Mfck0Uxs8IuuuK9ovTeoI
cwuyz4ev28wiACiq0qcBfcqG4MPsAH6QWY5fFBSvZmOP8H6d4EVZks9QRGJZUcFrn+QsrIuqpmUJ
BVvK48B0/6K8bP6KppW0B+XkKaYns0/Vzk2cApZcn4IrIxvnRXv9RNYDIIkNnuzmPS+KsERoV5Zi
LxuOupvQdKnjpI3zZitHmw4kgoweWCZWYjLspqEh5cqkvLSgIN7TGiDNcAV+HxPjygimdj6ST4Rh
bg5Nf9rkUwY4P4soMG6ES0f6pOpRR2d+LntOcLNNq2Kseok5piEKkdQv2B70CSKe58a86hvV1Jtm
BrtNRKtGGGL4tYmhqwlxSsJCyG5pLcA38xIXt62L+q7x/PEJgnRxbQTp9JgL3d/WOWnBoOU8AFR+
sEqnXi24/JADT+WV+txWYXsPqSw/44mvJ1yA/sxEW432GQPU/GKhCPyMUepc+nHAQxaPpnsB5Aks
irgLcHJdnrcrhGROuZ2Q47bXriRNpckmDGuhqKrj6I7i3Pph4V+xk4LEbfCB3xiJE9+Mgd18kaKj
kgdeJt/StAXEYbE2vVQeph7mvqU89BXAf6Tu+gbwk7Pq9AzlkOUpwLgG7Spuk+gpGrjjaGMlW+El
1QPa/RkcnT2534zUMjclDlOygYAYjIneUqIEO0yUX6DFkGbkkBin3LEnpzlAlWIHY/BdD3DKoeka
x0H20W3mZpiG6ijHkG61Or+aypltH5Lztp06XBkDH9QZ9WP15FfeeEVUj/1Uoaik/GVb+yQl+puv
zO6YQhh+8zB5bDuJEAG3an9VgRy/mpLEhwtHK4tNByUzKTc5/I2xZeuk7AOO5rTzWKCDIuKZxKD5
EqCRfAPOor6JDNZ9viQ8ksCAG3FCSVp0mKOsyfe2mAtRRoowxEqZ8q5IYDrLoA7OVuoZ35vZBk7m
Waa+ShjJ7nyjByRBRBa+CAr39z6vq+PUWcUWW1DxRqcdn4QDRILVPqmMtxw2crlyGGoE90Il43ya
ucSEuzBXYg0AX8DsOuCkjfZ+IQXjGY/D4gVQJDggWxEy7nh8o7JKDlReX97LwcT0AKtohFpWRWmy
DOFtfDt9N7GVj1G4HSqUCA5oM2sw81vR+DbJtxbLV0tesDQTHiPkPlupphsnqj7w3V8NniM3YmIe
bqvKKRYW2rBGzdQcI/KeYMctDiK/po4IHTBTfbCStgshyEDaIko5fYVJhsw1J7qPrczYwy8ikn3J
Purz0qDfx9bN/T5kNpSsFGcGWNwd6G3AUPRzHv83d+exHDmyZulXuTbrRjWEQ5n19CIEQjIYQZ3c
wMgkExpwaDievj/kFT11bebazHY2tMpiCpKBcP/FOd/BB0ikVU8It87/Q8NUlO/wSeUZ00x009MQ
eocQg3NpvDi7+ObsPcewuyBsVNCkOK9U/rOaPCxvhs2GZ+GCeo8DIS4H6A4pt4tKdXx3LuQZUkyw
E/U+mH6iddDULLV/0T6zg4C67Cf122A46amddPdEEgw7GV+xneg9VtYr34pZDvSGpoH083S8VK41
+WD3mddhoMY+mwPlG63Q/NV0unyMon5+0LTIfWH5CUaiCederYDTovvC3YL/ked1Dxc3zU9iyPUv
kKkDnqg2ruyFMWdBNc8xW2oWkqNImzNUwGDQbEwoR9MnVKboFsb3aAF10zAzXzOWxSezmNWe5R1G
ZNVCTQyaZBxIvnFNtEuj/TXESzhMP5k82b49arckV+mlrqoQOnIG1iDDgmvgEDsazWzikBAmYSko
4IznZU+ykklRBXWlyBqIulRcBcU1i55M6ecoivUHSQG3JkzAO0J2yh9bMtI7clO0+j425dUFafxU
aB1RdaXlo+NlEmR+lqNjfofaHD06c1Hs2q5xQEQPn15kk91M8OxuYANzJh81eQhtd7rKrpA7Ap+J
6oy7X5pmONGKwbY6zRgn1mYsElrRCpA8HpNrW1TOchumA/5sJb6Vbc7bKLGHg5A+F43Xdw0PoON1
lzm0BMx+O77rlepenMRPb/lYydfGVPQ8I/YXlgEVZjb6PqUf+VGGO6sa7APxpstQuSUcuRQRXuVI
v5FlizlKWsZ9V+Q4lV0WVzSUzgLt9qd12tnO0wRsbdMBZwUAYyY/ChGKXzwXHm136i+B5DU55Uol
46Nt6HiXJuajweiV2P3pOduI+KBSQiggOmjsNZAwNeDEiP4gELOqLwnLk3fb0KwzSWtM8NwoG2Cm
2Z8VdwZ5B0X8WSY9Beu60xLyblaKKC73OVek2Xgz+5BqjWkGV0pYJhQINcl/5iJIHCEv6OCq0nju
vnu3zgliDWdqi8/Z6tv23TUZfjKAQSwSVDYT2S6Mste8cQZnK6LCxQRfi+Yr4UT5MbKdupOwKDeZ
y2awEX5fENtOW2Nl/uhvx1CAoW5bK4ZWmDrWD63SnTpoKqZ1PTuTjaQzfEGDyfkosJWS9dbFTz5G
4TtXteWbHY3Rp7Qw+DF0mA2suzUv/QQ7p88KQdA6g1OeI706GnzvC7ggorkmLVuHNRk51a1DSMF0
d5hBk4kBB7GvM49wfFSiZA4jHsTtOWUU60VDreL4tXz0U187GlNZ33HeCwuOCChx3rTpW59qSBXr
DPPi1EmQtxlQ47Kh4u0nGKVQoZ1N4QB2xTCegPJd922ZryEDOUeM26AXgMhVxLpqrHHiruR8lnra
PNZpod3VucIIgGAxQyrn90u6iZUd2XxaON2qUt5FYCLpeZZzr2ij8B6KR/szMYrxREsYYjKLYClO
jUKXBEvGnW+aNlUkbE2CYWtbuyo7OP2oPShWl+x1Bm7tVZoZEJCLoXhPNDW/pAj4qQSn9GdYjUWB
ISEE6o7X/Bg6XHqOPkX3GENwLTugKAKmHwR/Q5Gako0N7OSLnCFGDyA7ceqVUPMCojYANYqC6rNW
3Gvc8S6oJa94NienZXNJLwxBLZkjjG4c7oHjEtsAhsoAZzYSKU8flX47eerNGy/xBpvD07PTWwdU
jRFa1paPWq2mZxKZ5zPdavJhZ2zxV+noibe4NDTyory09Fdj1ob3VTZBY/SKCeR8biHWH+KHupRE
o+Hb7ra9iaqDhXPUnHURzd+Rh3mkq7VuXBWzLMy17EzieKIQjEOPaQyZKdF0K2XJYa87A22P7Vov
3Mew6iKiHolY79Nn/LXlQSLdgqBGIt3L3GjNgwUTiKBpuri9MSj5HHp2dmvBrRDHiFtyCwOouHeL
iegRs+Sx90edoHuGG+mONCZrF9WWuVaW1gYNwO9VbUzhg2YX1cHIsU/y4nq0QE1HzDPz1UhfVYM0
z5qXQ+kaq9r7yHWf1Rp8t/xDTJDk9sQ6AG3oajCXZDYzgN9Jysp+F8Z6zfQ1yhUmYqO9Wr8rxZEQ
pIMB/PXZrXUyKHImFfqm8nNFZIjvulcwBP65HIxwL8yo+B5VBxvUdLWHfJREzUFwsN/6xrWuZFI7
j4IUtB+dNWqvYnDTjQgJZtBnRzty57snp6wY1RRJBTlnHOKdctL0AZpi84qasgmEV5DXmeJaOkQ6
tEFgD8ajHxFJJUM9W2KU1CPeDZsmL8fIOcOc6CySMBlq5XiBpxGEZkdRGHb5eOwyIzpFYsZ8CsZk
K6BDrlm1gGdNoGBqHSphOC68z7SEZBIN3NIFCLk6zEQUnVOj1+/L3pVcnEN19Yv8U2aTcYma+ath
/YQHUiO6PAbyidm77hclRzS7gQLsAy0qVq8OvtUf5awZvwz8Jh9lSyDcqoq6kT7e68o3GIdjIEc/
Te4SdLeMTaRGUO0CnNZRK9rItVYt+rCfsR2TU+HlFm5MmalNmdqCZ5ShLAirxN5lyL9eh4YQRdMl
9N4k6Tmv9oUwgDCOjTyBG+UlyCKmTjqKCoz+RfUQiSq8pkSN0ScC2jwWI0/hNm1rYa7QceU7Q3AQ
s5YCOwbajDSPMm/1XR7FxbUoI3Kn6lp+DkPYBvWIlqUhcDJgkyyPIKvCDabUnGy5mK5rGmputb4e
KX2ZtJ1A8GnXHl5lyQZobgMNVvpLlaAaXQlV4U+Vuto0dgdINQv7G3hK8yR8Y1qXRdQGrY420gEy
+dn52W8m5zJhwXpOoA4uXosdC5FECjj9Tg2d2jHJLTiIDGQNgx7fl42b72o3ZbybNwQZIuzzPjSl
ldjNwE9PYzHddOZrG9H4CFLsxHBvNsiUX7XV+6+u7yffctQ1CBq1cvYuZ+ZO1AR5K8Nxl6ZA7Fuy
RgNhdCaq21RDoxxh/hxQAREsnAKgJ1XsVhpF+2qXYIEALM4rooed7b/Nle7Ri5chUA4/eUeBb14o
38BBurO56SbHef+9m//3P6nn/upp+VlJRYMZd//0y//cfVeXj+K7/Y/lT/3jd/3nn3/JH/rbX7r5
6D7+9Itt2TEzu/XfjXr4bknA/buFZvmd/7ef/Mv377/lScnv//k/Pr4KKG/YfZvkZ/e/qi4Ny17k
ff9npeb+o1Ef5cf/5s/8w9ZpY9wUNus223HwaP7DUCT+EI7l6DrlA8vy35/5m6HI0v/wWNWzVWaW
6i07+//Wabp/OBaySnSVVHyWa/8/+YkoR/5pfY6YBgmjz70iSKJFmfPnjT3oPN7nWVzuEt18lhNz
sbHf6143PlWJ1u7yMJcAmObm3VxmwrxxixnzSaFnn2B8xouLjsxi5hTaiNW7+nkyzzO0FGJ8TYa3
7XsvPe3s0Eh4ZkoQUjax/K3gyptvITkku0GBcWjazmH+ET3p7CS2gzs6a1Cf3dVQY39pCxw/VXYH
BtHeNQ0ImYkkD1LtzI0j3eHAwJ1AVwNSnMdwbM0SyT10OmQxQnAolXMnBOvcKEyqU7mB4ICDfvI2
fG/Wpe2/NZI2aE+IvmBRba7c2AEK6BC95ExKBZkG+Yw8AGvVOPa86S2HSC2339aimu+0tnnou1E/
AntjaV0paPP0L3QSSA8067VrCmgWQ34dXaO8j3QJuCC3XCIC/enI4OSl1bXlDN8UzXMrzScygvMN
RJInAtEA3jAKREfa39lgCCFmONfQ3iR1fc+ajAnfJO5NhyGO1a777oOQXiLHY8dc8DPHjDC19Vy3
gU+0YMDf8UuokKHm2G45CrMNOZgWPLM7O3Hg5MUZYVGxs9E06lRB8FE9HTUCInf6QHlKDM04+G9+
Mh3LJQdCgYUuIJ0EvnRpT9zyzcBcm+bmmRm2wc0AZaFxaqR1krYQSv2uzV6dyPe3WBodosHSej0K
C5bDkpOlcGqgW89rdwoafEWTlryrAXvVMuCQ/r1hg/USTf8dpgOJRg7i9JaKPZ3QB7TGiJQ80n4W
mnkQdn6elE4Sr42XMvMVJZbxlKRXvvHPxjJeqybLDxq6fdo9PumKjasDamoTZkq27kdrR5LEJMBK
YMTlxU/OJsEJEJq0G94te2f2xR4EC5jjeQ8NdE1XrU6umdxHvmOiyfCeOpH9cGzYLGXcnBKRfrWh
md6nffMlfjXNXRlLTGvgIMnD0LeMdE+SoezK6pBmhGZkESQBboj8QcPr7lO3/hiS5JYkRDLOcFN7
4hJCSA/8QqxRG9VbX3I7ax4LKV65kR//UsyCMLdrbs5WAy4bZuWxkuxe56S+gJ9X3LAAdik/Y0tT
waALSrH+lsuG+OxZ20x1Ht9EVAPnFz/HLh8CoS3QBZQm0jOPDKENLD2h2oSdCBo/TTchOz5sCtRU
8/OY2FcjmheSYXnv0UKvUTIdyom305C/I6nLjkiO2S0weVm1TUoVADlcaM7Np2UfbO9XHiZ3iPAY
tEzdNucsCeoZkKlTNyOjfJYUNVYjoyMGOJO/BP7sZ1HE37mI22cc9RFfW3KlE2x20O/AK+h4y3GN
dXQRbhi4fVFu0qZ/smwNI9IsSA6hDVmrxaneLJ51cxnZ5M9gm+TdqLvpbug/ZF+BJR7rk1qMtcwE
mjvqBFgj7OYX8+282HDjxZBr48ytF4uus5h1+8W2O+DfFYuRt8HR2y7W3mYx+ZKb0gUtvl+oeuU+
GkqswFW/x9I37NGStSRuYxiubWxdotHqY03uXrLYinFbsrQaCVHDcFzjPFYGwWxFDnNj7hD1aJiT
Z9pEFhHHciRYRA4dyP8Gu5vv6Hfwb1if2uZ3VF0H3hYElaFb8aT7hGH0pQ3jq2lKRn4uKlL21/rW
7DBQz4uVelhM1aFR6DspemIn3P4MDyk7e7N08MpMbAi9hp2Qx7Rz6mwrsAak73aP2NaOZH90fKiP
NZDwqSyGk8cptmq4/O4nQz81jXokZ7M/teWVvt1Fr9PEp34xjuc2FnIPL7m3mMrjxV5uoEuKF8P5
KK+RTZ5WNlKPRospnVEHzCvuD3aJkPsW67oZ58OxaqETCUdSs9ufpsgJpI8BSWX6bmhj8gpK87G+
9DgHaKQ14ils8Tb22UMYCSbiLXCUTkCO1f23LjV+suw/NXI0GCZjZKmcHjgOgpWECpIql1IXscYn
1Gy2nykrwnl+pPfiH+7x47gkZfYhDrAp4/wPL5VPkNg4hJ9ZWhK+EXkkSLner9R5p0pJN2YOvgSt
WVBZltzhHWAc0cSsVHS55SqcVwPuTNMGONAri8MRsZkGS2bdj/JXk/a/KP4Yfh5kFedrPykAXfuI
tMHCpegcTKCB1J7so0rV3ziaUBdjgmOC+stmb71x9OhtUsYjZVhzaCb7OWJLxGflIzceuT8RY+EL
8McfSRMxTIVHn8shKFsd7qD/RpgTE7a0W7fYBdcwMoOisjnc5IenV6+2Rk6jhICCVgkXJil/LPin
8kp0fcAEdFdVCc//qGZW5PVja5zGuDi7wxuYoUuoihWMZnMb1eaSkAUKte/cXyLKSYhvWfSmrOag
MsOEyNguEyv8kJuhu9KiCSQtjEC+6eGd93G9mTUWVDrg+RXoIH83jR30AOiw6fCi597Pwi5vhU10
8WznGUpRtnWN1a6I1+J/sSZY2TmBwy0PeyTNcJObzWunBYYzfdQjtES2NUnALhzwkhzuiadLAs5O
5Cda+caJZgaeQe+YkR3U9HG6M2vJ3CoEz0TYlFgTSKfY+i5I3rTBK2AUn0j9CHiEIuaqE3HDN3qa
cVWxgUvi77CZ2MQTQZ6k3PzdqBU7Qu3vtZHQWybRxIe2iCDZ2pw13d0kHnFrLCaGrVnQbCfkgYWV
doG4zJwqhwwxiLbaDAyyV8KfL9GgHTPHxmYB6qsbwBaOg4tpcUr21jCBAZTxj9TveFvTw4StTb7a
vMl503dRfu6ScqC/8m9Cys8wZcNBxJS9MZp4XRJ0pXw7DNDe0VKCDRaV9k2xWHm2hT1qBrDfyOU2
yE6tU1r3qPmuVivjwK3CaF0Bpo3tb+Gl5HMAuiC9vSKJOm2fmt7LDlTVkCy8AUCGlx5nKwI/3TPb
QEyJ49Zq71jK3zrHgD1baMY+rCybjofY7cF9jKdHNyJZF7M0Hwbt0fUxnGt586VNsWL64z203lvZ
EytDr5ivwZz/Sn2oQ061tf34uxnneQmSPESCRD1oQC9u+qH1RLrFE7TWigjlnmAnS3Xqx8xeU8Xu
2Qnl8Mgkb9pjgzfwaGiHlEbyBwLq/ZT1NPeWPWEhR2hTINMMR4qjpWqYrIzgAuSOm5RYjiRusNv5
G5wWR+iMamUR44zezlinUt/nvFRBGOcPoDKf8/ymO6jN3JBFwO8POcU1q+po39DmjiNv2IIgANRx
aqOVswQ3KAPrLU7y7ZB//46RqzwJOWn2WpKr5bZWfb+uWGMRjAikSfXq1NYjQvBMHqyU+NnSmc/e
sgkngzolVktHVtWLIGuiF0rk+BBhRe5m0sTN6qXS1NMMrfNsx/YvAkAV65Lkkmcq3VehIgCoiEC0
wD3oLRGDH8Hz2s45NNkVsID6zm/PoZy8p1ipPRZRNF0ZGiyQ+j+SMW9OXsT9n8dat5GpSHad45C6
VNvhtdOzDW16vvMtwfQJtcAej2hxEuEYH1UJd4oBVRhMeXiMW1PeEnHTm68m1KoT0Qb5eVg+pGUQ
ugYD+STOkT9FxrF15Vthec12JAns1BtWjFZ01LeVZ/zAOpb8aBP9FpJKy3hXkLuCKOOAbMrjbZrO
N5fmZhVr8XyIeF4zxcilNrKrWdKJVCQT8Q6KUaXMXUKSr662Ncf5moF3sY+R8wK9KTYpU6DLCDU9
yEze12ShZjuzqHSK0Tg7hw5ihLzzxmAQufXQbsRrnZMjxSrpqWYA+QR/erLxpg6RHJiTFTXF0ZIb
K+nPIkNeIjO/sVJKT3VhUtxo+icq8BF5AhI0vdO1u8olroQ1/37qGaDPhbVs/JLmNBOmuUKFP734
0/TUxOVesI55ItYjucykPwGlQqbutYzscMuRe9AvweA+4pI+creEOLyT5XYt7dC82uT6BAzGOKNj
Y8/4vkA+gUyhMWwz0FM0mVppf5Ei4x0ck7OlGiWh8SUcgwo672jP4LWL9hp7Tr0Dtuxs4zgCVpeB
ExajZ72z/HkgKYFSM7sHzcJdKTVz28+RRGZGzQR9Xu5HNEs7IbottG3IWR0laWb/fvzkvsqSeR+O
Yf60nQkuWsnWrn8yveN3+M0LnYgfzDxihx7HxsM8mWCKSRZYtidPYjLMHXNAihtdT4PEL30AOzHx
n2P4PpEtsGJZ6d0lhe5t3FK95oPuX4za32PhtwO3aW8LTJE1ztJj3rOTPQIQ94kjia07cyamVrgZ
AAbfevCXD8mIrCapvkxpIwBm/Ms6HIFm5BEt0dr8DHKrO0fGKQV7/0L8BNHcWWIfGC0Xr4MdIary
T/pgmycfBevaxOKzn3KI9xznKOA6DwJlOzu3KFog784OUq53m4iCAYh0tfJl1TDNgnQsV1E7oysK
jehcJ9UH3mbvDnnqXacP1mOHhW6dRJazY9Rn7srasA4sbRmsZ9ojx5T+0bkcgxZ9kmtb4XY2p+GE
2T3d22343mQccBhlEeiKarh3mhlRKnMMBCv6j9rV3qhm3a+W2HYtI+4Wu5Szk6OER5hxGbC7J67V
p6OW9dxs+ygt17LIzeMUymSXCxBOOrTO08hsdTsk0nz36fPkZLufSNqXNh05tFch/kYBo92qXmP0
N+0wPTlPhTNPD7X3XBpHRnLTpfJKdakSdFkWBeplHG/M44v3VEu2U0MILy+A/2rm4y2Khfwmg+/o
83N6ix0g1olgGxATpz25FBh+RbCLn1TybpDwqYtJJ90xUvIOXz71DUSBPfcEic3UmY5V3zJkUQc5
9S+Tar3AFws4EgYtcr3I4A3UvMRSEz8i66de2PqRK5vVlawIMPKj4oHJzglwKKpvySDdKGYTkTxi
/3FAXs07Kr7ifBl2ENPdnc5edtNxCj25AtGvYL3+li7uCIhLP03ClFSVG18N7FTG1+mFcF5oLb45
bDUngcBrJOol0rp4Y8Dg2U5oRJZrQe5DvqRVbiZnwqZdXmfop5HTb5LCqfiBsQ2ZqACYd1XW3pLF
ax81zUWxqXxYlIvVdLNnK/5l9dOm/mZFKt5EW06BV005d3PFMCPrWsIR8mBuOnXuBZxw8hGNe0nq
70Yj1voeHBi5fHOaB8jLf5h2jFmhTHfhBCpbb+1g4hg7I1oGzThWe61oouceEhTJbNmPoSwNFoUe
EVnoxdeWCRx0qDuGt9hF7vPQzU91mfyqI0JP3PHFWhb6mu1odPj+XuV2sh0zZeyp5MedWUl+IsgZ
l3Bat8vOy4J+zTxjqcwfGRvEDyRVMfhCIUM8QgJlU7N2HML4TBsy65DbnPW4zXYYC9OgqQvsCwW6
QtcCbY0V0zkQyEVItinkBlwrQmBF7FPlRxfyKQ8dlcw5NzPA8C3noTcxWfBAqYtyildtUmf7NtHi
q+UWJ0C2LwnWoZ1r5ns2K8l96JEV1nruuTMF4hBkHhtZk1vn4FEhz1ez7rNhz8/LvjaE6Zx1y7m2
SpPXkTEbCcC+te9HE/lTlRQ7yrdkhfHBYn9aysvoLDoeLMLeTFqW3fRhwPqV9VgIOZpIXO0ZMfqz
E8I4qnWr20q7AdmcqW7vFQR7dlT2f01U1lJrYgyw6SPNWlFtVbhJyS3HLkuxSOJ75TqChGFBqjcz
hPWIovyCmYxgX6+zAlQaNlMfHb+6yJqThqJ32Yj4XDDpIv7zzrBR2ETZORd9TuAXUVghc0z040n3
jAjnQHA2ASJh+lKT4sG3BC+4Ea2PgtiZ9rXQdlWbzlsv1ZgGtg6pX2FGriUCP1ryqpnBBNmi2lb9
JTbN1zizjGMUn2ieu4tf10CmF1H1rAvjoa1/VApo/Zg45VbqZL38/vA79WWu7GLnjgQ8WYQj2Blp
Nn3NQLUauYV4EFiYPMYoovtoyYdyizvYAYSbkGy7sSIVb7wZu56UfDVDFxtrHgsWRxb8XbOs/UBr
qwPBVyXjE5xIQK9otV2n2zfTgI24yI+KVF6+yAHneKp/ab6jDqRGvBZjr/jOEklr6T3mQ3Kc5sm4
761iq5vRvPbQBDQrJ6uKfeh0V5F3I/Ub6dO8eQ51K34iAVBXqTEhBMeaBqo14DEbbnWxIKFawDdd
nAQA9KAtIBPs/NfeaNaVNKMdIqB6Dd7ZOsueXZKyEftrRQdemxeQdY61YXGWnoXqsm0UpF6nf3Xo
gAF7dielczClazhNjKFR16Ck9S3nM2S4sgmZBm2wARxyMZgHyxncEyF6/C7K9fWkIoBPRftudjWJ
b5lw1mU3fiLoL3dVOW2yWjN2tlIElqDcXI265x3M5anx01p/YYomc5M8AieKA7wVKwEgH9Ifvi/8
J92rj19wnuN13pJk6ZWDuyvb2MNHWAeYAAiFZ2mJ2UbpW6tghg1V792I5CfY1cPsl9YDAFh/a7o5
Fbt7zPpuCuqcE6tqG8ZRPuKRtoTw7pT92VeQVMau6s6F9wjRaLPwqR3DCe+LoR2OOJAg0w9lHWSC
5NLOrilPUCWdh5geuelaALJCZUfO/Zam1pgZmeAWX+mruqkduozqiipyePC9kpl73dyPbj/cxzzp
vGKkrTfMczDYX9kXThvHbOM7Zqf2ubb348TUtk+rEdCs9W4zHLhT7HQfv6LQLfalVVjHJJ6CTIfq
HznlHMBmdnDNEXWf/0KxB7tg0PqdHU3lTvPtiZA7zgyw3Y+1Mz4xzisfVeUfXVOfAulrw2byqZgL
Uz66MxI5wEZUGmk0IeGaGA8Uk/lOA7G1w/jLLNL+zH7SvUkSgDbog2C0Lr9UceVvO8OzeZzCOEAm
WO9DsIY/uvnNn3DDR8uXXDg7yAnx8+8P5pLDeiqKYb5FKSRcY5TWRo0UzlHjQQ7AvYYNp+/OMu9H
YGYh/MgIKNhkuN3RGSTc+Y52nEdkyzpg3EiyBC5FCF/GhHcx59m9tRTSv/+r822qnyrau6lzyXTo
oo7KrZXnkECWzf2Lr/Cp1CxEHp1PqAoE+PlRf6VEX+c2Lx+aLe+V/A9jRdFd3mUKQYU70gJN5atP
7umZOWm7K8f6adbIhkZEhti81olsj2ro0kGKf+25mB8Um50LFhVt5aRZy5QbVQTfXRqUCKM2djaT
8OaFQEP7ogks4j0QpmyaMeHGI8usCyWh6FZ1r8pK4/h1zi6AlCvKe4+sSXNfobE/MhkyEFIsjZrz
nkKfuqHh/TRkOd7raQU9eDy5g5uRriSbSzc0SA+xWu3hHckdD4xEve0+WSk8dYdcO+JnKn2tIasO
IkuTWzGBRc7SYaWNvv82l8Z7h3wWhth4hljqnqO6eCXrKqYQcffQO79ZQEc3MYaHvlqUZOMQHYtC
Wm9+FK3YWIgOeoaVPRJL2p9+fxhj3AJAVYxtIr1TNlELRnH21RUQnWZrvHe8WntN8X8iAW5+pYk8
ktL62JbuM/Ps4RJXnQ23PVQHIwMOitp9S1nKkUI8/QHH3maoVXbvT3azEiz4LlhrT1IgcLEnxoWd
lnm0AW9e5CenpAAB5hH9ehLkiq1pL5B580OvFlMLmtjTIBpCVmsOAn1MtX0qOmDY6HbW+mgFNqld
JxRg/ZbhyKIS4LiWE+akBscibwSeIJm0t56QtXuY2m+GncZnOy1XhWZxyfUyXxtKFfuJku0SlsjJ
xJ3nTtT1vU0E87uA6LJzM/0pTJR4yB2epIRVwVlr0I8jPmE7qWuMcaapzQ+iwwY72dw/QwMKFvx0
SobBOkZzuSsjSRAgjs6hmNSDgxg2iFjF1cy61pbdjdDLtBdNFNqerOgMKGQdbfDyJaD0wv4Qp/I4
Nf78YaozTlUuybJmuX+bub9ePIr/ZswrwhLcEKld+1IYVAEiElmQmFq7QcNSHMZ+oAYZjbPXaw96
VTqHWhraCfUzpDp2io5N7ddjRMEDUx/9Fq2N5mVHR0eIFQ74NGsPLmViZirg4L7gV7BuCWJbtyFB
Yo6n6LkaKf088IBJhqSCdOj4rjHMK36sfJ/35BDguwwPYVlv2QkEWc+UWvOr93hGg1dVg3HIfKbE
Uic5qyKcuQyV2jLvIyOjjsHq+uggRhjBWY1fw+wUJwE47QAeAgqv1N67yrvHCq29DuR/gP4zzQsa
QkH4VuQgXcrzYOj8Lx/BSJZHT41BcI6o5Q3NtPZIa0GClhOwC6jhB/JMx+hiOSoYb1ZNb2xMKslN
OpXxJu4scoAsDB9Mzwq2WUul4lXo6sG3Ffs87b9GaZ+JvRmeXFgrzFfJf0UAhy2ujbt9IvxTVdrR
BaMrNzI4pCDUAONXiqSqKhzlqc1R+WMQZ140VZysxYwThc3QjoBAm3t/nnlmQy6dNH1RoaewQ9k/
//+WdmDz+pek2H1SfPyMP/K/XJuPr+82/pPG469/+G8aD+8PMNsGSChDB7RgGv8NjbX/sH26GQPO
x2/+K5/5u8bD+oOsL9iwi4bj7xQuhB+W6zqIP+B6QY4AC/N3bcv1r3iJf4WLRZf1z+oO9miwH+Di
sM9eBCN/VnfEZps2jPw89tozcy1OAZMVXVb/rFkMrPy2BkkHU36deWwI2Nszb/eG9uj5MdnuQHoC
RvTlmRQ8AruqcTFWhGo3YcDGiGMV7yKdAaTiFMT1URsciHPvt6tY5s+WU/XMK00A2IZM1KuYJxXo
fVLvY4crcWyEe+QC9r8yzGa4+WIV7oCC9wGIAkJam9bkmjbs8DmJs/INLQK234Q6IMoT+u2K3CQr
Gt8sFJ8HZerlrl2UFJGZ32Ez8u7ZO41bXFEVBhImNW6DmSpt7ImA+Xa+2tO0m0nPXvspmY2rwnLI
1snRfy4rGPkM2rz6Jg+jvJTZ2B5pwZ/mVmfGMrceXWotjJVpQ/EynSqkTEm4ncHlN/A1wrhVM/0I
7b2n2K04VKhvnCTT0fJAaRn9sE6MGhv7PL5Rdce4gtKKLLDU/MzRH9BFty5mpxmdnxca3r0viqUt
DwHy1EkrzvPYmI+OMWB5tEKNwRaZESOrxgw1ip6Npyo1izvsrNW+mYlwJae4MBIXlX0bzzPJXoQC
NiyPnpO2sL7qBmaTYUyqgT3o9UEXOu6azQx4slSrPzW6qhVGVp/5a6+/DRG0wNrJ671PJ7ep0OaQ
alQMd+7MZl0QHL2z1PQUlUBxQzy87Yqdlh9YDX6XgRV9qvvjImwrWDfDpWw8/x2nQPmjcMgP7E00
PAN2+/sETq27xukB3mnoGMcRK8YRKb6KPJs3EcXwMvj8dhMzeo67sZ9XhoE5NaNksMMhupOdXpzH
ava/bCmi52nAh7WSxkzZAghsj78Gzf1YTejtPZhSWUF+gWUV5a3U9Ri8eiUawtuaXn6hQLxvG42h
Us8l3MvUvMyWKpYB+rJethrkrXyXlukgujR5hBHE589278z+GhXMA7kiNh7duH8u3DR/crDS8s/5
4wNKdE5mAeAdeWe0w7hU/xd3Z7IcN5J16VepVe+QhskxWO8iEPNIMjhIGxgppTA4ZjjGp+8PmWld
ld3/YLVr60XJskqlFBmMgF+/55zvfHilq791yp9pI7WwG3YTn9U8ppSRnxYBcf8ap8WRUOPUBsZk
qI96JIZTx2l0FbEUN15wj3Sk0Z27aLK3YdbFGJ7K4cKHf/E3IdPbBrKS5K1aEo6icKw5z27GahSh
8weSId/ov7jg/noW/Sskz/4PnjyubnouyGoALdby+/8KnakMnNoWTx5dA2rvzd9hTyWr//rv+A8e
b5ZuwN/DwkbRAbCdv/8lXCUhJ3vK2zWkwjxlxxuJzRcVC/0sotxvz/tx3Xd6cujEjIMji5bSZUf7
b75XLpr/13f79y/k//huSYfgrpPRQiFGkCOtUp9th58J77KSVZ4RflNCdie/zPBdgR3DLB8yJTic
J4dMq2gos618ueIOTf/B/7/5Zcau+zI0YwO3pMJmioNf7pvUIME0T+NGG9l+YBzGJZ9xGR2dlIbe
NAr3C5wJO4oNjnOM67NLHBMNOw5NNi99/C1JYpOi0t7GZxoOMg18IdKdNcTtzfMmVgBW7/ycer0H
fJEVX8BYu6sjVcKPUUegKOp+bxZqRKBrwkMfV/ZN8lg8awozC3EjFmBjP8zwcpS3sSiR3tNKUGH1
qs3kOcefqkiT22QyMfI+YrLvBJ8z+l3GLMkDdADIY8QXQL9WNNCibapVPU/Vto20/EWZwiBF65CD
rWFm/Iq0cvg2pVBaJGWcI0kJU7x1o4MnUE7Vr3hRRImSWk+Miv2DMJHxc0aIf8OoztZaK92bDcTl
xu6wP+pzjmgEgG1LP/b0jBjorN2yUWuSNRiojanwnxLVx3e8uvLaDwW7rThbGs3svggqq6MZsoqq
Z9agcaCTnWbJYsgfOcH8R1nrjQuBuLJuFp3KOWQWbTv2S4g9b339mesA/8gSOSZW3Y6nAivImcOF
gGyRTXdXTETlkGGsbWg7tU7+b5LAIebs3g3COE56ndz1ugJzORrRROej5Zy61tAO81SyBeul+UGP
uRawTGNvkGb6vCHBU1bBovgEXtcogjMIRrUJWi8YpGFwJkXoa33UtLcKWATaPPwODDUhxdCcJrn/
rava4ZdoSd3QVK1neKdNarGHkG5W4aEfzZNt42FuAYCI2nih7Twc9mMScin78xEpHfZPcclwvNgM
+NsjmWh7F9sdRakm0Rew2VPxZCY9VYUVr+1m0ktxaysiVIHbVrZa63qjMJprFZK6r9S4xxs/uWvY
Vt6X1IWJc2LsoUtYukIV7WwHgIDK632uiDVHrdRj4BCcaF6VwYfxZ/TRNQ3lmAxVUdFZBoHoiPEL
/5nUHf9ImQR4cvQnsCSyoZS7JIiEMUqnSJQH8EzPJHFayqnGg+/zSSSXQkVnm5VHUCb2XeRug83Q
7nDFlThNWrcwLqFhGXuLPRegjZzlK6mOiodZ3G67LjF+1bav7iOWiR9Jqg03WuKjN41+yBeTr8Lh
yZaNzzxItDHICSTeHMMfEI2T2LqyGe/2+MfkhfmEuN1gmwTPmDjFPZ+q+FiR0ryqrveXXaTbfAHk
DHdzVuN1cw33Q1q62CbRUOG9izxvk3qmeWi0ithfnDr9I4KAMS0SprUphnx+zL1lbV1nJFSWls4d
so9YZ/3AUjsd5vS91LmNg4DWm3XVoReWUYQBLi+LvW+2grwvSLbMH+mndyo6eZ1+8Pc6/K6N2XvT
lkkJp6o0yfuu81qzbzgn5T4ZG4cpwYlw+0UGLx4VuwKDvWmEJOZM6+g6lTxJbSIl7XnN3c1Ibq5h
BNHFiqx+TyJN/0ZuM33x5nQ4oldFpxgGGwhJ23Oewk4fXrOwtLe4FZAMrCZXX6rUxUeuCOwrchkB
mHSHm7dX7AkKdRuNC+/JrKg1x4qlsg2Va80tNDTeUJbJdT8vzfEyTUV3xJ7HWi5BDlODhZAeuwN6
t82VrTWsCdxYGfU7PEFyKzCHf5SttI8lNTpbJa3p3ZBYfFbFzLpvKDxCY0yXm7bX54UBSqyt9hto
GhNSuPRZdDP9eqexMXiOoblnt07Z0YEWyTAwq2VqNuwKN3bjT+BdovzHwIHwHrZQHaSqrSCtfbWZ
mdI4gQzBbsytyKJz7Wf1EK9SHOXITjxGwRAqXFFTzDZS70csxpEIBUHfuh++e8SLHnooxVH5Xrwr
UjUcKpbZu0Rp4aW0PXHEOTfuAZwbHxND/WNmC7Owaam6tYzqVSh2S5SHW/lPuCKYCzM/f7YRG5/S
RBZMNijheD8KrXx2tN58MNu0J8BuMf3Eembj1EkG4sd1wU+SVC1m2Fx3ivc0l/k25OXdJjp3GGvq
/Qx8pnCSwDP8/kzZ6PjRGybGS7dqjiZ+AT4KeIbHPgtZjnjpqTAGnkQ1QW0bd1W8wmcndkA65aGv
ZqQ3zpmdQI3ed67DojOUZkooyO5e8jDnpWpgJO3lEI/n0ZiareB3LjoGNOysvLI0tnnLKwMvzMSC
QjnbJOxdn3W8U+reqvdREyZvUaYBM/WStsjRA+K+WstFCMSo4V6NCrld6xovmM2CNbowaxozcmsz
xda40zsnDZIx098QUbARdKbdsurOyzMrhuqJxSSKV0ZYlt7QIrZRZk0sHV5iTg/DcUv6qeGNYimk
Ofclwe4RRECRXuKq1zHmDYlyAls14LlyHZysX3MY6rpZ38oBY50tv8J2Dtiz2PsBBZ+xuTPD+FKX
ANtb6jQuWVmU7yM97E+5MtPtnGuhtiFw7r4bYkStwuxBjHAeLn1Z4eqYW/+5EY4fdBXF86tegmle
taJp9sjI6jbMbnSimbv6GGsO4KmK5lNCcFWsNak1Oy+GIrTGDW1/wwqZvhVjtCRzW/uAnyU9JvT6
nZ2MMJcXY4TuwizfFFo74PQD9VR0jwzr8QoheL4kaeU8M5QlyD+zHVKGsBRdtHGXBPkskmc7c0nq
0hKif09qfA9jo8tLTwaYS0o+979PGKlQwjgB/RnwzUwmFyq+K44ySTAxzZ13Vhb2m1LJ4eZrKQ2n
zjTDSjNIhk42ITg+59nwXANLOoEw6tYYVJpf+myT/URqWctIdTu4cvEFoLtvrAjo4XnXGvlSR/m8
wRyQftQ9nQGAY5KC9RIf4ZXSE7RW0wdFoE3VUdpE+6y0tG6qxEy69nM6azFeJ5+amHMaoyYquP0B
WZr6hqW4z4RBGiRa6jirMgNtxNagSJugsTFMjGmXnqYiaaHDze4PRYk4yrDivNa6BFVlKZBcyk/X
rt6iSqVlVQXDsKQKE6u++tJSN0lg+9jxRd54luqbTMzTcSaVtyYVodhORv2DDoDi7mhhjheQCEmO
j5FOZm3eJKOIx7WZuD19F6na6+aQn+OyahmrWPADL0sheNSQ/aqVNodFsTYcb3xT9GLSgKnp3ovm
RMmxFMQwbRWqE5757qBPDrctAbXijXw6CUcYBe/gnXNmDDL69ZDMgXCrdI8W6O3rDtheWw2JvwUM
DJs0ZC2YU+n+ouo8vysuM6sEjXNPDjxf9278VuuCRtdeZS/GksezGxpHWVCVb2bc4BNDn6y3YCzT
PzG5/1Z+65L8aIDF/lJ/T2z9vxngwsTDtfA/D3AdP0Hn/ON/fObV//zH6bONWSn8bdH355//a9Hn
/IZs43FFB7RheqD0/3eYy/oNnYgBz7WBkZrsvf+56KMCSl9WfSybfbQVjyXdX9B9y/zNdB1QubZh
WzrpMOPfWfctlX7/wChAqrtYUPiaadgYZJYOwb/fgwsTwDk02XnXmKO55Tg23mo7XuSXpL9WtsSZ
yvwXffcyMfmrrpfxFi8Rs97YhweGsXqLCVVcgd7gr9MMfVOMqc4FrEQmp4+aJ7zp5W4gzHHc+u6Y
rrTYRYEg948dBVt0XarpkJucWAm0khdnOe/MdnBpXXc4AwXVN0ZnyneBBMdy0Z9ZheMPzzy3O/qk
gw7FjAwK+yzf5ORnjnnCYVSVifHNX45h1j10L9t/nM7JUrXjcWfayeXwLpZjfBii2ligC/LHMDrW
NSk8jnydM3sFgo6Lk1hmArVMByABabRlP8jQgLWjfMxzO95klcOQbHJzNy27pqGVV3Y/2YdW0HFb
uvjzpz/mEdx/3SN1kpHoTK0u80xCVYzVdPUNJz6AxrV2+I0TylkYdaQbT49Owpg5tVEbWsA/l+EI
zD+XRyMz1bVobJhsJvJJqQEAFMtstVBA2JiZtPUuk1e6zGD+Mo2VaSHfsW3nP0IIPhsibubHhDX8
DT83Fj43yzkrMr9T9IIQoucULMJoG7seTTpw02IFd2bhxNAJ6o4XJUJbCxxmkHsjBGShyFf2G8H9
QXGjMcQTmAsuHN44vpoggdauqTUn3r/lJ6Zx14C80KhN24zaHvHXfLLcPowoMe7M574yxquWlfji
eplZT1pW5FymwCJEr3kLdhPPD9Sb9ey0/HvKLGIQjTmIWIfV8V2YXMKMCjDqih5leFKzqyEVIZpU
axMa3KkefEEyt65gpKV6+dmlY0cew0BbZwPgTI8isoodyof+EScVyTyForWhu2/JHeW+wL5sxPz1
Bu+GmNbT2nx2nTb89HWgKaQJhDjNeSLSwMlR6s4aYPm7cNXQrujuokdbIlu+dn0Vn7MWBBwlE6AY
MK+JuLsYbq61V0RjYn69zWX+wBVgZJpBraJxWxaR2qrCdmxmaeGca8dRBKZElhOykGb9huHT2k4k
Ul+KdDTStVQ23kk3mgZ7p1qP3bIedqa5svUBG0DpehhPunC2vlwDeZgkdyoOBrXNJMB82VlB6yXa
771GN2/HOMuIQCjCOZWdmhaTxGzwGc2wjS1fKl4PMxrxpDBafYWdg7GQm5pKgeE54Uvj1uWb31j2
cKdeY7pQlFT/CtsMyVdY8yOJmDd2qqc8q08tc9hqQhPWSq9NcEWJmfAl1yW0y7UnvcZcNX1t9ivR
CB4fmtVG1krOlqbvYbsopEjwDYAKGvKxhJddgHtZ6fHoIlfx3JvRUnDOqxyfPJdq+hU/H+vSY4fB
3OBliilzSPXnoklEtu4jNTNWlD5tNGEt9AMcXxKAfCQ6nxhr7Z5U1VivcTpmr8ATyzFozdpCGRvr
CDebXQCkherQoyNrKluxdnfe2JbMn9yw3Xc+ej2mwtF7Ic1Xk3/MSpZZldeco5JAJgF3kArrEH8l
ZT9WSUQgIQdl6JO440qh+QBqp/uUj5Z7zhqsk04rMSk2s/YcZmOriAmJ/EqVxHBTcd8+tVSoAUxp
tSAEKPsaouptDZCvw4ohsfldF1YSU0raz2BPG+fQdbW4KgkUbqVLgEI0UuGWqmgMj2DscnPvimvb
qv4diEy6rUn/38ekir5V04A1ghzHIR2wqevkGnZARKurjoHQpzFB9S9WXxbX2FMjeySDyVPn91ai
taIXu1YJwS27xIBUe8Nh8uMSuwy7CeDrbHg+zcS3mxV1ptFtrtk0rZouSfHVAA2KGseiXaohQ9R4
0XDUPWTzHmgjIAW9oys+GQ5OVec/SGIkByDW8pxXGnJnHldbNTOjt9wRjwCq6ld4bQ2fumQ+Jov3
yzJc7S4Akuw0L3Qfber3d7CC1n7O6aXvyImfystSR4VYVBzwmNqbcW47Hqqp45792Yz+fx+iHAMN
kSXgfzlIxZ+NjD+Ln38bn/75J/8coTz3Nxb1xOF50S3KLAxmmD8LNj2LAmT0U9uy/hJF/1JKTfEb
OgLjE4U7wHU8/sRf85Np/OYzbbH6h5igL/H6f2d+Mm1rGZT+OUAByPIt4vYeZZPL18im9O+DlJ7r
7NDh2OyS6tpzEd14g1+/W/5841jvrrYWWQGw3E1T2uJX6/j7qNWq39PWuwjoqxWd32R3/HDnTMbw
Wrrqc67c4sh+JwrqsHa3ibIhDKVMVFUhiqsXR98xq12MOSVOnH5OBT3DeZeTbbCt+UkAY+1HlxQX
TpfvRf3QGSM/p5zdEnQmsUvs7Fk49q8KGvl6AE2zagpx0EHXY83BGDm7hBClXxG5Hs6J1n2Wfksi
o9OAJhm+y78WhJudU8ukfXhN89E33KkIs9D0hb+ULlPiY9R5WiRDVKblAIZkslLRhGbqxj8NN9rS
1FsGlYeYYFrQsAt7gx2YoyP+pmnEWDPfSy+NSTZxiPyfccRma0yOWoWLp2ZF4DX5EYewDEoVvdre
B179HzLUWfSwAnCXnGUo5005VfnDLPsYh1OfXKEs4QzUxg27uvAj69odzutxqyujIfaRfO+p7/iC
JXQZqzMakPUCnnq+zETVWs/K1g67yFNSgwm2svSGwQNfUr+ne2vNSEuvcjjYT5jvzAvOxMM4evbT
H/8T4PDjCBJj1eHtulkda8myzI0tJDxSNI6db2PNCp/IzFhrFirDe5Zh1KAgOD7gaorAVfU5bKvY
epXwqDaTi9anN93rxPh3nmYblVVLjrkW6Ud3Irtnd+K17FHDhfNA3Drb9Byfy7T9iMCLv0zsQsgj
14QGSQ+C0qo/Xf/NsuAWsSnxsQIaAXkmIptdHJ3qxaDYyidWeQbqdOHs7AQfIIckzP5Oc25RHJK5
v7ahSq5i9N9mQySX2MltsuV9oEVNvR9Nrrk9bvTGyAPQv+kpnSyK9RrRc2qW9v2PX+yJzVomgY0T
9pF0e8/5Bp36GxlhY1s2zJ0MVW/SwAdMoFWdRgMMtGNMR3K85ZqU/2eVuajXpGdW8FKewsIdSR9k
r1njXkI1Tme2fSRm8unImbKwpfXvisCb0Edx01XFAhJe9E6lbN5hUMWEbgDfsFQILMXiqxOWQ1CO
NclIlxB5XFBY3UHTrOMgKeJxfE4Z99wSjKU4McNx0OvbIaXRKFE7sgt0EPrGPesAMgAegIQhayKR
U4jNeWRjhyuL4UJBUMQi1e9zOX/YnYWjD/wDVJ2kcZzzBNsIh+wodnq7LDWUuectYpzTYaFoUWfd
6KXEfCTi4xKKOPlGsXWMfNxT8lVusq7Lv/vJraBTgqkxeyPFYu9r5MV12k7TkxIVBqioetX7fmcV
zCwxmZ3XkDPct2gkFybBoVqfK9z8Y7IGH9at87wAWmQCcwAMevPo87SzrnpYhv0MfCo/GOEExoKC
0Iy4w4seYyFCjqVGJWc4t0q5A865JzVF5VPlNFfYAsA0p2xjNO05Jqi0822xm3SveJkt401neSJg
+26LibVMp01oKWE3H528708JK31siEa5ywz7rRrT4VIkMmhzDPx26GOT3rHjB66a6fpBuZX5YpBx
5J2mn2Ka2re9nfyc5si/uILQe5YnB9yAzRE731lPcnpOU4E9vKVcqCfU6szLkpDZGkpsXO+Qaze9
x/uxB/cUGEAwMQZX9jUBAkJ8hT1pjdN0TRtZuovISLz6Az7G1llZo8FdIOFJ6oZte5C5izGVql+h
ZHiZEdW2Vkmq1vzWjo1N+I/iLGU4LO0oJhCE3K6wZK/gFGghDsOrpnX2tQ/JI9gwtzK3X4eU9vS9
szMQbOYw/2XUzQ+t0Q59ZP5IQNk5WUv2AbWhKE+8Cp9VzTng6dqvWVEDiURiRjAGpwzMbVM5P5t8
+Jwb2Bes3h9LjQDGStCYbdpio65eRksFQhUZpXYG7ZAp7LlC/rCtCiB5zQ6/q174O9nmfa+Ghi2y
vMa5uU+O6TTfVYN96DQZTbXp43yPT3NX1f1zXXljMMkZsnUTYV+dxU3R2Xzkys8XN7TXkstypUn/
2DnaK6mGcEUochc19t0YDSLiI9QMDIf31OSe23Ow2SGCfnbHYeNJ/yKBHV0sYC1kqibHA6pO5gKP
YMv7y6lppUybo4sqtfFsLJ5W7dIJxsLUOIriYaBdHH2ruSfm7O7DeNiVCXffNBy+u3azGVU9faQ5
7aOu7eFmobNkrwsVyKDiWfyCM5o+Mp9lZaq11XlGN1yTfdIDIVoIrcXUE/jrBarIVib1Av0No6cZ
lb0eKEyufPUwuCJBjUtobpHOrUs091QKQQJIm7BDb7IeK2Lt8WWHiQBWwN1qPYH1ll24Z3IW27j2
fi8rDYk/5jGV5x5onZg0md9o/r727XdhzMaFvCJkkDD2L356Jl5Y3/O5fLWhJa7H1HRZA4DEwVuQ
7YYcCsESzQ4Vt+G8NMRGJ0p/9A28t2+94xybJfgzJPiWcuHn4FQ8gMOhyTcZlt8BLPICl4EP63rl
9um9yzLAcNw8I6teu1H6II5UB7hyMTNWG6DAbeAK0K1W6fM5iC9Tpgh7zZR+CPehAIBBwqA/wJ6X
nge4acDZ4ImQMOPyw7IXgrppgV9MBXcK0WC7f6Vor7ybGb8FB2aNl2wOlDesEVYpbQFOxnunXyuF
XtOw/N9ADspX8y0bCn2N4+Hcc6jJ7ouFb4VXi5ujIngdaDc/Vewllqpb26qnHWMMWFNHf0Si//DD
9oNpAUwP7DdMTsnBwumwriMQuGCPvsRQnguJlYFehpWQ4IRIs0I4dx6i1PejyyQFK7mXqBf2U8t/
Bn3wgkJwgZuyr4pZaGzcYwlvKVBx+pGs2j3+DXMlU/liVM7eae0enCiKdCGXxgBj2iLPxgF66q6h
hBEpxHHWWp3sNKO3qCXJfhRa/MIM/AXGhMU0iqlrAYyVSKP9nK2RDVlsmDRlw0eHa42vbktoCHct
cyNQAeDZZz+HBwDJU261kH8wyp+a06MNGcVPAVh8TWAjPhoGxUYRkqrO1lFX1r6etI1JubWoUBca
17rIcDrWFBDqqj862dUNzVMrq2MROQDuKvnL5NXXdWczYFccaLIH+Mz85/jppulG5FKZ/QJpS5AL
pc9KFpyd5T86v/5QjQ8yZXr3iArF47yjRmJyLfZYb2OiO4GqaaguioanevxVutommfhhEz0/j2ab
rGkBrBbnGXL8uhwRzktr0zEZzmO4AQDwqCzBQojGZB0zS4Tj/49+XK3hzwj4NFyJjUc9VBR6j5tG
fRjzvG8U/Y1kvWMUBYBcgKGp/jVD50DFXwL6yHu4kfX0x7dHbB/yydinKyuq9vQk/Y6khKPOpeLd
JuqetuEDfKjJ/ds8DHN0dMfiV+lZrw4bEW6zXx6rtLW8ulxpx7c6nr8j3OwGc37kvKlgkJzjJgcb
vpKauCap+eT2Gv9C84/uavgJB72rP/6oPPa1ecerSKSI78zu3OufTcLZF1VYv2gy+NBhs6/agQCl
RQ0yLdKp/NX002fpbbEuFv6XS9OzgKBUOf4DSOeW0+4cZekXDFX4Jqa4Gq19zdPw0eSILr32e7UQ
jfIbCP9HUrQfYP/QkNMvTPdfpBieE36OVHTzmSJKeGz5QyzYn5bvdKk7Zmn0FFYOuOwxQCj7HcFo
h1cOUANJRWfimFz+fn8pT9bmZM0a5lAxFjPHlgA3e481arMDJvlVRi2f97L+KIrki2AQ1FwAZ9mZ
oMVHNRrA9LSN65tPGPc4rdR9+fbqOvulMu+QNYQTYi35Knw6pQe+9jh+iuXwrNvl1dxdo8lr6DbI
abshx0PIj70i7j2oWnVEXUBXiup7a3rAkVlGjlPyxLUQmFb7jqUSa+zAo6QEG54xarELA9nljBXZ
vJSTWcflbTdfI81I1FVr0cGiDAkUaoAiL5l24nY1NV/Ewu8hXoZ1lGsA6kP3LiuzJb3AqNOUHYt4
/XsPA2uUSzTVnIDE6/GPwfXv86jvnXEYMQK3FMHjKaaF5ofdzvbRM4cjFeB7T1ncNrL3eMo6qJEE
vMPc5UhoRuOS+YS7k3hXg2W/NIm8Wp3VrePSTLmBJdSfDqoOtJgMh5djUiEPCRSsKrpTmadyJ0MY
amL2DnXfTUeQIUgGYZJAWlJYUPuU8pZc23FeQU5PoWnSAnw31BjuPPAPASWZ450c+3aa2FlpfV8v
FUDcZ+dcfuOiPDjtD4sE7c1XKY0+k0aMYWyIS2XavI46WR9NGdhcI1543H7Udgf+oTqmvOR8Qv0e
sMfknmJuR4ro99Hj+qB1i4QMmCTwYaBAmCLvbUl6hUSefLNSrT/T+sQtXEwyMECZF9Kr70Nb7v1q
yL6ZXXHMXIPFFQppB7sjcCb3baoS4+AY7ZMXlcO5ZNDVhyaBHj8ZpzHu+/NQ9QcTNusBKDshzHzr
5oO44o2scdQaxg5fq7UdDRmuUUfhUMikD4Zp5H7i18OBw+laJMCuUO391VTuKqLXGzWl8sZ/8YZ8
pzIfRkZe9xeWJf2FdquWFW8XHmyTN2mih/6xJs3jE4ySpqavx/FNiMZ9I6RCBq7zNmPilPthmKpb
F3lvIImbzTSbybHqknfM5/z9oZhecYt+dap5kUbdPbMa+pHHYX2GuQcvRTAhOjIKjy4VZYGcbZjh
XlXvvK4Tayrf7Yvl14c0HtKLl0kDjP5grIoWK7rQPeuQOCrZl06k7SsDUpPhtAdM3Al0JCQCl1TI
te3PjhE7z6HO2zqptMDU5J3MKpleAYyoisk2glTc+FWIl6fQ5a6sd/m8r9MYplyrdU8lfnVgeu1G
si65Wk0XSEvqp2T5RcuL3wW5453dpiVmLzqYWV5A7yoBglqjmzxYQaWblFRl09FN4RfTTivDbN/K
4tJMLESbUKo7Dr2Vg9XwHFr+ikCbgc3DM17JuDZrzXI+Ce0HeV2Np6ntcIorWPCpo6knPMlZEFVp
hVHMXpc00pF2ZQyplB+YbN5Ly3DWg+HJddtHnIY2gLfY3OaZeoWKqq35ey+GoGqgnXpYSM3knX0l
+REYujzoofi9tCbv+/IPoBsDVlSsYRinXlJgwjzJ9c8k014zHWgaPqByvjGgXLQRSvwQxtGu8GP9
Ougsh8bY/eABuECDidAVI6mjfnZWdtrAeLV60lkh6zcRv8DQhQjdStjR0Y2ADniCZmOyeWJ5Xwd4
Hrnah74TzF7mr8o0loFjbakpobwLEv0T8gjngF5uZG10iycSQ6ILMVa3rH3k0MZRY7bS58XM219M
EAqP0tP2A8wDVhTCW9FxYJyiqcfHgZWeBpNyXad+uael7O4NxAcWv2C/yKWdN6zadHxL5mreGo3O
5kRW80alCpx4XX8TTRptWjGtw1bKbcTyaj159I60lWNQNslrn2iRpH9oOGZcbS7xO7ZVSM4mBhub
RqxhqOTO1XdhSElLN2P25Sd/YuPy7vf2zH0MhEReNevc6yk/RPrFaDmXAa7yZtcrSJauXxMjpm2R
KCmjfchyfIaZe/DQBAQ9ASA8JnyXajSpgolq4Mdm5u2xYM/w8LNkV6IUXv/4xRkMc22FjQdUhWZI
tOCWfhELJZLC+LVNSd86n1uSfYBmAgdSmZxOSGjzvuLSDZYxvfh6K/dOV19qLS03cY+prk5d9lvx
FB+d6IqG6Jzpd1mnodcTKmm+j4O9z412Z81wzYjRM/dGt8lNUQSrH8acRMFMTTs1VNVGAxq981oD
G1gBIihvm1cb9FEAAo6Mn17eW9f9TDUoucQlxMEFTR3T4k3ssIr3czb/0LSGQBbUc9L0+nCyaepj
8JreGuVU33ELFwFvhu7k0c/yaLjT+RhDNQjizMfZHBg+n2tH1S1PoFbbJiV0AcToOhh8x2Woy76y
Do5KKP0POwsxp3lTA8e94qdW/2y9Vj4yXb7hRYBhN5ZP74mseu7+6Mh5mbG4hXh0CE2HPkLJ244C
01UiKvqSZj4/NOjxDDbsh826DYRj1B2E0R9dvDZZ3D0Mo/v0lA+AXszOuomnG4jM/kTVoHF0ZXYB
t5YeCCMSIHfJt7p2+WT0jb3L2/JRZyzomve5H5r9kM6AlWYAXmKaw5c/okV9mxTHus25h0xsn7yF
2pKZ3UrUXbVZFIC9A4eyiNh+tKaDiVxX0bOrveCq6tihQ7ds3OaShALU3Ci1dTfmBo5e5B+RHOsp
3kvBSzAU7ZlSQbL9aINI1P2O5SGOwYnvNq/6PagRjRf7PrF78qPkqW4SFxeaMFmztGeYsqywp/Y8
Nci6rgN/sXxOlUvFQ6KStW8ll57lJz5ick5tI3Af5Z8u74u1nhnadmC9ib9W25lcDsigFz5ygan2
rLcEHz624chM/iVNaYFTX0bbvRt5kT/TZBLt0tH56UXAOquCt86ycllxGWs/607uuzGefqWQFrEf
Yahymp9KMbv0pUE5qK4BXQtHYu2wc4pYcVMADuKk+WXADAWKi9LXShdfhV7aZ97/qAQWdQKFdyvz
bD6XKKZwYCCFwg3CjclIJEDLx3nq7YusmK81VDZZtcaB8BCEgLzttjrE4EDXMFHEpovletAYUPtM
EoyOzokJhWqOrI4Zza+4ow/2Ro1IzJQ81CfpldFx+W9YBMaz6QkGzyYX/BLeejQHTIhWHsQJo2Ki
C+OQsDAKDJv8InY4LoPc3UFr9cA9yuFkRn64qlXNIV+YXyM4dxbcdHJ1mK/XeczTMuERyTspC9r/
xd15LEmOpEn6hQYtZjDQq3MW7h4sIzMvkKQwAAbO8fTzeVbJds/szor0cfcSUhXJIjzgRvRX/ZQK
pgMj812WQwTUAjZtDLbt8IDY9X45XIwLIalDS7/0+S6JuM97XCMuGBR+cxGYT/ao8ZTNyU906Owa
LH2xIq0aco+DKbSEHDQig7hYyRgeoCG5mXbhK0C5bmdU/nmq2pnOMYbgFZbJdSFy7wn6CGJWMtT8
MFAFGIlAGbHlfpoWufdwfx0gNB1q5uJbz7F/uLOQ94rs7d2Lwp3ptLrkHtG3qpDEm6ph4yb63he0
mcrQcfaNi9eMHla1dwKfQ1aBNAaEurxQvtiuUGWooKynX5Vr4nM4Er6VkLaZ+vf6whAB9i/K2aYy
VKIGZcAJguHxwVZILZ3JMJHSDrzueEj2kctqPtuggvktyZEA3rDJuT2AqLkMLfRUxaR+7atZbiG3
72XsboIxsQ/u0iR7P9BPhMSDQ+YAyYykM+9gapk1ndW32SNp3lZJuXORfe9pdaVv5W7TKvTB6Phi
E8cipEFFXBid5WI326WISSfKfelDpB/GZEe+A7pu7z65Uf3hxOh0jM3ug0UCHwyOuPoCan9UHSjO
zm7VBOvBtwXiKYIj3vkVgQNGCNP8vQx1eMj78FCIZDrWld5y0/DOgNa8c5ZMvyaKJV9yBgRmWH5K
5TvvDlzGGnKRLMvl6haPePIy3nx25GNmnJ2UvEUL1T2UQ2svE94mvmv8g7fL3xMTyyeVD/h0Ob1l
HM7PDZJgBSH5GHdqPo0Bba01HhksoMFjjO/WsA8wdg6co5hvcJzIOhoW2ylDZHXvoMtg9aScCYao
WevUsdaVGx6lE3WXIcKIQNQbTa4NNgwzxx0YYMZm2bHo9EcMqncX4yguYG0eLK/6WYEs3ucA5F9d
gJcVmYZaxNWxw6qxJisS3FM5baVMzd4wgNqaNh4PlUEKZoBK3jGbXry2ZT8fPqjQiT8DVqYDvetX
XSvzd193C/1/5LWhFyKIq+9dNU+7WbAY+A99kiJMwtKsB53iIdP5aaZ49AJ/8jfoOrMlCRvvPXpK
NmQ3qNTgbL0eWXQdOatbnhj2ywpcqyjMpWn6NVMHffRlQkSuogOcYAWt2qn4VXZ0kIxVRP495AAi
IO9N9ILIyN52vRC0ufPAthmTJd9/gXRXbyb1WI15xnR8dGkA2rRDiE0tYbw6I6jN2jpzo3SvsRcw
CS5f5hmSz7g8M+j8tJT296X2zu2+VM24K6tLixDJi/BeOkByhTzS1LVOPBgIdUjRc97vxj5iNFIF
3KPwONO4vPbEsO+S8hXzVbEKHrMxHfyY5+S7DWpsldH/F9j1byy/gcOFLXwcdMB7jSzTXctlD0q6
Y5lg2wIyXfvgnUpjGIpZybqGwnAxeJ7hY7L8asGxtZgqMuu99auwYKOBGejPKI+vQR/Rj55s6q7q
eIDlIWyC+YQ5/VujEngAfY3Pz2HntZGMnN5bE2IZDz2Wi2aqrftsNW++D66IlMvO54581B0+39k0
F1mc0m5uzjmMhK3NMHxVPXBeS1UnTJKAjBWJaHY8v4PvnbH33x7NGBFNYJdEzncMMQWbQSC/F1nY
7rvw2jcksmptHSOGEJsJUCc7jIspClrnSUl84E3qHRJvMecSVmww2v2NnyNCtGb6GA2fAGwxWk+q
bB361ny2mhHrYJTA4G2c5QnkJJSgoEmep7riFub41KDkrtjlvGX8UqsvYWGDedTlZwxdDF8OrRX3
X3rPf6JRI7iQTDrG4iGdl+pbRKfqqpdJdPUWuSoVHrJlZJYAPb07kQIKD9Cmt51DMovvYbp1whtf
o5Y6o24mQFtV5SVRxTbLmnyHJEAFSkAtXgEUYJjrta5H60zm9gOP9acxJVhdeRmahKfWqfXbjZer
pLkU1tCPrP9ZMNzunOicuoa67mLcLSXX6Rl4II03+UV8jBwJAy/YjY+81sICNUgRb5t4woYnvS9O
1cPVISpN2k29cr7elTnVMkPXuJs8SVHpneJgVeHdfJ21AN4XUgIGvKfUzVsIHXCnPabtwpY7bUDW
B0MiN6MnacgKf0zQ3bmQUf7SGWdPoBW3m+OtZviWuDhvpfHEAS6pQ5hhVbYW2MnlB3LY3p2s9pCx
UlchvgdngjDUNTffO3pRY/au7X3p+6rf2o31s/ei77NKyBxbVbDWcBGTKXklm5ZykxTfsphxqhWn
p9luX6l4efWcadNATSV7vzZMQQuoE1toHpgIl+BMhx0MNqd/gW6G1Nj4sFQFeF1VjM8tR0y776Z1
7bc0bRYlH/rw3kvro5iDnzpytjWoSRRorbe+4nJugn3UdOdimlKQ8bDsuXH9GpkFbWvf+4HBEMfi
18Ebzu7iniW6Bs0H34ED8eok6TcMo68EabA4imIl8MCul4F7/+OL12reDNGjYD4cX70IHljycHbo
dGQ6N9E2lDdkTxpijSrQ9tbghj06OShZD//Y0Q+DAxPU7u7Ymb8vmQxgoNDsGQPdUCP67gU6+yoB
17dHDwNNKfvzgNq5F479EpJ4F4u8kg75NTZxsPVkVZ1dOtI29FxeCRR0ewsVAuuFrT7jMjsyJZOv
SfsWiD5+jqIRbG5bvzoTZod4qZ8waNs3sjSIR/Eeawu0rThOL/5sJxdK//CVAheIa+tiZ3icJ9W7
Vzgt2dtYG8rQw/c4IH9h5vaT5c3foBSwTUhm8Bt4lebsmogUG3pZd8bY8VV6Nl1ybqNOtS5fAuot
Nk1TpdteReJqYsRF1RTPUVhfprZ+eCVd8RoHz93iJ2eoQ/W67If5VaZbclC7Rbn5q3I84JDhsCdl
yckQQdChl4ouLEKI3GEKjBezOujO+yRK7AgxiYANXagkbaaS0UMYdfjdNG06JOVJ5ICjayOIarbb
+xt+iN0pYmy9z7L0EM3JC7m5/GaXsErm2kcSITmzq/mGaUkbt7YTSG4ohjvQmI0rkzshP4k23TD8
vuGZpk25UqDArODXnBOSsQThrmSyeKCdGENdFZyw4orLkEbEjTyBs4f7XjzaDhKu4fiCb+XGPUYb
FAkaufvvnrG24DZxCvbvtUumKoSzxy0fIBFAJYdVqGdeOSTzvtH5TY9Ldasqdwsly74XdsaQTPj5
zoXF8RXsqgWAf4WbPmRtahnF0PFqndpS/4yw4vCPNMWRYoPj4qDE02RPiQB73AfwCw6mScyJCaUd
dlQTvnOH9YXbovkDqpeY5MmG0l2ZMMbbDL2bPbqx+X6ydlk70P+j1Emf43EQbxSgUtdLfrerw8s4
TfrezZix+0x/pAae16JvM73XtyyJwYXRc1USPMDBws/CZJjI6OtoX3HlEFdszOPIS75f9gxjIO5n
vIBNTVbVqLVtqYLXEaNCW83L0WNave2RE2ERCvcwPAykspQTiF7xTOineOoDDnIhK4SZ+Sqrcjo5
5C5trcQhK6oPypv0RS4CeRc/1Ymw7xqNcMdjW/NeZjiIfcnf4wfX17z42bODU46uaLzHAY29jGqX
2C5PiZv9/QGra3nKHzelrlf7obL10xAdkiI6CnwMOgisU1MM7fPiHYztiqc/H/x6XidwgM+P6o48
TaIT7Q3eVCb8xTlL6HDU3pgf8WHNnx+XFV+P3JO8ZNyq+oku0fGnNqVaFUe9zBSkD87WjHSeD1ZV
rwW343ebhOUpCRssGjPYvyawmEpl4XtJ7vBAWSk97Hl44d1La+k0ktQ2QXGCtVmin7VwQ5gnVBI4
UVnLjWpH886Bo7wv0jm3PufnUNj2pp6iaAUifyK6VqtXbmr9MenymKMeyzYqHzltex5fABmRgA7j
S1XZ6R7ybL4jkvVl6fFmzYvOniaGbSnYvLdhDCAxjdMp9JviErQmBSXBwXRSA2ayjJrdbrrRmp19
DJvPY3svyXuerIF+eeL6vGlSbmkmv+XA94/YeXdtKl8NGeH3sM5GzHTRD0FxWTcX8Q+cMu9i9M07
xDefuyrHcbo0Puol+9aWDP7Rtgk8IDy3eVrcstamNgNj0UZR13JIBG4AF5r1ZUnr8QUHkbNvdcWo
Km75+0ccgegOLnJYqrcgvcxmcpzuCryG08ukrFvPYGYteJ5PfZ2e+cete1WIaE8M40vnJXvHHgnp
4RL8HA8c/6c430ZlJM9tFQhCbUF7XSqsjIuNBBkCFDloRRa3aEpcKRGMX9eP0QjbUzsBS6g6n5Sn
v2vGEa1hsL9msPDGTq7xHhzC2utRfiumiw7Z0oQpJhlZVu3HwDW4Vl3xe86KXR7AwnL84gfHw3tH
Mm+dZlOz0VA6G9rNGIox34IL/o3ZH0dxR79AJpuYAacnHCpYOS11YCN44DM5LYo8vej8u2nh06fM
s+fmxiRo2vUx5ul2UNab5U09L6QeESA+m0pDJQeUTWHTxh79I0gN9aX1mP0Novs218F0BhA533io
8632huSB5kpwzpx1PJm/YBn/VoDs/6UCMM8JoXn8z/mx86/mm/mv/V9//ZH/1f8FitgTUhDlD3A2
85f95Xf2yYURzQ4EqCdbOX8wUH87nqX9D/8BmA6ZNEBQCd1/9n8F/7Ad3uMh/V8+Hl3b+7cIUeTW
/ju6xKf+hcSYsAVeBaWwUP8XUEvYQxbIMvI3igJLdHZ9UR+5GqOnnK2H1qGehHAdwXD3aHRC1pSH
TBrGpQSOtkP3tnBABHn5lrglGz6VYZsAGMkjCYtcW8AzigjZAi0d0kPtqQ/MjkDZ2FSC5DHyaXN5
UrnZK10n2zhyolW4TMwLEIpt0Z6tcZ/ylt3GmeOsBLGMjeUHLvLxUHIP7p5z5hG3oacaxQ4YsgIU
TDmJtEEModF93EOwpwSxM9y76rBokZxrH8mFIeV6rBfotey05Ai4IMG7APP+5C2JAzupw2EU1Mm7
F2wHzMtvczz/YBwlbopLMPh3f2k/GlfzXlMhZyQZo9O52VtaVVwzE3NZ6hEeK1kQ9CJNLSE5FJSz
8MUFe7DjAufsoRzkZGYr/dJaysD5q58X3doM0BfmM11WPUMY+lROpb5qWPCnYrAOi23nV4qscOyI
cpPpydxD6CqrnJnyYYhqxBbAJIdBVi49I/AOhV1gi8uFOMF+2GGcG14sR5wmaFyR03zohjis8PR6
rOziSCQXB3fSEBp1Gxje4FQfnaZw7zgX19xTrooUHk20ULR8VR/HSmdfRgpaTWxscIt0Swwhe2oI
p4CgPMdaAsafc5to2TBM6kpri3rvkXdDemMol3GbMxvAsF4knjkB9uTBWYaxa11qpqLlYjtswr2P
X9tmtj8VN7QP2jMS6+wCAT0P0bSmgHQ8pw6Xd84r6O+huErNc2aHjXeijLPfmD74JPxF3uiQA9EY
i+wF7OsTLn/alXzj7oCOV3t7SL48sASE9vKXWEXvxIum3TIMiC/ONntxprH4AkELjF7gwuVNUHQr
SDcBZK9V4fpP7h+orDCvU/G4KaRA6IXvzOvGJMcS9+e+h4qNMv8dNZgqpCINQVll1gk9d9/XC/CD
oXZP5L6egnRpDojEy6W2nfliMt4aFkO8xeI7hN6Ubp8wGU5vwzC2L61trVTa4tOwlVqrlmEb8gAN
qIaKkardqmoih4TpbE82Kbuyj35x474+5XAliCTN9xIOwyrj1rlqa376uGmHD8VIza+X4EGSGq8w
KeajrqLXoIpqRrXYQIGKMoXNwp9ALcqv86CAEU/wWgFr461o4mSbFtEqd4z9y5fVh3CKYIVtxDqF
Ns+pKYy3oxgheJqsx0TA9e4JJr0rcBqFnbf1tsw/M58cgvQm/zxY/aPvGmxT3Dgcwy23OkKLkWdO
wwUOvq7cysIWT0tD21lhKEovwKF2g+ccaUhTFzsH2d63XwMrm24k1wxdgrO1y+cOfpbvC33WRLvH
DD9Oy2mXot99O2nnPAAt3zRDMa21bBiNpehOrNPlqfQyspMK7pnsWIN4ExJHx1oxTeF7sQztjpv4
dV7G4Tmo+YLzmmMotS+7FnPX0dYGf0pFs6CTzi8RhW+j8iid7YJwrTpeNXAsEw2yGei8Uj8LL8ZO
kz2867jfo+CGStYdW0E+tO301YoS6EtO+s1JJ661mN44NQEh8GfeUpVN6TnKJabpGfttzOiFkiIm
E8RyAIw1w1Mip/CQ0Y9HwXe4GUhGwossrPMjzJa3fvpu62R4HVEF4E99nhj5A5nLu1sXJYfWUMGb
2f68c11XPTNHj09WYV8UPCNsfHG1D8z4+sdxA2OPzYJLzlobV66ZX5XPEVFqbjEXsvk+5ROPtT1m
S5nTot7TpY3hUxOJW8EFucmxjXcK1jHvqCI/k/UCSeJD/w5nCV6NOutO9uM2c9PPRdm/+eLB3tS6
xhHDJbTwnbcos+hJTgFGz1E0IybY24sKSuuJWN1P2U/LvW2yl4BimJXq6MYdIvtiTQs2WM7XjqGW
IxsefwNq6Z7fSSKA13vrFTN4vIQhZ8rST7Zz/OxVpfrijvMlSuPsTWa9hI4MZdCUunrrWjwD2Cc4
JSf0X1ie2PjUWuJKsoqjkz2qK+yOyUK0SxZu1COkVaGG6BYlWO19YcAysxn9HjBvvqfgEiBsTdkt
z7xL4ap+M8PFudSMtlewrpD+ADjuSiRMwzX2TEc06jlGK7etDmSLLLtznui8lYLem2QkGl0i+bkd
dA0YHVAQKVS4dtRbQBmLSeDSAbCfkrZB/D7HccRKEjEYx8Hx9OCIypknfhC8SybQUxs55+4GJDXr
3NAfhl5VT1xZfaInUD6odmQ/AnOqcSuAVTkQqRQbSoDHk2Jagla/TmOqHuTnuqS4LhBx94qL9tnh
uz1WzfywsGNFQg/DWNM+IZaIpymbv5JD/J4If9z0XdHucisl7JN72WWQACXD+ZsfdHThjbw8cirH
V7qJaP6pcPlQTbCr/OiHNbnftdd2dMZMyD+Beu7iVN2hNlLHy/1tm/e8kRFYAJB0pt44/id2tuAi
LJaUlKnC1rLimO65DpxGNn9Kl4DOg7T2NqFq/S1sWe9kxweHmRiwmLw6UfAKCCOlCm92xCGVHdMb
Ht7rbKYTyymfT6v0lyJ6eAJb4R/SwGKUX7ZttWZjbqMlPGaBKk7J48Of/+qFR+/YHNEKyaCjLtuE
vmxmD17tEMTU7kxyC6ah7zhHiYPvgF2h35EsWM1DAew7WCZY5eQWwiIgfGX57amXKMxzp7Fy5lh7
GToUED65RA/TgugDGo0gftLsQy/pUZByZD3SJ+zdaUMZjJKQdLpL1tY96SVi0nAHCryK4XJkuzd0
uYENiec4POipEVjtQQzppI1x5fHyU4L6nFlxjSuooIEwWRr65oZuP4UNXPuG+qI48Ld56VCd2Ap9
tTvCt0x5ubfPhwQfL7UF1XIuQus5MqV7bJma1A0hBybJp3ikMzSGiLqzAuYVRoLpHTtneq6GwmKe
VdTHehq6w1RGy65ugZOIxku2FD4sFwA370vqqZOnnd/W3D9EcAomwy7hBD0ig/ZIlT/DIT6kwNtS
q/xKV0N/mNtZncOATDN1N8hp0dJs8DvRzOkDIFNdey7oIsrrUq6F1O5aZqW4kA655wNaf1aH7aYf
/PgWF/K9ECjoA8/G1uOe97Swha1I6+NOMO545oiSrBqOnBcrVHBBTHiPlG3eAcz4ILMHcO1B+8n2
m2a/KHOWdsphGTsvhpwU6hkORh+ufOFQzRe5vIB9TFkERr4gpLwXzRVkgj8Pl7D1fls1SalIz/m5
KD33dRlgYBEarFkIruAn+2s05Xch3Gxjw6PecZQLn9VAUAFKvDqb5zwJ7bd2zEMYeQxS7cJcYXqv
59bO33PchIX1Qozjh9ZVf9MChbsyCDKp2kedV57zsCreYJ1Q9kks+dyMYf4mijbZCfKA27DzuwPg
z5m12RY3q2h2sVO7xI8SRYk7+80ubkz0sqiqwXRPvBs95uXPpwwQ+i0PJs7ux++IeVJXfjF6O4lQ
vBIpXjLXDng7LjHUzVkcdUjyxeQ4hjVdThuqMICK1uY7ac67X7fVxvNC71gt2CL6oLBOcTtO99hR
rADYzd4tlxMEPT2EKGFg3yHX1OlibXWQtUcJrf8g64CvwNb4Y6AjsDdz2mJOucoge+GK6OW7j1tn
JfX84MA0mLgc70uz9K/KEDvKI/yDj3+CG8llrHWOv3o6JyOlrsvo82kt7sxMxkvVTlSU5dW2qZk3
lO4BO5nn1B+dUegWROKDXnzUYbGj/AXQx6cSjUXHJzV+kYIq0gq/mwI8E+jXQTebCgRHhCiqZSxX
2IVPZuGvLz221rRRjwgTSky/l2UHtQSPfoRhY9LH1KUSzJlNuq6JJYxl/jzATuLZKTuwlUXzwrGj
fqnbwl1jPij2//ycxYW0tZb+RvkNs9dG/47t+tfkpB9hLo5jYN7HGnKm1JzLOp29uTOrAN473OEq
eIshjLgYta9Dj7PPmPzEDlG/Y1WLXkRd86rL+j0htgJtqWS5DzY1qzm25gDir1bVevo19zFHAcl2
rKd6vilqN19Mhtu+jfN3REN+EQctLo2MCvikKvZSA3BwRC9WoGwH6ltWdpA8wTnRT2nDe38JSsSg
oAatRy3AeoqrAMGaY7nEhVogB57N3Jm7aQjzFY0V7+3ZMXdh1f120bRw2zXU2joHntfWlbfPu15e
mbDK6ySt+lAEHHni3lAhzZa9FKDv06wISBIH4ECWjoJFB+xF2Cn51i8tc3OgVKc//zvmZHMtGAus
e/wqV/TmGMR9u/7zv8zI06vX1p9wrkSvMy4/qA83RyZfp5z3qKEzFOm4us4cwpa4aV7/fKAoHC7w
IEa4TXyO9S/H50eB3QN4u5ZEBfc9HXN3uGPsYtVLNMXpXbrhAhdreE+oLr9bExpE08l263k5rpeI
bFkkvheBrM65v3yJ7eg5HYD9Rc6S3LDMJDcuP+cGUuqm42HZ1FKf4Gd4T2zyn90udQ7Auj/JEAKw
28kTNq8t1/FwTZlrsBko4IPm76n7OA/b4MOhlxKYis/Eu3ZOOMX9pxmj9CaqfGvtt/zmlEs29dRx
S1tA2pw1TBg2Ne/y1wdacFf+GLlbm2TLJdSyOBTjdGNpBISHXkBpNp93i6A7mMC7BlyLnv580HoB
fuMlF2upw1Ntlwd2zuVPZfLXBXv0cVayvStUD9br9Oom2AlqUVUHnOruhaLpH53S6dufD3WYEF5h
ADhIXnA8ZM2bVc9AR2tpn/78b+IBxa/gfm8ZmuQr1x2TC/cWnK51Ae+/GZw3HO3mlml1o6xSvf35
gINkYCwEH9mcKsBsb7hcIC2zyq9dUXI2YB6yR43AFjbEy202VCymTHImgh4nHJ4fId/TC7TQJ5rQ
YKkQx0VlyJi9Zd3W9qsNeVTFxR77lztf4w5/cpw/F5R7nfUg/btMYEUPabF8nzxzy3GCfmLA6uz9
x40sZrWV1Iy8GvJEq8A13o8p4eljbvbZ1ekp5sL30LGIf9Ds9GQxBcDcLwuEIXvfRwp62zT9Gtwe
dAw0JKsNY56upeMABGaDmBbzCeLGJMYX/41LACMc+s9/2fBljessTABxCQAFy9amlUhCsSj3wKEn
EJaNsxuQ0leLV9+SubjCVjBwuBXdqgWIE6CLq6EBH2PjK5nmx020AsuXa/ltpHNWLRXi/6Q/utJS
LB3ufKaJLb0aX1eboRrjvZrqYI8liH2M+0RicKyEIKXXFubWq6XHcPMfdir9LBNtvZ1qiX7jxD/i
dDlYEFThiAAl/A+3onSaKXm9pVjsh8aObeqeuLGYade1On+d1rSXRViHm059+SO2/v8rJ/9F0gj+
b5Lye9d9a779jywN/uzfLA35D+bgoYdbTHiCfhP4HH9ry/4/XF/xaSl9GTwKBv5WlpWEpeGhOiu0
Y+n5of9PmEbwD1gagRcGPhgO7/Gn/o3uAeX/b90DfGkPARv9HHKIrfiy/5UAPi88pu6c4KBrOxxj
iLdhG5obJ6OSmenirKyekU/bqfECKrR+muyk+7W01fQMlqrlguh46D7gZ+l1XgqcNEhZFsdjkrer
ALWEYSqDNceyom0oe+jeuHQ5U/ih+OElTML7lNNa+Ai5Oopkh6TFkzTp4NEfkDK+hK4arhJT8M62
u2JvSo9jXRp8sQr6EoPU+zQL7x6FdCFW7aMd3A2ZrUELu4K+ZijH+Wsd1Vn1tpSg+lZYJMdN7T06
RHCOrvE90J9bRwknQpHtHIOhv3Uqd8R0Q+mXagtSlH38Sh9udkxjArwWd1U0Du8Vw9HrMEafpjS4
OiU+nMrk1CwDseauCEnuuc+83y5jZb6wyK4PGRj307JUHTqF1jRxTw2eMBE37k+blCMsWifGSQLg
M9BbYFDlx2Lnxt5USZBh6Gfcg1PTn49DoL03r++sI1uh95xpyPEZavPBmcTNaw1S2eSYb1VPX9kM
fIjRUQD5U/EaU8S9Yv919nMYeVsVVO6lLVIOlE3Q0/zOST5oxmNql1/y1OAflXzGQuc4ln3rrAUV
EGht4lcLP3iDsesV2/qJFNiqLRt0iuQ70W4yR0xzQV1QUYHOB4diSNODhYGMVG7Hw1JxcOp660DI
QvPD5GimMQfjJVs+EUeNVtlo9omXfU0Nwc+8VOm6oxiM3jUXD27j+HqNbzs/t0HTs+JOn7lSaGap
JJALRqg7wjzxzlH0LwaV+DHEQNXiyfNXDdmXdZbDkxjTPAL/EAbvMcGvXSd8s4+RHVdYHgBHxk3J
TGAEwObaOkUckZTqBgPKjKshhEVIkGXCZc5jhIs7YeHpzr17E4dy50ZMZ+o8tPY4ZqND6aM52LNH
1G9B5MI6Domz7uo3/KTUeUAPfe5mSxAEh7qE7uRuQU9k+zhEUhOdRTfiXH0VU9Dt/HDoX0TmhXQ5
RQOsPSofgMsORzMKyTO00HEXPC5DSkXpJZ0z9+y6CHCliJmTd1J+zakg54WYo+Pcwy8NLRl+9jM2
Qp8I0kszR+os3Mh/nkdABBqJZN/aHbwpMuprh+PE1sW5cgsfW5+Ycu/Vwga173BbrgfcoRudKeul
CrzqEGugN01YUsXgheKepE3LuIMKbpEGrwR/DXzbR5VUR5OVEQOX0BlDO0TBYgXOgFiwZfoKigBJ
sA4cG3mXINrmVeC8q+6R3agt/2DrGMtJNAblapwWsqWx99EowqrAUdNj0OUXOQw9p2riFqspraN3
J87U3StyHAxA9M6TaelZbLnfZ+5k9hB+1UF4FZd5931wPfHEcm2eoXvBE5yib7qxbqLqiIpQCKXy
6FPlUEboQ304ZiP4t4IzOcY1QThc4hyrfVKMwmLXxXyldv1kufXV9Z1mWRd8cxKWmvK+tC4TjTmY
WzI5suA5NrP7Pck07K2lxaxd4Ls0DbV2hd2U7WZRNnMyHcQk17uxZBSdRMv0qIEZ/U+C9RtkVidv
wvL0Ll/y5m5qvqrVkjoc9jWinwhr4CTWp9AfWTpVsjUpZbgQhpOjUxLjnQSBoZhQEa6rgYJvi1Lj
GDLxOhX6E1MH3rECfbxUSML9iPTEUaJjzIRhhWaBGZOfEkDVo6pYpVHfvC2V46yxES/PgZy7KzNw
uSomG9JkdCYAwemWki8eAwTjwPo0hyxNjY54dgJSmVHeMZGAc3bwtGZQCFB1mxTyd6xS7zL6E3Id
/wYnlSlf4Td9WWDdooU9UGB9qMu3PEFjpkMZyc04BIXRtZmrtR2CtRYD9tC4wUdfxCmICUoc+BES
IHPG/C3MojJj3An2hNQ5l1rorR2mFUEHBKDbo67JHiQwyVZzV77+y9nh/9DE4fqPlp9/pVrJ/7YT
P379X7o4aDGE06M8m8CDy7DVN95ImgKCLs6TUnxu6fTEeEbmLuvbsCfYBwEYhTvBZeXT7Bu2iqi0
m/OeZ1R2sBFQ9jgxzZHRVf6ZBuRxhxmnZjAGgJ/2MkoWUCUKla6GwF2g2eSECcH1iZcJ49s1bw34
ALtMD2nR8486nlVvx1KhqqYGgpHsl5RLE1VgeAVb60Z0iXdO1yeXOICWQa1Psgm7Rb46XZ5sW2ZJ
55RA/broWc10qsKfrJwgO1zuLRjtczrT5tmjPzFJAH1S780pCMcbZwIsGd24nBofyzqn+3DrSxBW
+KnB0XVFwRhb1ApFt+yQa1Er5mx8sBGcbYG9ZT+Xec3pO3Cq723cJa9d0lurcGBJRzBX25ILJVa9
KXipO+l+pqslCTcgxQywZECad9fC3LSSQ+X/SCzuktBehkgAasHl0WQTEba6K45VGw4aVkTfvHYh
kUF2I7v8ZilrfpqbJvrKeAVU3xJUCIUNhXY1CfhNVncLPI+5PUyeJZ4CcFe/aTv1dlWZcyynwwmz
i+2LTe8Y6xXIM0ObMVueB643lBs98i3UcAbVJh1Jk1woNONqX4Z1+MvjANTx/q2ih9eF5MSc+/XP
ys+XYk25afVBHWk5M1t1A3/Vkx12mOqb6Zuu6vJmUhl+7Ri9ndIop7mxbOXwkU5TstXp7Dy85+Gp
s3jGNqRKAaDOTRGdofPV6OZDaa/a8D+pO48lu5F2u76KXgA3gETCTQ+O9+XNBFFVJOFdwuPptUDd
X2qFpFD8wzvojuhgs8iqA6TZ395rDxGOqnh6GuNwPIBpNe5zZamUHOOyluEGoAiB7xNljs8nWRa9
Mo7sbwhM43vDekDjqRWaNxUU8Wf5d80kwBOzkYZ53Fw9Pc1GWlEIxUNP1dwPiOzpnyac2tcIoXUv
+rbZoee4pk8w1bv3qAyvSxA0h7CtyX7DNJ69Q6sm+45VK6MgwEwR5VMQmFfS3w1/PM2im37ZwTqn
pXOHdL95wr8fMAqFcL2zl+2wnCcDArTVxi8VbtNwnU9UQ/qz62UBQUl2YSmE8a4v9R79UvRhDZ19
4mgIJqquqn43L5Ug/YC5MNWw6GKK5awB7oWJ2GzHe/dvowiT2Omej8lAs9fSTSjK/hgzjtylsmIt
JgCVoUwWxswjZ5QQdQojgdGuhuY9GXV9Fwd9e4gZy+KDVdUMLQmXsgRWunVio+WsujSlxPgZ72Jp
T5kQCjAKl9x5K89xEElT98EqvYDUVOxuJztg/Xa0+q6VMX2sYeq+mbXpvHkhvS34bftntBFBGymt
LsbS7yKqqefbF9brYutdrNJ6eg2BkHxwCTX/mFHJSg5gxeDtmfIntfTIEMLucItL2mVcmj32HSjA
k95EOM/mEACSUVNI0yD3PQ8U7JBxarlfj0t3DYMJamzE0mjjYpbbGIma12Wd4niou2yB/cbu2ckC
Ew8zzTjAt0ZgV7TlGEtvjg2MaifsZqFL0aozOS0d2IbIP0UXe5+zJdTNXXp4xKgBSQfuQjVKHOE9
E2kUfSQ5xHA/C3p1kn+LfUqJuXQp++m9tLq1A+hB3DKSx17YzHYpUpYCuZTG9nQfNGSEVlTx6GfM
2+5Tt5QLVa5nPLdqgPPUDqlXriEEefAF2JdXfVdkv3Q4Wmfsq91JMc3/sAO3+Iin0Vornbh6hWC6
1mmPoEEaBhTklGvXRsxDVQw8ZqLsUS+o++bMTJduktf7qvd4M6n7YUWZgmYtWMSMlaFbZnZM2IJW
nZ08V84MT530rbGtGprd8ZwiIjSDu7zqgtERibt4q9Ky2BhaXhz6rnRqv7ZzO+SUGsSviqzDNXeH
6tM1GiBeqBkCP0OPLZk6yZC4CBpQlnfNnR9W9V11Jj+eXnsbUH2ex27gVEBXzy7hGHLvJp2u+oq6
bD3q1QorCrcecCF+S+fUeRZVcMC+KXYYOTk5LOpo7uIksBa0W2tF7qmyDQd8G2lwzbDUBcKuftPn
uHjNySpPxMuS8RZqxV/lv4Rei51IrkGepicyoNXn2KfNsyFK9WpxwjqbkWppx7BHLlv6SAVJ3tOk
WjnHVlQQX7Osewn7PHiKcKHLFZaLGlckp09XTO1GNnV0hRBMmk9hkeq7aroiotPwbhb6uYnj/B1H
MvizCJ6er2t9T2ZBJM2+1AWkucnTIoyqnpkZJzFQI0FpfD4/YeKEIZDmXNoxghq/wpLRwFprCjvb
6aOTV9s+ckpznYVLudgAGP/F6hSqPeM/Y3bX0hrG6qpmYqiDpzKIU2b8OwfCN63MscEs7BKu56Wo
n0MXolUihQuLxLWfLHsot6MVfhIRG5eyLwkOM3XMfR5ESF4JdyIFZXYrBsYLjhHKY+cM1SPK9tkl
KVVU1HeMqjmgSnf7YTSLbREPXA5Iao1fYSfyddF5iPiw9eJ7aMXzoZs7vPNOjDQqBPn6qhg/qeXM
fZ58xi61Xvuha2FptaJnMQ/cIpc0ZM38DcQNHchHkXfjtWWT2AGh1Z7AJQAUtOAsSFHYl2wsCJUS
7efRC7yVVobexlUjvBi0zufF+nuMggZ0WRiHJyciUdPMzK3HnD6bCV3lhXCBOrvUz+Q+NSFMLxDe
18JmgWFuRXu8jznP+KLIEHdN33sPFgx1mntNIgkOpGHq4S3AfTjS3DDqNx3l25t5npFHBoY3fgSX
z+L8bBBO1VqrxJ03OJso0KNtAp+PNuiMYhgt1jNS5IN2dFzVbww1ksYfbeMpWDAj9SCsc5Lhr7Um
CcmFStnXVmGXrkTDU9o1/Qt/FG7BzibIuQp1LX63Yp75ekirR92ESuflarjKhNfSdWb5GuXS/IEy
Ue5r4bYHm/P9Gu+P2EhMaUeKBt29E7Tdhva+4o8LWuViM+XDO9E4W+6h4wZcodyiJ1THsOLIQj5S
P0gDuNuUpRycOEd+D4372+smex3Hwjs1evtg6Q0tXJ7cTJ5wt7mp5T7hsh8tgIJat7hrZ8wsLmey
zaASCHNJzpYp8vLitEuOyRS0+Al9PFZW1NL9spDRR8lEvWvK1rc7PlFS5WjkKxivfP4p9E9eVHPt
oFslq39fOf0v1eSgGxzMTQTL/7cZ9/JF7LFT/xuB+H/+tv8hmnryPxxpCvpbQeNKC5H0X6KpJ6hx
RRK1bGtRVf8pm4Ig5lDmCBZsQ5iWuTQv/ItBbP6Ha6K+6jyFtMtwx/53ZFPXWvy2/7isYQd2ME0x
hhNcrkzXpqL2n5c1i9FmRZunh5KVC64S7DlExkiLoqNT9YwPoCbiQASzJKdu73prpBHdxG3Pd7U2
A+pHkr9eNeKAzYCIk+P+IsiCGdEqVwEpKz/DqHxIi7dAq57Z2HyjNsZrpGnVgnHjuDdweJuSgWEq
J4da4uCkdYivDU7DmDO5LmZO/+EAw0GluMTlrxGgCb3Gnr5N3gn3YPXrHe1oFu65zPAzBmZ2VxVw
LSVfm6R7TOIZvRBKBZaDzTxE7jphYrjWsuqd2G4F4yDAMRwR/WedgPleG6SuQoMtoPazBNxl8jGb
vJUzyznirPsFt7baGKWOltPcivjLKSJt8UbxUubaoWFa5wsuG09W/WxQugZQ6YGOxXU2xbRgFoEf
VYBFphL7CC0d/tCPkT8BgF0rK/iT2iFB4QZrkAHSzu+7WvPzzkB8nYhqzDaupULpj42K4n3b6682
cuvmr8fV9NDrnt2gW07ANaGPkgOwzLnoZ3bKgkUkqjZ7HC7io6BO4m51VD7X1cQPf1QgDupx3bkd
05mUsFFr8fMLdc/Zzue8d4xTq2D2LLxI3HKO5j17WkMKPEwhL0zlc6Q5PWH2xvI7kq4UyA3rCLMc
FhasMzRsfOQeQoXgdrSLKxPiTG+Be3J6wthuchyDkYKkUoAChRKwcoHpHJyGQBeltM7WjJo37vHh
qjPhqGvlcq2R4Dg44sxrkQc/8OabVROWwdlLXWOVlgYDKmJqpzytLjhNvFVbmia5iuoJ3Z4KqGZ2
F4des49nibOtLu4es72jZoqncewp8U2XvOvLEDDxFlIEu4J4WJTgNczIi0QZ62VsJCX9ExS0EvNg
KuVjubCOIZCEFSa8peqcPMsEOtLIl3oIk++bSzI4HooInAJLQppfw4TKsdImExq6fLHWoYZJompG
lTbwd8AWMNjdiSbR+lDJAThQtNiXa1zzGHtOXX3qPDe95578dofpVTOYKpggy3Z8atF24qfCMxbA
W+umZuMpfGxW95Yl5gBXq7vNCrOpaXDD54C48qDROnM0ISinR7bra1F06VvYY4EkplbhIeY/A7vq
tlYtP3BrZWCyAwNz6M3CC0gsDz2vAtu18gbrNWi2qYN73408rIoJiUvXAvOGScjZpJlOujXo6bSK
Azj4wYCAGo2/Bum66yjCYpxwD5l6w92jHRFaJiU7l1p6Glo8yj1ZRbgTEE4mM3g2ZHMMFHODaG73
rnROs7VvAE9DhAqhf0YczKrgudVNLlUdCnwTjK8BSLu2wIo32teyat8yJiOJk5sHbj1nNy2f9ZTo
pONpwcEuqK0xftcYvnPKQVelystVr7vuQYswCMQ16RjbenRHOEPafIu9ZMI434IIc8dVaiAmkC6T
a68kFuPN5aa1vB+4KSytUxTfkhBvHWgLOK5e4rx6JnzyKCQFMUUn4h3QFK2eQTge922XiWbv6k7P
uWzqj5aYGOIMyJKxiavFmdZ6EnFWjohWyy7GwUDZ3L4sovylseCVaJxQ+ARJi0dzGkP1br80J3a2
FqQ5uM7E/DI3si4mP2XuK04Qb1TKxKRianPMbCGOQCAZOSF5XMu5yVlt6FTwNvj5jyxDsMkoXywh
1SqXRw6EXu7nprXXG83YePmTwdtIQulS19FLmmlb6TanqLNYRPIZK8Rm0qAX0uKYHcgw00STF5Cr
1soD50idpLFzRfHVR9xYTCypO/wvH7U2ogRIaPkV4IdVXY9Y8Gx8tmEX/JmIH6hc5IeagRmTFBgk
AgBpY1F8xRqONa2knzYkQp64P63eC8YJ+uNSpuuryv5dBQyzsE1PnGf5WHU1nkJ7CDYDfagbkziD
b4aTsUvqClJ1FbzBx3MOKuurdTmYwZtdtBAvBq4loXlZ0Ew5UGbGEu5aAFnxSSD/JJFe/nGT3aj6
X5PoHSxndrOZDaNYfI7Yu9Vgnc1EA2gRQrWwsqzYkW14cZLWgEWgUVct5pE5JnBizaMfQIX5yawT
flImb7O+QKtodjSftFIC16eVNHT7hpCHYJcJg3pLlM5bc2oNCGGpbM3MjScpUunKzo1nnDaLPwcz
Nwoo5Hw4XrKHxqJXpPV0fDerwaXTJEkE83/jAI2PF9mBfIvSc88a5m8QRUF0ze2DqYcHHKALRSkP
V4I7w8q2u4+8dH5nL7iCeIYm9gTT/oWxo1pboDhQKPNj4fRXHWiQB7E3akmTTsKgviC4BH3zmWjj
Hos/4MAJa6dNqGXhq1HgxtdOiMi5dDILXfuO+IBqkmq0rwznVKMJPYqNOyq/uVL1vdQB+Lv7MAYT
MoQ3ard5BOF59Mw59BrYgNTelo/YMtVpgNc2VPK5oOCbYGciN4D8f+GZwQq2LczmQDb1Mlf5oW3P
Vk8NDXFh7jhzsoEmtG2m+ovA3aVl9qfF5S9NWQ+09/qWzbtSxcr19cr4aE3mCanA/8xkdtR7nrJx
4bp3xI3Dph99y2VmMXX9NTYZR8DogrGhRb/1cDqNTfOuULkEYyFsGybWCrefeKobkCzM5Qk9gxBw
JZRKL8YmpywAFe07m/pPG9ZUgwfEQEeVcV/U8q0nmEAEScfWnRCWh+FrGcUfPN+/snjcJL1ATNly
Y4wo6qQqJ1IQVkEYt24S4tUefcgnZyOpyq3iqOF3lKpwiJzfZKJdpNVRiLu4OEagQHSgy1BskFz0
S+S0tzkE6yB678w07SvQkbadRsPnOXmUQiyU0j7aZ8tGmxfqIm1joLKH0kfYRMmg43TqHoe67Tk0
Rve5PHWdXoCOsB9FZlDCGmHEZTa6shI2c57WnyBlzt2MzCv1sFt3GQ67BjrnyhbOwaydj5ljzLa0
+u8YegmNlOeEz2oNwQQnUvXcc3+n0GfGheVCpNQge4ebsupJjbfGusWOj4g3bSvEId0A0bfMc+ub
7NNxL6v6taiYOLEf5j3yBxOACSs2LUNE2O5WTcGwwZtqGJwODQZEWWvd594ARIXSwEzLF1m9Lckt
k3YjDuSw5eo97sAk/MNxzyA7z1XQInpOh/AKwy3jD4v/V3Dws+Php62i5yLgoJFr890RW46TZn7k
l7mMJ+4t6RxgxCIVj5VxKAj0XDyjDIGySLEusWRsKvoHAb8UO2sMhmPo8VcotZnsMsGmjSMZRuiV
257CCFWA/DqqrAKmHKbwoyLWZ2Lws5jr77SyTt2YdMew7uft6MKdn/vMeCo96w5/8bVInOaSlrP1
mBYHjwD6NUEwvcWGI2FxTH/aWQOZbLrhsUIzbMN5VbmWth5i77ue+xMGFuizpnbIs4irdjQwHCjf
vKhAD7A3DgiRlaxrfcMF7NFodEVRJnZqL67fOTRP28lpniSa/aqLrH1pZAF1jz2o2vbmYGS8FKP7
wHl0p1PpuG6wrNHxHrx5QNwGIwd2sUzKzQlfoSEJbSXFBJo4uAE6/N1JrSVICHSrhbDjIVz+PRen
45eOTmyTKGCgQseASxOeb9bxL/4WN8WU3ApI2rfWgJTk5onfzR5B/e5XCzNeM8yHOuTszO1hQMAK
/ozwHLqLY5M4rq15kzk1qQR2nd3AQQhjmHWBBgpam0QByOGScm9GN3j15Bs9XVFPQ7YdOTts8fXa
ToMvO7NO4BrkOWritzEEDOOFxBKCOj4Y9MDKIboYGfQy4iiB72bh3mVoxTGy6Kn/GKBvwUZjz03l
F47Fg5LqIfbij7qPb/QeJ36c4dA1qYEY3WzP23jWG2IGC21kzKdurXfT4JeFudbLA8Dk+TCH0y+t
X3JvgXgyo6H0Oe6Mq9DWFuX8i3/ecsVIumU/4XrFgmHGj0U1sj5sBPeLlaGKAls9z0XqgrzLOIwH
+f7f1zr+C4WOTWnL/79D7L/d1dev3030T7XjP3/nf/rDSBijfui6a3Pd8YTxT3+YziQQe6zEmCXc
RQT5l0NM/w9kLlu49DCht1gmv+kfUgdeLn4nxi4DVpz4d6QOkz/jn0oHUDVhGdKh91IXmNH+/vo/
xtJt0Xq26iwKxmIbEifVIxEDgK55JYriFOMuI+/QD7yk6R/4XQ8IDM/LP8FkHKuBBr/UOSxIcq5n
dxTKS1MhGNulp2+MboL8KeXN6Q2ONiG5UPrCU1YK+ATYaPGcBnr8BXMJSwjX2e0/JKf/28AdLen/
+NYke57hLm2fGCgWueifIg5FhGk/orXu+FPntRTNEYMSkz/MBmQCg2X6fBt6M97CZ4CbPu60rkhO
lt6RwnQFhQB9dQR+QHtFW312E6HprO2qk1G/04FBfYsNJlOXd1U3VIoU3K5oIw8oxsaFH3LXnqZj
u/wrbchj8wWx83IQOHUO1dASzr1T29HDxHn25Ex1DSQTdC/5tmEVc9y8qyH6XeKd1g3LuEz4sjeB
Zea71ItPMS00gZzKcwTmcCW86hjZ+fgUMfO5jQbo3DADkL9AqZghY3BYQFWyKlhkmd8yyg2uwSwb
THrWV4nEuc8gXQ0L8qq3nQtSSfdBIwJkqR0tmOV7ACWLFLH5UcDN0haAVrGgtKYFqtW74LUIPJBS
bkBuzQt8SwlTkFQj94PRI/VrnKh4yKbXMDLuNa59koxRfxtKxru1zE5Vqew9DaU+VjbnOOpB4Nsy
e6xic09WJr7SpglvhJVu4BNrucSsGeI7BBtyhPso0VFxFbcyQz5Z429mGFfIdfMqVyZ1K7kt/L4g
0uSmrOXZCC5Cx8RzrMJ6bRA3cJ0mhnnea75qYKNRQS449OufdW+kL63tcs7L6pcGXwVziZ7KpREf
tHQpCwfnS/3NQHoWub4XzAyYyPR90XDixDq+Lqq6ONj5bKx7m4aMSZ+/sTbqq0GftmYAzr+pTk5H
dVQdg93Lo3LPtPhqjjBeLPzWof4MrnHF/ZI7L0SusSD2SQUZRoN0lRDQ/xshTlr5gtlHbHXb/E4p
NjzIeSB+7M7HSdmvmYFzh36OR0KK/cEgvnKGptUfi0Fs4pCBnADntDOwFzzXg3WaZEMaXASfVeWo
symh1I9uaJ3s0Uqu+TB8Zu2CSpnr29i6O6XJyE9UvaHr/CBg9HZ9hsez8RQVkFCdx3J+cOb2oNHL
Y7aLvFDlD5LSLe5wJVuhRTIyfemSGhdZf0sTKr0XtwLTEUZG8qBmbKOjA+1mxkkBMXjg819ZvYrX
QheXbolEmExa3IGoqVMn0vd+NEcN6F/uq1NiOOPCgf+vp9/JAnY8EapMgzWT7jP0tQ8buvrKa7KD
YbOEtUtlRhqTlElM9j4zLzfsrZc5gxZmA9nFtgbjg4ioCSu1pF8J9M/etsyNzpvjh6YCu82oLLhB
Z75WSp0h/V0a8RgZ5o9pBEfbBguJaeOy2BPgJ+9immMSwHdNRABU5lyhzJ7RaJLGL5NOe0iacfl1
R7psuqsKmoTnZ3HbJ99zQOgsTPpDkczTxlpj0+pJiTSnkuwrvyAZHxN0gtmMPUxLk88ubKDD4upR
BtZYsl35KsjlW6upj7TBsG9pXGpF7CTo1EdoJ5eknh817VTqnfLLkKCWG6+iMjiJwn3j82TxEweJ
QxabmCV8YD87BpbPcYyXV/TzsawQR6mvsUPnbNevcd6+dpjeDXvUV3UbUnOcHnVgv4ACKMclewpK
gQs1XQOzUhcrAkKtZzBZgT/IOCUpms/cF1bgfQ4MEzIuzER3iuqOeXqPL4/0DM0zYvocKLhiNQpO
PGISpKHtrSxtgOYPDZEVkv9MZPSWTcNFzWpX8uUnKc52MJxxne44/uaaQTUSmAKuPDRcpRQCFexJ
lnQ/l8ZYFKBPFUevBraIwPP+MG7/rZGBXxGwAEocneMAmg5b3rs936Im+yDy5qq3sshTn6ZOAolx
aMGJ6S663u4iPdPWptmV+47qKeKiXLRTstdxVOE2kPG3Lt5H5bxrY753B3l3QsyKQPy4ztMd2qEt
+1jLb3pfPInBuZaTSDd9wK1FNeKX2y/VUzGDhbI74M7k0Q3ACSMU6fDLYbyVoTM/AfaGCUFTYomE
y8gB1v1cRL/n0pAb2/UdBJk9BXRvQ5SkayBHT4VE4bBq7aGb258cY+0e28WHXoL8rlG3aW/RN73p
7DrF8kIQIqVteNbXIQUTaxzZeJtEDRIZKZ1z+riyG/6zSFCGZw+fltfCRSyYRHTJ/DhD6gbJKjdR
SNVSBBt3nfXJJW2Dxd8SbvVmpI0jwZpMYQgu9dRXERNQb+ZIbzUjlTIZmzssOOaEuhwolK9/oDbY
6yqlCKOvkQQAvuzCOgJnjofoaSjRVjwa5sDtDRFGeRusmW701hHE+HEc1MCxGJQ6+dUVuagKx8Ww
bbzphlcVmHf/wTfZXVIvldtUkVPGDoTL10y/x9E1cNG5b5Nhbeui4P5VdO8QIZgEOeoKAvuYoE5/
W82nkamLERO7g/6R+KAPPkfIJ+6izRCPbTfa0B6ivOmPErFEAjPGNsdH2NCQ4+udRTxXBM35778Q
RTcxhTXgnCJYYw48EEoJEN3x9THkR7ON5LySyITU6JhccmIQL3iUqxV+Xktm8xaYEQluF0p1raSx
asgk+lm2PGDejbspWO+w+BEhGQAv7u7FIstEozeDjeAG59SYgxQfr2eZUHWp2Ub4Yw5S+zlrIWN9
vij1U530OBxIB1O496oHVGJy52EWHy/r39UWVrCVjsaGCFwW47xuAZvWbwOOxP3gaG8l+tcQ1dlj
2GLFQyqjregoDZLnk8PFuaEL+5aq+Ow5ch/NluWnANfOeiFJ4Gckd7gMpwBAKlAiJGv9qAseyh4I
eeRQlIntaxH8+idrcp+jAdZrCyDGLpHmbMv7g7BPhNFN/rawEe85VZ75DHRDrKl7YwIeFPhchgBu
y1fmseMC59/nM7fBzjYA+wX5ZdKKZoex4DHVu3fBoI81aPEMhPm16SYKTylYLCui8nkKPUQOsgf4
0w07z+te+sS4ilAiQFSmuavH57rHK2ebjea37SkiuxtXvbMJhxlClt4/2GYJK3yUtD8VySsFvole
OlfOFiUcq53oOH+75DkPNupLStRitwhnVWXq0LfKxQJ+BCqO8G8yjhpcTj3xRG37Ujk01xvXqvIX
xSaTJtMPJnG21TnNtuGgrzGrvrvV8JRNoL51M4w2bU4FGlLNprf4kVMGDu0h1/IdTTdJxrk17ULm
LMO3y8h9zard+bXL5ljCdnry3PrBlf1FUr/z0GtUlITh/EJxmH3vPKIFFsrKocpEtc0mAIYAJlWa
MxSLK5Bl5qUlE7FUOq9GA4+NQ94ysq09Q05IP3ayw5uEeGeNIFksgfzJLUHvgGAP3pbg1Tfxe3Uu
HP3clbW4kaO/ECAJz7LQxM0TTFmG6GYRl9nFDYpcbFOYEY36LurtEuIBCc/KTWDT4m3ZNgZ4YX0Q
ArfKTKdGNug4+5cWVIUNjjHdkSDim6egyMcF84NUrjDDOBSwbxVg5NhpL/nfBj8ollW8H5TsH3UR
9o9hxA5TdSo5eC2GmLFmUOMFDIeS6gMipEnCzqlBvBgRSCEZPuSJA/U16fNd7fLqgC/5XanonApq
zzrT5AmpR5cRhiHWcanGC7E/khH8xfZUV3wy5EOS+V+/oOmsQEPiHSAsU+XCKj3n5XaeLO0RMBxH
txH91/bqmZRD0W88Ir9+gry/99L5JUZ3aNLZemZBtK4JoKGVUwUPdRyox8xUEVV2Rb0Py/YIuyil
Mau51xKqCIQgjnfYHhOjGj8sstSkDD9z2eeHHNPwGSHLVFl0HYfz2APi7LOpJqQveBHb4bOeo0eO
6F/O7HwLS2wYNOE6j91vRb5OswikNISQRp2EduP8DmPmTjX5p3HJ4lN9DrGTks2MH2Kb5AdG9ZEf
eN02FAYATvNztq0HfFUDej76vySkKQxu0h2nmdh+iu2lr14U58moy41T6Cu7K69tFQwb0k70PVG1
R/HCS/TRXIJhr+njBmwB6Y3p1skFV/5ewErcY7/RfMJMzyMl7MhiSy6eNcOm6SJl5mLjsKmLRS4v
gk0WlRFOK6iVitegdJK3ELvWbDo963Hy4wTlbTSh9yEHr+MpRlMt8iNQHpsfjHyztG7nuTrsIu0S
xa13b1IbGAI2Quz0tOo1xm1wbBI29UhonFPYoR2yLazKdaOq+CmBEEz1nuvtAJGpjdmYht9XfXlN
O33dagGhxaq00BzyRxzD5aUP4SQ0EG22LS8hhWsFCqw3/zGrMtxlxGn93DCTLRaN76J7qxlbnxO+
M8+otcMi7FfLqN+BxsU2kW4FWWw+rQUB3qzQz/h/+u7GczqoLt5YWsI5is2hppuBQQgdv+xY/UtW
G2RSspFaw8SumWvb7hOjaht3W2finkzkPaQzsGFie8Wk+GIZU9TR8rzmo7/rNfCJFHfkCVNtefRs
4vlCDufZ1EFj4hVfx8Ng7nH9St918fCFYfTViWWkxjw9uuCeIDNhzlwUytmf5w2YdG/FsepmaDTC
J/ArWenXDG3tXfJ7EGjeBfguTBRc0QiW2RibUfcbQjX92imCX6lFuWDniP3czb9nvX2pPPmlO9Oq
c79N2f4YdLv7Tdc+4VikjBEIMN0QLvhNJIYamyv3huTqEvHxZvNcm5LQVvQcUK/omwJLljdcezdj
EBYGijIcbeJAb+M37rcD7fX+BBLdrwb1MCsUyCqH/Z9MWe8XNTqnCJj7uxE3PTuYqADycu7Fu94t
cTFHVHhNODl2+N47JseXMisZ0bcaMyLNtvd6le4hU60Dp6o3rOTtytJhZ+DUQ47JGPCVA+fctP3h
bkd/omjRnYPFNpHAhhxLDi5JTKufLca3Utb5MXzQFBMT2TOLn8IGW6JgwcEb5xfgAY6aXXmnmt7E
tTYHld+D3D4lNusJ7uCL60qfH2OwUkb63SuDsB32O9pdD2kt33ONeTMXUl4/gYGeYhLLNG+yPmPp
VVgSi3HFwLTv572XUd6AL/JG4AYBZTa29VC/dZpDCGQ5aU06fFgWsTZo31sdxlwRMTPRjPA18P7U
1CiSos44tDMXoect5tRuf9Be8zSBFPbHVOF2sS1atmJWRF5vgYK2YiS3FKvpK0cxgAZB1mrppaus
bYfQDhEcW2xX0dHUBWsvLC5SwxxD1dMBlAQIV97osKjXkzYyAgHjAGT0nDT4kyIJS2kkuZOaQjsb
zhNmRfqfCu4/XE3OHGuNXDAisajLKu8hVIej6WEfYWB+o6XUgQ1NkEmN4MUlvtIwTCHj0xiy6Uvu
G9i3ADMl3gNnK+V3VSa5DFNZM8TMM7TmYkzxZYLAjvKIs8c0GPs52SLEs/vqcdye2hIGOXPS4Obk
I0Of6bEOK+OhzmyOW0H5GI35s+vlPyOnt7OnmChBrnmeWzj3qh0AJDn2R6WBBxKiIEPDLIVeZDAU
BZUn7mTsdR7PteJEvalT/VDQwRm2NcBxenR2olCH5VH3GzvZq4Afcx7RXOI5RnIqMFcCD6+fABb8
4bQMeyCs1VMAOswuarU2DVlcLfvIluic4KC/WsPU7CZVPjYFQD3P4dBZYhNezxhNeTUY/wInOTVG
Yy4WgC1GzYuqa57Uav6etZFEQxXgaBUrwyxf8obI7Ng2tAA6ZFQCDnUFrDl2kbzbFcMf3vrsUNRm
sAbmssrEfMWxB/Nmcp5meoojE7sO1DNmCUX6y0ur5lGIiWGOrr+ktlZug6HhIgBe5Sr5ZtcxUdlN
pGy5ZjP9yiJGxrDRwTFVEIC6BoMGQMIDss09jYPpFso32u9o5aoMbhEDHXpdbkz7xKnVJmde+K7M
+pEjyl013khPhds/WANltmpqepDlWBtCle5NjwD+OLmbMIannyUD62DxMClu6G4cPw3wFMBTAKXu
iPiCNieMr9KEIpDnPLlHTR7tzVg9leV4KZoogz82M1x0HDSUHqrSXLzgA442c0xuse/kR6PJ4jc6
4kaNnnui+A9j35i84HlpWQg2/HGcZDoST6kQ5qHIOIHP6UhfYmWsFAKibrTeRnq6tVVFTMwjE68g
VLY6kteGMNMKiS9iN2ycW4qxZTWk5FwrrWICCIQp18wlM2I/h0jafom9+zIyAB5tHOY1VVVDgxvb
ISi0i52YiCoW7Uyeyo4aN3OGs6Wj7TF3Cl8nlSfkC/i9bqqCbQ/sugroxJ2Sk+fVlz513r2m28VS
8J0TdAqLG7grYHbdo8FBMOXaNYZwKrL9aIjO72r685AUtX6rzToFsGPlS+mxcNcjilb+oyHZa5b6
7xydx3K0yBpEn4gICs+2m/ZG3fLShpB+SXgofMHTz2EWd+7EGI2khqrPZJ5EjUU2ZUUMDwvL7DRN
7WMz3Lye14J/hYql+KVAWinb19DJJycEO4yeMXKbfCgI+vOKaFAD4bjlFF9ZgpqbrDFOT6oDvM2I
ZIKqcorAm3GAUuAHs23ItQydHX97YV/G5nqw905WfvByBhpTtF1SwlMnEb1ssrPDwe4J68Fq4YpR
NEMqTDIEJqYfbZTDOe1D8DTo91J+i6CxiW5j3gM6TGcHbSoupGUloNz+hd/xAy2txxegZDammPtU
8y4TywY1Wc9AKMnBTcxVNXoDQZIum4DyVSv0Z+DhgjCdkwHUzDRwANh+R50n+g9X137S3v51muaE
25gz6MPyOIKzdnxvHX032yB/WqePdrKxvkfjtXXEAU0J6RDFscOto8XPXe4ibvHEBvwKXrvCuvQZ
QqSdT9PP+j32+kdD7UQngDuRrwuS7V4MgMgKECfsuJjEMfn8a/WpYcjrrr3q1RKEd/re2yCdk2ka
JALTEa7rTr9zuj1jTdx1ljy1XXNzLBOkPBwbeo1hWHGf0J2zNfeXW7cm8DicvSLoR+PYUTJukoVA
RoHat8FUjg9Gm179qmxQGIwbAuuvmBNe65rhr8deC8mb0W60ullZOiP+IVdPmWf9S6Wg4/HPXSff
UgazPBNnt/FPvdEA08x+LG8ocR3J++CHb25sreIaBWY8/tZ1feHq+QMTlKxThidjeZazV27x/Wxt
urkdTyHzk3JDc00MoA+XXY9HUv2IJypUv8+16lWPbB4+DW7IZOQO40nilkP307dDIyj0+bHJsugU
Ns46lBFa5AwkmuoRNFbEgKzCnnmwaYv3Pgt/8w4TRmsP/lZUrg3Yn4Cxrmu2OkVppTwCN1wkzG1v
MpS6JDaPk1mz0K9xOGnuR9v1QHlcgIFxXQe+G86wSojuzQvnsx8pX2wvPbSesVGyU0eQqxyTUtv6
KT7SqQXqBJKMoUYCBmjq3hIdC5uXtzgi0sVGL48zHeTSrrz3XWNtNAcyT+bpBat+NWw9b+5XIfqZ
TebIcGPF2iMOpkMLNL3qGK3CNyw2ir5DaKY4xu2E3QZg2DbqF3kbBOAx7RzSsSk5DHI9yGAntrTH
hCKl1HfoXbXDiEsINU129HSNt6rKSQfB+Yk51tpWA7FpBPUd6pDYlyX86QLuNlBtdTK1tvgos/lp
8p/TFNo5GWIxEx+sIJql1UGGBHhdFiiezC9NoBuJnZBREhRJeGsjpPT83TcP4DvFJpKgzKWe/Zok
DHeQIVb221RXPpCbqkHEo059JV6tBuwbKkM+YdnusYww/6hJdUyCWTT4JMJRrl04+IHok+zEaOe6
KCz2gMsZMyAtY+hjf1YRtwyux6+RmTDCfK4aNWBNV0kwjd9GPa4aZ/ou1TzsLCJ3DUcz1kkj6R7C
mYgQzfpF+bwHtDZP8H2b2lCBnFCw6qZr0MLJp8SPfqrW4Iqu9AcQFRRZKoNaWaDwknI5TnH+7EqD
yUjcxWigpn7luVn0OljW31CoE209wKcUxthkMTUkn45YRL5RSQGwxWlIeREWCkBnfvS6NL15FQrz
otj1RGHhuacDj43kae5wBrFkrY8j40F79BouJcQuQgvPxlA9O02obyt0jUvuJNHOUcEAE415HJfv
4dLpmJbnr8Jm+uWGuDJIgsOVQv2b+7oImBcmFcWC0Ebmizyd66HVNyVk4A2WgHSnQQY7zjqDz0Tz
NiAsk6B1G31Xj9SlYkY1VqTtQ5eRsIBOEE6ivI5R8x0h6qChJGpj/EmdzHvNxjtjVNLnXXJpxbgB
eHhwEvfcNWhLHVMJIE8W+jl+gpTiY2+r5pjUo7yh6v6LQ/Fe5ikeIx/KgiWpgPQenD+my+0/mgXy
IXzmx1In4yNDf+1OHFOdUPumRrgq8GRWZmkdWxdbrFW2V9MZYDaKbRJT5xOLO109jmF05MUHpbdD
PkVbA0J26aXykksbUSZcRRR8jAYueRkNl5Y+Hx3TYvLP9SAryu4aQ6+d5jJ/CquKi8wEWajIVl5B
NdgN5DgHbuz9Oahte8N79RPCmsGtaIdeNjcazhug9BHTkKrBIgSSSUk7Wg+kH6c316WDqXtWebws
cNVK8qngkP7ze0lCQeVjh9P8I/HpPcO17jELVUckqEm94Gx6tpa21/1L2tw5zXidScTxOWpC5K25
wFxl1oxMw2wIfBWS5DfHr7asjM1UTD8lHIV1xVl+hC8IcFiLkw0K5yezRgzlc7GsU2/8xXycrR20
nZCAaQJs6peQuRT5Qyzv/s+dVfUGnp+1K2eaTp3gyM3Me7zGf8USeNmHIZfnoCpLXMKNctDJId1h
RQyHoRwp7TtCsxIGtx05QptWJ7MYSuslh+m+WDxY0TEzIj4mXOVWCb6QHcuaWPAN0gpQu27T7MRQ
y8VYb/NEWdmWiENnpX/NeD56khbT3jMvZtTPrIaqeSM7yk2Sgi0T2wWtGNNMcHtBL3R/U4CY07N1
mkcdCR0uQ2UECTAi3fMAARoK4nD306J7TLGtswvRn4ei0g99U6DWiDmQY0O8mABqQ8v9cxUZQJCA
70NFZm4n9FffyfxdyBf03ByQHMrfISP1pMib93SWlzZK0hfSiZCMyf6pSdLwKPKOrUqOKF/rtde0
pArvAJOtO27Kd0Id2AATCiOQcuw0zaofHdCmJ8u2X2BqUo/PbyEIQRfim6XkT650Xiv7Pg1kFfeE
MGc2DJDGX+uWeef/MZpqQTxh3EFtgZu28YLKwJsBCn5VVZjkDaa6CqahXfu3Mdxpg/VOADAC6tJf
D379blnQLHqTkKmiSVelMx4bbSJK13YPMMApdTXvOc3a9yT5CfvqK4n+IgzIO5qMs9W4V3Rc7yMG
XZKFyBVEp8GH/2bY/mPqWxlnOM7mhCbTFHdvEMcmrk86RANcKotEv5KnRJ/RESZ/3izfwZmyR8r/
mjn+MzlgQna5q3JKP9qWsth9F6mz+0t0RrY2/7Se6KguG/1PpIrsmAx42vTlS+eQIcbmwvGuNEDP
o16f0bIfDDD9baee1GdbEd6KqWNajc3NkM4OTf7KqvIPkx05WuexCmKP+4S/6rdk3XvjbYb+k/go
JgYPsm4zbUhk2lpTaZw0H9FzBNz1UullfPMbZkzalU2V8c2Wl8DP2HoNp/RvQuobYDNgc1zb3QWD
Du5Rqa6JhpB7VU8Q2yN2nmh8YGlqF0Jv0s+BvngdhpET6LVFl1y6zUMqHHEWiqQY4ZT8pYRgaWts
H5hQdP7kMsD15hO0u4NK6u80S2tIBvZtnD/sFrnlnE5YvxP0DnKsuoMSZdA7FpFmlgjZ+qEtzo3M
ZqYq80uUkC0Ajegbs/EESi4jJj0azi6zpbMhxLmwXQzLnDwrQfblupNJG6QKqvxcNbR5/rQiRF0L
sr7TN7ZNpeNE3leEfn4dCecIlM+5ZEtCp9szY4D6h3Kxj9cK7QRUytQ+kkyxmrXM2NWEO3QNA8jM
gmCIiGAnQhbvU6UkTN4BdOXgPcyjFe36BXNS8PYGdZvvENGy95hE0DjevM8r0LvEbrJ0pAolyBOm
sqGOevepGfq/JoaICew8PVVDzSQoCQNQhcnjkFqv0Xhx+75B6Ir6wuj4uHwZHwq35dvi/A7I+QDk
rsM1EI5+gaJNLlRUHxECrzVaii8SgZwYIpE7+O1uiEi4sbWZUq9g4WMVUGZDk860ztm7FZxca+yC
l84p4JWa9YKGTvdOATg5VQnE8T/GtKCYl6RWYyYCDHMkC6ClSxmj96QgmQLqqM4qxX7wUo6RdEko
6umTB4JRw0R9GCEW6mnyYhKNrHarGWd/UbqAeZ5vidSfloAhmhVCSlMPrYBTNO5hdEc36GeSxdi4
7wYfMmbv0kyGjnVDctGdhgn7NWr/fV0yqvfFLDYxjdzBmGXNWA2lfUUwFBFHogiMyU5ZRfnhFZ2C
uCiicCCMxK0/fxgllZQlvO5KMVEelEEviLKbqSelSu4709mIPbbJk+m+ElZe7jEZkOHIm5XBffhU
HWPwfph/h3S6d0N2zNg+nHu/i59bbwBn2rjwbUmXndNeBnWMxQQWZjCMNja8yPnuAQIwDFyKNShq
//9hdhTrxvyeTN6LH+ePFH7MPoCgj0jl1qyvXkYb0xYMl6PoCYzvKcgol+2UCJS8xkgYR76BUt19
cCKodkZFHRIqCiVc3OuMYdzQa+qDaQL9Bl8QTsaI2sfvn6YaD4pNuCtzzg9nUUpM1l9O4+oaDQIM
8Rkq03kdHZOdoHnQ7HbeOn78ywVr9qgQmtr9A1O3oMopUNj7+kjxQT4gHRqqn7KFSiZrn/ceYf8A
gnnlZ0+VmzBUmw8hchuQeabYo2dGUBw3d2609qLkQC+MpApQfXQZWDMerR4fAxYVBlYICl1PPksr
zreAwhumK8TZd/I3IjtEK0E2zDElN9juW6Z5xkOsJScjRx7RJx1YCTWZu8w4Y3X51VilNtpAHh+N
KMoAchEQXrG8RIOEzYDrrfiOlHtXOl4+kL7ZWeVHG8OQV6b22YuH+yDbk3DCd2OJei7KeM8T40Eu
JvyC64ptrW3dR88/WpSYbEagDlst1tF8wrIwYeghnexaJ+5JFNOSB8EOkQuBtATBGgq9mmuwKFY2
nhrWvt1acwuMfRZLktRl8TAduQQqAhPjX6K5d9K0WcLEPELsTHQWOGuRrAFufrc56nxr1qoAA60K
RItbiPUlrZIDlEbrnWSnwxnwGBnTqGTGlkiy9zANIRPCW9r2cnjQ21ByuzbJVo68Q7IavpS1VbV8
i6WBgtE2t7lOLAkscqxypm+tmwZcaeawnbJzMrf4tgGSlvc59/7V6fDaqdU4dvOO7TVe1pHzhceP
EmBCRNGI4bMW6bQJI0X/bLBoj0oEXMAMV7BkOIqa+u4XIzW5S55zMVsgWZgIImSkPmzwovXUWGNp
XMvkHZfZuREnVddPkvAxSkdGDyktYdGTMTznNywdyPTDnp5Y8AStLE18uXr1ZsqvvOJ9dQpC2kzw
OFVNnLhJdJozvKc2xh0b7uqoS2eLNSYwuuhDXEiIZ4TR8BGL8mk0dbY0lYnWsmsO44RLWI/eUcaN
gS3/+qwcwNuQWMzu7t6gZFyJssk3CUCWIom41DL3SerpR5dirfR3CGjYSsnmrxvlX+g20Vqh6egm
swoEgk4Ixtbr2Noz8RRk3usMgoqJohlgjdyRt7cVObuYpmsYTTufLOT+TBYTuLvYMUSu+x25WIRb
8iPn4djbYN8l0RtrxaaZkQUNwzw/NUv44lARotLU33PMbKOOW2p8dnKlwwJXi6i0agm/2dBhGqTi
nzb77y397gz7cOVHiCuHPnsETPtegZJmBIUUY4JHrIPQgs+GwnrekZ37ZkzpM9z0zgRizYABIa8T
fY2St6YfpoOTPWeVekdeayymKyA8HSPFueEAHgTwGKR/TKL3qqFQ7GfHXBNw/M6WN2U+/MA3GmiR
T4k7i50fyX9T5GUbD9oy/mZkbFzyTomWWbVEVZVbogOHkz9MEMjYxE0G5D3sEV3cfozodSd7vvJ6
QFbYTBH4KwtVIMuYele43Vsb8ygbp3YS8zefJcSjpLv2rf1dMFMle56IjrkjuyTpzGBA1h2w7gky
WOiZ2VHH5O6VwTTdeT34Dy0S3Ix1OLyH6V6GbCU9UlGrHjgiMctbutRzG+aXInfs9eAAMO3UXdOX
dJYSE0SjQHj0j5mTtesmtTflMEU3dyxYFzXPrDL+GMSbq5FxwBk1r10340rOolhnFRA6gio2WYRG
CA7Opbe9PxVDpIz9uzZOi6Utv82UxOiuodANnpEdxZB/wiBgUk+B3Il4DQOHtRf8wSX3gjjzlxEU
UmgYz6ZXpUHP+H8e0jnglReLjuFoJjb+S2ieQ5cP20wa/0bUPHnkRHc1h0EmG7kyov6e6vgQuwJh
F7KGLB13s8QNNyX1FRCLxawpP7YWpv+OHQcSUvBjVJwhxee5AGHW/MWSZiqDpYbLGl5238QEsQ/r
bE7nY5zQnifJHd3Xl7KHB6s4eSze1gYzBzBmBVoDyIPE84kT+52NlaFjdFFi4Gq9RD+DWf20dZs+
wAL8cTsJ29KH/mRlH17jPY8NJ782ZQ91Mk4n6PBIm4g+W1ACdrnPCInesZ95FDPbN5u0+wj8M/w/
fC7cVz6O1jUSQRMPEV6byDMDj96lIWyY1sIjW72Z31TYfsfpTQPFNEFnw1PESTUtKm2bxG3GmH2k
/Uv9/v+eJyVIEQVYEQ/bnmiugDfpN0ZFyKD8IZoGjUW5vgf5/Fk7DUsMV20tBrXDlN2qkYwddJrb
1CJV1uhGJLIM6jeZ+Rp2ajf2KHZap2aU1abVqhvZPpOodtaN8KC75XscWfipClNSUBTBHPoJCk91
BCPzPmSbmXsfC4U976Q6kofAJ2eB/MlIZwax/2YBC2flepkT31x7klz2mRBXEwTUCnf9gmUhMqpu
tykLmHXpF8e2Fcaaf5pYCdh29YxPVhAoZz1o9QyioasefMzfjXMjjoAttNtfwA/qwYBXniVE95wB
ZwwaaQCZf/FhNnjYrf0uejUzXx0xjbtB1CICj4qmfAjH9Eada62aWZlvFq5Nk4V9I5tkh5YLxYIO
MbKp5WNihtPFs7tNX7TtF8xCVD9OgziSo2abeA2usZr9alkZLLMtnIBj4fc7cFDuyfVA0lF2sJ1f
dC0u1mVe0cZiChL3n+xJ92RqQ3R14iOQ3oWhUHCjNhnLb70a1n1VGcjluHItwznWpY1QtyZ3Sick
+mS14DTsMieZQ4kns/nU9ZS+3udMgBTIrRHFcss+Be2vjO9OWbl7R8w7gj0578rZOPWJik/hEJ2J
38mthIi/CnIOQojAksgxURpZAW0d/MS2is5Moz6R+MzPw8JVtkXVbvSKwGQDjzXmgrq+kpx0wFVE
h1VIyOaC4JhxKHD2qCY9dy4XS1KAD9F1ypRJsz6aLgtJylVPbShmpA1yeJxTalTPU5vG58+i3HbO
aDBp3404204sEnfMOdp97DTiiXYBrWP5l43MFGYa5DaR+yhyxR2ypXEQvYzXtVaehY1VjQ8ovhSy
4qHVo+Nc9I9mHwMmG7VnJ2YyEXkt6ii8rBs8BGAQbEla9EgLhr8DW/fILFlk/iZ8z7ynLtY3ixpi
ZGnNpdkHvj3xKvSkYXB4b53yqYR4xwyP6ntmkh2hQy7pM8BBvREIjZwtoIS9umHxAYRSX89d9+eZ
iHj0vzyMj02PKUC5vCwx9+1O+uUF3RAaZQsIn465YmExJ+LI47lg4ugxFDL/Vdf37/Sfa0+TVJR1
cwGY/wcJnCA+RUMacQGCUEbaZ1gvrXV2ETi5LXWanfnoYEb9u+WSAv5iXMljRXLBqeC5QNrcj2FG
XJRUGD1acXTaOWWZ058yLMYov7JpFeb9xh7Lz2pN78PECLAChp/wNVXxkdi4dy/r4JtJLkhRBd6/
qPVgG4SHHEilEhguxPzl9D5wSvkLDvegZIMZOEyyXT9ZYl3aRcK3Q66coMQmIA/xNrQRJ838Qxfx
nGY52wHi5dmytho4Q7+YuT1ppddKG+aT3fTdus1bycCw/VWFLSHsRRYdy1hsNl1kOZdegH0b4/yH
RZcZOgffKBjg+ObRt/thNfcAR2n0vE3rAQ9IQuxjuLrdYjAA/1velrdt2tSTvWnrRDynz3RH3r5N
kOclbBoDU9OfDdmzcBUp8hIRHZltwvRspB4YnoEGTto9aBXtOSPm4UxaKOK+mXOOTFhnT1Ayrcri
JPV0+ZYNs7l1FEG7uv3jLFoLYHPNwQWf2TTYPNIGwUVn/bhSOh+2mCVrfFTPMqLEKHz3w+u0/Gi4
NUlZWY4IFRmQUu6Pbukg2jr5r/Li8ZZ52W8cDdHOI4qBuUA2nghQquvkzoxnl3W+uGhxBHY37BCg
umMJUkO8JdNSGZwsVabXEgzcddRaTObuCnNMffEstk46ZmqEwJfaiRpey4Q3KO02YDSPwMbkXlrm
Iz8uXVnDxL9yx3MiiP5w2uHdZMyJIfyubP1lzExGS1rEBjHjJEFccbArBbbr6nruviijl6F8gGm7
TeVIq9bmgOPVrtNxYMRQcVyPcEEnZjso2/AlCim4Y8rBdbZoWO38SFYVBRnwE6SsN8FKhU0Jb7bt
ntBhrgHasxSWyXM0YmipR/8tQtDWVeIfFVWxNTT/CfZwulYMmLjIk5OooKEpP76MQ2fvQTtNjE6G
7O4m/p6l4yNc8c8MFgdjBZR0E96UWMPWVPXMedL6LxIDTgAIKFmN04lNCo4P9rMWyJoao+9QO4zi
0Qfu3bq6GgU6dJwbp/wuvLBk8I39I3fiTaE07GAJXF1bwOikHTX98NV2bC/4P8OaQgyggbY2dVwR
oiq0bV17J5ClFpMaVyIAxfqgr+vBrskqrd600MOBV44hKWKohilx1532O4UdvzrcdxwYyFfqvDt4
SYW0awgKqyQrpVv+MLB/bmO+HVyCa4u+CVk2XWKboPVxhoJLJfXW4+jL3eLW23QKTartl1/tKFP6
RcRKkVd0K9k1L/HcQqpObBACSPzRRkbbYcw/RkG1Udb8lAwjPl0NhYOcgQ7NkN98/SSBtU2N+2xM
FUajXNwmhzKqw6Ews8ZJr8AciWOyYmfXR/l3Mv1gb6kIjKUuHHtSQtnXzrF96Arz/yj2X9E3F4x1
OZuugv3JGD1qY+Tta1EfB4WuMtkOzPaZ8vmgYKOKNK/YuLtWgQgwlBvOMcpUErO4L2b0q9H0QAo7
H1BDtiFEf8qXNN3VvfxwBE8c5dmvrexPyxopJ7LoBUUUgil8h/qkIR6OEednszwu/2O/gg0KClbY
sDGsRgSx0cUjcm0VEmGw6vke2FtoW5VeVYx3ltOyC5AG6iCZvTPp9tmhmWpkO8JaXOHlmWKZdtJd
tJaW+0gH8pV7/PtRMQZUkMzUqVaqDn0X4VeBJ0LA4qhe8xED/mA+6X15xBJzIkXrq7e0a7/MIb0j
OGfE4Iq8BqPQV23W3wVtKpPDB5t0bt6q9QSoT3B9dVyALRQVEiMRFLBBszYVuhTdmoERQX0xXsMB
VlFpsVLRtZkRRG7ss/Roz+W/yQ7Tiwr19MKAgpsVc8RaJjezXQaGU7W14AAh+W+mwOzxb5YTklRY
FAkLGL2nb5qWIRrxKV3GYxXWB123Uq5SapGCQXPvvHXK37D53UqHgBaquP1kIW8uEfki3ltKauMR
Pae50lvuCpfKENaJbUU6IrbkEzEN2JmeBiwHx5YqYMq9YW4c1F+rBthsB+M91aciSLwDGgom/t4d
g/a60Qjs09oWkaMHd7SEU+GWT7HW/bg1C7+quZtRA8rcrdGLVZ+J8omWNHVkmyVjiRkMgWsSBRnC
NJN1bQRKplRBOYH2Xmt8mxW/vKr+dkMRHiICNCHhMMMDRKaRNMnjXp/zRr4Z0fho61wpqklWka/f
gfw+AetdG8X8KMAZDAk7lK6mrxMSra6eP7uDif8OamnQFvpGH2W9b1CMMKirNnk9aasO2AvAE2+H
Th/QghMj/bei7lGrGQk3Qp/3Q83icKpzQpm8aJsLvrrnFgg8Bv0Vnth5zI2fjmJ4q5mLKS1qn6sm
fItr44ix71g2zpm2kGgzmHhluSE+6ZiMxlPG0jyNJA1Z/upQnpjhexzL9gD1nsoKIk2u+aucRmad
6MNzjWsynuLHuIg+J7JxV2x3H9GBPxO+snEs9QNtf5MIMpkGyyf9hJWwrw1HwSoyjExmgSN3uTHf
kRZ95zl4TSY+vO9kATZYbxwmhHC18fISfGwUmX20iv7m82nv2IzTT+mtT0ru7B5ZwxLO4ROBYkIF
mi2GJgYJp4FTIRdy6ynd9rWe7DRDU5tac44dYQq3pJIb5diQZnP36LjogRn0cC/IgiIa5jgcFHXu
RvThBArmW2FqR9KaxkDQmATqs7biu+xQzRHA5Wk1yAvAqIRvh2aiBWHe/OJvwZOiqbUBuShoK2Zd
qm52hZRMIN3pAEjpZTCsgIguc3qqwgd8TjmiIJCaRogSaxKMxE4TNOKtXzNhLWaoST131kriq5or
DG/VdEoILQCV4W59wI10X5WPC1x7UeRRr0rjM221x7ow3lKXJwEiN4IPTlu/H4NZsd5yPQBubrGB
KBtvk8r+SHzmfSpBSZjGGaP+yt66AH8J8ET5jlW1w6kcGHbsHqTvHTHW4nYBV9JSUa7rlCotzoY3
udTbnRyRStNW2wxgkZGF4cXi5aob2R+zBVTbx4Gnp/W5BjW4N3T3KbRjSLO5WHdMcDNhN5tIO4Zx
T0sy8PIVC6BxjurzDFngOMXjwSOqtCpC+WCi9dzFM2e6Hx8FoRS7EeVGwITwQi6Iv9EnFNJeRqM/
MkPaV46/XAU55sgp3PXZwHzAT9LNaFYmC6+4O1gu2QfRcvJUWElMuhsJMnPngTTaNbq5z/KOopL5
3gaJ5G/xzNJfvzMMfuBl0c4xC1jRdeIgNJRysoMQDvblHydeeh6j8Wsi63Abj43aNtLMNo02ovEr
R/3o1sg+i8g4lCiK9mPDIMr2qrOvjTdkHY5rTYg6DWbcxJvtZT1om6Qwp20yVMm5i5hNWoI8sbJz
YCT2eJ2X5wKd4HBUxGaQfFv+jaQ6HL0kunQG6IKE8HO3dsSJ/umtLltMefk/v8VkWKvuSev1X832
rC1H+zdR5ThNGacbChxlgtiYuBZGyOcIms1dwtfso54PgYC23gaDIBXj4AkVb4q8mYON0T2OrQYj
J86zNmIC3EtXX+NgPvbAknfRLA5j1zwIxk6kMhAik6htqhXhTjRAWQrrjO59vKZ0bT5UBCh9bJbC
+aMz2BrZzQzgicVCoRL9qaXQCdCnMy+hgF8VtsYc4QGEvMSSZgPH95GA2I5zJfuOGXTfvjvO8K3H
3RPVP9S48kkaxYbBR0EQDguIGOmAUYw5ehSsXL0R9mtk4cQah2fdHl5Q1XQPfM1HsGUu1U2CXowY
XgSySYQGTS20RPo13if0gSNzCV8Aqqx1ikNFuaSld882X5yZLYRtqrUayOj8mvTmxxTzu+nHRCDX
1d4h0nulTPOL8QT69FrGj4siJLamL8GPeapDnTUuupYNs9+9O2vMWeLk2S74WXvlvc6oeHjKjZvn
o5Af67u1mNsRExJX7sia1jj8Ae4OCKz6ZfnQbOro2kPcX4H/GQI5o3xnvXmlckf5N9HUD5E5HGSc
OSvXeWO38DmY6VeKlgzlOomkOitDM+/K4ySMT2hhJk8bS98yTdyVC8h854zTo52O6VWbt7DjGLFH
sw/qiSjhpOb7SLhSt5HgvzsB+cwj5HGCVAAxAMbMXH2xfnX8Irm7yZswECBKRSJoO7IU6Zm/wfEc
3BeuumFtTTlKJiIQS8wDhyxdZgmSwy0FxXzysOYQAhLdLQUsg/Pqqhi8b/MapY491ZdIZt4+kyVq
HU//xK5UP6Q5aXmZsr4jdvfgau+Nlx8Kr5wu1eBomCdLtkaEMymn/6vqp0knsxWxgReivHScf+Ms
K0or7xertBUYTv+m9/mtzrqPsj6rDhHiXYw6LwQKIiU3vZHop9Dxv23b+6yn0kWmxJPIfj3mqKaq
W7hiePfbK6GvrVyUGZ51wuv8qYxbmNjutczNcWXAloZx8e0iS2MHByFNK16K/tw7MYpxgAdtiO9Y
K61HKzRT0LDcM1nKstYpS2Nf0Ui7owi/zCkO4OkzJjSWaYwjn/ASnCa7vTY9pz9cLkIkWZ3sRq9F
eiaJ/y4b4zfT2c6QzIPRYpi9C5EXXBSMAAYkD2wGEaF6pnMXGajGWA7tS1XYt7Zqi2Pv2PGFeEpE
DVH6lJtLekE5anuk6c2yU29ZpU2Q7vuIQGKryAK2tWqbpM7iN5n+QQizTu1Y/lXzaNwiRJc7k95x
TbTIKqEkH7PJQ/GXfw1GivVKeERedZiLKB63HlYpEs6zfZpYpMX6t2ygAcskOUyT8TEVw4HgdgHh
Ti7UtuTmDfa2NdG+O7B+NxXES4sUkEOTPXbS7YMQzCHYG2dXK+2oq7ha9yn+cWxQfCtziE6DkZsd
iW8PB/RGVQbhOX6yzIHejdxVF8xtRomxg2Zz2oCQk0SUJdWtIsFtbRohaspc7mA4h7vJhbTXh2I9
ghagYnZvwNCSszDdS8PExU0wznEzQPc0q5OTlg+xJduzGvPsyajVR49veKwMWDMLOQ4yDeizRRCV
BymiAcXOZxVZrX6YwaKNqrgLF5GrSt/MAbdopjYTkcF53wETCd1taRtiZxndgxaXfz692JYB32RY
JwCbOjgJkxjWsX3PdQemRm+dzSV5nhrA2IDH6dZj0z2ChO0PzQORJ/PV7UrrGo1C37m4v2Cg7ZlW
sssgRgS1aSQWe8c6VXK8ofAuVjwlG+IbUlxFfn2KreKlN+RzFnXkD43Vpoja4VaUxBCrOf6xLZt3
BwHebgJwjtKQidV/3J3ZctvKmqXfpe+xG8jE2FFdFyTBWRSpybJuELItYx4Sifnp+6PrVJ3TJ6Iq
oi67b7w39yDLIpH5D2t9K0hog2qcvJfBijEBEOnbzNa8g38X3wqM89Jiq+SWEWa1mICeOhUkq5vQ
H6tE5IS9x4iOyury91+0G18n2qOdp/p213pGcU5G8HspCqBTwYE2kDpxlg040yiPPjyexcz2nh2H
XMyoNPqTvSQA7CqmtW6xj0VpPWIDa67GkuKzor+PH5FQ+N+4cJk1Dnxj9M/TpXTu/jISdMJi7Lh2
aaGPiTC+GNCReIAu8RCn1c1o6vk4CHbPgYpvnRDZj0TjVMmGq6twsneD/HUPt0zB4JSO1Ryij1jl
n9AZDzSzzYProeFzHPtEmCZu+lp8AWaMSSxDScf759/waInIevxj3kYP3ocyMm6WBmRs8xysHTrf
LUS7aU22tXcSgznybtYkd6p+CdOZKjCro08QadUlnqEkGwGzjYJADK4VESr4lj44VyCCxngMRtaB
7CryLVUBJ2UFDHrKs2ZrwlTBIk6ecFRYDwS4BysvqvytNdeEo2WmB0+u2+Fg3+nJ3XncC78SzJvt
Uu61WzSo2SN9imYs8kiHL6w6ur2deZjg+lKFOWMO8HBoC5pkifDATvqAwI6DD988rv77AtB3vYPA
OmFaFWFvrYjI8qVXHo3I/bXIFyT+G81pcTLdjGS7nqXdQODetvENvS0y8aOuvPi9dmK87WVkPmb2
8hEbYP1dApSOs82hwuO6zaMcIcO9EwxMubFjlN4CvipyB/ZSQXNShKYdqbvVYSnufhbmIztCBEVm
uLdlLA8DeSyOr6PtDJvSEEmyj+GCW+PgPCiO64f7kGsz5DXdME33btBCvpq1X+Ir5CV9CRSKpej3
kTkHm0QKfSMKsS42pMe5u9yp5qvFTREOlb/WxOOdFQ1NAjWqzgYoWRV+u0Tpvcmy8zWbyNiYz+6C
4HgQS38i+ga3VLmcE+HIvc3JAGWj3yAhWXfJ/IXSWJ5cz/3S1lM1FvWVd/o45GilmDKTepPm7TZ3
BBgsHjqOFPEgq4iFpfrFAF2tF52a5yYmLmQYiB6YIDJ7fUqeHaU3tjITCzMKZ1Zq5bafg2LrQN2k
1DVvZpow1mOiDWEjJcxmnSTKOPW6e5yaIN2lI9aKZUyja2/V28JFlp54OOMW8KzAtRQ67udeF7eB
lLxVoQbvqFPjUuTypvuE59HtSEQ2l/e457TEBAG1qdwMTpGFRlzymFWXPz9IzhSmf15MQ4dgrE2G
+CHNkoPn9NOpYW5hVSZsLr/gpJr96Cj08tJO3bYLmN9mjjPvy05/xsn4lnaGemoY6q8za+9XrbxB
JRb7RGs4CCiIFha8r/UIAcrnaWEw4rQHC+vjga1Bvy7bVhwNr6K2tHrviOTvl88YJyXF6Mrilltk
JBkUDW8TNmlq0/PofWTZal+PaE+KtFPrMbeBTuT+DjejvRO2b52YArTR4jwPbVc9zsq6pURbMw74
zq4o2EukVmzn5wjXkdym+V3A7CQbWDE/GzWGnCr2h0myjue09iGYl2ybuLgc2xLmYmc4T4aHYH50
6esal6qTkRkpgQ0yXaost+7CKMKMgJptBRDgtUEtF1ojwBw3fYzq5BsYsGm1zKUMIRKdyQeJb62G
reyg9kq06MBaxz2ktp3d1P6pHdPu3CCYQGSHYhI5froHrbnJq3uUXFG9+qXG698BZJ4m3BraX5em
RTgm2N2TUPl0a3Cvbxa05mtLdb9LTxUfk6lI3gm566fzLI+Yp/WWQTARWtDA1/C+vLuTKSFifHxz
RISeQndgjTSuETfz7HM1G8UBrcxbq23v3fVZ0diqpYq5v/TE2wgB61uaanGCo3onO/1MyAw7y1Sv
F8E9mkOlSuI4NNgLHRawDaRrOuvniu4EhaHf4RQebshSDzHcwVVGGGtguslGttYTUpdXLXBgOaL6
npvLa+wT81ka86UgbcmxHmPg7iQGEWLpwsDtocKgN/1V9fBH0Rb1jEWqNxStD62Pi8mUM1GzZr9j
tbp2G1KAvDgPJ1A/GGA6xK2tPNfLvvWcQ4J5PvQG4DdBSqVzKGePk9VimqAXUnzauobZ6T4kPoyj
Lht+S90fqmG8+VH0vfdbol8G8Urc64c0HKLxGBGW5DIA9n7Pc+ccMxRfSZ1WW+b4vo2bnVs8BtbA
xnxEsNfygauHG46QX/xHA8pDim6JUnnFKIbv2sjSg2v88CubkS/uBkhZMa0hwhamRdq2Qdh1YP0d
yPKML8dLknsvtdsbgKWcFztdiKFSD6W6cxDAgyGkekwI9+SrmLiFMgQfOC7FYYEIe8CUC+O3q0+D
x5TCbywCklie5ZMJvXxk+tpltT6WpmT2BvVH22h+5v5SlQ18G4UmfgaO0ZKnO3GXQArqEnBMEUGi
mTx7PLx7g/iNzcDvR3nkwFQfLHkZ6rMZJTcnzZZvJtQdb8C3Dpm62zTog9Uw2atyuWef8qTssvIl
WSpvo3yZfIp432nAx30rxLb33Lchy82Hqe9vDW8cI6Bp1Q+CIdyIlZp6c3kMimwKWYR1B4sLifHz
XWE92JpcUklzvmBiDbyegiwilpZJLq1nZUGc+sJ84x4d5R7iuLx6NgsDonlX/uglKND95Sqv2O7F
OY2n67Dc941p4oQl/PpV3ZrWsVxUsnK0M+16tq5rsm6yNdeKexUoiMDnEN8Ae/gr3nJc0IG3QfrY
ul1NROk0QJivGZgDsxyRhoXxDHBijFHejT3aqLpjYsxxSziIgTqpbdHHzfMwwZRDluF1SqybjvmF
V6fxvgE4tsbf3a/zfsl3aSuyVWNW1XbK8WwGFgIoPFqjUiMOwmBNI1u92JPxqUrbOPrUInmQBWdt
jenjfRclFqKJLDSjRsHnWEXBtTJYFyedHz9NBDDB5Qz2eoxv5lywDkJCPeaVOOveZIPQse1LxykL
U57WCbAVywczugZDFyCVi/W+LdzvOKutPZ8+9Mhld6WKu9s8mO51GNqsHrO/1Rp32U2bb/MlEYiC
kLROnRvcrC4ivDJT/ZNns5lK3MJmNmWdDB9z4gKtF4BZ4b/EGs06Okhw0JEWVGrKu+STeGUM0a3a
HhrhgCMrs8l+r83mRxY15tmtUdsTYTptijIyyJYhTXUgNsYsbrq9ld3SPE9R/SNKyQtp+h9SfyRD
MUJixI1kuSG9jfNY4Yk1hkQdfBPTlhzQ0SzgU4amXo4MPl/pI6tjEeH9ykya+eY9q0Tz2Za0kXHz
5naZ9UKB/30Che23tXMSHW0TM0wQUJBg97UdMePpW8VDf4/sZBjh+p1zijUOCkNjvCZQZ7OQ+LmX
oz4tvj52uhRvpRpZLDrjcGtK87fwIi510/pYWsX6dkowAyondEspt4Yj811SwU5lTA3wwpmZu5Mi
eWiz6+Ike2/Cx5KlOE+1+2bCmpVtRK/sAxWr7G/NiDFhKkEdWJBNmGGY24QrmPbqbAXRfpToAdIk
2bQ5HrWR64VOe2u5Xbox8DxkzI/ubuRXIRgHVNVibCaidEgwXMMofYirllvYuNt6DHgoEMFWdf4i
q/pqt5Z1UK3LuRc7ez8FQNHNoxP2p0UP8zYnU2NNBXEVnGcFc6q57b8vvRe2M2sJ9CjFioiFdxtK
4Kreog05dC1aOtRzn5g8zVVi4aUs03cifznAyNrMXZOE8BppVqFkfB5pn82x3MQWurg2Q8boexpX
XMaR5DP96JOzoX3Mz3ZWh6b1sgiHu6j54ZecXxY8C8pedz7MpbilaJk3jbqnfVFLMGiAmg9ro3Hb
q2fO+BUFivTZ6Y9VHzvUKAnmNG9+rsgwDUtRhE5G/TXzAB/ngiZdEcbVwYXCNJoz9PQL6BRUDTQg
BWSVsQszO0A4IJk8Z526zbnTXdoW4D0L5RQxuml/5DXnvquSq79UwxYPOosfOSFzGxFb5vPvobCX
LQ3aofP0uHey9MH3nqyyCCBEEYtZ4f+pF2E/jmn60Ss4FAqnfCpEfZziFvGmZpCuhubUGcQjmmRh
7KbYIdshYDa4sFFZ/LjeZkSRkupSx8e6u0Nla8gZM3SKg0rrnDtOXIza+E0TSMZvgkRY3dUek/CZ
soiGSqGgRGRVEHJc0ygLB/uKigaKc3TUnQeSy58L+SGd4KX3uvlQpwGxlF0DSoUECMnKYWc1L6oa
kGdqZIZ+nw2hi+t6pbFI7tALfYnexxBCRyKGvr0ESfTbu59UKY3lya2r58GzBnppoG7F0IrXofej
jYlnaEXPiPGy7yfI/4rFCglRw0w7b6sgecZkvqzJPlKw4zBJeBQ+G2kDMMJzkCAqjREhzCgRaU0k
G6Ux34zVkB7rKdoJMUKMbZGQt+Ba1pHdekdJpCIHdH2OCSI4+24OAjijE6pmum0/Wk4wY6IQvLrB
BUvoRitgBDD68Fh1M76UxCI8FinaCdUl1X5mIXiDgm7cItPbZNpGnILuZlUZ5IfYSONO5FBlJ6ti
mZZMvhkGjQ6Rga5cRT7wlNg3MoYep0Rx/pXnIU1gH1iY4C0v+MgswSRaA+/A7wqP0j1EJTV4HQ3v
poKzbJN/fR9t4zBgi704bh5GwgX2O31LJ2BVgtaNjGP/pRpKiM3doWGn4sj6sVfXvEPm55v5U0lc
UROTIaQa8920xlvLeOPikGC06kGprAqzOOdT+8OvweJQRc5N8oMHmSpIpKGroBoAih3BO9y73IBv
OE4BLgRBu9aJ8xYouAx2q7bLPfLTIUVljRsaiQLza7b4JvJF6LORHra4ag6lTjbl3O6lNE/KzH6C
LciPsfVFJ2SjoOGjZLUyjG3iBqyMGeqYU8QAEVkTMHENvHczTn44MI85lrESlGn6W7rZb9FmyRpA
G/Iyw70UA9JyOLm30f2Y2/iErSAsEAXldZseotaCh9quCq88F5A08MBFRzMrrxXgHjZlA6VhxV5q
vjuoXd4/XQRbRui4/+iTMnnLDxjWv8QyYeRug5d4cdgRdZrKC0hdn/22jO79bqYE6yPZ5zg3UT8j
uWJy1PbvVVf+wIf2w6zrX2XC45K6P8bUekTVDQWO84uypIsnf0NwyZedo/282BaRcW15HLruGgQG
bnq+Vjmw/JAlHn5BhSR1/NuQNBVsL+4lJVCS+LkGhtgE3YsJbpDp+QFJ9YNY7lQNvmoW0IfIkWaa
yvGWCSSBhg7wI8fPjhYPWeLP255afwOg4WYvz5UZ7LJUihWjdz6w+c1Bm7X+80c0799KnOuwmKnK
Jz5Kc/SS0pZIp3s3FxaICe0FNM4XCmcMaLG8qXqiOouqLzd7W9jIrsy6YI1qv2Tw2orICBubn/wg
UR5G+h1n8uX+12B48jyOf1ucqJGjfT1g1ivuuEordn5wZ/Z+PyItmW3++NrmqLcupkqmg08cM9Pl
OmxpdvfY7RG+LuZPpWfMPjPvXmMeBnLO2E5F23Fi86XRM3T2z3zpr38MB97VSN33SRWorcdPfGcP
ZG1M69nKnrX03wD+XRYshILddB+Qk92MH808P+QpImPTtvdBjYLGEeLcYSfyzeIzsO3XGaG3s3Rf
dTaeXKf0gHOR92D6S/tvOPv/+XP6X/EXE/KC86/S//ovvP5ZN3Obxkn3Ty//9f+h7ATLtITw7qkF
/0VM5BdIu+Jz/vzH6IS//49/C4oUf5FujyfeIZ5Emrb7H+kJfvCXT0SC61qB7/3t3/wtPUG4f5mI
JYIg8HxXeoTM/T09wfnLFKZzTz3As8fx7P130hM8m9/+H+MTCIpkiCCJ/3V9my92D4z4vzIGIjoN
3nd3P4ngpS1Y4NORWtuoqruXSRnOQeRIYhEA/G4w9JwADMTXGQ9D6wLTRxL2yHy5PNg1Q6kqg4lv
9YazxeE7rAlUTbbSYGHS56n/sAzyo5Wm2BHfZPS2eU7TOTiXen5BruBcyFQwCBDEEJwOjJf5UbLF
TcfvRtsisCti72hkLNx8tsp3s0p3xCNVHrwFVSCKfXqi+Mk2UwdAJdtjNiTZHCxvVVwUFDCRg89p
Ig+8pTGMcEoRDSVefEK011gY7VOzVO43HVXrqu9QTqIAB0mtngNTUINja9zyWxN5l3T7BgwozjT/
s7fIXrBNy7lawEevccWpsrjJW0Ey4ymdDNorOpwHc3mEMSF7TqIad2ZoEiwNJLBttl4uzAsFAVqW
hYHJn5cK+vwuCSqXncucPnf9FELAjK9WMvRPWb3PIzRyPu4vqPRMtexE/kz9EImf/bO+a6nIMdBX
N53Z9lfZxrTT8uqDA16VIwcZnv/fRLUgmLNXUHDxW+NAKw3/QgJiBqdsmDaLtH9gcvvhRMuvuX1Y
bJRmJa6aKsi/GQkUeqIDaKKKJ7hD4kCG8M8Ua8vsyRbWj7qopo0POuMKovvbE3UE+6/yn8ZlQuuY
fwu6pwjtaOYTAjWUksrZ2BeddNDxpOwIqVG2y5IAudL6LSn87JEMp2QuqiPS7RRVZere+I9e03ZO
jmR2+xenw3SNE+M02Og16M9CMegAXiVrwSjLfYIsnYlPTOIwI2NQa5sBkj4+SrSpT+9tNnlvebJ8
c2x074DYjz17IhK0eyrRdvrNjpeuKQiVomWZ2/GbUQGRNlx2drV49dntK//nLLuRKVDSbhHdMrEO
rNesAbQfSSzLSprGcW66M8KWaoM6Tx+wnHWxG8aDsSA2p3Uj8KE4crBSK5hIC1pQKZ1BrdsFxISi
m9qwJDuZmILaAe1yy8cty/pNhg9uNX7Suql1gDXIQKi3LoJUHpyZrbDXL9FVIa24KolMPs/qbYcF
4zqtu7Qsn3Dr7iKzs/YiFQt+1X//5e8vtaWoMJivMO5i4z+TpMWszSVJQMlmL6zYfBKj9dYlPavj
aC7Xw+8lwYuhitjcowGAHqNuuHKd2zDUWSgTXz4ypjC2qTbFWULxP7DpPstFVTdsTZ9WOnLJdN32
Dv/4CHJS4O0GdPqi4d4lEx35gtxoRVAz867CBcPXKiYfXvdRRqO8KOZeISbG6YW9ClrHxdOfDDzO
E/MO2P8l96ML96wZTRJHkuJi2R3eOSp5eoJvHltNbt27I2kqWEeP5Xhoi/ajqEHxGhSeMIjbx17P
a8919FNWYGXHZIFgeRkIEHC6ec9s95YMgXpOeCQyY9Z7xxO4JlyKr0UqbEgGmUcYLvgGGdSIoN42
vSWYVMjhGPfQfsp3S3uQ7nHBOccxEB5UquxLWcRa1BU+l7Ybj39eORGsJTjeBI2XMF9Yq6lz3xft
OSt3rpLi2ljUGaxwghdm6t/7IQhjEEPfZB7JnWsBVMFWsTxMCP9r18LWRpo97BpFNGmU2sepV4iu
Dbu1j39e//2XP/9szIgnnBHh7eeg8xir89IUbbKaYgmITHvxSw+anYOIJoWZ1CYNenVZ6EvRQ+O7
sLO4O/S40h9UX/Mphl4mi+CnULbL4iV4xUvEkeUtuza2xEvkjmiBvGKXVxPV0pyUe2OZfYLp5x61
BLt9CwpVN+PRcIC6XGbQ7OtA0dWiqPfDIGFBZcH7ZPIyfL8rQOVcNp9K1mM4kQ/A6jaaXvrAvSIG
IrV7SO1d1N4puql65fmAwTyVv4au3cnFLyCMiBF6gFj/kTS2sTGevbcScaxOBpadQf9lzKV3pLhO
kSl4xoaoQ7YSXjx/G4b8szV8QPJMzbdu82AZThwy7LRWMc9WWH6/6wleoy5F4IM2Ky6857kbWSSV
OIq7mBqPYQcJC5gB3DJdNcnkbieG8H7dyEOE8Mu4axIAIx6IMU8ILtBQRSri5xzfKkKmHruM2y25
D4Bmuy/W0v5pzw3lr+LSRcRbr4u8jo5VxB5yqs/zYDHIyVC8QtLc1B5QsoYjHYet/0LUrgor/FFr
n5DflXCNYe9Y9/WQ0VU0I9LcSQ5M6P3U7QAwtnYATF4Bv3rgo/ZuUD0/estoPaUFPtCuUrhqpiRE
P8598Qjwq/q3XxgpEUKsvWfAtM9Z404Puh6nB6Q7bojuHqNhyjuauIncomMy1s6orS10anzbE/KW
TnVXMpNXnSlT6GbzeW6Y/yzJOJwjn81UlJoA8wwvuvCmPRSWMZ97xmlJWWFuRmS1mWf1e+jUBuTb
PaUvaLfoYOvV6JqgHnT2DixrPuQpt1+N3OBupwg6dejMxQ6H1iceyB8eZXfvRU7ALu8mUOdeWjXs
+Z2XXINiIjzWYuCmP7oqxiYytSGimX6Lcu0aR/i61azpvUeg0FNWhRV5zivn0dPmW4KUfotIOOFj
H1QXS4CuyyVYRmb90KyJXonTwGXfQUq3hVwYUGZb79hmXbM8J7wj4zDJoihbZzkJI7LAuBAk095S
CiGxomcsbiRurOeUn2aLrL4SPRks1nxfSHFTTsScKgdeWDNtZQ6rkrCIsAoi6Cl9C+27BVwL1Q2Z
YGrt4pzxfUraJIGtGSJIbyYMaig+jSDQ2xGOj4cm8jw0JLcAvAqXdnEPhTujIyjKL9tcPknJdleW
ScqDPWFi14pp3xKxwQFibx3mysbCyPaAEVm2dqrFvBI3jh2tmfrNOODIMP0/eZZc0KioyxySW2YN
DTKqVYnxEiucU54GXX/TJE/A9ELnXidkZlSDCfvIv8wOYFQF57BIUG9VAJfiBFpHheDdJ01h5wqo
JM7ygZORoTkqWHZI005VNW87FmXUQ+O5X2yxzq3k1uVMmFBZo1JnQdZP9coAYAIiGhu9Sg5MhUCI
1RyMCV+1GOdmZ+ITLxoy+YoEte1U3rfEWfwmyWoRU0XJ0qnHOgGVmdTeN+ZP/W3qQyNo38SoL2Sj
661MSZhRRgFHTAdbqd30xOP3vYkx7yJcPNRJYhxxYMcb+k1iEYh/SLM5PjgaTd9kmNF6WeLgAbvx
PrV9ApnjsaWkxke7tNGroWsQgOhP90birZV09wIb9i7PWGWWjGE5tcPlLkCxqFQgitfsf+7bFJaD
G6ewvxIj7w8mlpWrWuaG887OtsF3JBiPYzEYW19MH43Fatq5MsvaZ/hRQssf3pq+6pGhDM+UuGPI
+Iq8dZikKXadFfkASWhr6wM+ECEos0RyWhflPvEp/lkuUm8jVYZABnDU2AX4SFlGGMhzvWODIeVR
Jy3OUPgdDfA/8m3IumrAMZNmhyatWPUkSaLweR/q3AZ07qPha7+ru8y71kzdjMI+q6V4ax20ii1v
DCXOW2Jn7ZGwkqLO5udUuO91ZXfghHir//Sf/7822cJ2AjLv/vMO+7FN8UL/Y3v9t//lb8mE3l+2
a5qBL+ii6bVcAvLGL9397//hW3/Z2A2lhzrQ8fldaGv/vbcWfzn8w4DS1bSp0xz3P3pry6MjFwCV
7MAKbMkI+r/TW8N+/KfmmgERFyyiS1P60jZd658C/NKB6atdd8u29sxi7d0zskbUnLjwxavBE7t0
7Rnz6QOuSwpPmN521R085NqYB76QYqxryi7grlHFhVVBIGGkWaZJsyO2+Dh7Xc9ATWy0Hh+Kd3PA
JdDD+4l849R09JQ6YWZqG8MDANRuTZCRt6uCkRgKbGya9FskWDH0ieqJnp25Z430PYsymOLVg1bx
K2FBeAmn6FmisVm5Dd4WQM7GYLLmnJbv0EjxyLGmQIqZn6uBdDfABKhy4uznDFeJfZHCCG4aX5b9
G9Zrv5qeaWS8bYrG7+ThoF2N2WGeEmunx9RgX2VfyZsrHpeWgmIQzzApMVSjRPRGfYD83KP3xiy8
zGSCZ4Ao7aBmHQCLrB1Y2m9T0s9vkR9gOKLcMF6BiZfb2in4acN9YsMAlMIOQH5n/KAzYtPMXPph
qVJ2rNm7NyGqjCKx8muLRW+FWSZSXE9Da76RYPcK1B0vYvutc6sXpx1/OYjeKkxzle1cBoRFe/8+
Ke+djoW4XyCvL71gXWl3fMe7ze5r2Pm9GH9mcfqI6WvYtpPR7AM7M7GnD9NFme5jay/ToTJbsjhy
Bz+3y62us+Ep6/WX5Y7ZEcFVt5FuJK/Iqc1tkPguxncmLbpEYTSw0eh88ygJvHpIgsyHW+r7a7m4
36zBeCfMddi3jlOH4AAoObHTbpA8H6MJz4AfgeFS+Qgfgk1lHVTZy6yIaM6HuymqN681hig+nba+
xNP0mEZs49ohhmWYo3lJ7SXeipnZKgSC29I4YGexmZaznR5jG3w1W/VLK0Gtq4ZGEMBPFS5TXZ9b
paO9l1A31rIM864zsADg/l5U5+8jeC43qLPR9Nlwb0IXV1y13YDSzq8xw5oMYqbhR4S0LfTvolc0
/9sxwW1LCm7PcgXDIgr4MSpgLBikN+hSnprYfRdBeWplvOMO/9EDTgMp8JwQTeP5TDgY+j/2gYfo
enxuhSTlz/CKULrPs6eqnVbAWiHKosYyAiLx6AOxqnsMf/+AyeOO0Re3Dk0IrugBXM8E53GDCvwD
UWe9FUMHeWj2WbtQUq2kEXwY2vkwyzsCVrWQxOGS9MpEjNIQ7VdCf6sNEOMopYq23oJhPDJqhKvg
sSZxdnqWHyqWHz3byhVReL3ssbf0l1zyCaiWO0op+XJkSvCldwzu7YBp8sPoSaYREYyNiHcmy16b
7NdYZr987eXXpqd78wOc+Cy4H82ZyZCYvHGf2GQ3LmV3hCNanXQtFYqep97QAFEX4u0lsw5c9QD3
BnQHP+MIIln9Rg1HWPOykJtQVlscXGfh5LDGKxfHSMK6ISnT+qlt21/B8BLVSIgXL4hodP0URUAK
/cOVFa4F5PT92KJPF+3J6gqYtnE9n0dn3GXAKLejnQGug8O3T83mV6x6+2r0lP2ZOZC9OEWorxtw
2H/+LheMMgLLIJJ50kcnAknVl6dcpOVX3PYvddxvl6p9rsjQizyGlXwevk35C9Oz5Xe54Lyy80ta
14phOYstMSboolxpn/sIfWbJ0mer/cbfKqwGUZFrrB4l+CzVbU0jSOFouBxOXjNTDZMzbqr47mZY
YLHN8qFP0TdglztYrA1XTNUS4A4jMuXSy48l37FE8vTRefk5q6j9Ld0ZFzH3yGEi1l3uXHWcqpCj
pdNeZT2JTVPb+d0BEawMo8suZvTuLES59GSXNMIz2AIO5qkvrJ3SDjmms/m9gSb6qu8jylscK+tH
RNwOC3g1XWvLafDHNuB4LH/am2zUuUDLfW/7DRDvATyh4/7QQKkeMfH6dApRQ0HLeT21/GlSeVcI
zE5wCgwLacA0nMfOfcnREoSDTNXpLnTtm9pE5myYO86Wk2eyOnccpP4eYxRixviU2X4PkIy0Vp2H
fDP+ReKEPBQ+rp6sjX95vU/a/CwIqXRpuWLfjnZpCe/Alz+1zJw9kpe93Zq/ysW9e6xZOHmy0kxD
MM91zixDifhd6up96PlBJfOM3oX9v4F3AcFM7ERHPKfvCKd7zjsEiplUF1LSk7G6lIj2Bf4jhILQ
GnpndN90DpZay59TVk6XYZHPWpM8AnyZK73M9qzjFOIi3kVzUPtBy/TRU4gJ47LwwiahKTfTCKG1
l5OSB+Zx7Xc+IoKKj8mfX5AKQyWaoEQ0kAFWaeN8usyoVwRRcHCAXjyAuLFwzs3pNsMnt4uL6mAa
sfsyQsdux8B4q0pJ3dFFISzJBgJFOrwOSya344IN5s9LrElQD7wOxWM/5GzicPswX/vWixyap4oI
DKb7RKZjkV1xxDzoHxm6jqdUaCLsvWTBFmNHGxGI72VOKcCi8uwtkjAncB32Xpk/BjypEOA18MSA
dLVhMJcdErNdblrEMrk4oKDK/UBbkG8IJOCmdMoDbIlgXebZLTejW741l/Q9c/k5CDwuBMtspti4
JQSp9OiFIEziDbH048BxuEEPjA4i3RTSGDbdAleH0wOPq0cufBdnd2YkyPFkfODnxEQfQ9iGDgkD
fHway/w129VOt9cdUanLgCJR9UGoSaglx7Ei0bN39ckxTPpYrBBTMLk0KfPJNfjXDMeffSvJttZ7
W+hz50SvS03LFFlz6EwRSvt4RIXVS0o9qSraiiU7A4tGxncneTe4rQ04H2vHNOx9n5BD5RqnpM2t
K1ZaczXfH8ZY2Hx+4+lA2Kl/g5SKLWeycYBXYC6U33DGXqxEyc8WOnQ4d5pxuNUmZ8XMcM2kDmXQ
stCdRXm/dygvtr5UdD0BnI/W8HZag0TxcZdfVNBtp375nc8Fkc9tPFA2YTC4p1BAhOJjTx8fPMA2
eXMZjTDEEGt79P2DHzTn1s9ui30P31sE9Cf5HHT3HtIkUlL09LU16jsyqbAtI7TV12BcQK5z4G0m
X+gdHxTjlAP+Jtjge+Frua1HROUqJ7CC9QWrV3hkp1QvmzExjZ8Vy1hPd4SBJMQYzK39kxAssKhI
+FKCos+BkjeCsIxjSs5I2BAKTnrTQvZ3GcyhSKbqaDEfRKS+8C6WB9Ml7QT5p3mDV+Kfk4QxmJH0
3gcq+tf9NqG8+oGc6rt2KfI9p9Th0nwfGmf+/FgE5Zmwmu9k03CI/h/Kzmw5biTLtr9SVs+NModj
cMDs1n2ImTExSAbHFxhJiZjnGV9/F1TVbSll3syuF5pRohTBAODu55y9144q7aoZQAy7gf8ZjXOf
aP4q4fD8LFxa+KAatJNedYy3SMIth544hCR7p8MhnyxAOPQtqrVTjvgJcm94DSDj6o0o7lQLaboY
21MjkJOkcZEvBiRcx76CMmaoD1ZIJsVGTMarJ0lDim6iSag77lWJ+CQpvs1aSnQx+Ydvp2oZQb7K
7Zotp6LPjih7Rl9G2nsVtidisRwCkN12l9duQCeEBwDZjrbu3QcJCeOpJvDsjDwaE2c5Wc9maIVb
WsY4PhxxaUTaPDoqyMjcIPGpcnLSyIO62kL7rdHJ20T6iMa4Bs0kj0iykH+FgXHldz+nta8OWRcc
RZUZj9OYGZf5O72z5aNgFb+U47gLmn2cOMTjttEbxklxF6UeShmNbIy0n/Fu5KMQ7No5Bdg7/tr1
Eig/eX/VFPQfLOBktdKHup3czLkdM8CicZPeRnX65GqmfjOMOmgJE6idUBWYQYc+N7Zx+iN1/iHG
uDz/+GIh1+sL77aNGoqqoQLiMeWXZv5icwwnMGqpXBMkG62F/aQPBgAHIzv5KLeG9LbSTAUvYdx0
SaTfuX3OVpTM6DNPLxilgPxg1JIhvdabXZqUNtRxenitRLM0QfxDiL0d6DWtConzEtbykiqULc8E
d4Ehv7kys5KbcfBcevU1vESwy2LkkDPkTfetxzmQFIxlYkTXOZCsyhzskyoc/dLglCykeKo8e/wk
1BjeJGGLVfs9V/U+D+G9d03+bDcuURC1/aZ62K9yvlZB139YaNnO7GgYeO+sIsMHYu47jc17thYz
vTXX9I+bbW2LJQgOtbEGt10aNtYe0wxv65KyyKmy7NFp4scKWf0G+Ei0jqo4eZfdOzlGxj7uQHeG
QWfugSrf4qJTe5Nc18i/0VrCh5QiwtrFq75ASfuRtnmxrGSOw6l1neVgtPdtDg7BM7O7IUbH1lI6
mIEDxdU1ViOzr1Xo0TZHEzqwP8X63oTi6t6glB6OqW0Tixjcs6lUs/RVXw6l00GpVEfwFeZymGa4
0NgQSIUZysmDBGBBGR6rngrcLp6GIklfA+G9alyC+yqY+mMtGVYJgDdvDCCe0Zmre7ussiNBbu5S
c1xBRnbxCFw6ffADzz2Iyg5XP36emJxtYpb5t7lUKjLmhJYvXxiCsJRv88R2LwzmqU1pmmlGBk6L
YwpKsmjHbHthqJmNUEIxmXQTrFP95Ck6nHgTlqnEi58NaB65j6EVtvY11P0tDXHoxfCOdgmhZxwp
GqD5pcnHpYihY1Y74Wh0EubN5bGOUR6q+cCZnhFz22tTkZUSJPH4gjWoxeFcl2dbBcZ9MU278RSm
bXGuMS2BFYNHZ3iINVHsN+emwhVG8CsY31hVi86dhutshLnLHebsYol4WX9GKi4P+PUzHjYKDnbh
u6QP02UyRP1dq9HV6wQU/1T40aG0vRQ3E7Ogzg14JqYhXHd6VqyNCBhClxHkVHqVu1WiCB5lOj5J
InUevFFAv0F9a4dTu2aYDsyURgI9FJhMeaFT8FtteZM2xnps6f1HecrxLG6SB+KPqcMmkWwaDhuL
RmvL7Zg52qkKRu1k2JQKKOTNleFrzcLwkvqWdhdyJrMbNkXJ6LWd5RJWyweic/oNDd99aEXwwjNe
BfFLyGZ1r9cEKoapt0otak9W3mA7uLl/itIEyukwvJJW+aoCK13VERMeU3ePRWM9skMQ+VHJU+1w
+9c24Wk0qOJTGjh3VTU2+ygiyYdWDONuLKB6hc44ju1qY4awx0GRIvoG78IZI8sf4MhnD4kJHxOv
gzeVXwx103S2i+gAUYaWiSa/MtK7qA+ajdIHpljWdxxuu6hUJABZs0o5uUpNfpLA+DpitEVx373e
Jp58p5u01U0MIfFszSv7adGpAVImxWxkuK/0aulspxDRePtflQNQN2xukwbQrJ02Z7QrA+E3wDM1
itD9FIhj6ZXBU8TCXBDRMmnMgfCkOpu6vfO0iSTayHwjQNgE2XH2RlICXCv/BoGuAdzjL2nXNSfb
7JiINpl1YN7ARJDQmHVjtOl1NOM33ZrI3TCTbCdYn489Tr7KvY2TLrh4M58jbvI99N3iIPzbPs2T
hzEidEMjXfRWpMjr6EBcoDzz+rIenmMjexrpbqzjQpsJb4QSqPlLP5tgf3zLsHYXOj0MkNxoN95g
mxcATDcF7aVD4Yw3bcQmHZbSPgx9UK3I/mXsIAXoSATy7Jd5ssXSuflBGnB83VpbIfCNKc3wIJZY
t5r4rmrc5kHisDvgwwJYC3GzlZH7zTSATDjuU4U6810E0bYbS5TlU6rt8QJFD0VUv1iRwDpfu8cs
texr0dFEaS2wLultm5rTPqmMcD/ifcKdkBz1qn2kTTBtEr/3magFPGU5wP6+HP1NGftI4BLYGdGQ
9M9pStxNqBneXYavfWNa9FYKxqQbs0Vb2FWmzfyORL2iDPau15sclx3zLiWqBfmRPP34o1Al+S3O
q2XY7cIk6c4/wo6jMturXFSHxmHAIECCa1Y7nQItMh7G4mhH8tQ70vqwuvBNb3QCvPwYanDCMBlu
30vOVHENjZt3nYRU8fD2TGBSVxmOa7sAqxxoczNWEKIm40+/ezET7zrvnCuFClOV5Lx6RfhiBcG+
YS/qfPdbCR2Q+GsnOnkalpQ8eGUkhT++aUwiefHf0M2kC5tzYKGppzBK+SgFioREijrR0pOcI+GF
xpCRrqHJTFnS9MAWBOdOePnL9GSkBb3moibDTadDFjd2Ar0EuatNDz8Pu2OqzGJpGwYrUUrn2QFB
rBnGjZ802oKwzHSp+6gi9Og+pq29taF70AWiGlHuQxBaxVsVMzDVM31DTT7deamvCP8FnQyYHjvK
cKhrcVKB/5ZnVnYuooipV2PS+fJKtSliIok6OWb7TDXv1qj3j3XhetvcYWSXRNnGGO2TaXUF4wN0
tDQRvgZY4PmgaBGZRnOe/JEHsC+fq8Cy17Z3woaUrKBGCPQn8Ey7cJkIQrt8mY23U+kMh1407w21
3dwRMV6NXt2Y4QDZWbsMkMuOjvNi6U3/oHKSAmNCzx7lRBJP3pbDZiSf/taLnlIE+WH6AVX02JZ5
zfE55Dmc5C7iyVyIIMTRDfHXRPbtK/wEQarBJ2X+2hVImZraYbRdYcAth/mMMl3MNPnE2wLf1U83
5Jh/+eNZkROr0EZFCL85+zUIryqsGV5JnetJYzc0yOQLAx+ZfKt7yLLoXph4KtaeibjPrN4rS6Fc
8+Qmr3J3HxoGrDgq7V1nx+ZOFNxAQefUZ/oxYqHlnn4Y/XTNH4FKa7QXS/YgHWfyPFEWr0QUEzkG
kv7SlcjVi3ECb4f5wRpr7daOOE+4dcuS7CXJysROvLY4/qysjju/92tyoAIkv/jUTdbgsr+3fZ3x
HWCVGULPxzagGYv1Tmwgi6RMCICzGNQ5AgbZZQzC97Cwn1VqdJzjlNrqvUoeXb19bMfM/ySLaBlo
3id9/x7yT+c+4hB6aIAWZtDkb3jO09uQKTPZD86t3yMQzvx0P9SX47Q0czt6NoxwuO1dNKMdMMcW
MqVbJ9GmqPTsGIcTM3eNk02d5deGTDu7reKTRrG8Qvj02kROukkKN4JVlgbH0IpeI7oC91MjodDD
PVwjwfSXBqeQm1FJ48HRmgE/IUEMReTIFS2adCtmTkel8OjUffJYkBFS6p2O8lAp7Bf1ObRhM4Om
zonH0vuV5pbMRYheOxIJfigSN90pZT9mlp3hymqjTSjQsHuuTPdirq0YzuCNoGzaG7Wxdtusu6ht
0iISJNW2/6b8E1p1mvG0w7ZpjKmJEfYL1Azkod1NZKWU4kMe7vXiAYCNt3dSf2lnQh4y7t5CdOL0
44sx7jQzqu9cd9Jg1HhAnbwbGJF9IYNTwjFymzXuw1izRaLK/O8vPh6XuuwByxMzQFKJlKcWXpxn
fFLzBJjrArW1WugIWWUVx6Q3MKGysA1UC5Zgf0Zh4h85BD7zWwlqat7aAP6gqMYrozQqFEeRcjFS
mtnjXTDHyat46hfjUFs7hP/eSrnEpaCsnm7CpLbp7RuI7TFDQTDGQRYULXnkLV2PQukUBRVd11ES
4Of7Vv2QxixjZCPxtyYZkCiDLwlTsu0Eh/XWZtjCyrTu4uC5HdPgMgxDcGlLrlpuEX4UNSdULeKq
Qea+s1oCGOIaQw1IRcxrHACi2jJJ9ZPvI2y3mzLl3Qw51kxvYtQ/TqaFRiNpTlrXbTlYbp0wtV5L
2GOZ6++tMDwhvmxuAqzES2yvnNyNGVoVRz7n0Iq5/tdgEp+6aKgdk4nBXg6Ged1Sk626gK6A2yCa
mQiUufG1MLpA+jMXolTvkgS2RaxS+xjTRFp7AxAHGCkmIWR98lx5nONGsL4XvdDeWplFm8FBdj/C
PHzw+pxy03IuAG1Pge6T8mj5DdTDCraWzBnoJPqIY7hbdA6GuqhJ+1NHZA2vBG94aveN2Vfnqg/w
D4fRcALX4c+Ya49WK9Mldu2zX9s0Xka7W9fRqxcnwYMjuhUxeNGNMDSd4NfOWFCJACr284Dlqdjz
ABI76UDZcoRIdtgzUFBVILG1gUiYcthNOgBHx+/aq5uRfMMWaT8RLkvgXqF95AgI+Fz6aYPf3157
NfHJMSj1PfKlClZRE+NnInKwFPEhjA3rOI7aM/2QZEub5lUP0+EaSYRnMVqFhRTwo3nek5vetHHN
jIxBJtkcW5VyoEDuay+lDyRNNuR44666USFoPkXm9lKa7EIOfNml37dntMzsGzio17nvFOuZyVRH
SXhUPYZanzH1ODRnKxpg9wVbUwbNkdjLE48nJkffVhClh+il0dNtItRO81KHLE7zZUiGbpHosytU
e3Pc7ok+oL1oOJX5g3gqS/ct8/UlYRrXai6VdN0dN3ZZ66dmizmyfSrs6MO0jUMHbOUWLh4yEdsk
3xK1oEas9K5pwR7qqY46CabKCl9ozwXorWOKcNpVjB5CAn3o80W3hXTyW+Xa1zL02nNOqZmDRXgO
BLsrziSeR0MnXVYOH7auF/ews4p7WwudVWXKfY7KHR3JQAJs/eWbaJi9Ke8vZaPBIbK1Ww8L29x8
gFNm+sm2Q/y4J3qKeJb8tuIzQAMJQqI2Xbn0+sMYN/3BmXqAE1YPgq+IfORaPMRmb3fIxAi1Kqeg
vHUaae7pYqVQaiLoK1Yab1zPgjnvieoaDS5J846D/ToHlwvQK5468CtC1kvWDRqPlEI7qwwb6m8i
D7Qoui9r5NNRPWbPcEYJEU2N17y0Qct5xsq22zfHpk86E/uVhNunBLOFgBwR298aRv/AcOoqYGFG
I0njvn10Zvm3rV4q0yDesUzvAf+scRSj1etQEHoMe/syIjzXTxcWJ0jLDWciRHqqYVsg7ypZcNoT
XYhskwf6owwZNfsky8vJOYOOW9ENNxcdttZYiBFAICV3XdmrDh8Oo+KuQ/rTUfq6dN6IXwW0a4X+
8TL5YXhRSfCS9iC8SnpiSsdF2070PniCikVQciZqpbmtEMwvgdV9xgAJ9iUYOuUwQIjT4dir9in1
w3Lp5c0X55hjGZmLRgY+Z6di0zA08PCoL7SZ/x4o71uB912z8/fWTZNzyiJDpBZa4L4hW8Go5DJF
p3koao4sTrUahjR+Mnzj5AniFABXEH541oVzccMR1YVCe27AvvGM5sEojCc31YOFLdsa7jFHiCAa
X0myXJMFZfLH3mvRmczEavUYgp1fNrlx9JHooqDODsDoUaIGLxLYKcCUjnuS9guLSzWTBnULEphD
Z31VGJDUtYSuoYsStNX0M4hlIDuckoKyXdlFfeWvoYwN+l4rGdbEsTM8BYTBLqvMLu+NOC8BclH+
ZYaCpoFUGXuuhwEgohzJh28je9/JDbr61EYJU7gxOmpNJV7qPPmIKs7RXmf6K9TQ2VrN/Z8ALsnW
7ohsGGpsXmiLGfRVor3l5qjJkION6efddQoFoSksrINhXTDWPdhMQ9YO8+Flkpbtruw1bZ3D3KFj
nnqQ/upkRRGYAFHW0ztLGDtHuq8uI4oLluV+b0okmnbzWPUJA3RTe/ChnxFBR6jopHtEl5tNve8M
I7sfbPu+6D3vXExo0FiUH+B3E4kedT4NFUFZotAnSsJ9opbEKKNmxKSb47rCg3MZjaq4GekvLvJI
ctggQYWyIb/SxyTap/geTlhkYToZYEeVTpxJqhsvDKteyT7Y1TqRk86769EPGqyn2I9O1L6bbMzv
66S9CwXTXmV+lPQ4BsjzIEPhlRudXFu+v4lEj1DSoUcZ2B3DYD5vA7BtQZh3h5pyHxnGxWFgDOqx
Glapiupl7forwyGHucqmdgvw8YOo0emgVwUBoW2M9kKUx8bLddqLDQh+i2FVHbEIVbwMPOOxZD1U
08pOXLmujdHdpEHqrAbNWgWywEUU+S8exxs6Ml0MrqZFJ6pXGC9JPrFbFNEBeVg7ZJPNQOM4bPeB
HyCHbqdVXI/03mxXu9Wi7qEq0PjoIxN5nU4g6KQg2SrU2EnFvp4gbAkLx8Lo4oGB1dlyPd+/N5oE
+gkccT2lo941/bZp0XOoil7M6Ccnmkq21NIHzkmFSD8m6ePkhxtW0y/pIjeiJChoBhFu4FDk6eGE
ICOHoODS+hjlib5gv2AD0nagCzKOJ/zrTHx3RoKUTE1e9BbKmtPVzSZLIdRKYRymvm93zFb7ZTW4
01HqKjo4lu5tcjykQRaPG9eykPfPuACkvjbzOY0yL/gejnp2DQzxgdqnxWvMxDUu62DT2Oy20krq
J03HqIm3xN6VJdEiYHzdo4XcmHiahHI0c9ZmJ2dIH4jjuvTig+JQRqHj7fz5mNsTL7RpazSn9Aiv
U/ZiQkiTpWeeLTu3zsb8pSSEQCj4ETbYm21qaNrCc2ka+lOhto2wB+KbRH9pgW7XoWns8a7uDda5
jUvXa8U7PchR878XyXTPi9AGAC20aMnWvOesfg6jc05bYor812FuuieRMp76GIWv6UdYOsrhm4VE
oTHDQxsNFpF4DsP20jhFnoHmwnXy9ZDFeDB5zM4ouu7skghYWytBLVPkJ2VS7SM63LUdRxvHZSti
dr/Q43bgt2h2Qm+fIpQYi9Jr7y1YWtrIdFvYziNWhWbBGAkTTcxt6/A4NyPMG40wAB8mw7qp2o9Q
5UziqTaULHmOBnHf68lTDZY3tpsvRIyEtpESG5TfppBztK8o9kdKkdBsbxKsBpy7BweUPRp0mwU/
H1kXokl+hwv5PR3mymyI9oUCCdxxYmh0wpJrA1CpV/nPlavkDfXLQpqziKtNEFHrU73KIth2Rdb0
N9SZ8aEe2hM6juJgJha/eEQ7qXMB6SKsRhCNB/3stDCMn2kyA+uuC0LarfgTj8MQn8qu+6Zk+iYq
cd/k0SfXeG96SNM6rTZXIc42Fxxy2HeEM1kEUBk2KTGEbYVtDfXck0dN9GshqNQSExXEROgNoMtv
HLrpgGcoQmy8XXVA27LAmBE27qsS1qOHXnBS9ucQjEcPpAPH4LiY/QLQPQo6V5FS6TlXuG6UXrGo
rdTQPgC2oxJN/HtNYADymUxyHzNGxiiyRJc/7TQ1HowhtUEjoIxp6/jAHqude9f6lE6Fkrjfa45q
byt0vqMHAMLt7xG0WCdXbm0S9nYuUciLqa78Y6nltyKsERzTBNi5cfvkMUIfGlKGe8lloGl/woU/
RtFJR0Y1+CNdLgfM8OSDY3dJyoH0DzjERtgQ9tpyjI1bZqp7L0uO0CnCBUde9iXRb/LQO0COf3eC
cmvnOh8zTP4+OqI40xBbeRXQ4inaSYACiwbl4DWxezgSL6HnPhi1GG4jjRODaxJKLoEE2aQ3v6mc
9mrgti9qKtol99XLGLQo+qhnl0PNdLNV7r6yaDUEEsJsQtW7zRwJt4/ovzSuwnvoAa9EIkdHk6tP
BdwdOCHvc7vfhQa5V+CpryooudQWsXlMlnqHgmpumNU7F1ZhMDBJ0wi+IoSCn4YcyA62DhxeXzM9
4HZOtgocagoLDghv++xn+ZeL8s3CfbUcIIrREyb7sBjDT6G2jpHCBWXCA9xrLRLSaqBR9TJ7Smat
GKEcKwYe3XaY7SQTWleOQirfVwmMtya3PfqcZCxlsgvuEOI2GKhh9SjZEU9soTILQ3uBntPdoHiE
emYWHKXwWi6V2UIhCXggAyv6KIwEWwBtrm3pJyEUaM+8n8r3yUJppufQiJBkfsTtdUQhcBM62RXd
Bze09677Ogl2bbnSOgc0f8DIgVMKguQ9cKiLS+l8P0LFWjUkzj0CCr4Z8/pKIkz7IQkDHSTJKb3o
iCQrZ4tiAyO7N+hPWCI56ba/CnIh9rSIblrTeBlJd75hl4vWXgeAwXOpcZ2A5DLmAyS4mdANgjh8
0VICGqd2YNo1hURUJWiy2CqcSF5EP0fNrvSqIWwDgqwT1SSQjMF7ZtH46+w3vSRGyAmzikYiuURS
j7eJbQDpBYthJIhKTR0Y9aTNKSIgmRt8f6SSoJEriYHEr/tIvj2xKSXdnjbON/CpwI+SsboRgbNN
Q4R3rQRKD/kvM4hLd2N5K1YElLAshkV+rGlSc/fS+0zzK924h65DxmT6rEuML0E2KJI4hs77lqUr
AGZyy1nhS+s57AlayHDJSD1ku1x6h3YUh6bqTBr5cbFyivA96JBdY59kjFWiysAoTOg3cdl64NH6
cLisefaYlr63rZKtoIG30wMUEkxtmykYoDt03/Oiuk4uYmx99i9ycnIpWw/cLOOidnYIYAcgztXG
qaonV2+O/uCWKzSZq56CMh7g8uN8ggyHwmKRZiccWsGKKwfDytKfUxaGfPRemy/NM16rnFx2x0J+
G+T2XWgvW+qXTRZqbzJErFqKca61y60sKJBKz/kxwH0cXapU5zM1MXyYiViOONHXCQOO7qw1fJA+
4+wkr/Eu1hMR7lH01FvjPqrandGUEGAxBjLQiYFKhO2N1nSPIgRlmg7tO4YmzBt05pqcOEZkobBX
SKswTkzCuuVvLAb/BhX8DaAdVN+sqf/5dx0Lwm8t8Vj0bdwcloLzK1xlz47931riafSWJNWRWDqS
aQumGCZWMihng99scBmyEOpC8EzlMpkU2taOjYQmQ/7sIeICKtUu/uLtqN+9HSUMpiaOC55G6sb8
dj/f78PMn9/8f8lQzydPxcM2N+mKRWh3+j7HfjwBtvNpy0Ovib8z+GKz0MM3s9FORenkW622v6tM
c+F5Fly64dGuPG5Jqf/Lc/IT1+Gnjwu/xC8fl5qtDXiwcFu47AU/v7/Csmijp/W0HSBZLWNQB7vC
9DIynUy4U1WVbQK6fQu7iC4N04d4LOqXUX3IqGCr6QYS7cG8ZX3VIxngjvzPHTGn8LPKQUQ2/2c2
0vwPneL//vwtsIp/+2xW7837T9+ssyZsxrv2ezXef6/bpPmBuUD6Mv/k//Yv//b9x/9yHYvv//z7
+7d0Xk9rQhg+m9/6WwwaScAe/v+WmGcGVH9bfM/89+QP/t2/mRMCfITp2qYE4THbWMz/8cVY/6B4
lY6JDgXig+Kl/tsWo/6BQEsJVygLf7Ey+Dd13jbBP/8u9X9YJjwMRwnlOJYy5X9ii/lhevkXHuTm
2z//rni8HMOVPGJQq5kn2L8QJ5Af+SWSXWdLW/c1TJOTMsWVDJEdCYPo4b0FiZX5UkLEc7FUDPlD
Xortbz6yP3jErfme/OU90KyTiAEdzD78dj/fs5EcPMPl4d9WMpk2heV+KSVOmcn4Am0NUWSfXe9p
M3GKJqZtb+onhT5pPYxdv+qiCP9Y6exGw1qjyTTWzdQDvfZ7uIvBBB9ZVO3CcUhgKIW+NHR1OxbJ
l5WTJGhNHBoMQ1tiDds5KGRWBcELJblaENADCEbpLtM59Osh5xgMdjBoJ1QfCMNlNqzpj/My4N0r
+txodvxpA/3lYjYY2ryBueZI6JwKkbRqH3/+gem/X4QcU8LRMwWEGNbGX5xMLnkxJi0+Z2t55nXq
Drh9U1pwOzFHb2Fn240a1CKr91HVIMXUHL9YQ4Cko4zgt3A5Lgg32WFrYGwavv3Fm9P/4GoSlcpp
Utq6Ia1f3lzsINoB/ehsHdFqxHSNaweFtiODT713rpbGfJFQYw5pJeBNxVvUfO365+/hd04v1zH5
gCxILq5i95gXyd8s0oo7A+lZ5GyN3CJtr38eEmoO3EPPZhVfkKhCfRPeOmvj9C+2qz+4MpYh+LVN
ZQHv/fVxwn6oiyFy3K2hyCERcFI1NCHENSaLPinVkhv0L3YkFolfHx6X1QA6jY0fm2P1z7+r9GKd
drrHQC2gc1rGIxl6SXvfpeHnf/yhurpp60ggleVg8fv5hSwypf/1lCon+cRptUq16Kvh7uvwrKB6
oXuj32DY+fNX1f9gcXB1dArYBqHVW+KXlx3oLSBkNNVWS9WnTqZRMiZ7fywYFVsvbeWcqJ6IIidq
ZIjs3Z+/uGKZ/d2HOwsGDPr+tmk4v6yOoe6YU6V8tTUDdeYpY/xQGOTuSHTL2Mm8fc90T5MrsBX0
wUlq2Y1NEZKncxT1I47rJQNZZ4MS/CHS4okD+fDc6dj/gKJyzJx/vkxA6BgCTgCMlIo8JzyCFBBo
fqK1a97oel1uo86p6LFhpaM3gaAQBbhmJpuyC62lmmoyWK3+eZo7x4VtfmA7OSOKjTdNk5GKqJMp
N+rGUtpefoBQfAwnLdv5RGsvOKzThYt1qAWgBogOKbdCYCqXQ/qRJwYpoGBUVmM5XQZ9QCJVS0YN
U7W3RnJkwDDSLzOmYBWFLJY5cUR+AdfdNnikKUEXo0fKYI0gb40z68UZCGBKzAGgXq4nf3GdjD9Y
c1zLtdlMhQkO/9fHrs9CyeEVS6Vvx1+IPgqGHRars3VIUUCmsrvYrf3qjPGbKZKvTg5b5i87zKD7
Mc4vrZsc87y4ICAU7DA64r985fY+6OXv0g+/SlLZCGQkPITYiNLrraUZkjIFkhBsjkl/meywSWWX
P7/5/vDOhwEl8b/SKMFO8/MDV0XEelhe4m6Zi2BY9qhmkPraVXsLnunsVotw9FjuTVqleONWf/7q
83/+857MeZuDBwsSMO/f3fmQWerejVxna+bU/zm4Mze+lIV9xcj5hlDgFBR+/ReLJ+vIfHz+9WWl
0EF0cVZStvHLyl3SRteUrHngXPrhdVqfsrDb8EYwPJbpW+X2z4ycWExDNNNxpJdLonTCnTT6tal7
ZzSjjN7QteUjGFOj9U86BF0CgwWt80U0lnOEMluzjTjG0CjUSEJnMiVQUmDIm2u2rWYiEsXtjxrM
ts7AdamUbBA4fWbs/Ti7NjUapY7CQ3h0VyHHJFhVKDVFHmKK7BWtuDnFPnpNBXatYsyPXkF6nG1d
p6neRm34lXYYt8wA6GNUdfcUgJgY4m5ZpMMz/nRtWdb3qLU/ww7ddTIjbCANahtLyzYt+RoaDOol
llSqn+CmYUK8pdoF75fs8qzaJi7iMA1bKRBkeqPEShXoAhybGTWnHn3uo1dgH80+FQu7ZyqgJFxo
h02jJmhAhMNHYqPumZzimDFgAvIIyo9Tzh1qjuf5JFMVJCZUVfKW+iZ7uNsHy8J/lj3sw1CkWGMG
wVjsPa/5AzQ8bznzdKb/91Uf7yhhbwbEtXzQ3zuM2mQw4pcVvsVBqqLV1b1ENbWxZpAhb6fHtBdo
nCWGRhmkbz3gjc24KLHJkc7grTyTqMi6e047YP5+y7mPvlKJR2ZZZ8lX6o0bPWiRi6NzbXZNx/W0
kvRzitoHF+N3raMX6cfh3s55tYqoTxQOhBmi31sYZvKEdbvEpXzqwdLxc8nX1DGR9butgSZQL1y8
btm0scPh2FqVjlKXPgOkmq0XjpKYE+fqDawn0l71cUvWJOCIsYLh2HL4RcivvSDZIJKPBaSMeX2z
4lYi5GorRcVJzVfvelmiTuJISlem+SAhc8PCTBSjx1gjKgAu9tehbu7SbCDYSCe7qsDQm4X8hxVS
F44DV8OkA6f7oFLiPv6s1axvowsnTKIjGsk1EEPPDci/aJKWazx+09BnICjc+4PN7GcSAG1IgIQ/
See8wJGccZ2c0r34I93EqQdj5cCrTSSRaT3QddfnUcitoge4U3GhnBh+YW0/s5CG64ZvVzAaT/rR
Qp5G53pEI44AW1hwJ1Ki53SLfSMEu7mQnXbIWyIRezt6jdm35ohYfwczaIeKK/Q6CGKNA34b9O8i
gaW7kI3/ON8xOo5Eo8a3Fir1nPd0RgvsuEuP0f4CVeVBacJdg7vo1paHiLiwjR0oPnNhlc0zbAJU
bQqphx8XnI9JnoZ5gScyBJurWct4FmBWko4naavfNCMqli6nlqURzolSRXzQomEl5yxJMDj46ucd
lRUcWY3rLHCreTCxb6Ly5MQPfWl+1AETgsajWWQNHWCkZBtlpKkD2KMcsZzvxJksmorSRST6XRXx
NCXpbO4I4akQ/4PsnRuYoyalfIitHd7kUhTFxW445bcmiiFDcqQguXGnK3MDEoNhcqiHOz9EtxcB
j0u1hWgH5Aop936hFU+hTWwEo3Bt6RblRfw/ks5ruVUmjaJPRFUDTboVKFmSLTkf31CO5Jwann4W
/1zM1MTjYwm6v7D32i7q3IwKr+BBjsvpDVfuNyCca5GvahhRXMeO3JhIZMHaok1A+MOeHKX2GNn1
vM9R1iEMWI4ODk6kBeUU1CXlryDGDBQyO/KpP1RCeysydJOdQlfDX4Ms+o1R1zRb691aaCMHUEkn
kxf1yeaFtMPmpAo8e8Oqp1q0r7rmm8knCqaKxXrbmBb/h+ltIFvIt1yJvbtGmN7PAEpT9GNT0e+a
VmfDjVB20tvXdUiyX7KKRmF+MxWvYkmKAX6ucT+ibaODijjeGDwPvCSoC2x7WzPq430Y4eUwx24H
y9eS3sETaheMems3qGYLHX2Xv7eI/zahw9hVzuWHzTxQWEBhDVmsA+LsngfmEdG9HlSwl/AtHkq3
oxtKjWct6m5lTbk2radUxz9FHh8IWtNvlNPedkKqUKiRjOz8u/bWEEDFENMY6t1/DwkXE8pzhtZ1
Jw5hLfeDmB/gyu4NM1029Ti6gVGlN9okQhqjGUuFbd5bq7NINkTdFGdJYKnvHZHI3psF5qiQyzak
yKL4IWqyWRFMrOcYCxpZ+2CzAFQpUa0Jp+kwedtsTXoQi/Pq1cUNtt6GQJkHMen6pTbmAqy+3h6h
N7F4qwYb9sD8pOWcDnqNVFZDheAjWiB5Vulv5ep0GpPih0COR0lg9GzG/8o0b1lNIMZOI9orA3ih
bVSfJck8m753Of/D7i6p5kdzRDll6sWVkuKyOOM3MQBIqZR+MSbtTWSoKiJ7PJbmo6YAd6SkjrBp
aJjiL0+F5mFcndNkG0Vnt+TN62RxZVabbxrJXUIAEEdpupOrAgXqVrabgHoMqgk6CCkbNCkXkJOB
yjAEZRwh/12x48gD1jQLX2CzsEfx1jF6eQC5BQS3FpB8IrbPRPAJLeXMl2SXlKgNPbYRObizbHSp
dNYT3dFCRs46j1g/mxtUmNo+azkicBwgg9DGcwYseZpYPlix7Z3QzJ3lcl8JqBuNQwCzN4NsaN1N
WXvteZ764P8VzMhftI5QQC2KXwaK6N0o6icZMcSw5um06N17StQvEHx+D8t8ylHH4MkIye1aEN7J
ZHioNP20IKQGXYRbzK7BNpoqPCnJHz1U4a/o9cfQTf8ikwSSOuWkdev+bYSq3tjyAevaOc7485Jk
DH1v1UjrFf2NGfNTZVE8tZV2JmH5M2J4duUnhlPis53G1VQibBvZn/N4GeyKNXsz2slLbSNGtvo6
3gOXmtz63q3Nt47vLGDODaQxKg4TQUOPQ2SgLLURkiQSNVLnHB22hVez11mlaVW0b5q4OmqJHgeL
bCGxueprbLFOTLqL5w32E5FFzR7TDcTnLHurR2ZXWrmSWmJkmfqcHwpJRrWRouhOs4+a+LR02mnV
/GqN1Iz/DddEznXfIW+iMYx4zaZ+P4KPp2fbu5NmnZqqfNcbLb1GTn2fy7eYkdRdXwBzT5oVLSMI
IupMQmHp/RbV3BO9Fh9lepfZydOix7iV+xggpJEeaZmZ9BvuJY9Sw8/bsSOtA3gsxGGoczE5eOxa
e+rmnQPbztTHeT82or8bQwaCaOMG2iUO84zyFvw4yCy2YOy6Q1DhRGS4xl6zvZzaqza3VJowPfIf
kgkgHxD1Do7KA444vGXMdzVeo9TEj880JvLKK2/cno3qsGuzaT8JZ6eH+pWlMbzIKvrV3GXbzc4G
xlxBMGCGaaWer5kkHrMS2NBJTWBpZm47j1h2leyoWkYMD2gdvMgKpKGvThgEa9IZg24yIJGo/gZ2
5Rqbc0/pSlRCbb0t5nKqLfM3TNYx4QV1MY5Ci0iN0OuuM5UN1jIOf8Of2Nb6HpAGX5hlsicq1iOE
IED1y8iNla2kfjo6M1d8ZLTRFjrpg9VQLKWc4IbmEmKAta376+imAr2ktavWjXobs9KJTFAozaxu
RRuxxYrPZpuOuBlMsnLI+JjIssRHkXJoIWTuIvwGg5kT5/baur19qbQm83tvusARcLbGdMHqjk2e
p1HIOty10AH6UW2FN/dB1cgDQN1XMEzYLVv9JaE7l+78taSoVT28dkTu1QQjWKDTJvE72c8sfMKj
nUgstoiSydBJK+HhOiJYqMz7UwxIFDX+LZxWWVIRf+V9EQcCFqznINYoJe203mpnkxSLPtKuZp2x
yxMcoZKoENs2XkVF50FYzdZYEkJE4teMhEBkF2uXPbyacTIGMMdX1wT/MY/7msiBwBBS4CmMgNvl
iTXuoMFcFhGUP64iN7pArq6jJ8YxeJtqbCKaAlLEqhWj8dbEsAek6YikECwlRErKUwIabPKmujBD
BKE9z5YL6JF8I81qnMCrjZ8GI9YmM8IzsjhySD1z9PsG5BjSVqZVCBOIsDea6phzpVBiP7kstf0y
Dm/EMj1PMJfCkXF291Q3xgBGLdW30/AxReg0YUXu2noIqEAYMBDSuC7KwQzyghH/hV8b4ntTfGta
e46RPVN7PbruWiWxmuR7ij/1an16vBhlSZ0+0RBsSxvTr1d2PgG6HFpDhUacwBkPURjxKgO0VZMV
HqwNts1LD2UmMgKrhuNSQ52yjQS0EvHJCOXaTVcnxXaccG0YXvU8RupJ6u7NagxSBnrvHuCLD3Zt
WHVHtERrWTahNfcjrMVedHM8/SldnYCogamxzubYv1sjklfeNgZSTUrwdmrvynbSyYUZf8kZI1xX
o8SBPmkQF9qEvByM4XE+2L4evww6nKG1ZfXUcis757fNCDHIDefSCLHLQ6sLeIf2IiTPjvhf4C/I
daaGZMQocPpF7HX4UL0+vc/DYZoQd1vxDpc6wcRhDmQKui4L7q+QjduGjdT6X6ChA/5XuvpOL5zH
XGnuXgeOT11HGxavKUOMB4hs0w4LDmkk5rA7ouOYoJGkrUdslvxhOEUZlPY3LQxJTfpSCMm2HCSM
KNoTtQgiW40O3+jmn7oPKaagTm16lAabVJKWOxGOVXLO4Xw2Nj37Xb7IYQ8tApsmbplRC+oG7jaR
FD8SHuGW5J13ZwRgNcen3EOaZ9YBKL4OvXTxo3vHvp4yf8T2JNIagf0Mpmq8FwwaNgXA4QZDL+J9
imULVbVX8FgZWRT6k3ptR15CDQ1yYqDPm3+lIse10JgLSuexkeUPy569OerPCq7UZu7a99TRvpp4
2hf2cIRS4UOLNJmmYZLGb4sSEpzv2MVPqHMeGkr3thWEPjPx4PvO6BixUKuWGBYMfxvD12lRKGnb
A6jzK7aGB9kU62FvHxZl7PvmgltDIK6lsa+d5CrZEPUhASFTSX+UzQcgEmGA2Zt8CzzBYUK4YenZ
fjugPk7mvxBPlpeZiNOtAe1hnt/RLSPy0dHMdV5Pnjazgd5Axz3n8MBVPP12LQGdk04wS8xTaOL3
vxuG+ZKvabh8Jdmmaa3VoEPYAXIv3pc3bHz5gTrghv6Syx1508SaoGnPTixtXr2Iu1IuWwscceIx
b+KaiHpw03NDTmx5qLrpFiUC1BppBQg5j7mwHpCFM8bsH/Bk+ZGXviO2fNFjDX3aoXbVtUdcR04H
xeAg8UkR6Qm7jjmftcLm8DTWDg0hkFFH6p9TOhGajAqGn1h8hxaafJOrHZvy9xBXvzFaaRINuXaH
b3YHm7DTeZv69rshabPnJcaonLibahkZvqF3nKxVraQj8VF5GnQhARrQVdPAXVKIfG3x5dBI2BUJ
tfZU/Tb0JsjpqcGAA5/U4tHxJvT87gpbkIiUOwmZRq2qHwT6fuOI977wHt1FuH6bWXQU4YpbcMLA
stQOIS84UTTEwWTXb2b9j2VDsssMiyQiDGeQ1EGbSPGg9JAeIp7AQERbJp4EVkFUFQZTpgTpR+NY
d8oB9+sYfNcNqkD8APJ7aDmZbIWty8sJ2cy8O7O2wQAnquXsXI5dVzx4cva5IeMNs7xt7bgXZaMY
T/pbqiO19ciUiYFoe99z+MSHtez7CYBpOHwPj3q+MEGKON9bkLhLkr3nskMDmhHS1U0l3d7kgSk3
y3uvL6+hLgnR8kZohvLWWPdIWUCX7nqEDX6h5cjEIpfLtkG5jKWjsjl3LA0OCvfvO0HjNzOGm2s6
5keyVHvCqND6jahRlfFpdNhVyqzE9UauX4g9xZlJa4vjfJsWBsIUErmGsiExPPNuzYgoX8BXMvvw
hkpxxN9qlntzTt5zRmPgnQmT74V4S6t3AGUeHT39HBsk1piX0cjmO+4QotxNFFcrZE6u2JXe4mLw
ahrnjgh7gmSP1WNUmRdtZgNUZVDuo8z5SNqEpLLSe3axZZ2nihsrncUBuZDgEowXV9vZHT8R6vtm
Zim9X1ZQjRGBUogpmkfih8F0qdtQL2DQsvzeTsCJqvy5YTh58/jRMKU0LEpVvWc66iOLIgIzB2kU
Njl2PeLUwAww6nO5MRU5Y9s51esNGFbJMReXzHwjK/0I3V4es7ILRBPuWWEBAEuFDGCmVttc5S/x
cE1jmew0vHJbUM/odzy7oRkhot5WyJVYAtcBvoQ/Z40JNMnJ6Wr329Ai9QoWRG1sjvmty+QRklPP
yioqyGKQeAKYwxB5uzTHKo8+Cmhc25RmudAMBM2qQhkuWRCHaHaH1IXVP+gwd1FvnkohzpYzzCfq
evfYOX1Nmvonq6CDVdbuS0P8oy7i4ZALN/EzxvLHpnI54RctOgCoxm4+7udCEnMinCONBHMFBFPk
Q8z8AIH6c9Ij99kLgfiIbh1DkoyYoRvHR5qYmxxRxGFQ5k+iKHc707qYor/X7rMRfuMixp9kao1d
6rjhdikfnHq4x+gc+0Nq8Gx0YXNOaHRpBFfuWM1BmoGitMtVd4gaq8nfRIh8sbdqIh+KNMhyy/G9
yPjp2HpMcg6yeASryaeDfGtbSUiSZnbH9trxi0rMAVqbZj+YxiWfTvoY7nU77LaksQPo7V+MqG3v
HOWwIBvAGvPxrSX0viW2ZtN0NhEUNAvzoh6XjugCQCKKSZBDnes8/lcQLP34LLpBAPRK/+wFVIPW
snVgbsXCoBiYwlg7YAR4RS1ClmQH3S8D/V4RuObF4tH0lsNUxNE2lBbRnx1jjFmw2WjNxzKzPnRW
X4fI/JQ9fXMMl7M0MGOIskChyZi/1YE1rL2fplf/Brt/T5dsW4Z6j6gmw4nTvhMv8pIKkk4heQRc
Je/K40DqFAPZkPSSYOirZitJW+DJYhLvsO8syZLcItYNmJc+xQPNOvr5mevyiAQcfHU9PAK8U0yN
szdll/12xryK0Fg7UGrCC8z8Geb/3qJAnewLC0AWGaG2gzv1FzpOdGLkfbZ5HYhFJhh7yKxfDAPP
dkY14ySP5OciLKnRBXV+ApHY77K+ZSQdf7FM3xHkp21IByYEomf2hZoh2w55+jTlzPucBYwGquB/
eZj9hCLR/KXXdHKyyktD0KiBj2ymIjyUkmEnDtfMZ3X5CSr7RTeExNUnjsygoZKi4p9be95bCkJL
xePYuR/KeviPHcRnH8RFfGhk/7IsntgnZX1EFhSYaoLxp7kUHNIiG4x0djdrfxO8HGTG2iXBbRRo
+OoxUaS2XzPb27VixsOaIVBDNumSH7yJyX1ROefvZNNxuO6Tl0wPIq+vnQC6mFej7mfuSLpGS8s2
IDnUhNndhb0Jh18n0GPRHk1DZRvTDa9DWpZbsJhoyXjXwo7sQsTkcexO+47g+g0vx3eOf/SxpISa
mxSpaFfDeC6GO2V1NKVJ+1aA2HYIfICA9lcNmD87jXAJ9ytrsN5HDW91Q15UQGzOl2Ri4stiz3Ou
NlnirIJW6rmZXcuaNmO5xttSqIWgU6uHqV/cGxC8FhdCiymYr3pW/T5QAWDXNh4Ywu+mggPcYby/
Sa21BlWG2EUYFhmNhm8tCj+w6/xx2OH/aZh5yQyxodnMe6aC+pnv8WoSv8WcMfZOrmc0PkgSZ6/a
0NcqtY7QuWJVVOINndmwee/5k2d40Yk39NkZ8xcu3i9LSnWXmRyBrrHuDyrbOgL2hsAj4Hb0nN6I
bVd9gbgUtXoRTY1AKqd0AGSwqQxJv0MpCBEKOxWuzX1qtHsrfa6cSb4D8OOO1cFKhMa4y7r8wxDm
F6sasliqlNBhL3qtS/3J86KHNraHwAinbRqCmtWa3GMcXu51Sz5PnTR2jvHneeNL7Whq09dM7JWF
txP0BYwd+y+VOkyc0sNNm5UfqPwtpgA5ZjEWo/FgOUCOuDBA0bB229J5spzrpKAuBKXcW7g4F1at
c0hAJ+mA6lDfGSUviJcJZxPlALxxQ6yFBvbLhQyibK6uo604MSZ8kuPYPgHeR2nOmCLJGfOifbhD
FM7MgbRDYsqc/bekSN7RvkKaEtbGEROa+eR+SJI7yw6RRE/eZTHCY6IwH7c2HRoZAtBlmu5bVlSN
pFR0XIK49zPEkwsDAf7ASzcTJefV2XwpMxhd7co7XJq3kDNw7zJMajXC1AlwsBvC6fRhdWm0eFco
y7eT0f3Y3WIESnRYQ+lFdCfLAhwUuLlCPDPGaPodtMjB9Ot8/LLi5NbPbREwNieOjpU3tJ3somfG
PTEX6Z48+03WGM+ZxzxvnbffR/nCSHz9WC2BJQ0uSVcREVjYz/Y07uqYc8yOM9KE5vnYwfpgCJsf
vfY2xFTgGaGjZwapnK9mxEU67AtntHfxxHc4hdNxHAsAzd34V8IN26Q4xja5J+55FKsX6bK0JmN+
scxxx5BiBoudtRsm0t2mzQR9st28Icn/hpj61kQwOZqhfI3qUSM6oHjgYs7IUQyv2UhnGTsWte3A
zV3bBND3bXEZ16svJey0LaxvEAcASCWog/KmG7QUBEzT8ZVmGzQzmfQmGx7Y77EYn/s1ecNr8S6B
OstsJC763C4HOKLSF8saYcFgkVDtev07yhYbfRHb5PiN8tnCuopJo90i5X8lTAdnjqsHrSDfRWln
B/xP2p36gtW+GXYflrR+KKb+4+K/hvr8StvpjpjqzNQlwN5wIx8q2SfGaPrT8E0WkUE1bz1oMr4r
SDIg7AQaNqfkgsOEAWDd7ZvlYVbqOOnw9VsneXe1Boe5ARYTgaZe5schLv0IARVzzyXbscDxmJo3
A03MIj/zvnquK37h2Fhewsh4cIltoImSX+SBqmAU7OvqisWmQ6fJQ3GdvfpjSqxt5A5vdsSjXUKr
mhd7rzpxNy/afhjhYjuYi8Oh9XsgZVj3y40wjXPcGJlPVvBOghyKp2HnDOz1rZRLf4E8npCytGEz
QAZB5+Bx1uRLXjEDhGZjMhGr2AWUzbvoS0yvKDytmaF6qbkfIpyCtps/inz64LJF34CcI0klCybD
pffM058iHC6pQ/qzbh1QFDyU5vLRjDbYTBM4CPxmzDXkYCTdfeuhlqONk9tC606qFNzyCDYwdPG/
rlOQn0P9lNkacMcacWWRm+3RGpDuW315mkPS7RtKtCZdHTpJTBfGItIxxHRYhX+RZWnb2YtMv5G3
qMMy7LUVrWgyf8KQqruw9WeG5I1Gdlh6HtEIbMbGYnFb/I18JEe9JIsxQ5dLNedemgxzRJrkSKoI
QGTq1JLBkcffYI1QPbTcFeVgb3KrIe1DKkbnM5FWYO6bBV4htC/81KJ8sQTnZ6eIIhvL4teG6Fis
IRwtadDbMWGf2ZfcJgvzXJ8NDJuwfviRMK4d2cwURxgpF/yqGf9qIzAZb0I6duQWvhqcc4t5wa8a
ru2a6iob9Ue9dO7tmCt88IhmNG51ustT9nhWn8IJSm8sc6zNLNqPrip3vFX6RoC326gkvMXQ3Sx5
38/W0bCelWW/sQyCQgXVkx+6hkuElKR417ohU3eEUpwiAZ63uOSZox8G1qXbkJB6QsIoQCHyb8Jx
DsKy/IpHRuQxyh+PXHYmhC8TNdNl8g7lwvdtESFLZl5gjPKWdb16GtS/OcbWVI3d1Z4ZgVs47npS
3/ZsAe1D0mr3Zph+jLE23hX6Ax5F56llDIFs/q8eO/APpvIXAQw4NJ8NgqzunCJGqGHTG/KPcBRB
QZKxtPC7wBvfMlkLnHh6KQUmkGjdIRgw+kV+8uzxQZ8oU9sxJ+pa8Albh8R+zZsejyugcnemTg/X
hVYLiqoUdrlrNBRKKJDyvR5m7TaBINBWVurj/+DdEykU0H4CWu4y+R0pwXEkxCHGyJqHZhPVDnVo
lrMCIsJm6VE6aADeOCXnfTdUFxNzEUnAza8zpavP14TY4WAnW2pYesVyb1ftvTGMLAMZ8vQN137c
Fruu0Yatm1dYHEk0KcGmZiMtiMEgB9cgqeVp9Cwmqw/scnxtUic565qRkMXDikDtdYAebRZtp6z5
NiK3hZLvkaikppdMTAhrWpoezzlARTjWRX/OTOLctKmHVVDrSGSs8tXpolsUIuE0HQHe3sUchp6W
T5oVe2n+ac36aC7zE9reX0R+JgdD7W57NTGtr1+Im9N3mZl8zpNCqjGhPNHjZ3emcNAzdnaDQvad
esXHMnAV2UmIi5BxciVOhqWeEicluSQkmMXw2o2rz+hGILPB8tpBwqsOSQ2PyH4l0mxTzBxdYfix
tJLRdR2jW07mnJyGiOww56HVjdc8TUg5yrlqyBFbgiW1mMt6CaCpgcyEiLlAFnE0hKTX7ERjUjUF
2YpwNU2eP4diBuclxsbMK0ZeE4vnUeueMmbczF7XXQFoSIOVg5HJc4SNC3mN45ejK4OJrW3gGdpO
9vG90fHnmquVOC3RZugDajee+Axvf6Brzh8+3rs5IdFeziCgWq2mD0dCYPRuRVA6KrJUtvGe6+Wx
NKOGMYzjQ/VnCmQHld50G2IgIQdaR9oYZ4vg/b3QosfCrt4cwG1st3W2voDM/HDGeTlJArS05eSl
cXM3RI7GvHLWtp4z7krRndluiXtGnvhnE9oT/L6FHQ3Xv7b0ePgcRgGq2iIPnTdOO684/FUapcag
DbnEJpZLcEtQ7To87owhUU3UletPRcvOzsbdHBWSJsob3z2WyVgIz5WR/rTAOE6O+dlLtQc4CAy4
vJlc3VaDp7HknDSaevTBMhP/UCgG2QoQdh36bAwWSk979kcJMaVZwtfK6gymj4xtJFNbjAh/hdXt
67m49mQwqk6aaCbcJiibS0YI4JLgbtYCUZ4GlCy+u7TYgNXS4tHiCgZLhsQnOjGi/RNLFG/tzrin
9NprM5Y+LljYIkt8sQpYQc0CjZUQoNJ5t7xx23ooUSfBnrWu70BOLnnxMTR8mllUfSYCwraumm0n
Uot1zXwdhP5YR+0zcBrEqtp4SplzT86It7KOd7FYa0NO43zHCo8alXkc/LQliOLyqba03RQCylV4
NjcGhs4N0sKnZZ4+50Er0K+gJAnr/loX7S0xzLch8vbFwqVi9viXzbHcurr+sGBjL/Ju3vSWfVWM
eDbMGzdGuAqCJrHN4QX5xhgC1rRZupgL2ZmRcTfF6MysDCjXYhHW2QPH5Jeb/NLFOFpVWhCDaQzy
iexq5pEnxFs/ztTy2cWq88c6emwLHL/FqHk7Lf/HIIstZXdJTeszy9lk6Y1eHns23XqSWafcLn+j
ujzRpX6Gbn2pUg/gAoWBwZXr2BT5bvKvj72jal6maYbEX7NntkowPiWteVEhbdujj5Ds//o30DMk
njMC0QvtfhHy06HQlulVxKI/ibj/U5yHfq/K78H8chlqQzsxEUTHI3OpUd+qSdL0gbpHeAF1x9Oc
9yEtPmd56KoWLRE4wWYk5cmrSUYQ+p6OUW6129zSGFdTva+WtkLJ7vybSZnYIz+MgkUzl51lwD/K
V37LlH7mKeWjK9BROCtI0LnZRLnf6U82c0s259SO09DtoC75VmtEz0aTDEhivGvCcpWkaYaGqbFS
i5B2CBapyAp3aoFwVHuvWTF+aX3FVDv1ToRARlvyZq+cYsTsmfJVsX88RinDeYP+Oo2G4a6ZAe6b
zVs+EztQecubzOt/Rj/xxEYdhlBep7SnyO9CjMqeeeRD1QisXz1GLugNw173dKydGvS87jRuozB/
wfAybqxIvehewv+uVbPvTTc91U5LL5vnIWFKrrzivtV2hcz1U8nRC5vkBf2OR+JqRkNLJohTp3dz
TvYnsrGnLtUZlkteV0QpZ0gFzUb2s7jTljd8sqsg2q+KqwCfskvHKjnbAMZQoTl64FrNNmG5M9Rq
2sf4v/1Ewf3tzN+mEL+KzWWoo2kuS6aY+tEAFjgjJoRdiW41Kgrog1PkdwAU0EGvCooQN2Os7bpW
H4jtTh91DotmyA1mMUw/bELOcudKt/euRvj6eNzutLK6K7DOM7tmcQvpp6rt6qz3zWMY63cqZsSy
NA+hjKlsQpiHuU6bhzaRz2d+z81h8RlVv8U9nYW3EDhIpvxMN43mqNmaVXaf0XlXbQu519AuA4Oc
KD/EaqJt93764bcuPOd+SBMfL9VjY3fwnZcgTMunCohjkxFmE1se31AZOpvRCy+jBWu5Yl869jo5
DTGbDFBqWO8Xpg5S35bjc9LwjIw286UuPjrScjbT0u4peInLyZzBdxJUuFlpfrpSg5IkuR6Aa+4b
Yf+4nskci0N4RcYwvfDSQx6HYtN1FkBzoFd4Afg3TOurzlBb1YD9HY1dm7jD+oL41jBnr6HKUUXb
TnYoHOQpjf1O1V8/MYGHZelhK0/WMaA4Ml1qfLYd1nEwGGpE8QMjmeJEsHS247AScBv7g8x67TGu
rOTJ0VPCZWiNc/Tvh9CmZ2LlTdQJiCZC0NmjxXxkOb/cXURaZzw1L0vu6We3ctgP1SXpb66xnMz1
nyBSF8cqDDGKSI94vsG7pMZAuq42n9Jp+cN2mBzbuhgP42R8uZRhJwo38gM1cOGeBRCaGkyjPtCj
QMO79qyYpz6wYbtA2pKrSHCrzfKacS3umjqaTyVCojWc7q3Ps3afFtVyjmVFjjJ6PT/NKyaGZnwT
+b9lyJBJu0pjZ7UEXK3eTtpJsUmAN6GOlPdzB2gfkcKPHd4gD330Rl/e2RAFrTa7RcKjs2m/3YHj
VwgCWvuRZUGRTmhgwu68xDqD1gwkHX2b49eT5iJABoFB6FE7sysVGUSPzDL9GSaKr3GFAHQbknPh
MtGmaDrGQF0QKjjbkK+BUWv1nGoMQBmRy23C6wRwwOs4nfkY/nUziL2CMMolUXUQ4VJGB1/CTLuG
NBsrYtq8YzgFEl8BMFLpp9JZbc2jPvtLYn8qwFUH9LhqM9cG90oiLgCRnAc5WsRKH0hI6cFe/Ysb
ztpGAEIabTxmbcW5A2WPSK4yEEiOgVvDo4hQ5wWAAuxgqPIPSaGbEDnKPcivYruIp8s5PpOTu4Mf
RR5zXjYnUSsfz+eThZ7EtzTjcdJD+KwKtI2e4LjBdUBmzdwne+WFZw5lOmq8fzRpjDqLGsE+sEa/
d/hZscPasVW0p0PqvXidrp9biwA3kgv3loumxJDT69TAR00MNtUigmGPPxSxk003Y8APKtO5ezA7
Yta6HAwPlEejXPQghZ6wsyVGhw4cFbsw1OlxFvE3EsRjD/9IWOYcoH4qK+bkPfXhFhrGscWR5JO+
xWyzOOlWcx7NZbmz1pkbMLazbhZMQRWzkVXg5YXptrRIXsCKX+xAfC3XmvAZg3TGPFX8jabBC5Dq
eQ23wABiaE5GD2778pTEDCKN4RDP/ObxYBZ7lDEHMjnYCIXqqZtAMRRljMb6OBpUF90E1XGwp6Nc
QNWo4Wiyv0tnpQXWhD2lNOpbm89cvENxKLSWABsMhhuQ6EiA2HZJb3rBacacx86iXYHXnBO/aHYT
RCNNdCG9RrprJ0XrY8Lvjzi2GHl11i5keb3hk0YYlXFKqu7AGJgJj0KQg100RSUkKMUIOWW5pW3t
vA/a2YQNXf+SBAfCdN1FGslw89RU8KgQnxWBQrQtTiXuSLjEUhKo08TfVtwUlzhdgNzPCdQcWomk
lem27b3jwj73sJhRtU+q6asdZFAvxovQs8eUvcDesZj4NSnhF/jrTnppM8frIgoA+ZX2I/QGibVN
GMxDyI7ixk5v+D2ALOc4kMMPOVkM/26Z5mE/yc6xFnH4oWMMZftI/0KBK4sgJ7gcGZ7JK2bck2qw
X4rpXqM33unLA614tW1LwJslKSy5ODJwRTEk62w/JuLMJAlYqqRT6RbSMrz2DrG6flzUd6xYmDU1
Z0qHqyNzsqe8YXnpclL7MqMgrZdHaJKJz9IOuZ/GZsaar+zvt1ImaLqmB3KkO6oD8t3d/NoBk0Ey
B1sEgicJ1OZswdADoALONQtkp/a2FZ168q7PLs64bbkw6jGS9E+1uBpCs1WbysULWv5xYiZHl482
RddnOclOKYFGrHs1Fe9YKc3XZawvnhuK695wmK5Go/3Kub4vBw142ezEsN4Ln2t0O8GABnYn2z0D
oAdHG98AiKltNY53SWPfE3b0CgsC3HWz6nIXpJJFSnkvFTI02v1tW7urp/vDWvpAskvZDRjAGKn8
FVnRQdMwrI2STDCmDtmF8vIjC3T0u6C6d/O82kyHQ+QyEV+tRHHmwuis82ab2eFfMcV/awU95XSK
CK6jfWoh6gojAovnlKp9KIEOUScvi3ZfVcb7gpjfbb35MCLXwCPKnoidvvwfd+exZLfRbtknggJI
JIDEpAfH+3PKmwmiDAnvPZ6+Fyh1hMT7X3XcWUdPGJIYIqtOAZmf2XtthF3R1ZrlRa0w9h4wsCN6
axyfAXFM6dkw4XPEsIRxoRBuwbw9j+PwyYJ4UY7+1UiL+iCk+xKzuxzMYVr6WUplZWsa8tCFqVc4
URtibrvRJBdq+KHAVSysGim5O71WNXuRqqZotG0B0Ccfr9iIvQNcrnvRhLfWwH6axs6r3okfrmTc
YgJPWgufUDnTdC6jJ0seohF3lIaQCiwTgYWcbGVzB7WzPxX5cNfEdcEuUk23FM3rTUTxV4M28PDr
3xQaqqXWTuaSqD5quhzxdwsjfjkiPSZgSOMZLZzXEbfegeTZ6A7+8bTzAiKZk/ktA8WCEtoBW+hr
tA+gnZEyNa46RAT5nlsDbFULCc8Jwqs9jzQFNu4vsLeV1LuD4SakBdS0PbWuD0jX4GnixIE0TBbA
GXPGU9hE77Wi2mGglCVo3H9kevPct6n+7TugAEu9vOfoJ4uwAUYNVQAltIGAt55/McqLDkQbrLh/
oRBxdolGwWcW7pOEnWUVU3ty5l984Z/DuM6ORdWAttYS81BDZ8ZewaJrCopjqJpjkUfRwlMxu5nh
oZcNlqcqtlHpZlBEAYp0FvzYvtHUJmKms8xSBHK5Sr2FM09JqyRh3jJSXIQWh4p5lmn4rGfOMUfk
atjfuSuzc40uP5mZjyb7Ksg6e6cOjGWfG6DjXbBGtaF+TE70mStyfbLy4rBTvnVmi1LRJz0bh9dK
GXKrhSxWw5AVTHIJUJBYCsilm85KU5DPIwjwVR4U7+WICMHO2pWOAssbqGzGoWX9HqO9CRlYXyZS
L1k7B3d+yUalbLlrlWMnT3o3saWxMo2Ckm1YVDF1p7KJqbem4NaWUHINVbzmtoiOzIy8TWOJ4r62
XLLqtab9AGu6gwcdztnML8PZ9uXZmctH4wmv28Pkio3bMdu0xwrWhPPcFMYEPKi9IaTaRZp8EB5K
kcKmpJjK4qmp5V0gAgQ9wbCtymxXZFyH1rDsXfOIikZbBHBpF3kCT6ka2iWpC+/KiI7cgz1STvM5
YMa3LHSTUNisTlc0EizmJ0QNYl2JFEEM+65ibLaI2Wge+DA5JmBqX2oP2RdfMdHkCERNjgXrMncL
IY8ebMj8gD6KZabQ91GQsI3ExrQZhInyFfO2lqsjCYFGHD/kwuDzp+TMWoYKg0jvbYXQqqcVdguT
8JLwWI+Bg5inu5ia/XNAs2zyQsRo/HYZcZee5c9vmq+dQeQA3dDkaQC0sYi67Dr1ED9V1xW3YiR1
Muqir67iCVhiMCr3LLd9FzJHzyIdoi9OGo8Q+bR4M2M0EHVHALQ3193tyCKvZreNskS7lGFt71kx
J7Aj8XQhgaptl4o7p8PIHWYj1XONMP5Vy6A+TVNRHQTbQlUll0IYCF1GqS3jGROVyDuIFArxFiLJ
1JCnnnxdBHDWcUyrr4BXZUXNiyaLM9Ij1Y8Bz4wfm+5y8KmrzsEOk/LIrRPdb9YW4nPDJUBHN9iM
1/2NH+uV1K5vj934iQXfQwtjeVfL4W4YeGwrSgKaz0E7mrGh8OC+Bbn51c+B5E1V6xejA9rTjxQc
9BBn7rTpekTuN6wsTb62cvggt5LtigcEM2KfB7WVOWKu3qjy1EfEP/ReCVrQy9JtwJl9wv5CfFtv
u8iXrGPP+7JClPgUwBJOEgXjDT4qaxbeIvIul2QFLxuRuSu9n0lCo0OPYi4jhW/abXVSdSu9uRtB
tWwm9jHUQcVwHMea59L+AIkW8S4q4wkPExYcJiSWjsIMxsRilGZy5+PGX9WKjcLU61tPH/E1sspq
iVdNcFesqhStfAlWlKsTdU4dIjfzHDpZ0y2QR2reB11eV3KJTXPEQXAB+2GsSSYAsT61dxSmTCWs
nrqSCW/B5eMVXnvwDBe5WwUXwamNI7FP7qoNopsTFsw1jRokzNQ82OlS6k54yVtSEPRcZfdw+09d
2oxL3WjHXT8hGBeT4++HCWffJHuD8TuFBPmT4F7t7JikZs6LQPvK2aOxA8VcPhAyvOqB3JLn0JuE
mms9ka25eQwCxq4Ydtp7O7JOBsXPIqSpfbInWz9bif7DRqV/8CY7WstEe7NoUy4RtSvO5n4OhxwP
0qo4otqVZzNDFl7F5mQi56T0D6yxSTzMUo9FIeNuPfW6s0rL7izdEtt8u492hScj0rxKRFbBNsix
rbLTbw+V02xSR3qHYeTIwbShVuQ1IK0xYm/ZFFm8FS61uctQaxFXdXLRizcja80TG/vyQOTK1m2T
7kQ+jX8CVniMfPdOs/Xu5Bj1XYnEfZ+kBvWBjwMtDLY0A1w51KBB5iVvldJ5W9LqWnQN9XgDS9/t
2BH0RndqjPhtwApHOmugr02dLXyNnGrld3680lG2Do43HRpJZeTlzhElX0dJI+N9/IO5b4AatXwd
0yB5INaPCJ1DjaWZthOdBmZQREqVSzBR7FxjwW0EvbWe0vgN6faHTMzkNIwAj0sYxc1k9LciMcit
7ENva5YNu+8Y9JcfY2Hyub3HEdBnG8Luq5NqQ0YwxmgzGQ9AAY/EKCJSxftP5zi4R9PESaSJvKPo
4BiCy+QSUgChzhBttJNznnAdxpdy5ImIHW3joyVE2mmc81kn7JEhvRXtzEKWzxq0ejqAcOeK/hCk
bXL0mvqtaWCJDHCLc9YvZ801dvYosGHVT70YjRXHcrl0UkKKhuHdKru1Ywq0rAWcYM/DbUc3uGC0
Co3UKW5T9UkVyjgXBi8lLyrUyOI5gKPUNGTCFUX/ioyadphQobIj1DyduNtExIaR9YkbYwcIA64G
SWcDojFvuElLo7eODAsWHS7y916XP1vbsjdV2VMnUE51Fxtt6TwcPqJGeTMde88mjNRMPrwgHTey
ZjFOKme97B2Mq7X/M7ATkiqohgXgA1XTUbPjeCsK+xFq0KUBkWimBqpUFGiMa+1hDw+zQp1Wftsx
DuHMyL8ZDMYaIyaLYISF7lQnpAXZMg5XUqKvFKHFbMPIZz0wFVvkctGGJWtaZfKEJBl1A9K0hJSe
wWD3pTfdpW7cp8Al6JBYdGxkuFhA/NFhO8ADFMS1vih5dkRwK1GodphwQMia35Mlr8Ka3joser4Z
/pSFedc3/aKo7PcgQXzhjs6jjVkFpP69mXt41sPPKfA+qoqdIputYlGRbeo39achiVJqrxFxs8RK
8Lt10X9OZk5Ga/4+Yy+0itlVnZ68quOzYVu/aMpmP4GSz3t7j/P2VY2Ru6iEE6N58R5DAJ1YTBdd
G9erAI0gVOjxjnZGWd2J93OvE1nE9nplVayUrAQ0W5zM7npOJdTpyHRXaTieZAlQvjE0SOkaLgFT
kKMs++ZV9UDL56dGTGjPh3bR9tWjYkMzoYYsJCQeAiQPmF92MQ4tRkYO2xhU0WXbrOnFgAlbGu1r
Pg0oYtYIErkvvBCMQskYgrDPdUBrkLETWvnCJqIdr0NHBXSLg+ehmnB3thjJi3RCnYAxc6G5xJDr
cyBOj8PAJVGIpIbKYhlbx3LGDKgH5zAQG19KHjcDS1hm3cGWuCjLQgmoM5UrMqtYQ3wgLQMnuO0/
kqIFx74q+BvUQUzaVYlZxAmFRqdHBdzzLlnx4xuZJlbeBA3nLgIRrjeftq7ZpuE9pJiT1BxjX01R
QMHdQtpUfXDXVO6ygya8LcFsoi9rEvpgYQEyy59ApKQ3Rkm6AtEeQU2w2KJcmGLdtNpEFRG02srz
pnIDMONnpTPch/txL6KSiszRKFKjD7tDUyAKfa4KEoNR3yD3VD7Ydna0peDNzUEdrWBEzs9TMgXw
zQ27bx5Je95NQXNHTfnc8tKQJ8/23LOokTOZ7Ojs4mVNnsXKZypFVxgVzFVhHVRoTs+yH/Bd6StJ
qcpbqO8gArno51hOkCI7vNL+LaH4tB+gQu/KoFimaezuiS7i+xpSskEeSnawh8ksMITEMV+3g1Bu
7fgoHvEfaN2Ckw+XGDSDglkim/ZdlPrqrLfDyYxAF/8o65ikVnpq2Nvz8uAqBshHVspaEQXgjaDw
lWwwQQe581RqeEGUo0iYk0/tgIKo6YL2oONhubG8u/Xa2C8LfDmrJmvuNRVuG1PfhOnUr6fzYDF9
GYdbcOBntdHxaOTMQNeOwELc7S2zeaiH6VEyi1sh3PpyTUQ5RvnU1bgueuKWZZ88DDWIeLew1hM3
OeIb7ZHzLGej4z+bPhzQIdHRuxMdtkpbvG5NvnB07adb0OwxKfho9fQYYPkLs/IWlcSTlNOX64xb
E8UopLH4p16kRLR4xbausJfrGj5I9mVlq46Qmpsz0RRXxUx51xr5RZVVcMnQbwchdJLWcyhCmRkd
jTcWutT+Q2duuqn1znGcrWvBGiiwpGJ4zhc8VXZzGrqdEzdXDdrOU9JEEVRQ1oRhzP8cBbNj1IZZ
wHlDoYL6E7KC7l0j4S9Kuoxt6/NRIzh6TVUfnwSTXowP7mECe7gDnXJyNb06qCQN99nA8EmWpCaz
2/Xo2+ialH60LLoPpxAPY6Lre8aIH2VQrcfJJYlsgKALMKQZmv7c+cmjkXv48qwBsUBuFieZEMsx
yJKo4yH5jvyM1pOVG/SCz4JM93t0+duoKgXvzbylQ1FHOv0qKOnQDb0fSIW2dsSFbP3a5KcUtP2S
052xaOvG93yrG92bizY8i/uy6q/MifNHCTyAQI/oGnX3urKJS69TnsmRSA1GV9bRbaacUGkfyViS
r+0xSJ8NT3zplXtMyS17slDomcodeUsRj5SxhX8rNL1HitO1Cq8WgVvvOpSVlSKscl8M6WYgI2W+
m6EUV8m0I23iVph6eCDPxzhN43iYan4WkGesbWjR5o34WWHQ8ob5+dU17SMheK9MGbqd38gUu1DO
p+fSk3QjuYAJirgZR0lN3xI7gR+FmQN6C8ZDozH8NCN933rJnHbA4YmO6WSAwk9T7IGtgDSotXtv
XmJCDkkgdDQWIY6yEeXaGaZFr1fgMQLl7/iC0TtVVA46ARWLPuqsyyir3QDd7H2S4d4G/FO1zoTv
zhlPQ2PugKB9IZEYngsnuisr+4uZ5Lhzk+TFZy209EUYH6LauBs4rI+mq5HS1HxklTOch6EmaGey
HujmESUJokmGQP/hSLqTRuSstzrXRLpP3hHDP8wTaBWOtZESETyssMepx9ExxFbaxdYoA8ll0oVn
N3Wetc4KLuTNkea29Y3CvtL/cctF+YCeIIkuXDa75FeSZEGmZDDXx2B6euSEKUIzXbNBNjCw12Py
DtoKWn9SHtuykzciid21kznOWhFjKedky24Otvr1S0YPwG5c6xfCkfEa/dRXhTj/xY4Sa5Ww/sZe
a0HqxG3fIIFZd3OapgjZwxXFsSnbEZ7eYwwh+xbOvzBtF2k5nmye0R0mrmDdeh73BElVj27D8hdI
UbiqTMrGIq5RiM9Rn3GNbTe3iUTvq28Rk49WhRdrjgdFVPQjyJoK0w2DGnw5JpaqVcJwtiW2r2Jd
95jJeWs0mIeqiicMIESRwnVpLjHppCWPvOpIfZMmUmxgDi3pPUtDeU81gX5JjWOgNpFBML1E1Eb8
aeaa277WXsAfhZH+prtVzDJ9ekPW9oXPMusZ7piN7m46q0aKQn2Ztgzv58TVes5eXTRZh++5rUhm
FLwO+rRC4GX8QCQz7wSOXPCz8tccf6Sd6RzNOeeVBUu1IeQsx7tPDKw758HqmOJkoFenhKhYDZD8
SWsDe0s0/MwnrG8C7dg2jdx7T6vc0+iLl/mFZnQ9PLe1jWySoJd+Tqi1nLTc9h3VcVKi3PHebOXf
TS62zISt3No1ClgPRhKeJQdeii+6DTR1Eq6Opk9PUNpDaAlUykQD0IUrBuLdM272DJMPZIN0Ofi4
xe2I8BmiXBa1EX3phBMywqprXtsjmil1dE3EuL1e3IwcWW6QwoG1sR0RzKUx04aU02Y+BkwNkCzb
yZOGGpMRePJlifjBpQHIKnh/jYxXloGDkTL6afCGcKt55VdXqHhv8GOE81ivQZboi4wo8EXYqEPN
1p4au+02YBysZVib1l4RvaftjP4uCO+pqQgWGwxUXZ5jHYVmn1o6ZZxGHyL4WZfTg1FVt4AZbWHM
33zGL0HtbhBBSuwsxEG/2zVybdKNxqeVztCgTX1tj+Ky3ecopp01VZp3kxGCN6Cm2zJliBaGmBx0
5ADNKMQ2s7/9AHVTML3kmFjWSq9rHJ760ZeotmsHG0DA/KRorRPGBu/GvZnOidIIEPVlEySnUGQM
cB5ryGqMEqOLM5Gz4tA5BBC+qdpupT+jrMYZRvGRV+wkmlkpD1I/8acSabfHS26I8qZ6JtQgCHrc
itx+wPy9wJlpM4+SoNCFbkRqJ61XlsuUHFDG2Xz/jAL0ZYg/VlEpNm3eU4ANfBNd1Lmc5WKZW2I1
2lScJe40zmT2Aj4RKdHVyQiG4xsHrhID3+PP2uqAzxOEYbvCuB8nNgrloGjwdOvzXl+3Ol9KPEEF
YS4MNCuci6pasQz1+UP1ON7Wpb8j6w9/aw/4pBoROVsDgIjE/egUCJ7B8F/rCd9RX/HQlqXzmhq4
G72BjHQt/spDE83ndEwSUBSd0wJEQvEXaWPNthiTqjFkD0iQ1m7ZfsMbY/Wu4EqAorDrhGy0GVo0
Vt7P3HdulZE8snNB3ZS+l70ZomeECNEalNuS5osYxV0HuGE5sV+iZFklzLAA+YU/Rc2Sn5gnYEEr
KnOGeqr+jApqLnhb8HddrHZ2w6xQ3jUe/ayXsWLxdTbOIbd44dC5FJxHVQMAbphQqivywcp5Qjra
33U6PFj5SPNJUz1WZGz1hobYNn/pDY640SHMyQ+CD4rEduC3WQRffU1zwP4jBx4EpxcOp2U3jggs
kudJjNVmqNItU8R4Y6X0GRkUqEUtOkh/JZ1MQ/ZwI7AQOGhDPTY0OP/4JR2zi3SDU+4jqvPJr6P/
7jZp2D13wG+Ngk+ejXsyBtHeZc5l1+9+NA1bAa0AVXNx66b5fxmhIRPLvMVXSdXaNAJ7TasjIpAb
STPj5w0uYZCQBmPjrtV+BG10MoC+Ai3uRfqTd+aEOR+gWQbRhfrj/O8czl/EyzwZCU35P4BuV5eM
Ixg3C4kTbOb//o1lTNajUxRBqbadZw5kB9cA3QDtdYb/xVtOFgWbGcRKqPZmAFath6e+qW+Zab9C
t/ielcqEZyKB7it5cKi/kbFvRfFoOgJcf1IcsAaf0UGEyykn+LB/46q8j+MOOnaa3+lNs4aGQpGI
lIGbxS3UZ2ccYXPW/xeMsWH+V4Yr36iyhQ4VWwhD/Qb6nTgzVegOakulnSw8YO0kJONDHC3EOsgB
EOq9dlVtb5VIMZp1hY5QAwO9llswAzqe7co6+229Y1PExnMGIbucYCZzMBq67C7PWI+YHptzmGyM
GMXKnopPdBVJkQNeYWoVqUPj47CtmOcbcZVxBOVHM7cPScNLU5UPSYHkY5hpJAQQ3XVm8gZC51VL
+muvafNjxPiETSBeCO954o9csKg9hiHWkLFHsBcH5c71NHweRl9t0Utb5ZVq4yDzrdCBK7amdd9N
MX95YB4000WYXcwnDAcGCtgjCkT8nFrE3qPhv47mjmrvBFOX/A3XJzAvYp2vwudfL05hAWIEW3Qw
R/WCcQHe0Mav2nwvId+CtFlVmr1PHXtYOHPceJ00D0lj7hF6Ogw+8a2A0rLN4KW2SWOO4p+Ac35m
ZfRV6DgII15fM601vKTjXvdZVJTaFhYZfAqbJ1FEyTUhJ7K2o/emmNeweKjKeefZd8OOhaa7YJvO
/EOIJ8cACJA8SncFO26OIADYVWqYFIburg/1F/h4KCgZhXCu6V9DXRZrldpUN0IeAp2/0eQ7jozN
v791v2DWv711rtRdeP3MmUy2if9869KsljyQEvau8hbpRF1RzMGEI18M5eGAoqC0IWWk33ldeVtM
qtjCuNIVumwckeVZDe335BDoVzlMkWcPqOdo77RA+JqTn7VR1XPCygveaxAoNsYNN9zZFdoNERGg
FYAEmkO72SLzJ+R4ZLUZeTAk/JZV/sx0c1w3WnLERDHt9IoNBX7t2SSVP9uRz1/O5TBY3qsztI/e
bEUhkzlfsiLimoCyCaqFb6OqD/oMV/MKNOJOns4f7N61gGtL5q2C71SlMIdG2wCYQmH675+w9R9e
d2IfSUMgG80CMzyjt/92roVZ54FSrNxtVb8GXfhiFKSzNsfRZtkWBYx+DIPYVzhie9iGoHVlu9Ji
n2W/MeoUj/Ktr2mCnS5D/hivmq4DvRf4X67FUKfV2HDmEQyHonhmp8cYbdg5Yfflh7yhyYdVwxA1
/LNZkemW1oeibl6ylCfXNZwXJfpdb/PBYAzGIgYWwNI91C3J6dfdSdGPYcRJVkxR9ny1X0mB2K2M
3sOM6kiFVcZd9OPfP6w5dOJ3LDKoHFtxMIILxS7+zw/LF4FmG3bqbgeRv49m9GUgKwRU+/w+1HNJ
wdIYNnjyPvbeTyUH1tgggYHNrj0SAVa61b38+xfk/AdOM+EiQp8Pa0N3jd++oCLi5WDmQ5g5QjCW
N+GHSh6SGGKU7Fdl3x8yXXubOgCeU6D2mXdoi+qBOAnKLIGID/083T2vx2iaX0BORRQwBSjwy7Ri
HQ+8Amy43sO0OMgZyikFVFNPWa9k0S91DWo/6P7v+EcU9pRjSfeSqvyQxz0+O+67VVu7Bo88TChi
UEXugcopMfXPBrpEnGFg9CsXoCIxpqRDnIfmvved6m6qvXOfAvC0NRbkvVktte9MYc6COPsylYN/
RieoG7Pw208obVJ3ZRL5mxLzNR90Zsnz1snwzSe/e+EYJBwEI5cSPxnoc+99YT0ExfT67z8H+Tsd
39HZbVnoDsHUwos0fwtbQJc5QYDnnCJbbA5JLsimAG9LsvdT48SnIr6XZXIXhuEXBNj9qGefkUdF
nxDCIPuoXA4zXpmlBwluxJoJjS4gggAbjjzgHMdhCx4a5YLZK2TuylrVjRznJIO1OdKJdONTZ1NO
E3nxlSa4P7UyvxsYEazgqq7Rv6mlHfrXen45YTbxQRTqz3Pkr/CX259nMmkwf8+K+e1f/9f2R375
SH/U/4yQ+X8yUYbLxOAk/O8TZW7td/sV/Kiq8e+BMn/9b38GyijxB1EykKKlbgm0BSbsdtBSDXEu
FtkwoC8tyyaA48/f+StRxrD/ACXPUBYRB5kvQvKk/JUoY+jE0CiOYu464Vima/xPEmX+S/aGTTiS
tHWH+kTnH+eT42/nulVAqm2Llh+/st48dC61QvDj410D1NvNtlbktIg9Thi0v/72Sf31KPw9/Gg+
dP5xaf/2V/92pYho9s/rNSsXGSNHDhhuowPdFbH32ZfGX08eDxpZQv/hbzN/D4dwhA69mOgYS7el
FOI3Pj+QhIgeKhs3nZaCji6QlBi+eTWF+xY6/rmCS7wYlKAjqgvCUhlW60hHNTMH0pK0aG7Ys+W1
Fi3jQrdWnd2+Gq3xFmqvZXCVk/8cTuFZtZuxcc5WNCzNFnkUnm3s4c8cLCdz0m5l31DJYkbNo6PB
4bj+9w+U8/y3j9Rh+GOoOWaIB4qn7rf0LcE40LG7Epf0uJ6wc2/jDte/RuLmTbasa/KGrbA/+U+l
gXBDayZr2RcjamOIOkZQvNqNVe17nLKJpm29nMgI6VmsS0rMe337Sd4ZiqdkEwTvRH0vg+4wDrS4
SkSfmoQFa8otQ+9P22QTmUXeI4vI2T+8730YOiLtGTModmK+BRpcV84hDbJun0kfOsdY7vnP6c6f
ZWZDrkh6UMljnSQ2ph2XKv5nriWrkQA7LfKxpAIVD8K150AOVeNWWtgysLtqWEnw5c9TuTXi5BVV
CyNlF8eDPHg3A/GyZbQbCcCA+LFtjq/eqney/K4NOErs+yBlvHf4yY6GX+9yhBzk11k66ZOYBaIm
P9AE13ujiPfkE9OCM+cVgZ1ta2515HJ8SkNmPsvKMLfM0/a9KsXVjvW7WnbPESHRiWsF92OQoZOO
jW/REcvNjJfSJa52Gb7yB7ZmW4lEircCQAAwpEU+D7h8AP58hDbSqQINRkaKdMtAs/qR0sav4oax
0Fg51DkuKofBMvC4POkOim+G1v4ybbwtbaJ76BT+tKYg50Ap5qXU6sMltOH66+7KZwGysW0XHRiw
B0QvYUMUAy4PXUIfapHz+1mYX2W+IKrABZnmJgf4p9Gemdv7EHsu9g7EHMRjpeeikXdtZeVr+Hrt
zo0vTld6expROwSrmOJKXPdcNKvOEOOx6ccHXdX1xmpDejKL9sTo4oK2kVFjy5epg22VHZ9ZTrG8
UiyD2NCn2iYMI2ChlPppxPxNH7UGxf9rmbMRE6XRLQ7SNu7Qg17JQYGNRMU1Boc88LaJmW5CFRyC
Ru5ACq+a3sCPk2xMVHwVDt1tmjwZtUKaFnnhDvkPhuS0LpGeACRr80cn4Vn/9zf311jg72ehsnRJ
rhipIZaDEUj8NjZwfTy0RTMa6ygmdjPzm8NAmASmofkf//wFhxDOy/bd0ZGeZh2iX7atFzAPxbYb
5rMpxjdkDu9hKIZTP1hibTOq3Tshbk5fxmqdEGh3KBS62zJvj3xgJjFzDFQZq00dSaUJ8KBlAeL6
yJP5wejdOiciORXRcyjejNpizm154Nhs9Z17LaqO2IKf59jAakqiAqo+I46OtCaEzA6ZFbn3Z7bQ
/7e1A1kc3Kb/fe1w/xF91A35nP8oHf78v/4sHRz1hwDJ4UoaW+77OXHuz8rBdv+QipmPbemGpJSU
XHZ/VQ6m/odhcA2Q0QqaiqqC3/qrchDmHzxlIA4t09SVoVvW/6RykFyev103YFQZYdLnuNSyjvo9
YyrXC4hvpFNu/KGs1yTvqBCEfkmrNhCrFKiwfkxbUFxmOa7jiOLCTGR4ifoHyJUJ9AWslKLYGXIU
DEarDzMU0yEVHq56XxbrtkMsMs7kIexmBw+V1yItTHPt5+5DKkL/josQ3yHxiNZ36ze4S9yS8rcA
JUmIKT5J6X5ajuV961WxwS9wZQ4TnXoZljtTMZOLOpsdr4+Hz6ULr4JKrFE4agdnAu8VcStqZHit
4FBbULIxS/s9mwfVWebR9od9qdixASjYMt8oVuFUlhsvJmlDjSo7+w2RHV4v8mvYYgG3E7KnQRFO
2J6m/L6n1EC5pz3CDZnOTZ9/qtp3N4j6wk2mHH85tlP1pl3Y+ridtM7sXo0ZDT+yd8nmvVDUXp0J
CKwuM/FpuPh4qzRcA/gdMFayasS+5a1qkWSIu5nN9H7UXWMWEqtOlezzO+dmaea7rujdm7w3acdF
cNI9IO6ZECD10GjiOZ6+I0Pd20jVdhLn2YGAbPZB5VsX1MO7mZI8BY2EJXS7bwe2FOwG8lVtWe1S
ROjYZIc7P+7lMQ71T5RUiKYLO7x5ffPmy6hc4TPjCPEHk4k1GI/e9/Y85wSdmAhGUZDjfXRqXLX0
0Yug4y8rUhW9eD4cP3WwhoLNJUKXrV3l4yHKy89C6t/TxH5ZL5GDpMOyiOUmMXv3Qwttfswo1iAm
gZ6MKqBCU5+dR8tVq1H070JrxDEW9Qk+5DrLTKbDtJqzBEZF6eOoQVOSaNDz7M6qZkMr2JJOakeH
ChBvzLZPAiZCV22e94QYKYaxirdxWB7GoH8NJsfZEfudaMDuVJLsVA+IRi/7YBMV9luPR/RQBEm0
nNVXLr3CU1qZDyTZ1qu2N5r9wM7tmrnsEPnZoRtj+raxh7xdTbWCNAlUYJcqfRXX740NY5t5vAk0
GBPNxNfIMphfqsnaF0U0oUdE+xLYww0b6YjihDscA08WHelKX2eBF/aYxIf0jVqp4bq/T0extArt
xUnDnvo2JSzdKs6aH0K5TYNzo3+3ugxeptpCvyS1kBjqEnWYjD/iRrif2B++SoelqJMmpJ83ZbZE
kkZBZ0FSMGpH3tfo4O/T1nsCoK6f2GMCgjGZBAfdmKE0SNah7wT3pP/Ou7gAl/R7krt4h/z2rYcB
dAnjfTHOWIt8/BE1NNE1yILQNJ5ITy6eHF8t5TRAjRKi3xZEk+xU7d6kJ+tTXqDoUnHwSlRscjWZ
G10NMhBA4qIRYksCPzVp78IG+SQcL632jY2rU3Ugaj5KlKPHMbFeY3/Kj4lH9AetwEmAxZz3rA41
stXfoXcRNOPEFibaVzay+7VsSNBt2zhEuSD7mhrS6KKsy05ZXR6stohvovWi269/UnXTL0MkDZtf
/y0QXXcRCepNcjyQ5wd45qfSmI5MP9Y9R8DH0EpjJR22waJ5spEBL0OVGKigsIMrxtj7wp+yWTXw
7VQuOOi4JQNkkg9x4VGEVYG19OZ6In7BQsYAvKjqu9xl4O6jzjDkFDFWrYaVArJrUvzC0RzMO1ZP
qJ+Le6Ky8CDmLWTQBBeVW+CLD8vEPkASrzKBkCiojEvfjHsrrcZHzvlvs9b2VWMWGwxNQBY7AdRV
kgUuYrLGpecZGy8pjMuvXyZ9Mi65CsyVgcQdRsaA9B0/aBcDS1TVpbJxt1aT5I/XCQAfCIhby7gH
22nrgkQkth+EhFDGRiKqDvAh0l38icpj2ys1XBF6SwjmMyciXpP2HcU1cPcgoazCbc2Mj8U4SzeS
drUAzTCKhjqPmkNlTPl6Psh4mteVTarhZDfNtlRyPHbAm9iygmkuUrZrjY0gN3db3h+/VTsf+XMa
oszto8F40CJcYmHCoKzWNqXu5jtvLFFG+UcOAsj8lhPBGu/ho/ro5P43T+exHDfSLtEnQgS82bK7
0Z6u6TcIiaQAFHwVCu7p/4O5EXfDGE3MUFQLKJNf5smq/jvlGUafdeReGcQ2gtzonzp+C1QiXJLh
FN0PHb3iwoYZmS3DZ9j3b4CmguNkrqxwisO2jo/2ZmNKDv2aq6w7qEME7ySu3YhEebHszDk1P/x8
VnHGEJVPipuas4lmLBJoWLQpD5MCAnALpbZfwkT2hJosXBUO3CV/hqLTOMHVTEwSTCEM4SqiminP
eO7BqT+WGeq2A5tZE6j4dkKSsurqyjTdJyOYEJhuFyT4dxuX5iloau7pivxo7ibOyersS9cR1iGO
GZyZjVQni7UOLwoFLusX3br9FV5aefGiH3yEApeYte2VnxzDhUg3M9t/DWRiIisB7FD8nnnTqGNX
SWhOzG6B3uRcVRImvK5yL7Q94sCsVlrHNJT3RgdAy8VMyQ7s7RMK4m9TUuGzFnL8Sfn2ghqs2Qqr
R9BD3lPFa2BIsVx4fqq9W2W8kwCd95ybeZ7RhMFL59tIGMaFyyv6NvpkiOEIPdtpNhnL56730hK2
iyO4/axppGndYyfPOCW5CboQEBTHHAVhr8dyxyXlr6+6ZJNnKc4/O/kRlZ6uuK6plpDlNhhsjjKi
u/f70d/VFfNIbwlLtj5YGIgJhD+YJ/ut+kMWibQqnKVLVRIQoXfkzqxdfXHYIBlevmk3Mh4bxhJZ
qNWNJPhZt/wARk5plC9qffHmNa+suSOqJXpW4WSdOwLL1NufDXzqr0ku5nMKZvgugUhznnE3NoXn
n7JCneBNyfNM2IIp2PTSFgN18k+Dja/GS0l9hoPPDocmLEf5Bgv22FMJ5gbfRS70PhOeiosW1Ze1
4WvFXm9G0/wbLtmvJalxyYGF44QkdWJudakAihvV3pw7KFc2CdawKtNdblOCpDXJMG7XdwlFlTfh
VflNSqbg5bRizwCADvOnR270HLojSZ08alir1EtEzTsTJW98tzNCehl1kHVBmYL0/GOGlvAXwwUW
OM/ojiHoum0i8aVOSdLvrKjznlzvFrQj9L+5e0gbmxacZlfb7jvYPKx0enrwSYocM+N9roMiDo3s
mKAFk4rFfeoAhcRIhHWaYpTMWPDNDTUTGTRcOG3tKshQKhbC8OpDehugiP5CioDvR/160foHMRgK
pR/37BwWh7IfSdEvxcnP1a8z+c9htowfKviGOrLa+tp1eD2ZhyJR/dVQqze/H74ADv5hQ1EbYBXd
nZITvLS05/0YmSiCkJZ9JFma1VcbQepZoukdAyb1UMnEuW2mQ2Zx8aUCT838/BgFtLg4DSGuVE4G
0Yv54M6/wQqe+++7VhHQtNRKfzjDttuGmGHQOy9knTaVBYLGaejJqwe+eGE6x70zvk6T5z5Ccvmx
AQXtSxreL1FjJpcqf2kauVxyQqo7CoPIlTgYl6gS6neJTz6zkqSmULE2aAjAhHstY6YmbCsqsFBO
J/3A3v46DHm1zxfzESa0dxoxWqnJdY4BI9ztvDybcE3vObaAvhdRvmWoRYofHw0zX99kApNjEsXf
TRfjH2V/ZhbFNtbQbL3UAOe81HLXB54Ng8UPjmZRPrUZf9Kp54wsy8gmvpgD+mL2aK1nPuz0eCaJ
K+/ZFGyvGE5mSdsah48SoZ+pmgyz6FqhIHnddCJqSrQzM06TJV9K2hjuOlTgrZR+d5V5/takJk9d
h2tINr48iyC76BZNbCqGIWbqmVzLSLyEOktYoSMTwWI3RJRGTll/qRjxgdTHDEEDlnciRru1VVTH
MBYC/EcSSkJukkvjUgJF9UK29aVdJGfxtqSuBy8RV5Hg1SwgSzJO3oyOjnss6U1CJiVcWuNUhky2
NYEkku7pQz3lU2wgw6HlGkTdNfwqEq7mLg0WtQEDZgZa3mamjsOStueqTrJtWdMuwgR8eVhJYnY+
Tkd3dq4FBZJXy1jw+XPR2VdKLfduaRrHIPkN5hJ7oTO9pHIPqGw5VK0FvwveIAllaqqi3H0W6+Ug
tYfyBue+3WQO/lTHNRq83xkiU2MsW5nbVP9FNBQxvcPFE83q9lFBKMb2OQAqW0znGszFIVnUB8FO
eV1k9YUrk5or16pi5BiS1/Z0P0DhJPwUbihFM18l8JxOUOKTWPoGPw5CWz2VHKioJe2wigiRhSwa
AQgsbENPrcWaFoyzuuiQQxIHYiwmPFaC+/SxX2zWUoFj1Tfx1NlBY8Q4W/gBArot5ryM7jmmYSH7
Jmk5P+tUFtgnaaChW4LP2DYsToDCu3YptcV6ErvC8s1nsoVHURW3pBncN+xoxi5p5uKcAL5wWzcn
OZyyTPmeOiMsSLpXojy2DWM+SZpCeQm5TcoEsLZjieGotTe/dEPwmqFg7f4rwIRDYhCoo8yLF6w4
1974Z3DJa5HKM3Dcj+7VoGAPb5ZMt+kaJnd8sG8L07JzRaCGJGdf7NEO0p3oR3ufBawRhrZOhKb7
fVloHFNGG/slxQD/95TQ4JcsBtkZn2q5heKBpS6+W+85KutHi0rzZ5h73HLlDMJIu/II/8rcI3g6
24Vi9T3hdeaoyR+IhGqLT5lgQu5jaMkSaqfK7r4AJgmLgtBHm1TwTE1ceBYZHmDCv560P2A+Acuc
/fpdUPMlOOdFczucoq4DbtqqbYhiugv0eJ0HOiR7lT/pupx25M9flG0VJ6OqrrOv/3Va9LysRKVA
Aq403fzCxCNeapySvcnCkwfcAotGwVOsBeRUnDAFWO8EDnaZK44gPLXDqN+abuhOQ4SzklhJITEW
h+oWqJaH3/xue6PamdVwAqo5EZNwjqOw3G3X8MRMAYgb3fivOmx66NYQMseWAqG+8r99wO+xH67d
Xlxz9wOG3DoTsLAijQGHWObSbwZrwIt2MOECpeNPI7AVkqrDKwsgWkfvlrJe8UUP+zINHw13woVh
ZwfpWN45n587vOWnXjgIO277OjKDjcve+uxDb6FLcbGItqBn2zYx2U6BVPAdehopERdkfOY6eoLj
rqETZ9t0cUgM63pjjqrfFI0ZEk0OgD2G+XDz3YRwFYmJ3OryDwGNcpzS/Jja1B5U9TxdPD+YLjWk
8F0pXkEIcSa3dcVNBzcYdOmDmGClRhEI4G6IDoIT9kmdvBI1hDt1uyMDWFMHBQk+mkMcLIF/qO3x
LRpIa9RgGiRLULd43+Q+IBuVza1Sfgh+FnAHER2KaHGn5+l3MM9/6K0xd6bLoc0PCE37NHQl9SN5
HPQKrLqPLkE/35bGNoKudmf5xLitmjhJONvDpTUUBSHO82SL4OqEKSVLVoizDwT/seDm0nadtwV8
1rOYsb8ySLDxaHIXSZAaqRSWSCCWn+1A4jq4nQjouDKy93poV1SdeeA+6nwTAGqxEUBdLgzQ0XCE
jA2IH+NiN2tYhqOxhx1th6NmOtu650Q1L4r/VV9yfzZjVPaVeZ46MVS4bjMEBsAVzNx1FxUggVls
DDxOMSUTR1ebqJg2oA4nk8Wdp9P10k6clgmKOUAgGCB3LJaJVJnOPyrQ3WH0lmFnM+bfQTunT30m
hp7kWfYoQrZlZMk7SGnBQxK5SEI1S27Y1/Kcd1TKMdmSd4ntIRRSPl39wUymuegXKl5mDyYxJgmo
ucLQ9nNjEzbzHIqLaVvhspjhZHNgCMSM635FXeiTzcf1nNElhGjXPmRIOi8WGZg1sazxYsRJD6jO
HWnALBC4tmSqwFppclJj6B08pJS7vslf6EgkqpP9DoEEP2jX7g160BKDwtjOXiF2vBzTY/0+lf5y
s33oj7Qj9U14a3Xwb0LJOIYZqI0KdqTtcSVvK/zIPf6geK4H+9i1BncMwMWcU6i5145/NFYCbmQQ
oi0VLRWldWttYOxsiDSzgH+CTTRPIN1BMEQw1jdDIT4MRXWlElWyZ6FRTfG0JNmew0pDKgn4keln
sL88IMbZ8DCtPikzWIG+q3VKRqAAhrQON8OCQmJNP9wd92ZRfzc4i+8djnppQJI6SUHFBrO9bMq8
i9HSlmO+kp+qkr9dJmVbjnCPbTYRKyT+6Da00AbGqztbT0sF6r7oJ8q+7rLWPki78WmwSfqj8Oyv
DMLWoh1x4NL71AcEZ5zRZXGdfTCtWf/S8ZBrEl8YQLC0hU518zRcvoDFoJ+AQRuMs+9qBk07Iqdn
/KCsKw6QFSn27Oswb/3hZlYUyvlzrTlb+O21YIorbU44pa7QP2hg6LIuvQxhwEnrzY2o/TKTHC2G
3A0Z6GRrLONx6e0/UhRdXBI2nAtOxc6k5H5ZOn60IDx0I42JYZ784RE5pBxLWHjFXtqjtckDl04T
mIt3Xk0hEqONRxdeDnjFsD/mC4apcbIPKUWUplRrrtbfTSnar1Br6NEMKgzg1qMekZWwxOD2IWOY
BR9jy76KoLxrm4qOzaB7JcXAfNFuuV+ODhuWTfdJMB9MgNibyJRv7Xg/RKqKEz/4p2lEbxaxBuE8
ROIjSX6S7sAJd3QO+cwcKBnTTi/iyfrngtVJ3CHY+o3NArHQKK2LYTujZtBEBI3CdL8dWkcOWco9
MMcSR2w8nkPp7wzPol+k8uTOqfkvtQO+NYBLpP3UfBotzJzGo+t40yFk7Ksb8akGcKid43/B1pFM
42ncMzPcPW6Ah7jqGE7nYCE3OIg+5JT+TcKkjzuDak5jIJ45tMlnGrZ0tfcmlmNF03oR5WenMro9
UbiXYiAzxZHgpywx/4yOhxErD+9xMfx0NP1yXUsYlLs/jPPd/qlgPzWdtVjEjn771HpOTHQVpoqf
wAtx7xNlnlgL56EJHpqaHLOmGJGh0TZV1M5Yilp6o+Kqo0aCyhZ9kXlfBly+0NtqeZ2k2AbuEN51
KXzsFvYFk/hyQE1nVAQyL17QxxR0kI72ZRf4mlHaMXmucj+aXsPBCA6h6YSHYuyfXfectAGFPzPu
FQs5tXegJ04e6ltZLxg7ZuxeqOZZN8QBTxn7zp/RcRRAVR9mHEHBhcjgnZlET7oN/+FyhecimhNH
UEaupeXvopfVgQXaifJgqmnNKLqOKdQK14tn1x8JY5fXJg8cKv6mX6S7Y6GE5Mnwfm0PD1vt6XHb
0xCQjy75Gc0XwdApzd86+IRoA1VzSA1Ur6aEi5j/ARDyOlteeQ4a8WgMXbUB+kOaY6ALQKirWq75
THorxQ+PWcMlKACUFwTAJ7feN0yFj8rnSWumvoVIDc7bHDhwKF4IqlZ6noohKDQArQiiP7xKmmvh
hgFE5ptBzRYSvX6x9JU8DCVWIT9/OvE+2M4nyfhq69MnkK4JKoc0ajHCB+RgfKA+SAN/R7C0cEDu
fZeQgFNMB2ONHtMpx5/NJzKM9aYGUxe9UoPxLwLsSfvHgWkah4uuZYtxwa1ra984BHQXtUbDnepa
EwQ6DOXzIAhFjESYYe1TyjSUkDtTo6rxKIpTrqInMyBmabYwtalO4t5IUr2p0T1M9gFIbnR8DHDo
ZIWSSUfPgf5UbPqOmDdVgkaSVcMhcQN+COVtHUDui9fdIR3UdxHuH3ZjpgfADEYn3I+excG654++
8CT0zCDbJnhaDC50iebxHGE+1VLQPUlyQ4gfG7mzGyHGaYrVXXf9cUB+3NUP9Dc9U3QLLVr8RNWc
cQMScT7SVJd7/V8vIu48APSpPdHf0WDxxVE5PYcKdqm9NBvQ8pAcwrUYp8cpMBuv0HxNnfzouf78
r4wkMn/MfKbZcQFh06xMHJdB7IYHjN14rc9MmEI6EXdnj1wxPUuP4QLTWRbdbUngpS9BfrJyFzIu
f0VTNj3UNsroUFCR59rGG/C7l2jqrm7LR5C2ESYZ5M1Z+OkGztQX45NnEgOHgXa6p8Aslm2jSMmW
lri2zTTsFoUOWDZdTN2QgCsU3bg6c8ed529Xylc5Ru/ZuP6Ubf7iz9QUUoq0AehwnlL6CGwbTsDk
PjamHVKxKrYUNJzK1EPe4gMGR8JSqpJXhjlqN/TVyMFCbznRjddm2vclR5yhBaKhZBQH4b1tRC+M
vTGr0ppLdBPXT1WgoeVGOgKun9Q2GudXSBNPsnXuOwNPtGVRwg09JVXcpt2CVtrGdZ6NwWoPskEN
0oTUslV48VNJ/LIW18wkFAigFjx+R1gPuoEyro2h6ntvxWi1ZzHzTnvh/I6Lpd4KKvsOaZ4Cn+gj
6+oDAOy7Ln8Cq4E6QsgjXc45RJU97ey/wPPGR155ah5NBA7f/al96yGpI/dQzeSWzMAuT7r3uNuE
tHbLDoPTpNutUQXeZ9b+1BaBMOzYCxdlZ6e9TB6DoBxO0vR+GOy8K1s5MTPi9h3yD5ZZzKR5xWGx
Fa63zTkpbEKRGGeto5e25TyHd2ZgTRXmdsbmta0slZ4WOp/tBeZP4HJ/dxgEFJoK3WwowoOBc8cy
udXjiZacuyUG6nhoPfsaoWEbfh5s+jC5OnkW7him5dvEg+HcILtlhDWuUodHHaKPlz+DhdOLKZZ/
vdLAXO06SA9X6GKQ0jz9y+fQPmBAIDVUEQJDZSPd33veLmwIZKCMIKUoh2aPLBlxOICaPQYroE+t
jxvhaEX8HPIK+B67iiB1J7AfSz6yFVR17FP161sJJfH2n9FCT+6XLf5myNrJ1fynKJCyauOBgDzu
dtl/0GRE6ckbFZIxQ/ydZd1x4xnrr6ik96NrZnx2FTHVXp8BKGGlU9YJ9NRfSFbwtlnuJ8MC8kSE
Lw+2zUjL0IL06ozmXx+8EjwV2HXOlDGIueaG/2pIJuISdyIsE2ZJlHZcSiP953fyakZM0Xqcd1oz
4sZaTcG77u6YP7M9qRN1dNk5tfw3FgeHOTNjq6i+5kvo72fO5tuatRq2aXqC//Ivcl7pLfznTgVd
XUm1/pRXi9en8K7ISO9k8WOX2gl3aeF+9vVOWAKmIcCIJpExyKFVfy/ww4XsURAAeoK1mTHvwuGm
/0QRg7KF6FJMxSR/9mgcDgRprnhf8nPXkvXPQhXeUc1abLvReIEd1h2GdnyWZpietN0BFQqya5aE
zTG32ks2kgkZOdmTuqls0lTdQSz0PpYjcGnn3xwggJWZa91CbahDToflXouGpg22nDtC2f5FRRAd
wPZPOzo7NrJth+c+YUorFGxXxMHLYriflslKIhgqbTV3DxgpUgBKqGbMb34QO17Rb0i6WNsxsZnZ
dd09zFewQg3NkrBr1G5ktEcbRLu82In75WIsOGMBoM1lPW81qlS7GUVs2zbFqXJzAwDHyQASNvB8
0WC+2OfeSe0zlvd9UDfBIRFt9mSgmhRpBnJLmuzzkUXsxBTJMwDOKGJK2Xt1ufGU+4ZtdTyLrm/o
WY0CRCEDFDyxJO3MAFJzKk7sUnpxIdS8yygDYX7uY7tDD2kJalRupr9Kem/usCIm2DjJhI5T5W7C
cJ62sAxZzatI7zuvxm+T0Fi3AsFzwyEcH2zN9f1FUWGqwc2PgRriKVBRK8562jolFLtj1JFAbq0R
lDkCEpHbZTi21GuAfoH136yidll6e7Mprj20TXse9b2Imv5xJKyIMYHJcWMlt3qgMiYIwLRGESeQ
0v7wkoa7SDFtAlv0F485VN+GxgXZ4wvvIME++AiRuuBj6V4r9bHwpoYo1C1z6PvaLP4mBSKv5/GK
VtHRFaX8agPQ7E3kKG5n2fgC1O3Qa2fXSfOVTpnvJQlnbk/izZ4BR4QrVh1Nnh4rU/V7tmPex6kp
Hup0Xp56FGycqn57dpeZiNBCd1yzREEcLqB54Nek98KNQG63/WEhR7AHEwPKD/slmbt0fCFQccn8
8ccA0nswNVMva3Kjk/AI7TFdpJAGiyk30YnGVHrgxbblfI8pEi25D9hNjJmSkh5bxA5uXFvV0wbA
UPrChtU+0SG6XYYpfZmWeOyjH2OFGmJB9vepD35mkTZDkTkcQKa6xjvuqQdFyPjg0iPROI0dO/2s
9mUn4f0w7kTyD/Z+4ENXWVtImgSCaYq9jJgJp2oRdbeaMkSukly0l776KqAO3w2K9sa623WlSI6F
JrFHwpsaZ8t8rNwovXbJ2oLQRtGWek6Q0kX6asB65mxOgkI3zpNtdvczj2PsM9Db2CYy15w1Os41
ak/remeV02MiWCVhRk3+0efKm3F+6yJpnMMgodRTG89kcK3LpIeja8rqmA++YrbjFnFtwQhmKPZG
3yg5+rEEroH107SC5k3WTwjE96bfloyJqH+Jlj+5YC4OE+rY9sAYandAw1bcABK3Mjix5O/Ch0YD
JKRkhsxwh/c4HqtpfrZ8wRk4xQxHTdx+8FJrIxjIrYd3SV7aPTTIkJEuyiPMg+YOep1LUnfda/y2
8S+FD4Iq4rLxjKf5JaVhZD82X6H2rlCsGCW7V+31x8jEY8Z8szo4LaltO2I8Cg0HG7iPtSjLPgYq
+B5gQXLxamhR85SIu6nhutjRnu1RHL7p01njVvX5XEmXewpArWFwky34fA4UlZEktUR5zAKLa1+N
3EsW6zKWkO/BdQNLQUfJKuZ+QcqF1zffJ/gXl7J1eF7czj1YbXkG6lbehxNgEd3NxUNPORvAH9zM
JjdqWWGB8DR2hd6ej70s6W+ihRtyp/uaa+dW0P+z1Iv8V6yLf9gZ76YzPuhqri5ZVvyUk1lt6Q6A
EmiYuyaF/ClEq8//faGq79a47CwKmwK7OY7GD4Lr6YkRDm0BY3LkcA5hrVp+HS84mHmdfULIficj
HV6WBoIJovGFLMlXQIXCR7+CptyUloyF0WUKJD7OAqwlbGL+JugBbPVh9III3UIdXNq9XjhEAvYK
yQq18j7k8vdAIPZsrVVaNAI85DUtntpvn0ofZlEPXyybuFhmZnPSGXJOa4e4FprkcRjCi2+PxhGU
7kO7IPomQG3OgxJbGQIGsANej0rGRcg4GPhaAoKpp45oMkVs9DxJAUYbtDiYMQszuft6AdnoO69A
p2FsdSxdnfnQleUrCYzltNjqpfMnWnT6QeGTew+ZV21KCnORQ5qaok3OxTgsw/eKnWrrtERvIyqD
bABnm+Cv7EA6JDMk/3LRFFuwiDDBo6EYQegcCv/ek0160JG3TcFvPJB7Lh7++6e6ts17GwqV8Ip7
xtgjo7Qh2Dk9POmhJdgPo+s0pyP8DZFQwFPqcQ+6pr8wDFu2mQz7u2WkF8IeKUXOBI1YXPKWJ+dM
RGsnAOu9/vel9rEQZFOcTKNz1cuH0WbLJ5bI7lBOSRZrK1xxXE2001ERPNmDbe06i5HJf790KqEv
fpL9MK7ZWbg6voaJdoFOUM/C1ganicrwje3Lm4UXgjgpK3ZoM3mhrPCEalnfaMR7KWXY3LC20/Du
TS84XOu9b1XDHsNl9dD2zT8r2Vds0Jdm1Etcmpj5yH3GjVM5pywJqsPvwrz5BuG9uNJo9DWIZtxj
0GHe4B16ltJLQPvGNU/Y6Kcgf8RxNd45dGWWJp3PKaFHMEjygS67cpvpeniG5PkoZecfrLtt5JhZ
zG+OMwlD/NZvg+JUZ7g8gpDmVvxE80UzT74rXRLz+VB3scvruElKazjhIE0eDEJ+JFG3yXBzA2of
slDwBDZJfxkETZddK/9SDaVAK/nGvtT9FDvByQnYziJDJDvHX4Aez+OxNeXfJDW/3ArcDjBTKDaZ
bJjAo4GUYxsLPwgwydXBPuvzBJ9xupnQTNh4+/fUruSlCSURRS6s6G9p3JX2ijNDK+nMNwfuLYqG
GR6NHiHIkjgni9S1cC5O28ywmOUjAwwKrp7To15llfqa55TpLtbbTdHBnnP9IThXmKOOfukcKYnP
twbkpO0EEn/JlH1Vhp7v3sGMmz7NKG3bn/U4UDSFlTPjqo0i7wRKXLqR6gT2M6L4HapuM+cElnL3
rFgeL6o3O6LurNaDReqyj95JDpeX1AG0D2b1vDwFDiggOTX3fqibeBm1iOFW4EOEvfk429a3U4fT
ESjqxsNncjH8/jGfmZoXIaN/XJlMrRiGkQujqA8u/8ns/VuTBE1cj3retdp8TxN/PgY+PsL1oDKb
A19c7EZqGu6IyfdITcS5mlkIUi9RvU375ugw1Ikth/JWhhea/FAFD6gFCat8iINwm7MtSGpKDjx0
HxoFWFV0dezRatswaG6UgOJjbMZDPnEZskcPtN0nFUJyX3fU7g5czS/9/39JQf7t0CGohHU/gX3Y
zygB9Ykltb6r+qGHqn+2mC+cctt+p/nc8TgEpFKmx5H/Rbn1rpiTYjcoP8YgFsRNF807hK69P8yE
8ksyOOAyvaNcHxozScSbTKcPLIfHWuc955egYr6co+JR9dMlXhmT7oCaZIWX1imOA7iNOyoX6Zhk
0HTOOpejSznjzyCcHHcNJ1pYV+G91GTgh5JuO87x7p55okPjGa0P3Cm3fWo0PG10JTCfCZ7HZuT4
tTTslnX+C6kevWMezs1qwRi0sV56qEXCeED7gAmb56QYpJykMTAOyDFoQ11Ywk2wPkvBCqqaG4va
oGyJsjjins2RCqSFGObvNBunE8GH6SR5NU7//fK/f/Ls6VMDhwEww3/x379qhvS3nhW2qMofT7kj
H/3hM8X4dFyg7dFHJA/KGJAbljF2lobha6LynU/yHCPVQJuvFTx5TRAnStQP5UrX9Ee3uunC5sYP
WpL8+x7ReOH8aNEagFJRmpemVjAnOvnaRiI5ECNY+yPJEsjgI0iYBzC4pFllECcvH+8rvHJ3cJZh
DiQ9U4ySnq1QIORmgH46Wb+UdRiyFsvyKHTzF2tEh1XZah8AJxLGEoS4R8weMsl5kpMSe5JJKWgw
h/YechsurIiW5Mm2kl2tUmdLFK55FlnRPg+y+xek6buArh773lRxQMyDR6f9Hp01UqA4frBmcPgH
SbC07ZtjrQc6D0R8pNrprucUI/GWGv514ax3phGSXqzBi+gm0Q+hGs1HoyrNx5yBxmVWaMjQ0JqI
ZAb5e8iSk73isvJve2Wjd4vz4Xqw0XS6XNF64wqgMS6yFG8C36MLumPELsNlFgiYVI23+69VIMzH
FJheqbf9enITVZdsTWldw34q36H9Y0GpeqxpTsxk19nYdcV6m/je/eCxxPbtsmFQtxvxFONWW+Sp
m40WrGx4TBMHpD+G4eeiUy98fBCJO8c905UTsgLh9E2Xd9Orqs8yNMWxSsAmRUbLEmDWACvJ9HOv
3qjW7C9LP9RvLSO7oaY/17UZ7yz02qE62uAiwix9HJjWs4pMyZkZ/w8yi7frI3zoqcUCq1Oruqed
eYlt8llTR7a+gRMZBi2NSGF0nMKsfCoz23rFkHeyc2Zt0VjSr0lSo5uXlyatvkXlulSGMbKKVP+W
J9WfpUuobuhzCA7wmmXhzM/oGf0uq3/NQdMwHBYp6CQoifm8TM8WcnKOQHlBe9YrEo4FfvLZFJLH
for+doT5n6LuOx/wr2i2qbjrjCc5f2XKbDGd+90hiIDI4awOJAPgZAwpNbSj4R3pzNsywuxoMdd/
5kejw8Y4YrcemRQf+Vss7xov/Jp8RrGIr5sA+Oe9H9kfeGk2Irl1+UjO0NH+plSY2SEqXFpyhXcj
v79r0oQhKbE9GjTjVAZOpqnqGuA4vsL1tLZyGsv9qNqF2bXx1TrQeDy/Re/tUuPRC3UZW1ZrXDur
LNib8p7OtKLaen6VPAkuEHfuYnE4q/MhNqqsfXTxQFSWYbFx8TfbaZ61mtPHAZxsRjxGvdBk5j95
aNxHFGjAnbn0NzQj/+E2c0CCpSIZT5jpd/N9ytxgMrV+wLVaxVURqq1jFNkzFejpjtCV2DM/qLS7
vCNbM393keZgWptY0GjXJopqbTKrvKbGJNHWmL6FM34C0ZIALBQdtxHUGG5Rgf8XV9jB9HDJaCmf
YXJCLrI/iafCf1pC72123Gsf0SMqmEw8jGxA6cwGBBiUWG/IsbfB+Qr9tN9yiv9X+sFyy3IwJ7bb
jfuhHsRBsL6yCfIdbKVR+A26wGcuWHO69EfPC+7zbEWwM6W7ZqEnrm7zX1c0K6g20t+MMrOT7SS3
lNvnhsWj2YQ0dRPomT+72U6fF8fN95L6JRA7/DKcZ2dPXrYhuZwwfeDTvsP6CVILIMOzDveFLN0H
ar3aNidr8iyDsKLXil8EqFGXYADX2ZjoEp5HmIv+uOhOzAv4kIkxNc4MnPUIzO7WSjhds1egn1YW
122QHw1iKz5Ce1ZnZGkgGTo8T60xXYf1S+bRx5xW0wuXAqQo3Kl7W9uMbZYjcRPrWXmBhlj0xg5N
2ZcYgz2bVPECvlod6daqNtzZ2wsJ9n8ts5pbxYQ3qYfbaKThMw5VZeBbcNyRTajqulsmzPnqj/Wz
8KL64gztn6bChYZ81WeYH+yUAe8Ey2y0kVN875J5IoHzjaE2qtpvIXR3zsUumZxl58BWAlaEKaoZ
o9+gF6gGqYy2+FgwwTjPs2VZZzoSl50F2dscGd60kyi3VoX+RXT8ZhgDl1qZx6r1/1mhRIer/mRQ
fDZK1lPsBu2hJ63I6aC26eHaNKUIuD/jtZ99hZxdiWXrWtZ4Yg1YuAZF1cHIiOhNzm1d0v7H3Xks
R46sWfpV2maPaxAOwH0xm9CaQZkkNzAyBeDQWj19f8h7Z/q2WW9mOxtaZlVlJRkRcHH+c77zifa7
robWu6gAtxKUH7IW8/Qhiq9Q8wcaQ7cvZRD1Wy0LtcIVzLZqdP5TT3U1WmVylt02nmtaJitkPVuF
5rasSgZ9bsVhj+gEHbtLE+xghruJfgTsbkCS8rK6FBE2GuqTkv2srAKTUZOe4OQ8GY4891NHKiJl
U4LcPXONcmFQx8aPwJGLJbhhjowCTTUR01SLdqD3mEvfejJZwHixuFLTr2rjR+BC8eVgLfphLOi4
dP7ES1+8mSaTSNmNe1ln8l6bPLaG4NNNea94VelIe6rXAXkDeli6kXt3BSwis8ieEvnTyH31LJ0Q
zIM3jOe/v83mlMhDgo3R0yX0j+UyyGmjfK69HVBeJqMiBPSfOC91zwWsDhk/Rl50rXStXpLB604W
w0j2ZEj1M873qCStk2aApPLeoECReReOMSO/jxRm1cEvECSC6i7tXsJ5+IYiINdkSU6g2a2nAZWq
TNt73ajwFX7cgsNb41JwTn3St9uu9uHNzHFzqfrOv2Hl7tc4F+S9RWZcOVW589u8eZbUYQVpaJC2
4FAdMqPbhSRrGFfW9BOkjJzahB4zmYryPbEJOFSqqdlE5m8k/xAZazp0UMtlo7tjKrjQpD7fUzed
GfvuK+3XN82q7gs9PJcYZVZlj38ssQi5LBZJtCQXz+dcHewRX5ftpCBuFj2xKwdBJsUVl6Yzwd13
/h1iaYMAI+edmH2YWeQwoFKera1bjvWtGbqOlP70nvlgbAbNlQDFzI19MEl4X66pa70WoauP0AwY
n6Ap1RUTSAe1q5tN61HLwKPp1ImPuBVnhmp4yVt8QjBKV/kwfTWRb6/tDAx/DnWxMqlrA2fvHLJ0
Tp/nnluO9quXlkk9iK1wHwFQXDUgp5DhmifXqE/s2DhtnPi5tU0u+vhLieAnR8jXehfEdbbx+xyD
UcgUr6C9fJd0koho5bmUoARA9LuHtCjafaOdJ4rBBGK7/e1WLcMOFeaE8lPqXTNOsT6qnuoNMmDx
wZ6SP1QB1Fe/L+ZtW2ZEg4OkPVchdXnUomyimc50J3wFOOzv8sB8Ml1bY0BOX/Fg4SHEjYsttaBc
rQpeZNrtm8kQuyBLfwPuhDos20OSVYxxOKis4nEZUyRaYwnu+yWTX8GGVID2x0PQ9VD0ydSuiTQD
u5/tbTCloF8T276Mn9IyRpYCOCBN1/fb1igfclEqOMXCXHlE8VXoUaicD68OL+xDOlnxMZLWZxmo
eW16LTM4HW+6MH4PABbuFG8TZaA2oaGAAQnG4gdcncamSwze8pn4kkujVKTEa2M45J2pO2V+167x
EFM87gzdhWP9xu774jMYeEszrllzlYUH7hTa64p17tkhYbhm1ZH4ug6qpYKZtMKOBADpurLYK+k3
J+wdXxiiANu7FDBwF//SmZlf256HlyPSgcOlXIe0JH5LFuo4myDX1oJiB0ymAC7heUwkbd7SCLgF
cQ7zc7TGl9ha5qANJ7U4r9sDkbf3oLsXdje/dlP2p0g1H0HE3T1mWCz0rrrHQFe5HWO9k12+SXxX
bsnM7szGJIeQAM9NTO/YaizEOYOXu0Tii3NDHroElbVPMmqpxiePgdDK6q1XNmNGlQAudN+ZvJut
sU5HNPR+7MwN9/7pYGfjhSQ41gJvPoTDQBI3hXTCDbXcBISI6QScgJhF46G1BaSU0H1zu/piWmzB
Jiz+Fo1qKR22V17Pc2oa4d2r3WrnEE/JJkwmuMU/xtaqNn2csmjkMeCTVyGyYk97NfOQRcUlYXTi
em5ffEPO5Bt4zkOQhZQ9B2uKErg0ZdXJNkp5yFtvvpDqpdYt4BlVPlWugy7pem3yEINafpk9ertR
kN9SP3xKwz758vo/XRvZP2i3xC+VOCvPGhcVgZK7xknKraOmpaKdzZ4A0s3TmL980xlPHu52wtCf
dprVMCkFLgnTC6825teVkTNNzOOY0EYuEO+4pD06jIK4ZY/xKqVT7BASBN/lWafxA3flWjvtvOYG
3AZ+cg3KbElKvihcIofC4VCRm4iTeYvvytWMFCX3KRyPe7t9ruF/35X2aRiphrvttNYtnRJA+HbO
4VtlLxwpdxmtnAe3i/2VKyJsuFlTH0WZXWPI8r+Qob5oEnwdqhilCygLKHjs8JlHyUbsk0RriVx6
9Bay9+Q0Ai2SskRYdD3D3DcyDLaT0zxPJWVm0YRey5hgncQi2AiGiHZrXkGef7W98waBPttAvoOh
fUmcB2GV37G2FaMupkemXyMOkMl4SbSPHolHHIR1sVNR2t+E5XU3r7d2PWibK3bpFEXZMntUHQtf
LYGr4R4sNbVAU4i0P9ZD4Z85WAAQZq/EE40rzZbzSxy58qnC0OhQ62KbYflQLddAUqUf2K98lmbO
YdmEF1sPeXgRztLyENIdk1W0RvV+A2AUPovQ0Y+/35cXUZWcRyZG57BpDoTGaBme7QN2aG8faK59
uczx0RqE1FdqcOknNhy9VmEbngbYfZ7vjq9jqy61aS8lhl9GUpIXKRqwRMTVS8L8+PrNX9USp21n
jzqakaaTQHTnvLSsvbJr6zCY7Ga9EjtXdPdw1PH17xci6sFm7Pzm2T4XlVWzUwTpvqsNnv08aB+L
yTY25HWyh1qTpRmsKTqqGmrD3IvrRK8bmTLHuCUy/2n25XQ2feq7VE+5Y5ydfMHnYUTX3PYJf0ui
Czyw0Ev7VtrXTMHz7mt9Ia9iPXh8kK6To57N4NyRJDhl/PD+UkgcwDwy6tF+7Dnl2ani+/YlXirs
8T7pzc2YWrRmtYa9ZqBHdGWg58LARkgd68yURrjNJhlyb+NOFcq+zKCWZvPO8jzoTuB0Sm+gnUoY
TCkZCrlMja+E3ndNyEm/Kp+NUWdPBRZxym4ujPSKbaEyerl82r6Q17c+hSNrMAWUqsU8riQcl3l7
yiVOUPQFq952LZrpqJCUboWLaW5fIXR0qB1cp5NWjQcwM6wH+CaD9jbmefdRJAVrRp7co3Eqdpah
mjf+gSty2Bpp/l5zugG3k03o0F10MGrBhGoZgfQJ4U8rLcRjQ7sVMhu9doWeop0RgYQs6oDqgcX2
UCXGzsa5dbDbioNJRRWXFU0XSheoLZvkPYuXAmqfoNEYL5cHcBI7FkTK2iuLU3DUHRxR/y6rBvFu
scFFQJxXBqnqQ9/CDTJJjBTTQYLIvYTVPfBKsXc44W4i8Ah2kIfnJeDmmTo59/0PMabxRZbq26jq
8Eo4jpSqZ3BymBZbo0krNBp8hOg14fHOyv3MR/ixwtaH/yWyDvDLKd0h+P/3yzShseVMw49FW5s7
hE3OI7GsTnhqqVKQHfippN1EMkfTZ/C/Fvl9LjD3lgnpIFnA2wiyMDvH6fximBXDhaCYN6Vtk0vK
1KOaLIc5Es60qfL9Z9J2Pwfkz9VgjM1jPGZ8gThBEnJ4Mf2fs5PRjFcIOrJTcSpLDje+lxJWLBux
U20t91YbhHuCOvRVZ/Fb4cBpDJmomYkLzIv4ahIAs0qKObpUXg5DPG1fpsIAW1ziyk2otPlwelgF
LlXMGHaHJ2HzFON+xf+3pTAj/GV7DTdNM7ZYSGP+fyMmb8zu3q1gB12BsPkK4jl4poFC7eN2z1RU
HJmcfXQ1H/FCK/EWJLW77TlXjGxTREWj8lmzeGa5dZsbg4p0svRqhP5KntC5meK3Em75HKn4h+sg
5EU91h8AC056g6L2nUHtiMMfNfyEBRpDE6AGtQmtIH8h4ebxWYR5l8ny0ajKyySClqLQdO34MChN
lfXrKW4TBhWxuZpz1CoW3n5jZnSyzEl+Jr8itu5s9LtmtugFjTN/3+bLUotLiDQZR82g7crn0F5T
1PatnNZlFQGnVzsxpFZZ/rK7/F16b5THZjujKL8r6n3o9vXYUtnHhpqqcqts4Cqb9SELzm4Xqd9N
7r8yaSj2WEDg09bKPOtZ3MOqA0GRqgcwZiT6TO8DqnBO54sfkb8w+pXRD9658zBwxdWDZ2+yUDmo
llSwumTrd7p2orXp4h5nGhYf/XkiJSgtxjVZB+wmxKlRD1+V15EsSA2yTtlXPNvtBV3y5sqguOSE
4BpyxptpUM8xLQ+kktBhe/3oBJQNp1NwCG1ecabjPI8AzeOJut848ji4lyU0ZkjdnMDx/gcT3hvB
oKNp4azkhUPQoY/cI4GM50TAsiAlkVFLMZdZ+JCMFfHrWndQ7EW/M8PqUZSmvY05X/HjJh9majAh
DoqXCC34ODY9V9qw2mIPnK5wX5bUCq49oQt5sDE2TjDOdFY1N+ljg+bs2h5I4NJa+FZah3I54bcy
eqDwocCyJOK9Uy14st49R3Ewc0wJyXgbpAWYU7arKnJ/NNr4GXD9Prf+Vjr2qW9NZIayR/nrOhAX
TG/SMIhOYbPwQHMMrWFsF8cJpgWwXJTNhmdImjRPK3dK2XdSh2W8A4BRj09F7KGii/pGoDe/8A0d
A0w2A+2148hYtEcnpz17KN5CaLYTDUv5wChlHvxVkTF8A8XgOKt5ysifcs8tvfJT1obGwR7pPQ2y
JxU6RCuoKAcNaNANXb3+xWz9/woSc2wUuL8/4T9hl5uv9us/aF3T7bRwVP/3/3r54p72H7evX92/
k8T+9cf+BSE1/+FA/fKlrVyp5L9DSL1/AIe2SanBBPsXZOz/QEidfwhlKpi18Gp9eLH/BSGV/8A+
b/On8KcvDFLT+39Bif3lD/Pw/V9qPsB8Wyq+uPx1tmkv9Ol/o5DWlSM7b/QwmoXlvRj8W9eIA+eT
e8JBRtATLGyudFl78/G4lZFB8a3D/L0yXzMqBynUA7VQ7v/tNfwfgKG2ZS843n//tqRp+p4LnRpN
Dqaa5//3bwtDrYkQW6bbhv6ZFe1ejK5iKJb1aP30pGQ/avzHprAeK4o+e00D2SQ7+nmQ1dbMm4KV
zINflRtLJsgMoIPkVM3WdK/CNN8LhecpSrqTmOLsKLNfVmySsxStf2lKZj8D/pNjrnN6t5t5x13x
pe+DD65v/E0ugwZjIPjoOfa0xQDz7TgMXphoiG2zIMnio0Y9u3KHJ2/RkwG1SG8mTUDxMLXpluPd
C8Gl1IutT5wx6iDSIdtiH5s27YalTRH79niN00Ffm7z9qKG/7QEF9OskmZ7MEu2uHQjpZJ4q9lPV
N5DMppGbQNNTn+QVa2Xo+cnnJnqNK+NBNadlnJAhiqte6XWCY3vVRuN3CcVlk3pWulMuKbYMD7DI
upZoVjDdkvotManctMLQf2nUTO4yH8ozTdlkdWrM2AMxZx2waTpmfR8satMKlykZMUJyqqeh+lPI
ZZoeEdjPT7IwP8tJnd2Yrs8QGhy2FHAELUyDwE+xFAX1Novq8RR3yIag5kBW5IfGt9/6dHb2NBo0
m0G8hA2NoCZ6+wSU6lRlG5qKLlLgobe1b2DK+QLMYu1RuU+wDah3Hr6Zg/or7SSfpp1597LNr4b3
29LQwYUUn4GnEiTqnH0nksHJS55U90s09qXR8nu0EQPrrlXrtuuubYL9iLB7R3aDS2WKDScucJPQ
53S3rARTjtIrLMTjpRGnuWDEajIPWCnMdhb/m9HglS8MCDYllc9awCFJ2/rXXPvTq/QHtQW7k+vk
tQCS1/AWfxZ+MFLyjbY5psx36D6Jn8Oq+KDIr/hyxk6vfYrNO/WY8obu0sFM977fv5l+7NMBbi/p
TwpQ9YzXoiFmsOfOD/oiobXGiVS1jxeLJy0mXFQLRBR6xB7KXL3iM4j3rYXQl1c0UxHlrXY6d7js
OeOd3Jc6uXi8sUn2pAu0QaCNlQDIVLMXOKT3bZN+G92dHyA8c8onw8cm2DWd2I79IvKSfdyPOFVS
e8H+x2Gw+fuBwiuvt6iWjk5PdS7qR9BgMTiNKYOrbRln4mpPVZAcqkqJaxTaHGbKdD0mzT//FQtr
s6/6mMwfC9GRhtWPmMKr3HJOHde+VaAiXNN4qvU83owFADWL6A1iZrCiDhXXj+eV23Hw67N00ODz
YNC7EW/CTQ9NsI/N8DeJ9/jqdwgFo1OdkAGatdMxfIKB0qzizhhOvgcZTf5REcxbvHNw9nP/Jszu
qmrJNMprSXOFPt+hUb9niW53/uy85hGrg6en+mimVLpH2hvhH/Ogcqkagyp+Jn9Y76x+Kjg7do9z
XzWPtJ2ReHbiH9KK8ldGIMO+EC4yWBaenDkF8a7d/NYaC3Eu9o44K6ZPH+gUgcsjYKJmyzHE2ad5
eyYCQV/j6BU7ZyKQAXCew+TJy2a1pvcHacDALFCN6R8ZJcMuC94VVuuzj/uPC/85Vz+rIZHrdmIk
z01jQomkWsfQ/V0n8490kY2JIOSw+MpunTg19ItEkNKaf8wU0SBJiwdd8xQ1mlFfKGSOHaGRG9Ob
zlPNnXb0rYtuRX10Og/UQOgg1c9bUUdMyRLIPq3OaNsOwxsTVQvHEg2odmfUGJLL0zjYWBjN57Id
6mM4oLq6sIjk9FCYdE6YBYXYDs6ijrniZTKvfUEpbZrxiEa9RSDe50vMCdCOllR+Vr5W4SOILaKC
VFC6mBGkWRb3hAyPmT4xgGu3pFrJWLrmB8XXkhB10ZCFKNxr1E3vXtgZ63qGOTUuagCXIsfrkh2d
AEz9q6Re121Q01VCC1f1Fg/UZnl6fHNbMm1Dk4b/3PSagJCarVgGIcEdfWLhK4sr9BprY7P16trC
PVVsiKxha3PR81vr0RBv8Wwdx5B8RIUAsIYh9O00EW4TE5RERcW8Bc1ncZByt/wqVMN9vtfDPhzw
Nk7qwQFguBtbVvxoBncQSf9d2N4bMRuU/3ELv7rfOianV7Am96Ypf3sI9h9OiZHCSnZBiJBN7RrX
7I67OElVsfTB772Q6ZtLT/y6tMlNZK08G9LzsEXbDTAJxwKERaCAD2+4rWFOnTpEhlXpC7XVuDAv
yfIFSx0CKr5fn+MbclZPnKGR/sVzI2YEBFb8S8uG2ZrOdK5yOVxLHL4MJ1pj44DeumoO1peuq8KB
6umGiBJNSJc+KBjGk1P03RcRBT+HJHKObhp5NyzDn1Pf0EnuCSrxeAYGZZYXl5fi8hBLozwjpdRn
FA58ZX+/LL+li7Y677gPkf1pu5mhZsbSui1K2nr62snPyE8FTW0U/sYmz4aA58XLnFKtI2mn2pc6
+ckZgpr0hevbLITftmIrQoBA+IWPd6OhvTtrkMAtw3CynVO708VHFb9lNuUEC0M4U8OXgol2jkA5
rc2FNAwdYk1Y5dXsSIhrCaGnIr01JkVwCsNabo1m0agWenG/cIzRRcdLHH7hSfWOc9E7q0xCPf7L
K8wAIXsLEbm31O8g6V57kNfnwPVCFEp+FXr86r9+i8F2Xtm9QSBkeX2mhKnS7Ghnb9b6oeczehmX
L/x8M+3kn2UF62Pi83ILihK1oe/xmHqVOJsRkVayMCEXSuCDnUuAWfn9BXVn40VlzW5FdmEcW702
W/JbbeHjo1OOvI8wA5IiPzhkIJ5EF78ZgMxOINo3BkEmDPLiNBYK5k7UWHfP6wmHhuDywBhwulDB
UTfNkSF+dB1SChdNtxUbYvGhYQfXEs/dNciG6+x2ydlbBkp6wgORW9FR1uZNcW69Jp1vXVunwwXT
GpChe4pj68lt742rIQ5UbNQZiNWFcT0Bu7aBXmeA5a4DzeeYrBDP3DwCgjC+ukKWh4FGTLuCUEQm
v5e0M0OsJBPkY3smCV0PABWAKkzZ41BZ24fMFT3Oc7wvZv3epNDbOWOGm0bzH3t1+CtbwN5II0t/
D7Bvd8F+W9yNcf2AkeGpcxtOnN4CCfcWXLhZZc1urIfnuG+ns1AKEpSmHVWPaloP1lku4PEgwXkE
iLxfkOQVbHLsQ9mVlz/ZWGSytnOtPqUxx0crytClGCyQp1hh5ikeOIiiNQBFGhcU+rhA0VXkVRv2
WsgOY09Efg42mG5XXW+Mt4ZpJKBeDtuxCqnuVEuTimPsDd8K11TQhSDVXlm+j/0Cavd8ykbMhsSc
7ddIcv6vcBHCFrw7uBIyaKxSce6mn3z0OF6WWIIXLDz+9i3VbDAYAcaPkOOLBSHv9MDkXajy84KX
j9iGn3qK5Mj7vrkQ6IHH2g+UXR/ZRNh7J/etBZK3kdQSbYI4KvZLZ2m0QO1N6PZ1U7FVD0lxchUV
gvxjbgiauigLx19Owv42WytM6aCAjAtxUmBWAFsU4zsi4UjR66SGVWnD308+E5tz4iBO9eiS30bQ
8dpzvbTuzPmhrt+LHEcPxV3Zi/LUaYA7vxFYng58/I/Z0gyQLh0BwqQtwChg9i2hH+JC1CyNODAL
CSHEmqZDnusjZCDuGnOvT13HFhfxkRk5pb32TA5AfXLehbvFLLAQxqeDH4Hsss3TRAEXhgUsGBaM
yYp68Tn72WlSVJl9cvhOnyE9u3DurHAHBr78tOi8qbDmnL0SgWvuJcMKO/iC5Ae+JaS/uKO2yxFR
DsDaOoxVFWC3lBa43bD9ZZa3BtWEmQhD12zM/pYwqDuWIggDBigW6OoCPgpJitnS9rqywTxQ9E3p
YZbFV3Opr1Lg7ag0cjHba7xLrdzRcwbXdFL+0i/YktHx68dM4noOwpPN5W1FgztUaBpjb/xiGxKb
eHRj+5Z3NgaM5Xc+l89HG5G3MoLsrqs/SG79jUU+jOZ2E8uGqT6OpzXyGTVik60vES4taiedEyi9
4IxFLqR9zz8S8Q1vpRLNtVaHtKevrYOCSKNDktzSroeBy4k06fiv3RzCSMpp18d9vk971vnc0O9c
gx94UttNr/M/w6yjVRgPEcsluT4DA0mONGbyTM1zQLXBokbXbc2JwRXWKlTvvRDV3fHVq6FVuLU8
o2Q5Y45lQX3hGG7J7SixdZi17V/MKgg2vK9Qs7FEPkyG88uwEIjjFIoTjySfdSo8MmFeE0Y3jtNl
27rkVEgOaduYhn2aCYeBKMVKAof55BsOD7h2jFXSdcYpH1Lj5HPMOCUnS8TLxVoGD7nHdMGl1Xk9
17p5LZ2TnZh73duPUzSR8cr8lV164YasarOyk6o+mza0ZNKHw4vNiNQRX21RA1Wj0reYdQ1mGFm6
ry2CVSw5XYmXywE/2c9dvFlMf3cWl4EJgP3MLu29g+CRmTl8dJwSD7l2Jj6llU03uRxBVJg2w64Z
mZIU5VCUaDAtn/YgVydNJfRkVsdGp/1hAOi8FXpp7EZKCCQ224b3iKAbLt1y9M4l3m/Oy9d8sDc+
8tJ6jLl5gAvMzj6XEyyexJjvVpM49wWrdwRtwWmUQZlT2t6e8+xudh3v0cxEsO5EeqHuLHqMLc2O
IMoTvjfIE5B1t1Meee9TcA0DJT9G2+NODUtyVy5sFUtb4lhb1bhWiT1T1z62B8uQpyFOqzsyCqGT
gU5b2LLruJP+xverh4YuO8ypej4ZWOHQhPxj7zTN3oJuu8L1Skxw5JqgQ66b5AyxCHRaEcxmwdnG
OAkOzcRVWOXjI+n0+jCnmAbBxwKd6sXJnXzARq7pndrhC3YNTAyFFZ86DFhOdCTTlFWfytr9XWXl
cDaYdOm+vrgMh1aj6QK1cKlXLOFL3B2VhgfeFSIeo7cnbmKtCR6/abCt+9bvvtkp57tpcPgvCDWU
dfqdpUZzBAiPPjTKr0DhtVrsxh0dDjvMTNODWeQYtnyLEGD50Ub+eGqTTB9whIcrXZn2akSG3syW
fLVFWBzx+pcPLkOvh4DB5yYmShGYrOgleSsyCdrceCJDEapK7zaNAYYXtomnNAbLR3DEvZtW269q
0jk5/pWLJOu3YlFJ2DhMYx8VDWL11NMIM/Wf5hht9ELuCpA+VkMCz2cKm2otcXj0ycxuZTKi9oom
AvvBrSahOKzByn/DpfRETDp/QbIrz72A1xktRoA8fStirNJcnbLzLQK79OIVmL2ncthmIK1xBwFX
rcksSsGBYLSUfc8sfoZC9R9aalhG5rDPGV2zWRllHN5jY7hgh7IPifCIeflmT/EON0yka+fLzaKX
LIywlXGsUaIYXrEsfFf4KHA3FLshoVQH5CNwfrSF3Rgio6ti6YKLPEjobukdrXEWR/SRb3/CoUGS
7HEIDH+VG4QUs+ogFIfnuJ7kDeoMEo/sfszV3mZS914XM91fNOkxdgR2xp3pXvVy2lRSQNY16nDN
bhh+0LPyswrM7qVsm3dBctfjcPTuUOuK8TJpjkmlv8uKREnaO+GN9lm5S5Oxp66cctjUo2G8r2oY
xHySdfnV1fb42CR4VEdVrTWXLTpg1GMdl5JXlU9vx0w0IwIlxwpmZgkB11FDfaP5kO4z09jYs1lu
sGaHR7sp0t2onfyBwuHskPqfZBsYNep2PgehdbC1LTaFV6U7ptrkXGrwCzadtQS6CE1P6cGp6uBJ
mTe07enapRHp0LY+5ZX7LEUsTpmh1Eon+cp32uFltv23qSld5jJdfPXUiPsPRJ0/+/kOLg5FPFP3
exyn6T5n/VVpdYwo4LjNY7kG759fdDMJ5vTzTzNpp6fO3Zp6FeWF8YZWRqjHQ+KUdfPbEmm9zqOm
P7rZqDdMvvxdJ7Iev038M/OanmNQT/LXHy6k4YadoZcWZhs0qZtOihm1499a6u1qr3mqouicddyI
bFlUB+2TN7OyGjKUhshh2Q4Q96JpHn2c7ZXW4qQ97tw/GD8fptQlmucXkIk61m/LOnZg0aRT3oKK
rHfOJscjXXWnwEaAo3/erLzhYVq+5HPX7RLkHq4fW4VouAkgAB9Tr31NW/Gr7kwifvxxQXf9qg5N
4xDDu0dh+WMo9ntm2OWxBGiEu/pXzcO56d3mZNDUZANwlBQ5l+TOYfGmm9RhMAqnonJYCGv/pVAy
3gMP8/riEphvhvTDM1GcLa6jCXdJ8G0Zwt7NGcPWrSdrfFRTfgQbEHEpYyKextBvTLTHwgj3peDS
imFrTUUkOyW2AVz1rYPVBu4KxZxRvJptwVGQfF4zxVTFphy68XGKsk/Xs4BZlVLhZU3d5yhsyN15
+dWMD64BJ8pK/Z60v3fG0xYDwmpwXVKfThvwWC4W4+SuXJTbsHBoWRo2wyh/GIOKCKOANCgyWnwN
sjSNW9bbwT6WRcf5z1gHnvk1Z+bZ9sXXVIi9rlTBWUJdTce8uZoZI1sQPw/XgGOcBO7aH8tq27rG
JejlH44tE/WgewZB9TZu+n3hyF1jLzY8gj5J9eZ6P1x0Q3y6aPlaON3GijWW0Nr6wqEAytt3zkOA
7xizsHGRVbGrK6JgsG3R0nxs6iOAecqq0H1IB8BjB3YT8n7joxFrNLpka9NkBUFkvlc57zAGFy6U
yRceBiqdJmLGtWUXB9opmTFY1S42AybXnzWfnfWczeOGUDnxxNw9p+Gwr+oiv1kGmqXkVYrc4m3A
f+mO1j1z0/5YDWu4OvGK9hLjsG0aeWFEsu71g4eVbqUbWGw+MfVYbJRKKuz8mzi1D47ZcUtBkt12
PveBENTSCigXY5+Ibgh07SiYtk7QQR4kUFqURHkMC0daSkkaOBZ7jg7AFuCtCiakvQO6WlKPuVPs
bK7lQ1WVAWG5YLhwuS/X8MPDLSv/lbRZsKNMcxPQP7fKGubhxHL8EzvPGwJLtp5HiGi0l+5dUAad
RPHOm+ipC2SDzyL2NokkT9POnxS/yK1U+8H5ZkoBqWhPTcGvOu92wTD9qShyd+3YYbaRpee/X3A5
moDnijWqh4GfHVXZUcwV3OrJdWt6Q7Jo0+c6OqkBtxtGZYRrS9yqon1PsvAXYF3JcdlaO7QQnJTZ
n3Ar1hc0z2eoMcPkWO/eNO44T+A4zkr/waIMhqTJDHWk/QFW2H9cfhHDl/2o7de8TIdd6c9yQ+XQ
b11n9s5zQjA5TYVcQU3SPkekZM41AeYIWsxVwKOMcczxvPY+UC3AhNxLNpbVL6CQsHp1MvdMUIxU
hNuXR2euP1PBRYFS2IaqCTy4VpZ71PUAynXjfKd63z6pNsYC1ta4Cmjp1Os0bikTcln/EZmRAsjt
n6jPvA5VGJ7LxjFOqHjh+e9v23LfdkBdIaScPQn/vwcCc1Benm3hBF5b0qxrHDMKRPaGIbw4TaTk
0pwkwlhXybYgafBi3pWYNVSKUl9L3j/WUZ38sVVUHPIEyuro1NdKjeE2tKzxOOj80RzM5llD5F2X
b/lsmb/g8sQC01oxd8OJ8nVzE5KKPlgRTv56kPOlCOYDbCpgp78hypZXLFCHKFNqzf7qbgaLY0wd
5xOUL9+/BcN40OYgrnhxVoZBoRtBnkE3NYRU7qPBuKxVmtL2iXfmJmGaAhYLaD6hTyHC7vpigkXG
bI6vvYW95JOZxnnNwgnfe6E6hD1oEu9gSpKe3KmLU9lFQLezyrhkcE03aeJdJPabB0fPODiKKHtF
vwTIsc0nfm17PCA8Rg898mCEULMqeZyM2P5P8s5rx3Ilzc6vIuieR2TQBjASoO1d7vT2hsjKzKI3
Qc94en083UKfaWk0mNvRTfcBqrLS7c34Y/1rfas72pkNHcsu+c2jXhn0QW+wXHCXjVlIEIY6cB2t
njqHqMY0ZBh+KDp56rzx4mGEfh9F9zYAzF/HS68DLpElBpGSYGgyEyQm5gjTAhwWAa7cSQbTTVOY
qzyv7Eujp52f8KDhrz6Y/aTv2nj49hNt3LxVHUYTMmdXQeB23Tf8C5z1zlMgGOniWK08nG9ryIxP
WVG8YdiH7V/k1S7Dl7VLfFoE45pJ3C+LsyDnvwKIg2XbCW6jvNErz5hqfnZpqfYmD/bFaI5MX/jL
ZpCjEuOFzQ3mXo5AIWFGYDCuOjA+2hrvsrh/TFK34mptmug15qUzcCc6rmvfp8Kfd01O12xLJ15o
Ft3taLkMIbXzNiQZ5ZGAjfPWT5+VpZBPS5ZuctmHpySF0rD9hdVbovcMN8JCTiZwAUtUTjO5Kvqq
alNnHKRQlIcGSF5MbGCla0cBfS3Ebeqkn2S5nNueNrVrQx6EcB+gkTC4FZ3wb2jPNmucwFFl3PVZ
1h9HCfbE6ViuRVgt/2y4POIXWDvR+BDoZt5ZcU4Bug+SHEl5lwMsPfqKg3/S43Cf5QGBtoFCwmmS
z0kF9i+ecjZJMI9a1x5uMFvdlKWFYFNy8sjlbYJwMcGgT4dNM8XOuQ5Stk6t+UTYhBmmoCKgic9h
a9PQVDaNscvTnnMW495t137wCJp2QS3wGw+eczQKIB5F7u+pkSpPJgCKG5V39EDAOgF/I61zYYAj
NpYvGMWVVLXNfTnOff9sqmFcd9y229nbajNy+H22GRGZ4I4yQWtVz11wM8VkyuumrQ9s5IxTYDbB
ikqvV9FZ4gfBk9kRppmsTR+9q8BhOffOprFpsrYz+d1WMX42v442fh1SUlGHj7xpZlhn83j1lA4u
KV7AycmGV0gacFxnpN3IrFE63Xa+y4mHOHhOT6HK3weoCcSfmz0mUVxnE3ske2DdhPkqemWZwuxj
AxgTSXIJjJBGm6x9aCVCyJbIbUqcmYC0NvLsPDEVqmSYL41wZoI1TXNoIh/AXuyeikG5J24/+0r7
4akmKbVptQipWvhkqY4caFf0htoRlxxzhno2Jyv2ekydY/roNOAnCpeX2Ezaj5EWRH/Q7FpHW1sq
JtxNBZ/lne37hGFpGG7DFiIGSvwzeDNgh0G8t4bkncG/3sOSIPBipuW2K4cbPzKzh9m5SVGFtXVL
JOYlpLJh0y/qQKxFeshMvIcdqyi7Ct1NnTXjuQ8npsg4PE+svWspAHsMU3nrUr9tkSNag/Zynuu0
2hfSpNiC50ZgttPZlqwHChYJ+TA2ZzePore+wA5Y1/ZzGpX2FYAcVgDlR29hi8LeewhbBXCUpqOk
qnZ861w56S7qdMpmrT7KQU9Q9pnv1Ug0SfvKhQYnd8D9eUjNxK2LGTjwmPLbd/Ienq7GC2C1+Z0z
N81rnr82pT6BAhgeBFNexvhHkygEbrfkNGhC5CwXpMshzfNiG1Kscog1iEEzKvK72kbUlAblHl1b
LG0uh5xvH69HGF3trn5BDKvvHRPP/cx98FTgy2uMpVUH/eihwna6FlHn7J0ocjFYyoeR7+pQmHG4
KTISE8tCdBVCU73Q/LJW6FNPodNFrOT8Ww5tTODkm199I7nV8IlG85YU6lcv6v6J6IkMVPKsdEcT
rE5QzkaM09GCvsyqS5Xm20Fp40w9GEQ0gJlzbCZn3oN+5Ax3Q5nthAuEvQmiZpcwtrmChGxr+8Ru
NQpd6TC3NssVuoI7YwEwM/NoMzYmx2cdUG4x0dDUnEE7ngI9qbUhHdaRsUow9eT7qaW9T7KMW7VF
BC/B16B5rFcBZfIQhtDghx6fUGn3oBgJda8Y5liZulXFZu1xqPv5lMZPVRIV9MNxpIS4Sg4OytPK
S03jhu8f+zoVACsM+uGNeI2GOL4EYCyrmHmxnzp319oVF1czopeiBb+lCmKjdQpl2ZbduuKFQ/jM
ewe2ZxCfwM1c+Ir9q5dhJqwdA9wOZTFMeA8kSa2WigLLDaJb3OjrbKy6JR2yKzOT5mI8SgSq8yse
Uth5Fn0bc+hcPXR/8JXc4wgRffSwMY7Um5OPolOJXIVPcIdt7o23td0u2FDLRk2WVyXXptHz9t8x
lS2WsX9lKXOFNC1WOzZGPMv5swj2L063UvRdnydOtxVh/mEzYOQ2bXu6Ki9ysq/4vR6VVdP1UR7p
6+FV4tzr2fisc2AiJo/0y8AtwpTDg9WzYWEoWo11/Iset4NDFnJxfMAd4L5cFr+52uHsaNTfGtz/
zR7tf+78RCmRnmkGjmT0cEzzn1q76fsRJImNbss7825pfQ5DrzslWcP1b34B33g/uW3273jxLOuf
e8qXTyvF4sPDDmy68p+seHOrBzFqB09oG744JZ4Zir+CtahsCkCk1+5hTrwb1JZQj4kAmAmkhyoQ
0bOBTY060d/eQJWNuIPcUL6Be3hCbgfniud/MjACDMZNQTcevg5955egSIt07LbDeRSDx/of507P
rQQ/XYT/A+8Nl3yLXQk8PrIs6eJkSAdqg1gX5i3c6TEBxTgEOPwkc+IahfWL/HW0UklwEypcTalz
AO90wuuAG4yzPa62tj3ctZgLK+sTR8xpMst4FdvlY+G6V79s3mI7oH+EvhsKqwybgB4tM5b/JNLk
dztG387kXtOGtrlGfHppdZc07l0WDveuWz2LQfw4hkdtgPfURvrFLYzVLItjqvgcShpPeg7PMHoP
ndMy7rQpbE57Dwb9EE/hXU3bSzGlz9H9WI4Y7ZrHuCjv6DS90kH6MbNPkqm3Y6157/eGfRwA7NRZ
7uy1qdSmniB3BpknqMShuid2SrzBE1Z+qljmtwQAVszGZ00Ip9zb2Km2WGkWTYFuj4BitK2BJeFc
ZlvDwJT053vxP6sN2DItaLTS+8sD5/9wAkNZrZrP4q824H982N+cwBJTr+27GJ9s13I9gbP4b53C
UlA2LAIbQ6+PJdy0MeH+3QgsHD7Gww3Lqoa3H0HKf3QKW39IiqtdaQaBxcd6/zEjsPXPncIBrgHP
tkF/u47Hlyj+6fliS6BCdJEPByezX2rPfBFJPx0lvQOUIdAu2Mfw2y2r2hQPHWtGLEXJiaY8d9WG
xpOZFsWakxNQDxvmaTiHkhVeMZrHqpk+aDNhKTtTWJqJdwVw4VAAhFpuIYAwxCrz5ls1+URJOn2T
AhCjFD2/M8zCPAG5MleyTcQujC36ci2XVSj6wiosJ/MY9V9p2HBXNZCMEkZwPCw78lnoWZusdvmi
3RgHP8dRlCQfysNYQ/f6ZrS9Gzoj7tEhQAPHmAZs88tDMxJN8s62BYeBPyZr7tn+ymT1NLVBt869
RYDrKCjEAxCuDPZqe2BHKyT8y+SkH8Qe3rQF4p3LGBelOaWzy5wt8iNcVfhpb3uj/HL0UgcRhONB
+6wi3OmSgX1c0zevzxLJKyTjthsFtFR3tJk86LvCQjKb7V1BInGGwCxCSdbCfU67imgiV4e15wMV
R72qcN2ZocDUENXPQ2Z/k0zsSBACnFDio0ultQQ2cA8B2iQH4zXkPItGUlhEBccYNLAeTfXcI5ET
RHwxTRlvAiW/LfAlmTuSFvHmiL+M2aIkiWVxo3IUAFzPfid78SpT8z11rHlVKDdZhyMht+I8+t5D
HDQXUon3Vug/wLDZeZ8mk5Vj1/Z+nqozjeh418wh2Y/kufqKxPKgizPDyn04DcN+4KE3k2Ud++5V
A/20nfxHZQvjNkYU0E2xnkr1FRGYpqBgRDyiTNCcmzchgab1GOdA769I0oB0r++VjL/rRPm0t+FH
GELrFasSkXVmyBmBw1RkMsxkgvPS4dxozFvi/TvMeLQ1uwTAOxxFxCq4gmk2OyqdbgN4TLukmKlF
xWmnsY7DpiMvN1cBnUV5mRygZlwsbpGr2g7ZMFOGFBPf9l3nIZzSr4YpcG9jCOj5/5B6ojO+Eyh1
vY/3tD8R+b5aTUnfm2S/0FMOuqqNZzsmLx7Gze8S5sImccOLwrVaTtO1LKFGRdUjJ+oOz9o9sAXU
y7MvuzfZInBHWXfx/XEJ6yDre6jSxE7SRt1HthxWNU0EPvtwikVQMIX9ZHvFS4zqPZuX2gkLCPUU
rcg5vWuDN2MAqd3gprKStyRB+mlc0bFNwRGTqOreGlJOHwmom6ATQt6MO6XclKPipRayqSqrG6y5
IKJF/swF6FplvDSUxeHDUmmfNrYm/t36KCUU64EAHtYl4RRgVcwW0ZFVGjeX6Zl0ejJn36MT/sp1
fVs1+U9c2Y+9OzxGRToAAdI7GQDwxTMfrXpzODCeOHS1QlZVuH2cQb800SNEsxFSEaG3FpVplU8B
RdTTPeIoC/4wwSggT+SHok1A/oGCx3RXEK4siux9zqpkA+wPXuDo3Yy/VRfSLqVH2k0dqOREcg/Y
VA5e2DYPFYKvzjnZLdbp1GFOB+38eMic2kswubrO1WiGC76hnHQCtiSY2Qs/FDOXTN+JtP/OZ8rf
8IM1Zf1L73RHq51E8fMrZxdbcm8XZ4KYLBCC8rlfEOlm1Uec6oW9TytFiV/yjKDz4GnePIOhbsgY
XvIsnFc9sVsxv4yd86mz9zZzb2e7ydf5mLbbnGCapR+Wd53m2b5SHTE3Area6ifEcsSdD0MNDyAy
zO2cYNYkb8l7NTg5SDJWX4BZAkGCYM+70GbriGc4PFZl8uhEtKpSkV5SLXYazOEFFY8OTNzmPgKZ
qHCRNmJDVytWlIi2ImFRxFLrO8gtQcSFShVWg58ZcFuFnZq2+izgv2iB5za89cam33h++E2xNNHC
GEhyRITA54wy2r4+OWWzN5C1ERwcoJfxBwSyz9jqr3Kw42ULfe1JTe+JKq/q0cuPXtpepcdbcKBq
Zp26eDAEv6aZ3OtaeukHoX/AUvw84iBvd6Kqn9La2PkqvM81u+dOqgcvscTOjNWbo8dN1FQ/rBoz
HATDFVbipx/FXMjLhMI3sEklTQZbs1dPch7VsfaM26rP7t04/j3QjLIJ4tM4U6IAmxTYlZPwzDI0
2zFX1OdMoZOjze36zKSroh4QArGIm5n96s8+6ZKY2gkkExPlkbmal/gP7FeB0wAihO+EwPVBX2RN
dB9Uo7Gqe2yYA5JYUHQ7nBOLtroKrfIlb3JMifglVnYwfjn0iriwGT2X50mJ1kxGmVYQd8yp4PFN
Z4cPr7mthWtf8/KYV9olyua3N7kVvNQSU8JAxdQc+PiUFaVfw5T2Jyai88CG6JdjNkRn/M2YyWCH
rczbFtj7aIXG9Ua6hx5Y9m8pUs+2NnRxijrqPzsPatHk5XuVQgeobRqkUKgEniNinZVdTzcWMPB5
FA+keXCKxuGtHWgALAOOoXUgdqow9F1K3VQ9pE/Kmb9sEDZ4ASVOzam8egAuKKd0i10cw36dAJRF
v4lO8MtJSZWUiFb1QJmNnatdPTvGoffGdDuP9yyX8q/IoVxTuexLR2JItshh8DjhwJgAgVE1bX75
878IXCbHjgdqiQuh91P9yq672ZlVtzg/Gc3KTtENlo/rHqbIwac6m1FJ61MWcFWxahAiEyvTlUzH
q5yj5IKnLj/XjimZ+o3pWPVIoxWKrRqAPat0puSQUt+ZXncOj/xl8otwPYykLRSajxte+7lNjri2
KJlSQtAiXOh1N87vvNawuCOaPHfG/JS0NfKbaIZlz4FpvQZqp9603yc3fgfJSQZFcsruJk/Ud5ak
ELdYgqW2Wd+DoGjYtITlY+n0JuPFVHN+BmvCyf2TcmsoygCmNnaWx49xaCMHUsaedEH00PT0cdhA
rFofk+PyP27r2Ieh8AhUdD4UHLeyN4LHS6NwhVuNf17s1g0ethJrpGznfqNex6Fq9jOlm/GLh/eX
85xUd1+3T3z0tJ7dmzG1Nzig1WkUeBkaLv85KR6uVRq8kTte3Rk6Y6ATJhvIjfT4PBGScfdFUf64
jpssLKpoYZeJFUZoG2E52Lej/D10fJO0tbNqU82u4r2yc1T8aeqfngJr9uXGx5Cl9SpYsmaUpNL1
15bO0QNJ4OXiLU5yFi7gxGPPe0qs9KlkmACZwfjto4bnjVgZPY/H0vdaMu7myWz9Xy1WRZLJ2bhP
1dxTQOr3F6OnRqWiR9nxsCGSli/E2rTQ7ga6sFRowOmk6o4S9i09D7/nmVHLwKwjzBjglsr6rbBm
6r/7c1wGdzQEkTKqqRGsoNaOE6UpQt4rg5O3gPiPiYNjoUteqLvalx7Af6E9BgggZhEb8NWya7MG
ib+NZmLorzC1+PtWRl0MzpGixEbNq/k3lxamfcfcOZY+5L15H0Jc7pvpQkp+b3oTtnlrfAZg8mK3
4iac0/7gWuRKhmxXAM7CspeRA4Y2nJM4BCKEUsUGYgVFxqaqEVF9HK+kGoZzkZmHQSSHrLeeWLmB
dvEh3lJPS9VBsHNc3BcWaUFqXkyo067js/5oufV4FKT5fnFBkHP89MoO9Ai/hqtGnT0OomY2Te9m
Plkj43dU4IRmSQ7ITr1GU/uheEKtxDkJoTU7DS8pEzhfjkWVxHIMdih7iQTJXV1+qNq/8ZxgZ5X5
h+Mut4KpgfpCOyjAwINu7S/PwARql8azIgTlDfHZwQZJ4jl74Wn71FjMWV3tcWYU9msZWtRq+ncm
Yvc69d31rEtsicajMulu8LFKhm7irvKmNreFfTfaMMymMEd4Bx/RTceEWYStyQGtWO+1m1wG00vX
QJ/xScY0GOIDDVVK7YNEDmrbVy8TX14IHQXgnSafsep7XErwmmyYgyHO7Fkee1VvM2zql7mONxXB
QqMiUYBvauElw/yp++GgR+8ZlIu3ycE4ETzCDz5FJAQYgp4qNWpIomG9rouvErJPZEKY0ovtANit
igGdeKPmYpeUPLjag2r0nV5A/bb3NDj549QZ75OV+KtmgoIxxMXRdAccIrxgLYctX4ItrdfZt87o
u5rZGjChP4EwLTaNLnGeSnFNgSPOs3iromeP90Y7P1cCnufyk/Z0gsCDRch1v2Kr+nEcfodZJvZY
39cosG9p6zTksyO8+WTItujRN5hwxNa08JCUME9AYDHIVYbIN20jBjo93JVbLVW1SyPKZIuLzNt3
r4LznLDXXfcwSLniFvFOCZNWQpX/CiZI6qbzy8GRMOB7tOJ+x525XPrJdhYPg6HazYm4Zxd7XGLD
SxXtVxstlwJbvw3Z3ezym02CNsQ3SbyomoxLhHeF9yEDstV8+aDhV8MQbUHYgDENGIyrNzxF10G3
F6u2SVlVI5xqv7pxzPAoW5ZTNraHveaFUYW4cz2LkQMe25MVM0e5NJxuuhtdJLeo8e6u7l1+ktz/
83TgzZIFFweMz81suI8sNTzgcDVPNLPCR1u2uHnytYnhUfWAILi1HXXJj9fXbguGDACaX982eXCG
NkflmKewfC5DLJVHsAI0tI/w1soSwbJ95cE7gonfa9p3wl+2xCoRQaFc9TMUxXi2j5Z4G/L5IAna
H6NIfIJJ5zkJgwyXNdNpv7PmMtr7iqHS9Vkc8bX2Kn0u4nkXjy8FAehdaDXdLi6gdobDe9ZOIL7V
xY36H9GI+6SZKZ+s+zsSNeyVKPUau8alvIQLU4l7Ko5wWSWNxdOqfeKAYp5SKyPkDBR1m+xQYa4x
30e6JHuB2aAx63zZp1GIE5TfXSyfB0jIBVGFNqCeyYuHenND0tFJWVLVkU8OTIS/8OXzMIaBCiFB
H4eATxP305aT4wei0VHKKtrqkmpOj8Qo7vKOp22reE9Eb1NsvuvBA4ZiNp+8OGKtl64IsNRmUJjc
2KbNyBZWpsVP5cubSVCYNsqNQb86rXGXYnYDlOKSliuxmJm1eahtWHpVFN0mOrztVPmNOBPxouOu
VUkLO3a6LUa+n6nMcRtykfTUR48+tg7kuJP+xJWhiF9i4CGrKp7HNdHJY9pxMwwXK13dGJgnsWvZ
/vgekS7U7KZlVAdblf3OB+s8lZgBA/bOFEZibR4d8eF2KluX3AE2Qoj7PKXJzu07pnEj3uOi+DUo
fO6Zky0BsUPNEvf/C9mVfcN/+x//8m8BGDBp9M3n/0V25cP+LruKPxA1PcsyA3vhL/j/0F2tPyyw
B8LxAv7ctwLE1X/orpgEEVc9PgRZVPxFdxV/SDZJToAzX5hIs8F/BMAQyEVW/cteKjA923PgOKDl
smlkRfWvUQcRA0VjOlZ/SKP4UaiRBwUOvNT+SNjasSw2n2aWjQqzFHNsRP35vMGFXyMjTcZmjGsg
UtwHz5bfgUIPoJnO+A2G1rkZLQspFkcYXUhDv6mxyMjc5IZoLz2l9OjRWsie+ztiAC7VPYHHJyp0
Fu+hJSlj/4wepMDNwBW1OVftLpXNTzZh+G4mKPSy2hrEB+iovc3FtPdZdrDC4a2Ng7814cuIydwi
mz7DToLzFH6SinmvXYMYwxxvtTvfp/6zicsBsQ7v7+yeZUsY2SgfWNpbrJjqR7JrKFZmvavEhxnZ
v5qJxFhmfDuRfbWXoTaPcYbNnv8qR6Yr15/STUwDYO9+c6RMh6w4uAYP6hAK8dqsTB47pVGeK9KF
SQvCS1cXUGjNmTqMeT/wvNVUznrRXWR9sO9SG1JyPYlFuCrpFG9pE7t2eeedHHyykRecY6PHdN3x
3fnEOEYf3DYZ7uSQKNJtzLQ99dWrwqDNz8mMcZMPzkNqoqWWEq5pqkR931hUOY39gSfqrhjcmQSu
VR18bJuS6cGrbvKIhPAUa9aUfssvdaAbsgqh6k1TyOfAdVlC6VIBdRW54S6GUWddExAlJJAk6MLR
vZSaKLYJEN1jsU3tvLkS88SgntHXYyGyLXSSo+nx0EmTiFUnc4NXjvskBruhuBA7YetscX7c1HF6
1e4z9R3mhRUtSUaZjGzamA7mGoAWzCjaTalZBIQKsxPXEI0zxjHx4B44nmOuO4XnSiXUHTYkWpPa
/yl1fqznNt9xMRhopYG7S19As/FrUJRRCdKszbmQIh7+GmqGADzEO5/2+MTXp3Aszo1H+XPa5rdt
R91NXXNMmwOdETOZv9TLaKGIldpTcR2yFxAPeUdbL4O7XXBbE1X/Kvv0WhhbIXMOrCDpuYYgSOVZ
TG2lehGd8QEay+Ge0AY0E6FA0kLHb7cgc4wzuhMxmIkm3+sJvyhmc34RS1tcBxQ5hFrkj8eqgpCY
Wh0hqZoJMdbs80OfHV2ZbGfP+Apq1KRxyWjn8ZwyqOHWMCt2q25Aj5VH8iWLYTgUqDb84zAhba/M
952bPHOmbUY3OAet/s40l9yAdQiTjXoYXDFStBzD7pV2zC80fvW74tHhTB1Y5W054RnRuJ8RpDwX
rXlxlotbERfdGsjVip03WZAh/+3iHCcXhn7E5civ5Ie1XARHhkBVJDeOIpsOV5TJdLgAdx0uNFf3
lzIkENa2IRuDmPOMq2a13DnTBgEu83E59HNSQbuifqCKMc3nTwlXVoera7LcYX0us7RvY2IaHNjc
FrzbkPx+2vC4k3XyKbycjJL+gSf1WS+3ZLVcl5d787jcoDuu0hVXap2BukJyFat4uW/nTpTui7D+
8Wcu0yPoNRiByQbL3B6D6bRsaTAq0MdLut4HY8etngnoBD5CnYjZbTRJ6uX+Hw79k7koAmQU6G5E
JCDmuCgGzSs08h4YHw9S6C/3rKFnw/TPLVKDjeTARy8MJ1SI8U894o3n+C8rkhndLAaZKTH+GN0j
LpSHYZZPekrvStvgpRacMdEREAjTwxAjsZG3jzZhFdqnxvWNYx7+ihqcyU1Ue/QXBRaEdVBeJJ/2
NHfpE3VgVOQaEXukkfGpcVL5THmaWs21V3wRM8RJCX4vowZkm4jyodEszMK47XZwuWI4bmm5BjPc
bkwDkqAwbhu/Rt8dHA4g/CGR5IrmlMk9mg9mm3IEMJywrAuclp6taDw2ub2zW0pcc9x666APkp1K
Xao6A16pEcHDBd+d6Ja4bhw/NckC8kiuf5pv7UxZB9LZN1HNFAQxnx7Ojrg5Bd+Y7MNwPVnvHNvJ
rpYZ9RAdy3tRC3YdbvsyWeHzn0ArYZXEDUtwYHPnMW6l46ntgmM5zS+d4z3nTRauRol0N+VPEy+J
q+CmlwERXFfGeHa1hvBoRO+VyLu9Vwb5pZmtbddZb7qJcBqGPQm5oQfbRUAqEwpgBdWqKrIxMznq
3mtUvI3bnKBaDXg6ibNDHbS0uSgQNxlW2z5sfoKCnQYvius40W9CcWCBWx1vru1u4fPhe48Ik2Tj
PNH97DPtUmKO3KC2hkqeVOy/d6138nQ4nzrqowwHrRia69C1wCBDl24To3R2iVV9mIm+Hy3uabbL
+FsAQONCkDLldjNHQeU9y+rUGgft6tdYm8drbdZsWOMy3uuaFahVpbc0AnOqz/qeop1fY2F99wYB
NcO3g3UvzdPyQDSh7pltSBLKwvOZQh+vwsB4NEoQeSNVlv3MVVlMHkaffk8wInhM4ORsjSgOtynE
0WORs2K1Go6O+ooznhzwvl98n03r3M09sAlZDd6GW/1jH/U+BzxyXurkZ7QI+ihNP0TIxQscIwn4
BX/JyiC5p9gt/KS7c9B1YEOxl0vrEWOZi1RMIW7EELHB92evEveX3VTtgxMXj8QBqmtfcj8qdA1d
3S/uJn4op3y6OHTsADYhBxcNmDgEbUZbUbNXLH1CXRbb5IY4qGdSPGAhONfaXdXtdEfvgwG3BPow
hCbnbA8U7VVWsAO9AU1KjQ+Q9a2d7wwGDHxcZWD3t3HY/+6L9HUwnQicBjclL8CAYkRIjbK9GoZo
zxnerV2ZqJHrLgOhT2YRoAwBHOqbV2FSxfuuI8qjLR6rAetNw8+zXc2M0vvq2LuaFSYrEEOAQVC9
+OnQrplDUjpQZXmMpbnOAhaHJHTPge+qdVoseqco35jSmquKUo5VAMnFBH81sBlvJOmprariR5va
pTWGZrIXcyBZwqRH4Mroecbc7nxydhQccqFnLrsY8l2FpdjNJXtC1+RlohRg8cman3gN7AbKBtYY
s+7aOWqOXl3+lGP4q2ehsi1a8rwCplKEjNHarywG2IZg/tMTX4UGxTh1eBuVE+47bvd7IwV6bjDt
mFrdi6AEeKjgtDaT95ll7jahRj3QzG4Qz/Y4BuWmrjtqqdyHPtM9UXQZrnOX1yzjJ11r3cMEC3yi
+0DbJSG1dN4lkQSF5Myf2BhoAEqHZxC2yaa3sGoHdf9cEuAOZqQTq62AH1O4AphevxBVMVtYi7CP
0xVcOOKWpXDXDeWIunq0x4zCsvfBZ+Io25Rduz0f/iTEDlGTscUcNknOkoa+Fmc1uPLYGaTnQsr+
9rynRbtzPK6grck7v17VgfFuFLDkYa6bmxIjIVgUwUbb/dFpNZO9LZxNqN3vovG+XPKfa79BPG7H
lt6Uwn6a7OjU2fZrNqQjnnTEHNE8Rhv8G/GCgicVWIYvpgO/O7OSp8otTyJ37a3dO5+NU/+gsmFF
WA8e5xXU7QN0sTFgJ0TgjmABp5xo3Vd3cneioDXXTlNjbUl70S1Y6Me8xUA/4eDOo2BnV2pr1YW+
pANUSQYARFsiMPKicjtbqxpLWgXUcGmw3ASerPeivMsbrFYdpdF18NvFblWMPZTlcvhxg+5IU9Zj
IILbwQ7kyp1bAPTKQ0INBywNqa+BjzgUzsLfliQKuFHJH3QUDzN4ZqyIND2kXqmBD+ETZEpU+aEb
3Z6oBmw0L2e9Hnhbii5GnCB1Qag5IBxfPlRJXIB4kuamDkm2wWNj38g7YsaIaSuqkxLiFErW32Hq
/DJHWJPR6FJ0RLOtD7YXhWcdB8FrAGmIJ499Q2Js11ckAIKhY3iZk6M/hacinr5TLkM6vJohpOa2
Dwi9LTSYyLtdpHIhn1mMutI4NElI580QiRWLGtraouBUZdCNioh1/dAuoQij3LtG/2jVyFeapgee
wveGa73kwo+3/Nx/ZrG1gJsiryLWktth0QM8XcbztqU4c4Vj5Seyxf0U4G+YcDXMHAdQjgPU7jy9
Cfp22SDCOXBV2a97JHmezurBzSrq22xqMAh4wBa4Sqt8Tqv8i6YlJh2iLg1LdJ/sqyzL95S9xKqG
ftrTWwDed6s9Y5v1xbkylvy6OMDL+LYa1ObKaDZhhzg29MH3f26rGwrE/0tv+Z/ld9x8/pe75vP7
p43/lezy50f+nXnp/OF7gU8TgC0l8qyJde5vVjff409MCAK8ZwM8ay5/8r+Zl/IPi0oVNBre+lwI
PZiQbQXz/r//V0v84Qn+KelK13OEKf8jiovlm/xLf5VcUFoC36JKW/K53MD1UIT+Cr1Et/foEJeC
xmkoJJQekv/zIPwEPS57O6zs+66BC0jpiX3iCeLuaRsr9nS6GJiNSnYd8yR4XyrsMR0Ieib0OcFP
UIH08AZxzixqiTKiNBecG9+2UbRfU0d9oixsounK6B32EAaJ2ynKw23X+skXRpHxjcIFdz6kAbBE
IGHoAVIMGXMUldtYKibr2ITe9EkyA6GEclgkyaQ0iM/Z9HrjKEp9FpnwTjB+SN/8pjzIfcpDLuOU
ypNTiqW9A2TY3qH+g/1rRRb+hiBJIVNZ0antB+2xR+q5bbI0uVUF4qQXI0x70un+F3lnshw3sl7h
V/EDGB0AEkACEQ4vap44FkdtECJFJpCY5+Hp/aG7bXdfOxz22nE3Vy2JIqtQmf9wznfulSfIlUWr
zqwSKWCXGw3jpZJPXdzqHB+4aT9HQ2AsFmnnoTT9FoYbasaXhmXzZTCyhEY0/QHQ2dywieg2Ug0s
Qt00X3uU4GuSnPP7jlt8Ww6seWRX2XShJMK9K9drnzDHlpsgpotqJbOpwEHQiwvAfTP92X+NiI/a
oZ3KTllWO0woRPykVWK8DgNZnXPg1Acj5UCHQOVvqmVfM2s4HEMPZySfESeIsGy3qvGzr5AlGZnK
WEi1Qc9iyH5aXliyhrMuulGFpW5nUrjBSAX1qw8VmGRZdloN/qO9TPKAyJu4PBGQHV9VhxIIIVWz
kh256UNWx4dp7gzEdYa+L5OkfYu1avd5w1BnVooN6lhQByP6P85oPmH9qwhHbcBEhp59NWDp3lWm
mW9L0WQ7OAoWDbuHv9oY0xtVt3hPx1K9zrZh53hj+wl9c0bWSkqSc0gKzi7pxvEeadJAjigNBvxz
42S2/EhGoLsHJw0lIH+7uC+KWmwaxlsrgDz0QMhWH0eXOD3ZBCQ92zHNyVRS/iZQq+288tAHxD3S
CTG/dsE8Uj/KyjhZS+rDzDZw5ZMpue00dFIkTd7BW5qeFsHzFnuXcyxr7OyZCVJLF6Jh3IUjVJcC
nY/CnXTyG4mwYwS4JxMsCzXQyG2rWxtLRTjRwaXZLH7kGO3uCsMAZiFCnzGNgUtmMb5O2QHDlzhN
2A4Rs9RMynhIFs1jVZ8dUUNSGP15Tylj0gi1A+Q+VZ9HkYd3s5mOhxoKA3GYdfSNfwPXZEqorxXM
4WWyMKHMTA3eFGfdYeoaFHtdmG7qvi+hrzjtkeVYdDaTkp8sK5JoW+GwOlN3xCdPtyTz4uH5rJ20
wlth+ce+1cY9CFmEG1KHy7VMOG8Zd7QgbVp23XHUbr0gU7tuYh/eVuS4aYOaq5iEyaCyzybjnjGy
j42sKuJ8r4ldrFaZCVEKWVIi9xjLo1cni4uZAVNQIPbAurZodqrRf2GEyteKQsAbq1g7ZJCE5Jq0
bDDa7okCM3/JAt7wleUg8N3MQU7oWh+VGdRbPJEJGzHiuLAyXesgm+5DVxsYs0iBoqQovPQnsij3
zZexfyjqWrAFb40be8SvFg4p5Sb8NxKHmpFYiG1mBd2hcmcr2WO3a38KA/yFnJz4HQOCrdZepArg
VVFHi1QRDtDPOCGG2AfWmNGx2HxF2plwbNY1U1BnkeDgF8vCAagdMaF9cCmz0Eq+iJ5tukceHOc6
qoB9rA05nAezNBaaQDTifLRJjxwdoPJNTnyYzhDUDLwU+b4MpPM1pWVvbTCUkhjR929JFizQ7zgr
ONIRq5CGbCDSShtSIjfe8hA6VuHuQMSj4dFpG+zA09kvse3rdxhzhbHzrFyED2MdRRtZMclum6Y4
cuLFV0Yz5qci2ZoixorIMO2zoPpWWSNM0Hgt/gs6ly8g/9QxA3S1Oc3FkXhQ5zaJR/uXsIH38OaK
ggAJpl0xb+2PZOabNsMW/Ify7c/QHFrnHvlZsG8S27zPHK96dLIkv07E2mFyCcAmCFYpSPgKb1ng
j7V5CIvRP86RYjjtZP5rzJc68uIwGJVOMz83iH71ie2LPFa6YiMbGT9qy2nI2B1F7D1yjMbvA6NG
e2UK3/1sDbvbNR1a1WPb9JW665xYM0DqgUBUkwOpc6EnczJMTnrnjUWzNSxDPUSDO7xlvjU+O40J
q6K1slNgNS74WmbZTKcZFAmFEcKVE8jQpidth8HWrqYyZDDX+gdH8T1NBNGzR3H8NYWD8eBONoxl
HB3QpnkVdz7zU+KRVdg/V3N4Y1iK4jzByUGM81DbtzjdcHCXDlrTZWPPqEbOTvKN3ze7d1n271lA
Rud8GOSbJB1rjVjTWueZQ65vM8tPJ6Pn6tqUVGnLr7ZzCqcIBpaOz5ZRoHCD3YLJZJ2ERYu10APq
jDHZrsefMIty81jHug9erC70nipwg+NKBzkCw9nS9mNQM2Qzc3qT1h8XeJ9DwvRZzJ6JGrmYFBIF
i/wDOkSVbjp2K8B0QatE7nJ0xIopSpU6jKSZ7I8tUThCvHt5px/6dFkGl2nTvBmThEFmaLYCrIIx
2lIOVKea8vAVQUVirrMOjQzOe/JpQgQqe3NqdXjXjKZdnOIwRzIY279jdVumxiOztE+BTO9XKHMs
fagdpq/expu7zhMl31ifeGsZjBXJ9UFIbEJYsOKYJLuaxRzLNaGdumcW76VPyQhzejvmjYlq3+XS
XxpfNz3G5L+y9CjhESRFae5kmUgYl3W586qa5EavKveywf3qtjGKgLqPTAhDVmR8uIzMUKQ65nYE
fhNsLaJqxgth8J6zKzW0E0BI2UOUMIdgQKwlrXYKNO/IxxnN4hx1XYkFQQFYHJT12kDYPUMfQCru
lyMcFNP+bFxtbhOBDH07dQkFRmHnx7kzi7UBRWcrwZ9s/HpallsmMezE5jqvDLTmkkmG4+UrUXfB
zgH7sMkbESPmjvT0UI+0V1SFPWdS4NBb2YW3jgA3raoyI07I7/3oMrqxrQnyhjENrQCyOWbEF8Nj
GIpip15KNQIj90kJqRJfbfWI4gbDI4pTcVuHCAu1ybjMHidg0SRpPRRGqu9xV8x7en/WhsoE0j74
/cFFKbr3jJDlE4pd7F/4Y94LB1hsGxQm6yHlA3kK0W5EKbzmGlqMw1O9y3Qe7iwdMtShmmwvUGKT
s5fUWC5IVaJ61rW5CVRkH02HJSPeLJY5aX5Oi/Q5ZbCy70LTurOVCeCiWsTDRWa8obMMT0go4h1F
TH2jU7RzRPIyBNZBcgA6Pn/EZju+wa2a9gO2z+MEgJlnTRgz2dm2j2BOlRfUM3BQ6qpkAqwvBsZ+
7J3Jo6cwfcUwiM65D9XF07jeQsvvIWnirLzAXEZ1ZJdGduBYDTZ2E/hw1plXVyyw3IyVKiGCh9bS
wYbxZbwP+aifu0mi+dH4CdB9F/YxMPz31BrQrjpDxbBN0EWPTKwS2mf7u1TJ0QY5tMU8Cmh3pi3H
reaaG25U652RYENCn4an6c3ukzYYhvbz4BBnm6WMqxY12Nz6eEnCFt9qApLBH5V+lkYA1YcniDKT
JfZ0iFQVvJnuksfD3ObolnJJ0EP5V3kFly/haQS7N9armvswozrLixc52OZVQG5fkoK9nVX29Ynw
l3DHyzg9W33nPiZzlfzUYPLqVR/X/X5xR99EGQWQOZfDp8WaG1epUB/lZEe7nJNg6wJWuuSGhPHE
pPZgTz0xkQMQIGNK5bFGXn+AI2mQEjr5j9PcRBtrwN6p2lZvMBiGl9EMhgvt1cSIxss5t0IxPskx
1u+miDPqemAUVtAO2zZoG9zOLBuV9N8s1dx0Y/aJsCZ8yyvf2+Er58NukXOSoQo5eEw8yFgZAL34
c7TVY4eXsPXYf9mQHwg3IcIla7tLSLTqDatzcfZqwIH4wtLDSGr7C+sZLPb0micmwUzMPFJLLVSW
z4Fr2LeTDvPjGI7Rsey89kPYGmbyohxeEyQGrGYg8sxtCvmQprONDttN94WxUMKskfq4IDvpZBsz
haBW43gLLqXaktbsPieujpiyte4rtSEiBK9DIk3vhYquCIzBY2Is8IY7dmZxqbbF60wu6NpHXYpi
CeEqjqjpjEgq+9ATFP1G4I+ucRGfo95Pv4aSebaUhoazjOINjhqrapHwHSl078wf89F583pd7jUU
rQcMqT4ofTM++i4NTxDieahtzFV9yDJ4xXcdXnTQjOvEY6e/8g046lHayZtE9/aT7AHuK1uxCc3s
CjKmFW1ts1e3duh112XfdTTZ5q3gHKCdTXJud7Ms0LI70F0MoxWXxqqZsHWlscabhUWhGuA6Gxnq
36GzM2Z2TbepbcwLUdVynnvtV1CFwQ0/VrEd00x9gTjO8aFN8f3YeyWU0zk6W17ZIN4K3LtUSTKk
IbXj8s5EvRYVsFrVwmGJk8cwbsQFEpR7hFFPQ2kG44vTDuWt65TxaayFvA66oKofIcW5meTCiKWz
bD8FFL8oJVraY/c8tWNBU4Bmmj6jYbZcN0/GVMPEJxLujjG3fWPHYNI8Eg5uHB9LLbKv5skqnXzv
aRSZNeLyjWOURr5tBuNNdEn0M40tkmOUkGI3wJdfEgvGNy0jtB+4fAheElnGGimZnwYEUwdmpOCo
5l79qD0Aqwicj6FVBp9TEPdbPjDhscTIRhaJylgn+6V1clUPSCvREwSoVszqFBR5/bPrlxvLY0By
IG2+uiXAdHr2bFrBvKrKo4brtsMJoIlNZtxJngKXmiijnTETGrgyKgYU5WQCMjYDwY+edheLbIqt
XcXpORCl/yy9tDpaUzpsC2FOG2iL8rNrBEu31kj2YA7rA/Sk8skGU/atizy7kvXgXvwQi3MQopyO
tJjvGtYnhMjGjUR7Z/rlunciA/JZTom3TXrG1yvRoRI7sYE3f9HfkGwmBANLBe8Hu1Bn3bHiV/uC
bsbG6dKOd4Y7iHYLpsmBU8nkh1kskpU9xoLw1WI8c4tTyNsWRJ1sMpDJPMLkZq1mK4Yu0RhtDUnP
lb26xEOdvqYoVdddU9FtN4ZlPQWui5nP9qnYSIokmYImSJ1lSCxS74UB+dqzhQHPckJk06R/CeQN
2rrNBttAUSvhVazjuTRfZZGIm9qA2ygdi2iJqLK+U4YL3Vouj/A6r2IH3Y6JcZrQeDg6EenbJAC6
9rXLbHVKJ9t+4hgARDha9R4D4/DLrNF12DoT1a4wAaAhfPGKY2xI8zpkFZpLqZYPDdGC0U/Lb+UO
k2heI9VzDYwa5giNvUu69qNMVJMcWpV7r0YXFj9Ku/aPriPG53CahqtXwtFDAD+VWzWX/oGTkL54
SIz6aPW1+zqBkboNVbvgx0J9y73YvprIqPYpODZ2X62KH6uxUvYG3Y/7s3dFmSAdgipitUI9lHoI
jgJY5MUiKPkmIS9Vr/KRzrHv/ODJ4qioyZBxvR84hAqq2T4tdyDZ4m/HiGokNgkcorjonwKwvAfA
R85tDlfhBTppabCKSdEC9CU77nYc0Mx2IeYpq6kOuTTUKVG5seqiwb422jQRiQoMw3uiZYsEw1c2
P5Z2VL6xRYZ+OtANreF6D7/muSwfgrkiY7buQvb2ZvSEBDemPkgsSeINwccHjxDZnY4kKsmsJrN5
48E0GNdNnuFRKQN67H5pKZgrkUhjMHLYW0FdPndFRo2A92rnlSisQyXJtBQ+S7JY14chW4b2fsl6
c5qTkn4u10C9mvC+nnG8dMFk/hBGA/0kH8OjxOVw7pPB3c/C87cNHqVz2ZDyLQVRIp2a6rup81IC
Hc0cjHI3Hdyhx3wVhTn8gSB/Adbm8c1a44YSDn9qMSI2iUpnO8mBZ2D0C48cAVH9ynNdfnFbzo8p
CbkXp607AN285FQGQ/WQZW74iMaVVGYkEUtCV89wo1VAE3uGQie6RBxFTAq4JFtm0lx58KlZferW
O7MJSx7GiT689wTmM1jx/Yem46lWDoYvDg/HFBcrKYxfXLDWsDLaxqdI6vsJeqGIKCBJfyNPIXJl
ZZKb2pQfTjZEP+fcLMjwRrAdyRaosN25n4SxVv0mG2e0FDpysGpzxb4Cml00fXCgb/NWlEcvCusr
5vEiYT+Wjy/pULGrtBriE3lRWvPX7A1TiQeL+PUN72rPTgoBxR2hIq5coxHzvnQSueTrjaEJEybR
i0qnpCtcd0PYvnajPS9r6yQpUfVb4lwEDiw2w/HRi4vZvZNeaKOxbTrc4obm49p0pn/uCS0N+Zf4
36ZGbP4EuTN/EFjq3xgEgdnirezMXe70konNaNP2V+VsQNaWzRPzhxxrFPhKpvpBt6ZPRKof5t6j
UU5dTJ3qppLf6/TZlRB0c02qZWdicAJrHnvslKfFsaA8PAo02mtAK/lHa3jjFbFQtKOG9dw1oTch
honZKD8Dc8T/Ij3ougOKD/bCHZNGwd6DjqCuw3ifDzUUERhRv3rTBvLrVX5zjoaJF9ntEIvuqlyF
DJZN10nXg2vgctElIDZyt+cYZDv/2MoZevpv28bprb2G5xrbgIU6h+9VHUU5z/upM/M78EXxC3SJ
eNd3onowi9JmnG29Z2Zl3ELMyl7yGMdskfjmSgZBzBM9L1SqoIrw5bYxEQE9sqxzRjVPxkebRG/Y
acZib2cx4PDMBrbjBmDJUEGZLfnVJb4q1gwO28a02JNc6T4v73GEYgx4ScauFNmL1ISIe8pP3xt4
smeiffQlDdkCZ9gdb6Y4884uer91z59jDKr6mwRtO2jOJvrZtC3SkLKsz9xQMVPvxnzknOv382TT
xWZZDyGWxapN+t4QXqN+JK5S2S5ZRm1g3fOTkkTtEbV0Y4WYQxhLGaw86wi4W4+f/9tLEivdK05w
heoO91worRFaud1nz67B5CYAR8ZD1npHJ5U6WJmeW8B7dgibbErjviLDed5UioQCW3nxi5eb4QPe
9wKVneh+pWQH7ggHALBEcxcjAYAQgCLPJeQ2jvqu3XoM/6BxKpQ8MvHFh5z77jaBicB00oqQgZI2
C/FA2iENnuNQmK/CGVO7MdiAy2qrBxAXIbkrXFe+uYkm/TF3G7iLJmE/i1NUY26YovixrXyOjcBn
zk6AOLS71Qwi7clNXGxSwzQ1ByZIDO+jELPBKvUj/Y0WLyX/lv1Sly1LMZe76SFLByS9g0/EOote
t1WbNhIjodt1QsBzLgRWxGgByxBiaP/swE3dQMd8r5jqPVuBI3Y9/3dDLRP/QsncnJbcXcx5SJn2
gelFD2VJhaOV21xHZ/D2YrD0oTBn5xv2vf2lO69+5qwVl0wN45tfpxNvtTKDK4mZGN0tVnMaFxZu
BqpMtwdzRQGqtOt99/HUPwGPSp/mPOlnWIc+xKJGYbh2x+mODp9a2klPrXL1B71ItCXDmPA5rRo+
0HmTPIB89gVnej/tqy5Pn3KrTAjQabFCcibfhzIgPE2hD9/3IsXfYBhOv2ckg34BJrl1q21igFZm
nTFWdX1wvyl6thVKWQZDLLAQXeXRfBN7tXWqPct+qo0sxBETZAU1R5KdtEVwRmTl06INyCSNEhoD
/qoYMa3Ynb9RsszubXeWt9MUDz+q3hf4fUXVrxp/8B9sM8FlDmBzfDBjK3t00bdcbcMZ72sOvI95
mOr3vmhzqqZIESjTlr/GzicTye3T93qOGBf0E7OZGvLoTd3LfjO6xUDeR47qCSQrExqO65cmG4lJ
qHxYN5UN4mYgfWZEPJAmLykezx9M0SD/+JzYhAPMRI623RZFYoy0KvKce1pW9kGdyHyiRjKkaH0d
dASxie5hRjzqrRQjypOLmg+Eds16BpvHKyxt61AkbXoq8f4ckrqh3rCa8oaETyxnKqyeJl3KS4vd
jRK4rsxTLuOU6tfKDgSgDRMnlCduyqzs+Qy2+TmvMoakHobxrW9Y6Y+oruSuSTOgYsBZn61OJnjs
mDkfEycfbpnjTBdETBVDEC/Y+HkwHyCcwX+Yg95h4phD38kNNryVR+K9Qmx14GfOTwO+fjZmFaSQ
pCUMcOwmdN0189Itz2/wwvmyADNLNT/pKjUeQZkCXW6UewgGG3u505omQzlw2+XSxjDQUfzxVo23
jHqGQ9D58yM7/HQr/dC60moMd9WU1I9WmVbUHBO63MIP/audxsFrRLLDtzeK8CVYvgtmKQAWMzJ+
XrmwsH3V6MIPru2ESzhZ8MoqeDqNcKzJjUQyneS0+m7uRkc9uMWxSpJiw9lD1E2rgHB3YXcsTOqI
dQ7M7djDNUJ5O3jUHDGF2c5X1vRgBIN1wadeMCOYpisTTInQeIaQikfTsm9o8RJQNHWkFiWqz7DO
tucfcedAvaxnPzjlnh5fExBui39/jN8od5lSuiU+xiCQ7gYtID9y6wz2Y1hWqO5DTSaQLt2MJZ7B
LtoFILSPuoqJf+t39y5zS+JFxGSe20gn34Ul+mue1/1xtKfwriIKkhDEMs0OWasdOk3P+yK3cJkY
hG7+bI8+JWXHueIwHWExTeG2QLkZ0TKQca5Z5xsHB3Gbwu7g1neqGq2fZJyJLWZOcrfyosU7LWPj
grxXk+ATN+ijO7BcHbvheMWcu+M1F5rRY6oxBGhiRNib0RWVRseWZ2JScI9d2Tg6bmLcOpH9o2wz
onZglJNjawiyElEvN3hm1fSYh/GVCGjMga7K1/UQD0ebQnULMiYB45KOz3EV4c+dMw91YqxgDA7j
BxC2ekN6VPIa6BIBEOkn5Gg4EnB0kOoBdoLVrOdYMhozYoMFvCmcc2/lzkc8W82hcELjHFD/EL+A
AAqO4nRtcuLB+SikG808m8wcs2u+kwTUq18o9zpXFp60iafTdioyF03X30GFzO7mhSNaZXB+cL1L
k6agY0HN+APWfu0aO99jAlezM4RSCl2H8Wy991Vs7HPmW9emH8sT3pvmHEeCrpaBI4EFiZjsb8wD
+i5D1QutMIrXfODifW90Ho+d7uo7MyvFXR6AKFuj4Dee+3Bq2m2ErPCtndzw5KYpA+p/BkyotbZT
nID9gDq4WsbZoxum70mHm565MCV0rlsSeEKuQKSkhH35PFkvlj2RjuxG9sUzeurlvwh/7v9wKP1T
3mX3LIvbZhHh/IOKBgmNJDpWEm/r0H9Y5t9VNB7a5t7qwLZwFQzNNep8/0l21sxnJ17ST2iSTDSc
kbnJ6KEenHhiO28LkpvMVm9TLs3N/11r9UReUZH9y4Ii+ySdqY5V1P7uHvvPX+2/iiW9t/nHP/S3
v9P86++/rb6KBfX1t19sfw8Afui+6unxq+nSP77+n3/yf/ubf8YIP00lMcI/f2VxvokZ3caf7V9F
VcL03f/R/3alE4r/Rh3786/8KcTyF6+a42NzQ3jzh9zqDyGWT46wReyMGSBPWBRavLv/7n3zf7OE
uUDHfE5C310yg/8UYtmS9OFAwBwDV+AxCfm/CLF4Sv7hCbLZweBRRlfvSBf73YIe/AuSsZciCUlc
pfsu8KQ7Da0qiqmEMGxsxWxhVpiNuw1sS3/XLyz9rlpsBzMyPzs0ecYdnM/xJ2ugBf7vP0Z28Za2
S0SapT+Lfn4rRnPYZGTdkcA0YwJ3HmFFfMat8eyOKF0TyWkmZmLYMq/Ibnun2BUUOk4vHiub0KrB
Kc92K3bOUN6kTn2DYZxdW4vbpnYW67w1yRXaGc5VDSSjrNhtwQYp1j7dctlMjHIZp65DFxlGP0i5
lzOrOZy7zWmcJLJIuBfYOeijkgaWYZghh0AUf2jzenpC5cDaxO04M0H0nkiqCNciTpnZjMzDBter
0JXCzmfdR5qUxf4hXmAvmYiaLdRycSzmRCCHF+9xialYOcFn1uYajmH+ZAYQwTM51Refc2RPcv27
tMAh2lig8ZS7R2VCthVITI+hyY49awU9aW/fVb7vgldFWxoT/xAWzpswhu6xJSwRrWj4pYEdrDtp
zZvBbj4nv4awpM17xV2Dhz+fzo0xkp6OruIiAeCu4qD7Tqz8M+XoXpmmq2+bKMa01+j1EBnZzmXr
skl6mdyMnnlGg8flpRhGt154HWwYZTmOpXCe83sVt8lmNHW9Na1AbfCMw08yQ8F8SbSnmoCCaxNn
/U5qfINscodd0czLhhk5MHfXKl0yL+KCCbhl9mSWiZAMIaMtbgbWk0dUfe6vYUyDW1b8zjZ2PbVu
przbpx5+i2hMLBwZDvYWmb0boSF2QVG6bzhixGMUCaB4/YSOXhXpBjtQ/sAPREhaUUR3TTXzGs1F
QxYc1xocdRPYSOazuBvMagWplgCbZiYn0kyvlVM5G/g1HmYbz3hUPfBVlq8VrPVuOg8qMtcTcqH9
1C+YBcqjOwrOa+QiMkMYNj67UVMwWGf5HPtEFATDWF8wN1z6AdB6g3L+MSaHb+eE/rQ2lUWaZW6a
Z0M5i8/fqG6jxKoO3GvVFe41bjca/o2lKDgSfySaLO28ct2U+lX6ab7LZf9UL4IlL7XOBDqD7sp8
2FPOdxHW9LBui6Vk8htC5Khto4g5O/l/7aYlrHMDqq7FyD15m0jBhi+yuFrTRz3CUi4f+ipFTldX
t3mG6QHxA9t+Nq/r1mW5xWbxO6ntiI1WAl84ypEKh1zDTCYk7qIBivrc2ZsWvjBqs48pDApixYb5
7BdG+FxZVf26VF70wtZAlgTO1hBiD3AV2R3jsDCOqpmAozNtQofkgsKqVWytGTFna7YBxPrFZgf6
EDoiG68PWYkPIK1YEuG33zP4HbeRcv1VizOiL/HhIbUne2NakiR9IKY9Y/LNRM0DeK/Hb9g5yaHB
VbtGwcL4mmrrElgxkSEmGxHsmoc2wxnoejao0KYrd2Mawzlw2suMTodRec4ODMXC7/utHRpIeZ8C
T8GC36D5NwZ1Ch3WX5gOJFU+tQSHUQfdyhn3+OxxedkjtNO8TnbKb28NpGNMzdR7VTFjCBGHsGoL
k13ugw0d5EjwQekjghMNmQ9los9DxtE2Ah9dIdFFDt8lasuQN94QPUcqVOfkW1CLLBYC5s8cfh+6
REoWyYIMNqdqcAnxMgYFPZOdBeLRxTpBOUEL6ZAZywqyJbLWgnGHkq+W+qeXyy+SVoi9k6a3Slqj
Wbz5x7Y2DNSMCGIA1j65Yo5ujXBuWJhb5X6KzfHyP5dFwl3qnr8YupnT/e1WC/6hLmpiFo5Y9SyE
9BhNR01DHrF5RNlf/FA2aR7EsTr7kmdti373biyNEdYdk4gu8H+NxpJBU3A94DSjRy9s1gmNdDZz
YXxqgSfAm1EkBpa9F413FwgOINvCPOaXebXrhB4gVEzoS8lIIv7g6LZTvuOhCze5SeiUm8sN8tTb
IfHynU2IwY7p07cxD3dsQ9/hyXs/h0wwqU1wNExp774NZXmm+Y0vNJWwskHj3/RV/cscEdX1vsGc
I2HoWgTjXZKwZac5cXYpy4RnJXvzFPZYiYp5/BwH0+B9HOtDrARws8kL1wzMb/qUj25jinmHfBMm
D8PFh5a0uo3QdYnZBTkxHLJxE5QQwQKrPIx9+z0LY4MOjNxMs0/OKi9PfRDPPKVz8giysnnxaMi2
dairXRaZbyxZP3XKrsbtxbRBigMSPLPpc8Y2enMW5cBsdMTLVjGQjLYnGSiy5vRWwRfiVeNZS/qp
R36CrTjuZh77gQ05gQQ5rlTH0xtEE8MxZxC9Yq6gNr0yMmqA8J0iYqeAJc3FEgKsxpAPbQhOTSh9
VwkJPnsUPyw31Ft2y+268QAbMZj5aSzOiSw3+biYY0bfrBc9MsaPwEZLNNjMVWWLF0sxadyxSjkQ
Yo9aBvrRzk/o6gPhMLud4AOnRmxfQ2YmN2i3xZlnDkyJ6X6lDcYO/pn+FiLneCB1JN4BjPqQfgGV
SkHwKVKzv52k89x7zlUO4VsVyH5rS9876WAoWCqpt7YJOB9asEqcLKL2zwhJEyb7mAoByWI4QsSz
KnSH7pwehqEA0l0/luI5CQzvYDQpuLKOSVNHOscavD5u+ZBPgcV6VzfDeLGMBnPnYDz5ko9vYpqI
BsLhuRiRlYgku5CxhB2IbKL1yHUwLPeC0xWvIBbgAYYjtj7uDMVGcI0SVV46sg4ZsJF3IcGIJpK3
uTWLDYGILS5ALqBkuYokCz009z6AeIu5II5mYCid/OZXDzLoX5gwkgttnTkEUddyy6UTjP7Bq9+s
Pmf5xlmMGLY5m0B01oKF6sonIGJj1NLYANlLru1ctodkuVDD5WodWlwqLj8zzWhYnYchmteVLrId
vjHySy0HmkkIpwpc16VCJbaKKmReznKXD8utrpb73TawLCZufjcNRARMg5XvbfaKeMyjFW3pcJ5O
VZgRh55U486EhYnkNfWQ3VNRZEttkS5VhqLckD70K81m9gBMpXnqatXedRPKPc5hDGCeCpHKL6UL
tUWAZJZyRi+FTVESSB4lnrVAVbipg8RbYoYRxFETodaKd2opk5KlYKqX0qly0PISKAO2BuXMLSKS
4VchR8T/5RA/mamL39qn7i/K5IDlD/X2Ik5khseFGcf1wbGHz24p5Iw2t/lPFHeidturxkaHt9bl
OrKGYjMv5SA2lWrrRKw27anI700d5Sundl9c07+mI1hhu0BgymV61kuxaSIUQeJMnrKzlKI1NamP
JZLEbY3KjHo1om41DEJ4+QCyOlqKWr2Ut0ZGoSuoeMel9O2pgbEKzxstFo2tla3mGSpnEqFap1d6
iQi2QxQV//Da+KwJN4zj8bbqWEyw0qGeiACEMhugGHoumCSuPag5DIuoykFX0DkslXq41OwexbsQ
/jvKiHCfVWV9aehI1v/fm2tLguz8y+X+X5jel58J+6Jfw9dX+dem/M+/90eHLcVv0mKDw/rFZrEG
KfY/rE7Wb1LAdvFsPClE0f/V6mT/5pjOMjyBPWNbrk/z/WeH7f8GigZjEoDHhUgDrObf2Td/jmQY
TPzBwvlvRjT2wo75ayniQZFy+Sf4JjzXCjBO/a3BjjuXfAUiOrYdNzsRRnFzdjugaM4s16LoSDEN
DeMUVzzlbuhD9lYgrErAtszDHOoGOdrruWTiHilSaJsZFGriBOd/o+48luxGsmz7RWiDAw41vVqL
0OQEFsFgQAMOLb6+F9jdZpnMMtar4asBrTLNMhPABdyPn7P32sAdXbRz/H2v97yzaMmH/suD/hdX
Ln9vLtmSngCyNuFKKWlF8Fj/2hrIKEV1S1faCuASGSUpVcB77bf6pXedV40yFPIgg2BoSu46hqq/
LErdBsHlgyftWEenho8Ds8LRmXWSmesf2ErLKzrSYl9V2M9LN6FMDT0ENmPwSOXACdqjyY4wSkN2
RjJnCIh16Yyd9ey4DukxpnUmgitYANZEClnYYGbx9xDbco2Zg3yPch1CQWPfG2wRjPa04N9Ulsbv
SQw8EzQywgAg74BFt38rLAeN2KMCSTJ0OxIk0xlf2PXBdQIwwkQt3bPjHPIxiZ5HzzWvGgl7ec86
wviwtHMkmiEzr0D635AB6ZcpLPQNKYw8US9+a2VdHDo81huroykiMZbWaP8Ynr9VxCvSiElfyOYc
j7JLd3/+qcU/X1Ibj7mjM6tzcQLMDa+//tSdQxHg0C1e6+aT6t1oH45QiPrMwllgNemxRsDc6fA0
KMrUqWoLlIojhOF/cxnmP74VRwj6j2g+pOG6+m+mQMu1E/ZiK1xbVvDDLECVtVhZcDkZT1O0GSCB
vyRDb+EwKeGD+E9dmICxa9NzkeIX+/PFmL9fjGPbrmlaWCWpIB3H/Q0KRZ6zPcW99Pjw2jOYbfO5
Ly6ycN1VT871efB6BhL9tG/KflxVrVYfu89pqP3rMK/8Vj06m5E0SbB/0rsERV8yia36nTGRMuUq
/SUMq57oaefbpGE8qVT505duuKMACs8lzexrSseCri8ba2w+W2O/9vIAM3o8JJf//FbJDxSe61kG
/3PmJuFfmoAjLIsoGQS3Cr0ESXRIwdFBmSHw8lIpju6N86EEh8rUNj5kePV786LyMD8x+z+MCvle
HniE8zBaXaUiCQ5xhcSv9OYzBAHND4lEQaFaDc1Sl8eQrMCf26Mb79XcYQwK56NICEIqQ1Y+J8su
tDSW+A+Y8jh68fjnmzV+Pxs6NodPvl5aqxhJ0HT8/WY7JOxdkBVwBbIkQbrTVMtJki1A0sCDHLWR
BZmMNjwcHejo1P1u+HG01akrlogSI5B6LvKoNPvMnJ5gS9c0lhZyAMar5XejIknwz5cr2A7/tn9w
ucKhzct+JPhT/vYaZhxg3SpIg3Xd8n2O9HJOzU0oIkThOlSHIJ+pgOQOXAb6k+R8jkw+wu6E1SM/
52w3N7OPCTUEMTBlTbPr/B1qzXbzb67y9wVkvsoZ7EZmBY09iG5/f6htOXQhPWYNOGRJCkApGcfS
nZBZa1/7ON4CJj7oFbm1VKuHtuLNtnyqsT9fxb/4ZB0XY62hYw9lrDj7qP/6HmsAKx07DpwVIsOZ
3KPVq1qpaTWY7riOcPwR3eD0JyMDTY6eetvno3+YUI+C0xh10kbJaYtpZyZj+2Y48WuqVqUBJ8bQ
6neybBUMFfgq1awHjEE8KD70rYhdk/zeFHtbWr/KAkVm4T+naVJ+Swm1Xg5+P609Bxzln29WzNvv
XwsLHrlrkzvyq0zRMWX//WabAVdQWjG15iq+4Ig127QlVxzrNALobBKLJnbEoWseRVnoD/nU17tm
DMRaIekkC4q8ipFJ7p8vyvjHRTnQUR0pbc8wGSoA5vvbL9CLqPCccFbrW7STobLM6yaKiPNEYhGp
IfBzgXX4nASkfAiV9qj0eB1qp6roCOHB30AOI/zXWSuAnwSFQFDvJ8RjVHjDiZVWQYPD1WU0Xfsw
0dT/8+X/c57mGta8E87rAwb1319jP8/p6EgZ0rs1aJwTJYdQh56u12czhwK5UKaN6waxJ9Nad9iR
8YUsLUIYl2vT+s8X84/KcQ6isXWbaQ/gRDaJeYP6y6pcSd9CPtsg2PX0Zjfpn2OQ96c0BZ/s+f3R
S1p1zWLD3lnk3SyweQU7uyCoIpIIO4La1F5EUYhdpIe4jXTUCXEuzsgiFxIqyC7goLRmofyfR/gf
5Qr9PwwAz9EPOD7FV/P7BPBvQ8P/j8aEgoPMH8eE5/fPcPzX2Ib/+Uf/d1xo/JcLIoblVDeorn+V
Hf/LbZCMC02d0sh1DVcYFEf/Ny20/8ulQpmFEC7vipjXxf+bFgqmhTbpYbbN2jzTN/+Tw4xlyd+3
I14l2xa2wXfiIG2dT1R/fSkjQXDplEz1xh7S8jD6VUAY4JAQVmqHD07YX9lYpyQhmN1SNyEtcPvu
GBwwaYSTLSA7VDATlL51LGM8ePasdCeF0UmCbcr+t2zkIFdN64wrOebqRBalInyRXh+BufoRkbx+
rMbQxCTWE2mCI3Zh5bCTmJ7HW3yB9rqfop6a0FoATXZufRLDxiraDygU2sNMPjOilzR9m4axeEhi
siUGJ623yZQXuKgzHAN9m55C3IWsjulT6w1738+BbA1096YBsrhZkls4GQXzvFr3b9hAjGUG7Wop
VAi8CGjVIwJMdBqg8ULNTb4j68VdtHDDNn49R26Xf/O07FjKGPVyMkfXCWDRjvHih7u6Htxdbjk/
jOkdgvWwMW2vX7oMIDD6LlOiyRaCQZipH9s6fc99tD6jn3xNdZGQ9z033iQpK+ML48oz7Z6GfNkS
rLwtbkrbun1kroLReNGwtsN92+metWFFgV9P+/VWNMx4MO8ldIrXBOQeqoC7mPxDUFsI5/L4FJgT
PRa/h2AuwNL5kCfy8mzVlXgYEkI0kw53PuIZe+/axUtdGghOPKiIAUJ5QXNtJYcw2We8qKtWVghj
c/+CddNfpU6vQ9BD/TlG7S2M6MM5YXCzK2TQxFF+DQMos7z1OQjkI+0klW1iOt6g7qo3M1NvgRvH
JLAgFyk+8iD/FtKUW/tEp6zqcXaakDd3dhxTLutK6XSKd4px7geP5eqCCnsWTfDpjqRpRtgsGrMt
mLepdpM2I/CfVEbwKQ3MYU3grs35JTScCeGaLohtVvhx7PzspOhP8sZ5NRn3o/7w76Sf3p2id45a
q4k9MQv0VHHYYr2JNu4s7sycHO5WaDqb3HPWWp0zTJ2wpzNBQBtfrmJjSpc5z+8SlCJb4dRFcjmK
42i0cN4iZpdeOa5LSSwldc14Sbr2schrselN8a3kHHELGIpXvuGdSCRIySuE09njL6ApHbxiz9Td
5DDaoPzJXYPQZur1NgThNIzh9Dw6DhEEHS6EulYXd3IeApjWJ/IOgXp2mQlTbzR2CCLpCyRKZ/Pz
qyuyN8I6AKXXgyLFYO3WVnWodM04YLNrd1iWNqXtZecmF86sNDv71hg9tm6VLWiRbEvH1DdmMolz
OBPno0Rcy6jZMT97R1jh76yh0znx69FJ8kgXzH+WGLySPT6irTAI9K4mNMLVoJEvyNa2znObXKTc
hnY3mmvAA86yn2lPiMxhfneBx7gx1ZcF5mPIAN5wMcnmSC3a+nQXN1YY+Rc3tZh3qHKDsb/fFlWT
LNoiwdyn05e3HEs/9E5xxAoX7eKuQnwlW/xfY0owN1VL12TtTqMlGolB3OyaI40OU3KFuzxbyKBJ
LgTEE+8qEoJGEf+lIj8DOPtR0gvZI+fF4l9XrwaHTEZoV14GpIgnPS13CYvzISk/UgMKiopPcTjA
2mNuskPg2QJzwbRnM6fcykStMwNg3r6yc/s0Bf7IZ+HdSMFFQ8hk+GTmTEBs+Nw80hO4MJjfsViK
AlhdFPn2CpPaunDnZae1d6GL6x9xPAfEpDtpxXD3fXkpJGJYl0CYQhj3jt3AbHgSnJQngtEQvoVn
gfNs4Ub2hwgDugk+CtpIQNKM2AlQsKld3EfGQ4Enriog5Cd6PMfLodVQoNrPjgdcrXa+m7geb71j
mrcwNR+F2UZ7PKjmzjH7B7fp67NexojxFDNTB2PuxaMUVgoBSFWR8x0TzZNIcYTOahx//b9ffzAd
kSWq6foLA76xi1GsNaqKr6SrLYLKdM+VjfybvmP/4pcPxIN728BSBX23Ru6cLj7jYfQeGTFDK0Du
l1qvOI2SdZNH0TrEIbSk8S9W7bxrwSPCnuHbyZpkq+BE9BKycvTMg4qbS2HcGW9H+zhCpZfpU8+6
HgAkNv2GwFrP2ab5eBII/RfpHD/i8KLNaQLw8dvxYg4GZXbxE4yn3BTdTHqODEQfQFFlCbZ9tgLp
TsmOm5bHkWgON60CFk/WZlnkh4JyhH3A5bCt6/tBkPpKVPAjiLqTCNz92ARo0+WxGbsQ+a936DDi
2w+1gJjTPfEJQV3zEQ5jGT+YqpjJmeSC6l56RFbLmXPE/RxFDqtI8DJZ+bb3/XBVixFX6micggBs
AQEMM2+zX2rWqzYmp0QUl07Ywc51mmtBo9AEWLmk6f4h7bpYxjHsQH/8AW5T6ol9qv3+tUmSZz14
r0dIwfI85eO1Cgcs3pm4tKn9w5xMBNyMrclguY3I6ch+QQdU1AA/5PDVMSS3swbwja/erNaFpmTW
5DvkAxxBJdUyiLF3mLMAwJZXwN3fE949lP5SUfwwgaSUWyQaw8XRKt+I6F2Jmk1uzjuLk+mkmNcG
mgLtgiGqd96NwkoWOWpSQop0b2Mo68CiB5kWcAM/QuFvx6r4KAgB2vgJ0yYUmcSCuw5U5tx6GTRo
5LB/FslA7qjgDAQ0G+oU8z+GGWTfJRNDHfwyNE88zKYxYvNazx4mmQNzluqiC0XMASfBRYMKFRS0
8RSZFiPL3G4xEVsfjhV65DAbR60Sz0EntwMBjcQI6M1azz4H6T+JnJ/M0RHxQyI6umZBPkviMV23
0BM4fbPAqESiUwANLorCLYaEcplXMWYNws0ByvH6wmICZqF/azQU8UG8GSepk5mMgVLRyhsTZuje
Q6eHhEZ7T/kEir1HDpYZ89rvP6IKIcslCCD9td4dXtGjDJ98izrRJzQpNBXeLtHeRNzv8ac5y5qU
JE+OcxNeSQjV5rQFmfEapqQg9VmzMHtvMZZoi23sBGY4vOI9V/SzclDhMLVtci13YXxrswEeYV/5
Z2m6EFBIo6uMZ+xS6ZlvtSMfnTQCuLrnURn10nampy7rEZz4xHk1zg7Eo5Zi1FdOSVPbxAg7u4Tj
aFlbzUlT2a5DnLvoLGeV8A0vwpxcBw2HEvyv5aQj4kAkn0N5KTHSw9Oe1DcLHxU2j1qj4x6QxTbC
ks0I37GjVZ7SxnLzl/7D0Wze0aYO18JKjiUkBdM03tzZVEAOgi6MTw/qFRfpLuKYFOP5gRRNMxxq
8Y58x97q1Jd5imjG98WbKf1ga+f+oxU2n64gdCPI8peokYCZb1z/J1YT5vhGihQa960m2iOOGCrD
BFZoMH6NMc1wBdR/RVZ1DBAKz4zfYsPz7GFpiwQ2LBlnXlC6KC9WWqjvw7R5tZIh3oJlfkBtvqvc
YZ0PeGFKgt/QJhe3rMpOjkTcmvaGhxsMG9dQCxxhpvlCVNxVuihVaEpehwS3lC6ZR8CHQkcd7mx8
dlRI90njt1bvTuYe22FKKSjpXnqgisKM7p5yLIo3DglRiQtmenNaAl2MzL5jFvvmVDZfOv2atSbI
JeOtVC5UcV3PrK2sFuhL8VMN6Q+ouNBClPF98KY9kxX/kKTZcZAUHIJuJXP8gCRXekZVWHknDVUz
cg0L2ZYWuFvde4twFZ/Nftj5o23vR/qxQHc3RNJblDCZs07y5OdQm8Y2Ld7CznfP6dAfi4j47AZH
5arUx3oxuoJYPjZZPrrxFW4VkmsSDBCN0IkV1leim9UKfc24cn37Ic66eG05tY6euDx2EjJ8kywb
RRQRWOFk4b0pT1R0dcE+tbnb79zQlec8MbcY0BjJT57Y0NAfeZANaGGAdlHGgpBq1xAW9DKhThRt
aiBKL3rSFAhWrLv+bjTBK0yrRV7yXy+n4kdN4bQtSmq4pu3uAikPl0gQjA/Ujl7Mh53qjx14GVjY
olp5H1aPpsyiq70iXS/nLtJnOjigzIX3xuSPN4tx+hKSwGPSdQQu10OMQBFViU4ZB7J700IYWo0k
Pa9IesogcbjrYSw/iA1YFWnfnVFGRkuZZ2yxTr6cDORiamOmznsT2t2ynk9Vfe2i9zJvWq2n23pI
nwVGC9zs49oscndDBBLVGpjvaADe7Hf0oLG2Omb1QsT4d5h45zAgRM8PnhAc+ZvQrRed63yixnGe
h8GptvEItagsRoCs2bDUR8071K1hPp4tsMcxhpFnObDnBKa26PthOKVZ/WrZhXVII7ReQaB+ONI+
gNK3Xm02hp4QlEYxumsDhk85GPiVDFrjjONrYfviK5xafauxLBOAihAAxcTSHC2btAACLgfL2Rr+
6G28OvihptiiwkbuZDVYuYrJCh9aCT1Ucfv0oJFRJfUBeuK6ndjd2nri6NUbfKykP5KLpPVowgoC
SNEauG0HRYmPeoXZMdtMFoVmCah/NQzx61h0dGS7Yd+PSY1gA2aSqqxdW1YYF+0URBjPpCFEZIm3
xCIL6JGkxSgDKmxORxIz5ZYEt/oB4Ya3q82rmOrdGPSoJ2SBZNg5s2XDhAu0fWiHMRKJaW3Y3c9M
xdqO6TEbVBEXG9dlW8LoixEybZlRWSkxHyhQ2Lqtz7ztcHjY4uhrgIjLEEErnRPsfwgwyNzlaN+3
p0xqW5RG5g5BSb+oq75i6sNZ3cFsIuKPGOHruq3an1JGYLvJTyfgFAHGAMVEs3JSemCK9z2d6NKA
Dd+tmp6l5NdnNr/7XVivBg/ab1wN5cbO6n3Z2vCahYWpRsVEcA0xcW9D/8VUj242oQXphFwI1ONX
4JENQhH4TkFAFBs2+uWQInkESIB1MToT0bKQ5TOvQLSaQrKYp5N02ukGRPEFQ8tr6DfTI7Nvsa5D
/SezkS/bavWl5rnYh+OyW0NnEmu+NWYxqWPsqZiR4ZWJPLRFeqFzL2+EAAyxk97A2hUHIpI+Eq84
Gnjxz7XKQOAMYlML51lGGt62tn+QdpnttDnAbtyPnSKcKZ5WbloCaCExUXPk2g/G9kCENLgzw1D7
NJrsdaesl9HhSwi9bs3ZFiO8mX4LSAQ2UPAkzguBKIg5Sa6D8k7eF8LR4xTLrzwHszbWUpxIJ3vp
3Cq5+Wl0dYqa5jcSnTU6yC/DlSGKrxpuY9e7h6xL7nZqaeeSvDZsLJAgpnUN5nete5Sp0yntXBj2
+N6v/XSwdZN5Tt/5t3IsHzGGbrDaVjsf7PginzgdVG261uB8r4cMobaS1H2yHM2dwqS4TedDfA1x
dEGc1/g8AKpOyblrOn/6zNrg5vuOdnV890vXhwmDMXVmHLn+tgwAcecCqa5wUrWk9kvCF8KQUXsD
VcjMzkM0b37GThU/Tko/i2a+GWTx25omxGGo2+cyhd7u2HPArO49qJjBWNX04m001Y6OwsbP2L4Q
bbRLATTqrOtgJwY9n9E/P4rZPRpq5TawZ32E5MQR2fQeImbOK4Px+bIeuMWiBNjMiH1jTyMLdT1w
ktbwHA15sytdGRxngZenccTN3DK55531goxTrBTx61ueFBld2XBvBeZE5Ldgt0b3SBtzE5i+sdXq
guub1Foi6DxHkX5CrB+cRWremStdZDTpe1rx69TL16kJZFW6R05Z3sLuhjkaTmqnEiYD6K/xUpM2
K6FNQF1f1WbBKxWX5GOV2VpKUHmToTns8Zk84hTZJoZrnPIp3qE4NXYBYXJr8mZMnnpB0UiYeQAW
hcmyi9qTID/0JeXFEeQrd1Vt7kSDGZjzu9rlCkOw7SOdHBTI2wl/2KYyf2YDAIzeYWSRiPh7r1Wv
1EjPrhFBg6CNhVacPU4XJVMZLK3rX/9Sv1WfAYSgNdI1dOkewAbXwi4uh9paJSXFdOZR9BktYadW
m7Nj0aRIFBGK1jsF79LsbfvSFQx2LHbyJRVHEab32qHa0rP3Ao7VBgDwZ48Im8Kv/oE+AbqMpxmv
PS0+PMzapZ55GqZ64rwzPo0ZIFQ/8fYcs2q6aBOiEQOkECyqOSu0HC6WagQGMCoU3LzVUZjZgzfW
3011KHB84eC3tsj0Pltw/0Y2Z9jDlMm0J+ijbwHGv0muC6oA6GynYii3WZF/MzN5qSsPy0ln3lFQ
EleiPc1KYoJk8GMUK2TM9Cf9zwyyS+FB+/fN+zSAwEljVJQ/DOebVrhbavHLoKcnvbO3Q0fCSAek
qdAQD6vUWiGNPvalvLsdnnWPcjMCkW0kkjC8cHaxj8FX6g1H5mk/cuq7BWrHO+LTiJZNSZpa9MGB
y3ULDhU9W0EzIJnFkgSlIIroLy/TNPpCJT85Ph4LJS9ZgKkTWkA2kwwGrGPeEL23F0KAB1gl1lZr
iUhjfMxUNKcHNF+Hk2PebIl+ZNlLvvKBQFA6GCgFiC3J7H0vki+Wc5SipnV3a+z3+eyEm+KPYMAa
Y2THrIo/xsK5hDTHWTK8z9JqN2Ec/ax9kPclx2BPp+eV9dFHRmRn7Zuc3pOVhqlmE4Qw02xfj94x
5aA2mpJNnJRnVe/INr50WZQ9D1Je9XYMrlbhIT/GsL0AG7DqxIRbQOodhVLwJYHtzf3Ylabb3BIv
ETz3+i0EdZT72bun0+PqebS4kEA787DGwDuQYH1zSdlDm8WTz+OAu1b+pUsbVmJ6d2hidk3Fg/Em
0FQe8ABrqFDg44g5OsDV1i4tTpoIcQGJw10JLQweOHJq9zFQ+Y6qmHZGqupr1pPBpCLDWeS8ysyi
ldiXBVWcZVU++BV/OhYswiLuoHvYrOaYfYuT1vCHVNM7r7tzqEfRLMcKYn7Lw+Nzp3qWZnSIOiIm
TF/C9BAeDiKcyCtK5XAVS8ffuVhkcBdYSHgRqRLPBI7NKr3wkaTriniipFxpfXG27WQ4JZnoN1ie
yJsCd7uKvMF47tpa4EIQ3X5MsMpUQ3rUGideDLnz5VMyXEAw3szWtVdeHPxsjNbfOgZRzV4bd+u0
BmFW5VgulPcYh8VEAH22D7u4WctOTst2TMd9NTpPbm5ygAobPpuJ9lbp2DT69E4/898qab3mRLMI
QFGlb2AuMIiNcsP+1sDYXI5JDBxLaV/s/Bf6D8l+ikngUAUyWtUgiiiDIjhEGcqu0Q0YMExqZNgx
OUcvlUt2KHOLb0BsvDxTQEQx63qhusUAmw8VLfmubJrTEEXf1WTIq5cjDxcEUCrZebi6H3kU52HS
+11lkT+bymmTjl9tbyQHUCr1ou0DDPVB2G3sWrumhd2dhPxeJbTdopGghY6PLG4vdi/LOybgBSJA
sNRu36yFnZ5NAg6PlY+Am3TYjPcv5gxfhg2YFndTFjT705SBAPXM2kmwaGE9ezT6kCY6uKJ1zNjr
0BrB2SUJDolzdQNKO9LjXlhSFbuytI016gmiDDLjDtxp3Bu6ro5eNsetjOpDN6x9op4sj82w0keP
vVQ7huFg33siHpHu1Zs6zk5BXWNE6bMVYhEwImZwYtoULjgW0kyJ0Un7g77xsuiNljmJlgG4kzB8
J4gLDLsj9ooFmXoCl/Sbyxu2yMn6Xuits56q9lsW0ShXdGFL95bO2RN63eHmAdLYW2svInsD1Le1
qyr7alVCsDAVODSewtwnoA+cFAof+Rbm1bDACHjOO5poo7Us8gmbjsFrDpHwOXEmGIOW2hnIhTHI
SLnhYFUngKFigME9gJtZIUJets/kcmKpivWNVYcXEdsRPx/ht4V81V0twMlADV9n6buevyaRAJE3
cCpD+rar49uc94xyso2Xo56kHH0SWLRWn2ydzDR5a0prjdCC86YenodUfjc8oubKTP8qrb67Z8YE
EXKcjBezaQ9V0h7zpPF2sYwMsIfVOazpdDpuYx3hW+7oSMOJb5nHKeknSz8arJ0Cc7cwm4ELijR5
JEMO/nXxbXQN/SkzsxezYLRo5Oq9VW9hrMtj4sMcNJv8gJvlmUzE8cDkcj+ZlbHRW1IJwS6V+0L1
gKUN6+rT3F3LZhV1aX+S9ffU+2grMHnpyFSu1xT5H3eR3vsCEBnmuF2W+doKSOhAm4C2eeIr/aR0
9cF+VK5Zpzn3AnwuSgWPvNCfCR8kmceo93zWG3ivBFUwc6PQ0rGt4V0lbwsTwDGyU0KtJWM2GjHN
gzWvVKlFN7FIOGPVqStWxoTvSkdbftBbE2Odm20nlsatl9OjGfPq1ow8+LS0dEZN5re6sKqdBUMC
bZvybw18AGJBOjC8Q7z2ODigEaPv0tEHgDnhb3WkTLu6928GlewOKsvqV456obUdWciTd5tgIFpQ
KlpHFg8c/zCt9WQ9cpo7gYvfVpwcD9agvZtEbTwZmbuEbdcDXSXqpKjS6xxB1KRhvsFwyb0RjLw1
dIkSFZQPfvwo2DVGDKHdSo0lGdwE50T1sMgV99QRaIWetaRYbnA5DC0i1iEIRt6r3qBlOYh1RTF6
8CsevDHAS7GbYmVXXnTliXPbm3iI25829hIAeox/hty+NUWD86ZT/dKurWGbT1iJ5QA2xc/wrDTu
vBAZVNAgdphRtcZJ3hLhTjeEluG1KWikySG+hEF2s0uGzNFoM5z+iuKWvTXgKBD1vlxYKbXhZGnU
ZXqHwbKtz41ZgnE3O2NrNWWzB8pG+zAupitTpoALMirMmcOirCcSTNr23jIHOjeO/UJr3OAN6qFr
BSSHmeF7MGHeirInshGGbUsS4DoywSbjd9oGMV+F20nQuLTT7CieXoUf8haf6k6Yl4we6KolIY0m
aoxMDsP4rorNUyX86QAZAGlf0atdzbI/adobp+D6jVrVW0ztpWEHuXqawglFNi7Jd/WhbJts5ZLt
vbfYouee85bNqns3muKYMYMkp8zzQPgB4Y1ikh0ndCXXqOeUlzMQuvo2JzBbHaR+lo4kGcB1nmD1
Yg/L3acmGS8CGN+qBbbL4ZnR0DQieKjCB7uMP0muiEikcnT8fz+0oI72KhPNeqppKA9OgCOQzAei
E+PPXg33eXkJpkXPsYi/RzCBi3gEUw5VaJFjF6Mdnzg2ukDrLQPiO6GpnNLAWsf6+B2d2bMhOgs6
V/i9oDEo63ZPsfAVuWW7IY21xgWzbKZMbUpRcQDRfbY4ttMakDLDmohJ17rGotFXO1cXJ7j71moU
jDndAOGwYrqpCbKPRr2FYoQvreZrjT3wM07+YvAK0jKmfA2N6JNTYLr9VS6GlLyFMq4iuFkG4jtd
TZeQgWmqT8+2kX9zNSSC7iSeMas9+LCRVsyzXgPHJnRd0/coJe/AM8nQ82FZP4kEMJk+6otASHdP
NNl6TAqCTAJCq0t0Ez1yRa34IRuD78KOjGM/ifbVVC/5WDpvgRe5+7JPyJCa/7IxtOdi1NK9A/r9
1NVQ1AszR6CjIfPqjOaFPJTwUA4zkzrycNUUjExdcgE2dnsIk5EmoQ5QUB0zgXAlHMqvPO1hzaNY
WBm27O91k3ZHP2NZqujFhlMSvED6evCy2rvlHiO40qT6UsmqNzkV1aDnkaXRFabkrE+4e51jTgnl
GQ0dAwqXxMJ/BA74y6cOvmlmedJHRvex5xPkVYSvTnTlWCcWZcc8FbPRs00Jo/llxkbQrEFgZkt+
H3XQ4jMZUc5xAHG85pXqmLZo1gNDH55ZTQUGiQOPUiz3mOyWdPnl97Ls1xFHTdz3xHco+dXHxiYA
EovlnGNOytrMLh+236KAcN/pHhtRDmwqtx4RBZh8vEc3T+TWKhOX8Zg8Z1FDgGkv+5UmZLkr4KOg
qZZ7bWRGKKM2mVPJZsr3ZNySceSHJZXGSp0DKefzML4yDjZ+8aUKrGmvRFjvgT6Fyx5P7tLMsXL6
OcFxTdKeXY0zIRoA8665OwEEaRllVfVQVONLq7XvHQKOHcePbFPDiTfr6ankzHDo3ZRYtxFRd8r8
WpvS4RjH4b4Ou+AMrBY0lYb5OJ8Tw5zMPmXkKYRZsIEzEK/9xs/wYj2FrY2rUJ/ezABGMgkF2s2K
xF3PvEvI+OFQMQdbZHV8V0ORPuaZsQJNzYmpWylrnqQKkuv7yL+FPWVUT5GxbermGoSldhS4pOmb
bPkVgGxGIVFouY5yzD0Tx5luKLGzTdmodDZB0HcxWGDbKN3atHqWRcdJqAji1VjTpak0eiuJ84O7
wGqb0MGG/31MpqECrOiVzKO0ZNcn7sSIPT0UPUeSRjygBv3Zax6qTkUMGeEkmd5DvQimC1Q6k+ya
6VSMXbR1hrI9li3gNDGeAPH/FFnbAdfhBAoOcFUQwQeDlJy/cdj8epBVTa+1TK11auXjrUqUjTsM
r94mMo36boQNmnvPa3Z20oCLm/R867bU6FWvzOdff1kBw2N45JIPoLnm2eg76xwO4TKg5byb+RK2
W/ugPtNtB3c6M0vnntb8pL3a6mlHjj1NqT0u2vZgeerottGrP83iNQccZ8eitxoJeJ/Bxvd+7Dkq
UBqURYbsK8mcTSKn7yXZ7oh7UKgEKKWYK00fnrLqzRTZNJR+Rc3QhNwm8GQhdVTkkj4Hbet84r7p
FmEVaQ8ufYRty7EyL2N37zRlv80Sw8TDCFetdy1a0uHkr1XOmJPGKMF0LdDr/ybqvHobR8Is+osI
kMX8KorKsiSHdtsvhN3uZs6sYvj1ezi7wD5MYzCYGQeRVV+491yylJDVlszyhK9dSffEFt8Z/blv
vfqi6oJn3zhUGV9JJx2KIKAdrtG9zHT3CYehAdmMLYvSUAgaDPWvxuri1IkHMfSGeIGqt7lIwfLx
BfJd0kGCNzwxngC5MKC3SeqBYBUaGBvDqQF9MI7N3ZV+9UTC5HeKMz8we33h+pBmKDVrJI+JNjEB
mhbAGEeHAYg2oNvTT1jQHnXTyNCsNHGbRWTc8I3g3noohzkDxDoAQrX4W8xT+QTvBbdUb+2VlM01
lzXM0uRL/pb60BxLehCW+hepzB9gxHI3phPFUbvDoUMSXRs/RpGy12MpdBrT5uGNRnmcfRIuCsXg
BwfdqcReAyqBdr6yIVTBkp+efB6cnc+LwH2fe+8Z0zYjdCezuTuqb9DcuPqtjdA/ESBcD64dlhBh
znjdkufccl/WyyGN8ujTavxwBFZ9KSEfkuWKAmRcLdVI3y9mWXV7bNbTnlXpPQVE8vT/f0R5/N0p
mR+KmQOE0cfM6yzTi1vyjVkGmLySfInRmGJ6TwNdk2ax0zLiV6tNxqcJiURAdy+YKmJ0SHut3+PJ
Qxq5JKBhTWeDhlzdW1WFQL7LRzlWr8WYv7Wp3p5Nd84ei0V7xd5gYxKleG8adiW+QGwqWHF4sBuu
aWYe1NCccTPoe9ItzSf8zfNTe0MIJo+qG54rrBXBXLDhFhptkyUtdEycliVjJatiHgpondgtQTOV
nDxQNzuSXf+ZYriVqIv2RLTsbOBc0CPwG0+hUF2yrVhxMeb4jOf6MRveL40n7jgS2AV3jarH9MgJ
yZhH9aQDXsrtiEBuJ3ISAdvpYxyLHJ9Z01/mqrh5UFR49ScWvG4q2JhucbddE7QOlwTZiDI0eIWR
AYUD3SzgoYjtbbMXgoAAQFdVkLFh9xrngWWgJkPNqNAIKcAjhTtd6yj9XTKBHGsB56ywGdfExncx
2c2VlxrpFoOIMq5oOBqfpLHIP8nBpg/heE2SlSxkPUxkzcdKR8feNSqkj5QbV9m7Xk/vs9Og28sM
g/57OM71Rz9ScyPZoJ8ZvTtaszMhNuhj02HT9PkuzwGgND1MkGwWpK6L9Evls/dIlPmSQfLqHLJz
at1KWS24gh+q/eeitD3T0Pxp7cy6lLk57VK7I4kVO/Wp6+Z5GxduH0Z215FgMmqH3GQcoMk4e4mn
ZDM4dnJF6l6erNK8D4DC36aItRlPifOIE1oalZMcG+fMB6Z0U7BKvnbkS24Iop9RwYi/pieHIJa1
Ih9+svbpBL1LIUTZpKwvWjWdF1G9tIJt72QTaemKeKs5ZfRF6PaWUZFx0Hto5JPFBjXW5gz1tXju
e4q62cMy4SQ8k/llMvM3n2qU5Zs6LJH/tUqqFkRpzFyk+zR0d1d0nyzvz12zctvIqrk0BptBn+y8
wODCtjFmIDcMcI674VA7n1z531LZGLbHOsS0uRfIeJ/ngfFl3V7guPBhZfdI9u+dYVnbybX/ot9G
PJdbfzjZ4NAu4aTzcbUvmA3/TdiEDnSym0ZhI6q8ar72XnFcA3AeiQY1I7W+FSnFcV61t7KbP9Hs
WkHcee7BcGqmGtCHZy1mB90OT/bkAxxe6vjhm0uQ27N1XhqkJUUmIQ4PendEg9ic7bn4JcoF0aen
3De4+LxXo16/t1PG4ShyfUeSDbqMbOBIK3AtbpqVxk2ZF+MpgulD0anpLRF0ts5y1WQLMzplEzqF
9FnuipqstB2hcdmTM5AuTHDhvqsjZ1NoWQlrmgcMhPSnRaLZqdBRmccesi4vh61jZl9pF396znub
5M5mjE11FHNDbpAiAWxNlWoXvm5UzGrLI7Wql55ire7CwfqrrfNS1SR/K4pSNgesFpEzcDGIBwAB
5JSedVd5pG0UoWM8SV5QJOmrt5CzU0Wszuy2APKgmxsxe+qcEqSrqDyGtkHgH80WqanmlwuTAuVN
Wx8sP7lZxvK77eQPvyQ+wYDFA8OzCLqsbb7VWvbwea7RItJ783u0RtgwmgQ35WtasD7u9PIIh9VQ
8Vb0wAZ5Xzzk9knyEkXmcMvT+W3StIuGpgZatQrsBniLWQL8SoEadW7KLt5SJcwT5GfLSy0a/WAk
wwuj4W9D9r+JGuQzYQdl+fywCCpRExZsGsrlFumw0U3gh4CG2DlBPubcTfWX3h7Ruq6TfOFkhyyK
lg9gPZtolXCNyW7sBfDQ5Co66I45wNd9kk47d/HeBPmvx2nobsliHNVEbtqYxCfVADVE3cPVAI5x
w1IPeHyjU6nmmM7YcFWo/1YlsEQFn7Zgco1sXyxOYLXD+PhtFSyY2qVfE6MnY2+Z9s6msAso0f8s
yC12S2X+TYV6aTQed8yNf6gnt3NJpzhnqC5gZQa43E69k1zH1O1OQm//IdQcDkbVq1MLlmhXScKL
B2e52MbgBDL2HLTedXoB8T+j4TE0MLv1crArGyuykS23Ktkm2nwnh6i5xJ19rw2ZHqwyFkevbaCK
4iHoIYew8vDzsKC82S1DlODiHb+8NEUXkcx/2gEtp1i1mALWDqMKeJ+4wljb67dJH/SH/FXk818W
rYBUyGvbgKk5MH6v4bJZbJvNOQ8bSl6TDLQQePmzhTP8yKDKPPMeZ6Ek4WMzdw43GtdlzANLjW6Y
h55Wnrizvt2m6+IQzBVZmvqyFet4L0pO6cI4wUqLbM+2p7kxAb0syXjUWmoo5kXEfwB2z2PKQJ6M
jkr23M8a94PKdmUF4EVW2RFh/QsjmeiQD5yHknFNU7O4TZAfAC/iUmy0qzVBExq8FnLu0IzXGglp
nKv3dlnzVEhyC0a928KSdTa17zEna90jhnConT0yXy8JHbdYwoxIO7Lt2b2kvaS95s1ysBWnTE12
SiUVgsYtWE9CbyrYVt26TS+mfyhtxQ4v4DsV0/OSs/Xi2jQ1gp6smnWI4k5pCAJIhhHJLTKjGeJy
7VqHcgGiXpLcwUAQqkHrDcVOO3czKCfwN68ZKE9Sy2gxampH4NIvn4uxpi1Ub4s7H6uGlQqrWGJd
qOlMfYAaDZEu0KJurxXdX81Mta1m+fu5Mfag+x4EtZzo/ILOSh7zp9BrAPlws7ZNm5yHrIFbhgVk
g/ZuusQRJK5lnMpDLZt6A+H1ZnTSPZWZ+5nVTSiTobjPk3ci8RE7KCCXvdPO2c6uVbU1oI9tZ2sx
9gMbz8DHeXTSa9IdnMU98bvxA1dJM0DBl+4JhLqbZW6f7FLAQ09g8rvzue6QT0yJPBcDe4m8ANJi
Rd8O0oFHbY4sts29bXqXZppODWcWI0J0L3OlnfwKFqxFNjQkBNFqr1U5Ps+ijxHxxJ+Fnj1zaL9l
unotmzknu3RdDRfhlFrAFqoJjFaRfLjLdhHFrzxuXnsdN4VhvdDOnbSK/mWBfKTN73XnXBpLPyF/
5huI3vtKvi5Q5LjseRK4FH70Nro4tvjluujqmh6MUUq62i51y9PiIz7veUUOcScMCMTx8CwBJB6E
QQjXmPWMQayWuCkBHrFhZNyywCS9sz14tRHWQyu3KtOIGneq14n54pTwf89KEIGiJmiIsAtoTUGf
Ny+WOz8Kj1l3pMatyOZnW3TvjdNd0KU1gVRrDLrNUC6ZA00N0RFBtVXn2SlP7G+iK0bK0opJiQXt
q4paLShw/lxnyXvZsLwZLbRRbKY24M0+pdu+uJmkyhWoQ5g8+gbBJm4FxjYJMs/eu0yeNr2WV6GN
N01M3qPPWwRBp0qYJSZj9Pu9F7priEyme/hiIOAH2DJlYBfjjeL1ORfpp2WxyeI52Deue176mVUa
KYruZD1PCdzDRSJyrGiW03I+tA6M4EkYOzn5IYrc97Lat7Q0h15nP1EuR/lfcHBrr7q/WeHjhcMs
9Tg9QueFVE8M+rbzOmY9KJwQIs71zuqjoE2JHEaUkMdavp0jPbtixMiuzlL98aJjVgjGOURZ1Rb8
ZRyu6xbg1zS4R8NakCDLoIgmK7RWE2lfobuH2xzgi+Y36ewaohYHm81ald+EtNYZ1YOYQH0zTuah
ZEe1ybwT7exeQcRKYv2LDczZkCC0zZdyRI2bJoxrATvukJcSaFRGpJLO4gnqJaykaVt6BXSEbvya
LPe5cxH5dT1b1ayYKipUTF0EKAfzUBTHeI4u7cBcOh4Xbr+EQ3bOnir+c+USACtGNKbMRMhmFpd6
gbQy1x6/mRVTOZW/+rQ+rX+BKowD/T8BhoYCT6zKvj59Q07A9TzZn5My/roEw7DMaT5ooLmnV1oH
le1unJFJtBmfPMLVAI26gyEgRnMbNaFnwSAvEgQV7JiZBJOjO7Y97cFunKQIO6M9xVNMNusYP8u8
pF6KWE0J2V3L3Po7NRCqqtk8SkROYC+T/dTmH4ijOZvnHxUX39JKEGr3Cayr7ElHqj5QrswttMRy
uUdV3gVtbr+2Ub2NI/yDKLDIJ/V5kVvU4sTbtIC5RhQKgZtkH5ldxTvlYIFubHM/DJymRdG8oTJk
oFcyhO0nOjDHr74k2C9GiokKV2v8nhAll9DVAsGfiUkDERXlHqfhmDk+NCVjuyjyLp0Y0otkM7mx
B3bYaQ0woBiO4wITKmmW80KGxVZqfy0kQwFJoifCMaJDrKF4rOP6Hf99uzd0WpN410jCkiIPCNps
OGdBkuCKNk42/lRpAe+6RpUTOI6NO9KPftU9HxCkFjeVpOJljrEtnSTsp7okZSkiEOxBkEd5Nkvn
5LX1k4hT5zCCBkc6orHRXQWZDIV36DCAS68iWg9XI6LAtq3+ScInD8wojia8rm1P2oJXEx/MzJ50
BjL8tlrtH62pZEVl19dsQfg1Rb+gxxMfLJAXzMl0ExkNlkith+6mJz1aD58c1Z9Po5P6N6xuSMDo
UAEM0Oe0PIOMSRA9kxBLiClisGnRUCOnjF17X/+xkvQxzNVHbro/CVFwtf9W1axKPMj0eBhW7m4d
+D3vPT7I+Oxp1mdt8wljfHKCgdlcW3TfzlQi9xWkt7Y85lGa/PRi+UeCx3N5QzlSU3m7BeBNbuQR
KoyM2ivy7R/oOLAok+d1AlR2IN6qGnGjUdoPhlJ8LLN/nQbEnjbcLEXqkUv3Qw6aDoYN/+8KYWAk
jiA7CaCF2VQELsejQp7D40NzNBMsx08xrxuzkphhV+VohKxq3rU6307cAgiNyGLPJad6zvBllzOU
a6kU2yplGJ5U20y3HUBhLRWXYOvPkKEj4Pu5Nip1QHp8rWLIqCjYRvbH+t4xEGe3SJgKh4/IW9Uy
BHDk4/KPCeRbphDiWgZJ8b7m2xt3VG7gWopI6rkNEqWIYhHIEEXMSkmLVsdbMwWI0uSGf4RHRv7O
O6vciuaD+8lB54gMXXQdJaohiVXhAbQj5Ok4pejiIEWGeh2zLrchl0DI5UkGcikvcTENW91DzGQA
28dVgLmanMlNZIu7LtSvUtkf7tAt3A22hdoeoiH22rBvrk7bXlPX+LYsuHYu8CkS75K7o4/FmWTw
N3P5jHm5iUDnQCu4xWeTyQdxg2+VOKG8HYM21keu5G6/sN7dRuBfYRCLvzisu42tyePiyr81Lqz9
zNXjUA5typlysmJTk3tXXfkNuNVtn3bVKXqNS/QB9FQmCnMC5XESI9D1/hmR/zALKM19sRzTQXAu
myZhMs6Xo3f9AzHSTquKQ7+e8CUWDVIOUXmZJMdDcLlbQw+DiocvHNW5H7pnWze9Q9OpM/0oh2KC
St/V9N1IjkiYa7mxzV+1vqNtogJq3eGla2K01S4TmDQFhYfYlypDpdsuuTadFrNXXNeYJb0oFKNL
NurqNA2o8EaQRuCBhLkFY7qpdffLmX3nZpQl62gazxQbSmzYH2XFcSRjA6+t/9cgmZmprfXkWsOj
+B4146clrZrYLblxPO0PqsGnybTBvDdoQzRz+NG9uaC6Kl7d1Gr3aM3PhNO0QWorDDrcJ5vFdj8y
YO0bxyA2LGqsYVcxB1pq+/c8oMoUIuHb45oL8lSyCDaTGY03Ity0tD71iJogsuMPnS451qbp0Or3
uhRH2RjLQ1n5TuY8acTN0sI3dEQdZm/cPMj1uzZGFa+rrUGnSyqAfZCR8Weo+DcZiiAJlLCQkdrM
45iHNE/u1iIfw1iXgvhbxcj7oA+2s0lcpYUt/e3R3dsc9pu4oDCRkf9LxPY/8qrLXT0+JR1JJjF+
pVThcI95ISKSKBYXKx6E/HjbLPWb3/r+KRpIlCNADaWF+9u1EhC83Tr9yYI+W+7uYPIO+JP+5Iux
Q2lth71VyB0/MmjHCavo4u8ZnwzHmrPzXLviXqTckkQ/cyoVSxyqFDFcZDBojEg1IH0ReZ371Y3k
BvWud9AXer5lKNB/O7jBGsjBkHuaHTG/X12hjnqpoq0w1jfY46EUMyEcr9mMHjE14vhSxEMAI4s5
GRyETbYQ90e1eSUPjOws4tc3whheAHkPG2KmkSasUgiibWq4DATPWiG7JNo7ZN38WrE1Fzb2KbN8
aVMIkgNHymYd1mbJwJfElcWHgCzKpcpl7/KofJUd4qo9Y0f6jAnwPbakGG/iht/KBpQpmlYSTwK0
Bgie36xEB8pQkmBWJ9Npqvu7j90FFDmuhQRP+pINyzFPmZ4RDRX4cTyGmpNHAUS/EDjq/LTk1Kga
zeD0I0FnMZmoqNoIt0FCDp134bNDrCmxzCbqVlC57PCLJyCcuZX4tI9zlDB0yx+R/qfLGNREvZGG
Ms9+e9LRmGaa46Fl9X0tqmzGF4STpGbItDPrwnhxYChMRVs8dZRdDdrdY1NESBcq+o0GQfIEkf3Y
F8bMgzEANbVR5WP+IMGpiHckcZJZWUf/bAHj0qSY05aXoi/1l/Kd7c10Z5wLvw48EeLeZWeLynqR
brdqNaLkL6TXvk5fSc/GBDbkzsHvNADBTMF76CFbFMcwNQfijqRICaGBAfA29aGBBOBVYgS5xd50
N4xYfyb5W55yO/8rajPf9QnKgt42ECQBOeKBQKqhARAhxNu5GGZ3qEb3NlYEs5ckJoV2Un4BKxD4
tAhI6zatcED0TGN3zrOJDwnjfNB6kXvzfGAJLWyIKOmTuy25HyQWl71M2X8zJGau78r24Mfzj5b1
+cnNwIBXrvXSFM4Gm8necBBnd/BBCVRGpWJKfQ57uzlGnlp2kw/8gZVUHmaS9MzYMg5RylZOkcO5
G4HYhokz67u5I7WXKGFWg5jQkYdOZ6sjvmXsy6tRMzIxJx/UkGFoQa5zGbFsJy2FqJcN2mHzz6TP
h1JiEKoTIfYJqu9giX3xUmp6EkYLxmtEPMximZkdanCPG93qhocLwjhs29aGY0FBi2KO/b1HXBmi
2Q13tHPN+mdcwhQj8aAuNoONzaTlSCtNhAZtWmrbsWu3Hl3pPRVlxubgJgepb7uU+tXAhovzTA+9
ef5KpM8Vjay1LZBQzWVQ9Q4BKUX9Igfq4W6x//QaxXRZYgdV5q4W4y8miocmsVaHNZSMppyqra6R
pskSJ97rR2Ltq1ObegcWNlhLx/UwMEoGZNwdRgUCl/iH7DCt/L3RwuyMRkQs9XQZx7kI1ETfyWJm
kxht+tta22Qr6rZkPquXiSOPkCyCAZexBw9vyYozilX6EnOuwTByCveRxkDJO4Gj0ycQXNXupllm
VgyYRdqWi6tpBE/fYHxwUoHCtJo3CX8b1Pi0nJgM9KZhn2uRHGJ7WrdM3r2jh9yL3niL1LvQ0BZH
YsR8UnaHZPwxuE+Hw2hA150xeNXmufSleSppwrcSQYBfCkY0HopBxlfoJ0rnj2oqan482QzpkHex
9nhD4JwcMLrjCoQMjFDBPPpKZ7hZqlM9aGXIQeP0DfNar3/JOu+PgXoArvjZisz2JEcmmtjWVpIv
MBVmOVFeo3bZ5VW2uvBUS7fI5ipJWZVrqPUQZmQ75vMXXcPdXLaktYEdY7fMyoQ905VpTH7SDOOV
6fkU9n36wBGX7xw5giXpy1BjCUht1Qbe3KhTms9ByvmEhrd678e4OFid+K0T0Qa2j4If7SRuk/Kc
awl1ll2oLcQJtPqRHcYusw3ecJDuAk9ZHrlfZhWFpDz2e7GUJnNzXd8jYuuOpGdHzDfYKCdkqT1P
VXEfhud2sbI/45C99oJ7vTF1RMQ4hatYrQAVkha0ZleyGNrARAKnbJnGifqI7gBD6zBpeLe7Id+z
ges2+mDNZ+il035sNRZdUxlDTGEuqbejdU1kqgXSkszK7PEL0iYZSExvMcW7INhpSjdGV5RhW9pv
kd/Pr8wI5XGNHcM0hkbVxK/KAJdULk3Q99Cld5vesfuzRoQ7GmMrfRD0u/XrGV1JvGihXyvrF93h
i5H4x8xw9GdfovhsWARQwthXiWmdPosnJuUTxz1R5KEojOk5JwnFb5/SyfGelMWyTfhdFcooAZVi
6+wkeFH3jYY6zMSRc0wZ5GTrr0t5NGfeOPds2YgH6JsZN41yl02eEWHs0KgFGlOPppoKhpvo7Q3E
xC9dBngB6d6gV/qbpxDQd+v2GFLI02DLp6ryCJ7woyrU3PqTI767MuRdldaHeGxNtrlEgKFK8MOL
a5f9y5TQ0C3KLXa0Y6suwWYEuTjzHqFBvS0UA/Le02q2rVnxosDesi0zns3CJr5tAL9cNUZ1HpJh
OdA2OB7Z7lSwNy/6a8OUAOXeL09zp4Boa0vzv0+JPZtXEw0j0XX0D/683AA+ExhXQZQYl7hhUVqS
j5V2L6OJJVmRZ2orPaylq84zouuQTEvWRZ477uw+vqkBnVHp9VrgL412aqKEKfw4vE6m3DlT3wZ6
Om0nx3+L2kWQuBVTniRpfyHE7TVv6oub5u6dcQVzcOy+SV2AfPBhcvT8+NJAJobCfQpLuCiBy+7+
khXqL5llE6/JSZ8s/9SYCfVVEl2BZFPNdMoHfBdftHzCsZTQ78Val2J/097UMLZX2r1qm/gDSSmq
eR0zKzqxUdwKNk8ngTMY/PSVCgeBvLHuyPuFMX3myZNGAILLGLFJOpqxAptZ7SG6b91opzWGQHVR
AYQi5pfxa/aQ+uQSXz8I+pCko0ogJICycltIuZz7+qMV/vildTtKfTzLACdOxEuq06Bsbdtlfrqd
gOYHBvKmp4Wh7gQCfpgs82g14ybnlTth1rvzxhX7YR7eIm+SN72n1mvGsd8kg+x21cwQK8WyF+Dk
fcjBy3cqwQaijLncWoaFTtnWKN71ZLlU6WtU69EFnJJ2MW1MmrNf/syTbd2liV7QiynNFDUDoyRA
8kZKjCerRU23X6sG1TIyqW3dZT9oArm77XhAntriD5v/tgxjk45QFatGUxO53AroL4+0zxZjFmsP
wWSfRRMdJss+WFrTe+uP3sbO+89+1dd0usv4kvXXf//XoZvCudfZjzYRmWpEPFiD+mQOnG/zVQ6p
S1vHA8RrLckW4xj7wb84/e4M7zmldZ4hJZ9sNmgVWWoH7H0H4op7BixQeVTNTSco5TA3917Gbshj
RlISnrtBbNeg52gwihWsOESisRykN+qgLYazOR9bFPghZ86mH7IjyTPFzuh/cymnR8FC4tZSgJTC
eo/qENGhQFU5tzenGb9Mm6FUyywnAkXv42PfuDMgSodkR/TIwwpGhiOC3+2YyVo/1qr391J456av
pvekKjkEe/nKF26eescs936Tzudx/mCjP53GYj3TOpu1fZm+aCslCk94vVHSOmacBtzT0FBNoeWI
8Fr8dVq5V6Qp7Eg5a5IKwH0aMXUpuye9g4eg69/o8zDld85n7i8Qfsg02KG6lPu4+7FRFxMmCcrT
7341LiEXyjk7iP42o+iKsHy0uapfY396XQgr3rAp7s5wwk5NbjunRYt/abLNzwl/tynJmzozzC/f
Otc8O9bAjss1zn2n+c+AdHlFYIawbpQX1+0gGTR2HViaOIPe6V8qDvnB8rW7TGhoWVblDhDXlmTY
TcmsPy4nE9cCm1u2el+lv2YTWL4f9P2algREAtQnx8ww4mXO2idPCcpRxI1b28muZmlNVyWTv1kS
q6PbtxGFY/s9DnwDiF3L65xUlCAp7tsB484JA229bVbrrgMjckdxV1yNOMU6lXl41s0iPlqoodkL
x1e07NqlZrrZGLiFC7snL7XEeWyXCUlakV3uY/rpSzXyveam9ZhBgN/NPNkjbKYodNUP4Xkdj0Nb
vcA2svdsHLTDMgLVmxQe8JLJ6OTHRQic37qMCINVlkZHr8zdoCNPcpui4iWfsglB9iTfZFRHGLWG
fz680UD2TnQkrQBNop9dHP9Hi0VxUYw+rrKV//cH7oXAnqbyZCvhnjtGuQfRigvHq3katJopbrXS
qjobkJbWvqdsu7URJgT2r3iV6V27NBSYkv/wFSFO4erPczu95z4lvuQHrTyzQuDFpL5BdOXOtX7O
ybxivkcT5kYdkCymQ6+4uyvFJLMpUNKQEG0yMuzMYPGafG/8SQ2r3+mt1H8PpY5yvcg5nMCG4NTv
D3kH2JbJ7N5C0YXAoIq2+IZYj7WNe+RE+IUZ7INF1MyAHwY5UVEIdmdJUpUAtbosw0NMFJqZwfYZ
/WMTzGX17SFRl3Ksbq3tZqEgIzEURLG5bMvxAjQHA3ZSkRYk5+YzFv3JeKnSGl51LZhOG2AMfaZv
/P5dxkQ5XzQeaAb1hf7Yo3bTNH3Yq8obAp0UNTtj9mcsNbKijKSwJiGAUitSxJzIgXDnePuMyPYR
VtjerGZe8HKb5iGCRG2r1IQJazVDm2m+L74lssJDLjIkDvHCcaoD4tmMPcvAMeFcGgwiVQ2ClYOq
HeejYil40pOnBWvfmjxOmjhcs51t2IE1eCutpwEgZUb6//4RV5axiwhOhkySE6ydg5DQK3ZQmrfS
gjwsT93yM4hoep2G+ejzET31FT54SjtSYJ1T1PAe5ODXtg5Cuh2/jjkQzfMMXeYSg3F7WGk5QcWM
w2rpJtQIC3aheOX9+M330jDl5ICzg+Jdi21sQR3+PSKB57MuxUvNgRLgwIkCFac/NU6VwPUj7bhg
LAwYMulXIBu4GGX3ZrrifZSWgS0W4o2Nw3wmmPNMkhTysj6rbpKnl7G4Uk/MCjOIa+RwuP0wBpZs
8vt//+y/v2M2e0orVV3moQerk/kx6UHNypFpCziNeLoyUBgo68LJBNzEanB8GA4p9NHQkaVpwcbC
Z4l9rKmhNYvfttkO5yEdzgTTa3A/Y4PRK1sM+p15KuRjYdkkJMFpcEsxSFRxccMRn99yK3ofjYb5
5aD6C6ile13N6oDNc9yby8RcJ6a6WdLmLTGNt4TH5aGK+K2r7AkfaswA8qBS1ZCAMg8fU08Qc/45
pFF88dV0pxNF6VqTAqvmCiHdPGJLtO2LyBL9UsjorYN49kwRYz1zSBAZhtudkeW6dyoBHLU6NF6n
7P54ssLoVqZf9QwjJKnx41YkWjAn6ZL3Xv+x2zK5RjHmD9duOJNLTMaG+lX43ntkIs7kN/G8YC/b
ZA5VYqe0OqR4/G0RZgy2ICtD8C9zt4kdgqGJ+b3VTbYE4BGODM2t839/THIgRIk299w7vY/YCuvg
mo0CM0PF9DpEMsqtZ87FTnoQHUqfinGkM71BbhiODTbxbdGZL57u2m+urS7Y+HF0ORoCJxv/G8CU
XR+PaPldZgYA8HbNHBb4Z2EQD79Zs9HQ5UQ+VE2Q5bHYtiCVkh6PHM1BlfyWmdLOznDw88EJQWE/
sE1nzDufPD97RdqMvpFroTIBNnJBZqK/CDMXZ8R2n05peUhJi6vKHASew7Uk7DxuHBZWzimH7vVV
52RiTcHSwmufl7hk163/gJn5tjvk0sSRxfuBtc+lP5bZzCDNA9c6rCMvtq6EzGjUyEmaJzc0ZdFu
ZLK9QY4NgUBUW7wFxNe0KD/qJWq2UdJ90Gun936gm4S28+3lo3W21cw1N4wngKkyqIhj3SoCvC5C
Hk3pFL+IdOo2meWPn8VQfzA13thTaZzcqHQPanKek8KafxLGbARlEV6UcdFN6ZBgtW1N9EA+elxp
fDLNde9Z2jxhSsWPUFvyxuewpnWSzGR7Ew1w501bw6+nwEI2EE5GvWeiaHzTLzHj5G68kbPbXgYB
AmoYLNaYyrKvsbOPnia5dB+lh2nOZ6zMicAWMsm77yWel+uUaK+Uk1QJ6C6fI9PCfNPH/ZYBK1F1
iGRuWg8I0p296io0TFRtmre7HhnmdjT6feNBJ7Tj6Yg4lw5FIdEdqskJTEg1W64XfWuNvYfWETGj
0xGy4ecinProMsfLciD2bDnhygF+krnNYda89AIf6eaV9W6g4PmRufs92IAJkIHaW9dH1akYx4XO
Dxq9hFAwOyh7U7ujjnsp88kMaaKw1Y3pqWWSgEAMb5rM/4e9M2uO29iy9V9xnHewkQAykYjo83Br
Ls4zJb4gSErCPM/49f2Bttu0+rTu8XV0tG9HR9iyHJTIKhQykXvvtb5F38yvKJpj8hlO67R8sQg2
OKA3xLUrzroiT++M+K722+iSWDyYZyKZthZJu/Rl6/uURzTpa8FFZC9v/22Ykwa3VNWsCslqzOjO
rzRZY3X7MnjV0wS/RGHMKfpvjgOGspkKum2wNxi+eYwqM+d22bGZfeIagws1rXn8v1fC+ghAayIG
xTMG88wckE95PfN42OzWNdFqLqzRm6b0Tqec7mjPs+iz8KY1QLTgfPLtkiMf4s3SjYuzAhfGam7C
ey6wuuLZMGI3asLD0EbRBowIfh8y0Huvyu7JUoXpG0fnuoUE23oJE485O+hhxiyltrIDK0fagrib
E1qN04zEW3jtE7bUY0XDOxgIinw/qGVTlpzL5lqnUPsiLUeUn+VNUUOVn7Qc7qOQj6bmniUQA0Yi
I0EOA4Xyz6YM1GebM4zL4nEJBe3cHY3KCtt6gPSa5PWtirCDN3ke7UV72SQGBNg563giqug0yMK3
ZDi1LNms2bNRVCvuqVaRlc6kjdpGIYE0y9OKNmFc8VcF1HZOhnO3EaoijQfOi6hDzARRBT3FHi7z
2qO2CXC4JoqkrhrJzNwE83kNii+7bWO0FWWOLTT3ESn3qOHHGhOl5TUQFCnA6PQFEdtaSJ3Mljgm
tcEZH48eH8anBO02gQxALqLQPaV7/JA0urpDEcbBYfLbfdYNFOi9Oi2sGl6PuppGG2VYbNwAgA33
AbZkzlr5eMq54BD6k9iXMUYeThX0pqfRP5uN9MzyICJUyMnWra9ywkm8+LSKzWyPBgfCRG0cSeva
RXne7WSeBOSZBA8h4QfoEYp8U6LWmzmKn0tLzsBuKNki6QR7UU1sGtT7parO0zo7NUo0jJPBNFp5
3a2po+002955VLgJHao8YwHVRyuex6PTGMiH5iDftWQRr2JZJud1AOgpT67B42U3Xl8tlLnE3XXp
8CL7Tl2HwaTpzbDo6soYtxG3xL2QPWLcCpl8FaUB7oTAXeEfxUUWQci320Qc0EijbVHB0oUvmzXO
FY7iTIC3mWxq5s0V6IoAXctgVCBS0tp8KfuLgPiSMH5sQ5RXjW3ekFiYrUy3G3ZwRGW9xe+kT6fs
q5OhqyeOeYJQNzQMpIbnkbNBgqjVTDjiFc0ThWpJsGxprHvd7cseWGaDXSyHrJaV9bSqmAmAMRnc
zUD67FFJ75CVIj2a7icaLTxCB2+HZYm5aJYdTSt6S9C1NGVd0GcJ47uMKweII75M0POVjXsBBee6
XxSNdt9aRxPAR2kJm6Y2yL+JcPpTghsuu4xeZ8XsBbuEhXKBQ5fJY/RChvDK0+atixHB67OYsR0p
TigYmfIx3MyGpD4HwuwwvfesXQH7+NqrSwFhoVoXFJcHP+zsjYPkReJkP5aI/VDO4yUwHICEvV9r
QjQqf5eHNduIiR/eM7Ed1C7KWMAzEeZ/N2+Rataw2mY8gSsjg/CAUuFz2fprxtSEVAnfWAcyma4b
111rzw2uiegrNyFTX/rf0c6qpuHeD6BR5tp6syc4GVjzoW2qZFdIcolAzEQbt5lAZSaN/FTkQ346
V843RGpiB5QVXaE2zU8exqiNIsTiaOvxrG9VfEt7685NcbZPpA5vsKe2h0ikB9/0zeu5aV+U0fp7
1dbyiLNn2rkjjcY8S+7N5o7VLg5uhQ4V/PR6DP3+09QJdHUBqa+13XdbEl6iJ8fcIzidj2RsfIJB
fmiEAW+urPZY01DY6XDepIt4MEGHh288rJisCz6vtZ0Ft3EzcbJgyqjarcLAH3sG0YoKQQ6Y12DT
ou8HUlUkHF0Y+KAHHIjS88Hj0XCua89YNR3zi9gQdwR0R2eex3tUaIm6tEJLYKZnzgSBM7Q9jDUR
2Lh25AxYJpf2kD0MSKBqdtZVQcZlIwN7kzTJ1lzWi8G4Qdrxc2/mxsqREVaP+q0iMX1rRnQEqyrc
dTHSocRHhegCsNrQzczhpPLqAY08YAFG5jdHBwBXnEe8or22pf9ohv6Iwiurr3tpEWBmbun/GDtU
H+VOC7lLYfAiU6yBpcc1BGHnjsRkHJaB4Z6Oyy9OHZf003BoV+x2lx4jur3q6m9GPrVnBA8+MUe2
yH70X8IqxsY9d9Ue0c1TIsCGBakP4aTJLwaDmaQV+sa2y+gredZ0WXeq3vFYupvyFtdjwb0+hNNp
WlPh44M4H5vs0SijdNVPwT5IGWxBbKHXExoPjeu3tOzwsEA9grsYkYWGgb+8LlybpZj6xD/a5jZL
LXdb68S9CkwpVyE+tRW9Cgr5stXMZl7jTrfXbUODoOUbJgLxxgpD1NbofWhq6blXV+2+8jVq07nK
TnXnfE7tMjwHQnbnljaa97i/w1T6lrN+zNGuL7ivorpCN22iJFm80wPTFDqDGMZqsG5IrJ3LuQIm
/v67MTp7D1L530iS+6n8+ve/vXzJohxfY1tHb+3vQhJNYQr143zF/1N3+ctb+JL+dF2/fPnahP/4
G/ycTeK5J8REK+VJKRW0LGX9GrToOSeeIx3h2QKRg+3YxIbkRd2Gf/+bpU8sj6At4hQdy7LVx3AS
daKItZGar9raU4SNfJes+KOkRWEvKXUfEpEoO4Wjbc1hQmkknd+n95hz2iVEIrpHtwsympwt2C7g
1MGl3xR0dKmipbUes36wdxFyhgcvhOkNFQ08AEmnfkqisd36/BGaQwN1fMzMqMrc9lTOHopEpJfp
DdWER+6zq2hAlhhWj07Mg4MgD28tHKP9MmATu2h7nnttSOcRfPYw8BzMg2crhcMogXEgZQT2fKMM
a3oERDHvGwzzl4M9+HuHwp3KMq2LMxnN/jVafRM5aqzuNPqnxZvP2J1jPm5pynLQKzF4GWkbr2nZ
40SmcgdwiWz1OBhD81aabboC2VRvmWoQooRYsKp2vayAt1dAaunSMT4oM4yHJIZvitxOrrDVF8FF
gisOIahfqvxLyUHSxZWPaw5hqVFj+nmmB0xnepyLbjj2E84HRCFmJrahSTc2EXSVOWT4PVEfkdtK
mpWlo6y1DfG5YqBa0bypZ6DUYZ2T116NyVsxueXRbA2D9xBnciuoCV8doKA7Aj/TbRv3/tatMTqv
O9GjpFwuSRmHEP2NvLsBn1owD67MV+K/or3tzcnF0DvT3nMy935QfnlWYkjcN5ZYJs5ddcH9UyGd
7jAeaVN9MRrSkOcJJ4dBX53Dp5mcOTPotLHHFcPI+dI3yIDgQ/fXAs0qSC3xLQP2/4RXgnYmESUX
9ZihvhK94W3iypthUvvVW+mkVsejoQs1NYog2ZK5grwlldlDou5WYtp6syW+lUbVUKJUpK0AFEKv
Tu2ZBDzte69AkSSFf4Fexz3CJmAm9eOgKfv7KLHvF474LtUyS5sOsszQHYXvuNO6YuiPeA6EDyIz
o9sBdwTvGI4FyHZDUTYgi9A9KQ+lOu9sViPnQN/fOXxmz8Pk1tedb8+Pddajlx0xRe+bxMzQZEcy
mTdIfwlBb/hoy/XQlZD4MPm54RqgpPiUdDaMppK4ZHgY86IhFMC3ZhAUNcdJu424SIWcJTJYO/Yu
64aUlq3wsGUXYRJfiGgyLnLt+3eFXQwwWHkMA3GtKmw/hTus+lDRzRTKfWhh06L8bTLjS+JV1qkM
h/YI67i9B5vBJKMvYvgRTZjxYcZRhAex67AbklfwuSqUeR29NxuoteqHCUfbVzpeYKWTZsi+GDqn
0kCkTBJkZtifESaELxlwok3egeLOnBJPejVJNASwaXpvWzDggKaswDw3Xj5+i/y6m1a64ZPf9CmW
DggGznSDds548shzfkS0319xvyDDGCzf3AVcsGPk0ePME4maiYjS9s6pDfAGwgjqI7cfSe/Ugjvu
uPZzb4no3ggb63H2Y/+xmjM+6KFF17dK1IDNyI3EYSD+59oNRfwweEmFakBl+ZlGMvg51pzBd1mr
/HNuEdDlY0evMyCQ+bZMDeeCJIDgTKJYOIajpa/lqPGpZO/39DhxkFlX7/e6rQGWhZGJC7h6Xw2U
h85tHvpOuu8wYn4qwLIhPafPQwjsspaSZVWRGOlvsB+w1HRcgmbKl1VYizE9lxpdAmM4FX2Gahfr
DSFLS/2co6le1RBb0TahfbI3YghImstny2/x7WDgW4lKZ3c2uC+8uQKHIDnQPoDHjiyb01kNaUs8
TNaJu5CwSxgpaefUx8Epl4OjnwIzwkZPuGXsjhCoWsM2028oNBne038S/VVWGdx4kMztxmNw7ob6
3uim+A6YSbEZA2x+ZMRnV/WopquxBCNfCjCU4Tz2x9JOxgYSZtiLq8DVQY/PAQaU0zVY1nzQMWVU
2N94LiOMHHLsSB1tg4UgtjZKH+BYJawdFuxpnftOt4den60NSUWr3CBCZBLPwNnkKBEN4NBYehzT
rYryGpH96KETwvxan1XcWV/BgTh7YrqaW06EHa72GeV4FII/iDG6ijlEypwBaT0maBg3TlLrMyMr
EZGmsHv6uotWdhAwz+KgfaFJSYTel1VU7tzd2NGTN9oLPTi2PHuKWpnj/gFXO7decyt7tBqF9odt
qXVw3zhm/hL6tcvEcaxehkHCugd2Vtij78JaNQZceSFwYJ1650UVqK0lES6FqWvvMAgBzaiG17rJ
m2fsI1Auw8ysnuuQiPCsb/ovpsQ7Ncd1dsULAtdHHxIlZ9wMWzrs866AJswhwbQJJzJ8muqLdSHO
SCTsZhI2gynWz5Fr10BQdfylA435re5n+kLMOwhbjHWZflqYJGBQw4yxpSpfgXqQMNSGwZUls/xp
qJ3+zGRUuOpl0n/ziVdnVx77HWCC/MbwYmycQ21tI7P39/kkiUnwyGQ7DcSYH725gi+WMSBh5F5k
B9R4xYVDbBOUlwqHmbIT44EfOODEgJiqEDxsm8qKth4DjbdqtGi/0vk/HZVv0wRk1tcKJ1pzpvNP
+5npeFGb7amlw/gLogoGWDJGKwzrN7/0J8tB9WPqg+MW8nOZCvOhSk1xU3L4wUzvVwObMLaWyp/n
I7DF5LwjnnAH233GkpIy/qUz0vzXpBH+/5QzyKHeJWf1wyP+P4Smb16+1C8/veRffrp8CV7qnw4v
/dc0+v5k//N3+fcIdY7m2oSC4zrK5DT+68netU488AwcNAmhfQ8e/O1kb56QjwzAS9pMRJVFIOGv
qYPmiWlbiqhC09K2ZdrijxzsvzvWOxBHSDdUnmfySjwoCxz7P+Rggg63RttP/e0CNZZYjqqCe5KQ
ENFYJKU4+w/X6vrneuGnvMuui4hYwL//zf4+IFjh/CFGcYlUFATuqu9+XpDRjSxl429lXuw80rQY
02zS8anRl6F9GzKyMzBdlvyb07XkJEnoXrJp6Vb6q8yU63Z48kgoxODSYB60o/ugjgmgm15D+1Ma
WAyOMorteGMg3iiCFwXP68fvYLnyHwshXjLvwLYohijUiH7k0/x4xXweCp7KiFktw2nbJvhye4tK
39kZ8RUJaXcxaXPujpRluDcl6jQqgFrtAE/Q0ETyqWm1AMFRvMQOGU735AclZhWIFuEqBlPpExT0
41dsv9dmH2q35SVry6a5YmOl8uT3wbFZ6JaGZwb+tpm7cG8xtmSMjdFh9J4N9+D1TXk1hjhUWgPz
Z+3NiGKRcY9Dclq3efKZyAE69gyBomLxo84SPQPj+SOWwmdz9gD5qJp8qr3fivSs0mO1FQaFGVDN
Y+nmu3SeT7VFC8rOh2fL/zZgo01IqOiXRMVxWEWUbgrGI4dQNntI54Dy22ep5Kpt080QAAylH1IV
80Z9ooRGJ7TKLaj2lbHxSlLanHzje/3OeLWyBEUYDA0YyS9SpZuRZAzVQpqF4VF8XY7/frhYi50N
h7x11vfr07a65YbbDEvYJQltmP3q8RWA3QbHDFERzgVeF1w6tL1sUpwsbB6k4kDLBK3LiItgyvQy
qetTZ7BPyUVKLUIskxJzfXNqSBfdgTpmVnUnmv6qRPvX0x8uJWhU4OEpzrVRb3y4GvP8TIlwZlb6
uLwoaCx7E/mBwwvWEtCR63OGbjdM4leenzJGQuM6IC9ZkM+kHBJLAw8woz0Hx5NJ0C6NazTnF47f
XWQlDxG7+PnVFi7mJH50bwbkhPPf/GlZK7T1QHSA7+bttTZGIvNS68WmRkVSPyUZ9SnBoVSO64Yo
tr699Bg4dNjtdPPaGd3GhauBT3tl4TSKp1cIdJuhPC9KIL3c/R3TU9t/xczC5KDfyAiPNiQQD35h
bNiHGotkjnupkJifmngz6FeCdjekFHGJ80UovfMk0sH+SlSv8AV0cFW5wZF8BrxiUFl5exK7ywhV
p3SsTePdGPBUzZizWHSXDMWB+hINCOeM8thhL+Gd9DEZyc6rh40ydPoLTQGeB2+V4paAn+o4jOlx
wqUWE0NA/Mu70oKvwfFAQbKuy+y5mcG/poPz5uTGozZcfR61/nNWFlDzJuN0qgJn43bJVYab+EKK
6gbSIkIlWDkAkVk+syv8tYFYeQduxEXXkTbHSRQEs3e9PEq6lquqb9gL+28UesShOb3eyzA/SiNL
jnmColsZvClmzuXBKPOBEL6uop0v5IPNn6G42hYMXQAUca4aw4M7OHdVXIUPJTzKxOqP4DKxMJeG
2gSy1puhZ/VFHoKpJvSfCYDAoewbF0njvjnhIkv3sxofKeg4VSrYM2ErmaJtbCbLa8Py9aWXShsd
b9kc4z5GsmCoe4RC8YWmst4JRWRbLCyWptbx6SRNeepmxJxJ3/g8Kqz/Lmgz5PvqwcmbCxom+bYK
WaoewwO4opRVnj76ZhOcd+VT2JfRud3ZV1AF1Kq0Ca3isHnN7tNfvMdotrp8ft9C/1CX839eqrIp
cMYumff/8mtn8B+cdrKX/P20s4m67w45v/zlXw45y1HGoifqOpLHDRnl/37IMU+0+/H8Q6z5r+1L
84SvuJbmKYoah3zlj6ecpZ1JY5PH7Xvb84+ccrwlzvvjE1BqbTNSFvzjCC1NftDHhzYmUswLqMm2
Io6+da66pN+1L5V3H/tEdpix2KaTi/7R8O+jwLopZ/WZYMB95z2HhBYvlf6ZH86PSaf2ZcRsnV5a
fE4pc9oOEgU4+iWf4KrBfFzm10mLd36W+3iuDzWLJTG2pA+ckeWlOr1Tg0FSKAazeQaZVR+Ykx4T
Zd+oWl5KZeO6cG4cX1w6BRVi8DoGIcMv8nXS6k4b5d08socrqtQQMSQkiLR9ndO7Kai21FB7SW6h
62BPKfWRPu35kkSRO+NjSUJv2ebXSlJVT9M+JZeFyLYNyMR7yKKaQDLnviEWsh7iq8x3aMiGHhpD
yZSLVGLGYXRnA/fAAmdFyv65rb17U9efCDcYiRoEGeWrY2UkW521b0ZLolGZnTtxuv1w9/2D86NY
Pqj/8EG6psspmnvN0txMHz/ICahbE1LhbFNs6EGucH/Cvh+qKzlNV26N/yQMcaXPxMVxvOr5dH78
Apx/dGA2XaLjpXId05bfZ3RXHoNTiyYxfai5ZCfSyOpJHRFMjSQpLqF1Betd7Tt/vo6r+bHPSffl
iG8cM0Uil7v6OtltvZs5FK578Io7HgX4mor5fEzrA4JnSBiaXCwTt1g2N6g+sRVssOZMZBXB6MSb
gunO9gg8xd1XFL48+LBVK/Iw8Jv65rZrrLdpQOK0mETR8+1ndEBr1t+TTT6rD1ZQx2Drq7A6Bese
/O886GuOKnL6v82DlKAYk8sA5j/fTe+/khwevOQvv9tJf/ubP2+lWpzYlqWW6ojv917g/TR8bdq/
/811TywmOpSQ7GOu0C61yS9bqfCWUpIsespMyzbf999fCkYhT6hVPA95Mbsg26n6I1upqxlE/W4J
KiltoSzNQMhbdlV2+o9LMEqQFNrxEOz0LO1PmigjxMQVqVy0z81DGzfyml6wfYATtQT0xLi4CEeE
jlUMMr8aLNvr1nZsgEUq2vw8gFx/X6L/31XONMabzOmJkZpAU7VQKiU00gUQV4IsqnCQVAiT601n
ISBdgP/6DLciaO9hQFdCM9Mn+yDmgFoZiNXXpAvab2brx8NGOjUxIASlAJgtk6ZhLqoTpCjRmA5r
1g/QASNranuPPsq8dZE4UTH0NlpSYw6RJU26Nb9gZqVVbw4jiv4MJ9KD40vkfyqtMCNO6EmiSoWX
LerjbjVBlXnKqzR6shriNVeSTCVzI6IZteUS8dwGqjr4PJPuJzVnj0zcmWp5+VCbq6WTUPJyPBCh
YDPFSIe+0dQcU0wgaWnaxpeMnencNgAcAmxqPeYuZoqk0m9w4pVRM95Z/JYzf6wDjwqbgB5MOibV
PW6s3FlBvk5OsZRmXLSJ+IrSIURiVTYVZ8tM+rcd4NsbgjpHxA9Bj6W2mvPzbHb0DbTX4huBddUX
EczqYnQHlxlDO3fb1h2tXfeuvDQVVo+5VgeK3+gRYFW78ZIyYobRTQcaG5higcmD7JtqyPvSuDKT
mEgTLwGQruPgQN6meeY4hX+0jKbidJyYz9VMFQk9yL8u7Dy+mGK/2PF5UNj0GWLdoXWrQy3q+YhL
ywNiOA6bqOLE7g/deMT6Vz6UduHvXGkXlCTkOq1V6aU2tC8DX1PVP4p6UpBFG3vQRBULirm59OQO
fU13wLY06jVoc0LHEnxhT2RvRldGIMobN7ZqwNdEgmxFJatT7JveozC9BhNSjAOpsAVtTGLQIhwf
bY8DctFzNgbKjcJF22tVZnUQLaq+IEYtS5s3x74AMvqYeXR8ES4qZhKxdi5lpmE+TWZ/T82TnUkj
5A53h+ib2aeY1AObpBTPzd1nLCtBjb9Ae/duLpCCtEh9VyEV/4Vr5tl5EQ/eMXSi8MapErXpJPnC
4BJq+VKSQriAxYPoFtn/EoSUhPbedPr2yWaccdkpIU4nkNCXZl/LJ9jb5XFy8DTzLJLGoRnxozd9
G6q1X8r+Xi/BRV3mDgc1jNMrQ1H1lMLjS6BU6PY1NUe0inPYBiRT+nWOgc42YSVOVvhiM9QelisE
FcUPXfeqzmFQwOatrZUNNbHaobap9lUCTB2Gdnbgtg33ZZfkV8yq7HukVgEBGtK6Y83AikHfCZWl
s+VFUUVOjA67qAlwCgTbREfaFh9OMDNFMMyBRoTdQiws42c1RRPtbdOFEEmMaHfhoIrB8iAcH0au
SBbJLXKWM2ag4tBBVDijr0EcORmOPKelFBMOYyHus7nWxMVXTca0MTYe3aTNbnQNQGDmWrMxtvib
toY5jd+YvC3qe9nhkZSOB1snHpbBS0KCHv0ZeJC46HISbIwioS+BgXbL+kcKPw5mHm9Km70GH6M4
jFpkNyh6FzfrZKhTU2Ssu9xxv2FALBcwFI6MrK1wq1sFGMC67c+wNNga7vaIXmnE/jrikp2TM0Ol
wt4Wshu2zUQhRnOoPjRT434erTy6aFB8swIRZ8LHalA5+lDizqvJJ93UVAFRkoUazW2bGtOnaciC
b70y81v8r+Zm4IyFFhkTKXLz3mYyHcGZKFuxSW0CJs76eEGsWKPOvsEAS5+LCngWwZ11fGp30jvX
jW43Mq+pPXM/CDeV33GxSLom70fVHgiOlpbYNknz5JTWeHnWRHQjZrcq73pzaBQIZsYnq8qdgAnT
UgCOwtQ9I5A1qeNNyG3z6PSltVSx1WvhOvaDo/E9r4vUgjg9xt4N7VnbPaThAF6oNVw00m0PaDui
ExxtRDiFX7M26CN0UDjwN5khAjxpNIpXeNV6Qnohe1QovjXsmUJlE7SlEYXuyugcfRbBkftSsFJ7
FPu9ddtUdaBwZmGABv9i0rANdB88jVMSnKmkGz+FILgeTDGJNRs8Ft16bMBAGXRe0K41RwIAmF4Y
AcSDwE3HUyaBiAvmSabb2Qi7F1cn8pVl5X6NSBg9GMDgr6Dz4n2u684+7ygujrUbDBvt5sQFNJxh
eELpQX2F9Ng+A3AIzxg2ZNEhbcnRHHJPQn8oazySZd4jdGJacl2nmDv5TtFzyr26IWYl3WvTil+j
llSXtFRMEmcokbeRZ5EL5NChOWsZlQHqGNvXwS+Sx9juHwKb+S+PJ00KzswAEHwWcswnABUgooHI
1lHpXjmFNo+ONTkHMwlDiBFRLm1mUXH+Cd1g+hDnffra4H26kGqOjx4ahb3b1c1N1o+M1+kTkTto
E8QXwp6QaIJxD/s44lN5KHyCRyfZThcSiDIG1MJlhm0hhbxIIHW/uVPk3+Rp7nAOJ3oaZYVdnzfu
5NyXYSSOPrlsL+gsPptlYrORvk+Wmya9HdzGv8k6K3kE02ocaAWGp7ZFH8xqRpyRQBlXiskU9UMH
Dn/yZ/+G4wKMcjNPzvvQSDgR1BFP3d7RryW25HOOhNlNKC26YiGDdxeVgaK1VOSt8zlnke3gxOoX
aSpnQHufR58NkbUXkKhA6QVd7x3cPAbvCoqNrByhPyOuGHYNM9Zy8eOjiKvsAR9MIFKQYrUYYGAu
IDETD8gmIi1uJ9vA2tXIA8/JSEVIkxveorNPpsesWVpo8dDeYw9pbo3I1UckhPMXyIsELfp9Jc6D
TPLboLDrB1WYdKlUmeUXXqoc3APVBLl3ZkiZR/LZy1OSzkPD2IG7dNAatril/MhryRK165smCsIb
PIrGOutUR52aBJ/onDf7LDIR7QVBcZ5KYbwy8JvCndmAvblNvBJIlluNG7+urH3i5PknUVD2WlEL
R6Wou2NbV+EXQ3jZaTObFWACh5xI4F71m0HkbLgBdEuSYq9z4PbY9ikei10+D8FWkjN+Ecd2xLWz
9BVQCgurBARXJnf1g1lX1WWXkPfHlRbPUeUZh9adMN94pEP3VZm+xLqv114s3Nuw0yhpnNxkh6GF
/hpEMb1mothAbyiebXbcdDcToLkRuWglSLDGO527hfHsIVfYu61SLMkJX1rkpSD6ZyQAr6rVAuYH
LJk2t5poHRBfti+SzMAqxJP7bO4z7hCd4xwuG0Tpc1QXdz21w8Oc6O4msbDVW7j7IdyT92xb3fxo
WG25x+OMYbnt44t2hrILlQLGPL6XXRj5oJYaDmW9XbTHpPfaz5VZ9C9zL2qMhfN45ZeGiZK2IEdv
WuSnfdTaDMAlvCik5Fsv6/lJc1qS8aqt5yazMZCBsNsx8EaqaxukZUWwZ8790fPivYfFHg+SMMbz
Ks/52ADGeHsGV8lpU5TNLboWDTog1m+mN4Hk9huewVPqu8+eMpaFZOrksQxTDPbe5F22w5x+0ok5
XVm2DWApNPVnlYfLUCLJxfWE8u+bxB7+BCDRuCJua9wAYzTfyPkUF2XfsFV4uMJemKRHexJ+BYh7
jqGTn43nmjE1p6aqvocnUrykLu3ufhgEpL3WucbnqRHCI1gE0w6w/AGfK5OUpneWnQ0LomGZlBQp
z9xbcl/gmTbWtyjJmWxnbbrErDrpcUh6gg547j7WUQJUxmw6HMCFAzerde2HVPoECIRGmjz2Igvu
3XiKbkOnpszQ7CLHIsyRLTuZ1VwnblteIcKJwRYFxUQU1xKdUSFTuQ2KqqaykuZ8lvoKWxjM91vE
FcwHVOysvcwODrFByK+HauTcCkQATTxvHpSJW7jNYNUbmdk/1BAoNyH2AQYicx8fhxxiEE2PjLnA
zD4b9/WnOrHNO8/ynZvOGlwacrH9WNeO3Oe26C514Zp4T9pmF/nDDI3yK5URYtykNIPz3h8QUEmR
zXA2piS/DqsgBm2apPKaWKyMJ0kFqDfos/4OpEBU4PzMNJCehRNixd4Ce4ZS/QRwHKcW9zGa/aks
4F5pCsjKN2Yqhj65mf0guMYU5D40kOkv8TtGhyJTzP7LGSQgqevXmNbsc6HF8+C5uNCgf53JaqLi
i9smwc4CxmNt+/NwIVjFG2nG4RUj7vjokv/ALI0O+ed5UebLhS/bmcq/hF2rdhk7BP1F/MfjTme6
O0MxJdMNVTphjm7pZsudym3oykIAjUHQeShMwn7gx1vhZpzjHrQ7YdrPwq9Aw4wlLtt17yIZR+w3
3hEXkb+SEuTv1NxFn997Jn+oGX9fZPzzr8vfeStKyHpB2L43sX/7v/8C3cEvL3Hpkm/fm0I33VdE
O1+bjiDajz309/H3ffH/9od+/I1++ufaUT/39r/vRr2/rvcX/aNvk77Q8Oq+IH+2adBbiIgd5CG2
p9+lx2mRB7982VUnrjalcCXYoGVQTuvrwzX6z67Cj9/gz5fzx3/mR6/+5+tz/II6mnP0d+24P3oB
LHXCu0dpgb4a/YYlmfZ/uACedaIt3j2aaDpsqDj+apdAMO9YZuv06H7XlvzD18E+oeEtLBp+rknJ
tPQ5P1wHLU+kcgRtSc+kIcgz5L/pQrwVXY7c6/ZrgBbhd11W8U+uhe++w29rwbK4FYT28P0xr2LU
xTX9cAlc78SmKWpqxmLSRlVD2/SvtRxcdDfC+Scvw3fGh98ug7BOaNEhPTKZwFgYwXifHy7DsiJs
xmz8skwB31vUf63LQEP9T68GfWK7NNQ9oRgFYdT67ho4J3Lpt7sSVexfcVewEa78vEJ5fgZfi+WB
9od3BHVCAc6eYHpKMHowGYR9uA+0yY6gbMmEzkF6ZGkGeX+t+8D2rJ+X6J+4BvJEuUj0EFYJj212
+YYfrwFf5upgwxEI7Czx37YrfreYf3tC/vp4+NOPSXFiMcNHWyaYFzG8+u5msE5MR7AvsmEAEfsL
7o0IF9i3HdSIf+4xqTFdoVpgOkx3dzkW/e6GYH6HhctxlzvmXdL511oRLpGUyvqz14BxI8oNFK+O
hYEKNNZ3z0nnxJQWhwgtXc5Uf8UHhMJo9ydvBCFONCteWUxyEfGay0H0w87AYcFF8uL+G3Pntts0
EIThV+kVl5ad2HEspEpQkErbFARFXG9ri7g5tHISofL0fONdp96cKJ1I+LKpM7ue3Tn9cwi5TjK2
9PRRxtC9u8DmlWzAZ6LaF/1PPrLOZPsKMo2CJKOUI8xwm0DKuxdC4OpG1qlXWIl+QBU3MTrtkxm3
YiOGGKZBRiELCihEgWIwOncXImoOUOg6zZgFmMiIRtYQ/xmc2JcHwiyCrBg56ahuxGpJLbuKB/3I
ukwDrkKPNoOQm9VWClLdQWBBrVxs5aFrSgE/RyrrdEzo4ximYJ2Ub4XIg6i+NhOSgB4M8ak7aSJR
2eoICkwhAUpBK9pqHKnAbHNA1AXaYBiltd/cPaWIWYu0HmMUB2kErCLhtAQR/Q1ZGAR0ikoA0VEn
IcKrt4r69YYhCgPUYZIRJSb4SXX5a/siDII4TNNEirpSfGopNeyWk4Aa72kNA4VrMT/SQJTEsLFw
yCBHXxq4CFR7RimGYRDH2NGuMcGGDjIvQaUXewgEcTmuMw1ZA4A0XyAytAKhZgoCZZEVi2F0CG11
fFBjK0CJQK5UTcTcikS0bUsmMgJN2tWGVAA7mK1r16FH+5bWRvYAT6J+SEcgJRQceOLLxDAOAFkB
FWjpqnHn/4W27sUVBAfWMoHcwxCdADsjYgRiKF8g0iSII2KoGMfRBg9duwkNuKJF2mAEyHoIqEK8
SGQtUFpLJIgleyGFwhiKjoIrpAUGHJ5KPRJQ4xH26FK1l2EzoB5iKwHZUA1iSrqJMKGzMrWZ6Ad0
2IRAr3CCJlppVm5dBvQjelPabXBQ4IJl+4usxAseWuc4Gcc6zT9KCrQsFruSoPseaNJ62/93KT3J
20XkarwHpfberm2hS/n71FM+ddqx9c8mDVmv477uXnB7aW+t5q2aD8/LojLVHb28dcbXbfPazEiP
vpvnY5rBd013ojW4ST/t7BxYC8NB+ocGSNk8xvM7bw2retkSi4WZNTt9TppqyVJGY6o2WYu2a8me
m+pps33CghNqyuVs/6guG/trl7gws9nq5I2ZPb49uTSMtyk9DrngWrvKpanmpHMmps19F7GpaSMK
0w3CdRikJXxlJouxyX8VxaO37ZRUcvPB68VoZPLx024xhT4aWbv9z1WJGDV0aimyXqCW8JdVvrob
F1X15BG3ALWe+Pze3PqEa7dNS/iruTeL5dh4CXiHnGhpfysnk9JTWPjJyRHO8IYxUVNmeuSrNkec
66Ld9fflklEhO+yEy8Rq6f+gPezkfUFv2dTbvUWvtdRHBmWOwlpW3h130b+WOs1hUF+29y2JqDr5
oKb94O14neDS0sXwm6Yx+rq8e7jldD8taO7LF/57uIoL9XqHHAECbzeKUrvMqPz9UPnugBDHbQXl
0RK/oeR+5d8gR/wI0vtPU3n293O+yGWSuT9y1A1Lape1zh/3j8CmkZkLn3YQPwKbRsVPxpGaJ08q
OAVy31IUoz3iDwU/ltiQeWaLpNXVpNfytn8QgfJcz7BYeclMp3Gz3dYrEGZpX+FsPDZLpihureBq
9I5wvrWdMRN5kWa/9Tu4FY7gS11gCvbSP8IV+muLtPKQr0wOf9rMYQJGH3BFQmqwV6boCpR7+Kx3
RZLrytft+LKpaN31NT94lifupoWpTv8AAAD//w==</cx:binary>
              </cx:geoCache>
            </cx:geography>
          </cx:layoutPr>
        </cx:series>
      </cx:plotAreaRegion>
    </cx:plotArea>
    <cx:legend pos="r" align="min" overlay="0">
      <cx:txPr>
        <a:bodyPr vertOverflow="overflow" horzOverflow="overflow" wrap="square" lIns="0" tIns="0" rIns="0" bIns="0"/>
        <a:lstStyle/>
        <a:p>
          <a:pPr algn="ctr" rtl="0">
            <a:def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defRPr>
          </a:pPr>
          <a:endParaRPr lang="en-US" sz="700" b="0" i="0" u="none" strike="noStrike" kern="1200" baseline="0">
            <a:solidFill>
              <a:sysClr val="windowText" lastClr="000000">
                <a:lumMod val="65000"/>
                <a:lumOff val="35000"/>
              </a:sysClr>
            </a:solidFill>
            <a:latin typeface="Segoe UI" panose="020B0502040204020203" pitchFamily="34" charset="0"/>
            <a:ea typeface="+mn-ea"/>
            <a:cs typeface="Segoe UI" panose="020B0502040204020203" pitchFamily="34" charset="0"/>
          </a:endParaRPr>
        </a:p>
      </cx:txPr>
    </cx:legend>
  </cx:chart>
  <cx:spPr>
    <a:solidFill>
      <a:schemeClr val="bg1"/>
    </a:solidFill>
    <a:ln w="6350">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0C16-4433-45F2-A6B9-130EDEADE7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1D25FCB-A0BF-4D80-A0F3-953839392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3CEE7C52-08A0-44B2-817A-7FDB04889F44}"/>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5" name="Footer Placeholder 4">
            <a:extLst>
              <a:ext uri="{FF2B5EF4-FFF2-40B4-BE49-F238E27FC236}">
                <a16:creationId xmlns:a16="http://schemas.microsoft.com/office/drawing/2014/main" id="{476EC53D-76E5-46BB-86E4-0A395CAF676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D5E50A7-9ED0-473B-BABC-8ADA290C8C9F}"/>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375638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F9EA-385A-4535-8C85-C1C3DF5E2441}"/>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512A094-5EF8-4F9E-B6CC-F5DFFBB3C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434A062-9AF0-434B-B4A9-E0E09EEE395C}"/>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5" name="Footer Placeholder 4">
            <a:extLst>
              <a:ext uri="{FF2B5EF4-FFF2-40B4-BE49-F238E27FC236}">
                <a16:creationId xmlns:a16="http://schemas.microsoft.com/office/drawing/2014/main" id="{B4A9B05E-7B99-4F96-9860-AB8E5CF1A24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B406236-A344-41D6-9F8A-50EF8720E474}"/>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157613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5A29C-EC58-4838-BDFD-7CFC42EC04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4CEF0D9E-9FE3-4AE7-90D7-B6A0E2DC5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5078FD3-9136-462D-AD04-FE7791D709D4}"/>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5" name="Footer Placeholder 4">
            <a:extLst>
              <a:ext uri="{FF2B5EF4-FFF2-40B4-BE49-F238E27FC236}">
                <a16:creationId xmlns:a16="http://schemas.microsoft.com/office/drawing/2014/main" id="{2350B90B-0A4F-4EB8-8E27-96F4ED1C9E0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5DD8DA8-C0A2-4CEB-BEE7-3ABC89CC4780}"/>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231591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DADC-2725-43FB-8AE4-4AC78FA05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BC62B3-A6DF-4FC0-8A79-2F81A01D3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8A2199-077A-48E8-AC95-24CA18D835C6}"/>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5" name="Footer Placeholder 4">
            <a:extLst>
              <a:ext uri="{FF2B5EF4-FFF2-40B4-BE49-F238E27FC236}">
                <a16:creationId xmlns:a16="http://schemas.microsoft.com/office/drawing/2014/main" id="{F02CA7B8-91F1-4612-ACF4-16606656D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AA0D5-DC9D-43C1-BBE9-49986E985C41}"/>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1634322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3EFC-4739-4E90-9353-4B1AD56F3A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EB39C4-3F65-422D-8578-36AB941D7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A64DA-64FE-4E96-A5FD-D6FB697668A8}"/>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5" name="Footer Placeholder 4">
            <a:extLst>
              <a:ext uri="{FF2B5EF4-FFF2-40B4-BE49-F238E27FC236}">
                <a16:creationId xmlns:a16="http://schemas.microsoft.com/office/drawing/2014/main" id="{C3BC18BA-D9FB-480C-9B72-5A4DACDD4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EFB90-F632-4E2C-BC0A-840E508C273D}"/>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4136023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BEE0-D4A6-4BE9-B994-AAA6076FA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459F6B-EEF3-45F6-BE15-4BE7C6A993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DA135-9761-4119-A829-1F08288F7F43}"/>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5" name="Footer Placeholder 4">
            <a:extLst>
              <a:ext uri="{FF2B5EF4-FFF2-40B4-BE49-F238E27FC236}">
                <a16:creationId xmlns:a16="http://schemas.microsoft.com/office/drawing/2014/main" id="{A8375310-511C-407E-B492-C4137AF0C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ECD9D-0E1A-4E22-BB43-56D6789125CD}"/>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331157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DD4-C3F9-40FE-9A04-AB53097BA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8D04C7-0436-4F94-9ED2-9483B48FF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11EF50-362E-456D-B481-5C49AC9FC9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DDE50-B80C-405B-89E6-692EA3FBE1E7}"/>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6" name="Footer Placeholder 5">
            <a:extLst>
              <a:ext uri="{FF2B5EF4-FFF2-40B4-BE49-F238E27FC236}">
                <a16:creationId xmlns:a16="http://schemas.microsoft.com/office/drawing/2014/main" id="{96C97795-6722-4C4F-A21A-D361716EC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7AD027-D3C9-44E6-BF15-C90DBF3896BA}"/>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1082129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5BB2-116F-43CD-A522-D59E2B612D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A1160D-80E9-45AE-AD48-62D4C78A4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C0CCF-D7AC-43C7-B167-90CD065B2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1C2F3D-C35B-4389-8211-492D41C4E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57976-5A77-4785-84BD-2AB2E01836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F07BED-3698-4FAD-8C74-D37E8EF37694}"/>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8" name="Footer Placeholder 7">
            <a:extLst>
              <a:ext uri="{FF2B5EF4-FFF2-40B4-BE49-F238E27FC236}">
                <a16:creationId xmlns:a16="http://schemas.microsoft.com/office/drawing/2014/main" id="{490E4001-F8A5-4C41-A70A-D55670D2DA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8727CB-5AE4-47C4-8A77-C15A4C3DDBB0}"/>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2702433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1F25-738C-4385-8655-55D9619967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29FC7B-1959-4049-939D-C4B3DCA73B60}"/>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4" name="Footer Placeholder 3">
            <a:extLst>
              <a:ext uri="{FF2B5EF4-FFF2-40B4-BE49-F238E27FC236}">
                <a16:creationId xmlns:a16="http://schemas.microsoft.com/office/drawing/2014/main" id="{7F7324B5-F15C-4851-AF18-D19F3DC93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D2FEDB-A6E2-432F-90B7-9E8B76B688F0}"/>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1848503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8F8C2-4708-499A-B3C6-DF8A4D4E9F26}"/>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3" name="Footer Placeholder 2">
            <a:extLst>
              <a:ext uri="{FF2B5EF4-FFF2-40B4-BE49-F238E27FC236}">
                <a16:creationId xmlns:a16="http://schemas.microsoft.com/office/drawing/2014/main" id="{13F70BE0-D5DF-43A2-95D2-44477FDB4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2DDAF1-4CEF-4262-90D5-C654B56A1C73}"/>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1997375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F9BE-50EB-453F-81D1-0619471AB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49F7C-2B7E-487F-B963-056DA6118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7762E4-DD4B-4DC7-A4F1-3E7533A11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86308-BFEE-4921-9117-9A8C2B9CB2FB}"/>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6" name="Footer Placeholder 5">
            <a:extLst>
              <a:ext uri="{FF2B5EF4-FFF2-40B4-BE49-F238E27FC236}">
                <a16:creationId xmlns:a16="http://schemas.microsoft.com/office/drawing/2014/main" id="{6169BE84-8ED5-4D2E-8DCD-3FF6FCD8C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272690-A33D-4331-84D8-A5F1ACB8F78E}"/>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14633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959B-EB9D-463C-97B3-84A6F90E172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C413CB9-18B5-4E59-80FB-272C2A59F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8AAAECD-4A41-4413-881E-4F66AD13699C}"/>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5" name="Footer Placeholder 4">
            <a:extLst>
              <a:ext uri="{FF2B5EF4-FFF2-40B4-BE49-F238E27FC236}">
                <a16:creationId xmlns:a16="http://schemas.microsoft.com/office/drawing/2014/main" id="{69595E13-30FE-456D-AC36-7E14785CDF7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5A4C3BC-6B47-4612-BF33-D4729FB07D73}"/>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284719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9314-96A4-434F-98F4-144066683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BDAC65-3CD3-4AC6-8856-8873661173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51863354-3F02-41FE-BE24-6F15410B1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9FB67-6691-4197-AFAA-FBB6B5ED4588}"/>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6" name="Footer Placeholder 5">
            <a:extLst>
              <a:ext uri="{FF2B5EF4-FFF2-40B4-BE49-F238E27FC236}">
                <a16:creationId xmlns:a16="http://schemas.microsoft.com/office/drawing/2014/main" id="{62D162DF-3FAE-4FAE-950C-20F236F007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BBA60-187F-4C0D-83A6-622404F78AB9}"/>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1097896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E5BC-EF3B-456C-98AE-B9F7DF3AE4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7DB516-EE46-46D0-BE1A-78C7D5904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E11B82-4164-4743-8DD5-20636F3D932C}"/>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5" name="Footer Placeholder 4">
            <a:extLst>
              <a:ext uri="{FF2B5EF4-FFF2-40B4-BE49-F238E27FC236}">
                <a16:creationId xmlns:a16="http://schemas.microsoft.com/office/drawing/2014/main" id="{B9148FA7-B5BD-445D-9FB8-371ED3C98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F8975-9468-4BFA-B4E9-62C06A739475}"/>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589099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2BD33-1788-42F3-82AC-DCD2E96FE3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A707D6-C89F-481C-B01A-6EC3B3E32F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27513-C48A-4494-8655-18BAA99EAC74}"/>
              </a:ext>
            </a:extLst>
          </p:cNvPr>
          <p:cNvSpPr>
            <a:spLocks noGrp="1"/>
          </p:cNvSpPr>
          <p:nvPr>
            <p:ph type="dt" sz="half" idx="10"/>
          </p:nvPr>
        </p:nvSpPr>
        <p:spPr/>
        <p:txBody>
          <a:bodyPr/>
          <a:lstStyle/>
          <a:p>
            <a:fld id="{B1124B5F-0062-4E6D-86C1-B68663348D77}" type="datetimeFigureOut">
              <a:rPr lang="en-IN" smtClean="0"/>
              <a:t>10-04-2021</a:t>
            </a:fld>
            <a:endParaRPr lang="en-IN"/>
          </a:p>
        </p:txBody>
      </p:sp>
      <p:sp>
        <p:nvSpPr>
          <p:cNvPr id="5" name="Footer Placeholder 4">
            <a:extLst>
              <a:ext uri="{FF2B5EF4-FFF2-40B4-BE49-F238E27FC236}">
                <a16:creationId xmlns:a16="http://schemas.microsoft.com/office/drawing/2014/main" id="{45B010C4-4878-4C01-89EA-0D3CF988A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DE0045-E4CE-4920-AF4B-B1CB883FFBC0}"/>
              </a:ext>
            </a:extLst>
          </p:cNvPr>
          <p:cNvSpPr>
            <a:spLocks noGrp="1"/>
          </p:cNvSpPr>
          <p:nvPr>
            <p:ph type="sldNum" sz="quarter" idx="12"/>
          </p:nvPr>
        </p:nvSpPr>
        <p:spPr/>
        <p:txBody>
          <a:bodyPr/>
          <a:lstStyle/>
          <a:p>
            <a:fld id="{222C9950-4466-4E38-85BE-BB8D4B449C7C}" type="slidenum">
              <a:rPr lang="en-IN" smtClean="0"/>
              <a:t>‹#›</a:t>
            </a:fld>
            <a:endParaRPr lang="en-IN"/>
          </a:p>
        </p:txBody>
      </p:sp>
    </p:spTree>
    <p:extLst>
      <p:ext uri="{BB962C8B-B14F-4D97-AF65-F5344CB8AC3E}">
        <p14:creationId xmlns:p14="http://schemas.microsoft.com/office/powerpoint/2010/main" val="174037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2206-1C7D-45CB-9CB4-641F4154B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1B2FBEFB-3F78-4EA0-8F6E-EA66CDC89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007F5-CDC1-4E2C-82C2-A94B9C0811B9}"/>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5" name="Footer Placeholder 4">
            <a:extLst>
              <a:ext uri="{FF2B5EF4-FFF2-40B4-BE49-F238E27FC236}">
                <a16:creationId xmlns:a16="http://schemas.microsoft.com/office/drawing/2014/main" id="{57FC2484-F271-4D79-ABB4-362CEE2F1B4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F4990EB-E540-4E59-8959-1D33B61B1E8E}"/>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67025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B1A3-24D9-4A59-A28A-DCCA0809FA4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BF610AC-D225-4D3C-9068-B0FD3F028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A601780F-CF80-4AD1-96FF-825B8346A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D1FF645-306B-4A2A-B62B-62B4800190FD}"/>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6" name="Footer Placeholder 5">
            <a:extLst>
              <a:ext uri="{FF2B5EF4-FFF2-40B4-BE49-F238E27FC236}">
                <a16:creationId xmlns:a16="http://schemas.microsoft.com/office/drawing/2014/main" id="{9B31E64A-ED0A-42DD-A86C-A1896F86ADC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580F52E-7982-4978-859B-3F96B1452866}"/>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150879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D73-C25C-48BB-86DF-3AFEF44D067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E1974A5-0E8A-4CDE-B2AB-CBAC4AF85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02DF4-FF65-4226-ADD5-6AD335530D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BCE0B936-B134-4BDC-A4A9-AD94B8478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28A76-3429-41AF-8EA0-2D591F790B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9127BEDC-C716-4E41-861B-3407CF4C9E7C}"/>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8" name="Footer Placeholder 7">
            <a:extLst>
              <a:ext uri="{FF2B5EF4-FFF2-40B4-BE49-F238E27FC236}">
                <a16:creationId xmlns:a16="http://schemas.microsoft.com/office/drawing/2014/main" id="{9421135C-4FBC-4DBF-95FC-3BC67790D9A7}"/>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6DC4B59F-282C-4CD6-9BC2-433B9E41C207}"/>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169429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76EA-3BD7-4BEC-A99C-B009695B73E5}"/>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01F140FB-C51A-47F0-8BAF-A41C4A00D00A}"/>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4" name="Footer Placeholder 3">
            <a:extLst>
              <a:ext uri="{FF2B5EF4-FFF2-40B4-BE49-F238E27FC236}">
                <a16:creationId xmlns:a16="http://schemas.microsoft.com/office/drawing/2014/main" id="{3A092117-6C25-4457-AE2D-B71420C39B48}"/>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923E0B25-D97A-4488-9119-7DE6900B0C8F}"/>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212443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1B422-158B-442B-9148-38631B34EDA9}"/>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3" name="Footer Placeholder 2">
            <a:extLst>
              <a:ext uri="{FF2B5EF4-FFF2-40B4-BE49-F238E27FC236}">
                <a16:creationId xmlns:a16="http://schemas.microsoft.com/office/drawing/2014/main" id="{06046759-4D47-45CC-8A80-7A407F3867F0}"/>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C87BAD0-A17A-40B2-95A9-D157924A64AB}"/>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396843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1B45-C585-453C-8657-24FA57189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47AB16F2-3E0A-4257-A5AC-85AA0D5A1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FDAB4A7-B2EA-4232-BBC3-8E0CA2F70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9C712-7011-4F92-8224-76257807EAAD}"/>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6" name="Footer Placeholder 5">
            <a:extLst>
              <a:ext uri="{FF2B5EF4-FFF2-40B4-BE49-F238E27FC236}">
                <a16:creationId xmlns:a16="http://schemas.microsoft.com/office/drawing/2014/main" id="{05AE6F79-A6D7-407F-B918-3A8632A519C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8D0623E-6D7B-40AE-B79F-E9AAA17DE30C}"/>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263436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5DCE-A93F-4415-9AC8-33EEECAB8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60F31166-A4B5-4189-B4E2-F9A026F61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D94D1523-5A25-43D3-9C15-48E9FA788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E394A-0A52-482D-A842-2CAF0057576D}"/>
              </a:ext>
            </a:extLst>
          </p:cNvPr>
          <p:cNvSpPr>
            <a:spLocks noGrp="1"/>
          </p:cNvSpPr>
          <p:nvPr>
            <p:ph type="dt" sz="half" idx="10"/>
          </p:nvPr>
        </p:nvSpPr>
        <p:spPr/>
        <p:txBody>
          <a:bodyPr/>
          <a:lstStyle/>
          <a:p>
            <a:fld id="{66A39DDC-D41F-4E6F-BC72-5FC0F96595D9}" type="datetimeFigureOut">
              <a:rPr lang="en-AE" smtClean="0"/>
              <a:t>10/04/2021</a:t>
            </a:fld>
            <a:endParaRPr lang="en-AE"/>
          </a:p>
        </p:txBody>
      </p:sp>
      <p:sp>
        <p:nvSpPr>
          <p:cNvPr id="6" name="Footer Placeholder 5">
            <a:extLst>
              <a:ext uri="{FF2B5EF4-FFF2-40B4-BE49-F238E27FC236}">
                <a16:creationId xmlns:a16="http://schemas.microsoft.com/office/drawing/2014/main" id="{CDF57901-AEF1-447B-9FA1-371C47EF53B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EC1713D-0FA7-44EB-AA67-20C04BB8110F}"/>
              </a:ext>
            </a:extLst>
          </p:cNvPr>
          <p:cNvSpPr>
            <a:spLocks noGrp="1"/>
          </p:cNvSpPr>
          <p:nvPr>
            <p:ph type="sldNum" sz="quarter" idx="12"/>
          </p:nvPr>
        </p:nvSpPr>
        <p:spPr/>
        <p:txBody>
          <a:bodyPr/>
          <a:lstStyle/>
          <a:p>
            <a:fld id="{17A946E0-7305-48B3-A317-48E750B386FD}" type="slidenum">
              <a:rPr lang="en-AE" smtClean="0"/>
              <a:t>‹#›</a:t>
            </a:fld>
            <a:endParaRPr lang="en-AE"/>
          </a:p>
        </p:txBody>
      </p:sp>
    </p:spTree>
    <p:extLst>
      <p:ext uri="{BB962C8B-B14F-4D97-AF65-F5344CB8AC3E}">
        <p14:creationId xmlns:p14="http://schemas.microsoft.com/office/powerpoint/2010/main" val="296202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D097BD-3D09-4148-985B-93269EFDB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4ECD8CD-4ECE-404D-8C46-21A0D4829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BD93AEE-DAA0-49E4-956A-08F757E86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39DDC-D41F-4E6F-BC72-5FC0F96595D9}" type="datetimeFigureOut">
              <a:rPr lang="en-AE" smtClean="0"/>
              <a:t>10/04/2021</a:t>
            </a:fld>
            <a:endParaRPr lang="en-AE"/>
          </a:p>
        </p:txBody>
      </p:sp>
      <p:sp>
        <p:nvSpPr>
          <p:cNvPr id="5" name="Footer Placeholder 4">
            <a:extLst>
              <a:ext uri="{FF2B5EF4-FFF2-40B4-BE49-F238E27FC236}">
                <a16:creationId xmlns:a16="http://schemas.microsoft.com/office/drawing/2014/main" id="{16F51616-6338-47FA-A526-377275A04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07B56078-FF19-46E5-A686-A1D1703A1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946E0-7305-48B3-A317-48E750B386FD}" type="slidenum">
              <a:rPr lang="en-AE" smtClean="0"/>
              <a:t>‹#›</a:t>
            </a:fld>
            <a:endParaRPr lang="en-AE"/>
          </a:p>
        </p:txBody>
      </p:sp>
    </p:spTree>
    <p:extLst>
      <p:ext uri="{BB962C8B-B14F-4D97-AF65-F5344CB8AC3E}">
        <p14:creationId xmlns:p14="http://schemas.microsoft.com/office/powerpoint/2010/main" val="43760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DB807-4497-4F22-A842-56DF5D7C8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3B173F-F28E-44E2-88DC-F40B086DF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4861F-6BEE-49B5-ABC9-EE3D3F42D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24B5F-0062-4E6D-86C1-B68663348D77}" type="datetimeFigureOut">
              <a:rPr lang="en-IN" smtClean="0"/>
              <a:t>10-04-2021</a:t>
            </a:fld>
            <a:endParaRPr lang="en-IN"/>
          </a:p>
        </p:txBody>
      </p:sp>
      <p:sp>
        <p:nvSpPr>
          <p:cNvPr id="5" name="Footer Placeholder 4">
            <a:extLst>
              <a:ext uri="{FF2B5EF4-FFF2-40B4-BE49-F238E27FC236}">
                <a16:creationId xmlns:a16="http://schemas.microsoft.com/office/drawing/2014/main" id="{8E62977F-7D68-4F85-82B8-00B77ACF4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B4E7B7-9B6E-4D56-B04C-B98249FD8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C9950-4466-4E38-85BE-BB8D4B449C7C}" type="slidenum">
              <a:rPr lang="en-IN" smtClean="0"/>
              <a:t>‹#›</a:t>
            </a:fld>
            <a:endParaRPr lang="en-IN"/>
          </a:p>
        </p:txBody>
      </p:sp>
    </p:spTree>
    <p:extLst>
      <p:ext uri="{BB962C8B-B14F-4D97-AF65-F5344CB8AC3E}">
        <p14:creationId xmlns:p14="http://schemas.microsoft.com/office/powerpoint/2010/main" val="2775952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jmkresearch.com/" TargetMode="External"/><Relationship Id="rId3" Type="http://schemas.openxmlformats.org/officeDocument/2006/relationships/hyperlink" Target="https://www.pluginindia.com/" TargetMode="External"/><Relationship Id="rId7" Type="http://schemas.openxmlformats.org/officeDocument/2006/relationships/hyperlink" Target="https://www.ev-volumes.com/" TargetMode="External"/><Relationship Id="rId2" Type="http://schemas.openxmlformats.org/officeDocument/2006/relationships/hyperlink" Target="https://vahan.nic.in/" TargetMode="External"/><Relationship Id="rId1" Type="http://schemas.openxmlformats.org/officeDocument/2006/relationships/slideLayout" Target="../slideLayouts/slideLayout1.xml"/><Relationship Id="rId6" Type="http://schemas.openxmlformats.org/officeDocument/2006/relationships/hyperlink" Target="https://www.iea.org/" TargetMode="External"/><Relationship Id="rId5" Type="http://schemas.openxmlformats.org/officeDocument/2006/relationships/hyperlink" Target="https://fame2.heavyindustry.gov.in/" TargetMode="External"/><Relationship Id="rId4" Type="http://schemas.openxmlformats.org/officeDocument/2006/relationships/hyperlink" Target="https://theicct.or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xml"/><Relationship Id="rId5" Type="http://schemas.openxmlformats.org/officeDocument/2006/relationships/chart" Target="../charts/chart23.xml"/><Relationship Id="rId4" Type="http://schemas.openxmlformats.org/officeDocument/2006/relationships/chart" Target="../charts/chart2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image" Target="../media/image5.png"/><Relationship Id="rId2" Type="http://schemas.openxmlformats.org/officeDocument/2006/relationships/chart" Target="../charts/chart13.xml"/><Relationship Id="rId1" Type="http://schemas.openxmlformats.org/officeDocument/2006/relationships/slideLayout" Target="../slideLayouts/slideLayout1.xml"/><Relationship Id="rId6" Type="http://schemas.microsoft.com/office/2014/relationships/chartEx" Target="../charts/chartEx1.xml"/><Relationship Id="rId5" Type="http://schemas.openxmlformats.org/officeDocument/2006/relationships/chart" Target="../charts/chart16.xml"/><Relationship Id="rId4" Type="http://schemas.openxmlformats.org/officeDocument/2006/relationships/chart" Target="../charts/chart15.xml"/></Relationships>
</file>

<file path=ppt/slides/_rels/slide9.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6.png"/><Relationship Id="rId7" Type="http://schemas.openxmlformats.org/officeDocument/2006/relationships/chart" Target="../charts/chart18.xml"/><Relationship Id="rId2" Type="http://schemas.microsoft.com/office/2014/relationships/chartEx" Target="../charts/chartEx2.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14/relationships/chartEx" Target="../charts/chartEx3.xml"/><Relationship Id="rId10" Type="http://schemas.openxmlformats.org/officeDocument/2006/relationships/chart" Target="../charts/chart19.xml"/><Relationship Id="rId4" Type="http://schemas.openxmlformats.org/officeDocument/2006/relationships/chart" Target="../charts/chart17.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9F8112C0-CDDD-4CE4-8264-B2D19FD793D3}"/>
              </a:ext>
            </a:extLst>
          </p:cNvPr>
          <p:cNvSpPr>
            <a:spLocks noGrp="1"/>
          </p:cNvSpPr>
          <p:nvPr>
            <p:ph type="subTitle" idx="1"/>
          </p:nvPr>
        </p:nvSpPr>
        <p:spPr>
          <a:xfrm>
            <a:off x="3923221" y="4038557"/>
            <a:ext cx="4345559" cy="1192203"/>
          </a:xfrm>
          <a:noFill/>
        </p:spPr>
        <p:txBody>
          <a:bodyPr>
            <a:normAutofit fontScale="62500" lnSpcReduction="20000"/>
          </a:bodyPr>
          <a:lstStyle/>
          <a:p>
            <a:r>
              <a:rPr lang="en-IN" sz="4000" dirty="0">
                <a:solidFill>
                  <a:srgbClr val="080808"/>
                </a:solidFill>
              </a:rPr>
              <a:t>Data Lords</a:t>
            </a:r>
            <a:r>
              <a:rPr lang="en-IN" sz="2900" dirty="0">
                <a:solidFill>
                  <a:srgbClr val="080808"/>
                </a:solidFill>
              </a:rPr>
              <a:t> </a:t>
            </a:r>
          </a:p>
          <a:p>
            <a:pPr marL="1524000" algn="l"/>
            <a:r>
              <a:rPr lang="en-IN" sz="2000" dirty="0">
                <a:solidFill>
                  <a:srgbClr val="080808"/>
                </a:solidFill>
              </a:rPr>
              <a:t>Raja </a:t>
            </a:r>
            <a:r>
              <a:rPr lang="en-IN" sz="2000" dirty="0" err="1">
                <a:solidFill>
                  <a:srgbClr val="080808"/>
                </a:solidFill>
              </a:rPr>
              <a:t>Shekher</a:t>
            </a:r>
            <a:r>
              <a:rPr lang="en-IN" sz="2000" dirty="0">
                <a:solidFill>
                  <a:srgbClr val="080808"/>
                </a:solidFill>
              </a:rPr>
              <a:t> Reddy</a:t>
            </a:r>
          </a:p>
          <a:p>
            <a:pPr marL="1524000" algn="l"/>
            <a:r>
              <a:rPr lang="en-IN" sz="2000" dirty="0">
                <a:solidFill>
                  <a:srgbClr val="080808"/>
                </a:solidFill>
              </a:rPr>
              <a:t>Shubham Singh</a:t>
            </a:r>
          </a:p>
          <a:p>
            <a:pPr marL="1524000" algn="l"/>
            <a:r>
              <a:rPr lang="en-IN" sz="2000" dirty="0">
                <a:solidFill>
                  <a:srgbClr val="080808"/>
                </a:solidFill>
              </a:rPr>
              <a:t>Imad Siddiqui</a:t>
            </a:r>
          </a:p>
          <a:p>
            <a:pPr marL="1524000" algn="l"/>
            <a:endParaRPr lang="en-IN" sz="2000" dirty="0">
              <a:solidFill>
                <a:srgbClr val="080808"/>
              </a:solidFill>
            </a:endParaRPr>
          </a:p>
        </p:txBody>
      </p:sp>
      <p:sp>
        <p:nvSpPr>
          <p:cNvPr id="2" name="Title 1">
            <a:extLst>
              <a:ext uri="{FF2B5EF4-FFF2-40B4-BE49-F238E27FC236}">
                <a16:creationId xmlns:a16="http://schemas.microsoft.com/office/drawing/2014/main" id="{6D11FF9F-8808-4A8E-AC85-48C979EEDFE3}"/>
              </a:ext>
            </a:extLst>
          </p:cNvPr>
          <p:cNvSpPr>
            <a:spLocks noGrp="1"/>
          </p:cNvSpPr>
          <p:nvPr>
            <p:ph type="ctrTitle"/>
          </p:nvPr>
        </p:nvSpPr>
        <p:spPr>
          <a:xfrm>
            <a:off x="3204642" y="1849371"/>
            <a:ext cx="5782716" cy="2150719"/>
          </a:xfrm>
          <a:noFill/>
        </p:spPr>
        <p:txBody>
          <a:bodyPr anchor="ctr">
            <a:normAutofit/>
          </a:bodyPr>
          <a:lstStyle/>
          <a:p>
            <a:r>
              <a:rPr lang="en-IN" sz="4800" b="1" dirty="0">
                <a:solidFill>
                  <a:srgbClr val="080808"/>
                </a:solidFill>
              </a:rPr>
              <a:t>DATA FIESTA</a:t>
            </a:r>
            <a:br>
              <a:rPr lang="en-IN" sz="4800" b="1" dirty="0">
                <a:solidFill>
                  <a:srgbClr val="080808"/>
                </a:solidFill>
              </a:rPr>
            </a:br>
            <a:r>
              <a:rPr lang="en-IN" sz="2800" b="1" dirty="0">
                <a:solidFill>
                  <a:srgbClr val="080808"/>
                </a:solidFill>
              </a:rPr>
              <a:t>EV MARKET ANALYSIS</a:t>
            </a:r>
            <a:endParaRPr lang="en-IN" sz="3600" b="1"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80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FC376209-6BE6-4DE8-B726-56704B06C125}"/>
              </a:ext>
            </a:extLst>
          </p:cNvPr>
          <p:cNvSpPr/>
          <p:nvPr/>
        </p:nvSpPr>
        <p:spPr>
          <a:xfrm>
            <a:off x="9896480" y="0"/>
            <a:ext cx="2295520"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4" name="Title 5">
            <a:extLst>
              <a:ext uri="{FF2B5EF4-FFF2-40B4-BE49-F238E27FC236}">
                <a16:creationId xmlns:a16="http://schemas.microsoft.com/office/drawing/2014/main" id="{752A3572-7C4D-4A78-B92E-C0F296571CDC}"/>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cs typeface="Tajawal" panose="00000500000000000000" pitchFamily="2" charset="-78"/>
              </a:rPr>
              <a:t>SOURCES &amp; REFERENCES</a:t>
            </a:r>
          </a:p>
        </p:txBody>
      </p:sp>
      <p:cxnSp>
        <p:nvCxnSpPr>
          <p:cNvPr id="312" name="Straight Connector 311">
            <a:extLst>
              <a:ext uri="{FF2B5EF4-FFF2-40B4-BE49-F238E27FC236}">
                <a16:creationId xmlns:a16="http://schemas.microsoft.com/office/drawing/2014/main" id="{238B5818-9045-4D7D-BF45-F98F6C72B14F}"/>
              </a:ext>
            </a:extLst>
          </p:cNvPr>
          <p:cNvCxnSpPr>
            <a:cxnSpLocks/>
          </p:cNvCxnSpPr>
          <p:nvPr/>
        </p:nvCxnSpPr>
        <p:spPr>
          <a:xfrm flipV="1">
            <a:off x="291158" y="599315"/>
            <a:ext cx="6126960" cy="21374"/>
          </a:xfrm>
          <a:prstGeom prst="line">
            <a:avLst/>
          </a:prstGeom>
          <a:noFill/>
          <a:ln w="6350">
            <a:solidFill>
              <a:srgbClr val="C00000"/>
            </a:solidFill>
            <a:miter lim="800000"/>
          </a:ln>
        </p:spPr>
      </p:cxnSp>
      <p:sp>
        <p:nvSpPr>
          <p:cNvPr id="2" name="TextBox 1">
            <a:extLst>
              <a:ext uri="{FF2B5EF4-FFF2-40B4-BE49-F238E27FC236}">
                <a16:creationId xmlns:a16="http://schemas.microsoft.com/office/drawing/2014/main" id="{EC781912-D04C-40FF-8C07-11ECEE46846D}"/>
              </a:ext>
            </a:extLst>
          </p:cNvPr>
          <p:cNvSpPr txBox="1"/>
          <p:nvPr/>
        </p:nvSpPr>
        <p:spPr>
          <a:xfrm>
            <a:off x="1073020" y="1446245"/>
            <a:ext cx="7613780" cy="3785652"/>
          </a:xfrm>
          <a:prstGeom prst="rect">
            <a:avLst/>
          </a:prstGeom>
          <a:noFill/>
        </p:spPr>
        <p:txBody>
          <a:bodyPr wrap="square" rtlCol="0">
            <a:spAutoFit/>
          </a:bodyPr>
          <a:lstStyle/>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err="1">
                <a:latin typeface="Arial" panose="020B0604020202020204" pitchFamily="34" charset="0"/>
                <a:cs typeface="Arial" panose="020B0604020202020204" pitchFamily="34" charset="0"/>
              </a:rPr>
              <a:t>Vahan</a:t>
            </a:r>
            <a:r>
              <a:rPr lang="en-US" sz="1600" i="1" dirty="0">
                <a:latin typeface="Arial" panose="020B0604020202020204" pitchFamily="34" charset="0"/>
                <a:cs typeface="Arial" panose="020B0604020202020204" pitchFamily="34" charset="0"/>
              </a:rPr>
              <a:t> Dashboard – </a:t>
            </a:r>
            <a:r>
              <a:rPr lang="en-US" sz="1600" i="1" dirty="0">
                <a:latin typeface="Arial" panose="020B0604020202020204" pitchFamily="34" charset="0"/>
                <a:cs typeface="Arial" panose="020B0604020202020204" pitchFamily="34" charset="0"/>
                <a:hlinkClick r:id="rId2"/>
              </a:rPr>
              <a:t>https://vahan.nic.in/</a:t>
            </a: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err="1">
                <a:latin typeface="Arial" panose="020B0604020202020204" pitchFamily="34" charset="0"/>
                <a:cs typeface="Arial" panose="020B0604020202020204" pitchFamily="34" charset="0"/>
              </a:rPr>
              <a:t>PlugInIndia</a:t>
            </a:r>
            <a:r>
              <a:rPr lang="en-US" sz="1600" i="1" dirty="0">
                <a:latin typeface="Arial" panose="020B0604020202020204" pitchFamily="34" charset="0"/>
                <a:cs typeface="Arial" panose="020B0604020202020204" pitchFamily="34" charset="0"/>
              </a:rPr>
              <a:t> - </a:t>
            </a:r>
            <a:r>
              <a:rPr lang="en-US" sz="1600" i="1" dirty="0">
                <a:latin typeface="Arial" panose="020B0604020202020204" pitchFamily="34" charset="0"/>
                <a:cs typeface="Arial" panose="020B0604020202020204" pitchFamily="34" charset="0"/>
                <a:hlinkClick r:id="rId3"/>
              </a:rPr>
              <a:t>https://www.pluginindia.com/</a:t>
            </a: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The International Council on Clean Transportation - </a:t>
            </a:r>
            <a:r>
              <a:rPr lang="en-US" sz="1600" i="1" dirty="0">
                <a:latin typeface="Arial" panose="020B0604020202020204" pitchFamily="34" charset="0"/>
                <a:cs typeface="Arial" panose="020B0604020202020204" pitchFamily="34" charset="0"/>
                <a:hlinkClick r:id="rId4"/>
              </a:rPr>
              <a:t>https://theicct.org/</a:t>
            </a: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FAME II (</a:t>
            </a:r>
            <a:r>
              <a:rPr lang="en-US" sz="1600" i="1" dirty="0" err="1">
                <a:latin typeface="Arial" panose="020B0604020202020204" pitchFamily="34" charset="0"/>
                <a:cs typeface="Arial" panose="020B0604020202020204" pitchFamily="34" charset="0"/>
              </a:rPr>
              <a:t>GoI</a:t>
            </a:r>
            <a:r>
              <a:rPr lang="en-US" sz="1600" i="1" dirty="0">
                <a:latin typeface="Arial" panose="020B0604020202020204" pitchFamily="34" charset="0"/>
                <a:cs typeface="Arial" panose="020B0604020202020204" pitchFamily="34" charset="0"/>
              </a:rPr>
              <a:t>) - </a:t>
            </a:r>
            <a:r>
              <a:rPr lang="en-US" sz="1600" i="1" dirty="0">
                <a:latin typeface="Arial" panose="020B0604020202020204" pitchFamily="34" charset="0"/>
                <a:cs typeface="Arial" panose="020B0604020202020204" pitchFamily="34" charset="0"/>
                <a:hlinkClick r:id="rId5"/>
              </a:rPr>
              <a:t>https://fame2.heavyindustry.gov.in/</a:t>
            </a: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International Energy Agency - </a:t>
            </a:r>
            <a:r>
              <a:rPr lang="en-US" sz="1600" i="1" dirty="0">
                <a:latin typeface="Arial" panose="020B0604020202020204" pitchFamily="34" charset="0"/>
                <a:cs typeface="Arial" panose="020B0604020202020204" pitchFamily="34" charset="0"/>
                <a:hlinkClick r:id="rId6"/>
              </a:rPr>
              <a:t>https://www.iea.org/</a:t>
            </a: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EV Volumes - </a:t>
            </a:r>
            <a:r>
              <a:rPr lang="en-US" sz="1600" i="1" dirty="0">
                <a:latin typeface="Arial" panose="020B0604020202020204" pitchFamily="34" charset="0"/>
                <a:cs typeface="Arial" panose="020B0604020202020204" pitchFamily="34" charset="0"/>
                <a:hlinkClick r:id="rId7"/>
              </a:rPr>
              <a:t>https://www.ev-volumes.com/</a:t>
            </a: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JMK Research &amp; Analytics - </a:t>
            </a:r>
            <a:r>
              <a:rPr lang="en-US" sz="1600" i="1" dirty="0">
                <a:latin typeface="Arial" panose="020B0604020202020204" pitchFamily="34" charset="0"/>
                <a:cs typeface="Arial" panose="020B0604020202020204" pitchFamily="34" charset="0"/>
                <a:hlinkClick r:id="rId8"/>
              </a:rPr>
              <a:t>https://jmkresearch.com/</a:t>
            </a:r>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387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a:extLst>
              <a:ext uri="{FF2B5EF4-FFF2-40B4-BE49-F238E27FC236}">
                <a16:creationId xmlns:a16="http://schemas.microsoft.com/office/drawing/2014/main" id="{5F1C1FCB-C4C4-4D3B-8B21-DFB4C78862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31" b="13032"/>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49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1A39-3DA7-42A8-8297-50CD0F8DC025}"/>
              </a:ext>
            </a:extLst>
          </p:cNvPr>
          <p:cNvSpPr txBox="1">
            <a:spLocks/>
          </p:cNvSpPr>
          <p:nvPr/>
        </p:nvSpPr>
        <p:spPr>
          <a:xfrm>
            <a:off x="3204642" y="1849371"/>
            <a:ext cx="5782716" cy="2150719"/>
          </a:xfrm>
          <a:prstGeom prst="rect">
            <a:avLst/>
          </a:prstGeom>
          <a:noFill/>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solidFill>
                  <a:srgbClr val="080808"/>
                </a:solidFill>
              </a:rPr>
              <a:t>APPENDIX</a:t>
            </a:r>
            <a:endParaRPr lang="en-IN" sz="3600" b="1" dirty="0">
              <a:solidFill>
                <a:srgbClr val="080808"/>
              </a:solidFill>
            </a:endParaRPr>
          </a:p>
        </p:txBody>
      </p:sp>
    </p:spTree>
    <p:extLst>
      <p:ext uri="{BB962C8B-B14F-4D97-AF65-F5344CB8AC3E}">
        <p14:creationId xmlns:p14="http://schemas.microsoft.com/office/powerpoint/2010/main" val="32866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752A3572-7C4D-4A78-B92E-C0F296571CDC}"/>
              </a:ext>
            </a:extLst>
          </p:cNvPr>
          <p:cNvSpPr txBox="1"/>
          <p:nvPr/>
        </p:nvSpPr>
        <p:spPr>
          <a:xfrm>
            <a:off x="7674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COST BREAKDOWN OF PCS SETUP</a:t>
            </a:r>
          </a:p>
        </p:txBody>
      </p:sp>
      <p:cxnSp>
        <p:nvCxnSpPr>
          <p:cNvPr id="5" name="Straight Connector 4">
            <a:extLst>
              <a:ext uri="{FF2B5EF4-FFF2-40B4-BE49-F238E27FC236}">
                <a16:creationId xmlns:a16="http://schemas.microsoft.com/office/drawing/2014/main" id="{49536413-C15D-48F7-8C51-518FCB1F0F59}"/>
              </a:ext>
            </a:extLst>
          </p:cNvPr>
          <p:cNvCxnSpPr/>
          <p:nvPr/>
        </p:nvCxnSpPr>
        <p:spPr>
          <a:xfrm>
            <a:off x="767408" y="620688"/>
            <a:ext cx="10922000" cy="0"/>
          </a:xfrm>
          <a:prstGeom prst="line">
            <a:avLst/>
          </a:prstGeom>
          <a:noFill/>
          <a:ln w="6350">
            <a:solidFill>
              <a:srgbClr val="C00000"/>
            </a:solidFill>
            <a:miter lim="800000"/>
          </a:ln>
        </p:spPr>
      </p:cxnSp>
      <p:sp>
        <p:nvSpPr>
          <p:cNvPr id="6" name="AutoShape 2">
            <a:extLst>
              <a:ext uri="{FF2B5EF4-FFF2-40B4-BE49-F238E27FC236}">
                <a16:creationId xmlns:a16="http://schemas.microsoft.com/office/drawing/2014/main" id="{F0B86CF6-71A9-40A6-AFCA-6307BF055633}"/>
              </a:ext>
            </a:extLst>
          </p:cNvPr>
          <p:cNvSpPr>
            <a:spLocks noChangeAspect="1" noChangeArrowheads="1"/>
          </p:cNvSpPr>
          <p:nvPr/>
        </p:nvSpPr>
        <p:spPr bwMode="auto">
          <a:xfrm>
            <a:off x="5943599"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graphicFrame>
        <p:nvGraphicFramePr>
          <p:cNvPr id="3" name="Table 2">
            <a:extLst>
              <a:ext uri="{FF2B5EF4-FFF2-40B4-BE49-F238E27FC236}">
                <a16:creationId xmlns:a16="http://schemas.microsoft.com/office/drawing/2014/main" id="{4685765D-8DCB-4104-8FFC-E2CC6AB6A410}"/>
              </a:ext>
            </a:extLst>
          </p:cNvPr>
          <p:cNvGraphicFramePr>
            <a:graphicFrameLocks noGrp="1"/>
          </p:cNvGraphicFramePr>
          <p:nvPr>
            <p:extLst>
              <p:ext uri="{D42A27DB-BD31-4B8C-83A1-F6EECF244321}">
                <p14:modId xmlns:p14="http://schemas.microsoft.com/office/powerpoint/2010/main" val="1837098951"/>
              </p:ext>
            </p:extLst>
          </p:nvPr>
        </p:nvGraphicFramePr>
        <p:xfrm>
          <a:off x="767408" y="1131570"/>
          <a:ext cx="6302098" cy="4290060"/>
        </p:xfrm>
        <a:graphic>
          <a:graphicData uri="http://schemas.openxmlformats.org/drawingml/2006/table">
            <a:tbl>
              <a:tblPr/>
              <a:tblGrid>
                <a:gridCol w="2720698">
                  <a:extLst>
                    <a:ext uri="{9D8B030D-6E8A-4147-A177-3AD203B41FA5}">
                      <a16:colId xmlns:a16="http://schemas.microsoft.com/office/drawing/2014/main" val="1252410870"/>
                    </a:ext>
                  </a:extLst>
                </a:gridCol>
                <a:gridCol w="749300">
                  <a:extLst>
                    <a:ext uri="{9D8B030D-6E8A-4147-A177-3AD203B41FA5}">
                      <a16:colId xmlns:a16="http://schemas.microsoft.com/office/drawing/2014/main" val="2897977201"/>
                    </a:ext>
                  </a:extLst>
                </a:gridCol>
                <a:gridCol w="1409700">
                  <a:extLst>
                    <a:ext uri="{9D8B030D-6E8A-4147-A177-3AD203B41FA5}">
                      <a16:colId xmlns:a16="http://schemas.microsoft.com/office/drawing/2014/main" val="2195381600"/>
                    </a:ext>
                  </a:extLst>
                </a:gridCol>
                <a:gridCol w="1422400">
                  <a:extLst>
                    <a:ext uri="{9D8B030D-6E8A-4147-A177-3AD203B41FA5}">
                      <a16:colId xmlns:a16="http://schemas.microsoft.com/office/drawing/2014/main" val="1481134264"/>
                    </a:ext>
                  </a:extLst>
                </a:gridCol>
              </a:tblGrid>
              <a:tr h="365760">
                <a:tc>
                  <a:txBody>
                    <a:bodyPr/>
                    <a:lstStyle/>
                    <a:p>
                      <a:pPr algn="l" fontAlgn="b"/>
                      <a:r>
                        <a:rPr lang="en-IN" sz="1100" b="1" i="0" u="none" strike="noStrike" dirty="0">
                          <a:solidFill>
                            <a:srgbClr val="000000"/>
                          </a:solidFill>
                          <a:effectLst/>
                          <a:latin typeface="Calibri" panose="020F0502020204030204" pitchFamily="34" charset="0"/>
                        </a:rPr>
                        <a:t>Type of Charger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1" i="0" u="none" strike="noStrike">
                          <a:solidFill>
                            <a:srgbClr val="000000"/>
                          </a:solidFill>
                          <a:effectLst/>
                          <a:latin typeface="Calibri" panose="020F0502020204030204" pitchFamily="34" charset="0"/>
                        </a:rPr>
                        <a:t>Cost incl GST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1" i="0" u="none" strike="noStrike">
                          <a:solidFill>
                            <a:srgbClr val="000000"/>
                          </a:solidFill>
                          <a:effectLst/>
                          <a:latin typeface="Calibri" panose="020F0502020204030204" pitchFamily="34" charset="0"/>
                        </a:rPr>
                        <a:t>Number of EVs that can be charged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1" i="0" u="none" strike="noStrike">
                          <a:solidFill>
                            <a:srgbClr val="000000"/>
                          </a:solidFill>
                          <a:effectLst/>
                          <a:latin typeface="Calibri" panose="020F0502020204030204" pitchFamily="34" charset="0"/>
                        </a:rPr>
                        <a:t>Max Power sold to EVs per day (20 HRS/day)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09530524"/>
                  </a:ext>
                </a:extLst>
              </a:tr>
              <a:tr h="182880">
                <a:tc gridSpan="4">
                  <a:txBody>
                    <a:bodyPr/>
                    <a:lstStyle/>
                    <a:p>
                      <a:pPr algn="l" fontAlgn="b"/>
                      <a:r>
                        <a:rPr lang="en-IN" sz="1100" b="1" i="0" u="none" strike="noStrike" dirty="0">
                          <a:solidFill>
                            <a:srgbClr val="000000"/>
                          </a:solidFill>
                          <a:effectLst/>
                          <a:latin typeface="Calibri" panose="020F0502020204030204" pitchFamily="34" charset="0"/>
                        </a:rPr>
                        <a:t>CAPEX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53013"/>
                  </a:ext>
                </a:extLst>
              </a:tr>
              <a:tr h="182880">
                <a:tc>
                  <a:txBody>
                    <a:bodyPr/>
                    <a:lstStyle/>
                    <a:p>
                      <a:pPr algn="l" fontAlgn="b"/>
                      <a:r>
                        <a:rPr lang="en-IN" sz="1100" b="0" i="0" u="none" strike="noStrike" dirty="0">
                          <a:solidFill>
                            <a:srgbClr val="000000"/>
                          </a:solidFill>
                          <a:effectLst/>
                          <a:latin typeface="Calibri" panose="020F0502020204030204" pitchFamily="34" charset="0"/>
                        </a:rPr>
                        <a:t>50 kW Fast Charger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100" b="0" i="0" u="none" strike="noStrike">
                          <a:solidFill>
                            <a:srgbClr val="000000"/>
                          </a:solidFill>
                          <a:effectLst/>
                          <a:latin typeface="Calibri" panose="020F0502020204030204" pitchFamily="34" charset="0"/>
                        </a:rPr>
                        <a:t>₹ 14,50,000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330403"/>
                  </a:ext>
                </a:extLst>
              </a:tr>
              <a:tr h="182880">
                <a:tc>
                  <a:txBody>
                    <a:bodyPr/>
                    <a:lstStyle/>
                    <a:p>
                      <a:pPr algn="l" fontAlgn="b"/>
                      <a:r>
                        <a:rPr lang="en-IN" sz="1100" b="0" i="0" u="none" strike="noStrike" dirty="0">
                          <a:solidFill>
                            <a:srgbClr val="000000"/>
                          </a:solidFill>
                          <a:effectLst/>
                          <a:latin typeface="Calibri" panose="020F0502020204030204" pitchFamily="34" charset="0"/>
                        </a:rPr>
                        <a:t>22kW AC Charger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1,25,000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272093"/>
                  </a:ext>
                </a:extLst>
              </a:tr>
              <a:tr h="182880">
                <a:tc>
                  <a:txBody>
                    <a:bodyPr/>
                    <a:lstStyle/>
                    <a:p>
                      <a:pPr algn="l" fontAlgn="b"/>
                      <a:r>
                        <a:rPr lang="en-IN" sz="1100" b="0" i="0" u="none" strike="noStrike" dirty="0">
                          <a:solidFill>
                            <a:srgbClr val="000000"/>
                          </a:solidFill>
                          <a:effectLst/>
                          <a:latin typeface="Calibri" panose="020F0502020204030204" pitchFamily="34" charset="0"/>
                        </a:rPr>
                        <a:t>15kW DC Charger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 2,40,000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9762"/>
                  </a:ext>
                </a:extLst>
              </a:tr>
              <a:tr h="182880">
                <a:tc>
                  <a:txBody>
                    <a:bodyPr/>
                    <a:lstStyle/>
                    <a:p>
                      <a:pPr algn="l" fontAlgn="b"/>
                      <a:r>
                        <a:rPr lang="en-IN" sz="1100" b="0" i="0" u="none" strike="noStrike" dirty="0">
                          <a:solidFill>
                            <a:srgbClr val="000000"/>
                          </a:solidFill>
                          <a:effectLst/>
                          <a:latin typeface="Calibri" panose="020F0502020204030204" pitchFamily="34" charset="0"/>
                        </a:rPr>
                        <a:t>3.3kW AC Charger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70,000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738803"/>
                  </a:ext>
                </a:extLst>
              </a:tr>
              <a:tr h="182880">
                <a:tc>
                  <a:txBody>
                    <a:bodyPr/>
                    <a:lstStyle/>
                    <a:p>
                      <a:pPr algn="l" fontAlgn="b"/>
                      <a:r>
                        <a:rPr lang="en-IN" sz="1100" b="0" i="0" u="none" strike="noStrike" dirty="0">
                          <a:solidFill>
                            <a:srgbClr val="000000"/>
                          </a:solidFill>
                          <a:effectLst/>
                          <a:latin typeface="Calibri" panose="020F0502020204030204" pitchFamily="34" charset="0"/>
                        </a:rPr>
                        <a:t>New Electricity connection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7,50,000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371590"/>
                  </a:ext>
                </a:extLst>
              </a:tr>
              <a:tr h="182880">
                <a:tc>
                  <a:txBody>
                    <a:bodyPr/>
                    <a:lstStyle/>
                    <a:p>
                      <a:pPr algn="l" fontAlgn="b"/>
                      <a:r>
                        <a:rPr lang="en-IN" sz="1100" b="0" i="0" u="none" strike="noStrike">
                          <a:solidFill>
                            <a:srgbClr val="000000"/>
                          </a:solidFill>
                          <a:effectLst/>
                          <a:latin typeface="Calibri" panose="020F0502020204030204" pitchFamily="34" charset="0"/>
                        </a:rPr>
                        <a:t>Civil Works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2,50,000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524929"/>
                  </a:ext>
                </a:extLst>
              </a:tr>
              <a:tr h="182880">
                <a:tc>
                  <a:txBody>
                    <a:bodyPr/>
                    <a:lstStyle/>
                    <a:p>
                      <a:pPr algn="l" fontAlgn="b"/>
                      <a:r>
                        <a:rPr lang="en-IN" sz="1100" b="0" i="0" u="none" strike="noStrike">
                          <a:solidFill>
                            <a:srgbClr val="000000"/>
                          </a:solidFill>
                          <a:effectLst/>
                          <a:latin typeface="Calibri" panose="020F0502020204030204" pitchFamily="34" charset="0"/>
                        </a:rPr>
                        <a:t>Management Software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40,000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8476351"/>
                  </a:ext>
                </a:extLst>
              </a:tr>
              <a:tr h="182880">
                <a:tc>
                  <a:txBody>
                    <a:bodyPr/>
                    <a:lstStyle/>
                    <a:p>
                      <a:pPr algn="l" fontAlgn="b"/>
                      <a:r>
                        <a:rPr lang="en-IN" sz="1100" b="0" i="0" u="none" strike="noStrike">
                          <a:solidFill>
                            <a:srgbClr val="000000"/>
                          </a:solidFill>
                          <a:effectLst/>
                          <a:latin typeface="Calibri" panose="020F0502020204030204" pitchFamily="34" charset="0"/>
                        </a:rPr>
                        <a:t>Misc. (CCTV Camera Setup etc)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30,000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4536"/>
                  </a:ext>
                </a:extLst>
              </a:tr>
              <a:tr h="289560">
                <a:tc>
                  <a:txBody>
                    <a:bodyPr/>
                    <a:lstStyle/>
                    <a:p>
                      <a:pPr algn="l" fontAlgn="b"/>
                      <a:r>
                        <a:rPr lang="en-IN" sz="1100" b="0" i="0" u="none" strike="noStrike">
                          <a:solidFill>
                            <a:srgbClr val="000000"/>
                          </a:solidFill>
                          <a:effectLst/>
                          <a:latin typeface="Calibri" panose="020F0502020204030204" pitchFamily="34" charset="0"/>
                        </a:rPr>
                        <a:t>Total CAPEX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n-IN" sz="1100" b="0" i="0" u="none" strike="noStrike">
                          <a:solidFill>
                            <a:srgbClr val="000000"/>
                          </a:solidFill>
                          <a:effectLst/>
                          <a:latin typeface="Calibri" panose="020F0502020204030204" pitchFamily="34" charset="0"/>
                        </a:rPr>
                        <a:t>₹ 29,55,000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n-IN" sz="1100" b="0" i="0" u="none" strike="noStrike" dirty="0">
                          <a:solidFill>
                            <a:srgbClr val="000000"/>
                          </a:solidFill>
                          <a:effectLst/>
                          <a:latin typeface="Calibri" panose="020F0502020204030204" pitchFamily="34" charset="0"/>
                        </a:rPr>
                        <a:t>2940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973613823"/>
                  </a:ext>
                </a:extLst>
              </a:tr>
              <a:tr h="182880">
                <a:tc gridSpan="4">
                  <a:txBody>
                    <a:bodyPr/>
                    <a:lstStyle/>
                    <a:p>
                      <a:pPr algn="l" fontAlgn="b"/>
                      <a:r>
                        <a:rPr lang="en-IN" sz="1100" b="1" i="0" u="none" strike="noStrike" dirty="0">
                          <a:solidFill>
                            <a:srgbClr val="000000"/>
                          </a:solidFill>
                          <a:effectLst/>
                          <a:latin typeface="Calibri" panose="020F0502020204030204" pitchFamily="34" charset="0"/>
                        </a:rPr>
                        <a:t>OPEX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79433571"/>
                  </a:ext>
                </a:extLst>
              </a:tr>
              <a:tr h="182880">
                <a:tc>
                  <a:txBody>
                    <a:bodyPr/>
                    <a:lstStyle/>
                    <a:p>
                      <a:pPr algn="l" fontAlgn="b"/>
                      <a:r>
                        <a:rPr lang="en-US" sz="1100" b="0" i="0" u="none" strike="noStrike">
                          <a:solidFill>
                            <a:srgbClr val="000000"/>
                          </a:solidFill>
                          <a:effectLst/>
                          <a:latin typeface="Calibri" panose="020F0502020204030204" pitchFamily="34" charset="0"/>
                        </a:rPr>
                        <a:t>Technicians (1 considered for first 6 months)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1,50,000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971214"/>
                  </a:ext>
                </a:extLst>
              </a:tr>
              <a:tr h="182880">
                <a:tc>
                  <a:txBody>
                    <a:bodyPr/>
                    <a:lstStyle/>
                    <a:p>
                      <a:pPr algn="l" fontAlgn="b"/>
                      <a:r>
                        <a:rPr lang="en-US" sz="1100" b="0" i="0" u="none" strike="noStrike">
                          <a:solidFill>
                            <a:srgbClr val="000000"/>
                          </a:solidFill>
                          <a:effectLst/>
                          <a:latin typeface="Calibri" panose="020F0502020204030204" pitchFamily="34" charset="0"/>
                        </a:rPr>
                        <a:t>Site Maintenance Staff (1 staff for the year)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1,80,000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653342"/>
                  </a:ext>
                </a:extLst>
              </a:tr>
              <a:tr h="182880">
                <a:tc>
                  <a:txBody>
                    <a:bodyPr/>
                    <a:lstStyle/>
                    <a:p>
                      <a:pPr algn="l" fontAlgn="b"/>
                      <a:r>
                        <a:rPr lang="en-IN" sz="1100" b="0" i="0" u="none" strike="noStrike">
                          <a:solidFill>
                            <a:srgbClr val="000000"/>
                          </a:solidFill>
                          <a:effectLst/>
                          <a:latin typeface="Calibri" panose="020F0502020204030204" pitchFamily="34" charset="0"/>
                        </a:rPr>
                        <a:t>Network Service Provider Fee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474842"/>
                  </a:ext>
                </a:extLst>
              </a:tr>
              <a:tr h="182880">
                <a:tc>
                  <a:txBody>
                    <a:bodyPr/>
                    <a:lstStyle/>
                    <a:p>
                      <a:pPr algn="l" fontAlgn="b"/>
                      <a:r>
                        <a:rPr lang="en-US" sz="1100" b="0" i="0" u="none" strike="noStrike">
                          <a:solidFill>
                            <a:srgbClr val="000000"/>
                          </a:solidFill>
                          <a:effectLst/>
                          <a:latin typeface="Calibri" panose="020F0502020204030204" pitchFamily="34" charset="0"/>
                        </a:rPr>
                        <a:t>Software Licensing Fee (10% of net margin)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955176"/>
                  </a:ext>
                </a:extLst>
              </a:tr>
              <a:tr h="182880">
                <a:tc>
                  <a:txBody>
                    <a:bodyPr/>
                    <a:lstStyle/>
                    <a:p>
                      <a:pPr algn="l" fontAlgn="b"/>
                      <a:r>
                        <a:rPr lang="en-US" sz="1100" b="0" i="0" u="none" strike="noStrike">
                          <a:solidFill>
                            <a:srgbClr val="000000"/>
                          </a:solidFill>
                          <a:effectLst/>
                          <a:latin typeface="Calibri" panose="020F0502020204030204" pitchFamily="34" charset="0"/>
                        </a:rPr>
                        <a:t>Payment Gateway Fee (1-2% of total collections)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8348027"/>
                  </a:ext>
                </a:extLst>
              </a:tr>
              <a:tr h="182880">
                <a:tc>
                  <a:txBody>
                    <a:bodyPr/>
                    <a:lstStyle/>
                    <a:p>
                      <a:pPr algn="l" fontAlgn="b"/>
                      <a:r>
                        <a:rPr lang="en-US" sz="1100" b="0" i="0" u="none" strike="noStrike">
                          <a:solidFill>
                            <a:srgbClr val="000000"/>
                          </a:solidFill>
                          <a:effectLst/>
                          <a:latin typeface="Calibri" panose="020F0502020204030204" pitchFamily="34" charset="0"/>
                        </a:rPr>
                        <a:t>Land Lease Rental (50,000/month)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6,00,000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7532986"/>
                  </a:ext>
                </a:extLst>
              </a:tr>
              <a:tr h="182880">
                <a:tc>
                  <a:txBody>
                    <a:bodyPr/>
                    <a:lstStyle/>
                    <a:p>
                      <a:pPr algn="l" fontAlgn="b"/>
                      <a:r>
                        <a:rPr lang="en-IN" sz="1100" b="0" i="0" u="none" strike="noStrike">
                          <a:solidFill>
                            <a:srgbClr val="000000"/>
                          </a:solidFill>
                          <a:effectLst/>
                          <a:latin typeface="Calibri" panose="020F0502020204030204" pitchFamily="34" charset="0"/>
                        </a:rPr>
                        <a:t>Advertising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36,000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697054"/>
                  </a:ext>
                </a:extLst>
              </a:tr>
              <a:tr h="365760">
                <a:tc>
                  <a:txBody>
                    <a:bodyPr/>
                    <a:lstStyle/>
                    <a:p>
                      <a:pPr algn="l" fontAlgn="b"/>
                      <a:r>
                        <a:rPr lang="en-IN" sz="1100" b="0" i="0" u="none" strike="noStrike">
                          <a:solidFill>
                            <a:srgbClr val="000000"/>
                          </a:solidFill>
                          <a:effectLst/>
                          <a:latin typeface="Calibri" panose="020F0502020204030204" pitchFamily="34" charset="0"/>
                        </a:rPr>
                        <a:t>Total OPEX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gridSpan="3">
                  <a:txBody>
                    <a:bodyPr/>
                    <a:lstStyle/>
                    <a:p>
                      <a:pPr algn="l" fontAlgn="b"/>
                      <a:r>
                        <a:rPr lang="en-US" sz="1100" b="0" i="0" u="none" strike="noStrike" dirty="0">
                          <a:solidFill>
                            <a:srgbClr val="000000"/>
                          </a:solidFill>
                          <a:effectLst/>
                          <a:latin typeface="Calibri" panose="020F0502020204030204" pitchFamily="34" charset="0"/>
                        </a:rPr>
                        <a:t>9,72,000 + EVSE Fee in First Year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8,22,000 + EVSE Fee from Second Year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89091820"/>
                  </a:ext>
                </a:extLst>
              </a:tr>
            </a:tbl>
          </a:graphicData>
        </a:graphic>
      </p:graphicFrame>
    </p:spTree>
    <p:extLst>
      <p:ext uri="{BB962C8B-B14F-4D97-AF65-F5344CB8AC3E}">
        <p14:creationId xmlns:p14="http://schemas.microsoft.com/office/powerpoint/2010/main" val="373990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752A3572-7C4D-4A78-B92E-C0F296571CDC}"/>
              </a:ext>
            </a:extLst>
          </p:cNvPr>
          <p:cNvSpPr txBox="1"/>
          <p:nvPr/>
        </p:nvSpPr>
        <p:spPr>
          <a:xfrm>
            <a:off x="7674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GB" altLang="en-US" sz="2800" b="0" i="0" u="none" strike="noStrike" kern="1200" cap="none" spc="0" normalizeH="0" baseline="0" noProof="0" dirty="0">
              <a:ln>
                <a:noFill/>
              </a:ln>
              <a:solidFill>
                <a:srgbClr val="E10A0A"/>
              </a:solidFill>
              <a:effectLst/>
              <a:uLnTx/>
              <a:uFillTx/>
              <a:cs typeface="Tajawal" panose="00000500000000000000" pitchFamily="2" charset="-78"/>
            </a:endParaRPr>
          </a:p>
        </p:txBody>
      </p:sp>
      <p:sp>
        <p:nvSpPr>
          <p:cNvPr id="6" name="AutoShape 2">
            <a:extLst>
              <a:ext uri="{FF2B5EF4-FFF2-40B4-BE49-F238E27FC236}">
                <a16:creationId xmlns:a16="http://schemas.microsoft.com/office/drawing/2014/main" id="{F0B86CF6-71A9-40A6-AFCA-6307BF055633}"/>
              </a:ext>
            </a:extLst>
          </p:cNvPr>
          <p:cNvSpPr>
            <a:spLocks noChangeAspect="1" noChangeArrowheads="1"/>
          </p:cNvSpPr>
          <p:nvPr/>
        </p:nvSpPr>
        <p:spPr bwMode="auto">
          <a:xfrm>
            <a:off x="5943599" y="160642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graphicFrame>
        <p:nvGraphicFramePr>
          <p:cNvPr id="19" name="Chart 18">
            <a:extLst>
              <a:ext uri="{FF2B5EF4-FFF2-40B4-BE49-F238E27FC236}">
                <a16:creationId xmlns:a16="http://schemas.microsoft.com/office/drawing/2014/main" id="{23054055-8D56-4D56-A6F5-9DBC7A001935}"/>
              </a:ext>
            </a:extLst>
          </p:cNvPr>
          <p:cNvGraphicFramePr>
            <a:graphicFrameLocks/>
          </p:cNvGraphicFramePr>
          <p:nvPr>
            <p:extLst>
              <p:ext uri="{D42A27DB-BD31-4B8C-83A1-F6EECF244321}">
                <p14:modId xmlns:p14="http://schemas.microsoft.com/office/powerpoint/2010/main" val="3314939524"/>
              </p:ext>
            </p:extLst>
          </p:nvPr>
        </p:nvGraphicFramePr>
        <p:xfrm>
          <a:off x="155257" y="1108919"/>
          <a:ext cx="2880000" cy="5286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9F2968C8-73DB-48C2-9964-114C7B436F85}"/>
              </a:ext>
            </a:extLst>
          </p:cNvPr>
          <p:cNvGraphicFramePr>
            <a:graphicFrameLocks/>
          </p:cNvGraphicFramePr>
          <p:nvPr>
            <p:extLst>
              <p:ext uri="{D42A27DB-BD31-4B8C-83A1-F6EECF244321}">
                <p14:modId xmlns:p14="http://schemas.microsoft.com/office/powerpoint/2010/main" val="1042983682"/>
              </p:ext>
            </p:extLst>
          </p:nvPr>
        </p:nvGraphicFramePr>
        <p:xfrm>
          <a:off x="3155752" y="1108919"/>
          <a:ext cx="2880000" cy="52864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9FBA43C4-4AB2-4D16-AD28-8507A9489B03}"/>
              </a:ext>
            </a:extLst>
          </p:cNvPr>
          <p:cNvGraphicFramePr>
            <a:graphicFrameLocks/>
          </p:cNvGraphicFramePr>
          <p:nvPr>
            <p:extLst>
              <p:ext uri="{D42A27DB-BD31-4B8C-83A1-F6EECF244321}">
                <p14:modId xmlns:p14="http://schemas.microsoft.com/office/powerpoint/2010/main" val="137176803"/>
              </p:ext>
            </p:extLst>
          </p:nvPr>
        </p:nvGraphicFramePr>
        <p:xfrm>
          <a:off x="6156247" y="1108919"/>
          <a:ext cx="2880000" cy="52864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85FFAE99-79D0-4FBC-AC8B-751F8746C360}"/>
              </a:ext>
            </a:extLst>
          </p:cNvPr>
          <p:cNvGraphicFramePr>
            <a:graphicFrameLocks/>
          </p:cNvGraphicFramePr>
          <p:nvPr>
            <p:extLst>
              <p:ext uri="{D42A27DB-BD31-4B8C-83A1-F6EECF244321}">
                <p14:modId xmlns:p14="http://schemas.microsoft.com/office/powerpoint/2010/main" val="1687193365"/>
              </p:ext>
            </p:extLst>
          </p:nvPr>
        </p:nvGraphicFramePr>
        <p:xfrm>
          <a:off x="9156743" y="1108919"/>
          <a:ext cx="2880000" cy="5286454"/>
        </p:xfrm>
        <a:graphic>
          <a:graphicData uri="http://schemas.openxmlformats.org/drawingml/2006/chart">
            <c:chart xmlns:c="http://schemas.openxmlformats.org/drawingml/2006/chart" xmlns:r="http://schemas.openxmlformats.org/officeDocument/2006/relationships" r:id="rId5"/>
          </a:graphicData>
        </a:graphic>
      </p:graphicFrame>
      <p:cxnSp>
        <p:nvCxnSpPr>
          <p:cNvPr id="12" name="Straight Connector 11">
            <a:extLst>
              <a:ext uri="{FF2B5EF4-FFF2-40B4-BE49-F238E27FC236}">
                <a16:creationId xmlns:a16="http://schemas.microsoft.com/office/drawing/2014/main" id="{41064235-B427-4820-8AF1-EF6F7016487E}"/>
              </a:ext>
            </a:extLst>
          </p:cNvPr>
          <p:cNvCxnSpPr>
            <a:cxnSpLocks/>
          </p:cNvCxnSpPr>
          <p:nvPr/>
        </p:nvCxnSpPr>
        <p:spPr>
          <a:xfrm flipV="1">
            <a:off x="291158" y="599315"/>
            <a:ext cx="6126960" cy="21374"/>
          </a:xfrm>
          <a:prstGeom prst="line">
            <a:avLst/>
          </a:prstGeom>
          <a:noFill/>
          <a:ln w="6350">
            <a:solidFill>
              <a:srgbClr val="C00000"/>
            </a:solidFill>
            <a:miter lim="800000"/>
          </a:ln>
        </p:spPr>
      </p:cxnSp>
      <p:sp>
        <p:nvSpPr>
          <p:cNvPr id="13" name="Title 5">
            <a:extLst>
              <a:ext uri="{FF2B5EF4-FFF2-40B4-BE49-F238E27FC236}">
                <a16:creationId xmlns:a16="http://schemas.microsoft.com/office/drawing/2014/main" id="{19A0D69C-E6B4-4F72-B393-A6C7C223E214}"/>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ELECTRIC VEHICLE SALES: UNDERLYING FACTORS</a:t>
            </a:r>
          </a:p>
        </p:txBody>
      </p:sp>
    </p:spTree>
    <p:extLst>
      <p:ext uri="{BB962C8B-B14F-4D97-AF65-F5344CB8AC3E}">
        <p14:creationId xmlns:p14="http://schemas.microsoft.com/office/powerpoint/2010/main" val="87545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FC376209-6BE6-4DE8-B726-56704B06C125}"/>
              </a:ext>
            </a:extLst>
          </p:cNvPr>
          <p:cNvSpPr/>
          <p:nvPr/>
        </p:nvSpPr>
        <p:spPr>
          <a:xfrm>
            <a:off x="9896480" y="0"/>
            <a:ext cx="2295520"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4" name="Title 5">
            <a:extLst>
              <a:ext uri="{FF2B5EF4-FFF2-40B4-BE49-F238E27FC236}">
                <a16:creationId xmlns:a16="http://schemas.microsoft.com/office/drawing/2014/main" id="{752A3572-7C4D-4A78-B92E-C0F296571CDC}"/>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GLOBAL EV SCENARIO</a:t>
            </a:r>
          </a:p>
        </p:txBody>
      </p:sp>
      <p:sp>
        <p:nvSpPr>
          <p:cNvPr id="150" name="Rectangle 149">
            <a:extLst>
              <a:ext uri="{FF2B5EF4-FFF2-40B4-BE49-F238E27FC236}">
                <a16:creationId xmlns:a16="http://schemas.microsoft.com/office/drawing/2014/main" id="{C5C4527F-8B2C-432A-B1E2-32D4F162697F}"/>
              </a:ext>
            </a:extLst>
          </p:cNvPr>
          <p:cNvSpPr/>
          <p:nvPr/>
        </p:nvSpPr>
        <p:spPr>
          <a:xfrm>
            <a:off x="6602939" y="510729"/>
            <a:ext cx="5267918" cy="6204396"/>
          </a:xfrm>
          <a:prstGeom prst="rect">
            <a:avLst/>
          </a:prstGeom>
          <a:solidFill>
            <a:schemeClr val="bg1"/>
          </a:solidFill>
          <a:ln>
            <a:solidFill>
              <a:schemeClr val="bg1">
                <a:lumMod val="85000"/>
              </a:schemeClr>
            </a:solidFill>
          </a:ln>
          <a:effectLst>
            <a:glow rad="101600">
              <a:schemeClr val="bg1">
                <a:lumMod val="8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nvGrpSpPr>
          <p:cNvPr id="153" name="Group 152">
            <a:extLst>
              <a:ext uri="{FF2B5EF4-FFF2-40B4-BE49-F238E27FC236}">
                <a16:creationId xmlns:a16="http://schemas.microsoft.com/office/drawing/2014/main" id="{0D411DA9-7E65-4A28-AF45-C5DA2624A595}"/>
              </a:ext>
            </a:extLst>
          </p:cNvPr>
          <p:cNvGrpSpPr/>
          <p:nvPr/>
        </p:nvGrpSpPr>
        <p:grpSpPr>
          <a:xfrm>
            <a:off x="6694116" y="3415493"/>
            <a:ext cx="4811132" cy="3011191"/>
            <a:chOff x="6464182" y="3459805"/>
            <a:chExt cx="4811132" cy="3011191"/>
          </a:xfrm>
        </p:grpSpPr>
        <p:sp>
          <p:nvSpPr>
            <p:cNvPr id="6" name="AutoShape 2">
              <a:extLst>
                <a:ext uri="{FF2B5EF4-FFF2-40B4-BE49-F238E27FC236}">
                  <a16:creationId xmlns:a16="http://schemas.microsoft.com/office/drawing/2014/main" id="{F0B86CF6-71A9-40A6-AFCA-6307BF055633}"/>
                </a:ext>
              </a:extLst>
            </p:cNvPr>
            <p:cNvSpPr>
              <a:spLocks noChangeAspect="1" noChangeArrowheads="1"/>
            </p:cNvSpPr>
            <p:nvPr/>
          </p:nvSpPr>
          <p:spPr bwMode="auto">
            <a:xfrm>
              <a:off x="7026368" y="35102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sp>
          <p:nvSpPr>
            <p:cNvPr id="75" name="Google Shape;689;p40">
              <a:extLst>
                <a:ext uri="{FF2B5EF4-FFF2-40B4-BE49-F238E27FC236}">
                  <a16:creationId xmlns:a16="http://schemas.microsoft.com/office/drawing/2014/main" id="{872775D7-BC0A-4A7D-938A-BCF419FA99A7}"/>
                </a:ext>
              </a:extLst>
            </p:cNvPr>
            <p:cNvSpPr/>
            <p:nvPr/>
          </p:nvSpPr>
          <p:spPr>
            <a:xfrm>
              <a:off x="9292015" y="5161012"/>
              <a:ext cx="996961" cy="222559"/>
            </a:xfrm>
            <a:custGeom>
              <a:avLst/>
              <a:gdLst/>
              <a:ahLst/>
              <a:cxnLst/>
              <a:rect l="l" t="t" r="r" b="b"/>
              <a:pathLst>
                <a:path w="59156" h="13204" extrusionOk="0">
                  <a:moveTo>
                    <a:pt x="1" y="0"/>
                  </a:moveTo>
                  <a:lnTo>
                    <a:pt x="1" y="0"/>
                  </a:lnTo>
                  <a:close/>
                  <a:moveTo>
                    <a:pt x="59155" y="13203"/>
                  </a:move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690;p40">
              <a:extLst>
                <a:ext uri="{FF2B5EF4-FFF2-40B4-BE49-F238E27FC236}">
                  <a16:creationId xmlns:a16="http://schemas.microsoft.com/office/drawing/2014/main" id="{70337ADA-C2D2-412A-8C6E-880364A941FD}"/>
                </a:ext>
              </a:extLst>
            </p:cNvPr>
            <p:cNvSpPr/>
            <p:nvPr/>
          </p:nvSpPr>
          <p:spPr>
            <a:xfrm>
              <a:off x="8268054" y="3992957"/>
              <a:ext cx="2776476" cy="2096294"/>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691;p40">
              <a:extLst>
                <a:ext uri="{FF2B5EF4-FFF2-40B4-BE49-F238E27FC236}">
                  <a16:creationId xmlns:a16="http://schemas.microsoft.com/office/drawing/2014/main" id="{DD5B1167-035F-48C3-913B-EA84F7E1BB2C}"/>
                </a:ext>
              </a:extLst>
            </p:cNvPr>
            <p:cNvSpPr/>
            <p:nvPr/>
          </p:nvSpPr>
          <p:spPr>
            <a:xfrm>
              <a:off x="10293260" y="5642631"/>
              <a:ext cx="747653" cy="548729"/>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692;p40">
              <a:extLst>
                <a:ext uri="{FF2B5EF4-FFF2-40B4-BE49-F238E27FC236}">
                  <a16:creationId xmlns:a16="http://schemas.microsoft.com/office/drawing/2014/main" id="{3029F90A-73A5-46A0-B11A-4AACAAD0601F}"/>
                </a:ext>
              </a:extLst>
            </p:cNvPr>
            <p:cNvSpPr/>
            <p:nvPr/>
          </p:nvSpPr>
          <p:spPr>
            <a:xfrm>
              <a:off x="10649427" y="5450927"/>
              <a:ext cx="385346" cy="210221"/>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693;p40">
              <a:extLst>
                <a:ext uri="{FF2B5EF4-FFF2-40B4-BE49-F238E27FC236}">
                  <a16:creationId xmlns:a16="http://schemas.microsoft.com/office/drawing/2014/main" id="{60144C1F-D723-4967-902F-AF2E45BB0A6A}"/>
                </a:ext>
              </a:extLst>
            </p:cNvPr>
            <p:cNvSpPr/>
            <p:nvPr/>
          </p:nvSpPr>
          <p:spPr>
            <a:xfrm>
              <a:off x="10283064" y="5309703"/>
              <a:ext cx="190204" cy="214705"/>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694;p40">
              <a:extLst>
                <a:ext uri="{FF2B5EF4-FFF2-40B4-BE49-F238E27FC236}">
                  <a16:creationId xmlns:a16="http://schemas.microsoft.com/office/drawing/2014/main" id="{7435939F-8DDC-4242-95BC-232238DEF5C2}"/>
                </a:ext>
              </a:extLst>
            </p:cNvPr>
            <p:cNvSpPr/>
            <p:nvPr/>
          </p:nvSpPr>
          <p:spPr>
            <a:xfrm>
              <a:off x="10044254" y="5333974"/>
              <a:ext cx="365240" cy="290386"/>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695;p40">
              <a:extLst>
                <a:ext uri="{FF2B5EF4-FFF2-40B4-BE49-F238E27FC236}">
                  <a16:creationId xmlns:a16="http://schemas.microsoft.com/office/drawing/2014/main" id="{7E71F71F-C4F4-4641-950C-7FEB40C57920}"/>
                </a:ext>
              </a:extLst>
            </p:cNvPr>
            <p:cNvSpPr/>
            <p:nvPr/>
          </p:nvSpPr>
          <p:spPr>
            <a:xfrm>
              <a:off x="9265221" y="5647721"/>
              <a:ext cx="153211" cy="266602"/>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696;p40">
              <a:extLst>
                <a:ext uri="{FF2B5EF4-FFF2-40B4-BE49-F238E27FC236}">
                  <a16:creationId xmlns:a16="http://schemas.microsoft.com/office/drawing/2014/main" id="{E53AC112-05C8-427C-A9E3-A3BE3199AF64}"/>
                </a:ext>
              </a:extLst>
            </p:cNvPr>
            <p:cNvSpPr/>
            <p:nvPr/>
          </p:nvSpPr>
          <p:spPr>
            <a:xfrm>
              <a:off x="10646815" y="4544253"/>
              <a:ext cx="180294" cy="282008"/>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697;p40">
              <a:extLst>
                <a:ext uri="{FF2B5EF4-FFF2-40B4-BE49-F238E27FC236}">
                  <a16:creationId xmlns:a16="http://schemas.microsoft.com/office/drawing/2014/main" id="{85BF1E50-75F0-4736-BADB-9392D2E568A6}"/>
                </a:ext>
              </a:extLst>
            </p:cNvPr>
            <p:cNvSpPr/>
            <p:nvPr/>
          </p:nvSpPr>
          <p:spPr>
            <a:xfrm>
              <a:off x="10959302" y="6112992"/>
              <a:ext cx="316012" cy="239044"/>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698;p40">
              <a:extLst>
                <a:ext uri="{FF2B5EF4-FFF2-40B4-BE49-F238E27FC236}">
                  <a16:creationId xmlns:a16="http://schemas.microsoft.com/office/drawing/2014/main" id="{4F419D2C-0128-4279-80EE-D7304012CE4E}"/>
                </a:ext>
              </a:extLst>
            </p:cNvPr>
            <p:cNvSpPr/>
            <p:nvPr/>
          </p:nvSpPr>
          <p:spPr>
            <a:xfrm>
              <a:off x="10557702" y="5057289"/>
              <a:ext cx="156986" cy="259860"/>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699;p40">
              <a:extLst>
                <a:ext uri="{FF2B5EF4-FFF2-40B4-BE49-F238E27FC236}">
                  <a16:creationId xmlns:a16="http://schemas.microsoft.com/office/drawing/2014/main" id="{8F20EBF6-0753-4147-BDA9-71193F714A85}"/>
                </a:ext>
              </a:extLst>
            </p:cNvPr>
            <p:cNvSpPr/>
            <p:nvPr/>
          </p:nvSpPr>
          <p:spPr>
            <a:xfrm>
              <a:off x="10445568" y="5410375"/>
              <a:ext cx="124965" cy="153334"/>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700;p40">
              <a:extLst>
                <a:ext uri="{FF2B5EF4-FFF2-40B4-BE49-F238E27FC236}">
                  <a16:creationId xmlns:a16="http://schemas.microsoft.com/office/drawing/2014/main" id="{3EAAF472-6DCF-4DDF-B10F-0193AE0277C1}"/>
                </a:ext>
              </a:extLst>
            </p:cNvPr>
            <p:cNvSpPr/>
            <p:nvPr/>
          </p:nvSpPr>
          <p:spPr>
            <a:xfrm>
              <a:off x="9218911" y="3995047"/>
              <a:ext cx="175356" cy="109898"/>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701;p40">
              <a:extLst>
                <a:ext uri="{FF2B5EF4-FFF2-40B4-BE49-F238E27FC236}">
                  <a16:creationId xmlns:a16="http://schemas.microsoft.com/office/drawing/2014/main" id="{07178A27-67B8-443D-9A69-B5709D6E058A}"/>
                </a:ext>
              </a:extLst>
            </p:cNvPr>
            <p:cNvSpPr/>
            <p:nvPr/>
          </p:nvSpPr>
          <p:spPr>
            <a:xfrm>
              <a:off x="8737517" y="3953248"/>
              <a:ext cx="166019" cy="59854"/>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702;p40">
              <a:extLst>
                <a:ext uri="{FF2B5EF4-FFF2-40B4-BE49-F238E27FC236}">
                  <a16:creationId xmlns:a16="http://schemas.microsoft.com/office/drawing/2014/main" id="{31A932E5-E4D1-43B9-9A6C-C0A7FA6364F6}"/>
                </a:ext>
              </a:extLst>
            </p:cNvPr>
            <p:cNvSpPr/>
            <p:nvPr/>
          </p:nvSpPr>
          <p:spPr>
            <a:xfrm>
              <a:off x="8437838" y="4354757"/>
              <a:ext cx="78080" cy="78091"/>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703;p40">
              <a:extLst>
                <a:ext uri="{FF2B5EF4-FFF2-40B4-BE49-F238E27FC236}">
                  <a16:creationId xmlns:a16="http://schemas.microsoft.com/office/drawing/2014/main" id="{06D94633-9666-44FB-B723-00E245C0CE70}"/>
                </a:ext>
              </a:extLst>
            </p:cNvPr>
            <p:cNvSpPr/>
            <p:nvPr/>
          </p:nvSpPr>
          <p:spPr>
            <a:xfrm>
              <a:off x="10407213" y="5599012"/>
              <a:ext cx="145172" cy="55539"/>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704;p40">
              <a:extLst>
                <a:ext uri="{FF2B5EF4-FFF2-40B4-BE49-F238E27FC236}">
                  <a16:creationId xmlns:a16="http://schemas.microsoft.com/office/drawing/2014/main" id="{9ECAC7C7-8EB3-461B-B3B0-F2ECD7CA201C}"/>
                </a:ext>
              </a:extLst>
            </p:cNvPr>
            <p:cNvSpPr/>
            <p:nvPr/>
          </p:nvSpPr>
          <p:spPr>
            <a:xfrm>
              <a:off x="10167224" y="4011649"/>
              <a:ext cx="176739" cy="36964"/>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705;p40">
              <a:extLst>
                <a:ext uri="{FF2B5EF4-FFF2-40B4-BE49-F238E27FC236}">
                  <a16:creationId xmlns:a16="http://schemas.microsoft.com/office/drawing/2014/main" id="{5EAD384E-7D8D-472D-BE19-0EF5AAF41E31}"/>
                </a:ext>
              </a:extLst>
            </p:cNvPr>
            <p:cNvSpPr/>
            <p:nvPr/>
          </p:nvSpPr>
          <p:spPr>
            <a:xfrm>
              <a:off x="10687007" y="6228142"/>
              <a:ext cx="84754" cy="65652"/>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706;p40">
              <a:extLst>
                <a:ext uri="{FF2B5EF4-FFF2-40B4-BE49-F238E27FC236}">
                  <a16:creationId xmlns:a16="http://schemas.microsoft.com/office/drawing/2014/main" id="{58696AAC-4329-4CFA-9743-C2A3760CEC70}"/>
                </a:ext>
              </a:extLst>
            </p:cNvPr>
            <p:cNvSpPr/>
            <p:nvPr/>
          </p:nvSpPr>
          <p:spPr>
            <a:xfrm>
              <a:off x="9903018" y="5226829"/>
              <a:ext cx="55345" cy="86333"/>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707;p40">
              <a:extLst>
                <a:ext uri="{FF2B5EF4-FFF2-40B4-BE49-F238E27FC236}">
                  <a16:creationId xmlns:a16="http://schemas.microsoft.com/office/drawing/2014/main" id="{9C1C802E-A011-4C1B-BCC6-A251E332F899}"/>
                </a:ext>
              </a:extLst>
            </p:cNvPr>
            <p:cNvSpPr/>
            <p:nvPr/>
          </p:nvSpPr>
          <p:spPr>
            <a:xfrm>
              <a:off x="9589065" y="3939983"/>
              <a:ext cx="108365" cy="4460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708;p40">
              <a:extLst>
                <a:ext uri="{FF2B5EF4-FFF2-40B4-BE49-F238E27FC236}">
                  <a16:creationId xmlns:a16="http://schemas.microsoft.com/office/drawing/2014/main" id="{A13B1F44-B815-4003-B4BC-EC34AEF62D1B}"/>
                </a:ext>
              </a:extLst>
            </p:cNvPr>
            <p:cNvSpPr/>
            <p:nvPr/>
          </p:nvSpPr>
          <p:spPr>
            <a:xfrm>
              <a:off x="8843820" y="3940606"/>
              <a:ext cx="79530" cy="37571"/>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709;p40">
              <a:extLst>
                <a:ext uri="{FF2B5EF4-FFF2-40B4-BE49-F238E27FC236}">
                  <a16:creationId xmlns:a16="http://schemas.microsoft.com/office/drawing/2014/main" id="{F0B8F557-424C-421E-AD97-D79D348091C9}"/>
                </a:ext>
              </a:extLst>
            </p:cNvPr>
            <p:cNvSpPr/>
            <p:nvPr/>
          </p:nvSpPr>
          <p:spPr>
            <a:xfrm>
              <a:off x="10516347" y="5602264"/>
              <a:ext cx="86221" cy="51678"/>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710;p40">
              <a:extLst>
                <a:ext uri="{FF2B5EF4-FFF2-40B4-BE49-F238E27FC236}">
                  <a16:creationId xmlns:a16="http://schemas.microsoft.com/office/drawing/2014/main" id="{2AAABAF9-CF74-4F5D-ACED-739A99691D4A}"/>
                </a:ext>
              </a:extLst>
            </p:cNvPr>
            <p:cNvSpPr/>
            <p:nvPr/>
          </p:nvSpPr>
          <p:spPr>
            <a:xfrm>
              <a:off x="10544641" y="4928857"/>
              <a:ext cx="45689" cy="63275"/>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711;p40">
              <a:extLst>
                <a:ext uri="{FF2B5EF4-FFF2-40B4-BE49-F238E27FC236}">
                  <a16:creationId xmlns:a16="http://schemas.microsoft.com/office/drawing/2014/main" id="{F2D388B5-8DF6-4D0A-A736-2A54BCA80F8B}"/>
                </a:ext>
              </a:extLst>
            </p:cNvPr>
            <p:cNvSpPr/>
            <p:nvPr/>
          </p:nvSpPr>
          <p:spPr>
            <a:xfrm>
              <a:off x="10539637" y="5196541"/>
              <a:ext cx="50981" cy="6558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712;p40">
              <a:extLst>
                <a:ext uri="{FF2B5EF4-FFF2-40B4-BE49-F238E27FC236}">
                  <a16:creationId xmlns:a16="http://schemas.microsoft.com/office/drawing/2014/main" id="{1E73190C-4C8B-4ECB-ADD9-FFF11E398E8C}"/>
                </a:ext>
              </a:extLst>
            </p:cNvPr>
            <p:cNvSpPr/>
            <p:nvPr/>
          </p:nvSpPr>
          <p:spPr>
            <a:xfrm>
              <a:off x="9100964" y="3938247"/>
              <a:ext cx="75165" cy="31908"/>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713;p40">
              <a:extLst>
                <a:ext uri="{FF2B5EF4-FFF2-40B4-BE49-F238E27FC236}">
                  <a16:creationId xmlns:a16="http://schemas.microsoft.com/office/drawing/2014/main" id="{DDFE45B6-39D5-4D7A-B0A5-5BFB35C01372}"/>
                </a:ext>
              </a:extLst>
            </p:cNvPr>
            <p:cNvSpPr/>
            <p:nvPr/>
          </p:nvSpPr>
          <p:spPr>
            <a:xfrm>
              <a:off x="11169446" y="5831604"/>
              <a:ext cx="49936" cy="53972"/>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714;p40">
              <a:extLst>
                <a:ext uri="{FF2B5EF4-FFF2-40B4-BE49-F238E27FC236}">
                  <a16:creationId xmlns:a16="http://schemas.microsoft.com/office/drawing/2014/main" id="{CA6C0EC0-3F73-44C3-B025-3FF1FD01BE63}"/>
                </a:ext>
              </a:extLst>
            </p:cNvPr>
            <p:cNvSpPr/>
            <p:nvPr/>
          </p:nvSpPr>
          <p:spPr>
            <a:xfrm>
              <a:off x="10716733" y="5369789"/>
              <a:ext cx="44543" cy="53803"/>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715;p40">
              <a:extLst>
                <a:ext uri="{FF2B5EF4-FFF2-40B4-BE49-F238E27FC236}">
                  <a16:creationId xmlns:a16="http://schemas.microsoft.com/office/drawing/2014/main" id="{418423D0-C916-4560-B247-01E43E86C88C}"/>
                </a:ext>
              </a:extLst>
            </p:cNvPr>
            <p:cNvSpPr/>
            <p:nvPr/>
          </p:nvSpPr>
          <p:spPr>
            <a:xfrm>
              <a:off x="9190667" y="3933005"/>
              <a:ext cx="58801" cy="33812"/>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716;p40">
              <a:extLst>
                <a:ext uri="{FF2B5EF4-FFF2-40B4-BE49-F238E27FC236}">
                  <a16:creationId xmlns:a16="http://schemas.microsoft.com/office/drawing/2014/main" id="{D963AD06-B9FD-4556-990B-98F972B0DB10}"/>
                </a:ext>
              </a:extLst>
            </p:cNvPr>
            <p:cNvSpPr/>
            <p:nvPr/>
          </p:nvSpPr>
          <p:spPr>
            <a:xfrm>
              <a:off x="10752882" y="4079235"/>
              <a:ext cx="54654" cy="28182"/>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717;p40">
              <a:extLst>
                <a:ext uri="{FF2B5EF4-FFF2-40B4-BE49-F238E27FC236}">
                  <a16:creationId xmlns:a16="http://schemas.microsoft.com/office/drawing/2014/main" id="{F9048045-ABA5-4073-B969-15F3196D8E91}"/>
                </a:ext>
              </a:extLst>
            </p:cNvPr>
            <p:cNvSpPr/>
            <p:nvPr/>
          </p:nvSpPr>
          <p:spPr>
            <a:xfrm>
              <a:off x="9704484" y="3964978"/>
              <a:ext cx="54975" cy="31672"/>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718;p40">
              <a:extLst>
                <a:ext uri="{FF2B5EF4-FFF2-40B4-BE49-F238E27FC236}">
                  <a16:creationId xmlns:a16="http://schemas.microsoft.com/office/drawing/2014/main" id="{854919B3-816D-412E-976D-D40A312DE12F}"/>
                </a:ext>
              </a:extLst>
            </p:cNvPr>
            <p:cNvSpPr/>
            <p:nvPr/>
          </p:nvSpPr>
          <p:spPr>
            <a:xfrm>
              <a:off x="10608155" y="5493923"/>
              <a:ext cx="52447" cy="27120"/>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719;p40">
              <a:extLst>
                <a:ext uri="{FF2B5EF4-FFF2-40B4-BE49-F238E27FC236}">
                  <a16:creationId xmlns:a16="http://schemas.microsoft.com/office/drawing/2014/main" id="{14D0AADB-C926-4C2C-80C8-E4D5FAA1224C}"/>
                </a:ext>
              </a:extLst>
            </p:cNvPr>
            <p:cNvSpPr/>
            <p:nvPr/>
          </p:nvSpPr>
          <p:spPr>
            <a:xfrm>
              <a:off x="9262608" y="3939410"/>
              <a:ext cx="41812" cy="26817"/>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720;p40">
              <a:extLst>
                <a:ext uri="{FF2B5EF4-FFF2-40B4-BE49-F238E27FC236}">
                  <a16:creationId xmlns:a16="http://schemas.microsoft.com/office/drawing/2014/main" id="{3C095158-9F65-4EE8-88BC-9266B4AE2F71}"/>
                </a:ext>
              </a:extLst>
            </p:cNvPr>
            <p:cNvSpPr/>
            <p:nvPr/>
          </p:nvSpPr>
          <p:spPr>
            <a:xfrm>
              <a:off x="7722874" y="3944669"/>
              <a:ext cx="350679" cy="64085"/>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721;p40">
              <a:extLst>
                <a:ext uri="{FF2B5EF4-FFF2-40B4-BE49-F238E27FC236}">
                  <a16:creationId xmlns:a16="http://schemas.microsoft.com/office/drawing/2014/main" id="{538578D8-3C20-4815-87C4-A8FD1FA29551}"/>
                </a:ext>
              </a:extLst>
            </p:cNvPr>
            <p:cNvSpPr/>
            <p:nvPr/>
          </p:nvSpPr>
          <p:spPr>
            <a:xfrm>
              <a:off x="6464182" y="3907420"/>
              <a:ext cx="2179136" cy="2563576"/>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722;p40">
              <a:extLst>
                <a:ext uri="{FF2B5EF4-FFF2-40B4-BE49-F238E27FC236}">
                  <a16:creationId xmlns:a16="http://schemas.microsoft.com/office/drawing/2014/main" id="{A424FA0B-C09D-4B9E-8344-3ECFA972BB8C}"/>
                </a:ext>
              </a:extLst>
            </p:cNvPr>
            <p:cNvSpPr/>
            <p:nvPr/>
          </p:nvSpPr>
          <p:spPr>
            <a:xfrm>
              <a:off x="7372825" y="3976102"/>
              <a:ext cx="190776" cy="61809"/>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723;p40">
              <a:extLst>
                <a:ext uri="{FF2B5EF4-FFF2-40B4-BE49-F238E27FC236}">
                  <a16:creationId xmlns:a16="http://schemas.microsoft.com/office/drawing/2014/main" id="{67B9537F-6A29-4D38-AB9D-82B297DDCDF7}"/>
                </a:ext>
              </a:extLst>
            </p:cNvPr>
            <p:cNvSpPr/>
            <p:nvPr/>
          </p:nvSpPr>
          <p:spPr>
            <a:xfrm>
              <a:off x="8426480" y="4156951"/>
              <a:ext cx="143891" cy="64438"/>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724;p40">
              <a:extLst>
                <a:ext uri="{FF2B5EF4-FFF2-40B4-BE49-F238E27FC236}">
                  <a16:creationId xmlns:a16="http://schemas.microsoft.com/office/drawing/2014/main" id="{B7BE3D89-6683-4A49-BF52-336A6F1F5F72}"/>
                </a:ext>
              </a:extLst>
            </p:cNvPr>
            <p:cNvSpPr/>
            <p:nvPr/>
          </p:nvSpPr>
          <p:spPr>
            <a:xfrm>
              <a:off x="7286323" y="4958976"/>
              <a:ext cx="177682" cy="76254"/>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725;p40">
              <a:extLst>
                <a:ext uri="{FF2B5EF4-FFF2-40B4-BE49-F238E27FC236}">
                  <a16:creationId xmlns:a16="http://schemas.microsoft.com/office/drawing/2014/main" id="{F26364CC-3D3B-4E65-91B1-0AA6FB0C8E78}"/>
                </a:ext>
              </a:extLst>
            </p:cNvPr>
            <p:cNvSpPr/>
            <p:nvPr/>
          </p:nvSpPr>
          <p:spPr>
            <a:xfrm>
              <a:off x="7574644" y="3955354"/>
              <a:ext cx="109225" cy="75529"/>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726;p40">
              <a:extLst>
                <a:ext uri="{FF2B5EF4-FFF2-40B4-BE49-F238E27FC236}">
                  <a16:creationId xmlns:a16="http://schemas.microsoft.com/office/drawing/2014/main" id="{9A288843-56E1-4C83-832E-7E21B9580455}"/>
                </a:ext>
              </a:extLst>
            </p:cNvPr>
            <p:cNvSpPr/>
            <p:nvPr/>
          </p:nvSpPr>
          <p:spPr>
            <a:xfrm>
              <a:off x="7445339" y="5022651"/>
              <a:ext cx="111264" cy="49858"/>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727;p40">
              <a:extLst>
                <a:ext uri="{FF2B5EF4-FFF2-40B4-BE49-F238E27FC236}">
                  <a16:creationId xmlns:a16="http://schemas.microsoft.com/office/drawing/2014/main" id="{12DC3CA8-DF0E-44EF-8DB9-60CEB1175121}"/>
                </a:ext>
              </a:extLst>
            </p:cNvPr>
            <p:cNvSpPr/>
            <p:nvPr/>
          </p:nvSpPr>
          <p:spPr>
            <a:xfrm>
              <a:off x="7602602" y="4174177"/>
              <a:ext cx="87383" cy="43504"/>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728;p40">
              <a:extLst>
                <a:ext uri="{FF2B5EF4-FFF2-40B4-BE49-F238E27FC236}">
                  <a16:creationId xmlns:a16="http://schemas.microsoft.com/office/drawing/2014/main" id="{FA1A4D14-A7CE-4D74-9B31-01B1909C71D8}"/>
                </a:ext>
              </a:extLst>
            </p:cNvPr>
            <p:cNvSpPr/>
            <p:nvPr/>
          </p:nvSpPr>
          <p:spPr>
            <a:xfrm>
              <a:off x="7512022" y="3962231"/>
              <a:ext cx="63536" cy="30222"/>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729;p40">
              <a:extLst>
                <a:ext uri="{FF2B5EF4-FFF2-40B4-BE49-F238E27FC236}">
                  <a16:creationId xmlns:a16="http://schemas.microsoft.com/office/drawing/2014/main" id="{534AF616-18A8-4A97-B43B-A81D48E9038A}"/>
                </a:ext>
              </a:extLst>
            </p:cNvPr>
            <p:cNvSpPr/>
            <p:nvPr/>
          </p:nvSpPr>
          <p:spPr>
            <a:xfrm>
              <a:off x="7567651" y="5046805"/>
              <a:ext cx="39925" cy="2988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730;p40">
              <a:extLst>
                <a:ext uri="{FF2B5EF4-FFF2-40B4-BE49-F238E27FC236}">
                  <a16:creationId xmlns:a16="http://schemas.microsoft.com/office/drawing/2014/main" id="{26CCFCB1-347D-4C7D-A474-9D776A34A47B}"/>
                </a:ext>
              </a:extLst>
            </p:cNvPr>
            <p:cNvSpPr/>
            <p:nvPr/>
          </p:nvSpPr>
          <p:spPr>
            <a:xfrm>
              <a:off x="7388261" y="5050901"/>
              <a:ext cx="37869" cy="25806"/>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731;p40">
              <a:extLst>
                <a:ext uri="{FF2B5EF4-FFF2-40B4-BE49-F238E27FC236}">
                  <a16:creationId xmlns:a16="http://schemas.microsoft.com/office/drawing/2014/main" id="{B8C23326-04D2-4293-838D-02992989895F}"/>
                </a:ext>
              </a:extLst>
            </p:cNvPr>
            <p:cNvSpPr/>
            <p:nvPr/>
          </p:nvSpPr>
          <p:spPr>
            <a:xfrm>
              <a:off x="11056099" y="5549055"/>
              <a:ext cx="31936" cy="36105"/>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732;p40">
              <a:extLst>
                <a:ext uri="{FF2B5EF4-FFF2-40B4-BE49-F238E27FC236}">
                  <a16:creationId xmlns:a16="http://schemas.microsoft.com/office/drawing/2014/main" id="{434FFEDD-B1BD-4D33-93F8-4B0CA1F7079C}"/>
                </a:ext>
              </a:extLst>
            </p:cNvPr>
            <p:cNvSpPr/>
            <p:nvPr/>
          </p:nvSpPr>
          <p:spPr>
            <a:xfrm>
              <a:off x="9199700" y="4110450"/>
              <a:ext cx="37009" cy="25552"/>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733;p40">
              <a:extLst>
                <a:ext uri="{FF2B5EF4-FFF2-40B4-BE49-F238E27FC236}">
                  <a16:creationId xmlns:a16="http://schemas.microsoft.com/office/drawing/2014/main" id="{09E7D1AA-A742-49D9-95CF-3DD347503C62}"/>
                </a:ext>
              </a:extLst>
            </p:cNvPr>
            <p:cNvSpPr/>
            <p:nvPr/>
          </p:nvSpPr>
          <p:spPr>
            <a:xfrm>
              <a:off x="10569346" y="5502282"/>
              <a:ext cx="33791" cy="25166"/>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734;p40">
              <a:extLst>
                <a:ext uri="{FF2B5EF4-FFF2-40B4-BE49-F238E27FC236}">
                  <a16:creationId xmlns:a16="http://schemas.microsoft.com/office/drawing/2014/main" id="{F16EAD14-7AD6-4D39-9E12-70BC5305E381}"/>
                </a:ext>
              </a:extLst>
            </p:cNvPr>
            <p:cNvSpPr/>
            <p:nvPr/>
          </p:nvSpPr>
          <p:spPr>
            <a:xfrm>
              <a:off x="10809891" y="4542162"/>
              <a:ext cx="31060" cy="28452"/>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735;p40">
              <a:extLst>
                <a:ext uri="{FF2B5EF4-FFF2-40B4-BE49-F238E27FC236}">
                  <a16:creationId xmlns:a16="http://schemas.microsoft.com/office/drawing/2014/main" id="{25F2642A-27C0-4868-B00D-BA6321F2ABDF}"/>
                </a:ext>
              </a:extLst>
            </p:cNvPr>
            <p:cNvSpPr/>
            <p:nvPr/>
          </p:nvSpPr>
          <p:spPr>
            <a:xfrm>
              <a:off x="8700527" y="4585749"/>
              <a:ext cx="36133" cy="85070"/>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736;p40">
              <a:extLst>
                <a:ext uri="{FF2B5EF4-FFF2-40B4-BE49-F238E27FC236}">
                  <a16:creationId xmlns:a16="http://schemas.microsoft.com/office/drawing/2014/main" id="{824B7297-0E2B-4D6E-86E1-C2CBCA770E4E}"/>
                </a:ext>
              </a:extLst>
            </p:cNvPr>
            <p:cNvSpPr/>
            <p:nvPr/>
          </p:nvSpPr>
          <p:spPr>
            <a:xfrm>
              <a:off x="8942539" y="4724681"/>
              <a:ext cx="63215" cy="30609"/>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737;p40">
              <a:extLst>
                <a:ext uri="{FF2B5EF4-FFF2-40B4-BE49-F238E27FC236}">
                  <a16:creationId xmlns:a16="http://schemas.microsoft.com/office/drawing/2014/main" id="{2E9DAF02-86A0-48E8-A27D-61D4104F3C3F}"/>
                </a:ext>
              </a:extLst>
            </p:cNvPr>
            <p:cNvSpPr/>
            <p:nvPr/>
          </p:nvSpPr>
          <p:spPr>
            <a:xfrm>
              <a:off x="9087870" y="4733040"/>
              <a:ext cx="34094" cy="2535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738;p40">
              <a:extLst>
                <a:ext uri="{FF2B5EF4-FFF2-40B4-BE49-F238E27FC236}">
                  <a16:creationId xmlns:a16="http://schemas.microsoft.com/office/drawing/2014/main" id="{B0F450FF-E22C-4A62-8A17-2A7541F02A54}"/>
                </a:ext>
              </a:extLst>
            </p:cNvPr>
            <p:cNvSpPr/>
            <p:nvPr/>
          </p:nvSpPr>
          <p:spPr>
            <a:xfrm>
              <a:off x="8609392" y="4641655"/>
              <a:ext cx="30285" cy="25738"/>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DAD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5" name="Google Shape;739;p40">
              <a:extLst>
                <a:ext uri="{FF2B5EF4-FFF2-40B4-BE49-F238E27FC236}">
                  <a16:creationId xmlns:a16="http://schemas.microsoft.com/office/drawing/2014/main" id="{FFEC324A-0534-453E-9F79-B2CE4EB071F3}"/>
                </a:ext>
              </a:extLst>
            </p:cNvPr>
            <p:cNvGrpSpPr/>
            <p:nvPr/>
          </p:nvGrpSpPr>
          <p:grpSpPr>
            <a:xfrm>
              <a:off x="9823034" y="3640460"/>
              <a:ext cx="876953" cy="1057931"/>
              <a:chOff x="7666781" y="1670426"/>
              <a:chExt cx="844800" cy="1019049"/>
            </a:xfrm>
          </p:grpSpPr>
          <p:sp>
            <p:nvSpPr>
              <p:cNvPr id="134" name="Google Shape;740;p40">
                <a:extLst>
                  <a:ext uri="{FF2B5EF4-FFF2-40B4-BE49-F238E27FC236}">
                    <a16:creationId xmlns:a16="http://schemas.microsoft.com/office/drawing/2014/main" id="{949D370D-9402-43DF-807E-2B78FA2C3270}"/>
                  </a:ext>
                </a:extLst>
              </p:cNvPr>
              <p:cNvSpPr/>
              <p:nvPr/>
            </p:nvSpPr>
            <p:spPr>
              <a:xfrm>
                <a:off x="8020288" y="2643575"/>
                <a:ext cx="138000" cy="45900"/>
              </a:xfrm>
              <a:prstGeom prst="ellipse">
                <a:avLst/>
              </a:prstGeom>
              <a:solidFill>
                <a:srgbClr val="FA88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741;p40">
                <a:extLst>
                  <a:ext uri="{FF2B5EF4-FFF2-40B4-BE49-F238E27FC236}">
                    <a16:creationId xmlns:a16="http://schemas.microsoft.com/office/drawing/2014/main" id="{85C5336C-0608-4BCA-9405-A45C6C192DD4}"/>
                  </a:ext>
                </a:extLst>
              </p:cNvPr>
              <p:cNvSpPr/>
              <p:nvPr/>
            </p:nvSpPr>
            <p:spPr>
              <a:xfrm rot="8100000">
                <a:off x="7790499" y="1794144"/>
                <a:ext cx="597364" cy="597364"/>
              </a:xfrm>
              <a:prstGeom prst="teardrop">
                <a:avLst>
                  <a:gd name="adj" fmla="val 136602"/>
                </a:avLst>
              </a:prstGeom>
              <a:solidFill>
                <a:srgbClr val="FA8839"/>
              </a:solid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742;p40">
                <a:extLst>
                  <a:ext uri="{FF2B5EF4-FFF2-40B4-BE49-F238E27FC236}">
                    <a16:creationId xmlns:a16="http://schemas.microsoft.com/office/drawing/2014/main" id="{3FC4C9AB-F563-4D07-9738-2DCAC6DB800D}"/>
                  </a:ext>
                </a:extLst>
              </p:cNvPr>
              <p:cNvSpPr/>
              <p:nvPr/>
            </p:nvSpPr>
            <p:spPr>
              <a:xfrm>
                <a:off x="7824483" y="1828015"/>
                <a:ext cx="529500" cy="529500"/>
              </a:xfrm>
              <a:prstGeom prst="ellipse">
                <a:avLst/>
              </a:prstGeom>
              <a:solidFill>
                <a:srgbClr val="FA8839"/>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200" b="1" kern="0" dirty="0">
                    <a:solidFill>
                      <a:srgbClr val="FFFFFF"/>
                    </a:solidFill>
                    <a:latin typeface="Arial" panose="020B0604020202020204" pitchFamily="34" charset="0"/>
                    <a:ea typeface="Bebas Neue"/>
                    <a:cs typeface="Arial" panose="020B0604020202020204" pitchFamily="34" charset="0"/>
                    <a:sym typeface="Bebas Neue"/>
                  </a:rPr>
                  <a:t>5.2</a:t>
                </a:r>
                <a:r>
                  <a:rPr kumimoji="0" lang="en"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rPr>
                  <a:t>%</a:t>
                </a:r>
                <a:endParaRPr kumimoji="0"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endParaRPr>
              </a:p>
            </p:txBody>
          </p:sp>
        </p:grpSp>
        <p:grpSp>
          <p:nvGrpSpPr>
            <p:cNvPr id="127" name="Google Shape;747;p40">
              <a:extLst>
                <a:ext uri="{FF2B5EF4-FFF2-40B4-BE49-F238E27FC236}">
                  <a16:creationId xmlns:a16="http://schemas.microsoft.com/office/drawing/2014/main" id="{84B66D65-DA75-43C3-9D32-2C9030342432}"/>
                </a:ext>
              </a:extLst>
            </p:cNvPr>
            <p:cNvGrpSpPr/>
            <p:nvPr/>
          </p:nvGrpSpPr>
          <p:grpSpPr>
            <a:xfrm>
              <a:off x="6644710" y="3660973"/>
              <a:ext cx="620100" cy="929492"/>
              <a:chOff x="7790499" y="1794144"/>
              <a:chExt cx="597364" cy="895331"/>
            </a:xfrm>
            <a:solidFill>
              <a:schemeClr val="accent4"/>
            </a:solidFill>
          </p:grpSpPr>
          <p:sp>
            <p:nvSpPr>
              <p:cNvPr id="128" name="Google Shape;748;p40">
                <a:extLst>
                  <a:ext uri="{FF2B5EF4-FFF2-40B4-BE49-F238E27FC236}">
                    <a16:creationId xmlns:a16="http://schemas.microsoft.com/office/drawing/2014/main" id="{E74BD757-19FA-4436-8A18-49979EB85F80}"/>
                  </a:ext>
                </a:extLst>
              </p:cNvPr>
              <p:cNvSpPr/>
              <p:nvPr/>
            </p:nvSpPr>
            <p:spPr>
              <a:xfrm>
                <a:off x="8020288" y="2643575"/>
                <a:ext cx="138000" cy="459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749;p40">
                <a:extLst>
                  <a:ext uri="{FF2B5EF4-FFF2-40B4-BE49-F238E27FC236}">
                    <a16:creationId xmlns:a16="http://schemas.microsoft.com/office/drawing/2014/main" id="{E5CDEFDD-3A1B-4D3C-8EB9-AAF29F352908}"/>
                  </a:ext>
                </a:extLst>
              </p:cNvPr>
              <p:cNvSpPr/>
              <p:nvPr/>
            </p:nvSpPr>
            <p:spPr>
              <a:xfrm rot="8100000">
                <a:off x="7790499" y="1794144"/>
                <a:ext cx="597364" cy="597364"/>
              </a:xfrm>
              <a:prstGeom prst="teardrop">
                <a:avLst>
                  <a:gd name="adj" fmla="val 136602"/>
                </a:avLst>
              </a:prstGeom>
              <a:grp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750;p40">
                <a:extLst>
                  <a:ext uri="{FF2B5EF4-FFF2-40B4-BE49-F238E27FC236}">
                    <a16:creationId xmlns:a16="http://schemas.microsoft.com/office/drawing/2014/main" id="{8B062045-49F2-437D-A640-ED84309D648B}"/>
                  </a:ext>
                </a:extLst>
              </p:cNvPr>
              <p:cNvSpPr/>
              <p:nvPr/>
            </p:nvSpPr>
            <p:spPr>
              <a:xfrm>
                <a:off x="7824480" y="1828016"/>
                <a:ext cx="529500" cy="529500"/>
              </a:xfrm>
              <a:prstGeom prst="ellipse">
                <a:avLst/>
              </a:prstGeom>
              <a:grp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rPr>
                  <a:t>1.8%</a:t>
                </a:r>
                <a:endParaRPr kumimoji="0"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endParaRPr>
              </a:p>
            </p:txBody>
          </p:sp>
        </p:grpSp>
        <p:grpSp>
          <p:nvGrpSpPr>
            <p:cNvPr id="137" name="Google Shape;739;p40">
              <a:extLst>
                <a:ext uri="{FF2B5EF4-FFF2-40B4-BE49-F238E27FC236}">
                  <a16:creationId xmlns:a16="http://schemas.microsoft.com/office/drawing/2014/main" id="{EBEA5AAE-DC38-4618-B771-7A3EF2A18F56}"/>
                </a:ext>
              </a:extLst>
            </p:cNvPr>
            <p:cNvGrpSpPr/>
            <p:nvPr/>
          </p:nvGrpSpPr>
          <p:grpSpPr>
            <a:xfrm>
              <a:off x="8276470" y="3459805"/>
              <a:ext cx="876953" cy="1057931"/>
              <a:chOff x="7666781" y="1670426"/>
              <a:chExt cx="844800" cy="1019049"/>
            </a:xfrm>
            <a:solidFill>
              <a:schemeClr val="accent1"/>
            </a:solidFill>
          </p:grpSpPr>
          <p:sp>
            <p:nvSpPr>
              <p:cNvPr id="138" name="Google Shape;740;p40">
                <a:extLst>
                  <a:ext uri="{FF2B5EF4-FFF2-40B4-BE49-F238E27FC236}">
                    <a16:creationId xmlns:a16="http://schemas.microsoft.com/office/drawing/2014/main" id="{5636E327-4275-4ECB-A61E-3F5472B1B48B}"/>
                  </a:ext>
                </a:extLst>
              </p:cNvPr>
              <p:cNvSpPr/>
              <p:nvPr/>
            </p:nvSpPr>
            <p:spPr>
              <a:xfrm>
                <a:off x="8020288" y="2643575"/>
                <a:ext cx="138000" cy="459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741;p40">
                <a:extLst>
                  <a:ext uri="{FF2B5EF4-FFF2-40B4-BE49-F238E27FC236}">
                    <a16:creationId xmlns:a16="http://schemas.microsoft.com/office/drawing/2014/main" id="{D4772678-40EE-474A-93CD-517B46B7D356}"/>
                  </a:ext>
                </a:extLst>
              </p:cNvPr>
              <p:cNvSpPr/>
              <p:nvPr/>
            </p:nvSpPr>
            <p:spPr>
              <a:xfrm rot="8100000">
                <a:off x="7790499" y="1794144"/>
                <a:ext cx="597364" cy="597364"/>
              </a:xfrm>
              <a:prstGeom prst="teardrop">
                <a:avLst>
                  <a:gd name="adj" fmla="val 136602"/>
                </a:avLst>
              </a:prstGeom>
              <a:grp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742;p40">
                <a:extLst>
                  <a:ext uri="{FF2B5EF4-FFF2-40B4-BE49-F238E27FC236}">
                    <a16:creationId xmlns:a16="http://schemas.microsoft.com/office/drawing/2014/main" id="{89C910D1-F6A6-4AAA-A946-17112755CC57}"/>
                  </a:ext>
                </a:extLst>
              </p:cNvPr>
              <p:cNvSpPr/>
              <p:nvPr/>
            </p:nvSpPr>
            <p:spPr>
              <a:xfrm>
                <a:off x="7824483" y="1828015"/>
                <a:ext cx="529500" cy="529500"/>
              </a:xfrm>
              <a:prstGeom prst="ellipse">
                <a:avLst/>
              </a:prstGeom>
              <a:grp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200" b="1" kern="0" dirty="0">
                    <a:solidFill>
                      <a:srgbClr val="FFFFFF"/>
                    </a:solidFill>
                    <a:latin typeface="Arial" panose="020B0604020202020204" pitchFamily="34" charset="0"/>
                    <a:ea typeface="Bebas Neue"/>
                    <a:cs typeface="Arial" panose="020B0604020202020204" pitchFamily="34" charset="0"/>
                    <a:sym typeface="Bebas Neue"/>
                  </a:rPr>
                  <a:t>8.5</a:t>
                </a:r>
                <a:r>
                  <a:rPr kumimoji="0" lang="en"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rPr>
                  <a:t>%</a:t>
                </a:r>
                <a:endParaRPr kumimoji="0"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endParaRPr>
              </a:p>
            </p:txBody>
          </p:sp>
        </p:grpSp>
        <p:grpSp>
          <p:nvGrpSpPr>
            <p:cNvPr id="141" name="Google Shape;739;p40">
              <a:extLst>
                <a:ext uri="{FF2B5EF4-FFF2-40B4-BE49-F238E27FC236}">
                  <a16:creationId xmlns:a16="http://schemas.microsoft.com/office/drawing/2014/main" id="{6BCF97D3-B402-40EB-8AE5-A58256AA6CD7}"/>
                </a:ext>
              </a:extLst>
            </p:cNvPr>
            <p:cNvGrpSpPr/>
            <p:nvPr/>
          </p:nvGrpSpPr>
          <p:grpSpPr>
            <a:xfrm>
              <a:off x="10333284" y="3533333"/>
              <a:ext cx="876953" cy="1057931"/>
              <a:chOff x="7666781" y="1670426"/>
              <a:chExt cx="844800" cy="1019049"/>
            </a:xfrm>
            <a:solidFill>
              <a:srgbClr val="00B050"/>
            </a:solidFill>
          </p:grpSpPr>
          <p:sp>
            <p:nvSpPr>
              <p:cNvPr id="142" name="Google Shape;740;p40">
                <a:extLst>
                  <a:ext uri="{FF2B5EF4-FFF2-40B4-BE49-F238E27FC236}">
                    <a16:creationId xmlns:a16="http://schemas.microsoft.com/office/drawing/2014/main" id="{09FBFE72-26FA-4D7F-8900-D4EB3751BF3E}"/>
                  </a:ext>
                </a:extLst>
              </p:cNvPr>
              <p:cNvSpPr/>
              <p:nvPr/>
            </p:nvSpPr>
            <p:spPr>
              <a:xfrm>
                <a:off x="8020288" y="2643575"/>
                <a:ext cx="138000" cy="459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741;p40">
                <a:extLst>
                  <a:ext uri="{FF2B5EF4-FFF2-40B4-BE49-F238E27FC236}">
                    <a16:creationId xmlns:a16="http://schemas.microsoft.com/office/drawing/2014/main" id="{E370D8C0-6754-4B71-80DB-DD36168AF3DA}"/>
                  </a:ext>
                </a:extLst>
              </p:cNvPr>
              <p:cNvSpPr/>
              <p:nvPr/>
            </p:nvSpPr>
            <p:spPr>
              <a:xfrm rot="8100000">
                <a:off x="7790499" y="1794144"/>
                <a:ext cx="597364" cy="597364"/>
              </a:xfrm>
              <a:prstGeom prst="teardrop">
                <a:avLst>
                  <a:gd name="adj" fmla="val 136602"/>
                </a:avLst>
              </a:prstGeom>
              <a:grp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742;p40">
                <a:extLst>
                  <a:ext uri="{FF2B5EF4-FFF2-40B4-BE49-F238E27FC236}">
                    <a16:creationId xmlns:a16="http://schemas.microsoft.com/office/drawing/2014/main" id="{B424F334-88A7-4F0E-AB22-A9EB07751F19}"/>
                  </a:ext>
                </a:extLst>
              </p:cNvPr>
              <p:cNvSpPr/>
              <p:nvPr/>
            </p:nvSpPr>
            <p:spPr>
              <a:xfrm>
                <a:off x="7824483" y="1828015"/>
                <a:ext cx="529500" cy="529500"/>
              </a:xfrm>
              <a:prstGeom prst="ellipse">
                <a:avLst/>
              </a:prstGeom>
              <a:grp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200" b="1" kern="0" dirty="0">
                    <a:solidFill>
                      <a:srgbClr val="FFFFFF"/>
                    </a:solidFill>
                    <a:latin typeface="Arial" panose="020B0604020202020204" pitchFamily="34" charset="0"/>
                    <a:ea typeface="Bebas Neue"/>
                    <a:cs typeface="Arial" panose="020B0604020202020204" pitchFamily="34" charset="0"/>
                    <a:sym typeface="Bebas Neue"/>
                  </a:rPr>
                  <a:t>1.3</a:t>
                </a:r>
                <a:r>
                  <a:rPr kumimoji="0" lang="en"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rPr>
                  <a:t>%</a:t>
                </a:r>
                <a:endParaRPr kumimoji="0"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endParaRPr>
              </a:p>
            </p:txBody>
          </p:sp>
        </p:grpSp>
        <p:grpSp>
          <p:nvGrpSpPr>
            <p:cNvPr id="146" name="Google Shape;739;p40">
              <a:extLst>
                <a:ext uri="{FF2B5EF4-FFF2-40B4-BE49-F238E27FC236}">
                  <a16:creationId xmlns:a16="http://schemas.microsoft.com/office/drawing/2014/main" id="{67EB205C-E959-4AFD-9B4D-CE45F2D35730}"/>
                </a:ext>
              </a:extLst>
            </p:cNvPr>
            <p:cNvGrpSpPr/>
            <p:nvPr/>
          </p:nvGrpSpPr>
          <p:grpSpPr>
            <a:xfrm>
              <a:off x="9423777" y="3923660"/>
              <a:ext cx="876953" cy="1057931"/>
              <a:chOff x="7666781" y="1670426"/>
              <a:chExt cx="844800" cy="1019049"/>
            </a:xfrm>
            <a:solidFill>
              <a:schemeClr val="accent5"/>
            </a:solidFill>
          </p:grpSpPr>
          <p:sp>
            <p:nvSpPr>
              <p:cNvPr id="147" name="Google Shape;740;p40">
                <a:extLst>
                  <a:ext uri="{FF2B5EF4-FFF2-40B4-BE49-F238E27FC236}">
                    <a16:creationId xmlns:a16="http://schemas.microsoft.com/office/drawing/2014/main" id="{1611B8FC-1567-4F64-81A0-11D0D16C3F25}"/>
                  </a:ext>
                </a:extLst>
              </p:cNvPr>
              <p:cNvSpPr/>
              <p:nvPr/>
            </p:nvSpPr>
            <p:spPr>
              <a:xfrm>
                <a:off x="8020288" y="2643575"/>
                <a:ext cx="138000" cy="459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741;p40">
                <a:extLst>
                  <a:ext uri="{FF2B5EF4-FFF2-40B4-BE49-F238E27FC236}">
                    <a16:creationId xmlns:a16="http://schemas.microsoft.com/office/drawing/2014/main" id="{DF82A22E-123B-4F6B-A20B-E286E5974408}"/>
                  </a:ext>
                </a:extLst>
              </p:cNvPr>
              <p:cNvSpPr/>
              <p:nvPr/>
            </p:nvSpPr>
            <p:spPr>
              <a:xfrm rot="8100000">
                <a:off x="7790499" y="1794144"/>
                <a:ext cx="597364" cy="597364"/>
              </a:xfrm>
              <a:prstGeom prst="teardrop">
                <a:avLst>
                  <a:gd name="adj" fmla="val 136602"/>
                </a:avLst>
              </a:prstGeom>
              <a:grp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742;p40">
                <a:extLst>
                  <a:ext uri="{FF2B5EF4-FFF2-40B4-BE49-F238E27FC236}">
                    <a16:creationId xmlns:a16="http://schemas.microsoft.com/office/drawing/2014/main" id="{472E1469-CC02-4E74-A3E0-C8979D1B6D24}"/>
                  </a:ext>
                </a:extLst>
              </p:cNvPr>
              <p:cNvSpPr/>
              <p:nvPr/>
            </p:nvSpPr>
            <p:spPr>
              <a:xfrm>
                <a:off x="7824483" y="1828015"/>
                <a:ext cx="529500" cy="529500"/>
              </a:xfrm>
              <a:prstGeom prst="ellipse">
                <a:avLst/>
              </a:prstGeom>
              <a:grp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200" b="1" kern="0" dirty="0">
                    <a:solidFill>
                      <a:srgbClr val="FFFFFF"/>
                    </a:solidFill>
                    <a:latin typeface="Arial" panose="020B0604020202020204" pitchFamily="34" charset="0"/>
                    <a:ea typeface="Bebas Neue"/>
                    <a:cs typeface="Arial" panose="020B0604020202020204" pitchFamily="34" charset="0"/>
                    <a:sym typeface="Bebas Neue"/>
                  </a:rPr>
                  <a:t>0.5</a:t>
                </a:r>
                <a:r>
                  <a:rPr kumimoji="0" lang="en"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rPr>
                  <a:t>%</a:t>
                </a:r>
                <a:endParaRPr kumimoji="0" sz="1200" b="1" i="0" u="none" strike="noStrike" kern="0" cap="none" spc="0" normalizeH="0" baseline="0" noProof="0" dirty="0">
                  <a:ln>
                    <a:noFill/>
                  </a:ln>
                  <a:solidFill>
                    <a:srgbClr val="FFFFFF"/>
                  </a:solidFill>
                  <a:effectLst/>
                  <a:uLnTx/>
                  <a:uFillTx/>
                  <a:latin typeface="Arial" panose="020B0604020202020204" pitchFamily="34" charset="0"/>
                  <a:ea typeface="Bebas Neue"/>
                  <a:cs typeface="Arial" panose="020B0604020202020204" pitchFamily="34" charset="0"/>
                  <a:sym typeface="Bebas Neue"/>
                </a:endParaRPr>
              </a:p>
            </p:txBody>
          </p:sp>
        </p:grpSp>
      </p:grpSp>
      <p:sp>
        <p:nvSpPr>
          <p:cNvPr id="154" name="TextBox 153">
            <a:extLst>
              <a:ext uri="{FF2B5EF4-FFF2-40B4-BE49-F238E27FC236}">
                <a16:creationId xmlns:a16="http://schemas.microsoft.com/office/drawing/2014/main" id="{88ADE053-5B56-4B77-9199-99E6671204C2}"/>
              </a:ext>
            </a:extLst>
          </p:cNvPr>
          <p:cNvSpPr txBox="1"/>
          <p:nvPr/>
        </p:nvSpPr>
        <p:spPr>
          <a:xfrm>
            <a:off x="8235591" y="543150"/>
            <a:ext cx="1784838" cy="307777"/>
          </a:xfrm>
          <a:prstGeom prst="rect">
            <a:avLst/>
          </a:prstGeom>
          <a:noFill/>
        </p:spPr>
        <p:txBody>
          <a:bodyPr wrap="square" rtlCol="0">
            <a:spAutoFit/>
          </a:bodyPr>
          <a:lstStyle/>
          <a:p>
            <a:pPr algn="ctr"/>
            <a:r>
              <a:rPr lang="en-US" sz="1400" dirty="0">
                <a:solidFill>
                  <a:srgbClr val="7030A0"/>
                </a:solidFill>
                <a:latin typeface="Arial" panose="020B0604020202020204" pitchFamily="34" charset="0"/>
                <a:cs typeface="Arial" panose="020B0604020202020204" pitchFamily="34" charset="0"/>
              </a:rPr>
              <a:t>Market Penetration</a:t>
            </a:r>
            <a:endParaRPr lang="en-AE" sz="1400" dirty="0">
              <a:solidFill>
                <a:srgbClr val="7030A0"/>
              </a:solidFill>
              <a:latin typeface="Arial" panose="020B0604020202020204" pitchFamily="34" charset="0"/>
              <a:cs typeface="Arial" panose="020B0604020202020204" pitchFamily="34" charset="0"/>
            </a:endParaRPr>
          </a:p>
        </p:txBody>
      </p:sp>
      <p:sp>
        <p:nvSpPr>
          <p:cNvPr id="155" name="Content Placeholder 2">
            <a:extLst>
              <a:ext uri="{FF2B5EF4-FFF2-40B4-BE49-F238E27FC236}">
                <a16:creationId xmlns:a16="http://schemas.microsoft.com/office/drawing/2014/main" id="{DA3A491A-73C7-4142-9A7A-F1DE9F81641A}"/>
              </a:ext>
            </a:extLst>
          </p:cNvPr>
          <p:cNvSpPr txBox="1">
            <a:spLocks/>
          </p:cNvSpPr>
          <p:nvPr/>
        </p:nvSpPr>
        <p:spPr>
          <a:xfrm>
            <a:off x="6652894" y="1054387"/>
            <a:ext cx="4967034" cy="2324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EVs are picking up pace all over the world, Scandinavian countries have seen the highest market penetration with Norway at 56% &amp; Iceland at 25% of total vehicle sales.</a:t>
            </a:r>
            <a:r>
              <a:rPr lang="en-US" sz="110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The US market witnessed a sharp rise in EV sales in 2018 with the launch of the disruptive Tesla Model 3.</a:t>
            </a:r>
            <a:r>
              <a:rPr lang="en-US" sz="110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The figure that straight jumps at us is the sales volume of China, which is the largest EV market despite poor EV penetration (5.2%).</a:t>
            </a:r>
            <a:r>
              <a:rPr lang="en-US" sz="110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This can be attributed to the fact that the Chinese government banned ICE 2 wheelers in major cities in an effort to curb emissions, removing the major competitor of E2Ws.</a:t>
            </a:r>
            <a:r>
              <a:rPr lang="en-US" sz="110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US" sz="1100" b="0" i="0" dirty="0">
                <a:solidFill>
                  <a:srgbClr val="000000"/>
                </a:solidFill>
                <a:effectLst/>
                <a:latin typeface="Arial" panose="020B0604020202020204" pitchFamily="34" charset="0"/>
              </a:rPr>
              <a:t>​India shows a similar preference to E2W &amp; E3W like China.</a:t>
            </a:r>
          </a:p>
        </p:txBody>
      </p:sp>
      <p:cxnSp>
        <p:nvCxnSpPr>
          <p:cNvPr id="157" name="Straight Connector 156">
            <a:extLst>
              <a:ext uri="{FF2B5EF4-FFF2-40B4-BE49-F238E27FC236}">
                <a16:creationId xmlns:a16="http://schemas.microsoft.com/office/drawing/2014/main" id="{3168596C-15F4-4AA6-AB30-1DD3658D94F9}"/>
              </a:ext>
            </a:extLst>
          </p:cNvPr>
          <p:cNvCxnSpPr>
            <a:cxnSpLocks/>
          </p:cNvCxnSpPr>
          <p:nvPr/>
        </p:nvCxnSpPr>
        <p:spPr>
          <a:xfrm>
            <a:off x="6746197" y="908077"/>
            <a:ext cx="487373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211" name="Chart 210">
            <a:extLst>
              <a:ext uri="{FF2B5EF4-FFF2-40B4-BE49-F238E27FC236}">
                <a16:creationId xmlns:a16="http://schemas.microsoft.com/office/drawing/2014/main" id="{2DB20113-BAE7-47A3-BB1B-2ECCF7B80128}"/>
              </a:ext>
            </a:extLst>
          </p:cNvPr>
          <p:cNvGraphicFramePr>
            <a:graphicFrameLocks/>
          </p:cNvGraphicFramePr>
          <p:nvPr>
            <p:extLst>
              <p:ext uri="{D42A27DB-BD31-4B8C-83A1-F6EECF244321}">
                <p14:modId xmlns:p14="http://schemas.microsoft.com/office/powerpoint/2010/main" val="446933275"/>
              </p:ext>
            </p:extLst>
          </p:nvPr>
        </p:nvGraphicFramePr>
        <p:xfrm>
          <a:off x="32474" y="4435048"/>
          <a:ext cx="3132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4" name="Chart 213">
            <a:extLst>
              <a:ext uri="{FF2B5EF4-FFF2-40B4-BE49-F238E27FC236}">
                <a16:creationId xmlns:a16="http://schemas.microsoft.com/office/drawing/2014/main" id="{670E3BBF-1C8D-447F-9DAD-9AE73E906FC4}"/>
              </a:ext>
            </a:extLst>
          </p:cNvPr>
          <p:cNvGraphicFramePr>
            <a:graphicFrameLocks/>
          </p:cNvGraphicFramePr>
          <p:nvPr>
            <p:extLst>
              <p:ext uri="{D42A27DB-BD31-4B8C-83A1-F6EECF244321}">
                <p14:modId xmlns:p14="http://schemas.microsoft.com/office/powerpoint/2010/main" val="119664008"/>
              </p:ext>
            </p:extLst>
          </p:nvPr>
        </p:nvGraphicFramePr>
        <p:xfrm>
          <a:off x="3286118" y="4435048"/>
          <a:ext cx="3132000" cy="216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2BEEC95F-25FF-42C8-A652-4362D5FFABE6}"/>
              </a:ext>
            </a:extLst>
          </p:cNvPr>
          <p:cNvGrpSpPr/>
          <p:nvPr/>
        </p:nvGrpSpPr>
        <p:grpSpPr>
          <a:xfrm>
            <a:off x="32474" y="1298533"/>
            <a:ext cx="2135364" cy="3009756"/>
            <a:chOff x="32474" y="1298533"/>
            <a:chExt cx="2135364" cy="3009756"/>
          </a:xfrm>
        </p:grpSpPr>
        <p:sp>
          <p:nvSpPr>
            <p:cNvPr id="208" name="TextBox 207">
              <a:extLst>
                <a:ext uri="{FF2B5EF4-FFF2-40B4-BE49-F238E27FC236}">
                  <a16:creationId xmlns:a16="http://schemas.microsoft.com/office/drawing/2014/main" id="{62990527-0375-4D0F-8587-C29AA2FB112C}"/>
                </a:ext>
              </a:extLst>
            </p:cNvPr>
            <p:cNvSpPr txBox="1"/>
            <p:nvPr/>
          </p:nvSpPr>
          <p:spPr>
            <a:xfrm>
              <a:off x="32474" y="1356193"/>
              <a:ext cx="2058973" cy="584775"/>
            </a:xfrm>
            <a:prstGeom prst="rect">
              <a:avLst/>
            </a:prstGeom>
            <a:noFill/>
          </p:spPr>
          <p:txBody>
            <a:bodyPr wrap="square" rtlCol="0" anchor="ctr">
              <a:spAutoFit/>
            </a:bodyPr>
            <a:lstStyle/>
            <a:p>
              <a:pPr algn="ctr"/>
              <a:r>
                <a:rPr lang="en-US" sz="1200" b="1" dirty="0">
                  <a:latin typeface="Arial" panose="020B0604020202020204" pitchFamily="34" charset="0"/>
                  <a:cs typeface="Arial" panose="020B0604020202020204" pitchFamily="34" charset="0"/>
                </a:rPr>
                <a:t>EV Sales in US increased  </a:t>
              </a:r>
              <a:r>
                <a:rPr lang="en-US" sz="2000" b="1" dirty="0">
                  <a:solidFill>
                    <a:schemeClr val="accent2"/>
                  </a:solidFill>
                  <a:latin typeface="Arial" panose="020B0604020202020204" pitchFamily="34" charset="0"/>
                  <a:cs typeface="Arial" panose="020B0604020202020204" pitchFamily="34" charset="0"/>
                </a:rPr>
                <a:t>1.8x</a:t>
              </a:r>
              <a:r>
                <a:rPr lang="en-US" sz="1200" b="1" dirty="0">
                  <a:latin typeface="Arial" panose="020B0604020202020204" pitchFamily="34" charset="0"/>
                  <a:cs typeface="Arial" panose="020B0604020202020204" pitchFamily="34" charset="0"/>
                </a:rPr>
                <a:t> in 2018</a:t>
              </a:r>
              <a:endParaRPr lang="en-AE" sz="1200" b="1" dirty="0">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764EEAA4-2896-47B0-9965-31225DDB49D4}"/>
                </a:ext>
              </a:extLst>
            </p:cNvPr>
            <p:cNvSpPr/>
            <p:nvPr/>
          </p:nvSpPr>
          <p:spPr>
            <a:xfrm>
              <a:off x="317090" y="2318580"/>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1" name="Rectangle 170">
              <a:extLst>
                <a:ext uri="{FF2B5EF4-FFF2-40B4-BE49-F238E27FC236}">
                  <a16:creationId xmlns:a16="http://schemas.microsoft.com/office/drawing/2014/main" id="{1B2DD8FF-E5F5-48C8-8383-9DDF29259AB0}"/>
                </a:ext>
              </a:extLst>
            </p:cNvPr>
            <p:cNvSpPr/>
            <p:nvPr/>
          </p:nvSpPr>
          <p:spPr>
            <a:xfrm>
              <a:off x="317090" y="2410819"/>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2" name="Rectangle 171">
              <a:extLst>
                <a:ext uri="{FF2B5EF4-FFF2-40B4-BE49-F238E27FC236}">
                  <a16:creationId xmlns:a16="http://schemas.microsoft.com/office/drawing/2014/main" id="{C4CA4F86-86C8-416D-B347-DF8C5DC7A726}"/>
                </a:ext>
              </a:extLst>
            </p:cNvPr>
            <p:cNvSpPr/>
            <p:nvPr/>
          </p:nvSpPr>
          <p:spPr>
            <a:xfrm>
              <a:off x="317090" y="2503058"/>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3" name="Rectangle 172">
              <a:extLst>
                <a:ext uri="{FF2B5EF4-FFF2-40B4-BE49-F238E27FC236}">
                  <a16:creationId xmlns:a16="http://schemas.microsoft.com/office/drawing/2014/main" id="{22CB8A2B-AFC5-4A90-B514-EC2E9B9D7AF7}"/>
                </a:ext>
              </a:extLst>
            </p:cNvPr>
            <p:cNvSpPr/>
            <p:nvPr/>
          </p:nvSpPr>
          <p:spPr>
            <a:xfrm>
              <a:off x="317090" y="2595297"/>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74" name="Rectangle 173">
              <a:extLst>
                <a:ext uri="{FF2B5EF4-FFF2-40B4-BE49-F238E27FC236}">
                  <a16:creationId xmlns:a16="http://schemas.microsoft.com/office/drawing/2014/main" id="{3DD3FB11-8834-4B14-B8EC-4D63F840F0D9}"/>
                </a:ext>
              </a:extLst>
            </p:cNvPr>
            <p:cNvSpPr/>
            <p:nvPr/>
          </p:nvSpPr>
          <p:spPr>
            <a:xfrm>
              <a:off x="317090" y="2687535"/>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5" name="Rectangle 174">
              <a:extLst>
                <a:ext uri="{FF2B5EF4-FFF2-40B4-BE49-F238E27FC236}">
                  <a16:creationId xmlns:a16="http://schemas.microsoft.com/office/drawing/2014/main" id="{52F50506-13DF-4265-9BEB-19ABDAE01E17}"/>
                </a:ext>
              </a:extLst>
            </p:cNvPr>
            <p:cNvSpPr/>
            <p:nvPr/>
          </p:nvSpPr>
          <p:spPr>
            <a:xfrm>
              <a:off x="317090" y="2872013"/>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6" name="Rectangle 175">
              <a:extLst>
                <a:ext uri="{FF2B5EF4-FFF2-40B4-BE49-F238E27FC236}">
                  <a16:creationId xmlns:a16="http://schemas.microsoft.com/office/drawing/2014/main" id="{AB72FBE9-12DF-4752-84E7-641625D9345B}"/>
                </a:ext>
              </a:extLst>
            </p:cNvPr>
            <p:cNvSpPr/>
            <p:nvPr/>
          </p:nvSpPr>
          <p:spPr>
            <a:xfrm>
              <a:off x="317090" y="2779774"/>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7" name="Rectangle 176">
              <a:extLst>
                <a:ext uri="{FF2B5EF4-FFF2-40B4-BE49-F238E27FC236}">
                  <a16:creationId xmlns:a16="http://schemas.microsoft.com/office/drawing/2014/main" id="{A5715C1E-3BD6-4657-A098-85B288A2BB60}"/>
                </a:ext>
              </a:extLst>
            </p:cNvPr>
            <p:cNvSpPr/>
            <p:nvPr/>
          </p:nvSpPr>
          <p:spPr>
            <a:xfrm>
              <a:off x="317090" y="2964252"/>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8" name="Rectangle 177">
              <a:extLst>
                <a:ext uri="{FF2B5EF4-FFF2-40B4-BE49-F238E27FC236}">
                  <a16:creationId xmlns:a16="http://schemas.microsoft.com/office/drawing/2014/main" id="{3A30C1EE-DEFF-429B-A042-C15C4C253B1D}"/>
                </a:ext>
              </a:extLst>
            </p:cNvPr>
            <p:cNvSpPr/>
            <p:nvPr/>
          </p:nvSpPr>
          <p:spPr>
            <a:xfrm>
              <a:off x="317090" y="3056491"/>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9" name="Rectangle 178">
              <a:extLst>
                <a:ext uri="{FF2B5EF4-FFF2-40B4-BE49-F238E27FC236}">
                  <a16:creationId xmlns:a16="http://schemas.microsoft.com/office/drawing/2014/main" id="{DE93004D-43C5-43DA-8598-52A65D6B8545}"/>
                </a:ext>
              </a:extLst>
            </p:cNvPr>
            <p:cNvSpPr/>
            <p:nvPr/>
          </p:nvSpPr>
          <p:spPr>
            <a:xfrm>
              <a:off x="317090" y="3148730"/>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3" name="Rectangle 192">
              <a:extLst>
                <a:ext uri="{FF2B5EF4-FFF2-40B4-BE49-F238E27FC236}">
                  <a16:creationId xmlns:a16="http://schemas.microsoft.com/office/drawing/2014/main" id="{0894E3D9-C811-4C8A-8793-2FEE25705D10}"/>
                </a:ext>
              </a:extLst>
            </p:cNvPr>
            <p:cNvSpPr/>
            <p:nvPr/>
          </p:nvSpPr>
          <p:spPr>
            <a:xfrm>
              <a:off x="317090" y="3240968"/>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4" name="Rectangle 193">
              <a:extLst>
                <a:ext uri="{FF2B5EF4-FFF2-40B4-BE49-F238E27FC236}">
                  <a16:creationId xmlns:a16="http://schemas.microsoft.com/office/drawing/2014/main" id="{D5380D00-D82C-4EBD-828D-39622248EEC3}"/>
                </a:ext>
              </a:extLst>
            </p:cNvPr>
            <p:cNvSpPr/>
            <p:nvPr/>
          </p:nvSpPr>
          <p:spPr>
            <a:xfrm>
              <a:off x="317090" y="3425446"/>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5" name="Rectangle 194">
              <a:extLst>
                <a:ext uri="{FF2B5EF4-FFF2-40B4-BE49-F238E27FC236}">
                  <a16:creationId xmlns:a16="http://schemas.microsoft.com/office/drawing/2014/main" id="{846936CE-CDBE-4D87-8093-1223AD5B791A}"/>
                </a:ext>
              </a:extLst>
            </p:cNvPr>
            <p:cNvSpPr/>
            <p:nvPr/>
          </p:nvSpPr>
          <p:spPr>
            <a:xfrm>
              <a:off x="317090" y="3702162"/>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6" name="Rectangle 195">
              <a:extLst>
                <a:ext uri="{FF2B5EF4-FFF2-40B4-BE49-F238E27FC236}">
                  <a16:creationId xmlns:a16="http://schemas.microsoft.com/office/drawing/2014/main" id="{788554C9-6E10-4FB1-81E5-7F35283BDCF2}"/>
                </a:ext>
              </a:extLst>
            </p:cNvPr>
            <p:cNvSpPr/>
            <p:nvPr/>
          </p:nvSpPr>
          <p:spPr>
            <a:xfrm>
              <a:off x="317090" y="3794401"/>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7" name="Rectangle 196">
              <a:extLst>
                <a:ext uri="{FF2B5EF4-FFF2-40B4-BE49-F238E27FC236}">
                  <a16:creationId xmlns:a16="http://schemas.microsoft.com/office/drawing/2014/main" id="{8BB13757-3EE1-4834-8B8D-AFEF4F3D0FC8}"/>
                </a:ext>
              </a:extLst>
            </p:cNvPr>
            <p:cNvSpPr/>
            <p:nvPr/>
          </p:nvSpPr>
          <p:spPr>
            <a:xfrm>
              <a:off x="317090" y="3886640"/>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8" name="Rectangle 197">
              <a:extLst>
                <a:ext uri="{FF2B5EF4-FFF2-40B4-BE49-F238E27FC236}">
                  <a16:creationId xmlns:a16="http://schemas.microsoft.com/office/drawing/2014/main" id="{198DFA2F-D23C-45FF-80CD-E82D9670F57C}"/>
                </a:ext>
              </a:extLst>
            </p:cNvPr>
            <p:cNvSpPr/>
            <p:nvPr/>
          </p:nvSpPr>
          <p:spPr>
            <a:xfrm>
              <a:off x="317090" y="3978879"/>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9" name="Rectangle 198">
              <a:extLst>
                <a:ext uri="{FF2B5EF4-FFF2-40B4-BE49-F238E27FC236}">
                  <a16:creationId xmlns:a16="http://schemas.microsoft.com/office/drawing/2014/main" id="{28D69EF2-F55D-4AC1-ABA0-2C4309F81EDF}"/>
                </a:ext>
              </a:extLst>
            </p:cNvPr>
            <p:cNvSpPr/>
            <p:nvPr/>
          </p:nvSpPr>
          <p:spPr>
            <a:xfrm>
              <a:off x="317090" y="4071120"/>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0" name="Rectangle 199">
              <a:extLst>
                <a:ext uri="{FF2B5EF4-FFF2-40B4-BE49-F238E27FC236}">
                  <a16:creationId xmlns:a16="http://schemas.microsoft.com/office/drawing/2014/main" id="{4C107B9E-CB23-4E0B-8B20-50E1552A3AA3}"/>
                </a:ext>
              </a:extLst>
            </p:cNvPr>
            <p:cNvSpPr/>
            <p:nvPr/>
          </p:nvSpPr>
          <p:spPr>
            <a:xfrm>
              <a:off x="317090" y="3333207"/>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1" name="Rectangle 200">
              <a:extLst>
                <a:ext uri="{FF2B5EF4-FFF2-40B4-BE49-F238E27FC236}">
                  <a16:creationId xmlns:a16="http://schemas.microsoft.com/office/drawing/2014/main" id="{685EE14E-3643-440A-ADBC-13B29131BB60}"/>
                </a:ext>
              </a:extLst>
            </p:cNvPr>
            <p:cNvSpPr/>
            <p:nvPr/>
          </p:nvSpPr>
          <p:spPr>
            <a:xfrm>
              <a:off x="317090" y="3517685"/>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2" name="Rectangle 201">
              <a:extLst>
                <a:ext uri="{FF2B5EF4-FFF2-40B4-BE49-F238E27FC236}">
                  <a16:creationId xmlns:a16="http://schemas.microsoft.com/office/drawing/2014/main" id="{D4F643CD-D4A5-4164-835E-FAB9C34B282E}"/>
                </a:ext>
              </a:extLst>
            </p:cNvPr>
            <p:cNvSpPr/>
            <p:nvPr/>
          </p:nvSpPr>
          <p:spPr>
            <a:xfrm>
              <a:off x="317090" y="3609923"/>
              <a:ext cx="360000" cy="681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4" name="Rectangle: Rounded Corners 203">
              <a:extLst>
                <a:ext uri="{FF2B5EF4-FFF2-40B4-BE49-F238E27FC236}">
                  <a16:creationId xmlns:a16="http://schemas.microsoft.com/office/drawing/2014/main" id="{C8548F3A-FF68-4B6F-8148-7F88A72ECD1F}"/>
                </a:ext>
              </a:extLst>
            </p:cNvPr>
            <p:cNvSpPr/>
            <p:nvPr/>
          </p:nvSpPr>
          <p:spPr>
            <a:xfrm>
              <a:off x="92608" y="1298533"/>
              <a:ext cx="2045094" cy="3009756"/>
            </a:xfrm>
            <a:prstGeom prst="roundRect">
              <a:avLst>
                <a:gd name="adj" fmla="val 813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cxnSp>
          <p:nvCxnSpPr>
            <p:cNvPr id="206" name="Straight Connector 205">
              <a:extLst>
                <a:ext uri="{FF2B5EF4-FFF2-40B4-BE49-F238E27FC236}">
                  <a16:creationId xmlns:a16="http://schemas.microsoft.com/office/drawing/2014/main" id="{B5E1F908-AB9D-448E-9A4C-F83078790AD6}"/>
                </a:ext>
              </a:extLst>
            </p:cNvPr>
            <p:cNvCxnSpPr>
              <a:cxnSpLocks/>
            </p:cNvCxnSpPr>
            <p:nvPr/>
          </p:nvCxnSpPr>
          <p:spPr>
            <a:xfrm>
              <a:off x="168807" y="1951136"/>
              <a:ext cx="19226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4220D1-628D-47D8-9FE9-9861ADAD5B4D}"/>
                </a:ext>
              </a:extLst>
            </p:cNvPr>
            <p:cNvSpPr txBox="1"/>
            <p:nvPr/>
          </p:nvSpPr>
          <p:spPr>
            <a:xfrm>
              <a:off x="685485" y="2258897"/>
              <a:ext cx="1405962" cy="1785104"/>
            </a:xfrm>
            <a:prstGeom prst="rect">
              <a:avLst/>
            </a:prstGeom>
            <a:noFill/>
          </p:spPr>
          <p:txBody>
            <a:bodyPr wrap="square" rtlCol="0">
              <a:spAutoFit/>
            </a:bodyPr>
            <a:lstStyle/>
            <a:p>
              <a:pPr marR="0" lvl="0" defTabSz="914400" rtl="0" eaLnBrk="1" fontAlgn="auto" latinLnBrk="0" hangingPunct="1">
                <a:spcBef>
                  <a:spcPts val="1000"/>
                </a:spcBef>
                <a:spcAft>
                  <a:spcPts val="0"/>
                </a:spcAft>
                <a:buClrTx/>
                <a:buSzTx/>
                <a:tabLst/>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Sales of EV vehicles in USA rapidly increased from </a:t>
              </a: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198,349 in 2017 </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a:t>
              </a: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361,315 in 2018 </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 this is primarily due to launch of the disruptive Tesla Model 3.</a:t>
              </a:r>
            </a:p>
          </p:txBody>
        </p:sp>
        <p:sp>
          <p:nvSpPr>
            <p:cNvPr id="132" name="TextBox 131">
              <a:extLst>
                <a:ext uri="{FF2B5EF4-FFF2-40B4-BE49-F238E27FC236}">
                  <a16:creationId xmlns:a16="http://schemas.microsoft.com/office/drawing/2014/main" id="{11B4D323-B56F-4445-8DFF-82C977F4AD7F}"/>
                </a:ext>
              </a:extLst>
            </p:cNvPr>
            <p:cNvSpPr txBox="1"/>
            <p:nvPr/>
          </p:nvSpPr>
          <p:spPr>
            <a:xfrm>
              <a:off x="108864" y="2014710"/>
              <a:ext cx="2058974" cy="261610"/>
            </a:xfrm>
            <a:prstGeom prst="rect">
              <a:avLst/>
            </a:prstGeom>
            <a:noFill/>
          </p:spPr>
          <p:txBody>
            <a:bodyPr wrap="square" rtlCol="0" anchor="ctr">
              <a:spAutoFit/>
            </a:bodyPr>
            <a:lstStyle/>
            <a:p>
              <a:r>
                <a:rPr lang="en-US" sz="1100" b="1" dirty="0">
                  <a:latin typeface="Arial" panose="020B0604020202020204" pitchFamily="34" charset="0"/>
                  <a:cs typeface="Arial" panose="020B0604020202020204" pitchFamily="34" charset="0"/>
                </a:rPr>
                <a:t>US Sales increased by 82%</a:t>
              </a:r>
              <a:endParaRPr lang="en-AE" sz="1100" b="1" dirty="0">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DD364667-AB59-4DAD-8C37-A6E9A4A37637}"/>
              </a:ext>
            </a:extLst>
          </p:cNvPr>
          <p:cNvGrpSpPr/>
          <p:nvPr/>
        </p:nvGrpSpPr>
        <p:grpSpPr>
          <a:xfrm>
            <a:off x="4329200" y="1314806"/>
            <a:ext cx="2135364" cy="3009756"/>
            <a:chOff x="4072607" y="1314806"/>
            <a:chExt cx="2135364" cy="3009756"/>
          </a:xfrm>
        </p:grpSpPr>
        <p:sp>
          <p:nvSpPr>
            <p:cNvPr id="205" name="TextBox 204">
              <a:extLst>
                <a:ext uri="{FF2B5EF4-FFF2-40B4-BE49-F238E27FC236}">
                  <a16:creationId xmlns:a16="http://schemas.microsoft.com/office/drawing/2014/main" id="{0CB73368-40CE-47BD-A33F-46BC894D2C33}"/>
                </a:ext>
              </a:extLst>
            </p:cNvPr>
            <p:cNvSpPr txBox="1"/>
            <p:nvPr/>
          </p:nvSpPr>
          <p:spPr>
            <a:xfrm>
              <a:off x="4072607" y="1372466"/>
              <a:ext cx="2058973" cy="584775"/>
            </a:xfrm>
            <a:prstGeom prst="rect">
              <a:avLst/>
            </a:prstGeom>
            <a:noFill/>
          </p:spPr>
          <p:txBody>
            <a:bodyPr wrap="square" rtlCol="0" anchor="ctr">
              <a:spAutoFit/>
            </a:bodyPr>
            <a:lstStyle/>
            <a:p>
              <a:pPr algn="ctr"/>
              <a:r>
                <a:rPr lang="en-US" sz="1200" b="1" dirty="0">
                  <a:latin typeface="Arial" panose="020B0604020202020204" pitchFamily="34" charset="0"/>
                  <a:cs typeface="Arial" panose="020B0604020202020204" pitchFamily="34" charset="0"/>
                </a:rPr>
                <a:t>EV Sales in India is  </a:t>
              </a:r>
              <a:r>
                <a:rPr lang="en-US" sz="2000" b="1" dirty="0">
                  <a:solidFill>
                    <a:schemeClr val="accent2"/>
                  </a:solidFill>
                  <a:latin typeface="Arial" panose="020B0604020202020204" pitchFamily="34" charset="0"/>
                  <a:cs typeface="Arial" panose="020B0604020202020204" pitchFamily="34" charset="0"/>
                </a:rPr>
                <a:t>1.3x</a:t>
              </a:r>
              <a:r>
                <a:rPr lang="en-US" sz="1200" b="1" dirty="0">
                  <a:latin typeface="Arial" panose="020B0604020202020204" pitchFamily="34" charset="0"/>
                  <a:cs typeface="Arial" panose="020B0604020202020204" pitchFamily="34" charset="0"/>
                </a:rPr>
                <a:t> that of 2020</a:t>
              </a:r>
              <a:endParaRPr lang="en-AE" sz="1200" b="1" dirty="0">
                <a:latin typeface="Arial" panose="020B0604020202020204" pitchFamily="34" charset="0"/>
                <a:cs typeface="Arial" panose="020B0604020202020204" pitchFamily="34" charset="0"/>
              </a:endParaRPr>
            </a:p>
          </p:txBody>
        </p:sp>
        <p:sp>
          <p:nvSpPr>
            <p:cNvPr id="207" name="Rectangle 206">
              <a:extLst>
                <a:ext uri="{FF2B5EF4-FFF2-40B4-BE49-F238E27FC236}">
                  <a16:creationId xmlns:a16="http://schemas.microsoft.com/office/drawing/2014/main" id="{11819A2B-AF34-4848-8040-7432848BB11B}"/>
                </a:ext>
              </a:extLst>
            </p:cNvPr>
            <p:cNvSpPr/>
            <p:nvPr/>
          </p:nvSpPr>
          <p:spPr>
            <a:xfrm>
              <a:off x="4357223" y="2334853"/>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0" name="Rectangle 209">
              <a:extLst>
                <a:ext uri="{FF2B5EF4-FFF2-40B4-BE49-F238E27FC236}">
                  <a16:creationId xmlns:a16="http://schemas.microsoft.com/office/drawing/2014/main" id="{CF539709-96DA-432F-BDED-757C08652721}"/>
                </a:ext>
              </a:extLst>
            </p:cNvPr>
            <p:cNvSpPr/>
            <p:nvPr/>
          </p:nvSpPr>
          <p:spPr>
            <a:xfrm>
              <a:off x="4357223" y="2427092"/>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2" name="Rectangle 211">
              <a:extLst>
                <a:ext uri="{FF2B5EF4-FFF2-40B4-BE49-F238E27FC236}">
                  <a16:creationId xmlns:a16="http://schemas.microsoft.com/office/drawing/2014/main" id="{8203408E-B5C8-423A-861F-166BAF5109A6}"/>
                </a:ext>
              </a:extLst>
            </p:cNvPr>
            <p:cNvSpPr/>
            <p:nvPr/>
          </p:nvSpPr>
          <p:spPr>
            <a:xfrm>
              <a:off x="4357223" y="2519331"/>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3" name="Rectangle 212">
              <a:extLst>
                <a:ext uri="{FF2B5EF4-FFF2-40B4-BE49-F238E27FC236}">
                  <a16:creationId xmlns:a16="http://schemas.microsoft.com/office/drawing/2014/main" id="{355CD1DE-963B-46E2-A60C-237837D1FBAA}"/>
                </a:ext>
              </a:extLst>
            </p:cNvPr>
            <p:cNvSpPr/>
            <p:nvPr/>
          </p:nvSpPr>
          <p:spPr>
            <a:xfrm>
              <a:off x="4357223" y="2611570"/>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15" name="Rectangle 214">
              <a:extLst>
                <a:ext uri="{FF2B5EF4-FFF2-40B4-BE49-F238E27FC236}">
                  <a16:creationId xmlns:a16="http://schemas.microsoft.com/office/drawing/2014/main" id="{BC5D17E7-3860-4EB6-AFC2-84790BA751B2}"/>
                </a:ext>
              </a:extLst>
            </p:cNvPr>
            <p:cNvSpPr/>
            <p:nvPr/>
          </p:nvSpPr>
          <p:spPr>
            <a:xfrm>
              <a:off x="4357223" y="2703808"/>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0" name="Rectangle 239">
              <a:extLst>
                <a:ext uri="{FF2B5EF4-FFF2-40B4-BE49-F238E27FC236}">
                  <a16:creationId xmlns:a16="http://schemas.microsoft.com/office/drawing/2014/main" id="{4C46283A-7C43-4164-9EFA-10726BD425B1}"/>
                </a:ext>
              </a:extLst>
            </p:cNvPr>
            <p:cNvSpPr/>
            <p:nvPr/>
          </p:nvSpPr>
          <p:spPr>
            <a:xfrm>
              <a:off x="4357223" y="2888286"/>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1" name="Rectangle 240">
              <a:extLst>
                <a:ext uri="{FF2B5EF4-FFF2-40B4-BE49-F238E27FC236}">
                  <a16:creationId xmlns:a16="http://schemas.microsoft.com/office/drawing/2014/main" id="{AF219736-F9B6-4652-9536-36C20374086E}"/>
                </a:ext>
              </a:extLst>
            </p:cNvPr>
            <p:cNvSpPr/>
            <p:nvPr/>
          </p:nvSpPr>
          <p:spPr>
            <a:xfrm>
              <a:off x="4357223" y="2796047"/>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2" name="Rectangle 241">
              <a:extLst>
                <a:ext uri="{FF2B5EF4-FFF2-40B4-BE49-F238E27FC236}">
                  <a16:creationId xmlns:a16="http://schemas.microsoft.com/office/drawing/2014/main" id="{23EDBB47-0A82-478D-956C-52F5B307ED16}"/>
                </a:ext>
              </a:extLst>
            </p:cNvPr>
            <p:cNvSpPr/>
            <p:nvPr/>
          </p:nvSpPr>
          <p:spPr>
            <a:xfrm>
              <a:off x="4357223" y="2980525"/>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3" name="Rectangle 242">
              <a:extLst>
                <a:ext uri="{FF2B5EF4-FFF2-40B4-BE49-F238E27FC236}">
                  <a16:creationId xmlns:a16="http://schemas.microsoft.com/office/drawing/2014/main" id="{3D720B57-B42C-4E9E-A019-84A306B73F2E}"/>
                </a:ext>
              </a:extLst>
            </p:cNvPr>
            <p:cNvSpPr/>
            <p:nvPr/>
          </p:nvSpPr>
          <p:spPr>
            <a:xfrm>
              <a:off x="4357223" y="3072764"/>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4" name="Rectangle 243">
              <a:extLst>
                <a:ext uri="{FF2B5EF4-FFF2-40B4-BE49-F238E27FC236}">
                  <a16:creationId xmlns:a16="http://schemas.microsoft.com/office/drawing/2014/main" id="{DDCA2C87-9BC9-4FCF-AB2B-528156CBBFA1}"/>
                </a:ext>
              </a:extLst>
            </p:cNvPr>
            <p:cNvSpPr/>
            <p:nvPr/>
          </p:nvSpPr>
          <p:spPr>
            <a:xfrm>
              <a:off x="4357223" y="3165003"/>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5" name="Rectangle 244">
              <a:extLst>
                <a:ext uri="{FF2B5EF4-FFF2-40B4-BE49-F238E27FC236}">
                  <a16:creationId xmlns:a16="http://schemas.microsoft.com/office/drawing/2014/main" id="{5D25331C-AD73-485F-A0CA-ECA2EBEAF4A4}"/>
                </a:ext>
              </a:extLst>
            </p:cNvPr>
            <p:cNvSpPr/>
            <p:nvPr/>
          </p:nvSpPr>
          <p:spPr>
            <a:xfrm>
              <a:off x="4357223" y="3257241"/>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6" name="Rectangle 245">
              <a:extLst>
                <a:ext uri="{FF2B5EF4-FFF2-40B4-BE49-F238E27FC236}">
                  <a16:creationId xmlns:a16="http://schemas.microsoft.com/office/drawing/2014/main" id="{D98EAC67-D58E-4155-A2E2-85FD58910629}"/>
                </a:ext>
              </a:extLst>
            </p:cNvPr>
            <p:cNvSpPr/>
            <p:nvPr/>
          </p:nvSpPr>
          <p:spPr>
            <a:xfrm>
              <a:off x="4357223" y="3441719"/>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7" name="Rectangle 246">
              <a:extLst>
                <a:ext uri="{FF2B5EF4-FFF2-40B4-BE49-F238E27FC236}">
                  <a16:creationId xmlns:a16="http://schemas.microsoft.com/office/drawing/2014/main" id="{F6D699E2-84F3-4AED-9AA1-A155F2017B66}"/>
                </a:ext>
              </a:extLst>
            </p:cNvPr>
            <p:cNvSpPr/>
            <p:nvPr/>
          </p:nvSpPr>
          <p:spPr>
            <a:xfrm>
              <a:off x="4357223" y="3718435"/>
              <a:ext cx="360000" cy="68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8" name="Rectangle 247">
              <a:extLst>
                <a:ext uri="{FF2B5EF4-FFF2-40B4-BE49-F238E27FC236}">
                  <a16:creationId xmlns:a16="http://schemas.microsoft.com/office/drawing/2014/main" id="{654CF2D5-D5C3-47BB-B590-0E5CF498711E}"/>
                </a:ext>
              </a:extLst>
            </p:cNvPr>
            <p:cNvSpPr/>
            <p:nvPr/>
          </p:nvSpPr>
          <p:spPr>
            <a:xfrm>
              <a:off x="4357223" y="3810674"/>
              <a:ext cx="360000" cy="68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9" name="Rectangle 248">
              <a:extLst>
                <a:ext uri="{FF2B5EF4-FFF2-40B4-BE49-F238E27FC236}">
                  <a16:creationId xmlns:a16="http://schemas.microsoft.com/office/drawing/2014/main" id="{D569F2E0-8CED-40FA-A145-8D5BC5067AB2}"/>
                </a:ext>
              </a:extLst>
            </p:cNvPr>
            <p:cNvSpPr/>
            <p:nvPr/>
          </p:nvSpPr>
          <p:spPr>
            <a:xfrm>
              <a:off x="4357223" y="3902913"/>
              <a:ext cx="360000" cy="68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0" name="Rectangle 249">
              <a:extLst>
                <a:ext uri="{FF2B5EF4-FFF2-40B4-BE49-F238E27FC236}">
                  <a16:creationId xmlns:a16="http://schemas.microsoft.com/office/drawing/2014/main" id="{58EF039D-B71C-473A-B5B5-81606D7666FD}"/>
                </a:ext>
              </a:extLst>
            </p:cNvPr>
            <p:cNvSpPr/>
            <p:nvPr/>
          </p:nvSpPr>
          <p:spPr>
            <a:xfrm>
              <a:off x="4357223" y="3995152"/>
              <a:ext cx="360000" cy="68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1" name="Rectangle 250">
              <a:extLst>
                <a:ext uri="{FF2B5EF4-FFF2-40B4-BE49-F238E27FC236}">
                  <a16:creationId xmlns:a16="http://schemas.microsoft.com/office/drawing/2014/main" id="{082105F8-22DB-4990-8C0E-89FBAA5C3FB2}"/>
                </a:ext>
              </a:extLst>
            </p:cNvPr>
            <p:cNvSpPr/>
            <p:nvPr/>
          </p:nvSpPr>
          <p:spPr>
            <a:xfrm>
              <a:off x="4357223" y="4087393"/>
              <a:ext cx="360000" cy="68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2" name="Rectangle 251">
              <a:extLst>
                <a:ext uri="{FF2B5EF4-FFF2-40B4-BE49-F238E27FC236}">
                  <a16:creationId xmlns:a16="http://schemas.microsoft.com/office/drawing/2014/main" id="{7038389D-8F44-4558-8CB7-AF5EF49B7D07}"/>
                </a:ext>
              </a:extLst>
            </p:cNvPr>
            <p:cNvSpPr/>
            <p:nvPr/>
          </p:nvSpPr>
          <p:spPr>
            <a:xfrm>
              <a:off x="4357223" y="3349480"/>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3" name="Rectangle 252">
              <a:extLst>
                <a:ext uri="{FF2B5EF4-FFF2-40B4-BE49-F238E27FC236}">
                  <a16:creationId xmlns:a16="http://schemas.microsoft.com/office/drawing/2014/main" id="{3F6084E4-8B7A-412E-958A-E8012416317B}"/>
                </a:ext>
              </a:extLst>
            </p:cNvPr>
            <p:cNvSpPr/>
            <p:nvPr/>
          </p:nvSpPr>
          <p:spPr>
            <a:xfrm>
              <a:off x="4357223" y="3533958"/>
              <a:ext cx="360000" cy="68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4" name="Rectangle 253">
              <a:extLst>
                <a:ext uri="{FF2B5EF4-FFF2-40B4-BE49-F238E27FC236}">
                  <a16:creationId xmlns:a16="http://schemas.microsoft.com/office/drawing/2014/main" id="{175B8A49-6551-4A01-BA22-A8391AB5804D}"/>
                </a:ext>
              </a:extLst>
            </p:cNvPr>
            <p:cNvSpPr/>
            <p:nvPr/>
          </p:nvSpPr>
          <p:spPr>
            <a:xfrm>
              <a:off x="4357223" y="3626196"/>
              <a:ext cx="360000" cy="68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5" name="Rectangle: Rounded Corners 254">
              <a:extLst>
                <a:ext uri="{FF2B5EF4-FFF2-40B4-BE49-F238E27FC236}">
                  <a16:creationId xmlns:a16="http://schemas.microsoft.com/office/drawing/2014/main" id="{E4658562-D60D-4D58-8A62-47281275CCF6}"/>
                </a:ext>
              </a:extLst>
            </p:cNvPr>
            <p:cNvSpPr/>
            <p:nvPr/>
          </p:nvSpPr>
          <p:spPr>
            <a:xfrm>
              <a:off x="4132741" y="1314806"/>
              <a:ext cx="2045094" cy="3009756"/>
            </a:xfrm>
            <a:prstGeom prst="roundRect">
              <a:avLst>
                <a:gd name="adj" fmla="val 813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cxnSp>
          <p:nvCxnSpPr>
            <p:cNvPr id="256" name="Straight Connector 255">
              <a:extLst>
                <a:ext uri="{FF2B5EF4-FFF2-40B4-BE49-F238E27FC236}">
                  <a16:creationId xmlns:a16="http://schemas.microsoft.com/office/drawing/2014/main" id="{5AD490B9-BF44-4EB7-8DFB-0214C9FDD9B0}"/>
                </a:ext>
              </a:extLst>
            </p:cNvPr>
            <p:cNvCxnSpPr>
              <a:cxnSpLocks/>
            </p:cNvCxnSpPr>
            <p:nvPr/>
          </p:nvCxnSpPr>
          <p:spPr>
            <a:xfrm>
              <a:off x="4208940" y="1967409"/>
              <a:ext cx="19226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7B628EC8-9901-4804-A615-DFB789BF7A1A}"/>
                </a:ext>
              </a:extLst>
            </p:cNvPr>
            <p:cNvSpPr txBox="1"/>
            <p:nvPr/>
          </p:nvSpPr>
          <p:spPr>
            <a:xfrm>
              <a:off x="4725618" y="2275170"/>
              <a:ext cx="1405962" cy="1277273"/>
            </a:xfrm>
            <a:prstGeom prst="rect">
              <a:avLst/>
            </a:prstGeom>
            <a:noFill/>
          </p:spPr>
          <p:txBody>
            <a:bodyPr wrap="square" rtlCol="0">
              <a:spAutoFit/>
            </a:bodyPr>
            <a:lstStyle/>
            <a:p>
              <a:pPr marR="0" lvl="0" defTabSz="914400" rtl="0" eaLnBrk="1" fontAlgn="auto" latinLnBrk="0" hangingPunct="1">
                <a:spcBef>
                  <a:spcPts val="1000"/>
                </a:spcBef>
                <a:spcAft>
                  <a:spcPts val="0"/>
                </a:spcAft>
                <a:buClrTx/>
                <a:buSzTx/>
                <a:tabLst/>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Sales of EV vehicles in India is gradually increasing from </a:t>
              </a: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~82,000 in 2017 </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a:t>
              </a:r>
              <a:r>
                <a:rPr lang="en-US" sz="1100" b="1" dirty="0">
                  <a:solidFill>
                    <a:prstClr val="black"/>
                  </a:solidFill>
                  <a:latin typeface="Arial" panose="020B0604020202020204" pitchFamily="34" charset="0"/>
                  <a:cs typeface="Arial" panose="020B0604020202020204" pitchFamily="34" charset="0"/>
                </a:rPr>
                <a:t>~120,000</a:t>
              </a: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2020 in 2020. </a:t>
              </a:r>
              <a:endPar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8" name="TextBox 257">
              <a:extLst>
                <a:ext uri="{FF2B5EF4-FFF2-40B4-BE49-F238E27FC236}">
                  <a16:creationId xmlns:a16="http://schemas.microsoft.com/office/drawing/2014/main" id="{26596AC1-9F49-42B9-9CF8-FF1B2F51C503}"/>
                </a:ext>
              </a:extLst>
            </p:cNvPr>
            <p:cNvSpPr txBox="1"/>
            <p:nvPr/>
          </p:nvSpPr>
          <p:spPr>
            <a:xfrm>
              <a:off x="4148997" y="2030983"/>
              <a:ext cx="2058974" cy="261610"/>
            </a:xfrm>
            <a:prstGeom prst="rect">
              <a:avLst/>
            </a:prstGeom>
            <a:noFill/>
          </p:spPr>
          <p:txBody>
            <a:bodyPr wrap="square" rtlCol="0" anchor="ctr">
              <a:spAutoFit/>
            </a:bodyPr>
            <a:lstStyle/>
            <a:p>
              <a:r>
                <a:rPr lang="en-US" sz="1100" b="1" dirty="0">
                  <a:latin typeface="Arial" panose="020B0604020202020204" pitchFamily="34" charset="0"/>
                  <a:cs typeface="Arial" panose="020B0604020202020204" pitchFamily="34" charset="0"/>
                </a:rPr>
                <a:t>India shows ~32% in sales</a:t>
              </a:r>
              <a:endParaRPr lang="en-AE" sz="1100" b="1" dirty="0">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B745806E-8C7F-4067-A032-4A0F34971C56}"/>
              </a:ext>
            </a:extLst>
          </p:cNvPr>
          <p:cNvGrpSpPr/>
          <p:nvPr/>
        </p:nvGrpSpPr>
        <p:grpSpPr>
          <a:xfrm>
            <a:off x="2131045" y="1325220"/>
            <a:ext cx="2135364" cy="3009756"/>
            <a:chOff x="2465978" y="611163"/>
            <a:chExt cx="2135364" cy="3009756"/>
          </a:xfrm>
        </p:grpSpPr>
        <p:sp>
          <p:nvSpPr>
            <p:cNvPr id="286" name="TextBox 285">
              <a:extLst>
                <a:ext uri="{FF2B5EF4-FFF2-40B4-BE49-F238E27FC236}">
                  <a16:creationId xmlns:a16="http://schemas.microsoft.com/office/drawing/2014/main" id="{F4E85D3F-E5C0-4490-A9F6-4D341069616B}"/>
                </a:ext>
              </a:extLst>
            </p:cNvPr>
            <p:cNvSpPr txBox="1"/>
            <p:nvPr/>
          </p:nvSpPr>
          <p:spPr>
            <a:xfrm>
              <a:off x="2465978" y="668823"/>
              <a:ext cx="2058973" cy="584775"/>
            </a:xfrm>
            <a:prstGeom prst="rect">
              <a:avLst/>
            </a:prstGeom>
            <a:noFill/>
          </p:spPr>
          <p:txBody>
            <a:bodyPr wrap="square" rtlCol="0" anchor="ctr">
              <a:spAutoFit/>
            </a:bodyPr>
            <a:lstStyle/>
            <a:p>
              <a:pPr algn="ctr"/>
              <a:r>
                <a:rPr lang="en-US" sz="1200" b="1" dirty="0">
                  <a:latin typeface="Arial" panose="020B0604020202020204" pitchFamily="34" charset="0"/>
                  <a:cs typeface="Arial" panose="020B0604020202020204" pitchFamily="34" charset="0"/>
                </a:rPr>
                <a:t>EV Sales in China grows </a:t>
              </a:r>
              <a:r>
                <a:rPr lang="en-US" sz="2000" b="1" dirty="0">
                  <a:solidFill>
                    <a:schemeClr val="accent2"/>
                  </a:solidFill>
                  <a:latin typeface="Arial" panose="020B0604020202020204" pitchFamily="34" charset="0"/>
                  <a:cs typeface="Arial" panose="020B0604020202020204" pitchFamily="34" charset="0"/>
                </a:rPr>
                <a:t>3.2x</a:t>
              </a:r>
              <a:r>
                <a:rPr lang="en-US" sz="1200" b="1" dirty="0">
                  <a:latin typeface="Arial" panose="020B0604020202020204" pitchFamily="34" charset="0"/>
                  <a:cs typeface="Arial" panose="020B0604020202020204" pitchFamily="34" charset="0"/>
                </a:rPr>
                <a:t> in 2 years</a:t>
              </a:r>
              <a:endParaRPr lang="en-AE" sz="1200" b="1" dirty="0">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33641F06-ED10-46C4-A25B-4A6407360C3A}"/>
                </a:ext>
              </a:extLst>
            </p:cNvPr>
            <p:cNvGrpSpPr/>
            <p:nvPr/>
          </p:nvGrpSpPr>
          <p:grpSpPr>
            <a:xfrm>
              <a:off x="2750594" y="1631210"/>
              <a:ext cx="360000" cy="1820642"/>
              <a:chOff x="2750594" y="1631210"/>
              <a:chExt cx="360000" cy="1820642"/>
            </a:xfrm>
          </p:grpSpPr>
          <p:sp>
            <p:nvSpPr>
              <p:cNvPr id="287" name="Rectangle 286">
                <a:extLst>
                  <a:ext uri="{FF2B5EF4-FFF2-40B4-BE49-F238E27FC236}">
                    <a16:creationId xmlns:a16="http://schemas.microsoft.com/office/drawing/2014/main" id="{13B9C2CC-F004-4739-8C2A-9424FBB95695}"/>
                  </a:ext>
                </a:extLst>
              </p:cNvPr>
              <p:cNvSpPr/>
              <p:nvPr/>
            </p:nvSpPr>
            <p:spPr>
              <a:xfrm>
                <a:off x="2750594" y="1631210"/>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88" name="Rectangle 287">
                <a:extLst>
                  <a:ext uri="{FF2B5EF4-FFF2-40B4-BE49-F238E27FC236}">
                    <a16:creationId xmlns:a16="http://schemas.microsoft.com/office/drawing/2014/main" id="{07FF8938-01B4-4EBE-A151-F0DB532C75C8}"/>
                  </a:ext>
                </a:extLst>
              </p:cNvPr>
              <p:cNvSpPr/>
              <p:nvPr/>
            </p:nvSpPr>
            <p:spPr>
              <a:xfrm>
                <a:off x="2750594" y="1723449"/>
                <a:ext cx="360000" cy="681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89" name="Rectangle 288">
                <a:extLst>
                  <a:ext uri="{FF2B5EF4-FFF2-40B4-BE49-F238E27FC236}">
                    <a16:creationId xmlns:a16="http://schemas.microsoft.com/office/drawing/2014/main" id="{68C848BA-465D-4D6C-A774-D7BF37541B21}"/>
                  </a:ext>
                </a:extLst>
              </p:cNvPr>
              <p:cNvSpPr/>
              <p:nvPr/>
            </p:nvSpPr>
            <p:spPr>
              <a:xfrm>
                <a:off x="2750594" y="1815688"/>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0" name="Rectangle 289">
                <a:extLst>
                  <a:ext uri="{FF2B5EF4-FFF2-40B4-BE49-F238E27FC236}">
                    <a16:creationId xmlns:a16="http://schemas.microsoft.com/office/drawing/2014/main" id="{DC18857F-5719-4B98-83C9-4ED11C474E08}"/>
                  </a:ext>
                </a:extLst>
              </p:cNvPr>
              <p:cNvSpPr/>
              <p:nvPr/>
            </p:nvSpPr>
            <p:spPr>
              <a:xfrm>
                <a:off x="2750594" y="1907927"/>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91" name="Rectangle 290">
                <a:extLst>
                  <a:ext uri="{FF2B5EF4-FFF2-40B4-BE49-F238E27FC236}">
                    <a16:creationId xmlns:a16="http://schemas.microsoft.com/office/drawing/2014/main" id="{D3249A64-FBD0-4F4F-B4DC-115044E8C35C}"/>
                  </a:ext>
                </a:extLst>
              </p:cNvPr>
              <p:cNvSpPr/>
              <p:nvPr/>
            </p:nvSpPr>
            <p:spPr>
              <a:xfrm>
                <a:off x="2750594" y="2000165"/>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2" name="Rectangle 291">
                <a:extLst>
                  <a:ext uri="{FF2B5EF4-FFF2-40B4-BE49-F238E27FC236}">
                    <a16:creationId xmlns:a16="http://schemas.microsoft.com/office/drawing/2014/main" id="{3F87FA9A-BBA5-491B-9123-BCEB5F5CF231}"/>
                  </a:ext>
                </a:extLst>
              </p:cNvPr>
              <p:cNvSpPr/>
              <p:nvPr/>
            </p:nvSpPr>
            <p:spPr>
              <a:xfrm>
                <a:off x="2750594" y="2184643"/>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3" name="Rectangle 292">
                <a:extLst>
                  <a:ext uri="{FF2B5EF4-FFF2-40B4-BE49-F238E27FC236}">
                    <a16:creationId xmlns:a16="http://schemas.microsoft.com/office/drawing/2014/main" id="{96C57C66-CE33-4693-BA8A-D4C19AA8F5C9}"/>
                  </a:ext>
                </a:extLst>
              </p:cNvPr>
              <p:cNvSpPr/>
              <p:nvPr/>
            </p:nvSpPr>
            <p:spPr>
              <a:xfrm>
                <a:off x="2750594" y="2092404"/>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4" name="Rectangle 293">
                <a:extLst>
                  <a:ext uri="{FF2B5EF4-FFF2-40B4-BE49-F238E27FC236}">
                    <a16:creationId xmlns:a16="http://schemas.microsoft.com/office/drawing/2014/main" id="{F9367320-EF66-42E3-A89D-4D1A2A368653}"/>
                  </a:ext>
                </a:extLst>
              </p:cNvPr>
              <p:cNvSpPr/>
              <p:nvPr/>
            </p:nvSpPr>
            <p:spPr>
              <a:xfrm>
                <a:off x="2750594" y="2276882"/>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5" name="Rectangle 294">
                <a:extLst>
                  <a:ext uri="{FF2B5EF4-FFF2-40B4-BE49-F238E27FC236}">
                    <a16:creationId xmlns:a16="http://schemas.microsoft.com/office/drawing/2014/main" id="{F1281535-067F-43CC-A3F2-5DBEF8B68CF0}"/>
                  </a:ext>
                </a:extLst>
              </p:cNvPr>
              <p:cNvSpPr/>
              <p:nvPr/>
            </p:nvSpPr>
            <p:spPr>
              <a:xfrm>
                <a:off x="2750594" y="2369121"/>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6" name="Rectangle 295">
                <a:extLst>
                  <a:ext uri="{FF2B5EF4-FFF2-40B4-BE49-F238E27FC236}">
                    <a16:creationId xmlns:a16="http://schemas.microsoft.com/office/drawing/2014/main" id="{4E3E1E0F-E696-451B-BEC3-7331960DE858}"/>
                  </a:ext>
                </a:extLst>
              </p:cNvPr>
              <p:cNvSpPr/>
              <p:nvPr/>
            </p:nvSpPr>
            <p:spPr>
              <a:xfrm>
                <a:off x="2750594" y="2461360"/>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7" name="Rectangle 296">
                <a:extLst>
                  <a:ext uri="{FF2B5EF4-FFF2-40B4-BE49-F238E27FC236}">
                    <a16:creationId xmlns:a16="http://schemas.microsoft.com/office/drawing/2014/main" id="{D4931B8D-9F16-492C-A089-0CBD50A314CF}"/>
                  </a:ext>
                </a:extLst>
              </p:cNvPr>
              <p:cNvSpPr/>
              <p:nvPr/>
            </p:nvSpPr>
            <p:spPr>
              <a:xfrm>
                <a:off x="2750594" y="2553598"/>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8" name="Rectangle 297">
                <a:extLst>
                  <a:ext uri="{FF2B5EF4-FFF2-40B4-BE49-F238E27FC236}">
                    <a16:creationId xmlns:a16="http://schemas.microsoft.com/office/drawing/2014/main" id="{D0318756-2A56-49EA-B598-B42A6BF33BC0}"/>
                  </a:ext>
                </a:extLst>
              </p:cNvPr>
              <p:cNvSpPr/>
              <p:nvPr/>
            </p:nvSpPr>
            <p:spPr>
              <a:xfrm>
                <a:off x="2750594" y="2738076"/>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9" name="Rectangle 298">
                <a:extLst>
                  <a:ext uri="{FF2B5EF4-FFF2-40B4-BE49-F238E27FC236}">
                    <a16:creationId xmlns:a16="http://schemas.microsoft.com/office/drawing/2014/main" id="{A9D5198C-99B9-4119-9A06-EB7BC3985FB1}"/>
                  </a:ext>
                </a:extLst>
              </p:cNvPr>
              <p:cNvSpPr/>
              <p:nvPr/>
            </p:nvSpPr>
            <p:spPr>
              <a:xfrm>
                <a:off x="2750594" y="3014792"/>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0" name="Rectangle 299">
                <a:extLst>
                  <a:ext uri="{FF2B5EF4-FFF2-40B4-BE49-F238E27FC236}">
                    <a16:creationId xmlns:a16="http://schemas.microsoft.com/office/drawing/2014/main" id="{7D4FD754-C1B2-4BBC-B2E0-8C03636A5E2B}"/>
                  </a:ext>
                </a:extLst>
              </p:cNvPr>
              <p:cNvSpPr/>
              <p:nvPr/>
            </p:nvSpPr>
            <p:spPr>
              <a:xfrm>
                <a:off x="2750594" y="3107031"/>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1" name="Rectangle 300">
                <a:extLst>
                  <a:ext uri="{FF2B5EF4-FFF2-40B4-BE49-F238E27FC236}">
                    <a16:creationId xmlns:a16="http://schemas.microsoft.com/office/drawing/2014/main" id="{E2CB0780-636C-4C98-840D-869A0A75CD3B}"/>
                  </a:ext>
                </a:extLst>
              </p:cNvPr>
              <p:cNvSpPr/>
              <p:nvPr/>
            </p:nvSpPr>
            <p:spPr>
              <a:xfrm>
                <a:off x="2750594" y="3199270"/>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2" name="Rectangle 301">
                <a:extLst>
                  <a:ext uri="{FF2B5EF4-FFF2-40B4-BE49-F238E27FC236}">
                    <a16:creationId xmlns:a16="http://schemas.microsoft.com/office/drawing/2014/main" id="{F940A534-FDA0-43FE-ABA3-5F5A90EC1BEC}"/>
                  </a:ext>
                </a:extLst>
              </p:cNvPr>
              <p:cNvSpPr/>
              <p:nvPr/>
            </p:nvSpPr>
            <p:spPr>
              <a:xfrm>
                <a:off x="2750594" y="3291509"/>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3" name="Rectangle 302">
                <a:extLst>
                  <a:ext uri="{FF2B5EF4-FFF2-40B4-BE49-F238E27FC236}">
                    <a16:creationId xmlns:a16="http://schemas.microsoft.com/office/drawing/2014/main" id="{4EB9438B-AD8B-45ED-8600-FE6926F6AC1C}"/>
                  </a:ext>
                </a:extLst>
              </p:cNvPr>
              <p:cNvSpPr/>
              <p:nvPr/>
            </p:nvSpPr>
            <p:spPr>
              <a:xfrm>
                <a:off x="2750594" y="3383750"/>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4" name="Rectangle 303">
                <a:extLst>
                  <a:ext uri="{FF2B5EF4-FFF2-40B4-BE49-F238E27FC236}">
                    <a16:creationId xmlns:a16="http://schemas.microsoft.com/office/drawing/2014/main" id="{CAFE2C50-AC56-4F1E-B6AE-C3F3D8DFECED}"/>
                  </a:ext>
                </a:extLst>
              </p:cNvPr>
              <p:cNvSpPr/>
              <p:nvPr/>
            </p:nvSpPr>
            <p:spPr>
              <a:xfrm>
                <a:off x="2750594" y="2645837"/>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5" name="Rectangle 304">
                <a:extLst>
                  <a:ext uri="{FF2B5EF4-FFF2-40B4-BE49-F238E27FC236}">
                    <a16:creationId xmlns:a16="http://schemas.microsoft.com/office/drawing/2014/main" id="{0B839EF9-9DAC-4AD1-A598-36A6E6F6B408}"/>
                  </a:ext>
                </a:extLst>
              </p:cNvPr>
              <p:cNvSpPr/>
              <p:nvPr/>
            </p:nvSpPr>
            <p:spPr>
              <a:xfrm>
                <a:off x="2750594" y="2830315"/>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6" name="Rectangle 305">
                <a:extLst>
                  <a:ext uri="{FF2B5EF4-FFF2-40B4-BE49-F238E27FC236}">
                    <a16:creationId xmlns:a16="http://schemas.microsoft.com/office/drawing/2014/main" id="{2A8A4E63-11F9-46BE-9A7F-B2BDF6E0D34B}"/>
                  </a:ext>
                </a:extLst>
              </p:cNvPr>
              <p:cNvSpPr/>
              <p:nvPr/>
            </p:nvSpPr>
            <p:spPr>
              <a:xfrm>
                <a:off x="2750594" y="2922553"/>
                <a:ext cx="360000" cy="6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
          <p:nvSpPr>
            <p:cNvPr id="307" name="Rectangle: Rounded Corners 306">
              <a:extLst>
                <a:ext uri="{FF2B5EF4-FFF2-40B4-BE49-F238E27FC236}">
                  <a16:creationId xmlns:a16="http://schemas.microsoft.com/office/drawing/2014/main" id="{393BB3BE-7EF4-46D5-80B6-E0696D540AE4}"/>
                </a:ext>
              </a:extLst>
            </p:cNvPr>
            <p:cNvSpPr/>
            <p:nvPr/>
          </p:nvSpPr>
          <p:spPr>
            <a:xfrm>
              <a:off x="2526112" y="611163"/>
              <a:ext cx="2045094" cy="3009756"/>
            </a:xfrm>
            <a:prstGeom prst="roundRect">
              <a:avLst>
                <a:gd name="adj" fmla="val 813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cxnSp>
          <p:nvCxnSpPr>
            <p:cNvPr id="308" name="Straight Connector 307">
              <a:extLst>
                <a:ext uri="{FF2B5EF4-FFF2-40B4-BE49-F238E27FC236}">
                  <a16:creationId xmlns:a16="http://schemas.microsoft.com/office/drawing/2014/main" id="{4D2795AD-AD23-4E14-85FC-99B507D7809D}"/>
                </a:ext>
              </a:extLst>
            </p:cNvPr>
            <p:cNvCxnSpPr>
              <a:cxnSpLocks/>
            </p:cNvCxnSpPr>
            <p:nvPr/>
          </p:nvCxnSpPr>
          <p:spPr>
            <a:xfrm>
              <a:off x="2602311" y="1263766"/>
              <a:ext cx="19226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09" name="TextBox 308">
              <a:extLst>
                <a:ext uri="{FF2B5EF4-FFF2-40B4-BE49-F238E27FC236}">
                  <a16:creationId xmlns:a16="http://schemas.microsoft.com/office/drawing/2014/main" id="{20CADBF4-4962-4907-9BE2-298129F327A9}"/>
                </a:ext>
              </a:extLst>
            </p:cNvPr>
            <p:cNvSpPr txBox="1"/>
            <p:nvPr/>
          </p:nvSpPr>
          <p:spPr>
            <a:xfrm>
              <a:off x="3118989" y="1571527"/>
              <a:ext cx="1405962" cy="1954381"/>
            </a:xfrm>
            <a:prstGeom prst="rect">
              <a:avLst/>
            </a:prstGeom>
            <a:noFill/>
          </p:spPr>
          <p:txBody>
            <a:bodyPr wrap="square" rtlCol="0">
              <a:spAutoFit/>
            </a:bodyPr>
            <a:lstStyle/>
            <a:p>
              <a:pPr marR="0" lvl="0" defTabSz="914400" rtl="0" eaLnBrk="1" fontAlgn="auto" latinLnBrk="0" hangingPunct="1">
                <a:spcBef>
                  <a:spcPts val="1000"/>
                </a:spcBef>
                <a:spcAft>
                  <a:spcPts val="0"/>
                </a:spcAft>
                <a:buClrTx/>
                <a:buSzTx/>
                <a:tabLst/>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After increase in pollutions level in China in 2015, people shifted to cleaner fuel vehicles. Due to this EV sales in China </a:t>
              </a: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expanded</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from </a:t>
              </a: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219,845 in 2015 </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a:t>
              </a: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1,165,295 in 2018.</a:t>
              </a:r>
            </a:p>
          </p:txBody>
        </p:sp>
        <p:sp>
          <p:nvSpPr>
            <p:cNvPr id="310" name="TextBox 309">
              <a:extLst>
                <a:ext uri="{FF2B5EF4-FFF2-40B4-BE49-F238E27FC236}">
                  <a16:creationId xmlns:a16="http://schemas.microsoft.com/office/drawing/2014/main" id="{7A9C7CCF-B307-4011-8E92-5B36D9A5B9A1}"/>
                </a:ext>
              </a:extLst>
            </p:cNvPr>
            <p:cNvSpPr txBox="1"/>
            <p:nvPr/>
          </p:nvSpPr>
          <p:spPr>
            <a:xfrm>
              <a:off x="2542368" y="1327340"/>
              <a:ext cx="2058974" cy="261610"/>
            </a:xfrm>
            <a:prstGeom prst="rect">
              <a:avLst/>
            </a:prstGeom>
            <a:noFill/>
          </p:spPr>
          <p:txBody>
            <a:bodyPr wrap="square" rtlCol="0" anchor="ctr">
              <a:spAutoFit/>
            </a:bodyPr>
            <a:lstStyle/>
            <a:p>
              <a:r>
                <a:rPr lang="en-US" sz="1100" b="1" dirty="0">
                  <a:latin typeface="Arial" panose="020B0604020202020204" pitchFamily="34" charset="0"/>
                  <a:cs typeface="Arial" panose="020B0604020202020204" pitchFamily="34" charset="0"/>
                </a:rPr>
                <a:t>Sales in China grew by 80%</a:t>
              </a:r>
              <a:endParaRPr lang="en-AE" sz="1100" b="1" dirty="0">
                <a:latin typeface="Arial" panose="020B0604020202020204" pitchFamily="34" charset="0"/>
                <a:cs typeface="Arial" panose="020B0604020202020204" pitchFamily="34" charset="0"/>
              </a:endParaRPr>
            </a:p>
          </p:txBody>
        </p:sp>
      </p:grpSp>
      <p:sp>
        <p:nvSpPr>
          <p:cNvPr id="311" name="TextBox 310">
            <a:extLst>
              <a:ext uri="{FF2B5EF4-FFF2-40B4-BE49-F238E27FC236}">
                <a16:creationId xmlns:a16="http://schemas.microsoft.com/office/drawing/2014/main" id="{B7782DFD-00B1-4B3E-8341-187B872662CD}"/>
              </a:ext>
            </a:extLst>
          </p:cNvPr>
          <p:cNvSpPr txBox="1"/>
          <p:nvPr/>
        </p:nvSpPr>
        <p:spPr>
          <a:xfrm>
            <a:off x="179544" y="709394"/>
            <a:ext cx="6238574" cy="430887"/>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The global sales for Electric Vehicles increased in 2020 by 66%. Let’s study this further by </a:t>
            </a:r>
            <a:r>
              <a:rPr lang="en-IN" sz="1100" b="1" dirty="0">
                <a:latin typeface="Arial" panose="020B0604020202020204" pitchFamily="34" charset="0"/>
                <a:cs typeface="Arial" panose="020B0604020202020204" pitchFamily="34" charset="0"/>
              </a:rPr>
              <a:t>analysing different markets around the world.</a:t>
            </a:r>
            <a:r>
              <a:rPr lang="en-IN" sz="1100" dirty="0">
                <a:latin typeface="Arial" panose="020B0604020202020204" pitchFamily="34" charset="0"/>
                <a:cs typeface="Arial" panose="020B0604020202020204" pitchFamily="34" charset="0"/>
              </a:rPr>
              <a:t> </a:t>
            </a:r>
          </a:p>
        </p:txBody>
      </p:sp>
      <p:cxnSp>
        <p:nvCxnSpPr>
          <p:cNvPr id="312" name="Straight Connector 311">
            <a:extLst>
              <a:ext uri="{FF2B5EF4-FFF2-40B4-BE49-F238E27FC236}">
                <a16:creationId xmlns:a16="http://schemas.microsoft.com/office/drawing/2014/main" id="{238B5818-9045-4D7D-BF45-F98F6C72B14F}"/>
              </a:ext>
            </a:extLst>
          </p:cNvPr>
          <p:cNvCxnSpPr>
            <a:cxnSpLocks/>
          </p:cNvCxnSpPr>
          <p:nvPr/>
        </p:nvCxnSpPr>
        <p:spPr>
          <a:xfrm flipV="1">
            <a:off x="291158" y="599315"/>
            <a:ext cx="6126960" cy="21374"/>
          </a:xfrm>
          <a:prstGeom prst="line">
            <a:avLst/>
          </a:prstGeom>
          <a:noFill/>
          <a:ln w="6350">
            <a:solidFill>
              <a:srgbClr val="C00000"/>
            </a:solidFill>
            <a:miter lim="800000"/>
          </a:ln>
        </p:spPr>
      </p:cxnSp>
    </p:spTree>
    <p:extLst>
      <p:ext uri="{BB962C8B-B14F-4D97-AF65-F5344CB8AC3E}">
        <p14:creationId xmlns:p14="http://schemas.microsoft.com/office/powerpoint/2010/main" val="123218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185">
            <a:extLst>
              <a:ext uri="{FF2B5EF4-FFF2-40B4-BE49-F238E27FC236}">
                <a16:creationId xmlns:a16="http://schemas.microsoft.com/office/drawing/2014/main" id="{2D259F8F-4457-4F36-8D8B-8F99B8A5DA8D}"/>
              </a:ext>
            </a:extLst>
          </p:cNvPr>
          <p:cNvSpPr/>
          <p:nvPr/>
        </p:nvSpPr>
        <p:spPr>
          <a:xfrm>
            <a:off x="179545" y="719278"/>
            <a:ext cx="6120000" cy="88255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52" name="Rectangle 151">
            <a:extLst>
              <a:ext uri="{FF2B5EF4-FFF2-40B4-BE49-F238E27FC236}">
                <a16:creationId xmlns:a16="http://schemas.microsoft.com/office/drawing/2014/main" id="{FC376209-6BE6-4DE8-B726-56704B06C125}"/>
              </a:ext>
            </a:extLst>
          </p:cNvPr>
          <p:cNvSpPr/>
          <p:nvPr/>
        </p:nvSpPr>
        <p:spPr>
          <a:xfrm>
            <a:off x="9896480" y="0"/>
            <a:ext cx="2295520"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4" name="Title 5">
            <a:extLst>
              <a:ext uri="{FF2B5EF4-FFF2-40B4-BE49-F238E27FC236}">
                <a16:creationId xmlns:a16="http://schemas.microsoft.com/office/drawing/2014/main" id="{752A3572-7C4D-4A78-B92E-C0F296571CDC}"/>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INDIAN EV MARKET</a:t>
            </a:r>
          </a:p>
        </p:txBody>
      </p:sp>
      <p:sp>
        <p:nvSpPr>
          <p:cNvPr id="150" name="Rectangle 149">
            <a:extLst>
              <a:ext uri="{FF2B5EF4-FFF2-40B4-BE49-F238E27FC236}">
                <a16:creationId xmlns:a16="http://schemas.microsoft.com/office/drawing/2014/main" id="{C5C4527F-8B2C-432A-B1E2-32D4F162697F}"/>
              </a:ext>
            </a:extLst>
          </p:cNvPr>
          <p:cNvSpPr/>
          <p:nvPr/>
        </p:nvSpPr>
        <p:spPr>
          <a:xfrm>
            <a:off x="6602939" y="510729"/>
            <a:ext cx="5267918" cy="6204396"/>
          </a:xfrm>
          <a:prstGeom prst="rect">
            <a:avLst/>
          </a:prstGeom>
          <a:solidFill>
            <a:schemeClr val="bg1"/>
          </a:solidFill>
          <a:ln>
            <a:solidFill>
              <a:schemeClr val="bg1">
                <a:lumMod val="85000"/>
              </a:schemeClr>
            </a:solidFill>
          </a:ln>
          <a:effectLst>
            <a:glow rad="101600">
              <a:schemeClr val="bg1">
                <a:lumMod val="8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54" name="TextBox 153">
            <a:extLst>
              <a:ext uri="{FF2B5EF4-FFF2-40B4-BE49-F238E27FC236}">
                <a16:creationId xmlns:a16="http://schemas.microsoft.com/office/drawing/2014/main" id="{88ADE053-5B56-4B77-9199-99E6671204C2}"/>
              </a:ext>
            </a:extLst>
          </p:cNvPr>
          <p:cNvSpPr txBox="1"/>
          <p:nvPr/>
        </p:nvSpPr>
        <p:spPr>
          <a:xfrm>
            <a:off x="7677150" y="552675"/>
            <a:ext cx="3343275" cy="307777"/>
          </a:xfrm>
          <a:prstGeom prst="rect">
            <a:avLst/>
          </a:prstGeom>
          <a:noFill/>
        </p:spPr>
        <p:txBody>
          <a:bodyPr wrap="square" rtlCol="0">
            <a:spAutoFit/>
          </a:bodyPr>
          <a:lstStyle/>
          <a:p>
            <a:pPr algn="ctr"/>
            <a:r>
              <a:rPr lang="en-US" sz="1400" dirty="0">
                <a:solidFill>
                  <a:srgbClr val="7030A0"/>
                </a:solidFill>
                <a:latin typeface="Arial" panose="020B0604020202020204" pitchFamily="34" charset="0"/>
                <a:cs typeface="Arial" panose="020B0604020202020204" pitchFamily="34" charset="0"/>
              </a:rPr>
              <a:t>EV Sales by Vehicle Category</a:t>
            </a:r>
            <a:endParaRPr lang="en-AE" sz="1400" dirty="0">
              <a:solidFill>
                <a:srgbClr val="7030A0"/>
              </a:solidFill>
              <a:latin typeface="Arial" panose="020B0604020202020204" pitchFamily="34" charset="0"/>
              <a:cs typeface="Arial" panose="020B0604020202020204" pitchFamily="34" charset="0"/>
            </a:endParaRPr>
          </a:p>
        </p:txBody>
      </p:sp>
      <p:sp>
        <p:nvSpPr>
          <p:cNvPr id="155" name="Content Placeholder 2">
            <a:extLst>
              <a:ext uri="{FF2B5EF4-FFF2-40B4-BE49-F238E27FC236}">
                <a16:creationId xmlns:a16="http://schemas.microsoft.com/office/drawing/2014/main" id="{DA3A491A-73C7-4142-9A7A-F1DE9F81641A}"/>
              </a:ext>
            </a:extLst>
          </p:cNvPr>
          <p:cNvSpPr txBox="1">
            <a:spLocks/>
          </p:cNvSpPr>
          <p:nvPr/>
        </p:nvSpPr>
        <p:spPr>
          <a:xfrm>
            <a:off x="6652894" y="1054388"/>
            <a:ext cx="4967034" cy="11173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rtl="0" fontAlgn="base">
              <a:buFont typeface="Arial" panose="020B0604020202020204" pitchFamily="34" charset="0"/>
              <a:buChar char="•"/>
            </a:pPr>
            <a:r>
              <a:rPr lang="en-IN" sz="1050" b="0" i="0" u="none" strike="noStrike" dirty="0">
                <a:solidFill>
                  <a:srgbClr val="000000"/>
                </a:solidFill>
                <a:effectLst/>
                <a:latin typeface="Arial" panose="020B0604020202020204" pitchFamily="34" charset="0"/>
              </a:rPr>
              <a:t>In the unique market conditions of India, we can clearly see </a:t>
            </a:r>
            <a:r>
              <a:rPr lang="en-IN" sz="1050" b="1" i="0" u="none" strike="noStrike" dirty="0">
                <a:solidFill>
                  <a:srgbClr val="000000"/>
                </a:solidFill>
                <a:effectLst/>
                <a:latin typeface="Arial" panose="020B0604020202020204" pitchFamily="34" charset="0"/>
              </a:rPr>
              <a:t>the E2W &amp; E3W are the more popular segments </a:t>
            </a:r>
            <a:r>
              <a:rPr lang="en-IN" sz="1050" b="0" i="0" u="none" strike="noStrike" dirty="0">
                <a:solidFill>
                  <a:srgbClr val="000000"/>
                </a:solidFill>
                <a:effectLst/>
                <a:latin typeface="Arial" panose="020B0604020202020204" pitchFamily="34" charset="0"/>
              </a:rPr>
              <a:t>of electric vehicles as compared to the E4W, but Tesla is yet to launch in India.</a:t>
            </a:r>
            <a:r>
              <a:rPr lang="en-US" sz="105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IN" sz="1050" b="0" i="0" u="none" strike="noStrike" dirty="0">
                <a:solidFill>
                  <a:srgbClr val="000000"/>
                </a:solidFill>
                <a:effectLst/>
                <a:latin typeface="Arial" panose="020B0604020202020204" pitchFamily="34" charset="0"/>
              </a:rPr>
              <a:t>We see an upward trend in E4W sales since the 2020 Q3, possibly due to climate conscious consumers.</a:t>
            </a:r>
            <a:r>
              <a:rPr lang="en-US" sz="1050" b="0" i="0" dirty="0">
                <a:solidFill>
                  <a:srgbClr val="000000"/>
                </a:solidFill>
                <a:effectLst/>
                <a:latin typeface="Arial" panose="020B0604020202020204" pitchFamily="34" charset="0"/>
              </a:rPr>
              <a:t>​</a:t>
            </a:r>
          </a:p>
        </p:txBody>
      </p:sp>
      <p:cxnSp>
        <p:nvCxnSpPr>
          <p:cNvPr id="157" name="Straight Connector 156">
            <a:extLst>
              <a:ext uri="{FF2B5EF4-FFF2-40B4-BE49-F238E27FC236}">
                <a16:creationId xmlns:a16="http://schemas.microsoft.com/office/drawing/2014/main" id="{3168596C-15F4-4AA6-AB30-1DD3658D94F9}"/>
              </a:ext>
            </a:extLst>
          </p:cNvPr>
          <p:cNvCxnSpPr>
            <a:cxnSpLocks/>
          </p:cNvCxnSpPr>
          <p:nvPr/>
        </p:nvCxnSpPr>
        <p:spPr>
          <a:xfrm>
            <a:off x="6746197" y="908077"/>
            <a:ext cx="487373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38B5818-9045-4D7D-BF45-F98F6C72B14F}"/>
              </a:ext>
            </a:extLst>
          </p:cNvPr>
          <p:cNvCxnSpPr>
            <a:cxnSpLocks/>
          </p:cNvCxnSpPr>
          <p:nvPr/>
        </p:nvCxnSpPr>
        <p:spPr>
          <a:xfrm flipV="1">
            <a:off x="291158" y="599315"/>
            <a:ext cx="6126960" cy="21374"/>
          </a:xfrm>
          <a:prstGeom prst="line">
            <a:avLst/>
          </a:prstGeom>
          <a:noFill/>
          <a:ln w="6350">
            <a:solidFill>
              <a:srgbClr val="C00000"/>
            </a:solidFill>
            <a:miter lim="800000"/>
          </a:ln>
        </p:spPr>
      </p:cxnSp>
      <p:graphicFrame>
        <p:nvGraphicFramePr>
          <p:cNvPr id="164" name="Chart 163">
            <a:extLst>
              <a:ext uri="{FF2B5EF4-FFF2-40B4-BE49-F238E27FC236}">
                <a16:creationId xmlns:a16="http://schemas.microsoft.com/office/drawing/2014/main" id="{3B6FF9EA-68E0-489C-A4CA-B0B1DD1B71E4}"/>
              </a:ext>
            </a:extLst>
          </p:cNvPr>
          <p:cNvGraphicFramePr>
            <a:graphicFrameLocks/>
          </p:cNvGraphicFramePr>
          <p:nvPr>
            <p:extLst>
              <p:ext uri="{D42A27DB-BD31-4B8C-83A1-F6EECF244321}">
                <p14:modId xmlns:p14="http://schemas.microsoft.com/office/powerpoint/2010/main" val="237458402"/>
              </p:ext>
            </p:extLst>
          </p:nvPr>
        </p:nvGraphicFramePr>
        <p:xfrm>
          <a:off x="310207" y="1630412"/>
          <a:ext cx="5971589"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6" name="Chart 165">
            <a:extLst>
              <a:ext uri="{FF2B5EF4-FFF2-40B4-BE49-F238E27FC236}">
                <a16:creationId xmlns:a16="http://schemas.microsoft.com/office/drawing/2014/main" id="{D37E86B5-B258-40E5-93F4-6A9BA14B5F31}"/>
              </a:ext>
            </a:extLst>
          </p:cNvPr>
          <p:cNvGraphicFramePr>
            <a:graphicFrameLocks/>
          </p:cNvGraphicFramePr>
          <p:nvPr>
            <p:extLst>
              <p:ext uri="{D42A27DB-BD31-4B8C-83A1-F6EECF244321}">
                <p14:modId xmlns:p14="http://schemas.microsoft.com/office/powerpoint/2010/main" val="2755148933"/>
              </p:ext>
            </p:extLst>
          </p:nvPr>
        </p:nvGraphicFramePr>
        <p:xfrm>
          <a:off x="348308" y="4533899"/>
          <a:ext cx="2700000"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7" name="Chart 166">
            <a:extLst>
              <a:ext uri="{FF2B5EF4-FFF2-40B4-BE49-F238E27FC236}">
                <a16:creationId xmlns:a16="http://schemas.microsoft.com/office/drawing/2014/main" id="{E0658517-8CA6-4FBB-9E1A-3A16AF2FBADB}"/>
              </a:ext>
            </a:extLst>
          </p:cNvPr>
          <p:cNvGraphicFramePr>
            <a:graphicFrameLocks/>
          </p:cNvGraphicFramePr>
          <p:nvPr>
            <p:extLst>
              <p:ext uri="{D42A27DB-BD31-4B8C-83A1-F6EECF244321}">
                <p14:modId xmlns:p14="http://schemas.microsoft.com/office/powerpoint/2010/main" val="2319105971"/>
              </p:ext>
            </p:extLst>
          </p:nvPr>
        </p:nvGraphicFramePr>
        <p:xfrm>
          <a:off x="3285908" y="4533899"/>
          <a:ext cx="2822400" cy="2160000"/>
        </p:xfrm>
        <a:graphic>
          <a:graphicData uri="http://schemas.openxmlformats.org/drawingml/2006/chart">
            <c:chart xmlns:c="http://schemas.openxmlformats.org/drawingml/2006/chart" xmlns:r="http://schemas.openxmlformats.org/officeDocument/2006/relationships" r:id="rId4"/>
          </a:graphicData>
        </a:graphic>
      </p:graphicFrame>
      <p:sp>
        <p:nvSpPr>
          <p:cNvPr id="169" name="Content Placeholder 2">
            <a:extLst>
              <a:ext uri="{FF2B5EF4-FFF2-40B4-BE49-F238E27FC236}">
                <a16:creationId xmlns:a16="http://schemas.microsoft.com/office/drawing/2014/main" id="{4924D844-295A-497E-A2FD-2F6548788634}"/>
              </a:ext>
            </a:extLst>
          </p:cNvPr>
          <p:cNvSpPr txBox="1">
            <a:spLocks/>
          </p:cNvSpPr>
          <p:nvPr/>
        </p:nvSpPr>
        <p:spPr>
          <a:xfrm>
            <a:off x="179544" y="736551"/>
            <a:ext cx="6102252" cy="9319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rPr>
              <a:t>India has witnessed a sales volume of ~61k in Q1-2021 as compared to ~46k for last year.</a:t>
            </a:r>
            <a:endParaRPr lang="en-IN" sz="1100" b="0" i="0" u="none" strike="noStrike" dirty="0">
              <a:solidFill>
                <a:srgbClr val="000000"/>
              </a:solidFill>
              <a:effectLst/>
              <a:latin typeface="Arial" panose="020B0604020202020204" pitchFamily="34" charset="0"/>
            </a:endParaRPr>
          </a:p>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COVID-19 caused a sharp drop in EV Sales numbers, but the rapid increase since Q3-2020 is a promising sign of adoption.</a:t>
            </a:r>
            <a:r>
              <a:rPr lang="en-US" sz="1100" b="0" i="0" dirty="0">
                <a:solidFill>
                  <a:srgbClr val="000000"/>
                </a:solidFill>
                <a:effectLst/>
                <a:latin typeface="Arial" panose="020B0604020202020204" pitchFamily="34" charset="0"/>
              </a:rPr>
              <a:t>​ T</a:t>
            </a:r>
            <a:r>
              <a:rPr lang="en-IN" sz="1100" b="0" i="0" u="none" strike="noStrike" dirty="0">
                <a:solidFill>
                  <a:srgbClr val="000000"/>
                </a:solidFill>
                <a:effectLst/>
                <a:latin typeface="Arial" panose="020B0604020202020204" pitchFamily="34" charset="0"/>
              </a:rPr>
              <a:t>he </a:t>
            </a:r>
            <a:r>
              <a:rPr lang="en-IN" sz="1100" b="1" i="0" u="none" strike="noStrike" dirty="0">
                <a:solidFill>
                  <a:srgbClr val="000000"/>
                </a:solidFill>
                <a:effectLst/>
                <a:latin typeface="Arial" panose="020B0604020202020204" pitchFamily="34" charset="0"/>
              </a:rPr>
              <a:t>market has recovered well </a:t>
            </a:r>
            <a:r>
              <a:rPr lang="en-IN" sz="1100" b="0" i="0" u="none" strike="noStrike" dirty="0">
                <a:solidFill>
                  <a:srgbClr val="000000"/>
                </a:solidFill>
                <a:effectLst/>
                <a:latin typeface="Arial" panose="020B0604020202020204" pitchFamily="34" charset="0"/>
              </a:rPr>
              <a:t>and is already </a:t>
            </a:r>
            <a:r>
              <a:rPr lang="en-IN" sz="1100" b="1" i="0" u="none" strike="noStrike" dirty="0">
                <a:solidFill>
                  <a:srgbClr val="000000"/>
                </a:solidFill>
                <a:effectLst/>
                <a:latin typeface="Arial" panose="020B0604020202020204" pitchFamily="34" charset="0"/>
              </a:rPr>
              <a:t>surpassing the sales registered pre-COVID</a:t>
            </a:r>
            <a:r>
              <a:rPr lang="en-IN" sz="1100" b="0" i="0" u="none" strike="noStrike" dirty="0">
                <a:solidFill>
                  <a:srgbClr val="000000"/>
                </a:solidFill>
                <a:effectLst/>
                <a:latin typeface="Arial" panose="020B0604020202020204" pitchFamily="34" charset="0"/>
              </a:rPr>
              <a:t>.</a:t>
            </a:r>
            <a:r>
              <a:rPr lang="en-US" sz="1100" b="0" i="0" dirty="0">
                <a:solidFill>
                  <a:srgbClr val="000000"/>
                </a:solidFill>
                <a:effectLst/>
                <a:latin typeface="Arial" panose="020B0604020202020204" pitchFamily="34" charset="0"/>
              </a:rPr>
              <a:t>​</a:t>
            </a:r>
          </a:p>
        </p:txBody>
      </p:sp>
      <p:graphicFrame>
        <p:nvGraphicFramePr>
          <p:cNvPr id="183" name="Chart 182">
            <a:extLst>
              <a:ext uri="{FF2B5EF4-FFF2-40B4-BE49-F238E27FC236}">
                <a16:creationId xmlns:a16="http://schemas.microsoft.com/office/drawing/2014/main" id="{82EC14DD-7724-4EFA-BF8B-92910118FBE7}"/>
              </a:ext>
            </a:extLst>
          </p:cNvPr>
          <p:cNvGraphicFramePr>
            <a:graphicFrameLocks/>
          </p:cNvGraphicFramePr>
          <p:nvPr>
            <p:extLst>
              <p:ext uri="{D42A27DB-BD31-4B8C-83A1-F6EECF244321}">
                <p14:modId xmlns:p14="http://schemas.microsoft.com/office/powerpoint/2010/main" val="3088062745"/>
              </p:ext>
            </p:extLst>
          </p:nvPr>
        </p:nvGraphicFramePr>
        <p:xfrm>
          <a:off x="6746196" y="2171699"/>
          <a:ext cx="4860000" cy="216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4" name="Chart 183">
            <a:extLst>
              <a:ext uri="{FF2B5EF4-FFF2-40B4-BE49-F238E27FC236}">
                <a16:creationId xmlns:a16="http://schemas.microsoft.com/office/drawing/2014/main" id="{ED702BD7-305C-4041-8AAA-53DEF2AC427E}"/>
              </a:ext>
            </a:extLst>
          </p:cNvPr>
          <p:cNvGraphicFramePr>
            <a:graphicFrameLocks/>
          </p:cNvGraphicFramePr>
          <p:nvPr>
            <p:extLst>
              <p:ext uri="{D42A27DB-BD31-4B8C-83A1-F6EECF244321}">
                <p14:modId xmlns:p14="http://schemas.microsoft.com/office/powerpoint/2010/main" val="3132028237"/>
              </p:ext>
            </p:extLst>
          </p:nvPr>
        </p:nvGraphicFramePr>
        <p:xfrm>
          <a:off x="6746196" y="4314784"/>
          <a:ext cx="4860000" cy="2160000"/>
        </p:xfrm>
        <a:graphic>
          <a:graphicData uri="http://schemas.openxmlformats.org/drawingml/2006/chart">
            <c:chart xmlns:c="http://schemas.openxmlformats.org/drawingml/2006/chart" xmlns:r="http://schemas.openxmlformats.org/officeDocument/2006/relationships" r:id="rId6"/>
          </a:graphicData>
        </a:graphic>
      </p:graphicFrame>
      <p:sp>
        <p:nvSpPr>
          <p:cNvPr id="2" name="Rectangle 1">
            <a:extLst>
              <a:ext uri="{FF2B5EF4-FFF2-40B4-BE49-F238E27FC236}">
                <a16:creationId xmlns:a16="http://schemas.microsoft.com/office/drawing/2014/main" id="{D10BD4EE-4738-4F88-9349-A0657E6A804F}"/>
              </a:ext>
            </a:extLst>
          </p:cNvPr>
          <p:cNvSpPr/>
          <p:nvPr/>
        </p:nvSpPr>
        <p:spPr>
          <a:xfrm>
            <a:off x="179545" y="3892257"/>
            <a:ext cx="6120000" cy="61306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85" name="Content Placeholder 2">
            <a:extLst>
              <a:ext uri="{FF2B5EF4-FFF2-40B4-BE49-F238E27FC236}">
                <a16:creationId xmlns:a16="http://schemas.microsoft.com/office/drawing/2014/main" id="{765BABC7-4119-4A9C-AC91-9C8675F1A226}"/>
              </a:ext>
            </a:extLst>
          </p:cNvPr>
          <p:cNvSpPr txBox="1">
            <a:spLocks/>
          </p:cNvSpPr>
          <p:nvPr/>
        </p:nvSpPr>
        <p:spPr>
          <a:xfrm>
            <a:off x="348308" y="3987510"/>
            <a:ext cx="5661967" cy="44161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Indian EV market is still in it’s nascent stage (starting from 0.01%), it </a:t>
            </a:r>
            <a:r>
              <a:rPr lang="en-IN" sz="1100" b="1" i="0" u="none" strike="noStrike" dirty="0">
                <a:solidFill>
                  <a:srgbClr val="000000"/>
                </a:solidFill>
                <a:effectLst/>
                <a:latin typeface="Arial" panose="020B0604020202020204" pitchFamily="34" charset="0"/>
              </a:rPr>
              <a:t>grew 50 times </a:t>
            </a:r>
            <a:r>
              <a:rPr lang="en-IN" sz="1100" b="0" i="0" u="none" strike="noStrike" dirty="0">
                <a:solidFill>
                  <a:srgbClr val="000000"/>
                </a:solidFill>
                <a:effectLst/>
                <a:latin typeface="Arial" panose="020B0604020202020204" pitchFamily="34" charset="0"/>
              </a:rPr>
              <a:t>it’s size. (1600 times in case of E3W)</a:t>
            </a:r>
            <a:r>
              <a:rPr lang="en-US" sz="1100" b="0" i="0" dirty="0">
                <a:solidFill>
                  <a:srgbClr val="000000"/>
                </a:solidFill>
                <a:effectLst/>
                <a:latin typeface="Arial" panose="020B0604020202020204" pitchFamily="34" charset="0"/>
              </a:rPr>
              <a:t>​</a:t>
            </a:r>
          </a:p>
        </p:txBody>
      </p:sp>
      <p:sp>
        <p:nvSpPr>
          <p:cNvPr id="3" name="Rectangle 2">
            <a:extLst>
              <a:ext uri="{FF2B5EF4-FFF2-40B4-BE49-F238E27FC236}">
                <a16:creationId xmlns:a16="http://schemas.microsoft.com/office/drawing/2014/main" id="{8DE5AD65-CB7D-4A10-A9C2-2B4136230DB9}"/>
              </a:ext>
            </a:extLst>
          </p:cNvPr>
          <p:cNvSpPr/>
          <p:nvPr/>
        </p:nvSpPr>
        <p:spPr>
          <a:xfrm>
            <a:off x="179544" y="3892257"/>
            <a:ext cx="6120000" cy="2868930"/>
          </a:xfrm>
          <a:prstGeom prst="rect">
            <a:avLst/>
          </a:prstGeom>
          <a:noFill/>
          <a:ln>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87" name="Rectangle 186">
            <a:extLst>
              <a:ext uri="{FF2B5EF4-FFF2-40B4-BE49-F238E27FC236}">
                <a16:creationId xmlns:a16="http://schemas.microsoft.com/office/drawing/2014/main" id="{E8D6E6D7-0243-4245-B4DB-536108B9D595}"/>
              </a:ext>
            </a:extLst>
          </p:cNvPr>
          <p:cNvSpPr/>
          <p:nvPr/>
        </p:nvSpPr>
        <p:spPr>
          <a:xfrm>
            <a:off x="179543" y="736020"/>
            <a:ext cx="6120000" cy="3054392"/>
          </a:xfrm>
          <a:prstGeom prst="rect">
            <a:avLst/>
          </a:prstGeom>
          <a:noFill/>
          <a:ln>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62721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FC376209-6BE6-4DE8-B726-56704B06C125}"/>
              </a:ext>
            </a:extLst>
          </p:cNvPr>
          <p:cNvSpPr/>
          <p:nvPr/>
        </p:nvSpPr>
        <p:spPr>
          <a:xfrm>
            <a:off x="9896480" y="0"/>
            <a:ext cx="2295520"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4" name="Title 5">
            <a:extLst>
              <a:ext uri="{FF2B5EF4-FFF2-40B4-BE49-F238E27FC236}">
                <a16:creationId xmlns:a16="http://schemas.microsoft.com/office/drawing/2014/main" id="{752A3572-7C4D-4A78-B92E-C0F296571CDC}"/>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INDIAN EV MARKET – STATE ANALYSIS</a:t>
            </a:r>
          </a:p>
        </p:txBody>
      </p:sp>
      <p:cxnSp>
        <p:nvCxnSpPr>
          <p:cNvPr id="5" name="Straight Connector 4">
            <a:extLst>
              <a:ext uri="{FF2B5EF4-FFF2-40B4-BE49-F238E27FC236}">
                <a16:creationId xmlns:a16="http://schemas.microsoft.com/office/drawing/2014/main" id="{49536413-C15D-48F7-8C51-518FCB1F0F59}"/>
              </a:ext>
            </a:extLst>
          </p:cNvPr>
          <p:cNvCxnSpPr>
            <a:cxnSpLocks/>
          </p:cNvCxnSpPr>
          <p:nvPr/>
        </p:nvCxnSpPr>
        <p:spPr>
          <a:xfrm flipV="1">
            <a:off x="291158" y="599315"/>
            <a:ext cx="6126960" cy="21374"/>
          </a:xfrm>
          <a:prstGeom prst="line">
            <a:avLst/>
          </a:prstGeom>
          <a:noFill/>
          <a:ln w="6350">
            <a:solidFill>
              <a:srgbClr val="C00000"/>
            </a:solidFill>
            <a:miter lim="800000"/>
          </a:ln>
        </p:spPr>
      </p:cxnSp>
      <p:sp>
        <p:nvSpPr>
          <p:cNvPr id="150" name="Rectangle 149">
            <a:extLst>
              <a:ext uri="{FF2B5EF4-FFF2-40B4-BE49-F238E27FC236}">
                <a16:creationId xmlns:a16="http://schemas.microsoft.com/office/drawing/2014/main" id="{C5C4527F-8B2C-432A-B1E2-32D4F162697F}"/>
              </a:ext>
            </a:extLst>
          </p:cNvPr>
          <p:cNvSpPr/>
          <p:nvPr/>
        </p:nvSpPr>
        <p:spPr>
          <a:xfrm>
            <a:off x="6602939" y="510729"/>
            <a:ext cx="5267918" cy="6204396"/>
          </a:xfrm>
          <a:prstGeom prst="rect">
            <a:avLst/>
          </a:prstGeom>
          <a:solidFill>
            <a:schemeClr val="bg1"/>
          </a:solidFill>
          <a:ln>
            <a:solidFill>
              <a:schemeClr val="bg1">
                <a:lumMod val="85000"/>
              </a:schemeClr>
            </a:solidFill>
          </a:ln>
          <a:effectLst>
            <a:glow rad="101600">
              <a:schemeClr val="bg1">
                <a:lumMod val="8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54" name="TextBox 153">
            <a:extLst>
              <a:ext uri="{FF2B5EF4-FFF2-40B4-BE49-F238E27FC236}">
                <a16:creationId xmlns:a16="http://schemas.microsoft.com/office/drawing/2014/main" id="{88ADE053-5B56-4B77-9199-99E6671204C2}"/>
              </a:ext>
            </a:extLst>
          </p:cNvPr>
          <p:cNvSpPr txBox="1"/>
          <p:nvPr/>
        </p:nvSpPr>
        <p:spPr>
          <a:xfrm>
            <a:off x="8235591" y="562200"/>
            <a:ext cx="2251434" cy="307777"/>
          </a:xfrm>
          <a:prstGeom prst="rect">
            <a:avLst/>
          </a:prstGeom>
          <a:noFill/>
        </p:spPr>
        <p:txBody>
          <a:bodyPr wrap="square" rtlCol="0">
            <a:spAutoFit/>
          </a:bodyPr>
          <a:lstStyle/>
          <a:p>
            <a:pPr algn="ctr"/>
            <a:r>
              <a:rPr lang="en-US" sz="1400" dirty="0">
                <a:solidFill>
                  <a:srgbClr val="7030A0"/>
                </a:solidFill>
                <a:latin typeface="Arial" panose="020B0604020202020204" pitchFamily="34" charset="0"/>
                <a:cs typeface="Arial" panose="020B0604020202020204" pitchFamily="34" charset="0"/>
              </a:rPr>
              <a:t>EV Vehicle Registrations</a:t>
            </a:r>
          </a:p>
        </p:txBody>
      </p:sp>
      <p:sp>
        <p:nvSpPr>
          <p:cNvPr id="155" name="Content Placeholder 2">
            <a:extLst>
              <a:ext uri="{FF2B5EF4-FFF2-40B4-BE49-F238E27FC236}">
                <a16:creationId xmlns:a16="http://schemas.microsoft.com/office/drawing/2014/main" id="{DA3A491A-73C7-4142-9A7A-F1DE9F81641A}"/>
              </a:ext>
            </a:extLst>
          </p:cNvPr>
          <p:cNvSpPr txBox="1">
            <a:spLocks/>
          </p:cNvSpPr>
          <p:nvPr/>
        </p:nvSpPr>
        <p:spPr>
          <a:xfrm>
            <a:off x="6652894" y="1054387"/>
            <a:ext cx="4967034" cy="19374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E3W sales has massively overshadowed any other sales bringing UP &amp; Delhi to the top despite the dismal performance in other EV segments.</a:t>
            </a:r>
            <a:r>
              <a:rPr lang="en-IN" sz="110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In E3W dominated states, we also see a trend of Sales levelling off in the last 2 years owing to the saturation in the e-rickshaw/3W space. </a:t>
            </a:r>
            <a:r>
              <a:rPr lang="en-US" sz="110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Maharashtra and Karnataka on the other hand, with hub cities higher working-class population has shown a preference for personal vehicles in the form of E2Ws on a gradual rise over the last 2 years.</a:t>
            </a:r>
            <a:r>
              <a:rPr lang="en-US" sz="1100" b="0" i="0" dirty="0">
                <a:solidFill>
                  <a:srgbClr val="000000"/>
                </a:solidFill>
                <a:effectLst/>
                <a:latin typeface="Arial" panose="020B0604020202020204" pitchFamily="34" charset="0"/>
              </a:rPr>
              <a:t>​</a:t>
            </a:r>
          </a:p>
          <a:p>
            <a:pPr marL="171450" indent="-171450"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Tamil Nadu’s state policies geared towards making it a central hub for EV &amp; EV innovation is creeping up the ranks with higher sales volumes. each year.</a:t>
            </a:r>
            <a:r>
              <a:rPr lang="en-US" sz="1100" b="0" i="0" dirty="0">
                <a:solidFill>
                  <a:srgbClr val="000000"/>
                </a:solidFill>
                <a:effectLst/>
                <a:latin typeface="Arial" panose="020B0604020202020204" pitchFamily="34" charset="0"/>
              </a:rPr>
              <a:t>​</a:t>
            </a:r>
          </a:p>
        </p:txBody>
      </p:sp>
      <p:cxnSp>
        <p:nvCxnSpPr>
          <p:cNvPr id="157" name="Straight Connector 156">
            <a:extLst>
              <a:ext uri="{FF2B5EF4-FFF2-40B4-BE49-F238E27FC236}">
                <a16:creationId xmlns:a16="http://schemas.microsoft.com/office/drawing/2014/main" id="{3168596C-15F4-4AA6-AB30-1DD3658D94F9}"/>
              </a:ext>
            </a:extLst>
          </p:cNvPr>
          <p:cNvCxnSpPr>
            <a:cxnSpLocks/>
          </p:cNvCxnSpPr>
          <p:nvPr/>
        </p:nvCxnSpPr>
        <p:spPr>
          <a:xfrm>
            <a:off x="6746197" y="908077"/>
            <a:ext cx="487373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B7782DFD-00B1-4B3E-8341-187B872662CD}"/>
              </a:ext>
            </a:extLst>
          </p:cNvPr>
          <p:cNvSpPr txBox="1"/>
          <p:nvPr/>
        </p:nvSpPr>
        <p:spPr>
          <a:xfrm>
            <a:off x="179544" y="709394"/>
            <a:ext cx="6238574" cy="430887"/>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The sales for Electric Vehicles increased in 2020 by 40% in India. This can be studied in further detail for better insights by </a:t>
            </a:r>
            <a:r>
              <a:rPr lang="en-IN" sz="1100" b="1" dirty="0">
                <a:latin typeface="Arial" panose="020B0604020202020204" pitchFamily="34" charset="0"/>
                <a:cs typeface="Arial" panose="020B0604020202020204" pitchFamily="34" charset="0"/>
              </a:rPr>
              <a:t>analysing state wise breakdown.</a:t>
            </a:r>
            <a:endParaRPr lang="en-IN" sz="1100"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128F75E1-88AB-4246-B4D8-03CF16CD4F30}"/>
              </a:ext>
            </a:extLst>
          </p:cNvPr>
          <p:cNvGrpSpPr/>
          <p:nvPr/>
        </p:nvGrpSpPr>
        <p:grpSpPr>
          <a:xfrm>
            <a:off x="179544" y="1248037"/>
            <a:ext cx="5964658" cy="3192070"/>
            <a:chOff x="291157" y="1140282"/>
            <a:chExt cx="5964658" cy="3192070"/>
          </a:xfrm>
        </p:grpSpPr>
        <p:graphicFrame>
          <p:nvGraphicFramePr>
            <p:cNvPr id="166" name="Chart 165">
              <a:extLst>
                <a:ext uri="{FF2B5EF4-FFF2-40B4-BE49-F238E27FC236}">
                  <a16:creationId xmlns:a16="http://schemas.microsoft.com/office/drawing/2014/main" id="{F1EC855E-F74A-415B-92BC-4100725F541C}"/>
                </a:ext>
              </a:extLst>
            </p:cNvPr>
            <p:cNvGraphicFramePr>
              <a:graphicFrameLocks/>
            </p:cNvGraphicFramePr>
            <p:nvPr>
              <p:extLst>
                <p:ext uri="{D42A27DB-BD31-4B8C-83A1-F6EECF244321}">
                  <p14:modId xmlns:p14="http://schemas.microsoft.com/office/powerpoint/2010/main" val="2929361163"/>
                </p:ext>
              </p:extLst>
            </p:nvPr>
          </p:nvGraphicFramePr>
          <p:xfrm>
            <a:off x="291157" y="1248036"/>
            <a:ext cx="3167239" cy="26288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7" name="Chart 166">
              <a:extLst>
                <a:ext uri="{FF2B5EF4-FFF2-40B4-BE49-F238E27FC236}">
                  <a16:creationId xmlns:a16="http://schemas.microsoft.com/office/drawing/2014/main" id="{629FD42F-525F-4F9E-8A6B-27A71259E79D}"/>
                </a:ext>
              </a:extLst>
            </p:cNvPr>
            <p:cNvGraphicFramePr>
              <a:graphicFrameLocks/>
            </p:cNvGraphicFramePr>
            <p:nvPr>
              <p:extLst>
                <p:ext uri="{D42A27DB-BD31-4B8C-83A1-F6EECF244321}">
                  <p14:modId xmlns:p14="http://schemas.microsoft.com/office/powerpoint/2010/main" val="2879586699"/>
                </p:ext>
              </p:extLst>
            </p:nvPr>
          </p:nvGraphicFramePr>
          <p:xfrm>
            <a:off x="3779540" y="1248037"/>
            <a:ext cx="2476275" cy="2628898"/>
          </p:xfrm>
          <a:graphic>
            <a:graphicData uri="http://schemas.openxmlformats.org/drawingml/2006/chart">
              <c:chart xmlns:c="http://schemas.openxmlformats.org/drawingml/2006/chart" xmlns:r="http://schemas.openxmlformats.org/officeDocument/2006/relationships" r:id="rId3"/>
            </a:graphicData>
          </a:graphic>
        </p:graphicFrame>
        <p:sp>
          <p:nvSpPr>
            <p:cNvPr id="168" name="Arrow: Right 167">
              <a:extLst>
                <a:ext uri="{FF2B5EF4-FFF2-40B4-BE49-F238E27FC236}">
                  <a16:creationId xmlns:a16="http://schemas.microsoft.com/office/drawing/2014/main" id="{E1310C9C-21AA-4632-B407-153EF9258101}"/>
                </a:ext>
              </a:extLst>
            </p:cNvPr>
            <p:cNvSpPr/>
            <p:nvPr/>
          </p:nvSpPr>
          <p:spPr>
            <a:xfrm>
              <a:off x="3035900" y="2383368"/>
              <a:ext cx="793032" cy="60673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E"/>
            </a:p>
          </p:txBody>
        </p:sp>
        <p:pic>
          <p:nvPicPr>
            <p:cNvPr id="15" name="Picture 14">
              <a:extLst>
                <a:ext uri="{FF2B5EF4-FFF2-40B4-BE49-F238E27FC236}">
                  <a16:creationId xmlns:a16="http://schemas.microsoft.com/office/drawing/2014/main" id="{D134FFD7-5B38-43B5-9002-7512F0745A39}"/>
                </a:ext>
              </a:extLst>
            </p:cNvPr>
            <p:cNvPicPr>
              <a:picLocks noChangeAspect="1"/>
            </p:cNvPicPr>
            <p:nvPr/>
          </p:nvPicPr>
          <p:blipFill>
            <a:blip r:embed="rId4"/>
            <a:stretch>
              <a:fillRect/>
            </a:stretch>
          </p:blipFill>
          <p:spPr>
            <a:xfrm>
              <a:off x="894003" y="3637026"/>
              <a:ext cx="5076825" cy="695325"/>
            </a:xfrm>
            <a:prstGeom prst="rect">
              <a:avLst/>
            </a:prstGeom>
            <a:ln w="6350">
              <a:noFill/>
            </a:ln>
          </p:spPr>
        </p:pic>
        <p:sp>
          <p:nvSpPr>
            <p:cNvPr id="16" name="Rectangle 15">
              <a:extLst>
                <a:ext uri="{FF2B5EF4-FFF2-40B4-BE49-F238E27FC236}">
                  <a16:creationId xmlns:a16="http://schemas.microsoft.com/office/drawing/2014/main" id="{5BBC2356-65F2-4AF3-9403-81513A267459}"/>
                </a:ext>
              </a:extLst>
            </p:cNvPr>
            <p:cNvSpPr/>
            <p:nvPr/>
          </p:nvSpPr>
          <p:spPr>
            <a:xfrm>
              <a:off x="695324" y="1140282"/>
              <a:ext cx="5467351" cy="3192070"/>
            </a:xfrm>
            <a:prstGeom prst="rect">
              <a:avLst/>
            </a:prstGeom>
            <a:noFill/>
            <a:ln w="6350">
              <a:solidFill>
                <a:schemeClr val="bg1">
                  <a:lumMod val="85000"/>
                </a:schemeClr>
              </a:solidFill>
            </a:ln>
            <a:effectLst>
              <a:glow rad="254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
        <p:nvSpPr>
          <p:cNvPr id="180" name="TextBox 179">
            <a:extLst>
              <a:ext uri="{FF2B5EF4-FFF2-40B4-BE49-F238E27FC236}">
                <a16:creationId xmlns:a16="http://schemas.microsoft.com/office/drawing/2014/main" id="{8F60908A-C863-4114-88A7-C3D7DCE3F9C3}"/>
              </a:ext>
            </a:extLst>
          </p:cNvPr>
          <p:cNvSpPr txBox="1"/>
          <p:nvPr/>
        </p:nvSpPr>
        <p:spPr>
          <a:xfrm>
            <a:off x="291158" y="4584358"/>
            <a:ext cx="5990638" cy="2128788"/>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defRPr/>
            </a:pPr>
            <a:r>
              <a:rPr lang="en-IN" sz="1100" dirty="0">
                <a:solidFill>
                  <a:prstClr val="black"/>
                </a:solidFill>
                <a:latin typeface="Arial" panose="020B0604020202020204" pitchFamily="34" charset="0"/>
                <a:cs typeface="Arial" panose="020B0604020202020204" pitchFamily="34" charset="0"/>
              </a:rPr>
              <a:t>Based on state policies, various Indian states have taken strides in establishing EV ownership for commercial &amp; personal use.</a:t>
            </a:r>
            <a:r>
              <a:rPr lang="en-US" sz="1100" dirty="0">
                <a:solidFill>
                  <a:prstClr val="black"/>
                </a:solidFill>
                <a:latin typeface="Arial" panose="020B060402020202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defRPr/>
            </a:pPr>
            <a:r>
              <a:rPr lang="en-IN" sz="1100" dirty="0">
                <a:solidFill>
                  <a:prstClr val="black"/>
                </a:solidFill>
                <a:latin typeface="Arial" panose="020B0604020202020204" pitchFamily="34" charset="0"/>
                <a:cs typeface="Arial" panose="020B0604020202020204" pitchFamily="34" charset="0"/>
              </a:rPr>
              <a:t>Uttar Pradesh has been consistently leading in terms of sales, with Delhi close behind. </a:t>
            </a:r>
            <a:r>
              <a:rPr lang="en-US" sz="1100" dirty="0">
                <a:solidFill>
                  <a:prstClr val="black"/>
                </a:solidFill>
                <a:latin typeface="Arial" panose="020B060402020202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defRPr/>
            </a:pPr>
            <a:r>
              <a:rPr lang="en-IN" sz="1100" b="1" dirty="0">
                <a:solidFill>
                  <a:prstClr val="black"/>
                </a:solidFill>
                <a:latin typeface="Arial" panose="020B0604020202020204" pitchFamily="34" charset="0"/>
                <a:cs typeface="Arial" panose="020B0604020202020204" pitchFamily="34" charset="0"/>
              </a:rPr>
              <a:t>Bihar has more than doubled it’s EV sales </a:t>
            </a:r>
            <a:r>
              <a:rPr lang="en-IN" sz="1100" dirty="0">
                <a:solidFill>
                  <a:prstClr val="black"/>
                </a:solidFill>
                <a:latin typeface="Arial" panose="020B0604020202020204" pitchFamily="34" charset="0"/>
                <a:cs typeface="Arial" panose="020B0604020202020204" pitchFamily="34" charset="0"/>
              </a:rPr>
              <a:t>while </a:t>
            </a:r>
            <a:r>
              <a:rPr lang="en-IN" sz="1100" b="1" dirty="0">
                <a:solidFill>
                  <a:prstClr val="black"/>
                </a:solidFill>
                <a:latin typeface="Arial" panose="020B0604020202020204" pitchFamily="34" charset="0"/>
                <a:cs typeface="Arial" panose="020B0604020202020204" pitchFamily="34" charset="0"/>
              </a:rPr>
              <a:t>Maharashtra has tripled </a:t>
            </a:r>
            <a:r>
              <a:rPr lang="en-IN" sz="1100" dirty="0">
                <a:solidFill>
                  <a:prstClr val="black"/>
                </a:solidFill>
                <a:latin typeface="Arial" panose="020B0604020202020204" pitchFamily="34" charset="0"/>
                <a:cs typeface="Arial" panose="020B0604020202020204" pitchFamily="34" charset="0"/>
              </a:rPr>
              <a:t>it, supported by the highest number of charging stations within any state.</a:t>
            </a:r>
            <a:r>
              <a:rPr lang="en-US" sz="1100" dirty="0">
                <a:solidFill>
                  <a:prstClr val="black"/>
                </a:solidFill>
                <a:latin typeface="Arial" panose="020B060402020202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defRPr/>
            </a:pPr>
            <a:r>
              <a:rPr lang="en-IN" sz="1100" dirty="0">
                <a:solidFill>
                  <a:prstClr val="black"/>
                </a:solidFill>
                <a:latin typeface="Arial" panose="020B0604020202020204" pitchFamily="34" charset="0"/>
                <a:cs typeface="Arial" panose="020B0604020202020204" pitchFamily="34" charset="0"/>
              </a:rPr>
              <a:t>Among the southern states, </a:t>
            </a:r>
            <a:r>
              <a:rPr lang="en-IN" sz="1100" b="1" dirty="0">
                <a:solidFill>
                  <a:prstClr val="black"/>
                </a:solidFill>
                <a:latin typeface="Arial" panose="020B0604020202020204" pitchFamily="34" charset="0"/>
                <a:cs typeface="Arial" panose="020B0604020202020204" pitchFamily="34" charset="0"/>
              </a:rPr>
              <a:t>Tamil Nadu with it’s EV friendly policies</a:t>
            </a:r>
            <a:r>
              <a:rPr lang="en-IN" sz="1100" dirty="0">
                <a:solidFill>
                  <a:prstClr val="black"/>
                </a:solidFill>
                <a:latin typeface="Arial" panose="020B0604020202020204" pitchFamily="34" charset="0"/>
                <a:cs typeface="Arial" panose="020B0604020202020204" pitchFamily="34" charset="0"/>
              </a:rPr>
              <a:t> for SMEs &amp; battery OEMs </a:t>
            </a:r>
            <a:r>
              <a:rPr lang="en-IN" sz="1100" b="1" dirty="0">
                <a:solidFill>
                  <a:prstClr val="black"/>
                </a:solidFill>
                <a:latin typeface="Arial" panose="020B0604020202020204" pitchFamily="34" charset="0"/>
                <a:cs typeface="Arial" panose="020B0604020202020204" pitchFamily="34" charset="0"/>
              </a:rPr>
              <a:t>has shown the highest growth in EV sales </a:t>
            </a:r>
            <a:r>
              <a:rPr lang="en-IN" sz="1100" dirty="0">
                <a:solidFill>
                  <a:prstClr val="black"/>
                </a:solidFill>
                <a:latin typeface="Arial" panose="020B0604020202020204" pitchFamily="34" charset="0"/>
                <a:cs typeface="Arial" panose="020B0604020202020204" pitchFamily="34" charset="0"/>
              </a:rPr>
              <a:t>in 2020 despite COVID, going from 1300+ units to 13000+ since 2020.</a:t>
            </a:r>
            <a:r>
              <a:rPr lang="en-US" sz="1100" dirty="0">
                <a:solidFill>
                  <a:prstClr val="black"/>
                </a:solidFill>
                <a:latin typeface="Arial" panose="020B060402020202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defRPr/>
            </a:pPr>
            <a:r>
              <a:rPr lang="en-IN" sz="1100" dirty="0">
                <a:solidFill>
                  <a:prstClr val="black"/>
                </a:solidFill>
                <a:latin typeface="Arial" panose="020B0604020202020204" pitchFamily="34" charset="0"/>
                <a:cs typeface="Arial" panose="020B0604020202020204" pitchFamily="34" charset="0"/>
              </a:rPr>
              <a:t>In the same vein Karnataka has doubled it’s sales since 2020 and is the market leader in south India.</a:t>
            </a:r>
            <a:r>
              <a:rPr lang="en-US" sz="1100" dirty="0">
                <a:solidFill>
                  <a:prstClr val="black"/>
                </a:solidFill>
                <a:latin typeface="Arial" panose="020B0604020202020204" pitchFamily="34" charset="0"/>
                <a:cs typeface="Arial" panose="020B0604020202020204" pitchFamily="34" charset="0"/>
              </a:rPr>
              <a:t>​</a:t>
            </a:r>
          </a:p>
        </p:txBody>
      </p:sp>
      <p:graphicFrame>
        <p:nvGraphicFramePr>
          <p:cNvPr id="183" name="Chart 182">
            <a:extLst>
              <a:ext uri="{FF2B5EF4-FFF2-40B4-BE49-F238E27FC236}">
                <a16:creationId xmlns:a16="http://schemas.microsoft.com/office/drawing/2014/main" id="{85FFAE99-79D0-4FBC-AC8B-751F8746C360}"/>
              </a:ext>
            </a:extLst>
          </p:cNvPr>
          <p:cNvGraphicFramePr>
            <a:graphicFrameLocks/>
          </p:cNvGraphicFramePr>
          <p:nvPr>
            <p:extLst>
              <p:ext uri="{D42A27DB-BD31-4B8C-83A1-F6EECF244321}">
                <p14:modId xmlns:p14="http://schemas.microsoft.com/office/powerpoint/2010/main" val="2308891969"/>
              </p:ext>
            </p:extLst>
          </p:nvPr>
        </p:nvGraphicFramePr>
        <p:xfrm>
          <a:off x="6717323" y="3053502"/>
          <a:ext cx="2577162" cy="360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5" name="Chart 184">
            <a:extLst>
              <a:ext uri="{FF2B5EF4-FFF2-40B4-BE49-F238E27FC236}">
                <a16:creationId xmlns:a16="http://schemas.microsoft.com/office/drawing/2014/main" id="{FDCA35D4-1476-4EF1-B8EE-59E4A46A92FE}"/>
              </a:ext>
            </a:extLst>
          </p:cNvPr>
          <p:cNvGraphicFramePr>
            <a:graphicFrameLocks/>
          </p:cNvGraphicFramePr>
          <p:nvPr>
            <p:extLst>
              <p:ext uri="{D42A27DB-BD31-4B8C-83A1-F6EECF244321}">
                <p14:modId xmlns:p14="http://schemas.microsoft.com/office/powerpoint/2010/main" val="1475340234"/>
              </p:ext>
            </p:extLst>
          </p:nvPr>
        </p:nvGraphicFramePr>
        <p:xfrm>
          <a:off x="9360932" y="3062077"/>
          <a:ext cx="2577162" cy="3600000"/>
        </p:xfrm>
        <a:graphic>
          <a:graphicData uri="http://schemas.openxmlformats.org/drawingml/2006/chart">
            <c:chart xmlns:c="http://schemas.openxmlformats.org/drawingml/2006/chart" xmlns:r="http://schemas.openxmlformats.org/officeDocument/2006/relationships" r:id="rId6"/>
          </a:graphicData>
        </a:graphic>
      </p:graphicFrame>
      <p:sp>
        <p:nvSpPr>
          <p:cNvPr id="186" name="TextBox 185">
            <a:extLst>
              <a:ext uri="{FF2B5EF4-FFF2-40B4-BE49-F238E27FC236}">
                <a16:creationId xmlns:a16="http://schemas.microsoft.com/office/drawing/2014/main" id="{969715E4-1325-4C1F-BEF1-E85FECAC20A6}"/>
              </a:ext>
            </a:extLst>
          </p:cNvPr>
          <p:cNvSpPr txBox="1"/>
          <p:nvPr/>
        </p:nvSpPr>
        <p:spPr>
          <a:xfrm>
            <a:off x="1413480" y="2556801"/>
            <a:ext cx="682020" cy="415498"/>
          </a:xfrm>
          <a:prstGeom prst="rect">
            <a:avLst/>
          </a:prstGeom>
          <a:noFill/>
          <a:ln w="6350">
            <a:noFill/>
          </a:ln>
        </p:spPr>
        <p:txBody>
          <a:bodyPr wrap="square" rtlCol="0">
            <a:spAutoFit/>
          </a:bodyPr>
          <a:lstStyle/>
          <a:p>
            <a:pPr algn="ctr"/>
            <a:r>
              <a:rPr lang="en-US" sz="1050" dirty="0">
                <a:solidFill>
                  <a:schemeClr val="bg1">
                    <a:lumMod val="65000"/>
                  </a:schemeClr>
                </a:solidFill>
                <a:latin typeface="Arial" panose="020B0604020202020204" pitchFamily="34" charset="0"/>
                <a:cs typeface="Arial" panose="020B0604020202020204" pitchFamily="34" charset="0"/>
              </a:rPr>
              <a:t>Sales</a:t>
            </a:r>
          </a:p>
          <a:p>
            <a:pPr algn="ctr"/>
            <a:r>
              <a:rPr lang="en-US" sz="1050" b="1" dirty="0">
                <a:latin typeface="Arial" panose="020B0604020202020204" pitchFamily="34" charset="0"/>
                <a:cs typeface="Arial" panose="020B0604020202020204" pitchFamily="34" charset="0"/>
              </a:rPr>
              <a:t>131,556</a:t>
            </a:r>
          </a:p>
        </p:txBody>
      </p:sp>
      <p:sp>
        <p:nvSpPr>
          <p:cNvPr id="187" name="TextBox 186">
            <a:extLst>
              <a:ext uri="{FF2B5EF4-FFF2-40B4-BE49-F238E27FC236}">
                <a16:creationId xmlns:a16="http://schemas.microsoft.com/office/drawing/2014/main" id="{2DF3E05D-398D-497C-90DE-FCB3FEC3BD9F}"/>
              </a:ext>
            </a:extLst>
          </p:cNvPr>
          <p:cNvSpPr txBox="1"/>
          <p:nvPr/>
        </p:nvSpPr>
        <p:spPr>
          <a:xfrm>
            <a:off x="4557967" y="2566044"/>
            <a:ext cx="706866" cy="400110"/>
          </a:xfrm>
          <a:prstGeom prst="rect">
            <a:avLst/>
          </a:prstGeom>
          <a:noFill/>
          <a:ln w="6350">
            <a:noFill/>
          </a:ln>
        </p:spPr>
        <p:txBody>
          <a:bodyPr wrap="square" rtlCol="0">
            <a:spAutoFit/>
          </a:bodyPr>
          <a:lstStyle/>
          <a:p>
            <a:pPr algn="ctr"/>
            <a:r>
              <a:rPr lang="en-US" sz="1000" dirty="0">
                <a:solidFill>
                  <a:schemeClr val="bg1">
                    <a:lumMod val="65000"/>
                  </a:schemeClr>
                </a:solidFill>
                <a:latin typeface="Arial" panose="020B0604020202020204" pitchFamily="34" charset="0"/>
                <a:cs typeface="Arial" panose="020B0604020202020204" pitchFamily="34" charset="0"/>
              </a:rPr>
              <a:t>Sales</a:t>
            </a:r>
          </a:p>
          <a:p>
            <a:pPr algn="ctr"/>
            <a:r>
              <a:rPr lang="en-US" sz="1000" b="1" dirty="0">
                <a:latin typeface="Arial" panose="020B0604020202020204" pitchFamily="34" charset="0"/>
                <a:cs typeface="Arial" panose="020B0604020202020204" pitchFamily="34" charset="0"/>
              </a:rPr>
              <a:t>184,194</a:t>
            </a:r>
          </a:p>
        </p:txBody>
      </p:sp>
    </p:spTree>
    <p:extLst>
      <p:ext uri="{BB962C8B-B14F-4D97-AF65-F5344CB8AC3E}">
        <p14:creationId xmlns:p14="http://schemas.microsoft.com/office/powerpoint/2010/main" val="414572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752A3572-7C4D-4A78-B92E-C0F296571CDC}"/>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INDIAN EV MARKET – CHALLENGES</a:t>
            </a:r>
          </a:p>
        </p:txBody>
      </p:sp>
      <p:cxnSp>
        <p:nvCxnSpPr>
          <p:cNvPr id="5" name="Straight Connector 4">
            <a:extLst>
              <a:ext uri="{FF2B5EF4-FFF2-40B4-BE49-F238E27FC236}">
                <a16:creationId xmlns:a16="http://schemas.microsoft.com/office/drawing/2014/main" id="{49536413-C15D-48F7-8C51-518FCB1F0F59}"/>
              </a:ext>
            </a:extLst>
          </p:cNvPr>
          <p:cNvCxnSpPr>
            <a:cxnSpLocks/>
          </p:cNvCxnSpPr>
          <p:nvPr/>
        </p:nvCxnSpPr>
        <p:spPr>
          <a:xfrm flipV="1">
            <a:off x="291158" y="599315"/>
            <a:ext cx="6126960" cy="21374"/>
          </a:xfrm>
          <a:prstGeom prst="line">
            <a:avLst/>
          </a:prstGeom>
          <a:noFill/>
          <a:ln w="6350">
            <a:solidFill>
              <a:srgbClr val="C00000"/>
            </a:solidFill>
            <a:miter lim="800000"/>
          </a:ln>
        </p:spPr>
      </p:cxnSp>
      <p:sp>
        <p:nvSpPr>
          <p:cNvPr id="19" name="Freeform: Shape 18">
            <a:extLst>
              <a:ext uri="{FF2B5EF4-FFF2-40B4-BE49-F238E27FC236}">
                <a16:creationId xmlns:a16="http://schemas.microsoft.com/office/drawing/2014/main" id="{0CE8904E-A8C8-40AB-ABF2-A22FA9E06012}"/>
              </a:ext>
            </a:extLst>
          </p:cNvPr>
          <p:cNvSpPr/>
          <p:nvPr/>
        </p:nvSpPr>
        <p:spPr>
          <a:xfrm>
            <a:off x="7119114" y="3775722"/>
            <a:ext cx="4705509" cy="2170688"/>
          </a:xfrm>
          <a:custGeom>
            <a:avLst/>
            <a:gdLst>
              <a:gd name="connsiteX0" fmla="*/ 0 w 2080707"/>
              <a:gd name="connsiteY0" fmla="*/ 134783 h 1347826"/>
              <a:gd name="connsiteX1" fmla="*/ 134783 w 2080707"/>
              <a:gd name="connsiteY1" fmla="*/ 0 h 1347826"/>
              <a:gd name="connsiteX2" fmla="*/ 1945924 w 2080707"/>
              <a:gd name="connsiteY2" fmla="*/ 0 h 1347826"/>
              <a:gd name="connsiteX3" fmla="*/ 2080707 w 2080707"/>
              <a:gd name="connsiteY3" fmla="*/ 134783 h 1347826"/>
              <a:gd name="connsiteX4" fmla="*/ 2080707 w 2080707"/>
              <a:gd name="connsiteY4" fmla="*/ 1213043 h 1347826"/>
              <a:gd name="connsiteX5" fmla="*/ 1945924 w 2080707"/>
              <a:gd name="connsiteY5" fmla="*/ 1347826 h 1347826"/>
              <a:gd name="connsiteX6" fmla="*/ 134783 w 2080707"/>
              <a:gd name="connsiteY6" fmla="*/ 1347826 h 1347826"/>
              <a:gd name="connsiteX7" fmla="*/ 0 w 2080707"/>
              <a:gd name="connsiteY7" fmla="*/ 1213043 h 1347826"/>
              <a:gd name="connsiteX8" fmla="*/ 0 w 2080707"/>
              <a:gd name="connsiteY8" fmla="*/ 134783 h 134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707" h="1347826">
                <a:moveTo>
                  <a:pt x="0" y="134783"/>
                </a:moveTo>
                <a:cubicBezTo>
                  <a:pt x="0" y="60344"/>
                  <a:pt x="60344" y="0"/>
                  <a:pt x="134783" y="0"/>
                </a:cubicBezTo>
                <a:lnTo>
                  <a:pt x="1945924" y="0"/>
                </a:lnTo>
                <a:cubicBezTo>
                  <a:pt x="2020363" y="0"/>
                  <a:pt x="2080707" y="60344"/>
                  <a:pt x="2080707" y="134783"/>
                </a:cubicBezTo>
                <a:lnTo>
                  <a:pt x="2080707" y="1213043"/>
                </a:lnTo>
                <a:cubicBezTo>
                  <a:pt x="2080707" y="1287482"/>
                  <a:pt x="2020363" y="1347826"/>
                  <a:pt x="1945924" y="1347826"/>
                </a:cubicBezTo>
                <a:lnTo>
                  <a:pt x="134783" y="1347826"/>
                </a:lnTo>
                <a:cubicBezTo>
                  <a:pt x="60344" y="1347826"/>
                  <a:pt x="0" y="1287482"/>
                  <a:pt x="0" y="1213043"/>
                </a:cubicBezTo>
                <a:lnTo>
                  <a:pt x="0" y="134783"/>
                </a:lnTo>
                <a:close/>
              </a:path>
            </a:pathLst>
          </a:custGeom>
          <a:ln w="635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979" tIns="503723" rIns="166767" bIns="166767" numCol="1" spcCol="1270" anchor="t" anchorCtr="0">
            <a:noAutofit/>
          </a:bodyPr>
          <a:lstStyle/>
          <a:p>
            <a:pPr marL="228600" lvl="1" indent="-228600" algn="l" defTabSz="1244600">
              <a:lnSpc>
                <a:spcPct val="90000"/>
              </a:lnSpc>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FAME II tried to incentivize high-speed EVs</a:t>
            </a:r>
            <a:r>
              <a:rPr lang="en-US" sz="1100" b="1"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due to this </a:t>
            </a:r>
            <a:r>
              <a:rPr lang="en-US" sz="1100" kern="1200" dirty="0">
                <a:latin typeface="Arial" panose="020B0604020202020204" pitchFamily="34" charset="0"/>
                <a:cs typeface="Arial" panose="020B0604020202020204" pitchFamily="34" charset="0"/>
              </a:rPr>
              <a:t>90% of the E2W are ineligible for subsidy.</a:t>
            </a:r>
          </a:p>
          <a:p>
            <a:pPr marL="228600" lvl="1" indent="-228600" algn="l" defTabSz="1244600">
              <a:lnSpc>
                <a:spcPct val="90000"/>
              </a:lnSpc>
              <a:spcBef>
                <a:spcPct val="0"/>
              </a:spcBef>
              <a:spcAft>
                <a:spcPct val="15000"/>
              </a:spcAft>
              <a:buFont typeface="+mj-lt"/>
              <a:buAutoNum type="arabicPeriod"/>
            </a:pPr>
            <a:endParaRPr lang="en-US" sz="1100" kern="1200" dirty="0">
              <a:latin typeface="Arial" panose="020B0604020202020204" pitchFamily="34" charset="0"/>
              <a:cs typeface="Arial" panose="020B0604020202020204" pitchFamily="34" charset="0"/>
            </a:endParaRPr>
          </a:p>
          <a:p>
            <a:pPr marL="228600" lvl="1" indent="-228600" algn="l" defTabSz="1244600">
              <a:lnSpc>
                <a:spcPct val="90000"/>
              </a:lnSpc>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Current FAME II incentives are based on battery size</a:t>
            </a:r>
            <a:r>
              <a:rPr lang="en-US" sz="1100" kern="1200" dirty="0">
                <a:latin typeface="Arial" panose="020B0604020202020204" pitchFamily="34" charset="0"/>
                <a:cs typeface="Arial" panose="020B0604020202020204" pitchFamily="34" charset="0"/>
              </a:rPr>
              <a:t>, adding 10-12k to the costs of low-powered EVs. </a:t>
            </a:r>
          </a:p>
          <a:p>
            <a:pPr marL="228600" lvl="1" indent="-228600" algn="l" defTabSz="1244600">
              <a:lnSpc>
                <a:spcPct val="90000"/>
              </a:lnSpc>
              <a:spcBef>
                <a:spcPct val="0"/>
              </a:spcBef>
              <a:spcAft>
                <a:spcPct val="15000"/>
              </a:spcAft>
              <a:buFont typeface="+mj-lt"/>
              <a:buAutoNum type="arabicPeriod"/>
            </a:pPr>
            <a:endParaRPr lang="en-US" sz="1100" kern="1200" dirty="0">
              <a:latin typeface="Arial" panose="020B0604020202020204" pitchFamily="34" charset="0"/>
              <a:cs typeface="Arial" panose="020B0604020202020204" pitchFamily="34" charset="0"/>
            </a:endParaRPr>
          </a:p>
          <a:p>
            <a:pPr marL="228600" lvl="1" indent="-228600" algn="l" defTabSz="1244600">
              <a:lnSpc>
                <a:spcPct val="90000"/>
              </a:lnSpc>
              <a:spcBef>
                <a:spcPct val="0"/>
              </a:spcBef>
              <a:spcAft>
                <a:spcPct val="15000"/>
              </a:spcAft>
              <a:buFont typeface="+mj-lt"/>
              <a:buAutoNum type="arabicPeriod"/>
            </a:pPr>
            <a:r>
              <a:rPr lang="en-US" sz="1100" kern="1200" dirty="0">
                <a:latin typeface="Arial" panose="020B0604020202020204" pitchFamily="34" charset="0"/>
                <a:cs typeface="Arial" panose="020B0604020202020204" pitchFamily="34" charset="0"/>
              </a:rPr>
              <a:t>Batteries sold with EVs incur 5% GST vs 18% GST incurred on separately sold batteries, creating a </a:t>
            </a:r>
            <a:r>
              <a:rPr lang="en-US" sz="1100" b="1" kern="1200" dirty="0">
                <a:latin typeface="Arial" panose="020B0604020202020204" pitchFamily="34" charset="0"/>
                <a:cs typeface="Arial" panose="020B0604020202020204" pitchFamily="34" charset="0"/>
              </a:rPr>
              <a:t>barrier for Battery Swapping Stations </a:t>
            </a:r>
            <a:r>
              <a:rPr lang="en-US" sz="1100" kern="1200" dirty="0">
                <a:latin typeface="Arial" panose="020B0604020202020204" pitchFamily="34" charset="0"/>
                <a:cs typeface="Arial" panose="020B0604020202020204" pitchFamily="34" charset="0"/>
              </a:rPr>
              <a:t>and </a:t>
            </a:r>
            <a:r>
              <a:rPr lang="en-US" sz="1100" b="1" kern="1200" dirty="0">
                <a:latin typeface="Arial" panose="020B0604020202020204" pitchFamily="34" charset="0"/>
                <a:cs typeface="Arial" panose="020B0604020202020204" pitchFamily="34" charset="0"/>
              </a:rPr>
              <a:t>Consumers.</a:t>
            </a:r>
            <a:endParaRPr lang="en-AE" sz="1100" kern="1200" dirty="0">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54EF2821-F340-45CC-8DCE-AAD2500B030F}"/>
              </a:ext>
            </a:extLst>
          </p:cNvPr>
          <p:cNvSpPr/>
          <p:nvPr/>
        </p:nvSpPr>
        <p:spPr>
          <a:xfrm>
            <a:off x="342900" y="3775722"/>
            <a:ext cx="4705509" cy="2170688"/>
          </a:xfrm>
          <a:custGeom>
            <a:avLst/>
            <a:gdLst>
              <a:gd name="connsiteX0" fmla="*/ 0 w 2080707"/>
              <a:gd name="connsiteY0" fmla="*/ 134783 h 1347826"/>
              <a:gd name="connsiteX1" fmla="*/ 134783 w 2080707"/>
              <a:gd name="connsiteY1" fmla="*/ 0 h 1347826"/>
              <a:gd name="connsiteX2" fmla="*/ 1945924 w 2080707"/>
              <a:gd name="connsiteY2" fmla="*/ 0 h 1347826"/>
              <a:gd name="connsiteX3" fmla="*/ 2080707 w 2080707"/>
              <a:gd name="connsiteY3" fmla="*/ 134783 h 1347826"/>
              <a:gd name="connsiteX4" fmla="*/ 2080707 w 2080707"/>
              <a:gd name="connsiteY4" fmla="*/ 1213043 h 1347826"/>
              <a:gd name="connsiteX5" fmla="*/ 1945924 w 2080707"/>
              <a:gd name="connsiteY5" fmla="*/ 1347826 h 1347826"/>
              <a:gd name="connsiteX6" fmla="*/ 134783 w 2080707"/>
              <a:gd name="connsiteY6" fmla="*/ 1347826 h 1347826"/>
              <a:gd name="connsiteX7" fmla="*/ 0 w 2080707"/>
              <a:gd name="connsiteY7" fmla="*/ 1213043 h 1347826"/>
              <a:gd name="connsiteX8" fmla="*/ 0 w 2080707"/>
              <a:gd name="connsiteY8" fmla="*/ 134783 h 134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707" h="1347826">
                <a:moveTo>
                  <a:pt x="0" y="134783"/>
                </a:moveTo>
                <a:cubicBezTo>
                  <a:pt x="0" y="60344"/>
                  <a:pt x="60344" y="0"/>
                  <a:pt x="134783" y="0"/>
                </a:cubicBezTo>
                <a:lnTo>
                  <a:pt x="1945924" y="0"/>
                </a:lnTo>
                <a:cubicBezTo>
                  <a:pt x="2020363" y="0"/>
                  <a:pt x="2080707" y="60344"/>
                  <a:pt x="2080707" y="134783"/>
                </a:cubicBezTo>
                <a:lnTo>
                  <a:pt x="2080707" y="1213043"/>
                </a:lnTo>
                <a:cubicBezTo>
                  <a:pt x="2080707" y="1287482"/>
                  <a:pt x="2020363" y="1347826"/>
                  <a:pt x="1945924" y="1347826"/>
                </a:cubicBezTo>
                <a:lnTo>
                  <a:pt x="134783" y="1347826"/>
                </a:lnTo>
                <a:cubicBezTo>
                  <a:pt x="60344" y="1347826"/>
                  <a:pt x="0" y="1287482"/>
                  <a:pt x="0" y="1213043"/>
                </a:cubicBezTo>
                <a:lnTo>
                  <a:pt x="0" y="134783"/>
                </a:lnTo>
                <a:close/>
              </a:path>
            </a:pathLst>
          </a:custGeom>
          <a:ln w="6350">
            <a:solidFill>
              <a:schemeClr val="accent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6767" tIns="503723" rIns="790979" bIns="166767" numCol="1" spcCol="1270" anchor="t" anchorCtr="0">
            <a:noAutofit/>
          </a:bodyPr>
          <a:lstStyle/>
          <a:p>
            <a:pPr marL="228600" lvl="1" indent="-228600" algn="l" defTabSz="1244600">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Land banks:</a:t>
            </a:r>
            <a:r>
              <a:rPr lang="en-US" sz="1100" kern="1200" dirty="0">
                <a:latin typeface="Arial" panose="020B0604020202020204" pitchFamily="34" charset="0"/>
                <a:cs typeface="Arial" panose="020B0604020202020204" pitchFamily="34" charset="0"/>
              </a:rPr>
              <a:t> Challenges in acquiring land makes it worse, adding to the existing high CAPEX of setting up charging station.</a:t>
            </a:r>
          </a:p>
          <a:p>
            <a:pPr marL="228600" lvl="1" indent="-228600" algn="l" defTabSz="1244600">
              <a:spcBef>
                <a:spcPct val="0"/>
              </a:spcBef>
              <a:spcAft>
                <a:spcPct val="15000"/>
              </a:spcAft>
              <a:buFont typeface="+mj-lt"/>
              <a:buAutoNum type="arabicPeriod"/>
            </a:pPr>
            <a:endParaRPr lang="en-US" sz="1100" dirty="0">
              <a:latin typeface="Arial" panose="020B0604020202020204" pitchFamily="34" charset="0"/>
              <a:cs typeface="Arial" panose="020B0604020202020204" pitchFamily="34" charset="0"/>
            </a:endParaRPr>
          </a:p>
          <a:p>
            <a:pPr marL="228600" lvl="1" indent="-228600" algn="l" defTabSz="1244600">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Electricity Distribution Network &amp; unpredictable demand:</a:t>
            </a:r>
            <a:r>
              <a:rPr lang="en-US" sz="1100" kern="1200" dirty="0">
                <a:latin typeface="Arial" panose="020B0604020202020204" pitchFamily="34" charset="0"/>
                <a:cs typeface="Arial" panose="020B0604020202020204" pitchFamily="34" charset="0"/>
              </a:rPr>
              <a:t> High adoption of EVs will lead to high demand of power, requiring the need to upgrade existing transmission equipment and procuring additional power.</a:t>
            </a:r>
            <a:endParaRPr lang="en-AE" sz="1100" kern="1200" dirty="0">
              <a:latin typeface="Arial" panose="020B0604020202020204" pitchFamily="34" charset="0"/>
              <a:cs typeface="Arial" panose="020B0604020202020204" pitchFamily="34" charset="0"/>
            </a:endParaRPr>
          </a:p>
        </p:txBody>
      </p:sp>
      <p:sp>
        <p:nvSpPr>
          <p:cNvPr id="47" name="Freeform: Shape 46">
            <a:extLst>
              <a:ext uri="{FF2B5EF4-FFF2-40B4-BE49-F238E27FC236}">
                <a16:creationId xmlns:a16="http://schemas.microsoft.com/office/drawing/2014/main" id="{7F56E685-DF10-49B9-9C22-6208C65CAFD5}"/>
              </a:ext>
            </a:extLst>
          </p:cNvPr>
          <p:cNvSpPr/>
          <p:nvPr/>
        </p:nvSpPr>
        <p:spPr>
          <a:xfrm>
            <a:off x="7119114" y="911590"/>
            <a:ext cx="4705509" cy="2170688"/>
          </a:xfrm>
          <a:custGeom>
            <a:avLst/>
            <a:gdLst>
              <a:gd name="connsiteX0" fmla="*/ 0 w 2080707"/>
              <a:gd name="connsiteY0" fmla="*/ 134783 h 1347826"/>
              <a:gd name="connsiteX1" fmla="*/ 134783 w 2080707"/>
              <a:gd name="connsiteY1" fmla="*/ 0 h 1347826"/>
              <a:gd name="connsiteX2" fmla="*/ 1945924 w 2080707"/>
              <a:gd name="connsiteY2" fmla="*/ 0 h 1347826"/>
              <a:gd name="connsiteX3" fmla="*/ 2080707 w 2080707"/>
              <a:gd name="connsiteY3" fmla="*/ 134783 h 1347826"/>
              <a:gd name="connsiteX4" fmla="*/ 2080707 w 2080707"/>
              <a:gd name="connsiteY4" fmla="*/ 1213043 h 1347826"/>
              <a:gd name="connsiteX5" fmla="*/ 1945924 w 2080707"/>
              <a:gd name="connsiteY5" fmla="*/ 1347826 h 1347826"/>
              <a:gd name="connsiteX6" fmla="*/ 134783 w 2080707"/>
              <a:gd name="connsiteY6" fmla="*/ 1347826 h 1347826"/>
              <a:gd name="connsiteX7" fmla="*/ 0 w 2080707"/>
              <a:gd name="connsiteY7" fmla="*/ 1213043 h 1347826"/>
              <a:gd name="connsiteX8" fmla="*/ 0 w 2080707"/>
              <a:gd name="connsiteY8" fmla="*/ 134783 h 134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707" h="1347826">
                <a:moveTo>
                  <a:pt x="0" y="134783"/>
                </a:moveTo>
                <a:cubicBezTo>
                  <a:pt x="0" y="60344"/>
                  <a:pt x="60344" y="0"/>
                  <a:pt x="134783" y="0"/>
                </a:cubicBezTo>
                <a:lnTo>
                  <a:pt x="1945924" y="0"/>
                </a:lnTo>
                <a:cubicBezTo>
                  <a:pt x="2020363" y="0"/>
                  <a:pt x="2080707" y="60344"/>
                  <a:pt x="2080707" y="134783"/>
                </a:cubicBezTo>
                <a:lnTo>
                  <a:pt x="2080707" y="1213043"/>
                </a:lnTo>
                <a:cubicBezTo>
                  <a:pt x="2080707" y="1287482"/>
                  <a:pt x="2020363" y="1347826"/>
                  <a:pt x="1945924" y="1347826"/>
                </a:cubicBezTo>
                <a:lnTo>
                  <a:pt x="134783" y="1347826"/>
                </a:lnTo>
                <a:cubicBezTo>
                  <a:pt x="60344" y="1347826"/>
                  <a:pt x="0" y="1287482"/>
                  <a:pt x="0" y="1213043"/>
                </a:cubicBezTo>
                <a:lnTo>
                  <a:pt x="0" y="134783"/>
                </a:lnTo>
                <a:close/>
              </a:path>
            </a:pathLst>
          </a:custGeom>
          <a:ln w="63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979" tIns="166767" rIns="166767" bIns="503723" numCol="1" spcCol="1270" anchor="t" anchorCtr="0">
            <a:noAutofit/>
          </a:bodyPr>
          <a:lstStyle/>
          <a:p>
            <a:pPr marL="228600" lvl="1" indent="-228600" algn="l" defTabSz="1244600">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Poor Utilization Rates:</a:t>
            </a:r>
            <a:r>
              <a:rPr lang="en-US" sz="1100" kern="12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a:t>
            </a:r>
            <a:r>
              <a:rPr lang="en-US" sz="1100" kern="1200" dirty="0">
                <a:latin typeface="Arial" panose="020B0604020202020204" pitchFamily="34" charset="0"/>
                <a:cs typeface="Arial" panose="020B0604020202020204" pitchFamily="34" charset="0"/>
              </a:rPr>
              <a:t>harging stations are bound to see lower utilization as customers prefer home charging.</a:t>
            </a:r>
          </a:p>
          <a:p>
            <a:pPr marL="228600" lvl="1" indent="-228600" algn="l" defTabSz="1244600">
              <a:spcBef>
                <a:spcPct val="0"/>
              </a:spcBef>
              <a:spcAft>
                <a:spcPct val="15000"/>
              </a:spcAft>
              <a:buFont typeface="+mj-lt"/>
              <a:buAutoNum type="arabicPeriod"/>
            </a:pPr>
            <a:endParaRPr lang="en-US" sz="1100" dirty="0">
              <a:latin typeface="Arial" panose="020B0604020202020204" pitchFamily="34" charset="0"/>
              <a:cs typeface="Arial" panose="020B0604020202020204" pitchFamily="34" charset="0"/>
            </a:endParaRPr>
          </a:p>
          <a:p>
            <a:pPr marL="228600" lvl="1" indent="-228600" algn="l" defTabSz="1244600">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Fear of cannibalizing ICE 2</a:t>
            </a:r>
            <a:r>
              <a:rPr lang="en-US" sz="1100" b="1" dirty="0">
                <a:latin typeface="Arial" panose="020B0604020202020204" pitchFamily="34" charset="0"/>
                <a:cs typeface="Arial" panose="020B0604020202020204" pitchFamily="34" charset="0"/>
              </a:rPr>
              <a:t>W</a:t>
            </a:r>
            <a:r>
              <a:rPr lang="en-US" sz="1100" b="1" kern="1200" dirty="0">
                <a:latin typeface="Arial" panose="020B0604020202020204" pitchFamily="34" charset="0"/>
                <a:cs typeface="Arial" panose="020B0604020202020204" pitchFamily="34" charset="0"/>
              </a:rPr>
              <a:t> sales:</a:t>
            </a:r>
            <a:r>
              <a:rPr lang="en-US" sz="1100" kern="1200" dirty="0">
                <a:latin typeface="Arial" panose="020B0604020202020204" pitchFamily="34" charset="0"/>
                <a:cs typeface="Arial" panose="020B0604020202020204" pitchFamily="34" charset="0"/>
              </a:rPr>
              <a:t> Company’s operating in the ICE space have the fear of undercutting the sales of their own ICE products.</a:t>
            </a:r>
          </a:p>
          <a:p>
            <a:pPr marL="228600" lvl="1" indent="-228600" algn="l" defTabSz="1244600">
              <a:spcBef>
                <a:spcPct val="0"/>
              </a:spcBef>
              <a:spcAft>
                <a:spcPct val="15000"/>
              </a:spcAft>
              <a:buFont typeface="+mj-lt"/>
              <a:buAutoNum type="arabicPeriod"/>
            </a:pPr>
            <a:endParaRPr lang="en-US" sz="1100" dirty="0">
              <a:latin typeface="Arial" panose="020B0604020202020204" pitchFamily="34" charset="0"/>
              <a:cs typeface="Arial" panose="020B0604020202020204" pitchFamily="34" charset="0"/>
            </a:endParaRPr>
          </a:p>
          <a:p>
            <a:pPr marL="228600" lvl="1" indent="-228600" algn="l" defTabSz="1244600">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High dependence on Imports: </a:t>
            </a:r>
            <a:r>
              <a:rPr lang="en-US" sz="1100" kern="1200" dirty="0">
                <a:latin typeface="Arial" panose="020B0604020202020204" pitchFamily="34" charset="0"/>
                <a:cs typeface="Arial" panose="020B0604020202020204" pitchFamily="34" charset="0"/>
              </a:rPr>
              <a:t>Key components in EVs &amp; charging setups are imported and this raises concerns over the viability of the automotive supply-chain.</a:t>
            </a:r>
            <a:endParaRPr lang="en-AE" sz="1100" kern="1200" dirty="0">
              <a:latin typeface="Arial" panose="020B0604020202020204" pitchFamily="34" charset="0"/>
              <a:cs typeface="Arial" panose="020B0604020202020204" pitchFamily="34" charset="0"/>
            </a:endParaRPr>
          </a:p>
        </p:txBody>
      </p:sp>
      <p:sp>
        <p:nvSpPr>
          <p:cNvPr id="48" name="Freeform: Shape 47">
            <a:extLst>
              <a:ext uri="{FF2B5EF4-FFF2-40B4-BE49-F238E27FC236}">
                <a16:creationId xmlns:a16="http://schemas.microsoft.com/office/drawing/2014/main" id="{F6B48D35-DDF5-49FB-A1A1-56A920422F96}"/>
              </a:ext>
            </a:extLst>
          </p:cNvPr>
          <p:cNvSpPr/>
          <p:nvPr/>
        </p:nvSpPr>
        <p:spPr>
          <a:xfrm>
            <a:off x="342900" y="911590"/>
            <a:ext cx="4705509" cy="2170688"/>
          </a:xfrm>
          <a:custGeom>
            <a:avLst/>
            <a:gdLst>
              <a:gd name="connsiteX0" fmla="*/ 0 w 2080707"/>
              <a:gd name="connsiteY0" fmla="*/ 134783 h 1347826"/>
              <a:gd name="connsiteX1" fmla="*/ 134783 w 2080707"/>
              <a:gd name="connsiteY1" fmla="*/ 0 h 1347826"/>
              <a:gd name="connsiteX2" fmla="*/ 1945924 w 2080707"/>
              <a:gd name="connsiteY2" fmla="*/ 0 h 1347826"/>
              <a:gd name="connsiteX3" fmla="*/ 2080707 w 2080707"/>
              <a:gd name="connsiteY3" fmla="*/ 134783 h 1347826"/>
              <a:gd name="connsiteX4" fmla="*/ 2080707 w 2080707"/>
              <a:gd name="connsiteY4" fmla="*/ 1213043 h 1347826"/>
              <a:gd name="connsiteX5" fmla="*/ 1945924 w 2080707"/>
              <a:gd name="connsiteY5" fmla="*/ 1347826 h 1347826"/>
              <a:gd name="connsiteX6" fmla="*/ 134783 w 2080707"/>
              <a:gd name="connsiteY6" fmla="*/ 1347826 h 1347826"/>
              <a:gd name="connsiteX7" fmla="*/ 0 w 2080707"/>
              <a:gd name="connsiteY7" fmla="*/ 1213043 h 1347826"/>
              <a:gd name="connsiteX8" fmla="*/ 0 w 2080707"/>
              <a:gd name="connsiteY8" fmla="*/ 134783 h 134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707" h="1347826">
                <a:moveTo>
                  <a:pt x="0" y="134783"/>
                </a:moveTo>
                <a:cubicBezTo>
                  <a:pt x="0" y="60344"/>
                  <a:pt x="60344" y="0"/>
                  <a:pt x="134783" y="0"/>
                </a:cubicBezTo>
                <a:lnTo>
                  <a:pt x="1945924" y="0"/>
                </a:lnTo>
                <a:cubicBezTo>
                  <a:pt x="2020363" y="0"/>
                  <a:pt x="2080707" y="60344"/>
                  <a:pt x="2080707" y="134783"/>
                </a:cubicBezTo>
                <a:lnTo>
                  <a:pt x="2080707" y="1213043"/>
                </a:lnTo>
                <a:cubicBezTo>
                  <a:pt x="2080707" y="1287482"/>
                  <a:pt x="2020363" y="1347826"/>
                  <a:pt x="1945924" y="1347826"/>
                </a:cubicBezTo>
                <a:lnTo>
                  <a:pt x="134783" y="1347826"/>
                </a:lnTo>
                <a:cubicBezTo>
                  <a:pt x="60344" y="1347826"/>
                  <a:pt x="0" y="1287482"/>
                  <a:pt x="0" y="1213043"/>
                </a:cubicBezTo>
                <a:lnTo>
                  <a:pt x="0" y="134783"/>
                </a:lnTo>
                <a:close/>
              </a:path>
            </a:pathLst>
          </a:custGeom>
          <a:ln w="6350">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6767" tIns="166767" rIns="790979" bIns="503723" numCol="1" spcCol="1270" anchor="t" anchorCtr="0">
            <a:noAutofit/>
          </a:bodyPr>
          <a:lstStyle/>
          <a:p>
            <a:pPr marL="228600" lvl="1" indent="-228600" algn="l" defTabSz="1244600">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High upfront cost:</a:t>
            </a:r>
            <a:r>
              <a:rPr lang="en-US" sz="1100" kern="1200" dirty="0">
                <a:latin typeface="Arial" panose="020B0604020202020204" pitchFamily="34" charset="0"/>
                <a:cs typeface="Arial" panose="020B0604020202020204" pitchFamily="34" charset="0"/>
              </a:rPr>
              <a:t> Price sensitive Indian customers are reluctant to buy expensive E2Ws due to the initial cost of investment.</a:t>
            </a:r>
          </a:p>
          <a:p>
            <a:pPr marL="228600" lvl="1" indent="-228600" algn="l" defTabSz="1244600">
              <a:spcBef>
                <a:spcPct val="0"/>
              </a:spcBef>
              <a:spcAft>
                <a:spcPct val="15000"/>
              </a:spcAft>
              <a:buFont typeface="+mj-lt"/>
              <a:buAutoNum type="arabicPeriod"/>
            </a:pPr>
            <a:endParaRPr lang="en-US" sz="1100" dirty="0">
              <a:latin typeface="Arial" panose="020B0604020202020204" pitchFamily="34" charset="0"/>
              <a:cs typeface="Arial" panose="020B0604020202020204" pitchFamily="34" charset="0"/>
            </a:endParaRPr>
          </a:p>
          <a:p>
            <a:pPr marL="228600" lvl="1" indent="-228600" algn="l" defTabSz="1244600">
              <a:spcBef>
                <a:spcPct val="0"/>
              </a:spcBef>
              <a:spcAft>
                <a:spcPct val="15000"/>
              </a:spcAft>
              <a:buFont typeface="+mj-lt"/>
              <a:buAutoNum type="arabicPeriod"/>
            </a:pPr>
            <a:r>
              <a:rPr lang="en-US" sz="1100" b="1" kern="1200" dirty="0">
                <a:latin typeface="Arial" panose="020B0604020202020204" pitchFamily="34" charset="0"/>
                <a:cs typeface="Arial" panose="020B0604020202020204" pitchFamily="34" charset="0"/>
              </a:rPr>
              <a:t>High battery replacement cost: </a:t>
            </a:r>
            <a:r>
              <a:rPr lang="en-US" sz="1100" kern="1200" dirty="0">
                <a:latin typeface="Arial" panose="020B0604020202020204" pitchFamily="34" charset="0"/>
                <a:cs typeface="Arial" panose="020B0604020202020204" pitchFamily="34" charset="0"/>
              </a:rPr>
              <a:t>Batteries having a life cycle of 4-5 years is an added downside.</a:t>
            </a:r>
            <a:endParaRPr lang="en-AE" sz="1100" kern="1200"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5CAFF78D-3101-45E0-87BF-1681BB2FA8D2}"/>
              </a:ext>
            </a:extLst>
          </p:cNvPr>
          <p:cNvGrpSpPr/>
          <p:nvPr/>
        </p:nvGrpSpPr>
        <p:grpSpPr>
          <a:xfrm>
            <a:off x="4230103" y="1563102"/>
            <a:ext cx="3731795" cy="3731796"/>
            <a:chOff x="4230103" y="1563102"/>
            <a:chExt cx="3731795" cy="3731796"/>
          </a:xfrm>
        </p:grpSpPr>
        <p:sp>
          <p:nvSpPr>
            <p:cNvPr id="49" name="Freeform: Shape 48">
              <a:extLst>
                <a:ext uri="{FF2B5EF4-FFF2-40B4-BE49-F238E27FC236}">
                  <a16:creationId xmlns:a16="http://schemas.microsoft.com/office/drawing/2014/main" id="{9B206387-06BA-48B2-911A-39F344BB8FCA}"/>
                </a:ext>
              </a:extLst>
            </p:cNvPr>
            <p:cNvSpPr/>
            <p:nvPr/>
          </p:nvSpPr>
          <p:spPr>
            <a:xfrm>
              <a:off x="4230103" y="1563102"/>
              <a:ext cx="1823778" cy="1823778"/>
            </a:xfrm>
            <a:custGeom>
              <a:avLst/>
              <a:gdLst>
                <a:gd name="connsiteX0" fmla="*/ 0 w 1823778"/>
                <a:gd name="connsiteY0" fmla="*/ 1823778 h 1823778"/>
                <a:gd name="connsiteX1" fmla="*/ 1823778 w 1823778"/>
                <a:gd name="connsiteY1" fmla="*/ 0 h 1823778"/>
                <a:gd name="connsiteX2" fmla="*/ 1823778 w 1823778"/>
                <a:gd name="connsiteY2" fmla="*/ 1823778 h 1823778"/>
                <a:gd name="connsiteX3" fmla="*/ 0 w 1823778"/>
                <a:gd name="connsiteY3" fmla="*/ 1823778 h 1823778"/>
              </a:gdLst>
              <a:ahLst/>
              <a:cxnLst>
                <a:cxn ang="0">
                  <a:pos x="connsiteX0" y="connsiteY0"/>
                </a:cxn>
                <a:cxn ang="0">
                  <a:pos x="connsiteX1" y="connsiteY1"/>
                </a:cxn>
                <a:cxn ang="0">
                  <a:pos x="connsiteX2" y="connsiteY2"/>
                </a:cxn>
                <a:cxn ang="0">
                  <a:pos x="connsiteX3" y="connsiteY3"/>
                </a:cxn>
              </a:cxnLst>
              <a:rect l="l" t="t" r="r" b="b"/>
              <a:pathLst>
                <a:path w="1823778" h="1823778">
                  <a:moveTo>
                    <a:pt x="0" y="1823778"/>
                  </a:moveTo>
                  <a:cubicBezTo>
                    <a:pt x="0" y="816533"/>
                    <a:pt x="816533" y="0"/>
                    <a:pt x="1823778" y="0"/>
                  </a:cubicBezTo>
                  <a:lnTo>
                    <a:pt x="1823778" y="1823778"/>
                  </a:lnTo>
                  <a:lnTo>
                    <a:pt x="0" y="1823778"/>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3740" tIns="633740"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END </a:t>
              </a:r>
            </a:p>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a:t>
              </a:r>
              <a:endParaRPr lang="en-AE" sz="1400" kern="1200" dirty="0">
                <a:latin typeface="Arial" panose="020B060402020202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8FA1BCF9-3780-4E8C-A54F-4B96F4E363D1}"/>
                </a:ext>
              </a:extLst>
            </p:cNvPr>
            <p:cNvSpPr/>
            <p:nvPr/>
          </p:nvSpPr>
          <p:spPr>
            <a:xfrm>
              <a:off x="6138120" y="1563102"/>
              <a:ext cx="1823778" cy="1823778"/>
            </a:xfrm>
            <a:custGeom>
              <a:avLst/>
              <a:gdLst>
                <a:gd name="connsiteX0" fmla="*/ 0 w 1823778"/>
                <a:gd name="connsiteY0" fmla="*/ 1823778 h 1823778"/>
                <a:gd name="connsiteX1" fmla="*/ 1823778 w 1823778"/>
                <a:gd name="connsiteY1" fmla="*/ 0 h 1823778"/>
                <a:gd name="connsiteX2" fmla="*/ 1823778 w 1823778"/>
                <a:gd name="connsiteY2" fmla="*/ 1823778 h 1823778"/>
                <a:gd name="connsiteX3" fmla="*/ 0 w 1823778"/>
                <a:gd name="connsiteY3" fmla="*/ 1823778 h 1823778"/>
              </a:gdLst>
              <a:ahLst/>
              <a:cxnLst>
                <a:cxn ang="0">
                  <a:pos x="connsiteX0" y="connsiteY0"/>
                </a:cxn>
                <a:cxn ang="0">
                  <a:pos x="connsiteX1" y="connsiteY1"/>
                </a:cxn>
                <a:cxn ang="0">
                  <a:pos x="connsiteX2" y="connsiteY2"/>
                </a:cxn>
                <a:cxn ang="0">
                  <a:pos x="connsiteX3" y="connsiteY3"/>
                </a:cxn>
              </a:cxnLst>
              <a:rect l="l" t="t" r="r" b="b"/>
              <a:pathLst>
                <a:path w="1823778" h="1823778">
                  <a:moveTo>
                    <a:pt x="0" y="0"/>
                  </a:moveTo>
                  <a:cubicBezTo>
                    <a:pt x="1007245" y="0"/>
                    <a:pt x="1823778" y="816533"/>
                    <a:pt x="1823778" y="1823778"/>
                  </a:cubicBezTo>
                  <a:lnTo>
                    <a:pt x="0" y="1823778"/>
                  </a:lnTo>
                  <a:lnTo>
                    <a:pt x="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6248" tIns="740420" rIns="740420" bIns="206248" numCol="1" spcCol="1270" anchor="ctr" anchorCtr="0">
              <a:noAutofit/>
            </a:bodyPr>
            <a:lstStyle/>
            <a:p>
              <a:pPr marL="0" lvl="0" indent="0" algn="ctr" defTabSz="128905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SUPPLY</a:t>
              </a:r>
            </a:p>
            <a:p>
              <a:pPr marL="0" lvl="0" indent="0" algn="ctr" defTabSz="128905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SIDE</a:t>
              </a:r>
              <a:endParaRPr lang="en-AE" sz="1400" kern="1200" dirty="0">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068BA57C-A10E-4858-A434-744D1881439A}"/>
                </a:ext>
              </a:extLst>
            </p:cNvPr>
            <p:cNvSpPr/>
            <p:nvPr/>
          </p:nvSpPr>
          <p:spPr>
            <a:xfrm>
              <a:off x="6138120" y="3471119"/>
              <a:ext cx="1823778" cy="1823779"/>
            </a:xfrm>
            <a:custGeom>
              <a:avLst/>
              <a:gdLst>
                <a:gd name="connsiteX0" fmla="*/ 0 w 1823778"/>
                <a:gd name="connsiteY0" fmla="*/ 1823778 h 1823778"/>
                <a:gd name="connsiteX1" fmla="*/ 1823778 w 1823778"/>
                <a:gd name="connsiteY1" fmla="*/ 0 h 1823778"/>
                <a:gd name="connsiteX2" fmla="*/ 1823778 w 1823778"/>
                <a:gd name="connsiteY2" fmla="*/ 1823778 h 1823778"/>
                <a:gd name="connsiteX3" fmla="*/ 0 w 1823778"/>
                <a:gd name="connsiteY3" fmla="*/ 1823778 h 1823778"/>
              </a:gdLst>
              <a:ahLst/>
              <a:cxnLst>
                <a:cxn ang="0">
                  <a:pos x="connsiteX0" y="connsiteY0"/>
                </a:cxn>
                <a:cxn ang="0">
                  <a:pos x="connsiteX1" y="connsiteY1"/>
                </a:cxn>
                <a:cxn ang="0">
                  <a:pos x="connsiteX2" y="connsiteY2"/>
                </a:cxn>
                <a:cxn ang="0">
                  <a:pos x="connsiteX3" y="connsiteY3"/>
                </a:cxn>
              </a:cxnLst>
              <a:rect l="l" t="t" r="r" b="b"/>
              <a:pathLst>
                <a:path w="1823778" h="1823778">
                  <a:moveTo>
                    <a:pt x="1823778" y="0"/>
                  </a:moveTo>
                  <a:cubicBezTo>
                    <a:pt x="1823778" y="1007245"/>
                    <a:pt x="1007245" y="1823778"/>
                    <a:pt x="0" y="1823778"/>
                  </a:cubicBezTo>
                  <a:lnTo>
                    <a:pt x="0" y="0"/>
                  </a:lnTo>
                  <a:lnTo>
                    <a:pt x="1823778" y="0"/>
                  </a:ln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6248" tIns="206249" rIns="740420" bIns="740420" numCol="1" spcCol="1270" anchor="ctr" anchorCtr="0">
              <a:noAutofit/>
            </a:bodyPr>
            <a:lstStyle/>
            <a:p>
              <a:pPr marL="0" lvl="0" indent="0" algn="ctr" defTabSz="128905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POLICY</a:t>
              </a:r>
              <a:endParaRPr lang="en-AE" sz="1400" kern="1200" dirty="0">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BC77F59D-E976-4D42-B5E6-BDE2706B277F}"/>
                </a:ext>
              </a:extLst>
            </p:cNvPr>
            <p:cNvSpPr/>
            <p:nvPr/>
          </p:nvSpPr>
          <p:spPr>
            <a:xfrm>
              <a:off x="4230103" y="3471120"/>
              <a:ext cx="1823778" cy="1823778"/>
            </a:xfrm>
            <a:custGeom>
              <a:avLst/>
              <a:gdLst>
                <a:gd name="connsiteX0" fmla="*/ 0 w 1823778"/>
                <a:gd name="connsiteY0" fmla="*/ 1823778 h 1823778"/>
                <a:gd name="connsiteX1" fmla="*/ 1823778 w 1823778"/>
                <a:gd name="connsiteY1" fmla="*/ 0 h 1823778"/>
                <a:gd name="connsiteX2" fmla="*/ 1823778 w 1823778"/>
                <a:gd name="connsiteY2" fmla="*/ 1823778 h 1823778"/>
                <a:gd name="connsiteX3" fmla="*/ 0 w 1823778"/>
                <a:gd name="connsiteY3" fmla="*/ 1823778 h 1823778"/>
              </a:gdLst>
              <a:ahLst/>
              <a:cxnLst>
                <a:cxn ang="0">
                  <a:pos x="connsiteX0" y="connsiteY0"/>
                </a:cxn>
                <a:cxn ang="0">
                  <a:pos x="connsiteX1" y="connsiteY1"/>
                </a:cxn>
                <a:cxn ang="0">
                  <a:pos x="connsiteX2" y="connsiteY2"/>
                </a:cxn>
                <a:cxn ang="0">
                  <a:pos x="connsiteX3" y="connsiteY3"/>
                </a:cxn>
              </a:cxnLst>
              <a:rect l="l" t="t" r="r" b="b"/>
              <a:pathLst>
                <a:path w="1823778" h="1823778">
                  <a:moveTo>
                    <a:pt x="1823778" y="1823778"/>
                  </a:moveTo>
                  <a:cubicBezTo>
                    <a:pt x="816533" y="1823778"/>
                    <a:pt x="0" y="1007245"/>
                    <a:pt x="0" y="0"/>
                  </a:cubicBezTo>
                  <a:lnTo>
                    <a:pt x="1823778" y="0"/>
                  </a:lnTo>
                  <a:lnTo>
                    <a:pt x="1823778" y="1823778"/>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0420" tIns="206248" rIns="206247" bIns="740420" numCol="1" spcCol="1270" anchor="ctr" anchorCtr="0">
              <a:noAutofit/>
            </a:bodyPr>
            <a:lstStyle/>
            <a:p>
              <a:pPr marL="0" lvl="0" indent="0" algn="ctr" defTabSz="128905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INFRASTRUCTURE</a:t>
              </a:r>
              <a:endParaRPr lang="en-AE" sz="1400" kern="1200" dirty="0">
                <a:latin typeface="Arial" panose="020B0604020202020204" pitchFamily="34" charset="0"/>
                <a:cs typeface="Arial" panose="020B0604020202020204" pitchFamily="34" charset="0"/>
              </a:endParaRPr>
            </a:p>
          </p:txBody>
        </p:sp>
      </p:grpSp>
      <p:grpSp>
        <p:nvGrpSpPr>
          <p:cNvPr id="93" name="Group 92">
            <a:extLst>
              <a:ext uri="{FF2B5EF4-FFF2-40B4-BE49-F238E27FC236}">
                <a16:creationId xmlns:a16="http://schemas.microsoft.com/office/drawing/2014/main" id="{0B296FEB-EDAE-435B-B4C8-9C09B0910DF2}"/>
              </a:ext>
            </a:extLst>
          </p:cNvPr>
          <p:cNvGrpSpPr/>
          <p:nvPr/>
        </p:nvGrpSpPr>
        <p:grpSpPr>
          <a:xfrm>
            <a:off x="5013514" y="1991716"/>
            <a:ext cx="740407" cy="412978"/>
            <a:chOff x="5511800" y="3492501"/>
            <a:chExt cx="776289" cy="441325"/>
          </a:xfrm>
          <a:solidFill>
            <a:schemeClr val="accent1">
              <a:lumMod val="40000"/>
              <a:lumOff val="60000"/>
            </a:schemeClr>
          </a:solidFill>
        </p:grpSpPr>
        <p:sp>
          <p:nvSpPr>
            <p:cNvPr id="94" name="Freeform 5">
              <a:extLst>
                <a:ext uri="{FF2B5EF4-FFF2-40B4-BE49-F238E27FC236}">
                  <a16:creationId xmlns:a16="http://schemas.microsoft.com/office/drawing/2014/main" id="{3381F167-FDBD-4167-A2D3-563904A7DE4D}"/>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
              <a:extLst>
                <a:ext uri="{FF2B5EF4-FFF2-40B4-BE49-F238E27FC236}">
                  <a16:creationId xmlns:a16="http://schemas.microsoft.com/office/drawing/2014/main" id="{9E630C32-1222-44CD-94A3-3E51B863BB6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7">
              <a:extLst>
                <a:ext uri="{FF2B5EF4-FFF2-40B4-BE49-F238E27FC236}">
                  <a16:creationId xmlns:a16="http://schemas.microsoft.com/office/drawing/2014/main" id="{15C73F0D-8E26-42EE-AFB3-8322D70B4454}"/>
                </a:ext>
              </a:extLst>
            </p:cNvPr>
            <p:cNvSpPr>
              <a:spLocks/>
            </p:cNvSpPr>
            <p:nvPr/>
          </p:nvSpPr>
          <p:spPr bwMode="auto">
            <a:xfrm>
              <a:off x="5575692" y="3556001"/>
              <a:ext cx="191676" cy="188913"/>
            </a:xfrm>
            <a:custGeom>
              <a:avLst/>
              <a:gdLst>
                <a:gd name="T0" fmla="*/ 134 w 135"/>
                <a:gd name="T1" fmla="*/ 67 h 135"/>
                <a:gd name="T2" fmla="*/ 68 w 135"/>
                <a:gd name="T3" fmla="*/ 134 h 135"/>
                <a:gd name="T4" fmla="*/ 0 w 135"/>
                <a:gd name="T5" fmla="*/ 67 h 135"/>
                <a:gd name="T6" fmla="*/ 67 w 135"/>
                <a:gd name="T7" fmla="*/ 0 h 135"/>
                <a:gd name="T8" fmla="*/ 134 w 135"/>
                <a:gd name="T9" fmla="*/ 67 h 135"/>
              </a:gdLst>
              <a:ahLst/>
              <a:cxnLst>
                <a:cxn ang="0">
                  <a:pos x="T0" y="T1"/>
                </a:cxn>
                <a:cxn ang="0">
                  <a:pos x="T2" y="T3"/>
                </a:cxn>
                <a:cxn ang="0">
                  <a:pos x="T4" y="T5"/>
                </a:cxn>
                <a:cxn ang="0">
                  <a:pos x="T6" y="T7"/>
                </a:cxn>
                <a:cxn ang="0">
                  <a:pos x="T8" y="T9"/>
                </a:cxn>
              </a:cxnLst>
              <a:rect l="0" t="0" r="r" b="b"/>
              <a:pathLst>
                <a:path w="135" h="135">
                  <a:moveTo>
                    <a:pt x="134" y="67"/>
                  </a:moveTo>
                  <a:cubicBezTo>
                    <a:pt x="135" y="104"/>
                    <a:pt x="104" y="134"/>
                    <a:pt x="68" y="134"/>
                  </a:cubicBezTo>
                  <a:cubicBezTo>
                    <a:pt x="31" y="135"/>
                    <a:pt x="0" y="105"/>
                    <a:pt x="0" y="67"/>
                  </a:cubicBezTo>
                  <a:cubicBezTo>
                    <a:pt x="0" y="30"/>
                    <a:pt x="29" y="0"/>
                    <a:pt x="67" y="0"/>
                  </a:cubicBezTo>
                  <a:cubicBezTo>
                    <a:pt x="104" y="0"/>
                    <a:pt x="135" y="31"/>
                    <a:pt x="134" y="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75C09584-D5A9-4BD9-A165-901FEA340280}"/>
                </a:ext>
              </a:extLst>
            </p:cNvPr>
            <p:cNvSpPr>
              <a:spLocks/>
            </p:cNvSpPr>
            <p:nvPr/>
          </p:nvSpPr>
          <p:spPr bwMode="auto">
            <a:xfrm>
              <a:off x="6032521" y="3556001"/>
              <a:ext cx="191676" cy="188913"/>
            </a:xfrm>
            <a:custGeom>
              <a:avLst/>
              <a:gdLst>
                <a:gd name="T0" fmla="*/ 1 w 135"/>
                <a:gd name="T1" fmla="*/ 67 h 134"/>
                <a:gd name="T2" fmla="*/ 68 w 135"/>
                <a:gd name="T3" fmla="*/ 0 h 134"/>
                <a:gd name="T4" fmla="*/ 135 w 135"/>
                <a:gd name="T5" fmla="*/ 67 h 134"/>
                <a:gd name="T6" fmla="*/ 68 w 135"/>
                <a:gd name="T7" fmla="*/ 134 h 134"/>
                <a:gd name="T8" fmla="*/ 1 w 135"/>
                <a:gd name="T9" fmla="*/ 67 h 134"/>
              </a:gdLst>
              <a:ahLst/>
              <a:cxnLst>
                <a:cxn ang="0">
                  <a:pos x="T0" y="T1"/>
                </a:cxn>
                <a:cxn ang="0">
                  <a:pos x="T2" y="T3"/>
                </a:cxn>
                <a:cxn ang="0">
                  <a:pos x="T4" y="T5"/>
                </a:cxn>
                <a:cxn ang="0">
                  <a:pos x="T6" y="T7"/>
                </a:cxn>
                <a:cxn ang="0">
                  <a:pos x="T8" y="T9"/>
                </a:cxn>
              </a:cxnLst>
              <a:rect l="0" t="0" r="r" b="b"/>
              <a:pathLst>
                <a:path w="135" h="134">
                  <a:moveTo>
                    <a:pt x="1" y="67"/>
                  </a:moveTo>
                  <a:cubicBezTo>
                    <a:pt x="0" y="31"/>
                    <a:pt x="30" y="0"/>
                    <a:pt x="68" y="0"/>
                  </a:cubicBezTo>
                  <a:cubicBezTo>
                    <a:pt x="105" y="0"/>
                    <a:pt x="135" y="30"/>
                    <a:pt x="135" y="67"/>
                  </a:cubicBezTo>
                  <a:cubicBezTo>
                    <a:pt x="135" y="105"/>
                    <a:pt x="104" y="134"/>
                    <a:pt x="68" y="134"/>
                  </a:cubicBezTo>
                  <a:cubicBezTo>
                    <a:pt x="31" y="134"/>
                    <a:pt x="0" y="104"/>
                    <a:pt x="1" y="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
              <a:extLst>
                <a:ext uri="{FF2B5EF4-FFF2-40B4-BE49-F238E27FC236}">
                  <a16:creationId xmlns:a16="http://schemas.microsoft.com/office/drawing/2014/main" id="{DDEBF455-A604-42DA-AEA0-F3808FED8639}"/>
                </a:ext>
              </a:extLst>
            </p:cNvPr>
            <p:cNvSpPr>
              <a:spLocks/>
            </p:cNvSpPr>
            <p:nvPr/>
          </p:nvSpPr>
          <p:spPr bwMode="auto">
            <a:xfrm>
              <a:off x="6061271" y="3754438"/>
              <a:ext cx="226818" cy="179388"/>
            </a:xfrm>
            <a:custGeom>
              <a:avLst/>
              <a:gdLst>
                <a:gd name="T0" fmla="*/ 155 w 161"/>
                <a:gd name="T1" fmla="*/ 128 h 128"/>
                <a:gd name="T2" fmla="*/ 45 w 161"/>
                <a:gd name="T3" fmla="*/ 128 h 128"/>
                <a:gd name="T4" fmla="*/ 0 w 161"/>
                <a:gd name="T5" fmla="*/ 18 h 128"/>
                <a:gd name="T6" fmla="*/ 103 w 161"/>
                <a:gd name="T7" fmla="*/ 20 h 128"/>
                <a:gd name="T8" fmla="*/ 155 w 161"/>
                <a:gd name="T9" fmla="*/ 128 h 128"/>
              </a:gdLst>
              <a:ahLst/>
              <a:cxnLst>
                <a:cxn ang="0">
                  <a:pos x="T0" y="T1"/>
                </a:cxn>
                <a:cxn ang="0">
                  <a:pos x="T2" y="T3"/>
                </a:cxn>
                <a:cxn ang="0">
                  <a:pos x="T4" y="T5"/>
                </a:cxn>
                <a:cxn ang="0">
                  <a:pos x="T6" y="T7"/>
                </a:cxn>
                <a:cxn ang="0">
                  <a:pos x="T8" y="T9"/>
                </a:cxn>
              </a:cxnLst>
              <a:rect l="0" t="0" r="r" b="b"/>
              <a:pathLst>
                <a:path w="161" h="128">
                  <a:moveTo>
                    <a:pt x="155" y="128"/>
                  </a:moveTo>
                  <a:cubicBezTo>
                    <a:pt x="119" y="128"/>
                    <a:pt x="82" y="128"/>
                    <a:pt x="45" y="128"/>
                  </a:cubicBezTo>
                  <a:cubicBezTo>
                    <a:pt x="44" y="86"/>
                    <a:pt x="29" y="49"/>
                    <a:pt x="0" y="18"/>
                  </a:cubicBezTo>
                  <a:cubicBezTo>
                    <a:pt x="25" y="3"/>
                    <a:pt x="69" y="0"/>
                    <a:pt x="103" y="20"/>
                  </a:cubicBezTo>
                  <a:cubicBezTo>
                    <a:pt x="144" y="45"/>
                    <a:pt x="161" y="89"/>
                    <a:pt x="155" y="1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0">
              <a:extLst>
                <a:ext uri="{FF2B5EF4-FFF2-40B4-BE49-F238E27FC236}">
                  <a16:creationId xmlns:a16="http://schemas.microsoft.com/office/drawing/2014/main" id="{B8626A2B-2F3D-49FB-8FF4-90CD9D207F75}"/>
                </a:ext>
              </a:extLst>
            </p:cNvPr>
            <p:cNvSpPr>
              <a:spLocks/>
            </p:cNvSpPr>
            <p:nvPr/>
          </p:nvSpPr>
          <p:spPr bwMode="auto">
            <a:xfrm>
              <a:off x="5511800" y="3754438"/>
              <a:ext cx="226818" cy="179388"/>
            </a:xfrm>
            <a:custGeom>
              <a:avLst/>
              <a:gdLst>
                <a:gd name="T0" fmla="*/ 6 w 161"/>
                <a:gd name="T1" fmla="*/ 128 h 128"/>
                <a:gd name="T2" fmla="*/ 116 w 161"/>
                <a:gd name="T3" fmla="*/ 128 h 128"/>
                <a:gd name="T4" fmla="*/ 161 w 161"/>
                <a:gd name="T5" fmla="*/ 18 h 128"/>
                <a:gd name="T6" fmla="*/ 58 w 161"/>
                <a:gd name="T7" fmla="*/ 20 h 128"/>
                <a:gd name="T8" fmla="*/ 6 w 161"/>
                <a:gd name="T9" fmla="*/ 128 h 128"/>
              </a:gdLst>
              <a:ahLst/>
              <a:cxnLst>
                <a:cxn ang="0">
                  <a:pos x="T0" y="T1"/>
                </a:cxn>
                <a:cxn ang="0">
                  <a:pos x="T2" y="T3"/>
                </a:cxn>
                <a:cxn ang="0">
                  <a:pos x="T4" y="T5"/>
                </a:cxn>
                <a:cxn ang="0">
                  <a:pos x="T6" y="T7"/>
                </a:cxn>
                <a:cxn ang="0">
                  <a:pos x="T8" y="T9"/>
                </a:cxn>
              </a:cxnLst>
              <a:rect l="0" t="0" r="r" b="b"/>
              <a:pathLst>
                <a:path w="161" h="128">
                  <a:moveTo>
                    <a:pt x="6" y="128"/>
                  </a:moveTo>
                  <a:cubicBezTo>
                    <a:pt x="42" y="128"/>
                    <a:pt x="79" y="128"/>
                    <a:pt x="116" y="128"/>
                  </a:cubicBezTo>
                  <a:cubicBezTo>
                    <a:pt x="117" y="86"/>
                    <a:pt x="132" y="49"/>
                    <a:pt x="161" y="18"/>
                  </a:cubicBezTo>
                  <a:cubicBezTo>
                    <a:pt x="136" y="3"/>
                    <a:pt x="92" y="0"/>
                    <a:pt x="58" y="20"/>
                  </a:cubicBezTo>
                  <a:cubicBezTo>
                    <a:pt x="17" y="45"/>
                    <a:pt x="0" y="89"/>
                    <a:pt x="6" y="1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050" name="Picture 2" descr="Policy Icons - Download Free Vector Icons | Noun Project">
            <a:extLst>
              <a:ext uri="{FF2B5EF4-FFF2-40B4-BE49-F238E27FC236}">
                <a16:creationId xmlns:a16="http://schemas.microsoft.com/office/drawing/2014/main" id="{40E0D785-1A46-46FE-B01D-D077D619FAFA}"/>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65920" y="4252757"/>
            <a:ext cx="756000" cy="7560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052" name="Picture 4" descr="supply chain icon">
            <a:extLst>
              <a:ext uri="{FF2B5EF4-FFF2-40B4-BE49-F238E27FC236}">
                <a16:creationId xmlns:a16="http://schemas.microsoft.com/office/drawing/2014/main" id="{C464489D-37DF-41AD-B9A5-2E829315967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03793" y="1730477"/>
            <a:ext cx="707070" cy="70707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EV Charging Station Cost - Installation and Equipment Cost Breakdown |  OhmHome">
            <a:extLst>
              <a:ext uri="{FF2B5EF4-FFF2-40B4-BE49-F238E27FC236}">
                <a16:creationId xmlns:a16="http://schemas.microsoft.com/office/drawing/2014/main" id="{2666D086-3685-435D-AEE8-B09BD4A2BC17}"/>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62969" y="4329293"/>
            <a:ext cx="639097" cy="639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35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A1A9B7-B734-4671-A560-61B6206424BA}"/>
              </a:ext>
            </a:extLst>
          </p:cNvPr>
          <p:cNvSpPr/>
          <p:nvPr/>
        </p:nvSpPr>
        <p:spPr>
          <a:xfrm>
            <a:off x="9896480" y="0"/>
            <a:ext cx="2295520"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1" name="Rectangle 10">
            <a:extLst>
              <a:ext uri="{FF2B5EF4-FFF2-40B4-BE49-F238E27FC236}">
                <a16:creationId xmlns:a16="http://schemas.microsoft.com/office/drawing/2014/main" id="{FC2CF02E-8DE0-4552-8F5A-CA3FC298B3E6}"/>
              </a:ext>
            </a:extLst>
          </p:cNvPr>
          <p:cNvSpPr/>
          <p:nvPr/>
        </p:nvSpPr>
        <p:spPr>
          <a:xfrm>
            <a:off x="6602939" y="510729"/>
            <a:ext cx="5267918" cy="6204396"/>
          </a:xfrm>
          <a:prstGeom prst="rect">
            <a:avLst/>
          </a:prstGeom>
          <a:solidFill>
            <a:schemeClr val="bg1"/>
          </a:solidFill>
          <a:ln>
            <a:solidFill>
              <a:schemeClr val="bg1">
                <a:lumMod val="85000"/>
              </a:schemeClr>
            </a:solidFill>
          </a:ln>
          <a:effectLst>
            <a:glow rad="101600">
              <a:schemeClr val="bg1">
                <a:lumMod val="8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6" name="AutoShape 2">
            <a:extLst>
              <a:ext uri="{FF2B5EF4-FFF2-40B4-BE49-F238E27FC236}">
                <a16:creationId xmlns:a16="http://schemas.microsoft.com/office/drawing/2014/main" id="{F0B86CF6-71A9-40A6-AFCA-6307BF055633}"/>
              </a:ext>
            </a:extLst>
          </p:cNvPr>
          <p:cNvSpPr>
            <a:spLocks noChangeAspect="1" noChangeArrowheads="1"/>
          </p:cNvSpPr>
          <p:nvPr/>
        </p:nvSpPr>
        <p:spPr bwMode="auto">
          <a:xfrm>
            <a:off x="5589062" y="322042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sp>
        <p:nvSpPr>
          <p:cNvPr id="14" name="Content Placeholder 2">
            <a:extLst>
              <a:ext uri="{FF2B5EF4-FFF2-40B4-BE49-F238E27FC236}">
                <a16:creationId xmlns:a16="http://schemas.microsoft.com/office/drawing/2014/main" id="{EC28554B-E20E-452F-A473-037FCDA09B6B}"/>
              </a:ext>
            </a:extLst>
          </p:cNvPr>
          <p:cNvSpPr txBox="1">
            <a:spLocks/>
          </p:cNvSpPr>
          <p:nvPr/>
        </p:nvSpPr>
        <p:spPr>
          <a:xfrm>
            <a:off x="6846262" y="4473076"/>
            <a:ext cx="4673600" cy="20743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lnSpc>
                <a:spcPct val="100000"/>
              </a:lnSpc>
              <a:buFont typeface="Arial" panose="020B0604020202020204" pitchFamily="34" charset="0"/>
              <a:buChar char="•"/>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With projected revenues at current rate of adoption, a private company setting up a PCS station with 2 chargers and supported by the FAME II scheme would still be operating under </a:t>
            </a:r>
            <a:r>
              <a:rPr kumimoji="0" lang="en-IN" sz="11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 loss of 15 lakh after 5 years of operation</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Based on current policies for incentivizing charger station setup, </a:t>
            </a:r>
            <a:r>
              <a:rPr kumimoji="0" lang="en-IN" sz="11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the subsidies cap at 20%</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IN" sz="1100" dirty="0">
                <a:solidFill>
                  <a:prstClr val="black"/>
                </a:solidFill>
                <a:latin typeface="Arial" panose="020B0604020202020204" pitchFamily="34" charset="0"/>
                <a:cs typeface="Arial" panose="020B0604020202020204" pitchFamily="34" charset="0"/>
              </a:rPr>
              <a:t>An alternative to charging station set-ups could be setting up Battery Swapping Stations to serve the larger market share of commercial E3Ws, which can be accommodated with existing petrol stations.</a:t>
            </a:r>
            <a:endParaRPr kumimoji="0" lang="en-IN"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852690CA-7872-4E87-9E59-3F1A91DC24BB}"/>
              </a:ext>
            </a:extLst>
          </p:cNvPr>
          <p:cNvCxnSpPr>
            <a:cxnSpLocks/>
          </p:cNvCxnSpPr>
          <p:nvPr/>
        </p:nvCxnSpPr>
        <p:spPr>
          <a:xfrm flipV="1">
            <a:off x="291158" y="599315"/>
            <a:ext cx="6126960" cy="21374"/>
          </a:xfrm>
          <a:prstGeom prst="line">
            <a:avLst/>
          </a:prstGeom>
          <a:noFill/>
          <a:ln w="6350">
            <a:solidFill>
              <a:srgbClr val="C00000"/>
            </a:solidFill>
            <a:miter lim="800000"/>
          </a:ln>
        </p:spPr>
      </p:cxnSp>
      <p:sp>
        <p:nvSpPr>
          <p:cNvPr id="13" name="Title 5">
            <a:extLst>
              <a:ext uri="{FF2B5EF4-FFF2-40B4-BE49-F238E27FC236}">
                <a16:creationId xmlns:a16="http://schemas.microsoft.com/office/drawing/2014/main" id="{80EA3B7F-B5AF-4BC5-B520-97F83A4F90F0}"/>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COST BREAKDOWN OF PCS SETUP</a:t>
            </a:r>
          </a:p>
        </p:txBody>
      </p:sp>
      <p:sp>
        <p:nvSpPr>
          <p:cNvPr id="15" name="TextBox 14">
            <a:extLst>
              <a:ext uri="{FF2B5EF4-FFF2-40B4-BE49-F238E27FC236}">
                <a16:creationId xmlns:a16="http://schemas.microsoft.com/office/drawing/2014/main" id="{29E6C2AB-D201-482F-95F4-EFB96B0A78E9}"/>
              </a:ext>
            </a:extLst>
          </p:cNvPr>
          <p:cNvSpPr txBox="1"/>
          <p:nvPr/>
        </p:nvSpPr>
        <p:spPr>
          <a:xfrm>
            <a:off x="8235591" y="562200"/>
            <a:ext cx="2251434" cy="307777"/>
          </a:xfrm>
          <a:prstGeom prst="rect">
            <a:avLst/>
          </a:prstGeom>
          <a:noFill/>
        </p:spPr>
        <p:txBody>
          <a:bodyPr wrap="square" rtlCol="0">
            <a:spAutoFit/>
          </a:bodyPr>
          <a:lstStyle/>
          <a:p>
            <a:pPr algn="ctr"/>
            <a:r>
              <a:rPr lang="en-US" sz="1400" dirty="0">
                <a:solidFill>
                  <a:srgbClr val="7030A0"/>
                </a:solidFill>
                <a:latin typeface="Arial" panose="020B0604020202020204" pitchFamily="34" charset="0"/>
                <a:cs typeface="Arial" panose="020B0604020202020204" pitchFamily="34" charset="0"/>
              </a:rPr>
              <a:t>Cashflow Comparison</a:t>
            </a:r>
          </a:p>
        </p:txBody>
      </p:sp>
      <p:cxnSp>
        <p:nvCxnSpPr>
          <p:cNvPr id="16" name="Straight Connector 15">
            <a:extLst>
              <a:ext uri="{FF2B5EF4-FFF2-40B4-BE49-F238E27FC236}">
                <a16:creationId xmlns:a16="http://schemas.microsoft.com/office/drawing/2014/main" id="{1C8DA327-95FE-446A-BEFB-0938501E14F2}"/>
              </a:ext>
            </a:extLst>
          </p:cNvPr>
          <p:cNvCxnSpPr>
            <a:cxnSpLocks/>
          </p:cNvCxnSpPr>
          <p:nvPr/>
        </p:nvCxnSpPr>
        <p:spPr>
          <a:xfrm>
            <a:off x="6746197" y="908077"/>
            <a:ext cx="487373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EE4AC9F-F7ED-44D8-90F2-8DE2F7B8F9BF}"/>
              </a:ext>
            </a:extLst>
          </p:cNvPr>
          <p:cNvSpPr txBox="1">
            <a:spLocks/>
          </p:cNvSpPr>
          <p:nvPr/>
        </p:nvSpPr>
        <p:spPr>
          <a:xfrm>
            <a:off x="291159" y="832822"/>
            <a:ext cx="6157880" cy="178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Public Charging Stations (PCS) </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mature markets are dominated by private players like Tesla, Siemens &amp; Schneider Electric, but in markets like India, the EV market is not large &amp; wide-spread enough to be a profitable business model.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India at this stage requires strong government support in order to setup the barebones charging infrastructure.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With the current technological challenges and equipment costs, the </a:t>
            </a:r>
            <a:r>
              <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initial cost of setup for a 2-port fast charging station </a:t>
            </a: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 directed by the FAME II scheme </a:t>
            </a:r>
            <a:r>
              <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costs 29 lakh in just Capital Expenditure, making it a tough sell for businesses</a:t>
            </a:r>
            <a:endParaRPr kumimoji="0" lang="en-IN"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2" name="Group 21">
            <a:extLst>
              <a:ext uri="{FF2B5EF4-FFF2-40B4-BE49-F238E27FC236}">
                <a16:creationId xmlns:a16="http://schemas.microsoft.com/office/drawing/2014/main" id="{6F83A8EF-80BC-4343-8452-B681A5A31F72}"/>
              </a:ext>
            </a:extLst>
          </p:cNvPr>
          <p:cNvGrpSpPr/>
          <p:nvPr/>
        </p:nvGrpSpPr>
        <p:grpSpPr>
          <a:xfrm>
            <a:off x="530194" y="2765424"/>
            <a:ext cx="6027218" cy="3791799"/>
            <a:chOff x="648929" y="1874480"/>
            <a:chExt cx="6027218" cy="3791799"/>
          </a:xfrm>
        </p:grpSpPr>
        <p:sp>
          <p:nvSpPr>
            <p:cNvPr id="23" name="Rectangle: Rounded Corners 22">
              <a:extLst>
                <a:ext uri="{FF2B5EF4-FFF2-40B4-BE49-F238E27FC236}">
                  <a16:creationId xmlns:a16="http://schemas.microsoft.com/office/drawing/2014/main" id="{133CD7A7-4EE5-4F8B-8287-F567BD043547}"/>
                </a:ext>
              </a:extLst>
            </p:cNvPr>
            <p:cNvSpPr/>
            <p:nvPr/>
          </p:nvSpPr>
          <p:spPr>
            <a:xfrm>
              <a:off x="648929" y="1874480"/>
              <a:ext cx="2700761" cy="1626732"/>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Technicians &amp; Maintenance Staff</a:t>
              </a:r>
            </a:p>
            <a:p>
              <a:pPr marL="285750"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Network Service Provider Fee</a:t>
              </a:r>
            </a:p>
            <a:p>
              <a:pPr marL="285750"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Software Licensing Fee</a:t>
              </a:r>
            </a:p>
            <a:p>
              <a:pPr marL="285750"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Payment Gateway Fee</a:t>
              </a:r>
            </a:p>
            <a:p>
              <a:pPr marL="285750"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Land Lease Rental</a:t>
              </a:r>
            </a:p>
            <a:p>
              <a:pPr marL="285750"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Advertising</a:t>
              </a:r>
            </a:p>
            <a:p>
              <a:pPr marL="285750" indent="-285750">
                <a:buFont typeface="Arial" panose="020B0604020202020204" pitchFamily="34" charset="0"/>
                <a:buChar char="•"/>
              </a:pPr>
              <a:endParaRPr lang="en-AE" sz="1100" dirty="0">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a16="http://schemas.microsoft.com/office/drawing/2014/main" id="{5A5BF70F-EA23-4D19-8CEC-2B255F3CDB46}"/>
                </a:ext>
              </a:extLst>
            </p:cNvPr>
            <p:cNvSpPr/>
            <p:nvPr/>
          </p:nvSpPr>
          <p:spPr>
            <a:xfrm>
              <a:off x="3970914" y="3770380"/>
              <a:ext cx="2705233" cy="1707286"/>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2x 50kW Fast Charger</a:t>
              </a:r>
            </a:p>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1x 22kW AC Charger</a:t>
              </a:r>
            </a:p>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1x 15kW DC Charger</a:t>
              </a:r>
            </a:p>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3x 3.3kW AC Charger</a:t>
              </a:r>
            </a:p>
            <a:p>
              <a:pPr marL="911225" indent="-285750">
                <a:buFont typeface="Arial" panose="020B0604020202020204" pitchFamily="34" charset="0"/>
                <a:buChar char="•"/>
              </a:pPr>
              <a:endParaRPr lang="en-AE" sz="1100" dirty="0">
                <a:solidFill>
                  <a:schemeClr val="tx1"/>
                </a:solidFill>
                <a:latin typeface="Arial" panose="020B0604020202020204" pitchFamily="34" charset="0"/>
                <a:cs typeface="Arial" panose="020B0604020202020204" pitchFamily="34" charset="0"/>
              </a:endParaRPr>
            </a:p>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Electricity Connection</a:t>
              </a:r>
            </a:p>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Civil Works</a:t>
              </a:r>
            </a:p>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Management Software</a:t>
              </a:r>
            </a:p>
            <a:p>
              <a:pPr marL="911225" indent="-285750">
                <a:buFont typeface="Arial" panose="020B0604020202020204" pitchFamily="34" charset="0"/>
                <a:buChar char="•"/>
              </a:pPr>
              <a:r>
                <a:rPr lang="en-AE" sz="1100" dirty="0">
                  <a:solidFill>
                    <a:schemeClr val="tx1"/>
                  </a:solidFill>
                  <a:latin typeface="Arial" panose="020B0604020202020204" pitchFamily="34" charset="0"/>
                  <a:cs typeface="Arial" panose="020B0604020202020204" pitchFamily="34" charset="0"/>
                </a:rPr>
                <a:t>Misc. Costs</a:t>
              </a:r>
            </a:p>
          </p:txBody>
        </p:sp>
        <p:graphicFrame>
          <p:nvGraphicFramePr>
            <p:cNvPr id="25" name="Chart 24">
              <a:extLst>
                <a:ext uri="{FF2B5EF4-FFF2-40B4-BE49-F238E27FC236}">
                  <a16:creationId xmlns:a16="http://schemas.microsoft.com/office/drawing/2014/main" id="{72E3F4A9-2C9B-4A7E-85EF-DB854A51A3E4}"/>
                </a:ext>
              </a:extLst>
            </p:cNvPr>
            <p:cNvGraphicFramePr>
              <a:graphicFrameLocks/>
            </p:cNvGraphicFramePr>
            <p:nvPr>
              <p:extLst>
                <p:ext uri="{D42A27DB-BD31-4B8C-83A1-F6EECF244321}">
                  <p14:modId xmlns:p14="http://schemas.microsoft.com/office/powerpoint/2010/main" val="50502235"/>
                </p:ext>
              </p:extLst>
            </p:nvPr>
          </p:nvGraphicFramePr>
          <p:xfrm>
            <a:off x="2205323" y="2470964"/>
            <a:ext cx="3570470" cy="3195315"/>
          </p:xfrm>
          <a:graphic>
            <a:graphicData uri="http://schemas.openxmlformats.org/drawingml/2006/chart">
              <c:chart xmlns:c="http://schemas.openxmlformats.org/drawingml/2006/chart" xmlns:r="http://schemas.openxmlformats.org/officeDocument/2006/relationships" r:id="rId2"/>
            </a:graphicData>
          </a:graphic>
        </p:graphicFrame>
        <p:sp>
          <p:nvSpPr>
            <p:cNvPr id="26" name="Oval 25">
              <a:extLst>
                <a:ext uri="{FF2B5EF4-FFF2-40B4-BE49-F238E27FC236}">
                  <a16:creationId xmlns:a16="http://schemas.microsoft.com/office/drawing/2014/main" id="{B2738DA3-61DA-410B-AB2C-30A57902462F}"/>
                </a:ext>
              </a:extLst>
            </p:cNvPr>
            <p:cNvSpPr/>
            <p:nvPr/>
          </p:nvSpPr>
          <p:spPr>
            <a:xfrm>
              <a:off x="3046424" y="3009067"/>
              <a:ext cx="1721192" cy="1721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CAPEX : 29,55,000</a:t>
              </a:r>
              <a:endParaRPr lang="en-IN" sz="1200" b="1"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471F4C26-AD90-4284-B3F1-4560036626C8}"/>
                </a:ext>
              </a:extLst>
            </p:cNvPr>
            <p:cNvSpPr/>
            <p:nvPr/>
          </p:nvSpPr>
          <p:spPr>
            <a:xfrm>
              <a:off x="2514359" y="2671372"/>
              <a:ext cx="1080000" cy="108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panose="020B0604020202020204" pitchFamily="34" charset="0"/>
                  <a:cs typeface="Arial" panose="020B0604020202020204" pitchFamily="34" charset="0"/>
                </a:rPr>
                <a:t>OPEX: 9,72,000</a:t>
              </a:r>
              <a:endParaRPr lang="en-IN" sz="1100" b="1" dirty="0">
                <a:latin typeface="Arial" panose="020B0604020202020204" pitchFamily="34" charset="0"/>
                <a:cs typeface="Arial" panose="020B0604020202020204" pitchFamily="34" charset="0"/>
              </a:endParaRPr>
            </a:p>
          </p:txBody>
        </p:sp>
      </p:grpSp>
      <p:graphicFrame>
        <p:nvGraphicFramePr>
          <p:cNvPr id="47" name="Table 46">
            <a:extLst>
              <a:ext uri="{FF2B5EF4-FFF2-40B4-BE49-F238E27FC236}">
                <a16:creationId xmlns:a16="http://schemas.microsoft.com/office/drawing/2014/main" id="{520F1801-CD7D-4923-8E9F-D498964F3522}"/>
              </a:ext>
            </a:extLst>
          </p:cNvPr>
          <p:cNvGraphicFramePr>
            <a:graphicFrameLocks noGrp="1"/>
          </p:cNvGraphicFramePr>
          <p:nvPr>
            <p:extLst>
              <p:ext uri="{D42A27DB-BD31-4B8C-83A1-F6EECF244321}">
                <p14:modId xmlns:p14="http://schemas.microsoft.com/office/powerpoint/2010/main" val="2601278718"/>
              </p:ext>
            </p:extLst>
          </p:nvPr>
        </p:nvGraphicFramePr>
        <p:xfrm>
          <a:off x="6746196" y="1015554"/>
          <a:ext cx="4873732" cy="3251835"/>
        </p:xfrm>
        <a:graphic>
          <a:graphicData uri="http://schemas.openxmlformats.org/drawingml/2006/table">
            <a:tbl>
              <a:tblPr/>
              <a:tblGrid>
                <a:gridCol w="928330">
                  <a:extLst>
                    <a:ext uri="{9D8B030D-6E8A-4147-A177-3AD203B41FA5}">
                      <a16:colId xmlns:a16="http://schemas.microsoft.com/office/drawing/2014/main" val="3564533147"/>
                    </a:ext>
                  </a:extLst>
                </a:gridCol>
                <a:gridCol w="928330">
                  <a:extLst>
                    <a:ext uri="{9D8B030D-6E8A-4147-A177-3AD203B41FA5}">
                      <a16:colId xmlns:a16="http://schemas.microsoft.com/office/drawing/2014/main" val="2475507850"/>
                    </a:ext>
                  </a:extLst>
                </a:gridCol>
                <a:gridCol w="1160412">
                  <a:extLst>
                    <a:ext uri="{9D8B030D-6E8A-4147-A177-3AD203B41FA5}">
                      <a16:colId xmlns:a16="http://schemas.microsoft.com/office/drawing/2014/main" val="3754039212"/>
                    </a:ext>
                  </a:extLst>
                </a:gridCol>
                <a:gridCol w="928330">
                  <a:extLst>
                    <a:ext uri="{9D8B030D-6E8A-4147-A177-3AD203B41FA5}">
                      <a16:colId xmlns:a16="http://schemas.microsoft.com/office/drawing/2014/main" val="4014512119"/>
                    </a:ext>
                  </a:extLst>
                </a:gridCol>
                <a:gridCol w="928330">
                  <a:extLst>
                    <a:ext uri="{9D8B030D-6E8A-4147-A177-3AD203B41FA5}">
                      <a16:colId xmlns:a16="http://schemas.microsoft.com/office/drawing/2014/main" val="2874996419"/>
                    </a:ext>
                  </a:extLst>
                </a:gridCol>
              </a:tblGrid>
              <a:tr h="381000">
                <a:tc gridSpan="2">
                  <a:txBody>
                    <a:bodyPr/>
                    <a:lstStyle/>
                    <a:p>
                      <a:pPr algn="ctr" fontAlgn="ctr"/>
                      <a:r>
                        <a:rPr lang="en-US" sz="1000" b="1" i="0" u="none" strike="noStrike">
                          <a:solidFill>
                            <a:srgbClr val="000000"/>
                          </a:solidFill>
                          <a:effectLst/>
                          <a:latin typeface="Arial" panose="020B0604020202020204" pitchFamily="34" charset="0"/>
                        </a:rPr>
                        <a:t>Without Subsidy on Charger Cost</a:t>
                      </a:r>
                    </a:p>
                  </a:txBody>
                  <a:tcPr marL="7620" marR="7620" marT="7620"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DDEBF7"/>
                    </a:solidFill>
                  </a:tcPr>
                </a:tc>
                <a:tc hMerge="1">
                  <a:txBody>
                    <a:bodyPr/>
                    <a:lstStyle/>
                    <a:p>
                      <a:endParaRPr lang="en-AE"/>
                    </a:p>
                  </a:txBody>
                  <a:tcPr/>
                </a:tc>
                <a:tc rowSpan="3">
                  <a:txBody>
                    <a:bodyPr/>
                    <a:lstStyle/>
                    <a:p>
                      <a:pPr algn="ctr" fontAlgn="ctr"/>
                      <a:r>
                        <a:rPr lang="en-US" sz="1000" b="0" i="0" u="none" strike="noStrike">
                          <a:solidFill>
                            <a:srgbClr val="000000"/>
                          </a:solidFill>
                          <a:effectLst/>
                          <a:latin typeface="Arial" panose="020B0604020202020204" pitchFamily="34" charset="0"/>
                        </a:rPr>
                        <a:t>Charging Utilization % based on Yearly EV Adoption</a:t>
                      </a:r>
                    </a:p>
                  </a:txBody>
                  <a:tcPr marL="7620" marR="7620" marT="7620" marB="0" anchor="ctr">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E2EFDA"/>
                    </a:solidFill>
                  </a:tcPr>
                </a:tc>
                <a:tc gridSpan="2">
                  <a:txBody>
                    <a:bodyPr/>
                    <a:lstStyle/>
                    <a:p>
                      <a:pPr algn="ctr" fontAlgn="ctr"/>
                      <a:r>
                        <a:rPr lang="en-US" sz="1000" b="1" i="0" u="none" strike="noStrike">
                          <a:solidFill>
                            <a:srgbClr val="000000"/>
                          </a:solidFill>
                          <a:effectLst/>
                          <a:latin typeface="Arial" panose="020B0604020202020204" pitchFamily="34" charset="0"/>
                        </a:rPr>
                        <a:t>With Subsidy - 100% Charger Cost</a:t>
                      </a:r>
                    </a:p>
                  </a:txBody>
                  <a:tcPr marL="7620" marR="7620" marT="7620"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DDEBF7"/>
                    </a:solidFill>
                  </a:tcPr>
                </a:tc>
                <a:tc hMerge="1">
                  <a:txBody>
                    <a:bodyPr/>
                    <a:lstStyle/>
                    <a:p>
                      <a:endParaRPr lang="en-AE"/>
                    </a:p>
                  </a:txBody>
                  <a:tcPr/>
                </a:tc>
                <a:extLst>
                  <a:ext uri="{0D108BD9-81ED-4DB2-BD59-A6C34878D82A}">
                    <a16:rowId xmlns:a16="http://schemas.microsoft.com/office/drawing/2014/main" val="3928309462"/>
                  </a:ext>
                </a:extLst>
              </a:tr>
              <a:tr h="253365">
                <a:tc>
                  <a:txBody>
                    <a:bodyPr/>
                    <a:lstStyle/>
                    <a:p>
                      <a:pPr algn="ctr" fontAlgn="ctr"/>
                      <a:r>
                        <a:rPr lang="en-US" sz="1000" b="1" i="0" u="none" strike="noStrike">
                          <a:solidFill>
                            <a:srgbClr val="000000"/>
                          </a:solidFill>
                          <a:effectLst/>
                          <a:latin typeface="Arial" panose="020B0604020202020204" pitchFamily="34" charset="0"/>
                        </a:rPr>
                        <a:t>Year</a:t>
                      </a:r>
                    </a:p>
                  </a:txBody>
                  <a:tcPr marL="7620" marR="7620" marT="762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Cash Flow</a:t>
                      </a:r>
                    </a:p>
                  </a:txBody>
                  <a:tcPr marL="7620" marR="7620" marT="7620" marB="0" anchor="ctr">
                    <a:lnL>
                      <a:noFill/>
                    </a:lnL>
                    <a:lnR>
                      <a:noFill/>
                    </a:lnR>
                    <a:lnT>
                      <a:noFill/>
                    </a:lnT>
                    <a:lnB>
                      <a:noFill/>
                    </a:lnB>
                    <a:solidFill>
                      <a:srgbClr val="F2F2F2"/>
                    </a:solidFill>
                  </a:tcPr>
                </a:tc>
                <a:tc vMerge="1">
                  <a:txBody>
                    <a:bodyPr/>
                    <a:lstStyle/>
                    <a:p>
                      <a:endParaRPr lang="en-AE"/>
                    </a:p>
                  </a:txBody>
                  <a:tcPr/>
                </a:tc>
                <a:tc>
                  <a:txBody>
                    <a:bodyPr/>
                    <a:lstStyle/>
                    <a:p>
                      <a:pPr algn="ctr" fontAlgn="ctr"/>
                      <a:r>
                        <a:rPr lang="en-US" sz="1000" b="1" i="0" u="none" strike="noStrike">
                          <a:solidFill>
                            <a:srgbClr val="000000"/>
                          </a:solidFill>
                          <a:effectLst/>
                          <a:latin typeface="Arial" panose="020B0604020202020204" pitchFamily="34" charset="0"/>
                        </a:rPr>
                        <a:t>Year</a:t>
                      </a:r>
                    </a:p>
                  </a:txBody>
                  <a:tcPr marL="7620" marR="7620" marT="7620" marB="0" anchor="ctr">
                    <a:lnL>
                      <a:noFill/>
                    </a:lnL>
                    <a:lnR>
                      <a:noFill/>
                    </a:lnR>
                    <a:lnT>
                      <a:noFill/>
                    </a:lnT>
                    <a:lnB>
                      <a:noFill/>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Cash Flow</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6454049"/>
                  </a:ext>
                </a:extLst>
              </a:tr>
              <a:tr h="253365">
                <a:tc>
                  <a:txBody>
                    <a:bodyPr/>
                    <a:lstStyle/>
                    <a:p>
                      <a:pPr algn="ctr" fontAlgn="ctr"/>
                      <a:r>
                        <a:rPr lang="en-AE" sz="9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ctr"/>
                      <a:r>
                        <a:rPr lang="en-AE" sz="900" b="0" i="0" u="none" strike="noStrike">
                          <a:solidFill>
                            <a:srgbClr val="000000"/>
                          </a:solidFill>
                          <a:effectLst/>
                          <a:latin typeface="Arial" panose="020B0604020202020204" pitchFamily="34" charset="0"/>
                        </a:rPr>
                        <a:t> ₹      -2,955,000 </a:t>
                      </a:r>
                    </a:p>
                  </a:txBody>
                  <a:tcPr marL="7620" marR="7620" marT="762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FFE699"/>
                    </a:solidFill>
                  </a:tcPr>
                </a:tc>
                <a:tc vMerge="1">
                  <a:txBody>
                    <a:bodyPr/>
                    <a:lstStyle/>
                    <a:p>
                      <a:endParaRPr lang="en-AE"/>
                    </a:p>
                  </a:txBody>
                  <a:tcPr/>
                </a:tc>
                <a:tc>
                  <a:txBody>
                    <a:bodyPr/>
                    <a:lstStyle/>
                    <a:p>
                      <a:pPr algn="ctr" fontAlgn="ctr"/>
                      <a:r>
                        <a:rPr lang="en-AE" sz="9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-1,070,000 </a:t>
                      </a:r>
                    </a:p>
                  </a:txBody>
                  <a:tcPr marL="7620" marR="7620" marT="7620" marB="0" anchor="ctr">
                    <a:lnL>
                      <a:noFill/>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solidFill>
                      <a:srgbClr val="FFE699"/>
                    </a:solidFill>
                  </a:tcPr>
                </a:tc>
                <a:extLst>
                  <a:ext uri="{0D108BD9-81ED-4DB2-BD59-A6C34878D82A}">
                    <a16:rowId xmlns:a16="http://schemas.microsoft.com/office/drawing/2014/main" val="2858769186"/>
                  </a:ext>
                </a:extLst>
              </a:tr>
              <a:tr h="253365">
                <a:tc>
                  <a:txBody>
                    <a:bodyPr/>
                    <a:lstStyle/>
                    <a:p>
                      <a:pPr algn="ctr" fontAlgn="ctr"/>
                      <a:r>
                        <a:rPr lang="en-AE" sz="9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-534,600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AE" sz="900" b="0" i="0" u="none" strike="noStrike">
                          <a:solidFill>
                            <a:srgbClr val="000000"/>
                          </a:solidFill>
                          <a:effectLst/>
                          <a:latin typeface="Arial" panose="020B0604020202020204" pitchFamily="34" charset="0"/>
                        </a:rPr>
                        <a:t>15%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pPr algn="ctr" fontAlgn="ctr"/>
                      <a:r>
                        <a:rPr lang="en-AE" sz="9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-534,600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84771"/>
                  </a:ext>
                </a:extLst>
              </a:tr>
              <a:tr h="253365">
                <a:tc>
                  <a:txBody>
                    <a:bodyPr/>
                    <a:lstStyle/>
                    <a:p>
                      <a:pPr algn="ctr" fontAlgn="ctr"/>
                      <a:r>
                        <a:rPr lang="en-AE" sz="900" b="0" i="0" u="none" strike="noStrike">
                          <a:solidFill>
                            <a:srgbClr val="000000"/>
                          </a:solidFill>
                          <a:effectLst/>
                          <a:latin typeface="Arial" panose="020B0604020202020204" pitchFamily="34" charset="0"/>
                        </a:rPr>
                        <a:t>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-93,000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AE" sz="900" b="0" i="0" u="none" strike="noStrike">
                          <a:solidFill>
                            <a:srgbClr val="0000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pPr algn="ctr" fontAlgn="ctr"/>
                      <a:r>
                        <a:rPr lang="en-AE" sz="900" b="0" i="0" u="none" strike="noStrike">
                          <a:solidFill>
                            <a:srgbClr val="000000"/>
                          </a:solidFill>
                          <a:effectLst/>
                          <a:latin typeface="Arial" panose="020B0604020202020204" pitchFamily="34" charset="0"/>
                        </a:rPr>
                        <a:t>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-93,000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09590756"/>
                  </a:ext>
                </a:extLst>
              </a:tr>
              <a:tr h="253365">
                <a:tc>
                  <a:txBody>
                    <a:bodyPr/>
                    <a:lstStyle/>
                    <a:p>
                      <a:pPr algn="ctr" fontAlgn="ctr"/>
                      <a:r>
                        <a:rPr lang="en-AE" sz="9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344,400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AE" sz="9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pPr algn="ctr" fontAlgn="ctr"/>
                      <a:r>
                        <a:rPr lang="en-AE" sz="9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344,400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1423111"/>
                  </a:ext>
                </a:extLst>
              </a:tr>
              <a:tr h="253365">
                <a:tc>
                  <a:txBody>
                    <a:bodyPr/>
                    <a:lstStyle/>
                    <a:p>
                      <a:pPr algn="ctr" fontAlgn="ctr"/>
                      <a:r>
                        <a:rPr lang="en-AE" sz="900" b="0" i="0" u="none" strike="noStrike">
                          <a:solidFill>
                            <a:srgbClr val="000000"/>
                          </a:solidFill>
                          <a:effectLst/>
                          <a:latin typeface="Arial" panose="020B0604020202020204" pitchFamily="34" charset="0"/>
                        </a:rPr>
                        <a:t>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1,073,400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AE" sz="900" b="0" i="0" u="none" strike="noStrike">
                          <a:solidFill>
                            <a:srgbClr val="000000"/>
                          </a:solidFill>
                          <a:effectLst/>
                          <a:latin typeface="Arial" panose="020B0604020202020204" pitchFamily="34" charset="0"/>
                        </a:rPr>
                        <a:t>65%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pPr algn="ctr" fontAlgn="ctr"/>
                      <a:r>
                        <a:rPr lang="en-AE" sz="900" b="0" i="0" u="none" strike="noStrike">
                          <a:solidFill>
                            <a:srgbClr val="000000"/>
                          </a:solidFill>
                          <a:effectLst/>
                          <a:latin typeface="Arial" panose="020B0604020202020204" pitchFamily="34" charset="0"/>
                        </a:rPr>
                        <a:t>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1,073,400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89661694"/>
                  </a:ext>
                </a:extLst>
              </a:tr>
              <a:tr h="253365">
                <a:tc>
                  <a:txBody>
                    <a:bodyPr/>
                    <a:lstStyle/>
                    <a:p>
                      <a:pPr algn="ctr" fontAlgn="ctr"/>
                      <a:r>
                        <a:rPr lang="en-AE" sz="9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1,656,600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AE" sz="900" b="0" i="0" u="none" strike="noStrike">
                          <a:solidFill>
                            <a:srgbClr val="000000"/>
                          </a:solidFill>
                          <a:effectLst/>
                          <a:latin typeface="Arial" panose="020B0604020202020204" pitchFamily="34" charset="0"/>
                        </a:rPr>
                        <a:t>85%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pPr algn="ctr" fontAlgn="ctr"/>
                      <a:r>
                        <a:rPr lang="en-AE" sz="9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AE" sz="900" b="0" i="0" u="none" strike="noStrike">
                          <a:solidFill>
                            <a:srgbClr val="000000"/>
                          </a:solidFill>
                          <a:effectLst/>
                          <a:latin typeface="Arial" panose="020B0604020202020204" pitchFamily="34" charset="0"/>
                        </a:rPr>
                        <a:t> ₹       1,656,600 </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8600939"/>
                  </a:ext>
                </a:extLst>
              </a:tr>
              <a:tr h="182880">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D9D9D9"/>
                      </a:solidFill>
                      <a:prstDash val="solid"/>
                      <a:round/>
                      <a:headEnd type="none" w="med" len="med"/>
                      <a:tailEnd type="none" w="med" len="med"/>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D9D9D9"/>
                      </a:solidFill>
                      <a:prstDash val="solid"/>
                      <a:round/>
                      <a:headEnd type="none" w="med" len="med"/>
                      <a:tailEnd type="none" w="med" len="med"/>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D9D9D9"/>
                      </a:solidFill>
                      <a:prstDash val="solid"/>
                      <a:round/>
                      <a:headEnd type="none" w="med" len="med"/>
                      <a:tailEnd type="none" w="med" len="med"/>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51290087"/>
                  </a:ext>
                </a:extLst>
              </a:tr>
              <a:tr h="182880">
                <a:tc>
                  <a:txBody>
                    <a:bodyPr/>
                    <a:lstStyle/>
                    <a:p>
                      <a:pPr algn="l" fontAlgn="b"/>
                      <a:r>
                        <a:rPr lang="en-US" sz="1100" b="1" i="0" u="none" strike="noStrike">
                          <a:solidFill>
                            <a:srgbClr val="000000"/>
                          </a:solidFill>
                          <a:effectLst/>
                          <a:latin typeface="Calibri" panose="020F0502020204030204" pitchFamily="34" charset="0"/>
                        </a:rPr>
                        <a:t>Discount Rate</a:t>
                      </a:r>
                    </a:p>
                  </a:txBody>
                  <a:tcPr marL="7620" marR="7620" marT="7620" marB="0" anchor="b">
                    <a:lnL w="6350" cap="flat" cmpd="sng" algn="ctr">
                      <a:solidFill>
                        <a:srgbClr val="D9D9D9"/>
                      </a:solidFill>
                      <a:prstDash val="solid"/>
                      <a:round/>
                      <a:headEnd type="none" w="med" len="med"/>
                      <a:tailEnd type="none" w="med" len="med"/>
                    </a:lnL>
                    <a:lnR>
                      <a:noFill/>
                    </a:lnR>
                    <a:lnT>
                      <a:noFill/>
                    </a:lnT>
                    <a:lnB>
                      <a:noFill/>
                    </a:lnB>
                    <a:solidFill>
                      <a:srgbClr val="FCE4D6"/>
                    </a:solidFill>
                  </a:tcPr>
                </a:tc>
                <a:tc>
                  <a:txBody>
                    <a:bodyPr/>
                    <a:lstStyle/>
                    <a:p>
                      <a:pPr algn="r" fontAlgn="b"/>
                      <a:r>
                        <a:rPr lang="en-AE"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solidFill>
                      <a:srgbClr val="FCE4D6"/>
                    </a:solidFill>
                  </a:tcPr>
                </a:tc>
                <a:tc>
                  <a:txBody>
                    <a:bodyPr/>
                    <a:lstStyle/>
                    <a:p>
                      <a:pPr algn="l" fontAlgn="b"/>
                      <a:endParaRPr lang="en-A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Discount Rate</a:t>
                      </a:r>
                    </a:p>
                  </a:txBody>
                  <a:tcPr marL="7620" marR="7620" marT="7620" marB="0" anchor="b">
                    <a:lnL>
                      <a:noFill/>
                    </a:lnL>
                    <a:lnR>
                      <a:noFill/>
                    </a:lnR>
                    <a:lnT>
                      <a:noFill/>
                    </a:lnT>
                    <a:lnB>
                      <a:noFill/>
                    </a:lnB>
                    <a:solidFill>
                      <a:srgbClr val="FCE4D6"/>
                    </a:solidFill>
                  </a:tcPr>
                </a:tc>
                <a:tc>
                  <a:txBody>
                    <a:bodyPr/>
                    <a:lstStyle/>
                    <a:p>
                      <a:pPr algn="r" fontAlgn="b"/>
                      <a:r>
                        <a:rPr lang="en-AE" sz="1100" b="0" i="0" u="none" strike="noStrike">
                          <a:solidFill>
                            <a:srgbClr val="000000"/>
                          </a:solidFill>
                          <a:effectLst/>
                          <a:latin typeface="Calibri" panose="020F0502020204030204" pitchFamily="34" charset="0"/>
                        </a:rPr>
                        <a:t>10%</a:t>
                      </a:r>
                    </a:p>
                  </a:txBody>
                  <a:tcPr marL="7620" marR="7620" marT="7620" marB="0" anchor="b">
                    <a:lnL>
                      <a:noFill/>
                    </a:lnL>
                    <a:lnR w="6350" cap="flat" cmpd="sng" algn="ctr">
                      <a:solidFill>
                        <a:srgbClr val="D9D9D9"/>
                      </a:solidFill>
                      <a:prstDash val="solid"/>
                      <a:round/>
                      <a:headEnd type="none" w="med" len="med"/>
                      <a:tailEnd type="none" w="med" len="med"/>
                    </a:lnR>
                    <a:lnT>
                      <a:noFill/>
                    </a:lnT>
                    <a:lnB>
                      <a:noFill/>
                    </a:lnB>
                    <a:solidFill>
                      <a:srgbClr val="FCE4D6"/>
                    </a:solidFill>
                  </a:tcPr>
                </a:tc>
                <a:extLst>
                  <a:ext uri="{0D108BD9-81ED-4DB2-BD59-A6C34878D82A}">
                    <a16:rowId xmlns:a16="http://schemas.microsoft.com/office/drawing/2014/main" val="3971849902"/>
                  </a:ext>
                </a:extLst>
              </a:tr>
              <a:tr h="182880">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D9D9D9"/>
                      </a:solidFill>
                      <a:prstDash val="solid"/>
                      <a:round/>
                      <a:headEnd type="none" w="med" len="med"/>
                      <a:tailEnd type="none" w="med" len="med"/>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D9D9D9"/>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69714734"/>
                  </a:ext>
                </a:extLst>
              </a:tr>
              <a:tr h="182880">
                <a:tc>
                  <a:txBody>
                    <a:bodyPr/>
                    <a:lstStyle/>
                    <a:p>
                      <a:pPr algn="l" fontAlgn="b"/>
                      <a:r>
                        <a:rPr lang="en-US" sz="1100" b="1" i="0" u="none" strike="noStrike">
                          <a:solidFill>
                            <a:srgbClr val="000000"/>
                          </a:solidFill>
                          <a:effectLst/>
                          <a:latin typeface="Calibri" panose="020F0502020204030204" pitchFamily="34" charset="0"/>
                        </a:rPr>
                        <a:t>NPV</a:t>
                      </a:r>
                    </a:p>
                  </a:txBody>
                  <a:tcPr marL="7620" marR="7620" marT="7620" marB="0" anchor="b">
                    <a:lnL w="6350" cap="flat" cmpd="sng" algn="ctr">
                      <a:solidFill>
                        <a:srgbClr val="D9D9D9"/>
                      </a:solidFill>
                      <a:prstDash val="solid"/>
                      <a:round/>
                      <a:headEnd type="none" w="med" len="med"/>
                      <a:tailEnd type="none" w="med" len="med"/>
                    </a:lnL>
                    <a:lnR>
                      <a:noFill/>
                    </a:lnR>
                    <a:lnT>
                      <a:noFill/>
                    </a:lnT>
                    <a:lnB>
                      <a:noFill/>
                    </a:lnB>
                    <a:solidFill>
                      <a:srgbClr val="F2F2F2"/>
                    </a:solidFill>
                  </a:tcPr>
                </a:tc>
                <a:tc>
                  <a:txBody>
                    <a:bodyPr/>
                    <a:lstStyle/>
                    <a:p>
                      <a:pPr algn="l" fontAlgn="b"/>
                      <a:r>
                        <a:rPr lang="en-AE" sz="1100" b="0" i="0" u="none" strike="noStrike">
                          <a:solidFill>
                            <a:srgbClr val="9C0006"/>
                          </a:solidFill>
                          <a:effectLst/>
                          <a:latin typeface="Calibri" panose="020F0502020204030204" pitchFamily="34" charset="0"/>
                        </a:rPr>
                        <a:t> ₹   -1,497,342 </a:t>
                      </a:r>
                    </a:p>
                  </a:txBody>
                  <a:tcPr marL="7620" marR="7620" marT="7620" marB="0" anchor="b">
                    <a:lnL>
                      <a:noFill/>
                    </a:lnL>
                    <a:lnR>
                      <a:noFill/>
                    </a:lnR>
                    <a:lnT>
                      <a:noFill/>
                    </a:lnT>
                    <a:lnB>
                      <a:noFill/>
                    </a:lnB>
                    <a:solidFill>
                      <a:srgbClr val="FFC7CE"/>
                    </a:solidFill>
                  </a:tcPr>
                </a:tc>
                <a:tc>
                  <a:txBody>
                    <a:bodyPr/>
                    <a:lstStyle/>
                    <a:p>
                      <a:pPr algn="l" fontAlgn="b"/>
                      <a:endParaRPr lang="en-A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NPV</a:t>
                      </a:r>
                    </a:p>
                  </a:txBody>
                  <a:tcPr marL="7620" marR="7620" marT="7620" marB="0" anchor="b">
                    <a:lnL>
                      <a:noFill/>
                    </a:lnL>
                    <a:lnR>
                      <a:noFill/>
                    </a:lnR>
                    <a:lnT>
                      <a:noFill/>
                    </a:lnT>
                    <a:lnB>
                      <a:noFill/>
                    </a:lnB>
                    <a:solidFill>
                      <a:srgbClr val="F2F2F2"/>
                    </a:solidFill>
                  </a:tcPr>
                </a:tc>
                <a:tc>
                  <a:txBody>
                    <a:bodyPr/>
                    <a:lstStyle/>
                    <a:p>
                      <a:pPr algn="l" fontAlgn="b"/>
                      <a:r>
                        <a:rPr lang="en-AE" sz="1100" b="0" i="0" u="none" strike="noStrike">
                          <a:solidFill>
                            <a:srgbClr val="006100"/>
                          </a:solidFill>
                          <a:effectLst/>
                          <a:latin typeface="Calibri" panose="020F0502020204030204" pitchFamily="34" charset="0"/>
                        </a:rPr>
                        <a:t> ₹        387,658 </a:t>
                      </a:r>
                    </a:p>
                  </a:txBody>
                  <a:tcPr marL="7620" marR="7620" marT="7620" marB="0" anchor="b">
                    <a:lnL>
                      <a:noFill/>
                    </a:lnL>
                    <a:lnR w="6350" cap="flat" cmpd="sng" algn="ctr">
                      <a:solidFill>
                        <a:srgbClr val="D9D9D9"/>
                      </a:solidFill>
                      <a:prstDash val="solid"/>
                      <a:round/>
                      <a:headEnd type="none" w="med" len="med"/>
                      <a:tailEnd type="none" w="med" len="med"/>
                    </a:lnR>
                    <a:lnT>
                      <a:noFill/>
                    </a:lnT>
                    <a:lnB>
                      <a:noFill/>
                    </a:lnB>
                    <a:solidFill>
                      <a:srgbClr val="C6EFCE"/>
                    </a:solidFill>
                  </a:tcPr>
                </a:tc>
                <a:extLst>
                  <a:ext uri="{0D108BD9-81ED-4DB2-BD59-A6C34878D82A}">
                    <a16:rowId xmlns:a16="http://schemas.microsoft.com/office/drawing/2014/main" val="2596334651"/>
                  </a:ext>
                </a:extLst>
              </a:tr>
              <a:tr h="182880">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D9D9D9"/>
                      </a:solidFill>
                      <a:prstDash val="solid"/>
                      <a:round/>
                      <a:headEnd type="none" w="med" len="med"/>
                      <a:tailEnd type="none" w="med" len="med"/>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D9D9D9"/>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20705584"/>
                  </a:ext>
                </a:extLst>
              </a:tr>
              <a:tr h="182880">
                <a:tc>
                  <a:txBody>
                    <a:bodyPr/>
                    <a:lstStyle/>
                    <a:p>
                      <a:pPr algn="l" fontAlgn="b"/>
                      <a:r>
                        <a:rPr lang="en-US" sz="1100" b="1" i="0" u="none" strike="noStrike">
                          <a:solidFill>
                            <a:srgbClr val="000000"/>
                          </a:solidFill>
                          <a:effectLst/>
                          <a:latin typeface="Calibri" panose="020F0502020204030204" pitchFamily="34" charset="0"/>
                        </a:rPr>
                        <a:t>IRR</a:t>
                      </a:r>
                    </a:p>
                  </a:txBody>
                  <a:tcPr marL="7620" marR="7620" marT="7620" marB="0" anchor="b">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F2F2F2"/>
                    </a:solidFill>
                  </a:tcPr>
                </a:tc>
                <a:tc>
                  <a:txBody>
                    <a:bodyPr/>
                    <a:lstStyle/>
                    <a:p>
                      <a:pPr algn="r" fontAlgn="b"/>
                      <a:r>
                        <a:rPr lang="en-AE" sz="1100" b="0" i="0" u="none" strike="noStrike">
                          <a:solidFill>
                            <a:srgbClr val="9C0006"/>
                          </a:solidFill>
                          <a:effectLst/>
                          <a:latin typeface="Calibri" panose="020F0502020204030204" pitchFamily="34" charset="0"/>
                        </a:rPr>
                        <a:t>-3.55%</a:t>
                      </a:r>
                    </a:p>
                  </a:txBody>
                  <a:tcPr marL="7620" marR="7620" marT="7620" marB="0" anchor="b">
                    <a:lnL>
                      <a:noFill/>
                    </a:lnL>
                    <a:lnR>
                      <a:noFill/>
                    </a:lnR>
                    <a:lnT>
                      <a:noFill/>
                    </a:lnT>
                    <a:lnB w="6350" cap="flat" cmpd="sng" algn="ctr">
                      <a:solidFill>
                        <a:srgbClr val="D9D9D9"/>
                      </a:solidFill>
                      <a:prstDash val="solid"/>
                      <a:round/>
                      <a:headEnd type="none" w="med" len="med"/>
                      <a:tailEnd type="none" w="med" len="med"/>
                    </a:lnB>
                    <a:solidFill>
                      <a:srgbClr val="FFC7CE"/>
                    </a:solidFill>
                  </a:tcPr>
                </a:tc>
                <a:tc>
                  <a:txBody>
                    <a:bodyPr/>
                    <a:lstStyle/>
                    <a:p>
                      <a:pPr algn="l" fontAlgn="b"/>
                      <a:r>
                        <a:rPr lang="en-A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D9D9D9"/>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IRR</a:t>
                      </a:r>
                    </a:p>
                  </a:txBody>
                  <a:tcPr marL="7620" marR="7620" marT="7620" marB="0" anchor="b">
                    <a:lnL>
                      <a:noFill/>
                    </a:lnL>
                    <a:lnR>
                      <a:noFill/>
                    </a:lnR>
                    <a:lnT>
                      <a:noFill/>
                    </a:lnT>
                    <a:lnB w="6350" cap="flat" cmpd="sng" algn="ctr">
                      <a:solidFill>
                        <a:srgbClr val="D9D9D9"/>
                      </a:solidFill>
                      <a:prstDash val="solid"/>
                      <a:round/>
                      <a:headEnd type="none" w="med" len="med"/>
                      <a:tailEnd type="none" w="med" len="med"/>
                    </a:lnB>
                    <a:solidFill>
                      <a:srgbClr val="F2F2F2"/>
                    </a:solidFill>
                  </a:tcPr>
                </a:tc>
                <a:tc>
                  <a:txBody>
                    <a:bodyPr/>
                    <a:lstStyle/>
                    <a:p>
                      <a:pPr algn="r" fontAlgn="b"/>
                      <a:r>
                        <a:rPr lang="en-AE" sz="1100" b="0" i="0" u="none" strike="noStrike" dirty="0">
                          <a:solidFill>
                            <a:srgbClr val="006100"/>
                          </a:solidFill>
                          <a:effectLst/>
                          <a:latin typeface="Calibri" panose="020F0502020204030204" pitchFamily="34" charset="0"/>
                        </a:rPr>
                        <a:t>16.04%</a:t>
                      </a:r>
                    </a:p>
                  </a:txBody>
                  <a:tcPr marL="7620" marR="7620" marT="7620" marB="0" anchor="b">
                    <a:lnL>
                      <a:noFill/>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solidFill>
                      <a:srgbClr val="C6EFCE"/>
                    </a:solidFill>
                  </a:tcPr>
                </a:tc>
                <a:extLst>
                  <a:ext uri="{0D108BD9-81ED-4DB2-BD59-A6C34878D82A}">
                    <a16:rowId xmlns:a16="http://schemas.microsoft.com/office/drawing/2014/main" val="2534501536"/>
                  </a:ext>
                </a:extLst>
              </a:tr>
            </a:tbl>
          </a:graphicData>
        </a:graphic>
      </p:graphicFrame>
    </p:spTree>
    <p:extLst>
      <p:ext uri="{BB962C8B-B14F-4D97-AF65-F5344CB8AC3E}">
        <p14:creationId xmlns:p14="http://schemas.microsoft.com/office/powerpoint/2010/main" val="87619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Rounded Corners 89">
            <a:extLst>
              <a:ext uri="{FF2B5EF4-FFF2-40B4-BE49-F238E27FC236}">
                <a16:creationId xmlns:a16="http://schemas.microsoft.com/office/drawing/2014/main" id="{54A79B33-9D6C-470C-B219-4FD8110441E9}"/>
              </a:ext>
            </a:extLst>
          </p:cNvPr>
          <p:cNvSpPr/>
          <p:nvPr/>
        </p:nvSpPr>
        <p:spPr>
          <a:xfrm>
            <a:off x="8977674" y="1706348"/>
            <a:ext cx="2738077" cy="4974793"/>
          </a:xfrm>
          <a:prstGeom prst="roundRect">
            <a:avLst>
              <a:gd name="adj" fmla="val 6106"/>
            </a:avLst>
          </a:prstGeom>
          <a:solidFill>
            <a:srgbClr val="007A7D">
              <a:alpha val="20000"/>
            </a:srgbClr>
          </a:solidFill>
          <a:ln w="6350">
            <a:solidFill>
              <a:srgbClr val="007A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86" name="Rectangle: Rounded Corners 85">
            <a:extLst>
              <a:ext uri="{FF2B5EF4-FFF2-40B4-BE49-F238E27FC236}">
                <a16:creationId xmlns:a16="http://schemas.microsoft.com/office/drawing/2014/main" id="{F6BCC95A-AAC7-4837-8FD9-2E104F7DD78D}"/>
              </a:ext>
            </a:extLst>
          </p:cNvPr>
          <p:cNvSpPr/>
          <p:nvPr/>
        </p:nvSpPr>
        <p:spPr>
          <a:xfrm>
            <a:off x="6143865" y="1711579"/>
            <a:ext cx="2738077" cy="4974793"/>
          </a:xfrm>
          <a:prstGeom prst="roundRect">
            <a:avLst>
              <a:gd name="adj" fmla="val 6106"/>
            </a:avLst>
          </a:prstGeom>
          <a:solidFill>
            <a:srgbClr val="FCB414">
              <a:alpha val="20000"/>
            </a:srgbClr>
          </a:solidFill>
          <a:ln w="6350">
            <a:solidFill>
              <a:srgbClr val="FCB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82" name="Rectangle: Rounded Corners 81">
            <a:extLst>
              <a:ext uri="{FF2B5EF4-FFF2-40B4-BE49-F238E27FC236}">
                <a16:creationId xmlns:a16="http://schemas.microsoft.com/office/drawing/2014/main" id="{AF6A0F1D-7ACC-454D-8C1A-17B85E9582CA}"/>
              </a:ext>
            </a:extLst>
          </p:cNvPr>
          <p:cNvSpPr/>
          <p:nvPr/>
        </p:nvSpPr>
        <p:spPr>
          <a:xfrm>
            <a:off x="3310057" y="1727721"/>
            <a:ext cx="2738077" cy="4974793"/>
          </a:xfrm>
          <a:prstGeom prst="roundRect">
            <a:avLst>
              <a:gd name="adj" fmla="val 6106"/>
            </a:avLst>
          </a:prstGeom>
          <a:solidFill>
            <a:srgbClr val="CB1B4A">
              <a:alpha val="20000"/>
            </a:srgbClr>
          </a:solidFill>
          <a:ln w="6350">
            <a:solidFill>
              <a:srgbClr val="CB1B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Rectangle: Rounded Corners 1">
            <a:extLst>
              <a:ext uri="{FF2B5EF4-FFF2-40B4-BE49-F238E27FC236}">
                <a16:creationId xmlns:a16="http://schemas.microsoft.com/office/drawing/2014/main" id="{3DDDA4F5-48CD-4909-B6FB-F332C45EEDF5}"/>
              </a:ext>
            </a:extLst>
          </p:cNvPr>
          <p:cNvSpPr/>
          <p:nvPr/>
        </p:nvSpPr>
        <p:spPr>
          <a:xfrm>
            <a:off x="476249" y="1706347"/>
            <a:ext cx="2738077" cy="4980200"/>
          </a:xfrm>
          <a:prstGeom prst="roundRect">
            <a:avLst>
              <a:gd name="adj" fmla="val 6106"/>
            </a:avLst>
          </a:prstGeom>
          <a:solidFill>
            <a:schemeClr val="accent6">
              <a:alpha val="2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4" name="Title 5">
            <a:extLst>
              <a:ext uri="{FF2B5EF4-FFF2-40B4-BE49-F238E27FC236}">
                <a16:creationId xmlns:a16="http://schemas.microsoft.com/office/drawing/2014/main" id="{752A3572-7C4D-4A78-B92E-C0F296571CDC}"/>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INDIAN EV MARKET – SOLUTIONS</a:t>
            </a:r>
          </a:p>
        </p:txBody>
      </p:sp>
      <p:cxnSp>
        <p:nvCxnSpPr>
          <p:cNvPr id="5" name="Straight Connector 4">
            <a:extLst>
              <a:ext uri="{FF2B5EF4-FFF2-40B4-BE49-F238E27FC236}">
                <a16:creationId xmlns:a16="http://schemas.microsoft.com/office/drawing/2014/main" id="{49536413-C15D-48F7-8C51-518FCB1F0F59}"/>
              </a:ext>
            </a:extLst>
          </p:cNvPr>
          <p:cNvCxnSpPr>
            <a:cxnSpLocks/>
          </p:cNvCxnSpPr>
          <p:nvPr/>
        </p:nvCxnSpPr>
        <p:spPr>
          <a:xfrm flipV="1">
            <a:off x="291158" y="599315"/>
            <a:ext cx="6126960" cy="21374"/>
          </a:xfrm>
          <a:prstGeom prst="line">
            <a:avLst/>
          </a:prstGeom>
          <a:noFill/>
          <a:ln w="6350">
            <a:solidFill>
              <a:srgbClr val="C00000"/>
            </a:solidFill>
            <a:miter lim="800000"/>
          </a:ln>
        </p:spPr>
      </p:cxnSp>
      <p:sp>
        <p:nvSpPr>
          <p:cNvPr id="61" name="TextBox 74">
            <a:extLst>
              <a:ext uri="{FF2B5EF4-FFF2-40B4-BE49-F238E27FC236}">
                <a16:creationId xmlns:a16="http://schemas.microsoft.com/office/drawing/2014/main" id="{F4AF6505-A775-4864-B23C-39B7D60FE049}"/>
              </a:ext>
            </a:extLst>
          </p:cNvPr>
          <p:cNvSpPr txBox="1"/>
          <p:nvPr/>
        </p:nvSpPr>
        <p:spPr>
          <a:xfrm>
            <a:off x="500811" y="2434870"/>
            <a:ext cx="2713513" cy="36157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nSpc>
                <a:spcPct val="150000"/>
              </a:lnSpc>
              <a:buFont typeface="Arial" panose="020B0604020202020204" pitchFamily="34" charset="0"/>
              <a:buChar char="•"/>
              <a:defRPr/>
            </a:pPr>
            <a:r>
              <a:rPr lang="en-US" sz="1100" dirty="0">
                <a:latin typeface="Arial" panose="020B0604020202020204" pitchFamily="34" charset="0"/>
                <a:cs typeface="Arial" panose="020B0604020202020204" pitchFamily="34" charset="0"/>
              </a:rPr>
              <a:t>The state governments need to </a:t>
            </a:r>
            <a:r>
              <a:rPr lang="en-US" sz="1100" b="1" dirty="0">
                <a:latin typeface="Arial" panose="020B0604020202020204" pitchFamily="34" charset="0"/>
                <a:cs typeface="Arial" panose="020B0604020202020204" pitchFamily="34" charset="0"/>
              </a:rPr>
              <a:t>improve their fiscal and non-fiscal incentives </a:t>
            </a:r>
            <a:r>
              <a:rPr lang="en-US" sz="1100" dirty="0">
                <a:latin typeface="Arial" panose="020B0604020202020204" pitchFamily="34" charset="0"/>
                <a:cs typeface="Arial" panose="020B0604020202020204" pitchFamily="34" charset="0"/>
              </a:rPr>
              <a:t>to promote </a:t>
            </a:r>
            <a:r>
              <a:rPr lang="en-US" sz="1100" dirty="0" err="1">
                <a:latin typeface="Arial" panose="020B0604020202020204" pitchFamily="34" charset="0"/>
                <a:cs typeface="Arial" panose="020B0604020202020204" pitchFamily="34" charset="0"/>
              </a:rPr>
              <a:t>RnD</a:t>
            </a:r>
            <a:r>
              <a:rPr lang="en-US" sz="1100" dirty="0">
                <a:latin typeface="Arial" panose="020B0604020202020204" pitchFamily="34" charset="0"/>
                <a:cs typeface="Arial" panose="020B0604020202020204" pitchFamily="34" charset="0"/>
              </a:rPr>
              <a:t> for advancing technological innovation.</a:t>
            </a:r>
          </a:p>
          <a:p>
            <a:pPr lvl="0">
              <a:lnSpc>
                <a:spcPct val="150000"/>
              </a:lnSpc>
              <a:defRPr/>
            </a:pPr>
            <a:r>
              <a:rPr lang="en-US" sz="1100" dirty="0">
                <a:latin typeface="Arial" panose="020B0604020202020204" pitchFamily="34" charset="0"/>
                <a:cs typeface="Arial" panose="020B0604020202020204" pitchFamily="34" charset="0"/>
              </a:rPr>
              <a:t> </a:t>
            </a:r>
          </a:p>
          <a:p>
            <a:pPr marL="171450" lvl="0" indent="-171450">
              <a:lnSpc>
                <a:spcPct val="150000"/>
              </a:lnSpc>
              <a:buFont typeface="Arial" panose="020B0604020202020204" pitchFamily="34" charset="0"/>
              <a:buChar char="•"/>
              <a:defRPr/>
            </a:pPr>
            <a:r>
              <a:rPr lang="en-US" sz="1100" dirty="0">
                <a:latin typeface="Arial" panose="020B0604020202020204" pitchFamily="34" charset="0"/>
                <a:cs typeface="Arial" panose="020B0604020202020204" pitchFamily="34" charset="0"/>
              </a:rPr>
              <a:t>The manufacture &amp; operations of charging equipment &amp; EVs need to be supported with </a:t>
            </a:r>
            <a:r>
              <a:rPr lang="en-US" sz="1100" b="1" dirty="0">
                <a:latin typeface="Arial" panose="020B0604020202020204" pitchFamily="34" charset="0"/>
                <a:cs typeface="Arial" panose="020B0604020202020204" pitchFamily="34" charset="0"/>
              </a:rPr>
              <a:t>lower tariffs</a:t>
            </a:r>
            <a:r>
              <a:rPr lang="en-US" sz="1100" dirty="0">
                <a:latin typeface="Arial" panose="020B0604020202020204" pitchFamily="34" charset="0"/>
                <a:cs typeface="Arial" panose="020B0604020202020204" pitchFamily="34" charset="0"/>
              </a:rPr>
              <a:t>.</a:t>
            </a:r>
          </a:p>
          <a:p>
            <a:pPr marL="171450" lvl="0" indent="-171450">
              <a:lnSpc>
                <a:spcPct val="150000"/>
              </a:lnSpc>
              <a:buFont typeface="Arial" panose="020B0604020202020204" pitchFamily="34" charset="0"/>
              <a:buChar char="•"/>
              <a:defRPr/>
            </a:pPr>
            <a:endParaRPr kumimoji="0" lang="en-US" sz="1100" i="0" u="none" strike="noStrike" kern="1200" cap="none" spc="0" normalizeH="0" baseline="0" noProof="0" dirty="0">
              <a:ln>
                <a:noFill/>
              </a:ln>
              <a:effectLst/>
              <a:uLnTx/>
              <a:uFillTx/>
              <a:latin typeface="Arial" panose="020B0604020202020204" pitchFamily="34" charset="0"/>
              <a:ea typeface="Noto Sans" panose="020B0502040504020204" pitchFamily="34"/>
              <a:cs typeface="Arial" panose="020B0604020202020204" pitchFamily="34" charset="0"/>
            </a:endParaRPr>
          </a:p>
          <a:p>
            <a:pPr marL="171450" indent="-171450">
              <a:lnSpc>
                <a:spcPct val="150000"/>
              </a:lnSpc>
              <a:buFont typeface="Arial" panose="020B0604020202020204" pitchFamily="34" charset="0"/>
              <a:buChar char="•"/>
              <a:defRPr/>
            </a:pPr>
            <a:r>
              <a:rPr lang="en-US" sz="1100" dirty="0">
                <a:latin typeface="Arial" panose="020B0604020202020204" pitchFamily="34" charset="0"/>
                <a:cs typeface="Arial" panose="020B0604020202020204" pitchFamily="34" charset="0"/>
              </a:rPr>
              <a:t>The govt has </a:t>
            </a:r>
            <a:r>
              <a:rPr lang="en-US" sz="1100" b="1" dirty="0">
                <a:latin typeface="Arial" panose="020B0604020202020204" pitchFamily="34" charset="0"/>
                <a:cs typeface="Arial" panose="020B0604020202020204" pitchFamily="34" charset="0"/>
              </a:rPr>
              <a:t>reduced GST from 18% to 5% on charging stations</a:t>
            </a:r>
            <a:r>
              <a:rPr lang="en-US" sz="1100" dirty="0">
                <a:latin typeface="Arial" panose="020B0604020202020204" pitchFamily="34" charset="0"/>
                <a:cs typeface="Arial" panose="020B0604020202020204" pitchFamily="34" charset="0"/>
              </a:rPr>
              <a:t>, as well as made it </a:t>
            </a:r>
            <a:r>
              <a:rPr lang="en-US" sz="1100" b="1" dirty="0">
                <a:latin typeface="Arial" panose="020B0604020202020204" pitchFamily="34" charset="0"/>
                <a:cs typeface="Arial" panose="020B0604020202020204" pitchFamily="34" charset="0"/>
              </a:rPr>
              <a:t>easier for businesses to step in </a:t>
            </a:r>
            <a:r>
              <a:rPr lang="en-US" sz="1100" dirty="0">
                <a:latin typeface="Arial" panose="020B0604020202020204" pitchFamily="34" charset="0"/>
                <a:cs typeface="Arial" panose="020B0604020202020204" pitchFamily="34" charset="0"/>
              </a:rPr>
              <a:t>by not mandating a license to operate.</a:t>
            </a:r>
            <a:endParaRPr lang="en-GB" sz="1100" dirty="0">
              <a:latin typeface="Arial" panose="020B0604020202020204" pitchFamily="34" charset="0"/>
              <a:cs typeface="Arial" panose="020B0604020202020204" pitchFamily="34" charset="0"/>
            </a:endParaRPr>
          </a:p>
        </p:txBody>
      </p:sp>
      <p:sp>
        <p:nvSpPr>
          <p:cNvPr id="57" name="Oval 56">
            <a:extLst>
              <a:ext uri="{FF2B5EF4-FFF2-40B4-BE49-F238E27FC236}">
                <a16:creationId xmlns:a16="http://schemas.microsoft.com/office/drawing/2014/main" id="{B327ECD0-E1B0-4737-8A11-DA4355BE380C}"/>
              </a:ext>
            </a:extLst>
          </p:cNvPr>
          <p:cNvSpPr/>
          <p:nvPr/>
        </p:nvSpPr>
        <p:spPr>
          <a:xfrm>
            <a:off x="1479181" y="1391528"/>
            <a:ext cx="651487" cy="650290"/>
          </a:xfrm>
          <a:prstGeom prst="ellipse">
            <a:avLst/>
          </a:prstGeom>
          <a:solidFill>
            <a:schemeClr val="accent6"/>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81" name="TextBox 74">
            <a:extLst>
              <a:ext uri="{FF2B5EF4-FFF2-40B4-BE49-F238E27FC236}">
                <a16:creationId xmlns:a16="http://schemas.microsoft.com/office/drawing/2014/main" id="{6AA0E94E-134D-4350-9D7C-0BE993E38E4E}"/>
              </a:ext>
            </a:extLst>
          </p:cNvPr>
          <p:cNvSpPr txBox="1"/>
          <p:nvPr/>
        </p:nvSpPr>
        <p:spPr>
          <a:xfrm>
            <a:off x="3310057" y="2494051"/>
            <a:ext cx="2738076" cy="2092304"/>
          </a:xfrm>
          <a:prstGeom prst="rect">
            <a:avLst/>
          </a:prstGeom>
          <a:noFill/>
        </p:spPr>
        <p:txBody>
          <a:bodyPr wrap="square" rtlCol="0">
            <a:spAutoFit/>
          </a:bodyPr>
          <a:lstStyle>
            <a:defPPr>
              <a:defRPr lang="en-US"/>
            </a:defPPr>
            <a:lvl1pPr lvl="0">
              <a:lnSpc>
                <a:spcPct val="150000"/>
              </a:lnSpc>
              <a:defRPr sz="1100">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t>Corporations operating large fleets of vehicles like Ola, Uber, Zoom Cars, as well as last mile delivery operators will have </a:t>
            </a:r>
            <a:r>
              <a:rPr lang="en-US" b="1" dirty="0"/>
              <a:t>the right incentives to set-up infrastructure</a:t>
            </a:r>
            <a:r>
              <a:rPr lang="en-US" dirty="0"/>
              <a:t> in their area of operations if they are given the right push. This would give a head start to India’s EV charging network.</a:t>
            </a:r>
            <a:endParaRPr lang="en-GB" dirty="0"/>
          </a:p>
        </p:txBody>
      </p:sp>
      <p:sp>
        <p:nvSpPr>
          <p:cNvPr id="83" name="Oval 82">
            <a:extLst>
              <a:ext uri="{FF2B5EF4-FFF2-40B4-BE49-F238E27FC236}">
                <a16:creationId xmlns:a16="http://schemas.microsoft.com/office/drawing/2014/main" id="{C530A234-D889-4922-813F-9F0E294B0498}"/>
              </a:ext>
            </a:extLst>
          </p:cNvPr>
          <p:cNvSpPr/>
          <p:nvPr/>
        </p:nvSpPr>
        <p:spPr>
          <a:xfrm>
            <a:off x="4312989" y="1412902"/>
            <a:ext cx="651487" cy="650290"/>
          </a:xfrm>
          <a:prstGeom prst="ellipse">
            <a:avLst/>
          </a:prstGeom>
          <a:solidFill>
            <a:srgbClr val="CB1B4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2</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CF3F28C7-EC72-4CBF-9A0A-8C0538E8484D}"/>
              </a:ext>
            </a:extLst>
          </p:cNvPr>
          <p:cNvSpPr/>
          <p:nvPr/>
        </p:nvSpPr>
        <p:spPr>
          <a:xfrm>
            <a:off x="7146797" y="1396759"/>
            <a:ext cx="651487" cy="650290"/>
          </a:xfrm>
          <a:prstGeom prst="ellipse">
            <a:avLst/>
          </a:prstGeom>
          <a:solidFill>
            <a:srgbClr val="FCB414"/>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3</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BF6E260A-1723-4017-987B-5EE7FF346DA9}"/>
              </a:ext>
            </a:extLst>
          </p:cNvPr>
          <p:cNvSpPr/>
          <p:nvPr/>
        </p:nvSpPr>
        <p:spPr>
          <a:xfrm>
            <a:off x="9980606" y="1391528"/>
            <a:ext cx="651487" cy="650290"/>
          </a:xfrm>
          <a:prstGeom prst="ellipse">
            <a:avLst/>
          </a:prstGeom>
          <a:solidFill>
            <a:srgbClr val="007A7D"/>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4</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D52C71ED-DA63-470A-B289-5ECD2A4DC392}"/>
              </a:ext>
            </a:extLst>
          </p:cNvPr>
          <p:cNvSpPr txBox="1"/>
          <p:nvPr/>
        </p:nvSpPr>
        <p:spPr>
          <a:xfrm>
            <a:off x="243415" y="728075"/>
            <a:ext cx="10712139"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We can increase the number of charging stations and promote the EV market by favoring both the supply and demand sides. Additionally, private players need to be leveraged in setting up and expanding the EV network &amp; infrastructure.</a:t>
            </a:r>
            <a:endParaRPr lang="en-IN" sz="1100" dirty="0">
              <a:latin typeface="Arial" panose="020B0604020202020204" pitchFamily="34" charset="0"/>
              <a:cs typeface="Arial" panose="020B0604020202020204" pitchFamily="34" charset="0"/>
            </a:endParaRPr>
          </a:p>
        </p:txBody>
      </p:sp>
      <p:sp>
        <p:nvSpPr>
          <p:cNvPr id="38" name="TextBox 74">
            <a:extLst>
              <a:ext uri="{FF2B5EF4-FFF2-40B4-BE49-F238E27FC236}">
                <a16:creationId xmlns:a16="http://schemas.microsoft.com/office/drawing/2014/main" id="{F67EBB3C-F826-4AB7-9625-576C398917E3}"/>
              </a:ext>
            </a:extLst>
          </p:cNvPr>
          <p:cNvSpPr txBox="1"/>
          <p:nvPr/>
        </p:nvSpPr>
        <p:spPr>
          <a:xfrm>
            <a:off x="623605" y="2077814"/>
            <a:ext cx="252859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200" b="1" dirty="0">
                <a:latin typeface="Arial" panose="020B0604020202020204" pitchFamily="34" charset="0"/>
                <a:cs typeface="Arial" panose="020B0604020202020204" pitchFamily="34" charset="0"/>
              </a:rPr>
              <a:t>Policy</a:t>
            </a:r>
            <a:endParaRPr kumimoji="0" lang="en-GB" sz="1200" b="1" i="0" u="none" strike="noStrike" kern="1200" cap="none" spc="0" normalizeH="0" baseline="0" noProof="0" dirty="0">
              <a:ln>
                <a:noFill/>
              </a:ln>
              <a:effectLst/>
              <a:uLnTx/>
              <a:uFillTx/>
              <a:latin typeface="Arial" panose="020B0604020202020204" pitchFamily="34" charset="0"/>
              <a:ea typeface="Noto Sans" panose="020B0502040504020204" pitchFamily="34"/>
              <a:cs typeface="Arial" panose="020B0604020202020204" pitchFamily="34" charset="0"/>
            </a:endParaRPr>
          </a:p>
        </p:txBody>
      </p:sp>
      <p:cxnSp>
        <p:nvCxnSpPr>
          <p:cNvPr id="7" name="Straight Connector 6">
            <a:extLst>
              <a:ext uri="{FF2B5EF4-FFF2-40B4-BE49-F238E27FC236}">
                <a16:creationId xmlns:a16="http://schemas.microsoft.com/office/drawing/2014/main" id="{B25D068D-BAAD-4809-9CC4-870A9FCF44EB}"/>
              </a:ext>
            </a:extLst>
          </p:cNvPr>
          <p:cNvCxnSpPr>
            <a:cxnSpLocks/>
          </p:cNvCxnSpPr>
          <p:nvPr/>
        </p:nvCxnSpPr>
        <p:spPr>
          <a:xfrm>
            <a:off x="571499" y="2379284"/>
            <a:ext cx="252859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Box 74">
            <a:extLst>
              <a:ext uri="{FF2B5EF4-FFF2-40B4-BE49-F238E27FC236}">
                <a16:creationId xmlns:a16="http://schemas.microsoft.com/office/drawing/2014/main" id="{F11321DE-C283-4925-A4B3-16BD761A25A4}"/>
              </a:ext>
            </a:extLst>
          </p:cNvPr>
          <p:cNvSpPr txBox="1"/>
          <p:nvPr/>
        </p:nvSpPr>
        <p:spPr>
          <a:xfrm>
            <a:off x="3430264" y="2077814"/>
            <a:ext cx="252858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200" b="1" dirty="0">
                <a:latin typeface="Arial" panose="020B0604020202020204" pitchFamily="34" charset="0"/>
                <a:cs typeface="Arial" panose="020B0604020202020204" pitchFamily="34" charset="0"/>
              </a:rPr>
              <a:t>Leverage Private Players</a:t>
            </a:r>
            <a:endParaRPr kumimoji="0" lang="en-GB" sz="1200" b="1" i="0" u="none" strike="noStrike" kern="1200" cap="none" spc="0" normalizeH="0" baseline="0" noProof="0" dirty="0">
              <a:ln>
                <a:noFill/>
              </a:ln>
              <a:effectLst/>
              <a:uLnTx/>
              <a:uFillTx/>
              <a:latin typeface="Arial" panose="020B0604020202020204" pitchFamily="34" charset="0"/>
              <a:ea typeface="Noto Sans" panose="020B0502040504020204" pitchFamily="34"/>
              <a:cs typeface="Arial" panose="020B0604020202020204" pitchFamily="34" charset="0"/>
            </a:endParaRPr>
          </a:p>
        </p:txBody>
      </p:sp>
      <p:cxnSp>
        <p:nvCxnSpPr>
          <p:cNvPr id="42" name="Straight Connector 41">
            <a:extLst>
              <a:ext uri="{FF2B5EF4-FFF2-40B4-BE49-F238E27FC236}">
                <a16:creationId xmlns:a16="http://schemas.microsoft.com/office/drawing/2014/main" id="{1FEF9044-D44F-4A09-9083-724930016CC9}"/>
              </a:ext>
            </a:extLst>
          </p:cNvPr>
          <p:cNvCxnSpPr>
            <a:cxnSpLocks/>
          </p:cNvCxnSpPr>
          <p:nvPr/>
        </p:nvCxnSpPr>
        <p:spPr>
          <a:xfrm>
            <a:off x="3378159" y="2379284"/>
            <a:ext cx="2528590" cy="0"/>
          </a:xfrm>
          <a:prstGeom prst="line">
            <a:avLst/>
          </a:prstGeom>
          <a:ln>
            <a:solidFill>
              <a:srgbClr val="CB1B4A"/>
            </a:solidFill>
          </a:ln>
        </p:spPr>
        <p:style>
          <a:lnRef idx="1">
            <a:schemeClr val="accent1"/>
          </a:lnRef>
          <a:fillRef idx="0">
            <a:schemeClr val="accent1"/>
          </a:fillRef>
          <a:effectRef idx="0">
            <a:schemeClr val="accent1"/>
          </a:effectRef>
          <a:fontRef idx="minor">
            <a:schemeClr val="tx1"/>
          </a:fontRef>
        </p:style>
      </p:cxnSp>
      <p:sp>
        <p:nvSpPr>
          <p:cNvPr id="45" name="TextBox 74">
            <a:extLst>
              <a:ext uri="{FF2B5EF4-FFF2-40B4-BE49-F238E27FC236}">
                <a16:creationId xmlns:a16="http://schemas.microsoft.com/office/drawing/2014/main" id="{9F453AAD-1B7E-41B1-A6B0-4BA32EA250F9}"/>
              </a:ext>
            </a:extLst>
          </p:cNvPr>
          <p:cNvSpPr txBox="1"/>
          <p:nvPr/>
        </p:nvSpPr>
        <p:spPr>
          <a:xfrm>
            <a:off x="6331050" y="2077815"/>
            <a:ext cx="239677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200" b="1" dirty="0">
                <a:latin typeface="Arial" panose="020B0604020202020204" pitchFamily="34" charset="0"/>
                <a:cs typeface="Arial" panose="020B0604020202020204" pitchFamily="34" charset="0"/>
              </a:rPr>
              <a:t>Utilizing Existing Infra</a:t>
            </a:r>
            <a:endParaRPr kumimoji="0" lang="en-GB" sz="1200" b="1" i="0" u="none" strike="noStrike" kern="1200" cap="none" spc="0" normalizeH="0" baseline="0" noProof="0" dirty="0">
              <a:ln>
                <a:noFill/>
              </a:ln>
              <a:effectLst/>
              <a:uLnTx/>
              <a:uFillTx/>
              <a:latin typeface="Arial" panose="020B0604020202020204" pitchFamily="34" charset="0"/>
              <a:ea typeface="Noto Sans" panose="020B0502040504020204" pitchFamily="34"/>
              <a:cs typeface="Arial" panose="020B0604020202020204" pitchFamily="34" charset="0"/>
            </a:endParaRPr>
          </a:p>
        </p:txBody>
      </p:sp>
      <p:cxnSp>
        <p:nvCxnSpPr>
          <p:cNvPr id="46" name="Straight Connector 45">
            <a:extLst>
              <a:ext uri="{FF2B5EF4-FFF2-40B4-BE49-F238E27FC236}">
                <a16:creationId xmlns:a16="http://schemas.microsoft.com/office/drawing/2014/main" id="{68453605-5100-4A9F-BBB4-CBD96EBDD980}"/>
              </a:ext>
            </a:extLst>
          </p:cNvPr>
          <p:cNvCxnSpPr>
            <a:cxnSpLocks/>
          </p:cNvCxnSpPr>
          <p:nvPr/>
        </p:nvCxnSpPr>
        <p:spPr>
          <a:xfrm>
            <a:off x="6278945" y="2379284"/>
            <a:ext cx="2528590" cy="0"/>
          </a:xfrm>
          <a:prstGeom prst="line">
            <a:avLst/>
          </a:prstGeom>
          <a:ln>
            <a:solidFill>
              <a:srgbClr val="FCB414"/>
            </a:solidFill>
          </a:ln>
        </p:spPr>
        <p:style>
          <a:lnRef idx="1">
            <a:schemeClr val="accent1"/>
          </a:lnRef>
          <a:fillRef idx="0">
            <a:schemeClr val="accent1"/>
          </a:fillRef>
          <a:effectRef idx="0">
            <a:schemeClr val="accent1"/>
          </a:effectRef>
          <a:fontRef idx="minor">
            <a:schemeClr val="tx1"/>
          </a:fontRef>
        </p:style>
      </p:cxnSp>
      <p:sp>
        <p:nvSpPr>
          <p:cNvPr id="49" name="TextBox 74">
            <a:extLst>
              <a:ext uri="{FF2B5EF4-FFF2-40B4-BE49-F238E27FC236}">
                <a16:creationId xmlns:a16="http://schemas.microsoft.com/office/drawing/2014/main" id="{C00CAD38-1B76-4C8D-9A72-18FF9862FB28}"/>
              </a:ext>
            </a:extLst>
          </p:cNvPr>
          <p:cNvSpPr txBox="1"/>
          <p:nvPr/>
        </p:nvSpPr>
        <p:spPr>
          <a:xfrm>
            <a:off x="9146797" y="2156172"/>
            <a:ext cx="2421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200" b="1" dirty="0">
                <a:latin typeface="Arial" panose="020B0604020202020204" pitchFamily="34" charset="0"/>
                <a:cs typeface="Arial" panose="020B0604020202020204" pitchFamily="34" charset="0"/>
              </a:rPr>
              <a:t>Technology</a:t>
            </a:r>
            <a:endParaRPr kumimoji="0" lang="en-GB" sz="1200" b="1" i="0" u="none" strike="noStrike" kern="1200" cap="none" spc="0" normalizeH="0" baseline="0" noProof="0" dirty="0">
              <a:ln>
                <a:noFill/>
              </a:ln>
              <a:effectLst/>
              <a:uLnTx/>
              <a:uFillTx/>
              <a:latin typeface="Arial" panose="020B0604020202020204" pitchFamily="34" charset="0"/>
              <a:ea typeface="Noto Sans" panose="020B0502040504020204" pitchFamily="34"/>
              <a:cs typeface="Arial" panose="020B0604020202020204" pitchFamily="34" charset="0"/>
            </a:endParaRPr>
          </a:p>
        </p:txBody>
      </p:sp>
      <p:cxnSp>
        <p:nvCxnSpPr>
          <p:cNvPr id="50" name="Straight Connector 49">
            <a:extLst>
              <a:ext uri="{FF2B5EF4-FFF2-40B4-BE49-F238E27FC236}">
                <a16:creationId xmlns:a16="http://schemas.microsoft.com/office/drawing/2014/main" id="{84554070-6F1A-45DB-97E1-D83747EB5CF9}"/>
              </a:ext>
            </a:extLst>
          </p:cNvPr>
          <p:cNvCxnSpPr/>
          <p:nvPr/>
        </p:nvCxnSpPr>
        <p:spPr>
          <a:xfrm>
            <a:off x="9094691" y="2457641"/>
            <a:ext cx="2528590" cy="0"/>
          </a:xfrm>
          <a:prstGeom prst="line">
            <a:avLst/>
          </a:prstGeom>
          <a:ln>
            <a:solidFill>
              <a:srgbClr val="007A7D"/>
            </a:solidFill>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DCBF8805-AD48-400D-B3C5-27524EF1EA6E}"/>
              </a:ext>
            </a:extLst>
          </p:cNvPr>
          <p:cNvGrpSpPr/>
          <p:nvPr/>
        </p:nvGrpSpPr>
        <p:grpSpPr>
          <a:xfrm>
            <a:off x="4465981" y="2063192"/>
            <a:ext cx="3248123" cy="3836384"/>
            <a:chOff x="7549436" y="-3035119"/>
            <a:chExt cx="1474296" cy="1798263"/>
          </a:xfrm>
          <a:gradFill flip="none" rotWithShape="1">
            <a:gsLst>
              <a:gs pos="0">
                <a:srgbClr val="F6CE53">
                  <a:alpha val="20000"/>
                </a:srgbClr>
              </a:gs>
              <a:gs pos="100000">
                <a:srgbClr val="CB1B4A">
                  <a:alpha val="20000"/>
                </a:srgbClr>
              </a:gs>
            </a:gsLst>
            <a:lin ang="10800000" scaled="1"/>
            <a:tileRect/>
          </a:gradFill>
        </p:grpSpPr>
        <p:sp>
          <p:nvSpPr>
            <p:cNvPr id="113" name="Freeform 5">
              <a:extLst>
                <a:ext uri="{FF2B5EF4-FFF2-40B4-BE49-F238E27FC236}">
                  <a16:creationId xmlns:a16="http://schemas.microsoft.com/office/drawing/2014/main" id="{B85ADCFB-7089-4A1E-A7CB-1FF2D5C632CC}"/>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14" name="Freeform 6">
              <a:extLst>
                <a:ext uri="{FF2B5EF4-FFF2-40B4-BE49-F238E27FC236}">
                  <a16:creationId xmlns:a16="http://schemas.microsoft.com/office/drawing/2014/main" id="{E37279A7-72F1-4DBA-BCFD-8A7C13210B25}"/>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5" name="Freeform 7">
              <a:extLst>
                <a:ext uri="{FF2B5EF4-FFF2-40B4-BE49-F238E27FC236}">
                  <a16:creationId xmlns:a16="http://schemas.microsoft.com/office/drawing/2014/main" id="{EB660092-ED07-4D17-9816-CD38A1D68D35}"/>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6" name="Freeform 8">
              <a:extLst>
                <a:ext uri="{FF2B5EF4-FFF2-40B4-BE49-F238E27FC236}">
                  <a16:creationId xmlns:a16="http://schemas.microsoft.com/office/drawing/2014/main" id="{6E9A7B98-7C2B-442B-8CF6-310F0D116F05}"/>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7" name="Freeform 9">
              <a:extLst>
                <a:ext uri="{FF2B5EF4-FFF2-40B4-BE49-F238E27FC236}">
                  <a16:creationId xmlns:a16="http://schemas.microsoft.com/office/drawing/2014/main" id="{4A0F3F00-217A-4A21-8BE8-27A7F6B38C79}"/>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8" name="Freeform 10">
              <a:extLst>
                <a:ext uri="{FF2B5EF4-FFF2-40B4-BE49-F238E27FC236}">
                  <a16:creationId xmlns:a16="http://schemas.microsoft.com/office/drawing/2014/main" id="{FF6453D9-DFF8-492E-88A3-18355164DE54}"/>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9" name="Freeform 11">
              <a:extLst>
                <a:ext uri="{FF2B5EF4-FFF2-40B4-BE49-F238E27FC236}">
                  <a16:creationId xmlns:a16="http://schemas.microsoft.com/office/drawing/2014/main" id="{73DD6C56-205A-4D5D-8466-F8610375F5CE}"/>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0" name="Freeform 12">
              <a:extLst>
                <a:ext uri="{FF2B5EF4-FFF2-40B4-BE49-F238E27FC236}">
                  <a16:creationId xmlns:a16="http://schemas.microsoft.com/office/drawing/2014/main" id="{F8222564-CD84-4882-98DE-164BBE7AC38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1" name="Freeform 13">
              <a:extLst>
                <a:ext uri="{FF2B5EF4-FFF2-40B4-BE49-F238E27FC236}">
                  <a16:creationId xmlns:a16="http://schemas.microsoft.com/office/drawing/2014/main" id="{6A665FC1-EBD4-4353-98E6-53A6C0F37F7F}"/>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2" name="Freeform 14">
              <a:extLst>
                <a:ext uri="{FF2B5EF4-FFF2-40B4-BE49-F238E27FC236}">
                  <a16:creationId xmlns:a16="http://schemas.microsoft.com/office/drawing/2014/main" id="{229F4F2F-CA77-45D5-B7EF-5AECEA3C4AC2}"/>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3" name="Freeform 15">
              <a:extLst>
                <a:ext uri="{FF2B5EF4-FFF2-40B4-BE49-F238E27FC236}">
                  <a16:creationId xmlns:a16="http://schemas.microsoft.com/office/drawing/2014/main" id="{4376C3FE-8B5F-47CC-862A-AEA206EF0CFB}"/>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4" name="Freeform 16">
              <a:extLst>
                <a:ext uri="{FF2B5EF4-FFF2-40B4-BE49-F238E27FC236}">
                  <a16:creationId xmlns:a16="http://schemas.microsoft.com/office/drawing/2014/main" id="{12424511-FC06-4FD5-91F7-34F885638A75}"/>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5" name="Freeform 17">
              <a:extLst>
                <a:ext uri="{FF2B5EF4-FFF2-40B4-BE49-F238E27FC236}">
                  <a16:creationId xmlns:a16="http://schemas.microsoft.com/office/drawing/2014/main" id="{1C1845F8-479E-44A6-96FF-D505A8FF9C1F}"/>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6" name="Freeform 18">
              <a:extLst>
                <a:ext uri="{FF2B5EF4-FFF2-40B4-BE49-F238E27FC236}">
                  <a16:creationId xmlns:a16="http://schemas.microsoft.com/office/drawing/2014/main" id="{D7350E5C-915E-4C71-8C43-81CF4FD5C430}"/>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29" name="TextBox 74">
            <a:extLst>
              <a:ext uri="{FF2B5EF4-FFF2-40B4-BE49-F238E27FC236}">
                <a16:creationId xmlns:a16="http://schemas.microsoft.com/office/drawing/2014/main" id="{30187F25-A35E-4489-B2B6-6CB8E514F699}"/>
              </a:ext>
            </a:extLst>
          </p:cNvPr>
          <p:cNvSpPr txBox="1"/>
          <p:nvPr/>
        </p:nvSpPr>
        <p:spPr>
          <a:xfrm>
            <a:off x="6278945" y="2434870"/>
            <a:ext cx="2319104" cy="2600135"/>
          </a:xfrm>
          <a:prstGeom prst="rect">
            <a:avLst/>
          </a:prstGeom>
          <a:noFill/>
        </p:spPr>
        <p:txBody>
          <a:bodyPr wrap="square" rtlCol="0">
            <a:spAutoFit/>
          </a:bodyPr>
          <a:lstStyle>
            <a:defPPr>
              <a:defRPr lang="en-US"/>
            </a:defPPr>
            <a:lvl1pPr lvl="0">
              <a:lnSpc>
                <a:spcPct val="150000"/>
              </a:lnSpc>
              <a:defRPr sz="1100">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b="1" dirty="0"/>
              <a:t>Tie-ups with existing 60,000+ petrol pumps </a:t>
            </a:r>
            <a:r>
              <a:rPr lang="en-US" dirty="0"/>
              <a:t>across the country would help with the real estate problem and can be </a:t>
            </a:r>
            <a:r>
              <a:rPr lang="en-US" b="1" dirty="0"/>
              <a:t>used as local Battery Swapping Stations </a:t>
            </a:r>
            <a:r>
              <a:rPr lang="en-US" dirty="0"/>
              <a:t>rather than full-fledged PCS, catering to the region with already strategically placed petrol stations.</a:t>
            </a:r>
            <a:endParaRPr lang="en-GB" dirty="0"/>
          </a:p>
        </p:txBody>
      </p:sp>
      <p:sp>
        <p:nvSpPr>
          <p:cNvPr id="130" name="TextBox 74">
            <a:extLst>
              <a:ext uri="{FF2B5EF4-FFF2-40B4-BE49-F238E27FC236}">
                <a16:creationId xmlns:a16="http://schemas.microsoft.com/office/drawing/2014/main" id="{FF45E1CA-3D6A-44A6-AF16-5D3F5D8F02B2}"/>
              </a:ext>
            </a:extLst>
          </p:cNvPr>
          <p:cNvSpPr txBox="1"/>
          <p:nvPr/>
        </p:nvSpPr>
        <p:spPr>
          <a:xfrm>
            <a:off x="8977673" y="2434870"/>
            <a:ext cx="2706766" cy="2346220"/>
          </a:xfrm>
          <a:prstGeom prst="rect">
            <a:avLst/>
          </a:prstGeom>
          <a:noFill/>
        </p:spPr>
        <p:txBody>
          <a:bodyPr wrap="square" rtlCol="0">
            <a:spAutoFit/>
          </a:bodyPr>
          <a:lstStyle>
            <a:defPPr>
              <a:defRPr lang="en-US"/>
            </a:defPPr>
            <a:lvl1pPr lvl="0">
              <a:lnSpc>
                <a:spcPct val="150000"/>
              </a:lnSpc>
              <a:defRPr sz="1100">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t>On the technology front, </a:t>
            </a:r>
            <a:r>
              <a:rPr lang="en-US" b="1" dirty="0"/>
              <a:t>setting up decentralized charging stations </a:t>
            </a:r>
            <a:r>
              <a:rPr lang="en-US" dirty="0"/>
              <a:t>across the country would </a:t>
            </a:r>
            <a:r>
              <a:rPr lang="en-US" b="1" dirty="0"/>
              <a:t>take a load off the main power grid</a:t>
            </a:r>
            <a:r>
              <a:rPr lang="en-US" dirty="0"/>
              <a:t> and help avoid peak load conditions and </a:t>
            </a:r>
            <a:r>
              <a:rPr lang="en-US" b="1" dirty="0"/>
              <a:t>manage demand better </a:t>
            </a:r>
            <a:r>
              <a:rPr lang="en-US" dirty="0"/>
              <a:t>requiring less investment in upgradation &amp; protection of existing distribution network.</a:t>
            </a:r>
            <a:endParaRPr lang="en-GB" dirty="0"/>
          </a:p>
        </p:txBody>
      </p:sp>
    </p:spTree>
    <p:extLst>
      <p:ext uri="{BB962C8B-B14F-4D97-AF65-F5344CB8AC3E}">
        <p14:creationId xmlns:p14="http://schemas.microsoft.com/office/powerpoint/2010/main" val="162665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9536413-C15D-48F7-8C51-518FCB1F0F59}"/>
              </a:ext>
            </a:extLst>
          </p:cNvPr>
          <p:cNvCxnSpPr>
            <a:cxnSpLocks/>
          </p:cNvCxnSpPr>
          <p:nvPr/>
        </p:nvCxnSpPr>
        <p:spPr>
          <a:xfrm>
            <a:off x="348308" y="620688"/>
            <a:ext cx="11341100" cy="0"/>
          </a:xfrm>
          <a:prstGeom prst="line">
            <a:avLst/>
          </a:prstGeom>
          <a:noFill/>
          <a:ln w="6350">
            <a:solidFill>
              <a:srgbClr val="C00000"/>
            </a:solidFill>
            <a:miter lim="800000"/>
          </a:ln>
        </p:spPr>
      </p:cxnSp>
      <p:grpSp>
        <p:nvGrpSpPr>
          <p:cNvPr id="14" name="Group 13">
            <a:extLst>
              <a:ext uri="{FF2B5EF4-FFF2-40B4-BE49-F238E27FC236}">
                <a16:creationId xmlns:a16="http://schemas.microsoft.com/office/drawing/2014/main" id="{F45B569D-67AF-4EF7-A0B1-ADC5B0C58835}"/>
              </a:ext>
            </a:extLst>
          </p:cNvPr>
          <p:cNvGrpSpPr/>
          <p:nvPr/>
        </p:nvGrpSpPr>
        <p:grpSpPr>
          <a:xfrm>
            <a:off x="584282" y="785340"/>
            <a:ext cx="3528000" cy="1980000"/>
            <a:chOff x="802045" y="785340"/>
            <a:chExt cx="3600000" cy="1980000"/>
          </a:xfrm>
          <a:solidFill>
            <a:schemeClr val="bg1"/>
          </a:solidFill>
        </p:grpSpPr>
        <p:sp>
          <p:nvSpPr>
            <p:cNvPr id="3" name="Rectangle 2">
              <a:extLst>
                <a:ext uri="{FF2B5EF4-FFF2-40B4-BE49-F238E27FC236}">
                  <a16:creationId xmlns:a16="http://schemas.microsoft.com/office/drawing/2014/main" id="{C0BF035B-D10A-4FAC-8766-FA2D7904B688}"/>
                </a:ext>
              </a:extLst>
            </p:cNvPr>
            <p:cNvSpPr/>
            <p:nvPr/>
          </p:nvSpPr>
          <p:spPr>
            <a:xfrm>
              <a:off x="802045" y="785340"/>
              <a:ext cx="3600000" cy="1980000"/>
            </a:xfrm>
            <a:prstGeom prst="rect">
              <a:avLst/>
            </a:prstGeom>
            <a:grpFill/>
            <a:ln w="0">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0" name="TextBox 39">
              <a:extLst>
                <a:ext uri="{FF2B5EF4-FFF2-40B4-BE49-F238E27FC236}">
                  <a16:creationId xmlns:a16="http://schemas.microsoft.com/office/drawing/2014/main" id="{E191D94C-ED8C-4E5E-A28E-6C725B850311}"/>
                </a:ext>
              </a:extLst>
            </p:cNvPr>
            <p:cNvSpPr txBox="1"/>
            <p:nvPr/>
          </p:nvSpPr>
          <p:spPr>
            <a:xfrm>
              <a:off x="1087265" y="1150322"/>
              <a:ext cx="3000156" cy="454075"/>
            </a:xfrm>
            <a:prstGeom prst="rect">
              <a:avLst/>
            </a:prstGeom>
            <a:grpFill/>
          </p:spPr>
          <p:txBody>
            <a:bodyPr wrap="square" rtlCol="0" anchor="ctr">
              <a:spAutoFit/>
            </a:bodyPr>
            <a:lstStyle/>
            <a:p>
              <a:r>
                <a:rPr lang="en-US" sz="2800" b="1" i="1" dirty="0">
                  <a:latin typeface="Segoe UI" panose="020B0502040204020203" pitchFamily="34" charset="0"/>
                  <a:cs typeface="Segoe UI" panose="020B0502040204020203" pitchFamily="34" charset="0"/>
                </a:rPr>
                <a:t>61,321</a:t>
              </a:r>
              <a:endParaRPr lang="en-AE" sz="2800" b="1" i="1" dirty="0">
                <a:latin typeface="Segoe UI" panose="020B0502040204020203" pitchFamily="34" charset="0"/>
                <a:cs typeface="Segoe UI" panose="020B0502040204020203" pitchFamily="34" charset="0"/>
              </a:endParaRPr>
            </a:p>
          </p:txBody>
        </p:sp>
        <p:graphicFrame>
          <p:nvGraphicFramePr>
            <p:cNvPr id="41" name="Chart 40">
              <a:extLst>
                <a:ext uri="{FF2B5EF4-FFF2-40B4-BE49-F238E27FC236}">
                  <a16:creationId xmlns:a16="http://schemas.microsoft.com/office/drawing/2014/main" id="{A304B41D-B36D-4064-824D-47035795F6F7}"/>
                </a:ext>
              </a:extLst>
            </p:cNvPr>
            <p:cNvGraphicFramePr>
              <a:graphicFrameLocks/>
            </p:cNvGraphicFramePr>
            <p:nvPr/>
          </p:nvGraphicFramePr>
          <p:xfrm>
            <a:off x="991044" y="1732817"/>
            <a:ext cx="3227611" cy="921003"/>
          </p:xfrm>
          <a:graphic>
            <a:graphicData uri="http://schemas.openxmlformats.org/drawingml/2006/chart">
              <c:chart xmlns:c="http://schemas.openxmlformats.org/drawingml/2006/chart" xmlns:r="http://schemas.openxmlformats.org/officeDocument/2006/relationships" r:id="rId2"/>
            </a:graphicData>
          </a:graphic>
        </p:graphicFrame>
        <p:sp>
          <p:nvSpPr>
            <p:cNvPr id="43" name="TextBox 42">
              <a:extLst>
                <a:ext uri="{FF2B5EF4-FFF2-40B4-BE49-F238E27FC236}">
                  <a16:creationId xmlns:a16="http://schemas.microsoft.com/office/drawing/2014/main" id="{7D85DD28-771B-46C2-BD10-9B31C96C34D3}"/>
                </a:ext>
              </a:extLst>
            </p:cNvPr>
            <p:cNvSpPr txBox="1"/>
            <p:nvPr/>
          </p:nvSpPr>
          <p:spPr>
            <a:xfrm>
              <a:off x="1049161" y="1526885"/>
              <a:ext cx="2113923" cy="240393"/>
            </a:xfrm>
            <a:prstGeom prst="rect">
              <a:avLst/>
            </a:prstGeom>
            <a:grpFill/>
          </p:spPr>
          <p:txBody>
            <a:bodyPr wrap="square" rtlCol="0" anchor="ctr">
              <a:spAutoFit/>
            </a:bodyPr>
            <a:lstStyle/>
            <a:p>
              <a:r>
                <a:rPr lang="en-US" sz="1200" dirty="0">
                  <a:solidFill>
                    <a:schemeClr val="bg1">
                      <a:lumMod val="50000"/>
                    </a:schemeClr>
                  </a:solidFill>
                  <a:latin typeface="Segoe UI" panose="020B0502040204020203" pitchFamily="34" charset="0"/>
                  <a:cs typeface="Segoe UI" panose="020B0502040204020203" pitchFamily="34" charset="0"/>
                </a:rPr>
                <a:t>Compared to last year</a:t>
              </a:r>
              <a:endParaRPr lang="en-AE" sz="1200" dirty="0">
                <a:solidFill>
                  <a:schemeClr val="bg1">
                    <a:lumMod val="50000"/>
                  </a:schemeClr>
                </a:solidFill>
                <a:latin typeface="Segoe UI" panose="020B0502040204020203" pitchFamily="34" charset="0"/>
                <a:cs typeface="Segoe UI" panose="020B0502040204020203" pitchFamily="34" charset="0"/>
              </a:endParaRPr>
            </a:p>
          </p:txBody>
        </p:sp>
        <p:sp>
          <p:nvSpPr>
            <p:cNvPr id="45" name="TextBox 44">
              <a:extLst>
                <a:ext uri="{FF2B5EF4-FFF2-40B4-BE49-F238E27FC236}">
                  <a16:creationId xmlns:a16="http://schemas.microsoft.com/office/drawing/2014/main" id="{B3A09350-15AA-44E1-9E79-A566AC00ACBF}"/>
                </a:ext>
              </a:extLst>
            </p:cNvPr>
            <p:cNvSpPr txBox="1"/>
            <p:nvPr/>
          </p:nvSpPr>
          <p:spPr>
            <a:xfrm>
              <a:off x="2779849" y="1501100"/>
              <a:ext cx="1476910" cy="293813"/>
            </a:xfrm>
            <a:prstGeom prst="rect">
              <a:avLst/>
            </a:prstGeom>
            <a:grpFill/>
          </p:spPr>
          <p:txBody>
            <a:bodyPr wrap="square" rtlCol="0" anchor="ctr">
              <a:spAutoFit/>
            </a:bodyPr>
            <a:lstStyle/>
            <a:p>
              <a:pPr algn="ctr"/>
              <a:r>
                <a:rPr lang="en-US" sz="1600" b="1" dirty="0">
                  <a:solidFill>
                    <a:schemeClr val="accent6">
                      <a:lumMod val="75000"/>
                    </a:schemeClr>
                  </a:solidFill>
                  <a:latin typeface="Segoe UI" panose="020B0502040204020203" pitchFamily="34" charset="0"/>
                  <a:cs typeface="Segoe UI" panose="020B0502040204020203" pitchFamily="34" charset="0"/>
                </a:rPr>
                <a:t>32.7%</a:t>
              </a:r>
              <a:endParaRPr lang="en-AE" sz="1600" b="1" dirty="0">
                <a:solidFill>
                  <a:schemeClr val="accent6">
                    <a:lumMod val="7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FE98A25-BC16-41CD-8753-E929B3188286}"/>
                </a:ext>
              </a:extLst>
            </p:cNvPr>
            <p:cNvSpPr txBox="1"/>
            <p:nvPr/>
          </p:nvSpPr>
          <p:spPr>
            <a:xfrm>
              <a:off x="1101758" y="942384"/>
              <a:ext cx="3000156" cy="240393"/>
            </a:xfrm>
            <a:prstGeom prst="rect">
              <a:avLst/>
            </a:prstGeom>
            <a:grpFill/>
          </p:spPr>
          <p:txBody>
            <a:bodyPr wrap="square" rtlCol="0" anchor="ctr">
              <a:spAutoFit/>
            </a:bodyPr>
            <a:lstStyle/>
            <a:p>
              <a:r>
                <a:rPr lang="en-US" sz="1200" b="1" dirty="0">
                  <a:solidFill>
                    <a:schemeClr val="bg1">
                      <a:lumMod val="50000"/>
                    </a:schemeClr>
                  </a:solidFill>
                  <a:latin typeface="Segoe UI" panose="020B0502040204020203" pitchFamily="34" charset="0"/>
                  <a:cs typeface="Segoe UI" panose="020B0502040204020203" pitchFamily="34" charset="0"/>
                </a:rPr>
                <a:t>SALES (2021)</a:t>
              </a:r>
              <a:endParaRPr lang="en-AE" sz="1200" b="1" dirty="0">
                <a:solidFill>
                  <a:schemeClr val="bg1">
                    <a:lumMod val="50000"/>
                  </a:schemeClr>
                </a:solidFill>
                <a:latin typeface="Segoe UI" panose="020B0502040204020203" pitchFamily="34" charset="0"/>
                <a:cs typeface="Segoe UI" panose="020B0502040204020203" pitchFamily="34" charset="0"/>
              </a:endParaRPr>
            </a:p>
          </p:txBody>
        </p:sp>
      </p:grpSp>
      <p:grpSp>
        <p:nvGrpSpPr>
          <p:cNvPr id="20" name="Group 19">
            <a:extLst>
              <a:ext uri="{FF2B5EF4-FFF2-40B4-BE49-F238E27FC236}">
                <a16:creationId xmlns:a16="http://schemas.microsoft.com/office/drawing/2014/main" id="{976A04CE-463E-412F-82C9-626C8CFFFA62}"/>
              </a:ext>
            </a:extLst>
          </p:cNvPr>
          <p:cNvGrpSpPr/>
          <p:nvPr/>
        </p:nvGrpSpPr>
        <p:grpSpPr>
          <a:xfrm>
            <a:off x="4332293" y="785340"/>
            <a:ext cx="3528000" cy="1980000"/>
            <a:chOff x="4596610" y="785340"/>
            <a:chExt cx="3600000" cy="1980000"/>
          </a:xfrm>
          <a:solidFill>
            <a:schemeClr val="bg1"/>
          </a:solidFill>
        </p:grpSpPr>
        <p:sp>
          <p:nvSpPr>
            <p:cNvPr id="47" name="Rectangle 46">
              <a:extLst>
                <a:ext uri="{FF2B5EF4-FFF2-40B4-BE49-F238E27FC236}">
                  <a16:creationId xmlns:a16="http://schemas.microsoft.com/office/drawing/2014/main" id="{21FD0250-E95A-4128-8771-8B6A4EF04C90}"/>
                </a:ext>
              </a:extLst>
            </p:cNvPr>
            <p:cNvSpPr/>
            <p:nvPr/>
          </p:nvSpPr>
          <p:spPr>
            <a:xfrm>
              <a:off x="4596610" y="785340"/>
              <a:ext cx="3600000" cy="1980000"/>
            </a:xfrm>
            <a:prstGeom prst="rect">
              <a:avLst/>
            </a:prstGeom>
            <a:grpFill/>
            <a:ln w="0">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9" name="TextBox 48">
              <a:extLst>
                <a:ext uri="{FF2B5EF4-FFF2-40B4-BE49-F238E27FC236}">
                  <a16:creationId xmlns:a16="http://schemas.microsoft.com/office/drawing/2014/main" id="{912F6504-1EA1-4949-8322-FB49FDF7BF3F}"/>
                </a:ext>
              </a:extLst>
            </p:cNvPr>
            <p:cNvSpPr txBox="1"/>
            <p:nvPr/>
          </p:nvSpPr>
          <p:spPr>
            <a:xfrm>
              <a:off x="4881830" y="1115750"/>
              <a:ext cx="3000156" cy="523220"/>
            </a:xfrm>
            <a:prstGeom prst="rect">
              <a:avLst/>
            </a:prstGeom>
            <a:grpFill/>
          </p:spPr>
          <p:txBody>
            <a:bodyPr wrap="square" rtlCol="0" anchor="ctr">
              <a:spAutoFit/>
            </a:bodyPr>
            <a:lstStyle/>
            <a:p>
              <a:r>
                <a:rPr lang="en-US" sz="2800" b="1" i="1" dirty="0">
                  <a:latin typeface="Segoe UI" panose="020B0502040204020203" pitchFamily="34" charset="0"/>
                  <a:cs typeface="Segoe UI" panose="020B0502040204020203" pitchFamily="34" charset="0"/>
                </a:rPr>
                <a:t>1.28%</a:t>
              </a:r>
              <a:endParaRPr lang="en-AE" sz="2800" b="1" i="1" dirty="0">
                <a:latin typeface="Segoe UI" panose="020B0502040204020203" pitchFamily="34" charset="0"/>
                <a:cs typeface="Segoe UI" panose="020B0502040204020203" pitchFamily="34" charset="0"/>
              </a:endParaRPr>
            </a:p>
          </p:txBody>
        </p:sp>
        <p:sp>
          <p:nvSpPr>
            <p:cNvPr id="51" name="TextBox 50">
              <a:extLst>
                <a:ext uri="{FF2B5EF4-FFF2-40B4-BE49-F238E27FC236}">
                  <a16:creationId xmlns:a16="http://schemas.microsoft.com/office/drawing/2014/main" id="{6A46B807-84A7-463B-B549-9BB159877DB6}"/>
                </a:ext>
              </a:extLst>
            </p:cNvPr>
            <p:cNvSpPr txBox="1"/>
            <p:nvPr/>
          </p:nvSpPr>
          <p:spPr>
            <a:xfrm>
              <a:off x="4843726" y="1526885"/>
              <a:ext cx="2113923" cy="240393"/>
            </a:xfrm>
            <a:prstGeom prst="rect">
              <a:avLst/>
            </a:prstGeom>
            <a:grpFill/>
          </p:spPr>
          <p:txBody>
            <a:bodyPr wrap="square" rtlCol="0" anchor="ctr">
              <a:spAutoFit/>
            </a:bodyPr>
            <a:lstStyle/>
            <a:p>
              <a:r>
                <a:rPr lang="en-US" sz="1200" dirty="0">
                  <a:solidFill>
                    <a:schemeClr val="bg1">
                      <a:lumMod val="50000"/>
                    </a:schemeClr>
                  </a:solidFill>
                  <a:latin typeface="Segoe UI" panose="020B0502040204020203" pitchFamily="34" charset="0"/>
                  <a:cs typeface="Segoe UI" panose="020B0502040204020203" pitchFamily="34" charset="0"/>
                </a:rPr>
                <a:t>Compared to last year</a:t>
              </a:r>
              <a:endParaRPr lang="en-AE" sz="1200" dirty="0">
                <a:solidFill>
                  <a:schemeClr val="bg1">
                    <a:lumMod val="50000"/>
                  </a:schemeClr>
                </a:solidFill>
                <a:latin typeface="Segoe UI" panose="020B0502040204020203" pitchFamily="34" charset="0"/>
                <a:cs typeface="Segoe UI" panose="020B0502040204020203" pitchFamily="34" charset="0"/>
              </a:endParaRPr>
            </a:p>
          </p:txBody>
        </p:sp>
        <p:graphicFrame>
          <p:nvGraphicFramePr>
            <p:cNvPr id="54" name="Chart 53">
              <a:extLst>
                <a:ext uri="{FF2B5EF4-FFF2-40B4-BE49-F238E27FC236}">
                  <a16:creationId xmlns:a16="http://schemas.microsoft.com/office/drawing/2014/main" id="{9B1BE418-1A1E-4B7E-BC1F-97B0F2BE2984}"/>
                </a:ext>
              </a:extLst>
            </p:cNvPr>
            <p:cNvGraphicFramePr>
              <a:graphicFrameLocks/>
            </p:cNvGraphicFramePr>
            <p:nvPr/>
          </p:nvGraphicFramePr>
          <p:xfrm>
            <a:off x="4785609" y="1713244"/>
            <a:ext cx="3229200" cy="921600"/>
          </p:xfrm>
          <a:graphic>
            <a:graphicData uri="http://schemas.openxmlformats.org/drawingml/2006/chart">
              <c:chart xmlns:c="http://schemas.openxmlformats.org/drawingml/2006/chart" xmlns:r="http://schemas.openxmlformats.org/officeDocument/2006/relationships" r:id="rId3"/>
            </a:graphicData>
          </a:graphic>
        </p:graphicFrame>
        <p:sp>
          <p:nvSpPr>
            <p:cNvPr id="48" name="TextBox 47">
              <a:extLst>
                <a:ext uri="{FF2B5EF4-FFF2-40B4-BE49-F238E27FC236}">
                  <a16:creationId xmlns:a16="http://schemas.microsoft.com/office/drawing/2014/main" id="{02067CF3-2812-4B1C-8818-74333B0E7660}"/>
                </a:ext>
              </a:extLst>
            </p:cNvPr>
            <p:cNvSpPr txBox="1"/>
            <p:nvPr/>
          </p:nvSpPr>
          <p:spPr>
            <a:xfrm>
              <a:off x="4896323" y="924081"/>
              <a:ext cx="3000156" cy="276999"/>
            </a:xfrm>
            <a:prstGeom prst="rect">
              <a:avLst/>
            </a:prstGeom>
            <a:grpFill/>
          </p:spPr>
          <p:txBody>
            <a:bodyPr wrap="square" rtlCol="0" anchor="ctr">
              <a:spAutoFit/>
            </a:bodyPr>
            <a:lstStyle/>
            <a:p>
              <a:r>
                <a:rPr lang="en-US" sz="1200" b="1" dirty="0">
                  <a:solidFill>
                    <a:schemeClr val="bg1">
                      <a:lumMod val="50000"/>
                    </a:schemeClr>
                  </a:solidFill>
                  <a:latin typeface="Segoe UI" panose="020B0502040204020203" pitchFamily="34" charset="0"/>
                  <a:cs typeface="Segoe UI" panose="020B0502040204020203" pitchFamily="34" charset="0"/>
                </a:rPr>
                <a:t>MARKET SHARE (2021)</a:t>
              </a:r>
              <a:endParaRPr lang="en-AE" sz="1200" b="1" dirty="0">
                <a:solidFill>
                  <a:schemeClr val="bg1">
                    <a:lumMod val="50000"/>
                  </a:schemeClr>
                </a:solidFill>
                <a:latin typeface="Segoe UI" panose="020B0502040204020203" pitchFamily="34" charset="0"/>
                <a:cs typeface="Segoe UI" panose="020B0502040204020203" pitchFamily="34" charset="0"/>
              </a:endParaRPr>
            </a:p>
          </p:txBody>
        </p:sp>
        <p:sp>
          <p:nvSpPr>
            <p:cNvPr id="52" name="TextBox 51">
              <a:extLst>
                <a:ext uri="{FF2B5EF4-FFF2-40B4-BE49-F238E27FC236}">
                  <a16:creationId xmlns:a16="http://schemas.microsoft.com/office/drawing/2014/main" id="{6A4E5F41-0212-4F5B-8B17-798EA531257A}"/>
                </a:ext>
              </a:extLst>
            </p:cNvPr>
            <p:cNvSpPr txBox="1"/>
            <p:nvPr/>
          </p:nvSpPr>
          <p:spPr>
            <a:xfrm>
              <a:off x="6574414" y="1478730"/>
              <a:ext cx="1476910" cy="338554"/>
            </a:xfrm>
            <a:prstGeom prst="rect">
              <a:avLst/>
            </a:prstGeom>
            <a:grpFill/>
          </p:spPr>
          <p:txBody>
            <a:bodyPr wrap="square" rtlCol="0" anchor="ctr">
              <a:spAutoFit/>
            </a:bodyPr>
            <a:lstStyle/>
            <a:p>
              <a:pPr algn="ctr"/>
              <a:r>
                <a:rPr lang="en-US" sz="1600" b="1" dirty="0">
                  <a:solidFill>
                    <a:schemeClr val="accent5">
                      <a:lumMod val="75000"/>
                    </a:schemeClr>
                  </a:solidFill>
                  <a:latin typeface="Segoe UI" panose="020B0502040204020203" pitchFamily="34" charset="0"/>
                  <a:cs typeface="Segoe UI" panose="020B0502040204020203" pitchFamily="34" charset="0"/>
                </a:rPr>
                <a:t>0.54%</a:t>
              </a:r>
              <a:endParaRPr lang="en-AE" sz="1600" b="1" dirty="0">
                <a:solidFill>
                  <a:schemeClr val="accent5">
                    <a:lumMod val="75000"/>
                  </a:schemeClr>
                </a:solidFill>
                <a:latin typeface="Segoe UI" panose="020B0502040204020203" pitchFamily="34" charset="0"/>
                <a:cs typeface="Segoe UI" panose="020B0502040204020203" pitchFamily="34" charset="0"/>
              </a:endParaRPr>
            </a:p>
          </p:txBody>
        </p:sp>
      </p:grpSp>
      <p:graphicFrame>
        <p:nvGraphicFramePr>
          <p:cNvPr id="60" name="Chart 59">
            <a:extLst>
              <a:ext uri="{FF2B5EF4-FFF2-40B4-BE49-F238E27FC236}">
                <a16:creationId xmlns:a16="http://schemas.microsoft.com/office/drawing/2014/main" id="{F5A06F73-8A1E-421E-B7B4-2F943A0F609F}"/>
              </a:ext>
            </a:extLst>
          </p:cNvPr>
          <p:cNvGraphicFramePr>
            <a:graphicFrameLocks/>
          </p:cNvGraphicFramePr>
          <p:nvPr>
            <p:extLst>
              <p:ext uri="{D42A27DB-BD31-4B8C-83A1-F6EECF244321}">
                <p14:modId xmlns:p14="http://schemas.microsoft.com/office/powerpoint/2010/main" val="3149105414"/>
              </p:ext>
            </p:extLst>
          </p:nvPr>
        </p:nvGraphicFramePr>
        <p:xfrm>
          <a:off x="584282" y="2997056"/>
          <a:ext cx="3600000" cy="37308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1" name="Chart 60">
            <a:extLst>
              <a:ext uri="{FF2B5EF4-FFF2-40B4-BE49-F238E27FC236}">
                <a16:creationId xmlns:a16="http://schemas.microsoft.com/office/drawing/2014/main" id="{5CE4A045-0C46-4640-861A-1E87ED38848B}"/>
              </a:ext>
            </a:extLst>
          </p:cNvPr>
          <p:cNvGraphicFramePr>
            <a:graphicFrameLocks/>
          </p:cNvGraphicFramePr>
          <p:nvPr>
            <p:extLst>
              <p:ext uri="{D42A27DB-BD31-4B8C-83A1-F6EECF244321}">
                <p14:modId xmlns:p14="http://schemas.microsoft.com/office/powerpoint/2010/main" val="1266773586"/>
              </p:ext>
            </p:extLst>
          </p:nvPr>
        </p:nvGraphicFramePr>
        <p:xfrm>
          <a:off x="4332293" y="2997056"/>
          <a:ext cx="3600000" cy="371819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4="http://schemas.microsoft.com/office/drawing/2016/5/10/chartex">
        <mc:Choice Requires="cx4">
          <p:graphicFrame>
            <p:nvGraphicFramePr>
              <p:cNvPr id="69" name="Chart 68">
                <a:extLst>
                  <a:ext uri="{FF2B5EF4-FFF2-40B4-BE49-F238E27FC236}">
                    <a16:creationId xmlns:a16="http://schemas.microsoft.com/office/drawing/2014/main" id="{88EE691D-0A0E-470E-92D7-6E9ADBC266A9}"/>
                  </a:ext>
                </a:extLst>
              </p:cNvPr>
              <p:cNvGraphicFramePr/>
              <p:nvPr>
                <p:extLst>
                  <p:ext uri="{D42A27DB-BD31-4B8C-83A1-F6EECF244321}">
                    <p14:modId xmlns:p14="http://schemas.microsoft.com/office/powerpoint/2010/main" val="303304502"/>
                  </p:ext>
                </p:extLst>
              </p:nvPr>
            </p:nvGraphicFramePr>
            <p:xfrm>
              <a:off x="8042786" y="785340"/>
              <a:ext cx="3600000" cy="3718194"/>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69" name="Chart 68">
                <a:extLst>
                  <a:ext uri="{FF2B5EF4-FFF2-40B4-BE49-F238E27FC236}">
                    <a16:creationId xmlns:a16="http://schemas.microsoft.com/office/drawing/2014/main" id="{88EE691D-0A0E-470E-92D7-6E9ADBC266A9}"/>
                  </a:ext>
                </a:extLst>
              </p:cNvPr>
              <p:cNvPicPr>
                <a:picLocks noGrp="1" noRot="1" noChangeAspect="1" noMove="1" noResize="1" noEditPoints="1" noAdjustHandles="1" noChangeArrowheads="1" noChangeShapeType="1"/>
              </p:cNvPicPr>
              <p:nvPr/>
            </p:nvPicPr>
            <p:blipFill>
              <a:blip r:embed="rId7"/>
              <a:stretch>
                <a:fillRect/>
              </a:stretch>
            </p:blipFill>
            <p:spPr>
              <a:xfrm>
                <a:off x="8042786" y="785340"/>
                <a:ext cx="3600000" cy="3718194"/>
              </a:xfrm>
              <a:prstGeom prst="rect">
                <a:avLst/>
              </a:prstGeom>
            </p:spPr>
          </p:pic>
        </mc:Fallback>
      </mc:AlternateContent>
      <p:graphicFrame>
        <p:nvGraphicFramePr>
          <p:cNvPr id="8" name="Table 7">
            <a:extLst>
              <a:ext uri="{FF2B5EF4-FFF2-40B4-BE49-F238E27FC236}">
                <a16:creationId xmlns:a16="http://schemas.microsoft.com/office/drawing/2014/main" id="{4A96DD82-513B-4B8C-8BAB-E906A938DC7C}"/>
              </a:ext>
            </a:extLst>
          </p:cNvPr>
          <p:cNvGraphicFramePr>
            <a:graphicFrameLocks noGrp="1"/>
          </p:cNvGraphicFramePr>
          <p:nvPr>
            <p:extLst>
              <p:ext uri="{D42A27DB-BD31-4B8C-83A1-F6EECF244321}">
                <p14:modId xmlns:p14="http://schemas.microsoft.com/office/powerpoint/2010/main" val="3738727002"/>
              </p:ext>
            </p:extLst>
          </p:nvPr>
        </p:nvGraphicFramePr>
        <p:xfrm>
          <a:off x="8072284" y="4476595"/>
          <a:ext cx="3558128" cy="2238660"/>
        </p:xfrm>
        <a:graphic>
          <a:graphicData uri="http://schemas.openxmlformats.org/drawingml/2006/table">
            <a:tbl>
              <a:tblPr/>
              <a:tblGrid>
                <a:gridCol w="721083">
                  <a:extLst>
                    <a:ext uri="{9D8B030D-6E8A-4147-A177-3AD203B41FA5}">
                      <a16:colId xmlns:a16="http://schemas.microsoft.com/office/drawing/2014/main" val="1359120903"/>
                    </a:ext>
                  </a:extLst>
                </a:gridCol>
                <a:gridCol w="567409">
                  <a:extLst>
                    <a:ext uri="{9D8B030D-6E8A-4147-A177-3AD203B41FA5}">
                      <a16:colId xmlns:a16="http://schemas.microsoft.com/office/drawing/2014/main" val="187974802"/>
                    </a:ext>
                  </a:extLst>
                </a:gridCol>
                <a:gridCol w="567409">
                  <a:extLst>
                    <a:ext uri="{9D8B030D-6E8A-4147-A177-3AD203B41FA5}">
                      <a16:colId xmlns:a16="http://schemas.microsoft.com/office/drawing/2014/main" val="151179746"/>
                    </a:ext>
                  </a:extLst>
                </a:gridCol>
                <a:gridCol w="567409">
                  <a:extLst>
                    <a:ext uri="{9D8B030D-6E8A-4147-A177-3AD203B41FA5}">
                      <a16:colId xmlns:a16="http://schemas.microsoft.com/office/drawing/2014/main" val="356983650"/>
                    </a:ext>
                  </a:extLst>
                </a:gridCol>
                <a:gridCol w="567409">
                  <a:extLst>
                    <a:ext uri="{9D8B030D-6E8A-4147-A177-3AD203B41FA5}">
                      <a16:colId xmlns:a16="http://schemas.microsoft.com/office/drawing/2014/main" val="4155401305"/>
                    </a:ext>
                  </a:extLst>
                </a:gridCol>
                <a:gridCol w="567409">
                  <a:extLst>
                    <a:ext uri="{9D8B030D-6E8A-4147-A177-3AD203B41FA5}">
                      <a16:colId xmlns:a16="http://schemas.microsoft.com/office/drawing/2014/main" val="2062661436"/>
                    </a:ext>
                  </a:extLst>
                </a:gridCol>
              </a:tblGrid>
              <a:tr h="186555">
                <a:tc>
                  <a:txBody>
                    <a:bodyPr/>
                    <a:lstStyle/>
                    <a:p>
                      <a:pPr algn="r" fontAlgn="ctr"/>
                      <a:r>
                        <a:rPr lang="en-AE" sz="800" b="0" i="0" u="none" strike="noStrike">
                          <a:solidFill>
                            <a:srgbClr val="000000"/>
                          </a:solidFill>
                          <a:effectLst/>
                          <a:latin typeface="Segoe UI" panose="020B0502040204020203" pitchFamily="34" charset="0"/>
                        </a:rPr>
                        <a:t> </a:t>
                      </a:r>
                    </a:p>
                  </a:txBody>
                  <a:tcPr marL="7620" marR="7620" marT="7620"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2017</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2018</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2019</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2020</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2021</a:t>
                      </a:r>
                    </a:p>
                  </a:txBody>
                  <a:tcPr marL="7620" marR="7620" marT="7620"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2826054843"/>
                  </a:ext>
                </a:extLst>
              </a:tr>
              <a:tr h="186555">
                <a:tc>
                  <a:txBody>
                    <a:bodyPr/>
                    <a:lstStyle/>
                    <a:p>
                      <a:pPr algn="r" fontAlgn="ctr"/>
                      <a:r>
                        <a:rPr lang="en-US" sz="800" b="0" i="0" u="none" strike="noStrike">
                          <a:solidFill>
                            <a:srgbClr val="000000"/>
                          </a:solidFill>
                          <a:effectLst/>
                          <a:latin typeface="Segoe UI" panose="020B0502040204020203" pitchFamily="34" charset="0"/>
                        </a:rPr>
                        <a:t>Uttar Pradesh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40,651 </a:t>
                      </a:r>
                    </a:p>
                  </a:txBody>
                  <a:tcPr marL="7620" marR="7620" marT="7620" marB="0" anchor="ctr">
                    <a:lnL>
                      <a:noFill/>
                    </a:lnL>
                    <a:lnR>
                      <a:noFill/>
                    </a:lnR>
                    <a:lnT>
                      <a:noFill/>
                    </a:lnT>
                    <a:lnB>
                      <a:noFill/>
                    </a:lnB>
                    <a:solidFill>
                      <a:srgbClr val="8DCF9F"/>
                    </a:solidFill>
                  </a:tcPr>
                </a:tc>
                <a:tc>
                  <a:txBody>
                    <a:bodyPr/>
                    <a:lstStyle/>
                    <a:p>
                      <a:pPr algn="ctr" fontAlgn="ctr"/>
                      <a:r>
                        <a:rPr lang="en-AE" sz="800" b="0" i="0" u="none" strike="noStrike">
                          <a:solidFill>
                            <a:srgbClr val="000000"/>
                          </a:solidFill>
                          <a:effectLst/>
                          <a:latin typeface="Segoe UI" panose="020B0502040204020203" pitchFamily="34" charset="0"/>
                        </a:rPr>
                        <a:t>        53,209 </a:t>
                      </a:r>
                    </a:p>
                  </a:txBody>
                  <a:tcPr marL="7620" marR="7620" marT="7620" marB="0" anchor="ctr">
                    <a:lnL>
                      <a:noFill/>
                    </a:lnL>
                    <a:lnR>
                      <a:noFill/>
                    </a:lnR>
                    <a:lnT>
                      <a:noFill/>
                    </a:lnT>
                    <a:lnB>
                      <a:noFill/>
                    </a:lnB>
                    <a:solidFill>
                      <a:srgbClr val="6BC182"/>
                    </a:solidFill>
                  </a:tcPr>
                </a:tc>
                <a:tc>
                  <a:txBody>
                    <a:bodyPr/>
                    <a:lstStyle/>
                    <a:p>
                      <a:pPr algn="ctr" fontAlgn="ctr"/>
                      <a:r>
                        <a:rPr lang="en-AE" sz="800" b="0" i="0" u="none" strike="noStrike">
                          <a:solidFill>
                            <a:srgbClr val="000000"/>
                          </a:solidFill>
                          <a:effectLst/>
                          <a:latin typeface="Segoe UI" panose="020B0502040204020203" pitchFamily="34" charset="0"/>
                        </a:rPr>
                        <a:t>        55,796 </a:t>
                      </a:r>
                    </a:p>
                  </a:txBody>
                  <a:tcPr marL="7620" marR="7620" marT="7620" marB="0" anchor="ctr">
                    <a:lnL>
                      <a:noFill/>
                    </a:lnL>
                    <a:lnR>
                      <a:noFill/>
                    </a:lnR>
                    <a:lnT>
                      <a:noFill/>
                    </a:lnT>
                    <a:lnB>
                      <a:noFill/>
                    </a:lnB>
                    <a:solidFill>
                      <a:srgbClr val="63BE7B"/>
                    </a:solidFill>
                  </a:tcPr>
                </a:tc>
                <a:tc>
                  <a:txBody>
                    <a:bodyPr/>
                    <a:lstStyle/>
                    <a:p>
                      <a:pPr algn="ctr" fontAlgn="ctr"/>
                      <a:r>
                        <a:rPr lang="en-AE" sz="800" b="0" i="0" u="none" strike="noStrike">
                          <a:solidFill>
                            <a:srgbClr val="000000"/>
                          </a:solidFill>
                          <a:effectLst/>
                          <a:latin typeface="Segoe UI" panose="020B0502040204020203" pitchFamily="34" charset="0"/>
                        </a:rPr>
                        <a:t>        31,258 </a:t>
                      </a:r>
                    </a:p>
                  </a:txBody>
                  <a:tcPr marL="7620" marR="7620" marT="7620" marB="0" anchor="ctr">
                    <a:lnL>
                      <a:noFill/>
                    </a:lnL>
                    <a:lnR>
                      <a:noFill/>
                    </a:lnR>
                    <a:lnT>
                      <a:noFill/>
                    </a:lnT>
                    <a:lnB>
                      <a:noFill/>
                    </a:lnB>
                    <a:solidFill>
                      <a:srgbClr val="A7DAB6"/>
                    </a:solidFill>
                  </a:tcPr>
                </a:tc>
                <a:tc>
                  <a:txBody>
                    <a:bodyPr/>
                    <a:lstStyle/>
                    <a:p>
                      <a:pPr algn="ctr" fontAlgn="ctr"/>
                      <a:r>
                        <a:rPr lang="en-AE" sz="800" b="0" i="0" u="none" strike="noStrike">
                          <a:solidFill>
                            <a:srgbClr val="000000"/>
                          </a:solidFill>
                          <a:effectLst/>
                          <a:latin typeface="Segoe UI" panose="020B0502040204020203" pitchFamily="34" charset="0"/>
                        </a:rPr>
                        <a:t>        15,108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D3ECDC"/>
                    </a:solidFill>
                  </a:tcPr>
                </a:tc>
                <a:extLst>
                  <a:ext uri="{0D108BD9-81ED-4DB2-BD59-A6C34878D82A}">
                    <a16:rowId xmlns:a16="http://schemas.microsoft.com/office/drawing/2014/main" val="985866560"/>
                  </a:ext>
                </a:extLst>
              </a:tr>
              <a:tr h="186555">
                <a:tc>
                  <a:txBody>
                    <a:bodyPr/>
                    <a:lstStyle/>
                    <a:p>
                      <a:pPr algn="r" fontAlgn="ctr"/>
                      <a:r>
                        <a:rPr lang="en-US" sz="800" b="0" i="0" u="none" strike="noStrike">
                          <a:solidFill>
                            <a:srgbClr val="000000"/>
                          </a:solidFill>
                          <a:effectLst/>
                          <a:latin typeface="Segoe UI" panose="020B0502040204020203" pitchFamily="34" charset="0"/>
                        </a:rPr>
                        <a:t>Delhi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17,243 </a:t>
                      </a:r>
                    </a:p>
                  </a:txBody>
                  <a:tcPr marL="7620" marR="7620" marT="7620" marB="0" anchor="ctr">
                    <a:lnL>
                      <a:noFill/>
                    </a:lnL>
                    <a:lnR>
                      <a:noFill/>
                    </a:lnR>
                    <a:lnT>
                      <a:noFill/>
                    </a:lnT>
                    <a:lnB>
                      <a:noFill/>
                    </a:lnB>
                    <a:solidFill>
                      <a:srgbClr val="8BCF9E"/>
                    </a:solidFill>
                  </a:tcPr>
                </a:tc>
                <a:tc>
                  <a:txBody>
                    <a:bodyPr/>
                    <a:lstStyle/>
                    <a:p>
                      <a:pPr algn="ctr" fontAlgn="ctr"/>
                      <a:r>
                        <a:rPr lang="en-AE" sz="800" b="0" i="0" u="none" strike="noStrike">
                          <a:solidFill>
                            <a:srgbClr val="000000"/>
                          </a:solidFill>
                          <a:effectLst/>
                          <a:latin typeface="Segoe UI" panose="020B0502040204020203" pitchFamily="34" charset="0"/>
                        </a:rPr>
                        <a:t>        20,454 </a:t>
                      </a:r>
                    </a:p>
                  </a:txBody>
                  <a:tcPr marL="7620" marR="7620" marT="7620" marB="0" anchor="ctr">
                    <a:lnL>
                      <a:noFill/>
                    </a:lnL>
                    <a:lnR>
                      <a:noFill/>
                    </a:lnR>
                    <a:lnT>
                      <a:noFill/>
                    </a:lnT>
                    <a:lnB>
                      <a:noFill/>
                    </a:lnB>
                    <a:solidFill>
                      <a:srgbClr val="76C68B"/>
                    </a:solidFill>
                  </a:tcPr>
                </a:tc>
                <a:tc>
                  <a:txBody>
                    <a:bodyPr/>
                    <a:lstStyle/>
                    <a:p>
                      <a:pPr algn="ctr" fontAlgn="ctr"/>
                      <a:r>
                        <a:rPr lang="en-AE" sz="800" b="0" i="0" u="none" strike="noStrike">
                          <a:solidFill>
                            <a:srgbClr val="000000"/>
                          </a:solidFill>
                          <a:effectLst/>
                          <a:latin typeface="Segoe UI" panose="020B0502040204020203" pitchFamily="34" charset="0"/>
                        </a:rPr>
                        <a:t>        23,223 </a:t>
                      </a:r>
                    </a:p>
                  </a:txBody>
                  <a:tcPr marL="7620" marR="7620" marT="7620" marB="0" anchor="ctr">
                    <a:lnL>
                      <a:noFill/>
                    </a:lnL>
                    <a:lnR>
                      <a:noFill/>
                    </a:lnR>
                    <a:lnT>
                      <a:noFill/>
                    </a:lnT>
                    <a:lnB>
                      <a:noFill/>
                    </a:lnB>
                    <a:solidFill>
                      <a:srgbClr val="63BE7B"/>
                    </a:solidFill>
                  </a:tcPr>
                </a:tc>
                <a:tc>
                  <a:txBody>
                    <a:bodyPr/>
                    <a:lstStyle/>
                    <a:p>
                      <a:pPr algn="ctr" fontAlgn="ctr"/>
                      <a:r>
                        <a:rPr lang="en-AE" sz="800" b="0" i="0" u="none" strike="noStrike">
                          <a:solidFill>
                            <a:srgbClr val="000000"/>
                          </a:solidFill>
                          <a:effectLst/>
                          <a:latin typeface="Segoe UI" panose="020B0502040204020203" pitchFamily="34" charset="0"/>
                        </a:rPr>
                        <a:t>        12,381 </a:t>
                      </a:r>
                    </a:p>
                  </a:txBody>
                  <a:tcPr marL="7620" marR="7620" marT="7620" marB="0" anchor="ctr">
                    <a:lnL>
                      <a:noFill/>
                    </a:lnL>
                    <a:lnR>
                      <a:noFill/>
                    </a:lnR>
                    <a:lnT>
                      <a:noFill/>
                    </a:lnT>
                    <a:lnB>
                      <a:noFill/>
                    </a:lnB>
                    <a:solidFill>
                      <a:srgbClr val="ABDCB9"/>
                    </a:solidFill>
                  </a:tcPr>
                </a:tc>
                <a:tc>
                  <a:txBody>
                    <a:bodyPr/>
                    <a:lstStyle/>
                    <a:p>
                      <a:pPr algn="ctr" fontAlgn="ctr"/>
                      <a:r>
                        <a:rPr lang="en-AE" sz="800" b="0" i="0" u="none" strike="noStrike">
                          <a:solidFill>
                            <a:srgbClr val="000000"/>
                          </a:solidFill>
                          <a:effectLst/>
                          <a:latin typeface="Segoe UI" panose="020B0502040204020203" pitchFamily="34" charset="0"/>
                        </a:rPr>
                        <a:t>          5,857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D7EDDF"/>
                    </a:solidFill>
                  </a:tcPr>
                </a:tc>
                <a:extLst>
                  <a:ext uri="{0D108BD9-81ED-4DB2-BD59-A6C34878D82A}">
                    <a16:rowId xmlns:a16="http://schemas.microsoft.com/office/drawing/2014/main" val="1213055650"/>
                  </a:ext>
                </a:extLst>
              </a:tr>
              <a:tr h="186555">
                <a:tc>
                  <a:txBody>
                    <a:bodyPr/>
                    <a:lstStyle/>
                    <a:p>
                      <a:pPr algn="r" fontAlgn="ctr"/>
                      <a:r>
                        <a:rPr lang="en-US" sz="800" b="0" i="0" u="none" strike="noStrike">
                          <a:solidFill>
                            <a:srgbClr val="000000"/>
                          </a:solidFill>
                          <a:effectLst/>
                          <a:latin typeface="Segoe UI" panose="020B0502040204020203" pitchFamily="34" charset="0"/>
                        </a:rPr>
                        <a:t>Bihar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3,594 </a:t>
                      </a:r>
                    </a:p>
                  </a:txBody>
                  <a:tcPr marL="7620" marR="7620" marT="7620" marB="0" anchor="ctr">
                    <a:lnL>
                      <a:noFill/>
                    </a:lnL>
                    <a:lnR>
                      <a:noFill/>
                    </a:lnR>
                    <a:lnT>
                      <a:noFill/>
                    </a:lnT>
                    <a:lnB>
                      <a:noFill/>
                    </a:lnB>
                    <a:solidFill>
                      <a:srgbClr val="DBEFE2"/>
                    </a:solidFill>
                  </a:tcPr>
                </a:tc>
                <a:tc>
                  <a:txBody>
                    <a:bodyPr/>
                    <a:lstStyle/>
                    <a:p>
                      <a:pPr algn="ctr" fontAlgn="ctr"/>
                      <a:r>
                        <a:rPr lang="en-AE" sz="800" b="0" i="0" u="none" strike="noStrike">
                          <a:solidFill>
                            <a:srgbClr val="000000"/>
                          </a:solidFill>
                          <a:effectLst/>
                          <a:latin typeface="Segoe UI" panose="020B0502040204020203" pitchFamily="34" charset="0"/>
                        </a:rPr>
                        <a:t>          8,469 </a:t>
                      </a:r>
                    </a:p>
                  </a:txBody>
                  <a:tcPr marL="7620" marR="7620" marT="7620" marB="0" anchor="ctr">
                    <a:lnL>
                      <a:noFill/>
                    </a:lnL>
                    <a:lnR>
                      <a:noFill/>
                    </a:lnR>
                    <a:lnT>
                      <a:noFill/>
                    </a:lnT>
                    <a:lnB>
                      <a:noFill/>
                    </a:lnB>
                    <a:solidFill>
                      <a:srgbClr val="ABDCB9"/>
                    </a:solidFill>
                  </a:tcPr>
                </a:tc>
                <a:tc>
                  <a:txBody>
                    <a:bodyPr/>
                    <a:lstStyle/>
                    <a:p>
                      <a:pPr algn="ctr" fontAlgn="ctr"/>
                      <a:r>
                        <a:rPr lang="en-AE" sz="800" b="0" i="0" u="none" strike="noStrike">
                          <a:solidFill>
                            <a:srgbClr val="000000"/>
                          </a:solidFill>
                          <a:effectLst/>
                          <a:latin typeface="Segoe UI" panose="020B0502040204020203" pitchFamily="34" charset="0"/>
                        </a:rPr>
                        <a:t>        12,381 </a:t>
                      </a:r>
                    </a:p>
                  </a:txBody>
                  <a:tcPr marL="7620" marR="7620" marT="7620" marB="0" anchor="ctr">
                    <a:lnL>
                      <a:noFill/>
                    </a:lnL>
                    <a:lnR>
                      <a:noFill/>
                    </a:lnR>
                    <a:lnT>
                      <a:noFill/>
                    </a:lnT>
                    <a:lnB>
                      <a:noFill/>
                    </a:lnB>
                    <a:solidFill>
                      <a:srgbClr val="85CC99"/>
                    </a:solidFill>
                  </a:tcPr>
                </a:tc>
                <a:tc>
                  <a:txBody>
                    <a:bodyPr/>
                    <a:lstStyle/>
                    <a:p>
                      <a:pPr algn="ctr" fontAlgn="ctr"/>
                      <a:r>
                        <a:rPr lang="en-AE" sz="800" b="0" i="0" u="none" strike="noStrike">
                          <a:solidFill>
                            <a:srgbClr val="000000"/>
                          </a:solidFill>
                          <a:effectLst/>
                          <a:latin typeface="Segoe UI" panose="020B0502040204020203" pitchFamily="34" charset="0"/>
                        </a:rPr>
                        <a:t>        12,448 </a:t>
                      </a:r>
                    </a:p>
                  </a:txBody>
                  <a:tcPr marL="7620" marR="7620" marT="7620" marB="0" anchor="ctr">
                    <a:lnL>
                      <a:noFill/>
                    </a:lnL>
                    <a:lnR>
                      <a:noFill/>
                    </a:lnR>
                    <a:lnT>
                      <a:noFill/>
                    </a:lnT>
                    <a:lnB>
                      <a:noFill/>
                    </a:lnB>
                    <a:solidFill>
                      <a:srgbClr val="85CC98"/>
                    </a:solidFill>
                  </a:tcPr>
                </a:tc>
                <a:tc>
                  <a:txBody>
                    <a:bodyPr/>
                    <a:lstStyle/>
                    <a:p>
                      <a:pPr algn="ctr" fontAlgn="ctr"/>
                      <a:r>
                        <a:rPr lang="en-AE" sz="800" b="0" i="0" u="none" strike="noStrike">
                          <a:solidFill>
                            <a:srgbClr val="000000"/>
                          </a:solidFill>
                          <a:effectLst/>
                          <a:latin typeface="Segoe UI" panose="020B0502040204020203" pitchFamily="34" charset="0"/>
                        </a:rPr>
                        <a:t>          5,636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C7E7D1"/>
                    </a:solidFill>
                  </a:tcPr>
                </a:tc>
                <a:extLst>
                  <a:ext uri="{0D108BD9-81ED-4DB2-BD59-A6C34878D82A}">
                    <a16:rowId xmlns:a16="http://schemas.microsoft.com/office/drawing/2014/main" val="2223764358"/>
                  </a:ext>
                </a:extLst>
              </a:tr>
              <a:tr h="186555">
                <a:tc>
                  <a:txBody>
                    <a:bodyPr/>
                    <a:lstStyle/>
                    <a:p>
                      <a:pPr algn="r" fontAlgn="ctr"/>
                      <a:r>
                        <a:rPr lang="en-US" sz="800" b="0" i="0" u="none" strike="noStrike">
                          <a:solidFill>
                            <a:srgbClr val="000000"/>
                          </a:solidFill>
                          <a:effectLst/>
                          <a:latin typeface="Segoe UI" panose="020B0502040204020203" pitchFamily="34" charset="0"/>
                        </a:rPr>
                        <a:t>West Bengal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4,455 </a:t>
                      </a:r>
                    </a:p>
                  </a:txBody>
                  <a:tcPr marL="7620" marR="7620" marT="7620" marB="0" anchor="ctr">
                    <a:lnL>
                      <a:noFill/>
                    </a:lnL>
                    <a:lnR>
                      <a:noFill/>
                    </a:lnR>
                    <a:lnT>
                      <a:noFill/>
                    </a:lnT>
                    <a:lnB>
                      <a:noFill/>
                    </a:lnB>
                    <a:solidFill>
                      <a:srgbClr val="D2EBDB"/>
                    </a:solidFill>
                  </a:tcPr>
                </a:tc>
                <a:tc>
                  <a:txBody>
                    <a:bodyPr/>
                    <a:lstStyle/>
                    <a:p>
                      <a:pPr algn="ctr" fontAlgn="ctr"/>
                      <a:r>
                        <a:rPr lang="en-AE" sz="800" b="0" i="0" u="none" strike="noStrike">
                          <a:solidFill>
                            <a:srgbClr val="000000"/>
                          </a:solidFill>
                          <a:effectLst/>
                          <a:latin typeface="Segoe UI" panose="020B0502040204020203" pitchFamily="34" charset="0"/>
                        </a:rPr>
                        <a:t>          6,747 </a:t>
                      </a:r>
                    </a:p>
                  </a:txBody>
                  <a:tcPr marL="7620" marR="7620" marT="7620" marB="0" anchor="ctr">
                    <a:lnL>
                      <a:noFill/>
                    </a:lnL>
                    <a:lnR>
                      <a:noFill/>
                    </a:lnR>
                    <a:lnT>
                      <a:noFill/>
                    </a:lnT>
                    <a:lnB>
                      <a:noFill/>
                    </a:lnB>
                    <a:solidFill>
                      <a:srgbClr val="BCE2C8"/>
                    </a:solidFill>
                  </a:tcPr>
                </a:tc>
                <a:tc>
                  <a:txBody>
                    <a:bodyPr/>
                    <a:lstStyle/>
                    <a:p>
                      <a:pPr algn="ctr" fontAlgn="ctr"/>
                      <a:r>
                        <a:rPr lang="en-AE" sz="800" b="0" i="0" u="none" strike="noStrike">
                          <a:solidFill>
                            <a:srgbClr val="000000"/>
                          </a:solidFill>
                          <a:effectLst/>
                          <a:latin typeface="Segoe UI" panose="020B0502040204020203" pitchFamily="34" charset="0"/>
                        </a:rPr>
                        <a:t>        13,534 </a:t>
                      </a:r>
                    </a:p>
                  </a:txBody>
                  <a:tcPr marL="7620" marR="7620" marT="7620" marB="0" anchor="ctr">
                    <a:lnL>
                      <a:noFill/>
                    </a:lnL>
                    <a:lnR>
                      <a:noFill/>
                    </a:lnR>
                    <a:lnT>
                      <a:noFill/>
                    </a:lnT>
                    <a:lnB>
                      <a:noFill/>
                    </a:lnB>
                    <a:solidFill>
                      <a:srgbClr val="7AC88F"/>
                    </a:solidFill>
                  </a:tcPr>
                </a:tc>
                <a:tc>
                  <a:txBody>
                    <a:bodyPr/>
                    <a:lstStyle/>
                    <a:p>
                      <a:pPr algn="ctr" fontAlgn="ctr"/>
                      <a:r>
                        <a:rPr lang="en-AE" sz="800" b="0" i="0" u="none" strike="noStrike">
                          <a:solidFill>
                            <a:srgbClr val="000000"/>
                          </a:solidFill>
                          <a:effectLst/>
                          <a:latin typeface="Segoe UI" panose="020B0502040204020203" pitchFamily="34" charset="0"/>
                        </a:rPr>
                        <a:t>        10,080 </a:t>
                      </a:r>
                    </a:p>
                  </a:txBody>
                  <a:tcPr marL="7620" marR="7620" marT="7620" marB="0" anchor="ctr">
                    <a:lnL>
                      <a:noFill/>
                    </a:lnL>
                    <a:lnR>
                      <a:noFill/>
                    </a:lnR>
                    <a:lnT>
                      <a:noFill/>
                    </a:lnT>
                    <a:lnB>
                      <a:noFill/>
                    </a:lnB>
                    <a:solidFill>
                      <a:srgbClr val="9CD5AC"/>
                    </a:solidFill>
                  </a:tcPr>
                </a:tc>
                <a:tc>
                  <a:txBody>
                    <a:bodyPr/>
                    <a:lstStyle/>
                    <a:p>
                      <a:pPr algn="ctr" fontAlgn="ctr"/>
                      <a:r>
                        <a:rPr lang="en-AE" sz="800" b="0" i="0" u="none" strike="noStrike">
                          <a:solidFill>
                            <a:srgbClr val="000000"/>
                          </a:solidFill>
                          <a:effectLst/>
                          <a:latin typeface="Segoe UI" panose="020B0502040204020203" pitchFamily="34" charset="0"/>
                        </a:rPr>
                        <a:t>          2,485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E6F3EC"/>
                    </a:solidFill>
                  </a:tcPr>
                </a:tc>
                <a:extLst>
                  <a:ext uri="{0D108BD9-81ED-4DB2-BD59-A6C34878D82A}">
                    <a16:rowId xmlns:a16="http://schemas.microsoft.com/office/drawing/2014/main" val="3131463414"/>
                  </a:ext>
                </a:extLst>
              </a:tr>
              <a:tr h="186555">
                <a:tc>
                  <a:txBody>
                    <a:bodyPr/>
                    <a:lstStyle/>
                    <a:p>
                      <a:pPr algn="r" fontAlgn="ctr"/>
                      <a:r>
                        <a:rPr lang="en-US" sz="800" b="0" i="0" u="none" strike="noStrike">
                          <a:solidFill>
                            <a:srgbClr val="000000"/>
                          </a:solidFill>
                          <a:effectLst/>
                          <a:latin typeface="Segoe UI" panose="020B0502040204020203" pitchFamily="34" charset="0"/>
                        </a:rPr>
                        <a:t>Assam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3,834 </a:t>
                      </a:r>
                    </a:p>
                  </a:txBody>
                  <a:tcPr marL="7620" marR="7620" marT="7620" marB="0" anchor="ctr">
                    <a:lnL>
                      <a:noFill/>
                    </a:lnL>
                    <a:lnR>
                      <a:noFill/>
                    </a:lnR>
                    <a:lnT>
                      <a:noFill/>
                    </a:lnT>
                    <a:lnB>
                      <a:noFill/>
                    </a:lnB>
                    <a:solidFill>
                      <a:srgbClr val="D8EEE0"/>
                    </a:solidFill>
                  </a:tcPr>
                </a:tc>
                <a:tc>
                  <a:txBody>
                    <a:bodyPr/>
                    <a:lstStyle/>
                    <a:p>
                      <a:pPr algn="ctr" fontAlgn="ctr"/>
                      <a:r>
                        <a:rPr lang="en-AE" sz="800" b="0" i="0" u="none" strike="noStrike">
                          <a:solidFill>
                            <a:srgbClr val="000000"/>
                          </a:solidFill>
                          <a:effectLst/>
                          <a:latin typeface="Segoe UI" panose="020B0502040204020203" pitchFamily="34" charset="0"/>
                        </a:rPr>
                        <a:t>          7,404 </a:t>
                      </a:r>
                    </a:p>
                  </a:txBody>
                  <a:tcPr marL="7620" marR="7620" marT="7620" marB="0" anchor="ctr">
                    <a:lnL>
                      <a:noFill/>
                    </a:lnL>
                    <a:lnR>
                      <a:noFill/>
                    </a:lnR>
                    <a:lnT>
                      <a:noFill/>
                    </a:lnT>
                    <a:lnB>
                      <a:noFill/>
                    </a:lnB>
                    <a:solidFill>
                      <a:srgbClr val="B6E0C2"/>
                    </a:solidFill>
                  </a:tcPr>
                </a:tc>
                <a:tc>
                  <a:txBody>
                    <a:bodyPr/>
                    <a:lstStyle/>
                    <a:p>
                      <a:pPr algn="ctr" fontAlgn="ctr"/>
                      <a:r>
                        <a:rPr lang="en-AE" sz="800" b="0" i="0" u="none" strike="noStrike">
                          <a:solidFill>
                            <a:srgbClr val="000000"/>
                          </a:solidFill>
                          <a:effectLst/>
                          <a:latin typeface="Segoe UI" panose="020B0502040204020203" pitchFamily="34" charset="0"/>
                        </a:rPr>
                        <a:t>        10,867 </a:t>
                      </a:r>
                    </a:p>
                  </a:txBody>
                  <a:tcPr marL="7620" marR="7620" marT="7620" marB="0" anchor="ctr">
                    <a:lnL>
                      <a:noFill/>
                    </a:lnL>
                    <a:lnR>
                      <a:noFill/>
                    </a:lnR>
                    <a:lnT>
                      <a:noFill/>
                    </a:lnT>
                    <a:lnB>
                      <a:noFill/>
                    </a:lnB>
                    <a:solidFill>
                      <a:srgbClr val="94D2A5"/>
                    </a:solidFill>
                  </a:tcPr>
                </a:tc>
                <a:tc>
                  <a:txBody>
                    <a:bodyPr/>
                    <a:lstStyle/>
                    <a:p>
                      <a:pPr algn="ctr" fontAlgn="ctr"/>
                      <a:r>
                        <a:rPr lang="en-AE" sz="800" b="0" i="0" u="none" strike="noStrike">
                          <a:solidFill>
                            <a:srgbClr val="000000"/>
                          </a:solidFill>
                          <a:effectLst/>
                          <a:latin typeface="Segoe UI" panose="020B0502040204020203" pitchFamily="34" charset="0"/>
                        </a:rPr>
                        <a:t>          8,358 </a:t>
                      </a:r>
                    </a:p>
                  </a:txBody>
                  <a:tcPr marL="7620" marR="7620" marT="7620" marB="0" anchor="ctr">
                    <a:lnL>
                      <a:noFill/>
                    </a:lnL>
                    <a:lnR>
                      <a:noFill/>
                    </a:lnR>
                    <a:lnT>
                      <a:noFill/>
                    </a:lnT>
                    <a:lnB>
                      <a:noFill/>
                    </a:lnB>
                    <a:solidFill>
                      <a:srgbClr val="ACDCBA"/>
                    </a:solidFill>
                  </a:tcPr>
                </a:tc>
                <a:tc>
                  <a:txBody>
                    <a:bodyPr/>
                    <a:lstStyle/>
                    <a:p>
                      <a:pPr algn="ctr" fontAlgn="ctr"/>
                      <a:r>
                        <a:rPr lang="en-AE" sz="800" b="0" i="0" u="none" strike="noStrike">
                          <a:solidFill>
                            <a:srgbClr val="000000"/>
                          </a:solidFill>
                          <a:effectLst/>
                          <a:latin typeface="Segoe UI" panose="020B0502040204020203" pitchFamily="34" charset="0"/>
                        </a:rPr>
                        <a:t>          3,623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DAEFE2"/>
                    </a:solidFill>
                  </a:tcPr>
                </a:tc>
                <a:extLst>
                  <a:ext uri="{0D108BD9-81ED-4DB2-BD59-A6C34878D82A}">
                    <a16:rowId xmlns:a16="http://schemas.microsoft.com/office/drawing/2014/main" val="1488033915"/>
                  </a:ext>
                </a:extLst>
              </a:tr>
              <a:tr h="186555">
                <a:tc>
                  <a:txBody>
                    <a:bodyPr/>
                    <a:lstStyle/>
                    <a:p>
                      <a:pPr algn="r" fontAlgn="ctr"/>
                      <a:r>
                        <a:rPr lang="en-US" sz="800" b="0" i="0" u="none" strike="noStrike">
                          <a:solidFill>
                            <a:srgbClr val="000000"/>
                          </a:solidFill>
                          <a:effectLst/>
                          <a:latin typeface="Segoe UI" panose="020B0502040204020203" pitchFamily="34" charset="0"/>
                        </a:rPr>
                        <a:t>Karnataka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3,053 </a:t>
                      </a:r>
                    </a:p>
                  </a:txBody>
                  <a:tcPr marL="7620" marR="7620" marT="7620" marB="0" anchor="ctr">
                    <a:lnL>
                      <a:noFill/>
                    </a:lnL>
                    <a:lnR>
                      <a:noFill/>
                    </a:lnR>
                    <a:lnT>
                      <a:noFill/>
                    </a:lnT>
                    <a:lnB>
                      <a:noFill/>
                    </a:lnB>
                    <a:solidFill>
                      <a:srgbClr val="E0F1E7"/>
                    </a:solidFill>
                  </a:tcPr>
                </a:tc>
                <a:tc>
                  <a:txBody>
                    <a:bodyPr/>
                    <a:lstStyle/>
                    <a:p>
                      <a:pPr algn="ctr" fontAlgn="ctr"/>
                      <a:r>
                        <a:rPr lang="en-AE" sz="800" b="0" i="0" u="none" strike="noStrike">
                          <a:solidFill>
                            <a:srgbClr val="000000"/>
                          </a:solidFill>
                          <a:effectLst/>
                          <a:latin typeface="Segoe UI" panose="020B0502040204020203" pitchFamily="34" charset="0"/>
                        </a:rPr>
                        <a:t>          8,024 </a:t>
                      </a:r>
                    </a:p>
                  </a:txBody>
                  <a:tcPr marL="7620" marR="7620" marT="7620" marB="0" anchor="ctr">
                    <a:lnL>
                      <a:noFill/>
                    </a:lnL>
                    <a:lnR>
                      <a:noFill/>
                    </a:lnR>
                    <a:lnT>
                      <a:noFill/>
                    </a:lnT>
                    <a:lnB>
                      <a:noFill/>
                    </a:lnB>
                    <a:solidFill>
                      <a:srgbClr val="B0DDBD"/>
                    </a:solidFill>
                  </a:tcPr>
                </a:tc>
                <a:tc>
                  <a:txBody>
                    <a:bodyPr/>
                    <a:lstStyle/>
                    <a:p>
                      <a:pPr algn="ctr" fontAlgn="ctr"/>
                      <a:r>
                        <a:rPr lang="en-AE" sz="800" b="0" i="0" u="none" strike="noStrike">
                          <a:solidFill>
                            <a:srgbClr val="000000"/>
                          </a:solidFill>
                          <a:effectLst/>
                          <a:latin typeface="Segoe UI" panose="020B0502040204020203" pitchFamily="34" charset="0"/>
                        </a:rPr>
                        <a:t>          6,452 </a:t>
                      </a:r>
                    </a:p>
                  </a:txBody>
                  <a:tcPr marL="7620" marR="7620" marT="7620" marB="0" anchor="ctr">
                    <a:lnL>
                      <a:noFill/>
                    </a:lnL>
                    <a:lnR>
                      <a:noFill/>
                    </a:lnR>
                    <a:lnT>
                      <a:noFill/>
                    </a:lnT>
                    <a:lnB>
                      <a:noFill/>
                    </a:lnB>
                    <a:solidFill>
                      <a:srgbClr val="BFE4CA"/>
                    </a:solidFill>
                  </a:tcPr>
                </a:tc>
                <a:tc>
                  <a:txBody>
                    <a:bodyPr/>
                    <a:lstStyle/>
                    <a:p>
                      <a:pPr algn="ctr" fontAlgn="ctr"/>
                      <a:r>
                        <a:rPr lang="en-AE" sz="800" b="0" i="0" u="none" strike="noStrike">
                          <a:solidFill>
                            <a:srgbClr val="000000"/>
                          </a:solidFill>
                          <a:effectLst/>
                          <a:latin typeface="Segoe UI" panose="020B0502040204020203" pitchFamily="34" charset="0"/>
                        </a:rPr>
                        <a:t>          9,730 </a:t>
                      </a:r>
                    </a:p>
                  </a:txBody>
                  <a:tcPr marL="7620" marR="7620" marT="7620" marB="0" anchor="ctr">
                    <a:lnL>
                      <a:noFill/>
                    </a:lnL>
                    <a:lnR>
                      <a:noFill/>
                    </a:lnR>
                    <a:lnT>
                      <a:noFill/>
                    </a:lnT>
                    <a:lnB>
                      <a:noFill/>
                    </a:lnB>
                    <a:solidFill>
                      <a:srgbClr val="9FD7AF"/>
                    </a:solidFill>
                  </a:tcPr>
                </a:tc>
                <a:tc>
                  <a:txBody>
                    <a:bodyPr/>
                    <a:lstStyle/>
                    <a:p>
                      <a:pPr algn="ctr" fontAlgn="ctr"/>
                      <a:r>
                        <a:rPr lang="en-AE" sz="800" b="0" i="0" u="none" strike="noStrike">
                          <a:solidFill>
                            <a:srgbClr val="000000"/>
                          </a:solidFill>
                          <a:effectLst/>
                          <a:latin typeface="Segoe UI" panose="020B0502040204020203" pitchFamily="34" charset="0"/>
                        </a:rPr>
                        <a:t>          6,429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BFE4CB"/>
                    </a:solidFill>
                  </a:tcPr>
                </a:tc>
                <a:extLst>
                  <a:ext uri="{0D108BD9-81ED-4DB2-BD59-A6C34878D82A}">
                    <a16:rowId xmlns:a16="http://schemas.microsoft.com/office/drawing/2014/main" val="3322801361"/>
                  </a:ext>
                </a:extLst>
              </a:tr>
              <a:tr h="186555">
                <a:tc>
                  <a:txBody>
                    <a:bodyPr/>
                    <a:lstStyle/>
                    <a:p>
                      <a:pPr algn="r" fontAlgn="ctr"/>
                      <a:r>
                        <a:rPr lang="en-US" sz="800" b="0" i="0" u="none" strike="noStrike">
                          <a:solidFill>
                            <a:srgbClr val="000000"/>
                          </a:solidFill>
                          <a:effectLst/>
                          <a:latin typeface="Segoe UI" panose="020B0502040204020203" pitchFamily="34" charset="0"/>
                        </a:rPr>
                        <a:t>Rajasthan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3,944 </a:t>
                      </a:r>
                    </a:p>
                  </a:txBody>
                  <a:tcPr marL="7620" marR="7620" marT="7620" marB="0" anchor="ctr">
                    <a:lnL>
                      <a:noFill/>
                    </a:lnL>
                    <a:lnR>
                      <a:noFill/>
                    </a:lnR>
                    <a:lnT>
                      <a:noFill/>
                    </a:lnT>
                    <a:lnB>
                      <a:noFill/>
                    </a:lnB>
                    <a:solidFill>
                      <a:srgbClr val="D7EDDF"/>
                    </a:solidFill>
                  </a:tcPr>
                </a:tc>
                <a:tc>
                  <a:txBody>
                    <a:bodyPr/>
                    <a:lstStyle/>
                    <a:p>
                      <a:pPr algn="ctr" fontAlgn="ctr"/>
                      <a:r>
                        <a:rPr lang="en-AE" sz="800" b="0" i="0" u="none" strike="noStrike">
                          <a:solidFill>
                            <a:srgbClr val="000000"/>
                          </a:solidFill>
                          <a:effectLst/>
                          <a:latin typeface="Segoe UI" panose="020B0502040204020203" pitchFamily="34" charset="0"/>
                        </a:rPr>
                        <a:t>          4,669 </a:t>
                      </a:r>
                    </a:p>
                  </a:txBody>
                  <a:tcPr marL="7620" marR="7620" marT="7620" marB="0" anchor="ctr">
                    <a:lnL>
                      <a:noFill/>
                    </a:lnL>
                    <a:lnR>
                      <a:noFill/>
                    </a:lnR>
                    <a:lnT>
                      <a:noFill/>
                    </a:lnT>
                    <a:lnB>
                      <a:noFill/>
                    </a:lnB>
                    <a:solidFill>
                      <a:srgbClr val="D0EBD9"/>
                    </a:solidFill>
                  </a:tcPr>
                </a:tc>
                <a:tc>
                  <a:txBody>
                    <a:bodyPr/>
                    <a:lstStyle/>
                    <a:p>
                      <a:pPr algn="ctr" fontAlgn="ctr"/>
                      <a:r>
                        <a:rPr lang="en-AE" sz="800" b="0" i="0" u="none" strike="noStrike" dirty="0">
                          <a:solidFill>
                            <a:srgbClr val="000000"/>
                          </a:solidFill>
                          <a:effectLst/>
                          <a:latin typeface="Segoe UI" panose="020B0502040204020203" pitchFamily="34" charset="0"/>
                        </a:rPr>
                        <a:t>          6,626 </a:t>
                      </a:r>
                    </a:p>
                  </a:txBody>
                  <a:tcPr marL="7620" marR="7620" marT="7620" marB="0" anchor="ctr">
                    <a:lnL>
                      <a:noFill/>
                    </a:lnL>
                    <a:lnR>
                      <a:noFill/>
                    </a:lnR>
                    <a:lnT>
                      <a:noFill/>
                    </a:lnT>
                    <a:lnB>
                      <a:noFill/>
                    </a:lnB>
                    <a:solidFill>
                      <a:srgbClr val="BDE3C9"/>
                    </a:solidFill>
                  </a:tcPr>
                </a:tc>
                <a:tc>
                  <a:txBody>
                    <a:bodyPr/>
                    <a:lstStyle/>
                    <a:p>
                      <a:pPr algn="ctr" fontAlgn="ctr"/>
                      <a:r>
                        <a:rPr lang="en-AE" sz="800" b="0" i="0" u="none" strike="noStrike">
                          <a:solidFill>
                            <a:srgbClr val="000000"/>
                          </a:solidFill>
                          <a:effectLst/>
                          <a:latin typeface="Segoe UI" panose="020B0502040204020203" pitchFamily="34" charset="0"/>
                        </a:rPr>
                        <a:t>          5,597 </a:t>
                      </a:r>
                    </a:p>
                  </a:txBody>
                  <a:tcPr marL="7620" marR="7620" marT="7620" marB="0" anchor="ctr">
                    <a:lnL>
                      <a:noFill/>
                    </a:lnL>
                    <a:lnR>
                      <a:noFill/>
                    </a:lnR>
                    <a:lnT>
                      <a:noFill/>
                    </a:lnT>
                    <a:lnB>
                      <a:noFill/>
                    </a:lnB>
                    <a:solidFill>
                      <a:srgbClr val="C7E7D2"/>
                    </a:solidFill>
                  </a:tcPr>
                </a:tc>
                <a:tc>
                  <a:txBody>
                    <a:bodyPr/>
                    <a:lstStyle/>
                    <a:p>
                      <a:pPr algn="ctr" fontAlgn="ctr"/>
                      <a:r>
                        <a:rPr lang="en-AE" sz="800" b="0" i="0" u="none" strike="noStrike">
                          <a:solidFill>
                            <a:srgbClr val="000000"/>
                          </a:solidFill>
                          <a:effectLst/>
                          <a:latin typeface="Segoe UI" panose="020B0502040204020203" pitchFamily="34" charset="0"/>
                        </a:rPr>
                        <a:t>          4,327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D4ECDC"/>
                    </a:solidFill>
                  </a:tcPr>
                </a:tc>
                <a:extLst>
                  <a:ext uri="{0D108BD9-81ED-4DB2-BD59-A6C34878D82A}">
                    <a16:rowId xmlns:a16="http://schemas.microsoft.com/office/drawing/2014/main" val="317375550"/>
                  </a:ext>
                </a:extLst>
              </a:tr>
              <a:tr h="186555">
                <a:tc>
                  <a:txBody>
                    <a:bodyPr/>
                    <a:lstStyle/>
                    <a:p>
                      <a:pPr algn="r" fontAlgn="ctr"/>
                      <a:r>
                        <a:rPr lang="en-US" sz="800" b="0" i="0" u="none" strike="noStrike">
                          <a:solidFill>
                            <a:srgbClr val="000000"/>
                          </a:solidFill>
                          <a:effectLst/>
                          <a:latin typeface="Segoe UI" panose="020B0502040204020203" pitchFamily="34" charset="0"/>
                        </a:rPr>
                        <a:t>Maharashtra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dirty="0">
                          <a:solidFill>
                            <a:srgbClr val="000000"/>
                          </a:solidFill>
                          <a:effectLst/>
                          <a:latin typeface="Segoe UI" panose="020B0502040204020203" pitchFamily="34" charset="0"/>
                        </a:rPr>
                        <a:t>            959 </a:t>
                      </a:r>
                    </a:p>
                  </a:txBody>
                  <a:tcPr marL="7620" marR="7620" marT="7620" marB="0" anchor="ctr">
                    <a:lnL>
                      <a:noFill/>
                    </a:lnL>
                    <a:lnR>
                      <a:noFill/>
                    </a:lnR>
                    <a:lnT>
                      <a:noFill/>
                    </a:lnT>
                    <a:lnB>
                      <a:noFill/>
                    </a:lnB>
                    <a:solidFill>
                      <a:srgbClr val="F4F9F8"/>
                    </a:solidFill>
                  </a:tcPr>
                </a:tc>
                <a:tc>
                  <a:txBody>
                    <a:bodyPr/>
                    <a:lstStyle/>
                    <a:p>
                      <a:pPr algn="ctr" fontAlgn="ctr"/>
                      <a:r>
                        <a:rPr lang="en-AE" sz="800" b="0" i="0" u="none" strike="noStrike" dirty="0">
                          <a:solidFill>
                            <a:srgbClr val="000000"/>
                          </a:solidFill>
                          <a:effectLst/>
                          <a:latin typeface="Segoe UI" panose="020B0502040204020203" pitchFamily="34" charset="0"/>
                        </a:rPr>
                        <a:t>          4,652 </a:t>
                      </a:r>
                    </a:p>
                  </a:txBody>
                  <a:tcPr marL="7620" marR="7620" marT="7620" marB="0" anchor="ctr">
                    <a:lnL>
                      <a:noFill/>
                    </a:lnL>
                    <a:lnR>
                      <a:noFill/>
                    </a:lnR>
                    <a:lnT>
                      <a:noFill/>
                    </a:lnT>
                    <a:lnB>
                      <a:noFill/>
                    </a:lnB>
                    <a:solidFill>
                      <a:srgbClr val="D0EBD9"/>
                    </a:solidFill>
                  </a:tcPr>
                </a:tc>
                <a:tc>
                  <a:txBody>
                    <a:bodyPr/>
                    <a:lstStyle/>
                    <a:p>
                      <a:pPr algn="ctr" fontAlgn="ctr"/>
                      <a:r>
                        <a:rPr lang="en-AE" sz="800" b="0" i="0" u="none" strike="noStrike" dirty="0">
                          <a:solidFill>
                            <a:srgbClr val="000000"/>
                          </a:solidFill>
                          <a:effectLst/>
                          <a:latin typeface="Segoe UI" panose="020B0502040204020203" pitchFamily="34" charset="0"/>
                        </a:rPr>
                        <a:t>          7,321 </a:t>
                      </a:r>
                    </a:p>
                  </a:txBody>
                  <a:tcPr marL="7620" marR="7620" marT="7620" marB="0" anchor="ctr">
                    <a:lnL>
                      <a:noFill/>
                    </a:lnL>
                    <a:lnR>
                      <a:noFill/>
                    </a:lnR>
                    <a:lnT>
                      <a:noFill/>
                    </a:lnT>
                    <a:lnB>
                      <a:noFill/>
                    </a:lnB>
                    <a:solidFill>
                      <a:srgbClr val="B6E0C3"/>
                    </a:solidFill>
                  </a:tcPr>
                </a:tc>
                <a:tc>
                  <a:txBody>
                    <a:bodyPr/>
                    <a:lstStyle/>
                    <a:p>
                      <a:pPr algn="ctr" fontAlgn="ctr"/>
                      <a:r>
                        <a:rPr lang="en-AE" sz="800" b="0" i="0" u="none" strike="noStrike" dirty="0">
                          <a:solidFill>
                            <a:srgbClr val="000000"/>
                          </a:solidFill>
                          <a:effectLst/>
                          <a:latin typeface="Segoe UI" panose="020B0502040204020203" pitchFamily="34" charset="0"/>
                        </a:rPr>
                        <a:t>          7,144 </a:t>
                      </a:r>
                    </a:p>
                  </a:txBody>
                  <a:tcPr marL="7620" marR="7620" marT="7620" marB="0" anchor="ctr">
                    <a:lnL>
                      <a:noFill/>
                    </a:lnL>
                    <a:lnR>
                      <a:noFill/>
                    </a:lnR>
                    <a:lnT>
                      <a:noFill/>
                    </a:lnT>
                    <a:lnB>
                      <a:noFill/>
                    </a:lnB>
                    <a:solidFill>
                      <a:srgbClr val="B8E1C5"/>
                    </a:solidFill>
                  </a:tcPr>
                </a:tc>
                <a:tc>
                  <a:txBody>
                    <a:bodyPr/>
                    <a:lstStyle/>
                    <a:p>
                      <a:pPr algn="ctr" fontAlgn="ctr"/>
                      <a:r>
                        <a:rPr lang="en-AE" sz="800" b="0" i="0" u="none" strike="noStrike" dirty="0">
                          <a:solidFill>
                            <a:srgbClr val="000000"/>
                          </a:solidFill>
                          <a:effectLst/>
                          <a:latin typeface="Segoe UI" panose="020B0502040204020203" pitchFamily="34" charset="0"/>
                        </a:rPr>
                        <a:t>          4,989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CDE9D7"/>
                    </a:solidFill>
                  </a:tcPr>
                </a:tc>
                <a:extLst>
                  <a:ext uri="{0D108BD9-81ED-4DB2-BD59-A6C34878D82A}">
                    <a16:rowId xmlns:a16="http://schemas.microsoft.com/office/drawing/2014/main" val="3391740173"/>
                  </a:ext>
                </a:extLst>
              </a:tr>
              <a:tr h="186555">
                <a:tc>
                  <a:txBody>
                    <a:bodyPr/>
                    <a:lstStyle/>
                    <a:p>
                      <a:pPr algn="r" fontAlgn="ctr"/>
                      <a:r>
                        <a:rPr lang="en-US" sz="800" b="0" i="0" u="none" strike="noStrike">
                          <a:solidFill>
                            <a:srgbClr val="000000"/>
                          </a:solidFill>
                          <a:effectLst/>
                          <a:latin typeface="Segoe UI" panose="020B0502040204020203" pitchFamily="34" charset="0"/>
                        </a:rPr>
                        <a:t>Uttarakhand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4,224 </a:t>
                      </a:r>
                    </a:p>
                  </a:txBody>
                  <a:tcPr marL="7620" marR="7620" marT="7620" marB="0" anchor="ctr">
                    <a:lnL>
                      <a:noFill/>
                    </a:lnL>
                    <a:lnR>
                      <a:noFill/>
                    </a:lnR>
                    <a:lnT>
                      <a:noFill/>
                    </a:lnT>
                    <a:lnB>
                      <a:noFill/>
                    </a:lnB>
                    <a:solidFill>
                      <a:srgbClr val="D5ECDD"/>
                    </a:solidFill>
                  </a:tcPr>
                </a:tc>
                <a:tc>
                  <a:txBody>
                    <a:bodyPr/>
                    <a:lstStyle/>
                    <a:p>
                      <a:pPr algn="ctr" fontAlgn="ctr"/>
                      <a:r>
                        <a:rPr lang="en-AE" sz="800" b="0" i="0" u="none" strike="noStrike">
                          <a:solidFill>
                            <a:srgbClr val="000000"/>
                          </a:solidFill>
                          <a:effectLst/>
                          <a:latin typeface="Segoe UI" panose="020B0502040204020203" pitchFamily="34" charset="0"/>
                        </a:rPr>
                        <a:t>          5,071 </a:t>
                      </a:r>
                    </a:p>
                  </a:txBody>
                  <a:tcPr marL="7620" marR="7620" marT="7620" marB="0" anchor="ctr">
                    <a:lnL>
                      <a:noFill/>
                    </a:lnL>
                    <a:lnR>
                      <a:noFill/>
                    </a:lnR>
                    <a:lnT>
                      <a:noFill/>
                    </a:lnT>
                    <a:lnB>
                      <a:noFill/>
                    </a:lnB>
                    <a:solidFill>
                      <a:srgbClr val="CCE9D6"/>
                    </a:solidFill>
                  </a:tcPr>
                </a:tc>
                <a:tc>
                  <a:txBody>
                    <a:bodyPr/>
                    <a:lstStyle/>
                    <a:p>
                      <a:pPr algn="ctr" fontAlgn="ctr"/>
                      <a:r>
                        <a:rPr lang="en-AE" sz="800" b="0" i="0" u="none" strike="noStrike">
                          <a:solidFill>
                            <a:srgbClr val="000000"/>
                          </a:solidFill>
                          <a:effectLst/>
                          <a:latin typeface="Segoe UI" panose="020B0502040204020203" pitchFamily="34" charset="0"/>
                        </a:rPr>
                        <a:t>          5,819 </a:t>
                      </a:r>
                    </a:p>
                  </a:txBody>
                  <a:tcPr marL="7620" marR="7620" marT="7620" marB="0" anchor="ctr">
                    <a:lnL>
                      <a:noFill/>
                    </a:lnL>
                    <a:lnR>
                      <a:noFill/>
                    </a:lnR>
                    <a:lnT>
                      <a:noFill/>
                    </a:lnT>
                    <a:lnB>
                      <a:noFill/>
                    </a:lnB>
                    <a:solidFill>
                      <a:srgbClr val="C5E6D0"/>
                    </a:solidFill>
                  </a:tcPr>
                </a:tc>
                <a:tc>
                  <a:txBody>
                    <a:bodyPr/>
                    <a:lstStyle/>
                    <a:p>
                      <a:pPr algn="ctr" fontAlgn="ctr"/>
                      <a:r>
                        <a:rPr lang="en-AE" sz="800" b="0" i="0" u="none" strike="noStrike">
                          <a:solidFill>
                            <a:srgbClr val="000000"/>
                          </a:solidFill>
                          <a:effectLst/>
                          <a:latin typeface="Segoe UI" panose="020B0502040204020203" pitchFamily="34" charset="0"/>
                        </a:rPr>
                        <a:t>          2,397 </a:t>
                      </a:r>
                    </a:p>
                  </a:txBody>
                  <a:tcPr marL="7620" marR="7620" marT="7620" marB="0" anchor="ctr">
                    <a:lnL>
                      <a:noFill/>
                    </a:lnL>
                    <a:lnR>
                      <a:noFill/>
                    </a:lnR>
                    <a:lnT>
                      <a:noFill/>
                    </a:lnT>
                    <a:lnB>
                      <a:noFill/>
                    </a:lnB>
                    <a:solidFill>
                      <a:srgbClr val="E6F4EC"/>
                    </a:solidFill>
                  </a:tcPr>
                </a:tc>
                <a:tc>
                  <a:txBody>
                    <a:bodyPr/>
                    <a:lstStyle/>
                    <a:p>
                      <a:pPr algn="ctr" fontAlgn="ctr"/>
                      <a:r>
                        <a:rPr lang="en-AE" sz="800" b="0" i="0" u="none" strike="noStrike" dirty="0">
                          <a:solidFill>
                            <a:srgbClr val="000000"/>
                          </a:solidFill>
                          <a:effectLst/>
                          <a:latin typeface="Segoe UI" panose="020B0502040204020203" pitchFamily="34" charset="0"/>
                        </a:rPr>
                        <a:t>          1,203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F2F8F6"/>
                    </a:solidFill>
                  </a:tcPr>
                </a:tc>
                <a:extLst>
                  <a:ext uri="{0D108BD9-81ED-4DB2-BD59-A6C34878D82A}">
                    <a16:rowId xmlns:a16="http://schemas.microsoft.com/office/drawing/2014/main" val="2365891847"/>
                  </a:ext>
                </a:extLst>
              </a:tr>
              <a:tr h="186555">
                <a:tc>
                  <a:txBody>
                    <a:bodyPr/>
                    <a:lstStyle/>
                    <a:p>
                      <a:pPr algn="r" fontAlgn="ctr"/>
                      <a:r>
                        <a:rPr lang="en-US" sz="800" b="0" i="0" u="none" strike="noStrike">
                          <a:solidFill>
                            <a:srgbClr val="000000"/>
                          </a:solidFill>
                          <a:effectLst/>
                          <a:latin typeface="Segoe UI" panose="020B0502040204020203" pitchFamily="34" charset="0"/>
                        </a:rPr>
                        <a:t>Tamil Nadu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125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1,327 </a:t>
                      </a:r>
                    </a:p>
                  </a:txBody>
                  <a:tcPr marL="7620" marR="7620" marT="7620" marB="0" anchor="ctr">
                    <a:lnL>
                      <a:noFill/>
                    </a:lnL>
                    <a:lnR>
                      <a:noFill/>
                    </a:lnR>
                    <a:lnT>
                      <a:noFill/>
                    </a:lnT>
                    <a:lnB>
                      <a:noFill/>
                    </a:lnB>
                    <a:solidFill>
                      <a:srgbClr val="F1F8F5"/>
                    </a:solidFill>
                  </a:tcPr>
                </a:tc>
                <a:tc>
                  <a:txBody>
                    <a:bodyPr/>
                    <a:lstStyle/>
                    <a:p>
                      <a:pPr algn="ctr" fontAlgn="ctr"/>
                      <a:r>
                        <a:rPr lang="en-AE" sz="800" b="0" i="0" u="none" strike="noStrike">
                          <a:solidFill>
                            <a:srgbClr val="000000"/>
                          </a:solidFill>
                          <a:effectLst/>
                          <a:latin typeface="Segoe UI" panose="020B0502040204020203" pitchFamily="34" charset="0"/>
                        </a:rPr>
                        <a:t>          3,444 </a:t>
                      </a:r>
                    </a:p>
                  </a:txBody>
                  <a:tcPr marL="7620" marR="7620" marT="7620" marB="0" anchor="ctr">
                    <a:lnL>
                      <a:noFill/>
                    </a:lnL>
                    <a:lnR>
                      <a:noFill/>
                    </a:lnR>
                    <a:lnT>
                      <a:noFill/>
                    </a:lnT>
                    <a:lnB>
                      <a:noFill/>
                    </a:lnB>
                    <a:solidFill>
                      <a:srgbClr val="DCEFE4"/>
                    </a:solidFill>
                  </a:tcPr>
                </a:tc>
                <a:tc>
                  <a:txBody>
                    <a:bodyPr/>
                    <a:lstStyle/>
                    <a:p>
                      <a:pPr algn="ctr" fontAlgn="ctr"/>
                      <a:r>
                        <a:rPr lang="en-AE" sz="800" b="0" i="0" u="none" strike="noStrike">
                          <a:solidFill>
                            <a:srgbClr val="000000"/>
                          </a:solidFill>
                          <a:effectLst/>
                          <a:latin typeface="Segoe UI" panose="020B0502040204020203" pitchFamily="34" charset="0"/>
                        </a:rPr>
                        <a:t>          5,696 </a:t>
                      </a:r>
                    </a:p>
                  </a:txBody>
                  <a:tcPr marL="7620" marR="7620" marT="7620" marB="0" anchor="ctr">
                    <a:lnL>
                      <a:noFill/>
                    </a:lnL>
                    <a:lnR>
                      <a:noFill/>
                    </a:lnR>
                    <a:lnT>
                      <a:noFill/>
                    </a:lnT>
                    <a:lnB>
                      <a:noFill/>
                    </a:lnB>
                    <a:solidFill>
                      <a:srgbClr val="C6E7D1"/>
                    </a:solidFill>
                  </a:tcPr>
                </a:tc>
                <a:tc>
                  <a:txBody>
                    <a:bodyPr/>
                    <a:lstStyle/>
                    <a:p>
                      <a:pPr algn="ctr" fontAlgn="ctr"/>
                      <a:r>
                        <a:rPr lang="en-AE" sz="800" b="0" i="0" u="none" strike="noStrike" dirty="0">
                          <a:solidFill>
                            <a:srgbClr val="000000"/>
                          </a:solidFill>
                          <a:effectLst/>
                          <a:latin typeface="Segoe UI" panose="020B0502040204020203" pitchFamily="34" charset="0"/>
                        </a:rPr>
                        <a:t>          8,109 </a:t>
                      </a:r>
                    </a:p>
                  </a:txBody>
                  <a:tcPr marL="7620" marR="7620" marT="7620" marB="0" anchor="ctr">
                    <a:lnL>
                      <a:noFill/>
                    </a:lnL>
                    <a:lnR w="6350" cap="flat" cmpd="sng" algn="ctr">
                      <a:solidFill>
                        <a:srgbClr val="D9D9D9"/>
                      </a:solidFill>
                      <a:prstDash val="solid"/>
                      <a:round/>
                      <a:headEnd type="none" w="med" len="med"/>
                      <a:tailEnd type="none" w="med" len="med"/>
                    </a:lnR>
                    <a:lnT>
                      <a:noFill/>
                    </a:lnT>
                    <a:lnB>
                      <a:noFill/>
                    </a:lnB>
                    <a:solidFill>
                      <a:srgbClr val="AFDDBC"/>
                    </a:solidFill>
                  </a:tcPr>
                </a:tc>
                <a:extLst>
                  <a:ext uri="{0D108BD9-81ED-4DB2-BD59-A6C34878D82A}">
                    <a16:rowId xmlns:a16="http://schemas.microsoft.com/office/drawing/2014/main" val="2938905276"/>
                  </a:ext>
                </a:extLst>
              </a:tr>
              <a:tr h="186555">
                <a:tc>
                  <a:txBody>
                    <a:bodyPr/>
                    <a:lstStyle/>
                    <a:p>
                      <a:pPr algn="r" fontAlgn="ctr"/>
                      <a:r>
                        <a:rPr lang="en-US" sz="800" b="0" i="0" u="none" strike="noStrike">
                          <a:solidFill>
                            <a:srgbClr val="000000"/>
                          </a:solidFill>
                          <a:effectLst/>
                          <a:latin typeface="Segoe UI" panose="020B0502040204020203" pitchFamily="34" charset="0"/>
                        </a:rPr>
                        <a:t>Others</a:t>
                      </a:r>
                    </a:p>
                  </a:txBody>
                  <a:tcPr marL="7620" marR="7620" marT="762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5,477 </a:t>
                      </a:r>
                    </a:p>
                  </a:txBody>
                  <a:tcPr marL="7620" marR="7620" marT="7620" marB="0" anchor="ctr">
                    <a:lnL>
                      <a:noFill/>
                    </a:lnL>
                    <a:lnR>
                      <a:noFill/>
                    </a:lnR>
                    <a:lnT>
                      <a:noFill/>
                    </a:lnT>
                    <a:lnB w="6350" cap="flat" cmpd="sng" algn="ctr">
                      <a:solidFill>
                        <a:srgbClr val="D9D9D9"/>
                      </a:solidFill>
                      <a:prstDash val="solid"/>
                      <a:round/>
                      <a:headEnd type="none" w="med" len="med"/>
                      <a:tailEnd type="none" w="med" len="med"/>
                    </a:lnB>
                    <a:solidFill>
                      <a:srgbClr val="C8E7D3"/>
                    </a:solidFill>
                  </a:tcPr>
                </a:tc>
                <a:tc>
                  <a:txBody>
                    <a:bodyPr/>
                    <a:lstStyle/>
                    <a:p>
                      <a:pPr algn="ctr" fontAlgn="ctr"/>
                      <a:r>
                        <a:rPr lang="en-AE" sz="800" b="0" i="0" u="none" strike="noStrike">
                          <a:solidFill>
                            <a:srgbClr val="000000"/>
                          </a:solidFill>
                          <a:effectLst/>
                          <a:latin typeface="Segoe UI" panose="020B0502040204020203" pitchFamily="34" charset="0"/>
                        </a:rPr>
                        <a:t>        11,530 </a:t>
                      </a:r>
                    </a:p>
                  </a:txBody>
                  <a:tcPr marL="7620" marR="7620" marT="7620" marB="0" anchor="ctr">
                    <a:lnL>
                      <a:noFill/>
                    </a:lnL>
                    <a:lnR>
                      <a:noFill/>
                    </a:lnR>
                    <a:lnT>
                      <a:noFill/>
                    </a:lnT>
                    <a:lnB w="6350" cap="flat" cmpd="sng" algn="ctr">
                      <a:solidFill>
                        <a:srgbClr val="D9D9D9"/>
                      </a:solidFill>
                      <a:prstDash val="solid"/>
                      <a:round/>
                      <a:headEnd type="none" w="med" len="med"/>
                      <a:tailEnd type="none" w="med" len="med"/>
                    </a:lnB>
                    <a:solidFill>
                      <a:srgbClr val="8DD0A0"/>
                    </a:solidFill>
                  </a:tcPr>
                </a:tc>
                <a:tc>
                  <a:txBody>
                    <a:bodyPr/>
                    <a:lstStyle/>
                    <a:p>
                      <a:pPr algn="ctr" fontAlgn="ctr"/>
                      <a:r>
                        <a:rPr lang="en-AE" sz="800" b="0" i="0" u="none" strike="noStrike">
                          <a:solidFill>
                            <a:srgbClr val="000000"/>
                          </a:solidFill>
                          <a:effectLst/>
                          <a:latin typeface="Segoe UI" panose="020B0502040204020203" pitchFamily="34" charset="0"/>
                        </a:rPr>
                        <a:t>        15,845 </a:t>
                      </a:r>
                    </a:p>
                  </a:txBody>
                  <a:tcPr marL="7620" marR="7620" marT="7620" marB="0" anchor="ctr">
                    <a:lnL>
                      <a:noFill/>
                    </a:lnL>
                    <a:lnR>
                      <a:noFill/>
                    </a:lnR>
                    <a:lnT>
                      <a:noFill/>
                    </a:lnT>
                    <a:lnB w="6350" cap="flat" cmpd="sng" algn="ctr">
                      <a:solidFill>
                        <a:srgbClr val="D9D9D9"/>
                      </a:solidFill>
                      <a:prstDash val="solid"/>
                      <a:round/>
                      <a:headEnd type="none" w="med" len="med"/>
                      <a:tailEnd type="none" w="med" len="med"/>
                    </a:lnB>
                    <a:solidFill>
                      <a:srgbClr val="63BE7B"/>
                    </a:solidFill>
                  </a:tcPr>
                </a:tc>
                <a:tc>
                  <a:txBody>
                    <a:bodyPr/>
                    <a:lstStyle/>
                    <a:p>
                      <a:pPr algn="ctr" fontAlgn="ctr"/>
                      <a:r>
                        <a:rPr lang="en-AE" sz="800" b="0" i="0" u="none" strike="noStrike">
                          <a:solidFill>
                            <a:srgbClr val="000000"/>
                          </a:solidFill>
                          <a:effectLst/>
                          <a:latin typeface="Segoe UI" panose="020B0502040204020203" pitchFamily="34" charset="0"/>
                        </a:rPr>
                        <a:t>        14,558 </a:t>
                      </a:r>
                    </a:p>
                  </a:txBody>
                  <a:tcPr marL="7620" marR="7620" marT="7620" marB="0" anchor="ctr">
                    <a:lnL>
                      <a:noFill/>
                    </a:lnL>
                    <a:lnR>
                      <a:noFill/>
                    </a:lnR>
                    <a:lnT>
                      <a:noFill/>
                    </a:lnT>
                    <a:lnB w="6350" cap="flat" cmpd="sng" algn="ctr">
                      <a:solidFill>
                        <a:srgbClr val="D9D9D9"/>
                      </a:solidFill>
                      <a:prstDash val="solid"/>
                      <a:round/>
                      <a:headEnd type="none" w="med" len="med"/>
                      <a:tailEnd type="none" w="med" len="med"/>
                    </a:lnB>
                    <a:solidFill>
                      <a:srgbClr val="70C486"/>
                    </a:solidFill>
                  </a:tcPr>
                </a:tc>
                <a:tc>
                  <a:txBody>
                    <a:bodyPr/>
                    <a:lstStyle/>
                    <a:p>
                      <a:pPr algn="ctr" fontAlgn="ctr"/>
                      <a:r>
                        <a:rPr lang="en-AE" sz="800" b="0" i="0" u="none" strike="noStrike" dirty="0">
                          <a:solidFill>
                            <a:srgbClr val="000000"/>
                          </a:solidFill>
                          <a:effectLst/>
                          <a:latin typeface="Segoe UI" panose="020B0502040204020203" pitchFamily="34" charset="0"/>
                        </a:rPr>
                        <a:t>          7,541 </a:t>
                      </a:r>
                    </a:p>
                  </a:txBody>
                  <a:tcPr marL="7620" marR="7620" marT="7620" marB="0" anchor="ctr">
                    <a:lnL>
                      <a:noFill/>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solidFill>
                      <a:srgbClr val="B4DFC1"/>
                    </a:solidFill>
                  </a:tcPr>
                </a:tc>
                <a:extLst>
                  <a:ext uri="{0D108BD9-81ED-4DB2-BD59-A6C34878D82A}">
                    <a16:rowId xmlns:a16="http://schemas.microsoft.com/office/drawing/2014/main" val="1715031008"/>
                  </a:ext>
                </a:extLst>
              </a:tr>
            </a:tbl>
          </a:graphicData>
        </a:graphic>
      </p:graphicFrame>
      <p:sp>
        <p:nvSpPr>
          <p:cNvPr id="29" name="Rectangle 28">
            <a:extLst>
              <a:ext uri="{FF2B5EF4-FFF2-40B4-BE49-F238E27FC236}">
                <a16:creationId xmlns:a16="http://schemas.microsoft.com/office/drawing/2014/main" id="{32E9E30A-965D-4F39-8E15-6D39527A912A}"/>
              </a:ext>
            </a:extLst>
          </p:cNvPr>
          <p:cNvSpPr/>
          <p:nvPr/>
        </p:nvSpPr>
        <p:spPr>
          <a:xfrm>
            <a:off x="8067905" y="785340"/>
            <a:ext cx="3562509" cy="5929913"/>
          </a:xfrm>
          <a:prstGeom prst="rect">
            <a:avLst/>
          </a:prstGeom>
          <a:noFill/>
          <a:ln w="6350">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35" name="Title 5">
            <a:extLst>
              <a:ext uri="{FF2B5EF4-FFF2-40B4-BE49-F238E27FC236}">
                <a16:creationId xmlns:a16="http://schemas.microsoft.com/office/drawing/2014/main" id="{19C2209B-D38A-4E4B-80C9-1B35863FB925}"/>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395985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BF035B-D10A-4FAC-8766-FA2D7904B688}"/>
              </a:ext>
            </a:extLst>
          </p:cNvPr>
          <p:cNvSpPr/>
          <p:nvPr/>
        </p:nvSpPr>
        <p:spPr>
          <a:xfrm>
            <a:off x="584282" y="785339"/>
            <a:ext cx="3556802" cy="5929905"/>
          </a:xfrm>
          <a:prstGeom prst="rect">
            <a:avLst/>
          </a:prstGeom>
          <a:solidFill>
            <a:schemeClr val="bg1"/>
          </a:solidFill>
          <a:ln w="0">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0" name="TextBox 39">
            <a:extLst>
              <a:ext uri="{FF2B5EF4-FFF2-40B4-BE49-F238E27FC236}">
                <a16:creationId xmlns:a16="http://schemas.microsoft.com/office/drawing/2014/main" id="{E191D94C-ED8C-4E5E-A28E-6C725B850311}"/>
              </a:ext>
            </a:extLst>
          </p:cNvPr>
          <p:cNvSpPr txBox="1"/>
          <p:nvPr/>
        </p:nvSpPr>
        <p:spPr>
          <a:xfrm>
            <a:off x="863798" y="1115750"/>
            <a:ext cx="2940153" cy="523220"/>
          </a:xfrm>
          <a:prstGeom prst="rect">
            <a:avLst/>
          </a:prstGeom>
          <a:solidFill>
            <a:schemeClr val="bg1"/>
          </a:solidFill>
        </p:spPr>
        <p:txBody>
          <a:bodyPr wrap="square" rtlCol="0" anchor="ctr">
            <a:spAutoFit/>
          </a:bodyPr>
          <a:lstStyle/>
          <a:p>
            <a:r>
              <a:rPr lang="en-US" sz="2800" b="1" i="1" dirty="0">
                <a:latin typeface="Segoe UI" panose="020B0502040204020203" pitchFamily="34" charset="0"/>
                <a:cs typeface="Segoe UI" panose="020B0502040204020203" pitchFamily="34" charset="0"/>
              </a:rPr>
              <a:t>22,879</a:t>
            </a:r>
            <a:endParaRPr lang="en-AE" sz="2800" b="1" i="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FE98A25-BC16-41CD-8753-E929B3188286}"/>
              </a:ext>
            </a:extLst>
          </p:cNvPr>
          <p:cNvSpPr txBox="1"/>
          <p:nvPr/>
        </p:nvSpPr>
        <p:spPr>
          <a:xfrm>
            <a:off x="878001" y="924081"/>
            <a:ext cx="2940153" cy="276999"/>
          </a:xfrm>
          <a:prstGeom prst="rect">
            <a:avLst/>
          </a:prstGeom>
          <a:solidFill>
            <a:schemeClr val="bg1"/>
          </a:solidFill>
        </p:spPr>
        <p:txBody>
          <a:bodyPr wrap="square" rtlCol="0" anchor="ctr">
            <a:spAutoFit/>
          </a:bodyPr>
          <a:lstStyle/>
          <a:p>
            <a:r>
              <a:rPr lang="en-US" sz="1200" b="1" dirty="0">
                <a:solidFill>
                  <a:schemeClr val="bg1">
                    <a:lumMod val="50000"/>
                  </a:schemeClr>
                </a:solidFill>
                <a:latin typeface="Segoe UI" panose="020B0502040204020203" pitchFamily="34" charset="0"/>
                <a:cs typeface="Segoe UI" panose="020B0502040204020203" pitchFamily="34" charset="0"/>
              </a:rPr>
              <a:t>2W - SALES (2021)</a:t>
            </a:r>
            <a:endParaRPr lang="en-AE" sz="1200" b="1" dirty="0">
              <a:solidFill>
                <a:schemeClr val="bg1">
                  <a:lumMod val="50000"/>
                </a:schemeClr>
              </a:solidFill>
              <a:latin typeface="Segoe UI" panose="020B0502040204020203" pitchFamily="34" charset="0"/>
              <a:cs typeface="Segoe UI" panose="020B0502040204020203" pitchFamily="34" charset="0"/>
            </a:endParaRPr>
          </a:p>
        </p:txBody>
      </p:sp>
      <p:sp>
        <p:nvSpPr>
          <p:cNvPr id="35" name="Title 5">
            <a:extLst>
              <a:ext uri="{FF2B5EF4-FFF2-40B4-BE49-F238E27FC236}">
                <a16:creationId xmlns:a16="http://schemas.microsoft.com/office/drawing/2014/main" id="{19C2209B-D38A-4E4B-80C9-1B35863FB925}"/>
              </a:ext>
            </a:extLst>
          </p:cNvPr>
          <p:cNvSpPr txBox="1"/>
          <p:nvPr/>
        </p:nvSpPr>
        <p:spPr>
          <a:xfrm>
            <a:off x="348308" y="96813"/>
            <a:ext cx="10922000" cy="504825"/>
          </a:xfrm>
          <a:prstGeom prst="rect">
            <a:avLst/>
          </a:prstGeom>
          <a:ln w="3175"/>
        </p:spPr>
        <p:txBody>
          <a:bodyPr lIns="0" tIns="0" rIns="0" bIns="0" anchor="ctr" anchorCtr="0">
            <a:noAutofit/>
          </a:bodyPr>
          <a:lstStyle>
            <a:defPPr>
              <a:defRPr lang="fi-FI"/>
            </a:defPPr>
            <a:lvl1pPr marL="0" marR="0" lvl="0" indent="0" defTabSz="914400" eaLnBrk="1" latinLnBrk="0" hangingPunct="1">
              <a:lnSpc>
                <a:spcPct val="85000"/>
              </a:lnSpc>
              <a:buClrTx/>
              <a:buSzTx/>
              <a:buFontTx/>
              <a:buNone/>
              <a:defRPr kumimoji="0" sz="2800" b="0" i="0" u="none" strike="noStrike" cap="none" spc="0" normalizeH="0" baseline="0">
                <a:ln>
                  <a:noFill/>
                </a:ln>
                <a:solidFill>
                  <a:srgbClr val="E10A0A"/>
                </a:solidFill>
                <a:effectLst/>
                <a:uLnTx/>
                <a:uFillTx/>
                <a:latin typeface="Tajawal" panose="00000500000000000000" pitchFamily="2" charset="-78"/>
                <a:cs typeface="Tajawal" panose="00000500000000000000" pitchFamily="2" charset="-78"/>
              </a:defRPr>
            </a:lvl1pPr>
            <a:lvl2pPr marL="4572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E10A0A"/>
                </a:solidFill>
                <a:effectLst/>
                <a:uLnTx/>
                <a:uFillTx/>
                <a:latin typeface="Arial" panose="020B0604020202020204" pitchFamily="34" charset="0"/>
                <a:cs typeface="Arial" panose="020B0604020202020204" pitchFamily="34" charset="0"/>
              </a:rPr>
              <a:t>SALES PERFORMANCE BY EV CATEGORY</a:t>
            </a:r>
          </a:p>
        </p:txBody>
      </p:sp>
      <p:graphicFrame>
        <p:nvGraphicFramePr>
          <p:cNvPr id="10" name="Table 9">
            <a:extLst>
              <a:ext uri="{FF2B5EF4-FFF2-40B4-BE49-F238E27FC236}">
                <a16:creationId xmlns:a16="http://schemas.microsoft.com/office/drawing/2014/main" id="{66584CFF-81BD-4140-920A-C907A43B81F9}"/>
              </a:ext>
            </a:extLst>
          </p:cNvPr>
          <p:cNvGraphicFramePr>
            <a:graphicFrameLocks noGrp="1"/>
          </p:cNvGraphicFramePr>
          <p:nvPr>
            <p:extLst>
              <p:ext uri="{D42A27DB-BD31-4B8C-83A1-F6EECF244321}">
                <p14:modId xmlns:p14="http://schemas.microsoft.com/office/powerpoint/2010/main" val="2622387009"/>
              </p:ext>
            </p:extLst>
          </p:nvPr>
        </p:nvGraphicFramePr>
        <p:xfrm>
          <a:off x="585526" y="4926057"/>
          <a:ext cx="3556802" cy="1789200"/>
        </p:xfrm>
        <a:graphic>
          <a:graphicData uri="http://schemas.openxmlformats.org/drawingml/2006/table">
            <a:tbl>
              <a:tblPr/>
              <a:tblGrid>
                <a:gridCol w="663132">
                  <a:extLst>
                    <a:ext uri="{9D8B030D-6E8A-4147-A177-3AD203B41FA5}">
                      <a16:colId xmlns:a16="http://schemas.microsoft.com/office/drawing/2014/main" val="3722865475"/>
                    </a:ext>
                  </a:extLst>
                </a:gridCol>
                <a:gridCol w="578734">
                  <a:extLst>
                    <a:ext uri="{9D8B030D-6E8A-4147-A177-3AD203B41FA5}">
                      <a16:colId xmlns:a16="http://schemas.microsoft.com/office/drawing/2014/main" val="415847256"/>
                    </a:ext>
                  </a:extLst>
                </a:gridCol>
                <a:gridCol w="578734">
                  <a:extLst>
                    <a:ext uri="{9D8B030D-6E8A-4147-A177-3AD203B41FA5}">
                      <a16:colId xmlns:a16="http://schemas.microsoft.com/office/drawing/2014/main" val="1079085948"/>
                    </a:ext>
                  </a:extLst>
                </a:gridCol>
                <a:gridCol w="578734">
                  <a:extLst>
                    <a:ext uri="{9D8B030D-6E8A-4147-A177-3AD203B41FA5}">
                      <a16:colId xmlns:a16="http://schemas.microsoft.com/office/drawing/2014/main" val="2888510833"/>
                    </a:ext>
                  </a:extLst>
                </a:gridCol>
                <a:gridCol w="578734">
                  <a:extLst>
                    <a:ext uri="{9D8B030D-6E8A-4147-A177-3AD203B41FA5}">
                      <a16:colId xmlns:a16="http://schemas.microsoft.com/office/drawing/2014/main" val="2168362571"/>
                    </a:ext>
                  </a:extLst>
                </a:gridCol>
                <a:gridCol w="578734">
                  <a:extLst>
                    <a:ext uri="{9D8B030D-6E8A-4147-A177-3AD203B41FA5}">
                      <a16:colId xmlns:a16="http://schemas.microsoft.com/office/drawing/2014/main" val="2727425076"/>
                    </a:ext>
                  </a:extLst>
                </a:gridCol>
              </a:tblGrid>
              <a:tr h="149100">
                <a:tc>
                  <a:txBody>
                    <a:bodyPr/>
                    <a:lstStyle/>
                    <a:p>
                      <a:pPr algn="r" fontAlgn="ctr"/>
                      <a:r>
                        <a:rPr lang="en-AE" sz="800" b="0" i="0" u="none" strike="noStrike">
                          <a:solidFill>
                            <a:srgbClr val="000000"/>
                          </a:solidFill>
                          <a:effectLst/>
                          <a:latin typeface="Segoe UI" panose="020B0502040204020203" pitchFamily="34" charset="0"/>
                        </a:rPr>
                        <a:t> </a:t>
                      </a:r>
                    </a:p>
                  </a:txBody>
                  <a:tcPr marL="7620" marR="7620" marT="7620"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2017</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2018</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2019</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2020</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2021</a:t>
                      </a:r>
                    </a:p>
                  </a:txBody>
                  <a:tcPr marL="7620" marR="7620" marT="7620"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318340247"/>
                  </a:ext>
                </a:extLst>
              </a:tr>
              <a:tr h="149100">
                <a:tc>
                  <a:txBody>
                    <a:bodyPr/>
                    <a:lstStyle/>
                    <a:p>
                      <a:pPr algn="r" fontAlgn="ctr"/>
                      <a:r>
                        <a:rPr lang="en-US" sz="800" b="0" i="0" u="none" strike="noStrike">
                          <a:solidFill>
                            <a:srgbClr val="000000"/>
                          </a:solidFill>
                          <a:effectLst/>
                          <a:latin typeface="Segoe UI" panose="020B0502040204020203" pitchFamily="34" charset="0"/>
                        </a:rPr>
                        <a:t>Uttar Pradesh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307 </a:t>
                      </a:r>
                    </a:p>
                  </a:txBody>
                  <a:tcPr marL="7620" marR="7620" marT="7620" marB="0" anchor="ctr">
                    <a:lnL>
                      <a:noFill/>
                    </a:lnL>
                    <a:lnR>
                      <a:noFill/>
                    </a:lnR>
                    <a:lnT>
                      <a:noFill/>
                    </a:lnT>
                    <a:lnB>
                      <a:noFill/>
                    </a:lnB>
                    <a:solidFill>
                      <a:srgbClr val="F7FAFB"/>
                    </a:solidFill>
                  </a:tcPr>
                </a:tc>
                <a:tc>
                  <a:txBody>
                    <a:bodyPr/>
                    <a:lstStyle/>
                    <a:p>
                      <a:pPr algn="ctr" fontAlgn="ctr"/>
                      <a:r>
                        <a:rPr lang="en-AE" sz="800" b="0" i="0" u="none" strike="noStrike">
                          <a:solidFill>
                            <a:srgbClr val="000000"/>
                          </a:solidFill>
                          <a:effectLst/>
                          <a:latin typeface="Segoe UI" panose="020B0502040204020203" pitchFamily="34" charset="0"/>
                        </a:rPr>
                        <a:t>          2,764 </a:t>
                      </a:r>
                    </a:p>
                  </a:txBody>
                  <a:tcPr marL="7620" marR="7620" marT="7620" marB="0" anchor="ctr">
                    <a:lnL>
                      <a:noFill/>
                    </a:lnL>
                    <a:lnR>
                      <a:noFill/>
                    </a:lnR>
                    <a:lnT>
                      <a:noFill/>
                    </a:lnT>
                    <a:lnB>
                      <a:noFill/>
                    </a:lnB>
                    <a:solidFill>
                      <a:srgbClr val="CCE9D5"/>
                    </a:solidFill>
                  </a:tcPr>
                </a:tc>
                <a:tc>
                  <a:txBody>
                    <a:bodyPr/>
                    <a:lstStyle/>
                    <a:p>
                      <a:pPr algn="ctr" fontAlgn="ctr"/>
                      <a:r>
                        <a:rPr lang="en-AE" sz="800" b="0" i="0" u="none" strike="noStrike">
                          <a:solidFill>
                            <a:srgbClr val="000000"/>
                          </a:solidFill>
                          <a:effectLst/>
                          <a:latin typeface="Segoe UI" panose="020B0502040204020203" pitchFamily="34" charset="0"/>
                        </a:rPr>
                        <a:t>          3,713 </a:t>
                      </a:r>
                    </a:p>
                  </a:txBody>
                  <a:tcPr marL="7620" marR="7620" marT="7620" marB="0" anchor="ctr">
                    <a:lnL>
                      <a:noFill/>
                    </a:lnL>
                    <a:lnR>
                      <a:noFill/>
                    </a:lnR>
                    <a:lnT>
                      <a:noFill/>
                    </a:lnT>
                    <a:lnB>
                      <a:noFill/>
                    </a:lnB>
                    <a:solidFill>
                      <a:srgbClr val="BBE2C7"/>
                    </a:solidFill>
                  </a:tcPr>
                </a:tc>
                <a:tc>
                  <a:txBody>
                    <a:bodyPr/>
                    <a:lstStyle/>
                    <a:p>
                      <a:pPr algn="ctr" fontAlgn="ctr"/>
                      <a:r>
                        <a:rPr lang="en-AE" sz="800" b="0" i="0" u="none" strike="noStrike">
                          <a:solidFill>
                            <a:srgbClr val="000000"/>
                          </a:solidFill>
                          <a:effectLst/>
                          <a:latin typeface="Segoe UI" panose="020B0502040204020203" pitchFamily="34" charset="0"/>
                        </a:rPr>
                        <a:t>          1,193 </a:t>
                      </a:r>
                    </a:p>
                  </a:txBody>
                  <a:tcPr marL="7620" marR="7620" marT="7620" marB="0" anchor="ctr">
                    <a:lnL>
                      <a:noFill/>
                    </a:lnL>
                    <a:lnR>
                      <a:noFill/>
                    </a:lnR>
                    <a:lnT>
                      <a:noFill/>
                    </a:lnT>
                    <a:lnB>
                      <a:noFill/>
                    </a:lnB>
                    <a:solidFill>
                      <a:srgbClr val="E7F4ED"/>
                    </a:solidFill>
                  </a:tcPr>
                </a:tc>
                <a:tc>
                  <a:txBody>
                    <a:bodyPr/>
                    <a:lstStyle/>
                    <a:p>
                      <a:pPr algn="ctr" fontAlgn="ctr"/>
                      <a:r>
                        <a:rPr lang="en-AE" sz="800" b="0" i="0" u="none" strike="noStrike">
                          <a:solidFill>
                            <a:srgbClr val="000000"/>
                          </a:solidFill>
                          <a:effectLst/>
                          <a:latin typeface="Segoe UI" panose="020B0502040204020203" pitchFamily="34" charset="0"/>
                        </a:rPr>
                        <a:t>            759 </a:t>
                      </a:r>
                    </a:p>
                  </a:txBody>
                  <a:tcPr marL="7620" marR="7620" marT="7620" marB="0" anchor="ctr">
                    <a:lnL>
                      <a:noFill/>
                    </a:lnL>
                    <a:lnR>
                      <a:noFill/>
                    </a:lnR>
                    <a:lnT>
                      <a:noFill/>
                    </a:lnT>
                    <a:lnB>
                      <a:noFill/>
                    </a:lnB>
                    <a:solidFill>
                      <a:srgbClr val="EFF7F4"/>
                    </a:solidFill>
                  </a:tcPr>
                </a:tc>
                <a:extLst>
                  <a:ext uri="{0D108BD9-81ED-4DB2-BD59-A6C34878D82A}">
                    <a16:rowId xmlns:a16="http://schemas.microsoft.com/office/drawing/2014/main" val="801523135"/>
                  </a:ext>
                </a:extLst>
              </a:tr>
              <a:tr h="149100">
                <a:tc>
                  <a:txBody>
                    <a:bodyPr/>
                    <a:lstStyle/>
                    <a:p>
                      <a:pPr algn="r" fontAlgn="ctr"/>
                      <a:r>
                        <a:rPr lang="en-US" sz="800" b="0" i="0" u="none" strike="noStrike">
                          <a:solidFill>
                            <a:srgbClr val="000000"/>
                          </a:solidFill>
                          <a:effectLst/>
                          <a:latin typeface="Segoe UI" panose="020B0502040204020203" pitchFamily="34" charset="0"/>
                        </a:rPr>
                        <a:t>Delhi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69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257 </a:t>
                      </a:r>
                    </a:p>
                  </a:txBody>
                  <a:tcPr marL="7620" marR="7620" marT="7620" marB="0" anchor="ctr">
                    <a:lnL>
                      <a:noFill/>
                    </a:lnL>
                    <a:lnR>
                      <a:noFill/>
                    </a:lnR>
                    <a:lnT>
                      <a:noFill/>
                    </a:lnT>
                    <a:lnB>
                      <a:noFill/>
                    </a:lnB>
                    <a:solidFill>
                      <a:srgbClr val="F8FBFC"/>
                    </a:solidFill>
                  </a:tcPr>
                </a:tc>
                <a:tc>
                  <a:txBody>
                    <a:bodyPr/>
                    <a:lstStyle/>
                    <a:p>
                      <a:pPr algn="ctr" fontAlgn="ctr"/>
                      <a:r>
                        <a:rPr lang="en-AE" sz="800" b="0" i="0" u="none" strike="noStrike">
                          <a:solidFill>
                            <a:srgbClr val="000000"/>
                          </a:solidFill>
                          <a:effectLst/>
                          <a:latin typeface="Segoe UI" panose="020B0502040204020203" pitchFamily="34" charset="0"/>
                        </a:rPr>
                        <a:t>          1,061 </a:t>
                      </a:r>
                    </a:p>
                  </a:txBody>
                  <a:tcPr marL="7620" marR="7620" marT="7620" marB="0" anchor="ctr">
                    <a:lnL>
                      <a:noFill/>
                    </a:lnL>
                    <a:lnR>
                      <a:noFill/>
                    </a:lnR>
                    <a:lnT>
                      <a:noFill/>
                    </a:lnT>
                    <a:lnB>
                      <a:noFill/>
                    </a:lnB>
                    <a:solidFill>
                      <a:srgbClr val="EAF5EF"/>
                    </a:solidFill>
                  </a:tcPr>
                </a:tc>
                <a:tc>
                  <a:txBody>
                    <a:bodyPr/>
                    <a:lstStyle/>
                    <a:p>
                      <a:pPr algn="ctr" fontAlgn="ctr"/>
                      <a:r>
                        <a:rPr lang="en-AE" sz="800" b="0" i="0" u="none" strike="noStrike">
                          <a:solidFill>
                            <a:srgbClr val="000000"/>
                          </a:solidFill>
                          <a:effectLst/>
                          <a:latin typeface="Segoe UI" panose="020B0502040204020203" pitchFamily="34" charset="0"/>
                        </a:rPr>
                        <a:t>          1,168 </a:t>
                      </a:r>
                    </a:p>
                  </a:txBody>
                  <a:tcPr marL="7620" marR="7620" marT="7620" marB="0" anchor="ctr">
                    <a:lnL>
                      <a:noFill/>
                    </a:lnL>
                    <a:lnR>
                      <a:noFill/>
                    </a:lnR>
                    <a:lnT>
                      <a:noFill/>
                    </a:lnT>
                    <a:lnB>
                      <a:noFill/>
                    </a:lnB>
                    <a:solidFill>
                      <a:srgbClr val="E8F4EE"/>
                    </a:solidFill>
                  </a:tcPr>
                </a:tc>
                <a:tc>
                  <a:txBody>
                    <a:bodyPr/>
                    <a:lstStyle/>
                    <a:p>
                      <a:pPr algn="ctr" fontAlgn="ctr"/>
                      <a:r>
                        <a:rPr lang="en-AE" sz="800" b="0" i="0" u="none" strike="noStrike">
                          <a:solidFill>
                            <a:srgbClr val="000000"/>
                          </a:solidFill>
                          <a:effectLst/>
                          <a:latin typeface="Segoe UI" panose="020B0502040204020203" pitchFamily="34" charset="0"/>
                        </a:rPr>
                        <a:t>          1,123 </a:t>
                      </a:r>
                    </a:p>
                  </a:txBody>
                  <a:tcPr marL="7620" marR="7620" marT="7620" marB="0" anchor="ctr">
                    <a:lnL>
                      <a:noFill/>
                    </a:lnL>
                    <a:lnR>
                      <a:noFill/>
                    </a:lnR>
                    <a:lnT>
                      <a:noFill/>
                    </a:lnT>
                    <a:lnB>
                      <a:noFill/>
                    </a:lnB>
                    <a:solidFill>
                      <a:srgbClr val="E9F4EE"/>
                    </a:solidFill>
                  </a:tcPr>
                </a:tc>
                <a:extLst>
                  <a:ext uri="{0D108BD9-81ED-4DB2-BD59-A6C34878D82A}">
                    <a16:rowId xmlns:a16="http://schemas.microsoft.com/office/drawing/2014/main" val="1928594101"/>
                  </a:ext>
                </a:extLst>
              </a:tr>
              <a:tr h="149100">
                <a:tc>
                  <a:txBody>
                    <a:bodyPr/>
                    <a:lstStyle/>
                    <a:p>
                      <a:pPr algn="r" fontAlgn="ctr"/>
                      <a:r>
                        <a:rPr lang="en-US" sz="800" b="0" i="0" u="none" strike="noStrike">
                          <a:solidFill>
                            <a:srgbClr val="000000"/>
                          </a:solidFill>
                          <a:effectLst/>
                          <a:latin typeface="Segoe UI" panose="020B0502040204020203" pitchFamily="34" charset="0"/>
                        </a:rPr>
                        <a:t>Bihar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15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591 </a:t>
                      </a:r>
                    </a:p>
                  </a:txBody>
                  <a:tcPr marL="7620" marR="7620" marT="7620" marB="0" anchor="ctr">
                    <a:lnL>
                      <a:noFill/>
                    </a:lnL>
                    <a:lnR>
                      <a:noFill/>
                    </a:lnR>
                    <a:lnT>
                      <a:noFill/>
                    </a:lnT>
                    <a:lnB>
                      <a:noFill/>
                    </a:lnB>
                    <a:solidFill>
                      <a:srgbClr val="F2F8F7"/>
                    </a:solidFill>
                  </a:tcPr>
                </a:tc>
                <a:tc>
                  <a:txBody>
                    <a:bodyPr/>
                    <a:lstStyle/>
                    <a:p>
                      <a:pPr algn="ctr" fontAlgn="ctr"/>
                      <a:r>
                        <a:rPr lang="en-AE" sz="800" b="0" i="0" u="none" strike="noStrike">
                          <a:solidFill>
                            <a:srgbClr val="000000"/>
                          </a:solidFill>
                          <a:effectLst/>
                          <a:latin typeface="Segoe UI" panose="020B0502040204020203" pitchFamily="34" charset="0"/>
                        </a:rPr>
                        <a:t>            714 </a:t>
                      </a:r>
                    </a:p>
                  </a:txBody>
                  <a:tcPr marL="7620" marR="7620" marT="7620" marB="0" anchor="ctr">
                    <a:lnL>
                      <a:noFill/>
                    </a:lnL>
                    <a:lnR>
                      <a:noFill/>
                    </a:lnR>
                    <a:lnT>
                      <a:noFill/>
                    </a:lnT>
                    <a:lnB>
                      <a:noFill/>
                    </a:lnB>
                    <a:solidFill>
                      <a:srgbClr val="F0F7F5"/>
                    </a:solidFill>
                  </a:tcPr>
                </a:tc>
                <a:tc>
                  <a:txBody>
                    <a:bodyPr/>
                    <a:lstStyle/>
                    <a:p>
                      <a:pPr algn="ctr" fontAlgn="ctr"/>
                      <a:r>
                        <a:rPr lang="en-AE" sz="800" b="0" i="0" u="none" strike="noStrike">
                          <a:solidFill>
                            <a:srgbClr val="000000"/>
                          </a:solidFill>
                          <a:effectLst/>
                          <a:latin typeface="Segoe UI" panose="020B0502040204020203" pitchFamily="34" charset="0"/>
                        </a:rPr>
                        <a:t>            384 </a:t>
                      </a:r>
                    </a:p>
                  </a:txBody>
                  <a:tcPr marL="7620" marR="7620" marT="7620" marB="0" anchor="ctr">
                    <a:lnL>
                      <a:noFill/>
                    </a:lnL>
                    <a:lnR>
                      <a:noFill/>
                    </a:lnR>
                    <a:lnT>
                      <a:noFill/>
                    </a:lnT>
                    <a:lnB>
                      <a:noFill/>
                    </a:lnB>
                    <a:solidFill>
                      <a:srgbClr val="F6FAFA"/>
                    </a:solidFill>
                  </a:tcPr>
                </a:tc>
                <a:tc>
                  <a:txBody>
                    <a:bodyPr/>
                    <a:lstStyle/>
                    <a:p>
                      <a:pPr algn="ctr" fontAlgn="ctr"/>
                      <a:r>
                        <a:rPr lang="en-AE" sz="800" b="0" i="0" u="none" strike="noStrike">
                          <a:solidFill>
                            <a:srgbClr val="000000"/>
                          </a:solidFill>
                          <a:effectLst/>
                          <a:latin typeface="Segoe UI" panose="020B0502040204020203" pitchFamily="34" charset="0"/>
                        </a:rPr>
                        <a:t>            274 </a:t>
                      </a:r>
                    </a:p>
                  </a:txBody>
                  <a:tcPr marL="7620" marR="7620" marT="7620" marB="0" anchor="ctr">
                    <a:lnL>
                      <a:noFill/>
                    </a:lnL>
                    <a:lnR>
                      <a:noFill/>
                    </a:lnR>
                    <a:lnT>
                      <a:noFill/>
                    </a:lnT>
                    <a:lnB>
                      <a:noFill/>
                    </a:lnB>
                    <a:solidFill>
                      <a:srgbClr val="F8FBFB"/>
                    </a:solidFill>
                  </a:tcPr>
                </a:tc>
                <a:extLst>
                  <a:ext uri="{0D108BD9-81ED-4DB2-BD59-A6C34878D82A}">
                    <a16:rowId xmlns:a16="http://schemas.microsoft.com/office/drawing/2014/main" val="3876921264"/>
                  </a:ext>
                </a:extLst>
              </a:tr>
              <a:tr h="149100">
                <a:tc>
                  <a:txBody>
                    <a:bodyPr/>
                    <a:lstStyle/>
                    <a:p>
                      <a:pPr algn="r" fontAlgn="ctr"/>
                      <a:r>
                        <a:rPr lang="en-US" sz="800" b="0" i="0" u="none" strike="noStrike">
                          <a:solidFill>
                            <a:srgbClr val="000000"/>
                          </a:solidFill>
                          <a:effectLst/>
                          <a:latin typeface="Segoe UI" panose="020B0502040204020203" pitchFamily="34" charset="0"/>
                        </a:rPr>
                        <a:t>West Bengal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15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263 </a:t>
                      </a:r>
                    </a:p>
                  </a:txBody>
                  <a:tcPr marL="7620" marR="7620" marT="7620" marB="0" anchor="ctr">
                    <a:lnL>
                      <a:noFill/>
                    </a:lnL>
                    <a:lnR>
                      <a:noFill/>
                    </a:lnR>
                    <a:lnT>
                      <a:noFill/>
                    </a:lnT>
                    <a:lnB>
                      <a:noFill/>
                    </a:lnB>
                    <a:solidFill>
                      <a:srgbClr val="F8FBFC"/>
                    </a:solidFill>
                  </a:tcPr>
                </a:tc>
                <a:tc>
                  <a:txBody>
                    <a:bodyPr/>
                    <a:lstStyle/>
                    <a:p>
                      <a:pPr algn="ctr" fontAlgn="ctr"/>
                      <a:r>
                        <a:rPr lang="en-AE" sz="800" b="0" i="0" u="none" strike="noStrike">
                          <a:solidFill>
                            <a:srgbClr val="000000"/>
                          </a:solidFill>
                          <a:effectLst/>
                          <a:latin typeface="Segoe UI" panose="020B0502040204020203" pitchFamily="34" charset="0"/>
                        </a:rPr>
                        <a:t>              97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30 </a:t>
                      </a:r>
                    </a:p>
                  </a:txBody>
                  <a:tcPr marL="7620" marR="7620" marT="7620" marB="0" anchor="ctr">
                    <a:lnL>
                      <a:noFill/>
                    </a:lnL>
                    <a:lnR>
                      <a:noFill/>
                    </a:lnR>
                    <a:lnT>
                      <a:noFill/>
                    </a:lnT>
                    <a:lnB>
                      <a:noFill/>
                    </a:lnB>
                    <a:solidFill>
                      <a:srgbClr val="FCFCFF"/>
                    </a:solidFill>
                  </a:tcPr>
                </a:tc>
                <a:extLst>
                  <a:ext uri="{0D108BD9-81ED-4DB2-BD59-A6C34878D82A}">
                    <a16:rowId xmlns:a16="http://schemas.microsoft.com/office/drawing/2014/main" val="3763791305"/>
                  </a:ext>
                </a:extLst>
              </a:tr>
              <a:tr h="149100">
                <a:tc>
                  <a:txBody>
                    <a:bodyPr/>
                    <a:lstStyle/>
                    <a:p>
                      <a:pPr algn="r" fontAlgn="ctr"/>
                      <a:r>
                        <a:rPr lang="en-US" sz="800" b="0" i="0" u="none" strike="noStrike">
                          <a:solidFill>
                            <a:srgbClr val="000000"/>
                          </a:solidFill>
                          <a:effectLst/>
                          <a:latin typeface="Segoe UI" panose="020B0502040204020203" pitchFamily="34" charset="0"/>
                        </a:rPr>
                        <a:t>Assam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6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69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98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40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39 </a:t>
                      </a:r>
                    </a:p>
                  </a:txBody>
                  <a:tcPr marL="7620" marR="7620" marT="7620" marB="0" anchor="ctr">
                    <a:lnL>
                      <a:noFill/>
                    </a:lnL>
                    <a:lnR>
                      <a:noFill/>
                    </a:lnR>
                    <a:lnT>
                      <a:noFill/>
                    </a:lnT>
                    <a:lnB>
                      <a:noFill/>
                    </a:lnB>
                    <a:solidFill>
                      <a:srgbClr val="FCFCFF"/>
                    </a:solidFill>
                  </a:tcPr>
                </a:tc>
                <a:extLst>
                  <a:ext uri="{0D108BD9-81ED-4DB2-BD59-A6C34878D82A}">
                    <a16:rowId xmlns:a16="http://schemas.microsoft.com/office/drawing/2014/main" val="2515393198"/>
                  </a:ext>
                </a:extLst>
              </a:tr>
              <a:tr h="149100">
                <a:tc>
                  <a:txBody>
                    <a:bodyPr/>
                    <a:lstStyle/>
                    <a:p>
                      <a:pPr algn="r" fontAlgn="ctr"/>
                      <a:r>
                        <a:rPr lang="en-US" sz="800" b="0" i="0" u="none" strike="noStrike">
                          <a:solidFill>
                            <a:srgbClr val="000000"/>
                          </a:solidFill>
                          <a:effectLst/>
                          <a:latin typeface="Segoe UI" panose="020B0502040204020203" pitchFamily="34" charset="0"/>
                        </a:rPr>
                        <a:t>Karnataka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62 </a:t>
                      </a:r>
                    </a:p>
                  </a:txBody>
                  <a:tcPr marL="7620" marR="7620" marT="7620" marB="0" anchor="ctr">
                    <a:lnL>
                      <a:noFill/>
                    </a:lnL>
                    <a:lnR>
                      <a:noFill/>
                    </a:lnR>
                    <a:lnT>
                      <a:noFill/>
                    </a:lnT>
                    <a:lnB>
                      <a:noFill/>
                    </a:lnB>
                    <a:solidFill>
                      <a:srgbClr val="FBFCFF"/>
                    </a:solidFill>
                  </a:tcPr>
                </a:tc>
                <a:tc>
                  <a:txBody>
                    <a:bodyPr/>
                    <a:lstStyle/>
                    <a:p>
                      <a:pPr algn="ctr" fontAlgn="ctr"/>
                      <a:r>
                        <a:rPr lang="en-AE" sz="800" b="0" i="0" u="none" strike="noStrike">
                          <a:solidFill>
                            <a:srgbClr val="000000"/>
                          </a:solidFill>
                          <a:effectLst/>
                          <a:latin typeface="Segoe UI" panose="020B0502040204020203" pitchFamily="34" charset="0"/>
                        </a:rPr>
                        <a:t>          1,393 </a:t>
                      </a:r>
                    </a:p>
                  </a:txBody>
                  <a:tcPr marL="7620" marR="7620" marT="7620" marB="0" anchor="ctr">
                    <a:lnL>
                      <a:noFill/>
                    </a:lnL>
                    <a:lnR>
                      <a:noFill/>
                    </a:lnR>
                    <a:lnT>
                      <a:noFill/>
                    </a:lnT>
                    <a:lnB>
                      <a:noFill/>
                    </a:lnB>
                    <a:solidFill>
                      <a:srgbClr val="E4F3EA"/>
                    </a:solidFill>
                  </a:tcPr>
                </a:tc>
                <a:tc>
                  <a:txBody>
                    <a:bodyPr/>
                    <a:lstStyle/>
                    <a:p>
                      <a:pPr algn="ctr" fontAlgn="ctr"/>
                      <a:r>
                        <a:rPr lang="en-AE" sz="800" b="0" i="0" u="none" strike="noStrike">
                          <a:solidFill>
                            <a:srgbClr val="000000"/>
                          </a:solidFill>
                          <a:effectLst/>
                          <a:latin typeface="Segoe UI" panose="020B0502040204020203" pitchFamily="34" charset="0"/>
                        </a:rPr>
                        <a:t>          5,569 </a:t>
                      </a:r>
                    </a:p>
                  </a:txBody>
                  <a:tcPr marL="7620" marR="7620" marT="7620" marB="0" anchor="ctr">
                    <a:lnL>
                      <a:noFill/>
                    </a:lnL>
                    <a:lnR>
                      <a:noFill/>
                    </a:lnR>
                    <a:lnT>
                      <a:noFill/>
                    </a:lnT>
                    <a:lnB>
                      <a:noFill/>
                    </a:lnB>
                    <a:solidFill>
                      <a:srgbClr val="9AD5AB"/>
                    </a:solidFill>
                  </a:tcPr>
                </a:tc>
                <a:tc>
                  <a:txBody>
                    <a:bodyPr/>
                    <a:lstStyle/>
                    <a:p>
                      <a:pPr algn="ctr" fontAlgn="ctr"/>
                      <a:r>
                        <a:rPr lang="en-AE" sz="800" b="0" i="0" u="none" strike="noStrike">
                          <a:solidFill>
                            <a:srgbClr val="000000"/>
                          </a:solidFill>
                          <a:effectLst/>
                          <a:latin typeface="Segoe UI" panose="020B0502040204020203" pitchFamily="34" charset="0"/>
                        </a:rPr>
                        <a:t>          8,686 </a:t>
                      </a:r>
                    </a:p>
                  </a:txBody>
                  <a:tcPr marL="7620" marR="7620" marT="7620" marB="0" anchor="ctr">
                    <a:lnL>
                      <a:noFill/>
                    </a:lnL>
                    <a:lnR>
                      <a:noFill/>
                    </a:lnR>
                    <a:lnT>
                      <a:noFill/>
                    </a:lnT>
                    <a:lnB>
                      <a:noFill/>
                    </a:lnB>
                    <a:solidFill>
                      <a:srgbClr val="63BE7B"/>
                    </a:solidFill>
                  </a:tcPr>
                </a:tc>
                <a:tc>
                  <a:txBody>
                    <a:bodyPr/>
                    <a:lstStyle/>
                    <a:p>
                      <a:pPr algn="ctr" fontAlgn="ctr"/>
                      <a:r>
                        <a:rPr lang="en-AE" sz="800" b="0" i="0" u="none" strike="noStrike">
                          <a:solidFill>
                            <a:srgbClr val="000000"/>
                          </a:solidFill>
                          <a:effectLst/>
                          <a:latin typeface="Segoe UI" panose="020B0502040204020203" pitchFamily="34" charset="0"/>
                        </a:rPr>
                        <a:t>          5,857 </a:t>
                      </a:r>
                    </a:p>
                  </a:txBody>
                  <a:tcPr marL="7620" marR="7620" marT="7620" marB="0" anchor="ctr">
                    <a:lnL>
                      <a:noFill/>
                    </a:lnL>
                    <a:lnR>
                      <a:noFill/>
                    </a:lnR>
                    <a:lnT>
                      <a:noFill/>
                    </a:lnT>
                    <a:lnB>
                      <a:noFill/>
                    </a:lnB>
                    <a:solidFill>
                      <a:srgbClr val="95D3A6"/>
                    </a:solidFill>
                  </a:tcPr>
                </a:tc>
                <a:extLst>
                  <a:ext uri="{0D108BD9-81ED-4DB2-BD59-A6C34878D82A}">
                    <a16:rowId xmlns:a16="http://schemas.microsoft.com/office/drawing/2014/main" val="2299691487"/>
                  </a:ext>
                </a:extLst>
              </a:tr>
              <a:tr h="149100">
                <a:tc>
                  <a:txBody>
                    <a:bodyPr/>
                    <a:lstStyle/>
                    <a:p>
                      <a:pPr algn="r" fontAlgn="ctr"/>
                      <a:r>
                        <a:rPr lang="en-US" sz="800" b="0" i="0" u="none" strike="noStrike" dirty="0">
                          <a:solidFill>
                            <a:srgbClr val="000000"/>
                          </a:solidFill>
                          <a:effectLst/>
                          <a:latin typeface="Segoe UI" panose="020B0502040204020203" pitchFamily="34" charset="0"/>
                        </a:rPr>
                        <a:t>Rajasthan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72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1,505 </a:t>
                      </a:r>
                    </a:p>
                  </a:txBody>
                  <a:tcPr marL="7620" marR="7620" marT="7620" marB="0" anchor="ctr">
                    <a:lnL>
                      <a:noFill/>
                    </a:lnL>
                    <a:lnR>
                      <a:noFill/>
                    </a:lnR>
                    <a:lnT>
                      <a:noFill/>
                    </a:lnT>
                    <a:lnB>
                      <a:noFill/>
                    </a:lnB>
                    <a:solidFill>
                      <a:srgbClr val="E2F2E9"/>
                    </a:solidFill>
                  </a:tcPr>
                </a:tc>
                <a:tc>
                  <a:txBody>
                    <a:bodyPr/>
                    <a:lstStyle/>
                    <a:p>
                      <a:pPr algn="ctr" fontAlgn="ctr"/>
                      <a:r>
                        <a:rPr lang="en-AE" sz="800" b="0" i="0" u="none" strike="noStrike">
                          <a:solidFill>
                            <a:srgbClr val="000000"/>
                          </a:solidFill>
                          <a:effectLst/>
                          <a:latin typeface="Segoe UI" panose="020B0502040204020203" pitchFamily="34" charset="0"/>
                        </a:rPr>
                        <a:t>          2,004 </a:t>
                      </a:r>
                    </a:p>
                  </a:txBody>
                  <a:tcPr marL="7620" marR="7620" marT="7620" marB="0" anchor="ctr">
                    <a:lnL>
                      <a:noFill/>
                    </a:lnL>
                    <a:lnR>
                      <a:noFill/>
                    </a:lnR>
                    <a:lnT>
                      <a:noFill/>
                    </a:lnT>
                    <a:lnB>
                      <a:noFill/>
                    </a:lnB>
                    <a:solidFill>
                      <a:srgbClr val="D9EEE1"/>
                    </a:solidFill>
                  </a:tcPr>
                </a:tc>
                <a:tc>
                  <a:txBody>
                    <a:bodyPr/>
                    <a:lstStyle/>
                    <a:p>
                      <a:pPr algn="ctr" fontAlgn="ctr"/>
                      <a:r>
                        <a:rPr lang="en-AE" sz="800" b="0" i="0" u="none" strike="noStrike">
                          <a:solidFill>
                            <a:srgbClr val="000000"/>
                          </a:solidFill>
                          <a:effectLst/>
                          <a:latin typeface="Segoe UI" panose="020B0502040204020203" pitchFamily="34" charset="0"/>
                        </a:rPr>
                        <a:t>          1,963 </a:t>
                      </a:r>
                    </a:p>
                  </a:txBody>
                  <a:tcPr marL="7620" marR="7620" marT="7620" marB="0" anchor="ctr">
                    <a:lnL>
                      <a:noFill/>
                    </a:lnL>
                    <a:lnR>
                      <a:noFill/>
                    </a:lnR>
                    <a:lnT>
                      <a:noFill/>
                    </a:lnT>
                    <a:lnB>
                      <a:noFill/>
                    </a:lnB>
                    <a:solidFill>
                      <a:srgbClr val="DAEEE2"/>
                    </a:solidFill>
                  </a:tcPr>
                </a:tc>
                <a:tc>
                  <a:txBody>
                    <a:bodyPr/>
                    <a:lstStyle/>
                    <a:p>
                      <a:pPr algn="ctr" fontAlgn="ctr"/>
                      <a:r>
                        <a:rPr lang="en-AE" sz="800" b="0" i="0" u="none" strike="noStrike">
                          <a:solidFill>
                            <a:srgbClr val="000000"/>
                          </a:solidFill>
                          <a:effectLst/>
                          <a:latin typeface="Segoe UI" panose="020B0502040204020203" pitchFamily="34" charset="0"/>
                        </a:rPr>
                        <a:t>          2,775 </a:t>
                      </a:r>
                    </a:p>
                  </a:txBody>
                  <a:tcPr marL="7620" marR="7620" marT="7620" marB="0" anchor="ctr">
                    <a:lnL>
                      <a:noFill/>
                    </a:lnL>
                    <a:lnR>
                      <a:noFill/>
                    </a:lnR>
                    <a:lnT>
                      <a:noFill/>
                    </a:lnT>
                    <a:lnB>
                      <a:noFill/>
                    </a:lnB>
                    <a:solidFill>
                      <a:srgbClr val="CCE9D5"/>
                    </a:solidFill>
                  </a:tcPr>
                </a:tc>
                <a:extLst>
                  <a:ext uri="{0D108BD9-81ED-4DB2-BD59-A6C34878D82A}">
                    <a16:rowId xmlns:a16="http://schemas.microsoft.com/office/drawing/2014/main" val="70769969"/>
                  </a:ext>
                </a:extLst>
              </a:tr>
              <a:tr h="149100">
                <a:tc>
                  <a:txBody>
                    <a:bodyPr/>
                    <a:lstStyle/>
                    <a:p>
                      <a:pPr algn="r" fontAlgn="ctr"/>
                      <a:r>
                        <a:rPr lang="en-US" sz="800" b="0" i="0" u="none" strike="noStrike">
                          <a:solidFill>
                            <a:srgbClr val="000000"/>
                          </a:solidFill>
                          <a:effectLst/>
                          <a:latin typeface="Segoe UI" panose="020B0502040204020203" pitchFamily="34" charset="0"/>
                        </a:rPr>
                        <a:t>Maharashtra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362 </a:t>
                      </a:r>
                    </a:p>
                  </a:txBody>
                  <a:tcPr marL="7620" marR="7620" marT="7620" marB="0" anchor="ctr">
                    <a:lnL>
                      <a:noFill/>
                    </a:lnL>
                    <a:lnR>
                      <a:noFill/>
                    </a:lnR>
                    <a:lnT>
                      <a:noFill/>
                    </a:lnT>
                    <a:lnB>
                      <a:noFill/>
                    </a:lnB>
                    <a:solidFill>
                      <a:srgbClr val="F6FAFA"/>
                    </a:solidFill>
                  </a:tcPr>
                </a:tc>
                <a:tc>
                  <a:txBody>
                    <a:bodyPr/>
                    <a:lstStyle/>
                    <a:p>
                      <a:pPr algn="ctr" fontAlgn="ctr"/>
                      <a:r>
                        <a:rPr lang="en-AE" sz="800" b="0" i="0" u="none" strike="noStrike">
                          <a:solidFill>
                            <a:srgbClr val="000000"/>
                          </a:solidFill>
                          <a:effectLst/>
                          <a:latin typeface="Segoe UI" panose="020B0502040204020203" pitchFamily="34" charset="0"/>
                        </a:rPr>
                        <a:t>          3,132 </a:t>
                      </a:r>
                    </a:p>
                  </a:txBody>
                  <a:tcPr marL="7620" marR="7620" marT="7620" marB="0" anchor="ctr">
                    <a:lnL>
                      <a:noFill/>
                    </a:lnL>
                    <a:lnR>
                      <a:noFill/>
                    </a:lnR>
                    <a:lnT>
                      <a:noFill/>
                    </a:lnT>
                    <a:lnB>
                      <a:noFill/>
                    </a:lnB>
                    <a:solidFill>
                      <a:srgbClr val="C5E6D0"/>
                    </a:solidFill>
                  </a:tcPr>
                </a:tc>
                <a:tc>
                  <a:txBody>
                    <a:bodyPr/>
                    <a:lstStyle/>
                    <a:p>
                      <a:pPr algn="ctr" fontAlgn="ctr"/>
                      <a:r>
                        <a:rPr lang="en-AE" sz="800" b="0" i="0" u="none" strike="noStrike">
                          <a:solidFill>
                            <a:srgbClr val="000000"/>
                          </a:solidFill>
                          <a:effectLst/>
                          <a:latin typeface="Segoe UI" panose="020B0502040204020203" pitchFamily="34" charset="0"/>
                        </a:rPr>
                        <a:t>          5,727 </a:t>
                      </a:r>
                    </a:p>
                  </a:txBody>
                  <a:tcPr marL="7620" marR="7620" marT="7620" marB="0" anchor="ctr">
                    <a:lnL>
                      <a:noFill/>
                    </a:lnL>
                    <a:lnR>
                      <a:noFill/>
                    </a:lnR>
                    <a:lnT>
                      <a:noFill/>
                    </a:lnT>
                    <a:lnB>
                      <a:noFill/>
                    </a:lnB>
                    <a:solidFill>
                      <a:srgbClr val="98D4A8"/>
                    </a:solidFill>
                  </a:tcPr>
                </a:tc>
                <a:tc>
                  <a:txBody>
                    <a:bodyPr/>
                    <a:lstStyle/>
                    <a:p>
                      <a:pPr algn="ctr" fontAlgn="ctr"/>
                      <a:r>
                        <a:rPr lang="en-AE" sz="800" b="0" i="0" u="none" strike="noStrike">
                          <a:solidFill>
                            <a:srgbClr val="000000"/>
                          </a:solidFill>
                          <a:effectLst/>
                          <a:latin typeface="Segoe UI" panose="020B0502040204020203" pitchFamily="34" charset="0"/>
                        </a:rPr>
                        <a:t>          5,069 </a:t>
                      </a:r>
                    </a:p>
                  </a:txBody>
                  <a:tcPr marL="7620" marR="7620" marT="7620" marB="0" anchor="ctr">
                    <a:lnL>
                      <a:noFill/>
                    </a:lnL>
                    <a:lnR>
                      <a:noFill/>
                    </a:lnR>
                    <a:lnT>
                      <a:noFill/>
                    </a:lnT>
                    <a:lnB>
                      <a:noFill/>
                    </a:lnB>
                    <a:solidFill>
                      <a:srgbClr val="A3D8B2"/>
                    </a:solidFill>
                  </a:tcPr>
                </a:tc>
                <a:tc>
                  <a:txBody>
                    <a:bodyPr/>
                    <a:lstStyle/>
                    <a:p>
                      <a:pPr algn="ctr" fontAlgn="ctr"/>
                      <a:r>
                        <a:rPr lang="en-AE" sz="800" b="0" i="0" u="none" strike="noStrike">
                          <a:solidFill>
                            <a:srgbClr val="000000"/>
                          </a:solidFill>
                          <a:effectLst/>
                          <a:latin typeface="Segoe UI" panose="020B0502040204020203" pitchFamily="34" charset="0"/>
                        </a:rPr>
                        <a:t>          3,689 </a:t>
                      </a:r>
                    </a:p>
                  </a:txBody>
                  <a:tcPr marL="7620" marR="7620" marT="7620" marB="0" anchor="ctr">
                    <a:lnL>
                      <a:noFill/>
                    </a:lnL>
                    <a:lnR>
                      <a:noFill/>
                    </a:lnR>
                    <a:lnT>
                      <a:noFill/>
                    </a:lnT>
                    <a:lnB>
                      <a:noFill/>
                    </a:lnB>
                    <a:solidFill>
                      <a:srgbClr val="BCE2C7"/>
                    </a:solidFill>
                  </a:tcPr>
                </a:tc>
                <a:extLst>
                  <a:ext uri="{0D108BD9-81ED-4DB2-BD59-A6C34878D82A}">
                    <a16:rowId xmlns:a16="http://schemas.microsoft.com/office/drawing/2014/main" val="3977421172"/>
                  </a:ext>
                </a:extLst>
              </a:tr>
              <a:tr h="149100">
                <a:tc>
                  <a:txBody>
                    <a:bodyPr/>
                    <a:lstStyle/>
                    <a:p>
                      <a:pPr algn="r" fontAlgn="ctr"/>
                      <a:r>
                        <a:rPr lang="en-US" sz="800" b="0" i="0" u="none" strike="noStrike">
                          <a:solidFill>
                            <a:srgbClr val="000000"/>
                          </a:solidFill>
                          <a:effectLst/>
                          <a:latin typeface="Segoe UI" panose="020B0502040204020203" pitchFamily="34" charset="0"/>
                        </a:rPr>
                        <a:t>Uttarakhand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29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255 </a:t>
                      </a:r>
                    </a:p>
                  </a:txBody>
                  <a:tcPr marL="7620" marR="7620" marT="7620" marB="0" anchor="ctr">
                    <a:lnL>
                      <a:noFill/>
                    </a:lnL>
                    <a:lnR>
                      <a:noFill/>
                    </a:lnR>
                    <a:lnT>
                      <a:noFill/>
                    </a:lnT>
                    <a:lnB>
                      <a:noFill/>
                    </a:lnB>
                    <a:solidFill>
                      <a:srgbClr val="F8FBFC"/>
                    </a:solidFill>
                  </a:tcPr>
                </a:tc>
                <a:tc>
                  <a:txBody>
                    <a:bodyPr/>
                    <a:lstStyle/>
                    <a:p>
                      <a:pPr algn="ctr" fontAlgn="ctr"/>
                      <a:r>
                        <a:rPr lang="en-AE" sz="800" b="0" i="0" u="none" strike="noStrike">
                          <a:solidFill>
                            <a:srgbClr val="000000"/>
                          </a:solidFill>
                          <a:effectLst/>
                          <a:latin typeface="Segoe UI" panose="020B0502040204020203" pitchFamily="34" charset="0"/>
                        </a:rPr>
                        <a:t>            492 </a:t>
                      </a:r>
                    </a:p>
                  </a:txBody>
                  <a:tcPr marL="7620" marR="7620" marT="7620" marB="0" anchor="ctr">
                    <a:lnL>
                      <a:noFill/>
                    </a:lnL>
                    <a:lnR>
                      <a:noFill/>
                    </a:lnR>
                    <a:lnT>
                      <a:noFill/>
                    </a:lnT>
                    <a:lnB>
                      <a:noFill/>
                    </a:lnB>
                    <a:solidFill>
                      <a:srgbClr val="F4F9F8"/>
                    </a:solidFill>
                  </a:tcPr>
                </a:tc>
                <a:tc>
                  <a:txBody>
                    <a:bodyPr/>
                    <a:lstStyle/>
                    <a:p>
                      <a:pPr algn="ctr" fontAlgn="ctr"/>
                      <a:r>
                        <a:rPr lang="en-AE" sz="800" b="0" i="0" u="none" strike="noStrike">
                          <a:solidFill>
                            <a:srgbClr val="000000"/>
                          </a:solidFill>
                          <a:effectLst/>
                          <a:latin typeface="Segoe UI" panose="020B0502040204020203" pitchFamily="34" charset="0"/>
                        </a:rPr>
                        <a:t>            179 </a:t>
                      </a:r>
                    </a:p>
                  </a:txBody>
                  <a:tcPr marL="7620" marR="7620" marT="7620" marB="0" anchor="ctr">
                    <a:lnL>
                      <a:noFill/>
                    </a:lnL>
                    <a:lnR>
                      <a:noFill/>
                    </a:lnR>
                    <a:lnT>
                      <a:noFill/>
                    </a:lnT>
                    <a:lnB>
                      <a:noFill/>
                    </a:lnB>
                    <a:solidFill>
                      <a:srgbClr val="F9FBFD"/>
                    </a:solidFill>
                  </a:tcPr>
                </a:tc>
                <a:tc>
                  <a:txBody>
                    <a:bodyPr/>
                    <a:lstStyle/>
                    <a:p>
                      <a:pPr algn="ctr" fontAlgn="ctr"/>
                      <a:r>
                        <a:rPr lang="en-AE" sz="800" b="0" i="0" u="none" strike="noStrike">
                          <a:solidFill>
                            <a:srgbClr val="000000"/>
                          </a:solidFill>
                          <a:effectLst/>
                          <a:latin typeface="Segoe UI" panose="020B0502040204020203" pitchFamily="34" charset="0"/>
                        </a:rPr>
                        <a:t>            169 </a:t>
                      </a:r>
                    </a:p>
                  </a:txBody>
                  <a:tcPr marL="7620" marR="7620" marT="7620" marB="0" anchor="ctr">
                    <a:lnL>
                      <a:noFill/>
                    </a:lnL>
                    <a:lnR>
                      <a:noFill/>
                    </a:lnR>
                    <a:lnT>
                      <a:noFill/>
                    </a:lnT>
                    <a:lnB>
                      <a:noFill/>
                    </a:lnB>
                    <a:solidFill>
                      <a:srgbClr val="FAFBFD"/>
                    </a:solidFill>
                  </a:tcPr>
                </a:tc>
                <a:extLst>
                  <a:ext uri="{0D108BD9-81ED-4DB2-BD59-A6C34878D82A}">
                    <a16:rowId xmlns:a16="http://schemas.microsoft.com/office/drawing/2014/main" val="1268034057"/>
                  </a:ext>
                </a:extLst>
              </a:tr>
              <a:tr h="149100">
                <a:tc>
                  <a:txBody>
                    <a:bodyPr/>
                    <a:lstStyle/>
                    <a:p>
                      <a:pPr algn="r" fontAlgn="ctr"/>
                      <a:r>
                        <a:rPr lang="en-US" sz="800" b="0" i="0" u="none" strike="noStrike">
                          <a:solidFill>
                            <a:srgbClr val="000000"/>
                          </a:solidFill>
                          <a:effectLst/>
                          <a:latin typeface="Segoe UI" panose="020B0502040204020203" pitchFamily="34" charset="0"/>
                        </a:rPr>
                        <a:t>Tamil Nadu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31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1,264 </a:t>
                      </a:r>
                    </a:p>
                  </a:txBody>
                  <a:tcPr marL="7620" marR="7620" marT="7620" marB="0" anchor="ctr">
                    <a:lnL>
                      <a:noFill/>
                    </a:lnL>
                    <a:lnR>
                      <a:noFill/>
                    </a:lnR>
                    <a:lnT>
                      <a:noFill/>
                    </a:lnT>
                    <a:lnB>
                      <a:noFill/>
                    </a:lnB>
                    <a:solidFill>
                      <a:srgbClr val="E6F3EC"/>
                    </a:solidFill>
                  </a:tcPr>
                </a:tc>
                <a:tc>
                  <a:txBody>
                    <a:bodyPr/>
                    <a:lstStyle/>
                    <a:p>
                      <a:pPr algn="ctr" fontAlgn="ctr"/>
                      <a:r>
                        <a:rPr lang="en-AE" sz="800" b="0" i="0" u="none" strike="noStrike">
                          <a:solidFill>
                            <a:srgbClr val="000000"/>
                          </a:solidFill>
                          <a:effectLst/>
                          <a:latin typeface="Segoe UI" panose="020B0502040204020203" pitchFamily="34" charset="0"/>
                        </a:rPr>
                        <a:t>          3,389 </a:t>
                      </a:r>
                    </a:p>
                  </a:txBody>
                  <a:tcPr marL="7620" marR="7620" marT="7620" marB="0" anchor="ctr">
                    <a:lnL>
                      <a:noFill/>
                    </a:lnL>
                    <a:lnR>
                      <a:noFill/>
                    </a:lnR>
                    <a:lnT>
                      <a:noFill/>
                    </a:lnT>
                    <a:lnB>
                      <a:noFill/>
                    </a:lnB>
                    <a:solidFill>
                      <a:srgbClr val="C1E4CC"/>
                    </a:solidFill>
                  </a:tcPr>
                </a:tc>
                <a:tc>
                  <a:txBody>
                    <a:bodyPr/>
                    <a:lstStyle/>
                    <a:p>
                      <a:pPr algn="ctr" fontAlgn="ctr"/>
                      <a:r>
                        <a:rPr lang="en-AE" sz="800" b="0" i="0" u="none" strike="noStrike">
                          <a:solidFill>
                            <a:srgbClr val="000000"/>
                          </a:solidFill>
                          <a:effectLst/>
                          <a:latin typeface="Segoe UI" panose="020B0502040204020203" pitchFamily="34" charset="0"/>
                        </a:rPr>
                        <a:t>          5,414 </a:t>
                      </a:r>
                    </a:p>
                  </a:txBody>
                  <a:tcPr marL="7620" marR="7620" marT="7620" marB="0" anchor="ctr">
                    <a:lnL>
                      <a:noFill/>
                    </a:lnL>
                    <a:lnR>
                      <a:noFill/>
                    </a:lnR>
                    <a:lnT>
                      <a:noFill/>
                    </a:lnT>
                    <a:lnB>
                      <a:noFill/>
                    </a:lnB>
                    <a:solidFill>
                      <a:srgbClr val="9DD6AD"/>
                    </a:solidFill>
                  </a:tcPr>
                </a:tc>
                <a:tc>
                  <a:txBody>
                    <a:bodyPr/>
                    <a:lstStyle/>
                    <a:p>
                      <a:pPr algn="ctr" fontAlgn="ctr"/>
                      <a:r>
                        <a:rPr lang="en-AE" sz="800" b="0" i="0" u="none" strike="noStrike">
                          <a:solidFill>
                            <a:srgbClr val="000000"/>
                          </a:solidFill>
                          <a:effectLst/>
                          <a:latin typeface="Segoe UI" panose="020B0502040204020203" pitchFamily="34" charset="0"/>
                        </a:rPr>
                        <a:t>          4,899 </a:t>
                      </a:r>
                    </a:p>
                  </a:txBody>
                  <a:tcPr marL="7620" marR="7620" marT="7620" marB="0" anchor="ctr">
                    <a:lnL>
                      <a:noFill/>
                    </a:lnL>
                    <a:lnR>
                      <a:noFill/>
                    </a:lnR>
                    <a:lnT>
                      <a:noFill/>
                    </a:lnT>
                    <a:lnB>
                      <a:noFill/>
                    </a:lnB>
                    <a:solidFill>
                      <a:srgbClr val="A6DAB5"/>
                    </a:solidFill>
                  </a:tcPr>
                </a:tc>
                <a:extLst>
                  <a:ext uri="{0D108BD9-81ED-4DB2-BD59-A6C34878D82A}">
                    <a16:rowId xmlns:a16="http://schemas.microsoft.com/office/drawing/2014/main" val="1507363250"/>
                  </a:ext>
                </a:extLst>
              </a:tr>
              <a:tr h="149100">
                <a:tc>
                  <a:txBody>
                    <a:bodyPr/>
                    <a:lstStyle/>
                    <a:p>
                      <a:pPr algn="r" fontAlgn="ctr"/>
                      <a:r>
                        <a:rPr lang="en-US" sz="800" b="0" i="0" u="none" strike="noStrike">
                          <a:solidFill>
                            <a:srgbClr val="000000"/>
                          </a:solidFill>
                          <a:effectLst/>
                          <a:latin typeface="Segoe UI" panose="020B0502040204020203" pitchFamily="34" charset="0"/>
                        </a:rPr>
                        <a:t>Others</a:t>
                      </a:r>
                    </a:p>
                  </a:txBody>
                  <a:tcPr marL="7620" marR="7620" marT="762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505 </a:t>
                      </a:r>
                    </a:p>
                  </a:txBody>
                  <a:tcPr marL="7620" marR="7620" marT="7620" marB="0" anchor="ctr">
                    <a:lnL>
                      <a:noFill/>
                    </a:lnL>
                    <a:lnR>
                      <a:noFill/>
                    </a:lnR>
                    <a:lnT>
                      <a:noFill/>
                    </a:lnT>
                    <a:lnB>
                      <a:noFill/>
                    </a:lnB>
                    <a:solidFill>
                      <a:srgbClr val="F4F9F8"/>
                    </a:solidFill>
                  </a:tcPr>
                </a:tc>
                <a:tc>
                  <a:txBody>
                    <a:bodyPr/>
                    <a:lstStyle/>
                    <a:p>
                      <a:pPr algn="ctr" fontAlgn="ctr"/>
                      <a:r>
                        <a:rPr lang="en-AE" sz="800" b="0" i="0" u="none" strike="noStrike">
                          <a:solidFill>
                            <a:srgbClr val="000000"/>
                          </a:solidFill>
                          <a:effectLst/>
                          <a:latin typeface="Segoe UI" panose="020B0502040204020203" pitchFamily="34" charset="0"/>
                        </a:rPr>
                        <a:t>          4,188 </a:t>
                      </a:r>
                    </a:p>
                  </a:txBody>
                  <a:tcPr marL="7620" marR="7620" marT="7620" marB="0" anchor="ctr">
                    <a:lnL>
                      <a:noFill/>
                    </a:lnL>
                    <a:lnR>
                      <a:noFill/>
                    </a:lnR>
                    <a:lnT>
                      <a:noFill/>
                    </a:lnT>
                    <a:lnB>
                      <a:noFill/>
                    </a:lnB>
                    <a:solidFill>
                      <a:srgbClr val="B3DFC0"/>
                    </a:solidFill>
                  </a:tcPr>
                </a:tc>
                <a:tc>
                  <a:txBody>
                    <a:bodyPr/>
                    <a:lstStyle/>
                    <a:p>
                      <a:pPr algn="ctr" fontAlgn="ctr"/>
                      <a:r>
                        <a:rPr lang="en-AE" sz="800" b="0" i="0" u="none" strike="noStrike">
                          <a:solidFill>
                            <a:srgbClr val="000000"/>
                          </a:solidFill>
                          <a:effectLst/>
                          <a:latin typeface="Segoe UI" panose="020B0502040204020203" pitchFamily="34" charset="0"/>
                        </a:rPr>
                        <a:t>          4,717 </a:t>
                      </a:r>
                    </a:p>
                  </a:txBody>
                  <a:tcPr marL="7620" marR="7620" marT="7620" marB="0" anchor="ctr">
                    <a:lnL>
                      <a:noFill/>
                    </a:lnL>
                    <a:lnR>
                      <a:noFill/>
                    </a:lnR>
                    <a:lnT>
                      <a:noFill/>
                    </a:lnT>
                    <a:lnB>
                      <a:noFill/>
                    </a:lnB>
                    <a:solidFill>
                      <a:srgbClr val="A9DBB8"/>
                    </a:solidFill>
                  </a:tcPr>
                </a:tc>
                <a:tc>
                  <a:txBody>
                    <a:bodyPr/>
                    <a:lstStyle/>
                    <a:p>
                      <a:pPr algn="ctr" fontAlgn="ctr"/>
                      <a:r>
                        <a:rPr lang="en-AE" sz="800" b="0" i="0" u="none" strike="noStrike">
                          <a:solidFill>
                            <a:srgbClr val="000000"/>
                          </a:solidFill>
                          <a:effectLst/>
                          <a:latin typeface="Segoe UI" panose="020B0502040204020203" pitchFamily="34" charset="0"/>
                        </a:rPr>
                        <a:t>          3,076 </a:t>
                      </a:r>
                    </a:p>
                  </a:txBody>
                  <a:tcPr marL="7620" marR="7620" marT="7620" marB="0" anchor="ctr">
                    <a:lnL>
                      <a:noFill/>
                    </a:lnL>
                    <a:lnR>
                      <a:noFill/>
                    </a:lnR>
                    <a:lnT>
                      <a:noFill/>
                    </a:lnT>
                    <a:lnB>
                      <a:noFill/>
                    </a:lnB>
                    <a:solidFill>
                      <a:srgbClr val="C6E7D1"/>
                    </a:solidFill>
                  </a:tcPr>
                </a:tc>
                <a:tc>
                  <a:txBody>
                    <a:bodyPr/>
                    <a:lstStyle/>
                    <a:p>
                      <a:pPr algn="ctr" fontAlgn="ctr"/>
                      <a:r>
                        <a:rPr lang="en-AE" sz="800" b="0" i="0" u="none" strike="noStrike" dirty="0">
                          <a:solidFill>
                            <a:srgbClr val="000000"/>
                          </a:solidFill>
                          <a:effectLst/>
                          <a:latin typeface="Segoe UI" panose="020B0502040204020203" pitchFamily="34" charset="0"/>
                        </a:rPr>
                        <a:t>          3,265 </a:t>
                      </a:r>
                    </a:p>
                  </a:txBody>
                  <a:tcPr marL="7620" marR="7620" marT="7620" marB="0" anchor="ctr">
                    <a:lnL>
                      <a:noFill/>
                    </a:lnL>
                    <a:lnR>
                      <a:noFill/>
                    </a:lnR>
                    <a:lnT>
                      <a:noFill/>
                    </a:lnT>
                    <a:lnB>
                      <a:noFill/>
                    </a:lnB>
                    <a:solidFill>
                      <a:srgbClr val="C3E5CE"/>
                    </a:solidFill>
                  </a:tcPr>
                </a:tc>
                <a:extLst>
                  <a:ext uri="{0D108BD9-81ED-4DB2-BD59-A6C34878D82A}">
                    <a16:rowId xmlns:a16="http://schemas.microsoft.com/office/drawing/2014/main" val="446088888"/>
                  </a:ext>
                </a:extLst>
              </a:tr>
            </a:tbl>
          </a:graphicData>
        </a:graphic>
      </p:graphicFrame>
      <mc:AlternateContent xmlns:mc="http://schemas.openxmlformats.org/markup-compatibility/2006" xmlns:cx4="http://schemas.microsoft.com/office/drawing/2016/5/10/chartex">
        <mc:Choice Requires="cx4">
          <p:graphicFrame>
            <p:nvGraphicFramePr>
              <p:cNvPr id="30" name="Chart 29">
                <a:extLst>
                  <a:ext uri="{FF2B5EF4-FFF2-40B4-BE49-F238E27FC236}">
                    <a16:creationId xmlns:a16="http://schemas.microsoft.com/office/drawing/2014/main" id="{88EE691D-0A0E-470E-92D7-6E9ADBC266A9}"/>
                  </a:ext>
                </a:extLst>
              </p:cNvPr>
              <p:cNvGraphicFramePr/>
              <p:nvPr>
                <p:extLst>
                  <p:ext uri="{D42A27DB-BD31-4B8C-83A1-F6EECF244321}">
                    <p14:modId xmlns:p14="http://schemas.microsoft.com/office/powerpoint/2010/main" val="3384197189"/>
                  </p:ext>
                </p:extLst>
              </p:nvPr>
            </p:nvGraphicFramePr>
            <p:xfrm>
              <a:off x="584282" y="2708521"/>
              <a:ext cx="3556802" cy="221752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0" name="Chart 29">
                <a:extLst>
                  <a:ext uri="{FF2B5EF4-FFF2-40B4-BE49-F238E27FC236}">
                    <a16:creationId xmlns:a16="http://schemas.microsoft.com/office/drawing/2014/main" id="{88EE691D-0A0E-470E-92D7-6E9ADBC266A9}"/>
                  </a:ext>
                </a:extLst>
              </p:cNvPr>
              <p:cNvPicPr>
                <a:picLocks noGrp="1" noRot="1" noChangeAspect="1" noMove="1" noResize="1" noEditPoints="1" noAdjustHandles="1" noChangeArrowheads="1" noChangeShapeType="1"/>
              </p:cNvPicPr>
              <p:nvPr/>
            </p:nvPicPr>
            <p:blipFill>
              <a:blip r:embed="rId3"/>
              <a:stretch>
                <a:fillRect/>
              </a:stretch>
            </p:blipFill>
            <p:spPr>
              <a:xfrm>
                <a:off x="584282" y="2708521"/>
                <a:ext cx="3556802" cy="2217523"/>
              </a:xfrm>
              <a:prstGeom prst="rect">
                <a:avLst/>
              </a:prstGeom>
            </p:spPr>
          </p:pic>
        </mc:Fallback>
      </mc:AlternateContent>
      <p:graphicFrame>
        <p:nvGraphicFramePr>
          <p:cNvPr id="31" name="Chart 30">
            <a:extLst>
              <a:ext uri="{FF2B5EF4-FFF2-40B4-BE49-F238E27FC236}">
                <a16:creationId xmlns:a16="http://schemas.microsoft.com/office/drawing/2014/main" id="{A304B41D-B36D-4064-824D-47035795F6F7}"/>
              </a:ext>
            </a:extLst>
          </p:cNvPr>
          <p:cNvGraphicFramePr>
            <a:graphicFrameLocks/>
          </p:cNvGraphicFramePr>
          <p:nvPr>
            <p:extLst>
              <p:ext uri="{D42A27DB-BD31-4B8C-83A1-F6EECF244321}">
                <p14:modId xmlns:p14="http://schemas.microsoft.com/office/powerpoint/2010/main" val="3113121891"/>
              </p:ext>
            </p:extLst>
          </p:nvPr>
        </p:nvGraphicFramePr>
        <p:xfrm>
          <a:off x="769501" y="1713244"/>
          <a:ext cx="3163059" cy="921003"/>
        </p:xfrm>
        <a:graphic>
          <a:graphicData uri="http://schemas.openxmlformats.org/drawingml/2006/chart">
            <c:chart xmlns:c="http://schemas.openxmlformats.org/drawingml/2006/chart" xmlns:r="http://schemas.openxmlformats.org/officeDocument/2006/relationships" r:id="rId4"/>
          </a:graphicData>
        </a:graphic>
      </p:graphicFrame>
      <p:sp>
        <p:nvSpPr>
          <p:cNvPr id="45" name="TextBox 44">
            <a:extLst>
              <a:ext uri="{FF2B5EF4-FFF2-40B4-BE49-F238E27FC236}">
                <a16:creationId xmlns:a16="http://schemas.microsoft.com/office/drawing/2014/main" id="{B3A09350-15AA-44E1-9E79-A566AC00ACBF}"/>
              </a:ext>
            </a:extLst>
          </p:cNvPr>
          <p:cNvSpPr txBox="1"/>
          <p:nvPr/>
        </p:nvSpPr>
        <p:spPr>
          <a:xfrm>
            <a:off x="2522530" y="1478730"/>
            <a:ext cx="1447372" cy="338554"/>
          </a:xfrm>
          <a:prstGeom prst="rect">
            <a:avLst/>
          </a:prstGeom>
          <a:solidFill>
            <a:schemeClr val="bg1"/>
          </a:solidFill>
        </p:spPr>
        <p:txBody>
          <a:bodyPr wrap="square" rtlCol="0" anchor="ctr">
            <a:spAutoFit/>
          </a:bodyPr>
          <a:lstStyle/>
          <a:p>
            <a:pPr algn="ctr"/>
            <a:r>
              <a:rPr lang="en-US" sz="1600" b="1" dirty="0">
                <a:solidFill>
                  <a:schemeClr val="accent6">
                    <a:lumMod val="75000"/>
                  </a:schemeClr>
                </a:solidFill>
                <a:latin typeface="Segoe UI" panose="020B0502040204020203" pitchFamily="34" charset="0"/>
                <a:cs typeface="Segoe UI" panose="020B0502040204020203" pitchFamily="34" charset="0"/>
              </a:rPr>
              <a:t>193.3%</a:t>
            </a:r>
            <a:endParaRPr lang="en-AE" sz="1600" b="1" dirty="0">
              <a:solidFill>
                <a:schemeClr val="accent6">
                  <a:lumMod val="75000"/>
                </a:schemeClr>
              </a:solidFill>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7D85DD28-771B-46C2-BD10-9B31C96C34D3}"/>
              </a:ext>
            </a:extLst>
          </p:cNvPr>
          <p:cNvSpPr txBox="1"/>
          <p:nvPr/>
        </p:nvSpPr>
        <p:spPr>
          <a:xfrm>
            <a:off x="826456" y="1526885"/>
            <a:ext cx="2071645" cy="240393"/>
          </a:xfrm>
          <a:prstGeom prst="rect">
            <a:avLst/>
          </a:prstGeom>
          <a:solidFill>
            <a:schemeClr val="bg1"/>
          </a:solidFill>
        </p:spPr>
        <p:txBody>
          <a:bodyPr wrap="square" rtlCol="0" anchor="ctr">
            <a:spAutoFit/>
          </a:bodyPr>
          <a:lstStyle/>
          <a:p>
            <a:r>
              <a:rPr lang="en-US" sz="1200" dirty="0">
                <a:solidFill>
                  <a:schemeClr val="bg1">
                    <a:lumMod val="50000"/>
                  </a:schemeClr>
                </a:solidFill>
                <a:latin typeface="Segoe UI" panose="020B0502040204020203" pitchFamily="34" charset="0"/>
                <a:cs typeface="Segoe UI" panose="020B0502040204020203" pitchFamily="34" charset="0"/>
              </a:rPr>
              <a:t>Compared to last year</a:t>
            </a:r>
            <a:endParaRPr lang="en-AE" sz="1200" dirty="0">
              <a:solidFill>
                <a:schemeClr val="bg1">
                  <a:lumMod val="50000"/>
                </a:schemeClr>
              </a:solidFill>
              <a:latin typeface="Segoe UI" panose="020B0502040204020203" pitchFamily="34" charset="0"/>
              <a:cs typeface="Segoe UI" panose="020B0502040204020203" pitchFamily="34" charset="0"/>
            </a:endParaRPr>
          </a:p>
        </p:txBody>
      </p:sp>
      <p:sp>
        <p:nvSpPr>
          <p:cNvPr id="32" name="Rectangle 31">
            <a:extLst>
              <a:ext uri="{FF2B5EF4-FFF2-40B4-BE49-F238E27FC236}">
                <a16:creationId xmlns:a16="http://schemas.microsoft.com/office/drawing/2014/main" id="{DB2D2DF4-783A-4AEC-8B54-6C68C21FFF88}"/>
              </a:ext>
            </a:extLst>
          </p:cNvPr>
          <p:cNvSpPr/>
          <p:nvPr/>
        </p:nvSpPr>
        <p:spPr>
          <a:xfrm>
            <a:off x="4434803" y="785339"/>
            <a:ext cx="3556802" cy="5929905"/>
          </a:xfrm>
          <a:prstGeom prst="rect">
            <a:avLst/>
          </a:prstGeom>
          <a:solidFill>
            <a:schemeClr val="bg1"/>
          </a:solidFill>
          <a:ln w="0">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3" name="TextBox 32">
            <a:extLst>
              <a:ext uri="{FF2B5EF4-FFF2-40B4-BE49-F238E27FC236}">
                <a16:creationId xmlns:a16="http://schemas.microsoft.com/office/drawing/2014/main" id="{C8DAE8E8-F653-465D-AACA-7FF0A139E003}"/>
              </a:ext>
            </a:extLst>
          </p:cNvPr>
          <p:cNvSpPr txBox="1"/>
          <p:nvPr/>
        </p:nvSpPr>
        <p:spPr>
          <a:xfrm>
            <a:off x="4714319" y="1069807"/>
            <a:ext cx="2940153" cy="523220"/>
          </a:xfrm>
          <a:prstGeom prst="rect">
            <a:avLst/>
          </a:prstGeom>
          <a:solidFill>
            <a:schemeClr val="bg1"/>
          </a:solidFill>
        </p:spPr>
        <p:txBody>
          <a:bodyPr wrap="square" rtlCol="0" anchor="ctr">
            <a:spAutoFit/>
          </a:bodyPr>
          <a:lstStyle/>
          <a:p>
            <a:r>
              <a:rPr lang="en-US" sz="2800" b="1" i="1" dirty="0">
                <a:latin typeface="Segoe UI" panose="020B0502040204020203" pitchFamily="34" charset="0"/>
                <a:cs typeface="Segoe UI" panose="020B0502040204020203" pitchFamily="34" charset="0"/>
              </a:rPr>
              <a:t>39,804</a:t>
            </a:r>
            <a:endParaRPr lang="en-AE" sz="2800" b="1" i="1" dirty="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877E208-CC0D-4204-B4BD-71DF4BA594AA}"/>
              </a:ext>
            </a:extLst>
          </p:cNvPr>
          <p:cNvSpPr txBox="1"/>
          <p:nvPr/>
        </p:nvSpPr>
        <p:spPr>
          <a:xfrm>
            <a:off x="4728522" y="878138"/>
            <a:ext cx="2940153" cy="276999"/>
          </a:xfrm>
          <a:prstGeom prst="rect">
            <a:avLst/>
          </a:prstGeom>
          <a:solidFill>
            <a:schemeClr val="bg1"/>
          </a:solidFill>
        </p:spPr>
        <p:txBody>
          <a:bodyPr wrap="square" rtlCol="0" anchor="ctr">
            <a:spAutoFit/>
          </a:bodyPr>
          <a:lstStyle/>
          <a:p>
            <a:r>
              <a:rPr lang="en-US" sz="1200" b="1" dirty="0">
                <a:solidFill>
                  <a:schemeClr val="bg1">
                    <a:lumMod val="50000"/>
                  </a:schemeClr>
                </a:solidFill>
                <a:latin typeface="Segoe UI" panose="020B0502040204020203" pitchFamily="34" charset="0"/>
                <a:cs typeface="Segoe UI" panose="020B0502040204020203" pitchFamily="34" charset="0"/>
              </a:rPr>
              <a:t>3W - SALES (2021)</a:t>
            </a:r>
            <a:endParaRPr lang="en-AE" sz="1200" b="1" dirty="0">
              <a:solidFill>
                <a:schemeClr val="bg1">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xmlns:cx4="http://schemas.microsoft.com/office/drawing/2016/5/10/chartex">
        <mc:Choice Requires="cx4">
          <p:graphicFrame>
            <p:nvGraphicFramePr>
              <p:cNvPr id="46" name="Chart 45">
                <a:extLst>
                  <a:ext uri="{FF2B5EF4-FFF2-40B4-BE49-F238E27FC236}">
                    <a16:creationId xmlns:a16="http://schemas.microsoft.com/office/drawing/2014/main" id="{04BD3363-62C3-4DFF-B090-263F9D2939E7}"/>
                  </a:ext>
                </a:extLst>
              </p:cNvPr>
              <p:cNvGraphicFramePr/>
              <p:nvPr>
                <p:extLst>
                  <p:ext uri="{D42A27DB-BD31-4B8C-83A1-F6EECF244321}">
                    <p14:modId xmlns:p14="http://schemas.microsoft.com/office/powerpoint/2010/main" val="1949084335"/>
                  </p:ext>
                </p:extLst>
              </p:nvPr>
            </p:nvGraphicFramePr>
            <p:xfrm>
              <a:off x="4434803" y="2708521"/>
              <a:ext cx="3556802" cy="221752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6" name="Chart 45">
                <a:extLst>
                  <a:ext uri="{FF2B5EF4-FFF2-40B4-BE49-F238E27FC236}">
                    <a16:creationId xmlns:a16="http://schemas.microsoft.com/office/drawing/2014/main" id="{04BD3363-62C3-4DFF-B090-263F9D2939E7}"/>
                  </a:ext>
                </a:extLst>
              </p:cNvPr>
              <p:cNvPicPr>
                <a:picLocks noGrp="1" noRot="1" noChangeAspect="1" noMove="1" noResize="1" noEditPoints="1" noAdjustHandles="1" noChangeArrowheads="1" noChangeShapeType="1"/>
              </p:cNvPicPr>
              <p:nvPr/>
            </p:nvPicPr>
            <p:blipFill>
              <a:blip r:embed="rId6"/>
              <a:stretch>
                <a:fillRect/>
              </a:stretch>
            </p:blipFill>
            <p:spPr>
              <a:xfrm>
                <a:off x="4434803" y="2708521"/>
                <a:ext cx="3556802" cy="2217523"/>
              </a:xfrm>
              <a:prstGeom prst="rect">
                <a:avLst/>
              </a:prstGeom>
            </p:spPr>
          </p:pic>
        </mc:Fallback>
      </mc:AlternateContent>
      <p:graphicFrame>
        <p:nvGraphicFramePr>
          <p:cNvPr id="15" name="Table 14">
            <a:extLst>
              <a:ext uri="{FF2B5EF4-FFF2-40B4-BE49-F238E27FC236}">
                <a16:creationId xmlns:a16="http://schemas.microsoft.com/office/drawing/2014/main" id="{9014786D-E38E-48C5-B9A4-DB5B91072D39}"/>
              </a:ext>
            </a:extLst>
          </p:cNvPr>
          <p:cNvGraphicFramePr>
            <a:graphicFrameLocks noGrp="1"/>
          </p:cNvGraphicFramePr>
          <p:nvPr>
            <p:extLst>
              <p:ext uri="{D42A27DB-BD31-4B8C-83A1-F6EECF244321}">
                <p14:modId xmlns:p14="http://schemas.microsoft.com/office/powerpoint/2010/main" val="3269630055"/>
              </p:ext>
            </p:extLst>
          </p:nvPr>
        </p:nvGraphicFramePr>
        <p:xfrm>
          <a:off x="4434803" y="4926057"/>
          <a:ext cx="3556802" cy="1789200"/>
        </p:xfrm>
        <a:graphic>
          <a:graphicData uri="http://schemas.openxmlformats.org/drawingml/2006/table">
            <a:tbl>
              <a:tblPr/>
              <a:tblGrid>
                <a:gridCol w="663132">
                  <a:extLst>
                    <a:ext uri="{9D8B030D-6E8A-4147-A177-3AD203B41FA5}">
                      <a16:colId xmlns:a16="http://schemas.microsoft.com/office/drawing/2014/main" val="3633739776"/>
                    </a:ext>
                  </a:extLst>
                </a:gridCol>
                <a:gridCol w="578734">
                  <a:extLst>
                    <a:ext uri="{9D8B030D-6E8A-4147-A177-3AD203B41FA5}">
                      <a16:colId xmlns:a16="http://schemas.microsoft.com/office/drawing/2014/main" val="1414052246"/>
                    </a:ext>
                  </a:extLst>
                </a:gridCol>
                <a:gridCol w="578734">
                  <a:extLst>
                    <a:ext uri="{9D8B030D-6E8A-4147-A177-3AD203B41FA5}">
                      <a16:colId xmlns:a16="http://schemas.microsoft.com/office/drawing/2014/main" val="2651109885"/>
                    </a:ext>
                  </a:extLst>
                </a:gridCol>
                <a:gridCol w="578734">
                  <a:extLst>
                    <a:ext uri="{9D8B030D-6E8A-4147-A177-3AD203B41FA5}">
                      <a16:colId xmlns:a16="http://schemas.microsoft.com/office/drawing/2014/main" val="2586966640"/>
                    </a:ext>
                  </a:extLst>
                </a:gridCol>
                <a:gridCol w="578734">
                  <a:extLst>
                    <a:ext uri="{9D8B030D-6E8A-4147-A177-3AD203B41FA5}">
                      <a16:colId xmlns:a16="http://schemas.microsoft.com/office/drawing/2014/main" val="1629389265"/>
                    </a:ext>
                  </a:extLst>
                </a:gridCol>
                <a:gridCol w="578734">
                  <a:extLst>
                    <a:ext uri="{9D8B030D-6E8A-4147-A177-3AD203B41FA5}">
                      <a16:colId xmlns:a16="http://schemas.microsoft.com/office/drawing/2014/main" val="2524193901"/>
                    </a:ext>
                  </a:extLst>
                </a:gridCol>
              </a:tblGrid>
              <a:tr h="149100">
                <a:tc>
                  <a:txBody>
                    <a:bodyPr/>
                    <a:lstStyle/>
                    <a:p>
                      <a:pPr algn="r" fontAlgn="ctr"/>
                      <a:r>
                        <a:rPr lang="en-AE" sz="800" b="0" i="0" u="none" strike="noStrike">
                          <a:solidFill>
                            <a:srgbClr val="000000"/>
                          </a:solidFill>
                          <a:effectLst/>
                          <a:latin typeface="Segoe UI" panose="020B0502040204020203" pitchFamily="34" charset="0"/>
                        </a:rPr>
                        <a:t> </a:t>
                      </a:r>
                    </a:p>
                  </a:txBody>
                  <a:tcPr marL="7620" marR="7620" marT="7620"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2017</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2018</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2019</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2020</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2021</a:t>
                      </a:r>
                    </a:p>
                  </a:txBody>
                  <a:tcPr marL="7620" marR="7620" marT="7620"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908498229"/>
                  </a:ext>
                </a:extLst>
              </a:tr>
              <a:tr h="149100">
                <a:tc>
                  <a:txBody>
                    <a:bodyPr/>
                    <a:lstStyle/>
                    <a:p>
                      <a:pPr algn="r" fontAlgn="ctr"/>
                      <a:r>
                        <a:rPr lang="en-US" sz="800" b="0" i="0" u="none" strike="noStrike">
                          <a:solidFill>
                            <a:srgbClr val="000000"/>
                          </a:solidFill>
                          <a:effectLst/>
                          <a:latin typeface="Segoe UI" panose="020B0502040204020203" pitchFamily="34" charset="0"/>
                        </a:rPr>
                        <a:t>Uttar Pradesh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40,343 </a:t>
                      </a:r>
                    </a:p>
                  </a:txBody>
                  <a:tcPr marL="7620" marR="7620" marT="7620" marB="0" anchor="ctr">
                    <a:lnL>
                      <a:noFill/>
                    </a:lnL>
                    <a:lnR>
                      <a:noFill/>
                    </a:lnR>
                    <a:lnT>
                      <a:noFill/>
                    </a:lnT>
                    <a:lnB>
                      <a:noFill/>
                    </a:lnB>
                    <a:solidFill>
                      <a:srgbClr val="86CC99"/>
                    </a:solidFill>
                  </a:tcPr>
                </a:tc>
                <a:tc>
                  <a:txBody>
                    <a:bodyPr/>
                    <a:lstStyle/>
                    <a:p>
                      <a:pPr algn="ctr" fontAlgn="ctr"/>
                      <a:r>
                        <a:rPr lang="en-AE" sz="800" b="0" i="0" u="none" strike="noStrike">
                          <a:solidFill>
                            <a:srgbClr val="000000"/>
                          </a:solidFill>
                          <a:effectLst/>
                          <a:latin typeface="Segoe UI" panose="020B0502040204020203" pitchFamily="34" charset="0"/>
                        </a:rPr>
                        <a:t>        50,421 </a:t>
                      </a:r>
                    </a:p>
                  </a:txBody>
                  <a:tcPr marL="7620" marR="7620" marT="7620" marB="0" anchor="ctr">
                    <a:lnL>
                      <a:noFill/>
                    </a:lnL>
                    <a:lnR>
                      <a:noFill/>
                    </a:lnR>
                    <a:lnT>
                      <a:noFill/>
                    </a:lnT>
                    <a:lnB>
                      <a:noFill/>
                    </a:lnB>
                    <a:solidFill>
                      <a:srgbClr val="68C080"/>
                    </a:solidFill>
                  </a:tcPr>
                </a:tc>
                <a:tc>
                  <a:txBody>
                    <a:bodyPr/>
                    <a:lstStyle/>
                    <a:p>
                      <a:pPr algn="ctr" fontAlgn="ctr"/>
                      <a:r>
                        <a:rPr lang="en-AE" sz="800" b="0" i="0" u="none" strike="noStrike">
                          <a:solidFill>
                            <a:srgbClr val="000000"/>
                          </a:solidFill>
                          <a:effectLst/>
                          <a:latin typeface="Segoe UI" panose="020B0502040204020203" pitchFamily="34" charset="0"/>
                        </a:rPr>
                        <a:t>        52,006 </a:t>
                      </a:r>
                    </a:p>
                  </a:txBody>
                  <a:tcPr marL="7620" marR="7620" marT="7620" marB="0" anchor="ctr">
                    <a:lnL>
                      <a:noFill/>
                    </a:lnL>
                    <a:lnR>
                      <a:noFill/>
                    </a:lnR>
                    <a:lnT>
                      <a:noFill/>
                    </a:lnT>
                    <a:lnB>
                      <a:noFill/>
                    </a:lnB>
                    <a:solidFill>
                      <a:srgbClr val="63BE7B"/>
                    </a:solidFill>
                  </a:tcPr>
                </a:tc>
                <a:tc>
                  <a:txBody>
                    <a:bodyPr/>
                    <a:lstStyle/>
                    <a:p>
                      <a:pPr algn="ctr" fontAlgn="ctr"/>
                      <a:r>
                        <a:rPr lang="en-AE" sz="800" b="0" i="0" u="none" strike="noStrike">
                          <a:solidFill>
                            <a:srgbClr val="000000"/>
                          </a:solidFill>
                          <a:effectLst/>
                          <a:latin typeface="Segoe UI" panose="020B0502040204020203" pitchFamily="34" charset="0"/>
                        </a:rPr>
                        <a:t>        29,925 </a:t>
                      </a:r>
                    </a:p>
                  </a:txBody>
                  <a:tcPr marL="7620" marR="7620" marT="7620" marB="0" anchor="ctr">
                    <a:lnL>
                      <a:noFill/>
                    </a:lnL>
                    <a:lnR>
                      <a:noFill/>
                    </a:lnR>
                    <a:lnT>
                      <a:noFill/>
                    </a:lnT>
                    <a:lnB>
                      <a:noFill/>
                    </a:lnB>
                    <a:solidFill>
                      <a:srgbClr val="A4D9B4"/>
                    </a:solidFill>
                  </a:tcPr>
                </a:tc>
                <a:tc>
                  <a:txBody>
                    <a:bodyPr/>
                    <a:lstStyle/>
                    <a:p>
                      <a:pPr algn="ctr" fontAlgn="ctr"/>
                      <a:r>
                        <a:rPr lang="en-AE" sz="800" b="0" i="0" u="none" strike="noStrike">
                          <a:solidFill>
                            <a:srgbClr val="000000"/>
                          </a:solidFill>
                          <a:effectLst/>
                          <a:latin typeface="Segoe UI" panose="020B0502040204020203" pitchFamily="34" charset="0"/>
                        </a:rPr>
                        <a:t>        14,328 </a:t>
                      </a:r>
                    </a:p>
                  </a:txBody>
                  <a:tcPr marL="7620" marR="7620" marT="7620" marB="0" anchor="ctr">
                    <a:lnL>
                      <a:noFill/>
                    </a:lnL>
                    <a:lnR>
                      <a:noFill/>
                    </a:lnR>
                    <a:lnT>
                      <a:noFill/>
                    </a:lnT>
                    <a:lnB>
                      <a:noFill/>
                    </a:lnB>
                    <a:solidFill>
                      <a:srgbClr val="D2EBDB"/>
                    </a:solidFill>
                  </a:tcPr>
                </a:tc>
                <a:extLst>
                  <a:ext uri="{0D108BD9-81ED-4DB2-BD59-A6C34878D82A}">
                    <a16:rowId xmlns:a16="http://schemas.microsoft.com/office/drawing/2014/main" val="2143591794"/>
                  </a:ext>
                </a:extLst>
              </a:tr>
              <a:tr h="149100">
                <a:tc>
                  <a:txBody>
                    <a:bodyPr/>
                    <a:lstStyle/>
                    <a:p>
                      <a:pPr algn="r" fontAlgn="ctr"/>
                      <a:r>
                        <a:rPr lang="en-US" sz="800" b="0" i="0" u="none" strike="noStrike">
                          <a:solidFill>
                            <a:srgbClr val="000000"/>
                          </a:solidFill>
                          <a:effectLst/>
                          <a:latin typeface="Segoe UI" panose="020B0502040204020203" pitchFamily="34" charset="0"/>
                        </a:rPr>
                        <a:t>Delhi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17,026 </a:t>
                      </a:r>
                    </a:p>
                  </a:txBody>
                  <a:tcPr marL="7620" marR="7620" marT="7620" marB="0" anchor="ctr">
                    <a:lnL>
                      <a:noFill/>
                    </a:lnL>
                    <a:lnR>
                      <a:noFill/>
                    </a:lnR>
                    <a:lnT>
                      <a:noFill/>
                    </a:lnT>
                    <a:lnB>
                      <a:noFill/>
                    </a:lnB>
                    <a:solidFill>
                      <a:srgbClr val="CAE8D4"/>
                    </a:solidFill>
                  </a:tcPr>
                </a:tc>
                <a:tc>
                  <a:txBody>
                    <a:bodyPr/>
                    <a:lstStyle/>
                    <a:p>
                      <a:pPr algn="ctr" fontAlgn="ctr"/>
                      <a:r>
                        <a:rPr lang="en-AE" sz="800" b="0" i="0" u="none" strike="noStrike">
                          <a:solidFill>
                            <a:srgbClr val="000000"/>
                          </a:solidFill>
                          <a:effectLst/>
                          <a:latin typeface="Segoe UI" panose="020B0502040204020203" pitchFamily="34" charset="0"/>
                        </a:rPr>
                        <a:t>        19,751 </a:t>
                      </a:r>
                    </a:p>
                  </a:txBody>
                  <a:tcPr marL="7620" marR="7620" marT="7620" marB="0" anchor="ctr">
                    <a:lnL>
                      <a:noFill/>
                    </a:lnL>
                    <a:lnR>
                      <a:noFill/>
                    </a:lnR>
                    <a:lnT>
                      <a:noFill/>
                    </a:lnT>
                    <a:lnB>
                      <a:noFill/>
                    </a:lnB>
                    <a:solidFill>
                      <a:srgbClr val="C2E5CD"/>
                    </a:solidFill>
                  </a:tcPr>
                </a:tc>
                <a:tc>
                  <a:txBody>
                    <a:bodyPr/>
                    <a:lstStyle/>
                    <a:p>
                      <a:pPr algn="ctr" fontAlgn="ctr"/>
                      <a:r>
                        <a:rPr lang="en-AE" sz="800" b="0" i="0" u="none" strike="noStrike">
                          <a:solidFill>
                            <a:srgbClr val="000000"/>
                          </a:solidFill>
                          <a:effectLst/>
                          <a:latin typeface="Segoe UI" panose="020B0502040204020203" pitchFamily="34" charset="0"/>
                        </a:rPr>
                        <a:t>        21,707 </a:t>
                      </a:r>
                    </a:p>
                  </a:txBody>
                  <a:tcPr marL="7620" marR="7620" marT="7620" marB="0" anchor="ctr">
                    <a:lnL>
                      <a:noFill/>
                    </a:lnL>
                    <a:lnR>
                      <a:noFill/>
                    </a:lnR>
                    <a:lnT>
                      <a:noFill/>
                    </a:lnT>
                    <a:lnB>
                      <a:noFill/>
                    </a:lnB>
                    <a:solidFill>
                      <a:srgbClr val="BDE3C8"/>
                    </a:solidFill>
                  </a:tcPr>
                </a:tc>
                <a:tc>
                  <a:txBody>
                    <a:bodyPr/>
                    <a:lstStyle/>
                    <a:p>
                      <a:pPr algn="ctr" fontAlgn="ctr"/>
                      <a:r>
                        <a:rPr lang="en-AE" sz="800" b="0" i="0" u="none" strike="noStrike">
                          <a:solidFill>
                            <a:srgbClr val="000000"/>
                          </a:solidFill>
                          <a:effectLst/>
                          <a:latin typeface="Segoe UI" panose="020B0502040204020203" pitchFamily="34" charset="0"/>
                        </a:rPr>
                        <a:t>        10,329 </a:t>
                      </a:r>
                    </a:p>
                  </a:txBody>
                  <a:tcPr marL="7620" marR="7620" marT="7620" marB="0" anchor="ctr">
                    <a:lnL>
                      <a:noFill/>
                    </a:lnL>
                    <a:lnR>
                      <a:noFill/>
                    </a:lnR>
                    <a:lnT>
                      <a:noFill/>
                    </a:lnT>
                    <a:lnB>
                      <a:noFill/>
                    </a:lnB>
                    <a:solidFill>
                      <a:srgbClr val="DEF0E5"/>
                    </a:solidFill>
                  </a:tcPr>
                </a:tc>
                <a:tc>
                  <a:txBody>
                    <a:bodyPr/>
                    <a:lstStyle/>
                    <a:p>
                      <a:pPr algn="ctr" fontAlgn="ctr"/>
                      <a:r>
                        <a:rPr lang="en-AE" sz="800" b="0" i="0" u="none" strike="noStrike">
                          <a:solidFill>
                            <a:srgbClr val="000000"/>
                          </a:solidFill>
                          <a:effectLst/>
                          <a:latin typeface="Segoe UI" panose="020B0502040204020203" pitchFamily="34" charset="0"/>
                        </a:rPr>
                        <a:t>          4,239 </a:t>
                      </a:r>
                    </a:p>
                  </a:txBody>
                  <a:tcPr marL="7620" marR="7620" marT="7620" marB="0" anchor="ctr">
                    <a:lnL>
                      <a:noFill/>
                    </a:lnL>
                    <a:lnR>
                      <a:noFill/>
                    </a:lnR>
                    <a:lnT>
                      <a:noFill/>
                    </a:lnT>
                    <a:lnB>
                      <a:noFill/>
                    </a:lnB>
                    <a:solidFill>
                      <a:srgbClr val="F0F7F5"/>
                    </a:solidFill>
                  </a:tcPr>
                </a:tc>
                <a:extLst>
                  <a:ext uri="{0D108BD9-81ED-4DB2-BD59-A6C34878D82A}">
                    <a16:rowId xmlns:a16="http://schemas.microsoft.com/office/drawing/2014/main" val="1520217809"/>
                  </a:ext>
                </a:extLst>
              </a:tr>
              <a:tr h="149100">
                <a:tc>
                  <a:txBody>
                    <a:bodyPr/>
                    <a:lstStyle/>
                    <a:p>
                      <a:pPr algn="r" fontAlgn="ctr"/>
                      <a:r>
                        <a:rPr lang="en-US" sz="800" b="0" i="0" u="none" strike="noStrike">
                          <a:solidFill>
                            <a:srgbClr val="000000"/>
                          </a:solidFill>
                          <a:effectLst/>
                          <a:latin typeface="Segoe UI" panose="020B0502040204020203" pitchFamily="34" charset="0"/>
                        </a:rPr>
                        <a:t>Bihar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3,576 </a:t>
                      </a:r>
                    </a:p>
                  </a:txBody>
                  <a:tcPr marL="7620" marR="7620" marT="7620" marB="0" anchor="ctr">
                    <a:lnL>
                      <a:noFill/>
                    </a:lnL>
                    <a:lnR>
                      <a:noFill/>
                    </a:lnR>
                    <a:lnT>
                      <a:noFill/>
                    </a:lnT>
                    <a:lnB>
                      <a:noFill/>
                    </a:lnB>
                    <a:solidFill>
                      <a:srgbClr val="F2F8F6"/>
                    </a:solidFill>
                  </a:tcPr>
                </a:tc>
                <a:tc>
                  <a:txBody>
                    <a:bodyPr/>
                    <a:lstStyle/>
                    <a:p>
                      <a:pPr algn="ctr" fontAlgn="ctr"/>
                      <a:r>
                        <a:rPr lang="en-AE" sz="800" b="0" i="0" u="none" strike="noStrike">
                          <a:solidFill>
                            <a:srgbClr val="000000"/>
                          </a:solidFill>
                          <a:effectLst/>
                          <a:latin typeface="Segoe UI" panose="020B0502040204020203" pitchFamily="34" charset="0"/>
                        </a:rPr>
                        <a:t>          7,875 </a:t>
                      </a:r>
                    </a:p>
                  </a:txBody>
                  <a:tcPr marL="7620" marR="7620" marT="7620" marB="0" anchor="ctr">
                    <a:lnL>
                      <a:noFill/>
                    </a:lnL>
                    <a:lnR>
                      <a:noFill/>
                    </a:lnR>
                    <a:lnT>
                      <a:noFill/>
                    </a:lnT>
                    <a:lnB>
                      <a:noFill/>
                    </a:lnB>
                    <a:solidFill>
                      <a:srgbClr val="E5F3EC"/>
                    </a:solidFill>
                  </a:tcPr>
                </a:tc>
                <a:tc>
                  <a:txBody>
                    <a:bodyPr/>
                    <a:lstStyle/>
                    <a:p>
                      <a:pPr algn="ctr" fontAlgn="ctr"/>
                      <a:r>
                        <a:rPr lang="en-AE" sz="800" b="0" i="0" u="none" strike="noStrike">
                          <a:solidFill>
                            <a:srgbClr val="000000"/>
                          </a:solidFill>
                          <a:effectLst/>
                          <a:latin typeface="Segoe UI" panose="020B0502040204020203" pitchFamily="34" charset="0"/>
                        </a:rPr>
                        <a:t>        11,654 </a:t>
                      </a:r>
                    </a:p>
                  </a:txBody>
                  <a:tcPr marL="7620" marR="7620" marT="7620" marB="0" anchor="ctr">
                    <a:lnL>
                      <a:noFill/>
                    </a:lnL>
                    <a:lnR>
                      <a:noFill/>
                    </a:lnR>
                    <a:lnT>
                      <a:noFill/>
                    </a:lnT>
                    <a:lnB>
                      <a:noFill/>
                    </a:lnB>
                    <a:solidFill>
                      <a:srgbClr val="DAEFE2"/>
                    </a:solidFill>
                  </a:tcPr>
                </a:tc>
                <a:tc>
                  <a:txBody>
                    <a:bodyPr/>
                    <a:lstStyle/>
                    <a:p>
                      <a:pPr algn="ctr" fontAlgn="ctr"/>
                      <a:r>
                        <a:rPr lang="en-AE" sz="800" b="0" i="0" u="none" strike="noStrike">
                          <a:solidFill>
                            <a:srgbClr val="000000"/>
                          </a:solidFill>
                          <a:effectLst/>
                          <a:latin typeface="Segoe UI" panose="020B0502040204020203" pitchFamily="34" charset="0"/>
                        </a:rPr>
                        <a:t>        12,042 </a:t>
                      </a:r>
                    </a:p>
                  </a:txBody>
                  <a:tcPr marL="7620" marR="7620" marT="7620" marB="0" anchor="ctr">
                    <a:lnL>
                      <a:noFill/>
                    </a:lnL>
                    <a:lnR>
                      <a:noFill/>
                    </a:lnR>
                    <a:lnT>
                      <a:noFill/>
                    </a:lnT>
                    <a:lnB>
                      <a:noFill/>
                    </a:lnB>
                    <a:solidFill>
                      <a:srgbClr val="D9EEE1"/>
                    </a:solidFill>
                  </a:tcPr>
                </a:tc>
                <a:tc>
                  <a:txBody>
                    <a:bodyPr/>
                    <a:lstStyle/>
                    <a:p>
                      <a:pPr algn="ctr" fontAlgn="ctr"/>
                      <a:r>
                        <a:rPr lang="en-AE" sz="800" b="0" i="0" u="none" strike="noStrike">
                          <a:solidFill>
                            <a:srgbClr val="000000"/>
                          </a:solidFill>
                          <a:effectLst/>
                          <a:latin typeface="Segoe UI" panose="020B0502040204020203" pitchFamily="34" charset="0"/>
                        </a:rPr>
                        <a:t>          5,322 </a:t>
                      </a:r>
                    </a:p>
                  </a:txBody>
                  <a:tcPr marL="7620" marR="7620" marT="7620" marB="0" anchor="ctr">
                    <a:lnL>
                      <a:noFill/>
                    </a:lnL>
                    <a:lnR>
                      <a:noFill/>
                    </a:lnR>
                    <a:lnT>
                      <a:noFill/>
                    </a:lnT>
                    <a:lnB>
                      <a:noFill/>
                    </a:lnB>
                    <a:solidFill>
                      <a:srgbClr val="EDF6F2"/>
                    </a:solidFill>
                  </a:tcPr>
                </a:tc>
                <a:extLst>
                  <a:ext uri="{0D108BD9-81ED-4DB2-BD59-A6C34878D82A}">
                    <a16:rowId xmlns:a16="http://schemas.microsoft.com/office/drawing/2014/main" val="1770142410"/>
                  </a:ext>
                </a:extLst>
              </a:tr>
              <a:tr h="149100">
                <a:tc>
                  <a:txBody>
                    <a:bodyPr/>
                    <a:lstStyle/>
                    <a:p>
                      <a:pPr algn="r" fontAlgn="ctr"/>
                      <a:r>
                        <a:rPr lang="en-US" sz="800" b="0" i="0" u="none" strike="noStrike">
                          <a:solidFill>
                            <a:srgbClr val="000000"/>
                          </a:solidFill>
                          <a:effectLst/>
                          <a:latin typeface="Segoe UI" panose="020B0502040204020203" pitchFamily="34" charset="0"/>
                        </a:rPr>
                        <a:t>West Bengal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4,434 </a:t>
                      </a:r>
                    </a:p>
                  </a:txBody>
                  <a:tcPr marL="7620" marR="7620" marT="7620" marB="0" anchor="ctr">
                    <a:lnL>
                      <a:noFill/>
                    </a:lnL>
                    <a:lnR>
                      <a:noFill/>
                    </a:lnR>
                    <a:lnT>
                      <a:noFill/>
                    </a:lnT>
                    <a:lnB>
                      <a:noFill/>
                    </a:lnB>
                    <a:solidFill>
                      <a:srgbClr val="EFF7F4"/>
                    </a:solidFill>
                  </a:tcPr>
                </a:tc>
                <a:tc>
                  <a:txBody>
                    <a:bodyPr/>
                    <a:lstStyle/>
                    <a:p>
                      <a:pPr algn="ctr" fontAlgn="ctr"/>
                      <a:r>
                        <a:rPr lang="en-AE" sz="800" b="0" i="0" u="none" strike="noStrike">
                          <a:solidFill>
                            <a:srgbClr val="000000"/>
                          </a:solidFill>
                          <a:effectLst/>
                          <a:latin typeface="Segoe UI" panose="020B0502040204020203" pitchFamily="34" charset="0"/>
                        </a:rPr>
                        <a:t>          6,688 </a:t>
                      </a:r>
                    </a:p>
                  </a:txBody>
                  <a:tcPr marL="7620" marR="7620" marT="7620" marB="0" anchor="ctr">
                    <a:lnL>
                      <a:noFill/>
                    </a:lnL>
                    <a:lnR>
                      <a:noFill/>
                    </a:lnR>
                    <a:lnT>
                      <a:noFill/>
                    </a:lnT>
                    <a:lnB>
                      <a:noFill/>
                    </a:lnB>
                    <a:solidFill>
                      <a:srgbClr val="E9F5EF"/>
                    </a:solidFill>
                  </a:tcPr>
                </a:tc>
                <a:tc>
                  <a:txBody>
                    <a:bodyPr/>
                    <a:lstStyle/>
                    <a:p>
                      <a:pPr algn="ctr" fontAlgn="ctr"/>
                      <a:r>
                        <a:rPr lang="en-AE" sz="800" b="0" i="0" u="none" strike="noStrike">
                          <a:solidFill>
                            <a:srgbClr val="000000"/>
                          </a:solidFill>
                          <a:effectLst/>
                          <a:latin typeface="Segoe UI" panose="020B0502040204020203" pitchFamily="34" charset="0"/>
                        </a:rPr>
                        <a:t>        13,181 </a:t>
                      </a:r>
                    </a:p>
                  </a:txBody>
                  <a:tcPr marL="7620" marR="7620" marT="7620" marB="0" anchor="ctr">
                    <a:lnL>
                      <a:noFill/>
                    </a:lnL>
                    <a:lnR>
                      <a:noFill/>
                    </a:lnR>
                    <a:lnT>
                      <a:noFill/>
                    </a:lnT>
                    <a:lnB>
                      <a:noFill/>
                    </a:lnB>
                    <a:solidFill>
                      <a:srgbClr val="D6EDDE"/>
                    </a:solidFill>
                  </a:tcPr>
                </a:tc>
                <a:tc>
                  <a:txBody>
                    <a:bodyPr/>
                    <a:lstStyle/>
                    <a:p>
                      <a:pPr algn="ctr" fontAlgn="ctr"/>
                      <a:r>
                        <a:rPr lang="en-AE" sz="800" b="0" i="0" u="none" strike="noStrike">
                          <a:solidFill>
                            <a:srgbClr val="000000"/>
                          </a:solidFill>
                          <a:effectLst/>
                          <a:latin typeface="Segoe UI" panose="020B0502040204020203" pitchFamily="34" charset="0"/>
                        </a:rPr>
                        <a:t>          9,882 </a:t>
                      </a:r>
                    </a:p>
                  </a:txBody>
                  <a:tcPr marL="7620" marR="7620" marT="7620" marB="0" anchor="ctr">
                    <a:lnL>
                      <a:noFill/>
                    </a:lnL>
                    <a:lnR>
                      <a:noFill/>
                    </a:lnR>
                    <a:lnT>
                      <a:noFill/>
                    </a:lnT>
                    <a:lnB>
                      <a:noFill/>
                    </a:lnB>
                    <a:solidFill>
                      <a:srgbClr val="DFF1E6"/>
                    </a:solidFill>
                  </a:tcPr>
                </a:tc>
                <a:tc>
                  <a:txBody>
                    <a:bodyPr/>
                    <a:lstStyle/>
                    <a:p>
                      <a:pPr algn="ctr" fontAlgn="ctr"/>
                      <a:r>
                        <a:rPr lang="en-AE" sz="800" b="0" i="0" u="none" strike="noStrike">
                          <a:solidFill>
                            <a:srgbClr val="000000"/>
                          </a:solidFill>
                          <a:effectLst/>
                          <a:latin typeface="Segoe UI" panose="020B0502040204020203" pitchFamily="34" charset="0"/>
                        </a:rPr>
                        <a:t>          2,392 </a:t>
                      </a:r>
                    </a:p>
                  </a:txBody>
                  <a:tcPr marL="7620" marR="7620" marT="7620" marB="0" anchor="ctr">
                    <a:lnL>
                      <a:noFill/>
                    </a:lnL>
                    <a:lnR>
                      <a:noFill/>
                    </a:lnR>
                    <a:lnT>
                      <a:noFill/>
                    </a:lnT>
                    <a:lnB>
                      <a:noFill/>
                    </a:lnB>
                    <a:solidFill>
                      <a:srgbClr val="F5FAF9"/>
                    </a:solidFill>
                  </a:tcPr>
                </a:tc>
                <a:extLst>
                  <a:ext uri="{0D108BD9-81ED-4DB2-BD59-A6C34878D82A}">
                    <a16:rowId xmlns:a16="http://schemas.microsoft.com/office/drawing/2014/main" val="436112958"/>
                  </a:ext>
                </a:extLst>
              </a:tr>
              <a:tr h="149100">
                <a:tc>
                  <a:txBody>
                    <a:bodyPr/>
                    <a:lstStyle/>
                    <a:p>
                      <a:pPr algn="r" fontAlgn="ctr"/>
                      <a:r>
                        <a:rPr lang="en-US" sz="800" b="0" i="0" u="none" strike="noStrike">
                          <a:solidFill>
                            <a:srgbClr val="000000"/>
                          </a:solidFill>
                          <a:effectLst/>
                          <a:latin typeface="Segoe UI" panose="020B0502040204020203" pitchFamily="34" charset="0"/>
                        </a:rPr>
                        <a:t>Assam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3,322 </a:t>
                      </a:r>
                    </a:p>
                  </a:txBody>
                  <a:tcPr marL="7620" marR="7620" marT="7620" marB="0" anchor="ctr">
                    <a:lnL>
                      <a:noFill/>
                    </a:lnL>
                    <a:lnR>
                      <a:noFill/>
                    </a:lnR>
                    <a:lnT>
                      <a:noFill/>
                    </a:lnT>
                    <a:lnB>
                      <a:noFill/>
                    </a:lnB>
                    <a:solidFill>
                      <a:srgbClr val="F3F9F7"/>
                    </a:solidFill>
                  </a:tcPr>
                </a:tc>
                <a:tc>
                  <a:txBody>
                    <a:bodyPr/>
                    <a:lstStyle/>
                    <a:p>
                      <a:pPr algn="ctr" fontAlgn="ctr"/>
                      <a:r>
                        <a:rPr lang="en-AE" sz="800" b="0" i="0" u="none" strike="noStrike">
                          <a:solidFill>
                            <a:srgbClr val="000000"/>
                          </a:solidFill>
                          <a:effectLst/>
                          <a:latin typeface="Segoe UI" panose="020B0502040204020203" pitchFamily="34" charset="0"/>
                        </a:rPr>
                        <a:t>          7,333 </a:t>
                      </a:r>
                    </a:p>
                  </a:txBody>
                  <a:tcPr marL="7620" marR="7620" marT="7620" marB="0" anchor="ctr">
                    <a:lnL>
                      <a:noFill/>
                    </a:lnL>
                    <a:lnR>
                      <a:noFill/>
                    </a:lnR>
                    <a:lnT>
                      <a:noFill/>
                    </a:lnT>
                    <a:lnB>
                      <a:noFill/>
                    </a:lnB>
                    <a:solidFill>
                      <a:srgbClr val="E7F4ED"/>
                    </a:solidFill>
                  </a:tcPr>
                </a:tc>
                <a:tc>
                  <a:txBody>
                    <a:bodyPr/>
                    <a:lstStyle/>
                    <a:p>
                      <a:pPr algn="ctr" fontAlgn="ctr"/>
                      <a:r>
                        <a:rPr lang="en-AE" sz="800" b="0" i="0" u="none" strike="noStrike">
                          <a:solidFill>
                            <a:srgbClr val="000000"/>
                          </a:solidFill>
                          <a:effectLst/>
                          <a:latin typeface="Segoe UI" panose="020B0502040204020203" pitchFamily="34" charset="0"/>
                        </a:rPr>
                        <a:t>        10,753 </a:t>
                      </a:r>
                    </a:p>
                  </a:txBody>
                  <a:tcPr marL="7620" marR="7620" marT="7620" marB="0" anchor="ctr">
                    <a:lnL>
                      <a:noFill/>
                    </a:lnL>
                    <a:lnR>
                      <a:noFill/>
                    </a:lnR>
                    <a:lnT>
                      <a:noFill/>
                    </a:lnT>
                    <a:lnB>
                      <a:noFill/>
                    </a:lnB>
                    <a:solidFill>
                      <a:srgbClr val="DDF0E4"/>
                    </a:solidFill>
                  </a:tcPr>
                </a:tc>
                <a:tc>
                  <a:txBody>
                    <a:bodyPr/>
                    <a:lstStyle/>
                    <a:p>
                      <a:pPr algn="ctr" fontAlgn="ctr"/>
                      <a:r>
                        <a:rPr lang="en-AE" sz="800" b="0" i="0" u="none" strike="noStrike">
                          <a:solidFill>
                            <a:srgbClr val="000000"/>
                          </a:solidFill>
                          <a:effectLst/>
                          <a:latin typeface="Segoe UI" panose="020B0502040204020203" pitchFamily="34" charset="0"/>
                        </a:rPr>
                        <a:t>          8,311 </a:t>
                      </a:r>
                    </a:p>
                  </a:txBody>
                  <a:tcPr marL="7620" marR="7620" marT="7620" marB="0" anchor="ctr">
                    <a:lnL>
                      <a:noFill/>
                    </a:lnL>
                    <a:lnR>
                      <a:noFill/>
                    </a:lnR>
                    <a:lnT>
                      <a:noFill/>
                    </a:lnT>
                    <a:lnB>
                      <a:noFill/>
                    </a:lnB>
                    <a:solidFill>
                      <a:srgbClr val="E4F3EA"/>
                    </a:solidFill>
                  </a:tcPr>
                </a:tc>
                <a:tc>
                  <a:txBody>
                    <a:bodyPr/>
                    <a:lstStyle/>
                    <a:p>
                      <a:pPr algn="ctr" fontAlgn="ctr"/>
                      <a:r>
                        <a:rPr lang="en-AE" sz="800" b="0" i="0" u="none" strike="noStrike">
                          <a:solidFill>
                            <a:srgbClr val="000000"/>
                          </a:solidFill>
                          <a:effectLst/>
                          <a:latin typeface="Segoe UI" panose="020B0502040204020203" pitchFamily="34" charset="0"/>
                        </a:rPr>
                        <a:t>          3,583 </a:t>
                      </a:r>
                    </a:p>
                  </a:txBody>
                  <a:tcPr marL="7620" marR="7620" marT="7620" marB="0" anchor="ctr">
                    <a:lnL>
                      <a:noFill/>
                    </a:lnL>
                    <a:lnR>
                      <a:noFill/>
                    </a:lnR>
                    <a:lnT>
                      <a:noFill/>
                    </a:lnT>
                    <a:lnB>
                      <a:noFill/>
                    </a:lnB>
                    <a:solidFill>
                      <a:srgbClr val="F2F8F6"/>
                    </a:solidFill>
                  </a:tcPr>
                </a:tc>
                <a:extLst>
                  <a:ext uri="{0D108BD9-81ED-4DB2-BD59-A6C34878D82A}">
                    <a16:rowId xmlns:a16="http://schemas.microsoft.com/office/drawing/2014/main" val="540791969"/>
                  </a:ext>
                </a:extLst>
              </a:tr>
              <a:tr h="149100">
                <a:tc>
                  <a:txBody>
                    <a:bodyPr/>
                    <a:lstStyle/>
                    <a:p>
                      <a:pPr algn="r" fontAlgn="ctr"/>
                      <a:r>
                        <a:rPr lang="en-US" sz="800" b="0" i="0" u="none" strike="noStrike">
                          <a:solidFill>
                            <a:srgbClr val="000000"/>
                          </a:solidFill>
                          <a:effectLst/>
                          <a:latin typeface="Segoe UI" panose="020B0502040204020203" pitchFamily="34" charset="0"/>
                        </a:rPr>
                        <a:t>Karnataka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2,483 </a:t>
                      </a:r>
                    </a:p>
                  </a:txBody>
                  <a:tcPr marL="7620" marR="7620" marT="7620" marB="0" anchor="ctr">
                    <a:lnL>
                      <a:noFill/>
                    </a:lnL>
                    <a:lnR>
                      <a:noFill/>
                    </a:lnR>
                    <a:lnT>
                      <a:noFill/>
                    </a:lnT>
                    <a:lnB>
                      <a:noFill/>
                    </a:lnB>
                    <a:solidFill>
                      <a:srgbClr val="F5FAF9"/>
                    </a:solidFill>
                  </a:tcPr>
                </a:tc>
                <a:tc>
                  <a:txBody>
                    <a:bodyPr/>
                    <a:lstStyle/>
                    <a:p>
                      <a:pPr algn="ctr" fontAlgn="ctr"/>
                      <a:r>
                        <a:rPr lang="en-AE" sz="800" b="0" i="0" u="none" strike="noStrike">
                          <a:solidFill>
                            <a:srgbClr val="000000"/>
                          </a:solidFill>
                          <a:effectLst/>
                          <a:latin typeface="Segoe UI" panose="020B0502040204020203" pitchFamily="34" charset="0"/>
                        </a:rPr>
                        <a:t>          5,986 </a:t>
                      </a:r>
                    </a:p>
                  </a:txBody>
                  <a:tcPr marL="7620" marR="7620" marT="7620" marB="0" anchor="ctr">
                    <a:lnL>
                      <a:noFill/>
                    </a:lnL>
                    <a:lnR>
                      <a:noFill/>
                    </a:lnR>
                    <a:lnT>
                      <a:noFill/>
                    </a:lnT>
                    <a:lnB>
                      <a:noFill/>
                    </a:lnB>
                    <a:solidFill>
                      <a:srgbClr val="EBF5F0"/>
                    </a:solidFill>
                  </a:tcPr>
                </a:tc>
                <a:tc>
                  <a:txBody>
                    <a:bodyPr/>
                    <a:lstStyle/>
                    <a:p>
                      <a:pPr algn="ctr" fontAlgn="ctr"/>
                      <a:r>
                        <a:rPr lang="en-AE" sz="800" b="0" i="0" u="none" strike="noStrike">
                          <a:solidFill>
                            <a:srgbClr val="000000"/>
                          </a:solidFill>
                          <a:effectLst/>
                          <a:latin typeface="Segoe UI" panose="020B0502040204020203" pitchFamily="34" charset="0"/>
                        </a:rPr>
                        <a:t>            462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304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250 </a:t>
                      </a:r>
                    </a:p>
                  </a:txBody>
                  <a:tcPr marL="7620" marR="7620" marT="7620" marB="0" anchor="ctr">
                    <a:lnL>
                      <a:noFill/>
                    </a:lnL>
                    <a:lnR>
                      <a:noFill/>
                    </a:lnR>
                    <a:lnT>
                      <a:noFill/>
                    </a:lnT>
                    <a:lnB>
                      <a:noFill/>
                    </a:lnB>
                    <a:solidFill>
                      <a:srgbClr val="FCFCFF"/>
                    </a:solidFill>
                  </a:tcPr>
                </a:tc>
                <a:extLst>
                  <a:ext uri="{0D108BD9-81ED-4DB2-BD59-A6C34878D82A}">
                    <a16:rowId xmlns:a16="http://schemas.microsoft.com/office/drawing/2014/main" val="3513856481"/>
                  </a:ext>
                </a:extLst>
              </a:tr>
              <a:tr h="149100">
                <a:tc>
                  <a:txBody>
                    <a:bodyPr/>
                    <a:lstStyle/>
                    <a:p>
                      <a:pPr algn="r" fontAlgn="ctr"/>
                      <a:r>
                        <a:rPr lang="en-US" sz="800" b="0" i="0" u="none" strike="noStrike">
                          <a:solidFill>
                            <a:srgbClr val="000000"/>
                          </a:solidFill>
                          <a:effectLst/>
                          <a:latin typeface="Segoe UI" panose="020B0502040204020203" pitchFamily="34" charset="0"/>
                        </a:rPr>
                        <a:t>Rajasthan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3,862 </a:t>
                      </a:r>
                    </a:p>
                  </a:txBody>
                  <a:tcPr marL="7620" marR="7620" marT="7620" marB="0" anchor="ctr">
                    <a:lnL>
                      <a:noFill/>
                    </a:lnL>
                    <a:lnR>
                      <a:noFill/>
                    </a:lnR>
                    <a:lnT>
                      <a:noFill/>
                    </a:lnT>
                    <a:lnB>
                      <a:noFill/>
                    </a:lnB>
                    <a:solidFill>
                      <a:srgbClr val="F1F8F6"/>
                    </a:solidFill>
                  </a:tcPr>
                </a:tc>
                <a:tc>
                  <a:txBody>
                    <a:bodyPr/>
                    <a:lstStyle/>
                    <a:p>
                      <a:pPr algn="ctr" fontAlgn="ctr"/>
                      <a:r>
                        <a:rPr lang="en-AE" sz="800" b="0" i="0" u="none" strike="noStrike">
                          <a:solidFill>
                            <a:srgbClr val="000000"/>
                          </a:solidFill>
                          <a:effectLst/>
                          <a:latin typeface="Segoe UI" panose="020B0502040204020203" pitchFamily="34" charset="0"/>
                        </a:rPr>
                        <a:t>          3,151 </a:t>
                      </a:r>
                    </a:p>
                  </a:txBody>
                  <a:tcPr marL="7620" marR="7620" marT="7620" marB="0" anchor="ctr">
                    <a:lnL>
                      <a:noFill/>
                    </a:lnL>
                    <a:lnR>
                      <a:noFill/>
                    </a:lnR>
                    <a:lnT>
                      <a:noFill/>
                    </a:lnT>
                    <a:lnB>
                      <a:noFill/>
                    </a:lnB>
                    <a:solidFill>
                      <a:srgbClr val="F3F9F8"/>
                    </a:solidFill>
                  </a:tcPr>
                </a:tc>
                <a:tc>
                  <a:txBody>
                    <a:bodyPr/>
                    <a:lstStyle/>
                    <a:p>
                      <a:pPr algn="ctr" fontAlgn="ctr"/>
                      <a:r>
                        <a:rPr lang="en-AE" sz="800" b="0" i="0" u="none" strike="noStrike">
                          <a:solidFill>
                            <a:srgbClr val="000000"/>
                          </a:solidFill>
                          <a:effectLst/>
                          <a:latin typeface="Segoe UI" panose="020B0502040204020203" pitchFamily="34" charset="0"/>
                        </a:rPr>
                        <a:t>          4,609 </a:t>
                      </a:r>
                    </a:p>
                  </a:txBody>
                  <a:tcPr marL="7620" marR="7620" marT="7620" marB="0" anchor="ctr">
                    <a:lnL>
                      <a:noFill/>
                    </a:lnL>
                    <a:lnR>
                      <a:noFill/>
                    </a:lnR>
                    <a:lnT>
                      <a:noFill/>
                    </a:lnT>
                    <a:lnB>
                      <a:noFill/>
                    </a:lnB>
                    <a:solidFill>
                      <a:srgbClr val="EFF7F4"/>
                    </a:solidFill>
                  </a:tcPr>
                </a:tc>
                <a:tc>
                  <a:txBody>
                    <a:bodyPr/>
                    <a:lstStyle/>
                    <a:p>
                      <a:pPr algn="ctr" fontAlgn="ctr"/>
                      <a:r>
                        <a:rPr lang="en-AE" sz="800" b="0" i="0" u="none" strike="noStrike">
                          <a:solidFill>
                            <a:srgbClr val="000000"/>
                          </a:solidFill>
                          <a:effectLst/>
                          <a:latin typeface="Segoe UI" panose="020B0502040204020203" pitchFamily="34" charset="0"/>
                        </a:rPr>
                        <a:t>          3,521 </a:t>
                      </a:r>
                    </a:p>
                  </a:txBody>
                  <a:tcPr marL="7620" marR="7620" marT="7620" marB="0" anchor="ctr">
                    <a:lnL>
                      <a:noFill/>
                    </a:lnL>
                    <a:lnR>
                      <a:noFill/>
                    </a:lnR>
                    <a:lnT>
                      <a:noFill/>
                    </a:lnT>
                    <a:lnB>
                      <a:noFill/>
                    </a:lnB>
                    <a:solidFill>
                      <a:srgbClr val="F2F8F7"/>
                    </a:solidFill>
                  </a:tcPr>
                </a:tc>
                <a:tc>
                  <a:txBody>
                    <a:bodyPr/>
                    <a:lstStyle/>
                    <a:p>
                      <a:pPr algn="ctr" fontAlgn="ctr"/>
                      <a:r>
                        <a:rPr lang="en-AE" sz="800" b="0" i="0" u="none" strike="noStrike">
                          <a:solidFill>
                            <a:srgbClr val="000000"/>
                          </a:solidFill>
                          <a:effectLst/>
                          <a:latin typeface="Segoe UI" panose="020B0502040204020203" pitchFamily="34" charset="0"/>
                        </a:rPr>
                        <a:t>          1,468 </a:t>
                      </a:r>
                    </a:p>
                  </a:txBody>
                  <a:tcPr marL="7620" marR="7620" marT="7620" marB="0" anchor="ctr">
                    <a:lnL>
                      <a:noFill/>
                    </a:lnL>
                    <a:lnR>
                      <a:noFill/>
                    </a:lnR>
                    <a:lnT>
                      <a:noFill/>
                    </a:lnT>
                    <a:lnB>
                      <a:noFill/>
                    </a:lnB>
                    <a:solidFill>
                      <a:srgbClr val="F8FBFC"/>
                    </a:solidFill>
                  </a:tcPr>
                </a:tc>
                <a:extLst>
                  <a:ext uri="{0D108BD9-81ED-4DB2-BD59-A6C34878D82A}">
                    <a16:rowId xmlns:a16="http://schemas.microsoft.com/office/drawing/2014/main" val="531063422"/>
                  </a:ext>
                </a:extLst>
              </a:tr>
              <a:tr h="149100">
                <a:tc>
                  <a:txBody>
                    <a:bodyPr/>
                    <a:lstStyle/>
                    <a:p>
                      <a:pPr algn="r" fontAlgn="ctr"/>
                      <a:r>
                        <a:rPr lang="en-US" sz="800" b="0" i="0" u="none" strike="noStrike">
                          <a:solidFill>
                            <a:srgbClr val="000000"/>
                          </a:solidFill>
                          <a:effectLst/>
                          <a:latin typeface="Segoe UI" panose="020B0502040204020203" pitchFamily="34" charset="0"/>
                        </a:rPr>
                        <a:t>Maharashtra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394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1,299 </a:t>
                      </a:r>
                    </a:p>
                  </a:txBody>
                  <a:tcPr marL="7620" marR="7620" marT="7620" marB="0" anchor="ctr">
                    <a:lnL>
                      <a:noFill/>
                    </a:lnL>
                    <a:lnR>
                      <a:noFill/>
                    </a:lnR>
                    <a:lnT>
                      <a:noFill/>
                    </a:lnT>
                    <a:lnB>
                      <a:noFill/>
                    </a:lnB>
                    <a:solidFill>
                      <a:srgbClr val="F9FBFC"/>
                    </a:solidFill>
                  </a:tcPr>
                </a:tc>
                <a:tc>
                  <a:txBody>
                    <a:bodyPr/>
                    <a:lstStyle/>
                    <a:p>
                      <a:pPr algn="ctr" fontAlgn="ctr"/>
                      <a:r>
                        <a:rPr lang="en-AE" sz="800" b="0" i="0" u="none" strike="noStrike">
                          <a:solidFill>
                            <a:srgbClr val="000000"/>
                          </a:solidFill>
                          <a:effectLst/>
                          <a:latin typeface="Segoe UI" panose="020B0502040204020203" pitchFamily="34" charset="0"/>
                        </a:rPr>
                        <a:t>          1,134 </a:t>
                      </a:r>
                    </a:p>
                  </a:txBody>
                  <a:tcPr marL="7620" marR="7620" marT="7620" marB="0" anchor="ctr">
                    <a:lnL>
                      <a:noFill/>
                    </a:lnL>
                    <a:lnR>
                      <a:noFill/>
                    </a:lnR>
                    <a:lnT>
                      <a:noFill/>
                    </a:lnT>
                    <a:lnB>
                      <a:noFill/>
                    </a:lnB>
                    <a:solidFill>
                      <a:srgbClr val="F9FBFD"/>
                    </a:solidFill>
                  </a:tcPr>
                </a:tc>
                <a:tc>
                  <a:txBody>
                    <a:bodyPr/>
                    <a:lstStyle/>
                    <a:p>
                      <a:pPr algn="ctr" fontAlgn="ctr"/>
                      <a:r>
                        <a:rPr lang="en-AE" sz="800" b="0" i="0" u="none" strike="noStrike">
                          <a:solidFill>
                            <a:srgbClr val="000000"/>
                          </a:solidFill>
                          <a:effectLst/>
                          <a:latin typeface="Segoe UI" panose="020B0502040204020203" pitchFamily="34" charset="0"/>
                        </a:rPr>
                        <a:t>          1,057 </a:t>
                      </a:r>
                    </a:p>
                  </a:txBody>
                  <a:tcPr marL="7620" marR="7620" marT="7620" marB="0" anchor="ctr">
                    <a:lnL>
                      <a:noFill/>
                    </a:lnL>
                    <a:lnR>
                      <a:noFill/>
                    </a:lnR>
                    <a:lnT>
                      <a:noFill/>
                    </a:lnT>
                    <a:lnB>
                      <a:noFill/>
                    </a:lnB>
                    <a:solidFill>
                      <a:srgbClr val="F9FBFD"/>
                    </a:solidFill>
                  </a:tcPr>
                </a:tc>
                <a:tc>
                  <a:txBody>
                    <a:bodyPr/>
                    <a:lstStyle/>
                    <a:p>
                      <a:pPr algn="ctr" fontAlgn="ctr"/>
                      <a:r>
                        <a:rPr lang="en-AE" sz="800" b="0" i="0" u="none" strike="noStrike">
                          <a:solidFill>
                            <a:srgbClr val="000000"/>
                          </a:solidFill>
                          <a:effectLst/>
                          <a:latin typeface="Segoe UI" panose="020B0502040204020203" pitchFamily="34" charset="0"/>
                        </a:rPr>
                        <a:t>            530 </a:t>
                      </a:r>
                    </a:p>
                  </a:txBody>
                  <a:tcPr marL="7620" marR="7620" marT="7620" marB="0" anchor="ctr">
                    <a:lnL>
                      <a:noFill/>
                    </a:lnL>
                    <a:lnR>
                      <a:noFill/>
                    </a:lnR>
                    <a:lnT>
                      <a:noFill/>
                    </a:lnT>
                    <a:lnB>
                      <a:noFill/>
                    </a:lnB>
                    <a:solidFill>
                      <a:srgbClr val="FBFCFE"/>
                    </a:solidFill>
                  </a:tcPr>
                </a:tc>
                <a:extLst>
                  <a:ext uri="{0D108BD9-81ED-4DB2-BD59-A6C34878D82A}">
                    <a16:rowId xmlns:a16="http://schemas.microsoft.com/office/drawing/2014/main" val="968387627"/>
                  </a:ext>
                </a:extLst>
              </a:tr>
              <a:tr h="149100">
                <a:tc>
                  <a:txBody>
                    <a:bodyPr/>
                    <a:lstStyle/>
                    <a:p>
                      <a:pPr algn="r" fontAlgn="ctr"/>
                      <a:r>
                        <a:rPr lang="en-US" sz="800" b="0" i="0" u="none" strike="noStrike">
                          <a:solidFill>
                            <a:srgbClr val="000000"/>
                          </a:solidFill>
                          <a:effectLst/>
                          <a:latin typeface="Segoe UI" panose="020B0502040204020203" pitchFamily="34" charset="0"/>
                        </a:rPr>
                        <a:t>Uttarakhand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4,194 </a:t>
                      </a:r>
                    </a:p>
                  </a:txBody>
                  <a:tcPr marL="7620" marR="7620" marT="7620" marB="0" anchor="ctr">
                    <a:lnL>
                      <a:noFill/>
                    </a:lnL>
                    <a:lnR>
                      <a:noFill/>
                    </a:lnR>
                    <a:lnT>
                      <a:noFill/>
                    </a:lnT>
                    <a:lnB>
                      <a:noFill/>
                    </a:lnB>
                    <a:solidFill>
                      <a:srgbClr val="F0F8F5"/>
                    </a:solidFill>
                  </a:tcPr>
                </a:tc>
                <a:tc>
                  <a:txBody>
                    <a:bodyPr/>
                    <a:lstStyle/>
                    <a:p>
                      <a:pPr algn="ctr" fontAlgn="ctr"/>
                      <a:r>
                        <a:rPr lang="en-AE" sz="800" b="0" i="0" u="none" strike="noStrike">
                          <a:solidFill>
                            <a:srgbClr val="000000"/>
                          </a:solidFill>
                          <a:effectLst/>
                          <a:latin typeface="Segoe UI" panose="020B0502040204020203" pitchFamily="34" charset="0"/>
                        </a:rPr>
                        <a:t>          4,815 </a:t>
                      </a:r>
                    </a:p>
                  </a:txBody>
                  <a:tcPr marL="7620" marR="7620" marT="7620" marB="0" anchor="ctr">
                    <a:lnL>
                      <a:noFill/>
                    </a:lnL>
                    <a:lnR>
                      <a:noFill/>
                    </a:lnR>
                    <a:lnT>
                      <a:noFill/>
                    </a:lnT>
                    <a:lnB>
                      <a:noFill/>
                    </a:lnB>
                    <a:solidFill>
                      <a:srgbClr val="EEF7F3"/>
                    </a:solidFill>
                  </a:tcPr>
                </a:tc>
                <a:tc>
                  <a:txBody>
                    <a:bodyPr/>
                    <a:lstStyle/>
                    <a:p>
                      <a:pPr algn="ctr" fontAlgn="ctr"/>
                      <a:r>
                        <a:rPr lang="en-AE" sz="800" b="0" i="0" u="none" strike="noStrike">
                          <a:solidFill>
                            <a:srgbClr val="000000"/>
                          </a:solidFill>
                          <a:effectLst/>
                          <a:latin typeface="Segoe UI" panose="020B0502040204020203" pitchFamily="34" charset="0"/>
                        </a:rPr>
                        <a:t>          5,325 </a:t>
                      </a:r>
                    </a:p>
                  </a:txBody>
                  <a:tcPr marL="7620" marR="7620" marT="7620" marB="0" anchor="ctr">
                    <a:lnL>
                      <a:noFill/>
                    </a:lnL>
                    <a:lnR>
                      <a:noFill/>
                    </a:lnR>
                    <a:lnT>
                      <a:noFill/>
                    </a:lnT>
                    <a:lnB>
                      <a:noFill/>
                    </a:lnB>
                    <a:solidFill>
                      <a:srgbClr val="EDF6F2"/>
                    </a:solidFill>
                  </a:tcPr>
                </a:tc>
                <a:tc>
                  <a:txBody>
                    <a:bodyPr/>
                    <a:lstStyle/>
                    <a:p>
                      <a:pPr algn="ctr" fontAlgn="ctr"/>
                      <a:r>
                        <a:rPr lang="en-AE" sz="800" b="0" i="0" u="none" strike="noStrike">
                          <a:solidFill>
                            <a:srgbClr val="000000"/>
                          </a:solidFill>
                          <a:effectLst/>
                          <a:latin typeface="Segoe UI" panose="020B0502040204020203" pitchFamily="34" charset="0"/>
                        </a:rPr>
                        <a:t>          2,204 </a:t>
                      </a:r>
                    </a:p>
                  </a:txBody>
                  <a:tcPr marL="7620" marR="7620" marT="7620" marB="0" anchor="ctr">
                    <a:lnL>
                      <a:noFill/>
                    </a:lnL>
                    <a:lnR>
                      <a:noFill/>
                    </a:lnR>
                    <a:lnT>
                      <a:noFill/>
                    </a:lnT>
                    <a:lnB>
                      <a:noFill/>
                    </a:lnB>
                    <a:solidFill>
                      <a:srgbClr val="F6FAFA"/>
                    </a:solidFill>
                  </a:tcPr>
                </a:tc>
                <a:tc>
                  <a:txBody>
                    <a:bodyPr/>
                    <a:lstStyle/>
                    <a:p>
                      <a:pPr algn="ctr" fontAlgn="ctr"/>
                      <a:r>
                        <a:rPr lang="en-AE" sz="800" b="0" i="0" u="none" strike="noStrike">
                          <a:solidFill>
                            <a:srgbClr val="000000"/>
                          </a:solidFill>
                          <a:effectLst/>
                          <a:latin typeface="Segoe UI" panose="020B0502040204020203" pitchFamily="34" charset="0"/>
                        </a:rPr>
                        <a:t>          1,007 </a:t>
                      </a:r>
                    </a:p>
                  </a:txBody>
                  <a:tcPr marL="7620" marR="7620" marT="7620" marB="0" anchor="ctr">
                    <a:lnL>
                      <a:noFill/>
                    </a:lnL>
                    <a:lnR>
                      <a:noFill/>
                    </a:lnR>
                    <a:lnT>
                      <a:noFill/>
                    </a:lnT>
                    <a:lnB>
                      <a:noFill/>
                    </a:lnB>
                    <a:solidFill>
                      <a:srgbClr val="FAFBFD"/>
                    </a:solidFill>
                  </a:tcPr>
                </a:tc>
                <a:extLst>
                  <a:ext uri="{0D108BD9-81ED-4DB2-BD59-A6C34878D82A}">
                    <a16:rowId xmlns:a16="http://schemas.microsoft.com/office/drawing/2014/main" val="168088116"/>
                  </a:ext>
                </a:extLst>
              </a:tr>
              <a:tr h="149100">
                <a:tc>
                  <a:txBody>
                    <a:bodyPr/>
                    <a:lstStyle/>
                    <a:p>
                      <a:pPr algn="r" fontAlgn="ctr"/>
                      <a:r>
                        <a:rPr lang="en-US" sz="800" b="0" i="0" u="none" strike="noStrike">
                          <a:solidFill>
                            <a:srgbClr val="000000"/>
                          </a:solidFill>
                          <a:effectLst/>
                          <a:latin typeface="Segoe UI" panose="020B0502040204020203" pitchFamily="34" charset="0"/>
                        </a:rPr>
                        <a:t>Tamil Nadu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2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5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2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3,004 </a:t>
                      </a:r>
                    </a:p>
                  </a:txBody>
                  <a:tcPr marL="7620" marR="7620" marT="7620" marB="0" anchor="ctr">
                    <a:lnL>
                      <a:noFill/>
                    </a:lnL>
                    <a:lnR>
                      <a:noFill/>
                    </a:lnR>
                    <a:lnT>
                      <a:noFill/>
                    </a:lnT>
                    <a:lnB>
                      <a:noFill/>
                    </a:lnB>
                    <a:solidFill>
                      <a:srgbClr val="F4F9F8"/>
                    </a:solidFill>
                  </a:tcPr>
                </a:tc>
                <a:extLst>
                  <a:ext uri="{0D108BD9-81ED-4DB2-BD59-A6C34878D82A}">
                    <a16:rowId xmlns:a16="http://schemas.microsoft.com/office/drawing/2014/main" val="845586363"/>
                  </a:ext>
                </a:extLst>
              </a:tr>
              <a:tr h="149100">
                <a:tc>
                  <a:txBody>
                    <a:bodyPr/>
                    <a:lstStyle/>
                    <a:p>
                      <a:pPr algn="r" fontAlgn="ctr"/>
                      <a:r>
                        <a:rPr lang="en-US" sz="800" b="0" i="0" u="none" strike="noStrike">
                          <a:solidFill>
                            <a:srgbClr val="000000"/>
                          </a:solidFill>
                          <a:effectLst/>
                          <a:latin typeface="Segoe UI" panose="020B0502040204020203" pitchFamily="34" charset="0"/>
                        </a:rPr>
                        <a:t>Others</a:t>
                      </a:r>
                    </a:p>
                  </a:txBody>
                  <a:tcPr marL="7620" marR="7620" marT="762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4,097 </a:t>
                      </a:r>
                    </a:p>
                  </a:txBody>
                  <a:tcPr marL="7620" marR="7620" marT="7620" marB="0" anchor="ctr">
                    <a:lnL>
                      <a:noFill/>
                    </a:lnL>
                    <a:lnR>
                      <a:noFill/>
                    </a:lnR>
                    <a:lnT>
                      <a:noFill/>
                    </a:lnT>
                    <a:lnB>
                      <a:noFill/>
                    </a:lnB>
                    <a:solidFill>
                      <a:srgbClr val="F0F8F5"/>
                    </a:solidFill>
                  </a:tcPr>
                </a:tc>
                <a:tc>
                  <a:txBody>
                    <a:bodyPr/>
                    <a:lstStyle/>
                    <a:p>
                      <a:pPr algn="ctr" fontAlgn="ctr"/>
                      <a:r>
                        <a:rPr lang="en-AE" sz="800" b="0" i="0" u="none" strike="noStrike">
                          <a:solidFill>
                            <a:srgbClr val="000000"/>
                          </a:solidFill>
                          <a:effectLst/>
                          <a:latin typeface="Segoe UI" panose="020B0502040204020203" pitchFamily="34" charset="0"/>
                        </a:rPr>
                        <a:t>          6,236 </a:t>
                      </a:r>
                    </a:p>
                  </a:txBody>
                  <a:tcPr marL="7620" marR="7620" marT="7620" marB="0" anchor="ctr">
                    <a:lnL>
                      <a:noFill/>
                    </a:lnL>
                    <a:lnR>
                      <a:noFill/>
                    </a:lnR>
                    <a:lnT>
                      <a:noFill/>
                    </a:lnT>
                    <a:lnB>
                      <a:noFill/>
                    </a:lnB>
                    <a:solidFill>
                      <a:srgbClr val="EAF5F0"/>
                    </a:solidFill>
                  </a:tcPr>
                </a:tc>
                <a:tc>
                  <a:txBody>
                    <a:bodyPr/>
                    <a:lstStyle/>
                    <a:p>
                      <a:pPr algn="ctr" fontAlgn="ctr"/>
                      <a:r>
                        <a:rPr lang="en-AE" sz="800" b="0" i="0" u="none" strike="noStrike">
                          <a:solidFill>
                            <a:srgbClr val="000000"/>
                          </a:solidFill>
                          <a:effectLst/>
                          <a:latin typeface="Segoe UI" panose="020B0502040204020203" pitchFamily="34" charset="0"/>
                        </a:rPr>
                        <a:t>        10,789 </a:t>
                      </a:r>
                    </a:p>
                  </a:txBody>
                  <a:tcPr marL="7620" marR="7620" marT="7620" marB="0" anchor="ctr">
                    <a:lnL>
                      <a:noFill/>
                    </a:lnL>
                    <a:lnR>
                      <a:noFill/>
                    </a:lnR>
                    <a:lnT>
                      <a:noFill/>
                    </a:lnT>
                    <a:lnB>
                      <a:noFill/>
                    </a:lnB>
                    <a:solidFill>
                      <a:srgbClr val="DDF0E4"/>
                    </a:solidFill>
                  </a:tcPr>
                </a:tc>
                <a:tc>
                  <a:txBody>
                    <a:bodyPr/>
                    <a:lstStyle/>
                    <a:p>
                      <a:pPr algn="ctr" fontAlgn="ctr"/>
                      <a:r>
                        <a:rPr lang="en-AE" sz="800" b="0" i="0" u="none" strike="noStrike">
                          <a:solidFill>
                            <a:srgbClr val="000000"/>
                          </a:solidFill>
                          <a:effectLst/>
                          <a:latin typeface="Segoe UI" panose="020B0502040204020203" pitchFamily="34" charset="0"/>
                        </a:rPr>
                        <a:t>        10,560 </a:t>
                      </a:r>
                    </a:p>
                  </a:txBody>
                  <a:tcPr marL="7620" marR="7620" marT="7620" marB="0" anchor="ctr">
                    <a:lnL>
                      <a:noFill/>
                    </a:lnL>
                    <a:lnR>
                      <a:noFill/>
                    </a:lnR>
                    <a:lnT>
                      <a:noFill/>
                    </a:lnT>
                    <a:lnB>
                      <a:noFill/>
                    </a:lnB>
                    <a:solidFill>
                      <a:srgbClr val="DDF0E5"/>
                    </a:solidFill>
                  </a:tcPr>
                </a:tc>
                <a:tc>
                  <a:txBody>
                    <a:bodyPr/>
                    <a:lstStyle/>
                    <a:p>
                      <a:pPr algn="ctr" fontAlgn="ctr"/>
                      <a:r>
                        <a:rPr lang="en-AE" sz="800" b="0" i="0" u="none" strike="noStrike" dirty="0">
                          <a:solidFill>
                            <a:srgbClr val="000000"/>
                          </a:solidFill>
                          <a:effectLst/>
                          <a:latin typeface="Segoe UI" panose="020B0502040204020203" pitchFamily="34" charset="0"/>
                        </a:rPr>
                        <a:t>          3,681 </a:t>
                      </a:r>
                    </a:p>
                  </a:txBody>
                  <a:tcPr marL="7620" marR="7620" marT="7620" marB="0" anchor="ctr">
                    <a:lnL>
                      <a:noFill/>
                    </a:lnL>
                    <a:lnR>
                      <a:noFill/>
                    </a:lnR>
                    <a:lnT>
                      <a:noFill/>
                    </a:lnT>
                    <a:lnB>
                      <a:noFill/>
                    </a:lnB>
                    <a:solidFill>
                      <a:srgbClr val="F2F8F6"/>
                    </a:solidFill>
                  </a:tcPr>
                </a:tc>
                <a:extLst>
                  <a:ext uri="{0D108BD9-81ED-4DB2-BD59-A6C34878D82A}">
                    <a16:rowId xmlns:a16="http://schemas.microsoft.com/office/drawing/2014/main" val="620434610"/>
                  </a:ext>
                </a:extLst>
              </a:tr>
            </a:tbl>
          </a:graphicData>
        </a:graphic>
      </p:graphicFrame>
      <p:graphicFrame>
        <p:nvGraphicFramePr>
          <p:cNvPr id="53" name="Chart 52">
            <a:extLst>
              <a:ext uri="{FF2B5EF4-FFF2-40B4-BE49-F238E27FC236}">
                <a16:creationId xmlns:a16="http://schemas.microsoft.com/office/drawing/2014/main" id="{3D9276CF-5DF6-4D88-B813-3DED600360D4}"/>
              </a:ext>
            </a:extLst>
          </p:cNvPr>
          <p:cNvGraphicFramePr>
            <a:graphicFrameLocks/>
          </p:cNvGraphicFramePr>
          <p:nvPr>
            <p:extLst>
              <p:ext uri="{D42A27DB-BD31-4B8C-83A1-F6EECF244321}">
                <p14:modId xmlns:p14="http://schemas.microsoft.com/office/powerpoint/2010/main" val="3723640001"/>
              </p:ext>
            </p:extLst>
          </p:nvPr>
        </p:nvGraphicFramePr>
        <p:xfrm>
          <a:off x="4571321" y="1713244"/>
          <a:ext cx="3163059" cy="921003"/>
        </p:xfrm>
        <a:graphic>
          <a:graphicData uri="http://schemas.openxmlformats.org/drawingml/2006/chart">
            <c:chart xmlns:c="http://schemas.openxmlformats.org/drawingml/2006/chart" xmlns:r="http://schemas.openxmlformats.org/officeDocument/2006/relationships" r:id="rId7"/>
          </a:graphicData>
        </a:graphic>
      </p:graphicFrame>
      <p:sp>
        <p:nvSpPr>
          <p:cNvPr id="42" name="TextBox 41">
            <a:extLst>
              <a:ext uri="{FF2B5EF4-FFF2-40B4-BE49-F238E27FC236}">
                <a16:creationId xmlns:a16="http://schemas.microsoft.com/office/drawing/2014/main" id="{FC445A04-E5CE-44C7-809D-CB7908E8073B}"/>
              </a:ext>
            </a:extLst>
          </p:cNvPr>
          <p:cNvSpPr txBox="1"/>
          <p:nvPr/>
        </p:nvSpPr>
        <p:spPr>
          <a:xfrm>
            <a:off x="4676977" y="1480942"/>
            <a:ext cx="2071645" cy="240393"/>
          </a:xfrm>
          <a:prstGeom prst="rect">
            <a:avLst/>
          </a:prstGeom>
          <a:solidFill>
            <a:schemeClr val="bg1"/>
          </a:solidFill>
        </p:spPr>
        <p:txBody>
          <a:bodyPr wrap="square" rtlCol="0" anchor="ctr">
            <a:spAutoFit/>
          </a:bodyPr>
          <a:lstStyle/>
          <a:p>
            <a:r>
              <a:rPr lang="en-US" sz="1200" dirty="0">
                <a:solidFill>
                  <a:schemeClr val="bg1">
                    <a:lumMod val="50000"/>
                  </a:schemeClr>
                </a:solidFill>
                <a:latin typeface="Segoe UI" panose="020B0502040204020203" pitchFamily="34" charset="0"/>
                <a:cs typeface="Segoe UI" panose="020B0502040204020203" pitchFamily="34" charset="0"/>
              </a:rPr>
              <a:t>Compared to last year</a:t>
            </a:r>
            <a:endParaRPr lang="en-AE" sz="1200" dirty="0">
              <a:solidFill>
                <a:schemeClr val="bg1">
                  <a:lumMod val="50000"/>
                </a:schemeClr>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8D72FAB-325E-4A7D-B1D9-8F59EE36E733}"/>
              </a:ext>
            </a:extLst>
          </p:cNvPr>
          <p:cNvSpPr/>
          <p:nvPr/>
        </p:nvSpPr>
        <p:spPr>
          <a:xfrm>
            <a:off x="8271121" y="785339"/>
            <a:ext cx="3556802" cy="5929905"/>
          </a:xfrm>
          <a:prstGeom prst="rect">
            <a:avLst/>
          </a:prstGeom>
          <a:solidFill>
            <a:schemeClr val="bg1"/>
          </a:solidFill>
          <a:ln w="0">
            <a:solidFill>
              <a:schemeClr val="bg1">
                <a:lumMod val="85000"/>
              </a:schemeClr>
            </a:solidFill>
          </a:ln>
          <a:effectLst>
            <a:glow rad="63500">
              <a:schemeClr val="bg1">
                <a:lumMod val="8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56" name="TextBox 55">
            <a:extLst>
              <a:ext uri="{FF2B5EF4-FFF2-40B4-BE49-F238E27FC236}">
                <a16:creationId xmlns:a16="http://schemas.microsoft.com/office/drawing/2014/main" id="{2A3F4679-CBE2-4915-B5A3-3E629D0AB671}"/>
              </a:ext>
            </a:extLst>
          </p:cNvPr>
          <p:cNvSpPr txBox="1"/>
          <p:nvPr/>
        </p:nvSpPr>
        <p:spPr>
          <a:xfrm>
            <a:off x="8550637" y="1069807"/>
            <a:ext cx="2940153" cy="523220"/>
          </a:xfrm>
          <a:prstGeom prst="rect">
            <a:avLst/>
          </a:prstGeom>
          <a:solidFill>
            <a:schemeClr val="bg1"/>
          </a:solidFill>
        </p:spPr>
        <p:txBody>
          <a:bodyPr wrap="square" rtlCol="0" anchor="ctr">
            <a:spAutoFit/>
          </a:bodyPr>
          <a:lstStyle/>
          <a:p>
            <a:r>
              <a:rPr lang="en-US" sz="2800" b="1" i="1" dirty="0">
                <a:latin typeface="Segoe UI" panose="020B0502040204020203" pitchFamily="34" charset="0"/>
                <a:cs typeface="Segoe UI" panose="020B0502040204020203" pitchFamily="34" charset="0"/>
              </a:rPr>
              <a:t>2,534</a:t>
            </a:r>
            <a:endParaRPr lang="en-AE" sz="2800" b="1" i="1" dirty="0">
              <a:latin typeface="Segoe UI" panose="020B0502040204020203" pitchFamily="34" charset="0"/>
              <a:cs typeface="Segoe UI" panose="020B0502040204020203" pitchFamily="34" charset="0"/>
            </a:endParaRPr>
          </a:p>
        </p:txBody>
      </p:sp>
      <p:sp>
        <p:nvSpPr>
          <p:cNvPr id="57" name="TextBox 56">
            <a:extLst>
              <a:ext uri="{FF2B5EF4-FFF2-40B4-BE49-F238E27FC236}">
                <a16:creationId xmlns:a16="http://schemas.microsoft.com/office/drawing/2014/main" id="{2DFEC690-0D9E-45AF-8AD5-9DD5F1977B38}"/>
              </a:ext>
            </a:extLst>
          </p:cNvPr>
          <p:cNvSpPr txBox="1"/>
          <p:nvPr/>
        </p:nvSpPr>
        <p:spPr>
          <a:xfrm>
            <a:off x="8564840" y="878138"/>
            <a:ext cx="2940153" cy="276999"/>
          </a:xfrm>
          <a:prstGeom prst="rect">
            <a:avLst/>
          </a:prstGeom>
          <a:solidFill>
            <a:schemeClr val="bg1"/>
          </a:solidFill>
        </p:spPr>
        <p:txBody>
          <a:bodyPr wrap="square" rtlCol="0" anchor="ctr">
            <a:spAutoFit/>
          </a:bodyPr>
          <a:lstStyle/>
          <a:p>
            <a:r>
              <a:rPr lang="en-US" sz="1200" b="1" dirty="0">
                <a:solidFill>
                  <a:schemeClr val="bg1">
                    <a:lumMod val="50000"/>
                  </a:schemeClr>
                </a:solidFill>
                <a:latin typeface="Segoe UI" panose="020B0502040204020203" pitchFamily="34" charset="0"/>
                <a:cs typeface="Segoe UI" panose="020B0502040204020203" pitchFamily="34" charset="0"/>
              </a:rPr>
              <a:t>4W - SALES (2021)</a:t>
            </a:r>
            <a:endParaRPr lang="en-AE" sz="1200" b="1" dirty="0">
              <a:solidFill>
                <a:schemeClr val="bg1">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xmlns:cx4="http://schemas.microsoft.com/office/drawing/2016/5/10/chartex">
        <mc:Choice Requires="cx4">
          <p:graphicFrame>
            <p:nvGraphicFramePr>
              <p:cNvPr id="65" name="Chart 64">
                <a:extLst>
                  <a:ext uri="{FF2B5EF4-FFF2-40B4-BE49-F238E27FC236}">
                    <a16:creationId xmlns:a16="http://schemas.microsoft.com/office/drawing/2014/main" id="{384EE8B6-18A7-4AD6-8378-C684E25D3F0E}"/>
                  </a:ext>
                </a:extLst>
              </p:cNvPr>
              <p:cNvGraphicFramePr/>
              <p:nvPr>
                <p:extLst>
                  <p:ext uri="{D42A27DB-BD31-4B8C-83A1-F6EECF244321}">
                    <p14:modId xmlns:p14="http://schemas.microsoft.com/office/powerpoint/2010/main" val="270330746"/>
                  </p:ext>
                </p:extLst>
              </p:nvPr>
            </p:nvGraphicFramePr>
            <p:xfrm>
              <a:off x="8271121" y="2708521"/>
              <a:ext cx="3556802" cy="2217523"/>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65" name="Chart 64">
                <a:extLst>
                  <a:ext uri="{FF2B5EF4-FFF2-40B4-BE49-F238E27FC236}">
                    <a16:creationId xmlns:a16="http://schemas.microsoft.com/office/drawing/2014/main" id="{384EE8B6-18A7-4AD6-8378-C684E25D3F0E}"/>
                  </a:ext>
                </a:extLst>
              </p:cNvPr>
              <p:cNvPicPr>
                <a:picLocks noGrp="1" noRot="1" noChangeAspect="1" noMove="1" noResize="1" noEditPoints="1" noAdjustHandles="1" noChangeArrowheads="1" noChangeShapeType="1"/>
              </p:cNvPicPr>
              <p:nvPr/>
            </p:nvPicPr>
            <p:blipFill>
              <a:blip r:embed="rId9"/>
              <a:stretch>
                <a:fillRect/>
              </a:stretch>
            </p:blipFill>
            <p:spPr>
              <a:xfrm>
                <a:off x="8271121" y="2708521"/>
                <a:ext cx="3556802" cy="2217523"/>
              </a:xfrm>
              <a:prstGeom prst="rect">
                <a:avLst/>
              </a:prstGeom>
            </p:spPr>
          </p:pic>
        </mc:Fallback>
      </mc:AlternateContent>
      <p:graphicFrame>
        <p:nvGraphicFramePr>
          <p:cNvPr id="17" name="Table 16">
            <a:extLst>
              <a:ext uri="{FF2B5EF4-FFF2-40B4-BE49-F238E27FC236}">
                <a16:creationId xmlns:a16="http://schemas.microsoft.com/office/drawing/2014/main" id="{501BA7F2-9FDB-4E78-8322-A102D3242F4B}"/>
              </a:ext>
            </a:extLst>
          </p:cNvPr>
          <p:cNvGraphicFramePr>
            <a:graphicFrameLocks noGrp="1"/>
          </p:cNvGraphicFramePr>
          <p:nvPr>
            <p:extLst>
              <p:ext uri="{D42A27DB-BD31-4B8C-83A1-F6EECF244321}">
                <p14:modId xmlns:p14="http://schemas.microsoft.com/office/powerpoint/2010/main" val="3540562209"/>
              </p:ext>
            </p:extLst>
          </p:nvPr>
        </p:nvGraphicFramePr>
        <p:xfrm>
          <a:off x="8271121" y="4926057"/>
          <a:ext cx="3556802" cy="1789200"/>
        </p:xfrm>
        <a:graphic>
          <a:graphicData uri="http://schemas.openxmlformats.org/drawingml/2006/table">
            <a:tbl>
              <a:tblPr/>
              <a:tblGrid>
                <a:gridCol w="663132">
                  <a:extLst>
                    <a:ext uri="{9D8B030D-6E8A-4147-A177-3AD203B41FA5}">
                      <a16:colId xmlns:a16="http://schemas.microsoft.com/office/drawing/2014/main" val="27166921"/>
                    </a:ext>
                  </a:extLst>
                </a:gridCol>
                <a:gridCol w="578734">
                  <a:extLst>
                    <a:ext uri="{9D8B030D-6E8A-4147-A177-3AD203B41FA5}">
                      <a16:colId xmlns:a16="http://schemas.microsoft.com/office/drawing/2014/main" val="1828813785"/>
                    </a:ext>
                  </a:extLst>
                </a:gridCol>
                <a:gridCol w="578734">
                  <a:extLst>
                    <a:ext uri="{9D8B030D-6E8A-4147-A177-3AD203B41FA5}">
                      <a16:colId xmlns:a16="http://schemas.microsoft.com/office/drawing/2014/main" val="2162020980"/>
                    </a:ext>
                  </a:extLst>
                </a:gridCol>
                <a:gridCol w="578734">
                  <a:extLst>
                    <a:ext uri="{9D8B030D-6E8A-4147-A177-3AD203B41FA5}">
                      <a16:colId xmlns:a16="http://schemas.microsoft.com/office/drawing/2014/main" val="3918566588"/>
                    </a:ext>
                  </a:extLst>
                </a:gridCol>
                <a:gridCol w="578734">
                  <a:extLst>
                    <a:ext uri="{9D8B030D-6E8A-4147-A177-3AD203B41FA5}">
                      <a16:colId xmlns:a16="http://schemas.microsoft.com/office/drawing/2014/main" val="4020459324"/>
                    </a:ext>
                  </a:extLst>
                </a:gridCol>
                <a:gridCol w="578734">
                  <a:extLst>
                    <a:ext uri="{9D8B030D-6E8A-4147-A177-3AD203B41FA5}">
                      <a16:colId xmlns:a16="http://schemas.microsoft.com/office/drawing/2014/main" val="1508649160"/>
                    </a:ext>
                  </a:extLst>
                </a:gridCol>
              </a:tblGrid>
              <a:tr h="149100">
                <a:tc>
                  <a:txBody>
                    <a:bodyPr/>
                    <a:lstStyle/>
                    <a:p>
                      <a:pPr algn="r" fontAlgn="ctr"/>
                      <a:r>
                        <a:rPr lang="en-AE" sz="800" b="0" i="0" u="none" strike="noStrike">
                          <a:solidFill>
                            <a:srgbClr val="000000"/>
                          </a:solidFill>
                          <a:effectLst/>
                          <a:latin typeface="Segoe UI" panose="020B0502040204020203" pitchFamily="34" charset="0"/>
                        </a:rPr>
                        <a:t> </a:t>
                      </a:r>
                    </a:p>
                  </a:txBody>
                  <a:tcPr marL="7620" marR="7620" marT="7620"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2017</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2018</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2019</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2020</a:t>
                      </a:r>
                    </a:p>
                  </a:txBody>
                  <a:tcPr marL="7620" marR="7620" marT="7620" marB="0" anchor="ctr">
                    <a:lnL>
                      <a:noFill/>
                    </a:lnL>
                    <a:lnR>
                      <a:noFill/>
                    </a:lnR>
                    <a:lnT w="6350" cap="flat" cmpd="sng" algn="ctr">
                      <a:solidFill>
                        <a:srgbClr val="D9D9D9"/>
                      </a:solidFill>
                      <a:prstDash val="solid"/>
                      <a:round/>
                      <a:headEnd type="none" w="med" len="med"/>
                      <a:tailEnd type="none" w="med" len="med"/>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2021</a:t>
                      </a:r>
                    </a:p>
                  </a:txBody>
                  <a:tcPr marL="7620" marR="7620" marT="7620"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2143602664"/>
                  </a:ext>
                </a:extLst>
              </a:tr>
              <a:tr h="149100">
                <a:tc>
                  <a:txBody>
                    <a:bodyPr/>
                    <a:lstStyle/>
                    <a:p>
                      <a:pPr algn="r" fontAlgn="ctr"/>
                      <a:r>
                        <a:rPr lang="en-US" sz="800" b="0" i="0" u="none" strike="noStrike">
                          <a:solidFill>
                            <a:srgbClr val="000000"/>
                          </a:solidFill>
                          <a:effectLst/>
                          <a:latin typeface="Segoe UI" panose="020B0502040204020203" pitchFamily="34" charset="0"/>
                        </a:rPr>
                        <a:t>Uttar Pradesh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1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24 </a:t>
                      </a:r>
                    </a:p>
                  </a:txBody>
                  <a:tcPr marL="7620" marR="7620" marT="7620" marB="0" anchor="ctr">
                    <a:lnL>
                      <a:noFill/>
                    </a:lnL>
                    <a:lnR>
                      <a:noFill/>
                    </a:lnR>
                    <a:lnT>
                      <a:noFill/>
                    </a:lnT>
                    <a:lnB>
                      <a:noFill/>
                    </a:lnB>
                    <a:solidFill>
                      <a:srgbClr val="F9FBFD"/>
                    </a:solidFill>
                  </a:tcPr>
                </a:tc>
                <a:tc>
                  <a:txBody>
                    <a:bodyPr/>
                    <a:lstStyle/>
                    <a:p>
                      <a:pPr algn="ctr" fontAlgn="ctr"/>
                      <a:r>
                        <a:rPr lang="en-AE" sz="800" b="0" i="0" u="none" strike="noStrike">
                          <a:solidFill>
                            <a:srgbClr val="000000"/>
                          </a:solidFill>
                          <a:effectLst/>
                          <a:latin typeface="Segoe UI" panose="020B0502040204020203" pitchFamily="34" charset="0"/>
                        </a:rPr>
                        <a:t>              77 </a:t>
                      </a:r>
                    </a:p>
                  </a:txBody>
                  <a:tcPr marL="7620" marR="7620" marT="7620" marB="0" anchor="ctr">
                    <a:lnL>
                      <a:noFill/>
                    </a:lnL>
                    <a:lnR>
                      <a:noFill/>
                    </a:lnR>
                    <a:lnT>
                      <a:noFill/>
                    </a:lnT>
                    <a:lnB>
                      <a:noFill/>
                    </a:lnB>
                    <a:solidFill>
                      <a:srgbClr val="F2F8F6"/>
                    </a:solidFill>
                  </a:tcPr>
                </a:tc>
                <a:tc>
                  <a:txBody>
                    <a:bodyPr/>
                    <a:lstStyle/>
                    <a:p>
                      <a:pPr algn="ctr" fontAlgn="ctr"/>
                      <a:r>
                        <a:rPr lang="en-AE" sz="800" b="0" i="0" u="none" strike="noStrike">
                          <a:solidFill>
                            <a:srgbClr val="000000"/>
                          </a:solidFill>
                          <a:effectLst/>
                          <a:latin typeface="Segoe UI" panose="020B0502040204020203" pitchFamily="34" charset="0"/>
                        </a:rPr>
                        <a:t>            140 </a:t>
                      </a:r>
                    </a:p>
                  </a:txBody>
                  <a:tcPr marL="7620" marR="7620" marT="7620" marB="0" anchor="ctr">
                    <a:lnL>
                      <a:noFill/>
                    </a:lnL>
                    <a:lnR>
                      <a:noFill/>
                    </a:lnR>
                    <a:lnT>
                      <a:noFill/>
                    </a:lnT>
                    <a:lnB>
                      <a:noFill/>
                    </a:lnB>
                    <a:solidFill>
                      <a:srgbClr val="E9F5EF"/>
                    </a:solidFill>
                  </a:tcPr>
                </a:tc>
                <a:tc>
                  <a:txBody>
                    <a:bodyPr/>
                    <a:lstStyle/>
                    <a:p>
                      <a:pPr algn="ctr" fontAlgn="ctr"/>
                      <a:r>
                        <a:rPr lang="en-AE" sz="800" b="0" i="0" u="none" strike="noStrike">
                          <a:solidFill>
                            <a:srgbClr val="000000"/>
                          </a:solidFill>
                          <a:effectLst/>
                          <a:latin typeface="Segoe UI" panose="020B0502040204020203" pitchFamily="34" charset="0"/>
                        </a:rPr>
                        <a:t>              21 </a:t>
                      </a:r>
                    </a:p>
                  </a:txBody>
                  <a:tcPr marL="7620" marR="7620" marT="7620" marB="0" anchor="ctr">
                    <a:lnL>
                      <a:noFill/>
                    </a:lnL>
                    <a:lnR>
                      <a:noFill/>
                    </a:lnR>
                    <a:lnT>
                      <a:noFill/>
                    </a:lnT>
                    <a:lnB>
                      <a:noFill/>
                    </a:lnB>
                    <a:solidFill>
                      <a:srgbClr val="FAFBFD"/>
                    </a:solidFill>
                  </a:tcPr>
                </a:tc>
                <a:extLst>
                  <a:ext uri="{0D108BD9-81ED-4DB2-BD59-A6C34878D82A}">
                    <a16:rowId xmlns:a16="http://schemas.microsoft.com/office/drawing/2014/main" val="3567562455"/>
                  </a:ext>
                </a:extLst>
              </a:tr>
              <a:tr h="149100">
                <a:tc>
                  <a:txBody>
                    <a:bodyPr/>
                    <a:lstStyle/>
                    <a:p>
                      <a:pPr algn="r" fontAlgn="ctr"/>
                      <a:r>
                        <a:rPr lang="en-US" sz="800" b="0" i="0" u="none" strike="noStrike">
                          <a:solidFill>
                            <a:srgbClr val="000000"/>
                          </a:solidFill>
                          <a:effectLst/>
                          <a:latin typeface="Segoe UI" panose="020B0502040204020203" pitchFamily="34" charset="0"/>
                        </a:rPr>
                        <a:t>Delhi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148 </a:t>
                      </a:r>
                    </a:p>
                  </a:txBody>
                  <a:tcPr marL="7620" marR="7620" marT="7620" marB="0" anchor="ctr">
                    <a:lnL>
                      <a:noFill/>
                    </a:lnL>
                    <a:lnR>
                      <a:noFill/>
                    </a:lnR>
                    <a:lnT>
                      <a:noFill/>
                    </a:lnT>
                    <a:lnB>
                      <a:noFill/>
                    </a:lnB>
                    <a:solidFill>
                      <a:srgbClr val="E8F4EE"/>
                    </a:solidFill>
                  </a:tcPr>
                </a:tc>
                <a:tc>
                  <a:txBody>
                    <a:bodyPr/>
                    <a:lstStyle/>
                    <a:p>
                      <a:pPr algn="ctr" fontAlgn="ctr"/>
                      <a:r>
                        <a:rPr lang="en-AE" sz="800" b="0" i="0" u="none" strike="noStrike">
                          <a:solidFill>
                            <a:srgbClr val="000000"/>
                          </a:solidFill>
                          <a:effectLst/>
                          <a:latin typeface="Segoe UI" panose="020B0502040204020203" pitchFamily="34" charset="0"/>
                        </a:rPr>
                        <a:t>            446 </a:t>
                      </a:r>
                    </a:p>
                  </a:txBody>
                  <a:tcPr marL="7620" marR="7620" marT="7620" marB="0" anchor="ctr">
                    <a:lnL>
                      <a:noFill/>
                    </a:lnL>
                    <a:lnR>
                      <a:noFill/>
                    </a:lnR>
                    <a:lnT>
                      <a:noFill/>
                    </a:lnT>
                    <a:lnB>
                      <a:noFill/>
                    </a:lnB>
                    <a:solidFill>
                      <a:srgbClr val="BFE3CA"/>
                    </a:solidFill>
                  </a:tcPr>
                </a:tc>
                <a:tc>
                  <a:txBody>
                    <a:bodyPr/>
                    <a:lstStyle/>
                    <a:p>
                      <a:pPr algn="ctr" fontAlgn="ctr"/>
                      <a:r>
                        <a:rPr lang="en-AE" sz="800" b="0" i="0" u="none" strike="noStrike">
                          <a:solidFill>
                            <a:srgbClr val="000000"/>
                          </a:solidFill>
                          <a:effectLst/>
                          <a:latin typeface="Segoe UI" panose="020B0502040204020203" pitchFamily="34" charset="0"/>
                        </a:rPr>
                        <a:t>            455 </a:t>
                      </a:r>
                    </a:p>
                  </a:txBody>
                  <a:tcPr marL="7620" marR="7620" marT="7620" marB="0" anchor="ctr">
                    <a:lnL>
                      <a:noFill/>
                    </a:lnL>
                    <a:lnR>
                      <a:noFill/>
                    </a:lnR>
                    <a:lnT>
                      <a:noFill/>
                    </a:lnT>
                    <a:lnB>
                      <a:noFill/>
                    </a:lnB>
                    <a:solidFill>
                      <a:srgbClr val="BEE3C9"/>
                    </a:solidFill>
                  </a:tcPr>
                </a:tc>
                <a:tc>
                  <a:txBody>
                    <a:bodyPr/>
                    <a:lstStyle/>
                    <a:p>
                      <a:pPr algn="ctr" fontAlgn="ctr"/>
                      <a:r>
                        <a:rPr lang="en-AE" sz="800" b="0" i="0" u="none" strike="noStrike" dirty="0">
                          <a:solidFill>
                            <a:srgbClr val="000000"/>
                          </a:solidFill>
                          <a:effectLst/>
                          <a:latin typeface="Segoe UI" panose="020B0502040204020203" pitchFamily="34" charset="0"/>
                        </a:rPr>
                        <a:t>            884 </a:t>
                      </a:r>
                    </a:p>
                  </a:txBody>
                  <a:tcPr marL="7620" marR="7620" marT="7620" marB="0" anchor="ctr">
                    <a:lnL>
                      <a:noFill/>
                    </a:lnL>
                    <a:lnR>
                      <a:noFill/>
                    </a:lnR>
                    <a:lnT>
                      <a:noFill/>
                    </a:lnT>
                    <a:lnB>
                      <a:noFill/>
                    </a:lnB>
                    <a:solidFill>
                      <a:srgbClr val="82CB96"/>
                    </a:solidFill>
                  </a:tcPr>
                </a:tc>
                <a:tc>
                  <a:txBody>
                    <a:bodyPr/>
                    <a:lstStyle/>
                    <a:p>
                      <a:pPr algn="ctr" fontAlgn="ctr"/>
                      <a:r>
                        <a:rPr lang="en-AE" sz="800" b="0" i="0" u="none" strike="noStrike">
                          <a:solidFill>
                            <a:srgbClr val="000000"/>
                          </a:solidFill>
                          <a:effectLst/>
                          <a:latin typeface="Segoe UI" panose="020B0502040204020203" pitchFamily="34" charset="0"/>
                        </a:rPr>
                        <a:t>            495 </a:t>
                      </a:r>
                    </a:p>
                  </a:txBody>
                  <a:tcPr marL="7620" marR="7620" marT="7620" marB="0" anchor="ctr">
                    <a:lnL>
                      <a:noFill/>
                    </a:lnL>
                    <a:lnR>
                      <a:noFill/>
                    </a:lnR>
                    <a:lnT>
                      <a:noFill/>
                    </a:lnT>
                    <a:lnB>
                      <a:noFill/>
                    </a:lnB>
                    <a:solidFill>
                      <a:srgbClr val="B8E1C4"/>
                    </a:solidFill>
                  </a:tcPr>
                </a:tc>
                <a:extLst>
                  <a:ext uri="{0D108BD9-81ED-4DB2-BD59-A6C34878D82A}">
                    <a16:rowId xmlns:a16="http://schemas.microsoft.com/office/drawing/2014/main" val="1010878272"/>
                  </a:ext>
                </a:extLst>
              </a:tr>
              <a:tr h="149100">
                <a:tc>
                  <a:txBody>
                    <a:bodyPr/>
                    <a:lstStyle/>
                    <a:p>
                      <a:pPr algn="r" fontAlgn="ctr"/>
                      <a:r>
                        <a:rPr lang="en-US" sz="800" b="0" i="0" u="none" strike="noStrike">
                          <a:solidFill>
                            <a:srgbClr val="000000"/>
                          </a:solidFill>
                          <a:effectLst/>
                          <a:latin typeface="Segoe UI" panose="020B0502040204020203" pitchFamily="34" charset="0"/>
                        </a:rPr>
                        <a:t>Bihar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3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3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13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22 </a:t>
                      </a:r>
                    </a:p>
                  </a:txBody>
                  <a:tcPr marL="7620" marR="7620" marT="7620" marB="0" anchor="ctr">
                    <a:lnL>
                      <a:noFill/>
                    </a:lnL>
                    <a:lnR>
                      <a:noFill/>
                    </a:lnR>
                    <a:lnT>
                      <a:noFill/>
                    </a:lnT>
                    <a:lnB>
                      <a:noFill/>
                    </a:lnB>
                    <a:solidFill>
                      <a:srgbClr val="F9FBFD"/>
                    </a:solidFill>
                  </a:tcPr>
                </a:tc>
                <a:tc>
                  <a:txBody>
                    <a:bodyPr/>
                    <a:lstStyle/>
                    <a:p>
                      <a:pPr algn="ctr" fontAlgn="ctr"/>
                      <a:r>
                        <a:rPr lang="en-AE" sz="800" b="0" i="0" u="none" strike="noStrike">
                          <a:solidFill>
                            <a:srgbClr val="000000"/>
                          </a:solidFill>
                          <a:effectLst/>
                          <a:latin typeface="Segoe UI" panose="020B0502040204020203" pitchFamily="34" charset="0"/>
                        </a:rPr>
                        <a:t>              40 </a:t>
                      </a:r>
                    </a:p>
                  </a:txBody>
                  <a:tcPr marL="7620" marR="7620" marT="7620" marB="0" anchor="ctr">
                    <a:lnL>
                      <a:noFill/>
                    </a:lnL>
                    <a:lnR>
                      <a:noFill/>
                    </a:lnR>
                    <a:lnT>
                      <a:noFill/>
                    </a:lnT>
                    <a:lnB>
                      <a:noFill/>
                    </a:lnB>
                    <a:solidFill>
                      <a:srgbClr val="F7FAFB"/>
                    </a:solidFill>
                  </a:tcPr>
                </a:tc>
                <a:extLst>
                  <a:ext uri="{0D108BD9-81ED-4DB2-BD59-A6C34878D82A}">
                    <a16:rowId xmlns:a16="http://schemas.microsoft.com/office/drawing/2014/main" val="2954017266"/>
                  </a:ext>
                </a:extLst>
              </a:tr>
              <a:tr h="149100">
                <a:tc>
                  <a:txBody>
                    <a:bodyPr/>
                    <a:lstStyle/>
                    <a:p>
                      <a:pPr algn="r" fontAlgn="ctr"/>
                      <a:r>
                        <a:rPr lang="en-US" sz="800" b="0" i="0" u="none" strike="noStrike">
                          <a:solidFill>
                            <a:srgbClr val="000000"/>
                          </a:solidFill>
                          <a:effectLst/>
                          <a:latin typeface="Segoe UI" panose="020B0502040204020203" pitchFamily="34" charset="0"/>
                        </a:rPr>
                        <a:t>West Bengal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extLst>
                  <a:ext uri="{0D108BD9-81ED-4DB2-BD59-A6C34878D82A}">
                    <a16:rowId xmlns:a16="http://schemas.microsoft.com/office/drawing/2014/main" val="489655635"/>
                  </a:ext>
                </a:extLst>
              </a:tr>
              <a:tr h="149100">
                <a:tc>
                  <a:txBody>
                    <a:bodyPr/>
                    <a:lstStyle/>
                    <a:p>
                      <a:pPr algn="r" fontAlgn="ctr"/>
                      <a:r>
                        <a:rPr lang="en-US" sz="800" b="0" i="0" u="none" strike="noStrike">
                          <a:solidFill>
                            <a:srgbClr val="000000"/>
                          </a:solidFill>
                          <a:effectLst/>
                          <a:latin typeface="Segoe UI" panose="020B0502040204020203" pitchFamily="34" charset="0"/>
                        </a:rPr>
                        <a:t>Assam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506 </a:t>
                      </a:r>
                    </a:p>
                  </a:txBody>
                  <a:tcPr marL="7620" marR="7620" marT="7620" marB="0" anchor="ctr">
                    <a:lnL>
                      <a:noFill/>
                    </a:lnL>
                    <a:lnR>
                      <a:noFill/>
                    </a:lnR>
                    <a:lnT>
                      <a:noFill/>
                    </a:lnT>
                    <a:lnB>
                      <a:noFill/>
                    </a:lnB>
                    <a:solidFill>
                      <a:srgbClr val="B7E0C3"/>
                    </a:solidFill>
                  </a:tcPr>
                </a:tc>
                <a:tc>
                  <a:txBody>
                    <a:bodyPr/>
                    <a:lstStyle/>
                    <a:p>
                      <a:pPr algn="ctr" fontAlgn="ctr"/>
                      <a:r>
                        <a:rPr lang="en-AE" sz="800" b="0" i="0" u="none" strike="noStrike">
                          <a:solidFill>
                            <a:srgbClr val="000000"/>
                          </a:solidFill>
                          <a:effectLst/>
                          <a:latin typeface="Segoe UI" panose="020B0502040204020203" pitchFamily="34" charset="0"/>
                        </a:rPr>
                        <a:t>                2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16 </a:t>
                      </a:r>
                    </a:p>
                  </a:txBody>
                  <a:tcPr marL="7620" marR="7620" marT="7620" marB="0" anchor="ctr">
                    <a:lnL>
                      <a:noFill/>
                    </a:lnL>
                    <a:lnR>
                      <a:noFill/>
                    </a:lnR>
                    <a:lnT>
                      <a:noFill/>
                    </a:lnT>
                    <a:lnB>
                      <a:noFill/>
                    </a:lnB>
                    <a:solidFill>
                      <a:srgbClr val="FAFCFE"/>
                    </a:solidFill>
                  </a:tcPr>
                </a:tc>
                <a:tc>
                  <a:txBody>
                    <a:bodyPr/>
                    <a:lstStyle/>
                    <a:p>
                      <a:pPr algn="ctr" fontAlgn="ctr"/>
                      <a:r>
                        <a:rPr lang="en-AE" sz="800" b="0" i="0" u="none" strike="noStrike">
                          <a:solidFill>
                            <a:srgbClr val="000000"/>
                          </a:solidFill>
                          <a:effectLst/>
                          <a:latin typeface="Segoe UI" panose="020B0502040204020203" pitchFamily="34" charset="0"/>
                        </a:rPr>
                        <a:t>                7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1 </a:t>
                      </a:r>
                    </a:p>
                  </a:txBody>
                  <a:tcPr marL="7620" marR="7620" marT="7620" marB="0" anchor="ctr">
                    <a:lnL>
                      <a:noFill/>
                    </a:lnL>
                    <a:lnR>
                      <a:noFill/>
                    </a:lnR>
                    <a:lnT>
                      <a:noFill/>
                    </a:lnT>
                    <a:lnB>
                      <a:noFill/>
                    </a:lnB>
                    <a:solidFill>
                      <a:srgbClr val="FCFCFF"/>
                    </a:solidFill>
                  </a:tcPr>
                </a:tc>
                <a:extLst>
                  <a:ext uri="{0D108BD9-81ED-4DB2-BD59-A6C34878D82A}">
                    <a16:rowId xmlns:a16="http://schemas.microsoft.com/office/drawing/2014/main" val="1693390403"/>
                  </a:ext>
                </a:extLst>
              </a:tr>
              <a:tr h="149100">
                <a:tc>
                  <a:txBody>
                    <a:bodyPr/>
                    <a:lstStyle/>
                    <a:p>
                      <a:pPr algn="r" fontAlgn="ctr"/>
                      <a:r>
                        <a:rPr lang="en-US" sz="800" b="0" i="0" u="none" strike="noStrike">
                          <a:solidFill>
                            <a:srgbClr val="000000"/>
                          </a:solidFill>
                          <a:effectLst/>
                          <a:latin typeface="Segoe UI" panose="020B0502040204020203" pitchFamily="34" charset="0"/>
                        </a:rPr>
                        <a:t>Karnataka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508 </a:t>
                      </a:r>
                    </a:p>
                  </a:txBody>
                  <a:tcPr marL="7620" marR="7620" marT="7620" marB="0" anchor="ctr">
                    <a:lnL>
                      <a:noFill/>
                    </a:lnL>
                    <a:lnR>
                      <a:noFill/>
                    </a:lnR>
                    <a:lnT>
                      <a:noFill/>
                    </a:lnT>
                    <a:lnB>
                      <a:noFill/>
                    </a:lnB>
                    <a:solidFill>
                      <a:srgbClr val="B6E0C3"/>
                    </a:solidFill>
                  </a:tcPr>
                </a:tc>
                <a:tc>
                  <a:txBody>
                    <a:bodyPr/>
                    <a:lstStyle/>
                    <a:p>
                      <a:pPr algn="ctr" fontAlgn="ctr"/>
                      <a:r>
                        <a:rPr lang="en-AE" sz="800" b="0" i="0" u="none" strike="noStrike">
                          <a:solidFill>
                            <a:srgbClr val="000000"/>
                          </a:solidFill>
                          <a:effectLst/>
                          <a:latin typeface="Segoe UI" panose="020B0502040204020203" pitchFamily="34" charset="0"/>
                        </a:rPr>
                        <a:t>            645 </a:t>
                      </a:r>
                    </a:p>
                  </a:txBody>
                  <a:tcPr marL="7620" marR="7620" marT="7620" marB="0" anchor="ctr">
                    <a:lnL>
                      <a:noFill/>
                    </a:lnL>
                    <a:lnR>
                      <a:noFill/>
                    </a:lnR>
                    <a:lnT>
                      <a:noFill/>
                    </a:lnT>
                    <a:lnB>
                      <a:noFill/>
                    </a:lnB>
                    <a:solidFill>
                      <a:srgbClr val="A3D8B3"/>
                    </a:solidFill>
                  </a:tcPr>
                </a:tc>
                <a:tc>
                  <a:txBody>
                    <a:bodyPr/>
                    <a:lstStyle/>
                    <a:p>
                      <a:pPr algn="ctr" fontAlgn="ctr"/>
                      <a:r>
                        <a:rPr lang="en-AE" sz="800" b="0" i="0" u="none" strike="noStrike">
                          <a:solidFill>
                            <a:srgbClr val="000000"/>
                          </a:solidFill>
                          <a:effectLst/>
                          <a:latin typeface="Segoe UI" panose="020B0502040204020203" pitchFamily="34" charset="0"/>
                        </a:rPr>
                        <a:t>            421 </a:t>
                      </a:r>
                    </a:p>
                  </a:txBody>
                  <a:tcPr marL="7620" marR="7620" marT="7620" marB="0" anchor="ctr">
                    <a:lnL>
                      <a:noFill/>
                    </a:lnL>
                    <a:lnR>
                      <a:noFill/>
                    </a:lnR>
                    <a:lnT>
                      <a:noFill/>
                    </a:lnT>
                    <a:lnB>
                      <a:noFill/>
                    </a:lnB>
                    <a:solidFill>
                      <a:srgbClr val="C2E5CD"/>
                    </a:solidFill>
                  </a:tcPr>
                </a:tc>
                <a:tc>
                  <a:txBody>
                    <a:bodyPr/>
                    <a:lstStyle/>
                    <a:p>
                      <a:pPr algn="ctr" fontAlgn="ctr"/>
                      <a:r>
                        <a:rPr lang="en-AE" sz="800" b="0" i="0" u="none" strike="noStrike" dirty="0">
                          <a:solidFill>
                            <a:srgbClr val="000000"/>
                          </a:solidFill>
                          <a:effectLst/>
                          <a:latin typeface="Segoe UI" panose="020B0502040204020203" pitchFamily="34" charset="0"/>
                        </a:rPr>
                        <a:t>            740 </a:t>
                      </a:r>
                    </a:p>
                  </a:txBody>
                  <a:tcPr marL="7620" marR="7620" marT="7620" marB="0" anchor="ctr">
                    <a:lnL>
                      <a:noFill/>
                    </a:lnL>
                    <a:lnR>
                      <a:noFill/>
                    </a:lnR>
                    <a:lnT>
                      <a:noFill/>
                    </a:lnT>
                    <a:lnB>
                      <a:noFill/>
                    </a:lnB>
                    <a:solidFill>
                      <a:srgbClr val="96D3A7"/>
                    </a:solidFill>
                  </a:tcPr>
                </a:tc>
                <a:tc>
                  <a:txBody>
                    <a:bodyPr/>
                    <a:lstStyle/>
                    <a:p>
                      <a:pPr algn="ctr" fontAlgn="ctr"/>
                      <a:r>
                        <a:rPr lang="en-AE" sz="800" b="0" i="0" u="none" strike="noStrike">
                          <a:solidFill>
                            <a:srgbClr val="000000"/>
                          </a:solidFill>
                          <a:effectLst/>
                          <a:latin typeface="Segoe UI" panose="020B0502040204020203" pitchFamily="34" charset="0"/>
                        </a:rPr>
                        <a:t>            322 </a:t>
                      </a:r>
                    </a:p>
                  </a:txBody>
                  <a:tcPr marL="7620" marR="7620" marT="7620" marB="0" anchor="ctr">
                    <a:lnL>
                      <a:noFill/>
                    </a:lnL>
                    <a:lnR>
                      <a:noFill/>
                    </a:lnR>
                    <a:lnT>
                      <a:noFill/>
                    </a:lnT>
                    <a:lnB>
                      <a:noFill/>
                    </a:lnB>
                    <a:solidFill>
                      <a:srgbClr val="D0EAD9"/>
                    </a:solidFill>
                  </a:tcPr>
                </a:tc>
                <a:extLst>
                  <a:ext uri="{0D108BD9-81ED-4DB2-BD59-A6C34878D82A}">
                    <a16:rowId xmlns:a16="http://schemas.microsoft.com/office/drawing/2014/main" val="3606145233"/>
                  </a:ext>
                </a:extLst>
              </a:tr>
              <a:tr h="149100">
                <a:tc>
                  <a:txBody>
                    <a:bodyPr/>
                    <a:lstStyle/>
                    <a:p>
                      <a:pPr algn="r" fontAlgn="ctr"/>
                      <a:r>
                        <a:rPr lang="en-US" sz="800" b="0" i="0" u="none" strike="noStrike">
                          <a:solidFill>
                            <a:srgbClr val="000000"/>
                          </a:solidFill>
                          <a:effectLst/>
                          <a:latin typeface="Segoe UI" panose="020B0502040204020203" pitchFamily="34" charset="0"/>
                        </a:rPr>
                        <a:t>Rajasthan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10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13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13 </a:t>
                      </a:r>
                    </a:p>
                  </a:txBody>
                  <a:tcPr marL="7620" marR="7620" marT="7620" marB="0" anchor="ctr">
                    <a:lnL>
                      <a:noFill/>
                    </a:lnL>
                    <a:lnR>
                      <a:noFill/>
                    </a:lnR>
                    <a:lnT>
                      <a:noFill/>
                    </a:lnT>
                    <a:lnB>
                      <a:noFill/>
                    </a:lnB>
                    <a:solidFill>
                      <a:srgbClr val="FBFCFE"/>
                    </a:solidFill>
                  </a:tcPr>
                </a:tc>
                <a:tc>
                  <a:txBody>
                    <a:bodyPr/>
                    <a:lstStyle/>
                    <a:p>
                      <a:pPr algn="ctr" fontAlgn="ctr"/>
                      <a:r>
                        <a:rPr lang="en-AE" sz="800" b="0" i="0" u="none" strike="noStrike">
                          <a:solidFill>
                            <a:srgbClr val="000000"/>
                          </a:solidFill>
                          <a:effectLst/>
                          <a:latin typeface="Segoe UI" panose="020B0502040204020203" pitchFamily="34" charset="0"/>
                        </a:rPr>
                        <a:t>            113 </a:t>
                      </a:r>
                    </a:p>
                  </a:txBody>
                  <a:tcPr marL="7620" marR="7620" marT="7620" marB="0" anchor="ctr">
                    <a:lnL>
                      <a:noFill/>
                    </a:lnL>
                    <a:lnR>
                      <a:noFill/>
                    </a:lnR>
                    <a:lnT>
                      <a:noFill/>
                    </a:lnT>
                    <a:lnB>
                      <a:noFill/>
                    </a:lnB>
                    <a:solidFill>
                      <a:srgbClr val="EDF6F2"/>
                    </a:solidFill>
                  </a:tcPr>
                </a:tc>
                <a:tc>
                  <a:txBody>
                    <a:bodyPr/>
                    <a:lstStyle/>
                    <a:p>
                      <a:pPr algn="ctr" fontAlgn="ctr"/>
                      <a:r>
                        <a:rPr lang="en-AE" sz="800" b="0" i="0" u="none" strike="noStrike">
                          <a:solidFill>
                            <a:srgbClr val="000000"/>
                          </a:solidFill>
                          <a:effectLst/>
                          <a:latin typeface="Segoe UI" panose="020B0502040204020203" pitchFamily="34" charset="0"/>
                        </a:rPr>
                        <a:t>              84 </a:t>
                      </a:r>
                    </a:p>
                  </a:txBody>
                  <a:tcPr marL="7620" marR="7620" marT="7620" marB="0" anchor="ctr">
                    <a:lnL>
                      <a:noFill/>
                    </a:lnL>
                    <a:lnR>
                      <a:noFill/>
                    </a:lnR>
                    <a:lnT>
                      <a:noFill/>
                    </a:lnT>
                    <a:lnB>
                      <a:noFill/>
                    </a:lnB>
                    <a:solidFill>
                      <a:srgbClr val="F1F8F5"/>
                    </a:solidFill>
                  </a:tcPr>
                </a:tc>
                <a:extLst>
                  <a:ext uri="{0D108BD9-81ED-4DB2-BD59-A6C34878D82A}">
                    <a16:rowId xmlns:a16="http://schemas.microsoft.com/office/drawing/2014/main" val="3472486598"/>
                  </a:ext>
                </a:extLst>
              </a:tr>
              <a:tr h="149100">
                <a:tc>
                  <a:txBody>
                    <a:bodyPr/>
                    <a:lstStyle/>
                    <a:p>
                      <a:pPr algn="r" fontAlgn="ctr"/>
                      <a:r>
                        <a:rPr lang="en-US" sz="800" b="0" i="0" u="none" strike="noStrike">
                          <a:solidFill>
                            <a:srgbClr val="000000"/>
                          </a:solidFill>
                          <a:effectLst/>
                          <a:latin typeface="Segoe UI" panose="020B0502040204020203" pitchFamily="34" charset="0"/>
                        </a:rPr>
                        <a:t>Maharashtra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203 </a:t>
                      </a:r>
                    </a:p>
                  </a:txBody>
                  <a:tcPr marL="7620" marR="7620" marT="7620" marB="0" anchor="ctr">
                    <a:lnL>
                      <a:noFill/>
                    </a:lnL>
                    <a:lnR>
                      <a:noFill/>
                    </a:lnR>
                    <a:lnT>
                      <a:noFill/>
                    </a:lnT>
                    <a:lnB>
                      <a:noFill/>
                    </a:lnB>
                    <a:solidFill>
                      <a:srgbClr val="E0F1E7"/>
                    </a:solidFill>
                  </a:tcPr>
                </a:tc>
                <a:tc>
                  <a:txBody>
                    <a:bodyPr/>
                    <a:lstStyle/>
                    <a:p>
                      <a:pPr algn="ctr" fontAlgn="ctr"/>
                      <a:r>
                        <a:rPr lang="en-AE" sz="800" b="0" i="0" u="none" strike="noStrike">
                          <a:solidFill>
                            <a:srgbClr val="000000"/>
                          </a:solidFill>
                          <a:effectLst/>
                          <a:latin typeface="Segoe UI" panose="020B0502040204020203" pitchFamily="34" charset="0"/>
                        </a:rPr>
                        <a:t>            221 </a:t>
                      </a:r>
                    </a:p>
                  </a:txBody>
                  <a:tcPr marL="7620" marR="7620" marT="7620" marB="0" anchor="ctr">
                    <a:lnL>
                      <a:noFill/>
                    </a:lnL>
                    <a:lnR>
                      <a:noFill/>
                    </a:lnR>
                    <a:lnT>
                      <a:noFill/>
                    </a:lnT>
                    <a:lnB>
                      <a:noFill/>
                    </a:lnB>
                    <a:solidFill>
                      <a:srgbClr val="DEF0E5"/>
                    </a:solidFill>
                  </a:tcPr>
                </a:tc>
                <a:tc>
                  <a:txBody>
                    <a:bodyPr/>
                    <a:lstStyle/>
                    <a:p>
                      <a:pPr algn="ctr" fontAlgn="ctr"/>
                      <a:r>
                        <a:rPr lang="en-AE" sz="800" b="0" i="0" u="none" strike="noStrike">
                          <a:solidFill>
                            <a:srgbClr val="000000"/>
                          </a:solidFill>
                          <a:effectLst/>
                          <a:latin typeface="Segoe UI" panose="020B0502040204020203" pitchFamily="34" charset="0"/>
                        </a:rPr>
                        <a:t>            460 </a:t>
                      </a:r>
                    </a:p>
                  </a:txBody>
                  <a:tcPr marL="7620" marR="7620" marT="7620" marB="0" anchor="ctr">
                    <a:lnL>
                      <a:noFill/>
                    </a:lnL>
                    <a:lnR>
                      <a:noFill/>
                    </a:lnR>
                    <a:lnT>
                      <a:noFill/>
                    </a:lnT>
                    <a:lnB>
                      <a:noFill/>
                    </a:lnB>
                    <a:solidFill>
                      <a:srgbClr val="BDE3C9"/>
                    </a:solidFill>
                  </a:tcPr>
                </a:tc>
                <a:tc>
                  <a:txBody>
                    <a:bodyPr/>
                    <a:lstStyle/>
                    <a:p>
                      <a:pPr algn="ctr" fontAlgn="ctr"/>
                      <a:r>
                        <a:rPr lang="en-AE" sz="800" b="0" i="0" u="none" strike="noStrike">
                          <a:solidFill>
                            <a:srgbClr val="000000"/>
                          </a:solidFill>
                          <a:effectLst/>
                          <a:latin typeface="Segoe UI" panose="020B0502040204020203" pitchFamily="34" charset="0"/>
                        </a:rPr>
                        <a:t>          1,018 </a:t>
                      </a:r>
                    </a:p>
                  </a:txBody>
                  <a:tcPr marL="7620" marR="7620" marT="7620" marB="0" anchor="ctr">
                    <a:lnL>
                      <a:noFill/>
                    </a:lnL>
                    <a:lnR>
                      <a:noFill/>
                    </a:lnR>
                    <a:lnT>
                      <a:noFill/>
                    </a:lnT>
                    <a:lnB>
                      <a:noFill/>
                    </a:lnB>
                    <a:solidFill>
                      <a:srgbClr val="70C386"/>
                    </a:solidFill>
                  </a:tcPr>
                </a:tc>
                <a:tc>
                  <a:txBody>
                    <a:bodyPr/>
                    <a:lstStyle/>
                    <a:p>
                      <a:pPr algn="ctr" fontAlgn="ctr"/>
                      <a:r>
                        <a:rPr lang="en-AE" sz="800" b="0" i="0" u="none" strike="noStrike">
                          <a:solidFill>
                            <a:srgbClr val="000000"/>
                          </a:solidFill>
                          <a:effectLst/>
                          <a:latin typeface="Segoe UI" panose="020B0502040204020203" pitchFamily="34" charset="0"/>
                        </a:rPr>
                        <a:t>            770 </a:t>
                      </a:r>
                    </a:p>
                  </a:txBody>
                  <a:tcPr marL="7620" marR="7620" marT="7620" marB="0" anchor="ctr">
                    <a:lnL>
                      <a:noFill/>
                    </a:lnL>
                    <a:lnR>
                      <a:noFill/>
                    </a:lnR>
                    <a:lnT>
                      <a:noFill/>
                    </a:lnT>
                    <a:lnB>
                      <a:noFill/>
                    </a:lnB>
                    <a:solidFill>
                      <a:srgbClr val="92D1A4"/>
                    </a:solidFill>
                  </a:tcPr>
                </a:tc>
                <a:extLst>
                  <a:ext uri="{0D108BD9-81ED-4DB2-BD59-A6C34878D82A}">
                    <a16:rowId xmlns:a16="http://schemas.microsoft.com/office/drawing/2014/main" val="2487301090"/>
                  </a:ext>
                </a:extLst>
              </a:tr>
              <a:tr h="149100">
                <a:tc>
                  <a:txBody>
                    <a:bodyPr/>
                    <a:lstStyle/>
                    <a:p>
                      <a:pPr algn="r" fontAlgn="ctr"/>
                      <a:r>
                        <a:rPr lang="en-US" sz="800" b="0" i="0" u="none" strike="noStrike">
                          <a:solidFill>
                            <a:srgbClr val="000000"/>
                          </a:solidFill>
                          <a:effectLst/>
                          <a:latin typeface="Segoe UI" panose="020B0502040204020203" pitchFamily="34" charset="0"/>
                        </a:rPr>
                        <a:t>Uttarakhand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tc>
                  <a:txBody>
                    <a:bodyPr/>
                    <a:lstStyle/>
                    <a:p>
                      <a:pPr algn="ctr" fontAlgn="ctr"/>
                      <a:r>
                        <a:rPr lang="en-AE" sz="800" b="0" i="0" u="none" strike="noStrike">
                          <a:solidFill>
                            <a:srgbClr val="000000"/>
                          </a:solidFill>
                          <a:effectLst/>
                          <a:latin typeface="Segoe UI" panose="020B0502040204020203" pitchFamily="34" charset="0"/>
                        </a:rPr>
                        <a:t>              -   </a:t>
                      </a:r>
                    </a:p>
                  </a:txBody>
                  <a:tcPr marL="7620" marR="7620" marT="7620" marB="0" anchor="ctr">
                    <a:lnL>
                      <a:noFill/>
                    </a:lnL>
                    <a:lnR>
                      <a:noFill/>
                    </a:lnR>
                    <a:lnT>
                      <a:noFill/>
                    </a:lnT>
                    <a:lnB>
                      <a:noFill/>
                    </a:lnB>
                    <a:solidFill>
                      <a:srgbClr val="FCFCFF"/>
                    </a:solidFill>
                  </a:tcPr>
                </a:tc>
                <a:extLst>
                  <a:ext uri="{0D108BD9-81ED-4DB2-BD59-A6C34878D82A}">
                    <a16:rowId xmlns:a16="http://schemas.microsoft.com/office/drawing/2014/main" val="2021372502"/>
                  </a:ext>
                </a:extLst>
              </a:tr>
              <a:tr h="149100">
                <a:tc>
                  <a:txBody>
                    <a:bodyPr/>
                    <a:lstStyle/>
                    <a:p>
                      <a:pPr algn="r" fontAlgn="ctr"/>
                      <a:r>
                        <a:rPr lang="en-US" sz="800" b="0" i="0" u="none" strike="noStrike">
                          <a:solidFill>
                            <a:srgbClr val="000000"/>
                          </a:solidFill>
                          <a:effectLst/>
                          <a:latin typeface="Segoe UI" panose="020B0502040204020203" pitchFamily="34" charset="0"/>
                        </a:rPr>
                        <a:t>Tamil Nadu </a:t>
                      </a:r>
                    </a:p>
                  </a:txBody>
                  <a:tcPr marL="7620" marR="7620" marT="7620" marB="0" anchor="ctr">
                    <a:lnL w="6350" cap="flat" cmpd="sng" algn="ctr">
                      <a:solidFill>
                        <a:srgbClr val="D9D9D9"/>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92 </a:t>
                      </a:r>
                    </a:p>
                  </a:txBody>
                  <a:tcPr marL="7620" marR="7620" marT="7620" marB="0" anchor="ctr">
                    <a:lnL>
                      <a:noFill/>
                    </a:lnL>
                    <a:lnR>
                      <a:noFill/>
                    </a:lnR>
                    <a:lnT>
                      <a:noFill/>
                    </a:lnT>
                    <a:lnB>
                      <a:noFill/>
                    </a:lnB>
                    <a:solidFill>
                      <a:srgbClr val="F0F7F5"/>
                    </a:solidFill>
                  </a:tcPr>
                </a:tc>
                <a:tc>
                  <a:txBody>
                    <a:bodyPr/>
                    <a:lstStyle/>
                    <a:p>
                      <a:pPr algn="ctr" fontAlgn="ctr"/>
                      <a:r>
                        <a:rPr lang="en-AE" sz="800" b="0" i="0" u="none" strike="noStrike">
                          <a:solidFill>
                            <a:srgbClr val="000000"/>
                          </a:solidFill>
                          <a:effectLst/>
                          <a:latin typeface="Segoe UI" panose="020B0502040204020203" pitchFamily="34" charset="0"/>
                        </a:rPr>
                        <a:t>              58 </a:t>
                      </a:r>
                    </a:p>
                  </a:txBody>
                  <a:tcPr marL="7620" marR="7620" marT="7620" marB="0" anchor="ctr">
                    <a:lnL>
                      <a:noFill/>
                    </a:lnL>
                    <a:lnR>
                      <a:noFill/>
                    </a:lnR>
                    <a:lnT>
                      <a:noFill/>
                    </a:lnT>
                    <a:lnB>
                      <a:noFill/>
                    </a:lnB>
                    <a:solidFill>
                      <a:srgbClr val="F4F9F9"/>
                    </a:solidFill>
                  </a:tcPr>
                </a:tc>
                <a:tc>
                  <a:txBody>
                    <a:bodyPr/>
                    <a:lstStyle/>
                    <a:p>
                      <a:pPr algn="ctr" fontAlgn="ctr"/>
                      <a:r>
                        <a:rPr lang="en-AE" sz="800" b="0" i="0" u="none" strike="noStrike">
                          <a:solidFill>
                            <a:srgbClr val="000000"/>
                          </a:solidFill>
                          <a:effectLst/>
                          <a:latin typeface="Segoe UI" panose="020B0502040204020203" pitchFamily="34" charset="0"/>
                        </a:rPr>
                        <a:t>              55 </a:t>
                      </a:r>
                    </a:p>
                  </a:txBody>
                  <a:tcPr marL="7620" marR="7620" marT="7620" marB="0" anchor="ctr">
                    <a:lnL>
                      <a:noFill/>
                    </a:lnL>
                    <a:lnR>
                      <a:noFill/>
                    </a:lnR>
                    <a:lnT>
                      <a:noFill/>
                    </a:lnT>
                    <a:lnB>
                      <a:noFill/>
                    </a:lnB>
                    <a:solidFill>
                      <a:srgbClr val="F5F9F9"/>
                    </a:solidFill>
                  </a:tcPr>
                </a:tc>
                <a:tc>
                  <a:txBody>
                    <a:bodyPr/>
                    <a:lstStyle/>
                    <a:p>
                      <a:pPr algn="ctr" fontAlgn="ctr"/>
                      <a:r>
                        <a:rPr lang="en-AE" sz="800" b="0" i="0" u="none" strike="noStrike">
                          <a:solidFill>
                            <a:srgbClr val="000000"/>
                          </a:solidFill>
                          <a:effectLst/>
                          <a:latin typeface="Segoe UI" panose="020B0502040204020203" pitchFamily="34" charset="0"/>
                        </a:rPr>
                        <a:t>            280 </a:t>
                      </a:r>
                    </a:p>
                  </a:txBody>
                  <a:tcPr marL="7620" marR="7620" marT="7620" marB="0" anchor="ctr">
                    <a:lnL>
                      <a:noFill/>
                    </a:lnL>
                    <a:lnR>
                      <a:noFill/>
                    </a:lnR>
                    <a:lnT>
                      <a:noFill/>
                    </a:lnT>
                    <a:lnB>
                      <a:noFill/>
                    </a:lnB>
                    <a:solidFill>
                      <a:srgbClr val="D6EDDE"/>
                    </a:solidFill>
                  </a:tcPr>
                </a:tc>
                <a:tc>
                  <a:txBody>
                    <a:bodyPr/>
                    <a:lstStyle/>
                    <a:p>
                      <a:pPr algn="ctr" fontAlgn="ctr"/>
                      <a:r>
                        <a:rPr lang="en-AE" sz="800" b="0" i="0" u="none" strike="noStrike">
                          <a:solidFill>
                            <a:srgbClr val="000000"/>
                          </a:solidFill>
                          <a:effectLst/>
                          <a:latin typeface="Segoe UI" panose="020B0502040204020203" pitchFamily="34" charset="0"/>
                        </a:rPr>
                        <a:t>            206 </a:t>
                      </a:r>
                    </a:p>
                  </a:txBody>
                  <a:tcPr marL="7620" marR="7620" marT="7620" marB="0" anchor="ctr">
                    <a:lnL>
                      <a:noFill/>
                    </a:lnL>
                    <a:lnR>
                      <a:noFill/>
                    </a:lnR>
                    <a:lnT>
                      <a:noFill/>
                    </a:lnT>
                    <a:lnB>
                      <a:noFill/>
                    </a:lnB>
                    <a:solidFill>
                      <a:srgbClr val="E0F1E7"/>
                    </a:solidFill>
                  </a:tcPr>
                </a:tc>
                <a:extLst>
                  <a:ext uri="{0D108BD9-81ED-4DB2-BD59-A6C34878D82A}">
                    <a16:rowId xmlns:a16="http://schemas.microsoft.com/office/drawing/2014/main" val="1395018111"/>
                  </a:ext>
                </a:extLst>
              </a:tr>
              <a:tr h="149100">
                <a:tc>
                  <a:txBody>
                    <a:bodyPr/>
                    <a:lstStyle/>
                    <a:p>
                      <a:pPr algn="r" fontAlgn="ctr"/>
                      <a:r>
                        <a:rPr lang="en-US" sz="800" b="0" i="0" u="none" strike="noStrike">
                          <a:solidFill>
                            <a:srgbClr val="000000"/>
                          </a:solidFill>
                          <a:effectLst/>
                          <a:latin typeface="Segoe UI" panose="020B0502040204020203" pitchFamily="34" charset="0"/>
                        </a:rPr>
                        <a:t>Others</a:t>
                      </a:r>
                    </a:p>
                  </a:txBody>
                  <a:tcPr marL="7620" marR="7620" marT="762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DDEBF7"/>
                    </a:solidFill>
                  </a:tcPr>
                </a:tc>
                <a:tc>
                  <a:txBody>
                    <a:bodyPr/>
                    <a:lstStyle/>
                    <a:p>
                      <a:pPr algn="ctr" fontAlgn="ctr"/>
                      <a:r>
                        <a:rPr lang="en-AE" sz="800" b="0" i="0" u="none" strike="noStrike">
                          <a:solidFill>
                            <a:srgbClr val="000000"/>
                          </a:solidFill>
                          <a:effectLst/>
                          <a:latin typeface="Segoe UI" panose="020B0502040204020203" pitchFamily="34" charset="0"/>
                        </a:rPr>
                        <a:t>            875 </a:t>
                      </a:r>
                    </a:p>
                  </a:txBody>
                  <a:tcPr marL="7620" marR="7620" marT="7620" marB="0" anchor="ctr">
                    <a:lnL>
                      <a:noFill/>
                    </a:lnL>
                    <a:lnR>
                      <a:noFill/>
                    </a:lnR>
                    <a:lnT>
                      <a:noFill/>
                    </a:lnT>
                    <a:lnB>
                      <a:noFill/>
                    </a:lnB>
                    <a:solidFill>
                      <a:srgbClr val="83CB97"/>
                    </a:solidFill>
                  </a:tcPr>
                </a:tc>
                <a:tc>
                  <a:txBody>
                    <a:bodyPr/>
                    <a:lstStyle/>
                    <a:p>
                      <a:pPr algn="ctr" fontAlgn="ctr"/>
                      <a:r>
                        <a:rPr lang="en-AE" sz="800" b="0" i="0" u="none" strike="noStrike">
                          <a:solidFill>
                            <a:srgbClr val="000000"/>
                          </a:solidFill>
                          <a:effectLst/>
                          <a:latin typeface="Segoe UI" panose="020B0502040204020203" pitchFamily="34" charset="0"/>
                        </a:rPr>
                        <a:t>          1,106 </a:t>
                      </a:r>
                    </a:p>
                  </a:txBody>
                  <a:tcPr marL="7620" marR="7620" marT="7620" marB="0" anchor="ctr">
                    <a:lnL>
                      <a:noFill/>
                    </a:lnL>
                    <a:lnR>
                      <a:noFill/>
                    </a:lnR>
                    <a:lnT>
                      <a:noFill/>
                    </a:lnT>
                    <a:lnB>
                      <a:noFill/>
                    </a:lnB>
                    <a:solidFill>
                      <a:srgbClr val="63BE7B"/>
                    </a:solidFill>
                  </a:tcPr>
                </a:tc>
                <a:tc>
                  <a:txBody>
                    <a:bodyPr/>
                    <a:lstStyle/>
                    <a:p>
                      <a:pPr algn="ctr" fontAlgn="ctr"/>
                      <a:r>
                        <a:rPr lang="en-AE" sz="800" b="0" i="0" u="none" strike="noStrike">
                          <a:solidFill>
                            <a:srgbClr val="000000"/>
                          </a:solidFill>
                          <a:effectLst/>
                          <a:latin typeface="Segoe UI" panose="020B0502040204020203" pitchFamily="34" charset="0"/>
                        </a:rPr>
                        <a:t>            339 </a:t>
                      </a:r>
                    </a:p>
                  </a:txBody>
                  <a:tcPr marL="7620" marR="7620" marT="7620" marB="0" anchor="ctr">
                    <a:lnL>
                      <a:noFill/>
                    </a:lnL>
                    <a:lnR>
                      <a:noFill/>
                    </a:lnR>
                    <a:lnT>
                      <a:noFill/>
                    </a:lnT>
                    <a:lnB>
                      <a:noFill/>
                    </a:lnB>
                    <a:solidFill>
                      <a:srgbClr val="CEE9D7"/>
                    </a:solidFill>
                  </a:tcPr>
                </a:tc>
                <a:tc>
                  <a:txBody>
                    <a:bodyPr/>
                    <a:lstStyle/>
                    <a:p>
                      <a:pPr algn="ctr" fontAlgn="ctr"/>
                      <a:r>
                        <a:rPr lang="en-AE" sz="800" b="0" i="0" u="none" strike="noStrike">
                          <a:solidFill>
                            <a:srgbClr val="000000"/>
                          </a:solidFill>
                          <a:effectLst/>
                          <a:latin typeface="Segoe UI" panose="020B0502040204020203" pitchFamily="34" charset="0"/>
                        </a:rPr>
                        <a:t>            922 </a:t>
                      </a:r>
                    </a:p>
                  </a:txBody>
                  <a:tcPr marL="7620" marR="7620" marT="7620" marB="0" anchor="ctr">
                    <a:lnL>
                      <a:noFill/>
                    </a:lnL>
                    <a:lnR>
                      <a:noFill/>
                    </a:lnR>
                    <a:lnT>
                      <a:noFill/>
                    </a:lnT>
                    <a:lnB>
                      <a:noFill/>
                    </a:lnB>
                    <a:solidFill>
                      <a:srgbClr val="7DC991"/>
                    </a:solidFill>
                  </a:tcPr>
                </a:tc>
                <a:tc>
                  <a:txBody>
                    <a:bodyPr/>
                    <a:lstStyle/>
                    <a:p>
                      <a:pPr algn="ctr" fontAlgn="ctr"/>
                      <a:r>
                        <a:rPr lang="en-AE" sz="800" b="0" i="0" u="none" strike="noStrike" dirty="0">
                          <a:solidFill>
                            <a:srgbClr val="000000"/>
                          </a:solidFill>
                          <a:effectLst/>
                          <a:latin typeface="Segoe UI" panose="020B0502040204020203" pitchFamily="34" charset="0"/>
                        </a:rPr>
                        <a:t>            595 </a:t>
                      </a:r>
                    </a:p>
                  </a:txBody>
                  <a:tcPr marL="7620" marR="7620" marT="7620" marB="0" anchor="ctr">
                    <a:lnL>
                      <a:noFill/>
                    </a:lnL>
                    <a:lnR>
                      <a:noFill/>
                    </a:lnR>
                    <a:lnT>
                      <a:noFill/>
                    </a:lnT>
                    <a:lnB>
                      <a:noFill/>
                    </a:lnB>
                    <a:solidFill>
                      <a:srgbClr val="AADBB8"/>
                    </a:solidFill>
                  </a:tcPr>
                </a:tc>
                <a:extLst>
                  <a:ext uri="{0D108BD9-81ED-4DB2-BD59-A6C34878D82A}">
                    <a16:rowId xmlns:a16="http://schemas.microsoft.com/office/drawing/2014/main" val="1101887097"/>
                  </a:ext>
                </a:extLst>
              </a:tr>
            </a:tbl>
          </a:graphicData>
        </a:graphic>
      </p:graphicFrame>
      <p:graphicFrame>
        <p:nvGraphicFramePr>
          <p:cNvPr id="66" name="Chart 65">
            <a:extLst>
              <a:ext uri="{FF2B5EF4-FFF2-40B4-BE49-F238E27FC236}">
                <a16:creationId xmlns:a16="http://schemas.microsoft.com/office/drawing/2014/main" id="{679A9273-F4DB-41AC-94F8-C3912B039E8A}"/>
              </a:ext>
            </a:extLst>
          </p:cNvPr>
          <p:cNvGraphicFramePr>
            <a:graphicFrameLocks/>
          </p:cNvGraphicFramePr>
          <p:nvPr>
            <p:extLst>
              <p:ext uri="{D42A27DB-BD31-4B8C-83A1-F6EECF244321}">
                <p14:modId xmlns:p14="http://schemas.microsoft.com/office/powerpoint/2010/main" val="3699225260"/>
              </p:ext>
            </p:extLst>
          </p:nvPr>
        </p:nvGraphicFramePr>
        <p:xfrm>
          <a:off x="8407639" y="1713244"/>
          <a:ext cx="3163059" cy="921003"/>
        </p:xfrm>
        <a:graphic>
          <a:graphicData uri="http://schemas.openxmlformats.org/drawingml/2006/chart">
            <c:chart xmlns:c="http://schemas.openxmlformats.org/drawingml/2006/chart" xmlns:r="http://schemas.openxmlformats.org/officeDocument/2006/relationships" r:id="rId10"/>
          </a:graphicData>
        </a:graphic>
      </p:graphicFrame>
      <p:sp>
        <p:nvSpPr>
          <p:cNvPr id="58" name="TextBox 57">
            <a:extLst>
              <a:ext uri="{FF2B5EF4-FFF2-40B4-BE49-F238E27FC236}">
                <a16:creationId xmlns:a16="http://schemas.microsoft.com/office/drawing/2014/main" id="{D99ED4EF-164C-4323-A844-8E556F85E4B0}"/>
              </a:ext>
            </a:extLst>
          </p:cNvPr>
          <p:cNvSpPr txBox="1"/>
          <p:nvPr/>
        </p:nvSpPr>
        <p:spPr>
          <a:xfrm>
            <a:off x="10209369" y="1432787"/>
            <a:ext cx="1447372" cy="338554"/>
          </a:xfrm>
          <a:prstGeom prst="rect">
            <a:avLst/>
          </a:prstGeom>
          <a:solidFill>
            <a:schemeClr val="bg1"/>
          </a:solidFill>
        </p:spPr>
        <p:txBody>
          <a:bodyPr wrap="square" rtlCol="0" anchor="ctr">
            <a:spAutoFit/>
          </a:bodyPr>
          <a:lstStyle/>
          <a:p>
            <a:pPr algn="ctr"/>
            <a:r>
              <a:rPr lang="en-US" sz="1600" b="1" dirty="0">
                <a:solidFill>
                  <a:schemeClr val="accent6">
                    <a:lumMod val="75000"/>
                  </a:schemeClr>
                </a:solidFill>
                <a:latin typeface="Segoe UI" panose="020B0502040204020203" pitchFamily="34" charset="0"/>
                <a:cs typeface="Segoe UI" panose="020B0502040204020203" pitchFamily="34" charset="0"/>
              </a:rPr>
              <a:t>94.2%</a:t>
            </a:r>
            <a:endParaRPr lang="en-AE" sz="1600" b="1" dirty="0">
              <a:solidFill>
                <a:schemeClr val="accent6">
                  <a:lumMod val="75000"/>
                </a:schemeClr>
              </a:solidFill>
              <a:latin typeface="Segoe UI" panose="020B0502040204020203" pitchFamily="34" charset="0"/>
              <a:cs typeface="Segoe UI" panose="020B0502040204020203" pitchFamily="34" charset="0"/>
            </a:endParaRPr>
          </a:p>
        </p:txBody>
      </p:sp>
      <p:sp>
        <p:nvSpPr>
          <p:cNvPr id="64" name="TextBox 63">
            <a:extLst>
              <a:ext uri="{FF2B5EF4-FFF2-40B4-BE49-F238E27FC236}">
                <a16:creationId xmlns:a16="http://schemas.microsoft.com/office/drawing/2014/main" id="{9D83D090-528E-4009-A57C-73E740CA2A50}"/>
              </a:ext>
            </a:extLst>
          </p:cNvPr>
          <p:cNvSpPr txBox="1"/>
          <p:nvPr/>
        </p:nvSpPr>
        <p:spPr>
          <a:xfrm>
            <a:off x="8513295" y="1480942"/>
            <a:ext cx="2071645" cy="240393"/>
          </a:xfrm>
          <a:prstGeom prst="rect">
            <a:avLst/>
          </a:prstGeom>
          <a:solidFill>
            <a:schemeClr val="bg1"/>
          </a:solidFill>
        </p:spPr>
        <p:txBody>
          <a:bodyPr wrap="square" rtlCol="0" anchor="ctr">
            <a:spAutoFit/>
          </a:bodyPr>
          <a:lstStyle/>
          <a:p>
            <a:r>
              <a:rPr lang="en-US" sz="1200" dirty="0">
                <a:solidFill>
                  <a:schemeClr val="bg1">
                    <a:lumMod val="50000"/>
                  </a:schemeClr>
                </a:solidFill>
                <a:latin typeface="Segoe UI" panose="020B0502040204020203" pitchFamily="34" charset="0"/>
                <a:cs typeface="Segoe UI" panose="020B0502040204020203" pitchFamily="34" charset="0"/>
              </a:rPr>
              <a:t>Compared to last year</a:t>
            </a:r>
            <a:endParaRPr lang="en-AE" sz="1200" dirty="0">
              <a:solidFill>
                <a:schemeClr val="bg1">
                  <a:lumMod val="50000"/>
                </a:schemeClr>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E569572D-C4CC-4F62-81AA-5954D0E60116}"/>
              </a:ext>
            </a:extLst>
          </p:cNvPr>
          <p:cNvSpPr txBox="1"/>
          <p:nvPr/>
        </p:nvSpPr>
        <p:spPr>
          <a:xfrm>
            <a:off x="6373051" y="1432787"/>
            <a:ext cx="1447372" cy="338554"/>
          </a:xfrm>
          <a:prstGeom prst="rect">
            <a:avLst/>
          </a:prstGeom>
          <a:noFill/>
        </p:spPr>
        <p:txBody>
          <a:bodyPr wrap="square" rtlCol="0" anchor="ctr">
            <a:spAutoFit/>
          </a:bodyPr>
          <a:lstStyle/>
          <a:p>
            <a:pPr algn="ctr"/>
            <a:r>
              <a:rPr lang="en-US" sz="1600" b="1" dirty="0">
                <a:solidFill>
                  <a:schemeClr val="accent6">
                    <a:lumMod val="75000"/>
                  </a:schemeClr>
                </a:solidFill>
                <a:latin typeface="Segoe UI" panose="020B0502040204020203" pitchFamily="34" charset="0"/>
                <a:cs typeface="Segoe UI" panose="020B0502040204020203" pitchFamily="34" charset="0"/>
              </a:rPr>
              <a:t>7.1%</a:t>
            </a:r>
            <a:endParaRPr lang="en-AE" sz="1600" b="1" dirty="0">
              <a:solidFill>
                <a:schemeClr val="accent6">
                  <a:lumMod val="75000"/>
                </a:schemeClr>
              </a:solidFill>
              <a:latin typeface="Segoe UI" panose="020B0502040204020203" pitchFamily="34" charset="0"/>
              <a:cs typeface="Segoe UI" panose="020B0502040204020203" pitchFamily="34" charset="0"/>
            </a:endParaRPr>
          </a:p>
        </p:txBody>
      </p:sp>
      <p:cxnSp>
        <p:nvCxnSpPr>
          <p:cNvPr id="67" name="Straight Connector 66">
            <a:extLst>
              <a:ext uri="{FF2B5EF4-FFF2-40B4-BE49-F238E27FC236}">
                <a16:creationId xmlns:a16="http://schemas.microsoft.com/office/drawing/2014/main" id="{F072C07A-AA62-4CEA-9A6F-E2939C357C65}"/>
              </a:ext>
            </a:extLst>
          </p:cNvPr>
          <p:cNvCxnSpPr>
            <a:cxnSpLocks/>
          </p:cNvCxnSpPr>
          <p:nvPr/>
        </p:nvCxnSpPr>
        <p:spPr>
          <a:xfrm>
            <a:off x="348308" y="620688"/>
            <a:ext cx="11341100" cy="0"/>
          </a:xfrm>
          <a:prstGeom prst="line">
            <a:avLst/>
          </a:prstGeom>
          <a:noFill/>
          <a:ln w="6350">
            <a:solidFill>
              <a:srgbClr val="C00000"/>
            </a:solidFill>
            <a:miter lim="800000"/>
          </a:ln>
        </p:spPr>
      </p:cxnSp>
    </p:spTree>
    <p:extLst>
      <p:ext uri="{BB962C8B-B14F-4D97-AF65-F5344CB8AC3E}">
        <p14:creationId xmlns:p14="http://schemas.microsoft.com/office/powerpoint/2010/main" val="263747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2270</TotalTime>
  <Words>2640</Words>
  <Application>Microsoft Office PowerPoint</Application>
  <PresentationFormat>Widescreen</PresentationFormat>
  <Paragraphs>601</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Segoe UI</vt:lpstr>
      <vt:lpstr>Tajawal</vt:lpstr>
      <vt:lpstr>Office Theme</vt:lpstr>
      <vt:lpstr>1_Office Theme</vt:lpstr>
      <vt:lpstr>DATA FIESTA EV MARKET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Reddy</dc:creator>
  <cp:lastModifiedBy>Imad Siddiqui</cp:lastModifiedBy>
  <cp:revision>243</cp:revision>
  <dcterms:created xsi:type="dcterms:W3CDTF">2021-04-07T19:11:11Z</dcterms:created>
  <dcterms:modified xsi:type="dcterms:W3CDTF">2021-04-10T15:21:30Z</dcterms:modified>
</cp:coreProperties>
</file>