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0" r:id="rId7"/>
    <p:sldId id="259" r:id="rId8"/>
    <p:sldId id="258" r:id="rId9"/>
    <p:sldId id="261" r:id="rId10"/>
    <p:sldId id="263" r:id="rId11"/>
    <p:sldId id="264"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2667A7-7707-418B-9FAB-CFB393961614}" v="18" dt="2021-03-31T11:38:20.6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4660"/>
  </p:normalViewPr>
  <p:slideViewPr>
    <p:cSldViewPr>
      <p:cViewPr varScale="1">
        <p:scale>
          <a:sx n="86" d="100"/>
          <a:sy n="86" d="100"/>
        </p:scale>
        <p:origin x="137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gh, Shubham" userId="7186ee7f-1a6c-462a-aabd-4cf5dde79952" providerId="ADAL" clId="{622667A7-7707-418B-9FAB-CFB393961614}"/>
    <pc:docChg chg="custSel addSld modSld">
      <pc:chgData name="Singh, Shubham" userId="7186ee7f-1a6c-462a-aabd-4cf5dde79952" providerId="ADAL" clId="{622667A7-7707-418B-9FAB-CFB393961614}" dt="2021-03-31T11:39:14.873" v="77" actId="255"/>
      <pc:docMkLst>
        <pc:docMk/>
      </pc:docMkLst>
      <pc:sldChg chg="modSp add">
        <pc:chgData name="Singh, Shubham" userId="7186ee7f-1a6c-462a-aabd-4cf5dde79952" providerId="ADAL" clId="{622667A7-7707-418B-9FAB-CFB393961614}" dt="2021-03-31T11:38:49.805" v="76" actId="20577"/>
        <pc:sldMkLst>
          <pc:docMk/>
          <pc:sldMk cId="415303975" sldId="263"/>
        </pc:sldMkLst>
        <pc:spChg chg="mod">
          <ac:chgData name="Singh, Shubham" userId="7186ee7f-1a6c-462a-aabd-4cf5dde79952" providerId="ADAL" clId="{622667A7-7707-418B-9FAB-CFB393961614}" dt="2021-03-31T11:38:49.805" v="76" actId="20577"/>
          <ac:spMkLst>
            <pc:docMk/>
            <pc:sldMk cId="415303975" sldId="263"/>
            <ac:spMk id="2" creationId="{D63E6ACF-E65B-4BE4-976F-3D9EEB3C16CC}"/>
          </ac:spMkLst>
        </pc:spChg>
      </pc:sldChg>
      <pc:sldChg chg="modSp add">
        <pc:chgData name="Singh, Shubham" userId="7186ee7f-1a6c-462a-aabd-4cf5dde79952" providerId="ADAL" clId="{622667A7-7707-418B-9FAB-CFB393961614}" dt="2021-03-31T11:39:14.873" v="77" actId="255"/>
        <pc:sldMkLst>
          <pc:docMk/>
          <pc:sldMk cId="3560011126" sldId="264"/>
        </pc:sldMkLst>
        <pc:spChg chg="mod">
          <ac:chgData name="Singh, Shubham" userId="7186ee7f-1a6c-462a-aabd-4cf5dde79952" providerId="ADAL" clId="{622667A7-7707-418B-9FAB-CFB393961614}" dt="2021-03-31T11:39:14.873" v="77" actId="255"/>
          <ac:spMkLst>
            <pc:docMk/>
            <pc:sldMk cId="3560011126" sldId="264"/>
            <ac:spMk id="2" creationId="{29E2CF94-4D41-4244-BC11-A5653DCF519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dirty="0"/>
          </a:p>
        </p:txBody>
      </p:sp>
      <p:sp>
        <p:nvSpPr>
          <p:cNvPr id="3" name="Subtitle 2"/>
          <p:cNvSpPr>
            <a:spLocks noGrp="1"/>
          </p:cNvSpPr>
          <p:nvPr>
            <p:ph type="subTitle" idx="1" hasCustomPrompt="1"/>
          </p:nvPr>
        </p:nvSpPr>
        <p:spPr>
          <a:xfrm>
            <a:off x="1371600" y="3886200"/>
            <a:ext cx="6400800" cy="1752600"/>
          </a:xfrm>
        </p:spPr>
        <p:txBody>
          <a:bodyPr/>
          <a:lstStyle>
            <a:lvl1pPr marL="0" indent="0" algn="ctr">
              <a:buNone/>
              <a:defRPr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err="1"/>
              <a:t>gstyle</a:t>
            </a:r>
            <a:endParaRPr lang="en-US" dirty="0"/>
          </a:p>
        </p:txBody>
      </p:sp>
      <p:sp>
        <p:nvSpPr>
          <p:cNvPr id="4" name="Date Placeholder 3"/>
          <p:cNvSpPr>
            <a:spLocks noGrp="1"/>
          </p:cNvSpPr>
          <p:nvPr>
            <p:ph type="dt" sz="half" idx="10"/>
          </p:nvPr>
        </p:nvSpPr>
        <p:spPr/>
        <p:txBody>
          <a:bodyPr/>
          <a:lstStyle/>
          <a:p>
            <a:fld id="{D763724C-E7A2-4A6D-A4BD-CDB6C1C03172}"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63724C-E7A2-4A6D-A4BD-CDB6C1C03172}"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63724C-E7A2-4A6D-A4BD-CDB6C1C03172}"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63724C-E7A2-4A6D-A4BD-CDB6C1C03172}"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63724C-E7A2-4A6D-A4BD-CDB6C1C03172}"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763724C-E7A2-4A6D-A4BD-CDB6C1C03172}" type="datetimeFigureOut">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63724C-E7A2-4A6D-A4BD-CDB6C1C03172}" type="datetimeFigureOut">
              <a:rPr lang="en-US" smtClean="0"/>
              <a:t>3/31/2021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63724C-E7A2-4A6D-A4BD-CDB6C1C03172}" type="datetimeFigureOut">
              <a:rPr lang="en-US" smtClean="0"/>
              <a:t>3/31/2021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3724C-E7A2-4A6D-A4BD-CDB6C1C03172}" type="datetimeFigureOut">
              <a:rPr lang="en-US" smtClean="0"/>
              <a:t>3/31/2021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63724C-E7A2-4A6D-A4BD-CDB6C1C03172}" type="datetimeFigureOut">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63724C-E7A2-4A6D-A4BD-CDB6C1C03172}" type="datetimeFigureOut">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3724C-E7A2-4A6D-A4BD-CDB6C1C03172}" type="datetimeFigureOut">
              <a:rPr lang="en-US" smtClean="0"/>
              <a:t>3/31/2021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3A10D-7D5E-4932-A76F-CD1632FD3D9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MCuwgtdz2eI" TargetMode="External"/><Relationship Id="rId2" Type="http://schemas.openxmlformats.org/officeDocument/2006/relationships/hyperlink" Target="https://docs.microsoft.com/en-us/azure/azure-resource-manager/templates/template-tutorial-create-first-template?tabs=azure-powershell"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ARM TEMPLATE</a:t>
            </a:r>
          </a:p>
        </p:txBody>
      </p:sp>
      <p:sp>
        <p:nvSpPr>
          <p:cNvPr id="3" name="Subtitle 2"/>
          <p:cNvSpPr>
            <a:spLocks noGrp="1"/>
          </p:cNvSpPr>
          <p:nvPr>
            <p:ph type="subTitle" idx="1"/>
          </p:nvPr>
        </p:nvSpPr>
        <p:spPr/>
        <p:txBody>
          <a:bodyPr/>
          <a:lstStyle/>
          <a:p>
            <a:r>
              <a:rPr lang="en-US" dirty="0">
                <a:latin typeface="+mj-lt"/>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15255-37E0-40C8-99DA-F8F0A7F535C7}"/>
              </a:ext>
            </a:extLst>
          </p:cNvPr>
          <p:cNvSpPr>
            <a:spLocks noGrp="1"/>
          </p:cNvSpPr>
          <p:nvPr>
            <p:ph type="title"/>
          </p:nvPr>
        </p:nvSpPr>
        <p:spPr>
          <a:xfrm>
            <a:off x="457200" y="274638"/>
            <a:ext cx="8229600" cy="4144962"/>
          </a:xfrm>
        </p:spPr>
        <p:txBody>
          <a:bodyPr>
            <a:noAutofit/>
          </a:bodyPr>
          <a:lstStyle/>
          <a:p>
            <a:pPr algn="l"/>
            <a:r>
              <a:rPr lang="en-US" sz="3200" dirty="0"/>
              <a:t>AZURE RESOURSE MANAGER TEMPLATE</a:t>
            </a:r>
            <a:br>
              <a:rPr lang="en-US" sz="2000" dirty="0"/>
            </a:br>
            <a:br>
              <a:rPr lang="en-US" sz="2000" dirty="0"/>
            </a:br>
            <a:r>
              <a:rPr lang="en-US" sz="2000" dirty="0"/>
              <a:t>The template is a JSON</a:t>
            </a:r>
            <a:r>
              <a:rPr lang="en-US" sz="2000" b="1" dirty="0"/>
              <a:t> </a:t>
            </a:r>
            <a:r>
              <a:rPr lang="en-US" sz="2000" dirty="0"/>
              <a:t>file that defines the infrastructure and configuration for your project. The template uses declarative syntax, which lets you state what you intend to deploy without having to write the sequence of programming commands to create it. </a:t>
            </a:r>
            <a:br>
              <a:rPr lang="en-US" sz="2000" dirty="0"/>
            </a:br>
            <a:r>
              <a:rPr lang="en-US" sz="2000" dirty="0"/>
              <a:t>In the template, you specify the resources to deploy and the properties for those resources.</a:t>
            </a:r>
            <a:br>
              <a:rPr lang="en-US" sz="2000" dirty="0"/>
            </a:br>
            <a:endParaRPr lang="en-US" sz="2000" dirty="0"/>
          </a:p>
        </p:txBody>
      </p:sp>
    </p:spTree>
    <p:extLst>
      <p:ext uri="{BB962C8B-B14F-4D97-AF65-F5344CB8AC3E}">
        <p14:creationId xmlns:p14="http://schemas.microsoft.com/office/powerpoint/2010/main" val="1955730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4592C-E640-4A80-92E9-65A6B122A381}"/>
              </a:ext>
            </a:extLst>
          </p:cNvPr>
          <p:cNvSpPr>
            <a:spLocks noGrp="1"/>
          </p:cNvSpPr>
          <p:nvPr>
            <p:ph type="title"/>
          </p:nvPr>
        </p:nvSpPr>
        <p:spPr>
          <a:xfrm>
            <a:off x="457200" y="274638"/>
            <a:ext cx="8229600" cy="6430962"/>
          </a:xfrm>
        </p:spPr>
        <p:txBody>
          <a:bodyPr>
            <a:noAutofit/>
          </a:bodyPr>
          <a:lstStyle/>
          <a:p>
            <a:pPr algn="l"/>
            <a:r>
              <a:rPr lang="en-US" sz="2400" dirty="0"/>
              <a:t>                           RESOURCE GROUP</a:t>
            </a:r>
            <a:br>
              <a:rPr lang="en-US" sz="2400" dirty="0"/>
            </a:br>
            <a:br>
              <a:rPr lang="en-US" sz="2400" dirty="0"/>
            </a:br>
            <a:r>
              <a:rPr lang="en-US" sz="2000" dirty="0"/>
              <a:t>-SIMILAR PROJECT</a:t>
            </a:r>
            <a:br>
              <a:rPr lang="en-US" sz="2000" dirty="0"/>
            </a:br>
            <a:r>
              <a:rPr lang="en-US" sz="2000" dirty="0"/>
              <a:t>-COMBINATION OF RESOURCES.</a:t>
            </a:r>
            <a:br>
              <a:rPr lang="en-US" sz="2000" dirty="0"/>
            </a:br>
            <a:r>
              <a:rPr lang="en-US" sz="2000" dirty="0"/>
              <a:t>-CAN DELETE MOVE AT A TIME</a:t>
            </a:r>
            <a:br>
              <a:rPr lang="en-US" sz="2000" dirty="0"/>
            </a:br>
            <a:r>
              <a:rPr lang="en-US" sz="2000" dirty="0"/>
              <a:t>-CAN ADD OR DELETE ANY SINGLE RESOURSE AT ANY POINT OF TIME.</a:t>
            </a:r>
            <a:br>
              <a:rPr lang="en-US" sz="2000" dirty="0"/>
            </a:br>
            <a:r>
              <a:rPr lang="en-US" sz="2000" dirty="0"/>
              <a:t>-EACH RESOURSE ONLY EXIST IN SINGLE RESOURCE GROUP ONLY.</a:t>
            </a:r>
            <a:br>
              <a:rPr lang="en-US" sz="2000" dirty="0"/>
            </a:br>
            <a:r>
              <a:rPr lang="en-US" sz="2000" dirty="0"/>
              <a:t>-RESOURCES CAN BE IN DIFFERENT LOCATIONS.</a:t>
            </a:r>
            <a:br>
              <a:rPr lang="en-US" sz="2000" dirty="0"/>
            </a:br>
            <a:r>
              <a:rPr lang="en-US" sz="2000" dirty="0"/>
              <a:t>-RESOURCE GROUP LOCATION IS ADDED FOR HOLDING METADATA OF RESOURCES.</a:t>
            </a:r>
            <a:br>
              <a:rPr lang="en-US" sz="2000" dirty="0"/>
            </a:br>
            <a:r>
              <a:rPr lang="en-US" sz="2000" dirty="0"/>
              <a:t>-IT CAN BE USED TO GIVE ROLE BASED ACCESS PERMISSIONS.</a:t>
            </a:r>
            <a:br>
              <a:rPr lang="en-US" sz="2000" dirty="0"/>
            </a:br>
            <a:r>
              <a:rPr lang="en-US" sz="2000" dirty="0"/>
              <a:t>-RESOURCES CAN INTERCAT WITH OTHER RESOURCE GROUPS.(EG. WEBAPPS CONNECTING WITH DATABASE)</a:t>
            </a:r>
          </a:p>
        </p:txBody>
      </p:sp>
    </p:spTree>
    <p:extLst>
      <p:ext uri="{BB962C8B-B14F-4D97-AF65-F5344CB8AC3E}">
        <p14:creationId xmlns:p14="http://schemas.microsoft.com/office/powerpoint/2010/main" val="108939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C5472-B1D8-4F00-8298-4D1C3D8B1D23}"/>
              </a:ext>
            </a:extLst>
          </p:cNvPr>
          <p:cNvSpPr>
            <a:spLocks noGrp="1"/>
          </p:cNvSpPr>
          <p:nvPr>
            <p:ph type="title"/>
          </p:nvPr>
        </p:nvSpPr>
        <p:spPr>
          <a:xfrm>
            <a:off x="457200" y="274638"/>
            <a:ext cx="8229600" cy="4906962"/>
          </a:xfrm>
        </p:spPr>
        <p:txBody>
          <a:bodyPr>
            <a:normAutofit/>
          </a:bodyPr>
          <a:lstStyle/>
          <a:p>
            <a:pPr algn="l"/>
            <a:r>
              <a:rPr lang="en-US" sz="3600" dirty="0"/>
              <a:t>PRIOR SERVIVE MANAGEMENT API</a:t>
            </a:r>
            <a:br>
              <a:rPr lang="en-US" sz="3600" dirty="0"/>
            </a:br>
            <a:br>
              <a:rPr lang="en-US" sz="3600" dirty="0"/>
            </a:br>
            <a:r>
              <a:rPr lang="en-US" sz="2000" dirty="0"/>
              <a:t>IF IN SCRIPT ONE RESOURSE IS DEPLOYED AND OTHER FAILED THEN WE NEED TO DEPLOY REST MANNUALY </a:t>
            </a:r>
            <a:br>
              <a:rPr lang="en-US" sz="2800" dirty="0"/>
            </a:br>
            <a:endParaRPr lang="en-US" sz="2800" dirty="0"/>
          </a:p>
        </p:txBody>
      </p:sp>
    </p:spTree>
    <p:extLst>
      <p:ext uri="{BB962C8B-B14F-4D97-AF65-F5344CB8AC3E}">
        <p14:creationId xmlns:p14="http://schemas.microsoft.com/office/powerpoint/2010/main" val="3878790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45207-DF84-4857-B013-11AC09BB4BBD}"/>
              </a:ext>
            </a:extLst>
          </p:cNvPr>
          <p:cNvSpPr>
            <a:spLocks noGrp="1"/>
          </p:cNvSpPr>
          <p:nvPr>
            <p:ph type="title"/>
          </p:nvPr>
        </p:nvSpPr>
        <p:spPr>
          <a:xfrm>
            <a:off x="457200" y="274638"/>
            <a:ext cx="8229600" cy="5745162"/>
          </a:xfrm>
        </p:spPr>
        <p:txBody>
          <a:bodyPr>
            <a:noAutofit/>
          </a:bodyPr>
          <a:lstStyle/>
          <a:p>
            <a:pPr marL="514350" indent="-514350" algn="l">
              <a:buFont typeface="Arial" panose="020B0604020202020204" pitchFamily="34" charset="0"/>
              <a:buChar char="•"/>
            </a:pPr>
            <a:r>
              <a:rPr lang="en-US" sz="3200" dirty="0"/>
              <a:t>WHY WE USE ARM TEMPLATES:</a:t>
            </a:r>
            <a:br>
              <a:rPr lang="en-US" sz="3200" dirty="0"/>
            </a:br>
            <a:r>
              <a:rPr lang="en-US" sz="3200" dirty="0"/>
              <a:t> </a:t>
            </a:r>
            <a:br>
              <a:rPr lang="en-US" sz="3200" dirty="0"/>
            </a:br>
            <a:r>
              <a:rPr lang="en-US" sz="2000" dirty="0"/>
              <a:t>-FOR MULTIPLE OR LARGE DEPLOYMENTS.</a:t>
            </a:r>
            <a:br>
              <a:rPr lang="en-US" sz="2000" dirty="0"/>
            </a:br>
            <a:r>
              <a:rPr lang="en-US" sz="2000" dirty="0"/>
              <a:t>-REPLICATE ENVIRONMENT.</a:t>
            </a:r>
            <a:br>
              <a:rPr lang="en-US" sz="2000" dirty="0"/>
            </a:br>
            <a:r>
              <a:rPr lang="en-US" sz="2000" dirty="0"/>
              <a:t>-FOR CLIENT PROJECTS.</a:t>
            </a:r>
            <a:br>
              <a:rPr lang="en-US" sz="2000" dirty="0"/>
            </a:br>
            <a:r>
              <a:rPr lang="en-US" sz="2000" dirty="0"/>
              <a:t>-TO SAVE TIME.</a:t>
            </a:r>
            <a:br>
              <a:rPr lang="en-US" sz="2000" dirty="0"/>
            </a:br>
            <a:r>
              <a:rPr lang="en-US" sz="2000" dirty="0"/>
              <a:t>-TO MIGRATE TO DIFFERENT PROJECTS.</a:t>
            </a:r>
            <a:br>
              <a:rPr lang="en-US" sz="2000" dirty="0"/>
            </a:br>
            <a:r>
              <a:rPr lang="en-US" sz="2000" dirty="0"/>
              <a:t>-AUTOMATIC NO MANNUAL INTERVENTION.</a:t>
            </a:r>
            <a:br>
              <a:rPr lang="en-US" sz="2000" dirty="0"/>
            </a:br>
            <a:endParaRPr lang="en-US" sz="2000" dirty="0"/>
          </a:p>
        </p:txBody>
      </p:sp>
    </p:spTree>
    <p:extLst>
      <p:ext uri="{BB962C8B-B14F-4D97-AF65-F5344CB8AC3E}">
        <p14:creationId xmlns:p14="http://schemas.microsoft.com/office/powerpoint/2010/main" val="686335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74D5A-72FD-4E46-B08E-5F5C690E71B7}"/>
              </a:ext>
            </a:extLst>
          </p:cNvPr>
          <p:cNvSpPr>
            <a:spLocks noGrp="1"/>
          </p:cNvSpPr>
          <p:nvPr>
            <p:ph type="title"/>
          </p:nvPr>
        </p:nvSpPr>
        <p:spPr>
          <a:xfrm>
            <a:off x="457200" y="274638"/>
            <a:ext cx="8229600" cy="5440362"/>
          </a:xfrm>
        </p:spPr>
        <p:txBody>
          <a:bodyPr>
            <a:noAutofit/>
          </a:bodyPr>
          <a:lstStyle/>
          <a:p>
            <a:pPr algn="l"/>
            <a:r>
              <a:rPr lang="en-US" sz="2800" dirty="0"/>
              <a:t>HOW TO USE ARM TEMPLATES</a:t>
            </a:r>
            <a:br>
              <a:rPr lang="en-US" sz="2800" dirty="0"/>
            </a:br>
            <a:br>
              <a:rPr lang="en-US" sz="2800" dirty="0"/>
            </a:br>
            <a:r>
              <a:rPr lang="en-US" sz="2000" dirty="0"/>
              <a:t>WE CAN USE ARM TEMPLATES IN 2 WAYS:</a:t>
            </a:r>
            <a:br>
              <a:rPr lang="en-US" sz="2000" dirty="0"/>
            </a:br>
            <a:r>
              <a:rPr lang="en-US" sz="2000" dirty="0"/>
              <a:t>1)EXPORT THE ACTUAL TEMPLATE THAT WE USED IN DEPLOYMENTS.(SINGLE TEMPLATE OF A RESOURCE) RG-ESSENTIALS-DEPLOYMENT-RESOURCE</a:t>
            </a:r>
            <a:br>
              <a:rPr lang="en-US" sz="2000" dirty="0"/>
            </a:br>
            <a:r>
              <a:rPr lang="en-US" sz="2000" dirty="0"/>
              <a:t>2)EXPORT THE TEMPLATE THAT REPRESENTS THE CURRENT STATE OF THE RESOURSE GROUP.(MULTIPLE RESOURCE TEMPLATE)RG-AUTOMATION SCRIPTS.</a:t>
            </a:r>
            <a:br>
              <a:rPr lang="en-US" sz="2000" dirty="0"/>
            </a:br>
            <a:r>
              <a:rPr lang="en-US" sz="2000" dirty="0"/>
              <a:t> </a:t>
            </a:r>
            <a:br>
              <a:rPr lang="en-US" sz="2000" dirty="0"/>
            </a:br>
            <a:r>
              <a:rPr lang="en-US" sz="2000" dirty="0"/>
              <a:t> </a:t>
            </a:r>
            <a:br>
              <a:rPr lang="en-US" sz="2000" dirty="0"/>
            </a:br>
            <a:endParaRPr lang="en-US" sz="2000" dirty="0"/>
          </a:p>
        </p:txBody>
      </p:sp>
    </p:spTree>
    <p:extLst>
      <p:ext uri="{BB962C8B-B14F-4D97-AF65-F5344CB8AC3E}">
        <p14:creationId xmlns:p14="http://schemas.microsoft.com/office/powerpoint/2010/main" val="4233156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E6ACF-E65B-4BE4-976F-3D9EEB3C16CC}"/>
              </a:ext>
            </a:extLst>
          </p:cNvPr>
          <p:cNvSpPr>
            <a:spLocks noGrp="1"/>
          </p:cNvSpPr>
          <p:nvPr>
            <p:ph type="title"/>
          </p:nvPr>
        </p:nvSpPr>
        <p:spPr>
          <a:xfrm>
            <a:off x="457200" y="274638"/>
            <a:ext cx="8229600" cy="6354762"/>
          </a:xfrm>
        </p:spPr>
        <p:txBody>
          <a:bodyPr>
            <a:noAutofit/>
          </a:bodyPr>
          <a:lstStyle/>
          <a:p>
            <a:pPr algn="l"/>
            <a:r>
              <a:rPr lang="en-US" sz="1600" dirty="0"/>
              <a:t>Sample ARM TEMPLATE FILE(VM)</a:t>
            </a:r>
            <a:br>
              <a:rPr lang="en-US" sz="1600" dirty="0"/>
            </a:br>
            <a:br>
              <a:rPr lang="en-US" sz="1600" dirty="0"/>
            </a:br>
            <a:br>
              <a:rPr lang="en-US" sz="1200" dirty="0"/>
            </a:br>
            <a:r>
              <a:rPr lang="en-US" sz="1200" dirty="0"/>
              <a:t>{</a:t>
            </a:r>
            <a:br>
              <a:rPr lang="en-US" sz="1200" dirty="0"/>
            </a:br>
            <a:r>
              <a:rPr lang="en-US" sz="1200" dirty="0"/>
              <a:t>    "$schema": "https://schema.management.azure.com/schemas/2019-04-01/deploymentTemplate.json#",</a:t>
            </a:r>
            <a:br>
              <a:rPr lang="en-US" sz="1200" dirty="0"/>
            </a:br>
            <a:r>
              <a:rPr lang="en-US" sz="1200" dirty="0"/>
              <a:t>    "contentVersion": "1.0.0.0",</a:t>
            </a:r>
            <a:br>
              <a:rPr lang="en-US" sz="1200" dirty="0"/>
            </a:br>
            <a:r>
              <a:rPr lang="en-US" sz="1200" dirty="0"/>
              <a:t>    "parameters": {</a:t>
            </a:r>
            <a:br>
              <a:rPr lang="en-US" sz="1200" dirty="0"/>
            </a:br>
            <a:r>
              <a:rPr lang="en-US" sz="1200" dirty="0"/>
              <a:t>        "publicIPAddresses_NCF_VM_ip_name": {</a:t>
            </a:r>
            <a:br>
              <a:rPr lang="en-US" sz="1200" dirty="0"/>
            </a:br>
            <a:r>
              <a:rPr lang="en-US" sz="1200" dirty="0"/>
              <a:t>            "defaultValue": "NCF-VM-</a:t>
            </a:r>
            <a:r>
              <a:rPr lang="en-US" sz="1200" dirty="0" err="1"/>
              <a:t>ip</a:t>
            </a:r>
            <a:r>
              <a:rPr lang="en-US" sz="1200" dirty="0"/>
              <a:t>",</a:t>
            </a:r>
            <a:br>
              <a:rPr lang="en-US" sz="1200" dirty="0"/>
            </a:br>
            <a:r>
              <a:rPr lang="en-US" sz="1200" dirty="0"/>
              <a:t>            "type": "String"</a:t>
            </a:r>
            <a:br>
              <a:rPr lang="en-US" sz="1200" dirty="0"/>
            </a:br>
            <a:r>
              <a:rPr lang="en-US" sz="1200" dirty="0"/>
              <a:t>        }</a:t>
            </a:r>
            <a:br>
              <a:rPr lang="en-US" sz="1200" dirty="0"/>
            </a:br>
            <a:r>
              <a:rPr lang="en-US" sz="1200" dirty="0"/>
              <a:t>    },</a:t>
            </a:r>
            <a:br>
              <a:rPr lang="en-US" sz="1200" dirty="0"/>
            </a:br>
            <a:r>
              <a:rPr lang="en-US" sz="1200" dirty="0"/>
              <a:t>    "variables": {},</a:t>
            </a:r>
            <a:br>
              <a:rPr lang="en-US" sz="1200" dirty="0"/>
            </a:br>
            <a:r>
              <a:rPr lang="en-US" sz="1200" dirty="0"/>
              <a:t>    "resources": [</a:t>
            </a:r>
            <a:br>
              <a:rPr lang="en-US" sz="1200" dirty="0"/>
            </a:br>
            <a:r>
              <a:rPr lang="en-US" sz="1200" dirty="0"/>
              <a:t>        {</a:t>
            </a:r>
            <a:br>
              <a:rPr lang="en-US" sz="1200" dirty="0"/>
            </a:br>
            <a:r>
              <a:rPr lang="en-US" sz="1200" dirty="0"/>
              <a:t>            "type": "Microsoft.Network/publicIPAddresses",</a:t>
            </a:r>
            <a:br>
              <a:rPr lang="en-US" sz="1200" dirty="0"/>
            </a:br>
            <a:r>
              <a:rPr lang="en-US" sz="1200" dirty="0"/>
              <a:t>            "apiVersion": "2020-08-01",</a:t>
            </a:r>
            <a:br>
              <a:rPr lang="en-US" sz="1200" dirty="0"/>
            </a:br>
            <a:r>
              <a:rPr lang="en-US" sz="1200" dirty="0"/>
              <a:t>            "name": "[parameters('publicIPAddresses_NCF_VM_ip_name')]",</a:t>
            </a:r>
            <a:br>
              <a:rPr lang="en-US" sz="1200" dirty="0"/>
            </a:br>
            <a:r>
              <a:rPr lang="en-US" sz="1200" dirty="0"/>
              <a:t>            "location": "eastus",</a:t>
            </a:r>
            <a:br>
              <a:rPr lang="en-US" sz="1200" dirty="0"/>
            </a:br>
            <a:r>
              <a:rPr lang="en-US" sz="1200" dirty="0"/>
              <a:t>            "sku": {</a:t>
            </a:r>
            <a:br>
              <a:rPr lang="en-US" sz="1200" dirty="0"/>
            </a:br>
            <a:r>
              <a:rPr lang="en-US" sz="1200" dirty="0"/>
              <a:t>                "name": "Basic",</a:t>
            </a:r>
            <a:br>
              <a:rPr lang="en-US" sz="1200" dirty="0"/>
            </a:br>
            <a:r>
              <a:rPr lang="en-US" sz="1200" dirty="0"/>
              <a:t>                "tier": "Regional"</a:t>
            </a:r>
            <a:br>
              <a:rPr lang="en-US" sz="1200" dirty="0"/>
            </a:br>
            <a:r>
              <a:rPr lang="en-US" sz="1200" dirty="0"/>
              <a:t>            },</a:t>
            </a:r>
            <a:br>
              <a:rPr lang="en-US" sz="1200" dirty="0"/>
            </a:br>
            <a:r>
              <a:rPr lang="en-US" sz="1200" dirty="0"/>
              <a:t>            "properties": {</a:t>
            </a:r>
            <a:br>
              <a:rPr lang="en-US" sz="1200" dirty="0"/>
            </a:br>
            <a:r>
              <a:rPr lang="en-US" sz="1200" dirty="0"/>
              <a:t>                "publicIPAddressVersion": "IPv4",</a:t>
            </a:r>
            <a:br>
              <a:rPr lang="en-US" sz="1200" dirty="0"/>
            </a:br>
            <a:r>
              <a:rPr lang="en-US" sz="1200" dirty="0"/>
              <a:t>                "publicIPAllocationMethod": "Dynamic",</a:t>
            </a:r>
            <a:br>
              <a:rPr lang="en-US" sz="1200" dirty="0"/>
            </a:br>
            <a:r>
              <a:rPr lang="en-US" sz="1200" dirty="0"/>
              <a:t>                "idleTimeoutInMinutes": 4,</a:t>
            </a:r>
            <a:br>
              <a:rPr lang="en-US" sz="1200" dirty="0"/>
            </a:br>
            <a:r>
              <a:rPr lang="en-US" sz="1200" dirty="0"/>
              <a:t>                "ipTags": []</a:t>
            </a:r>
            <a:br>
              <a:rPr lang="en-US" sz="1200" dirty="0"/>
            </a:br>
            <a:r>
              <a:rPr lang="en-US" sz="1200" dirty="0"/>
              <a:t>            }</a:t>
            </a:r>
            <a:br>
              <a:rPr lang="en-US" sz="1200" dirty="0"/>
            </a:br>
            <a:r>
              <a:rPr lang="en-US" sz="1200" dirty="0"/>
              <a:t>        }</a:t>
            </a:r>
            <a:br>
              <a:rPr lang="en-US" sz="1200" dirty="0"/>
            </a:br>
            <a:r>
              <a:rPr lang="en-US" sz="1200" dirty="0"/>
              <a:t>    ]</a:t>
            </a:r>
            <a:br>
              <a:rPr lang="en-US" sz="1200" dirty="0"/>
            </a:br>
            <a:r>
              <a:rPr lang="en-US" sz="1200" dirty="0"/>
              <a:t>}</a:t>
            </a:r>
            <a:br>
              <a:rPr lang="en-US" sz="1200" dirty="0"/>
            </a:br>
            <a:br>
              <a:rPr lang="en-US" sz="1200" dirty="0"/>
            </a:br>
            <a:endParaRPr lang="en-US" sz="1200" dirty="0"/>
          </a:p>
        </p:txBody>
      </p:sp>
    </p:spTree>
    <p:extLst>
      <p:ext uri="{BB962C8B-B14F-4D97-AF65-F5344CB8AC3E}">
        <p14:creationId xmlns:p14="http://schemas.microsoft.com/office/powerpoint/2010/main" val="415303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2CF94-4D41-4244-BC11-A5653DCF519F}"/>
              </a:ext>
            </a:extLst>
          </p:cNvPr>
          <p:cNvSpPr>
            <a:spLocks noGrp="1"/>
          </p:cNvSpPr>
          <p:nvPr>
            <p:ph type="title"/>
          </p:nvPr>
        </p:nvSpPr>
        <p:spPr>
          <a:xfrm>
            <a:off x="457200" y="274638"/>
            <a:ext cx="8229600" cy="4144962"/>
          </a:xfrm>
        </p:spPr>
        <p:txBody>
          <a:bodyPr>
            <a:noAutofit/>
          </a:bodyPr>
          <a:lstStyle/>
          <a:p>
            <a:pPr algn="l"/>
            <a:r>
              <a:rPr lang="en-US" sz="2000" dirty="0"/>
              <a:t>SAMPLE PARAMETER FILE</a:t>
            </a:r>
            <a:br>
              <a:rPr lang="en-US" sz="2000" dirty="0"/>
            </a:br>
            <a:br>
              <a:rPr lang="en-US" sz="2000" dirty="0"/>
            </a:br>
            <a:r>
              <a:rPr lang="en-US" sz="1400" dirty="0"/>
              <a:t>{</a:t>
            </a:r>
            <a:br>
              <a:rPr lang="en-US" sz="1400" dirty="0"/>
            </a:br>
            <a:r>
              <a:rPr lang="en-US" sz="1400" dirty="0"/>
              <a:t>    "$schema": "https://schema.management.azure.com/schemas/2015-01-01/deploymentParameters.json#",</a:t>
            </a:r>
            <a:br>
              <a:rPr lang="en-US" sz="1400" dirty="0"/>
            </a:br>
            <a:r>
              <a:rPr lang="en-US" sz="1400" dirty="0"/>
              <a:t>    "contentVersion": "1.0.0.0",</a:t>
            </a:r>
            <a:br>
              <a:rPr lang="en-US" sz="1400" dirty="0"/>
            </a:br>
            <a:r>
              <a:rPr lang="en-US" sz="1400" dirty="0"/>
              <a:t>    "parameters": {</a:t>
            </a:r>
            <a:br>
              <a:rPr lang="en-US" sz="1400" dirty="0"/>
            </a:br>
            <a:r>
              <a:rPr lang="en-US" sz="1400" dirty="0"/>
              <a:t>        "publicIPAddresses_NCF_VM_ip_name": {</a:t>
            </a:r>
            <a:br>
              <a:rPr lang="en-US" sz="1400" dirty="0"/>
            </a:br>
            <a:r>
              <a:rPr lang="en-US" sz="1400" dirty="0"/>
              <a:t>            "value": null</a:t>
            </a:r>
            <a:br>
              <a:rPr lang="en-US" sz="1400" dirty="0"/>
            </a:br>
            <a:r>
              <a:rPr lang="en-US" sz="1400" dirty="0"/>
              <a:t>        }</a:t>
            </a:r>
            <a:br>
              <a:rPr lang="en-US" sz="1400" dirty="0"/>
            </a:br>
            <a:r>
              <a:rPr lang="en-US" sz="1400" dirty="0"/>
              <a:t>    }</a:t>
            </a:r>
            <a:br>
              <a:rPr lang="en-US" sz="1400" dirty="0"/>
            </a:br>
            <a:r>
              <a:rPr lang="en-US" sz="1400" dirty="0"/>
              <a:t>}</a:t>
            </a:r>
            <a:br>
              <a:rPr lang="en-US" sz="2000" dirty="0"/>
            </a:br>
            <a:endParaRPr lang="en-US" sz="2000" dirty="0"/>
          </a:p>
        </p:txBody>
      </p:sp>
    </p:spTree>
    <p:extLst>
      <p:ext uri="{BB962C8B-B14F-4D97-AF65-F5344CB8AC3E}">
        <p14:creationId xmlns:p14="http://schemas.microsoft.com/office/powerpoint/2010/main" val="3560011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82259-C436-4F17-BFE0-B0B46C6DB793}"/>
              </a:ext>
            </a:extLst>
          </p:cNvPr>
          <p:cNvSpPr>
            <a:spLocks noGrp="1"/>
          </p:cNvSpPr>
          <p:nvPr>
            <p:ph type="title"/>
          </p:nvPr>
        </p:nvSpPr>
        <p:spPr>
          <a:xfrm>
            <a:off x="457200" y="274638"/>
            <a:ext cx="8229600" cy="3078162"/>
          </a:xfrm>
        </p:spPr>
        <p:txBody>
          <a:bodyPr>
            <a:normAutofit/>
          </a:bodyPr>
          <a:lstStyle/>
          <a:p>
            <a:pPr algn="l"/>
            <a:r>
              <a:rPr lang="en-US" sz="2800" dirty="0"/>
              <a:t>REFERENCE</a:t>
            </a:r>
            <a:br>
              <a:rPr lang="en-US" dirty="0"/>
            </a:br>
            <a:br>
              <a:rPr lang="en-US" dirty="0"/>
            </a:br>
            <a:r>
              <a:rPr lang="en-US" sz="1400" dirty="0"/>
              <a:t>HOW TO BUILD A TEMPLATE</a:t>
            </a:r>
            <a:br>
              <a:rPr lang="en-US" sz="2000" dirty="0"/>
            </a:br>
            <a:r>
              <a:rPr lang="en-US" sz="1400" dirty="0">
                <a:hlinkClick r:id="rId2"/>
              </a:rPr>
              <a:t>https://docs.microsoft.com/en-us/azure/azure-resource-manager/templates/template-tutorial-create-first-template?tabs=azure-powershell</a:t>
            </a:r>
            <a:br>
              <a:rPr lang="en-US" sz="1400" dirty="0"/>
            </a:br>
            <a:r>
              <a:rPr lang="en-US" sz="1400" dirty="0"/>
              <a:t>ALL ABOUT ARM TMPLATES</a:t>
            </a:r>
            <a:br>
              <a:rPr lang="en-US" sz="1400" dirty="0"/>
            </a:br>
            <a:r>
              <a:rPr lang="en-US" sz="1400" dirty="0">
                <a:hlinkClick r:id="rId3"/>
              </a:rPr>
              <a:t>https://www.youtube.com/watch?v=MCuwgtdz2eI</a:t>
            </a:r>
            <a:br>
              <a:rPr lang="en-US" sz="1400" dirty="0"/>
            </a:br>
            <a:r>
              <a:rPr lang="en-US" sz="1400" dirty="0"/>
              <a:t> </a:t>
            </a:r>
          </a:p>
        </p:txBody>
      </p:sp>
    </p:spTree>
    <p:extLst>
      <p:ext uri="{BB962C8B-B14F-4D97-AF65-F5344CB8AC3E}">
        <p14:creationId xmlns:p14="http://schemas.microsoft.com/office/powerpoint/2010/main" val="3910970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3A5F94341AF074D8F12C921A02CAD1C" ma:contentTypeVersion="11" ma:contentTypeDescription="Create a new document." ma:contentTypeScope="" ma:versionID="3d104620a45638fd63cee0306cc312bf">
  <xsd:schema xmlns:xsd="http://www.w3.org/2001/XMLSchema" xmlns:xs="http://www.w3.org/2001/XMLSchema" xmlns:p="http://schemas.microsoft.com/office/2006/metadata/properties" xmlns:ns3="2784da14-c36f-4019-868f-e99a0e8fd362" xmlns:ns4="775627d7-0594-4ddf-81a6-fed96f992538" targetNamespace="http://schemas.microsoft.com/office/2006/metadata/properties" ma:root="true" ma:fieldsID="363bcf6b61eaf9cb9aff6fc01fb09b2f" ns3:_="" ns4:_="">
    <xsd:import namespace="2784da14-c36f-4019-868f-e99a0e8fd362"/>
    <xsd:import namespace="775627d7-0594-4ddf-81a6-fed96f99253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84da14-c36f-4019-868f-e99a0e8fd3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75627d7-0594-4ddf-81a6-fed96f99253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C218C23-1E47-46C6-B58F-EE3CD902BE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84da14-c36f-4019-868f-e99a0e8fd362"/>
    <ds:schemaRef ds:uri="775627d7-0594-4ddf-81a6-fed96f9925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EF0769-C8C6-45B9-9E88-FEF3E5E5A271}">
  <ds:schemaRefs>
    <ds:schemaRef ds:uri="http://schemas.microsoft.com/sharepoint/v3/contenttype/forms"/>
  </ds:schemaRefs>
</ds:datastoreItem>
</file>

<file path=customXml/itemProps3.xml><?xml version="1.0" encoding="utf-8"?>
<ds:datastoreItem xmlns:ds="http://schemas.openxmlformats.org/officeDocument/2006/customXml" ds:itemID="{5A6737B6-30A9-4C42-A3EE-9BFC9275A89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blank</Template>
  <TotalTime>109</TotalTime>
  <Words>939</Words>
  <Application>Microsoft Office PowerPoint</Application>
  <PresentationFormat>On-screen Show (4:3)</PresentationFormat>
  <Paragraphs>10</Paragraphs>
  <Slides>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Office Theme</vt:lpstr>
      <vt:lpstr>ARM TEMPLATE</vt:lpstr>
      <vt:lpstr>AZURE RESOURSE MANAGER TEMPLATE  The template is a JSON file that defines the infrastructure and configuration for your project. The template uses declarative syntax, which lets you state what you intend to deploy without having to write the sequence of programming commands to create it.  In the template, you specify the resources to deploy and the properties for those resources. </vt:lpstr>
      <vt:lpstr>                           RESOURCE GROUP  -SIMILAR PROJECT -COMBINATION OF RESOURCES. -CAN DELETE MOVE AT A TIME -CAN ADD OR DELETE ANY SINGLE RESOURSE AT ANY POINT OF TIME. -EACH RESOURSE ONLY EXIST IN SINGLE RESOURCE GROUP ONLY. -RESOURCES CAN BE IN DIFFERENT LOCATIONS. -RESOURCE GROUP LOCATION IS ADDED FOR HOLDING METADATA OF RESOURCES. -IT CAN BE USED TO GIVE ROLE BASED ACCESS PERMISSIONS. -RESOURCES CAN INTERCAT WITH OTHER RESOURCE GROUPS.(EG. WEBAPPS CONNECTING WITH DATABASE)</vt:lpstr>
      <vt:lpstr>PRIOR SERVIVE MANAGEMENT API  IF IN SCRIPT ONE RESOURSE IS DEPLOYED AND OTHER FAILED THEN WE NEED TO DEPLOY REST MANNUALY  </vt:lpstr>
      <vt:lpstr>WHY WE USE ARM TEMPLATES:   -FOR MULTIPLE OR LARGE DEPLOYMENTS. -REPLICATE ENVIRONMENT. -FOR CLIENT PROJECTS. -TO SAVE TIME. -TO MIGRATE TO DIFFERENT PROJECTS. -AUTOMATIC NO MANNUAL INTERVENTION. </vt:lpstr>
      <vt:lpstr>HOW TO USE ARM TEMPLATES  WE CAN USE ARM TEMPLATES IN 2 WAYS: 1)EXPORT THE ACTUAL TEMPLATE THAT WE USED IN DEPLOYMENTS.(SINGLE TEMPLATE OF A RESOURCE) RG-ESSENTIALS-DEPLOYMENT-RESOURCE 2)EXPORT THE TEMPLATE THAT REPRESENTS THE CURRENT STATE OF THE RESOURSE GROUP.(MULTIPLE RESOURCE TEMPLATE)RG-AUTOMATION SCRIPTS.     </vt:lpstr>
      <vt:lpstr>Sample ARM TEMPLATE FILE(VM)   {     "$schema": "https://schema.management.azure.com/schemas/2019-04-01/deploymentTemplate.json#",     "contentVersion": "1.0.0.0",     "parameters": {         "publicIPAddresses_NCF_VM_ip_name": {             "defaultValue": "NCF-VM-ip",             "type": "String"         }     },     "variables": {},     "resources": [         {             "type": "Microsoft.Network/publicIPAddresses",             "apiVersion": "2020-08-01",             "name": "[parameters('publicIPAddresses_NCF_VM_ip_name')]",             "location": "eastus",             "sku": {                 "name": "Basic",                 "tier": "Regional"             },             "properties": {                 "publicIPAddressVersion": "IPv4",                 "publicIPAllocationMethod": "Dynamic",                 "idleTimeoutInMinutes": 4,                 "ipTags": []             }         }     ] }  </vt:lpstr>
      <vt:lpstr>SAMPLE PARAMETER FILE  {     "$schema": "https://schema.management.azure.com/schemas/2015-01-01/deploymentParameters.json#",     "contentVersion": "1.0.0.0",     "parameters": {         "publicIPAddresses_NCF_VM_ip_name": {             "value": null         }     } } </vt:lpstr>
      <vt:lpstr>REFERENCE  HOW TO BUILD A TEMPLATE https://docs.microsoft.com/en-us/azure/azure-resource-manager/templates/template-tutorial-create-first-template?tabs=azure-powershell ALL ABOUT ARM TMPLATES https://www.youtube.com/watch?v=MCuwgtdz2eI  </vt:lpstr>
    </vt:vector>
  </TitlesOfParts>
  <Company>Microsoft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ARM TEMPLATE</dc:title>
  <dc:creator>Singh, Shubham</dc:creator>
  <cp:lastModifiedBy>Singh, Shubham</cp:lastModifiedBy>
  <cp:revision>4</cp:revision>
  <dcterms:created xsi:type="dcterms:W3CDTF">2021-03-31T09:49:35Z</dcterms:created>
  <dcterms:modified xsi:type="dcterms:W3CDTF">2021-03-31T11:39:23Z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0x01010093A5F94341AF074D8F12C921A02CAD1C</vt:lpwstr>
  </property>
</Properties>
</file>