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70"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13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err="1"/>
              <a:t>gstyle</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724C-E7A2-4A6D-A4BD-CDB6C1C0317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724C-E7A2-4A6D-A4BD-CDB6C1C0317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63724C-E7A2-4A6D-A4BD-CDB6C1C0317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63724C-E7A2-4A6D-A4BD-CDB6C1C03172}"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63724C-E7A2-4A6D-A4BD-CDB6C1C03172}" type="datetimeFigureOut">
              <a:rPr lang="en-US" smtClean="0"/>
              <a:t>6/4/2020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63724C-E7A2-4A6D-A4BD-CDB6C1C03172}"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6/4/2020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3724C-E7A2-4A6D-A4BD-CDB6C1C03172}" type="datetimeFigureOut">
              <a:rPr lang="en-US" smtClean="0"/>
              <a:t>6/4/2020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A10D-7D5E-4932-A76F-CD1632FD3D9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 BACK</a:t>
            </a:r>
          </a:p>
        </p:txBody>
      </p:sp>
      <p:sp>
        <p:nvSpPr>
          <p:cNvPr id="3" name="Subtitle 2"/>
          <p:cNvSpPr>
            <a:spLocks noGrp="1"/>
          </p:cNvSpPr>
          <p:nvPr>
            <p:ph type="subTitle" idx="1"/>
          </p:nvPr>
        </p:nvSpPr>
        <p:spPr/>
        <p:txBody>
          <a:bodyPr/>
          <a:lstStyle/>
          <a:p>
            <a:r>
              <a:rPr lang="en-US" dirty="0">
                <a:latin typeface="+mj-lt"/>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E6F5-53CE-4924-BB9E-F21A8039024B}"/>
              </a:ext>
            </a:extLst>
          </p:cNvPr>
          <p:cNvSpPr>
            <a:spLocks noGrp="1"/>
          </p:cNvSpPr>
          <p:nvPr>
            <p:ph type="title"/>
          </p:nvPr>
        </p:nvSpPr>
        <p:spPr/>
        <p:txBody>
          <a:bodyPr>
            <a:normAutofit fontScale="90000"/>
          </a:bodyPr>
          <a:lstStyle/>
          <a:p>
            <a:r>
              <a:rPr lang="en-US" b="1" i="1" dirty="0"/>
              <a:t>Configure </a:t>
            </a:r>
            <a:r>
              <a:rPr lang="en-US" b="1" i="1" dirty="0" err="1"/>
              <a:t>Logback</a:t>
            </a:r>
            <a:r>
              <a:rPr lang="en-US" b="1" i="1" dirty="0"/>
              <a:t> with xml file</a:t>
            </a:r>
            <a:br>
              <a:rPr lang="en-US" dirty="0"/>
            </a:br>
            <a:endParaRPr lang="en-US" dirty="0"/>
          </a:p>
        </p:txBody>
      </p:sp>
      <p:sp>
        <p:nvSpPr>
          <p:cNvPr id="3" name="Content Placeholder 2">
            <a:extLst>
              <a:ext uri="{FF2B5EF4-FFF2-40B4-BE49-F238E27FC236}">
                <a16:creationId xmlns:a16="http://schemas.microsoft.com/office/drawing/2014/main" id="{BA62F06E-BA00-4F76-9801-28667DBD5BE0}"/>
              </a:ext>
            </a:extLst>
          </p:cNvPr>
          <p:cNvSpPr>
            <a:spLocks noGrp="1"/>
          </p:cNvSpPr>
          <p:nvPr>
            <p:ph idx="1"/>
          </p:nvPr>
        </p:nvSpPr>
        <p:spPr/>
        <p:txBody>
          <a:bodyPr>
            <a:normAutofit fontScale="85000" lnSpcReduction="20000"/>
          </a:bodyPr>
          <a:lstStyle/>
          <a:p>
            <a:pPr marL="0" indent="0">
              <a:buNone/>
            </a:pPr>
            <a:r>
              <a:rPr lang="en-US" b="1" dirty="0"/>
              <a:t>1.Configuration in </a:t>
            </a:r>
            <a:r>
              <a:rPr lang="en-US" b="1" dirty="0" err="1"/>
              <a:t>Logback</a:t>
            </a:r>
            <a:endParaRPr lang="en-US" b="1" dirty="0"/>
          </a:p>
          <a:p>
            <a:pPr marL="0" indent="0">
              <a:buNone/>
            </a:pPr>
            <a:r>
              <a:rPr lang="en-US" dirty="0"/>
              <a:t> </a:t>
            </a:r>
          </a:p>
          <a:p>
            <a:r>
              <a:rPr lang="en-US" dirty="0"/>
              <a:t>Before going straight forward to configure logback.xml file, we need to understand why we do it, and the other ways to configure </a:t>
            </a:r>
            <a:r>
              <a:rPr lang="en-US" dirty="0" err="1"/>
              <a:t>Logback</a:t>
            </a:r>
            <a:r>
              <a:rPr lang="en-US" dirty="0"/>
              <a:t>.</a:t>
            </a:r>
          </a:p>
          <a:p>
            <a:pPr marL="0" indent="0">
              <a:buNone/>
            </a:pPr>
            <a:r>
              <a:rPr lang="en-US" dirty="0"/>
              <a:t> </a:t>
            </a:r>
          </a:p>
          <a:p>
            <a:r>
              <a:rPr lang="en-US" dirty="0" err="1"/>
              <a:t>Logback</a:t>
            </a:r>
            <a:r>
              <a:rPr lang="en-US" dirty="0"/>
              <a:t> can be configured either programmatically or with a configuration script expressed in XML or Groovy format.</a:t>
            </a:r>
          </a:p>
          <a:p>
            <a:r>
              <a:rPr lang="en-US" dirty="0"/>
              <a:t>Below are the initialization steps that </a:t>
            </a:r>
            <a:r>
              <a:rPr lang="en-US" dirty="0" err="1"/>
              <a:t>logback</a:t>
            </a:r>
            <a:r>
              <a:rPr lang="en-US" dirty="0"/>
              <a:t> follows to try to configure itself:</a:t>
            </a:r>
          </a:p>
          <a:p>
            <a:endParaRPr lang="en-US" dirty="0"/>
          </a:p>
        </p:txBody>
      </p:sp>
    </p:spTree>
    <p:extLst>
      <p:ext uri="{BB962C8B-B14F-4D97-AF65-F5344CB8AC3E}">
        <p14:creationId xmlns:p14="http://schemas.microsoft.com/office/powerpoint/2010/main" val="395900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AE2A1-1703-4C8F-8AA5-5C8D276E0A3D}"/>
              </a:ext>
            </a:extLst>
          </p:cNvPr>
          <p:cNvSpPr txBox="1"/>
          <p:nvPr/>
        </p:nvSpPr>
        <p:spPr>
          <a:xfrm>
            <a:off x="838200" y="533400"/>
            <a:ext cx="7924800" cy="4801314"/>
          </a:xfrm>
          <a:prstGeom prst="rect">
            <a:avLst/>
          </a:prstGeom>
          <a:noFill/>
        </p:spPr>
        <p:txBody>
          <a:bodyPr wrap="square" rtlCol="0">
            <a:spAutoFit/>
          </a:bodyPr>
          <a:lstStyle/>
          <a:p>
            <a:pPr marL="285750" lvl="0" indent="-285750">
              <a:buFont typeface="Arial" panose="020B0604020202020204" pitchFamily="34" charset="0"/>
              <a:buChar char="•"/>
            </a:pPr>
            <a:r>
              <a:rPr lang="en-US" dirty="0" err="1"/>
              <a:t>Logback</a:t>
            </a:r>
            <a:r>
              <a:rPr lang="en-US" dirty="0"/>
              <a:t> tries to find a file called logback-test.xml in the </a:t>
            </a:r>
            <a:r>
              <a:rPr lang="en-US" dirty="0" err="1"/>
              <a:t>classpath</a:t>
            </a:r>
            <a:r>
              <a:rPr lang="en-US" dirty="0"/>
              <a:t>.</a:t>
            </a:r>
          </a:p>
          <a:p>
            <a:endParaRPr lang="en-US" dirty="0"/>
          </a:p>
          <a:p>
            <a:pPr marL="285750" lvl="0" indent="-285750">
              <a:buFont typeface="Arial" panose="020B0604020202020204" pitchFamily="34" charset="0"/>
              <a:buChar char="•"/>
            </a:pPr>
            <a:r>
              <a:rPr lang="en-US" dirty="0"/>
              <a:t>If no such file is found, </a:t>
            </a:r>
            <a:r>
              <a:rPr lang="en-US" dirty="0" err="1"/>
              <a:t>logback</a:t>
            </a:r>
            <a:r>
              <a:rPr lang="en-US" dirty="0"/>
              <a:t> tries to find a file called </a:t>
            </a:r>
            <a:r>
              <a:rPr lang="en-US" dirty="0" err="1"/>
              <a:t>logback.groovy</a:t>
            </a:r>
            <a:r>
              <a:rPr lang="en-US" dirty="0"/>
              <a:t> in the </a:t>
            </a:r>
            <a:r>
              <a:rPr lang="en-US" dirty="0" err="1"/>
              <a:t>classpath</a:t>
            </a:r>
            <a:r>
              <a:rPr lang="en-US" dirty="0"/>
              <a:t>.</a:t>
            </a:r>
          </a:p>
          <a:p>
            <a:r>
              <a:rPr lang="en-US" dirty="0"/>
              <a:t> </a:t>
            </a:r>
          </a:p>
          <a:p>
            <a:pPr marL="285750" lvl="0" indent="-285750">
              <a:buFont typeface="Arial" panose="020B0604020202020204" pitchFamily="34" charset="0"/>
              <a:buChar char="•"/>
            </a:pPr>
            <a:r>
              <a:rPr lang="en-US" dirty="0"/>
              <a:t>If no such file is found, it checks for the file logback.xml in the </a:t>
            </a:r>
            <a:r>
              <a:rPr lang="en-US" dirty="0" err="1"/>
              <a:t>classpath</a:t>
            </a:r>
            <a:r>
              <a:rPr lang="en-US" dirty="0"/>
              <a:t>..</a:t>
            </a:r>
          </a:p>
          <a:p>
            <a:r>
              <a:rPr lang="en-US" dirty="0"/>
              <a:t> </a:t>
            </a:r>
          </a:p>
          <a:p>
            <a:pPr marL="285750" lvl="0" indent="-285750">
              <a:buFont typeface="Arial" panose="020B0604020202020204" pitchFamily="34" charset="0"/>
              <a:buChar char="•"/>
            </a:pPr>
            <a:r>
              <a:rPr lang="en-US" dirty="0"/>
              <a:t>If no such file is found, service-provider loading facility (introduced in JDK 1.6) is used to resolve the implementation of </a:t>
            </a:r>
            <a:r>
              <a:rPr lang="en-US" dirty="0" err="1"/>
              <a:t>com.qos.logback.classic.spi.Configurator</a:t>
            </a:r>
            <a:r>
              <a:rPr lang="en-US" dirty="0"/>
              <a:t> interface by looking up the file META-INF\services\</a:t>
            </a:r>
            <a:r>
              <a:rPr lang="en-US" dirty="0" err="1"/>
              <a:t>ch.qos.logback.classic.spi.Configurator</a:t>
            </a:r>
            <a:r>
              <a:rPr lang="en-US" dirty="0"/>
              <a:t> in the class path. Its contents should specify the fully qualified class name of the desired Configurator implementation.</a:t>
            </a:r>
          </a:p>
          <a:p>
            <a:r>
              <a:rPr lang="en-US" dirty="0"/>
              <a:t> </a:t>
            </a:r>
          </a:p>
          <a:p>
            <a:pPr marL="285750" indent="-285750">
              <a:buFont typeface="Arial" panose="020B0604020202020204" pitchFamily="34" charset="0"/>
              <a:buChar char="•"/>
            </a:pPr>
            <a:r>
              <a:rPr lang="en-US" dirty="0"/>
              <a:t>If none of the above succeeds, </a:t>
            </a:r>
            <a:r>
              <a:rPr lang="en-US" dirty="0" err="1"/>
              <a:t>logback</a:t>
            </a:r>
            <a:r>
              <a:rPr lang="en-US" dirty="0"/>
              <a:t> configures itself automatically using the </a:t>
            </a:r>
            <a:r>
              <a:rPr lang="en-US" dirty="0" err="1"/>
              <a:t>BasicConfigurator</a:t>
            </a:r>
            <a:r>
              <a:rPr lang="en-US" dirty="0"/>
              <a:t> which will cause logging output to be directed to the console.</a:t>
            </a:r>
          </a:p>
        </p:txBody>
      </p:sp>
    </p:spTree>
    <p:extLst>
      <p:ext uri="{BB962C8B-B14F-4D97-AF65-F5344CB8AC3E}">
        <p14:creationId xmlns:p14="http://schemas.microsoft.com/office/powerpoint/2010/main" val="1607925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46A8CF-FACA-46C8-95EB-55AA9FE0AF1D}"/>
              </a:ext>
            </a:extLst>
          </p:cNvPr>
          <p:cNvSpPr txBox="1"/>
          <p:nvPr/>
        </p:nvSpPr>
        <p:spPr>
          <a:xfrm>
            <a:off x="228600" y="1066800"/>
            <a:ext cx="8839200" cy="3416320"/>
          </a:xfrm>
          <a:prstGeom prst="rect">
            <a:avLst/>
          </a:prstGeom>
          <a:noFill/>
        </p:spPr>
        <p:txBody>
          <a:bodyPr wrap="square" rtlCol="0">
            <a:spAutoFit/>
          </a:bodyPr>
          <a:lstStyle/>
          <a:p>
            <a:r>
              <a:rPr lang="en-US" dirty="0"/>
              <a:t>If we are using Maven and if you place the logback-test.xml under the </a:t>
            </a:r>
            <a:r>
              <a:rPr lang="en-US" dirty="0" err="1"/>
              <a:t>src</a:t>
            </a:r>
            <a:r>
              <a:rPr lang="en-US" dirty="0"/>
              <a:t>/test/resources folder, Maven will ensure that it won’t be included in the artifact produced. Thus, you can use a different configuration file, namely logback-test.xml during testing, and another file, namely, logback.xml, in production.</a:t>
            </a:r>
          </a:p>
          <a:p>
            <a:r>
              <a:rPr lang="en-US" dirty="0"/>
              <a:t> </a:t>
            </a:r>
          </a:p>
          <a:p>
            <a:r>
              <a:rPr lang="en-US" b="1" dirty="0"/>
              <a:t>2.Translate log4j.properties file of Log4j 1.x to logback.xml of </a:t>
            </a:r>
            <a:r>
              <a:rPr lang="en-US" b="1" dirty="0" err="1"/>
              <a:t>Logback</a:t>
            </a:r>
            <a:endParaRPr lang="en-US" b="1" dirty="0"/>
          </a:p>
          <a:p>
            <a:r>
              <a:rPr lang="en-US" dirty="0"/>
              <a:t> </a:t>
            </a:r>
          </a:p>
          <a:p>
            <a:r>
              <a:rPr lang="en-US" dirty="0"/>
              <a:t>We can go to the website Properties translator to convert log4j.properties to logback.xml.</a:t>
            </a:r>
          </a:p>
          <a:p>
            <a:r>
              <a:rPr lang="en-US" dirty="0"/>
              <a:t> </a:t>
            </a:r>
          </a:p>
          <a:p>
            <a:endParaRPr lang="en-US" dirty="0"/>
          </a:p>
          <a:p>
            <a:endParaRPr lang="en-US" dirty="0"/>
          </a:p>
        </p:txBody>
      </p:sp>
    </p:spTree>
    <p:extLst>
      <p:ext uri="{BB962C8B-B14F-4D97-AF65-F5344CB8AC3E}">
        <p14:creationId xmlns:p14="http://schemas.microsoft.com/office/powerpoint/2010/main" val="2146494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B4AA97-6EC1-44A7-92ED-1E8395DD2A5C}"/>
              </a:ext>
            </a:extLst>
          </p:cNvPr>
          <p:cNvSpPr txBox="1"/>
          <p:nvPr/>
        </p:nvSpPr>
        <p:spPr>
          <a:xfrm>
            <a:off x="0" y="685800"/>
            <a:ext cx="9144000" cy="3693319"/>
          </a:xfrm>
          <a:prstGeom prst="rect">
            <a:avLst/>
          </a:prstGeom>
          <a:noFill/>
        </p:spPr>
        <p:txBody>
          <a:bodyPr wrap="square" rtlCol="0">
            <a:spAutoFit/>
          </a:bodyPr>
          <a:lstStyle/>
          <a:p>
            <a:r>
              <a:rPr lang="en-US" b="1" dirty="0"/>
              <a:t>3.How to use </a:t>
            </a:r>
            <a:r>
              <a:rPr lang="en-US" b="1" dirty="0" err="1"/>
              <a:t>Logback</a:t>
            </a:r>
            <a:endParaRPr lang="en-US" b="1" dirty="0"/>
          </a:p>
          <a:p>
            <a:r>
              <a:rPr lang="en-US" dirty="0"/>
              <a:t> </a:t>
            </a:r>
          </a:p>
          <a:p>
            <a:r>
              <a:rPr lang="en-US" dirty="0"/>
              <a:t> import org.slf4j.Logger;</a:t>
            </a:r>
          </a:p>
          <a:p>
            <a:r>
              <a:rPr lang="en-US" dirty="0"/>
              <a:t> import org.slf4j.LoggerFactory;</a:t>
            </a:r>
          </a:p>
          <a:p>
            <a:r>
              <a:rPr lang="en-US" dirty="0"/>
              <a:t> </a:t>
            </a:r>
          </a:p>
          <a:p>
            <a:r>
              <a:rPr lang="en-US" dirty="0"/>
              <a:t> public class Application {</a:t>
            </a:r>
          </a:p>
          <a:p>
            <a:r>
              <a:rPr lang="en-US" dirty="0"/>
              <a:t>        </a:t>
            </a:r>
          </a:p>
          <a:p>
            <a:r>
              <a:rPr lang="en-US" dirty="0"/>
              <a:t>     private static final Logger </a:t>
            </a:r>
            <a:r>
              <a:rPr lang="en-US" dirty="0" err="1"/>
              <a:t>logger</a:t>
            </a:r>
            <a:r>
              <a:rPr lang="en-US" dirty="0"/>
              <a:t> = </a:t>
            </a:r>
            <a:r>
              <a:rPr lang="en-US" dirty="0" err="1"/>
              <a:t>LoggerFactory.getLogger</a:t>
            </a:r>
            <a:r>
              <a:rPr lang="en-US" dirty="0"/>
              <a:t>(</a:t>
            </a:r>
            <a:r>
              <a:rPr lang="en-US" dirty="0" err="1"/>
              <a:t>HelloController.class</a:t>
            </a:r>
            <a:r>
              <a:rPr lang="en-US" dirty="0"/>
              <a:t>);</a:t>
            </a:r>
          </a:p>
          <a:p>
            <a:r>
              <a:rPr lang="en-US" dirty="0"/>
              <a:t> </a:t>
            </a:r>
          </a:p>
          <a:p>
            <a:r>
              <a:rPr lang="en-US" dirty="0"/>
              <a:t>     // ...</a:t>
            </a:r>
          </a:p>
          <a:p>
            <a:r>
              <a:rPr lang="en-US" dirty="0"/>
              <a:t> </a:t>
            </a:r>
          </a:p>
          <a:p>
            <a:r>
              <a:rPr lang="en-US" dirty="0"/>
              <a:t> }</a:t>
            </a:r>
          </a:p>
          <a:p>
            <a:endParaRPr lang="en-US" dirty="0"/>
          </a:p>
        </p:txBody>
      </p:sp>
    </p:spTree>
    <p:extLst>
      <p:ext uri="{BB962C8B-B14F-4D97-AF65-F5344CB8AC3E}">
        <p14:creationId xmlns:p14="http://schemas.microsoft.com/office/powerpoint/2010/main" val="325228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646BE-47BC-47E1-88E6-67121CEF71C8}"/>
              </a:ext>
            </a:extLst>
          </p:cNvPr>
          <p:cNvSpPr txBox="1"/>
          <p:nvPr/>
        </p:nvSpPr>
        <p:spPr>
          <a:xfrm>
            <a:off x="1066800" y="762000"/>
            <a:ext cx="7772400" cy="4247317"/>
          </a:xfrm>
          <a:prstGeom prst="rect">
            <a:avLst/>
          </a:prstGeom>
          <a:noFill/>
        </p:spPr>
        <p:txBody>
          <a:bodyPr wrap="square" rtlCol="0">
            <a:spAutoFit/>
          </a:bodyPr>
          <a:lstStyle/>
          <a:p>
            <a:r>
              <a:rPr lang="en-US" b="1" dirty="0"/>
              <a:t>4. Symbols in pattern</a:t>
            </a:r>
          </a:p>
          <a:p>
            <a:r>
              <a:rPr lang="en-US" dirty="0"/>
              <a:t> </a:t>
            </a:r>
          </a:p>
          <a:p>
            <a:pPr marL="285750" indent="-285750">
              <a:buFont typeface="Arial" panose="020B0604020202020204" pitchFamily="34" charset="0"/>
              <a:buChar char="•"/>
            </a:pPr>
            <a:r>
              <a:rPr lang="en-US" dirty="0"/>
              <a:t>%d{</a:t>
            </a:r>
            <a:r>
              <a:rPr lang="en-US" dirty="0" err="1"/>
              <a:t>HH:mm:ss.SSS</a:t>
            </a:r>
            <a:r>
              <a:rPr lang="en-US" dirty="0"/>
              <a:t>} - a timestamp with hours, minutes, seconds and milliseconds</a:t>
            </a:r>
          </a:p>
          <a:p>
            <a:r>
              <a:rPr lang="en-US" dirty="0"/>
              <a:t> </a:t>
            </a:r>
          </a:p>
          <a:p>
            <a:pPr marL="285750" indent="-285750">
              <a:buFont typeface="Arial" panose="020B0604020202020204" pitchFamily="34" charset="0"/>
              <a:buChar char="•"/>
            </a:pPr>
            <a:r>
              <a:rPr lang="en-US" dirty="0"/>
              <a:t>[%thread] - the level of the logging event, padded to 5 characters</a:t>
            </a:r>
          </a:p>
          <a:p>
            <a:r>
              <a:rPr lang="en-US" dirty="0"/>
              <a:t> </a:t>
            </a:r>
          </a:p>
          <a:p>
            <a:pPr marL="285750" indent="-285750">
              <a:buFont typeface="Arial" panose="020B0604020202020204" pitchFamily="34" charset="0"/>
              <a:buChar char="•"/>
            </a:pPr>
            <a:r>
              <a:rPr lang="en-US" dirty="0"/>
              <a:t>%-5level – the level of the logging event, padded to 5 characters</a:t>
            </a:r>
          </a:p>
          <a:p>
            <a:r>
              <a:rPr lang="en-US" dirty="0"/>
              <a:t> </a:t>
            </a:r>
          </a:p>
          <a:p>
            <a:pPr marL="285750" indent="-285750">
              <a:buFont typeface="Arial" panose="020B0604020202020204" pitchFamily="34" charset="0"/>
              <a:buChar char="•"/>
            </a:pPr>
            <a:r>
              <a:rPr lang="en-US" dirty="0"/>
              <a:t>%logger{36} – the name of the logger, truncated to 35 characters</a:t>
            </a:r>
          </a:p>
          <a:p>
            <a:r>
              <a:rPr lang="en-US" dirty="0"/>
              <a:t> </a:t>
            </a:r>
          </a:p>
          <a:p>
            <a:pPr marL="285750" indent="-285750">
              <a:buFont typeface="Arial" panose="020B0604020202020204" pitchFamily="34" charset="0"/>
              <a:buChar char="•"/>
            </a:pPr>
            <a:r>
              <a:rPr lang="en-US" dirty="0"/>
              <a:t>%</a:t>
            </a:r>
            <a:r>
              <a:rPr lang="en-US" dirty="0" err="1"/>
              <a:t>msg%n</a:t>
            </a:r>
            <a:r>
              <a:rPr lang="en-US" dirty="0"/>
              <a:t> – the log messages followed by the platform dependent line separator character</a:t>
            </a:r>
          </a:p>
          <a:p>
            <a:r>
              <a:rPr lang="en-US" dirty="0"/>
              <a:t> </a:t>
            </a:r>
          </a:p>
          <a:p>
            <a:r>
              <a:rPr lang="en-US" dirty="0"/>
              <a:t> </a:t>
            </a:r>
          </a:p>
        </p:txBody>
      </p:sp>
    </p:spTree>
    <p:extLst>
      <p:ext uri="{BB962C8B-B14F-4D97-AF65-F5344CB8AC3E}">
        <p14:creationId xmlns:p14="http://schemas.microsoft.com/office/powerpoint/2010/main" val="250684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6A85-BD4E-4497-9751-A2D530127779}"/>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BB742A9C-21FF-450F-8A96-A65C081C28F4}"/>
              </a:ext>
            </a:extLst>
          </p:cNvPr>
          <p:cNvSpPr>
            <a:spLocks noGrp="1"/>
          </p:cNvSpPr>
          <p:nvPr>
            <p:ph idx="1"/>
          </p:nvPr>
        </p:nvSpPr>
        <p:spPr/>
        <p:txBody>
          <a:bodyPr>
            <a:normAutofit fontScale="92500" lnSpcReduction="20000"/>
          </a:bodyPr>
          <a:lstStyle/>
          <a:p>
            <a:r>
              <a:rPr lang="en-US" sz="3000" dirty="0" err="1"/>
              <a:t>Logback</a:t>
            </a:r>
            <a:r>
              <a:rPr lang="en-US" sz="3000" dirty="0"/>
              <a:t> is provided out of the box with Spring Boot when you use one of the Spring Boot starter dependencies, as they include spring-boot-starter-logging — providing logging without any configuration that can be altered to work differently if required. There are two ways of providing your own configuration. If you only need simpler alterations, they can be added to a properties file, such as </a:t>
            </a:r>
            <a:r>
              <a:rPr lang="en-US" sz="3000" dirty="0" err="1"/>
              <a:t>application.properties</a:t>
            </a:r>
            <a:r>
              <a:rPr lang="en-US" sz="3000" dirty="0"/>
              <a:t> or for more complex needs, you can use XML or Groovy to specify your </a:t>
            </a:r>
            <a:r>
              <a:rPr lang="en-US" sz="3000" dirty="0" err="1"/>
              <a:t>settings.Sometimes</a:t>
            </a:r>
            <a:r>
              <a:rPr lang="en-US" sz="3000" dirty="0"/>
              <a:t> its used in tracking also. </a:t>
            </a:r>
          </a:p>
          <a:p>
            <a:endParaRPr lang="en-US" dirty="0"/>
          </a:p>
        </p:txBody>
      </p:sp>
    </p:spTree>
    <p:extLst>
      <p:ext uri="{BB962C8B-B14F-4D97-AF65-F5344CB8AC3E}">
        <p14:creationId xmlns:p14="http://schemas.microsoft.com/office/powerpoint/2010/main" val="696995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3285D-CA42-4CF2-A63C-7DD1AE597260}"/>
              </a:ext>
            </a:extLst>
          </p:cNvPr>
          <p:cNvSpPr>
            <a:spLocks noGrp="1"/>
          </p:cNvSpPr>
          <p:nvPr>
            <p:ph type="title"/>
          </p:nvPr>
        </p:nvSpPr>
        <p:spPr/>
        <p:txBody>
          <a:bodyPr>
            <a:normAutofit fontScale="90000"/>
          </a:bodyPr>
          <a:lstStyle/>
          <a:p>
            <a:r>
              <a:rPr lang="en-US" dirty="0"/>
              <a:t>Structure of </a:t>
            </a:r>
            <a:r>
              <a:rPr lang="en-US" dirty="0" err="1"/>
              <a:t>Logback</a:t>
            </a:r>
            <a:r>
              <a:rPr lang="en-US" dirty="0"/>
              <a:t> package</a:t>
            </a:r>
            <a:br>
              <a:rPr lang="en-US" dirty="0"/>
            </a:br>
            <a:endParaRPr lang="en-US" dirty="0"/>
          </a:p>
        </p:txBody>
      </p:sp>
      <p:sp>
        <p:nvSpPr>
          <p:cNvPr id="3" name="Content Placeholder 2">
            <a:extLst>
              <a:ext uri="{FF2B5EF4-FFF2-40B4-BE49-F238E27FC236}">
                <a16:creationId xmlns:a16="http://schemas.microsoft.com/office/drawing/2014/main" id="{A2AEE711-06AC-4ABC-85AD-C0070A94A9AC}"/>
              </a:ext>
            </a:extLst>
          </p:cNvPr>
          <p:cNvSpPr>
            <a:spLocks noGrp="1"/>
          </p:cNvSpPr>
          <p:nvPr>
            <p:ph idx="1"/>
          </p:nvPr>
        </p:nvSpPr>
        <p:spPr/>
        <p:txBody>
          <a:bodyPr>
            <a:normAutofit fontScale="70000" lnSpcReduction="20000"/>
          </a:bodyPr>
          <a:lstStyle/>
          <a:p>
            <a:r>
              <a:rPr lang="en-US" dirty="0"/>
              <a:t>The structure of </a:t>
            </a:r>
            <a:r>
              <a:rPr lang="en-US" dirty="0" err="1"/>
              <a:t>Logback</a:t>
            </a:r>
            <a:r>
              <a:rPr lang="en-US" dirty="0"/>
              <a:t> framework is as same as Log4j 1.x, or Log4j 2.x. It also has same common things:</a:t>
            </a:r>
          </a:p>
          <a:p>
            <a:pPr marL="0" indent="0">
              <a:buNone/>
            </a:pPr>
            <a:r>
              <a:rPr lang="en-US" dirty="0"/>
              <a:t> </a:t>
            </a:r>
          </a:p>
          <a:p>
            <a:r>
              <a:rPr lang="en-US" dirty="0"/>
              <a:t>Logger - a context for log messages. This is the class that applications interact with to create log messages.</a:t>
            </a:r>
          </a:p>
          <a:p>
            <a:pPr marL="0" indent="0">
              <a:buNone/>
            </a:pPr>
            <a:endParaRPr lang="en-US" dirty="0"/>
          </a:p>
          <a:p>
            <a:r>
              <a:rPr lang="en-US" dirty="0" err="1"/>
              <a:t>Appender</a:t>
            </a:r>
            <a:r>
              <a:rPr lang="en-US" dirty="0"/>
              <a:t> - place log messages in which destinations such as console, file. A Logger can have more than one </a:t>
            </a:r>
            <a:r>
              <a:rPr lang="en-US" dirty="0" err="1"/>
              <a:t>Appender</a:t>
            </a:r>
            <a:r>
              <a:rPr lang="en-US" dirty="0"/>
              <a:t>.</a:t>
            </a:r>
          </a:p>
          <a:p>
            <a:pPr marL="0" indent="0">
              <a:buNone/>
            </a:pPr>
            <a:endParaRPr lang="en-US" dirty="0"/>
          </a:p>
          <a:p>
            <a:r>
              <a:rPr lang="en-US" dirty="0"/>
              <a:t>Layout - it is used to format our message to display in console or file. </a:t>
            </a:r>
            <a:r>
              <a:rPr lang="en-US" dirty="0" err="1"/>
              <a:t>Logback</a:t>
            </a:r>
            <a:r>
              <a:rPr lang="en-US" dirty="0"/>
              <a:t> supports the creation of custom classes for formatting messages, as well as robust configuration options for the existing ones.</a:t>
            </a:r>
          </a:p>
          <a:p>
            <a:endParaRPr lang="en-US" dirty="0"/>
          </a:p>
        </p:txBody>
      </p:sp>
    </p:spTree>
    <p:extLst>
      <p:ext uri="{BB962C8B-B14F-4D97-AF65-F5344CB8AC3E}">
        <p14:creationId xmlns:p14="http://schemas.microsoft.com/office/powerpoint/2010/main" val="48848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4E06-A4CB-4E3D-BAF5-6688641EFA14}"/>
              </a:ext>
            </a:extLst>
          </p:cNvPr>
          <p:cNvSpPr>
            <a:spLocks noGrp="1"/>
          </p:cNvSpPr>
          <p:nvPr>
            <p:ph type="title"/>
          </p:nvPr>
        </p:nvSpPr>
        <p:spPr/>
        <p:txBody>
          <a:bodyPr>
            <a:normAutofit fontScale="90000"/>
          </a:bodyPr>
          <a:lstStyle/>
          <a:p>
            <a:pPr algn="l"/>
            <a:br>
              <a:rPr lang="en-US" b="1" i="1" dirty="0"/>
            </a:br>
            <a:r>
              <a:rPr lang="en-US" b="1" i="1" dirty="0"/>
              <a:t>It gives you the following information</a:t>
            </a:r>
            <a:r>
              <a:rPr lang="en-US" dirty="0"/>
              <a:t>:</a:t>
            </a:r>
            <a:br>
              <a:rPr lang="en-US" dirty="0"/>
            </a:br>
            <a:endParaRPr lang="en-US" dirty="0"/>
          </a:p>
        </p:txBody>
      </p:sp>
      <p:sp>
        <p:nvSpPr>
          <p:cNvPr id="3" name="Content Placeholder 2">
            <a:extLst>
              <a:ext uri="{FF2B5EF4-FFF2-40B4-BE49-F238E27FC236}">
                <a16:creationId xmlns:a16="http://schemas.microsoft.com/office/drawing/2014/main" id="{5BEE70F1-CE3C-43B3-89A9-FF5659776B16}"/>
              </a:ext>
            </a:extLst>
          </p:cNvPr>
          <p:cNvSpPr>
            <a:spLocks noGrp="1"/>
          </p:cNvSpPr>
          <p:nvPr>
            <p:ph idx="1"/>
          </p:nvPr>
        </p:nvSpPr>
        <p:spPr/>
        <p:txBody>
          <a:bodyPr>
            <a:normAutofit fontScale="92500" lnSpcReduction="20000"/>
          </a:bodyPr>
          <a:lstStyle/>
          <a:p>
            <a:pPr lvl="0"/>
            <a:r>
              <a:rPr lang="en-US" dirty="0"/>
              <a:t>Date and Time that gives the date and time of the log</a:t>
            </a:r>
          </a:p>
          <a:p>
            <a:pPr lvl="0"/>
            <a:r>
              <a:rPr lang="en-US" dirty="0"/>
              <a:t>Log level shows INFO, ERROR or WARN</a:t>
            </a:r>
          </a:p>
          <a:p>
            <a:pPr lvl="0"/>
            <a:r>
              <a:rPr lang="en-US" dirty="0"/>
              <a:t>Process ID</a:t>
            </a:r>
          </a:p>
          <a:p>
            <a:pPr lvl="0"/>
            <a:r>
              <a:rPr lang="en-US" dirty="0"/>
              <a:t>The --- which is a separator</a:t>
            </a:r>
          </a:p>
          <a:p>
            <a:pPr lvl="0"/>
            <a:r>
              <a:rPr lang="en-US" dirty="0"/>
              <a:t>Thread name is enclosed within the square brackets []</a:t>
            </a:r>
          </a:p>
          <a:p>
            <a:pPr lvl="0"/>
            <a:r>
              <a:rPr lang="en-US" dirty="0"/>
              <a:t>Logger Name that shows the Source class name</a:t>
            </a:r>
          </a:p>
          <a:p>
            <a:pPr lvl="0"/>
            <a:r>
              <a:rPr lang="en-US" dirty="0"/>
              <a:t>The Log message</a:t>
            </a:r>
          </a:p>
          <a:p>
            <a:endParaRPr lang="en-US" dirty="0"/>
          </a:p>
        </p:txBody>
      </p:sp>
    </p:spTree>
    <p:extLst>
      <p:ext uri="{BB962C8B-B14F-4D97-AF65-F5344CB8AC3E}">
        <p14:creationId xmlns:p14="http://schemas.microsoft.com/office/powerpoint/2010/main" val="186621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138F-97C8-4487-BA9A-144F48363DBC}"/>
              </a:ext>
            </a:extLst>
          </p:cNvPr>
          <p:cNvSpPr>
            <a:spLocks noGrp="1"/>
          </p:cNvSpPr>
          <p:nvPr>
            <p:ph type="title"/>
          </p:nvPr>
        </p:nvSpPr>
        <p:spPr/>
        <p:txBody>
          <a:bodyPr/>
          <a:lstStyle/>
          <a:p>
            <a:r>
              <a:rPr lang="en-US" dirty="0"/>
              <a:t>Types of Messages</a:t>
            </a:r>
          </a:p>
        </p:txBody>
      </p:sp>
      <p:sp>
        <p:nvSpPr>
          <p:cNvPr id="3" name="Content Placeholder 2">
            <a:extLst>
              <a:ext uri="{FF2B5EF4-FFF2-40B4-BE49-F238E27FC236}">
                <a16:creationId xmlns:a16="http://schemas.microsoft.com/office/drawing/2014/main" id="{33F21AAD-B326-4D84-9839-2D1D6FCC2A29}"/>
              </a:ext>
            </a:extLst>
          </p:cNvPr>
          <p:cNvSpPr>
            <a:spLocks noGrp="1"/>
          </p:cNvSpPr>
          <p:nvPr>
            <p:ph idx="1"/>
          </p:nvPr>
        </p:nvSpPr>
        <p:spPr/>
        <p:txBody>
          <a:bodyPr/>
          <a:lstStyle/>
          <a:p>
            <a:endParaRPr lang="en-US" b="1" i="1" dirty="0"/>
          </a:p>
          <a:p>
            <a:r>
              <a:rPr lang="en-US" b="1" i="1" dirty="0"/>
              <a:t>Console Log Output</a:t>
            </a:r>
            <a:endParaRPr lang="en-US" dirty="0"/>
          </a:p>
          <a:p>
            <a:pPr marL="0" indent="0">
              <a:buNone/>
            </a:pPr>
            <a:r>
              <a:rPr lang="en-US" dirty="0"/>
              <a:t>The default log messages will print to the console window. By default, “INFO”, “ERROR” and “WARN” log messages will print in the log file.</a:t>
            </a:r>
          </a:p>
          <a:p>
            <a:endParaRPr lang="en-US" dirty="0"/>
          </a:p>
        </p:txBody>
      </p:sp>
    </p:spTree>
    <p:extLst>
      <p:ext uri="{BB962C8B-B14F-4D97-AF65-F5344CB8AC3E}">
        <p14:creationId xmlns:p14="http://schemas.microsoft.com/office/powerpoint/2010/main" val="221470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53A6B-ABF0-4E90-9D92-336CA1FA9A8E}"/>
              </a:ext>
            </a:extLst>
          </p:cNvPr>
          <p:cNvSpPr>
            <a:spLocks noGrp="1"/>
          </p:cNvSpPr>
          <p:nvPr>
            <p:ph type="title"/>
          </p:nvPr>
        </p:nvSpPr>
        <p:spPr/>
        <p:txBody>
          <a:bodyPr/>
          <a:lstStyle/>
          <a:p>
            <a:r>
              <a:rPr lang="en-US" dirty="0"/>
              <a:t>Types of Messages</a:t>
            </a:r>
          </a:p>
        </p:txBody>
      </p:sp>
      <p:sp>
        <p:nvSpPr>
          <p:cNvPr id="3" name="Content Placeholder 2">
            <a:extLst>
              <a:ext uri="{FF2B5EF4-FFF2-40B4-BE49-F238E27FC236}">
                <a16:creationId xmlns:a16="http://schemas.microsoft.com/office/drawing/2014/main" id="{89236ECE-16A6-43D4-9181-24C8162CCEF7}"/>
              </a:ext>
            </a:extLst>
          </p:cNvPr>
          <p:cNvSpPr>
            <a:spLocks noGrp="1"/>
          </p:cNvSpPr>
          <p:nvPr>
            <p:ph idx="1"/>
          </p:nvPr>
        </p:nvSpPr>
        <p:spPr/>
        <p:txBody>
          <a:bodyPr/>
          <a:lstStyle/>
          <a:p>
            <a:endParaRPr lang="en-US" b="1" dirty="0"/>
          </a:p>
          <a:p>
            <a:r>
              <a:rPr lang="en-US" b="1" dirty="0"/>
              <a:t>File Log Output</a:t>
            </a:r>
            <a:endParaRPr lang="en-US" dirty="0"/>
          </a:p>
          <a:p>
            <a:pPr marL="0" indent="0">
              <a:buNone/>
            </a:pPr>
            <a:r>
              <a:rPr lang="en-US" sz="2400" dirty="0"/>
              <a:t>By default, all logs will print on the console window and not in the files. If you want to print the logs in a file, you need to set the property </a:t>
            </a:r>
            <a:r>
              <a:rPr lang="en-US" sz="2400" dirty="0" err="1"/>
              <a:t>logging.file</a:t>
            </a:r>
            <a:r>
              <a:rPr lang="en-US" sz="2400" dirty="0"/>
              <a:t> or </a:t>
            </a:r>
            <a:r>
              <a:rPr lang="en-US" sz="2400" dirty="0" err="1"/>
              <a:t>logging.path</a:t>
            </a:r>
            <a:r>
              <a:rPr lang="en-US" sz="2400" dirty="0"/>
              <a:t> in the</a:t>
            </a:r>
          </a:p>
          <a:p>
            <a:pPr marL="0" indent="0">
              <a:buNone/>
            </a:pPr>
            <a:r>
              <a:rPr lang="en-US" sz="2400" dirty="0" err="1"/>
              <a:t>application.properties</a:t>
            </a:r>
            <a:r>
              <a:rPr lang="en-US" sz="2400" dirty="0"/>
              <a:t> file.</a:t>
            </a:r>
          </a:p>
        </p:txBody>
      </p:sp>
    </p:spTree>
    <p:extLst>
      <p:ext uri="{BB962C8B-B14F-4D97-AF65-F5344CB8AC3E}">
        <p14:creationId xmlns:p14="http://schemas.microsoft.com/office/powerpoint/2010/main" val="31385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41C9-119E-4D05-A03B-0A788F8754A9}"/>
              </a:ext>
            </a:extLst>
          </p:cNvPr>
          <p:cNvSpPr>
            <a:spLocks noGrp="1"/>
          </p:cNvSpPr>
          <p:nvPr>
            <p:ph type="title"/>
          </p:nvPr>
        </p:nvSpPr>
        <p:spPr/>
        <p:txBody>
          <a:bodyPr>
            <a:normAutofit fontScale="90000"/>
          </a:bodyPr>
          <a:lstStyle/>
          <a:p>
            <a:r>
              <a:rPr lang="en-US" b="1" dirty="0"/>
              <a:t>Log Levels</a:t>
            </a:r>
            <a:br>
              <a:rPr lang="en-US" dirty="0"/>
            </a:br>
            <a:endParaRPr lang="en-US" dirty="0"/>
          </a:p>
        </p:txBody>
      </p:sp>
      <p:sp>
        <p:nvSpPr>
          <p:cNvPr id="3" name="Content Placeholder 2">
            <a:extLst>
              <a:ext uri="{FF2B5EF4-FFF2-40B4-BE49-F238E27FC236}">
                <a16:creationId xmlns:a16="http://schemas.microsoft.com/office/drawing/2014/main" id="{2A84B7D0-18C7-47D1-AB25-38DF8B12107A}"/>
              </a:ext>
            </a:extLst>
          </p:cNvPr>
          <p:cNvSpPr>
            <a:spLocks noGrp="1"/>
          </p:cNvSpPr>
          <p:nvPr>
            <p:ph idx="1"/>
          </p:nvPr>
        </p:nvSpPr>
        <p:spPr/>
        <p:txBody>
          <a:bodyPr>
            <a:normAutofit fontScale="85000" lnSpcReduction="10000"/>
          </a:bodyPr>
          <a:lstStyle/>
          <a:p>
            <a:r>
              <a:rPr lang="en-US" sz="3300" dirty="0"/>
              <a:t>Spring Boot supports all logger levels such as “TRACE”, “DEBUG”, “INFO”, “WARN”,</a:t>
            </a:r>
          </a:p>
          <a:p>
            <a:r>
              <a:rPr lang="en-US" sz="3300" dirty="0"/>
              <a:t>“ERROR”, “FATAL”, “OFF”. You can define Root logger in the </a:t>
            </a:r>
            <a:r>
              <a:rPr lang="en-US" sz="3300" dirty="0" err="1"/>
              <a:t>application.properties</a:t>
            </a:r>
            <a:r>
              <a:rPr lang="en-US" sz="3300" dirty="0"/>
              <a:t> file as</a:t>
            </a:r>
          </a:p>
          <a:p>
            <a:pPr marL="0" indent="0">
              <a:buNone/>
            </a:pPr>
            <a:r>
              <a:rPr lang="en-US" sz="3300" dirty="0"/>
              <a:t>    shown below:</a:t>
            </a:r>
          </a:p>
          <a:p>
            <a:pPr marL="0" indent="0">
              <a:buNone/>
            </a:pPr>
            <a:r>
              <a:rPr lang="en-US" sz="3300" dirty="0"/>
              <a:t>    </a:t>
            </a:r>
            <a:r>
              <a:rPr lang="en-US" sz="3300" dirty="0" err="1"/>
              <a:t>logging.level.root</a:t>
            </a:r>
            <a:r>
              <a:rPr lang="en-US" sz="3300" dirty="0"/>
              <a:t>=WARN</a:t>
            </a:r>
          </a:p>
          <a:p>
            <a:pPr marL="0" indent="0">
              <a:buNone/>
            </a:pPr>
            <a:endParaRPr lang="en-US" sz="3300" dirty="0"/>
          </a:p>
          <a:p>
            <a:r>
              <a:rPr lang="en-US" sz="3300" dirty="0"/>
              <a:t>Note: </a:t>
            </a:r>
            <a:r>
              <a:rPr lang="en-US" sz="3300" dirty="0" err="1"/>
              <a:t>Logback</a:t>
            </a:r>
            <a:r>
              <a:rPr lang="en-US" sz="3300" dirty="0"/>
              <a:t> does not support “FATAL” level log. It is mapped to the “ERROR” level log.</a:t>
            </a:r>
          </a:p>
          <a:p>
            <a:endParaRPr lang="en-US" dirty="0"/>
          </a:p>
        </p:txBody>
      </p:sp>
    </p:spTree>
    <p:extLst>
      <p:ext uri="{BB962C8B-B14F-4D97-AF65-F5344CB8AC3E}">
        <p14:creationId xmlns:p14="http://schemas.microsoft.com/office/powerpoint/2010/main" val="312754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68D1-C2D8-4E3D-90AA-87EA4209804F}"/>
              </a:ext>
            </a:extLst>
          </p:cNvPr>
          <p:cNvSpPr>
            <a:spLocks noGrp="1"/>
          </p:cNvSpPr>
          <p:nvPr>
            <p:ph type="title"/>
          </p:nvPr>
        </p:nvSpPr>
        <p:spPr/>
        <p:txBody>
          <a:bodyPr/>
          <a:lstStyle/>
          <a:p>
            <a:pPr algn="l"/>
            <a:r>
              <a:rPr lang="en-US" dirty="0" err="1"/>
              <a:t>Eg</a:t>
            </a:r>
            <a:r>
              <a:rPr lang="en-US" dirty="0"/>
              <a:t>:</a:t>
            </a:r>
          </a:p>
        </p:txBody>
      </p:sp>
      <p:sp>
        <p:nvSpPr>
          <p:cNvPr id="3" name="Content Placeholder 2">
            <a:extLst>
              <a:ext uri="{FF2B5EF4-FFF2-40B4-BE49-F238E27FC236}">
                <a16:creationId xmlns:a16="http://schemas.microsoft.com/office/drawing/2014/main" id="{8A14F9ED-3A55-4EE6-A95C-F2E02B88DD8F}"/>
              </a:ext>
            </a:extLst>
          </p:cNvPr>
          <p:cNvSpPr>
            <a:spLocks noGrp="1"/>
          </p:cNvSpPr>
          <p:nvPr>
            <p:ph idx="1"/>
          </p:nvPr>
        </p:nvSpPr>
        <p:spPr/>
        <p:txBody>
          <a:bodyPr>
            <a:normAutofit fontScale="77500" lnSpcReduction="20000"/>
          </a:bodyPr>
          <a:lstStyle/>
          <a:p>
            <a:r>
              <a:rPr lang="en-US" dirty="0"/>
              <a:t>import org.slf4j.Logger;</a:t>
            </a:r>
          </a:p>
          <a:p>
            <a:r>
              <a:rPr lang="en-US" dirty="0"/>
              <a:t>import org.slf4j.LoggerFactory;</a:t>
            </a:r>
          </a:p>
          <a:p>
            <a:r>
              <a:rPr lang="en-US" dirty="0"/>
              <a:t>public class </a:t>
            </a:r>
            <a:r>
              <a:rPr lang="en-US" dirty="0" err="1"/>
              <a:t>LogbackDemo</a:t>
            </a:r>
            <a:r>
              <a:rPr lang="en-US" dirty="0"/>
              <a:t> {</a:t>
            </a:r>
          </a:p>
          <a:p>
            <a:r>
              <a:rPr lang="en-US" dirty="0"/>
              <a:t>    private final Logger </a:t>
            </a:r>
            <a:r>
              <a:rPr lang="en-US" dirty="0" err="1"/>
              <a:t>logger</a:t>
            </a:r>
            <a:r>
              <a:rPr lang="en-US" dirty="0"/>
              <a:t> = </a:t>
            </a:r>
            <a:r>
              <a:rPr lang="en-US" dirty="0" err="1"/>
              <a:t>LoggerFactory.getLogger</a:t>
            </a:r>
            <a:r>
              <a:rPr lang="en-US" dirty="0"/>
              <a:t>(</a:t>
            </a:r>
            <a:r>
              <a:rPr lang="en-US" dirty="0" err="1"/>
              <a:t>this.getClass</a:t>
            </a:r>
            <a:r>
              <a:rPr lang="en-US" dirty="0"/>
              <a:t>());</a:t>
            </a:r>
          </a:p>
          <a:p>
            <a:r>
              <a:rPr lang="en-US" dirty="0"/>
              <a:t>    public void </a:t>
            </a:r>
            <a:r>
              <a:rPr lang="en-US" dirty="0" err="1"/>
              <a:t>performTask</a:t>
            </a:r>
            <a:r>
              <a:rPr lang="en-US" dirty="0"/>
              <a:t>(){</a:t>
            </a:r>
          </a:p>
          <a:p>
            <a:r>
              <a:rPr lang="en-US" dirty="0"/>
              <a:t>        logger.info("This is an {} </a:t>
            </a:r>
            <a:r>
              <a:rPr lang="en-US" dirty="0" err="1"/>
              <a:t>message.","info</a:t>
            </a:r>
            <a:r>
              <a:rPr lang="en-US" dirty="0"/>
              <a:t>");</a:t>
            </a:r>
          </a:p>
          <a:p>
            <a:r>
              <a:rPr lang="en-US" dirty="0"/>
              <a:t>        </a:t>
            </a:r>
            <a:r>
              <a:rPr lang="en-US" dirty="0" err="1"/>
              <a:t>logger.warn</a:t>
            </a:r>
            <a:r>
              <a:rPr lang="en-US" dirty="0"/>
              <a:t>("This is a warn message.");</a:t>
            </a:r>
          </a:p>
          <a:p>
            <a:r>
              <a:rPr lang="en-US" dirty="0"/>
              <a:t>        </a:t>
            </a:r>
            <a:r>
              <a:rPr lang="en-US" dirty="0" err="1"/>
              <a:t>logger.error</a:t>
            </a:r>
            <a:r>
              <a:rPr lang="en-US" dirty="0"/>
              <a:t>("This is an error message.");</a:t>
            </a:r>
          </a:p>
          <a:p>
            <a:r>
              <a:rPr lang="en-US" dirty="0"/>
              <a:t>        </a:t>
            </a:r>
            <a:r>
              <a:rPr lang="en-US" dirty="0" err="1"/>
              <a:t>logger.debug</a:t>
            </a:r>
            <a:r>
              <a:rPr lang="en-US" dirty="0"/>
              <a:t>("This is a debug message.");</a:t>
            </a:r>
          </a:p>
          <a:p>
            <a:r>
              <a:rPr lang="en-US" dirty="0"/>
              <a:t>    }</a:t>
            </a:r>
          </a:p>
          <a:p>
            <a:r>
              <a:rPr lang="en-US" dirty="0"/>
              <a:t>}</a:t>
            </a:r>
          </a:p>
        </p:txBody>
      </p:sp>
    </p:spTree>
    <p:extLst>
      <p:ext uri="{BB962C8B-B14F-4D97-AF65-F5344CB8AC3E}">
        <p14:creationId xmlns:p14="http://schemas.microsoft.com/office/powerpoint/2010/main" val="2889726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A138-5931-4169-9E08-460CBC4AF131}"/>
              </a:ext>
            </a:extLst>
          </p:cNvPr>
          <p:cNvSpPr>
            <a:spLocks noGrp="1"/>
          </p:cNvSpPr>
          <p:nvPr>
            <p:ph type="title"/>
          </p:nvPr>
        </p:nvSpPr>
        <p:spPr/>
        <p:txBody>
          <a:bodyPr/>
          <a:lstStyle/>
          <a:p>
            <a:r>
              <a:rPr lang="en-US" b="1" dirty="0"/>
              <a:t>Configure </a:t>
            </a:r>
            <a:r>
              <a:rPr lang="en-US" b="1" dirty="0" err="1"/>
              <a:t>Logback</a:t>
            </a:r>
            <a:endParaRPr lang="en-US" dirty="0"/>
          </a:p>
        </p:txBody>
      </p:sp>
      <p:sp>
        <p:nvSpPr>
          <p:cNvPr id="3" name="Content Placeholder 2">
            <a:extLst>
              <a:ext uri="{FF2B5EF4-FFF2-40B4-BE49-F238E27FC236}">
                <a16:creationId xmlns:a16="http://schemas.microsoft.com/office/drawing/2014/main" id="{47421677-7694-4094-BFB5-5188F8A9D765}"/>
              </a:ext>
            </a:extLst>
          </p:cNvPr>
          <p:cNvSpPr>
            <a:spLocks noGrp="1"/>
          </p:cNvSpPr>
          <p:nvPr>
            <p:ph idx="1"/>
          </p:nvPr>
        </p:nvSpPr>
        <p:spPr/>
        <p:txBody>
          <a:bodyPr>
            <a:normAutofit/>
          </a:bodyPr>
          <a:lstStyle/>
          <a:p>
            <a:r>
              <a:rPr lang="en-US" sz="2800" dirty="0" err="1"/>
              <a:t>Logback</a:t>
            </a:r>
            <a:r>
              <a:rPr lang="en-US" sz="2800" dirty="0"/>
              <a:t> supports XML based configuration to handle Spring Boot Log configurations.</a:t>
            </a:r>
          </a:p>
          <a:p>
            <a:r>
              <a:rPr lang="en-US" sz="2800" dirty="0"/>
              <a:t>Logging configuration details are configured in logback.xml file. </a:t>
            </a:r>
          </a:p>
          <a:p>
            <a:r>
              <a:rPr lang="en-US" sz="2800" dirty="0"/>
              <a:t>The logback.xml file should be placed under the </a:t>
            </a:r>
            <a:r>
              <a:rPr lang="en-US" sz="2800" dirty="0" err="1"/>
              <a:t>classpath</a:t>
            </a:r>
            <a:r>
              <a:rPr lang="en-US" sz="2800" dirty="0"/>
              <a:t>.</a:t>
            </a:r>
          </a:p>
        </p:txBody>
      </p:sp>
    </p:spTree>
    <p:extLst>
      <p:ext uri="{BB962C8B-B14F-4D97-AF65-F5344CB8AC3E}">
        <p14:creationId xmlns:p14="http://schemas.microsoft.com/office/powerpoint/2010/main" val="1841614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65</TotalTime>
  <Words>596</Words>
  <Application>Microsoft Office PowerPoint</Application>
  <PresentationFormat>On-screen Show (4:3)</PresentationFormat>
  <Paragraphs>99</Paragraphs>
  <Slides>14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Office Theme</vt:lpstr>
      <vt:lpstr>LOG BACK</vt:lpstr>
      <vt:lpstr>Definition</vt:lpstr>
      <vt:lpstr>Structure of Logback package </vt:lpstr>
      <vt:lpstr> It gives you the following information: </vt:lpstr>
      <vt:lpstr>Types of Messages</vt:lpstr>
      <vt:lpstr>Types of Messages</vt:lpstr>
      <vt:lpstr>Log Levels </vt:lpstr>
      <vt:lpstr>Eg:</vt:lpstr>
      <vt:lpstr>Configure Logback</vt:lpstr>
      <vt:lpstr>Configure Logback with xml file </vt:lpstr>
      <vt:lpstr>PowerPoint Presentation</vt:lpstr>
      <vt:lpstr>PowerPoint Presentation</vt:lpstr>
      <vt:lpstr>PowerPoint Presentation</vt:lpstr>
      <vt:lpstr>PowerPoint Presentation</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 BACK</dc:title>
  <dc:creator>Singh, Shubham</dc:creator>
  <cp:lastModifiedBy>Singh, Shubham</cp:lastModifiedBy>
  <cp:revision>6</cp:revision>
  <dcterms:created xsi:type="dcterms:W3CDTF">2020-06-02T17:17:45Z</dcterms:created>
  <dcterms:modified xsi:type="dcterms:W3CDTF">2020-06-03T18:56:21Z</dcterms:modified>
</cp:coreProperties>
</file>