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6GjalMtKlt23rE43VQcfhw0k7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a588ad626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a588ad6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588ad626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a588ad6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a588ad6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a588ad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a588ad62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a588ad6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a588ad626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a588ad62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a588ad626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a588ad6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a588ad62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a588ad6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a588ad626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a588ad6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a588ad62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a588ad6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3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3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3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3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3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3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3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3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3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3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3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3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3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3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3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3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3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8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ad6154358_1_68"/>
          <p:cNvSpPr/>
          <p:nvPr/>
        </p:nvSpPr>
        <p:spPr>
          <a:xfrm flipH="1" rot="10800000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8ad6154358_1_68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8ad6154358_1_68"/>
          <p:cNvSpPr txBox="1"/>
          <p:nvPr>
            <p:ph type="title"/>
          </p:nvPr>
        </p:nvSpPr>
        <p:spPr>
          <a:xfrm>
            <a:off x="629200" y="984967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g8ad6154358_1_68"/>
          <p:cNvSpPr txBox="1"/>
          <p:nvPr>
            <p:ph idx="1" type="body"/>
          </p:nvPr>
        </p:nvSpPr>
        <p:spPr>
          <a:xfrm>
            <a:off x="629200" y="2558767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9pPr>
          </a:lstStyle>
          <a:p/>
        </p:txBody>
      </p:sp>
      <p:sp>
        <p:nvSpPr>
          <p:cNvPr id="250" name="Google Shape;250;g8ad6154358_1_6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2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2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3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hubhamsinha-127001/SystemSimul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w.githubusercontent.com/CSSEGISandData/COVID-19/master/csse_covid_19_data/csse_covid_19_time_series/time_series_covid19_confirmed_global.csv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thworld.wolfram.com/SIRModel.html" TargetMode="External"/><Relationship Id="rId4" Type="http://schemas.openxmlformats.org/officeDocument/2006/relationships/hyperlink" Target="https://en.wikipedia.org/wiki/Compartmental_models_in_epidemiology#:~:text=12%20External%20links-,The%20SIR%20model,The%20number%20of%20susceptible%20individuals.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/>
          <p:nvPr>
            <p:ph type="ctrTitle"/>
          </p:nvPr>
        </p:nvSpPr>
        <p:spPr>
          <a:xfrm>
            <a:off x="1154955" y="828281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b="1" lang="en-US" sz="4800"/>
              <a:t>SYSTEM SIMULATION SS2020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t/>
            </a:r>
            <a:endParaRPr b="1" sz="3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b="1" lang="en-US" sz="3900"/>
              <a:t>SIR MODEL (COVID-19 analysis in R)</a:t>
            </a:r>
            <a:endParaRPr b="1" sz="3900"/>
          </a:p>
        </p:txBody>
      </p:sp>
      <p:sp>
        <p:nvSpPr>
          <p:cNvPr id="256" name="Google Shape;256;p1"/>
          <p:cNvSpPr txBox="1"/>
          <p:nvPr>
            <p:ph idx="1" type="subTitle"/>
          </p:nvPr>
        </p:nvSpPr>
        <p:spPr>
          <a:xfrm>
            <a:off x="1154955" y="3614057"/>
            <a:ext cx="8825658" cy="202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E599"/>
                </a:solidFill>
              </a:rPr>
              <a:t>PRESENTED BY: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E599"/>
                </a:solidFill>
              </a:rPr>
              <a:t>SHUBHAM SINHA (28344)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a588ad626_0_5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SIR analysis - RUSSIA</a:t>
            </a:r>
            <a:endParaRPr/>
          </a:p>
        </p:txBody>
      </p:sp>
      <p:sp>
        <p:nvSpPr>
          <p:cNvPr id="317" name="Google Shape;317;g8a588ad626_0_52"/>
          <p:cNvSpPr txBox="1"/>
          <p:nvPr>
            <p:ph idx="1" type="body"/>
          </p:nvPr>
        </p:nvSpPr>
        <p:spPr>
          <a:xfrm>
            <a:off x="4" y="2575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generate.SIR.model(tsc,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'Russia', tot.population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= 144500000)</a:t>
            </a:r>
            <a:endParaRPr b="1"/>
          </a:p>
        </p:txBody>
      </p:sp>
      <p:pic>
        <p:nvPicPr>
          <p:cNvPr id="318" name="Google Shape;318;g8a588ad626_0_52"/>
          <p:cNvPicPr preferRelativeResize="0"/>
          <p:nvPr/>
        </p:nvPicPr>
        <p:blipFill rotWithShape="1">
          <a:blip r:embed="rId3">
            <a:alphaModFix/>
          </a:blip>
          <a:srcRect b="5195" l="0" r="0" t="0"/>
          <a:stretch/>
        </p:blipFill>
        <p:spPr>
          <a:xfrm>
            <a:off x="3245875" y="2176550"/>
            <a:ext cx="8946125" cy="46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a588ad626_0_5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</a:rPr>
              <a:t>GitHub Repository</a:t>
            </a:r>
            <a:endParaRPr sz="4100">
              <a:solidFill>
                <a:srgbClr val="FFFFFF"/>
              </a:solidFill>
            </a:endParaRPr>
          </a:p>
        </p:txBody>
      </p:sp>
      <p:sp>
        <p:nvSpPr>
          <p:cNvPr id="324" name="Google Shape;324;g8a588ad626_0_57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source</a:t>
            </a:r>
            <a:r>
              <a:rPr lang="en-US"/>
              <a:t> file can be accessed via the below given link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https://github.com/shubhamsinha-127001/SystemSimulation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400"/>
              <a:t>Overview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t/>
            </a:r>
            <a:endParaRPr b="1" sz="3240"/>
          </a:p>
        </p:txBody>
      </p:sp>
      <p:sp>
        <p:nvSpPr>
          <p:cNvPr id="262" name="Google Shape;262;p2"/>
          <p:cNvSpPr txBox="1"/>
          <p:nvPr>
            <p:ph idx="1" type="body"/>
          </p:nvPr>
        </p:nvSpPr>
        <p:spPr>
          <a:xfrm>
            <a:off x="1154950" y="2303100"/>
            <a:ext cx="8825700" cy="4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Introduction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Aggregated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Most infectected countries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Growth Rate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Live Map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SIR Model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GitHub repository Link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a588ad626_0_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268" name="Google Shape;268;g8a588ad626_0_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18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programming language and free software environment for statistical computing and graphics supported by the R Foundation for Statistical Computing.</a:t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Packages</a:t>
            </a:r>
            <a:r>
              <a:rPr lang="en-US" sz="18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collections of </a:t>
            </a:r>
            <a:r>
              <a:rPr b="1" lang="en-US" sz="1850">
                <a:solidFill>
                  <a:srgbClr val="5256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functions, data, and compiled code in a well-defined format.</a:t>
            </a:r>
            <a:br>
              <a:rPr lang="en-US" sz="18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-US" sz="18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US" sz="18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Package Used:</a:t>
            </a:r>
            <a:r>
              <a:rPr lang="en-US" sz="18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covid19.analytics (JHU CCSE repository)</a:t>
            </a:r>
            <a:endParaRPr b="1" sz="185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a588ad626_0_1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Aggregated data</a:t>
            </a:r>
            <a:endParaRPr/>
          </a:p>
        </p:txBody>
      </p:sp>
      <p:sp>
        <p:nvSpPr>
          <p:cNvPr id="274" name="Google Shape;274;g8a588ad626_0_18"/>
          <p:cNvSpPr txBox="1"/>
          <p:nvPr>
            <p:ph idx="1" type="body"/>
          </p:nvPr>
        </p:nvSpPr>
        <p:spPr>
          <a:xfrm>
            <a:off x="1028729" y="2070575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ag &lt;- covid19.data(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case = 'aggregated')</a:t>
            </a:r>
            <a:endParaRPr b="1"/>
          </a:p>
        </p:txBody>
      </p:sp>
      <p:pic>
        <p:nvPicPr>
          <p:cNvPr id="275" name="Google Shape;275;g8a588ad626_0_18"/>
          <p:cNvPicPr preferRelativeResize="0"/>
          <p:nvPr/>
        </p:nvPicPr>
        <p:blipFill rotWithShape="1">
          <a:blip r:embed="rId3">
            <a:alphaModFix/>
          </a:blip>
          <a:srcRect b="34494" l="0" r="52872" t="11328"/>
          <a:stretch/>
        </p:blipFill>
        <p:spPr>
          <a:xfrm>
            <a:off x="3855475" y="2203700"/>
            <a:ext cx="8181199" cy="4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588ad626_0_2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</a:t>
            </a:r>
            <a:r>
              <a:rPr lang="en-US"/>
              <a:t>Infected</a:t>
            </a:r>
            <a:r>
              <a:rPr lang="en-US"/>
              <a:t> Countries</a:t>
            </a:r>
            <a:endParaRPr/>
          </a:p>
        </p:txBody>
      </p:sp>
      <p:sp>
        <p:nvSpPr>
          <p:cNvPr id="281" name="Google Shape;281;g8a588ad626_0_23"/>
          <p:cNvSpPr txBox="1"/>
          <p:nvPr>
            <p:ph idx="1" type="body"/>
          </p:nvPr>
        </p:nvSpPr>
        <p:spPr>
          <a:xfrm>
            <a:off x="0" y="2265150"/>
            <a:ext cx="12192000" cy="45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</a:rPr>
              <a:t>tsc &lt;- covid19.data(case = 'ts-confirmed')</a:t>
            </a:r>
            <a:r>
              <a:rPr lang="en-US" sz="1400"/>
              <a:t> -&gt; Reading data from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https://raw.githubusercontent.com/CSSEGISandData/COVID-19/master/csse_covid_19_data/csse_covid_19_time_series/time_series_covid19_confirmed_global.csv</a:t>
            </a:r>
            <a:r>
              <a:rPr lang="en-US" sz="1400"/>
              <a:t> Data retrieved on </a:t>
            </a:r>
            <a:r>
              <a:rPr b="1" lang="en-US" sz="1400">
                <a:solidFill>
                  <a:srgbClr val="0000FF"/>
                </a:solidFill>
              </a:rPr>
              <a:t>2020-06-29 23:32:06</a:t>
            </a:r>
            <a:r>
              <a:rPr lang="en-US" sz="1400"/>
              <a:t> || Range of dates on data: </a:t>
            </a:r>
            <a:r>
              <a:rPr b="1" lang="en-US" sz="1400">
                <a:solidFill>
                  <a:srgbClr val="0000FF"/>
                </a:solidFill>
              </a:rPr>
              <a:t>2020-01-22--2020-06-28</a:t>
            </a:r>
            <a:r>
              <a:rPr lang="en-US" sz="1400"/>
              <a:t> | Nbr of records: 266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report.summary(Nentries = 5,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      graphical.output = T)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g8a588ad626_0_23"/>
          <p:cNvPicPr preferRelativeResize="0"/>
          <p:nvPr/>
        </p:nvPicPr>
        <p:blipFill rotWithShape="1">
          <a:blip r:embed="rId4">
            <a:alphaModFix/>
          </a:blip>
          <a:srcRect b="7130" l="11606" r="0" t="-7130"/>
          <a:stretch/>
        </p:blipFill>
        <p:spPr>
          <a:xfrm>
            <a:off x="3518901" y="2854200"/>
            <a:ext cx="8302500" cy="373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a588ad626_0_2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Growth Rate</a:t>
            </a:r>
            <a:endParaRPr/>
          </a:p>
        </p:txBody>
      </p:sp>
      <p:sp>
        <p:nvSpPr>
          <p:cNvPr id="288" name="Google Shape;288;g8a588ad626_0_28"/>
          <p:cNvSpPr txBox="1"/>
          <p:nvPr>
            <p:ph idx="1" type="body"/>
          </p:nvPr>
        </p:nvSpPr>
        <p:spPr>
          <a:xfrm>
            <a:off x="131154" y="2455575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growth.rate(tsc, geo.loc = 'Germany')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growth.rate(tsc, geo.loc = 'US’)</a:t>
            </a:r>
            <a:endParaRPr b="1"/>
          </a:p>
        </p:txBody>
      </p:sp>
      <p:pic>
        <p:nvPicPr>
          <p:cNvPr id="289" name="Google Shape;289;g8a588ad626_0_28"/>
          <p:cNvPicPr preferRelativeResize="0"/>
          <p:nvPr/>
        </p:nvPicPr>
        <p:blipFill rotWithShape="1">
          <a:blip r:embed="rId3">
            <a:alphaModFix/>
          </a:blip>
          <a:srcRect b="5933" l="0" r="0" t="59162"/>
          <a:stretch/>
        </p:blipFill>
        <p:spPr>
          <a:xfrm>
            <a:off x="4507450" y="2351625"/>
            <a:ext cx="7384101" cy="18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8a588ad626_0_28"/>
          <p:cNvPicPr preferRelativeResize="0"/>
          <p:nvPr/>
        </p:nvPicPr>
        <p:blipFill rotWithShape="1">
          <a:blip r:embed="rId4">
            <a:alphaModFix/>
          </a:blip>
          <a:srcRect b="7259" l="0" r="0" t="55086"/>
          <a:stretch/>
        </p:blipFill>
        <p:spPr>
          <a:xfrm>
            <a:off x="4507450" y="4467000"/>
            <a:ext cx="7684549" cy="20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a588ad626_0_1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Map</a:t>
            </a:r>
            <a:endParaRPr/>
          </a:p>
        </p:txBody>
      </p:sp>
      <p:sp>
        <p:nvSpPr>
          <p:cNvPr id="296" name="Google Shape;296;g8a588ad626_0_13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live.map(tsc)</a:t>
            </a:r>
            <a:endParaRPr b="1"/>
          </a:p>
        </p:txBody>
      </p:sp>
      <p:pic>
        <p:nvPicPr>
          <p:cNvPr id="297" name="Google Shape;297;g8a588ad626_0_13"/>
          <p:cNvPicPr preferRelativeResize="0"/>
          <p:nvPr/>
        </p:nvPicPr>
        <p:blipFill rotWithShape="1">
          <a:blip r:embed="rId3">
            <a:alphaModFix/>
          </a:blip>
          <a:srcRect b="7154" l="0" r="0" t="3742"/>
          <a:stretch/>
        </p:blipFill>
        <p:spPr>
          <a:xfrm>
            <a:off x="2883525" y="2237100"/>
            <a:ext cx="8825699" cy="441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a588ad626_0_6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8a588ad626_0_64"/>
          <p:cNvSpPr txBox="1"/>
          <p:nvPr>
            <p:ph idx="1" type="body"/>
          </p:nvPr>
        </p:nvSpPr>
        <p:spPr>
          <a:xfrm>
            <a:off x="1154950" y="2157200"/>
            <a:ext cx="8825700" cy="386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SIR </a:t>
            </a:r>
            <a:r>
              <a:rPr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is an epidemiological model that computes the theoretical number of people infected with a contagious illness in a closed population over time.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Not </a:t>
            </a:r>
            <a:r>
              <a:rPr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infected</a:t>
            </a:r>
            <a:r>
              <a:rPr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yet, but are </a:t>
            </a:r>
            <a:r>
              <a:rPr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vulnerable to infection.</a:t>
            </a:r>
            <a:r>
              <a:rPr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The number of infectious individuals and are capable of infecting susceptible individuals.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the number of removed (and immune) or deceased individuals.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8a588ad626_0_64"/>
          <p:cNvSpPr txBox="1"/>
          <p:nvPr/>
        </p:nvSpPr>
        <p:spPr>
          <a:xfrm>
            <a:off x="1289000" y="6178000"/>
            <a:ext cx="7461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Ref: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https://mathworld.wolfram.com/SIRModel.html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https://en.wikipedia.org/wiki/Compartmental_models_in_epidemiology#:~:text=12%20External%20links-,The%20SIR%20model,The%20number%20of%20susceptible%20individuals.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a588ad626_0_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SIR analysis GERMANY</a:t>
            </a:r>
            <a:endParaRPr/>
          </a:p>
        </p:txBody>
      </p:sp>
      <p:sp>
        <p:nvSpPr>
          <p:cNvPr id="310" name="Google Shape;310;g8a588ad626_0_8"/>
          <p:cNvSpPr txBox="1"/>
          <p:nvPr>
            <p:ph idx="1" type="body"/>
          </p:nvPr>
        </p:nvSpPr>
        <p:spPr>
          <a:xfrm>
            <a:off x="4" y="2701475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generate.SIR.model(tsc,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'Germany',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tot.population =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83000000)</a:t>
            </a:r>
            <a:endParaRPr b="1"/>
          </a:p>
        </p:txBody>
      </p:sp>
      <p:pic>
        <p:nvPicPr>
          <p:cNvPr id="311" name="Google Shape;311;g8a588ad626_0_8"/>
          <p:cNvPicPr preferRelativeResize="0"/>
          <p:nvPr/>
        </p:nvPicPr>
        <p:blipFill rotWithShape="1">
          <a:blip r:embed="rId3">
            <a:alphaModFix/>
          </a:blip>
          <a:srcRect b="5195" l="0" r="0" t="0"/>
          <a:stretch/>
        </p:blipFill>
        <p:spPr>
          <a:xfrm>
            <a:off x="2882000" y="2199675"/>
            <a:ext cx="9310000" cy="46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2020-06-27T12:38:30Z</dcterms:created>
  <dc:creator>USER</dc:creator>
</cp:coreProperties>
</file>