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273BF-4C1D-4FF0-9E17-D3634132DF0A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63635-B7ED-4C4F-A6D7-EFE58AF3D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78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E719-5507-43BF-91C9-41498C73B6AD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814177B-9430-47C4-853A-93327856530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44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E719-5507-43BF-91C9-41498C73B6AD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177B-9430-47C4-853A-93327856530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66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E719-5507-43BF-91C9-41498C73B6AD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177B-9430-47C4-853A-93327856530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6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E719-5507-43BF-91C9-41498C73B6AD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177B-9430-47C4-853A-93327856530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5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E719-5507-43BF-91C9-41498C73B6AD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177B-9430-47C4-853A-93327856530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3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E719-5507-43BF-91C9-41498C73B6AD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177B-9430-47C4-853A-93327856530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01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E719-5507-43BF-91C9-41498C73B6AD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177B-9430-47C4-853A-93327856530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08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E719-5507-43BF-91C9-41498C73B6AD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177B-9430-47C4-853A-93327856530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1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E719-5507-43BF-91C9-41498C73B6AD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177B-9430-47C4-853A-933278565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86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E719-5507-43BF-91C9-41498C73B6AD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177B-9430-47C4-853A-93327856530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17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4EFE719-5507-43BF-91C9-41498C73B6AD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177B-9430-47C4-853A-93327856530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46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FE719-5507-43BF-91C9-41498C73B6AD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814177B-9430-47C4-853A-93327856530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8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827077-4C3A-4199-AD80-410B03171E2A}"/>
              </a:ext>
            </a:extLst>
          </p:cNvPr>
          <p:cNvSpPr txBox="1"/>
          <p:nvPr/>
        </p:nvSpPr>
        <p:spPr>
          <a:xfrm>
            <a:off x="1171852" y="381740"/>
            <a:ext cx="8913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trends using Topic 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C6C0A-A251-4A1C-98E4-64079DC598C9}"/>
              </a:ext>
            </a:extLst>
          </p:cNvPr>
          <p:cNvSpPr txBox="1"/>
          <p:nvPr/>
        </p:nvSpPr>
        <p:spPr>
          <a:xfrm>
            <a:off x="239697" y="3293616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Bachelor’s of Technology Project under the supervision of 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Akhilesh Kumar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 (Department of Industrial and System Engineering)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61634-4518-437D-9833-97343098C0A8}"/>
              </a:ext>
            </a:extLst>
          </p:cNvPr>
          <p:cNvSpPr txBox="1"/>
          <p:nvPr/>
        </p:nvSpPr>
        <p:spPr>
          <a:xfrm>
            <a:off x="861134" y="4279037"/>
            <a:ext cx="10759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  Shubham Sonal (16NA10028)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(Department of Ocean Engineering and Naval Architecture)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0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88EC5E-36CC-4E21-BFA7-C8953FAE589E}"/>
              </a:ext>
            </a:extLst>
          </p:cNvPr>
          <p:cNvSpPr txBox="1"/>
          <p:nvPr/>
        </p:nvSpPr>
        <p:spPr>
          <a:xfrm>
            <a:off x="1748901" y="443883"/>
            <a:ext cx="852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F3DF2-5E18-41C8-8D83-E1684E5D8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155" y="1864312"/>
            <a:ext cx="5877018" cy="3533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FE2F61-6C24-4DB8-AA65-FCCD9959A2D5}"/>
              </a:ext>
            </a:extLst>
          </p:cNvPr>
          <p:cNvSpPr txBox="1"/>
          <p:nvPr/>
        </p:nvSpPr>
        <p:spPr>
          <a:xfrm>
            <a:off x="470517" y="2551837"/>
            <a:ext cx="4793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NewRomanPSMT"/>
              </a:rPr>
              <a:t>Topic modelling is an unsupervised machine learning technique that’s capable of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scanning a set of documents, detecting word and phrase patterns within them, and automatically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clustering word groups and similar expressions that best characterize a set of documents.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41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60FF1E-A1AF-440A-A19E-2D874328E892}"/>
              </a:ext>
            </a:extLst>
          </p:cNvPr>
          <p:cNvSpPr txBox="1"/>
          <p:nvPr/>
        </p:nvSpPr>
        <p:spPr>
          <a:xfrm>
            <a:off x="905522" y="301841"/>
            <a:ext cx="10715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53F86-A4DC-45C2-B46C-E423B730476F}"/>
              </a:ext>
            </a:extLst>
          </p:cNvPr>
          <p:cNvSpPr txBox="1"/>
          <p:nvPr/>
        </p:nvSpPr>
        <p:spPr>
          <a:xfrm>
            <a:off x="905522" y="1935332"/>
            <a:ext cx="106176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Modelling methods tries to figure out which topic are present in the documents of the corpus and how strong its presence is.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modelling refers to the process of dividing a corpus of documents in two: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of topic covered by the documents in the corpus.</a:t>
            </a:r>
          </a:p>
          <a:p>
            <a:pPr marL="342900" indent="-342900">
              <a:buAutoNum type="arabicParenR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sets of documents from the corpus grouped by the topic they cover.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5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4A9BCC-B120-41BF-AB64-625FAE28F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921" y="150920"/>
            <a:ext cx="6554302" cy="52649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6341FC-2309-4D31-9EA3-7413C738D8DA}"/>
              </a:ext>
            </a:extLst>
          </p:cNvPr>
          <p:cNvSpPr txBox="1"/>
          <p:nvPr/>
        </p:nvSpPr>
        <p:spPr>
          <a:xfrm>
            <a:off x="399495" y="346229"/>
            <a:ext cx="39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6ABBA-FCF1-4878-A037-476AF3D352F6}"/>
              </a:ext>
            </a:extLst>
          </p:cNvPr>
          <p:cNvSpPr txBox="1"/>
          <p:nvPr/>
        </p:nvSpPr>
        <p:spPr>
          <a:xfrm>
            <a:off x="399495" y="958788"/>
            <a:ext cx="40215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Data for this project is extracted using Scopus API. We have extracted data of 20,000 research papers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from different journals.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6 Variables in the dataset are: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1) Scopus ID</a:t>
            </a:r>
            <a:endParaRPr lang="en-IN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2) Title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3) Source title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4) Year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5) Abstract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40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B37E7-702C-4B3C-97BC-7B90322232E9}"/>
              </a:ext>
            </a:extLst>
          </p:cNvPr>
          <p:cNvSpPr txBox="1"/>
          <p:nvPr/>
        </p:nvSpPr>
        <p:spPr>
          <a:xfrm>
            <a:off x="1207363" y="239697"/>
            <a:ext cx="901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 Processing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5757F2-3786-42CC-A11A-B3EA4B2C70C4}"/>
              </a:ext>
            </a:extLst>
          </p:cNvPr>
          <p:cNvSpPr txBox="1"/>
          <p:nvPr/>
        </p:nvSpPr>
        <p:spPr>
          <a:xfrm>
            <a:off x="446843" y="1401522"/>
            <a:ext cx="11745157" cy="253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Lowercase all the alphabets in the abstract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Removal of punctuations {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@ # $ % &amp; ( ) &gt; &lt; ? / ; : “ ‘ | \ = -}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Removal of stop words.</a:t>
            </a:r>
            <a:endParaRPr lang="en-IN" sz="1800" b="0" i="0" u="none" strike="noStrike" baseline="0" dirty="0">
              <a:solidFill>
                <a:srgbClr val="111111"/>
              </a:solidFill>
              <a:latin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Remove all non-keyboard characters.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Divide the text data into sentence tokens. And those sentence tokens will further be divided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into word tokens.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</a:rPr>
              <a:t>Lemmatize the token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23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8D0417-5F05-4B28-BB00-9777B9E7D619}"/>
              </a:ext>
            </a:extLst>
          </p:cNvPr>
          <p:cNvSpPr txBox="1"/>
          <p:nvPr/>
        </p:nvSpPr>
        <p:spPr>
          <a:xfrm>
            <a:off x="1606858" y="159798"/>
            <a:ext cx="894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85968-6169-4FF9-8C2C-64C41114B386}"/>
              </a:ext>
            </a:extLst>
          </p:cNvPr>
          <p:cNvSpPr txBox="1"/>
          <p:nvPr/>
        </p:nvSpPr>
        <p:spPr>
          <a:xfrm>
            <a:off x="665825" y="994299"/>
            <a:ext cx="106975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of words (Bow)</a:t>
            </a:r>
          </a:p>
          <a:p>
            <a:pPr marL="342900" indent="-342900">
              <a:buAutoNum type="arabicParenR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N-grams: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Means sequence of n-words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1-gram for tokens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2-gram for token pairs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3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TF-IDF: Term frequency and Inverse Document frequency.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TF-IDF is the measure of how important a term is.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i="0" u="none" strike="noStrike" baseline="0" dirty="0">
                <a:latin typeface="Times New Roman" panose="02020603050405020304" pitchFamily="18" charset="0"/>
              </a:rPr>
              <a:t>Term frequency TF = (No. of term t in the document)/ (No. of term in the document)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IDF = log(number of documents/number of documents with term t)</a:t>
            </a:r>
          </a:p>
          <a:p>
            <a:endParaRPr lang="en-US" sz="18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TF-IDF = TF * IDF</a:t>
            </a:r>
            <a:endParaRPr lang="en-IN" sz="18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51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AA289-0A95-412E-95FB-9500501DD61F}"/>
              </a:ext>
            </a:extLst>
          </p:cNvPr>
          <p:cNvSpPr txBox="1"/>
          <p:nvPr/>
        </p:nvSpPr>
        <p:spPr>
          <a:xfrm>
            <a:off x="1100831" y="195309"/>
            <a:ext cx="9667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u="none" strike="noStrike" baseline="0" dirty="0">
                <a:latin typeface="Times New Roman" panose="02020603050405020304" pitchFamily="18" charset="0"/>
              </a:rPr>
              <a:t>LDA- Latent Dirichlet Allocation model: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D596A-2964-4628-9ADC-DF2270269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771" y="1582861"/>
            <a:ext cx="60960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2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DE981F-F97D-4B1C-804B-0A70B361196F}"/>
              </a:ext>
            </a:extLst>
          </p:cNvPr>
          <p:cNvSpPr txBox="1"/>
          <p:nvPr/>
        </p:nvSpPr>
        <p:spPr>
          <a:xfrm>
            <a:off x="1802167" y="195309"/>
            <a:ext cx="83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DCCB3-B7AE-4237-BE7A-66A708B2B3C9}"/>
              </a:ext>
            </a:extLst>
          </p:cNvPr>
          <p:cNvSpPr txBox="1"/>
          <p:nvPr/>
        </p:nvSpPr>
        <p:spPr>
          <a:xfrm>
            <a:off x="932155" y="1447060"/>
            <a:ext cx="6036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CourierNewPSMT"/>
              </a:rPr>
              <a:t>Perplexity: -14.751029581005083</a:t>
            </a:r>
          </a:p>
          <a:p>
            <a:pPr algn="l"/>
            <a:r>
              <a:rPr lang="en-IN" sz="1800" b="0" i="0" u="none" strike="noStrike" baseline="0" dirty="0">
                <a:latin typeface="CourierNewPSMT"/>
              </a:rPr>
              <a:t>Coherence Score: 0.4026414013401591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8D16E-1070-429D-8DEB-33D17B22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9" y="2736735"/>
            <a:ext cx="4763585" cy="2565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D8C50A-169D-45F7-9BD2-381F577CD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427" y="2572135"/>
            <a:ext cx="4763585" cy="256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5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78207-C743-4967-89B3-1B84A57A970F}"/>
              </a:ext>
            </a:extLst>
          </p:cNvPr>
          <p:cNvSpPr txBox="1"/>
          <p:nvPr/>
        </p:nvSpPr>
        <p:spPr>
          <a:xfrm>
            <a:off x="2148396" y="1020932"/>
            <a:ext cx="6906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2345047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229</TotalTime>
  <Words>387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CourierNewPSMT</vt:lpstr>
      <vt:lpstr>Gill Sans MT</vt:lpstr>
      <vt:lpstr>Times New Roman</vt:lpstr>
      <vt:lpstr>TimesNewRomanPSMT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sonal</dc:creator>
  <cp:lastModifiedBy>shubham sonal</cp:lastModifiedBy>
  <cp:revision>13</cp:revision>
  <dcterms:created xsi:type="dcterms:W3CDTF">2020-11-26T07:24:25Z</dcterms:created>
  <dcterms:modified xsi:type="dcterms:W3CDTF">2020-11-26T11:13:29Z</dcterms:modified>
</cp:coreProperties>
</file>