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Gelasio" panose="020B0604020202020204"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6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6" d="100"/>
          <a:sy n="66" d="100"/>
        </p:scale>
        <p:origin x="37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4075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560123" y="281702"/>
            <a:ext cx="4654034" cy="7666196"/>
          </a:xfrm>
          <a:prstGeom prst="rect">
            <a:avLst/>
          </a:prstGeom>
        </p:spPr>
      </p:pic>
      <p:sp>
        <p:nvSpPr>
          <p:cNvPr id="4" name="Text 0"/>
          <p:cNvSpPr/>
          <p:nvPr/>
        </p:nvSpPr>
        <p:spPr>
          <a:xfrm>
            <a:off x="788908" y="1568053"/>
            <a:ext cx="7566184" cy="1944291"/>
          </a:xfrm>
          <a:prstGeom prst="rect">
            <a:avLst/>
          </a:prstGeom>
          <a:noFill/>
          <a:ln/>
        </p:spPr>
        <p:txBody>
          <a:bodyPr wrap="square" lIns="0" tIns="0" rIns="0" bIns="0" rtlCol="0" anchor="t"/>
          <a:lstStyle/>
          <a:p>
            <a:pPr marL="0" indent="0">
              <a:lnSpc>
                <a:spcPts val="7650"/>
              </a:lnSpc>
              <a:buNone/>
            </a:pPr>
            <a:r>
              <a:rPr lang="en-US" sz="6100" dirty="0">
                <a:solidFill>
                  <a:srgbClr val="484237"/>
                </a:solidFill>
                <a:latin typeface="Gelasio" pitchFamily="34" charset="0"/>
                <a:ea typeface="Gelasio" pitchFamily="34" charset="-122"/>
                <a:cs typeface="Gelasio" pitchFamily="34" charset="-120"/>
              </a:rPr>
              <a:t>KNN for Predicting iPhone Purchases</a:t>
            </a:r>
            <a:endParaRPr lang="en-US" sz="6100" dirty="0"/>
          </a:p>
        </p:txBody>
      </p:sp>
      <p:sp>
        <p:nvSpPr>
          <p:cNvPr id="5" name="Text 1"/>
          <p:cNvSpPr/>
          <p:nvPr/>
        </p:nvSpPr>
        <p:spPr>
          <a:xfrm>
            <a:off x="788908" y="3850362"/>
            <a:ext cx="7566184" cy="2163128"/>
          </a:xfrm>
          <a:prstGeom prst="rect">
            <a:avLst/>
          </a:prstGeom>
          <a:noFill/>
          <a:ln/>
        </p:spPr>
        <p:txBody>
          <a:bodyPr wrap="square" lIns="0" tIns="0" rIns="0" bIns="0" rtlCol="0" anchor="t"/>
          <a:lstStyle/>
          <a:p>
            <a:pPr marL="0" indent="0">
              <a:lnSpc>
                <a:spcPts val="2800"/>
              </a:lnSpc>
              <a:buNone/>
            </a:pPr>
            <a:r>
              <a:rPr lang="en-US" sz="1750" dirty="0">
                <a:solidFill>
                  <a:srgbClr val="746558"/>
                </a:solidFill>
                <a:latin typeface="Gelasio" pitchFamily="34" charset="0"/>
                <a:ea typeface="Gelasio" pitchFamily="34" charset="-122"/>
                <a:cs typeface="Gelasio" pitchFamily="34" charset="-120"/>
              </a:rPr>
              <a:t>This presentation details a comprehensive project utilizing the K-Nearest Neighbors (KNN) algorithm to predict the likelihood of customers purchasing iPhones. The model leverages demographic data, such as gender, age, and salary, to identify potential buyers and enhance marketing strategies. This project showcases the power of data analysis and machine learning in driving business outcomes.</a:t>
            </a:r>
            <a:endParaRPr lang="en-US" sz="1750" dirty="0"/>
          </a:p>
        </p:txBody>
      </p:sp>
      <p:sp>
        <p:nvSpPr>
          <p:cNvPr id="6" name="Shape 2"/>
          <p:cNvSpPr/>
          <p:nvPr/>
        </p:nvSpPr>
        <p:spPr>
          <a:xfrm>
            <a:off x="788908" y="6283881"/>
            <a:ext cx="360640" cy="360640"/>
          </a:xfrm>
          <a:prstGeom prst="roundRect">
            <a:avLst>
              <a:gd name="adj" fmla="val 25352389"/>
            </a:avLst>
          </a:prstGeom>
          <a:noFill/>
          <a:ln w="7620">
            <a:solidFill>
              <a:srgbClr val="FFFFFF"/>
            </a:solidFill>
            <a:prstDash val="solid"/>
          </a:ln>
        </p:spPr>
      </p:sp>
      <p:sp>
        <p:nvSpPr>
          <p:cNvPr id="8" name="Text 3"/>
          <p:cNvSpPr/>
          <p:nvPr/>
        </p:nvSpPr>
        <p:spPr>
          <a:xfrm>
            <a:off x="1262182" y="6266974"/>
            <a:ext cx="2531269" cy="394454"/>
          </a:xfrm>
          <a:prstGeom prst="rect">
            <a:avLst/>
          </a:prstGeom>
          <a:noFill/>
          <a:ln/>
        </p:spPr>
        <p:txBody>
          <a:bodyPr wrap="none" lIns="0" tIns="0" rIns="0" bIns="0" rtlCol="0" anchor="t"/>
          <a:lstStyle/>
          <a:p>
            <a:pPr marL="0" indent="0" algn="l">
              <a:lnSpc>
                <a:spcPts val="3100"/>
              </a:lnSpc>
              <a:buNone/>
            </a:pP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226338" y="2210395"/>
            <a:ext cx="5033605" cy="3808809"/>
          </a:xfrm>
          <a:prstGeom prst="rect">
            <a:avLst/>
          </a:prstGeom>
        </p:spPr>
      </p:pic>
      <p:sp>
        <p:nvSpPr>
          <p:cNvPr id="4" name="Text 0"/>
          <p:cNvSpPr/>
          <p:nvPr/>
        </p:nvSpPr>
        <p:spPr>
          <a:xfrm>
            <a:off x="6120170" y="930473"/>
            <a:ext cx="4527352" cy="565904"/>
          </a:xfrm>
          <a:prstGeom prst="rect">
            <a:avLst/>
          </a:prstGeom>
          <a:noFill/>
          <a:ln/>
        </p:spPr>
        <p:txBody>
          <a:bodyPr wrap="none" lIns="0" tIns="0" rIns="0" bIns="0" rtlCol="0" anchor="t"/>
          <a:lstStyle/>
          <a:p>
            <a:pPr marL="0" indent="0">
              <a:lnSpc>
                <a:spcPts val="4450"/>
              </a:lnSpc>
              <a:buNone/>
            </a:pPr>
            <a:r>
              <a:rPr lang="en-US" sz="3550" dirty="0">
                <a:solidFill>
                  <a:srgbClr val="484237"/>
                </a:solidFill>
                <a:latin typeface="Gelasio" pitchFamily="34" charset="0"/>
                <a:ea typeface="Gelasio" pitchFamily="34" charset="-122"/>
                <a:cs typeface="Gelasio" pitchFamily="34" charset="-120"/>
              </a:rPr>
              <a:t>Project Objective</a:t>
            </a:r>
            <a:endParaRPr lang="en-US" sz="3550" dirty="0"/>
          </a:p>
        </p:txBody>
      </p:sp>
      <p:sp>
        <p:nvSpPr>
          <p:cNvPr id="5" name="Shape 1"/>
          <p:cNvSpPr/>
          <p:nvPr/>
        </p:nvSpPr>
        <p:spPr>
          <a:xfrm>
            <a:off x="6120170" y="1971675"/>
            <a:ext cx="407432" cy="407432"/>
          </a:xfrm>
          <a:prstGeom prst="roundRect">
            <a:avLst>
              <a:gd name="adj" fmla="val 6667"/>
            </a:avLst>
          </a:prstGeom>
          <a:solidFill>
            <a:srgbClr val="EEE8DD"/>
          </a:solidFill>
          <a:ln/>
        </p:spPr>
      </p:sp>
      <p:sp>
        <p:nvSpPr>
          <p:cNvPr id="6" name="Text 2"/>
          <p:cNvSpPr/>
          <p:nvPr/>
        </p:nvSpPr>
        <p:spPr>
          <a:xfrm>
            <a:off x="6259830" y="2039541"/>
            <a:ext cx="128111" cy="271701"/>
          </a:xfrm>
          <a:prstGeom prst="rect">
            <a:avLst/>
          </a:prstGeom>
          <a:noFill/>
          <a:ln/>
        </p:spPr>
        <p:txBody>
          <a:bodyPr wrap="none" lIns="0" tIns="0" rIns="0" bIns="0" rtlCol="0" anchor="t"/>
          <a:lstStyle/>
          <a:p>
            <a:pPr marL="0" indent="0" algn="ctr">
              <a:lnSpc>
                <a:spcPts val="2100"/>
              </a:lnSpc>
              <a:buNone/>
            </a:pPr>
            <a:r>
              <a:rPr lang="en-US" sz="2100" dirty="0">
                <a:solidFill>
                  <a:srgbClr val="746558"/>
                </a:solidFill>
                <a:latin typeface="Gelasio" pitchFamily="34" charset="0"/>
                <a:ea typeface="Gelasio" pitchFamily="34" charset="-122"/>
                <a:cs typeface="Gelasio" pitchFamily="34" charset="-120"/>
              </a:rPr>
              <a:t>1</a:t>
            </a:r>
            <a:endParaRPr lang="en-US" sz="2100" dirty="0"/>
          </a:p>
        </p:txBody>
      </p:sp>
      <p:sp>
        <p:nvSpPr>
          <p:cNvPr id="7" name="Text 3"/>
          <p:cNvSpPr/>
          <p:nvPr/>
        </p:nvSpPr>
        <p:spPr>
          <a:xfrm>
            <a:off x="6708696" y="1971675"/>
            <a:ext cx="4344114" cy="282893"/>
          </a:xfrm>
          <a:prstGeom prst="rect">
            <a:avLst/>
          </a:prstGeom>
          <a:noFill/>
          <a:ln/>
        </p:spPr>
        <p:txBody>
          <a:bodyPr wrap="none" lIns="0" tIns="0" rIns="0" bIns="0" rtlCol="0" anchor="t"/>
          <a:lstStyle/>
          <a:p>
            <a:pPr marL="0" indent="0">
              <a:lnSpc>
                <a:spcPts val="2200"/>
              </a:lnSpc>
              <a:buNone/>
            </a:pPr>
            <a:r>
              <a:rPr lang="en-US" sz="1750" dirty="0">
                <a:solidFill>
                  <a:srgbClr val="746558"/>
                </a:solidFill>
                <a:latin typeface="Gelasio" pitchFamily="34" charset="0"/>
                <a:ea typeface="Gelasio" pitchFamily="34" charset="-122"/>
                <a:cs typeface="Gelasio" pitchFamily="34" charset="-120"/>
              </a:rPr>
              <a:t>Predicting iPhone Purchase Likelihood</a:t>
            </a:r>
            <a:endParaRPr lang="en-US" sz="1750" dirty="0"/>
          </a:p>
        </p:txBody>
      </p:sp>
      <p:sp>
        <p:nvSpPr>
          <p:cNvPr id="8" name="Text 4"/>
          <p:cNvSpPr/>
          <p:nvPr/>
        </p:nvSpPr>
        <p:spPr>
          <a:xfrm>
            <a:off x="6708696" y="2363153"/>
            <a:ext cx="7287935" cy="579358"/>
          </a:xfrm>
          <a:prstGeom prst="rect">
            <a:avLst/>
          </a:prstGeom>
          <a:noFill/>
          <a:ln/>
        </p:spPr>
        <p:txBody>
          <a:bodyPr wrap="square" lIns="0" tIns="0" rIns="0" bIns="0" rtlCol="0" anchor="t"/>
          <a:lstStyle/>
          <a:p>
            <a:pPr marL="0" indent="0">
              <a:lnSpc>
                <a:spcPts val="2250"/>
              </a:lnSpc>
              <a:buNone/>
            </a:pPr>
            <a:r>
              <a:rPr lang="en-US" sz="1400" dirty="0">
                <a:solidFill>
                  <a:srgbClr val="746558"/>
                </a:solidFill>
                <a:latin typeface="Gelasio" pitchFamily="34" charset="0"/>
                <a:ea typeface="Gelasio" pitchFamily="34" charset="-122"/>
                <a:cs typeface="Gelasio" pitchFamily="34" charset="-120"/>
              </a:rPr>
              <a:t>The primary goal is to develop a robust model that accurately predicts the probability of a customer purchasing an iPhone based on their demographic characteristics.</a:t>
            </a:r>
            <a:endParaRPr lang="en-US" sz="1400" dirty="0"/>
          </a:p>
        </p:txBody>
      </p:sp>
      <p:sp>
        <p:nvSpPr>
          <p:cNvPr id="9" name="Shape 5"/>
          <p:cNvSpPr/>
          <p:nvPr/>
        </p:nvSpPr>
        <p:spPr>
          <a:xfrm>
            <a:off x="6120170" y="3327321"/>
            <a:ext cx="407432" cy="407432"/>
          </a:xfrm>
          <a:prstGeom prst="roundRect">
            <a:avLst>
              <a:gd name="adj" fmla="val 6667"/>
            </a:avLst>
          </a:prstGeom>
          <a:solidFill>
            <a:srgbClr val="EEE8DD"/>
          </a:solidFill>
          <a:ln/>
        </p:spPr>
      </p:sp>
      <p:sp>
        <p:nvSpPr>
          <p:cNvPr id="10" name="Text 6"/>
          <p:cNvSpPr/>
          <p:nvPr/>
        </p:nvSpPr>
        <p:spPr>
          <a:xfrm>
            <a:off x="6241613" y="3395186"/>
            <a:ext cx="164544" cy="271701"/>
          </a:xfrm>
          <a:prstGeom prst="rect">
            <a:avLst/>
          </a:prstGeom>
          <a:noFill/>
          <a:ln/>
        </p:spPr>
        <p:txBody>
          <a:bodyPr wrap="none" lIns="0" tIns="0" rIns="0" bIns="0" rtlCol="0" anchor="t"/>
          <a:lstStyle/>
          <a:p>
            <a:pPr marL="0" indent="0" algn="ctr">
              <a:lnSpc>
                <a:spcPts val="2100"/>
              </a:lnSpc>
              <a:buNone/>
            </a:pPr>
            <a:r>
              <a:rPr lang="en-US" sz="2100" dirty="0">
                <a:solidFill>
                  <a:srgbClr val="746558"/>
                </a:solidFill>
                <a:latin typeface="Gelasio" pitchFamily="34" charset="0"/>
                <a:ea typeface="Gelasio" pitchFamily="34" charset="-122"/>
                <a:cs typeface="Gelasio" pitchFamily="34" charset="-120"/>
              </a:rPr>
              <a:t>2</a:t>
            </a:r>
            <a:endParaRPr lang="en-US" sz="2100" dirty="0"/>
          </a:p>
        </p:txBody>
      </p:sp>
      <p:sp>
        <p:nvSpPr>
          <p:cNvPr id="11" name="Text 7"/>
          <p:cNvSpPr/>
          <p:nvPr/>
        </p:nvSpPr>
        <p:spPr>
          <a:xfrm>
            <a:off x="6708696" y="3327321"/>
            <a:ext cx="3891796" cy="282893"/>
          </a:xfrm>
          <a:prstGeom prst="rect">
            <a:avLst/>
          </a:prstGeom>
          <a:noFill/>
          <a:ln/>
        </p:spPr>
        <p:txBody>
          <a:bodyPr wrap="none" lIns="0" tIns="0" rIns="0" bIns="0" rtlCol="0" anchor="t"/>
          <a:lstStyle/>
          <a:p>
            <a:pPr marL="0" indent="0">
              <a:lnSpc>
                <a:spcPts val="2200"/>
              </a:lnSpc>
              <a:buNone/>
            </a:pPr>
            <a:r>
              <a:rPr lang="en-US" sz="1750" dirty="0">
                <a:solidFill>
                  <a:srgbClr val="746558"/>
                </a:solidFill>
                <a:latin typeface="Gelasio" pitchFamily="34" charset="0"/>
                <a:ea typeface="Gelasio" pitchFamily="34" charset="-122"/>
                <a:cs typeface="Gelasio" pitchFamily="34" charset="-120"/>
              </a:rPr>
              <a:t>Understanding Customer Behavior</a:t>
            </a:r>
            <a:endParaRPr lang="en-US" sz="1750" dirty="0"/>
          </a:p>
        </p:txBody>
      </p:sp>
      <p:sp>
        <p:nvSpPr>
          <p:cNvPr id="12" name="Text 8"/>
          <p:cNvSpPr/>
          <p:nvPr/>
        </p:nvSpPr>
        <p:spPr>
          <a:xfrm>
            <a:off x="6708696" y="3718798"/>
            <a:ext cx="7287935" cy="579358"/>
          </a:xfrm>
          <a:prstGeom prst="rect">
            <a:avLst/>
          </a:prstGeom>
          <a:noFill/>
          <a:ln/>
        </p:spPr>
        <p:txBody>
          <a:bodyPr wrap="square" lIns="0" tIns="0" rIns="0" bIns="0" rtlCol="0" anchor="t"/>
          <a:lstStyle/>
          <a:p>
            <a:pPr marL="0" indent="0">
              <a:lnSpc>
                <a:spcPts val="2250"/>
              </a:lnSpc>
              <a:buNone/>
            </a:pPr>
            <a:r>
              <a:rPr lang="en-US" sz="1400" dirty="0">
                <a:solidFill>
                  <a:srgbClr val="746558"/>
                </a:solidFill>
                <a:latin typeface="Gelasio" pitchFamily="34" charset="0"/>
                <a:ea typeface="Gelasio" pitchFamily="34" charset="-122"/>
                <a:cs typeface="Gelasio" pitchFamily="34" charset="-120"/>
              </a:rPr>
              <a:t>By analyzing the data, we aim to uncover patterns and insights into customer purchasing behavior, enabling the identification of key factors influencing iPhone purchase decisions.</a:t>
            </a:r>
            <a:endParaRPr lang="en-US" sz="1400" dirty="0"/>
          </a:p>
        </p:txBody>
      </p:sp>
      <p:sp>
        <p:nvSpPr>
          <p:cNvPr id="13" name="Shape 9"/>
          <p:cNvSpPr/>
          <p:nvPr/>
        </p:nvSpPr>
        <p:spPr>
          <a:xfrm>
            <a:off x="6120170" y="4682966"/>
            <a:ext cx="407432" cy="407432"/>
          </a:xfrm>
          <a:prstGeom prst="roundRect">
            <a:avLst>
              <a:gd name="adj" fmla="val 6667"/>
            </a:avLst>
          </a:prstGeom>
          <a:solidFill>
            <a:srgbClr val="EEE8DD"/>
          </a:solidFill>
          <a:ln/>
        </p:spPr>
      </p:sp>
      <p:sp>
        <p:nvSpPr>
          <p:cNvPr id="14" name="Text 10"/>
          <p:cNvSpPr/>
          <p:nvPr/>
        </p:nvSpPr>
        <p:spPr>
          <a:xfrm>
            <a:off x="6242090" y="4750832"/>
            <a:ext cx="163592" cy="271701"/>
          </a:xfrm>
          <a:prstGeom prst="rect">
            <a:avLst/>
          </a:prstGeom>
          <a:noFill/>
          <a:ln/>
        </p:spPr>
        <p:txBody>
          <a:bodyPr wrap="none" lIns="0" tIns="0" rIns="0" bIns="0" rtlCol="0" anchor="t"/>
          <a:lstStyle/>
          <a:p>
            <a:pPr marL="0" indent="0" algn="ctr">
              <a:lnSpc>
                <a:spcPts val="2100"/>
              </a:lnSpc>
              <a:buNone/>
            </a:pPr>
            <a:r>
              <a:rPr lang="en-US" sz="2100" dirty="0">
                <a:solidFill>
                  <a:srgbClr val="746558"/>
                </a:solidFill>
                <a:latin typeface="Gelasio" pitchFamily="34" charset="0"/>
                <a:ea typeface="Gelasio" pitchFamily="34" charset="-122"/>
                <a:cs typeface="Gelasio" pitchFamily="34" charset="-120"/>
              </a:rPr>
              <a:t>3</a:t>
            </a:r>
            <a:endParaRPr lang="en-US" sz="2100" dirty="0"/>
          </a:p>
        </p:txBody>
      </p:sp>
      <p:sp>
        <p:nvSpPr>
          <p:cNvPr id="15" name="Text 11"/>
          <p:cNvSpPr/>
          <p:nvPr/>
        </p:nvSpPr>
        <p:spPr>
          <a:xfrm>
            <a:off x="6708696" y="4682966"/>
            <a:ext cx="3374827" cy="282893"/>
          </a:xfrm>
          <a:prstGeom prst="rect">
            <a:avLst/>
          </a:prstGeom>
          <a:noFill/>
          <a:ln/>
        </p:spPr>
        <p:txBody>
          <a:bodyPr wrap="none" lIns="0" tIns="0" rIns="0" bIns="0" rtlCol="0" anchor="t"/>
          <a:lstStyle/>
          <a:p>
            <a:pPr marL="0" indent="0">
              <a:lnSpc>
                <a:spcPts val="2200"/>
              </a:lnSpc>
              <a:buNone/>
            </a:pPr>
            <a:r>
              <a:rPr lang="en-US" sz="1750" dirty="0">
                <a:solidFill>
                  <a:srgbClr val="746558"/>
                </a:solidFill>
                <a:latin typeface="Gelasio" pitchFamily="34" charset="0"/>
                <a:ea typeface="Gelasio" pitchFamily="34" charset="-122"/>
                <a:cs typeface="Gelasio" pitchFamily="34" charset="-120"/>
              </a:rPr>
              <a:t>Targeted Marketing Strategies</a:t>
            </a:r>
            <a:endParaRPr lang="en-US" sz="1750" dirty="0"/>
          </a:p>
        </p:txBody>
      </p:sp>
      <p:sp>
        <p:nvSpPr>
          <p:cNvPr id="16" name="Text 12"/>
          <p:cNvSpPr/>
          <p:nvPr/>
        </p:nvSpPr>
        <p:spPr>
          <a:xfrm>
            <a:off x="6708696" y="5074444"/>
            <a:ext cx="7287935" cy="579358"/>
          </a:xfrm>
          <a:prstGeom prst="rect">
            <a:avLst/>
          </a:prstGeom>
          <a:noFill/>
          <a:ln/>
        </p:spPr>
        <p:txBody>
          <a:bodyPr wrap="square" lIns="0" tIns="0" rIns="0" bIns="0" rtlCol="0" anchor="t"/>
          <a:lstStyle/>
          <a:p>
            <a:pPr marL="0" indent="0">
              <a:lnSpc>
                <a:spcPts val="2250"/>
              </a:lnSpc>
              <a:buNone/>
            </a:pPr>
            <a:r>
              <a:rPr lang="en-US" sz="1400" dirty="0">
                <a:solidFill>
                  <a:srgbClr val="746558"/>
                </a:solidFill>
                <a:latin typeface="Gelasio" pitchFamily="34" charset="0"/>
                <a:ea typeface="Gelasio" pitchFamily="34" charset="-122"/>
                <a:cs typeface="Gelasio" pitchFamily="34" charset="-120"/>
              </a:rPr>
              <a:t>The insights derived from the model will inform the development of targeted marketing strategies, ensuring that promotional efforts reach the most receptive audience segments.</a:t>
            </a:r>
            <a:endParaRPr lang="en-US" sz="1400" dirty="0"/>
          </a:p>
        </p:txBody>
      </p:sp>
      <p:sp>
        <p:nvSpPr>
          <p:cNvPr id="17" name="Shape 13"/>
          <p:cNvSpPr/>
          <p:nvPr/>
        </p:nvSpPr>
        <p:spPr>
          <a:xfrm>
            <a:off x="6120170" y="6038612"/>
            <a:ext cx="407432" cy="407432"/>
          </a:xfrm>
          <a:prstGeom prst="roundRect">
            <a:avLst>
              <a:gd name="adj" fmla="val 6667"/>
            </a:avLst>
          </a:prstGeom>
          <a:solidFill>
            <a:srgbClr val="EEE8DD"/>
          </a:solidFill>
          <a:ln/>
        </p:spPr>
      </p:sp>
      <p:sp>
        <p:nvSpPr>
          <p:cNvPr id="18" name="Text 14"/>
          <p:cNvSpPr/>
          <p:nvPr/>
        </p:nvSpPr>
        <p:spPr>
          <a:xfrm>
            <a:off x="6239232" y="6106478"/>
            <a:ext cx="169307" cy="271701"/>
          </a:xfrm>
          <a:prstGeom prst="rect">
            <a:avLst/>
          </a:prstGeom>
          <a:noFill/>
          <a:ln/>
        </p:spPr>
        <p:txBody>
          <a:bodyPr wrap="none" lIns="0" tIns="0" rIns="0" bIns="0" rtlCol="0" anchor="t"/>
          <a:lstStyle/>
          <a:p>
            <a:pPr marL="0" indent="0" algn="ctr">
              <a:lnSpc>
                <a:spcPts val="2100"/>
              </a:lnSpc>
              <a:buNone/>
            </a:pPr>
            <a:r>
              <a:rPr lang="en-US" sz="2100" dirty="0">
                <a:solidFill>
                  <a:srgbClr val="746558"/>
                </a:solidFill>
                <a:latin typeface="Gelasio" pitchFamily="34" charset="0"/>
                <a:ea typeface="Gelasio" pitchFamily="34" charset="-122"/>
                <a:cs typeface="Gelasio" pitchFamily="34" charset="-120"/>
              </a:rPr>
              <a:t>4</a:t>
            </a:r>
            <a:endParaRPr lang="en-US" sz="2100" dirty="0"/>
          </a:p>
        </p:txBody>
      </p:sp>
      <p:sp>
        <p:nvSpPr>
          <p:cNvPr id="19" name="Text 15"/>
          <p:cNvSpPr/>
          <p:nvPr/>
        </p:nvSpPr>
        <p:spPr>
          <a:xfrm>
            <a:off x="6708696" y="6038612"/>
            <a:ext cx="3896797" cy="282893"/>
          </a:xfrm>
          <a:prstGeom prst="rect">
            <a:avLst/>
          </a:prstGeom>
          <a:noFill/>
          <a:ln/>
        </p:spPr>
        <p:txBody>
          <a:bodyPr wrap="none" lIns="0" tIns="0" rIns="0" bIns="0" rtlCol="0" anchor="t"/>
          <a:lstStyle/>
          <a:p>
            <a:pPr marL="0" indent="0">
              <a:lnSpc>
                <a:spcPts val="2200"/>
              </a:lnSpc>
              <a:buNone/>
            </a:pPr>
            <a:r>
              <a:rPr lang="en-US" sz="1750" dirty="0">
                <a:solidFill>
                  <a:srgbClr val="746558"/>
                </a:solidFill>
                <a:latin typeface="Gelasio" pitchFamily="34" charset="0"/>
                <a:ea typeface="Gelasio" pitchFamily="34" charset="-122"/>
                <a:cs typeface="Gelasio" pitchFamily="34" charset="-120"/>
              </a:rPr>
              <a:t>Business Growth and Optimization</a:t>
            </a:r>
            <a:endParaRPr lang="en-US" sz="1750" dirty="0"/>
          </a:p>
        </p:txBody>
      </p:sp>
      <p:sp>
        <p:nvSpPr>
          <p:cNvPr id="20" name="Text 16"/>
          <p:cNvSpPr/>
          <p:nvPr/>
        </p:nvSpPr>
        <p:spPr>
          <a:xfrm>
            <a:off x="6708696" y="6430089"/>
            <a:ext cx="7287935" cy="869037"/>
          </a:xfrm>
          <a:prstGeom prst="rect">
            <a:avLst/>
          </a:prstGeom>
          <a:noFill/>
          <a:ln/>
        </p:spPr>
        <p:txBody>
          <a:bodyPr wrap="square" lIns="0" tIns="0" rIns="0" bIns="0" rtlCol="0" anchor="t"/>
          <a:lstStyle/>
          <a:p>
            <a:pPr marL="0" indent="0">
              <a:lnSpc>
                <a:spcPts val="2250"/>
              </a:lnSpc>
              <a:buNone/>
            </a:pPr>
            <a:r>
              <a:rPr lang="en-US" sz="1400" dirty="0">
                <a:solidFill>
                  <a:srgbClr val="746558"/>
                </a:solidFill>
                <a:latin typeface="Gelasio" pitchFamily="34" charset="0"/>
                <a:ea typeface="Gelasio" pitchFamily="34" charset="-122"/>
                <a:cs typeface="Gelasio" pitchFamily="34" charset="-120"/>
              </a:rPr>
              <a:t>Ultimately, the project aims to contribute to business growth and optimization by improving conversion rates and driving revenue through more effective marketing campaigns.</a:t>
            </a:r>
            <a:endParaRPr lang="en-US" sz="1400" dirty="0"/>
          </a:p>
        </p:txBody>
      </p:sp>
      <p:sp>
        <p:nvSpPr>
          <p:cNvPr id="21" name="Rectangle 20">
            <a:extLst>
              <a:ext uri="{FF2B5EF4-FFF2-40B4-BE49-F238E27FC236}">
                <a16:creationId xmlns:a16="http://schemas.microsoft.com/office/drawing/2014/main" id="{BC7D628F-B633-B0DC-BDF6-8FA76F399F4B}"/>
              </a:ext>
            </a:extLst>
          </p:cNvPr>
          <p:cNvSpPr/>
          <p:nvPr/>
        </p:nvSpPr>
        <p:spPr>
          <a:xfrm>
            <a:off x="12659709" y="7653212"/>
            <a:ext cx="1844566" cy="504497"/>
          </a:xfrm>
          <a:prstGeom prst="rect">
            <a:avLst/>
          </a:prstGeom>
          <a:solidFill>
            <a:srgbClr val="F9F6F0"/>
          </a:solidFill>
          <a:ln>
            <a:solidFill>
              <a:srgbClr val="F9F6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64037" y="824984"/>
            <a:ext cx="9014817" cy="771525"/>
          </a:xfrm>
          <a:prstGeom prst="rect">
            <a:avLst/>
          </a:prstGeom>
          <a:noFill/>
          <a:ln/>
        </p:spPr>
        <p:txBody>
          <a:bodyPr wrap="none" lIns="0" tIns="0" rIns="0" bIns="0" rtlCol="0" anchor="t"/>
          <a:lstStyle/>
          <a:p>
            <a:pPr marL="0" indent="0">
              <a:lnSpc>
                <a:spcPts val="6050"/>
              </a:lnSpc>
              <a:buNone/>
            </a:pPr>
            <a:r>
              <a:rPr lang="en-US" sz="4850" dirty="0">
                <a:solidFill>
                  <a:srgbClr val="484237"/>
                </a:solidFill>
                <a:latin typeface="Gelasio" pitchFamily="34" charset="0"/>
                <a:ea typeface="Gelasio" pitchFamily="34" charset="-122"/>
                <a:cs typeface="Gelasio" pitchFamily="34" charset="-120"/>
              </a:rPr>
              <a:t>KNN Algorithm: The Solution</a:t>
            </a:r>
            <a:endParaRPr lang="en-US" sz="4850" dirty="0"/>
          </a:p>
        </p:txBody>
      </p:sp>
      <p:sp>
        <p:nvSpPr>
          <p:cNvPr id="3" name="Text 1"/>
          <p:cNvSpPr/>
          <p:nvPr/>
        </p:nvSpPr>
        <p:spPr>
          <a:xfrm>
            <a:off x="864037" y="2213610"/>
            <a:ext cx="3086100" cy="385763"/>
          </a:xfrm>
          <a:prstGeom prst="rect">
            <a:avLst/>
          </a:prstGeom>
          <a:noFill/>
          <a:ln/>
        </p:spPr>
        <p:txBody>
          <a:bodyPr wrap="none" lIns="0" tIns="0" rIns="0" bIns="0" rtlCol="0" anchor="t"/>
          <a:lstStyle/>
          <a:p>
            <a:pPr marL="0" indent="0">
              <a:lnSpc>
                <a:spcPts val="3000"/>
              </a:lnSpc>
              <a:buNone/>
            </a:pPr>
            <a:r>
              <a:rPr lang="en-US" sz="2400" dirty="0">
                <a:solidFill>
                  <a:srgbClr val="484237"/>
                </a:solidFill>
                <a:latin typeface="Gelasio" pitchFamily="34" charset="0"/>
                <a:ea typeface="Gelasio" pitchFamily="34" charset="-122"/>
                <a:cs typeface="Gelasio" pitchFamily="34" charset="-120"/>
              </a:rPr>
              <a:t>Algorithm Selection</a:t>
            </a:r>
            <a:endParaRPr lang="en-US" sz="2400" dirty="0"/>
          </a:p>
        </p:txBody>
      </p:sp>
      <p:sp>
        <p:nvSpPr>
          <p:cNvPr id="4" name="Text 2"/>
          <p:cNvSpPr/>
          <p:nvPr/>
        </p:nvSpPr>
        <p:spPr>
          <a:xfrm>
            <a:off x="864037" y="2846189"/>
            <a:ext cx="3898821" cy="3555444"/>
          </a:xfrm>
          <a:prstGeom prst="rect">
            <a:avLst/>
          </a:prstGeom>
          <a:noFill/>
          <a:ln/>
        </p:spPr>
        <p:txBody>
          <a:bodyPr wrap="square" lIns="0" tIns="0" rIns="0" bIns="0" rtlCol="0" anchor="t"/>
          <a:lstStyle/>
          <a:p>
            <a:pPr marL="0" indent="0">
              <a:lnSpc>
                <a:spcPts val="3100"/>
              </a:lnSpc>
              <a:buNone/>
            </a:pPr>
            <a:r>
              <a:rPr lang="en-US" sz="1900" dirty="0">
                <a:solidFill>
                  <a:srgbClr val="746558"/>
                </a:solidFill>
                <a:latin typeface="Gelasio" pitchFamily="34" charset="0"/>
                <a:ea typeface="Gelasio" pitchFamily="34" charset="-122"/>
                <a:cs typeface="Gelasio" pitchFamily="34" charset="-120"/>
              </a:rPr>
              <a:t>The K-Nearest Neighbors (KNN) algorithm was chosen for its simplicity and effectiveness in classification tasks. KNN works by identifying the "k" nearest neighbors to a data point based on its features and assigning the data point to the class that is most prevalent among its neighbors.</a:t>
            </a:r>
            <a:endParaRPr lang="en-US" sz="1900" dirty="0"/>
          </a:p>
        </p:txBody>
      </p:sp>
      <p:sp>
        <p:nvSpPr>
          <p:cNvPr id="5" name="Text 3"/>
          <p:cNvSpPr/>
          <p:nvPr/>
        </p:nvSpPr>
        <p:spPr>
          <a:xfrm>
            <a:off x="5372695" y="2213610"/>
            <a:ext cx="3898821" cy="771525"/>
          </a:xfrm>
          <a:prstGeom prst="rect">
            <a:avLst/>
          </a:prstGeom>
          <a:noFill/>
          <a:ln/>
        </p:spPr>
        <p:txBody>
          <a:bodyPr wrap="square" lIns="0" tIns="0" rIns="0" bIns="0" rtlCol="0" anchor="t"/>
          <a:lstStyle/>
          <a:p>
            <a:pPr marL="0" indent="0">
              <a:lnSpc>
                <a:spcPts val="3000"/>
              </a:lnSpc>
              <a:buNone/>
            </a:pPr>
            <a:r>
              <a:rPr lang="en-US" sz="2400" dirty="0">
                <a:solidFill>
                  <a:srgbClr val="484237"/>
                </a:solidFill>
                <a:latin typeface="Gelasio" pitchFamily="34" charset="0"/>
                <a:ea typeface="Gelasio" pitchFamily="34" charset="-122"/>
                <a:cs typeface="Gelasio" pitchFamily="34" charset="-120"/>
              </a:rPr>
              <a:t>Data Preparation &amp; Analysis</a:t>
            </a:r>
            <a:endParaRPr lang="en-US" sz="2400" dirty="0"/>
          </a:p>
        </p:txBody>
      </p:sp>
      <p:sp>
        <p:nvSpPr>
          <p:cNvPr id="6" name="Text 4"/>
          <p:cNvSpPr/>
          <p:nvPr/>
        </p:nvSpPr>
        <p:spPr>
          <a:xfrm>
            <a:off x="5372695" y="3231952"/>
            <a:ext cx="3898821" cy="3950494"/>
          </a:xfrm>
          <a:prstGeom prst="rect">
            <a:avLst/>
          </a:prstGeom>
          <a:noFill/>
          <a:ln/>
        </p:spPr>
        <p:txBody>
          <a:bodyPr wrap="square" lIns="0" tIns="0" rIns="0" bIns="0" rtlCol="0" anchor="t"/>
          <a:lstStyle/>
          <a:p>
            <a:pPr marL="0" indent="0">
              <a:lnSpc>
                <a:spcPts val="3100"/>
              </a:lnSpc>
              <a:buNone/>
            </a:pPr>
            <a:r>
              <a:rPr lang="en-US" sz="1900" dirty="0">
                <a:solidFill>
                  <a:srgbClr val="746558"/>
                </a:solidFill>
                <a:latin typeface="Gelasio" pitchFamily="34" charset="0"/>
                <a:ea typeface="Gelasio" pitchFamily="34" charset="-122"/>
                <a:cs typeface="Gelasio" pitchFamily="34" charset="-120"/>
              </a:rPr>
              <a:t>The dataset consisted of features such as gender, age, salary, and purchase history. Exploratory Data Analysis (EDA) was performed to understand data distributions, identify potential outliers, and prepare the data for modeling. Data cleaning and preprocessing techniques were applied to ensure data integrity and model accuracy.</a:t>
            </a:r>
            <a:endParaRPr lang="en-US" sz="1900" dirty="0"/>
          </a:p>
        </p:txBody>
      </p:sp>
      <p:sp>
        <p:nvSpPr>
          <p:cNvPr id="7" name="Text 5"/>
          <p:cNvSpPr/>
          <p:nvPr/>
        </p:nvSpPr>
        <p:spPr>
          <a:xfrm>
            <a:off x="9881354" y="2213610"/>
            <a:ext cx="3898821" cy="771525"/>
          </a:xfrm>
          <a:prstGeom prst="rect">
            <a:avLst/>
          </a:prstGeom>
          <a:noFill/>
          <a:ln/>
        </p:spPr>
        <p:txBody>
          <a:bodyPr wrap="square" lIns="0" tIns="0" rIns="0" bIns="0" rtlCol="0" anchor="t"/>
          <a:lstStyle/>
          <a:p>
            <a:pPr marL="0" indent="0">
              <a:lnSpc>
                <a:spcPts val="3000"/>
              </a:lnSpc>
              <a:buNone/>
            </a:pPr>
            <a:r>
              <a:rPr lang="en-US" sz="2400" dirty="0">
                <a:solidFill>
                  <a:srgbClr val="484237"/>
                </a:solidFill>
                <a:latin typeface="Gelasio" pitchFamily="34" charset="0"/>
                <a:ea typeface="Gelasio" pitchFamily="34" charset="-122"/>
                <a:cs typeface="Gelasio" pitchFamily="34" charset="-120"/>
              </a:rPr>
              <a:t>Model Building &amp; Evaluation</a:t>
            </a:r>
            <a:endParaRPr lang="en-US" sz="2400" dirty="0"/>
          </a:p>
        </p:txBody>
      </p:sp>
      <p:sp>
        <p:nvSpPr>
          <p:cNvPr id="8" name="Text 6"/>
          <p:cNvSpPr/>
          <p:nvPr/>
        </p:nvSpPr>
        <p:spPr>
          <a:xfrm>
            <a:off x="9881354" y="3231952"/>
            <a:ext cx="3898821" cy="3950494"/>
          </a:xfrm>
          <a:prstGeom prst="rect">
            <a:avLst/>
          </a:prstGeom>
          <a:noFill/>
          <a:ln/>
        </p:spPr>
        <p:txBody>
          <a:bodyPr wrap="square" lIns="0" tIns="0" rIns="0" bIns="0" rtlCol="0" anchor="t"/>
          <a:lstStyle/>
          <a:p>
            <a:pPr marL="0" indent="0">
              <a:lnSpc>
                <a:spcPts val="3100"/>
              </a:lnSpc>
              <a:buNone/>
            </a:pPr>
            <a:r>
              <a:rPr lang="en-US" sz="1900" dirty="0">
                <a:solidFill>
                  <a:srgbClr val="746558"/>
                </a:solidFill>
                <a:latin typeface="Gelasio" pitchFamily="34" charset="0"/>
                <a:ea typeface="Gelasio" pitchFamily="34" charset="-122"/>
                <a:cs typeface="Gelasio" pitchFamily="34" charset="-120"/>
              </a:rPr>
              <a:t>The KNN model was built and evaluated using metrics such as accuracy, precision, and recall. These metrics assess the model's ability to correctly classify iPhone buyers and identify potential buyers, respectively. The model's performance was iteratively optimized by adjusting the value of "k" and other hyperparameters.</a:t>
            </a:r>
            <a:endParaRPr lang="en-US" sz="1900" dirty="0"/>
          </a:p>
        </p:txBody>
      </p:sp>
      <p:sp>
        <p:nvSpPr>
          <p:cNvPr id="9" name="Rectangle 8">
            <a:extLst>
              <a:ext uri="{FF2B5EF4-FFF2-40B4-BE49-F238E27FC236}">
                <a16:creationId xmlns:a16="http://schemas.microsoft.com/office/drawing/2014/main" id="{485323A8-C63F-C73E-D263-4C555612C5D9}"/>
              </a:ext>
            </a:extLst>
          </p:cNvPr>
          <p:cNvSpPr/>
          <p:nvPr/>
        </p:nvSpPr>
        <p:spPr>
          <a:xfrm>
            <a:off x="12659709" y="7653212"/>
            <a:ext cx="1844566" cy="504497"/>
          </a:xfrm>
          <a:prstGeom prst="rect">
            <a:avLst/>
          </a:prstGeom>
          <a:solidFill>
            <a:srgbClr val="F9F6F0"/>
          </a:solidFill>
          <a:ln>
            <a:solidFill>
              <a:srgbClr val="F9F6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53547" y="592098"/>
            <a:ext cx="8464034" cy="672822"/>
          </a:xfrm>
          <a:prstGeom prst="rect">
            <a:avLst/>
          </a:prstGeom>
          <a:noFill/>
          <a:ln/>
        </p:spPr>
        <p:txBody>
          <a:bodyPr wrap="none" lIns="0" tIns="0" rIns="0" bIns="0" rtlCol="0" anchor="t"/>
          <a:lstStyle/>
          <a:p>
            <a:pPr marL="0" indent="0">
              <a:lnSpc>
                <a:spcPts val="5250"/>
              </a:lnSpc>
              <a:buNone/>
            </a:pPr>
            <a:r>
              <a:rPr lang="en-US" sz="4200" dirty="0">
                <a:solidFill>
                  <a:srgbClr val="484237"/>
                </a:solidFill>
                <a:latin typeface="Gelasio" pitchFamily="34" charset="0"/>
                <a:ea typeface="Gelasio" pitchFamily="34" charset="-122"/>
                <a:cs typeface="Gelasio" pitchFamily="34" charset="-120"/>
              </a:rPr>
              <a:t>Visualizing Results and Insights</a:t>
            </a:r>
            <a:endParaRPr lang="en-US" sz="4200" dirty="0"/>
          </a:p>
        </p:txBody>
      </p:sp>
      <p:pic>
        <p:nvPicPr>
          <p:cNvPr id="3" name="Image 0" descr="preencoded.png"/>
          <p:cNvPicPr>
            <a:picLocks noChangeAspect="1"/>
          </p:cNvPicPr>
          <p:nvPr/>
        </p:nvPicPr>
        <p:blipFill>
          <a:blip r:embed="rId3"/>
          <a:stretch>
            <a:fillRect/>
          </a:stretch>
        </p:blipFill>
        <p:spPr>
          <a:xfrm>
            <a:off x="753547" y="1695569"/>
            <a:ext cx="4159091" cy="2570440"/>
          </a:xfrm>
          <a:prstGeom prst="rect">
            <a:avLst/>
          </a:prstGeom>
        </p:spPr>
      </p:pic>
      <p:sp>
        <p:nvSpPr>
          <p:cNvPr id="4" name="Text 1"/>
          <p:cNvSpPr/>
          <p:nvPr/>
        </p:nvSpPr>
        <p:spPr>
          <a:xfrm>
            <a:off x="753547" y="4535091"/>
            <a:ext cx="2719387" cy="336471"/>
          </a:xfrm>
          <a:prstGeom prst="rect">
            <a:avLst/>
          </a:prstGeom>
          <a:noFill/>
          <a:ln/>
        </p:spPr>
        <p:txBody>
          <a:bodyPr wrap="none" lIns="0" tIns="0" rIns="0" bIns="0" rtlCol="0" anchor="t"/>
          <a:lstStyle/>
          <a:p>
            <a:pPr marL="0" indent="0" algn="l">
              <a:lnSpc>
                <a:spcPts val="2600"/>
              </a:lnSpc>
              <a:buNone/>
            </a:pPr>
            <a:r>
              <a:rPr lang="en-US" sz="2100" dirty="0">
                <a:solidFill>
                  <a:srgbClr val="746558"/>
                </a:solidFill>
                <a:latin typeface="Gelasio" pitchFamily="34" charset="0"/>
                <a:ea typeface="Gelasio" pitchFamily="34" charset="-122"/>
                <a:cs typeface="Gelasio" pitchFamily="34" charset="-120"/>
              </a:rPr>
              <a:t>Tableau Dashboards</a:t>
            </a:r>
            <a:endParaRPr lang="en-US" sz="2100" dirty="0"/>
          </a:p>
        </p:txBody>
      </p:sp>
      <p:sp>
        <p:nvSpPr>
          <p:cNvPr id="5" name="Text 2"/>
          <p:cNvSpPr/>
          <p:nvPr/>
        </p:nvSpPr>
        <p:spPr>
          <a:xfrm>
            <a:off x="753547" y="5000744"/>
            <a:ext cx="4159091" cy="2756535"/>
          </a:xfrm>
          <a:prstGeom prst="rect">
            <a:avLst/>
          </a:prstGeom>
          <a:noFill/>
          <a:ln/>
        </p:spPr>
        <p:txBody>
          <a:bodyPr wrap="square" lIns="0" tIns="0" rIns="0" bIns="0" rtlCol="0" anchor="t"/>
          <a:lstStyle/>
          <a:p>
            <a:pPr marL="0" indent="0" algn="l">
              <a:lnSpc>
                <a:spcPts val="2700"/>
              </a:lnSpc>
              <a:buNone/>
            </a:pPr>
            <a:r>
              <a:rPr lang="en-US" sz="1650" dirty="0">
                <a:solidFill>
                  <a:srgbClr val="746558"/>
                </a:solidFill>
                <a:latin typeface="Gelasio" pitchFamily="34" charset="0"/>
                <a:ea typeface="Gelasio" pitchFamily="34" charset="-122"/>
                <a:cs typeface="Gelasio" pitchFamily="34" charset="-120"/>
              </a:rPr>
              <a:t>Interactive dashboards were created using Tableau to visualize the model's performance and key insights. These dashboards allowed for easy exploration of the data and provided clear visual representations of the model's accuracy, precision, and recall across different customer segments.</a:t>
            </a:r>
            <a:endParaRPr lang="en-US" sz="1650" dirty="0"/>
          </a:p>
        </p:txBody>
      </p:sp>
      <p:pic>
        <p:nvPicPr>
          <p:cNvPr id="6" name="Image 1" descr="preencoded.png"/>
          <p:cNvPicPr>
            <a:picLocks noChangeAspect="1"/>
          </p:cNvPicPr>
          <p:nvPr/>
        </p:nvPicPr>
        <p:blipFill>
          <a:blip r:embed="rId4"/>
          <a:stretch>
            <a:fillRect/>
          </a:stretch>
        </p:blipFill>
        <p:spPr>
          <a:xfrm>
            <a:off x="5235535" y="1695569"/>
            <a:ext cx="4159210" cy="2570559"/>
          </a:xfrm>
          <a:prstGeom prst="rect">
            <a:avLst/>
          </a:prstGeom>
        </p:spPr>
      </p:pic>
      <p:sp>
        <p:nvSpPr>
          <p:cNvPr id="7" name="Text 3"/>
          <p:cNvSpPr/>
          <p:nvPr/>
        </p:nvSpPr>
        <p:spPr>
          <a:xfrm>
            <a:off x="5235535" y="4535210"/>
            <a:ext cx="2691646" cy="336471"/>
          </a:xfrm>
          <a:prstGeom prst="rect">
            <a:avLst/>
          </a:prstGeom>
          <a:noFill/>
          <a:ln/>
        </p:spPr>
        <p:txBody>
          <a:bodyPr wrap="none" lIns="0" tIns="0" rIns="0" bIns="0" rtlCol="0" anchor="t"/>
          <a:lstStyle/>
          <a:p>
            <a:pPr marL="0" indent="0" algn="l">
              <a:lnSpc>
                <a:spcPts val="2600"/>
              </a:lnSpc>
              <a:buNone/>
            </a:pPr>
            <a:r>
              <a:rPr lang="en-US" sz="2100" dirty="0">
                <a:solidFill>
                  <a:srgbClr val="746558"/>
                </a:solidFill>
                <a:latin typeface="Gelasio" pitchFamily="34" charset="0"/>
                <a:ea typeface="Gelasio" pitchFamily="34" charset="-122"/>
                <a:cs typeface="Gelasio" pitchFamily="34" charset="-120"/>
              </a:rPr>
              <a:t>Python Notebooks</a:t>
            </a:r>
            <a:endParaRPr lang="en-US" sz="2100" dirty="0"/>
          </a:p>
        </p:txBody>
      </p:sp>
      <p:sp>
        <p:nvSpPr>
          <p:cNvPr id="8" name="Text 4"/>
          <p:cNvSpPr/>
          <p:nvPr/>
        </p:nvSpPr>
        <p:spPr>
          <a:xfrm>
            <a:off x="5235535" y="5000863"/>
            <a:ext cx="4159210" cy="2067401"/>
          </a:xfrm>
          <a:prstGeom prst="rect">
            <a:avLst/>
          </a:prstGeom>
          <a:noFill/>
          <a:ln/>
        </p:spPr>
        <p:txBody>
          <a:bodyPr wrap="square" lIns="0" tIns="0" rIns="0" bIns="0" rtlCol="0" anchor="t"/>
          <a:lstStyle/>
          <a:p>
            <a:pPr marL="0" indent="0" algn="l">
              <a:lnSpc>
                <a:spcPts val="2700"/>
              </a:lnSpc>
              <a:buNone/>
            </a:pPr>
            <a:r>
              <a:rPr lang="en-US" sz="1650" dirty="0">
                <a:solidFill>
                  <a:srgbClr val="746558"/>
                </a:solidFill>
                <a:latin typeface="Gelasio" pitchFamily="34" charset="0"/>
                <a:ea typeface="Gelasio" pitchFamily="34" charset="-122"/>
                <a:cs typeface="Gelasio" pitchFamily="34" charset="-120"/>
              </a:rPr>
              <a:t>Python notebooks were used to document the code, analysis steps, and model training process. These notebooks served as a comprehensive record of the project and facilitated collaboration among team members.</a:t>
            </a:r>
            <a:endParaRPr lang="en-US" sz="1650" dirty="0"/>
          </a:p>
        </p:txBody>
      </p:sp>
      <p:pic>
        <p:nvPicPr>
          <p:cNvPr id="9" name="Image 2" descr="preencoded.png"/>
          <p:cNvPicPr>
            <a:picLocks noChangeAspect="1"/>
          </p:cNvPicPr>
          <p:nvPr/>
        </p:nvPicPr>
        <p:blipFill>
          <a:blip r:embed="rId5"/>
          <a:stretch>
            <a:fillRect/>
          </a:stretch>
        </p:blipFill>
        <p:spPr>
          <a:xfrm>
            <a:off x="9717643" y="1695569"/>
            <a:ext cx="4159091" cy="2570440"/>
          </a:xfrm>
          <a:prstGeom prst="rect">
            <a:avLst/>
          </a:prstGeom>
        </p:spPr>
      </p:pic>
      <p:sp>
        <p:nvSpPr>
          <p:cNvPr id="10" name="Text 5"/>
          <p:cNvSpPr/>
          <p:nvPr/>
        </p:nvSpPr>
        <p:spPr>
          <a:xfrm>
            <a:off x="9717643" y="4535091"/>
            <a:ext cx="2691646" cy="336471"/>
          </a:xfrm>
          <a:prstGeom prst="rect">
            <a:avLst/>
          </a:prstGeom>
          <a:noFill/>
          <a:ln/>
        </p:spPr>
        <p:txBody>
          <a:bodyPr wrap="none" lIns="0" tIns="0" rIns="0" bIns="0" rtlCol="0" anchor="t"/>
          <a:lstStyle/>
          <a:p>
            <a:pPr marL="0" indent="0" algn="l">
              <a:lnSpc>
                <a:spcPts val="2600"/>
              </a:lnSpc>
              <a:buNone/>
            </a:pPr>
            <a:r>
              <a:rPr lang="en-US" sz="2100" dirty="0">
                <a:solidFill>
                  <a:srgbClr val="746558"/>
                </a:solidFill>
                <a:latin typeface="Gelasio" pitchFamily="34" charset="0"/>
                <a:ea typeface="Gelasio" pitchFamily="34" charset="-122"/>
                <a:cs typeface="Gelasio" pitchFamily="34" charset="-120"/>
              </a:rPr>
              <a:t>Word Reports</a:t>
            </a:r>
            <a:endParaRPr lang="en-US" sz="2100" dirty="0"/>
          </a:p>
        </p:txBody>
      </p:sp>
      <p:sp>
        <p:nvSpPr>
          <p:cNvPr id="11" name="Text 6"/>
          <p:cNvSpPr/>
          <p:nvPr/>
        </p:nvSpPr>
        <p:spPr>
          <a:xfrm>
            <a:off x="9717643" y="5000744"/>
            <a:ext cx="4159091" cy="2067401"/>
          </a:xfrm>
          <a:prstGeom prst="rect">
            <a:avLst/>
          </a:prstGeom>
          <a:noFill/>
          <a:ln/>
        </p:spPr>
        <p:txBody>
          <a:bodyPr wrap="square" lIns="0" tIns="0" rIns="0" bIns="0" rtlCol="0" anchor="t"/>
          <a:lstStyle/>
          <a:p>
            <a:pPr marL="0" indent="0" algn="l">
              <a:lnSpc>
                <a:spcPts val="2700"/>
              </a:lnSpc>
              <a:buNone/>
            </a:pPr>
            <a:r>
              <a:rPr lang="en-US" sz="1650" dirty="0">
                <a:solidFill>
                  <a:srgbClr val="746558"/>
                </a:solidFill>
                <a:latin typeface="Gelasio" pitchFamily="34" charset="0"/>
                <a:ea typeface="Gelasio" pitchFamily="34" charset="-122"/>
                <a:cs typeface="Gelasio" pitchFamily="34" charset="-120"/>
              </a:rPr>
              <a:t>Formal reports were prepared using Microsoft Word to summarize the project's findings, methodology, and conclusions. These reports presented the results in a clear and concise manner for stakeholders and decision-makers.</a:t>
            </a:r>
            <a:endParaRPr lang="en-US" sz="1650" dirty="0"/>
          </a:p>
        </p:txBody>
      </p:sp>
      <p:sp>
        <p:nvSpPr>
          <p:cNvPr id="12" name="Rectangle 11">
            <a:extLst>
              <a:ext uri="{FF2B5EF4-FFF2-40B4-BE49-F238E27FC236}">
                <a16:creationId xmlns:a16="http://schemas.microsoft.com/office/drawing/2014/main" id="{1092D8DE-AC78-CE7B-5BCF-4581ED55ADC1}"/>
              </a:ext>
            </a:extLst>
          </p:cNvPr>
          <p:cNvSpPr/>
          <p:nvPr/>
        </p:nvSpPr>
        <p:spPr>
          <a:xfrm>
            <a:off x="12659709" y="7653212"/>
            <a:ext cx="1844566" cy="504497"/>
          </a:xfrm>
          <a:prstGeom prst="rect">
            <a:avLst/>
          </a:prstGeom>
          <a:solidFill>
            <a:srgbClr val="F9F6F0"/>
          </a:solidFill>
          <a:ln>
            <a:solidFill>
              <a:srgbClr val="F9F6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363670" y="2564963"/>
            <a:ext cx="5046940" cy="3099673"/>
          </a:xfrm>
          <a:prstGeom prst="rect">
            <a:avLst/>
          </a:prstGeom>
        </p:spPr>
      </p:pic>
      <p:sp>
        <p:nvSpPr>
          <p:cNvPr id="4" name="Text 0"/>
          <p:cNvSpPr/>
          <p:nvPr/>
        </p:nvSpPr>
        <p:spPr>
          <a:xfrm>
            <a:off x="615077" y="558998"/>
            <a:ext cx="6757868" cy="549116"/>
          </a:xfrm>
          <a:prstGeom prst="rect">
            <a:avLst/>
          </a:prstGeom>
          <a:noFill/>
          <a:ln/>
        </p:spPr>
        <p:txBody>
          <a:bodyPr wrap="none" lIns="0" tIns="0" rIns="0" bIns="0" rtlCol="0" anchor="t"/>
          <a:lstStyle/>
          <a:p>
            <a:pPr marL="0" indent="0">
              <a:lnSpc>
                <a:spcPts val="4300"/>
              </a:lnSpc>
              <a:buNone/>
            </a:pPr>
            <a:r>
              <a:rPr lang="en-US" sz="3450" dirty="0">
                <a:solidFill>
                  <a:srgbClr val="484237"/>
                </a:solidFill>
                <a:latin typeface="Gelasio" pitchFamily="34" charset="0"/>
                <a:ea typeface="Gelasio" pitchFamily="34" charset="-122"/>
                <a:cs typeface="Gelasio" pitchFamily="34" charset="-120"/>
              </a:rPr>
              <a:t>Impact on Business Operations</a:t>
            </a:r>
            <a:endParaRPr lang="en-US" sz="3450" dirty="0"/>
          </a:p>
        </p:txBody>
      </p:sp>
      <p:pic>
        <p:nvPicPr>
          <p:cNvPr id="5" name="Image 2" descr="preencoded.png"/>
          <p:cNvPicPr>
            <a:picLocks noChangeAspect="1"/>
          </p:cNvPicPr>
          <p:nvPr/>
        </p:nvPicPr>
        <p:blipFill>
          <a:blip r:embed="rId5"/>
          <a:stretch>
            <a:fillRect/>
          </a:stretch>
        </p:blipFill>
        <p:spPr>
          <a:xfrm>
            <a:off x="615077" y="1371719"/>
            <a:ext cx="878681" cy="1574721"/>
          </a:xfrm>
          <a:prstGeom prst="rect">
            <a:avLst/>
          </a:prstGeom>
        </p:spPr>
      </p:pic>
      <p:sp>
        <p:nvSpPr>
          <p:cNvPr id="6" name="Text 1"/>
          <p:cNvSpPr/>
          <p:nvPr/>
        </p:nvSpPr>
        <p:spPr>
          <a:xfrm>
            <a:off x="1757363" y="1547455"/>
            <a:ext cx="3727490" cy="274558"/>
          </a:xfrm>
          <a:prstGeom prst="rect">
            <a:avLst/>
          </a:prstGeom>
          <a:noFill/>
          <a:ln/>
        </p:spPr>
        <p:txBody>
          <a:bodyPr wrap="none" lIns="0" tIns="0" rIns="0" bIns="0" rtlCol="0" anchor="t"/>
          <a:lstStyle/>
          <a:p>
            <a:pPr marL="0" indent="0" algn="l">
              <a:lnSpc>
                <a:spcPts val="2150"/>
              </a:lnSpc>
              <a:buNone/>
            </a:pPr>
            <a:r>
              <a:rPr lang="en-US" sz="1700" dirty="0">
                <a:solidFill>
                  <a:srgbClr val="746558"/>
                </a:solidFill>
                <a:latin typeface="Gelasio" pitchFamily="34" charset="0"/>
                <a:ea typeface="Gelasio" pitchFamily="34" charset="-122"/>
                <a:cs typeface="Gelasio" pitchFamily="34" charset="-120"/>
              </a:rPr>
              <a:t>Improved Marketing Effectiveness</a:t>
            </a:r>
            <a:endParaRPr lang="en-US" sz="1700" dirty="0"/>
          </a:p>
        </p:txBody>
      </p:sp>
      <p:sp>
        <p:nvSpPr>
          <p:cNvPr id="7" name="Text 2"/>
          <p:cNvSpPr/>
          <p:nvPr/>
        </p:nvSpPr>
        <p:spPr>
          <a:xfrm>
            <a:off x="1757363" y="1927384"/>
            <a:ext cx="6771561" cy="843320"/>
          </a:xfrm>
          <a:prstGeom prst="rect">
            <a:avLst/>
          </a:prstGeom>
          <a:noFill/>
          <a:ln/>
        </p:spPr>
        <p:txBody>
          <a:bodyPr wrap="square" lIns="0" tIns="0" rIns="0" bIns="0" rtlCol="0" anchor="t"/>
          <a:lstStyle/>
          <a:p>
            <a:pPr marL="0" indent="0" algn="l">
              <a:lnSpc>
                <a:spcPts val="2200"/>
              </a:lnSpc>
              <a:buNone/>
            </a:pPr>
            <a:r>
              <a:rPr lang="en-US" sz="1350" dirty="0">
                <a:solidFill>
                  <a:srgbClr val="746558"/>
                </a:solidFill>
                <a:latin typeface="Gelasio" pitchFamily="34" charset="0"/>
                <a:ea typeface="Gelasio" pitchFamily="34" charset="-122"/>
                <a:cs typeface="Gelasio" pitchFamily="34" charset="-120"/>
              </a:rPr>
              <a:t>By accurately identifying potential iPhone buyers, the model enabled businesses to focus marketing efforts on the most receptive audience segments, resulting in improved conversion rates and increased ROI on marketing campaigns.</a:t>
            </a:r>
            <a:endParaRPr lang="en-US" sz="1350" dirty="0"/>
          </a:p>
        </p:txBody>
      </p:sp>
      <p:pic>
        <p:nvPicPr>
          <p:cNvPr id="8" name="Image 3" descr="preencoded.png"/>
          <p:cNvPicPr>
            <a:picLocks noChangeAspect="1"/>
          </p:cNvPicPr>
          <p:nvPr/>
        </p:nvPicPr>
        <p:blipFill>
          <a:blip r:embed="rId6"/>
          <a:stretch>
            <a:fillRect/>
          </a:stretch>
        </p:blipFill>
        <p:spPr>
          <a:xfrm>
            <a:off x="615077" y="2946440"/>
            <a:ext cx="878681" cy="1574721"/>
          </a:xfrm>
          <a:prstGeom prst="rect">
            <a:avLst/>
          </a:prstGeom>
        </p:spPr>
      </p:pic>
      <p:sp>
        <p:nvSpPr>
          <p:cNvPr id="9" name="Text 3"/>
          <p:cNvSpPr/>
          <p:nvPr/>
        </p:nvSpPr>
        <p:spPr>
          <a:xfrm>
            <a:off x="1757363" y="3122176"/>
            <a:ext cx="3918347" cy="274558"/>
          </a:xfrm>
          <a:prstGeom prst="rect">
            <a:avLst/>
          </a:prstGeom>
          <a:noFill/>
          <a:ln/>
        </p:spPr>
        <p:txBody>
          <a:bodyPr wrap="none" lIns="0" tIns="0" rIns="0" bIns="0" rtlCol="0" anchor="t"/>
          <a:lstStyle/>
          <a:p>
            <a:pPr marL="0" indent="0" algn="l">
              <a:lnSpc>
                <a:spcPts val="2150"/>
              </a:lnSpc>
              <a:buNone/>
            </a:pPr>
            <a:r>
              <a:rPr lang="en-US" sz="1700" dirty="0">
                <a:solidFill>
                  <a:srgbClr val="746558"/>
                </a:solidFill>
                <a:latin typeface="Gelasio" pitchFamily="34" charset="0"/>
                <a:ea typeface="Gelasio" pitchFamily="34" charset="-122"/>
                <a:cs typeface="Gelasio" pitchFamily="34" charset="-120"/>
              </a:rPr>
              <a:t>Personalized Customer Engagement</a:t>
            </a:r>
            <a:endParaRPr lang="en-US" sz="1700" dirty="0"/>
          </a:p>
        </p:txBody>
      </p:sp>
      <p:sp>
        <p:nvSpPr>
          <p:cNvPr id="10" name="Text 4"/>
          <p:cNvSpPr/>
          <p:nvPr/>
        </p:nvSpPr>
        <p:spPr>
          <a:xfrm>
            <a:off x="1757363" y="3502104"/>
            <a:ext cx="6771561" cy="843320"/>
          </a:xfrm>
          <a:prstGeom prst="rect">
            <a:avLst/>
          </a:prstGeom>
          <a:noFill/>
          <a:ln/>
        </p:spPr>
        <p:txBody>
          <a:bodyPr wrap="square" lIns="0" tIns="0" rIns="0" bIns="0" rtlCol="0" anchor="t"/>
          <a:lstStyle/>
          <a:p>
            <a:pPr marL="0" indent="0" algn="l">
              <a:lnSpc>
                <a:spcPts val="2200"/>
              </a:lnSpc>
              <a:buNone/>
            </a:pPr>
            <a:r>
              <a:rPr lang="en-US" sz="1350" dirty="0">
                <a:solidFill>
                  <a:srgbClr val="746558"/>
                </a:solidFill>
                <a:latin typeface="Gelasio" pitchFamily="34" charset="0"/>
                <a:ea typeface="Gelasio" pitchFamily="34" charset="-122"/>
                <a:cs typeface="Gelasio" pitchFamily="34" charset="-120"/>
              </a:rPr>
              <a:t>The model's insights allowed for the personalization of marketing campaigns, tailoring offers and promotions to individual customer needs and preferences. This personalized approach enhanced customer engagement and satisfaction.</a:t>
            </a:r>
            <a:endParaRPr lang="en-US" sz="1350" dirty="0"/>
          </a:p>
        </p:txBody>
      </p:sp>
      <p:pic>
        <p:nvPicPr>
          <p:cNvPr id="11" name="Image 4" descr="preencoded.png"/>
          <p:cNvPicPr>
            <a:picLocks noChangeAspect="1"/>
          </p:cNvPicPr>
          <p:nvPr/>
        </p:nvPicPr>
        <p:blipFill>
          <a:blip r:embed="rId7"/>
          <a:stretch>
            <a:fillRect/>
          </a:stretch>
        </p:blipFill>
        <p:spPr>
          <a:xfrm>
            <a:off x="615077" y="4521160"/>
            <a:ext cx="878681" cy="1574721"/>
          </a:xfrm>
          <a:prstGeom prst="rect">
            <a:avLst/>
          </a:prstGeom>
        </p:spPr>
      </p:pic>
      <p:sp>
        <p:nvSpPr>
          <p:cNvPr id="12" name="Text 5"/>
          <p:cNvSpPr/>
          <p:nvPr/>
        </p:nvSpPr>
        <p:spPr>
          <a:xfrm>
            <a:off x="1757363" y="4696897"/>
            <a:ext cx="3047286" cy="274558"/>
          </a:xfrm>
          <a:prstGeom prst="rect">
            <a:avLst/>
          </a:prstGeom>
          <a:noFill/>
          <a:ln/>
        </p:spPr>
        <p:txBody>
          <a:bodyPr wrap="none" lIns="0" tIns="0" rIns="0" bIns="0" rtlCol="0" anchor="t"/>
          <a:lstStyle/>
          <a:p>
            <a:pPr marL="0" indent="0" algn="l">
              <a:lnSpc>
                <a:spcPts val="2150"/>
              </a:lnSpc>
              <a:buNone/>
            </a:pPr>
            <a:r>
              <a:rPr lang="en-US" sz="1700" dirty="0">
                <a:solidFill>
                  <a:srgbClr val="746558"/>
                </a:solidFill>
                <a:latin typeface="Gelasio" pitchFamily="34" charset="0"/>
                <a:ea typeface="Gelasio" pitchFamily="34" charset="-122"/>
                <a:cs typeface="Gelasio" pitchFamily="34" charset="-120"/>
              </a:rPr>
              <a:t>Enhanced Customer Loyalty</a:t>
            </a:r>
            <a:endParaRPr lang="en-US" sz="1700" dirty="0"/>
          </a:p>
        </p:txBody>
      </p:sp>
      <p:sp>
        <p:nvSpPr>
          <p:cNvPr id="13" name="Text 6"/>
          <p:cNvSpPr/>
          <p:nvPr/>
        </p:nvSpPr>
        <p:spPr>
          <a:xfrm>
            <a:off x="1757363" y="5076825"/>
            <a:ext cx="6771561" cy="843320"/>
          </a:xfrm>
          <a:prstGeom prst="rect">
            <a:avLst/>
          </a:prstGeom>
          <a:noFill/>
          <a:ln/>
        </p:spPr>
        <p:txBody>
          <a:bodyPr wrap="square" lIns="0" tIns="0" rIns="0" bIns="0" rtlCol="0" anchor="t"/>
          <a:lstStyle/>
          <a:p>
            <a:pPr marL="0" indent="0" algn="l">
              <a:lnSpc>
                <a:spcPts val="2200"/>
              </a:lnSpc>
              <a:buNone/>
            </a:pPr>
            <a:r>
              <a:rPr lang="en-US" sz="1350" dirty="0">
                <a:solidFill>
                  <a:srgbClr val="746558"/>
                </a:solidFill>
                <a:latin typeface="Gelasio" pitchFamily="34" charset="0"/>
                <a:ea typeface="Gelasio" pitchFamily="34" charset="-122"/>
                <a:cs typeface="Gelasio" pitchFamily="34" charset="-120"/>
              </a:rPr>
              <a:t>By anticipating customer needs and providing relevant promotions, the model fostered customer loyalty. This resulted in repeat purchases and increased lifetime value for each customer.</a:t>
            </a:r>
            <a:endParaRPr lang="en-US" sz="1350" dirty="0"/>
          </a:p>
        </p:txBody>
      </p:sp>
      <p:pic>
        <p:nvPicPr>
          <p:cNvPr id="14" name="Image 5" descr="preencoded.png"/>
          <p:cNvPicPr>
            <a:picLocks noChangeAspect="1"/>
          </p:cNvPicPr>
          <p:nvPr/>
        </p:nvPicPr>
        <p:blipFill>
          <a:blip r:embed="rId8"/>
          <a:stretch>
            <a:fillRect/>
          </a:stretch>
        </p:blipFill>
        <p:spPr>
          <a:xfrm>
            <a:off x="615077" y="6095881"/>
            <a:ext cx="878681" cy="1574721"/>
          </a:xfrm>
          <a:prstGeom prst="rect">
            <a:avLst/>
          </a:prstGeom>
        </p:spPr>
      </p:pic>
      <p:sp>
        <p:nvSpPr>
          <p:cNvPr id="15" name="Text 7"/>
          <p:cNvSpPr/>
          <p:nvPr/>
        </p:nvSpPr>
        <p:spPr>
          <a:xfrm>
            <a:off x="1757363" y="6271617"/>
            <a:ext cx="3137416" cy="274558"/>
          </a:xfrm>
          <a:prstGeom prst="rect">
            <a:avLst/>
          </a:prstGeom>
          <a:noFill/>
          <a:ln/>
        </p:spPr>
        <p:txBody>
          <a:bodyPr wrap="none" lIns="0" tIns="0" rIns="0" bIns="0" rtlCol="0" anchor="t"/>
          <a:lstStyle/>
          <a:p>
            <a:pPr marL="0" indent="0" algn="l">
              <a:lnSpc>
                <a:spcPts val="2150"/>
              </a:lnSpc>
              <a:buNone/>
            </a:pPr>
            <a:r>
              <a:rPr lang="en-US" sz="1700" dirty="0">
                <a:solidFill>
                  <a:srgbClr val="746558"/>
                </a:solidFill>
                <a:latin typeface="Gelasio" pitchFamily="34" charset="0"/>
                <a:ea typeface="Gelasio" pitchFamily="34" charset="-122"/>
                <a:cs typeface="Gelasio" pitchFamily="34" charset="-120"/>
              </a:rPr>
              <a:t>Increased Sales and Revenue</a:t>
            </a:r>
            <a:endParaRPr lang="en-US" sz="1700" dirty="0"/>
          </a:p>
        </p:txBody>
      </p:sp>
      <p:sp>
        <p:nvSpPr>
          <p:cNvPr id="16" name="Text 8"/>
          <p:cNvSpPr/>
          <p:nvPr/>
        </p:nvSpPr>
        <p:spPr>
          <a:xfrm>
            <a:off x="1757363" y="6651546"/>
            <a:ext cx="6771561" cy="843320"/>
          </a:xfrm>
          <a:prstGeom prst="rect">
            <a:avLst/>
          </a:prstGeom>
          <a:noFill/>
          <a:ln/>
        </p:spPr>
        <p:txBody>
          <a:bodyPr wrap="square" lIns="0" tIns="0" rIns="0" bIns="0" rtlCol="0" anchor="t"/>
          <a:lstStyle/>
          <a:p>
            <a:pPr marL="0" indent="0" algn="l">
              <a:lnSpc>
                <a:spcPts val="2200"/>
              </a:lnSpc>
              <a:buNone/>
            </a:pPr>
            <a:r>
              <a:rPr lang="en-US" sz="1350" dirty="0">
                <a:solidFill>
                  <a:srgbClr val="746558"/>
                </a:solidFill>
                <a:latin typeface="Gelasio" pitchFamily="34" charset="0"/>
                <a:ea typeface="Gelasio" pitchFamily="34" charset="-122"/>
                <a:cs typeface="Gelasio" pitchFamily="34" charset="-120"/>
              </a:rPr>
              <a:t>The combination of improved marketing effectiveness, personalized customer engagement, and enhanced customer loyalty ultimately led to increased sales and revenue for the business.</a:t>
            </a:r>
            <a:endParaRPr lang="en-US" sz="13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46189"/>
          </a:xfrm>
          <a:prstGeom prst="rect">
            <a:avLst/>
          </a:prstGeom>
        </p:spPr>
      </p:pic>
      <p:pic>
        <p:nvPicPr>
          <p:cNvPr id="3" name="Image 1" descr="preencoded.png"/>
          <p:cNvPicPr>
            <a:picLocks noChangeAspect="1"/>
          </p:cNvPicPr>
          <p:nvPr/>
        </p:nvPicPr>
        <p:blipFill>
          <a:blip r:embed="rId4"/>
          <a:stretch>
            <a:fillRect/>
          </a:stretch>
        </p:blipFill>
        <p:spPr>
          <a:xfrm>
            <a:off x="6176605" y="284559"/>
            <a:ext cx="2277070" cy="2277070"/>
          </a:xfrm>
          <a:prstGeom prst="rect">
            <a:avLst/>
          </a:prstGeom>
        </p:spPr>
      </p:pic>
      <p:sp>
        <p:nvSpPr>
          <p:cNvPr id="4" name="Text 0"/>
          <p:cNvSpPr/>
          <p:nvPr/>
        </p:nvSpPr>
        <p:spPr>
          <a:xfrm>
            <a:off x="796885" y="3478530"/>
            <a:ext cx="9217104" cy="711518"/>
          </a:xfrm>
          <a:prstGeom prst="rect">
            <a:avLst/>
          </a:prstGeom>
          <a:noFill/>
          <a:ln/>
        </p:spPr>
        <p:txBody>
          <a:bodyPr wrap="none" lIns="0" tIns="0" rIns="0" bIns="0" rtlCol="0" anchor="t"/>
          <a:lstStyle/>
          <a:p>
            <a:pPr marL="0" indent="0">
              <a:lnSpc>
                <a:spcPts val="5600"/>
              </a:lnSpc>
              <a:buNone/>
            </a:pPr>
            <a:r>
              <a:rPr lang="en-US" sz="4450" dirty="0">
                <a:solidFill>
                  <a:srgbClr val="484237"/>
                </a:solidFill>
                <a:latin typeface="Gelasio" pitchFamily="34" charset="0"/>
                <a:ea typeface="Gelasio" pitchFamily="34" charset="-122"/>
                <a:cs typeface="Gelasio" pitchFamily="34" charset="-120"/>
              </a:rPr>
              <a:t>Project Collaboration and Access</a:t>
            </a:r>
            <a:endParaRPr lang="en-US" sz="4450" dirty="0"/>
          </a:p>
        </p:txBody>
      </p:sp>
      <p:sp>
        <p:nvSpPr>
          <p:cNvPr id="5" name="Shape 1"/>
          <p:cNvSpPr/>
          <p:nvPr/>
        </p:nvSpPr>
        <p:spPr>
          <a:xfrm>
            <a:off x="796885" y="4531519"/>
            <a:ext cx="13036629" cy="3065621"/>
          </a:xfrm>
          <a:prstGeom prst="roundRect">
            <a:avLst>
              <a:gd name="adj" fmla="val 1114"/>
            </a:avLst>
          </a:prstGeom>
          <a:noFill/>
          <a:ln w="7620">
            <a:solidFill>
              <a:srgbClr val="000000">
                <a:alpha val="8000"/>
              </a:srgbClr>
            </a:solidFill>
            <a:prstDash val="solid"/>
          </a:ln>
        </p:spPr>
      </p:sp>
      <p:sp>
        <p:nvSpPr>
          <p:cNvPr id="6" name="Shape 2"/>
          <p:cNvSpPr/>
          <p:nvPr/>
        </p:nvSpPr>
        <p:spPr>
          <a:xfrm>
            <a:off x="804505" y="4539139"/>
            <a:ext cx="13021389" cy="652582"/>
          </a:xfrm>
          <a:prstGeom prst="rect">
            <a:avLst/>
          </a:prstGeom>
          <a:solidFill>
            <a:srgbClr val="FFFFFF">
              <a:alpha val="4000"/>
            </a:srgbClr>
          </a:solidFill>
          <a:ln/>
        </p:spPr>
      </p:sp>
      <p:sp>
        <p:nvSpPr>
          <p:cNvPr id="7" name="Text 3"/>
          <p:cNvSpPr/>
          <p:nvPr/>
        </p:nvSpPr>
        <p:spPr>
          <a:xfrm>
            <a:off x="1032153" y="4683323"/>
            <a:ext cx="6051590" cy="364212"/>
          </a:xfrm>
          <a:prstGeom prst="rect">
            <a:avLst/>
          </a:prstGeom>
          <a:noFill/>
          <a:ln/>
        </p:spPr>
        <p:txBody>
          <a:bodyPr wrap="non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Project Repository</a:t>
            </a:r>
            <a:endParaRPr lang="en-US" sz="1750" dirty="0"/>
          </a:p>
        </p:txBody>
      </p:sp>
      <p:sp>
        <p:nvSpPr>
          <p:cNvPr id="8" name="Text 4"/>
          <p:cNvSpPr/>
          <p:nvPr/>
        </p:nvSpPr>
        <p:spPr>
          <a:xfrm>
            <a:off x="7546658" y="4683323"/>
            <a:ext cx="6051590" cy="364212"/>
          </a:xfrm>
          <a:prstGeom prst="rect">
            <a:avLst/>
          </a:prstGeom>
          <a:noFill/>
          <a:ln/>
        </p:spPr>
        <p:txBody>
          <a:bodyPr wrap="non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GitHub</a:t>
            </a:r>
            <a:endParaRPr lang="en-US" sz="1750" dirty="0"/>
          </a:p>
        </p:txBody>
      </p:sp>
      <p:sp>
        <p:nvSpPr>
          <p:cNvPr id="9" name="Shape 5"/>
          <p:cNvSpPr/>
          <p:nvPr/>
        </p:nvSpPr>
        <p:spPr>
          <a:xfrm>
            <a:off x="804505" y="5191720"/>
            <a:ext cx="13021389" cy="1016794"/>
          </a:xfrm>
          <a:prstGeom prst="rect">
            <a:avLst/>
          </a:prstGeom>
          <a:solidFill>
            <a:srgbClr val="000000">
              <a:alpha val="4000"/>
            </a:srgbClr>
          </a:solidFill>
          <a:ln/>
        </p:spPr>
      </p:sp>
      <p:sp>
        <p:nvSpPr>
          <p:cNvPr id="10" name="Text 6"/>
          <p:cNvSpPr/>
          <p:nvPr/>
        </p:nvSpPr>
        <p:spPr>
          <a:xfrm>
            <a:off x="1032153" y="5335905"/>
            <a:ext cx="6051590" cy="364212"/>
          </a:xfrm>
          <a:prstGeom prst="rect">
            <a:avLst/>
          </a:prstGeom>
          <a:noFill/>
          <a:ln/>
        </p:spPr>
        <p:txBody>
          <a:bodyPr wrap="non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Collaboration &amp; Updates</a:t>
            </a:r>
            <a:endParaRPr lang="en-US" sz="1750" dirty="0"/>
          </a:p>
        </p:txBody>
      </p:sp>
      <p:sp>
        <p:nvSpPr>
          <p:cNvPr id="11" name="Text 7"/>
          <p:cNvSpPr/>
          <p:nvPr/>
        </p:nvSpPr>
        <p:spPr>
          <a:xfrm>
            <a:off x="7546658" y="5335905"/>
            <a:ext cx="6051590" cy="728424"/>
          </a:xfrm>
          <a:prstGeom prst="rect">
            <a:avLst/>
          </a:prstGeom>
          <a:noFill/>
          <a:ln/>
        </p:spPr>
        <p:txBody>
          <a:bodyPr wrap="squar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Accessible for team members to contribute and update the model as new data becomes available.</a:t>
            </a:r>
            <a:endParaRPr lang="en-US" sz="1750" dirty="0"/>
          </a:p>
        </p:txBody>
      </p:sp>
      <p:sp>
        <p:nvSpPr>
          <p:cNvPr id="12" name="Shape 8"/>
          <p:cNvSpPr/>
          <p:nvPr/>
        </p:nvSpPr>
        <p:spPr>
          <a:xfrm>
            <a:off x="804505" y="6208514"/>
            <a:ext cx="13021389" cy="1381006"/>
          </a:xfrm>
          <a:prstGeom prst="rect">
            <a:avLst/>
          </a:prstGeom>
          <a:solidFill>
            <a:srgbClr val="FFFFFF">
              <a:alpha val="4000"/>
            </a:srgbClr>
          </a:solidFill>
          <a:ln/>
        </p:spPr>
      </p:sp>
      <p:sp>
        <p:nvSpPr>
          <p:cNvPr id="13" name="Text 9"/>
          <p:cNvSpPr/>
          <p:nvPr/>
        </p:nvSpPr>
        <p:spPr>
          <a:xfrm>
            <a:off x="1032153" y="6352699"/>
            <a:ext cx="6051590" cy="364212"/>
          </a:xfrm>
          <a:prstGeom prst="rect">
            <a:avLst/>
          </a:prstGeom>
          <a:noFill/>
          <a:ln/>
        </p:spPr>
        <p:txBody>
          <a:bodyPr wrap="non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Transparency and Reproducibility</a:t>
            </a:r>
            <a:endParaRPr lang="en-US" sz="1750" dirty="0"/>
          </a:p>
        </p:txBody>
      </p:sp>
      <p:sp>
        <p:nvSpPr>
          <p:cNvPr id="14" name="Text 10"/>
          <p:cNvSpPr/>
          <p:nvPr/>
        </p:nvSpPr>
        <p:spPr>
          <a:xfrm>
            <a:off x="7546658" y="6352699"/>
            <a:ext cx="6051590" cy="1092637"/>
          </a:xfrm>
          <a:prstGeom prst="rect">
            <a:avLst/>
          </a:prstGeom>
          <a:noFill/>
          <a:ln/>
        </p:spPr>
        <p:txBody>
          <a:bodyPr wrap="squar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Provides a transparent and traceable record of the project's development, ensuring that the model is reproducible and auditable.</a:t>
            </a:r>
            <a:endParaRPr lang="en-US" sz="1750" dirty="0"/>
          </a:p>
        </p:txBody>
      </p:sp>
      <p:sp>
        <p:nvSpPr>
          <p:cNvPr id="15" name="Rectangle 14">
            <a:extLst>
              <a:ext uri="{FF2B5EF4-FFF2-40B4-BE49-F238E27FC236}">
                <a16:creationId xmlns:a16="http://schemas.microsoft.com/office/drawing/2014/main" id="{2EC818A8-673A-A82B-6044-80444EEDE75C}"/>
              </a:ext>
            </a:extLst>
          </p:cNvPr>
          <p:cNvSpPr/>
          <p:nvPr/>
        </p:nvSpPr>
        <p:spPr>
          <a:xfrm>
            <a:off x="12659709" y="7653212"/>
            <a:ext cx="1844566" cy="504497"/>
          </a:xfrm>
          <a:prstGeom prst="rect">
            <a:avLst/>
          </a:prstGeom>
          <a:solidFill>
            <a:srgbClr val="F9F6F0"/>
          </a:solidFill>
          <a:ln>
            <a:solidFill>
              <a:srgbClr val="F9F6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696766"/>
          </a:xfrm>
          <a:prstGeom prst="rect">
            <a:avLst/>
          </a:prstGeom>
        </p:spPr>
      </p:pic>
      <p:pic>
        <p:nvPicPr>
          <p:cNvPr id="3" name="Image 1" descr="preencoded.png"/>
          <p:cNvPicPr>
            <a:picLocks noChangeAspect="1"/>
          </p:cNvPicPr>
          <p:nvPr/>
        </p:nvPicPr>
        <p:blipFill>
          <a:blip r:embed="rId4"/>
          <a:stretch>
            <a:fillRect/>
          </a:stretch>
        </p:blipFill>
        <p:spPr>
          <a:xfrm>
            <a:off x="6236494" y="269677"/>
            <a:ext cx="2157413" cy="2157413"/>
          </a:xfrm>
          <a:prstGeom prst="rect">
            <a:avLst/>
          </a:prstGeom>
        </p:spPr>
      </p:pic>
      <p:sp>
        <p:nvSpPr>
          <p:cNvPr id="4" name="Text 0"/>
          <p:cNvSpPr/>
          <p:nvPr/>
        </p:nvSpPr>
        <p:spPr>
          <a:xfrm>
            <a:off x="755094" y="3311247"/>
            <a:ext cx="9954339" cy="674132"/>
          </a:xfrm>
          <a:prstGeom prst="rect">
            <a:avLst/>
          </a:prstGeom>
          <a:noFill/>
          <a:ln/>
        </p:spPr>
        <p:txBody>
          <a:bodyPr wrap="none" lIns="0" tIns="0" rIns="0" bIns="0" rtlCol="0" anchor="t"/>
          <a:lstStyle/>
          <a:p>
            <a:pPr marL="0" indent="0">
              <a:lnSpc>
                <a:spcPts val="5300"/>
              </a:lnSpc>
              <a:buNone/>
            </a:pPr>
            <a:r>
              <a:rPr lang="en-US" sz="4200" dirty="0">
                <a:solidFill>
                  <a:srgbClr val="484237"/>
                </a:solidFill>
                <a:latin typeface="Gelasio" pitchFamily="34" charset="0"/>
                <a:ea typeface="Gelasio" pitchFamily="34" charset="-122"/>
                <a:cs typeface="Gelasio" pitchFamily="34" charset="-120"/>
              </a:rPr>
              <a:t>Future Directions and Enhancements</a:t>
            </a:r>
            <a:endParaRPr lang="en-US" sz="4200" dirty="0"/>
          </a:p>
        </p:txBody>
      </p:sp>
      <p:sp>
        <p:nvSpPr>
          <p:cNvPr id="5" name="Shape 1"/>
          <p:cNvSpPr/>
          <p:nvPr/>
        </p:nvSpPr>
        <p:spPr>
          <a:xfrm>
            <a:off x="755094" y="4308991"/>
            <a:ext cx="4229576" cy="3306008"/>
          </a:xfrm>
          <a:prstGeom prst="roundRect">
            <a:avLst>
              <a:gd name="adj" fmla="val 979"/>
            </a:avLst>
          </a:prstGeom>
          <a:solidFill>
            <a:srgbClr val="EEE8DD"/>
          </a:solidFill>
          <a:ln/>
        </p:spPr>
      </p:sp>
      <p:sp>
        <p:nvSpPr>
          <p:cNvPr id="6" name="Text 2"/>
          <p:cNvSpPr/>
          <p:nvPr/>
        </p:nvSpPr>
        <p:spPr>
          <a:xfrm>
            <a:off x="970836" y="4524732"/>
            <a:ext cx="2936200" cy="337066"/>
          </a:xfrm>
          <a:prstGeom prst="rect">
            <a:avLst/>
          </a:prstGeom>
          <a:noFill/>
          <a:ln/>
        </p:spPr>
        <p:txBody>
          <a:bodyPr wrap="none" lIns="0" tIns="0" rIns="0" bIns="0" rtlCol="0" anchor="t"/>
          <a:lstStyle/>
          <a:p>
            <a:pPr marL="0" indent="0">
              <a:lnSpc>
                <a:spcPts val="2650"/>
              </a:lnSpc>
              <a:buNone/>
            </a:pPr>
            <a:r>
              <a:rPr lang="en-US" sz="2100" dirty="0">
                <a:solidFill>
                  <a:srgbClr val="746558"/>
                </a:solidFill>
                <a:latin typeface="Gelasio" pitchFamily="34" charset="0"/>
                <a:ea typeface="Gelasio" pitchFamily="34" charset="-122"/>
                <a:cs typeface="Gelasio" pitchFamily="34" charset="-120"/>
              </a:rPr>
              <a:t>Expand Data Features</a:t>
            </a:r>
            <a:endParaRPr lang="en-US" sz="2100" dirty="0"/>
          </a:p>
        </p:txBody>
      </p:sp>
      <p:sp>
        <p:nvSpPr>
          <p:cNvPr id="7" name="Text 3"/>
          <p:cNvSpPr/>
          <p:nvPr/>
        </p:nvSpPr>
        <p:spPr>
          <a:xfrm>
            <a:off x="970836" y="4991219"/>
            <a:ext cx="3798094" cy="2070973"/>
          </a:xfrm>
          <a:prstGeom prst="rect">
            <a:avLst/>
          </a:prstGeom>
          <a:noFill/>
          <a:ln/>
        </p:spPr>
        <p:txBody>
          <a:bodyPr wrap="square" lIns="0" tIns="0" rIns="0" bIns="0" rtlCol="0" anchor="t"/>
          <a:lstStyle/>
          <a:p>
            <a:pPr marL="0" indent="0">
              <a:lnSpc>
                <a:spcPts val="2700"/>
              </a:lnSpc>
              <a:buNone/>
            </a:pPr>
            <a:r>
              <a:rPr lang="en-US" sz="1650" dirty="0">
                <a:solidFill>
                  <a:srgbClr val="746558"/>
                </a:solidFill>
                <a:latin typeface="Gelasio" pitchFamily="34" charset="0"/>
                <a:ea typeface="Gelasio" pitchFamily="34" charset="-122"/>
                <a:cs typeface="Gelasio" pitchFamily="34" charset="-120"/>
              </a:rPr>
              <a:t>Incorporate additional data features, such as location, browsing history, and app usage, to further improve the model's accuracy and provide more granular insights into customer behavior.</a:t>
            </a:r>
            <a:endParaRPr lang="en-US" sz="1650" dirty="0"/>
          </a:p>
        </p:txBody>
      </p:sp>
      <p:sp>
        <p:nvSpPr>
          <p:cNvPr id="8" name="Shape 4"/>
          <p:cNvSpPr/>
          <p:nvPr/>
        </p:nvSpPr>
        <p:spPr>
          <a:xfrm>
            <a:off x="5200412" y="4308991"/>
            <a:ext cx="4229576" cy="3306008"/>
          </a:xfrm>
          <a:prstGeom prst="roundRect">
            <a:avLst>
              <a:gd name="adj" fmla="val 979"/>
            </a:avLst>
          </a:prstGeom>
          <a:solidFill>
            <a:srgbClr val="EEE8DD"/>
          </a:solidFill>
          <a:ln/>
        </p:spPr>
      </p:sp>
      <p:sp>
        <p:nvSpPr>
          <p:cNvPr id="9" name="Text 5"/>
          <p:cNvSpPr/>
          <p:nvPr/>
        </p:nvSpPr>
        <p:spPr>
          <a:xfrm>
            <a:off x="5416153" y="4524732"/>
            <a:ext cx="3798094" cy="674132"/>
          </a:xfrm>
          <a:prstGeom prst="rect">
            <a:avLst/>
          </a:prstGeom>
          <a:noFill/>
          <a:ln/>
        </p:spPr>
        <p:txBody>
          <a:bodyPr wrap="square" lIns="0" tIns="0" rIns="0" bIns="0" rtlCol="0" anchor="t"/>
          <a:lstStyle/>
          <a:p>
            <a:pPr marL="0" indent="0">
              <a:lnSpc>
                <a:spcPts val="2650"/>
              </a:lnSpc>
              <a:buNone/>
            </a:pPr>
            <a:r>
              <a:rPr lang="en-US" sz="2100" dirty="0">
                <a:solidFill>
                  <a:srgbClr val="746558"/>
                </a:solidFill>
                <a:latin typeface="Gelasio" pitchFamily="34" charset="0"/>
                <a:ea typeface="Gelasio" pitchFamily="34" charset="-122"/>
                <a:cs typeface="Gelasio" pitchFamily="34" charset="-120"/>
              </a:rPr>
              <a:t>Explore Advanced Machine Learning Techniques</a:t>
            </a:r>
            <a:endParaRPr lang="en-US" sz="2100" dirty="0"/>
          </a:p>
        </p:txBody>
      </p:sp>
      <p:sp>
        <p:nvSpPr>
          <p:cNvPr id="10" name="Text 6"/>
          <p:cNvSpPr/>
          <p:nvPr/>
        </p:nvSpPr>
        <p:spPr>
          <a:xfrm>
            <a:off x="5416153" y="5328285"/>
            <a:ext cx="3798094" cy="2070973"/>
          </a:xfrm>
          <a:prstGeom prst="rect">
            <a:avLst/>
          </a:prstGeom>
          <a:noFill/>
          <a:ln/>
        </p:spPr>
        <p:txBody>
          <a:bodyPr wrap="square" lIns="0" tIns="0" rIns="0" bIns="0" rtlCol="0" anchor="t"/>
          <a:lstStyle/>
          <a:p>
            <a:pPr marL="0" indent="0">
              <a:lnSpc>
                <a:spcPts val="2700"/>
              </a:lnSpc>
              <a:buNone/>
            </a:pPr>
            <a:r>
              <a:rPr lang="en-US" sz="1650" dirty="0">
                <a:solidFill>
                  <a:srgbClr val="746558"/>
                </a:solidFill>
                <a:latin typeface="Gelasio" pitchFamily="34" charset="0"/>
                <a:ea typeface="Gelasio" pitchFamily="34" charset="-122"/>
                <a:cs typeface="Gelasio" pitchFamily="34" charset="-120"/>
              </a:rPr>
              <a:t>Investigate more advanced machine learning algorithms, such as deep learning or decision trees, to potentially achieve even higher prediction accuracy and explore more complex patterns in the data.</a:t>
            </a:r>
            <a:endParaRPr lang="en-US" sz="1650" dirty="0"/>
          </a:p>
        </p:txBody>
      </p:sp>
      <p:sp>
        <p:nvSpPr>
          <p:cNvPr id="11" name="Shape 7"/>
          <p:cNvSpPr/>
          <p:nvPr/>
        </p:nvSpPr>
        <p:spPr>
          <a:xfrm>
            <a:off x="9645729" y="4308991"/>
            <a:ext cx="4229576" cy="3306008"/>
          </a:xfrm>
          <a:prstGeom prst="roundRect">
            <a:avLst>
              <a:gd name="adj" fmla="val 979"/>
            </a:avLst>
          </a:prstGeom>
          <a:solidFill>
            <a:srgbClr val="EEE8DD"/>
          </a:solidFill>
          <a:ln/>
        </p:spPr>
      </p:sp>
      <p:sp>
        <p:nvSpPr>
          <p:cNvPr id="12" name="Text 8"/>
          <p:cNvSpPr/>
          <p:nvPr/>
        </p:nvSpPr>
        <p:spPr>
          <a:xfrm>
            <a:off x="9861471" y="4524732"/>
            <a:ext cx="2967276" cy="337066"/>
          </a:xfrm>
          <a:prstGeom prst="rect">
            <a:avLst/>
          </a:prstGeom>
          <a:noFill/>
          <a:ln/>
        </p:spPr>
        <p:txBody>
          <a:bodyPr wrap="none" lIns="0" tIns="0" rIns="0" bIns="0" rtlCol="0" anchor="t"/>
          <a:lstStyle/>
          <a:p>
            <a:pPr marL="0" indent="0">
              <a:lnSpc>
                <a:spcPts val="2650"/>
              </a:lnSpc>
              <a:buNone/>
            </a:pPr>
            <a:r>
              <a:rPr lang="en-US" sz="2100" dirty="0">
                <a:solidFill>
                  <a:srgbClr val="746558"/>
                </a:solidFill>
                <a:latin typeface="Gelasio" pitchFamily="34" charset="0"/>
                <a:ea typeface="Gelasio" pitchFamily="34" charset="-122"/>
                <a:cs typeface="Gelasio" pitchFamily="34" charset="-120"/>
              </a:rPr>
              <a:t>Real-Time Predictions</a:t>
            </a:r>
            <a:endParaRPr lang="en-US" sz="2100" dirty="0"/>
          </a:p>
        </p:txBody>
      </p:sp>
      <p:sp>
        <p:nvSpPr>
          <p:cNvPr id="13" name="Text 9"/>
          <p:cNvSpPr/>
          <p:nvPr/>
        </p:nvSpPr>
        <p:spPr>
          <a:xfrm>
            <a:off x="9861471" y="4991219"/>
            <a:ext cx="3798094" cy="1725811"/>
          </a:xfrm>
          <a:prstGeom prst="rect">
            <a:avLst/>
          </a:prstGeom>
          <a:noFill/>
          <a:ln/>
        </p:spPr>
        <p:txBody>
          <a:bodyPr wrap="square" lIns="0" tIns="0" rIns="0" bIns="0" rtlCol="0" anchor="t"/>
          <a:lstStyle/>
          <a:p>
            <a:pPr marL="0" indent="0">
              <a:lnSpc>
                <a:spcPts val="2700"/>
              </a:lnSpc>
              <a:buNone/>
            </a:pPr>
            <a:r>
              <a:rPr lang="en-US" sz="1650" dirty="0">
                <a:solidFill>
                  <a:srgbClr val="746558"/>
                </a:solidFill>
                <a:latin typeface="Gelasio" pitchFamily="34" charset="0"/>
                <a:ea typeface="Gelasio" pitchFamily="34" charset="-122"/>
                <a:cs typeface="Gelasio" pitchFamily="34" charset="-120"/>
              </a:rPr>
              <a:t>Develop a system that enables real-time predictions, allowing businesses to adapt marketing strategies and promotions based on dynamic customer behavior and market trends.</a:t>
            </a:r>
            <a:endParaRPr lang="en-US" sz="1650" dirty="0"/>
          </a:p>
        </p:txBody>
      </p:sp>
      <p:sp>
        <p:nvSpPr>
          <p:cNvPr id="14" name="Rectangle 13">
            <a:extLst>
              <a:ext uri="{FF2B5EF4-FFF2-40B4-BE49-F238E27FC236}">
                <a16:creationId xmlns:a16="http://schemas.microsoft.com/office/drawing/2014/main" id="{B4E5BA13-DD20-1E6A-FEA5-9FE62BA576C3}"/>
              </a:ext>
            </a:extLst>
          </p:cNvPr>
          <p:cNvSpPr/>
          <p:nvPr/>
        </p:nvSpPr>
        <p:spPr>
          <a:xfrm>
            <a:off x="12659709" y="7653212"/>
            <a:ext cx="1844566" cy="504497"/>
          </a:xfrm>
          <a:prstGeom prst="rect">
            <a:avLst/>
          </a:prstGeom>
          <a:solidFill>
            <a:srgbClr val="F9F6F0"/>
          </a:solidFill>
          <a:ln>
            <a:solidFill>
              <a:srgbClr val="F9F6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52610" y="1629489"/>
            <a:ext cx="4869180" cy="4970621"/>
          </a:xfrm>
          <a:prstGeom prst="rect">
            <a:avLst/>
          </a:prstGeom>
        </p:spPr>
      </p:pic>
      <p:sp>
        <p:nvSpPr>
          <p:cNvPr id="4" name="Text 0"/>
          <p:cNvSpPr/>
          <p:nvPr/>
        </p:nvSpPr>
        <p:spPr>
          <a:xfrm>
            <a:off x="864037" y="1766173"/>
            <a:ext cx="6172200" cy="771525"/>
          </a:xfrm>
          <a:prstGeom prst="rect">
            <a:avLst/>
          </a:prstGeom>
          <a:noFill/>
          <a:ln/>
        </p:spPr>
        <p:txBody>
          <a:bodyPr wrap="none" lIns="0" tIns="0" rIns="0" bIns="0" rtlCol="0" anchor="t"/>
          <a:lstStyle/>
          <a:p>
            <a:pPr marL="0" indent="0">
              <a:lnSpc>
                <a:spcPts val="6050"/>
              </a:lnSpc>
              <a:buNone/>
            </a:pPr>
            <a:r>
              <a:rPr lang="en-US" sz="4850" dirty="0">
                <a:solidFill>
                  <a:srgbClr val="484237"/>
                </a:solidFill>
                <a:latin typeface="Gelasio" pitchFamily="34" charset="0"/>
                <a:ea typeface="Gelasio" pitchFamily="34" charset="-122"/>
                <a:cs typeface="Gelasio" pitchFamily="34" charset="-120"/>
              </a:rPr>
              <a:t>Conclusion</a:t>
            </a:r>
            <a:endParaRPr lang="en-US" sz="4850" dirty="0"/>
          </a:p>
        </p:txBody>
      </p:sp>
      <p:sp>
        <p:nvSpPr>
          <p:cNvPr id="5" name="Text 1"/>
          <p:cNvSpPr/>
          <p:nvPr/>
        </p:nvSpPr>
        <p:spPr>
          <a:xfrm>
            <a:off x="864037" y="2907983"/>
            <a:ext cx="7415927" cy="3555444"/>
          </a:xfrm>
          <a:prstGeom prst="rect">
            <a:avLst/>
          </a:prstGeom>
          <a:noFill/>
          <a:ln/>
        </p:spPr>
        <p:txBody>
          <a:bodyPr wrap="square" lIns="0" tIns="0" rIns="0" bIns="0" rtlCol="0" anchor="t"/>
          <a:lstStyle/>
          <a:p>
            <a:pPr marL="0" indent="0">
              <a:lnSpc>
                <a:spcPts val="3100"/>
              </a:lnSpc>
              <a:buNone/>
            </a:pPr>
            <a:r>
              <a:rPr lang="en-US" sz="1900" dirty="0">
                <a:solidFill>
                  <a:srgbClr val="746558"/>
                </a:solidFill>
                <a:latin typeface="Gelasio" pitchFamily="34" charset="0"/>
                <a:ea typeface="Gelasio" pitchFamily="34" charset="-122"/>
                <a:cs typeface="Gelasio" pitchFamily="34" charset="-120"/>
              </a:rPr>
              <a:t>This project demonstrates the power of data analysis and machine learning in optimizing business operations. The KNN model provides valuable insights into customer purchasing behavior, enabling businesses to personalize marketing campaigns and improve customer engagement. By leveraging the model's predictions, businesses can achieve significant improvements in conversion rates, customer loyalty, and overall revenue. The project's success underscores the importance of data-driven decision-making in today's competitive landscape.</a:t>
            </a:r>
            <a:endParaRPr lang="en-US" sz="1900" dirty="0"/>
          </a:p>
        </p:txBody>
      </p:sp>
      <p:sp>
        <p:nvSpPr>
          <p:cNvPr id="6" name="Rectangle 5">
            <a:extLst>
              <a:ext uri="{FF2B5EF4-FFF2-40B4-BE49-F238E27FC236}">
                <a16:creationId xmlns:a16="http://schemas.microsoft.com/office/drawing/2014/main" id="{8E5527D1-7743-E7A1-2D41-C9C7CD5E36A5}"/>
              </a:ext>
            </a:extLst>
          </p:cNvPr>
          <p:cNvSpPr/>
          <p:nvPr/>
        </p:nvSpPr>
        <p:spPr>
          <a:xfrm>
            <a:off x="12659709" y="7653212"/>
            <a:ext cx="1844566" cy="504497"/>
          </a:xfrm>
          <a:prstGeom prst="rect">
            <a:avLst/>
          </a:prstGeom>
          <a:solidFill>
            <a:srgbClr val="F9F6F0"/>
          </a:solidFill>
          <a:ln>
            <a:solidFill>
              <a:srgbClr val="F9F6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860</Words>
  <Application>Microsoft Office PowerPoint</Application>
  <PresentationFormat>Custom</PresentationFormat>
  <Paragraphs>62</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Gelasio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Shubham Soni</cp:lastModifiedBy>
  <cp:revision>2</cp:revision>
  <dcterms:created xsi:type="dcterms:W3CDTF">2024-09-12T07:56:22Z</dcterms:created>
  <dcterms:modified xsi:type="dcterms:W3CDTF">2024-09-12T08:00:33Z</dcterms:modified>
</cp:coreProperties>
</file>