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embeddedFontLst>
    <p:embeddedFont>
      <p:font typeface="KIONPA+Calibri-Light,Bold"/>
      <p:regular r:id="rId26"/>
    </p:embeddedFont>
    <p:embeddedFont>
      <p:font typeface="TAAHFA+ArialMT"/>
      <p:regular r:id="rId27"/>
    </p:embeddedFont>
    <p:embeddedFont>
      <p:font typeface="JHHGMT+Wingdings-Regular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1545" y="1310866"/>
            <a:ext cx="5226519" cy="8834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Bank</a:t>
            </a:r>
            <a:r>
              <a:rPr dirty="0" sz="3200" spc="-78">
                <a:solidFill>
                  <a:srgbClr val="ffffff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Marketing</a:t>
            </a:r>
            <a:r>
              <a:rPr dirty="0" sz="3200" spc="-77">
                <a:solidFill>
                  <a:srgbClr val="ffffff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–</a:t>
            </a:r>
            <a:r>
              <a:rPr dirty="0" sz="3200" spc="-76">
                <a:solidFill>
                  <a:srgbClr val="ffffff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Classification</a:t>
            </a:r>
          </a:p>
          <a:p>
            <a:pPr marL="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of</a:t>
            </a:r>
            <a:r>
              <a:rPr dirty="0" sz="3200" spc="-77">
                <a:solidFill>
                  <a:srgbClr val="ffffff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Term</a:t>
            </a:r>
            <a:r>
              <a:rPr dirty="0" sz="3200" spc="-75">
                <a:solidFill>
                  <a:srgbClr val="ffffff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3200" spc="-43">
                <a:solidFill>
                  <a:srgbClr val="ffffff"/>
                </a:solidFill>
                <a:latin typeface="KIONPA+Calibri-Light,Bold"/>
                <a:cs typeface="KIONPA+Calibri-Light,Bold"/>
              </a:rPr>
              <a:t>Deposit</a:t>
            </a:r>
            <a:r>
              <a:rPr dirty="0" sz="3200" spc="-35">
                <a:solidFill>
                  <a:srgbClr val="ffffff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Subscription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545" y="2912266"/>
            <a:ext cx="1684054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Group</a:t>
            </a:r>
            <a:r>
              <a:rPr dirty="0" sz="3200" spc="-76">
                <a:solidFill>
                  <a:srgbClr val="ffffff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KIONPA+Calibri-Light,Bold"/>
                <a:cs typeface="KIONPA+Calibri-Light,Bold"/>
              </a:rPr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545" y="3487361"/>
            <a:ext cx="3910065" cy="10978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TAAHFA+ArialMT"/>
                <a:cs typeface="TAAHFA+ArialMT"/>
              </a:rPr>
              <a:t>•</a:t>
            </a:r>
            <a:r>
              <a:rPr dirty="0" sz="1950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Abuthahir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Alauvdeen</a:t>
            </a:r>
            <a:r>
              <a:rPr dirty="0" sz="1900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(480543989)</a:t>
            </a:r>
          </a:p>
          <a:p>
            <a:pPr marL="0" marR="0">
              <a:lnSpc>
                <a:spcPts val="2178"/>
              </a:lnSpc>
              <a:spcBef>
                <a:spcPts val="811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TAAHFA+ArialMT"/>
                <a:cs typeface="TAAHFA+ArialMT"/>
              </a:rPr>
              <a:t>•</a:t>
            </a:r>
            <a:r>
              <a:rPr dirty="0" sz="1950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Ananda</a:t>
            </a:r>
            <a:r>
              <a:rPr dirty="0" sz="1900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Aziz</a:t>
            </a:r>
            <a:r>
              <a:rPr dirty="0" sz="1900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Hardjanto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(470469051)</a:t>
            </a:r>
          </a:p>
          <a:p>
            <a:pPr marL="0" marR="0">
              <a:lnSpc>
                <a:spcPts val="2178"/>
              </a:lnSpc>
              <a:spcBef>
                <a:spcPts val="811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TAAHFA+ArialMT"/>
                <a:cs typeface="TAAHFA+ArialMT"/>
              </a:rPr>
              <a:t>•</a:t>
            </a:r>
            <a:r>
              <a:rPr dirty="0" sz="1950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Anthony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Guo</a:t>
            </a:r>
            <a:r>
              <a:rPr dirty="0" sz="1900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(470394395)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1545" y="4650173"/>
            <a:ext cx="2970685" cy="322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TAAHFA+ArialMT"/>
                <a:cs typeface="TAAHFA+ArialMT"/>
              </a:rPr>
              <a:t>•</a:t>
            </a:r>
            <a:r>
              <a:rPr dirty="0" sz="1950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Gaurav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Singh</a:t>
            </a:r>
            <a:r>
              <a:rPr dirty="0" sz="1900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(440354745)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1545" y="5037777"/>
            <a:ext cx="4754858" cy="10978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TAAHFA+ArialMT"/>
                <a:cs typeface="TAAHFA+ArialMT"/>
              </a:rPr>
              <a:t>•</a:t>
            </a:r>
            <a:r>
              <a:rPr dirty="0" sz="1950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Rathna</a:t>
            </a:r>
            <a:r>
              <a:rPr dirty="0" sz="1900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Ganesh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Gopalarathnam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(490616279)</a:t>
            </a:r>
          </a:p>
          <a:p>
            <a:pPr marL="0" marR="0">
              <a:lnSpc>
                <a:spcPts val="2178"/>
              </a:lnSpc>
              <a:spcBef>
                <a:spcPts val="811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TAAHFA+ArialMT"/>
                <a:cs typeface="TAAHFA+ArialMT"/>
              </a:rPr>
              <a:t>•</a:t>
            </a:r>
            <a:r>
              <a:rPr dirty="0" sz="1950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Subham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Prakash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Srivastava</a:t>
            </a:r>
            <a:r>
              <a:rPr dirty="0" sz="1900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(500299300)</a:t>
            </a:r>
          </a:p>
          <a:p>
            <a:pPr marL="0" marR="0">
              <a:lnSpc>
                <a:spcPts val="2178"/>
              </a:lnSpc>
              <a:spcBef>
                <a:spcPts val="811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TAAHFA+ArialMT"/>
                <a:cs typeface="TAAHFA+ArialMT"/>
              </a:rPr>
              <a:t>•</a:t>
            </a:r>
            <a:r>
              <a:rPr dirty="0" sz="1950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Sukrit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Vashist</a:t>
            </a:r>
            <a:r>
              <a:rPr dirty="0" sz="19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(490366547)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77540"/>
            <a:ext cx="365525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EDA</a:t>
            </a:r>
            <a:r>
              <a:rPr dirty="0" sz="4400" spc="-104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423874"/>
            <a:ext cx="6220398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Removed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four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variables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datasets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840" y="2076215"/>
            <a:ext cx="4384803" cy="1685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Default</a:t>
            </a:r>
            <a:r>
              <a:rPr dirty="0" sz="2600" spc="-6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600" spc="-12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Lack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variability.</a:t>
            </a:r>
          </a:p>
          <a:p>
            <a:pPr marL="0" marR="0">
              <a:lnSpc>
                <a:spcPts val="2960"/>
              </a:lnSpc>
              <a:spcBef>
                <a:spcPts val="209"/>
              </a:spcBef>
              <a:spcAft>
                <a:spcPts val="0"/>
              </a:spcAft>
            </a:pPr>
            <a:r>
              <a:rPr dirty="0" sz="26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Housing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Lack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information</a:t>
            </a:r>
          </a:p>
          <a:p>
            <a:pPr marL="0" marR="0">
              <a:lnSpc>
                <a:spcPts val="2960"/>
              </a:lnSpc>
              <a:spcBef>
                <a:spcPts val="209"/>
              </a:spcBef>
              <a:spcAft>
                <a:spcPts val="0"/>
              </a:spcAft>
            </a:pPr>
            <a:r>
              <a:rPr dirty="0" sz="26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Loan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Lack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information</a:t>
            </a:r>
          </a:p>
          <a:p>
            <a:pPr marL="0" marR="0">
              <a:lnSpc>
                <a:spcPts val="2960"/>
              </a:lnSpc>
              <a:spcBef>
                <a:spcPts val="209"/>
              </a:spcBef>
              <a:spcAft>
                <a:spcPts val="0"/>
              </a:spcAft>
            </a:pPr>
            <a:r>
              <a:rPr dirty="0" sz="26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Duration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Lack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600" spc="-6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333333"/>
                </a:solidFill>
                <a:latin typeface="Calibri"/>
                <a:cs typeface="Calibri"/>
              </a:rPr>
              <a:t>availability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4082743"/>
            <a:ext cx="9925699" cy="1229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Removed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missing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4.8%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overall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observations</a:t>
            </a:r>
          </a:p>
          <a:p>
            <a:pPr marL="0" marR="0">
              <a:lnSpc>
                <a:spcPts val="3183"/>
              </a:lnSpc>
              <a:spcBef>
                <a:spcPts val="2823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SMOTE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 spc="-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synthetically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sample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“yes”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418450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227615"/>
            <a:ext cx="232293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994191"/>
            <a:ext cx="2270618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201f1e"/>
                </a:solidFill>
                <a:latin typeface="Calibri"/>
                <a:cs typeface="Calibri"/>
              </a:rPr>
              <a:t>1.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Feature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Scaling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1381986"/>
            <a:ext cx="9007592" cy="1108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884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Performed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both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Normalisation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&amp;</a:t>
            </a:r>
            <a:r>
              <a:rPr dirty="0" sz="2400" spc="-104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Standardisation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techniques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for</a:t>
            </a:r>
          </a:p>
          <a:p>
            <a:pPr marL="956919" marR="0">
              <a:lnSpc>
                <a:spcPts val="2400"/>
              </a:lnSpc>
              <a:spcBef>
                <a:spcPts val="616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numerical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predictors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due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to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different</a:t>
            </a:r>
            <a:r>
              <a:rPr dirty="0" sz="2400" spc="-5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scale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values</a:t>
            </a:r>
          </a:p>
          <a:p>
            <a:pPr marL="0" marR="0">
              <a:lnSpc>
                <a:spcPts val="2400"/>
              </a:lnSpc>
              <a:spcBef>
                <a:spcPts val="616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2.</a:t>
            </a:r>
            <a:r>
              <a:rPr dirty="0" sz="2400" spc="-6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One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Hot</a:t>
            </a:r>
            <a:r>
              <a:rPr dirty="0" sz="2400" spc="-5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encoding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7372" y="2531082"/>
            <a:ext cx="7951161" cy="72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Performed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for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all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categorical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predictors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for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further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model</a:t>
            </a:r>
          </a:p>
          <a:p>
            <a:pPr marL="198564" marR="0">
              <a:lnSpc>
                <a:spcPts val="2400"/>
              </a:lnSpc>
              <a:spcBef>
                <a:spcPts val="616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performance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3297146"/>
            <a:ext cx="8925345" cy="1108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3.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Data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Split</a:t>
            </a:r>
            <a:r>
              <a:rPr dirty="0" sz="2400" spc="484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-</a:t>
            </a:r>
            <a:r>
              <a:rPr dirty="0" sz="2400" spc="-13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80%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20%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</a:p>
          <a:p>
            <a:pPr marL="0" marR="0">
              <a:lnSpc>
                <a:spcPts val="2400"/>
              </a:lnSpc>
              <a:spcBef>
                <a:spcPts val="615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4.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Perform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Cross-validation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to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train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multiple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folds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data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and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do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hyper</a:t>
            </a:r>
          </a:p>
          <a:p>
            <a:pPr marL="273050" marR="0">
              <a:lnSpc>
                <a:spcPts val="2400"/>
              </a:lnSpc>
              <a:spcBef>
                <a:spcPts val="616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parameter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tuning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40" y="4446241"/>
            <a:ext cx="10240467" cy="1491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5.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Train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models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to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evaluate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measures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using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its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best</a:t>
            </a:r>
            <a:r>
              <a:rPr dirty="0" sz="2400" spc="-5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parameters</a:t>
            </a:r>
          </a:p>
          <a:p>
            <a:pPr marL="0" marR="0">
              <a:lnSpc>
                <a:spcPts val="2400"/>
              </a:lnSpc>
              <a:spcBef>
                <a:spcPts val="616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6.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Test</a:t>
            </a:r>
            <a:r>
              <a:rPr dirty="0" sz="2400" spc="-5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trained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model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with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test</a:t>
            </a:r>
            <a:r>
              <a:rPr dirty="0" sz="2400" spc="-5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data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response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variable</a:t>
            </a:r>
          </a:p>
          <a:p>
            <a:pPr marL="0" marR="0">
              <a:lnSpc>
                <a:spcPts val="2400"/>
              </a:lnSpc>
              <a:spcBef>
                <a:spcPts val="616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7.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Compare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and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contrast</a:t>
            </a:r>
            <a:r>
              <a:rPr dirty="0" sz="2400" spc="-5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Accuracy,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Sensitivity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and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Specificity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models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to</a:t>
            </a:r>
          </a:p>
          <a:p>
            <a:pPr marL="273672" marR="0">
              <a:lnSpc>
                <a:spcPts val="2400"/>
              </a:lnSpc>
              <a:spcBef>
                <a:spcPts val="616"/>
              </a:spcBef>
              <a:spcAft>
                <a:spcPts val="0"/>
              </a:spcAft>
            </a:pP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choose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final</a:t>
            </a:r>
            <a:r>
              <a:rPr dirty="0" sz="2400" spc="-57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best</a:t>
            </a:r>
            <a:r>
              <a:rPr dirty="0" sz="2400" spc="-58">
                <a:solidFill>
                  <a:srgbClr val="201f1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f1e"/>
                </a:solidFill>
                <a:latin typeface="Calibri"/>
                <a:cs typeface="Calibri"/>
              </a:rPr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6296102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76362" y="6301795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41211"/>
            <a:ext cx="378322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Model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904202"/>
            <a:ext cx="10158346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models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were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selected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2800" spc="-6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solve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supervised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problem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249383"/>
            <a:ext cx="9590913" cy="1476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Logistic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Regression</a:t>
            </a:r>
            <a:r>
              <a:rPr dirty="0" sz="2800" spc="-94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easy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2800" spc="-6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train,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computationally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inexpensive</a:t>
            </a:r>
          </a:p>
          <a:p>
            <a:pPr marL="0" marR="0">
              <a:lnSpc>
                <a:spcPts val="3183"/>
              </a:lnSpc>
              <a:spcBef>
                <a:spcPts val="743"/>
              </a:spcBef>
              <a:spcAft>
                <a:spcPts val="0"/>
              </a:spcAft>
            </a:pPr>
            <a:r>
              <a:rPr dirty="0" sz="28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Naïve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Bayes</a:t>
            </a:r>
            <a:r>
              <a:rPr dirty="0" sz="2800" spc="-62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8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highly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scalable,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robust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fast</a:t>
            </a:r>
            <a:r>
              <a:rPr dirty="0" sz="2800" spc="-6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converging</a:t>
            </a:r>
          </a:p>
          <a:p>
            <a:pPr marL="0" marR="0">
              <a:lnSpc>
                <a:spcPts val="3183"/>
              </a:lnSpc>
              <a:spcBef>
                <a:spcPts val="743"/>
              </a:spcBef>
              <a:spcAft>
                <a:spcPts val="0"/>
              </a:spcAft>
            </a:pPr>
            <a:r>
              <a:rPr dirty="0" sz="28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Random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Forest</a:t>
            </a:r>
            <a:r>
              <a:rPr dirty="0" sz="2800" spc="-69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ensemble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decision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trees,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less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expensive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4782527"/>
            <a:ext cx="9738412" cy="8387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XG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Boost</a:t>
            </a:r>
            <a:r>
              <a:rPr dirty="0" sz="2800" spc="-119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another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ensemble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decision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trees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but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uses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gradient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boosting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framework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467944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658921"/>
            <a:ext cx="3717814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Model</a:t>
            </a:r>
            <a:r>
              <a:rPr dirty="0" sz="4000" spc="-9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70948"/>
            <a:ext cx="7289062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Three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701912"/>
            <a:ext cx="9506866" cy="4253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Nested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Cross-Validation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fold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cross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validation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resampling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3589896"/>
            <a:ext cx="10096989" cy="742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Confusion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Matrix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effective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visualizing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predictive</a:t>
            </a:r>
          </a:p>
          <a:p>
            <a:pPr marL="228600" marR="0">
              <a:lnSpc>
                <a:spcPts val="24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analytics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measures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sensitivity,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specificity,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precision,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recall.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4794872"/>
            <a:ext cx="9868163" cy="1059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ROC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curve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Next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planning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models’</a:t>
            </a:r>
          </a:p>
          <a:p>
            <a:pPr marL="2286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ROC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curves.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simply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plot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represents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286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trade-off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sensitivity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specificity.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6475817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76035"/>
            <a:ext cx="438616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Logistic</a:t>
            </a:r>
            <a:r>
              <a:rPr dirty="0" sz="4400" spc="-104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9690" y="1802550"/>
            <a:ext cx="1597719" cy="112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</a:p>
          <a:p>
            <a:pPr marL="62234" marR="0">
              <a:lnSpc>
                <a:spcPts val="2800"/>
              </a:lnSpc>
              <a:spcBef>
                <a:spcPts val="2943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5844" y="1802550"/>
            <a:ext cx="1878013" cy="10628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  <a:p>
            <a:pPr marL="424705" marR="0">
              <a:lnSpc>
                <a:spcPts val="2400"/>
              </a:lnSpc>
              <a:spcBef>
                <a:spcPts val="2868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0.7542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46691" y="1802550"/>
            <a:ext cx="1295896" cy="2521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  <a:p>
            <a:pPr marL="129058" marR="0">
              <a:lnSpc>
                <a:spcPts val="2400"/>
              </a:lnSpc>
              <a:spcBef>
                <a:spcPts val="2868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0.7539</a:t>
            </a:r>
          </a:p>
          <a:p>
            <a:pPr marL="129058" marR="0">
              <a:lnSpc>
                <a:spcPts val="2400"/>
              </a:lnSpc>
              <a:spcBef>
                <a:spcPts val="3343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0.6125</a:t>
            </a:r>
          </a:p>
          <a:p>
            <a:pPr marL="129058" marR="0">
              <a:lnSpc>
                <a:spcPts val="2400"/>
              </a:lnSpc>
              <a:spcBef>
                <a:spcPts val="3393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0.8777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29221" y="3261371"/>
            <a:ext cx="1677416" cy="112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Sensitivity</a:t>
            </a:r>
          </a:p>
          <a:p>
            <a:pPr marL="11286" marR="0">
              <a:lnSpc>
                <a:spcPts val="2800"/>
              </a:lnSpc>
              <a:spcBef>
                <a:spcPts val="2943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Specificity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70550" y="3251922"/>
            <a:ext cx="100622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0.6188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70550" y="3981333"/>
            <a:ext cx="100622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0.8730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6475818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1322"/>
            <a:ext cx="284174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Naïve</a:t>
            </a:r>
            <a:r>
              <a:rPr dirty="0" sz="4400" spc="-103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Bayes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1473" y="1545245"/>
            <a:ext cx="1597719" cy="1058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</a:p>
          <a:p>
            <a:pPr marL="62234" marR="0">
              <a:lnSpc>
                <a:spcPts val="2800"/>
              </a:lnSpc>
              <a:spcBef>
                <a:spcPts val="2436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3181" y="1545245"/>
            <a:ext cx="187801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1571" y="1545245"/>
            <a:ext cx="1295896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27262" y="2200845"/>
            <a:ext cx="84727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0.841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60005" y="2200845"/>
            <a:ext cx="84727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0.849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61005" y="2989836"/>
            <a:ext cx="1677416" cy="1204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Sensitivity</a:t>
            </a:r>
          </a:p>
          <a:p>
            <a:pPr marL="11286" marR="0">
              <a:lnSpc>
                <a:spcPts val="2800"/>
              </a:lnSpc>
              <a:spcBef>
                <a:spcPts val="3581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Specificity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3275" y="2980387"/>
            <a:ext cx="1156245" cy="11533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0.22761</a:t>
            </a:r>
          </a:p>
          <a:p>
            <a:pPr marL="0" marR="0">
              <a:lnSpc>
                <a:spcPts val="2400"/>
              </a:lnSpc>
              <a:spcBef>
                <a:spcPts val="398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0.89837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06017" y="2980387"/>
            <a:ext cx="1156245" cy="11533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0.22871</a:t>
            </a:r>
          </a:p>
          <a:p>
            <a:pPr marL="0" marR="0">
              <a:lnSpc>
                <a:spcPts val="2400"/>
              </a:lnSpc>
              <a:spcBef>
                <a:spcPts val="398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0.90408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639" y="6475817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76035"/>
            <a:ext cx="356701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Random</a:t>
            </a:r>
            <a:r>
              <a:rPr dirty="0" sz="4400" spc="-103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314" y="1279329"/>
            <a:ext cx="369224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8437" y="1781593"/>
            <a:ext cx="2561124" cy="869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ed7d31"/>
                </a:solidFill>
                <a:latin typeface="Calibri"/>
                <a:cs typeface="Calibri"/>
              </a:rPr>
              <a:t>num.trees</a:t>
            </a:r>
            <a:r>
              <a:rPr dirty="0" sz="2600" spc="-148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500</a:t>
            </a:r>
          </a:p>
          <a:p>
            <a:pPr marL="0" marR="0">
              <a:lnSpc>
                <a:spcPts val="2960"/>
              </a:lnSpc>
              <a:spcBef>
                <a:spcPts val="447"/>
              </a:spcBef>
              <a:spcAft>
                <a:spcPts val="0"/>
              </a:spcAft>
            </a:pPr>
            <a:r>
              <a:rPr dirty="0" sz="26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ed7d31"/>
                </a:solidFill>
                <a:latin typeface="Calibri"/>
                <a:cs typeface="Calibri"/>
              </a:rPr>
              <a:t>mtry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2496" y="1781592"/>
            <a:ext cx="2718355" cy="869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ed7d31"/>
                </a:solidFill>
                <a:latin typeface="Calibri"/>
                <a:cs typeface="Calibri"/>
              </a:rPr>
              <a:t>splitrule</a:t>
            </a:r>
            <a:r>
              <a:rPr dirty="0" sz="2600" spc="-4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‘gini’</a:t>
            </a:r>
          </a:p>
          <a:p>
            <a:pPr marL="0" marR="0">
              <a:lnSpc>
                <a:spcPts val="2960"/>
              </a:lnSpc>
              <a:spcBef>
                <a:spcPts val="447"/>
              </a:spcBef>
              <a:spcAft>
                <a:spcPts val="0"/>
              </a:spcAft>
            </a:pPr>
            <a:r>
              <a:rPr dirty="0" sz="26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ed7d31"/>
                </a:solidFill>
                <a:latin typeface="Calibri"/>
                <a:cs typeface="Calibri"/>
              </a:rPr>
              <a:t>min.node.size</a:t>
            </a:r>
            <a:r>
              <a:rPr dirty="0" sz="2600" spc="-11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13879" y="3270441"/>
            <a:ext cx="1597719" cy="1058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</a:p>
          <a:p>
            <a:pPr marL="62234" marR="0">
              <a:lnSpc>
                <a:spcPts val="2800"/>
              </a:lnSpc>
              <a:spcBef>
                <a:spcPts val="2436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5588" y="3270441"/>
            <a:ext cx="187801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63976" y="3270441"/>
            <a:ext cx="1295896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62675" y="3926041"/>
            <a:ext cx="1001762" cy="193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993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0.982</a:t>
            </a:r>
          </a:p>
          <a:p>
            <a:pPr marL="0" marR="0">
              <a:lnSpc>
                <a:spcPts val="2400"/>
              </a:lnSpc>
              <a:spcBef>
                <a:spcPts val="373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0.9669</a:t>
            </a:r>
          </a:p>
          <a:p>
            <a:pPr marL="0" marR="0">
              <a:lnSpc>
                <a:spcPts val="2400"/>
              </a:lnSpc>
              <a:spcBef>
                <a:spcPts val="398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0.9953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95417" y="3926041"/>
            <a:ext cx="100176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0.9355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73411" y="4715032"/>
            <a:ext cx="1677416" cy="1204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Sensitivity</a:t>
            </a:r>
          </a:p>
          <a:p>
            <a:pPr marL="11286" marR="0">
              <a:lnSpc>
                <a:spcPts val="2800"/>
              </a:lnSpc>
              <a:spcBef>
                <a:spcPts val="3581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Specificity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95417" y="4705584"/>
            <a:ext cx="1001762" cy="1153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0.9088</a:t>
            </a:r>
          </a:p>
          <a:p>
            <a:pPr marL="0" marR="0">
              <a:lnSpc>
                <a:spcPts val="2400"/>
              </a:lnSpc>
              <a:spcBef>
                <a:spcPts val="398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0.9590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0313" y="6466092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5300"/>
            <a:ext cx="2004371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XG</a:t>
            </a:r>
            <a:r>
              <a:rPr dirty="0" sz="4000" spc="-95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Boost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8436" y="1072560"/>
            <a:ext cx="3692240" cy="17836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1" marR="0">
              <a:lnSpc>
                <a:spcPts val="3183"/>
              </a:lnSpc>
              <a:spcBef>
                <a:spcPts val="288"/>
              </a:spcBef>
              <a:spcAft>
                <a:spcPts val="0"/>
              </a:spcAft>
            </a:pPr>
            <a:r>
              <a:rPr dirty="0" sz="28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nrounds</a:t>
            </a:r>
            <a:r>
              <a:rPr dirty="0" sz="2800" spc="-86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1" marR="0">
              <a:lnSpc>
                <a:spcPts val="3183"/>
              </a:lnSpc>
              <a:spcBef>
                <a:spcPts val="407"/>
              </a:spcBef>
              <a:spcAft>
                <a:spcPts val="0"/>
              </a:spcAft>
            </a:pPr>
            <a:r>
              <a:rPr dirty="0" sz="28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max_depth</a:t>
            </a:r>
            <a:r>
              <a:rPr dirty="0" sz="2800" spc="-8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  <a:p>
            <a:pPr marL="1" marR="0">
              <a:lnSpc>
                <a:spcPts val="3183"/>
              </a:lnSpc>
              <a:spcBef>
                <a:spcPts val="407"/>
              </a:spcBef>
              <a:spcAft>
                <a:spcPts val="0"/>
              </a:spcAft>
            </a:pPr>
            <a:r>
              <a:rPr dirty="0" sz="28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eta</a:t>
            </a:r>
            <a:r>
              <a:rPr dirty="0" sz="2800" spc="-12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0.3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2496" y="1464832"/>
            <a:ext cx="3472312" cy="1391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colsample_bytree</a:t>
            </a:r>
            <a:r>
              <a:rPr dirty="0" sz="2800" spc="-12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3183"/>
              </a:lnSpc>
              <a:spcBef>
                <a:spcPts val="407"/>
              </a:spcBef>
              <a:spcAft>
                <a:spcPts val="0"/>
              </a:spcAft>
            </a:pPr>
            <a:r>
              <a:rPr dirty="0" sz="28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min_child_weight</a:t>
            </a:r>
            <a:r>
              <a:rPr dirty="0" sz="2800" spc="-98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3183"/>
              </a:lnSpc>
              <a:spcBef>
                <a:spcPts val="407"/>
              </a:spcBef>
              <a:spcAft>
                <a:spcPts val="0"/>
              </a:spcAft>
            </a:pPr>
            <a:r>
              <a:rPr dirty="0" sz="28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subsample</a:t>
            </a:r>
            <a:r>
              <a:rPr dirty="0" sz="2800" spc="-63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437" y="2869960"/>
            <a:ext cx="1967190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ed7d31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gamma</a:t>
            </a:r>
            <a:r>
              <a:rPr dirty="0" sz="2800" spc="-12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43022" y="3630565"/>
            <a:ext cx="1597719" cy="917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</a:p>
          <a:p>
            <a:pPr marL="62234" marR="0">
              <a:lnSpc>
                <a:spcPts val="2800"/>
              </a:lnSpc>
              <a:spcBef>
                <a:spcPts val="132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8907" y="3630565"/>
            <a:ext cx="187801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80146" y="3630565"/>
            <a:ext cx="1295896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35994" y="4144476"/>
            <a:ext cx="1001762" cy="1594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0.9531</a:t>
            </a:r>
          </a:p>
          <a:p>
            <a:pPr marL="0" marR="0">
              <a:lnSpc>
                <a:spcPts val="2400"/>
              </a:lnSpc>
              <a:spcBef>
                <a:spcPts val="243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0.9149</a:t>
            </a:r>
          </a:p>
          <a:p>
            <a:pPr marL="0" marR="0">
              <a:lnSpc>
                <a:spcPts val="2400"/>
              </a:lnSpc>
              <a:spcBef>
                <a:spcPts val="267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0.9866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6340" y="4144476"/>
            <a:ext cx="100176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0.9373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02553" y="4767385"/>
            <a:ext cx="1677416" cy="10314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Sensitivity</a:t>
            </a:r>
          </a:p>
          <a:p>
            <a:pPr marL="11286" marR="0">
              <a:lnSpc>
                <a:spcPts val="2800"/>
              </a:lnSpc>
              <a:spcBef>
                <a:spcPts val="2222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Specificity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11586" y="4757936"/>
            <a:ext cx="1001762" cy="980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0.8986</a:t>
            </a:r>
          </a:p>
          <a:p>
            <a:pPr marL="0" marR="0">
              <a:lnSpc>
                <a:spcPts val="2400"/>
              </a:lnSpc>
              <a:spcBef>
                <a:spcPts val="262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0.9713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639" y="6421642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776362" y="6421642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91091"/>
            <a:ext cx="4038869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Model</a:t>
            </a:r>
            <a:r>
              <a:rPr dirty="0" sz="4000" spc="-9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Comparison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713" y="1342206"/>
            <a:ext cx="350658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 spc="-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4712" y="2311051"/>
            <a:ext cx="206852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6592" y="2311051"/>
            <a:ext cx="1475482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181" y="2311051"/>
            <a:ext cx="1677416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Sensitivity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23674" y="2311051"/>
            <a:ext cx="165415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Specificity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4712" y="2834411"/>
            <a:ext cx="1758677" cy="820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Logistic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26592" y="2824962"/>
            <a:ext cx="100176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0.7539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95443" y="2824962"/>
            <a:ext cx="100176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0.6125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23674" y="2824962"/>
            <a:ext cx="100176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0.8777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54712" y="3779291"/>
            <a:ext cx="1939619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Naïve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Bayes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26592" y="3769842"/>
            <a:ext cx="84727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0.849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27181" y="3769842"/>
            <a:ext cx="1156245" cy="1988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0.22871</a:t>
            </a:r>
          </a:p>
          <a:p>
            <a:pPr marL="0" marR="0">
              <a:lnSpc>
                <a:spcPts val="2400"/>
              </a:lnSpc>
              <a:spcBef>
                <a:spcPts val="408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0.9088</a:t>
            </a:r>
          </a:p>
          <a:p>
            <a:pPr marL="0" marR="0">
              <a:lnSpc>
                <a:spcPts val="2400"/>
              </a:lnSpc>
              <a:spcBef>
                <a:spcPts val="407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0.8986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723674" y="3769842"/>
            <a:ext cx="1156245" cy="1988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0.90408</a:t>
            </a:r>
          </a:p>
          <a:p>
            <a:pPr marL="0" marR="0">
              <a:lnSpc>
                <a:spcPts val="2400"/>
              </a:lnSpc>
              <a:spcBef>
                <a:spcPts val="408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0.9590</a:t>
            </a:r>
          </a:p>
          <a:p>
            <a:pPr marL="0" marR="0">
              <a:lnSpc>
                <a:spcPts val="2400"/>
              </a:lnSpc>
              <a:spcBef>
                <a:spcPts val="407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0.9713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54712" y="4592803"/>
            <a:ext cx="3872488" cy="40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Random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Forest</a:t>
            </a:r>
            <a:r>
              <a:rPr dirty="0" sz="2800" spc="43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0.9355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4712" y="5425211"/>
            <a:ext cx="142165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XGBoost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26592" y="5415763"/>
            <a:ext cx="100176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0.9373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9639" y="6475817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653118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Best</a:t>
            </a:r>
            <a:r>
              <a:rPr dirty="0" sz="4400" spc="-107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Model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–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XGBoost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-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ROC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6454517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76362" y="6475818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433252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Problem</a:t>
            </a:r>
            <a:r>
              <a:rPr dirty="0" sz="4400" spc="-103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708301"/>
            <a:ext cx="10885627" cy="8387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Bank</a:t>
            </a:r>
            <a:r>
              <a:rPr dirty="0" sz="28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campaign</a:t>
            </a:r>
            <a:r>
              <a:rPr dirty="0" sz="2800" spc="-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2800" spc="-1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8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 spc="-3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dirty="0" sz="2800" spc="-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whether</a:t>
            </a:r>
            <a:r>
              <a:rPr dirty="0" sz="2800" spc="-6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2800" spc="-5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client</a:t>
            </a:r>
            <a:r>
              <a:rPr dirty="0" sz="2800" spc="-8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dirty="0" sz="2800" spc="-6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subscribe</a:t>
            </a:r>
            <a:r>
              <a:rPr dirty="0" sz="2800" spc="-18" strike="sngStrike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626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2800" spc="-17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a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bank’s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deposit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product</a:t>
            </a:r>
            <a:r>
              <a:rPr dirty="0" sz="2800" spc="-166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trike="sngStrike" i="1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114446"/>
            <a:ext cx="10890101" cy="122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Solving</a:t>
            </a:r>
            <a:r>
              <a:rPr dirty="0" sz="2800" spc="1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dirty="0" sz="2800" spc="19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problem</a:t>
            </a:r>
            <a:r>
              <a:rPr dirty="0" sz="2800" spc="14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dirty="0" sz="2800" spc="1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reduce</a:t>
            </a:r>
            <a:r>
              <a:rPr dirty="0" sz="2800" spc="15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2800" spc="1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customer</a:t>
            </a:r>
            <a:r>
              <a:rPr dirty="0" sz="2800" spc="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pool</a:t>
            </a:r>
            <a:r>
              <a:rPr dirty="0" sz="2800" spc="18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2800" spc="19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hence</a:t>
            </a:r>
            <a:r>
              <a:rPr dirty="0" sz="2800" spc="19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increase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efficiency</a:t>
            </a:r>
            <a:r>
              <a:rPr dirty="0" sz="2800" spc="2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dirty="0" sz="2800" spc="36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dirty="0" sz="2800" spc="37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targeting</a:t>
            </a:r>
            <a:r>
              <a:rPr dirty="0" sz="2800" spc="24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2800" spc="38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clients</a:t>
            </a:r>
            <a:r>
              <a:rPr dirty="0" sz="2800" spc="36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who</a:t>
            </a:r>
            <a:r>
              <a:rPr dirty="0" sz="2800" spc="38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dirty="0" sz="2800" spc="30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2800" spc="37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high</a:t>
            </a:r>
            <a:r>
              <a:rPr dirty="0" sz="2800" spc="38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probability</a:t>
            </a:r>
            <a:r>
              <a:rPr dirty="0" sz="2800" spc="33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subscribing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2800" spc="-6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deposit.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4904638"/>
            <a:ext cx="5113263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binary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problem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343399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54149" y="6475818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806596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Caveats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and</a:t>
            </a:r>
            <a:r>
              <a:rPr dirty="0" sz="4400" spc="-105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Further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improvements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43238"/>
            <a:ext cx="10268233" cy="122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trike="sngStrike">
                <a:solidFill>
                  <a:srgbClr val="000000"/>
                </a:solidFill>
                <a:latin typeface="Calibri"/>
                <a:cs typeface="Calibri"/>
              </a:rPr>
              <a:t>XGBoost</a:t>
            </a:r>
            <a:r>
              <a:rPr dirty="0" sz="2800" spc="-1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trike="sngStrike">
                <a:solidFill>
                  <a:srgbClr val="000000"/>
                </a:solidFill>
                <a:latin typeface="Calibri"/>
                <a:cs typeface="Calibri"/>
              </a:rPr>
              <a:t>Random</a:t>
            </a:r>
            <a:r>
              <a:rPr dirty="0" sz="2800" spc="-68" strike="sngStrike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trike="sngStrike">
                <a:solidFill>
                  <a:srgbClr val="000000"/>
                </a:solidFill>
                <a:latin typeface="Calibri"/>
                <a:cs typeface="Calibri"/>
              </a:rPr>
              <a:t>forest</a:t>
            </a:r>
            <a:r>
              <a:rPr dirty="0" sz="2800" spc="-1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further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tuned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hyper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repeated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cross-validation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 spc="-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achieve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reliable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results.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506430"/>
            <a:ext cx="10485141" cy="1606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highly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imbalanced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88.7%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samples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belongs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“no”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11.3%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belongs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 spc="-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“yes”.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Hence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SMOTE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synthetically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upsample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“yes”.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said,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800" spc="-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</a:p>
          <a:p>
            <a:pPr marL="228600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real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samples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“yes”,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would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realistic.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6306679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76362" y="6333523"/>
            <a:ext cx="63717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269533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About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483807"/>
            <a:ext cx="10867296" cy="122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Demographic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800" spc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800" spc="9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2800" spc="8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2800" spc="8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acquired</a:t>
            </a:r>
            <a:r>
              <a:rPr dirty="0" sz="2800" spc="8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800" spc="8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Kaggle.</a:t>
            </a:r>
            <a:r>
              <a:rPr dirty="0" sz="28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8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800" spc="8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dirty="0" sz="2800" spc="15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800" spc="16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800" spc="15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marketing</a:t>
            </a:r>
            <a:r>
              <a:rPr dirty="0" sz="2800" spc="14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campaign</a:t>
            </a:r>
            <a:r>
              <a:rPr dirty="0" sz="2800" spc="16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spc="16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Portuguese</a:t>
            </a:r>
            <a:r>
              <a:rPr dirty="0" sz="2800" spc="15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banking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institution.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3027112"/>
            <a:ext cx="10572067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41,189</a:t>
            </a:r>
            <a:r>
              <a:rPr dirty="0" sz="2800" spc="4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observations,</a:t>
            </a:r>
            <a:r>
              <a:rPr dirty="0" sz="2800" spc="-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r>
              <a:rPr dirty="0" sz="2800" spc="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predictors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 spc="-1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(Yes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No)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3802320"/>
            <a:ext cx="6299978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Four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broad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categories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predictors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39" y="4253062"/>
            <a:ext cx="10396984" cy="157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Client</a:t>
            </a:r>
            <a:r>
              <a:rPr dirty="0" sz="24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age,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job,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marital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status,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education,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etc.</a:t>
            </a:r>
          </a:p>
          <a:p>
            <a:pPr marL="0" marR="0">
              <a:lnSpc>
                <a:spcPts val="2737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Campaign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communication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type,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duration,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etc.</a:t>
            </a:r>
          </a:p>
          <a:p>
            <a:pPr marL="0" marR="0">
              <a:lnSpc>
                <a:spcPts val="2737"/>
              </a:lnSpc>
              <a:spcBef>
                <a:spcPts val="324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2400" spc="-9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days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since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last</a:t>
            </a:r>
            <a:r>
              <a:rPr dirty="0" sz="2400" spc="-5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contact,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how</a:t>
            </a:r>
            <a:r>
              <a:rPr dirty="0" sz="2400" spc="-5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many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times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contacted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before,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etc</a:t>
            </a:r>
          </a:p>
          <a:p>
            <a:pPr marL="0" marR="0">
              <a:lnSpc>
                <a:spcPts val="2737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Socio-economic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2400" spc="-12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employment</a:t>
            </a:r>
            <a:r>
              <a:rPr dirty="0" sz="2400" spc="-5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variation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CPI,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etc.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8" y="6475817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54149" y="6475818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68457"/>
            <a:ext cx="829956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Data</a:t>
            </a:r>
            <a:r>
              <a:rPr dirty="0" sz="4400" spc="-105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exploration</a:t>
            </a:r>
            <a:r>
              <a:rPr dirty="0" sz="4400" spc="-105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and</a:t>
            </a:r>
            <a:r>
              <a:rPr dirty="0" sz="4400" spc="-105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pre-processing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9785" y="1702165"/>
            <a:ext cx="10203713" cy="395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imbalance</a:t>
            </a:r>
            <a:r>
              <a:rPr dirty="0" sz="2400" spc="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88.7%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belongs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“no”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11.3%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belongs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“yes”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9785" y="2487534"/>
            <a:ext cx="10319326" cy="725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Univariate</a:t>
            </a:r>
            <a:r>
              <a:rPr dirty="0" sz="2400" spc="13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400" spc="21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400" spc="1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400" spc="1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r>
              <a:rPr dirty="0" sz="2400" spc="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predictors</a:t>
            </a:r>
            <a:r>
              <a:rPr dirty="0" sz="24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4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  <a:r>
              <a:rPr dirty="0" sz="2400" spc="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2400" spc="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2400" spc="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predictors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modelling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9785" y="3602086"/>
            <a:ext cx="5656455" cy="395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Outliers</a:t>
            </a:r>
            <a:r>
              <a:rPr dirty="0" sz="24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present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campaign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predictor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9785" y="4387454"/>
            <a:ext cx="10310863" cy="725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Strong</a:t>
            </a:r>
            <a:r>
              <a:rPr dirty="0" sz="2400" spc="74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correlation</a:t>
            </a:r>
            <a:r>
              <a:rPr dirty="0" sz="2400" spc="69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2400" spc="75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2400" spc="70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400" spc="7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especially</a:t>
            </a:r>
            <a:r>
              <a:rPr dirty="0" sz="2400" spc="7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socio-economic</a:t>
            </a:r>
            <a:r>
              <a:rPr dirty="0" sz="24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confirmed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performing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multivariate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correlation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plot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9785" y="5502006"/>
            <a:ext cx="8925813" cy="395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Missing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values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dirty="0" sz="24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predictors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24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missing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6475818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54149" y="6475818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76035"/>
            <a:ext cx="732555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Insights</a:t>
            </a:r>
            <a:r>
              <a:rPr dirty="0" sz="4400" spc="-10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from</a:t>
            </a:r>
            <a:r>
              <a:rPr dirty="0" sz="4400" spc="-102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univariate</a:t>
            </a:r>
            <a:r>
              <a:rPr dirty="0" sz="4400" spc="-103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343" y="1353325"/>
            <a:ext cx="10499294" cy="5857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Performed</a:t>
            </a:r>
            <a:r>
              <a:rPr dirty="0" sz="22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univariate</a:t>
            </a:r>
            <a:r>
              <a:rPr dirty="0" sz="22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20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predictors</a:t>
            </a:r>
            <a:r>
              <a:rPr dirty="0" sz="2200" spc="-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22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observations</a:t>
            </a:r>
            <a:r>
              <a:rPr dirty="0" sz="22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shown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below,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343" y="2235865"/>
            <a:ext cx="10488967" cy="6348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25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Default</a:t>
            </a:r>
            <a:r>
              <a:rPr dirty="0" sz="2200" spc="-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2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2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predictor</a:t>
            </a:r>
            <a:r>
              <a:rPr dirty="0" sz="2200" spc="-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doesn’t</a:t>
            </a:r>
            <a:r>
              <a:rPr dirty="0" sz="22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2200" spc="-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22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variability.</a:t>
            </a:r>
            <a:r>
              <a:rPr dirty="0" sz="2200" spc="-2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22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2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clients</a:t>
            </a:r>
            <a:r>
              <a:rPr dirty="0" sz="22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answered</a:t>
            </a:r>
            <a:r>
              <a:rPr dirty="0" sz="22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“yes”</a:t>
            </a:r>
            <a:r>
              <a:rPr dirty="0" sz="22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(~0%),</a:t>
            </a:r>
          </a:p>
          <a:p>
            <a:pPr marL="228600" marR="0">
              <a:lnSpc>
                <a:spcPts val="21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rest</a:t>
            </a:r>
            <a:r>
              <a:rPr dirty="0" sz="22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answered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“no”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(79.3%)</a:t>
            </a:r>
            <a:r>
              <a:rPr dirty="0" sz="22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“unknown”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(20.7%)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9343" y="3167537"/>
            <a:ext cx="10496032" cy="63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25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Duration</a:t>
            </a:r>
            <a:r>
              <a:rPr dirty="0" sz="2200" spc="20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200" spc="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 spc="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duration</a:t>
            </a:r>
            <a:r>
              <a:rPr dirty="0" sz="2200" spc="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2200" spc="1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2200" spc="2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200" spc="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200" spc="2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known</a:t>
            </a:r>
            <a:r>
              <a:rPr dirty="0" sz="2200" spc="2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dirty="0" sz="2200" spc="1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2200" spc="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 spc="2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call,</a:t>
            </a:r>
            <a:r>
              <a:rPr dirty="0" sz="22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200" spc="2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</a:p>
          <a:p>
            <a:pPr marL="22860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cannot</a:t>
            </a:r>
            <a:r>
              <a:rPr dirty="0" sz="22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2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prediction.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9343" y="4099209"/>
            <a:ext cx="10003101" cy="1030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25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Clients</a:t>
            </a:r>
            <a:r>
              <a:rPr dirty="0" sz="22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2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education,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married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likely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subscribe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term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deposit.</a:t>
            </a:r>
          </a:p>
          <a:p>
            <a:pPr marL="0" marR="0">
              <a:lnSpc>
                <a:spcPts val="2513"/>
              </a:lnSpc>
              <a:spcBef>
                <a:spcPts val="2687"/>
              </a:spcBef>
              <a:spcAft>
                <a:spcPts val="0"/>
              </a:spcAft>
            </a:pPr>
            <a:r>
              <a:rPr dirty="0" sz="22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25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Clients</a:t>
            </a:r>
            <a:r>
              <a:rPr dirty="0" sz="22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22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subscribed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earlier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22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likely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subscribe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again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2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reconnected.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9343" y="5426104"/>
            <a:ext cx="10495648" cy="63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25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 spc="1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clients</a:t>
            </a:r>
            <a:r>
              <a:rPr dirty="0" sz="22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responded</a:t>
            </a:r>
            <a:r>
              <a:rPr dirty="0" sz="22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2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cellular</a:t>
            </a:r>
            <a:r>
              <a:rPr dirty="0" sz="22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phone</a:t>
            </a:r>
            <a:r>
              <a:rPr dirty="0" sz="2200" spc="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200" spc="1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subscribed</a:t>
            </a:r>
            <a:r>
              <a:rPr dirty="0" sz="2200" spc="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200" spc="1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times</a:t>
            </a:r>
            <a:r>
              <a:rPr dirty="0" sz="22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2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</a:p>
          <a:p>
            <a:pPr marL="22860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telephone</a:t>
            </a:r>
            <a:r>
              <a:rPr dirty="0" sz="22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responders.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6296431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54149" y="6349750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359268"/>
            <a:ext cx="10854425" cy="122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Outliers</a:t>
            </a:r>
          </a:p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250" spc="4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Box</a:t>
            </a:r>
            <a:r>
              <a:rPr dirty="0" sz="2200" spc="17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plot</a:t>
            </a:r>
            <a:r>
              <a:rPr dirty="0" sz="2200" spc="20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(Figure</a:t>
            </a:r>
            <a:r>
              <a:rPr dirty="0" sz="2200" spc="1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1)</a:t>
            </a:r>
            <a:r>
              <a:rPr dirty="0" sz="2200" spc="20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dirty="0" sz="2200" spc="18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dirty="0" sz="2200" spc="18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dirty="0" sz="2200" spc="18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were</a:t>
            </a:r>
            <a:r>
              <a:rPr dirty="0" sz="2200" spc="1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outliers</a:t>
            </a:r>
            <a:r>
              <a:rPr dirty="0" sz="2200" spc="17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(calling</a:t>
            </a:r>
            <a:r>
              <a:rPr dirty="0" sz="2200" spc="19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2200" spc="20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client</a:t>
            </a:r>
            <a:r>
              <a:rPr dirty="0" sz="2200" spc="1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r>
              <a:rPr dirty="0" sz="2200" spc="19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dirty="0" sz="2200" spc="19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8</a:t>
            </a:r>
            <a:r>
              <a:rPr dirty="0" sz="2200" spc="2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times</a:t>
            </a:r>
            <a:r>
              <a:rPr dirty="0" sz="2200" spc="20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dirty="0" sz="2200" spc="20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in</a:t>
            </a:r>
          </a:p>
          <a:p>
            <a:pPr marL="228600" marR="0">
              <a:lnSpc>
                <a:spcPts val="2200"/>
              </a:lnSpc>
              <a:spcBef>
                <a:spcPts val="175"/>
              </a:spcBef>
              <a:spcAft>
                <a:spcPts val="0"/>
              </a:spcAft>
            </a:pPr>
            <a:r>
              <a:rPr dirty="0" sz="2200" b="1" i="1">
                <a:solidFill>
                  <a:srgbClr val="333333"/>
                </a:solidFill>
                <a:latin typeface="Calibri"/>
                <a:cs typeface="Calibri"/>
              </a:rPr>
              <a:t>campaign</a:t>
            </a:r>
            <a:r>
              <a:rPr dirty="0" sz="2200" spc="-10" b="1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variable.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644159"/>
            <a:ext cx="10852447" cy="668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250" spc="4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Bar</a:t>
            </a:r>
            <a:r>
              <a:rPr dirty="0" sz="2200" spc="35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chart</a:t>
            </a:r>
            <a:r>
              <a:rPr dirty="0" sz="2200" spc="34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indicates</a:t>
            </a:r>
            <a:r>
              <a:rPr dirty="0" sz="2200" spc="2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dirty="0" sz="2200" spc="33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calling</a:t>
            </a:r>
            <a:r>
              <a:rPr dirty="0" sz="2200" spc="32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2200" spc="3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client</a:t>
            </a:r>
            <a:r>
              <a:rPr dirty="0" sz="2200" spc="33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beyond</a:t>
            </a:r>
            <a:r>
              <a:rPr dirty="0" sz="2200" spc="32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12</a:t>
            </a:r>
            <a:r>
              <a:rPr dirty="0" sz="2200" spc="35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times</a:t>
            </a:r>
            <a:r>
              <a:rPr dirty="0" sz="2200" spc="35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dirty="0" sz="2200" spc="35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dirty="0" sz="2200" spc="35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help</a:t>
            </a:r>
            <a:r>
              <a:rPr dirty="0" sz="2200" spc="35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2200" spc="35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getting</a:t>
            </a:r>
            <a:r>
              <a:rPr dirty="0" sz="2200" spc="2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2200" spc="3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</a:p>
          <a:p>
            <a:pPr marL="228600" marR="0">
              <a:lnSpc>
                <a:spcPts val="2200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deposit</a:t>
            </a:r>
            <a:r>
              <a:rPr dirty="0" sz="2200" spc="-5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(Figure</a:t>
            </a:r>
            <a:r>
              <a:rPr dirty="0" sz="2200" spc="-52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33333"/>
                </a:solidFill>
                <a:latin typeface="Calibri"/>
                <a:cs typeface="Calibri"/>
              </a:rPr>
              <a:t>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6471660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54149" y="6475818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663487"/>
            <a:ext cx="447780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Feature</a:t>
            </a:r>
            <a:r>
              <a:rPr dirty="0" sz="4400" spc="-103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correlation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237" y="1465655"/>
            <a:ext cx="4728092" cy="1054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five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numerical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predictors</a:t>
            </a:r>
          </a:p>
          <a:p>
            <a:pPr marL="22860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representing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social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economic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indicators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237" y="3036392"/>
            <a:ext cx="5483166" cy="1391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plot,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conclude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below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highly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correlated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22860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share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redundant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information.</a:t>
            </a:r>
          </a:p>
          <a:p>
            <a:pPr marL="457200" marR="0">
              <a:lnSpc>
                <a:spcPts val="2275"/>
              </a:lnSpc>
              <a:spcBef>
                <a:spcPts val="312"/>
              </a:spcBef>
              <a:spcAft>
                <a:spcPts val="0"/>
              </a:spcAft>
            </a:pPr>
            <a:r>
              <a:rPr dirty="0" sz="2050" spc="171">
                <a:solidFill>
                  <a:srgbClr val="000000"/>
                </a:solidFill>
                <a:latin typeface="JHHGMT+Wingdings-Regular"/>
                <a:cs typeface="JHHGMT+Wingdings-Regular"/>
              </a:rPr>
              <a:t>Ø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employment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variation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7437" y="4430110"/>
            <a:ext cx="2645438" cy="67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spc="171">
                <a:solidFill>
                  <a:srgbClr val="000000"/>
                </a:solidFill>
                <a:latin typeface="JHHGMT+Wingdings-Regular"/>
                <a:cs typeface="JHHGMT+Wingdings-Regular"/>
              </a:rPr>
              <a:t>Ø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euribor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0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month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</a:p>
          <a:p>
            <a:pPr marL="0" marR="0">
              <a:lnSpc>
                <a:spcPts val="2275"/>
              </a:lnSpc>
              <a:spcBef>
                <a:spcPts val="317"/>
              </a:spcBef>
              <a:spcAft>
                <a:spcPts val="0"/>
              </a:spcAft>
            </a:pPr>
            <a:r>
              <a:rPr dirty="0" sz="2050" spc="171">
                <a:solidFill>
                  <a:srgbClr val="000000"/>
                </a:solidFill>
                <a:latin typeface="JHHGMT+Wingdings-Regular"/>
                <a:cs typeface="JHHGMT+Wingdings-Regular"/>
              </a:rPr>
              <a:t>Ø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366504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54149" y="6475818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396606"/>
            <a:ext cx="9954117" cy="1094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Relationship</a:t>
            </a:r>
            <a:r>
              <a:rPr dirty="0" sz="4000" spc="-95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of</a:t>
            </a:r>
            <a:r>
              <a:rPr dirty="0" sz="4000" spc="-97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categorical/numerical</a:t>
            </a:r>
            <a:r>
              <a:rPr dirty="0" sz="4000" spc="-96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predictors</a:t>
            </a:r>
          </a:p>
          <a:p>
            <a:pPr marL="0" marR="0">
              <a:lnSpc>
                <a:spcPts val="40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with</a:t>
            </a:r>
            <a:r>
              <a:rPr dirty="0" sz="4000" spc="-95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000">
                <a:solidFill>
                  <a:srgbClr val="ff0000"/>
                </a:solidFill>
                <a:latin typeface="KIONPA+Calibri-Light,Bold"/>
                <a:cs typeface="KIONPA+Calibri-Light,Bold"/>
              </a:rPr>
              <a:t>response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606108"/>
            <a:ext cx="10484615" cy="6852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Performed</a:t>
            </a:r>
            <a:r>
              <a:rPr dirty="0" sz="2600" spc="2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Pearson’s</a:t>
            </a:r>
            <a:r>
              <a:rPr dirty="0" sz="2600" spc="1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Chi-squared</a:t>
            </a:r>
            <a:r>
              <a:rPr dirty="0" sz="2600" spc="3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2600" spc="3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6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600" spc="3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categorical</a:t>
            </a:r>
            <a:r>
              <a:rPr dirty="0" sz="26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dirty="0" sz="2600" spc="3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3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  <a:p>
            <a:pPr marL="0" marR="0">
              <a:lnSpc>
                <a:spcPts val="24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association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variable.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558993"/>
            <a:ext cx="10487339" cy="1503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Housing</a:t>
            </a:r>
            <a:r>
              <a:rPr dirty="0" sz="2600" spc="79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600" spc="7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2600" spc="6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95%</a:t>
            </a:r>
            <a:r>
              <a:rPr dirty="0" sz="26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confidence</a:t>
            </a:r>
            <a:r>
              <a:rPr dirty="0" sz="2600" spc="6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level,</a:t>
            </a:r>
            <a:r>
              <a:rPr dirty="0" sz="2600" spc="6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600" spc="6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6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confirm</a:t>
            </a:r>
            <a:r>
              <a:rPr dirty="0" sz="2600" spc="6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6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2600" spc="6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7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 marL="228600" marR="0">
              <a:lnSpc>
                <a:spcPts val="24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association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-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housing</a:t>
            </a:r>
            <a:r>
              <a:rPr dirty="0" sz="2600" spc="14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term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deposit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subscription.</a:t>
            </a:r>
          </a:p>
          <a:p>
            <a:pPr marL="0" marR="0">
              <a:lnSpc>
                <a:spcPts val="2960"/>
              </a:lnSpc>
              <a:spcBef>
                <a:spcPts val="447"/>
              </a:spcBef>
              <a:spcAft>
                <a:spcPts val="0"/>
              </a:spcAft>
            </a:pPr>
            <a:r>
              <a:rPr dirty="0" sz="26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Loan</a:t>
            </a:r>
            <a:r>
              <a:rPr dirty="0" sz="2600" spc="8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2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26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99%</a:t>
            </a:r>
            <a:r>
              <a:rPr dirty="0" sz="2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confidence</a:t>
            </a:r>
            <a:r>
              <a:rPr dirty="0" sz="26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level,</a:t>
            </a:r>
            <a:r>
              <a:rPr dirty="0" sz="26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6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60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confirm</a:t>
            </a:r>
            <a:r>
              <a:rPr dirty="0" sz="26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26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2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association</a:t>
            </a:r>
          </a:p>
          <a:p>
            <a:pPr marL="228600" marR="0">
              <a:lnSpc>
                <a:spcPts val="24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loan</a:t>
            </a:r>
            <a:r>
              <a:rPr dirty="0" sz="2600" spc="1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term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deposit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subscription.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4581972"/>
            <a:ext cx="9692878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Performed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ANOVA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five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socio-economic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numerical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5217864"/>
            <a:ext cx="10484980" cy="742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000000"/>
                </a:solidFill>
                <a:latin typeface="TAAHFA+ArialMT"/>
                <a:cs typeface="TAAHFA+ArialMT"/>
              </a:rPr>
              <a:t>•</a:t>
            </a:r>
            <a:r>
              <a:rPr dirty="0" sz="2650" spc="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600" spc="4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6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2600" spc="4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6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looks</a:t>
            </a:r>
            <a:r>
              <a:rPr dirty="0" sz="2600" spc="4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26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600" spc="4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five</a:t>
            </a:r>
            <a:r>
              <a:rPr dirty="0" sz="2600" spc="3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dirty="0" sz="2600" spc="4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600" spc="4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significant</a:t>
            </a:r>
            <a:r>
              <a:rPr dirty="0" sz="2600" spc="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286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predicting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term</a:t>
            </a:r>
            <a:r>
              <a:rPr dirty="0" sz="26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deposit</a:t>
            </a:r>
            <a:r>
              <a:rPr dirty="0" sz="2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subscription.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6447135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54149" y="6475818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339583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Missing</a:t>
            </a:r>
            <a:r>
              <a:rPr dirty="0" sz="4400" spc="-77">
                <a:solidFill>
                  <a:srgbClr val="ff0000"/>
                </a:solidFill>
                <a:latin typeface="KIONPA+Calibri-Light,Bold"/>
                <a:cs typeface="KIONPA+Calibri-Light,Bold"/>
              </a:rPr>
              <a:t> </a:t>
            </a:r>
            <a:r>
              <a:rPr dirty="0" sz="4400">
                <a:solidFill>
                  <a:srgbClr val="ff0000"/>
                </a:solidFill>
                <a:latin typeface="KIONPA+Calibri-Light,Bold"/>
                <a:cs typeface="KIONPA+Calibri-Light,Bold"/>
              </a:rPr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904202"/>
            <a:ext cx="9329567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6</a:t>
            </a:r>
            <a:r>
              <a:rPr dirty="0" sz="2800" spc="-6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out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20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predictors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has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dirty="0" sz="2800" spc="-6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least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missing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r>
              <a:rPr dirty="0" sz="2800" spc="-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variable</a:t>
            </a:r>
            <a:r>
              <a:rPr dirty="0" sz="2800" spc="-6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looks</a:t>
            </a:r>
            <a:r>
              <a:rPr dirty="0" sz="2800" spc="-6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good.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840" y="3189076"/>
            <a:ext cx="9095726" cy="72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Default</a:t>
            </a:r>
            <a:r>
              <a:rPr dirty="0" sz="2400" spc="-20" b="1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predictor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doesn’t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variability.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79.3%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(no),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20.7%</a:t>
            </a:r>
          </a:p>
          <a:p>
            <a:pPr marL="22860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(unknown),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0%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(yes)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6840" y="4303629"/>
            <a:ext cx="6942107" cy="395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450" spc="32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Housing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24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loan</a:t>
            </a:r>
            <a:r>
              <a:rPr dirty="0" sz="2400" spc="-11" b="1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failed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Pearson’s</a:t>
            </a:r>
            <a:r>
              <a:rPr dirty="0" sz="2400" spc="-56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Chi-squared</a:t>
            </a:r>
            <a:r>
              <a:rPr dirty="0" sz="2400" spc="-5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Calibri"/>
                <a:cs typeface="Calibri"/>
              </a:rPr>
              <a:t>test.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5088997"/>
            <a:ext cx="9788806" cy="725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33333"/>
                </a:solidFill>
                <a:latin typeface="TAAHFA+ArialMT"/>
                <a:cs typeface="TAAHFA+ArialMT"/>
              </a:rPr>
              <a:t>•</a:t>
            </a:r>
            <a:r>
              <a:rPr dirty="0" sz="2450" spc="86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333333"/>
                </a:solidFill>
                <a:latin typeface="Calibri"/>
                <a:cs typeface="Calibri"/>
              </a:rPr>
              <a:t>Education</a:t>
            </a:r>
            <a:r>
              <a:rPr dirty="0" sz="2400" b="1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24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job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24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marital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333333"/>
                </a:solidFill>
                <a:latin typeface="Calibri"/>
                <a:cs typeface="Calibri"/>
              </a:rPr>
              <a:t>status</a:t>
            </a:r>
            <a:r>
              <a:rPr dirty="0" sz="2400" spc="-69" b="1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–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Missing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contributed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4.8%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of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overall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333333"/>
                </a:solidFill>
                <a:latin typeface="Calibri"/>
                <a:cs typeface="Calibri"/>
              </a:rPr>
              <a:t>dataset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6418450"/>
            <a:ext cx="168045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Sydney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54149" y="6475818"/>
            <a:ext cx="5600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dirty="0" sz="1200" spc="-52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2023-06-07T00:41:10-05:00</dcterms:modified>
</cp:coreProperties>
</file>