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298" r:id="rId2"/>
    <p:sldId id="276" r:id="rId3"/>
    <p:sldId id="277" r:id="rId4"/>
    <p:sldId id="280" r:id="rId5"/>
    <p:sldId id="278" r:id="rId6"/>
    <p:sldId id="282" r:id="rId7"/>
    <p:sldId id="285" r:id="rId8"/>
    <p:sldId id="284" r:id="rId9"/>
    <p:sldId id="279" r:id="rId10"/>
    <p:sldId id="299" r:id="rId11"/>
    <p:sldId id="300" r:id="rId12"/>
    <p:sldId id="301" r:id="rId13"/>
    <p:sldId id="302" r:id="rId14"/>
    <p:sldId id="303" r:id="rId15"/>
    <p:sldId id="304" r:id="rId16"/>
    <p:sldId id="305" r:id="rId17"/>
    <p:sldId id="306" r:id="rId18"/>
    <p:sldId id="307" r:id="rId19"/>
    <p:sldId id="308"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6" autoAdjust="0"/>
    <p:restoredTop sz="95946" autoAdjust="0"/>
  </p:normalViewPr>
  <p:slideViewPr>
    <p:cSldViewPr snapToGrid="0">
      <p:cViewPr varScale="1">
        <p:scale>
          <a:sx n="110" d="100"/>
          <a:sy n="110"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4F6832-781F-AB4F-A029-AED32F8D2E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88C9CA-4D92-EA45-B8B9-9F5F2CD0A8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643AB2-40A7-EB49-82BC-119EA060043B}" type="datetimeFigureOut">
              <a:rPr lang="en-US" smtClean="0"/>
              <a:t>11/3/21</a:t>
            </a:fld>
            <a:endParaRPr lang="en-US"/>
          </a:p>
        </p:txBody>
      </p:sp>
      <p:sp>
        <p:nvSpPr>
          <p:cNvPr id="4" name="Footer Placeholder 3">
            <a:extLst>
              <a:ext uri="{FF2B5EF4-FFF2-40B4-BE49-F238E27FC236}">
                <a16:creationId xmlns:a16="http://schemas.microsoft.com/office/drawing/2014/main" id="{DA4EA587-6DEC-D648-B495-F6FE4D19EB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a:t>
            </a:r>
          </a:p>
        </p:txBody>
      </p:sp>
      <p:sp>
        <p:nvSpPr>
          <p:cNvPr id="5" name="Slide Number Placeholder 4">
            <a:extLst>
              <a:ext uri="{FF2B5EF4-FFF2-40B4-BE49-F238E27FC236}">
                <a16:creationId xmlns:a16="http://schemas.microsoft.com/office/drawing/2014/main" id="{F46C1242-B532-F146-969B-10167A0F65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E8AE45-EE78-074B-83A9-5F9165D1BD64}" type="slidenum">
              <a:rPr lang="en-US" smtClean="0"/>
              <a:t>‹#›</a:t>
            </a:fld>
            <a:endParaRPr lang="en-US"/>
          </a:p>
        </p:txBody>
      </p:sp>
    </p:spTree>
    <p:extLst>
      <p:ext uri="{BB962C8B-B14F-4D97-AF65-F5344CB8AC3E}">
        <p14:creationId xmlns:p14="http://schemas.microsoft.com/office/powerpoint/2010/main" val="26550368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AF8BE-846C-4F74-A7FF-087D5ACFFE9A}" type="datetimeFigureOut">
              <a:rPr lang="en-AU" smtClean="0"/>
              <a:t>3/11/21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Page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0F839-4D33-476A-8C9B-AC60A5E4A5CD}" type="slidenum">
              <a:rPr lang="en-AU" smtClean="0"/>
              <a:t>‹#›</a:t>
            </a:fld>
            <a:endParaRPr lang="en-AU"/>
          </a:p>
        </p:txBody>
      </p:sp>
    </p:spTree>
    <p:extLst>
      <p:ext uri="{BB962C8B-B14F-4D97-AF65-F5344CB8AC3E}">
        <p14:creationId xmlns:p14="http://schemas.microsoft.com/office/powerpoint/2010/main" val="39169961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AU"/>
              <a:t>Page</a:t>
            </a:r>
          </a:p>
        </p:txBody>
      </p:sp>
      <p:sp>
        <p:nvSpPr>
          <p:cNvPr id="5" name="Slide Number Placeholder 4"/>
          <p:cNvSpPr>
            <a:spLocks noGrp="1"/>
          </p:cNvSpPr>
          <p:nvPr>
            <p:ph type="sldNum" sz="quarter" idx="5"/>
          </p:nvPr>
        </p:nvSpPr>
        <p:spPr/>
        <p:txBody>
          <a:bodyPr/>
          <a:lstStyle/>
          <a:p>
            <a:fld id="{4E00F839-4D33-476A-8C9B-AC60A5E4A5CD}" type="slidenum">
              <a:rPr lang="en-AU" smtClean="0"/>
              <a:t>1</a:t>
            </a:fld>
            <a:endParaRPr lang="en-AU"/>
          </a:p>
        </p:txBody>
      </p:sp>
    </p:spTree>
    <p:extLst>
      <p:ext uri="{BB962C8B-B14F-4D97-AF65-F5344CB8AC3E}">
        <p14:creationId xmlns:p14="http://schemas.microsoft.com/office/powerpoint/2010/main" val="2010557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Helvetica Neue"/>
              </a:rPr>
              <a:t>we will use the four following models to implement to the dataset for a supervised classification problem.</a:t>
            </a:r>
          </a:p>
          <a:p>
            <a:pPr algn="just">
              <a:buFont typeface="Arial" panose="020B0604020202020204" pitchFamily="34" charset="0"/>
              <a:buChar char="•"/>
            </a:pPr>
            <a:r>
              <a:rPr lang="en-US" b="0" i="0" dirty="0">
                <a:solidFill>
                  <a:srgbClr val="333333"/>
                </a:solidFill>
                <a:effectLst/>
                <a:latin typeface="Helvetica Neue"/>
              </a:rPr>
              <a:t>Logistic Regression - Since the dataset that we have chosen has a binary target variable i.e., y - (has the client subscribed a term deposit? binary: yes, no), we plan on implementing this model. The key advantage that we would have while using this model is that it is very easy to train and interpret the results.</a:t>
            </a:r>
          </a:p>
          <a:p>
            <a:pPr algn="just">
              <a:buFont typeface="Arial" panose="020B0604020202020204" pitchFamily="34" charset="0"/>
              <a:buChar char="•"/>
            </a:pPr>
            <a:r>
              <a:rPr lang="en-US" b="0" i="0" dirty="0">
                <a:solidFill>
                  <a:srgbClr val="333333"/>
                </a:solidFill>
                <a:effectLst/>
                <a:latin typeface="Helvetica Neue"/>
              </a:rPr>
              <a:t>Random Forest - This model is immune from high dimensionality issues since each tree would only choose a small subset of the feature space. In addition, Random Forest can handle missing values and thus is a really good model to implement for our problem statement.</a:t>
            </a:r>
          </a:p>
          <a:p>
            <a:pPr algn="just">
              <a:buFont typeface="Arial" panose="020B0604020202020204" pitchFamily="34" charset="0"/>
              <a:buChar char="•"/>
            </a:pPr>
            <a:r>
              <a:rPr lang="en-US" b="0" i="0" dirty="0">
                <a:solidFill>
                  <a:srgbClr val="333333"/>
                </a:solidFill>
                <a:effectLst/>
                <a:latin typeface="Helvetica Neue"/>
              </a:rPr>
              <a:t>SVM - Concerning the optimization, we will use the Cost parameter “calculate the different possible hyperplanes &amp; Train &amp; predict our model on different kernels such as Radial Basis Function, Polynomial, etc. Eventually, we will consider the most effective one.</a:t>
            </a:r>
          </a:p>
          <a:p>
            <a:pPr algn="just">
              <a:buFont typeface="Arial" panose="020B0604020202020204" pitchFamily="34" charset="0"/>
              <a:buChar char="•"/>
            </a:pPr>
            <a:r>
              <a:rPr lang="en-US" b="0" i="0" dirty="0">
                <a:solidFill>
                  <a:srgbClr val="333333"/>
                </a:solidFill>
                <a:effectLst/>
                <a:latin typeface="Helvetica Neue"/>
              </a:rPr>
              <a:t>Naïve Bayes - It has a highly scalable nature. It predicts the outcome based on conditional probability, so it converges much faster than other classification algorithms such as logistics.</a:t>
            </a:r>
          </a:p>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12</a:t>
            </a:fld>
            <a:endParaRPr lang="en-AU"/>
          </a:p>
        </p:txBody>
      </p:sp>
      <p:sp>
        <p:nvSpPr>
          <p:cNvPr id="5" name="Footer Placeholder 4">
            <a:extLst>
              <a:ext uri="{FF2B5EF4-FFF2-40B4-BE49-F238E27FC236}">
                <a16:creationId xmlns:a16="http://schemas.microsoft.com/office/drawing/2014/main" id="{1BDDDF72-447A-A042-9663-E7D12BD78E71}"/>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1250425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Nested Cross-Validation - This is a resampling method that can be used to efficiently evaluate the machine learning models on a limited data sample by using all the data available for training.</a:t>
            </a:r>
          </a:p>
          <a:p>
            <a:endParaRPr lang="en-US" dirty="0"/>
          </a:p>
          <a:p>
            <a:r>
              <a:rPr lang="en-US" dirty="0"/>
              <a:t>Confusion Matrix - These are effective in visualizing important predictive analytics measures like sensitivity, specificity, precision, and recall. These can then be used to calculate the F-1 score.</a:t>
            </a:r>
          </a:p>
          <a:p>
            <a:endParaRPr lang="en-US" dirty="0"/>
          </a:p>
          <a:p>
            <a:r>
              <a:rPr lang="en-US" dirty="0"/>
              <a:t>ROC curve - Next step we are planning to compare different models’ accuracy using the ROC curves. This is simply a plot that represents the trade-off between sensitivity and specificity.</a:t>
            </a:r>
            <a:endParaRPr lang="en-AU" dirty="0"/>
          </a:p>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13</a:t>
            </a:fld>
            <a:endParaRPr lang="en-AU"/>
          </a:p>
        </p:txBody>
      </p:sp>
      <p:sp>
        <p:nvSpPr>
          <p:cNvPr id="5" name="Footer Placeholder 4">
            <a:extLst>
              <a:ext uri="{FF2B5EF4-FFF2-40B4-BE49-F238E27FC236}">
                <a16:creationId xmlns:a16="http://schemas.microsoft.com/office/drawing/2014/main" id="{8CE8EEC0-34DC-5A4B-86A9-7B634E3EC762}"/>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171030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Cold calling is the process in which salespeople contact potential customers with no prior interest with the product. As such, these calls are estimated to convert to a sale very rarely; about 2% of the time according to marketer Charlie Cook [1]. The purpose of this task is to determine whether a customer will subscribe to a bank deposit from a Portuguese bank, given certain information about that customer. This problem falls under the branch of binary classification; given a feature vector of information from a particular customer, the goal is to output either yes or no. This problem is interesting as it would help improve the performance of ‘cold calling’. By solving the classification problem, we are able to reduce the customer pool and hence increase efficiency by only calling the customers who have a high probability of subscribing to a term deposit.</a:t>
            </a:r>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2</a:t>
            </a:fld>
            <a:endParaRPr lang="en-AU"/>
          </a:p>
        </p:txBody>
      </p:sp>
      <p:sp>
        <p:nvSpPr>
          <p:cNvPr id="5" name="Footer Placeholder 4">
            <a:extLst>
              <a:ext uri="{FF2B5EF4-FFF2-40B4-BE49-F238E27FC236}">
                <a16:creationId xmlns:a16="http://schemas.microsoft.com/office/drawing/2014/main" id="{AA1A2AE9-C24F-C045-92D7-F4EC9AD48A3E}"/>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40302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a:t>Even mix of 10 categorical and 10 numeric features – challenging to select relevant features prior to modelling</a:t>
            </a:r>
          </a:p>
          <a:p>
            <a:pPr marL="628650" lvl="1" indent="-171450">
              <a:buFont typeface="Arial" panose="020B0604020202020204" pitchFamily="34" charset="0"/>
              <a:buChar char="•"/>
            </a:pPr>
            <a:r>
              <a:rPr lang="en-AU" dirty="0"/>
              <a:t>6 categorical features have missing data</a:t>
            </a:r>
          </a:p>
          <a:p>
            <a:pPr marL="628650" lvl="1" indent="-171450">
              <a:buFont typeface="Arial" panose="020B0604020202020204" pitchFamily="34" charset="0"/>
              <a:buChar char="•"/>
            </a:pPr>
            <a:r>
              <a:rPr lang="en-AU" dirty="0"/>
              <a:t>Found strong correlation in between features especially those belonging to socio-economic category – might need to address collinearity problem </a:t>
            </a:r>
          </a:p>
          <a:p>
            <a:pPr marL="628650" lvl="1" indent="-171450">
              <a:buFont typeface="Arial" panose="020B0604020202020204" pitchFamily="34" charset="0"/>
              <a:buChar char="•"/>
            </a:pPr>
            <a:r>
              <a:rPr lang="en-AU" dirty="0"/>
              <a:t>36548 (88.7 %) belongs to class “no” and 4640 (11.3%) belong to “yes” – need to address class imbalance problem</a:t>
            </a:r>
          </a:p>
          <a:p>
            <a:pPr marL="628650" lvl="1" indent="-171450">
              <a:buFont typeface="Arial" panose="020B0604020202020204" pitchFamily="34" charset="0"/>
              <a:buChar char="•"/>
            </a:pPr>
            <a:r>
              <a:rPr lang="en-AU" dirty="0"/>
              <a:t>Outlier in feature “Number of times – Client contacted”</a:t>
            </a:r>
          </a:p>
          <a:p>
            <a:pPr marL="628650" lvl="1" indent="-171450">
              <a:buFont typeface="Arial" panose="020B0604020202020204" pitchFamily="34" charset="0"/>
              <a:buChar char="•"/>
            </a:pPr>
            <a:endParaRPr lang="en-AU" dirty="0"/>
          </a:p>
          <a:p>
            <a:pPr lvl="1"/>
            <a:endParaRPr lang="en-AU" dirty="0"/>
          </a:p>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3</a:t>
            </a:fld>
            <a:endParaRPr lang="en-AU"/>
          </a:p>
        </p:txBody>
      </p:sp>
      <p:sp>
        <p:nvSpPr>
          <p:cNvPr id="5" name="Footer Placeholder 4">
            <a:extLst>
              <a:ext uri="{FF2B5EF4-FFF2-40B4-BE49-F238E27FC236}">
                <a16:creationId xmlns:a16="http://schemas.microsoft.com/office/drawing/2014/main" id="{DDBFB31E-A9E1-E34A-8516-B375327290DA}"/>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229210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Missing data</a:t>
            </a:r>
          </a:p>
          <a:p>
            <a:pPr algn="just"/>
            <a:r>
              <a:rPr lang="en-US" b="0" i="0" dirty="0">
                <a:solidFill>
                  <a:srgbClr val="333333"/>
                </a:solidFill>
                <a:effectLst/>
                <a:latin typeface="Helvetica Neue"/>
              </a:rPr>
              <a:t>Analyzing the whole data, there are 12718 missing values which is 1.47% of total values. When we did a deeper look at each variable level, we found only 6 out of 20 predictors suffers at least one missing value and the response variable looks good as shown below in table 1. Based on the exploratory data analysis, we will remove default, housing and loan predictors which suffers the most missing values. By ignoring these variables, only 4.02% of the total records has missing values which will be removed from the prediction.</a:t>
            </a:r>
          </a:p>
          <a:p>
            <a:pPr algn="just"/>
            <a:endParaRPr lang="en-US" b="0" i="0" dirty="0">
              <a:solidFill>
                <a:srgbClr val="333333"/>
              </a:solidFill>
              <a:effectLst/>
              <a:latin typeface="Helvetica Neue"/>
            </a:endParaRPr>
          </a:p>
          <a:p>
            <a:pPr algn="just"/>
            <a:endParaRPr lang="en-US" b="0" i="0" dirty="0">
              <a:solidFill>
                <a:srgbClr val="333333"/>
              </a:solidFill>
              <a:effectLst/>
              <a:latin typeface="Helvetica Neue"/>
            </a:endParaRPr>
          </a:p>
          <a:p>
            <a:br>
              <a:rPr lang="en-US" dirty="0"/>
            </a:br>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4</a:t>
            </a:fld>
            <a:endParaRPr lang="en-AU"/>
          </a:p>
        </p:txBody>
      </p:sp>
      <p:sp>
        <p:nvSpPr>
          <p:cNvPr id="5" name="Footer Placeholder 4">
            <a:extLst>
              <a:ext uri="{FF2B5EF4-FFF2-40B4-BE49-F238E27FC236}">
                <a16:creationId xmlns:a16="http://schemas.microsoft.com/office/drawing/2014/main" id="{3A1D84DF-4D70-674C-91C5-8FD404D7565E}"/>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371369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00000"/>
              </a:lnSpc>
            </a:pPr>
            <a:r>
              <a:rPr lang="en-US" sz="2600" dirty="0"/>
              <a:t>We did univariate analysis on each of the 20 predictors to choose which features will work best for modelling downstream - </a:t>
            </a:r>
          </a:p>
          <a:p>
            <a:pPr lvl="1">
              <a:lnSpc>
                <a:spcPct val="100000"/>
              </a:lnSpc>
            </a:pPr>
            <a:r>
              <a:rPr lang="en-US" sz="2600" dirty="0"/>
              <a:t>Default – This predictor doesn’t have any variability. Only 3 people answered “yes” (~0.0%) out of 41889 observations. Hence this variable cannot be used for prediction.</a:t>
            </a:r>
          </a:p>
          <a:p>
            <a:pPr lvl="1">
              <a:lnSpc>
                <a:spcPct val="100000"/>
              </a:lnSpc>
            </a:pPr>
            <a:r>
              <a:rPr lang="en-US" sz="2600" dirty="0"/>
              <a:t>Duration – This predictor isn’t helpful as the duration of the call can’t be known before. Since the duration variable will not be known before making a call, this variable cannot be used for prediction.</a:t>
            </a:r>
          </a:p>
          <a:p>
            <a:pPr lvl="1">
              <a:lnSpc>
                <a:spcPct val="100000"/>
              </a:lnSpc>
            </a:pPr>
            <a:r>
              <a:rPr lang="en-US" sz="2600" dirty="0"/>
              <a:t>Other important insights - Clients with higher education, married are more likely to subscribe term deposit. Clients who have subscribed earlier are most likely to subscribe again if reconnected. The clients responded through a cellular phone has subscribed 5 times more compared to telephone responders.</a:t>
            </a:r>
          </a:p>
          <a:p>
            <a:endParaRPr lang="en-AU" dirty="0"/>
          </a:p>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5</a:t>
            </a:fld>
            <a:endParaRPr lang="en-AU"/>
          </a:p>
        </p:txBody>
      </p:sp>
      <p:sp>
        <p:nvSpPr>
          <p:cNvPr id="5" name="Footer Placeholder 4">
            <a:extLst>
              <a:ext uri="{FF2B5EF4-FFF2-40B4-BE49-F238E27FC236}">
                <a16:creationId xmlns:a16="http://schemas.microsoft.com/office/drawing/2014/main" id="{B437686E-470D-D540-941F-EFD6D55037A4}"/>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22400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Helvetica Neue"/>
              </a:rPr>
              <a:t>As we all know calling a client multiple times will not help in getting a term deposit. We tried a box plot (Figure 1) to </a:t>
            </a:r>
            <a:r>
              <a:rPr lang="en-US" b="0" i="0" dirty="0" err="1">
                <a:solidFill>
                  <a:srgbClr val="333333"/>
                </a:solidFill>
                <a:effectLst/>
                <a:latin typeface="Helvetica Neue"/>
              </a:rPr>
              <a:t>analyse</a:t>
            </a:r>
            <a:r>
              <a:rPr lang="en-US" b="0" i="0" dirty="0">
                <a:solidFill>
                  <a:srgbClr val="333333"/>
                </a:solidFill>
                <a:effectLst/>
                <a:latin typeface="Helvetica Neue"/>
              </a:rPr>
              <a:t> the data, it shows calling a client more than 8 times is an outlier and beyond 12 times will not help in getting a term deposit as shown in the below bar chart (Figure 2). However, there are some bad samples that shows clients are called more than 40 times with maximum 56 times.</a:t>
            </a:r>
          </a:p>
          <a:p>
            <a:pPr algn="just"/>
            <a:r>
              <a:rPr lang="en-US" b="0" i="0" dirty="0">
                <a:solidFill>
                  <a:srgbClr val="333333"/>
                </a:solidFill>
                <a:effectLst/>
                <a:latin typeface="Helvetica Neue"/>
              </a:rPr>
              <a:t>Hide</a:t>
            </a:r>
          </a:p>
          <a:p>
            <a:br>
              <a:rPr lang="en-US" b="0" i="0" dirty="0">
                <a:solidFill>
                  <a:srgbClr val="333333"/>
                </a:solidFill>
                <a:effectLst/>
                <a:latin typeface="Helvetica Neue"/>
              </a:rPr>
            </a:br>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6</a:t>
            </a:fld>
            <a:endParaRPr lang="en-AU"/>
          </a:p>
        </p:txBody>
      </p:sp>
      <p:sp>
        <p:nvSpPr>
          <p:cNvPr id="5" name="Footer Placeholder 4">
            <a:extLst>
              <a:ext uri="{FF2B5EF4-FFF2-40B4-BE49-F238E27FC236}">
                <a16:creationId xmlns:a16="http://schemas.microsoft.com/office/drawing/2014/main" id="{5FCD6BC8-99C6-8B4A-B57A-570F2AFDD400}"/>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346760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inherit"/>
              </a:rPr>
              <a:t>Relationship of categorical predictors with response</a:t>
            </a:r>
          </a:p>
          <a:p>
            <a:pPr algn="just"/>
            <a:r>
              <a:rPr lang="en-US" b="0" i="0" dirty="0">
                <a:solidFill>
                  <a:srgbClr val="333333"/>
                </a:solidFill>
                <a:effectLst/>
                <a:latin typeface="Helvetica Neue"/>
              </a:rPr>
              <a:t>We did Pearson’s Chi-squared test on all categorical variables to check their association with response variable. The below are the important observations.</a:t>
            </a:r>
          </a:p>
          <a:p>
            <a:pPr algn="just">
              <a:buFont typeface="Arial" panose="020B0604020202020204" pitchFamily="34" charset="0"/>
              <a:buChar char="•"/>
            </a:pPr>
            <a:r>
              <a:rPr lang="en-US" b="0" i="0" dirty="0">
                <a:solidFill>
                  <a:srgbClr val="333333"/>
                </a:solidFill>
                <a:effectLst/>
                <a:latin typeface="Helvetica Neue"/>
              </a:rPr>
              <a:t>Housing – The p-value for this predictor is 0.06146927. So at 95% confidence level, we can confirm that there is no association of housing loan variable to predict term deposit.</a:t>
            </a:r>
          </a:p>
          <a:p>
            <a:pPr algn="just">
              <a:buFont typeface="Arial" panose="020B0604020202020204" pitchFamily="34" charset="0"/>
              <a:buChar char="•"/>
            </a:pPr>
            <a:r>
              <a:rPr lang="en-US" b="0" i="0" dirty="0">
                <a:solidFill>
                  <a:srgbClr val="333333"/>
                </a:solidFill>
                <a:effectLst/>
                <a:latin typeface="Helvetica Neue"/>
              </a:rPr>
              <a:t>Loan - The p-value for this predictor is 0.5677161. So at 99% confidence level, we can confirm that there is no association of personal loan variable to predict term deposit.</a:t>
            </a:r>
          </a:p>
          <a:p>
            <a:pPr algn="just"/>
            <a:r>
              <a:rPr lang="en-US" b="0" i="0" dirty="0">
                <a:solidFill>
                  <a:srgbClr val="333333"/>
                </a:solidFill>
                <a:effectLst/>
                <a:latin typeface="inherit"/>
              </a:rPr>
              <a:t>Relationship of Numerical predictors with response</a:t>
            </a:r>
          </a:p>
          <a:p>
            <a:pPr algn="just"/>
            <a:r>
              <a:rPr lang="en-US" b="0" i="0" dirty="0">
                <a:solidFill>
                  <a:srgbClr val="333333"/>
                </a:solidFill>
                <a:effectLst/>
                <a:latin typeface="Helvetica Neue"/>
              </a:rPr>
              <a:t>We did ANOVA test for all five socio-economic numerical variables. Based on the results it looks like all the five variables are significant in predicting the term deposit subscription.</a:t>
            </a:r>
          </a:p>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8</a:t>
            </a:fld>
            <a:endParaRPr lang="en-AU"/>
          </a:p>
        </p:txBody>
      </p:sp>
      <p:sp>
        <p:nvSpPr>
          <p:cNvPr id="5" name="Footer Placeholder 4">
            <a:extLst>
              <a:ext uri="{FF2B5EF4-FFF2-40B4-BE49-F238E27FC236}">
                <a16:creationId xmlns:a16="http://schemas.microsoft.com/office/drawing/2014/main" id="{CFBB3199-A2BF-B546-925B-4FEAA735D7FE}"/>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381217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9</a:t>
            </a:fld>
            <a:endParaRPr lang="en-AU"/>
          </a:p>
        </p:txBody>
      </p:sp>
      <p:sp>
        <p:nvSpPr>
          <p:cNvPr id="5" name="Footer Placeholder 4">
            <a:extLst>
              <a:ext uri="{FF2B5EF4-FFF2-40B4-BE49-F238E27FC236}">
                <a16:creationId xmlns:a16="http://schemas.microsoft.com/office/drawing/2014/main" id="{DBFAD47E-34BD-5042-8D6A-47B4A3FCDFC7}"/>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69955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00F839-4D33-476A-8C9B-AC60A5E4A5CD}" type="slidenum">
              <a:rPr lang="en-AU" smtClean="0"/>
              <a:t>10</a:t>
            </a:fld>
            <a:endParaRPr lang="en-AU"/>
          </a:p>
        </p:txBody>
      </p:sp>
      <p:sp>
        <p:nvSpPr>
          <p:cNvPr id="5" name="Footer Placeholder 4">
            <a:extLst>
              <a:ext uri="{FF2B5EF4-FFF2-40B4-BE49-F238E27FC236}">
                <a16:creationId xmlns:a16="http://schemas.microsoft.com/office/drawing/2014/main" id="{DBFAD47E-34BD-5042-8D6A-47B4A3FCDFC7}"/>
              </a:ext>
            </a:extLst>
          </p:cNvPr>
          <p:cNvSpPr>
            <a:spLocks noGrp="1"/>
          </p:cNvSpPr>
          <p:nvPr>
            <p:ph type="ftr" sz="quarter" idx="4"/>
          </p:nvPr>
        </p:nvSpPr>
        <p:spPr/>
        <p:txBody>
          <a:bodyPr/>
          <a:lstStyle/>
          <a:p>
            <a:r>
              <a:rPr lang="en-AU"/>
              <a:t>Page</a:t>
            </a:r>
          </a:p>
        </p:txBody>
      </p:sp>
    </p:spTree>
    <p:extLst>
      <p:ext uri="{BB962C8B-B14F-4D97-AF65-F5344CB8AC3E}">
        <p14:creationId xmlns:p14="http://schemas.microsoft.com/office/powerpoint/2010/main" val="163441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2EDE-378C-6746-8E0F-598B47971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30B22F-3E16-2349-9443-31ACA9B90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11C85-DDE1-804F-8EC0-1D7A577EE8DA}"/>
              </a:ext>
            </a:extLst>
          </p:cNvPr>
          <p:cNvSpPr>
            <a:spLocks noGrp="1"/>
          </p:cNvSpPr>
          <p:nvPr>
            <p:ph type="dt" sz="half" idx="10"/>
          </p:nvPr>
        </p:nvSpPr>
        <p:spPr/>
        <p:txBody>
          <a:bodyPr/>
          <a:lstStyle/>
          <a:p>
            <a:fld id="{48A87A34-81AB-432B-8DAE-1953F412C126}" type="datetimeFigureOut">
              <a:rPr lang="en-US" smtClean="0"/>
              <a:t>11/3/21</a:t>
            </a:fld>
            <a:endParaRPr lang="en-US" dirty="0"/>
          </a:p>
        </p:txBody>
      </p:sp>
      <p:sp>
        <p:nvSpPr>
          <p:cNvPr id="5" name="Footer Placeholder 4">
            <a:extLst>
              <a:ext uri="{FF2B5EF4-FFF2-40B4-BE49-F238E27FC236}">
                <a16:creationId xmlns:a16="http://schemas.microsoft.com/office/drawing/2014/main" id="{5C58E37E-0185-9E46-889A-0AF33FF8244F}"/>
              </a:ext>
            </a:extLst>
          </p:cNvPr>
          <p:cNvSpPr>
            <a:spLocks noGrp="1"/>
          </p:cNvSpPr>
          <p:nvPr>
            <p:ph type="ftr" sz="quarter" idx="11"/>
          </p:nvPr>
        </p:nvSpPr>
        <p:spPr/>
        <p:txBody>
          <a:bodyPr/>
          <a:lstStyle/>
          <a:p>
            <a:r>
              <a:rPr lang="en-AU"/>
              <a:t>The University of Sydney</a:t>
            </a:r>
            <a:endParaRPr lang="en-AU" dirty="0"/>
          </a:p>
        </p:txBody>
      </p:sp>
      <p:sp>
        <p:nvSpPr>
          <p:cNvPr id="6" name="Slide Number Placeholder 5">
            <a:extLst>
              <a:ext uri="{FF2B5EF4-FFF2-40B4-BE49-F238E27FC236}">
                <a16:creationId xmlns:a16="http://schemas.microsoft.com/office/drawing/2014/main" id="{C6C7DFA6-D210-CE44-9EF4-D5799A0E9943}"/>
              </a:ext>
            </a:extLst>
          </p:cNvPr>
          <p:cNvSpPr>
            <a:spLocks noGrp="1"/>
          </p:cNvSpPr>
          <p:nvPr>
            <p:ph type="sldNum" sz="quarter" idx="12"/>
          </p:nvPr>
        </p:nvSpPr>
        <p:spPr/>
        <p:txBody>
          <a:bodyPr/>
          <a:lstStyle/>
          <a:p>
            <a:r>
              <a:rPr lang="en-AU"/>
              <a:t>Page </a:t>
            </a:r>
            <a:fld id="{C7B189C6-246E-4753-B1FA-127EE144DB05}" type="slidenum">
              <a:rPr lang="en-AU" smtClean="0"/>
              <a:t>‹#›</a:t>
            </a:fld>
            <a:endParaRPr lang="en-AU" dirty="0"/>
          </a:p>
        </p:txBody>
      </p:sp>
    </p:spTree>
    <p:extLst>
      <p:ext uri="{BB962C8B-B14F-4D97-AF65-F5344CB8AC3E}">
        <p14:creationId xmlns:p14="http://schemas.microsoft.com/office/powerpoint/2010/main" val="2385121741"/>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61D7-EA2F-BE4E-87D8-DA1DF0D9E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40CC54-F626-664C-8C43-3B8727F59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7371E-4A11-3F4F-8910-7157C3D2DEEB}"/>
              </a:ext>
            </a:extLst>
          </p:cNvPr>
          <p:cNvSpPr>
            <a:spLocks noGrp="1"/>
          </p:cNvSpPr>
          <p:nvPr>
            <p:ph type="dt" sz="half" idx="10"/>
          </p:nvPr>
        </p:nvSpPr>
        <p:spPr/>
        <p:txBody>
          <a:bodyPr/>
          <a:lstStyle/>
          <a:p>
            <a:fld id="{577177EE-EE23-E843-83AC-C68C71786A83}" type="datetime1">
              <a:rPr lang="en-AU" smtClean="0"/>
              <a:t>3/11/21</a:t>
            </a:fld>
            <a:endParaRPr lang="en-AU"/>
          </a:p>
        </p:txBody>
      </p:sp>
      <p:sp>
        <p:nvSpPr>
          <p:cNvPr id="5" name="Footer Placeholder 4">
            <a:extLst>
              <a:ext uri="{FF2B5EF4-FFF2-40B4-BE49-F238E27FC236}">
                <a16:creationId xmlns:a16="http://schemas.microsoft.com/office/drawing/2014/main" id="{12E046CC-2B6A-3944-BA5D-89A1A8953D45}"/>
              </a:ext>
            </a:extLst>
          </p:cNvPr>
          <p:cNvSpPr>
            <a:spLocks noGrp="1"/>
          </p:cNvSpPr>
          <p:nvPr>
            <p:ph type="ftr" sz="quarter" idx="11"/>
          </p:nvPr>
        </p:nvSpPr>
        <p:spPr/>
        <p:txBody>
          <a:bodyPr/>
          <a:lstStyle/>
          <a:p>
            <a:r>
              <a:rPr lang="en-AU"/>
              <a:t>The University of Sydney</a:t>
            </a:r>
          </a:p>
        </p:txBody>
      </p:sp>
      <p:sp>
        <p:nvSpPr>
          <p:cNvPr id="6" name="Slide Number Placeholder 5">
            <a:extLst>
              <a:ext uri="{FF2B5EF4-FFF2-40B4-BE49-F238E27FC236}">
                <a16:creationId xmlns:a16="http://schemas.microsoft.com/office/drawing/2014/main" id="{084138A6-E56A-634A-943E-4E48C6750F5A}"/>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3001174036"/>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374BC-7DB3-0E4A-882B-8C7C97D573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83111-F2E8-3B4B-8A3A-63BCD7BBC3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E92FA-3049-9543-8205-4243715CA52A}"/>
              </a:ext>
            </a:extLst>
          </p:cNvPr>
          <p:cNvSpPr>
            <a:spLocks noGrp="1"/>
          </p:cNvSpPr>
          <p:nvPr>
            <p:ph type="dt" sz="half" idx="10"/>
          </p:nvPr>
        </p:nvSpPr>
        <p:spPr/>
        <p:txBody>
          <a:bodyPr/>
          <a:lstStyle/>
          <a:p>
            <a:fld id="{12C8C2B0-3EC6-5945-B87D-A8D76CCC4DBE}" type="datetime1">
              <a:rPr lang="en-AU" smtClean="0"/>
              <a:t>3/11/21</a:t>
            </a:fld>
            <a:endParaRPr lang="en-AU"/>
          </a:p>
        </p:txBody>
      </p:sp>
      <p:sp>
        <p:nvSpPr>
          <p:cNvPr id="5" name="Footer Placeholder 4">
            <a:extLst>
              <a:ext uri="{FF2B5EF4-FFF2-40B4-BE49-F238E27FC236}">
                <a16:creationId xmlns:a16="http://schemas.microsoft.com/office/drawing/2014/main" id="{44F8A4AB-39F8-424D-8C01-C5540AAD2A63}"/>
              </a:ext>
            </a:extLst>
          </p:cNvPr>
          <p:cNvSpPr>
            <a:spLocks noGrp="1"/>
          </p:cNvSpPr>
          <p:nvPr>
            <p:ph type="ftr" sz="quarter" idx="11"/>
          </p:nvPr>
        </p:nvSpPr>
        <p:spPr/>
        <p:txBody>
          <a:bodyPr/>
          <a:lstStyle/>
          <a:p>
            <a:r>
              <a:rPr lang="en-AU"/>
              <a:t>The University of Sydney</a:t>
            </a:r>
          </a:p>
        </p:txBody>
      </p:sp>
      <p:sp>
        <p:nvSpPr>
          <p:cNvPr id="6" name="Slide Number Placeholder 5">
            <a:extLst>
              <a:ext uri="{FF2B5EF4-FFF2-40B4-BE49-F238E27FC236}">
                <a16:creationId xmlns:a16="http://schemas.microsoft.com/office/drawing/2014/main" id="{28434EA9-E129-ED40-B9CD-FFB36C0F1FB2}"/>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20236628"/>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DE9-CF5E-9C4B-BA35-71391C543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583B6-5ED5-5044-B33F-BF3DE01F97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D92B9-C98E-5246-8752-9E91B94AB287}"/>
              </a:ext>
            </a:extLst>
          </p:cNvPr>
          <p:cNvSpPr>
            <a:spLocks noGrp="1"/>
          </p:cNvSpPr>
          <p:nvPr>
            <p:ph type="dt" sz="half" idx="10"/>
          </p:nvPr>
        </p:nvSpPr>
        <p:spPr/>
        <p:txBody>
          <a:bodyPr/>
          <a:lstStyle/>
          <a:p>
            <a:fld id="{D37AE892-C14F-6249-8F4C-441E351F2640}" type="datetime1">
              <a:rPr lang="en-AU" smtClean="0"/>
              <a:t>3/11/21</a:t>
            </a:fld>
            <a:endParaRPr lang="en-AU"/>
          </a:p>
        </p:txBody>
      </p:sp>
      <p:sp>
        <p:nvSpPr>
          <p:cNvPr id="5" name="Footer Placeholder 4">
            <a:extLst>
              <a:ext uri="{FF2B5EF4-FFF2-40B4-BE49-F238E27FC236}">
                <a16:creationId xmlns:a16="http://schemas.microsoft.com/office/drawing/2014/main" id="{C4E3F1E0-8BCB-344F-9903-8F12123D9DF0}"/>
              </a:ext>
            </a:extLst>
          </p:cNvPr>
          <p:cNvSpPr>
            <a:spLocks noGrp="1"/>
          </p:cNvSpPr>
          <p:nvPr>
            <p:ph type="ftr" sz="quarter" idx="11"/>
          </p:nvPr>
        </p:nvSpPr>
        <p:spPr/>
        <p:txBody>
          <a:bodyPr/>
          <a:lstStyle/>
          <a:p>
            <a:r>
              <a:rPr lang="en-AU"/>
              <a:t>The University of Sydney</a:t>
            </a:r>
          </a:p>
        </p:txBody>
      </p:sp>
      <p:sp>
        <p:nvSpPr>
          <p:cNvPr id="6" name="Slide Number Placeholder 5">
            <a:extLst>
              <a:ext uri="{FF2B5EF4-FFF2-40B4-BE49-F238E27FC236}">
                <a16:creationId xmlns:a16="http://schemas.microsoft.com/office/drawing/2014/main" id="{DAE8371A-E63F-6B46-9317-A5DE8E2E899D}"/>
              </a:ext>
            </a:extLst>
          </p:cNvPr>
          <p:cNvSpPr>
            <a:spLocks noGrp="1"/>
          </p:cNvSpPr>
          <p:nvPr>
            <p:ph type="sldNum" sz="quarter" idx="12"/>
          </p:nvPr>
        </p:nvSpPr>
        <p:spPr/>
        <p:txBody>
          <a:bodyPr/>
          <a:lstStyle/>
          <a:p>
            <a:fld id="{C7B189C6-246E-4753-B1FA-127EE144DB05}" type="slidenum">
              <a:rPr lang="en-AU" smtClean="0"/>
              <a:t>‹#›</a:t>
            </a:fld>
            <a:endParaRPr lang="en-AU"/>
          </a:p>
        </p:txBody>
      </p:sp>
      <p:sp>
        <p:nvSpPr>
          <p:cNvPr id="7" name="TextBox 6">
            <a:extLst>
              <a:ext uri="{FF2B5EF4-FFF2-40B4-BE49-F238E27FC236}">
                <a16:creationId xmlns:a16="http://schemas.microsoft.com/office/drawing/2014/main" id="{F738A850-732E-394B-AB99-E02C37DE13E5}"/>
              </a:ext>
            </a:extLst>
          </p:cNvPr>
          <p:cNvSpPr txBox="1"/>
          <p:nvPr userDrawn="1"/>
        </p:nvSpPr>
        <p:spPr>
          <a:xfrm>
            <a:off x="3842795" y="65049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8809496"/>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590F-07E9-2E42-84B9-4D78DDE6C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DDAE7D-9814-6D49-8D07-8AC7BEA4F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E1FCBA-EDB1-104C-AF08-801A6259ABCA}"/>
              </a:ext>
            </a:extLst>
          </p:cNvPr>
          <p:cNvSpPr>
            <a:spLocks noGrp="1"/>
          </p:cNvSpPr>
          <p:nvPr>
            <p:ph type="dt" sz="half" idx="10"/>
          </p:nvPr>
        </p:nvSpPr>
        <p:spPr/>
        <p:txBody>
          <a:bodyPr/>
          <a:lstStyle/>
          <a:p>
            <a:fld id="{6F50AE35-CA0E-0445-8F05-7EAA76822869}" type="datetime1">
              <a:rPr lang="en-AU" smtClean="0"/>
              <a:t>3/11/21</a:t>
            </a:fld>
            <a:endParaRPr lang="en-AU"/>
          </a:p>
        </p:txBody>
      </p:sp>
      <p:sp>
        <p:nvSpPr>
          <p:cNvPr id="5" name="Footer Placeholder 4">
            <a:extLst>
              <a:ext uri="{FF2B5EF4-FFF2-40B4-BE49-F238E27FC236}">
                <a16:creationId xmlns:a16="http://schemas.microsoft.com/office/drawing/2014/main" id="{21AF7324-3FB5-2643-B105-FB1EAC4B6921}"/>
              </a:ext>
            </a:extLst>
          </p:cNvPr>
          <p:cNvSpPr>
            <a:spLocks noGrp="1"/>
          </p:cNvSpPr>
          <p:nvPr>
            <p:ph type="ftr" sz="quarter" idx="11"/>
          </p:nvPr>
        </p:nvSpPr>
        <p:spPr/>
        <p:txBody>
          <a:bodyPr/>
          <a:lstStyle/>
          <a:p>
            <a:r>
              <a:rPr lang="en-AU"/>
              <a:t>The University of Sydney</a:t>
            </a:r>
          </a:p>
        </p:txBody>
      </p:sp>
      <p:sp>
        <p:nvSpPr>
          <p:cNvPr id="6" name="Slide Number Placeholder 5">
            <a:extLst>
              <a:ext uri="{FF2B5EF4-FFF2-40B4-BE49-F238E27FC236}">
                <a16:creationId xmlns:a16="http://schemas.microsoft.com/office/drawing/2014/main" id="{FCE30814-5AD3-5A46-9208-B227DAD31978}"/>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3977447063"/>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D0A0-31BF-AB45-B822-D380043BC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60D53-3988-794A-B48A-9B5CB0F877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E1DC5-1105-4541-9C56-5D8D062408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FFDC09-12EF-354A-BA12-3663602D60A6}"/>
              </a:ext>
            </a:extLst>
          </p:cNvPr>
          <p:cNvSpPr>
            <a:spLocks noGrp="1"/>
          </p:cNvSpPr>
          <p:nvPr>
            <p:ph type="dt" sz="half" idx="10"/>
          </p:nvPr>
        </p:nvSpPr>
        <p:spPr/>
        <p:txBody>
          <a:bodyPr/>
          <a:lstStyle/>
          <a:p>
            <a:fld id="{473C9864-2634-AF4E-A627-455289545143}" type="datetime1">
              <a:rPr lang="en-AU" smtClean="0"/>
              <a:t>3/11/21</a:t>
            </a:fld>
            <a:endParaRPr lang="en-AU"/>
          </a:p>
        </p:txBody>
      </p:sp>
      <p:sp>
        <p:nvSpPr>
          <p:cNvPr id="6" name="Footer Placeholder 5">
            <a:extLst>
              <a:ext uri="{FF2B5EF4-FFF2-40B4-BE49-F238E27FC236}">
                <a16:creationId xmlns:a16="http://schemas.microsoft.com/office/drawing/2014/main" id="{03BBB92C-7FD4-FC4F-8473-7F92BB37C14B}"/>
              </a:ext>
            </a:extLst>
          </p:cNvPr>
          <p:cNvSpPr>
            <a:spLocks noGrp="1"/>
          </p:cNvSpPr>
          <p:nvPr>
            <p:ph type="ftr" sz="quarter" idx="11"/>
          </p:nvPr>
        </p:nvSpPr>
        <p:spPr/>
        <p:txBody>
          <a:bodyPr/>
          <a:lstStyle/>
          <a:p>
            <a:r>
              <a:rPr lang="en-AU"/>
              <a:t>The University of Sydney</a:t>
            </a:r>
          </a:p>
        </p:txBody>
      </p:sp>
      <p:sp>
        <p:nvSpPr>
          <p:cNvPr id="7" name="Slide Number Placeholder 6">
            <a:extLst>
              <a:ext uri="{FF2B5EF4-FFF2-40B4-BE49-F238E27FC236}">
                <a16:creationId xmlns:a16="http://schemas.microsoft.com/office/drawing/2014/main" id="{3B08DFAF-F099-0A4C-8581-EF7255E8272B}"/>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850580952"/>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B7D6-4D13-E04E-9A92-AF52A1AC3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F405B0-C146-304A-9D38-C69740942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EECD29-909B-BB46-BF27-1B63A83681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69BA8-F7F0-8844-829A-2C87DD4AF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9754D5-1765-1C49-A0F3-EACC265F59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FC4B5-B5BE-FF42-B181-95EDB6F562F6}"/>
              </a:ext>
            </a:extLst>
          </p:cNvPr>
          <p:cNvSpPr>
            <a:spLocks noGrp="1"/>
          </p:cNvSpPr>
          <p:nvPr>
            <p:ph type="dt" sz="half" idx="10"/>
          </p:nvPr>
        </p:nvSpPr>
        <p:spPr/>
        <p:txBody>
          <a:bodyPr/>
          <a:lstStyle/>
          <a:p>
            <a:fld id="{3FCEE244-3EF8-4D46-B690-D7F3D7B8FFE9}" type="datetime1">
              <a:rPr lang="en-AU" smtClean="0"/>
              <a:t>3/11/21</a:t>
            </a:fld>
            <a:endParaRPr lang="en-AU"/>
          </a:p>
        </p:txBody>
      </p:sp>
      <p:sp>
        <p:nvSpPr>
          <p:cNvPr id="8" name="Footer Placeholder 7">
            <a:extLst>
              <a:ext uri="{FF2B5EF4-FFF2-40B4-BE49-F238E27FC236}">
                <a16:creationId xmlns:a16="http://schemas.microsoft.com/office/drawing/2014/main" id="{B3059245-1ECF-8442-B341-A7F630FB86AD}"/>
              </a:ext>
            </a:extLst>
          </p:cNvPr>
          <p:cNvSpPr>
            <a:spLocks noGrp="1"/>
          </p:cNvSpPr>
          <p:nvPr>
            <p:ph type="ftr" sz="quarter" idx="11"/>
          </p:nvPr>
        </p:nvSpPr>
        <p:spPr/>
        <p:txBody>
          <a:bodyPr/>
          <a:lstStyle/>
          <a:p>
            <a:r>
              <a:rPr lang="en-AU"/>
              <a:t>The University of Sydney</a:t>
            </a:r>
          </a:p>
        </p:txBody>
      </p:sp>
      <p:sp>
        <p:nvSpPr>
          <p:cNvPr id="9" name="Slide Number Placeholder 8">
            <a:extLst>
              <a:ext uri="{FF2B5EF4-FFF2-40B4-BE49-F238E27FC236}">
                <a16:creationId xmlns:a16="http://schemas.microsoft.com/office/drawing/2014/main" id="{846FBF2E-59A2-9D43-A567-B70FABBDF3C7}"/>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2449147469"/>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32DA-CDA3-1942-86E5-0916D322D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6497A2-643F-E342-B03A-7D8BED5ACC34}"/>
              </a:ext>
            </a:extLst>
          </p:cNvPr>
          <p:cNvSpPr>
            <a:spLocks noGrp="1"/>
          </p:cNvSpPr>
          <p:nvPr>
            <p:ph type="dt" sz="half" idx="10"/>
          </p:nvPr>
        </p:nvSpPr>
        <p:spPr/>
        <p:txBody>
          <a:bodyPr/>
          <a:lstStyle/>
          <a:p>
            <a:fld id="{F15A7902-7178-4649-8D9F-D606878C2933}" type="datetime1">
              <a:rPr lang="en-AU" smtClean="0"/>
              <a:t>3/11/21</a:t>
            </a:fld>
            <a:endParaRPr lang="en-AU"/>
          </a:p>
        </p:txBody>
      </p:sp>
      <p:sp>
        <p:nvSpPr>
          <p:cNvPr id="4" name="Footer Placeholder 3">
            <a:extLst>
              <a:ext uri="{FF2B5EF4-FFF2-40B4-BE49-F238E27FC236}">
                <a16:creationId xmlns:a16="http://schemas.microsoft.com/office/drawing/2014/main" id="{C50E608A-D682-EB44-A865-55C0597309A4}"/>
              </a:ext>
            </a:extLst>
          </p:cNvPr>
          <p:cNvSpPr>
            <a:spLocks noGrp="1"/>
          </p:cNvSpPr>
          <p:nvPr>
            <p:ph type="ftr" sz="quarter" idx="11"/>
          </p:nvPr>
        </p:nvSpPr>
        <p:spPr/>
        <p:txBody>
          <a:bodyPr/>
          <a:lstStyle/>
          <a:p>
            <a:r>
              <a:rPr lang="en-AU"/>
              <a:t>The University of Sydney</a:t>
            </a:r>
          </a:p>
        </p:txBody>
      </p:sp>
      <p:sp>
        <p:nvSpPr>
          <p:cNvPr id="5" name="Slide Number Placeholder 4">
            <a:extLst>
              <a:ext uri="{FF2B5EF4-FFF2-40B4-BE49-F238E27FC236}">
                <a16:creationId xmlns:a16="http://schemas.microsoft.com/office/drawing/2014/main" id="{98AE8555-3343-4E4F-9588-6F9BBF67BE60}"/>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1726705543"/>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67343-CF3A-5F40-B8F1-9227860EF44C}"/>
              </a:ext>
            </a:extLst>
          </p:cNvPr>
          <p:cNvSpPr>
            <a:spLocks noGrp="1"/>
          </p:cNvSpPr>
          <p:nvPr>
            <p:ph type="dt" sz="half" idx="10"/>
          </p:nvPr>
        </p:nvSpPr>
        <p:spPr/>
        <p:txBody>
          <a:bodyPr/>
          <a:lstStyle/>
          <a:p>
            <a:fld id="{DD1F24F1-B394-234C-8137-2BE5D5282EAB}" type="datetime1">
              <a:rPr lang="en-AU" smtClean="0"/>
              <a:t>3/11/21</a:t>
            </a:fld>
            <a:endParaRPr lang="en-AU"/>
          </a:p>
        </p:txBody>
      </p:sp>
      <p:sp>
        <p:nvSpPr>
          <p:cNvPr id="3" name="Footer Placeholder 2">
            <a:extLst>
              <a:ext uri="{FF2B5EF4-FFF2-40B4-BE49-F238E27FC236}">
                <a16:creationId xmlns:a16="http://schemas.microsoft.com/office/drawing/2014/main" id="{CABE5C48-980C-2044-A01A-733BE275B1C3}"/>
              </a:ext>
            </a:extLst>
          </p:cNvPr>
          <p:cNvSpPr>
            <a:spLocks noGrp="1"/>
          </p:cNvSpPr>
          <p:nvPr>
            <p:ph type="ftr" sz="quarter" idx="11"/>
          </p:nvPr>
        </p:nvSpPr>
        <p:spPr/>
        <p:txBody>
          <a:bodyPr/>
          <a:lstStyle/>
          <a:p>
            <a:r>
              <a:rPr lang="en-AU"/>
              <a:t>The University of Sydney</a:t>
            </a:r>
          </a:p>
        </p:txBody>
      </p:sp>
      <p:sp>
        <p:nvSpPr>
          <p:cNvPr id="4" name="Slide Number Placeholder 3">
            <a:extLst>
              <a:ext uri="{FF2B5EF4-FFF2-40B4-BE49-F238E27FC236}">
                <a16:creationId xmlns:a16="http://schemas.microsoft.com/office/drawing/2014/main" id="{2A9F3648-1BFA-6D42-BF29-0BFCDA36D2C8}"/>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3671599819"/>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5E19-31F2-994C-A3A4-81AF5BE11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2923C-3091-F74F-871C-02AFA7164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4A1971-9B0E-DA4C-A6D1-E2F742AF1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C3D00F-29E5-8B41-BBEC-8D8D2A96708B}"/>
              </a:ext>
            </a:extLst>
          </p:cNvPr>
          <p:cNvSpPr>
            <a:spLocks noGrp="1"/>
          </p:cNvSpPr>
          <p:nvPr>
            <p:ph type="dt" sz="half" idx="10"/>
          </p:nvPr>
        </p:nvSpPr>
        <p:spPr/>
        <p:txBody>
          <a:bodyPr/>
          <a:lstStyle/>
          <a:p>
            <a:fld id="{3D2F4F73-FEEC-2648-8A4E-7530AFA241DA}" type="datetime1">
              <a:rPr lang="en-AU" smtClean="0"/>
              <a:t>3/11/21</a:t>
            </a:fld>
            <a:endParaRPr lang="en-AU"/>
          </a:p>
        </p:txBody>
      </p:sp>
      <p:sp>
        <p:nvSpPr>
          <p:cNvPr id="6" name="Footer Placeholder 5">
            <a:extLst>
              <a:ext uri="{FF2B5EF4-FFF2-40B4-BE49-F238E27FC236}">
                <a16:creationId xmlns:a16="http://schemas.microsoft.com/office/drawing/2014/main" id="{EC244C83-5BAA-B34B-AC0D-C109BA6E98F4}"/>
              </a:ext>
            </a:extLst>
          </p:cNvPr>
          <p:cNvSpPr>
            <a:spLocks noGrp="1"/>
          </p:cNvSpPr>
          <p:nvPr>
            <p:ph type="ftr" sz="quarter" idx="11"/>
          </p:nvPr>
        </p:nvSpPr>
        <p:spPr/>
        <p:txBody>
          <a:bodyPr/>
          <a:lstStyle/>
          <a:p>
            <a:r>
              <a:rPr lang="en-AU"/>
              <a:t>The University of Sydney</a:t>
            </a:r>
          </a:p>
        </p:txBody>
      </p:sp>
      <p:sp>
        <p:nvSpPr>
          <p:cNvPr id="7" name="Slide Number Placeholder 6">
            <a:extLst>
              <a:ext uri="{FF2B5EF4-FFF2-40B4-BE49-F238E27FC236}">
                <a16:creationId xmlns:a16="http://schemas.microsoft.com/office/drawing/2014/main" id="{85185ACF-FA3E-B54F-B5A5-A90DF5A8FE3D}"/>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2167383576"/>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B75-B28E-8640-84CB-80294FAF3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9B5DC5-A4D1-F942-8428-8F19EB749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D1340-5908-AB44-8184-2283ABDBC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EB274-022E-8949-9647-1A73F96B9CF5}"/>
              </a:ext>
            </a:extLst>
          </p:cNvPr>
          <p:cNvSpPr>
            <a:spLocks noGrp="1"/>
          </p:cNvSpPr>
          <p:nvPr>
            <p:ph type="dt" sz="half" idx="10"/>
          </p:nvPr>
        </p:nvSpPr>
        <p:spPr/>
        <p:txBody>
          <a:bodyPr/>
          <a:lstStyle/>
          <a:p>
            <a:fld id="{DC10F576-1975-4445-9E3C-41D5C7E54813}" type="datetime1">
              <a:rPr lang="en-AU" smtClean="0"/>
              <a:t>3/11/21</a:t>
            </a:fld>
            <a:endParaRPr lang="en-AU"/>
          </a:p>
        </p:txBody>
      </p:sp>
      <p:sp>
        <p:nvSpPr>
          <p:cNvPr id="6" name="Footer Placeholder 5">
            <a:extLst>
              <a:ext uri="{FF2B5EF4-FFF2-40B4-BE49-F238E27FC236}">
                <a16:creationId xmlns:a16="http://schemas.microsoft.com/office/drawing/2014/main" id="{5BC50216-E66E-7947-9DD4-16ABCCD31088}"/>
              </a:ext>
            </a:extLst>
          </p:cNvPr>
          <p:cNvSpPr>
            <a:spLocks noGrp="1"/>
          </p:cNvSpPr>
          <p:nvPr>
            <p:ph type="ftr" sz="quarter" idx="11"/>
          </p:nvPr>
        </p:nvSpPr>
        <p:spPr/>
        <p:txBody>
          <a:bodyPr/>
          <a:lstStyle/>
          <a:p>
            <a:r>
              <a:rPr lang="en-AU"/>
              <a:t>The University of Sydney</a:t>
            </a:r>
          </a:p>
        </p:txBody>
      </p:sp>
      <p:sp>
        <p:nvSpPr>
          <p:cNvPr id="7" name="Slide Number Placeholder 6">
            <a:extLst>
              <a:ext uri="{FF2B5EF4-FFF2-40B4-BE49-F238E27FC236}">
                <a16:creationId xmlns:a16="http://schemas.microsoft.com/office/drawing/2014/main" id="{3511E7AD-66C3-C24B-88EB-0FEBB996B45A}"/>
              </a:ext>
            </a:extLst>
          </p:cNvPr>
          <p:cNvSpPr>
            <a:spLocks noGrp="1"/>
          </p:cNvSpPr>
          <p:nvPr>
            <p:ph type="sldNum" sz="quarter" idx="12"/>
          </p:nvPr>
        </p:nvSpPr>
        <p:spPr/>
        <p:txBody>
          <a:bodyPr/>
          <a:lstStyle/>
          <a:p>
            <a:fld id="{C7B189C6-246E-4753-B1FA-127EE144DB05}" type="slidenum">
              <a:rPr lang="en-AU" smtClean="0"/>
              <a:t>‹#›</a:t>
            </a:fld>
            <a:endParaRPr lang="en-AU"/>
          </a:p>
        </p:txBody>
      </p:sp>
    </p:spTree>
    <p:extLst>
      <p:ext uri="{BB962C8B-B14F-4D97-AF65-F5344CB8AC3E}">
        <p14:creationId xmlns:p14="http://schemas.microsoft.com/office/powerpoint/2010/main" val="2600928103"/>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174B-AC11-5E42-932B-24E51B475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3B6583-8FBD-BC4F-B5A9-FD1425705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CA17-424F-0942-927B-AF858B469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E6568-8ACE-E34A-BD35-B28C82E46C96}" type="datetime1">
              <a:rPr lang="en-AU" smtClean="0"/>
              <a:t>3/11/21</a:t>
            </a:fld>
            <a:endParaRPr lang="en-AU"/>
          </a:p>
        </p:txBody>
      </p:sp>
      <p:sp>
        <p:nvSpPr>
          <p:cNvPr id="5" name="Footer Placeholder 4">
            <a:extLst>
              <a:ext uri="{FF2B5EF4-FFF2-40B4-BE49-F238E27FC236}">
                <a16:creationId xmlns:a16="http://schemas.microsoft.com/office/drawing/2014/main" id="{CF95C5A0-2E51-FE44-BB70-C1CB0A096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The University of Sydney</a:t>
            </a:r>
          </a:p>
        </p:txBody>
      </p:sp>
      <p:sp>
        <p:nvSpPr>
          <p:cNvPr id="6" name="Slide Number Placeholder 5">
            <a:extLst>
              <a:ext uri="{FF2B5EF4-FFF2-40B4-BE49-F238E27FC236}">
                <a16:creationId xmlns:a16="http://schemas.microsoft.com/office/drawing/2014/main" id="{CD052E68-A929-FE4D-A4A1-9B6CB0982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189C6-246E-4753-B1FA-127EE144DB05}" type="slidenum">
              <a:rPr lang="en-AU" smtClean="0"/>
              <a:t>‹#›</a:t>
            </a:fld>
            <a:endParaRPr lang="en-AU"/>
          </a:p>
        </p:txBody>
      </p:sp>
    </p:spTree>
    <p:extLst>
      <p:ext uri="{BB962C8B-B14F-4D97-AF65-F5344CB8AC3E}">
        <p14:creationId xmlns:p14="http://schemas.microsoft.com/office/powerpoint/2010/main" val="3507775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588F1E-F49B-1B4B-B718-2409C26F5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 y="0"/>
            <a:ext cx="12178862" cy="6858000"/>
          </a:xfrm>
          <a:prstGeom prst="rect">
            <a:avLst/>
          </a:prstGeom>
        </p:spPr>
      </p:pic>
      <p:sp>
        <p:nvSpPr>
          <p:cNvPr id="6" name="Subtitle 2">
            <a:extLst>
              <a:ext uri="{FF2B5EF4-FFF2-40B4-BE49-F238E27FC236}">
                <a16:creationId xmlns:a16="http://schemas.microsoft.com/office/drawing/2014/main" id="{9030BB86-ED85-EC42-8F8E-3663309674B7}"/>
              </a:ext>
            </a:extLst>
          </p:cNvPr>
          <p:cNvSpPr>
            <a:spLocks noGrp="1"/>
          </p:cNvSpPr>
          <p:nvPr>
            <p:ph type="subTitle" idx="1"/>
          </p:nvPr>
        </p:nvSpPr>
        <p:spPr>
          <a:xfrm>
            <a:off x="740106" y="3462562"/>
            <a:ext cx="4818888" cy="2721759"/>
          </a:xfrm>
        </p:spPr>
        <p:txBody>
          <a:bodyPr vert="horz" lIns="91440" tIns="45720" rIns="91440" bIns="45720" rtlCol="0" anchor="t">
            <a:normAutofit/>
          </a:bodyPr>
          <a:lstStyle/>
          <a:p>
            <a:pPr indent="-228600" algn="l">
              <a:buFont typeface="Arial" panose="020B0604020202020204" pitchFamily="34" charset="0"/>
              <a:buChar char="•"/>
            </a:pPr>
            <a:r>
              <a:rPr lang="en-US" sz="1900" dirty="0" err="1">
                <a:solidFill>
                  <a:schemeClr val="bg1"/>
                </a:solidFill>
              </a:rPr>
              <a:t>Abuthahir</a:t>
            </a:r>
            <a:r>
              <a:rPr lang="en-US" sz="1900" dirty="0">
                <a:solidFill>
                  <a:schemeClr val="bg1"/>
                </a:solidFill>
              </a:rPr>
              <a:t> </a:t>
            </a:r>
            <a:r>
              <a:rPr lang="en-US" sz="1900" dirty="0" err="1">
                <a:solidFill>
                  <a:schemeClr val="bg1"/>
                </a:solidFill>
              </a:rPr>
              <a:t>Alauvdeen</a:t>
            </a:r>
            <a:r>
              <a:rPr lang="en-US" sz="1900" dirty="0">
                <a:solidFill>
                  <a:schemeClr val="bg1"/>
                </a:solidFill>
              </a:rPr>
              <a:t> (480543989)</a:t>
            </a:r>
          </a:p>
          <a:p>
            <a:pPr indent="-228600" algn="l">
              <a:buFont typeface="Arial" panose="020B0604020202020204" pitchFamily="34" charset="0"/>
              <a:buChar char="•"/>
            </a:pPr>
            <a:r>
              <a:rPr lang="en-US" sz="1900" dirty="0">
                <a:solidFill>
                  <a:schemeClr val="bg1"/>
                </a:solidFill>
              </a:rPr>
              <a:t>Ananda Aziz </a:t>
            </a:r>
            <a:r>
              <a:rPr lang="en-US" sz="1900" dirty="0" err="1">
                <a:solidFill>
                  <a:schemeClr val="bg1"/>
                </a:solidFill>
              </a:rPr>
              <a:t>Hardjanto</a:t>
            </a:r>
            <a:r>
              <a:rPr lang="en-US" sz="1900" dirty="0">
                <a:solidFill>
                  <a:schemeClr val="bg1"/>
                </a:solidFill>
              </a:rPr>
              <a:t> (470469051)</a:t>
            </a:r>
          </a:p>
          <a:p>
            <a:pPr indent="-228600" algn="l">
              <a:buFont typeface="Arial" panose="020B0604020202020204" pitchFamily="34" charset="0"/>
              <a:buChar char="•"/>
            </a:pPr>
            <a:r>
              <a:rPr lang="en-US" sz="1900" dirty="0">
                <a:solidFill>
                  <a:schemeClr val="bg1"/>
                </a:solidFill>
              </a:rPr>
              <a:t>Anthony Guo (470394395)</a:t>
            </a:r>
          </a:p>
          <a:p>
            <a:pPr indent="-228600" algn="l">
              <a:buFont typeface="Arial" panose="020B0604020202020204" pitchFamily="34" charset="0"/>
              <a:buChar char="•"/>
            </a:pPr>
            <a:r>
              <a:rPr lang="en-US" sz="1900" dirty="0">
                <a:solidFill>
                  <a:schemeClr val="bg1"/>
                </a:solidFill>
              </a:rPr>
              <a:t>Gaurav Singh (440354745)</a:t>
            </a:r>
          </a:p>
          <a:p>
            <a:pPr indent="-228600" algn="l">
              <a:buFont typeface="Arial" panose="020B0604020202020204" pitchFamily="34" charset="0"/>
              <a:buChar char="•"/>
            </a:pPr>
            <a:r>
              <a:rPr lang="en-US" sz="1900" b="0" i="0" dirty="0">
                <a:solidFill>
                  <a:schemeClr val="bg1"/>
                </a:solidFill>
                <a:effectLst/>
              </a:rPr>
              <a:t>Rathna Ganesh Gopalarathnam (490616279)</a:t>
            </a:r>
          </a:p>
          <a:p>
            <a:pPr indent="-228600" algn="l">
              <a:buFont typeface="Arial" panose="020B0604020202020204" pitchFamily="34" charset="0"/>
              <a:buChar char="•"/>
            </a:pPr>
            <a:r>
              <a:rPr lang="en-US" sz="1900" b="0" i="0" dirty="0" err="1">
                <a:solidFill>
                  <a:schemeClr val="bg1"/>
                </a:solidFill>
                <a:effectLst/>
              </a:rPr>
              <a:t>Subham</a:t>
            </a:r>
            <a:r>
              <a:rPr lang="en-US" sz="1900" b="0" i="0" dirty="0">
                <a:solidFill>
                  <a:schemeClr val="bg1"/>
                </a:solidFill>
                <a:effectLst/>
              </a:rPr>
              <a:t> Prakash Srivastava (500299300)</a:t>
            </a:r>
          </a:p>
          <a:p>
            <a:pPr indent="-228600" algn="l">
              <a:buFont typeface="Arial" panose="020B0604020202020204" pitchFamily="34" charset="0"/>
              <a:buChar char="•"/>
            </a:pPr>
            <a:r>
              <a:rPr lang="en-US" sz="1900" b="0" i="0" dirty="0" err="1">
                <a:solidFill>
                  <a:schemeClr val="bg1"/>
                </a:solidFill>
                <a:effectLst/>
              </a:rPr>
              <a:t>Sukrit</a:t>
            </a:r>
            <a:r>
              <a:rPr lang="en-US" sz="1900" b="0" i="0" dirty="0">
                <a:solidFill>
                  <a:schemeClr val="bg1"/>
                </a:solidFill>
                <a:effectLst/>
              </a:rPr>
              <a:t> </a:t>
            </a:r>
            <a:r>
              <a:rPr lang="en-US" sz="1900" b="0" i="0" dirty="0" err="1">
                <a:solidFill>
                  <a:schemeClr val="bg1"/>
                </a:solidFill>
                <a:effectLst/>
              </a:rPr>
              <a:t>Vashist</a:t>
            </a:r>
            <a:r>
              <a:rPr lang="en-US" sz="1900" b="0" i="0" dirty="0">
                <a:solidFill>
                  <a:schemeClr val="bg1"/>
                </a:solidFill>
                <a:effectLst/>
              </a:rPr>
              <a:t> (490366547)</a:t>
            </a:r>
          </a:p>
          <a:p>
            <a:pPr indent="-228600" algn="l">
              <a:buFont typeface="Arial" panose="020B0604020202020204" pitchFamily="34" charset="0"/>
              <a:buChar char="•"/>
            </a:pPr>
            <a:endParaRPr lang="en-US" sz="1900" dirty="0"/>
          </a:p>
        </p:txBody>
      </p:sp>
      <p:pic>
        <p:nvPicPr>
          <p:cNvPr id="8" name="Picture 7">
            <a:extLst>
              <a:ext uri="{FF2B5EF4-FFF2-40B4-BE49-F238E27FC236}">
                <a16:creationId xmlns:a16="http://schemas.microsoft.com/office/drawing/2014/main" id="{D4FF1B26-ADA6-064C-A749-2DD5C47BF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44" y="1162488"/>
            <a:ext cx="5057884" cy="2077062"/>
          </a:xfrm>
          <a:prstGeom prst="rect">
            <a:avLst/>
          </a:prstGeom>
        </p:spPr>
      </p:pic>
      <p:sp>
        <p:nvSpPr>
          <p:cNvPr id="9" name="Title 1">
            <a:extLst>
              <a:ext uri="{FF2B5EF4-FFF2-40B4-BE49-F238E27FC236}">
                <a16:creationId xmlns:a16="http://schemas.microsoft.com/office/drawing/2014/main" id="{AB12D926-0344-0645-AD2E-D9CCDBBB86CA}"/>
              </a:ext>
            </a:extLst>
          </p:cNvPr>
          <p:cNvSpPr>
            <a:spLocks noGrp="1"/>
          </p:cNvSpPr>
          <p:nvPr>
            <p:ph type="ctrTitle"/>
          </p:nvPr>
        </p:nvSpPr>
        <p:spPr>
          <a:xfrm>
            <a:off x="740106" y="1152630"/>
            <a:ext cx="5325898" cy="1044229"/>
          </a:xfrm>
        </p:spPr>
        <p:txBody>
          <a:bodyPr vert="horz" lIns="91440" tIns="45720" rIns="91440" bIns="45720" rtlCol="0" anchor="b">
            <a:normAutofit/>
          </a:bodyPr>
          <a:lstStyle/>
          <a:p>
            <a:pPr algn="l"/>
            <a:r>
              <a:rPr lang="en-US" sz="3200" b="1" kern="1200" dirty="0">
                <a:solidFill>
                  <a:schemeClr val="bg1"/>
                </a:solidFill>
                <a:latin typeface="+mj-lt"/>
                <a:ea typeface="+mj-ea"/>
                <a:cs typeface="+mj-cs"/>
              </a:rPr>
              <a:t>Bank Marketing – Classification of Term Deposi</a:t>
            </a:r>
            <a:r>
              <a:rPr lang="en-US" sz="3200" b="1" dirty="0">
                <a:solidFill>
                  <a:schemeClr val="bg1"/>
                </a:solidFill>
              </a:rPr>
              <a:t>t Subscription</a:t>
            </a:r>
            <a:endParaRPr lang="en-US" sz="3200" b="1" kern="1200" dirty="0">
              <a:solidFill>
                <a:schemeClr val="bg1"/>
              </a:solidFill>
            </a:endParaRPr>
          </a:p>
        </p:txBody>
      </p:sp>
      <p:sp>
        <p:nvSpPr>
          <p:cNvPr id="10" name="Title 1">
            <a:extLst>
              <a:ext uri="{FF2B5EF4-FFF2-40B4-BE49-F238E27FC236}">
                <a16:creationId xmlns:a16="http://schemas.microsoft.com/office/drawing/2014/main" id="{A25D4D1E-514F-2047-9E0A-70FB0E713C96}"/>
              </a:ext>
            </a:extLst>
          </p:cNvPr>
          <p:cNvSpPr txBox="1">
            <a:spLocks/>
          </p:cNvSpPr>
          <p:nvPr/>
        </p:nvSpPr>
        <p:spPr>
          <a:xfrm>
            <a:off x="740106" y="2740788"/>
            <a:ext cx="1781189" cy="6185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solidFill>
                  <a:schemeClr val="bg1"/>
                </a:solidFill>
              </a:rPr>
              <a:t>Group 27</a:t>
            </a:r>
          </a:p>
        </p:txBody>
      </p:sp>
      <p:pic>
        <p:nvPicPr>
          <p:cNvPr id="11" name="Picture 10" descr="Shape&#10;&#10;Description automatically generated with medium confidence">
            <a:extLst>
              <a:ext uri="{FF2B5EF4-FFF2-40B4-BE49-F238E27FC236}">
                <a16:creationId xmlns:a16="http://schemas.microsoft.com/office/drawing/2014/main" id="{8F7042A9-EA88-5F46-9BAA-CD6D8FCB7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9065" y="5622790"/>
            <a:ext cx="2656366" cy="1235210"/>
          </a:xfrm>
          <a:prstGeom prst="rect">
            <a:avLst/>
          </a:prstGeom>
        </p:spPr>
      </p:pic>
      <p:pic>
        <p:nvPicPr>
          <p:cNvPr id="14" name="Picture 13">
            <a:extLst>
              <a:ext uri="{FF2B5EF4-FFF2-40B4-BE49-F238E27FC236}">
                <a16:creationId xmlns:a16="http://schemas.microsoft.com/office/drawing/2014/main" id="{71B5F23A-50D1-FC43-BF4F-099498A64C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4687" y="6184321"/>
            <a:ext cx="1214378" cy="485751"/>
          </a:xfrm>
          <a:prstGeom prst="rect">
            <a:avLst/>
          </a:prstGeom>
        </p:spPr>
      </p:pic>
    </p:spTree>
    <p:extLst>
      <p:ext uri="{BB962C8B-B14F-4D97-AF65-F5344CB8AC3E}">
        <p14:creationId xmlns:p14="http://schemas.microsoft.com/office/powerpoint/2010/main" val="1872547922"/>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1709-A836-4DE0-B6BF-F0C290C9A4D0}"/>
              </a:ext>
            </a:extLst>
          </p:cNvPr>
          <p:cNvSpPr>
            <a:spLocks noGrp="1"/>
          </p:cNvSpPr>
          <p:nvPr>
            <p:ph type="title"/>
          </p:nvPr>
        </p:nvSpPr>
        <p:spPr>
          <a:xfrm>
            <a:off x="838200" y="365126"/>
            <a:ext cx="10515600" cy="725066"/>
          </a:xfrm>
        </p:spPr>
        <p:txBody>
          <a:bodyPr/>
          <a:lstStyle/>
          <a:p>
            <a:r>
              <a:rPr lang="en-AU" b="1" dirty="0">
                <a:solidFill>
                  <a:srgbClr val="FF0000"/>
                </a:solidFill>
              </a:rPr>
              <a:t>EDA Conclusion</a:t>
            </a:r>
          </a:p>
        </p:txBody>
      </p:sp>
      <p:sp>
        <p:nvSpPr>
          <p:cNvPr id="6" name="Footer Placeholder 5">
            <a:extLst>
              <a:ext uri="{FF2B5EF4-FFF2-40B4-BE49-F238E27FC236}">
                <a16:creationId xmlns:a16="http://schemas.microsoft.com/office/drawing/2014/main" id="{A5B6BA5D-CC3B-C040-845F-9462DEE470EF}"/>
              </a:ext>
            </a:extLst>
          </p:cNvPr>
          <p:cNvSpPr>
            <a:spLocks noGrp="1"/>
          </p:cNvSpPr>
          <p:nvPr>
            <p:ph type="ftr" sz="quarter" idx="11"/>
          </p:nvPr>
        </p:nvSpPr>
        <p:spPr>
          <a:xfrm>
            <a:off x="838200" y="6298981"/>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D9FCEBF6-2A1E-D24F-9169-A507601DE378}"/>
              </a:ext>
            </a:extLst>
          </p:cNvPr>
          <p:cNvSpPr>
            <a:spLocks noGrp="1"/>
          </p:cNvSpPr>
          <p:nvPr>
            <p:ph type="sldNum" sz="quarter" idx="12"/>
          </p:nvPr>
        </p:nvSpPr>
        <p:spPr/>
        <p:txBody>
          <a:bodyPr/>
          <a:lstStyle/>
          <a:p>
            <a:r>
              <a:rPr lang="en-AU" dirty="0"/>
              <a:t>Page </a:t>
            </a:r>
            <a:fld id="{C7B189C6-246E-4753-B1FA-127EE144DB05}" type="slidenum">
              <a:rPr lang="en-AU" smtClean="0"/>
              <a:t>10</a:t>
            </a:fld>
            <a:endParaRPr lang="en-AU" dirty="0"/>
          </a:p>
        </p:txBody>
      </p:sp>
      <p:sp>
        <p:nvSpPr>
          <p:cNvPr id="7" name="Content Placeholder 2">
            <a:extLst>
              <a:ext uri="{FF2B5EF4-FFF2-40B4-BE49-F238E27FC236}">
                <a16:creationId xmlns:a16="http://schemas.microsoft.com/office/drawing/2014/main" id="{1B359858-B0C7-5240-A6C1-41EF6412A03F}"/>
              </a:ext>
            </a:extLst>
          </p:cNvPr>
          <p:cNvSpPr txBox="1">
            <a:spLocks/>
          </p:cNvSpPr>
          <p:nvPr/>
        </p:nvSpPr>
        <p:spPr>
          <a:xfrm>
            <a:off x="838200" y="134529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333333"/>
                </a:solidFill>
              </a:rPr>
              <a:t>Removed four variables from the datasets</a:t>
            </a:r>
          </a:p>
          <a:p>
            <a:pPr marL="0" indent="0">
              <a:buNone/>
            </a:pPr>
            <a:endParaRPr lang="en-US" sz="1000" dirty="0">
              <a:solidFill>
                <a:srgbClr val="333333"/>
              </a:solidFill>
            </a:endParaRPr>
          </a:p>
          <a:p>
            <a:pPr lvl="1"/>
            <a:r>
              <a:rPr lang="en-US" sz="2600" dirty="0">
                <a:solidFill>
                  <a:srgbClr val="333333"/>
                </a:solidFill>
              </a:rPr>
              <a:t>Default – </a:t>
            </a:r>
            <a:r>
              <a:rPr lang="en-AU" sz="2600" dirty="0"/>
              <a:t>Lack of variability.</a:t>
            </a:r>
          </a:p>
          <a:p>
            <a:pPr lvl="1"/>
            <a:r>
              <a:rPr lang="en-US" sz="2600" dirty="0">
                <a:solidFill>
                  <a:srgbClr val="333333"/>
                </a:solidFill>
              </a:rPr>
              <a:t>Housing – Lack of information</a:t>
            </a:r>
          </a:p>
          <a:p>
            <a:pPr lvl="1"/>
            <a:r>
              <a:rPr lang="en-US" sz="2600" dirty="0">
                <a:solidFill>
                  <a:srgbClr val="333333"/>
                </a:solidFill>
              </a:rPr>
              <a:t>Loan – Lack of information</a:t>
            </a:r>
          </a:p>
          <a:p>
            <a:pPr lvl="1"/>
            <a:r>
              <a:rPr lang="en-US" sz="2600" dirty="0">
                <a:solidFill>
                  <a:srgbClr val="333333"/>
                </a:solidFill>
              </a:rPr>
              <a:t>Duration – Lack of availability</a:t>
            </a:r>
          </a:p>
          <a:p>
            <a:endParaRPr lang="en-US" sz="1000" dirty="0">
              <a:solidFill>
                <a:srgbClr val="333333"/>
              </a:solidFill>
            </a:endParaRPr>
          </a:p>
          <a:p>
            <a:r>
              <a:rPr lang="en-US" dirty="0">
                <a:solidFill>
                  <a:srgbClr val="333333"/>
                </a:solidFill>
              </a:rPr>
              <a:t>Removed missing values which are of 4.8% of overall observations</a:t>
            </a:r>
          </a:p>
          <a:p>
            <a:endParaRPr lang="en-US" sz="1000" dirty="0">
              <a:solidFill>
                <a:srgbClr val="333333"/>
              </a:solidFill>
              <a:latin typeface="Helvetica Neue"/>
            </a:endParaRPr>
          </a:p>
          <a:p>
            <a:r>
              <a:rPr lang="en-AU" dirty="0"/>
              <a:t>Used SMOTE to synthetically up sample class “yes”</a:t>
            </a:r>
            <a:endParaRPr lang="en-US" dirty="0">
              <a:solidFill>
                <a:srgbClr val="333333"/>
              </a:solidFill>
            </a:endParaRPr>
          </a:p>
          <a:p>
            <a:endParaRPr lang="en-US" dirty="0">
              <a:solidFill>
                <a:srgbClr val="333333"/>
              </a:solidFill>
              <a:latin typeface="Helvetica Neue"/>
            </a:endParaRPr>
          </a:p>
          <a:p>
            <a:endParaRPr lang="en-US" dirty="0">
              <a:solidFill>
                <a:srgbClr val="333333"/>
              </a:solidFill>
              <a:latin typeface="Helvetica Neue"/>
            </a:endParaRPr>
          </a:p>
          <a:p>
            <a:endParaRPr lang="en-AU" dirty="0"/>
          </a:p>
        </p:txBody>
      </p:sp>
      <p:pic>
        <p:nvPicPr>
          <p:cNvPr id="8" name="Picture 7">
            <a:extLst>
              <a:ext uri="{FF2B5EF4-FFF2-40B4-BE49-F238E27FC236}">
                <a16:creationId xmlns:a16="http://schemas.microsoft.com/office/drawing/2014/main" id="{A1E3062E-F64C-D641-B21E-F33EEDEC2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419134869"/>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A790-3ED9-4702-9941-5FDCC97EAE2D}"/>
              </a:ext>
            </a:extLst>
          </p:cNvPr>
          <p:cNvSpPr>
            <a:spLocks noGrp="1"/>
          </p:cNvSpPr>
          <p:nvPr>
            <p:ph type="title"/>
          </p:nvPr>
        </p:nvSpPr>
        <p:spPr>
          <a:xfrm>
            <a:off x="838200" y="92040"/>
            <a:ext cx="10515600" cy="771387"/>
          </a:xfrm>
        </p:spPr>
        <p:txBody>
          <a:bodyPr/>
          <a:lstStyle/>
          <a:p>
            <a:r>
              <a:rPr lang="en-AU" b="1" dirty="0">
                <a:solidFill>
                  <a:srgbClr val="FF0000"/>
                </a:solidFill>
              </a:rPr>
              <a:t>Approach</a:t>
            </a:r>
          </a:p>
        </p:txBody>
      </p:sp>
      <p:sp>
        <p:nvSpPr>
          <p:cNvPr id="3" name="Content Placeholder 2">
            <a:extLst>
              <a:ext uri="{FF2B5EF4-FFF2-40B4-BE49-F238E27FC236}">
                <a16:creationId xmlns:a16="http://schemas.microsoft.com/office/drawing/2014/main" id="{21FE58B7-3620-418C-A1B5-25015D490807}"/>
              </a:ext>
            </a:extLst>
          </p:cNvPr>
          <p:cNvSpPr>
            <a:spLocks noGrp="1"/>
          </p:cNvSpPr>
          <p:nvPr>
            <p:ph idx="1"/>
          </p:nvPr>
        </p:nvSpPr>
        <p:spPr>
          <a:xfrm>
            <a:off x="838200" y="982129"/>
            <a:ext cx="10515600" cy="5081496"/>
          </a:xfrm>
        </p:spPr>
        <p:txBody>
          <a:bodyPr>
            <a:normAutofit fontScale="85000" lnSpcReduction="20000"/>
          </a:bodyPr>
          <a:lstStyle/>
          <a:p>
            <a:pPr algn="l">
              <a:buFont typeface="+mj-lt"/>
              <a:buAutoNum type="arabicPeriod"/>
            </a:pPr>
            <a:r>
              <a:rPr lang="en-AU" b="0" i="0" dirty="0">
                <a:solidFill>
                  <a:srgbClr val="201F1E"/>
                </a:solidFill>
                <a:effectLst/>
                <a:latin typeface="Calibri" panose="020F0502020204030204" pitchFamily="34" charset="0"/>
              </a:rPr>
              <a:t>Feature Scaling </a:t>
            </a:r>
          </a:p>
          <a:p>
            <a:pPr marL="0" indent="0" algn="l">
              <a:buNone/>
            </a:pPr>
            <a:r>
              <a:rPr lang="en-AU" b="0" i="0" dirty="0">
                <a:solidFill>
                  <a:srgbClr val="201F1E"/>
                </a:solidFill>
                <a:effectLst/>
                <a:latin typeface="Calibri" panose="020F0502020204030204" pitchFamily="34" charset="0"/>
              </a:rPr>
              <a:t>          – Performed both Normalisation &amp; </a:t>
            </a:r>
            <a:r>
              <a:rPr lang="en-AU" dirty="0">
                <a:solidFill>
                  <a:srgbClr val="201F1E"/>
                </a:solidFill>
                <a:latin typeface="Calibri" panose="020F0502020204030204" pitchFamily="34" charset="0"/>
              </a:rPr>
              <a:t>S</a:t>
            </a:r>
            <a:r>
              <a:rPr lang="en-AU" b="0" i="0" dirty="0">
                <a:solidFill>
                  <a:srgbClr val="201F1E"/>
                </a:solidFill>
                <a:effectLst/>
                <a:latin typeface="Calibri" panose="020F0502020204030204" pitchFamily="34" charset="0"/>
              </a:rPr>
              <a:t>tandardisation techniques for</a:t>
            </a:r>
          </a:p>
          <a:p>
            <a:pPr marL="0" indent="0" algn="l">
              <a:buNone/>
            </a:pPr>
            <a:r>
              <a:rPr lang="en-AU" dirty="0">
                <a:solidFill>
                  <a:srgbClr val="201F1E"/>
                </a:solidFill>
                <a:latin typeface="Calibri" panose="020F0502020204030204" pitchFamily="34" charset="0"/>
              </a:rPr>
              <a:t>            </a:t>
            </a:r>
            <a:r>
              <a:rPr lang="en-AU" b="0" i="0" dirty="0">
                <a:solidFill>
                  <a:srgbClr val="201F1E"/>
                </a:solidFill>
                <a:effectLst/>
                <a:latin typeface="Calibri" panose="020F0502020204030204" pitchFamily="34" charset="0"/>
              </a:rPr>
              <a:t>  the numerical predictors due to the different scale of values</a:t>
            </a:r>
          </a:p>
          <a:p>
            <a:pPr marL="0" indent="0" algn="l">
              <a:buNone/>
            </a:pPr>
            <a:r>
              <a:rPr lang="en-AU" dirty="0">
                <a:solidFill>
                  <a:srgbClr val="201F1E"/>
                </a:solidFill>
                <a:latin typeface="Calibri" panose="020F0502020204030204" pitchFamily="34" charset="0"/>
              </a:rPr>
              <a:t>2. </a:t>
            </a:r>
            <a:r>
              <a:rPr lang="en-AU" b="0" i="0" dirty="0">
                <a:solidFill>
                  <a:srgbClr val="201F1E"/>
                </a:solidFill>
                <a:effectLst/>
                <a:latin typeface="Calibri" panose="020F0502020204030204" pitchFamily="34" charset="0"/>
              </a:rPr>
              <a:t>One Hot encoding </a:t>
            </a:r>
          </a:p>
          <a:p>
            <a:pPr marL="0" indent="0" algn="l">
              <a:buNone/>
            </a:pPr>
            <a:r>
              <a:rPr lang="en-AU" b="0" i="0" dirty="0">
                <a:solidFill>
                  <a:srgbClr val="201F1E"/>
                </a:solidFill>
                <a:effectLst/>
                <a:latin typeface="Calibri" panose="020F0502020204030204" pitchFamily="34" charset="0"/>
              </a:rPr>
              <a:t>           – Performed for all the categorical predictors for further model</a:t>
            </a:r>
          </a:p>
          <a:p>
            <a:pPr marL="0" indent="0" algn="l">
              <a:buNone/>
            </a:pPr>
            <a:r>
              <a:rPr lang="en-AU" dirty="0">
                <a:solidFill>
                  <a:srgbClr val="201F1E"/>
                </a:solidFill>
                <a:latin typeface="Calibri" panose="020F0502020204030204" pitchFamily="34" charset="0"/>
              </a:rPr>
              <a:t>             </a:t>
            </a:r>
            <a:r>
              <a:rPr lang="en-AU" b="0" i="0" dirty="0">
                <a:solidFill>
                  <a:srgbClr val="201F1E"/>
                </a:solidFill>
                <a:effectLst/>
                <a:latin typeface="Calibri" panose="020F0502020204030204" pitchFamily="34" charset="0"/>
              </a:rPr>
              <a:t> performance </a:t>
            </a:r>
          </a:p>
          <a:p>
            <a:pPr marL="0" indent="0" algn="l">
              <a:buNone/>
            </a:pPr>
            <a:r>
              <a:rPr lang="en-AU" b="0" i="0" dirty="0">
                <a:solidFill>
                  <a:srgbClr val="201F1E"/>
                </a:solidFill>
                <a:effectLst/>
                <a:latin typeface="Calibri" panose="020F0502020204030204" pitchFamily="34" charset="0"/>
              </a:rPr>
              <a:t>3. Data Split  - </a:t>
            </a:r>
            <a:r>
              <a:rPr lang="en-AU" dirty="0"/>
              <a:t>80% of training &amp; 20% of testing </a:t>
            </a:r>
          </a:p>
          <a:p>
            <a:pPr marL="0" indent="0" algn="l">
              <a:buNone/>
            </a:pPr>
            <a:r>
              <a:rPr lang="en-AU" b="0" i="0" dirty="0">
                <a:solidFill>
                  <a:srgbClr val="201F1E"/>
                </a:solidFill>
                <a:effectLst/>
                <a:latin typeface="Calibri" panose="020F0502020204030204" pitchFamily="34" charset="0"/>
              </a:rPr>
              <a:t>4. Perform Cross-validation to train multiple folds of data and do hyper</a:t>
            </a:r>
          </a:p>
          <a:p>
            <a:pPr marL="0" indent="0" algn="l">
              <a:buNone/>
            </a:pPr>
            <a:r>
              <a:rPr lang="en-AU" dirty="0">
                <a:solidFill>
                  <a:srgbClr val="201F1E"/>
                </a:solidFill>
                <a:latin typeface="Calibri" panose="020F0502020204030204" pitchFamily="34" charset="0"/>
              </a:rPr>
              <a:t>    </a:t>
            </a:r>
            <a:r>
              <a:rPr lang="en-AU" b="0" i="0" dirty="0">
                <a:solidFill>
                  <a:srgbClr val="201F1E"/>
                </a:solidFill>
                <a:effectLst/>
                <a:latin typeface="Calibri" panose="020F0502020204030204" pitchFamily="34" charset="0"/>
              </a:rPr>
              <a:t>parameter tuning</a:t>
            </a:r>
          </a:p>
          <a:p>
            <a:pPr marL="0" indent="0" algn="l">
              <a:buNone/>
            </a:pPr>
            <a:r>
              <a:rPr lang="en-AU" b="0" i="0" dirty="0">
                <a:solidFill>
                  <a:srgbClr val="201F1E"/>
                </a:solidFill>
                <a:effectLst/>
                <a:latin typeface="Calibri" panose="020F0502020204030204" pitchFamily="34" charset="0"/>
              </a:rPr>
              <a:t>5. Train the models to evaluate the measures using its best parameters</a:t>
            </a:r>
          </a:p>
          <a:p>
            <a:pPr marL="0" indent="0" algn="l">
              <a:buNone/>
            </a:pPr>
            <a:r>
              <a:rPr lang="en-AU" b="0" i="0" dirty="0">
                <a:solidFill>
                  <a:srgbClr val="201F1E"/>
                </a:solidFill>
                <a:effectLst/>
                <a:latin typeface="Calibri" panose="020F0502020204030204" pitchFamily="34" charset="0"/>
              </a:rPr>
              <a:t>6. Test the trained model with the test data response variable</a:t>
            </a:r>
          </a:p>
          <a:p>
            <a:pPr marL="0" indent="0" algn="l">
              <a:buNone/>
            </a:pPr>
            <a:r>
              <a:rPr lang="en-AU" b="0" i="0" dirty="0">
                <a:solidFill>
                  <a:srgbClr val="201F1E"/>
                </a:solidFill>
                <a:effectLst/>
                <a:latin typeface="Calibri" panose="020F0502020204030204" pitchFamily="34" charset="0"/>
              </a:rPr>
              <a:t>7. Compare and contrast the Accuracy, Sensitivity and Specificity of the models to</a:t>
            </a:r>
          </a:p>
          <a:p>
            <a:pPr marL="0" indent="0" algn="l">
              <a:buNone/>
            </a:pPr>
            <a:r>
              <a:rPr lang="en-AU" dirty="0">
                <a:solidFill>
                  <a:srgbClr val="201F1E"/>
                </a:solidFill>
                <a:latin typeface="Calibri" panose="020F0502020204030204" pitchFamily="34" charset="0"/>
              </a:rPr>
              <a:t>   </a:t>
            </a:r>
            <a:r>
              <a:rPr lang="en-AU" b="0" i="0" dirty="0">
                <a:solidFill>
                  <a:srgbClr val="201F1E"/>
                </a:solidFill>
                <a:effectLst/>
                <a:latin typeface="Calibri" panose="020F0502020204030204" pitchFamily="34" charset="0"/>
              </a:rPr>
              <a:t> choose the final best model</a:t>
            </a:r>
          </a:p>
          <a:p>
            <a:pPr marL="0" indent="0">
              <a:buNone/>
            </a:pPr>
            <a:endParaRPr lang="en-AU" dirty="0"/>
          </a:p>
          <a:p>
            <a:endParaRPr lang="en-AU" dirty="0"/>
          </a:p>
          <a:p>
            <a:endParaRPr lang="en-AU" dirty="0"/>
          </a:p>
          <a:p>
            <a:endParaRPr lang="en-AU" dirty="0"/>
          </a:p>
        </p:txBody>
      </p:sp>
      <p:sp>
        <p:nvSpPr>
          <p:cNvPr id="6" name="Footer Placeholder 5">
            <a:extLst>
              <a:ext uri="{FF2B5EF4-FFF2-40B4-BE49-F238E27FC236}">
                <a16:creationId xmlns:a16="http://schemas.microsoft.com/office/drawing/2014/main" id="{BB072BAF-1585-9344-9D12-65DE28257947}"/>
              </a:ext>
            </a:extLst>
          </p:cNvPr>
          <p:cNvSpPr>
            <a:spLocks noGrp="1"/>
          </p:cNvSpPr>
          <p:nvPr>
            <p:ph type="ftr" sz="quarter" idx="11"/>
          </p:nvPr>
        </p:nvSpPr>
        <p:spPr>
          <a:xfrm>
            <a:off x="838200" y="6176634"/>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9599C83D-6942-1340-9729-3A5524454B99}"/>
              </a:ext>
            </a:extLst>
          </p:cNvPr>
          <p:cNvSpPr>
            <a:spLocks noGrp="1"/>
          </p:cNvSpPr>
          <p:nvPr>
            <p:ph type="sldNum" sz="quarter" idx="12"/>
          </p:nvPr>
        </p:nvSpPr>
        <p:spPr>
          <a:xfrm>
            <a:off x="8610600" y="6182327"/>
            <a:ext cx="2743200" cy="365125"/>
          </a:xfrm>
        </p:spPr>
        <p:txBody>
          <a:bodyPr/>
          <a:lstStyle/>
          <a:p>
            <a:r>
              <a:rPr lang="en-AU" dirty="0"/>
              <a:t>Page </a:t>
            </a:r>
            <a:fld id="{C7B189C6-246E-4753-B1FA-127EE144DB05}" type="slidenum">
              <a:rPr lang="en-AU" smtClean="0"/>
              <a:t>11</a:t>
            </a:fld>
            <a:endParaRPr lang="en-AU" dirty="0"/>
          </a:p>
        </p:txBody>
      </p:sp>
      <p:pic>
        <p:nvPicPr>
          <p:cNvPr id="7" name="Picture 6">
            <a:extLst>
              <a:ext uri="{FF2B5EF4-FFF2-40B4-BE49-F238E27FC236}">
                <a16:creationId xmlns:a16="http://schemas.microsoft.com/office/drawing/2014/main" id="{88CEECEA-6816-C444-BACA-C335060BB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48864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88A1-FF08-41C1-B877-E6286682DB4C}"/>
              </a:ext>
            </a:extLst>
          </p:cNvPr>
          <p:cNvSpPr>
            <a:spLocks noGrp="1"/>
          </p:cNvSpPr>
          <p:nvPr>
            <p:ph type="title"/>
          </p:nvPr>
        </p:nvSpPr>
        <p:spPr>
          <a:xfrm>
            <a:off x="838200" y="328549"/>
            <a:ext cx="10515600" cy="1325563"/>
          </a:xfrm>
        </p:spPr>
        <p:txBody>
          <a:bodyPr/>
          <a:lstStyle/>
          <a:p>
            <a:r>
              <a:rPr lang="en-AU" b="1" dirty="0">
                <a:solidFill>
                  <a:srgbClr val="FF0000"/>
                </a:solidFill>
              </a:rPr>
              <a:t>Model Selection </a:t>
            </a:r>
          </a:p>
        </p:txBody>
      </p:sp>
      <p:sp>
        <p:nvSpPr>
          <p:cNvPr id="3" name="Content Placeholder 2">
            <a:extLst>
              <a:ext uri="{FF2B5EF4-FFF2-40B4-BE49-F238E27FC236}">
                <a16:creationId xmlns:a16="http://schemas.microsoft.com/office/drawing/2014/main" id="{BA56A4C8-E2EA-40E6-B40C-EA9DE64E0B20}"/>
              </a:ext>
            </a:extLst>
          </p:cNvPr>
          <p:cNvSpPr>
            <a:spLocks noGrp="1"/>
          </p:cNvSpPr>
          <p:nvPr>
            <p:ph idx="1"/>
          </p:nvPr>
        </p:nvSpPr>
        <p:spPr>
          <a:xfrm>
            <a:off x="838200" y="1825625"/>
            <a:ext cx="10881360" cy="4351338"/>
          </a:xfrm>
        </p:spPr>
        <p:txBody>
          <a:bodyPr/>
          <a:lstStyle/>
          <a:p>
            <a:pPr marL="0" indent="0">
              <a:buNone/>
            </a:pPr>
            <a:r>
              <a:rPr lang="en-US" dirty="0">
                <a:solidFill>
                  <a:srgbClr val="333333"/>
                </a:solidFill>
              </a:rPr>
              <a:t>F</a:t>
            </a:r>
            <a:r>
              <a:rPr lang="en-US" b="0" i="0" dirty="0">
                <a:solidFill>
                  <a:srgbClr val="333333"/>
                </a:solidFill>
                <a:effectLst/>
              </a:rPr>
              <a:t>ollowing models were selected to solve this supervised classification problem – </a:t>
            </a:r>
          </a:p>
          <a:p>
            <a:pPr marL="0" indent="0">
              <a:buNone/>
            </a:pPr>
            <a:endParaRPr lang="en-US" b="0" i="0" dirty="0">
              <a:solidFill>
                <a:srgbClr val="333333"/>
              </a:solidFill>
              <a:effectLst/>
            </a:endParaRPr>
          </a:p>
          <a:p>
            <a:r>
              <a:rPr lang="en-US" b="1" dirty="0">
                <a:solidFill>
                  <a:srgbClr val="333333"/>
                </a:solidFill>
              </a:rPr>
              <a:t>Logistic Regression </a:t>
            </a:r>
            <a:r>
              <a:rPr lang="en-US" dirty="0">
                <a:solidFill>
                  <a:srgbClr val="333333"/>
                </a:solidFill>
              </a:rPr>
              <a:t>– easy to train, computationally inexpensive</a:t>
            </a:r>
          </a:p>
          <a:p>
            <a:r>
              <a:rPr lang="en-US" b="1" dirty="0">
                <a:solidFill>
                  <a:srgbClr val="333333"/>
                </a:solidFill>
              </a:rPr>
              <a:t>Naïve Bayes </a:t>
            </a:r>
            <a:r>
              <a:rPr lang="en-US" dirty="0">
                <a:solidFill>
                  <a:srgbClr val="333333"/>
                </a:solidFill>
              </a:rPr>
              <a:t>–</a:t>
            </a:r>
            <a:r>
              <a:rPr lang="en-US" b="1" dirty="0">
                <a:solidFill>
                  <a:srgbClr val="333333"/>
                </a:solidFill>
              </a:rPr>
              <a:t> </a:t>
            </a:r>
            <a:r>
              <a:rPr lang="en-US" dirty="0">
                <a:solidFill>
                  <a:srgbClr val="333333"/>
                </a:solidFill>
              </a:rPr>
              <a:t>highly scalable, robust and fast converging</a:t>
            </a:r>
          </a:p>
          <a:p>
            <a:r>
              <a:rPr lang="en-US" b="1" dirty="0">
                <a:solidFill>
                  <a:srgbClr val="333333"/>
                </a:solidFill>
              </a:rPr>
              <a:t>Random Forest </a:t>
            </a:r>
            <a:r>
              <a:rPr lang="en-US" dirty="0">
                <a:solidFill>
                  <a:srgbClr val="333333"/>
                </a:solidFill>
              </a:rPr>
              <a:t>– ensemble of decision trees, less expensive</a:t>
            </a:r>
          </a:p>
          <a:p>
            <a:r>
              <a:rPr lang="en-US" b="1" dirty="0">
                <a:solidFill>
                  <a:srgbClr val="333333"/>
                </a:solidFill>
              </a:rPr>
              <a:t>XG Boost </a:t>
            </a:r>
            <a:r>
              <a:rPr lang="en-US" dirty="0">
                <a:solidFill>
                  <a:srgbClr val="333333"/>
                </a:solidFill>
              </a:rPr>
              <a:t>– another ensemble of decision trees but uses gradient boosting framework</a:t>
            </a:r>
          </a:p>
        </p:txBody>
      </p:sp>
      <p:sp>
        <p:nvSpPr>
          <p:cNvPr id="6" name="Footer Placeholder 5">
            <a:extLst>
              <a:ext uri="{FF2B5EF4-FFF2-40B4-BE49-F238E27FC236}">
                <a16:creationId xmlns:a16="http://schemas.microsoft.com/office/drawing/2014/main" id="{AA539A35-3F15-3C44-B7E6-8809CAA75E87}"/>
              </a:ext>
            </a:extLst>
          </p:cNvPr>
          <p:cNvSpPr>
            <a:spLocks noGrp="1"/>
          </p:cNvSpPr>
          <p:nvPr>
            <p:ph type="ftr" sz="quarter" idx="11"/>
          </p:nvPr>
        </p:nvSpPr>
        <p:spPr>
          <a:xfrm>
            <a:off x="838200" y="6348476"/>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4E210252-F2D2-CC4F-97B4-94972080C823}"/>
              </a:ext>
            </a:extLst>
          </p:cNvPr>
          <p:cNvSpPr>
            <a:spLocks noGrp="1"/>
          </p:cNvSpPr>
          <p:nvPr>
            <p:ph type="sldNum" sz="quarter" idx="12"/>
          </p:nvPr>
        </p:nvSpPr>
        <p:spPr/>
        <p:txBody>
          <a:bodyPr/>
          <a:lstStyle/>
          <a:p>
            <a:r>
              <a:rPr lang="en-AU" dirty="0"/>
              <a:t>Page </a:t>
            </a:r>
            <a:fld id="{C7B189C6-246E-4753-B1FA-127EE144DB05}" type="slidenum">
              <a:rPr lang="en-AU" smtClean="0"/>
              <a:t>12</a:t>
            </a:fld>
            <a:endParaRPr lang="en-AU" dirty="0"/>
          </a:p>
        </p:txBody>
      </p:sp>
      <p:pic>
        <p:nvPicPr>
          <p:cNvPr id="7" name="Picture 6">
            <a:extLst>
              <a:ext uri="{FF2B5EF4-FFF2-40B4-BE49-F238E27FC236}">
                <a16:creationId xmlns:a16="http://schemas.microsoft.com/office/drawing/2014/main" id="{BEFCE8FC-9535-1B4B-B0BF-81F8C1D44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400172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a:xfrm>
            <a:off x="838200" y="781813"/>
            <a:ext cx="10515600" cy="757619"/>
          </a:xfrm>
        </p:spPr>
        <p:txBody>
          <a:bodyPr vert="horz" lIns="91440" tIns="45720" rIns="91440" bIns="45720" rtlCol="0" anchor="ctr">
            <a:normAutofit fontScale="90000"/>
          </a:bodyPr>
          <a:lstStyle/>
          <a:p>
            <a:r>
              <a:rPr lang="en-AU" b="1" dirty="0">
                <a:solidFill>
                  <a:srgbClr val="FF0000"/>
                </a:solidFill>
              </a:rPr>
              <a:t>Model Evaluation</a:t>
            </a:r>
            <a:br>
              <a:rPr lang="en-AU" b="1" dirty="0">
                <a:solidFill>
                  <a:srgbClr val="FF0000"/>
                </a:solidFill>
              </a:rPr>
            </a:br>
            <a:endParaRPr lang="en-AU" b="1" dirty="0">
              <a:solidFill>
                <a:srgbClr val="FF0000"/>
              </a:solidFill>
            </a:endParaRPr>
          </a:p>
        </p:txBody>
      </p:sp>
      <p:sp>
        <p:nvSpPr>
          <p:cNvPr id="3" name="Content Placeholder 2">
            <a:extLst>
              <a:ext uri="{FF2B5EF4-FFF2-40B4-BE49-F238E27FC236}">
                <a16:creationId xmlns:a16="http://schemas.microsoft.com/office/drawing/2014/main" id="{25B5DB8C-C126-40F3-B253-B8A8CE9A2E0E}"/>
              </a:ext>
            </a:extLst>
          </p:cNvPr>
          <p:cNvSpPr>
            <a:spLocks noGrp="1"/>
          </p:cNvSpPr>
          <p:nvPr>
            <p:ph idx="1"/>
          </p:nvPr>
        </p:nvSpPr>
        <p:spPr/>
        <p:txBody>
          <a:bodyPr>
            <a:normAutofit fontScale="92500" lnSpcReduction="10000"/>
          </a:bodyPr>
          <a:lstStyle/>
          <a:p>
            <a:pPr marL="0" indent="0">
              <a:buNone/>
            </a:pPr>
            <a:r>
              <a:rPr lang="en-US" dirty="0"/>
              <a:t>Three methods will be used in the model evaluation - </a:t>
            </a:r>
          </a:p>
          <a:p>
            <a:endParaRPr lang="en-US" dirty="0"/>
          </a:p>
          <a:p>
            <a:r>
              <a:rPr lang="en-US" dirty="0"/>
              <a:t>Nested Cross-Validation – k fold cross validation resampling method</a:t>
            </a:r>
          </a:p>
          <a:p>
            <a:endParaRPr lang="en-US" dirty="0"/>
          </a:p>
          <a:p>
            <a:r>
              <a:rPr lang="en-US" dirty="0"/>
              <a:t>Confusion Matrix - These are effective in visualizing important predictive analytics measures like sensitivity, specificity, precision, and recall. </a:t>
            </a:r>
          </a:p>
          <a:p>
            <a:endParaRPr lang="en-US" dirty="0"/>
          </a:p>
          <a:p>
            <a:r>
              <a:rPr lang="en-US" dirty="0"/>
              <a:t>ROC curve - Next step we are planning to compare different models’ accuracy using the ROC curves. This is simply a plot that represents the trade-off between sensitivity and specificity.</a:t>
            </a:r>
            <a:endParaRPr lang="en-AU" dirty="0"/>
          </a:p>
        </p:txBody>
      </p:sp>
      <p:sp>
        <p:nvSpPr>
          <p:cNvPr id="6" name="Footer Placeholder 5">
            <a:extLst>
              <a:ext uri="{FF2B5EF4-FFF2-40B4-BE49-F238E27FC236}">
                <a16:creationId xmlns:a16="http://schemas.microsoft.com/office/drawing/2014/main" id="{C1C0EE30-89C1-1E46-9F80-2D6FA906891B}"/>
              </a:ext>
            </a:extLst>
          </p:cNvPr>
          <p:cNvSpPr>
            <a:spLocks noGrp="1"/>
          </p:cNvSpPr>
          <p:nvPr>
            <p:ph type="ftr" sz="quarter" idx="11"/>
          </p:nvPr>
        </p:nvSpPr>
        <p:spPr>
          <a:xfrm>
            <a:off x="838200" y="6356349"/>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B9577A11-6C2E-354B-BD58-CBDD2692C3DC}"/>
              </a:ext>
            </a:extLst>
          </p:cNvPr>
          <p:cNvSpPr>
            <a:spLocks noGrp="1"/>
          </p:cNvSpPr>
          <p:nvPr>
            <p:ph type="sldNum" sz="quarter" idx="12"/>
          </p:nvPr>
        </p:nvSpPr>
        <p:spPr/>
        <p:txBody>
          <a:bodyPr/>
          <a:lstStyle/>
          <a:p>
            <a:r>
              <a:rPr lang="en-AU" dirty="0"/>
              <a:t>Page </a:t>
            </a:r>
            <a:fld id="{C7B189C6-246E-4753-B1FA-127EE144DB05}" type="slidenum">
              <a:rPr lang="en-AU" smtClean="0"/>
              <a:t>13</a:t>
            </a:fld>
            <a:endParaRPr lang="en-AU" dirty="0"/>
          </a:p>
        </p:txBody>
      </p:sp>
      <p:pic>
        <p:nvPicPr>
          <p:cNvPr id="7" name="Picture 6">
            <a:extLst>
              <a:ext uri="{FF2B5EF4-FFF2-40B4-BE49-F238E27FC236}">
                <a16:creationId xmlns:a16="http://schemas.microsoft.com/office/drawing/2014/main" id="{8B17FF73-1C06-8E47-9C50-5685E5FA2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09611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p:txBody>
          <a:bodyPr vert="horz" lIns="91440" tIns="45720" rIns="91440" bIns="45720" rtlCol="0" anchor="ctr">
            <a:normAutofit/>
          </a:bodyPr>
          <a:lstStyle/>
          <a:p>
            <a:r>
              <a:rPr lang="en-AU" b="1" dirty="0">
                <a:solidFill>
                  <a:srgbClr val="FF0000"/>
                </a:solidFill>
              </a:rPr>
              <a:t>Logistic Regression</a:t>
            </a:r>
            <a:br>
              <a:rPr lang="en-AU" b="1" dirty="0">
                <a:solidFill>
                  <a:srgbClr val="FF0000"/>
                </a:solidFill>
              </a:rPr>
            </a:br>
            <a:endParaRPr lang="en-AU" b="1" dirty="0">
              <a:solidFill>
                <a:srgbClr val="FF0000"/>
              </a:solidFill>
            </a:endParaRPr>
          </a:p>
        </p:txBody>
      </p:sp>
      <p:graphicFrame>
        <p:nvGraphicFramePr>
          <p:cNvPr id="4" name="Table 4">
            <a:extLst>
              <a:ext uri="{FF2B5EF4-FFF2-40B4-BE49-F238E27FC236}">
                <a16:creationId xmlns:a16="http://schemas.microsoft.com/office/drawing/2014/main" id="{609FF37E-D835-4939-8F0F-D90E42389FB0}"/>
              </a:ext>
            </a:extLst>
          </p:cNvPr>
          <p:cNvGraphicFramePr>
            <a:graphicFrameLocks noGrp="1"/>
          </p:cNvGraphicFramePr>
          <p:nvPr>
            <p:ph idx="1"/>
            <p:extLst/>
          </p:nvPr>
        </p:nvGraphicFramePr>
        <p:xfrm>
          <a:off x="838200" y="1690688"/>
          <a:ext cx="10515600" cy="3066523"/>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1820462649"/>
                    </a:ext>
                  </a:extLst>
                </a:gridCol>
                <a:gridCol w="3505200">
                  <a:extLst>
                    <a:ext uri="{9D8B030D-6E8A-4147-A177-3AD203B41FA5}">
                      <a16:colId xmlns:a16="http://schemas.microsoft.com/office/drawing/2014/main" val="1195204317"/>
                    </a:ext>
                  </a:extLst>
                </a:gridCol>
                <a:gridCol w="3505200">
                  <a:extLst>
                    <a:ext uri="{9D8B030D-6E8A-4147-A177-3AD203B41FA5}">
                      <a16:colId xmlns:a16="http://schemas.microsoft.com/office/drawing/2014/main" val="1965915691"/>
                    </a:ext>
                  </a:extLst>
                </a:gridCol>
              </a:tblGrid>
              <a:tr h="729411">
                <a:tc>
                  <a:txBody>
                    <a:bodyPr/>
                    <a:lstStyle/>
                    <a:p>
                      <a:pPr algn="ctr"/>
                      <a:r>
                        <a:rPr lang="en-IN" sz="2800" b="1" kern="1200" dirty="0">
                          <a:solidFill>
                            <a:schemeClr val="bg1"/>
                          </a:solidFill>
                          <a:latin typeface="+mn-lt"/>
                          <a:ea typeface="+mn-ea"/>
                          <a:cs typeface="+mn-cs"/>
                        </a:rPr>
                        <a:t>Measures</a:t>
                      </a:r>
                    </a:p>
                  </a:txBody>
                  <a:tcPr/>
                </a:tc>
                <a:tc>
                  <a:txBody>
                    <a:bodyPr/>
                    <a:lstStyle/>
                    <a:p>
                      <a:pPr algn="ctr"/>
                      <a:r>
                        <a:rPr lang="en-US" sz="2800" b="1" dirty="0">
                          <a:solidFill>
                            <a:schemeClr val="bg1"/>
                          </a:solidFill>
                        </a:rPr>
                        <a:t>Training set</a:t>
                      </a:r>
                      <a:endParaRPr lang="en-IN" sz="2800" b="1" dirty="0">
                        <a:solidFill>
                          <a:schemeClr val="bg1"/>
                        </a:solidFill>
                      </a:endParaRPr>
                    </a:p>
                  </a:txBody>
                  <a:tcPr/>
                </a:tc>
                <a:tc>
                  <a:txBody>
                    <a:bodyPr/>
                    <a:lstStyle/>
                    <a:p>
                      <a:pPr algn="ctr"/>
                      <a:r>
                        <a:rPr lang="en-US" sz="2800" b="1" dirty="0">
                          <a:solidFill>
                            <a:schemeClr val="bg1"/>
                          </a:solidFill>
                        </a:rPr>
                        <a:t>Test set</a:t>
                      </a:r>
                      <a:endParaRPr lang="en-IN" sz="2800" b="1" dirty="0">
                        <a:solidFill>
                          <a:schemeClr val="bg1"/>
                        </a:solidFill>
                      </a:endParaRPr>
                    </a:p>
                  </a:txBody>
                  <a:tcPr/>
                </a:tc>
                <a:extLst>
                  <a:ext uri="{0D108BD9-81ED-4DB2-BD59-A6C34878D82A}">
                    <a16:rowId xmlns:a16="http://schemas.microsoft.com/office/drawing/2014/main" val="651525697"/>
                  </a:ext>
                </a:extLst>
              </a:tr>
              <a:tr h="729411">
                <a:tc>
                  <a:txBody>
                    <a:bodyPr/>
                    <a:lstStyle/>
                    <a:p>
                      <a:pPr algn="ctr"/>
                      <a:r>
                        <a:rPr lang="en-US" sz="2800" b="1" dirty="0"/>
                        <a:t>Accuracy</a:t>
                      </a:r>
                      <a:endParaRPr lang="en-IN" sz="2800" b="1" dirty="0"/>
                    </a:p>
                  </a:txBody>
                  <a:tcPr/>
                </a:tc>
                <a:tc>
                  <a:txBody>
                    <a:bodyPr/>
                    <a:lstStyle/>
                    <a:p>
                      <a:pPr algn="ctr"/>
                      <a:r>
                        <a:rPr lang="en-US" sz="2400" b="1" dirty="0"/>
                        <a:t>0.7542</a:t>
                      </a:r>
                      <a:endParaRPr lang="en-IN" sz="2400" b="1" dirty="0"/>
                    </a:p>
                  </a:txBody>
                  <a:tcPr/>
                </a:tc>
                <a:tc>
                  <a:txBody>
                    <a:bodyPr/>
                    <a:lstStyle/>
                    <a:p>
                      <a:pPr algn="ctr"/>
                      <a:r>
                        <a:rPr lang="en-US" sz="2400" b="1" dirty="0"/>
                        <a:t>0.7539</a:t>
                      </a:r>
                      <a:endParaRPr lang="en-IN" sz="2400" b="1" dirty="0"/>
                    </a:p>
                  </a:txBody>
                  <a:tcPr/>
                </a:tc>
                <a:extLst>
                  <a:ext uri="{0D108BD9-81ED-4DB2-BD59-A6C34878D82A}">
                    <a16:rowId xmlns:a16="http://schemas.microsoft.com/office/drawing/2014/main" val="3884252819"/>
                  </a:ext>
                </a:extLst>
              </a:tr>
              <a:tr h="729411">
                <a:tc>
                  <a:txBody>
                    <a:bodyPr/>
                    <a:lstStyle/>
                    <a:p>
                      <a:pPr algn="ctr"/>
                      <a:r>
                        <a:rPr lang="en-US" sz="2800" b="1" dirty="0"/>
                        <a:t>Sensitivity</a:t>
                      </a:r>
                      <a:endParaRPr lang="en-IN" sz="2800" b="1" dirty="0"/>
                    </a:p>
                  </a:txBody>
                  <a:tcPr/>
                </a:tc>
                <a:tc>
                  <a:txBody>
                    <a:bodyPr/>
                    <a:lstStyle/>
                    <a:p>
                      <a:pPr algn="ctr"/>
                      <a:r>
                        <a:rPr lang="en-US" sz="2400" b="1" dirty="0"/>
                        <a:t>0.6188</a:t>
                      </a:r>
                      <a:endParaRPr lang="en-IN" sz="2400" b="1" dirty="0"/>
                    </a:p>
                  </a:txBody>
                  <a:tcPr/>
                </a:tc>
                <a:tc>
                  <a:txBody>
                    <a:bodyPr/>
                    <a:lstStyle/>
                    <a:p>
                      <a:pPr algn="ctr"/>
                      <a:r>
                        <a:rPr lang="en-US" sz="2400" b="1" dirty="0"/>
                        <a:t>0.6125</a:t>
                      </a:r>
                      <a:endParaRPr lang="en-IN" sz="2400" b="1" dirty="0"/>
                    </a:p>
                  </a:txBody>
                  <a:tcPr/>
                </a:tc>
                <a:extLst>
                  <a:ext uri="{0D108BD9-81ED-4DB2-BD59-A6C34878D82A}">
                    <a16:rowId xmlns:a16="http://schemas.microsoft.com/office/drawing/2014/main" val="240895305"/>
                  </a:ext>
                </a:extLst>
              </a:tr>
              <a:tr h="878290">
                <a:tc>
                  <a:txBody>
                    <a:bodyPr/>
                    <a:lstStyle/>
                    <a:p>
                      <a:pPr algn="ctr"/>
                      <a:r>
                        <a:rPr lang="en-US" sz="2800" b="1" dirty="0"/>
                        <a:t>Specificity</a:t>
                      </a:r>
                      <a:endParaRPr lang="en-IN" sz="2800" b="1" dirty="0"/>
                    </a:p>
                  </a:txBody>
                  <a:tcPr/>
                </a:tc>
                <a:tc>
                  <a:txBody>
                    <a:bodyPr/>
                    <a:lstStyle/>
                    <a:p>
                      <a:pPr algn="ctr"/>
                      <a:r>
                        <a:rPr lang="en-US" sz="2400" b="1" dirty="0"/>
                        <a:t>0.8730</a:t>
                      </a:r>
                      <a:endParaRPr lang="en-IN" sz="2400" b="1" dirty="0"/>
                    </a:p>
                  </a:txBody>
                  <a:tcPr/>
                </a:tc>
                <a:tc>
                  <a:txBody>
                    <a:bodyPr/>
                    <a:lstStyle/>
                    <a:p>
                      <a:pPr algn="ctr"/>
                      <a:r>
                        <a:rPr lang="en-US" sz="2400" b="1" dirty="0"/>
                        <a:t>0.8777</a:t>
                      </a:r>
                      <a:endParaRPr lang="en-IN" sz="2400" b="1" dirty="0"/>
                    </a:p>
                  </a:txBody>
                  <a:tcPr/>
                </a:tc>
                <a:extLst>
                  <a:ext uri="{0D108BD9-81ED-4DB2-BD59-A6C34878D82A}">
                    <a16:rowId xmlns:a16="http://schemas.microsoft.com/office/drawing/2014/main" val="296192431"/>
                  </a:ext>
                </a:extLst>
              </a:tr>
            </a:tbl>
          </a:graphicData>
        </a:graphic>
      </p:graphicFrame>
      <p:sp>
        <p:nvSpPr>
          <p:cNvPr id="6" name="Footer Placeholder 5">
            <a:extLst>
              <a:ext uri="{FF2B5EF4-FFF2-40B4-BE49-F238E27FC236}">
                <a16:creationId xmlns:a16="http://schemas.microsoft.com/office/drawing/2014/main" id="{08520E7D-5145-E34D-9139-8F16E446818D}"/>
              </a:ext>
            </a:extLst>
          </p:cNvPr>
          <p:cNvSpPr>
            <a:spLocks noGrp="1"/>
          </p:cNvSpPr>
          <p:nvPr>
            <p:ph type="ftr" sz="quarter" idx="11"/>
          </p:nvPr>
        </p:nvSpPr>
        <p:spPr>
          <a:xfrm>
            <a:off x="838200" y="6356350"/>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8170C365-1576-464D-813B-98EFF44B67F5}"/>
              </a:ext>
            </a:extLst>
          </p:cNvPr>
          <p:cNvSpPr>
            <a:spLocks noGrp="1"/>
          </p:cNvSpPr>
          <p:nvPr>
            <p:ph type="sldNum" sz="quarter" idx="12"/>
          </p:nvPr>
        </p:nvSpPr>
        <p:spPr/>
        <p:txBody>
          <a:bodyPr/>
          <a:lstStyle/>
          <a:p>
            <a:r>
              <a:rPr lang="en-AU" dirty="0"/>
              <a:t>Page </a:t>
            </a:r>
            <a:fld id="{C7B189C6-246E-4753-B1FA-127EE144DB05}" type="slidenum">
              <a:rPr lang="en-AU" smtClean="0"/>
              <a:t>14</a:t>
            </a:fld>
            <a:endParaRPr lang="en-AU" dirty="0"/>
          </a:p>
        </p:txBody>
      </p:sp>
      <p:pic>
        <p:nvPicPr>
          <p:cNvPr id="7" name="Picture 6">
            <a:extLst>
              <a:ext uri="{FF2B5EF4-FFF2-40B4-BE49-F238E27FC236}">
                <a16:creationId xmlns:a16="http://schemas.microsoft.com/office/drawing/2014/main" id="{6F25DE65-78B4-3247-A16F-8F4D89F1E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117985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a:xfrm>
            <a:off x="838200" y="340412"/>
            <a:ext cx="10515600" cy="1325563"/>
          </a:xfrm>
        </p:spPr>
        <p:txBody>
          <a:bodyPr vert="horz" lIns="91440" tIns="45720" rIns="91440" bIns="45720" rtlCol="0" anchor="ctr">
            <a:normAutofit/>
          </a:bodyPr>
          <a:lstStyle/>
          <a:p>
            <a:r>
              <a:rPr lang="en-AU" b="1" dirty="0">
                <a:solidFill>
                  <a:srgbClr val="FF0000"/>
                </a:solidFill>
              </a:rPr>
              <a:t>Naïve Bayes</a:t>
            </a:r>
            <a:br>
              <a:rPr lang="en-AU" b="1" dirty="0">
                <a:solidFill>
                  <a:srgbClr val="FF0000"/>
                </a:solidFill>
              </a:rPr>
            </a:br>
            <a:endParaRPr lang="en-AU" b="1" dirty="0">
              <a:solidFill>
                <a:srgbClr val="FF0000"/>
              </a:solidFill>
            </a:endParaRPr>
          </a:p>
        </p:txBody>
      </p:sp>
      <p:graphicFrame>
        <p:nvGraphicFramePr>
          <p:cNvPr id="6" name="Table 6">
            <a:extLst>
              <a:ext uri="{FF2B5EF4-FFF2-40B4-BE49-F238E27FC236}">
                <a16:creationId xmlns:a16="http://schemas.microsoft.com/office/drawing/2014/main" id="{38B8B7BE-865F-48A4-96EB-F86009A89BD6}"/>
              </a:ext>
            </a:extLst>
          </p:cNvPr>
          <p:cNvGraphicFramePr>
            <a:graphicFrameLocks noGrp="1"/>
          </p:cNvGraphicFramePr>
          <p:nvPr>
            <p:ph idx="1"/>
            <p:extLst/>
          </p:nvPr>
        </p:nvGraphicFramePr>
        <p:xfrm>
          <a:off x="838200" y="1433384"/>
          <a:ext cx="10434251" cy="3188044"/>
        </p:xfrm>
        <a:graphic>
          <a:graphicData uri="http://schemas.openxmlformats.org/drawingml/2006/table">
            <a:tbl>
              <a:tblPr firstRow="1" bandRow="1">
                <a:tableStyleId>{21E4AEA4-8DFA-4A89-87EB-49C32662AFE0}</a:tableStyleId>
              </a:tblPr>
              <a:tblGrid>
                <a:gridCol w="3368767">
                  <a:extLst>
                    <a:ext uri="{9D8B030D-6E8A-4147-A177-3AD203B41FA5}">
                      <a16:colId xmlns:a16="http://schemas.microsoft.com/office/drawing/2014/main" val="2554997807"/>
                    </a:ext>
                  </a:extLst>
                </a:gridCol>
                <a:gridCol w="3532742">
                  <a:extLst>
                    <a:ext uri="{9D8B030D-6E8A-4147-A177-3AD203B41FA5}">
                      <a16:colId xmlns:a16="http://schemas.microsoft.com/office/drawing/2014/main" val="1735630180"/>
                    </a:ext>
                  </a:extLst>
                </a:gridCol>
                <a:gridCol w="3532742">
                  <a:extLst>
                    <a:ext uri="{9D8B030D-6E8A-4147-A177-3AD203B41FA5}">
                      <a16:colId xmlns:a16="http://schemas.microsoft.com/office/drawing/2014/main" val="937179550"/>
                    </a:ext>
                  </a:extLst>
                </a:gridCol>
              </a:tblGrid>
              <a:tr h="665049">
                <a:tc>
                  <a:txBody>
                    <a:bodyPr/>
                    <a:lstStyle/>
                    <a:p>
                      <a:pPr algn="ctr"/>
                      <a:r>
                        <a:rPr lang="en-IN" sz="2800" b="1" kern="1200" dirty="0">
                          <a:solidFill>
                            <a:schemeClr val="bg1"/>
                          </a:solidFill>
                          <a:latin typeface="+mn-lt"/>
                          <a:ea typeface="+mn-ea"/>
                          <a:cs typeface="+mn-cs"/>
                        </a:rPr>
                        <a:t>Measures</a:t>
                      </a:r>
                    </a:p>
                  </a:txBody>
                  <a:tcPr/>
                </a:tc>
                <a:tc>
                  <a:txBody>
                    <a:bodyPr/>
                    <a:lstStyle/>
                    <a:p>
                      <a:pPr algn="ctr"/>
                      <a:r>
                        <a:rPr lang="en-US" sz="2800" b="1" dirty="0">
                          <a:solidFill>
                            <a:schemeClr val="bg1"/>
                          </a:solidFill>
                        </a:rPr>
                        <a:t>Training set</a:t>
                      </a:r>
                      <a:endParaRPr lang="en-IN" sz="2800" b="1" dirty="0">
                        <a:solidFill>
                          <a:schemeClr val="bg1"/>
                        </a:solidFill>
                      </a:endParaRPr>
                    </a:p>
                  </a:txBody>
                  <a:tcPr/>
                </a:tc>
                <a:tc>
                  <a:txBody>
                    <a:bodyPr/>
                    <a:lstStyle/>
                    <a:p>
                      <a:pPr algn="ctr"/>
                      <a:r>
                        <a:rPr lang="en-US" sz="2800" b="1" dirty="0">
                          <a:solidFill>
                            <a:schemeClr val="bg1"/>
                          </a:solidFill>
                        </a:rPr>
                        <a:t>Test set</a:t>
                      </a:r>
                      <a:endParaRPr lang="en-IN" sz="2800" b="1" dirty="0">
                        <a:solidFill>
                          <a:schemeClr val="bg1"/>
                        </a:solidFill>
                      </a:endParaRPr>
                    </a:p>
                  </a:txBody>
                  <a:tcPr/>
                </a:tc>
                <a:extLst>
                  <a:ext uri="{0D108BD9-81ED-4DB2-BD59-A6C34878D82A}">
                    <a16:rowId xmlns:a16="http://schemas.microsoft.com/office/drawing/2014/main" val="3751596297"/>
                  </a:ext>
                </a:extLst>
              </a:tr>
              <a:tr h="779542">
                <a:tc>
                  <a:txBody>
                    <a:bodyPr/>
                    <a:lstStyle/>
                    <a:p>
                      <a:pPr algn="ctr"/>
                      <a:r>
                        <a:rPr lang="en-US" sz="2800" b="1" dirty="0"/>
                        <a:t>Accuracy</a:t>
                      </a:r>
                      <a:endParaRPr lang="en-IN" sz="2800" b="1" dirty="0"/>
                    </a:p>
                  </a:txBody>
                  <a:tcPr/>
                </a:tc>
                <a:tc>
                  <a:txBody>
                    <a:bodyPr/>
                    <a:lstStyle/>
                    <a:p>
                      <a:pPr algn="ctr"/>
                      <a:r>
                        <a:rPr lang="en-US" sz="2400" dirty="0"/>
                        <a:t>0.841</a:t>
                      </a:r>
                      <a:endParaRPr lang="en-IN" sz="2400" dirty="0"/>
                    </a:p>
                  </a:txBody>
                  <a:tcPr/>
                </a:tc>
                <a:tc>
                  <a:txBody>
                    <a:bodyPr/>
                    <a:lstStyle/>
                    <a:p>
                      <a:pPr algn="ctr"/>
                      <a:r>
                        <a:rPr lang="en-US" sz="2400" dirty="0"/>
                        <a:t>0.849</a:t>
                      </a:r>
                      <a:endParaRPr lang="en-IN" sz="2400" dirty="0"/>
                    </a:p>
                  </a:txBody>
                  <a:tcPr/>
                </a:tc>
                <a:extLst>
                  <a:ext uri="{0D108BD9-81ED-4DB2-BD59-A6C34878D82A}">
                    <a16:rowId xmlns:a16="http://schemas.microsoft.com/office/drawing/2014/main" val="1701732392"/>
                  </a:ext>
                </a:extLst>
              </a:tr>
              <a:tr h="810467">
                <a:tc>
                  <a:txBody>
                    <a:bodyPr/>
                    <a:lstStyle/>
                    <a:p>
                      <a:pPr algn="ctr"/>
                      <a:r>
                        <a:rPr lang="en-US" sz="2800" b="1" dirty="0"/>
                        <a:t>Sensitivity</a:t>
                      </a:r>
                      <a:endParaRPr lang="en-IN" sz="2800" b="1" dirty="0"/>
                    </a:p>
                  </a:txBody>
                  <a:tcPr/>
                </a:tc>
                <a:tc>
                  <a:txBody>
                    <a:bodyPr/>
                    <a:lstStyle/>
                    <a:p>
                      <a:pPr algn="ctr"/>
                      <a:r>
                        <a:rPr lang="en-US" sz="2400" dirty="0"/>
                        <a:t>0.22761</a:t>
                      </a:r>
                      <a:endParaRPr lang="en-IN" sz="2400" dirty="0"/>
                    </a:p>
                  </a:txBody>
                  <a:tcPr/>
                </a:tc>
                <a:tc>
                  <a:txBody>
                    <a:bodyPr/>
                    <a:lstStyle/>
                    <a:p>
                      <a:pPr algn="ctr"/>
                      <a:r>
                        <a:rPr lang="en-US" sz="2400" dirty="0"/>
                        <a:t>0.22871</a:t>
                      </a:r>
                      <a:endParaRPr lang="en-IN" sz="2400" dirty="0"/>
                    </a:p>
                  </a:txBody>
                  <a:tcPr/>
                </a:tc>
                <a:extLst>
                  <a:ext uri="{0D108BD9-81ED-4DB2-BD59-A6C34878D82A}">
                    <a16:rowId xmlns:a16="http://schemas.microsoft.com/office/drawing/2014/main" val="4197701269"/>
                  </a:ext>
                </a:extLst>
              </a:tr>
              <a:tr h="932986">
                <a:tc>
                  <a:txBody>
                    <a:bodyPr/>
                    <a:lstStyle/>
                    <a:p>
                      <a:pPr algn="ctr"/>
                      <a:r>
                        <a:rPr lang="en-US" sz="2800" b="1" dirty="0"/>
                        <a:t>Specificity</a:t>
                      </a:r>
                      <a:endParaRPr lang="en-IN" sz="2800" b="1" dirty="0"/>
                    </a:p>
                  </a:txBody>
                  <a:tcPr/>
                </a:tc>
                <a:tc>
                  <a:txBody>
                    <a:bodyPr/>
                    <a:lstStyle/>
                    <a:p>
                      <a:pPr algn="ctr"/>
                      <a:r>
                        <a:rPr lang="en-US" sz="2400" dirty="0"/>
                        <a:t>0.89837</a:t>
                      </a:r>
                      <a:endParaRPr lang="en-IN" sz="2400" dirty="0"/>
                    </a:p>
                  </a:txBody>
                  <a:tcPr/>
                </a:tc>
                <a:tc>
                  <a:txBody>
                    <a:bodyPr/>
                    <a:lstStyle/>
                    <a:p>
                      <a:pPr algn="ctr"/>
                      <a:r>
                        <a:rPr lang="en-US" sz="2400" dirty="0"/>
                        <a:t>0.90408</a:t>
                      </a:r>
                      <a:endParaRPr lang="en-IN" sz="2400" dirty="0"/>
                    </a:p>
                  </a:txBody>
                  <a:tcPr/>
                </a:tc>
                <a:extLst>
                  <a:ext uri="{0D108BD9-81ED-4DB2-BD59-A6C34878D82A}">
                    <a16:rowId xmlns:a16="http://schemas.microsoft.com/office/drawing/2014/main" val="1261757716"/>
                  </a:ext>
                </a:extLst>
              </a:tr>
            </a:tbl>
          </a:graphicData>
        </a:graphic>
      </p:graphicFrame>
      <p:sp>
        <p:nvSpPr>
          <p:cNvPr id="5" name="Footer Placeholder 4">
            <a:extLst>
              <a:ext uri="{FF2B5EF4-FFF2-40B4-BE49-F238E27FC236}">
                <a16:creationId xmlns:a16="http://schemas.microsoft.com/office/drawing/2014/main" id="{9B5520A0-0203-2D4D-BE0D-5E7340788B5E}"/>
              </a:ext>
            </a:extLst>
          </p:cNvPr>
          <p:cNvSpPr>
            <a:spLocks noGrp="1"/>
          </p:cNvSpPr>
          <p:nvPr>
            <p:ph type="ftr" sz="quarter" idx="11"/>
          </p:nvPr>
        </p:nvSpPr>
        <p:spPr>
          <a:xfrm>
            <a:off x="838200" y="6356349"/>
            <a:ext cx="4114800" cy="365125"/>
          </a:xfrm>
        </p:spPr>
        <p:txBody>
          <a:bodyPr/>
          <a:lstStyle/>
          <a:p>
            <a:pPr algn="l"/>
            <a:r>
              <a:rPr lang="en-AU" dirty="0"/>
              <a:t>The University of Sydney</a:t>
            </a:r>
          </a:p>
        </p:txBody>
      </p:sp>
      <p:sp>
        <p:nvSpPr>
          <p:cNvPr id="4" name="Slide Number Placeholder 3">
            <a:extLst>
              <a:ext uri="{FF2B5EF4-FFF2-40B4-BE49-F238E27FC236}">
                <a16:creationId xmlns:a16="http://schemas.microsoft.com/office/drawing/2014/main" id="{B23C9477-00FC-D940-81EC-0DB85686267A}"/>
              </a:ext>
            </a:extLst>
          </p:cNvPr>
          <p:cNvSpPr>
            <a:spLocks noGrp="1"/>
          </p:cNvSpPr>
          <p:nvPr>
            <p:ph type="sldNum" sz="quarter" idx="12"/>
          </p:nvPr>
        </p:nvSpPr>
        <p:spPr/>
        <p:txBody>
          <a:bodyPr/>
          <a:lstStyle/>
          <a:p>
            <a:r>
              <a:rPr lang="en-AU" dirty="0"/>
              <a:t>Page </a:t>
            </a:r>
            <a:fld id="{C7B189C6-246E-4753-B1FA-127EE144DB05}" type="slidenum">
              <a:rPr lang="en-AU" smtClean="0"/>
              <a:t>15</a:t>
            </a:fld>
            <a:endParaRPr lang="en-AU" dirty="0"/>
          </a:p>
        </p:txBody>
      </p:sp>
      <p:pic>
        <p:nvPicPr>
          <p:cNvPr id="7" name="Picture 6">
            <a:extLst>
              <a:ext uri="{FF2B5EF4-FFF2-40B4-BE49-F238E27FC236}">
                <a16:creationId xmlns:a16="http://schemas.microsoft.com/office/drawing/2014/main" id="{F50380D2-3137-204E-B868-50DB1F0C6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12100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p:txBody>
          <a:bodyPr vert="horz" lIns="91440" tIns="45720" rIns="91440" bIns="45720" rtlCol="0" anchor="ctr">
            <a:normAutofit/>
          </a:bodyPr>
          <a:lstStyle/>
          <a:p>
            <a:r>
              <a:rPr lang="en-AU" b="1" dirty="0">
                <a:solidFill>
                  <a:srgbClr val="FF0000"/>
                </a:solidFill>
              </a:rPr>
              <a:t>Random Forest</a:t>
            </a:r>
            <a:br>
              <a:rPr lang="en-AU" b="1" dirty="0">
                <a:solidFill>
                  <a:srgbClr val="FF0000"/>
                </a:solidFill>
              </a:rPr>
            </a:br>
            <a:endParaRPr lang="en-AU" b="1" dirty="0">
              <a:solidFill>
                <a:srgbClr val="FF0000"/>
              </a:solidFill>
            </a:endParaRPr>
          </a:p>
        </p:txBody>
      </p:sp>
      <p:sp>
        <p:nvSpPr>
          <p:cNvPr id="5" name="Footer Placeholder 4">
            <a:extLst>
              <a:ext uri="{FF2B5EF4-FFF2-40B4-BE49-F238E27FC236}">
                <a16:creationId xmlns:a16="http://schemas.microsoft.com/office/drawing/2014/main" id="{7103E429-1685-1A41-8C3A-BB77AFD54CC8}"/>
              </a:ext>
            </a:extLst>
          </p:cNvPr>
          <p:cNvSpPr>
            <a:spLocks noGrp="1"/>
          </p:cNvSpPr>
          <p:nvPr>
            <p:ph type="ftr" sz="quarter" idx="11"/>
          </p:nvPr>
        </p:nvSpPr>
        <p:spPr>
          <a:xfrm>
            <a:off x="878874" y="6346624"/>
            <a:ext cx="4114800" cy="365125"/>
          </a:xfrm>
        </p:spPr>
        <p:txBody>
          <a:bodyPr/>
          <a:lstStyle/>
          <a:p>
            <a:pPr algn="l"/>
            <a:r>
              <a:rPr lang="en-AU" dirty="0"/>
              <a:t>The University of Sydney</a:t>
            </a:r>
          </a:p>
        </p:txBody>
      </p:sp>
      <p:sp>
        <p:nvSpPr>
          <p:cNvPr id="4" name="Slide Number Placeholder 3">
            <a:extLst>
              <a:ext uri="{FF2B5EF4-FFF2-40B4-BE49-F238E27FC236}">
                <a16:creationId xmlns:a16="http://schemas.microsoft.com/office/drawing/2014/main" id="{3FA41A4A-511A-1645-91D3-E828A242EB22}"/>
              </a:ext>
            </a:extLst>
          </p:cNvPr>
          <p:cNvSpPr>
            <a:spLocks noGrp="1"/>
          </p:cNvSpPr>
          <p:nvPr>
            <p:ph type="sldNum" sz="quarter" idx="12"/>
          </p:nvPr>
        </p:nvSpPr>
        <p:spPr/>
        <p:txBody>
          <a:bodyPr/>
          <a:lstStyle/>
          <a:p>
            <a:r>
              <a:rPr lang="en-AU" dirty="0"/>
              <a:t>Page </a:t>
            </a:r>
            <a:fld id="{C7B189C6-246E-4753-B1FA-127EE144DB05}" type="slidenum">
              <a:rPr lang="en-AU" smtClean="0"/>
              <a:t>16</a:t>
            </a:fld>
            <a:endParaRPr lang="en-AU" dirty="0"/>
          </a:p>
        </p:txBody>
      </p:sp>
      <p:graphicFrame>
        <p:nvGraphicFramePr>
          <p:cNvPr id="7" name="Table 6">
            <a:extLst>
              <a:ext uri="{FF2B5EF4-FFF2-40B4-BE49-F238E27FC236}">
                <a16:creationId xmlns:a16="http://schemas.microsoft.com/office/drawing/2014/main" id="{41FDDF95-2AB5-4859-8E95-FB7710017BC4}"/>
              </a:ext>
            </a:extLst>
          </p:cNvPr>
          <p:cNvGraphicFramePr>
            <a:graphicFrameLocks/>
          </p:cNvGraphicFramePr>
          <p:nvPr>
            <p:extLst/>
          </p:nvPr>
        </p:nvGraphicFramePr>
        <p:xfrm>
          <a:off x="950606" y="3158580"/>
          <a:ext cx="10434251" cy="3188044"/>
        </p:xfrm>
        <a:graphic>
          <a:graphicData uri="http://schemas.openxmlformats.org/drawingml/2006/table">
            <a:tbl>
              <a:tblPr firstRow="1" bandRow="1">
                <a:tableStyleId>{21E4AEA4-8DFA-4A89-87EB-49C32662AFE0}</a:tableStyleId>
              </a:tblPr>
              <a:tblGrid>
                <a:gridCol w="3368767">
                  <a:extLst>
                    <a:ext uri="{9D8B030D-6E8A-4147-A177-3AD203B41FA5}">
                      <a16:colId xmlns:a16="http://schemas.microsoft.com/office/drawing/2014/main" val="2554997807"/>
                    </a:ext>
                  </a:extLst>
                </a:gridCol>
                <a:gridCol w="3532742">
                  <a:extLst>
                    <a:ext uri="{9D8B030D-6E8A-4147-A177-3AD203B41FA5}">
                      <a16:colId xmlns:a16="http://schemas.microsoft.com/office/drawing/2014/main" val="1735630180"/>
                    </a:ext>
                  </a:extLst>
                </a:gridCol>
                <a:gridCol w="3532742">
                  <a:extLst>
                    <a:ext uri="{9D8B030D-6E8A-4147-A177-3AD203B41FA5}">
                      <a16:colId xmlns:a16="http://schemas.microsoft.com/office/drawing/2014/main" val="937179550"/>
                    </a:ext>
                  </a:extLst>
                </a:gridCol>
              </a:tblGrid>
              <a:tr h="665049">
                <a:tc>
                  <a:txBody>
                    <a:bodyPr/>
                    <a:lstStyle/>
                    <a:p>
                      <a:pPr algn="ctr"/>
                      <a:r>
                        <a:rPr lang="en-IN" sz="2800" b="1" kern="1200" dirty="0">
                          <a:solidFill>
                            <a:schemeClr val="bg1"/>
                          </a:solidFill>
                          <a:latin typeface="+mn-lt"/>
                          <a:ea typeface="+mn-ea"/>
                          <a:cs typeface="+mn-cs"/>
                        </a:rPr>
                        <a:t>Measures</a:t>
                      </a:r>
                    </a:p>
                  </a:txBody>
                  <a:tcPr/>
                </a:tc>
                <a:tc>
                  <a:txBody>
                    <a:bodyPr/>
                    <a:lstStyle/>
                    <a:p>
                      <a:pPr algn="ctr"/>
                      <a:r>
                        <a:rPr lang="en-US" sz="2800" b="1" dirty="0">
                          <a:solidFill>
                            <a:schemeClr val="bg1"/>
                          </a:solidFill>
                        </a:rPr>
                        <a:t>Training set</a:t>
                      </a:r>
                      <a:endParaRPr lang="en-IN" sz="2800" b="1" dirty="0">
                        <a:solidFill>
                          <a:schemeClr val="bg1"/>
                        </a:solidFill>
                      </a:endParaRPr>
                    </a:p>
                  </a:txBody>
                  <a:tcPr/>
                </a:tc>
                <a:tc>
                  <a:txBody>
                    <a:bodyPr/>
                    <a:lstStyle/>
                    <a:p>
                      <a:pPr algn="ctr"/>
                      <a:r>
                        <a:rPr lang="en-US" sz="2800" b="1" dirty="0">
                          <a:solidFill>
                            <a:schemeClr val="bg1"/>
                          </a:solidFill>
                        </a:rPr>
                        <a:t>Test set</a:t>
                      </a:r>
                      <a:endParaRPr lang="en-IN" sz="2800" b="1" dirty="0">
                        <a:solidFill>
                          <a:schemeClr val="bg1"/>
                        </a:solidFill>
                      </a:endParaRPr>
                    </a:p>
                  </a:txBody>
                  <a:tcPr/>
                </a:tc>
                <a:extLst>
                  <a:ext uri="{0D108BD9-81ED-4DB2-BD59-A6C34878D82A}">
                    <a16:rowId xmlns:a16="http://schemas.microsoft.com/office/drawing/2014/main" val="3751596297"/>
                  </a:ext>
                </a:extLst>
              </a:tr>
              <a:tr h="779542">
                <a:tc>
                  <a:txBody>
                    <a:bodyPr/>
                    <a:lstStyle/>
                    <a:p>
                      <a:pPr algn="ctr"/>
                      <a:r>
                        <a:rPr lang="en-US" sz="2800" b="1" dirty="0"/>
                        <a:t>Accuracy</a:t>
                      </a:r>
                      <a:endParaRPr lang="en-IN" sz="2800" b="1" dirty="0"/>
                    </a:p>
                  </a:txBody>
                  <a:tcPr/>
                </a:tc>
                <a:tc>
                  <a:txBody>
                    <a:bodyPr/>
                    <a:lstStyle/>
                    <a:p>
                      <a:pPr algn="ctr"/>
                      <a:r>
                        <a:rPr lang="en-IN" sz="2400" dirty="0"/>
                        <a:t>0.982</a:t>
                      </a:r>
                    </a:p>
                  </a:txBody>
                  <a:tcPr/>
                </a:tc>
                <a:tc>
                  <a:txBody>
                    <a:bodyPr/>
                    <a:lstStyle/>
                    <a:p>
                      <a:pPr algn="ctr"/>
                      <a:r>
                        <a:rPr lang="en-IN" sz="2400" dirty="0"/>
                        <a:t>0.9355</a:t>
                      </a:r>
                    </a:p>
                  </a:txBody>
                  <a:tcPr/>
                </a:tc>
                <a:extLst>
                  <a:ext uri="{0D108BD9-81ED-4DB2-BD59-A6C34878D82A}">
                    <a16:rowId xmlns:a16="http://schemas.microsoft.com/office/drawing/2014/main" val="1701732392"/>
                  </a:ext>
                </a:extLst>
              </a:tr>
              <a:tr h="810467">
                <a:tc>
                  <a:txBody>
                    <a:bodyPr/>
                    <a:lstStyle/>
                    <a:p>
                      <a:pPr algn="ctr"/>
                      <a:r>
                        <a:rPr lang="en-US" sz="2800" b="1" dirty="0"/>
                        <a:t>Sensitivity</a:t>
                      </a:r>
                      <a:endParaRPr lang="en-IN" sz="2800" b="1" dirty="0"/>
                    </a:p>
                  </a:txBody>
                  <a:tcPr/>
                </a:tc>
                <a:tc>
                  <a:txBody>
                    <a:bodyPr/>
                    <a:lstStyle/>
                    <a:p>
                      <a:pPr algn="ctr"/>
                      <a:r>
                        <a:rPr lang="en-IN" sz="2400" dirty="0"/>
                        <a:t>0.9669</a:t>
                      </a:r>
                    </a:p>
                  </a:txBody>
                  <a:tcPr/>
                </a:tc>
                <a:tc>
                  <a:txBody>
                    <a:bodyPr/>
                    <a:lstStyle/>
                    <a:p>
                      <a:pPr algn="ctr"/>
                      <a:r>
                        <a:rPr lang="en-IN" sz="2400" dirty="0"/>
                        <a:t>0.9088</a:t>
                      </a:r>
                    </a:p>
                  </a:txBody>
                  <a:tcPr/>
                </a:tc>
                <a:extLst>
                  <a:ext uri="{0D108BD9-81ED-4DB2-BD59-A6C34878D82A}">
                    <a16:rowId xmlns:a16="http://schemas.microsoft.com/office/drawing/2014/main" val="4197701269"/>
                  </a:ext>
                </a:extLst>
              </a:tr>
              <a:tr h="932986">
                <a:tc>
                  <a:txBody>
                    <a:bodyPr/>
                    <a:lstStyle/>
                    <a:p>
                      <a:pPr algn="ctr"/>
                      <a:r>
                        <a:rPr lang="en-US" sz="2800" b="1" dirty="0"/>
                        <a:t>Specificity</a:t>
                      </a:r>
                      <a:endParaRPr lang="en-IN" sz="2800" b="1" dirty="0"/>
                    </a:p>
                  </a:txBody>
                  <a:tcPr/>
                </a:tc>
                <a:tc>
                  <a:txBody>
                    <a:bodyPr/>
                    <a:lstStyle/>
                    <a:p>
                      <a:pPr algn="ctr"/>
                      <a:r>
                        <a:rPr lang="en-IN" sz="2400" dirty="0"/>
                        <a:t>0.9953</a:t>
                      </a:r>
                    </a:p>
                  </a:txBody>
                  <a:tcPr/>
                </a:tc>
                <a:tc>
                  <a:txBody>
                    <a:bodyPr/>
                    <a:lstStyle/>
                    <a:p>
                      <a:pPr algn="ctr"/>
                      <a:r>
                        <a:rPr lang="en-IN" sz="2400" dirty="0"/>
                        <a:t>0.9590</a:t>
                      </a:r>
                    </a:p>
                  </a:txBody>
                  <a:tcPr/>
                </a:tc>
                <a:extLst>
                  <a:ext uri="{0D108BD9-81ED-4DB2-BD59-A6C34878D82A}">
                    <a16:rowId xmlns:a16="http://schemas.microsoft.com/office/drawing/2014/main" val="1261757716"/>
                  </a:ext>
                </a:extLst>
              </a:tr>
            </a:tbl>
          </a:graphicData>
        </a:graphic>
      </p:graphicFrame>
      <p:sp>
        <p:nvSpPr>
          <p:cNvPr id="9" name="Rectangle 8">
            <a:extLst>
              <a:ext uri="{FF2B5EF4-FFF2-40B4-BE49-F238E27FC236}">
                <a16:creationId xmlns:a16="http://schemas.microsoft.com/office/drawing/2014/main" id="{E3B003E9-8034-4BC1-BAC8-1F4E6C3AC537}"/>
              </a:ext>
            </a:extLst>
          </p:cNvPr>
          <p:cNvSpPr/>
          <p:nvPr/>
        </p:nvSpPr>
        <p:spPr>
          <a:xfrm>
            <a:off x="878874" y="1167468"/>
            <a:ext cx="4815070" cy="523220"/>
          </a:xfrm>
          <a:prstGeom prst="rect">
            <a:avLst/>
          </a:prstGeom>
        </p:spPr>
        <p:txBody>
          <a:bodyPr wrap="square">
            <a:spAutoFit/>
          </a:bodyPr>
          <a:lstStyle/>
          <a:p>
            <a:r>
              <a:rPr lang="en-AU" sz="2800" dirty="0"/>
              <a:t>The best parameters are </a:t>
            </a:r>
          </a:p>
        </p:txBody>
      </p:sp>
      <p:sp>
        <p:nvSpPr>
          <p:cNvPr id="10" name="Content Placeholder 2">
            <a:extLst>
              <a:ext uri="{FF2B5EF4-FFF2-40B4-BE49-F238E27FC236}">
                <a16:creationId xmlns:a16="http://schemas.microsoft.com/office/drawing/2014/main" id="{65061DCA-A3D7-40D5-AB20-E50CFB1C00A3}"/>
              </a:ext>
            </a:extLst>
          </p:cNvPr>
          <p:cNvSpPr txBox="1">
            <a:spLocks/>
          </p:cNvSpPr>
          <p:nvPr/>
        </p:nvSpPr>
        <p:spPr>
          <a:xfrm>
            <a:off x="1006997" y="1793289"/>
            <a:ext cx="10150998" cy="1325563"/>
          </a:xfrm>
          <a:prstGeom prst="rect">
            <a:avLst/>
          </a:prstGeom>
        </p:spPr>
        <p:txBody>
          <a:bodyPr vert="horz" lIns="91440" tIns="45720" rIns="91440" bIns="45720" numCol="2"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err="1">
                <a:solidFill>
                  <a:schemeClr val="accent2"/>
                </a:solidFill>
              </a:rPr>
              <a:t>num.trees</a:t>
            </a:r>
            <a:r>
              <a:rPr lang="en-AU" dirty="0"/>
              <a:t> = 500</a:t>
            </a:r>
          </a:p>
          <a:p>
            <a:r>
              <a:rPr lang="en-AU" dirty="0" err="1">
                <a:solidFill>
                  <a:schemeClr val="accent2"/>
                </a:solidFill>
              </a:rPr>
              <a:t>mtry</a:t>
            </a:r>
            <a:r>
              <a:rPr lang="en-AU" dirty="0"/>
              <a:t>= 15</a:t>
            </a:r>
          </a:p>
          <a:p>
            <a:endParaRPr lang="en-AU" dirty="0">
              <a:solidFill>
                <a:schemeClr val="accent2"/>
              </a:solidFill>
            </a:endParaRPr>
          </a:p>
          <a:p>
            <a:r>
              <a:rPr lang="en-AU" dirty="0" err="1">
                <a:solidFill>
                  <a:schemeClr val="accent2"/>
                </a:solidFill>
              </a:rPr>
              <a:t>splitrule</a:t>
            </a:r>
            <a:r>
              <a:rPr lang="en-AU" dirty="0"/>
              <a:t> = ‘</a:t>
            </a:r>
            <a:r>
              <a:rPr lang="en-AU" dirty="0" err="1"/>
              <a:t>gini</a:t>
            </a:r>
            <a:r>
              <a:rPr lang="en-AU" dirty="0"/>
              <a:t>’</a:t>
            </a:r>
          </a:p>
          <a:p>
            <a:r>
              <a:rPr lang="en-AU" dirty="0" err="1">
                <a:solidFill>
                  <a:schemeClr val="accent2"/>
                </a:solidFill>
              </a:rPr>
              <a:t>min.node.size</a:t>
            </a:r>
            <a:r>
              <a:rPr lang="en-AU" dirty="0"/>
              <a:t> = 1</a:t>
            </a:r>
          </a:p>
          <a:p>
            <a:pPr marL="0" indent="0">
              <a:buNone/>
            </a:pPr>
            <a:endParaRPr lang="en-AU" dirty="0"/>
          </a:p>
        </p:txBody>
      </p:sp>
      <p:pic>
        <p:nvPicPr>
          <p:cNvPr id="8" name="Picture 7">
            <a:extLst>
              <a:ext uri="{FF2B5EF4-FFF2-40B4-BE49-F238E27FC236}">
                <a16:creationId xmlns:a16="http://schemas.microsoft.com/office/drawing/2014/main" id="{CFA9A5E4-014B-384A-851B-594B0EAD2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092" y="6372249"/>
            <a:ext cx="1214378" cy="485751"/>
          </a:xfrm>
          <a:prstGeom prst="rect">
            <a:avLst/>
          </a:prstGeom>
        </p:spPr>
      </p:pic>
    </p:spTree>
    <p:extLst>
      <p:ext uri="{BB962C8B-B14F-4D97-AF65-F5344CB8AC3E}">
        <p14:creationId xmlns:p14="http://schemas.microsoft.com/office/powerpoint/2010/main" val="98515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a:xfrm>
            <a:off x="838200" y="770237"/>
            <a:ext cx="10515600" cy="433528"/>
          </a:xfrm>
        </p:spPr>
        <p:txBody>
          <a:bodyPr vert="horz" lIns="91440" tIns="45720" rIns="91440" bIns="45720" rtlCol="0" anchor="ctr">
            <a:normAutofit fontScale="90000"/>
          </a:bodyPr>
          <a:lstStyle/>
          <a:p>
            <a:r>
              <a:rPr lang="en-AU" b="1" dirty="0">
                <a:solidFill>
                  <a:srgbClr val="FF0000"/>
                </a:solidFill>
              </a:rPr>
              <a:t>XG Boost</a:t>
            </a:r>
            <a:br>
              <a:rPr lang="en-AU" b="1" dirty="0">
                <a:solidFill>
                  <a:srgbClr val="FF0000"/>
                </a:solidFill>
              </a:rPr>
            </a:br>
            <a:endParaRPr lang="en-AU" b="1" dirty="0">
              <a:solidFill>
                <a:srgbClr val="FF0000"/>
              </a:solidFill>
            </a:endParaRPr>
          </a:p>
        </p:txBody>
      </p:sp>
      <p:sp>
        <p:nvSpPr>
          <p:cNvPr id="3" name="Content Placeholder 2">
            <a:extLst>
              <a:ext uri="{FF2B5EF4-FFF2-40B4-BE49-F238E27FC236}">
                <a16:creationId xmlns:a16="http://schemas.microsoft.com/office/drawing/2014/main" id="{25B5DB8C-C126-40F3-B253-B8A8CE9A2E0E}"/>
              </a:ext>
            </a:extLst>
          </p:cNvPr>
          <p:cNvSpPr>
            <a:spLocks noGrp="1"/>
          </p:cNvSpPr>
          <p:nvPr>
            <p:ph idx="1"/>
          </p:nvPr>
        </p:nvSpPr>
        <p:spPr>
          <a:xfrm>
            <a:off x="838200" y="3368233"/>
            <a:ext cx="10515600" cy="2808730"/>
          </a:xfrm>
        </p:spPr>
        <p:txBody>
          <a:bodyPr/>
          <a:lstStyle/>
          <a:p>
            <a:pPr marL="0" indent="0">
              <a:buNone/>
            </a:pPr>
            <a:endParaRPr lang="en-AU" dirty="0"/>
          </a:p>
          <a:p>
            <a:endParaRPr lang="en-AU" dirty="0"/>
          </a:p>
          <a:p>
            <a:endParaRPr lang="en-AU" dirty="0"/>
          </a:p>
          <a:p>
            <a:endParaRPr lang="en-AU" dirty="0"/>
          </a:p>
          <a:p>
            <a:endParaRPr lang="en-AU" dirty="0"/>
          </a:p>
        </p:txBody>
      </p:sp>
      <p:sp>
        <p:nvSpPr>
          <p:cNvPr id="7" name="Footer Placeholder 6">
            <a:extLst>
              <a:ext uri="{FF2B5EF4-FFF2-40B4-BE49-F238E27FC236}">
                <a16:creationId xmlns:a16="http://schemas.microsoft.com/office/drawing/2014/main" id="{59A7A9F0-0A92-2145-A3DC-6005499FCFB5}"/>
              </a:ext>
            </a:extLst>
          </p:cNvPr>
          <p:cNvSpPr>
            <a:spLocks noGrp="1"/>
          </p:cNvSpPr>
          <p:nvPr>
            <p:ph type="ftr" sz="quarter" idx="11"/>
          </p:nvPr>
        </p:nvSpPr>
        <p:spPr>
          <a:xfrm>
            <a:off x="838200" y="6302174"/>
            <a:ext cx="4114800" cy="365125"/>
          </a:xfrm>
        </p:spPr>
        <p:txBody>
          <a:bodyPr/>
          <a:lstStyle/>
          <a:p>
            <a:pPr algn="l"/>
            <a:r>
              <a:rPr lang="en-AU" dirty="0"/>
              <a:t>The University of Sydney</a:t>
            </a:r>
          </a:p>
        </p:txBody>
      </p:sp>
      <p:sp>
        <p:nvSpPr>
          <p:cNvPr id="6" name="Slide Number Placeholder 5">
            <a:extLst>
              <a:ext uri="{FF2B5EF4-FFF2-40B4-BE49-F238E27FC236}">
                <a16:creationId xmlns:a16="http://schemas.microsoft.com/office/drawing/2014/main" id="{DD1403B6-BD35-C349-B463-9E1C9F2555AD}"/>
              </a:ext>
            </a:extLst>
          </p:cNvPr>
          <p:cNvSpPr>
            <a:spLocks noGrp="1"/>
          </p:cNvSpPr>
          <p:nvPr>
            <p:ph type="sldNum" sz="quarter" idx="12"/>
          </p:nvPr>
        </p:nvSpPr>
        <p:spPr>
          <a:xfrm>
            <a:off x="8610600" y="6302173"/>
            <a:ext cx="2743200" cy="365125"/>
          </a:xfrm>
        </p:spPr>
        <p:txBody>
          <a:bodyPr/>
          <a:lstStyle/>
          <a:p>
            <a:r>
              <a:rPr lang="en-AU" dirty="0"/>
              <a:t>Page </a:t>
            </a:r>
            <a:fld id="{C7B189C6-246E-4753-B1FA-127EE144DB05}" type="slidenum">
              <a:rPr lang="en-AU" smtClean="0"/>
              <a:t>17</a:t>
            </a:fld>
            <a:endParaRPr lang="en-AU" dirty="0"/>
          </a:p>
        </p:txBody>
      </p:sp>
      <p:graphicFrame>
        <p:nvGraphicFramePr>
          <p:cNvPr id="4" name="Table 3">
            <a:extLst>
              <a:ext uri="{FF2B5EF4-FFF2-40B4-BE49-F238E27FC236}">
                <a16:creationId xmlns:a16="http://schemas.microsoft.com/office/drawing/2014/main" id="{7A4A3D15-5602-4B58-9EA0-52EE154357F8}"/>
              </a:ext>
            </a:extLst>
          </p:cNvPr>
          <p:cNvGraphicFramePr>
            <a:graphicFrameLocks/>
          </p:cNvGraphicFramePr>
          <p:nvPr>
            <p:extLst/>
          </p:nvPr>
        </p:nvGraphicFramePr>
        <p:xfrm>
          <a:off x="1006997" y="3518704"/>
          <a:ext cx="10265454" cy="2508830"/>
        </p:xfrm>
        <a:graphic>
          <a:graphicData uri="http://schemas.openxmlformats.org/drawingml/2006/table">
            <a:tbl>
              <a:tblPr firstRow="1" bandRow="1">
                <a:tableStyleId>{21E4AEA4-8DFA-4A89-87EB-49C32662AFE0}</a:tableStyleId>
              </a:tblPr>
              <a:tblGrid>
                <a:gridCol w="3314270">
                  <a:extLst>
                    <a:ext uri="{9D8B030D-6E8A-4147-A177-3AD203B41FA5}">
                      <a16:colId xmlns:a16="http://schemas.microsoft.com/office/drawing/2014/main" val="2554997807"/>
                    </a:ext>
                  </a:extLst>
                </a:gridCol>
                <a:gridCol w="3475592">
                  <a:extLst>
                    <a:ext uri="{9D8B030D-6E8A-4147-A177-3AD203B41FA5}">
                      <a16:colId xmlns:a16="http://schemas.microsoft.com/office/drawing/2014/main" val="1735630180"/>
                    </a:ext>
                  </a:extLst>
                </a:gridCol>
                <a:gridCol w="3475592">
                  <a:extLst>
                    <a:ext uri="{9D8B030D-6E8A-4147-A177-3AD203B41FA5}">
                      <a16:colId xmlns:a16="http://schemas.microsoft.com/office/drawing/2014/main" val="937179550"/>
                    </a:ext>
                  </a:extLst>
                </a:gridCol>
              </a:tblGrid>
              <a:tr h="523360">
                <a:tc>
                  <a:txBody>
                    <a:bodyPr/>
                    <a:lstStyle/>
                    <a:p>
                      <a:pPr marL="0" algn="ctr" defTabSz="914400" rtl="0" eaLnBrk="1" latinLnBrk="0" hangingPunct="1"/>
                      <a:r>
                        <a:rPr lang="en-IN" sz="2800" b="1" kern="1200" dirty="0">
                          <a:solidFill>
                            <a:schemeClr val="bg1"/>
                          </a:solidFill>
                          <a:latin typeface="+mn-lt"/>
                          <a:ea typeface="+mn-ea"/>
                          <a:cs typeface="+mn-cs"/>
                        </a:rPr>
                        <a:t>Measures</a:t>
                      </a:r>
                    </a:p>
                  </a:txBody>
                  <a:tcPr/>
                </a:tc>
                <a:tc>
                  <a:txBody>
                    <a:bodyPr/>
                    <a:lstStyle/>
                    <a:p>
                      <a:pPr algn="ctr"/>
                      <a:r>
                        <a:rPr lang="en-US" sz="2800" b="1" kern="1200" dirty="0">
                          <a:solidFill>
                            <a:schemeClr val="bg1"/>
                          </a:solidFill>
                          <a:latin typeface="+mn-lt"/>
                          <a:ea typeface="+mn-ea"/>
                          <a:cs typeface="+mn-cs"/>
                        </a:rPr>
                        <a:t>Training set</a:t>
                      </a:r>
                      <a:endParaRPr lang="en-IN" sz="2800" b="1" kern="1200" dirty="0">
                        <a:solidFill>
                          <a:schemeClr val="bg1"/>
                        </a:solidFill>
                        <a:latin typeface="+mn-lt"/>
                        <a:ea typeface="+mn-ea"/>
                        <a:cs typeface="+mn-cs"/>
                      </a:endParaRPr>
                    </a:p>
                  </a:txBody>
                  <a:tcPr/>
                </a:tc>
                <a:tc>
                  <a:txBody>
                    <a:bodyPr/>
                    <a:lstStyle/>
                    <a:p>
                      <a:pPr algn="ctr"/>
                      <a:r>
                        <a:rPr lang="en-US" sz="2800" b="1" kern="1200" dirty="0">
                          <a:solidFill>
                            <a:schemeClr val="bg1"/>
                          </a:solidFill>
                          <a:latin typeface="+mn-lt"/>
                          <a:ea typeface="+mn-ea"/>
                          <a:cs typeface="+mn-cs"/>
                        </a:rPr>
                        <a:t>Test set</a:t>
                      </a:r>
                      <a:endParaRPr lang="en-IN" sz="2800" b="1" kern="1200" dirty="0">
                        <a:solidFill>
                          <a:schemeClr val="bg1"/>
                        </a:solidFill>
                        <a:latin typeface="+mn-lt"/>
                        <a:ea typeface="+mn-ea"/>
                        <a:cs typeface="+mn-cs"/>
                      </a:endParaRPr>
                    </a:p>
                  </a:txBody>
                  <a:tcPr/>
                </a:tc>
                <a:extLst>
                  <a:ext uri="{0D108BD9-81ED-4DB2-BD59-A6C34878D82A}">
                    <a16:rowId xmlns:a16="http://schemas.microsoft.com/office/drawing/2014/main" val="3751596297"/>
                  </a:ext>
                </a:extLst>
              </a:tr>
              <a:tr h="613460">
                <a:tc>
                  <a:txBody>
                    <a:bodyPr/>
                    <a:lstStyle/>
                    <a:p>
                      <a:pPr algn="ctr"/>
                      <a:r>
                        <a:rPr lang="en-US" sz="2800" b="1" dirty="0"/>
                        <a:t>Accuracy</a:t>
                      </a:r>
                      <a:endParaRPr lang="en-IN" sz="2800" b="1" dirty="0"/>
                    </a:p>
                  </a:txBody>
                  <a:tcPr/>
                </a:tc>
                <a:tc>
                  <a:txBody>
                    <a:bodyPr/>
                    <a:lstStyle/>
                    <a:p>
                      <a:pPr algn="ctr"/>
                      <a:r>
                        <a:rPr lang="en-AU" sz="2400" b="0" i="0" u="none" strike="noStrike" kern="1200" dirty="0">
                          <a:solidFill>
                            <a:schemeClr val="dk1"/>
                          </a:solidFill>
                          <a:effectLst/>
                          <a:latin typeface="+mn-lt"/>
                          <a:ea typeface="+mn-ea"/>
                          <a:cs typeface="+mn-cs"/>
                        </a:rPr>
                        <a:t>0.9531</a:t>
                      </a:r>
                      <a:endParaRPr lang="en-IN" sz="2400" dirty="0"/>
                    </a:p>
                  </a:txBody>
                  <a:tcPr/>
                </a:tc>
                <a:tc>
                  <a:txBody>
                    <a:bodyPr/>
                    <a:lstStyle/>
                    <a:p>
                      <a:pPr algn="ctr"/>
                      <a:r>
                        <a:rPr lang="en-AU" sz="2400" b="0" i="0" u="none" strike="noStrike" kern="1200" dirty="0">
                          <a:solidFill>
                            <a:schemeClr val="dk1"/>
                          </a:solidFill>
                          <a:effectLst/>
                          <a:latin typeface="+mn-lt"/>
                          <a:ea typeface="+mn-ea"/>
                          <a:cs typeface="+mn-cs"/>
                        </a:rPr>
                        <a:t> 0.9373</a:t>
                      </a:r>
                      <a:endParaRPr lang="en-IN" sz="2400" dirty="0"/>
                    </a:p>
                  </a:txBody>
                  <a:tcPr/>
                </a:tc>
                <a:extLst>
                  <a:ext uri="{0D108BD9-81ED-4DB2-BD59-A6C34878D82A}">
                    <a16:rowId xmlns:a16="http://schemas.microsoft.com/office/drawing/2014/main" val="1701732392"/>
                  </a:ext>
                </a:extLst>
              </a:tr>
              <a:tr h="637797">
                <a:tc>
                  <a:txBody>
                    <a:bodyPr/>
                    <a:lstStyle/>
                    <a:p>
                      <a:pPr algn="ctr"/>
                      <a:r>
                        <a:rPr lang="en-US" sz="2800" b="1" dirty="0"/>
                        <a:t>Sensitivity</a:t>
                      </a:r>
                      <a:endParaRPr lang="en-IN" sz="2800" b="1" dirty="0"/>
                    </a:p>
                  </a:txBody>
                  <a:tcPr/>
                </a:tc>
                <a:tc>
                  <a:txBody>
                    <a:bodyPr/>
                    <a:lstStyle/>
                    <a:p>
                      <a:pPr algn="ctr"/>
                      <a:r>
                        <a:rPr lang="en-AU" sz="2400" b="0" i="0" u="none" strike="noStrike" kern="1200" dirty="0">
                          <a:solidFill>
                            <a:schemeClr val="dk1"/>
                          </a:solidFill>
                          <a:effectLst/>
                          <a:latin typeface="+mn-lt"/>
                          <a:ea typeface="+mn-ea"/>
                          <a:cs typeface="+mn-cs"/>
                        </a:rPr>
                        <a:t>0.9149</a:t>
                      </a:r>
                      <a:endParaRPr lang="en-IN" sz="2400" dirty="0"/>
                    </a:p>
                  </a:txBody>
                  <a:tcPr/>
                </a:tc>
                <a:tc>
                  <a:txBody>
                    <a:bodyPr/>
                    <a:lstStyle/>
                    <a:p>
                      <a:pPr algn="ctr"/>
                      <a:r>
                        <a:rPr lang="en-AU" sz="2400" b="0" i="0" u="none" strike="noStrike" kern="1200" dirty="0">
                          <a:solidFill>
                            <a:schemeClr val="dk1"/>
                          </a:solidFill>
                          <a:effectLst/>
                          <a:latin typeface="+mn-lt"/>
                          <a:ea typeface="+mn-ea"/>
                          <a:cs typeface="+mn-cs"/>
                        </a:rPr>
                        <a:t>0.8986</a:t>
                      </a:r>
                      <a:endParaRPr lang="en-IN" sz="2400" dirty="0"/>
                    </a:p>
                  </a:txBody>
                  <a:tcPr/>
                </a:tc>
                <a:extLst>
                  <a:ext uri="{0D108BD9-81ED-4DB2-BD59-A6C34878D82A}">
                    <a16:rowId xmlns:a16="http://schemas.microsoft.com/office/drawing/2014/main" val="4197701269"/>
                  </a:ext>
                </a:extLst>
              </a:tr>
              <a:tr h="734213">
                <a:tc>
                  <a:txBody>
                    <a:bodyPr/>
                    <a:lstStyle/>
                    <a:p>
                      <a:pPr algn="ctr"/>
                      <a:r>
                        <a:rPr lang="en-US" sz="2800" b="1" dirty="0"/>
                        <a:t>Specificity</a:t>
                      </a:r>
                      <a:endParaRPr lang="en-IN" sz="2800" b="1" dirty="0"/>
                    </a:p>
                  </a:txBody>
                  <a:tcPr/>
                </a:tc>
                <a:tc>
                  <a:txBody>
                    <a:bodyPr/>
                    <a:lstStyle/>
                    <a:p>
                      <a:pPr algn="ctr"/>
                      <a:r>
                        <a:rPr lang="en-AU" sz="2400" b="0" i="0" u="none" strike="noStrike" kern="1200" dirty="0">
                          <a:solidFill>
                            <a:schemeClr val="dk1"/>
                          </a:solidFill>
                          <a:effectLst/>
                          <a:latin typeface="+mn-lt"/>
                          <a:ea typeface="+mn-ea"/>
                          <a:cs typeface="+mn-cs"/>
                        </a:rPr>
                        <a:t>0.9866</a:t>
                      </a:r>
                      <a:endParaRPr lang="en-IN" sz="2400" dirty="0"/>
                    </a:p>
                  </a:txBody>
                  <a:tcPr/>
                </a:tc>
                <a:tc>
                  <a:txBody>
                    <a:bodyPr/>
                    <a:lstStyle/>
                    <a:p>
                      <a:pPr algn="ctr"/>
                      <a:r>
                        <a:rPr lang="en-AU" sz="2400" b="0" i="0" u="none" strike="noStrike" kern="1200" dirty="0">
                          <a:solidFill>
                            <a:schemeClr val="dk1"/>
                          </a:solidFill>
                          <a:effectLst/>
                          <a:latin typeface="+mn-lt"/>
                          <a:ea typeface="+mn-ea"/>
                          <a:cs typeface="+mn-cs"/>
                        </a:rPr>
                        <a:t>0.9713</a:t>
                      </a:r>
                      <a:endParaRPr lang="en-IN" sz="2400" dirty="0"/>
                    </a:p>
                  </a:txBody>
                  <a:tcPr/>
                </a:tc>
                <a:extLst>
                  <a:ext uri="{0D108BD9-81ED-4DB2-BD59-A6C34878D82A}">
                    <a16:rowId xmlns:a16="http://schemas.microsoft.com/office/drawing/2014/main" val="1261757716"/>
                  </a:ext>
                </a:extLst>
              </a:tr>
            </a:tbl>
          </a:graphicData>
        </a:graphic>
      </p:graphicFrame>
      <p:sp>
        <p:nvSpPr>
          <p:cNvPr id="11" name="Content Placeholder 2">
            <a:extLst>
              <a:ext uri="{FF2B5EF4-FFF2-40B4-BE49-F238E27FC236}">
                <a16:creationId xmlns:a16="http://schemas.microsoft.com/office/drawing/2014/main" id="{10428AB0-B3B7-E849-8ABA-D9B6E87E685B}"/>
              </a:ext>
            </a:extLst>
          </p:cNvPr>
          <p:cNvSpPr txBox="1">
            <a:spLocks/>
          </p:cNvSpPr>
          <p:nvPr/>
        </p:nvSpPr>
        <p:spPr>
          <a:xfrm>
            <a:off x="1006997" y="1480503"/>
            <a:ext cx="10150998" cy="1924566"/>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err="1">
                <a:solidFill>
                  <a:schemeClr val="accent2"/>
                </a:solidFill>
              </a:rPr>
              <a:t>nrounds</a:t>
            </a:r>
            <a:r>
              <a:rPr lang="en-AU" dirty="0"/>
              <a:t> = 200 </a:t>
            </a:r>
          </a:p>
          <a:p>
            <a:r>
              <a:rPr lang="en-AU" dirty="0" err="1">
                <a:solidFill>
                  <a:schemeClr val="accent2"/>
                </a:solidFill>
              </a:rPr>
              <a:t>max_depth</a:t>
            </a:r>
            <a:r>
              <a:rPr lang="en-AU" dirty="0">
                <a:solidFill>
                  <a:schemeClr val="accent2"/>
                </a:solidFill>
              </a:rPr>
              <a:t> </a:t>
            </a:r>
            <a:r>
              <a:rPr lang="en-AU" dirty="0"/>
              <a:t>= 5</a:t>
            </a:r>
          </a:p>
          <a:p>
            <a:r>
              <a:rPr lang="en-AU" dirty="0">
                <a:solidFill>
                  <a:schemeClr val="accent2"/>
                </a:solidFill>
              </a:rPr>
              <a:t>eta</a:t>
            </a:r>
            <a:r>
              <a:rPr lang="en-AU" dirty="0"/>
              <a:t> = 0.3</a:t>
            </a:r>
          </a:p>
          <a:p>
            <a:r>
              <a:rPr lang="en-AU" dirty="0">
                <a:solidFill>
                  <a:schemeClr val="accent2"/>
                </a:solidFill>
              </a:rPr>
              <a:t>gamma</a:t>
            </a:r>
            <a:r>
              <a:rPr lang="en-AU" dirty="0"/>
              <a:t> = 0</a:t>
            </a:r>
          </a:p>
          <a:p>
            <a:r>
              <a:rPr lang="en-AU" dirty="0" err="1">
                <a:solidFill>
                  <a:schemeClr val="accent2"/>
                </a:solidFill>
              </a:rPr>
              <a:t>colsample_bytree</a:t>
            </a:r>
            <a:r>
              <a:rPr lang="en-AU" dirty="0"/>
              <a:t> = 1 </a:t>
            </a:r>
          </a:p>
          <a:p>
            <a:r>
              <a:rPr lang="en-AU" dirty="0" err="1">
                <a:solidFill>
                  <a:schemeClr val="accent2"/>
                </a:solidFill>
              </a:rPr>
              <a:t>min_child_weight</a:t>
            </a:r>
            <a:r>
              <a:rPr lang="en-AU" dirty="0"/>
              <a:t> = 1 </a:t>
            </a:r>
          </a:p>
          <a:p>
            <a:r>
              <a:rPr lang="en-AU" dirty="0">
                <a:solidFill>
                  <a:schemeClr val="accent2"/>
                </a:solidFill>
              </a:rPr>
              <a:t>subsample</a:t>
            </a:r>
            <a:r>
              <a:rPr lang="en-AU" dirty="0"/>
              <a:t> = 1</a:t>
            </a:r>
          </a:p>
          <a:p>
            <a:endParaRPr lang="en-AU" dirty="0"/>
          </a:p>
        </p:txBody>
      </p:sp>
      <p:sp>
        <p:nvSpPr>
          <p:cNvPr id="12" name="Rectangle 11">
            <a:extLst>
              <a:ext uri="{FF2B5EF4-FFF2-40B4-BE49-F238E27FC236}">
                <a16:creationId xmlns:a16="http://schemas.microsoft.com/office/drawing/2014/main" id="{10D6920E-FBDC-AF48-8755-8D7E62BB49BB}"/>
              </a:ext>
            </a:extLst>
          </p:cNvPr>
          <p:cNvSpPr/>
          <p:nvPr/>
        </p:nvSpPr>
        <p:spPr>
          <a:xfrm>
            <a:off x="1006996" y="960699"/>
            <a:ext cx="4815070" cy="523220"/>
          </a:xfrm>
          <a:prstGeom prst="rect">
            <a:avLst/>
          </a:prstGeom>
        </p:spPr>
        <p:txBody>
          <a:bodyPr wrap="square">
            <a:spAutoFit/>
          </a:bodyPr>
          <a:lstStyle/>
          <a:p>
            <a:r>
              <a:rPr lang="en-AU" sz="2800" dirty="0"/>
              <a:t>The best parameters are </a:t>
            </a:r>
          </a:p>
        </p:txBody>
      </p:sp>
      <p:pic>
        <p:nvPicPr>
          <p:cNvPr id="9" name="Picture 8">
            <a:extLst>
              <a:ext uri="{FF2B5EF4-FFF2-40B4-BE49-F238E27FC236}">
                <a16:creationId xmlns:a16="http://schemas.microsoft.com/office/drawing/2014/main" id="{C415E640-64C3-F24C-91A5-41CEBC73D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22540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a:xfrm>
            <a:off x="838200" y="677643"/>
            <a:ext cx="10515600" cy="630298"/>
          </a:xfrm>
        </p:spPr>
        <p:txBody>
          <a:bodyPr vert="horz" lIns="91440" tIns="45720" rIns="91440" bIns="45720" rtlCol="0" anchor="ctr">
            <a:normAutofit fontScale="90000"/>
          </a:bodyPr>
          <a:lstStyle/>
          <a:p>
            <a:r>
              <a:rPr lang="en-AU" b="1" dirty="0">
                <a:solidFill>
                  <a:srgbClr val="FF0000"/>
                </a:solidFill>
              </a:rPr>
              <a:t>Model Comparison</a:t>
            </a:r>
            <a:br>
              <a:rPr lang="en-AU" b="1" dirty="0">
                <a:solidFill>
                  <a:srgbClr val="FF0000"/>
                </a:solidFill>
              </a:rPr>
            </a:br>
            <a:endParaRPr lang="en-AU" b="1" dirty="0">
              <a:solidFill>
                <a:srgbClr val="FF0000"/>
              </a:solidFill>
            </a:endParaRPr>
          </a:p>
        </p:txBody>
      </p:sp>
      <p:sp>
        <p:nvSpPr>
          <p:cNvPr id="6" name="Footer Placeholder 5">
            <a:extLst>
              <a:ext uri="{FF2B5EF4-FFF2-40B4-BE49-F238E27FC236}">
                <a16:creationId xmlns:a16="http://schemas.microsoft.com/office/drawing/2014/main" id="{D4419EB2-3A4A-6F4C-8672-4C1DD7000991}"/>
              </a:ext>
            </a:extLst>
          </p:cNvPr>
          <p:cNvSpPr>
            <a:spLocks noGrp="1"/>
          </p:cNvSpPr>
          <p:nvPr>
            <p:ph type="ftr" sz="quarter" idx="11"/>
          </p:nvPr>
        </p:nvSpPr>
        <p:spPr>
          <a:xfrm>
            <a:off x="838200" y="6356349"/>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D7079D95-98ED-C74B-890F-5E4A1DC99DA4}"/>
              </a:ext>
            </a:extLst>
          </p:cNvPr>
          <p:cNvSpPr>
            <a:spLocks noGrp="1"/>
          </p:cNvSpPr>
          <p:nvPr>
            <p:ph type="sldNum" sz="quarter" idx="12"/>
          </p:nvPr>
        </p:nvSpPr>
        <p:spPr/>
        <p:txBody>
          <a:bodyPr/>
          <a:lstStyle/>
          <a:p>
            <a:r>
              <a:rPr lang="en-AU" dirty="0"/>
              <a:t>Page </a:t>
            </a:r>
            <a:fld id="{C7B189C6-246E-4753-B1FA-127EE144DB05}" type="slidenum">
              <a:rPr lang="en-AU" smtClean="0"/>
              <a:t>18</a:t>
            </a:fld>
            <a:endParaRPr lang="en-AU" dirty="0"/>
          </a:p>
        </p:txBody>
      </p:sp>
      <p:graphicFrame>
        <p:nvGraphicFramePr>
          <p:cNvPr id="8" name="Table 7">
            <a:extLst>
              <a:ext uri="{FF2B5EF4-FFF2-40B4-BE49-F238E27FC236}">
                <a16:creationId xmlns:a16="http://schemas.microsoft.com/office/drawing/2014/main" id="{8B6FCC32-4757-2843-BAE6-9D824995F72E}"/>
              </a:ext>
            </a:extLst>
          </p:cNvPr>
          <p:cNvGraphicFramePr>
            <a:graphicFrameLocks/>
          </p:cNvGraphicFramePr>
          <p:nvPr>
            <p:extLst/>
          </p:nvPr>
        </p:nvGraphicFramePr>
        <p:xfrm>
          <a:off x="963273" y="2199190"/>
          <a:ext cx="10265454" cy="3937120"/>
        </p:xfrm>
        <a:graphic>
          <a:graphicData uri="http://schemas.openxmlformats.org/drawingml/2006/table">
            <a:tbl>
              <a:tblPr firstRow="1" bandRow="1">
                <a:tableStyleId>{21E4AEA4-8DFA-4A89-87EB-49C32662AFE0}</a:tableStyleId>
              </a:tblPr>
              <a:tblGrid>
                <a:gridCol w="2871880">
                  <a:extLst>
                    <a:ext uri="{9D8B030D-6E8A-4147-A177-3AD203B41FA5}">
                      <a16:colId xmlns:a16="http://schemas.microsoft.com/office/drawing/2014/main" val="2554997807"/>
                    </a:ext>
                  </a:extLst>
                </a:gridCol>
                <a:gridCol w="2200588">
                  <a:extLst>
                    <a:ext uri="{9D8B030D-6E8A-4147-A177-3AD203B41FA5}">
                      <a16:colId xmlns:a16="http://schemas.microsoft.com/office/drawing/2014/main" val="1735630180"/>
                    </a:ext>
                  </a:extLst>
                </a:gridCol>
                <a:gridCol w="2596493">
                  <a:extLst>
                    <a:ext uri="{9D8B030D-6E8A-4147-A177-3AD203B41FA5}">
                      <a16:colId xmlns:a16="http://schemas.microsoft.com/office/drawing/2014/main" val="937179550"/>
                    </a:ext>
                  </a:extLst>
                </a:gridCol>
                <a:gridCol w="2596493">
                  <a:extLst>
                    <a:ext uri="{9D8B030D-6E8A-4147-A177-3AD203B41FA5}">
                      <a16:colId xmlns:a16="http://schemas.microsoft.com/office/drawing/2014/main" val="1732432054"/>
                    </a:ext>
                  </a:extLst>
                </a:gridCol>
              </a:tblGrid>
              <a:tr h="523360">
                <a:tc>
                  <a:txBody>
                    <a:bodyPr/>
                    <a:lstStyle/>
                    <a:p>
                      <a:pPr marL="0" algn="l" defTabSz="914400" rtl="0" eaLnBrk="1" latinLnBrk="0" hangingPunct="1"/>
                      <a:r>
                        <a:rPr lang="en-IN" sz="2800" b="1" kern="1200" dirty="0">
                          <a:solidFill>
                            <a:schemeClr val="bg1"/>
                          </a:solidFill>
                          <a:latin typeface="+mn-lt"/>
                          <a:ea typeface="+mn-ea"/>
                          <a:cs typeface="+mn-cs"/>
                        </a:rPr>
                        <a:t>Model Name</a:t>
                      </a:r>
                    </a:p>
                  </a:txBody>
                  <a:tcPr/>
                </a:tc>
                <a:tc>
                  <a:txBody>
                    <a:bodyPr/>
                    <a:lstStyle/>
                    <a:p>
                      <a:r>
                        <a:rPr lang="en-US" sz="2800" b="1" dirty="0">
                          <a:solidFill>
                            <a:schemeClr val="bg1"/>
                          </a:solidFill>
                        </a:rPr>
                        <a:t>Accuracy</a:t>
                      </a:r>
                      <a:endParaRPr lang="en-IN" sz="2800" b="1" dirty="0">
                        <a:solidFill>
                          <a:schemeClr val="bg1"/>
                        </a:solidFill>
                      </a:endParaRPr>
                    </a:p>
                  </a:txBody>
                  <a:tcPr/>
                </a:tc>
                <a:tc>
                  <a:txBody>
                    <a:bodyPr/>
                    <a:lstStyle/>
                    <a:p>
                      <a:r>
                        <a:rPr lang="en-US" sz="2800" b="1" dirty="0">
                          <a:solidFill>
                            <a:schemeClr val="bg1"/>
                          </a:solidFill>
                        </a:rPr>
                        <a:t>Sensitivity</a:t>
                      </a:r>
                      <a:endParaRPr lang="en-IN" sz="2800" b="1" dirty="0">
                        <a:solidFill>
                          <a:schemeClr val="bg1"/>
                        </a:solidFill>
                      </a:endParaRPr>
                    </a:p>
                  </a:txBody>
                  <a:tcPr/>
                </a:tc>
                <a:tc>
                  <a:txBody>
                    <a:bodyPr/>
                    <a:lstStyle/>
                    <a:p>
                      <a:r>
                        <a:rPr lang="en-IN" sz="2800" b="1" dirty="0">
                          <a:solidFill>
                            <a:schemeClr val="bg1"/>
                          </a:solidFill>
                        </a:rPr>
                        <a:t>Specificity</a:t>
                      </a:r>
                    </a:p>
                  </a:txBody>
                  <a:tcPr/>
                </a:tc>
                <a:extLst>
                  <a:ext uri="{0D108BD9-81ED-4DB2-BD59-A6C34878D82A}">
                    <a16:rowId xmlns:a16="http://schemas.microsoft.com/office/drawing/2014/main" val="3751596297"/>
                  </a:ext>
                </a:extLst>
              </a:tr>
              <a:tr h="613460">
                <a:tc>
                  <a:txBody>
                    <a:bodyPr/>
                    <a:lstStyle/>
                    <a:p>
                      <a:r>
                        <a:rPr lang="en-US" sz="2800" b="1" dirty="0"/>
                        <a:t>Logistic Regression</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0.7539</a:t>
                      </a:r>
                      <a:endParaRPr lang="en-IN" sz="2400" b="0" dirty="0"/>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kern="1200" dirty="0">
                          <a:solidFill>
                            <a:schemeClr val="dk1"/>
                          </a:solidFill>
                          <a:effectLst/>
                          <a:latin typeface="+mn-lt"/>
                          <a:ea typeface="+mn-ea"/>
                          <a:cs typeface="+mn-cs"/>
                        </a:rPr>
                        <a:t> </a:t>
                      </a:r>
                      <a:r>
                        <a:rPr lang="en-US" sz="2400" b="0" dirty="0"/>
                        <a:t>0.6125</a:t>
                      </a:r>
                      <a:endParaRPr lang="en-IN" sz="2400" b="0" dirty="0"/>
                    </a:p>
                    <a:p>
                      <a:endParaRPr lang="en-IN" sz="2400" b="0" dirty="0"/>
                    </a:p>
                  </a:txBody>
                  <a:tcPr/>
                </a:tc>
                <a:tc>
                  <a:txBody>
                    <a:bodyPr/>
                    <a:lstStyle/>
                    <a:p>
                      <a:r>
                        <a:rPr lang="en-IN" sz="2400" b="0" dirty="0"/>
                        <a:t>0.8777</a:t>
                      </a:r>
                    </a:p>
                  </a:txBody>
                  <a:tcPr/>
                </a:tc>
                <a:extLst>
                  <a:ext uri="{0D108BD9-81ED-4DB2-BD59-A6C34878D82A}">
                    <a16:rowId xmlns:a16="http://schemas.microsoft.com/office/drawing/2014/main" val="1701732392"/>
                  </a:ext>
                </a:extLst>
              </a:tr>
              <a:tr h="637797">
                <a:tc>
                  <a:txBody>
                    <a:bodyPr/>
                    <a:lstStyle/>
                    <a:p>
                      <a:r>
                        <a:rPr lang="en-US" sz="2800" b="1" dirty="0"/>
                        <a:t>Naïve Bayes</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0.849</a:t>
                      </a:r>
                      <a:endParaRPr lang="en-IN" sz="2400" b="0" dirty="0"/>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0.22871</a:t>
                      </a:r>
                      <a:endParaRPr lang="en-IN" sz="2400" b="0" dirty="0"/>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0.90408</a:t>
                      </a:r>
                      <a:endParaRPr lang="en-IN" sz="2400" b="0" dirty="0"/>
                    </a:p>
                    <a:p>
                      <a:endParaRPr lang="en-IN" sz="2400" b="0" dirty="0"/>
                    </a:p>
                  </a:txBody>
                  <a:tcPr/>
                </a:tc>
                <a:extLst>
                  <a:ext uri="{0D108BD9-81ED-4DB2-BD59-A6C34878D82A}">
                    <a16:rowId xmlns:a16="http://schemas.microsoft.com/office/drawing/2014/main" val="4197701269"/>
                  </a:ext>
                </a:extLst>
              </a:tr>
              <a:tr h="734213">
                <a:tc>
                  <a:txBody>
                    <a:bodyPr/>
                    <a:lstStyle/>
                    <a:p>
                      <a:r>
                        <a:rPr lang="en-US" sz="2800" b="1" dirty="0"/>
                        <a:t>Random Forest</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t>0.9355</a:t>
                      </a:r>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t>0.9088</a:t>
                      </a:r>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t>0.9590</a:t>
                      </a:r>
                    </a:p>
                    <a:p>
                      <a:endParaRPr lang="en-IN" sz="2400" b="0" dirty="0"/>
                    </a:p>
                  </a:txBody>
                  <a:tcPr/>
                </a:tc>
                <a:extLst>
                  <a:ext uri="{0D108BD9-81ED-4DB2-BD59-A6C34878D82A}">
                    <a16:rowId xmlns:a16="http://schemas.microsoft.com/office/drawing/2014/main" val="1261757716"/>
                  </a:ext>
                </a:extLst>
              </a:tr>
              <a:tr h="734213">
                <a:tc>
                  <a:txBody>
                    <a:bodyPr/>
                    <a:lstStyle/>
                    <a:p>
                      <a:r>
                        <a:rPr lang="en-IN" sz="2800" b="1" dirty="0" err="1"/>
                        <a:t>XGBoost</a:t>
                      </a:r>
                      <a:endParaRPr lang="en-IN" sz="2800" b="1" dirty="0"/>
                    </a:p>
                  </a:txBody>
                  <a:tcPr/>
                </a:tc>
                <a:tc>
                  <a:txBody>
                    <a:bodyPr/>
                    <a:lstStyle/>
                    <a:p>
                      <a:r>
                        <a:rPr lang="en-AU" sz="2400" b="0" i="0" u="none" strike="noStrike" kern="1200" dirty="0">
                          <a:solidFill>
                            <a:schemeClr val="dk1"/>
                          </a:solidFill>
                          <a:effectLst/>
                          <a:latin typeface="+mn-lt"/>
                          <a:ea typeface="+mn-ea"/>
                          <a:cs typeface="+mn-cs"/>
                        </a:rPr>
                        <a:t>0.9373</a:t>
                      </a:r>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kern="1200" dirty="0">
                          <a:solidFill>
                            <a:schemeClr val="dk1"/>
                          </a:solidFill>
                          <a:effectLst/>
                          <a:latin typeface="+mn-lt"/>
                          <a:ea typeface="+mn-ea"/>
                          <a:cs typeface="+mn-cs"/>
                        </a:rPr>
                        <a:t>0.8986</a:t>
                      </a:r>
                      <a:endParaRPr lang="en-IN" sz="2400" b="0" dirty="0"/>
                    </a:p>
                    <a:p>
                      <a:endParaRPr lang="en-IN"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kern="1200" dirty="0">
                          <a:solidFill>
                            <a:schemeClr val="dk1"/>
                          </a:solidFill>
                          <a:effectLst/>
                          <a:latin typeface="+mn-lt"/>
                          <a:ea typeface="+mn-ea"/>
                          <a:cs typeface="+mn-cs"/>
                        </a:rPr>
                        <a:t>0.9713</a:t>
                      </a:r>
                      <a:endParaRPr lang="en-IN" sz="2400" b="0" dirty="0"/>
                    </a:p>
                    <a:p>
                      <a:endParaRPr lang="en-IN" sz="2400" b="0" dirty="0"/>
                    </a:p>
                  </a:txBody>
                  <a:tcPr/>
                </a:tc>
                <a:extLst>
                  <a:ext uri="{0D108BD9-81ED-4DB2-BD59-A6C34878D82A}">
                    <a16:rowId xmlns:a16="http://schemas.microsoft.com/office/drawing/2014/main" val="3792547558"/>
                  </a:ext>
                </a:extLst>
              </a:tr>
            </a:tbl>
          </a:graphicData>
        </a:graphic>
      </p:graphicFrame>
      <p:sp>
        <p:nvSpPr>
          <p:cNvPr id="9" name="Rectangle 8">
            <a:extLst>
              <a:ext uri="{FF2B5EF4-FFF2-40B4-BE49-F238E27FC236}">
                <a16:creationId xmlns:a16="http://schemas.microsoft.com/office/drawing/2014/main" id="{256DAF34-0BA6-0C45-97A4-5FE0E7C884A9}"/>
              </a:ext>
            </a:extLst>
          </p:cNvPr>
          <p:cNvSpPr/>
          <p:nvPr/>
        </p:nvSpPr>
        <p:spPr>
          <a:xfrm>
            <a:off x="963273" y="1230345"/>
            <a:ext cx="4815070" cy="523220"/>
          </a:xfrm>
          <a:prstGeom prst="rect">
            <a:avLst/>
          </a:prstGeom>
        </p:spPr>
        <p:txBody>
          <a:bodyPr wrap="square">
            <a:spAutoFit/>
          </a:bodyPr>
          <a:lstStyle/>
          <a:p>
            <a:r>
              <a:rPr lang="en-AU" sz="2800" dirty="0"/>
              <a:t>The Positive class is </a:t>
            </a:r>
            <a:r>
              <a:rPr lang="en-AU" sz="2800" dirty="0">
                <a:solidFill>
                  <a:schemeClr val="accent2"/>
                </a:solidFill>
              </a:rPr>
              <a:t>yes</a:t>
            </a:r>
          </a:p>
        </p:txBody>
      </p:sp>
      <p:pic>
        <p:nvPicPr>
          <p:cNvPr id="7" name="Picture 6">
            <a:extLst>
              <a:ext uri="{FF2B5EF4-FFF2-40B4-BE49-F238E27FC236}">
                <a16:creationId xmlns:a16="http://schemas.microsoft.com/office/drawing/2014/main" id="{6CF5BE77-AD75-A748-A265-A9F6586B9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425229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p:txBody>
          <a:bodyPr vert="horz" lIns="91440" tIns="45720" rIns="91440" bIns="45720" rtlCol="0" anchor="ctr">
            <a:normAutofit/>
          </a:bodyPr>
          <a:lstStyle/>
          <a:p>
            <a:r>
              <a:rPr lang="en-AU" b="1" dirty="0">
                <a:solidFill>
                  <a:srgbClr val="FF0000"/>
                </a:solidFill>
              </a:rPr>
              <a:t>Best Model – </a:t>
            </a:r>
            <a:r>
              <a:rPr lang="en-AU" b="1" dirty="0" err="1">
                <a:solidFill>
                  <a:srgbClr val="FF0000"/>
                </a:solidFill>
              </a:rPr>
              <a:t>XGBoost</a:t>
            </a:r>
            <a:r>
              <a:rPr lang="en-AU" b="1" dirty="0">
                <a:solidFill>
                  <a:srgbClr val="FF0000"/>
                </a:solidFill>
              </a:rPr>
              <a:t> - ROC</a:t>
            </a:r>
          </a:p>
        </p:txBody>
      </p:sp>
      <p:pic>
        <p:nvPicPr>
          <p:cNvPr id="8" name="Content Placeholder 7">
            <a:extLst>
              <a:ext uri="{FF2B5EF4-FFF2-40B4-BE49-F238E27FC236}">
                <a16:creationId xmlns:a16="http://schemas.microsoft.com/office/drawing/2014/main" id="{4BFD4CC7-9D45-6641-BBDB-469F7C6C1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844" y="1690688"/>
            <a:ext cx="7914245" cy="4351338"/>
          </a:xfrm>
        </p:spPr>
      </p:pic>
      <p:sp>
        <p:nvSpPr>
          <p:cNvPr id="6" name="Footer Placeholder 5">
            <a:extLst>
              <a:ext uri="{FF2B5EF4-FFF2-40B4-BE49-F238E27FC236}">
                <a16:creationId xmlns:a16="http://schemas.microsoft.com/office/drawing/2014/main" id="{8D09A6C3-92CF-A84C-8F3C-4704ACE2E53A}"/>
              </a:ext>
            </a:extLst>
          </p:cNvPr>
          <p:cNvSpPr>
            <a:spLocks noGrp="1"/>
          </p:cNvSpPr>
          <p:nvPr>
            <p:ph type="ftr" sz="quarter" idx="11"/>
          </p:nvPr>
        </p:nvSpPr>
        <p:spPr>
          <a:xfrm>
            <a:off x="838200" y="6335049"/>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7DBB5C5B-403A-FC47-B7F8-6FDFAC0E3489}"/>
              </a:ext>
            </a:extLst>
          </p:cNvPr>
          <p:cNvSpPr>
            <a:spLocks noGrp="1"/>
          </p:cNvSpPr>
          <p:nvPr>
            <p:ph type="sldNum" sz="quarter" idx="12"/>
          </p:nvPr>
        </p:nvSpPr>
        <p:spPr/>
        <p:txBody>
          <a:bodyPr/>
          <a:lstStyle/>
          <a:p>
            <a:r>
              <a:rPr lang="en-AU" dirty="0"/>
              <a:t>Page </a:t>
            </a:r>
            <a:fld id="{C7B189C6-246E-4753-B1FA-127EE144DB05}" type="slidenum">
              <a:rPr lang="en-AU" smtClean="0"/>
              <a:t>19</a:t>
            </a:fld>
            <a:endParaRPr lang="en-AU" dirty="0"/>
          </a:p>
        </p:txBody>
      </p:sp>
      <p:pic>
        <p:nvPicPr>
          <p:cNvPr id="7" name="Picture 6">
            <a:extLst>
              <a:ext uri="{FF2B5EF4-FFF2-40B4-BE49-F238E27FC236}">
                <a16:creationId xmlns:a16="http://schemas.microsoft.com/office/drawing/2014/main" id="{AAF848B8-F76B-3243-96C9-725C4F945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51291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2942-7DA4-4D69-8E0A-8B53C020A8D4}"/>
              </a:ext>
            </a:extLst>
          </p:cNvPr>
          <p:cNvSpPr>
            <a:spLocks noGrp="1"/>
          </p:cNvSpPr>
          <p:nvPr>
            <p:ph type="title"/>
          </p:nvPr>
        </p:nvSpPr>
        <p:spPr/>
        <p:txBody>
          <a:bodyPr/>
          <a:lstStyle/>
          <a:p>
            <a:r>
              <a:rPr lang="en-AU" b="1" dirty="0">
                <a:solidFill>
                  <a:srgbClr val="FF0000"/>
                </a:solidFill>
              </a:rPr>
              <a:t>Problem definition</a:t>
            </a:r>
          </a:p>
        </p:txBody>
      </p:sp>
      <p:sp>
        <p:nvSpPr>
          <p:cNvPr id="3" name="Content Placeholder 2">
            <a:extLst>
              <a:ext uri="{FF2B5EF4-FFF2-40B4-BE49-F238E27FC236}">
                <a16:creationId xmlns:a16="http://schemas.microsoft.com/office/drawing/2014/main" id="{365A1870-FE7F-40A5-B6C4-DBC6CC847967}"/>
              </a:ext>
            </a:extLst>
          </p:cNvPr>
          <p:cNvSpPr>
            <a:spLocks noGrp="1"/>
          </p:cNvSpPr>
          <p:nvPr>
            <p:ph idx="1"/>
          </p:nvPr>
        </p:nvSpPr>
        <p:spPr>
          <a:xfrm>
            <a:off x="838200" y="1690688"/>
            <a:ext cx="10915835" cy="4351338"/>
          </a:xfrm>
        </p:spPr>
        <p:txBody>
          <a:bodyPr>
            <a:normAutofit/>
          </a:bodyPr>
          <a:lstStyle/>
          <a:p>
            <a:pPr algn="just"/>
            <a:r>
              <a:rPr lang="en-AU" dirty="0"/>
              <a:t>Bank campaign dataset – To predict</a:t>
            </a:r>
            <a:r>
              <a:rPr lang="en-US" dirty="0">
                <a:solidFill>
                  <a:srgbClr val="333333"/>
                </a:solidFill>
              </a:rPr>
              <a:t> whether the client</a:t>
            </a:r>
            <a:r>
              <a:rPr lang="en-US" b="0" i="0" dirty="0">
                <a:solidFill>
                  <a:srgbClr val="333333"/>
                </a:solidFill>
                <a:effectLst/>
              </a:rPr>
              <a:t> will </a:t>
            </a:r>
            <a:r>
              <a:rPr lang="en-US" b="0" i="1" u="sng" dirty="0">
                <a:solidFill>
                  <a:srgbClr val="333333"/>
                </a:solidFill>
                <a:effectLst/>
              </a:rPr>
              <a:t>subscribe to a bank’s term deposit product </a:t>
            </a:r>
            <a:r>
              <a:rPr lang="en-AU" b="0" i="1" u="sng" dirty="0">
                <a:solidFill>
                  <a:srgbClr val="333333"/>
                </a:solidFill>
                <a:effectLst/>
              </a:rPr>
              <a:t>or not</a:t>
            </a:r>
            <a:r>
              <a:rPr lang="en-AU" b="0" i="0" dirty="0">
                <a:solidFill>
                  <a:srgbClr val="333333"/>
                </a:solidFill>
                <a:effectLst/>
              </a:rPr>
              <a:t>.</a:t>
            </a:r>
          </a:p>
          <a:p>
            <a:pPr marL="0" indent="0" algn="just">
              <a:buNone/>
            </a:pPr>
            <a:endParaRPr lang="en-AU" dirty="0">
              <a:solidFill>
                <a:srgbClr val="333333"/>
              </a:solidFill>
            </a:endParaRPr>
          </a:p>
          <a:p>
            <a:pPr algn="just"/>
            <a:r>
              <a:rPr lang="en-US" dirty="0">
                <a:solidFill>
                  <a:srgbClr val="333333"/>
                </a:solidFill>
              </a:rPr>
              <a:t>Solving this problem will reduce the customer pool and hence increase efficiency by only targeting the clients who have a high probability of subscribing to a term deposit.</a:t>
            </a:r>
          </a:p>
          <a:p>
            <a:pPr algn="just"/>
            <a:endParaRPr lang="en-US" dirty="0">
              <a:solidFill>
                <a:srgbClr val="333333"/>
              </a:solidFill>
            </a:endParaRPr>
          </a:p>
          <a:p>
            <a:pPr algn="just"/>
            <a:r>
              <a:rPr lang="en-AU" dirty="0">
                <a:solidFill>
                  <a:srgbClr val="333333"/>
                </a:solidFill>
              </a:rPr>
              <a:t>It is binary classification problem</a:t>
            </a:r>
          </a:p>
          <a:p>
            <a:pPr algn="just"/>
            <a:endParaRPr lang="en-AU" dirty="0">
              <a:solidFill>
                <a:srgbClr val="333333"/>
              </a:solidFill>
            </a:endParaRPr>
          </a:p>
        </p:txBody>
      </p:sp>
      <p:sp>
        <p:nvSpPr>
          <p:cNvPr id="6" name="Footer Placeholder 5">
            <a:extLst>
              <a:ext uri="{FF2B5EF4-FFF2-40B4-BE49-F238E27FC236}">
                <a16:creationId xmlns:a16="http://schemas.microsoft.com/office/drawing/2014/main" id="{43578C03-A635-6046-B90C-E9C767BA65F8}"/>
              </a:ext>
            </a:extLst>
          </p:cNvPr>
          <p:cNvSpPr>
            <a:spLocks noGrp="1"/>
          </p:cNvSpPr>
          <p:nvPr>
            <p:ph type="ftr" sz="quarter" idx="11"/>
          </p:nvPr>
        </p:nvSpPr>
        <p:spPr>
          <a:xfrm>
            <a:off x="838200" y="6223930"/>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44F3FAA3-B510-F14E-8008-7CEA14AD0AEF}"/>
              </a:ext>
            </a:extLst>
          </p:cNvPr>
          <p:cNvSpPr>
            <a:spLocks noGrp="1"/>
          </p:cNvSpPr>
          <p:nvPr>
            <p:ph type="sldNum" sz="quarter" idx="12"/>
          </p:nvPr>
        </p:nvSpPr>
        <p:spPr/>
        <p:txBody>
          <a:bodyPr/>
          <a:lstStyle/>
          <a:p>
            <a:r>
              <a:rPr lang="en-AU" dirty="0"/>
              <a:t>Page </a:t>
            </a:r>
            <a:fld id="{C7B189C6-246E-4753-B1FA-127EE144DB05}" type="slidenum">
              <a:rPr lang="en-AU" smtClean="0"/>
              <a:t>2</a:t>
            </a:fld>
            <a:endParaRPr lang="en-AU" dirty="0"/>
          </a:p>
        </p:txBody>
      </p:sp>
      <p:pic>
        <p:nvPicPr>
          <p:cNvPr id="8" name="Picture 7">
            <a:extLst>
              <a:ext uri="{FF2B5EF4-FFF2-40B4-BE49-F238E27FC236}">
                <a16:creationId xmlns:a16="http://schemas.microsoft.com/office/drawing/2014/main" id="{9DF9F9F9-5758-2147-B31D-293C0EFB8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118680909"/>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E01-69D5-4C3F-8862-B71D13F32694}"/>
              </a:ext>
            </a:extLst>
          </p:cNvPr>
          <p:cNvSpPr>
            <a:spLocks noGrp="1"/>
          </p:cNvSpPr>
          <p:nvPr>
            <p:ph type="title"/>
          </p:nvPr>
        </p:nvSpPr>
        <p:spPr/>
        <p:txBody>
          <a:bodyPr vert="horz" lIns="91440" tIns="45720" rIns="91440" bIns="45720" rtlCol="0" anchor="ctr">
            <a:normAutofit/>
          </a:bodyPr>
          <a:lstStyle/>
          <a:p>
            <a:r>
              <a:rPr lang="en-AU" b="1" dirty="0">
                <a:solidFill>
                  <a:srgbClr val="FF0000"/>
                </a:solidFill>
              </a:rPr>
              <a:t>Caveats and Further improvements</a:t>
            </a:r>
          </a:p>
        </p:txBody>
      </p:sp>
      <p:sp>
        <p:nvSpPr>
          <p:cNvPr id="3" name="Content Placeholder 2">
            <a:extLst>
              <a:ext uri="{FF2B5EF4-FFF2-40B4-BE49-F238E27FC236}">
                <a16:creationId xmlns:a16="http://schemas.microsoft.com/office/drawing/2014/main" id="{25B5DB8C-C126-40F3-B253-B8A8CE9A2E0E}"/>
              </a:ext>
            </a:extLst>
          </p:cNvPr>
          <p:cNvSpPr>
            <a:spLocks noGrp="1"/>
          </p:cNvSpPr>
          <p:nvPr>
            <p:ph idx="1"/>
          </p:nvPr>
        </p:nvSpPr>
        <p:spPr/>
        <p:txBody>
          <a:bodyPr/>
          <a:lstStyle/>
          <a:p>
            <a:r>
              <a:rPr lang="en-AU" dirty="0"/>
              <a:t>The </a:t>
            </a:r>
            <a:r>
              <a:rPr lang="en-AU" u="sng" dirty="0" err="1"/>
              <a:t>XGBoost</a:t>
            </a:r>
            <a:r>
              <a:rPr lang="en-AU" dirty="0"/>
              <a:t> and </a:t>
            </a:r>
            <a:r>
              <a:rPr lang="en-AU" u="sng" dirty="0"/>
              <a:t>Random forest </a:t>
            </a:r>
            <a:r>
              <a:rPr lang="en-AU" dirty="0"/>
              <a:t>models could be further tuned with more hyper parameters using repeated cross-validation to achieve better and more reliable results.</a:t>
            </a:r>
            <a:br>
              <a:rPr lang="en-AU" dirty="0"/>
            </a:br>
            <a:endParaRPr lang="en-AU" dirty="0"/>
          </a:p>
          <a:p>
            <a:r>
              <a:rPr lang="en-AU" dirty="0"/>
              <a:t>The dataset is highly imbalanced with 88.7% of samples belongs to class “no” and 11.3% belongs to class “yes”. Hence we used SMOTE to synthetically upsample class “yes”. That said, If we could have more real samples for class “yes”, then the results would be more realistic.</a:t>
            </a:r>
          </a:p>
          <a:p>
            <a:pPr marL="0" indent="0">
              <a:buNone/>
            </a:pPr>
            <a:endParaRPr lang="en-AU" dirty="0"/>
          </a:p>
        </p:txBody>
      </p:sp>
      <p:sp>
        <p:nvSpPr>
          <p:cNvPr id="6" name="Footer Placeholder 5">
            <a:extLst>
              <a:ext uri="{FF2B5EF4-FFF2-40B4-BE49-F238E27FC236}">
                <a16:creationId xmlns:a16="http://schemas.microsoft.com/office/drawing/2014/main" id="{423C1718-E203-1E46-BD8B-E1CF97E068EE}"/>
              </a:ext>
            </a:extLst>
          </p:cNvPr>
          <p:cNvSpPr>
            <a:spLocks noGrp="1"/>
          </p:cNvSpPr>
          <p:nvPr>
            <p:ph type="ftr" sz="quarter" idx="11"/>
          </p:nvPr>
        </p:nvSpPr>
        <p:spPr>
          <a:xfrm>
            <a:off x="838200" y="6187210"/>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3F1BEB7B-77B9-354C-B56F-7725E7BF3406}"/>
              </a:ext>
            </a:extLst>
          </p:cNvPr>
          <p:cNvSpPr>
            <a:spLocks noGrp="1"/>
          </p:cNvSpPr>
          <p:nvPr>
            <p:ph type="sldNum" sz="quarter" idx="12"/>
          </p:nvPr>
        </p:nvSpPr>
        <p:spPr>
          <a:xfrm>
            <a:off x="8610600" y="6214055"/>
            <a:ext cx="2743200" cy="365125"/>
          </a:xfrm>
        </p:spPr>
        <p:txBody>
          <a:bodyPr/>
          <a:lstStyle/>
          <a:p>
            <a:r>
              <a:rPr lang="en-AU" dirty="0"/>
              <a:t>Page </a:t>
            </a:r>
            <a:fld id="{C7B189C6-246E-4753-B1FA-127EE144DB05}" type="slidenum">
              <a:rPr lang="en-AU" smtClean="0"/>
              <a:t>20</a:t>
            </a:fld>
            <a:endParaRPr lang="en-AU" dirty="0"/>
          </a:p>
        </p:txBody>
      </p:sp>
      <p:pic>
        <p:nvPicPr>
          <p:cNvPr id="7" name="Picture 6">
            <a:extLst>
              <a:ext uri="{FF2B5EF4-FFF2-40B4-BE49-F238E27FC236}">
                <a16:creationId xmlns:a16="http://schemas.microsoft.com/office/drawing/2014/main" id="{786BE247-8D20-4D42-8E0B-AF1474C3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183854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7885-5666-4C79-ADD5-FFC3550AAABD}"/>
              </a:ext>
            </a:extLst>
          </p:cNvPr>
          <p:cNvSpPr>
            <a:spLocks noGrp="1"/>
          </p:cNvSpPr>
          <p:nvPr>
            <p:ph type="title"/>
          </p:nvPr>
        </p:nvSpPr>
        <p:spPr/>
        <p:txBody>
          <a:bodyPr/>
          <a:lstStyle/>
          <a:p>
            <a:r>
              <a:rPr lang="en-US" b="1" dirty="0">
                <a:solidFill>
                  <a:srgbClr val="FF0000"/>
                </a:solidFill>
              </a:rPr>
              <a:t>About Data</a:t>
            </a:r>
            <a:endParaRPr lang="en-AU" b="1" dirty="0">
              <a:solidFill>
                <a:srgbClr val="FF0000"/>
              </a:solidFill>
            </a:endParaRPr>
          </a:p>
        </p:txBody>
      </p:sp>
      <p:sp>
        <p:nvSpPr>
          <p:cNvPr id="3" name="Content Placeholder 2">
            <a:extLst>
              <a:ext uri="{FF2B5EF4-FFF2-40B4-BE49-F238E27FC236}">
                <a16:creationId xmlns:a16="http://schemas.microsoft.com/office/drawing/2014/main" id="{D41FA521-11BA-4EC8-9DC9-77772379D5C1}"/>
              </a:ext>
            </a:extLst>
          </p:cNvPr>
          <p:cNvSpPr>
            <a:spLocks noGrp="1"/>
          </p:cNvSpPr>
          <p:nvPr>
            <p:ph idx="1"/>
          </p:nvPr>
        </p:nvSpPr>
        <p:spPr>
          <a:xfrm>
            <a:off x="838199" y="1466194"/>
            <a:ext cx="10898530" cy="4698123"/>
          </a:xfrm>
        </p:spPr>
        <p:txBody>
          <a:bodyPr>
            <a:normAutofit/>
          </a:bodyPr>
          <a:lstStyle/>
          <a:p>
            <a:pPr algn="just"/>
            <a:r>
              <a:rPr lang="en-AU" b="1" dirty="0"/>
              <a:t>Demographic</a:t>
            </a:r>
            <a:r>
              <a:rPr lang="en-AU" dirty="0"/>
              <a:t>: This dataset was acquired from Kaggle. The data is related with direct marketing campaign of Portuguese banking institution.</a:t>
            </a:r>
          </a:p>
          <a:p>
            <a:pPr marL="0" indent="0" algn="just">
              <a:buNone/>
            </a:pPr>
            <a:endParaRPr lang="en-AU" sz="1000" dirty="0"/>
          </a:p>
          <a:p>
            <a:pPr algn="just"/>
            <a:r>
              <a:rPr lang="en-AU" b="1" dirty="0"/>
              <a:t>41,189</a:t>
            </a:r>
            <a:r>
              <a:rPr lang="en-AU" dirty="0"/>
              <a:t> observations, </a:t>
            </a:r>
            <a:r>
              <a:rPr lang="en-AU" b="1" dirty="0"/>
              <a:t>20</a:t>
            </a:r>
            <a:r>
              <a:rPr lang="en-AU" dirty="0"/>
              <a:t> predictors and </a:t>
            </a:r>
            <a:r>
              <a:rPr lang="en-AU" b="1" dirty="0"/>
              <a:t>1</a:t>
            </a:r>
            <a:r>
              <a:rPr lang="en-AU" dirty="0"/>
              <a:t> response variable (Yes or No)</a:t>
            </a:r>
          </a:p>
          <a:p>
            <a:pPr algn="just"/>
            <a:endParaRPr lang="en-AU" sz="1000" dirty="0"/>
          </a:p>
          <a:p>
            <a:pPr algn="just"/>
            <a:r>
              <a:rPr lang="en-AU" dirty="0"/>
              <a:t>Four broad categories of the predictors – </a:t>
            </a:r>
          </a:p>
          <a:p>
            <a:pPr lvl="1" algn="just"/>
            <a:r>
              <a:rPr lang="en-AU" b="1" i="0" dirty="0">
                <a:effectLst/>
              </a:rPr>
              <a:t>Client</a:t>
            </a:r>
            <a:r>
              <a:rPr lang="en-AU" b="0" i="0" dirty="0">
                <a:solidFill>
                  <a:schemeClr val="accent2"/>
                </a:solidFill>
                <a:effectLst/>
              </a:rPr>
              <a:t> </a:t>
            </a:r>
            <a:r>
              <a:rPr lang="en-AU" b="0" i="0" dirty="0">
                <a:solidFill>
                  <a:srgbClr val="333333"/>
                </a:solidFill>
                <a:effectLst/>
              </a:rPr>
              <a:t>– age, job, marital status, education, etc.</a:t>
            </a:r>
          </a:p>
          <a:p>
            <a:pPr lvl="1" algn="just"/>
            <a:r>
              <a:rPr lang="en-US" b="1" dirty="0"/>
              <a:t>C</a:t>
            </a:r>
            <a:r>
              <a:rPr lang="en-US" b="1" i="0" dirty="0">
                <a:effectLst/>
              </a:rPr>
              <a:t>ampaign</a:t>
            </a:r>
            <a:r>
              <a:rPr lang="en-US" b="0" i="0" dirty="0">
                <a:solidFill>
                  <a:srgbClr val="333333"/>
                </a:solidFill>
                <a:effectLst/>
              </a:rPr>
              <a:t> – communication type, duration, etc. </a:t>
            </a:r>
            <a:endParaRPr lang="en-AU" b="0" i="0" dirty="0">
              <a:solidFill>
                <a:srgbClr val="333333"/>
              </a:solidFill>
              <a:effectLst/>
            </a:endParaRPr>
          </a:p>
          <a:p>
            <a:pPr lvl="1" algn="just"/>
            <a:r>
              <a:rPr lang="en-AU" b="1" dirty="0"/>
              <a:t>Other attributes </a:t>
            </a:r>
            <a:r>
              <a:rPr lang="en-AU" dirty="0">
                <a:solidFill>
                  <a:srgbClr val="333333"/>
                </a:solidFill>
              </a:rPr>
              <a:t>– days since last contact, how many times contacted before, etc</a:t>
            </a:r>
          </a:p>
          <a:p>
            <a:pPr lvl="1" algn="just"/>
            <a:r>
              <a:rPr lang="en-US" b="1" i="0" dirty="0">
                <a:effectLst/>
              </a:rPr>
              <a:t>Socio-economic attributes </a:t>
            </a:r>
            <a:r>
              <a:rPr lang="en-US" b="0" i="0" dirty="0">
                <a:solidFill>
                  <a:srgbClr val="333333"/>
                </a:solidFill>
                <a:effectLst/>
              </a:rPr>
              <a:t>– employment variation rate, CPI, etc.</a:t>
            </a:r>
            <a:endParaRPr lang="en-AU" dirty="0"/>
          </a:p>
          <a:p>
            <a:pPr algn="just"/>
            <a:endParaRPr lang="en-AU" dirty="0"/>
          </a:p>
          <a:p>
            <a:pPr algn="just"/>
            <a:endParaRPr lang="en-AU" dirty="0"/>
          </a:p>
          <a:p>
            <a:pPr lvl="1" algn="just"/>
            <a:endParaRPr lang="en-AU" b="1" dirty="0"/>
          </a:p>
          <a:p>
            <a:pPr lvl="1" algn="just"/>
            <a:endParaRPr lang="en-AU" dirty="0"/>
          </a:p>
          <a:p>
            <a:pPr lvl="1" algn="just"/>
            <a:endParaRPr lang="en-AU" dirty="0"/>
          </a:p>
        </p:txBody>
      </p:sp>
      <p:sp>
        <p:nvSpPr>
          <p:cNvPr id="6" name="Footer Placeholder 5">
            <a:extLst>
              <a:ext uri="{FF2B5EF4-FFF2-40B4-BE49-F238E27FC236}">
                <a16:creationId xmlns:a16="http://schemas.microsoft.com/office/drawing/2014/main" id="{3814BEC5-9EED-3741-B6F8-B583B533D2A9}"/>
              </a:ext>
            </a:extLst>
          </p:cNvPr>
          <p:cNvSpPr>
            <a:spLocks noGrp="1"/>
          </p:cNvSpPr>
          <p:nvPr>
            <p:ph type="ftr" sz="quarter" idx="11"/>
          </p:nvPr>
        </p:nvSpPr>
        <p:spPr>
          <a:xfrm>
            <a:off x="838199" y="6356349"/>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45DA2320-899F-1E42-9377-38467597B086}"/>
              </a:ext>
            </a:extLst>
          </p:cNvPr>
          <p:cNvSpPr>
            <a:spLocks noGrp="1"/>
          </p:cNvSpPr>
          <p:nvPr>
            <p:ph type="sldNum" sz="quarter" idx="12"/>
          </p:nvPr>
        </p:nvSpPr>
        <p:spPr/>
        <p:txBody>
          <a:bodyPr/>
          <a:lstStyle/>
          <a:p>
            <a:r>
              <a:rPr lang="en-AU" dirty="0"/>
              <a:t>Page </a:t>
            </a:r>
            <a:fld id="{C7B189C6-246E-4753-B1FA-127EE144DB05}" type="slidenum">
              <a:rPr lang="en-AU" smtClean="0"/>
              <a:t>3</a:t>
            </a:fld>
            <a:endParaRPr lang="en-AU" dirty="0"/>
          </a:p>
        </p:txBody>
      </p:sp>
      <p:pic>
        <p:nvPicPr>
          <p:cNvPr id="7" name="Picture 6">
            <a:extLst>
              <a:ext uri="{FF2B5EF4-FFF2-40B4-BE49-F238E27FC236}">
                <a16:creationId xmlns:a16="http://schemas.microsoft.com/office/drawing/2014/main" id="{06579673-D191-AC47-BB04-54BA8DB4E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744202317"/>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0EC9-6C6D-4864-A225-AA5472CA1F1C}"/>
              </a:ext>
            </a:extLst>
          </p:cNvPr>
          <p:cNvSpPr>
            <a:spLocks noGrp="1"/>
          </p:cNvSpPr>
          <p:nvPr>
            <p:ph type="title"/>
          </p:nvPr>
        </p:nvSpPr>
        <p:spPr>
          <a:xfrm>
            <a:off x="838200" y="355795"/>
            <a:ext cx="10515600" cy="1325563"/>
          </a:xfrm>
        </p:spPr>
        <p:txBody>
          <a:bodyPr/>
          <a:lstStyle/>
          <a:p>
            <a:r>
              <a:rPr lang="en-AU" b="1" dirty="0">
                <a:solidFill>
                  <a:srgbClr val="FF0000"/>
                </a:solidFill>
              </a:rPr>
              <a:t>Data exploration and pre-processing</a:t>
            </a:r>
          </a:p>
        </p:txBody>
      </p:sp>
      <p:sp>
        <p:nvSpPr>
          <p:cNvPr id="3" name="Content Placeholder 2">
            <a:extLst>
              <a:ext uri="{FF2B5EF4-FFF2-40B4-BE49-F238E27FC236}">
                <a16:creationId xmlns:a16="http://schemas.microsoft.com/office/drawing/2014/main" id="{5AB5CCB8-B83D-44F1-BECC-E3A55A65C55E}"/>
              </a:ext>
            </a:extLst>
          </p:cNvPr>
          <p:cNvSpPr>
            <a:spLocks noGrp="1"/>
          </p:cNvSpPr>
          <p:nvPr>
            <p:ph idx="1"/>
          </p:nvPr>
        </p:nvSpPr>
        <p:spPr>
          <a:xfrm>
            <a:off x="551145" y="1681358"/>
            <a:ext cx="10802655" cy="4351338"/>
          </a:xfrm>
        </p:spPr>
        <p:txBody>
          <a:bodyPr>
            <a:normAutofit/>
          </a:bodyPr>
          <a:lstStyle/>
          <a:p>
            <a:pPr lvl="1" algn="just"/>
            <a:r>
              <a:rPr lang="en-AU" b="1" dirty="0"/>
              <a:t>Class imbalance </a:t>
            </a:r>
            <a:r>
              <a:rPr lang="en-AU" dirty="0"/>
              <a:t>– 88.7% belongs to class “no” and 11.3% belongs to class “yes”</a:t>
            </a:r>
          </a:p>
          <a:p>
            <a:pPr marL="457200" lvl="1" indent="0" algn="just">
              <a:buNone/>
            </a:pPr>
            <a:endParaRPr lang="en-AU" dirty="0"/>
          </a:p>
          <a:p>
            <a:pPr lvl="1" algn="just"/>
            <a:r>
              <a:rPr lang="en-AU" b="1" dirty="0"/>
              <a:t>Univariate analysis </a:t>
            </a:r>
            <a:r>
              <a:rPr lang="en-AU" dirty="0"/>
              <a:t>on each of 20 predictors – to pass only relevant predictors for modelling</a:t>
            </a:r>
          </a:p>
          <a:p>
            <a:pPr lvl="1" algn="just"/>
            <a:endParaRPr lang="en-AU" dirty="0"/>
          </a:p>
          <a:p>
            <a:pPr lvl="1" algn="just"/>
            <a:r>
              <a:rPr lang="en-AU" b="1" dirty="0"/>
              <a:t>Outliers</a:t>
            </a:r>
            <a:r>
              <a:rPr lang="en-AU" dirty="0"/>
              <a:t> are present in campaign predictor</a:t>
            </a:r>
          </a:p>
          <a:p>
            <a:pPr lvl="1" algn="just"/>
            <a:endParaRPr lang="en-AU" dirty="0"/>
          </a:p>
          <a:p>
            <a:pPr lvl="1" algn="just"/>
            <a:r>
              <a:rPr lang="en-AU" b="1" dirty="0"/>
              <a:t>Strong correlation between features </a:t>
            </a:r>
            <a:r>
              <a:rPr lang="en-AU" dirty="0"/>
              <a:t>– especially socio-economic variables confirmed after performing multivariate analysis and correlation plot </a:t>
            </a:r>
          </a:p>
          <a:p>
            <a:pPr marL="457200" lvl="1" indent="0" algn="just">
              <a:buNone/>
            </a:pPr>
            <a:endParaRPr lang="en-AU" dirty="0"/>
          </a:p>
          <a:p>
            <a:pPr lvl="1" algn="just"/>
            <a:r>
              <a:rPr lang="en-AU" b="1" dirty="0"/>
              <a:t>Missing values </a:t>
            </a:r>
            <a:r>
              <a:rPr lang="en-AU" dirty="0"/>
              <a:t>– 6 out of 20 predictors has at least one missing value</a:t>
            </a:r>
          </a:p>
          <a:p>
            <a:pPr algn="just"/>
            <a:endParaRPr lang="en-AU" dirty="0"/>
          </a:p>
        </p:txBody>
      </p:sp>
      <p:sp>
        <p:nvSpPr>
          <p:cNvPr id="6" name="Footer Placeholder 5">
            <a:extLst>
              <a:ext uri="{FF2B5EF4-FFF2-40B4-BE49-F238E27FC236}">
                <a16:creationId xmlns:a16="http://schemas.microsoft.com/office/drawing/2014/main" id="{A49DCF15-8EF0-474D-A245-D190F910A389}"/>
              </a:ext>
            </a:extLst>
          </p:cNvPr>
          <p:cNvSpPr>
            <a:spLocks noGrp="1"/>
          </p:cNvSpPr>
          <p:nvPr>
            <p:ph type="ftr" sz="quarter" idx="11"/>
          </p:nvPr>
        </p:nvSpPr>
        <p:spPr>
          <a:xfrm>
            <a:off x="838200" y="6356350"/>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571DF5DD-C87E-F04F-B7C9-36F8837EE5D2}"/>
              </a:ext>
            </a:extLst>
          </p:cNvPr>
          <p:cNvSpPr>
            <a:spLocks noGrp="1"/>
          </p:cNvSpPr>
          <p:nvPr>
            <p:ph type="sldNum" sz="quarter" idx="12"/>
          </p:nvPr>
        </p:nvSpPr>
        <p:spPr/>
        <p:txBody>
          <a:bodyPr/>
          <a:lstStyle/>
          <a:p>
            <a:r>
              <a:rPr lang="en-AU" dirty="0"/>
              <a:t>Page </a:t>
            </a:r>
            <a:fld id="{C7B189C6-246E-4753-B1FA-127EE144DB05}" type="slidenum">
              <a:rPr lang="en-AU" smtClean="0"/>
              <a:t>4</a:t>
            </a:fld>
            <a:endParaRPr lang="en-AU" dirty="0"/>
          </a:p>
        </p:txBody>
      </p:sp>
      <p:pic>
        <p:nvPicPr>
          <p:cNvPr id="7" name="Picture 6">
            <a:extLst>
              <a:ext uri="{FF2B5EF4-FFF2-40B4-BE49-F238E27FC236}">
                <a16:creationId xmlns:a16="http://schemas.microsoft.com/office/drawing/2014/main" id="{9469CB5C-2AB7-3B41-8412-214938DD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1325669452"/>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B1D9-2E3D-49D8-A78D-DBF4488433A1}"/>
              </a:ext>
            </a:extLst>
          </p:cNvPr>
          <p:cNvSpPr>
            <a:spLocks noGrp="1"/>
          </p:cNvSpPr>
          <p:nvPr>
            <p:ph type="title"/>
          </p:nvPr>
        </p:nvSpPr>
        <p:spPr/>
        <p:txBody>
          <a:bodyPr/>
          <a:lstStyle/>
          <a:p>
            <a:r>
              <a:rPr lang="en-US" b="1" dirty="0">
                <a:solidFill>
                  <a:srgbClr val="FF0000"/>
                </a:solidFill>
              </a:rPr>
              <a:t>Insights from univariate analysis</a:t>
            </a:r>
            <a:br>
              <a:rPr lang="en-US" b="0" i="0" dirty="0">
                <a:solidFill>
                  <a:srgbClr val="333333"/>
                </a:solidFill>
                <a:effectLst/>
                <a:latin typeface="Helvetica Neue"/>
              </a:rPr>
            </a:br>
            <a:endParaRPr lang="en-AU" dirty="0"/>
          </a:p>
        </p:txBody>
      </p:sp>
      <p:sp>
        <p:nvSpPr>
          <p:cNvPr id="3" name="Content Placeholder 2">
            <a:extLst>
              <a:ext uri="{FF2B5EF4-FFF2-40B4-BE49-F238E27FC236}">
                <a16:creationId xmlns:a16="http://schemas.microsoft.com/office/drawing/2014/main" id="{668B9AE7-052D-4934-886E-263637E93607}"/>
              </a:ext>
            </a:extLst>
          </p:cNvPr>
          <p:cNvSpPr>
            <a:spLocks noGrp="1"/>
          </p:cNvSpPr>
          <p:nvPr>
            <p:ph idx="1"/>
          </p:nvPr>
        </p:nvSpPr>
        <p:spPr>
          <a:xfrm>
            <a:off x="370703" y="1307940"/>
            <a:ext cx="10983097" cy="4753277"/>
          </a:xfrm>
        </p:spPr>
        <p:txBody>
          <a:bodyPr>
            <a:normAutofit fontScale="85000" lnSpcReduction="20000"/>
          </a:bodyPr>
          <a:lstStyle/>
          <a:p>
            <a:pPr marL="457200" lvl="1" indent="0" algn="just">
              <a:lnSpc>
                <a:spcPct val="100000"/>
              </a:lnSpc>
              <a:buNone/>
            </a:pPr>
            <a:r>
              <a:rPr lang="en-US" sz="2600" dirty="0"/>
              <a:t>Performed univariate analysis on each of the 20 predictors and important observations are shown below,</a:t>
            </a:r>
          </a:p>
          <a:p>
            <a:pPr marL="457200" lvl="1" indent="0" algn="just">
              <a:lnSpc>
                <a:spcPct val="100000"/>
              </a:lnSpc>
              <a:buNone/>
            </a:pPr>
            <a:endParaRPr lang="en-US" sz="2600" dirty="0"/>
          </a:p>
          <a:p>
            <a:pPr lvl="1" algn="just">
              <a:lnSpc>
                <a:spcPct val="100000"/>
              </a:lnSpc>
            </a:pPr>
            <a:r>
              <a:rPr lang="en-US" sz="2600" b="1" dirty="0"/>
              <a:t>Default</a:t>
            </a:r>
            <a:r>
              <a:rPr lang="en-US" sz="2600" dirty="0"/>
              <a:t> – This predictor doesn’t have any variability. Only 3 clients answered “yes” (~0%), rest answered “no” (79.3%) or “unknown” (20.7%) </a:t>
            </a:r>
          </a:p>
          <a:p>
            <a:pPr lvl="1" algn="just">
              <a:lnSpc>
                <a:spcPct val="100000"/>
              </a:lnSpc>
            </a:pPr>
            <a:endParaRPr lang="en-US" sz="2600" dirty="0"/>
          </a:p>
          <a:p>
            <a:pPr lvl="1" algn="just">
              <a:lnSpc>
                <a:spcPct val="100000"/>
              </a:lnSpc>
            </a:pPr>
            <a:r>
              <a:rPr lang="en-US" sz="2600" b="1" dirty="0"/>
              <a:t>Duration</a:t>
            </a:r>
            <a:r>
              <a:rPr lang="en-US" sz="2600" dirty="0"/>
              <a:t> – The duration variable will not be known before making a call, this variable cannot be used for prediction.</a:t>
            </a:r>
          </a:p>
          <a:p>
            <a:pPr lvl="1" algn="just">
              <a:lnSpc>
                <a:spcPct val="100000"/>
              </a:lnSpc>
            </a:pPr>
            <a:endParaRPr lang="en-US" sz="2600" dirty="0"/>
          </a:p>
          <a:p>
            <a:pPr lvl="1" algn="just">
              <a:lnSpc>
                <a:spcPct val="100000"/>
              </a:lnSpc>
            </a:pPr>
            <a:r>
              <a:rPr lang="en-US" sz="2600" dirty="0"/>
              <a:t>Clients with higher education, married are more likely to subscribe term deposit. </a:t>
            </a:r>
          </a:p>
          <a:p>
            <a:pPr lvl="1" algn="just">
              <a:lnSpc>
                <a:spcPct val="100000"/>
              </a:lnSpc>
            </a:pPr>
            <a:endParaRPr lang="en-US" sz="2600" dirty="0"/>
          </a:p>
          <a:p>
            <a:pPr lvl="1" algn="just">
              <a:lnSpc>
                <a:spcPct val="100000"/>
              </a:lnSpc>
            </a:pPr>
            <a:r>
              <a:rPr lang="en-US" sz="2600" dirty="0"/>
              <a:t>Clients who have subscribed earlier are most likely to subscribe again if reconnected. </a:t>
            </a:r>
          </a:p>
          <a:p>
            <a:pPr lvl="1" algn="just">
              <a:lnSpc>
                <a:spcPct val="100000"/>
              </a:lnSpc>
            </a:pPr>
            <a:endParaRPr lang="en-US" sz="2600" dirty="0"/>
          </a:p>
          <a:p>
            <a:pPr lvl="1" algn="just">
              <a:lnSpc>
                <a:spcPct val="100000"/>
              </a:lnSpc>
            </a:pPr>
            <a:r>
              <a:rPr lang="en-US" sz="2600" dirty="0"/>
              <a:t>The clients responded through a cellular phone has subscribed 5 times more compared to telephone responders.</a:t>
            </a:r>
          </a:p>
          <a:p>
            <a:pPr algn="just"/>
            <a:endParaRPr lang="en-AU" dirty="0"/>
          </a:p>
        </p:txBody>
      </p:sp>
      <p:sp>
        <p:nvSpPr>
          <p:cNvPr id="6" name="Footer Placeholder 5">
            <a:extLst>
              <a:ext uri="{FF2B5EF4-FFF2-40B4-BE49-F238E27FC236}">
                <a16:creationId xmlns:a16="http://schemas.microsoft.com/office/drawing/2014/main" id="{4D5A0951-B4E9-964A-9C85-6716EF366D10}"/>
              </a:ext>
            </a:extLst>
          </p:cNvPr>
          <p:cNvSpPr>
            <a:spLocks noGrp="1"/>
          </p:cNvSpPr>
          <p:nvPr>
            <p:ph type="ftr" sz="quarter" idx="11"/>
          </p:nvPr>
        </p:nvSpPr>
        <p:spPr>
          <a:xfrm>
            <a:off x="838200" y="6176963"/>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46526F93-8EE7-2841-86C6-233DC463BDD2}"/>
              </a:ext>
            </a:extLst>
          </p:cNvPr>
          <p:cNvSpPr>
            <a:spLocks noGrp="1"/>
          </p:cNvSpPr>
          <p:nvPr>
            <p:ph type="sldNum" sz="quarter" idx="12"/>
          </p:nvPr>
        </p:nvSpPr>
        <p:spPr>
          <a:xfrm>
            <a:off x="8610600" y="6230281"/>
            <a:ext cx="2743200" cy="365125"/>
          </a:xfrm>
        </p:spPr>
        <p:txBody>
          <a:bodyPr/>
          <a:lstStyle/>
          <a:p>
            <a:r>
              <a:rPr lang="en-AU" dirty="0"/>
              <a:t>Page </a:t>
            </a:r>
            <a:fld id="{C7B189C6-246E-4753-B1FA-127EE144DB05}" type="slidenum">
              <a:rPr lang="en-AU" smtClean="0"/>
              <a:t>5</a:t>
            </a:fld>
            <a:endParaRPr lang="en-AU" dirty="0"/>
          </a:p>
        </p:txBody>
      </p:sp>
      <p:pic>
        <p:nvPicPr>
          <p:cNvPr id="7" name="Picture 6">
            <a:extLst>
              <a:ext uri="{FF2B5EF4-FFF2-40B4-BE49-F238E27FC236}">
                <a16:creationId xmlns:a16="http://schemas.microsoft.com/office/drawing/2014/main" id="{68422663-6FDD-CC4D-831E-ACFD1B855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404835020"/>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06F6-9971-48A7-9E63-BBDB05A0A0B1}"/>
              </a:ext>
            </a:extLst>
          </p:cNvPr>
          <p:cNvSpPr>
            <a:spLocks noGrp="1"/>
          </p:cNvSpPr>
          <p:nvPr>
            <p:ph type="title"/>
          </p:nvPr>
        </p:nvSpPr>
        <p:spPr>
          <a:xfrm>
            <a:off x="838200" y="146718"/>
            <a:ext cx="10515600" cy="925338"/>
          </a:xfrm>
        </p:spPr>
        <p:txBody>
          <a:bodyPr/>
          <a:lstStyle/>
          <a:p>
            <a:r>
              <a:rPr lang="en-AU" b="1" dirty="0">
                <a:solidFill>
                  <a:srgbClr val="FF0000"/>
                </a:solidFill>
              </a:rPr>
              <a:t>Outliers</a:t>
            </a:r>
          </a:p>
        </p:txBody>
      </p:sp>
      <p:sp>
        <p:nvSpPr>
          <p:cNvPr id="3" name="Content Placeholder 2">
            <a:extLst>
              <a:ext uri="{FF2B5EF4-FFF2-40B4-BE49-F238E27FC236}">
                <a16:creationId xmlns:a16="http://schemas.microsoft.com/office/drawing/2014/main" id="{EA8C779C-9E71-4633-A86A-4E4D5D3492AE}"/>
              </a:ext>
            </a:extLst>
          </p:cNvPr>
          <p:cNvSpPr>
            <a:spLocks noGrp="1"/>
          </p:cNvSpPr>
          <p:nvPr>
            <p:ph idx="1"/>
          </p:nvPr>
        </p:nvSpPr>
        <p:spPr>
          <a:xfrm>
            <a:off x="838200" y="891251"/>
            <a:ext cx="10881360" cy="5416761"/>
          </a:xfrm>
        </p:spPr>
        <p:txBody>
          <a:bodyPr>
            <a:normAutofit/>
          </a:bodyPr>
          <a:lstStyle/>
          <a:p>
            <a:pPr algn="just"/>
            <a:r>
              <a:rPr lang="en-US" sz="2200" b="0" i="0" dirty="0">
                <a:solidFill>
                  <a:srgbClr val="333333"/>
                </a:solidFill>
                <a:effectLst/>
              </a:rPr>
              <a:t>Box plot (Figure 1) shows that there were outliers (</a:t>
            </a:r>
            <a:r>
              <a:rPr lang="en-US" sz="2200" dirty="0">
                <a:solidFill>
                  <a:srgbClr val="333333"/>
                </a:solidFill>
              </a:rPr>
              <a:t>c</a:t>
            </a:r>
            <a:r>
              <a:rPr lang="en-US" sz="2200" b="0" i="0" dirty="0">
                <a:solidFill>
                  <a:srgbClr val="333333"/>
                </a:solidFill>
                <a:effectLst/>
              </a:rPr>
              <a:t>alling a client more than 8 times ) in </a:t>
            </a:r>
            <a:r>
              <a:rPr lang="en-US" sz="2200" b="1" i="1" dirty="0">
                <a:solidFill>
                  <a:srgbClr val="333333"/>
                </a:solidFill>
                <a:effectLst/>
              </a:rPr>
              <a:t>campaign</a:t>
            </a:r>
            <a:r>
              <a:rPr lang="en-US" sz="2200" b="0" i="0" dirty="0">
                <a:solidFill>
                  <a:srgbClr val="333333"/>
                </a:solidFill>
                <a:effectLst/>
              </a:rPr>
              <a:t> variable. </a:t>
            </a:r>
          </a:p>
          <a:p>
            <a:pPr algn="just"/>
            <a:r>
              <a:rPr lang="en-US" sz="2200" b="0" i="0" dirty="0">
                <a:solidFill>
                  <a:srgbClr val="333333"/>
                </a:solidFill>
                <a:effectLst/>
              </a:rPr>
              <a:t>Bar chart </a:t>
            </a:r>
            <a:r>
              <a:rPr lang="en-US" sz="2200" dirty="0">
                <a:solidFill>
                  <a:srgbClr val="333333"/>
                </a:solidFill>
              </a:rPr>
              <a:t>indicates that </a:t>
            </a:r>
            <a:r>
              <a:rPr lang="en-US" sz="2200" b="0" i="0" dirty="0">
                <a:solidFill>
                  <a:srgbClr val="333333"/>
                </a:solidFill>
                <a:effectLst/>
              </a:rPr>
              <a:t>calling a client beyond 12 times will not help in getting a term deposit (Figure 2)</a:t>
            </a:r>
            <a:endParaRPr lang="en-AU" sz="2200" dirty="0"/>
          </a:p>
        </p:txBody>
      </p:sp>
      <p:sp>
        <p:nvSpPr>
          <p:cNvPr id="8" name="Footer Placeholder 7">
            <a:extLst>
              <a:ext uri="{FF2B5EF4-FFF2-40B4-BE49-F238E27FC236}">
                <a16:creationId xmlns:a16="http://schemas.microsoft.com/office/drawing/2014/main" id="{C0554931-A7B7-C646-BCDD-3D4D0D98938D}"/>
              </a:ext>
            </a:extLst>
          </p:cNvPr>
          <p:cNvSpPr>
            <a:spLocks noGrp="1"/>
          </p:cNvSpPr>
          <p:nvPr>
            <p:ph type="ftr" sz="quarter" idx="11"/>
          </p:nvPr>
        </p:nvSpPr>
        <p:spPr>
          <a:xfrm>
            <a:off x="838200" y="6352192"/>
            <a:ext cx="4114800" cy="365125"/>
          </a:xfrm>
        </p:spPr>
        <p:txBody>
          <a:bodyPr/>
          <a:lstStyle/>
          <a:p>
            <a:pPr algn="l"/>
            <a:r>
              <a:rPr lang="en-AU" dirty="0"/>
              <a:t>The University of Sydney</a:t>
            </a:r>
          </a:p>
        </p:txBody>
      </p:sp>
      <p:sp>
        <p:nvSpPr>
          <p:cNvPr id="6" name="Slide Number Placeholder 5">
            <a:extLst>
              <a:ext uri="{FF2B5EF4-FFF2-40B4-BE49-F238E27FC236}">
                <a16:creationId xmlns:a16="http://schemas.microsoft.com/office/drawing/2014/main" id="{C033CC08-42C2-C444-8342-DD11D05AFBC7}"/>
              </a:ext>
            </a:extLst>
          </p:cNvPr>
          <p:cNvSpPr>
            <a:spLocks noGrp="1"/>
          </p:cNvSpPr>
          <p:nvPr>
            <p:ph type="sldNum" sz="quarter" idx="12"/>
          </p:nvPr>
        </p:nvSpPr>
        <p:spPr/>
        <p:txBody>
          <a:bodyPr/>
          <a:lstStyle/>
          <a:p>
            <a:r>
              <a:rPr lang="en-AU" dirty="0"/>
              <a:t>Page </a:t>
            </a:r>
            <a:fld id="{C7B189C6-246E-4753-B1FA-127EE144DB05}" type="slidenum">
              <a:rPr lang="en-AU" smtClean="0"/>
              <a:t>6</a:t>
            </a:fld>
            <a:endParaRPr lang="en-AU" dirty="0"/>
          </a:p>
        </p:txBody>
      </p:sp>
      <p:pic>
        <p:nvPicPr>
          <p:cNvPr id="10" name="Picture 9">
            <a:extLst>
              <a:ext uri="{FF2B5EF4-FFF2-40B4-BE49-F238E27FC236}">
                <a16:creationId xmlns:a16="http://schemas.microsoft.com/office/drawing/2014/main" id="{BE67146A-241C-E348-A945-E0C3F1D05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28" y="2407319"/>
            <a:ext cx="5487699" cy="3900693"/>
          </a:xfrm>
          <a:prstGeom prst="rect">
            <a:avLst/>
          </a:prstGeom>
        </p:spPr>
      </p:pic>
      <p:pic>
        <p:nvPicPr>
          <p:cNvPr id="12" name="Picture 11">
            <a:extLst>
              <a:ext uri="{FF2B5EF4-FFF2-40B4-BE49-F238E27FC236}">
                <a16:creationId xmlns:a16="http://schemas.microsoft.com/office/drawing/2014/main" id="{78A13511-CC8F-EB46-87AD-61E19336A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777" y="2407319"/>
            <a:ext cx="5490355" cy="3993763"/>
          </a:xfrm>
          <a:prstGeom prst="rect">
            <a:avLst/>
          </a:prstGeom>
        </p:spPr>
      </p:pic>
      <p:pic>
        <p:nvPicPr>
          <p:cNvPr id="13" name="Picture 12">
            <a:extLst>
              <a:ext uri="{FF2B5EF4-FFF2-40B4-BE49-F238E27FC236}">
                <a16:creationId xmlns:a16="http://schemas.microsoft.com/office/drawing/2014/main" id="{477795A1-B009-AE4D-8846-1BD8D4599A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155470890"/>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5DFA-8303-4D6C-A841-E37C51A973F2}"/>
              </a:ext>
            </a:extLst>
          </p:cNvPr>
          <p:cNvSpPr>
            <a:spLocks noGrp="1"/>
          </p:cNvSpPr>
          <p:nvPr>
            <p:ph type="title"/>
          </p:nvPr>
        </p:nvSpPr>
        <p:spPr>
          <a:xfrm>
            <a:off x="838200" y="365125"/>
            <a:ext cx="10515600" cy="1096963"/>
          </a:xfrm>
        </p:spPr>
        <p:txBody>
          <a:bodyPr>
            <a:normAutofit/>
          </a:bodyPr>
          <a:lstStyle/>
          <a:p>
            <a:r>
              <a:rPr lang="en-AU" b="1" dirty="0">
                <a:solidFill>
                  <a:srgbClr val="FF0000"/>
                </a:solidFill>
              </a:rPr>
              <a:t>Feature correlation </a:t>
            </a:r>
          </a:p>
        </p:txBody>
      </p:sp>
      <p:sp>
        <p:nvSpPr>
          <p:cNvPr id="3" name="Content Placeholder 2">
            <a:extLst>
              <a:ext uri="{FF2B5EF4-FFF2-40B4-BE49-F238E27FC236}">
                <a16:creationId xmlns:a16="http://schemas.microsoft.com/office/drawing/2014/main" id="{405CF8E0-EC51-445F-B7E6-685D2DFC7F51}"/>
              </a:ext>
            </a:extLst>
          </p:cNvPr>
          <p:cNvSpPr>
            <a:spLocks noGrp="1"/>
          </p:cNvSpPr>
          <p:nvPr>
            <p:ph idx="1"/>
          </p:nvPr>
        </p:nvSpPr>
        <p:spPr>
          <a:xfrm>
            <a:off x="788798" y="1444848"/>
            <a:ext cx="5552058" cy="4928743"/>
          </a:xfrm>
        </p:spPr>
        <p:txBody>
          <a:bodyPr>
            <a:normAutofit/>
          </a:bodyPr>
          <a:lstStyle/>
          <a:p>
            <a:r>
              <a:rPr lang="en-US" sz="2400" b="0" i="0" dirty="0">
                <a:solidFill>
                  <a:srgbClr val="333333"/>
                </a:solidFill>
                <a:effectLst/>
              </a:rPr>
              <a:t>There are five numerical predictors representing social and economic indicators</a:t>
            </a:r>
            <a:endParaRPr lang="en-US" sz="2400" dirty="0"/>
          </a:p>
          <a:p>
            <a:endParaRPr lang="en-US" sz="2400" dirty="0"/>
          </a:p>
          <a:p>
            <a:r>
              <a:rPr lang="en-US" sz="2400" dirty="0"/>
              <a:t>From the plot, we could conclude the below variables are highly correlated and share redundant information.</a:t>
            </a:r>
          </a:p>
          <a:p>
            <a:pPr lvl="1" algn="just">
              <a:buFont typeface="Wingdings" pitchFamily="2" charset="2"/>
              <a:buChar char="Ø"/>
            </a:pPr>
            <a:r>
              <a:rPr lang="en-US" sz="2000" dirty="0"/>
              <a:t>employment variation rate</a:t>
            </a:r>
          </a:p>
          <a:p>
            <a:pPr lvl="1" algn="just">
              <a:buFont typeface="Wingdings" pitchFamily="2" charset="2"/>
              <a:buChar char="Ø"/>
            </a:pPr>
            <a:r>
              <a:rPr lang="en-US" sz="2000" dirty="0" err="1"/>
              <a:t>euribor</a:t>
            </a:r>
            <a:r>
              <a:rPr lang="en-US" sz="2000" dirty="0"/>
              <a:t> 3 month rate</a:t>
            </a:r>
          </a:p>
          <a:p>
            <a:pPr lvl="1" algn="just">
              <a:buFont typeface="Wingdings" pitchFamily="2" charset="2"/>
              <a:buChar char="Ø"/>
            </a:pPr>
            <a:r>
              <a:rPr lang="en-US" sz="2000" dirty="0"/>
              <a:t>number of employees</a:t>
            </a:r>
          </a:p>
        </p:txBody>
      </p:sp>
      <p:sp>
        <p:nvSpPr>
          <p:cNvPr id="7" name="Footer Placeholder 6">
            <a:extLst>
              <a:ext uri="{FF2B5EF4-FFF2-40B4-BE49-F238E27FC236}">
                <a16:creationId xmlns:a16="http://schemas.microsoft.com/office/drawing/2014/main" id="{0DCD3B0D-9CF6-1C47-9114-CC2794FA00EC}"/>
              </a:ext>
            </a:extLst>
          </p:cNvPr>
          <p:cNvSpPr>
            <a:spLocks noGrp="1"/>
          </p:cNvSpPr>
          <p:nvPr>
            <p:ph type="ftr" sz="quarter" idx="11"/>
          </p:nvPr>
        </p:nvSpPr>
        <p:spPr>
          <a:xfrm>
            <a:off x="838200" y="6247035"/>
            <a:ext cx="4114800" cy="365125"/>
          </a:xfrm>
        </p:spPr>
        <p:txBody>
          <a:bodyPr/>
          <a:lstStyle/>
          <a:p>
            <a:pPr algn="l"/>
            <a:r>
              <a:rPr lang="en-AU" dirty="0"/>
              <a:t>The University of Sydney</a:t>
            </a:r>
          </a:p>
        </p:txBody>
      </p:sp>
      <p:sp>
        <p:nvSpPr>
          <p:cNvPr id="6" name="Slide Number Placeholder 5">
            <a:extLst>
              <a:ext uri="{FF2B5EF4-FFF2-40B4-BE49-F238E27FC236}">
                <a16:creationId xmlns:a16="http://schemas.microsoft.com/office/drawing/2014/main" id="{F8DED57F-443A-9849-9B88-95099A187226}"/>
              </a:ext>
            </a:extLst>
          </p:cNvPr>
          <p:cNvSpPr>
            <a:spLocks noGrp="1"/>
          </p:cNvSpPr>
          <p:nvPr>
            <p:ph type="sldNum" sz="quarter" idx="12"/>
          </p:nvPr>
        </p:nvSpPr>
        <p:spPr/>
        <p:txBody>
          <a:bodyPr/>
          <a:lstStyle/>
          <a:p>
            <a:r>
              <a:rPr lang="en-AU" dirty="0"/>
              <a:t>Page </a:t>
            </a:r>
            <a:fld id="{C7B189C6-246E-4753-B1FA-127EE144DB05}" type="slidenum">
              <a:rPr lang="en-AU" smtClean="0"/>
              <a:t>7</a:t>
            </a:fld>
            <a:endParaRPr lang="en-AU" dirty="0"/>
          </a:p>
        </p:txBody>
      </p:sp>
      <p:pic>
        <p:nvPicPr>
          <p:cNvPr id="9" name="Picture 8">
            <a:extLst>
              <a:ext uri="{FF2B5EF4-FFF2-40B4-BE49-F238E27FC236}">
                <a16:creationId xmlns:a16="http://schemas.microsoft.com/office/drawing/2014/main" id="{30200E9B-8A9A-944F-93BF-B5F0A9EC1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259" y="1424693"/>
            <a:ext cx="4963542" cy="4473908"/>
          </a:xfrm>
          <a:prstGeom prst="rect">
            <a:avLst/>
          </a:prstGeom>
        </p:spPr>
      </p:pic>
      <p:pic>
        <p:nvPicPr>
          <p:cNvPr id="10" name="Picture 9">
            <a:extLst>
              <a:ext uri="{FF2B5EF4-FFF2-40B4-BE49-F238E27FC236}">
                <a16:creationId xmlns:a16="http://schemas.microsoft.com/office/drawing/2014/main" id="{257202CC-6B01-3040-A3F0-81B3C486B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1019997764"/>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310D-6AF5-4B45-A380-B4CDC39F7337}"/>
              </a:ext>
            </a:extLst>
          </p:cNvPr>
          <p:cNvSpPr>
            <a:spLocks noGrp="1"/>
          </p:cNvSpPr>
          <p:nvPr>
            <p:ph type="title"/>
          </p:nvPr>
        </p:nvSpPr>
        <p:spPr>
          <a:xfrm>
            <a:off x="838200" y="365126"/>
            <a:ext cx="10515600" cy="1066362"/>
          </a:xfrm>
        </p:spPr>
        <p:txBody>
          <a:bodyPr>
            <a:normAutofit fontScale="90000"/>
          </a:bodyPr>
          <a:lstStyle/>
          <a:p>
            <a:r>
              <a:rPr lang="en-AU" b="1" dirty="0">
                <a:solidFill>
                  <a:srgbClr val="FF0000"/>
                </a:solidFill>
              </a:rPr>
              <a:t>Relationship of categorical/numerical predictors with response</a:t>
            </a:r>
          </a:p>
        </p:txBody>
      </p:sp>
      <p:sp>
        <p:nvSpPr>
          <p:cNvPr id="3" name="Content Placeholder 2">
            <a:extLst>
              <a:ext uri="{FF2B5EF4-FFF2-40B4-BE49-F238E27FC236}">
                <a16:creationId xmlns:a16="http://schemas.microsoft.com/office/drawing/2014/main" id="{6D2181DE-A419-45B4-BB3B-806DA43DCB9E}"/>
              </a:ext>
            </a:extLst>
          </p:cNvPr>
          <p:cNvSpPr>
            <a:spLocks noGrp="1"/>
          </p:cNvSpPr>
          <p:nvPr>
            <p:ph idx="1"/>
          </p:nvPr>
        </p:nvSpPr>
        <p:spPr>
          <a:xfrm>
            <a:off x="838200" y="1560785"/>
            <a:ext cx="10515600" cy="4401427"/>
          </a:xfrm>
        </p:spPr>
        <p:txBody>
          <a:bodyPr>
            <a:normAutofit fontScale="92500" lnSpcReduction="10000"/>
          </a:bodyPr>
          <a:lstStyle/>
          <a:p>
            <a:pPr marL="0" indent="0" algn="just">
              <a:buNone/>
            </a:pPr>
            <a:r>
              <a:rPr lang="en-US" dirty="0"/>
              <a:t>Performed Pearson’s Chi-squared test on all categorical variables to check their association with response variable.</a:t>
            </a:r>
          </a:p>
          <a:p>
            <a:pPr algn="just"/>
            <a:endParaRPr lang="en-US" sz="1100" dirty="0"/>
          </a:p>
          <a:p>
            <a:pPr algn="just"/>
            <a:r>
              <a:rPr lang="en-US" b="1" dirty="0"/>
              <a:t>Housing</a:t>
            </a:r>
            <a:r>
              <a:rPr lang="en-US" dirty="0"/>
              <a:t> – At 95% confidence level, we can confirm that there is no association of </a:t>
            </a:r>
            <a:r>
              <a:rPr lang="en-US" i="1" dirty="0"/>
              <a:t>housing</a:t>
            </a:r>
            <a:r>
              <a:rPr lang="en-US" dirty="0"/>
              <a:t> variable to predict term deposit subscription. </a:t>
            </a:r>
          </a:p>
          <a:p>
            <a:pPr algn="just"/>
            <a:r>
              <a:rPr lang="en-US" b="1" dirty="0"/>
              <a:t>Loan</a:t>
            </a:r>
            <a:r>
              <a:rPr lang="en-US" dirty="0"/>
              <a:t> - At 99% confidence level, we can confirm that there is no association of </a:t>
            </a:r>
            <a:r>
              <a:rPr lang="en-US" i="1" dirty="0"/>
              <a:t>loan</a:t>
            </a:r>
            <a:r>
              <a:rPr lang="en-US" dirty="0"/>
              <a:t> variable to predict term deposit subscription. </a:t>
            </a:r>
          </a:p>
          <a:p>
            <a:pPr algn="just"/>
            <a:endParaRPr lang="en-US" dirty="0"/>
          </a:p>
          <a:p>
            <a:pPr marL="0" indent="0" algn="just">
              <a:buNone/>
            </a:pPr>
            <a:r>
              <a:rPr lang="en-US" dirty="0"/>
              <a:t>Performed ANOVA test for all </a:t>
            </a:r>
            <a:r>
              <a:rPr lang="en-US" b="1" dirty="0"/>
              <a:t>five socio-economic numerical variables</a:t>
            </a:r>
            <a:r>
              <a:rPr lang="en-US" dirty="0"/>
              <a:t>. </a:t>
            </a:r>
          </a:p>
          <a:p>
            <a:pPr marL="0" indent="0" algn="just">
              <a:buNone/>
            </a:pPr>
            <a:endParaRPr lang="en-US" sz="1100" dirty="0"/>
          </a:p>
          <a:p>
            <a:pPr algn="just"/>
            <a:r>
              <a:rPr lang="en-US" dirty="0"/>
              <a:t>Based on the results it looks like all the five variables are significant in predicting the term deposit subscription.</a:t>
            </a:r>
            <a:endParaRPr lang="en-AU" dirty="0"/>
          </a:p>
          <a:p>
            <a:pPr algn="just"/>
            <a:endParaRPr lang="en-AU" dirty="0"/>
          </a:p>
          <a:p>
            <a:pPr algn="just"/>
            <a:endParaRPr lang="en-AU" dirty="0"/>
          </a:p>
        </p:txBody>
      </p:sp>
      <p:sp>
        <p:nvSpPr>
          <p:cNvPr id="6" name="Footer Placeholder 5">
            <a:extLst>
              <a:ext uri="{FF2B5EF4-FFF2-40B4-BE49-F238E27FC236}">
                <a16:creationId xmlns:a16="http://schemas.microsoft.com/office/drawing/2014/main" id="{7A74F2A3-54C9-FB43-89D7-9EF5AED9B9BD}"/>
              </a:ext>
            </a:extLst>
          </p:cNvPr>
          <p:cNvSpPr>
            <a:spLocks noGrp="1"/>
          </p:cNvSpPr>
          <p:nvPr>
            <p:ph type="ftr" sz="quarter" idx="11"/>
          </p:nvPr>
        </p:nvSpPr>
        <p:spPr>
          <a:xfrm>
            <a:off x="838200" y="6327666"/>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2D6A72C7-E81E-5B4C-87D7-F77B2F71825C}"/>
              </a:ext>
            </a:extLst>
          </p:cNvPr>
          <p:cNvSpPr>
            <a:spLocks noGrp="1"/>
          </p:cNvSpPr>
          <p:nvPr>
            <p:ph type="sldNum" sz="quarter" idx="12"/>
          </p:nvPr>
        </p:nvSpPr>
        <p:spPr/>
        <p:txBody>
          <a:bodyPr/>
          <a:lstStyle/>
          <a:p>
            <a:r>
              <a:rPr lang="en-AU" dirty="0"/>
              <a:t>Page </a:t>
            </a:r>
            <a:fld id="{C7B189C6-246E-4753-B1FA-127EE144DB05}" type="slidenum">
              <a:rPr lang="en-AU" smtClean="0"/>
              <a:t>8</a:t>
            </a:fld>
            <a:endParaRPr lang="en-AU" dirty="0"/>
          </a:p>
        </p:txBody>
      </p:sp>
      <p:pic>
        <p:nvPicPr>
          <p:cNvPr id="7" name="Picture 6">
            <a:extLst>
              <a:ext uri="{FF2B5EF4-FFF2-40B4-BE49-F238E27FC236}">
                <a16:creationId xmlns:a16="http://schemas.microsoft.com/office/drawing/2014/main" id="{CBBE3763-398B-344D-AE5B-096EC09F6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3765889216"/>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1709-A836-4DE0-B6BF-F0C290C9A4D0}"/>
              </a:ext>
            </a:extLst>
          </p:cNvPr>
          <p:cNvSpPr>
            <a:spLocks noGrp="1"/>
          </p:cNvSpPr>
          <p:nvPr>
            <p:ph type="title"/>
          </p:nvPr>
        </p:nvSpPr>
        <p:spPr/>
        <p:txBody>
          <a:bodyPr/>
          <a:lstStyle/>
          <a:p>
            <a:r>
              <a:rPr lang="en-AU" b="1" dirty="0">
                <a:solidFill>
                  <a:srgbClr val="FF0000"/>
                </a:solidFill>
              </a:rPr>
              <a:t>Missing</a:t>
            </a:r>
            <a:r>
              <a:rPr lang="en-AU" dirty="0"/>
              <a:t> </a:t>
            </a:r>
            <a:r>
              <a:rPr lang="en-AU" b="1" dirty="0">
                <a:solidFill>
                  <a:srgbClr val="FF0000"/>
                </a:solidFill>
              </a:rPr>
              <a:t>values</a:t>
            </a:r>
          </a:p>
        </p:txBody>
      </p:sp>
      <p:sp>
        <p:nvSpPr>
          <p:cNvPr id="3" name="Content Placeholder 2">
            <a:extLst>
              <a:ext uri="{FF2B5EF4-FFF2-40B4-BE49-F238E27FC236}">
                <a16:creationId xmlns:a16="http://schemas.microsoft.com/office/drawing/2014/main" id="{974DF5F5-FBF3-4ACB-B69C-E855F5CBDE15}"/>
              </a:ext>
            </a:extLst>
          </p:cNvPr>
          <p:cNvSpPr>
            <a:spLocks noGrp="1"/>
          </p:cNvSpPr>
          <p:nvPr>
            <p:ph idx="1"/>
          </p:nvPr>
        </p:nvSpPr>
        <p:spPr/>
        <p:txBody>
          <a:bodyPr>
            <a:normAutofit/>
          </a:bodyPr>
          <a:lstStyle/>
          <a:p>
            <a:pPr marL="0" indent="0">
              <a:buNone/>
            </a:pPr>
            <a:r>
              <a:rPr lang="en-US" dirty="0">
                <a:solidFill>
                  <a:srgbClr val="333333"/>
                </a:solidFill>
              </a:rPr>
              <a:t>6 out of 20 predictors has at least one missing values. Response variable looks good.</a:t>
            </a:r>
          </a:p>
          <a:p>
            <a:endParaRPr lang="en-US" dirty="0">
              <a:solidFill>
                <a:srgbClr val="333333"/>
              </a:solidFill>
            </a:endParaRPr>
          </a:p>
          <a:p>
            <a:pPr lvl="1"/>
            <a:r>
              <a:rPr lang="en-US" b="1" i="1" dirty="0">
                <a:solidFill>
                  <a:srgbClr val="333333"/>
                </a:solidFill>
              </a:rPr>
              <a:t>Default</a:t>
            </a:r>
            <a:r>
              <a:rPr lang="en-US" i="1" dirty="0">
                <a:solidFill>
                  <a:srgbClr val="333333"/>
                </a:solidFill>
              </a:rPr>
              <a:t> - </a:t>
            </a:r>
            <a:r>
              <a:rPr lang="en-AU" dirty="0"/>
              <a:t>This predictor doesn’t have any variability. 79.3% (no), 20.7% (unknown), 0% (yes)</a:t>
            </a:r>
            <a:endParaRPr lang="en-US" i="1" dirty="0">
              <a:solidFill>
                <a:srgbClr val="333333"/>
              </a:solidFill>
            </a:endParaRPr>
          </a:p>
          <a:p>
            <a:pPr lvl="1"/>
            <a:endParaRPr lang="en-US" i="1" dirty="0">
              <a:solidFill>
                <a:srgbClr val="333333"/>
              </a:solidFill>
            </a:endParaRPr>
          </a:p>
          <a:p>
            <a:pPr lvl="1"/>
            <a:r>
              <a:rPr lang="en-US" b="1" i="1" dirty="0">
                <a:solidFill>
                  <a:srgbClr val="333333"/>
                </a:solidFill>
              </a:rPr>
              <a:t>Housing</a:t>
            </a:r>
            <a:r>
              <a:rPr lang="en-US" b="1" dirty="0">
                <a:solidFill>
                  <a:srgbClr val="333333"/>
                </a:solidFill>
              </a:rPr>
              <a:t> and </a:t>
            </a:r>
            <a:r>
              <a:rPr lang="en-US" b="1" i="1" dirty="0">
                <a:solidFill>
                  <a:srgbClr val="333333"/>
                </a:solidFill>
              </a:rPr>
              <a:t>loan</a:t>
            </a:r>
            <a:r>
              <a:rPr lang="en-US" b="1" dirty="0">
                <a:solidFill>
                  <a:srgbClr val="333333"/>
                </a:solidFill>
              </a:rPr>
              <a:t> </a:t>
            </a:r>
            <a:r>
              <a:rPr lang="en-US" dirty="0">
                <a:solidFill>
                  <a:srgbClr val="333333"/>
                </a:solidFill>
              </a:rPr>
              <a:t>- failed Pearson’s Chi-squared test. </a:t>
            </a:r>
          </a:p>
          <a:p>
            <a:pPr lvl="1"/>
            <a:endParaRPr lang="en-US" dirty="0">
              <a:solidFill>
                <a:srgbClr val="333333"/>
              </a:solidFill>
            </a:endParaRPr>
          </a:p>
          <a:p>
            <a:pPr lvl="1"/>
            <a:r>
              <a:rPr lang="en-US" dirty="0">
                <a:solidFill>
                  <a:srgbClr val="333333"/>
                </a:solidFill>
              </a:rPr>
              <a:t> </a:t>
            </a:r>
            <a:r>
              <a:rPr lang="en-US" b="1" i="1" dirty="0">
                <a:solidFill>
                  <a:srgbClr val="333333"/>
                </a:solidFill>
              </a:rPr>
              <a:t>Education</a:t>
            </a:r>
            <a:r>
              <a:rPr lang="en-US" b="1" dirty="0">
                <a:solidFill>
                  <a:srgbClr val="333333"/>
                </a:solidFill>
              </a:rPr>
              <a:t>, </a:t>
            </a:r>
            <a:r>
              <a:rPr lang="en-US" b="1" i="1" dirty="0">
                <a:solidFill>
                  <a:srgbClr val="333333"/>
                </a:solidFill>
              </a:rPr>
              <a:t>job</a:t>
            </a:r>
            <a:r>
              <a:rPr lang="en-US" b="1" dirty="0">
                <a:solidFill>
                  <a:srgbClr val="333333"/>
                </a:solidFill>
              </a:rPr>
              <a:t> and </a:t>
            </a:r>
            <a:r>
              <a:rPr lang="en-US" b="1" i="1" dirty="0">
                <a:solidFill>
                  <a:srgbClr val="333333"/>
                </a:solidFill>
              </a:rPr>
              <a:t>marital status </a:t>
            </a:r>
            <a:r>
              <a:rPr lang="en-US" i="1" dirty="0">
                <a:solidFill>
                  <a:srgbClr val="333333"/>
                </a:solidFill>
              </a:rPr>
              <a:t>– Missing values contributed only 4.8% of overall dataset</a:t>
            </a:r>
            <a:endParaRPr lang="en-US" b="0" i="0" dirty="0">
              <a:solidFill>
                <a:srgbClr val="333333"/>
              </a:solidFill>
              <a:effectLst/>
            </a:endParaRPr>
          </a:p>
          <a:p>
            <a:pPr marL="0" indent="0">
              <a:buNone/>
            </a:pPr>
            <a:endParaRPr lang="en-US" dirty="0">
              <a:solidFill>
                <a:srgbClr val="333333"/>
              </a:solidFill>
              <a:latin typeface="Helvetica Neue"/>
            </a:endParaRPr>
          </a:p>
          <a:p>
            <a:endParaRPr lang="en-US" dirty="0">
              <a:solidFill>
                <a:srgbClr val="333333"/>
              </a:solidFill>
              <a:latin typeface="Helvetica Neue"/>
            </a:endParaRPr>
          </a:p>
          <a:p>
            <a:endParaRPr lang="en-US" dirty="0">
              <a:solidFill>
                <a:srgbClr val="333333"/>
              </a:solidFill>
              <a:latin typeface="Helvetica Neue"/>
            </a:endParaRPr>
          </a:p>
          <a:p>
            <a:endParaRPr lang="en-US" dirty="0">
              <a:solidFill>
                <a:srgbClr val="333333"/>
              </a:solidFill>
              <a:latin typeface="Helvetica Neue"/>
            </a:endParaRPr>
          </a:p>
          <a:p>
            <a:endParaRPr lang="en-AU" dirty="0"/>
          </a:p>
        </p:txBody>
      </p:sp>
      <p:sp>
        <p:nvSpPr>
          <p:cNvPr id="6" name="Footer Placeholder 5">
            <a:extLst>
              <a:ext uri="{FF2B5EF4-FFF2-40B4-BE49-F238E27FC236}">
                <a16:creationId xmlns:a16="http://schemas.microsoft.com/office/drawing/2014/main" id="{A5B6BA5D-CC3B-C040-845F-9462DEE470EF}"/>
              </a:ext>
            </a:extLst>
          </p:cNvPr>
          <p:cNvSpPr>
            <a:spLocks noGrp="1"/>
          </p:cNvSpPr>
          <p:nvPr>
            <p:ph type="ftr" sz="quarter" idx="11"/>
          </p:nvPr>
        </p:nvSpPr>
        <p:spPr>
          <a:xfrm>
            <a:off x="838200" y="6298981"/>
            <a:ext cx="4114800" cy="365125"/>
          </a:xfrm>
        </p:spPr>
        <p:txBody>
          <a:bodyPr/>
          <a:lstStyle/>
          <a:p>
            <a:pPr algn="l"/>
            <a:r>
              <a:rPr lang="en-AU" dirty="0"/>
              <a:t>The University of Sydney</a:t>
            </a:r>
          </a:p>
        </p:txBody>
      </p:sp>
      <p:sp>
        <p:nvSpPr>
          <p:cNvPr id="5" name="Slide Number Placeholder 4">
            <a:extLst>
              <a:ext uri="{FF2B5EF4-FFF2-40B4-BE49-F238E27FC236}">
                <a16:creationId xmlns:a16="http://schemas.microsoft.com/office/drawing/2014/main" id="{D9FCEBF6-2A1E-D24F-9169-A507601DE378}"/>
              </a:ext>
            </a:extLst>
          </p:cNvPr>
          <p:cNvSpPr>
            <a:spLocks noGrp="1"/>
          </p:cNvSpPr>
          <p:nvPr>
            <p:ph type="sldNum" sz="quarter" idx="12"/>
          </p:nvPr>
        </p:nvSpPr>
        <p:spPr/>
        <p:txBody>
          <a:bodyPr/>
          <a:lstStyle/>
          <a:p>
            <a:r>
              <a:rPr lang="en-AU" dirty="0"/>
              <a:t>Page </a:t>
            </a:r>
            <a:fld id="{C7B189C6-246E-4753-B1FA-127EE144DB05}" type="slidenum">
              <a:rPr lang="en-AU" smtClean="0"/>
              <a:t>9</a:t>
            </a:fld>
            <a:endParaRPr lang="en-AU" dirty="0"/>
          </a:p>
        </p:txBody>
      </p:sp>
      <p:pic>
        <p:nvPicPr>
          <p:cNvPr id="7" name="Picture 6">
            <a:extLst>
              <a:ext uri="{FF2B5EF4-FFF2-40B4-BE49-F238E27FC236}">
                <a16:creationId xmlns:a16="http://schemas.microsoft.com/office/drawing/2014/main" id="{3E18E15B-33D4-2049-B800-DF8DDCBF0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011" y="6296036"/>
            <a:ext cx="1214378" cy="485751"/>
          </a:xfrm>
          <a:prstGeom prst="rect">
            <a:avLst/>
          </a:prstGeom>
        </p:spPr>
      </p:pic>
    </p:spTree>
    <p:extLst>
      <p:ext uri="{BB962C8B-B14F-4D97-AF65-F5344CB8AC3E}">
        <p14:creationId xmlns:p14="http://schemas.microsoft.com/office/powerpoint/2010/main" val="65017814"/>
      </p:ext>
    </p:extLst>
  </p:cSld>
  <p:clrMapOvr>
    <a:masterClrMapping/>
  </p:clrMapOvr>
  <mc:AlternateContent xmlns:mc="http://schemas.openxmlformats.org/markup-compatibility/2006" xmlns:p14="http://schemas.microsoft.com/office/powerpoint/2010/main">
    <mc:Choice Requires="p14">
      <p:transition spd="slow" p14:dur="20000" advTm="20000"/>
    </mc:Choice>
    <mc:Fallback xmlns="">
      <p:transition spd="slow"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3454</TotalTime>
  <Words>2365</Words>
  <Application>Microsoft Macintosh PowerPoint</Application>
  <PresentationFormat>Widescreen</PresentationFormat>
  <Paragraphs>313</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Neue</vt:lpstr>
      <vt:lpstr>inherit</vt:lpstr>
      <vt:lpstr>Wingdings</vt:lpstr>
      <vt:lpstr>Office Theme</vt:lpstr>
      <vt:lpstr>Bank Marketing – Classification of Term Deposit Subscription</vt:lpstr>
      <vt:lpstr>Problem definition</vt:lpstr>
      <vt:lpstr>About Data</vt:lpstr>
      <vt:lpstr>Data exploration and pre-processing</vt:lpstr>
      <vt:lpstr>Insights from univariate analysis </vt:lpstr>
      <vt:lpstr>Outliers</vt:lpstr>
      <vt:lpstr>Feature correlation </vt:lpstr>
      <vt:lpstr>Relationship of categorical/numerical predictors with response</vt:lpstr>
      <vt:lpstr>Missing values</vt:lpstr>
      <vt:lpstr>EDA Conclusion</vt:lpstr>
      <vt:lpstr>Approach</vt:lpstr>
      <vt:lpstr>Model Selection </vt:lpstr>
      <vt:lpstr>Model Evaluation </vt:lpstr>
      <vt:lpstr>Logistic Regression </vt:lpstr>
      <vt:lpstr>Naïve Bayes </vt:lpstr>
      <vt:lpstr>Random Forest </vt:lpstr>
      <vt:lpstr>XG Boost </vt:lpstr>
      <vt:lpstr>Model Comparison </vt:lpstr>
      <vt:lpstr>Best Model – XGBoost - ROC</vt:lpstr>
      <vt:lpstr>Caveats and Further improvements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sukritv</dc:creator>
  <cp:lastModifiedBy>rathnaganesh.gopal@gmail.com</cp:lastModifiedBy>
  <cp:revision>83</cp:revision>
  <dcterms:created xsi:type="dcterms:W3CDTF">2021-10-30T23:25:02Z</dcterms:created>
  <dcterms:modified xsi:type="dcterms:W3CDTF">2021-11-03T05:15:33Z</dcterms:modified>
</cp:coreProperties>
</file>