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1" r:id="rId2"/>
    <p:sldId id="337" r:id="rId3"/>
    <p:sldId id="339" r:id="rId4"/>
    <p:sldId id="334" r:id="rId5"/>
    <p:sldId id="335" r:id="rId6"/>
    <p:sldId id="336" r:id="rId7"/>
    <p:sldId id="338" r:id="rId8"/>
    <p:sldId id="33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E24E4-D603-4935-8295-FED1ACB42CC0}" v="5" dt="2022-10-16T09:49:33.692"/>
    <p1510:client id="{F1522CDE-B4FD-4EF6-B8FF-0F58257F0329}" v="8" dt="2022-10-17T07:59:14.76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9EC"/>
          </a:solidFill>
        </a:fill>
      </a:tcStyle>
    </a:wholeTbl>
    <a:band2H>
      <a:tcTxStyle/>
      <a:tcStyle>
        <a:tcBdr/>
        <a:fill>
          <a:solidFill>
            <a:srgbClr val="E7EDF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EF2F4"/>
          </a:solidFill>
        </a:fill>
      </a:tcStyle>
    </a:wholeTbl>
    <a:band2H>
      <a:tcTxStyle/>
      <a:tcStyle>
        <a:tcBdr/>
        <a:fill>
          <a:solidFill>
            <a:srgbClr val="F6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>
      <p:cViewPr varScale="1">
        <p:scale>
          <a:sx n="125" d="100"/>
          <a:sy n="125" d="100"/>
        </p:scale>
        <p:origin x="15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nunul Huq" userId="7c72ebbbbe647762" providerId="LiveId" clId="{5F7E24E4-D603-4935-8295-FED1ACB42CC0}"/>
    <pc:docChg chg="custSel modSld">
      <pc:chgData name="Mashnunul Huq" userId="7c72ebbbbe647762" providerId="LiveId" clId="{5F7E24E4-D603-4935-8295-FED1ACB42CC0}" dt="2022-10-16T09:50:20.580" v="34" actId="14100"/>
      <pc:docMkLst>
        <pc:docMk/>
      </pc:docMkLst>
      <pc:sldChg chg="addSp delSp modSp mod">
        <pc:chgData name="Mashnunul Huq" userId="7c72ebbbbe647762" providerId="LiveId" clId="{5F7E24E4-D603-4935-8295-FED1ACB42CC0}" dt="2022-10-16T09:50:20.580" v="34" actId="14100"/>
        <pc:sldMkLst>
          <pc:docMk/>
          <pc:sldMk cId="3640536135" sldId="339"/>
        </pc:sldMkLst>
        <pc:picChg chg="add mod">
          <ac:chgData name="Mashnunul Huq" userId="7c72ebbbbe647762" providerId="LiveId" clId="{5F7E24E4-D603-4935-8295-FED1ACB42CC0}" dt="2022-10-16T09:46:43.988" v="5" actId="14100"/>
          <ac:picMkLst>
            <pc:docMk/>
            <pc:sldMk cId="3640536135" sldId="339"/>
            <ac:picMk id="4" creationId="{AFA82658-8D96-6FBF-00DE-4981E22957EA}"/>
          </ac:picMkLst>
        </pc:picChg>
        <pc:picChg chg="del">
          <ac:chgData name="Mashnunul Huq" userId="7c72ebbbbe647762" providerId="LiveId" clId="{5F7E24E4-D603-4935-8295-FED1ACB42CC0}" dt="2022-10-16T09:42:33.331" v="0" actId="478"/>
          <ac:picMkLst>
            <pc:docMk/>
            <pc:sldMk cId="3640536135" sldId="339"/>
            <ac:picMk id="5" creationId="{8EE3386E-2121-6CAE-B5CC-C1479181B512}"/>
          </ac:picMkLst>
        </pc:picChg>
        <pc:picChg chg="add mod">
          <ac:chgData name="Mashnunul Huq" userId="7c72ebbbbe647762" providerId="LiveId" clId="{5F7E24E4-D603-4935-8295-FED1ACB42CC0}" dt="2022-10-16T09:49:53.876" v="33" actId="14100"/>
          <ac:picMkLst>
            <pc:docMk/>
            <pc:sldMk cId="3640536135" sldId="339"/>
            <ac:picMk id="7" creationId="{BAAFF729-7AA7-C370-48BE-23A5D109A21D}"/>
          </ac:picMkLst>
        </pc:picChg>
        <pc:picChg chg="add mod">
          <ac:chgData name="Mashnunul Huq" userId="7c72ebbbbe647762" providerId="LiveId" clId="{5F7E24E4-D603-4935-8295-FED1ACB42CC0}" dt="2022-10-16T09:48:46.180" v="19" actId="14100"/>
          <ac:picMkLst>
            <pc:docMk/>
            <pc:sldMk cId="3640536135" sldId="339"/>
            <ac:picMk id="10" creationId="{465C49C5-DCA8-380C-E331-09AC8374174A}"/>
          </ac:picMkLst>
        </pc:picChg>
        <pc:picChg chg="mod">
          <ac:chgData name="Mashnunul Huq" userId="7c72ebbbbe647762" providerId="LiveId" clId="{5F7E24E4-D603-4935-8295-FED1ACB42CC0}" dt="2022-10-16T09:50:20.580" v="34" actId="14100"/>
          <ac:picMkLst>
            <pc:docMk/>
            <pc:sldMk cId="3640536135" sldId="339"/>
            <ac:picMk id="11" creationId="{8C91972F-A25A-3E29-6DEF-7FCC774EFD99}"/>
          </ac:picMkLst>
        </pc:picChg>
        <pc:picChg chg="add mod">
          <ac:chgData name="Mashnunul Huq" userId="7c72ebbbbe647762" providerId="LiveId" clId="{5F7E24E4-D603-4935-8295-FED1ACB42CC0}" dt="2022-10-16T09:49:48.251" v="32" actId="14100"/>
          <ac:picMkLst>
            <pc:docMk/>
            <pc:sldMk cId="3640536135" sldId="339"/>
            <ac:picMk id="13" creationId="{805D29AC-0DEB-B91F-7DF5-2711035A40EB}"/>
          </ac:picMkLst>
        </pc:picChg>
        <pc:picChg chg="del">
          <ac:chgData name="Mashnunul Huq" userId="7c72ebbbbe647762" providerId="LiveId" clId="{5F7E24E4-D603-4935-8295-FED1ACB42CC0}" dt="2022-10-16T09:46:52.288" v="6" actId="478"/>
          <ac:picMkLst>
            <pc:docMk/>
            <pc:sldMk cId="3640536135" sldId="339"/>
            <ac:picMk id="15" creationId="{EA56AEAE-2A46-647F-914C-632D814ED9A7}"/>
          </ac:picMkLst>
        </pc:picChg>
        <pc:picChg chg="add mod">
          <ac:chgData name="Mashnunul Huq" userId="7c72ebbbbe647762" providerId="LiveId" clId="{5F7E24E4-D603-4935-8295-FED1ACB42CC0}" dt="2022-10-16T09:49:44.520" v="31" actId="14100"/>
          <ac:picMkLst>
            <pc:docMk/>
            <pc:sldMk cId="3640536135" sldId="339"/>
            <ac:picMk id="16" creationId="{EBCBD1A5-0EB8-4BD5-85BE-B9370DBEDCEA}"/>
          </ac:picMkLst>
        </pc:picChg>
        <pc:picChg chg="del">
          <ac:chgData name="Mashnunul Huq" userId="7c72ebbbbe647762" providerId="LiveId" clId="{5F7E24E4-D603-4935-8295-FED1ACB42CC0}" dt="2022-10-16T09:48:22.742" v="13" actId="478"/>
          <ac:picMkLst>
            <pc:docMk/>
            <pc:sldMk cId="3640536135" sldId="339"/>
            <ac:picMk id="19" creationId="{D08BDD85-3B05-4C3A-1EE7-1594E6237F8D}"/>
          </ac:picMkLst>
        </pc:picChg>
        <pc:picChg chg="del">
          <ac:chgData name="Mashnunul Huq" userId="7c72ebbbbe647762" providerId="LiveId" clId="{5F7E24E4-D603-4935-8295-FED1ACB42CC0}" dt="2022-10-16T09:48:57.681" v="20" actId="478"/>
          <ac:picMkLst>
            <pc:docMk/>
            <pc:sldMk cId="3640536135" sldId="339"/>
            <ac:picMk id="21" creationId="{019ECE3E-1241-96D1-59B6-D74D0FA73881}"/>
          </ac:picMkLst>
        </pc:picChg>
        <pc:picChg chg="del mod">
          <ac:chgData name="Mashnunul Huq" userId="7c72ebbbbe647762" providerId="LiveId" clId="{5F7E24E4-D603-4935-8295-FED1ACB42CC0}" dt="2022-10-16T09:49:35.246" v="29" actId="478"/>
          <ac:picMkLst>
            <pc:docMk/>
            <pc:sldMk cId="3640536135" sldId="339"/>
            <ac:picMk id="23" creationId="{1A0D5C92-0760-ABBB-CCD8-A037B04AB843}"/>
          </ac:picMkLst>
        </pc:picChg>
      </pc:sldChg>
    </pc:docChg>
  </pc:docChgLst>
  <pc:docChgLst>
    <pc:chgData name="Mandar Patkar" userId="dea28d49ea53da6a" providerId="LiveId" clId="{F1522CDE-B4FD-4EF6-B8FF-0F58257F0329}"/>
    <pc:docChg chg="undo custSel modSld">
      <pc:chgData name="Mandar Patkar" userId="dea28d49ea53da6a" providerId="LiveId" clId="{F1522CDE-B4FD-4EF6-B8FF-0F58257F0329}" dt="2022-10-17T07:58:38.725" v="106" actId="20577"/>
      <pc:docMkLst>
        <pc:docMk/>
      </pc:docMkLst>
      <pc:sldChg chg="modSp mod">
        <pc:chgData name="Mandar Patkar" userId="dea28d49ea53da6a" providerId="LiveId" clId="{F1522CDE-B4FD-4EF6-B8FF-0F58257F0329}" dt="2022-10-16T10:00:04.976" v="46" actId="108"/>
        <pc:sldMkLst>
          <pc:docMk/>
          <pc:sldMk cId="2968395323" sldId="261"/>
        </pc:sldMkLst>
        <pc:graphicFrameChg chg="mod modGraphic">
          <ac:chgData name="Mandar Patkar" userId="dea28d49ea53da6a" providerId="LiveId" clId="{F1522CDE-B4FD-4EF6-B8FF-0F58257F0329}" dt="2022-10-16T10:00:04.976" v="46" actId="108"/>
          <ac:graphicFrameMkLst>
            <pc:docMk/>
            <pc:sldMk cId="2968395323" sldId="261"/>
            <ac:graphicFrameMk id="5" creationId="{05A88EBD-96E1-4E0E-978C-18A6CEADB416}"/>
          </ac:graphicFrameMkLst>
        </pc:graphicFrameChg>
      </pc:sldChg>
      <pc:sldChg chg="modSp mod">
        <pc:chgData name="Mandar Patkar" userId="dea28d49ea53da6a" providerId="LiveId" clId="{F1522CDE-B4FD-4EF6-B8FF-0F58257F0329}" dt="2022-10-17T07:56:44.040" v="101" actId="20577"/>
        <pc:sldMkLst>
          <pc:docMk/>
          <pc:sldMk cId="3316763043" sldId="326"/>
        </pc:sldMkLst>
        <pc:graphicFrameChg chg="modGraphic">
          <ac:chgData name="Mandar Patkar" userId="dea28d49ea53da6a" providerId="LiveId" clId="{F1522CDE-B4FD-4EF6-B8FF-0F58257F0329}" dt="2022-10-17T07:56:44.040" v="101" actId="20577"/>
          <ac:graphicFrameMkLst>
            <pc:docMk/>
            <pc:sldMk cId="3316763043" sldId="326"/>
            <ac:graphicFrameMk id="4" creationId="{8A8715BC-6695-C1CA-EE0A-03B721868A46}"/>
          </ac:graphicFrameMkLst>
        </pc:graphicFrameChg>
      </pc:sldChg>
      <pc:sldChg chg="modSp mod">
        <pc:chgData name="Mandar Patkar" userId="dea28d49ea53da6a" providerId="LiveId" clId="{F1522CDE-B4FD-4EF6-B8FF-0F58257F0329}" dt="2022-10-16T10:24:21.836" v="98" actId="6549"/>
        <pc:sldMkLst>
          <pc:docMk/>
          <pc:sldMk cId="1091521524" sldId="328"/>
        </pc:sldMkLst>
        <pc:spChg chg="mod">
          <ac:chgData name="Mandar Patkar" userId="dea28d49ea53da6a" providerId="LiveId" clId="{F1522CDE-B4FD-4EF6-B8FF-0F58257F0329}" dt="2022-10-16T10:24:21.836" v="98" actId="6549"/>
          <ac:spMkLst>
            <pc:docMk/>
            <pc:sldMk cId="1091521524" sldId="328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6T10:00:45.597" v="50" actId="14100"/>
        <pc:sldMkLst>
          <pc:docMk/>
          <pc:sldMk cId="441471427" sldId="334"/>
        </pc:sldMkLst>
        <pc:spChg chg="mod">
          <ac:chgData name="Mandar Patkar" userId="dea28d49ea53da6a" providerId="LiveId" clId="{F1522CDE-B4FD-4EF6-B8FF-0F58257F0329}" dt="2022-10-16T10:00:45.597" v="50" actId="14100"/>
          <ac:spMkLst>
            <pc:docMk/>
            <pc:sldMk cId="441471427" sldId="334"/>
            <ac:spMk id="2" creationId="{56CE4166-50BE-4018-8238-1DF3104CDC72}"/>
          </ac:spMkLst>
        </pc:spChg>
      </pc:sldChg>
      <pc:sldChg chg="modSp mod">
        <pc:chgData name="Mandar Patkar" userId="dea28d49ea53da6a" providerId="LiveId" clId="{F1522CDE-B4FD-4EF6-B8FF-0F58257F0329}" dt="2022-10-16T10:24:53.342" v="100" actId="20577"/>
        <pc:sldMkLst>
          <pc:docMk/>
          <pc:sldMk cId="2652756945" sldId="335"/>
        </pc:sldMkLst>
        <pc:spChg chg="mod">
          <ac:chgData name="Mandar Patkar" userId="dea28d49ea53da6a" providerId="LiveId" clId="{F1522CDE-B4FD-4EF6-B8FF-0F58257F0329}" dt="2022-10-16T10:24:53.342" v="100" actId="20577"/>
          <ac:spMkLst>
            <pc:docMk/>
            <pc:sldMk cId="2652756945" sldId="335"/>
            <ac:spMk id="175" creationId="{00000000-0000-0000-0000-000000000000}"/>
          </ac:spMkLst>
        </pc:spChg>
      </pc:sldChg>
      <pc:sldChg chg="modSp mod">
        <pc:chgData name="Mandar Patkar" userId="dea28d49ea53da6a" providerId="LiveId" clId="{F1522CDE-B4FD-4EF6-B8FF-0F58257F0329}" dt="2022-10-17T07:58:38.725" v="106" actId="20577"/>
        <pc:sldMkLst>
          <pc:docMk/>
          <pc:sldMk cId="3286206906" sldId="338"/>
        </pc:sldMkLst>
        <pc:spChg chg="mod">
          <ac:chgData name="Mandar Patkar" userId="dea28d49ea53da6a" providerId="LiveId" clId="{F1522CDE-B4FD-4EF6-B8FF-0F58257F0329}" dt="2022-10-17T07:58:38.725" v="106" actId="20577"/>
          <ac:spMkLst>
            <pc:docMk/>
            <pc:sldMk cId="3286206906" sldId="338"/>
            <ac:spMk id="3" creationId="{F52A42EF-B2F9-0A93-7039-A00C0595F3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55838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4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2545360" y="6690412"/>
            <a:ext cx="128564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  <p:sp>
        <p:nvSpPr>
          <p:cNvPr id="19" name="Textfeld 11"/>
          <p:cNvSpPr txBox="1"/>
          <p:nvPr/>
        </p:nvSpPr>
        <p:spPr>
          <a:xfrm>
            <a:off x="539899" y="6660547"/>
            <a:ext cx="1875185" cy="15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Wissen durch Praxis stärkt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Rechteck 6"/>
          <p:cNvSpPr/>
          <p:nvPr/>
        </p:nvSpPr>
        <p:spPr>
          <a:xfrm>
            <a:off x="1587" y="1151729"/>
            <a:ext cx="9132889" cy="5706271"/>
          </a:xfrm>
          <a:prstGeom prst="rect">
            <a:avLst/>
          </a:prstGeom>
          <a:solidFill>
            <a:srgbClr val="D1D3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07" name="Rechteck 1"/>
          <p:cNvSpPr/>
          <p:nvPr/>
        </p:nvSpPr>
        <p:spPr>
          <a:xfrm flipH="1">
            <a:off x="0" y="1154111"/>
            <a:ext cx="9162000" cy="5724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676" y="0"/>
                </a:lnTo>
                <a:lnTo>
                  <a:pt x="676" y="20532"/>
                </a:lnTo>
                <a:lnTo>
                  <a:pt x="21600" y="20532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eltext"/>
          <p:cNvSpPr txBox="1">
            <a:spLocks noGrp="1"/>
          </p:cNvSpPr>
          <p:nvPr>
            <p:ph type="title"/>
          </p:nvPr>
        </p:nvSpPr>
        <p:spPr>
          <a:xfrm>
            <a:off x="531316" y="1412775"/>
            <a:ext cx="8163422" cy="64324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0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53799"/>
            <a:ext cx="128564" cy="1270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1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539999" y="2060848"/>
            <a:ext cx="8154739" cy="24622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b="1"/>
            </a:lvl1pPr>
            <a:lvl2pPr marL="0" indent="457200">
              <a:spcBef>
                <a:spcPts val="300"/>
              </a:spcBef>
              <a:buSzTx/>
              <a:buNone/>
              <a:defRPr sz="1600" b="1"/>
            </a:lvl2pPr>
            <a:lvl3pPr marL="0" indent="914400">
              <a:spcBef>
                <a:spcPts val="300"/>
              </a:spcBef>
              <a:buSzTx/>
              <a:buNone/>
              <a:defRPr sz="1600" b="1"/>
            </a:lvl3pPr>
            <a:lvl4pPr marL="0" indent="1371600">
              <a:spcBef>
                <a:spcPts val="300"/>
              </a:spcBef>
              <a:buSzTx/>
              <a:buNone/>
              <a:defRPr sz="1600" b="1"/>
            </a:lvl4pPr>
            <a:lvl5pPr marL="0" indent="1828800">
              <a:spcBef>
                <a:spcPts val="300"/>
              </a:spcBef>
              <a:buSzTx/>
              <a:buNone/>
              <a:defRPr sz="1600" b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1"/>
          </p:nvPr>
        </p:nvSpPr>
        <p:spPr>
          <a:xfrm>
            <a:off x="4725987" y="6195147"/>
            <a:ext cx="3968751" cy="186602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ts val="200"/>
              </a:spcBef>
              <a:defRPr sz="12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41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5988050"/>
            <a:ext cx="2133600" cy="36830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50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5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September 2017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de-DE" sz="1200" b="1">
                <a:solidFill>
                  <a:schemeClr val="bg1"/>
                </a:solidFill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390283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iteltext"/>
          <p:cNvSpPr txBox="1">
            <a:spLocks noGrp="1"/>
          </p:cNvSpPr>
          <p:nvPr>
            <p:ph type="title"/>
          </p:nvPr>
        </p:nvSpPr>
        <p:spPr>
          <a:xfrm>
            <a:off x="521999" y="981075"/>
            <a:ext cx="8173033" cy="844538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hteck 1"/>
          <p:cNvSpPr/>
          <p:nvPr/>
        </p:nvSpPr>
        <p:spPr>
          <a:xfrm flipH="1">
            <a:off x="7356474" y="5065710"/>
            <a:ext cx="1799654" cy="180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5" y="0"/>
                </a:lnTo>
                <a:lnTo>
                  <a:pt x="2335" y="19123"/>
                </a:lnTo>
                <a:lnTo>
                  <a:pt x="21600" y="1912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3A55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6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896" y="177615"/>
            <a:ext cx="1440001" cy="58125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 flipH="1">
            <a:off x="7068129" y="4778102"/>
            <a:ext cx="2088001" cy="208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74" y="0"/>
                </a:lnTo>
                <a:lnTo>
                  <a:pt x="1974" y="19515"/>
                </a:lnTo>
                <a:lnTo>
                  <a:pt x="21600" y="1951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rafik 4" descr="Grafik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8372" y="222547"/>
            <a:ext cx="1800001" cy="7265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521999" y="1154112"/>
            <a:ext cx="8173033" cy="6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536573" y="2060848"/>
            <a:ext cx="8158165" cy="4320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29381" y="6670774"/>
            <a:ext cx="128564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sz="9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266700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542925" marR="0" indent="-2667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8429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109662" marR="0" indent="-3000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4917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948939" marR="0" indent="-20573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4061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863340" marR="0" indent="-20574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api/span-resolver" TargetMode="External"/><Relationship Id="rId2" Type="http://schemas.openxmlformats.org/officeDocument/2006/relationships/hyperlink" Target="https://spacy.io/api/core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y/en_core_web_trf" TargetMode="External"/><Relationship Id="rId2" Type="http://schemas.openxmlformats.org/officeDocument/2006/relationships/hyperlink" Target="https://github.com/explosion/spacy-experimental/releases/tag/v0.6.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p.stanford.edu/projects/coref.shtml" TargetMode="External"/><Relationship Id="rId4" Type="http://schemas.openxmlformats.org/officeDocument/2006/relationships/hyperlink" Target="https://explosion.ai/abou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/>
          <p:cNvSpPr>
            <a:spLocks noGrp="1"/>
          </p:cNvSpPr>
          <p:nvPr>
            <p:ph type="ctrTitle"/>
          </p:nvPr>
        </p:nvSpPr>
        <p:spPr>
          <a:xfrm>
            <a:off x="261342" y="2582116"/>
            <a:ext cx="8433396" cy="492444"/>
          </a:xfrm>
        </p:spPr>
        <p:txBody>
          <a:bodyPr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2439" y="3356992"/>
            <a:ext cx="7579122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NLP for ESG Goal </a:t>
            </a:r>
            <a:r>
              <a:rPr lang="en-GB" sz="3200" dirty="0">
                <a:solidFill>
                  <a:srgbClr val="2D89CC"/>
                </a:solidFill>
                <a:latin typeface="Arial" pitchFamily="34" charset="0"/>
                <a:cs typeface="Arial" pitchFamily="34" charset="0"/>
              </a:rPr>
              <a:t>Extraction</a:t>
            </a:r>
            <a:endParaRPr lang="en-GB" sz="3200" b="0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085410" y="6093296"/>
            <a:ext cx="17652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latin typeface="Arial" pitchFamily="34" charset="0"/>
                <a:cs typeface="Arial" pitchFamily="34" charset="0"/>
              </a:rPr>
              <a:t>January</a:t>
            </a:r>
            <a:r>
              <a:rPr lang="de-DE" sz="1400" dirty="0">
                <a:latin typeface="Arial" pitchFamily="34" charset="0"/>
                <a:cs typeface="Arial" pitchFamily="34" charset="0"/>
              </a:rPr>
              <a:t> 23th, 2023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assist in the analysis of lengthy ESG reports, I am proposing an NLP pipeline which would extract organizational goals from the piece of text provided by the users.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core stages of the proposed pipeline: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Coreference Resolution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Named Entity Recognition</a:t>
            </a:r>
          </a:p>
          <a:p>
            <a:pPr marL="609600" lvl="1" indent="-342900" algn="just" defTabSz="521208">
              <a:spcBef>
                <a:spcPts val="200"/>
              </a:spcBef>
              <a:buFont typeface="+mj-lt"/>
              <a:buAutoNum type="arabicPeriod"/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Parts-of-speech tagging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text obtained after the proposed NLP processing will be filtered for goals. Generally, goals constitute the pattern wherein the organization(company) is an active actor with a potential futuristic timeline.</a:t>
            </a:r>
          </a:p>
        </p:txBody>
      </p:sp>
    </p:spTree>
    <p:extLst>
      <p:ext uri="{BB962C8B-B14F-4D97-AF65-F5344CB8AC3E}">
        <p14:creationId xmlns:p14="http://schemas.microsoft.com/office/powerpoint/2010/main" val="168194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err="1"/>
              <a:t>urlaubsguru.de</a:t>
            </a:r>
            <a:endParaRPr dirty="0"/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Introduction</a:t>
            </a:r>
            <a:endParaRPr sz="2400" b="0" dirty="0"/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proposed NLP pipeline for ESG goal extraction would use 2 open-sourced pretrained transformer model-based pipelines.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Coreference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[1]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This experimental pipeline encompasses two prime components: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a.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CoreferenceResolver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An LSTM over the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RoBERTa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base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transfomer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b.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SpanResolver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- A lightweight CNN with two output channels.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English core transformer pipeline</a:t>
            </a: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4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is a production-grade modular pipeline, in its basic form consist of  tagger, parser,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attribute_ruler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	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lemmatizer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ner</a:t>
            </a:r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components.</a:t>
            </a:r>
          </a:p>
        </p:txBody>
      </p:sp>
    </p:spTree>
    <p:extLst>
      <p:ext uri="{BB962C8B-B14F-4D97-AF65-F5344CB8AC3E}">
        <p14:creationId xmlns:p14="http://schemas.microsoft.com/office/powerpoint/2010/main" val="274369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GB" sz="2400" b="0" dirty="0"/>
              <a:t>1. Coreference Resolution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this stage of the proposed NLP pipeline, a transformer model-based pipeline authored by explosion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[3]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employed. The model is currently in an experimental stage with limited functionality and hence not yet published on Hugging Face.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coreference resolution</a:t>
            </a:r>
            <a:r>
              <a:rPr lang="en-US" sz="12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[4]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Coreference Resolution example&#10;">
            <a:extLst>
              <a:ext uri="{FF2B5EF4-FFF2-40B4-BE49-F238E27FC236}">
                <a16:creationId xmlns:a16="http://schemas.microsoft.com/office/drawing/2014/main" id="{C49AD528-4B74-F480-9255-D9F453EAD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64" y="3196580"/>
            <a:ext cx="3873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67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unterstützen</a:t>
            </a:r>
            <a:r>
              <a:rPr dirty="0"/>
              <a:t>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sz="2400" b="0" dirty="0"/>
              <a:t>2. </a:t>
            </a:r>
            <a:r>
              <a:rPr lang="de-DE" sz="2400" b="0" dirty="0" err="1"/>
              <a:t>Named</a:t>
            </a:r>
            <a:r>
              <a:rPr lang="de-DE" sz="2400" b="0" dirty="0"/>
              <a:t> Entity Recognition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this stage in the pipeline, English core transformer pipeline by spaCy</a:t>
            </a:r>
            <a:r>
              <a:rPr lang="en-US" sz="1600" baseline="30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[2]</a:t>
            </a: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used to label entities.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step would allow us to label the organization(company) in the provided text.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term ‘Deutsche Bank’ is classified as an organization 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of Named Entity Recognition</a:t>
            </a:r>
          </a:p>
          <a:p>
            <a:pPr algn="ctr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B7FF9E-C0D2-E5D3-F4A2-27E39313F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3111748"/>
            <a:ext cx="4368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3. Parts-of-speech tagging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English core transformer pipeline by spaCy used in the last stage of the pipeline also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offers POS tagging functionality. We could label action words (verbs) with POS tagging.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sentence ‘Monsanto investigates toxic fertilizers’ has been processed for POS tagging </a:t>
            </a:r>
          </a:p>
          <a:p>
            <a:pPr algn="just"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r>
              <a:rPr lang="en-US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the following example.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54">
                <a:solidFill>
                  <a:srgbClr val="2D89CC"/>
                </a:solidFill>
              </a:defRPr>
            </a:pPr>
            <a:r>
              <a:rPr kumimoji="0" lang="en-US" sz="1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Example of POS tagging</a:t>
            </a:r>
          </a:p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C87D-D823-3D83-F4D9-F32A883EA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62300"/>
            <a:ext cx="6553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8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3">
            <a:extLst>
              <a:ext uri="{FF2B5EF4-FFF2-40B4-BE49-F238E27FC236}">
                <a16:creationId xmlns:a16="http://schemas.microsoft.com/office/drawing/2014/main" id="{53532D9D-2A71-C118-CDDA-077EC64473C2}"/>
              </a:ext>
            </a:extLst>
          </p:cNvPr>
          <p:cNvSpPr txBox="1"/>
          <p:nvPr/>
        </p:nvSpPr>
        <p:spPr>
          <a:xfrm>
            <a:off x="6775436" y="6174502"/>
            <a:ext cx="1835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80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urlaubsguru.de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70D19317-1B4F-304C-1D4A-EA0302FFCF7D}"/>
              </a:ext>
            </a:extLst>
          </p:cNvPr>
          <p:cNvSpPr txBox="1"/>
          <p:nvPr/>
        </p:nvSpPr>
        <p:spPr>
          <a:xfrm>
            <a:off x="4224923" y="5404556"/>
            <a:ext cx="438572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2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Wir unterstützen Sie!</a:t>
            </a:r>
          </a:p>
        </p:txBody>
      </p:sp>
      <p:sp>
        <p:nvSpPr>
          <p:cNvPr id="18" name="Textfeld 11">
            <a:extLst>
              <a:ext uri="{FF2B5EF4-FFF2-40B4-BE49-F238E27FC236}">
                <a16:creationId xmlns:a16="http://schemas.microsoft.com/office/drawing/2014/main" id="{06C6545E-FB3B-AE3B-9D25-602E2D9EF1BA}"/>
              </a:ext>
            </a:extLst>
          </p:cNvPr>
          <p:cNvSpPr txBox="1"/>
          <p:nvPr/>
        </p:nvSpPr>
        <p:spPr>
          <a:xfrm>
            <a:off x="503795" y="1047837"/>
            <a:ext cx="781364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sz="2400" b="0" dirty="0"/>
              <a:t>References</a:t>
            </a:r>
          </a:p>
        </p:txBody>
      </p:sp>
      <p:sp>
        <p:nvSpPr>
          <p:cNvPr id="19" name="Begrüßung durch die Zentrale Studienberatung…">
            <a:extLst>
              <a:ext uri="{FF2B5EF4-FFF2-40B4-BE49-F238E27FC236}">
                <a16:creationId xmlns:a16="http://schemas.microsoft.com/office/drawing/2014/main" id="{8D2EA736-DA6B-25DA-9FE6-F78FCA6C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6574" y="1628799"/>
            <a:ext cx="8139880" cy="48228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spcBef>
                <a:spcPts val="200"/>
              </a:spcBef>
              <a:defRPr sz="1254">
                <a:solidFill>
                  <a:schemeClr val="accent1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1D773D-2AFD-C4A5-C767-FA15FE2B2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3588"/>
              </p:ext>
            </p:extLst>
          </p:nvPr>
        </p:nvGraphicFramePr>
        <p:xfrm>
          <a:off x="682077" y="1844824"/>
          <a:ext cx="7848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473">
                  <a:extLst>
                    <a:ext uri="{9D8B030D-6E8A-4147-A177-3AD203B41FA5}">
                      <a16:colId xmlns:a16="http://schemas.microsoft.com/office/drawing/2014/main" val="3924503979"/>
                    </a:ext>
                  </a:extLst>
                </a:gridCol>
                <a:gridCol w="6040728">
                  <a:extLst>
                    <a:ext uri="{9D8B030D-6E8A-4147-A177-3AD203B41FA5}">
                      <a16:colId xmlns:a16="http://schemas.microsoft.com/office/drawing/2014/main" val="1629292043"/>
                    </a:ext>
                  </a:extLst>
                </a:gridCol>
                <a:gridCol w="1388672">
                  <a:extLst>
                    <a:ext uri="{9D8B030D-6E8A-4147-A177-3AD203B41FA5}">
                      <a16:colId xmlns:a16="http://schemas.microsoft.com/office/drawing/2014/main" val="258752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Links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224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Github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repository of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explosion.ai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for Coreference transformer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2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6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Hugging face page for core English transformer pipeline by spaCy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3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1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explosion(author of neural </a:t>
                      </a:r>
                      <a:r>
                        <a:rPr lang="en-US" sz="16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coref</a:t>
                      </a:r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transformer 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4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194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Example of Coreference Resolution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  <a:hlinkClick r:id="rId5"/>
                        </a:rPr>
                        <a:t>link</a:t>
                      </a:r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9910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6833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87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1FAC0-4D7D-44F8-8080-461B78A0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56992"/>
            <a:ext cx="8163422" cy="648072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Thank you</a:t>
            </a:r>
            <a:endParaRPr lang="en-GB" sz="4000" u="sng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FF4736C-15B4-430D-AE4B-D828B16413C5}"/>
              </a:ext>
            </a:extLst>
          </p:cNvPr>
          <p:cNvSpPr txBox="1">
            <a:spLocks/>
          </p:cNvSpPr>
          <p:nvPr/>
        </p:nvSpPr>
        <p:spPr>
          <a:xfrm>
            <a:off x="323528" y="3212976"/>
            <a:ext cx="8163422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34532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H_blau">
  <a:themeElements>
    <a:clrScheme name="FH_bla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89CC"/>
      </a:accent1>
      <a:accent2>
        <a:srgbClr val="E6F5FA"/>
      </a:accent2>
      <a:accent3>
        <a:srgbClr val="8F8F8F"/>
      </a:accent3>
      <a:accent4>
        <a:srgbClr val="B6D6ED"/>
      </a:accent4>
      <a:accent5>
        <a:srgbClr val="AECAE2"/>
      </a:accent5>
      <a:accent6>
        <a:srgbClr val="D0DEE3"/>
      </a:accent6>
      <a:hlink>
        <a:srgbClr val="0000FF"/>
      </a:hlink>
      <a:folHlink>
        <a:srgbClr val="FF00FF"/>
      </a:folHlink>
    </a:clrScheme>
    <a:fontScheme name="FH_blau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H_bl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469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FH_blau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subject/>
  <dc:creator>Shubham Suryawanshi</dc:creator>
  <cp:keywords/>
  <dc:description/>
  <cp:lastModifiedBy>Shubham Suryawanshi</cp:lastModifiedBy>
  <cp:revision>190</cp:revision>
  <dcterms:modified xsi:type="dcterms:W3CDTF">2023-01-22T22:40:59Z</dcterms:modified>
  <cp:category/>
</cp:coreProperties>
</file>