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1" r:id="rId2"/>
    <p:sldId id="337" r:id="rId3"/>
    <p:sldId id="339" r:id="rId4"/>
    <p:sldId id="334" r:id="rId5"/>
    <p:sldId id="335" r:id="rId6"/>
    <p:sldId id="336" r:id="rId7"/>
    <p:sldId id="341" r:id="rId8"/>
    <p:sldId id="340" r:id="rId9"/>
    <p:sldId id="338" r:id="rId10"/>
    <p:sldId id="33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>
      <p:cViewPr varScale="1">
        <p:scale>
          <a:sx n="125" d="100"/>
          <a:sy n="125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api/span-resolver" TargetMode="External"/><Relationship Id="rId2" Type="http://schemas.openxmlformats.org/officeDocument/2006/relationships/hyperlink" Target="https://spacy.io/api/core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y/en_core_web_trf" TargetMode="External"/><Relationship Id="rId2" Type="http://schemas.openxmlformats.org/officeDocument/2006/relationships/hyperlink" Target="https://github.com/explosion/spacy-experimental/releases/tag/v0.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projects/coref.shtml" TargetMode="External"/><Relationship Id="rId5" Type="http://schemas.openxmlformats.org/officeDocument/2006/relationships/hyperlink" Target="https://explosion.ai/about" TargetMode="External"/><Relationship Id="rId4" Type="http://schemas.openxmlformats.org/officeDocument/2006/relationships/hyperlink" Target="https://github.com/google-research/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006863" y="6093296"/>
            <a:ext cx="1843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Arial" pitchFamily="34" charset="0"/>
                <a:cs typeface="Arial" pitchFamily="34" charset="0"/>
              </a:rPr>
              <a:t>February 16</a:t>
            </a:r>
            <a:r>
              <a:rPr lang="de-DE" sz="14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assist in the analysis process of lengthy ESG reports, I am proposing an NLP pipeline which would extract organizational goals from the piece of text provided by the user.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core stages of the proposed pipeline: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 Resolution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Named Entity Recognition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Parts-of-speech Tagging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Fine-tuned BERT Classifier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Generally, goals constitute the pattern wherein the organization(company) is an active actor with a potential futuristic timeline. The first three stages help to filter action statements large text corpus and finally the BERT classifier extracts goals from action statements.</a:t>
            </a:r>
          </a:p>
        </p:txBody>
      </p:sp>
    </p:spTree>
    <p:extLst>
      <p:ext uri="{BB962C8B-B14F-4D97-AF65-F5344CB8AC3E}">
        <p14:creationId xmlns:p14="http://schemas.microsoft.com/office/powerpoint/2010/main" val="16819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initial 3 stages used for NLP preprocessing for ESG goal extraction would use 2 open-sourced pretrained transformer model-based pipelines.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1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Coreference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This experimental pipeline encompasses two prime components: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a.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CoreferenceResolver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An LSTM over the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RoBERTa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base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transfomer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b.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 lightweight CNN with two output channels.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2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3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English core transformer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It is a production-grade modular pipeline, in its basic form consist of tagger, parser,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attribute_ruler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lemmatizer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components.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4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Fine-tuned BERT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An annotated dataset was created from ESG report from multiple DAX100 companies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to fine-tune a pre-trained model.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GB" sz="2400" b="0" dirty="0"/>
              <a:t>1. Coreference Resolution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stage of the proposed NLP pipeline, a transformer model-based pipeline authored by explosion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[4]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employed. The model is currently in an experimental stage with limited functionality and hence not yet published on Hugging Face.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coreference resolution</a:t>
            </a:r>
            <a:r>
              <a:rPr lang="en-US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[5]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Coreference Resolution example&#10;">
            <a:extLst>
              <a:ext uri="{FF2B5EF4-FFF2-40B4-BE49-F238E27FC236}">
                <a16:creationId xmlns:a16="http://schemas.microsoft.com/office/drawing/2014/main" id="{C49AD528-4B74-F480-9255-D9F453EA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4" y="3501008"/>
            <a:ext cx="387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sz="2400" b="0" dirty="0"/>
              <a:t>2. Named Entity Recognition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this stage in the pipeline, English core transformer pipeline by spaCy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used to label entities.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would allow us to label the organization(company) in the provided text.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term ‘Deutsche Bank’ is classified as an organization 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Named Entity Recognition</a:t>
            </a: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B7FF9E-C0D2-E5D3-F4A2-27E39313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19" y="3543796"/>
            <a:ext cx="4368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3. Parts-of-speech tagging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English core transformer pipeline by spaCy used in the last stage of the pipeline also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offers POS tagging functionality. We could label action words (verbs) with POS tagging.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sentence ‘Monsanto investigates toxic fertilizers’ has been processed for POS tagging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Example of POS tagging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C87D-D823-3D83-F4D9-F32A883E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15680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4. Fine-tuned BERT classifier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’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bert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-base-uncased’ was used as the base classifier model, it was then trained on about 3.5k annotated samples to classify goals from action statements. The Fine-tuning process adds 12 additional hidden layers on top of pre-trained BERT layers.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Description of the 4</a:t>
            </a:r>
            <a:r>
              <a:rPr kumimoji="0" lang="en-US" sz="120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th</a:t>
            </a: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stage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48E675-C9A8-6BA4-13D7-CBD12925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54" y="3356992"/>
            <a:ext cx="5969691" cy="7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Pipeline example run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“At Bosch, diversity is a fundamental pillar. We ensured a diverse workforce by taking necessary measures in the past. Still, The company intends to increase workforce diversity by 40%. It would enable a healthy and balanced workforce that would be warm and welcoming for people from diverse backgrounds.”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“Still, Bosch intends to increase workforce diversity by 40 %.”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F872628-F1A1-37AA-F9F4-B3A76D40B723}"/>
              </a:ext>
            </a:extLst>
          </p:cNvPr>
          <p:cNvSpPr/>
          <p:nvPr/>
        </p:nvSpPr>
        <p:spPr>
          <a:xfrm>
            <a:off x="4050579" y="3429000"/>
            <a:ext cx="720080" cy="792088"/>
          </a:xfrm>
          <a:prstGeom prst="downArrow">
            <a:avLst/>
          </a:prstGeom>
          <a:solidFill>
            <a:schemeClr val="accent2">
              <a:lumMod val="9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References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1D773D-2AFD-C4A5-C767-FA15FE2B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57695"/>
              </p:ext>
            </p:extLst>
          </p:nvPr>
        </p:nvGraphicFramePr>
        <p:xfrm>
          <a:off x="682077" y="1844824"/>
          <a:ext cx="78488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473">
                  <a:extLst>
                    <a:ext uri="{9D8B030D-6E8A-4147-A177-3AD203B41FA5}">
                      <a16:colId xmlns:a16="http://schemas.microsoft.com/office/drawing/2014/main" val="3924503979"/>
                    </a:ext>
                  </a:extLst>
                </a:gridCol>
                <a:gridCol w="6040728">
                  <a:extLst>
                    <a:ext uri="{9D8B030D-6E8A-4147-A177-3AD203B41FA5}">
                      <a16:colId xmlns:a16="http://schemas.microsoft.com/office/drawing/2014/main" val="1629292043"/>
                    </a:ext>
                  </a:extLst>
                </a:gridCol>
                <a:gridCol w="1388672">
                  <a:extLst>
                    <a:ext uri="{9D8B030D-6E8A-4147-A177-3AD203B41FA5}">
                      <a16:colId xmlns:a16="http://schemas.microsoft.com/office/drawing/2014/main" val="25875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24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Github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repository of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explosion.ai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Coreference transformer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2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Hugging face page for core English transformer pipeline by spaCy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3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1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BERT ReadMe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4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6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explosion(author of neural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coref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transformer 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5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94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of Coreference Resolution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6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91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83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624</Words>
  <Application>Microsoft Macintosh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FH_blau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/>
  <dc:creator>Shubham Suryawanshi</dc:creator>
  <cp:keywords/>
  <dc:description/>
  <cp:lastModifiedBy>Shubham Suryawanshi</cp:lastModifiedBy>
  <cp:revision>212</cp:revision>
  <dcterms:modified xsi:type="dcterms:W3CDTF">2023-02-16T08:59:52Z</dcterms:modified>
  <cp:category/>
</cp:coreProperties>
</file>