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0" r:id="rId4"/>
    <p:sldId id="261" r:id="rId5"/>
    <p:sldId id="263" r:id="rId6"/>
    <p:sldId id="259" r:id="rId7"/>
    <p:sldId id="264" r:id="rId8"/>
    <p:sldId id="265" r:id="rId9"/>
    <p:sldId id="258"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3/31/22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3/31/22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3/31/22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3/31/22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3/31/22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3/31/22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3/31/22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rontiersin.org/articles/10.3389/fncom.2017.00111/full" TargetMode="External"/><Relationship Id="rId2" Type="http://schemas.openxmlformats.org/officeDocument/2006/relationships/hyperlink" Target="https://github.com/ddobric/neocortexapi" TargetMode="External"/><Relationship Id="rId1" Type="http://schemas.openxmlformats.org/officeDocument/2006/relationships/slideLayout" Target="../slideLayouts/slideLayout2.xml"/><Relationship Id="rId5" Type="http://schemas.openxmlformats.org/officeDocument/2006/relationships/hyperlink" Target="https://github.com/danielpalme/ReportGenerator" TargetMode="External"/><Relationship Id="rId4" Type="http://schemas.openxmlformats.org/officeDocument/2006/relationships/hyperlink" Target="https://github.com/coverlet-coverage/coverl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a:extLst>
              <a:ext uri="{FF2B5EF4-FFF2-40B4-BE49-F238E27FC236}">
                <a16:creationId xmlns:a16="http://schemas.microsoft.com/office/drawing/2014/main" id="{62EF42D0-F229-A947-A610-DE9382E5522C}"/>
              </a:ext>
            </a:extLst>
          </p:cNvPr>
          <p:cNvSpPr>
            <a:spLocks noGrp="1"/>
          </p:cNvSpPr>
          <p:nvPr>
            <p:ph type="ctrTitle"/>
          </p:nvPr>
        </p:nvSpPr>
        <p:spPr>
          <a:xfrm>
            <a:off x="1915128" y="1788454"/>
            <a:ext cx="8361229" cy="1113267"/>
          </a:xfrm>
        </p:spPr>
        <p:txBody>
          <a:bodyPr>
            <a:normAutofit/>
          </a:bodyPr>
          <a:lstStyle/>
          <a:p>
            <a:r>
              <a:rPr lang="en-DE" sz="4400" cap="none" dirty="0">
                <a:solidFill>
                  <a:schemeClr val="bg1"/>
                </a:solidFill>
                <a:latin typeface="Calibri" panose="020F0502020204030204" pitchFamily="34" charset="0"/>
                <a:cs typeface="Calibri" panose="020F0502020204030204" pitchFamily="34" charset="0"/>
              </a:rPr>
              <a:t>Improving Unit Tests</a:t>
            </a:r>
          </a:p>
        </p:txBody>
      </p:sp>
      <p:sp>
        <p:nvSpPr>
          <p:cNvPr id="3" name="Subtitle 2">
            <a:extLst>
              <a:ext uri="{FF2B5EF4-FFF2-40B4-BE49-F238E27FC236}">
                <a16:creationId xmlns:a16="http://schemas.microsoft.com/office/drawing/2014/main" id="{BFA41985-73A4-FE40-A445-344516B5C954}"/>
              </a:ext>
            </a:extLst>
          </p:cNvPr>
          <p:cNvSpPr>
            <a:spLocks noGrp="1"/>
          </p:cNvSpPr>
          <p:nvPr>
            <p:ph type="subTitle" idx="1"/>
          </p:nvPr>
        </p:nvSpPr>
        <p:spPr>
          <a:xfrm>
            <a:off x="2674408" y="3103071"/>
            <a:ext cx="6831673" cy="1086237"/>
          </a:xfrm>
        </p:spPr>
        <p:txBody>
          <a:bodyPr>
            <a:normAutofit/>
          </a:bodyPr>
          <a:lstStyle/>
          <a:p>
            <a:r>
              <a:rPr lang="en-DE" sz="3400" dirty="0">
                <a:solidFill>
                  <a:schemeClr val="bg1"/>
                </a:solidFill>
                <a:latin typeface="Calibri" panose="020F0502020204030204" pitchFamily="34" charset="0"/>
                <a:cs typeface="Calibri" panose="020F0502020204030204" pitchFamily="34" charset="0"/>
              </a:rPr>
              <a:t>Homeostatic Plasticity Controller</a:t>
            </a:r>
          </a:p>
        </p:txBody>
      </p:sp>
      <p:sp>
        <p:nvSpPr>
          <p:cNvPr id="4" name="TextBox 3">
            <a:extLst>
              <a:ext uri="{FF2B5EF4-FFF2-40B4-BE49-F238E27FC236}">
                <a16:creationId xmlns:a16="http://schemas.microsoft.com/office/drawing/2014/main" id="{E7AD3789-FB05-A948-ACD7-5A0937BF8299}"/>
              </a:ext>
            </a:extLst>
          </p:cNvPr>
          <p:cNvSpPr txBox="1"/>
          <p:nvPr/>
        </p:nvSpPr>
        <p:spPr>
          <a:xfrm>
            <a:off x="7020877" y="4809820"/>
            <a:ext cx="3467296" cy="830997"/>
          </a:xfrm>
          <a:prstGeom prst="rect">
            <a:avLst/>
          </a:prstGeom>
          <a:noFill/>
        </p:spPr>
        <p:txBody>
          <a:bodyPr wrap="none" rtlCol="0">
            <a:spAutoFit/>
          </a:bodyPr>
          <a:lstStyle/>
          <a:p>
            <a:r>
              <a:rPr lang="en-DE" sz="1600" dirty="0">
                <a:solidFill>
                  <a:schemeClr val="bg1"/>
                </a:solidFill>
                <a:latin typeface="Calibri" panose="020F0502020204030204" pitchFamily="34" charset="0"/>
                <a:cs typeface="Calibri" panose="020F0502020204030204" pitchFamily="34" charset="0"/>
              </a:rPr>
              <a:t>Shubham Suryawanshi</a:t>
            </a:r>
          </a:p>
          <a:p>
            <a:r>
              <a:rPr lang="en-DE" sz="1600" dirty="0">
                <a:solidFill>
                  <a:schemeClr val="bg1"/>
                </a:solidFill>
                <a:latin typeface="Calibri" panose="020F0502020204030204" pitchFamily="34" charset="0"/>
                <a:cs typeface="Calibri" panose="020F0502020204030204" pitchFamily="34" charset="0"/>
              </a:rPr>
              <a:t>shubham.suryawanshi@stud.fra-uas.de</a:t>
            </a:r>
          </a:p>
          <a:p>
            <a:r>
              <a:rPr lang="en-DE" sz="1600" dirty="0">
                <a:solidFill>
                  <a:schemeClr val="bg1"/>
                </a:solidFill>
                <a:latin typeface="Calibri" panose="020F0502020204030204" pitchFamily="34" charset="0"/>
                <a:cs typeface="Calibri" panose="020F0502020204030204" pitchFamily="34" charset="0"/>
              </a:rPr>
              <a:t>Matriculation No. - 1384291</a:t>
            </a:r>
          </a:p>
        </p:txBody>
      </p:sp>
    </p:spTree>
    <p:extLst>
      <p:ext uri="{BB962C8B-B14F-4D97-AF65-F5344CB8AC3E}">
        <p14:creationId xmlns:p14="http://schemas.microsoft.com/office/powerpoint/2010/main" val="18570156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E75C-5537-0A42-AA31-A31BFA46A253}"/>
              </a:ext>
            </a:extLst>
          </p:cNvPr>
          <p:cNvSpPr>
            <a:spLocks noGrp="1"/>
          </p:cNvSpPr>
          <p:nvPr>
            <p:ph type="title"/>
          </p:nvPr>
        </p:nvSpPr>
        <p:spPr>
          <a:xfrm>
            <a:off x="1371600" y="685800"/>
            <a:ext cx="9601200" cy="708660"/>
          </a:xfrm>
        </p:spPr>
        <p:txBody>
          <a:bodyPr>
            <a:normAutofit/>
          </a:bodyPr>
          <a:lstStyle/>
          <a:p>
            <a:r>
              <a:rPr lang="en-DE" sz="28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F6D972C1-76C3-7D49-A8AF-44A458EF760D}"/>
              </a:ext>
            </a:extLst>
          </p:cNvPr>
          <p:cNvSpPr>
            <a:spLocks noGrp="1"/>
          </p:cNvSpPr>
          <p:nvPr>
            <p:ph idx="1"/>
          </p:nvPr>
        </p:nvSpPr>
        <p:spPr>
          <a:xfrm>
            <a:off x="1371600" y="1394460"/>
            <a:ext cx="9601200" cy="4472940"/>
          </a:xfrm>
        </p:spPr>
        <p:txBody>
          <a:bodyPr/>
          <a:lstStyle/>
          <a:p>
            <a:pPr marL="457200" indent="-457200">
              <a:buFont typeface="+mj-lt"/>
              <a:buAutoNum type="arabicPeriod"/>
            </a:pPr>
            <a:endParaRPr lang="en-GB" dirty="0">
              <a:latin typeface="Calibri" panose="020F0502020204030204" pitchFamily="34" charset="0"/>
              <a:cs typeface="Calibri" panose="020F0502020204030204" pitchFamily="34" charset="0"/>
            </a:endParaRPr>
          </a:p>
          <a:p>
            <a:pPr marL="457200" indent="-457200">
              <a:buFont typeface="+mj-lt"/>
              <a:buAutoNum type="arabicPeriod"/>
            </a:pPr>
            <a:r>
              <a:rPr lang="en-GB" dirty="0">
                <a:latin typeface="Calibri" panose="020F0502020204030204" pitchFamily="34" charset="0"/>
                <a:cs typeface="Calibri" panose="020F0502020204030204" pitchFamily="34" charset="0"/>
              </a:rPr>
              <a:t>NeoCortex API: </a:t>
            </a:r>
            <a:r>
              <a:rPr lang="en-GB" dirty="0">
                <a:latin typeface="Calibri" panose="020F0502020204030204" pitchFamily="34" charset="0"/>
                <a:cs typeface="Calibri" panose="020F0502020204030204" pitchFamily="34" charset="0"/>
                <a:hlinkClick r:id="rId2"/>
              </a:rPr>
              <a:t>https://</a:t>
            </a:r>
            <a:r>
              <a:rPr lang="en-GB" dirty="0" err="1">
                <a:latin typeface="Calibri" panose="020F0502020204030204" pitchFamily="34" charset="0"/>
                <a:cs typeface="Calibri" panose="020F0502020204030204" pitchFamily="34" charset="0"/>
                <a:hlinkClick r:id="rId2"/>
              </a:rPr>
              <a:t>github.com</a:t>
            </a:r>
            <a:r>
              <a:rPr lang="en-GB" dirty="0">
                <a:latin typeface="Calibri" panose="020F0502020204030204" pitchFamily="34" charset="0"/>
                <a:cs typeface="Calibri" panose="020F0502020204030204" pitchFamily="34" charset="0"/>
                <a:hlinkClick r:id="rId2"/>
              </a:rPr>
              <a:t>/</a:t>
            </a:r>
            <a:r>
              <a:rPr lang="en-GB" dirty="0" err="1">
                <a:latin typeface="Calibri" panose="020F0502020204030204" pitchFamily="34" charset="0"/>
                <a:cs typeface="Calibri" panose="020F0502020204030204" pitchFamily="34" charset="0"/>
                <a:hlinkClick r:id="rId2"/>
              </a:rPr>
              <a:t>ddobric</a:t>
            </a:r>
            <a:r>
              <a:rPr lang="en-GB" dirty="0">
                <a:latin typeface="Calibri" panose="020F0502020204030204" pitchFamily="34" charset="0"/>
                <a:cs typeface="Calibri" panose="020F0502020204030204" pitchFamily="34" charset="0"/>
                <a:hlinkClick r:id="rId2"/>
              </a:rPr>
              <a:t>/</a:t>
            </a:r>
            <a:r>
              <a:rPr lang="en-GB" dirty="0" err="1">
                <a:latin typeface="Calibri" panose="020F0502020204030204" pitchFamily="34" charset="0"/>
                <a:cs typeface="Calibri" panose="020F0502020204030204" pitchFamily="34" charset="0"/>
                <a:hlinkClick r:id="rId2"/>
              </a:rPr>
              <a:t>neocortexapi</a:t>
            </a:r>
            <a:endParaRPr lang="en-GB" dirty="0">
              <a:latin typeface="Calibri" panose="020F0502020204030204" pitchFamily="34" charset="0"/>
              <a:cs typeface="Calibri" panose="020F0502020204030204" pitchFamily="34" charset="0"/>
            </a:endParaRPr>
          </a:p>
          <a:p>
            <a:pPr marL="457200" indent="-457200">
              <a:buFont typeface="+mj-lt"/>
              <a:buAutoNum type="arabicPeriod"/>
            </a:pPr>
            <a:r>
              <a:rPr lang="en-GB" dirty="0">
                <a:latin typeface="Calibri" panose="020F0502020204030204" pitchFamily="34" charset="0"/>
                <a:cs typeface="Calibri" panose="020F0502020204030204" pitchFamily="34" charset="0"/>
              </a:rPr>
              <a:t>Figure 1 : </a:t>
            </a:r>
            <a:r>
              <a:rPr lang="en-GB" dirty="0">
                <a:latin typeface="Calibri" panose="020F0502020204030204" pitchFamily="34" charset="0"/>
                <a:cs typeface="Calibri" panose="020F0502020204030204" pitchFamily="34" charset="0"/>
                <a:hlinkClick r:id="rId3"/>
              </a:rPr>
              <a:t>https://www.frontiersin.org/articles/10.3389/fncom.2017.00111/full</a:t>
            </a:r>
            <a:endParaRPr lang="en-GB" dirty="0">
              <a:latin typeface="Calibri" panose="020F0502020204030204" pitchFamily="34" charset="0"/>
              <a:cs typeface="Calibri" panose="020F0502020204030204" pitchFamily="34" charset="0"/>
            </a:endParaRPr>
          </a:p>
          <a:p>
            <a:pPr marL="457200" indent="-457200">
              <a:buFont typeface="+mj-lt"/>
              <a:buAutoNum type="arabicPeriod"/>
            </a:pPr>
            <a:r>
              <a:rPr lang="en-IN" u="sng" dirty="0">
                <a:hlinkClick r:id="rId4"/>
              </a:rPr>
              <a:t>Coverlet</a:t>
            </a:r>
            <a:endParaRPr lang="en-IN" u="sng" dirty="0"/>
          </a:p>
          <a:p>
            <a:pPr marL="457200" indent="-457200">
              <a:buFont typeface="+mj-lt"/>
              <a:buAutoNum type="arabicPeriod"/>
            </a:pPr>
            <a:r>
              <a:rPr lang="en-IN" u="sng" dirty="0">
                <a:hlinkClick r:id="rId5"/>
              </a:rPr>
              <a:t>ReportGenerator</a:t>
            </a:r>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26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9372-419E-2043-A661-575F3D9D66E9}"/>
              </a:ext>
            </a:extLst>
          </p:cNvPr>
          <p:cNvSpPr>
            <a:spLocks noGrp="1"/>
          </p:cNvSpPr>
          <p:nvPr>
            <p:ph type="title"/>
          </p:nvPr>
        </p:nvSpPr>
        <p:spPr>
          <a:xfrm>
            <a:off x="1371600" y="685800"/>
            <a:ext cx="9601200" cy="537210"/>
          </a:xfrm>
        </p:spPr>
        <p:txBody>
          <a:bodyPr>
            <a:normAutofit/>
          </a:bodyPr>
          <a:lstStyle/>
          <a:p>
            <a:r>
              <a:rPr lang="en-DE" sz="2800" dirty="0">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F29D3397-34FC-7348-936F-6C88985BA5C0}"/>
              </a:ext>
            </a:extLst>
          </p:cNvPr>
          <p:cNvSpPr>
            <a:spLocks noGrp="1"/>
          </p:cNvSpPr>
          <p:nvPr>
            <p:ph idx="1"/>
          </p:nvPr>
        </p:nvSpPr>
        <p:spPr>
          <a:xfrm>
            <a:off x="1371600" y="1223010"/>
            <a:ext cx="9601200" cy="4644390"/>
          </a:xfrm>
        </p:spPr>
        <p:txBody>
          <a:bodyPr/>
          <a:lstStyle/>
          <a:p>
            <a:endParaRPr lang="en-DE" dirty="0">
              <a:latin typeface="Calibri" panose="020F0502020204030204" pitchFamily="34" charset="0"/>
              <a:cs typeface="Calibri" panose="020F0502020204030204" pitchFamily="34" charset="0"/>
            </a:endParaRPr>
          </a:p>
          <a:p>
            <a:pPr marL="457200" indent="-457200">
              <a:buFont typeface="+mj-lt"/>
              <a:buAutoNum type="arabicPeriod"/>
            </a:pPr>
            <a:r>
              <a:rPr lang="en-DE" dirty="0">
                <a:latin typeface="Calibri" panose="020F0502020204030204" pitchFamily="34" charset="0"/>
                <a:cs typeface="Calibri" panose="020F0502020204030204" pitchFamily="34" charset="0"/>
              </a:rPr>
              <a:t>NeoCortex API</a:t>
            </a:r>
          </a:p>
          <a:p>
            <a:pPr marL="457200" indent="-457200">
              <a:buFont typeface="+mj-lt"/>
              <a:buAutoNum type="arabicPeriod"/>
            </a:pPr>
            <a:r>
              <a:rPr lang="en-DE" dirty="0">
                <a:latin typeface="Calibri" panose="020F0502020204030204" pitchFamily="34" charset="0"/>
                <a:cs typeface="Calibri" panose="020F0502020204030204" pitchFamily="34" charset="0"/>
              </a:rPr>
              <a:t>Spatial Pooler</a:t>
            </a:r>
          </a:p>
          <a:p>
            <a:pPr marL="457200" indent="-457200">
              <a:buFont typeface="+mj-lt"/>
              <a:buAutoNum type="arabicPeriod"/>
            </a:pPr>
            <a:r>
              <a:rPr lang="en-DE" dirty="0">
                <a:latin typeface="Calibri" panose="020F0502020204030204" pitchFamily="34" charset="0"/>
                <a:cs typeface="Calibri" panose="020F0502020204030204" pitchFamily="34" charset="0"/>
              </a:rPr>
              <a:t>Homeostatic Plasticity Controller</a:t>
            </a:r>
          </a:p>
          <a:p>
            <a:pPr marL="457200" indent="-457200">
              <a:buFont typeface="+mj-lt"/>
              <a:buAutoNum type="arabicPeriod"/>
            </a:pPr>
            <a:r>
              <a:rPr lang="en-DE" dirty="0">
                <a:latin typeface="Calibri" panose="020F0502020204030204" pitchFamily="34" charset="0"/>
                <a:cs typeface="Calibri" panose="020F0502020204030204" pitchFamily="34" charset="0"/>
              </a:rPr>
              <a:t>Unit Tests Class</a:t>
            </a:r>
          </a:p>
          <a:p>
            <a:pPr marL="457200" indent="-457200">
              <a:buFont typeface="+mj-lt"/>
              <a:buAutoNum type="arabicPeriod"/>
            </a:pPr>
            <a:r>
              <a:rPr lang="en-DE" dirty="0">
                <a:latin typeface="Calibri" panose="020F0502020204030204" pitchFamily="34" charset="0"/>
                <a:cs typeface="Calibri" panose="020F0502020204030204" pitchFamily="34" charset="0"/>
              </a:rPr>
              <a:t>Unit Tests Summary</a:t>
            </a:r>
          </a:p>
          <a:p>
            <a:pPr marL="457200" indent="-457200">
              <a:buFont typeface="+mj-lt"/>
              <a:buAutoNum type="arabicPeriod"/>
            </a:pPr>
            <a:r>
              <a:rPr lang="en-DE" dirty="0">
                <a:latin typeface="Calibri" panose="020F0502020204030204" pitchFamily="34" charset="0"/>
                <a:cs typeface="Calibri" panose="020F0502020204030204" pitchFamily="34" charset="0"/>
              </a:rPr>
              <a:t>Conclusion</a:t>
            </a:r>
          </a:p>
          <a:p>
            <a:pPr marL="457200" indent="-457200">
              <a:buFont typeface="+mj-lt"/>
              <a:buAutoNum type="arabicPeriod"/>
            </a:pPr>
            <a:r>
              <a:rPr lang="en-DE"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84905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9372-419E-2043-A661-575F3D9D66E9}"/>
              </a:ext>
            </a:extLst>
          </p:cNvPr>
          <p:cNvSpPr>
            <a:spLocks noGrp="1"/>
          </p:cNvSpPr>
          <p:nvPr>
            <p:ph type="title"/>
          </p:nvPr>
        </p:nvSpPr>
        <p:spPr>
          <a:xfrm>
            <a:off x="1371600" y="685800"/>
            <a:ext cx="9601200" cy="537210"/>
          </a:xfrm>
        </p:spPr>
        <p:txBody>
          <a:bodyPr>
            <a:normAutofit/>
          </a:bodyPr>
          <a:lstStyle/>
          <a:p>
            <a:r>
              <a:rPr lang="en-DE" sz="2800" dirty="0">
                <a:latin typeface="Calibri" panose="020F0502020204030204" pitchFamily="34" charset="0"/>
                <a:cs typeface="Calibri" panose="020F0502020204030204" pitchFamily="34" charset="0"/>
              </a:rPr>
              <a:t>NeoCortex API</a:t>
            </a:r>
          </a:p>
        </p:txBody>
      </p:sp>
      <p:sp>
        <p:nvSpPr>
          <p:cNvPr id="3" name="Content Placeholder 2">
            <a:extLst>
              <a:ext uri="{FF2B5EF4-FFF2-40B4-BE49-F238E27FC236}">
                <a16:creationId xmlns:a16="http://schemas.microsoft.com/office/drawing/2014/main" id="{F29D3397-34FC-7348-936F-6C88985BA5C0}"/>
              </a:ext>
            </a:extLst>
          </p:cNvPr>
          <p:cNvSpPr>
            <a:spLocks noGrp="1"/>
          </p:cNvSpPr>
          <p:nvPr>
            <p:ph idx="1"/>
          </p:nvPr>
        </p:nvSpPr>
        <p:spPr>
          <a:xfrm>
            <a:off x="1371600" y="1223010"/>
            <a:ext cx="9601200" cy="4644390"/>
          </a:xfrm>
        </p:spPr>
        <p:txBody>
          <a:bodyPr/>
          <a:lstStyle/>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Inspired by the natural functioning of human brain, the Hierarchical Temporal Memory Cortical Learning Algorithm (HTM CLA) uses spatial pattern recognition and temporal sequence learning for intelligent operations such as classification. This behaviour of human brain is captured and modelled in the </a:t>
            </a:r>
            <a:r>
              <a:rPr lang="en-GB" dirty="0" err="1">
                <a:latin typeface="Calibri" panose="020F0502020204030204" pitchFamily="34" charset="0"/>
                <a:cs typeface="Calibri" panose="020F0502020204030204" pitchFamily="34" charset="0"/>
              </a:rPr>
              <a:t>NeoCortexApi</a:t>
            </a:r>
            <a:r>
              <a:rPr lang="en-GB" dirty="0">
                <a:latin typeface="Calibri" panose="020F0502020204030204" pitchFamily="34" charset="0"/>
                <a:cs typeface="Calibri" panose="020F0502020204030204" pitchFamily="34" charset="0"/>
              </a:rPr>
              <a:t> </a:t>
            </a:r>
            <a:r>
              <a:rPr lang="en-GB" baseline="30000" dirty="0">
                <a:latin typeface="Calibri" panose="020F0502020204030204" pitchFamily="34" charset="0"/>
                <a:cs typeface="Calibri" panose="020F0502020204030204" pitchFamily="34" charset="0"/>
              </a:rPr>
              <a:t>[1]</a:t>
            </a:r>
            <a:r>
              <a:rPr lang="en-GB" dirty="0">
                <a:latin typeface="Calibri" panose="020F0502020204030204" pitchFamily="34" charset="0"/>
                <a:cs typeface="Calibri" panose="020F0502020204030204" pitchFamily="34" charset="0"/>
              </a:rPr>
              <a:t>.</a:t>
            </a:r>
          </a:p>
          <a:p>
            <a:r>
              <a:rPr lang="en-GB" dirty="0">
                <a:latin typeface="Calibri" panose="020F0502020204030204" pitchFamily="34" charset="0"/>
                <a:cs typeface="Calibri" panose="020F0502020204030204" pitchFamily="34" charset="0"/>
              </a:rPr>
              <a:t>This model of human brain can be implemented and used to perform many intelligent tasks. To train such a model HTM CLA can be utilized, HTM CLA consist of two algorithms: Spatial Pooler and Temporal Memory.</a:t>
            </a:r>
          </a:p>
          <a:p>
            <a:r>
              <a:rPr lang="en-GB" dirty="0" err="1">
                <a:latin typeface="Calibri" panose="020F0502020204030204" pitchFamily="34" charset="0"/>
                <a:cs typeface="Calibri" panose="020F0502020204030204" pitchFamily="34" charset="0"/>
              </a:rPr>
              <a:t>NeoCortexApi</a:t>
            </a:r>
            <a:r>
              <a:rPr lang="en-GB" dirty="0">
                <a:latin typeface="Calibri" panose="020F0502020204030204" pitchFamily="34" charset="0"/>
                <a:cs typeface="Calibri" panose="020F0502020204030204" pitchFamily="34" charset="0"/>
              </a:rPr>
              <a:t> is today built as .NET Standard 2.2 library. It contains all artifacts required to run Spatial Pooler, </a:t>
            </a:r>
            <a:r>
              <a:rPr lang="en-GB" dirty="0" err="1">
                <a:latin typeface="Calibri" panose="020F0502020204030204" pitchFamily="34" charset="0"/>
                <a:cs typeface="Calibri" panose="020F0502020204030204" pitchFamily="34" charset="0"/>
              </a:rPr>
              <a:t>Temoral</a:t>
            </a:r>
            <a:r>
              <a:rPr lang="en-GB" dirty="0">
                <a:latin typeface="Calibri" panose="020F0502020204030204" pitchFamily="34" charset="0"/>
                <a:cs typeface="Calibri" panose="020F0502020204030204" pitchFamily="34" charset="0"/>
              </a:rPr>
              <a:t> Memory and few encoders.</a:t>
            </a: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952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3B84-3A39-5145-89BE-0C70C8BAE23B}"/>
              </a:ext>
            </a:extLst>
          </p:cNvPr>
          <p:cNvSpPr>
            <a:spLocks noGrp="1"/>
          </p:cNvSpPr>
          <p:nvPr>
            <p:ph type="title"/>
          </p:nvPr>
        </p:nvSpPr>
        <p:spPr>
          <a:xfrm>
            <a:off x="1371600" y="685800"/>
            <a:ext cx="9601200" cy="582930"/>
          </a:xfrm>
        </p:spPr>
        <p:txBody>
          <a:bodyPr>
            <a:normAutofit/>
          </a:bodyPr>
          <a:lstStyle/>
          <a:p>
            <a:r>
              <a:rPr lang="en-DE" sz="2800" dirty="0">
                <a:latin typeface="Calibri" panose="020F0502020204030204" pitchFamily="34" charset="0"/>
                <a:cs typeface="Calibri" panose="020F0502020204030204" pitchFamily="34" charset="0"/>
              </a:rPr>
              <a:t>Spatial Pooler</a:t>
            </a:r>
          </a:p>
        </p:txBody>
      </p:sp>
      <p:sp>
        <p:nvSpPr>
          <p:cNvPr id="3" name="Content Placeholder 2">
            <a:extLst>
              <a:ext uri="{FF2B5EF4-FFF2-40B4-BE49-F238E27FC236}">
                <a16:creationId xmlns:a16="http://schemas.microsoft.com/office/drawing/2014/main" id="{A98C6704-5237-4F44-99EC-3C22273F6B12}"/>
              </a:ext>
            </a:extLst>
          </p:cNvPr>
          <p:cNvSpPr>
            <a:spLocks noGrp="1"/>
          </p:cNvSpPr>
          <p:nvPr>
            <p:ph idx="1"/>
          </p:nvPr>
        </p:nvSpPr>
        <p:spPr>
          <a:xfrm>
            <a:off x="1371600" y="1268730"/>
            <a:ext cx="9601200" cy="4598670"/>
          </a:xfrm>
        </p:spPr>
        <p:txBody>
          <a:bodyPr/>
          <a:lstStyle/>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The neocortex is a set of layers of the mammalian cerebral cortex involved in higher-order brain functions such as sensory perception, cognition, generation of motor commands, spatial reasoning and language.</a:t>
            </a:r>
          </a:p>
          <a:p>
            <a:r>
              <a:rPr lang="en-GB" dirty="0">
                <a:latin typeface="Calibri" panose="020F0502020204030204" pitchFamily="34" charset="0"/>
                <a:cs typeface="Calibri" panose="020F0502020204030204" pitchFamily="34" charset="0"/>
              </a:rPr>
              <a:t>Hierarchical temporal memory (HTM) Spatial Pooler (SP) algorithm provides a theoretical framework that models several key computational principles of the neocortex.</a:t>
            </a:r>
          </a:p>
          <a:p>
            <a:r>
              <a:rPr lang="en-GB" dirty="0">
                <a:latin typeface="Calibri" panose="020F0502020204030204" pitchFamily="34" charset="0"/>
                <a:cs typeface="Calibri" panose="020F0502020204030204" pitchFamily="34" charset="0"/>
              </a:rPr>
              <a:t>Homeostatic Plasticity Controller and SP have also been modelled and implemented in NeoCortex API. SP is responsible to learn spatial patterns by encoding the pattern into the sparse distributed representation (SDR).</a:t>
            </a:r>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609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3B84-3A39-5145-89BE-0C70C8BAE23B}"/>
              </a:ext>
            </a:extLst>
          </p:cNvPr>
          <p:cNvSpPr>
            <a:spLocks noGrp="1"/>
          </p:cNvSpPr>
          <p:nvPr>
            <p:ph type="title"/>
          </p:nvPr>
        </p:nvSpPr>
        <p:spPr>
          <a:xfrm>
            <a:off x="1371600" y="685800"/>
            <a:ext cx="9601200" cy="582930"/>
          </a:xfrm>
        </p:spPr>
        <p:txBody>
          <a:bodyPr>
            <a:normAutofit/>
          </a:bodyPr>
          <a:lstStyle/>
          <a:p>
            <a:r>
              <a:rPr lang="en-DE" sz="2800" dirty="0">
                <a:latin typeface="Calibri" panose="020F0502020204030204" pitchFamily="34" charset="0"/>
                <a:cs typeface="Calibri" panose="020F0502020204030204" pitchFamily="34" charset="0"/>
              </a:rPr>
              <a:t>Homeostatic Plasticity Controller</a:t>
            </a:r>
          </a:p>
        </p:txBody>
      </p:sp>
      <p:sp>
        <p:nvSpPr>
          <p:cNvPr id="3" name="Content Placeholder 2">
            <a:extLst>
              <a:ext uri="{FF2B5EF4-FFF2-40B4-BE49-F238E27FC236}">
                <a16:creationId xmlns:a16="http://schemas.microsoft.com/office/drawing/2014/main" id="{A98C6704-5237-4F44-99EC-3C22273F6B12}"/>
              </a:ext>
            </a:extLst>
          </p:cNvPr>
          <p:cNvSpPr>
            <a:spLocks noGrp="1"/>
          </p:cNvSpPr>
          <p:nvPr>
            <p:ph idx="1"/>
          </p:nvPr>
        </p:nvSpPr>
        <p:spPr>
          <a:xfrm>
            <a:off x="1371600" y="1268730"/>
            <a:ext cx="9601200" cy="5189220"/>
          </a:xfrm>
        </p:spPr>
        <p:txBody>
          <a:bodyPr>
            <a:normAutofit fontScale="92500" lnSpcReduction="10000"/>
          </a:bodyPr>
          <a:lstStyle/>
          <a:p>
            <a:r>
              <a:rPr lang="en-DE" dirty="0">
                <a:latin typeface="Calibri" panose="020F0502020204030204" pitchFamily="34" charset="0"/>
                <a:cs typeface="Calibri" panose="020F0502020204030204" pitchFamily="34" charset="0"/>
              </a:rPr>
              <a:t>Spatial Pooler algorithm is augmented with the process of boosting and inhibition of mini-columns by using </a:t>
            </a:r>
            <a:r>
              <a:rPr lang="en-GB" dirty="0">
                <a:latin typeface="Calibri" panose="020F0502020204030204" pitchFamily="34" charset="0"/>
                <a:cs typeface="Calibri" panose="020F0502020204030204" pitchFamily="34" charset="0"/>
              </a:rPr>
              <a:t>Homeostatic Plasticity Controller in the NeoCortex. </a:t>
            </a: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buNone/>
            </a:pPr>
            <a:endParaRPr lang="en-DE" dirty="0">
              <a:latin typeface="Calibri" panose="020F0502020204030204" pitchFamily="34" charset="0"/>
              <a:cs typeface="Calibri" panose="020F0502020204030204" pitchFamily="34" charset="0"/>
            </a:endParaRPr>
          </a:p>
          <a:p>
            <a:pPr marL="0" indent="0" algn="ctr">
              <a:buNone/>
            </a:pPr>
            <a:endParaRPr lang="en-DE" sz="1600" i="1" dirty="0">
              <a:latin typeface="Calibri" panose="020F0502020204030204" pitchFamily="34" charset="0"/>
              <a:cs typeface="Calibri" panose="020F0502020204030204" pitchFamily="34" charset="0"/>
            </a:endParaRPr>
          </a:p>
          <a:p>
            <a:pPr marL="0" indent="0" algn="ctr">
              <a:buNone/>
            </a:pPr>
            <a:r>
              <a:rPr lang="en-DE" sz="1600" i="1" dirty="0">
                <a:latin typeface="Calibri" panose="020F0502020204030204" pitchFamily="34" charset="0"/>
                <a:cs typeface="Calibri" panose="020F0502020204030204" pitchFamily="34" charset="0"/>
              </a:rPr>
              <a:t>Figure 1: Comparision of error rates demonstrating impact of HPC in </a:t>
            </a:r>
            <a:r>
              <a:rPr lang="en-GB" sz="1600" i="1" dirty="0">
                <a:latin typeface="Calibri" panose="020F0502020204030204" pitchFamily="34" charset="0"/>
                <a:cs typeface="Calibri" panose="020F0502020204030204" pitchFamily="34" charset="0"/>
              </a:rPr>
              <a:t>NYC taxi passenger count prediction task</a:t>
            </a:r>
            <a:r>
              <a:rPr lang="en-DE" sz="1600" i="1" dirty="0">
                <a:latin typeface="Calibri" panose="020F0502020204030204" pitchFamily="34" charset="0"/>
                <a:cs typeface="Calibri" panose="020F0502020204030204" pitchFamily="34" charset="0"/>
              </a:rPr>
              <a:t>. Source </a:t>
            </a:r>
            <a:r>
              <a:rPr lang="en-DE" sz="1600" i="1" baseline="30000" dirty="0">
                <a:latin typeface="Calibri" panose="020F0502020204030204" pitchFamily="34" charset="0"/>
                <a:cs typeface="Calibri" panose="020F0502020204030204" pitchFamily="34" charset="0"/>
              </a:rPr>
              <a:t>[2]</a:t>
            </a:r>
            <a:endParaRPr lang="en-DE" sz="1600" i="1" dirty="0">
              <a:latin typeface="Calibri" panose="020F0502020204030204" pitchFamily="34" charset="0"/>
              <a:cs typeface="Calibri" panose="020F0502020204030204" pitchFamily="34" charset="0"/>
            </a:endParaRPr>
          </a:p>
        </p:txBody>
      </p:sp>
      <p:pic>
        <p:nvPicPr>
          <p:cNvPr id="7" name="Picture 6" descr="Chart, line chart&#10;&#10;Description automatically generated">
            <a:extLst>
              <a:ext uri="{FF2B5EF4-FFF2-40B4-BE49-F238E27FC236}">
                <a16:creationId xmlns:a16="http://schemas.microsoft.com/office/drawing/2014/main" id="{6735C734-7F97-8A44-BC1D-D06D103D96A3}"/>
              </a:ext>
            </a:extLst>
          </p:cNvPr>
          <p:cNvPicPr>
            <a:picLocks noChangeAspect="1"/>
          </p:cNvPicPr>
          <p:nvPr/>
        </p:nvPicPr>
        <p:blipFill>
          <a:blip r:embed="rId2"/>
          <a:stretch>
            <a:fillRect/>
          </a:stretch>
        </p:blipFill>
        <p:spPr>
          <a:xfrm>
            <a:off x="2135188" y="2082482"/>
            <a:ext cx="7671099" cy="3506788"/>
          </a:xfrm>
          <a:prstGeom prst="rect">
            <a:avLst/>
          </a:prstGeom>
        </p:spPr>
      </p:pic>
    </p:spTree>
    <p:extLst>
      <p:ext uri="{BB962C8B-B14F-4D97-AF65-F5344CB8AC3E}">
        <p14:creationId xmlns:p14="http://schemas.microsoft.com/office/powerpoint/2010/main" val="20459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D8F-151B-A44E-AC08-B36ABCB43A9F}"/>
              </a:ext>
            </a:extLst>
          </p:cNvPr>
          <p:cNvSpPr>
            <a:spLocks noGrp="1"/>
          </p:cNvSpPr>
          <p:nvPr>
            <p:ph type="title"/>
          </p:nvPr>
        </p:nvSpPr>
        <p:spPr>
          <a:xfrm>
            <a:off x="1371600" y="685800"/>
            <a:ext cx="9601200" cy="617220"/>
          </a:xfrm>
        </p:spPr>
        <p:txBody>
          <a:bodyPr>
            <a:normAutofit/>
          </a:bodyPr>
          <a:lstStyle/>
          <a:p>
            <a:r>
              <a:rPr lang="en-DE" sz="2800" dirty="0">
                <a:latin typeface="Calibri" panose="020F0502020204030204" pitchFamily="34" charset="0"/>
                <a:cs typeface="Calibri" panose="020F0502020204030204" pitchFamily="34" charset="0"/>
              </a:rPr>
              <a:t>Unit Test Class</a:t>
            </a:r>
          </a:p>
        </p:txBody>
      </p:sp>
      <p:sp>
        <p:nvSpPr>
          <p:cNvPr id="3" name="Content Placeholder 2">
            <a:extLst>
              <a:ext uri="{FF2B5EF4-FFF2-40B4-BE49-F238E27FC236}">
                <a16:creationId xmlns:a16="http://schemas.microsoft.com/office/drawing/2014/main" id="{034A211A-7D13-5147-AA66-E142FB736725}"/>
              </a:ext>
            </a:extLst>
          </p:cNvPr>
          <p:cNvSpPr>
            <a:spLocks noGrp="1"/>
          </p:cNvSpPr>
          <p:nvPr>
            <p:ph idx="1"/>
          </p:nvPr>
        </p:nvSpPr>
        <p:spPr>
          <a:xfrm>
            <a:off x="1371600" y="1303020"/>
            <a:ext cx="9601200" cy="4564380"/>
          </a:xfrm>
        </p:spPr>
        <p:txBody>
          <a:bodyPr/>
          <a:lstStyle/>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As part of this project, </a:t>
            </a:r>
            <a:r>
              <a:rPr lang="en-DE" dirty="0">
                <a:latin typeface="Calibri" panose="020F0502020204030204" pitchFamily="34" charset="0"/>
                <a:cs typeface="Calibri" panose="020F0502020204030204" pitchFamily="34" charset="0"/>
              </a:rPr>
              <a:t>a new Unit Test Class: </a:t>
            </a:r>
            <a:r>
              <a:rPr lang="en-GB" dirty="0">
                <a:latin typeface="Calibri" panose="020F0502020204030204" pitchFamily="34" charset="0"/>
                <a:cs typeface="Calibri" panose="020F0502020204030204" pitchFamily="34" charset="0"/>
              </a:rPr>
              <a:t>HomeostaticPlasticityControllerTests was created inside namespace UnitTestsProject of the Neocortex API.</a:t>
            </a:r>
          </a:p>
          <a:p>
            <a:r>
              <a:rPr lang="en-GB" dirty="0">
                <a:latin typeface="Calibri" panose="020F0502020204030204" pitchFamily="34" charset="0"/>
                <a:cs typeface="Calibri" panose="020F0502020204030204" pitchFamily="34" charset="0"/>
              </a:rPr>
              <a:t>This new Unit Test Class embodies a total of 14 Unit Tests covering wide variety of variations possible for the HomeostaticPlasticityController class.</a:t>
            </a:r>
          </a:p>
          <a:p>
            <a:r>
              <a:rPr lang="en-GB" dirty="0">
                <a:latin typeface="Calibri" panose="020F0502020204030204" pitchFamily="34" charset="0"/>
                <a:cs typeface="Calibri" panose="020F0502020204030204" pitchFamily="34" charset="0"/>
              </a:rPr>
              <a:t>In certain Unit Tests where the arguments are defined at compile-time, an attribute called DataRow can be used to run multiple test cases with variety of data all of which test the same underlying code structure under different scenarios. This feature allows more rigorous testing without compromising readability of Unit Tests.</a:t>
            </a:r>
          </a:p>
          <a:p>
            <a:endParaRPr lang="en-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056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D8F-151B-A44E-AC08-B36ABCB43A9F}"/>
              </a:ext>
            </a:extLst>
          </p:cNvPr>
          <p:cNvSpPr>
            <a:spLocks noGrp="1"/>
          </p:cNvSpPr>
          <p:nvPr>
            <p:ph type="title"/>
          </p:nvPr>
        </p:nvSpPr>
        <p:spPr>
          <a:xfrm>
            <a:off x="1371600" y="685800"/>
            <a:ext cx="9601200" cy="617220"/>
          </a:xfrm>
        </p:spPr>
        <p:txBody>
          <a:bodyPr>
            <a:normAutofit/>
          </a:bodyPr>
          <a:lstStyle/>
          <a:p>
            <a:r>
              <a:rPr lang="en-DE" sz="2800" dirty="0">
                <a:latin typeface="Calibri" panose="020F0502020204030204" pitchFamily="34" charset="0"/>
                <a:cs typeface="Calibri" panose="020F0502020204030204" pitchFamily="34" charset="0"/>
              </a:rPr>
              <a:t>Unit Tests Summary</a:t>
            </a:r>
          </a:p>
        </p:txBody>
      </p:sp>
      <p:sp>
        <p:nvSpPr>
          <p:cNvPr id="3" name="Content Placeholder 2">
            <a:extLst>
              <a:ext uri="{FF2B5EF4-FFF2-40B4-BE49-F238E27FC236}">
                <a16:creationId xmlns:a16="http://schemas.microsoft.com/office/drawing/2014/main" id="{034A211A-7D13-5147-AA66-E142FB736725}"/>
              </a:ext>
            </a:extLst>
          </p:cNvPr>
          <p:cNvSpPr>
            <a:spLocks noGrp="1"/>
          </p:cNvSpPr>
          <p:nvPr>
            <p:ph idx="1"/>
          </p:nvPr>
        </p:nvSpPr>
        <p:spPr>
          <a:xfrm>
            <a:off x="1371600" y="1497330"/>
            <a:ext cx="9601200" cy="4370070"/>
          </a:xfrm>
        </p:spPr>
        <p:txBody>
          <a:bodyPr>
            <a:normAutofit fontScale="85000" lnSpcReduction="20000"/>
          </a:bodyPr>
          <a:lstStyle/>
          <a:p>
            <a:endParaRPr lang="en-GB" dirty="0">
              <a:latin typeface="Calibri" panose="020F0502020204030204" pitchFamily="34" charset="0"/>
              <a:cs typeface="Calibri" panose="020F0502020204030204" pitchFamily="34" charset="0"/>
            </a:endParaRPr>
          </a:p>
          <a:p>
            <a:r>
              <a:rPr lang="en-GB" sz="2700" dirty="0">
                <a:latin typeface="Calibri" panose="020F0502020204030204" pitchFamily="34" charset="0"/>
                <a:cs typeface="Calibri" panose="020F0502020204030204" pitchFamily="34" charset="0"/>
              </a:rPr>
              <a:t>CalcArraySimilarityTest</a:t>
            </a:r>
          </a:p>
          <a:p>
            <a:pPr lvl="1"/>
            <a:r>
              <a:rPr lang="en-GB" sz="2200" i="0" dirty="0">
                <a:latin typeface="Calibri" panose="020F0502020204030204" pitchFamily="34" charset="0"/>
                <a:cs typeface="Calibri" panose="020F0502020204030204" pitchFamily="34" charset="0"/>
              </a:rPr>
              <a:t>The method CalcArraySimilarity is designed to compare two arrays and calculate similarity among those arrays on a scale of 0.0 to 1.0. The Unit Test designed to test this method has 3 DataRow attributes, each one tests a unique case. The test CalcArraySimilarityOld2Test is designed along similar lines.</a:t>
            </a:r>
          </a:p>
          <a:p>
            <a:r>
              <a:rPr lang="en-GB" sz="2700" dirty="0">
                <a:latin typeface="Calibri" panose="020F0502020204030204" pitchFamily="34" charset="0"/>
                <a:cs typeface="Calibri" panose="020F0502020204030204" pitchFamily="34" charset="0"/>
              </a:rPr>
              <a:t>GetHashTest</a:t>
            </a:r>
          </a:p>
          <a:p>
            <a:pPr lvl="1"/>
            <a:r>
              <a:rPr lang="en-GB" sz="2200" i="0" dirty="0">
                <a:latin typeface="Calibri" panose="020F0502020204030204" pitchFamily="34" charset="0"/>
                <a:cs typeface="Calibri" panose="020F0502020204030204" pitchFamily="34" charset="0"/>
              </a:rPr>
              <a:t>GetHash method is designed to take in an array of Integer values, converting each value into array of Bytes. Further SHA256 algorithm is used to get the encoded version of the array. The GetHashTest TestMethod tests this method for 2 different arrays of varying length.</a:t>
            </a:r>
          </a:p>
          <a:p>
            <a:r>
              <a:rPr lang="en-GB" sz="2700" dirty="0">
                <a:latin typeface="Calibri" panose="020F0502020204030204" pitchFamily="34" charset="0"/>
                <a:cs typeface="Calibri" panose="020F0502020204030204" pitchFamily="34" charset="0"/>
              </a:rPr>
              <a:t>TraceStateTest</a:t>
            </a:r>
          </a:p>
          <a:p>
            <a:pPr lvl="1"/>
            <a:r>
              <a:rPr lang="en-GB" sz="2200" i="0" dirty="0">
                <a:latin typeface="Calibri" panose="020F0502020204030204" pitchFamily="34" charset="0"/>
                <a:cs typeface="Calibri" panose="020F0502020204030204" pitchFamily="34" charset="0"/>
              </a:rPr>
              <a:t>TraceState method of HPC class can be utilized to keep track of the no. of stable cycles achieved during the training phase. The Tests for this method validate the behaviour of the method TraceState under different circumstances.</a:t>
            </a:r>
          </a:p>
        </p:txBody>
      </p:sp>
    </p:spTree>
    <p:extLst>
      <p:ext uri="{BB962C8B-B14F-4D97-AF65-F5344CB8AC3E}">
        <p14:creationId xmlns:p14="http://schemas.microsoft.com/office/powerpoint/2010/main" val="52484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D8F-151B-A44E-AC08-B36ABCB43A9F}"/>
              </a:ext>
            </a:extLst>
          </p:cNvPr>
          <p:cNvSpPr>
            <a:spLocks noGrp="1"/>
          </p:cNvSpPr>
          <p:nvPr>
            <p:ph type="title"/>
          </p:nvPr>
        </p:nvSpPr>
        <p:spPr>
          <a:xfrm>
            <a:off x="1371600" y="685800"/>
            <a:ext cx="9601200" cy="617220"/>
          </a:xfrm>
        </p:spPr>
        <p:txBody>
          <a:bodyPr>
            <a:normAutofit/>
          </a:bodyPr>
          <a:lstStyle/>
          <a:p>
            <a:r>
              <a:rPr lang="en-DE" sz="2800" dirty="0">
                <a:latin typeface="Calibri" panose="020F0502020204030204" pitchFamily="34" charset="0"/>
                <a:cs typeface="Calibri" panose="020F0502020204030204" pitchFamily="34" charset="0"/>
              </a:rPr>
              <a:t>Unit Tests Summary</a:t>
            </a:r>
          </a:p>
        </p:txBody>
      </p:sp>
      <p:sp>
        <p:nvSpPr>
          <p:cNvPr id="3" name="Content Placeholder 2">
            <a:extLst>
              <a:ext uri="{FF2B5EF4-FFF2-40B4-BE49-F238E27FC236}">
                <a16:creationId xmlns:a16="http://schemas.microsoft.com/office/drawing/2014/main" id="{034A211A-7D13-5147-AA66-E142FB736725}"/>
              </a:ext>
            </a:extLst>
          </p:cNvPr>
          <p:cNvSpPr>
            <a:spLocks noGrp="1"/>
          </p:cNvSpPr>
          <p:nvPr>
            <p:ph idx="1"/>
          </p:nvPr>
        </p:nvSpPr>
        <p:spPr>
          <a:xfrm>
            <a:off x="1371600" y="1497330"/>
            <a:ext cx="9601200" cy="4370070"/>
          </a:xfrm>
        </p:spPr>
        <p:txBody>
          <a:bodyPr>
            <a:normAutofit fontScale="92500" lnSpcReduction="20000"/>
          </a:bodyPr>
          <a:lstStyle/>
          <a:p>
            <a:endParaRPr lang="en-GB" dirty="0">
              <a:latin typeface="Calibri" panose="020F0502020204030204" pitchFamily="34" charset="0"/>
              <a:cs typeface="Calibri" panose="020F0502020204030204" pitchFamily="34" charset="0"/>
            </a:endParaRPr>
          </a:p>
          <a:p>
            <a:r>
              <a:rPr lang="en-GB" sz="2500" dirty="0">
                <a:latin typeface="Calibri" panose="020F0502020204030204" pitchFamily="34" charset="0"/>
                <a:cs typeface="Calibri" panose="020F0502020204030204" pitchFamily="34" charset="0"/>
              </a:rPr>
              <a:t>DeserializeTest</a:t>
            </a:r>
          </a:p>
          <a:p>
            <a:pPr lvl="1"/>
            <a:r>
              <a:rPr lang="en-GB" sz="2200" i="0" dirty="0">
                <a:latin typeface="Calibri" panose="020F0502020204030204" pitchFamily="34" charset="0"/>
                <a:cs typeface="Calibri" panose="020F0502020204030204" pitchFamily="34" charset="0"/>
              </a:rPr>
              <a:t>HPC class provides both the functions, Serialization and Deserialization which wrap the mentioned </a:t>
            </a:r>
            <a:r>
              <a:rPr lang="en-GB" sz="2200" i="0" dirty="0" err="1">
                <a:latin typeface="Calibri" panose="020F0502020204030204" pitchFamily="34" charset="0"/>
                <a:cs typeface="Calibri" panose="020F0502020204030204" pitchFamily="34" charset="0"/>
              </a:rPr>
              <a:t>System.IO</a:t>
            </a:r>
            <a:r>
              <a:rPr lang="en-GB" sz="2200" i="0" dirty="0">
                <a:latin typeface="Calibri" panose="020F0502020204030204" pitchFamily="34" charset="0"/>
                <a:cs typeface="Calibri" panose="020F0502020204030204" pitchFamily="34" charset="0"/>
              </a:rPr>
              <a:t> Classes. Using these functions, user can Serialize and Deserialize the HPC objects with ease. A HPC object goes through complete cycle in this Unit Test</a:t>
            </a:r>
            <a:r>
              <a:rPr lang="en-GB" sz="2200" dirty="0">
                <a:latin typeface="Calibri" panose="020F0502020204030204" pitchFamily="34" charset="0"/>
                <a:cs typeface="Calibri" panose="020F0502020204030204" pitchFamily="34" charset="0"/>
              </a:rPr>
              <a:t>.</a:t>
            </a:r>
            <a:endParaRPr lang="en-GB" sz="2200" i="0" dirty="0">
              <a:latin typeface="Calibri" panose="020F0502020204030204" pitchFamily="34" charset="0"/>
              <a:cs typeface="Calibri" panose="020F0502020204030204" pitchFamily="34" charset="0"/>
            </a:endParaRPr>
          </a:p>
          <a:p>
            <a:r>
              <a:rPr lang="en-GB" sz="2500" dirty="0">
                <a:latin typeface="Calibri" panose="020F0502020204030204" pitchFamily="34" charset="0"/>
                <a:cs typeface="Calibri" panose="020F0502020204030204" pitchFamily="34" charset="0"/>
              </a:rPr>
              <a:t>ComputeTest</a:t>
            </a:r>
          </a:p>
          <a:p>
            <a:pPr lvl="1"/>
            <a:r>
              <a:rPr lang="en-GB" sz="2200" i="0" dirty="0">
                <a:latin typeface="Calibri" panose="020F0502020204030204" pitchFamily="34" charset="0"/>
                <a:cs typeface="Calibri" panose="020F0502020204030204" pitchFamily="34" charset="0"/>
              </a:rPr>
              <a:t>HPC Compute method is called when compute method of </a:t>
            </a:r>
            <a:r>
              <a:rPr lang="en-GB" sz="2200" i="0" dirty="0" err="1">
                <a:latin typeface="Calibri" panose="020F0502020204030204" pitchFamily="34" charset="0"/>
                <a:cs typeface="Calibri" panose="020F0502020204030204" pitchFamily="34" charset="0"/>
              </a:rPr>
              <a:t>SpatialPooler</a:t>
            </a:r>
            <a:r>
              <a:rPr lang="en-GB" sz="2200" i="0" dirty="0">
                <a:latin typeface="Calibri" panose="020F0502020204030204" pitchFamily="34" charset="0"/>
                <a:cs typeface="Calibri" panose="020F0502020204030204" pitchFamily="34" charset="0"/>
              </a:rPr>
              <a:t> class is executed. This method returns a Boolean value indicating if stable state is achieved in that particular compute cycle. Unit Tests for this methods cover both states: stable and unstable.</a:t>
            </a:r>
          </a:p>
          <a:p>
            <a:r>
              <a:rPr lang="en-GB" sz="2500" dirty="0">
                <a:latin typeface="Calibri" panose="020F0502020204030204" pitchFamily="34" charset="0"/>
                <a:cs typeface="Calibri" panose="020F0502020204030204" pitchFamily="34" charset="0"/>
              </a:rPr>
              <a:t>EqualsTest</a:t>
            </a:r>
          </a:p>
          <a:p>
            <a:pPr lvl="1"/>
            <a:r>
              <a:rPr lang="en-GB" sz="2200" i="0" dirty="0">
                <a:latin typeface="Calibri" panose="020F0502020204030204" pitchFamily="34" charset="0"/>
                <a:cs typeface="Calibri" panose="020F0502020204030204" pitchFamily="34" charset="0"/>
              </a:rPr>
              <a:t>Equals methods in the HPC class was designed to compare two HPC objects and return a Boolean value indicating if the two object were identical. A total of 7 different assertions are made in the Unit Test designed for this method.</a:t>
            </a:r>
          </a:p>
        </p:txBody>
      </p:sp>
    </p:spTree>
    <p:extLst>
      <p:ext uri="{BB962C8B-B14F-4D97-AF65-F5344CB8AC3E}">
        <p14:creationId xmlns:p14="http://schemas.microsoft.com/office/powerpoint/2010/main" val="25829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4141-B19E-BA47-B46C-D9F0E3D1EAB7}"/>
              </a:ext>
            </a:extLst>
          </p:cNvPr>
          <p:cNvSpPr>
            <a:spLocks noGrp="1"/>
          </p:cNvSpPr>
          <p:nvPr>
            <p:ph type="title"/>
          </p:nvPr>
        </p:nvSpPr>
        <p:spPr>
          <a:xfrm>
            <a:off x="1371600" y="685800"/>
            <a:ext cx="9601200" cy="605790"/>
          </a:xfrm>
        </p:spPr>
        <p:txBody>
          <a:bodyPr>
            <a:normAutofit/>
          </a:bodyPr>
          <a:lstStyle/>
          <a:p>
            <a:r>
              <a:rPr lang="en-DE" sz="28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662589BE-0F17-6845-A338-BD6569C253E1}"/>
              </a:ext>
            </a:extLst>
          </p:cNvPr>
          <p:cNvSpPr>
            <a:spLocks noGrp="1"/>
          </p:cNvSpPr>
          <p:nvPr>
            <p:ph idx="1"/>
          </p:nvPr>
        </p:nvSpPr>
        <p:spPr>
          <a:xfrm>
            <a:off x="1371600" y="1508760"/>
            <a:ext cx="9601200" cy="4358640"/>
          </a:xfrm>
        </p:spPr>
        <p:txBody>
          <a:bodyPr/>
          <a:lstStyle/>
          <a:p>
            <a:r>
              <a:rPr lang="en-DE" dirty="0">
                <a:latin typeface="Calibri" panose="020F0502020204030204" pitchFamily="34" charset="0"/>
                <a:cs typeface="Calibri" panose="020F0502020204030204" pitchFamily="34" charset="0"/>
              </a:rPr>
              <a:t>Completeness of a Unit Test project can be judged from the code coverage metric achieved after the Unit Tests are run.</a:t>
            </a:r>
          </a:p>
          <a:p>
            <a:r>
              <a:rPr lang="en-DE" dirty="0">
                <a:latin typeface="Calibri" panose="020F0502020204030204" pitchFamily="34" charset="0"/>
                <a:cs typeface="Calibri" panose="020F0502020204030204" pitchFamily="34" charset="0"/>
              </a:rPr>
              <a:t>An impressive 93% of code coverage has been achieved at the end of this project.</a:t>
            </a:r>
          </a:p>
          <a:p>
            <a:r>
              <a:rPr lang="en-GB" dirty="0">
                <a:latin typeface="Calibri" panose="020F0502020204030204" pitchFamily="34" charset="0"/>
                <a:cs typeface="Calibri" panose="020F0502020204030204" pitchFamily="34" charset="0"/>
              </a:rPr>
              <a:t>This ensures that majority of the code base in the HPC class has been executed and validated at-least once when the tests inside Unit Test Class HomeostaticPlasticityControllerTests is run.</a:t>
            </a:r>
          </a:p>
          <a:p>
            <a:r>
              <a:rPr lang="en-GB" dirty="0">
                <a:latin typeface="Calibri" panose="020F0502020204030204" pitchFamily="34" charset="0"/>
                <a:cs typeface="Calibri" panose="020F0502020204030204" pitchFamily="34" charset="0"/>
              </a:rPr>
              <a:t>There are is a wide variety of tools available in .NET environment to calculate the code coverage metric, most popular among them are two open-source projects: Coverlet </a:t>
            </a:r>
            <a:r>
              <a:rPr lang="en-GB" baseline="30000" dirty="0">
                <a:latin typeface="Calibri" panose="020F0502020204030204" pitchFamily="34" charset="0"/>
                <a:cs typeface="Calibri" panose="020F0502020204030204" pitchFamily="34" charset="0"/>
              </a:rPr>
              <a:t>[3]</a:t>
            </a:r>
            <a:r>
              <a:rPr lang="en-GB" dirty="0">
                <a:latin typeface="Calibri" panose="020F0502020204030204" pitchFamily="34" charset="0"/>
                <a:cs typeface="Calibri" panose="020F0502020204030204" pitchFamily="34" charset="0"/>
              </a:rPr>
              <a:t> and ReportGenerator </a:t>
            </a:r>
            <a:r>
              <a:rPr lang="en-GB" baseline="30000" dirty="0">
                <a:latin typeface="Calibri" panose="020F0502020204030204" pitchFamily="34" charset="0"/>
                <a:cs typeface="Calibri" panose="020F0502020204030204" pitchFamily="34" charset="0"/>
              </a:rPr>
              <a:t>[4]</a:t>
            </a:r>
            <a:r>
              <a:rPr lang="en-GB" dirty="0">
                <a:latin typeface="Calibri" panose="020F0502020204030204" pitchFamily="34" charset="0"/>
                <a:cs typeface="Calibri" panose="020F0502020204030204" pitchFamily="34" charset="0"/>
              </a:rPr>
              <a:t>.</a:t>
            </a:r>
            <a:endParaRPr lang="en-DE"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8449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222</TotalTime>
  <Words>835</Words>
  <Application>Microsoft Macintosh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Franklin Gothic Book</vt:lpstr>
      <vt:lpstr>Crop</vt:lpstr>
      <vt:lpstr>Improving Unit Tests</vt:lpstr>
      <vt:lpstr>Contents</vt:lpstr>
      <vt:lpstr>NeoCortex API</vt:lpstr>
      <vt:lpstr>Spatial Pooler</vt:lpstr>
      <vt:lpstr>Homeostatic Plasticity Controller</vt:lpstr>
      <vt:lpstr>Unit Test Class</vt:lpstr>
      <vt:lpstr>Unit Tests Summary</vt:lpstr>
      <vt:lpstr>Unit Tests Summary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Unit Tests</dc:title>
  <dc:creator>Shubham Suryawanshi</dc:creator>
  <cp:lastModifiedBy>Shubham Suryawanshi</cp:lastModifiedBy>
  <cp:revision>12</cp:revision>
  <dcterms:created xsi:type="dcterms:W3CDTF">2022-03-31T17:25:15Z</dcterms:created>
  <dcterms:modified xsi:type="dcterms:W3CDTF">2022-03-31T22:03:58Z</dcterms:modified>
</cp:coreProperties>
</file>