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72" r:id="rId8"/>
    <p:sldId id="276" r:id="rId9"/>
    <p:sldId id="275" r:id="rId10"/>
    <p:sldId id="274" r:id="rId11"/>
    <p:sldId id="273" r:id="rId12"/>
    <p:sldId id="277" r:id="rId13"/>
    <p:sldId id="262" r:id="rId14"/>
    <p:sldId id="266" r:id="rId15"/>
    <p:sldId id="271" r:id="rId16"/>
    <p:sldId id="269" r:id="rId17"/>
    <p:sldId id="268" r:id="rId18"/>
    <p:sldId id="270" r:id="rId19"/>
    <p:sldId id="263" r:id="rId20"/>
    <p:sldId id="264"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0" d="100"/>
          <a:sy n="100" d="100"/>
        </p:scale>
        <p:origin x="4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7562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4296C-F123-4529-8877-6FF728F3991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147177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3311017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6197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40320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2214936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198183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1688475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211599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280491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357826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4296C-F123-4529-8877-6FF728F3991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21130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4296C-F123-4529-8877-6FF728F39917}"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414481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261176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321727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524296C-F123-4529-8877-6FF728F39917}" type="datetimeFigureOut">
              <a:rPr lang="en-IN" smtClean="0"/>
              <a:t>11/12/2022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249128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4296C-F123-4529-8877-6FF728F3991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7A1796-739A-4906-B31F-3F962C082115}" type="slidenum">
              <a:rPr lang="en-IN" smtClean="0"/>
              <a:t>‹#›</a:t>
            </a:fld>
            <a:endParaRPr lang="en-IN"/>
          </a:p>
        </p:txBody>
      </p:sp>
    </p:spTree>
    <p:extLst>
      <p:ext uri="{BB962C8B-B14F-4D97-AF65-F5344CB8AC3E}">
        <p14:creationId xmlns:p14="http://schemas.microsoft.com/office/powerpoint/2010/main" val="388443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24296C-F123-4529-8877-6FF728F39917}" type="datetimeFigureOut">
              <a:rPr lang="en-IN" smtClean="0"/>
              <a:t>11/12/2022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7A1796-739A-4906-B31F-3F962C082115}" type="slidenum">
              <a:rPr lang="en-IN" smtClean="0"/>
              <a:t>‹#›</a:t>
            </a:fld>
            <a:endParaRPr lang="en-IN"/>
          </a:p>
        </p:txBody>
      </p:sp>
    </p:spTree>
    <p:extLst>
      <p:ext uri="{BB962C8B-B14F-4D97-AF65-F5344CB8AC3E}">
        <p14:creationId xmlns:p14="http://schemas.microsoft.com/office/powerpoint/2010/main" val="229935632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B649-BA47-F737-32D4-6CDFD12F2F4A}"/>
              </a:ext>
            </a:extLst>
          </p:cNvPr>
          <p:cNvSpPr>
            <a:spLocks noGrp="1"/>
          </p:cNvSpPr>
          <p:nvPr>
            <p:ph type="ctrTitle"/>
          </p:nvPr>
        </p:nvSpPr>
        <p:spPr/>
        <p:txBody>
          <a:bodyPr>
            <a:normAutofit/>
          </a:bodyPr>
          <a:lstStyle/>
          <a:p>
            <a:pPr marL="0" lvl="0" indent="0" algn="ctr" rtl="0">
              <a:spcBef>
                <a:spcPts val="0"/>
              </a:spcBef>
              <a:spcAft>
                <a:spcPts val="0"/>
              </a:spcAft>
            </a:pPr>
            <a:r>
              <a:rPr lang="en-GB" sz="2200" dirty="0"/>
              <a:t>CSC 440 Data Mining</a:t>
            </a:r>
            <a:br>
              <a:rPr lang="en-GB" sz="2200" dirty="0"/>
            </a:br>
            <a:r>
              <a:rPr lang="en-US" sz="2200" i="0" dirty="0">
                <a:effectLst/>
              </a:rPr>
              <a:t>Predicting and </a:t>
            </a:r>
            <a:r>
              <a:rPr lang="en-US" sz="2200" i="0" dirty="0" err="1">
                <a:effectLst/>
              </a:rPr>
              <a:t>Analysing</a:t>
            </a:r>
            <a:r>
              <a:rPr lang="en-US" sz="2200" i="0" dirty="0">
                <a:effectLst/>
              </a:rPr>
              <a:t> the Viral Fragment of Songs</a:t>
            </a:r>
            <a:br>
              <a:rPr lang="en-GB" dirty="0"/>
            </a:br>
            <a:endParaRPr lang="en-IN" dirty="0"/>
          </a:p>
        </p:txBody>
      </p:sp>
      <p:sp>
        <p:nvSpPr>
          <p:cNvPr id="3" name="Subtitle 2">
            <a:extLst>
              <a:ext uri="{FF2B5EF4-FFF2-40B4-BE49-F238E27FC236}">
                <a16:creationId xmlns:a16="http://schemas.microsoft.com/office/drawing/2014/main" id="{FC4F7BD6-94B4-8D1B-4BED-EBE8EA7955D7}"/>
              </a:ext>
            </a:extLst>
          </p:cNvPr>
          <p:cNvSpPr>
            <a:spLocks noGrp="1"/>
          </p:cNvSpPr>
          <p:nvPr>
            <p:ph type="subTitle" idx="1"/>
          </p:nvPr>
        </p:nvSpPr>
        <p:spPr/>
        <p:txBody>
          <a:bodyPr/>
          <a:lstStyle/>
          <a:p>
            <a:r>
              <a:rPr lang="en-IN" dirty="0"/>
              <a:t>Shubham Shailesh tamhane</a:t>
            </a:r>
          </a:p>
          <a:p>
            <a:r>
              <a:rPr lang="en-IN" dirty="0"/>
              <a:t>Ajeesh Ajayan </a:t>
            </a:r>
            <a:r>
              <a:rPr lang="en-IN" dirty="0" err="1"/>
              <a:t>nayaruparambil</a:t>
            </a:r>
            <a:endParaRPr lang="en-IN" dirty="0"/>
          </a:p>
        </p:txBody>
      </p:sp>
    </p:spTree>
    <p:extLst>
      <p:ext uri="{BB962C8B-B14F-4D97-AF65-F5344CB8AC3E}">
        <p14:creationId xmlns:p14="http://schemas.microsoft.com/office/powerpoint/2010/main" val="364193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a:t>Spectral </a:t>
            </a:r>
            <a:r>
              <a:rPr lang="en-IN" dirty="0" err="1"/>
              <a:t>Rolloff</a:t>
            </a:r>
            <a:endParaRPr lang="en-IN" dirty="0"/>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597249" y="1592228"/>
            <a:ext cx="1035785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Spectral </a:t>
            </a:r>
            <a:r>
              <a:rPr lang="en-US" dirty="0" err="1"/>
              <a:t>rolloff</a:t>
            </a:r>
            <a:r>
              <a:rPr lang="en-US" dirty="0"/>
              <a:t> is used to measure the shape of the signal.</a:t>
            </a:r>
            <a:endParaRPr lang="en-IN" dirty="0"/>
          </a:p>
        </p:txBody>
      </p:sp>
      <p:pic>
        <p:nvPicPr>
          <p:cNvPr id="7" name="Content Placeholder 6" descr="A picture containing chart&#10;&#10;Description automatically generated">
            <a:extLst>
              <a:ext uri="{FF2B5EF4-FFF2-40B4-BE49-F238E27FC236}">
                <a16:creationId xmlns:a16="http://schemas.microsoft.com/office/drawing/2014/main" id="{4E74E1B5-7AF4-BFE4-6D57-99027BF9C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603" y="2886240"/>
            <a:ext cx="8947150" cy="3404857"/>
          </a:xfrm>
        </p:spPr>
      </p:pic>
    </p:spTree>
    <p:extLst>
      <p:ext uri="{BB962C8B-B14F-4D97-AF65-F5344CB8AC3E}">
        <p14:creationId xmlns:p14="http://schemas.microsoft.com/office/powerpoint/2010/main" val="201737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a:t>Spectrogram of MFCC values</a:t>
            </a:r>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597249" y="1592228"/>
            <a:ext cx="1035785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MFCC which stands for Mel frequency cepstral coefficients represent the small set of features(20 in our case) which concisely describe the overall shape of the spectral envelope. </a:t>
            </a:r>
            <a:endParaRPr lang="en-IN" dirty="0"/>
          </a:p>
        </p:txBody>
      </p:sp>
      <p:pic>
        <p:nvPicPr>
          <p:cNvPr id="7" name="Content Placeholder 6" descr="Background pattern&#10;&#10;Description automatically generated">
            <a:extLst>
              <a:ext uri="{FF2B5EF4-FFF2-40B4-BE49-F238E27FC236}">
                <a16:creationId xmlns:a16="http://schemas.microsoft.com/office/drawing/2014/main" id="{8B72B598-EEA7-639F-F332-D293B06355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425" y="2674096"/>
            <a:ext cx="8947150" cy="3549745"/>
          </a:xfrm>
        </p:spPr>
      </p:pic>
    </p:spTree>
    <p:extLst>
      <p:ext uri="{BB962C8B-B14F-4D97-AF65-F5344CB8AC3E}">
        <p14:creationId xmlns:p14="http://schemas.microsoft.com/office/powerpoint/2010/main" val="179227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err="1"/>
              <a:t>Chromagram</a:t>
            </a:r>
            <a:endParaRPr lang="en-IN" dirty="0"/>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597249" y="1592228"/>
            <a:ext cx="1035785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a:t>Chromagram</a:t>
            </a:r>
            <a:r>
              <a:rPr lang="en-US" dirty="0"/>
              <a:t> represents the chroma features which typically is a 12 element feature vector indicating how much energy of each pitch class(y-axis) is present in the signal. This is often used while classifying music in different genres.</a:t>
            </a:r>
            <a:endParaRPr lang="en-IN" dirty="0"/>
          </a:p>
        </p:txBody>
      </p:sp>
      <p:pic>
        <p:nvPicPr>
          <p:cNvPr id="7" name="Content Placeholder 6" descr="A picture containing text, colorful&#10;&#10;Description automatically generated">
            <a:extLst>
              <a:ext uri="{FF2B5EF4-FFF2-40B4-BE49-F238E27FC236}">
                <a16:creationId xmlns:a16="http://schemas.microsoft.com/office/drawing/2014/main" id="{56B87252-92AD-242E-8C16-0EC1F2F26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425" y="2804123"/>
            <a:ext cx="8947150" cy="3865457"/>
          </a:xfrm>
        </p:spPr>
      </p:pic>
    </p:spTree>
    <p:extLst>
      <p:ext uri="{BB962C8B-B14F-4D97-AF65-F5344CB8AC3E}">
        <p14:creationId xmlns:p14="http://schemas.microsoft.com/office/powerpoint/2010/main" val="42599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61F6-D5D6-D0E7-C453-E0309E064A9C}"/>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A6D8AD28-B917-E4E2-0305-DE46637A9B61}"/>
              </a:ext>
            </a:extLst>
          </p:cNvPr>
          <p:cNvSpPr>
            <a:spLocks noGrp="1"/>
          </p:cNvSpPr>
          <p:nvPr>
            <p:ph idx="1"/>
          </p:nvPr>
        </p:nvSpPr>
        <p:spPr/>
        <p:txBody>
          <a:bodyPr/>
          <a:lstStyle/>
          <a:p>
            <a:r>
              <a:rPr lang="en-IN" dirty="0"/>
              <a:t>For comparing similarity between two audio files, Dynamic Time Warping (DTW) was used</a:t>
            </a:r>
          </a:p>
          <a:p>
            <a:r>
              <a:rPr lang="en-IN" dirty="0"/>
              <a:t>This was done by calculating the distance between the </a:t>
            </a:r>
            <a:r>
              <a:rPr lang="en-IN" dirty="0" err="1"/>
              <a:t>mfcc’s</a:t>
            </a:r>
            <a:r>
              <a:rPr lang="en-IN" dirty="0"/>
              <a:t> of the respective audio files.</a:t>
            </a:r>
          </a:p>
          <a:p>
            <a:r>
              <a:rPr lang="en-IN" dirty="0"/>
              <a:t>Algorithms used are L</a:t>
            </a:r>
            <a:r>
              <a:rPr lang="en-IN" b="0" i="0" dirty="0">
                <a:effectLst/>
              </a:rPr>
              <a:t>ogistic Regression,</a:t>
            </a:r>
            <a:br>
              <a:rPr lang="en-IN" dirty="0"/>
            </a:br>
            <a:r>
              <a:rPr lang="en-IN" b="0" i="0" dirty="0">
                <a:effectLst/>
              </a:rPr>
              <a:t>Weighted Logistic Regression, Naive Bayes, Support Vector</a:t>
            </a:r>
            <a:br>
              <a:rPr lang="en-IN" dirty="0"/>
            </a:br>
            <a:r>
              <a:rPr lang="en-IN" b="0" i="0" dirty="0">
                <a:effectLst/>
              </a:rPr>
              <a:t>Machines(SVM), Weighted Support Vector Machines(SVM),</a:t>
            </a:r>
            <a:br>
              <a:rPr lang="en-IN" dirty="0"/>
            </a:br>
            <a:r>
              <a:rPr lang="en-IN" b="0" i="0" dirty="0">
                <a:effectLst/>
              </a:rPr>
              <a:t>Random forest, SVM bagging classifier.</a:t>
            </a:r>
          </a:p>
        </p:txBody>
      </p:sp>
    </p:spTree>
    <p:extLst>
      <p:ext uri="{BB962C8B-B14F-4D97-AF65-F5344CB8AC3E}">
        <p14:creationId xmlns:p14="http://schemas.microsoft.com/office/powerpoint/2010/main" val="32184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a:xfrm>
            <a:off x="646111" y="452718"/>
            <a:ext cx="9404723" cy="982382"/>
          </a:xfrm>
        </p:spPr>
        <p:txBody>
          <a:bodyPr/>
          <a:lstStyle/>
          <a:p>
            <a:r>
              <a:rPr lang="en-IN" dirty="0"/>
              <a:t>Comparison of Algorithms</a:t>
            </a:r>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646111" y="1563967"/>
            <a:ext cx="9907880" cy="11810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800" dirty="0"/>
              <a:t>These are the top 10 algorithms ordered in a descending manner by Recall and Accuracy and with lower </a:t>
            </a:r>
            <a:r>
              <a:rPr lang="en-US" sz="1800" dirty="0" err="1"/>
              <a:t>Undersampling</a:t>
            </a:r>
            <a:r>
              <a:rPr lang="en-US" sz="1800" dirty="0"/>
              <a:t> rate. We have to give importance to Recall as the data is imbalanced. </a:t>
            </a:r>
          </a:p>
          <a:p>
            <a:r>
              <a:rPr lang="en-US" sz="1800" dirty="0"/>
              <a:t>We can observe that Weighted Logistic Regression and Weighted SVM Classifier are the preferred models due to high Recall. But the accuracy, as you can observe, is not much favorable.</a:t>
            </a:r>
            <a:endParaRPr lang="en-IN" sz="1800" dirty="0"/>
          </a:p>
        </p:txBody>
      </p:sp>
      <p:pic>
        <p:nvPicPr>
          <p:cNvPr id="20" name="Content Placeholder 19" descr="A picture containing graphical user interface&#10;&#10;Description automatically generated">
            <a:extLst>
              <a:ext uri="{FF2B5EF4-FFF2-40B4-BE49-F238E27FC236}">
                <a16:creationId xmlns:a16="http://schemas.microsoft.com/office/drawing/2014/main" id="{B23C3AF2-5CDE-8624-3654-B75BD7654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943" y="3530767"/>
            <a:ext cx="8354792" cy="3134865"/>
          </a:xfrm>
        </p:spPr>
      </p:pic>
    </p:spTree>
    <p:extLst>
      <p:ext uri="{BB962C8B-B14F-4D97-AF65-F5344CB8AC3E}">
        <p14:creationId xmlns:p14="http://schemas.microsoft.com/office/powerpoint/2010/main" val="169121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a:t>Cross Validation accuracy</a:t>
            </a:r>
          </a:p>
        </p:txBody>
      </p:sp>
      <p:pic>
        <p:nvPicPr>
          <p:cNvPr id="15" name="Content Placeholder 14" descr="Chart, line chart&#10;&#10;Description automatically generated">
            <a:extLst>
              <a:ext uri="{FF2B5EF4-FFF2-40B4-BE49-F238E27FC236}">
                <a16:creationId xmlns:a16="http://schemas.microsoft.com/office/drawing/2014/main" id="{6DCD50CF-9A21-4C82-3FC4-42137CCC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9754" y="2209520"/>
            <a:ext cx="6985034" cy="4195762"/>
          </a:xfrm>
        </p:spPr>
      </p:pic>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646111" y="2052918"/>
            <a:ext cx="341364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dirty="0"/>
              <a:t>The cross validation accuracy of SVC Bagging Classifier, SVM Classifier and Naïve Bayes Classifier are decent enough. But, we have to give more importance on the Recall value.</a:t>
            </a:r>
          </a:p>
        </p:txBody>
      </p:sp>
    </p:spTree>
    <p:extLst>
      <p:ext uri="{BB962C8B-B14F-4D97-AF65-F5344CB8AC3E}">
        <p14:creationId xmlns:p14="http://schemas.microsoft.com/office/powerpoint/2010/main" val="396770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a:t>Cross Validation Recall</a:t>
            </a:r>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646111" y="2052918"/>
            <a:ext cx="3413644" cy="419548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dirty="0"/>
              <a:t>The cross validation Recall of SVC Bagging Classifier, SVM Classifier and Naïve Bayes Classifier are very low. </a:t>
            </a:r>
          </a:p>
          <a:p>
            <a:r>
              <a:rPr lang="en-IN" dirty="0"/>
              <a:t>Hence, we have to </a:t>
            </a:r>
            <a:r>
              <a:rPr lang="en-IN" dirty="0" err="1"/>
              <a:t>tradeoff</a:t>
            </a:r>
            <a:r>
              <a:rPr lang="en-IN" dirty="0"/>
              <a:t> the accuracy for a better Recall. </a:t>
            </a:r>
          </a:p>
          <a:p>
            <a:r>
              <a:rPr lang="en-IN" dirty="0"/>
              <a:t>The best possible models are Weighted Logistic Regression and Weighted SVM Classifier</a:t>
            </a:r>
          </a:p>
          <a:p>
            <a:r>
              <a:rPr lang="en-IN" dirty="0"/>
              <a:t>Cross validation Accuracy = 34.47%</a:t>
            </a:r>
          </a:p>
          <a:p>
            <a:r>
              <a:rPr lang="en-IN" dirty="0"/>
              <a:t>Cross validation Recall = 100%</a:t>
            </a:r>
          </a:p>
          <a:p>
            <a:endParaRPr lang="en-IN" dirty="0"/>
          </a:p>
        </p:txBody>
      </p:sp>
      <p:pic>
        <p:nvPicPr>
          <p:cNvPr id="6" name="Content Placeholder 5" descr="Chart, line chart&#10;&#10;Description automatically generated">
            <a:extLst>
              <a:ext uri="{FF2B5EF4-FFF2-40B4-BE49-F238E27FC236}">
                <a16:creationId xmlns:a16="http://schemas.microsoft.com/office/drawing/2014/main" id="{50CB5EC7-DC5E-86EF-060A-96B30BAE9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2046" y="2143380"/>
            <a:ext cx="6985034" cy="4195762"/>
          </a:xfrm>
        </p:spPr>
      </p:pic>
    </p:spTree>
    <p:extLst>
      <p:ext uri="{BB962C8B-B14F-4D97-AF65-F5344CB8AC3E}">
        <p14:creationId xmlns:p14="http://schemas.microsoft.com/office/powerpoint/2010/main" val="166752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a:t>Test accuracy</a:t>
            </a:r>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646111" y="2052918"/>
            <a:ext cx="341364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dirty="0"/>
              <a:t>Similarly, the test accuracy of SVC Bagging Classifier, SVM Classifier and Naïve Bayes Classifier are decent enough. But, we have to give more importance on the Recall value.</a:t>
            </a:r>
          </a:p>
        </p:txBody>
      </p:sp>
      <p:pic>
        <p:nvPicPr>
          <p:cNvPr id="6" name="Content Placeholder 5" descr="Chart, line chart&#10;&#10;Description automatically generated">
            <a:extLst>
              <a:ext uri="{FF2B5EF4-FFF2-40B4-BE49-F238E27FC236}">
                <a16:creationId xmlns:a16="http://schemas.microsoft.com/office/drawing/2014/main" id="{6634DA26-47B1-DF2E-B9F7-1226458A4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1980" y="1968875"/>
            <a:ext cx="6985034" cy="4195762"/>
          </a:xfrm>
        </p:spPr>
      </p:pic>
    </p:spTree>
    <p:extLst>
      <p:ext uri="{BB962C8B-B14F-4D97-AF65-F5344CB8AC3E}">
        <p14:creationId xmlns:p14="http://schemas.microsoft.com/office/powerpoint/2010/main" val="373868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a:t>Test Recall</a:t>
            </a:r>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646111" y="2052918"/>
            <a:ext cx="3413644" cy="419548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dirty="0"/>
              <a:t>The test Recall of SVC Bagging Classifier, SVM Classifier and Naïve Bayes Classifier are very low. </a:t>
            </a:r>
          </a:p>
          <a:p>
            <a:r>
              <a:rPr lang="en-IN" dirty="0"/>
              <a:t>Hence, we have to </a:t>
            </a:r>
            <a:r>
              <a:rPr lang="en-IN" dirty="0" err="1"/>
              <a:t>tradeoff</a:t>
            </a:r>
            <a:r>
              <a:rPr lang="en-IN" dirty="0"/>
              <a:t> the accuracy for a better Recall. </a:t>
            </a:r>
          </a:p>
          <a:p>
            <a:r>
              <a:rPr lang="en-IN" dirty="0"/>
              <a:t>The best possible models are Weighted Logistic Regression and Weighted SVM Classifier</a:t>
            </a:r>
          </a:p>
          <a:p>
            <a:r>
              <a:rPr lang="en-IN" dirty="0"/>
              <a:t>Test Accuracy = 30%</a:t>
            </a:r>
          </a:p>
          <a:p>
            <a:r>
              <a:rPr lang="en-IN" dirty="0"/>
              <a:t>Test Recall = 100%</a:t>
            </a:r>
          </a:p>
          <a:p>
            <a:endParaRPr lang="en-IN" dirty="0"/>
          </a:p>
        </p:txBody>
      </p:sp>
      <p:pic>
        <p:nvPicPr>
          <p:cNvPr id="7" name="Content Placeholder 6" descr="Chart, line chart&#10;&#10;Description automatically generated">
            <a:extLst>
              <a:ext uri="{FF2B5EF4-FFF2-40B4-BE49-F238E27FC236}">
                <a16:creationId xmlns:a16="http://schemas.microsoft.com/office/drawing/2014/main" id="{77F6104D-E04F-84EA-8A41-01725BA61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8034" y="2052637"/>
            <a:ext cx="6985034" cy="4195762"/>
          </a:xfrm>
        </p:spPr>
      </p:pic>
    </p:spTree>
    <p:extLst>
      <p:ext uri="{BB962C8B-B14F-4D97-AF65-F5344CB8AC3E}">
        <p14:creationId xmlns:p14="http://schemas.microsoft.com/office/powerpoint/2010/main" val="155957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D678-0568-50E8-7227-A9E2A94C348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ECE0A87-7F1A-2256-C2EA-F2E6E13324DC}"/>
              </a:ext>
            </a:extLst>
          </p:cNvPr>
          <p:cNvSpPr>
            <a:spLocks noGrp="1"/>
          </p:cNvSpPr>
          <p:nvPr>
            <p:ph idx="1"/>
          </p:nvPr>
        </p:nvSpPr>
        <p:spPr/>
        <p:txBody>
          <a:bodyPr>
            <a:normAutofit lnSpcReduction="10000"/>
          </a:bodyPr>
          <a:lstStyle/>
          <a:p>
            <a:r>
              <a:rPr lang="en-US" dirty="0"/>
              <a:t>In this report we have discussed an approach to predict and analyze the viral fragment of songs. There are several works in the literature that deal with this problem. Our approach is unique in the way that it completely focuses on the acoustic features to isolate the viral fragment.</a:t>
            </a:r>
          </a:p>
          <a:p>
            <a:r>
              <a:rPr lang="en-US" dirty="0"/>
              <a:t>After extracting MFCC features from the song as well as the short and labeling them, we built seven classification models to predict the viral song fragment. </a:t>
            </a:r>
          </a:p>
          <a:p>
            <a:r>
              <a:rPr lang="en-US" dirty="0"/>
              <a:t>Among the proposed models, Weighted Logistic Regression and Weighted SVM Classifier gives the highest recall value (1.0) with a mediocre accuracy. Since the dataset is highly imbalanced, the recall had to be prioritized and hence the weighted algorithms worked the best. </a:t>
            </a:r>
            <a:endParaRPr lang="en-IN" dirty="0"/>
          </a:p>
        </p:txBody>
      </p:sp>
    </p:spTree>
    <p:extLst>
      <p:ext uri="{BB962C8B-B14F-4D97-AF65-F5344CB8AC3E}">
        <p14:creationId xmlns:p14="http://schemas.microsoft.com/office/powerpoint/2010/main" val="416499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6319-35CD-6903-6476-EA51BA459F61}"/>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701CD616-991B-E685-DB2E-DC870C5944B1}"/>
              </a:ext>
            </a:extLst>
          </p:cNvPr>
          <p:cNvSpPr>
            <a:spLocks noGrp="1"/>
          </p:cNvSpPr>
          <p:nvPr>
            <p:ph idx="1"/>
          </p:nvPr>
        </p:nvSpPr>
        <p:spPr/>
        <p:txBody>
          <a:bodyPr/>
          <a:lstStyle/>
          <a:p>
            <a:r>
              <a:rPr lang="en-IN" dirty="0"/>
              <a:t>Introduction</a:t>
            </a:r>
          </a:p>
          <a:p>
            <a:r>
              <a:rPr lang="en-IN" dirty="0"/>
              <a:t>Problem Statement</a:t>
            </a:r>
          </a:p>
          <a:p>
            <a:r>
              <a:rPr lang="en-IN" dirty="0"/>
              <a:t>Data Acquisition</a:t>
            </a:r>
          </a:p>
          <a:p>
            <a:r>
              <a:rPr lang="en-IN" dirty="0"/>
              <a:t>Data Analysis</a:t>
            </a:r>
          </a:p>
          <a:p>
            <a:r>
              <a:rPr lang="en-IN" dirty="0"/>
              <a:t>Modelling </a:t>
            </a:r>
          </a:p>
          <a:p>
            <a:r>
              <a:rPr lang="en-IN" dirty="0"/>
              <a:t>Conclusion</a:t>
            </a:r>
          </a:p>
          <a:p>
            <a:r>
              <a:rPr lang="en-IN" dirty="0"/>
              <a:t>Future work</a:t>
            </a:r>
          </a:p>
        </p:txBody>
      </p:sp>
    </p:spTree>
    <p:extLst>
      <p:ext uri="{BB962C8B-B14F-4D97-AF65-F5344CB8AC3E}">
        <p14:creationId xmlns:p14="http://schemas.microsoft.com/office/powerpoint/2010/main" val="166344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48E9-EB92-E361-DF32-ED5DE4C70E01}"/>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4EA2F3E2-4418-75FD-D87D-9037F1770B9C}"/>
              </a:ext>
            </a:extLst>
          </p:cNvPr>
          <p:cNvSpPr>
            <a:spLocks noGrp="1"/>
          </p:cNvSpPr>
          <p:nvPr>
            <p:ph idx="1"/>
          </p:nvPr>
        </p:nvSpPr>
        <p:spPr/>
        <p:txBody>
          <a:bodyPr/>
          <a:lstStyle/>
          <a:p>
            <a:r>
              <a:rPr lang="en-IN" dirty="0"/>
              <a:t>More deeper analysis can be performed by exploring the spectrogram and </a:t>
            </a:r>
            <a:r>
              <a:rPr lang="en-IN" dirty="0" err="1"/>
              <a:t>chromagram</a:t>
            </a:r>
            <a:r>
              <a:rPr lang="en-IN" dirty="0"/>
              <a:t> features</a:t>
            </a:r>
          </a:p>
          <a:p>
            <a:r>
              <a:rPr lang="en-IN" dirty="0"/>
              <a:t>Complex, pre-trained models can be used for modelling the data</a:t>
            </a:r>
          </a:p>
          <a:p>
            <a:r>
              <a:rPr lang="en-IN" dirty="0"/>
              <a:t>Lyrics can also be used to derive the reason behind popularity of the clip</a:t>
            </a:r>
          </a:p>
        </p:txBody>
      </p:sp>
    </p:spTree>
    <p:extLst>
      <p:ext uri="{BB962C8B-B14F-4D97-AF65-F5344CB8AC3E}">
        <p14:creationId xmlns:p14="http://schemas.microsoft.com/office/powerpoint/2010/main" val="2309212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5F6-C217-6040-22E1-6DAE6736B6B5}"/>
              </a:ext>
            </a:extLst>
          </p:cNvPr>
          <p:cNvSpPr>
            <a:spLocks noGrp="1"/>
          </p:cNvSpPr>
          <p:nvPr>
            <p:ph type="ctrTitle"/>
          </p:nvPr>
        </p:nvSpPr>
        <p:spPr>
          <a:xfrm>
            <a:off x="1154955" y="1447801"/>
            <a:ext cx="8825658" cy="2247900"/>
          </a:xfrm>
        </p:spPr>
        <p:txBody>
          <a:bodyPr/>
          <a:lstStyle/>
          <a:p>
            <a:pPr algn="ctr"/>
            <a:r>
              <a:rPr lang="en-IN"/>
              <a:t>Thank You</a:t>
            </a:r>
            <a:r>
              <a:rPr lang="en-IN" dirty="0"/>
              <a:t>!</a:t>
            </a:r>
          </a:p>
        </p:txBody>
      </p:sp>
      <p:sp>
        <p:nvSpPr>
          <p:cNvPr id="3" name="Subtitle 2">
            <a:extLst>
              <a:ext uri="{FF2B5EF4-FFF2-40B4-BE49-F238E27FC236}">
                <a16:creationId xmlns:a16="http://schemas.microsoft.com/office/drawing/2014/main" id="{A5B6168E-5700-842F-4D27-2806DADA4C2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315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619-4A4C-BAD4-E599-2C4273C1C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EDF71F9-E163-6852-B533-9E4BDD90F672}"/>
              </a:ext>
            </a:extLst>
          </p:cNvPr>
          <p:cNvSpPr>
            <a:spLocks noGrp="1"/>
          </p:cNvSpPr>
          <p:nvPr>
            <p:ph idx="1"/>
          </p:nvPr>
        </p:nvSpPr>
        <p:spPr/>
        <p:txBody>
          <a:bodyPr/>
          <a:lstStyle/>
          <a:p>
            <a:r>
              <a:rPr lang="en-IN" dirty="0"/>
              <a:t>Nowadays, short-form video content ranging between 15-60 seconds are getting popular.</a:t>
            </a:r>
          </a:p>
          <a:p>
            <a:r>
              <a:rPr lang="en-IN" dirty="0"/>
              <a:t>Consumption of this content has become part and parcel of everyone’s life, especially teenagers and young adults.</a:t>
            </a:r>
          </a:p>
          <a:p>
            <a:r>
              <a:rPr lang="en-IN" dirty="0"/>
              <a:t>This has led to the boom of platforms such as </a:t>
            </a:r>
            <a:r>
              <a:rPr lang="en-IN" dirty="0" err="1"/>
              <a:t>Tiktok</a:t>
            </a:r>
            <a:r>
              <a:rPr lang="en-IN" dirty="0"/>
              <a:t>, Instagram Reels and YouTube shorts.</a:t>
            </a:r>
          </a:p>
          <a:p>
            <a:r>
              <a:rPr lang="en-IN" dirty="0"/>
              <a:t>These videos are usually done in-the-moment, generally with a mobile phone.</a:t>
            </a:r>
          </a:p>
          <a:p>
            <a:r>
              <a:rPr lang="en-IN" dirty="0"/>
              <a:t>All these platforms need the videos to be in vertical viewing manner.</a:t>
            </a:r>
          </a:p>
        </p:txBody>
      </p:sp>
    </p:spTree>
    <p:extLst>
      <p:ext uri="{BB962C8B-B14F-4D97-AF65-F5344CB8AC3E}">
        <p14:creationId xmlns:p14="http://schemas.microsoft.com/office/powerpoint/2010/main" val="414044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04B9-A1D9-287B-DD31-BC48D2CDAF6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21F6707-7A33-3813-AB62-3448CB7E9329}"/>
              </a:ext>
            </a:extLst>
          </p:cNvPr>
          <p:cNvSpPr>
            <a:spLocks noGrp="1"/>
          </p:cNvSpPr>
          <p:nvPr>
            <p:ph idx="1"/>
          </p:nvPr>
        </p:nvSpPr>
        <p:spPr/>
        <p:txBody>
          <a:bodyPr/>
          <a:lstStyle/>
          <a:p>
            <a:r>
              <a:rPr lang="en-IN" dirty="0"/>
              <a:t>The aim of this project is to understand what makes some song fragments more socially popular than others.</a:t>
            </a:r>
          </a:p>
          <a:p>
            <a:r>
              <a:rPr lang="en-IN" dirty="0"/>
              <a:t>The project also aims to predict popular fragments for newer unseen songs.</a:t>
            </a:r>
          </a:p>
          <a:p>
            <a:r>
              <a:rPr lang="en-IN" dirty="0"/>
              <a:t>The song clips which are present in the social media platforms such as YouTube shorts are to be analysed by exploring different features of the audio files.</a:t>
            </a:r>
          </a:p>
        </p:txBody>
      </p:sp>
    </p:spTree>
    <p:extLst>
      <p:ext uri="{BB962C8B-B14F-4D97-AF65-F5344CB8AC3E}">
        <p14:creationId xmlns:p14="http://schemas.microsoft.com/office/powerpoint/2010/main" val="232736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D62-9A5E-60F4-3134-54FD7F335BBC}"/>
              </a:ext>
            </a:extLst>
          </p:cNvPr>
          <p:cNvSpPr>
            <a:spLocks noGrp="1"/>
          </p:cNvSpPr>
          <p:nvPr>
            <p:ph type="title"/>
          </p:nvPr>
        </p:nvSpPr>
        <p:spPr/>
        <p:txBody>
          <a:bodyPr/>
          <a:lstStyle/>
          <a:p>
            <a:r>
              <a:rPr lang="en-IN" dirty="0"/>
              <a:t>Data Acquisition</a:t>
            </a:r>
          </a:p>
        </p:txBody>
      </p:sp>
      <p:sp>
        <p:nvSpPr>
          <p:cNvPr id="3" name="Content Placeholder 2">
            <a:extLst>
              <a:ext uri="{FF2B5EF4-FFF2-40B4-BE49-F238E27FC236}">
                <a16:creationId xmlns:a16="http://schemas.microsoft.com/office/drawing/2014/main" id="{746C1C44-B923-1C2E-8764-0081EA69FE9C}"/>
              </a:ext>
            </a:extLst>
          </p:cNvPr>
          <p:cNvSpPr>
            <a:spLocks noGrp="1"/>
          </p:cNvSpPr>
          <p:nvPr>
            <p:ph idx="1"/>
          </p:nvPr>
        </p:nvSpPr>
        <p:spPr/>
        <p:txBody>
          <a:bodyPr/>
          <a:lstStyle/>
          <a:p>
            <a:r>
              <a:rPr lang="en-IN" dirty="0" err="1"/>
              <a:t>pytube</a:t>
            </a:r>
            <a:r>
              <a:rPr lang="en-IN" dirty="0"/>
              <a:t> and </a:t>
            </a:r>
            <a:r>
              <a:rPr lang="en-IN" dirty="0" err="1"/>
              <a:t>pafy</a:t>
            </a:r>
            <a:r>
              <a:rPr lang="en-IN" dirty="0"/>
              <a:t> library used.</a:t>
            </a:r>
          </a:p>
          <a:p>
            <a:r>
              <a:rPr lang="en-IN" dirty="0" err="1"/>
              <a:t>Youtube</a:t>
            </a:r>
            <a:r>
              <a:rPr lang="en-IN" dirty="0"/>
              <a:t> data was scraped using these libraries and the most viral or viewed soundtrack was selected for both the full song and for the shorts.</a:t>
            </a:r>
          </a:p>
          <a:p>
            <a:r>
              <a:rPr lang="en-IN" dirty="0"/>
              <a:t>The requirement was that all the file should have audio content.</a:t>
            </a:r>
          </a:p>
        </p:txBody>
      </p:sp>
    </p:spTree>
    <p:extLst>
      <p:ext uri="{BB962C8B-B14F-4D97-AF65-F5344CB8AC3E}">
        <p14:creationId xmlns:p14="http://schemas.microsoft.com/office/powerpoint/2010/main" val="171111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C106-2D43-1BF9-212C-07E1E8BFDEEC}"/>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83FDB25B-AF6B-D108-1CEA-69C07CA8F9BF}"/>
              </a:ext>
            </a:extLst>
          </p:cNvPr>
          <p:cNvSpPr>
            <a:spLocks noGrp="1"/>
          </p:cNvSpPr>
          <p:nvPr>
            <p:ph idx="1"/>
          </p:nvPr>
        </p:nvSpPr>
        <p:spPr/>
        <p:txBody>
          <a:bodyPr/>
          <a:lstStyle/>
          <a:p>
            <a:r>
              <a:rPr lang="en-IN" dirty="0"/>
              <a:t>Different features of the audio files were explored.</a:t>
            </a:r>
          </a:p>
          <a:p>
            <a:r>
              <a:rPr lang="en-IN" dirty="0"/>
              <a:t>Sampling rate used was 22050</a:t>
            </a:r>
          </a:p>
          <a:p>
            <a:r>
              <a:rPr lang="en-IN" dirty="0" err="1"/>
              <a:t>Librosa</a:t>
            </a:r>
            <a:r>
              <a:rPr lang="en-IN" dirty="0"/>
              <a:t> library was used primarily for data analysis</a:t>
            </a:r>
          </a:p>
          <a:p>
            <a:r>
              <a:rPr lang="en-IN" dirty="0"/>
              <a:t>Features explored are:</a:t>
            </a:r>
          </a:p>
          <a:p>
            <a:pPr marL="457200" indent="-457200">
              <a:buFont typeface="+mj-lt"/>
              <a:buAutoNum type="arabicPeriod"/>
            </a:pPr>
            <a:r>
              <a:rPr lang="en-IN" dirty="0"/>
              <a:t>Spectral centroid</a:t>
            </a:r>
          </a:p>
          <a:p>
            <a:pPr marL="457200" indent="-457200">
              <a:buFont typeface="+mj-lt"/>
              <a:buAutoNum type="arabicPeriod"/>
            </a:pPr>
            <a:r>
              <a:rPr lang="en-IN" dirty="0"/>
              <a:t>Spectral roll-off</a:t>
            </a:r>
          </a:p>
          <a:p>
            <a:pPr marL="457200" indent="-457200">
              <a:buFont typeface="+mj-lt"/>
              <a:buAutoNum type="arabicPeriod"/>
            </a:pPr>
            <a:r>
              <a:rPr lang="en-IN" dirty="0"/>
              <a:t>Zero crossing rate</a:t>
            </a:r>
          </a:p>
          <a:p>
            <a:pPr marL="457200" indent="-457200">
              <a:buFont typeface="+mj-lt"/>
              <a:buAutoNum type="arabicPeriod"/>
            </a:pPr>
            <a:r>
              <a:rPr lang="en-IN" dirty="0"/>
              <a:t>Spectrogram</a:t>
            </a:r>
          </a:p>
          <a:p>
            <a:pPr marL="457200" indent="-457200">
              <a:buFont typeface="+mj-lt"/>
              <a:buAutoNum type="arabicPeriod"/>
            </a:pPr>
            <a:r>
              <a:rPr lang="en-IN" dirty="0" err="1"/>
              <a:t>Chromagram</a:t>
            </a:r>
            <a:r>
              <a:rPr lang="en-IN" dirty="0"/>
              <a:t> </a:t>
            </a:r>
          </a:p>
        </p:txBody>
      </p:sp>
    </p:spTree>
    <p:extLst>
      <p:ext uri="{BB962C8B-B14F-4D97-AF65-F5344CB8AC3E}">
        <p14:creationId xmlns:p14="http://schemas.microsoft.com/office/powerpoint/2010/main" val="69333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err="1"/>
              <a:t>Waveplot</a:t>
            </a:r>
            <a:endParaRPr lang="en-IN" dirty="0"/>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597249" y="1592228"/>
            <a:ext cx="1035785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a:t>
            </a:r>
            <a:r>
              <a:rPr lang="en-US" dirty="0" err="1"/>
              <a:t>waveplot</a:t>
            </a:r>
            <a:r>
              <a:rPr lang="en-US" dirty="0"/>
              <a:t> shows how the audio signal looks like. It is normalized so that all audio signals can follow the same scale</a:t>
            </a:r>
            <a:endParaRPr lang="en-IN" dirty="0"/>
          </a:p>
        </p:txBody>
      </p:sp>
      <p:pic>
        <p:nvPicPr>
          <p:cNvPr id="6" name="Content Placeholder 5" descr="A picture containing text, airplane, aircraft&#10;&#10;Description automatically generated">
            <a:extLst>
              <a:ext uri="{FF2B5EF4-FFF2-40B4-BE49-F238E27FC236}">
                <a16:creationId xmlns:a16="http://schemas.microsoft.com/office/drawing/2014/main" id="{59B56296-E34D-D08F-B117-2C3552A25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603" y="2697333"/>
            <a:ext cx="8947150" cy="3404857"/>
          </a:xfrm>
        </p:spPr>
      </p:pic>
    </p:spTree>
    <p:extLst>
      <p:ext uri="{BB962C8B-B14F-4D97-AF65-F5344CB8AC3E}">
        <p14:creationId xmlns:p14="http://schemas.microsoft.com/office/powerpoint/2010/main" val="343988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a:t>Spectrogram</a:t>
            </a:r>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597249" y="1592228"/>
            <a:ext cx="1035785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600" dirty="0"/>
              <a:t>A spectrogram is a visual representation of the spectrum of frequencies of a signal as it varies with time. If the spectrogram is plotted directly, not much information can be gained as the orange-reddish values lie on the bottom of the graph. </a:t>
            </a:r>
          </a:p>
          <a:p>
            <a:r>
              <a:rPr lang="en-US" sz="1600" dirty="0"/>
              <a:t>The spectrogram (left) is plotted in the form of heatmap where the vertical axis shows frequency and horizontal axis shows time.</a:t>
            </a:r>
          </a:p>
          <a:p>
            <a:r>
              <a:rPr lang="en-US" sz="1600" dirty="0"/>
              <a:t>After taking the logarithm, the values get scaled and we get a better representation of the audio file by looking at this spectrogram (right).</a:t>
            </a:r>
            <a:endParaRPr lang="en-IN" sz="1600" dirty="0"/>
          </a:p>
        </p:txBody>
      </p:sp>
      <p:pic>
        <p:nvPicPr>
          <p:cNvPr id="7" name="Content Placeholder 6" descr="A picture containing text&#10;&#10;Description automatically generated">
            <a:extLst>
              <a:ext uri="{FF2B5EF4-FFF2-40B4-BE49-F238E27FC236}">
                <a16:creationId xmlns:a16="http://schemas.microsoft.com/office/drawing/2014/main" id="{FE91F3E6-4770-0870-905F-FA8F91A08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581" y="3759818"/>
            <a:ext cx="5746750" cy="2359740"/>
          </a:xfrm>
        </p:spPr>
      </p:pic>
      <p:pic>
        <p:nvPicPr>
          <p:cNvPr id="9" name="Picture 8" descr="A screenshot of a computer&#10;&#10;Description automatically generated with low confidence">
            <a:extLst>
              <a:ext uri="{FF2B5EF4-FFF2-40B4-BE49-F238E27FC236}">
                <a16:creationId xmlns:a16="http://schemas.microsoft.com/office/drawing/2014/main" id="{125E7585-5F10-B827-0756-5F1B10224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59818"/>
            <a:ext cx="5588000" cy="2312528"/>
          </a:xfrm>
          <a:prstGeom prst="rect">
            <a:avLst/>
          </a:prstGeom>
        </p:spPr>
      </p:pic>
      <p:sp>
        <p:nvSpPr>
          <p:cNvPr id="10" name="Title 1">
            <a:extLst>
              <a:ext uri="{FF2B5EF4-FFF2-40B4-BE49-F238E27FC236}">
                <a16:creationId xmlns:a16="http://schemas.microsoft.com/office/drawing/2014/main" id="{3993BC9B-3960-FF12-AAA1-8F220A344E0C}"/>
              </a:ext>
            </a:extLst>
          </p:cNvPr>
          <p:cNvSpPr txBox="1">
            <a:spLocks/>
          </p:cNvSpPr>
          <p:nvPr/>
        </p:nvSpPr>
        <p:spPr>
          <a:xfrm>
            <a:off x="597249" y="6072346"/>
            <a:ext cx="10917971" cy="51773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a:t>              Spectrogram before taking log                                                      </a:t>
            </a:r>
            <a:r>
              <a:rPr lang="en-IN" sz="1600" dirty="0" err="1"/>
              <a:t>Spectogram</a:t>
            </a:r>
            <a:r>
              <a:rPr lang="en-IN" sz="1600" dirty="0"/>
              <a:t> after taking log</a:t>
            </a:r>
          </a:p>
        </p:txBody>
      </p:sp>
    </p:spTree>
    <p:extLst>
      <p:ext uri="{BB962C8B-B14F-4D97-AF65-F5344CB8AC3E}">
        <p14:creationId xmlns:p14="http://schemas.microsoft.com/office/powerpoint/2010/main" val="274751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F26-DD45-577B-04B6-C857CDC36601}"/>
              </a:ext>
            </a:extLst>
          </p:cNvPr>
          <p:cNvSpPr>
            <a:spLocks noGrp="1"/>
          </p:cNvSpPr>
          <p:nvPr>
            <p:ph type="title"/>
          </p:nvPr>
        </p:nvSpPr>
        <p:spPr/>
        <p:txBody>
          <a:bodyPr/>
          <a:lstStyle/>
          <a:p>
            <a:r>
              <a:rPr lang="en-IN" dirty="0"/>
              <a:t>Spectral Centroid</a:t>
            </a:r>
          </a:p>
        </p:txBody>
      </p:sp>
      <p:sp>
        <p:nvSpPr>
          <p:cNvPr id="16" name="Content Placeholder 2">
            <a:extLst>
              <a:ext uri="{FF2B5EF4-FFF2-40B4-BE49-F238E27FC236}">
                <a16:creationId xmlns:a16="http://schemas.microsoft.com/office/drawing/2014/main" id="{A0593DD7-FBD4-186E-7DF3-AAE958CC0FF9}"/>
              </a:ext>
            </a:extLst>
          </p:cNvPr>
          <p:cNvSpPr txBox="1">
            <a:spLocks/>
          </p:cNvSpPr>
          <p:nvPr/>
        </p:nvSpPr>
        <p:spPr>
          <a:xfrm>
            <a:off x="597249" y="1592228"/>
            <a:ext cx="1035785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Spectral Centroid is used to indicate the frequency at which energy of a spectrum is centered upon. It can also be considered as center of mass for sound. In the above plot we can see that there is a rise in spectral centroid after half of the audio signal.</a:t>
            </a:r>
            <a:endParaRPr lang="en-IN" dirty="0"/>
          </a:p>
        </p:txBody>
      </p:sp>
      <p:pic>
        <p:nvPicPr>
          <p:cNvPr id="7" name="Content Placeholder 6" descr="A picture containing text, several&#10;&#10;Description automatically generated">
            <a:extLst>
              <a:ext uri="{FF2B5EF4-FFF2-40B4-BE49-F238E27FC236}">
                <a16:creationId xmlns:a16="http://schemas.microsoft.com/office/drawing/2014/main" id="{B646E1EC-0C52-5502-60E6-701B02CC4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603" y="3254540"/>
            <a:ext cx="8947150" cy="3404857"/>
          </a:xfrm>
        </p:spPr>
      </p:pic>
    </p:spTree>
    <p:extLst>
      <p:ext uri="{BB962C8B-B14F-4D97-AF65-F5344CB8AC3E}">
        <p14:creationId xmlns:p14="http://schemas.microsoft.com/office/powerpoint/2010/main" val="1873717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333</TotalTime>
  <Words>1024</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CSC 440 Data Mining Predicting and Analysing the Viral Fragment of Songs </vt:lpstr>
      <vt:lpstr>Overview</vt:lpstr>
      <vt:lpstr>Introduction</vt:lpstr>
      <vt:lpstr>Problem Statement</vt:lpstr>
      <vt:lpstr>Data Acquisition</vt:lpstr>
      <vt:lpstr>Data Analysis</vt:lpstr>
      <vt:lpstr>Waveplot</vt:lpstr>
      <vt:lpstr>Spectrogram</vt:lpstr>
      <vt:lpstr>Spectral Centroid</vt:lpstr>
      <vt:lpstr>Spectral Rolloff</vt:lpstr>
      <vt:lpstr>Spectrogram of MFCC values</vt:lpstr>
      <vt:lpstr>Chromagram</vt:lpstr>
      <vt:lpstr>Modelling</vt:lpstr>
      <vt:lpstr>Comparison of Algorithms</vt:lpstr>
      <vt:lpstr>Cross Validation accuracy</vt:lpstr>
      <vt:lpstr>Cross Validation Recall</vt:lpstr>
      <vt:lpstr>Test accuracy</vt:lpstr>
      <vt:lpstr>Test Recall</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440 Data Mining Predicting and Analysing the Viral Fragment of Songs </dc:title>
  <dc:creator>shubham tamhane</dc:creator>
  <cp:lastModifiedBy>shubham tamhane</cp:lastModifiedBy>
  <cp:revision>6</cp:revision>
  <dcterms:created xsi:type="dcterms:W3CDTF">2022-12-11T19:42:03Z</dcterms:created>
  <dcterms:modified xsi:type="dcterms:W3CDTF">2022-12-12T01:16:00Z</dcterms:modified>
</cp:coreProperties>
</file>