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324" r:id="rId8"/>
    <p:sldId id="328" r:id="rId9"/>
    <p:sldId id="327" r:id="rId10"/>
    <p:sldId id="325" r:id="rId11"/>
    <p:sldId id="326" r:id="rId12"/>
    <p:sldId id="281" r:id="rId13"/>
    <p:sldId id="323" r:id="rId14"/>
    <p:sldId id="315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9C3D6-8257-554F-85F7-635A4CB38F6A}" v="16" dt="2024-08-13T15:57:25.826"/>
    <p1510:client id="{52637DFE-8F30-EE50-E06D-0B34FACA2A05}" v="429" dt="2024-08-13T14:16:46.241"/>
    <p1510:client id="{E7195298-A6C7-A294-031D-92EDCD135C06}" v="214" dt="2024-08-13T14:42:34.498"/>
    <p1510:client id="{FB0C3D7C-1F74-DE41-9314-2062AF461AD7}" v="62" dt="2024-08-13T18:34:22.431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>
      <p:cViewPr varScale="1">
        <p:scale>
          <a:sx n="132" d="100"/>
          <a:sy n="132" d="100"/>
        </p:scale>
        <p:origin x="640" y="17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7D772-F076-4F1D-A7D0-BB8B2D85D3A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8FACAC-53B6-4D2B-8FBE-63B793FD52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Factory Pattern</a:t>
          </a:r>
          <a:r>
            <a:rPr lang="en-US"/>
            <a:t>: Facilitates the creation of tickets by centralizing the instantiation process, ensuring that ticket objects are created in a standardized way.</a:t>
          </a:r>
        </a:p>
      </dgm:t>
    </dgm:pt>
    <dgm:pt modelId="{ACB6A592-CF4D-451A-A530-31655BCB965F}" type="parTrans" cxnId="{246322CC-241E-46AE-8C51-C65377789978}">
      <dgm:prSet/>
      <dgm:spPr/>
      <dgm:t>
        <a:bodyPr/>
        <a:lstStyle/>
        <a:p>
          <a:endParaRPr lang="en-US"/>
        </a:p>
      </dgm:t>
    </dgm:pt>
    <dgm:pt modelId="{6218FCD9-841B-48E0-869D-AE3454D2230E}" type="sibTrans" cxnId="{246322CC-241E-46AE-8C51-C65377789978}">
      <dgm:prSet/>
      <dgm:spPr/>
      <dgm:t>
        <a:bodyPr/>
        <a:lstStyle/>
        <a:p>
          <a:endParaRPr lang="en-US"/>
        </a:p>
      </dgm:t>
    </dgm:pt>
    <dgm:pt modelId="{44DA4F2F-8F30-40A9-8D9F-7FC1437EE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State Pattern</a:t>
          </a:r>
          <a:r>
            <a:rPr lang="en-US"/>
            <a:t>: Manages the different states of a ticket (e.g., available, booked, canceled) and allows the ticket’s behavior to change dynamically based on its current state.</a:t>
          </a:r>
        </a:p>
      </dgm:t>
    </dgm:pt>
    <dgm:pt modelId="{BE54CA5F-44D9-42A6-95E2-A197F6054F8F}" type="parTrans" cxnId="{09C06256-6C9F-4E23-9507-D8C002D4BD32}">
      <dgm:prSet/>
      <dgm:spPr/>
      <dgm:t>
        <a:bodyPr/>
        <a:lstStyle/>
        <a:p>
          <a:endParaRPr lang="en-US"/>
        </a:p>
      </dgm:t>
    </dgm:pt>
    <dgm:pt modelId="{4C5DF6E3-2E2E-4907-B2FF-92D30EC7B2AF}" type="sibTrans" cxnId="{09C06256-6C9F-4E23-9507-D8C002D4BD32}">
      <dgm:prSet/>
      <dgm:spPr/>
      <dgm:t>
        <a:bodyPr/>
        <a:lstStyle/>
        <a:p>
          <a:endParaRPr lang="en-US"/>
        </a:p>
      </dgm:t>
    </dgm:pt>
    <dgm:pt modelId="{A01DD8AA-0879-4225-BDC0-97E01780C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Prototype Pattern</a:t>
          </a:r>
          <a:r>
            <a:rPr lang="en-US"/>
            <a:t>: Enables cloning of existing ticket objects, allowing for efficient creation of new tickets by copying prototypes instead of building them from scratch.</a:t>
          </a:r>
        </a:p>
      </dgm:t>
    </dgm:pt>
    <dgm:pt modelId="{54137940-DE95-4F52-A037-B212AF4D85CD}" type="parTrans" cxnId="{0E054D1F-FAE0-4DB7-9CCB-21D7B62D7CC0}">
      <dgm:prSet/>
      <dgm:spPr/>
      <dgm:t>
        <a:bodyPr/>
        <a:lstStyle/>
        <a:p>
          <a:endParaRPr lang="en-US"/>
        </a:p>
      </dgm:t>
    </dgm:pt>
    <dgm:pt modelId="{D3048710-7430-430D-91AA-62E243206B3F}" type="sibTrans" cxnId="{0E054D1F-FAE0-4DB7-9CCB-21D7B62D7CC0}">
      <dgm:prSet/>
      <dgm:spPr/>
      <dgm:t>
        <a:bodyPr/>
        <a:lstStyle/>
        <a:p>
          <a:endParaRPr lang="en-US"/>
        </a:p>
      </dgm:t>
    </dgm:pt>
    <dgm:pt modelId="{68222BBA-8D64-42E6-A6D0-313C43DC7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Decorator Pattern</a:t>
          </a:r>
          <a:r>
            <a:rPr lang="en-US"/>
            <a:t>: Adds optional features (like insurance or snacks) to tickets without altering their core structure, promoting flexibility and customization.</a:t>
          </a:r>
        </a:p>
      </dgm:t>
    </dgm:pt>
    <dgm:pt modelId="{AA5F42FF-122C-4B62-9F58-C03785768039}" type="parTrans" cxnId="{46F1C395-66C8-443E-A582-B73FECF234EF}">
      <dgm:prSet/>
      <dgm:spPr/>
      <dgm:t>
        <a:bodyPr/>
        <a:lstStyle/>
        <a:p>
          <a:endParaRPr lang="en-US"/>
        </a:p>
      </dgm:t>
    </dgm:pt>
    <dgm:pt modelId="{7A66DE58-E022-4BFE-B251-F5632A15C44D}" type="sibTrans" cxnId="{46F1C395-66C8-443E-A582-B73FECF234EF}">
      <dgm:prSet/>
      <dgm:spPr/>
      <dgm:t>
        <a:bodyPr/>
        <a:lstStyle/>
        <a:p>
          <a:endParaRPr lang="en-US"/>
        </a:p>
      </dgm:t>
    </dgm:pt>
    <dgm:pt modelId="{418DABCD-EA47-46D3-A15D-8F67F1103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Template Method Pattern</a:t>
          </a:r>
          <a:r>
            <a:rPr lang="en-US"/>
            <a:t>: Defines a template for ticket processing (e.g., for concerts or movies), ensuring a consistent sequence of operations while allowing specific steps to be customized.</a:t>
          </a:r>
        </a:p>
      </dgm:t>
    </dgm:pt>
    <dgm:pt modelId="{FB0BF70F-B811-4A71-A8B6-9452F462AE72}" type="parTrans" cxnId="{511D97E1-EC26-4BE0-86F4-3C6E5F15DD60}">
      <dgm:prSet/>
      <dgm:spPr/>
      <dgm:t>
        <a:bodyPr/>
        <a:lstStyle/>
        <a:p>
          <a:endParaRPr lang="en-US"/>
        </a:p>
      </dgm:t>
    </dgm:pt>
    <dgm:pt modelId="{FADF1558-9319-4956-A057-3CC2EC28055B}" type="sibTrans" cxnId="{511D97E1-EC26-4BE0-86F4-3C6E5F15DD60}">
      <dgm:prSet/>
      <dgm:spPr/>
      <dgm:t>
        <a:bodyPr/>
        <a:lstStyle/>
        <a:p>
          <a:endParaRPr lang="en-US"/>
        </a:p>
      </dgm:t>
    </dgm:pt>
    <dgm:pt modelId="{48C2F310-972D-499C-A5B3-A2FAF5AB26A2}" type="pres">
      <dgm:prSet presAssocID="{1D57D772-F076-4F1D-A7D0-BB8B2D85D3AF}" presName="diagram" presStyleCnt="0">
        <dgm:presLayoutVars>
          <dgm:dir/>
          <dgm:resizeHandles val="exact"/>
        </dgm:presLayoutVars>
      </dgm:prSet>
      <dgm:spPr/>
    </dgm:pt>
    <dgm:pt modelId="{2E6E458A-E9D8-498D-AE34-F24E7861B38A}" type="pres">
      <dgm:prSet presAssocID="{F88FACAC-53B6-4D2B-8FBE-63B793FD5264}" presName="node" presStyleLbl="node1" presStyleIdx="0" presStyleCnt="5">
        <dgm:presLayoutVars>
          <dgm:bulletEnabled val="1"/>
        </dgm:presLayoutVars>
      </dgm:prSet>
      <dgm:spPr/>
    </dgm:pt>
    <dgm:pt modelId="{11387DC9-168E-4A5A-ADEF-8D8771FDF1B8}" type="pres">
      <dgm:prSet presAssocID="{6218FCD9-841B-48E0-869D-AE3454D2230E}" presName="sibTrans" presStyleCnt="0"/>
      <dgm:spPr/>
    </dgm:pt>
    <dgm:pt modelId="{E4AA5C50-DFF9-4ED0-942A-A141702779F4}" type="pres">
      <dgm:prSet presAssocID="{44DA4F2F-8F30-40A9-8D9F-7FC1437EE2EE}" presName="node" presStyleLbl="node1" presStyleIdx="1" presStyleCnt="5">
        <dgm:presLayoutVars>
          <dgm:bulletEnabled val="1"/>
        </dgm:presLayoutVars>
      </dgm:prSet>
      <dgm:spPr/>
    </dgm:pt>
    <dgm:pt modelId="{4A83F756-664E-4418-9BEB-4F7CFFEF40E2}" type="pres">
      <dgm:prSet presAssocID="{4C5DF6E3-2E2E-4907-B2FF-92D30EC7B2AF}" presName="sibTrans" presStyleCnt="0"/>
      <dgm:spPr/>
    </dgm:pt>
    <dgm:pt modelId="{2E9BFEFD-9221-47DE-8568-BCDDB595A58A}" type="pres">
      <dgm:prSet presAssocID="{A01DD8AA-0879-4225-BDC0-97E01780C4A9}" presName="node" presStyleLbl="node1" presStyleIdx="2" presStyleCnt="5">
        <dgm:presLayoutVars>
          <dgm:bulletEnabled val="1"/>
        </dgm:presLayoutVars>
      </dgm:prSet>
      <dgm:spPr/>
    </dgm:pt>
    <dgm:pt modelId="{98D65DEF-3215-4CDF-9A0B-481262F38CA2}" type="pres">
      <dgm:prSet presAssocID="{D3048710-7430-430D-91AA-62E243206B3F}" presName="sibTrans" presStyleCnt="0"/>
      <dgm:spPr/>
    </dgm:pt>
    <dgm:pt modelId="{3D640B98-B22C-4594-B0E8-D297B6C5D144}" type="pres">
      <dgm:prSet presAssocID="{68222BBA-8D64-42E6-A6D0-313C43DC7874}" presName="node" presStyleLbl="node1" presStyleIdx="3" presStyleCnt="5">
        <dgm:presLayoutVars>
          <dgm:bulletEnabled val="1"/>
        </dgm:presLayoutVars>
      </dgm:prSet>
      <dgm:spPr/>
    </dgm:pt>
    <dgm:pt modelId="{60503902-3BF9-4D96-9119-35E78064D933}" type="pres">
      <dgm:prSet presAssocID="{7A66DE58-E022-4BFE-B251-F5632A15C44D}" presName="sibTrans" presStyleCnt="0"/>
      <dgm:spPr/>
    </dgm:pt>
    <dgm:pt modelId="{1D8A3AD5-F1EB-4498-9CEC-4E9E9F4A4603}" type="pres">
      <dgm:prSet presAssocID="{418DABCD-EA47-46D3-A15D-8F67F110317C}" presName="node" presStyleLbl="node1" presStyleIdx="4" presStyleCnt="5">
        <dgm:presLayoutVars>
          <dgm:bulletEnabled val="1"/>
        </dgm:presLayoutVars>
      </dgm:prSet>
      <dgm:spPr/>
    </dgm:pt>
  </dgm:ptLst>
  <dgm:cxnLst>
    <dgm:cxn modelId="{2CB2A80B-04AA-45E3-B69B-F646709E9DAC}" type="presOf" srcId="{418DABCD-EA47-46D3-A15D-8F67F110317C}" destId="{1D8A3AD5-F1EB-4498-9CEC-4E9E9F4A4603}" srcOrd="0" destOrd="0" presId="urn:microsoft.com/office/officeart/2005/8/layout/default"/>
    <dgm:cxn modelId="{0E054D1F-FAE0-4DB7-9CCB-21D7B62D7CC0}" srcId="{1D57D772-F076-4F1D-A7D0-BB8B2D85D3AF}" destId="{A01DD8AA-0879-4225-BDC0-97E01780C4A9}" srcOrd="2" destOrd="0" parTransId="{54137940-DE95-4F52-A037-B212AF4D85CD}" sibTransId="{D3048710-7430-430D-91AA-62E243206B3F}"/>
    <dgm:cxn modelId="{3BFD1722-4A8C-4459-B64C-837F95296D47}" type="presOf" srcId="{44DA4F2F-8F30-40A9-8D9F-7FC1437EE2EE}" destId="{E4AA5C50-DFF9-4ED0-942A-A141702779F4}" srcOrd="0" destOrd="0" presId="urn:microsoft.com/office/officeart/2005/8/layout/default"/>
    <dgm:cxn modelId="{2B5B2344-4B68-447F-8EF9-BB7C3378C824}" type="presOf" srcId="{1D57D772-F076-4F1D-A7D0-BB8B2D85D3AF}" destId="{48C2F310-972D-499C-A5B3-A2FAF5AB26A2}" srcOrd="0" destOrd="0" presId="urn:microsoft.com/office/officeart/2005/8/layout/default"/>
    <dgm:cxn modelId="{09C06256-6C9F-4E23-9507-D8C002D4BD32}" srcId="{1D57D772-F076-4F1D-A7D0-BB8B2D85D3AF}" destId="{44DA4F2F-8F30-40A9-8D9F-7FC1437EE2EE}" srcOrd="1" destOrd="0" parTransId="{BE54CA5F-44D9-42A6-95E2-A197F6054F8F}" sibTransId="{4C5DF6E3-2E2E-4907-B2FF-92D30EC7B2AF}"/>
    <dgm:cxn modelId="{6CB3376E-354B-4DEC-A903-07E5593D9979}" type="presOf" srcId="{A01DD8AA-0879-4225-BDC0-97E01780C4A9}" destId="{2E9BFEFD-9221-47DE-8568-BCDDB595A58A}" srcOrd="0" destOrd="0" presId="urn:microsoft.com/office/officeart/2005/8/layout/default"/>
    <dgm:cxn modelId="{46F1C395-66C8-443E-A582-B73FECF234EF}" srcId="{1D57D772-F076-4F1D-A7D0-BB8B2D85D3AF}" destId="{68222BBA-8D64-42E6-A6D0-313C43DC7874}" srcOrd="3" destOrd="0" parTransId="{AA5F42FF-122C-4B62-9F58-C03785768039}" sibTransId="{7A66DE58-E022-4BFE-B251-F5632A15C44D}"/>
    <dgm:cxn modelId="{44E6BEC3-B8CD-4124-BAA8-F240996BF45B}" type="presOf" srcId="{F88FACAC-53B6-4D2B-8FBE-63B793FD5264}" destId="{2E6E458A-E9D8-498D-AE34-F24E7861B38A}" srcOrd="0" destOrd="0" presId="urn:microsoft.com/office/officeart/2005/8/layout/default"/>
    <dgm:cxn modelId="{8C0932C7-AC62-4DD8-9321-A99FCF936B61}" type="presOf" srcId="{68222BBA-8D64-42E6-A6D0-313C43DC7874}" destId="{3D640B98-B22C-4594-B0E8-D297B6C5D144}" srcOrd="0" destOrd="0" presId="urn:microsoft.com/office/officeart/2005/8/layout/default"/>
    <dgm:cxn modelId="{246322CC-241E-46AE-8C51-C65377789978}" srcId="{1D57D772-F076-4F1D-A7D0-BB8B2D85D3AF}" destId="{F88FACAC-53B6-4D2B-8FBE-63B793FD5264}" srcOrd="0" destOrd="0" parTransId="{ACB6A592-CF4D-451A-A530-31655BCB965F}" sibTransId="{6218FCD9-841B-48E0-869D-AE3454D2230E}"/>
    <dgm:cxn modelId="{511D97E1-EC26-4BE0-86F4-3C6E5F15DD60}" srcId="{1D57D772-F076-4F1D-A7D0-BB8B2D85D3AF}" destId="{418DABCD-EA47-46D3-A15D-8F67F110317C}" srcOrd="4" destOrd="0" parTransId="{FB0BF70F-B811-4A71-A8B6-9452F462AE72}" sibTransId="{FADF1558-9319-4956-A057-3CC2EC28055B}"/>
    <dgm:cxn modelId="{D4CC5EA3-7AF5-4380-9A45-9A34D035F38A}" type="presParOf" srcId="{48C2F310-972D-499C-A5B3-A2FAF5AB26A2}" destId="{2E6E458A-E9D8-498D-AE34-F24E7861B38A}" srcOrd="0" destOrd="0" presId="urn:microsoft.com/office/officeart/2005/8/layout/default"/>
    <dgm:cxn modelId="{9FD80B4A-9166-412F-8753-92F437F5B338}" type="presParOf" srcId="{48C2F310-972D-499C-A5B3-A2FAF5AB26A2}" destId="{11387DC9-168E-4A5A-ADEF-8D8771FDF1B8}" srcOrd="1" destOrd="0" presId="urn:microsoft.com/office/officeart/2005/8/layout/default"/>
    <dgm:cxn modelId="{882C6DAB-7BE1-43D3-9121-AFB9C69851E3}" type="presParOf" srcId="{48C2F310-972D-499C-A5B3-A2FAF5AB26A2}" destId="{E4AA5C50-DFF9-4ED0-942A-A141702779F4}" srcOrd="2" destOrd="0" presId="urn:microsoft.com/office/officeart/2005/8/layout/default"/>
    <dgm:cxn modelId="{610759AC-0B0A-4F01-98C1-B2BB8BABE9F4}" type="presParOf" srcId="{48C2F310-972D-499C-A5B3-A2FAF5AB26A2}" destId="{4A83F756-664E-4418-9BEB-4F7CFFEF40E2}" srcOrd="3" destOrd="0" presId="urn:microsoft.com/office/officeart/2005/8/layout/default"/>
    <dgm:cxn modelId="{479B728E-2090-43E7-9122-EA647D148A1F}" type="presParOf" srcId="{48C2F310-972D-499C-A5B3-A2FAF5AB26A2}" destId="{2E9BFEFD-9221-47DE-8568-BCDDB595A58A}" srcOrd="4" destOrd="0" presId="urn:microsoft.com/office/officeart/2005/8/layout/default"/>
    <dgm:cxn modelId="{2D42EA38-BE7A-45C4-B4F9-800252A370AE}" type="presParOf" srcId="{48C2F310-972D-499C-A5B3-A2FAF5AB26A2}" destId="{98D65DEF-3215-4CDF-9A0B-481262F38CA2}" srcOrd="5" destOrd="0" presId="urn:microsoft.com/office/officeart/2005/8/layout/default"/>
    <dgm:cxn modelId="{C7EC3A39-25CE-496E-9A65-D74A2CF73686}" type="presParOf" srcId="{48C2F310-972D-499C-A5B3-A2FAF5AB26A2}" destId="{3D640B98-B22C-4594-B0E8-D297B6C5D144}" srcOrd="6" destOrd="0" presId="urn:microsoft.com/office/officeart/2005/8/layout/default"/>
    <dgm:cxn modelId="{0FB40EA5-E699-43E1-ADD6-63EC8906D9C3}" type="presParOf" srcId="{48C2F310-972D-499C-A5B3-A2FAF5AB26A2}" destId="{60503902-3BF9-4D96-9119-35E78064D933}" srcOrd="7" destOrd="0" presId="urn:microsoft.com/office/officeart/2005/8/layout/default"/>
    <dgm:cxn modelId="{311AAC40-2B8B-43C4-A997-9E0F5BFB8501}" type="presParOf" srcId="{48C2F310-972D-499C-A5B3-A2FAF5AB26A2}" destId="{1D8A3AD5-F1EB-4498-9CEC-4E9E9F4A460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E2CC4-563F-465F-B031-7299EF0ACF1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F8E5F6A-4938-455B-8427-CAC12F62E220}">
      <dgm:prSet/>
      <dgm:spPr/>
      <dgm:t>
        <a:bodyPr/>
        <a:lstStyle/>
        <a:p>
          <a:r>
            <a:rPr lang="en-US" b="1"/>
            <a:t>Command Pattern</a:t>
          </a:r>
          <a:r>
            <a:rPr lang="en-US"/>
            <a:t>: Encapsulates ticket operations like booking and canceling into command objects, enabling the execution, queuing, or undoing of these actions.</a:t>
          </a:r>
        </a:p>
      </dgm:t>
    </dgm:pt>
    <dgm:pt modelId="{B708AB68-2FF0-4338-8289-49C9F2B3ACD9}" type="parTrans" cxnId="{3058EE9A-8A42-436D-B60C-CFD78F1437BF}">
      <dgm:prSet/>
      <dgm:spPr/>
      <dgm:t>
        <a:bodyPr/>
        <a:lstStyle/>
        <a:p>
          <a:endParaRPr lang="en-US"/>
        </a:p>
      </dgm:t>
    </dgm:pt>
    <dgm:pt modelId="{EBDF6196-AE7F-4DA8-8457-60E8D321BA13}" type="sibTrans" cxnId="{3058EE9A-8A42-436D-B60C-CFD78F1437BF}">
      <dgm:prSet/>
      <dgm:spPr/>
      <dgm:t>
        <a:bodyPr/>
        <a:lstStyle/>
        <a:p>
          <a:endParaRPr lang="en-US"/>
        </a:p>
      </dgm:t>
    </dgm:pt>
    <dgm:pt modelId="{FDDBABBD-0641-42B4-AE7F-435A55CEEEEF}">
      <dgm:prSet/>
      <dgm:spPr/>
      <dgm:t>
        <a:bodyPr/>
        <a:lstStyle/>
        <a:p>
          <a:r>
            <a:rPr lang="en-US" b="1"/>
            <a:t>Observer Pattern</a:t>
          </a:r>
          <a:r>
            <a:rPr lang="en-US"/>
            <a:t>: Keeps customers informed by automatically notifying them of changes or updates to their tickets, ensuring real-time communication.</a:t>
          </a:r>
        </a:p>
      </dgm:t>
    </dgm:pt>
    <dgm:pt modelId="{FC6E46BC-7352-4936-A238-9F0B927FE9AD}" type="parTrans" cxnId="{584CF368-3BEC-4569-8BAE-1CDB600F9A94}">
      <dgm:prSet/>
      <dgm:spPr/>
      <dgm:t>
        <a:bodyPr/>
        <a:lstStyle/>
        <a:p>
          <a:endParaRPr lang="en-US"/>
        </a:p>
      </dgm:t>
    </dgm:pt>
    <dgm:pt modelId="{B8DB97C0-9ADA-40BE-9F04-FD45646BE0CF}" type="sibTrans" cxnId="{584CF368-3BEC-4569-8BAE-1CDB600F9A94}">
      <dgm:prSet/>
      <dgm:spPr/>
      <dgm:t>
        <a:bodyPr/>
        <a:lstStyle/>
        <a:p>
          <a:endParaRPr lang="en-US"/>
        </a:p>
      </dgm:t>
    </dgm:pt>
    <dgm:pt modelId="{4170B93A-BEB7-48FB-A79D-9D0387E5674E}">
      <dgm:prSet/>
      <dgm:spPr/>
      <dgm:t>
        <a:bodyPr/>
        <a:lstStyle/>
        <a:p>
          <a:r>
            <a:rPr lang="en-US" b="1"/>
            <a:t>Singleton Pattern</a:t>
          </a:r>
          <a:r>
            <a:rPr lang="en-US"/>
            <a:t>: Ensures that only one instance of the logger exists, providing a centralized mechanism for logging activities throughout the system.</a:t>
          </a:r>
        </a:p>
      </dgm:t>
    </dgm:pt>
    <dgm:pt modelId="{BBAE8B86-15BC-44A8-B9A4-9DA486D7C6DA}" type="parTrans" cxnId="{3DAB56C5-B776-4BDB-B6BA-1A82FDCFAE0D}">
      <dgm:prSet/>
      <dgm:spPr/>
      <dgm:t>
        <a:bodyPr/>
        <a:lstStyle/>
        <a:p>
          <a:endParaRPr lang="en-US"/>
        </a:p>
      </dgm:t>
    </dgm:pt>
    <dgm:pt modelId="{55316D18-A78C-4CE8-A99F-6069A8AD4FD5}" type="sibTrans" cxnId="{3DAB56C5-B776-4BDB-B6BA-1A82FDCFAE0D}">
      <dgm:prSet/>
      <dgm:spPr/>
      <dgm:t>
        <a:bodyPr/>
        <a:lstStyle/>
        <a:p>
          <a:endParaRPr lang="en-US"/>
        </a:p>
      </dgm:t>
    </dgm:pt>
    <dgm:pt modelId="{138DBEB3-44D9-4AA0-B012-B7F2804F8674}">
      <dgm:prSet/>
      <dgm:spPr/>
      <dgm:t>
        <a:bodyPr/>
        <a:lstStyle/>
        <a:p>
          <a:r>
            <a:rPr lang="en-US" b="1"/>
            <a:t>Adapter Pattern</a:t>
          </a:r>
          <a:r>
            <a:rPr lang="en-US"/>
            <a:t>: Integrates external payment gateways by adapting their interfaces to match our internal payment system, facilitating seamless payment processing.</a:t>
          </a:r>
        </a:p>
      </dgm:t>
    </dgm:pt>
    <dgm:pt modelId="{DCF48960-0674-4F58-B4BD-DAB5CCE2FC8E}" type="parTrans" cxnId="{633B80A5-3204-4030-A138-E5BBCA7D00CF}">
      <dgm:prSet/>
      <dgm:spPr/>
      <dgm:t>
        <a:bodyPr/>
        <a:lstStyle/>
        <a:p>
          <a:endParaRPr lang="en-US"/>
        </a:p>
      </dgm:t>
    </dgm:pt>
    <dgm:pt modelId="{20695C3A-7D09-4B73-B44E-F29C9B74694E}" type="sibTrans" cxnId="{633B80A5-3204-4030-A138-E5BBCA7D00CF}">
      <dgm:prSet/>
      <dgm:spPr/>
      <dgm:t>
        <a:bodyPr/>
        <a:lstStyle/>
        <a:p>
          <a:endParaRPr lang="en-US"/>
        </a:p>
      </dgm:t>
    </dgm:pt>
    <dgm:pt modelId="{6207F5DA-754F-424C-8EC9-6488E2AAF680}">
      <dgm:prSet/>
      <dgm:spPr/>
      <dgm:t>
        <a:bodyPr/>
        <a:lstStyle/>
        <a:p>
          <a:r>
            <a:rPr lang="en-US" b="1"/>
            <a:t>Facade Pattern</a:t>
          </a:r>
          <a:r>
            <a:rPr lang="en-US"/>
            <a:t>: Simplifies the ticket booking process by providing a unified interface that orchestrates complex subsystems, making the booking experience more straightforward for users.</a:t>
          </a:r>
        </a:p>
      </dgm:t>
    </dgm:pt>
    <dgm:pt modelId="{2C0AAC3B-0700-4D08-8CC1-AA014EE4B40A}" type="parTrans" cxnId="{C5EBAD40-817B-4ACA-BD82-D75039666759}">
      <dgm:prSet/>
      <dgm:spPr/>
      <dgm:t>
        <a:bodyPr/>
        <a:lstStyle/>
        <a:p>
          <a:endParaRPr lang="en-US"/>
        </a:p>
      </dgm:t>
    </dgm:pt>
    <dgm:pt modelId="{589BDB97-2B32-4C93-AE8A-7859848C41F0}" type="sibTrans" cxnId="{C5EBAD40-817B-4ACA-BD82-D75039666759}">
      <dgm:prSet/>
      <dgm:spPr/>
      <dgm:t>
        <a:bodyPr/>
        <a:lstStyle/>
        <a:p>
          <a:endParaRPr lang="en-US"/>
        </a:p>
      </dgm:t>
    </dgm:pt>
    <dgm:pt modelId="{5C463DF5-6B33-4218-91AD-F1EE3AFC8644}">
      <dgm:prSet/>
      <dgm:spPr/>
      <dgm:t>
        <a:bodyPr/>
        <a:lstStyle/>
        <a:p>
          <a:r>
            <a:rPr lang="en-US" b="1"/>
            <a:t>Strategy Pattern</a:t>
          </a:r>
          <a:r>
            <a:rPr lang="en-US"/>
            <a:t>: Manages different pricing models (e.g., regular, student discount, VIP) by encapsulating these algorithms, allowing the system to apply the appropriate pricing strategy based on customer type.</a:t>
          </a:r>
        </a:p>
      </dgm:t>
    </dgm:pt>
    <dgm:pt modelId="{2DD1BDB5-8CC6-4D49-AA07-E8477E463E0A}" type="parTrans" cxnId="{FE36F47C-6C5D-4C6E-9CB3-3330B856C853}">
      <dgm:prSet/>
      <dgm:spPr/>
      <dgm:t>
        <a:bodyPr/>
        <a:lstStyle/>
        <a:p>
          <a:endParaRPr lang="en-US"/>
        </a:p>
      </dgm:t>
    </dgm:pt>
    <dgm:pt modelId="{FE5E3E41-0ED9-4F27-9761-0F93FAFBF7A6}" type="sibTrans" cxnId="{FE36F47C-6C5D-4C6E-9CB3-3330B856C853}">
      <dgm:prSet/>
      <dgm:spPr/>
      <dgm:t>
        <a:bodyPr/>
        <a:lstStyle/>
        <a:p>
          <a:endParaRPr lang="en-US"/>
        </a:p>
      </dgm:t>
    </dgm:pt>
    <dgm:pt modelId="{FF43B03A-2CEF-4CCD-A9EB-610562E35B58}" type="pres">
      <dgm:prSet presAssocID="{2D1E2CC4-563F-465F-B031-7299EF0ACF1F}" presName="diagram" presStyleCnt="0">
        <dgm:presLayoutVars>
          <dgm:dir/>
          <dgm:resizeHandles val="exact"/>
        </dgm:presLayoutVars>
      </dgm:prSet>
      <dgm:spPr/>
    </dgm:pt>
    <dgm:pt modelId="{BD3D8C13-8AD7-4803-98AD-3373241F7982}" type="pres">
      <dgm:prSet presAssocID="{8F8E5F6A-4938-455B-8427-CAC12F62E220}" presName="node" presStyleLbl="node1" presStyleIdx="0" presStyleCnt="6">
        <dgm:presLayoutVars>
          <dgm:bulletEnabled val="1"/>
        </dgm:presLayoutVars>
      </dgm:prSet>
      <dgm:spPr/>
    </dgm:pt>
    <dgm:pt modelId="{99A1EEFF-E610-44C3-8FF2-EFF063F5D561}" type="pres">
      <dgm:prSet presAssocID="{EBDF6196-AE7F-4DA8-8457-60E8D321BA13}" presName="sibTrans" presStyleCnt="0"/>
      <dgm:spPr/>
    </dgm:pt>
    <dgm:pt modelId="{194A5165-61F0-403A-9C2B-A63268AE6CFF}" type="pres">
      <dgm:prSet presAssocID="{FDDBABBD-0641-42B4-AE7F-435A55CEEEEF}" presName="node" presStyleLbl="node1" presStyleIdx="1" presStyleCnt="6">
        <dgm:presLayoutVars>
          <dgm:bulletEnabled val="1"/>
        </dgm:presLayoutVars>
      </dgm:prSet>
      <dgm:spPr/>
    </dgm:pt>
    <dgm:pt modelId="{38F2299B-E4CA-43CC-9F6A-A5C1EAF9FA21}" type="pres">
      <dgm:prSet presAssocID="{B8DB97C0-9ADA-40BE-9F04-FD45646BE0CF}" presName="sibTrans" presStyleCnt="0"/>
      <dgm:spPr/>
    </dgm:pt>
    <dgm:pt modelId="{76B641C0-1D34-4C0A-9108-3144893F7FC0}" type="pres">
      <dgm:prSet presAssocID="{4170B93A-BEB7-48FB-A79D-9D0387E5674E}" presName="node" presStyleLbl="node1" presStyleIdx="2" presStyleCnt="6">
        <dgm:presLayoutVars>
          <dgm:bulletEnabled val="1"/>
        </dgm:presLayoutVars>
      </dgm:prSet>
      <dgm:spPr/>
    </dgm:pt>
    <dgm:pt modelId="{0A7320FC-8DC2-47D3-905B-4E2D4BE4ED5A}" type="pres">
      <dgm:prSet presAssocID="{55316D18-A78C-4CE8-A99F-6069A8AD4FD5}" presName="sibTrans" presStyleCnt="0"/>
      <dgm:spPr/>
    </dgm:pt>
    <dgm:pt modelId="{5835B2BE-4D58-417B-B892-0C2AE9E62CFA}" type="pres">
      <dgm:prSet presAssocID="{138DBEB3-44D9-4AA0-B012-B7F2804F8674}" presName="node" presStyleLbl="node1" presStyleIdx="3" presStyleCnt="6">
        <dgm:presLayoutVars>
          <dgm:bulletEnabled val="1"/>
        </dgm:presLayoutVars>
      </dgm:prSet>
      <dgm:spPr/>
    </dgm:pt>
    <dgm:pt modelId="{2E9A61F1-7252-47F9-8630-DDE40F5955F5}" type="pres">
      <dgm:prSet presAssocID="{20695C3A-7D09-4B73-B44E-F29C9B74694E}" presName="sibTrans" presStyleCnt="0"/>
      <dgm:spPr/>
    </dgm:pt>
    <dgm:pt modelId="{A510BA13-10A8-4074-BDC3-B1DCDB2D98C1}" type="pres">
      <dgm:prSet presAssocID="{6207F5DA-754F-424C-8EC9-6488E2AAF680}" presName="node" presStyleLbl="node1" presStyleIdx="4" presStyleCnt="6">
        <dgm:presLayoutVars>
          <dgm:bulletEnabled val="1"/>
        </dgm:presLayoutVars>
      </dgm:prSet>
      <dgm:spPr/>
    </dgm:pt>
    <dgm:pt modelId="{2C6D4C68-4E7C-48AE-B203-A05168E21F28}" type="pres">
      <dgm:prSet presAssocID="{589BDB97-2B32-4C93-AE8A-7859848C41F0}" presName="sibTrans" presStyleCnt="0"/>
      <dgm:spPr/>
    </dgm:pt>
    <dgm:pt modelId="{4E5E31CE-4574-44F7-BE78-527A108D5AF6}" type="pres">
      <dgm:prSet presAssocID="{5C463DF5-6B33-4218-91AD-F1EE3AFC8644}" presName="node" presStyleLbl="node1" presStyleIdx="5" presStyleCnt="6">
        <dgm:presLayoutVars>
          <dgm:bulletEnabled val="1"/>
        </dgm:presLayoutVars>
      </dgm:prSet>
      <dgm:spPr/>
    </dgm:pt>
  </dgm:ptLst>
  <dgm:cxnLst>
    <dgm:cxn modelId="{3A6E0836-055E-4A24-BA81-DC45BE30D1C7}" type="presOf" srcId="{138DBEB3-44D9-4AA0-B012-B7F2804F8674}" destId="{5835B2BE-4D58-417B-B892-0C2AE9E62CFA}" srcOrd="0" destOrd="0" presId="urn:microsoft.com/office/officeart/2005/8/layout/default"/>
    <dgm:cxn modelId="{C5EBAD40-817B-4ACA-BD82-D75039666759}" srcId="{2D1E2CC4-563F-465F-B031-7299EF0ACF1F}" destId="{6207F5DA-754F-424C-8EC9-6488E2AAF680}" srcOrd="4" destOrd="0" parTransId="{2C0AAC3B-0700-4D08-8CC1-AA014EE4B40A}" sibTransId="{589BDB97-2B32-4C93-AE8A-7859848C41F0}"/>
    <dgm:cxn modelId="{7974E355-C78A-469D-AE4A-1F363A95E1DA}" type="presOf" srcId="{4170B93A-BEB7-48FB-A79D-9D0387E5674E}" destId="{76B641C0-1D34-4C0A-9108-3144893F7FC0}" srcOrd="0" destOrd="0" presId="urn:microsoft.com/office/officeart/2005/8/layout/default"/>
    <dgm:cxn modelId="{584CF368-3BEC-4569-8BAE-1CDB600F9A94}" srcId="{2D1E2CC4-563F-465F-B031-7299EF0ACF1F}" destId="{FDDBABBD-0641-42B4-AE7F-435A55CEEEEF}" srcOrd="1" destOrd="0" parTransId="{FC6E46BC-7352-4936-A238-9F0B927FE9AD}" sibTransId="{B8DB97C0-9ADA-40BE-9F04-FD45646BE0CF}"/>
    <dgm:cxn modelId="{FE36F47C-6C5D-4C6E-9CB3-3330B856C853}" srcId="{2D1E2CC4-563F-465F-B031-7299EF0ACF1F}" destId="{5C463DF5-6B33-4218-91AD-F1EE3AFC8644}" srcOrd="5" destOrd="0" parTransId="{2DD1BDB5-8CC6-4D49-AA07-E8477E463E0A}" sibTransId="{FE5E3E41-0ED9-4F27-9761-0F93FAFBF7A6}"/>
    <dgm:cxn modelId="{7E2EAF83-3402-4A25-B775-ED4A4C24E9D6}" type="presOf" srcId="{FDDBABBD-0641-42B4-AE7F-435A55CEEEEF}" destId="{194A5165-61F0-403A-9C2B-A63268AE6CFF}" srcOrd="0" destOrd="0" presId="urn:microsoft.com/office/officeart/2005/8/layout/default"/>
    <dgm:cxn modelId="{3058EE9A-8A42-436D-B60C-CFD78F1437BF}" srcId="{2D1E2CC4-563F-465F-B031-7299EF0ACF1F}" destId="{8F8E5F6A-4938-455B-8427-CAC12F62E220}" srcOrd="0" destOrd="0" parTransId="{B708AB68-2FF0-4338-8289-49C9F2B3ACD9}" sibTransId="{EBDF6196-AE7F-4DA8-8457-60E8D321BA13}"/>
    <dgm:cxn modelId="{41A4439C-4D30-468D-95DA-E2E8E9D5A1BE}" type="presOf" srcId="{6207F5DA-754F-424C-8EC9-6488E2AAF680}" destId="{A510BA13-10A8-4074-BDC3-B1DCDB2D98C1}" srcOrd="0" destOrd="0" presId="urn:microsoft.com/office/officeart/2005/8/layout/default"/>
    <dgm:cxn modelId="{633B80A5-3204-4030-A138-E5BBCA7D00CF}" srcId="{2D1E2CC4-563F-465F-B031-7299EF0ACF1F}" destId="{138DBEB3-44D9-4AA0-B012-B7F2804F8674}" srcOrd="3" destOrd="0" parTransId="{DCF48960-0674-4F58-B4BD-DAB5CCE2FC8E}" sibTransId="{20695C3A-7D09-4B73-B44E-F29C9B74694E}"/>
    <dgm:cxn modelId="{0867AEA7-158E-4A04-AC0D-C61E62ACEA80}" type="presOf" srcId="{8F8E5F6A-4938-455B-8427-CAC12F62E220}" destId="{BD3D8C13-8AD7-4803-98AD-3373241F7982}" srcOrd="0" destOrd="0" presId="urn:microsoft.com/office/officeart/2005/8/layout/default"/>
    <dgm:cxn modelId="{77A9DAAB-1C41-4EE6-9344-E4BB8584934A}" type="presOf" srcId="{5C463DF5-6B33-4218-91AD-F1EE3AFC8644}" destId="{4E5E31CE-4574-44F7-BE78-527A108D5AF6}" srcOrd="0" destOrd="0" presId="urn:microsoft.com/office/officeart/2005/8/layout/default"/>
    <dgm:cxn modelId="{446680BE-AB9B-4999-9353-B67D3C1D125C}" type="presOf" srcId="{2D1E2CC4-563F-465F-B031-7299EF0ACF1F}" destId="{FF43B03A-2CEF-4CCD-A9EB-610562E35B58}" srcOrd="0" destOrd="0" presId="urn:microsoft.com/office/officeart/2005/8/layout/default"/>
    <dgm:cxn modelId="{3DAB56C5-B776-4BDB-B6BA-1A82FDCFAE0D}" srcId="{2D1E2CC4-563F-465F-B031-7299EF0ACF1F}" destId="{4170B93A-BEB7-48FB-A79D-9D0387E5674E}" srcOrd="2" destOrd="0" parTransId="{BBAE8B86-15BC-44A8-B9A4-9DA486D7C6DA}" sibTransId="{55316D18-A78C-4CE8-A99F-6069A8AD4FD5}"/>
    <dgm:cxn modelId="{59F4B798-47AB-4926-BF8D-326959496683}" type="presParOf" srcId="{FF43B03A-2CEF-4CCD-A9EB-610562E35B58}" destId="{BD3D8C13-8AD7-4803-98AD-3373241F7982}" srcOrd="0" destOrd="0" presId="urn:microsoft.com/office/officeart/2005/8/layout/default"/>
    <dgm:cxn modelId="{45071070-E804-4AA6-9C2E-F3E983EE272F}" type="presParOf" srcId="{FF43B03A-2CEF-4CCD-A9EB-610562E35B58}" destId="{99A1EEFF-E610-44C3-8FF2-EFF063F5D561}" srcOrd="1" destOrd="0" presId="urn:microsoft.com/office/officeart/2005/8/layout/default"/>
    <dgm:cxn modelId="{26CDCC19-CE94-423A-965C-83FBB1A0D514}" type="presParOf" srcId="{FF43B03A-2CEF-4CCD-A9EB-610562E35B58}" destId="{194A5165-61F0-403A-9C2B-A63268AE6CFF}" srcOrd="2" destOrd="0" presId="urn:microsoft.com/office/officeart/2005/8/layout/default"/>
    <dgm:cxn modelId="{7045E494-5551-4050-86EA-04F59782C314}" type="presParOf" srcId="{FF43B03A-2CEF-4CCD-A9EB-610562E35B58}" destId="{38F2299B-E4CA-43CC-9F6A-A5C1EAF9FA21}" srcOrd="3" destOrd="0" presId="urn:microsoft.com/office/officeart/2005/8/layout/default"/>
    <dgm:cxn modelId="{2EBBF4DF-0432-4971-963B-3E5FFD5BCC08}" type="presParOf" srcId="{FF43B03A-2CEF-4CCD-A9EB-610562E35B58}" destId="{76B641C0-1D34-4C0A-9108-3144893F7FC0}" srcOrd="4" destOrd="0" presId="urn:microsoft.com/office/officeart/2005/8/layout/default"/>
    <dgm:cxn modelId="{F14E5A53-E482-43FE-B2C2-23CC2059CB41}" type="presParOf" srcId="{FF43B03A-2CEF-4CCD-A9EB-610562E35B58}" destId="{0A7320FC-8DC2-47D3-905B-4E2D4BE4ED5A}" srcOrd="5" destOrd="0" presId="urn:microsoft.com/office/officeart/2005/8/layout/default"/>
    <dgm:cxn modelId="{42DF91C0-45A4-4AAB-BB5A-9F52C9060DBB}" type="presParOf" srcId="{FF43B03A-2CEF-4CCD-A9EB-610562E35B58}" destId="{5835B2BE-4D58-417B-B892-0C2AE9E62CFA}" srcOrd="6" destOrd="0" presId="urn:microsoft.com/office/officeart/2005/8/layout/default"/>
    <dgm:cxn modelId="{1E688E2E-08C3-47C7-B43D-44B53829E67C}" type="presParOf" srcId="{FF43B03A-2CEF-4CCD-A9EB-610562E35B58}" destId="{2E9A61F1-7252-47F9-8630-DDE40F5955F5}" srcOrd="7" destOrd="0" presId="urn:microsoft.com/office/officeart/2005/8/layout/default"/>
    <dgm:cxn modelId="{A75D48F6-5878-46FC-B830-6951D57FF291}" type="presParOf" srcId="{FF43B03A-2CEF-4CCD-A9EB-610562E35B58}" destId="{A510BA13-10A8-4074-BDC3-B1DCDB2D98C1}" srcOrd="8" destOrd="0" presId="urn:microsoft.com/office/officeart/2005/8/layout/default"/>
    <dgm:cxn modelId="{1DBC6862-DD62-4CDD-AD6B-99E8D5D1B5A4}" type="presParOf" srcId="{FF43B03A-2CEF-4CCD-A9EB-610562E35B58}" destId="{2C6D4C68-4E7C-48AE-B203-A05168E21F28}" srcOrd="9" destOrd="0" presId="urn:microsoft.com/office/officeart/2005/8/layout/default"/>
    <dgm:cxn modelId="{60FCDD70-74F1-419B-99A1-F3C17EE643BF}" type="presParOf" srcId="{FF43B03A-2CEF-4CCD-A9EB-610562E35B58}" destId="{4E5E31CE-4574-44F7-BE78-527A108D5A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E458A-E9D8-498D-AE34-F24E7861B38A}">
      <dsp:nvSpPr>
        <dsp:cNvPr id="0" name=""/>
        <dsp:cNvSpPr/>
      </dsp:nvSpPr>
      <dsp:spPr>
        <a:xfrm>
          <a:off x="0" y="130864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Factory Pattern</a:t>
          </a:r>
          <a:r>
            <a:rPr lang="en-US" sz="1200" kern="1200"/>
            <a:t>: Facilitates the creation of tickets by centralizing the instantiation process, ensuring that ticket objects are created in a standardized way.</a:t>
          </a:r>
        </a:p>
      </dsp:txBody>
      <dsp:txXfrm>
        <a:off x="0" y="130864"/>
        <a:ext cx="2489206" cy="1493523"/>
      </dsp:txXfrm>
    </dsp:sp>
    <dsp:sp modelId="{E4AA5C50-DFF9-4ED0-942A-A141702779F4}">
      <dsp:nvSpPr>
        <dsp:cNvPr id="0" name=""/>
        <dsp:cNvSpPr/>
      </dsp:nvSpPr>
      <dsp:spPr>
        <a:xfrm>
          <a:off x="2738126" y="130864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State Pattern</a:t>
          </a:r>
          <a:r>
            <a:rPr lang="en-US" sz="1200" kern="1200"/>
            <a:t>: Manages the different states of a ticket (e.g., available, booked, canceled) and allows the ticket’s behavior to change dynamically based on its current state.</a:t>
          </a:r>
        </a:p>
      </dsp:txBody>
      <dsp:txXfrm>
        <a:off x="2738126" y="130864"/>
        <a:ext cx="2489206" cy="1493523"/>
      </dsp:txXfrm>
    </dsp:sp>
    <dsp:sp modelId="{2E9BFEFD-9221-47DE-8568-BCDDB595A58A}">
      <dsp:nvSpPr>
        <dsp:cNvPr id="0" name=""/>
        <dsp:cNvSpPr/>
      </dsp:nvSpPr>
      <dsp:spPr>
        <a:xfrm>
          <a:off x="5476253" y="130864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Prototype Pattern</a:t>
          </a:r>
          <a:r>
            <a:rPr lang="en-US" sz="1200" kern="1200"/>
            <a:t>: Enables cloning of existing ticket objects, allowing for efficient creation of new tickets by copying prototypes instead of building them from scratch.</a:t>
          </a:r>
        </a:p>
      </dsp:txBody>
      <dsp:txXfrm>
        <a:off x="5476253" y="130864"/>
        <a:ext cx="2489206" cy="1493523"/>
      </dsp:txXfrm>
    </dsp:sp>
    <dsp:sp modelId="{3D640B98-B22C-4594-B0E8-D297B6C5D144}">
      <dsp:nvSpPr>
        <dsp:cNvPr id="0" name=""/>
        <dsp:cNvSpPr/>
      </dsp:nvSpPr>
      <dsp:spPr>
        <a:xfrm>
          <a:off x="1369063" y="1873309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Decorator Pattern</a:t>
          </a:r>
          <a:r>
            <a:rPr lang="en-US" sz="1200" kern="1200"/>
            <a:t>: Adds optional features (like insurance or snacks) to tickets without altering their core structure, promoting flexibility and customization.</a:t>
          </a:r>
        </a:p>
      </dsp:txBody>
      <dsp:txXfrm>
        <a:off x="1369063" y="1873309"/>
        <a:ext cx="2489206" cy="1493523"/>
      </dsp:txXfrm>
    </dsp:sp>
    <dsp:sp modelId="{1D8A3AD5-F1EB-4498-9CEC-4E9E9F4A4603}">
      <dsp:nvSpPr>
        <dsp:cNvPr id="0" name=""/>
        <dsp:cNvSpPr/>
      </dsp:nvSpPr>
      <dsp:spPr>
        <a:xfrm>
          <a:off x="4107190" y="1873309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Template Method Pattern</a:t>
          </a:r>
          <a:r>
            <a:rPr lang="en-US" sz="1200" kern="1200"/>
            <a:t>: Defines a template for ticket processing (e.g., for concerts or movies), ensuring a consistent sequence of operations while allowing specific steps to be customized.</a:t>
          </a:r>
        </a:p>
      </dsp:txBody>
      <dsp:txXfrm>
        <a:off x="4107190" y="1873309"/>
        <a:ext cx="2489206" cy="1493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D8C13-8AD7-4803-98AD-3373241F7982}">
      <dsp:nvSpPr>
        <dsp:cNvPr id="0" name=""/>
        <dsp:cNvSpPr/>
      </dsp:nvSpPr>
      <dsp:spPr>
        <a:xfrm>
          <a:off x="0" y="130864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Command Pattern</a:t>
          </a:r>
          <a:r>
            <a:rPr lang="en-US" sz="1200" kern="1200"/>
            <a:t>: Encapsulates ticket operations like booking and canceling into command objects, enabling the execution, queuing, or undoing of these actions.</a:t>
          </a:r>
        </a:p>
      </dsp:txBody>
      <dsp:txXfrm>
        <a:off x="0" y="130864"/>
        <a:ext cx="2489206" cy="1493523"/>
      </dsp:txXfrm>
    </dsp:sp>
    <dsp:sp modelId="{194A5165-61F0-403A-9C2B-A63268AE6CFF}">
      <dsp:nvSpPr>
        <dsp:cNvPr id="0" name=""/>
        <dsp:cNvSpPr/>
      </dsp:nvSpPr>
      <dsp:spPr>
        <a:xfrm>
          <a:off x="2738126" y="130864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Observer Pattern</a:t>
          </a:r>
          <a:r>
            <a:rPr lang="en-US" sz="1200" kern="1200"/>
            <a:t>: Keeps customers informed by automatically notifying them of changes or updates to their tickets, ensuring real-time communication.</a:t>
          </a:r>
        </a:p>
      </dsp:txBody>
      <dsp:txXfrm>
        <a:off x="2738126" y="130864"/>
        <a:ext cx="2489206" cy="1493523"/>
      </dsp:txXfrm>
    </dsp:sp>
    <dsp:sp modelId="{76B641C0-1D34-4C0A-9108-3144893F7FC0}">
      <dsp:nvSpPr>
        <dsp:cNvPr id="0" name=""/>
        <dsp:cNvSpPr/>
      </dsp:nvSpPr>
      <dsp:spPr>
        <a:xfrm>
          <a:off x="5476253" y="130864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Singleton Pattern</a:t>
          </a:r>
          <a:r>
            <a:rPr lang="en-US" sz="1200" kern="1200"/>
            <a:t>: Ensures that only one instance of the logger exists, providing a centralized mechanism for logging activities throughout the system.</a:t>
          </a:r>
        </a:p>
      </dsp:txBody>
      <dsp:txXfrm>
        <a:off x="5476253" y="130864"/>
        <a:ext cx="2489206" cy="1493523"/>
      </dsp:txXfrm>
    </dsp:sp>
    <dsp:sp modelId="{5835B2BE-4D58-417B-B892-0C2AE9E62CFA}">
      <dsp:nvSpPr>
        <dsp:cNvPr id="0" name=""/>
        <dsp:cNvSpPr/>
      </dsp:nvSpPr>
      <dsp:spPr>
        <a:xfrm>
          <a:off x="0" y="1873309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Adapter Pattern</a:t>
          </a:r>
          <a:r>
            <a:rPr lang="en-US" sz="1200" kern="1200"/>
            <a:t>: Integrates external payment gateways by adapting their interfaces to match our internal payment system, facilitating seamless payment processing.</a:t>
          </a:r>
        </a:p>
      </dsp:txBody>
      <dsp:txXfrm>
        <a:off x="0" y="1873309"/>
        <a:ext cx="2489206" cy="1493523"/>
      </dsp:txXfrm>
    </dsp:sp>
    <dsp:sp modelId="{A510BA13-10A8-4074-BDC3-B1DCDB2D98C1}">
      <dsp:nvSpPr>
        <dsp:cNvPr id="0" name=""/>
        <dsp:cNvSpPr/>
      </dsp:nvSpPr>
      <dsp:spPr>
        <a:xfrm>
          <a:off x="2738126" y="1873309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Facade Pattern</a:t>
          </a:r>
          <a:r>
            <a:rPr lang="en-US" sz="1200" kern="1200"/>
            <a:t>: Simplifies the ticket booking process by providing a unified interface that orchestrates complex subsystems, making the booking experience more straightforward for users.</a:t>
          </a:r>
        </a:p>
      </dsp:txBody>
      <dsp:txXfrm>
        <a:off x="2738126" y="1873309"/>
        <a:ext cx="2489206" cy="1493523"/>
      </dsp:txXfrm>
    </dsp:sp>
    <dsp:sp modelId="{4E5E31CE-4574-44F7-BE78-527A108D5AF6}">
      <dsp:nvSpPr>
        <dsp:cNvPr id="0" name=""/>
        <dsp:cNvSpPr/>
      </dsp:nvSpPr>
      <dsp:spPr>
        <a:xfrm>
          <a:off x="5476253" y="1873309"/>
          <a:ext cx="2489206" cy="14935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Strategy Pattern</a:t>
          </a:r>
          <a:r>
            <a:rPr lang="en-US" sz="1200" kern="1200"/>
            <a:t>: Manages different pricing models (e.g., regular, student discount, VIP) by encapsulating these algorithms, allowing the system to apply the appropriate pricing strategy based on customer type.</a:t>
          </a:r>
        </a:p>
      </dsp:txBody>
      <dsp:txXfrm>
        <a:off x="5476253" y="1873309"/>
        <a:ext cx="2489206" cy="1493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40170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TICKET MANAGEMENT </a:t>
            </a:r>
            <a:br>
              <a:rPr lang="en-US" sz="3200"/>
            </a:br>
            <a:r>
              <a:rPr lang="en-US" sz="3200"/>
              <a:t>SYSTEM</a:t>
            </a:r>
            <a:br>
              <a:rPr lang="en-US" sz="3100"/>
            </a:br>
            <a:endParaRPr lang="en-US" sz="31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3DA952-FD6D-94DC-D4A6-B124AF83D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251877"/>
            <a:ext cx="5715000" cy="312477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i="1" u="sng" cap="all">
                <a:solidFill>
                  <a:srgbClr val="1F2C8F"/>
                </a:solidFill>
                <a:ea typeface="+mn-lt"/>
                <a:cs typeface="+mn-lt"/>
              </a:rPr>
              <a:t>CREATED BY-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all">
                <a:solidFill>
                  <a:srgbClr val="1F2C8F"/>
                </a:solidFill>
                <a:ea typeface="+mn-lt"/>
                <a:cs typeface="+mn-lt"/>
              </a:rPr>
              <a:t>ANUSHREE J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all">
                <a:solidFill>
                  <a:srgbClr val="1F2C8F"/>
                </a:solidFill>
                <a:ea typeface="+mn-lt"/>
                <a:cs typeface="+mn-lt"/>
              </a:rPr>
              <a:t>SHUBHAM 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all">
                <a:solidFill>
                  <a:srgbClr val="1F2C8F"/>
                </a:solidFill>
                <a:ea typeface="+mn-lt"/>
                <a:cs typeface="+mn-lt"/>
              </a:rPr>
              <a:t>KIRUBAGAR 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all" err="1">
                <a:solidFill>
                  <a:srgbClr val="1F2C8F"/>
                </a:solidFill>
                <a:latin typeface="Sabon Next LT"/>
                <a:cs typeface="Sabon Next LT"/>
              </a:rPr>
              <a:t>DANdan</a:t>
            </a:r>
            <a:r>
              <a:rPr lang="en-US" sz="2000" cap="all">
                <a:solidFill>
                  <a:srgbClr val="1F2C8F"/>
                </a:solidFill>
                <a:latin typeface="Sabon Next LT"/>
                <a:cs typeface="Sabon Next LT"/>
              </a:rPr>
              <a:t> g</a:t>
            </a:r>
          </a:p>
          <a:p>
            <a:endParaRPr lang="en-US" sz="2000" i="1" cap="all">
              <a:solidFill>
                <a:srgbClr val="919BE7"/>
              </a:solidFill>
              <a:latin typeface="Cooper Black"/>
              <a:cs typeface="Sabon Next LT"/>
            </a:endParaRPr>
          </a:p>
          <a:p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>
                <a:cs typeface="Arial"/>
              </a:rPr>
              <a:t>Design patterns used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1F86A9-9523-B767-E980-58DA2F588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2F0AA0F3-C51C-BF5F-6F29-B5E40A1E86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8766648"/>
              </p:ext>
            </p:extLst>
          </p:nvPr>
        </p:nvGraphicFramePr>
        <p:xfrm>
          <a:off x="3460565" y="2303029"/>
          <a:ext cx="7965460" cy="349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9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8635"/>
            <a:ext cx="7796464" cy="1222385"/>
          </a:xfrm>
        </p:spPr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715028"/>
            <a:ext cx="7369119" cy="4776337"/>
          </a:xfrm>
        </p:spPr>
        <p:txBody>
          <a:bodyPr vert="horz" lIns="91440" tIns="0" rIns="9144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Microservices Architecture</a:t>
            </a:r>
            <a:r>
              <a:rPr lang="en-US">
                <a:ea typeface="+mn-lt"/>
                <a:cs typeface="+mn-lt"/>
              </a:rPr>
              <a:t>: Refactor the system into microservices, allowing each component (e.g., ticketing, payment, notifications) to be independently deployed, scaled, and maintained.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Enhanced Security Features</a:t>
            </a:r>
            <a:r>
              <a:rPr lang="en-US">
                <a:ea typeface="+mn-lt"/>
                <a:cs typeface="+mn-lt"/>
              </a:rPr>
              <a:t>: Implement advanced security measures such as encryption for sensitive data, secure payment gateways, and multi-factor authentication (MFA) for users.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AI-Powered Recommendations</a:t>
            </a:r>
            <a:r>
              <a:rPr lang="en-US">
                <a:ea typeface="+mn-lt"/>
                <a:cs typeface="+mn-lt"/>
              </a:rPr>
              <a:t>: Integrate machine learning algorithms to suggest personalized ticket options based on user preferences, past purchases, and current trends.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Dynamic Pricing Models</a:t>
            </a:r>
            <a:r>
              <a:rPr lang="en-US">
                <a:ea typeface="+mn-lt"/>
                <a:cs typeface="+mn-lt"/>
              </a:rPr>
              <a:t>: Introduce more sophisticated pricing strategies that adjust ticket prices in real-time based on demand, time, or special events.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Mobile Application Integration</a:t>
            </a:r>
            <a:r>
              <a:rPr lang="en-US">
                <a:ea typeface="+mn-lt"/>
                <a:cs typeface="+mn-lt"/>
              </a:rPr>
              <a:t>: Develop a mobile app to complement the web platform, providing users with a seamless experience across devices, including mobile ticketing and notifications.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>
              <a:buFont typeface="Arial"/>
            </a:pPr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>
                <a:cs typeface="Sabon Next LT"/>
              </a:rPr>
              <a:t>The floor is open to questions!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UML Diagram</a:t>
            </a:r>
            <a:endParaRPr lang="en-US">
              <a:cs typeface="Sabon Next LT"/>
            </a:endParaRPr>
          </a:p>
          <a:p>
            <a:r>
              <a:rPr lang="en-US">
                <a:cs typeface="Sabon Next LT"/>
              </a:rPr>
              <a:t>Key Features</a:t>
            </a:r>
          </a:p>
          <a:p>
            <a:r>
              <a:rPr lang="en-US">
                <a:cs typeface="Sabon Next LT"/>
              </a:rPr>
              <a:t>Design Patterns Used</a:t>
            </a:r>
          </a:p>
          <a:p>
            <a:r>
              <a:rPr lang="en-US"/>
              <a:t>Future Improvements</a:t>
            </a:r>
            <a:endParaRPr lang="en-US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739B7-9FF4-16F0-3755-F7DD24309BF4}"/>
              </a:ext>
            </a:extLst>
          </p:cNvPr>
          <p:cNvSpPr txBox="1"/>
          <p:nvPr/>
        </p:nvSpPr>
        <p:spPr>
          <a:xfrm>
            <a:off x="1550564" y="2303028"/>
            <a:ext cx="5829147" cy="3961593"/>
          </a:xfrm>
          <a:prstGeom prst="rect">
            <a:avLst/>
          </a:prstGeom>
        </p:spPr>
        <p:txBody>
          <a:bodyPr rot="0" spcFirstLastPara="0" vertOverflow="overflow" horzOverflow="overflow" vert="horz" lIns="91440" tIns="0" rIns="9144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7472" indent="-347472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accent6"/>
                </a:solidFill>
              </a:rPr>
              <a:t>Our project implements a ticket booking system by dividing the work into four key areas, each focusing on essential design patterns. </a:t>
            </a:r>
          </a:p>
          <a:p>
            <a:pPr marL="347472" indent="-347472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accent6"/>
                </a:solidFill>
              </a:rPr>
              <a:t>We handle ticket creation and state management using </a:t>
            </a:r>
            <a:r>
              <a:rPr lang="en-US" sz="1700" b="1">
                <a:solidFill>
                  <a:schemeClr val="accent6"/>
                </a:solidFill>
              </a:rPr>
              <a:t>Factory</a:t>
            </a:r>
            <a:r>
              <a:rPr lang="en-US" sz="1700">
                <a:solidFill>
                  <a:schemeClr val="accent6"/>
                </a:solidFill>
              </a:rPr>
              <a:t>, </a:t>
            </a:r>
            <a:r>
              <a:rPr lang="en-US" sz="1700" b="1">
                <a:solidFill>
                  <a:schemeClr val="accent6"/>
                </a:solidFill>
              </a:rPr>
              <a:t>State</a:t>
            </a:r>
            <a:r>
              <a:rPr lang="en-US" sz="1700">
                <a:solidFill>
                  <a:schemeClr val="accent6"/>
                </a:solidFill>
              </a:rPr>
              <a:t>, and </a:t>
            </a:r>
            <a:r>
              <a:rPr lang="en-US" sz="1700" b="1">
                <a:solidFill>
                  <a:schemeClr val="accent6"/>
                </a:solidFill>
              </a:rPr>
              <a:t>Prototype</a:t>
            </a:r>
            <a:r>
              <a:rPr lang="en-US" sz="1700">
                <a:solidFill>
                  <a:schemeClr val="accent6"/>
                </a:solidFill>
              </a:rPr>
              <a:t> patterns. Customization and processing are enhanced through </a:t>
            </a:r>
            <a:r>
              <a:rPr lang="en-US" sz="1700" b="1">
                <a:solidFill>
                  <a:schemeClr val="accent6"/>
                </a:solidFill>
              </a:rPr>
              <a:t>Decorator</a:t>
            </a:r>
            <a:r>
              <a:rPr lang="en-US" sz="1700">
                <a:solidFill>
                  <a:schemeClr val="accent6"/>
                </a:solidFill>
              </a:rPr>
              <a:t> and </a:t>
            </a:r>
            <a:r>
              <a:rPr lang="en-US" sz="1700" b="1">
                <a:solidFill>
                  <a:schemeClr val="accent6"/>
                </a:solidFill>
              </a:rPr>
              <a:t>Template Method</a:t>
            </a:r>
            <a:r>
              <a:rPr lang="en-US" sz="1700">
                <a:solidFill>
                  <a:schemeClr val="accent6"/>
                </a:solidFill>
              </a:rPr>
              <a:t> patterns.</a:t>
            </a:r>
          </a:p>
          <a:p>
            <a:pPr marL="347472" indent="-347472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accent6"/>
                </a:solidFill>
              </a:rPr>
              <a:t> Ticket operations, customer notifications, and logging utilize </a:t>
            </a:r>
            <a:r>
              <a:rPr lang="en-US" sz="1700" b="1">
                <a:solidFill>
                  <a:schemeClr val="accent6"/>
                </a:solidFill>
              </a:rPr>
              <a:t>Command</a:t>
            </a:r>
            <a:r>
              <a:rPr lang="en-US" sz="1700">
                <a:solidFill>
                  <a:schemeClr val="accent6"/>
                </a:solidFill>
              </a:rPr>
              <a:t>, </a:t>
            </a:r>
            <a:r>
              <a:rPr lang="en-US" sz="1700" b="1">
                <a:solidFill>
                  <a:schemeClr val="accent6"/>
                </a:solidFill>
              </a:rPr>
              <a:t>Observer</a:t>
            </a:r>
            <a:r>
              <a:rPr lang="en-US" sz="1700">
                <a:solidFill>
                  <a:schemeClr val="accent6"/>
                </a:solidFill>
              </a:rPr>
              <a:t>, and </a:t>
            </a:r>
            <a:r>
              <a:rPr lang="en-US" sz="1700" b="1">
                <a:solidFill>
                  <a:schemeClr val="accent6"/>
                </a:solidFill>
              </a:rPr>
              <a:t>Singleton</a:t>
            </a:r>
            <a:r>
              <a:rPr lang="en-US" sz="1700">
                <a:solidFill>
                  <a:schemeClr val="accent6"/>
                </a:solidFill>
              </a:rPr>
              <a:t> patterns. </a:t>
            </a:r>
          </a:p>
          <a:p>
            <a:pPr marL="347472" indent="-347472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accent6"/>
                </a:solidFill>
              </a:rPr>
              <a:t>Finally, payment processing and pricing strategies are streamlined with </a:t>
            </a:r>
            <a:r>
              <a:rPr lang="en-US" sz="1700" b="1">
                <a:solidFill>
                  <a:schemeClr val="accent6"/>
                </a:solidFill>
              </a:rPr>
              <a:t>Adapter</a:t>
            </a:r>
            <a:r>
              <a:rPr lang="en-US" sz="1700">
                <a:solidFill>
                  <a:schemeClr val="accent6"/>
                </a:solidFill>
              </a:rPr>
              <a:t>, </a:t>
            </a:r>
            <a:r>
              <a:rPr lang="en-US" sz="1700" b="1">
                <a:solidFill>
                  <a:schemeClr val="accent6"/>
                </a:solidFill>
              </a:rPr>
              <a:t>Facade</a:t>
            </a:r>
            <a:r>
              <a:rPr lang="en-US" sz="1700">
                <a:solidFill>
                  <a:schemeClr val="accent6"/>
                </a:solidFill>
              </a:rPr>
              <a:t>, and </a:t>
            </a:r>
            <a:r>
              <a:rPr lang="en-US" sz="1700" b="1">
                <a:solidFill>
                  <a:schemeClr val="accent6"/>
                </a:solidFill>
              </a:rPr>
              <a:t>Strategy</a:t>
            </a:r>
            <a:r>
              <a:rPr lang="en-US" sz="1700">
                <a:solidFill>
                  <a:schemeClr val="accent6"/>
                </a:solidFill>
              </a:rPr>
              <a:t> patterns. This approach ensures a well-rounded, flexible system where each team member engages with multiple design patterns.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rcRect l="16389" r="24886" b="-3"/>
          <a:stretch/>
        </p:blipFill>
        <p:spPr>
          <a:xfrm>
            <a:off x="7940842" y="2303028"/>
            <a:ext cx="3485184" cy="3961593"/>
          </a:xfrm>
          <a:noFill/>
        </p:spPr>
      </p:pic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4737B442-D35A-67BE-3E2D-4993AA584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F0ECEB3-EF84-9615-0E19-04F7323A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809" y="691274"/>
            <a:ext cx="7043617" cy="2520217"/>
          </a:xfrm>
        </p:spPr>
        <p:txBody>
          <a:bodyPr anchor="b">
            <a:normAutofit/>
          </a:bodyPr>
          <a:lstStyle/>
          <a:p>
            <a:r>
              <a:rPr lang="en-US"/>
              <a:t>UML DIAGRAM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6EE1455-7F73-2995-5E3B-6D63BFC3F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7CAA62C8-7B24-B82E-13C1-A5FDB585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08" y="4573186"/>
            <a:ext cx="7043618" cy="704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584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610D1C-6047-DCB0-B00F-B5F33717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6" y="318025"/>
            <a:ext cx="8112887" cy="718691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Operating Instructions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D4552-946C-8AE9-6B7D-778E5D70E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B5F4C8-782A-F877-8319-5B5D92CD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977" y="1153573"/>
            <a:ext cx="8688151" cy="5089352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en-US" sz="1200" b="1">
                <a:ea typeface="+mn-lt"/>
                <a:cs typeface="+mn-lt"/>
              </a:rPr>
              <a:t>System Requirements:</a:t>
            </a:r>
            <a:endParaRPr lang="en-US" sz="1200" b="1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Java Development Kit (JDK) 8 or above.</a:t>
            </a:r>
            <a:endParaRPr lang="en-US" sz="1200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Any Java-compatible IDE (e.g., IntelliJ IDEA, Eclipse).</a:t>
            </a:r>
            <a:endParaRPr lang="en-US" sz="1200">
              <a:cs typeface="Sabon Next LT"/>
            </a:endParaRPr>
          </a:p>
          <a:p>
            <a:r>
              <a:rPr lang="en-US" sz="1200" b="1">
                <a:ea typeface="+mn-lt"/>
                <a:cs typeface="+mn-lt"/>
              </a:rPr>
              <a:t>Setup the Project:</a:t>
            </a:r>
          </a:p>
          <a:p>
            <a:r>
              <a:rPr lang="en-US" sz="1200">
                <a:ea typeface="+mn-lt"/>
                <a:cs typeface="+mn-lt"/>
              </a:rPr>
              <a:t>Download and extract the project files.</a:t>
            </a:r>
            <a:endParaRPr lang="en-US" sz="1200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Open the project in your IDE.</a:t>
            </a:r>
            <a:endParaRPr lang="en-US" sz="1200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Ensure all dependencies are resolved (Maven/Gradle).</a:t>
            </a:r>
            <a:endParaRPr lang="en-US" sz="1200">
              <a:cs typeface="Sabon Next LT"/>
            </a:endParaRPr>
          </a:p>
          <a:p>
            <a:r>
              <a:rPr lang="en-US" sz="1200" b="1">
                <a:ea typeface="+mn-lt"/>
                <a:cs typeface="+mn-lt"/>
              </a:rPr>
              <a:t>Configuration:</a:t>
            </a:r>
            <a:endParaRPr lang="en-US" sz="1200" b="1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Update any configuration files if required (e.g., database settings).</a:t>
            </a:r>
            <a:endParaRPr lang="en-US" sz="1200">
              <a:cs typeface="Sabon Next LT"/>
            </a:endParaRPr>
          </a:p>
          <a:p>
            <a:r>
              <a:rPr lang="en-US" sz="1200" b="1">
                <a:ea typeface="+mn-lt"/>
                <a:cs typeface="+mn-lt"/>
              </a:rPr>
              <a:t>Run the Application:</a:t>
            </a:r>
            <a:endParaRPr lang="en-US" sz="1200" b="1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Locate the main method in Driver.java.</a:t>
            </a:r>
            <a:endParaRPr lang="en-US" sz="1200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Right-click and select Run, or use your IDE’s run command.</a:t>
            </a:r>
            <a:endParaRPr lang="en-US" sz="1200">
              <a:cs typeface="Sabon Next LT"/>
            </a:endParaRPr>
          </a:p>
          <a:p>
            <a:r>
              <a:rPr lang="en-US" sz="1200" b="1">
                <a:ea typeface="+mn-lt"/>
                <a:cs typeface="+mn-lt"/>
              </a:rPr>
              <a:t>Using the Application:</a:t>
            </a:r>
            <a:endParaRPr lang="en-US" sz="1200" b="1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Book Tickets: Choose event type, date, and add-ons.</a:t>
            </a:r>
            <a:endParaRPr lang="en-US" sz="1200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Process Payment: Integrated payment system.</a:t>
            </a:r>
            <a:endParaRPr lang="en-US" sz="1200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Receive Notifications: Real-time updates on bookings.</a:t>
            </a:r>
            <a:endParaRPr lang="en-US" sz="1200">
              <a:cs typeface="Sabon Next LT"/>
            </a:endParaRPr>
          </a:p>
          <a:p>
            <a:r>
              <a:rPr lang="en-US" sz="1200" b="1">
                <a:ea typeface="+mn-lt"/>
                <a:cs typeface="+mn-lt"/>
              </a:rPr>
              <a:t>Shut Down the Application:</a:t>
            </a:r>
            <a:endParaRPr lang="en-US" sz="1200" b="1">
              <a:cs typeface="Sabon Next LT"/>
            </a:endParaRPr>
          </a:p>
          <a:p>
            <a:r>
              <a:rPr lang="en-US" sz="1200">
                <a:ea typeface="+mn-lt"/>
                <a:cs typeface="+mn-lt"/>
              </a:rPr>
              <a:t>Click Stop in your IDE or use the relevant shortcut.</a:t>
            </a:r>
            <a:endParaRPr lang="en-US" sz="1200">
              <a:cs typeface="Sabon Next LT"/>
            </a:endParaRPr>
          </a:p>
          <a:p>
            <a:endParaRPr lang="en-US" sz="14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2259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144A7C-006C-CD41-B522-770D251D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 b="0"/>
              <a:t>Team Contribution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34CE84-9833-7947-A08C-72ED086C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91440" rIns="91440" bIns="9144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Equal Contribution</a:t>
            </a:r>
            <a:r>
              <a:rPr lang="en-US"/>
              <a:t>: Each team member contributed 25% to the project.</a:t>
            </a:r>
          </a:p>
          <a:p>
            <a:pPr marL="347345" indent="-347345">
              <a:buFont typeface="Arial"/>
              <a:buChar char="•"/>
            </a:pPr>
            <a:r>
              <a:rPr lang="en-US" err="1"/>
              <a:t>Kirubagar</a:t>
            </a:r>
            <a:r>
              <a:rPr lang="en-US"/>
              <a:t>: Core Ticket Functionality and Factory (25%)</a:t>
            </a:r>
            <a:endParaRPr lang="en-US">
              <a:cs typeface="Sabon Next LT"/>
            </a:endParaRPr>
          </a:p>
          <a:p>
            <a:pPr marL="347345" indent="-347345">
              <a:buFont typeface="Arial"/>
              <a:buChar char="•"/>
            </a:pPr>
            <a:r>
              <a:rPr lang="en-US"/>
              <a:t>Anushree: Ticket Customization and Processing (25%)</a:t>
            </a:r>
            <a:endParaRPr lang="en-US">
              <a:cs typeface="Sabon Next LT"/>
            </a:endParaRPr>
          </a:p>
          <a:p>
            <a:pPr marL="347345" indent="-347345">
              <a:buFont typeface="Arial"/>
              <a:buChar char="•"/>
            </a:pPr>
            <a:r>
              <a:rPr lang="en-US"/>
              <a:t>Shubham: Command, Observer, and Logging (25%)</a:t>
            </a:r>
            <a:endParaRPr lang="en-US">
              <a:cs typeface="Sabon Next LT"/>
            </a:endParaRPr>
          </a:p>
          <a:p>
            <a:pPr marL="347345" indent="-347345">
              <a:buFont typeface="Arial"/>
              <a:buChar char="•"/>
            </a:pPr>
            <a:r>
              <a:rPr lang="en-US"/>
              <a:t>Dana: Payment, Facade, and Pricing Strategies (25%)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39E8B-1341-C30B-728D-C4E9E30D7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14D2529-C2EF-FCD9-7B72-492F0C83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00" y="-74382"/>
            <a:ext cx="8203837" cy="1012782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DEE7F6-5777-372A-944B-F98B690B12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0400" y="1095792"/>
            <a:ext cx="5007076" cy="4958500"/>
          </a:xfrm>
        </p:spPr>
        <p:txBody>
          <a:bodyPr vert="horz" lIns="91440" tIns="0" rIns="91440" bIns="0" rtlCol="0" anchor="t">
            <a:normAutofit fontScale="62500" lnSpcReduction="20000"/>
          </a:bodyPr>
          <a:lstStyle/>
          <a:p>
            <a:r>
              <a:rPr lang="en-US" b="1">
                <a:ea typeface="+mn-lt"/>
                <a:cs typeface="+mn-lt"/>
              </a:rPr>
              <a:t>Ticket Data Model:</a:t>
            </a:r>
            <a:endParaRPr lang="en-US" b="1">
              <a:cs typeface="Sabon Next LT"/>
            </a:endParaRPr>
          </a:p>
          <a:p>
            <a:r>
              <a:rPr lang="en-US" b="1">
                <a:ea typeface="+mn-lt"/>
                <a:cs typeface="+mn-lt"/>
              </a:rPr>
              <a:t>Attributes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Sabon Next LT"/>
            </a:endParaRPr>
          </a:p>
          <a:p>
            <a:r>
              <a:rPr lang="en-US">
                <a:ea typeface="+mn-lt"/>
                <a:cs typeface="+mn-lt"/>
              </a:rPr>
              <a:t>title (String): The name of the event for which the ticket is issued.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eventDate</a:t>
            </a:r>
            <a:r>
              <a:rPr lang="en-US">
                <a:ea typeface="+mn-lt"/>
                <a:cs typeface="+mn-lt"/>
              </a:rPr>
              <a:t> (String): The date when the event is scheduled to occur.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price (double): The base price of the ticket.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state (</a:t>
            </a:r>
            <a:r>
              <a:rPr lang="en-US" err="1">
                <a:ea typeface="+mn-lt"/>
                <a:cs typeface="+mn-lt"/>
              </a:rPr>
              <a:t>TicketState</a:t>
            </a:r>
            <a:r>
              <a:rPr lang="en-US">
                <a:ea typeface="+mn-lt"/>
                <a:cs typeface="+mn-lt"/>
              </a:rPr>
              <a:t>): The current state of the ticket (e.g., Available, Booked, Cancelled).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Description:</a:t>
            </a:r>
            <a:r>
              <a:rPr lang="en-US">
                <a:ea typeface="+mn-lt"/>
                <a:cs typeface="+mn-lt"/>
              </a:rPr>
              <a:t> This model represents the core entity of the system. It encapsulates all essential information about a ticket, including its title, event date, price, and current state.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Customer Data Model:</a:t>
            </a:r>
            <a:endParaRPr lang="en-US" b="1">
              <a:cs typeface="Sabon Next LT"/>
            </a:endParaRPr>
          </a:p>
          <a:p>
            <a:r>
              <a:rPr lang="en-US" b="1">
                <a:ea typeface="+mn-lt"/>
                <a:cs typeface="+mn-lt"/>
              </a:rPr>
              <a:t>Attributes: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name (String): The name of the customer.</a:t>
            </a:r>
            <a:endParaRPr lang="en-US">
              <a:cs typeface="Sabon Next LT"/>
            </a:endParaRPr>
          </a:p>
          <a:p>
            <a:r>
              <a:rPr lang="en-US">
                <a:ea typeface="+mn-lt"/>
                <a:cs typeface="+mn-lt"/>
              </a:rPr>
              <a:t>email (String): The email address of the customer, used for notifications.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tickets (List&lt;Ticket&gt;): A list of tickets that the customer has booked or is interested in.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Description:</a:t>
            </a:r>
            <a:r>
              <a:rPr lang="en-US">
                <a:ea typeface="+mn-lt"/>
                <a:cs typeface="+mn-lt"/>
              </a:rPr>
              <a:t> This model represents a user in the system. It stores the customer’s personal information and keeps track of the tickets associated with the customer.</a:t>
            </a:r>
            <a:endParaRPr lang="en-US"/>
          </a:p>
          <a:p>
            <a:endParaRPr lang="en-US">
              <a:cs typeface="Sabon Next 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338E0-3E6E-7FEC-1C34-10BCDB714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8A30DF-5E15-C1BD-4766-AC13EB54CA7F}"/>
              </a:ext>
            </a:extLst>
          </p:cNvPr>
          <p:cNvSpPr txBox="1"/>
          <p:nvPr/>
        </p:nvSpPr>
        <p:spPr>
          <a:xfrm>
            <a:off x="6098400" y="1094400"/>
            <a:ext cx="5821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err="1">
                <a:solidFill>
                  <a:schemeClr val="accent6"/>
                </a:solidFill>
              </a:rPr>
              <a:t>TicketFactory</a:t>
            </a:r>
            <a:r>
              <a:rPr lang="en-US" sz="1500" b="1">
                <a:solidFill>
                  <a:schemeClr val="accent6"/>
                </a:solidFill>
              </a:rPr>
              <a:t> Data Model:</a:t>
            </a:r>
          </a:p>
          <a:p>
            <a:r>
              <a:rPr lang="en-US" sz="1500" b="1">
                <a:solidFill>
                  <a:schemeClr val="accent6"/>
                </a:solidFill>
              </a:rPr>
              <a:t>Attributes</a:t>
            </a:r>
            <a:r>
              <a:rPr lang="en-US" sz="1500">
                <a:solidFill>
                  <a:schemeClr val="accent6"/>
                </a:solidFill>
              </a:rPr>
              <a:t>:</a:t>
            </a:r>
          </a:p>
          <a:p>
            <a:r>
              <a:rPr lang="en-US" sz="1500">
                <a:solidFill>
                  <a:schemeClr val="accent6"/>
                </a:solidFill>
              </a:rPr>
              <a:t>No specific attributes, but includes methods to create different types of tickets based on event type.</a:t>
            </a:r>
          </a:p>
          <a:p>
            <a:endParaRPr lang="en-US" sz="1500">
              <a:solidFill>
                <a:schemeClr val="accent6"/>
              </a:solidFill>
            </a:endParaRPr>
          </a:p>
          <a:p>
            <a:r>
              <a:rPr lang="en-US" sz="1500" b="1">
                <a:solidFill>
                  <a:schemeClr val="accent6"/>
                </a:solidFill>
              </a:rPr>
              <a:t>Description</a:t>
            </a:r>
            <a:r>
              <a:rPr lang="en-US" sz="1500">
                <a:solidFill>
                  <a:schemeClr val="accent6"/>
                </a:solidFill>
              </a:rPr>
              <a:t>: This model serves as a factory to instantiate different types of Ticket objects, such as movie tickets or concert tickets, based on the provided event type.</a:t>
            </a:r>
          </a:p>
          <a:p>
            <a:endParaRPr lang="en-US" sz="1500">
              <a:solidFill>
                <a:schemeClr val="accent6"/>
              </a:solidFill>
            </a:endParaRPr>
          </a:p>
          <a:p>
            <a:r>
              <a:rPr lang="en-US" sz="1500" b="1" err="1">
                <a:solidFill>
                  <a:schemeClr val="accent6"/>
                </a:solidFill>
              </a:rPr>
              <a:t>TicketBuilder</a:t>
            </a:r>
            <a:r>
              <a:rPr lang="en-US" sz="1500" b="1">
                <a:solidFill>
                  <a:schemeClr val="accent6"/>
                </a:solidFill>
              </a:rPr>
              <a:t> Data Model:</a:t>
            </a:r>
          </a:p>
          <a:p>
            <a:r>
              <a:rPr lang="en-US" sz="1500" b="1">
                <a:solidFill>
                  <a:schemeClr val="accent6"/>
                </a:solidFill>
              </a:rPr>
              <a:t>Attributes</a:t>
            </a:r>
            <a:r>
              <a:rPr lang="en-US" sz="1500">
                <a:solidFill>
                  <a:schemeClr val="accent6"/>
                </a:solidFill>
              </a:rPr>
              <a:t>:</a:t>
            </a:r>
          </a:p>
          <a:p>
            <a:r>
              <a:rPr lang="en-US" sz="1500">
                <a:solidFill>
                  <a:schemeClr val="accent6"/>
                </a:solidFill>
              </a:rPr>
              <a:t>title (String): The name of the event.</a:t>
            </a:r>
          </a:p>
          <a:p>
            <a:r>
              <a:rPr lang="en-US" sz="1500" err="1">
                <a:solidFill>
                  <a:schemeClr val="accent6"/>
                </a:solidFill>
              </a:rPr>
              <a:t>eventDate</a:t>
            </a:r>
            <a:r>
              <a:rPr lang="en-US" sz="1500">
                <a:solidFill>
                  <a:schemeClr val="accent6"/>
                </a:solidFill>
              </a:rPr>
              <a:t> (String): The date when the event is scheduled.</a:t>
            </a:r>
          </a:p>
          <a:p>
            <a:r>
              <a:rPr lang="en-US" sz="1500">
                <a:solidFill>
                  <a:schemeClr val="accent6"/>
                </a:solidFill>
              </a:rPr>
              <a:t>price (double): The base price of the ticket.</a:t>
            </a:r>
          </a:p>
          <a:p>
            <a:endParaRPr lang="en-US" sz="1500">
              <a:solidFill>
                <a:schemeClr val="accent6"/>
              </a:solidFill>
            </a:endParaRPr>
          </a:p>
          <a:p>
            <a:r>
              <a:rPr lang="en-US" sz="1500" b="1">
                <a:solidFill>
                  <a:schemeClr val="accent6"/>
                </a:solidFill>
              </a:rPr>
              <a:t>Description</a:t>
            </a:r>
            <a:r>
              <a:rPr lang="en-US" sz="1500">
                <a:solidFill>
                  <a:schemeClr val="accent6"/>
                </a:solidFill>
              </a:rPr>
              <a:t>: The builder model facilitates the creation of complex Ticket objects, allowing users to set various attributes such as title, event date, and price in a flexible manner.</a:t>
            </a:r>
          </a:p>
        </p:txBody>
      </p:sp>
    </p:spTree>
    <p:extLst>
      <p:ext uri="{BB962C8B-B14F-4D97-AF65-F5344CB8AC3E}">
        <p14:creationId xmlns:p14="http://schemas.microsoft.com/office/powerpoint/2010/main" val="408986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14D2529-C2EF-FCD9-7B72-492F0C83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00" y="-74382"/>
            <a:ext cx="8203837" cy="1012782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DEE7F6-5777-372A-944B-F98B690B12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0400" y="1095792"/>
            <a:ext cx="5007076" cy="5564500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en-US" sz="1500" b="1" err="1">
                <a:ea typeface="+mn-lt"/>
                <a:cs typeface="+mn-lt"/>
              </a:rPr>
              <a:t>TicketState</a:t>
            </a:r>
            <a:r>
              <a:rPr lang="en-US" sz="1500" b="1">
                <a:ea typeface="+mn-lt"/>
                <a:cs typeface="+mn-lt"/>
              </a:rPr>
              <a:t> Data Model (Interface):</a:t>
            </a:r>
            <a:endParaRPr lang="en-US" sz="1500" b="1">
              <a:cs typeface="Sabon Next LT"/>
            </a:endParaRPr>
          </a:p>
          <a:p>
            <a:r>
              <a:rPr lang="en-US" sz="1500" b="1">
                <a:ea typeface="+mn-lt"/>
                <a:cs typeface="+mn-lt"/>
              </a:rPr>
              <a:t>Attributes:</a:t>
            </a:r>
          </a:p>
          <a:p>
            <a:r>
              <a:rPr lang="en-US" sz="1500">
                <a:ea typeface="+mn-lt"/>
                <a:cs typeface="+mn-lt"/>
              </a:rPr>
              <a:t>None (it’s an interface, but classes implementing it have state-specific behavior).</a:t>
            </a:r>
            <a:endParaRPr lang="en-US" sz="1500">
              <a:cs typeface="Sabon Next LT"/>
            </a:endParaRPr>
          </a:p>
          <a:p>
            <a:r>
              <a:rPr lang="en-US" sz="1500" b="1">
                <a:ea typeface="+mn-lt"/>
                <a:cs typeface="+mn-lt"/>
              </a:rPr>
              <a:t>Description: </a:t>
            </a:r>
            <a:r>
              <a:rPr lang="en-US" sz="1500">
                <a:ea typeface="+mn-lt"/>
                <a:cs typeface="+mn-lt"/>
              </a:rPr>
              <a:t>This interface represents the possible states a ticket can be in (e.g., Available, Booked, Cancelled). Implementing classes will define specific state behaviors.</a:t>
            </a:r>
          </a:p>
          <a:p>
            <a:endParaRPr lang="en-US" sz="1500">
              <a:ea typeface="+mn-lt"/>
              <a:cs typeface="+mn-lt"/>
            </a:endParaRPr>
          </a:p>
          <a:p>
            <a:r>
              <a:rPr lang="en-US" sz="1500" b="1" err="1">
                <a:ea typeface="+mn-lt"/>
                <a:cs typeface="+mn-lt"/>
              </a:rPr>
              <a:t>TicketContext</a:t>
            </a:r>
            <a:r>
              <a:rPr lang="en-US" sz="1500" b="1">
                <a:ea typeface="+mn-lt"/>
                <a:cs typeface="+mn-lt"/>
              </a:rPr>
              <a:t> Data Model:</a:t>
            </a:r>
            <a:endParaRPr lang="en-US" sz="1500" b="1">
              <a:cs typeface="Sabon Next LT"/>
            </a:endParaRPr>
          </a:p>
          <a:p>
            <a:r>
              <a:rPr lang="en-US" sz="1500" b="1">
                <a:ea typeface="+mn-lt"/>
                <a:cs typeface="+mn-lt"/>
              </a:rPr>
              <a:t>Attributes:</a:t>
            </a:r>
            <a:endParaRPr lang="en-US" sz="1500" b="1">
              <a:cs typeface="Sabon Next LT"/>
            </a:endParaRPr>
          </a:p>
          <a:p>
            <a:r>
              <a:rPr lang="en-US" sz="1500">
                <a:ea typeface="+mn-lt"/>
                <a:cs typeface="+mn-lt"/>
              </a:rPr>
              <a:t>state (</a:t>
            </a:r>
            <a:r>
              <a:rPr lang="en-US" sz="1500" err="1">
                <a:ea typeface="+mn-lt"/>
                <a:cs typeface="+mn-lt"/>
              </a:rPr>
              <a:t>TicketState</a:t>
            </a:r>
            <a:r>
              <a:rPr lang="en-US" sz="1500">
                <a:ea typeface="+mn-lt"/>
                <a:cs typeface="+mn-lt"/>
              </a:rPr>
              <a:t>): The current state of the ticket.</a:t>
            </a:r>
            <a:endParaRPr lang="en-US" sz="1500">
              <a:cs typeface="Sabon Next LT"/>
            </a:endParaRPr>
          </a:p>
          <a:p>
            <a:r>
              <a:rPr lang="en-US" sz="1500" b="1">
                <a:ea typeface="+mn-lt"/>
                <a:cs typeface="+mn-lt"/>
              </a:rPr>
              <a:t>Description:</a:t>
            </a:r>
            <a:r>
              <a:rPr lang="en-US" sz="1500">
                <a:ea typeface="+mn-lt"/>
                <a:cs typeface="+mn-lt"/>
              </a:rPr>
              <a:t> This model manages the state of the Ticket and allows it to transition between different states (e.g., Available to Booked).</a:t>
            </a:r>
          </a:p>
          <a:p>
            <a:endParaRPr lang="en-US" sz="1500">
              <a:ea typeface="+mn-lt"/>
              <a:cs typeface="+mn-lt"/>
            </a:endParaRPr>
          </a:p>
          <a:p>
            <a:r>
              <a:rPr lang="en-US" sz="1500" b="1" err="1">
                <a:ea typeface="+mn-lt"/>
                <a:cs typeface="+mn-lt"/>
              </a:rPr>
              <a:t>TicketSubject</a:t>
            </a:r>
            <a:r>
              <a:rPr lang="en-US" sz="1500" b="1">
                <a:ea typeface="+mn-lt"/>
                <a:cs typeface="+mn-lt"/>
              </a:rPr>
              <a:t> Data Model:</a:t>
            </a:r>
            <a:endParaRPr lang="en-US" sz="1500" b="1">
              <a:cs typeface="Sabon Next LT"/>
            </a:endParaRPr>
          </a:p>
          <a:p>
            <a:r>
              <a:rPr lang="en-US" sz="1500" b="1">
                <a:ea typeface="+mn-lt"/>
                <a:cs typeface="+mn-lt"/>
              </a:rPr>
              <a:t>Attributes:</a:t>
            </a:r>
            <a:endParaRPr lang="en-US" sz="1500" b="1">
              <a:cs typeface="Sabon Next LT"/>
            </a:endParaRPr>
          </a:p>
          <a:p>
            <a:r>
              <a:rPr lang="en-US" sz="1500">
                <a:ea typeface="+mn-lt"/>
                <a:cs typeface="+mn-lt"/>
              </a:rPr>
              <a:t>observers (List&lt;</a:t>
            </a:r>
            <a:r>
              <a:rPr lang="en-US" sz="1500" err="1">
                <a:ea typeface="+mn-lt"/>
                <a:cs typeface="+mn-lt"/>
              </a:rPr>
              <a:t>TicketObserver</a:t>
            </a:r>
            <a:r>
              <a:rPr lang="en-US" sz="1500">
                <a:ea typeface="+mn-lt"/>
                <a:cs typeface="+mn-lt"/>
              </a:rPr>
              <a:t>&gt;): A list of observers (customers) that need to be notified about changes in ticket status.</a:t>
            </a:r>
            <a:endParaRPr lang="en-US" sz="1500">
              <a:cs typeface="Sabon Next LT"/>
            </a:endParaRPr>
          </a:p>
          <a:p>
            <a:r>
              <a:rPr lang="en-US" sz="1500" b="1">
                <a:ea typeface="+mn-lt"/>
                <a:cs typeface="+mn-lt"/>
              </a:rPr>
              <a:t>Description:</a:t>
            </a:r>
            <a:r>
              <a:rPr lang="en-US" sz="1500">
                <a:ea typeface="+mn-lt"/>
                <a:cs typeface="+mn-lt"/>
              </a:rPr>
              <a:t> This model maintains a list of </a:t>
            </a:r>
            <a:r>
              <a:rPr lang="en-US" sz="1500" err="1">
                <a:ea typeface="+mn-lt"/>
                <a:cs typeface="+mn-lt"/>
              </a:rPr>
              <a:t>TicketObserver</a:t>
            </a:r>
            <a:r>
              <a:rPr lang="en-US" sz="1500">
                <a:ea typeface="+mn-lt"/>
                <a:cs typeface="+mn-lt"/>
              </a:rPr>
              <a:t> instances (e.g., customers) and notifies them when the status of a ticket changes.</a:t>
            </a:r>
          </a:p>
          <a:p>
            <a:endParaRPr lang="en-US">
              <a:cs typeface="Sabon Next 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338E0-3E6E-7FEC-1C34-10BCDB714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8A30DF-5E15-C1BD-4766-AC13EB54CA7F}"/>
              </a:ext>
            </a:extLst>
          </p:cNvPr>
          <p:cNvSpPr txBox="1"/>
          <p:nvPr/>
        </p:nvSpPr>
        <p:spPr>
          <a:xfrm>
            <a:off x="6098400" y="1094400"/>
            <a:ext cx="58212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err="1">
                <a:solidFill>
                  <a:schemeClr val="accent6"/>
                </a:solidFill>
                <a:ea typeface="+mn-lt"/>
                <a:cs typeface="+mn-lt"/>
              </a:rPr>
              <a:t>PaymentGatewayAdapter</a:t>
            </a:r>
            <a:r>
              <a:rPr lang="en-US" sz="1500" b="1">
                <a:solidFill>
                  <a:schemeClr val="accent6"/>
                </a:solidFill>
                <a:ea typeface="+mn-lt"/>
                <a:cs typeface="+mn-lt"/>
              </a:rPr>
              <a:t> Data Model:</a:t>
            </a:r>
          </a:p>
          <a:p>
            <a:r>
              <a:rPr lang="en-US" sz="1500" b="1">
                <a:solidFill>
                  <a:schemeClr val="accent6"/>
                </a:solidFill>
                <a:ea typeface="+mn-lt"/>
                <a:cs typeface="+mn-lt"/>
              </a:rPr>
              <a:t>Attributes:</a:t>
            </a:r>
          </a:p>
          <a:p>
            <a:r>
              <a:rPr lang="en-US" sz="1500" err="1">
                <a:solidFill>
                  <a:schemeClr val="accent6"/>
                </a:solidFill>
                <a:ea typeface="+mn-lt"/>
                <a:cs typeface="+mn-lt"/>
              </a:rPr>
              <a:t>externalGateway</a:t>
            </a:r>
            <a:r>
              <a:rPr lang="en-US" sz="1500">
                <a:solidFill>
                  <a:schemeClr val="accent6"/>
                </a:solidFill>
                <a:ea typeface="+mn-lt"/>
                <a:cs typeface="+mn-lt"/>
              </a:rPr>
              <a:t> (</a:t>
            </a:r>
            <a:r>
              <a:rPr lang="en-US" sz="1500" err="1">
                <a:solidFill>
                  <a:schemeClr val="accent6"/>
                </a:solidFill>
                <a:ea typeface="+mn-lt"/>
                <a:cs typeface="+mn-lt"/>
              </a:rPr>
              <a:t>ExternalPaymentGateway</a:t>
            </a:r>
            <a:r>
              <a:rPr lang="en-US" sz="1500">
                <a:solidFill>
                  <a:schemeClr val="accent6"/>
                </a:solidFill>
                <a:ea typeface="+mn-lt"/>
                <a:cs typeface="+mn-lt"/>
              </a:rPr>
              <a:t>): An instance of an external payment gateway that processes payments.</a:t>
            </a:r>
          </a:p>
          <a:p>
            <a:r>
              <a:rPr lang="en-US" sz="1500" b="1">
                <a:solidFill>
                  <a:schemeClr val="accent6"/>
                </a:solidFill>
                <a:ea typeface="+mn-lt"/>
                <a:cs typeface="+mn-lt"/>
              </a:rPr>
              <a:t>Description: </a:t>
            </a:r>
            <a:r>
              <a:rPr lang="en-US" sz="1500">
                <a:solidFill>
                  <a:schemeClr val="accent6"/>
                </a:solidFill>
                <a:ea typeface="+mn-lt"/>
                <a:cs typeface="+mn-lt"/>
              </a:rPr>
              <a:t>This model adapts an external payment system to work within the ticket booking system, ensuring seamless payment processing.</a:t>
            </a:r>
          </a:p>
          <a:p>
            <a:endParaRPr lang="en-US" sz="1500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US" sz="1500" b="1" err="1">
                <a:solidFill>
                  <a:schemeClr val="accent6"/>
                </a:solidFill>
                <a:ea typeface="+mn-lt"/>
                <a:cs typeface="+mn-lt"/>
              </a:rPr>
              <a:t>TicketDecorator</a:t>
            </a:r>
            <a:r>
              <a:rPr lang="en-US" sz="1500" b="1">
                <a:solidFill>
                  <a:schemeClr val="accent6"/>
                </a:solidFill>
                <a:ea typeface="+mn-lt"/>
                <a:cs typeface="+mn-lt"/>
              </a:rPr>
              <a:t> Data Model:</a:t>
            </a:r>
            <a:endParaRPr lang="en-US" b="1">
              <a:solidFill>
                <a:schemeClr val="accent6"/>
              </a:solidFill>
              <a:cs typeface="Sabon Next LT"/>
            </a:endParaRPr>
          </a:p>
          <a:p>
            <a:r>
              <a:rPr lang="en-US" sz="1500" b="1">
                <a:solidFill>
                  <a:schemeClr val="accent6"/>
                </a:solidFill>
                <a:ea typeface="+mn-lt"/>
                <a:cs typeface="+mn-lt"/>
              </a:rPr>
              <a:t>Attributes:</a:t>
            </a:r>
          </a:p>
          <a:p>
            <a:r>
              <a:rPr lang="en-US" sz="1500">
                <a:solidFill>
                  <a:schemeClr val="accent6"/>
                </a:solidFill>
                <a:ea typeface="+mn-lt"/>
                <a:cs typeface="+mn-lt"/>
              </a:rPr>
              <a:t>ticket (Ticket): The base ticket that is being decorated with additional features.</a:t>
            </a:r>
          </a:p>
          <a:p>
            <a:r>
              <a:rPr lang="en-US" sz="1500" b="1">
                <a:solidFill>
                  <a:schemeClr val="accent6"/>
                </a:solidFill>
                <a:ea typeface="+mn-lt"/>
                <a:cs typeface="+mn-lt"/>
              </a:rPr>
              <a:t>Description: </a:t>
            </a:r>
            <a:r>
              <a:rPr lang="en-US" sz="1500">
                <a:solidFill>
                  <a:schemeClr val="accent6"/>
                </a:solidFill>
                <a:ea typeface="+mn-lt"/>
                <a:cs typeface="+mn-lt"/>
              </a:rPr>
              <a:t>This model serves as a base class for decorating tickets with additional features such as insurance, drinks, and early access. Specific decorators will add their own attributes and behaviors.</a:t>
            </a:r>
          </a:p>
          <a:p>
            <a:endParaRPr lang="en-US" sz="1500" b="1">
              <a:solidFill>
                <a:schemeClr val="accent6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1857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>
                <a:cs typeface="Arial"/>
              </a:rPr>
              <a:t>Design patterns used</a:t>
            </a:r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B98733D-1CA3-B326-EF00-3C4959CF0F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7388E9E6-4D87-3BA4-832D-EF4AF46BEA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363157"/>
              </p:ext>
            </p:extLst>
          </p:nvPr>
        </p:nvGraphicFramePr>
        <p:xfrm>
          <a:off x="3460565" y="2303029"/>
          <a:ext cx="7965460" cy="349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7B7F6F-2C08-4296-B7AB-C2C3F42192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FA76D1-3C6D-40BC-A42D-496B6EDE8B8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1375</Words>
  <Application>Microsoft Macintosh PowerPoint</Application>
  <PresentationFormat>Widescreen</PresentationFormat>
  <Paragraphs>129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Cooper Black</vt:lpstr>
      <vt:lpstr>Sabon Next LT</vt:lpstr>
      <vt:lpstr>Custom</vt:lpstr>
      <vt:lpstr>TICKET MANAGEMENT  SYSTEM </vt:lpstr>
      <vt:lpstr>agenda</vt:lpstr>
      <vt:lpstr>INTRODUCTION</vt:lpstr>
      <vt:lpstr>UML DIAGRAM</vt:lpstr>
      <vt:lpstr>Operating Instructions</vt:lpstr>
      <vt:lpstr>Team Contribution</vt:lpstr>
      <vt:lpstr>KEY FEATURES</vt:lpstr>
      <vt:lpstr>KEY FEATURES</vt:lpstr>
      <vt:lpstr>Design patterns used</vt:lpstr>
      <vt:lpstr>Design patterns used</vt:lpstr>
      <vt:lpstr>Future improvements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lastModifiedBy>Shubham Tawde</cp:lastModifiedBy>
  <cp:revision>1</cp:revision>
  <dcterms:created xsi:type="dcterms:W3CDTF">2024-08-13T13:27:55Z</dcterms:created>
  <dcterms:modified xsi:type="dcterms:W3CDTF">2024-08-13T18:34:22Z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