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9"/>
  </p:notesMasterIdLst>
  <p:sldIdLst>
    <p:sldId id="264" r:id="rId2"/>
    <p:sldId id="268" r:id="rId3"/>
    <p:sldId id="256" r:id="rId4"/>
    <p:sldId id="258" r:id="rId5"/>
    <p:sldId id="261" r:id="rId6"/>
    <p:sldId id="259" r:id="rId7"/>
    <p:sldId id="263" r:id="rId8"/>
    <p:sldId id="265" r:id="rId9"/>
    <p:sldId id="269" r:id="rId10"/>
    <p:sldId id="266"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588"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D5CE-5F6E-48D3-B9A5-3F87C0AA2A4F}" type="datetimeFigureOut">
              <a:rPr lang="en-IN" smtClean="0"/>
              <a:t>15-08-2019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E4BE-A017-42E5-8DAA-A49728DAD26B}" type="slidenum">
              <a:rPr lang="en-IN" smtClean="0"/>
              <a:t>‹#›</a:t>
            </a:fld>
            <a:endParaRPr lang="en-IN"/>
          </a:p>
        </p:txBody>
      </p:sp>
    </p:spTree>
    <p:extLst>
      <p:ext uri="{BB962C8B-B14F-4D97-AF65-F5344CB8AC3E}">
        <p14:creationId xmlns:p14="http://schemas.microsoft.com/office/powerpoint/2010/main" val="157585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1</a:t>
            </a:fld>
            <a:endParaRPr lang="en-IN"/>
          </a:p>
        </p:txBody>
      </p:sp>
    </p:spTree>
    <p:extLst>
      <p:ext uri="{BB962C8B-B14F-4D97-AF65-F5344CB8AC3E}">
        <p14:creationId xmlns:p14="http://schemas.microsoft.com/office/powerpoint/2010/main" val="27229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you see</a:t>
            </a:r>
            <a:r>
              <a:rPr lang="en-IN" baseline="0" dirty="0" smtClean="0"/>
              <a:t> the percentage of 1s for each features in column and corresponding labels in the rows.As e.g. feature 9 is  set to have 85% 1s for label 1 and 15% 1 for label 0s which makes it  very important </a:t>
            </a:r>
            <a:r>
              <a:rPr lang="en-IN" dirty="0" smtClean="0"/>
              <a:t>.He</a:t>
            </a:r>
            <a:r>
              <a:rPr lang="en-IN" baseline="0" dirty="0" smtClean="0"/>
              <a:t>re for this example the resultant table looks like this. In this table we see, the combination of feature2 , 4,9 has the largest contribution to the decision. And this </a:t>
            </a:r>
            <a:r>
              <a:rPr lang="en-IN" baseline="0" dirty="0" err="1" smtClean="0"/>
              <a:t>resukt</a:t>
            </a:r>
            <a:r>
              <a:rPr lang="en-IN" baseline="0" dirty="0" smtClean="0"/>
              <a:t> is an agreement with our ideal </a:t>
            </a:r>
            <a:r>
              <a:rPr lang="en-IN" baseline="0" dirty="0" err="1" smtClean="0"/>
              <a:t>dataset.So</a:t>
            </a:r>
            <a:r>
              <a:rPr lang="en-IN" baseline="0" dirty="0" smtClean="0"/>
              <a:t> currently we are working on the real fingerprint dataset. We are experiencing rather low balanced accuracy in the predictive model and it makes  the prediction </a:t>
            </a:r>
            <a:r>
              <a:rPr lang="en-IN" baseline="0" dirty="0" err="1" smtClean="0"/>
              <a:t>unreliable.Ath</a:t>
            </a:r>
            <a:r>
              <a:rPr lang="en-IN" baseline="0" dirty="0" smtClean="0"/>
              <a:t> this point I arrived my conclusion that we will co</a:t>
            </a:r>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10</a:t>
            </a:fld>
            <a:endParaRPr lang="en-IN"/>
          </a:p>
        </p:txBody>
      </p:sp>
    </p:spTree>
    <p:extLst>
      <p:ext uri="{BB962C8B-B14F-4D97-AF65-F5344CB8AC3E}">
        <p14:creationId xmlns:p14="http://schemas.microsoft.com/office/powerpoint/2010/main" val="38826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I would first like to talk few success stories of how it is AI changing our lives. These are few of the stories where we can see AI helps with skin cancer ,AI could save the lives and many more. Now AI is helping …,With all these successes I would like to explain explainable AI is so important research area.</a:t>
            </a:r>
          </a:p>
        </p:txBody>
      </p:sp>
      <p:sp>
        <p:nvSpPr>
          <p:cNvPr id="4" name="Slide Number Placeholder 3"/>
          <p:cNvSpPr>
            <a:spLocks noGrp="1"/>
          </p:cNvSpPr>
          <p:nvPr>
            <p:ph type="sldNum" sz="quarter" idx="10"/>
          </p:nvPr>
        </p:nvSpPr>
        <p:spPr/>
        <p:txBody>
          <a:bodyPr/>
          <a:lstStyle/>
          <a:p>
            <a:fld id="{20DEE4BE-A017-42E5-8DAA-A49728DAD26B}" type="slidenum">
              <a:rPr lang="en-IN" smtClean="0"/>
              <a:t>2</a:t>
            </a:fld>
            <a:endParaRPr lang="en-IN"/>
          </a:p>
        </p:txBody>
      </p:sp>
    </p:spTree>
    <p:extLst>
      <p:ext uri="{BB962C8B-B14F-4D97-AF65-F5344CB8AC3E}">
        <p14:creationId xmlns:p14="http://schemas.microsoft.com/office/powerpoint/2010/main" val="99227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Sometime you don’t know if you can  trust an AI model prediction, A doctor will never</a:t>
            </a:r>
            <a:r>
              <a:rPr lang="en-IN" baseline="0" dirty="0" smtClean="0"/>
              <a:t> diagnose the patient just because machine said so. </a:t>
            </a:r>
            <a:r>
              <a:rPr lang="en-IN" dirty="0" smtClean="0"/>
              <a:t>But its easy to trust a prediction if you understand the reason for it. As you can see for this</a:t>
            </a:r>
            <a:r>
              <a:rPr lang="en-IN" baseline="0" dirty="0" smtClean="0"/>
              <a:t> case the </a:t>
            </a:r>
            <a:r>
              <a:rPr lang="en-IN" baseline="0" dirty="0" err="1" smtClean="0"/>
              <a:t>folloing</a:t>
            </a:r>
            <a:r>
              <a:rPr lang="en-IN" baseline="0" dirty="0" smtClean="0"/>
              <a:t> are the </a:t>
            </a:r>
            <a:r>
              <a:rPr lang="en-IN" baseline="0" dirty="0" err="1" smtClean="0"/>
              <a:t>reasons.To</a:t>
            </a:r>
            <a:r>
              <a:rPr lang="en-IN" baseline="0" dirty="0" smtClean="0"/>
              <a:t> extract the </a:t>
            </a:r>
            <a:r>
              <a:rPr lang="en-IN" baseline="0" dirty="0" err="1" smtClean="0"/>
              <a:t>explaination</a:t>
            </a:r>
            <a:r>
              <a:rPr lang="en-IN" baseline="0" dirty="0" smtClean="0"/>
              <a:t> behind </a:t>
            </a:r>
            <a:r>
              <a:rPr lang="en-IN" baseline="0" dirty="0" err="1" smtClean="0"/>
              <a:t>sertain</a:t>
            </a:r>
            <a:r>
              <a:rPr lang="en-IN" baseline="0" dirty="0" smtClean="0"/>
              <a:t> prediction we need Explainable AI tools</a:t>
            </a:r>
            <a:endParaRPr lang="en-IN" dirty="0" smtClean="0"/>
          </a:p>
          <a:p>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3</a:t>
            </a:fld>
            <a:endParaRPr lang="en-IN"/>
          </a:p>
        </p:txBody>
      </p:sp>
    </p:spTree>
    <p:extLst>
      <p:ext uri="{BB962C8B-B14F-4D97-AF65-F5344CB8AC3E}">
        <p14:creationId xmlns:p14="http://schemas.microsoft.com/office/powerpoint/2010/main" val="304664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a:t>
            </a:r>
            <a:r>
              <a:rPr lang="en-IN" baseline="0" dirty="0" smtClean="0"/>
              <a:t> are few explainable tools that are currently used to find the explanations. SHAP model is based on calculation of shapely value which is inspired from the concept of game theory. It is easy to implement but it is not suitable for our dataset.</a:t>
            </a:r>
          </a:p>
          <a:p>
            <a:endParaRPr lang="en-IN" baseline="0" dirty="0" smtClean="0"/>
          </a:p>
          <a:p>
            <a:r>
              <a:rPr lang="en-IN" baseline="0" dirty="0" smtClean="0"/>
              <a:t>LRPs are robust but time consuming models and hence we leave it for future .Whereas Lime is easy to implement and can be applied to both image and tabular dataset.</a:t>
            </a:r>
          </a:p>
          <a:p>
            <a:endParaRPr lang="en-IN" baseline="0" dirty="0" smtClean="0"/>
          </a:p>
          <a:p>
            <a:r>
              <a:rPr lang="en-IN" baseline="0" dirty="0" smtClean="0"/>
              <a:t>Here is the example used by the Lime guys where they put the image of Labrador holding guitar into a trained black box model where they get the prediction as…</a:t>
            </a:r>
          </a:p>
          <a:p>
            <a:r>
              <a:rPr lang="en-IN" baseline="0" dirty="0" smtClean="0"/>
              <a:t>When this prediction were further </a:t>
            </a:r>
            <a:r>
              <a:rPr lang="en-IN" baseline="0" dirty="0" err="1" smtClean="0"/>
              <a:t>feeded</a:t>
            </a:r>
            <a:r>
              <a:rPr lang="en-IN" baseline="0" dirty="0" smtClean="0"/>
              <a:t> into the lime explainer we got the corresponding parts that are responsible for the same. So we now understood facial part was responsible </a:t>
            </a:r>
          </a:p>
        </p:txBody>
      </p:sp>
      <p:sp>
        <p:nvSpPr>
          <p:cNvPr id="4" name="Slide Number Placeholder 3"/>
          <p:cNvSpPr>
            <a:spLocks noGrp="1"/>
          </p:cNvSpPr>
          <p:nvPr>
            <p:ph type="sldNum" sz="quarter" idx="10"/>
          </p:nvPr>
        </p:nvSpPr>
        <p:spPr/>
        <p:txBody>
          <a:bodyPr/>
          <a:lstStyle/>
          <a:p>
            <a:fld id="{20DEE4BE-A017-42E5-8DAA-A49728DAD26B}" type="slidenum">
              <a:rPr lang="en-IN" smtClean="0"/>
              <a:t>4</a:t>
            </a:fld>
            <a:endParaRPr lang="en-IN"/>
          </a:p>
        </p:txBody>
      </p:sp>
    </p:spTree>
    <p:extLst>
      <p:ext uri="{BB962C8B-B14F-4D97-AF65-F5344CB8AC3E}">
        <p14:creationId xmlns:p14="http://schemas.microsoft.com/office/powerpoint/2010/main" val="243283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Having introduced</a:t>
            </a:r>
            <a:r>
              <a:rPr lang="en-IN" baseline="0" dirty="0" smtClean="0"/>
              <a:t> the available explainable AI model now I will briefly introduced the dataset and the model used. We used Tox alert fingerprint dataset where reference is the unique ID and activity is the label which is binary </a:t>
            </a:r>
            <a:r>
              <a:rPr lang="en-IN" baseline="0" dirty="0" err="1" smtClean="0"/>
              <a:t>i.e</a:t>
            </a:r>
            <a:r>
              <a:rPr lang="en-IN" baseline="0" dirty="0" smtClean="0"/>
              <a:t> 1if molecule is active and 0 if molecule is inactive. And there are the alerts. The black model that we used was trained by Jenny. The second dataset is the tox21 dataset where 3D conformers and their rotation datasets were generate.</a:t>
            </a:r>
          </a:p>
        </p:txBody>
      </p:sp>
      <p:sp>
        <p:nvSpPr>
          <p:cNvPr id="4" name="Slide Number Placeholder 3"/>
          <p:cNvSpPr>
            <a:spLocks noGrp="1"/>
          </p:cNvSpPr>
          <p:nvPr>
            <p:ph type="sldNum" sz="quarter" idx="10"/>
          </p:nvPr>
        </p:nvSpPr>
        <p:spPr/>
        <p:txBody>
          <a:bodyPr/>
          <a:lstStyle/>
          <a:p>
            <a:fld id="{20DEE4BE-A017-42E5-8DAA-A49728DAD26B}" type="slidenum">
              <a:rPr lang="en-IN" smtClean="0"/>
              <a:t>5</a:t>
            </a:fld>
            <a:endParaRPr lang="en-IN"/>
          </a:p>
        </p:txBody>
      </p:sp>
    </p:spTree>
    <p:extLst>
      <p:ext uri="{BB962C8B-B14F-4D97-AF65-F5344CB8AC3E}">
        <p14:creationId xmlns:p14="http://schemas.microsoft.com/office/powerpoint/2010/main" val="232170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Now coming to the working principal,</a:t>
            </a:r>
            <a:r>
              <a:rPr lang="en-IN" baseline="0" dirty="0" smtClean="0"/>
              <a:t> with lime </a:t>
            </a:r>
            <a:r>
              <a:rPr lang="en-IN" dirty="0" smtClean="0"/>
              <a:t>we try to explain the closest decision boundary from the test case and decision involved for the same.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For this we first</a:t>
            </a:r>
            <a:r>
              <a:rPr lang="en-IN" baseline="0" dirty="0" smtClean="0"/>
              <a:t> permute N </a:t>
            </a:r>
            <a:r>
              <a:rPr lang="en-IN" baseline="0" dirty="0" err="1" smtClean="0"/>
              <a:t>datapoints</a:t>
            </a:r>
            <a:r>
              <a:rPr lang="en-IN" baseline="0" dirty="0" smtClean="0"/>
              <a:t>  then we calculate the similarity score which is for our case is </a:t>
            </a:r>
            <a:r>
              <a:rPr lang="en-IN" baseline="0" dirty="0" err="1" smtClean="0"/>
              <a:t>jaccard</a:t>
            </a:r>
            <a:r>
              <a:rPr lang="en-IN" baseline="0" dirty="0" smtClean="0"/>
              <a:t> similarity score which is for bitwise vector A and B is </a:t>
            </a:r>
            <a:r>
              <a:rPr lang="en-IN" baseline="0" dirty="0" err="1" smtClean="0"/>
              <a:t>Aintersection</a:t>
            </a:r>
            <a:r>
              <a:rPr lang="en-IN" baseline="0" dirty="0" smtClean="0"/>
              <a:t> B upon A union </a:t>
            </a:r>
            <a:r>
              <a:rPr lang="en-IN" baseline="0" dirty="0" err="1" smtClean="0"/>
              <a:t>B.Then</a:t>
            </a:r>
            <a:r>
              <a:rPr lang="en-IN" baseline="0" dirty="0" smtClean="0"/>
              <a:t> we make </a:t>
            </a:r>
            <a:r>
              <a:rPr lang="en-IN" dirty="0" smtClean="0"/>
              <a:t>prediction on this permuted data using black box model. A</a:t>
            </a:r>
            <a:r>
              <a:rPr lang="en-IN" baseline="0" dirty="0" smtClean="0"/>
              <a:t>s a step 4 we fit simple linear model on the permuted data </a:t>
            </a:r>
            <a:r>
              <a:rPr lang="en-IN" dirty="0" smtClean="0"/>
              <a:t>weighted by similarity scores such that the points</a:t>
            </a:r>
            <a:r>
              <a:rPr lang="en-IN" baseline="0" dirty="0" smtClean="0"/>
              <a:t> that are farthest from the decision </a:t>
            </a:r>
            <a:r>
              <a:rPr lang="en-IN" baseline="0" dirty="0" err="1" smtClean="0"/>
              <a:t>boundries</a:t>
            </a:r>
            <a:r>
              <a:rPr lang="en-IN" baseline="0" dirty="0" smtClean="0"/>
              <a:t> are assigned low weights. As a final step we </a:t>
            </a:r>
            <a:r>
              <a:rPr lang="en-IN" dirty="0" err="1" smtClean="0"/>
              <a:t>xtract</a:t>
            </a:r>
            <a:r>
              <a:rPr lang="en-IN" dirty="0" smtClean="0"/>
              <a:t> the feature weights from coefficients of simple linear model and use this as explanation for black box models local behaviour. That</a:t>
            </a:r>
            <a:r>
              <a:rPr lang="en-IN" baseline="0" dirty="0" smtClean="0"/>
              <a:t> is if the </a:t>
            </a:r>
            <a:r>
              <a:rPr lang="en-IN" baseline="0" dirty="0" err="1" smtClean="0"/>
              <a:t>eqn</a:t>
            </a:r>
            <a:r>
              <a:rPr lang="en-IN" baseline="0" dirty="0" smtClean="0"/>
              <a:t> is y = w1 + w2 … this w1,w2 .. Are the feature importance value.</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6</a:t>
            </a:fld>
            <a:endParaRPr lang="en-IN"/>
          </a:p>
        </p:txBody>
      </p:sp>
    </p:spTree>
    <p:extLst>
      <p:ext uri="{BB962C8B-B14F-4D97-AF65-F5344CB8AC3E}">
        <p14:creationId xmlns:p14="http://schemas.microsoft.com/office/powerpoint/2010/main" val="233786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lime guys</a:t>
            </a:r>
            <a:r>
              <a:rPr lang="en-IN" baseline="0" dirty="0" smtClean="0"/>
              <a:t> made the model considering local boundary as linear ,but what if it is not ? </a:t>
            </a:r>
          </a:p>
          <a:p>
            <a:r>
              <a:rPr lang="en-IN" baseline="0" dirty="0" smtClean="0"/>
              <a:t>So we added the decision tree model as local model by making few tweaks in the source code to capture the non-linearity in the dataset. We used tree interpreter for getting the class wise feature importance. Now lets look how tree interpreter calculates the feature importance from decision tree by decomposing a prediction into sum of contributions from each feature. Here is the trained decision tree with dataset having four features RM ,LSAT  ,NOX  and DIS. Now the prediction 12.95 can be seen as sum of bias which is 22.60 and the loss through RM which is 2.64 as you can see with the first split the value changes from 22.60 to 19.96 and so on …</a:t>
            </a:r>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7</a:t>
            </a:fld>
            <a:endParaRPr lang="en-IN"/>
          </a:p>
        </p:txBody>
      </p:sp>
    </p:spTree>
    <p:extLst>
      <p:ext uri="{BB962C8B-B14F-4D97-AF65-F5344CB8AC3E}">
        <p14:creationId xmlns:p14="http://schemas.microsoft.com/office/powerpoint/2010/main" val="207155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There might be the case where features individually contributes nothing towards prediction but becomes predictive in presence</a:t>
            </a:r>
            <a:r>
              <a:rPr lang="en-IN" baseline="0" dirty="0" smtClean="0"/>
              <a:t> of the other. This could be important for our case where presence of certain </a:t>
            </a:r>
            <a:r>
              <a:rPr lang="en-IN" baseline="0" dirty="0" err="1" smtClean="0"/>
              <a:t>tox</a:t>
            </a:r>
            <a:r>
              <a:rPr lang="en-IN" baseline="0" dirty="0" smtClean="0"/>
              <a:t> alert is not as importance as the combination of </a:t>
            </a:r>
            <a:r>
              <a:rPr lang="en-IN" baseline="0" dirty="0" err="1" smtClean="0"/>
              <a:t>tox</a:t>
            </a:r>
            <a:r>
              <a:rPr lang="en-IN" baseline="0" dirty="0" smtClean="0"/>
              <a:t> alert.</a:t>
            </a:r>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8</a:t>
            </a:fld>
            <a:endParaRPr lang="en-IN"/>
          </a:p>
        </p:txBody>
      </p:sp>
    </p:spTree>
    <p:extLst>
      <p:ext uri="{BB962C8B-B14F-4D97-AF65-F5344CB8AC3E}">
        <p14:creationId xmlns:p14="http://schemas.microsoft.com/office/powerpoint/2010/main" val="313841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Coming to the mos</a:t>
            </a:r>
            <a:r>
              <a:rPr lang="en-IN" baseline="0" dirty="0" smtClean="0"/>
              <a:t>t interesting part that is the results. So we took a toxic compound which was even predicted as toxic by our black box model and tried to get explanation's for the 8 rotations and we found that independent to the rotation our local model picked same region for four out of eight rotations. But since we don’t really have any comparable measure across different images we implemented this method for the case of fingerprints where we can understand the predictions by calculating the importance based on presence or absence of the alerts</a:t>
            </a:r>
            <a:endParaRPr lang="en-IN" dirty="0"/>
          </a:p>
        </p:txBody>
      </p:sp>
      <p:sp>
        <p:nvSpPr>
          <p:cNvPr id="4" name="Slide Number Placeholder 3"/>
          <p:cNvSpPr>
            <a:spLocks noGrp="1"/>
          </p:cNvSpPr>
          <p:nvPr>
            <p:ph type="sldNum" sz="quarter" idx="10"/>
          </p:nvPr>
        </p:nvSpPr>
        <p:spPr/>
        <p:txBody>
          <a:bodyPr/>
          <a:lstStyle/>
          <a:p>
            <a:fld id="{20DEE4BE-A017-42E5-8DAA-A49728DAD26B}" type="slidenum">
              <a:rPr lang="en-IN" smtClean="0"/>
              <a:t>9</a:t>
            </a:fld>
            <a:endParaRPr lang="en-IN"/>
          </a:p>
        </p:txBody>
      </p:sp>
    </p:spTree>
    <p:extLst>
      <p:ext uri="{BB962C8B-B14F-4D97-AF65-F5344CB8AC3E}">
        <p14:creationId xmlns:p14="http://schemas.microsoft.com/office/powerpoint/2010/main" val="147270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81EFD4-AE5F-4D20-922F-37B61FFCD48D}" type="datetime1">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159805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72402-6ECA-43DD-A55B-9040E867E483}" type="datetime1">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166862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256F11-AC33-4353-809A-9F9051A55193}" type="datetime1">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385145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0E4E5E-5389-4CCE-B11B-12833DEDF71C}" type="datetime1">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228790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578D4B-7332-447B-80D7-D2774A465B82}" type="datetime1">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250057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CF8947-E8F3-44F6-8765-2283DFA7516E}" type="datetime1">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377231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5369F8-E173-46BB-9F95-EC5EA091C21B}" type="datetime1">
              <a:rPr lang="en-IN" smtClean="0"/>
              <a:t>16-08-2019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117294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5D9524-48EE-45F7-BD51-B4C3A3DCC5BD}" type="datetime1">
              <a:rPr lang="en-IN" smtClean="0"/>
              <a:t>16-08-2019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340990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0601C-1A7D-4F51-ACA8-B4BD874B7238}" type="datetime1">
              <a:rPr lang="en-IN" smtClean="0"/>
              <a:t>16-08-2019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197069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0B93C3-7354-4D29-99F2-B832AD171EB2}" type="datetime1">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136397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07D622-4B83-4747-8E37-7ED5761C4327}" type="datetime1">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9CEA81-F045-439B-BCD7-589DB3C44772}" type="slidenum">
              <a:rPr lang="en-IN" smtClean="0"/>
              <a:t>‹#›</a:t>
            </a:fld>
            <a:endParaRPr lang="en-IN"/>
          </a:p>
        </p:txBody>
      </p:sp>
    </p:spTree>
    <p:extLst>
      <p:ext uri="{BB962C8B-B14F-4D97-AF65-F5344CB8AC3E}">
        <p14:creationId xmlns:p14="http://schemas.microsoft.com/office/powerpoint/2010/main" val="350350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1729D-E4A2-4A43-B6CE-5B8A5D152B04}" type="datetime1">
              <a:rPr lang="en-IN" smtClean="0"/>
              <a:t>16-08-2019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CEA81-F045-439B-BCD7-589DB3C44772}" type="slidenum">
              <a:rPr lang="en-IN" smtClean="0"/>
              <a:t>‹#›</a:t>
            </a:fld>
            <a:endParaRPr lang="en-IN"/>
          </a:p>
        </p:txBody>
      </p:sp>
    </p:spTree>
    <p:extLst>
      <p:ext uri="{BB962C8B-B14F-4D97-AF65-F5344CB8AC3E}">
        <p14:creationId xmlns:p14="http://schemas.microsoft.com/office/powerpoint/2010/main" val="350407238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healthit.techtarget.com/feature/Use-of-AI-in-healthcare-seen-saving-lives-of-patients" TargetMode="External"/><Relationship Id="rId7" Type="http://schemas.openxmlformats.org/officeDocument/2006/relationships/hyperlink" Target="https://blog.datadive.net/random-forest-interpretation-conditional-feature-contributions/" TargetMode="External"/><Relationship Id="rId2" Type="http://schemas.openxmlformats.org/officeDocument/2006/relationships/hyperlink" Target="https://software.intel.com/en-us/articles/ai-helps-with-skin-cancer-screening" TargetMode="External"/><Relationship Id="rId1" Type="http://schemas.openxmlformats.org/officeDocument/2006/relationships/slideLayout" Target="../slideLayouts/slideLayout2.xml"/><Relationship Id="rId6" Type="http://schemas.openxmlformats.org/officeDocument/2006/relationships/hyperlink" Target="http://blog.datadive.net/random-forest-interpretation-with-scikit-learn/" TargetMode="External"/><Relationship Id="rId5" Type="http://schemas.openxmlformats.org/officeDocument/2006/relationships/hyperlink" Target="https://www.oreilly.com/library/view/data-analysis-with/9781788393720/7d7c538e-2f7f-4e7e-9661-cd34f37c4711.xhtml" TargetMode="External"/><Relationship Id="rId4" Type="http://schemas.openxmlformats.org/officeDocument/2006/relationships/hyperlink" Target="https://github.com/marcotcr/lim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8" y="1673"/>
            <a:ext cx="12192000" cy="6854652"/>
          </a:xfrm>
          <a:prstGeom prst="rect">
            <a:avLst/>
          </a:prstGeom>
        </p:spPr>
      </p:pic>
      <p:sp>
        <p:nvSpPr>
          <p:cNvPr id="9" name="Rectangle 8"/>
          <p:cNvSpPr/>
          <p:nvPr/>
        </p:nvSpPr>
        <p:spPr>
          <a:xfrm>
            <a:off x="462039" y="1120675"/>
            <a:ext cx="10778048" cy="2308324"/>
          </a:xfrm>
          <a:prstGeom prst="rect">
            <a:avLst/>
          </a:prstGeom>
        </p:spPr>
        <p:txBody>
          <a:bodyPr wrap="square">
            <a:spAutoFit/>
          </a:bodyPr>
          <a:lstStyle/>
          <a:p>
            <a:endParaRPr lang="en" sz="3600" dirty="0" smtClean="0">
              <a:solidFill>
                <a:schemeClr val="accent6">
                  <a:lumMod val="75000"/>
                </a:schemeClr>
              </a:solidFill>
              <a:latin typeface="Bookman Old Style" panose="02050604050505020204" pitchFamily="18" charset="0"/>
            </a:endParaRPr>
          </a:p>
          <a:p>
            <a:endParaRPr lang="en" sz="3600" dirty="0">
              <a:solidFill>
                <a:schemeClr val="accent6">
                  <a:lumMod val="75000"/>
                </a:schemeClr>
              </a:solidFill>
              <a:latin typeface="Bookman Old Style" panose="02050604050505020204" pitchFamily="18" charset="0"/>
            </a:endParaRPr>
          </a:p>
          <a:p>
            <a:pPr algn="ctr"/>
            <a:r>
              <a:rPr lang="en-IN" sz="3600" dirty="0">
                <a:solidFill>
                  <a:schemeClr val="accent6">
                    <a:lumMod val="75000"/>
                  </a:schemeClr>
                </a:solidFill>
                <a:latin typeface="Bookman Old Style" panose="02050604050505020204" pitchFamily="18" charset="0"/>
              </a:rPr>
              <a:t> Understanding </a:t>
            </a:r>
            <a:r>
              <a:rPr lang="en-IN" sz="3600" dirty="0" smtClean="0">
                <a:solidFill>
                  <a:schemeClr val="accent6">
                    <a:lumMod val="75000"/>
                  </a:schemeClr>
                </a:solidFill>
                <a:latin typeface="Bookman Old Style" panose="02050604050505020204" pitchFamily="18" charset="0"/>
              </a:rPr>
              <a:t>Toxicity Predictions Through </a:t>
            </a:r>
            <a:r>
              <a:rPr lang="en-IN" sz="3600" dirty="0">
                <a:solidFill>
                  <a:schemeClr val="accent6">
                    <a:lumMod val="75000"/>
                  </a:schemeClr>
                </a:solidFill>
                <a:latin typeface="Bookman Old Style" panose="02050604050505020204" pitchFamily="18" charset="0"/>
              </a:rPr>
              <a:t>Explainable AI</a:t>
            </a:r>
          </a:p>
        </p:txBody>
      </p:sp>
      <p:sp>
        <p:nvSpPr>
          <p:cNvPr id="10" name="TextBox 9"/>
          <p:cNvSpPr txBox="1"/>
          <p:nvPr/>
        </p:nvSpPr>
        <p:spPr>
          <a:xfrm>
            <a:off x="7666892" y="4548001"/>
            <a:ext cx="4121834" cy="1477328"/>
          </a:xfrm>
          <a:prstGeom prst="rect">
            <a:avLst/>
          </a:prstGeom>
          <a:noFill/>
        </p:spPr>
        <p:txBody>
          <a:bodyPr wrap="square" rtlCol="0">
            <a:spAutoFit/>
          </a:bodyPr>
          <a:lstStyle/>
          <a:p>
            <a:r>
              <a:rPr lang="en-IN" dirty="0" smtClean="0">
                <a:solidFill>
                  <a:schemeClr val="accent3">
                    <a:lumMod val="75000"/>
                  </a:schemeClr>
                </a:solidFill>
              </a:rPr>
              <a:t>Shubham Thakur,</a:t>
            </a:r>
          </a:p>
          <a:p>
            <a:r>
              <a:rPr lang="en-IN" dirty="0" smtClean="0">
                <a:solidFill>
                  <a:schemeClr val="accent3">
                    <a:lumMod val="75000"/>
                  </a:schemeClr>
                </a:solidFill>
              </a:rPr>
              <a:t>Supervisor : Prof. Dr.  Gerhard Ecker</a:t>
            </a:r>
            <a:endParaRPr lang="en-IN" dirty="0" smtClean="0">
              <a:solidFill>
                <a:schemeClr val="accent3">
                  <a:lumMod val="75000"/>
                </a:schemeClr>
              </a:solidFill>
            </a:endParaRPr>
          </a:p>
          <a:p>
            <a:r>
              <a:rPr lang="en-IN" dirty="0" smtClean="0">
                <a:solidFill>
                  <a:schemeClr val="accent3">
                    <a:lumMod val="75000"/>
                  </a:schemeClr>
                </a:solidFill>
              </a:rPr>
              <a:t>Mentors : Ece Asilar, Jennifer Hemmerich</a:t>
            </a:r>
          </a:p>
          <a:p>
            <a:r>
              <a:rPr lang="en-IN" dirty="0" smtClean="0">
                <a:solidFill>
                  <a:schemeClr val="accent3">
                    <a:lumMod val="75000"/>
                  </a:schemeClr>
                </a:solidFill>
              </a:rPr>
              <a:t>Pharmacoinformatics Research Group </a:t>
            </a:r>
          </a:p>
          <a:p>
            <a:r>
              <a:rPr lang="en-IN" dirty="0" smtClean="0">
                <a:solidFill>
                  <a:schemeClr val="accent3">
                    <a:lumMod val="75000"/>
                  </a:schemeClr>
                </a:solidFill>
              </a:rPr>
              <a:t>University of Vienna  </a:t>
            </a:r>
            <a:endParaRPr lang="en-IN" dirty="0">
              <a:solidFill>
                <a:schemeClr val="accent3">
                  <a:lumMod val="75000"/>
                </a:schemeClr>
              </a:solidFill>
            </a:endParaRPr>
          </a:p>
        </p:txBody>
      </p:sp>
      <p:sp>
        <p:nvSpPr>
          <p:cNvPr id="11" name="Slide Number Placeholder 10"/>
          <p:cNvSpPr>
            <a:spLocks noGrp="1"/>
          </p:cNvSpPr>
          <p:nvPr>
            <p:ph type="sldNum" sz="quarter" idx="12"/>
          </p:nvPr>
        </p:nvSpPr>
        <p:spPr>
          <a:xfrm>
            <a:off x="9342120" y="6502207"/>
            <a:ext cx="2743200" cy="365125"/>
          </a:xfrm>
        </p:spPr>
        <p:txBody>
          <a:bodyPr/>
          <a:lstStyle/>
          <a:p>
            <a:fld id="{EE9CEA81-F045-439B-BCD7-589DB3C44772}" type="slidenum">
              <a:rPr lang="en-IN" smtClean="0"/>
              <a:t>1</a:t>
            </a:fld>
            <a:endParaRPr lang="en-IN" dirty="0"/>
          </a:p>
        </p:txBody>
      </p:sp>
    </p:spTree>
    <p:extLst>
      <p:ext uri="{BB962C8B-B14F-4D97-AF65-F5344CB8AC3E}">
        <p14:creationId xmlns:p14="http://schemas.microsoft.com/office/powerpoint/2010/main" val="27323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2875"/>
            <a:ext cx="2743200" cy="365125"/>
          </a:xfrm>
        </p:spPr>
        <p:txBody>
          <a:bodyPr/>
          <a:lstStyle/>
          <a:p>
            <a:fld id="{EE9CEA81-F045-439B-BCD7-589DB3C44772}" type="slidenum">
              <a:rPr lang="en-IN" smtClean="0"/>
              <a:t>10</a:t>
            </a:fld>
            <a:endParaRPr lang="en-IN" dirty="0"/>
          </a:p>
        </p:txBody>
      </p:sp>
      <p:sp>
        <p:nvSpPr>
          <p:cNvPr id="6" name="Rectangle 5"/>
          <p:cNvSpPr/>
          <p:nvPr/>
        </p:nvSpPr>
        <p:spPr>
          <a:xfrm>
            <a:off x="3149756" y="224043"/>
            <a:ext cx="4562467" cy="461665"/>
          </a:xfrm>
          <a:prstGeom prst="rect">
            <a:avLst/>
          </a:prstGeom>
        </p:spPr>
        <p:txBody>
          <a:bodyPr wrap="none">
            <a:spAutoFit/>
          </a:bodyPr>
          <a:lstStyle/>
          <a:p>
            <a:pPr algn="ctr"/>
            <a:r>
              <a:rPr lang="en-IN" sz="2400" dirty="0">
                <a:solidFill>
                  <a:schemeClr val="accent6">
                    <a:lumMod val="75000"/>
                  </a:schemeClr>
                </a:solidFill>
                <a:latin typeface="Bookman Old Style" panose="02050604050505020204" pitchFamily="18" charset="0"/>
              </a:rPr>
              <a:t>Results </a:t>
            </a:r>
            <a:r>
              <a:rPr lang="en-IN" sz="2400" dirty="0" smtClean="0">
                <a:solidFill>
                  <a:schemeClr val="accent6">
                    <a:lumMod val="75000"/>
                  </a:schemeClr>
                </a:solidFill>
                <a:latin typeface="Bookman Old Style" panose="02050604050505020204" pitchFamily="18" charset="0"/>
              </a:rPr>
              <a:t>On Fingerprint </a:t>
            </a:r>
            <a:r>
              <a:rPr lang="en-IN" sz="2400" dirty="0">
                <a:solidFill>
                  <a:schemeClr val="accent6">
                    <a:lumMod val="75000"/>
                  </a:schemeClr>
                </a:solidFill>
                <a:latin typeface="Bookman Old Style" panose="02050604050505020204" pitchFamily="18" charset="0"/>
              </a:rPr>
              <a:t>D</a:t>
            </a:r>
            <a:r>
              <a:rPr lang="en-IN" sz="2400" dirty="0" smtClean="0">
                <a:solidFill>
                  <a:schemeClr val="accent6">
                    <a:lumMod val="75000"/>
                  </a:schemeClr>
                </a:solidFill>
                <a:latin typeface="Bookman Old Style" panose="02050604050505020204" pitchFamily="18" charset="0"/>
              </a:rPr>
              <a:t>ata </a:t>
            </a:r>
            <a:endParaRPr lang="en-IN" sz="2400" dirty="0">
              <a:solidFill>
                <a:schemeClr val="accent6">
                  <a:lumMod val="75000"/>
                </a:schemeClr>
              </a:solidFill>
              <a:latin typeface="Bookman Old Style" panose="02050604050505020204" pitchFamily="18" charset="0"/>
            </a:endParaRPr>
          </a:p>
        </p:txBody>
      </p:sp>
      <p:sp>
        <p:nvSpPr>
          <p:cNvPr id="7" name="TextBox 6"/>
          <p:cNvSpPr txBox="1"/>
          <p:nvPr/>
        </p:nvSpPr>
        <p:spPr>
          <a:xfrm>
            <a:off x="858982" y="849053"/>
            <a:ext cx="9504218"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To verify our approach we generated an ideal dataset  to mimic our fingerprint dataset. In this ideal dataset we intentionally engineered the</a:t>
            </a:r>
            <a:r>
              <a:rPr lang="en-IN" sz="1600" dirty="0"/>
              <a:t>  expected importance of the </a:t>
            </a:r>
            <a:r>
              <a:rPr lang="en-IN" sz="1600" dirty="0" smtClean="0"/>
              <a:t>features.</a:t>
            </a:r>
          </a:p>
        </p:txBody>
      </p:sp>
      <p:sp>
        <p:nvSpPr>
          <p:cNvPr id="11" name="TextBox 10"/>
          <p:cNvSpPr txBox="1"/>
          <p:nvPr/>
        </p:nvSpPr>
        <p:spPr>
          <a:xfrm>
            <a:off x="1052944" y="3543195"/>
            <a:ext cx="1399309" cy="369332"/>
          </a:xfrm>
          <a:prstGeom prst="rect">
            <a:avLst/>
          </a:prstGeom>
          <a:noFill/>
        </p:spPr>
        <p:txBody>
          <a:bodyPr wrap="square" rtlCol="0">
            <a:spAutoFit/>
          </a:bodyPr>
          <a:lstStyle/>
          <a:p>
            <a:r>
              <a:rPr lang="en-IN" dirty="0" smtClean="0">
                <a:solidFill>
                  <a:schemeClr val="accent6">
                    <a:lumMod val="75000"/>
                  </a:schemeClr>
                </a:solidFill>
              </a:rPr>
              <a:t>Test Case :  </a:t>
            </a:r>
            <a:endParaRPr lang="en-IN" dirty="0">
              <a:solidFill>
                <a:schemeClr val="accent6">
                  <a:lumMod val="75000"/>
                </a:schemeClr>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726" y="3292235"/>
            <a:ext cx="8190476" cy="72381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944" y="1587610"/>
            <a:ext cx="9409524" cy="942857"/>
          </a:xfrm>
          <a:prstGeom prst="rect">
            <a:avLst/>
          </a:prstGeom>
        </p:spPr>
      </p:pic>
      <p:sp>
        <p:nvSpPr>
          <p:cNvPr id="16" name="TextBox 15"/>
          <p:cNvSpPr txBox="1"/>
          <p:nvPr/>
        </p:nvSpPr>
        <p:spPr>
          <a:xfrm>
            <a:off x="858982" y="2693812"/>
            <a:ext cx="10321637"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We tested our model for few data points of ideal dataset and the output importance matched with the expected importance.   </a:t>
            </a:r>
            <a:endParaRPr lang="en-IN" sz="1600" dirty="0"/>
          </a:p>
        </p:txBody>
      </p:sp>
      <p:sp>
        <p:nvSpPr>
          <p:cNvPr id="19" name="TextBox 18"/>
          <p:cNvSpPr txBox="1"/>
          <p:nvPr/>
        </p:nvSpPr>
        <p:spPr>
          <a:xfrm>
            <a:off x="858982" y="4353905"/>
            <a:ext cx="2720327" cy="369332"/>
          </a:xfrm>
          <a:prstGeom prst="rect">
            <a:avLst/>
          </a:prstGeom>
          <a:noFill/>
        </p:spPr>
        <p:txBody>
          <a:bodyPr wrap="square" rtlCol="0">
            <a:spAutoFit/>
          </a:bodyPr>
          <a:lstStyle/>
          <a:p>
            <a:r>
              <a:rPr lang="en-IN" dirty="0" smtClean="0">
                <a:solidFill>
                  <a:schemeClr val="accent2">
                    <a:lumMod val="75000"/>
                  </a:schemeClr>
                </a:solidFill>
              </a:rPr>
              <a:t>Output : </a:t>
            </a:r>
            <a:endParaRPr lang="en-IN" dirty="0">
              <a:solidFill>
                <a:schemeClr val="accent2">
                  <a:lumMod val="75000"/>
                </a:schemeClr>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871011603"/>
              </p:ext>
            </p:extLst>
          </p:nvPr>
        </p:nvGraphicFramePr>
        <p:xfrm>
          <a:off x="2027381" y="4362647"/>
          <a:ext cx="5620328" cy="1280160"/>
        </p:xfrm>
        <a:graphic>
          <a:graphicData uri="http://schemas.openxmlformats.org/drawingml/2006/table">
            <a:tbl>
              <a:tblPr firstRow="1" bandRow="1">
                <a:tableStyleId>{5C22544A-7EE6-4342-B048-85BDC9FD1C3A}</a:tableStyleId>
              </a:tblPr>
              <a:tblGrid>
                <a:gridCol w="2810164">
                  <a:extLst>
                    <a:ext uri="{9D8B030D-6E8A-4147-A177-3AD203B41FA5}">
                      <a16:colId xmlns:a16="http://schemas.microsoft.com/office/drawing/2014/main" val="2933381857"/>
                    </a:ext>
                  </a:extLst>
                </a:gridCol>
                <a:gridCol w="2810164">
                  <a:extLst>
                    <a:ext uri="{9D8B030D-6E8A-4147-A177-3AD203B41FA5}">
                      <a16:colId xmlns:a16="http://schemas.microsoft.com/office/drawing/2014/main" val="1502517158"/>
                    </a:ext>
                  </a:extLst>
                </a:gridCol>
              </a:tblGrid>
              <a:tr h="305616">
                <a:tc>
                  <a:txBody>
                    <a:bodyPr/>
                    <a:lstStyle/>
                    <a:p>
                      <a:pPr algn="ctr"/>
                      <a:r>
                        <a:rPr lang="en-IN" dirty="0" smtClean="0"/>
                        <a:t>Feature</a:t>
                      </a:r>
                      <a:r>
                        <a:rPr lang="en-IN" baseline="0" dirty="0" smtClean="0"/>
                        <a:t> Combination </a:t>
                      </a:r>
                      <a:endParaRPr lang="en-IN" dirty="0"/>
                    </a:p>
                  </a:txBody>
                  <a:tcPr/>
                </a:tc>
                <a:tc>
                  <a:txBody>
                    <a:bodyPr/>
                    <a:lstStyle/>
                    <a:p>
                      <a:pPr algn="ctr"/>
                      <a:r>
                        <a:rPr lang="en-IN" dirty="0" smtClean="0"/>
                        <a:t>Importance</a:t>
                      </a:r>
                      <a:r>
                        <a:rPr lang="en-IN" baseline="0" dirty="0" smtClean="0"/>
                        <a:t> values </a:t>
                      </a:r>
                      <a:endParaRPr lang="en-IN" dirty="0"/>
                    </a:p>
                  </a:txBody>
                  <a:tcPr/>
                </a:tc>
                <a:extLst>
                  <a:ext uri="{0D108BD9-81ED-4DB2-BD59-A6C34878D82A}">
                    <a16:rowId xmlns:a16="http://schemas.microsoft.com/office/drawing/2014/main" val="91004911"/>
                  </a:ext>
                </a:extLst>
              </a:tr>
              <a:tr h="254680">
                <a:tc>
                  <a:txBody>
                    <a:bodyPr/>
                    <a:lstStyle/>
                    <a:p>
                      <a:pPr algn="ctr"/>
                      <a:r>
                        <a:rPr lang="en-IN" sz="1400" dirty="0" smtClean="0"/>
                        <a:t>(Feature2 ,</a:t>
                      </a:r>
                      <a:r>
                        <a:rPr lang="en-IN" sz="1400" dirty="0" smtClean="0"/>
                        <a:t> Feature4, Feature9</a:t>
                      </a:r>
                      <a:r>
                        <a:rPr lang="en-IN" sz="1400" dirty="0" smtClean="0"/>
                        <a:t> )</a:t>
                      </a:r>
                      <a:endParaRPr lang="en-IN" sz="1400" dirty="0"/>
                    </a:p>
                  </a:txBody>
                  <a:tcPr/>
                </a:tc>
                <a:tc>
                  <a:txBody>
                    <a:bodyPr/>
                    <a:lstStyle/>
                    <a:p>
                      <a:pPr algn="ctr"/>
                      <a:r>
                        <a:rPr lang="en-IN" sz="1400" dirty="0" smtClean="0"/>
                        <a:t>-0.4107</a:t>
                      </a:r>
                      <a:endParaRPr lang="en-IN" sz="1400" dirty="0"/>
                    </a:p>
                  </a:txBody>
                  <a:tcPr/>
                </a:tc>
                <a:extLst>
                  <a:ext uri="{0D108BD9-81ED-4DB2-BD59-A6C34878D82A}">
                    <a16:rowId xmlns:a16="http://schemas.microsoft.com/office/drawing/2014/main" val="374320286"/>
                  </a:ext>
                </a:extLst>
              </a:tr>
              <a:tr h="254680">
                <a:tc>
                  <a:txBody>
                    <a:bodyPr/>
                    <a:lstStyle/>
                    <a:p>
                      <a:pPr algn="ctr"/>
                      <a:r>
                        <a:rPr lang="en-IN" sz="1400" dirty="0" smtClean="0"/>
                        <a:t>(</a:t>
                      </a:r>
                      <a:r>
                        <a:rPr lang="en-IN" sz="1400" dirty="0" smtClean="0"/>
                        <a:t>Feature4, Feature9</a:t>
                      </a:r>
                      <a:r>
                        <a:rPr lang="en-IN" sz="1400" dirty="0" smtClean="0"/>
                        <a:t>)</a:t>
                      </a:r>
                      <a:endParaRPr lang="en-IN" sz="1400" dirty="0"/>
                    </a:p>
                  </a:txBody>
                  <a:tcPr/>
                </a:tc>
                <a:tc>
                  <a:txBody>
                    <a:bodyPr/>
                    <a:lstStyle/>
                    <a:p>
                      <a:pPr algn="ctr"/>
                      <a:r>
                        <a:rPr lang="en-IN" sz="1400" dirty="0" smtClean="0"/>
                        <a:t>-0.2614</a:t>
                      </a:r>
                      <a:endParaRPr lang="en-IN" sz="1400" dirty="0"/>
                    </a:p>
                  </a:txBody>
                  <a:tcPr/>
                </a:tc>
                <a:extLst>
                  <a:ext uri="{0D108BD9-81ED-4DB2-BD59-A6C34878D82A}">
                    <a16:rowId xmlns:a16="http://schemas.microsoft.com/office/drawing/2014/main" val="1650241576"/>
                  </a:ext>
                </a:extLst>
              </a:tr>
              <a:tr h="254680">
                <a:tc>
                  <a:txBody>
                    <a:bodyPr/>
                    <a:lstStyle/>
                    <a:p>
                      <a:pPr algn="ctr"/>
                      <a:r>
                        <a:rPr lang="en-IN" sz="1400" dirty="0" smtClean="0"/>
                        <a:t>(</a:t>
                      </a:r>
                      <a:r>
                        <a:rPr lang="en-IN" sz="1400" dirty="0" smtClean="0"/>
                        <a:t>Feature9 , </a:t>
                      </a:r>
                      <a:r>
                        <a:rPr lang="en-IN" sz="1400" dirty="0" smtClean="0"/>
                        <a:t>)</a:t>
                      </a:r>
                      <a:endParaRPr lang="en-IN" sz="1400" dirty="0"/>
                    </a:p>
                  </a:txBody>
                  <a:tcPr/>
                </a:tc>
                <a:tc>
                  <a:txBody>
                    <a:bodyPr/>
                    <a:lstStyle/>
                    <a:p>
                      <a:pPr algn="ctr"/>
                      <a:r>
                        <a:rPr lang="en-IN" sz="1400" dirty="0" smtClean="0"/>
                        <a:t>0.2432</a:t>
                      </a:r>
                      <a:endParaRPr lang="en-IN" sz="1400" dirty="0"/>
                    </a:p>
                  </a:txBody>
                  <a:tcPr/>
                </a:tc>
                <a:extLst>
                  <a:ext uri="{0D108BD9-81ED-4DB2-BD59-A6C34878D82A}">
                    <a16:rowId xmlns:a16="http://schemas.microsoft.com/office/drawing/2014/main" val="4065818538"/>
                  </a:ext>
                </a:extLst>
              </a:tr>
            </a:tbl>
          </a:graphicData>
        </a:graphic>
      </p:graphicFrame>
      <p:sp>
        <p:nvSpPr>
          <p:cNvPr id="23" name="TextBox 22"/>
          <p:cNvSpPr txBox="1"/>
          <p:nvPr/>
        </p:nvSpPr>
        <p:spPr>
          <a:xfrm>
            <a:off x="858982" y="5930135"/>
            <a:ext cx="10301202" cy="584775"/>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F</a:t>
            </a:r>
            <a:r>
              <a:rPr lang="en-IN" sz="1600" dirty="0" smtClean="0"/>
              <a:t>or fingerprint dataset , since the deep learning model(black box) is trained on small data set the performance is not up to the mark with the approximate </a:t>
            </a:r>
            <a:r>
              <a:rPr lang="en-IN" sz="1600" dirty="0" smtClean="0">
                <a:solidFill>
                  <a:schemeClr val="accent1"/>
                </a:solidFill>
              </a:rPr>
              <a:t>balanced accuracy of  60% </a:t>
            </a:r>
            <a:r>
              <a:rPr lang="en-IN" sz="1600" dirty="0" smtClean="0"/>
              <a:t>and hence results could be unreliable. </a:t>
            </a:r>
            <a:endParaRPr lang="en-IN" sz="1600" dirty="0"/>
          </a:p>
        </p:txBody>
      </p:sp>
    </p:spTree>
    <p:extLst>
      <p:ext uri="{BB962C8B-B14F-4D97-AF65-F5344CB8AC3E}">
        <p14:creationId xmlns:p14="http://schemas.microsoft.com/office/powerpoint/2010/main" val="2231700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11</a:t>
            </a:fld>
            <a:endParaRPr lang="en-IN" dirty="0"/>
          </a:p>
        </p:txBody>
      </p:sp>
      <p:sp>
        <p:nvSpPr>
          <p:cNvPr id="6" name="Rectangle 5"/>
          <p:cNvSpPr/>
          <p:nvPr/>
        </p:nvSpPr>
        <p:spPr>
          <a:xfrm>
            <a:off x="5071653" y="251752"/>
            <a:ext cx="2202847" cy="461665"/>
          </a:xfrm>
          <a:prstGeom prst="rect">
            <a:avLst/>
          </a:prstGeom>
        </p:spPr>
        <p:txBody>
          <a:bodyPr wrap="none">
            <a:spAutoFit/>
          </a:bodyPr>
          <a:lstStyle/>
          <a:p>
            <a:pPr algn="ctr"/>
            <a:r>
              <a:rPr lang="en-IN" sz="2400" dirty="0" smtClean="0">
                <a:solidFill>
                  <a:schemeClr val="accent6">
                    <a:lumMod val="75000"/>
                  </a:schemeClr>
                </a:solidFill>
                <a:latin typeface="Bookman Old Style" panose="02050604050505020204" pitchFamily="18" charset="0"/>
              </a:rPr>
              <a:t>Future Work </a:t>
            </a:r>
            <a:endParaRPr lang="en-IN" sz="2400" dirty="0">
              <a:solidFill>
                <a:schemeClr val="accent6">
                  <a:lumMod val="75000"/>
                </a:schemeClr>
              </a:solidFill>
              <a:latin typeface="Bookman Old Style" panose="02050604050505020204" pitchFamily="18" charset="0"/>
            </a:endParaRPr>
          </a:p>
        </p:txBody>
      </p:sp>
      <p:sp>
        <p:nvSpPr>
          <p:cNvPr id="7" name="TextBox 6"/>
          <p:cNvSpPr txBox="1"/>
          <p:nvPr/>
        </p:nvSpPr>
        <p:spPr>
          <a:xfrm>
            <a:off x="831272" y="1579419"/>
            <a:ext cx="10522527"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Build a robust deep learning  model for fingerprint dataset.</a:t>
            </a:r>
          </a:p>
          <a:p>
            <a:endParaRPr lang="en-IN" dirty="0"/>
          </a:p>
          <a:p>
            <a:pPr marL="285750" indent="-285750">
              <a:buFont typeface="Wingdings" panose="05000000000000000000" pitchFamily="2" charset="2"/>
              <a:buChar char="Ø"/>
            </a:pPr>
            <a:r>
              <a:rPr lang="en-IN" dirty="0" smtClean="0"/>
              <a:t>Proper sampling across the local decision boundary</a:t>
            </a:r>
            <a:r>
              <a:rPr lang="en-IN" dirty="0" smtClean="0"/>
              <a:t>.</a:t>
            </a: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Develop a comparable measure to find out  globally important features for all the images.</a:t>
            </a:r>
          </a:p>
          <a:p>
            <a:endParaRPr lang="en-IN" dirty="0" smtClean="0"/>
          </a:p>
          <a:p>
            <a:pPr marL="285750" indent="-285750">
              <a:buFont typeface="Wingdings" panose="05000000000000000000" pitchFamily="2" charset="2"/>
              <a:buChar char="Ø"/>
            </a:pPr>
            <a:r>
              <a:rPr lang="en-IN" dirty="0"/>
              <a:t>We can check methods like LRP </a:t>
            </a:r>
            <a:r>
              <a:rPr lang="en-IN" dirty="0" smtClean="0"/>
              <a:t> </a:t>
            </a:r>
            <a:r>
              <a:rPr lang="en-IN" dirty="0"/>
              <a:t>for further improvements in </a:t>
            </a:r>
            <a:r>
              <a:rPr lang="en-IN" dirty="0" smtClean="0"/>
              <a:t>the </a:t>
            </a:r>
            <a:r>
              <a:rPr lang="en-IN" dirty="0"/>
              <a:t>model.</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4445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146" y="1944543"/>
            <a:ext cx="10515600" cy="1325563"/>
          </a:xfrm>
        </p:spPr>
        <p:txBody>
          <a:bodyPr>
            <a:normAutofit/>
          </a:bodyPr>
          <a:lstStyle/>
          <a:p>
            <a:r>
              <a:rPr lang="en-IN" sz="8000" dirty="0" smtClean="0">
                <a:solidFill>
                  <a:schemeClr val="accent6">
                    <a:lumMod val="75000"/>
                  </a:schemeClr>
                </a:solidFill>
                <a:latin typeface="Bookman Old Style" panose="02050604050505020204" pitchFamily="18" charset="0"/>
              </a:rPr>
              <a:t>Thank You…</a:t>
            </a:r>
            <a:endParaRPr lang="en-IN" sz="8000" dirty="0">
              <a:solidFill>
                <a:schemeClr val="accent6">
                  <a:lumMod val="75000"/>
                </a:schemeClr>
              </a:solidFill>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EE9CEA81-F045-439B-BCD7-589DB3C44772}" type="slidenum">
              <a:rPr lang="en-IN" smtClean="0"/>
              <a:t>12</a:t>
            </a:fld>
            <a:endParaRPr lang="en-IN"/>
          </a:p>
        </p:txBody>
      </p:sp>
      <p:sp>
        <p:nvSpPr>
          <p:cNvPr id="5" name="TextBox 4"/>
          <p:cNvSpPr txBox="1"/>
          <p:nvPr/>
        </p:nvSpPr>
        <p:spPr>
          <a:xfrm>
            <a:off x="8919713" y="1362974"/>
            <a:ext cx="2277374" cy="6247864"/>
          </a:xfrm>
          <a:prstGeom prst="rect">
            <a:avLst/>
          </a:prstGeom>
          <a:noFill/>
          <a:effectLst>
            <a:innerShdw blurRad="63500" dist="50800" dir="13500000">
              <a:prstClr val="black">
                <a:alpha val="50000"/>
              </a:prstClr>
            </a:innerShdw>
            <a:reflection blurRad="6350" stA="50000" endA="300" endPos="55000" dir="5400000" sy="-100000" algn="bl" rotWithShape="0"/>
          </a:effectLst>
        </p:spPr>
        <p:txBody>
          <a:bodyPr wrap="square" rtlCol="0">
            <a:spAutoFit/>
          </a:bodyPr>
          <a:lstStyle/>
          <a:p>
            <a:r>
              <a:rPr lang="en-IN" sz="40000" dirty="0" smtClean="0">
                <a:solidFill>
                  <a:schemeClr val="accent6">
                    <a:lumMod val="60000"/>
                    <a:lumOff val="40000"/>
                  </a:schemeClr>
                </a:solidFill>
              </a:rPr>
              <a:t>?</a:t>
            </a:r>
            <a:endParaRPr lang="en-IN" sz="40000" dirty="0">
              <a:solidFill>
                <a:schemeClr val="accent6">
                  <a:lumMod val="60000"/>
                  <a:lumOff val="40000"/>
                </a:schemeClr>
              </a:solidFill>
            </a:endParaRPr>
          </a:p>
        </p:txBody>
      </p:sp>
    </p:spTree>
    <p:extLst>
      <p:ext uri="{BB962C8B-B14F-4D97-AF65-F5344CB8AC3E}">
        <p14:creationId xmlns:p14="http://schemas.microsoft.com/office/powerpoint/2010/main" val="2564242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13</a:t>
            </a:fld>
            <a:endParaRPr lang="en-IN"/>
          </a:p>
        </p:txBody>
      </p:sp>
      <p:sp>
        <p:nvSpPr>
          <p:cNvPr id="6" name="Rectangle 5"/>
          <p:cNvSpPr/>
          <p:nvPr/>
        </p:nvSpPr>
        <p:spPr>
          <a:xfrm>
            <a:off x="4627673" y="225088"/>
            <a:ext cx="1901483" cy="461665"/>
          </a:xfrm>
          <a:prstGeom prst="rect">
            <a:avLst/>
          </a:prstGeom>
        </p:spPr>
        <p:txBody>
          <a:bodyPr wrap="none">
            <a:spAutoFit/>
          </a:bodyPr>
          <a:lstStyle/>
          <a:p>
            <a:pPr algn="ctr"/>
            <a:r>
              <a:rPr lang="en-IN" sz="2400" dirty="0" smtClean="0">
                <a:solidFill>
                  <a:schemeClr val="accent6">
                    <a:lumMod val="75000"/>
                  </a:schemeClr>
                </a:solidFill>
                <a:latin typeface="Bookman Old Style" panose="02050604050505020204" pitchFamily="18" charset="0"/>
              </a:rPr>
              <a:t>References </a:t>
            </a:r>
            <a:endParaRPr lang="en-IN" sz="2400" dirty="0">
              <a:solidFill>
                <a:schemeClr val="accent6">
                  <a:lumMod val="75000"/>
                </a:schemeClr>
              </a:solidFill>
              <a:latin typeface="Bookman Old Style" panose="02050604050505020204" pitchFamily="18" charset="0"/>
            </a:endParaRPr>
          </a:p>
        </p:txBody>
      </p:sp>
      <p:sp>
        <p:nvSpPr>
          <p:cNvPr id="7" name="TextBox 6"/>
          <p:cNvSpPr txBox="1"/>
          <p:nvPr/>
        </p:nvSpPr>
        <p:spPr>
          <a:xfrm>
            <a:off x="224287" y="931653"/>
            <a:ext cx="10006641" cy="2585323"/>
          </a:xfrm>
          <a:prstGeom prst="rect">
            <a:avLst/>
          </a:prstGeom>
          <a:noFill/>
        </p:spPr>
        <p:txBody>
          <a:bodyPr wrap="square" rtlCol="0">
            <a:spAutoFit/>
          </a:bodyPr>
          <a:lstStyle/>
          <a:p>
            <a:r>
              <a:rPr lang="en-IN" dirty="0" smtClean="0"/>
              <a:t>[1] :</a:t>
            </a:r>
            <a:r>
              <a:rPr lang="en-IN" dirty="0" smtClean="0">
                <a:hlinkClick r:id="rId2"/>
              </a:rPr>
              <a:t>https://software.intel.com/</a:t>
            </a:r>
            <a:r>
              <a:rPr lang="en-IN" dirty="0" err="1" smtClean="0">
                <a:hlinkClick r:id="rId2"/>
              </a:rPr>
              <a:t>en</a:t>
            </a:r>
            <a:r>
              <a:rPr lang="en-IN" dirty="0" smtClean="0">
                <a:hlinkClick r:id="rId2"/>
              </a:rPr>
              <a:t>-us/articles/</a:t>
            </a:r>
            <a:r>
              <a:rPr lang="en-IN" dirty="0" err="1" smtClean="0">
                <a:hlinkClick r:id="rId2"/>
              </a:rPr>
              <a:t>ai</a:t>
            </a:r>
            <a:r>
              <a:rPr lang="en-IN" dirty="0" smtClean="0">
                <a:hlinkClick r:id="rId2"/>
              </a:rPr>
              <a:t>-helps-with-skin-cancer-screening</a:t>
            </a:r>
            <a:endParaRPr lang="en-IN" dirty="0" smtClean="0"/>
          </a:p>
          <a:p>
            <a:r>
              <a:rPr lang="en-IN" dirty="0" smtClean="0"/>
              <a:t>[2] : </a:t>
            </a:r>
            <a:r>
              <a:rPr lang="en-IN" dirty="0" smtClean="0">
                <a:hlinkClick r:id="rId3"/>
              </a:rPr>
              <a:t>https://searchhealthit.techtarget.com/feature/Use-of-AI-in-healthcare-seen-saving-lives-of-patients</a:t>
            </a:r>
            <a:endParaRPr lang="en-IN" dirty="0" smtClean="0"/>
          </a:p>
          <a:p>
            <a:r>
              <a:rPr lang="en-IN" dirty="0" smtClean="0"/>
              <a:t>[3,4,10,11] : </a:t>
            </a:r>
            <a:r>
              <a:rPr lang="en-IN" dirty="0" err="1" smtClean="0"/>
              <a:t>Ece’s</a:t>
            </a:r>
            <a:r>
              <a:rPr lang="en-IN" dirty="0" smtClean="0"/>
              <a:t> CADD GRC presentation</a:t>
            </a:r>
          </a:p>
          <a:p>
            <a:r>
              <a:rPr lang="en-IN" dirty="0" smtClean="0"/>
              <a:t>[5,6,9.12] : </a:t>
            </a:r>
            <a:r>
              <a:rPr lang="en-IN" dirty="0" smtClean="0">
                <a:hlinkClick r:id="rId4"/>
              </a:rPr>
              <a:t>https://github.com/marcotcr/lime</a:t>
            </a:r>
            <a:endParaRPr lang="en-IN" dirty="0" smtClean="0"/>
          </a:p>
          <a:p>
            <a:r>
              <a:rPr lang="en-IN" dirty="0" smtClean="0"/>
              <a:t>[13] : </a:t>
            </a:r>
            <a:r>
              <a:rPr lang="en-IN" dirty="0" smtClean="0">
                <a:hlinkClick r:id="rId5"/>
              </a:rPr>
              <a:t>https://www.oreilly.com/library/view/data-analysis-with/9781788393720/7d7c538e-2f7f-4e7e-9661-cd34f37c4711.xhtml</a:t>
            </a:r>
            <a:endParaRPr lang="en-IN" dirty="0" smtClean="0"/>
          </a:p>
          <a:p>
            <a:r>
              <a:rPr lang="en-IN" dirty="0" smtClean="0"/>
              <a:t>[14]:</a:t>
            </a:r>
            <a:r>
              <a:rPr lang="en-IN" dirty="0" smtClean="0">
                <a:hlinkClick r:id="rId6"/>
              </a:rPr>
              <a:t>http://blog.datadive.net/random-forest-interpretation-with-</a:t>
            </a:r>
            <a:r>
              <a:rPr lang="en-IN" dirty="0" err="1" smtClean="0">
                <a:hlinkClick r:id="rId6"/>
              </a:rPr>
              <a:t>scikit</a:t>
            </a:r>
            <a:r>
              <a:rPr lang="en-IN" dirty="0" smtClean="0">
                <a:hlinkClick r:id="rId6"/>
              </a:rPr>
              <a:t>-learn/</a:t>
            </a:r>
            <a:endParaRPr lang="en-IN" dirty="0" smtClean="0"/>
          </a:p>
          <a:p>
            <a:r>
              <a:rPr lang="en-IN" dirty="0" smtClean="0"/>
              <a:t>[15]:</a:t>
            </a:r>
            <a:r>
              <a:rPr lang="en-IN" dirty="0" smtClean="0">
                <a:hlinkClick r:id="rId7"/>
              </a:rPr>
              <a:t>https://blog.datadive.net/random-forest-interpretation-conditional-feature-contributions/</a:t>
            </a:r>
            <a:endParaRPr lang="en-IN" dirty="0"/>
          </a:p>
          <a:p>
            <a:endParaRPr lang="en-IN" dirty="0" smtClean="0"/>
          </a:p>
        </p:txBody>
      </p:sp>
    </p:spTree>
    <p:extLst>
      <p:ext uri="{BB962C8B-B14F-4D97-AF65-F5344CB8AC3E}">
        <p14:creationId xmlns:p14="http://schemas.microsoft.com/office/powerpoint/2010/main" val="221439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14</a:t>
            </a:fld>
            <a:endParaRPr lang="en-IN"/>
          </a:p>
        </p:txBody>
      </p:sp>
      <p:sp>
        <p:nvSpPr>
          <p:cNvPr id="5" name="TextBox 4"/>
          <p:cNvSpPr txBox="1"/>
          <p:nvPr/>
        </p:nvSpPr>
        <p:spPr>
          <a:xfrm>
            <a:off x="4400910" y="155275"/>
            <a:ext cx="6952890" cy="461665"/>
          </a:xfrm>
          <a:prstGeom prst="rect">
            <a:avLst/>
          </a:prstGeom>
          <a:noFill/>
        </p:spPr>
        <p:txBody>
          <a:bodyPr wrap="square" rtlCol="0">
            <a:spAutoFit/>
          </a:bodyPr>
          <a:lstStyle/>
          <a:p>
            <a:r>
              <a:rPr lang="en-IN" sz="2400" dirty="0" smtClean="0">
                <a:solidFill>
                  <a:schemeClr val="accent6">
                    <a:lumMod val="60000"/>
                    <a:lumOff val="40000"/>
                  </a:schemeClr>
                </a:solidFill>
                <a:latin typeface="Bookman Old Style" panose="02050604050505020204" pitchFamily="18" charset="0"/>
              </a:rPr>
              <a:t>Back Up -1</a:t>
            </a:r>
            <a:endParaRPr lang="en-IN" sz="2400" dirty="0">
              <a:solidFill>
                <a:schemeClr val="accent6">
                  <a:lumMod val="60000"/>
                  <a:lumOff val="40000"/>
                </a:schemeClr>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98" y="897147"/>
            <a:ext cx="11697419" cy="5745823"/>
          </a:xfrm>
          <a:prstGeom prst="rect">
            <a:avLst/>
          </a:prstGeom>
        </p:spPr>
      </p:pic>
    </p:spTree>
    <p:extLst>
      <p:ext uri="{BB962C8B-B14F-4D97-AF65-F5344CB8AC3E}">
        <p14:creationId xmlns:p14="http://schemas.microsoft.com/office/powerpoint/2010/main" val="1336058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15</a:t>
            </a:fld>
            <a:endParaRPr lang="en-IN"/>
          </a:p>
        </p:txBody>
      </p:sp>
      <p:sp>
        <p:nvSpPr>
          <p:cNvPr id="5" name="Rectangle 4"/>
          <p:cNvSpPr/>
          <p:nvPr/>
        </p:nvSpPr>
        <p:spPr>
          <a:xfrm>
            <a:off x="4313712" y="156078"/>
            <a:ext cx="1980029" cy="461665"/>
          </a:xfrm>
          <a:prstGeom prst="rect">
            <a:avLst/>
          </a:prstGeom>
        </p:spPr>
        <p:txBody>
          <a:bodyPr wrap="none">
            <a:spAutoFit/>
          </a:bodyPr>
          <a:lstStyle/>
          <a:p>
            <a:r>
              <a:rPr lang="en-IN" sz="2400" dirty="0">
                <a:solidFill>
                  <a:schemeClr val="accent6">
                    <a:lumMod val="60000"/>
                    <a:lumOff val="40000"/>
                  </a:schemeClr>
                </a:solidFill>
                <a:latin typeface="Bookman Old Style" panose="02050604050505020204" pitchFamily="18" charset="0"/>
              </a:rPr>
              <a:t>Back Up </a:t>
            </a:r>
            <a:r>
              <a:rPr lang="en-IN" sz="2400" dirty="0" smtClean="0">
                <a:solidFill>
                  <a:schemeClr val="accent6">
                    <a:lumMod val="60000"/>
                    <a:lumOff val="40000"/>
                  </a:schemeClr>
                </a:solidFill>
                <a:latin typeface="Bookman Old Style" panose="02050604050505020204" pitchFamily="18" charset="0"/>
              </a:rPr>
              <a:t>- 2</a:t>
            </a:r>
            <a:endParaRPr lang="en-IN" sz="2400" dirty="0">
              <a:solidFill>
                <a:schemeClr val="accent6">
                  <a:lumMod val="60000"/>
                  <a:lumOff val="40000"/>
                </a:schemeClr>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0" y="1035170"/>
            <a:ext cx="11992079" cy="5822830"/>
          </a:xfrm>
          <a:prstGeom prst="rect">
            <a:avLst/>
          </a:prstGeom>
        </p:spPr>
      </p:pic>
    </p:spTree>
    <p:extLst>
      <p:ext uri="{BB962C8B-B14F-4D97-AF65-F5344CB8AC3E}">
        <p14:creationId xmlns:p14="http://schemas.microsoft.com/office/powerpoint/2010/main" val="744558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16</a:t>
            </a:fld>
            <a:endParaRPr lang="en-IN"/>
          </a:p>
        </p:txBody>
      </p:sp>
      <p:sp>
        <p:nvSpPr>
          <p:cNvPr id="5" name="TextBox 4"/>
          <p:cNvSpPr txBox="1"/>
          <p:nvPr/>
        </p:nvSpPr>
        <p:spPr>
          <a:xfrm>
            <a:off x="691549" y="1400876"/>
            <a:ext cx="6366295" cy="461665"/>
          </a:xfrm>
          <a:prstGeom prst="rect">
            <a:avLst/>
          </a:prstGeom>
          <a:noFill/>
        </p:spPr>
        <p:txBody>
          <a:bodyPr wrap="square" rtlCol="0">
            <a:spAutoFit/>
          </a:bodyPr>
          <a:lstStyle/>
          <a:p>
            <a:r>
              <a:rPr lang="en-IN" sz="2400" dirty="0" smtClean="0">
                <a:solidFill>
                  <a:schemeClr val="accent2">
                    <a:lumMod val="75000"/>
                  </a:schemeClr>
                </a:solidFill>
                <a:latin typeface="Bookman Old Style" panose="02050604050505020204" pitchFamily="18" charset="0"/>
              </a:rPr>
              <a:t>Ideal Dataset </a:t>
            </a:r>
            <a:endParaRPr lang="en-IN" sz="2400" dirty="0">
              <a:solidFill>
                <a:schemeClr val="accent2">
                  <a:lumMod val="75000"/>
                </a:schemeClr>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74" y="2070339"/>
            <a:ext cx="11186777" cy="3847381"/>
          </a:xfrm>
          <a:prstGeom prst="rect">
            <a:avLst/>
          </a:prstGeom>
        </p:spPr>
      </p:pic>
      <p:sp>
        <p:nvSpPr>
          <p:cNvPr id="7" name="Rectangle 6"/>
          <p:cNvSpPr/>
          <p:nvPr/>
        </p:nvSpPr>
        <p:spPr>
          <a:xfrm>
            <a:off x="4313712" y="156078"/>
            <a:ext cx="1980029" cy="461665"/>
          </a:xfrm>
          <a:prstGeom prst="rect">
            <a:avLst/>
          </a:prstGeom>
        </p:spPr>
        <p:txBody>
          <a:bodyPr wrap="none">
            <a:spAutoFit/>
          </a:bodyPr>
          <a:lstStyle/>
          <a:p>
            <a:r>
              <a:rPr lang="en-IN" sz="2400" dirty="0">
                <a:solidFill>
                  <a:schemeClr val="accent6">
                    <a:lumMod val="60000"/>
                    <a:lumOff val="40000"/>
                  </a:schemeClr>
                </a:solidFill>
                <a:latin typeface="Bookman Old Style" panose="02050604050505020204" pitchFamily="18" charset="0"/>
              </a:rPr>
              <a:t>Back Up </a:t>
            </a:r>
            <a:r>
              <a:rPr lang="en-IN" sz="2400" dirty="0" smtClean="0">
                <a:solidFill>
                  <a:schemeClr val="accent6">
                    <a:lumMod val="60000"/>
                    <a:lumOff val="40000"/>
                  </a:schemeClr>
                </a:solidFill>
                <a:latin typeface="Bookman Old Style" panose="02050604050505020204" pitchFamily="18" charset="0"/>
              </a:rPr>
              <a:t>- 3</a:t>
            </a:r>
            <a:endParaRPr lang="en-IN" sz="2400" dirty="0">
              <a:solidFill>
                <a:schemeClr val="accent6">
                  <a:lumMod val="60000"/>
                  <a:lumOff val="40000"/>
                </a:schemeClr>
              </a:solidFill>
              <a:latin typeface="Bookman Old Style" panose="02050604050505020204" pitchFamily="18" charset="0"/>
            </a:endParaRPr>
          </a:p>
        </p:txBody>
      </p:sp>
    </p:spTree>
    <p:extLst>
      <p:ext uri="{BB962C8B-B14F-4D97-AF65-F5344CB8AC3E}">
        <p14:creationId xmlns:p14="http://schemas.microsoft.com/office/powerpoint/2010/main" val="2705186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9CEA81-F045-439B-BCD7-589DB3C44772}" type="slidenum">
              <a:rPr lang="en-IN" smtClean="0"/>
              <a:t>17</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464" y="2751916"/>
            <a:ext cx="5278684" cy="3786996"/>
          </a:xfrm>
          <a:prstGeom prst="rect">
            <a:avLst/>
          </a:prstGeom>
        </p:spPr>
      </p:pic>
      <p:sp>
        <p:nvSpPr>
          <p:cNvPr id="6" name="TextBox 5"/>
          <p:cNvSpPr txBox="1"/>
          <p:nvPr/>
        </p:nvSpPr>
        <p:spPr>
          <a:xfrm>
            <a:off x="3281372" y="1664695"/>
            <a:ext cx="5177287" cy="461665"/>
          </a:xfrm>
          <a:prstGeom prst="rect">
            <a:avLst/>
          </a:prstGeom>
          <a:noFill/>
        </p:spPr>
        <p:txBody>
          <a:bodyPr wrap="square" rtlCol="0">
            <a:spAutoFit/>
          </a:bodyPr>
          <a:lstStyle/>
          <a:p>
            <a:r>
              <a:rPr lang="en-IN" sz="2400" dirty="0" smtClean="0">
                <a:latin typeface="Bookman Old Style" panose="02050604050505020204" pitchFamily="18" charset="0"/>
              </a:rPr>
              <a:t>Description of the Datasets </a:t>
            </a:r>
            <a:endParaRPr lang="en-IN" sz="2400" dirty="0">
              <a:latin typeface="Bookman Old Style" panose="02050604050505020204" pitchFamily="18" charset="0"/>
            </a:endParaRPr>
          </a:p>
        </p:txBody>
      </p:sp>
      <p:sp>
        <p:nvSpPr>
          <p:cNvPr id="7" name="TextBox 6"/>
          <p:cNvSpPr txBox="1"/>
          <p:nvPr/>
        </p:nvSpPr>
        <p:spPr>
          <a:xfrm>
            <a:off x="414068" y="2751916"/>
            <a:ext cx="2988074" cy="461665"/>
          </a:xfrm>
          <a:prstGeom prst="rect">
            <a:avLst/>
          </a:prstGeom>
          <a:noFill/>
        </p:spPr>
        <p:txBody>
          <a:bodyPr wrap="square" rtlCol="0">
            <a:spAutoFit/>
          </a:bodyPr>
          <a:lstStyle/>
          <a:p>
            <a:r>
              <a:rPr lang="en-IN" sz="2400" dirty="0" smtClean="0"/>
              <a:t>Tox Alert dataset </a:t>
            </a:r>
            <a:endParaRPr lang="en-IN" sz="2400" dirty="0"/>
          </a:p>
        </p:txBody>
      </p:sp>
      <p:graphicFrame>
        <p:nvGraphicFramePr>
          <p:cNvPr id="8" name="Table 7"/>
          <p:cNvGraphicFramePr>
            <a:graphicFrameLocks noGrp="1"/>
          </p:cNvGraphicFramePr>
          <p:nvPr>
            <p:extLst>
              <p:ext uri="{D42A27DB-BD31-4B8C-83A1-F6EECF244321}">
                <p14:modId xmlns:p14="http://schemas.microsoft.com/office/powerpoint/2010/main" val="4175933987"/>
              </p:ext>
            </p:extLst>
          </p:nvPr>
        </p:nvGraphicFramePr>
        <p:xfrm>
          <a:off x="414068" y="4464692"/>
          <a:ext cx="3692106" cy="1746326"/>
        </p:xfrm>
        <a:graphic>
          <a:graphicData uri="http://schemas.openxmlformats.org/drawingml/2006/table">
            <a:tbl>
              <a:tblPr firstRow="1" bandRow="1">
                <a:tableStyleId>{5C22544A-7EE6-4342-B048-85BDC9FD1C3A}</a:tableStyleId>
              </a:tblPr>
              <a:tblGrid>
                <a:gridCol w="1846053">
                  <a:extLst>
                    <a:ext uri="{9D8B030D-6E8A-4147-A177-3AD203B41FA5}">
                      <a16:colId xmlns:a16="http://schemas.microsoft.com/office/drawing/2014/main" val="3724864141"/>
                    </a:ext>
                  </a:extLst>
                </a:gridCol>
                <a:gridCol w="1846053">
                  <a:extLst>
                    <a:ext uri="{9D8B030D-6E8A-4147-A177-3AD203B41FA5}">
                      <a16:colId xmlns:a16="http://schemas.microsoft.com/office/drawing/2014/main" val="3745812293"/>
                    </a:ext>
                  </a:extLst>
                </a:gridCol>
              </a:tblGrid>
              <a:tr h="873163">
                <a:tc>
                  <a:txBody>
                    <a:bodyPr/>
                    <a:lstStyle/>
                    <a:p>
                      <a:pPr algn="ctr"/>
                      <a:r>
                        <a:rPr lang="en-IN" dirty="0" smtClean="0"/>
                        <a:t>      </a:t>
                      </a:r>
                    </a:p>
                    <a:p>
                      <a:pPr algn="ctr"/>
                      <a:r>
                        <a:rPr lang="en-IN" dirty="0" smtClean="0"/>
                        <a:t>        Toxic </a:t>
                      </a:r>
                      <a:endParaRPr lang="en-IN" dirty="0"/>
                    </a:p>
                  </a:txBody>
                  <a:tcPr/>
                </a:tc>
                <a:tc>
                  <a:txBody>
                    <a:bodyPr/>
                    <a:lstStyle/>
                    <a:p>
                      <a:pPr algn="ctr"/>
                      <a:r>
                        <a:rPr lang="en-IN" dirty="0" smtClean="0"/>
                        <a:t>                            Non-Toxic</a:t>
                      </a:r>
                      <a:endParaRPr lang="en-IN" dirty="0"/>
                    </a:p>
                  </a:txBody>
                  <a:tcPr/>
                </a:tc>
                <a:extLst>
                  <a:ext uri="{0D108BD9-81ED-4DB2-BD59-A6C34878D82A}">
                    <a16:rowId xmlns:a16="http://schemas.microsoft.com/office/drawing/2014/main" val="3960427803"/>
                  </a:ext>
                </a:extLst>
              </a:tr>
              <a:tr h="873163">
                <a:tc>
                  <a:txBody>
                    <a:bodyPr/>
                    <a:lstStyle/>
                    <a:p>
                      <a:pPr algn="ctr"/>
                      <a:endParaRPr lang="en-IN" dirty="0" smtClean="0"/>
                    </a:p>
                    <a:p>
                      <a:pPr algn="ctr"/>
                      <a:r>
                        <a:rPr lang="en-IN" dirty="0" smtClean="0"/>
                        <a:t>611</a:t>
                      </a:r>
                      <a:endParaRPr lang="en-IN" dirty="0"/>
                    </a:p>
                  </a:txBody>
                  <a:tcPr/>
                </a:tc>
                <a:tc>
                  <a:txBody>
                    <a:bodyPr/>
                    <a:lstStyle/>
                    <a:p>
                      <a:pPr algn="ctr"/>
                      <a:endParaRPr lang="en-IN" dirty="0" smtClean="0"/>
                    </a:p>
                    <a:p>
                      <a:pPr algn="ctr"/>
                      <a:r>
                        <a:rPr lang="en-IN" dirty="0" smtClean="0"/>
                        <a:t>497</a:t>
                      </a:r>
                      <a:endParaRPr lang="en-IN" dirty="0"/>
                    </a:p>
                  </a:txBody>
                  <a:tcPr/>
                </a:tc>
                <a:extLst>
                  <a:ext uri="{0D108BD9-81ED-4DB2-BD59-A6C34878D82A}">
                    <a16:rowId xmlns:a16="http://schemas.microsoft.com/office/drawing/2014/main" val="2754273983"/>
                  </a:ext>
                </a:extLst>
              </a:tr>
            </a:tbl>
          </a:graphicData>
        </a:graphic>
      </p:graphicFrame>
      <p:sp>
        <p:nvSpPr>
          <p:cNvPr id="9" name="Rectangle 8"/>
          <p:cNvSpPr/>
          <p:nvPr/>
        </p:nvSpPr>
        <p:spPr>
          <a:xfrm>
            <a:off x="4313712" y="156078"/>
            <a:ext cx="1980029" cy="461665"/>
          </a:xfrm>
          <a:prstGeom prst="rect">
            <a:avLst/>
          </a:prstGeom>
        </p:spPr>
        <p:txBody>
          <a:bodyPr wrap="none">
            <a:spAutoFit/>
          </a:bodyPr>
          <a:lstStyle/>
          <a:p>
            <a:r>
              <a:rPr lang="en-IN" sz="2400" dirty="0">
                <a:solidFill>
                  <a:schemeClr val="accent6">
                    <a:lumMod val="60000"/>
                    <a:lumOff val="40000"/>
                  </a:schemeClr>
                </a:solidFill>
                <a:latin typeface="Bookman Old Style" panose="02050604050505020204" pitchFamily="18" charset="0"/>
              </a:rPr>
              <a:t>Back Up </a:t>
            </a:r>
            <a:r>
              <a:rPr lang="en-IN" sz="2400" dirty="0" smtClean="0">
                <a:solidFill>
                  <a:schemeClr val="accent6">
                    <a:lumMod val="60000"/>
                    <a:lumOff val="40000"/>
                  </a:schemeClr>
                </a:solidFill>
                <a:latin typeface="Bookman Old Style" panose="02050604050505020204" pitchFamily="18" charset="0"/>
              </a:rPr>
              <a:t>- 4</a:t>
            </a:r>
            <a:endParaRPr lang="en-IN" sz="2400" dirty="0">
              <a:solidFill>
                <a:schemeClr val="accent6">
                  <a:lumMod val="60000"/>
                  <a:lumOff val="40000"/>
                </a:schemeClr>
              </a:solidFill>
              <a:latin typeface="Bookman Old Style" panose="02050604050505020204" pitchFamily="18" charset="0"/>
            </a:endParaRPr>
          </a:p>
        </p:txBody>
      </p:sp>
    </p:spTree>
    <p:extLst>
      <p:ext uri="{BB962C8B-B14F-4D97-AF65-F5344CB8AC3E}">
        <p14:creationId xmlns:p14="http://schemas.microsoft.com/office/powerpoint/2010/main" val="1431813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0" name="Picture 10" descr="Bildergebnis fÃ¼r nature ai in medic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164" y="661180"/>
            <a:ext cx="2691059" cy="350054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ildergebnis fÃ¼r Machine learning  in skin cancer diagnossis int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20" y="3875648"/>
            <a:ext cx="714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5150" y="4330066"/>
            <a:ext cx="6346173" cy="1926832"/>
          </a:xfrm>
          <a:prstGeom prst="rect">
            <a:avLst/>
          </a:prstGeom>
        </p:spPr>
      </p:pic>
      <p:sp>
        <p:nvSpPr>
          <p:cNvPr id="6" name="TextBox 5"/>
          <p:cNvSpPr txBox="1"/>
          <p:nvPr/>
        </p:nvSpPr>
        <p:spPr>
          <a:xfrm>
            <a:off x="717453" y="389848"/>
            <a:ext cx="3798277" cy="1508105"/>
          </a:xfrm>
          <a:prstGeom prst="rect">
            <a:avLst/>
          </a:prstGeom>
          <a:noFill/>
        </p:spPr>
        <p:txBody>
          <a:bodyPr wrap="square" rtlCol="0">
            <a:spAutoFit/>
          </a:bodyPr>
          <a:lstStyle/>
          <a:p>
            <a:pPr algn="ctr"/>
            <a:r>
              <a:rPr lang="en-IN" sz="6000" dirty="0" smtClean="0">
                <a:solidFill>
                  <a:schemeClr val="accent6">
                    <a:lumMod val="75000"/>
                  </a:schemeClr>
                </a:solidFill>
                <a:latin typeface="Bookman Old Style" panose="02050604050505020204" pitchFamily="18" charset="0"/>
              </a:rPr>
              <a:t>AI</a:t>
            </a:r>
            <a:r>
              <a:rPr lang="en-IN" sz="3200" dirty="0" smtClean="0">
                <a:solidFill>
                  <a:schemeClr val="accent6">
                    <a:lumMod val="75000"/>
                  </a:schemeClr>
                </a:solidFill>
                <a:latin typeface="Bookman Old Style" panose="02050604050505020204" pitchFamily="18" charset="0"/>
              </a:rPr>
              <a:t> Success Stories </a:t>
            </a:r>
            <a:endParaRPr lang="en-IN" sz="3200" dirty="0">
              <a:solidFill>
                <a:schemeClr val="accent6">
                  <a:lumMod val="75000"/>
                </a:schemeClr>
              </a:solidFill>
              <a:latin typeface="Bookman Old Style" panose="02050604050505020204" pitchFamily="18" charset="0"/>
            </a:endParaRPr>
          </a:p>
        </p:txBody>
      </p:sp>
      <p:sp>
        <p:nvSpPr>
          <p:cNvPr id="7" name="Slide Number Placeholder 6"/>
          <p:cNvSpPr>
            <a:spLocks noGrp="1"/>
          </p:cNvSpPr>
          <p:nvPr>
            <p:ph type="sldNum" sz="quarter" idx="12"/>
          </p:nvPr>
        </p:nvSpPr>
        <p:spPr>
          <a:xfrm>
            <a:off x="9308123" y="6528753"/>
            <a:ext cx="2743200" cy="365125"/>
          </a:xfrm>
        </p:spPr>
        <p:txBody>
          <a:bodyPr/>
          <a:lstStyle/>
          <a:p>
            <a:fld id="{EE9CEA81-F045-439B-BCD7-589DB3C44772}" type="slidenum">
              <a:rPr lang="en-IN" smtClean="0"/>
              <a:t>2</a:t>
            </a:fld>
            <a:endParaRPr lang="en-IN"/>
          </a:p>
        </p:txBody>
      </p:sp>
      <p:sp>
        <p:nvSpPr>
          <p:cNvPr id="8" name="TextBox 7"/>
          <p:cNvSpPr txBox="1"/>
          <p:nvPr/>
        </p:nvSpPr>
        <p:spPr>
          <a:xfrm>
            <a:off x="756255" y="2690444"/>
            <a:ext cx="4768948" cy="646331"/>
          </a:xfrm>
          <a:prstGeom prst="rect">
            <a:avLst/>
          </a:prstGeom>
          <a:noFill/>
        </p:spPr>
        <p:txBody>
          <a:bodyPr wrap="square" rtlCol="0">
            <a:spAutoFit/>
          </a:bodyPr>
          <a:lstStyle/>
          <a:p>
            <a:pPr algn="ctr"/>
            <a:r>
              <a:rPr lang="en-IN" dirty="0">
                <a:solidFill>
                  <a:schemeClr val="bg1">
                    <a:lumMod val="50000"/>
                  </a:schemeClr>
                </a:solidFill>
                <a:latin typeface="Times New Roman" panose="02020603050405020304" pitchFamily="18" charset="0"/>
                <a:cs typeface="Times New Roman" panose="02020603050405020304" pitchFamily="18" charset="0"/>
              </a:rPr>
              <a:t>AI is helping </a:t>
            </a:r>
            <a:r>
              <a:rPr lang="en-IN" dirty="0" smtClean="0">
                <a:solidFill>
                  <a:schemeClr val="bg1">
                    <a:lumMod val="50000"/>
                  </a:schemeClr>
                </a:solidFill>
                <a:latin typeface="Times New Roman" panose="02020603050405020304" pitchFamily="18" charset="0"/>
                <a:cs typeface="Times New Roman" panose="02020603050405020304" pitchFamily="18" charset="0"/>
              </a:rPr>
              <a:t>people from everywhere to solve </a:t>
            </a:r>
            <a:r>
              <a:rPr lang="en-IN" dirty="0">
                <a:solidFill>
                  <a:schemeClr val="bg1">
                    <a:lumMod val="50000"/>
                  </a:schemeClr>
                </a:solidFill>
                <a:latin typeface="Times New Roman" panose="02020603050405020304" pitchFamily="18" charset="0"/>
                <a:cs typeface="Times New Roman" panose="02020603050405020304" pitchFamily="18" charset="0"/>
              </a:rPr>
              <a:t>problems in exciting new ways</a:t>
            </a:r>
          </a:p>
        </p:txBody>
      </p:sp>
      <p:pic>
        <p:nvPicPr>
          <p:cNvPr id="10252" name="Picture 12" descr="Bildergebnis fÃ¼r nature ai in medic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76792" y="628763"/>
            <a:ext cx="2737730" cy="35329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282687" y="6620335"/>
            <a:ext cx="3278038" cy="246221"/>
          </a:xfrm>
          <a:prstGeom prst="rect">
            <a:avLst/>
          </a:prstGeom>
          <a:noFill/>
        </p:spPr>
        <p:txBody>
          <a:bodyPr wrap="square" rtlCol="0">
            <a:spAutoFit/>
          </a:bodyPr>
          <a:lstStyle/>
          <a:p>
            <a:r>
              <a:rPr lang="en-IN" sz="1000" dirty="0" smtClean="0"/>
              <a:t>Ref : [1,2,3,4]  </a:t>
            </a:r>
            <a:endParaRPr lang="en-IN" sz="1000" dirty="0"/>
          </a:p>
        </p:txBody>
      </p:sp>
    </p:spTree>
    <p:extLst>
      <p:ext uri="{BB962C8B-B14F-4D97-AF65-F5344CB8AC3E}">
        <p14:creationId xmlns:p14="http://schemas.microsoft.com/office/powerpoint/2010/main" val="19402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6101" y="184072"/>
            <a:ext cx="9024919" cy="461665"/>
          </a:xfrm>
          <a:prstGeom prst="rect">
            <a:avLst/>
          </a:prstGeom>
          <a:noFill/>
        </p:spPr>
        <p:txBody>
          <a:bodyPr wrap="square" rtlCol="0">
            <a:spAutoFit/>
          </a:bodyPr>
          <a:lstStyle/>
          <a:p>
            <a:r>
              <a:rPr lang="en-IN" sz="2400" dirty="0" smtClean="0">
                <a:solidFill>
                  <a:schemeClr val="accent6">
                    <a:lumMod val="75000"/>
                  </a:schemeClr>
                </a:solidFill>
                <a:latin typeface="Bookman Old Style" panose="02050604050505020204" pitchFamily="18" charset="0"/>
              </a:rPr>
              <a:t>                           Why Explainable AI ?  </a:t>
            </a:r>
            <a:endParaRPr lang="en-IN" sz="2400" dirty="0">
              <a:solidFill>
                <a:schemeClr val="accent6">
                  <a:lumMod val="75000"/>
                </a:schemeClr>
              </a:solidFill>
              <a:latin typeface="Bookman Old Style" panose="0205060405050502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51" y="1427050"/>
            <a:ext cx="3244632" cy="1718515"/>
          </a:xfrm>
          <a:prstGeom prst="rect">
            <a:avLst/>
          </a:prstGeom>
        </p:spPr>
      </p:pic>
      <p:sp>
        <p:nvSpPr>
          <p:cNvPr id="7" name="TextBox 6"/>
          <p:cNvSpPr txBox="1"/>
          <p:nvPr/>
        </p:nvSpPr>
        <p:spPr>
          <a:xfrm>
            <a:off x="2590341" y="753930"/>
            <a:ext cx="7083381" cy="369332"/>
          </a:xfrm>
          <a:prstGeom prst="rect">
            <a:avLst/>
          </a:prstGeom>
          <a:noFill/>
        </p:spPr>
        <p:txBody>
          <a:bodyPr wrap="square" rtlCol="0">
            <a:spAutoFit/>
          </a:bodyPr>
          <a:lstStyle/>
          <a:p>
            <a:r>
              <a:rPr lang="en-IN" dirty="0" smtClean="0"/>
              <a:t>Sometime you don’t know </a:t>
            </a:r>
            <a:r>
              <a:rPr lang="en-IN" dirty="0"/>
              <a:t>i</a:t>
            </a:r>
            <a:r>
              <a:rPr lang="en-IN" dirty="0" smtClean="0"/>
              <a:t>f you can  trust an AI model prediction.</a:t>
            </a:r>
            <a:endParaRPr lang="en-IN" dirty="0"/>
          </a:p>
        </p:txBody>
      </p:sp>
      <p:sp>
        <p:nvSpPr>
          <p:cNvPr id="17" name="AutoShape 12" descr="Bildergebnis fÃ¼r Neural Network photo"/>
          <p:cNvSpPr>
            <a:spLocks noChangeAspect="1" noChangeArrowheads="1"/>
          </p:cNvSpPr>
          <p:nvPr/>
        </p:nvSpPr>
        <p:spPr bwMode="auto">
          <a:xfrm>
            <a:off x="155574" y="-144463"/>
            <a:ext cx="1200527" cy="12005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928" y="4654613"/>
            <a:ext cx="1521093" cy="1990886"/>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0000" y="1388049"/>
            <a:ext cx="1598744" cy="1923302"/>
          </a:xfrm>
          <a:prstGeom prst="rect">
            <a:avLst/>
          </a:prstGeom>
        </p:spPr>
      </p:pic>
      <p:sp>
        <p:nvSpPr>
          <p:cNvPr id="28" name="Cloud Callout 27"/>
          <p:cNvSpPr/>
          <p:nvPr/>
        </p:nvSpPr>
        <p:spPr>
          <a:xfrm>
            <a:off x="8623215" y="1088225"/>
            <a:ext cx="2009104" cy="424752"/>
          </a:xfrm>
          <a:prstGeom prst="cloudCallout">
            <a:avLst>
              <a:gd name="adj1" fmla="val -58850"/>
              <a:gd name="adj2" fmla="val 897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Why should I trust you?</a:t>
            </a:r>
            <a:endParaRPr lang="en-IN" sz="1200" dirty="0">
              <a:solidFill>
                <a:schemeClr val="tx1"/>
              </a:solidFill>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416" y="4809990"/>
            <a:ext cx="3186256" cy="1866926"/>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8805" y="4600993"/>
            <a:ext cx="2122620" cy="949801"/>
          </a:xfrm>
          <a:prstGeom prst="rect">
            <a:avLst/>
          </a:prstGeom>
        </p:spPr>
      </p:pic>
      <p:sp>
        <p:nvSpPr>
          <p:cNvPr id="31" name="Notched Right Arrow 30"/>
          <p:cNvSpPr/>
          <p:nvPr/>
        </p:nvSpPr>
        <p:spPr>
          <a:xfrm>
            <a:off x="4430332" y="2032415"/>
            <a:ext cx="1365161" cy="571015"/>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Notched Right Arrow 38"/>
          <p:cNvSpPr/>
          <p:nvPr/>
        </p:nvSpPr>
        <p:spPr>
          <a:xfrm rot="5400000">
            <a:off x="1581652" y="3774981"/>
            <a:ext cx="1042911" cy="571015"/>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Notched Right Arrow 39"/>
          <p:cNvSpPr/>
          <p:nvPr/>
        </p:nvSpPr>
        <p:spPr>
          <a:xfrm>
            <a:off x="4430332" y="5678618"/>
            <a:ext cx="1365161" cy="571015"/>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loud Callout 40"/>
          <p:cNvSpPr/>
          <p:nvPr/>
        </p:nvSpPr>
        <p:spPr>
          <a:xfrm>
            <a:off x="8669170" y="4322532"/>
            <a:ext cx="2009104" cy="424752"/>
          </a:xfrm>
          <a:prstGeom prst="cloudCallout">
            <a:avLst>
              <a:gd name="adj1" fmla="val -58850"/>
              <a:gd name="adj2" fmla="val 897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Okay! Now I can trust you </a:t>
            </a:r>
            <a:endParaRPr lang="en-IN" sz="1200" dirty="0">
              <a:solidFill>
                <a:schemeClr val="tx1"/>
              </a:solidFill>
            </a:endParaRPr>
          </a:p>
        </p:txBody>
      </p:sp>
      <p:sp>
        <p:nvSpPr>
          <p:cNvPr id="42" name="TextBox 41"/>
          <p:cNvSpPr txBox="1"/>
          <p:nvPr/>
        </p:nvSpPr>
        <p:spPr>
          <a:xfrm>
            <a:off x="2590340" y="3715423"/>
            <a:ext cx="7083381" cy="369332"/>
          </a:xfrm>
          <a:prstGeom prst="rect">
            <a:avLst/>
          </a:prstGeom>
          <a:noFill/>
        </p:spPr>
        <p:txBody>
          <a:bodyPr wrap="square" rtlCol="0">
            <a:spAutoFit/>
          </a:bodyPr>
          <a:lstStyle/>
          <a:p>
            <a:r>
              <a:rPr lang="en-IN" dirty="0" smtClean="0"/>
              <a:t>But its easy to trust a prediction if you understand the reason for it. </a:t>
            </a:r>
            <a:endParaRPr lang="en-IN"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8805" y="1122539"/>
            <a:ext cx="2414412" cy="759097"/>
          </a:xfrm>
          <a:prstGeom prst="rect">
            <a:avLst/>
          </a:prstGeom>
        </p:spPr>
      </p:pic>
      <p:sp>
        <p:nvSpPr>
          <p:cNvPr id="45" name="Slide Number Placeholder 6"/>
          <p:cNvSpPr>
            <a:spLocks noGrp="1"/>
          </p:cNvSpPr>
          <p:nvPr>
            <p:ph type="sldNum" sz="quarter" idx="12"/>
          </p:nvPr>
        </p:nvSpPr>
        <p:spPr>
          <a:xfrm>
            <a:off x="9308123" y="6528753"/>
            <a:ext cx="2743200" cy="365125"/>
          </a:xfrm>
        </p:spPr>
        <p:txBody>
          <a:bodyPr/>
          <a:lstStyle/>
          <a:p>
            <a:r>
              <a:rPr lang="en-IN" dirty="0" smtClean="0"/>
              <a:t>3</a:t>
            </a:r>
          </a:p>
        </p:txBody>
      </p:sp>
      <p:sp>
        <p:nvSpPr>
          <p:cNvPr id="34" name="TextBox 33"/>
          <p:cNvSpPr txBox="1"/>
          <p:nvPr/>
        </p:nvSpPr>
        <p:spPr>
          <a:xfrm>
            <a:off x="10713442" y="6588204"/>
            <a:ext cx="1570669" cy="246221"/>
          </a:xfrm>
          <a:prstGeom prst="rect">
            <a:avLst/>
          </a:prstGeom>
          <a:noFill/>
        </p:spPr>
        <p:txBody>
          <a:bodyPr wrap="square" rtlCol="0">
            <a:spAutoFit/>
          </a:bodyPr>
          <a:lstStyle/>
          <a:p>
            <a:r>
              <a:rPr lang="en-IN" sz="1000" dirty="0" smtClean="0"/>
              <a:t>Ref : [5,6,7,8,]</a:t>
            </a:r>
            <a:endParaRPr lang="en-IN" sz="1000" dirty="0"/>
          </a:p>
        </p:txBody>
      </p:sp>
    </p:spTree>
    <p:extLst>
      <p:ext uri="{BB962C8B-B14F-4D97-AF65-F5344CB8AC3E}">
        <p14:creationId xmlns:p14="http://schemas.microsoft.com/office/powerpoint/2010/main" val="267383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7384" y="197159"/>
            <a:ext cx="5761018" cy="461665"/>
          </a:xfrm>
          <a:prstGeom prst="rect">
            <a:avLst/>
          </a:prstGeom>
          <a:noFill/>
        </p:spPr>
        <p:txBody>
          <a:bodyPr wrap="square" rtlCol="0">
            <a:spAutoFit/>
          </a:bodyPr>
          <a:lstStyle/>
          <a:p>
            <a:r>
              <a:rPr lang="en-IN" sz="2400" dirty="0">
                <a:solidFill>
                  <a:schemeClr val="accent6">
                    <a:lumMod val="75000"/>
                  </a:schemeClr>
                </a:solidFill>
                <a:latin typeface="Bookman Old Style" panose="02050604050505020204" pitchFamily="18" charset="0"/>
              </a:rPr>
              <a:t>Available </a:t>
            </a:r>
            <a:r>
              <a:rPr lang="en-IN" sz="2400" dirty="0" smtClean="0">
                <a:solidFill>
                  <a:schemeClr val="accent6">
                    <a:lumMod val="75000"/>
                  </a:schemeClr>
                </a:solidFill>
                <a:latin typeface="Bookman Old Style" panose="02050604050505020204" pitchFamily="18" charset="0"/>
              </a:rPr>
              <a:t>Tools For Explainable </a:t>
            </a:r>
            <a:r>
              <a:rPr lang="en-IN" sz="2400" dirty="0">
                <a:solidFill>
                  <a:schemeClr val="accent6">
                    <a:lumMod val="75000"/>
                  </a:schemeClr>
                </a:solidFill>
                <a:latin typeface="Bookman Old Style" panose="02050604050505020204" pitchFamily="18" charset="0"/>
              </a:rPr>
              <a:t>AI</a:t>
            </a:r>
          </a:p>
        </p:txBody>
      </p:sp>
      <p:sp>
        <p:nvSpPr>
          <p:cNvPr id="5" name="TextBox 4"/>
          <p:cNvSpPr txBox="1"/>
          <p:nvPr/>
        </p:nvSpPr>
        <p:spPr>
          <a:xfrm>
            <a:off x="434236" y="709478"/>
            <a:ext cx="10753861" cy="2862322"/>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r>
              <a:rPr lang="en-IN" dirty="0" smtClean="0">
                <a:solidFill>
                  <a:schemeClr val="accent2">
                    <a:lumMod val="75000"/>
                  </a:schemeClr>
                </a:solidFill>
              </a:rPr>
              <a:t>SHAP</a:t>
            </a:r>
            <a:r>
              <a:rPr lang="en-IN" dirty="0" smtClean="0"/>
              <a:t>: Easy to Implement but not suitable for our data.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solidFill>
                  <a:schemeClr val="accent2">
                    <a:lumMod val="75000"/>
                  </a:schemeClr>
                </a:solidFill>
              </a:rPr>
              <a:t>LRP(</a:t>
            </a:r>
            <a:r>
              <a:rPr lang="en-IN" dirty="0">
                <a:solidFill>
                  <a:schemeClr val="accent2">
                    <a:lumMod val="75000"/>
                  </a:schemeClr>
                </a:solidFill>
              </a:rPr>
              <a:t>Layer-Wise Relevance Propagation</a:t>
            </a:r>
            <a:r>
              <a:rPr lang="en-IN" dirty="0" smtClean="0">
                <a:solidFill>
                  <a:schemeClr val="accent2">
                    <a:lumMod val="75000"/>
                  </a:schemeClr>
                </a:solidFill>
              </a:rPr>
              <a:t>) </a:t>
            </a:r>
            <a:r>
              <a:rPr lang="en-IN" dirty="0" smtClean="0"/>
              <a:t>: Robust but time consuming, we leave it for the future</a:t>
            </a:r>
          </a:p>
          <a:p>
            <a:endParaRPr lang="en-IN" b="0" dirty="0">
              <a:effectLst/>
            </a:endParaRPr>
          </a:p>
          <a:p>
            <a:pPr marL="285750" indent="-285750">
              <a:buFont typeface="Wingdings" panose="05000000000000000000" pitchFamily="2" charset="2"/>
              <a:buChar char="Ø"/>
            </a:pPr>
            <a:r>
              <a:rPr lang="en-IN" dirty="0" smtClean="0">
                <a:solidFill>
                  <a:schemeClr val="accent2">
                    <a:lumMod val="75000"/>
                  </a:schemeClr>
                </a:solidFill>
              </a:rPr>
              <a:t>LIME(Local Interpretable Model-Agnostics Explanation) </a:t>
            </a:r>
            <a:r>
              <a:rPr lang="en-IN" dirty="0" smtClean="0"/>
              <a:t>: Easy to Implement and can be applied to both Image and tabular dataset. </a:t>
            </a:r>
          </a:p>
          <a:p>
            <a:endParaRPr lang="en-IN" b="0" dirty="0" smtClean="0">
              <a:effectLst/>
            </a:endParaRPr>
          </a:p>
          <a:p>
            <a:r>
              <a:rPr lang="en-IN" dirty="0" smtClean="0"/>
              <a:t/>
            </a:r>
            <a:br>
              <a:rPr lang="en-IN" dirty="0" smtClean="0"/>
            </a:br>
            <a:endParaRPr lang="en-IN" dirty="0" smtClean="0"/>
          </a:p>
        </p:txBody>
      </p:sp>
      <p:sp>
        <p:nvSpPr>
          <p:cNvPr id="9" name="Cube 8"/>
          <p:cNvSpPr/>
          <p:nvPr/>
        </p:nvSpPr>
        <p:spPr>
          <a:xfrm>
            <a:off x="2240442" y="4238536"/>
            <a:ext cx="1918952" cy="133021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Black Box Model </a:t>
            </a:r>
            <a:endParaRPr lang="en-IN" dirty="0"/>
          </a:p>
        </p:txBody>
      </p:sp>
      <p:cxnSp>
        <p:nvCxnSpPr>
          <p:cNvPr id="17" name="Straight Connector 16"/>
          <p:cNvCxnSpPr/>
          <p:nvPr/>
        </p:nvCxnSpPr>
        <p:spPr>
          <a:xfrm>
            <a:off x="4159394" y="4898369"/>
            <a:ext cx="476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35912" y="3510282"/>
            <a:ext cx="0" cy="2952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36057" y="3690114"/>
            <a:ext cx="1809483" cy="276999"/>
          </a:xfrm>
          <a:prstGeom prst="rect">
            <a:avLst/>
          </a:prstGeom>
          <a:noFill/>
        </p:spPr>
        <p:txBody>
          <a:bodyPr wrap="square" rtlCol="0">
            <a:spAutoFit/>
          </a:bodyPr>
          <a:lstStyle/>
          <a:p>
            <a:r>
              <a:rPr lang="en-IN" sz="1200" dirty="0" smtClean="0"/>
              <a:t>Prob(Electric Guitar) :0.32</a:t>
            </a:r>
            <a:endParaRPr lang="en-IN" sz="1200" dirty="0"/>
          </a:p>
        </p:txBody>
      </p:sp>
      <p:sp>
        <p:nvSpPr>
          <p:cNvPr id="28" name="Rectangle 27"/>
          <p:cNvSpPr/>
          <p:nvPr/>
        </p:nvSpPr>
        <p:spPr>
          <a:xfrm>
            <a:off x="5597702" y="5098147"/>
            <a:ext cx="1886194" cy="276999"/>
          </a:xfrm>
          <a:prstGeom prst="rect">
            <a:avLst/>
          </a:prstGeom>
        </p:spPr>
        <p:txBody>
          <a:bodyPr wrap="square">
            <a:spAutoFit/>
          </a:bodyPr>
          <a:lstStyle/>
          <a:p>
            <a:r>
              <a:rPr lang="en-IN" sz="1200" dirty="0" smtClean="0"/>
              <a:t>Prob(Acoustic Guitar) :0.24</a:t>
            </a:r>
            <a:endParaRPr lang="en-IN" sz="1200" dirty="0"/>
          </a:p>
        </p:txBody>
      </p:sp>
      <p:cxnSp>
        <p:nvCxnSpPr>
          <p:cNvPr id="30" name="Straight Arrow Connector 29"/>
          <p:cNvCxnSpPr/>
          <p:nvPr/>
        </p:nvCxnSpPr>
        <p:spPr>
          <a:xfrm flipV="1">
            <a:off x="1801951" y="4944793"/>
            <a:ext cx="421942" cy="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302321" y="4927335"/>
            <a:ext cx="1996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Donut 36"/>
          <p:cNvSpPr/>
          <p:nvPr/>
        </p:nvSpPr>
        <p:spPr>
          <a:xfrm>
            <a:off x="7503397" y="4000605"/>
            <a:ext cx="1355501" cy="1297748"/>
          </a:xfrm>
          <a:prstGeom prst="donut">
            <a:avLst>
              <a:gd name="adj" fmla="val 6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Round Same Side Corner Rectangle 37"/>
          <p:cNvSpPr/>
          <p:nvPr/>
        </p:nvSpPr>
        <p:spPr>
          <a:xfrm rot="7517762">
            <a:off x="9210341" y="4747860"/>
            <a:ext cx="173165" cy="1334591"/>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7727322" y="4463062"/>
            <a:ext cx="974942" cy="523220"/>
          </a:xfrm>
          <a:prstGeom prst="rect">
            <a:avLst/>
          </a:prstGeom>
          <a:noFill/>
        </p:spPr>
        <p:txBody>
          <a:bodyPr wrap="square" rtlCol="0">
            <a:spAutoFit/>
          </a:bodyPr>
          <a:lstStyle/>
          <a:p>
            <a:r>
              <a:rPr lang="en-IN" sz="1400" dirty="0" smtClean="0">
                <a:solidFill>
                  <a:schemeClr val="accent1"/>
                </a:solidFill>
              </a:rPr>
              <a:t>LIME  Explainer</a:t>
            </a:r>
            <a:endParaRPr lang="en-IN" sz="1400" dirty="0">
              <a:solidFill>
                <a:schemeClr val="accent1"/>
              </a:solidFill>
            </a:endParaRPr>
          </a:p>
        </p:txBody>
      </p:sp>
      <p:sp>
        <p:nvSpPr>
          <p:cNvPr id="40" name="Rounded Rectangle 39"/>
          <p:cNvSpPr/>
          <p:nvPr/>
        </p:nvSpPr>
        <p:spPr>
          <a:xfrm>
            <a:off x="298841" y="6194806"/>
            <a:ext cx="1442433" cy="309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smtClean="0">
                <a:solidFill>
                  <a:schemeClr val="tx1"/>
                </a:solidFill>
              </a:rPr>
              <a:t>Test Case</a:t>
            </a:r>
            <a:endParaRPr lang="en-IN" sz="1500" dirty="0">
              <a:solidFill>
                <a:schemeClr val="tx1"/>
              </a:solidFill>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0" y="4238536"/>
            <a:ext cx="1533739" cy="1543265"/>
          </a:xfrm>
          <a:prstGeom prst="rect">
            <a:avLst/>
          </a:prstGeom>
        </p:spPr>
      </p:pic>
      <p:cxnSp>
        <p:nvCxnSpPr>
          <p:cNvPr id="62" name="Straight Arrow Connector 61"/>
          <p:cNvCxnSpPr/>
          <p:nvPr/>
        </p:nvCxnSpPr>
        <p:spPr>
          <a:xfrm flipV="1">
            <a:off x="4626971" y="3510282"/>
            <a:ext cx="943905"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618028" y="4881957"/>
            <a:ext cx="943905"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4653797" y="6453486"/>
            <a:ext cx="943905"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7390">
            <a:off x="6159334" y="2978575"/>
            <a:ext cx="363372" cy="648012"/>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39354">
            <a:off x="6165359" y="4323723"/>
            <a:ext cx="282451" cy="649665"/>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7893" y="5742148"/>
            <a:ext cx="382411" cy="599373"/>
          </a:xfrm>
          <a:prstGeom prst="rect">
            <a:avLst/>
          </a:prstGeom>
        </p:spPr>
      </p:pic>
      <p:sp>
        <p:nvSpPr>
          <p:cNvPr id="70" name="Rectangle 69"/>
          <p:cNvSpPr/>
          <p:nvPr/>
        </p:nvSpPr>
        <p:spPr>
          <a:xfrm>
            <a:off x="5597702" y="6442772"/>
            <a:ext cx="1886194" cy="276999"/>
          </a:xfrm>
          <a:prstGeom prst="rect">
            <a:avLst/>
          </a:prstGeom>
        </p:spPr>
        <p:txBody>
          <a:bodyPr wrap="square">
            <a:spAutoFit/>
          </a:bodyPr>
          <a:lstStyle/>
          <a:p>
            <a:r>
              <a:rPr lang="en-IN" sz="1200" dirty="0" smtClean="0"/>
              <a:t>Prob(Labrador) :0.21</a:t>
            </a:r>
            <a:endParaRPr lang="en-IN" sz="1200" dirty="0"/>
          </a:p>
        </p:txBody>
      </p:sp>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1538" y="2687786"/>
            <a:ext cx="766870" cy="827229"/>
          </a:xfrm>
          <a:prstGeom prst="rect">
            <a:avLst/>
          </a:prstGeom>
        </p:spPr>
      </p:pic>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71537" y="4227108"/>
            <a:ext cx="766870" cy="7811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1537" y="5636062"/>
            <a:ext cx="766870" cy="773244"/>
          </a:xfrm>
          <a:prstGeom prst="rect">
            <a:avLst/>
          </a:prstGeom>
        </p:spPr>
      </p:pic>
      <p:sp>
        <p:nvSpPr>
          <p:cNvPr id="61" name="TextBox 60"/>
          <p:cNvSpPr txBox="1"/>
          <p:nvPr/>
        </p:nvSpPr>
        <p:spPr>
          <a:xfrm>
            <a:off x="9772552" y="3519078"/>
            <a:ext cx="2686929" cy="276999"/>
          </a:xfrm>
          <a:prstGeom prst="rect">
            <a:avLst/>
          </a:prstGeom>
          <a:noFill/>
        </p:spPr>
        <p:txBody>
          <a:bodyPr wrap="square" rtlCol="0">
            <a:spAutoFit/>
          </a:bodyPr>
          <a:lstStyle/>
          <a:p>
            <a:r>
              <a:rPr lang="en-IN" sz="1200" dirty="0" smtClean="0"/>
              <a:t>Explaining Electric Guitar</a:t>
            </a:r>
            <a:endParaRPr lang="en-IN" sz="1200" dirty="0"/>
          </a:p>
        </p:txBody>
      </p:sp>
      <p:sp>
        <p:nvSpPr>
          <p:cNvPr id="63" name="Rectangle 62"/>
          <p:cNvSpPr/>
          <p:nvPr/>
        </p:nvSpPr>
        <p:spPr>
          <a:xfrm>
            <a:off x="9774547" y="5007673"/>
            <a:ext cx="1806841" cy="276999"/>
          </a:xfrm>
          <a:prstGeom prst="rect">
            <a:avLst/>
          </a:prstGeom>
        </p:spPr>
        <p:txBody>
          <a:bodyPr wrap="none">
            <a:spAutoFit/>
          </a:bodyPr>
          <a:lstStyle/>
          <a:p>
            <a:r>
              <a:rPr lang="en-IN" sz="1200" dirty="0"/>
              <a:t>Explaining </a:t>
            </a:r>
            <a:r>
              <a:rPr lang="en-IN" sz="1200" dirty="0" smtClean="0"/>
              <a:t>Acoustic </a:t>
            </a:r>
            <a:r>
              <a:rPr lang="en-IN" sz="1200" dirty="0"/>
              <a:t>Guitar</a:t>
            </a:r>
            <a:endParaRPr lang="en-IN" sz="1200" dirty="0"/>
          </a:p>
        </p:txBody>
      </p:sp>
      <p:sp>
        <p:nvSpPr>
          <p:cNvPr id="64" name="Rectangle 63"/>
          <p:cNvSpPr/>
          <p:nvPr/>
        </p:nvSpPr>
        <p:spPr>
          <a:xfrm>
            <a:off x="9972453" y="6453486"/>
            <a:ext cx="1411027" cy="276999"/>
          </a:xfrm>
          <a:prstGeom prst="rect">
            <a:avLst/>
          </a:prstGeom>
        </p:spPr>
        <p:txBody>
          <a:bodyPr wrap="none">
            <a:spAutoFit/>
          </a:bodyPr>
          <a:lstStyle/>
          <a:p>
            <a:r>
              <a:rPr lang="en-IN" sz="1200" dirty="0"/>
              <a:t>Explaining </a:t>
            </a:r>
            <a:r>
              <a:rPr lang="en-IN" sz="1200" dirty="0" smtClean="0"/>
              <a:t>Labrador</a:t>
            </a:r>
            <a:endParaRPr lang="en-IN" sz="1200" dirty="0"/>
          </a:p>
        </p:txBody>
      </p:sp>
      <p:sp>
        <p:nvSpPr>
          <p:cNvPr id="67" name="Slide Number Placeholder 66"/>
          <p:cNvSpPr>
            <a:spLocks noGrp="1"/>
          </p:cNvSpPr>
          <p:nvPr>
            <p:ph type="sldNum" sz="quarter" idx="12"/>
          </p:nvPr>
        </p:nvSpPr>
        <p:spPr>
          <a:xfrm>
            <a:off x="9419033" y="6398708"/>
            <a:ext cx="2743200" cy="365125"/>
          </a:xfrm>
        </p:spPr>
        <p:txBody>
          <a:bodyPr/>
          <a:lstStyle/>
          <a:p>
            <a:fld id="{EE9CEA81-F045-439B-BCD7-589DB3C44772}" type="slidenum">
              <a:rPr lang="en-IN" smtClean="0"/>
              <a:t>4</a:t>
            </a:fld>
            <a:endParaRPr lang="en-IN" dirty="0"/>
          </a:p>
        </p:txBody>
      </p:sp>
      <p:sp>
        <p:nvSpPr>
          <p:cNvPr id="68" name="TextBox 67"/>
          <p:cNvSpPr txBox="1"/>
          <p:nvPr/>
        </p:nvSpPr>
        <p:spPr>
          <a:xfrm>
            <a:off x="11246787" y="6607374"/>
            <a:ext cx="1380226" cy="246221"/>
          </a:xfrm>
          <a:prstGeom prst="rect">
            <a:avLst/>
          </a:prstGeom>
          <a:noFill/>
        </p:spPr>
        <p:txBody>
          <a:bodyPr wrap="square" rtlCol="0">
            <a:spAutoFit/>
          </a:bodyPr>
          <a:lstStyle/>
          <a:p>
            <a:r>
              <a:rPr lang="en-IN" sz="1000" dirty="0" smtClean="0"/>
              <a:t>Ref::9</a:t>
            </a:r>
            <a:endParaRPr lang="en-IN" sz="1000" dirty="0"/>
          </a:p>
        </p:txBody>
      </p:sp>
    </p:spTree>
    <p:extLst>
      <p:ext uri="{BB962C8B-B14F-4D97-AF65-F5344CB8AC3E}">
        <p14:creationId xmlns:p14="http://schemas.microsoft.com/office/powerpoint/2010/main" val="672622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325" y="57250"/>
            <a:ext cx="4031249" cy="737706"/>
          </a:xfrm>
        </p:spPr>
        <p:txBody>
          <a:bodyPr>
            <a:normAutofit/>
          </a:bodyPr>
          <a:lstStyle/>
          <a:p>
            <a:r>
              <a:rPr lang="en-IN" sz="2400" dirty="0" smtClean="0">
                <a:solidFill>
                  <a:schemeClr val="accent6">
                    <a:lumMod val="75000"/>
                  </a:schemeClr>
                </a:solidFill>
                <a:latin typeface="Bookman Old Style" panose="02050604050505020204" pitchFamily="18" charset="0"/>
              </a:rPr>
              <a:t>Datasets And Model   </a:t>
            </a:r>
            <a:endParaRPr lang="en-IN" sz="2400"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677" y="2094245"/>
            <a:ext cx="2219635" cy="17718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07" y="4104030"/>
            <a:ext cx="4861275" cy="2043552"/>
          </a:xfrm>
          <a:prstGeom prst="rect">
            <a:avLst/>
          </a:prstGeom>
        </p:spPr>
      </p:pic>
      <p:sp>
        <p:nvSpPr>
          <p:cNvPr id="7" name="TextBox 6"/>
          <p:cNvSpPr txBox="1"/>
          <p:nvPr/>
        </p:nvSpPr>
        <p:spPr>
          <a:xfrm>
            <a:off x="1465385" y="1456247"/>
            <a:ext cx="2869809" cy="400110"/>
          </a:xfrm>
          <a:prstGeom prst="rect">
            <a:avLst/>
          </a:prstGeom>
          <a:noFill/>
        </p:spPr>
        <p:txBody>
          <a:bodyPr wrap="square" rtlCol="0">
            <a:spAutoFit/>
          </a:bodyPr>
          <a:lstStyle/>
          <a:p>
            <a:r>
              <a:rPr lang="en-IN" sz="2000" dirty="0" smtClean="0">
                <a:solidFill>
                  <a:schemeClr val="accent2">
                    <a:lumMod val="75000"/>
                  </a:schemeClr>
                </a:solidFill>
                <a:latin typeface="Times New Roman" panose="02020603050405020304" pitchFamily="18" charset="0"/>
                <a:cs typeface="Times New Roman" panose="02020603050405020304" pitchFamily="18" charset="0"/>
              </a:rPr>
              <a:t>Tox-Alerts</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6828" y="1249136"/>
            <a:ext cx="5585492" cy="84510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0922" y="2249502"/>
            <a:ext cx="3780823" cy="4265912"/>
          </a:xfrm>
          <a:prstGeom prst="rect">
            <a:avLst/>
          </a:prstGeom>
        </p:spPr>
      </p:pic>
      <p:sp>
        <p:nvSpPr>
          <p:cNvPr id="11" name="TextBox 10"/>
          <p:cNvSpPr txBox="1"/>
          <p:nvPr/>
        </p:nvSpPr>
        <p:spPr>
          <a:xfrm>
            <a:off x="10955547" y="6640478"/>
            <a:ext cx="3001992" cy="246221"/>
          </a:xfrm>
          <a:prstGeom prst="rect">
            <a:avLst/>
          </a:prstGeom>
          <a:noFill/>
        </p:spPr>
        <p:txBody>
          <a:bodyPr wrap="square" rtlCol="0">
            <a:spAutoFit/>
          </a:bodyPr>
          <a:lstStyle/>
          <a:p>
            <a:r>
              <a:rPr lang="en-IN" sz="1000" dirty="0" smtClean="0"/>
              <a:t>Ref : [10,11]</a:t>
            </a:r>
            <a:endParaRPr lang="en-IN" sz="1000" dirty="0"/>
          </a:p>
        </p:txBody>
      </p:sp>
      <p:sp>
        <p:nvSpPr>
          <p:cNvPr id="10" name="Slide Number Placeholder 9"/>
          <p:cNvSpPr>
            <a:spLocks noGrp="1"/>
          </p:cNvSpPr>
          <p:nvPr>
            <p:ph type="sldNum" sz="quarter" idx="12"/>
          </p:nvPr>
        </p:nvSpPr>
        <p:spPr>
          <a:xfrm>
            <a:off x="9448800" y="6559776"/>
            <a:ext cx="2743200" cy="365125"/>
          </a:xfrm>
        </p:spPr>
        <p:txBody>
          <a:bodyPr/>
          <a:lstStyle/>
          <a:p>
            <a:fld id="{EE9CEA81-F045-439B-BCD7-589DB3C44772}" type="slidenum">
              <a:rPr lang="en-IN" smtClean="0"/>
              <a:t>5</a:t>
            </a:fld>
            <a:endParaRPr lang="en-IN" dirty="0"/>
          </a:p>
        </p:txBody>
      </p:sp>
    </p:spTree>
    <p:extLst>
      <p:ext uri="{BB962C8B-B14F-4D97-AF65-F5344CB8AC3E}">
        <p14:creationId xmlns:p14="http://schemas.microsoft.com/office/powerpoint/2010/main" val="4095056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1995" y="296214"/>
            <a:ext cx="4288664" cy="461665"/>
          </a:xfrm>
          <a:prstGeom prst="rect">
            <a:avLst/>
          </a:prstGeom>
          <a:noFill/>
        </p:spPr>
        <p:txBody>
          <a:bodyPr wrap="square" rtlCol="0">
            <a:spAutoFit/>
          </a:bodyPr>
          <a:lstStyle/>
          <a:p>
            <a:r>
              <a:rPr lang="en-IN" sz="2400" dirty="0" smtClean="0">
                <a:solidFill>
                  <a:schemeClr val="accent6">
                    <a:lumMod val="75000"/>
                  </a:schemeClr>
                </a:solidFill>
                <a:latin typeface="Bookman Old Style" panose="02050604050505020204" pitchFamily="18" charset="0"/>
              </a:rPr>
              <a:t>Working Principal Of LIME</a:t>
            </a:r>
            <a:endParaRPr lang="en-IN" sz="2400" dirty="0">
              <a:solidFill>
                <a:schemeClr val="accent6">
                  <a:lumMod val="75000"/>
                </a:schemeClr>
              </a:solidFill>
              <a:latin typeface="Bookman Old Style" panose="02050604050505020204" pitchFamily="18" charset="0"/>
            </a:endParaRPr>
          </a:p>
        </p:txBody>
      </p:sp>
      <p:sp>
        <p:nvSpPr>
          <p:cNvPr id="5" name="TextBox 4"/>
          <p:cNvSpPr txBox="1"/>
          <p:nvPr/>
        </p:nvSpPr>
        <p:spPr>
          <a:xfrm>
            <a:off x="405189" y="1444015"/>
            <a:ext cx="8371267" cy="3139321"/>
          </a:xfrm>
          <a:prstGeom prst="rect">
            <a:avLst/>
          </a:prstGeom>
          <a:noFill/>
        </p:spPr>
        <p:txBody>
          <a:bodyPr wrap="square" rtlCol="0">
            <a:spAutoFit/>
          </a:bodyPr>
          <a:lstStyle/>
          <a:p>
            <a:endParaRPr lang="en-IN" dirty="0" smtClean="0"/>
          </a:p>
          <a:p>
            <a:pPr marL="285750" indent="-285750">
              <a:buFont typeface="Wingdings" panose="05000000000000000000" pitchFamily="2" charset="2"/>
              <a:buChar char="Ø"/>
            </a:pPr>
            <a:r>
              <a:rPr lang="en-IN" dirty="0" smtClean="0"/>
              <a:t>Step 1 : Permute  N data points.</a:t>
            </a:r>
          </a:p>
          <a:p>
            <a:endParaRPr lang="en-IN" dirty="0" smtClean="0"/>
          </a:p>
          <a:p>
            <a:pPr marL="285750" indent="-285750">
              <a:buFont typeface="Wingdings" panose="05000000000000000000" pitchFamily="2" charset="2"/>
              <a:buChar char="Ø"/>
            </a:pPr>
            <a:r>
              <a:rPr lang="en-IN" dirty="0" smtClean="0"/>
              <a:t>Step 2 : Calculate the similarity scores</a:t>
            </a:r>
          </a:p>
          <a:p>
            <a:endParaRPr lang="en-IN" dirty="0"/>
          </a:p>
          <a:p>
            <a:pPr marL="285750" indent="-285750">
              <a:buFont typeface="Wingdings" panose="05000000000000000000" pitchFamily="2" charset="2"/>
              <a:buChar char="Ø"/>
            </a:pPr>
            <a:r>
              <a:rPr lang="en-IN" dirty="0" smtClean="0"/>
              <a:t>Step 3 : Make prediction on this permuted data using black box model.</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Step 4 : Fit simple linear model on the permuted data weighted by similarity scores.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Step 5 : Extract the feature weights from coefficients of simple linear model and use this as explanation for black box models local behaviour. </a:t>
            </a:r>
            <a:endParaRPr lang="en-IN" dirty="0"/>
          </a:p>
        </p:txBody>
      </p:sp>
      <p:sp>
        <p:nvSpPr>
          <p:cNvPr id="7" name="TextBox 6"/>
          <p:cNvSpPr txBox="1"/>
          <p:nvPr/>
        </p:nvSpPr>
        <p:spPr>
          <a:xfrm>
            <a:off x="775462" y="1066050"/>
            <a:ext cx="11050073" cy="369332"/>
          </a:xfrm>
          <a:prstGeom prst="rect">
            <a:avLst/>
          </a:prstGeom>
          <a:noFill/>
        </p:spPr>
        <p:txBody>
          <a:bodyPr wrap="square" rtlCol="0">
            <a:spAutoFit/>
          </a:bodyPr>
          <a:lstStyle/>
          <a:p>
            <a:r>
              <a:rPr lang="en-IN" dirty="0" smtClean="0"/>
              <a:t>With LIME we try to explain the closest decision boundary from the test case and decision involved for the same.</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464" y="2051382"/>
            <a:ext cx="3590536" cy="3035773"/>
          </a:xfrm>
          <a:prstGeom prst="rect">
            <a:avLst/>
          </a:prstGeom>
        </p:spPr>
      </p:pic>
      <p:pic>
        <p:nvPicPr>
          <p:cNvPr id="11" name="Picture 4" descr="Bildergebnis fÃ¼r How Explainable model Lime Wor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3559" y="174523"/>
            <a:ext cx="961950" cy="9045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05189" y="4991862"/>
            <a:ext cx="3069531" cy="369332"/>
          </a:xfrm>
          <a:prstGeom prst="rect">
            <a:avLst/>
          </a:prstGeom>
          <a:noFill/>
        </p:spPr>
        <p:txBody>
          <a:bodyPr wrap="square" rtlCol="0">
            <a:spAutoFit/>
          </a:bodyPr>
          <a:lstStyle/>
          <a:p>
            <a:r>
              <a:rPr lang="en-IN" dirty="0" smtClean="0">
                <a:solidFill>
                  <a:schemeClr val="accent6"/>
                </a:solidFill>
              </a:rPr>
              <a:t>Similarity Score Calculations  </a:t>
            </a:r>
            <a:endParaRPr lang="en-IN" dirty="0">
              <a:solidFill>
                <a:schemeClr val="accent6"/>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5811281"/>
              </p:ext>
            </p:extLst>
          </p:nvPr>
        </p:nvGraphicFramePr>
        <p:xfrm>
          <a:off x="1145736" y="5495085"/>
          <a:ext cx="2891694" cy="370840"/>
        </p:xfrm>
        <a:graphic>
          <a:graphicData uri="http://schemas.openxmlformats.org/drawingml/2006/table">
            <a:tbl>
              <a:tblPr firstRow="1" bandRow="1">
                <a:tableStyleId>{5C22544A-7EE6-4342-B048-85BDC9FD1C3A}</a:tableStyleId>
              </a:tblPr>
              <a:tblGrid>
                <a:gridCol w="481949">
                  <a:extLst>
                    <a:ext uri="{9D8B030D-6E8A-4147-A177-3AD203B41FA5}">
                      <a16:colId xmlns:a16="http://schemas.microsoft.com/office/drawing/2014/main" val="1757495118"/>
                    </a:ext>
                  </a:extLst>
                </a:gridCol>
                <a:gridCol w="481949">
                  <a:extLst>
                    <a:ext uri="{9D8B030D-6E8A-4147-A177-3AD203B41FA5}">
                      <a16:colId xmlns:a16="http://schemas.microsoft.com/office/drawing/2014/main" val="3653190593"/>
                    </a:ext>
                  </a:extLst>
                </a:gridCol>
                <a:gridCol w="481949">
                  <a:extLst>
                    <a:ext uri="{9D8B030D-6E8A-4147-A177-3AD203B41FA5}">
                      <a16:colId xmlns:a16="http://schemas.microsoft.com/office/drawing/2014/main" val="1350404964"/>
                    </a:ext>
                  </a:extLst>
                </a:gridCol>
                <a:gridCol w="481949">
                  <a:extLst>
                    <a:ext uri="{9D8B030D-6E8A-4147-A177-3AD203B41FA5}">
                      <a16:colId xmlns:a16="http://schemas.microsoft.com/office/drawing/2014/main" val="4212076075"/>
                    </a:ext>
                  </a:extLst>
                </a:gridCol>
                <a:gridCol w="481949">
                  <a:extLst>
                    <a:ext uri="{9D8B030D-6E8A-4147-A177-3AD203B41FA5}">
                      <a16:colId xmlns:a16="http://schemas.microsoft.com/office/drawing/2014/main" val="1084087634"/>
                    </a:ext>
                  </a:extLst>
                </a:gridCol>
                <a:gridCol w="481949">
                  <a:extLst>
                    <a:ext uri="{9D8B030D-6E8A-4147-A177-3AD203B41FA5}">
                      <a16:colId xmlns:a16="http://schemas.microsoft.com/office/drawing/2014/main" val="4220662330"/>
                    </a:ext>
                  </a:extLst>
                </a:gridCol>
              </a:tblGrid>
              <a:tr h="370840">
                <a:tc>
                  <a:txBody>
                    <a:bodyPr/>
                    <a:lstStyle/>
                    <a:p>
                      <a:r>
                        <a:rPr lang="en-IN" dirty="0" smtClean="0">
                          <a:solidFill>
                            <a:schemeClr val="tx1"/>
                          </a:solidFill>
                        </a:rPr>
                        <a:t>  1</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 1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79098525"/>
                  </a:ext>
                </a:extLst>
              </a:tr>
            </a:tbl>
          </a:graphicData>
        </a:graphic>
      </p:graphicFrame>
      <p:sp>
        <p:nvSpPr>
          <p:cNvPr id="12" name="TextBox 11"/>
          <p:cNvSpPr txBox="1"/>
          <p:nvPr/>
        </p:nvSpPr>
        <p:spPr>
          <a:xfrm>
            <a:off x="405189" y="5495085"/>
            <a:ext cx="740547" cy="370840"/>
          </a:xfrm>
          <a:prstGeom prst="rect">
            <a:avLst/>
          </a:prstGeom>
          <a:noFill/>
        </p:spPr>
        <p:txBody>
          <a:bodyPr wrap="square" rtlCol="0">
            <a:spAutoFit/>
          </a:bodyPr>
          <a:lstStyle/>
          <a:p>
            <a:r>
              <a:rPr lang="en-IN" dirty="0" smtClean="0"/>
              <a:t>A : </a:t>
            </a:r>
            <a:endParaRPr lang="en-IN" dirty="0"/>
          </a:p>
        </p:txBody>
      </p:sp>
      <p:sp>
        <p:nvSpPr>
          <p:cNvPr id="13" name="Rectangle 12"/>
          <p:cNvSpPr/>
          <p:nvPr/>
        </p:nvSpPr>
        <p:spPr>
          <a:xfrm>
            <a:off x="405189" y="6184482"/>
            <a:ext cx="478016" cy="369332"/>
          </a:xfrm>
          <a:prstGeom prst="rect">
            <a:avLst/>
          </a:prstGeom>
        </p:spPr>
        <p:txBody>
          <a:bodyPr wrap="none">
            <a:spAutoFit/>
          </a:bodyPr>
          <a:lstStyle/>
          <a:p>
            <a:r>
              <a:rPr lang="en-IN" dirty="0"/>
              <a:t>B</a:t>
            </a:r>
            <a:r>
              <a:rPr lang="en-IN" dirty="0" smtClean="0"/>
              <a:t> : </a:t>
            </a:r>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3877564424"/>
              </p:ext>
            </p:extLst>
          </p:nvPr>
        </p:nvGraphicFramePr>
        <p:xfrm>
          <a:off x="1145736" y="6167572"/>
          <a:ext cx="2891694" cy="370840"/>
        </p:xfrm>
        <a:graphic>
          <a:graphicData uri="http://schemas.openxmlformats.org/drawingml/2006/table">
            <a:tbl>
              <a:tblPr firstRow="1" bandRow="1">
                <a:tableStyleId>{5C22544A-7EE6-4342-B048-85BDC9FD1C3A}</a:tableStyleId>
              </a:tblPr>
              <a:tblGrid>
                <a:gridCol w="481949">
                  <a:extLst>
                    <a:ext uri="{9D8B030D-6E8A-4147-A177-3AD203B41FA5}">
                      <a16:colId xmlns:a16="http://schemas.microsoft.com/office/drawing/2014/main" val="1757495118"/>
                    </a:ext>
                  </a:extLst>
                </a:gridCol>
                <a:gridCol w="481949">
                  <a:extLst>
                    <a:ext uri="{9D8B030D-6E8A-4147-A177-3AD203B41FA5}">
                      <a16:colId xmlns:a16="http://schemas.microsoft.com/office/drawing/2014/main" val="3653190593"/>
                    </a:ext>
                  </a:extLst>
                </a:gridCol>
                <a:gridCol w="481949">
                  <a:extLst>
                    <a:ext uri="{9D8B030D-6E8A-4147-A177-3AD203B41FA5}">
                      <a16:colId xmlns:a16="http://schemas.microsoft.com/office/drawing/2014/main" val="1350404964"/>
                    </a:ext>
                  </a:extLst>
                </a:gridCol>
                <a:gridCol w="481949">
                  <a:extLst>
                    <a:ext uri="{9D8B030D-6E8A-4147-A177-3AD203B41FA5}">
                      <a16:colId xmlns:a16="http://schemas.microsoft.com/office/drawing/2014/main" val="4212076075"/>
                    </a:ext>
                  </a:extLst>
                </a:gridCol>
                <a:gridCol w="481949">
                  <a:extLst>
                    <a:ext uri="{9D8B030D-6E8A-4147-A177-3AD203B41FA5}">
                      <a16:colId xmlns:a16="http://schemas.microsoft.com/office/drawing/2014/main" val="1084087634"/>
                    </a:ext>
                  </a:extLst>
                </a:gridCol>
                <a:gridCol w="481949">
                  <a:extLst>
                    <a:ext uri="{9D8B030D-6E8A-4147-A177-3AD203B41FA5}">
                      <a16:colId xmlns:a16="http://schemas.microsoft.com/office/drawing/2014/main" val="4220662330"/>
                    </a:ext>
                  </a:extLst>
                </a:gridCol>
              </a:tblGrid>
              <a:tr h="370840">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79098525"/>
                  </a:ext>
                </a:extLst>
              </a:tr>
            </a:tbl>
          </a:graphicData>
        </a:graphic>
      </p:graphicFrame>
      <p:sp>
        <p:nvSpPr>
          <p:cNvPr id="17" name="Notched Right Arrow 16"/>
          <p:cNvSpPr/>
          <p:nvPr/>
        </p:nvSpPr>
        <p:spPr>
          <a:xfrm>
            <a:off x="7382727" y="5828853"/>
            <a:ext cx="627932" cy="338719"/>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 name="Table 19"/>
          <p:cNvGraphicFramePr>
            <a:graphicFrameLocks noGrp="1"/>
          </p:cNvGraphicFramePr>
          <p:nvPr>
            <p:extLst>
              <p:ext uri="{D42A27DB-BD31-4B8C-83A1-F6EECF244321}">
                <p14:modId xmlns:p14="http://schemas.microsoft.com/office/powerpoint/2010/main" val="3033805901"/>
              </p:ext>
            </p:extLst>
          </p:nvPr>
        </p:nvGraphicFramePr>
        <p:xfrm>
          <a:off x="8311158" y="5517735"/>
          <a:ext cx="2421732" cy="370840"/>
        </p:xfrm>
        <a:graphic>
          <a:graphicData uri="http://schemas.openxmlformats.org/drawingml/2006/table">
            <a:tbl>
              <a:tblPr firstRow="1" bandRow="1">
                <a:tableStyleId>{5C22544A-7EE6-4342-B048-85BDC9FD1C3A}</a:tableStyleId>
              </a:tblPr>
              <a:tblGrid>
                <a:gridCol w="403622">
                  <a:extLst>
                    <a:ext uri="{9D8B030D-6E8A-4147-A177-3AD203B41FA5}">
                      <a16:colId xmlns:a16="http://schemas.microsoft.com/office/drawing/2014/main" val="1757495118"/>
                    </a:ext>
                  </a:extLst>
                </a:gridCol>
                <a:gridCol w="403622">
                  <a:extLst>
                    <a:ext uri="{9D8B030D-6E8A-4147-A177-3AD203B41FA5}">
                      <a16:colId xmlns:a16="http://schemas.microsoft.com/office/drawing/2014/main" val="3653190593"/>
                    </a:ext>
                  </a:extLst>
                </a:gridCol>
                <a:gridCol w="403622">
                  <a:extLst>
                    <a:ext uri="{9D8B030D-6E8A-4147-A177-3AD203B41FA5}">
                      <a16:colId xmlns:a16="http://schemas.microsoft.com/office/drawing/2014/main" val="1350404964"/>
                    </a:ext>
                  </a:extLst>
                </a:gridCol>
                <a:gridCol w="403622">
                  <a:extLst>
                    <a:ext uri="{9D8B030D-6E8A-4147-A177-3AD203B41FA5}">
                      <a16:colId xmlns:a16="http://schemas.microsoft.com/office/drawing/2014/main" val="4212076075"/>
                    </a:ext>
                  </a:extLst>
                </a:gridCol>
                <a:gridCol w="403622">
                  <a:extLst>
                    <a:ext uri="{9D8B030D-6E8A-4147-A177-3AD203B41FA5}">
                      <a16:colId xmlns:a16="http://schemas.microsoft.com/office/drawing/2014/main" val="1084087634"/>
                    </a:ext>
                  </a:extLst>
                </a:gridCol>
                <a:gridCol w="403622">
                  <a:extLst>
                    <a:ext uri="{9D8B030D-6E8A-4147-A177-3AD203B41FA5}">
                      <a16:colId xmlns:a16="http://schemas.microsoft.com/office/drawing/2014/main" val="4220662330"/>
                    </a:ext>
                  </a:extLst>
                </a:gridCol>
              </a:tblGrid>
              <a:tr h="370840">
                <a:tc>
                  <a:txBody>
                    <a:bodyPr/>
                    <a:lstStyle/>
                    <a:p>
                      <a:r>
                        <a:rPr lang="en-IN" dirty="0" smtClean="0">
                          <a:solidFill>
                            <a:schemeClr val="tx1"/>
                          </a:solidFill>
                        </a:rPr>
                        <a:t>  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 1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79098525"/>
                  </a:ext>
                </a:extLst>
              </a:tr>
            </a:tbl>
          </a:graphicData>
        </a:graphic>
      </p:graphicFrame>
      <p:cxnSp>
        <p:nvCxnSpPr>
          <p:cNvPr id="19" name="Straight Connector 18"/>
          <p:cNvCxnSpPr/>
          <p:nvPr/>
        </p:nvCxnSpPr>
        <p:spPr>
          <a:xfrm flipV="1">
            <a:off x="8201465" y="5988132"/>
            <a:ext cx="2528540" cy="1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608582638"/>
              </p:ext>
            </p:extLst>
          </p:nvPr>
        </p:nvGraphicFramePr>
        <p:xfrm>
          <a:off x="8308273" y="6164679"/>
          <a:ext cx="2421732" cy="370840"/>
        </p:xfrm>
        <a:graphic>
          <a:graphicData uri="http://schemas.openxmlformats.org/drawingml/2006/table">
            <a:tbl>
              <a:tblPr firstRow="1" bandRow="1">
                <a:tableStyleId>{5C22544A-7EE6-4342-B048-85BDC9FD1C3A}</a:tableStyleId>
              </a:tblPr>
              <a:tblGrid>
                <a:gridCol w="403622">
                  <a:extLst>
                    <a:ext uri="{9D8B030D-6E8A-4147-A177-3AD203B41FA5}">
                      <a16:colId xmlns:a16="http://schemas.microsoft.com/office/drawing/2014/main" val="1757495118"/>
                    </a:ext>
                  </a:extLst>
                </a:gridCol>
                <a:gridCol w="403622">
                  <a:extLst>
                    <a:ext uri="{9D8B030D-6E8A-4147-A177-3AD203B41FA5}">
                      <a16:colId xmlns:a16="http://schemas.microsoft.com/office/drawing/2014/main" val="3653190593"/>
                    </a:ext>
                  </a:extLst>
                </a:gridCol>
                <a:gridCol w="403622">
                  <a:extLst>
                    <a:ext uri="{9D8B030D-6E8A-4147-A177-3AD203B41FA5}">
                      <a16:colId xmlns:a16="http://schemas.microsoft.com/office/drawing/2014/main" val="1350404964"/>
                    </a:ext>
                  </a:extLst>
                </a:gridCol>
                <a:gridCol w="403622">
                  <a:extLst>
                    <a:ext uri="{9D8B030D-6E8A-4147-A177-3AD203B41FA5}">
                      <a16:colId xmlns:a16="http://schemas.microsoft.com/office/drawing/2014/main" val="4212076075"/>
                    </a:ext>
                  </a:extLst>
                </a:gridCol>
                <a:gridCol w="403622">
                  <a:extLst>
                    <a:ext uri="{9D8B030D-6E8A-4147-A177-3AD203B41FA5}">
                      <a16:colId xmlns:a16="http://schemas.microsoft.com/office/drawing/2014/main" val="1084087634"/>
                    </a:ext>
                  </a:extLst>
                </a:gridCol>
                <a:gridCol w="403622">
                  <a:extLst>
                    <a:ext uri="{9D8B030D-6E8A-4147-A177-3AD203B41FA5}">
                      <a16:colId xmlns:a16="http://schemas.microsoft.com/office/drawing/2014/main" val="4220662330"/>
                    </a:ext>
                  </a:extLst>
                </a:gridCol>
              </a:tblGrid>
              <a:tr h="370840">
                <a:tc>
                  <a:txBody>
                    <a:bodyPr/>
                    <a:lstStyle/>
                    <a:p>
                      <a:r>
                        <a:rPr lang="en-IN" dirty="0" smtClean="0">
                          <a:solidFill>
                            <a:schemeClr val="tx1"/>
                          </a:solidFill>
                        </a:rPr>
                        <a:t>  1</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 1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 </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0</a:t>
                      </a:r>
                      <a:endParaRPr lang="en-IN" dirty="0">
                        <a:solidFill>
                          <a:schemeClr val="tx1"/>
                        </a:solidFill>
                      </a:endParaRPr>
                    </a:p>
                  </a:txBody>
                  <a:tcPr>
                    <a:solidFill>
                      <a:schemeClr val="accent1">
                        <a:lumMod val="20000"/>
                        <a:lumOff val="80000"/>
                      </a:schemeClr>
                    </a:solidFill>
                  </a:tcPr>
                </a:tc>
                <a:tc>
                  <a:txBody>
                    <a:bodyPr/>
                    <a:lstStyle/>
                    <a:p>
                      <a:r>
                        <a:rPr lang="en-IN" dirty="0" smtClean="0">
                          <a:solidFill>
                            <a:schemeClr val="tx1"/>
                          </a:solidFill>
                        </a:rPr>
                        <a:t>1</a:t>
                      </a:r>
                      <a:endParaRPr lang="en-IN"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79098525"/>
                  </a:ext>
                </a:extLst>
              </a:tr>
            </a:tbl>
          </a:graphicData>
        </a:graphic>
      </p:graphicFrame>
      <p:sp>
        <p:nvSpPr>
          <p:cNvPr id="22" name="Equal 21"/>
          <p:cNvSpPr/>
          <p:nvPr/>
        </p:nvSpPr>
        <p:spPr>
          <a:xfrm>
            <a:off x="10730005" y="5694522"/>
            <a:ext cx="481946" cy="489960"/>
          </a:xfrm>
          <a:prstGeom prst="mathEqua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p:cNvSpPr txBox="1"/>
          <p:nvPr/>
        </p:nvSpPr>
        <p:spPr>
          <a:xfrm>
            <a:off x="11366697" y="5564484"/>
            <a:ext cx="675249" cy="461665"/>
          </a:xfrm>
          <a:prstGeom prst="rect">
            <a:avLst/>
          </a:prstGeom>
          <a:noFill/>
        </p:spPr>
        <p:txBody>
          <a:bodyPr wrap="square" rtlCol="0">
            <a:spAutoFit/>
          </a:bodyPr>
          <a:lstStyle/>
          <a:p>
            <a:r>
              <a:rPr lang="en-IN" sz="2400" b="1" dirty="0" smtClean="0"/>
              <a:t>2</a:t>
            </a:r>
            <a:endParaRPr lang="en-IN" sz="2400" b="1" dirty="0"/>
          </a:p>
        </p:txBody>
      </p:sp>
      <p:cxnSp>
        <p:nvCxnSpPr>
          <p:cNvPr id="26" name="Straight Connector 25"/>
          <p:cNvCxnSpPr/>
          <p:nvPr/>
        </p:nvCxnSpPr>
        <p:spPr>
          <a:xfrm>
            <a:off x="11310425" y="5988132"/>
            <a:ext cx="51511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363812" y="5988132"/>
            <a:ext cx="675249" cy="461665"/>
          </a:xfrm>
          <a:prstGeom prst="rect">
            <a:avLst/>
          </a:prstGeom>
          <a:noFill/>
        </p:spPr>
        <p:txBody>
          <a:bodyPr wrap="square" rtlCol="0">
            <a:spAutoFit/>
          </a:bodyPr>
          <a:lstStyle/>
          <a:p>
            <a:r>
              <a:rPr lang="en-IN" sz="2400" b="1" dirty="0"/>
              <a:t>4</a:t>
            </a:r>
            <a:endParaRPr lang="en-IN" sz="2400" b="1"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5044" y="5517735"/>
            <a:ext cx="2809664" cy="851413"/>
          </a:xfrm>
          <a:prstGeom prst="rect">
            <a:avLst/>
          </a:prstGeom>
        </p:spPr>
      </p:pic>
      <p:sp>
        <p:nvSpPr>
          <p:cNvPr id="28" name="Slide Number Placeholder 27"/>
          <p:cNvSpPr>
            <a:spLocks noGrp="1"/>
          </p:cNvSpPr>
          <p:nvPr>
            <p:ph type="sldNum" sz="quarter" idx="12"/>
          </p:nvPr>
        </p:nvSpPr>
        <p:spPr>
          <a:xfrm>
            <a:off x="9358405" y="6553814"/>
            <a:ext cx="2743200" cy="365125"/>
          </a:xfrm>
        </p:spPr>
        <p:txBody>
          <a:bodyPr/>
          <a:lstStyle/>
          <a:p>
            <a:fld id="{EE9CEA81-F045-439B-BCD7-589DB3C44772}" type="slidenum">
              <a:rPr lang="en-IN" smtClean="0"/>
              <a:t>6</a:t>
            </a:fld>
            <a:endParaRPr lang="en-IN" dirty="0"/>
          </a:p>
        </p:txBody>
      </p:sp>
      <p:sp>
        <p:nvSpPr>
          <p:cNvPr id="32" name="TextBox 31"/>
          <p:cNvSpPr txBox="1"/>
          <p:nvPr/>
        </p:nvSpPr>
        <p:spPr>
          <a:xfrm>
            <a:off x="10970978" y="6588869"/>
            <a:ext cx="1380226" cy="246221"/>
          </a:xfrm>
          <a:prstGeom prst="rect">
            <a:avLst/>
          </a:prstGeom>
          <a:noFill/>
        </p:spPr>
        <p:txBody>
          <a:bodyPr wrap="square" rtlCol="0">
            <a:spAutoFit/>
          </a:bodyPr>
          <a:lstStyle/>
          <a:p>
            <a:r>
              <a:rPr lang="en-IN" sz="1000" dirty="0" smtClean="0"/>
              <a:t>Ref::12</a:t>
            </a:r>
            <a:endParaRPr lang="en-IN" sz="1000" dirty="0"/>
          </a:p>
        </p:txBody>
      </p:sp>
    </p:spTree>
    <p:extLst>
      <p:ext uri="{BB962C8B-B14F-4D97-AF65-F5344CB8AC3E}">
        <p14:creationId xmlns:p14="http://schemas.microsoft.com/office/powerpoint/2010/main" val="3575875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6688" y="195482"/>
            <a:ext cx="7072286" cy="461665"/>
          </a:xfrm>
          <a:prstGeom prst="rect">
            <a:avLst/>
          </a:prstGeom>
          <a:noFill/>
        </p:spPr>
        <p:txBody>
          <a:bodyPr wrap="square" rtlCol="0">
            <a:spAutoFit/>
          </a:bodyPr>
          <a:lstStyle/>
          <a:p>
            <a:r>
              <a:rPr lang="en-IN" sz="2400" dirty="0" smtClean="0">
                <a:solidFill>
                  <a:schemeClr val="accent6">
                    <a:lumMod val="75000"/>
                  </a:schemeClr>
                </a:solidFill>
                <a:latin typeface="Bookman Old Style" panose="02050604050505020204" pitchFamily="18" charset="0"/>
              </a:rPr>
              <a:t>Non Linear Local Decision Boundary </a:t>
            </a:r>
            <a:endParaRPr lang="en-IN" sz="2400" dirty="0">
              <a:solidFill>
                <a:schemeClr val="accent6">
                  <a:lumMod val="75000"/>
                </a:schemeClr>
              </a:solidFill>
              <a:latin typeface="Bookman Old Style" panose="02050604050505020204" pitchFamily="18" charset="0"/>
            </a:endParaRPr>
          </a:p>
        </p:txBody>
      </p:sp>
      <p:sp>
        <p:nvSpPr>
          <p:cNvPr id="5" name="TextBox 4"/>
          <p:cNvSpPr txBox="1"/>
          <p:nvPr/>
        </p:nvSpPr>
        <p:spPr>
          <a:xfrm>
            <a:off x="7006105" y="1199362"/>
            <a:ext cx="4198513"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Decision tree as the local model to capture non-linearity.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Used tree interpreter for calculating  feature importance. </a:t>
            </a:r>
            <a:endParaRPr lang="en-IN" dirty="0"/>
          </a:p>
        </p:txBody>
      </p:sp>
      <p:sp>
        <p:nvSpPr>
          <p:cNvPr id="7" name="TextBox 6"/>
          <p:cNvSpPr txBox="1"/>
          <p:nvPr/>
        </p:nvSpPr>
        <p:spPr>
          <a:xfrm>
            <a:off x="584917" y="4194445"/>
            <a:ext cx="2268827" cy="461665"/>
          </a:xfrm>
          <a:prstGeom prst="rect">
            <a:avLst/>
          </a:prstGeom>
          <a:noFill/>
        </p:spPr>
        <p:txBody>
          <a:bodyPr wrap="square" rtlCol="0">
            <a:spAutoFit/>
          </a:bodyPr>
          <a:lstStyle/>
          <a:p>
            <a:r>
              <a:rPr lang="en-IN" sz="2400" dirty="0" smtClean="0">
                <a:solidFill>
                  <a:schemeClr val="accent1"/>
                </a:solidFill>
                <a:latin typeface="Bell MT" panose="02020503060305020303" pitchFamily="18" charset="0"/>
              </a:rPr>
              <a:t>Tree interpreter </a:t>
            </a:r>
            <a:endParaRPr lang="en-IN" sz="2400" dirty="0">
              <a:solidFill>
                <a:schemeClr val="accent1"/>
              </a:solidFill>
              <a:latin typeface="Bell MT" panose="02020503060305020303" pitchFamily="18" charset="0"/>
            </a:endParaRPr>
          </a:p>
        </p:txBody>
      </p:sp>
      <p:sp>
        <p:nvSpPr>
          <p:cNvPr id="9" name="TextBox 8"/>
          <p:cNvSpPr txBox="1"/>
          <p:nvPr/>
        </p:nvSpPr>
        <p:spPr>
          <a:xfrm>
            <a:off x="584917" y="4971791"/>
            <a:ext cx="5630213"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Each </a:t>
            </a:r>
            <a:r>
              <a:rPr lang="en-IN" dirty="0"/>
              <a:t>prediction is decomposed into a sum of contributions from each </a:t>
            </a:r>
            <a:r>
              <a:rPr lang="en-IN" dirty="0" smtClean="0"/>
              <a:t>feature.</a:t>
            </a:r>
            <a:endParaRPr lang="en-IN" dirty="0"/>
          </a:p>
        </p:txBody>
      </p:sp>
      <p:sp>
        <p:nvSpPr>
          <p:cNvPr id="10" name="Rectangle 9"/>
          <p:cNvSpPr/>
          <p:nvPr/>
        </p:nvSpPr>
        <p:spPr>
          <a:xfrm>
            <a:off x="339013" y="5933803"/>
            <a:ext cx="7116864" cy="369332"/>
          </a:xfrm>
          <a:prstGeom prst="rect">
            <a:avLst/>
          </a:prstGeom>
        </p:spPr>
        <p:txBody>
          <a:bodyPr wrap="square">
            <a:spAutoFit/>
          </a:bodyPr>
          <a:lstStyle/>
          <a:p>
            <a:r>
              <a:rPr lang="en-IN" dirty="0">
                <a:latin typeface="Bodoni MT" panose="02070603080606020203" pitchFamily="18" charset="0"/>
              </a:rPr>
              <a:t>prediction = bias + </a:t>
            </a:r>
            <a:r>
              <a:rPr lang="en-IN" dirty="0" smtClean="0">
                <a:latin typeface="Bodoni MT" panose="02070603080606020203" pitchFamily="18" charset="0"/>
              </a:rPr>
              <a:t>feature</a:t>
            </a:r>
            <a:r>
              <a:rPr lang="en-IN" baseline="-25000" dirty="0" smtClean="0">
                <a:latin typeface="Bodoni MT" panose="02070603080606020203" pitchFamily="18" charset="0"/>
              </a:rPr>
              <a:t>1</a:t>
            </a:r>
            <a:r>
              <a:rPr lang="en-IN" dirty="0" smtClean="0">
                <a:latin typeface="Bodoni MT" panose="02070603080606020203" pitchFamily="18" charset="0"/>
              </a:rPr>
              <a:t>contribution+…+feature</a:t>
            </a:r>
            <a:r>
              <a:rPr lang="en-IN" baseline="-25000" dirty="0" smtClean="0">
                <a:latin typeface="Bodoni MT" panose="02070603080606020203" pitchFamily="18" charset="0"/>
              </a:rPr>
              <a:t>n</a:t>
            </a:r>
            <a:r>
              <a:rPr lang="en-IN" dirty="0" smtClean="0">
                <a:latin typeface="Bodoni MT" panose="02070603080606020203" pitchFamily="18" charset="0"/>
              </a:rPr>
              <a:t>contribution</a:t>
            </a:r>
            <a:endParaRPr lang="en-IN" dirty="0">
              <a:latin typeface="Bodoni MT" panose="02070603080606020203" pitchFamily="18" charset="0"/>
            </a:endParaRPr>
          </a:p>
        </p:txBody>
      </p:sp>
      <p:sp>
        <p:nvSpPr>
          <p:cNvPr id="12" name="Slide Number Placeholder 11"/>
          <p:cNvSpPr>
            <a:spLocks noGrp="1"/>
          </p:cNvSpPr>
          <p:nvPr>
            <p:ph type="sldNum" sz="quarter" idx="12"/>
          </p:nvPr>
        </p:nvSpPr>
        <p:spPr>
          <a:xfrm>
            <a:off x="9448800" y="6589446"/>
            <a:ext cx="2743200" cy="365125"/>
          </a:xfrm>
        </p:spPr>
        <p:txBody>
          <a:bodyPr/>
          <a:lstStyle/>
          <a:p>
            <a:fld id="{EE9CEA81-F045-439B-BCD7-589DB3C44772}" type="slidenum">
              <a:rPr lang="en-IN" smtClean="0"/>
              <a:t>7</a:t>
            </a:fld>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999" y="2784765"/>
            <a:ext cx="4771765" cy="3576998"/>
          </a:xfrm>
          <a:prstGeom prst="rect">
            <a:avLst/>
          </a:prstGeom>
        </p:spPr>
      </p:pic>
      <p:sp>
        <p:nvSpPr>
          <p:cNvPr id="15" name="Rectangle 14"/>
          <p:cNvSpPr/>
          <p:nvPr/>
        </p:nvSpPr>
        <p:spPr>
          <a:xfrm>
            <a:off x="7006104" y="6303134"/>
            <a:ext cx="5292765" cy="461665"/>
          </a:xfrm>
          <a:prstGeom prst="rect">
            <a:avLst/>
          </a:prstGeom>
        </p:spPr>
        <p:txBody>
          <a:bodyPr wrap="square">
            <a:spAutoFit/>
          </a:bodyPr>
          <a:lstStyle/>
          <a:p>
            <a:r>
              <a:rPr lang="en-IN" sz="1200" dirty="0"/>
              <a:t>Prediction: </a:t>
            </a:r>
            <a:r>
              <a:rPr lang="en-IN" sz="1200" b="1" u="sng" dirty="0"/>
              <a:t>12.95</a:t>
            </a:r>
            <a:r>
              <a:rPr lang="en-IN" sz="1200" b="1" dirty="0"/>
              <a:t> ≈ 22.60</a:t>
            </a:r>
            <a:r>
              <a:rPr lang="en-IN" sz="1200" dirty="0"/>
              <a:t> (trainset mean)</a:t>
            </a:r>
            <a:r>
              <a:rPr lang="en-IN" sz="1200" b="1" dirty="0"/>
              <a:t> - 2.64</a:t>
            </a:r>
            <a:r>
              <a:rPr lang="en-IN" sz="1200" dirty="0"/>
              <a:t>(loss from RM)</a:t>
            </a:r>
            <a:r>
              <a:rPr lang="en-IN" sz="1200" b="1" dirty="0"/>
              <a:t> - 5.04</a:t>
            </a:r>
            <a:r>
              <a:rPr lang="en-IN" sz="1200" dirty="0"/>
              <a:t>(loss from LSTAT)</a:t>
            </a:r>
            <a:r>
              <a:rPr lang="en-IN" sz="1200" b="1" dirty="0"/>
              <a:t> - 1.96</a:t>
            </a:r>
            <a:r>
              <a:rPr lang="en-IN" sz="1200" dirty="0"/>
              <a:t>(loss from NOX)</a:t>
            </a:r>
            <a:endParaRPr lang="en-IN" sz="1200" dirty="0">
              <a:latin typeface="Bodoni MT" panose="02070603080606020203"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686264824"/>
              </p:ext>
            </p:extLst>
          </p:nvPr>
        </p:nvGraphicFramePr>
        <p:xfrm>
          <a:off x="7455877" y="4396035"/>
          <a:ext cx="796327" cy="335280"/>
        </p:xfrm>
        <a:graphic>
          <a:graphicData uri="http://schemas.openxmlformats.org/drawingml/2006/table">
            <a:tbl>
              <a:tblPr firstRow="1" bandRow="1">
                <a:tableStyleId>{5C22544A-7EE6-4342-B048-85BDC9FD1C3A}</a:tableStyleId>
              </a:tblPr>
              <a:tblGrid>
                <a:gridCol w="796327">
                  <a:extLst>
                    <a:ext uri="{9D8B030D-6E8A-4147-A177-3AD203B41FA5}">
                      <a16:colId xmlns:a16="http://schemas.microsoft.com/office/drawing/2014/main" val="2194791447"/>
                    </a:ext>
                  </a:extLst>
                </a:gridCol>
              </a:tblGrid>
              <a:tr h="229304">
                <a:tc>
                  <a:txBody>
                    <a:bodyPr/>
                    <a:lstStyle/>
                    <a:p>
                      <a:r>
                        <a:rPr lang="en-IN" sz="800" dirty="0" smtClean="0">
                          <a:solidFill>
                            <a:schemeClr val="tx1"/>
                          </a:solidFill>
                        </a:rPr>
                        <a:t>RM  &lt;= 6.94</a:t>
                      </a:r>
                    </a:p>
                    <a:p>
                      <a:r>
                        <a:rPr lang="en-IN" sz="800" dirty="0" smtClean="0">
                          <a:solidFill>
                            <a:schemeClr val="tx1"/>
                          </a:solidFill>
                        </a:rPr>
                        <a:t>Value</a:t>
                      </a:r>
                      <a:r>
                        <a:rPr lang="en-IN" sz="800" baseline="0" dirty="0" smtClean="0">
                          <a:solidFill>
                            <a:schemeClr val="tx1"/>
                          </a:solidFill>
                        </a:rPr>
                        <a:t> : 22.60</a:t>
                      </a:r>
                      <a:endParaRPr lang="en-IN" sz="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19039763"/>
              </p:ext>
            </p:extLst>
          </p:nvPr>
        </p:nvGraphicFramePr>
        <p:xfrm>
          <a:off x="8077201" y="3378320"/>
          <a:ext cx="961300" cy="360466"/>
        </p:xfrm>
        <a:graphic>
          <a:graphicData uri="http://schemas.openxmlformats.org/drawingml/2006/table">
            <a:tbl>
              <a:tblPr firstRow="1" bandRow="1">
                <a:tableStyleId>{5C22544A-7EE6-4342-B048-85BDC9FD1C3A}</a:tableStyleId>
              </a:tblPr>
              <a:tblGrid>
                <a:gridCol w="961300">
                  <a:extLst>
                    <a:ext uri="{9D8B030D-6E8A-4147-A177-3AD203B41FA5}">
                      <a16:colId xmlns:a16="http://schemas.microsoft.com/office/drawing/2014/main" val="2194791447"/>
                    </a:ext>
                  </a:extLst>
                </a:gridCol>
              </a:tblGrid>
              <a:tr h="360466">
                <a:tc>
                  <a:txBody>
                    <a:bodyPr/>
                    <a:lstStyle/>
                    <a:p>
                      <a:r>
                        <a:rPr lang="en-IN" sz="800" dirty="0" smtClean="0">
                          <a:solidFill>
                            <a:schemeClr val="tx1"/>
                          </a:solidFill>
                        </a:rPr>
                        <a:t>LSAT  &lt;= 14.40</a:t>
                      </a:r>
                    </a:p>
                    <a:p>
                      <a:r>
                        <a:rPr lang="en-IN" sz="800" dirty="0" smtClean="0">
                          <a:solidFill>
                            <a:schemeClr val="tx1"/>
                          </a:solidFill>
                        </a:rPr>
                        <a:t>Value</a:t>
                      </a:r>
                      <a:r>
                        <a:rPr lang="en-IN" sz="800" baseline="0" dirty="0" smtClean="0">
                          <a:solidFill>
                            <a:schemeClr val="tx1"/>
                          </a:solidFill>
                        </a:rPr>
                        <a:t> : 19.96</a:t>
                      </a:r>
                      <a:endParaRPr lang="en-IN" sz="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06960297"/>
              </p:ext>
            </p:extLst>
          </p:nvPr>
        </p:nvGraphicFramePr>
        <p:xfrm>
          <a:off x="9082283" y="3908859"/>
          <a:ext cx="814480" cy="339650"/>
        </p:xfrm>
        <a:graphic>
          <a:graphicData uri="http://schemas.openxmlformats.org/drawingml/2006/table">
            <a:tbl>
              <a:tblPr firstRow="1" bandRow="1">
                <a:tableStyleId>{5C22544A-7EE6-4342-B048-85BDC9FD1C3A}</a:tableStyleId>
              </a:tblPr>
              <a:tblGrid>
                <a:gridCol w="814480">
                  <a:extLst>
                    <a:ext uri="{9D8B030D-6E8A-4147-A177-3AD203B41FA5}">
                      <a16:colId xmlns:a16="http://schemas.microsoft.com/office/drawing/2014/main" val="2194791447"/>
                    </a:ext>
                  </a:extLst>
                </a:gridCol>
              </a:tblGrid>
              <a:tr h="339650">
                <a:tc>
                  <a:txBody>
                    <a:bodyPr/>
                    <a:lstStyle/>
                    <a:p>
                      <a:r>
                        <a:rPr lang="en-IN" sz="800" dirty="0" smtClean="0">
                          <a:solidFill>
                            <a:schemeClr val="tx1"/>
                          </a:solidFill>
                        </a:rPr>
                        <a:t>NOX  &lt;= 0.61</a:t>
                      </a:r>
                    </a:p>
                    <a:p>
                      <a:r>
                        <a:rPr lang="en-IN" sz="800" dirty="0" smtClean="0">
                          <a:solidFill>
                            <a:schemeClr val="tx1"/>
                          </a:solidFill>
                        </a:rPr>
                        <a:t>Value</a:t>
                      </a:r>
                      <a:r>
                        <a:rPr lang="en-IN" sz="800" baseline="0" dirty="0" smtClean="0">
                          <a:solidFill>
                            <a:schemeClr val="tx1"/>
                          </a:solidFill>
                        </a:rPr>
                        <a:t> : 14.91</a:t>
                      </a:r>
                      <a:endParaRPr lang="en-IN" sz="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937789104"/>
              </p:ext>
            </p:extLst>
          </p:nvPr>
        </p:nvGraphicFramePr>
        <p:xfrm>
          <a:off x="10844210" y="4057706"/>
          <a:ext cx="939801" cy="247540"/>
        </p:xfrm>
        <a:graphic>
          <a:graphicData uri="http://schemas.openxmlformats.org/drawingml/2006/table">
            <a:tbl>
              <a:tblPr firstRow="1" bandRow="1">
                <a:tableStyleId>{5C22544A-7EE6-4342-B048-85BDC9FD1C3A}</a:tableStyleId>
              </a:tblPr>
              <a:tblGrid>
                <a:gridCol w="939801">
                  <a:extLst>
                    <a:ext uri="{9D8B030D-6E8A-4147-A177-3AD203B41FA5}">
                      <a16:colId xmlns:a16="http://schemas.microsoft.com/office/drawing/2014/main" val="2194791447"/>
                    </a:ext>
                  </a:extLst>
                </a:gridCol>
              </a:tblGrid>
              <a:tr h="247540">
                <a:tc>
                  <a:txBody>
                    <a:bodyPr/>
                    <a:lstStyle/>
                    <a:p>
                      <a:pPr algn="ctr"/>
                      <a:r>
                        <a:rPr lang="en-IN" sz="1000" dirty="0" smtClean="0">
                          <a:solidFill>
                            <a:schemeClr val="tx1"/>
                          </a:solidFill>
                        </a:rPr>
                        <a:t>Value</a:t>
                      </a:r>
                      <a:r>
                        <a:rPr lang="en-IN" sz="1000" baseline="0" dirty="0" smtClean="0">
                          <a:solidFill>
                            <a:schemeClr val="tx1"/>
                          </a:solidFill>
                        </a:rPr>
                        <a:t> : 12.95</a:t>
                      </a:r>
                      <a:endParaRPr lang="en-IN" sz="1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917" y="954521"/>
            <a:ext cx="3742773" cy="3103185"/>
          </a:xfrm>
          <a:prstGeom prst="rect">
            <a:avLst/>
          </a:prstGeom>
        </p:spPr>
      </p:pic>
      <p:sp>
        <p:nvSpPr>
          <p:cNvPr id="23" name="TextBox 22"/>
          <p:cNvSpPr txBox="1"/>
          <p:nvPr/>
        </p:nvSpPr>
        <p:spPr>
          <a:xfrm>
            <a:off x="4327690" y="6589446"/>
            <a:ext cx="1887440" cy="246221"/>
          </a:xfrm>
          <a:prstGeom prst="rect">
            <a:avLst/>
          </a:prstGeom>
          <a:noFill/>
        </p:spPr>
        <p:txBody>
          <a:bodyPr wrap="square" rtlCol="0">
            <a:spAutoFit/>
          </a:bodyPr>
          <a:lstStyle/>
          <a:p>
            <a:r>
              <a:rPr lang="en-IN" sz="1000" dirty="0" smtClean="0"/>
              <a:t>Ref :7 </a:t>
            </a:r>
            <a:endParaRPr lang="en-IN" sz="1000" dirty="0"/>
          </a:p>
        </p:txBody>
      </p:sp>
      <p:sp>
        <p:nvSpPr>
          <p:cNvPr id="24" name="Rectangle 23"/>
          <p:cNvSpPr/>
          <p:nvPr/>
        </p:nvSpPr>
        <p:spPr>
          <a:xfrm>
            <a:off x="11011443" y="6623373"/>
            <a:ext cx="822661" cy="246221"/>
          </a:xfrm>
          <a:prstGeom prst="rect">
            <a:avLst/>
          </a:prstGeom>
        </p:spPr>
        <p:txBody>
          <a:bodyPr wrap="none">
            <a:spAutoFit/>
          </a:bodyPr>
          <a:lstStyle/>
          <a:p>
            <a:r>
              <a:rPr lang="en-IN" sz="1000" dirty="0"/>
              <a:t>Ref : [</a:t>
            </a:r>
            <a:r>
              <a:rPr lang="en-IN" sz="1000" dirty="0" smtClean="0"/>
              <a:t>13,14]</a:t>
            </a:r>
            <a:endParaRPr lang="en-IN" sz="1000" dirty="0"/>
          </a:p>
        </p:txBody>
      </p:sp>
    </p:spTree>
    <p:extLst>
      <p:ext uri="{BB962C8B-B14F-4D97-AF65-F5344CB8AC3E}">
        <p14:creationId xmlns:p14="http://schemas.microsoft.com/office/powerpoint/2010/main" val="1848492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6056" y="120809"/>
            <a:ext cx="7891975" cy="830997"/>
          </a:xfrm>
          <a:prstGeom prst="rect">
            <a:avLst/>
          </a:prstGeom>
          <a:noFill/>
        </p:spPr>
        <p:txBody>
          <a:bodyPr wrap="square" rtlCol="0">
            <a:spAutoFit/>
          </a:bodyPr>
          <a:lstStyle/>
          <a:p>
            <a:pPr algn="ctr"/>
            <a:r>
              <a:rPr lang="en-IN" sz="2400" dirty="0" smtClean="0">
                <a:solidFill>
                  <a:schemeClr val="accent6">
                    <a:lumMod val="75000"/>
                  </a:schemeClr>
                </a:solidFill>
                <a:latin typeface="Bookman Old Style" panose="02050604050505020204" pitchFamily="18" charset="0"/>
              </a:rPr>
              <a:t>Conditional Feature Contribution From </a:t>
            </a:r>
          </a:p>
          <a:p>
            <a:pPr algn="ctr"/>
            <a:r>
              <a:rPr lang="en-IN" sz="2400" dirty="0" smtClean="0">
                <a:solidFill>
                  <a:schemeClr val="accent6">
                    <a:lumMod val="75000"/>
                  </a:schemeClr>
                </a:solidFill>
                <a:latin typeface="Bookman Old Style" panose="02050604050505020204" pitchFamily="18" charset="0"/>
              </a:rPr>
              <a:t>Tree Interpreter </a:t>
            </a:r>
            <a:endParaRPr lang="en-IN" sz="2400" dirty="0">
              <a:solidFill>
                <a:schemeClr val="accent6">
                  <a:lumMod val="75000"/>
                </a:schemeClr>
              </a:solidFill>
              <a:latin typeface="Bookman Old Style" panose="02050604050505020204" pitchFamily="18" charset="0"/>
            </a:endParaRPr>
          </a:p>
        </p:txBody>
      </p:sp>
      <p:sp>
        <p:nvSpPr>
          <p:cNvPr id="6" name="TextBox 5"/>
          <p:cNvSpPr txBox="1"/>
          <p:nvPr/>
        </p:nvSpPr>
        <p:spPr>
          <a:xfrm>
            <a:off x="1106678" y="1182988"/>
            <a:ext cx="9713722" cy="646331"/>
          </a:xfrm>
          <a:prstGeom prst="rect">
            <a:avLst/>
          </a:prstGeom>
          <a:noFill/>
        </p:spPr>
        <p:txBody>
          <a:bodyPr wrap="square" rtlCol="0">
            <a:spAutoFit/>
          </a:bodyPr>
          <a:lstStyle/>
          <a:p>
            <a:pPr algn="ctr"/>
            <a:r>
              <a:rPr lang="en-IN" dirty="0" smtClean="0"/>
              <a:t>There might be the case where features individually contributes nothing towards prediction but becomes predictive in conjunction </a:t>
            </a:r>
            <a:r>
              <a:rPr lang="en-IN" dirty="0"/>
              <a:t>with the </a:t>
            </a:r>
            <a:r>
              <a:rPr lang="en-IN" dirty="0" smtClean="0"/>
              <a:t>other </a:t>
            </a:r>
            <a:r>
              <a:rPr lang="en-IN" dirty="0"/>
              <a:t>input feature</a:t>
            </a:r>
            <a:r>
              <a:rPr lang="en-IN" dirty="0" smtClean="0"/>
              <a:t> </a:t>
            </a:r>
            <a:endParaRPr lang="en-IN" dirty="0"/>
          </a:p>
        </p:txBody>
      </p:sp>
      <p:sp>
        <p:nvSpPr>
          <p:cNvPr id="7" name="TextBox 6"/>
          <p:cNvSpPr txBox="1"/>
          <p:nvPr/>
        </p:nvSpPr>
        <p:spPr>
          <a:xfrm>
            <a:off x="661182" y="2504048"/>
            <a:ext cx="1955409" cy="369332"/>
          </a:xfrm>
          <a:prstGeom prst="rect">
            <a:avLst/>
          </a:prstGeom>
          <a:noFill/>
        </p:spPr>
        <p:txBody>
          <a:bodyPr wrap="square" rtlCol="0">
            <a:spAutoFit/>
          </a:bodyPr>
          <a:lstStyle/>
          <a:p>
            <a:r>
              <a:rPr lang="en-IN" dirty="0" smtClean="0">
                <a:solidFill>
                  <a:srgbClr val="FF0000"/>
                </a:solidFill>
              </a:rPr>
              <a:t>Exclusive OR(XOR) </a:t>
            </a:r>
            <a:endParaRPr lang="en-IN" dirty="0">
              <a:solidFill>
                <a:srgbClr val="FF0000"/>
              </a:solidFill>
            </a:endParaRPr>
          </a:p>
        </p:txBody>
      </p:sp>
      <p:sp>
        <p:nvSpPr>
          <p:cNvPr id="8" name="TextBox 7"/>
          <p:cNvSpPr txBox="1"/>
          <p:nvPr/>
        </p:nvSpPr>
        <p:spPr>
          <a:xfrm>
            <a:off x="4152740" y="2864483"/>
            <a:ext cx="8357915" cy="323165"/>
          </a:xfrm>
          <a:prstGeom prst="rect">
            <a:avLst/>
          </a:prstGeom>
          <a:noFill/>
        </p:spPr>
        <p:txBody>
          <a:bodyPr wrap="square" rtlCol="0">
            <a:spAutoFit/>
          </a:bodyPr>
          <a:lstStyle/>
          <a:p>
            <a:r>
              <a:rPr lang="en-IN" sz="1500" dirty="0">
                <a:latin typeface="Bodoni MT" panose="02070603080606020203" pitchFamily="18" charset="0"/>
              </a:rPr>
              <a:t>p</a:t>
            </a:r>
            <a:r>
              <a:rPr lang="en-IN" sz="1500" dirty="0" smtClean="0">
                <a:latin typeface="Bodoni MT" panose="02070603080606020203" pitchFamily="18" charset="0"/>
              </a:rPr>
              <a:t>rediction = bias + feature</a:t>
            </a:r>
            <a:r>
              <a:rPr lang="en-IN" sz="1500" baseline="-25000" dirty="0" smtClean="0">
                <a:latin typeface="Bodoni MT" panose="02070603080606020203" pitchFamily="18" charset="0"/>
              </a:rPr>
              <a:t>1</a:t>
            </a:r>
            <a:r>
              <a:rPr lang="en-IN" sz="1500" dirty="0" smtClean="0">
                <a:latin typeface="Bodoni MT" panose="02070603080606020203" pitchFamily="18" charset="0"/>
              </a:rPr>
              <a:t>contribution +feature</a:t>
            </a:r>
            <a:r>
              <a:rPr lang="en-IN" sz="1500" baseline="-25000" dirty="0" smtClean="0">
                <a:latin typeface="Bodoni MT" panose="02070603080606020203" pitchFamily="18" charset="0"/>
              </a:rPr>
              <a:t>2</a:t>
            </a:r>
            <a:r>
              <a:rPr lang="en-IN" sz="1500" dirty="0" smtClean="0">
                <a:latin typeface="Bodoni MT" panose="02070603080606020203" pitchFamily="18" charset="0"/>
              </a:rPr>
              <a:t>contribution + (feature</a:t>
            </a:r>
            <a:r>
              <a:rPr lang="en-IN" sz="1500" baseline="-25000" dirty="0" smtClean="0">
                <a:latin typeface="Bodoni MT" panose="02070603080606020203" pitchFamily="18" charset="0"/>
              </a:rPr>
              <a:t>1</a:t>
            </a:r>
            <a:r>
              <a:rPr lang="en-IN" sz="1500" dirty="0" smtClean="0">
                <a:latin typeface="Bodoni MT" panose="02070603080606020203" pitchFamily="18" charset="0"/>
              </a:rPr>
              <a:t>,feature</a:t>
            </a:r>
            <a:r>
              <a:rPr lang="en-IN" sz="1500" baseline="-25000" dirty="0" smtClean="0">
                <a:latin typeface="Bodoni MT" panose="02070603080606020203" pitchFamily="18" charset="0"/>
              </a:rPr>
              <a:t>2</a:t>
            </a:r>
            <a:r>
              <a:rPr lang="en-IN" sz="1500" dirty="0" smtClean="0">
                <a:latin typeface="Bodoni MT" panose="02070603080606020203" pitchFamily="18" charset="0"/>
              </a:rPr>
              <a:t>)contribution </a:t>
            </a:r>
            <a:endParaRPr lang="en-IN" sz="1500" dirty="0">
              <a:latin typeface="Bodoni MT" panose="02070603080606020203" pitchFamily="18" charset="0"/>
            </a:endParaRPr>
          </a:p>
        </p:txBody>
      </p:sp>
      <p:sp>
        <p:nvSpPr>
          <p:cNvPr id="11" name="Slide Number Placeholder 10"/>
          <p:cNvSpPr>
            <a:spLocks noGrp="1"/>
          </p:cNvSpPr>
          <p:nvPr>
            <p:ph type="sldNum" sz="quarter" idx="12"/>
          </p:nvPr>
        </p:nvSpPr>
        <p:spPr>
          <a:xfrm>
            <a:off x="9448800" y="6527607"/>
            <a:ext cx="2743200" cy="365125"/>
          </a:xfrm>
        </p:spPr>
        <p:txBody>
          <a:bodyPr/>
          <a:lstStyle/>
          <a:p>
            <a:fld id="{EE9CEA81-F045-439B-BCD7-589DB3C44772}" type="slidenum">
              <a:rPr lang="en-IN" smtClean="0"/>
              <a:t>8</a:t>
            </a:fld>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744228831"/>
              </p:ext>
            </p:extLst>
          </p:nvPr>
        </p:nvGraphicFramePr>
        <p:xfrm>
          <a:off x="194898" y="2907619"/>
          <a:ext cx="3162315" cy="2287835"/>
        </p:xfrm>
        <a:graphic>
          <a:graphicData uri="http://schemas.openxmlformats.org/drawingml/2006/table">
            <a:tbl>
              <a:tblPr firstRow="1" bandRow="1">
                <a:tableStyleId>{5C22544A-7EE6-4342-B048-85BDC9FD1C3A}</a:tableStyleId>
              </a:tblPr>
              <a:tblGrid>
                <a:gridCol w="1054105">
                  <a:extLst>
                    <a:ext uri="{9D8B030D-6E8A-4147-A177-3AD203B41FA5}">
                      <a16:colId xmlns:a16="http://schemas.microsoft.com/office/drawing/2014/main" val="3432176654"/>
                    </a:ext>
                  </a:extLst>
                </a:gridCol>
                <a:gridCol w="1054105">
                  <a:extLst>
                    <a:ext uri="{9D8B030D-6E8A-4147-A177-3AD203B41FA5}">
                      <a16:colId xmlns:a16="http://schemas.microsoft.com/office/drawing/2014/main" val="4196444209"/>
                    </a:ext>
                  </a:extLst>
                </a:gridCol>
                <a:gridCol w="1054105">
                  <a:extLst>
                    <a:ext uri="{9D8B030D-6E8A-4147-A177-3AD203B41FA5}">
                      <a16:colId xmlns:a16="http://schemas.microsoft.com/office/drawing/2014/main" val="3100296747"/>
                    </a:ext>
                  </a:extLst>
                </a:gridCol>
              </a:tblGrid>
              <a:tr h="457567">
                <a:tc>
                  <a:txBody>
                    <a:bodyPr/>
                    <a:lstStyle/>
                    <a:p>
                      <a:pPr algn="ctr"/>
                      <a:r>
                        <a:rPr lang="en-IN" dirty="0" smtClean="0"/>
                        <a:t>X1</a:t>
                      </a:r>
                      <a:endParaRPr lang="en-IN" dirty="0"/>
                    </a:p>
                  </a:txBody>
                  <a:tcPr/>
                </a:tc>
                <a:tc>
                  <a:txBody>
                    <a:bodyPr/>
                    <a:lstStyle/>
                    <a:p>
                      <a:pPr algn="ctr"/>
                      <a:r>
                        <a:rPr lang="en-IN" dirty="0" smtClean="0"/>
                        <a:t>X2</a:t>
                      </a:r>
                      <a:endParaRPr lang="en-IN" dirty="0"/>
                    </a:p>
                  </a:txBody>
                  <a:tcPr/>
                </a:tc>
                <a:tc>
                  <a:txBody>
                    <a:bodyPr/>
                    <a:lstStyle/>
                    <a:p>
                      <a:r>
                        <a:rPr lang="en-IN" dirty="0" smtClean="0"/>
                        <a:t>OUTPUT</a:t>
                      </a:r>
                      <a:endParaRPr lang="en-IN" dirty="0"/>
                    </a:p>
                  </a:txBody>
                  <a:tcPr/>
                </a:tc>
                <a:extLst>
                  <a:ext uri="{0D108BD9-81ED-4DB2-BD59-A6C34878D82A}">
                    <a16:rowId xmlns:a16="http://schemas.microsoft.com/office/drawing/2014/main" val="1599857049"/>
                  </a:ext>
                </a:extLst>
              </a:tr>
              <a:tr h="457567">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1746137641"/>
                  </a:ext>
                </a:extLst>
              </a:tr>
              <a:tr h="457567">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605233263"/>
                  </a:ext>
                </a:extLst>
              </a:tr>
              <a:tr h="457567">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976733885"/>
                  </a:ext>
                </a:extLst>
              </a:tr>
              <a:tr h="457567">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503922060"/>
                  </a:ext>
                </a:extLst>
              </a:tr>
            </a:tbl>
          </a:graphicData>
        </a:graphic>
      </p:graphicFrame>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920" y="3609830"/>
            <a:ext cx="4315427" cy="2524477"/>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70834738"/>
              </p:ext>
            </p:extLst>
          </p:nvPr>
        </p:nvGraphicFramePr>
        <p:xfrm>
          <a:off x="5493638" y="4563702"/>
          <a:ext cx="939801" cy="396240"/>
        </p:xfrm>
        <a:graphic>
          <a:graphicData uri="http://schemas.openxmlformats.org/drawingml/2006/table">
            <a:tbl>
              <a:tblPr firstRow="1" bandRow="1">
                <a:tableStyleId>{5C22544A-7EE6-4342-B048-85BDC9FD1C3A}</a:tableStyleId>
              </a:tblPr>
              <a:tblGrid>
                <a:gridCol w="939801">
                  <a:extLst>
                    <a:ext uri="{9D8B030D-6E8A-4147-A177-3AD203B41FA5}">
                      <a16:colId xmlns:a16="http://schemas.microsoft.com/office/drawing/2014/main" val="2194791447"/>
                    </a:ext>
                  </a:extLst>
                </a:gridCol>
              </a:tblGrid>
              <a:tr h="370840">
                <a:tc>
                  <a:txBody>
                    <a:bodyPr/>
                    <a:lstStyle/>
                    <a:p>
                      <a:r>
                        <a:rPr lang="en-IN" sz="1000" dirty="0" smtClean="0">
                          <a:solidFill>
                            <a:schemeClr val="tx1"/>
                          </a:solidFill>
                        </a:rPr>
                        <a:t>X1  == 0</a:t>
                      </a:r>
                    </a:p>
                    <a:p>
                      <a:r>
                        <a:rPr lang="en-IN" sz="1000" dirty="0" smtClean="0">
                          <a:solidFill>
                            <a:schemeClr val="tx1"/>
                          </a:solidFill>
                        </a:rPr>
                        <a:t>Value</a:t>
                      </a:r>
                      <a:r>
                        <a:rPr lang="en-IN" sz="1000" baseline="0" dirty="0" smtClean="0">
                          <a:solidFill>
                            <a:schemeClr val="tx1"/>
                          </a:solidFill>
                        </a:rPr>
                        <a:t> : 0.50</a:t>
                      </a:r>
                      <a:endParaRPr lang="en-IN" sz="1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7731526"/>
              </p:ext>
            </p:extLst>
          </p:nvPr>
        </p:nvGraphicFramePr>
        <p:xfrm>
          <a:off x="6359783" y="3789963"/>
          <a:ext cx="914210" cy="396240"/>
        </p:xfrm>
        <a:graphic>
          <a:graphicData uri="http://schemas.openxmlformats.org/drawingml/2006/table">
            <a:tbl>
              <a:tblPr firstRow="1" bandRow="1">
                <a:tableStyleId>{5C22544A-7EE6-4342-B048-85BDC9FD1C3A}</a:tableStyleId>
              </a:tblPr>
              <a:tblGrid>
                <a:gridCol w="914210">
                  <a:extLst>
                    <a:ext uri="{9D8B030D-6E8A-4147-A177-3AD203B41FA5}">
                      <a16:colId xmlns:a16="http://schemas.microsoft.com/office/drawing/2014/main" val="2194791447"/>
                    </a:ext>
                  </a:extLst>
                </a:gridCol>
              </a:tblGrid>
              <a:tr h="370840">
                <a:tc>
                  <a:txBody>
                    <a:bodyPr/>
                    <a:lstStyle/>
                    <a:p>
                      <a:r>
                        <a:rPr lang="en-IN" sz="1000" dirty="0" smtClean="0">
                          <a:solidFill>
                            <a:schemeClr val="tx1"/>
                          </a:solidFill>
                        </a:rPr>
                        <a:t>X2  == 0</a:t>
                      </a:r>
                    </a:p>
                    <a:p>
                      <a:r>
                        <a:rPr lang="en-IN" sz="1000" dirty="0" smtClean="0">
                          <a:solidFill>
                            <a:schemeClr val="tx1"/>
                          </a:solidFill>
                        </a:rPr>
                        <a:t>Value</a:t>
                      </a:r>
                      <a:r>
                        <a:rPr lang="en-IN" sz="1000" baseline="0" dirty="0" smtClean="0">
                          <a:solidFill>
                            <a:schemeClr val="tx1"/>
                          </a:solidFill>
                        </a:rPr>
                        <a:t> : 0.50</a:t>
                      </a:r>
                      <a:endParaRPr lang="en-IN" sz="1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44976319"/>
              </p:ext>
            </p:extLst>
          </p:nvPr>
        </p:nvGraphicFramePr>
        <p:xfrm>
          <a:off x="8227855" y="3567223"/>
          <a:ext cx="939801" cy="247540"/>
        </p:xfrm>
        <a:graphic>
          <a:graphicData uri="http://schemas.openxmlformats.org/drawingml/2006/table">
            <a:tbl>
              <a:tblPr firstRow="1" bandRow="1">
                <a:tableStyleId>{5C22544A-7EE6-4342-B048-85BDC9FD1C3A}</a:tableStyleId>
              </a:tblPr>
              <a:tblGrid>
                <a:gridCol w="939801">
                  <a:extLst>
                    <a:ext uri="{9D8B030D-6E8A-4147-A177-3AD203B41FA5}">
                      <a16:colId xmlns:a16="http://schemas.microsoft.com/office/drawing/2014/main" val="2194791447"/>
                    </a:ext>
                  </a:extLst>
                </a:gridCol>
              </a:tblGrid>
              <a:tr h="247540">
                <a:tc>
                  <a:txBody>
                    <a:bodyPr/>
                    <a:lstStyle/>
                    <a:p>
                      <a:pPr algn="ctr"/>
                      <a:r>
                        <a:rPr lang="en-IN" sz="1000" dirty="0" smtClean="0">
                          <a:solidFill>
                            <a:schemeClr val="tx1"/>
                          </a:solidFill>
                        </a:rPr>
                        <a:t>Value</a:t>
                      </a:r>
                      <a:r>
                        <a:rPr lang="en-IN" sz="1000" baseline="0" dirty="0" smtClean="0">
                          <a:solidFill>
                            <a:schemeClr val="tx1"/>
                          </a:solidFill>
                        </a:rPr>
                        <a:t> : 0.00</a:t>
                      </a:r>
                      <a:endParaRPr lang="en-IN" sz="1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729634"/>
                  </a:ext>
                </a:extLst>
              </a:tr>
            </a:tbl>
          </a:graphicData>
        </a:graphic>
      </p:graphicFrame>
      <p:sp>
        <p:nvSpPr>
          <p:cNvPr id="18" name="TextBox 17"/>
          <p:cNvSpPr txBox="1"/>
          <p:nvPr/>
        </p:nvSpPr>
        <p:spPr>
          <a:xfrm>
            <a:off x="5405920" y="5915891"/>
            <a:ext cx="6453571" cy="292388"/>
          </a:xfrm>
          <a:prstGeom prst="rect">
            <a:avLst/>
          </a:prstGeom>
          <a:noFill/>
        </p:spPr>
        <p:txBody>
          <a:bodyPr wrap="square" rtlCol="0">
            <a:spAutoFit/>
          </a:bodyPr>
          <a:lstStyle/>
          <a:p>
            <a:r>
              <a:rPr lang="en-IN" sz="1300" dirty="0"/>
              <a:t>Prediction: </a:t>
            </a:r>
            <a:r>
              <a:rPr lang="en-IN" sz="1300" b="1" u="sng" dirty="0"/>
              <a:t>0.00</a:t>
            </a:r>
            <a:r>
              <a:rPr lang="en-IN" sz="1300" b="1" dirty="0"/>
              <a:t> ≈ 0.50</a:t>
            </a:r>
            <a:r>
              <a:rPr lang="en-IN" sz="1300" dirty="0"/>
              <a:t> (trainset mean)</a:t>
            </a:r>
            <a:r>
              <a:rPr lang="en-IN" sz="1300" b="1" dirty="0"/>
              <a:t> + 0.00</a:t>
            </a:r>
            <a:r>
              <a:rPr lang="en-IN" sz="1300" dirty="0"/>
              <a:t> (increase from X1 )</a:t>
            </a:r>
            <a:r>
              <a:rPr lang="en-IN" sz="1300" b="1" dirty="0"/>
              <a:t> - 0.5</a:t>
            </a:r>
            <a:r>
              <a:rPr lang="en-IN" sz="1300" dirty="0"/>
              <a:t> (decrease from </a:t>
            </a:r>
            <a:r>
              <a:rPr lang="en-IN" sz="1300" dirty="0" smtClean="0"/>
              <a:t>X1,X2 </a:t>
            </a:r>
            <a:r>
              <a:rPr lang="en-IN" sz="1300" dirty="0"/>
              <a:t>)</a:t>
            </a:r>
          </a:p>
        </p:txBody>
      </p:sp>
      <p:sp>
        <p:nvSpPr>
          <p:cNvPr id="19" name="Rectangle 18"/>
          <p:cNvSpPr/>
          <p:nvPr/>
        </p:nvSpPr>
        <p:spPr>
          <a:xfrm>
            <a:off x="11200336" y="6609701"/>
            <a:ext cx="659155" cy="246221"/>
          </a:xfrm>
          <a:prstGeom prst="rect">
            <a:avLst/>
          </a:prstGeom>
        </p:spPr>
        <p:txBody>
          <a:bodyPr wrap="none">
            <a:spAutoFit/>
          </a:bodyPr>
          <a:lstStyle/>
          <a:p>
            <a:r>
              <a:rPr lang="en-IN" sz="1000" dirty="0"/>
              <a:t>Ref : [</a:t>
            </a:r>
            <a:r>
              <a:rPr lang="en-IN" sz="1000" dirty="0" smtClean="0"/>
              <a:t>15]</a:t>
            </a:r>
            <a:endParaRPr lang="en-IN" sz="1000" dirty="0"/>
          </a:p>
        </p:txBody>
      </p:sp>
    </p:spTree>
    <p:extLst>
      <p:ext uri="{BB962C8B-B14F-4D97-AF65-F5344CB8AC3E}">
        <p14:creationId xmlns:p14="http://schemas.microsoft.com/office/powerpoint/2010/main" val="3743416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8" y="2351062"/>
            <a:ext cx="11591779" cy="2949575"/>
          </a:xfrm>
        </p:spPr>
      </p:pic>
      <p:sp>
        <p:nvSpPr>
          <p:cNvPr id="4" name="Slide Number Placeholder 3"/>
          <p:cNvSpPr>
            <a:spLocks noGrp="1"/>
          </p:cNvSpPr>
          <p:nvPr>
            <p:ph type="sldNum" sz="quarter" idx="12"/>
          </p:nvPr>
        </p:nvSpPr>
        <p:spPr>
          <a:xfrm>
            <a:off x="9448800" y="6492875"/>
            <a:ext cx="2743200" cy="365125"/>
          </a:xfrm>
        </p:spPr>
        <p:txBody>
          <a:bodyPr/>
          <a:lstStyle/>
          <a:p>
            <a:fld id="{EE9CEA81-F045-439B-BCD7-589DB3C44772}" type="slidenum">
              <a:rPr lang="en-IN" smtClean="0"/>
              <a:t>9</a:t>
            </a:fld>
            <a:endParaRPr lang="en-IN"/>
          </a:p>
        </p:txBody>
      </p:sp>
      <p:sp>
        <p:nvSpPr>
          <p:cNvPr id="6" name="Rectangle 5"/>
          <p:cNvSpPr/>
          <p:nvPr/>
        </p:nvSpPr>
        <p:spPr>
          <a:xfrm>
            <a:off x="2514600" y="179756"/>
            <a:ext cx="6096000" cy="461665"/>
          </a:xfrm>
          <a:prstGeom prst="rect">
            <a:avLst/>
          </a:prstGeom>
        </p:spPr>
        <p:txBody>
          <a:bodyPr>
            <a:spAutoFit/>
          </a:bodyPr>
          <a:lstStyle/>
          <a:p>
            <a:pPr algn="ctr"/>
            <a:r>
              <a:rPr lang="en-IN" sz="2400" dirty="0" smtClean="0">
                <a:solidFill>
                  <a:schemeClr val="accent6">
                    <a:lumMod val="75000"/>
                  </a:schemeClr>
                </a:solidFill>
                <a:latin typeface="Bookman Old Style" panose="02050604050505020204" pitchFamily="18" charset="0"/>
              </a:rPr>
              <a:t>Results On Images </a:t>
            </a:r>
            <a:endParaRPr lang="en-IN" sz="2400" dirty="0">
              <a:solidFill>
                <a:schemeClr val="accent6">
                  <a:lumMod val="75000"/>
                </a:schemeClr>
              </a:solidFill>
              <a:latin typeface="Bookman Old Style" panose="02050604050505020204" pitchFamily="18" charset="0"/>
            </a:endParaRPr>
          </a:p>
        </p:txBody>
      </p:sp>
      <p:sp>
        <p:nvSpPr>
          <p:cNvPr id="7" name="TextBox 6"/>
          <p:cNvSpPr txBox="1"/>
          <p:nvPr/>
        </p:nvSpPr>
        <p:spPr>
          <a:xfrm>
            <a:off x="237658" y="1250468"/>
            <a:ext cx="12051324"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A toxic compound which is predicted as toxic with a probability of 0.84 using our models and predicted as toxic with LIME’s local linear model as toxic with a probability of 0.87. The most important two segments are shown.</a:t>
            </a:r>
            <a:endParaRPr lang="en-IN" dirty="0"/>
          </a:p>
        </p:txBody>
      </p:sp>
      <p:sp>
        <p:nvSpPr>
          <p:cNvPr id="8" name="TextBox 7"/>
          <p:cNvSpPr txBox="1"/>
          <p:nvPr/>
        </p:nvSpPr>
        <p:spPr>
          <a:xfrm>
            <a:off x="789923" y="5570234"/>
            <a:ext cx="10446114" cy="369332"/>
          </a:xfrm>
          <a:prstGeom prst="rect">
            <a:avLst/>
          </a:prstGeom>
          <a:noFill/>
        </p:spPr>
        <p:txBody>
          <a:bodyPr wrap="square" rtlCol="0">
            <a:spAutoFit/>
          </a:bodyPr>
          <a:lstStyle/>
          <a:p>
            <a:r>
              <a:rPr lang="en-IN" dirty="0" smtClean="0"/>
              <a:t>Independent to the rotation </a:t>
            </a:r>
            <a:r>
              <a:rPr lang="en-IN" dirty="0"/>
              <a:t>o</a:t>
            </a:r>
            <a:r>
              <a:rPr lang="en-IN" dirty="0" smtClean="0"/>
              <a:t>ur local model picked same region for four out of eight rotations.</a:t>
            </a:r>
            <a:endParaRPr lang="en-IN" dirty="0"/>
          </a:p>
        </p:txBody>
      </p:sp>
      <p:sp>
        <p:nvSpPr>
          <p:cNvPr id="9" name="TextBox 8"/>
          <p:cNvSpPr txBox="1"/>
          <p:nvPr/>
        </p:nvSpPr>
        <p:spPr>
          <a:xfrm>
            <a:off x="789923" y="6040582"/>
            <a:ext cx="10141313" cy="369332"/>
          </a:xfrm>
          <a:prstGeom prst="rect">
            <a:avLst/>
          </a:prstGeom>
          <a:noFill/>
        </p:spPr>
        <p:txBody>
          <a:bodyPr wrap="square" rtlCol="0">
            <a:spAutoFit/>
          </a:bodyPr>
          <a:lstStyle/>
          <a:p>
            <a:r>
              <a:rPr lang="en-IN" dirty="0" smtClean="0">
                <a:solidFill>
                  <a:schemeClr val="accent2">
                    <a:lumMod val="75000"/>
                  </a:schemeClr>
                </a:solidFill>
              </a:rPr>
              <a:t>Main Issues </a:t>
            </a:r>
            <a:r>
              <a:rPr lang="en-IN" dirty="0" smtClean="0"/>
              <a:t>: No comparable measure across different images.</a:t>
            </a:r>
            <a:endParaRPr lang="en-IN" dirty="0"/>
          </a:p>
        </p:txBody>
      </p:sp>
    </p:spTree>
    <p:extLst>
      <p:ext uri="{BB962C8B-B14F-4D97-AF65-F5344CB8AC3E}">
        <p14:creationId xmlns:p14="http://schemas.microsoft.com/office/powerpoint/2010/main" val="125429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8771</TotalTime>
  <Words>1751</Words>
  <Application>Microsoft Office PowerPoint</Application>
  <PresentationFormat>Widescreen</PresentationFormat>
  <Paragraphs>218</Paragraphs>
  <Slides>17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Bell MT</vt:lpstr>
      <vt:lpstr>Bodoni MT</vt:lpstr>
      <vt:lpstr>Bookman Old Style</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Datasets And Model   </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THAKUR</dc:creator>
  <cp:lastModifiedBy>SHUBHAM THAKUR</cp:lastModifiedBy>
  <cp:revision>140</cp:revision>
  <dcterms:created xsi:type="dcterms:W3CDTF">2019-08-14T08:32:54Z</dcterms:created>
  <dcterms:modified xsi:type="dcterms:W3CDTF">2019-08-20T10:43:56Z</dcterms:modified>
</cp:coreProperties>
</file>