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4.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sldIdLst>
    <p:sldId id="272" r:id="rId2"/>
    <p:sldId id="258" r:id="rId3"/>
    <p:sldId id="259" r:id="rId4"/>
    <p:sldId id="260" r:id="rId5"/>
    <p:sldId id="261" r:id="rId6"/>
    <p:sldId id="263" r:id="rId7"/>
    <p:sldId id="268" r:id="rId8"/>
    <p:sldId id="270" r:id="rId9"/>
    <p:sldId id="267" r:id="rId10"/>
    <p:sldId id="264" r:id="rId11"/>
    <p:sldId id="265" r:id="rId12"/>
    <p:sldId id="273" r:id="rId13"/>
    <p:sldId id="269" r:id="rId14"/>
    <p:sldId id="274" r:id="rId15"/>
    <p:sldId id="275" r:id="rId16"/>
    <p:sldId id="276" r:id="rId17"/>
    <p:sldId id="266" r:id="rId18"/>
    <p:sldId id="277"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536" y="32"/>
      </p:cViewPr>
      <p:guideLst/>
    </p:cSldViewPr>
  </p:slideViewPr>
  <p:notesTextViewPr>
    <p:cViewPr>
      <p:scale>
        <a:sx n="1" d="1"/>
        <a:sy n="1" d="1"/>
      </p:scale>
      <p:origin x="0" y="0"/>
    </p:cViewPr>
  </p:notesTextViewPr>
  <p:sorterViewPr>
    <p:cViewPr>
      <p:scale>
        <a:sx n="100" d="100"/>
        <a:sy n="100" d="100"/>
      </p:scale>
      <p:origin x="0" y="-1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ll\Desktop\study%20material\BVT%20Project\TATA%20Motors_Group%207_SectionB.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ell\Desktop\study%20material\BVT%20Project\TATA%20Motors_Group%207_SectionB.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ell\Desktop\study%20material\BVT%20Project\TATA%20Motors_Group%207_SectionB.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ell\Desktop\study%20material\BVT%20Project\TATA%20Motors_Group%207_SectionB.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Dell\Desktop\study%20material\BVT%20Project\TATA%20Motors_Group%207_SectionB.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IN" b="1">
                <a:solidFill>
                  <a:schemeClr val="tx1"/>
                </a:solidFill>
              </a:rPr>
              <a:t>VALUE</a:t>
            </a:r>
            <a:r>
              <a:rPr lang="en-IN" b="1" baseline="0">
                <a:solidFill>
                  <a:schemeClr val="tx1"/>
                </a:solidFill>
              </a:rPr>
              <a:t> OF FIRM (in Crores)</a:t>
            </a:r>
            <a:endParaRPr lang="en-IN" b="1">
              <a:solidFill>
                <a:schemeClr val="tx1"/>
              </a:solidFill>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IN"/>
        </a:p>
      </c:txPr>
    </c:title>
    <c:autoTitleDeleted val="0"/>
    <c:plotArea>
      <c:layout>
        <c:manualLayout>
          <c:layoutTarget val="inner"/>
          <c:xMode val="edge"/>
          <c:yMode val="edge"/>
          <c:x val="0.10891426071741032"/>
          <c:y val="0.19486111111111112"/>
          <c:w val="0.85219685039370074"/>
          <c:h val="0.72088764946048411"/>
        </c:manualLayout>
      </c:layout>
      <c:barChart>
        <c:barDir val="col"/>
        <c:grouping val="clustered"/>
        <c:varyColors val="0"/>
        <c:ser>
          <c:idx val="0"/>
          <c:order val="0"/>
          <c:spPr>
            <a:solidFill>
              <a:schemeClr val="accent1"/>
            </a:solidFill>
            <a:ln>
              <a:noFill/>
            </a:ln>
            <a:effectLst/>
          </c:spPr>
          <c:invertIfNegative val="0"/>
          <c:dLbls>
            <c:dLbl>
              <c:idx val="1"/>
              <c:layout>
                <c:manualLayout>
                  <c:x val="0"/>
                  <c:y val="9.259259259259281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6F1-4D92-98AB-3B0A121D3A6A}"/>
                </c:ext>
              </c:extLst>
            </c:dLbl>
            <c:dLbl>
              <c:idx val="2"/>
              <c:layout>
                <c:manualLayout>
                  <c:x val="0"/>
                  <c:y val="1.38888888888887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6F1-4D92-98AB-3B0A121D3A6A}"/>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Sheet1!$A$7:$A$9</c:f>
              <c:strCache>
                <c:ptCount val="3"/>
                <c:pt idx="0">
                  <c:v>WACC</c:v>
                </c:pt>
                <c:pt idx="1">
                  <c:v>Adjusted Present Value</c:v>
                </c:pt>
                <c:pt idx="2">
                  <c:v>Capital Cash Flow</c:v>
                </c:pt>
              </c:strCache>
            </c:strRef>
          </c:cat>
          <c:val>
            <c:numRef>
              <c:f>Sheet1!$E$1:$E$3</c:f>
              <c:numCache>
                <c:formatCode>General</c:formatCode>
                <c:ptCount val="3"/>
                <c:pt idx="0">
                  <c:v>170413</c:v>
                </c:pt>
                <c:pt idx="1">
                  <c:v>178790</c:v>
                </c:pt>
                <c:pt idx="2">
                  <c:v>170778</c:v>
                </c:pt>
              </c:numCache>
            </c:numRef>
          </c:val>
          <c:extLst>
            <c:ext xmlns:c16="http://schemas.microsoft.com/office/drawing/2014/chart" uri="{C3380CC4-5D6E-409C-BE32-E72D297353CC}">
              <c16:uniqueId val="{00000000-9A28-4CF3-AA2D-6B98A2C65B55}"/>
            </c:ext>
          </c:extLst>
        </c:ser>
        <c:dLbls>
          <c:dLblPos val="outEnd"/>
          <c:showLegendKey val="0"/>
          <c:showVal val="1"/>
          <c:showCatName val="0"/>
          <c:showSerName val="0"/>
          <c:showPercent val="0"/>
          <c:showBubbleSize val="0"/>
        </c:dLbls>
        <c:gapWidth val="219"/>
        <c:overlap val="-27"/>
        <c:axId val="1957337343"/>
        <c:axId val="1951566591"/>
      </c:barChart>
      <c:catAx>
        <c:axId val="19573373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crossAx val="1951566591"/>
        <c:crosses val="autoZero"/>
        <c:auto val="1"/>
        <c:lblAlgn val="ctr"/>
        <c:lblOffset val="100"/>
        <c:noMultiLvlLbl val="0"/>
      </c:catAx>
      <c:valAx>
        <c:axId val="19515665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19573373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all" spc="50" baseline="0">
                <a:solidFill>
                  <a:schemeClr val="tx1"/>
                </a:solidFill>
                <a:latin typeface="+mn-lt"/>
                <a:ea typeface="+mn-ea"/>
                <a:cs typeface="+mn-cs"/>
              </a:defRPr>
            </a:pPr>
            <a:r>
              <a:rPr lang="en-IN">
                <a:solidFill>
                  <a:schemeClr val="tx1"/>
                </a:solidFill>
              </a:rPr>
              <a:t>Revenue</a:t>
            </a:r>
          </a:p>
        </c:rich>
      </c:tx>
      <c:overlay val="0"/>
      <c:spPr>
        <a:noFill/>
        <a:ln>
          <a:noFill/>
        </a:ln>
        <a:effectLst/>
      </c:spPr>
      <c:txPr>
        <a:bodyPr rot="0" spcFirstLastPara="1" vertOverflow="ellipsis" vert="horz" wrap="square" anchor="ctr" anchorCtr="1"/>
        <a:lstStyle/>
        <a:p>
          <a:pPr>
            <a:defRPr sz="2200" b="1" i="0" u="none" strike="noStrike" kern="1200" cap="all" spc="5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'ALTMAN Z Score'!$C$1:$E$1</c:f>
              <c:numCache>
                <c:formatCode>General</c:formatCode>
                <c:ptCount val="3"/>
                <c:pt idx="0">
                  <c:v>2021</c:v>
                </c:pt>
                <c:pt idx="1">
                  <c:v>2022</c:v>
                </c:pt>
                <c:pt idx="2">
                  <c:v>2023</c:v>
                </c:pt>
              </c:numCache>
            </c:numRef>
          </c:cat>
          <c:val>
            <c:numRef>
              <c:f>'ALTMAN Z Score'!$C$20:$E$20</c:f>
              <c:numCache>
                <c:formatCode>General</c:formatCode>
                <c:ptCount val="3"/>
                <c:pt idx="0">
                  <c:v>30175.03</c:v>
                </c:pt>
                <c:pt idx="1">
                  <c:v>47263.68</c:v>
                </c:pt>
                <c:pt idx="2">
                  <c:v>65757.33</c:v>
                </c:pt>
              </c:numCache>
            </c:numRef>
          </c:val>
          <c:extLst>
            <c:ext xmlns:c16="http://schemas.microsoft.com/office/drawing/2014/chart" uri="{C3380CC4-5D6E-409C-BE32-E72D297353CC}">
              <c16:uniqueId val="{00000000-8990-4286-8EEF-69477614380B}"/>
            </c:ext>
          </c:extLst>
        </c:ser>
        <c:dLbls>
          <c:dLblPos val="outEnd"/>
          <c:showLegendKey val="0"/>
          <c:showVal val="1"/>
          <c:showCatName val="0"/>
          <c:showSerName val="0"/>
          <c:showPercent val="0"/>
          <c:showBubbleSize val="0"/>
        </c:dLbls>
        <c:gapWidth val="355"/>
        <c:overlap val="-70"/>
        <c:axId val="1412268111"/>
        <c:axId val="1550077039"/>
      </c:barChart>
      <c:catAx>
        <c:axId val="14122681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550077039"/>
        <c:crosses val="autoZero"/>
        <c:auto val="1"/>
        <c:lblAlgn val="ctr"/>
        <c:lblOffset val="100"/>
        <c:noMultiLvlLbl val="0"/>
      </c:catAx>
      <c:valAx>
        <c:axId val="1550077039"/>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4122681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all" spc="50" baseline="0">
                <a:solidFill>
                  <a:schemeClr val="tx1"/>
                </a:solidFill>
                <a:latin typeface="+mn-lt"/>
                <a:ea typeface="+mn-ea"/>
                <a:cs typeface="+mn-cs"/>
              </a:defRPr>
            </a:pPr>
            <a:r>
              <a:rPr lang="en-IN">
                <a:solidFill>
                  <a:schemeClr val="tx1"/>
                </a:solidFill>
              </a:rPr>
              <a:t>Total Assets</a:t>
            </a:r>
          </a:p>
        </c:rich>
      </c:tx>
      <c:overlay val="0"/>
      <c:spPr>
        <a:noFill/>
        <a:ln>
          <a:noFill/>
        </a:ln>
        <a:effectLst/>
      </c:spPr>
      <c:txPr>
        <a:bodyPr rot="0" spcFirstLastPara="1" vertOverflow="ellipsis" vert="horz" wrap="square" anchor="ctr" anchorCtr="1"/>
        <a:lstStyle/>
        <a:p>
          <a:pPr>
            <a:defRPr sz="2200" b="1" i="0" u="none" strike="noStrike" kern="1200" cap="all" spc="5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'ALTMAN Z Score'!$C$1:$E$1</c:f>
              <c:numCache>
                <c:formatCode>General</c:formatCode>
                <c:ptCount val="3"/>
                <c:pt idx="0">
                  <c:v>2021</c:v>
                </c:pt>
                <c:pt idx="1">
                  <c:v>2022</c:v>
                </c:pt>
                <c:pt idx="2">
                  <c:v>2023</c:v>
                </c:pt>
              </c:numCache>
            </c:numRef>
          </c:cat>
          <c:val>
            <c:numRef>
              <c:f>'ALTMAN Z Score'!$C$21:$E$21</c:f>
              <c:numCache>
                <c:formatCode>#,##0</c:formatCode>
                <c:ptCount val="3"/>
                <c:pt idx="0">
                  <c:v>65060</c:v>
                </c:pt>
                <c:pt idx="1">
                  <c:v>63900</c:v>
                </c:pt>
                <c:pt idx="2">
                  <c:v>61720</c:v>
                </c:pt>
              </c:numCache>
            </c:numRef>
          </c:val>
          <c:extLst>
            <c:ext xmlns:c16="http://schemas.microsoft.com/office/drawing/2014/chart" uri="{C3380CC4-5D6E-409C-BE32-E72D297353CC}">
              <c16:uniqueId val="{00000000-4A1D-43DF-B089-92CEE8D23BFF}"/>
            </c:ext>
          </c:extLst>
        </c:ser>
        <c:dLbls>
          <c:dLblPos val="outEnd"/>
          <c:showLegendKey val="0"/>
          <c:showVal val="1"/>
          <c:showCatName val="0"/>
          <c:showSerName val="0"/>
          <c:showPercent val="0"/>
          <c:showBubbleSize val="0"/>
        </c:dLbls>
        <c:gapWidth val="355"/>
        <c:overlap val="-70"/>
        <c:axId val="1666402511"/>
        <c:axId val="1291775199"/>
      </c:barChart>
      <c:catAx>
        <c:axId val="16664025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1291775199"/>
        <c:crosses val="autoZero"/>
        <c:auto val="1"/>
        <c:lblAlgn val="ctr"/>
        <c:lblOffset val="100"/>
        <c:noMultiLvlLbl val="0"/>
      </c:catAx>
      <c:valAx>
        <c:axId val="1291775199"/>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6664025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all" spc="50" baseline="0">
                <a:solidFill>
                  <a:schemeClr val="tx1"/>
                </a:solidFill>
                <a:latin typeface="+mn-lt"/>
                <a:ea typeface="+mn-ea"/>
                <a:cs typeface="+mn-cs"/>
              </a:defRPr>
            </a:pPr>
            <a:r>
              <a:rPr lang="en-IN">
                <a:solidFill>
                  <a:schemeClr val="tx1"/>
                </a:solidFill>
              </a:rPr>
              <a:t>Return on Total Assets</a:t>
            </a:r>
          </a:p>
        </c:rich>
      </c:tx>
      <c:overlay val="0"/>
      <c:spPr>
        <a:noFill/>
        <a:ln>
          <a:noFill/>
        </a:ln>
        <a:effectLst/>
      </c:spPr>
      <c:txPr>
        <a:bodyPr rot="0" spcFirstLastPara="1" vertOverflow="ellipsis" vert="horz" wrap="square" anchor="ctr" anchorCtr="1"/>
        <a:lstStyle/>
        <a:p>
          <a:pPr>
            <a:defRPr sz="2200" b="1" i="0" u="none" strike="noStrike" kern="1200" cap="all" spc="5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'ALTMAN Z Score'!$C$1:$E$1</c:f>
              <c:numCache>
                <c:formatCode>General</c:formatCode>
                <c:ptCount val="3"/>
                <c:pt idx="0">
                  <c:v>2021</c:v>
                </c:pt>
                <c:pt idx="1">
                  <c:v>2022</c:v>
                </c:pt>
                <c:pt idx="2">
                  <c:v>2023</c:v>
                </c:pt>
              </c:numCache>
            </c:numRef>
          </c:cat>
          <c:val>
            <c:numRef>
              <c:f>'ALTMAN Z Score'!$C$11:$E$11</c:f>
              <c:numCache>
                <c:formatCode>General</c:formatCode>
                <c:ptCount val="3"/>
                <c:pt idx="0">
                  <c:v>-4.0561020596372628E-3</c:v>
                </c:pt>
                <c:pt idx="1">
                  <c:v>1.2989827856025041E-2</c:v>
                </c:pt>
                <c:pt idx="2">
                  <c:v>5.3504698639014914E-2</c:v>
                </c:pt>
              </c:numCache>
            </c:numRef>
          </c:val>
          <c:extLst>
            <c:ext xmlns:c16="http://schemas.microsoft.com/office/drawing/2014/chart" uri="{C3380CC4-5D6E-409C-BE32-E72D297353CC}">
              <c16:uniqueId val="{00000000-B779-45D6-8243-419C7A8C4DC4}"/>
            </c:ext>
          </c:extLst>
        </c:ser>
        <c:dLbls>
          <c:dLblPos val="outEnd"/>
          <c:showLegendKey val="0"/>
          <c:showVal val="1"/>
          <c:showCatName val="0"/>
          <c:showSerName val="0"/>
          <c:showPercent val="0"/>
          <c:showBubbleSize val="0"/>
        </c:dLbls>
        <c:gapWidth val="355"/>
        <c:overlap val="-70"/>
        <c:axId val="1666413647"/>
        <c:axId val="1611063823"/>
      </c:barChart>
      <c:catAx>
        <c:axId val="16664136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611063823"/>
        <c:crosses val="autoZero"/>
        <c:auto val="1"/>
        <c:lblAlgn val="ctr"/>
        <c:lblOffset val="100"/>
        <c:noMultiLvlLbl val="0"/>
      </c:catAx>
      <c:valAx>
        <c:axId val="1611063823"/>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6664136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all" spc="50" baseline="0">
                <a:solidFill>
                  <a:schemeClr val="tx1"/>
                </a:solidFill>
                <a:latin typeface="+mn-lt"/>
                <a:ea typeface="+mn-ea"/>
                <a:cs typeface="+mn-cs"/>
              </a:defRPr>
            </a:pPr>
            <a:r>
              <a:rPr lang="en-IN">
                <a:solidFill>
                  <a:schemeClr val="tx1"/>
                </a:solidFill>
              </a:rPr>
              <a:t>Asset Turnover Ratio</a:t>
            </a:r>
          </a:p>
        </c:rich>
      </c:tx>
      <c:overlay val="0"/>
      <c:spPr>
        <a:noFill/>
        <a:ln>
          <a:noFill/>
        </a:ln>
        <a:effectLst/>
      </c:spPr>
      <c:txPr>
        <a:bodyPr rot="0" spcFirstLastPara="1" vertOverflow="ellipsis" vert="horz" wrap="square" anchor="ctr" anchorCtr="1"/>
        <a:lstStyle/>
        <a:p>
          <a:pPr>
            <a:defRPr sz="2200" b="1" i="0" u="none" strike="noStrike" kern="1200" cap="all" spc="5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dLbls>
            <c:dLbl>
              <c:idx val="0"/>
              <c:dLblPos val="outEnd"/>
              <c:showLegendKey val="0"/>
              <c:showVal val="1"/>
              <c:showCatName val="0"/>
              <c:showSerName val="0"/>
              <c:showPercent val="0"/>
              <c:showBubbleSize val="0"/>
              <c:extLst>
                <c:ext xmlns:c15="http://schemas.microsoft.com/office/drawing/2012/chart" uri="{CE6537A1-D6FC-4f65-9D91-7224C49458BB}">
                  <c15:layout>
                    <c:manualLayout>
                      <c:w val="0.23256058833607338"/>
                      <c:h val="0.14315701532138381"/>
                    </c:manualLayout>
                  </c15:layout>
                </c:ext>
                <c:ext xmlns:c16="http://schemas.microsoft.com/office/drawing/2014/chart" uri="{C3380CC4-5D6E-409C-BE32-E72D297353CC}">
                  <c16:uniqueId val="{00000002-AFB3-42CB-8619-6B9286B5C59E}"/>
                </c:ext>
              </c:extLst>
            </c:dLbl>
            <c:dLbl>
              <c:idx val="1"/>
              <c:dLblPos val="outEnd"/>
              <c:showLegendKey val="0"/>
              <c:showVal val="1"/>
              <c:showCatName val="0"/>
              <c:showSerName val="0"/>
              <c:showPercent val="0"/>
              <c:showBubbleSize val="0"/>
              <c:extLst>
                <c:ext xmlns:c15="http://schemas.microsoft.com/office/drawing/2012/chart" uri="{CE6537A1-D6FC-4f65-9D91-7224C49458BB}">
                  <c15:layout>
                    <c:manualLayout>
                      <c:w val="0.24191226896317106"/>
                      <c:h val="0.14315701532138381"/>
                    </c:manualLayout>
                  </c15:layout>
                </c:ext>
                <c:ext xmlns:c16="http://schemas.microsoft.com/office/drawing/2014/chart" uri="{C3380CC4-5D6E-409C-BE32-E72D297353CC}">
                  <c16:uniqueId val="{00000001-AFB3-42CB-8619-6B9286B5C59E}"/>
                </c:ext>
              </c:extLst>
            </c:dLbl>
            <c:dLbl>
              <c:idx val="2"/>
              <c:dLblPos val="outEnd"/>
              <c:showLegendKey val="0"/>
              <c:showVal val="1"/>
              <c:showCatName val="0"/>
              <c:showSerName val="0"/>
              <c:showPercent val="0"/>
              <c:showBubbleSize val="0"/>
              <c:extLst>
                <c:ext xmlns:c15="http://schemas.microsoft.com/office/drawing/2012/chart" uri="{CE6537A1-D6FC-4f65-9D91-7224C49458BB}">
                  <c15:layout>
                    <c:manualLayout>
                      <c:w val="0.23256058833607338"/>
                      <c:h val="0.14315701532138381"/>
                    </c:manualLayout>
                  </c15:layout>
                </c:ext>
                <c:ext xmlns:c16="http://schemas.microsoft.com/office/drawing/2014/chart" uri="{C3380CC4-5D6E-409C-BE32-E72D297353CC}">
                  <c16:uniqueId val="{00000000-AFB3-42CB-8619-6B9286B5C59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'ALTMAN Z Score'!$C$1:$E$1</c:f>
              <c:numCache>
                <c:formatCode>General</c:formatCode>
                <c:ptCount val="3"/>
                <c:pt idx="0">
                  <c:v>2021</c:v>
                </c:pt>
                <c:pt idx="1">
                  <c:v>2022</c:v>
                </c:pt>
                <c:pt idx="2">
                  <c:v>2023</c:v>
                </c:pt>
              </c:numCache>
            </c:numRef>
          </c:cat>
          <c:val>
            <c:numRef>
              <c:f>'ALTMAN Z Score'!$C$19:$E$19</c:f>
              <c:numCache>
                <c:formatCode>General</c:formatCode>
                <c:ptCount val="3"/>
                <c:pt idx="0">
                  <c:v>0.46380310482631415</c:v>
                </c:pt>
                <c:pt idx="1">
                  <c:v>0.73965070422535206</c:v>
                </c:pt>
                <c:pt idx="2">
                  <c:v>1.0654136422553468</c:v>
                </c:pt>
              </c:numCache>
            </c:numRef>
          </c:val>
          <c:extLst>
            <c:ext xmlns:c16="http://schemas.microsoft.com/office/drawing/2014/chart" uri="{C3380CC4-5D6E-409C-BE32-E72D297353CC}">
              <c16:uniqueId val="{00000000-5723-44D3-9A96-A28A52FE92A3}"/>
            </c:ext>
          </c:extLst>
        </c:ser>
        <c:dLbls>
          <c:dLblPos val="outEnd"/>
          <c:showLegendKey val="0"/>
          <c:showVal val="1"/>
          <c:showCatName val="0"/>
          <c:showSerName val="0"/>
          <c:showPercent val="0"/>
          <c:showBubbleSize val="0"/>
        </c:dLbls>
        <c:gapWidth val="355"/>
        <c:overlap val="-70"/>
        <c:axId val="1679431727"/>
        <c:axId val="1611054223"/>
      </c:barChart>
      <c:catAx>
        <c:axId val="16794317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611054223"/>
        <c:crosses val="autoZero"/>
        <c:auto val="1"/>
        <c:lblAlgn val="ctr"/>
        <c:lblOffset val="100"/>
        <c:noMultiLvlLbl val="0"/>
      </c:catAx>
      <c:valAx>
        <c:axId val="1611054223"/>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6794317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IN"/>
              <a:t>Return on Equity</a:t>
            </a:r>
          </a:p>
        </c:rich>
      </c:tx>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percentStacked"/>
        <c:varyColors val="0"/>
        <c:ser>
          <c:idx val="0"/>
          <c:order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DUPONT!$A$11:$A$16</c:f>
              <c:numCache>
                <c:formatCode>General</c:formatCode>
                <c:ptCount val="6"/>
                <c:pt idx="0">
                  <c:v>2021</c:v>
                </c:pt>
                <c:pt idx="2">
                  <c:v>2022</c:v>
                </c:pt>
                <c:pt idx="4">
                  <c:v>2023</c:v>
                </c:pt>
              </c:numCache>
            </c:numRef>
          </c:cat>
          <c:val>
            <c:numRef>
              <c:f>DUPONT!$K$11:$K$16</c:f>
              <c:numCache>
                <c:formatCode>General</c:formatCode>
                <c:ptCount val="6"/>
                <c:pt idx="0" formatCode="0.000%">
                  <c:v>-0.13081615378314176</c:v>
                </c:pt>
                <c:pt idx="2" formatCode="0.000%">
                  <c:v>-7.518397628942583E-2</c:v>
                </c:pt>
                <c:pt idx="4" formatCode="0.000%">
                  <c:v>0.12864290092893857</c:v>
                </c:pt>
              </c:numCache>
            </c:numRef>
          </c:val>
          <c:extLst>
            <c:ext xmlns:c16="http://schemas.microsoft.com/office/drawing/2014/chart" uri="{C3380CC4-5D6E-409C-BE32-E72D297353CC}">
              <c16:uniqueId val="{00000000-90EC-4559-85E3-F01D90C3CE84}"/>
            </c:ext>
          </c:extLst>
        </c:ser>
        <c:dLbls>
          <c:dLblPos val="inEnd"/>
          <c:showLegendKey val="0"/>
          <c:showVal val="1"/>
          <c:showCatName val="0"/>
          <c:showSerName val="0"/>
          <c:showPercent val="0"/>
          <c:showBubbleSize val="0"/>
        </c:dLbls>
        <c:gapWidth val="150"/>
        <c:overlap val="100"/>
        <c:axId val="26336112"/>
        <c:axId val="26785040"/>
      </c:barChart>
      <c:catAx>
        <c:axId val="26336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26785040"/>
        <c:crosses val="autoZero"/>
        <c:auto val="1"/>
        <c:lblAlgn val="ctr"/>
        <c:lblOffset val="100"/>
        <c:noMultiLvlLbl val="0"/>
      </c:catAx>
      <c:valAx>
        <c:axId val="2678504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263361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tabLst>
                <a:tab pos="981075" algn="l"/>
              </a:tabLst>
              <a:defRPr sz="2128" b="1" i="0" u="none" strike="noStrike" kern="1200" baseline="0">
                <a:solidFill>
                  <a:schemeClr val="tx1">
                    <a:lumMod val="65000"/>
                    <a:lumOff val="35000"/>
                  </a:schemeClr>
                </a:solidFill>
                <a:latin typeface="+mn-lt"/>
                <a:ea typeface="+mn-ea"/>
                <a:cs typeface="+mn-cs"/>
              </a:defRPr>
            </a:pPr>
            <a:r>
              <a:rPr lang="en-US" dirty="0">
                <a:solidFill>
                  <a:schemeClr val="tx1"/>
                </a:solidFill>
              </a:rPr>
              <a:t>Value of Firm</a:t>
            </a:r>
          </a:p>
        </c:rich>
      </c:tx>
      <c:overlay val="0"/>
      <c:spPr>
        <a:noFill/>
        <a:ln>
          <a:noFill/>
        </a:ln>
        <a:effectLst/>
      </c:spPr>
      <c:txPr>
        <a:bodyPr rot="0" spcFirstLastPara="1" vertOverflow="ellipsis" vert="horz" wrap="square" anchor="ctr" anchorCtr="1"/>
        <a:lstStyle/>
        <a:p>
          <a:pPr>
            <a:tabLst>
              <a:tab pos="981075" algn="l"/>
            </a:tabLst>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Lbl>
              <c:idx val="0"/>
              <c:layout>
                <c:manualLayout>
                  <c:x val="-2.3392782313583012E-3"/>
                  <c:y val="-0.3505131707544961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1EA-4F00-9C9E-57E1CF42DB67}"/>
                </c:ext>
              </c:extLst>
            </c:dLbl>
            <c:dLbl>
              <c:idx val="1"/>
              <c:layout>
                <c:manualLayout>
                  <c:x val="0"/>
                  <c:y val="-0.3515754525315061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1EA-4F00-9C9E-57E1CF42DB67}"/>
                </c:ext>
              </c:extLst>
            </c:dLbl>
            <c:dLbl>
              <c:idx val="2"/>
              <c:layout>
                <c:manualLayout>
                  <c:x val="2.3392782313582153E-3"/>
                  <c:y val="-0.35114703604272696"/>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1EA-4F00-9C9E-57E1CF42DB67}"/>
                </c:ext>
              </c:extLst>
            </c:dLbl>
            <c:dLbl>
              <c:idx val="3"/>
              <c:layout>
                <c:manualLayout>
                  <c:x val="8.5772544298053383E-17"/>
                  <c:y val="-0.2829659055859246"/>
                </c:manualLayout>
              </c:layout>
              <c:tx>
                <c:rich>
                  <a:bodyPr/>
                  <a:lstStyle/>
                  <a:p>
                    <a:r>
                      <a:rPr lang="en-US" dirty="0"/>
                      <a:t>1,45,103</a:t>
                    </a:r>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B1EA-4F00-9C9E-57E1CF42DB67}"/>
                </c:ext>
              </c:extLst>
            </c:dLbl>
            <c:dLbl>
              <c:idx val="4"/>
              <c:layout>
                <c:manualLayout>
                  <c:x val="-7.0178346940750749E-3"/>
                  <c:y val="-0.1798168054994449"/>
                </c:manualLayout>
              </c:layout>
              <c:tx>
                <c:rich>
                  <a:bodyPr/>
                  <a:lstStyle/>
                  <a:p>
                    <a:r>
                      <a:rPr lang="en-US" dirty="0"/>
                      <a:t>72,112</a:t>
                    </a:r>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B1EA-4F00-9C9E-57E1CF42DB67}"/>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Sheet3!$A$1:$A$5</c:f>
              <c:strCache>
                <c:ptCount val="5"/>
                <c:pt idx="0">
                  <c:v>WACC</c:v>
                </c:pt>
                <c:pt idx="1">
                  <c:v>Adjusted Present Value</c:v>
                </c:pt>
                <c:pt idx="2">
                  <c:v>Capital Cash Flow</c:v>
                </c:pt>
                <c:pt idx="3">
                  <c:v>CFROI</c:v>
                </c:pt>
                <c:pt idx="4">
                  <c:v>EVA</c:v>
                </c:pt>
              </c:strCache>
            </c:strRef>
          </c:cat>
          <c:val>
            <c:numRef>
              <c:f>Sheet3!$B$1:$B$5</c:f>
              <c:numCache>
                <c:formatCode>#,##0</c:formatCode>
                <c:ptCount val="5"/>
                <c:pt idx="0">
                  <c:v>170413</c:v>
                </c:pt>
                <c:pt idx="1">
                  <c:v>178790</c:v>
                </c:pt>
                <c:pt idx="2">
                  <c:v>170778</c:v>
                </c:pt>
                <c:pt idx="3" formatCode="General">
                  <c:v>145103.30179411193</c:v>
                </c:pt>
                <c:pt idx="4" formatCode="_(* #,##0.00_);_(* \(#,##0.00\);_(* &quot;-&quot;??_);_(@_)">
                  <c:v>72112.820311781805</c:v>
                </c:pt>
              </c:numCache>
            </c:numRef>
          </c:val>
          <c:extLst>
            <c:ext xmlns:c16="http://schemas.microsoft.com/office/drawing/2014/chart" uri="{C3380CC4-5D6E-409C-BE32-E72D297353CC}">
              <c16:uniqueId val="{00000005-B1EA-4F00-9C9E-57E1CF42DB67}"/>
            </c:ext>
          </c:extLst>
        </c:ser>
        <c:dLbls>
          <c:showLegendKey val="0"/>
          <c:showVal val="1"/>
          <c:showCatName val="0"/>
          <c:showSerName val="0"/>
          <c:showPercent val="0"/>
          <c:showBubbleSize val="0"/>
        </c:dLbls>
        <c:gapWidth val="150"/>
        <c:overlap val="100"/>
        <c:axId val="1643951312"/>
        <c:axId val="504360112"/>
      </c:barChart>
      <c:catAx>
        <c:axId val="164395131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504360112"/>
        <c:crosses val="autoZero"/>
        <c:auto val="1"/>
        <c:lblAlgn val="ctr"/>
        <c:lblOffset val="100"/>
        <c:noMultiLvlLbl val="0"/>
      </c:catAx>
      <c:valAx>
        <c:axId val="50436011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6439513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301">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7A7028-FB32-42A9-9CE6-487F5CD355AA}" type="datetimeFigureOut">
              <a:rPr lang="en-IN" smtClean="0"/>
              <a:t>19-07-2025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2B2F54-0C0A-473A-8FD1-325DBFD35405}" type="slidenum">
              <a:rPr lang="en-IN" smtClean="0"/>
              <a:t>‹#›</a:t>
            </a:fld>
            <a:endParaRPr lang="en-IN"/>
          </a:p>
        </p:txBody>
      </p:sp>
    </p:spTree>
    <p:extLst>
      <p:ext uri="{BB962C8B-B14F-4D97-AF65-F5344CB8AC3E}">
        <p14:creationId xmlns:p14="http://schemas.microsoft.com/office/powerpoint/2010/main" val="2431432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15EBA-D40B-8C85-ED12-AC3660A600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AD213A6-7444-E789-8544-C5C2E792FE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8E6D442-7C1A-9B62-B52F-99EA2B32BABD}"/>
              </a:ext>
            </a:extLst>
          </p:cNvPr>
          <p:cNvSpPr>
            <a:spLocks noGrp="1"/>
          </p:cNvSpPr>
          <p:nvPr>
            <p:ph type="dt" sz="half" idx="10"/>
          </p:nvPr>
        </p:nvSpPr>
        <p:spPr/>
        <p:txBody>
          <a:bodyPr/>
          <a:lstStyle/>
          <a:p>
            <a:fld id="{5E18CFBD-E9A3-4758-915E-BAF2BAC0A9E7}" type="datetime1">
              <a:rPr lang="en-IN" smtClean="0"/>
              <a:t>19-07-2025</a:t>
            </a:fld>
            <a:endParaRPr lang="en-IN"/>
          </a:p>
        </p:txBody>
      </p:sp>
      <p:sp>
        <p:nvSpPr>
          <p:cNvPr id="5" name="Footer Placeholder 4">
            <a:extLst>
              <a:ext uri="{FF2B5EF4-FFF2-40B4-BE49-F238E27FC236}">
                <a16:creationId xmlns:a16="http://schemas.microsoft.com/office/drawing/2014/main" id="{62D6EF86-F6BC-BF80-E115-153D58DDC9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C7567D-8204-FDA4-EA59-A15CBD2F859B}"/>
              </a:ext>
            </a:extLst>
          </p:cNvPr>
          <p:cNvSpPr>
            <a:spLocks noGrp="1"/>
          </p:cNvSpPr>
          <p:nvPr>
            <p:ph type="sldNum" sz="quarter" idx="12"/>
          </p:nvPr>
        </p:nvSpPr>
        <p:spPr/>
        <p:txBody>
          <a:bodyPr/>
          <a:lstStyle/>
          <a:p>
            <a:fld id="{54AD8D23-5797-4B3F-BEE9-B59AB8CA2E3F}" type="slidenum">
              <a:rPr lang="en-IN" smtClean="0"/>
              <a:t>‹#›</a:t>
            </a:fld>
            <a:endParaRPr lang="en-IN"/>
          </a:p>
        </p:txBody>
      </p:sp>
    </p:spTree>
    <p:extLst>
      <p:ext uri="{BB962C8B-B14F-4D97-AF65-F5344CB8AC3E}">
        <p14:creationId xmlns:p14="http://schemas.microsoft.com/office/powerpoint/2010/main" val="2181372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97AE5-B432-7C9D-76A3-C6A98EC9D7D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E94A30-90DE-D160-5D87-D1DFD8DE26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B920CD-8E83-F2C2-791C-1649B75B4697}"/>
              </a:ext>
            </a:extLst>
          </p:cNvPr>
          <p:cNvSpPr>
            <a:spLocks noGrp="1"/>
          </p:cNvSpPr>
          <p:nvPr>
            <p:ph type="dt" sz="half" idx="10"/>
          </p:nvPr>
        </p:nvSpPr>
        <p:spPr/>
        <p:txBody>
          <a:bodyPr/>
          <a:lstStyle/>
          <a:p>
            <a:fld id="{ABDC2601-85BD-45E0-BF25-EC081E7E04AF}" type="datetime1">
              <a:rPr lang="en-IN" smtClean="0"/>
              <a:t>19-07-2025</a:t>
            </a:fld>
            <a:endParaRPr lang="en-IN"/>
          </a:p>
        </p:txBody>
      </p:sp>
      <p:sp>
        <p:nvSpPr>
          <p:cNvPr id="5" name="Footer Placeholder 4">
            <a:extLst>
              <a:ext uri="{FF2B5EF4-FFF2-40B4-BE49-F238E27FC236}">
                <a16:creationId xmlns:a16="http://schemas.microsoft.com/office/drawing/2014/main" id="{C6C44854-1E63-0FF3-D6E4-2BB56A32F6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EC7985-8C59-415E-49A2-2C41A7820063}"/>
              </a:ext>
            </a:extLst>
          </p:cNvPr>
          <p:cNvSpPr>
            <a:spLocks noGrp="1"/>
          </p:cNvSpPr>
          <p:nvPr>
            <p:ph type="sldNum" sz="quarter" idx="12"/>
          </p:nvPr>
        </p:nvSpPr>
        <p:spPr/>
        <p:txBody>
          <a:bodyPr/>
          <a:lstStyle/>
          <a:p>
            <a:fld id="{54AD8D23-5797-4B3F-BEE9-B59AB8CA2E3F}" type="slidenum">
              <a:rPr lang="en-IN" smtClean="0"/>
              <a:t>‹#›</a:t>
            </a:fld>
            <a:endParaRPr lang="en-IN"/>
          </a:p>
        </p:txBody>
      </p:sp>
    </p:spTree>
    <p:extLst>
      <p:ext uri="{BB962C8B-B14F-4D97-AF65-F5344CB8AC3E}">
        <p14:creationId xmlns:p14="http://schemas.microsoft.com/office/powerpoint/2010/main" val="1817417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2796A5-0CF9-2208-FA54-FAC863F5D3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6D7835-BF7B-A52C-C0BF-ABABC25D52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7889D4-3850-4BA9-20CA-AD575D885C65}"/>
              </a:ext>
            </a:extLst>
          </p:cNvPr>
          <p:cNvSpPr>
            <a:spLocks noGrp="1"/>
          </p:cNvSpPr>
          <p:nvPr>
            <p:ph type="dt" sz="half" idx="10"/>
          </p:nvPr>
        </p:nvSpPr>
        <p:spPr/>
        <p:txBody>
          <a:bodyPr/>
          <a:lstStyle/>
          <a:p>
            <a:fld id="{4235C813-92FC-45CE-B98B-0205BAC29D34}" type="datetime1">
              <a:rPr lang="en-IN" smtClean="0"/>
              <a:t>19-07-2025</a:t>
            </a:fld>
            <a:endParaRPr lang="en-IN"/>
          </a:p>
        </p:txBody>
      </p:sp>
      <p:sp>
        <p:nvSpPr>
          <p:cNvPr id="5" name="Footer Placeholder 4">
            <a:extLst>
              <a:ext uri="{FF2B5EF4-FFF2-40B4-BE49-F238E27FC236}">
                <a16:creationId xmlns:a16="http://schemas.microsoft.com/office/drawing/2014/main" id="{0234595D-8545-2127-6B7B-D59E2251D2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35F5C1-538A-CB69-2F6E-F45670718C07}"/>
              </a:ext>
            </a:extLst>
          </p:cNvPr>
          <p:cNvSpPr>
            <a:spLocks noGrp="1"/>
          </p:cNvSpPr>
          <p:nvPr>
            <p:ph type="sldNum" sz="quarter" idx="12"/>
          </p:nvPr>
        </p:nvSpPr>
        <p:spPr/>
        <p:txBody>
          <a:bodyPr/>
          <a:lstStyle/>
          <a:p>
            <a:fld id="{54AD8D23-5797-4B3F-BEE9-B59AB8CA2E3F}" type="slidenum">
              <a:rPr lang="en-IN" smtClean="0"/>
              <a:t>‹#›</a:t>
            </a:fld>
            <a:endParaRPr lang="en-IN"/>
          </a:p>
        </p:txBody>
      </p:sp>
    </p:spTree>
    <p:extLst>
      <p:ext uri="{BB962C8B-B14F-4D97-AF65-F5344CB8AC3E}">
        <p14:creationId xmlns:p14="http://schemas.microsoft.com/office/powerpoint/2010/main" val="116270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80BBF-BC62-ACE4-1C1C-8827FEAC29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455F98-4B47-EE1E-1AFD-95EA831A07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8BC283-D279-3E59-4764-11A067EEE8CD}"/>
              </a:ext>
            </a:extLst>
          </p:cNvPr>
          <p:cNvSpPr>
            <a:spLocks noGrp="1"/>
          </p:cNvSpPr>
          <p:nvPr>
            <p:ph type="dt" sz="half" idx="10"/>
          </p:nvPr>
        </p:nvSpPr>
        <p:spPr/>
        <p:txBody>
          <a:bodyPr/>
          <a:lstStyle/>
          <a:p>
            <a:fld id="{DC9B904A-E774-4BC6-9AC1-A7F6C4A464E0}" type="datetime1">
              <a:rPr lang="en-IN" smtClean="0"/>
              <a:t>19-07-2025</a:t>
            </a:fld>
            <a:endParaRPr lang="en-IN"/>
          </a:p>
        </p:txBody>
      </p:sp>
      <p:sp>
        <p:nvSpPr>
          <p:cNvPr id="5" name="Footer Placeholder 4">
            <a:extLst>
              <a:ext uri="{FF2B5EF4-FFF2-40B4-BE49-F238E27FC236}">
                <a16:creationId xmlns:a16="http://schemas.microsoft.com/office/drawing/2014/main" id="{EBB3B815-59C1-DB6F-B251-34AC165BB4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D3B599-9EED-2BDA-85FA-13411AA62C62}"/>
              </a:ext>
            </a:extLst>
          </p:cNvPr>
          <p:cNvSpPr>
            <a:spLocks noGrp="1"/>
          </p:cNvSpPr>
          <p:nvPr>
            <p:ph type="sldNum" sz="quarter" idx="12"/>
          </p:nvPr>
        </p:nvSpPr>
        <p:spPr/>
        <p:txBody>
          <a:bodyPr/>
          <a:lstStyle/>
          <a:p>
            <a:fld id="{54AD8D23-5797-4B3F-BEE9-B59AB8CA2E3F}" type="slidenum">
              <a:rPr lang="en-IN" smtClean="0"/>
              <a:t>‹#›</a:t>
            </a:fld>
            <a:endParaRPr lang="en-IN"/>
          </a:p>
        </p:txBody>
      </p:sp>
    </p:spTree>
    <p:extLst>
      <p:ext uri="{BB962C8B-B14F-4D97-AF65-F5344CB8AC3E}">
        <p14:creationId xmlns:p14="http://schemas.microsoft.com/office/powerpoint/2010/main" val="3874106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67888-D3CC-590C-655B-23F09AC4CC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228499E-0479-FD37-AE48-E4C78B8F69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E7DC3B-40D6-4290-E2AE-DA584CCE57F6}"/>
              </a:ext>
            </a:extLst>
          </p:cNvPr>
          <p:cNvSpPr>
            <a:spLocks noGrp="1"/>
          </p:cNvSpPr>
          <p:nvPr>
            <p:ph type="dt" sz="half" idx="10"/>
          </p:nvPr>
        </p:nvSpPr>
        <p:spPr/>
        <p:txBody>
          <a:bodyPr/>
          <a:lstStyle/>
          <a:p>
            <a:fld id="{B7854986-C9BC-4995-8C30-6BAFB74D3138}" type="datetime1">
              <a:rPr lang="en-IN" smtClean="0"/>
              <a:t>19-07-2025</a:t>
            </a:fld>
            <a:endParaRPr lang="en-IN"/>
          </a:p>
        </p:txBody>
      </p:sp>
      <p:sp>
        <p:nvSpPr>
          <p:cNvPr id="5" name="Footer Placeholder 4">
            <a:extLst>
              <a:ext uri="{FF2B5EF4-FFF2-40B4-BE49-F238E27FC236}">
                <a16:creationId xmlns:a16="http://schemas.microsoft.com/office/drawing/2014/main" id="{C6009E90-517D-37FB-1D79-025F368298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D9F73F-BF83-07F1-746E-EA2B0E90E11B}"/>
              </a:ext>
            </a:extLst>
          </p:cNvPr>
          <p:cNvSpPr>
            <a:spLocks noGrp="1"/>
          </p:cNvSpPr>
          <p:nvPr>
            <p:ph type="sldNum" sz="quarter" idx="12"/>
          </p:nvPr>
        </p:nvSpPr>
        <p:spPr/>
        <p:txBody>
          <a:bodyPr/>
          <a:lstStyle/>
          <a:p>
            <a:fld id="{54AD8D23-5797-4B3F-BEE9-B59AB8CA2E3F}" type="slidenum">
              <a:rPr lang="en-IN" smtClean="0"/>
              <a:t>‹#›</a:t>
            </a:fld>
            <a:endParaRPr lang="en-IN"/>
          </a:p>
        </p:txBody>
      </p:sp>
    </p:spTree>
    <p:extLst>
      <p:ext uri="{BB962C8B-B14F-4D97-AF65-F5344CB8AC3E}">
        <p14:creationId xmlns:p14="http://schemas.microsoft.com/office/powerpoint/2010/main" val="2581692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9F0BF-E2F0-DB9D-8635-C79D7E397F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FD80B7-7B61-EA69-DD33-9E1DD769EE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42CFE0C-31C2-013A-4F2A-AF5FC39D09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EF9A577-A488-4142-E5C4-A2891484396F}"/>
              </a:ext>
            </a:extLst>
          </p:cNvPr>
          <p:cNvSpPr>
            <a:spLocks noGrp="1"/>
          </p:cNvSpPr>
          <p:nvPr>
            <p:ph type="dt" sz="half" idx="10"/>
          </p:nvPr>
        </p:nvSpPr>
        <p:spPr/>
        <p:txBody>
          <a:bodyPr/>
          <a:lstStyle/>
          <a:p>
            <a:fld id="{6BA9454D-F25E-42F9-B4F3-CFC7154F805F}" type="datetime1">
              <a:rPr lang="en-IN" smtClean="0"/>
              <a:t>19-07-2025</a:t>
            </a:fld>
            <a:endParaRPr lang="en-IN"/>
          </a:p>
        </p:txBody>
      </p:sp>
      <p:sp>
        <p:nvSpPr>
          <p:cNvPr id="6" name="Footer Placeholder 5">
            <a:extLst>
              <a:ext uri="{FF2B5EF4-FFF2-40B4-BE49-F238E27FC236}">
                <a16:creationId xmlns:a16="http://schemas.microsoft.com/office/drawing/2014/main" id="{BB8A3ACB-F912-EDF3-D73E-2B65D1F826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808551-B6EC-5F52-51F3-D5E4A40D22CE}"/>
              </a:ext>
            </a:extLst>
          </p:cNvPr>
          <p:cNvSpPr>
            <a:spLocks noGrp="1"/>
          </p:cNvSpPr>
          <p:nvPr>
            <p:ph type="sldNum" sz="quarter" idx="12"/>
          </p:nvPr>
        </p:nvSpPr>
        <p:spPr/>
        <p:txBody>
          <a:bodyPr/>
          <a:lstStyle/>
          <a:p>
            <a:fld id="{54AD8D23-5797-4B3F-BEE9-B59AB8CA2E3F}" type="slidenum">
              <a:rPr lang="en-IN" smtClean="0"/>
              <a:t>‹#›</a:t>
            </a:fld>
            <a:endParaRPr lang="en-IN"/>
          </a:p>
        </p:txBody>
      </p:sp>
    </p:spTree>
    <p:extLst>
      <p:ext uri="{BB962C8B-B14F-4D97-AF65-F5344CB8AC3E}">
        <p14:creationId xmlns:p14="http://schemas.microsoft.com/office/powerpoint/2010/main" val="2945320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CA423-F4C2-A29B-ED89-219B4923702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318820-02CE-FB7D-4AE1-D0B1FBF9DB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ED3499-C22F-D9A6-5786-4A1BC885C6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96637C1-5D12-78BA-8793-4EF4E49238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296205-763A-59B4-8987-F31AE77351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BD2013A-316C-1F0B-C5B5-7632C69E3145}"/>
              </a:ext>
            </a:extLst>
          </p:cNvPr>
          <p:cNvSpPr>
            <a:spLocks noGrp="1"/>
          </p:cNvSpPr>
          <p:nvPr>
            <p:ph type="dt" sz="half" idx="10"/>
          </p:nvPr>
        </p:nvSpPr>
        <p:spPr/>
        <p:txBody>
          <a:bodyPr/>
          <a:lstStyle/>
          <a:p>
            <a:fld id="{521F0027-9E33-4A15-862C-E6FB694E3BFD}" type="datetime1">
              <a:rPr lang="en-IN" smtClean="0"/>
              <a:t>19-07-2025</a:t>
            </a:fld>
            <a:endParaRPr lang="en-IN"/>
          </a:p>
        </p:txBody>
      </p:sp>
      <p:sp>
        <p:nvSpPr>
          <p:cNvPr id="8" name="Footer Placeholder 7">
            <a:extLst>
              <a:ext uri="{FF2B5EF4-FFF2-40B4-BE49-F238E27FC236}">
                <a16:creationId xmlns:a16="http://schemas.microsoft.com/office/drawing/2014/main" id="{C9EF4B6A-E08A-A5F6-8D9C-52ED323028F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038AC23-8AD6-B970-7DF9-67A1AB12B259}"/>
              </a:ext>
            </a:extLst>
          </p:cNvPr>
          <p:cNvSpPr>
            <a:spLocks noGrp="1"/>
          </p:cNvSpPr>
          <p:nvPr>
            <p:ph type="sldNum" sz="quarter" idx="12"/>
          </p:nvPr>
        </p:nvSpPr>
        <p:spPr/>
        <p:txBody>
          <a:bodyPr/>
          <a:lstStyle/>
          <a:p>
            <a:fld id="{54AD8D23-5797-4B3F-BEE9-B59AB8CA2E3F}" type="slidenum">
              <a:rPr lang="en-IN" smtClean="0"/>
              <a:t>‹#›</a:t>
            </a:fld>
            <a:endParaRPr lang="en-IN"/>
          </a:p>
        </p:txBody>
      </p:sp>
    </p:spTree>
    <p:extLst>
      <p:ext uri="{BB962C8B-B14F-4D97-AF65-F5344CB8AC3E}">
        <p14:creationId xmlns:p14="http://schemas.microsoft.com/office/powerpoint/2010/main" val="2429272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DA909-28E7-7264-010D-4E9C467EC3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06BDFD7-BD24-493B-A745-77B0A26E70BC}"/>
              </a:ext>
            </a:extLst>
          </p:cNvPr>
          <p:cNvSpPr>
            <a:spLocks noGrp="1"/>
          </p:cNvSpPr>
          <p:nvPr>
            <p:ph type="dt" sz="half" idx="10"/>
          </p:nvPr>
        </p:nvSpPr>
        <p:spPr/>
        <p:txBody>
          <a:bodyPr/>
          <a:lstStyle/>
          <a:p>
            <a:fld id="{7EF15363-6E9B-4E8D-990F-C2D871D1EFC2}" type="datetime1">
              <a:rPr lang="en-IN" smtClean="0"/>
              <a:t>19-07-2025</a:t>
            </a:fld>
            <a:endParaRPr lang="en-IN"/>
          </a:p>
        </p:txBody>
      </p:sp>
      <p:sp>
        <p:nvSpPr>
          <p:cNvPr id="4" name="Footer Placeholder 3">
            <a:extLst>
              <a:ext uri="{FF2B5EF4-FFF2-40B4-BE49-F238E27FC236}">
                <a16:creationId xmlns:a16="http://schemas.microsoft.com/office/drawing/2014/main" id="{D804254C-0605-2B31-CA02-C8E81158A70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F70250B-79F2-C5EF-F27F-755CBAF2EAA4}"/>
              </a:ext>
            </a:extLst>
          </p:cNvPr>
          <p:cNvSpPr>
            <a:spLocks noGrp="1"/>
          </p:cNvSpPr>
          <p:nvPr>
            <p:ph type="sldNum" sz="quarter" idx="12"/>
          </p:nvPr>
        </p:nvSpPr>
        <p:spPr/>
        <p:txBody>
          <a:bodyPr/>
          <a:lstStyle/>
          <a:p>
            <a:fld id="{54AD8D23-5797-4B3F-BEE9-B59AB8CA2E3F}" type="slidenum">
              <a:rPr lang="en-IN" smtClean="0"/>
              <a:t>‹#›</a:t>
            </a:fld>
            <a:endParaRPr lang="en-IN"/>
          </a:p>
        </p:txBody>
      </p:sp>
    </p:spTree>
    <p:extLst>
      <p:ext uri="{BB962C8B-B14F-4D97-AF65-F5344CB8AC3E}">
        <p14:creationId xmlns:p14="http://schemas.microsoft.com/office/powerpoint/2010/main" val="1987185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687742-A791-1A3B-B51A-75653B852F23}"/>
              </a:ext>
            </a:extLst>
          </p:cNvPr>
          <p:cNvSpPr>
            <a:spLocks noGrp="1"/>
          </p:cNvSpPr>
          <p:nvPr>
            <p:ph type="dt" sz="half" idx="10"/>
          </p:nvPr>
        </p:nvSpPr>
        <p:spPr/>
        <p:txBody>
          <a:bodyPr/>
          <a:lstStyle/>
          <a:p>
            <a:fld id="{B426F03A-DF4B-45A9-8838-99D5181F4ABC}" type="datetime1">
              <a:rPr lang="en-IN" smtClean="0"/>
              <a:t>19-07-2025</a:t>
            </a:fld>
            <a:endParaRPr lang="en-IN"/>
          </a:p>
        </p:txBody>
      </p:sp>
      <p:sp>
        <p:nvSpPr>
          <p:cNvPr id="3" name="Footer Placeholder 2">
            <a:extLst>
              <a:ext uri="{FF2B5EF4-FFF2-40B4-BE49-F238E27FC236}">
                <a16:creationId xmlns:a16="http://schemas.microsoft.com/office/drawing/2014/main" id="{6A6EF116-3005-1C12-935F-B78D2BCA638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DD0E3F3-2982-1BD0-2326-69559929BB35}"/>
              </a:ext>
            </a:extLst>
          </p:cNvPr>
          <p:cNvSpPr>
            <a:spLocks noGrp="1"/>
          </p:cNvSpPr>
          <p:nvPr>
            <p:ph type="sldNum" sz="quarter" idx="12"/>
          </p:nvPr>
        </p:nvSpPr>
        <p:spPr/>
        <p:txBody>
          <a:bodyPr/>
          <a:lstStyle/>
          <a:p>
            <a:fld id="{54AD8D23-5797-4B3F-BEE9-B59AB8CA2E3F}" type="slidenum">
              <a:rPr lang="en-IN" smtClean="0"/>
              <a:t>‹#›</a:t>
            </a:fld>
            <a:endParaRPr lang="en-IN"/>
          </a:p>
        </p:txBody>
      </p:sp>
    </p:spTree>
    <p:extLst>
      <p:ext uri="{BB962C8B-B14F-4D97-AF65-F5344CB8AC3E}">
        <p14:creationId xmlns:p14="http://schemas.microsoft.com/office/powerpoint/2010/main" val="1812333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74884-6221-AABC-1785-782158C03B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583B10-AF78-218D-EA7F-A88DCCAF7B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35C016D-D843-339C-8FCE-5EAE3D8E0E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44395-9902-9F11-5BC6-B3B8967EFBE6}"/>
              </a:ext>
            </a:extLst>
          </p:cNvPr>
          <p:cNvSpPr>
            <a:spLocks noGrp="1"/>
          </p:cNvSpPr>
          <p:nvPr>
            <p:ph type="dt" sz="half" idx="10"/>
          </p:nvPr>
        </p:nvSpPr>
        <p:spPr/>
        <p:txBody>
          <a:bodyPr/>
          <a:lstStyle/>
          <a:p>
            <a:fld id="{2777C0B6-96D8-4295-8AC4-3360EC1C49E4}" type="datetime1">
              <a:rPr lang="en-IN" smtClean="0"/>
              <a:t>19-07-2025</a:t>
            </a:fld>
            <a:endParaRPr lang="en-IN"/>
          </a:p>
        </p:txBody>
      </p:sp>
      <p:sp>
        <p:nvSpPr>
          <p:cNvPr id="6" name="Footer Placeholder 5">
            <a:extLst>
              <a:ext uri="{FF2B5EF4-FFF2-40B4-BE49-F238E27FC236}">
                <a16:creationId xmlns:a16="http://schemas.microsoft.com/office/drawing/2014/main" id="{D43DD6C6-873C-9D5D-A5AE-75BCDB9F4A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3BE3AE-B5FD-1246-E3A9-23423AC1D105}"/>
              </a:ext>
            </a:extLst>
          </p:cNvPr>
          <p:cNvSpPr>
            <a:spLocks noGrp="1"/>
          </p:cNvSpPr>
          <p:nvPr>
            <p:ph type="sldNum" sz="quarter" idx="12"/>
          </p:nvPr>
        </p:nvSpPr>
        <p:spPr/>
        <p:txBody>
          <a:bodyPr/>
          <a:lstStyle/>
          <a:p>
            <a:fld id="{54AD8D23-5797-4B3F-BEE9-B59AB8CA2E3F}" type="slidenum">
              <a:rPr lang="en-IN" smtClean="0"/>
              <a:t>‹#›</a:t>
            </a:fld>
            <a:endParaRPr lang="en-IN"/>
          </a:p>
        </p:txBody>
      </p:sp>
    </p:spTree>
    <p:extLst>
      <p:ext uri="{BB962C8B-B14F-4D97-AF65-F5344CB8AC3E}">
        <p14:creationId xmlns:p14="http://schemas.microsoft.com/office/powerpoint/2010/main" val="3920248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FEDDD-6DD7-930C-0244-1E34911E2F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4D9B93-AF61-A63A-C343-D492664FD9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5E724D0-8A7E-CFC0-4AD3-6479EE14D4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B596CF-4314-2AEF-A7F7-F81774A86197}"/>
              </a:ext>
            </a:extLst>
          </p:cNvPr>
          <p:cNvSpPr>
            <a:spLocks noGrp="1"/>
          </p:cNvSpPr>
          <p:nvPr>
            <p:ph type="dt" sz="half" idx="10"/>
          </p:nvPr>
        </p:nvSpPr>
        <p:spPr/>
        <p:txBody>
          <a:bodyPr/>
          <a:lstStyle/>
          <a:p>
            <a:fld id="{DF2E38C7-4EB9-44B2-9611-C654A16A6D89}" type="datetime1">
              <a:rPr lang="en-IN" smtClean="0"/>
              <a:t>19-07-2025</a:t>
            </a:fld>
            <a:endParaRPr lang="en-IN"/>
          </a:p>
        </p:txBody>
      </p:sp>
      <p:sp>
        <p:nvSpPr>
          <p:cNvPr id="6" name="Footer Placeholder 5">
            <a:extLst>
              <a:ext uri="{FF2B5EF4-FFF2-40B4-BE49-F238E27FC236}">
                <a16:creationId xmlns:a16="http://schemas.microsoft.com/office/drawing/2014/main" id="{7DA471E9-4B7A-A78B-2780-CA94C3D516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B99B8D-0F45-3B79-98D7-E8035624560A}"/>
              </a:ext>
            </a:extLst>
          </p:cNvPr>
          <p:cNvSpPr>
            <a:spLocks noGrp="1"/>
          </p:cNvSpPr>
          <p:nvPr>
            <p:ph type="sldNum" sz="quarter" idx="12"/>
          </p:nvPr>
        </p:nvSpPr>
        <p:spPr/>
        <p:txBody>
          <a:bodyPr/>
          <a:lstStyle/>
          <a:p>
            <a:fld id="{54AD8D23-5797-4B3F-BEE9-B59AB8CA2E3F}" type="slidenum">
              <a:rPr lang="en-IN" smtClean="0"/>
              <a:t>‹#›</a:t>
            </a:fld>
            <a:endParaRPr lang="en-IN"/>
          </a:p>
        </p:txBody>
      </p:sp>
    </p:spTree>
    <p:extLst>
      <p:ext uri="{BB962C8B-B14F-4D97-AF65-F5344CB8AC3E}">
        <p14:creationId xmlns:p14="http://schemas.microsoft.com/office/powerpoint/2010/main" val="1015305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352EB7-AB00-A5D7-3690-33F35082F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B29205-3B99-F4A7-4E6D-D31AAB9E84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BB8E7C-492D-13D2-A412-4D19104FEA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32FF74-9659-4C2F-BB71-77704F221541}" type="datetime1">
              <a:rPr lang="en-IN" smtClean="0"/>
              <a:t>19-07-2025</a:t>
            </a:fld>
            <a:endParaRPr lang="en-IN"/>
          </a:p>
        </p:txBody>
      </p:sp>
      <p:sp>
        <p:nvSpPr>
          <p:cNvPr id="5" name="Footer Placeholder 4">
            <a:extLst>
              <a:ext uri="{FF2B5EF4-FFF2-40B4-BE49-F238E27FC236}">
                <a16:creationId xmlns:a16="http://schemas.microsoft.com/office/drawing/2014/main" id="{6ED6DDDB-4E15-99A0-4376-C419D9F6BB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38ED25E-3102-D206-7D47-1E0A4C01EF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AD8D23-5797-4B3F-BEE9-B59AB8CA2E3F}" type="slidenum">
              <a:rPr lang="en-IN" smtClean="0"/>
              <a:t>‹#›</a:t>
            </a:fld>
            <a:endParaRPr lang="en-IN"/>
          </a:p>
        </p:txBody>
      </p:sp>
    </p:spTree>
    <p:extLst>
      <p:ext uri="{BB962C8B-B14F-4D97-AF65-F5344CB8AC3E}">
        <p14:creationId xmlns:p14="http://schemas.microsoft.com/office/powerpoint/2010/main" val="1408189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hemeOverride" Target="../theme/themeOverride4.xml"/><Relationship Id="rId5" Type="http://schemas.openxmlformats.org/officeDocument/2006/relationships/image" Target="../media/image6.emf"/><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9.emf"/><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7" Type="http://schemas.openxmlformats.org/officeDocument/2006/relationships/image" Target="../media/image1.png"/><Relationship Id="rId2" Type="http://schemas.openxmlformats.org/officeDocument/2006/relationships/chart" Target="../charts/chart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chart" Target="../charts/chart5.xml"/><Relationship Id="rId4" Type="http://schemas.openxmlformats.org/officeDocument/2006/relationships/chart" Target="../charts/char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chart" Target="../charts/chart6.xml"/><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2.emf"/><Relationship Id="rId4" Type="http://schemas.openxmlformats.org/officeDocument/2006/relationships/chart" Target="../charts/char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hyperlink" Target="https://www.screener.in/company/TATAMOTORS" TargetMode="External"/><Relationship Id="rId5" Type="http://schemas.openxmlformats.org/officeDocument/2006/relationships/hyperlink" Target="https://viewpoint.pwc.com/dt/us/en/pwc/accounting_guides/income_taxes/income_taxes__16_US/chapter_5_valuation__US/57_future_taxable_in_US.html#pwc-topic.dita_1743275109224693" TargetMode="External"/><Relationship Id="rId4" Type="http://schemas.openxmlformats.org/officeDocument/2006/relationships/hyperlink" Target="https://www.tatamotors.com/wp-content/uploads/2023/06/annual-report-2022-2023.pd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hemeOverride" Target="../theme/themeOverride1.xml"/><Relationship Id="rId5" Type="http://schemas.openxmlformats.org/officeDocument/2006/relationships/hyperlink" Target="https://viewpoint.pwc.com/dt/us/en/pwc/accounting_guides/income_taxes/income_taxes__16_US/chapter_5_valuation__US/57_future_taxable_in_US.html#pwc-topic.dita_1743275109224693"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hemeOverride" Target="../theme/themeOverride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hemeOverride" Target="../theme/themeOverride3.xml"/><Relationship Id="rId6" Type="http://schemas.openxmlformats.org/officeDocument/2006/relationships/chart" Target="../charts/chart1.xml"/><Relationship Id="rId5" Type="http://schemas.openxmlformats.org/officeDocument/2006/relationships/image" Target="../media/image5.emf"/><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9B5E1E0-061C-DD53-B89E-3AF9A7B2420D}"/>
              </a:ext>
            </a:extLst>
          </p:cNvPr>
          <p:cNvSpPr txBox="1">
            <a:spLocks/>
          </p:cNvSpPr>
          <p:nvPr/>
        </p:nvSpPr>
        <p:spPr>
          <a:xfrm>
            <a:off x="7527462" y="5967782"/>
            <a:ext cx="4253846" cy="82123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ln w="0"/>
                <a:effectLst>
                  <a:outerShdw blurRad="38100" dist="19050" dir="2700000" algn="tl" rotWithShape="0">
                    <a:schemeClr val="dk1">
                      <a:alpha val="40000"/>
                    </a:schemeClr>
                  </a:outerShdw>
                </a:effectLst>
              </a:rPr>
              <a:t>Submitted To:  Prof. Praveen Bhagwan</a:t>
            </a:r>
          </a:p>
          <a:p>
            <a:r>
              <a:rPr lang="en-IN" sz="2000" b="1" dirty="0">
                <a:ln w="0"/>
                <a:effectLst>
                  <a:outerShdw blurRad="38100" dist="19050" dir="2700000" algn="tl" rotWithShape="0">
                    <a:schemeClr val="dk1">
                      <a:alpha val="40000"/>
                    </a:schemeClr>
                  </a:outerShdw>
                </a:effectLst>
              </a:rPr>
              <a:t>	          Prof. Balasubramanian G</a:t>
            </a:r>
          </a:p>
          <a:p>
            <a:endParaRPr lang="en-IN" sz="2000" b="1" dirty="0">
              <a:ln w="0"/>
              <a:effectLst>
                <a:outerShdw blurRad="38100" dist="19050" dir="2700000" algn="tl" rotWithShape="0">
                  <a:schemeClr val="dk1">
                    <a:alpha val="40000"/>
                  </a:schemeClr>
                </a:outerShdw>
              </a:effectLst>
            </a:endParaRPr>
          </a:p>
        </p:txBody>
      </p:sp>
      <p:sp>
        <p:nvSpPr>
          <p:cNvPr id="9" name="Text Box 2">
            <a:extLst>
              <a:ext uri="{FF2B5EF4-FFF2-40B4-BE49-F238E27FC236}">
                <a16:creationId xmlns:a16="http://schemas.microsoft.com/office/drawing/2014/main" id="{79A319D8-217A-EEA5-A8F2-97759BEBE1D3}"/>
              </a:ext>
            </a:extLst>
          </p:cNvPr>
          <p:cNvSpPr txBox="1">
            <a:spLocks noChangeArrowheads="1"/>
          </p:cNvSpPr>
          <p:nvPr/>
        </p:nvSpPr>
        <p:spPr bwMode="auto">
          <a:xfrm>
            <a:off x="410692" y="4696921"/>
            <a:ext cx="4107214" cy="407035"/>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nSpc>
                <a:spcPct val="107000"/>
              </a:lnSpc>
              <a:spcAft>
                <a:spcPts val="800"/>
              </a:spcAft>
            </a:pPr>
            <a:r>
              <a:rPr lang="en-IN" sz="2000" b="1" dirty="0">
                <a:ln w="0"/>
                <a:effectLst>
                  <a:outerShdw blurRad="38100" dist="19050" dir="2700000" algn="tl" rotWithShape="0">
                    <a:schemeClr val="dk1">
                      <a:alpha val="40000"/>
                    </a:schemeClr>
                  </a:outerShdw>
                </a:effectLst>
                <a:latin typeface="+mj-lt"/>
                <a:ea typeface="+mj-ea"/>
                <a:cs typeface="+mj-cs"/>
              </a:rPr>
              <a:t>Shubham Toke: MBA202224-151 </a:t>
            </a:r>
          </a:p>
        </p:txBody>
      </p:sp>
      <p:pic>
        <p:nvPicPr>
          <p:cNvPr id="11" name="Picture 10">
            <a:extLst>
              <a:ext uri="{FF2B5EF4-FFF2-40B4-BE49-F238E27FC236}">
                <a16:creationId xmlns:a16="http://schemas.microsoft.com/office/drawing/2014/main" id="{02D3C0E7-6FBB-A9D7-BF81-0A40B8FE120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76244" y="331326"/>
            <a:ext cx="1765300" cy="564515"/>
          </a:xfrm>
          <a:prstGeom prst="rect">
            <a:avLst/>
          </a:prstGeom>
          <a:noFill/>
          <a:ln>
            <a:noFill/>
          </a:ln>
        </p:spPr>
      </p:pic>
      <p:sp>
        <p:nvSpPr>
          <p:cNvPr id="13" name="Title 1">
            <a:extLst>
              <a:ext uri="{FF2B5EF4-FFF2-40B4-BE49-F238E27FC236}">
                <a16:creationId xmlns:a16="http://schemas.microsoft.com/office/drawing/2014/main" id="{903F5E86-32FD-C9F1-9583-D6EC49638451}"/>
              </a:ext>
            </a:extLst>
          </p:cNvPr>
          <p:cNvSpPr txBox="1">
            <a:spLocks/>
          </p:cNvSpPr>
          <p:nvPr/>
        </p:nvSpPr>
        <p:spPr>
          <a:xfrm>
            <a:off x="3044977" y="364666"/>
            <a:ext cx="6609408" cy="9161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kern="100" dirty="0">
                <a:solidFill>
                  <a:srgbClr val="4472C4"/>
                </a:solidFill>
                <a:latin typeface="Calibri" panose="020F0502020204030204" pitchFamily="34" charset="0"/>
                <a:ea typeface="Calibri" panose="020F0502020204030204" pitchFamily="34" charset="0"/>
                <a:cs typeface="Times New Roman" panose="02020603050405020304" pitchFamily="18" charset="0"/>
              </a:rPr>
              <a:t>Business Valuation Project</a:t>
            </a:r>
          </a:p>
        </p:txBody>
      </p:sp>
      <p:grpSp>
        <p:nvGrpSpPr>
          <p:cNvPr id="20" name="Group 19">
            <a:extLst>
              <a:ext uri="{FF2B5EF4-FFF2-40B4-BE49-F238E27FC236}">
                <a16:creationId xmlns:a16="http://schemas.microsoft.com/office/drawing/2014/main" id="{1C028E97-A7A5-90B2-CD1B-38A5B208AA7F}"/>
              </a:ext>
            </a:extLst>
          </p:cNvPr>
          <p:cNvGrpSpPr/>
          <p:nvPr/>
        </p:nvGrpSpPr>
        <p:grpSpPr>
          <a:xfrm>
            <a:off x="2974511" y="1605123"/>
            <a:ext cx="6117918" cy="2896728"/>
            <a:chOff x="2968932" y="1733285"/>
            <a:chExt cx="6117918" cy="2896728"/>
          </a:xfrm>
        </p:grpSpPr>
        <p:pic>
          <p:nvPicPr>
            <p:cNvPr id="2" name="Picture 1">
              <a:extLst>
                <a:ext uri="{FF2B5EF4-FFF2-40B4-BE49-F238E27FC236}">
                  <a16:creationId xmlns:a16="http://schemas.microsoft.com/office/drawing/2014/main" id="{24725FF7-F398-A520-29BB-8424D25CCDEB}"/>
                </a:ext>
              </a:extLst>
            </p:cNvPr>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261608" y="1733285"/>
              <a:ext cx="1417320" cy="750570"/>
            </a:xfrm>
            <a:prstGeom prst="rect">
              <a:avLst/>
            </a:prstGeom>
            <a:noFill/>
            <a:ln>
              <a:noFill/>
            </a:ln>
          </p:spPr>
        </p:pic>
        <p:sp>
          <p:nvSpPr>
            <p:cNvPr id="3" name="Rectangle 1">
              <a:extLst>
                <a:ext uri="{FF2B5EF4-FFF2-40B4-BE49-F238E27FC236}">
                  <a16:creationId xmlns:a16="http://schemas.microsoft.com/office/drawing/2014/main" id="{0D008EB6-75C2-79FB-F9CA-D891C9D0F437}"/>
                </a:ext>
              </a:extLst>
            </p:cNvPr>
            <p:cNvSpPr>
              <a:spLocks noChangeArrowheads="1"/>
            </p:cNvSpPr>
            <p:nvPr/>
          </p:nvSpPr>
          <p:spPr bwMode="auto">
            <a:xfrm>
              <a:off x="3416136" y="2794581"/>
              <a:ext cx="522351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400" b="1" i="0" u="none" strike="noStrike" cap="none" normalizeH="0" baseline="0" dirty="0">
                  <a:ln>
                    <a:noFill/>
                  </a:ln>
                  <a:solidFill>
                    <a:srgbClr val="4472C4"/>
                  </a:solidFill>
                  <a:effectLst/>
                  <a:ea typeface="Times New Roman" panose="02020603050405020304" pitchFamily="18" charset="0"/>
                  <a:cs typeface="Calibri Light" panose="020F0302020204030204" pitchFamily="34" charset="0"/>
                </a:rPr>
                <a:t>TATA MOTORS</a:t>
              </a:r>
              <a:endParaRPr kumimoji="0" lang="en-US" altLang="en-US" sz="2000" b="0" i="0" u="none" strike="noStrike" cap="none" normalizeH="0" baseline="0" dirty="0">
                <a:ln>
                  <a:noFill/>
                </a:ln>
                <a:solidFill>
                  <a:schemeClr val="tx1"/>
                </a:solidFill>
                <a:effectLst/>
              </a:endParaRPr>
            </a:p>
          </p:txBody>
        </p:sp>
        <p:pic>
          <p:nvPicPr>
            <p:cNvPr id="5" name="Picture 4">
              <a:extLst>
                <a:ext uri="{FF2B5EF4-FFF2-40B4-BE49-F238E27FC236}">
                  <a16:creationId xmlns:a16="http://schemas.microsoft.com/office/drawing/2014/main" id="{730334D5-BE11-D59A-5006-744E296000B7}"/>
                </a:ext>
              </a:extLst>
            </p:cNvPr>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590856" y="4151223"/>
              <a:ext cx="758825" cy="478790"/>
            </a:xfrm>
            <a:prstGeom prst="rect">
              <a:avLst/>
            </a:prstGeom>
          </p:spPr>
        </p:pic>
        <p:cxnSp>
          <p:nvCxnSpPr>
            <p:cNvPr id="14" name="Straight Connector 13">
              <a:extLst>
                <a:ext uri="{FF2B5EF4-FFF2-40B4-BE49-F238E27FC236}">
                  <a16:creationId xmlns:a16="http://schemas.microsoft.com/office/drawing/2014/main" id="{34D651B2-1B96-1062-88FF-292F1541C215}"/>
                </a:ext>
              </a:extLst>
            </p:cNvPr>
            <p:cNvCxnSpPr>
              <a:cxnSpLocks/>
            </p:cNvCxnSpPr>
            <p:nvPr/>
          </p:nvCxnSpPr>
          <p:spPr>
            <a:xfrm>
              <a:off x="2968932" y="2754630"/>
              <a:ext cx="6117918" cy="0"/>
            </a:xfrm>
            <a:prstGeom prst="line">
              <a:avLst/>
            </a:prstGeom>
            <a:ln w="19050">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86F0CBEB-B0BD-5D0B-5918-E1AAFC06D932}"/>
                </a:ext>
              </a:extLst>
            </p:cNvPr>
            <p:cNvCxnSpPr>
              <a:cxnSpLocks/>
            </p:cNvCxnSpPr>
            <p:nvPr/>
          </p:nvCxnSpPr>
          <p:spPr>
            <a:xfrm>
              <a:off x="2968932" y="3743890"/>
              <a:ext cx="6117918" cy="0"/>
            </a:xfrm>
            <a:prstGeom prst="line">
              <a:avLst/>
            </a:prstGeom>
            <a:ln w="19050">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grpSp>
      <p:pic>
        <p:nvPicPr>
          <p:cNvPr id="21" name="Picture 20" descr="Tata Motors Logo - PNG and Vector - Logo Download">
            <a:extLst>
              <a:ext uri="{FF2B5EF4-FFF2-40B4-BE49-F238E27FC236}">
                <a16:creationId xmlns:a16="http://schemas.microsoft.com/office/drawing/2014/main" id="{FF351A15-D2E6-17AA-76AB-39E22B4C41AC}"/>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4756" y="114987"/>
            <a:ext cx="1123984" cy="987923"/>
          </a:xfrm>
          <a:prstGeom prst="rect">
            <a:avLst/>
          </a:prstGeom>
          <a:noFill/>
          <a:ln>
            <a:noFill/>
          </a:ln>
        </p:spPr>
      </p:pic>
    </p:spTree>
    <p:extLst>
      <p:ext uri="{BB962C8B-B14F-4D97-AF65-F5344CB8AC3E}">
        <p14:creationId xmlns:p14="http://schemas.microsoft.com/office/powerpoint/2010/main" val="2953618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6EFCE-1F1D-5D07-7CC1-793D905260DE}"/>
              </a:ext>
            </a:extLst>
          </p:cNvPr>
          <p:cNvSpPr txBox="1">
            <a:spLocks/>
          </p:cNvSpPr>
          <p:nvPr/>
        </p:nvSpPr>
        <p:spPr>
          <a:xfrm>
            <a:off x="2353474" y="615850"/>
            <a:ext cx="8262292" cy="126374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7000"/>
              </a:lnSpc>
              <a:spcAft>
                <a:spcPts val="800"/>
              </a:spcAft>
            </a:pPr>
            <a:r>
              <a:rPr lang="en-IN" sz="3200" b="1" u="sng" kern="1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CASH FLOW RETURN ON INVESTMENT</a:t>
            </a:r>
            <a:r>
              <a:rPr lang="en-IN" sz="3200" b="1" u="sng" kern="100" dirty="0">
                <a:solidFill>
                  <a:srgbClr val="4472C4"/>
                </a:solidFill>
                <a:latin typeface="Calibri" panose="020F0502020204030204" pitchFamily="34" charset="0"/>
                <a:ea typeface="Calibri" panose="020F0502020204030204" pitchFamily="34" charset="0"/>
                <a:cs typeface="Times New Roman" panose="02020603050405020304" pitchFamily="18" charset="0"/>
              </a:rPr>
              <a:t> (CFROI)</a:t>
            </a:r>
            <a:endParaRPr lang="en-IN" sz="3200" b="1" dirty="0"/>
          </a:p>
        </p:txBody>
      </p:sp>
      <p:pic>
        <p:nvPicPr>
          <p:cNvPr id="3" name="Picture 2" descr="Tata Motors Logo - PNG and Vector - Logo Download">
            <a:extLst>
              <a:ext uri="{FF2B5EF4-FFF2-40B4-BE49-F238E27FC236}">
                <a16:creationId xmlns:a16="http://schemas.microsoft.com/office/drawing/2014/main" id="{3D3FC49B-9440-957D-B471-4E290D5F39B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75650" y="63424"/>
            <a:ext cx="628508" cy="552426"/>
          </a:xfrm>
          <a:prstGeom prst="rect">
            <a:avLst/>
          </a:prstGeom>
          <a:noFill/>
          <a:ln>
            <a:noFill/>
          </a:ln>
        </p:spPr>
      </p:pic>
      <p:pic>
        <p:nvPicPr>
          <p:cNvPr id="4" name="Picture 3">
            <a:extLst>
              <a:ext uri="{FF2B5EF4-FFF2-40B4-BE49-F238E27FC236}">
                <a16:creationId xmlns:a16="http://schemas.microsoft.com/office/drawing/2014/main" id="{F73307F4-25C7-CE14-F48B-AD16901F716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7928" y="145175"/>
            <a:ext cx="1573914" cy="503313"/>
          </a:xfrm>
          <a:prstGeom prst="rect">
            <a:avLst/>
          </a:prstGeom>
          <a:noFill/>
          <a:ln>
            <a:noFill/>
          </a:ln>
        </p:spPr>
      </p:pic>
      <p:sp>
        <p:nvSpPr>
          <p:cNvPr id="7" name="Rectangle 5">
            <a:extLst>
              <a:ext uri="{FF2B5EF4-FFF2-40B4-BE49-F238E27FC236}">
                <a16:creationId xmlns:a16="http://schemas.microsoft.com/office/drawing/2014/main" id="{EE55088E-D2CB-EB97-79F4-00B2FDDCBE27}"/>
              </a:ext>
            </a:extLst>
          </p:cNvPr>
          <p:cNvSpPr>
            <a:spLocks noChangeArrowheads="1"/>
          </p:cNvSpPr>
          <p:nvPr/>
        </p:nvSpPr>
        <p:spPr bwMode="auto">
          <a:xfrm>
            <a:off x="388620" y="1511703"/>
            <a:ext cx="11160625" cy="2231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Operating Cash Flows= EBIT - Taxes + Depreciation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CFROI=Operating Cash Flows/Capital Employed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 positive CFROI indicates that the investment or project generates cash flows over its costs, resulting in a positive return. This is a good sign and suggests that the investment is profitable.</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3076" name="Picture 5">
            <a:extLst>
              <a:ext uri="{FF2B5EF4-FFF2-40B4-BE49-F238E27FC236}">
                <a16:creationId xmlns:a16="http://schemas.microsoft.com/office/drawing/2014/main" id="{4B4C2196-C35B-8D8C-7E69-BF52963524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150" y="3624580"/>
            <a:ext cx="11160625" cy="222757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6">
            <a:extLst>
              <a:ext uri="{FF2B5EF4-FFF2-40B4-BE49-F238E27FC236}">
                <a16:creationId xmlns:a16="http://schemas.microsoft.com/office/drawing/2014/main" id="{65FF7845-466F-1205-B3AD-97B77CB1EC69}"/>
              </a:ext>
            </a:extLst>
          </p:cNvPr>
          <p:cNvSpPr>
            <a:spLocks noChangeArrowheads="1"/>
          </p:cNvSpPr>
          <p:nvPr/>
        </p:nvSpPr>
        <p:spPr bwMode="auto">
          <a:xfrm>
            <a:off x="38862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Slide Number Placeholder 8">
            <a:extLst>
              <a:ext uri="{FF2B5EF4-FFF2-40B4-BE49-F238E27FC236}">
                <a16:creationId xmlns:a16="http://schemas.microsoft.com/office/drawing/2014/main" id="{C8FA3361-AFBD-E2C4-8320-DF0C66FB0174}"/>
              </a:ext>
            </a:extLst>
          </p:cNvPr>
          <p:cNvSpPr>
            <a:spLocks noGrp="1"/>
          </p:cNvSpPr>
          <p:nvPr>
            <p:ph type="sldNum" sz="quarter" idx="12"/>
          </p:nvPr>
        </p:nvSpPr>
        <p:spPr>
          <a:xfrm>
            <a:off x="9353550" y="6476067"/>
            <a:ext cx="2743200" cy="365125"/>
          </a:xfrm>
        </p:spPr>
        <p:txBody>
          <a:bodyPr/>
          <a:lstStyle/>
          <a:p>
            <a:fld id="{54AD8D23-5797-4B3F-BEE9-B59AB8CA2E3F}" type="slidenum">
              <a:rPr lang="en-IN" smtClean="0"/>
              <a:t>10</a:t>
            </a:fld>
            <a:endParaRPr lang="en-IN" dirty="0"/>
          </a:p>
        </p:txBody>
      </p:sp>
    </p:spTree>
    <p:extLst>
      <p:ext uri="{BB962C8B-B14F-4D97-AF65-F5344CB8AC3E}">
        <p14:creationId xmlns:p14="http://schemas.microsoft.com/office/powerpoint/2010/main" val="8481220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6EFCE-1F1D-5D07-7CC1-793D905260DE}"/>
              </a:ext>
            </a:extLst>
          </p:cNvPr>
          <p:cNvSpPr txBox="1">
            <a:spLocks/>
          </p:cNvSpPr>
          <p:nvPr/>
        </p:nvSpPr>
        <p:spPr>
          <a:xfrm>
            <a:off x="2139008" y="381933"/>
            <a:ext cx="8273721" cy="126374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u="sng" kern="100" dirty="0">
                <a:solidFill>
                  <a:srgbClr val="4472C4"/>
                </a:solidFill>
                <a:latin typeface="Calibri" panose="020F0502020204030204" pitchFamily="34" charset="0"/>
                <a:ea typeface="Calibri" panose="020F0502020204030204" pitchFamily="34" charset="0"/>
                <a:cs typeface="Times New Roman" panose="02020603050405020304" pitchFamily="18" charset="0"/>
              </a:rPr>
              <a:t>Economic Value Added Method (EVA)</a:t>
            </a:r>
            <a:endParaRPr lang="en-IN" sz="4000" b="1" u="sng" kern="100" dirty="0">
              <a:solidFill>
                <a:srgbClr val="4472C4"/>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Tata Motors Logo - PNG and Vector - Logo Download">
            <a:extLst>
              <a:ext uri="{FF2B5EF4-FFF2-40B4-BE49-F238E27FC236}">
                <a16:creationId xmlns:a16="http://schemas.microsoft.com/office/drawing/2014/main" id="{6780E8B1-72FF-CA04-FAC4-A310848C70B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75650" y="63424"/>
            <a:ext cx="628508" cy="552426"/>
          </a:xfrm>
          <a:prstGeom prst="rect">
            <a:avLst/>
          </a:prstGeom>
          <a:noFill/>
          <a:ln>
            <a:noFill/>
          </a:ln>
        </p:spPr>
      </p:pic>
      <p:pic>
        <p:nvPicPr>
          <p:cNvPr id="4" name="Picture 3">
            <a:extLst>
              <a:ext uri="{FF2B5EF4-FFF2-40B4-BE49-F238E27FC236}">
                <a16:creationId xmlns:a16="http://schemas.microsoft.com/office/drawing/2014/main" id="{CED62E5C-6524-A93C-74C0-200791BF7FC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7928" y="145175"/>
            <a:ext cx="1573914" cy="503313"/>
          </a:xfrm>
          <a:prstGeom prst="rect">
            <a:avLst/>
          </a:prstGeom>
          <a:noFill/>
          <a:ln>
            <a:noFill/>
          </a:ln>
        </p:spPr>
      </p:pic>
      <p:sp>
        <p:nvSpPr>
          <p:cNvPr id="9" name="Rectangle 2">
            <a:extLst>
              <a:ext uri="{FF2B5EF4-FFF2-40B4-BE49-F238E27FC236}">
                <a16:creationId xmlns:a16="http://schemas.microsoft.com/office/drawing/2014/main" id="{08AFB2FD-781A-B711-AFFB-94BD21C3083B}"/>
              </a:ext>
            </a:extLst>
          </p:cNvPr>
          <p:cNvSpPr>
            <a:spLocks noChangeArrowheads="1"/>
          </p:cNvSpPr>
          <p:nvPr/>
        </p:nvSpPr>
        <p:spPr bwMode="auto">
          <a:xfrm>
            <a:off x="636270" y="1645679"/>
            <a:ext cx="11555730" cy="1954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While calculating capital employed, the formula used by us was different from the one mentioned in the annual report, and even after using the same, the values differed a lot.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So, we have taken ROCE as 9%, as mentioned in the annual report PG No. 408</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EVA = (</a:t>
            </a:r>
            <a:r>
              <a:rPr kumimoji="0" lang="en-US" altLang="en-US"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Return on average capital employed - WACC)*</a:t>
            </a: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Capital employed</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5121" name="Picture 4">
            <a:extLst>
              <a:ext uri="{FF2B5EF4-FFF2-40B4-BE49-F238E27FC236}">
                <a16:creationId xmlns:a16="http://schemas.microsoft.com/office/drawing/2014/main" id="{E422B1A3-5E80-1C42-041E-9AD024774A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0763" y="3771900"/>
            <a:ext cx="9452467" cy="255524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EC60B387-7A73-F759-7E3D-A417AF01A667}"/>
              </a:ext>
            </a:extLst>
          </p:cNvPr>
          <p:cNvSpPr>
            <a:spLocks noChangeArrowheads="1"/>
          </p:cNvSpPr>
          <p:nvPr/>
        </p:nvSpPr>
        <p:spPr bwMode="auto">
          <a:xfrm>
            <a:off x="331470" y="432943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Slide Number Placeholder 10">
            <a:extLst>
              <a:ext uri="{FF2B5EF4-FFF2-40B4-BE49-F238E27FC236}">
                <a16:creationId xmlns:a16="http://schemas.microsoft.com/office/drawing/2014/main" id="{7FEE334D-4223-055A-DC45-F708F2B118D7}"/>
              </a:ext>
            </a:extLst>
          </p:cNvPr>
          <p:cNvSpPr>
            <a:spLocks noGrp="1"/>
          </p:cNvSpPr>
          <p:nvPr>
            <p:ph type="sldNum" sz="quarter" idx="12"/>
          </p:nvPr>
        </p:nvSpPr>
        <p:spPr>
          <a:xfrm>
            <a:off x="9448800" y="6459557"/>
            <a:ext cx="2743200" cy="365125"/>
          </a:xfrm>
        </p:spPr>
        <p:txBody>
          <a:bodyPr/>
          <a:lstStyle/>
          <a:p>
            <a:fld id="{54AD8D23-5797-4B3F-BEE9-B59AB8CA2E3F}" type="slidenum">
              <a:rPr lang="en-IN" smtClean="0"/>
              <a:t>11</a:t>
            </a:fld>
            <a:endParaRPr lang="en-IN"/>
          </a:p>
        </p:txBody>
      </p:sp>
    </p:spTree>
    <p:extLst>
      <p:ext uri="{BB962C8B-B14F-4D97-AF65-F5344CB8AC3E}">
        <p14:creationId xmlns:p14="http://schemas.microsoft.com/office/powerpoint/2010/main" val="3409167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AF29F70-86D5-80FF-C613-7FCDAE1AE8F2}"/>
              </a:ext>
            </a:extLst>
          </p:cNvPr>
          <p:cNvSpPr>
            <a:spLocks noGrp="1"/>
          </p:cNvSpPr>
          <p:nvPr>
            <p:ph type="sldNum" sz="quarter" idx="12"/>
          </p:nvPr>
        </p:nvSpPr>
        <p:spPr/>
        <p:txBody>
          <a:bodyPr/>
          <a:lstStyle/>
          <a:p>
            <a:fld id="{54AD8D23-5797-4B3F-BEE9-B59AB8CA2E3F}" type="slidenum">
              <a:rPr lang="en-IN" smtClean="0"/>
              <a:t>12</a:t>
            </a:fld>
            <a:endParaRPr lang="en-IN"/>
          </a:p>
        </p:txBody>
      </p:sp>
      <p:sp>
        <p:nvSpPr>
          <p:cNvPr id="3" name="Title 1">
            <a:extLst>
              <a:ext uri="{FF2B5EF4-FFF2-40B4-BE49-F238E27FC236}">
                <a16:creationId xmlns:a16="http://schemas.microsoft.com/office/drawing/2014/main" id="{49FF962B-9B25-EFBC-72AC-18B62FE8D000}"/>
              </a:ext>
            </a:extLst>
          </p:cNvPr>
          <p:cNvSpPr txBox="1">
            <a:spLocks/>
          </p:cNvSpPr>
          <p:nvPr/>
        </p:nvSpPr>
        <p:spPr>
          <a:xfrm>
            <a:off x="2139008" y="381933"/>
            <a:ext cx="8273721" cy="126374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u="sng" kern="100" dirty="0">
                <a:solidFill>
                  <a:srgbClr val="4472C4"/>
                </a:solidFill>
                <a:latin typeface="Calibri" panose="020F0502020204030204" pitchFamily="34" charset="0"/>
                <a:ea typeface="Calibri" panose="020F0502020204030204" pitchFamily="34" charset="0"/>
                <a:cs typeface="Times New Roman" panose="02020603050405020304" pitchFamily="18" charset="0"/>
              </a:rPr>
              <a:t>Residual Income Approach</a:t>
            </a:r>
            <a:endParaRPr lang="en-IN" sz="4000" b="1" u="sng" kern="100" dirty="0">
              <a:solidFill>
                <a:srgbClr val="4472C4"/>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Tata Motors Logo - PNG and Vector - Logo Download">
            <a:extLst>
              <a:ext uri="{FF2B5EF4-FFF2-40B4-BE49-F238E27FC236}">
                <a16:creationId xmlns:a16="http://schemas.microsoft.com/office/drawing/2014/main" id="{FC613501-3DD3-ABB4-A779-D4C2886296D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75650" y="63424"/>
            <a:ext cx="628508" cy="552426"/>
          </a:xfrm>
          <a:prstGeom prst="rect">
            <a:avLst/>
          </a:prstGeom>
          <a:noFill/>
          <a:ln>
            <a:noFill/>
          </a:ln>
        </p:spPr>
      </p:pic>
      <p:pic>
        <p:nvPicPr>
          <p:cNvPr id="5" name="Picture 4">
            <a:extLst>
              <a:ext uri="{FF2B5EF4-FFF2-40B4-BE49-F238E27FC236}">
                <a16:creationId xmlns:a16="http://schemas.microsoft.com/office/drawing/2014/main" id="{24AEF558-65B2-CB0D-3F4A-AA4EAABBDFC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7928" y="145175"/>
            <a:ext cx="1573914" cy="503313"/>
          </a:xfrm>
          <a:prstGeom prst="rect">
            <a:avLst/>
          </a:prstGeom>
          <a:noFill/>
          <a:ln>
            <a:noFill/>
          </a:ln>
        </p:spPr>
      </p:pic>
      <p:sp>
        <p:nvSpPr>
          <p:cNvPr id="7" name="TextBox 6">
            <a:extLst>
              <a:ext uri="{FF2B5EF4-FFF2-40B4-BE49-F238E27FC236}">
                <a16:creationId xmlns:a16="http://schemas.microsoft.com/office/drawing/2014/main" id="{0D5A686F-E6B7-9407-3F3B-5CB588F0C43C}"/>
              </a:ext>
            </a:extLst>
          </p:cNvPr>
          <p:cNvSpPr txBox="1"/>
          <p:nvPr/>
        </p:nvSpPr>
        <p:spPr>
          <a:xfrm>
            <a:off x="598713" y="4301793"/>
            <a:ext cx="11157858" cy="1695849"/>
          </a:xfrm>
          <a:prstGeom prst="rect">
            <a:avLst/>
          </a:prstGeom>
          <a:noFill/>
        </p:spPr>
        <p:txBody>
          <a:bodyPr wrap="square">
            <a:spAutoFit/>
          </a:bodyPr>
          <a:lstStyle/>
          <a:p>
            <a:pPr>
              <a:lnSpc>
                <a:spcPct val="107000"/>
              </a:lnSpc>
              <a:spcAft>
                <a:spcPts val="800"/>
              </a:spcAft>
            </a:pPr>
            <a:r>
              <a:rPr lang="en-IN" sz="20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Value of equity=</a:t>
            </a:r>
            <a:r>
              <a:rPr lang="en-IN" sz="20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Book Value Per Share + PV of Residual Earnings +Terminal Value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Residual earnings= EPS</a:t>
            </a:r>
            <a:r>
              <a:rPr lang="en-IN" sz="2000" b="1" kern="100" baseline="-25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t>
            </a:r>
            <a:r>
              <a:rPr lang="en-IN" sz="20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-(BPS</a:t>
            </a:r>
            <a:r>
              <a:rPr lang="en-IN" sz="2000" b="1" kern="100" baseline="-25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a:t>
            </a:r>
            <a:r>
              <a:rPr lang="en-IN" sz="20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*Required Rate of Return)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BPS</a:t>
            </a:r>
            <a:r>
              <a:rPr lang="en-IN" sz="2000" b="1" kern="100" baseline="-25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t>
            </a:r>
            <a:r>
              <a:rPr lang="en-IN" sz="20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BPS</a:t>
            </a:r>
            <a:r>
              <a:rPr lang="en-IN" sz="2000" b="1" kern="100" baseline="-25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a:t>
            </a:r>
            <a:r>
              <a:rPr lang="en-IN" sz="20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+(EPS</a:t>
            </a:r>
            <a:r>
              <a:rPr lang="en-IN" sz="2000" b="1" kern="100" baseline="-25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t>
            </a:r>
            <a:r>
              <a:rPr lang="en-IN" sz="20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-DPS</a:t>
            </a:r>
            <a:r>
              <a:rPr lang="en-IN" sz="2000" b="1" kern="100" baseline="-25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t>
            </a:r>
            <a:r>
              <a:rPr lang="en-IN" sz="20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While calculating BPS</a:t>
            </a:r>
            <a:r>
              <a:rPr lang="en-IN" sz="2000" baseline="-25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t>
            </a:r>
            <a:r>
              <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we have taken DPS</a:t>
            </a:r>
            <a:r>
              <a:rPr lang="en-IN" sz="2000" baseline="-25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t>
            </a:r>
            <a:r>
              <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as 0 since the company did not pay any dividend in 2023. </a:t>
            </a:r>
            <a:endParaRPr lang="en-IN" sz="2000" dirty="0"/>
          </a:p>
        </p:txBody>
      </p:sp>
      <p:pic>
        <p:nvPicPr>
          <p:cNvPr id="9" name="Picture 8">
            <a:extLst>
              <a:ext uri="{FF2B5EF4-FFF2-40B4-BE49-F238E27FC236}">
                <a16:creationId xmlns:a16="http://schemas.microsoft.com/office/drawing/2014/main" id="{16F81698-9C4E-1FF8-9AB6-91EE3EE43CB3}"/>
              </a:ext>
            </a:extLst>
          </p:cNvPr>
          <p:cNvPicPr>
            <a:picLocks noChangeAspect="1"/>
          </p:cNvPicPr>
          <p:nvPr/>
        </p:nvPicPr>
        <p:blipFill>
          <a:blip r:embed="rId4"/>
          <a:stretch>
            <a:fillRect/>
          </a:stretch>
        </p:blipFill>
        <p:spPr>
          <a:xfrm>
            <a:off x="924885" y="1697520"/>
            <a:ext cx="7898921" cy="1555241"/>
          </a:xfrm>
          <a:prstGeom prst="rect">
            <a:avLst/>
          </a:prstGeom>
        </p:spPr>
      </p:pic>
      <p:pic>
        <p:nvPicPr>
          <p:cNvPr id="10" name="Picture 9">
            <a:extLst>
              <a:ext uri="{FF2B5EF4-FFF2-40B4-BE49-F238E27FC236}">
                <a16:creationId xmlns:a16="http://schemas.microsoft.com/office/drawing/2014/main" id="{B783885D-80C1-3228-B16F-7C67ACF9DBA5}"/>
              </a:ext>
            </a:extLst>
          </p:cNvPr>
          <p:cNvPicPr>
            <a:picLocks noChangeAspect="1"/>
          </p:cNvPicPr>
          <p:nvPr/>
        </p:nvPicPr>
        <p:blipFill>
          <a:blip r:embed="rId5"/>
          <a:stretch>
            <a:fillRect/>
          </a:stretch>
        </p:blipFill>
        <p:spPr>
          <a:xfrm>
            <a:off x="6571165" y="1697520"/>
            <a:ext cx="11451243" cy="2495459"/>
          </a:xfrm>
          <a:prstGeom prst="rect">
            <a:avLst/>
          </a:prstGeom>
        </p:spPr>
      </p:pic>
    </p:spTree>
    <p:extLst>
      <p:ext uri="{BB962C8B-B14F-4D97-AF65-F5344CB8AC3E}">
        <p14:creationId xmlns:p14="http://schemas.microsoft.com/office/powerpoint/2010/main" val="3515954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6EFCE-1F1D-5D07-7CC1-793D905260DE}"/>
              </a:ext>
            </a:extLst>
          </p:cNvPr>
          <p:cNvSpPr txBox="1">
            <a:spLocks/>
          </p:cNvSpPr>
          <p:nvPr/>
        </p:nvSpPr>
        <p:spPr>
          <a:xfrm>
            <a:off x="2139009" y="381933"/>
            <a:ext cx="7913982" cy="126374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u="sng" kern="100" dirty="0">
                <a:solidFill>
                  <a:srgbClr val="4472C4"/>
                </a:solidFill>
                <a:latin typeface="Calibri" panose="020F0502020204030204" pitchFamily="34" charset="0"/>
                <a:ea typeface="Calibri" panose="020F0502020204030204" pitchFamily="34" charset="0"/>
                <a:cs typeface="Times New Roman" panose="02020603050405020304" pitchFamily="18" charset="0"/>
              </a:rPr>
              <a:t>Relative Valuation Method</a:t>
            </a:r>
            <a:endParaRPr lang="en-IN" sz="4000" b="1" u="sng" kern="100" dirty="0">
              <a:solidFill>
                <a:srgbClr val="4472C4"/>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Tata Motors Logo - PNG and Vector - Logo Download">
            <a:extLst>
              <a:ext uri="{FF2B5EF4-FFF2-40B4-BE49-F238E27FC236}">
                <a16:creationId xmlns:a16="http://schemas.microsoft.com/office/drawing/2014/main" id="{6780E8B1-72FF-CA04-FAC4-A310848C70B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75650" y="63424"/>
            <a:ext cx="628508" cy="552426"/>
          </a:xfrm>
          <a:prstGeom prst="rect">
            <a:avLst/>
          </a:prstGeom>
          <a:noFill/>
          <a:ln>
            <a:noFill/>
          </a:ln>
        </p:spPr>
      </p:pic>
      <p:pic>
        <p:nvPicPr>
          <p:cNvPr id="4" name="Picture 3">
            <a:extLst>
              <a:ext uri="{FF2B5EF4-FFF2-40B4-BE49-F238E27FC236}">
                <a16:creationId xmlns:a16="http://schemas.microsoft.com/office/drawing/2014/main" id="{CED62E5C-6524-A93C-74C0-200791BF7FC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7928" y="145175"/>
            <a:ext cx="1573914" cy="503313"/>
          </a:xfrm>
          <a:prstGeom prst="rect">
            <a:avLst/>
          </a:prstGeom>
          <a:noFill/>
          <a:ln>
            <a:noFill/>
          </a:ln>
        </p:spPr>
      </p:pic>
      <p:sp>
        <p:nvSpPr>
          <p:cNvPr id="14" name="TextBox 13">
            <a:extLst>
              <a:ext uri="{FF2B5EF4-FFF2-40B4-BE49-F238E27FC236}">
                <a16:creationId xmlns:a16="http://schemas.microsoft.com/office/drawing/2014/main" id="{16D0FDED-1D22-EE3F-E316-938E7A489B76}"/>
              </a:ext>
            </a:extLst>
          </p:cNvPr>
          <p:cNvSpPr txBox="1"/>
          <p:nvPr/>
        </p:nvSpPr>
        <p:spPr>
          <a:xfrm>
            <a:off x="248602" y="1161540"/>
            <a:ext cx="11127047" cy="671915"/>
          </a:xfrm>
          <a:prstGeom prst="rect">
            <a:avLst/>
          </a:prstGeom>
          <a:noFill/>
        </p:spPr>
        <p:txBody>
          <a:bodyPr wrap="square">
            <a:spAutoFit/>
          </a:bodyPr>
          <a:lstStyle/>
          <a:p>
            <a:pPr>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major players in the automobile industry Ashok Leyland, Maruti Suzuki, Mahindra and Mahindra and Eicher motors are used for relative valuation.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6" name="Table 15">
            <a:extLst>
              <a:ext uri="{FF2B5EF4-FFF2-40B4-BE49-F238E27FC236}">
                <a16:creationId xmlns:a16="http://schemas.microsoft.com/office/drawing/2014/main" id="{F3307F67-4AE8-75CB-DCDC-CDD26848AEDA}"/>
              </a:ext>
            </a:extLst>
          </p:cNvPr>
          <p:cNvGraphicFramePr>
            <a:graphicFrameLocks noGrp="1"/>
          </p:cNvGraphicFramePr>
          <p:nvPr>
            <p:extLst>
              <p:ext uri="{D42A27DB-BD31-4B8C-83A1-F6EECF244321}">
                <p14:modId xmlns:p14="http://schemas.microsoft.com/office/powerpoint/2010/main" val="1628857999"/>
              </p:ext>
            </p:extLst>
          </p:nvPr>
        </p:nvGraphicFramePr>
        <p:xfrm>
          <a:off x="137928" y="2158730"/>
          <a:ext cx="9306427" cy="2024196"/>
        </p:xfrm>
        <a:graphic>
          <a:graphicData uri="http://schemas.openxmlformats.org/drawingml/2006/table">
            <a:tbl>
              <a:tblPr firstRow="1" firstCol="1" bandRow="1"/>
              <a:tblGrid>
                <a:gridCol w="2036488">
                  <a:extLst>
                    <a:ext uri="{9D8B030D-6E8A-4147-A177-3AD203B41FA5}">
                      <a16:colId xmlns:a16="http://schemas.microsoft.com/office/drawing/2014/main" val="915768853"/>
                    </a:ext>
                  </a:extLst>
                </a:gridCol>
                <a:gridCol w="2159324">
                  <a:extLst>
                    <a:ext uri="{9D8B030D-6E8A-4147-A177-3AD203B41FA5}">
                      <a16:colId xmlns:a16="http://schemas.microsoft.com/office/drawing/2014/main" val="3602852351"/>
                    </a:ext>
                  </a:extLst>
                </a:gridCol>
                <a:gridCol w="2081743">
                  <a:extLst>
                    <a:ext uri="{9D8B030D-6E8A-4147-A177-3AD203B41FA5}">
                      <a16:colId xmlns:a16="http://schemas.microsoft.com/office/drawing/2014/main" val="1218951815"/>
                    </a:ext>
                  </a:extLst>
                </a:gridCol>
                <a:gridCol w="3028872">
                  <a:extLst>
                    <a:ext uri="{9D8B030D-6E8A-4147-A177-3AD203B41FA5}">
                      <a16:colId xmlns:a16="http://schemas.microsoft.com/office/drawing/2014/main" val="3428815018"/>
                    </a:ext>
                  </a:extLst>
                </a:gridCol>
              </a:tblGrid>
              <a:tr h="499011">
                <a:tc>
                  <a:txBody>
                    <a:bodyPr/>
                    <a:lstStyle/>
                    <a:p>
                      <a:pPr algn="ctr">
                        <a:lnSpc>
                          <a:spcPct val="107000"/>
                        </a:lnSpc>
                        <a:spcAft>
                          <a:spcPts val="800"/>
                        </a:spcAft>
                      </a:pPr>
                      <a:r>
                        <a:rPr lang="en-IN" sz="1100" b="1" kern="0">
                          <a:solidFill>
                            <a:srgbClr val="22222F"/>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100" b="1" kern="0">
                          <a:solidFill>
                            <a:srgbClr val="22222F"/>
                          </a:solidFill>
                          <a:effectLst/>
                          <a:latin typeface="Arial" panose="020B0604020202020204" pitchFamily="34" charset="0"/>
                          <a:ea typeface="Times New Roman" panose="02020603050405020304" pitchFamily="18" charset="0"/>
                          <a:cs typeface="Times New Roman" panose="02020603050405020304" pitchFamily="18" charset="0"/>
                        </a:rPr>
                        <a:t>Company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a:lnSpc>
                          <a:spcPct val="107000"/>
                        </a:lnSpc>
                        <a:spcAft>
                          <a:spcPts val="800"/>
                        </a:spcAft>
                      </a:pPr>
                      <a:r>
                        <a:rPr lang="en-IN" sz="1100" b="1" kern="0">
                          <a:solidFill>
                            <a:srgbClr val="22222F"/>
                          </a:solidFill>
                          <a:effectLst/>
                          <a:latin typeface="Arial" panose="020B0604020202020204" pitchFamily="34" charset="0"/>
                          <a:ea typeface="Times New Roman" panose="02020603050405020304" pitchFamily="18" charset="0"/>
                          <a:cs typeface="Times New Roman" panose="02020603050405020304" pitchFamily="18" charset="0"/>
                        </a:rPr>
                        <a:t>EV/Sales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a:lnSpc>
                          <a:spcPct val="107000"/>
                        </a:lnSpc>
                        <a:spcAft>
                          <a:spcPts val="800"/>
                        </a:spcAft>
                      </a:pPr>
                      <a:r>
                        <a:rPr lang="en-IN" sz="1100" b="1" kern="0">
                          <a:solidFill>
                            <a:srgbClr val="22222F"/>
                          </a:solidFill>
                          <a:effectLst/>
                          <a:latin typeface="Arial" panose="020B0604020202020204" pitchFamily="34" charset="0"/>
                          <a:ea typeface="Times New Roman" panose="02020603050405020304" pitchFamily="18" charset="0"/>
                          <a:cs typeface="Times New Roman" panose="02020603050405020304" pitchFamily="18" charset="0"/>
                        </a:rPr>
                        <a:t>EV/EBIT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a:lnSpc>
                          <a:spcPct val="107000"/>
                        </a:lnSpc>
                        <a:spcAft>
                          <a:spcPts val="800"/>
                        </a:spcAft>
                      </a:pPr>
                      <a:r>
                        <a:rPr lang="en-IN" sz="1100" b="1" kern="0">
                          <a:solidFill>
                            <a:srgbClr val="22222F"/>
                          </a:solidFill>
                          <a:effectLst/>
                          <a:latin typeface="Arial" panose="020B0604020202020204" pitchFamily="34" charset="0"/>
                          <a:ea typeface="Times New Roman" panose="02020603050405020304" pitchFamily="18" charset="0"/>
                          <a:cs typeface="Times New Roman" panose="02020603050405020304" pitchFamily="18" charset="0"/>
                        </a:rPr>
                        <a:t>EV / EBITDA</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2583164511"/>
                  </a:ext>
                </a:extLst>
              </a:tr>
              <a:tr h="189551">
                <a:tc>
                  <a:txBody>
                    <a:bodyPr/>
                    <a:lstStyle/>
                    <a:p>
                      <a:pPr algn="r">
                        <a:lnSpc>
                          <a:spcPct val="107000"/>
                        </a:lnSpc>
                        <a:spcAft>
                          <a:spcPts val="800"/>
                        </a:spcAft>
                      </a:pPr>
                      <a:r>
                        <a:rPr lang="en-IN" sz="1100" b="1"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TATA MOTORS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28.78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800"/>
                        </a:spcAft>
                      </a:pPr>
                      <a:r>
                        <a:rPr lang="en-IN" sz="1100" kern="0">
                          <a:solidFill>
                            <a:srgbClr val="22222F"/>
                          </a:solidFill>
                          <a:effectLst/>
                          <a:latin typeface="Arial" panose="020B0604020202020204" pitchFamily="34" charset="0"/>
                          <a:ea typeface="Times New Roman" panose="02020603050405020304" pitchFamily="18" charset="0"/>
                          <a:cs typeface="Times New Roman" panose="02020603050405020304" pitchFamily="18" charset="0"/>
                        </a:rPr>
                        <a:t>6.81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89275758"/>
                  </a:ext>
                </a:extLst>
              </a:tr>
              <a:tr h="189551">
                <a:tc>
                  <a:txBody>
                    <a:bodyPr/>
                    <a:lstStyle/>
                    <a:p>
                      <a:pPr algn="r">
                        <a:lnSpc>
                          <a:spcPct val="107000"/>
                        </a:lnSpc>
                        <a:spcAft>
                          <a:spcPts val="800"/>
                        </a:spcAft>
                      </a:pPr>
                      <a:r>
                        <a:rPr lang="en-IN" sz="1100" b="1"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ASHOK LEYLAND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1.91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19.16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800"/>
                        </a:spcAft>
                      </a:pPr>
                      <a:r>
                        <a:rPr lang="en-IN" sz="1100" kern="0">
                          <a:solidFill>
                            <a:srgbClr val="22222F"/>
                          </a:solidFill>
                          <a:effectLst/>
                          <a:latin typeface="Arial" panose="020B0604020202020204" pitchFamily="34" charset="0"/>
                          <a:ea typeface="Times New Roman" panose="02020603050405020304" pitchFamily="18" charset="0"/>
                          <a:cs typeface="Times New Roman" panose="02020603050405020304" pitchFamily="18" charset="0"/>
                        </a:rPr>
                        <a:t>13.72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46284001"/>
                  </a:ext>
                </a:extLst>
              </a:tr>
              <a:tr h="189551">
                <a:tc>
                  <a:txBody>
                    <a:bodyPr/>
                    <a:lstStyle/>
                    <a:p>
                      <a:pPr algn="r">
                        <a:lnSpc>
                          <a:spcPct val="107000"/>
                        </a:lnSpc>
                        <a:spcAft>
                          <a:spcPts val="800"/>
                        </a:spcAft>
                      </a:pPr>
                      <a:r>
                        <a:rPr lang="en-IN" sz="1100" b="1"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MARUTI SUZUKI</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2.52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37.06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800"/>
                        </a:spcAft>
                      </a:pPr>
                      <a:r>
                        <a:rPr lang="en-IN" sz="1100" kern="0">
                          <a:solidFill>
                            <a:srgbClr val="22222F"/>
                          </a:solidFill>
                          <a:effectLst/>
                          <a:latin typeface="Arial" panose="020B0604020202020204" pitchFamily="34" charset="0"/>
                          <a:ea typeface="Times New Roman" panose="02020603050405020304" pitchFamily="18" charset="0"/>
                          <a:cs typeface="Times New Roman" panose="02020603050405020304" pitchFamily="18" charset="0"/>
                        </a:rPr>
                        <a:t>20.81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39369711"/>
                  </a:ext>
                </a:extLst>
              </a:tr>
              <a:tr h="387879">
                <a:tc>
                  <a:txBody>
                    <a:bodyPr/>
                    <a:lstStyle/>
                    <a:p>
                      <a:pPr algn="r">
                        <a:lnSpc>
                          <a:spcPct val="107000"/>
                        </a:lnSpc>
                        <a:spcAft>
                          <a:spcPts val="800"/>
                        </a:spcAft>
                      </a:pPr>
                      <a:r>
                        <a:rPr lang="en-IN" sz="1100" b="1"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MAHINDRA &amp; MAHINDRA</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2.16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14.72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800"/>
                        </a:spcAft>
                      </a:pPr>
                      <a:r>
                        <a:rPr lang="en-IN" sz="1100" kern="0">
                          <a:solidFill>
                            <a:srgbClr val="22222F"/>
                          </a:solidFill>
                          <a:effectLst/>
                          <a:latin typeface="Arial" panose="020B0604020202020204" pitchFamily="34" charset="0"/>
                          <a:ea typeface="Times New Roman" panose="02020603050405020304" pitchFamily="18" charset="0"/>
                          <a:cs typeface="Times New Roman" panose="02020603050405020304" pitchFamily="18" charset="0"/>
                        </a:rPr>
                        <a:t>10.86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15892537"/>
                  </a:ext>
                </a:extLst>
              </a:tr>
              <a:tr h="189551">
                <a:tc>
                  <a:txBody>
                    <a:bodyPr/>
                    <a:lstStyle/>
                    <a:p>
                      <a:pPr algn="r">
                        <a:lnSpc>
                          <a:spcPct val="107000"/>
                        </a:lnSpc>
                        <a:spcAft>
                          <a:spcPts val="800"/>
                        </a:spcAft>
                      </a:pPr>
                      <a:r>
                        <a:rPr lang="en-IN" sz="1100" b="1"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EICHER MOTORS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6.05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23.76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800"/>
                        </a:spcAft>
                      </a:pPr>
                      <a:r>
                        <a:rPr lang="en-IN" sz="1100" kern="0">
                          <a:solidFill>
                            <a:srgbClr val="22222F"/>
                          </a:solidFill>
                          <a:effectLst/>
                          <a:latin typeface="Arial" panose="020B0604020202020204" pitchFamily="34" charset="0"/>
                          <a:ea typeface="Times New Roman" panose="02020603050405020304" pitchFamily="18" charset="0"/>
                          <a:cs typeface="Times New Roman" panose="02020603050405020304" pitchFamily="18" charset="0"/>
                        </a:rPr>
                        <a:t>18.93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86044711"/>
                  </a:ext>
                </a:extLst>
              </a:tr>
              <a:tr h="189551">
                <a:tc>
                  <a:txBody>
                    <a:bodyPr/>
                    <a:lstStyle/>
                    <a:p>
                      <a:pPr algn="r">
                        <a:lnSpc>
                          <a:spcPct val="107000"/>
                        </a:lnSpc>
                        <a:spcAft>
                          <a:spcPts val="800"/>
                        </a:spcAft>
                      </a:pPr>
                      <a:r>
                        <a:rPr lang="en-IN" sz="1100" b="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MEAN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r">
                        <a:lnSpc>
                          <a:spcPct val="107000"/>
                        </a:lnSpc>
                        <a:spcAft>
                          <a:spcPts val="800"/>
                        </a:spcAft>
                      </a:pPr>
                      <a:r>
                        <a:rPr lang="en-IN" sz="1100" b="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2.70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r">
                        <a:lnSpc>
                          <a:spcPct val="107000"/>
                        </a:lnSpc>
                        <a:spcAft>
                          <a:spcPts val="800"/>
                        </a:spcAft>
                      </a:pPr>
                      <a:r>
                        <a:rPr lang="en-IN" sz="1100" b="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24.70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r">
                        <a:lnSpc>
                          <a:spcPct val="107000"/>
                        </a:lnSpc>
                        <a:spcAft>
                          <a:spcPts val="800"/>
                        </a:spcAft>
                      </a:pPr>
                      <a:r>
                        <a:rPr lang="en-IN" sz="1100" b="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14.23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2783516631"/>
                  </a:ext>
                </a:extLst>
              </a:tr>
              <a:tr h="189551">
                <a:tc>
                  <a:txBody>
                    <a:bodyPr/>
                    <a:lstStyle/>
                    <a:p>
                      <a:pPr algn="r">
                        <a:lnSpc>
                          <a:spcPct val="107000"/>
                        </a:lnSpc>
                        <a:spcAft>
                          <a:spcPts val="800"/>
                        </a:spcAft>
                      </a:pPr>
                      <a:r>
                        <a:rPr lang="en-IN" sz="1100" b="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MEDIAN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r">
                        <a:lnSpc>
                          <a:spcPct val="107000"/>
                        </a:lnSpc>
                        <a:spcAft>
                          <a:spcPts val="800"/>
                        </a:spcAft>
                      </a:pPr>
                      <a:r>
                        <a:rPr lang="en-IN" sz="1100" b="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2.16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r">
                        <a:lnSpc>
                          <a:spcPct val="107000"/>
                        </a:lnSpc>
                        <a:spcAft>
                          <a:spcPts val="800"/>
                        </a:spcAft>
                      </a:pPr>
                      <a:r>
                        <a:rPr lang="en-IN" sz="1100" b="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23.76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r">
                        <a:lnSpc>
                          <a:spcPct val="107000"/>
                        </a:lnSpc>
                        <a:spcAft>
                          <a:spcPts val="800"/>
                        </a:spcAft>
                      </a:pPr>
                      <a:r>
                        <a:rPr lang="en-IN" sz="11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13.72</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3973374266"/>
                  </a:ext>
                </a:extLst>
              </a:tr>
            </a:tbl>
          </a:graphicData>
        </a:graphic>
      </p:graphicFrame>
      <p:graphicFrame>
        <p:nvGraphicFramePr>
          <p:cNvPr id="18" name="Table 17">
            <a:extLst>
              <a:ext uri="{FF2B5EF4-FFF2-40B4-BE49-F238E27FC236}">
                <a16:creationId xmlns:a16="http://schemas.microsoft.com/office/drawing/2014/main" id="{0C1C2724-EAEC-801B-4DDE-55DAC81F6FBF}"/>
              </a:ext>
            </a:extLst>
          </p:cNvPr>
          <p:cNvGraphicFramePr>
            <a:graphicFrameLocks noGrp="1"/>
          </p:cNvGraphicFramePr>
          <p:nvPr>
            <p:extLst>
              <p:ext uri="{D42A27DB-BD31-4B8C-83A1-F6EECF244321}">
                <p14:modId xmlns:p14="http://schemas.microsoft.com/office/powerpoint/2010/main" val="250116825"/>
              </p:ext>
            </p:extLst>
          </p:nvPr>
        </p:nvGraphicFramePr>
        <p:xfrm>
          <a:off x="137927" y="4498829"/>
          <a:ext cx="6437043" cy="1284750"/>
        </p:xfrm>
        <a:graphic>
          <a:graphicData uri="http://schemas.openxmlformats.org/drawingml/2006/table">
            <a:tbl>
              <a:tblPr firstRow="1" firstCol="1" bandRow="1"/>
              <a:tblGrid>
                <a:gridCol w="1241468">
                  <a:extLst>
                    <a:ext uri="{9D8B030D-6E8A-4147-A177-3AD203B41FA5}">
                      <a16:colId xmlns:a16="http://schemas.microsoft.com/office/drawing/2014/main" val="1962800777"/>
                    </a:ext>
                  </a:extLst>
                </a:gridCol>
                <a:gridCol w="1087885">
                  <a:extLst>
                    <a:ext uri="{9D8B030D-6E8A-4147-A177-3AD203B41FA5}">
                      <a16:colId xmlns:a16="http://schemas.microsoft.com/office/drawing/2014/main" val="3569661926"/>
                    </a:ext>
                  </a:extLst>
                </a:gridCol>
                <a:gridCol w="683043">
                  <a:extLst>
                    <a:ext uri="{9D8B030D-6E8A-4147-A177-3AD203B41FA5}">
                      <a16:colId xmlns:a16="http://schemas.microsoft.com/office/drawing/2014/main" val="4022656471"/>
                    </a:ext>
                  </a:extLst>
                </a:gridCol>
                <a:gridCol w="749057">
                  <a:extLst>
                    <a:ext uri="{9D8B030D-6E8A-4147-A177-3AD203B41FA5}">
                      <a16:colId xmlns:a16="http://schemas.microsoft.com/office/drawing/2014/main" val="3719193270"/>
                    </a:ext>
                  </a:extLst>
                </a:gridCol>
                <a:gridCol w="937669">
                  <a:extLst>
                    <a:ext uri="{9D8B030D-6E8A-4147-A177-3AD203B41FA5}">
                      <a16:colId xmlns:a16="http://schemas.microsoft.com/office/drawing/2014/main" val="628985118"/>
                    </a:ext>
                  </a:extLst>
                </a:gridCol>
                <a:gridCol w="707967">
                  <a:extLst>
                    <a:ext uri="{9D8B030D-6E8A-4147-A177-3AD203B41FA5}">
                      <a16:colId xmlns:a16="http://schemas.microsoft.com/office/drawing/2014/main" val="2462227638"/>
                    </a:ext>
                  </a:extLst>
                </a:gridCol>
                <a:gridCol w="1029954">
                  <a:extLst>
                    <a:ext uri="{9D8B030D-6E8A-4147-A177-3AD203B41FA5}">
                      <a16:colId xmlns:a16="http://schemas.microsoft.com/office/drawing/2014/main" val="2813700720"/>
                    </a:ext>
                  </a:extLst>
                </a:gridCol>
              </a:tblGrid>
              <a:tr h="427370">
                <a:tc>
                  <a:txBody>
                    <a:bodyPr/>
                    <a:lstStyle/>
                    <a:p>
                      <a:pP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800"/>
                        </a:spcAft>
                      </a:pPr>
                      <a:r>
                        <a:rPr lang="en-IN" sz="1100" b="1"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Sales (Rs.Cr.)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r">
                        <a:lnSpc>
                          <a:spcPct val="107000"/>
                        </a:lnSpc>
                        <a:spcAft>
                          <a:spcPts val="800"/>
                        </a:spcAft>
                      </a:pPr>
                      <a:r>
                        <a:rPr lang="en-IN" sz="1100" b="1" kern="0">
                          <a:solidFill>
                            <a:srgbClr val="22222F"/>
                          </a:solidFill>
                          <a:effectLst/>
                          <a:latin typeface="Arial" panose="020B0604020202020204" pitchFamily="34" charset="0"/>
                          <a:ea typeface="Times New Roman" panose="02020603050405020304" pitchFamily="18" charset="0"/>
                          <a:cs typeface="Times New Roman" panose="02020603050405020304" pitchFamily="18" charset="0"/>
                        </a:rPr>
                        <a:t>EBITDA</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r">
                        <a:lnSpc>
                          <a:spcPct val="107000"/>
                        </a:lnSpc>
                        <a:spcAft>
                          <a:spcPts val="800"/>
                        </a:spcAft>
                      </a:pPr>
                      <a:r>
                        <a:rPr lang="en-IN" sz="1100" b="1" kern="0">
                          <a:solidFill>
                            <a:srgbClr val="22222F"/>
                          </a:solidFill>
                          <a:effectLst/>
                          <a:latin typeface="Arial" panose="020B0604020202020204" pitchFamily="34" charset="0"/>
                          <a:ea typeface="Times New Roman" panose="02020603050405020304" pitchFamily="18" charset="0"/>
                          <a:cs typeface="Times New Roman" panose="02020603050405020304" pitchFamily="18" charset="0"/>
                        </a:rPr>
                        <a:t>EBIT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r">
                        <a:lnSpc>
                          <a:spcPct val="107000"/>
                        </a:lnSpc>
                        <a:spcAft>
                          <a:spcPts val="800"/>
                        </a:spcAft>
                      </a:pPr>
                      <a:r>
                        <a:rPr lang="en-IN" sz="1100" b="1" kern="0">
                          <a:solidFill>
                            <a:srgbClr val="22222F"/>
                          </a:solidFill>
                          <a:effectLst/>
                          <a:latin typeface="Arial" panose="020B0604020202020204" pitchFamily="34" charset="0"/>
                          <a:ea typeface="Times New Roman" panose="02020603050405020304" pitchFamily="18" charset="0"/>
                          <a:cs typeface="Times New Roman" panose="02020603050405020304" pitchFamily="18" charset="0"/>
                        </a:rPr>
                        <a:t>EV/Sales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r">
                        <a:lnSpc>
                          <a:spcPct val="107000"/>
                        </a:lnSpc>
                        <a:spcAft>
                          <a:spcPts val="800"/>
                        </a:spcAft>
                      </a:pPr>
                      <a:r>
                        <a:rPr lang="en-IN" sz="1100" b="1" kern="0">
                          <a:solidFill>
                            <a:srgbClr val="22222F"/>
                          </a:solidFill>
                          <a:effectLst/>
                          <a:latin typeface="Arial" panose="020B0604020202020204" pitchFamily="34" charset="0"/>
                          <a:ea typeface="Times New Roman" panose="02020603050405020304" pitchFamily="18" charset="0"/>
                          <a:cs typeface="Times New Roman" panose="02020603050405020304" pitchFamily="18" charset="0"/>
                        </a:rPr>
                        <a:t>EV/EBIT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r">
                        <a:lnSpc>
                          <a:spcPct val="107000"/>
                        </a:lnSpc>
                        <a:spcAft>
                          <a:spcPts val="800"/>
                        </a:spcAft>
                      </a:pPr>
                      <a:r>
                        <a:rPr lang="en-IN" sz="1100" b="1" kern="0">
                          <a:solidFill>
                            <a:srgbClr val="22222F"/>
                          </a:solidFill>
                          <a:effectLst/>
                          <a:latin typeface="Arial" panose="020B0604020202020204" pitchFamily="34" charset="0"/>
                          <a:ea typeface="Times New Roman" panose="02020603050405020304" pitchFamily="18" charset="0"/>
                          <a:cs typeface="Times New Roman" panose="02020603050405020304" pitchFamily="18" charset="0"/>
                        </a:rPr>
                        <a:t>EV / EBITDA</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2295707198"/>
                  </a:ext>
                </a:extLst>
              </a:tr>
              <a:tr h="428690">
                <a:tc>
                  <a:txBody>
                    <a:bodyPr/>
                    <a:lstStyle/>
                    <a:p>
                      <a:pPr>
                        <a:lnSpc>
                          <a:spcPct val="107000"/>
                        </a:lnSpc>
                        <a:spcAft>
                          <a:spcPts val="800"/>
                        </a:spcAft>
                      </a:pPr>
                      <a:r>
                        <a:rPr lang="en-IN" sz="1100" b="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MEAN APPROACH</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800"/>
                        </a:spcAft>
                      </a:pPr>
                      <a:r>
                        <a:rPr lang="en-IN" sz="1100" kern="0">
                          <a:solidFill>
                            <a:srgbClr val="22222F"/>
                          </a:solidFill>
                          <a:effectLst/>
                          <a:latin typeface="Arial" panose="020B0604020202020204" pitchFamily="34" charset="0"/>
                          <a:ea typeface="Times New Roman" panose="02020603050405020304" pitchFamily="18" charset="0"/>
                          <a:cs typeface="Times New Roman" panose="02020603050405020304" pitchFamily="18" charset="0"/>
                        </a:rPr>
                        <a:t>376268.39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800"/>
                        </a:spcAft>
                      </a:pPr>
                      <a:r>
                        <a:rPr lang="en-IN" sz="1100" kern="0">
                          <a:solidFill>
                            <a:srgbClr val="22222F"/>
                          </a:solidFill>
                          <a:effectLst/>
                          <a:latin typeface="Arial" panose="020B0604020202020204" pitchFamily="34" charset="0"/>
                          <a:ea typeface="Times New Roman" panose="02020603050405020304" pitchFamily="18" charset="0"/>
                          <a:cs typeface="Times New Roman" panose="02020603050405020304" pitchFamily="18" charset="0"/>
                        </a:rPr>
                        <a:t>36223.9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800"/>
                        </a:spcAft>
                      </a:pPr>
                      <a:r>
                        <a:rPr lang="en-IN" sz="1100" kern="0">
                          <a:solidFill>
                            <a:srgbClr val="22222F"/>
                          </a:solidFill>
                          <a:effectLst/>
                          <a:latin typeface="Arial" panose="020B0604020202020204" pitchFamily="34" charset="0"/>
                          <a:ea typeface="Times New Roman" panose="02020603050405020304" pitchFamily="18" charset="0"/>
                          <a:cs typeface="Times New Roman" panose="02020603050405020304" pitchFamily="18" charset="0"/>
                        </a:rPr>
                        <a:t>11363.55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1016441.21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280626.6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515321.3437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40985602"/>
                  </a:ext>
                </a:extLst>
              </a:tr>
              <a:tr h="428690">
                <a:tc>
                  <a:txBody>
                    <a:bodyPr/>
                    <a:lstStyle/>
                    <a:p>
                      <a:pPr>
                        <a:lnSpc>
                          <a:spcPct val="107000"/>
                        </a:lnSpc>
                        <a:spcAft>
                          <a:spcPts val="800"/>
                        </a:spcAft>
                      </a:pPr>
                      <a:r>
                        <a:rPr lang="en-IN" sz="1100" b="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MEDIAN APPROCH</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800"/>
                        </a:spcAft>
                      </a:pPr>
                      <a:r>
                        <a:rPr lang="en-IN" sz="1100" kern="0">
                          <a:solidFill>
                            <a:srgbClr val="22222F"/>
                          </a:solidFill>
                          <a:effectLst/>
                          <a:latin typeface="Arial" panose="020B0604020202020204" pitchFamily="34" charset="0"/>
                          <a:ea typeface="Times New Roman" panose="02020603050405020304" pitchFamily="18" charset="0"/>
                          <a:cs typeface="Times New Roman" panose="02020603050405020304" pitchFamily="18" charset="0"/>
                        </a:rPr>
                        <a:t>376268.39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800"/>
                        </a:spcAft>
                      </a:pPr>
                      <a:r>
                        <a:rPr lang="en-IN" sz="1100" kern="0" dirty="0">
                          <a:solidFill>
                            <a:srgbClr val="22222F"/>
                          </a:solidFill>
                          <a:effectLst/>
                          <a:latin typeface="Arial" panose="020B0604020202020204" pitchFamily="34" charset="0"/>
                          <a:ea typeface="Times New Roman" panose="02020603050405020304" pitchFamily="18" charset="0"/>
                          <a:cs typeface="Times New Roman" panose="02020603050405020304" pitchFamily="18" charset="0"/>
                        </a:rPr>
                        <a:t>36223.9</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800"/>
                        </a:spcAft>
                      </a:pPr>
                      <a:r>
                        <a:rPr lang="en-IN" sz="1100" kern="0">
                          <a:solidFill>
                            <a:srgbClr val="22222F"/>
                          </a:solidFill>
                          <a:effectLst/>
                          <a:latin typeface="Arial" panose="020B0604020202020204" pitchFamily="34" charset="0"/>
                          <a:ea typeface="Times New Roman" panose="02020603050405020304" pitchFamily="18" charset="0"/>
                          <a:cs typeface="Times New Roman" panose="02020603050405020304" pitchFamily="18" charset="0"/>
                        </a:rPr>
                        <a:t>11363.55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814139.8181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800"/>
                        </a:spcAft>
                      </a:pPr>
                      <a:r>
                        <a:rPr lang="en-IN" sz="11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269965.5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spcAft>
                          <a:spcPts val="800"/>
                        </a:spcAft>
                      </a:pPr>
                      <a:r>
                        <a:rPr lang="en-IN" sz="11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496992.0452</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94747082"/>
                  </a:ext>
                </a:extLst>
              </a:tr>
            </a:tbl>
          </a:graphicData>
        </a:graphic>
      </p:graphicFrame>
      <p:graphicFrame>
        <p:nvGraphicFramePr>
          <p:cNvPr id="20" name="Table 19">
            <a:extLst>
              <a:ext uri="{FF2B5EF4-FFF2-40B4-BE49-F238E27FC236}">
                <a16:creationId xmlns:a16="http://schemas.microsoft.com/office/drawing/2014/main" id="{DD30E693-293C-DADE-E41D-1A34D8415028}"/>
              </a:ext>
            </a:extLst>
          </p:cNvPr>
          <p:cNvGraphicFramePr>
            <a:graphicFrameLocks noGrp="1"/>
          </p:cNvGraphicFramePr>
          <p:nvPr>
            <p:extLst>
              <p:ext uri="{D42A27DB-BD31-4B8C-83A1-F6EECF244321}">
                <p14:modId xmlns:p14="http://schemas.microsoft.com/office/powerpoint/2010/main" val="3416580175"/>
              </p:ext>
            </p:extLst>
          </p:nvPr>
        </p:nvGraphicFramePr>
        <p:xfrm>
          <a:off x="7092950" y="4370704"/>
          <a:ext cx="4702810" cy="1412875"/>
        </p:xfrm>
        <a:graphic>
          <a:graphicData uri="http://schemas.openxmlformats.org/drawingml/2006/table">
            <a:tbl>
              <a:tblPr firstRow="1" firstCol="1" bandRow="1"/>
              <a:tblGrid>
                <a:gridCol w="2158433">
                  <a:extLst>
                    <a:ext uri="{9D8B030D-6E8A-4147-A177-3AD203B41FA5}">
                      <a16:colId xmlns:a16="http://schemas.microsoft.com/office/drawing/2014/main" val="820255172"/>
                    </a:ext>
                  </a:extLst>
                </a:gridCol>
                <a:gridCol w="1300777">
                  <a:extLst>
                    <a:ext uri="{9D8B030D-6E8A-4147-A177-3AD203B41FA5}">
                      <a16:colId xmlns:a16="http://schemas.microsoft.com/office/drawing/2014/main" val="2311937672"/>
                    </a:ext>
                  </a:extLst>
                </a:gridCol>
                <a:gridCol w="1243600">
                  <a:extLst>
                    <a:ext uri="{9D8B030D-6E8A-4147-A177-3AD203B41FA5}">
                      <a16:colId xmlns:a16="http://schemas.microsoft.com/office/drawing/2014/main" val="3744319818"/>
                    </a:ext>
                  </a:extLst>
                </a:gridCol>
              </a:tblGrid>
              <a:tr h="497199">
                <a:tc rowSpan="2">
                  <a:txBody>
                    <a:bodyPr/>
                    <a:lstStyle/>
                    <a:p>
                      <a:pPr algn="ctr">
                        <a:lnSpc>
                          <a:spcPct val="107000"/>
                        </a:lnSpc>
                        <a:spcAft>
                          <a:spcPts val="800"/>
                        </a:spcAft>
                      </a:pPr>
                      <a:r>
                        <a:rPr lang="en-IN" sz="11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TATA MOTORS Enterprise value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a:lnSpc>
                          <a:spcPct val="107000"/>
                        </a:lnSpc>
                        <a:spcAft>
                          <a:spcPts val="800"/>
                        </a:spcAft>
                      </a:pPr>
                      <a:r>
                        <a:rPr lang="en-IN" sz="1100" b="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MEAN APPROCH</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800"/>
                        </a:spcAft>
                      </a:pPr>
                      <a:r>
                        <a:rPr lang="en-IN" sz="1100" b="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604129.7149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94468494"/>
                  </a:ext>
                </a:extLst>
              </a:tr>
              <a:tr h="915676">
                <a:tc vMerge="1">
                  <a:txBody>
                    <a:bodyPr/>
                    <a:lstStyle/>
                    <a:p>
                      <a:endParaRPr lang="en-IN"/>
                    </a:p>
                  </a:txBody>
                  <a:tcPr/>
                </a:tc>
                <a:tc>
                  <a:txBody>
                    <a:bodyPr/>
                    <a:lstStyle/>
                    <a:p>
                      <a:pPr algn="ctr">
                        <a:lnSpc>
                          <a:spcPct val="107000"/>
                        </a:lnSpc>
                        <a:spcAft>
                          <a:spcPts val="800"/>
                        </a:spcAft>
                      </a:pPr>
                      <a:r>
                        <a:rPr lang="en-IN" sz="1100" b="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MEDIAN APPROCH</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800"/>
                        </a:spcAft>
                      </a:pPr>
                      <a:r>
                        <a:rPr lang="en-IN" sz="11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527032.4653</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37641439"/>
                  </a:ext>
                </a:extLst>
              </a:tr>
            </a:tbl>
          </a:graphicData>
        </a:graphic>
      </p:graphicFrame>
      <p:sp>
        <p:nvSpPr>
          <p:cNvPr id="21" name="Slide Number Placeholder 20">
            <a:extLst>
              <a:ext uri="{FF2B5EF4-FFF2-40B4-BE49-F238E27FC236}">
                <a16:creationId xmlns:a16="http://schemas.microsoft.com/office/drawing/2014/main" id="{B8617F26-E749-0700-D795-923B67D28BF1}"/>
              </a:ext>
            </a:extLst>
          </p:cNvPr>
          <p:cNvSpPr>
            <a:spLocks noGrp="1"/>
          </p:cNvSpPr>
          <p:nvPr>
            <p:ph type="sldNum" sz="quarter" idx="12"/>
          </p:nvPr>
        </p:nvSpPr>
        <p:spPr>
          <a:xfrm>
            <a:off x="9444355" y="6476067"/>
            <a:ext cx="2743200" cy="365125"/>
          </a:xfrm>
        </p:spPr>
        <p:txBody>
          <a:bodyPr/>
          <a:lstStyle/>
          <a:p>
            <a:fld id="{54AD8D23-5797-4B3F-BEE9-B59AB8CA2E3F}" type="slidenum">
              <a:rPr lang="en-IN" smtClean="0"/>
              <a:t>13</a:t>
            </a:fld>
            <a:endParaRPr lang="en-IN" dirty="0"/>
          </a:p>
        </p:txBody>
      </p:sp>
    </p:spTree>
    <p:extLst>
      <p:ext uri="{BB962C8B-B14F-4D97-AF65-F5344CB8AC3E}">
        <p14:creationId xmlns:p14="http://schemas.microsoft.com/office/powerpoint/2010/main" val="3996660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B91F52-53B5-ADC9-809B-9242B40F54CB}"/>
              </a:ext>
            </a:extLst>
          </p:cNvPr>
          <p:cNvSpPr>
            <a:spLocks noGrp="1"/>
          </p:cNvSpPr>
          <p:nvPr>
            <p:ph type="sldNum" sz="quarter" idx="12"/>
          </p:nvPr>
        </p:nvSpPr>
        <p:spPr/>
        <p:txBody>
          <a:bodyPr/>
          <a:lstStyle/>
          <a:p>
            <a:fld id="{54AD8D23-5797-4B3F-BEE9-B59AB8CA2E3F}" type="slidenum">
              <a:rPr lang="en-IN" smtClean="0"/>
              <a:t>14</a:t>
            </a:fld>
            <a:endParaRPr lang="en-IN"/>
          </a:p>
        </p:txBody>
      </p:sp>
      <p:graphicFrame>
        <p:nvGraphicFramePr>
          <p:cNvPr id="3" name="Chart 2">
            <a:extLst>
              <a:ext uri="{FF2B5EF4-FFF2-40B4-BE49-F238E27FC236}">
                <a16:creationId xmlns:a16="http://schemas.microsoft.com/office/drawing/2014/main" id="{27FDE5B1-5D36-4C56-9B58-F463003CB0E8}"/>
              </a:ext>
            </a:extLst>
          </p:cNvPr>
          <p:cNvGraphicFramePr>
            <a:graphicFrameLocks/>
          </p:cNvGraphicFramePr>
          <p:nvPr>
            <p:extLst>
              <p:ext uri="{D42A27DB-BD31-4B8C-83A1-F6EECF244321}">
                <p14:modId xmlns:p14="http://schemas.microsoft.com/office/powerpoint/2010/main" val="1487634170"/>
              </p:ext>
            </p:extLst>
          </p:nvPr>
        </p:nvGraphicFramePr>
        <p:xfrm>
          <a:off x="1926771" y="1132114"/>
          <a:ext cx="4074134" cy="23217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9BF3B651-FF32-4C34-8869-EFC921B79D87}"/>
              </a:ext>
            </a:extLst>
          </p:cNvPr>
          <p:cNvGraphicFramePr>
            <a:graphicFrameLocks/>
          </p:cNvGraphicFramePr>
          <p:nvPr>
            <p:extLst>
              <p:ext uri="{D42A27DB-BD31-4B8C-83A1-F6EECF244321}">
                <p14:modId xmlns:p14="http://schemas.microsoft.com/office/powerpoint/2010/main" val="792710154"/>
              </p:ext>
            </p:extLst>
          </p:nvPr>
        </p:nvGraphicFramePr>
        <p:xfrm>
          <a:off x="6487886" y="1132114"/>
          <a:ext cx="4413151" cy="237554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8F727815-C861-4CCD-832F-3B3B90D15623}"/>
              </a:ext>
            </a:extLst>
          </p:cNvPr>
          <p:cNvGraphicFramePr>
            <a:graphicFrameLocks/>
          </p:cNvGraphicFramePr>
          <p:nvPr>
            <p:extLst>
              <p:ext uri="{D42A27DB-BD31-4B8C-83A1-F6EECF244321}">
                <p14:modId xmlns:p14="http://schemas.microsoft.com/office/powerpoint/2010/main" val="179924689"/>
              </p:ext>
            </p:extLst>
          </p:nvPr>
        </p:nvGraphicFramePr>
        <p:xfrm>
          <a:off x="6487885" y="3680554"/>
          <a:ext cx="4460973" cy="285835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a:extLst>
              <a:ext uri="{FF2B5EF4-FFF2-40B4-BE49-F238E27FC236}">
                <a16:creationId xmlns:a16="http://schemas.microsoft.com/office/drawing/2014/main" id="{B9E7B776-C45A-47C3-8A1C-F3C127B4EEC2}"/>
              </a:ext>
            </a:extLst>
          </p:cNvPr>
          <p:cNvGraphicFramePr>
            <a:graphicFrameLocks/>
          </p:cNvGraphicFramePr>
          <p:nvPr>
            <p:extLst>
              <p:ext uri="{D42A27DB-BD31-4B8C-83A1-F6EECF244321}">
                <p14:modId xmlns:p14="http://schemas.microsoft.com/office/powerpoint/2010/main" val="2279806895"/>
              </p:ext>
            </p:extLst>
          </p:nvPr>
        </p:nvGraphicFramePr>
        <p:xfrm>
          <a:off x="1926771" y="3680554"/>
          <a:ext cx="4074134" cy="2858358"/>
        </p:xfrm>
        <a:graphic>
          <a:graphicData uri="http://schemas.openxmlformats.org/drawingml/2006/chart">
            <c:chart xmlns:c="http://schemas.openxmlformats.org/drawingml/2006/chart" xmlns:r="http://schemas.openxmlformats.org/officeDocument/2006/relationships" r:id="rId5"/>
          </a:graphicData>
        </a:graphic>
      </p:graphicFrame>
      <p:sp>
        <p:nvSpPr>
          <p:cNvPr id="7" name="Title 1">
            <a:extLst>
              <a:ext uri="{FF2B5EF4-FFF2-40B4-BE49-F238E27FC236}">
                <a16:creationId xmlns:a16="http://schemas.microsoft.com/office/drawing/2014/main" id="{4AB61087-6ADC-D72B-EF97-F499ADA2DAB9}"/>
              </a:ext>
            </a:extLst>
          </p:cNvPr>
          <p:cNvSpPr txBox="1">
            <a:spLocks/>
          </p:cNvSpPr>
          <p:nvPr/>
        </p:nvSpPr>
        <p:spPr>
          <a:xfrm>
            <a:off x="2139009" y="386901"/>
            <a:ext cx="7913982" cy="126374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u="sng" kern="100" dirty="0">
                <a:solidFill>
                  <a:srgbClr val="4472C4"/>
                </a:solidFill>
                <a:latin typeface="Calibri" panose="020F0502020204030204" pitchFamily="34" charset="0"/>
                <a:ea typeface="Calibri" panose="020F0502020204030204" pitchFamily="34" charset="0"/>
                <a:cs typeface="Times New Roman" panose="02020603050405020304" pitchFamily="18" charset="0"/>
              </a:rPr>
              <a:t>Altman Z- Score</a:t>
            </a:r>
          </a:p>
          <a:p>
            <a:pPr algn="ctr"/>
            <a:endParaRPr lang="en-IN" sz="4000" b="1" u="sng" kern="100" dirty="0">
              <a:solidFill>
                <a:srgbClr val="4472C4"/>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descr="Tata Motors Logo - PNG and Vector - Logo Download">
            <a:extLst>
              <a:ext uri="{FF2B5EF4-FFF2-40B4-BE49-F238E27FC236}">
                <a16:creationId xmlns:a16="http://schemas.microsoft.com/office/drawing/2014/main" id="{59EAFFD8-6119-67F1-9FC6-035C874CA526}"/>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375650" y="165735"/>
            <a:ext cx="628508" cy="552426"/>
          </a:xfrm>
          <a:prstGeom prst="rect">
            <a:avLst/>
          </a:prstGeom>
          <a:noFill/>
          <a:ln>
            <a:noFill/>
          </a:ln>
        </p:spPr>
      </p:pic>
      <p:pic>
        <p:nvPicPr>
          <p:cNvPr id="9" name="Picture 8">
            <a:extLst>
              <a:ext uri="{FF2B5EF4-FFF2-40B4-BE49-F238E27FC236}">
                <a16:creationId xmlns:a16="http://schemas.microsoft.com/office/drawing/2014/main" id="{D8A58FB5-8125-A5D8-2035-44A6A9B1CDC4}"/>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37928" y="247486"/>
            <a:ext cx="1573914" cy="503313"/>
          </a:xfrm>
          <a:prstGeom prst="rect">
            <a:avLst/>
          </a:prstGeom>
          <a:noFill/>
          <a:ln>
            <a:noFill/>
          </a:ln>
        </p:spPr>
      </p:pic>
    </p:spTree>
    <p:extLst>
      <p:ext uri="{BB962C8B-B14F-4D97-AF65-F5344CB8AC3E}">
        <p14:creationId xmlns:p14="http://schemas.microsoft.com/office/powerpoint/2010/main" val="1032618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68B0EF-CF52-358A-0618-CDE44EBE5F25}"/>
              </a:ext>
            </a:extLst>
          </p:cNvPr>
          <p:cNvSpPr>
            <a:spLocks noGrp="1"/>
          </p:cNvSpPr>
          <p:nvPr>
            <p:ph type="sldNum" sz="quarter" idx="12"/>
          </p:nvPr>
        </p:nvSpPr>
        <p:spPr/>
        <p:txBody>
          <a:bodyPr/>
          <a:lstStyle/>
          <a:p>
            <a:fld id="{54AD8D23-5797-4B3F-BEE9-B59AB8CA2E3F}" type="slidenum">
              <a:rPr lang="en-IN" smtClean="0"/>
              <a:t>15</a:t>
            </a:fld>
            <a:endParaRPr lang="en-IN"/>
          </a:p>
        </p:txBody>
      </p:sp>
      <p:pic>
        <p:nvPicPr>
          <p:cNvPr id="4" name="Picture 3">
            <a:extLst>
              <a:ext uri="{FF2B5EF4-FFF2-40B4-BE49-F238E27FC236}">
                <a16:creationId xmlns:a16="http://schemas.microsoft.com/office/drawing/2014/main" id="{EBF1E88F-0663-19CA-E0C8-1AB4881AA498}"/>
              </a:ext>
            </a:extLst>
          </p:cNvPr>
          <p:cNvPicPr>
            <a:picLocks noChangeAspect="1"/>
          </p:cNvPicPr>
          <p:nvPr/>
        </p:nvPicPr>
        <p:blipFill>
          <a:blip r:embed="rId2"/>
          <a:stretch>
            <a:fillRect/>
          </a:stretch>
        </p:blipFill>
        <p:spPr>
          <a:xfrm>
            <a:off x="1796144" y="795096"/>
            <a:ext cx="8207828" cy="5963853"/>
          </a:xfrm>
          <a:prstGeom prst="rect">
            <a:avLst/>
          </a:prstGeom>
        </p:spPr>
      </p:pic>
    </p:spTree>
    <p:extLst>
      <p:ext uri="{BB962C8B-B14F-4D97-AF65-F5344CB8AC3E}">
        <p14:creationId xmlns:p14="http://schemas.microsoft.com/office/powerpoint/2010/main" val="3076997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CE70FD2-8098-6DC3-1E14-0C66D3365471}"/>
              </a:ext>
            </a:extLst>
          </p:cNvPr>
          <p:cNvSpPr>
            <a:spLocks noGrp="1"/>
          </p:cNvSpPr>
          <p:nvPr>
            <p:ph type="sldNum" sz="quarter" idx="12"/>
          </p:nvPr>
        </p:nvSpPr>
        <p:spPr/>
        <p:txBody>
          <a:bodyPr/>
          <a:lstStyle/>
          <a:p>
            <a:fld id="{54AD8D23-5797-4B3F-BEE9-B59AB8CA2E3F}" type="slidenum">
              <a:rPr lang="en-IN" smtClean="0"/>
              <a:t>16</a:t>
            </a:fld>
            <a:endParaRPr lang="en-IN"/>
          </a:p>
        </p:txBody>
      </p:sp>
      <p:sp>
        <p:nvSpPr>
          <p:cNvPr id="3" name="Title 1">
            <a:extLst>
              <a:ext uri="{FF2B5EF4-FFF2-40B4-BE49-F238E27FC236}">
                <a16:creationId xmlns:a16="http://schemas.microsoft.com/office/drawing/2014/main" id="{F02C88F4-ACD6-F147-253A-74F2A17809F8}"/>
              </a:ext>
            </a:extLst>
          </p:cNvPr>
          <p:cNvSpPr txBox="1">
            <a:spLocks/>
          </p:cNvSpPr>
          <p:nvPr/>
        </p:nvSpPr>
        <p:spPr>
          <a:xfrm>
            <a:off x="2139009" y="386901"/>
            <a:ext cx="7913982" cy="126374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u="sng" kern="100" dirty="0">
                <a:solidFill>
                  <a:srgbClr val="4472C4"/>
                </a:solidFill>
                <a:latin typeface="Calibri" panose="020F0502020204030204" pitchFamily="34" charset="0"/>
                <a:ea typeface="Calibri" panose="020F0502020204030204" pitchFamily="34" charset="0"/>
                <a:cs typeface="Times New Roman" panose="02020603050405020304" pitchFamily="18" charset="0"/>
              </a:rPr>
              <a:t>DuPont Analysis</a:t>
            </a:r>
          </a:p>
          <a:p>
            <a:pPr algn="ctr"/>
            <a:endParaRPr lang="en-IN" sz="4000" b="1" u="sng" kern="100" dirty="0">
              <a:solidFill>
                <a:srgbClr val="4472C4"/>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Tata Motors Logo - PNG and Vector - Logo Download">
            <a:extLst>
              <a:ext uri="{FF2B5EF4-FFF2-40B4-BE49-F238E27FC236}">
                <a16:creationId xmlns:a16="http://schemas.microsoft.com/office/drawing/2014/main" id="{78D4577C-04F5-99E2-94EC-CF0478ECD09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75650" y="165735"/>
            <a:ext cx="628508" cy="552426"/>
          </a:xfrm>
          <a:prstGeom prst="rect">
            <a:avLst/>
          </a:prstGeom>
          <a:noFill/>
          <a:ln>
            <a:noFill/>
          </a:ln>
        </p:spPr>
      </p:pic>
      <p:pic>
        <p:nvPicPr>
          <p:cNvPr id="5" name="Picture 4">
            <a:extLst>
              <a:ext uri="{FF2B5EF4-FFF2-40B4-BE49-F238E27FC236}">
                <a16:creationId xmlns:a16="http://schemas.microsoft.com/office/drawing/2014/main" id="{0104DF33-9BDA-36D2-E736-D8A9B68EFED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7928" y="247486"/>
            <a:ext cx="1573914" cy="503313"/>
          </a:xfrm>
          <a:prstGeom prst="rect">
            <a:avLst/>
          </a:prstGeom>
          <a:noFill/>
          <a:ln>
            <a:noFill/>
          </a:ln>
        </p:spPr>
      </p:pic>
      <p:pic>
        <p:nvPicPr>
          <p:cNvPr id="6" name="Picture 5">
            <a:extLst>
              <a:ext uri="{FF2B5EF4-FFF2-40B4-BE49-F238E27FC236}">
                <a16:creationId xmlns:a16="http://schemas.microsoft.com/office/drawing/2014/main" id="{518537F3-FDBD-A2F5-14AD-F3802BFE12EF}"/>
              </a:ext>
            </a:extLst>
          </p:cNvPr>
          <p:cNvPicPr>
            <a:picLocks noChangeAspect="1"/>
          </p:cNvPicPr>
          <p:nvPr/>
        </p:nvPicPr>
        <p:blipFill>
          <a:blip r:embed="rId4"/>
          <a:stretch>
            <a:fillRect/>
          </a:stretch>
        </p:blipFill>
        <p:spPr>
          <a:xfrm>
            <a:off x="485258" y="1856014"/>
            <a:ext cx="11518900" cy="1905000"/>
          </a:xfrm>
          <a:prstGeom prst="rect">
            <a:avLst/>
          </a:prstGeom>
        </p:spPr>
      </p:pic>
      <p:graphicFrame>
        <p:nvGraphicFramePr>
          <p:cNvPr id="7" name="Chart 6">
            <a:extLst>
              <a:ext uri="{FF2B5EF4-FFF2-40B4-BE49-F238E27FC236}">
                <a16:creationId xmlns:a16="http://schemas.microsoft.com/office/drawing/2014/main" id="{317AD74E-31E3-204A-BBF5-14FE9B4D5129}"/>
              </a:ext>
            </a:extLst>
          </p:cNvPr>
          <p:cNvGraphicFramePr>
            <a:graphicFrameLocks/>
          </p:cNvGraphicFramePr>
          <p:nvPr>
            <p:extLst>
              <p:ext uri="{D42A27DB-BD31-4B8C-83A1-F6EECF244321}">
                <p14:modId xmlns:p14="http://schemas.microsoft.com/office/powerpoint/2010/main" val="976779886"/>
              </p:ext>
            </p:extLst>
          </p:nvPr>
        </p:nvGraphicFramePr>
        <p:xfrm>
          <a:off x="3958708" y="3978275"/>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732712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F01CA0-2AF2-5CCC-F0E8-3757A7C87653}"/>
              </a:ext>
            </a:extLst>
          </p:cNvPr>
          <p:cNvSpPr txBox="1"/>
          <p:nvPr/>
        </p:nvSpPr>
        <p:spPr>
          <a:xfrm>
            <a:off x="4157432" y="396831"/>
            <a:ext cx="6097772" cy="769441"/>
          </a:xfrm>
          <a:prstGeom prst="rect">
            <a:avLst/>
          </a:prstGeom>
          <a:noFill/>
        </p:spPr>
        <p:txBody>
          <a:bodyPr wrap="square">
            <a:spAutoFit/>
          </a:bodyPr>
          <a:lstStyle>
            <a:defPPr>
              <a:defRPr lang="en-US"/>
            </a:defPPr>
            <a:lvl1pPr>
              <a:defRPr b="1" u="sng" kern="100">
                <a:solidFill>
                  <a:srgbClr val="4472C4"/>
                </a:solidFill>
                <a:latin typeface="Calibri" panose="020F0502020204030204" pitchFamily="34" charset="0"/>
                <a:ea typeface="Calibri" panose="020F0502020204030204" pitchFamily="34" charset="0"/>
                <a:cs typeface="Times New Roman" panose="02020603050405020304" pitchFamily="18" charset="0"/>
              </a:defRPr>
            </a:lvl1pPr>
          </a:lstStyle>
          <a:p>
            <a:r>
              <a:rPr lang="en-US" sz="4400" dirty="0"/>
              <a:t>Limitations</a:t>
            </a:r>
            <a:r>
              <a:rPr lang="en-US" sz="2800" dirty="0"/>
              <a:t> </a:t>
            </a:r>
            <a:endParaRPr lang="en-IN" sz="2800" dirty="0"/>
          </a:p>
        </p:txBody>
      </p:sp>
      <p:pic>
        <p:nvPicPr>
          <p:cNvPr id="4" name="Picture 3" descr="Tata Motors Logo - PNG and Vector - Logo Download">
            <a:extLst>
              <a:ext uri="{FF2B5EF4-FFF2-40B4-BE49-F238E27FC236}">
                <a16:creationId xmlns:a16="http://schemas.microsoft.com/office/drawing/2014/main" id="{FB1C90B6-4374-4CDE-0A98-0BCBA63E74C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75650" y="63424"/>
            <a:ext cx="628508" cy="552426"/>
          </a:xfrm>
          <a:prstGeom prst="rect">
            <a:avLst/>
          </a:prstGeom>
          <a:noFill/>
          <a:ln>
            <a:noFill/>
          </a:ln>
        </p:spPr>
      </p:pic>
      <p:pic>
        <p:nvPicPr>
          <p:cNvPr id="5" name="Picture 4">
            <a:extLst>
              <a:ext uri="{FF2B5EF4-FFF2-40B4-BE49-F238E27FC236}">
                <a16:creationId xmlns:a16="http://schemas.microsoft.com/office/drawing/2014/main" id="{45B4BA14-CCD4-39E8-AE9C-D41474B1086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7928" y="145175"/>
            <a:ext cx="1573914" cy="503313"/>
          </a:xfrm>
          <a:prstGeom prst="rect">
            <a:avLst/>
          </a:prstGeom>
          <a:noFill/>
          <a:ln>
            <a:noFill/>
          </a:ln>
        </p:spPr>
      </p:pic>
      <p:sp>
        <p:nvSpPr>
          <p:cNvPr id="11" name="TextBox 10">
            <a:extLst>
              <a:ext uri="{FF2B5EF4-FFF2-40B4-BE49-F238E27FC236}">
                <a16:creationId xmlns:a16="http://schemas.microsoft.com/office/drawing/2014/main" id="{86436845-2995-FCD7-51D5-797277C94E00}"/>
              </a:ext>
            </a:extLst>
          </p:cNvPr>
          <p:cNvSpPr txBox="1"/>
          <p:nvPr/>
        </p:nvSpPr>
        <p:spPr>
          <a:xfrm>
            <a:off x="1032510" y="1906965"/>
            <a:ext cx="10126979" cy="3631379"/>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 have not calculated the firm value using the </a:t>
            </a:r>
            <a:r>
              <a:rPr lang="en-IN" sz="2400" kern="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dividend discount model </a:t>
            </a:r>
            <a:r>
              <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as the company announced a dividend, which has been given on Pg no. 350 of the annual report. Still, it is not accounted for in the cash flow statement for FY23.</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While calculating capital employed, the formula used by us was different from the one mentioned in the annual report, and even after using the same, the values differed a lot.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It was a time-bound project; we tried to do it with as much of precision as possible as per our knowledge.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Slide Number Placeholder 11">
            <a:extLst>
              <a:ext uri="{FF2B5EF4-FFF2-40B4-BE49-F238E27FC236}">
                <a16:creationId xmlns:a16="http://schemas.microsoft.com/office/drawing/2014/main" id="{39FD6A3B-EAE6-7DA2-C589-21C3A5FEE55F}"/>
              </a:ext>
            </a:extLst>
          </p:cNvPr>
          <p:cNvSpPr>
            <a:spLocks noGrp="1"/>
          </p:cNvSpPr>
          <p:nvPr>
            <p:ph type="sldNum" sz="quarter" idx="12"/>
          </p:nvPr>
        </p:nvSpPr>
        <p:spPr>
          <a:xfrm>
            <a:off x="9448800" y="6492875"/>
            <a:ext cx="2743200" cy="365125"/>
          </a:xfrm>
        </p:spPr>
        <p:txBody>
          <a:bodyPr/>
          <a:lstStyle/>
          <a:p>
            <a:fld id="{54AD8D23-5797-4B3F-BEE9-B59AB8CA2E3F}" type="slidenum">
              <a:rPr lang="en-IN" smtClean="0"/>
              <a:t>17</a:t>
            </a:fld>
            <a:endParaRPr lang="en-IN" dirty="0"/>
          </a:p>
        </p:txBody>
      </p:sp>
    </p:spTree>
    <p:extLst>
      <p:ext uri="{BB962C8B-B14F-4D97-AF65-F5344CB8AC3E}">
        <p14:creationId xmlns:p14="http://schemas.microsoft.com/office/powerpoint/2010/main" val="544898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FA8A21-7598-B4AA-5F84-A2E0544890E6}"/>
              </a:ext>
            </a:extLst>
          </p:cNvPr>
          <p:cNvSpPr>
            <a:spLocks noGrp="1"/>
          </p:cNvSpPr>
          <p:nvPr>
            <p:ph type="sldNum" sz="quarter" idx="12"/>
          </p:nvPr>
        </p:nvSpPr>
        <p:spPr/>
        <p:txBody>
          <a:bodyPr/>
          <a:lstStyle/>
          <a:p>
            <a:fld id="{54AD8D23-5797-4B3F-BEE9-B59AB8CA2E3F}" type="slidenum">
              <a:rPr lang="en-IN" smtClean="0"/>
              <a:t>18</a:t>
            </a:fld>
            <a:endParaRPr lang="en-IN"/>
          </a:p>
        </p:txBody>
      </p:sp>
      <p:sp>
        <p:nvSpPr>
          <p:cNvPr id="3" name="Title 1">
            <a:extLst>
              <a:ext uri="{FF2B5EF4-FFF2-40B4-BE49-F238E27FC236}">
                <a16:creationId xmlns:a16="http://schemas.microsoft.com/office/drawing/2014/main" id="{0F11505E-DE5F-6C95-CD88-F98C77447D7F}"/>
              </a:ext>
            </a:extLst>
          </p:cNvPr>
          <p:cNvSpPr txBox="1">
            <a:spLocks/>
          </p:cNvSpPr>
          <p:nvPr/>
        </p:nvSpPr>
        <p:spPr>
          <a:xfrm>
            <a:off x="2139009" y="386901"/>
            <a:ext cx="7913982" cy="126374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u="sng" kern="100" dirty="0">
                <a:solidFill>
                  <a:srgbClr val="4472C4"/>
                </a:solidFill>
                <a:latin typeface="Calibri" panose="020F0502020204030204" pitchFamily="34" charset="0"/>
                <a:ea typeface="Calibri" panose="020F0502020204030204" pitchFamily="34" charset="0"/>
                <a:cs typeface="Times New Roman" panose="02020603050405020304" pitchFamily="18" charset="0"/>
              </a:rPr>
              <a:t>Conclusion</a:t>
            </a:r>
          </a:p>
          <a:p>
            <a:pPr algn="ctr"/>
            <a:endParaRPr lang="en-IN" sz="4000" b="1" u="sng" kern="100" dirty="0">
              <a:solidFill>
                <a:srgbClr val="4472C4"/>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Tata Motors Logo - PNG and Vector - Logo Download">
            <a:extLst>
              <a:ext uri="{FF2B5EF4-FFF2-40B4-BE49-F238E27FC236}">
                <a16:creationId xmlns:a16="http://schemas.microsoft.com/office/drawing/2014/main" id="{AB05D235-67AD-BEFB-8820-E3E651F2922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75650" y="165735"/>
            <a:ext cx="628508" cy="552426"/>
          </a:xfrm>
          <a:prstGeom prst="rect">
            <a:avLst/>
          </a:prstGeom>
          <a:noFill/>
          <a:ln>
            <a:noFill/>
          </a:ln>
        </p:spPr>
      </p:pic>
      <p:pic>
        <p:nvPicPr>
          <p:cNvPr id="5" name="Picture 4">
            <a:extLst>
              <a:ext uri="{FF2B5EF4-FFF2-40B4-BE49-F238E27FC236}">
                <a16:creationId xmlns:a16="http://schemas.microsoft.com/office/drawing/2014/main" id="{38AEE6C2-4A63-7F38-70C1-E4F63891F84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7928" y="247486"/>
            <a:ext cx="1573914" cy="503313"/>
          </a:xfrm>
          <a:prstGeom prst="rect">
            <a:avLst/>
          </a:prstGeom>
          <a:noFill/>
          <a:ln>
            <a:noFill/>
          </a:ln>
        </p:spPr>
      </p:pic>
      <p:graphicFrame>
        <p:nvGraphicFramePr>
          <p:cNvPr id="6" name="Chart 5">
            <a:extLst>
              <a:ext uri="{FF2B5EF4-FFF2-40B4-BE49-F238E27FC236}">
                <a16:creationId xmlns:a16="http://schemas.microsoft.com/office/drawing/2014/main" id="{8EA13DF1-43FE-B6FB-58A8-D72DD8EDE8B9}"/>
              </a:ext>
            </a:extLst>
          </p:cNvPr>
          <p:cNvGraphicFramePr/>
          <p:nvPr>
            <p:extLst>
              <p:ext uri="{D42A27DB-BD31-4B8C-83A1-F6EECF244321}">
                <p14:modId xmlns:p14="http://schemas.microsoft.com/office/powerpoint/2010/main" val="335844174"/>
              </p:ext>
            </p:extLst>
          </p:nvPr>
        </p:nvGraphicFramePr>
        <p:xfrm>
          <a:off x="924885" y="1801770"/>
          <a:ext cx="5429025" cy="3767362"/>
        </p:xfrm>
        <a:graphic>
          <a:graphicData uri="http://schemas.openxmlformats.org/drawingml/2006/chart">
            <c:chart xmlns:c="http://schemas.openxmlformats.org/drawingml/2006/chart" xmlns:r="http://schemas.openxmlformats.org/officeDocument/2006/relationships" r:id="rId4"/>
          </a:graphicData>
        </a:graphic>
      </p:graphicFrame>
      <p:pic>
        <p:nvPicPr>
          <p:cNvPr id="10" name="Picture 9">
            <a:extLst>
              <a:ext uri="{FF2B5EF4-FFF2-40B4-BE49-F238E27FC236}">
                <a16:creationId xmlns:a16="http://schemas.microsoft.com/office/drawing/2014/main" id="{43C7B14B-4F4D-DC9F-374D-CF24BC12FBB6}"/>
              </a:ext>
            </a:extLst>
          </p:cNvPr>
          <p:cNvPicPr>
            <a:picLocks noChangeAspect="1"/>
          </p:cNvPicPr>
          <p:nvPr/>
        </p:nvPicPr>
        <p:blipFill>
          <a:blip r:embed="rId5"/>
          <a:stretch>
            <a:fillRect/>
          </a:stretch>
        </p:blipFill>
        <p:spPr>
          <a:xfrm>
            <a:off x="7560733" y="2523066"/>
            <a:ext cx="3917957" cy="626533"/>
          </a:xfrm>
          <a:prstGeom prst="rect">
            <a:avLst/>
          </a:prstGeom>
        </p:spPr>
      </p:pic>
    </p:spTree>
    <p:extLst>
      <p:ext uri="{BB962C8B-B14F-4D97-AF65-F5344CB8AC3E}">
        <p14:creationId xmlns:p14="http://schemas.microsoft.com/office/powerpoint/2010/main" val="111623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F01CA0-2AF2-5CCC-F0E8-3757A7C87653}"/>
              </a:ext>
            </a:extLst>
          </p:cNvPr>
          <p:cNvSpPr txBox="1"/>
          <p:nvPr/>
        </p:nvSpPr>
        <p:spPr>
          <a:xfrm>
            <a:off x="3204121" y="339637"/>
            <a:ext cx="6097772" cy="769441"/>
          </a:xfrm>
          <a:prstGeom prst="rect">
            <a:avLst/>
          </a:prstGeom>
          <a:noFill/>
        </p:spPr>
        <p:txBody>
          <a:bodyPr wrap="square">
            <a:spAutoFit/>
          </a:bodyPr>
          <a:lstStyle>
            <a:defPPr>
              <a:defRPr lang="en-US"/>
            </a:defPPr>
            <a:lvl1pPr>
              <a:defRPr b="1" u="sng" kern="100">
                <a:solidFill>
                  <a:srgbClr val="4472C4"/>
                </a:solidFill>
                <a:latin typeface="Calibri" panose="020F0502020204030204" pitchFamily="34" charset="0"/>
                <a:ea typeface="Calibri" panose="020F0502020204030204" pitchFamily="34" charset="0"/>
                <a:cs typeface="Times New Roman" panose="02020603050405020304" pitchFamily="18" charset="0"/>
              </a:defRPr>
            </a:lvl1pPr>
          </a:lstStyle>
          <a:p>
            <a:r>
              <a:rPr lang="en-US" sz="4400" dirty="0"/>
              <a:t>References</a:t>
            </a:r>
            <a:endParaRPr lang="en-IN" sz="2800" dirty="0"/>
          </a:p>
        </p:txBody>
      </p:sp>
      <p:pic>
        <p:nvPicPr>
          <p:cNvPr id="4" name="Picture 3" descr="Tata Motors Logo - PNG and Vector - Logo Download">
            <a:extLst>
              <a:ext uri="{FF2B5EF4-FFF2-40B4-BE49-F238E27FC236}">
                <a16:creationId xmlns:a16="http://schemas.microsoft.com/office/drawing/2014/main" id="{FB1C90B6-4374-4CDE-0A98-0BCBA63E74C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75650" y="63424"/>
            <a:ext cx="628508" cy="552426"/>
          </a:xfrm>
          <a:prstGeom prst="rect">
            <a:avLst/>
          </a:prstGeom>
          <a:noFill/>
          <a:ln>
            <a:noFill/>
          </a:ln>
        </p:spPr>
      </p:pic>
      <p:pic>
        <p:nvPicPr>
          <p:cNvPr id="5" name="Picture 4">
            <a:extLst>
              <a:ext uri="{FF2B5EF4-FFF2-40B4-BE49-F238E27FC236}">
                <a16:creationId xmlns:a16="http://schemas.microsoft.com/office/drawing/2014/main" id="{45B4BA14-CCD4-39E8-AE9C-D41474B1086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7928" y="145175"/>
            <a:ext cx="1573914" cy="503313"/>
          </a:xfrm>
          <a:prstGeom prst="rect">
            <a:avLst/>
          </a:prstGeom>
          <a:noFill/>
          <a:ln>
            <a:noFill/>
          </a:ln>
        </p:spPr>
      </p:pic>
      <p:sp>
        <p:nvSpPr>
          <p:cNvPr id="8" name="TextBox 7">
            <a:extLst>
              <a:ext uri="{FF2B5EF4-FFF2-40B4-BE49-F238E27FC236}">
                <a16:creationId xmlns:a16="http://schemas.microsoft.com/office/drawing/2014/main" id="{D10BB748-5588-E396-9412-6D9719E9A16F}"/>
              </a:ext>
            </a:extLst>
          </p:cNvPr>
          <p:cNvSpPr txBox="1"/>
          <p:nvPr/>
        </p:nvSpPr>
        <p:spPr>
          <a:xfrm>
            <a:off x="1295400" y="1696158"/>
            <a:ext cx="9601199" cy="6112443"/>
          </a:xfrm>
          <a:prstGeom prst="rect">
            <a:avLst/>
          </a:prstGeom>
          <a:noFill/>
        </p:spPr>
        <p:txBody>
          <a:bodyPr wrap="square">
            <a:spAutoFit/>
          </a:bodyPr>
          <a:lstStyle/>
          <a:p>
            <a:pPr>
              <a:lnSpc>
                <a:spcPct val="107000"/>
              </a:lnSpc>
              <a:spcAft>
                <a:spcPts val="800"/>
              </a:spcAft>
            </a:pPr>
            <a:r>
              <a:rPr lang="en-IN" sz="20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TATA Motors Annual Report 2022-23-</a:t>
            </a:r>
            <a:r>
              <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https://www.tatamotors.com/wp-content/uploads/2023/06/annual-report-2022-2023.pdf</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PwC Report-</a:t>
            </a:r>
            <a:r>
              <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https://viewpoint.pwc.com/dt/us/en/pwc/accounting_guides/income_taxes/income_taxes__16_US/chapter_5_valuation__US/57_future_taxable_in_US.html#pwc-topic.dita_1743275109224693</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Screener.in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https://www.screener.in/company/TATAMOTORS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p:txBody>
      </p:sp>
      <p:sp>
        <p:nvSpPr>
          <p:cNvPr id="9" name="Slide Number Placeholder 8">
            <a:extLst>
              <a:ext uri="{FF2B5EF4-FFF2-40B4-BE49-F238E27FC236}">
                <a16:creationId xmlns:a16="http://schemas.microsoft.com/office/drawing/2014/main" id="{F5860306-71E2-440E-5F4F-42424547BE66}"/>
              </a:ext>
            </a:extLst>
          </p:cNvPr>
          <p:cNvSpPr>
            <a:spLocks noGrp="1"/>
          </p:cNvSpPr>
          <p:nvPr>
            <p:ph type="sldNum" sz="quarter" idx="12"/>
          </p:nvPr>
        </p:nvSpPr>
        <p:spPr>
          <a:xfrm>
            <a:off x="9301893" y="6429451"/>
            <a:ext cx="2743200" cy="365125"/>
          </a:xfrm>
        </p:spPr>
        <p:txBody>
          <a:bodyPr/>
          <a:lstStyle/>
          <a:p>
            <a:fld id="{54AD8D23-5797-4B3F-BEE9-B59AB8CA2E3F}" type="slidenum">
              <a:rPr lang="en-IN" smtClean="0"/>
              <a:t>19</a:t>
            </a:fld>
            <a:endParaRPr lang="en-IN"/>
          </a:p>
        </p:txBody>
      </p:sp>
    </p:spTree>
    <p:extLst>
      <p:ext uri="{BB962C8B-B14F-4D97-AF65-F5344CB8AC3E}">
        <p14:creationId xmlns:p14="http://schemas.microsoft.com/office/powerpoint/2010/main" val="2294088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B9443-D6C6-FE6A-4935-AE85D89D2A00}"/>
              </a:ext>
            </a:extLst>
          </p:cNvPr>
          <p:cNvSpPr txBox="1">
            <a:spLocks/>
          </p:cNvSpPr>
          <p:nvPr/>
        </p:nvSpPr>
        <p:spPr>
          <a:xfrm>
            <a:off x="2673428" y="569208"/>
            <a:ext cx="6845144" cy="87270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u="sng" kern="100" dirty="0">
                <a:solidFill>
                  <a:srgbClr val="4472C4"/>
                </a:solidFill>
                <a:latin typeface="Calibri" panose="020F0502020204030204" pitchFamily="34" charset="0"/>
                <a:ea typeface="Calibri" panose="020F0502020204030204" pitchFamily="34" charset="0"/>
                <a:cs typeface="Times New Roman" panose="02020603050405020304" pitchFamily="18" charset="0"/>
              </a:rPr>
              <a:t>Overview of the Industry</a:t>
            </a:r>
          </a:p>
        </p:txBody>
      </p:sp>
      <p:sp>
        <p:nvSpPr>
          <p:cNvPr id="3" name="TextBox 2">
            <a:extLst>
              <a:ext uri="{FF2B5EF4-FFF2-40B4-BE49-F238E27FC236}">
                <a16:creationId xmlns:a16="http://schemas.microsoft.com/office/drawing/2014/main" id="{6C628052-6AC3-D8DD-698D-C508C7D10056}"/>
              </a:ext>
            </a:extLst>
          </p:cNvPr>
          <p:cNvSpPr txBox="1"/>
          <p:nvPr/>
        </p:nvSpPr>
        <p:spPr>
          <a:xfrm>
            <a:off x="1807535" y="1701209"/>
            <a:ext cx="8070112" cy="2945422"/>
          </a:xfrm>
          <a:prstGeom prst="rect">
            <a:avLst/>
          </a:prstGeom>
          <a:noFill/>
        </p:spPr>
        <p:txBody>
          <a:bodyPr wrap="square" rtlCol="0">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India is the world's fourth largest producer of automobiles, with an average annual production of over 4 million vehicles. The country is also the world's largest tractor manufacturer, second-largest bus manufacturer, and third largest heavy trucks manufacturer.</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automobile industry in India accounts for 6.4% of the country's total GDP and creates over 32 million job opportunities. The industry's contribution to the national GDP has risen to about 7.1% from 2.77% in 1992-93. India aims to double its auto industry size to Rs. 15 lakh crores by the end of 2024.</a:t>
            </a:r>
          </a:p>
          <a:p>
            <a:endParaRPr lang="en-IN" dirty="0"/>
          </a:p>
        </p:txBody>
      </p:sp>
      <p:sp>
        <p:nvSpPr>
          <p:cNvPr id="4" name="TextBox 3">
            <a:extLst>
              <a:ext uri="{FF2B5EF4-FFF2-40B4-BE49-F238E27FC236}">
                <a16:creationId xmlns:a16="http://schemas.microsoft.com/office/drawing/2014/main" id="{F6B3D3AC-E693-3276-E175-83D919237789}"/>
              </a:ext>
            </a:extLst>
          </p:cNvPr>
          <p:cNvSpPr txBox="1"/>
          <p:nvPr/>
        </p:nvSpPr>
        <p:spPr>
          <a:xfrm>
            <a:off x="1903228" y="4348716"/>
            <a:ext cx="7017488" cy="2364109"/>
          </a:xfrm>
          <a:prstGeom prst="rect">
            <a:avLst/>
          </a:prstGeom>
          <a:noFill/>
        </p:spPr>
        <p:txBody>
          <a:bodyPr wrap="square" rtlCol="0">
            <a:spAutoFit/>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Some of India's major automobile manufacturing companies include:</a:t>
            </a:r>
          </a:p>
          <a:p>
            <a:pPr marL="285750" indent="-285750">
              <a:lnSpc>
                <a:spcPct val="107000"/>
              </a:lnSpc>
              <a:spcAft>
                <a:spcPts val="800"/>
              </a:spcAft>
              <a:buFont typeface="Wingdings" panose="05000000000000000000" pitchFamily="2" charset="2"/>
              <a:buChar char="v"/>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Maruti Suzuki</a:t>
            </a:r>
          </a:p>
          <a:p>
            <a:pPr marL="285750" indent="-285750">
              <a:lnSpc>
                <a:spcPct val="107000"/>
              </a:lnSpc>
              <a:spcAft>
                <a:spcPts val="800"/>
              </a:spcAft>
              <a:buFont typeface="Wingdings" panose="05000000000000000000" pitchFamily="2" charset="2"/>
              <a:buChar char="v"/>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Hyundai Motor India</a:t>
            </a:r>
          </a:p>
          <a:p>
            <a:pPr marL="285750" indent="-285750">
              <a:lnSpc>
                <a:spcPct val="107000"/>
              </a:lnSpc>
              <a:spcAft>
                <a:spcPts val="800"/>
              </a:spcAft>
              <a:buFont typeface="Wingdings" panose="05000000000000000000" pitchFamily="2" charset="2"/>
              <a:buChar char="v"/>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Tata Motors</a:t>
            </a:r>
          </a:p>
          <a:p>
            <a:pPr marL="285750" indent="-285750">
              <a:lnSpc>
                <a:spcPct val="107000"/>
              </a:lnSpc>
              <a:spcAft>
                <a:spcPts val="800"/>
              </a:spcAft>
              <a:buFont typeface="Wingdings" panose="05000000000000000000" pitchFamily="2" charset="2"/>
              <a:buChar char="v"/>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Ashok Leyland</a:t>
            </a:r>
          </a:p>
          <a:p>
            <a:endParaRPr lang="en-IN" dirty="0"/>
          </a:p>
        </p:txBody>
      </p:sp>
      <p:pic>
        <p:nvPicPr>
          <p:cNvPr id="5" name="Picture 4" descr="Tata Motors Logo - PNG and Vector - Logo Download">
            <a:extLst>
              <a:ext uri="{FF2B5EF4-FFF2-40B4-BE49-F238E27FC236}">
                <a16:creationId xmlns:a16="http://schemas.microsoft.com/office/drawing/2014/main" id="{F0D5473B-BD71-AA2F-E127-A8708DAAB1A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75650" y="63424"/>
            <a:ext cx="628508" cy="552426"/>
          </a:xfrm>
          <a:prstGeom prst="rect">
            <a:avLst/>
          </a:prstGeom>
          <a:noFill/>
          <a:ln>
            <a:noFill/>
          </a:ln>
        </p:spPr>
      </p:pic>
      <p:pic>
        <p:nvPicPr>
          <p:cNvPr id="6" name="Picture 5">
            <a:extLst>
              <a:ext uri="{FF2B5EF4-FFF2-40B4-BE49-F238E27FC236}">
                <a16:creationId xmlns:a16="http://schemas.microsoft.com/office/drawing/2014/main" id="{BD4D655C-CB55-9B97-DA4C-0383C2AFB50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7928" y="145175"/>
            <a:ext cx="1573914" cy="503313"/>
          </a:xfrm>
          <a:prstGeom prst="rect">
            <a:avLst/>
          </a:prstGeom>
          <a:noFill/>
          <a:ln>
            <a:noFill/>
          </a:ln>
        </p:spPr>
      </p:pic>
      <p:sp>
        <p:nvSpPr>
          <p:cNvPr id="7" name="Slide Number Placeholder 6">
            <a:extLst>
              <a:ext uri="{FF2B5EF4-FFF2-40B4-BE49-F238E27FC236}">
                <a16:creationId xmlns:a16="http://schemas.microsoft.com/office/drawing/2014/main" id="{BFE427F4-EE42-CB90-D9A6-91F5AAEB14CD}"/>
              </a:ext>
            </a:extLst>
          </p:cNvPr>
          <p:cNvSpPr>
            <a:spLocks noGrp="1"/>
          </p:cNvSpPr>
          <p:nvPr>
            <p:ph type="sldNum" sz="quarter" idx="12"/>
          </p:nvPr>
        </p:nvSpPr>
        <p:spPr>
          <a:xfrm>
            <a:off x="9260958" y="6429451"/>
            <a:ext cx="2743200" cy="365125"/>
          </a:xfrm>
        </p:spPr>
        <p:txBody>
          <a:bodyPr/>
          <a:lstStyle/>
          <a:p>
            <a:fld id="{54AD8D23-5797-4B3F-BEE9-B59AB8CA2E3F}" type="slidenum">
              <a:rPr lang="en-IN" smtClean="0"/>
              <a:t>2</a:t>
            </a:fld>
            <a:endParaRPr lang="en-IN" dirty="0"/>
          </a:p>
        </p:txBody>
      </p:sp>
    </p:spTree>
    <p:extLst>
      <p:ext uri="{BB962C8B-B14F-4D97-AF65-F5344CB8AC3E}">
        <p14:creationId xmlns:p14="http://schemas.microsoft.com/office/powerpoint/2010/main" val="184655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0D3B6-AB81-A084-DBAC-DC165D3EAE86}"/>
              </a:ext>
            </a:extLst>
          </p:cNvPr>
          <p:cNvSpPr txBox="1">
            <a:spLocks/>
          </p:cNvSpPr>
          <p:nvPr/>
        </p:nvSpPr>
        <p:spPr>
          <a:xfrm>
            <a:off x="3641401" y="353633"/>
            <a:ext cx="4909198" cy="766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u="sng" kern="100" dirty="0">
                <a:solidFill>
                  <a:srgbClr val="4472C4"/>
                </a:solidFill>
                <a:latin typeface="Calibri" panose="020F0502020204030204" pitchFamily="34" charset="0"/>
                <a:ea typeface="Calibri" panose="020F0502020204030204" pitchFamily="34" charset="0"/>
                <a:cs typeface="Times New Roman" panose="02020603050405020304" pitchFamily="18" charset="0"/>
              </a:rPr>
              <a:t>About Tata Motors  </a:t>
            </a:r>
          </a:p>
        </p:txBody>
      </p:sp>
      <p:sp>
        <p:nvSpPr>
          <p:cNvPr id="3" name="TextBox 2">
            <a:extLst>
              <a:ext uri="{FF2B5EF4-FFF2-40B4-BE49-F238E27FC236}">
                <a16:creationId xmlns:a16="http://schemas.microsoft.com/office/drawing/2014/main" id="{669DDF0A-D27F-E7A2-036C-D8A16A4F1350}"/>
              </a:ext>
            </a:extLst>
          </p:cNvPr>
          <p:cNvSpPr txBox="1"/>
          <p:nvPr/>
        </p:nvSpPr>
        <p:spPr>
          <a:xfrm>
            <a:off x="1337708" y="1418372"/>
            <a:ext cx="9516583" cy="2450094"/>
          </a:xfrm>
          <a:prstGeom prst="rect">
            <a:avLst/>
          </a:prstGeom>
          <a:noFill/>
        </p:spPr>
        <p:txBody>
          <a:bodyPr wrap="square" rtlCol="0">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Tata Motors Group is a leading global automobile manufacturer. Part of the illustrious multi-national conglomerate, the Tata group, it offers the world a wide and diverse portfolio of cars, sports utility vehicles, trucks, buses, and defence vehicles.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Market Share: Tata Motors is the leading player in the CV segment, with a market share of 45% during FY22. TAMO has consistently reported an increase in its PV market share from 4.8% in FY20 to 12.1% in FY22 to 14.3% in Q1FY23. The company remains a market leader in the EV segment, with a market share of 87% in FY22 and 88% in Q1FY23.</a:t>
            </a:r>
          </a:p>
        </p:txBody>
      </p:sp>
      <p:sp>
        <p:nvSpPr>
          <p:cNvPr id="4" name="TextBox 3">
            <a:extLst>
              <a:ext uri="{FF2B5EF4-FFF2-40B4-BE49-F238E27FC236}">
                <a16:creationId xmlns:a16="http://schemas.microsoft.com/office/drawing/2014/main" id="{3BE8392F-E8EA-92B0-D124-D8CACD00FE4D}"/>
              </a:ext>
            </a:extLst>
          </p:cNvPr>
          <p:cNvSpPr txBox="1"/>
          <p:nvPr/>
        </p:nvSpPr>
        <p:spPr>
          <a:xfrm>
            <a:off x="1796105" y="4062597"/>
            <a:ext cx="6241312" cy="2549416"/>
          </a:xfrm>
          <a:prstGeom prst="rect">
            <a:avLst/>
          </a:prstGeom>
          <a:noFill/>
        </p:spPr>
        <p:txBody>
          <a:bodyPr wrap="square" rtlCol="0">
            <a:spAutoFit/>
          </a:bodyPr>
          <a:lstStyle/>
          <a:p>
            <a:pPr lvl="0">
              <a:lnSpc>
                <a:spcPct val="150000"/>
              </a:lnSpc>
            </a:pPr>
            <a:r>
              <a:rPr lang="en-IN" b="1" kern="100" dirty="0">
                <a:latin typeface="Calibri" panose="020F0502020204030204" pitchFamily="34" charset="0"/>
                <a:ea typeface="Calibri" panose="020F0502020204030204" pitchFamily="34" charset="0"/>
                <a:cs typeface="Times New Roman" panose="02020603050405020304" pitchFamily="18" charset="0"/>
              </a:rPr>
              <a:t>Key Subsidiaries of Tata Motors:</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v"/>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Tata Motors Passengers Vehicles Limited (TMPV)</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v"/>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Tata Passengers Electric Mobility (TPEM)</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v"/>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Jaguar Land Rover (JLR)</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v"/>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Tata Motors Finance Limited (TMFL)</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descr="Tata Motors Logo - PNG and Vector - Logo Download">
            <a:extLst>
              <a:ext uri="{FF2B5EF4-FFF2-40B4-BE49-F238E27FC236}">
                <a16:creationId xmlns:a16="http://schemas.microsoft.com/office/drawing/2014/main" id="{547545DE-ADAF-3C25-96CB-17FBEBE431A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75650" y="63424"/>
            <a:ext cx="628508" cy="552426"/>
          </a:xfrm>
          <a:prstGeom prst="rect">
            <a:avLst/>
          </a:prstGeom>
          <a:noFill/>
          <a:ln>
            <a:noFill/>
          </a:ln>
        </p:spPr>
      </p:pic>
      <p:pic>
        <p:nvPicPr>
          <p:cNvPr id="6" name="Picture 5">
            <a:extLst>
              <a:ext uri="{FF2B5EF4-FFF2-40B4-BE49-F238E27FC236}">
                <a16:creationId xmlns:a16="http://schemas.microsoft.com/office/drawing/2014/main" id="{CD4775F2-22F8-504C-4AD0-019FCC5C274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7928" y="145175"/>
            <a:ext cx="1573914" cy="503313"/>
          </a:xfrm>
          <a:prstGeom prst="rect">
            <a:avLst/>
          </a:prstGeom>
          <a:noFill/>
          <a:ln>
            <a:noFill/>
          </a:ln>
        </p:spPr>
      </p:pic>
      <p:sp>
        <p:nvSpPr>
          <p:cNvPr id="7" name="Slide Number Placeholder 6">
            <a:extLst>
              <a:ext uri="{FF2B5EF4-FFF2-40B4-BE49-F238E27FC236}">
                <a16:creationId xmlns:a16="http://schemas.microsoft.com/office/drawing/2014/main" id="{383D44E3-B2C4-ADE4-95A3-96A328716A82}"/>
              </a:ext>
            </a:extLst>
          </p:cNvPr>
          <p:cNvSpPr>
            <a:spLocks noGrp="1"/>
          </p:cNvSpPr>
          <p:nvPr>
            <p:ph type="sldNum" sz="quarter" idx="12"/>
          </p:nvPr>
        </p:nvSpPr>
        <p:spPr>
          <a:xfrm>
            <a:off x="9260958" y="6429451"/>
            <a:ext cx="2743200" cy="365125"/>
          </a:xfrm>
        </p:spPr>
        <p:txBody>
          <a:bodyPr/>
          <a:lstStyle/>
          <a:p>
            <a:fld id="{54AD8D23-5797-4B3F-BEE9-B59AB8CA2E3F}" type="slidenum">
              <a:rPr lang="en-IN" smtClean="0"/>
              <a:t>3</a:t>
            </a:fld>
            <a:endParaRPr lang="en-IN"/>
          </a:p>
        </p:txBody>
      </p:sp>
    </p:spTree>
    <p:extLst>
      <p:ext uri="{BB962C8B-B14F-4D97-AF65-F5344CB8AC3E}">
        <p14:creationId xmlns:p14="http://schemas.microsoft.com/office/powerpoint/2010/main" val="2010799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4EB95-97DC-4A9E-AE54-B1DED53F83AE}"/>
              </a:ext>
            </a:extLst>
          </p:cNvPr>
          <p:cNvSpPr txBox="1">
            <a:spLocks/>
          </p:cNvSpPr>
          <p:nvPr/>
        </p:nvSpPr>
        <p:spPr>
          <a:xfrm>
            <a:off x="3484120" y="328771"/>
            <a:ext cx="4617890" cy="126374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u="sng" kern="100" dirty="0">
                <a:solidFill>
                  <a:srgbClr val="4472C4"/>
                </a:solidFill>
                <a:latin typeface="Calibri" panose="020F0502020204030204" pitchFamily="34" charset="0"/>
                <a:ea typeface="Calibri" panose="020F0502020204030204" pitchFamily="34" charset="0"/>
                <a:cs typeface="Times New Roman" panose="02020603050405020304" pitchFamily="18" charset="0"/>
              </a:rPr>
              <a:t>Why Tata Motors</a:t>
            </a:r>
          </a:p>
        </p:txBody>
      </p:sp>
      <p:sp>
        <p:nvSpPr>
          <p:cNvPr id="3" name="TextBox 2">
            <a:extLst>
              <a:ext uri="{FF2B5EF4-FFF2-40B4-BE49-F238E27FC236}">
                <a16:creationId xmlns:a16="http://schemas.microsoft.com/office/drawing/2014/main" id="{EA7E4CAB-4C35-CB0A-848B-CAE853583578}"/>
              </a:ext>
            </a:extLst>
          </p:cNvPr>
          <p:cNvSpPr txBox="1"/>
          <p:nvPr/>
        </p:nvSpPr>
        <p:spPr>
          <a:xfrm>
            <a:off x="1127051" y="1247723"/>
            <a:ext cx="10164725" cy="5445722"/>
          </a:xfrm>
          <a:prstGeom prst="rect">
            <a:avLst/>
          </a:prstGeom>
          <a:noFill/>
        </p:spPr>
        <p:txBody>
          <a:bodyPr wrap="square" rtlCol="0">
            <a:spAutoFit/>
          </a:bodyPr>
          <a:lstStyle/>
          <a:p>
            <a:pPr marL="285750" indent="-285750">
              <a:lnSpc>
                <a:spcPct val="150000"/>
              </a:lnSpc>
              <a:spcAft>
                <a:spcPts val="800"/>
              </a:spcAft>
              <a:buFont typeface="Arial" panose="020B0604020202020204" pitchFamily="34" charset="0"/>
              <a:buChar char="•"/>
            </a:pPr>
            <a:r>
              <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 chose TATA Motors because of its striking brand portfolio consists of Commercial Vehicles,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Passenger Vehicles and Luxury Vehicles. It is home to iconic brands like Jaguar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and Land Rover (JLR). These different brands cater to a wide range of customers and market segments, and offer a wide array of products under the canopy of Tata Motor.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Tata Motors has stayed ahead of the curve by mapping out quality and safety as key parameters in its strategic roadmap. We launched a range of safety-related technologies and continues to invest in R&amp;D facilities and technologies in adherence to our core commitment to deliver the safest vehicles across segments. In terms of quality, all our facilities utilise standardised systems to provide exceptional experiences.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All manufacturing divisions have been certified with ISO TS 16949 (QMS) standard for the automotive industry), ISO 9001 and ISO 14001 (Environmental Management System), as well as for OHSAS 18001 (Occupational Health and Safety).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Tata Motors Logo - PNG and Vector - Logo Download">
            <a:extLst>
              <a:ext uri="{FF2B5EF4-FFF2-40B4-BE49-F238E27FC236}">
                <a16:creationId xmlns:a16="http://schemas.microsoft.com/office/drawing/2014/main" id="{A7EB336F-1D9E-D43E-B1E3-DFD6F7BD1C0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75650" y="63424"/>
            <a:ext cx="628508" cy="552426"/>
          </a:xfrm>
          <a:prstGeom prst="rect">
            <a:avLst/>
          </a:prstGeom>
          <a:noFill/>
          <a:ln>
            <a:noFill/>
          </a:ln>
        </p:spPr>
      </p:pic>
      <p:pic>
        <p:nvPicPr>
          <p:cNvPr id="5" name="Picture 4">
            <a:extLst>
              <a:ext uri="{FF2B5EF4-FFF2-40B4-BE49-F238E27FC236}">
                <a16:creationId xmlns:a16="http://schemas.microsoft.com/office/drawing/2014/main" id="{1DEA48F0-E45D-77D2-C92C-2A6AECEE8BE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7928" y="145175"/>
            <a:ext cx="1573914" cy="503313"/>
          </a:xfrm>
          <a:prstGeom prst="rect">
            <a:avLst/>
          </a:prstGeom>
          <a:noFill/>
          <a:ln>
            <a:noFill/>
          </a:ln>
        </p:spPr>
      </p:pic>
      <p:sp>
        <p:nvSpPr>
          <p:cNvPr id="6" name="Slide Number Placeholder 5">
            <a:extLst>
              <a:ext uri="{FF2B5EF4-FFF2-40B4-BE49-F238E27FC236}">
                <a16:creationId xmlns:a16="http://schemas.microsoft.com/office/drawing/2014/main" id="{E66AB1AF-A67B-A4AE-B7F1-D80122B24503}"/>
              </a:ext>
            </a:extLst>
          </p:cNvPr>
          <p:cNvSpPr>
            <a:spLocks noGrp="1"/>
          </p:cNvSpPr>
          <p:nvPr>
            <p:ph type="sldNum" sz="quarter" idx="12"/>
          </p:nvPr>
        </p:nvSpPr>
        <p:spPr>
          <a:xfrm>
            <a:off x="9252328" y="6429451"/>
            <a:ext cx="2743200" cy="365125"/>
          </a:xfrm>
        </p:spPr>
        <p:txBody>
          <a:bodyPr/>
          <a:lstStyle/>
          <a:p>
            <a:fld id="{54AD8D23-5797-4B3F-BEE9-B59AB8CA2E3F}" type="slidenum">
              <a:rPr lang="en-IN" smtClean="0"/>
              <a:t>4</a:t>
            </a:fld>
            <a:endParaRPr lang="en-IN"/>
          </a:p>
        </p:txBody>
      </p:sp>
    </p:spTree>
    <p:extLst>
      <p:ext uri="{BB962C8B-B14F-4D97-AF65-F5344CB8AC3E}">
        <p14:creationId xmlns:p14="http://schemas.microsoft.com/office/powerpoint/2010/main" val="160896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6EFCE-1F1D-5D07-7CC1-793D905260DE}"/>
              </a:ext>
            </a:extLst>
          </p:cNvPr>
          <p:cNvSpPr txBox="1">
            <a:spLocks/>
          </p:cNvSpPr>
          <p:nvPr/>
        </p:nvSpPr>
        <p:spPr>
          <a:xfrm>
            <a:off x="2139009" y="406415"/>
            <a:ext cx="7913982" cy="126374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u="sng" kern="100" dirty="0">
                <a:solidFill>
                  <a:srgbClr val="4472C4"/>
                </a:solidFill>
                <a:latin typeface="Calibri" panose="020F0502020204030204" pitchFamily="34" charset="0"/>
                <a:ea typeface="Calibri" panose="020F0502020204030204" pitchFamily="34" charset="0"/>
                <a:cs typeface="Times New Roman" panose="02020603050405020304" pitchFamily="18" charset="0"/>
              </a:rPr>
              <a:t>Free Cash Flow to the Firm (FCFF) </a:t>
            </a:r>
          </a:p>
        </p:txBody>
      </p:sp>
      <p:pic>
        <p:nvPicPr>
          <p:cNvPr id="3" name="Picture 2" descr="Tata Motors Logo - PNG and Vector - Logo Download">
            <a:extLst>
              <a:ext uri="{FF2B5EF4-FFF2-40B4-BE49-F238E27FC236}">
                <a16:creationId xmlns:a16="http://schemas.microsoft.com/office/drawing/2014/main" id="{79EB972B-FCE2-D771-ED69-27B270F4EFF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75650" y="87906"/>
            <a:ext cx="628508" cy="552426"/>
          </a:xfrm>
          <a:prstGeom prst="rect">
            <a:avLst/>
          </a:prstGeom>
          <a:noFill/>
          <a:ln>
            <a:noFill/>
          </a:ln>
        </p:spPr>
      </p:pic>
      <p:pic>
        <p:nvPicPr>
          <p:cNvPr id="4" name="Picture 3">
            <a:extLst>
              <a:ext uri="{FF2B5EF4-FFF2-40B4-BE49-F238E27FC236}">
                <a16:creationId xmlns:a16="http://schemas.microsoft.com/office/drawing/2014/main" id="{3F3AC966-3AEA-2915-A9A0-B77D24B7A28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7928" y="169657"/>
            <a:ext cx="1573914" cy="503313"/>
          </a:xfrm>
          <a:prstGeom prst="rect">
            <a:avLst/>
          </a:prstGeom>
          <a:noFill/>
          <a:ln>
            <a:noFill/>
          </a:ln>
        </p:spPr>
      </p:pic>
      <p:sp>
        <p:nvSpPr>
          <p:cNvPr id="8" name="TextBox 7">
            <a:extLst>
              <a:ext uri="{FF2B5EF4-FFF2-40B4-BE49-F238E27FC236}">
                <a16:creationId xmlns:a16="http://schemas.microsoft.com/office/drawing/2014/main" id="{E7544643-B580-4715-7490-A908649FAB81}"/>
              </a:ext>
            </a:extLst>
          </p:cNvPr>
          <p:cNvSpPr txBox="1"/>
          <p:nvPr/>
        </p:nvSpPr>
        <p:spPr>
          <a:xfrm>
            <a:off x="924885" y="3733516"/>
            <a:ext cx="9950886" cy="2455544"/>
          </a:xfrm>
          <a:prstGeom prst="rect">
            <a:avLst/>
          </a:prstGeom>
          <a:noFill/>
        </p:spPr>
        <p:txBody>
          <a:bodyPr wrap="square">
            <a:spAutoFit/>
          </a:bodyPr>
          <a:lstStyle/>
          <a:p>
            <a:pPr>
              <a:lnSpc>
                <a:spcPct val="150000"/>
              </a:lnSpc>
              <a:spcAft>
                <a:spcPts val="800"/>
              </a:spcAft>
            </a:pPr>
            <a:r>
              <a:rPr lang="en-IN" sz="2000" b="1" u="sng"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Assumptions: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 have calculated the FCFF for 2013-2023, excluding FY20 and FY21.</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FY20 and FY21 are excluded because of abnormal losses incurred by the firm due to the COVID-19 Pandemic.</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IN"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 have assumed that FCFF for FY24 to FY30 would be growing at a CAGR of 19.67%.</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0" name="Table 9">
            <a:extLst>
              <a:ext uri="{FF2B5EF4-FFF2-40B4-BE49-F238E27FC236}">
                <a16:creationId xmlns:a16="http://schemas.microsoft.com/office/drawing/2014/main" id="{AEFD5A62-4841-C196-5BF0-99C3CC6DB651}"/>
              </a:ext>
            </a:extLst>
          </p:cNvPr>
          <p:cNvGraphicFramePr>
            <a:graphicFrameLocks noGrp="1"/>
          </p:cNvGraphicFramePr>
          <p:nvPr>
            <p:extLst>
              <p:ext uri="{D42A27DB-BD31-4B8C-83A1-F6EECF244321}">
                <p14:modId xmlns:p14="http://schemas.microsoft.com/office/powerpoint/2010/main" val="2883118874"/>
              </p:ext>
            </p:extLst>
          </p:nvPr>
        </p:nvGraphicFramePr>
        <p:xfrm>
          <a:off x="680352" y="1563198"/>
          <a:ext cx="10831295" cy="2170318"/>
        </p:xfrm>
        <a:graphic>
          <a:graphicData uri="http://schemas.openxmlformats.org/drawingml/2006/table">
            <a:tbl>
              <a:tblPr/>
              <a:tblGrid>
                <a:gridCol w="1568393">
                  <a:extLst>
                    <a:ext uri="{9D8B030D-6E8A-4147-A177-3AD203B41FA5}">
                      <a16:colId xmlns:a16="http://schemas.microsoft.com/office/drawing/2014/main" val="265420683"/>
                    </a:ext>
                  </a:extLst>
                </a:gridCol>
                <a:gridCol w="777494">
                  <a:extLst>
                    <a:ext uri="{9D8B030D-6E8A-4147-A177-3AD203B41FA5}">
                      <a16:colId xmlns:a16="http://schemas.microsoft.com/office/drawing/2014/main" val="1325739846"/>
                    </a:ext>
                  </a:extLst>
                </a:gridCol>
                <a:gridCol w="777494">
                  <a:extLst>
                    <a:ext uri="{9D8B030D-6E8A-4147-A177-3AD203B41FA5}">
                      <a16:colId xmlns:a16="http://schemas.microsoft.com/office/drawing/2014/main" val="2382685723"/>
                    </a:ext>
                  </a:extLst>
                </a:gridCol>
                <a:gridCol w="924949">
                  <a:extLst>
                    <a:ext uri="{9D8B030D-6E8A-4147-A177-3AD203B41FA5}">
                      <a16:colId xmlns:a16="http://schemas.microsoft.com/office/drawing/2014/main" val="744004221"/>
                    </a:ext>
                  </a:extLst>
                </a:gridCol>
                <a:gridCol w="924949">
                  <a:extLst>
                    <a:ext uri="{9D8B030D-6E8A-4147-A177-3AD203B41FA5}">
                      <a16:colId xmlns:a16="http://schemas.microsoft.com/office/drawing/2014/main" val="1848954368"/>
                    </a:ext>
                  </a:extLst>
                </a:gridCol>
                <a:gridCol w="723874">
                  <a:extLst>
                    <a:ext uri="{9D8B030D-6E8A-4147-A177-3AD203B41FA5}">
                      <a16:colId xmlns:a16="http://schemas.microsoft.com/office/drawing/2014/main" val="4040562874"/>
                    </a:ext>
                  </a:extLst>
                </a:gridCol>
                <a:gridCol w="723874">
                  <a:extLst>
                    <a:ext uri="{9D8B030D-6E8A-4147-A177-3AD203B41FA5}">
                      <a16:colId xmlns:a16="http://schemas.microsoft.com/office/drawing/2014/main" val="4276813862"/>
                    </a:ext>
                  </a:extLst>
                </a:gridCol>
                <a:gridCol w="750684">
                  <a:extLst>
                    <a:ext uri="{9D8B030D-6E8A-4147-A177-3AD203B41FA5}">
                      <a16:colId xmlns:a16="http://schemas.microsoft.com/office/drawing/2014/main" val="782402587"/>
                    </a:ext>
                  </a:extLst>
                </a:gridCol>
                <a:gridCol w="723874">
                  <a:extLst>
                    <a:ext uri="{9D8B030D-6E8A-4147-A177-3AD203B41FA5}">
                      <a16:colId xmlns:a16="http://schemas.microsoft.com/office/drawing/2014/main" val="798454873"/>
                    </a:ext>
                  </a:extLst>
                </a:gridCol>
                <a:gridCol w="683658">
                  <a:extLst>
                    <a:ext uri="{9D8B030D-6E8A-4147-A177-3AD203B41FA5}">
                      <a16:colId xmlns:a16="http://schemas.microsoft.com/office/drawing/2014/main" val="4236702891"/>
                    </a:ext>
                  </a:extLst>
                </a:gridCol>
                <a:gridCol w="750684">
                  <a:extLst>
                    <a:ext uri="{9D8B030D-6E8A-4147-A177-3AD203B41FA5}">
                      <a16:colId xmlns:a16="http://schemas.microsoft.com/office/drawing/2014/main" val="4022568839"/>
                    </a:ext>
                  </a:extLst>
                </a:gridCol>
                <a:gridCol w="750684">
                  <a:extLst>
                    <a:ext uri="{9D8B030D-6E8A-4147-A177-3AD203B41FA5}">
                      <a16:colId xmlns:a16="http://schemas.microsoft.com/office/drawing/2014/main" val="1893517541"/>
                    </a:ext>
                  </a:extLst>
                </a:gridCol>
                <a:gridCol w="750684">
                  <a:extLst>
                    <a:ext uri="{9D8B030D-6E8A-4147-A177-3AD203B41FA5}">
                      <a16:colId xmlns:a16="http://schemas.microsoft.com/office/drawing/2014/main" val="2736166106"/>
                    </a:ext>
                  </a:extLst>
                </a:gridCol>
              </a:tblGrid>
              <a:tr h="312065">
                <a:tc>
                  <a:txBody>
                    <a:bodyPr/>
                    <a:lstStyle/>
                    <a:p>
                      <a:pPr algn="ctr" fontAlgn="b"/>
                      <a:r>
                        <a:rPr lang="en-IN" sz="1300" b="1" i="0" u="none" strike="noStrike" dirty="0">
                          <a:solidFill>
                            <a:srgbClr val="FFFFFF"/>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275D8"/>
                    </a:solidFill>
                  </a:tcPr>
                </a:tc>
                <a:tc>
                  <a:txBody>
                    <a:bodyPr/>
                    <a:lstStyle/>
                    <a:p>
                      <a:pPr algn="ctr" fontAlgn="b"/>
                      <a:r>
                        <a:rPr lang="en-IN" sz="1300" b="1" i="0" u="none" strike="noStrike">
                          <a:solidFill>
                            <a:srgbClr val="FFFFFF"/>
                          </a:solidFill>
                          <a:effectLst/>
                          <a:latin typeface="Calibri" panose="020F0502020204030204" pitchFamily="34" charset="0"/>
                        </a:rPr>
                        <a:t>Mar-17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275D8"/>
                    </a:solidFill>
                  </a:tcPr>
                </a:tc>
                <a:tc>
                  <a:txBody>
                    <a:bodyPr/>
                    <a:lstStyle/>
                    <a:p>
                      <a:pPr algn="ctr" fontAlgn="b"/>
                      <a:r>
                        <a:rPr lang="en-IN" sz="1300" b="1" i="0" u="none" strike="noStrike">
                          <a:solidFill>
                            <a:srgbClr val="FFFFFF"/>
                          </a:solidFill>
                          <a:effectLst/>
                          <a:latin typeface="Calibri" panose="020F0502020204030204" pitchFamily="34" charset="0"/>
                        </a:rPr>
                        <a:t>Mar-18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275D8"/>
                    </a:solidFill>
                  </a:tcPr>
                </a:tc>
                <a:tc>
                  <a:txBody>
                    <a:bodyPr/>
                    <a:lstStyle/>
                    <a:p>
                      <a:pPr algn="ctr" fontAlgn="b"/>
                      <a:r>
                        <a:rPr lang="en-IN" sz="1300" b="1" i="0" u="none" strike="noStrike">
                          <a:solidFill>
                            <a:srgbClr val="FFFFFF"/>
                          </a:solidFill>
                          <a:effectLst/>
                          <a:latin typeface="Calibri" panose="020F0502020204030204" pitchFamily="34" charset="0"/>
                        </a:rPr>
                        <a:t>Mar-19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275D8"/>
                    </a:solidFill>
                  </a:tcPr>
                </a:tc>
                <a:tc>
                  <a:txBody>
                    <a:bodyPr/>
                    <a:lstStyle/>
                    <a:p>
                      <a:pPr algn="ctr" fontAlgn="b"/>
                      <a:r>
                        <a:rPr lang="en-IN" sz="1300" b="1" i="0" u="none" strike="noStrike">
                          <a:solidFill>
                            <a:srgbClr val="FFFFFF"/>
                          </a:solidFill>
                          <a:effectLst/>
                          <a:latin typeface="Calibri" panose="020F0502020204030204" pitchFamily="34" charset="0"/>
                        </a:rPr>
                        <a:t>Mar-22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275D8"/>
                    </a:solidFill>
                  </a:tcPr>
                </a:tc>
                <a:tc>
                  <a:txBody>
                    <a:bodyPr/>
                    <a:lstStyle/>
                    <a:p>
                      <a:pPr algn="ctr" fontAlgn="b"/>
                      <a:r>
                        <a:rPr lang="en-IN" sz="1300" b="1" i="0" u="none" strike="noStrike">
                          <a:solidFill>
                            <a:srgbClr val="FFFFFF"/>
                          </a:solidFill>
                          <a:effectLst/>
                          <a:latin typeface="Calibri" panose="020F0502020204030204" pitchFamily="34" charset="0"/>
                        </a:rPr>
                        <a:t>Mar-23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275D8"/>
                    </a:solidFill>
                  </a:tcPr>
                </a:tc>
                <a:tc>
                  <a:txBody>
                    <a:bodyPr/>
                    <a:lstStyle/>
                    <a:p>
                      <a:pPr algn="ctr" fontAlgn="b"/>
                      <a:r>
                        <a:rPr lang="en-IN" sz="1300" b="1" i="0" u="none" strike="noStrike">
                          <a:solidFill>
                            <a:srgbClr val="FFFFFF"/>
                          </a:solidFill>
                          <a:effectLst/>
                          <a:latin typeface="Calibri" panose="020F0502020204030204" pitchFamily="34" charset="0"/>
                        </a:rPr>
                        <a:t>Mar-24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275D8"/>
                    </a:solidFill>
                  </a:tcPr>
                </a:tc>
                <a:tc>
                  <a:txBody>
                    <a:bodyPr/>
                    <a:lstStyle/>
                    <a:p>
                      <a:pPr algn="ctr" fontAlgn="b"/>
                      <a:r>
                        <a:rPr lang="en-IN" sz="1300" b="1" i="0" u="none" strike="noStrike">
                          <a:solidFill>
                            <a:srgbClr val="FFFFFF"/>
                          </a:solidFill>
                          <a:effectLst/>
                          <a:latin typeface="Calibri" panose="020F0502020204030204" pitchFamily="34" charset="0"/>
                        </a:rPr>
                        <a:t>Mar-25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275D8"/>
                    </a:solidFill>
                  </a:tcPr>
                </a:tc>
                <a:tc>
                  <a:txBody>
                    <a:bodyPr/>
                    <a:lstStyle/>
                    <a:p>
                      <a:pPr algn="ctr" fontAlgn="b"/>
                      <a:r>
                        <a:rPr lang="en-IN" sz="1300" b="1" i="0" u="none" strike="noStrike">
                          <a:solidFill>
                            <a:srgbClr val="FFFFFF"/>
                          </a:solidFill>
                          <a:effectLst/>
                          <a:latin typeface="Calibri" panose="020F0502020204030204" pitchFamily="34" charset="0"/>
                        </a:rPr>
                        <a:t>Mar-26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275D8"/>
                    </a:solidFill>
                  </a:tcPr>
                </a:tc>
                <a:tc>
                  <a:txBody>
                    <a:bodyPr/>
                    <a:lstStyle/>
                    <a:p>
                      <a:pPr algn="ctr" fontAlgn="b"/>
                      <a:r>
                        <a:rPr lang="en-IN" sz="1300" b="1" i="0" u="none" strike="noStrike">
                          <a:solidFill>
                            <a:srgbClr val="FFFFFF"/>
                          </a:solidFill>
                          <a:effectLst/>
                          <a:latin typeface="Calibri" panose="020F0502020204030204" pitchFamily="34" charset="0"/>
                        </a:rPr>
                        <a:t>Mar-27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275D8"/>
                    </a:solidFill>
                  </a:tcPr>
                </a:tc>
                <a:tc>
                  <a:txBody>
                    <a:bodyPr/>
                    <a:lstStyle/>
                    <a:p>
                      <a:pPr algn="ctr" fontAlgn="b"/>
                      <a:r>
                        <a:rPr lang="en-IN" sz="1300" b="1" i="0" u="none" strike="noStrike">
                          <a:solidFill>
                            <a:srgbClr val="FFFFFF"/>
                          </a:solidFill>
                          <a:effectLst/>
                          <a:latin typeface="Calibri" panose="020F0502020204030204" pitchFamily="34" charset="0"/>
                        </a:rPr>
                        <a:t>Mar-28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275D8"/>
                    </a:solidFill>
                  </a:tcPr>
                </a:tc>
                <a:tc>
                  <a:txBody>
                    <a:bodyPr/>
                    <a:lstStyle/>
                    <a:p>
                      <a:pPr algn="ctr" fontAlgn="b"/>
                      <a:r>
                        <a:rPr lang="en-IN" sz="1300" b="1" i="0" u="none" strike="noStrike" dirty="0">
                          <a:solidFill>
                            <a:srgbClr val="FFFFFF"/>
                          </a:solidFill>
                          <a:effectLst/>
                          <a:latin typeface="Calibri" panose="020F0502020204030204" pitchFamily="34" charset="0"/>
                        </a:rPr>
                        <a:t>Mar-29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275D8"/>
                    </a:solidFill>
                  </a:tcPr>
                </a:tc>
                <a:tc>
                  <a:txBody>
                    <a:bodyPr/>
                    <a:lstStyle/>
                    <a:p>
                      <a:pPr algn="ctr" fontAlgn="b"/>
                      <a:r>
                        <a:rPr lang="en-IN" sz="1300" b="1" i="0" u="none" strike="noStrike">
                          <a:solidFill>
                            <a:srgbClr val="FFFFFF"/>
                          </a:solidFill>
                          <a:effectLst/>
                          <a:latin typeface="Calibri" panose="020F0502020204030204" pitchFamily="34" charset="0"/>
                        </a:rPr>
                        <a:t>Mar-30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275D8"/>
                    </a:solidFill>
                  </a:tcPr>
                </a:tc>
                <a:extLst>
                  <a:ext uri="{0D108BD9-81ED-4DB2-BD59-A6C34878D82A}">
                    <a16:rowId xmlns:a16="http://schemas.microsoft.com/office/drawing/2014/main" val="847787929"/>
                  </a:ext>
                </a:extLst>
              </a:tr>
              <a:tr h="312065">
                <a:tc>
                  <a:txBody>
                    <a:bodyPr/>
                    <a:lstStyle/>
                    <a:p>
                      <a:pPr algn="ctr" fontAlgn="b"/>
                      <a:r>
                        <a:rPr lang="en-IN" sz="1300" b="1" i="0" u="none" strike="noStrike">
                          <a:solidFill>
                            <a:srgbClr val="000000"/>
                          </a:solidFill>
                          <a:effectLst/>
                          <a:latin typeface="Calibri" panose="020F0502020204030204" pitchFamily="34" charset="0"/>
                        </a:rPr>
                        <a:t>NET FIXED ASSETS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300" b="1" i="0" u="none" strike="noStrike">
                          <a:solidFill>
                            <a:srgbClr val="000000"/>
                          </a:solidFill>
                          <a:effectLst/>
                          <a:latin typeface="Calibri" panose="020F0502020204030204" pitchFamily="34" charset="0"/>
                        </a:rPr>
                        <a:t>20772.92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300" b="1" i="0" u="none" strike="noStrike">
                          <a:solidFill>
                            <a:srgbClr val="000000"/>
                          </a:solidFill>
                          <a:effectLst/>
                          <a:latin typeface="Calibri" panose="020F0502020204030204" pitchFamily="34" charset="0"/>
                        </a:rPr>
                        <a:t>21603.75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300" b="1" i="0" u="none" strike="noStrike">
                          <a:solidFill>
                            <a:srgbClr val="000000"/>
                          </a:solidFill>
                          <a:effectLst/>
                          <a:latin typeface="Calibri" panose="020F0502020204030204" pitchFamily="34" charset="0"/>
                        </a:rPr>
                        <a:t>22286.83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300" b="1" i="0" u="none" strike="noStrike">
                          <a:solidFill>
                            <a:srgbClr val="000000"/>
                          </a:solidFill>
                          <a:effectLst/>
                          <a:latin typeface="Calibri" panose="020F0502020204030204" pitchFamily="34" charset="0"/>
                        </a:rPr>
                        <a:t>14075.76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300" b="1" i="0" u="none" strike="noStrike">
                          <a:solidFill>
                            <a:srgbClr val="000000"/>
                          </a:solidFill>
                          <a:effectLst/>
                          <a:latin typeface="Calibri" panose="020F0502020204030204" pitchFamily="34" charset="0"/>
                        </a:rPr>
                        <a:t>14542.32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IN" sz="13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IN" sz="13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IN" sz="13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IN" sz="13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IN" sz="13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IN" sz="13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IN" sz="13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3530645"/>
                  </a:ext>
                </a:extLst>
              </a:tr>
              <a:tr h="312065">
                <a:tc>
                  <a:txBody>
                    <a:bodyPr/>
                    <a:lstStyle/>
                    <a:p>
                      <a:pPr algn="ctr" fontAlgn="b"/>
                      <a:r>
                        <a:rPr lang="en-IN" sz="1300" b="1" i="0" u="none" strike="noStrike" dirty="0">
                          <a:solidFill>
                            <a:srgbClr val="000000"/>
                          </a:solidFill>
                          <a:effectLst/>
                          <a:latin typeface="Calibri" panose="020F0502020204030204" pitchFamily="34" charset="0"/>
                        </a:rPr>
                        <a:t>NET CAPEX</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300" b="1" i="0" u="none" strike="noStrike" dirty="0">
                          <a:solidFill>
                            <a:srgbClr val="000000"/>
                          </a:solidFill>
                          <a:effectLst/>
                          <a:latin typeface="Calibri" panose="020F0502020204030204" pitchFamily="34" charset="0"/>
                        </a:rPr>
                        <a:t>-302.89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300" b="1" i="0" u="none" strike="noStrike">
                          <a:solidFill>
                            <a:srgbClr val="000000"/>
                          </a:solidFill>
                          <a:effectLst/>
                          <a:latin typeface="Calibri" panose="020F0502020204030204" pitchFamily="34" charset="0"/>
                        </a:rPr>
                        <a:t>830.83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300" b="1" i="0" u="none" strike="noStrike">
                          <a:solidFill>
                            <a:srgbClr val="000000"/>
                          </a:solidFill>
                          <a:effectLst/>
                          <a:latin typeface="Calibri" panose="020F0502020204030204" pitchFamily="34" charset="0"/>
                        </a:rPr>
                        <a:t>683.08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300" b="1" i="0" u="none" strike="noStrike">
                          <a:solidFill>
                            <a:srgbClr val="000000"/>
                          </a:solidFill>
                          <a:effectLst/>
                          <a:latin typeface="Calibri" panose="020F0502020204030204" pitchFamily="34" charset="0"/>
                        </a:rPr>
                        <a:t>-8211.07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300" b="1" i="0" u="none" strike="noStrike">
                          <a:solidFill>
                            <a:srgbClr val="000000"/>
                          </a:solidFill>
                          <a:effectLst/>
                          <a:latin typeface="Calibri" panose="020F0502020204030204" pitchFamily="34" charset="0"/>
                        </a:rPr>
                        <a:t>466.56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IN" sz="13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IN" sz="13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IN" sz="13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IN" sz="13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IN" sz="13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IN" sz="13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IN" sz="13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983829"/>
                  </a:ext>
                </a:extLst>
              </a:tr>
              <a:tr h="461029">
                <a:tc>
                  <a:txBody>
                    <a:bodyPr/>
                    <a:lstStyle/>
                    <a:p>
                      <a:pPr algn="ctr" fontAlgn="b"/>
                      <a:r>
                        <a:rPr lang="en-IN" sz="1300" b="1" i="0" u="none" strike="noStrike">
                          <a:solidFill>
                            <a:srgbClr val="000000"/>
                          </a:solidFill>
                          <a:effectLst/>
                          <a:latin typeface="Calibri" panose="020F0502020204030204" pitchFamily="34" charset="0"/>
                        </a:rPr>
                        <a:t>OPERATING CASH FLOW</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300" b="1" i="0" u="none" strike="noStrike">
                          <a:solidFill>
                            <a:srgbClr val="000000"/>
                          </a:solidFill>
                          <a:effectLst/>
                          <a:latin typeface="Calibri" panose="020F0502020204030204" pitchFamily="34" charset="0"/>
                        </a:rPr>
                        <a:t>     1,453.00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300" b="1" i="0" u="none" strike="noStrike">
                          <a:solidFill>
                            <a:srgbClr val="000000"/>
                          </a:solidFill>
                          <a:effectLst/>
                          <a:latin typeface="Calibri" panose="020F0502020204030204" pitchFamily="34" charset="0"/>
                        </a:rPr>
                        <a:t>     4,133.94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300" b="1" i="0" u="none" strike="noStrike">
                          <a:solidFill>
                            <a:srgbClr val="000000"/>
                          </a:solidFill>
                          <a:effectLst/>
                          <a:latin typeface="Calibri" panose="020F0502020204030204" pitchFamily="34" charset="0"/>
                        </a:rPr>
                        <a:t>         6,292.63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300" b="1" i="0" u="none" strike="noStrike">
                          <a:solidFill>
                            <a:srgbClr val="000000"/>
                          </a:solidFill>
                          <a:effectLst/>
                          <a:latin typeface="Calibri" panose="020F0502020204030204" pitchFamily="34" charset="0"/>
                        </a:rPr>
                        <a:t>         5,281.93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300" b="1" i="0" u="none" strike="noStrike">
                          <a:solidFill>
                            <a:srgbClr val="000000"/>
                          </a:solidFill>
                          <a:effectLst/>
                          <a:latin typeface="Calibri" panose="020F0502020204030204" pitchFamily="34" charset="0"/>
                        </a:rPr>
                        <a:t>   4,775.43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IN" sz="13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IN" sz="13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IN" sz="13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IN" sz="13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IN" sz="13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IN" sz="13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IN" sz="13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8838912"/>
                  </a:ext>
                </a:extLst>
              </a:tr>
              <a:tr h="461029">
                <a:tc>
                  <a:txBody>
                    <a:bodyPr/>
                    <a:lstStyle/>
                    <a:p>
                      <a:pPr algn="ctr" fontAlgn="b"/>
                      <a:r>
                        <a:rPr lang="en-IN" sz="1300" b="1" i="0" u="none" strike="noStrike">
                          <a:solidFill>
                            <a:srgbClr val="000000"/>
                          </a:solidFill>
                          <a:effectLst/>
                          <a:latin typeface="Calibri" panose="020F0502020204030204" pitchFamily="34" charset="0"/>
                        </a:rPr>
                        <a:t>FREE CASH FLOW</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300" b="1" i="0" u="none" strike="noStrike">
                          <a:solidFill>
                            <a:srgbClr val="000000"/>
                          </a:solidFill>
                          <a:effectLst/>
                          <a:latin typeface="Calibri" panose="020F0502020204030204" pitchFamily="34" charset="0"/>
                        </a:rPr>
                        <a:t>     1,755.89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300" b="1" i="0" u="none" strike="noStrike">
                          <a:solidFill>
                            <a:srgbClr val="000000"/>
                          </a:solidFill>
                          <a:effectLst/>
                          <a:latin typeface="Calibri" panose="020F0502020204030204" pitchFamily="34" charset="0"/>
                        </a:rPr>
                        <a:t>     3,303.11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300" b="1" i="0" u="none" strike="noStrike">
                          <a:solidFill>
                            <a:srgbClr val="000000"/>
                          </a:solidFill>
                          <a:effectLst/>
                          <a:latin typeface="Calibri" panose="020F0502020204030204" pitchFamily="34" charset="0"/>
                        </a:rPr>
                        <a:t>         5,609.55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300" b="1" i="0" u="none" strike="noStrike">
                          <a:solidFill>
                            <a:srgbClr val="000000"/>
                          </a:solidFill>
                          <a:effectLst/>
                          <a:latin typeface="Calibri" panose="020F0502020204030204" pitchFamily="34" charset="0"/>
                        </a:rPr>
                        <a:t>       13,493.00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300" b="1" i="0" u="none" strike="noStrike">
                          <a:solidFill>
                            <a:srgbClr val="000000"/>
                          </a:solidFill>
                          <a:effectLst/>
                          <a:latin typeface="Calibri" panose="020F0502020204030204" pitchFamily="34" charset="0"/>
                        </a:rPr>
                        <a:t>   4,308.87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300" b="1" i="0" u="none" strike="noStrike">
                          <a:solidFill>
                            <a:srgbClr val="000000"/>
                          </a:solidFill>
                          <a:effectLst/>
                          <a:latin typeface="Calibri" panose="020F0502020204030204" pitchFamily="34" charset="0"/>
                        </a:rPr>
                        <a:t>   5,156.28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300" b="1" i="0" u="none" strike="noStrike">
                          <a:solidFill>
                            <a:srgbClr val="000000"/>
                          </a:solidFill>
                          <a:effectLst/>
                          <a:latin typeface="Calibri" panose="020F0502020204030204" pitchFamily="34" charset="0"/>
                        </a:rPr>
                        <a:t>    6,170.35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300" b="1" i="0" u="none" strike="noStrike">
                          <a:solidFill>
                            <a:srgbClr val="000000"/>
                          </a:solidFill>
                          <a:effectLst/>
                          <a:latin typeface="Calibri" panose="020F0502020204030204" pitchFamily="34" charset="0"/>
                        </a:rPr>
                        <a:t>   7,383.85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300" b="1" i="0" u="none" strike="noStrike">
                          <a:solidFill>
                            <a:srgbClr val="000000"/>
                          </a:solidFill>
                          <a:effectLst/>
                          <a:latin typeface="Calibri" panose="020F0502020204030204" pitchFamily="34" charset="0"/>
                        </a:rPr>
                        <a:t>  8,836.01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300" b="1" i="0" u="none" strike="noStrike">
                          <a:solidFill>
                            <a:srgbClr val="000000"/>
                          </a:solidFill>
                          <a:effectLst/>
                          <a:latin typeface="Calibri" panose="020F0502020204030204" pitchFamily="34" charset="0"/>
                        </a:rPr>
                        <a:t>  10,573.76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300" b="1" i="0" u="none" strike="noStrike">
                          <a:solidFill>
                            <a:srgbClr val="000000"/>
                          </a:solidFill>
                          <a:effectLst/>
                          <a:latin typeface="Calibri" panose="020F0502020204030204" pitchFamily="34" charset="0"/>
                        </a:rPr>
                        <a:t>  12,653.27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300" b="1" i="0" u="none" strike="noStrike">
                          <a:solidFill>
                            <a:srgbClr val="000000"/>
                          </a:solidFill>
                          <a:effectLst/>
                          <a:latin typeface="Calibri" panose="020F0502020204030204" pitchFamily="34" charset="0"/>
                        </a:rPr>
                        <a:t>  15,141.74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82009"/>
                  </a:ext>
                </a:extLst>
              </a:tr>
              <a:tr h="312065">
                <a:tc>
                  <a:txBody>
                    <a:bodyPr/>
                    <a:lstStyle/>
                    <a:p>
                      <a:pPr algn="ctr" fontAlgn="b"/>
                      <a:r>
                        <a:rPr lang="en-IN" sz="1300" b="1" i="0" u="none" strike="noStrike">
                          <a:solidFill>
                            <a:srgbClr val="000000"/>
                          </a:solidFill>
                          <a:effectLst/>
                          <a:latin typeface="Calibri" panose="020F0502020204030204" pitchFamily="34" charset="0"/>
                        </a:rPr>
                        <a:t>CAGR</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4C6E7"/>
                    </a:solidFill>
                  </a:tcPr>
                </a:tc>
                <a:tc>
                  <a:txBody>
                    <a:bodyPr/>
                    <a:lstStyle/>
                    <a:p>
                      <a:pPr algn="ctr" fontAlgn="b"/>
                      <a:r>
                        <a:rPr lang="en-IN" sz="1300" b="1" i="0" u="none" strike="noStrike">
                          <a:solidFill>
                            <a:srgbClr val="000000"/>
                          </a:solidFill>
                          <a:effectLst/>
                          <a:latin typeface="Calibri" panose="020F0502020204030204" pitchFamily="34" charset="0"/>
                        </a:rPr>
                        <a:t>19.67%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4C6E7"/>
                    </a:solidFill>
                  </a:tcPr>
                </a:tc>
                <a:tc>
                  <a:txBody>
                    <a:bodyPr/>
                    <a:lstStyle/>
                    <a:p>
                      <a:pPr algn="ctr" fontAlgn="b"/>
                      <a:endParaRPr lang="en-IN" sz="13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IN" sz="13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IN" sz="13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IN" sz="13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IN" sz="13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IN" sz="13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IN" sz="13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IN" sz="13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IN" sz="13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IN" sz="13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IN" sz="13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7428186"/>
                  </a:ext>
                </a:extLst>
              </a:tr>
            </a:tbl>
          </a:graphicData>
        </a:graphic>
      </p:graphicFrame>
      <p:sp>
        <p:nvSpPr>
          <p:cNvPr id="11" name="Slide Number Placeholder 10">
            <a:extLst>
              <a:ext uri="{FF2B5EF4-FFF2-40B4-BE49-F238E27FC236}">
                <a16:creationId xmlns:a16="http://schemas.microsoft.com/office/drawing/2014/main" id="{941B0AC9-78AA-546B-9305-8E4FFF254659}"/>
              </a:ext>
            </a:extLst>
          </p:cNvPr>
          <p:cNvSpPr>
            <a:spLocks noGrp="1"/>
          </p:cNvSpPr>
          <p:nvPr>
            <p:ph type="sldNum" sz="quarter" idx="12"/>
          </p:nvPr>
        </p:nvSpPr>
        <p:spPr>
          <a:xfrm>
            <a:off x="9260958" y="6451585"/>
            <a:ext cx="2743200" cy="365125"/>
          </a:xfrm>
        </p:spPr>
        <p:txBody>
          <a:bodyPr/>
          <a:lstStyle/>
          <a:p>
            <a:fld id="{54AD8D23-5797-4B3F-BEE9-B59AB8CA2E3F}" type="slidenum">
              <a:rPr lang="en-IN" smtClean="0"/>
              <a:t>5</a:t>
            </a:fld>
            <a:endParaRPr lang="en-IN"/>
          </a:p>
        </p:txBody>
      </p:sp>
    </p:spTree>
    <p:extLst>
      <p:ext uri="{BB962C8B-B14F-4D97-AF65-F5344CB8AC3E}">
        <p14:creationId xmlns:p14="http://schemas.microsoft.com/office/powerpoint/2010/main" val="1877779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6EFCE-1F1D-5D07-7CC1-793D905260DE}"/>
              </a:ext>
            </a:extLst>
          </p:cNvPr>
          <p:cNvSpPr txBox="1">
            <a:spLocks/>
          </p:cNvSpPr>
          <p:nvPr/>
        </p:nvSpPr>
        <p:spPr>
          <a:xfrm>
            <a:off x="4983479" y="-106482"/>
            <a:ext cx="2548891" cy="9376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spcAft>
                <a:spcPts val="800"/>
              </a:spcAft>
            </a:pPr>
            <a:r>
              <a:rPr lang="en-IN" sz="4400" b="1" kern="100" dirty="0">
                <a:solidFill>
                  <a:srgbClr val="4472C4"/>
                </a:solidFill>
                <a:effectLst/>
                <a:latin typeface="+mn-lt"/>
                <a:ea typeface="Calibri" panose="020F0502020204030204" pitchFamily="34" charset="0"/>
                <a:cs typeface="Times New Roman" panose="02020603050405020304" pitchFamily="18" charset="0"/>
              </a:rPr>
              <a:t>BETA (</a:t>
            </a:r>
            <a:r>
              <a:rPr lang="el-GR" sz="4400" b="1" kern="100" dirty="0">
                <a:solidFill>
                  <a:srgbClr val="4472C4"/>
                </a:solidFill>
                <a:effectLst/>
                <a:latin typeface="+mn-lt"/>
                <a:ea typeface="Calibri" panose="020F0502020204030204" pitchFamily="34" charset="0"/>
                <a:cs typeface="Times New Roman" panose="02020603050405020304" pitchFamily="18" charset="0"/>
              </a:rPr>
              <a:t>β</a:t>
            </a:r>
            <a:r>
              <a:rPr lang="en-IN" sz="4400" b="1" kern="100" dirty="0">
                <a:solidFill>
                  <a:srgbClr val="4472C4"/>
                </a:solidFill>
                <a:effectLst/>
                <a:latin typeface="+mn-lt"/>
                <a:ea typeface="Calibri" panose="020F0502020204030204" pitchFamily="34" charset="0"/>
                <a:cs typeface="Times New Roman" panose="02020603050405020304" pitchFamily="18" charset="0"/>
              </a:rPr>
              <a:t>)   </a:t>
            </a:r>
            <a:endParaRPr lang="en-IN" sz="2000" kern="100" dirty="0">
              <a:effectLst/>
              <a:latin typeface="+mn-lt"/>
              <a:ea typeface="Calibri" panose="020F0502020204030204" pitchFamily="34" charset="0"/>
              <a:cs typeface="Times New Roman" panose="02020603050405020304" pitchFamily="18" charset="0"/>
            </a:endParaRPr>
          </a:p>
        </p:txBody>
      </p:sp>
      <p:pic>
        <p:nvPicPr>
          <p:cNvPr id="3" name="Picture 2" descr="Tata Motors Logo - PNG and Vector - Logo Download">
            <a:extLst>
              <a:ext uri="{FF2B5EF4-FFF2-40B4-BE49-F238E27FC236}">
                <a16:creationId xmlns:a16="http://schemas.microsoft.com/office/drawing/2014/main" id="{74D7EBB9-D1B8-1F3E-73E0-6130CD3CC8E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75650" y="63424"/>
            <a:ext cx="628508" cy="552426"/>
          </a:xfrm>
          <a:prstGeom prst="rect">
            <a:avLst/>
          </a:prstGeom>
          <a:noFill/>
          <a:ln>
            <a:noFill/>
          </a:ln>
        </p:spPr>
      </p:pic>
      <p:pic>
        <p:nvPicPr>
          <p:cNvPr id="4" name="Picture 3">
            <a:extLst>
              <a:ext uri="{FF2B5EF4-FFF2-40B4-BE49-F238E27FC236}">
                <a16:creationId xmlns:a16="http://schemas.microsoft.com/office/drawing/2014/main" id="{B7CC9E4F-6686-2742-3A09-1248AE6AE32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7928" y="145175"/>
            <a:ext cx="1573914" cy="503313"/>
          </a:xfrm>
          <a:prstGeom prst="rect">
            <a:avLst/>
          </a:prstGeom>
          <a:noFill/>
          <a:ln>
            <a:noFill/>
          </a:ln>
        </p:spPr>
      </p:pic>
      <p:sp>
        <p:nvSpPr>
          <p:cNvPr id="6" name="TextBox 5">
            <a:extLst>
              <a:ext uri="{FF2B5EF4-FFF2-40B4-BE49-F238E27FC236}">
                <a16:creationId xmlns:a16="http://schemas.microsoft.com/office/drawing/2014/main" id="{3279C015-A8AA-5A00-FB30-1657AC206D6F}"/>
              </a:ext>
            </a:extLst>
          </p:cNvPr>
          <p:cNvSpPr txBox="1"/>
          <p:nvPr/>
        </p:nvSpPr>
        <p:spPr>
          <a:xfrm>
            <a:off x="924885" y="1184463"/>
            <a:ext cx="10644254" cy="5021055"/>
          </a:xfrm>
          <a:prstGeom prst="rect">
            <a:avLst/>
          </a:prstGeom>
          <a:noFill/>
        </p:spPr>
        <p:txBody>
          <a:bodyPr wrap="square">
            <a:spAutoFit/>
          </a:bodyPr>
          <a:lstStyle/>
          <a:p>
            <a:pPr marL="342900" lvl="0" indent="-342900">
              <a:lnSpc>
                <a:spcPct val="150000"/>
              </a:lnSpc>
              <a:buFont typeface="Symbol" panose="05050102010706020507" pitchFamily="18" charset="2"/>
              <a:buChar char=""/>
            </a:pPr>
            <a:r>
              <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 have used the monthly stock returns of the last 5 years (1</a:t>
            </a:r>
            <a:r>
              <a:rPr lang="en-IN" sz="2400" kern="100" baseline="30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a:t>
            </a:r>
            <a:r>
              <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January 2018 to 1</a:t>
            </a:r>
            <a:r>
              <a:rPr lang="en-IN" sz="2400" kern="100" baseline="30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a:t>
            </a:r>
            <a:r>
              <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January 2023) and monthly returns for the last 5 years of NIFTY 50 for the calculation of Beta.</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 have used simple regression and variance-covariance methods to calculate Beta for TATA Motors. </a:t>
            </a:r>
            <a:r>
              <a:rPr lang="en-IN" sz="24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 both the cases, Beta= 1.764.</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Beta is relatively high because TATA Motors belongs to a </a:t>
            </a:r>
            <a:r>
              <a:rPr lang="en-IN" sz="24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cyclical industry </a:t>
            </a:r>
            <a:r>
              <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which is more prone to fluctuations in macroeconomic conditions.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 have considered re-levered beta as equity beta because we are assuming that the</a:t>
            </a:r>
            <a:r>
              <a:rPr lang="en-IN" sz="24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current debt-equity ratio of 0.84 </a:t>
            </a:r>
            <a:r>
              <a:rPr lang="en-IN" sz="2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will remain constant in the coming years.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DB751BBC-6B41-1090-76FC-9F9639FFD633}"/>
              </a:ext>
            </a:extLst>
          </p:cNvPr>
          <p:cNvSpPr>
            <a:spLocks noGrp="1"/>
          </p:cNvSpPr>
          <p:nvPr>
            <p:ph type="sldNum" sz="quarter" idx="12"/>
          </p:nvPr>
        </p:nvSpPr>
        <p:spPr>
          <a:xfrm>
            <a:off x="9260958" y="6429451"/>
            <a:ext cx="2743200" cy="365125"/>
          </a:xfrm>
        </p:spPr>
        <p:txBody>
          <a:bodyPr/>
          <a:lstStyle/>
          <a:p>
            <a:fld id="{54AD8D23-5797-4B3F-BEE9-B59AB8CA2E3F}" type="slidenum">
              <a:rPr lang="en-IN" smtClean="0"/>
              <a:t>6</a:t>
            </a:fld>
            <a:endParaRPr lang="en-IN" dirty="0"/>
          </a:p>
        </p:txBody>
      </p:sp>
    </p:spTree>
    <p:extLst>
      <p:ext uri="{BB962C8B-B14F-4D97-AF65-F5344CB8AC3E}">
        <p14:creationId xmlns:p14="http://schemas.microsoft.com/office/powerpoint/2010/main" val="1447455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6EFCE-1F1D-5D07-7CC1-793D905260DE}"/>
              </a:ext>
            </a:extLst>
          </p:cNvPr>
          <p:cNvSpPr txBox="1">
            <a:spLocks/>
          </p:cNvSpPr>
          <p:nvPr/>
        </p:nvSpPr>
        <p:spPr>
          <a:xfrm>
            <a:off x="2229720" y="612631"/>
            <a:ext cx="8628051" cy="126374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u="sng" kern="100" dirty="0">
                <a:solidFill>
                  <a:srgbClr val="4472C4"/>
                </a:solidFill>
                <a:latin typeface="Calibri" panose="020F0502020204030204" pitchFamily="34" charset="0"/>
                <a:ea typeface="Calibri" panose="020F0502020204030204" pitchFamily="34" charset="0"/>
                <a:cs typeface="Times New Roman" panose="02020603050405020304" pitchFamily="18" charset="0"/>
              </a:rPr>
              <a:t>Forecasting of Profit and Loss </a:t>
            </a:r>
            <a:r>
              <a:rPr lang="en-IN" sz="3600" b="1" u="sng" kern="100" dirty="0">
                <a:solidFill>
                  <a:srgbClr val="4472C4"/>
                </a:solidFill>
                <a:latin typeface="Calibri" panose="020F0502020204030204" pitchFamily="34" charset="0"/>
                <a:ea typeface="Calibri" panose="020F0502020204030204" pitchFamily="34" charset="0"/>
                <a:cs typeface="Times New Roman" panose="02020603050405020304" pitchFamily="18" charset="0"/>
              </a:rPr>
              <a:t>Statement</a:t>
            </a:r>
          </a:p>
        </p:txBody>
      </p:sp>
      <p:pic>
        <p:nvPicPr>
          <p:cNvPr id="3" name="Picture 2" descr="Tata Motors Logo - PNG and Vector - Logo Download">
            <a:extLst>
              <a:ext uri="{FF2B5EF4-FFF2-40B4-BE49-F238E27FC236}">
                <a16:creationId xmlns:a16="http://schemas.microsoft.com/office/drawing/2014/main" id="{74D7EBB9-D1B8-1F3E-73E0-6130CD3CC8E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75650" y="63424"/>
            <a:ext cx="628508" cy="552426"/>
          </a:xfrm>
          <a:prstGeom prst="rect">
            <a:avLst/>
          </a:prstGeom>
          <a:noFill/>
          <a:ln>
            <a:noFill/>
          </a:ln>
        </p:spPr>
      </p:pic>
      <p:pic>
        <p:nvPicPr>
          <p:cNvPr id="4" name="Picture 3">
            <a:extLst>
              <a:ext uri="{FF2B5EF4-FFF2-40B4-BE49-F238E27FC236}">
                <a16:creationId xmlns:a16="http://schemas.microsoft.com/office/drawing/2014/main" id="{B7CC9E4F-6686-2742-3A09-1248AE6AE32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7928" y="145175"/>
            <a:ext cx="1573914" cy="503313"/>
          </a:xfrm>
          <a:prstGeom prst="rect">
            <a:avLst/>
          </a:prstGeom>
          <a:noFill/>
          <a:ln>
            <a:noFill/>
          </a:ln>
        </p:spPr>
      </p:pic>
      <p:sp>
        <p:nvSpPr>
          <p:cNvPr id="6" name="TextBox 5">
            <a:extLst>
              <a:ext uri="{FF2B5EF4-FFF2-40B4-BE49-F238E27FC236}">
                <a16:creationId xmlns:a16="http://schemas.microsoft.com/office/drawing/2014/main" id="{02FAE954-2E84-88B0-275D-6FAAA1ED0771}"/>
              </a:ext>
            </a:extLst>
          </p:cNvPr>
          <p:cNvSpPr txBox="1"/>
          <p:nvPr/>
        </p:nvSpPr>
        <p:spPr>
          <a:xfrm>
            <a:off x="1162626" y="1878234"/>
            <a:ext cx="9866748" cy="3903504"/>
          </a:xfrm>
          <a:prstGeom prst="rect">
            <a:avLst/>
          </a:prstGeom>
          <a:noFill/>
        </p:spPr>
        <p:txBody>
          <a:bodyPr wrap="square">
            <a:spAutoFit/>
          </a:bodyPr>
          <a:lstStyle/>
          <a:p>
            <a:pPr marL="342900" lvl="0" indent="-342900">
              <a:lnSpc>
                <a:spcPct val="150000"/>
              </a:lnSpc>
              <a:buFont typeface="Symbol" panose="05050102010706020507" pitchFamily="18" charset="2"/>
              <a:buChar char=""/>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We have forecasted the P&amp;L statement using a sales growth rate of 7 years, which is 6.31% and an operating profit margin growth rate of 4.55%.</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All other line items are forecasted as a percentage of revenue.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Tax refund is anticipated for the next seven years after taking an average from 2013 to 2023, as per a report published by </a:t>
            </a:r>
            <a:r>
              <a:rPr lang="en-IN" sz="2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PWC</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B4559BCD-ABEB-ACA4-917A-2C6D8F645DF7}"/>
              </a:ext>
            </a:extLst>
          </p:cNvPr>
          <p:cNvSpPr>
            <a:spLocks noGrp="1"/>
          </p:cNvSpPr>
          <p:nvPr>
            <p:ph type="sldNum" sz="quarter" idx="12"/>
          </p:nvPr>
        </p:nvSpPr>
        <p:spPr>
          <a:xfrm>
            <a:off x="9353550" y="6429451"/>
            <a:ext cx="2743200" cy="365125"/>
          </a:xfrm>
        </p:spPr>
        <p:txBody>
          <a:bodyPr/>
          <a:lstStyle/>
          <a:p>
            <a:fld id="{54AD8D23-5797-4B3F-BEE9-B59AB8CA2E3F}" type="slidenum">
              <a:rPr lang="en-IN" smtClean="0"/>
              <a:t>7</a:t>
            </a:fld>
            <a:endParaRPr lang="en-IN"/>
          </a:p>
        </p:txBody>
      </p:sp>
    </p:spTree>
    <p:extLst>
      <p:ext uri="{BB962C8B-B14F-4D97-AF65-F5344CB8AC3E}">
        <p14:creationId xmlns:p14="http://schemas.microsoft.com/office/powerpoint/2010/main" val="32099507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6EFCE-1F1D-5D07-7CC1-793D905260DE}"/>
              </a:ext>
            </a:extLst>
          </p:cNvPr>
          <p:cNvSpPr txBox="1">
            <a:spLocks/>
          </p:cNvSpPr>
          <p:nvPr/>
        </p:nvSpPr>
        <p:spPr>
          <a:xfrm>
            <a:off x="2139008" y="318509"/>
            <a:ext cx="8776642" cy="50331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u="sng" kern="100" dirty="0">
                <a:solidFill>
                  <a:srgbClr val="4472C4"/>
                </a:solidFill>
                <a:latin typeface="Calibri" panose="020F0502020204030204" pitchFamily="34" charset="0"/>
                <a:ea typeface="Calibri" panose="020F0502020204030204" pitchFamily="34" charset="0"/>
                <a:cs typeface="Times New Roman" panose="02020603050405020304" pitchFamily="18" charset="0"/>
              </a:rPr>
              <a:t>Weighted Average Cost of Capital (WACC)</a:t>
            </a:r>
          </a:p>
        </p:txBody>
      </p:sp>
      <p:pic>
        <p:nvPicPr>
          <p:cNvPr id="3" name="Picture 2" descr="Tata Motors Logo - PNG and Vector - Logo Download">
            <a:extLst>
              <a:ext uri="{FF2B5EF4-FFF2-40B4-BE49-F238E27FC236}">
                <a16:creationId xmlns:a16="http://schemas.microsoft.com/office/drawing/2014/main" id="{74D7EBB9-D1B8-1F3E-73E0-6130CD3CC8E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75650" y="0"/>
            <a:ext cx="628508" cy="552426"/>
          </a:xfrm>
          <a:prstGeom prst="rect">
            <a:avLst/>
          </a:prstGeom>
          <a:noFill/>
          <a:ln>
            <a:noFill/>
          </a:ln>
        </p:spPr>
      </p:pic>
      <p:pic>
        <p:nvPicPr>
          <p:cNvPr id="4" name="Picture 3">
            <a:extLst>
              <a:ext uri="{FF2B5EF4-FFF2-40B4-BE49-F238E27FC236}">
                <a16:creationId xmlns:a16="http://schemas.microsoft.com/office/drawing/2014/main" id="{B7CC9E4F-6686-2742-3A09-1248AE6AE32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7928" y="81751"/>
            <a:ext cx="1573914" cy="503313"/>
          </a:xfrm>
          <a:prstGeom prst="rect">
            <a:avLst/>
          </a:prstGeom>
          <a:noFill/>
          <a:ln>
            <a:noFill/>
          </a:ln>
        </p:spPr>
      </p:pic>
      <p:graphicFrame>
        <p:nvGraphicFramePr>
          <p:cNvPr id="6" name="Table 5">
            <a:extLst>
              <a:ext uri="{FF2B5EF4-FFF2-40B4-BE49-F238E27FC236}">
                <a16:creationId xmlns:a16="http://schemas.microsoft.com/office/drawing/2014/main" id="{71DC3927-9A84-7861-F751-CBD58DD0E35A}"/>
              </a:ext>
            </a:extLst>
          </p:cNvPr>
          <p:cNvGraphicFramePr>
            <a:graphicFrameLocks noGrp="1"/>
          </p:cNvGraphicFramePr>
          <p:nvPr>
            <p:extLst>
              <p:ext uri="{D42A27DB-BD31-4B8C-83A1-F6EECF244321}">
                <p14:modId xmlns:p14="http://schemas.microsoft.com/office/powerpoint/2010/main" val="1939228112"/>
              </p:ext>
            </p:extLst>
          </p:nvPr>
        </p:nvGraphicFramePr>
        <p:xfrm>
          <a:off x="461010" y="4636770"/>
          <a:ext cx="5882640" cy="1885760"/>
        </p:xfrm>
        <a:graphic>
          <a:graphicData uri="http://schemas.openxmlformats.org/drawingml/2006/table">
            <a:tbl>
              <a:tblPr firstRow="1" firstCol="1" bandRow="1">
                <a:tableStyleId>{793D81CF-94F2-401A-BA57-92F5A7B2D0C5}</a:tableStyleId>
              </a:tblPr>
              <a:tblGrid>
                <a:gridCol w="3940359">
                  <a:extLst>
                    <a:ext uri="{9D8B030D-6E8A-4147-A177-3AD203B41FA5}">
                      <a16:colId xmlns:a16="http://schemas.microsoft.com/office/drawing/2014/main" val="2579069112"/>
                    </a:ext>
                  </a:extLst>
                </a:gridCol>
                <a:gridCol w="1942281">
                  <a:extLst>
                    <a:ext uri="{9D8B030D-6E8A-4147-A177-3AD203B41FA5}">
                      <a16:colId xmlns:a16="http://schemas.microsoft.com/office/drawing/2014/main" val="2815229995"/>
                    </a:ext>
                  </a:extLst>
                </a:gridCol>
              </a:tblGrid>
              <a:tr h="377152">
                <a:tc>
                  <a:txBody>
                    <a:bodyPr/>
                    <a:lstStyle/>
                    <a:p>
                      <a:pPr algn="ctr">
                        <a:lnSpc>
                          <a:spcPct val="107000"/>
                        </a:lnSpc>
                        <a:spcAft>
                          <a:spcPts val="800"/>
                        </a:spcAft>
                      </a:pPr>
                      <a:r>
                        <a:rPr lang="en-IN" sz="1700" kern="0" dirty="0">
                          <a:effectLst/>
                        </a:rPr>
                        <a:t>DEBT/ EQUITY (AS PER ANNUAL REPORT)</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700" kern="0" dirty="0">
                          <a:effectLst/>
                        </a:rPr>
                        <a:t>0.84</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2817693"/>
                  </a:ext>
                </a:extLst>
              </a:tr>
              <a:tr h="377152">
                <a:tc>
                  <a:txBody>
                    <a:bodyPr/>
                    <a:lstStyle/>
                    <a:p>
                      <a:pPr algn="ctr">
                        <a:lnSpc>
                          <a:spcPct val="107000"/>
                        </a:lnSpc>
                        <a:spcAft>
                          <a:spcPts val="800"/>
                        </a:spcAft>
                      </a:pPr>
                      <a:r>
                        <a:rPr lang="en-IN" sz="1700" kern="0">
                          <a:effectLst/>
                        </a:rPr>
                        <a:t>DEBT/VALUE</a:t>
                      </a:r>
                      <a:endParaRPr lang="en-IN" sz="17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700" kern="0">
                          <a:effectLst/>
                        </a:rPr>
                        <a:t>0.46</a:t>
                      </a:r>
                      <a:endParaRPr lang="en-IN" sz="17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2105653"/>
                  </a:ext>
                </a:extLst>
              </a:tr>
              <a:tr h="377152">
                <a:tc>
                  <a:txBody>
                    <a:bodyPr/>
                    <a:lstStyle/>
                    <a:p>
                      <a:pPr algn="ctr">
                        <a:lnSpc>
                          <a:spcPct val="107000"/>
                        </a:lnSpc>
                        <a:spcAft>
                          <a:spcPts val="800"/>
                        </a:spcAft>
                      </a:pPr>
                      <a:r>
                        <a:rPr lang="en-IN" sz="1700" kern="0">
                          <a:effectLst/>
                        </a:rPr>
                        <a:t>EQUITY/VALUE</a:t>
                      </a:r>
                      <a:endParaRPr lang="en-IN" sz="17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700" kern="0" dirty="0">
                          <a:effectLst/>
                        </a:rPr>
                        <a:t>0.54</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7854911"/>
                  </a:ext>
                </a:extLst>
              </a:tr>
              <a:tr h="377152">
                <a:tc>
                  <a:txBody>
                    <a:bodyPr/>
                    <a:lstStyle/>
                    <a:p>
                      <a:pPr algn="ctr">
                        <a:lnSpc>
                          <a:spcPct val="107000"/>
                        </a:lnSpc>
                        <a:spcAft>
                          <a:spcPts val="800"/>
                        </a:spcAft>
                      </a:pPr>
                      <a:r>
                        <a:rPr lang="en-IN" sz="1700" kern="0">
                          <a:effectLst/>
                        </a:rPr>
                        <a:t>TAX RATE</a:t>
                      </a:r>
                      <a:endParaRPr lang="en-IN" sz="17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700" kern="0">
                          <a:effectLst/>
                        </a:rPr>
                        <a:t>30%</a:t>
                      </a:r>
                      <a:endParaRPr lang="en-IN" sz="17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8472015"/>
                  </a:ext>
                </a:extLst>
              </a:tr>
              <a:tr h="377152">
                <a:tc>
                  <a:txBody>
                    <a:bodyPr/>
                    <a:lstStyle/>
                    <a:p>
                      <a:pPr algn="ctr">
                        <a:lnSpc>
                          <a:spcPct val="107000"/>
                        </a:lnSpc>
                        <a:spcAft>
                          <a:spcPts val="800"/>
                        </a:spcAft>
                      </a:pPr>
                      <a:r>
                        <a:rPr lang="en-IN" sz="1700" kern="0">
                          <a:effectLst/>
                        </a:rPr>
                        <a:t>WACC</a:t>
                      </a:r>
                      <a:endParaRPr lang="en-IN" sz="17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700" kern="0" dirty="0">
                          <a:effectLst/>
                        </a:rPr>
                        <a:t>11.32%</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7649554"/>
                  </a:ext>
                </a:extLst>
              </a:tr>
            </a:tbl>
          </a:graphicData>
        </a:graphic>
      </p:graphicFrame>
      <p:graphicFrame>
        <p:nvGraphicFramePr>
          <p:cNvPr id="7" name="Table 6">
            <a:extLst>
              <a:ext uri="{FF2B5EF4-FFF2-40B4-BE49-F238E27FC236}">
                <a16:creationId xmlns:a16="http://schemas.microsoft.com/office/drawing/2014/main" id="{329E1C74-B692-9914-152A-BD5B59B7EA7B}"/>
              </a:ext>
            </a:extLst>
          </p:cNvPr>
          <p:cNvGraphicFramePr>
            <a:graphicFrameLocks noGrp="1"/>
          </p:cNvGraphicFramePr>
          <p:nvPr>
            <p:extLst>
              <p:ext uri="{D42A27DB-BD31-4B8C-83A1-F6EECF244321}">
                <p14:modId xmlns:p14="http://schemas.microsoft.com/office/powerpoint/2010/main" val="1247794404"/>
              </p:ext>
            </p:extLst>
          </p:nvPr>
        </p:nvGraphicFramePr>
        <p:xfrm>
          <a:off x="6564277" y="4636771"/>
          <a:ext cx="5439881" cy="1902721"/>
        </p:xfrm>
        <a:graphic>
          <a:graphicData uri="http://schemas.openxmlformats.org/drawingml/2006/table">
            <a:tbl>
              <a:tblPr firstRow="1" firstCol="1" bandRow="1">
                <a:tableStyleId>{793D81CF-94F2-401A-BA57-92F5A7B2D0C5}</a:tableStyleId>
              </a:tblPr>
              <a:tblGrid>
                <a:gridCol w="2516408">
                  <a:extLst>
                    <a:ext uri="{9D8B030D-6E8A-4147-A177-3AD203B41FA5}">
                      <a16:colId xmlns:a16="http://schemas.microsoft.com/office/drawing/2014/main" val="1030521622"/>
                    </a:ext>
                  </a:extLst>
                </a:gridCol>
                <a:gridCol w="2923473">
                  <a:extLst>
                    <a:ext uri="{9D8B030D-6E8A-4147-A177-3AD203B41FA5}">
                      <a16:colId xmlns:a16="http://schemas.microsoft.com/office/drawing/2014/main" val="500735954"/>
                    </a:ext>
                  </a:extLst>
                </a:gridCol>
              </a:tblGrid>
              <a:tr h="715105">
                <a:tc>
                  <a:txBody>
                    <a:bodyPr/>
                    <a:lstStyle/>
                    <a:p>
                      <a:pPr algn="ctr">
                        <a:lnSpc>
                          <a:spcPct val="107000"/>
                        </a:lnSpc>
                        <a:spcAft>
                          <a:spcPts val="800"/>
                        </a:spcAft>
                      </a:pPr>
                      <a:r>
                        <a:rPr lang="en-US" sz="1400" kern="0">
                          <a:effectLst/>
                        </a:rPr>
                        <a:t>E- Market Value of company’s Equity</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400" kern="0" dirty="0">
                          <a:effectLst/>
                        </a:rPr>
                        <a:t>Ke- Cost of Equity (Calculated with CAPM formula)</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54730111"/>
                  </a:ext>
                </a:extLst>
              </a:tr>
              <a:tr h="472511">
                <a:tc>
                  <a:txBody>
                    <a:bodyPr/>
                    <a:lstStyle/>
                    <a:p>
                      <a:pPr algn="ctr">
                        <a:lnSpc>
                          <a:spcPct val="107000"/>
                        </a:lnSpc>
                        <a:spcAft>
                          <a:spcPts val="800"/>
                        </a:spcAft>
                      </a:pPr>
                      <a:r>
                        <a:rPr lang="en-US" sz="1400" kern="0">
                          <a:effectLst/>
                        </a:rPr>
                        <a:t>D- Market value of the company’s Debt</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400" b="1" kern="0" dirty="0" err="1">
                          <a:effectLst/>
                        </a:rPr>
                        <a:t>Kd</a:t>
                      </a:r>
                      <a:r>
                        <a:rPr lang="en-US" sz="1400" b="1" kern="0" dirty="0">
                          <a:effectLst/>
                        </a:rPr>
                        <a:t>-Cost of Debt</a:t>
                      </a: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19103723"/>
                  </a:ext>
                </a:extLst>
              </a:tr>
              <a:tr h="715105">
                <a:tc>
                  <a:txBody>
                    <a:bodyPr/>
                    <a:lstStyle/>
                    <a:p>
                      <a:pPr algn="ctr">
                        <a:lnSpc>
                          <a:spcPct val="107000"/>
                        </a:lnSpc>
                        <a:spcAft>
                          <a:spcPts val="800"/>
                        </a:spcAft>
                      </a:pPr>
                      <a:r>
                        <a:rPr lang="en-US" sz="1400" kern="0">
                          <a:effectLst/>
                        </a:rPr>
                        <a:t>V-Total market value of the company (D+E)</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400" b="1" kern="0" dirty="0">
                          <a:effectLst/>
                        </a:rPr>
                        <a:t>Tc- Corporate Tax Rate</a:t>
                      </a: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55817405"/>
                  </a:ext>
                </a:extLst>
              </a:tr>
            </a:tbl>
          </a:graphicData>
        </a:graphic>
      </p:graphicFrame>
      <p:sp>
        <p:nvSpPr>
          <p:cNvPr id="8" name="Rectangle 1">
            <a:extLst>
              <a:ext uri="{FF2B5EF4-FFF2-40B4-BE49-F238E27FC236}">
                <a16:creationId xmlns:a16="http://schemas.microsoft.com/office/drawing/2014/main" id="{2F1506AD-46E2-0E16-A6CB-C9452F0293EB}"/>
              </a:ext>
            </a:extLst>
          </p:cNvPr>
          <p:cNvSpPr>
            <a:spLocks noChangeArrowheads="1"/>
          </p:cNvSpPr>
          <p:nvPr/>
        </p:nvSpPr>
        <p:spPr bwMode="auto">
          <a:xfrm>
            <a:off x="3863340" y="1598448"/>
            <a:ext cx="44653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WACC = (E/V) x Ke + (D/V) x </a:t>
            </a:r>
            <a:r>
              <a:rPr kumimoji="0" lang="en-US" altLang="en-US" sz="20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Kd</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x (1 - Tc)</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graphicFrame>
        <p:nvGraphicFramePr>
          <p:cNvPr id="9" name="Table 8">
            <a:extLst>
              <a:ext uri="{FF2B5EF4-FFF2-40B4-BE49-F238E27FC236}">
                <a16:creationId xmlns:a16="http://schemas.microsoft.com/office/drawing/2014/main" id="{3138F131-577B-6F51-B18A-FF37DAC24AC5}"/>
              </a:ext>
            </a:extLst>
          </p:cNvPr>
          <p:cNvGraphicFramePr>
            <a:graphicFrameLocks noGrp="1"/>
          </p:cNvGraphicFramePr>
          <p:nvPr>
            <p:extLst>
              <p:ext uri="{D42A27DB-BD31-4B8C-83A1-F6EECF244321}">
                <p14:modId xmlns:p14="http://schemas.microsoft.com/office/powerpoint/2010/main" val="1691333432"/>
              </p:ext>
            </p:extLst>
          </p:nvPr>
        </p:nvGraphicFramePr>
        <p:xfrm>
          <a:off x="1112683" y="2221230"/>
          <a:ext cx="4378635" cy="1939420"/>
        </p:xfrm>
        <a:graphic>
          <a:graphicData uri="http://schemas.openxmlformats.org/drawingml/2006/table">
            <a:tbl>
              <a:tblPr firstRow="1" firstCol="1" bandRow="1">
                <a:tableStyleId>{B301B821-A1FF-4177-AEE7-76D212191A09}</a:tableStyleId>
              </a:tblPr>
              <a:tblGrid>
                <a:gridCol w="3355207">
                  <a:extLst>
                    <a:ext uri="{9D8B030D-6E8A-4147-A177-3AD203B41FA5}">
                      <a16:colId xmlns:a16="http://schemas.microsoft.com/office/drawing/2014/main" val="2174905296"/>
                    </a:ext>
                  </a:extLst>
                </a:gridCol>
                <a:gridCol w="1023428">
                  <a:extLst>
                    <a:ext uri="{9D8B030D-6E8A-4147-A177-3AD203B41FA5}">
                      <a16:colId xmlns:a16="http://schemas.microsoft.com/office/drawing/2014/main" val="1150064697"/>
                    </a:ext>
                  </a:extLst>
                </a:gridCol>
              </a:tblGrid>
              <a:tr h="212314">
                <a:tc gridSpan="2">
                  <a:txBody>
                    <a:bodyPr/>
                    <a:lstStyle/>
                    <a:p>
                      <a:pPr algn="ctr">
                        <a:lnSpc>
                          <a:spcPct val="107000"/>
                        </a:lnSpc>
                        <a:spcAft>
                          <a:spcPts val="800"/>
                        </a:spcAft>
                      </a:pPr>
                      <a:r>
                        <a:rPr lang="en-IN" sz="1800" kern="0">
                          <a:effectLst/>
                        </a:rPr>
                        <a:t>COST OF EQUITY</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3393129792"/>
                  </a:ext>
                </a:extLst>
              </a:tr>
              <a:tr h="331788">
                <a:tc>
                  <a:txBody>
                    <a:bodyPr/>
                    <a:lstStyle/>
                    <a:p>
                      <a:pPr>
                        <a:lnSpc>
                          <a:spcPct val="107000"/>
                        </a:lnSpc>
                        <a:spcAft>
                          <a:spcPts val="800"/>
                        </a:spcAft>
                      </a:pPr>
                      <a:r>
                        <a:rPr lang="en-IN" sz="1800" kern="0" dirty="0">
                          <a:effectLst/>
                        </a:rPr>
                        <a:t>RISK FREE RATE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800" kern="0" dirty="0">
                          <a:effectLst/>
                        </a:rPr>
                        <a:t>0.0719</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238922"/>
                  </a:ext>
                </a:extLst>
              </a:tr>
              <a:tr h="331788">
                <a:tc>
                  <a:txBody>
                    <a:bodyPr/>
                    <a:lstStyle/>
                    <a:p>
                      <a:pPr>
                        <a:lnSpc>
                          <a:spcPct val="107000"/>
                        </a:lnSpc>
                        <a:spcAft>
                          <a:spcPts val="800"/>
                        </a:spcAft>
                      </a:pPr>
                      <a:r>
                        <a:rPr lang="en-IN" sz="1800" kern="0">
                          <a:effectLst/>
                        </a:rPr>
                        <a:t>RETURN ON NIFTY 50</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800" kern="0">
                          <a:effectLst/>
                        </a:rPr>
                        <a:t>0.114</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9954117"/>
                  </a:ext>
                </a:extLst>
              </a:tr>
              <a:tr h="331788">
                <a:tc>
                  <a:txBody>
                    <a:bodyPr/>
                    <a:lstStyle/>
                    <a:p>
                      <a:pPr>
                        <a:lnSpc>
                          <a:spcPct val="107000"/>
                        </a:lnSpc>
                        <a:spcAft>
                          <a:spcPts val="800"/>
                        </a:spcAft>
                      </a:pPr>
                      <a:r>
                        <a:rPr lang="en-IN" sz="1800" kern="0">
                          <a:effectLst/>
                        </a:rPr>
                        <a:t>MARKET RISK PREMIUM</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800" kern="0">
                          <a:effectLst/>
                        </a:rPr>
                        <a:t>0.042</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438705"/>
                  </a:ext>
                </a:extLst>
              </a:tr>
              <a:tr h="331788">
                <a:tc>
                  <a:txBody>
                    <a:bodyPr/>
                    <a:lstStyle/>
                    <a:p>
                      <a:pPr>
                        <a:lnSpc>
                          <a:spcPct val="107000"/>
                        </a:lnSpc>
                        <a:spcAft>
                          <a:spcPts val="800"/>
                        </a:spcAft>
                      </a:pPr>
                      <a:r>
                        <a:rPr lang="en-IN" sz="1800" kern="0">
                          <a:effectLst/>
                        </a:rPr>
                        <a:t>BETA</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800" kern="0">
                          <a:effectLst/>
                        </a:rPr>
                        <a:t>1.765</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9911946"/>
                  </a:ext>
                </a:extLst>
              </a:tr>
              <a:tr h="331788">
                <a:tc>
                  <a:txBody>
                    <a:bodyPr/>
                    <a:lstStyle/>
                    <a:p>
                      <a:pPr>
                        <a:lnSpc>
                          <a:spcPct val="107000"/>
                        </a:lnSpc>
                        <a:spcAft>
                          <a:spcPts val="800"/>
                        </a:spcAft>
                      </a:pPr>
                      <a:r>
                        <a:rPr lang="en-IN" sz="1800" kern="0">
                          <a:effectLst/>
                        </a:rPr>
                        <a:t>COST OF EQUITY</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800" kern="0" dirty="0">
                          <a:effectLst/>
                        </a:rPr>
                        <a:t>14.57%</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2335282"/>
                  </a:ext>
                </a:extLst>
              </a:tr>
            </a:tbl>
          </a:graphicData>
        </a:graphic>
      </p:graphicFrame>
      <p:sp>
        <p:nvSpPr>
          <p:cNvPr id="10" name="Slide Number Placeholder 9">
            <a:extLst>
              <a:ext uri="{FF2B5EF4-FFF2-40B4-BE49-F238E27FC236}">
                <a16:creationId xmlns:a16="http://schemas.microsoft.com/office/drawing/2014/main" id="{32DED094-433A-0360-646B-DAE024DD319B}"/>
              </a:ext>
            </a:extLst>
          </p:cNvPr>
          <p:cNvSpPr>
            <a:spLocks noGrp="1"/>
          </p:cNvSpPr>
          <p:nvPr>
            <p:ph type="sldNum" sz="quarter" idx="12"/>
          </p:nvPr>
        </p:nvSpPr>
        <p:spPr>
          <a:xfrm>
            <a:off x="9448800" y="6539491"/>
            <a:ext cx="2743200" cy="365125"/>
          </a:xfrm>
        </p:spPr>
        <p:txBody>
          <a:bodyPr/>
          <a:lstStyle/>
          <a:p>
            <a:fld id="{54AD8D23-5797-4B3F-BEE9-B59AB8CA2E3F}" type="slidenum">
              <a:rPr lang="en-IN" smtClean="0"/>
              <a:t>8</a:t>
            </a:fld>
            <a:endParaRPr lang="en-IN" dirty="0"/>
          </a:p>
        </p:txBody>
      </p:sp>
      <p:graphicFrame>
        <p:nvGraphicFramePr>
          <p:cNvPr id="11" name="Table 10">
            <a:extLst>
              <a:ext uri="{FF2B5EF4-FFF2-40B4-BE49-F238E27FC236}">
                <a16:creationId xmlns:a16="http://schemas.microsoft.com/office/drawing/2014/main" id="{0B589CF2-5E5A-36CE-07D6-D10D4781C4DB}"/>
              </a:ext>
            </a:extLst>
          </p:cNvPr>
          <p:cNvGraphicFramePr>
            <a:graphicFrameLocks noGrp="1"/>
          </p:cNvGraphicFramePr>
          <p:nvPr>
            <p:extLst>
              <p:ext uri="{D42A27DB-BD31-4B8C-83A1-F6EECF244321}">
                <p14:modId xmlns:p14="http://schemas.microsoft.com/office/powerpoint/2010/main" val="2155226410"/>
              </p:ext>
            </p:extLst>
          </p:nvPr>
        </p:nvGraphicFramePr>
        <p:xfrm>
          <a:off x="7333421" y="2221229"/>
          <a:ext cx="4042229" cy="2009103"/>
        </p:xfrm>
        <a:graphic>
          <a:graphicData uri="http://schemas.openxmlformats.org/drawingml/2006/table">
            <a:tbl>
              <a:tblPr>
                <a:tableStyleId>{69CF1AB2-1976-4502-BF36-3FF5EA218861}</a:tableStyleId>
              </a:tblPr>
              <a:tblGrid>
                <a:gridCol w="2287051">
                  <a:extLst>
                    <a:ext uri="{9D8B030D-6E8A-4147-A177-3AD203B41FA5}">
                      <a16:colId xmlns:a16="http://schemas.microsoft.com/office/drawing/2014/main" val="801682673"/>
                    </a:ext>
                  </a:extLst>
                </a:gridCol>
                <a:gridCol w="1755178">
                  <a:extLst>
                    <a:ext uri="{9D8B030D-6E8A-4147-A177-3AD203B41FA5}">
                      <a16:colId xmlns:a16="http://schemas.microsoft.com/office/drawing/2014/main" val="3528103573"/>
                    </a:ext>
                  </a:extLst>
                </a:gridCol>
              </a:tblGrid>
              <a:tr h="682248">
                <a:tc>
                  <a:txBody>
                    <a:bodyPr/>
                    <a:lstStyle/>
                    <a:p>
                      <a:pPr algn="l" fontAlgn="b"/>
                      <a:r>
                        <a:rPr lang="en-IN" sz="1800" b="1" u="none" strike="noStrike" dirty="0">
                          <a:effectLst/>
                        </a:rPr>
                        <a:t>EQUITY BETA</a:t>
                      </a:r>
                      <a:endParaRPr lang="en-IN" sz="18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800" b="1" u="none" strike="noStrike">
                          <a:effectLst/>
                        </a:rPr>
                        <a:t>1.765</a:t>
                      </a:r>
                      <a:endParaRPr lang="en-IN" sz="18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6451702"/>
                  </a:ext>
                </a:extLst>
              </a:tr>
              <a:tr h="682248">
                <a:tc>
                  <a:txBody>
                    <a:bodyPr/>
                    <a:lstStyle/>
                    <a:p>
                      <a:pPr algn="l" fontAlgn="b"/>
                      <a:r>
                        <a:rPr lang="en-IN" sz="1800" b="1" u="none" strike="noStrike" dirty="0">
                          <a:effectLst/>
                        </a:rPr>
                        <a:t>UNLEVERED BETA</a:t>
                      </a:r>
                      <a:endParaRPr lang="en-IN" sz="18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800" b="1" u="none" strike="noStrike">
                          <a:effectLst/>
                        </a:rPr>
                        <a:t>0.96</a:t>
                      </a:r>
                      <a:endParaRPr lang="en-IN" sz="18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0321906"/>
                  </a:ext>
                </a:extLst>
              </a:tr>
              <a:tr h="644607">
                <a:tc>
                  <a:txBody>
                    <a:bodyPr/>
                    <a:lstStyle/>
                    <a:p>
                      <a:pPr algn="l" fontAlgn="b"/>
                      <a:r>
                        <a:rPr lang="en-IN" sz="1800" b="1" u="none" strike="noStrike">
                          <a:effectLst/>
                        </a:rPr>
                        <a:t>VALUE OF DEBT</a:t>
                      </a:r>
                      <a:endParaRPr lang="en-IN" sz="1800" b="1"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800" b="1" u="none" strike="noStrike" dirty="0">
                          <a:effectLst/>
                        </a:rPr>
                        <a:t>18873</a:t>
                      </a:r>
                      <a:endParaRPr lang="en-IN" sz="18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599683"/>
                  </a:ext>
                </a:extLst>
              </a:tr>
            </a:tbl>
          </a:graphicData>
        </a:graphic>
      </p:graphicFrame>
    </p:spTree>
    <p:extLst>
      <p:ext uri="{BB962C8B-B14F-4D97-AF65-F5344CB8AC3E}">
        <p14:creationId xmlns:p14="http://schemas.microsoft.com/office/powerpoint/2010/main" val="27806595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6EFCE-1F1D-5D07-7CC1-793D905260DE}"/>
              </a:ext>
            </a:extLst>
          </p:cNvPr>
          <p:cNvSpPr txBox="1">
            <a:spLocks/>
          </p:cNvSpPr>
          <p:nvPr/>
        </p:nvSpPr>
        <p:spPr>
          <a:xfrm>
            <a:off x="3461668" y="333407"/>
            <a:ext cx="4562192" cy="126374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u="sng" kern="100" dirty="0">
                <a:solidFill>
                  <a:srgbClr val="4472C4"/>
                </a:solidFill>
                <a:latin typeface="Calibri" panose="020F0502020204030204" pitchFamily="34" charset="0"/>
                <a:ea typeface="Calibri" panose="020F0502020204030204" pitchFamily="34" charset="0"/>
                <a:cs typeface="Times New Roman" panose="02020603050405020304" pitchFamily="18" charset="0"/>
              </a:rPr>
              <a:t>Value of the Firm </a:t>
            </a:r>
          </a:p>
        </p:txBody>
      </p:sp>
      <p:pic>
        <p:nvPicPr>
          <p:cNvPr id="3" name="Picture 2" descr="Tata Motors Logo - PNG and Vector - Logo Download">
            <a:extLst>
              <a:ext uri="{FF2B5EF4-FFF2-40B4-BE49-F238E27FC236}">
                <a16:creationId xmlns:a16="http://schemas.microsoft.com/office/drawing/2014/main" id="{74D7EBB9-D1B8-1F3E-73E0-6130CD3CC8E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75650" y="0"/>
            <a:ext cx="628508" cy="552426"/>
          </a:xfrm>
          <a:prstGeom prst="rect">
            <a:avLst/>
          </a:prstGeom>
          <a:noFill/>
          <a:ln>
            <a:noFill/>
          </a:ln>
        </p:spPr>
      </p:pic>
      <p:pic>
        <p:nvPicPr>
          <p:cNvPr id="4" name="Picture 3" descr="A black background with blue and grey text&#10;&#10;Description automatically generated">
            <a:extLst>
              <a:ext uri="{FF2B5EF4-FFF2-40B4-BE49-F238E27FC236}">
                <a16:creationId xmlns:a16="http://schemas.microsoft.com/office/drawing/2014/main" id="{B7CC9E4F-6686-2742-3A09-1248AE6AE32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7928" y="81751"/>
            <a:ext cx="1573914" cy="503313"/>
          </a:xfrm>
          <a:prstGeom prst="rect">
            <a:avLst/>
          </a:prstGeom>
          <a:noFill/>
          <a:ln>
            <a:noFill/>
          </a:ln>
        </p:spPr>
      </p:pic>
      <p:graphicFrame>
        <p:nvGraphicFramePr>
          <p:cNvPr id="5" name="Table 4">
            <a:extLst>
              <a:ext uri="{FF2B5EF4-FFF2-40B4-BE49-F238E27FC236}">
                <a16:creationId xmlns:a16="http://schemas.microsoft.com/office/drawing/2014/main" id="{B5CD0A00-9FA2-F8A0-EE3E-E385991AA60C}"/>
              </a:ext>
            </a:extLst>
          </p:cNvPr>
          <p:cNvGraphicFramePr>
            <a:graphicFrameLocks noGrp="1"/>
          </p:cNvGraphicFramePr>
          <p:nvPr>
            <p:extLst>
              <p:ext uri="{D42A27DB-BD31-4B8C-83A1-F6EECF244321}">
                <p14:modId xmlns:p14="http://schemas.microsoft.com/office/powerpoint/2010/main" val="3578570795"/>
              </p:ext>
            </p:extLst>
          </p:nvPr>
        </p:nvGraphicFramePr>
        <p:xfrm>
          <a:off x="238985" y="1444098"/>
          <a:ext cx="6093460" cy="1532860"/>
        </p:xfrm>
        <a:graphic>
          <a:graphicData uri="http://schemas.openxmlformats.org/drawingml/2006/table">
            <a:tbl>
              <a:tblPr firstRow="1" firstCol="1" bandRow="1">
                <a:tableStyleId>{6E25E649-3F16-4E02-A733-19D2CDBF48F0}</a:tableStyleId>
              </a:tblPr>
              <a:tblGrid>
                <a:gridCol w="3048082">
                  <a:extLst>
                    <a:ext uri="{9D8B030D-6E8A-4147-A177-3AD203B41FA5}">
                      <a16:colId xmlns:a16="http://schemas.microsoft.com/office/drawing/2014/main" val="1806454388"/>
                    </a:ext>
                  </a:extLst>
                </a:gridCol>
                <a:gridCol w="3045378">
                  <a:extLst>
                    <a:ext uri="{9D8B030D-6E8A-4147-A177-3AD203B41FA5}">
                      <a16:colId xmlns:a16="http://schemas.microsoft.com/office/drawing/2014/main" val="1973442646"/>
                    </a:ext>
                  </a:extLst>
                </a:gridCol>
              </a:tblGrid>
              <a:tr h="383215">
                <a:tc>
                  <a:txBody>
                    <a:bodyPr/>
                    <a:lstStyle/>
                    <a:p>
                      <a:pPr algn="ctr">
                        <a:lnSpc>
                          <a:spcPct val="107000"/>
                        </a:lnSpc>
                        <a:spcAft>
                          <a:spcPts val="800"/>
                        </a:spcAft>
                      </a:pPr>
                      <a:r>
                        <a:rPr lang="en-IN" sz="1800" kern="100" dirty="0">
                          <a:effectLst/>
                        </a:rPr>
                        <a:t>Type of Valuation In FCFF</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800" kern="100" dirty="0">
                          <a:effectLst/>
                        </a:rPr>
                        <a:t>Value of Firm</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4591455"/>
                  </a:ext>
                </a:extLst>
              </a:tr>
              <a:tr h="383215">
                <a:tc>
                  <a:txBody>
                    <a:bodyPr/>
                    <a:lstStyle/>
                    <a:p>
                      <a:pPr algn="ctr">
                        <a:lnSpc>
                          <a:spcPct val="107000"/>
                        </a:lnSpc>
                        <a:spcAft>
                          <a:spcPts val="800"/>
                        </a:spcAft>
                      </a:pPr>
                      <a:r>
                        <a:rPr lang="en-IN" sz="1800" kern="100" dirty="0">
                          <a:effectLst/>
                        </a:rPr>
                        <a:t>WACC</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800" kern="100">
                          <a:effectLst/>
                        </a:rPr>
                        <a:t>1,70,413 Crores</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5281946"/>
                  </a:ext>
                </a:extLst>
              </a:tr>
              <a:tr h="383215">
                <a:tc>
                  <a:txBody>
                    <a:bodyPr/>
                    <a:lstStyle/>
                    <a:p>
                      <a:pPr algn="ctr">
                        <a:lnSpc>
                          <a:spcPct val="107000"/>
                        </a:lnSpc>
                        <a:spcAft>
                          <a:spcPts val="800"/>
                        </a:spcAft>
                      </a:pPr>
                      <a:r>
                        <a:rPr lang="en-IN" sz="1800" kern="100" dirty="0">
                          <a:effectLst/>
                        </a:rPr>
                        <a:t>Adjusted Present Value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800" kern="100" dirty="0">
                          <a:effectLst/>
                        </a:rPr>
                        <a:t>1,78,790 Crores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1383187"/>
                  </a:ext>
                </a:extLst>
              </a:tr>
              <a:tr h="383215">
                <a:tc>
                  <a:txBody>
                    <a:bodyPr/>
                    <a:lstStyle/>
                    <a:p>
                      <a:pPr algn="ctr">
                        <a:lnSpc>
                          <a:spcPct val="107000"/>
                        </a:lnSpc>
                        <a:spcAft>
                          <a:spcPts val="800"/>
                        </a:spcAft>
                      </a:pPr>
                      <a:r>
                        <a:rPr lang="en-IN" sz="1800" kern="100" dirty="0">
                          <a:effectLst/>
                        </a:rPr>
                        <a:t>Capital Cash Flow</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800" kern="100" dirty="0">
                          <a:effectLst/>
                        </a:rPr>
                        <a:t>1,70,778 Crores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9799418"/>
                  </a:ext>
                </a:extLst>
              </a:tr>
            </a:tbl>
          </a:graphicData>
        </a:graphic>
      </p:graphicFrame>
      <p:sp>
        <p:nvSpPr>
          <p:cNvPr id="10" name="TextBox 9">
            <a:extLst>
              <a:ext uri="{FF2B5EF4-FFF2-40B4-BE49-F238E27FC236}">
                <a16:creationId xmlns:a16="http://schemas.microsoft.com/office/drawing/2014/main" id="{4C0673A1-2DB8-141B-993B-47442765486B}"/>
              </a:ext>
            </a:extLst>
          </p:cNvPr>
          <p:cNvSpPr txBox="1"/>
          <p:nvPr/>
        </p:nvSpPr>
        <p:spPr>
          <a:xfrm>
            <a:off x="137928" y="3365576"/>
            <a:ext cx="6295575" cy="2712281"/>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We have used a single-stage DCF model for calculating the firm's value.</a:t>
            </a:r>
          </a:p>
          <a:p>
            <a:pPr marL="342900" lvl="0" indent="-342900">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The annual report mentions that the terminal growth rate is be 5.5%.</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Bankruptcy cost is assumed to be 0.</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The value per share is 413.51 as compared to the current market price of 627.5, indicating an overvalue of 34%</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Slide Number Placeholder 11">
            <a:extLst>
              <a:ext uri="{FF2B5EF4-FFF2-40B4-BE49-F238E27FC236}">
                <a16:creationId xmlns:a16="http://schemas.microsoft.com/office/drawing/2014/main" id="{A7B0AAD9-76BC-04A5-3274-2EE8075008DB}"/>
              </a:ext>
            </a:extLst>
          </p:cNvPr>
          <p:cNvSpPr>
            <a:spLocks noGrp="1"/>
          </p:cNvSpPr>
          <p:nvPr>
            <p:ph type="sldNum" sz="quarter" idx="12"/>
          </p:nvPr>
        </p:nvSpPr>
        <p:spPr>
          <a:xfrm>
            <a:off x="9310872" y="6492875"/>
            <a:ext cx="2743200" cy="365125"/>
          </a:xfrm>
        </p:spPr>
        <p:txBody>
          <a:bodyPr/>
          <a:lstStyle/>
          <a:p>
            <a:fld id="{54AD8D23-5797-4B3F-BEE9-B59AB8CA2E3F}" type="slidenum">
              <a:rPr lang="en-IN" smtClean="0"/>
              <a:t>9</a:t>
            </a:fld>
            <a:endParaRPr lang="en-IN"/>
          </a:p>
        </p:txBody>
      </p:sp>
      <p:pic>
        <p:nvPicPr>
          <p:cNvPr id="6" name="Picture 5">
            <a:extLst>
              <a:ext uri="{FF2B5EF4-FFF2-40B4-BE49-F238E27FC236}">
                <a16:creationId xmlns:a16="http://schemas.microsoft.com/office/drawing/2014/main" id="{B043C5DE-DAC8-8B6C-52B4-B89EE1FF4903}"/>
              </a:ext>
            </a:extLst>
          </p:cNvPr>
          <p:cNvPicPr>
            <a:picLocks noChangeAspect="1"/>
          </p:cNvPicPr>
          <p:nvPr/>
        </p:nvPicPr>
        <p:blipFill>
          <a:blip r:embed="rId5"/>
          <a:stretch>
            <a:fillRect/>
          </a:stretch>
        </p:blipFill>
        <p:spPr>
          <a:xfrm>
            <a:off x="7519983" y="1444098"/>
            <a:ext cx="3639152" cy="768835"/>
          </a:xfrm>
          <a:prstGeom prst="rect">
            <a:avLst/>
          </a:prstGeom>
        </p:spPr>
      </p:pic>
      <p:graphicFrame>
        <p:nvGraphicFramePr>
          <p:cNvPr id="13" name="Chart 12">
            <a:extLst>
              <a:ext uri="{FF2B5EF4-FFF2-40B4-BE49-F238E27FC236}">
                <a16:creationId xmlns:a16="http://schemas.microsoft.com/office/drawing/2014/main" id="{D27FD80C-45CB-D7CA-3F8F-A481443AF1D3}"/>
              </a:ext>
            </a:extLst>
          </p:cNvPr>
          <p:cNvGraphicFramePr>
            <a:graphicFrameLocks/>
          </p:cNvGraphicFramePr>
          <p:nvPr>
            <p:extLst>
              <p:ext uri="{D42A27DB-BD31-4B8C-83A1-F6EECF244321}">
                <p14:modId xmlns:p14="http://schemas.microsoft.com/office/powerpoint/2010/main" val="3060641599"/>
              </p:ext>
            </p:extLst>
          </p:nvPr>
        </p:nvGraphicFramePr>
        <p:xfrm>
          <a:off x="7024872" y="2819400"/>
          <a:ext cx="4572000" cy="27432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4105711962"/>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293</TotalTime>
  <Words>1588</Words>
  <Application>Microsoft Office PowerPoint</Application>
  <PresentationFormat>Widescreen</PresentationFormat>
  <Paragraphs>268</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TUSHAR SACHDEVA</dc:creator>
  <cp:lastModifiedBy>Pubali Chakraborty</cp:lastModifiedBy>
  <cp:revision>24</cp:revision>
  <dcterms:created xsi:type="dcterms:W3CDTF">2023-09-13T17:53:52Z</dcterms:created>
  <dcterms:modified xsi:type="dcterms:W3CDTF">2025-07-19T13:37:19Z</dcterms:modified>
</cp:coreProperties>
</file>