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8.xml"/>
  <Override ContentType="application/vnd.ms-office.chartcolorstyle+xml" PartName="/ppt/charts/colors11.xml"/>
  <Override ContentType="application/vnd.ms-office.chartcolorstyle+xml" PartName="/ppt/charts/colors13.xml"/>
  <Override ContentType="application/vnd.ms-office.chartcolorstyle+xml" PartName="/ppt/charts/colors5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7.xml"/>
  <Override ContentType="application/vnd.ms-office.chartcolorstyle+xml" PartName="/ppt/charts/colors10.xml"/>
  <Override ContentType="application/vnd.ms-office.chartcolorstyle+xml" PartName="/ppt/charts/colors9.xml"/>
  <Override ContentType="application/vnd.ms-office.chartcolorstyle+xml" PartName="/ppt/charts/colors1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9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drawingml.chart+xml" PartName="/ppt/charts/chart10.xml"/>
  <Override ContentType="application/vnd.openxmlformats-officedocument.drawingml.chart+xml" PartName="/ppt/charts/chart12.xml"/>
  <Override ContentType="application/vnd.openxmlformats-officedocument.drawingml.chart+xml" PartName="/ppt/charts/chart3.xml"/>
  <Override ContentType="application/vnd.openxmlformats-officedocument.drawingml.chart+xml" PartName="/ppt/charts/chart8.xml"/>
  <Override ContentType="application/vnd.openxmlformats-officedocument.drawingml.chart+xml" PartName="/ppt/charts/chart5.xml"/>
  <Override ContentType="application/vnd.openxmlformats-officedocument.drawingml.chart+xml" PartName="/ppt/charts/chart11.xml"/>
  <Override ContentType="application/vnd.openxmlformats-officedocument.drawingml.chart+xml" PartName="/ppt/charts/chart1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3.xml"/>
  <Override ContentType="application/vnd.openxmlformats-officedocument.themeOverride+xml" PartName="/ppt/theme/themeOverride2.xml"/>
  <Override ContentType="application/vnd.openxmlformats-officedocument.themeOverride+xml" PartName="/ppt/theme/themeOverride4.xml"/>
  <Override ContentType="application/vnd.openxmlformats-officedocument.themeOverride+xml" PartName="/ppt/theme/themeOverride5.xml"/>
  <Override ContentType="application/vnd.openxmlformats-officedocument.themeOverride+xml" PartName="/ppt/theme/themeOverride6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5.xml"/>
  <Override ContentType="application/vnd.ms-office.chartstyle+xml" PartName="/ppt/charts/style8.xml"/>
  <Override ContentType="application/vnd.ms-office.chartstyle+xml" PartName="/ppt/charts/style1.xml"/>
  <Override ContentType="application/vnd.ms-office.chartstyle+xml" PartName="/ppt/charts/style12.xml"/>
  <Override ContentType="application/vnd.ms-office.chartstyle+xml" PartName="/ppt/charts/style9.xml"/>
  <Override ContentType="application/vnd.ms-office.chartstyle+xml" PartName="/ppt/charts/style4.xml"/>
  <Override ContentType="application/vnd.ms-office.chartstyle+xml" PartName="/ppt/charts/style10.xml"/>
  <Override ContentType="application/vnd.ms-office.chartstyle+xml" PartName="/ppt/charts/style7.xml"/>
  <Override ContentType="application/vnd.ms-office.chartstyle+xml" PartName="/ppt/charts/style6.xml"/>
  <Override ContentType="application/vnd.ms-office.chartstyle+xml" PartName="/ppt/charts/style11.xml"/>
  <Override ContentType="application/vnd.ms-office.chartstyle+xml" PartName="/ppt/charts/style2.xml"/>
  <Override ContentType="application/vnd.ms-office.chartstyle+xml" PartName="/ppt/charts/style13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/kMYz8OqvSgybqCb16gyOgPbL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9A469A-0DC4-4B17-ACC3-DF9102591B1E}">
  <a:tblStyle styleId="{0F9A469A-0DC4-4B17-ACC3-DF9102591B1E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10.xml.rels><?xml version="1.0" encoding="UTF-8" standalone="yes"?>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themeOverride" Target="../theme/themeOverride6.xml"/><Relationship Id="rId4" Type="http://schemas.openxmlformats.org/officeDocument/2006/relationships/package" Target="../embeddings/Microsoft_Excel_Sheet9.xlsx"/></Relationships>
</file>

<file path=ppt/charts/_rels/chart11.xml.rels><?xml version="1.0" encoding="UTF-8" standalone="yes"?>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themeOverride" Target="../theme/themeOverride3.xml"/><Relationship Id="rId4" Type="http://schemas.openxmlformats.org/officeDocument/2006/relationships/package" Target="../embeddings/Microsoft_Excel_Sheet10.xlsx"/></Relationships>
</file>

<file path=ppt/charts/_rels/chart12.xml.rels><?xml version="1.0" encoding="UTF-8" standalone="yes"?>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themeOverride" Target="../theme/themeOverride5.xml"/><Relationship Id="rId4" Type="http://schemas.openxmlformats.org/officeDocument/2006/relationships/package" Target="../embeddings/Microsoft_Excel_Sheet11.xlsx"/></Relationships>
</file>

<file path=ppt/charts/_rels/chart13.xml.rels><?xml version="1.0" encoding="UTF-8" standalone="yes"?>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Sheet12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themeOverride" Target="../theme/themeOverride4.xml"/><Relationship Id="rId4" Type="http://schemas.openxmlformats.org/officeDocument/2006/relationships/package" Target="../embeddings/Microsoft_Excel_Sheet3.xlsx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PHANINDRA%20BHUSHAN\Desktop\proj%20python%20excel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Sheet4.xlsx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Sheet5.xlsx"/></Relationships>
</file>

<file path=ppt/charts/_rels/chart7.xml.rels><?xml version="1.0" encoding="UTF-8" standalone="yes"?>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Sheet6.xlsx"/></Relationships>
</file>

<file path=ppt/charts/_rels/chart8.xml.rels><?xml version="1.0" encoding="UTF-8" standalone="yes"?>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Sheet7.xlsx"/></Relationships>
</file>

<file path=ppt/charts/_rels/chart9.xml.rels><?xml version="1.0" encoding="UTF-8" standalone="yes"?>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themeOverride" Target="../theme/themeOverride2.xml"/><Relationship Id="rId4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Income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8BE-4CC2-AB3A-A8F4220CB7C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2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8BE-4CC2-AB3A-A8F4220CB7C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3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8BE-4CC2-AB3A-A8F4220CB7C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4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8BE-4CC2-AB3A-A8F4220CB7C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8BE-4CC2-AB3A-A8F4220CB7C4}"/>
                </c:ext>
              </c:extLst>
            </c:dLbl>
            <c:dLbl>
              <c:idx val="1"/>
              <c:layout>
                <c:manualLayout>
                  <c:x val="-7.4388625230075264E-2"/>
                  <c:y val="-0.1240322623400939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BE-4CC2-AB3A-A8F4220CB7C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8BE-4CC2-AB3A-A8F4220CB7C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58BE-4CC2-AB3A-A8F4220CB7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'Q1'!$A$2:$A$5</c:f>
              <c:strCache>
                <c:ptCount val="4"/>
                <c:pt idx="0">
                  <c:v>Lower Middle Income</c:v>
                </c:pt>
                <c:pt idx="1">
                  <c:v>Upper Middle Income</c:v>
                </c:pt>
                <c:pt idx="2">
                  <c:v>Lower Income</c:v>
                </c:pt>
                <c:pt idx="3">
                  <c:v>High Income</c:v>
                </c:pt>
              </c:strCache>
            </c:strRef>
          </c:cat>
          <c:val>
            <c:numRef>
              <c:f>'Q1'!$B$2:$B$5</c:f>
              <c:numCache>
                <c:formatCode>General</c:formatCode>
                <c:ptCount val="4"/>
                <c:pt idx="0">
                  <c:v>17976</c:v>
                </c:pt>
                <c:pt idx="1">
                  <c:v>13832</c:v>
                </c:pt>
                <c:pt idx="2">
                  <c:v>3811</c:v>
                </c:pt>
                <c:pt idx="3">
                  <c:v>7708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8BE-4CC2-AB3A-A8F4220CB7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top5_5_Sales!$D$1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top5_5_Sales!$B$2:$C$6</c:f>
              <c:multiLvlStrCache>
                <c:ptCount val="5"/>
                <c:lvl>
                  <c:pt idx="0">
                    <c:v>C Class</c:v>
                  </c:pt>
                  <c:pt idx="1">
                    <c:v>C Class</c:v>
                  </c:pt>
                  <c:pt idx="2">
                    <c:v>A Class</c:v>
                  </c:pt>
                  <c:pt idx="3">
                    <c:v>3 Series</c:v>
                  </c:pt>
                  <c:pt idx="4">
                    <c:v>1 Series</c:v>
                  </c:pt>
                </c:lvl>
                <c:lvl>
                  <c:pt idx="0">
                    <c:v>cclass</c:v>
                  </c:pt>
                  <c:pt idx="1">
                    <c:v>merc</c:v>
                  </c:pt>
                  <c:pt idx="2">
                    <c:v>merc</c:v>
                  </c:pt>
                  <c:pt idx="3">
                    <c:v>bmw</c:v>
                  </c:pt>
                  <c:pt idx="4">
                    <c:v>bmw</c:v>
                  </c:pt>
                </c:lvl>
              </c:multiLvlStrCache>
            </c:multiLvlStrRef>
          </c:cat>
          <c:val>
            <c:numRef>
              <c:f>top5_5_Sales!$D$2:$D$6</c:f>
              <c:numCache>
                <c:formatCode>General</c:formatCode>
                <c:ptCount val="5"/>
                <c:pt idx="0">
                  <c:v>3899</c:v>
                </c:pt>
                <c:pt idx="1">
                  <c:v>3747</c:v>
                </c:pt>
                <c:pt idx="2">
                  <c:v>2561</c:v>
                </c:pt>
                <c:pt idx="3">
                  <c:v>2443</c:v>
                </c:pt>
                <c:pt idx="4">
                  <c:v>1969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FB-4EAA-91E9-CD1D92CF6A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441971288"/>
        <c:axId val="1441974568"/>
        <c:axId val="0"/>
      </c:bar3DChart>
      <c:catAx>
        <c:axId val="144197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974568"/>
        <c:crosses val="autoZero"/>
        <c:auto val="1"/>
        <c:lblAlgn val="ctr"/>
        <c:lblOffset val="100"/>
        <c:noMultiLvlLbl val="0"/>
      </c:catAx>
      <c:valAx>
        <c:axId val="1441974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971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top5_price!$D$1</c:f>
              <c:strCache>
                <c:ptCount val="1"/>
                <c:pt idx="0">
                  <c:v>Avg_Price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top5_price!$B$2:$C$6</c:f>
              <c:multiLvlStrCache>
                <c:ptCount val="5"/>
                <c:lvl>
                  <c:pt idx="0">
                    <c:v>G Class</c:v>
                  </c:pt>
                  <c:pt idx="1">
                    <c:v>R8</c:v>
                  </c:pt>
                  <c:pt idx="2">
                    <c:v>X7</c:v>
                  </c:pt>
                  <c:pt idx="3">
                    <c:v>8 Series</c:v>
                  </c:pt>
                  <c:pt idx="4">
                    <c:v>Q8</c:v>
                  </c:pt>
                </c:lvl>
                <c:lvl>
                  <c:pt idx="0">
                    <c:v>merc</c:v>
                  </c:pt>
                  <c:pt idx="1">
                    <c:v>audi</c:v>
                  </c:pt>
                  <c:pt idx="2">
                    <c:v>bmw</c:v>
                  </c:pt>
                  <c:pt idx="3">
                    <c:v>bmw</c:v>
                  </c:pt>
                  <c:pt idx="4">
                    <c:v>audi</c:v>
                  </c:pt>
                </c:lvl>
              </c:multiLvlStrCache>
            </c:multiLvlStrRef>
          </c:cat>
          <c:val>
            <c:numRef>
              <c:f>top5_price!$D$2:$D$6</c:f>
              <c:numCache>
                <c:formatCode>General</c:formatCode>
                <c:ptCount val="5"/>
                <c:pt idx="0">
                  <c:v>98934</c:v>
                </c:pt>
                <c:pt idx="1">
                  <c:v>97652</c:v>
                </c:pt>
                <c:pt idx="2">
                  <c:v>69842</c:v>
                </c:pt>
                <c:pt idx="3">
                  <c:v>63997</c:v>
                </c:pt>
                <c:pt idx="4">
                  <c:v>60115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94-40E0-81EE-D96C9B293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074862072"/>
        <c:axId val="1074862400"/>
        <c:axId val="0"/>
      </c:bar3DChart>
      <c:catAx>
        <c:axId val="1074862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862400"/>
        <c:crosses val="autoZero"/>
        <c:auto val="1"/>
        <c:lblAlgn val="ctr"/>
        <c:lblOffset val="100"/>
        <c:noMultiLvlLbl val="0"/>
      </c:catAx>
      <c:valAx>
        <c:axId val="1074862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862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Top_5_mileage!$D$1</c:f>
              <c:strCache>
                <c:ptCount val="1"/>
                <c:pt idx="0">
                  <c:v>Avg_Mileage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Top_5_mileage!$B$2:$C$6</c:f>
              <c:multiLvlStrCache>
                <c:ptCount val="5"/>
                <c:lvl>
                  <c:pt idx="0">
                    <c:v>CLK</c:v>
                  </c:pt>
                  <c:pt idx="1">
                    <c:v>Terracan</c:v>
                  </c:pt>
                  <c:pt idx="2">
                    <c:v>A2</c:v>
                  </c:pt>
                  <c:pt idx="3">
                    <c:v>230</c:v>
                  </c:pt>
                  <c:pt idx="4">
                    <c:v>R Class</c:v>
                  </c:pt>
                </c:lvl>
                <c:lvl>
                  <c:pt idx="0">
                    <c:v>merc</c:v>
                  </c:pt>
                  <c:pt idx="1">
                    <c:v>hyndai</c:v>
                  </c:pt>
                  <c:pt idx="2">
                    <c:v>audi</c:v>
                  </c:pt>
                  <c:pt idx="3">
                    <c:v>merc</c:v>
                  </c:pt>
                  <c:pt idx="4">
                    <c:v>merc</c:v>
                  </c:pt>
                </c:lvl>
              </c:multiLvlStrCache>
            </c:multiLvlStrRef>
          </c:cat>
          <c:val>
            <c:numRef>
              <c:f>Top_5_mileage!$D$2:$D$6</c:f>
              <c:numCache>
                <c:formatCode>General</c:formatCode>
                <c:ptCount val="5"/>
                <c:pt idx="0">
                  <c:v>109714</c:v>
                </c:pt>
                <c:pt idx="1">
                  <c:v>104000</c:v>
                </c:pt>
                <c:pt idx="2">
                  <c:v>100000</c:v>
                </c:pt>
                <c:pt idx="3">
                  <c:v>94000</c:v>
                </c:pt>
                <c:pt idx="4">
                  <c:v>67928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7A-4C2A-AAE0-D9FD8E52B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411777824"/>
        <c:axId val="1411778480"/>
        <c:axId val="0"/>
      </c:bar3DChart>
      <c:catAx>
        <c:axId val="141177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778480"/>
        <c:crosses val="autoZero"/>
        <c:auto val="1"/>
        <c:lblAlgn val="ctr"/>
        <c:lblOffset val="100"/>
        <c:noMultiLvlLbl val="0"/>
      </c:catAx>
      <c:valAx>
        <c:axId val="1411778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77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top_5_engSize!$D$1</c:f>
              <c:strCache>
                <c:ptCount val="1"/>
                <c:pt idx="0">
                  <c:v>Avg_engineSize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top_5_engSize!$B$2:$C$6</c:f>
              <c:multiLvlStrCache>
                <c:ptCount val="5"/>
                <c:lvl>
                  <c:pt idx="0">
                    <c:v>R8</c:v>
                  </c:pt>
                  <c:pt idx="1">
                    <c:v>M6</c:v>
                  </c:pt>
                  <c:pt idx="2">
                    <c:v>M5</c:v>
                  </c:pt>
                  <c:pt idx="3">
                    <c:v>RS6</c:v>
                  </c:pt>
                  <c:pt idx="4">
                    <c:v>RS7</c:v>
                  </c:pt>
                </c:lvl>
                <c:lvl>
                  <c:pt idx="0">
                    <c:v>audi</c:v>
                  </c:pt>
                  <c:pt idx="1">
                    <c:v>bmw</c:v>
                  </c:pt>
                  <c:pt idx="2">
                    <c:v>bmw</c:v>
                  </c:pt>
                  <c:pt idx="3">
                    <c:v>audi</c:v>
                  </c:pt>
                  <c:pt idx="4">
                    <c:v>audi</c:v>
                  </c:pt>
                </c:lvl>
              </c:multiLvlStrCache>
            </c:multiLvlStrRef>
          </c:cat>
          <c:val>
            <c:numRef>
              <c:f>top_5_engSize!$D$2:$D$6</c:f>
              <c:numCache>
                <c:formatCode>General</c:formatCode>
                <c:ptCount val="5"/>
                <c:pt idx="0">
                  <c:v>4.9857140949794196</c:v>
                </c:pt>
                <c:pt idx="1">
                  <c:v>4.4750000831249999</c:v>
                </c:pt>
                <c:pt idx="2">
                  <c:v>4.4000000950000002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F3-43F4-861B-5461EEFC8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20162536"/>
        <c:axId val="520163192"/>
        <c:axId val="0"/>
      </c:bar3DChart>
      <c:catAx>
        <c:axId val="520162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163192"/>
        <c:crosses val="autoZero"/>
        <c:auto val="1"/>
        <c:lblAlgn val="ctr"/>
        <c:lblOffset val="100"/>
        <c:noMultiLvlLbl val="0"/>
      </c:catAx>
      <c:valAx>
        <c:axId val="520163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162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'2_a_1'!$B$1</c:f>
              <c:strCache>
                <c:ptCount val="1"/>
                <c:pt idx="0">
                  <c:v>price_below_10000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'2_a_1'!$A$2:$A$29</c:f>
              <c:numCache>
                <c:formatCode>General</c:formatCode>
                <c:ptCount val="28"/>
                <c:pt idx="0">
                  <c:v>1970</c:v>
                </c:pt>
                <c:pt idx="1">
                  <c:v>1991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  <c:pt idx="25">
                  <c:v>2018</c:v>
                </c:pt>
                <c:pt idx="26">
                  <c:v>2019</c:v>
                </c:pt>
                <c:pt idx="27">
                  <c:v>2020</c:v>
                </c:pt>
              </c:numCache>
            </c:numRef>
          </c:cat>
          <c:val>
            <c:numRef>
              <c:f>'2_a_1'!$B$2:$B$29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11</c:v>
                </c:pt>
                <c:pt idx="9">
                  <c:v>20</c:v>
                </c:pt>
                <c:pt idx="10">
                  <c:v>17</c:v>
                </c:pt>
                <c:pt idx="11">
                  <c:v>28</c:v>
                </c:pt>
                <c:pt idx="12">
                  <c:v>26</c:v>
                </c:pt>
                <c:pt idx="13">
                  <c:v>31</c:v>
                </c:pt>
                <c:pt idx="14">
                  <c:v>65</c:v>
                </c:pt>
                <c:pt idx="15">
                  <c:v>68</c:v>
                </c:pt>
                <c:pt idx="16">
                  <c:v>85</c:v>
                </c:pt>
                <c:pt idx="17">
                  <c:v>134</c:v>
                </c:pt>
                <c:pt idx="18">
                  <c:v>125</c:v>
                </c:pt>
                <c:pt idx="19">
                  <c:v>211</c:v>
                </c:pt>
                <c:pt idx="20">
                  <c:v>527</c:v>
                </c:pt>
                <c:pt idx="21">
                  <c:v>410</c:v>
                </c:pt>
                <c:pt idx="22">
                  <c:v>526</c:v>
                </c:pt>
                <c:pt idx="23">
                  <c:v>510</c:v>
                </c:pt>
                <c:pt idx="24">
                  <c:v>554</c:v>
                </c:pt>
                <c:pt idx="25">
                  <c:v>299</c:v>
                </c:pt>
                <c:pt idx="26">
                  <c:v>142</c:v>
                </c:pt>
                <c:pt idx="2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6C-42CA-B062-32A09DB5ADA9}"/>
            </c:ext>
          </c:extLst>
        </c:ser>
        <c:ser>
          <c:idx val="2"/>
          <c:order val="1"/>
          <c:tx>
            <c:strRef>
              <c:f>'2_a_1'!$C$1</c:f>
              <c:strCache>
                <c:ptCount val="1"/>
                <c:pt idx="0">
                  <c:v>price_10000_20000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'2_a_1'!$A$2:$A$29</c:f>
              <c:numCache>
                <c:formatCode>General</c:formatCode>
                <c:ptCount val="28"/>
                <c:pt idx="0">
                  <c:v>1970</c:v>
                </c:pt>
                <c:pt idx="1">
                  <c:v>1991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  <c:pt idx="25">
                  <c:v>2018</c:v>
                </c:pt>
                <c:pt idx="26">
                  <c:v>2019</c:v>
                </c:pt>
                <c:pt idx="27">
                  <c:v>2020</c:v>
                </c:pt>
              </c:numCache>
            </c:numRef>
          </c:cat>
          <c:val>
            <c:numRef>
              <c:f>'2_a_1'!$C$2:$C$29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5</c:v>
                </c:pt>
                <c:pt idx="12">
                  <c:v>2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5</c:v>
                </c:pt>
                <c:pt idx="17">
                  <c:v>11</c:v>
                </c:pt>
                <c:pt idx="18">
                  <c:v>41</c:v>
                </c:pt>
                <c:pt idx="19">
                  <c:v>95</c:v>
                </c:pt>
                <c:pt idx="20">
                  <c:v>566</c:v>
                </c:pt>
                <c:pt idx="21">
                  <c:v>1257</c:v>
                </c:pt>
                <c:pt idx="22">
                  <c:v>2694</c:v>
                </c:pt>
                <c:pt idx="23">
                  <c:v>5261</c:v>
                </c:pt>
                <c:pt idx="24">
                  <c:v>4593</c:v>
                </c:pt>
                <c:pt idx="25">
                  <c:v>1913</c:v>
                </c:pt>
                <c:pt idx="26">
                  <c:v>1403</c:v>
                </c:pt>
                <c:pt idx="27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6C-42CA-B062-32A09DB5ADA9}"/>
            </c:ext>
          </c:extLst>
        </c:ser>
        <c:ser>
          <c:idx val="3"/>
          <c:order val="2"/>
          <c:tx>
            <c:strRef>
              <c:f>'2_a_1'!$D$1</c:f>
              <c:strCache>
                <c:ptCount val="1"/>
                <c:pt idx="0">
                  <c:v>price_20000_30000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'2_a_1'!$A$2:$A$29</c:f>
              <c:numCache>
                <c:formatCode>General</c:formatCode>
                <c:ptCount val="28"/>
                <c:pt idx="0">
                  <c:v>1970</c:v>
                </c:pt>
                <c:pt idx="1">
                  <c:v>1991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  <c:pt idx="25">
                  <c:v>2018</c:v>
                </c:pt>
                <c:pt idx="26">
                  <c:v>2019</c:v>
                </c:pt>
                <c:pt idx="27">
                  <c:v>2020</c:v>
                </c:pt>
              </c:numCache>
            </c:numRef>
          </c:cat>
          <c:val>
            <c:numRef>
              <c:f>'2_a_1'!$D$2:$D$29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7</c:v>
                </c:pt>
                <c:pt idx="6">
                  <c:v>5</c:v>
                </c:pt>
                <c:pt idx="7">
                  <c:v>6</c:v>
                </c:pt>
                <c:pt idx="8">
                  <c:v>13</c:v>
                </c:pt>
                <c:pt idx="9">
                  <c:v>22</c:v>
                </c:pt>
                <c:pt idx="10">
                  <c:v>19</c:v>
                </c:pt>
                <c:pt idx="11">
                  <c:v>33</c:v>
                </c:pt>
                <c:pt idx="12">
                  <c:v>28</c:v>
                </c:pt>
                <c:pt idx="13">
                  <c:v>35</c:v>
                </c:pt>
                <c:pt idx="14">
                  <c:v>66</c:v>
                </c:pt>
                <c:pt idx="15">
                  <c:v>71</c:v>
                </c:pt>
                <c:pt idx="16">
                  <c:v>90</c:v>
                </c:pt>
                <c:pt idx="17">
                  <c:v>145</c:v>
                </c:pt>
                <c:pt idx="18">
                  <c:v>166</c:v>
                </c:pt>
                <c:pt idx="19">
                  <c:v>306</c:v>
                </c:pt>
                <c:pt idx="20">
                  <c:v>1092</c:v>
                </c:pt>
                <c:pt idx="21">
                  <c:v>1665</c:v>
                </c:pt>
                <c:pt idx="22">
                  <c:v>3213</c:v>
                </c:pt>
                <c:pt idx="23">
                  <c:v>5751</c:v>
                </c:pt>
                <c:pt idx="24">
                  <c:v>5106</c:v>
                </c:pt>
                <c:pt idx="25">
                  <c:v>2188</c:v>
                </c:pt>
                <c:pt idx="26">
                  <c:v>1514</c:v>
                </c:pt>
                <c:pt idx="27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6C-42CA-B062-32A09DB5ADA9}"/>
            </c:ext>
          </c:extLst>
        </c:ser>
        <c:ser>
          <c:idx val="4"/>
          <c:order val="3"/>
          <c:tx>
            <c:strRef>
              <c:f>'2_a_1'!$E$1</c:f>
              <c:strCache>
                <c:ptCount val="1"/>
                <c:pt idx="0">
                  <c:v>price_above_30000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'2_a_1'!$A$2:$A$29</c:f>
              <c:numCache>
                <c:formatCode>General</c:formatCode>
                <c:ptCount val="28"/>
                <c:pt idx="0">
                  <c:v>1970</c:v>
                </c:pt>
                <c:pt idx="1">
                  <c:v>1991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  <c:pt idx="25">
                  <c:v>2018</c:v>
                </c:pt>
                <c:pt idx="26">
                  <c:v>2019</c:v>
                </c:pt>
                <c:pt idx="27">
                  <c:v>2020</c:v>
                </c:pt>
              </c:numCache>
            </c:numRef>
          </c:cat>
          <c:val>
            <c:numRef>
              <c:f>'2_a_1'!$E$2:$E$29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13</c:v>
                </c:pt>
                <c:pt idx="22">
                  <c:v>54</c:v>
                </c:pt>
                <c:pt idx="23">
                  <c:v>260</c:v>
                </c:pt>
                <c:pt idx="24">
                  <c:v>484</c:v>
                </c:pt>
                <c:pt idx="25">
                  <c:v>593</c:v>
                </c:pt>
                <c:pt idx="26">
                  <c:v>4912</c:v>
                </c:pt>
                <c:pt idx="27">
                  <c:v>1385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6C-42CA-B062-32A09DB5AD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6146552"/>
        <c:axId val="1076146880"/>
      </c:lineChart>
      <c:dateAx>
        <c:axId val="1076146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146880"/>
        <c:crosses val="autoZero"/>
        <c:auto val="0"/>
        <c:lblOffset val="100"/>
        <c:baseTimeUnit val="days"/>
      </c:dateAx>
      <c:valAx>
        <c:axId val="107614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1465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'Q2.b'!$B$1</c:f>
              <c:strCache>
                <c:ptCount val="1"/>
                <c:pt idx="0">
                  <c:v>count_of_cars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1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FFF-4800-95C4-F63159027B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'Q2.b'!$A$2:$A$23</c:f>
              <c:numCache>
                <c:formatCode>General</c:formatCode>
                <c:ptCount val="22"/>
                <c:pt idx="0">
                  <c:v>1998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  <c:pt idx="20">
                  <c:v>2019</c:v>
                </c:pt>
                <c:pt idx="21">
                  <c:v>2020</c:v>
                </c:pt>
              </c:numCache>
            </c:numRef>
          </c:cat>
          <c:val>
            <c:numRef>
              <c:f>'Q2.b'!$B$2:$B$23</c:f>
              <c:numCache>
                <c:formatCode>General</c:formatCode>
                <c:ptCount val="22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15</c:v>
                </c:pt>
                <c:pt idx="4">
                  <c:v>14</c:v>
                </c:pt>
                <c:pt idx="5">
                  <c:v>15</c:v>
                </c:pt>
                <c:pt idx="6">
                  <c:v>15</c:v>
                </c:pt>
                <c:pt idx="7">
                  <c:v>24</c:v>
                </c:pt>
                <c:pt idx="8">
                  <c:v>61</c:v>
                </c:pt>
                <c:pt idx="9">
                  <c:v>155</c:v>
                </c:pt>
                <c:pt idx="10">
                  <c:v>718</c:v>
                </c:pt>
                <c:pt idx="11">
                  <c:v>1970</c:v>
                </c:pt>
                <c:pt idx="12">
                  <c:v>4653</c:v>
                </c:pt>
                <c:pt idx="13">
                  <c:v>9873</c:v>
                </c:pt>
                <c:pt idx="14">
                  <c:v>14371</c:v>
                </c:pt>
                <c:pt idx="15">
                  <c:v>15718</c:v>
                </c:pt>
                <c:pt idx="16">
                  <c:v>15864</c:v>
                </c:pt>
                <c:pt idx="17">
                  <c:v>13283</c:v>
                </c:pt>
                <c:pt idx="18">
                  <c:v>8022</c:v>
                </c:pt>
                <c:pt idx="19">
                  <c:v>3429</c:v>
                </c:pt>
                <c:pt idx="20">
                  <c:v>1516</c:v>
                </c:pt>
                <c:pt idx="21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FF-4800-95C4-F63159027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6864336"/>
        <c:axId val="1086861712"/>
      </c:lineChart>
      <c:dateAx>
        <c:axId val="1086864336"/>
        <c:scaling>
          <c:orientation val="minMax"/>
        </c:scaling>
        <c:delete val="0"/>
        <c:axPos val="b"/>
        <c:numFmt formatCode="###0;\-\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61712"/>
        <c:crosses val="autoZero"/>
        <c:auto val="0"/>
        <c:lblOffset val="100"/>
        <c:baseTimeUnit val="days"/>
      </c:dateAx>
      <c:valAx>
        <c:axId val="1086861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6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1"/>
                </a:solidFill>
              </a:rPr>
              <a:t>Avg_Mpg Vs Fuel_Type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'Q3'!$B$1</c:f>
              <c:strCache>
                <c:ptCount val="1"/>
                <c:pt idx="0">
                  <c:v>Avg_Mpg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'Q3'!$A$2:$A$6</c:f>
              <c:strCache>
                <c:ptCount val="5"/>
                <c:pt idx="0">
                  <c:v>Petrol</c:v>
                </c:pt>
                <c:pt idx="1">
                  <c:v>Hybrid</c:v>
                </c:pt>
                <c:pt idx="2">
                  <c:v>Electric</c:v>
                </c:pt>
                <c:pt idx="3">
                  <c:v>Diesel</c:v>
                </c:pt>
                <c:pt idx="4">
                  <c:v>Other</c:v>
                </c:pt>
              </c:strCache>
            </c:strRef>
          </c:cat>
          <c:val>
            <c:numRef>
              <c:f>'Q3'!$B$2:$B$6</c:f>
              <c:numCache>
                <c:formatCode>General</c:formatCode>
                <c:ptCount val="5"/>
                <c:pt idx="0">
                  <c:v>42</c:v>
                </c:pt>
                <c:pt idx="1">
                  <c:v>97</c:v>
                </c:pt>
                <c:pt idx="2">
                  <c:v>471</c:v>
                </c:pt>
                <c:pt idx="3">
                  <c:v>52</c:v>
                </c:pt>
                <c:pt idx="4">
                  <c:v>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5-41DB-944E-C64C81016BC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76790424"/>
        <c:axId val="1076796656"/>
        <c:axId val="0"/>
      </c:bar3DChart>
      <c:catAx>
        <c:axId val="1076790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1">
                    <a:solidFill>
                      <a:srgbClr val="FF0000"/>
                    </a:solidFill>
                  </a:rPr>
                  <a:t>Fuel_Type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796656"/>
        <c:crosses val="autoZero"/>
        <c:auto val="1"/>
        <c:lblAlgn val="ctr"/>
        <c:lblOffset val="100"/>
        <c:noMultiLvlLbl val="0"/>
      </c:catAx>
      <c:valAx>
        <c:axId val="107679665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1"/>
                  <a:t>Avg_Mile</a:t>
                </a:r>
                <a:r>
                  <a:rPr lang="en-US" b="1" i="1" baseline="0"/>
                  <a:t> per Gallon(Mpg)</a:t>
                </a:r>
                <a:endParaRPr lang="en-US" b="1" i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790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Avg_ mpg Vs Transmission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Avg_mpg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Sheet4!$A$2:$A$5</c:f>
              <c:strCache>
                <c:ptCount val="4"/>
                <c:pt idx="0">
                  <c:v>Automatic</c:v>
                </c:pt>
                <c:pt idx="1">
                  <c:v>Semi-Auto</c:v>
                </c:pt>
                <c:pt idx="2">
                  <c:v>Manual</c:v>
                </c:pt>
                <c:pt idx="3">
                  <c:v>Other</c:v>
                </c:pt>
              </c:strCache>
            </c:strRef>
          </c:cat>
          <c:val>
            <c:numRef>
              <c:f>Sheet4!$B$2:$B$5</c:f>
              <c:numCache>
                <c:formatCode>General</c:formatCode>
                <c:ptCount val="4"/>
                <c:pt idx="0">
                  <c:v>48</c:v>
                </c:pt>
                <c:pt idx="1">
                  <c:v>46</c:v>
                </c:pt>
                <c:pt idx="2">
                  <c:v>56</c:v>
                </c:pt>
                <c:pt idx="3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8E-4570-9242-B7EEBFCFB3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76781896"/>
        <c:axId val="1076785176"/>
        <c:axId val="0"/>
      </c:bar3DChart>
      <c:catAx>
        <c:axId val="1076781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1">
                    <a:solidFill>
                      <a:srgbClr val="FF0000"/>
                    </a:solidFill>
                  </a:rPr>
                  <a:t>Transmission</a:t>
                </a:r>
                <a:r>
                  <a:rPr lang="en-US" sz="1800" b="1" i="1" baseline="0">
                    <a:solidFill>
                      <a:srgbClr val="FF0000"/>
                    </a:solidFill>
                  </a:rPr>
                  <a:t> type</a:t>
                </a:r>
                <a:endParaRPr lang="en-US" sz="1800" b="1" i="1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785176"/>
        <c:crosses val="autoZero"/>
        <c:auto val="1"/>
        <c:lblAlgn val="ctr"/>
        <c:lblOffset val="100"/>
        <c:noMultiLvlLbl val="0"/>
      </c:catAx>
      <c:valAx>
        <c:axId val="10767851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1" baseline="0">
                    <a:effectLst/>
                  </a:rPr>
                  <a:t>Avg_Mile per Gallon(Mpg)</a:t>
                </a:r>
                <a:endParaRPr lang="en-US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781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1"/>
                </a:solidFill>
              </a:rPr>
              <a:t>Avg</a:t>
            </a:r>
            <a:r>
              <a:rPr lang="en-US" b="1" baseline="0">
                <a:solidFill>
                  <a:schemeClr val="accent1"/>
                </a:solidFill>
              </a:rPr>
              <a:t> mpg Vs Engine Size</a:t>
            </a:r>
            <a:endParaRPr lang="en-US" b="1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Sheet5!$B$2:$B$9</c:f>
              <c:numCache>
                <c:formatCode>General</c:formatCode>
                <c:ptCount val="8"/>
                <c:pt idx="0">
                  <c:v>141</c:v>
                </c:pt>
                <c:pt idx="1">
                  <c:v>55</c:v>
                </c:pt>
                <c:pt idx="2">
                  <c:v>50</c:v>
                </c:pt>
                <c:pt idx="3">
                  <c:v>41</c:v>
                </c:pt>
                <c:pt idx="4">
                  <c:v>25</c:v>
                </c:pt>
                <c:pt idx="5">
                  <c:v>25</c:v>
                </c:pt>
                <c:pt idx="6">
                  <c:v>22</c:v>
                </c:pt>
                <c:pt idx="7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5-43FA-8C19-6CA4EA48B8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88912184"/>
        <c:axId val="1088917104"/>
        <c:axId val="0"/>
      </c:bar3DChart>
      <c:catAx>
        <c:axId val="1088912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1">
                    <a:solidFill>
                      <a:srgbClr val="FF0000"/>
                    </a:solidFill>
                  </a:rPr>
                  <a:t>Engine</a:t>
                </a:r>
                <a:r>
                  <a:rPr lang="en-US" sz="1800" b="1" i="1" baseline="0">
                    <a:solidFill>
                      <a:srgbClr val="FF0000"/>
                    </a:solidFill>
                  </a:rPr>
                  <a:t> Size</a:t>
                </a:r>
                <a:endParaRPr lang="en-US" sz="1800" b="1" i="1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;\-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917104"/>
        <c:crosses val="autoZero"/>
        <c:auto val="1"/>
        <c:lblAlgn val="ctr"/>
        <c:lblOffset val="100"/>
        <c:noMultiLvlLbl val="0"/>
      </c:catAx>
      <c:valAx>
        <c:axId val="1088917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1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1"/>
                  <a:t>Avg</a:t>
                </a:r>
                <a:r>
                  <a:rPr lang="en-US" sz="1200" b="1" i="1" baseline="0"/>
                  <a:t> mpg</a:t>
                </a:r>
                <a:endParaRPr lang="en-US" sz="1200" b="1" i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1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912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Efficiency VS Price of</a:t>
            </a:r>
            <a:r>
              <a:rPr lang="en-US" baseline="0" dirty="0"/>
              <a:t> Car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dLbl>
              <c:idx val="10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D5B-459B-8404-48637B1AF8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Sheet8!$B$2:$B$125</c:f>
              <c:numCache>
                <c:formatCode>General</c:formatCode>
                <c:ptCount val="124"/>
                <c:pt idx="0">
                  <c:v>17</c:v>
                </c:pt>
                <c:pt idx="1">
                  <c:v>17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21</c:v>
                </c:pt>
                <c:pt idx="10">
                  <c:v>22</c:v>
                </c:pt>
                <c:pt idx="11">
                  <c:v>22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25</c:v>
                </c:pt>
                <c:pt idx="24">
                  <c:v>25</c:v>
                </c:pt>
                <c:pt idx="25">
                  <c:v>25</c:v>
                </c:pt>
                <c:pt idx="26">
                  <c:v>25</c:v>
                </c:pt>
                <c:pt idx="27">
                  <c:v>25</c:v>
                </c:pt>
                <c:pt idx="28">
                  <c:v>26</c:v>
                </c:pt>
                <c:pt idx="29">
                  <c:v>26</c:v>
                </c:pt>
                <c:pt idx="30">
                  <c:v>27</c:v>
                </c:pt>
                <c:pt idx="31">
                  <c:v>28</c:v>
                </c:pt>
                <c:pt idx="32">
                  <c:v>28</c:v>
                </c:pt>
                <c:pt idx="33">
                  <c:v>28</c:v>
                </c:pt>
                <c:pt idx="34">
                  <c:v>28</c:v>
                </c:pt>
                <c:pt idx="35">
                  <c:v>29</c:v>
                </c:pt>
                <c:pt idx="36">
                  <c:v>29</c:v>
                </c:pt>
                <c:pt idx="37">
                  <c:v>29</c:v>
                </c:pt>
                <c:pt idx="38">
                  <c:v>29</c:v>
                </c:pt>
                <c:pt idx="39">
                  <c:v>29</c:v>
                </c:pt>
                <c:pt idx="40">
                  <c:v>29</c:v>
                </c:pt>
                <c:pt idx="41">
                  <c:v>29</c:v>
                </c:pt>
                <c:pt idx="42">
                  <c:v>29</c:v>
                </c:pt>
                <c:pt idx="43">
                  <c:v>29</c:v>
                </c:pt>
                <c:pt idx="44">
                  <c:v>29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31</c:v>
                </c:pt>
                <c:pt idx="50">
                  <c:v>31</c:v>
                </c:pt>
                <c:pt idx="51">
                  <c:v>31</c:v>
                </c:pt>
                <c:pt idx="52">
                  <c:v>31</c:v>
                </c:pt>
                <c:pt idx="53">
                  <c:v>32</c:v>
                </c:pt>
                <c:pt idx="54">
                  <c:v>32</c:v>
                </c:pt>
                <c:pt idx="55">
                  <c:v>32</c:v>
                </c:pt>
                <c:pt idx="56">
                  <c:v>32</c:v>
                </c:pt>
                <c:pt idx="57">
                  <c:v>32</c:v>
                </c:pt>
                <c:pt idx="58">
                  <c:v>33</c:v>
                </c:pt>
                <c:pt idx="59">
                  <c:v>33</c:v>
                </c:pt>
                <c:pt idx="60">
                  <c:v>34</c:v>
                </c:pt>
                <c:pt idx="61">
                  <c:v>34</c:v>
                </c:pt>
                <c:pt idx="62">
                  <c:v>35</c:v>
                </c:pt>
                <c:pt idx="63">
                  <c:v>35</c:v>
                </c:pt>
                <c:pt idx="64">
                  <c:v>35</c:v>
                </c:pt>
                <c:pt idx="65">
                  <c:v>35</c:v>
                </c:pt>
                <c:pt idx="66">
                  <c:v>35</c:v>
                </c:pt>
                <c:pt idx="67">
                  <c:v>35</c:v>
                </c:pt>
                <c:pt idx="68">
                  <c:v>35</c:v>
                </c:pt>
                <c:pt idx="69">
                  <c:v>36</c:v>
                </c:pt>
                <c:pt idx="70">
                  <c:v>36</c:v>
                </c:pt>
                <c:pt idx="71">
                  <c:v>37</c:v>
                </c:pt>
                <c:pt idx="72">
                  <c:v>37</c:v>
                </c:pt>
                <c:pt idx="73">
                  <c:v>37</c:v>
                </c:pt>
                <c:pt idx="74">
                  <c:v>37</c:v>
                </c:pt>
                <c:pt idx="75">
                  <c:v>37</c:v>
                </c:pt>
                <c:pt idx="76">
                  <c:v>37</c:v>
                </c:pt>
                <c:pt idx="77">
                  <c:v>39</c:v>
                </c:pt>
                <c:pt idx="78">
                  <c:v>39</c:v>
                </c:pt>
                <c:pt idx="79">
                  <c:v>39</c:v>
                </c:pt>
                <c:pt idx="80">
                  <c:v>39</c:v>
                </c:pt>
                <c:pt idx="81">
                  <c:v>39</c:v>
                </c:pt>
                <c:pt idx="82">
                  <c:v>40</c:v>
                </c:pt>
                <c:pt idx="83">
                  <c:v>40</c:v>
                </c:pt>
                <c:pt idx="84">
                  <c:v>41</c:v>
                </c:pt>
                <c:pt idx="85">
                  <c:v>41</c:v>
                </c:pt>
                <c:pt idx="86">
                  <c:v>41</c:v>
                </c:pt>
                <c:pt idx="87">
                  <c:v>41</c:v>
                </c:pt>
                <c:pt idx="88">
                  <c:v>41</c:v>
                </c:pt>
                <c:pt idx="89">
                  <c:v>41</c:v>
                </c:pt>
                <c:pt idx="90">
                  <c:v>41</c:v>
                </c:pt>
                <c:pt idx="91">
                  <c:v>42</c:v>
                </c:pt>
                <c:pt idx="92">
                  <c:v>42</c:v>
                </c:pt>
                <c:pt idx="93">
                  <c:v>43</c:v>
                </c:pt>
                <c:pt idx="94">
                  <c:v>43</c:v>
                </c:pt>
                <c:pt idx="95">
                  <c:v>44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46</c:v>
                </c:pt>
                <c:pt idx="100">
                  <c:v>46</c:v>
                </c:pt>
                <c:pt idx="101">
                  <c:v>46</c:v>
                </c:pt>
                <c:pt idx="102">
                  <c:v>47</c:v>
                </c:pt>
                <c:pt idx="103">
                  <c:v>47</c:v>
                </c:pt>
                <c:pt idx="104">
                  <c:v>48</c:v>
                </c:pt>
                <c:pt idx="105">
                  <c:v>48</c:v>
                </c:pt>
                <c:pt idx="106">
                  <c:v>48</c:v>
                </c:pt>
                <c:pt idx="107">
                  <c:v>49</c:v>
                </c:pt>
                <c:pt idx="108">
                  <c:v>51</c:v>
                </c:pt>
                <c:pt idx="109">
                  <c:v>52</c:v>
                </c:pt>
                <c:pt idx="110">
                  <c:v>52</c:v>
                </c:pt>
                <c:pt idx="111">
                  <c:v>53</c:v>
                </c:pt>
                <c:pt idx="112">
                  <c:v>53</c:v>
                </c:pt>
                <c:pt idx="113">
                  <c:v>54</c:v>
                </c:pt>
                <c:pt idx="114">
                  <c:v>55</c:v>
                </c:pt>
                <c:pt idx="115">
                  <c:v>56</c:v>
                </c:pt>
                <c:pt idx="116">
                  <c:v>57</c:v>
                </c:pt>
                <c:pt idx="117">
                  <c:v>57</c:v>
                </c:pt>
                <c:pt idx="118">
                  <c:v>57</c:v>
                </c:pt>
                <c:pt idx="119">
                  <c:v>58</c:v>
                </c:pt>
                <c:pt idx="120">
                  <c:v>58</c:v>
                </c:pt>
                <c:pt idx="121">
                  <c:v>58</c:v>
                </c:pt>
                <c:pt idx="122">
                  <c:v>59</c:v>
                </c:pt>
                <c:pt idx="123">
                  <c:v>60</c:v>
                </c:pt>
              </c:numCache>
            </c:numRef>
          </c:cat>
          <c:val>
            <c:numRef>
              <c:f>Sheet8!$A$2:$A$125</c:f>
              <c:numCache>
                <c:formatCode>General</c:formatCode>
                <c:ptCount val="124"/>
                <c:pt idx="0">
                  <c:v>88000</c:v>
                </c:pt>
                <c:pt idx="1">
                  <c:v>102000</c:v>
                </c:pt>
                <c:pt idx="2">
                  <c:v>117000</c:v>
                </c:pt>
                <c:pt idx="3">
                  <c:v>119000</c:v>
                </c:pt>
                <c:pt idx="4">
                  <c:v>133000</c:v>
                </c:pt>
                <c:pt idx="5">
                  <c:v>137000</c:v>
                </c:pt>
                <c:pt idx="6">
                  <c:v>145000</c:v>
                </c:pt>
                <c:pt idx="7">
                  <c:v>149000</c:v>
                </c:pt>
                <c:pt idx="8">
                  <c:v>154000</c:v>
                </c:pt>
                <c:pt idx="9">
                  <c:v>159000</c:v>
                </c:pt>
                <c:pt idx="10">
                  <c:v>112000</c:v>
                </c:pt>
                <c:pt idx="11">
                  <c:v>138000</c:v>
                </c:pt>
                <c:pt idx="12">
                  <c:v>139000</c:v>
                </c:pt>
                <c:pt idx="13">
                  <c:v>140000</c:v>
                </c:pt>
                <c:pt idx="14">
                  <c:v>105000</c:v>
                </c:pt>
                <c:pt idx="15">
                  <c:v>114000</c:v>
                </c:pt>
                <c:pt idx="16">
                  <c:v>116000</c:v>
                </c:pt>
                <c:pt idx="17">
                  <c:v>125000</c:v>
                </c:pt>
                <c:pt idx="18">
                  <c:v>129000</c:v>
                </c:pt>
                <c:pt idx="19">
                  <c:v>94000</c:v>
                </c:pt>
                <c:pt idx="20">
                  <c:v>66000</c:v>
                </c:pt>
                <c:pt idx="21">
                  <c:v>68000</c:v>
                </c:pt>
                <c:pt idx="22">
                  <c:v>99000</c:v>
                </c:pt>
                <c:pt idx="23">
                  <c:v>100000</c:v>
                </c:pt>
                <c:pt idx="24">
                  <c:v>109000</c:v>
                </c:pt>
                <c:pt idx="25">
                  <c:v>126000</c:v>
                </c:pt>
                <c:pt idx="26">
                  <c:v>134000</c:v>
                </c:pt>
                <c:pt idx="27">
                  <c:v>135000</c:v>
                </c:pt>
                <c:pt idx="28">
                  <c:v>75000</c:v>
                </c:pt>
                <c:pt idx="29">
                  <c:v>97000</c:v>
                </c:pt>
                <c:pt idx="30">
                  <c:v>104000</c:v>
                </c:pt>
                <c:pt idx="31">
                  <c:v>70000</c:v>
                </c:pt>
                <c:pt idx="32">
                  <c:v>81000</c:v>
                </c:pt>
                <c:pt idx="33">
                  <c:v>84000</c:v>
                </c:pt>
                <c:pt idx="34">
                  <c:v>124000</c:v>
                </c:pt>
                <c:pt idx="35">
                  <c:v>62000</c:v>
                </c:pt>
                <c:pt idx="36">
                  <c:v>71000</c:v>
                </c:pt>
                <c:pt idx="37">
                  <c:v>76000</c:v>
                </c:pt>
                <c:pt idx="38">
                  <c:v>79000</c:v>
                </c:pt>
                <c:pt idx="39">
                  <c:v>80000</c:v>
                </c:pt>
                <c:pt idx="40">
                  <c:v>87000</c:v>
                </c:pt>
                <c:pt idx="41">
                  <c:v>89000</c:v>
                </c:pt>
                <c:pt idx="42">
                  <c:v>90000</c:v>
                </c:pt>
                <c:pt idx="43">
                  <c:v>93000</c:v>
                </c:pt>
                <c:pt idx="44">
                  <c:v>95000</c:v>
                </c:pt>
                <c:pt idx="45">
                  <c:v>61000</c:v>
                </c:pt>
                <c:pt idx="46">
                  <c:v>67000</c:v>
                </c:pt>
                <c:pt idx="47">
                  <c:v>69000</c:v>
                </c:pt>
                <c:pt idx="48">
                  <c:v>115000</c:v>
                </c:pt>
                <c:pt idx="49">
                  <c:v>77000</c:v>
                </c:pt>
                <c:pt idx="50">
                  <c:v>82000</c:v>
                </c:pt>
                <c:pt idx="51">
                  <c:v>83000</c:v>
                </c:pt>
                <c:pt idx="52">
                  <c:v>85000</c:v>
                </c:pt>
                <c:pt idx="53">
                  <c:v>54000</c:v>
                </c:pt>
                <c:pt idx="54">
                  <c:v>59000</c:v>
                </c:pt>
                <c:pt idx="55">
                  <c:v>60000</c:v>
                </c:pt>
                <c:pt idx="56">
                  <c:v>78000</c:v>
                </c:pt>
                <c:pt idx="57">
                  <c:v>86000</c:v>
                </c:pt>
                <c:pt idx="58">
                  <c:v>53000</c:v>
                </c:pt>
                <c:pt idx="59">
                  <c:v>65000</c:v>
                </c:pt>
                <c:pt idx="60">
                  <c:v>1000</c:v>
                </c:pt>
                <c:pt idx="61">
                  <c:v>58000</c:v>
                </c:pt>
                <c:pt idx="62">
                  <c:v>46000</c:v>
                </c:pt>
                <c:pt idx="63">
                  <c:v>47000</c:v>
                </c:pt>
                <c:pt idx="64">
                  <c:v>49000</c:v>
                </c:pt>
                <c:pt idx="65">
                  <c:v>51000</c:v>
                </c:pt>
                <c:pt idx="66">
                  <c:v>52000</c:v>
                </c:pt>
                <c:pt idx="67">
                  <c:v>56000</c:v>
                </c:pt>
                <c:pt idx="68">
                  <c:v>57000</c:v>
                </c:pt>
                <c:pt idx="69">
                  <c:v>50000</c:v>
                </c:pt>
                <c:pt idx="70">
                  <c:v>74000</c:v>
                </c:pt>
                <c:pt idx="71">
                  <c:v>41000</c:v>
                </c:pt>
                <c:pt idx="72">
                  <c:v>42000</c:v>
                </c:pt>
                <c:pt idx="73">
                  <c:v>44000</c:v>
                </c:pt>
                <c:pt idx="74">
                  <c:v>45000</c:v>
                </c:pt>
                <c:pt idx="75">
                  <c:v>48000</c:v>
                </c:pt>
                <c:pt idx="76">
                  <c:v>55000</c:v>
                </c:pt>
                <c:pt idx="77">
                  <c:v>31000</c:v>
                </c:pt>
                <c:pt idx="78">
                  <c:v>33000</c:v>
                </c:pt>
                <c:pt idx="79">
                  <c:v>37000</c:v>
                </c:pt>
                <c:pt idx="80">
                  <c:v>39000</c:v>
                </c:pt>
                <c:pt idx="81">
                  <c:v>43000</c:v>
                </c:pt>
                <c:pt idx="82">
                  <c:v>0</c:v>
                </c:pt>
                <c:pt idx="83">
                  <c:v>29000</c:v>
                </c:pt>
                <c:pt idx="84">
                  <c:v>28000</c:v>
                </c:pt>
                <c:pt idx="85">
                  <c:v>30000</c:v>
                </c:pt>
                <c:pt idx="86">
                  <c:v>32000</c:v>
                </c:pt>
                <c:pt idx="87">
                  <c:v>35000</c:v>
                </c:pt>
                <c:pt idx="88">
                  <c:v>36000</c:v>
                </c:pt>
                <c:pt idx="89">
                  <c:v>40000</c:v>
                </c:pt>
                <c:pt idx="90">
                  <c:v>63000</c:v>
                </c:pt>
                <c:pt idx="91">
                  <c:v>3000</c:v>
                </c:pt>
                <c:pt idx="92">
                  <c:v>38000</c:v>
                </c:pt>
                <c:pt idx="93">
                  <c:v>2000</c:v>
                </c:pt>
                <c:pt idx="94">
                  <c:v>27000</c:v>
                </c:pt>
                <c:pt idx="95">
                  <c:v>26000</c:v>
                </c:pt>
                <c:pt idx="96">
                  <c:v>34000</c:v>
                </c:pt>
                <c:pt idx="97">
                  <c:v>25000</c:v>
                </c:pt>
                <c:pt idx="98">
                  <c:v>23000</c:v>
                </c:pt>
                <c:pt idx="99">
                  <c:v>64000</c:v>
                </c:pt>
                <c:pt idx="100">
                  <c:v>73000</c:v>
                </c:pt>
                <c:pt idx="101">
                  <c:v>123000</c:v>
                </c:pt>
                <c:pt idx="102">
                  <c:v>24000</c:v>
                </c:pt>
                <c:pt idx="103">
                  <c:v>72000</c:v>
                </c:pt>
                <c:pt idx="104">
                  <c:v>4000</c:v>
                </c:pt>
                <c:pt idx="105">
                  <c:v>22000</c:v>
                </c:pt>
                <c:pt idx="106">
                  <c:v>92000</c:v>
                </c:pt>
                <c:pt idx="107">
                  <c:v>20000</c:v>
                </c:pt>
                <c:pt idx="108">
                  <c:v>21000</c:v>
                </c:pt>
                <c:pt idx="109">
                  <c:v>5000</c:v>
                </c:pt>
                <c:pt idx="110">
                  <c:v>19000</c:v>
                </c:pt>
                <c:pt idx="111">
                  <c:v>17000</c:v>
                </c:pt>
                <c:pt idx="112">
                  <c:v>18000</c:v>
                </c:pt>
                <c:pt idx="113">
                  <c:v>16000</c:v>
                </c:pt>
                <c:pt idx="114">
                  <c:v>15000</c:v>
                </c:pt>
                <c:pt idx="115">
                  <c:v>14000</c:v>
                </c:pt>
                <c:pt idx="116">
                  <c:v>6000</c:v>
                </c:pt>
                <c:pt idx="117">
                  <c:v>7000</c:v>
                </c:pt>
                <c:pt idx="118">
                  <c:v>13000</c:v>
                </c:pt>
                <c:pt idx="119">
                  <c:v>8000</c:v>
                </c:pt>
                <c:pt idx="120">
                  <c:v>9000</c:v>
                </c:pt>
                <c:pt idx="121">
                  <c:v>12000</c:v>
                </c:pt>
                <c:pt idx="122">
                  <c:v>10000</c:v>
                </c:pt>
                <c:pt idx="123">
                  <c:v>11000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5B-459B-8404-48637B1AF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119280928"/>
        <c:axId val="1119278632"/>
      </c:lineChart>
      <c:catAx>
        <c:axId val="1119280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Miles per Gallon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278632"/>
        <c:crosses val="autoZero"/>
        <c:auto val="1"/>
        <c:lblAlgn val="ctr"/>
        <c:lblOffset val="100"/>
        <c:noMultiLvlLbl val="0"/>
      </c:catAx>
      <c:valAx>
        <c:axId val="1119278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 of Car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28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823939255105631E-2"/>
          <c:y val="8.0618327373260135E-2"/>
          <c:w val="0.91708673750885872"/>
          <c:h val="0.78577659645624232"/>
        </c:manualLayout>
      </c:layout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Sheet10!$A$3:$A$81</c:f>
              <c:numCache>
                <c:formatCode>General</c:formatCode>
                <c:ptCount val="79"/>
                <c:pt idx="0">
                  <c:v>1</c:v>
                </c:pt>
                <c:pt idx="1">
                  <c:v>6</c:v>
                </c:pt>
                <c:pt idx="2">
                  <c:v>9</c:v>
                </c:pt>
                <c:pt idx="3">
                  <c:v>11</c:v>
                </c:pt>
                <c:pt idx="4">
                  <c:v>18</c:v>
                </c:pt>
                <c:pt idx="5">
                  <c:v>19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  <c:pt idx="9">
                  <c:v>23</c:v>
                </c:pt>
                <c:pt idx="10">
                  <c:v>24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28</c:v>
                </c:pt>
                <c:pt idx="15">
                  <c:v>29</c:v>
                </c:pt>
                <c:pt idx="16">
                  <c:v>30</c:v>
                </c:pt>
                <c:pt idx="17">
                  <c:v>31</c:v>
                </c:pt>
                <c:pt idx="18">
                  <c:v>32</c:v>
                </c:pt>
                <c:pt idx="19">
                  <c:v>33</c:v>
                </c:pt>
                <c:pt idx="20">
                  <c:v>34</c:v>
                </c:pt>
                <c:pt idx="21">
                  <c:v>35</c:v>
                </c:pt>
                <c:pt idx="22">
                  <c:v>36</c:v>
                </c:pt>
                <c:pt idx="23">
                  <c:v>37</c:v>
                </c:pt>
                <c:pt idx="24">
                  <c:v>38</c:v>
                </c:pt>
                <c:pt idx="25">
                  <c:v>39</c:v>
                </c:pt>
                <c:pt idx="26">
                  <c:v>40</c:v>
                </c:pt>
                <c:pt idx="27">
                  <c:v>41</c:v>
                </c:pt>
                <c:pt idx="28">
                  <c:v>42</c:v>
                </c:pt>
                <c:pt idx="29">
                  <c:v>43</c:v>
                </c:pt>
                <c:pt idx="30">
                  <c:v>44</c:v>
                </c:pt>
                <c:pt idx="31">
                  <c:v>45</c:v>
                </c:pt>
                <c:pt idx="32">
                  <c:v>46</c:v>
                </c:pt>
                <c:pt idx="33">
                  <c:v>47</c:v>
                </c:pt>
                <c:pt idx="34">
                  <c:v>48</c:v>
                </c:pt>
                <c:pt idx="35">
                  <c:v>49</c:v>
                </c:pt>
                <c:pt idx="36">
                  <c:v>50</c:v>
                </c:pt>
                <c:pt idx="37">
                  <c:v>51</c:v>
                </c:pt>
                <c:pt idx="38">
                  <c:v>52</c:v>
                </c:pt>
                <c:pt idx="39">
                  <c:v>53</c:v>
                </c:pt>
                <c:pt idx="40">
                  <c:v>54</c:v>
                </c:pt>
                <c:pt idx="41">
                  <c:v>55</c:v>
                </c:pt>
                <c:pt idx="42">
                  <c:v>56</c:v>
                </c:pt>
                <c:pt idx="43">
                  <c:v>57</c:v>
                </c:pt>
                <c:pt idx="44">
                  <c:v>58</c:v>
                </c:pt>
                <c:pt idx="45">
                  <c:v>59</c:v>
                </c:pt>
                <c:pt idx="46">
                  <c:v>60</c:v>
                </c:pt>
                <c:pt idx="47">
                  <c:v>61</c:v>
                </c:pt>
                <c:pt idx="48">
                  <c:v>62</c:v>
                </c:pt>
                <c:pt idx="49">
                  <c:v>63</c:v>
                </c:pt>
                <c:pt idx="50">
                  <c:v>64</c:v>
                </c:pt>
                <c:pt idx="51">
                  <c:v>66</c:v>
                </c:pt>
                <c:pt idx="52">
                  <c:v>67</c:v>
                </c:pt>
                <c:pt idx="53">
                  <c:v>69</c:v>
                </c:pt>
                <c:pt idx="54">
                  <c:v>71</c:v>
                </c:pt>
                <c:pt idx="55">
                  <c:v>72</c:v>
                </c:pt>
                <c:pt idx="56">
                  <c:v>74</c:v>
                </c:pt>
                <c:pt idx="57">
                  <c:v>76</c:v>
                </c:pt>
                <c:pt idx="58">
                  <c:v>78</c:v>
                </c:pt>
                <c:pt idx="59">
                  <c:v>79</c:v>
                </c:pt>
                <c:pt idx="60">
                  <c:v>81</c:v>
                </c:pt>
                <c:pt idx="61">
                  <c:v>83</c:v>
                </c:pt>
                <c:pt idx="62">
                  <c:v>86</c:v>
                </c:pt>
                <c:pt idx="63">
                  <c:v>101</c:v>
                </c:pt>
                <c:pt idx="64">
                  <c:v>113</c:v>
                </c:pt>
                <c:pt idx="65">
                  <c:v>118</c:v>
                </c:pt>
                <c:pt idx="66">
                  <c:v>123</c:v>
                </c:pt>
                <c:pt idx="67">
                  <c:v>128</c:v>
                </c:pt>
                <c:pt idx="68">
                  <c:v>135</c:v>
                </c:pt>
                <c:pt idx="69">
                  <c:v>136</c:v>
                </c:pt>
                <c:pt idx="70">
                  <c:v>141</c:v>
                </c:pt>
                <c:pt idx="71">
                  <c:v>149</c:v>
                </c:pt>
                <c:pt idx="72">
                  <c:v>157</c:v>
                </c:pt>
                <c:pt idx="73">
                  <c:v>177</c:v>
                </c:pt>
                <c:pt idx="74">
                  <c:v>188</c:v>
                </c:pt>
                <c:pt idx="75">
                  <c:v>202</c:v>
                </c:pt>
                <c:pt idx="76">
                  <c:v>217</c:v>
                </c:pt>
                <c:pt idx="77">
                  <c:v>257</c:v>
                </c:pt>
                <c:pt idx="78">
                  <c:v>471</c:v>
                </c:pt>
              </c:numCache>
            </c:numRef>
          </c:cat>
          <c:val>
            <c:numRef>
              <c:f>Sheet10!$B$3:$B$81</c:f>
              <c:numCache>
                <c:formatCode>General</c:formatCode>
                <c:ptCount val="79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6</c:v>
                </c:pt>
                <c:pt idx="7">
                  <c:v>25</c:v>
                </c:pt>
                <c:pt idx="8">
                  <c:v>41</c:v>
                </c:pt>
                <c:pt idx="9">
                  <c:v>27</c:v>
                </c:pt>
                <c:pt idx="10">
                  <c:v>42</c:v>
                </c:pt>
                <c:pt idx="11">
                  <c:v>63</c:v>
                </c:pt>
                <c:pt idx="12">
                  <c:v>45</c:v>
                </c:pt>
                <c:pt idx="13">
                  <c:v>101</c:v>
                </c:pt>
                <c:pt idx="14">
                  <c:v>85</c:v>
                </c:pt>
                <c:pt idx="15">
                  <c:v>322</c:v>
                </c:pt>
                <c:pt idx="16">
                  <c:v>251</c:v>
                </c:pt>
                <c:pt idx="17">
                  <c:v>181</c:v>
                </c:pt>
                <c:pt idx="18">
                  <c:v>346</c:v>
                </c:pt>
                <c:pt idx="19">
                  <c:v>536</c:v>
                </c:pt>
                <c:pt idx="20">
                  <c:v>557</c:v>
                </c:pt>
                <c:pt idx="21">
                  <c:v>648</c:v>
                </c:pt>
                <c:pt idx="22">
                  <c:v>426</c:v>
                </c:pt>
                <c:pt idx="23">
                  <c:v>493</c:v>
                </c:pt>
                <c:pt idx="24">
                  <c:v>850</c:v>
                </c:pt>
                <c:pt idx="25">
                  <c:v>723</c:v>
                </c:pt>
                <c:pt idx="26">
                  <c:v>894</c:v>
                </c:pt>
                <c:pt idx="27">
                  <c:v>678</c:v>
                </c:pt>
                <c:pt idx="28">
                  <c:v>939</c:v>
                </c:pt>
                <c:pt idx="29">
                  <c:v>555</c:v>
                </c:pt>
                <c:pt idx="30">
                  <c:v>1087</c:v>
                </c:pt>
                <c:pt idx="31">
                  <c:v>714</c:v>
                </c:pt>
                <c:pt idx="32">
                  <c:v>1357</c:v>
                </c:pt>
                <c:pt idx="33">
                  <c:v>963</c:v>
                </c:pt>
                <c:pt idx="34">
                  <c:v>1287</c:v>
                </c:pt>
                <c:pt idx="35">
                  <c:v>922</c:v>
                </c:pt>
                <c:pt idx="36">
                  <c:v>1997</c:v>
                </c:pt>
                <c:pt idx="37">
                  <c:v>1158</c:v>
                </c:pt>
                <c:pt idx="38">
                  <c:v>1155</c:v>
                </c:pt>
                <c:pt idx="39">
                  <c:v>1125</c:v>
                </c:pt>
                <c:pt idx="40">
                  <c:v>977</c:v>
                </c:pt>
                <c:pt idx="41">
                  <c:v>1065</c:v>
                </c:pt>
                <c:pt idx="42">
                  <c:v>40</c:v>
                </c:pt>
                <c:pt idx="43">
                  <c:v>1655</c:v>
                </c:pt>
                <c:pt idx="44">
                  <c:v>1388</c:v>
                </c:pt>
                <c:pt idx="45">
                  <c:v>899</c:v>
                </c:pt>
                <c:pt idx="46">
                  <c:v>1573</c:v>
                </c:pt>
                <c:pt idx="47">
                  <c:v>1120</c:v>
                </c:pt>
                <c:pt idx="48">
                  <c:v>389</c:v>
                </c:pt>
                <c:pt idx="49">
                  <c:v>1088</c:v>
                </c:pt>
                <c:pt idx="50">
                  <c:v>1468</c:v>
                </c:pt>
                <c:pt idx="51">
                  <c:v>1570</c:v>
                </c:pt>
                <c:pt idx="52">
                  <c:v>1230</c:v>
                </c:pt>
                <c:pt idx="53">
                  <c:v>1185</c:v>
                </c:pt>
                <c:pt idx="54">
                  <c:v>648</c:v>
                </c:pt>
                <c:pt idx="55">
                  <c:v>787</c:v>
                </c:pt>
                <c:pt idx="56">
                  <c:v>496</c:v>
                </c:pt>
                <c:pt idx="57">
                  <c:v>132</c:v>
                </c:pt>
                <c:pt idx="58">
                  <c:v>93</c:v>
                </c:pt>
                <c:pt idx="59">
                  <c:v>328</c:v>
                </c:pt>
                <c:pt idx="60">
                  <c:v>96</c:v>
                </c:pt>
                <c:pt idx="61">
                  <c:v>134</c:v>
                </c:pt>
                <c:pt idx="62">
                  <c:v>20</c:v>
                </c:pt>
                <c:pt idx="63">
                  <c:v>3</c:v>
                </c:pt>
                <c:pt idx="64">
                  <c:v>10</c:v>
                </c:pt>
                <c:pt idx="65">
                  <c:v>15</c:v>
                </c:pt>
                <c:pt idx="66">
                  <c:v>4</c:v>
                </c:pt>
                <c:pt idx="67">
                  <c:v>1</c:v>
                </c:pt>
                <c:pt idx="68">
                  <c:v>175</c:v>
                </c:pt>
                <c:pt idx="69">
                  <c:v>5</c:v>
                </c:pt>
                <c:pt idx="70">
                  <c:v>24</c:v>
                </c:pt>
                <c:pt idx="71">
                  <c:v>41</c:v>
                </c:pt>
                <c:pt idx="72">
                  <c:v>50</c:v>
                </c:pt>
                <c:pt idx="73">
                  <c:v>12</c:v>
                </c:pt>
                <c:pt idx="74">
                  <c:v>31</c:v>
                </c:pt>
                <c:pt idx="75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8D-4E02-BBBE-039A33F70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099296"/>
        <c:axId val="148100608"/>
      </c:lineChart>
      <c:catAx>
        <c:axId val="14809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Miles per Gallon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00608"/>
        <c:crosses val="autoZero"/>
        <c:auto val="1"/>
        <c:lblAlgn val="ctr"/>
        <c:lblOffset val="100"/>
        <c:noMultiLvlLbl val="0"/>
      </c:catAx>
      <c:valAx>
        <c:axId val="14810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Total_Sales</a:t>
                </a:r>
              </a:p>
            </c:rich>
          </c:tx>
          <c:layout>
            <c:manualLayout>
              <c:xMode val="edge"/>
              <c:yMode val="edge"/>
              <c:x val="7.7195724862659781E-3"/>
              <c:y val="0.376430446194225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9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Number of Cars Sold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[1]Sheet1!$A$3:$A$43</c:f>
              <c:numCache>
                <c:formatCode>General</c:formatCode>
                <c:ptCount val="41"/>
                <c:pt idx="0">
                  <c:v>1970</c:v>
                </c:pt>
                <c:pt idx="1">
                  <c:v>1983</c:v>
                </c:pt>
                <c:pt idx="2">
                  <c:v>1984</c:v>
                </c:pt>
                <c:pt idx="3">
                  <c:v>1985</c:v>
                </c:pt>
                <c:pt idx="4">
                  <c:v>1986</c:v>
                </c:pt>
                <c:pt idx="5">
                  <c:v>1987</c:v>
                </c:pt>
                <c:pt idx="6">
                  <c:v>1988</c:v>
                </c:pt>
                <c:pt idx="7">
                  <c:v>1989</c:v>
                </c:pt>
                <c:pt idx="8">
                  <c:v>1990</c:v>
                </c:pt>
                <c:pt idx="9">
                  <c:v>1991</c:v>
                </c:pt>
                <c:pt idx="10">
                  <c:v>1992</c:v>
                </c:pt>
                <c:pt idx="11">
                  <c:v>1993</c:v>
                </c:pt>
                <c:pt idx="12">
                  <c:v>1994</c:v>
                </c:pt>
                <c:pt idx="13">
                  <c:v>1995</c:v>
                </c:pt>
                <c:pt idx="14">
                  <c:v>1996</c:v>
                </c:pt>
                <c:pt idx="15">
                  <c:v>1997</c:v>
                </c:pt>
                <c:pt idx="16">
                  <c:v>1998</c:v>
                </c:pt>
                <c:pt idx="17">
                  <c:v>1999</c:v>
                </c:pt>
                <c:pt idx="18">
                  <c:v>2000</c:v>
                </c:pt>
                <c:pt idx="19">
                  <c:v>2001</c:v>
                </c:pt>
                <c:pt idx="20">
                  <c:v>2002</c:v>
                </c:pt>
                <c:pt idx="21">
                  <c:v>2003</c:v>
                </c:pt>
                <c:pt idx="22">
                  <c:v>2004</c:v>
                </c:pt>
                <c:pt idx="23">
                  <c:v>2005</c:v>
                </c:pt>
                <c:pt idx="24">
                  <c:v>2006</c:v>
                </c:pt>
                <c:pt idx="25">
                  <c:v>2007</c:v>
                </c:pt>
                <c:pt idx="26">
                  <c:v>2008</c:v>
                </c:pt>
                <c:pt idx="27">
                  <c:v>2009</c:v>
                </c:pt>
                <c:pt idx="28">
                  <c:v>2010</c:v>
                </c:pt>
                <c:pt idx="29">
                  <c:v>2011</c:v>
                </c:pt>
                <c:pt idx="30">
                  <c:v>2012</c:v>
                </c:pt>
                <c:pt idx="31">
                  <c:v>2013</c:v>
                </c:pt>
                <c:pt idx="32">
                  <c:v>2014</c:v>
                </c:pt>
                <c:pt idx="33">
                  <c:v>2015</c:v>
                </c:pt>
                <c:pt idx="34">
                  <c:v>2016</c:v>
                </c:pt>
                <c:pt idx="35">
                  <c:v>2017</c:v>
                </c:pt>
                <c:pt idx="36">
                  <c:v>2018</c:v>
                </c:pt>
                <c:pt idx="37">
                  <c:v>2019</c:v>
                </c:pt>
                <c:pt idx="38">
                  <c:v>2020</c:v>
                </c:pt>
                <c:pt idx="39">
                  <c:v>2021</c:v>
                </c:pt>
                <c:pt idx="40">
                  <c:v>2022</c:v>
                </c:pt>
              </c:numCache>
            </c:numRef>
          </c:cat>
          <c:val>
            <c:numRef>
              <c:f>[1]Sheet1!$C$3:$C$43</c:f>
              <c:numCache>
                <c:formatCode>General</c:formatCode>
                <c:ptCount val="41"/>
                <c:pt idx="0">
                  <c:v>1</c:v>
                </c:pt>
                <c:pt idx="9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7</c:v>
                </c:pt>
                <c:pt idx="17">
                  <c:v>5</c:v>
                </c:pt>
                <c:pt idx="18">
                  <c:v>6</c:v>
                </c:pt>
                <c:pt idx="19">
                  <c:v>13</c:v>
                </c:pt>
                <c:pt idx="20">
                  <c:v>22</c:v>
                </c:pt>
                <c:pt idx="21">
                  <c:v>19</c:v>
                </c:pt>
                <c:pt idx="22">
                  <c:v>33</c:v>
                </c:pt>
                <c:pt idx="23">
                  <c:v>28</c:v>
                </c:pt>
                <c:pt idx="24">
                  <c:v>35</c:v>
                </c:pt>
                <c:pt idx="25">
                  <c:v>67</c:v>
                </c:pt>
                <c:pt idx="26">
                  <c:v>72</c:v>
                </c:pt>
                <c:pt idx="27">
                  <c:v>90</c:v>
                </c:pt>
                <c:pt idx="28">
                  <c:v>146</c:v>
                </c:pt>
                <c:pt idx="29">
                  <c:v>168</c:v>
                </c:pt>
                <c:pt idx="30">
                  <c:v>309</c:v>
                </c:pt>
                <c:pt idx="31">
                  <c:v>1124</c:v>
                </c:pt>
                <c:pt idx="32">
                  <c:v>1760</c:v>
                </c:pt>
                <c:pt idx="33">
                  <c:v>3566</c:v>
                </c:pt>
                <c:pt idx="34">
                  <c:v>7078</c:v>
                </c:pt>
                <c:pt idx="35">
                  <c:v>7880</c:v>
                </c:pt>
                <c:pt idx="36">
                  <c:v>4528</c:v>
                </c:pt>
                <c:pt idx="37">
                  <c:v>13911</c:v>
                </c:pt>
                <c:pt idx="38">
                  <c:v>2453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A-454E-8DB6-C2A3FDB93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2880184"/>
        <c:axId val="1229565400"/>
      </c:barChart>
      <c:lineChart>
        <c:grouping val="standard"/>
        <c:varyColors val="0"/>
        <c:ser>
          <c:idx val="1"/>
          <c:order val="1"/>
          <c:tx>
            <c:v>Fuel Expenditure (Price Per Gallon)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[1]Sheet1!$A$3:$A$43</c:f>
              <c:numCache>
                <c:formatCode>General</c:formatCode>
                <c:ptCount val="41"/>
                <c:pt idx="0">
                  <c:v>1970</c:v>
                </c:pt>
                <c:pt idx="1">
                  <c:v>1983</c:v>
                </c:pt>
                <c:pt idx="2">
                  <c:v>1984</c:v>
                </c:pt>
                <c:pt idx="3">
                  <c:v>1985</c:v>
                </c:pt>
                <c:pt idx="4">
                  <c:v>1986</c:v>
                </c:pt>
                <c:pt idx="5">
                  <c:v>1987</c:v>
                </c:pt>
                <c:pt idx="6">
                  <c:v>1988</c:v>
                </c:pt>
                <c:pt idx="7">
                  <c:v>1989</c:v>
                </c:pt>
                <c:pt idx="8">
                  <c:v>1990</c:v>
                </c:pt>
                <c:pt idx="9">
                  <c:v>1991</c:v>
                </c:pt>
                <c:pt idx="10">
                  <c:v>1992</c:v>
                </c:pt>
                <c:pt idx="11">
                  <c:v>1993</c:v>
                </c:pt>
                <c:pt idx="12">
                  <c:v>1994</c:v>
                </c:pt>
                <c:pt idx="13">
                  <c:v>1995</c:v>
                </c:pt>
                <c:pt idx="14">
                  <c:v>1996</c:v>
                </c:pt>
                <c:pt idx="15">
                  <c:v>1997</c:v>
                </c:pt>
                <c:pt idx="16">
                  <c:v>1998</c:v>
                </c:pt>
                <c:pt idx="17">
                  <c:v>1999</c:v>
                </c:pt>
                <c:pt idx="18">
                  <c:v>2000</c:v>
                </c:pt>
                <c:pt idx="19">
                  <c:v>2001</c:v>
                </c:pt>
                <c:pt idx="20">
                  <c:v>2002</c:v>
                </c:pt>
                <c:pt idx="21">
                  <c:v>2003</c:v>
                </c:pt>
                <c:pt idx="22">
                  <c:v>2004</c:v>
                </c:pt>
                <c:pt idx="23">
                  <c:v>2005</c:v>
                </c:pt>
                <c:pt idx="24">
                  <c:v>2006</c:v>
                </c:pt>
                <c:pt idx="25">
                  <c:v>2007</c:v>
                </c:pt>
                <c:pt idx="26">
                  <c:v>2008</c:v>
                </c:pt>
                <c:pt idx="27">
                  <c:v>2009</c:v>
                </c:pt>
                <c:pt idx="28">
                  <c:v>2010</c:v>
                </c:pt>
                <c:pt idx="29">
                  <c:v>2011</c:v>
                </c:pt>
                <c:pt idx="30">
                  <c:v>2012</c:v>
                </c:pt>
                <c:pt idx="31">
                  <c:v>2013</c:v>
                </c:pt>
                <c:pt idx="32">
                  <c:v>2014</c:v>
                </c:pt>
                <c:pt idx="33">
                  <c:v>2015</c:v>
                </c:pt>
                <c:pt idx="34">
                  <c:v>2016</c:v>
                </c:pt>
                <c:pt idx="35">
                  <c:v>2017</c:v>
                </c:pt>
                <c:pt idx="36">
                  <c:v>2018</c:v>
                </c:pt>
                <c:pt idx="37">
                  <c:v>2019</c:v>
                </c:pt>
                <c:pt idx="38">
                  <c:v>2020</c:v>
                </c:pt>
                <c:pt idx="39">
                  <c:v>2021</c:v>
                </c:pt>
                <c:pt idx="40">
                  <c:v>2022</c:v>
                </c:pt>
              </c:numCache>
            </c:numRef>
          </c:cat>
          <c:val>
            <c:numRef>
              <c:f>[1]Sheet1!$B$3:$B$43</c:f>
              <c:numCache>
                <c:formatCode>General</c:formatCode>
                <c:ptCount val="41"/>
                <c:pt idx="1">
                  <c:v>1.67</c:v>
                </c:pt>
                <c:pt idx="2">
                  <c:v>1.7589999999999999</c:v>
                </c:pt>
                <c:pt idx="3">
                  <c:v>1.946</c:v>
                </c:pt>
                <c:pt idx="4">
                  <c:v>1.7370000000000001</c:v>
                </c:pt>
                <c:pt idx="5">
                  <c:v>1.7190000000000001</c:v>
                </c:pt>
                <c:pt idx="6">
                  <c:v>1.5780000000000001</c:v>
                </c:pt>
                <c:pt idx="7">
                  <c:v>1.746</c:v>
                </c:pt>
                <c:pt idx="8">
                  <c:v>1.8280000000000001</c:v>
                </c:pt>
                <c:pt idx="9">
                  <c:v>1.796</c:v>
                </c:pt>
                <c:pt idx="10">
                  <c:v>1.8320000000000001</c:v>
                </c:pt>
                <c:pt idx="11">
                  <c:v>2.0870000000000002</c:v>
                </c:pt>
                <c:pt idx="12">
                  <c:v>2.2229999999999999</c:v>
                </c:pt>
                <c:pt idx="13">
                  <c:v>2.3140000000000001</c:v>
                </c:pt>
                <c:pt idx="14">
                  <c:v>2.4049999999999998</c:v>
                </c:pt>
                <c:pt idx="15">
                  <c:v>2.6320000000000001</c:v>
                </c:pt>
                <c:pt idx="16">
                  <c:v>2.7690000000000001</c:v>
                </c:pt>
                <c:pt idx="17">
                  <c:v>2.8140000000000001</c:v>
                </c:pt>
                <c:pt idx="18">
                  <c:v>3.496</c:v>
                </c:pt>
                <c:pt idx="19">
                  <c:v>3.5409999999999999</c:v>
                </c:pt>
                <c:pt idx="20">
                  <c:v>3.1779999999999999</c:v>
                </c:pt>
                <c:pt idx="21">
                  <c:v>3.5409999999999999</c:v>
                </c:pt>
                <c:pt idx="22">
                  <c:v>3.5409999999999999</c:v>
                </c:pt>
                <c:pt idx="23">
                  <c:v>3.6320000000000001</c:v>
                </c:pt>
                <c:pt idx="24">
                  <c:v>4.0410000000000004</c:v>
                </c:pt>
                <c:pt idx="25">
                  <c:v>3.996</c:v>
                </c:pt>
                <c:pt idx="26">
                  <c:v>4.7229999999999999</c:v>
                </c:pt>
                <c:pt idx="27">
                  <c:v>4.0869999999999997</c:v>
                </c:pt>
                <c:pt idx="28">
                  <c:v>5.0869999999999997</c:v>
                </c:pt>
                <c:pt idx="29">
                  <c:v>5.9050000000000002</c:v>
                </c:pt>
                <c:pt idx="30">
                  <c:v>6.0960000000000001</c:v>
                </c:pt>
                <c:pt idx="31">
                  <c:v>6.3140000000000001</c:v>
                </c:pt>
                <c:pt idx="32">
                  <c:v>5.9509999999999996</c:v>
                </c:pt>
                <c:pt idx="33">
                  <c:v>4.9960000000000004</c:v>
                </c:pt>
                <c:pt idx="34">
                  <c:v>4.7229999999999999</c:v>
                </c:pt>
                <c:pt idx="35">
                  <c:v>5.36</c:v>
                </c:pt>
                <c:pt idx="36">
                  <c:v>5.2690000000000001</c:v>
                </c:pt>
                <c:pt idx="37">
                  <c:v>5.4509999999999996</c:v>
                </c:pt>
                <c:pt idx="38">
                  <c:v>5.4509999999999996</c:v>
                </c:pt>
                <c:pt idx="39">
                  <c:v>5.6319999999999997</c:v>
                </c:pt>
                <c:pt idx="40">
                  <c:v>7.2690000000000001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BA-454E-8DB6-C2A3FDB93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9566384"/>
        <c:axId val="1229569008"/>
      </c:lineChart>
      <c:catAx>
        <c:axId val="1112880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565400"/>
        <c:crosses val="autoZero"/>
        <c:auto val="1"/>
        <c:lblAlgn val="ctr"/>
        <c:lblOffset val="100"/>
        <c:noMultiLvlLbl val="0"/>
      </c:catAx>
      <c:valAx>
        <c:axId val="1229565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880184"/>
        <c:crosses val="autoZero"/>
        <c:crossBetween val="between"/>
      </c:valAx>
      <c:valAx>
        <c:axId val="12295690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566384"/>
        <c:crosses val="max"/>
        <c:crossBetween val="between"/>
      </c:valAx>
      <c:catAx>
        <c:axId val="1229566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295690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30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1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2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3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3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2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4" name="Google Shape;64;p27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1" name="Google Shape;71;p28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2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9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chart" Target="../charts/chart6.xml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chart" Target="../charts/chart4.xml"/><Relationship Id="rId8" Type="http://schemas.openxmlformats.org/officeDocument/2006/relationships/chart" Target="../charts/chart5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chart" Target="../charts/chart7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chart" Target="../charts/chart8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chart" Target="../charts/chart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chart" Target="../charts/chart10.xml"/><Relationship Id="rId8" Type="http://schemas.openxmlformats.org/officeDocument/2006/relationships/chart" Target="../charts/chart1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chart" Target="../charts/chart12.xml"/><Relationship Id="rId8" Type="http://schemas.openxmlformats.org/officeDocument/2006/relationships/chart" Target="../charts/chart1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chart" Target="../charts/char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chart" Target="../charts/chart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689113" y="1525944"/>
            <a:ext cx="111583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SQL Project on Multi-Brand Car Dataset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5658677" y="4916557"/>
            <a:ext cx="61887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By-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Shubham Tripathi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&amp; Shrit Kapil </a:t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540" y="2511831"/>
            <a:ext cx="4797287" cy="411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5843" y="125769"/>
            <a:ext cx="4956314" cy="1400175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50800" rotWithShape="0" algn="ctr" dir="5400000" dist="50800">
              <a:schemeClr val="lt1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7674" y="-119578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72468" y="0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38339" y="-144195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397565" y="914400"/>
            <a:ext cx="11516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3.Find relationship between fuel efficiency &amp; price of car/sales of car/fuel type/, etc.</a:t>
            </a:r>
            <a:endParaRPr/>
          </a:p>
        </p:txBody>
      </p:sp>
      <p:graphicFrame>
        <p:nvGraphicFramePr>
          <p:cNvPr id="197" name="Google Shape;197;p10"/>
          <p:cNvGraphicFramePr/>
          <p:nvPr/>
        </p:nvGraphicFramePr>
        <p:xfrm>
          <a:off x="132523" y="1678523"/>
          <a:ext cx="3856381" cy="3291042"/>
        </p:xfrm>
        <a:graphic>
          <a:graphicData uri="http://schemas.openxmlformats.org/drawingml/2006/chart">
            <c:chart r:id="rId7"/>
          </a:graphicData>
        </a:graphic>
      </p:graphicFrame>
      <p:graphicFrame>
        <p:nvGraphicFramePr>
          <p:cNvPr id="198" name="Google Shape;198;p10"/>
          <p:cNvGraphicFramePr/>
          <p:nvPr/>
        </p:nvGraphicFramePr>
        <p:xfrm>
          <a:off x="3823252" y="1678522"/>
          <a:ext cx="3856381" cy="3291042"/>
        </p:xfrm>
        <a:graphic>
          <a:graphicData uri="http://schemas.openxmlformats.org/drawingml/2006/chart">
            <c:chart r:id="rId8"/>
          </a:graphicData>
        </a:graphic>
      </p:graphicFrame>
      <p:graphicFrame>
        <p:nvGraphicFramePr>
          <p:cNvPr id="199" name="Google Shape;199;p10"/>
          <p:cNvGraphicFramePr/>
          <p:nvPr/>
        </p:nvGraphicFramePr>
        <p:xfrm>
          <a:off x="7406308" y="1703138"/>
          <a:ext cx="4229101" cy="3266425"/>
        </p:xfrm>
        <a:graphic>
          <a:graphicData uri="http://schemas.openxmlformats.org/drawingml/2006/chart">
            <c:chart r:id="rId9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7674" y="-119578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72468" y="0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38339" y="-144195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11"/>
          <p:cNvGraphicFramePr/>
          <p:nvPr/>
        </p:nvGraphicFramePr>
        <p:xfrm>
          <a:off x="384517" y="868752"/>
          <a:ext cx="11432345" cy="3857993"/>
        </p:xfrm>
        <a:graphic>
          <a:graphicData uri="http://schemas.openxmlformats.org/drawingml/2006/chart">
            <c:chart r:id="rId7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760" y="0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554" y="119576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453" y="0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54352" y="119576"/>
            <a:ext cx="787790" cy="4431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9" name="Google Shape;219;p12"/>
          <p:cNvGraphicFramePr/>
          <p:nvPr/>
        </p:nvGraphicFramePr>
        <p:xfrm>
          <a:off x="211016" y="1336431"/>
          <a:ext cx="11732456" cy="4107765"/>
        </p:xfrm>
        <a:graphic>
          <a:graphicData uri="http://schemas.openxmlformats.org/drawingml/2006/chart">
            <c:chart r:id="rId7"/>
          </a:graphicData>
        </a:graphic>
      </p:graphicFrame>
      <p:sp>
        <p:nvSpPr>
          <p:cNvPr id="220" name="Google Shape;220;p12"/>
          <p:cNvSpPr txBox="1"/>
          <p:nvPr/>
        </p:nvSpPr>
        <p:spPr>
          <a:xfrm>
            <a:off x="357809" y="954157"/>
            <a:ext cx="96210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Total Sales Vs Miles per Gallon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6" name="Google Shape;2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7674" y="-119578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72468" y="0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38339" y="-144195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p13"/>
          <p:cNvGraphicFramePr/>
          <p:nvPr/>
        </p:nvGraphicFramePr>
        <p:xfrm>
          <a:off x="1078082" y="1439520"/>
          <a:ext cx="9782176" cy="4886325"/>
        </p:xfrm>
        <a:graphic>
          <a:graphicData uri="http://schemas.openxmlformats.org/drawingml/2006/chart">
            <c:chart r:id="rId7"/>
          </a:graphicData>
        </a:graphic>
      </p:graphicFrame>
      <p:sp>
        <p:nvSpPr>
          <p:cNvPr id="231" name="Google Shape;231;p13"/>
          <p:cNvSpPr txBox="1"/>
          <p:nvPr/>
        </p:nvSpPr>
        <p:spPr>
          <a:xfrm>
            <a:off x="365760" y="611942"/>
            <a:ext cx="11549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4.Create an analysis to show the effect of fuel expenditure on the sales of car over the years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7" name="Google Shape;2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7674" y="-119578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72468" y="0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38339" y="-144195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/>
          <p:nvPr/>
        </p:nvSpPr>
        <p:spPr>
          <a:xfrm>
            <a:off x="665871" y="815926"/>
            <a:ext cx="11235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5.Rank across all the models based on their total sales, average price, average mileage, average engine size, etc.</a:t>
            </a:r>
            <a:endParaRPr/>
          </a:p>
        </p:txBody>
      </p:sp>
      <p:graphicFrame>
        <p:nvGraphicFramePr>
          <p:cNvPr id="242" name="Google Shape;242;p14"/>
          <p:cNvGraphicFramePr/>
          <p:nvPr/>
        </p:nvGraphicFramePr>
        <p:xfrm>
          <a:off x="665871" y="1185258"/>
          <a:ext cx="4572000" cy="2743200"/>
        </p:xfrm>
        <a:graphic>
          <a:graphicData uri="http://schemas.openxmlformats.org/drawingml/2006/chart">
            <c:chart r:id="rId7"/>
          </a:graphicData>
        </a:graphic>
      </p:graphicFrame>
      <p:graphicFrame>
        <p:nvGraphicFramePr>
          <p:cNvPr id="243" name="Google Shape;243;p14"/>
          <p:cNvGraphicFramePr/>
          <p:nvPr/>
        </p:nvGraphicFramePr>
        <p:xfrm>
          <a:off x="665871" y="4114800"/>
          <a:ext cx="4572000" cy="2743200"/>
        </p:xfrm>
        <a:graphic>
          <a:graphicData uri="http://schemas.openxmlformats.org/drawingml/2006/chart">
            <c:chart r:id="rId8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9" name="Google Shape;2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7674" y="-119578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72468" y="0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38339" y="-144195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3" name="Google Shape;253;p15"/>
          <p:cNvGraphicFramePr/>
          <p:nvPr/>
        </p:nvGraphicFramePr>
        <p:xfrm>
          <a:off x="196947" y="611943"/>
          <a:ext cx="4572000" cy="2743200"/>
        </p:xfrm>
        <a:graphic>
          <a:graphicData uri="http://schemas.openxmlformats.org/drawingml/2006/chart">
            <c:chart r:id="rId7"/>
          </a:graphicData>
        </a:graphic>
      </p:graphicFrame>
      <p:graphicFrame>
        <p:nvGraphicFramePr>
          <p:cNvPr id="254" name="Google Shape;254;p15"/>
          <p:cNvGraphicFramePr/>
          <p:nvPr/>
        </p:nvGraphicFramePr>
        <p:xfrm>
          <a:off x="196947" y="3502858"/>
          <a:ext cx="4572000" cy="2743200"/>
        </p:xfrm>
        <a:graphic>
          <a:graphicData uri="http://schemas.openxmlformats.org/drawingml/2006/chart">
            <c:chart r:id="rId8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0" name="Google Shape;2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760" y="0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554" y="119576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453" y="0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54352" y="119576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6"/>
          <p:cNvSpPr txBox="1"/>
          <p:nvPr/>
        </p:nvSpPr>
        <p:spPr>
          <a:xfrm>
            <a:off x="896866" y="1636403"/>
            <a:ext cx="9488556" cy="5093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If we have to launch a car model, then by analyzing the above data it has been found that there is more demand </a:t>
            </a:r>
            <a:r>
              <a:rPr lang="en-US" sz="2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-US" sz="25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C class then A class and 3 series type car models, then this type of car model can be launched and Its consumption is also very high.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Demand of Transmission type Manual is more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Demand of Electric Vehicle has increased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Demand of Small Engine size Car is more as fuel consumption by them is less hence more economical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Demand is rising for car in Price Range of 20000 to 30000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5" name="Google Shape;265;p16"/>
          <p:cNvSpPr txBox="1"/>
          <p:nvPr/>
        </p:nvSpPr>
        <p:spPr>
          <a:xfrm>
            <a:off x="901148" y="1113183"/>
            <a:ext cx="59123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8125" y="-119576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2919" y="0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63818" y="-119576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04717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 txBox="1"/>
          <p:nvPr/>
        </p:nvSpPr>
        <p:spPr>
          <a:xfrm>
            <a:off x="689113" y="1404729"/>
            <a:ext cx="1090653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Given Post purchase data Of Various Brands we came to conclusion that-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1.We can focus on cclass Brand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Transmission type Manual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3. With Electric as Fuel 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4. Price Range of 20000 to 30000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0" name="Google Shape;2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760" y="0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554" y="119576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453" y="0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54352" y="119576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8"/>
          <p:cNvSpPr txBox="1"/>
          <p:nvPr/>
        </p:nvSpPr>
        <p:spPr>
          <a:xfrm>
            <a:off x="3393678" y="2063875"/>
            <a:ext cx="1064149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6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359" y="-24619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1319" y="119576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3940" y="0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66561" y="119576"/>
            <a:ext cx="787790" cy="44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7908" y="1485106"/>
            <a:ext cx="10136930" cy="5320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464234" y="900331"/>
            <a:ext cx="112682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Schema Of Dataset - (An Overview)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777" y="-119580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37297" y="-2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4892" y="-119578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04210" y="-17586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225083" y="900332"/>
            <a:ext cx="70338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ABOUT THE PROJECT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225083" y="1842868"/>
            <a:ext cx="1174652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 are working as an analyst for a Car brand. The brand wants to launch one(or multiple types) car. You are given the post-purchase data for various Car brands and their models and have been asked to create a detailed analysis using the given data: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Note: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Use your creativity to get interesting insights from the data. Use Excel only for reporting and presentation. Rest all the points to analysis using SQL only.</a:t>
            </a:r>
            <a:endParaRPr/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Create an analysis to find the income class of UK citizens based on the price of Cars(You can use per-capita income in the UK from internet sources)</a:t>
            </a:r>
            <a:endParaRPr/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Categorize the cars on the basis of their price(Create as many buckets as you want as per your understanding of data) and analyze the: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(a.)price changes across the years and identifies the categories which have seen a significant jump in their price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(b.) changes in the number of cars sold across the years and identify the categories which have seen a significant jump in their sales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8580" y="-119578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3374" y="-2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77380" y="-119578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726830" y="1012874"/>
            <a:ext cx="6081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About project-(part-2)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872197" y="1983544"/>
            <a:ext cx="11113477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the above-identified categories for both points (a) &amp; (b), do a root cause analysis to identify the probable reason for their increase.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For, e.g., Its fuel efficiency as compared to other types of cars could be a reason.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3.Find relationship between fuel efficiency &amp; price of car/sales of car/fuel type/, 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4.Create an analysis to show the effect of fuel expenditure on the sales of car over the years(Get the fuel prices in the UK through the years through internet sources)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all of the above analysis, suggest cost and usage effective car types for the brand to launch(We can launch multiple types of car as well)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 are also asked to rank across all the models based on their total sales, average price, average mileage, average engine size, etc. and now filter the top 5 basis their sales. Observe the identified models and provide your inference.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Make a Dynamic Excel Dashboard from your findings, plot graphs &amp; create multiple tabs as needed, be as creative as you can.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6660" y="-126613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9590" y="14067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77380" y="-105511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253218" y="1055077"/>
            <a:ext cx="64992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About Dataset -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206326" y="1516742"/>
            <a:ext cx="1159177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having total 8 Dataset-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1.For car Brand-(5 dataset)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a.)Audi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b.)BMW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c.)Mercedes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d).Hyundai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e.)cclass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2.Car related Dataset-(3 Dataset)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a.)Model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b)Transmission 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c.)Fuel 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253218" y="5103674"/>
            <a:ext cx="1159177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 with the Dataset-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1.Created a VIEW in SQL to create union of all 5 Brand 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2.Two column in cclass were missing (tax &amp; mpg column) so we created two empty Column with same name so as to do Union of 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3.Used join operation for joining Rest of the Tables with our View as per requirement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2168" y="-49241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6962" y="70335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05516" y="-49241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04210" y="91431"/>
            <a:ext cx="787790" cy="4431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6"/>
          <p:cNvGraphicFramePr/>
          <p:nvPr/>
        </p:nvGraphicFramePr>
        <p:xfrm>
          <a:off x="1674056" y="1633610"/>
          <a:ext cx="7665720" cy="3824655"/>
        </p:xfrm>
        <a:graphic>
          <a:graphicData uri="http://schemas.openxmlformats.org/drawingml/2006/chart">
            <c:chart r:id="rId7"/>
          </a:graphicData>
        </a:graphic>
      </p:graphicFrame>
      <p:sp>
        <p:nvSpPr>
          <p:cNvPr id="152" name="Google Shape;152;p6"/>
          <p:cNvSpPr txBox="1"/>
          <p:nvPr/>
        </p:nvSpPr>
        <p:spPr>
          <a:xfrm>
            <a:off x="281353" y="682279"/>
            <a:ext cx="115777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1.Create an analysis to find the income class of UK citizens based on the price of Cars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9827" y="-144195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6822" y="-24619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05516" y="-144195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9008" y="1548411"/>
            <a:ext cx="6923649" cy="51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279008" y="703384"/>
            <a:ext cx="116644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 Categorize the cars on the basis of their price</a:t>
            </a:r>
            <a:endParaRPr/>
          </a:p>
        </p:txBody>
      </p:sp>
      <p:graphicFrame>
        <p:nvGraphicFramePr>
          <p:cNvPr id="164" name="Google Shape;164;p7"/>
          <p:cNvGraphicFramePr/>
          <p:nvPr/>
        </p:nvGraphicFramePr>
        <p:xfrm>
          <a:off x="7659861" y="16374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{0F9A469A-0DC4-4B17-ACC3-DF9102591B1E}</a:tableStyleId>
              </a:tblPr>
              <a:tblGrid>
                <a:gridCol w="1937400"/>
                <a:gridCol w="2064850"/>
              </a:tblGrid>
              <a:tr h="40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Price Range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Type of Car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0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Below 10000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Mini Compact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0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10000-20000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Sub Compact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0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20000-30000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Compact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0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Above 30000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Luxury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7674" y="-119578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72468" y="0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38339" y="-144195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8"/>
          <p:cNvGraphicFramePr/>
          <p:nvPr/>
        </p:nvGraphicFramePr>
        <p:xfrm>
          <a:off x="112542" y="1354015"/>
          <a:ext cx="11901267" cy="4990514"/>
        </p:xfrm>
        <a:graphic>
          <a:graphicData uri="http://schemas.openxmlformats.org/drawingml/2006/chart">
            <c:chart r:id="rId7"/>
          </a:graphicData>
        </a:graphic>
      </p:graphicFrame>
      <p:sp>
        <p:nvSpPr>
          <p:cNvPr id="175" name="Google Shape;175;p8"/>
          <p:cNvSpPr txBox="1"/>
          <p:nvPr/>
        </p:nvSpPr>
        <p:spPr>
          <a:xfrm>
            <a:off x="295422" y="801858"/>
            <a:ext cx="11718387" cy="383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2.a) Price changes across the years and identifies the categories which have seen a significant jump in their price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/>
        </p:nvSpPr>
        <p:spPr>
          <a:xfrm>
            <a:off x="5641144" y="298235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7674" y="-105510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72468" y="14068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38339" y="-130127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04210" y="14068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9"/>
          <p:cNvSpPr txBox="1"/>
          <p:nvPr/>
        </p:nvSpPr>
        <p:spPr>
          <a:xfrm>
            <a:off x="291548" y="626011"/>
            <a:ext cx="11357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2.b.Changes in the number of cars sold across the years</a:t>
            </a:r>
            <a:endParaRPr/>
          </a:p>
        </p:txBody>
      </p:sp>
      <p:graphicFrame>
        <p:nvGraphicFramePr>
          <p:cNvPr id="186" name="Google Shape;186;p9"/>
          <p:cNvGraphicFramePr/>
          <p:nvPr/>
        </p:nvGraphicFramePr>
        <p:xfrm>
          <a:off x="410816" y="1114919"/>
          <a:ext cx="10993393" cy="3801638"/>
        </p:xfrm>
        <a:graphic>
          <a:graphicData uri="http://schemas.openxmlformats.org/drawingml/2006/chart">
            <c:chart r:id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2022-09-11T09:45:53Z</dcterms:created>
  <dc:creator>phanindra bhushan</dc:creator>
</cp:coreProperties>
</file>