
<file path=[Content_Types].xml><?xml version="1.0" encoding="utf-8"?>
<Types xmlns="http://schemas.openxmlformats.org/package/2006/content-types">
  <Default Extension="png" ContentType="image/png"/>
  <Default Extension="web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1" r:id="rId5"/>
    <p:sldId id="264" r:id="rId6"/>
    <p:sldId id="265" r:id="rId7"/>
    <p:sldId id="266" r:id="rId8"/>
    <p:sldId id="267" r:id="rId9"/>
    <p:sldId id="268" r:id="rId10"/>
    <p:sldId id="269" r:id="rId11"/>
    <p:sldId id="270" r:id="rId12"/>
    <p:sldId id="271" r:id="rId13"/>
    <p:sldId id="272" r:id="rId14"/>
    <p:sldId id="273" r:id="rId15"/>
    <p:sldId id="262" r:id="rId16"/>
    <p:sldId id="274" r:id="rId17"/>
    <p:sldId id="275"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FDBD0D4-D9B7-444F-9D18-F97AA9F5449B}"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0DE929-EE9A-46FF-9DDE-4ACC6DCCE510}" type="slidenum">
              <a:rPr lang="en-US" smtClean="0"/>
              <a:t>‹#›</a:t>
            </a:fld>
            <a:endParaRPr lang="en-US"/>
          </a:p>
        </p:txBody>
      </p:sp>
    </p:spTree>
    <p:extLst>
      <p:ext uri="{BB962C8B-B14F-4D97-AF65-F5344CB8AC3E}">
        <p14:creationId xmlns:p14="http://schemas.microsoft.com/office/powerpoint/2010/main" val="1164839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DBD0D4-D9B7-444F-9D18-F97AA9F5449B}"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0DE929-EE9A-46FF-9DDE-4ACC6DCCE510}" type="slidenum">
              <a:rPr lang="en-US" smtClean="0"/>
              <a:t>‹#›</a:t>
            </a:fld>
            <a:endParaRPr lang="en-US"/>
          </a:p>
        </p:txBody>
      </p:sp>
    </p:spTree>
    <p:extLst>
      <p:ext uri="{BB962C8B-B14F-4D97-AF65-F5344CB8AC3E}">
        <p14:creationId xmlns:p14="http://schemas.microsoft.com/office/powerpoint/2010/main" val="19498034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DBD0D4-D9B7-444F-9D18-F97AA9F5449B}"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0DE929-EE9A-46FF-9DDE-4ACC6DCCE510}" type="slidenum">
              <a:rPr lang="en-US" smtClean="0"/>
              <a:t>‹#›</a:t>
            </a:fld>
            <a:endParaRPr lang="en-US"/>
          </a:p>
        </p:txBody>
      </p:sp>
    </p:spTree>
    <p:extLst>
      <p:ext uri="{BB962C8B-B14F-4D97-AF65-F5344CB8AC3E}">
        <p14:creationId xmlns:p14="http://schemas.microsoft.com/office/powerpoint/2010/main" val="22868685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FDBD0D4-D9B7-444F-9D18-F97AA9F5449B}"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0DE929-EE9A-46FF-9DDE-4ACC6DCCE510}" type="slidenum">
              <a:rPr lang="en-US" smtClean="0"/>
              <a:t>‹#›</a:t>
            </a:fld>
            <a:endParaRPr lang="en-US"/>
          </a:p>
        </p:txBody>
      </p:sp>
    </p:spTree>
    <p:extLst>
      <p:ext uri="{BB962C8B-B14F-4D97-AF65-F5344CB8AC3E}">
        <p14:creationId xmlns:p14="http://schemas.microsoft.com/office/powerpoint/2010/main" val="449207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FDBD0D4-D9B7-444F-9D18-F97AA9F5449B}" type="datetimeFigureOut">
              <a:rPr lang="en-US" smtClean="0"/>
              <a:t>9/25/2024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D0DE929-EE9A-46FF-9DDE-4ACC6DCCE510}" type="slidenum">
              <a:rPr lang="en-US" smtClean="0"/>
              <a:t>‹#›</a:t>
            </a:fld>
            <a:endParaRPr lang="en-US"/>
          </a:p>
        </p:txBody>
      </p:sp>
    </p:spTree>
    <p:extLst>
      <p:ext uri="{BB962C8B-B14F-4D97-AF65-F5344CB8AC3E}">
        <p14:creationId xmlns:p14="http://schemas.microsoft.com/office/powerpoint/2010/main" val="377034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FDBD0D4-D9B7-444F-9D18-F97AA9F5449B}" type="datetimeFigureOut">
              <a:rPr lang="en-US" smtClean="0"/>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0DE929-EE9A-46FF-9DDE-4ACC6DCCE510}" type="slidenum">
              <a:rPr lang="en-US" smtClean="0"/>
              <a:t>‹#›</a:t>
            </a:fld>
            <a:endParaRPr lang="en-US"/>
          </a:p>
        </p:txBody>
      </p:sp>
    </p:spTree>
    <p:extLst>
      <p:ext uri="{BB962C8B-B14F-4D97-AF65-F5344CB8AC3E}">
        <p14:creationId xmlns:p14="http://schemas.microsoft.com/office/powerpoint/2010/main" val="4237936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DBD0D4-D9B7-444F-9D18-F97AA9F5449B}" type="datetimeFigureOut">
              <a:rPr lang="en-US" smtClean="0"/>
              <a:t>9/25/2024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D0DE929-EE9A-46FF-9DDE-4ACC6DCCE510}" type="slidenum">
              <a:rPr lang="en-US" smtClean="0"/>
              <a:t>‹#›</a:t>
            </a:fld>
            <a:endParaRPr lang="en-US"/>
          </a:p>
        </p:txBody>
      </p:sp>
    </p:spTree>
    <p:extLst>
      <p:ext uri="{BB962C8B-B14F-4D97-AF65-F5344CB8AC3E}">
        <p14:creationId xmlns:p14="http://schemas.microsoft.com/office/powerpoint/2010/main" val="21913781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FDBD0D4-D9B7-444F-9D18-F97AA9F5449B}" type="datetimeFigureOut">
              <a:rPr lang="en-US" smtClean="0"/>
              <a:t>9/25/2024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D0DE929-EE9A-46FF-9DDE-4ACC6DCCE510}" type="slidenum">
              <a:rPr lang="en-US" smtClean="0"/>
              <a:t>‹#›</a:t>
            </a:fld>
            <a:endParaRPr lang="en-US"/>
          </a:p>
        </p:txBody>
      </p:sp>
    </p:spTree>
    <p:extLst>
      <p:ext uri="{BB962C8B-B14F-4D97-AF65-F5344CB8AC3E}">
        <p14:creationId xmlns:p14="http://schemas.microsoft.com/office/powerpoint/2010/main" val="2865571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DBD0D4-D9B7-444F-9D18-F97AA9F5449B}" type="datetimeFigureOut">
              <a:rPr lang="en-US" smtClean="0"/>
              <a:t>9/25/2024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D0DE929-EE9A-46FF-9DDE-4ACC6DCCE510}" type="slidenum">
              <a:rPr lang="en-US" smtClean="0"/>
              <a:t>‹#›</a:t>
            </a:fld>
            <a:endParaRPr lang="en-US"/>
          </a:p>
        </p:txBody>
      </p:sp>
    </p:spTree>
    <p:extLst>
      <p:ext uri="{BB962C8B-B14F-4D97-AF65-F5344CB8AC3E}">
        <p14:creationId xmlns:p14="http://schemas.microsoft.com/office/powerpoint/2010/main" val="42122367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DBD0D4-D9B7-444F-9D18-F97AA9F5449B}" type="datetimeFigureOut">
              <a:rPr lang="en-US" smtClean="0"/>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0DE929-EE9A-46FF-9DDE-4ACC6DCCE510}" type="slidenum">
              <a:rPr lang="en-US" smtClean="0"/>
              <a:t>‹#›</a:t>
            </a:fld>
            <a:endParaRPr lang="en-US"/>
          </a:p>
        </p:txBody>
      </p:sp>
    </p:spTree>
    <p:extLst>
      <p:ext uri="{BB962C8B-B14F-4D97-AF65-F5344CB8AC3E}">
        <p14:creationId xmlns:p14="http://schemas.microsoft.com/office/powerpoint/2010/main" val="36223967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FDBD0D4-D9B7-444F-9D18-F97AA9F5449B}" type="datetimeFigureOut">
              <a:rPr lang="en-US" smtClean="0"/>
              <a:t>9/25/2024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D0DE929-EE9A-46FF-9DDE-4ACC6DCCE510}" type="slidenum">
              <a:rPr lang="en-US" smtClean="0"/>
              <a:t>‹#›</a:t>
            </a:fld>
            <a:endParaRPr lang="en-US"/>
          </a:p>
        </p:txBody>
      </p:sp>
    </p:spTree>
    <p:extLst>
      <p:ext uri="{BB962C8B-B14F-4D97-AF65-F5344CB8AC3E}">
        <p14:creationId xmlns:p14="http://schemas.microsoft.com/office/powerpoint/2010/main" val="1624094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DBD0D4-D9B7-444F-9D18-F97AA9F5449B}" type="datetimeFigureOut">
              <a:rPr lang="en-US" smtClean="0"/>
              <a:t>9/25/2024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0DE929-EE9A-46FF-9DDE-4ACC6DCCE510}" type="slidenum">
              <a:rPr lang="en-US" smtClean="0"/>
              <a:t>‹#›</a:t>
            </a:fld>
            <a:endParaRPr lang="en-US"/>
          </a:p>
        </p:txBody>
      </p:sp>
    </p:spTree>
    <p:extLst>
      <p:ext uri="{BB962C8B-B14F-4D97-AF65-F5344CB8AC3E}">
        <p14:creationId xmlns:p14="http://schemas.microsoft.com/office/powerpoint/2010/main" val="3837363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lucid.app/lucidchart/fbcc2671-afe7-42b5-ab65-c62bd0b21bfe/edit?beaconFlowId=CF4C573C5B3051E1&amp;invitationId=inv_403a14c5-4540-4670-b7b9-ad8dd4195d55&amp;page=0_0" TargetMode="External"/><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web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webp"/><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Assignment</a:t>
            </a:r>
            <a:endParaRPr lang="en-US" dirty="0"/>
          </a:p>
        </p:txBody>
      </p:sp>
      <p:sp>
        <p:nvSpPr>
          <p:cNvPr id="3" name="Subtitle 2"/>
          <p:cNvSpPr>
            <a:spLocks noGrp="1"/>
          </p:cNvSpPr>
          <p:nvPr>
            <p:ph type="subTitle" idx="1"/>
          </p:nvPr>
        </p:nvSpPr>
        <p:spPr/>
        <p:txBody>
          <a:bodyPr>
            <a:normAutofit/>
          </a:bodyPr>
          <a:lstStyle/>
          <a:p>
            <a:r>
              <a:rPr lang="en-US" dirty="0" smtClean="0"/>
              <a:t>Below is </a:t>
            </a:r>
            <a:r>
              <a:rPr lang="en-US" dirty="0"/>
              <a:t>the architecture diagram illustrating the real-time streaming pipeline using Kafka </a:t>
            </a:r>
            <a:r>
              <a:rPr lang="en-US" dirty="0" smtClean="0"/>
              <a:t>Streams. </a:t>
            </a:r>
            <a:r>
              <a:rPr lang="en-US" dirty="0"/>
              <a:t>It shows data ingestion, processing, and aggregation flow, along with the integration with databases, monitoring, and dashboards for real-time analytics</a:t>
            </a:r>
            <a:r>
              <a:rPr lang="en-US" dirty="0" smtClean="0"/>
              <a:t>.</a:t>
            </a:r>
            <a:endParaRPr lang="en-US" dirty="0"/>
          </a:p>
        </p:txBody>
      </p:sp>
    </p:spTree>
    <p:extLst>
      <p:ext uri="{BB962C8B-B14F-4D97-AF65-F5344CB8AC3E}">
        <p14:creationId xmlns:p14="http://schemas.microsoft.com/office/powerpoint/2010/main" val="1489851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897039" y="1160060"/>
            <a:ext cx="9253182" cy="2862322"/>
          </a:xfrm>
          <a:prstGeom prst="rect">
            <a:avLst/>
          </a:prstGeom>
          <a:noFill/>
        </p:spPr>
        <p:txBody>
          <a:bodyPr wrap="square" rtlCol="0">
            <a:spAutoFit/>
          </a:bodyPr>
          <a:lstStyle/>
          <a:p>
            <a:pPr lvl="0"/>
            <a:r>
              <a:rPr lang="en-AE" b="1"/>
              <a:t>Data Transfer: </a:t>
            </a:r>
            <a:endParaRPr lang="en-US" sz="2800"/>
          </a:p>
          <a:p>
            <a:pPr lvl="1"/>
            <a:r>
              <a:rPr lang="en-AE"/>
              <a:t>Transfer output filtered data file via sFTP in batches of 2000 records each file.</a:t>
            </a:r>
            <a:endParaRPr lang="en-US" sz="2800"/>
          </a:p>
          <a:p>
            <a:pPr lvl="1"/>
            <a:r>
              <a:rPr lang="en-AE"/>
              <a:t>Sync the output data in realtime through API to an external system.</a:t>
            </a:r>
            <a:endParaRPr lang="en-US" sz="2800"/>
          </a:p>
          <a:p>
            <a:pPr lvl="1"/>
            <a:r>
              <a:rPr lang="en-AE"/>
              <a:t>Output Data Structure: BatchID, TRXN Timestamp, Car Driving Status, Current Longitude, Current Latitude, Current Area, KM, Amount (USD), Customer Hashed Mobile No, Name, Gender, Age, Nationality, PassportNo, ID No, Home Address, Lease Start Date, Lease Period, Care Make, Car Model, Plate No, Registration Date, Registration Expiry Date, Office Mobile No, Area, Office No, Working Hours, Agent Mobile No, Name, Gender, Age Band, Nationality</a:t>
            </a:r>
            <a:endParaRPr lang="en-US" sz="2800"/>
          </a:p>
          <a:p>
            <a:pPr lvl="1"/>
            <a:r>
              <a:rPr lang="en-AE"/>
              <a:t>Age Band [&lt;18, 19-30, 31-50, 51+]</a:t>
            </a:r>
            <a:endParaRPr lang="en-US" sz="2800"/>
          </a:p>
          <a:p>
            <a:pPr lvl="0"/>
            <a:r>
              <a:rPr lang="en-AE"/>
              <a:t>Store and maintain both anonymized and non-anonymized copies of the data.</a:t>
            </a:r>
            <a:endParaRPr lang="en-US" sz="2800"/>
          </a:p>
        </p:txBody>
      </p:sp>
    </p:spTree>
    <p:extLst>
      <p:ext uri="{BB962C8B-B14F-4D97-AF65-F5344CB8AC3E}">
        <p14:creationId xmlns:p14="http://schemas.microsoft.com/office/powerpoint/2010/main" val="1755262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97290" y="1037230"/>
            <a:ext cx="8557146" cy="6186309"/>
          </a:xfrm>
          <a:prstGeom prst="rect">
            <a:avLst/>
          </a:prstGeom>
          <a:noFill/>
        </p:spPr>
        <p:txBody>
          <a:bodyPr wrap="square" rtlCol="0">
            <a:spAutoFit/>
          </a:bodyPr>
          <a:lstStyle/>
          <a:p>
            <a:r>
              <a:rPr lang="en-US" dirty="0"/>
              <a:t>[Start]</a:t>
            </a:r>
          </a:p>
          <a:p>
            <a:r>
              <a:rPr lang="en-US" dirty="0"/>
              <a:t>    |</a:t>
            </a:r>
          </a:p>
          <a:p>
            <a:r>
              <a:rPr lang="en-US" dirty="0"/>
              <a:t>[Receive Data]</a:t>
            </a:r>
          </a:p>
          <a:p>
            <a:r>
              <a:rPr lang="en-US" dirty="0"/>
              <a:t>    |</a:t>
            </a:r>
          </a:p>
          <a:p>
            <a:r>
              <a:rPr lang="en-US" dirty="0"/>
              <a:t>[Data Filtering]</a:t>
            </a:r>
          </a:p>
          <a:p>
            <a:r>
              <a:rPr lang="en-US" dirty="0"/>
              <a:t>    |</a:t>
            </a:r>
          </a:p>
          <a:p>
            <a:r>
              <a:rPr lang="en-US" dirty="0"/>
              <a:t>[Batch Data Preparation] -&gt; [Batch 1] -&gt; [Transfer Data via </a:t>
            </a:r>
            <a:r>
              <a:rPr lang="en-US" dirty="0" err="1"/>
              <a:t>sFTP</a:t>
            </a:r>
            <a:r>
              <a:rPr lang="en-US" dirty="0"/>
              <a:t>]</a:t>
            </a:r>
          </a:p>
          <a:p>
            <a:r>
              <a:rPr lang="en-US" dirty="0"/>
              <a:t>    |                           | -&gt; [Log Status]</a:t>
            </a:r>
          </a:p>
          <a:p>
            <a:r>
              <a:rPr lang="en-US" dirty="0"/>
              <a:t>    |</a:t>
            </a:r>
          </a:p>
          <a:p>
            <a:r>
              <a:rPr lang="en-US" dirty="0"/>
              <a:t>    | (Repeat for each batch)</a:t>
            </a:r>
          </a:p>
          <a:p>
            <a:r>
              <a:rPr lang="en-US" dirty="0"/>
              <a:t>    |</a:t>
            </a:r>
          </a:p>
          <a:p>
            <a:r>
              <a:rPr lang="en-US" dirty="0"/>
              <a:t>[Sync Data via API] -&gt; [Log Status]</a:t>
            </a:r>
          </a:p>
          <a:p>
            <a:r>
              <a:rPr lang="en-US" dirty="0"/>
              <a:t>    |</a:t>
            </a:r>
          </a:p>
          <a:p>
            <a:r>
              <a:rPr lang="en-US" dirty="0"/>
              <a:t>[Store Data]</a:t>
            </a:r>
          </a:p>
          <a:p>
            <a:r>
              <a:rPr lang="en-US" dirty="0"/>
              <a:t>    |------------------|</a:t>
            </a:r>
          </a:p>
          <a:p>
            <a:r>
              <a:rPr lang="en-US" dirty="0"/>
              <a:t>    |                  |</a:t>
            </a:r>
          </a:p>
          <a:p>
            <a:r>
              <a:rPr lang="en-US" dirty="0"/>
              <a:t>[Anonymized Copy]    [Non-Anonymized Copy]</a:t>
            </a:r>
          </a:p>
          <a:p>
            <a:r>
              <a:rPr lang="en-US" dirty="0"/>
              <a:t>    |</a:t>
            </a:r>
          </a:p>
          <a:p>
            <a:r>
              <a:rPr lang="en-US" dirty="0"/>
              <a:t>[Data Structure Validation]</a:t>
            </a:r>
          </a:p>
          <a:p>
            <a:r>
              <a:rPr lang="en-US" dirty="0"/>
              <a:t>    |</a:t>
            </a:r>
          </a:p>
          <a:p>
            <a:r>
              <a:rPr lang="en-US" dirty="0"/>
              <a:t>[End]</a:t>
            </a:r>
          </a:p>
          <a:p>
            <a:endParaRPr lang="en-US" dirty="0"/>
          </a:p>
        </p:txBody>
      </p:sp>
    </p:spTree>
    <p:extLst>
      <p:ext uri="{BB962C8B-B14F-4D97-AF65-F5344CB8AC3E}">
        <p14:creationId xmlns:p14="http://schemas.microsoft.com/office/powerpoint/2010/main" val="1603875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4525" y="559558"/>
            <a:ext cx="10809027" cy="4247317"/>
          </a:xfrm>
          <a:prstGeom prst="rect">
            <a:avLst/>
          </a:prstGeom>
          <a:noFill/>
        </p:spPr>
        <p:txBody>
          <a:bodyPr wrap="square" rtlCol="0">
            <a:spAutoFit/>
          </a:bodyPr>
          <a:lstStyle/>
          <a:p>
            <a:r>
              <a:rPr lang="en-US" dirty="0" smtClean="0"/>
              <a:t>E-R diagram flow</a:t>
            </a:r>
          </a:p>
          <a:p>
            <a:endParaRPr lang="en-US" dirty="0"/>
          </a:p>
          <a:p>
            <a:endParaRPr lang="en-US" dirty="0" smtClean="0"/>
          </a:p>
          <a:p>
            <a:r>
              <a:rPr lang="en-US" dirty="0"/>
              <a:t>[Batch]</a:t>
            </a:r>
          </a:p>
          <a:p>
            <a:r>
              <a:rPr lang="en-US" dirty="0"/>
              <a:t>    |</a:t>
            </a:r>
          </a:p>
          <a:p>
            <a:r>
              <a:rPr lang="en-US" dirty="0"/>
              <a:t>    | (1:M)</a:t>
            </a:r>
          </a:p>
          <a:p>
            <a:r>
              <a:rPr lang="en-US" dirty="0"/>
              <a:t>    |</a:t>
            </a:r>
          </a:p>
          <a:p>
            <a:r>
              <a:rPr lang="en-US" dirty="0"/>
              <a:t>[Transaction] &lt;------ [Customer]</a:t>
            </a:r>
          </a:p>
          <a:p>
            <a:r>
              <a:rPr lang="en-US" dirty="0"/>
              <a:t>    |</a:t>
            </a:r>
          </a:p>
          <a:p>
            <a:r>
              <a:rPr lang="en-US" dirty="0"/>
              <a:t>    | (M:1)</a:t>
            </a:r>
          </a:p>
          <a:p>
            <a:r>
              <a:rPr lang="en-US" dirty="0"/>
              <a:t>    |</a:t>
            </a:r>
          </a:p>
          <a:p>
            <a:r>
              <a:rPr lang="en-US" dirty="0"/>
              <a:t>[Agent]</a:t>
            </a:r>
          </a:p>
          <a:p>
            <a:endParaRPr lang="en-US" dirty="0" smtClean="0"/>
          </a:p>
          <a:p>
            <a:endParaRPr lang="en-US" dirty="0"/>
          </a:p>
          <a:p>
            <a:endParaRPr lang="en-US" dirty="0"/>
          </a:p>
        </p:txBody>
      </p:sp>
    </p:spTree>
    <p:extLst>
      <p:ext uri="{BB962C8B-B14F-4D97-AF65-F5344CB8AC3E}">
        <p14:creationId xmlns:p14="http://schemas.microsoft.com/office/powerpoint/2010/main" val="7839936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55093" y="655093"/>
            <a:ext cx="11327641" cy="10618291"/>
          </a:xfrm>
          <a:prstGeom prst="rect">
            <a:avLst/>
          </a:prstGeom>
          <a:noFill/>
        </p:spPr>
        <p:txBody>
          <a:bodyPr wrap="square" rtlCol="0">
            <a:spAutoFit/>
          </a:bodyPr>
          <a:lstStyle/>
          <a:p>
            <a:endParaRPr lang="en-US" dirty="0" smtClean="0"/>
          </a:p>
          <a:p>
            <a:r>
              <a:rPr lang="en-US" dirty="0" smtClean="0"/>
              <a:t>Flow diagram</a:t>
            </a:r>
            <a:endParaRPr lang="en-US" dirty="0"/>
          </a:p>
          <a:p>
            <a:endParaRPr lang="en-US" dirty="0" smtClean="0"/>
          </a:p>
          <a:p>
            <a:r>
              <a:rPr lang="en-US" dirty="0"/>
              <a:t>[Start]</a:t>
            </a:r>
          </a:p>
          <a:p>
            <a:r>
              <a:rPr lang="en-US" dirty="0"/>
              <a:t>    |</a:t>
            </a:r>
          </a:p>
          <a:p>
            <a:r>
              <a:rPr lang="en-US" dirty="0"/>
              <a:t>[Source: Generate Dummy Data]</a:t>
            </a:r>
          </a:p>
          <a:p>
            <a:r>
              <a:rPr lang="en-US" dirty="0"/>
              <a:t>    |</a:t>
            </a:r>
          </a:p>
          <a:p>
            <a:r>
              <a:rPr lang="en-US" dirty="0"/>
              <a:t>[Ingestion: Read Records]</a:t>
            </a:r>
          </a:p>
          <a:p>
            <a:r>
              <a:rPr lang="en-US" dirty="0"/>
              <a:t>    |</a:t>
            </a:r>
          </a:p>
          <a:p>
            <a:r>
              <a:rPr lang="en-US" dirty="0"/>
              <a:t>[Reject Bad Records]  &lt;------ [Validation against Schema]</a:t>
            </a:r>
          </a:p>
          <a:p>
            <a:r>
              <a:rPr lang="en-US" dirty="0"/>
              <a:t>    |</a:t>
            </a:r>
          </a:p>
          <a:p>
            <a:r>
              <a:rPr lang="en-US" dirty="0"/>
              <a:t>[Enrichment: Join Data]</a:t>
            </a:r>
          </a:p>
          <a:p>
            <a:r>
              <a:rPr lang="en-US" dirty="0"/>
              <a:t>    |</a:t>
            </a:r>
          </a:p>
          <a:p>
            <a:r>
              <a:rPr lang="en-US" dirty="0"/>
              <a:t>[</a:t>
            </a:r>
            <a:r>
              <a:rPr lang="en-US" dirty="0" err="1"/>
              <a:t>Anonymization</a:t>
            </a:r>
            <a:r>
              <a:rPr lang="en-US" dirty="0"/>
              <a:t>: Apply SHA256]</a:t>
            </a:r>
          </a:p>
          <a:p>
            <a:r>
              <a:rPr lang="en-US" dirty="0"/>
              <a:t>    |</a:t>
            </a:r>
          </a:p>
          <a:p>
            <a:r>
              <a:rPr lang="en-US" dirty="0"/>
              <a:t>[Filtration: Filter by City]</a:t>
            </a:r>
          </a:p>
          <a:p>
            <a:r>
              <a:rPr lang="en-US" dirty="0"/>
              <a:t>    |</a:t>
            </a:r>
          </a:p>
          <a:p>
            <a:r>
              <a:rPr lang="en-US" dirty="0"/>
              <a:t>[Output: Generate Files (500 records each)]</a:t>
            </a:r>
          </a:p>
          <a:p>
            <a:r>
              <a:rPr lang="en-US" dirty="0"/>
              <a:t>    |</a:t>
            </a:r>
          </a:p>
          <a:p>
            <a:r>
              <a:rPr lang="en-US" dirty="0"/>
              <a:t>[End]</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a:p>
        </p:txBody>
      </p:sp>
    </p:spTree>
    <p:extLst>
      <p:ext uri="{BB962C8B-B14F-4D97-AF65-F5344CB8AC3E}">
        <p14:creationId xmlns:p14="http://schemas.microsoft.com/office/powerpoint/2010/main" val="647878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433015" y="631203"/>
            <a:ext cx="9686908" cy="4335399"/>
          </a:xfrm>
          <a:prstGeom prst="rect">
            <a:avLst/>
          </a:prstGeom>
        </p:spPr>
      </p:pic>
      <p:sp>
        <p:nvSpPr>
          <p:cNvPr id="3" name="TextBox 2"/>
          <p:cNvSpPr txBox="1"/>
          <p:nvPr/>
        </p:nvSpPr>
        <p:spPr>
          <a:xfrm>
            <a:off x="1992573" y="5445457"/>
            <a:ext cx="9416955" cy="1200329"/>
          </a:xfrm>
          <a:prstGeom prst="rect">
            <a:avLst/>
          </a:prstGeom>
          <a:noFill/>
        </p:spPr>
        <p:txBody>
          <a:bodyPr wrap="square" rtlCol="0">
            <a:spAutoFit/>
          </a:bodyPr>
          <a:lstStyle/>
          <a:p>
            <a:r>
              <a:rPr lang="en-US">
                <a:hlinkClick r:id="rId3"/>
              </a:rPr>
              <a:t>https</a:t>
            </a:r>
            <a:r>
              <a:rPr lang="en-US">
                <a:hlinkClick r:id="rId3"/>
              </a:rPr>
              <a:t>://</a:t>
            </a:r>
            <a:r>
              <a:rPr lang="en-US" smtClean="0">
                <a:hlinkClick r:id="rId3"/>
              </a:rPr>
              <a:t>lucid.app/lucidchart/fbcc2671-afe7-42b5-ab65-c62bd0b21bfe/edit?beaconFlowId=CF4C573C5B3051E1&amp;invitationId=inv_403a14c5-4540-4670-b7b9-ad8dd4195d55&amp;page=0_0</a:t>
            </a:r>
            <a:endParaRPr lang="en-US" smtClean="0"/>
          </a:p>
          <a:p>
            <a:endParaRPr lang="en-US" smtClean="0"/>
          </a:p>
        </p:txBody>
      </p:sp>
    </p:spTree>
    <p:extLst>
      <p:ext uri="{BB962C8B-B14F-4D97-AF65-F5344CB8AC3E}">
        <p14:creationId xmlns:p14="http://schemas.microsoft.com/office/powerpoint/2010/main" val="10299685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3350" y="257175"/>
            <a:ext cx="12458700" cy="6343650"/>
          </a:xfrm>
          <a:prstGeom prst="rect">
            <a:avLst/>
          </a:prstGeom>
        </p:spPr>
      </p:pic>
    </p:spTree>
    <p:extLst>
      <p:ext uri="{BB962C8B-B14F-4D97-AF65-F5344CB8AC3E}">
        <p14:creationId xmlns:p14="http://schemas.microsoft.com/office/powerpoint/2010/main" val="295059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7239" y="288663"/>
            <a:ext cx="5743575" cy="2295525"/>
          </a:xfrm>
          <a:prstGeom prst="rect">
            <a:avLst/>
          </a:prstGeom>
        </p:spPr>
      </p:pic>
      <p:pic>
        <p:nvPicPr>
          <p:cNvPr id="3" name="Picture 2"/>
          <p:cNvPicPr>
            <a:picLocks noChangeAspect="1"/>
          </p:cNvPicPr>
          <p:nvPr/>
        </p:nvPicPr>
        <p:blipFill>
          <a:blip r:embed="rId3"/>
          <a:stretch>
            <a:fillRect/>
          </a:stretch>
        </p:blipFill>
        <p:spPr>
          <a:xfrm>
            <a:off x="317239" y="2762179"/>
            <a:ext cx="5646833" cy="3311076"/>
          </a:xfrm>
          <a:prstGeom prst="rect">
            <a:avLst/>
          </a:prstGeom>
        </p:spPr>
      </p:pic>
      <p:pic>
        <p:nvPicPr>
          <p:cNvPr id="4" name="Picture 3"/>
          <p:cNvPicPr>
            <a:picLocks noChangeAspect="1"/>
          </p:cNvPicPr>
          <p:nvPr/>
        </p:nvPicPr>
        <p:blipFill>
          <a:blip r:embed="rId4"/>
          <a:stretch>
            <a:fillRect/>
          </a:stretch>
        </p:blipFill>
        <p:spPr>
          <a:xfrm>
            <a:off x="6060814" y="538091"/>
            <a:ext cx="4981575" cy="3255987"/>
          </a:xfrm>
          <a:prstGeom prst="rect">
            <a:avLst/>
          </a:prstGeom>
        </p:spPr>
      </p:pic>
      <p:pic>
        <p:nvPicPr>
          <p:cNvPr id="5" name="Picture 4"/>
          <p:cNvPicPr>
            <a:picLocks noChangeAspect="1"/>
          </p:cNvPicPr>
          <p:nvPr/>
        </p:nvPicPr>
        <p:blipFill>
          <a:blip r:embed="rId5"/>
          <a:stretch>
            <a:fillRect/>
          </a:stretch>
        </p:blipFill>
        <p:spPr>
          <a:xfrm>
            <a:off x="6060814" y="4002562"/>
            <a:ext cx="5419085" cy="2737285"/>
          </a:xfrm>
          <a:prstGeom prst="rect">
            <a:avLst/>
          </a:prstGeom>
        </p:spPr>
      </p:pic>
    </p:spTree>
    <p:extLst>
      <p:ext uri="{BB962C8B-B14F-4D97-AF65-F5344CB8AC3E}">
        <p14:creationId xmlns:p14="http://schemas.microsoft.com/office/powerpoint/2010/main" val="29916322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0" y="99159"/>
            <a:ext cx="5848350" cy="3653975"/>
          </a:xfrm>
          <a:prstGeom prst="rect">
            <a:avLst/>
          </a:prstGeom>
        </p:spPr>
      </p:pic>
      <p:pic>
        <p:nvPicPr>
          <p:cNvPr id="3" name="Picture 2"/>
          <p:cNvPicPr>
            <a:picLocks noChangeAspect="1"/>
          </p:cNvPicPr>
          <p:nvPr/>
        </p:nvPicPr>
        <p:blipFill>
          <a:blip r:embed="rId3"/>
          <a:stretch>
            <a:fillRect/>
          </a:stretch>
        </p:blipFill>
        <p:spPr>
          <a:xfrm>
            <a:off x="6073822" y="212179"/>
            <a:ext cx="5257800" cy="4086225"/>
          </a:xfrm>
          <a:prstGeom prst="rect">
            <a:avLst/>
          </a:prstGeom>
        </p:spPr>
      </p:pic>
      <p:pic>
        <p:nvPicPr>
          <p:cNvPr id="4" name="Picture 3"/>
          <p:cNvPicPr>
            <a:picLocks noChangeAspect="1"/>
          </p:cNvPicPr>
          <p:nvPr/>
        </p:nvPicPr>
        <p:blipFill>
          <a:blip r:embed="rId4"/>
          <a:stretch>
            <a:fillRect/>
          </a:stretch>
        </p:blipFill>
        <p:spPr>
          <a:xfrm>
            <a:off x="117143" y="3753134"/>
            <a:ext cx="5137245" cy="2934269"/>
          </a:xfrm>
          <a:prstGeom prst="rect">
            <a:avLst/>
          </a:prstGeom>
        </p:spPr>
      </p:pic>
      <p:pic>
        <p:nvPicPr>
          <p:cNvPr id="5" name="Picture 4"/>
          <p:cNvPicPr>
            <a:picLocks noChangeAspect="1"/>
          </p:cNvPicPr>
          <p:nvPr/>
        </p:nvPicPr>
        <p:blipFill>
          <a:blip r:embed="rId5"/>
          <a:stretch>
            <a:fillRect/>
          </a:stretch>
        </p:blipFill>
        <p:spPr>
          <a:xfrm>
            <a:off x="6340522" y="4159225"/>
            <a:ext cx="4724400" cy="2752725"/>
          </a:xfrm>
          <a:prstGeom prst="rect">
            <a:avLst/>
          </a:prstGeom>
        </p:spPr>
      </p:pic>
    </p:spTree>
    <p:extLst>
      <p:ext uri="{BB962C8B-B14F-4D97-AF65-F5344CB8AC3E}">
        <p14:creationId xmlns:p14="http://schemas.microsoft.com/office/powerpoint/2010/main" val="231191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2878" y="0"/>
            <a:ext cx="5524500" cy="3200400"/>
          </a:xfrm>
          <a:prstGeom prst="rect">
            <a:avLst/>
          </a:prstGeom>
        </p:spPr>
      </p:pic>
      <p:sp>
        <p:nvSpPr>
          <p:cNvPr id="3" name="TextBox 2"/>
          <p:cNvSpPr txBox="1"/>
          <p:nvPr/>
        </p:nvSpPr>
        <p:spPr>
          <a:xfrm>
            <a:off x="614149" y="3725839"/>
            <a:ext cx="10945505" cy="18651260"/>
          </a:xfrm>
          <a:prstGeom prst="rect">
            <a:avLst/>
          </a:prstGeom>
          <a:noFill/>
        </p:spPr>
        <p:txBody>
          <a:bodyPr wrap="square" rtlCol="0">
            <a:spAutoFit/>
          </a:bodyPr>
          <a:lstStyle/>
          <a:p>
            <a:r>
              <a:rPr lang="en-US" dirty="0" smtClean="0"/>
              <a:t>Sample </a:t>
            </a:r>
            <a:r>
              <a:rPr lang="en-US" dirty="0" err="1" smtClean="0"/>
              <a:t>javascript</a:t>
            </a:r>
            <a:r>
              <a:rPr lang="en-US" dirty="0" smtClean="0"/>
              <a:t> file to generate faker data</a:t>
            </a:r>
          </a:p>
          <a:p>
            <a:endParaRPr lang="en-US" dirty="0"/>
          </a:p>
          <a:p>
            <a:r>
              <a:rPr lang="en-US" dirty="0" smtClean="0"/>
              <a:t>//</a:t>
            </a:r>
            <a:r>
              <a:rPr lang="en-US" dirty="0"/>
              <a:t> Function to generate random phone numbers</a:t>
            </a:r>
          </a:p>
          <a:p>
            <a:r>
              <a:rPr lang="en-US" b="1" dirty="0"/>
              <a:t>function</a:t>
            </a:r>
            <a:r>
              <a:rPr lang="en-US" dirty="0"/>
              <a:t> </a:t>
            </a:r>
            <a:r>
              <a:rPr lang="en-US" dirty="0" err="1"/>
              <a:t>randomPhoneNumber</a:t>
            </a:r>
            <a:r>
              <a:rPr lang="en-US" dirty="0"/>
              <a:t>() {</a:t>
            </a:r>
          </a:p>
          <a:p>
            <a:r>
              <a:rPr lang="en-US" dirty="0"/>
              <a:t>    </a:t>
            </a:r>
            <a:r>
              <a:rPr lang="en-US" b="1" dirty="0"/>
              <a:t>return</a:t>
            </a:r>
            <a:r>
              <a:rPr lang="en-US" dirty="0"/>
              <a:t> </a:t>
            </a:r>
            <a:r>
              <a:rPr lang="en-US" dirty="0" err="1"/>
              <a:t>Math.</a:t>
            </a:r>
            <a:r>
              <a:rPr lang="en-US" b="1" dirty="0" err="1"/>
              <a:t>floor</a:t>
            </a:r>
            <a:r>
              <a:rPr lang="en-US" dirty="0"/>
              <a:t>(</a:t>
            </a:r>
            <a:r>
              <a:rPr lang="en-US" dirty="0" err="1"/>
              <a:t>Math.</a:t>
            </a:r>
            <a:r>
              <a:rPr lang="en-US" b="1" dirty="0" err="1"/>
              <a:t>random</a:t>
            </a:r>
            <a:r>
              <a:rPr lang="en-US" dirty="0"/>
              <a:t>() </a:t>
            </a:r>
            <a:r>
              <a:rPr lang="en-US" b="1" dirty="0"/>
              <a:t>*</a:t>
            </a:r>
            <a:r>
              <a:rPr lang="en-US" dirty="0"/>
              <a:t> (9999999999 </a:t>
            </a:r>
            <a:r>
              <a:rPr lang="en-US" b="1" dirty="0"/>
              <a:t>-</a:t>
            </a:r>
            <a:r>
              <a:rPr lang="en-US" dirty="0"/>
              <a:t> 1000000000 </a:t>
            </a:r>
            <a:r>
              <a:rPr lang="en-US" b="1" dirty="0"/>
              <a:t>+</a:t>
            </a:r>
            <a:r>
              <a:rPr lang="en-US" dirty="0"/>
              <a:t> 1)) </a:t>
            </a:r>
            <a:r>
              <a:rPr lang="en-US" b="1" dirty="0"/>
              <a:t>+</a:t>
            </a:r>
            <a:r>
              <a:rPr lang="en-US" dirty="0"/>
              <a:t> 1000000000;</a:t>
            </a:r>
          </a:p>
          <a:p>
            <a:r>
              <a:rPr lang="en-US" dirty="0"/>
              <a:t>}</a:t>
            </a:r>
          </a:p>
          <a:p>
            <a:r>
              <a:rPr lang="en-US" dirty="0"/>
              <a:t/>
            </a:r>
            <a:br>
              <a:rPr lang="en-US" dirty="0"/>
            </a:br>
            <a:r>
              <a:rPr lang="en-US" dirty="0"/>
              <a:t>// Function to generate random names</a:t>
            </a:r>
          </a:p>
          <a:p>
            <a:r>
              <a:rPr lang="en-US" b="1" dirty="0"/>
              <a:t>function</a:t>
            </a:r>
            <a:r>
              <a:rPr lang="en-US" dirty="0"/>
              <a:t> </a:t>
            </a:r>
            <a:r>
              <a:rPr lang="en-US" dirty="0" err="1"/>
              <a:t>randomName</a:t>
            </a:r>
            <a:r>
              <a:rPr lang="en-US" dirty="0"/>
              <a:t>() {</a:t>
            </a:r>
          </a:p>
          <a:p>
            <a:r>
              <a:rPr lang="en-US" dirty="0"/>
              <a:t>    </a:t>
            </a:r>
            <a:r>
              <a:rPr lang="en-US" dirty="0" err="1"/>
              <a:t>const</a:t>
            </a:r>
            <a:r>
              <a:rPr lang="en-US" dirty="0"/>
              <a:t> names </a:t>
            </a:r>
            <a:r>
              <a:rPr lang="en-US" b="1" dirty="0"/>
              <a:t>=</a:t>
            </a:r>
            <a:r>
              <a:rPr lang="en-US" dirty="0"/>
              <a:t> ["John Doe", "Jane Smith", "Alice Johnson", "Bob Brown"];</a:t>
            </a:r>
          </a:p>
          <a:p>
            <a:r>
              <a:rPr lang="en-US" dirty="0"/>
              <a:t>    </a:t>
            </a:r>
            <a:r>
              <a:rPr lang="en-US" b="1" dirty="0"/>
              <a:t>return</a:t>
            </a:r>
            <a:r>
              <a:rPr lang="en-US" dirty="0"/>
              <a:t> names[</a:t>
            </a:r>
            <a:r>
              <a:rPr lang="en-US" dirty="0" err="1"/>
              <a:t>Math.</a:t>
            </a:r>
            <a:r>
              <a:rPr lang="en-US" b="1" dirty="0" err="1"/>
              <a:t>floor</a:t>
            </a:r>
            <a:r>
              <a:rPr lang="en-US" dirty="0"/>
              <a:t>(</a:t>
            </a:r>
            <a:r>
              <a:rPr lang="en-US" dirty="0" err="1"/>
              <a:t>Math.</a:t>
            </a:r>
            <a:r>
              <a:rPr lang="en-US" b="1" dirty="0" err="1"/>
              <a:t>random</a:t>
            </a:r>
            <a:r>
              <a:rPr lang="en-US" dirty="0"/>
              <a:t>() </a:t>
            </a:r>
            <a:r>
              <a:rPr lang="en-US" b="1" dirty="0"/>
              <a:t>*</a:t>
            </a:r>
            <a:r>
              <a:rPr lang="en-US" dirty="0"/>
              <a:t> </a:t>
            </a:r>
            <a:r>
              <a:rPr lang="en-US" dirty="0" err="1"/>
              <a:t>names.length</a:t>
            </a:r>
            <a:r>
              <a:rPr lang="en-US" dirty="0"/>
              <a:t>)];</a:t>
            </a:r>
          </a:p>
          <a:p>
            <a:r>
              <a:rPr lang="en-US" dirty="0"/>
              <a:t>}</a:t>
            </a:r>
          </a:p>
          <a:p>
            <a:r>
              <a:rPr lang="en-US" dirty="0"/>
              <a:t/>
            </a:r>
            <a:br>
              <a:rPr lang="en-US" dirty="0"/>
            </a:br>
            <a:r>
              <a:rPr lang="en-US" dirty="0"/>
              <a:t>// Function to generate a random gender</a:t>
            </a:r>
          </a:p>
          <a:p>
            <a:r>
              <a:rPr lang="en-US" b="1" dirty="0"/>
              <a:t>function</a:t>
            </a:r>
            <a:r>
              <a:rPr lang="en-US" dirty="0"/>
              <a:t> </a:t>
            </a:r>
            <a:r>
              <a:rPr lang="en-US" dirty="0" err="1"/>
              <a:t>randomGender</a:t>
            </a:r>
            <a:r>
              <a:rPr lang="en-US" dirty="0"/>
              <a:t>() {</a:t>
            </a:r>
          </a:p>
          <a:p>
            <a:r>
              <a:rPr lang="en-US" dirty="0"/>
              <a:t>    </a:t>
            </a:r>
            <a:r>
              <a:rPr lang="en-US" dirty="0" err="1"/>
              <a:t>const</a:t>
            </a:r>
            <a:r>
              <a:rPr lang="en-US" dirty="0"/>
              <a:t> genders </a:t>
            </a:r>
            <a:r>
              <a:rPr lang="en-US" b="1" dirty="0"/>
              <a:t>=</a:t>
            </a:r>
            <a:r>
              <a:rPr lang="en-US" dirty="0"/>
              <a:t> ["M", "F", "O"];</a:t>
            </a:r>
          </a:p>
          <a:p>
            <a:r>
              <a:rPr lang="en-US" dirty="0"/>
              <a:t>    </a:t>
            </a:r>
            <a:r>
              <a:rPr lang="en-US" b="1" dirty="0"/>
              <a:t>return</a:t>
            </a:r>
            <a:r>
              <a:rPr lang="en-US" dirty="0"/>
              <a:t> genders[</a:t>
            </a:r>
            <a:r>
              <a:rPr lang="en-US" dirty="0" err="1"/>
              <a:t>Math.</a:t>
            </a:r>
            <a:r>
              <a:rPr lang="en-US" b="1" dirty="0" err="1"/>
              <a:t>floor</a:t>
            </a:r>
            <a:r>
              <a:rPr lang="en-US" dirty="0"/>
              <a:t>(</a:t>
            </a:r>
            <a:r>
              <a:rPr lang="en-US" dirty="0" err="1"/>
              <a:t>Math.</a:t>
            </a:r>
            <a:r>
              <a:rPr lang="en-US" b="1" dirty="0" err="1"/>
              <a:t>random</a:t>
            </a:r>
            <a:r>
              <a:rPr lang="en-US" dirty="0"/>
              <a:t>() </a:t>
            </a:r>
            <a:r>
              <a:rPr lang="en-US" b="1" dirty="0"/>
              <a:t>*</a:t>
            </a:r>
            <a:r>
              <a:rPr lang="en-US" dirty="0"/>
              <a:t> </a:t>
            </a:r>
            <a:r>
              <a:rPr lang="en-US" dirty="0" err="1"/>
              <a:t>genders.length</a:t>
            </a:r>
            <a:r>
              <a:rPr lang="en-US" dirty="0"/>
              <a:t>)];</a:t>
            </a:r>
          </a:p>
          <a:p>
            <a:r>
              <a:rPr lang="en-US" dirty="0"/>
              <a:t>}</a:t>
            </a:r>
          </a:p>
          <a:p>
            <a:r>
              <a:rPr lang="en-US" dirty="0"/>
              <a:t/>
            </a:r>
            <a:br>
              <a:rPr lang="en-US" dirty="0"/>
            </a:br>
            <a:r>
              <a:rPr lang="en-US" dirty="0"/>
              <a:t>// Function to generate a random nationality</a:t>
            </a:r>
          </a:p>
          <a:p>
            <a:r>
              <a:rPr lang="en-US" b="1" dirty="0"/>
              <a:t>function</a:t>
            </a:r>
            <a:r>
              <a:rPr lang="en-US" dirty="0"/>
              <a:t> </a:t>
            </a:r>
            <a:r>
              <a:rPr lang="en-US" dirty="0" err="1"/>
              <a:t>randomNationality</a:t>
            </a:r>
            <a:r>
              <a:rPr lang="en-US" dirty="0"/>
              <a:t>() {</a:t>
            </a:r>
          </a:p>
          <a:p>
            <a:r>
              <a:rPr lang="en-US" dirty="0"/>
              <a:t>    </a:t>
            </a:r>
            <a:r>
              <a:rPr lang="en-US" dirty="0" err="1"/>
              <a:t>const</a:t>
            </a:r>
            <a:r>
              <a:rPr lang="en-US" dirty="0"/>
              <a:t> nationalities </a:t>
            </a:r>
            <a:r>
              <a:rPr lang="en-US" b="1" dirty="0"/>
              <a:t>=</a:t>
            </a:r>
            <a:r>
              <a:rPr lang="en-US" dirty="0"/>
              <a:t> ["</a:t>
            </a:r>
            <a:r>
              <a:rPr lang="en-US" dirty="0" err="1"/>
              <a:t>American","UAE</a:t>
            </a:r>
            <a:r>
              <a:rPr lang="en-US" dirty="0"/>
              <a:t>", "British", "Canadian", "Australian"];</a:t>
            </a:r>
          </a:p>
          <a:p>
            <a:r>
              <a:rPr lang="en-US" dirty="0"/>
              <a:t>    </a:t>
            </a:r>
            <a:r>
              <a:rPr lang="en-US" b="1" dirty="0"/>
              <a:t>return</a:t>
            </a:r>
            <a:r>
              <a:rPr lang="en-US" dirty="0"/>
              <a:t> nationalities[</a:t>
            </a:r>
            <a:r>
              <a:rPr lang="en-US" dirty="0" err="1"/>
              <a:t>Math.</a:t>
            </a:r>
            <a:r>
              <a:rPr lang="en-US" b="1" dirty="0" err="1"/>
              <a:t>floor</a:t>
            </a:r>
            <a:r>
              <a:rPr lang="en-US" dirty="0"/>
              <a:t>(</a:t>
            </a:r>
            <a:r>
              <a:rPr lang="en-US" dirty="0" err="1"/>
              <a:t>Math.</a:t>
            </a:r>
            <a:r>
              <a:rPr lang="en-US" b="1" dirty="0" err="1"/>
              <a:t>random</a:t>
            </a:r>
            <a:r>
              <a:rPr lang="en-US" dirty="0"/>
              <a:t>() </a:t>
            </a:r>
            <a:r>
              <a:rPr lang="en-US" b="1" dirty="0"/>
              <a:t>*</a:t>
            </a:r>
            <a:r>
              <a:rPr lang="en-US" dirty="0"/>
              <a:t> </a:t>
            </a:r>
            <a:r>
              <a:rPr lang="en-US" dirty="0" err="1"/>
              <a:t>nationalities.length</a:t>
            </a:r>
            <a:r>
              <a:rPr lang="en-US" dirty="0"/>
              <a:t>)];</a:t>
            </a:r>
          </a:p>
          <a:p>
            <a:r>
              <a:rPr lang="en-US" dirty="0"/>
              <a:t>}</a:t>
            </a:r>
          </a:p>
          <a:p>
            <a:r>
              <a:rPr lang="en-US" dirty="0"/>
              <a:t/>
            </a:r>
            <a:br>
              <a:rPr lang="en-US" dirty="0"/>
            </a:br>
            <a:r>
              <a:rPr lang="en-US" dirty="0"/>
              <a:t>// Function to generate a random passport number</a:t>
            </a:r>
          </a:p>
          <a:p>
            <a:r>
              <a:rPr lang="en-US" b="1" dirty="0"/>
              <a:t>function</a:t>
            </a:r>
            <a:r>
              <a:rPr lang="en-US" dirty="0"/>
              <a:t> </a:t>
            </a:r>
            <a:r>
              <a:rPr lang="en-US" dirty="0" err="1"/>
              <a:t>randomPassportNo</a:t>
            </a:r>
            <a:r>
              <a:rPr lang="en-US" dirty="0"/>
              <a:t>() {</a:t>
            </a:r>
          </a:p>
          <a:p>
            <a:r>
              <a:rPr lang="en-US" dirty="0"/>
              <a:t>    </a:t>
            </a:r>
            <a:r>
              <a:rPr lang="en-US" b="1" dirty="0"/>
              <a:t>return</a:t>
            </a:r>
            <a:r>
              <a:rPr lang="en-US" dirty="0"/>
              <a:t> 'P' </a:t>
            </a:r>
            <a:r>
              <a:rPr lang="en-US" b="1" dirty="0"/>
              <a:t>+</a:t>
            </a:r>
            <a:r>
              <a:rPr lang="en-US" dirty="0"/>
              <a:t> </a:t>
            </a:r>
            <a:r>
              <a:rPr lang="en-US" dirty="0" err="1"/>
              <a:t>Math.</a:t>
            </a:r>
            <a:r>
              <a:rPr lang="en-US" b="1" dirty="0" err="1"/>
              <a:t>floor</a:t>
            </a:r>
            <a:r>
              <a:rPr lang="en-US" dirty="0"/>
              <a:t>(</a:t>
            </a:r>
            <a:r>
              <a:rPr lang="en-US" dirty="0" err="1"/>
              <a:t>Math.</a:t>
            </a:r>
            <a:r>
              <a:rPr lang="en-US" b="1" dirty="0" err="1"/>
              <a:t>random</a:t>
            </a:r>
            <a:r>
              <a:rPr lang="en-US" dirty="0"/>
              <a:t>() </a:t>
            </a:r>
            <a:r>
              <a:rPr lang="en-US" b="1" dirty="0"/>
              <a:t>*</a:t>
            </a:r>
            <a:r>
              <a:rPr lang="en-US" dirty="0"/>
              <a:t> 10000000).</a:t>
            </a:r>
            <a:r>
              <a:rPr lang="en-US" b="1" dirty="0" err="1"/>
              <a:t>toString</a:t>
            </a:r>
            <a:r>
              <a:rPr lang="en-US" dirty="0"/>
              <a:t>().</a:t>
            </a:r>
            <a:r>
              <a:rPr lang="en-US" dirty="0" err="1"/>
              <a:t>padStart</a:t>
            </a:r>
            <a:r>
              <a:rPr lang="en-US" dirty="0"/>
              <a:t>(7, '0');</a:t>
            </a:r>
          </a:p>
          <a:p>
            <a:r>
              <a:rPr lang="en-US" dirty="0"/>
              <a:t>}</a:t>
            </a:r>
          </a:p>
          <a:p>
            <a:r>
              <a:rPr lang="en-US" dirty="0"/>
              <a:t/>
            </a:r>
            <a:br>
              <a:rPr lang="en-US" dirty="0"/>
            </a:br>
            <a:r>
              <a:rPr lang="en-US" dirty="0"/>
              <a:t>// Function to generate a random ID number</a:t>
            </a:r>
          </a:p>
          <a:p>
            <a:r>
              <a:rPr lang="en-US" b="1" dirty="0"/>
              <a:t>function</a:t>
            </a:r>
            <a:r>
              <a:rPr lang="en-US" dirty="0"/>
              <a:t> </a:t>
            </a:r>
            <a:r>
              <a:rPr lang="en-US" dirty="0" err="1"/>
              <a:t>randomIdNo</a:t>
            </a:r>
            <a:r>
              <a:rPr lang="en-US" dirty="0"/>
              <a:t>() {</a:t>
            </a:r>
          </a:p>
          <a:p>
            <a:r>
              <a:rPr lang="en-US" dirty="0"/>
              <a:t>    </a:t>
            </a:r>
            <a:r>
              <a:rPr lang="en-US" b="1" dirty="0"/>
              <a:t>return</a:t>
            </a:r>
            <a:r>
              <a:rPr lang="en-US" dirty="0"/>
              <a:t> 'ID' </a:t>
            </a:r>
            <a:r>
              <a:rPr lang="en-US" b="1" dirty="0"/>
              <a:t>+</a:t>
            </a:r>
            <a:r>
              <a:rPr lang="en-US" dirty="0"/>
              <a:t> </a:t>
            </a:r>
            <a:r>
              <a:rPr lang="en-US" dirty="0" err="1"/>
              <a:t>Math.</a:t>
            </a:r>
            <a:r>
              <a:rPr lang="en-US" b="1" dirty="0" err="1"/>
              <a:t>floor</a:t>
            </a:r>
            <a:r>
              <a:rPr lang="en-US" dirty="0"/>
              <a:t>(</a:t>
            </a:r>
            <a:r>
              <a:rPr lang="en-US" dirty="0" err="1"/>
              <a:t>Math.</a:t>
            </a:r>
            <a:r>
              <a:rPr lang="en-US" b="1" dirty="0" err="1"/>
              <a:t>random</a:t>
            </a:r>
            <a:r>
              <a:rPr lang="en-US" dirty="0"/>
              <a:t>() </a:t>
            </a:r>
            <a:r>
              <a:rPr lang="en-US" b="1" dirty="0"/>
              <a:t>*</a:t>
            </a:r>
            <a:r>
              <a:rPr lang="en-US" dirty="0"/>
              <a:t> 1000000000).</a:t>
            </a:r>
            <a:r>
              <a:rPr lang="en-US" b="1" dirty="0" err="1"/>
              <a:t>toString</a:t>
            </a:r>
            <a:r>
              <a:rPr lang="en-US" dirty="0"/>
              <a:t>().</a:t>
            </a:r>
            <a:r>
              <a:rPr lang="en-US" dirty="0" err="1"/>
              <a:t>padStart</a:t>
            </a:r>
            <a:r>
              <a:rPr lang="en-US" dirty="0"/>
              <a:t>(9, '0');</a:t>
            </a:r>
          </a:p>
          <a:p>
            <a:r>
              <a:rPr lang="en-US" dirty="0"/>
              <a:t>}</a:t>
            </a:r>
          </a:p>
          <a:p>
            <a:r>
              <a:rPr lang="en-US" dirty="0"/>
              <a:t/>
            </a:r>
            <a:br>
              <a:rPr lang="en-US" dirty="0"/>
            </a:br>
            <a:r>
              <a:rPr lang="en-US" dirty="0"/>
              <a:t>// Function to generate a random home address</a:t>
            </a:r>
          </a:p>
          <a:p>
            <a:r>
              <a:rPr lang="en-US" b="1" dirty="0"/>
              <a:t>function</a:t>
            </a:r>
            <a:r>
              <a:rPr lang="en-US" dirty="0"/>
              <a:t> </a:t>
            </a:r>
            <a:r>
              <a:rPr lang="en-US" dirty="0" err="1"/>
              <a:t>randomHomeAddress</a:t>
            </a:r>
            <a:r>
              <a:rPr lang="en-US" dirty="0"/>
              <a:t>() {</a:t>
            </a:r>
          </a:p>
          <a:p>
            <a:r>
              <a:rPr lang="en-US" dirty="0"/>
              <a:t>    </a:t>
            </a:r>
            <a:r>
              <a:rPr lang="en-US" b="1" dirty="0"/>
              <a:t>return</a:t>
            </a:r>
            <a:r>
              <a:rPr lang="en-US" dirty="0"/>
              <a:t> </a:t>
            </a:r>
            <a:r>
              <a:rPr lang="en-US" dirty="0" err="1"/>
              <a:t>Math.</a:t>
            </a:r>
            <a:r>
              <a:rPr lang="en-US" b="1" dirty="0" err="1"/>
              <a:t>floor</a:t>
            </a:r>
            <a:r>
              <a:rPr lang="en-US" dirty="0"/>
              <a:t>(</a:t>
            </a:r>
            <a:r>
              <a:rPr lang="en-US" dirty="0" err="1"/>
              <a:t>Math.</a:t>
            </a:r>
            <a:r>
              <a:rPr lang="en-US" b="1" dirty="0" err="1"/>
              <a:t>random</a:t>
            </a:r>
            <a:r>
              <a:rPr lang="en-US" dirty="0"/>
              <a:t>() </a:t>
            </a:r>
            <a:r>
              <a:rPr lang="en-US" b="1" dirty="0"/>
              <a:t>*</a:t>
            </a:r>
            <a:r>
              <a:rPr lang="en-US" dirty="0"/>
              <a:t> 1000) </a:t>
            </a:r>
            <a:r>
              <a:rPr lang="en-US" b="1" dirty="0"/>
              <a:t>+</a:t>
            </a:r>
            <a:r>
              <a:rPr lang="en-US" dirty="0"/>
              <a:t> " Main Street, Some City, Some Country";</a:t>
            </a:r>
          </a:p>
          <a:p>
            <a:r>
              <a:rPr lang="en-US" dirty="0"/>
              <a:t>}</a:t>
            </a:r>
          </a:p>
          <a:p>
            <a:r>
              <a:rPr lang="en-US" dirty="0"/>
              <a:t/>
            </a:r>
            <a:br>
              <a:rPr lang="en-US" dirty="0"/>
            </a:br>
            <a:r>
              <a:rPr lang="en-US" dirty="0"/>
              <a:t>// Function to generate a random lease start date</a:t>
            </a:r>
          </a:p>
          <a:p>
            <a:r>
              <a:rPr lang="en-US" b="1" dirty="0"/>
              <a:t>function</a:t>
            </a:r>
            <a:r>
              <a:rPr lang="en-US" dirty="0"/>
              <a:t> </a:t>
            </a:r>
            <a:r>
              <a:rPr lang="en-US" dirty="0" err="1"/>
              <a:t>randomLeaseStartDate</a:t>
            </a:r>
            <a:r>
              <a:rPr lang="en-US" dirty="0"/>
              <a:t>() {</a:t>
            </a:r>
          </a:p>
          <a:p>
            <a:r>
              <a:rPr lang="en-US" dirty="0"/>
              <a:t>    </a:t>
            </a:r>
            <a:r>
              <a:rPr lang="en-US" dirty="0" err="1"/>
              <a:t>const</a:t>
            </a:r>
            <a:r>
              <a:rPr lang="en-US" dirty="0"/>
              <a:t> </a:t>
            </a:r>
            <a:r>
              <a:rPr lang="en-US" dirty="0" err="1"/>
              <a:t>startDate</a:t>
            </a:r>
            <a:r>
              <a:rPr lang="en-US" dirty="0"/>
              <a:t> </a:t>
            </a:r>
            <a:r>
              <a:rPr lang="en-US" b="1" dirty="0"/>
              <a:t>=</a:t>
            </a:r>
            <a:r>
              <a:rPr lang="en-US" dirty="0"/>
              <a:t> </a:t>
            </a:r>
            <a:r>
              <a:rPr lang="en-US" b="1" dirty="0"/>
              <a:t>new</a:t>
            </a:r>
            <a:r>
              <a:rPr lang="en-US" dirty="0"/>
              <a:t> Date();</a:t>
            </a:r>
          </a:p>
          <a:p>
            <a:r>
              <a:rPr lang="en-US" dirty="0"/>
              <a:t>    </a:t>
            </a:r>
            <a:r>
              <a:rPr lang="en-US" dirty="0" err="1"/>
              <a:t>startDate.</a:t>
            </a:r>
            <a:r>
              <a:rPr lang="en-US" b="1" dirty="0" err="1"/>
              <a:t>setFullYear</a:t>
            </a:r>
            <a:r>
              <a:rPr lang="en-US" dirty="0"/>
              <a:t>(</a:t>
            </a:r>
            <a:r>
              <a:rPr lang="en-US" dirty="0" err="1"/>
              <a:t>startDate.</a:t>
            </a:r>
            <a:r>
              <a:rPr lang="en-US" b="1" dirty="0" err="1"/>
              <a:t>getFullYear</a:t>
            </a:r>
            <a:r>
              <a:rPr lang="en-US" dirty="0"/>
              <a:t>() </a:t>
            </a:r>
            <a:r>
              <a:rPr lang="en-US" b="1" dirty="0"/>
              <a:t>-</a:t>
            </a:r>
            <a:r>
              <a:rPr lang="en-US" dirty="0"/>
              <a:t> </a:t>
            </a:r>
            <a:r>
              <a:rPr lang="en-US" dirty="0" err="1"/>
              <a:t>Math.</a:t>
            </a:r>
            <a:r>
              <a:rPr lang="en-US" b="1" dirty="0" err="1"/>
              <a:t>floor</a:t>
            </a:r>
            <a:r>
              <a:rPr lang="en-US" dirty="0"/>
              <a:t>(</a:t>
            </a:r>
            <a:r>
              <a:rPr lang="en-US" dirty="0" err="1"/>
              <a:t>Math.</a:t>
            </a:r>
            <a:r>
              <a:rPr lang="en-US" b="1" dirty="0" err="1"/>
              <a:t>random</a:t>
            </a:r>
            <a:r>
              <a:rPr lang="en-US" dirty="0"/>
              <a:t>() </a:t>
            </a:r>
            <a:r>
              <a:rPr lang="en-US" b="1" dirty="0"/>
              <a:t>*</a:t>
            </a:r>
            <a:r>
              <a:rPr lang="en-US" dirty="0"/>
              <a:t> 5)); // Up to 5 years ago</a:t>
            </a:r>
          </a:p>
          <a:p>
            <a:r>
              <a:rPr lang="en-US" dirty="0"/>
              <a:t>    </a:t>
            </a:r>
            <a:r>
              <a:rPr lang="en-US" b="1" dirty="0"/>
              <a:t>return</a:t>
            </a:r>
            <a:r>
              <a:rPr lang="en-US" dirty="0"/>
              <a:t> </a:t>
            </a:r>
            <a:r>
              <a:rPr lang="en-US" dirty="0" err="1"/>
              <a:t>startDate.toISOString</a:t>
            </a:r>
            <a:r>
              <a:rPr lang="en-US" dirty="0"/>
              <a:t>().</a:t>
            </a:r>
            <a:r>
              <a:rPr lang="en-US" b="1" dirty="0"/>
              <a:t>split</a:t>
            </a:r>
            <a:r>
              <a:rPr lang="en-US" dirty="0"/>
              <a:t>('T')[0]; // YYYY-MM-DD format</a:t>
            </a:r>
          </a:p>
          <a:p>
            <a:r>
              <a:rPr lang="en-US" dirty="0"/>
              <a:t>}</a:t>
            </a:r>
          </a:p>
          <a:p>
            <a:r>
              <a:rPr lang="en-US" dirty="0"/>
              <a:t/>
            </a:r>
            <a:br>
              <a:rPr lang="en-US" dirty="0"/>
            </a:br>
            <a:r>
              <a:rPr lang="en-US" dirty="0"/>
              <a:t>// Function to generate a random lease period</a:t>
            </a:r>
          </a:p>
          <a:p>
            <a:r>
              <a:rPr lang="en-US" b="1" dirty="0"/>
              <a:t>function</a:t>
            </a:r>
            <a:r>
              <a:rPr lang="en-US" dirty="0"/>
              <a:t> </a:t>
            </a:r>
            <a:r>
              <a:rPr lang="en-US" dirty="0" err="1"/>
              <a:t>randomLeasePeriod</a:t>
            </a:r>
            <a:r>
              <a:rPr lang="en-US" dirty="0"/>
              <a:t>() {</a:t>
            </a:r>
          </a:p>
          <a:p>
            <a:r>
              <a:rPr lang="en-US" dirty="0"/>
              <a:t>    </a:t>
            </a:r>
            <a:r>
              <a:rPr lang="en-US" b="1" dirty="0"/>
              <a:t>return</a:t>
            </a:r>
            <a:r>
              <a:rPr lang="en-US" dirty="0"/>
              <a:t> </a:t>
            </a:r>
            <a:r>
              <a:rPr lang="en-US" dirty="0" err="1"/>
              <a:t>Math.</a:t>
            </a:r>
            <a:r>
              <a:rPr lang="en-US" b="1" dirty="0" err="1"/>
              <a:t>floor</a:t>
            </a:r>
            <a:r>
              <a:rPr lang="en-US" dirty="0"/>
              <a:t>(</a:t>
            </a:r>
            <a:r>
              <a:rPr lang="en-US" dirty="0" err="1"/>
              <a:t>Math.</a:t>
            </a:r>
            <a:r>
              <a:rPr lang="en-US" b="1" dirty="0" err="1"/>
              <a:t>random</a:t>
            </a:r>
            <a:r>
              <a:rPr lang="en-US" dirty="0"/>
              <a:t>() </a:t>
            </a:r>
            <a:r>
              <a:rPr lang="en-US" b="1" dirty="0"/>
              <a:t>*</a:t>
            </a:r>
            <a:r>
              <a:rPr lang="en-US" dirty="0"/>
              <a:t> 60) </a:t>
            </a:r>
            <a:r>
              <a:rPr lang="en-US" b="1" dirty="0"/>
              <a:t>+</a:t>
            </a:r>
            <a:r>
              <a:rPr lang="en-US" dirty="0"/>
              <a:t> 1; // Lease period between 1 and 60 months</a:t>
            </a:r>
          </a:p>
          <a:p>
            <a:r>
              <a:rPr lang="en-US" dirty="0"/>
              <a:t>}</a:t>
            </a:r>
          </a:p>
          <a:p>
            <a:r>
              <a:rPr lang="en-US" dirty="0"/>
              <a:t/>
            </a:r>
            <a:br>
              <a:rPr lang="en-US" dirty="0"/>
            </a:br>
            <a:r>
              <a:rPr lang="en-US" dirty="0"/>
              <a:t>// Set the environment variables with dynamic values</a:t>
            </a:r>
          </a:p>
          <a:p>
            <a:r>
              <a:rPr lang="en-US" dirty="0" err="1"/>
              <a:t>pm.environment.</a:t>
            </a:r>
            <a:r>
              <a:rPr lang="en-US" b="1" dirty="0" err="1"/>
              <a:t>set</a:t>
            </a:r>
            <a:r>
              <a:rPr lang="en-US" dirty="0"/>
              <a:t>("</a:t>
            </a:r>
            <a:r>
              <a:rPr lang="en-US" dirty="0" err="1"/>
              <a:t>customerId</a:t>
            </a:r>
            <a:r>
              <a:rPr lang="en-US" dirty="0"/>
              <a:t>", </a:t>
            </a:r>
            <a:r>
              <a:rPr lang="en-US" dirty="0" err="1"/>
              <a:t>Math.</a:t>
            </a:r>
            <a:r>
              <a:rPr lang="en-US" b="1" dirty="0" err="1"/>
              <a:t>floor</a:t>
            </a:r>
            <a:r>
              <a:rPr lang="en-US" dirty="0"/>
              <a:t>(</a:t>
            </a:r>
            <a:r>
              <a:rPr lang="en-US" dirty="0" err="1"/>
              <a:t>Math.</a:t>
            </a:r>
            <a:r>
              <a:rPr lang="en-US" b="1" dirty="0" err="1"/>
              <a:t>random</a:t>
            </a:r>
            <a:r>
              <a:rPr lang="en-US" dirty="0"/>
              <a:t>() </a:t>
            </a:r>
            <a:r>
              <a:rPr lang="en-US" b="1" dirty="0"/>
              <a:t>*</a:t>
            </a:r>
            <a:r>
              <a:rPr lang="en-US" dirty="0"/>
              <a:t> 1000)); // Random customer ID</a:t>
            </a:r>
          </a:p>
          <a:p>
            <a:r>
              <a:rPr lang="en-US" dirty="0" err="1"/>
              <a:t>pm.environment.</a:t>
            </a:r>
            <a:r>
              <a:rPr lang="en-US" b="1" dirty="0" err="1"/>
              <a:t>set</a:t>
            </a:r>
            <a:r>
              <a:rPr lang="en-US" dirty="0"/>
              <a:t>("</a:t>
            </a:r>
            <a:r>
              <a:rPr lang="en-US" dirty="0" err="1"/>
              <a:t>mobileNo</a:t>
            </a:r>
            <a:r>
              <a:rPr lang="en-US" dirty="0"/>
              <a:t>", </a:t>
            </a:r>
            <a:r>
              <a:rPr lang="en-US" dirty="0" err="1"/>
              <a:t>randomPhoneNumber</a:t>
            </a:r>
            <a:r>
              <a:rPr lang="en-US" dirty="0"/>
              <a:t>());</a:t>
            </a:r>
          </a:p>
          <a:p>
            <a:r>
              <a:rPr lang="en-US" dirty="0" err="1"/>
              <a:t>pm.environment.</a:t>
            </a:r>
            <a:r>
              <a:rPr lang="en-US" b="1" dirty="0" err="1"/>
              <a:t>set</a:t>
            </a:r>
            <a:r>
              <a:rPr lang="en-US" dirty="0"/>
              <a:t>("name", </a:t>
            </a:r>
            <a:r>
              <a:rPr lang="en-US" dirty="0" err="1"/>
              <a:t>randomName</a:t>
            </a:r>
            <a:r>
              <a:rPr lang="en-US" dirty="0"/>
              <a:t>());</a:t>
            </a:r>
          </a:p>
          <a:p>
            <a:r>
              <a:rPr lang="en-US" dirty="0" err="1"/>
              <a:t>pm.environment.</a:t>
            </a:r>
            <a:r>
              <a:rPr lang="en-US" b="1" dirty="0" err="1"/>
              <a:t>set</a:t>
            </a:r>
            <a:r>
              <a:rPr lang="en-US" dirty="0"/>
              <a:t>("gender", </a:t>
            </a:r>
            <a:r>
              <a:rPr lang="en-US" dirty="0" err="1"/>
              <a:t>randomGender</a:t>
            </a:r>
            <a:r>
              <a:rPr lang="en-US" dirty="0"/>
              <a:t>());</a:t>
            </a:r>
          </a:p>
          <a:p>
            <a:r>
              <a:rPr lang="en-US" dirty="0" err="1"/>
              <a:t>pm.environment.</a:t>
            </a:r>
            <a:r>
              <a:rPr lang="en-US" b="1" dirty="0" err="1"/>
              <a:t>set</a:t>
            </a:r>
            <a:r>
              <a:rPr lang="en-US" dirty="0"/>
              <a:t>("age", </a:t>
            </a:r>
            <a:r>
              <a:rPr lang="en-US" dirty="0" err="1"/>
              <a:t>Math.</a:t>
            </a:r>
            <a:r>
              <a:rPr lang="en-US" b="1" dirty="0" err="1"/>
              <a:t>floor</a:t>
            </a:r>
            <a:r>
              <a:rPr lang="en-US" dirty="0"/>
              <a:t>(</a:t>
            </a:r>
            <a:r>
              <a:rPr lang="en-US" dirty="0" err="1"/>
              <a:t>Math.</a:t>
            </a:r>
            <a:r>
              <a:rPr lang="en-US" b="1" dirty="0" err="1"/>
              <a:t>random</a:t>
            </a:r>
            <a:r>
              <a:rPr lang="en-US" dirty="0"/>
              <a:t>() </a:t>
            </a:r>
            <a:r>
              <a:rPr lang="en-US" b="1" dirty="0"/>
              <a:t>*</a:t>
            </a:r>
            <a:r>
              <a:rPr lang="en-US" dirty="0"/>
              <a:t> 100)); // Random age between 0 and 99</a:t>
            </a:r>
          </a:p>
          <a:p>
            <a:r>
              <a:rPr lang="en-US" dirty="0" err="1"/>
              <a:t>pm.environment.</a:t>
            </a:r>
            <a:r>
              <a:rPr lang="en-US" b="1" dirty="0" err="1"/>
              <a:t>set</a:t>
            </a:r>
            <a:r>
              <a:rPr lang="en-US" dirty="0"/>
              <a:t>("nationality", </a:t>
            </a:r>
            <a:r>
              <a:rPr lang="en-US" dirty="0" err="1"/>
              <a:t>randomNationality</a:t>
            </a:r>
            <a:r>
              <a:rPr lang="en-US" dirty="0"/>
              <a:t>());</a:t>
            </a:r>
          </a:p>
          <a:p>
            <a:r>
              <a:rPr lang="en-US" dirty="0" err="1"/>
              <a:t>pm.environment.</a:t>
            </a:r>
            <a:r>
              <a:rPr lang="en-US" b="1" dirty="0" err="1"/>
              <a:t>set</a:t>
            </a:r>
            <a:r>
              <a:rPr lang="en-US" dirty="0"/>
              <a:t>("</a:t>
            </a:r>
            <a:r>
              <a:rPr lang="en-US" dirty="0" err="1"/>
              <a:t>passportNo</a:t>
            </a:r>
            <a:r>
              <a:rPr lang="en-US" dirty="0"/>
              <a:t>", </a:t>
            </a:r>
            <a:r>
              <a:rPr lang="en-US" dirty="0" err="1"/>
              <a:t>randomPassportNo</a:t>
            </a:r>
            <a:r>
              <a:rPr lang="en-US" dirty="0"/>
              <a:t>());</a:t>
            </a:r>
          </a:p>
          <a:p>
            <a:r>
              <a:rPr lang="en-US" dirty="0" err="1"/>
              <a:t>pm.environment.</a:t>
            </a:r>
            <a:r>
              <a:rPr lang="en-US" b="1" dirty="0" err="1"/>
              <a:t>set</a:t>
            </a:r>
            <a:r>
              <a:rPr lang="en-US" dirty="0"/>
              <a:t>("</a:t>
            </a:r>
            <a:r>
              <a:rPr lang="en-US" dirty="0" err="1"/>
              <a:t>idNo</a:t>
            </a:r>
            <a:r>
              <a:rPr lang="en-US" dirty="0"/>
              <a:t>", </a:t>
            </a:r>
            <a:r>
              <a:rPr lang="en-US" dirty="0" err="1"/>
              <a:t>randomIdNo</a:t>
            </a:r>
            <a:r>
              <a:rPr lang="en-US" dirty="0"/>
              <a:t>());</a:t>
            </a:r>
          </a:p>
          <a:p>
            <a:r>
              <a:rPr lang="en-US" dirty="0" err="1"/>
              <a:t>pm.environment.</a:t>
            </a:r>
            <a:r>
              <a:rPr lang="en-US" b="1" dirty="0" err="1"/>
              <a:t>set</a:t>
            </a:r>
            <a:r>
              <a:rPr lang="en-US" dirty="0"/>
              <a:t>("</a:t>
            </a:r>
            <a:r>
              <a:rPr lang="en-US" dirty="0" err="1"/>
              <a:t>homeAddress</a:t>
            </a:r>
            <a:r>
              <a:rPr lang="en-US" dirty="0"/>
              <a:t>", </a:t>
            </a:r>
            <a:r>
              <a:rPr lang="en-US" dirty="0" err="1"/>
              <a:t>randomHomeAddress</a:t>
            </a:r>
            <a:r>
              <a:rPr lang="en-US" dirty="0"/>
              <a:t>());</a:t>
            </a:r>
          </a:p>
          <a:p>
            <a:r>
              <a:rPr lang="en-US" dirty="0" err="1"/>
              <a:t>pm.environment.</a:t>
            </a:r>
            <a:r>
              <a:rPr lang="en-US" b="1" dirty="0" err="1"/>
              <a:t>set</a:t>
            </a:r>
            <a:r>
              <a:rPr lang="en-US" dirty="0"/>
              <a:t>("</a:t>
            </a:r>
            <a:r>
              <a:rPr lang="en-US" dirty="0" err="1"/>
              <a:t>leaseStartDate</a:t>
            </a:r>
            <a:r>
              <a:rPr lang="en-US" dirty="0"/>
              <a:t>", </a:t>
            </a:r>
            <a:r>
              <a:rPr lang="en-US" dirty="0" err="1"/>
              <a:t>randomLeaseStartDate</a:t>
            </a:r>
            <a:r>
              <a:rPr lang="en-US" dirty="0"/>
              <a:t>());</a:t>
            </a:r>
          </a:p>
          <a:p>
            <a:r>
              <a:rPr lang="en-US" dirty="0" err="1"/>
              <a:t>pm.environment.</a:t>
            </a:r>
            <a:r>
              <a:rPr lang="en-US" b="1" dirty="0" err="1"/>
              <a:t>set</a:t>
            </a:r>
            <a:r>
              <a:rPr lang="en-US" dirty="0"/>
              <a:t>("</a:t>
            </a:r>
            <a:r>
              <a:rPr lang="en-US" dirty="0" err="1"/>
              <a:t>leasePeriod</a:t>
            </a:r>
            <a:r>
              <a:rPr lang="en-US" dirty="0"/>
              <a:t>", </a:t>
            </a:r>
            <a:r>
              <a:rPr lang="en-US" dirty="0" err="1"/>
              <a:t>randomLeasePeriod</a:t>
            </a:r>
            <a:r>
              <a:rPr lang="en-US" dirty="0"/>
              <a:t>());</a:t>
            </a:r>
          </a:p>
          <a:p>
            <a:r>
              <a:rPr lang="en-US" dirty="0"/>
              <a:t/>
            </a:r>
            <a:br>
              <a:rPr lang="en-US" dirty="0"/>
            </a:br>
            <a:endParaRPr lang="en-US" dirty="0"/>
          </a:p>
          <a:p>
            <a:endParaRPr lang="en-US" dirty="0"/>
          </a:p>
        </p:txBody>
      </p:sp>
    </p:spTree>
    <p:extLst>
      <p:ext uri="{BB962C8B-B14F-4D97-AF65-F5344CB8AC3E}">
        <p14:creationId xmlns:p14="http://schemas.microsoft.com/office/powerpoint/2010/main" val="999318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632" y="700910"/>
            <a:ext cx="10058400" cy="5747657"/>
          </a:xfrm>
          <a:prstGeom prst="rect">
            <a:avLst/>
          </a:prstGeom>
        </p:spPr>
      </p:pic>
    </p:spTree>
    <p:extLst>
      <p:ext uri="{BB962C8B-B14F-4D97-AF65-F5344CB8AC3E}">
        <p14:creationId xmlns:p14="http://schemas.microsoft.com/office/powerpoint/2010/main" val="850423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Task 1</a:t>
            </a:r>
            <a:endParaRPr lang="en-US" dirty="0"/>
          </a:p>
        </p:txBody>
      </p:sp>
      <p:sp>
        <p:nvSpPr>
          <p:cNvPr id="3" name="Subtitle 2"/>
          <p:cNvSpPr>
            <a:spLocks noGrp="1"/>
          </p:cNvSpPr>
          <p:nvPr>
            <p:ph type="subTitle" idx="1"/>
          </p:nvPr>
        </p:nvSpPr>
        <p:spPr>
          <a:xfrm>
            <a:off x="1524000" y="3602037"/>
            <a:ext cx="9144000" cy="6277069"/>
          </a:xfrm>
        </p:spPr>
        <p:txBody>
          <a:bodyPr>
            <a:normAutofit/>
          </a:bodyPr>
          <a:lstStyle/>
          <a:p>
            <a:pPr lvl="0" algn="l" eaLnBrk="0" fontAlgn="base" hangingPunct="0">
              <a:lnSpc>
                <a:spcPct val="100000"/>
              </a:lnSpc>
              <a:spcBef>
                <a:spcPct val="0"/>
              </a:spcBef>
              <a:spcAft>
                <a:spcPct val="0"/>
              </a:spcAft>
              <a:tabLst>
                <a:tab pos="914400" algn="l"/>
              </a:tabLst>
            </a:pPr>
            <a:r>
              <a:rPr lang="en-US" sz="1600" b="1" dirty="0" smtClean="0">
                <a:latin typeface="Times New Roman" panose="02020603050405020304" pitchFamily="18" charset="0"/>
                <a:ea typeface="Times New Roman" panose="02020603050405020304" pitchFamily="18" charset="0"/>
                <a:cs typeface="Times New Roman" panose="02020603050405020304" pitchFamily="18" charset="0"/>
              </a:rPr>
              <a:t>GPS </a:t>
            </a: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Real-Time Transactions (real time 4 sources via Kafka)</a:t>
            </a:r>
            <a:endParaRPr lang="en-US" sz="1600" b="1" dirty="0">
              <a:ea typeface="Times New Roman" panose="02020603050405020304" pitchFamily="18" charset="0"/>
            </a:endParaRPr>
          </a:p>
          <a:p>
            <a:pPr lvl="1" algn="l" eaLnBrk="0" fontAlgn="base" hangingPunct="0">
              <a:lnSpc>
                <a:spcPct val="100000"/>
              </a:lnSpc>
              <a:spcBef>
                <a:spcPct val="0"/>
              </a:spcBef>
              <a:spcAft>
                <a:spcPct val="0"/>
              </a:spcAft>
              <a:buFontTx/>
              <a:buChar char="•"/>
              <a:tabLst>
                <a:tab pos="914400" algn="l"/>
              </a:tabLst>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Schema: </a:t>
            </a:r>
            <a:r>
              <a:rPr lang="en-US" sz="1600" b="1" dirty="0" err="1">
                <a:latin typeface="Arial Unicode MS" panose="020B0604020202020204" pitchFamily="34" charset="-128"/>
                <a:ea typeface="Times New Roman" panose="02020603050405020304" pitchFamily="18" charset="0"/>
                <a:cs typeface="Courier New" panose="02070309020205020404" pitchFamily="49" charset="0"/>
              </a:rPr>
              <a:t>CustomerID</a:t>
            </a: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err="1">
                <a:latin typeface="Arial Unicode MS" panose="020B0604020202020204" pitchFamily="34" charset="-128"/>
                <a:ea typeface="Times New Roman" panose="02020603050405020304" pitchFamily="18" charset="0"/>
                <a:cs typeface="Courier New" panose="02070309020205020404" pitchFamily="49" charset="0"/>
              </a:rPr>
              <a:t>CarID</a:t>
            </a: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err="1">
                <a:latin typeface="Arial Unicode MS" panose="020B0604020202020204" pitchFamily="34" charset="-128"/>
                <a:ea typeface="Times New Roman" panose="02020603050405020304" pitchFamily="18" charset="0"/>
                <a:cs typeface="Courier New" panose="02070309020205020404" pitchFamily="49" charset="0"/>
              </a:rPr>
              <a:t>OfficeID</a:t>
            </a: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err="1">
                <a:latin typeface="Arial Unicode MS" panose="020B0604020202020204" pitchFamily="34" charset="-128"/>
                <a:ea typeface="Times New Roman" panose="02020603050405020304" pitchFamily="18" charset="0"/>
                <a:cs typeface="Courier New" panose="02070309020205020404" pitchFamily="49" charset="0"/>
              </a:rPr>
              <a:t>AgentID</a:t>
            </a: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latin typeface="Arial Unicode MS" panose="020B0604020202020204" pitchFamily="34" charset="-128"/>
                <a:ea typeface="Times New Roman" panose="02020603050405020304" pitchFamily="18" charset="0"/>
                <a:cs typeface="Courier New" panose="02070309020205020404" pitchFamily="49" charset="0"/>
              </a:rPr>
              <a:t>TRXN Timestamp</a:t>
            </a: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err="1">
                <a:latin typeface="Arial Unicode MS" panose="020B0604020202020204" pitchFamily="34" charset="-128"/>
                <a:ea typeface="Times New Roman" panose="02020603050405020304" pitchFamily="18" charset="0"/>
                <a:cs typeface="Courier New" panose="02070309020205020404" pitchFamily="49" charset="0"/>
              </a:rPr>
              <a:t>CarDrivingStatus</a:t>
            </a:r>
            <a:r>
              <a:rPr lang="en-US" sz="1600" b="1" dirty="0">
                <a:latin typeface="Arial Unicode MS" panose="020B0604020202020204" pitchFamily="34" charset="-128"/>
                <a:ea typeface="Times New Roman" panose="02020603050405020304" pitchFamily="18" charset="0"/>
                <a:cs typeface="Courier New" panose="02070309020205020404" pitchFamily="49" charset="0"/>
              </a:rPr>
              <a:t> (Stopped/Idle/Moving)</a:t>
            </a: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err="1">
                <a:latin typeface="Arial Unicode MS" panose="020B0604020202020204" pitchFamily="34" charset="-128"/>
                <a:ea typeface="Times New Roman" panose="02020603050405020304" pitchFamily="18" charset="0"/>
                <a:cs typeface="Courier New" panose="02070309020205020404" pitchFamily="49" charset="0"/>
              </a:rPr>
              <a:t>CurrentLongitude</a:t>
            </a: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err="1">
                <a:latin typeface="Arial Unicode MS" panose="020B0604020202020204" pitchFamily="34" charset="-128"/>
                <a:ea typeface="Times New Roman" panose="02020603050405020304" pitchFamily="18" charset="0"/>
                <a:cs typeface="Courier New" panose="02070309020205020404" pitchFamily="49" charset="0"/>
              </a:rPr>
              <a:t>CurrentLatitude</a:t>
            </a: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err="1">
                <a:latin typeface="Arial Unicode MS" panose="020B0604020202020204" pitchFamily="34" charset="-128"/>
                <a:ea typeface="Times New Roman" panose="02020603050405020304" pitchFamily="18" charset="0"/>
                <a:cs typeface="Courier New" panose="02070309020205020404" pitchFamily="49" charset="0"/>
              </a:rPr>
              <a:t>CurrentArea</a:t>
            </a: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 </a:t>
            </a:r>
            <a:r>
              <a:rPr lang="en-US" sz="1600" b="1" dirty="0">
                <a:latin typeface="Arial Unicode MS" panose="020B0604020202020204" pitchFamily="34" charset="-128"/>
                <a:ea typeface="Times New Roman" panose="02020603050405020304" pitchFamily="18" charset="0"/>
                <a:cs typeface="Courier New" panose="02070309020205020404" pitchFamily="49" charset="0"/>
              </a:rPr>
              <a:t>KM</a:t>
            </a:r>
            <a:endParaRPr lang="en-US" sz="1600" b="1" dirty="0">
              <a:ea typeface="Times New Roman" panose="02020603050405020304" pitchFamily="18" charset="0"/>
            </a:endParaRPr>
          </a:p>
          <a:p>
            <a:pPr lvl="1" algn="l" eaLnBrk="0" fontAlgn="base" hangingPunct="0">
              <a:lnSpc>
                <a:spcPct val="100000"/>
              </a:lnSpc>
              <a:spcBef>
                <a:spcPct val="0"/>
              </a:spcBef>
              <a:spcAft>
                <a:spcPct val="0"/>
              </a:spcAft>
              <a:buFontTx/>
              <a:buChar char="•"/>
              <a:tabLst>
                <a:tab pos="914400" algn="l"/>
              </a:tabLst>
            </a:pPr>
            <a:r>
              <a:rPr lang="en-US" sz="1600" b="1" dirty="0">
                <a:latin typeface="Times New Roman" panose="02020603050405020304" pitchFamily="18" charset="0"/>
                <a:ea typeface="Times New Roman" panose="02020603050405020304" pitchFamily="18" charset="0"/>
                <a:cs typeface="Times New Roman" panose="02020603050405020304" pitchFamily="18" charset="0"/>
              </a:rPr>
              <a:t>Note: these are 4 source systems (SRC01, SRC02, SRC03, SRC04) generating data with identical </a:t>
            </a:r>
            <a:r>
              <a:rPr lang="en-US" sz="1600" b="1" dirty="0" smtClean="0">
                <a:latin typeface="Times New Roman" panose="02020603050405020304" pitchFamily="18" charset="0"/>
                <a:ea typeface="Times New Roman" panose="02020603050405020304" pitchFamily="18" charset="0"/>
                <a:cs typeface="Times New Roman" panose="02020603050405020304" pitchFamily="18" charset="0"/>
              </a:rPr>
              <a:t>schema</a:t>
            </a:r>
          </a:p>
          <a:p>
            <a:pPr lvl="1" algn="l" eaLnBrk="0" fontAlgn="base" hangingPunct="0">
              <a:lnSpc>
                <a:spcPct val="100000"/>
              </a:lnSpc>
              <a:spcBef>
                <a:spcPct val="0"/>
              </a:spcBef>
              <a:spcAft>
                <a:spcPct val="0"/>
              </a:spcAft>
              <a:tabLst>
                <a:tab pos="914400" algn="l"/>
              </a:tabLst>
            </a:pPr>
            <a:endParaRPr lang="en-US" sz="1600" b="1" dirty="0">
              <a:latin typeface="Times New Roman" panose="02020603050405020304" pitchFamily="18" charset="0"/>
              <a:cs typeface="Times New Roman" panose="02020603050405020304" pitchFamily="18" charset="0"/>
            </a:endParaRPr>
          </a:p>
          <a:p>
            <a:pPr lvl="1" algn="l" eaLnBrk="0" fontAlgn="base" hangingPunct="0">
              <a:lnSpc>
                <a:spcPct val="100000"/>
              </a:lnSpc>
              <a:spcBef>
                <a:spcPct val="0"/>
              </a:spcBef>
              <a:spcAft>
                <a:spcPct val="0"/>
              </a:spcAft>
              <a:tabLst>
                <a:tab pos="914400" algn="l"/>
              </a:tabLst>
            </a:pPr>
            <a:r>
              <a:rPr lang="en-US" sz="1600" dirty="0"/>
              <a:t>Here is the architecture diagram illustrating the processing of GPS Real-Time Transactions from four source systems via Kafka. It showcases the flow from ingestion through Kafka, processing with a streaming engine like Kafka </a:t>
            </a:r>
            <a:r>
              <a:rPr lang="en-US" sz="1600" dirty="0" smtClean="0"/>
              <a:t>Streams, </a:t>
            </a:r>
            <a:r>
              <a:rPr lang="en-US" sz="1600" dirty="0"/>
              <a:t>and storing results for real-time insights and analytics</a:t>
            </a:r>
            <a:endParaRPr lang="en-US" sz="1600" b="1" dirty="0">
              <a:latin typeface="Arial" panose="020B0604020202020204" pitchFamily="34" charset="0"/>
            </a:endParaRPr>
          </a:p>
          <a:p>
            <a:endParaRPr lang="en-US" dirty="0"/>
          </a:p>
        </p:txBody>
      </p:sp>
    </p:spTree>
    <p:extLst>
      <p:ext uri="{BB962C8B-B14F-4D97-AF65-F5344CB8AC3E}">
        <p14:creationId xmlns:p14="http://schemas.microsoft.com/office/powerpoint/2010/main" val="3587167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298490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524000" y="3602037"/>
            <a:ext cx="9144000" cy="6277069"/>
          </a:xfrm>
        </p:spPr>
        <p:txBody>
          <a:bodyPr>
            <a:normAutofit/>
          </a:bodyPr>
          <a:lstStyle/>
          <a:p>
            <a:pPr lvl="1" algn="l" eaLnBrk="0" fontAlgn="base" hangingPunct="0">
              <a:lnSpc>
                <a:spcPct val="100000"/>
              </a:lnSpc>
              <a:spcBef>
                <a:spcPct val="0"/>
              </a:spcBef>
              <a:spcAft>
                <a:spcPct val="0"/>
              </a:spcAft>
              <a:tabLst>
                <a:tab pos="914400" algn="l"/>
              </a:tabLst>
            </a:pPr>
            <a:endParaRPr lang="en-US" sz="1600" dirty="0"/>
          </a:p>
          <a:p>
            <a:pPr lvl="1" algn="l" eaLnBrk="0" fontAlgn="base" hangingPunct="0">
              <a:lnSpc>
                <a:spcPct val="100000"/>
              </a:lnSpc>
              <a:spcBef>
                <a:spcPct val="0"/>
              </a:spcBef>
              <a:spcAft>
                <a:spcPct val="0"/>
              </a:spcAft>
              <a:tabLst>
                <a:tab pos="914400" algn="l"/>
              </a:tabLst>
            </a:pPr>
            <a:endParaRPr lang="en-US" sz="1600" dirty="0" smtClean="0"/>
          </a:p>
          <a:p>
            <a:pPr lvl="1" algn="l" eaLnBrk="0" fontAlgn="base" hangingPunct="0">
              <a:lnSpc>
                <a:spcPct val="100000"/>
              </a:lnSpc>
              <a:spcBef>
                <a:spcPct val="0"/>
              </a:spcBef>
              <a:spcAft>
                <a:spcPct val="0"/>
              </a:spcAft>
              <a:tabLst>
                <a:tab pos="914400" algn="l"/>
              </a:tabLst>
            </a:pPr>
            <a:r>
              <a:rPr lang="en-US" sz="1600" dirty="0" smtClean="0"/>
              <a:t>Here </a:t>
            </a:r>
            <a:r>
              <a:rPr lang="en-US" sz="1600" dirty="0"/>
              <a:t>is the architecture diagram showing the integration of real-time APIs and batch file updates for processing sales transactions, customer data, car data, office branch data, and sales agent </a:t>
            </a:r>
            <a:r>
              <a:rPr lang="en-US" sz="1600" dirty="0" smtClean="0"/>
              <a:t>data and E-R diagram.</a:t>
            </a:r>
            <a:endParaRPr lang="en-US" dirty="0"/>
          </a:p>
        </p:txBody>
      </p:sp>
      <p:sp>
        <p:nvSpPr>
          <p:cNvPr id="6" name="Rectangle 3"/>
          <p:cNvSpPr>
            <a:spLocks noGrp="1" noChangeArrowheads="1"/>
          </p:cNvSpPr>
          <p:nvPr>
            <p:ph type="ctrTitle"/>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tabLst>
                <a:tab pos="914400" algn="l"/>
              </a:tabLst>
              <a:defRPr>
                <a:solidFill>
                  <a:schemeClr val="tx1"/>
                </a:solidFill>
                <a:latin typeface="Arial" panose="020B0604020202020204" pitchFamily="34" charset="0"/>
              </a:defRPr>
            </a:lvl1pPr>
            <a:lvl2pPr eaLnBrk="0" fontAlgn="base" hangingPunct="0">
              <a:spcBef>
                <a:spcPct val="0"/>
              </a:spcBef>
              <a:spcAft>
                <a:spcPct val="0"/>
              </a:spcAft>
              <a:tabLst>
                <a:tab pos="914400" algn="l"/>
              </a:tabLst>
              <a:defRPr>
                <a:solidFill>
                  <a:schemeClr val="tx1"/>
                </a:solidFill>
                <a:latin typeface="Arial" panose="020B0604020202020204" pitchFamily="34" charset="0"/>
              </a:defRPr>
            </a:lvl2pPr>
            <a:lvl3pPr eaLnBrk="0" fontAlgn="base" hangingPunct="0">
              <a:spcBef>
                <a:spcPct val="0"/>
              </a:spcBef>
              <a:spcAft>
                <a:spcPct val="0"/>
              </a:spcAft>
              <a:tabLst>
                <a:tab pos="914400" algn="l"/>
              </a:tabLst>
              <a:defRPr>
                <a:solidFill>
                  <a:schemeClr val="tx1"/>
                </a:solidFill>
                <a:latin typeface="Arial" panose="020B0604020202020204" pitchFamily="34" charset="0"/>
              </a:defRPr>
            </a:lvl3pPr>
            <a:lvl4pPr eaLnBrk="0" fontAlgn="base" hangingPunct="0">
              <a:spcBef>
                <a:spcPct val="0"/>
              </a:spcBef>
              <a:spcAft>
                <a:spcPct val="0"/>
              </a:spcAft>
              <a:tabLst>
                <a:tab pos="914400" algn="l"/>
              </a:tabLst>
              <a:defRPr>
                <a:solidFill>
                  <a:schemeClr val="tx1"/>
                </a:solidFill>
                <a:latin typeface="Arial" panose="020B0604020202020204" pitchFamily="34" charset="0"/>
              </a:defRPr>
            </a:lvl4pPr>
            <a:lvl5pPr eaLnBrk="0" fontAlgn="base" hangingPunct="0">
              <a:spcBef>
                <a:spcPct val="0"/>
              </a:spcBef>
              <a:spcAft>
                <a:spcPct val="0"/>
              </a:spcAft>
              <a:tabLst>
                <a:tab pos="914400" algn="l"/>
              </a:tabLst>
              <a:defRPr>
                <a:solidFill>
                  <a:schemeClr val="tx1"/>
                </a:solidFill>
                <a:latin typeface="Arial" panose="020B0604020202020204" pitchFamily="34" charset="0"/>
              </a:defRPr>
            </a:lvl5pPr>
            <a:lvl6pPr eaLnBrk="0" fontAlgn="base" hangingPunct="0">
              <a:spcBef>
                <a:spcPct val="0"/>
              </a:spcBef>
              <a:spcAft>
                <a:spcPct val="0"/>
              </a:spcAft>
              <a:tabLst>
                <a:tab pos="914400" algn="l"/>
              </a:tabLst>
              <a:defRPr>
                <a:solidFill>
                  <a:schemeClr val="tx1"/>
                </a:solidFill>
                <a:latin typeface="Arial" panose="020B0604020202020204" pitchFamily="34" charset="0"/>
              </a:defRPr>
            </a:lvl6pPr>
            <a:lvl7pPr eaLnBrk="0" fontAlgn="base" hangingPunct="0">
              <a:spcBef>
                <a:spcPct val="0"/>
              </a:spcBef>
              <a:spcAft>
                <a:spcPct val="0"/>
              </a:spcAft>
              <a:tabLst>
                <a:tab pos="914400" algn="l"/>
              </a:tabLst>
              <a:defRPr>
                <a:solidFill>
                  <a:schemeClr val="tx1"/>
                </a:solidFill>
                <a:latin typeface="Arial" panose="020B0604020202020204" pitchFamily="34" charset="0"/>
              </a:defRPr>
            </a:lvl7pPr>
            <a:lvl8pPr eaLnBrk="0" fontAlgn="base" hangingPunct="0">
              <a:spcBef>
                <a:spcPct val="0"/>
              </a:spcBef>
              <a:spcAft>
                <a:spcPct val="0"/>
              </a:spcAft>
              <a:tabLst>
                <a:tab pos="914400" algn="l"/>
              </a:tabLst>
              <a:defRPr>
                <a:solidFill>
                  <a:schemeClr val="tx1"/>
                </a:solidFill>
                <a:latin typeface="Arial" panose="020B0604020202020204" pitchFamily="34" charset="0"/>
              </a:defRPr>
            </a:lvl8pPr>
            <a:lvl9pPr eaLnBrk="0" fontAlgn="base" hangingPunct="0">
              <a:spcBef>
                <a:spcPct val="0"/>
              </a:spcBef>
              <a:spcAft>
                <a:spcPct val="0"/>
              </a:spcAft>
              <a:tabLst>
                <a:tab pos="914400" algn="l"/>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Char char="•"/>
              <a:tabLst>
                <a:tab pos="914400" algn="l"/>
              </a:tabLst>
            </a:pPr>
            <a:r>
              <a:rPr kumimoji="0" lang="en-US" sz="900" b="1"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Sales Transactions (realtime API, sales system will submit the sales transaction to the Engine via API calls)</a:t>
            </a:r>
            <a:endParaRPr kumimoji="0" lang="en-US" sz="1200" b="0" i="0" u="none" strike="noStrike" cap="none" normalizeH="0" baseline="0" smtClean="0">
              <a:ln>
                <a:noFill/>
              </a:ln>
              <a:solidFill>
                <a:schemeClr val="tx1"/>
              </a:solidFill>
              <a:effectLst/>
              <a:ea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tab pos="914400" algn="l"/>
              </a:tabLst>
            </a:pPr>
            <a:r>
              <a:rPr kumimoji="0" lang="en-US" sz="900" b="1"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Schema</a:t>
            </a:r>
            <a:r>
              <a:rPr kumimoji="0" lang="en-US" sz="9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900" b="0" i="0" u="none" strike="noStrike" cap="none" normalizeH="0" baseline="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AgentID</a:t>
            </a:r>
            <a:r>
              <a:rPr kumimoji="0" lang="en-US" sz="9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900" b="0" i="0" u="none" strike="noStrike" cap="none" normalizeH="0" baseline="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OfficeID</a:t>
            </a:r>
            <a:r>
              <a:rPr kumimoji="0" lang="en-US" sz="9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900" b="0" i="0" u="none" strike="noStrike" cap="none" normalizeH="0" baseline="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CarID</a:t>
            </a:r>
            <a:r>
              <a:rPr kumimoji="0" lang="en-US" sz="9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900" b="0" i="0" u="none" strike="noStrike" cap="none" normalizeH="0" baseline="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CustomerID</a:t>
            </a:r>
            <a:r>
              <a:rPr kumimoji="0" lang="en-US" sz="9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900" b="0" i="0" u="none" strike="noStrike" cap="none" normalizeH="0" baseline="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Amount (USD)</a:t>
            </a:r>
            <a:endParaRPr kumimoji="0" lang="en-US" sz="1200" b="0" i="0" u="none" strike="noStrike" cap="none" normalizeH="0" baseline="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914400" algn="l"/>
              </a:tabLst>
            </a:pPr>
            <a:r>
              <a:rPr kumimoji="0" lang="en-US" sz="900" b="1"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Customer Data</a:t>
            </a:r>
            <a:r>
              <a:rPr kumimoji="0" lang="en-US" sz="9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900" b="1"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realtime API, our engine pulls the new customer details via API calls to the CRM Oracle DB</a:t>
            </a:r>
            <a:r>
              <a:rPr kumimoji="0" lang="en-US" sz="9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endParaRPr kumimoji="0" lang="en-US" sz="1200" b="0" i="0" u="none" strike="noStrike" cap="none" normalizeH="0" baseline="0" smtClean="0">
              <a:ln>
                <a:noFill/>
              </a:ln>
              <a:solidFill>
                <a:schemeClr val="tx1"/>
              </a:solidFill>
              <a:effectLst/>
              <a:ea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tab pos="914400" algn="l"/>
              </a:tabLst>
            </a:pPr>
            <a:r>
              <a:rPr kumimoji="0" lang="en-US" sz="900" b="1"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Schema</a:t>
            </a:r>
            <a:r>
              <a:rPr kumimoji="0" lang="en-US" sz="9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900" b="0" i="0" u="none" strike="noStrike" cap="none" normalizeH="0" baseline="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CustomerID</a:t>
            </a:r>
            <a:r>
              <a:rPr kumimoji="0" lang="en-US" sz="9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900" b="0" i="0" u="none" strike="noStrike" cap="none" normalizeH="0" baseline="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Mobile No</a:t>
            </a:r>
            <a:r>
              <a:rPr kumimoji="0" lang="en-US" sz="9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900" b="0" i="0" u="none" strike="noStrike" cap="none" normalizeH="0" baseline="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Name</a:t>
            </a:r>
            <a:r>
              <a:rPr kumimoji="0" lang="en-US" sz="9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900" b="0" i="0" u="none" strike="noStrike" cap="none" normalizeH="0" baseline="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Gender</a:t>
            </a:r>
            <a:r>
              <a:rPr kumimoji="0" lang="en-US" sz="9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900" b="0" i="0" u="none" strike="noStrike" cap="none" normalizeH="0" baseline="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Age</a:t>
            </a:r>
            <a:r>
              <a:rPr kumimoji="0" lang="en-US" sz="9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900" b="0" i="0" u="none" strike="noStrike" cap="none" normalizeH="0" baseline="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Nationality</a:t>
            </a:r>
            <a:r>
              <a:rPr kumimoji="0" lang="en-US" sz="9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900" b="0" i="0" u="none" strike="noStrike" cap="none" normalizeH="0" baseline="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PassportNo</a:t>
            </a:r>
            <a:r>
              <a:rPr kumimoji="0" lang="en-US" sz="9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900" b="0" i="0" u="none" strike="noStrike" cap="none" normalizeH="0" baseline="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ID No</a:t>
            </a:r>
            <a:r>
              <a:rPr kumimoji="0" lang="en-US" sz="9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900" b="0" i="0" u="none" strike="noStrike" cap="none" normalizeH="0" baseline="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Home Address</a:t>
            </a:r>
            <a:r>
              <a:rPr kumimoji="0" lang="en-US" sz="9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900" b="0" i="0" u="none" strike="noStrike" cap="none" normalizeH="0" baseline="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Lease Start Date</a:t>
            </a:r>
            <a:r>
              <a:rPr kumimoji="0" lang="en-US" sz="9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900" b="0" i="0" u="none" strike="noStrike" cap="none" normalizeH="0" baseline="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Lease Period</a:t>
            </a:r>
            <a:endParaRPr kumimoji="0" lang="en-US" sz="1200" b="0" i="0" u="none" strike="noStrike" cap="none" normalizeH="0" baseline="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914400" algn="l"/>
              </a:tabLst>
            </a:pPr>
            <a:r>
              <a:rPr kumimoji="0" lang="en-US" sz="900" b="1"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Car Data</a:t>
            </a:r>
            <a:r>
              <a:rPr kumimoji="0" lang="en-US" sz="9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(realtime file update)</a:t>
            </a:r>
            <a:endParaRPr kumimoji="0" lang="en-US" sz="1200" b="0" i="0" u="none" strike="noStrike" cap="none" normalizeH="0" baseline="0" smtClean="0">
              <a:ln>
                <a:noFill/>
              </a:ln>
              <a:solidFill>
                <a:schemeClr val="tx1"/>
              </a:solidFill>
              <a:effectLst/>
              <a:ea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tab pos="914400" algn="l"/>
              </a:tabLst>
            </a:pPr>
            <a:r>
              <a:rPr kumimoji="0" lang="en-US" sz="900" b="1"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Schema</a:t>
            </a:r>
            <a:r>
              <a:rPr kumimoji="0" lang="en-US" sz="9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900" b="0" i="0" u="none" strike="noStrike" cap="none" normalizeH="0" baseline="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CarID</a:t>
            </a:r>
            <a:r>
              <a:rPr kumimoji="0" lang="en-US" sz="9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900" b="0" i="0" u="none" strike="noStrike" cap="none" normalizeH="0" baseline="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Car Make</a:t>
            </a:r>
            <a:r>
              <a:rPr kumimoji="0" lang="en-US" sz="9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900" b="0" i="0" u="none" strike="noStrike" cap="none" normalizeH="0" baseline="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Car Model</a:t>
            </a:r>
            <a:r>
              <a:rPr kumimoji="0" lang="en-US" sz="9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900" b="0" i="0" u="none" strike="noStrike" cap="none" normalizeH="0" baseline="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Plate No</a:t>
            </a:r>
            <a:r>
              <a:rPr kumimoji="0" lang="en-US" sz="9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900" b="0" i="0" u="none" strike="noStrike" cap="none" normalizeH="0" baseline="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Registration Date</a:t>
            </a:r>
            <a:r>
              <a:rPr kumimoji="0" lang="en-US" sz="9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900" b="0" i="0" u="none" strike="noStrike" cap="none" normalizeH="0" baseline="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Registration Expiry Date</a:t>
            </a:r>
            <a:endParaRPr kumimoji="0" lang="en-US" sz="1200" b="0" i="0" u="none" strike="noStrike" cap="none" normalizeH="0" baseline="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914400" algn="l"/>
              </a:tabLst>
            </a:pPr>
            <a:r>
              <a:rPr kumimoji="0" lang="en-US" sz="900" b="1"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Office Branch Data</a:t>
            </a:r>
            <a:r>
              <a:rPr kumimoji="0" lang="en-US" sz="9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(batch file update)</a:t>
            </a:r>
            <a:endParaRPr kumimoji="0" lang="en-US" sz="1200" b="0" i="0" u="none" strike="noStrike" cap="none" normalizeH="0" baseline="0" smtClean="0">
              <a:ln>
                <a:noFill/>
              </a:ln>
              <a:solidFill>
                <a:schemeClr val="tx1"/>
              </a:solidFill>
              <a:effectLst/>
              <a:ea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tab pos="914400" algn="l"/>
              </a:tabLst>
            </a:pPr>
            <a:r>
              <a:rPr kumimoji="0" lang="en-US" sz="900" b="1"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Schema</a:t>
            </a:r>
            <a:r>
              <a:rPr kumimoji="0" lang="en-US" sz="9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900" b="0" i="0" u="none" strike="noStrike" cap="none" normalizeH="0" baseline="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OfficeID</a:t>
            </a:r>
            <a:r>
              <a:rPr kumimoji="0" lang="en-US" sz="9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900" b="0" i="0" u="none" strike="noStrike" cap="none" normalizeH="0" baseline="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Mobile No</a:t>
            </a:r>
            <a:r>
              <a:rPr kumimoji="0" lang="en-US" sz="9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900" b="0" i="0" u="none" strike="noStrike" cap="none" normalizeH="0" baseline="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Area</a:t>
            </a:r>
            <a:r>
              <a:rPr kumimoji="0" lang="en-US" sz="9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900" b="0" i="0" u="none" strike="noStrike" cap="none" normalizeH="0" baseline="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Office No</a:t>
            </a:r>
            <a:r>
              <a:rPr kumimoji="0" lang="en-US" sz="9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900" b="0" i="0" u="none" strike="noStrike" cap="none" normalizeH="0" baseline="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Working Hours</a:t>
            </a:r>
            <a:endParaRPr kumimoji="0" lang="en-US" sz="1200" b="0" i="0" u="none" strike="noStrike" cap="none" normalizeH="0" baseline="0" smtClean="0">
              <a:ln>
                <a:noFill/>
              </a:ln>
              <a:solidFill>
                <a:schemeClr val="tx1"/>
              </a:solidFill>
              <a:effectLst/>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tab pos="914400" algn="l"/>
              </a:tabLst>
            </a:pPr>
            <a:r>
              <a:rPr kumimoji="0" lang="en-US" sz="900" b="1"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Sales Agent Data</a:t>
            </a:r>
            <a:r>
              <a:rPr kumimoji="0" lang="en-US" sz="9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(batch file update)</a:t>
            </a:r>
            <a:endParaRPr kumimoji="0" lang="en-US" sz="1200" b="0" i="0" u="none" strike="noStrike" cap="none" normalizeH="0" baseline="0" smtClean="0">
              <a:ln>
                <a:noFill/>
              </a:ln>
              <a:solidFill>
                <a:schemeClr val="tx1"/>
              </a:solidFill>
              <a:effectLst/>
              <a:ea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tab pos="914400" algn="l"/>
              </a:tabLst>
            </a:pPr>
            <a:r>
              <a:rPr kumimoji="0" lang="en-US" sz="900" b="1"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Schema</a:t>
            </a:r>
            <a:r>
              <a:rPr kumimoji="0" lang="en-US" sz="9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900" b="0" i="0" u="none" strike="noStrike" cap="none" normalizeH="0" baseline="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AgentID</a:t>
            </a:r>
            <a:r>
              <a:rPr kumimoji="0" lang="en-US" sz="9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900" b="0" i="0" u="none" strike="noStrike" cap="none" normalizeH="0" baseline="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Mobile No</a:t>
            </a:r>
            <a:r>
              <a:rPr kumimoji="0" lang="en-US" sz="9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900" b="0" i="0" u="none" strike="noStrike" cap="none" normalizeH="0" baseline="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Name</a:t>
            </a:r>
            <a:r>
              <a:rPr kumimoji="0" lang="en-US" sz="9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900" b="0" i="0" u="none" strike="noStrike" cap="none" normalizeH="0" baseline="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Gender</a:t>
            </a:r>
            <a:r>
              <a:rPr kumimoji="0" lang="en-US" sz="9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900" b="0" i="0" u="none" strike="noStrike" cap="none" normalizeH="0" baseline="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Age</a:t>
            </a:r>
            <a:r>
              <a:rPr kumimoji="0" lang="en-US" sz="9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900" b="0" i="0" u="none" strike="noStrike" cap="none" normalizeH="0" baseline="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Nationality</a:t>
            </a:r>
            <a:r>
              <a:rPr kumimoji="0" lang="en-US" sz="900" b="0" i="0" u="none" strike="noStrike" cap="none" normalizeH="0" baseline="0" smtClean="0">
                <a:ln>
                  <a:noFill/>
                </a:ln>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kumimoji="0" lang="en-US" sz="900" b="0" i="0" u="none" strike="noStrike" cap="none" normalizeH="0" baseline="0" smtClean="0">
                <a:ln>
                  <a:noFill/>
                </a:ln>
                <a:solidFill>
                  <a:schemeClr val="tx1"/>
                </a:solidFill>
                <a:effectLst/>
                <a:latin typeface="Arial Unicode MS" panose="020B0604020202020204" pitchFamily="34" charset="-128"/>
                <a:ea typeface="Times New Roman" panose="02020603050405020304" pitchFamily="18" charset="0"/>
                <a:cs typeface="Courier New" panose="02070309020205020404" pitchFamily="49" charset="0"/>
              </a:rPr>
              <a:t>OfficeID</a:t>
            </a:r>
            <a:endParaRPr kumimoji="0" 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17329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50" y="0"/>
            <a:ext cx="10058400" cy="5747657"/>
          </a:xfrm>
          <a:prstGeom prst="rect">
            <a:avLst/>
          </a:prstGeom>
        </p:spPr>
      </p:pic>
    </p:spTree>
    <p:extLst>
      <p:ext uri="{BB962C8B-B14F-4D97-AF65-F5344CB8AC3E}">
        <p14:creationId xmlns:p14="http://schemas.microsoft.com/office/powerpoint/2010/main" val="1547430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
        <p:nvSpPr>
          <p:cNvPr id="3" name="Rectangle 2"/>
          <p:cNvSpPr/>
          <p:nvPr/>
        </p:nvSpPr>
        <p:spPr>
          <a:xfrm>
            <a:off x="3048000" y="2641926"/>
            <a:ext cx="6096000" cy="1574149"/>
          </a:xfrm>
          <a:prstGeom prst="rect">
            <a:avLst/>
          </a:prstGeom>
        </p:spPr>
        <p:txBody>
          <a:bodyPr>
            <a:spAutoFit/>
          </a:bodyPr>
          <a:lstStyle/>
          <a:p>
            <a:pPr marL="342900" marR="0" lvl="0" indent="-342900">
              <a:lnSpc>
                <a:spcPct val="107000"/>
              </a:lnSpc>
              <a:spcBef>
                <a:spcPts val="0"/>
              </a:spcBef>
              <a:spcAft>
                <a:spcPts val="0"/>
              </a:spcAft>
              <a:buSzPts val="1000"/>
              <a:buFont typeface="+mj-lt"/>
              <a:buAutoNum type="arabicPeriod"/>
              <a:tabLst>
                <a:tab pos="457200" algn="l"/>
              </a:tabLst>
            </a:pPr>
            <a:r>
              <a:rPr lang="en-AE" sz="900" dirty="0">
                <a:latin typeface="Times New Roman" panose="02020603050405020304" pitchFamily="18" charset="0"/>
                <a:ea typeface="Aptos"/>
                <a:cs typeface="Arial" panose="020B0604020202020204" pitchFamily="34" charset="0"/>
              </a:rPr>
              <a:t>Process incoming data streams in real-time.</a:t>
            </a:r>
            <a:endParaRPr lang="en-US" sz="1100" dirty="0">
              <a:latin typeface="Aptos"/>
              <a:ea typeface="Aptos"/>
              <a:cs typeface="Arial" panose="020B0604020202020204" pitchFamily="34" charset="0"/>
            </a:endParaRPr>
          </a:p>
          <a:p>
            <a:pPr marL="342900" marR="0" lvl="0" indent="-342900">
              <a:lnSpc>
                <a:spcPct val="107000"/>
              </a:lnSpc>
              <a:spcBef>
                <a:spcPts val="0"/>
              </a:spcBef>
              <a:spcAft>
                <a:spcPts val="0"/>
              </a:spcAft>
              <a:buSzPts val="1000"/>
              <a:buFont typeface="+mj-lt"/>
              <a:buAutoNum type="arabicPeriod"/>
              <a:tabLst>
                <a:tab pos="457200" algn="l"/>
              </a:tabLst>
            </a:pPr>
            <a:r>
              <a:rPr lang="en-AE" sz="900" dirty="0">
                <a:latin typeface="Times New Roman" panose="02020603050405020304" pitchFamily="18" charset="0"/>
                <a:ea typeface="Aptos"/>
                <a:cs typeface="Arial" panose="020B0604020202020204" pitchFamily="34" charset="0"/>
              </a:rPr>
              <a:t>Apply data quality checks to clean the data.</a:t>
            </a:r>
            <a:endParaRPr lang="en-US" sz="1100" dirty="0">
              <a:latin typeface="Aptos"/>
              <a:ea typeface="Aptos"/>
              <a:cs typeface="Arial" panose="020B0604020202020204" pitchFamily="34" charset="0"/>
            </a:endParaRPr>
          </a:p>
          <a:p>
            <a:pPr marL="342900" marR="0" lvl="0" indent="-342900">
              <a:lnSpc>
                <a:spcPct val="107000"/>
              </a:lnSpc>
              <a:spcBef>
                <a:spcPts val="0"/>
              </a:spcBef>
              <a:spcAft>
                <a:spcPts val="0"/>
              </a:spcAft>
              <a:buSzPts val="1000"/>
              <a:buFont typeface="+mj-lt"/>
              <a:buAutoNum type="arabicPeriod"/>
              <a:tabLst>
                <a:tab pos="457200" algn="l"/>
              </a:tabLst>
            </a:pPr>
            <a:r>
              <a:rPr lang="en-AE" sz="900" dirty="0">
                <a:latin typeface="Times New Roman" panose="02020603050405020304" pitchFamily="18" charset="0"/>
                <a:ea typeface="Aptos"/>
                <a:cs typeface="Arial" panose="020B0604020202020204" pitchFamily="34" charset="0"/>
              </a:rPr>
              <a:t>Build real-time aggregates for analytics purposes (below are basic sample aggregations, feel free to add more based on the data):</a:t>
            </a:r>
            <a:endParaRPr lang="en-US" sz="1100" dirty="0">
              <a:latin typeface="Aptos"/>
              <a:ea typeface="Aptos"/>
              <a:cs typeface="Arial" panose="020B0604020202020204" pitchFamily="34" charset="0"/>
            </a:endParaRP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r>
              <a:rPr lang="en-AE" sz="900" dirty="0">
                <a:latin typeface="Times New Roman" panose="02020603050405020304" pitchFamily="18" charset="0"/>
                <a:ea typeface="Aptos"/>
                <a:cs typeface="Times New Roman" panose="02020603050405020304" pitchFamily="18" charset="0"/>
              </a:rPr>
              <a:t>Count of sales per month and year.</a:t>
            </a:r>
            <a:endParaRPr lang="en-US" sz="1100" dirty="0">
              <a:latin typeface="Aptos"/>
              <a:ea typeface="Aptos"/>
              <a:cs typeface="Times New Roman" panose="02020603050405020304" pitchFamily="18" charset="0"/>
            </a:endParaRP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r>
              <a:rPr lang="en-AE" sz="900" dirty="0">
                <a:latin typeface="Times New Roman" panose="02020603050405020304" pitchFamily="18" charset="0"/>
                <a:ea typeface="Aptos"/>
                <a:cs typeface="Times New Roman" panose="02020603050405020304" pitchFamily="18" charset="0"/>
              </a:rPr>
              <a:t>Volume of sales per month and year.</a:t>
            </a:r>
            <a:endParaRPr lang="en-US" sz="1100" dirty="0">
              <a:latin typeface="Aptos"/>
              <a:ea typeface="Aptos"/>
              <a:cs typeface="Times New Roman" panose="02020603050405020304" pitchFamily="18" charset="0"/>
            </a:endParaRPr>
          </a:p>
          <a:p>
            <a:pPr marL="742950" marR="0" lvl="1" indent="-285750">
              <a:lnSpc>
                <a:spcPct val="107000"/>
              </a:lnSpc>
              <a:spcBef>
                <a:spcPts val="0"/>
              </a:spcBef>
              <a:spcAft>
                <a:spcPts val="0"/>
              </a:spcAft>
              <a:buSzPts val="1000"/>
              <a:buFont typeface="Courier New" panose="02070309020205020404" pitchFamily="49" charset="0"/>
              <a:buChar char="o"/>
              <a:tabLst>
                <a:tab pos="914400" algn="l"/>
              </a:tabLst>
            </a:pPr>
            <a:r>
              <a:rPr lang="en-AE" sz="900" dirty="0">
                <a:latin typeface="Times New Roman" panose="02020603050405020304" pitchFamily="18" charset="0"/>
                <a:ea typeface="Aptos"/>
                <a:cs typeface="Times New Roman" panose="02020603050405020304" pitchFamily="18" charset="0"/>
              </a:rPr>
              <a:t>Count of Car Driving Status per area (Idle, Moving, Stopped).</a:t>
            </a:r>
            <a:endParaRPr lang="en-US" sz="1100" dirty="0">
              <a:latin typeface="Aptos"/>
              <a:ea typeface="Aptos"/>
              <a:cs typeface="Times New Roman" panose="02020603050405020304" pitchFamily="18" charset="0"/>
            </a:endParaRPr>
          </a:p>
          <a:p>
            <a:pPr marL="342900" marR="0" lvl="0" indent="-342900">
              <a:lnSpc>
                <a:spcPct val="107000"/>
              </a:lnSpc>
              <a:spcBef>
                <a:spcPts val="0"/>
              </a:spcBef>
              <a:spcAft>
                <a:spcPts val="0"/>
              </a:spcAft>
              <a:buSzPts val="1000"/>
              <a:buFont typeface="+mj-lt"/>
              <a:buAutoNum type="arabicPeriod"/>
              <a:tabLst>
                <a:tab pos="457200" algn="l"/>
              </a:tabLst>
            </a:pPr>
            <a:r>
              <a:rPr lang="en-AE" sz="900" dirty="0">
                <a:latin typeface="Times New Roman" panose="02020603050405020304" pitchFamily="18" charset="0"/>
                <a:ea typeface="Aptos"/>
                <a:cs typeface="Arial" panose="020B0604020202020204" pitchFamily="34" charset="0"/>
              </a:rPr>
              <a:t>Enrich transactional data by joining with reference data.</a:t>
            </a:r>
            <a:endParaRPr lang="en-US" sz="1100" dirty="0">
              <a:latin typeface="Aptos"/>
              <a:ea typeface="Aptos"/>
              <a:cs typeface="Arial" panose="020B0604020202020204" pitchFamily="34" charset="0"/>
            </a:endParaRPr>
          </a:p>
          <a:p>
            <a:pPr marL="342900" marR="0" lvl="0" indent="-342900">
              <a:lnSpc>
                <a:spcPct val="107000"/>
              </a:lnSpc>
              <a:spcBef>
                <a:spcPts val="0"/>
              </a:spcBef>
              <a:spcAft>
                <a:spcPts val="0"/>
              </a:spcAft>
              <a:buSzPts val="1000"/>
              <a:buFont typeface="+mj-lt"/>
              <a:buAutoNum type="arabicPeriod"/>
              <a:tabLst>
                <a:tab pos="457200" algn="l"/>
              </a:tabLst>
            </a:pPr>
            <a:r>
              <a:rPr lang="en-AE" sz="900" dirty="0">
                <a:latin typeface="Times New Roman" panose="02020603050405020304" pitchFamily="18" charset="0"/>
                <a:ea typeface="Aptos"/>
                <a:cs typeface="Arial" panose="020B0604020202020204" pitchFamily="34" charset="0"/>
              </a:rPr>
              <a:t>Filter data based on city name (e.g., "Dubai").</a:t>
            </a:r>
            <a:endParaRPr lang="en-US" sz="1100" dirty="0">
              <a:latin typeface="Aptos"/>
              <a:ea typeface="Aptos"/>
              <a:cs typeface="Arial" panose="020B0604020202020204" pitchFamily="34" charset="0"/>
            </a:endParaRPr>
          </a:p>
          <a:p>
            <a:pPr marL="342900" marR="0" lvl="0" indent="-342900">
              <a:lnSpc>
                <a:spcPct val="107000"/>
              </a:lnSpc>
              <a:spcBef>
                <a:spcPts val="0"/>
              </a:spcBef>
              <a:spcAft>
                <a:spcPts val="0"/>
              </a:spcAft>
              <a:buSzPts val="1000"/>
              <a:buFont typeface="+mj-lt"/>
              <a:buAutoNum type="arabicPeriod"/>
              <a:tabLst>
                <a:tab pos="457200" algn="l"/>
              </a:tabLst>
            </a:pPr>
            <a:r>
              <a:rPr lang="en-AE" sz="900" dirty="0">
                <a:latin typeface="Times New Roman" panose="02020603050405020304" pitchFamily="18" charset="0"/>
                <a:ea typeface="Aptos"/>
                <a:cs typeface="Arial" panose="020B0604020202020204" pitchFamily="34" charset="0"/>
              </a:rPr>
              <a:t>Anonymize mobile numbers using SHA256.</a:t>
            </a:r>
            <a:endParaRPr lang="en-US" sz="1100" dirty="0">
              <a:effectLst/>
              <a:latin typeface="Aptos"/>
              <a:ea typeface="Aptos"/>
              <a:cs typeface="Arial" panose="020B0604020202020204" pitchFamily="34" charset="0"/>
            </a:endParaRPr>
          </a:p>
        </p:txBody>
      </p:sp>
    </p:spTree>
    <p:extLst>
      <p:ext uri="{BB962C8B-B14F-4D97-AF65-F5344CB8AC3E}">
        <p14:creationId xmlns:p14="http://schemas.microsoft.com/office/powerpoint/2010/main" val="3300438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20370" y="818866"/>
            <a:ext cx="8393373" cy="4339650"/>
          </a:xfrm>
          <a:prstGeom prst="rect">
            <a:avLst/>
          </a:prstGeom>
          <a:noFill/>
        </p:spPr>
        <p:txBody>
          <a:bodyPr wrap="square" rtlCol="0">
            <a:spAutoFit/>
          </a:bodyPr>
          <a:lstStyle/>
          <a:p>
            <a:pPr lvl="0"/>
            <a:r>
              <a:rPr lang="en-US" dirty="0" smtClean="0"/>
              <a:t>Flow diagram for below requirement in subsequent slide</a:t>
            </a:r>
          </a:p>
          <a:p>
            <a:pPr lvl="0"/>
            <a:r>
              <a:rPr lang="en-AE" dirty="0" smtClean="0"/>
              <a:t>Process </a:t>
            </a:r>
            <a:r>
              <a:rPr lang="en-AE" dirty="0"/>
              <a:t>incoming data streams in real-time.</a:t>
            </a:r>
            <a:endParaRPr lang="en-US" sz="2800" dirty="0"/>
          </a:p>
          <a:p>
            <a:pPr lvl="0"/>
            <a:r>
              <a:rPr lang="en-AE" dirty="0"/>
              <a:t>Apply data quality checks to clean the data.</a:t>
            </a:r>
            <a:endParaRPr lang="en-US" sz="2800" dirty="0"/>
          </a:p>
          <a:p>
            <a:pPr lvl="0"/>
            <a:r>
              <a:rPr lang="en-AE" dirty="0"/>
              <a:t>Build real-time aggregates for analytics purposes (below are basic sample aggregations, feel free to add more based on the data):</a:t>
            </a:r>
            <a:endParaRPr lang="en-US" sz="2800" dirty="0"/>
          </a:p>
          <a:p>
            <a:pPr lvl="1"/>
            <a:r>
              <a:rPr lang="en-AE" dirty="0"/>
              <a:t>Count of sales per month and year.</a:t>
            </a:r>
            <a:endParaRPr lang="en-US" sz="2800" dirty="0"/>
          </a:p>
          <a:p>
            <a:pPr lvl="1"/>
            <a:r>
              <a:rPr lang="en-AE" dirty="0"/>
              <a:t>Volume of sales per month and year.</a:t>
            </a:r>
            <a:endParaRPr lang="en-US" sz="2800" dirty="0"/>
          </a:p>
          <a:p>
            <a:pPr lvl="1"/>
            <a:r>
              <a:rPr lang="en-AE" dirty="0"/>
              <a:t>Count of Car Driving Status per area (Idle, Moving, Stopped).</a:t>
            </a:r>
            <a:endParaRPr lang="en-US" sz="2800" dirty="0"/>
          </a:p>
          <a:p>
            <a:pPr lvl="0"/>
            <a:r>
              <a:rPr lang="en-AE" dirty="0"/>
              <a:t>Enrich transactional data by joining with reference data.</a:t>
            </a:r>
            <a:endParaRPr lang="en-US" sz="2800" dirty="0"/>
          </a:p>
          <a:p>
            <a:pPr lvl="0"/>
            <a:r>
              <a:rPr lang="en-AE" dirty="0"/>
              <a:t>Filter data based on city name (e.g., "Dubai").</a:t>
            </a:r>
            <a:endParaRPr lang="en-US" sz="2800" dirty="0"/>
          </a:p>
          <a:p>
            <a:pPr lvl="0"/>
            <a:r>
              <a:rPr lang="en-AE" dirty="0"/>
              <a:t>Anonymize mobile numbers using SHA256</a:t>
            </a:r>
            <a:r>
              <a:rPr lang="en-AE" dirty="0" smtClean="0"/>
              <a:t>.</a:t>
            </a:r>
            <a:endParaRPr lang="en-US" dirty="0" smtClean="0"/>
          </a:p>
          <a:p>
            <a:pPr lvl="0"/>
            <a:endParaRPr lang="en-US" sz="2800" dirty="0"/>
          </a:p>
          <a:p>
            <a:pPr lvl="0"/>
            <a:r>
              <a:rPr lang="en-US" sz="1600" dirty="0"/>
              <a:t>Here is the flow diagram representing your real-time data processing pipeline requirements, including data ingestion, processing, aggregation, and final output</a:t>
            </a:r>
            <a:endParaRPr lang="en-US" sz="1600" dirty="0"/>
          </a:p>
          <a:p>
            <a:endParaRPr lang="en-US" dirty="0"/>
          </a:p>
        </p:txBody>
      </p:sp>
    </p:spTree>
    <p:extLst>
      <p:ext uri="{BB962C8B-B14F-4D97-AF65-F5344CB8AC3E}">
        <p14:creationId xmlns:p14="http://schemas.microsoft.com/office/powerpoint/2010/main" val="39858133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0"/>
            <a:ext cx="6858000" cy="6858000"/>
          </a:xfrm>
          <a:prstGeom prst="rect">
            <a:avLst/>
          </a:prstGeom>
        </p:spPr>
      </p:pic>
    </p:spTree>
    <p:extLst>
      <p:ext uri="{BB962C8B-B14F-4D97-AF65-F5344CB8AC3E}">
        <p14:creationId xmlns:p14="http://schemas.microsoft.com/office/powerpoint/2010/main" val="4135618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931</Words>
  <Application>Microsoft Office PowerPoint</Application>
  <PresentationFormat>Widescreen</PresentationFormat>
  <Paragraphs>175</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 Unicode MS</vt:lpstr>
      <vt:lpstr>Aptos</vt:lpstr>
      <vt:lpstr>Arial</vt:lpstr>
      <vt:lpstr>Calibri</vt:lpstr>
      <vt:lpstr>Calibri Light</vt:lpstr>
      <vt:lpstr>Courier New</vt:lpstr>
      <vt:lpstr>Times New Roman</vt:lpstr>
      <vt:lpstr>Office Theme</vt:lpstr>
      <vt:lpstr>Assignment</vt:lpstr>
      <vt:lpstr>PowerPoint Presentation</vt:lpstr>
      <vt:lpstr>Task 1</vt:lpstr>
      <vt:lpstr>PowerPoint Presentation</vt:lpstr>
      <vt:lpstr>Sales Transactions (realtime API, sales system will submit the sales transaction to the Engine via API calls) Schema: AgentID, OfficeID, CarID, CustomerID, Amount (USD) Customer Data (realtime API, our engine pulls the new customer details via API calls to the CRM Oracle DB) Schema: CustomerID, Mobile No, Name, Gender, Age, Nationality, PassportNo, ID No, Home Address, Lease Start Date, Lease Period Car Data (realtime file update) Schema: CarID, Car Make, Car Model, Plate No, Registration Date, Registration Expiry Date Office Branch Data (batch file update) Schema: OfficeID, Mobile No, Area, Office No, Working Hours Sales Agent Data (batch file update) Schema: AgentID, Mobile No, Name, Gender, Age, Nationality, OfficeID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dc:title>
  <dc:creator>vip</dc:creator>
  <cp:lastModifiedBy>vip</cp:lastModifiedBy>
  <cp:revision>35</cp:revision>
  <dcterms:created xsi:type="dcterms:W3CDTF">2024-09-25T16:25:26Z</dcterms:created>
  <dcterms:modified xsi:type="dcterms:W3CDTF">2024-09-25T18:58:59Z</dcterms:modified>
</cp:coreProperties>
</file>