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Chart%20in%20Microsoft%20PowerPoint"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IN"/>
              <a:t>Customer Acquisition cost</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9.5334733898833179E-2"/>
          <c:y val="9.1374549613906647E-2"/>
          <c:w val="0.84315827878966598"/>
          <c:h val="0.78104523896810707"/>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Sheet1!$A$2:$A$7</c:f>
              <c:numCache>
                <c:formatCode>General</c:formatCode>
                <c:ptCount val="6"/>
                <c:pt idx="0">
                  <c:v>5</c:v>
                </c:pt>
                <c:pt idx="1">
                  <c:v>10</c:v>
                </c:pt>
                <c:pt idx="2">
                  <c:v>15</c:v>
                </c:pt>
                <c:pt idx="3">
                  <c:v>20</c:v>
                </c:pt>
                <c:pt idx="4">
                  <c:v>25</c:v>
                </c:pt>
                <c:pt idx="5">
                  <c:v>30</c:v>
                </c:pt>
              </c:numCache>
            </c:numRef>
          </c:cat>
          <c:val>
            <c:numRef>
              <c:f>Sheet1!$B$2:$B$7</c:f>
              <c:numCache>
                <c:formatCode>General</c:formatCode>
                <c:ptCount val="6"/>
                <c:pt idx="0">
                  <c:v>214</c:v>
                </c:pt>
                <c:pt idx="1">
                  <c:v>392</c:v>
                </c:pt>
                <c:pt idx="2">
                  <c:v>0</c:v>
                </c:pt>
                <c:pt idx="3">
                  <c:v>0</c:v>
                </c:pt>
                <c:pt idx="4">
                  <c:v>0</c:v>
                </c:pt>
                <c:pt idx="5">
                  <c:v>194</c:v>
                </c:pt>
              </c:numCache>
            </c:numRef>
          </c:val>
          <c:extLst>
            <c:ext xmlns:c16="http://schemas.microsoft.com/office/drawing/2014/chart" uri="{C3380CC4-5D6E-409C-BE32-E72D297353CC}">
              <c16:uniqueId val="{00000000-F4D0-472D-90D9-D1F8DE7583FC}"/>
            </c:ext>
          </c:extLst>
        </c:ser>
        <c:ser>
          <c:idx val="1"/>
          <c:order val="1"/>
          <c:tx>
            <c:strRef>
              <c:f>Sheet1!$C$1</c:f>
              <c:strCache>
                <c:ptCount val="1"/>
                <c:pt idx="0">
                  <c:v>Column2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errBars>
            <c:errBarType val="both"/>
            <c:errValType val="stdErr"/>
            <c:noEndCap val="0"/>
            <c:spPr>
              <a:noFill/>
              <a:ln w="9525" cap="flat" cmpd="sng" algn="ctr">
                <a:solidFill>
                  <a:schemeClr val="dk1">
                    <a:lumMod val="50000"/>
                    <a:lumOff val="50000"/>
                  </a:schemeClr>
                </a:solidFill>
                <a:round/>
              </a:ln>
              <a:effectLst/>
            </c:spPr>
          </c:errBars>
          <c:cat>
            <c:numRef>
              <c:f>Sheet1!$A$2:$A$7</c:f>
              <c:numCache>
                <c:formatCode>General</c:formatCode>
                <c:ptCount val="6"/>
                <c:pt idx="0">
                  <c:v>5</c:v>
                </c:pt>
                <c:pt idx="1">
                  <c:v>10</c:v>
                </c:pt>
                <c:pt idx="2">
                  <c:v>15</c:v>
                </c:pt>
                <c:pt idx="3">
                  <c:v>20</c:v>
                </c:pt>
                <c:pt idx="4">
                  <c:v>25</c:v>
                </c:pt>
                <c:pt idx="5">
                  <c:v>30</c:v>
                </c:pt>
              </c:numCache>
            </c:numRef>
          </c:cat>
          <c:val>
            <c:numRef>
              <c:f>Sheet1!$C$2:$C$7</c:f>
              <c:numCache>
                <c:formatCode>General</c:formatCode>
                <c:ptCount val="6"/>
              </c:numCache>
            </c:numRef>
          </c:val>
          <c:extLst>
            <c:ext xmlns:c16="http://schemas.microsoft.com/office/drawing/2014/chart" uri="{C3380CC4-5D6E-409C-BE32-E72D297353CC}">
              <c16:uniqueId val="{00000001-F4D0-472D-90D9-D1F8DE7583FC}"/>
            </c:ext>
          </c:extLst>
        </c:ser>
        <c:ser>
          <c:idx val="2"/>
          <c:order val="2"/>
          <c:tx>
            <c:strRef>
              <c:f>Sheet1!$D$1</c:f>
              <c:strCache>
                <c:ptCount val="1"/>
                <c:pt idx="0">
                  <c:v>Column1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errBars>
            <c:errBarType val="both"/>
            <c:errValType val="stdErr"/>
            <c:noEndCap val="0"/>
            <c:spPr>
              <a:noFill/>
              <a:ln w="9525" cap="flat" cmpd="sng" algn="ctr">
                <a:solidFill>
                  <a:schemeClr val="dk1">
                    <a:lumMod val="50000"/>
                    <a:lumOff val="50000"/>
                  </a:schemeClr>
                </a:solidFill>
                <a:round/>
              </a:ln>
              <a:effectLst/>
            </c:spPr>
          </c:errBars>
          <c:cat>
            <c:numRef>
              <c:f>Sheet1!$A$2:$A$7</c:f>
              <c:numCache>
                <c:formatCode>General</c:formatCode>
                <c:ptCount val="6"/>
                <c:pt idx="0">
                  <c:v>5</c:v>
                </c:pt>
                <c:pt idx="1">
                  <c:v>10</c:v>
                </c:pt>
                <c:pt idx="2">
                  <c:v>15</c:v>
                </c:pt>
                <c:pt idx="3">
                  <c:v>20</c:v>
                </c:pt>
                <c:pt idx="4">
                  <c:v>25</c:v>
                </c:pt>
                <c:pt idx="5">
                  <c:v>30</c:v>
                </c:pt>
              </c:numCache>
            </c:numRef>
          </c:cat>
          <c:val>
            <c:numRef>
              <c:f>Sheet1!$D$2:$D$7</c:f>
              <c:numCache>
                <c:formatCode>General</c:formatCode>
                <c:ptCount val="6"/>
              </c:numCache>
            </c:numRef>
          </c:val>
          <c:extLst>
            <c:ext xmlns:c16="http://schemas.microsoft.com/office/drawing/2014/chart" uri="{C3380CC4-5D6E-409C-BE32-E72D297353CC}">
              <c16:uniqueId val="{00000002-F4D0-472D-90D9-D1F8DE7583FC}"/>
            </c:ext>
          </c:extLst>
        </c:ser>
        <c:dLbls>
          <c:dLblPos val="outEnd"/>
          <c:showLegendKey val="0"/>
          <c:showVal val="1"/>
          <c:showCatName val="0"/>
          <c:showSerName val="0"/>
          <c:showPercent val="0"/>
          <c:showBubbleSize val="0"/>
        </c:dLbls>
        <c:gapWidth val="267"/>
        <c:overlap val="-43"/>
        <c:axId val="1206249759"/>
        <c:axId val="1206251199"/>
      </c:barChart>
      <c:catAx>
        <c:axId val="1206249759"/>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IN"/>
                  <a:t>Acquisition cost</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206251199"/>
        <c:crosses val="autoZero"/>
        <c:auto val="1"/>
        <c:lblAlgn val="ctr"/>
        <c:lblOffset val="100"/>
        <c:noMultiLvlLbl val="0"/>
      </c:catAx>
      <c:valAx>
        <c:axId val="1206251199"/>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count</a:t>
                </a:r>
                <a:endParaRPr lang="en-IN"/>
              </a:p>
            </c:rich>
          </c:tx>
          <c:layout>
            <c:manualLayout>
              <c:xMode val="edge"/>
              <c:yMode val="edge"/>
              <c:x val="0"/>
              <c:y val="0.48408321701013335"/>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206249759"/>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a:t>By channel</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'[Chart in Microsoft PowerPoint]Sheet1'!$B$1</c:f>
              <c:strCache>
                <c:ptCount val="1"/>
                <c:pt idx="0">
                  <c:v>cost</c:v>
                </c:pt>
              </c:strCache>
            </c:strRef>
          </c:tx>
          <c:spPr>
            <a:solidFill>
              <a:schemeClr val="accent1"/>
            </a:solidFill>
            <a:ln>
              <a:noFill/>
            </a:ln>
            <a:effectLst/>
          </c:spPr>
          <c:invertIfNegative val="0"/>
          <c:cat>
            <c:strRef>
              <c:f>'[Chart in Microsoft PowerPoint]Sheet1'!$A$2:$A$5</c:f>
              <c:strCache>
                <c:ptCount val="4"/>
                <c:pt idx="0">
                  <c:v>email marketing</c:v>
                </c:pt>
                <c:pt idx="1">
                  <c:v>paid marketing</c:v>
                </c:pt>
                <c:pt idx="2">
                  <c:v>referral</c:v>
                </c:pt>
                <c:pt idx="3">
                  <c:v>social media marketing</c:v>
                </c:pt>
              </c:strCache>
            </c:strRef>
          </c:cat>
          <c:val>
            <c:numRef>
              <c:f>'[Chart in Microsoft PowerPoint]Sheet1'!$B$2:$B$5</c:f>
              <c:numCache>
                <c:formatCode>General</c:formatCode>
                <c:ptCount val="4"/>
                <c:pt idx="0">
                  <c:v>5.24</c:v>
                </c:pt>
                <c:pt idx="1">
                  <c:v>30.45</c:v>
                </c:pt>
                <c:pt idx="2">
                  <c:v>8.32</c:v>
                </c:pt>
                <c:pt idx="3">
                  <c:v>9.5399999999999991</c:v>
                </c:pt>
              </c:numCache>
            </c:numRef>
          </c:val>
          <c:extLst>
            <c:ext xmlns:c16="http://schemas.microsoft.com/office/drawing/2014/chart" uri="{C3380CC4-5D6E-409C-BE32-E72D297353CC}">
              <c16:uniqueId val="{00000000-BE84-48CA-A6CA-12620E3CAC6A}"/>
            </c:ext>
          </c:extLst>
        </c:ser>
        <c:dLbls>
          <c:showLegendKey val="0"/>
          <c:showVal val="0"/>
          <c:showCatName val="0"/>
          <c:showSerName val="0"/>
          <c:showPercent val="0"/>
          <c:showBubbleSize val="0"/>
        </c:dLbls>
        <c:gapWidth val="267"/>
        <c:overlap val="-43"/>
        <c:axId val="1839419215"/>
        <c:axId val="1839421615"/>
      </c:barChart>
      <c:catAx>
        <c:axId val="1839419215"/>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channel</a:t>
                </a:r>
                <a:endParaRPr lang="en-IN"/>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839421615"/>
        <c:crosses val="autoZero"/>
        <c:auto val="1"/>
        <c:lblAlgn val="ctr"/>
        <c:lblOffset val="100"/>
        <c:noMultiLvlLbl val="0"/>
      </c:catAx>
      <c:valAx>
        <c:axId val="1839421615"/>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cost</a:t>
                </a:r>
                <a:endParaRPr lang="en-IN"/>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839419215"/>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a:t>Conversion rate by channel</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Email marketing</c:v>
                </c:pt>
                <c:pt idx="1">
                  <c:v>Paid advertisement</c:v>
                </c:pt>
                <c:pt idx="2">
                  <c:v>Referral</c:v>
                </c:pt>
                <c:pt idx="3">
                  <c:v>Social media</c:v>
                </c:pt>
              </c:strCache>
            </c:strRef>
          </c:cat>
          <c:val>
            <c:numRef>
              <c:f>Sheet1!$B$2:$B$5</c:f>
              <c:numCache>
                <c:formatCode>General</c:formatCode>
                <c:ptCount val="4"/>
                <c:pt idx="0">
                  <c:v>4.2999999999999997E-2</c:v>
                </c:pt>
                <c:pt idx="1">
                  <c:v>1.6E-2</c:v>
                </c:pt>
                <c:pt idx="2">
                  <c:v>0.123</c:v>
                </c:pt>
                <c:pt idx="3">
                  <c:v>0.16700000000000001</c:v>
                </c:pt>
              </c:numCache>
            </c:numRef>
          </c:val>
          <c:extLst>
            <c:ext xmlns:c16="http://schemas.microsoft.com/office/drawing/2014/chart" uri="{C3380CC4-5D6E-409C-BE32-E72D297353CC}">
              <c16:uniqueId val="{00000000-289D-45E9-A040-DAC637566827}"/>
            </c:ext>
          </c:extLst>
        </c:ser>
        <c:dLbls>
          <c:showLegendKey val="0"/>
          <c:showVal val="0"/>
          <c:showCatName val="0"/>
          <c:showSerName val="0"/>
          <c:showPercent val="0"/>
          <c:showBubbleSize val="0"/>
        </c:dLbls>
        <c:gapWidth val="267"/>
        <c:overlap val="-43"/>
        <c:axId val="919008847"/>
        <c:axId val="919007407"/>
      </c:barChart>
      <c:catAx>
        <c:axId val="919008847"/>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Channel</a:t>
                </a:r>
                <a:endParaRPr lang="en-IN"/>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919007407"/>
        <c:crosses val="autoZero"/>
        <c:auto val="1"/>
        <c:lblAlgn val="ctr"/>
        <c:lblOffset val="100"/>
        <c:noMultiLvlLbl val="0"/>
      </c:catAx>
      <c:valAx>
        <c:axId val="919007407"/>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Conversion rate</a:t>
                </a:r>
                <a:endParaRPr lang="en-IN"/>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919008847"/>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r>
              <a:rPr lang="en-US" dirty="0"/>
              <a:t>Total</a:t>
            </a:r>
            <a:r>
              <a:rPr lang="en-US" baseline="0" dirty="0"/>
              <a:t> revenue</a:t>
            </a:r>
            <a:endParaRPr lang="en-US" dirty="0"/>
          </a:p>
        </c:rich>
      </c:tx>
      <c:overlay val="0"/>
      <c:spPr>
        <a:noFill/>
        <a:ln>
          <a:noFill/>
        </a:ln>
        <a:effectLst/>
      </c:spPr>
      <c:txPr>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0.24923832582663011"/>
          <c:y val="0.11590502335606531"/>
          <c:w val="0.55003995436349662"/>
          <c:h val="0.72775218309326795"/>
        </c:manualLayout>
      </c:layout>
      <c:doughnutChart>
        <c:varyColors val="1"/>
        <c:ser>
          <c:idx val="0"/>
          <c:order val="0"/>
          <c:tx>
            <c:strRef>
              <c:f>Sheet1!$B$1</c:f>
              <c:strCache>
                <c:ptCount val="1"/>
                <c:pt idx="0">
                  <c:v>Sales</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01-A3FD-4F6B-BE02-41A67CB7C329}"/>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03-A3FD-4F6B-BE02-41A67CB7C329}"/>
              </c:ext>
            </c:extLst>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05-A3FD-4F6B-BE02-41A67CB7C329}"/>
              </c:ext>
            </c:extLst>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extLst>
              <c:ext xmlns:c16="http://schemas.microsoft.com/office/drawing/2014/chart" uri="{C3380CC4-5D6E-409C-BE32-E72D297353CC}">
                <c16:uniqueId val="{00000007-A3FD-4F6B-BE02-41A67CB7C32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Paid marketing </c:v>
                </c:pt>
                <c:pt idx="1">
                  <c:v>Email marketing</c:v>
                </c:pt>
                <c:pt idx="2">
                  <c:v>Referral </c:v>
                </c:pt>
                <c:pt idx="3">
                  <c:v>Social marketing</c:v>
                </c:pt>
              </c:strCache>
            </c:strRef>
          </c:cat>
          <c:val>
            <c:numRef>
              <c:f>Sheet1!$B$2:$B$5</c:f>
              <c:numCache>
                <c:formatCode>0.00%</c:formatCode>
                <c:ptCount val="4"/>
                <c:pt idx="0">
                  <c:v>0.248</c:v>
                </c:pt>
                <c:pt idx="1">
                  <c:v>0.27300000000000002</c:v>
                </c:pt>
                <c:pt idx="2">
                  <c:v>0.25700000000000001</c:v>
                </c:pt>
                <c:pt idx="3">
                  <c:v>0.222</c:v>
                </c:pt>
              </c:numCache>
            </c:numRef>
          </c:val>
          <c:extLst>
            <c:ext xmlns:c16="http://schemas.microsoft.com/office/drawing/2014/chart" uri="{C3380CC4-5D6E-409C-BE32-E72D297353CC}">
              <c16:uniqueId val="{00000000-1F7B-43A5-8A8A-6265697A3B99}"/>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b"/>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baseline="0" dirty="0"/>
              <a:t>ROI </a:t>
            </a:r>
            <a:r>
              <a:rPr lang="en-US" dirty="0"/>
              <a:t>by channel</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Email marketing</c:v>
                </c:pt>
                <c:pt idx="1">
                  <c:v>Paid advertisement</c:v>
                </c:pt>
                <c:pt idx="2">
                  <c:v>Referral</c:v>
                </c:pt>
                <c:pt idx="3">
                  <c:v>Social media</c:v>
                </c:pt>
              </c:strCache>
            </c:strRef>
          </c:cat>
          <c:val>
            <c:numRef>
              <c:f>Sheet1!$B$2:$B$5</c:f>
              <c:numCache>
                <c:formatCode>General</c:formatCode>
                <c:ptCount val="4"/>
                <c:pt idx="0">
                  <c:v>538.61</c:v>
                </c:pt>
                <c:pt idx="1">
                  <c:v>92.83</c:v>
                </c:pt>
                <c:pt idx="2">
                  <c:v>330.69</c:v>
                </c:pt>
                <c:pt idx="3">
                  <c:v>278.95999999999998</c:v>
                </c:pt>
              </c:numCache>
            </c:numRef>
          </c:val>
          <c:extLst>
            <c:ext xmlns:c16="http://schemas.microsoft.com/office/drawing/2014/chart" uri="{C3380CC4-5D6E-409C-BE32-E72D297353CC}">
              <c16:uniqueId val="{00000000-289D-45E9-A040-DAC637566827}"/>
            </c:ext>
          </c:extLst>
        </c:ser>
        <c:dLbls>
          <c:showLegendKey val="0"/>
          <c:showVal val="0"/>
          <c:showCatName val="0"/>
          <c:showSerName val="0"/>
          <c:showPercent val="0"/>
          <c:showBubbleSize val="0"/>
        </c:dLbls>
        <c:gapWidth val="267"/>
        <c:overlap val="-43"/>
        <c:axId val="919008847"/>
        <c:axId val="919007407"/>
      </c:barChart>
      <c:catAx>
        <c:axId val="919008847"/>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Channel</a:t>
                </a:r>
                <a:endParaRPr lang="en-IN"/>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919007407"/>
        <c:crosses val="autoZero"/>
        <c:auto val="1"/>
        <c:lblAlgn val="ctr"/>
        <c:lblOffset val="100"/>
        <c:noMultiLvlLbl val="0"/>
      </c:catAx>
      <c:valAx>
        <c:axId val="919007407"/>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dirty="0"/>
                  <a:t>ROI</a:t>
                </a:r>
                <a:endParaRPr lang="en-IN" dirty="0"/>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919008847"/>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A2BB0-2877-AAAA-26DC-102173A743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F1ED22-24D7-F9F7-710B-FBE2BC4174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BE6C83-635F-0894-697D-4A5855D22E1B}"/>
              </a:ext>
            </a:extLst>
          </p:cNvPr>
          <p:cNvSpPr>
            <a:spLocks noGrp="1"/>
          </p:cNvSpPr>
          <p:nvPr>
            <p:ph type="dt" sz="half" idx="10"/>
          </p:nvPr>
        </p:nvSpPr>
        <p:spPr/>
        <p:txBody>
          <a:bodyPr/>
          <a:lstStyle/>
          <a:p>
            <a:fld id="{F59E0318-A1BA-4260-A0F4-3DE764066FEE}" type="datetimeFigureOut">
              <a:rPr lang="en-IN" smtClean="0"/>
              <a:t>22-01-2025</a:t>
            </a:fld>
            <a:endParaRPr lang="en-IN"/>
          </a:p>
        </p:txBody>
      </p:sp>
      <p:sp>
        <p:nvSpPr>
          <p:cNvPr id="5" name="Footer Placeholder 4">
            <a:extLst>
              <a:ext uri="{FF2B5EF4-FFF2-40B4-BE49-F238E27FC236}">
                <a16:creationId xmlns:a16="http://schemas.microsoft.com/office/drawing/2014/main" id="{EB0278B6-F02C-B256-0AD8-CDDCBC3906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143388-4852-3FDF-E749-27C86027E9E7}"/>
              </a:ext>
            </a:extLst>
          </p:cNvPr>
          <p:cNvSpPr>
            <a:spLocks noGrp="1"/>
          </p:cNvSpPr>
          <p:nvPr>
            <p:ph type="sldNum" sz="quarter" idx="12"/>
          </p:nvPr>
        </p:nvSpPr>
        <p:spPr/>
        <p:txBody>
          <a:bodyPr/>
          <a:lstStyle/>
          <a:p>
            <a:fld id="{D5EBD536-AC2E-4458-9FB6-5F128A62373B}" type="slidenum">
              <a:rPr lang="en-IN" smtClean="0"/>
              <a:t>‹#›</a:t>
            </a:fld>
            <a:endParaRPr lang="en-IN"/>
          </a:p>
        </p:txBody>
      </p:sp>
    </p:spTree>
    <p:extLst>
      <p:ext uri="{BB962C8B-B14F-4D97-AF65-F5344CB8AC3E}">
        <p14:creationId xmlns:p14="http://schemas.microsoft.com/office/powerpoint/2010/main" val="4156431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1FE2-E72A-10FA-35EF-EB46455199D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7CE25F-0927-DE60-3D88-0623E7791F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5FFC3E-6A72-0B7A-F866-E6A1E2E4AC55}"/>
              </a:ext>
            </a:extLst>
          </p:cNvPr>
          <p:cNvSpPr>
            <a:spLocks noGrp="1"/>
          </p:cNvSpPr>
          <p:nvPr>
            <p:ph type="dt" sz="half" idx="10"/>
          </p:nvPr>
        </p:nvSpPr>
        <p:spPr/>
        <p:txBody>
          <a:bodyPr/>
          <a:lstStyle/>
          <a:p>
            <a:fld id="{F59E0318-A1BA-4260-A0F4-3DE764066FEE}" type="datetimeFigureOut">
              <a:rPr lang="en-IN" smtClean="0"/>
              <a:t>22-01-2025</a:t>
            </a:fld>
            <a:endParaRPr lang="en-IN"/>
          </a:p>
        </p:txBody>
      </p:sp>
      <p:sp>
        <p:nvSpPr>
          <p:cNvPr id="5" name="Footer Placeholder 4">
            <a:extLst>
              <a:ext uri="{FF2B5EF4-FFF2-40B4-BE49-F238E27FC236}">
                <a16:creationId xmlns:a16="http://schemas.microsoft.com/office/drawing/2014/main" id="{6D98BEFC-1EE5-D1D9-BAB1-4D9D5AB8A8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3CA7E-6FC5-57C0-969C-3FCE3B2D2209}"/>
              </a:ext>
            </a:extLst>
          </p:cNvPr>
          <p:cNvSpPr>
            <a:spLocks noGrp="1"/>
          </p:cNvSpPr>
          <p:nvPr>
            <p:ph type="sldNum" sz="quarter" idx="12"/>
          </p:nvPr>
        </p:nvSpPr>
        <p:spPr/>
        <p:txBody>
          <a:bodyPr/>
          <a:lstStyle/>
          <a:p>
            <a:fld id="{D5EBD536-AC2E-4458-9FB6-5F128A62373B}" type="slidenum">
              <a:rPr lang="en-IN" smtClean="0"/>
              <a:t>‹#›</a:t>
            </a:fld>
            <a:endParaRPr lang="en-IN"/>
          </a:p>
        </p:txBody>
      </p:sp>
    </p:spTree>
    <p:extLst>
      <p:ext uri="{BB962C8B-B14F-4D97-AF65-F5344CB8AC3E}">
        <p14:creationId xmlns:p14="http://schemas.microsoft.com/office/powerpoint/2010/main" val="304018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1B0C80-002E-BDDF-098E-DA0253BB02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E651E5-194D-D4D0-982F-862BCE5C82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33338C-428D-B6C1-E340-BC688ACA5359}"/>
              </a:ext>
            </a:extLst>
          </p:cNvPr>
          <p:cNvSpPr>
            <a:spLocks noGrp="1"/>
          </p:cNvSpPr>
          <p:nvPr>
            <p:ph type="dt" sz="half" idx="10"/>
          </p:nvPr>
        </p:nvSpPr>
        <p:spPr/>
        <p:txBody>
          <a:bodyPr/>
          <a:lstStyle/>
          <a:p>
            <a:fld id="{F59E0318-A1BA-4260-A0F4-3DE764066FEE}" type="datetimeFigureOut">
              <a:rPr lang="en-IN" smtClean="0"/>
              <a:t>22-01-2025</a:t>
            </a:fld>
            <a:endParaRPr lang="en-IN"/>
          </a:p>
        </p:txBody>
      </p:sp>
      <p:sp>
        <p:nvSpPr>
          <p:cNvPr id="5" name="Footer Placeholder 4">
            <a:extLst>
              <a:ext uri="{FF2B5EF4-FFF2-40B4-BE49-F238E27FC236}">
                <a16:creationId xmlns:a16="http://schemas.microsoft.com/office/drawing/2014/main" id="{D8DFC259-A5F7-A18B-A8EE-7C38A1F8DE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BA23E1-639E-C1C5-2D75-D5C3BC988511}"/>
              </a:ext>
            </a:extLst>
          </p:cNvPr>
          <p:cNvSpPr>
            <a:spLocks noGrp="1"/>
          </p:cNvSpPr>
          <p:nvPr>
            <p:ph type="sldNum" sz="quarter" idx="12"/>
          </p:nvPr>
        </p:nvSpPr>
        <p:spPr/>
        <p:txBody>
          <a:bodyPr/>
          <a:lstStyle/>
          <a:p>
            <a:fld id="{D5EBD536-AC2E-4458-9FB6-5F128A62373B}" type="slidenum">
              <a:rPr lang="en-IN" smtClean="0"/>
              <a:t>‹#›</a:t>
            </a:fld>
            <a:endParaRPr lang="en-IN"/>
          </a:p>
        </p:txBody>
      </p:sp>
    </p:spTree>
    <p:extLst>
      <p:ext uri="{BB962C8B-B14F-4D97-AF65-F5344CB8AC3E}">
        <p14:creationId xmlns:p14="http://schemas.microsoft.com/office/powerpoint/2010/main" val="3548092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5102-A936-D7B2-7243-DBE59F00A3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ACDA6B-A2DB-B32F-316C-BBCC13EA3A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A3376B-F9C4-C943-A818-1A69F0808E6A}"/>
              </a:ext>
            </a:extLst>
          </p:cNvPr>
          <p:cNvSpPr>
            <a:spLocks noGrp="1"/>
          </p:cNvSpPr>
          <p:nvPr>
            <p:ph type="dt" sz="half" idx="10"/>
          </p:nvPr>
        </p:nvSpPr>
        <p:spPr/>
        <p:txBody>
          <a:bodyPr/>
          <a:lstStyle/>
          <a:p>
            <a:fld id="{F59E0318-A1BA-4260-A0F4-3DE764066FEE}" type="datetimeFigureOut">
              <a:rPr lang="en-IN" smtClean="0"/>
              <a:t>22-01-2025</a:t>
            </a:fld>
            <a:endParaRPr lang="en-IN"/>
          </a:p>
        </p:txBody>
      </p:sp>
      <p:sp>
        <p:nvSpPr>
          <p:cNvPr id="5" name="Footer Placeholder 4">
            <a:extLst>
              <a:ext uri="{FF2B5EF4-FFF2-40B4-BE49-F238E27FC236}">
                <a16:creationId xmlns:a16="http://schemas.microsoft.com/office/drawing/2014/main" id="{687BD84B-5844-13CE-C5AD-1845025142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35434D-7EA7-0CB1-CEAB-A9D64203716F}"/>
              </a:ext>
            </a:extLst>
          </p:cNvPr>
          <p:cNvSpPr>
            <a:spLocks noGrp="1"/>
          </p:cNvSpPr>
          <p:nvPr>
            <p:ph type="sldNum" sz="quarter" idx="12"/>
          </p:nvPr>
        </p:nvSpPr>
        <p:spPr/>
        <p:txBody>
          <a:bodyPr/>
          <a:lstStyle/>
          <a:p>
            <a:fld id="{D5EBD536-AC2E-4458-9FB6-5F128A62373B}" type="slidenum">
              <a:rPr lang="en-IN" smtClean="0"/>
              <a:t>‹#›</a:t>
            </a:fld>
            <a:endParaRPr lang="en-IN"/>
          </a:p>
        </p:txBody>
      </p:sp>
    </p:spTree>
    <p:extLst>
      <p:ext uri="{BB962C8B-B14F-4D97-AF65-F5344CB8AC3E}">
        <p14:creationId xmlns:p14="http://schemas.microsoft.com/office/powerpoint/2010/main" val="4030320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D522-71C8-23D2-3838-86DB2A3D7E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C39015-7D01-5D3F-A918-C6DAF0DC38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C6A5C1-33DF-0109-5F5E-8699012FF54C}"/>
              </a:ext>
            </a:extLst>
          </p:cNvPr>
          <p:cNvSpPr>
            <a:spLocks noGrp="1"/>
          </p:cNvSpPr>
          <p:nvPr>
            <p:ph type="dt" sz="half" idx="10"/>
          </p:nvPr>
        </p:nvSpPr>
        <p:spPr/>
        <p:txBody>
          <a:bodyPr/>
          <a:lstStyle/>
          <a:p>
            <a:fld id="{F59E0318-A1BA-4260-A0F4-3DE764066FEE}" type="datetimeFigureOut">
              <a:rPr lang="en-IN" smtClean="0"/>
              <a:t>22-01-2025</a:t>
            </a:fld>
            <a:endParaRPr lang="en-IN"/>
          </a:p>
        </p:txBody>
      </p:sp>
      <p:sp>
        <p:nvSpPr>
          <p:cNvPr id="5" name="Footer Placeholder 4">
            <a:extLst>
              <a:ext uri="{FF2B5EF4-FFF2-40B4-BE49-F238E27FC236}">
                <a16:creationId xmlns:a16="http://schemas.microsoft.com/office/drawing/2014/main" id="{F2588F76-74C6-CECB-5641-45936C7EB9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4A3F35-8CC6-A156-E816-489CD1A3DA4F}"/>
              </a:ext>
            </a:extLst>
          </p:cNvPr>
          <p:cNvSpPr>
            <a:spLocks noGrp="1"/>
          </p:cNvSpPr>
          <p:nvPr>
            <p:ph type="sldNum" sz="quarter" idx="12"/>
          </p:nvPr>
        </p:nvSpPr>
        <p:spPr/>
        <p:txBody>
          <a:bodyPr/>
          <a:lstStyle/>
          <a:p>
            <a:fld id="{D5EBD536-AC2E-4458-9FB6-5F128A62373B}" type="slidenum">
              <a:rPr lang="en-IN" smtClean="0"/>
              <a:t>‹#›</a:t>
            </a:fld>
            <a:endParaRPr lang="en-IN"/>
          </a:p>
        </p:txBody>
      </p:sp>
    </p:spTree>
    <p:extLst>
      <p:ext uri="{BB962C8B-B14F-4D97-AF65-F5344CB8AC3E}">
        <p14:creationId xmlns:p14="http://schemas.microsoft.com/office/powerpoint/2010/main" val="244863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2F48F-ECA1-E35D-5CB5-E129AB2AE7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68F833-3E51-475E-4AD8-B4918DB214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D62EE8-4BEB-4925-0847-1A472EB8BA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C9FAA7-BF13-0E34-EFC3-EA5E7E919C45}"/>
              </a:ext>
            </a:extLst>
          </p:cNvPr>
          <p:cNvSpPr>
            <a:spLocks noGrp="1"/>
          </p:cNvSpPr>
          <p:nvPr>
            <p:ph type="dt" sz="half" idx="10"/>
          </p:nvPr>
        </p:nvSpPr>
        <p:spPr/>
        <p:txBody>
          <a:bodyPr/>
          <a:lstStyle/>
          <a:p>
            <a:fld id="{F59E0318-A1BA-4260-A0F4-3DE764066FEE}" type="datetimeFigureOut">
              <a:rPr lang="en-IN" smtClean="0"/>
              <a:t>22-01-2025</a:t>
            </a:fld>
            <a:endParaRPr lang="en-IN"/>
          </a:p>
        </p:txBody>
      </p:sp>
      <p:sp>
        <p:nvSpPr>
          <p:cNvPr id="6" name="Footer Placeholder 5">
            <a:extLst>
              <a:ext uri="{FF2B5EF4-FFF2-40B4-BE49-F238E27FC236}">
                <a16:creationId xmlns:a16="http://schemas.microsoft.com/office/drawing/2014/main" id="{493D4A83-689E-841F-112D-CB33814968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7DBA6F-C460-6121-CB22-85267270E70E}"/>
              </a:ext>
            </a:extLst>
          </p:cNvPr>
          <p:cNvSpPr>
            <a:spLocks noGrp="1"/>
          </p:cNvSpPr>
          <p:nvPr>
            <p:ph type="sldNum" sz="quarter" idx="12"/>
          </p:nvPr>
        </p:nvSpPr>
        <p:spPr/>
        <p:txBody>
          <a:bodyPr/>
          <a:lstStyle/>
          <a:p>
            <a:fld id="{D5EBD536-AC2E-4458-9FB6-5F128A62373B}" type="slidenum">
              <a:rPr lang="en-IN" smtClean="0"/>
              <a:t>‹#›</a:t>
            </a:fld>
            <a:endParaRPr lang="en-IN"/>
          </a:p>
        </p:txBody>
      </p:sp>
    </p:spTree>
    <p:extLst>
      <p:ext uri="{BB962C8B-B14F-4D97-AF65-F5344CB8AC3E}">
        <p14:creationId xmlns:p14="http://schemas.microsoft.com/office/powerpoint/2010/main" val="323540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45264-6A16-BE7C-6B2E-6EDE108398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E618C2-98E6-5712-2049-7699BDD094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0150A9-3E05-F799-28D8-55FA075B7A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73EF40-216A-1722-6B08-85F2E28676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81F902-42A7-AFF7-AFB0-8852EFBC7C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4B99B1-05ED-3DFB-BCFC-B30235622BA6}"/>
              </a:ext>
            </a:extLst>
          </p:cNvPr>
          <p:cNvSpPr>
            <a:spLocks noGrp="1"/>
          </p:cNvSpPr>
          <p:nvPr>
            <p:ph type="dt" sz="half" idx="10"/>
          </p:nvPr>
        </p:nvSpPr>
        <p:spPr/>
        <p:txBody>
          <a:bodyPr/>
          <a:lstStyle/>
          <a:p>
            <a:fld id="{F59E0318-A1BA-4260-A0F4-3DE764066FEE}" type="datetimeFigureOut">
              <a:rPr lang="en-IN" smtClean="0"/>
              <a:t>22-01-2025</a:t>
            </a:fld>
            <a:endParaRPr lang="en-IN"/>
          </a:p>
        </p:txBody>
      </p:sp>
      <p:sp>
        <p:nvSpPr>
          <p:cNvPr id="8" name="Footer Placeholder 7">
            <a:extLst>
              <a:ext uri="{FF2B5EF4-FFF2-40B4-BE49-F238E27FC236}">
                <a16:creationId xmlns:a16="http://schemas.microsoft.com/office/drawing/2014/main" id="{F117C059-5F2C-2BF3-27BA-85C4238B1A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98F673-5667-AC19-4DB7-02CD113E7713}"/>
              </a:ext>
            </a:extLst>
          </p:cNvPr>
          <p:cNvSpPr>
            <a:spLocks noGrp="1"/>
          </p:cNvSpPr>
          <p:nvPr>
            <p:ph type="sldNum" sz="quarter" idx="12"/>
          </p:nvPr>
        </p:nvSpPr>
        <p:spPr/>
        <p:txBody>
          <a:bodyPr/>
          <a:lstStyle/>
          <a:p>
            <a:fld id="{D5EBD536-AC2E-4458-9FB6-5F128A62373B}" type="slidenum">
              <a:rPr lang="en-IN" smtClean="0"/>
              <a:t>‹#›</a:t>
            </a:fld>
            <a:endParaRPr lang="en-IN"/>
          </a:p>
        </p:txBody>
      </p:sp>
    </p:spTree>
    <p:extLst>
      <p:ext uri="{BB962C8B-B14F-4D97-AF65-F5344CB8AC3E}">
        <p14:creationId xmlns:p14="http://schemas.microsoft.com/office/powerpoint/2010/main" val="330923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7BC99-19D5-9703-1E3B-C9841A9C42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660CC0-4DE2-67D5-6A23-A90727A55145}"/>
              </a:ext>
            </a:extLst>
          </p:cNvPr>
          <p:cNvSpPr>
            <a:spLocks noGrp="1"/>
          </p:cNvSpPr>
          <p:nvPr>
            <p:ph type="dt" sz="half" idx="10"/>
          </p:nvPr>
        </p:nvSpPr>
        <p:spPr/>
        <p:txBody>
          <a:bodyPr/>
          <a:lstStyle/>
          <a:p>
            <a:fld id="{F59E0318-A1BA-4260-A0F4-3DE764066FEE}" type="datetimeFigureOut">
              <a:rPr lang="en-IN" smtClean="0"/>
              <a:t>22-01-2025</a:t>
            </a:fld>
            <a:endParaRPr lang="en-IN"/>
          </a:p>
        </p:txBody>
      </p:sp>
      <p:sp>
        <p:nvSpPr>
          <p:cNvPr id="4" name="Footer Placeholder 3">
            <a:extLst>
              <a:ext uri="{FF2B5EF4-FFF2-40B4-BE49-F238E27FC236}">
                <a16:creationId xmlns:a16="http://schemas.microsoft.com/office/drawing/2014/main" id="{5C847279-00F4-D4AC-D2ED-1C73E6416E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7BAEDE3-3E54-9D71-D4C9-CD595B36FDC6}"/>
              </a:ext>
            </a:extLst>
          </p:cNvPr>
          <p:cNvSpPr>
            <a:spLocks noGrp="1"/>
          </p:cNvSpPr>
          <p:nvPr>
            <p:ph type="sldNum" sz="quarter" idx="12"/>
          </p:nvPr>
        </p:nvSpPr>
        <p:spPr/>
        <p:txBody>
          <a:bodyPr/>
          <a:lstStyle/>
          <a:p>
            <a:fld id="{D5EBD536-AC2E-4458-9FB6-5F128A62373B}" type="slidenum">
              <a:rPr lang="en-IN" smtClean="0"/>
              <a:t>‹#›</a:t>
            </a:fld>
            <a:endParaRPr lang="en-IN"/>
          </a:p>
        </p:txBody>
      </p:sp>
    </p:spTree>
    <p:extLst>
      <p:ext uri="{BB962C8B-B14F-4D97-AF65-F5344CB8AC3E}">
        <p14:creationId xmlns:p14="http://schemas.microsoft.com/office/powerpoint/2010/main" val="59331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4C32EB-8455-0809-7810-8A3CA03877C2}"/>
              </a:ext>
            </a:extLst>
          </p:cNvPr>
          <p:cNvSpPr>
            <a:spLocks noGrp="1"/>
          </p:cNvSpPr>
          <p:nvPr>
            <p:ph type="dt" sz="half" idx="10"/>
          </p:nvPr>
        </p:nvSpPr>
        <p:spPr/>
        <p:txBody>
          <a:bodyPr/>
          <a:lstStyle/>
          <a:p>
            <a:fld id="{F59E0318-A1BA-4260-A0F4-3DE764066FEE}" type="datetimeFigureOut">
              <a:rPr lang="en-IN" smtClean="0"/>
              <a:t>22-01-2025</a:t>
            </a:fld>
            <a:endParaRPr lang="en-IN"/>
          </a:p>
        </p:txBody>
      </p:sp>
      <p:sp>
        <p:nvSpPr>
          <p:cNvPr id="3" name="Footer Placeholder 2">
            <a:extLst>
              <a:ext uri="{FF2B5EF4-FFF2-40B4-BE49-F238E27FC236}">
                <a16:creationId xmlns:a16="http://schemas.microsoft.com/office/drawing/2014/main" id="{EA6EFDD6-8C89-B25F-EF6F-90B983ECC91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66AF999-A946-AC84-B30B-CA5BAD843DFA}"/>
              </a:ext>
            </a:extLst>
          </p:cNvPr>
          <p:cNvSpPr>
            <a:spLocks noGrp="1"/>
          </p:cNvSpPr>
          <p:nvPr>
            <p:ph type="sldNum" sz="quarter" idx="12"/>
          </p:nvPr>
        </p:nvSpPr>
        <p:spPr/>
        <p:txBody>
          <a:bodyPr/>
          <a:lstStyle/>
          <a:p>
            <a:fld id="{D5EBD536-AC2E-4458-9FB6-5F128A62373B}" type="slidenum">
              <a:rPr lang="en-IN" smtClean="0"/>
              <a:t>‹#›</a:t>
            </a:fld>
            <a:endParaRPr lang="en-IN"/>
          </a:p>
        </p:txBody>
      </p:sp>
    </p:spTree>
    <p:extLst>
      <p:ext uri="{BB962C8B-B14F-4D97-AF65-F5344CB8AC3E}">
        <p14:creationId xmlns:p14="http://schemas.microsoft.com/office/powerpoint/2010/main" val="1465778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89E94-66BB-19C6-B848-2694226CDD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DE7214-842A-26FA-7400-FEF1B624BE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FC3E3E-18D3-D9C4-BDC1-4CC42025D6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E99F4B-FDDD-9AC9-0E9E-236BF9213381}"/>
              </a:ext>
            </a:extLst>
          </p:cNvPr>
          <p:cNvSpPr>
            <a:spLocks noGrp="1"/>
          </p:cNvSpPr>
          <p:nvPr>
            <p:ph type="dt" sz="half" idx="10"/>
          </p:nvPr>
        </p:nvSpPr>
        <p:spPr/>
        <p:txBody>
          <a:bodyPr/>
          <a:lstStyle/>
          <a:p>
            <a:fld id="{F59E0318-A1BA-4260-A0F4-3DE764066FEE}" type="datetimeFigureOut">
              <a:rPr lang="en-IN" smtClean="0"/>
              <a:t>22-01-2025</a:t>
            </a:fld>
            <a:endParaRPr lang="en-IN"/>
          </a:p>
        </p:txBody>
      </p:sp>
      <p:sp>
        <p:nvSpPr>
          <p:cNvPr id="6" name="Footer Placeholder 5">
            <a:extLst>
              <a:ext uri="{FF2B5EF4-FFF2-40B4-BE49-F238E27FC236}">
                <a16:creationId xmlns:a16="http://schemas.microsoft.com/office/drawing/2014/main" id="{906F326A-E080-3291-9A5D-E4BDF05F62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FFB678-F258-3422-E673-80C8376551B6}"/>
              </a:ext>
            </a:extLst>
          </p:cNvPr>
          <p:cNvSpPr>
            <a:spLocks noGrp="1"/>
          </p:cNvSpPr>
          <p:nvPr>
            <p:ph type="sldNum" sz="quarter" idx="12"/>
          </p:nvPr>
        </p:nvSpPr>
        <p:spPr/>
        <p:txBody>
          <a:bodyPr/>
          <a:lstStyle/>
          <a:p>
            <a:fld id="{D5EBD536-AC2E-4458-9FB6-5F128A62373B}" type="slidenum">
              <a:rPr lang="en-IN" smtClean="0"/>
              <a:t>‹#›</a:t>
            </a:fld>
            <a:endParaRPr lang="en-IN"/>
          </a:p>
        </p:txBody>
      </p:sp>
    </p:spTree>
    <p:extLst>
      <p:ext uri="{BB962C8B-B14F-4D97-AF65-F5344CB8AC3E}">
        <p14:creationId xmlns:p14="http://schemas.microsoft.com/office/powerpoint/2010/main" val="3099590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BF89C-8878-24DB-6594-41228D0947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9AE482C-DEF2-F0E1-EBBA-627205B652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6709E3-2BC5-FC9F-E447-69D55B138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E1BDE8-A2A0-8ACF-A6C6-47A41FF3DBEB}"/>
              </a:ext>
            </a:extLst>
          </p:cNvPr>
          <p:cNvSpPr>
            <a:spLocks noGrp="1"/>
          </p:cNvSpPr>
          <p:nvPr>
            <p:ph type="dt" sz="half" idx="10"/>
          </p:nvPr>
        </p:nvSpPr>
        <p:spPr/>
        <p:txBody>
          <a:bodyPr/>
          <a:lstStyle/>
          <a:p>
            <a:fld id="{F59E0318-A1BA-4260-A0F4-3DE764066FEE}" type="datetimeFigureOut">
              <a:rPr lang="en-IN" smtClean="0"/>
              <a:t>22-01-2025</a:t>
            </a:fld>
            <a:endParaRPr lang="en-IN"/>
          </a:p>
        </p:txBody>
      </p:sp>
      <p:sp>
        <p:nvSpPr>
          <p:cNvPr id="6" name="Footer Placeholder 5">
            <a:extLst>
              <a:ext uri="{FF2B5EF4-FFF2-40B4-BE49-F238E27FC236}">
                <a16:creationId xmlns:a16="http://schemas.microsoft.com/office/drawing/2014/main" id="{711C92CD-34E1-B1A3-50A3-9B5D9CE82D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4E02B5-1861-7F44-679D-71F744CCE852}"/>
              </a:ext>
            </a:extLst>
          </p:cNvPr>
          <p:cNvSpPr>
            <a:spLocks noGrp="1"/>
          </p:cNvSpPr>
          <p:nvPr>
            <p:ph type="sldNum" sz="quarter" idx="12"/>
          </p:nvPr>
        </p:nvSpPr>
        <p:spPr/>
        <p:txBody>
          <a:bodyPr/>
          <a:lstStyle/>
          <a:p>
            <a:fld id="{D5EBD536-AC2E-4458-9FB6-5F128A62373B}" type="slidenum">
              <a:rPr lang="en-IN" smtClean="0"/>
              <a:t>‹#›</a:t>
            </a:fld>
            <a:endParaRPr lang="en-IN"/>
          </a:p>
        </p:txBody>
      </p:sp>
    </p:spTree>
    <p:extLst>
      <p:ext uri="{BB962C8B-B14F-4D97-AF65-F5344CB8AC3E}">
        <p14:creationId xmlns:p14="http://schemas.microsoft.com/office/powerpoint/2010/main" val="1327089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DFB823-0544-4C9B-9A6B-2D739D8CDE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5E09F8-5887-5E98-25AC-10E8116B60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6777B3-4316-26CD-4245-12B2A95C4F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E0318-A1BA-4260-A0F4-3DE764066FEE}" type="datetimeFigureOut">
              <a:rPr lang="en-IN" smtClean="0"/>
              <a:t>22-01-2025</a:t>
            </a:fld>
            <a:endParaRPr lang="en-IN"/>
          </a:p>
        </p:txBody>
      </p:sp>
      <p:sp>
        <p:nvSpPr>
          <p:cNvPr id="5" name="Footer Placeholder 4">
            <a:extLst>
              <a:ext uri="{FF2B5EF4-FFF2-40B4-BE49-F238E27FC236}">
                <a16:creationId xmlns:a16="http://schemas.microsoft.com/office/drawing/2014/main" id="{F610BD87-0D2A-E9CE-B6E0-47155E7798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75D6C88-8770-A538-90D8-E55BF24730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EBD536-AC2E-4458-9FB6-5F128A62373B}" type="slidenum">
              <a:rPr lang="en-IN" smtClean="0"/>
              <a:t>‹#›</a:t>
            </a:fld>
            <a:endParaRPr lang="en-IN"/>
          </a:p>
        </p:txBody>
      </p:sp>
    </p:spTree>
    <p:extLst>
      <p:ext uri="{BB962C8B-B14F-4D97-AF65-F5344CB8AC3E}">
        <p14:creationId xmlns:p14="http://schemas.microsoft.com/office/powerpoint/2010/main" val="1559601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lab.research.google.com/drive/1C0dNbHi0WCWPS_kvgl6E_Va1Iv6YTMgV"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3000">
              <a:srgbClr val="002060"/>
            </a:gs>
            <a:gs pos="65000">
              <a:srgbClr val="7030A0"/>
            </a:gs>
            <a:gs pos="100000">
              <a:srgbClr val="0070C0"/>
            </a:gs>
          </a:gsLst>
          <a:lin ang="135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1A1E4-2014-A78B-86DC-532A67C17502}"/>
              </a:ext>
            </a:extLst>
          </p:cNvPr>
          <p:cNvSpPr>
            <a:spLocks noGrp="1"/>
          </p:cNvSpPr>
          <p:nvPr>
            <p:ph type="ctrTitle"/>
          </p:nvPr>
        </p:nvSpPr>
        <p:spPr>
          <a:xfrm>
            <a:off x="5688383" y="2667077"/>
            <a:ext cx="6503617" cy="1779486"/>
          </a:xfrm>
        </p:spPr>
        <p:txBody>
          <a:bodyPr>
            <a:noAutofit/>
          </a:bodyPr>
          <a:lstStyle/>
          <a:p>
            <a:r>
              <a:rPr lang="en-US" sz="6600" spc="-300" dirty="0">
                <a:solidFill>
                  <a:schemeClr val="bg1"/>
                </a:solidFill>
                <a:latin typeface="Times New Roman" panose="02020603050405020304" pitchFamily="18" charset="0"/>
                <a:cs typeface="Times New Roman" panose="02020603050405020304" pitchFamily="18" charset="0"/>
              </a:rPr>
              <a:t>CUSTOMER ACQUISITION ANALYSIS</a:t>
            </a:r>
            <a:endParaRPr lang="en-IN" sz="6600" spc="-3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F8E738F-CF3B-147A-28C6-3C948828F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780" y="447368"/>
            <a:ext cx="5746150" cy="5324167"/>
          </a:xfrm>
          <a:prstGeom prst="rect">
            <a:avLst/>
          </a:prstGeom>
        </p:spPr>
      </p:pic>
      <p:sp>
        <p:nvSpPr>
          <p:cNvPr id="3" name="TextBox 2">
            <a:extLst>
              <a:ext uri="{FF2B5EF4-FFF2-40B4-BE49-F238E27FC236}">
                <a16:creationId xmlns:a16="http://schemas.microsoft.com/office/drawing/2014/main" id="{29DB4484-9706-6BAC-D368-D91EC0743A9F}"/>
              </a:ext>
            </a:extLst>
          </p:cNvPr>
          <p:cNvSpPr txBox="1"/>
          <p:nvPr/>
        </p:nvSpPr>
        <p:spPr>
          <a:xfrm>
            <a:off x="6833420" y="4739717"/>
            <a:ext cx="4988800" cy="984885"/>
          </a:xfrm>
          <a:prstGeom prst="rect">
            <a:avLst/>
          </a:prstGeom>
          <a:noFill/>
        </p:spPr>
        <p:txBody>
          <a:bodyPr wrap="square" rtlCol="0">
            <a:spAutoFit/>
          </a:bodyPr>
          <a:lstStyle/>
          <a:p>
            <a:r>
              <a:rPr lang="en-US" dirty="0">
                <a:solidFill>
                  <a:schemeClr val="bg1">
                    <a:lumMod val="95000"/>
                  </a:schemeClr>
                </a:solidFill>
                <a:latin typeface="Georgia" panose="02040502050405020303" pitchFamily="18" charset="0"/>
              </a:rPr>
              <a:t>PRESENTED BY: Shubham Upadhayay</a:t>
            </a:r>
          </a:p>
          <a:p>
            <a:r>
              <a:rPr lang="en-US" dirty="0">
                <a:solidFill>
                  <a:schemeClr val="bg1">
                    <a:lumMod val="95000"/>
                  </a:schemeClr>
                </a:solidFill>
                <a:latin typeface="Georgia" panose="02040502050405020303" pitchFamily="18" charset="0"/>
              </a:rPr>
              <a:t>PROJECT FILE: </a:t>
            </a:r>
            <a:r>
              <a:rPr lang="en-US" sz="2000" dirty="0">
                <a:solidFill>
                  <a:schemeClr val="bg1"/>
                </a:solidFill>
                <a:latin typeface="Georgia" panose="02040502050405020303" pitchFamily="18" charset="0"/>
                <a:hlinkClick r:id="rId3">
                  <a:extLst>
                    <a:ext uri="{A12FA001-AC4F-418D-AE19-62706E023703}">
                      <ahyp:hlinkClr xmlns:ahyp="http://schemas.microsoft.com/office/drawing/2018/hyperlinkcolor" val="tx"/>
                    </a:ext>
                  </a:extLst>
                </a:hlinkClick>
              </a:rPr>
              <a:t>CUSTOMER ACQUISITION DATA ANALYSIS</a:t>
            </a:r>
            <a:endParaRPr lang="en-IN" dirty="0">
              <a:solidFill>
                <a:schemeClr val="bg1"/>
              </a:solidFill>
              <a:latin typeface="Georgia" panose="02040502050405020303" pitchFamily="18" charset="0"/>
            </a:endParaRPr>
          </a:p>
        </p:txBody>
      </p:sp>
    </p:spTree>
    <p:extLst>
      <p:ext uri="{BB962C8B-B14F-4D97-AF65-F5344CB8AC3E}">
        <p14:creationId xmlns:p14="http://schemas.microsoft.com/office/powerpoint/2010/main" val="2089973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3000">
              <a:srgbClr val="002060"/>
            </a:gs>
            <a:gs pos="65000">
              <a:srgbClr val="7030A0"/>
            </a:gs>
            <a:gs pos="100000">
              <a:srgbClr val="0070C0"/>
            </a:gs>
          </a:gsLst>
          <a:lin ang="13500000" scaled="1"/>
          <a:tileRect/>
        </a:gradFill>
        <a:effectLst/>
      </p:bgPr>
    </p:bg>
    <p:spTree>
      <p:nvGrpSpPr>
        <p:cNvPr id="1" name="">
          <a:extLst>
            <a:ext uri="{FF2B5EF4-FFF2-40B4-BE49-F238E27FC236}">
              <a16:creationId xmlns:a16="http://schemas.microsoft.com/office/drawing/2014/main" id="{9BF381B1-9E9E-2A9C-59EE-081D6D98AF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10EDB5-AAE0-4E74-CC14-5404D474D381}"/>
              </a:ext>
            </a:extLst>
          </p:cNvPr>
          <p:cNvSpPr>
            <a:spLocks noGrp="1"/>
          </p:cNvSpPr>
          <p:nvPr>
            <p:ph type="ctrTitle"/>
          </p:nvPr>
        </p:nvSpPr>
        <p:spPr>
          <a:xfrm>
            <a:off x="1638405" y="3234811"/>
            <a:ext cx="9111835" cy="1002738"/>
          </a:xfrm>
        </p:spPr>
        <p:txBody>
          <a:bodyPr>
            <a:noAutofit/>
          </a:bodyPr>
          <a:lstStyle/>
          <a:p>
            <a:r>
              <a:rPr lang="en-US" sz="9600" spc="600" dirty="0">
                <a:solidFill>
                  <a:schemeClr val="bg1"/>
                </a:solidFill>
                <a:latin typeface="Georgia" panose="02040502050405020303" pitchFamily="18" charset="0"/>
                <a:cs typeface="Times New Roman" panose="02020603050405020304" pitchFamily="18" charset="0"/>
              </a:rPr>
              <a:t>THANKYOU SO MUCH </a:t>
            </a:r>
            <a:endParaRPr lang="en-IN" sz="9600" spc="600" dirty="0">
              <a:solidFill>
                <a:schemeClr val="bg1"/>
              </a:solidFill>
              <a:latin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4109816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3000">
              <a:srgbClr val="002060"/>
            </a:gs>
            <a:gs pos="65000">
              <a:srgbClr val="7030A0"/>
            </a:gs>
            <a:gs pos="100000">
              <a:srgbClr val="0070C0"/>
            </a:gs>
          </a:gsLst>
          <a:lin ang="13500000" scaled="1"/>
          <a:tileRect/>
        </a:gradFill>
        <a:effectLst/>
      </p:bgPr>
    </p:bg>
    <p:spTree>
      <p:nvGrpSpPr>
        <p:cNvPr id="1" name="">
          <a:extLst>
            <a:ext uri="{FF2B5EF4-FFF2-40B4-BE49-F238E27FC236}">
              <a16:creationId xmlns:a16="http://schemas.microsoft.com/office/drawing/2014/main" id="{B61CE593-F0AF-FBC8-7ECD-FAE001A4D14B}"/>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2A7CF30-8A22-633C-A147-4220820BB928}"/>
              </a:ext>
            </a:extLst>
          </p:cNvPr>
          <p:cNvSpPr/>
          <p:nvPr/>
        </p:nvSpPr>
        <p:spPr>
          <a:xfrm>
            <a:off x="186813" y="432620"/>
            <a:ext cx="11818374" cy="766916"/>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002060"/>
                </a:solidFill>
                <a:latin typeface="Times New Roman" panose="02020603050405020304" pitchFamily="18" charset="0"/>
                <a:cs typeface="Times New Roman" panose="02020603050405020304" pitchFamily="18" charset="0"/>
              </a:rPr>
              <a:t>OBJECTIVE</a:t>
            </a:r>
          </a:p>
        </p:txBody>
      </p:sp>
      <p:sp>
        <p:nvSpPr>
          <p:cNvPr id="10" name="TextBox 9">
            <a:extLst>
              <a:ext uri="{FF2B5EF4-FFF2-40B4-BE49-F238E27FC236}">
                <a16:creationId xmlns:a16="http://schemas.microsoft.com/office/drawing/2014/main" id="{5DD0A08A-8377-86F5-E26B-0A96CC4FB3AB}"/>
              </a:ext>
            </a:extLst>
          </p:cNvPr>
          <p:cNvSpPr txBox="1"/>
          <p:nvPr/>
        </p:nvSpPr>
        <p:spPr>
          <a:xfrm>
            <a:off x="934065" y="1783001"/>
            <a:ext cx="5161936" cy="3046988"/>
          </a:xfrm>
          <a:prstGeom prst="rect">
            <a:avLst/>
          </a:prstGeom>
          <a:noFill/>
        </p:spPr>
        <p:txBody>
          <a:bodyPr wrap="square" rtlCol="0">
            <a:spAutoFit/>
          </a:bodyPr>
          <a:lstStyle/>
          <a:p>
            <a:r>
              <a:rPr lang="en-US" sz="2400" dirty="0">
                <a:solidFill>
                  <a:srgbClr val="FFFFFF"/>
                </a:solidFill>
                <a:latin typeface="Georgia" panose="02040502050405020303" pitchFamily="18" charset="0"/>
              </a:rPr>
              <a:t>Examine the dataset thoroughly to generate a comprehensive report on customer purchasing power. This report should include in-depth analysis and insights, supplemented by visual representations such as charts and graphs to clearly illustrate trends and patterns.</a:t>
            </a:r>
          </a:p>
        </p:txBody>
      </p:sp>
      <p:pic>
        <p:nvPicPr>
          <p:cNvPr id="12" name="Picture 11">
            <a:extLst>
              <a:ext uri="{FF2B5EF4-FFF2-40B4-BE49-F238E27FC236}">
                <a16:creationId xmlns:a16="http://schemas.microsoft.com/office/drawing/2014/main" id="{664E3913-AE9A-2D85-DF8D-551859EF6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7890" y="1509249"/>
            <a:ext cx="4815349" cy="48153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7774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3000">
              <a:srgbClr val="002060"/>
            </a:gs>
            <a:gs pos="65000">
              <a:srgbClr val="7030A0"/>
            </a:gs>
            <a:gs pos="100000">
              <a:srgbClr val="0070C0"/>
            </a:gs>
          </a:gsLst>
          <a:lin ang="13500000" scaled="1"/>
          <a:tileRect/>
        </a:gradFill>
        <a:effectLst/>
      </p:bgPr>
    </p:bg>
    <p:spTree>
      <p:nvGrpSpPr>
        <p:cNvPr id="1" name="">
          <a:extLst>
            <a:ext uri="{FF2B5EF4-FFF2-40B4-BE49-F238E27FC236}">
              <a16:creationId xmlns:a16="http://schemas.microsoft.com/office/drawing/2014/main" id="{603858F5-95D0-23DD-383C-635B453C279C}"/>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CEC121DD-1A2D-981A-3958-F7F989DE472C}"/>
              </a:ext>
            </a:extLst>
          </p:cNvPr>
          <p:cNvSpPr/>
          <p:nvPr/>
        </p:nvSpPr>
        <p:spPr>
          <a:xfrm>
            <a:off x="186813" y="432620"/>
            <a:ext cx="11818374" cy="766916"/>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002060"/>
                </a:solidFill>
                <a:latin typeface="Times New Roman" panose="02020603050405020304" pitchFamily="18" charset="0"/>
                <a:cs typeface="Times New Roman" panose="02020603050405020304" pitchFamily="18" charset="0"/>
              </a:rPr>
              <a:t>PROBLEM STATEMENT</a:t>
            </a:r>
            <a:endParaRPr lang="en-IN" sz="4000" dirty="0">
              <a:solidFill>
                <a:srgbClr val="00206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74C2FF8-3CB9-E67E-4D1B-A1A20D1DFC81}"/>
              </a:ext>
            </a:extLst>
          </p:cNvPr>
          <p:cNvSpPr txBox="1"/>
          <p:nvPr/>
        </p:nvSpPr>
        <p:spPr>
          <a:xfrm>
            <a:off x="353962" y="1478201"/>
            <a:ext cx="5742038" cy="4524315"/>
          </a:xfrm>
          <a:prstGeom prst="rect">
            <a:avLst/>
          </a:prstGeom>
          <a:noFill/>
        </p:spPr>
        <p:txBody>
          <a:bodyPr wrap="square" rtlCol="0">
            <a:spAutoFit/>
          </a:bodyPr>
          <a:lstStyle/>
          <a:p>
            <a:r>
              <a:rPr lang="en-US" dirty="0">
                <a:solidFill>
                  <a:srgbClr val="FFFFFF"/>
                </a:solidFill>
                <a:latin typeface="Georgia" panose="02040502050405020303" pitchFamily="18" charset="0"/>
              </a:rPr>
              <a:t>1. Make a Visualization for the distribution of customer Acquisition costs.</a:t>
            </a:r>
          </a:p>
          <a:p>
            <a:pPr marL="457200" indent="-457200">
              <a:buAutoNum type="arabicPeriod"/>
            </a:pPr>
            <a:endParaRPr lang="en-US" dirty="0">
              <a:solidFill>
                <a:srgbClr val="FFFFFF"/>
              </a:solidFill>
              <a:latin typeface="Georgia" panose="02040502050405020303" pitchFamily="18" charset="0"/>
            </a:endParaRPr>
          </a:p>
          <a:p>
            <a:r>
              <a:rPr lang="en-US" dirty="0">
                <a:solidFill>
                  <a:srgbClr val="FFFFFF"/>
                </a:solidFill>
                <a:latin typeface="Georgia" panose="02040502050405020303" pitchFamily="18" charset="0"/>
              </a:rPr>
              <a:t>2. Compare the cost of acquisition across various channels and determine which ones are the most and least profitable.</a:t>
            </a:r>
          </a:p>
          <a:p>
            <a:endParaRPr lang="en-US" dirty="0">
              <a:solidFill>
                <a:srgbClr val="FFFFFF"/>
              </a:solidFill>
              <a:latin typeface="Georgia" panose="02040502050405020303" pitchFamily="18" charset="0"/>
            </a:endParaRPr>
          </a:p>
          <a:p>
            <a:r>
              <a:rPr lang="en-US" dirty="0">
                <a:solidFill>
                  <a:srgbClr val="FFFFFF"/>
                </a:solidFill>
                <a:latin typeface="Georgia" panose="02040502050405020303" pitchFamily="18" charset="0"/>
              </a:rPr>
              <a:t>3. Find out which channels are most and least effective at converting customers.</a:t>
            </a:r>
          </a:p>
          <a:p>
            <a:endParaRPr lang="en-US" dirty="0">
              <a:solidFill>
                <a:srgbClr val="FFFFFF"/>
              </a:solidFill>
              <a:latin typeface="Georgia" panose="02040502050405020303" pitchFamily="18" charset="0"/>
            </a:endParaRPr>
          </a:p>
          <a:p>
            <a:r>
              <a:rPr lang="en-US" dirty="0">
                <a:solidFill>
                  <a:srgbClr val="FFFFFF"/>
                </a:solidFill>
                <a:latin typeface="Georgia" panose="02040502050405020303" pitchFamily="18" charset="0"/>
              </a:rPr>
              <a:t>4. Calculate the total revenue by channel and analyze the most and least profitable channels in terms of generating revenue.</a:t>
            </a:r>
          </a:p>
          <a:p>
            <a:endParaRPr lang="en-US" dirty="0">
              <a:solidFill>
                <a:srgbClr val="FFFFFF"/>
              </a:solidFill>
              <a:latin typeface="Georgia" panose="02040502050405020303" pitchFamily="18" charset="0"/>
            </a:endParaRPr>
          </a:p>
          <a:p>
            <a:r>
              <a:rPr lang="en-US" dirty="0">
                <a:solidFill>
                  <a:srgbClr val="FFFFFF"/>
                </a:solidFill>
                <a:latin typeface="Georgia" panose="02040502050405020303" pitchFamily="18" charset="0"/>
              </a:rPr>
              <a:t>5. Calculate the return on investment (ROI) for each channel.</a:t>
            </a:r>
            <a:endParaRPr lang="en-IN" dirty="0">
              <a:solidFill>
                <a:srgbClr val="FFFFFF"/>
              </a:solidFill>
              <a:latin typeface="Georgia" panose="02040502050405020303" pitchFamily="18" charset="0"/>
            </a:endParaRPr>
          </a:p>
        </p:txBody>
      </p:sp>
      <p:pic>
        <p:nvPicPr>
          <p:cNvPr id="13" name="Picture 12">
            <a:extLst>
              <a:ext uri="{FF2B5EF4-FFF2-40B4-BE49-F238E27FC236}">
                <a16:creationId xmlns:a16="http://schemas.microsoft.com/office/drawing/2014/main" id="{05A1373A-3068-FA5D-B859-0366B88E2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8727" y="1438873"/>
            <a:ext cx="5090653" cy="50906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35554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EB0B57-4CCD-99B2-AA33-5DD542536DA0}"/>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804583B-15E7-7B58-DDC0-0246484727E6}"/>
              </a:ext>
            </a:extLst>
          </p:cNvPr>
          <p:cNvSpPr/>
          <p:nvPr/>
        </p:nvSpPr>
        <p:spPr>
          <a:xfrm>
            <a:off x="186813" y="314634"/>
            <a:ext cx="11818374" cy="766916"/>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002060"/>
                </a:solidFill>
                <a:latin typeface="Times New Roman" panose="02020603050405020304" pitchFamily="18" charset="0"/>
                <a:cs typeface="Times New Roman" panose="02020603050405020304" pitchFamily="18" charset="0"/>
              </a:rPr>
              <a:t>DISTRIBUTION OF CUSTOMER ACQUISITION COST.</a:t>
            </a:r>
          </a:p>
        </p:txBody>
      </p:sp>
      <p:graphicFrame>
        <p:nvGraphicFramePr>
          <p:cNvPr id="5" name="Chart 4">
            <a:extLst>
              <a:ext uri="{FF2B5EF4-FFF2-40B4-BE49-F238E27FC236}">
                <a16:creationId xmlns:a16="http://schemas.microsoft.com/office/drawing/2014/main" id="{8EC6496D-76CB-DD0F-B16F-CDD0CFDDF4B9}"/>
              </a:ext>
            </a:extLst>
          </p:cNvPr>
          <p:cNvGraphicFramePr/>
          <p:nvPr>
            <p:extLst>
              <p:ext uri="{D42A27DB-BD31-4B8C-83A1-F6EECF244321}">
                <p14:modId xmlns:p14="http://schemas.microsoft.com/office/powerpoint/2010/main" val="1110368097"/>
              </p:ext>
            </p:extLst>
          </p:nvPr>
        </p:nvGraphicFramePr>
        <p:xfrm>
          <a:off x="678424" y="1369141"/>
          <a:ext cx="6685936" cy="4431891"/>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4A0B1854-D326-D7A5-28F1-9B5730D44E56}"/>
              </a:ext>
            </a:extLst>
          </p:cNvPr>
          <p:cNvSpPr txBox="1"/>
          <p:nvPr/>
        </p:nvSpPr>
        <p:spPr>
          <a:xfrm>
            <a:off x="7885472" y="1369141"/>
            <a:ext cx="3805084" cy="4339650"/>
          </a:xfrm>
          <a:prstGeom prst="rect">
            <a:avLst/>
          </a:prstGeom>
          <a:noFill/>
          <a:ln>
            <a:noFill/>
          </a:ln>
        </p:spPr>
        <p:txBody>
          <a:bodyPr wrap="square" rtlCol="0">
            <a:spAutoFit/>
          </a:bodyPr>
          <a:lstStyle/>
          <a:p>
            <a:pPr algn="ctr"/>
            <a:r>
              <a:rPr lang="en-IN" sz="1200" b="1" dirty="0"/>
              <a:t>OBSERVATION </a:t>
            </a:r>
            <a:endParaRPr lang="en-US" sz="1200" b="1" dirty="0"/>
          </a:p>
          <a:p>
            <a:endParaRPr lang="en-US" sz="1200" dirty="0"/>
          </a:p>
          <a:p>
            <a:r>
              <a:rPr lang="en-US" sz="1200" b="1" dirty="0"/>
              <a:t>1.Product or Service Pricing:</a:t>
            </a:r>
          </a:p>
          <a:p>
            <a:r>
              <a:rPr lang="en-US" sz="1200" dirty="0"/>
              <a:t> If this data reflects the costs of products or services, it suggests there may be a popular price point of around 10 units (whatever the unit of measurement is). This could be attributed to customer demand, competitive pricing, or product positioning.</a:t>
            </a:r>
          </a:p>
          <a:p>
            <a:endParaRPr lang="en-US" sz="1200" dirty="0"/>
          </a:p>
          <a:p>
            <a:r>
              <a:rPr lang="en-US" sz="1200" b="1" dirty="0"/>
              <a:t>2.Marketing Budget Allocation:</a:t>
            </a:r>
          </a:p>
          <a:p>
            <a:r>
              <a:rPr lang="en-US" sz="1200" dirty="0"/>
              <a:t> If this data pertains to marketing budgets, it may indicate that a significant portion of the budget is allocated to campaigns that cost around 10 units. This could result from these campaigns being effective in acquiring customers or generating leads, or it might simply reflect the organisation’s overall marketing strategy </a:t>
            </a:r>
          </a:p>
          <a:p>
            <a:endParaRPr lang="en-US" sz="1200" b="1" dirty="0"/>
          </a:p>
          <a:p>
            <a:r>
              <a:rPr lang="en-US" sz="1200" b="1" dirty="0"/>
              <a:t>3.Acquisition Channels:</a:t>
            </a:r>
          </a:p>
          <a:p>
            <a:r>
              <a:rPr lang="en-US" sz="1200" dirty="0"/>
              <a:t> The distribution of costs could also illustrate the different acquisition channels utilised. For instance, if the cost range of around 10 units is linked to online advertising, it might suggest that this channel is a major driver of acquisitions.</a:t>
            </a:r>
            <a:endParaRPr lang="en-IN" sz="1200" dirty="0"/>
          </a:p>
        </p:txBody>
      </p:sp>
    </p:spTree>
    <p:extLst>
      <p:ext uri="{BB962C8B-B14F-4D97-AF65-F5344CB8AC3E}">
        <p14:creationId xmlns:p14="http://schemas.microsoft.com/office/powerpoint/2010/main" val="1029003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F089DFA-3569-98F0-E90F-39C15D718431}"/>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268C82C-4DED-A873-AEC5-867355717AE2}"/>
              </a:ext>
            </a:extLst>
          </p:cNvPr>
          <p:cNvSpPr/>
          <p:nvPr/>
        </p:nvSpPr>
        <p:spPr>
          <a:xfrm>
            <a:off x="186813" y="245808"/>
            <a:ext cx="11818374" cy="766916"/>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002060"/>
                </a:solidFill>
                <a:latin typeface="Times New Roman" panose="02020603050405020304" pitchFamily="18" charset="0"/>
                <a:cs typeface="Times New Roman" panose="02020603050405020304" pitchFamily="18" charset="0"/>
              </a:rPr>
              <a:t> CUSTOMER ACQUISITION COST BY CHANNEL</a:t>
            </a:r>
          </a:p>
        </p:txBody>
      </p:sp>
      <p:sp>
        <p:nvSpPr>
          <p:cNvPr id="8" name="TextBox 7">
            <a:extLst>
              <a:ext uri="{FF2B5EF4-FFF2-40B4-BE49-F238E27FC236}">
                <a16:creationId xmlns:a16="http://schemas.microsoft.com/office/drawing/2014/main" id="{69C5CA89-F66F-76EC-1897-36CEF075C972}"/>
              </a:ext>
            </a:extLst>
          </p:cNvPr>
          <p:cNvSpPr txBox="1"/>
          <p:nvPr/>
        </p:nvSpPr>
        <p:spPr>
          <a:xfrm>
            <a:off x="7885472" y="1369141"/>
            <a:ext cx="3805084" cy="3416320"/>
          </a:xfrm>
          <a:prstGeom prst="rect">
            <a:avLst/>
          </a:prstGeom>
          <a:noFill/>
          <a:ln>
            <a:noFill/>
          </a:ln>
        </p:spPr>
        <p:txBody>
          <a:bodyPr wrap="square" rtlCol="0">
            <a:spAutoFit/>
          </a:bodyPr>
          <a:lstStyle/>
          <a:p>
            <a:pPr algn="ctr"/>
            <a:r>
              <a:rPr lang="en-IN" sz="1200" b="1" dirty="0"/>
              <a:t>OBSERVATION</a:t>
            </a:r>
          </a:p>
          <a:p>
            <a:pPr algn="ctr"/>
            <a:endParaRPr lang="en-US" sz="1200" b="1" dirty="0"/>
          </a:p>
          <a:p>
            <a:r>
              <a:rPr lang="en-US" sz="1200" b="1" dirty="0"/>
              <a:t>1. Paid Advertising</a:t>
            </a:r>
            <a:r>
              <a:rPr lang="en-US" sz="1200" dirty="0"/>
              <a:t>:</a:t>
            </a:r>
          </a:p>
          <a:p>
            <a:r>
              <a:rPr lang="en-US" sz="1200" dirty="0"/>
              <a:t> This channel has the highest acquisition cost, with the bar reaching the top of the chart. This indicates that acquiring customers through paid advertising is the most expensive channel among the four.</a:t>
            </a:r>
          </a:p>
          <a:p>
            <a:endParaRPr lang="en-US" sz="1200" dirty="0"/>
          </a:p>
          <a:p>
            <a:r>
              <a:rPr lang="en-US" sz="1200" b="1" dirty="0"/>
              <a:t>2. Email Marketing and Referral:</a:t>
            </a:r>
          </a:p>
          <a:p>
            <a:r>
              <a:rPr lang="en-US" sz="1200" dirty="0"/>
              <a:t> These two channels have relatively similar and lower acquisition costs compared to paid advertising. The bars for these channels are shorter, indicating lower costs.</a:t>
            </a:r>
          </a:p>
          <a:p>
            <a:endParaRPr lang="en-US" sz="1200" dirty="0"/>
          </a:p>
          <a:p>
            <a:r>
              <a:rPr lang="en-US" sz="1200" b="1" dirty="0"/>
              <a:t>3. Social Media:</a:t>
            </a:r>
          </a:p>
          <a:p>
            <a:r>
              <a:rPr lang="en-US" sz="1200" dirty="0"/>
              <a:t> The acquisition cost for social media falls somewhere between email marketing/referral and paid advertising. The bar for social media is taller than those for the former two but shorter than the one for paid advertising.</a:t>
            </a:r>
            <a:endParaRPr lang="en-IN" sz="1200" dirty="0"/>
          </a:p>
        </p:txBody>
      </p:sp>
      <p:graphicFrame>
        <p:nvGraphicFramePr>
          <p:cNvPr id="11" name="Chart 10">
            <a:extLst>
              <a:ext uri="{FF2B5EF4-FFF2-40B4-BE49-F238E27FC236}">
                <a16:creationId xmlns:a16="http://schemas.microsoft.com/office/drawing/2014/main" id="{60C81723-5707-A83A-1473-09708FD38D07}"/>
              </a:ext>
            </a:extLst>
          </p:cNvPr>
          <p:cNvGraphicFramePr>
            <a:graphicFrameLocks/>
          </p:cNvGraphicFramePr>
          <p:nvPr>
            <p:extLst>
              <p:ext uri="{D42A27DB-BD31-4B8C-83A1-F6EECF244321}">
                <p14:modId xmlns:p14="http://schemas.microsoft.com/office/powerpoint/2010/main" val="428856907"/>
              </p:ext>
            </p:extLst>
          </p:nvPr>
        </p:nvGraphicFramePr>
        <p:xfrm>
          <a:off x="820992" y="1272630"/>
          <a:ext cx="6228735" cy="44361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1902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CE94218-9836-68E3-7C95-8715DB96ED87}"/>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E635C428-9FB0-B875-0653-B3CB3DACD858}"/>
              </a:ext>
            </a:extLst>
          </p:cNvPr>
          <p:cNvSpPr/>
          <p:nvPr/>
        </p:nvSpPr>
        <p:spPr>
          <a:xfrm>
            <a:off x="186813" y="245808"/>
            <a:ext cx="11818374" cy="766916"/>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002060"/>
                </a:solidFill>
                <a:latin typeface="Times New Roman" panose="02020603050405020304" pitchFamily="18" charset="0"/>
                <a:cs typeface="Times New Roman" panose="02020603050405020304" pitchFamily="18" charset="0"/>
              </a:rPr>
              <a:t> CONVERSION RATE BY CHANNEL</a:t>
            </a:r>
          </a:p>
        </p:txBody>
      </p:sp>
      <p:sp>
        <p:nvSpPr>
          <p:cNvPr id="8" name="TextBox 7">
            <a:extLst>
              <a:ext uri="{FF2B5EF4-FFF2-40B4-BE49-F238E27FC236}">
                <a16:creationId xmlns:a16="http://schemas.microsoft.com/office/drawing/2014/main" id="{D4DFBA42-6CCF-2238-3F9D-F02194B05969}"/>
              </a:ext>
            </a:extLst>
          </p:cNvPr>
          <p:cNvSpPr txBox="1"/>
          <p:nvPr/>
        </p:nvSpPr>
        <p:spPr>
          <a:xfrm>
            <a:off x="668594" y="1451968"/>
            <a:ext cx="3932904" cy="3416320"/>
          </a:xfrm>
          <a:prstGeom prst="rect">
            <a:avLst/>
          </a:prstGeom>
          <a:noFill/>
          <a:ln>
            <a:noFill/>
          </a:ln>
        </p:spPr>
        <p:txBody>
          <a:bodyPr wrap="square" rtlCol="0">
            <a:spAutoFit/>
          </a:bodyPr>
          <a:lstStyle/>
          <a:p>
            <a:pPr algn="ctr"/>
            <a:r>
              <a:rPr lang="en-IN" sz="1200" b="1" dirty="0"/>
              <a:t>OBSERVATION</a:t>
            </a:r>
          </a:p>
          <a:p>
            <a:endParaRPr lang="en-US" sz="1200" dirty="0"/>
          </a:p>
          <a:p>
            <a:pPr>
              <a:buFont typeface="+mj-lt"/>
              <a:buAutoNum type="arabicPeriod"/>
            </a:pPr>
            <a:r>
              <a:rPr lang="en-US" sz="1200" b="1" dirty="0"/>
              <a:t> Highest Conversion Rate:</a:t>
            </a:r>
            <a:r>
              <a:rPr lang="en-US" sz="1200" dirty="0"/>
              <a:t> Social media has the highest conversion rate among the four channels. The bar for social media is significantly taller than the others, indicating a higher proportion of conversions compared to the other channels.</a:t>
            </a:r>
          </a:p>
          <a:p>
            <a:pPr>
              <a:buFont typeface="+mj-lt"/>
              <a:buAutoNum type="arabicPeriod"/>
            </a:pPr>
            <a:endParaRPr lang="en-US" sz="1200" dirty="0"/>
          </a:p>
          <a:p>
            <a:pPr>
              <a:buFont typeface="+mj-lt"/>
              <a:buAutoNum type="arabicPeriod"/>
            </a:pPr>
            <a:r>
              <a:rPr lang="en-US" sz="1200" b="1" dirty="0"/>
              <a:t> Referral and Paid Advertising:</a:t>
            </a:r>
            <a:r>
              <a:rPr lang="en-US" sz="1200" dirty="0"/>
              <a:t> These two channels have similar conversion rates, which are higher than email marketing but lower than social media. The bars for these channels are of comparable height, suggesting that they perform similarly in terms of conversions.</a:t>
            </a:r>
          </a:p>
          <a:p>
            <a:pPr>
              <a:buFont typeface="+mj-lt"/>
              <a:buAutoNum type="arabicPeriod"/>
            </a:pPr>
            <a:endParaRPr lang="en-US" sz="1200" dirty="0"/>
          </a:p>
          <a:p>
            <a:pPr>
              <a:buFont typeface="+mj-lt"/>
              <a:buAutoNum type="arabicPeriod"/>
            </a:pPr>
            <a:r>
              <a:rPr lang="en-US" sz="1200" b="1" dirty="0"/>
              <a:t> Email Marketing:</a:t>
            </a:r>
            <a:r>
              <a:rPr lang="en-US" sz="1200" dirty="0"/>
              <a:t> Email marketing has the lowest conversion rate among the four channels. The bar for email marketing is the shortest, indicating a lower proportion of conversions.</a:t>
            </a:r>
          </a:p>
        </p:txBody>
      </p:sp>
      <p:graphicFrame>
        <p:nvGraphicFramePr>
          <p:cNvPr id="4" name="Chart 3">
            <a:extLst>
              <a:ext uri="{FF2B5EF4-FFF2-40B4-BE49-F238E27FC236}">
                <a16:creationId xmlns:a16="http://schemas.microsoft.com/office/drawing/2014/main" id="{83CFBA5C-6B3E-9143-E174-937EB1D1FA07}"/>
              </a:ext>
            </a:extLst>
          </p:cNvPr>
          <p:cNvGraphicFramePr/>
          <p:nvPr>
            <p:extLst>
              <p:ext uri="{D42A27DB-BD31-4B8C-83A1-F6EECF244321}">
                <p14:modId xmlns:p14="http://schemas.microsoft.com/office/powerpoint/2010/main" val="1972222097"/>
              </p:ext>
            </p:extLst>
          </p:nvPr>
        </p:nvGraphicFramePr>
        <p:xfrm>
          <a:off x="5070168" y="1331624"/>
          <a:ext cx="6423742" cy="37835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3123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ADA444-31DB-F1F5-AF42-AD9C007E747D}"/>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195CFFB2-C09B-2A87-ECBD-24C44E7DC916}"/>
              </a:ext>
            </a:extLst>
          </p:cNvPr>
          <p:cNvSpPr/>
          <p:nvPr/>
        </p:nvSpPr>
        <p:spPr>
          <a:xfrm>
            <a:off x="186813" y="245808"/>
            <a:ext cx="11818374" cy="766916"/>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002060"/>
                </a:solidFill>
                <a:latin typeface="Times New Roman" panose="02020603050405020304" pitchFamily="18" charset="0"/>
                <a:cs typeface="Times New Roman" panose="02020603050405020304" pitchFamily="18" charset="0"/>
              </a:rPr>
              <a:t>TOTAL REVENUE BY CHANNEL</a:t>
            </a:r>
          </a:p>
        </p:txBody>
      </p:sp>
      <p:sp>
        <p:nvSpPr>
          <p:cNvPr id="8" name="TextBox 7">
            <a:extLst>
              <a:ext uri="{FF2B5EF4-FFF2-40B4-BE49-F238E27FC236}">
                <a16:creationId xmlns:a16="http://schemas.microsoft.com/office/drawing/2014/main" id="{71083F25-6129-9DD1-E652-21F94D28FCC8}"/>
              </a:ext>
            </a:extLst>
          </p:cNvPr>
          <p:cNvSpPr txBox="1"/>
          <p:nvPr/>
        </p:nvSpPr>
        <p:spPr>
          <a:xfrm>
            <a:off x="1081549" y="1805929"/>
            <a:ext cx="3932904" cy="2677656"/>
          </a:xfrm>
          <a:prstGeom prst="rect">
            <a:avLst/>
          </a:prstGeom>
          <a:noFill/>
          <a:ln>
            <a:noFill/>
          </a:ln>
        </p:spPr>
        <p:txBody>
          <a:bodyPr wrap="square" rtlCol="0">
            <a:spAutoFit/>
          </a:bodyPr>
          <a:lstStyle/>
          <a:p>
            <a:pPr algn="ctr"/>
            <a:r>
              <a:rPr lang="en-IN" sz="1200" b="1" dirty="0"/>
              <a:t>OBSERVATION</a:t>
            </a:r>
          </a:p>
          <a:p>
            <a:endParaRPr lang="en-US" sz="1200" dirty="0"/>
          </a:p>
          <a:p>
            <a:pPr>
              <a:buFont typeface="+mj-lt"/>
              <a:buAutoNum type="arabicPeriod"/>
            </a:pPr>
            <a:r>
              <a:rPr lang="en-US" sz="1200" b="1" dirty="0"/>
              <a:t>Dominant Channel:</a:t>
            </a:r>
            <a:r>
              <a:rPr lang="en-US" sz="1200" dirty="0"/>
              <a:t> Social media is the top-performing channel in terms of revenue generation, contributing 27.3% of the total revenue. Its slice is the largest in the pie chart.</a:t>
            </a:r>
          </a:p>
          <a:p>
            <a:pPr>
              <a:buFont typeface="+mj-lt"/>
              <a:buAutoNum type="arabicPeriod"/>
            </a:pPr>
            <a:endParaRPr lang="en-US" sz="1200" dirty="0"/>
          </a:p>
          <a:p>
            <a:pPr>
              <a:buFont typeface="+mj-lt"/>
              <a:buAutoNum type="arabicPeriod"/>
            </a:pPr>
            <a:r>
              <a:rPr lang="en-US" sz="1200" b="1" dirty="0"/>
              <a:t>Close Contenders:</a:t>
            </a:r>
            <a:r>
              <a:rPr lang="en-US" sz="1200" dirty="0"/>
              <a:t> Referral and paid advertising follow closely behind social media, with 25.26% and 24.8% of the total revenue, respectively. Their slices are almost equal in size.</a:t>
            </a:r>
          </a:p>
          <a:p>
            <a:pPr>
              <a:buFont typeface="+mj-lt"/>
              <a:buAutoNum type="arabicPeriod"/>
            </a:pPr>
            <a:endParaRPr lang="en-US" sz="1200" dirty="0"/>
          </a:p>
          <a:p>
            <a:pPr>
              <a:buFont typeface="+mj-lt"/>
              <a:buAutoNum type="arabicPeriod"/>
            </a:pPr>
            <a:r>
              <a:rPr lang="en-US" sz="1200" b="1" dirty="0"/>
              <a:t>Email Marketing:</a:t>
            </a:r>
            <a:r>
              <a:rPr lang="en-US" sz="1200" dirty="0"/>
              <a:t> Email marketing has the lowest contribution to total revenue, accounting for only 22.26%. Its slice is the smallest in the chart.</a:t>
            </a:r>
          </a:p>
        </p:txBody>
      </p:sp>
      <p:graphicFrame>
        <p:nvGraphicFramePr>
          <p:cNvPr id="5" name="Chart 4">
            <a:extLst>
              <a:ext uri="{FF2B5EF4-FFF2-40B4-BE49-F238E27FC236}">
                <a16:creationId xmlns:a16="http://schemas.microsoft.com/office/drawing/2014/main" id="{8973C1DD-06C0-EA80-6741-B75882B9718B}"/>
              </a:ext>
            </a:extLst>
          </p:cNvPr>
          <p:cNvGraphicFramePr/>
          <p:nvPr>
            <p:extLst>
              <p:ext uri="{D42A27DB-BD31-4B8C-83A1-F6EECF244321}">
                <p14:modId xmlns:p14="http://schemas.microsoft.com/office/powerpoint/2010/main" val="1392020381"/>
              </p:ext>
            </p:extLst>
          </p:nvPr>
        </p:nvGraphicFramePr>
        <p:xfrm>
          <a:off x="5486400" y="1386348"/>
          <a:ext cx="5742038" cy="43065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3202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7AD8B1-B1C1-84C6-FA2C-5F1CA30BFCD8}"/>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A055F2D-93EE-0A3A-2514-CD64B59936E3}"/>
              </a:ext>
            </a:extLst>
          </p:cNvPr>
          <p:cNvSpPr/>
          <p:nvPr/>
        </p:nvSpPr>
        <p:spPr>
          <a:xfrm>
            <a:off x="186813" y="245808"/>
            <a:ext cx="11818374" cy="766916"/>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002060"/>
                </a:solidFill>
                <a:latin typeface="Times New Roman" panose="02020603050405020304" pitchFamily="18" charset="0"/>
                <a:cs typeface="Times New Roman" panose="02020603050405020304" pitchFamily="18" charset="0"/>
              </a:rPr>
              <a:t> RETURN ON INVESTMENT BY CHANNEL</a:t>
            </a:r>
          </a:p>
        </p:txBody>
      </p:sp>
      <p:sp>
        <p:nvSpPr>
          <p:cNvPr id="8" name="TextBox 7">
            <a:extLst>
              <a:ext uri="{FF2B5EF4-FFF2-40B4-BE49-F238E27FC236}">
                <a16:creationId xmlns:a16="http://schemas.microsoft.com/office/drawing/2014/main" id="{B56354DA-AC9C-4EDB-F017-DA50D00B3B04}"/>
              </a:ext>
            </a:extLst>
          </p:cNvPr>
          <p:cNvSpPr txBox="1"/>
          <p:nvPr/>
        </p:nvSpPr>
        <p:spPr>
          <a:xfrm>
            <a:off x="668594" y="1451968"/>
            <a:ext cx="3932904" cy="3046988"/>
          </a:xfrm>
          <a:prstGeom prst="rect">
            <a:avLst/>
          </a:prstGeom>
          <a:noFill/>
          <a:ln>
            <a:noFill/>
          </a:ln>
        </p:spPr>
        <p:txBody>
          <a:bodyPr wrap="square" rtlCol="0">
            <a:spAutoFit/>
          </a:bodyPr>
          <a:lstStyle/>
          <a:p>
            <a:pPr algn="ctr"/>
            <a:r>
              <a:rPr lang="en-IN" sz="1200" b="1" dirty="0"/>
              <a:t>OBSERVATION</a:t>
            </a:r>
          </a:p>
          <a:p>
            <a:endParaRPr lang="en-US" sz="1200" dirty="0"/>
          </a:p>
          <a:p>
            <a:pPr>
              <a:buFont typeface="+mj-lt"/>
              <a:buAutoNum type="arabicPeriod"/>
            </a:pPr>
            <a:r>
              <a:rPr lang="en-US" sz="1200" b="1" dirty="0"/>
              <a:t>Highest ROI:</a:t>
            </a:r>
            <a:r>
              <a:rPr lang="en-US" sz="1200" dirty="0"/>
              <a:t> Email marketing has the highest ROI among the four channels. The bar for email marketing is significantly taller than the others, indicating a higher return on investment.</a:t>
            </a:r>
          </a:p>
          <a:p>
            <a:pPr>
              <a:buFont typeface="+mj-lt"/>
              <a:buAutoNum type="arabicPeriod"/>
            </a:pPr>
            <a:endParaRPr lang="en-US" sz="1200" dirty="0"/>
          </a:p>
          <a:p>
            <a:endParaRPr lang="en-US" sz="1200" dirty="0"/>
          </a:p>
          <a:p>
            <a:pPr>
              <a:buFont typeface="+mj-lt"/>
              <a:buAutoNum type="arabicPeriod"/>
            </a:pPr>
            <a:r>
              <a:rPr lang="en-US" sz="1200" b="1" dirty="0"/>
              <a:t>Moderate ROI:</a:t>
            </a:r>
            <a:r>
              <a:rPr lang="en-US" sz="1200" dirty="0"/>
              <a:t> Referral and social media have moderate ROI compared to email marketing. The bars for these channels are of similar height, suggesting that they perform similarly in terms of ROI.</a:t>
            </a:r>
          </a:p>
          <a:p>
            <a:endParaRPr lang="en-US" sz="1200" dirty="0"/>
          </a:p>
          <a:p>
            <a:pPr>
              <a:buFont typeface="+mj-lt"/>
              <a:buAutoNum type="arabicPeriod"/>
            </a:pPr>
            <a:r>
              <a:rPr lang="en-US" sz="1200" b="1" dirty="0"/>
              <a:t>Lowest ROI:</a:t>
            </a:r>
            <a:r>
              <a:rPr lang="en-US" sz="1200" dirty="0"/>
              <a:t> Paid advertising has the lowest ROI among the four channels. The bar for paid advertising is the shortest, indicating a lower return on investment.</a:t>
            </a:r>
          </a:p>
        </p:txBody>
      </p:sp>
      <p:graphicFrame>
        <p:nvGraphicFramePr>
          <p:cNvPr id="4" name="Chart 3">
            <a:extLst>
              <a:ext uri="{FF2B5EF4-FFF2-40B4-BE49-F238E27FC236}">
                <a16:creationId xmlns:a16="http://schemas.microsoft.com/office/drawing/2014/main" id="{3A53542D-EA3B-A946-7B90-0FEF27C28716}"/>
              </a:ext>
            </a:extLst>
          </p:cNvPr>
          <p:cNvGraphicFramePr/>
          <p:nvPr>
            <p:extLst>
              <p:ext uri="{D42A27DB-BD31-4B8C-83A1-F6EECF244321}">
                <p14:modId xmlns:p14="http://schemas.microsoft.com/office/powerpoint/2010/main" val="1058193336"/>
              </p:ext>
            </p:extLst>
          </p:nvPr>
        </p:nvGraphicFramePr>
        <p:xfrm>
          <a:off x="5070168" y="1331624"/>
          <a:ext cx="6423742" cy="37835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2884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3000">
              <a:srgbClr val="002060"/>
            </a:gs>
            <a:gs pos="65000">
              <a:srgbClr val="7030A0"/>
            </a:gs>
            <a:gs pos="100000">
              <a:srgbClr val="0070C0"/>
            </a:gs>
          </a:gsLst>
          <a:lin ang="13500000" scaled="1"/>
          <a:tileRect/>
        </a:gradFill>
        <a:effectLst/>
      </p:bgPr>
    </p:bg>
    <p:spTree>
      <p:nvGrpSpPr>
        <p:cNvPr id="1" name="">
          <a:extLst>
            <a:ext uri="{FF2B5EF4-FFF2-40B4-BE49-F238E27FC236}">
              <a16:creationId xmlns:a16="http://schemas.microsoft.com/office/drawing/2014/main" id="{71007FF9-E284-2664-CB66-E4B82C272E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3F2329-7D73-D47E-44EB-C426219F3CD7}"/>
              </a:ext>
            </a:extLst>
          </p:cNvPr>
          <p:cNvSpPr>
            <a:spLocks noGrp="1"/>
          </p:cNvSpPr>
          <p:nvPr>
            <p:ph type="ctrTitle"/>
          </p:nvPr>
        </p:nvSpPr>
        <p:spPr>
          <a:xfrm>
            <a:off x="1540082" y="835741"/>
            <a:ext cx="9111835" cy="1002738"/>
          </a:xfrm>
        </p:spPr>
        <p:txBody>
          <a:bodyPr>
            <a:noAutofit/>
          </a:bodyPr>
          <a:lstStyle/>
          <a:p>
            <a:r>
              <a:rPr lang="en-US" sz="9600" spc="600" dirty="0">
                <a:solidFill>
                  <a:schemeClr val="bg1"/>
                </a:solidFill>
                <a:latin typeface="Georgia" panose="02040502050405020303" pitchFamily="18" charset="0"/>
                <a:cs typeface="Times New Roman" panose="02020603050405020304" pitchFamily="18" charset="0"/>
              </a:rPr>
              <a:t>CONCLUSION </a:t>
            </a:r>
            <a:endParaRPr lang="en-IN" sz="9600" spc="600" dirty="0">
              <a:solidFill>
                <a:schemeClr val="bg1"/>
              </a:solidFill>
              <a:latin typeface="Georgia" panose="02040502050405020303"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25C11F5-5B1D-7E00-8EBC-43AED8D18895}"/>
              </a:ext>
            </a:extLst>
          </p:cNvPr>
          <p:cNvSpPr txBox="1"/>
          <p:nvPr/>
        </p:nvSpPr>
        <p:spPr>
          <a:xfrm>
            <a:off x="835741" y="2605641"/>
            <a:ext cx="11159613" cy="1538883"/>
          </a:xfrm>
          <a:prstGeom prst="rect">
            <a:avLst/>
          </a:prstGeom>
          <a:noFill/>
        </p:spPr>
        <p:txBody>
          <a:bodyPr wrap="square" rtlCol="0">
            <a:spAutoFit/>
          </a:bodyPr>
          <a:lstStyle/>
          <a:p>
            <a:r>
              <a:rPr lang="en-US" sz="4000" dirty="0">
                <a:solidFill>
                  <a:schemeClr val="bg1"/>
                </a:solidFill>
                <a:latin typeface="Georgia" panose="02040502050405020303" pitchFamily="18" charset="0"/>
                <a:ea typeface="+mj-ea"/>
                <a:cs typeface="Times New Roman" panose="02020603050405020304" pitchFamily="18" charset="0"/>
              </a:rPr>
              <a:t>In</a:t>
            </a:r>
            <a:r>
              <a:rPr lang="en-US" dirty="0">
                <a:solidFill>
                  <a:schemeClr val="bg1"/>
                </a:solidFill>
                <a:latin typeface="Georgia" panose="02040502050405020303" pitchFamily="18" charset="0"/>
                <a:ea typeface="+mj-ea"/>
                <a:cs typeface="Times New Roman" panose="02020603050405020304" pitchFamily="18" charset="0"/>
              </a:rPr>
              <a:t> conclusion, customer acquisition is a critical component of any business strategy. By understanding the customer acquisition process and leveraging data-driven insights, businesses can optimise their marketing efforts, reduce costs, and drive long-term growth. Ultimately, a customer-centric approach to acquisition is essential for building a loyal customer base and achieving sustainable success.</a:t>
            </a:r>
            <a:endParaRPr lang="en-IN" dirty="0">
              <a:solidFill>
                <a:schemeClr val="bg1"/>
              </a:solidFill>
              <a:latin typeface="Georgia" panose="02040502050405020303" pitchFamily="18" charset="0"/>
              <a:ea typeface="+mj-ea"/>
              <a:cs typeface="Times New Roman" panose="02020603050405020304" pitchFamily="18" charset="0"/>
            </a:endParaRPr>
          </a:p>
        </p:txBody>
      </p:sp>
    </p:spTree>
    <p:extLst>
      <p:ext uri="{BB962C8B-B14F-4D97-AF65-F5344CB8AC3E}">
        <p14:creationId xmlns:p14="http://schemas.microsoft.com/office/powerpoint/2010/main" val="313275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858</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Georgia</vt:lpstr>
      <vt:lpstr>Times New Roman</vt:lpstr>
      <vt:lpstr>Office Theme</vt:lpstr>
      <vt:lpstr>CUSTOMER ACQUISITION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THANKYOU SO MUCH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Shubham Upadhyay</dc:creator>
  <cp:lastModifiedBy>Shubham Upadhyay</cp:lastModifiedBy>
  <cp:revision>8</cp:revision>
  <dcterms:created xsi:type="dcterms:W3CDTF">2024-11-23T13:10:05Z</dcterms:created>
  <dcterms:modified xsi:type="dcterms:W3CDTF">2025-01-22T04:15:52Z</dcterms:modified>
</cp:coreProperties>
</file>