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14"/>
  </p:notesMasterIdLst>
  <p:sldIdLst>
    <p:sldId id="312" r:id="rId3"/>
    <p:sldId id="313" r:id="rId4"/>
    <p:sldId id="314" r:id="rId5"/>
    <p:sldId id="256" r:id="rId6"/>
    <p:sldId id="317" r:id="rId7"/>
    <p:sldId id="315" r:id="rId8"/>
    <p:sldId id="316" r:id="rId9"/>
    <p:sldId id="318" r:id="rId10"/>
    <p:sldId id="319"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15151"/>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F4F0F-C700-4866-AA05-39DD6D1B827F}"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3FCED-3748-4520-A380-AF24B24CA87A}" type="slidenum">
              <a:rPr lang="en-IN" smtClean="0"/>
              <a:t>‹#›</a:t>
            </a:fld>
            <a:endParaRPr lang="en-IN"/>
          </a:p>
        </p:txBody>
      </p:sp>
    </p:spTree>
    <p:extLst>
      <p:ext uri="{BB962C8B-B14F-4D97-AF65-F5344CB8AC3E}">
        <p14:creationId xmlns:p14="http://schemas.microsoft.com/office/powerpoint/2010/main" val="306916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01E-3ABD-D3CF-0F80-E4F028F3C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A314EC-EEAD-EBCE-6AA6-BF63C5CDB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96BD77-12FB-2D2B-3ABF-928FF029E6B3}"/>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5" name="Footer Placeholder 4">
            <a:extLst>
              <a:ext uri="{FF2B5EF4-FFF2-40B4-BE49-F238E27FC236}">
                <a16:creationId xmlns:a16="http://schemas.microsoft.com/office/drawing/2014/main" id="{463B838A-57DA-3CAD-F6DB-B11A73BF7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0B5DD-C36E-E3DF-9CD9-09D631C15E54}"/>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356241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AAE0-2E77-7B38-DF31-24A191E7FE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BB614-73F5-ACDC-1B06-F907BB5DC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9BC27-DE4D-EC5D-2543-21E40EF2073C}"/>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5" name="Footer Placeholder 4">
            <a:extLst>
              <a:ext uri="{FF2B5EF4-FFF2-40B4-BE49-F238E27FC236}">
                <a16:creationId xmlns:a16="http://schemas.microsoft.com/office/drawing/2014/main" id="{6D750DF1-C01B-C6A0-736F-0007EC9CF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CDB6D-4E23-5F31-8E00-3521E5ACF5E0}"/>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207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23212-9EE9-006D-3EC4-E5BEF4C288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045C2F-CF32-51D0-F5A1-ECE0065E4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47430-2B73-F328-B4CB-308DDB0A94D7}"/>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5" name="Footer Placeholder 4">
            <a:extLst>
              <a:ext uri="{FF2B5EF4-FFF2-40B4-BE49-F238E27FC236}">
                <a16:creationId xmlns:a16="http://schemas.microsoft.com/office/drawing/2014/main" id="{277799B8-C967-F39A-701F-D5072C488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21E9F-BB36-9BFD-A493-F3276C0F19CF}"/>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48708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C137-DD3C-0A49-335A-19B18D0840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980592-FE4F-FEF6-B864-A315EA6CE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434E1-D625-D8A0-C0A1-2D7B5FD3CFB6}"/>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5" name="Footer Placeholder 4">
            <a:extLst>
              <a:ext uri="{FF2B5EF4-FFF2-40B4-BE49-F238E27FC236}">
                <a16:creationId xmlns:a16="http://schemas.microsoft.com/office/drawing/2014/main" id="{437B14E1-451B-2BAE-BF1D-67701C050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7EE3C-365E-2E81-484D-C3C3BAF924B6}"/>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228809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24338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27DC-CFF8-9FD8-CB0D-B397719B9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B58991-2FFE-9D92-0232-F48689A6C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FB52D-E44A-3339-3347-423350C61C39}"/>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5" name="Footer Placeholder 4">
            <a:extLst>
              <a:ext uri="{FF2B5EF4-FFF2-40B4-BE49-F238E27FC236}">
                <a16:creationId xmlns:a16="http://schemas.microsoft.com/office/drawing/2014/main" id="{6A523D1A-5CC9-EECC-48A9-EA105A6411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C2A03-9372-CF35-AD00-DE021339E68C}"/>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152006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7027-1BA7-583F-F7A9-2C3A298EB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D4FB7-A839-7130-C911-C18E0691A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1E1F6-5B75-A82F-A36F-49CAF5ED3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CEBFE-F9CD-CE12-65F2-5F3A4AD76D20}"/>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6" name="Footer Placeholder 5">
            <a:extLst>
              <a:ext uri="{FF2B5EF4-FFF2-40B4-BE49-F238E27FC236}">
                <a16:creationId xmlns:a16="http://schemas.microsoft.com/office/drawing/2014/main" id="{1783D36B-B89D-4BC4-C3B4-CD9FEDEE84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E4B534-E6E5-B5BA-15DB-52EA05B70D44}"/>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336864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995-FDE7-A007-5C8C-C8F8EF1AA4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0D54D-4DAD-FB26-4F94-189DD004B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0102A-63C6-0574-B00E-60D997038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CB038E-FEB0-2690-DDB8-4699AD87D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7EAF6-3031-A64E-6561-3A98EA04A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CCA4FE-19A0-5094-4AD1-C97D7705696E}"/>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8" name="Footer Placeholder 7">
            <a:extLst>
              <a:ext uri="{FF2B5EF4-FFF2-40B4-BE49-F238E27FC236}">
                <a16:creationId xmlns:a16="http://schemas.microsoft.com/office/drawing/2014/main" id="{D55B4FB9-7038-0336-4AB3-410F9FB077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D02F07-A4FD-D152-706D-58F184BF72F9}"/>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234416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7614-6829-9EF7-1947-018D9267AD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90E4C6-066E-6FB9-2A8F-7EC0D2FA8783}"/>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4" name="Footer Placeholder 3">
            <a:extLst>
              <a:ext uri="{FF2B5EF4-FFF2-40B4-BE49-F238E27FC236}">
                <a16:creationId xmlns:a16="http://schemas.microsoft.com/office/drawing/2014/main" id="{1E5FB5E2-58ED-9ABA-4558-78D969253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02908E-41C3-507C-8D4F-9615DAFF0FB8}"/>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40193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2A465-B26A-C9AA-D6AB-797AC055ABE4}"/>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3" name="Footer Placeholder 2">
            <a:extLst>
              <a:ext uri="{FF2B5EF4-FFF2-40B4-BE49-F238E27FC236}">
                <a16:creationId xmlns:a16="http://schemas.microsoft.com/office/drawing/2014/main" id="{F8A321C4-7D63-3494-43AF-7DD851AD8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62689F-C0F4-1C1A-1318-FA88C8CDDD35}"/>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14612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F4FA-F24A-6F66-762E-9F474F304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1AE8B2-F775-2D57-882F-EE1F93149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11D97B-421E-59F2-E004-95AC337B9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8165B-8E20-8C9F-5F81-DFBF89D737B7}"/>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6" name="Footer Placeholder 5">
            <a:extLst>
              <a:ext uri="{FF2B5EF4-FFF2-40B4-BE49-F238E27FC236}">
                <a16:creationId xmlns:a16="http://schemas.microsoft.com/office/drawing/2014/main" id="{D23987BA-037A-6F44-E3A3-518B2AA09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FC9BA-2125-C481-01E1-1874C555E436}"/>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1896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55F9-57BB-9E4D-65CA-32A9265B5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AF2381-99B9-AB88-B279-4A26112F3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DCD3C2-9083-D030-2491-E5966AB43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5195A-52D6-1145-E42F-80406AE31E2F}"/>
              </a:ext>
            </a:extLst>
          </p:cNvPr>
          <p:cNvSpPr>
            <a:spLocks noGrp="1"/>
          </p:cNvSpPr>
          <p:nvPr>
            <p:ph type="dt" sz="half" idx="10"/>
          </p:nvPr>
        </p:nvSpPr>
        <p:spPr/>
        <p:txBody>
          <a:bodyPr/>
          <a:lstStyle/>
          <a:p>
            <a:fld id="{5E140932-7106-4C9D-9F14-A411B025A156}" type="datetimeFigureOut">
              <a:rPr lang="en-IN" smtClean="0"/>
              <a:t>22-01-2025</a:t>
            </a:fld>
            <a:endParaRPr lang="en-IN"/>
          </a:p>
        </p:txBody>
      </p:sp>
      <p:sp>
        <p:nvSpPr>
          <p:cNvPr id="6" name="Footer Placeholder 5">
            <a:extLst>
              <a:ext uri="{FF2B5EF4-FFF2-40B4-BE49-F238E27FC236}">
                <a16:creationId xmlns:a16="http://schemas.microsoft.com/office/drawing/2014/main" id="{425668CA-B6C5-B33F-A282-4A696A270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A72FB8-2EA6-E2A2-EB9B-B94D9353E8C6}"/>
              </a:ext>
            </a:extLst>
          </p:cNvPr>
          <p:cNvSpPr>
            <a:spLocks noGrp="1"/>
          </p:cNvSpPr>
          <p:nvPr>
            <p:ph type="sldNum" sz="quarter" idx="12"/>
          </p:nvPr>
        </p:nvSpPr>
        <p:spPr/>
        <p:txBody>
          <a:bodyPr/>
          <a:lstStyle/>
          <a:p>
            <a:fld id="{E33C4427-FB58-41B6-ADBA-B2A3653E9522}" type="slidenum">
              <a:rPr lang="en-IN" smtClean="0"/>
              <a:t>‹#›</a:t>
            </a:fld>
            <a:endParaRPr lang="en-IN"/>
          </a:p>
        </p:txBody>
      </p:sp>
    </p:spTree>
    <p:extLst>
      <p:ext uri="{BB962C8B-B14F-4D97-AF65-F5344CB8AC3E}">
        <p14:creationId xmlns:p14="http://schemas.microsoft.com/office/powerpoint/2010/main" val="24883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838261-C442-6EF1-08D2-01BC50AE9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5DDBA-2864-8F97-E131-456801579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7656D-04D3-A719-782F-57B4E3DF6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40932-7106-4C9D-9F14-A411B025A156}" type="datetimeFigureOut">
              <a:rPr lang="en-IN" smtClean="0"/>
              <a:t>22-01-2025</a:t>
            </a:fld>
            <a:endParaRPr lang="en-IN"/>
          </a:p>
        </p:txBody>
      </p:sp>
      <p:sp>
        <p:nvSpPr>
          <p:cNvPr id="5" name="Footer Placeholder 4">
            <a:extLst>
              <a:ext uri="{FF2B5EF4-FFF2-40B4-BE49-F238E27FC236}">
                <a16:creationId xmlns:a16="http://schemas.microsoft.com/office/drawing/2014/main" id="{AFD0D966-03D2-ADF2-9579-99FD2C072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47FFAD-3B80-028A-BF6E-2BC8CB103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C4427-FB58-41B6-ADBA-B2A3653E9522}" type="slidenum">
              <a:rPr lang="en-IN" smtClean="0"/>
              <a:t>‹#›</a:t>
            </a:fld>
            <a:endParaRPr lang="en-IN"/>
          </a:p>
        </p:txBody>
      </p:sp>
    </p:spTree>
    <p:extLst>
      <p:ext uri="{BB962C8B-B14F-4D97-AF65-F5344CB8AC3E}">
        <p14:creationId xmlns:p14="http://schemas.microsoft.com/office/powerpoint/2010/main" val="39002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 id="2147483682"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ab.research.google.com/drive/1AmVMwiG0vwmd7iund3PUYPbjk0x_RrTw" TargetMode="External"/><Relationship Id="rId1" Type="http://schemas.openxmlformats.org/officeDocument/2006/relationships/slideLayout" Target="../slideLayouts/slideLayout12.xml"/><Relationship Id="rId5" Type="http://schemas.openxmlformats.org/officeDocument/2006/relationships/hyperlink" Target="https://svgsilh.com/fr/607d8b/image/309880.html"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19306-thank-you-free-download-png" TargetMode="External"/><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hyperlink" Target="https://technofaq.org/posts/2018/11/getting-serious-about-supply-chain-analytic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nago.com/academy/research-aims-and-objectives/" TargetMode="External"/><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C660B10-D622-7696-9B8F-A29742AFB9BC}"/>
              </a:ext>
            </a:extLst>
          </p:cNvPr>
          <p:cNvSpPr>
            <a:spLocks noGrp="1"/>
          </p:cNvSpPr>
          <p:nvPr>
            <p:ph type="title"/>
          </p:nvPr>
        </p:nvSpPr>
        <p:spPr>
          <a:xfrm>
            <a:off x="6477000" y="688288"/>
            <a:ext cx="5488858" cy="2740712"/>
          </a:xfrm>
        </p:spPr>
        <p:txBody>
          <a:bodyPr/>
          <a:lstStyle/>
          <a:p>
            <a:r>
              <a:rPr lang="en-US" sz="6000" dirty="0">
                <a:latin typeface="Microsoft PhagsPa" panose="020B0502040204020203" pitchFamily="34" charset="0"/>
              </a:rPr>
              <a:t>E-COMMERCE SUPPLY CHAIN ANALYSIS</a:t>
            </a:r>
          </a:p>
        </p:txBody>
      </p:sp>
      <p:sp>
        <p:nvSpPr>
          <p:cNvPr id="3" name="Slide Number Placeholder 2">
            <a:extLst>
              <a:ext uri="{FF2B5EF4-FFF2-40B4-BE49-F238E27FC236}">
                <a16:creationId xmlns:a16="http://schemas.microsoft.com/office/drawing/2014/main" id="{A734E2EC-7405-2A62-940B-47EB7719F63E}"/>
              </a:ext>
            </a:extLst>
          </p:cNvPr>
          <p:cNvSpPr>
            <a:spLocks noGrp="1"/>
          </p:cNvSpPr>
          <p:nvPr>
            <p:ph type="sldNum" sz="quarter" idx="12"/>
          </p:nvPr>
        </p:nvSpPr>
        <p:spPr/>
        <p:txBody>
          <a:bodyPr/>
          <a:lstStyle/>
          <a:p>
            <a:fld id="{B4E73946-9152-2148-B286-BEF1B04A8193}" type="slidenum">
              <a:rPr lang="en-US" smtClean="0"/>
              <a:t>1</a:t>
            </a:fld>
            <a:endParaRPr lang="en-US"/>
          </a:p>
        </p:txBody>
      </p:sp>
      <p:sp>
        <p:nvSpPr>
          <p:cNvPr id="11" name="Text Placeholder 10">
            <a:extLst>
              <a:ext uri="{FF2B5EF4-FFF2-40B4-BE49-F238E27FC236}">
                <a16:creationId xmlns:a16="http://schemas.microsoft.com/office/drawing/2014/main" id="{D0739B64-C005-FA51-D057-C4B59A15B6CE}"/>
              </a:ext>
            </a:extLst>
          </p:cNvPr>
          <p:cNvSpPr>
            <a:spLocks noGrp="1"/>
          </p:cNvSpPr>
          <p:nvPr>
            <p:ph type="body" sz="quarter" idx="16"/>
          </p:nvPr>
        </p:nvSpPr>
        <p:spPr/>
        <p:txBody>
          <a:bodyPr>
            <a:normAutofit fontScale="77500" lnSpcReduction="20000"/>
          </a:bodyPr>
          <a:lstStyle/>
          <a:p>
            <a:r>
              <a:rPr lang="en-US" dirty="0"/>
              <a:t>Presented by: Shubham Upadhyay</a:t>
            </a:r>
          </a:p>
          <a:p>
            <a:r>
              <a:rPr lang="en-US" dirty="0"/>
              <a:t>PROJECT FILE: </a:t>
            </a:r>
            <a:r>
              <a:rPr lang="en-US" dirty="0">
                <a:hlinkClick r:id="rId2"/>
              </a:rPr>
              <a:t>E=COMMERCE SUPPLY CHAIN</a:t>
            </a:r>
            <a:endParaRPr lang="en-US" dirty="0"/>
          </a:p>
        </p:txBody>
      </p:sp>
      <p:pic>
        <p:nvPicPr>
          <p:cNvPr id="5" name="Graphic 4">
            <a:extLst>
              <a:ext uri="{FF2B5EF4-FFF2-40B4-BE49-F238E27FC236}">
                <a16:creationId xmlns:a16="http://schemas.microsoft.com/office/drawing/2014/main" id="{4DD90108-5CCA-2645-82D4-41BCBFCBF880}"/>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flipH="1">
            <a:off x="397981" y="688288"/>
            <a:ext cx="5317020" cy="4787498"/>
          </a:xfrm>
          <a:prstGeom prst="rect">
            <a:avLst/>
          </a:prstGeom>
        </p:spPr>
      </p:pic>
    </p:spTree>
    <p:extLst>
      <p:ext uri="{BB962C8B-B14F-4D97-AF65-F5344CB8AC3E}">
        <p14:creationId xmlns:p14="http://schemas.microsoft.com/office/powerpoint/2010/main" val="839402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63B372-46A8-7954-DB32-09E58D35B55C}"/>
              </a:ext>
            </a:extLst>
          </p:cNvPr>
          <p:cNvSpPr>
            <a:spLocks noGrp="1"/>
          </p:cNvSpPr>
          <p:nvPr>
            <p:ph type="sldNum" sz="quarter" idx="12"/>
          </p:nvPr>
        </p:nvSpPr>
        <p:spPr/>
        <p:txBody>
          <a:bodyPr/>
          <a:lstStyle/>
          <a:p>
            <a:fld id="{B4E73946-9152-2148-B286-BEF1B04A8193}" type="slidenum">
              <a:rPr lang="en-US" smtClean="0"/>
              <a:t>10</a:t>
            </a:fld>
            <a:endParaRPr lang="en-US"/>
          </a:p>
        </p:txBody>
      </p:sp>
      <p:pic>
        <p:nvPicPr>
          <p:cNvPr id="4" name="Picture 3">
            <a:extLst>
              <a:ext uri="{FF2B5EF4-FFF2-40B4-BE49-F238E27FC236}">
                <a16:creationId xmlns:a16="http://schemas.microsoft.com/office/drawing/2014/main" id="{998B12E4-E60C-907A-0F9E-833E2744B57A}"/>
              </a:ext>
            </a:extLst>
          </p:cNvPr>
          <p:cNvPicPr>
            <a:picLocks noChangeAspect="1"/>
          </p:cNvPicPr>
          <p:nvPr/>
        </p:nvPicPr>
        <p:blipFill>
          <a:blip r:embed="rId2">
            <a:extLst>
              <a:ext uri="{28A0092B-C50C-407E-A947-70E740481C1C}">
                <a14:useLocalDpi xmlns:a14="http://schemas.microsoft.com/office/drawing/2010/main" val="0"/>
              </a:ext>
            </a:extLst>
          </a:blip>
          <a:srcRect t="14117"/>
          <a:stretch/>
        </p:blipFill>
        <p:spPr>
          <a:xfrm>
            <a:off x="0" y="1887794"/>
            <a:ext cx="12192000" cy="3788368"/>
          </a:xfrm>
          <a:prstGeom prst="rect">
            <a:avLst/>
          </a:prstGeom>
        </p:spPr>
      </p:pic>
      <p:sp>
        <p:nvSpPr>
          <p:cNvPr id="5" name="Title 1">
            <a:extLst>
              <a:ext uri="{FF2B5EF4-FFF2-40B4-BE49-F238E27FC236}">
                <a16:creationId xmlns:a16="http://schemas.microsoft.com/office/drawing/2014/main" id="{D5E66642-29B7-FBD5-0775-882DD03DC7FD}"/>
              </a:ext>
            </a:extLst>
          </p:cNvPr>
          <p:cNvSpPr txBox="1">
            <a:spLocks/>
          </p:cNvSpPr>
          <p:nvPr/>
        </p:nvSpPr>
        <p:spPr>
          <a:xfrm>
            <a:off x="533333" y="302375"/>
            <a:ext cx="11481435" cy="110175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latin typeface="+mn-lt"/>
              </a:rPr>
              <a:t>AVERAGE DEFECT RATES BY PRODUCT TYPE</a:t>
            </a:r>
            <a:endParaRPr lang="en-IN" sz="4000" dirty="0">
              <a:latin typeface="+mn-lt"/>
            </a:endParaRPr>
          </a:p>
        </p:txBody>
      </p:sp>
      <p:sp>
        <p:nvSpPr>
          <p:cNvPr id="3" name="TextBox 2">
            <a:extLst>
              <a:ext uri="{FF2B5EF4-FFF2-40B4-BE49-F238E27FC236}">
                <a16:creationId xmlns:a16="http://schemas.microsoft.com/office/drawing/2014/main" id="{E1EA5514-8C41-5EEE-F85B-7BC75AE5D00F}"/>
              </a:ext>
            </a:extLst>
          </p:cNvPr>
          <p:cNvSpPr txBox="1"/>
          <p:nvPr/>
        </p:nvSpPr>
        <p:spPr>
          <a:xfrm>
            <a:off x="133805" y="5352996"/>
            <a:ext cx="12280490" cy="646331"/>
          </a:xfrm>
          <a:prstGeom prst="rect">
            <a:avLst/>
          </a:prstGeom>
          <a:noFill/>
        </p:spPr>
        <p:txBody>
          <a:bodyPr wrap="square" rtlCol="0">
            <a:spAutoFit/>
          </a:bodyPr>
          <a:lstStyle/>
          <a:p>
            <a:r>
              <a:rPr lang="en-US" dirty="0"/>
              <a:t>This bar chart shows the average defect rates for three different product types: cosmetics, haircare, and skincare. The skincare category has the highest average defect rate, followed by haircare, and then cosmetics.</a:t>
            </a:r>
            <a:endParaRPr lang="en-IN" dirty="0"/>
          </a:p>
        </p:txBody>
      </p:sp>
    </p:spTree>
    <p:extLst>
      <p:ext uri="{BB962C8B-B14F-4D97-AF65-F5344CB8AC3E}">
        <p14:creationId xmlns:p14="http://schemas.microsoft.com/office/powerpoint/2010/main" val="2096064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EA6E-ED2D-6AEB-D19D-C29EDD632832}"/>
              </a:ext>
            </a:extLst>
          </p:cNvPr>
          <p:cNvSpPr>
            <a:spLocks noGrp="1"/>
          </p:cNvSpPr>
          <p:nvPr>
            <p:ph type="title"/>
          </p:nvPr>
        </p:nvSpPr>
        <p:spPr>
          <a:xfrm>
            <a:off x="6477000" y="688288"/>
            <a:ext cx="4433455" cy="1191312"/>
          </a:xfrm>
        </p:spPr>
        <p:txBody>
          <a:bodyPr/>
          <a:lstStyle/>
          <a:p>
            <a:r>
              <a:rPr lang="en-US" dirty="0"/>
              <a:t>Conclusion </a:t>
            </a:r>
            <a:endParaRPr lang="en-IN" dirty="0"/>
          </a:p>
        </p:txBody>
      </p:sp>
      <p:sp>
        <p:nvSpPr>
          <p:cNvPr id="3" name="Slide Number Placeholder 2">
            <a:extLst>
              <a:ext uri="{FF2B5EF4-FFF2-40B4-BE49-F238E27FC236}">
                <a16:creationId xmlns:a16="http://schemas.microsoft.com/office/drawing/2014/main" id="{B983DFE4-FA77-E6EB-B5F1-EA3521A8E777}"/>
              </a:ext>
            </a:extLst>
          </p:cNvPr>
          <p:cNvSpPr>
            <a:spLocks noGrp="1"/>
          </p:cNvSpPr>
          <p:nvPr>
            <p:ph type="sldNum" sz="quarter" idx="12"/>
          </p:nvPr>
        </p:nvSpPr>
        <p:spPr/>
        <p:txBody>
          <a:bodyPr/>
          <a:lstStyle/>
          <a:p>
            <a:fld id="{B4E73946-9152-2148-B286-BEF1B04A8193}" type="slidenum">
              <a:rPr lang="en-US" smtClean="0"/>
              <a:t>11</a:t>
            </a:fld>
            <a:endParaRPr lang="en-US" dirty="0"/>
          </a:p>
        </p:txBody>
      </p:sp>
      <p:sp>
        <p:nvSpPr>
          <p:cNvPr id="5" name="Text Placeholder 4">
            <a:extLst>
              <a:ext uri="{FF2B5EF4-FFF2-40B4-BE49-F238E27FC236}">
                <a16:creationId xmlns:a16="http://schemas.microsoft.com/office/drawing/2014/main" id="{44BD4FBC-48D1-C4C0-2D0F-F1A582E5C742}"/>
              </a:ext>
            </a:extLst>
          </p:cNvPr>
          <p:cNvSpPr>
            <a:spLocks noGrp="1"/>
          </p:cNvSpPr>
          <p:nvPr>
            <p:ph type="body" sz="quarter" idx="16"/>
          </p:nvPr>
        </p:nvSpPr>
        <p:spPr>
          <a:xfrm>
            <a:off x="6653980" y="5065251"/>
            <a:ext cx="4546600" cy="1191312"/>
          </a:xfrm>
        </p:spPr>
        <p:txBody>
          <a:bodyPr>
            <a:noAutofit/>
          </a:bodyPr>
          <a:lstStyle/>
          <a:p>
            <a:r>
              <a:rPr lang="en-US" sz="2000" b="0" i="0" dirty="0">
                <a:solidFill>
                  <a:srgbClr val="1C1C1C"/>
                </a:solidFill>
                <a:effectLst/>
                <a:latin typeface="Inter"/>
              </a:rPr>
              <a:t>After conducting a thorough analysis of the e-commerce supply chain data, we have pinpointed several key objectives that are crucial for the organization's long-term success. These objectives encompass various aspects such as optimizing inventory management, enhancing order fulfilment processes, improving supplier relationships, and leveraging data analytics for better decision-making. By focusing on these areas, we aim to streamline operations, reduce costs, and ultimately enhance customer satisfaction, positioning the organization for sustainable growth in a competitive marketplace</a:t>
            </a:r>
            <a:endParaRPr lang="en-IN" sz="2000" dirty="0"/>
          </a:p>
        </p:txBody>
      </p:sp>
      <p:pic>
        <p:nvPicPr>
          <p:cNvPr id="7" name="Picture 6">
            <a:extLst>
              <a:ext uri="{FF2B5EF4-FFF2-40B4-BE49-F238E27FC236}">
                <a16:creationId xmlns:a16="http://schemas.microsoft.com/office/drawing/2014/main" id="{BA24FDCA-98D3-5F28-1D5D-568AEF5453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7954" y="1020644"/>
            <a:ext cx="5375701" cy="4640263"/>
          </a:xfrm>
          <a:prstGeom prst="rect">
            <a:avLst/>
          </a:prstGeom>
        </p:spPr>
      </p:pic>
    </p:spTree>
    <p:extLst>
      <p:ext uri="{BB962C8B-B14F-4D97-AF65-F5344CB8AC3E}">
        <p14:creationId xmlns:p14="http://schemas.microsoft.com/office/powerpoint/2010/main" val="3379891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63D7-37A0-BC96-93E3-C247FDB20927}"/>
              </a:ext>
            </a:extLst>
          </p:cNvPr>
          <p:cNvSpPr>
            <a:spLocks noGrp="1"/>
          </p:cNvSpPr>
          <p:nvPr>
            <p:ph type="title"/>
          </p:nvPr>
        </p:nvSpPr>
        <p:spPr>
          <a:xfrm>
            <a:off x="466725" y="685804"/>
            <a:ext cx="7566229" cy="916854"/>
          </a:xfrm>
        </p:spPr>
        <p:txBody>
          <a:bodyPr/>
          <a:lstStyle/>
          <a:p>
            <a:r>
              <a:rPr lang="en-US" dirty="0"/>
              <a:t>OBJECTIVE</a:t>
            </a:r>
            <a:br>
              <a:rPr lang="en-US" dirty="0"/>
            </a:br>
            <a:endParaRPr lang="en-IN" dirty="0"/>
          </a:p>
        </p:txBody>
      </p:sp>
      <p:sp>
        <p:nvSpPr>
          <p:cNvPr id="3" name="Slide Number Placeholder 2">
            <a:extLst>
              <a:ext uri="{FF2B5EF4-FFF2-40B4-BE49-F238E27FC236}">
                <a16:creationId xmlns:a16="http://schemas.microsoft.com/office/drawing/2014/main" id="{5B2F8E3C-3E5F-A42F-D8F5-5EA46A4D25E4}"/>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10" name="Title 1">
            <a:extLst>
              <a:ext uri="{FF2B5EF4-FFF2-40B4-BE49-F238E27FC236}">
                <a16:creationId xmlns:a16="http://schemas.microsoft.com/office/drawing/2014/main" id="{4147DFBC-3A35-4771-73AB-831ADF91FB27}"/>
              </a:ext>
            </a:extLst>
          </p:cNvPr>
          <p:cNvSpPr txBox="1">
            <a:spLocks/>
          </p:cNvSpPr>
          <p:nvPr/>
        </p:nvSpPr>
        <p:spPr>
          <a:xfrm>
            <a:off x="707614" y="2636281"/>
            <a:ext cx="4277339" cy="91685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6000" b="0" kern="1200">
                <a:solidFill>
                  <a:schemeClr val="tx1"/>
                </a:solidFill>
                <a:latin typeface="+mn-lt"/>
                <a:ea typeface="+mj-ea"/>
                <a:cs typeface="+mj-cs"/>
              </a:defRPr>
            </a:lvl1pPr>
          </a:lstStyle>
          <a:p>
            <a:endParaRPr lang="en-IN" dirty="0"/>
          </a:p>
        </p:txBody>
      </p:sp>
      <p:pic>
        <p:nvPicPr>
          <p:cNvPr id="6" name="Picture 5">
            <a:extLst>
              <a:ext uri="{FF2B5EF4-FFF2-40B4-BE49-F238E27FC236}">
                <a16:creationId xmlns:a16="http://schemas.microsoft.com/office/drawing/2014/main" id="{5CE0433C-D13E-7246-068D-919546EF383D}"/>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71873" y="945396"/>
            <a:ext cx="4843008" cy="4621321"/>
          </a:xfrm>
          <a:prstGeom prst="flowChartConnector">
            <a:avLst/>
          </a:prstGeom>
        </p:spPr>
      </p:pic>
      <p:sp>
        <p:nvSpPr>
          <p:cNvPr id="11" name="Title 1">
            <a:extLst>
              <a:ext uri="{FF2B5EF4-FFF2-40B4-BE49-F238E27FC236}">
                <a16:creationId xmlns:a16="http://schemas.microsoft.com/office/drawing/2014/main" id="{E34C2031-4BE1-6988-B1AA-2CF8E67CAC0E}"/>
              </a:ext>
            </a:extLst>
          </p:cNvPr>
          <p:cNvSpPr txBox="1">
            <a:spLocks/>
          </p:cNvSpPr>
          <p:nvPr/>
        </p:nvSpPr>
        <p:spPr>
          <a:xfrm>
            <a:off x="466725" y="1758257"/>
            <a:ext cx="6309995" cy="1217620"/>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6000" b="0" kern="1200">
                <a:solidFill>
                  <a:schemeClr val="tx1"/>
                </a:solidFill>
                <a:latin typeface="+mn-lt"/>
                <a:ea typeface="+mj-ea"/>
                <a:cs typeface="+mj-cs"/>
              </a:defRPr>
            </a:lvl1pPr>
          </a:lstStyle>
          <a:p>
            <a:r>
              <a:rPr lang="en-US" sz="1600" dirty="0"/>
              <a:t>Conduct a comprehensive analysis of the e-commerce supply chain to identify opportunities for enhancing operational efficiency, minimizing costs, and making informed strategic decisions. This analysis should encompass all stages of the supply chain, from procurement and inventory management to order fulfilment and distribution. By understanding the intricacies of the supply chain, businesses can implement targeted improvements that not only streamline processes but also contribute to sustainable growth and long-term success. Additionally, leveraging data analytics and market insights will help inform decisions that align with overall business objectives and enhance customer satisfaction.</a:t>
            </a:r>
            <a:endParaRPr lang="en-IN" sz="1600" dirty="0"/>
          </a:p>
        </p:txBody>
      </p:sp>
    </p:spTree>
    <p:extLst>
      <p:ext uri="{BB962C8B-B14F-4D97-AF65-F5344CB8AC3E}">
        <p14:creationId xmlns:p14="http://schemas.microsoft.com/office/powerpoint/2010/main" val="3754118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C810-5C58-9A46-E295-80DD9C9C181F}"/>
              </a:ext>
            </a:extLst>
          </p:cNvPr>
          <p:cNvSpPr>
            <a:spLocks noGrp="1"/>
          </p:cNvSpPr>
          <p:nvPr>
            <p:ph type="title"/>
          </p:nvPr>
        </p:nvSpPr>
        <p:spPr>
          <a:xfrm>
            <a:off x="465044" y="447447"/>
            <a:ext cx="6840323" cy="953698"/>
          </a:xfrm>
        </p:spPr>
        <p:txBody>
          <a:bodyPr/>
          <a:lstStyle/>
          <a:p>
            <a:r>
              <a:rPr lang="en-US" dirty="0"/>
              <a:t>KEY CHALLENGES</a:t>
            </a:r>
            <a:br>
              <a:rPr lang="en-US" dirty="0"/>
            </a:br>
            <a:endParaRPr lang="en-IN" dirty="0"/>
          </a:p>
        </p:txBody>
      </p:sp>
      <p:sp>
        <p:nvSpPr>
          <p:cNvPr id="3" name="Slide Number Placeholder 2">
            <a:extLst>
              <a:ext uri="{FF2B5EF4-FFF2-40B4-BE49-F238E27FC236}">
                <a16:creationId xmlns:a16="http://schemas.microsoft.com/office/drawing/2014/main" id="{C2D9CA0F-6650-F64C-770E-5B6D96CAA2CF}"/>
              </a:ext>
            </a:extLst>
          </p:cNvPr>
          <p:cNvSpPr>
            <a:spLocks noGrp="1"/>
          </p:cNvSpPr>
          <p:nvPr>
            <p:ph type="sldNum" sz="quarter" idx="12"/>
          </p:nvPr>
        </p:nvSpPr>
        <p:spPr/>
        <p:txBody>
          <a:bodyPr/>
          <a:lstStyle/>
          <a:p>
            <a:fld id="{B4E73946-9152-2148-B286-BEF1B04A8193}" type="slidenum">
              <a:rPr lang="en-US" smtClean="0"/>
              <a:t>3</a:t>
            </a:fld>
            <a:endParaRPr lang="en-US"/>
          </a:p>
        </p:txBody>
      </p:sp>
      <p:sp>
        <p:nvSpPr>
          <p:cNvPr id="6" name="Rectangle: Rounded Corners 5">
            <a:extLst>
              <a:ext uri="{FF2B5EF4-FFF2-40B4-BE49-F238E27FC236}">
                <a16:creationId xmlns:a16="http://schemas.microsoft.com/office/drawing/2014/main" id="{76AE3EEF-106D-8E95-18CD-6D86C7DF3050}"/>
              </a:ext>
            </a:extLst>
          </p:cNvPr>
          <p:cNvSpPr/>
          <p:nvPr/>
        </p:nvSpPr>
        <p:spPr>
          <a:xfrm>
            <a:off x="314632" y="1175002"/>
            <a:ext cx="4842996" cy="437039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Make a visualization of the price of the products and the revenue generated by them.</a:t>
            </a:r>
          </a:p>
          <a:p>
            <a:r>
              <a:rPr lang="en-US" dirty="0">
                <a:solidFill>
                  <a:schemeClr val="tx1"/>
                </a:solidFill>
              </a:rPr>
              <a:t>2. Analyze the Sales by Product Type.</a:t>
            </a:r>
          </a:p>
          <a:p>
            <a:r>
              <a:rPr lang="en-US" dirty="0">
                <a:solidFill>
                  <a:schemeClr val="tx1"/>
                </a:solidFill>
              </a:rPr>
              <a:t>3. Find out the total revenue generated from shipping carriers.</a:t>
            </a:r>
          </a:p>
          <a:p>
            <a:r>
              <a:rPr lang="en-US" dirty="0">
                <a:solidFill>
                  <a:schemeClr val="tx1"/>
                </a:solidFill>
              </a:rPr>
              <a:t>4. Analyze the revenue generated by each SKU.</a:t>
            </a:r>
          </a:p>
          <a:p>
            <a:r>
              <a:rPr lang="en-US" dirty="0">
                <a:solidFill>
                  <a:schemeClr val="tx1"/>
                </a:solidFill>
              </a:rPr>
              <a:t>5. Analyze the shipping cost of Carriers.</a:t>
            </a:r>
          </a:p>
          <a:p>
            <a:r>
              <a:rPr lang="en-US" dirty="0">
                <a:solidFill>
                  <a:schemeClr val="tx1"/>
                </a:solidFill>
              </a:rPr>
              <a:t>6. Find out the cost distribution by transportation mode.</a:t>
            </a:r>
          </a:p>
          <a:p>
            <a:r>
              <a:rPr lang="en-US" dirty="0">
                <a:solidFill>
                  <a:schemeClr val="tx1"/>
                </a:solidFill>
              </a:rPr>
              <a:t>7. Analyzing the Defect Rate of the product during shipping.</a:t>
            </a:r>
            <a:endParaRPr lang="en-IN" dirty="0">
              <a:solidFill>
                <a:schemeClr val="tx1"/>
              </a:solidFill>
            </a:endParaRPr>
          </a:p>
        </p:txBody>
      </p:sp>
      <p:pic>
        <p:nvPicPr>
          <p:cNvPr id="8" name="Picture 7">
            <a:extLst>
              <a:ext uri="{FF2B5EF4-FFF2-40B4-BE49-F238E27FC236}">
                <a16:creationId xmlns:a16="http://schemas.microsoft.com/office/drawing/2014/main" id="{875EDABF-07B2-1C55-77AD-5F76120C5B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5999" y="406400"/>
            <a:ext cx="5709921" cy="5225303"/>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471600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60400" y="4953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3600" dirty="0">
                <a:latin typeface="Calibri"/>
                <a:ea typeface="Calibri"/>
                <a:cs typeface="Calibri"/>
              </a:rPr>
              <a:t>Comparison b/w price of the product and revenue generated with them.</a:t>
            </a:r>
          </a:p>
        </p:txBody>
      </p:sp>
      <p:sp>
        <p:nvSpPr>
          <p:cNvPr id="4" name="Shape 1"/>
          <p:cNvSpPr/>
          <p:nvPr/>
        </p:nvSpPr>
        <p:spPr>
          <a:xfrm>
            <a:off x="393700" y="5880100"/>
            <a:ext cx="11328400" cy="12700"/>
          </a:xfrm>
          <a:prstGeom prst="line">
            <a:avLst/>
          </a:prstGeom>
          <a:noFill/>
          <a:ln>
            <a:solidFill>
              <a:srgbClr val="000000"/>
            </a:solidFill>
          </a:ln>
        </p:spPr>
      </p:sp>
      <p:sp>
        <p:nvSpPr>
          <p:cNvPr id="5" name="Text 2"/>
          <p:cNvSpPr/>
          <p:nvPr/>
        </p:nvSpPr>
        <p:spPr>
          <a:xfrm>
            <a:off x="736600" y="16129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1600" dirty="0">
              <a:latin typeface="Calibri"/>
              <a:ea typeface="Calibri"/>
              <a:cs typeface="Calibri"/>
            </a:endParaRPr>
          </a:p>
        </p:txBody>
      </p:sp>
      <p:sp>
        <p:nvSpPr>
          <p:cNvPr id="25" name="Slide Number Placeholder 0"/>
          <p:cNvSpPr>
            <a:spLocks noGrp="1"/>
          </p:cNvSpPr>
          <p:nvPr>
            <p:ph type="sldNum" sz="quarter" idx="4294967295"/>
          </p:nvPr>
        </p:nvSpPr>
        <p:spPr>
          <a:xfrm>
            <a:off x="11353800" y="317500"/>
            <a:ext cx="368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latin typeface="Calibri"/>
                <a:ea typeface="Calibri"/>
                <a:cs typeface="Calibri"/>
              </a:rPr>
              <a:pPr algn="ctr"/>
              <a:t>4</a:t>
            </a:fld>
            <a:endParaRPr lang="en-US" sz="1050">
              <a:latin typeface="Calibri"/>
              <a:ea typeface="Calibri"/>
              <a:cs typeface="Calibri"/>
            </a:endParaRPr>
          </a:p>
        </p:txBody>
      </p:sp>
      <p:pic>
        <p:nvPicPr>
          <p:cNvPr id="7" name="Picture 6">
            <a:extLst>
              <a:ext uri="{FF2B5EF4-FFF2-40B4-BE49-F238E27FC236}">
                <a16:creationId xmlns:a16="http://schemas.microsoft.com/office/drawing/2014/main" id="{90D2656D-C51B-FE4D-D33D-8891E75508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56398" y="1612900"/>
            <a:ext cx="11265702" cy="3595257"/>
          </a:xfrm>
          <a:prstGeom prst="rect">
            <a:avLst/>
          </a:prstGeom>
        </p:spPr>
      </p:pic>
      <p:sp>
        <p:nvSpPr>
          <p:cNvPr id="2" name="TextBox 1">
            <a:extLst>
              <a:ext uri="{FF2B5EF4-FFF2-40B4-BE49-F238E27FC236}">
                <a16:creationId xmlns:a16="http://schemas.microsoft.com/office/drawing/2014/main" id="{17A84142-70A8-650A-729E-A687F68BF872}"/>
              </a:ext>
            </a:extLst>
          </p:cNvPr>
          <p:cNvSpPr txBox="1"/>
          <p:nvPr/>
        </p:nvSpPr>
        <p:spPr>
          <a:xfrm>
            <a:off x="393700" y="5021686"/>
            <a:ext cx="11735602" cy="646331"/>
          </a:xfrm>
          <a:prstGeom prst="rect">
            <a:avLst/>
          </a:prstGeom>
          <a:noFill/>
        </p:spPr>
        <p:txBody>
          <a:bodyPr wrap="square" rtlCol="0">
            <a:spAutoFit/>
          </a:bodyPr>
          <a:lstStyle/>
          <a:p>
            <a:r>
              <a:rPr lang="en-US" dirty="0"/>
              <a:t>The chart shows that as the price of a product increases, the revenue generated generally increases as well. However, there are fluctuations and the relationship is not perfectly linear. There might be an optimal price point where profit is maximized.</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11353800" y="317500"/>
            <a:ext cx="368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latin typeface="Calibri"/>
                <a:ea typeface="Calibri"/>
                <a:cs typeface="Calibri"/>
              </a:rPr>
              <a:pPr algn="ctr"/>
              <a:t>5</a:t>
            </a:fld>
            <a:endParaRPr lang="en-US" sz="1050">
              <a:latin typeface="Calibri"/>
              <a:ea typeface="Calibri"/>
              <a:cs typeface="Calibri"/>
            </a:endParaRPr>
          </a:p>
        </p:txBody>
      </p:sp>
      <p:sp>
        <p:nvSpPr>
          <p:cNvPr id="5" name="TextBox 4">
            <a:extLst>
              <a:ext uri="{FF2B5EF4-FFF2-40B4-BE49-F238E27FC236}">
                <a16:creationId xmlns:a16="http://schemas.microsoft.com/office/drawing/2014/main" id="{BFD6666C-F55B-442F-B715-24E834C015CA}"/>
              </a:ext>
            </a:extLst>
          </p:cNvPr>
          <p:cNvSpPr txBox="1"/>
          <p:nvPr/>
        </p:nvSpPr>
        <p:spPr>
          <a:xfrm>
            <a:off x="660400" y="495300"/>
            <a:ext cx="10439400" cy="1015663"/>
          </a:xfrm>
          <a:prstGeom prst="rect">
            <a:avLst/>
          </a:prstGeom>
          <a:noFill/>
        </p:spPr>
        <p:txBody>
          <a:bodyPr vertOverflow="overflow" vert="horz" wrap="square" rtlCol="0" anchor="t" anchorCtr="0">
            <a:spAutoFit/>
          </a:bodyPr>
          <a:lstStyle/>
          <a:p>
            <a:r>
              <a:rPr lang="en-US" sz="6000" dirty="0">
                <a:latin typeface="Calibri"/>
                <a:ea typeface="Calibri"/>
                <a:cs typeface="Calibri"/>
              </a:rPr>
              <a:t>T</a:t>
            </a:r>
            <a:r>
              <a:rPr lang="en-IN" sz="6000" dirty="0">
                <a:latin typeface="Calibri"/>
                <a:ea typeface="Calibri"/>
                <a:cs typeface="Calibri"/>
              </a:rPr>
              <a:t>otal sales of the products.</a:t>
            </a:r>
          </a:p>
        </p:txBody>
      </p:sp>
      <p:pic>
        <p:nvPicPr>
          <p:cNvPr id="16" name="Picture 15">
            <a:extLst>
              <a:ext uri="{FF2B5EF4-FFF2-40B4-BE49-F238E27FC236}">
                <a16:creationId xmlns:a16="http://schemas.microsoft.com/office/drawing/2014/main" id="{7FBC1F5E-9E07-4026-B7AE-7B2D098EFE1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36741" t="12153" r="40811" b="9675"/>
          <a:stretch/>
        </p:blipFill>
        <p:spPr>
          <a:xfrm>
            <a:off x="826201" y="1327405"/>
            <a:ext cx="4517959" cy="4596590"/>
          </a:xfrm>
          <a:prstGeom prst="flowChartConnector">
            <a:avLst/>
          </a:prstGeom>
        </p:spPr>
      </p:pic>
      <p:sp>
        <p:nvSpPr>
          <p:cNvPr id="17" name="TextBox 16">
            <a:extLst>
              <a:ext uri="{FF2B5EF4-FFF2-40B4-BE49-F238E27FC236}">
                <a16:creationId xmlns:a16="http://schemas.microsoft.com/office/drawing/2014/main" id="{FEF6C1E7-FA8A-863E-142F-ACE3D7C840C0}"/>
              </a:ext>
            </a:extLst>
          </p:cNvPr>
          <p:cNvSpPr txBox="1"/>
          <p:nvPr/>
        </p:nvSpPr>
        <p:spPr>
          <a:xfrm>
            <a:off x="5984240" y="2090172"/>
            <a:ext cx="4795520" cy="2677656"/>
          </a:xfrm>
          <a:prstGeom prst="rect">
            <a:avLst/>
          </a:prstGeom>
          <a:noFill/>
        </p:spPr>
        <p:txBody>
          <a:bodyPr wrap="square" rtlCol="0">
            <a:spAutoFit/>
          </a:bodyPr>
          <a:lstStyle/>
          <a:p>
            <a:r>
              <a:rPr lang="en-US" sz="2400" dirty="0"/>
              <a:t>Skincare is the most profitable product for the company, while cosmetics are the least profitable. In conclusion, the company should focus on improving its cosmetic products and marketing them properly.</a:t>
            </a:r>
            <a:endParaRPr lang="en-IN" sz="2400" dirty="0"/>
          </a:p>
        </p:txBody>
      </p:sp>
    </p:spTree>
    <p:extLst>
      <p:ext uri="{BB962C8B-B14F-4D97-AF65-F5344CB8AC3E}">
        <p14:creationId xmlns:p14="http://schemas.microsoft.com/office/powerpoint/2010/main" val="2197110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EB93-E125-F73E-69DF-370775C65A83}"/>
              </a:ext>
            </a:extLst>
          </p:cNvPr>
          <p:cNvSpPr>
            <a:spLocks noGrp="1"/>
          </p:cNvSpPr>
          <p:nvPr>
            <p:ph type="title"/>
          </p:nvPr>
        </p:nvSpPr>
        <p:spPr>
          <a:xfrm>
            <a:off x="192405" y="482601"/>
            <a:ext cx="11969115" cy="657941"/>
          </a:xfrm>
        </p:spPr>
        <p:txBody>
          <a:bodyPr/>
          <a:lstStyle/>
          <a:p>
            <a:pPr algn="ctr"/>
            <a:r>
              <a:rPr lang="en-US" sz="4400" dirty="0"/>
              <a:t>REVENUE COMPARISON OF SHIPPING CARRIERS</a:t>
            </a:r>
            <a:endParaRPr lang="en-IN" sz="4400" dirty="0"/>
          </a:p>
        </p:txBody>
      </p:sp>
      <p:sp>
        <p:nvSpPr>
          <p:cNvPr id="3" name="Slide Number Placeholder 2">
            <a:extLst>
              <a:ext uri="{FF2B5EF4-FFF2-40B4-BE49-F238E27FC236}">
                <a16:creationId xmlns:a16="http://schemas.microsoft.com/office/drawing/2014/main" id="{098A9BF9-11FB-C90E-BB02-7F597BF6C3EC}"/>
              </a:ext>
            </a:extLst>
          </p:cNvPr>
          <p:cNvSpPr>
            <a:spLocks noGrp="1"/>
          </p:cNvSpPr>
          <p:nvPr>
            <p:ph type="sldNum" sz="quarter" idx="12"/>
          </p:nvPr>
        </p:nvSpPr>
        <p:spPr/>
        <p:txBody>
          <a:bodyPr/>
          <a:lstStyle/>
          <a:p>
            <a:fld id="{B4E73946-9152-2148-B286-BEF1B04A8193}" type="slidenum">
              <a:rPr lang="en-US" smtClean="0"/>
              <a:t>6</a:t>
            </a:fld>
            <a:endParaRPr lang="en-US"/>
          </a:p>
        </p:txBody>
      </p:sp>
      <p:pic>
        <p:nvPicPr>
          <p:cNvPr id="23" name="Picture 22">
            <a:extLst>
              <a:ext uri="{FF2B5EF4-FFF2-40B4-BE49-F238E27FC236}">
                <a16:creationId xmlns:a16="http://schemas.microsoft.com/office/drawing/2014/main" id="{F8477575-060D-2B21-98A9-7F2641344A71}"/>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12621"/>
          <a:stretch/>
        </p:blipFill>
        <p:spPr>
          <a:xfrm>
            <a:off x="432292" y="1299185"/>
            <a:ext cx="11633200" cy="3671158"/>
          </a:xfrm>
          <a:prstGeom prst="rect">
            <a:avLst/>
          </a:prstGeom>
        </p:spPr>
      </p:pic>
      <p:sp>
        <p:nvSpPr>
          <p:cNvPr id="4" name="TextBox 3">
            <a:extLst>
              <a:ext uri="{FF2B5EF4-FFF2-40B4-BE49-F238E27FC236}">
                <a16:creationId xmlns:a16="http://schemas.microsoft.com/office/drawing/2014/main" id="{C40F540E-66C3-4EA0-0403-5C852DA9EF54}"/>
              </a:ext>
            </a:extLst>
          </p:cNvPr>
          <p:cNvSpPr txBox="1"/>
          <p:nvPr/>
        </p:nvSpPr>
        <p:spPr>
          <a:xfrm>
            <a:off x="575186" y="4970343"/>
            <a:ext cx="11312014" cy="923330"/>
          </a:xfrm>
          <a:prstGeom prst="rect">
            <a:avLst/>
          </a:prstGeom>
          <a:noFill/>
        </p:spPr>
        <p:txBody>
          <a:bodyPr wrap="square" rtlCol="0">
            <a:spAutoFit/>
          </a:bodyPr>
          <a:lstStyle/>
          <a:p>
            <a:r>
              <a:rPr lang="en-US" dirty="0"/>
              <a:t>This bar chart illustrates the revenue generated by three different shipping carriers (A, B, and C). Carrier B has the highest revenue, followed by Carrier C, and then Carrier A. This visualization helps compare the financial performance of the shipping carriers.</a:t>
            </a:r>
            <a:endParaRPr lang="en-IN" dirty="0"/>
          </a:p>
        </p:txBody>
      </p:sp>
    </p:spTree>
    <p:extLst>
      <p:ext uri="{BB962C8B-B14F-4D97-AF65-F5344CB8AC3E}">
        <p14:creationId xmlns:p14="http://schemas.microsoft.com/office/powerpoint/2010/main" val="363060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F61B-3330-9928-CAF7-4EBBF1BA09A1}"/>
              </a:ext>
            </a:extLst>
          </p:cNvPr>
          <p:cNvSpPr>
            <a:spLocks noGrp="1"/>
          </p:cNvSpPr>
          <p:nvPr>
            <p:ph type="title"/>
          </p:nvPr>
        </p:nvSpPr>
        <p:spPr>
          <a:xfrm>
            <a:off x="465045" y="396855"/>
            <a:ext cx="11226370" cy="613377"/>
          </a:xfrm>
        </p:spPr>
        <p:txBody>
          <a:bodyPr/>
          <a:lstStyle/>
          <a:p>
            <a:pPr algn="ctr"/>
            <a:r>
              <a:rPr lang="en-US" sz="3200" dirty="0"/>
              <a:t>REVENUE PERFORMANCE ACROSS SKUS: TRENDS AND VARIATIONS</a:t>
            </a:r>
            <a:endParaRPr lang="en-IN" sz="3200" dirty="0"/>
          </a:p>
        </p:txBody>
      </p:sp>
      <p:sp>
        <p:nvSpPr>
          <p:cNvPr id="3" name="Slide Number Placeholder 2">
            <a:extLst>
              <a:ext uri="{FF2B5EF4-FFF2-40B4-BE49-F238E27FC236}">
                <a16:creationId xmlns:a16="http://schemas.microsoft.com/office/drawing/2014/main" id="{68E20B56-A05F-991E-25FC-BDB988DE10CE}"/>
              </a:ext>
            </a:extLst>
          </p:cNvPr>
          <p:cNvSpPr>
            <a:spLocks noGrp="1"/>
          </p:cNvSpPr>
          <p:nvPr>
            <p:ph type="sldNum" sz="quarter" idx="12"/>
          </p:nvPr>
        </p:nvSpPr>
        <p:spPr/>
        <p:txBody>
          <a:bodyPr/>
          <a:lstStyle/>
          <a:p>
            <a:fld id="{B4E73946-9152-2148-B286-BEF1B04A8193}" type="slidenum">
              <a:rPr lang="en-US" smtClean="0"/>
              <a:t>7</a:t>
            </a:fld>
            <a:endParaRPr lang="en-US"/>
          </a:p>
        </p:txBody>
      </p:sp>
      <p:pic>
        <p:nvPicPr>
          <p:cNvPr id="14" name="Picture 13">
            <a:extLst>
              <a:ext uri="{FF2B5EF4-FFF2-40B4-BE49-F238E27FC236}">
                <a16:creationId xmlns:a16="http://schemas.microsoft.com/office/drawing/2014/main" id="{252F4512-3470-6A5A-B991-FF5CD5B5F9EF}"/>
              </a:ext>
            </a:extLst>
          </p:cNvPr>
          <p:cNvPicPr>
            <a:picLocks noChangeAspect="1"/>
          </p:cNvPicPr>
          <p:nvPr/>
        </p:nvPicPr>
        <p:blipFill>
          <a:blip r:embed="rId2">
            <a:extLst>
              <a:ext uri="{28A0092B-C50C-407E-A947-70E740481C1C}">
                <a14:useLocalDpi xmlns:a14="http://schemas.microsoft.com/office/drawing/2010/main" val="0"/>
              </a:ext>
            </a:extLst>
          </a:blip>
          <a:srcRect t="11921"/>
          <a:stretch/>
        </p:blipFill>
        <p:spPr>
          <a:xfrm>
            <a:off x="0" y="1869440"/>
            <a:ext cx="12192000" cy="2697316"/>
          </a:xfrm>
          <a:prstGeom prst="rect">
            <a:avLst/>
          </a:prstGeom>
        </p:spPr>
      </p:pic>
      <p:sp>
        <p:nvSpPr>
          <p:cNvPr id="4" name="TextBox 3">
            <a:extLst>
              <a:ext uri="{FF2B5EF4-FFF2-40B4-BE49-F238E27FC236}">
                <a16:creationId xmlns:a16="http://schemas.microsoft.com/office/drawing/2014/main" id="{86D564F0-A302-7517-261F-215A67024364}"/>
              </a:ext>
            </a:extLst>
          </p:cNvPr>
          <p:cNvSpPr txBox="1"/>
          <p:nvPr/>
        </p:nvSpPr>
        <p:spPr>
          <a:xfrm>
            <a:off x="1029694" y="4582011"/>
            <a:ext cx="10510683" cy="646331"/>
          </a:xfrm>
          <a:prstGeom prst="rect">
            <a:avLst/>
          </a:prstGeom>
          <a:noFill/>
        </p:spPr>
        <p:txBody>
          <a:bodyPr wrap="square" rtlCol="0">
            <a:spAutoFit/>
          </a:bodyPr>
          <a:lstStyle/>
          <a:p>
            <a:r>
              <a:rPr lang="en-US" dirty="0"/>
              <a:t>The chart displays revenue generated across multiple SKUs (Stock Keeping Units). The revenue fluctuates significantly, with no consistent trend, showing both high peaks and sharp dips across the range of SKUs.</a:t>
            </a:r>
            <a:endParaRPr lang="en-IN" dirty="0"/>
          </a:p>
        </p:txBody>
      </p:sp>
    </p:spTree>
    <p:extLst>
      <p:ext uri="{BB962C8B-B14F-4D97-AF65-F5344CB8AC3E}">
        <p14:creationId xmlns:p14="http://schemas.microsoft.com/office/powerpoint/2010/main" val="3148364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C840D-BE04-356A-8F00-88E872CAE245}"/>
              </a:ext>
            </a:extLst>
          </p:cNvPr>
          <p:cNvSpPr>
            <a:spLocks noGrp="1"/>
          </p:cNvSpPr>
          <p:nvPr>
            <p:ph type="sldNum" sz="quarter" idx="12"/>
          </p:nvPr>
        </p:nvSpPr>
        <p:spPr/>
        <p:txBody>
          <a:bodyPr/>
          <a:lstStyle/>
          <a:p>
            <a:fld id="{B4E73946-9152-2148-B286-BEF1B04A8193}" type="slidenum">
              <a:rPr lang="en-US" smtClean="0"/>
              <a:t>8</a:t>
            </a:fld>
            <a:endParaRPr lang="en-US"/>
          </a:p>
        </p:txBody>
      </p:sp>
      <p:pic>
        <p:nvPicPr>
          <p:cNvPr id="4" name="Picture 3">
            <a:extLst>
              <a:ext uri="{FF2B5EF4-FFF2-40B4-BE49-F238E27FC236}">
                <a16:creationId xmlns:a16="http://schemas.microsoft.com/office/drawing/2014/main" id="{91B5B61F-4953-E8DE-7091-90755F6EF369}"/>
              </a:ext>
            </a:extLst>
          </p:cNvPr>
          <p:cNvPicPr>
            <a:picLocks noChangeAspect="1"/>
          </p:cNvPicPr>
          <p:nvPr/>
        </p:nvPicPr>
        <p:blipFill>
          <a:blip r:embed="rId2">
            <a:extLst>
              <a:ext uri="{28A0092B-C50C-407E-A947-70E740481C1C}">
                <a14:useLocalDpi xmlns:a14="http://schemas.microsoft.com/office/drawing/2010/main" val="0"/>
              </a:ext>
            </a:extLst>
          </a:blip>
          <a:srcRect t="13599"/>
          <a:stretch/>
        </p:blipFill>
        <p:spPr>
          <a:xfrm>
            <a:off x="0" y="1270000"/>
            <a:ext cx="12192000" cy="4470400"/>
          </a:xfrm>
          <a:prstGeom prst="rect">
            <a:avLst/>
          </a:prstGeom>
        </p:spPr>
      </p:pic>
      <p:sp>
        <p:nvSpPr>
          <p:cNvPr id="5" name="Title 1">
            <a:extLst>
              <a:ext uri="{FF2B5EF4-FFF2-40B4-BE49-F238E27FC236}">
                <a16:creationId xmlns:a16="http://schemas.microsoft.com/office/drawing/2014/main" id="{3C465909-A16E-34FD-4E1A-4AAAE1D1E4CA}"/>
              </a:ext>
            </a:extLst>
          </p:cNvPr>
          <p:cNvSpPr txBox="1">
            <a:spLocks/>
          </p:cNvSpPr>
          <p:nvPr/>
        </p:nvSpPr>
        <p:spPr>
          <a:xfrm>
            <a:off x="466725" y="403809"/>
            <a:ext cx="10262235" cy="118115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6000" dirty="0">
                <a:latin typeface="+mn-lt"/>
              </a:rPr>
              <a:t>Shipping cost by shipping carrier</a:t>
            </a:r>
            <a:endParaRPr lang="en-IN" sz="6000" dirty="0">
              <a:latin typeface="+mn-lt"/>
            </a:endParaRPr>
          </a:p>
        </p:txBody>
      </p:sp>
      <p:sp>
        <p:nvSpPr>
          <p:cNvPr id="3" name="TextBox 2">
            <a:extLst>
              <a:ext uri="{FF2B5EF4-FFF2-40B4-BE49-F238E27FC236}">
                <a16:creationId xmlns:a16="http://schemas.microsoft.com/office/drawing/2014/main" id="{2179ABB6-9D7E-D3AB-D501-401FB605AEB4}"/>
              </a:ext>
            </a:extLst>
          </p:cNvPr>
          <p:cNvSpPr txBox="1"/>
          <p:nvPr/>
        </p:nvSpPr>
        <p:spPr>
          <a:xfrm>
            <a:off x="348741" y="5412656"/>
            <a:ext cx="12123174" cy="646331"/>
          </a:xfrm>
          <a:prstGeom prst="rect">
            <a:avLst/>
          </a:prstGeom>
          <a:noFill/>
        </p:spPr>
        <p:txBody>
          <a:bodyPr wrap="square" rtlCol="0">
            <a:spAutoFit/>
          </a:bodyPr>
          <a:lstStyle/>
          <a:p>
            <a:r>
              <a:rPr lang="en-US" dirty="0"/>
              <a:t>This bar chart compares the shipping costs of three carriers (B, A, and C). Carrier B has the highest shipping cost, followed by Carrier C and then Carrier A.</a:t>
            </a:r>
            <a:endParaRPr lang="en-IN" dirty="0"/>
          </a:p>
        </p:txBody>
      </p:sp>
    </p:spTree>
    <p:extLst>
      <p:ext uri="{BB962C8B-B14F-4D97-AF65-F5344CB8AC3E}">
        <p14:creationId xmlns:p14="http://schemas.microsoft.com/office/powerpoint/2010/main" val="103113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448AC5-5E2A-91AA-2ED0-6ED40A342979}"/>
              </a:ext>
            </a:extLst>
          </p:cNvPr>
          <p:cNvSpPr>
            <a:spLocks noGrp="1"/>
          </p:cNvSpPr>
          <p:nvPr>
            <p:ph type="sldNum" sz="quarter" idx="4294967295"/>
          </p:nvPr>
        </p:nvSpPr>
        <p:spPr/>
        <p:txBody>
          <a:bodyPr/>
          <a:lstStyle/>
          <a:p>
            <a:pPr algn="l"/>
            <a:fld id="{F7021451-1387-4CA6-816F-3879F97B5CBC}" type="slidenum">
              <a:rPr lang="en-US" b="0" smtClean="0"/>
              <a:t>9</a:t>
            </a:fld>
            <a:endParaRPr lang="en-US"/>
          </a:p>
        </p:txBody>
      </p:sp>
      <p:grpSp>
        <p:nvGrpSpPr>
          <p:cNvPr id="9" name="Group 8">
            <a:extLst>
              <a:ext uri="{FF2B5EF4-FFF2-40B4-BE49-F238E27FC236}">
                <a16:creationId xmlns:a16="http://schemas.microsoft.com/office/drawing/2014/main" id="{3FDF4117-39E4-C8B6-B51A-DFCB23974360}"/>
              </a:ext>
            </a:extLst>
          </p:cNvPr>
          <p:cNvGrpSpPr/>
          <p:nvPr/>
        </p:nvGrpSpPr>
        <p:grpSpPr>
          <a:xfrm>
            <a:off x="132080" y="1763700"/>
            <a:ext cx="12059920" cy="3846879"/>
            <a:chOff x="0" y="1692580"/>
            <a:chExt cx="12192000" cy="3846879"/>
          </a:xfrm>
        </p:grpSpPr>
        <p:pic>
          <p:nvPicPr>
            <p:cNvPr id="4" name="Picture 3">
              <a:extLst>
                <a:ext uri="{FF2B5EF4-FFF2-40B4-BE49-F238E27FC236}">
                  <a16:creationId xmlns:a16="http://schemas.microsoft.com/office/drawing/2014/main" id="{9E9127CB-EE51-2D72-5588-F27A6817224A}"/>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2580"/>
              <a:ext cx="12192000" cy="3846879"/>
            </a:xfrm>
            <a:prstGeom prst="rect">
              <a:avLst/>
            </a:prstGeom>
          </p:spPr>
        </p:pic>
        <p:sp>
          <p:nvSpPr>
            <p:cNvPr id="7" name="Rectangle 6">
              <a:extLst>
                <a:ext uri="{FF2B5EF4-FFF2-40B4-BE49-F238E27FC236}">
                  <a16:creationId xmlns:a16="http://schemas.microsoft.com/office/drawing/2014/main" id="{F28F5F0E-E84C-B587-3E9A-CD0EABE7882D}"/>
                </a:ext>
              </a:extLst>
            </p:cNvPr>
            <p:cNvSpPr/>
            <p:nvPr/>
          </p:nvSpPr>
          <p:spPr>
            <a:xfrm>
              <a:off x="533333" y="1905940"/>
              <a:ext cx="2636587" cy="3089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extLst>
              <a:ext uri="{FF2B5EF4-FFF2-40B4-BE49-F238E27FC236}">
                <a16:creationId xmlns:a16="http://schemas.microsoft.com/office/drawing/2014/main" id="{F99DA5C1-5D74-42B5-F0E0-9FA51337C3C6}"/>
              </a:ext>
            </a:extLst>
          </p:cNvPr>
          <p:cNvSpPr txBox="1">
            <a:spLocks/>
          </p:cNvSpPr>
          <p:nvPr/>
        </p:nvSpPr>
        <p:spPr>
          <a:xfrm>
            <a:off x="507979" y="649719"/>
            <a:ext cx="11481435" cy="1101751"/>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latin typeface="+mn-lt"/>
              </a:rPr>
              <a:t>COST DISTRIBUTION BY TRANSPORTATION MODE</a:t>
            </a:r>
            <a:endParaRPr lang="en-IN" sz="4000" dirty="0">
              <a:latin typeface="+mn-lt"/>
            </a:endParaRPr>
          </a:p>
        </p:txBody>
      </p:sp>
      <p:sp>
        <p:nvSpPr>
          <p:cNvPr id="10" name="TextBox 9">
            <a:extLst>
              <a:ext uri="{FF2B5EF4-FFF2-40B4-BE49-F238E27FC236}">
                <a16:creationId xmlns:a16="http://schemas.microsoft.com/office/drawing/2014/main" id="{074FB32A-3766-FDE1-9CD4-B369D64FE9AD}"/>
              </a:ext>
            </a:extLst>
          </p:cNvPr>
          <p:cNvSpPr txBox="1"/>
          <p:nvPr/>
        </p:nvSpPr>
        <p:spPr>
          <a:xfrm>
            <a:off x="659635" y="2214880"/>
            <a:ext cx="3414525" cy="2862322"/>
          </a:xfrm>
          <a:prstGeom prst="rect">
            <a:avLst/>
          </a:prstGeom>
          <a:noFill/>
        </p:spPr>
        <p:txBody>
          <a:bodyPr wrap="square" rtlCol="0">
            <a:spAutoFit/>
          </a:bodyPr>
          <a:lstStyle/>
          <a:p>
            <a:r>
              <a:rPr lang="en-US" b="0" i="0" dirty="0">
                <a:solidFill>
                  <a:srgbClr val="1C1C1C"/>
                </a:solidFill>
                <a:effectLst/>
                <a:latin typeface="Inter"/>
              </a:rPr>
              <a:t>In summary, the road transport incurs the highest costs, while the sea route is less expensive. However, we can conclude that road and rail transport are the most effective ways to move products within national borders. Additionally, rail transport is considered the best option for domestic transport.</a:t>
            </a:r>
            <a:endParaRPr lang="en-IN" dirty="0"/>
          </a:p>
        </p:txBody>
      </p:sp>
    </p:spTree>
    <p:extLst>
      <p:ext uri="{BB962C8B-B14F-4D97-AF65-F5344CB8AC3E}">
        <p14:creationId xmlns:p14="http://schemas.microsoft.com/office/powerpoint/2010/main" val="3179313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604A3B6-E079-47CB-B7A6-2A187AD37D8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TM03457475[[fn=Frame]]</Template>
  <TotalTime>423</TotalTime>
  <Words>645</Words>
  <Application>Microsoft Office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Inter</vt:lpstr>
      <vt:lpstr>Microsoft PhagsPa</vt:lpstr>
      <vt:lpstr>Office Theme</vt:lpstr>
      <vt:lpstr>Midnight</vt:lpstr>
      <vt:lpstr>E-COMMERCE SUPPLY CHAIN ANALYSIS</vt:lpstr>
      <vt:lpstr>OBJECTIVE </vt:lpstr>
      <vt:lpstr>KEY CHALLENGES </vt:lpstr>
      <vt:lpstr>PowerPoint Presentation</vt:lpstr>
      <vt:lpstr>PowerPoint Presentation</vt:lpstr>
      <vt:lpstr>REVENUE COMPARISON OF SHIPPING CARRIERS</vt:lpstr>
      <vt:lpstr>REVENUE PERFORMANCE ACROSS SKUS: TRENDS AND VARIATIONS</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Shubham Upadhyay</cp:lastModifiedBy>
  <cp:revision>4</cp:revision>
  <dcterms:created xsi:type="dcterms:W3CDTF">2024-11-20T14:38:16Z</dcterms:created>
  <dcterms:modified xsi:type="dcterms:W3CDTF">2025-01-22T04:20:08Z</dcterms:modified>
</cp:coreProperties>
</file>