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8" r:id="rId1"/>
  </p:sldMasterIdLst>
  <p:notesMasterIdLst>
    <p:notesMasterId r:id="rId12"/>
  </p:notesMasterIdLst>
  <p:handoutMasterIdLst>
    <p:handoutMasterId r:id="rId13"/>
  </p:handoutMasterIdLst>
  <p:sldIdLst>
    <p:sldId id="258" r:id="rId2"/>
    <p:sldId id="259" r:id="rId3"/>
    <p:sldId id="260" r:id="rId4"/>
    <p:sldId id="261" r:id="rId5"/>
    <p:sldId id="262" r:id="rId6"/>
    <p:sldId id="263" r:id="rId7"/>
    <p:sldId id="264" r:id="rId8"/>
    <p:sldId id="265" r:id="rId9"/>
    <p:sldId id="266"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EBEB"/>
    <a:srgbClr val="2D2A71"/>
    <a:srgbClr val="FF3300"/>
    <a:srgbClr val="FFFF99"/>
    <a:srgbClr val="FF9933"/>
    <a:srgbClr val="9D3464"/>
    <a:srgbClr val="FCEB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guide orient="horz" pos="2160"/>
        <p:guide pos="3817"/>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NATIONALITY</a:t>
            </a:r>
            <a:r>
              <a:rPr lang="en-US" baseline="0" dirty="0"/>
              <a:t> OF THE EMPLOYEES</a:t>
            </a:r>
            <a:endParaRPr lang="en-US" dirty="0"/>
          </a:p>
        </c:rich>
      </c:tx>
      <c:layout>
        <c:manualLayout>
          <c:xMode val="edge"/>
          <c:yMode val="edge"/>
          <c:x val="7.5289199961115966E-2"/>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strRef>
              <c:f>Sheet1!$B$1</c:f>
              <c:strCache>
                <c:ptCount val="1"/>
                <c:pt idx="0">
                  <c:v>RATING</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445C-4BEF-8F68-9542B6F35528}"/>
              </c:ext>
            </c:extLst>
          </c:dPt>
          <c:dPt>
            <c:idx val="1"/>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E42-43F4-85F1-682DFBB0A422}"/>
              </c:ext>
            </c:extLst>
          </c:dPt>
          <c:dPt>
            <c:idx val="2"/>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2-4E42-43F4-85F1-682DFBB0A422}"/>
              </c:ext>
            </c:extLst>
          </c:dPt>
          <c:dPt>
            <c:idx val="3"/>
            <c:bubble3D val="0"/>
            <c:spPr>
              <a:gradFill rotWithShape="1">
                <a:gsLst>
                  <a:gs pos="0">
                    <a:schemeClr val="accent1">
                      <a:lumMod val="60000"/>
                      <a:tint val="98000"/>
                      <a:lumMod val="100000"/>
                    </a:schemeClr>
                  </a:gs>
                  <a:gs pos="100000">
                    <a:schemeClr val="accent1">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4E42-43F4-85F1-682DFBB0A422}"/>
              </c:ext>
            </c:extLst>
          </c:dPt>
          <c:dLbls>
            <c:dLbl>
              <c:idx val="1"/>
              <c:layout>
                <c:manualLayout>
                  <c:x val="0.26699029126213591"/>
                  <c:y val="0.33591455326503805"/>
                </c:manualLayout>
              </c:layout>
              <c:spPr>
                <a:noFill/>
                <a:ln>
                  <a:solidFill>
                    <a:prstClr val="white"/>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3-4E42-43F4-85F1-682DFBB0A422}"/>
                </c:ext>
              </c:extLst>
            </c:dLbl>
            <c:dLbl>
              <c:idx val="2"/>
              <c:layout>
                <c:manualLayout>
                  <c:x val="0.25312066574202496"/>
                  <c:y val="0.16952697080665471"/>
                </c:manualLayout>
              </c:layout>
              <c:spPr>
                <a:noFill/>
                <a:ln>
                  <a:solidFill>
                    <a:prstClr val="white"/>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2-4E42-43F4-85F1-682DFBB0A422}"/>
                </c:ext>
              </c:extLst>
            </c:dLbl>
            <c:dLbl>
              <c:idx val="3"/>
              <c:layout>
                <c:manualLayout>
                  <c:x val="0.24618592236155665"/>
                  <c:y val="-2.1953476640408195E-2"/>
                </c:manualLayout>
              </c:layout>
              <c:spPr>
                <a:noFill/>
                <a:ln>
                  <a:solidFill>
                    <a:prstClr val="white"/>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1-4E42-43F4-85F1-682DFBB0A422}"/>
                </c:ext>
              </c:extLst>
            </c:dLbl>
            <c:spPr>
              <a:no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INDIA</c:v>
                </c:pt>
                <c:pt idx="1">
                  <c:v>GERMANY</c:v>
                </c:pt>
                <c:pt idx="2">
                  <c:v>UNITED ARAB EMIRATES</c:v>
                </c:pt>
                <c:pt idx="3">
                  <c:v>UNITED STATES OF AMERICA</c:v>
                </c:pt>
              </c:strCache>
            </c:strRef>
          </c:cat>
          <c:val>
            <c:numRef>
              <c:f>Sheet1!$B$2:$B$5</c:f>
              <c:numCache>
                <c:formatCode>0.00%</c:formatCode>
                <c:ptCount val="4"/>
                <c:pt idx="0">
                  <c:v>0.98299999999999998</c:v>
                </c:pt>
                <c:pt idx="1">
                  <c:v>8.5000000000000006E-3</c:v>
                </c:pt>
                <c:pt idx="2">
                  <c:v>4.1999999999999997E-3</c:v>
                </c:pt>
                <c:pt idx="3">
                  <c:v>4.1999999999999997E-3</c:v>
                </c:pt>
              </c:numCache>
            </c:numRef>
          </c:val>
          <c:extLst>
            <c:ext xmlns:c16="http://schemas.microsoft.com/office/drawing/2014/chart" uri="{C3380CC4-5D6E-409C-BE32-E72D297353CC}">
              <c16:uniqueId val="{00000000-4E42-43F4-85F1-682DFBB0A422}"/>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FACTORS</a:t>
            </a:r>
            <a:r>
              <a:rPr lang="en-US" baseline="0" dirty="0"/>
              <a:t> INFLUENCING THE CAREER ASPIRATION OF GENZ</a:t>
            </a:r>
            <a:endParaRPr lang="en-US" dirty="0"/>
          </a:p>
        </c:rich>
      </c:tx>
      <c:layout>
        <c:manualLayout>
          <c:xMode val="edge"/>
          <c:yMode val="edge"/>
          <c:x val="0.14987767732737114"/>
          <c:y val="2.005539258825782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strRef>
              <c:f>Sheet1!$B$1</c:f>
              <c:strCache>
                <c:ptCount val="1"/>
                <c:pt idx="0">
                  <c:v>RATING</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5C04-499C-8052-ADA9624D3251}"/>
              </c:ext>
            </c:extLst>
          </c:dPt>
          <c:dPt>
            <c:idx val="1"/>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E42-43F4-85F1-682DFBB0A422}"/>
              </c:ext>
            </c:extLst>
          </c:dPt>
          <c:dPt>
            <c:idx val="2"/>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2-4E42-43F4-85F1-682DFBB0A422}"/>
              </c:ext>
            </c:extLst>
          </c:dPt>
          <c:dPt>
            <c:idx val="3"/>
            <c:bubble3D val="0"/>
            <c:spPr>
              <a:gradFill rotWithShape="1">
                <a:gsLst>
                  <a:gs pos="0">
                    <a:schemeClr val="accent1">
                      <a:lumMod val="60000"/>
                      <a:tint val="98000"/>
                      <a:lumMod val="100000"/>
                    </a:schemeClr>
                  </a:gs>
                  <a:gs pos="100000">
                    <a:schemeClr val="accent1">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4E42-43F4-85F1-682DFBB0A422}"/>
              </c:ext>
            </c:extLst>
          </c:dPt>
          <c:dPt>
            <c:idx val="4"/>
            <c:bubble3D val="0"/>
            <c:spPr>
              <a:gradFill rotWithShape="1">
                <a:gsLst>
                  <a:gs pos="0">
                    <a:schemeClr val="accent3">
                      <a:lumMod val="60000"/>
                      <a:tint val="98000"/>
                      <a:lumMod val="100000"/>
                    </a:schemeClr>
                  </a:gs>
                  <a:gs pos="100000">
                    <a:schemeClr val="accent3">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8-5C04-499C-8052-ADA9624D3251}"/>
              </c:ext>
            </c:extLst>
          </c:dPt>
          <c:dLbls>
            <c:spPr>
              <a:noFill/>
              <a:ln>
                <a:noFill/>
              </a:ln>
              <a:effectLst/>
            </c:spPr>
            <c:txPr>
              <a:bodyPr rot="0" spcFirstLastPara="1" vertOverflow="clip" horzOverflow="clip" vert="horz" wrap="square" lIns="38100" tIns="19050" rIns="38100" bIns="19050" anchor="ctr" anchorCtr="1">
                <a:spAutoFit/>
              </a:bodyPr>
              <a:lstStyle/>
              <a:p>
                <a:pPr>
                  <a:defRPr sz="1197" b="0" i="0" u="none" strike="noStrike" kern="1200" cap="none" spc="0" baseline="0">
                    <a:ln w="0"/>
                    <a:solidFill>
                      <a:schemeClr val="tx1"/>
                    </a:solidFill>
                    <a:effectLst>
                      <a:outerShdw blurRad="38100" dist="19050" dir="2700000" algn="tl" rotWithShape="0">
                        <a:schemeClr val="dk1">
                          <a:alpha val="40000"/>
                        </a:schemeClr>
                      </a:outerShdw>
                    </a:effectLst>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Sheet1!$A$2:$A$6</c:f>
              <c:strCache>
                <c:ptCount val="5"/>
                <c:pt idx="0">
                  <c:v>PARENTS</c:v>
                </c:pt>
                <c:pt idx="1">
                  <c:v>IDEALS</c:v>
                </c:pt>
                <c:pt idx="2">
                  <c:v>FRIENDS </c:v>
                </c:pt>
                <c:pt idx="3">
                  <c:v>INFLUENCERS</c:v>
                </c:pt>
                <c:pt idx="4">
                  <c:v>SOCIAL MEDIA</c:v>
                </c:pt>
              </c:strCache>
            </c:strRef>
          </c:cat>
          <c:val>
            <c:numRef>
              <c:f>Sheet1!$B$2:$B$6</c:f>
              <c:numCache>
                <c:formatCode>0.00%</c:formatCode>
                <c:ptCount val="5"/>
                <c:pt idx="0">
                  <c:v>0.33600000000000002</c:v>
                </c:pt>
                <c:pt idx="1">
                  <c:v>0.24299999999999999</c:v>
                </c:pt>
                <c:pt idx="2">
                  <c:v>0.16600000000000001</c:v>
                </c:pt>
                <c:pt idx="3">
                  <c:v>0.157</c:v>
                </c:pt>
                <c:pt idx="4">
                  <c:v>9.7900000000000001E-2</c:v>
                </c:pt>
              </c:numCache>
            </c:numRef>
          </c:val>
          <c:extLst>
            <c:ext xmlns:c16="http://schemas.microsoft.com/office/drawing/2014/chart" uri="{C3380CC4-5D6E-409C-BE32-E72D297353CC}">
              <c16:uniqueId val="{00000000-4E42-43F4-85F1-682DFBB0A422}"/>
            </c:ext>
          </c:extLst>
        </c:ser>
        <c:dLbls>
          <c:showLegendKey val="0"/>
          <c:showVal val="0"/>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LEAVE</a:t>
            </a:r>
            <a:r>
              <a:rPr lang="en-US" baseline="0" dirty="0"/>
              <a:t> INDIA FOR BETTERMENT?</a:t>
            </a:r>
            <a:endParaRPr lang="en-US" dirty="0"/>
          </a:p>
        </c:rich>
      </c:tx>
      <c:layout>
        <c:manualLayout>
          <c:xMode val="edge"/>
          <c:yMode val="edge"/>
          <c:x val="0.14987767732737114"/>
          <c:y val="2.005539258825782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strRef>
              <c:f>Sheet1!$B$1</c:f>
              <c:strCache>
                <c:ptCount val="1"/>
                <c:pt idx="0">
                  <c:v>RATING</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5C04-499C-8052-ADA9624D3251}"/>
              </c:ext>
            </c:extLst>
          </c:dPt>
          <c:dPt>
            <c:idx val="1"/>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E42-43F4-85F1-682DFBB0A422}"/>
              </c:ext>
            </c:extLst>
          </c:dPt>
          <c:dPt>
            <c:idx val="2"/>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2-4E42-43F4-85F1-682DFBB0A422}"/>
              </c:ext>
            </c:extLst>
          </c:dPt>
          <c:dLbls>
            <c:dLbl>
              <c:idx val="0"/>
              <c:layout>
                <c:manualLayout>
                  <c:x val="0.14917695473251019"/>
                  <c:y val="7.735651426899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04-499C-8052-ADA9624D3251}"/>
                </c:ext>
              </c:extLst>
            </c:dLbl>
            <c:dLbl>
              <c:idx val="1"/>
              <c:layout>
                <c:manualLayout>
                  <c:x val="-0.12088477366255145"/>
                  <c:y val="6.3031233848810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42-43F4-85F1-682DFBB0A422}"/>
                </c:ext>
              </c:extLst>
            </c:dLbl>
            <c:dLbl>
              <c:idx val="2"/>
              <c:layout>
                <c:manualLayout>
                  <c:x val="-0.14146090534979427"/>
                  <c:y val="-8.0221570353031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E42-43F4-85F1-682DFBB0A42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Sheet1!$A$2:$A$4</c:f>
              <c:strCache>
                <c:ptCount val="3"/>
                <c:pt idx="0">
                  <c:v>Yes, I will earn and do that</c:v>
                </c:pt>
                <c:pt idx="1">
                  <c:v>No, I would not be pursuing higher education outside from india</c:v>
                </c:pt>
                <c:pt idx="2">
                  <c:v>No, but if someone could bare the cost I will</c:v>
                </c:pt>
              </c:strCache>
            </c:strRef>
          </c:cat>
          <c:val>
            <c:numRef>
              <c:f>Sheet1!$B$2:$B$4</c:f>
              <c:numCache>
                <c:formatCode>0.00%</c:formatCode>
                <c:ptCount val="3"/>
                <c:pt idx="0">
                  <c:v>0.46800000000000003</c:v>
                </c:pt>
                <c:pt idx="1">
                  <c:v>0.27700000000000002</c:v>
                </c:pt>
                <c:pt idx="2">
                  <c:v>0.255</c:v>
                </c:pt>
              </c:numCache>
            </c:numRef>
          </c:val>
          <c:extLst>
            <c:ext xmlns:c16="http://schemas.microsoft.com/office/drawing/2014/chart" uri="{C3380CC4-5D6E-409C-BE32-E72D297353CC}">
              <c16:uniqueId val="{00000000-4E42-43F4-85F1-682DFBB0A42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WILL</a:t>
            </a:r>
            <a:r>
              <a:rPr lang="en-US" baseline="0" dirty="0"/>
              <a:t> WORK FOR COMPANY 3 OR MORE THAN 3 YEARS?</a:t>
            </a:r>
            <a:endParaRPr lang="en-US" dirty="0"/>
          </a:p>
        </c:rich>
      </c:tx>
      <c:layout>
        <c:manualLayout>
          <c:xMode val="edge"/>
          <c:yMode val="edge"/>
          <c:x val="0.14987767732737114"/>
          <c:y val="2.005539258825782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doughnutChart>
        <c:varyColors val="1"/>
        <c:ser>
          <c:idx val="0"/>
          <c:order val="0"/>
          <c:tx>
            <c:strRef>
              <c:f>Sheet1!$B$1</c:f>
              <c:strCache>
                <c:ptCount val="1"/>
                <c:pt idx="0">
                  <c:v>RATING</c:v>
                </c:pt>
              </c:strCache>
            </c:strRef>
          </c:tx>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5C04-499C-8052-ADA9624D3251}"/>
              </c:ext>
            </c:extLst>
          </c:dPt>
          <c:dPt>
            <c:idx val="1"/>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E42-43F4-85F1-682DFBB0A422}"/>
              </c:ext>
            </c:extLst>
          </c:dPt>
          <c:dPt>
            <c:idx val="2"/>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2-4E42-43F4-85F1-682DFBB0A422}"/>
              </c:ext>
            </c:extLst>
          </c:dPt>
          <c:dLbls>
            <c:dLbl>
              <c:idx val="0"/>
              <c:layout>
                <c:manualLayout>
                  <c:x val="0.14917695473251019"/>
                  <c:y val="7.735651426899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04-499C-8052-ADA9624D3251}"/>
                </c:ext>
              </c:extLst>
            </c:dLbl>
            <c:dLbl>
              <c:idx val="1"/>
              <c:layout>
                <c:manualLayout>
                  <c:x val="-0.12088477366255145"/>
                  <c:y val="6.3031233848810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42-43F4-85F1-682DFBB0A422}"/>
                </c:ext>
              </c:extLst>
            </c:dLbl>
            <c:dLbl>
              <c:idx val="2"/>
              <c:layout>
                <c:manualLayout>
                  <c:x val="-0.14146090534979427"/>
                  <c:y val="-8.022157035303130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E42-43F4-85F1-682DFBB0A42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Sheet1!$A$2:$A$4</c:f>
              <c:strCache>
                <c:ptCount val="3"/>
                <c:pt idx="0">
                  <c:v>This will be hard to do, but if it is the right company I would try</c:v>
                </c:pt>
                <c:pt idx="1">
                  <c:v>Definetily work for 3 years or more</c:v>
                </c:pt>
                <c:pt idx="2">
                  <c:v>No way, 3 years with one employer is crazy</c:v>
                </c:pt>
              </c:strCache>
            </c:strRef>
          </c:cat>
          <c:val>
            <c:numRef>
              <c:f>Sheet1!$B$2:$B$4</c:f>
              <c:numCache>
                <c:formatCode>0.00%</c:formatCode>
                <c:ptCount val="3"/>
                <c:pt idx="0">
                  <c:v>0.59099999999999997</c:v>
                </c:pt>
                <c:pt idx="1">
                  <c:v>0.33600000000000002</c:v>
                </c:pt>
                <c:pt idx="2">
                  <c:v>7.2300000000000003E-2</c:v>
                </c:pt>
              </c:numCache>
            </c:numRef>
          </c:val>
          <c:extLst>
            <c:ext xmlns:c16="http://schemas.microsoft.com/office/drawing/2014/chart" uri="{C3380CC4-5D6E-409C-BE32-E72D297353CC}">
              <c16:uniqueId val="{00000000-4E42-43F4-85F1-682DFBB0A42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dirty="0"/>
              <a:t>PREFERRED</a:t>
            </a:r>
            <a:r>
              <a:rPr lang="en-US" baseline="0" dirty="0"/>
              <a:t> WORKING ENVIRONMENT FOR GENZ?</a:t>
            </a:r>
            <a:endParaRPr lang="en-US" dirty="0"/>
          </a:p>
        </c:rich>
      </c:tx>
      <c:layout>
        <c:manualLayout>
          <c:xMode val="edge"/>
          <c:yMode val="edge"/>
          <c:x val="0.14987767732737114"/>
          <c:y val="2.005539258825782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40087144778199024"/>
          <c:y val="0.25146104983112311"/>
          <c:w val="0.5098040406986164"/>
          <c:h val="0.47082969076206521"/>
        </c:manualLayout>
      </c:layout>
      <c:doughnutChart>
        <c:varyColors val="1"/>
        <c:ser>
          <c:idx val="0"/>
          <c:order val="0"/>
          <c:tx>
            <c:strRef>
              <c:f>Sheet1!$B$1</c:f>
              <c:strCache>
                <c:ptCount val="1"/>
                <c:pt idx="0">
                  <c:v>RATING</c:v>
                </c:pt>
              </c:strCache>
            </c:strRef>
          </c:tx>
          <c:explosion val="9"/>
          <c:dPt>
            <c:idx val="0"/>
            <c:bubble3D val="0"/>
            <c:spPr>
              <a:gradFill rotWithShape="1">
                <a:gsLst>
                  <a:gs pos="0">
                    <a:schemeClr val="accent1">
                      <a:tint val="98000"/>
                      <a:lumMod val="100000"/>
                    </a:schemeClr>
                  </a:gs>
                  <a:gs pos="100000">
                    <a:schemeClr val="accent1">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1-5C04-499C-8052-ADA9624D3251}"/>
              </c:ext>
            </c:extLst>
          </c:dPt>
          <c:dPt>
            <c:idx val="1"/>
            <c:bubble3D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3-4E42-43F4-85F1-682DFBB0A422}"/>
              </c:ext>
            </c:extLst>
          </c:dPt>
          <c:dPt>
            <c:idx val="2"/>
            <c:bubble3D val="0"/>
            <c:spPr>
              <a:gradFill rotWithShape="1">
                <a:gsLst>
                  <a:gs pos="0">
                    <a:schemeClr val="accent5">
                      <a:tint val="98000"/>
                      <a:lumMod val="100000"/>
                    </a:schemeClr>
                  </a:gs>
                  <a:gs pos="100000">
                    <a:schemeClr val="accent5">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2-4E42-43F4-85F1-682DFBB0A422}"/>
              </c:ext>
            </c:extLst>
          </c:dPt>
          <c:dPt>
            <c:idx val="3"/>
            <c:bubble3D val="0"/>
            <c:spPr>
              <a:gradFill rotWithShape="1">
                <a:gsLst>
                  <a:gs pos="0">
                    <a:schemeClr val="accent1">
                      <a:lumMod val="60000"/>
                      <a:tint val="98000"/>
                      <a:lumMod val="100000"/>
                    </a:schemeClr>
                  </a:gs>
                  <a:gs pos="100000">
                    <a:schemeClr val="accent1">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7-8F74-4B76-874D-B419EBCEBC3B}"/>
              </c:ext>
            </c:extLst>
          </c:dPt>
          <c:dPt>
            <c:idx val="4"/>
            <c:bubble3D val="0"/>
            <c:spPr>
              <a:gradFill rotWithShape="1">
                <a:gsLst>
                  <a:gs pos="0">
                    <a:schemeClr val="accent3">
                      <a:lumMod val="60000"/>
                      <a:tint val="98000"/>
                      <a:lumMod val="100000"/>
                    </a:schemeClr>
                  </a:gs>
                  <a:gs pos="100000">
                    <a:schemeClr val="accent3">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9-8F74-4B76-874D-B419EBCEBC3B}"/>
              </c:ext>
            </c:extLst>
          </c:dPt>
          <c:dPt>
            <c:idx val="5"/>
            <c:bubble3D val="0"/>
            <c:spPr>
              <a:gradFill rotWithShape="1">
                <a:gsLst>
                  <a:gs pos="0">
                    <a:schemeClr val="accent5">
                      <a:lumMod val="60000"/>
                      <a:tint val="98000"/>
                      <a:lumMod val="100000"/>
                    </a:schemeClr>
                  </a:gs>
                  <a:gs pos="100000">
                    <a:schemeClr val="accent5">
                      <a:lumMod val="60000"/>
                      <a:shade val="88000"/>
                      <a:lumMod val="88000"/>
                    </a:schemeClr>
                  </a:gs>
                </a:gsLst>
                <a:lin ang="5400000" scaled="1"/>
              </a:gradFill>
              <a:ln>
                <a:noFill/>
              </a:ln>
              <a:effectLst>
                <a:outerShdw blurRad="50800" dist="38100" dir="5400000" rotWithShape="0">
                  <a:srgbClr val="000000">
                    <a:alpha val="35000"/>
                  </a:srgbClr>
                </a:outerShdw>
              </a:effectLst>
            </c:spPr>
            <c:extLst>
              <c:ext xmlns:c16="http://schemas.microsoft.com/office/drawing/2014/chart" uri="{C3380CC4-5D6E-409C-BE32-E72D297353CC}">
                <c16:uniqueId val="{0000000B-8F74-4B76-874D-B419EBCEBC3B}"/>
              </c:ext>
            </c:extLst>
          </c:dPt>
          <c:dLbls>
            <c:dLbl>
              <c:idx val="0"/>
              <c:layout>
                <c:manualLayout>
                  <c:x val="2.4902992450017633E-2"/>
                  <c:y val="5.5977950426615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C04-499C-8052-ADA9624D3251}"/>
                </c:ext>
              </c:extLst>
            </c:dLbl>
            <c:dLbl>
              <c:idx val="1"/>
              <c:layout>
                <c:manualLayout>
                  <c:x val="-1.2860082304526654E-2"/>
                  <c:y val="-1.104274237080047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E42-43F4-85F1-682DFBB0A422}"/>
                </c:ext>
              </c:extLst>
            </c:dLbl>
            <c:dLbl>
              <c:idx val="2"/>
              <c:layout>
                <c:manualLayout>
                  <c:x val="-5.9156378600823047E-2"/>
                  <c:y val="-3.983991016175456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E42-43F4-85F1-682DFBB0A42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Sheet1!$A$2:$A$7</c:f>
              <c:strCache>
                <c:ptCount val="6"/>
                <c:pt idx="0">
                  <c:v>Fully remote with option to travel as and when needed.</c:v>
                </c:pt>
                <c:pt idx="1">
                  <c:v>Hybrid working environment with less than 15 days a month at office</c:v>
                </c:pt>
                <c:pt idx="2">
                  <c:v>Every day office environment</c:v>
                </c:pt>
                <c:pt idx="3">
                  <c:v>Hybrid working environment with less than 10 days a month at office</c:v>
                </c:pt>
                <c:pt idx="4">
                  <c:v>Hybrid working environment with less than 3 days a month at office</c:v>
                </c:pt>
                <c:pt idx="5">
                  <c:v>Fully remote with no option to visit office</c:v>
                </c:pt>
              </c:strCache>
            </c:strRef>
          </c:cat>
          <c:val>
            <c:numRef>
              <c:f>Sheet1!$B$2:$B$7</c:f>
              <c:numCache>
                <c:formatCode>0.00%</c:formatCode>
                <c:ptCount val="6"/>
                <c:pt idx="0">
                  <c:v>0.255</c:v>
                </c:pt>
                <c:pt idx="1">
                  <c:v>0.24299999999999999</c:v>
                </c:pt>
                <c:pt idx="2">
                  <c:v>0.21299999999999999</c:v>
                </c:pt>
                <c:pt idx="3">
                  <c:v>0.13200000000000001</c:v>
                </c:pt>
                <c:pt idx="4">
                  <c:v>0.111</c:v>
                </c:pt>
                <c:pt idx="5">
                  <c:v>4.6800000000000001E-2</c:v>
                </c:pt>
              </c:numCache>
            </c:numRef>
          </c:val>
          <c:extLst>
            <c:ext xmlns:c16="http://schemas.microsoft.com/office/drawing/2014/chart" uri="{C3380CC4-5D6E-409C-BE32-E72D297353CC}">
              <c16:uniqueId val="{00000000-4E42-43F4-85F1-682DFBB0A42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l"/>
      <c:layout>
        <c:manualLayout>
          <c:xMode val="edge"/>
          <c:yMode val="edge"/>
          <c:x val="1.5432098765432098E-2"/>
          <c:y val="0.19318458549876946"/>
          <c:w val="0.33726710087165029"/>
          <c:h val="0.8068154145012305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F8A02B-6D56-73D0-BE27-151CA256E5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F1968B6-4665-44EB-1F34-6B9CC25627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D36F92-31D6-4AC4-8719-4A56575102C0}" type="datetimeFigureOut">
              <a:rPr lang="en-IN" smtClean="0"/>
              <a:t>22-01-2025</a:t>
            </a:fld>
            <a:endParaRPr lang="en-IN"/>
          </a:p>
        </p:txBody>
      </p:sp>
      <p:sp>
        <p:nvSpPr>
          <p:cNvPr id="4" name="Footer Placeholder 3">
            <a:extLst>
              <a:ext uri="{FF2B5EF4-FFF2-40B4-BE49-F238E27FC236}">
                <a16:creationId xmlns:a16="http://schemas.microsoft.com/office/drawing/2014/main" id="{B1115299-9244-2610-0B31-3A5128F291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3AAD8CB-EB77-FA43-31D6-BD74E3CDC3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A8715A-4050-480B-B031-B77FA51584AC}" type="slidenum">
              <a:rPr lang="en-IN" smtClean="0"/>
              <a:t>‹#›</a:t>
            </a:fld>
            <a:endParaRPr lang="en-IN"/>
          </a:p>
        </p:txBody>
      </p:sp>
    </p:spTree>
    <p:extLst>
      <p:ext uri="{BB962C8B-B14F-4D97-AF65-F5344CB8AC3E}">
        <p14:creationId xmlns:p14="http://schemas.microsoft.com/office/powerpoint/2010/main" val="997486638"/>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264EBA-A6BA-481D-86D7-6858784126FB}" type="datetimeFigureOut">
              <a:rPr lang="en-IN" smtClean="0"/>
              <a:t>22-01-2025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5DF31-8EF3-48BF-B07A-39A596FC23AF}" type="slidenum">
              <a:rPr lang="en-IN" smtClean="0"/>
              <a:t>‹#›</a:t>
            </a:fld>
            <a:endParaRPr lang="en-IN"/>
          </a:p>
        </p:txBody>
      </p:sp>
    </p:spTree>
    <p:extLst>
      <p:ext uri="{BB962C8B-B14F-4D97-AF65-F5344CB8AC3E}">
        <p14:creationId xmlns:p14="http://schemas.microsoft.com/office/powerpoint/2010/main" val="355257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85DF31-8EF3-48BF-B07A-39A596FC23AF}" type="slidenum">
              <a:rPr lang="en-IN" smtClean="0"/>
              <a:t>4</a:t>
            </a:fld>
            <a:endParaRPr lang="en-IN"/>
          </a:p>
        </p:txBody>
      </p:sp>
    </p:spTree>
    <p:extLst>
      <p:ext uri="{BB962C8B-B14F-4D97-AF65-F5344CB8AC3E}">
        <p14:creationId xmlns:p14="http://schemas.microsoft.com/office/powerpoint/2010/main" val="424441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90933-6982-AA2A-5B83-811B48B84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83D14F-6FC7-CD06-8D67-45BA4D077F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DF60EA-4B65-1FAC-7809-68B1EF78AD5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ECDD3E-A5D6-6ECB-592E-5236137F1D21}"/>
              </a:ext>
            </a:extLst>
          </p:cNvPr>
          <p:cNvSpPr>
            <a:spLocks noGrp="1"/>
          </p:cNvSpPr>
          <p:nvPr>
            <p:ph type="sldNum" sz="quarter" idx="5"/>
          </p:nvPr>
        </p:nvSpPr>
        <p:spPr/>
        <p:txBody>
          <a:bodyPr/>
          <a:lstStyle/>
          <a:p>
            <a:fld id="{5185DF31-8EF3-48BF-B07A-39A596FC23AF}" type="slidenum">
              <a:rPr lang="en-IN" smtClean="0"/>
              <a:t>5</a:t>
            </a:fld>
            <a:endParaRPr lang="en-IN"/>
          </a:p>
        </p:txBody>
      </p:sp>
    </p:spTree>
    <p:extLst>
      <p:ext uri="{BB962C8B-B14F-4D97-AF65-F5344CB8AC3E}">
        <p14:creationId xmlns:p14="http://schemas.microsoft.com/office/powerpoint/2010/main" val="2691381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8CE71-A6F9-554E-13C0-81C9098624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0BE97-B514-6993-22F2-AC8FCAF7F3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A705E-123A-FA5A-F422-C38375B28C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763CDC9-2E0A-3661-BF0A-B844FF27EC1B}"/>
              </a:ext>
            </a:extLst>
          </p:cNvPr>
          <p:cNvSpPr>
            <a:spLocks noGrp="1"/>
          </p:cNvSpPr>
          <p:nvPr>
            <p:ph type="sldNum" sz="quarter" idx="5"/>
          </p:nvPr>
        </p:nvSpPr>
        <p:spPr/>
        <p:txBody>
          <a:bodyPr/>
          <a:lstStyle/>
          <a:p>
            <a:fld id="{5185DF31-8EF3-48BF-B07A-39A596FC23AF}" type="slidenum">
              <a:rPr lang="en-IN" smtClean="0"/>
              <a:t>6</a:t>
            </a:fld>
            <a:endParaRPr lang="en-IN"/>
          </a:p>
        </p:txBody>
      </p:sp>
    </p:spTree>
    <p:extLst>
      <p:ext uri="{BB962C8B-B14F-4D97-AF65-F5344CB8AC3E}">
        <p14:creationId xmlns:p14="http://schemas.microsoft.com/office/powerpoint/2010/main" val="644421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81854-9066-FFD4-3A61-31D3F6D94A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488534-BB05-DCC5-AF39-540FF3A648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DC7410-8588-591B-3230-AB32A7DA6F6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BD84F52-EB8E-8DCC-83C2-389C5FF24717}"/>
              </a:ext>
            </a:extLst>
          </p:cNvPr>
          <p:cNvSpPr>
            <a:spLocks noGrp="1"/>
          </p:cNvSpPr>
          <p:nvPr>
            <p:ph type="sldNum" sz="quarter" idx="5"/>
          </p:nvPr>
        </p:nvSpPr>
        <p:spPr/>
        <p:txBody>
          <a:bodyPr/>
          <a:lstStyle/>
          <a:p>
            <a:fld id="{5185DF31-8EF3-48BF-B07A-39A596FC23AF}" type="slidenum">
              <a:rPr lang="en-IN" smtClean="0"/>
              <a:t>7</a:t>
            </a:fld>
            <a:endParaRPr lang="en-IN"/>
          </a:p>
        </p:txBody>
      </p:sp>
    </p:spTree>
    <p:extLst>
      <p:ext uri="{BB962C8B-B14F-4D97-AF65-F5344CB8AC3E}">
        <p14:creationId xmlns:p14="http://schemas.microsoft.com/office/powerpoint/2010/main" val="4280648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A13D9-1983-76B8-D77A-39B70C40E1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AFFDE-0455-B758-6FB7-EF0C3E87EF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F9ECA2-68E8-C76A-FDD0-AEB5A8D9A85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FB40E5-379B-0E62-1748-431379E8975E}"/>
              </a:ext>
            </a:extLst>
          </p:cNvPr>
          <p:cNvSpPr>
            <a:spLocks noGrp="1"/>
          </p:cNvSpPr>
          <p:nvPr>
            <p:ph type="sldNum" sz="quarter" idx="5"/>
          </p:nvPr>
        </p:nvSpPr>
        <p:spPr/>
        <p:txBody>
          <a:bodyPr/>
          <a:lstStyle/>
          <a:p>
            <a:fld id="{5185DF31-8EF3-48BF-B07A-39A596FC23AF}" type="slidenum">
              <a:rPr lang="en-IN" smtClean="0"/>
              <a:t>8</a:t>
            </a:fld>
            <a:endParaRPr lang="en-IN"/>
          </a:p>
        </p:txBody>
      </p:sp>
    </p:spTree>
    <p:extLst>
      <p:ext uri="{BB962C8B-B14F-4D97-AF65-F5344CB8AC3E}">
        <p14:creationId xmlns:p14="http://schemas.microsoft.com/office/powerpoint/2010/main" val="3909358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3F37E166-7277-46D2-B2D5-1888A1CDBCCF}" type="datetime1">
              <a:rPr lang="en-IN" smtClean="0"/>
              <a:t>22-01-2025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8789131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C8D0E4-B3AC-442B-BFF6-CE496A4E815A}" type="datetime1">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751919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706B82-A2D2-42BC-8A41-CA68F5C0236E}"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81471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36AD37-D7A7-4695-A4FE-7EB03AB00054}"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104969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07A1E6-3416-4B5F-A115-EF2A62F54A27}"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95530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1B32-8E0D-4042-A32C-59A53C02E238}"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3053601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1C2B85-ACED-41D6-B46A-EAF9E495DC44}"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1207064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12CFAA-39E5-4753-86F1-EB8F19A4C4E3}"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731562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9DCBEE-ABF3-41EB-9B69-070863C6698A}"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854851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620316-5499-4F65-9EF1-556E2D26CF7A}"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3421351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67255-4F13-4282-A9DB-81A9C216D898}" type="datetime1">
              <a:rPr lang="en-IN" smtClean="0"/>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655262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C9C76B-2278-47CC-904A-82AF4364F519}" type="datetime1">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4127527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8E8396-C7C6-4BCF-9023-8D5F1EDFFFDE}" type="datetime1">
              <a:rPr lang="en-IN" smtClean="0"/>
              <a:t>22-01-2025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2978353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04C8FD-6CA5-4FA6-B09D-04FBB89E88FB}" type="datetime1">
              <a:rPr lang="en-IN" smtClean="0"/>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1542478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2D634D-BBAB-4A2A-B7F0-65BC0D16D8D8}" type="datetime1">
              <a:rPr lang="en-IN" smtClean="0"/>
              <a:t>22-01-2025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823022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D71A9D-D0F7-4D91-B658-FE241B07FFE4}" type="datetime1">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39394679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F5DF91-29E4-444A-A459-3F0E96B85AF1}" type="datetime1">
              <a:rPr lang="en-IN" smtClean="0"/>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2EE04F-BBF6-45A9-95B6-611D94335ED1}" type="slidenum">
              <a:rPr lang="en-IN" smtClean="0"/>
              <a:t>‹#›</a:t>
            </a:fld>
            <a:endParaRPr lang="en-IN"/>
          </a:p>
        </p:txBody>
      </p:sp>
    </p:spTree>
    <p:extLst>
      <p:ext uri="{BB962C8B-B14F-4D97-AF65-F5344CB8AC3E}">
        <p14:creationId xmlns:p14="http://schemas.microsoft.com/office/powerpoint/2010/main" val="995932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43AAFB7-85CA-4AFB-B3A9-D9496A2E7153}" type="datetime1">
              <a:rPr lang="en-IN" smtClean="0"/>
              <a:t>22-01-2025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2EE04F-BBF6-45A9-95B6-611D94335ED1}" type="slidenum">
              <a:rPr lang="en-IN" smtClean="0"/>
              <a:t>‹#›</a:t>
            </a:fld>
            <a:endParaRPr lang="en-IN"/>
          </a:p>
        </p:txBody>
      </p:sp>
    </p:spTree>
    <p:extLst>
      <p:ext uri="{BB962C8B-B14F-4D97-AF65-F5344CB8AC3E}">
        <p14:creationId xmlns:p14="http://schemas.microsoft.com/office/powerpoint/2010/main" val="1693275578"/>
      </p:ext>
    </p:extLst>
  </p:cSld>
  <p:clrMap bg1="dk1" tx1="lt1" bg2="dk2" tx2="lt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 id="2147483930" r:id="rId12"/>
    <p:sldLayoutId id="2147483931" r:id="rId13"/>
    <p:sldLayoutId id="2147483932" r:id="rId14"/>
    <p:sldLayoutId id="2147483933" r:id="rId15"/>
    <p:sldLayoutId id="2147483934" r:id="rId16"/>
    <p:sldLayoutId id="2147483935" r:id="rId17"/>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lab.research.google.com/drive/1H4V5rGOnpv9nm70wgpekR_x26MS7mOxn" TargetMode="External"/><Relationship Id="rId1" Type="http://schemas.openxmlformats.org/officeDocument/2006/relationships/slideLayout" Target="../slideLayouts/slideLayout4.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19789A2-5B89-46AB-EB3C-45280D8FE9B5}"/>
              </a:ext>
            </a:extLst>
          </p:cNvPr>
          <p:cNvSpPr txBox="1"/>
          <p:nvPr/>
        </p:nvSpPr>
        <p:spPr>
          <a:xfrm>
            <a:off x="4959702" y="1426190"/>
            <a:ext cx="5730240" cy="3139321"/>
          </a:xfrm>
          <a:prstGeom prst="rect">
            <a:avLst/>
          </a:prstGeom>
          <a:noFill/>
        </p:spPr>
        <p:txBody>
          <a:bodyPr wrap="square" rtlCol="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eorgia" panose="02040502050405020303" pitchFamily="18" charset="0"/>
              </a:rPr>
              <a:t>EMPLOYEE CAREER ANALYSIS</a:t>
            </a:r>
          </a:p>
        </p:txBody>
      </p:sp>
      <p:sp>
        <p:nvSpPr>
          <p:cNvPr id="15" name="TextBox 14">
            <a:extLst>
              <a:ext uri="{FF2B5EF4-FFF2-40B4-BE49-F238E27FC236}">
                <a16:creationId xmlns:a16="http://schemas.microsoft.com/office/drawing/2014/main" id="{B09EFFD5-A6D6-293F-9035-A07D87C284A6}"/>
              </a:ext>
            </a:extLst>
          </p:cNvPr>
          <p:cNvSpPr txBox="1"/>
          <p:nvPr/>
        </p:nvSpPr>
        <p:spPr>
          <a:xfrm>
            <a:off x="6027575" y="4971818"/>
            <a:ext cx="4338735" cy="923330"/>
          </a:xfrm>
          <a:prstGeom prst="rect">
            <a:avLst/>
          </a:prstGeom>
          <a:noFill/>
        </p:spPr>
        <p:txBody>
          <a:bodyPr wrap="square" rtlCol="0">
            <a:spAutoFit/>
          </a:bodyPr>
          <a:lstStyle/>
          <a:p>
            <a:r>
              <a:rPr lang="en-IN" dirty="0"/>
              <a:t>PRESENTED BY: SHUBHAM UPADHAYAY</a:t>
            </a:r>
          </a:p>
          <a:p>
            <a:r>
              <a:rPr lang="en-IN" dirty="0"/>
              <a:t>PROJECT FILE: </a:t>
            </a:r>
            <a:r>
              <a:rPr lang="en-IN" dirty="0">
                <a:hlinkClick r:id="rId2">
                  <a:extLst>
                    <a:ext uri="{A12FA001-AC4F-418D-AE19-62706E023703}">
                      <ahyp:hlinkClr xmlns:ahyp="http://schemas.microsoft.com/office/drawing/2018/hyperlinkcolor" val="tx"/>
                    </a:ext>
                  </a:extLst>
                </a:hlinkClick>
              </a:rPr>
              <a:t>EMPLOYEE CAREER DATASET ANALYSIS</a:t>
            </a:r>
            <a:endParaRPr lang="en-IN" dirty="0"/>
          </a:p>
        </p:txBody>
      </p:sp>
      <p:pic>
        <p:nvPicPr>
          <p:cNvPr id="7" name="Graphic 6" descr="Award ribbon with star">
            <a:extLst>
              <a:ext uri="{FF2B5EF4-FFF2-40B4-BE49-F238E27FC236}">
                <a16:creationId xmlns:a16="http://schemas.microsoft.com/office/drawing/2014/main" id="{1BAD3B0F-4450-F590-4127-8B13FDB4DB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151" y="97970"/>
            <a:ext cx="6388151" cy="6388151"/>
          </a:xfrm>
          <a:prstGeom prst="rect">
            <a:avLst/>
          </a:prstGeom>
        </p:spPr>
      </p:pic>
    </p:spTree>
    <p:extLst>
      <p:ext uri="{BB962C8B-B14F-4D97-AF65-F5344CB8AC3E}">
        <p14:creationId xmlns:p14="http://schemas.microsoft.com/office/powerpoint/2010/main" val="224195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6390A-7220-1B1A-0146-295C953E552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D59F675-8A6E-BE15-4E60-E905576BDE81}"/>
              </a:ext>
            </a:extLst>
          </p:cNvPr>
          <p:cNvSpPr txBox="1"/>
          <p:nvPr/>
        </p:nvSpPr>
        <p:spPr>
          <a:xfrm>
            <a:off x="705479" y="2555195"/>
            <a:ext cx="10781042" cy="1107996"/>
          </a:xfrm>
          <a:prstGeom prst="rect">
            <a:avLst/>
          </a:prstGeom>
          <a:noFill/>
        </p:spPr>
        <p:txBody>
          <a:bodyPr wrap="square" rtlCol="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eorgia" panose="02040502050405020303" pitchFamily="18" charset="0"/>
              </a:rPr>
              <a:t>THANKYOU SO MUCH </a:t>
            </a:r>
          </a:p>
        </p:txBody>
      </p:sp>
    </p:spTree>
    <p:extLst>
      <p:ext uri="{BB962C8B-B14F-4D97-AF65-F5344CB8AC3E}">
        <p14:creationId xmlns:p14="http://schemas.microsoft.com/office/powerpoint/2010/main" val="2279347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7DA2E-28C2-7601-EE94-C4C1F2440C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060C64-9135-897D-DBE9-EEB86824C34B}"/>
              </a:ext>
            </a:extLst>
          </p:cNvPr>
          <p:cNvSpPr txBox="1"/>
          <p:nvPr/>
        </p:nvSpPr>
        <p:spPr>
          <a:xfrm>
            <a:off x="1448888" y="462802"/>
            <a:ext cx="3235079" cy="707886"/>
          </a:xfrm>
          <a:prstGeom prst="rect">
            <a:avLst/>
          </a:prstGeom>
          <a:noFill/>
        </p:spPr>
        <p:txBody>
          <a:bodyPr wrap="square" rtlCol="0">
            <a:spAutoFit/>
          </a:bodyPr>
          <a:lstStyle/>
          <a:p>
            <a:r>
              <a:rPr lang="en-US" sz="4000" dirty="0">
                <a:latin typeface="Georgia" panose="02040502050405020303" pitchFamily="18" charset="0"/>
              </a:rPr>
              <a:t>OBJECTIVE</a:t>
            </a:r>
            <a:endParaRPr lang="en-IN" sz="4000" dirty="0">
              <a:latin typeface="Georgia" panose="02040502050405020303" pitchFamily="18" charset="0"/>
            </a:endParaRPr>
          </a:p>
        </p:txBody>
      </p:sp>
      <p:sp>
        <p:nvSpPr>
          <p:cNvPr id="4" name="TextBox 3">
            <a:extLst>
              <a:ext uri="{FF2B5EF4-FFF2-40B4-BE49-F238E27FC236}">
                <a16:creationId xmlns:a16="http://schemas.microsoft.com/office/drawing/2014/main" id="{2B742ED7-70B6-5338-64EF-84A2688F2D4D}"/>
              </a:ext>
            </a:extLst>
          </p:cNvPr>
          <p:cNvSpPr txBox="1"/>
          <p:nvPr/>
        </p:nvSpPr>
        <p:spPr>
          <a:xfrm>
            <a:off x="1102360" y="1437640"/>
            <a:ext cx="5233126" cy="4524315"/>
          </a:xfrm>
          <a:prstGeom prst="rect">
            <a:avLst/>
          </a:prstGeom>
          <a:noFill/>
        </p:spPr>
        <p:txBody>
          <a:bodyPr wrap="square" rtlCol="0">
            <a:spAutoFit/>
          </a:bodyPr>
          <a:lstStyle/>
          <a:p>
            <a:r>
              <a:rPr lang="en-US" sz="2400" b="0" i="0" dirty="0">
                <a:effectLst/>
                <a:latin typeface="Aptos Narrow" panose="020B0004020202020204" pitchFamily="34" charset="0"/>
              </a:rPr>
              <a:t>Conduct a thorough analysis of employees' career development paths, aspirations, and overall job satisfaction. This comprehensive evaluation will help identify areas for improvement and inform strategies for enhancing strategic talent management. By understanding the goals and needs of employees, organizations can foster higher levels of engagement, create tailored development programs, and ultimately boost overall organizational performance.</a:t>
            </a:r>
            <a:endParaRPr lang="en-IN" sz="2400" dirty="0">
              <a:latin typeface="Aptos Narrow" panose="020B0004020202020204" pitchFamily="34" charset="0"/>
            </a:endParaRPr>
          </a:p>
        </p:txBody>
      </p:sp>
      <p:pic>
        <p:nvPicPr>
          <p:cNvPr id="5" name="Graphic 4" descr="Laptop with phone and calculator">
            <a:extLst>
              <a:ext uri="{FF2B5EF4-FFF2-40B4-BE49-F238E27FC236}">
                <a16:creationId xmlns:a16="http://schemas.microsoft.com/office/drawing/2014/main" id="{AD4EEBFD-70FA-B940-541A-423812B7E6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232488"/>
            <a:ext cx="6393024" cy="6393024"/>
          </a:xfrm>
          <a:prstGeom prst="rect">
            <a:avLst/>
          </a:prstGeom>
        </p:spPr>
      </p:pic>
    </p:spTree>
    <p:extLst>
      <p:ext uri="{BB962C8B-B14F-4D97-AF65-F5344CB8AC3E}">
        <p14:creationId xmlns:p14="http://schemas.microsoft.com/office/powerpoint/2010/main" val="4201076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F6EAB-333A-C522-996C-0F98BA5C18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3C7BB1D-970C-2434-BC76-26616E97B4CD}"/>
              </a:ext>
            </a:extLst>
          </p:cNvPr>
          <p:cNvSpPr txBox="1"/>
          <p:nvPr/>
        </p:nvSpPr>
        <p:spPr>
          <a:xfrm>
            <a:off x="543560" y="703302"/>
            <a:ext cx="5115560" cy="707886"/>
          </a:xfrm>
          <a:prstGeom prst="rect">
            <a:avLst/>
          </a:prstGeom>
          <a:noFill/>
        </p:spPr>
        <p:txBody>
          <a:bodyPr wrap="square" rtlCol="0">
            <a:spAutoFit/>
          </a:bodyPr>
          <a:lstStyle/>
          <a:p>
            <a:r>
              <a:rPr lang="en-US" sz="4000" dirty="0">
                <a:latin typeface="Georgia" panose="02040502050405020303" pitchFamily="18" charset="0"/>
              </a:rPr>
              <a:t>KEY CHALLENGES</a:t>
            </a:r>
            <a:endParaRPr lang="en-IN" sz="4000" dirty="0">
              <a:latin typeface="Georgia" panose="02040502050405020303" pitchFamily="18" charset="0"/>
            </a:endParaRPr>
          </a:p>
        </p:txBody>
      </p:sp>
      <p:sp>
        <p:nvSpPr>
          <p:cNvPr id="7" name="TextBox 6">
            <a:extLst>
              <a:ext uri="{FF2B5EF4-FFF2-40B4-BE49-F238E27FC236}">
                <a16:creationId xmlns:a16="http://schemas.microsoft.com/office/drawing/2014/main" id="{D1E849D5-3E0F-60FE-A6B6-008BB7071411}"/>
              </a:ext>
            </a:extLst>
          </p:cNvPr>
          <p:cNvSpPr txBox="1"/>
          <p:nvPr/>
        </p:nvSpPr>
        <p:spPr>
          <a:xfrm>
            <a:off x="543560" y="1661160"/>
            <a:ext cx="5207000" cy="3785652"/>
          </a:xfrm>
          <a:prstGeom prst="rect">
            <a:avLst/>
          </a:prstGeom>
          <a:noFill/>
        </p:spPr>
        <p:txBody>
          <a:bodyPr wrap="square" rtlCol="0">
            <a:spAutoFit/>
          </a:bodyPr>
          <a:lstStyle/>
          <a:p>
            <a:r>
              <a:rPr lang="en-US" sz="2400" b="0" i="0" dirty="0">
                <a:effectLst/>
                <a:latin typeface="Aptos Narrow" panose="020B0004020202020204" pitchFamily="34" charset="0"/>
              </a:rPr>
              <a:t>1. What is the country of the employee?</a:t>
            </a:r>
          </a:p>
          <a:p>
            <a:r>
              <a:rPr lang="en-US" sz="2400" b="0" i="0" dirty="0">
                <a:effectLst/>
                <a:latin typeface="Aptos Narrow" panose="020B0004020202020204" pitchFamily="34" charset="0"/>
              </a:rPr>
              <a:t>2. What are the factors influencing the career aspirations of Genz?</a:t>
            </a:r>
          </a:p>
          <a:p>
            <a:r>
              <a:rPr lang="en-US" sz="2400" b="0" i="0" dirty="0">
                <a:effectLst/>
                <a:latin typeface="Aptos Narrow" panose="020B0004020202020204" pitchFamily="34" charset="0"/>
              </a:rPr>
              <a:t>3. How many want to pursue higher education outside India with their investment?</a:t>
            </a:r>
          </a:p>
          <a:p>
            <a:r>
              <a:rPr lang="en-US" sz="2400" b="0" i="0" dirty="0">
                <a:effectLst/>
                <a:latin typeface="Aptos Narrow" panose="020B0004020202020204" pitchFamily="34" charset="0"/>
              </a:rPr>
              <a:t>4. How likely Genz is to work for one company for three years or more?</a:t>
            </a:r>
          </a:p>
          <a:p>
            <a:r>
              <a:rPr lang="en-US" sz="2400" b="0" i="0" dirty="0">
                <a:effectLst/>
                <a:latin typeface="Aptos Narrow" panose="020B0004020202020204" pitchFamily="34" charset="0"/>
              </a:rPr>
              <a:t>5. What is the preferred working environment of Genz?</a:t>
            </a:r>
            <a:endParaRPr lang="en-IN" sz="2400" dirty="0">
              <a:latin typeface="Aptos Narrow" panose="020B0004020202020204" pitchFamily="34" charset="0"/>
            </a:endParaRPr>
          </a:p>
        </p:txBody>
      </p:sp>
      <p:pic>
        <p:nvPicPr>
          <p:cNvPr id="4" name="Graphic 3" descr="A lightbulb">
            <a:extLst>
              <a:ext uri="{FF2B5EF4-FFF2-40B4-BE49-F238E27FC236}">
                <a16:creationId xmlns:a16="http://schemas.microsoft.com/office/drawing/2014/main" id="{EFA3A680-33AA-3673-B959-29B9093D84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02897" y="-377891"/>
            <a:ext cx="6602963" cy="6602963"/>
          </a:xfrm>
          <a:prstGeom prst="rect">
            <a:avLst/>
          </a:prstGeom>
        </p:spPr>
      </p:pic>
    </p:spTree>
    <p:extLst>
      <p:ext uri="{BB962C8B-B14F-4D97-AF65-F5344CB8AC3E}">
        <p14:creationId xmlns:p14="http://schemas.microsoft.com/office/powerpoint/2010/main" val="1114594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F50BC-DC65-579F-F7EA-6C7ACEADAA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15F9F5-7AB7-8E8A-69B3-856D86291FE8}"/>
              </a:ext>
            </a:extLst>
          </p:cNvPr>
          <p:cNvSpPr txBox="1"/>
          <p:nvPr/>
        </p:nvSpPr>
        <p:spPr>
          <a:xfrm>
            <a:off x="613410" y="376866"/>
            <a:ext cx="12289790" cy="646331"/>
          </a:xfrm>
          <a:prstGeom prst="rect">
            <a:avLst/>
          </a:prstGeom>
          <a:noFill/>
        </p:spPr>
        <p:txBody>
          <a:bodyPr wrap="square" rtlCol="0">
            <a:spAutoFit/>
          </a:bodyPr>
          <a:lstStyle/>
          <a:p>
            <a:r>
              <a:rPr lang="en-US" sz="3600" dirty="0">
                <a:latin typeface="Georgia" panose="02040502050405020303" pitchFamily="18" charset="0"/>
              </a:rPr>
              <a:t>DISTRIBUTION OF EMPLOYEES BY NATIONALITY</a:t>
            </a:r>
            <a:endParaRPr lang="en-IN" sz="3600" dirty="0">
              <a:latin typeface="Georgia" panose="02040502050405020303" pitchFamily="18" charset="0"/>
            </a:endParaRPr>
          </a:p>
        </p:txBody>
      </p:sp>
      <p:graphicFrame>
        <p:nvGraphicFramePr>
          <p:cNvPr id="6" name="Chart 5">
            <a:extLst>
              <a:ext uri="{FF2B5EF4-FFF2-40B4-BE49-F238E27FC236}">
                <a16:creationId xmlns:a16="http://schemas.microsoft.com/office/drawing/2014/main" id="{DD5E970F-4994-A834-C367-A7860905B2EB}"/>
              </a:ext>
            </a:extLst>
          </p:cNvPr>
          <p:cNvGraphicFramePr/>
          <p:nvPr>
            <p:extLst>
              <p:ext uri="{D42A27DB-BD31-4B8C-83A1-F6EECF244321}">
                <p14:modId xmlns:p14="http://schemas.microsoft.com/office/powerpoint/2010/main" val="683095087"/>
              </p:ext>
            </p:extLst>
          </p:nvPr>
        </p:nvGraphicFramePr>
        <p:xfrm>
          <a:off x="731522" y="1402080"/>
          <a:ext cx="4937760" cy="443272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1103B8FD-6AA9-0916-46B0-C0EE88045BAC}"/>
              </a:ext>
            </a:extLst>
          </p:cNvPr>
          <p:cNvSpPr txBox="1"/>
          <p:nvPr/>
        </p:nvSpPr>
        <p:spPr>
          <a:xfrm>
            <a:off x="6441440" y="1866476"/>
            <a:ext cx="4328160" cy="2308324"/>
          </a:xfrm>
          <a:prstGeom prst="rect">
            <a:avLst/>
          </a:prstGeom>
          <a:noFill/>
        </p:spPr>
        <p:txBody>
          <a:bodyPr wrap="square" rtlCol="0">
            <a:spAutoFit/>
          </a:bodyPr>
          <a:lstStyle/>
          <a:p>
            <a:r>
              <a:rPr lang="en-US" dirty="0"/>
              <a:t>The pie chart illustrates the distribution of employees by nationality, revealing that the majority are from India. In addition to this substantial representation, there are also smaller groups of employees hailing from Germany, the UAE, and the USA. This data highlights the diverse international makeup of the workforce.</a:t>
            </a:r>
            <a:endParaRPr lang="en-IN" dirty="0"/>
          </a:p>
        </p:txBody>
      </p:sp>
    </p:spTree>
    <p:extLst>
      <p:ext uri="{BB962C8B-B14F-4D97-AF65-F5344CB8AC3E}">
        <p14:creationId xmlns:p14="http://schemas.microsoft.com/office/powerpoint/2010/main" val="3526270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8711A-94A8-3DEA-0C69-A42018A3FC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9FCCB9-9719-1C0B-8A6D-25231036D3C9}"/>
              </a:ext>
            </a:extLst>
          </p:cNvPr>
          <p:cNvSpPr txBox="1"/>
          <p:nvPr/>
        </p:nvSpPr>
        <p:spPr>
          <a:xfrm>
            <a:off x="501650" y="201751"/>
            <a:ext cx="11873230" cy="1200329"/>
          </a:xfrm>
          <a:prstGeom prst="rect">
            <a:avLst/>
          </a:prstGeom>
          <a:noFill/>
        </p:spPr>
        <p:txBody>
          <a:bodyPr wrap="square" rtlCol="0">
            <a:spAutoFit/>
          </a:bodyPr>
          <a:lstStyle/>
          <a:p>
            <a:r>
              <a:rPr lang="en-US" sz="3600" dirty="0">
                <a:latin typeface="Georgia" panose="02040502050405020303" pitchFamily="18" charset="0"/>
              </a:rPr>
              <a:t>WHAT ARE THE FACTORS INFLUENCING THE CAREER ASPIRATIONS OF GENZ?</a:t>
            </a:r>
            <a:endParaRPr lang="en-IN" sz="3600" dirty="0">
              <a:latin typeface="Georgia" panose="02040502050405020303" pitchFamily="18" charset="0"/>
            </a:endParaRPr>
          </a:p>
        </p:txBody>
      </p:sp>
      <p:graphicFrame>
        <p:nvGraphicFramePr>
          <p:cNvPr id="6" name="Chart 5">
            <a:extLst>
              <a:ext uri="{FF2B5EF4-FFF2-40B4-BE49-F238E27FC236}">
                <a16:creationId xmlns:a16="http://schemas.microsoft.com/office/drawing/2014/main" id="{D8B6A336-CA86-D048-DA53-CDF73C3B6256}"/>
              </a:ext>
            </a:extLst>
          </p:cNvPr>
          <p:cNvGraphicFramePr/>
          <p:nvPr>
            <p:extLst>
              <p:ext uri="{D42A27DB-BD31-4B8C-83A1-F6EECF244321}">
                <p14:modId xmlns:p14="http://schemas.microsoft.com/office/powerpoint/2010/main" val="991564487"/>
              </p:ext>
            </p:extLst>
          </p:nvPr>
        </p:nvGraphicFramePr>
        <p:xfrm>
          <a:off x="6746240" y="1574800"/>
          <a:ext cx="4937760" cy="443272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3CAE55F9-F345-4B34-8AD6-4991EAA90527}"/>
              </a:ext>
            </a:extLst>
          </p:cNvPr>
          <p:cNvSpPr txBox="1"/>
          <p:nvPr/>
        </p:nvSpPr>
        <p:spPr>
          <a:xfrm>
            <a:off x="375920" y="1574800"/>
            <a:ext cx="6451600" cy="3293209"/>
          </a:xfrm>
          <a:prstGeom prst="rect">
            <a:avLst/>
          </a:prstGeom>
          <a:noFill/>
        </p:spPr>
        <p:txBody>
          <a:bodyPr wrap="square" rtlCol="0">
            <a:spAutoFit/>
          </a:bodyPr>
          <a:lstStyle/>
          <a:p>
            <a:r>
              <a:rPr lang="en-US" sz="1600" dirty="0">
                <a:latin typeface="Aptos Narrow" panose="020B0004020202020204" pitchFamily="34" charset="0"/>
              </a:rPr>
              <a:t>The pie chart provides a detailed overview of the various factors that shape the career aspirations of Generation Z. It highlights that a significant portion of this demographic is predominantly influenced by their parents, who play a crucial role in guiding their career choices and aspirations. Additionally, friendships also contribute to their career decisions, with many Gen Z individuals looking to their peers for support and inspiration. Furthermore, personal ideals and values are essential, as many young people are drawn to careers that align with their beliefs and passions. The impact of social media cannot be overlooked either; platforms like Instagram, TikTok, and YouTube expose them to diverse career paths and role models. Lastly, influencers, who often serve as modern-day mentors, also play a part in shaping their professional goals and ambitions. Overall, the chart illustrates a complex interplay of influences that guide Generation Z's career aspirations.</a:t>
            </a:r>
            <a:endParaRPr lang="en-IN" sz="1600" dirty="0">
              <a:latin typeface="Aptos Narrow" panose="020B0004020202020204" pitchFamily="34" charset="0"/>
            </a:endParaRPr>
          </a:p>
        </p:txBody>
      </p:sp>
    </p:spTree>
    <p:extLst>
      <p:ext uri="{BB962C8B-B14F-4D97-AF65-F5344CB8AC3E}">
        <p14:creationId xmlns:p14="http://schemas.microsoft.com/office/powerpoint/2010/main" val="144705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54378-D3C2-D438-1FCC-E88D314ED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8A56A9-B7DC-78CB-1658-3D4C6C256E31}"/>
              </a:ext>
            </a:extLst>
          </p:cNvPr>
          <p:cNvSpPr txBox="1"/>
          <p:nvPr/>
        </p:nvSpPr>
        <p:spPr>
          <a:xfrm>
            <a:off x="159385" y="200881"/>
            <a:ext cx="11873230" cy="1200329"/>
          </a:xfrm>
          <a:prstGeom prst="rect">
            <a:avLst/>
          </a:prstGeom>
          <a:noFill/>
        </p:spPr>
        <p:txBody>
          <a:bodyPr wrap="square" rtlCol="0">
            <a:spAutoFit/>
          </a:bodyPr>
          <a:lstStyle/>
          <a:p>
            <a:r>
              <a:rPr lang="en-US" sz="3600" dirty="0">
                <a:latin typeface="Georgia" panose="02040502050405020303" pitchFamily="18" charset="0"/>
              </a:rPr>
              <a:t>HOW MANY WANT TO PURSUE HIGHER EDUCATION OUTSIDE INDIA WITH THEIR INVESTMENT?</a:t>
            </a:r>
            <a:endParaRPr lang="en-IN" sz="3600" dirty="0">
              <a:latin typeface="Georgia" panose="02040502050405020303" pitchFamily="18" charset="0"/>
            </a:endParaRPr>
          </a:p>
        </p:txBody>
      </p:sp>
      <p:graphicFrame>
        <p:nvGraphicFramePr>
          <p:cNvPr id="6" name="Chart 5">
            <a:extLst>
              <a:ext uri="{FF2B5EF4-FFF2-40B4-BE49-F238E27FC236}">
                <a16:creationId xmlns:a16="http://schemas.microsoft.com/office/drawing/2014/main" id="{9B3788B2-2E8E-4441-C3A4-022AB0695CAD}"/>
              </a:ext>
            </a:extLst>
          </p:cNvPr>
          <p:cNvGraphicFramePr/>
          <p:nvPr>
            <p:extLst>
              <p:ext uri="{D42A27DB-BD31-4B8C-83A1-F6EECF244321}">
                <p14:modId xmlns:p14="http://schemas.microsoft.com/office/powerpoint/2010/main" val="3799039360"/>
              </p:ext>
            </p:extLst>
          </p:nvPr>
        </p:nvGraphicFramePr>
        <p:xfrm>
          <a:off x="159385" y="1595118"/>
          <a:ext cx="4937760" cy="443272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5D06D8A9-4A80-554F-97F5-B962391F28E4}"/>
              </a:ext>
            </a:extLst>
          </p:cNvPr>
          <p:cNvSpPr txBox="1"/>
          <p:nvPr/>
        </p:nvSpPr>
        <p:spPr>
          <a:xfrm>
            <a:off x="5293360" y="1706878"/>
            <a:ext cx="6451600" cy="3539430"/>
          </a:xfrm>
          <a:prstGeom prst="rect">
            <a:avLst/>
          </a:prstGeom>
          <a:noFill/>
        </p:spPr>
        <p:txBody>
          <a:bodyPr wrap="square" rtlCol="0">
            <a:spAutoFit/>
          </a:bodyPr>
          <a:lstStyle/>
          <a:p>
            <a:r>
              <a:rPr lang="en-US" sz="1600" dirty="0">
                <a:latin typeface="Aptos Narrow" panose="020B0004020202020204" pitchFamily="34" charset="0"/>
              </a:rPr>
              <a:t>The pie chart presents a comprehensive overview of employees who are contemplating leaving India in search of better opportunities. A significant portion of respondents expressed that they are inclined to leave India, primarily using their financial resources to facilitate this move. This group appears to be optimistic about finding more favourable conditions abroad that align with their career aspirations.</a:t>
            </a:r>
          </a:p>
          <a:p>
            <a:endParaRPr lang="en-US" sz="1600" dirty="0">
              <a:latin typeface="Aptos Narrow" panose="020B0004020202020204" pitchFamily="34" charset="0"/>
            </a:endParaRPr>
          </a:p>
          <a:p>
            <a:r>
              <a:rPr lang="en-US" sz="1600" dirty="0">
                <a:latin typeface="Aptos Narrow" panose="020B0004020202020204" pitchFamily="34" charset="0"/>
              </a:rPr>
              <a:t>Conversely, there is another segment of respondents who firmly stated that they would never consider relocating from India. They value their current situation and the opportunities available within the country. Additionally, some employees mentioned that they might reconsider their stance on leaving if someone else were willing to cover their living expenses abroad. This highlights a condition-based perspective on emigration, indicating that financial support could influence their decision significantly</a:t>
            </a:r>
            <a:endParaRPr lang="en-IN" sz="1600" dirty="0">
              <a:latin typeface="Aptos Narrow" panose="020B0004020202020204" pitchFamily="34" charset="0"/>
            </a:endParaRPr>
          </a:p>
        </p:txBody>
      </p:sp>
    </p:spTree>
    <p:extLst>
      <p:ext uri="{BB962C8B-B14F-4D97-AF65-F5344CB8AC3E}">
        <p14:creationId xmlns:p14="http://schemas.microsoft.com/office/powerpoint/2010/main" val="3964656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E6DAF-8565-CBCF-86F5-377ABFA6A0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BCBAA8-5EF9-C186-ED5C-5C635123C4B3}"/>
              </a:ext>
            </a:extLst>
          </p:cNvPr>
          <p:cNvSpPr txBox="1"/>
          <p:nvPr/>
        </p:nvSpPr>
        <p:spPr>
          <a:xfrm>
            <a:off x="159385" y="200881"/>
            <a:ext cx="11873230" cy="1200329"/>
          </a:xfrm>
          <a:prstGeom prst="rect">
            <a:avLst/>
          </a:prstGeom>
          <a:noFill/>
        </p:spPr>
        <p:txBody>
          <a:bodyPr wrap="square" rtlCol="0">
            <a:spAutoFit/>
          </a:bodyPr>
          <a:lstStyle/>
          <a:p>
            <a:r>
              <a:rPr lang="en-US" sz="3600" dirty="0">
                <a:latin typeface="Georgia" panose="02040502050405020303" pitchFamily="18" charset="0"/>
              </a:rPr>
              <a:t>HOW LIKELY GENZ IS TO WORK FOR ONE COMPANY FOR THREE YEARS OR MORE?</a:t>
            </a:r>
            <a:endParaRPr lang="en-IN" sz="3600" dirty="0">
              <a:latin typeface="Georgia" panose="02040502050405020303" pitchFamily="18" charset="0"/>
            </a:endParaRPr>
          </a:p>
        </p:txBody>
      </p:sp>
      <p:graphicFrame>
        <p:nvGraphicFramePr>
          <p:cNvPr id="6" name="Chart 5">
            <a:extLst>
              <a:ext uri="{FF2B5EF4-FFF2-40B4-BE49-F238E27FC236}">
                <a16:creationId xmlns:a16="http://schemas.microsoft.com/office/drawing/2014/main" id="{6E578E48-AC29-3214-0899-295998081128}"/>
              </a:ext>
            </a:extLst>
          </p:cNvPr>
          <p:cNvGraphicFramePr/>
          <p:nvPr>
            <p:extLst>
              <p:ext uri="{D42A27DB-BD31-4B8C-83A1-F6EECF244321}">
                <p14:modId xmlns:p14="http://schemas.microsoft.com/office/powerpoint/2010/main" val="2586222241"/>
              </p:ext>
            </p:extLst>
          </p:nvPr>
        </p:nvGraphicFramePr>
        <p:xfrm>
          <a:off x="6858000" y="1706878"/>
          <a:ext cx="4937760" cy="4432723"/>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8B9197A9-A463-EF69-A215-6061A97B57A2}"/>
              </a:ext>
            </a:extLst>
          </p:cNvPr>
          <p:cNvSpPr txBox="1"/>
          <p:nvPr/>
        </p:nvSpPr>
        <p:spPr>
          <a:xfrm>
            <a:off x="518160" y="1737358"/>
            <a:ext cx="6451600" cy="3046988"/>
          </a:xfrm>
          <a:prstGeom prst="rect">
            <a:avLst/>
          </a:prstGeom>
          <a:noFill/>
        </p:spPr>
        <p:txBody>
          <a:bodyPr wrap="square" rtlCol="0">
            <a:spAutoFit/>
          </a:bodyPr>
          <a:lstStyle/>
          <a:p>
            <a:r>
              <a:rPr lang="en-US" sz="1600" dirty="0">
                <a:latin typeface="Aptos Narrow" panose="020B0004020202020204" pitchFamily="34" charset="0"/>
              </a:rPr>
              <a:t>The pie chart provides a detailed breakdown of employees' intentions regarding their tenure at the company, specifically focusing on those who are willing to commit to three years or more. A significant portion of respondents expressed that while they believe it may be challenging to remain with the company for that length of time, they are open to making the effort. In contrast, a smaller segment of employees is confident in their decision to stay with the company for over three years, expressing a strong commitment to their roles and the organization. Lastly, there is a minority of employees who feel that it is unlikely they will be able to work for the same company beyond three years, indicating potential concerns about job satisfaction or career growth opportunities. This overview highlights the varied perspectives among employees regarding long-term employment with the company.</a:t>
            </a:r>
            <a:endParaRPr lang="en-IN" sz="1600" dirty="0">
              <a:latin typeface="Aptos Narrow" panose="020B0004020202020204" pitchFamily="34" charset="0"/>
            </a:endParaRPr>
          </a:p>
        </p:txBody>
      </p:sp>
    </p:spTree>
    <p:extLst>
      <p:ext uri="{BB962C8B-B14F-4D97-AF65-F5344CB8AC3E}">
        <p14:creationId xmlns:p14="http://schemas.microsoft.com/office/powerpoint/2010/main" val="2601039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E6CE2-0D84-20DC-EB47-94FDF84ABB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9332AD-5E80-3865-E689-7E74B56EBDFF}"/>
              </a:ext>
            </a:extLst>
          </p:cNvPr>
          <p:cNvSpPr txBox="1"/>
          <p:nvPr/>
        </p:nvSpPr>
        <p:spPr>
          <a:xfrm>
            <a:off x="254000" y="190721"/>
            <a:ext cx="11893867" cy="1200329"/>
          </a:xfrm>
          <a:prstGeom prst="rect">
            <a:avLst/>
          </a:prstGeom>
          <a:noFill/>
        </p:spPr>
        <p:txBody>
          <a:bodyPr wrap="square" rtlCol="0">
            <a:spAutoFit/>
          </a:bodyPr>
          <a:lstStyle/>
          <a:p>
            <a:r>
              <a:rPr lang="en-US" sz="3600" dirty="0">
                <a:latin typeface="Georgia" panose="02040502050405020303" pitchFamily="18" charset="0"/>
              </a:rPr>
              <a:t>WHAT IS THE PREFERRED WORKING ENVIRONMENT OF GENZ?</a:t>
            </a:r>
            <a:endParaRPr lang="en-IN" sz="3600" dirty="0">
              <a:latin typeface="Georgia" panose="02040502050405020303" pitchFamily="18" charset="0"/>
            </a:endParaRPr>
          </a:p>
        </p:txBody>
      </p:sp>
      <p:graphicFrame>
        <p:nvGraphicFramePr>
          <p:cNvPr id="6" name="Chart 5">
            <a:extLst>
              <a:ext uri="{FF2B5EF4-FFF2-40B4-BE49-F238E27FC236}">
                <a16:creationId xmlns:a16="http://schemas.microsoft.com/office/drawing/2014/main" id="{53DCEA49-A1B1-79B1-A514-CD202C981F1E}"/>
              </a:ext>
            </a:extLst>
          </p:cNvPr>
          <p:cNvGraphicFramePr/>
          <p:nvPr>
            <p:extLst>
              <p:ext uri="{D42A27DB-BD31-4B8C-83A1-F6EECF244321}">
                <p14:modId xmlns:p14="http://schemas.microsoft.com/office/powerpoint/2010/main" val="307721419"/>
              </p:ext>
            </p:extLst>
          </p:nvPr>
        </p:nvGraphicFramePr>
        <p:xfrm>
          <a:off x="341309" y="1391050"/>
          <a:ext cx="4937760" cy="534649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B080CD3-3F5D-FC01-5230-F9185750303C}"/>
              </a:ext>
            </a:extLst>
          </p:cNvPr>
          <p:cNvSpPr txBox="1"/>
          <p:nvPr/>
        </p:nvSpPr>
        <p:spPr>
          <a:xfrm>
            <a:off x="5279069" y="2110582"/>
            <a:ext cx="6451600" cy="2554545"/>
          </a:xfrm>
          <a:prstGeom prst="rect">
            <a:avLst/>
          </a:prstGeom>
          <a:noFill/>
        </p:spPr>
        <p:txBody>
          <a:bodyPr wrap="square" rtlCol="0">
            <a:spAutoFit/>
          </a:bodyPr>
          <a:lstStyle/>
          <a:p>
            <a:r>
              <a:rPr lang="en-US" sz="1600" dirty="0">
                <a:latin typeface="Aptos Narrow" panose="020B0004020202020204" pitchFamily="34" charset="0"/>
              </a:rPr>
              <a:t>The pie chart provides a detailed breakdown of employees' preferences regarding their work environments. According to the data, 25.5% of employees prefer to work from home but would like the option to travel to the office if needed. Meanwhile, 24% of employees favour a hybrid model, wanting to work in the office no more than 15 days a month. </a:t>
            </a:r>
          </a:p>
          <a:p>
            <a:endParaRPr lang="en-US" sz="1600" dirty="0">
              <a:latin typeface="Aptos Narrow" panose="020B0004020202020204" pitchFamily="34" charset="0"/>
            </a:endParaRPr>
          </a:p>
          <a:p>
            <a:r>
              <a:rPr lang="en-US" sz="1600" dirty="0">
                <a:latin typeface="Aptos Narrow" panose="020B0004020202020204" pitchFamily="34" charset="0"/>
              </a:rPr>
              <a:t>Additionally, 21% of employees prefer to work entirely from the office, while 13% would like to work from the office but limit it to no more than 10 days. Furthermore, 11% are willing to work in the office for a maximum of 3 days. Lastly, 4% of employees exclusively want to work from home.</a:t>
            </a:r>
            <a:endParaRPr lang="en-IN" sz="1600" dirty="0">
              <a:latin typeface="Aptos Narrow" panose="020B0004020202020204" pitchFamily="34" charset="0"/>
            </a:endParaRPr>
          </a:p>
        </p:txBody>
      </p:sp>
    </p:spTree>
    <p:extLst>
      <p:ext uri="{BB962C8B-B14F-4D97-AF65-F5344CB8AC3E}">
        <p14:creationId xmlns:p14="http://schemas.microsoft.com/office/powerpoint/2010/main" val="2776204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75DF4-53AC-423D-BB81-557ABDE530D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314A5B3-0F2C-A23D-5066-64A74032E154}"/>
              </a:ext>
            </a:extLst>
          </p:cNvPr>
          <p:cNvSpPr txBox="1"/>
          <p:nvPr/>
        </p:nvSpPr>
        <p:spPr>
          <a:xfrm>
            <a:off x="500206" y="922338"/>
            <a:ext cx="10781042" cy="1107996"/>
          </a:xfrm>
          <a:prstGeom prst="rect">
            <a:avLst/>
          </a:prstGeom>
          <a:noFill/>
        </p:spPr>
        <p:txBody>
          <a:bodyPr wrap="square" rtlCol="0">
            <a:spAutoFit/>
          </a:bodyPr>
          <a:lstStyle/>
          <a:p>
            <a:pPr algn="ct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Georgia" panose="02040502050405020303" pitchFamily="18" charset="0"/>
              </a:rPr>
              <a:t>CONCLUSION </a:t>
            </a:r>
          </a:p>
        </p:txBody>
      </p:sp>
      <p:sp>
        <p:nvSpPr>
          <p:cNvPr id="2" name="TextBox 1">
            <a:extLst>
              <a:ext uri="{FF2B5EF4-FFF2-40B4-BE49-F238E27FC236}">
                <a16:creationId xmlns:a16="http://schemas.microsoft.com/office/drawing/2014/main" id="{65AD282E-2674-F9E7-6613-F958F38B290F}"/>
              </a:ext>
            </a:extLst>
          </p:cNvPr>
          <p:cNvSpPr txBox="1"/>
          <p:nvPr/>
        </p:nvSpPr>
        <p:spPr>
          <a:xfrm>
            <a:off x="345232" y="2521059"/>
            <a:ext cx="11775233" cy="1815882"/>
          </a:xfrm>
          <a:prstGeom prst="rect">
            <a:avLst/>
          </a:prstGeom>
          <a:noFill/>
        </p:spPr>
        <p:txBody>
          <a:bodyPr wrap="square" rtlCol="0">
            <a:spAutoFit/>
          </a:bodyPr>
          <a:lstStyle/>
          <a:p>
            <a:r>
              <a:rPr lang="en-US" sz="2800" dirty="0"/>
              <a:t>Conducted analysis of the entire dataset and created clear visualisations to represent the findings effectively. Focus on generating relevant charts and graphs that illustrate the responses in a meaningful way, helping to highlight key trends and insights.</a:t>
            </a:r>
            <a:endParaRPr lang="en-IN" sz="2800" dirty="0"/>
          </a:p>
        </p:txBody>
      </p:sp>
    </p:spTree>
    <p:extLst>
      <p:ext uri="{BB962C8B-B14F-4D97-AF65-F5344CB8AC3E}">
        <p14:creationId xmlns:p14="http://schemas.microsoft.com/office/powerpoint/2010/main" val="1204227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209</TotalTime>
  <Words>948</Words>
  <Application>Microsoft Office PowerPoint</Application>
  <PresentationFormat>Widescreen</PresentationFormat>
  <Paragraphs>50</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 Narrow</vt:lpstr>
      <vt:lpstr>Arial</vt:lpstr>
      <vt:lpstr>Calibri</vt:lpstr>
      <vt:lpstr>Calibri Light</vt:lpstr>
      <vt:lpstr>Georgia</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Shubham Upadhyay</cp:lastModifiedBy>
  <cp:revision>10</cp:revision>
  <dcterms:created xsi:type="dcterms:W3CDTF">2024-11-29T12:09:56Z</dcterms:created>
  <dcterms:modified xsi:type="dcterms:W3CDTF">2025-01-22T04:26:54Z</dcterms:modified>
</cp:coreProperties>
</file>