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9753600" cy="7315200"/>
  <p:notesSz cx="6858000" cy="9144000"/>
  <p:embeddedFontLst>
    <p:embeddedFont>
      <p:font typeface="Nunito Sans Heavy" charset="1" panose="00000A00000000000000"/>
      <p:regular r:id="rId12"/>
    </p:embeddedFont>
    <p:embeddedFont>
      <p:font typeface="Nunito Sans" charset="1" panose="00000500000000000000"/>
      <p:regular r:id="rId13"/>
    </p:embeddedFont>
    <p:embeddedFont>
      <p:font typeface="Nunito Sans Bold" charset="1" panose="00000800000000000000"/>
      <p:regular r:id="rId14"/>
    </p:embeddedFont>
    <p:embeddedFont>
      <p:font typeface="Garamond Bold" charset="1" panose="02020804030307010803"/>
      <p:regular r:id="rId15"/>
    </p:embeddedFont>
    <p:embeddedFont>
      <p:font typeface="Futura Black" charset="1" panose="040409050D0B02020403"/>
      <p:regular r:id="rId16"/>
    </p:embeddedFont>
    <p:embeddedFont>
      <p:font typeface="Josefin Sa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2" Target="../media/image5.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34269" t="0" r="-34269" b="0"/>
            </a:stretch>
          </a:blipFill>
        </p:spPr>
      </p:sp>
      <p:sp>
        <p:nvSpPr>
          <p:cNvPr name="Freeform 3" id="3"/>
          <p:cNvSpPr/>
          <p:nvPr/>
        </p:nvSpPr>
        <p:spPr>
          <a:xfrm flipH="false" flipV="false" rot="0">
            <a:off x="0" y="2609088"/>
            <a:ext cx="9753600" cy="4706112"/>
          </a:xfrm>
          <a:custGeom>
            <a:avLst/>
            <a:gdLst/>
            <a:ahLst/>
            <a:cxnLst/>
            <a:rect r="r" b="b" t="t" l="l"/>
            <a:pathLst>
              <a:path h="4706112" w="9753600">
                <a:moveTo>
                  <a:pt x="0" y="0"/>
                </a:moveTo>
                <a:lnTo>
                  <a:pt x="9753600" y="0"/>
                </a:lnTo>
                <a:lnTo>
                  <a:pt x="9753600" y="4706112"/>
                </a:lnTo>
                <a:lnTo>
                  <a:pt x="0" y="4706112"/>
                </a:lnTo>
                <a:lnTo>
                  <a:pt x="0" y="0"/>
                </a:lnTo>
                <a:close/>
              </a:path>
            </a:pathLst>
          </a:custGeom>
          <a:blipFill>
            <a:blip r:embed="rId3"/>
            <a:stretch>
              <a:fillRect l="0" t="0" r="0" b="0"/>
            </a:stretch>
          </a:blipFill>
        </p:spPr>
      </p:sp>
      <p:sp>
        <p:nvSpPr>
          <p:cNvPr name="AutoShape 4" id="4"/>
          <p:cNvSpPr/>
          <p:nvPr/>
        </p:nvSpPr>
        <p:spPr>
          <a:xfrm>
            <a:off x="3813579" y="4225171"/>
            <a:ext cx="2243370" cy="0"/>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3645267" y="3487010"/>
            <a:ext cx="679723" cy="694480"/>
          </a:xfrm>
          <a:custGeom>
            <a:avLst/>
            <a:gdLst/>
            <a:ahLst/>
            <a:cxnLst/>
            <a:rect r="r" b="b" t="t" l="l"/>
            <a:pathLst>
              <a:path h="694480" w="679723">
                <a:moveTo>
                  <a:pt x="0" y="0"/>
                </a:moveTo>
                <a:lnTo>
                  <a:pt x="679722" y="0"/>
                </a:lnTo>
                <a:lnTo>
                  <a:pt x="679722" y="694481"/>
                </a:lnTo>
                <a:lnTo>
                  <a:pt x="0" y="694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49588" y="4435685"/>
            <a:ext cx="8929998" cy="853712"/>
          </a:xfrm>
          <a:prstGeom prst="rect">
            <a:avLst/>
          </a:prstGeom>
        </p:spPr>
        <p:txBody>
          <a:bodyPr anchor="t" rtlCol="false" tIns="0" lIns="0" bIns="0" rIns="0">
            <a:spAutoFit/>
          </a:bodyPr>
          <a:lstStyle/>
          <a:p>
            <a:pPr algn="ctr">
              <a:lnSpc>
                <a:spcPts val="6709"/>
              </a:lnSpc>
            </a:pPr>
            <a:r>
              <a:rPr lang="en-US" b="true" sz="5685">
                <a:solidFill>
                  <a:srgbClr val="000000"/>
                </a:solidFill>
                <a:latin typeface="Nunito Sans Heavy"/>
                <a:ea typeface="Nunito Sans Heavy"/>
                <a:cs typeface="Nunito Sans Heavy"/>
                <a:sym typeface="Nunito Sans Heavy"/>
              </a:rPr>
              <a:t>BANK BRANCHING</a:t>
            </a:r>
          </a:p>
        </p:txBody>
      </p:sp>
      <p:sp>
        <p:nvSpPr>
          <p:cNvPr name="TextBox 7" id="7"/>
          <p:cNvSpPr txBox="true"/>
          <p:nvPr/>
        </p:nvSpPr>
        <p:spPr>
          <a:xfrm rot="0">
            <a:off x="1949372" y="5216000"/>
            <a:ext cx="5854857" cy="853712"/>
          </a:xfrm>
          <a:prstGeom prst="rect">
            <a:avLst/>
          </a:prstGeom>
        </p:spPr>
        <p:txBody>
          <a:bodyPr anchor="t" rtlCol="false" tIns="0" lIns="0" bIns="0" rIns="0">
            <a:spAutoFit/>
          </a:bodyPr>
          <a:lstStyle/>
          <a:p>
            <a:pPr algn="ctr">
              <a:lnSpc>
                <a:spcPts val="6709"/>
              </a:lnSpc>
            </a:pPr>
            <a:r>
              <a:rPr lang="en-US" b="true" sz="5685">
                <a:solidFill>
                  <a:srgbClr val="1D6EAA"/>
                </a:solidFill>
                <a:latin typeface="Nunito Sans Heavy"/>
                <a:ea typeface="Nunito Sans Heavy"/>
                <a:cs typeface="Nunito Sans Heavy"/>
                <a:sym typeface="Nunito Sans Heavy"/>
              </a:rPr>
              <a:t>STRATEGY</a:t>
            </a:r>
          </a:p>
        </p:txBody>
      </p:sp>
      <p:sp>
        <p:nvSpPr>
          <p:cNvPr name="TextBox 8" id="8"/>
          <p:cNvSpPr txBox="true"/>
          <p:nvPr/>
        </p:nvSpPr>
        <p:spPr>
          <a:xfrm rot="0">
            <a:off x="1721333" y="6078725"/>
            <a:ext cx="6310934" cy="504955"/>
          </a:xfrm>
          <a:prstGeom prst="rect">
            <a:avLst/>
          </a:prstGeom>
        </p:spPr>
        <p:txBody>
          <a:bodyPr anchor="t" rtlCol="false" tIns="0" lIns="0" bIns="0" rIns="0">
            <a:spAutoFit/>
          </a:bodyPr>
          <a:lstStyle/>
          <a:p>
            <a:pPr algn="ctr">
              <a:lnSpc>
                <a:spcPts val="2051"/>
              </a:lnSpc>
            </a:pPr>
            <a:r>
              <a:rPr lang="en-US" sz="1282">
                <a:solidFill>
                  <a:srgbClr val="000000"/>
                </a:solidFill>
                <a:latin typeface="Nunito Sans"/>
                <a:ea typeface="Nunito Sans"/>
                <a:cs typeface="Nunito Sans"/>
                <a:sym typeface="Nunito Sans"/>
              </a:rPr>
              <a:t>This project was submitted to Professor Aron Howard; MAT 115 Intro to Data Science for the fulfillment of Mid-term Project.</a:t>
            </a:r>
          </a:p>
        </p:txBody>
      </p:sp>
      <p:sp>
        <p:nvSpPr>
          <p:cNvPr name="TextBox 9" id="9"/>
          <p:cNvSpPr txBox="true"/>
          <p:nvPr/>
        </p:nvSpPr>
        <p:spPr>
          <a:xfrm rot="0">
            <a:off x="4523470" y="3496535"/>
            <a:ext cx="2810268" cy="307246"/>
          </a:xfrm>
          <a:prstGeom prst="rect">
            <a:avLst/>
          </a:prstGeom>
        </p:spPr>
        <p:txBody>
          <a:bodyPr anchor="t" rtlCol="false" tIns="0" lIns="0" bIns="0" rIns="0">
            <a:spAutoFit/>
          </a:bodyPr>
          <a:lstStyle/>
          <a:p>
            <a:pPr algn="l">
              <a:lnSpc>
                <a:spcPts val="2482"/>
              </a:lnSpc>
            </a:pPr>
            <a:r>
              <a:rPr lang="en-US" b="true" sz="2103">
                <a:solidFill>
                  <a:srgbClr val="000000"/>
                </a:solidFill>
                <a:latin typeface="Nunito Sans Heavy"/>
                <a:ea typeface="Nunito Sans Heavy"/>
                <a:cs typeface="Nunito Sans Heavy"/>
                <a:sym typeface="Nunito Sans Heavy"/>
              </a:rPr>
              <a:t>MID TERM PROJECT</a:t>
            </a:r>
          </a:p>
        </p:txBody>
      </p:sp>
      <p:sp>
        <p:nvSpPr>
          <p:cNvPr name="TextBox 10" id="10"/>
          <p:cNvSpPr txBox="true"/>
          <p:nvPr/>
        </p:nvSpPr>
        <p:spPr>
          <a:xfrm rot="0">
            <a:off x="4623679" y="3855539"/>
            <a:ext cx="1657869" cy="164845"/>
          </a:xfrm>
          <a:prstGeom prst="rect">
            <a:avLst/>
          </a:prstGeom>
        </p:spPr>
        <p:txBody>
          <a:bodyPr anchor="t" rtlCol="false" tIns="0" lIns="0" bIns="0" rIns="0">
            <a:spAutoFit/>
          </a:bodyPr>
          <a:lstStyle/>
          <a:p>
            <a:pPr algn="l">
              <a:lnSpc>
                <a:spcPts val="1356"/>
              </a:lnSpc>
            </a:pPr>
            <a:r>
              <a:rPr lang="en-US" b="true" sz="1149">
                <a:solidFill>
                  <a:srgbClr val="000000"/>
                </a:solidFill>
                <a:latin typeface="Nunito Sans Bold"/>
                <a:ea typeface="Nunito Sans Bold"/>
                <a:cs typeface="Nunito Sans Bold"/>
                <a:sym typeface="Nunito Sans Bold"/>
              </a:rPr>
              <a:t>SHUBHAM UPRETI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2500" t="0" r="-12500" b="0"/>
            </a:stretch>
          </a:blipFill>
        </p:spPr>
      </p:sp>
      <p:sp>
        <p:nvSpPr>
          <p:cNvPr name="Freeform 3" id="3"/>
          <p:cNvSpPr/>
          <p:nvPr/>
        </p:nvSpPr>
        <p:spPr>
          <a:xfrm flipH="true" flipV="true" rot="0">
            <a:off x="-2057292" y="0"/>
            <a:ext cx="4690872" cy="7315200"/>
          </a:xfrm>
          <a:custGeom>
            <a:avLst/>
            <a:gdLst/>
            <a:ahLst/>
            <a:cxnLst/>
            <a:rect r="r" b="b" t="t" l="l"/>
            <a:pathLst>
              <a:path h="7315200" w="4690872">
                <a:moveTo>
                  <a:pt x="4690872" y="7315200"/>
                </a:moveTo>
                <a:lnTo>
                  <a:pt x="0" y="7315200"/>
                </a:lnTo>
                <a:lnTo>
                  <a:pt x="0" y="0"/>
                </a:lnTo>
                <a:lnTo>
                  <a:pt x="4690872" y="0"/>
                </a:lnTo>
                <a:lnTo>
                  <a:pt x="4690872" y="73152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0" y="288177"/>
            <a:ext cx="1463040" cy="2926080"/>
          </a:xfrm>
          <a:custGeom>
            <a:avLst/>
            <a:gdLst/>
            <a:ahLst/>
            <a:cxnLst/>
            <a:rect r="r" b="b" t="t" l="l"/>
            <a:pathLst>
              <a:path h="2926080" w="1463040">
                <a:moveTo>
                  <a:pt x="1463040" y="0"/>
                </a:moveTo>
                <a:lnTo>
                  <a:pt x="0" y="0"/>
                </a:lnTo>
                <a:lnTo>
                  <a:pt x="0" y="2926080"/>
                </a:lnTo>
                <a:lnTo>
                  <a:pt x="1463040" y="2926080"/>
                </a:lnTo>
                <a:lnTo>
                  <a:pt x="146304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410252" y="1751217"/>
            <a:ext cx="3730752" cy="3730752"/>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a:blip r:embed="rId7"/>
              <a:stretch>
                <a:fillRect l="0" t="0" r="0" b="0"/>
              </a:stretch>
            </a:blipFill>
          </p:spPr>
        </p:sp>
      </p:grpSp>
      <p:sp>
        <p:nvSpPr>
          <p:cNvPr name="Freeform 7" id="7"/>
          <p:cNvSpPr/>
          <p:nvPr/>
        </p:nvSpPr>
        <p:spPr>
          <a:xfrm flipH="false" flipV="false" rot="0">
            <a:off x="2852655" y="4837794"/>
            <a:ext cx="1288349" cy="1288349"/>
          </a:xfrm>
          <a:custGeom>
            <a:avLst/>
            <a:gdLst/>
            <a:ahLst/>
            <a:cxnLst/>
            <a:rect r="r" b="b" t="t" l="l"/>
            <a:pathLst>
              <a:path h="1288349" w="1288349">
                <a:moveTo>
                  <a:pt x="0" y="0"/>
                </a:moveTo>
                <a:lnTo>
                  <a:pt x="1288349" y="0"/>
                </a:lnTo>
                <a:lnTo>
                  <a:pt x="1288349" y="1288349"/>
                </a:lnTo>
                <a:lnTo>
                  <a:pt x="0" y="12883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360079" y="5048471"/>
            <a:ext cx="5470648" cy="1401854"/>
          </a:xfrm>
          <a:custGeom>
            <a:avLst/>
            <a:gdLst/>
            <a:ahLst/>
            <a:cxnLst/>
            <a:rect r="r" b="b" t="t" l="l"/>
            <a:pathLst>
              <a:path h="1401854" w="5470648">
                <a:moveTo>
                  <a:pt x="0" y="0"/>
                </a:moveTo>
                <a:lnTo>
                  <a:pt x="5470647" y="0"/>
                </a:lnTo>
                <a:lnTo>
                  <a:pt x="5470647" y="1401854"/>
                </a:lnTo>
                <a:lnTo>
                  <a:pt x="0" y="1401854"/>
                </a:lnTo>
                <a:lnTo>
                  <a:pt x="0" y="0"/>
                </a:lnTo>
                <a:close/>
              </a:path>
            </a:pathLst>
          </a:custGeom>
          <a:blipFill>
            <a:blip r:embed="rId10"/>
            <a:stretch>
              <a:fillRect l="0" t="0" r="0" b="0"/>
            </a:stretch>
          </a:blipFill>
        </p:spPr>
      </p:sp>
      <p:sp>
        <p:nvSpPr>
          <p:cNvPr name="TextBox 9" id="9"/>
          <p:cNvSpPr txBox="true"/>
          <p:nvPr/>
        </p:nvSpPr>
        <p:spPr>
          <a:xfrm rot="0">
            <a:off x="4031188" y="2112709"/>
            <a:ext cx="4990892" cy="704013"/>
          </a:xfrm>
          <a:prstGeom prst="rect">
            <a:avLst/>
          </a:prstGeom>
        </p:spPr>
        <p:txBody>
          <a:bodyPr anchor="t" rtlCol="false" tIns="0" lIns="0" bIns="0" rIns="0">
            <a:spAutoFit/>
          </a:bodyPr>
          <a:lstStyle/>
          <a:p>
            <a:pPr algn="r">
              <a:lnSpc>
                <a:spcPts val="5821"/>
              </a:lnSpc>
            </a:pPr>
            <a:r>
              <a:rPr lang="en-US" b="true" sz="4157">
                <a:solidFill>
                  <a:srgbClr val="2D8BBA"/>
                </a:solidFill>
                <a:latin typeface="Nunito Sans Bold"/>
                <a:ea typeface="Nunito Sans Bold"/>
                <a:cs typeface="Nunito Sans Bold"/>
                <a:sym typeface="Nunito Sans Bold"/>
              </a:rPr>
              <a:t>Why It Matters?</a:t>
            </a:r>
          </a:p>
        </p:txBody>
      </p:sp>
      <p:sp>
        <p:nvSpPr>
          <p:cNvPr name="TextBox 10" id="10"/>
          <p:cNvSpPr txBox="true"/>
          <p:nvPr/>
        </p:nvSpPr>
        <p:spPr>
          <a:xfrm rot="0">
            <a:off x="4360079" y="3433954"/>
            <a:ext cx="4979924" cy="1648238"/>
          </a:xfrm>
          <a:prstGeom prst="rect">
            <a:avLst/>
          </a:prstGeom>
        </p:spPr>
        <p:txBody>
          <a:bodyPr anchor="t" rtlCol="false" tIns="0" lIns="0" bIns="0" rIns="0">
            <a:spAutoFit/>
          </a:bodyPr>
          <a:lstStyle/>
          <a:p>
            <a:pPr algn="just" marL="362574" indent="-181287" lvl="1">
              <a:lnSpc>
                <a:spcPts val="2686"/>
              </a:lnSpc>
              <a:buFont typeface="Arial"/>
              <a:buChar char="•"/>
            </a:pPr>
            <a:r>
              <a:rPr lang="en-US" sz="1679">
                <a:solidFill>
                  <a:srgbClr val="000000"/>
                </a:solidFill>
                <a:latin typeface="Nunito Sans"/>
                <a:ea typeface="Nunito Sans"/>
                <a:cs typeface="Nunito Sans"/>
                <a:sym typeface="Nunito Sans"/>
              </a:rPr>
              <a:t>Challenges policy focus on competition metrics</a:t>
            </a:r>
          </a:p>
          <a:p>
            <a:pPr algn="just" marL="362574" indent="-181287" lvl="1">
              <a:lnSpc>
                <a:spcPts val="2686"/>
              </a:lnSpc>
              <a:buFont typeface="Arial"/>
              <a:buChar char="•"/>
            </a:pPr>
            <a:r>
              <a:rPr lang="en-US" sz="1679">
                <a:solidFill>
                  <a:srgbClr val="000000"/>
                </a:solidFill>
                <a:latin typeface="Nunito Sans"/>
                <a:ea typeface="Nunito Sans"/>
                <a:cs typeface="Nunito Sans"/>
                <a:sym typeface="Nunito Sans"/>
              </a:rPr>
              <a:t>Informs branch location strategy for banks</a:t>
            </a:r>
          </a:p>
          <a:p>
            <a:pPr algn="just" marL="362574" indent="-181287" lvl="1">
              <a:lnSpc>
                <a:spcPts val="2686"/>
              </a:lnSpc>
              <a:buFont typeface="Arial"/>
              <a:buChar char="•"/>
            </a:pPr>
            <a:r>
              <a:rPr lang="en-US" sz="1679">
                <a:solidFill>
                  <a:srgbClr val="000000"/>
                </a:solidFill>
                <a:latin typeface="Nunito Sans"/>
                <a:ea typeface="Nunito Sans"/>
                <a:cs typeface="Nunito Sans"/>
                <a:sym typeface="Nunito Sans"/>
              </a:rPr>
              <a:t>Relevant for regulators, managers, and methods</a:t>
            </a:r>
          </a:p>
          <a:p>
            <a:pPr algn="just">
              <a:lnSpc>
                <a:spcPts val="2686"/>
              </a:lnSpc>
            </a:pPr>
          </a:p>
          <a:p>
            <a:pPr algn="just">
              <a:lnSpc>
                <a:spcPts val="2686"/>
              </a:lnSpc>
            </a:pPr>
          </a:p>
        </p:txBody>
      </p:sp>
      <p:sp>
        <p:nvSpPr>
          <p:cNvPr name="TextBox 11" id="11"/>
          <p:cNvSpPr txBox="true"/>
          <p:nvPr/>
        </p:nvSpPr>
        <p:spPr>
          <a:xfrm rot="0">
            <a:off x="3031397" y="405817"/>
            <a:ext cx="6487317" cy="1099186"/>
          </a:xfrm>
          <a:prstGeom prst="rect">
            <a:avLst/>
          </a:prstGeom>
        </p:spPr>
        <p:txBody>
          <a:bodyPr anchor="t" rtlCol="false" tIns="0" lIns="0" bIns="0" rIns="0">
            <a:spAutoFit/>
          </a:bodyPr>
          <a:lstStyle/>
          <a:p>
            <a:pPr algn="l">
              <a:lnSpc>
                <a:spcPts val="2939"/>
              </a:lnSpc>
            </a:pPr>
            <a:r>
              <a:rPr lang="en-US" b="true" sz="2099">
                <a:solidFill>
                  <a:srgbClr val="1D6EAA"/>
                </a:solidFill>
                <a:latin typeface="Nunito Sans Bold"/>
                <a:ea typeface="Nunito Sans Bold"/>
                <a:cs typeface="Nunito Sans Bold"/>
                <a:sym typeface="Nunito Sans Bold"/>
              </a:rPr>
              <a:t>What Drives the Geographic Spread of Bank Branches Market Size (deposits) or Market Concentration (HHI)?</a:t>
            </a:r>
          </a:p>
        </p:txBody>
      </p:sp>
      <p:sp>
        <p:nvSpPr>
          <p:cNvPr name="TextBox 12" id="12"/>
          <p:cNvSpPr txBox="true"/>
          <p:nvPr/>
        </p:nvSpPr>
        <p:spPr>
          <a:xfrm rot="0">
            <a:off x="7979310" y="6893999"/>
            <a:ext cx="1539404" cy="308568"/>
          </a:xfrm>
          <a:prstGeom prst="rect">
            <a:avLst/>
          </a:prstGeom>
        </p:spPr>
        <p:txBody>
          <a:bodyPr anchor="t" rtlCol="false" tIns="0" lIns="0" bIns="0" rIns="0">
            <a:spAutoFit/>
          </a:bodyPr>
          <a:lstStyle/>
          <a:p>
            <a:pPr algn="ctr">
              <a:lnSpc>
                <a:spcPts val="2417"/>
              </a:lnSpc>
              <a:spcBef>
                <a:spcPct val="0"/>
              </a:spcBef>
            </a:pPr>
            <a:r>
              <a:rPr lang="en-US" b="true" sz="1726">
                <a:solidFill>
                  <a:srgbClr val="373333">
                    <a:alpha val="20784"/>
                  </a:srgbClr>
                </a:solidFill>
                <a:latin typeface="Garamond Bold"/>
                <a:ea typeface="Garamond Bold"/>
                <a:cs typeface="Garamond Bold"/>
                <a:sym typeface="Garamond Bold"/>
              </a:rPr>
              <a:t>Shubham Upreti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2500" t="0" r="-12500" b="0"/>
            </a:stretch>
          </a:blipFill>
        </p:spPr>
      </p:sp>
      <p:sp>
        <p:nvSpPr>
          <p:cNvPr name="Freeform 3" id="3"/>
          <p:cNvSpPr/>
          <p:nvPr/>
        </p:nvSpPr>
        <p:spPr>
          <a:xfrm flipH="true" flipV="true" rot="0">
            <a:off x="-2057292" y="0"/>
            <a:ext cx="4690872" cy="7315200"/>
          </a:xfrm>
          <a:custGeom>
            <a:avLst/>
            <a:gdLst/>
            <a:ahLst/>
            <a:cxnLst/>
            <a:rect r="r" b="b" t="t" l="l"/>
            <a:pathLst>
              <a:path h="7315200" w="4690872">
                <a:moveTo>
                  <a:pt x="4690872" y="7315200"/>
                </a:moveTo>
                <a:lnTo>
                  <a:pt x="0" y="7315200"/>
                </a:lnTo>
                <a:lnTo>
                  <a:pt x="0" y="0"/>
                </a:lnTo>
                <a:lnTo>
                  <a:pt x="4690872" y="0"/>
                </a:lnTo>
                <a:lnTo>
                  <a:pt x="4690872" y="73152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87346" y="3570542"/>
            <a:ext cx="1463040" cy="2926080"/>
          </a:xfrm>
          <a:custGeom>
            <a:avLst/>
            <a:gdLst/>
            <a:ahLst/>
            <a:cxnLst/>
            <a:rect r="r" b="b" t="t" l="l"/>
            <a:pathLst>
              <a:path h="2926080" w="1463040">
                <a:moveTo>
                  <a:pt x="1463040" y="0"/>
                </a:moveTo>
                <a:lnTo>
                  <a:pt x="0" y="0"/>
                </a:lnTo>
                <a:lnTo>
                  <a:pt x="0" y="2926080"/>
                </a:lnTo>
                <a:lnTo>
                  <a:pt x="1463040" y="2926080"/>
                </a:lnTo>
                <a:lnTo>
                  <a:pt x="146304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0" y="4389408"/>
            <a:ext cx="1288349" cy="1288349"/>
          </a:xfrm>
          <a:custGeom>
            <a:avLst/>
            <a:gdLst/>
            <a:ahLst/>
            <a:cxnLst/>
            <a:rect r="r" b="b" t="t" l="l"/>
            <a:pathLst>
              <a:path h="1288349" w="1288349">
                <a:moveTo>
                  <a:pt x="0" y="0"/>
                </a:moveTo>
                <a:lnTo>
                  <a:pt x="1288349" y="0"/>
                </a:lnTo>
                <a:lnTo>
                  <a:pt x="1288349" y="1288349"/>
                </a:lnTo>
                <a:lnTo>
                  <a:pt x="0" y="12883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777499" y="1068942"/>
            <a:ext cx="6882025" cy="5719596"/>
          </a:xfrm>
          <a:prstGeom prst="rect">
            <a:avLst/>
          </a:prstGeom>
        </p:spPr>
        <p:txBody>
          <a:bodyPr anchor="t" rtlCol="false" tIns="0" lIns="0" bIns="0" rIns="0">
            <a:spAutoFit/>
          </a:bodyPr>
          <a:lstStyle/>
          <a:p>
            <a:pPr algn="l">
              <a:lnSpc>
                <a:spcPts val="1846"/>
              </a:lnSpc>
              <a:spcBef>
                <a:spcPct val="0"/>
              </a:spcBef>
            </a:pPr>
            <a:r>
              <a:rPr lang="en-US" b="true" sz="1319" u="sng">
                <a:solidFill>
                  <a:srgbClr val="000000"/>
                </a:solidFill>
                <a:latin typeface="Garamond Bold"/>
                <a:ea typeface="Garamond Bold"/>
                <a:cs typeface="Garamond Bold"/>
                <a:sym typeface="Garamond Bold"/>
              </a:rPr>
              <a:t>Data Imp</a:t>
            </a:r>
            <a:r>
              <a:rPr lang="en-US" b="true" sz="1319" u="sng">
                <a:solidFill>
                  <a:srgbClr val="000000"/>
                </a:solidFill>
                <a:latin typeface="Garamond Bold"/>
                <a:ea typeface="Garamond Bold"/>
                <a:cs typeface="Garamond Bold"/>
                <a:sym typeface="Garamond Bold"/>
              </a:rPr>
              <a:t>ort &amp; Cleaning:</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Imported US bank branch dataset, selected necessary columns</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Removed rows with missing or zero coordinates or deposit values</a:t>
            </a:r>
          </a:p>
          <a:p>
            <a:pPr algn="l">
              <a:lnSpc>
                <a:spcPts val="1846"/>
              </a:lnSpc>
              <a:spcBef>
                <a:spcPct val="0"/>
              </a:spcBef>
            </a:pPr>
            <a:r>
              <a:rPr lang="en-US" b="true" sz="1319" u="sng">
                <a:solidFill>
                  <a:srgbClr val="000000"/>
                </a:solidFill>
                <a:latin typeface="Garamond Bold"/>
                <a:ea typeface="Garamond Bold"/>
                <a:cs typeface="Garamond Bold"/>
                <a:sym typeface="Garamond Bold"/>
              </a:rPr>
              <a:t>Feature Engineering:</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Labeled metropolitan status (metro vs non-metro)</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Aggregated deposits by bank and market (MSA)</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Calculated individual bank deposit shares and squared them for HHI</a:t>
            </a:r>
          </a:p>
          <a:p>
            <a:pPr algn="l">
              <a:lnSpc>
                <a:spcPts val="1846"/>
              </a:lnSpc>
              <a:spcBef>
                <a:spcPct val="0"/>
              </a:spcBef>
            </a:pPr>
            <a:r>
              <a:rPr lang="en-US" b="true" sz="1319" u="sng">
                <a:solidFill>
                  <a:srgbClr val="000000"/>
                </a:solidFill>
                <a:latin typeface="Garamond Bold"/>
                <a:ea typeface="Garamond Bold"/>
                <a:cs typeface="Garamond Bold"/>
                <a:sym typeface="Garamond Bold"/>
              </a:rPr>
              <a:t>Metric Construction:</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Summed squared deposit shares to compute market-level HHI (competition index)</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Used Haversine formula to calculate mean pairwise branch distance (lending radius) for each bank with ≥2 branches</a:t>
            </a:r>
          </a:p>
          <a:p>
            <a:pPr algn="l">
              <a:lnSpc>
                <a:spcPts val="1846"/>
              </a:lnSpc>
              <a:spcBef>
                <a:spcPct val="0"/>
              </a:spcBef>
            </a:pPr>
            <a:r>
              <a:rPr lang="en-US" b="true" sz="1319" u="sng">
                <a:solidFill>
                  <a:srgbClr val="000000"/>
                </a:solidFill>
                <a:latin typeface="Garamond Bold"/>
                <a:ea typeface="Garamond Bold"/>
                <a:cs typeface="Garamond Bold"/>
                <a:sym typeface="Garamond Bold"/>
              </a:rPr>
              <a:t>Final Joins &amp; Transformations:</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Merged market HHI, average lending radius, and total market deposits into a single table</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Filtered out incomplete or one-branch markets</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Created categorical market concentration variable (competitive, moderate, high)</a:t>
            </a:r>
          </a:p>
          <a:p>
            <a:pPr algn="l" marL="569571" indent="-189857" lvl="2">
              <a:lnSpc>
                <a:spcPts val="1846"/>
              </a:lnSpc>
              <a:spcBef>
                <a:spcPct val="0"/>
              </a:spcBef>
              <a:buFont typeface="Arial"/>
              <a:buChar char="⚬"/>
            </a:pPr>
            <a:r>
              <a:rPr lang="en-US" b="true" sz="1319">
                <a:solidFill>
                  <a:srgbClr val="000000"/>
                </a:solidFill>
                <a:latin typeface="Garamond Bold"/>
                <a:ea typeface="Garamond Bold"/>
                <a:cs typeface="Garamond Bold"/>
                <a:sym typeface="Garamond Bold"/>
              </a:rPr>
              <a:t>Log-transformed total deposits for regression analysis</a:t>
            </a:r>
          </a:p>
          <a:p>
            <a:pPr algn="l">
              <a:lnSpc>
                <a:spcPts val="1846"/>
              </a:lnSpc>
              <a:spcBef>
                <a:spcPct val="0"/>
              </a:spcBef>
            </a:pPr>
          </a:p>
          <a:p>
            <a:pPr algn="l">
              <a:lnSpc>
                <a:spcPts val="1846"/>
              </a:lnSpc>
              <a:spcBef>
                <a:spcPct val="0"/>
              </a:spcBef>
            </a:pPr>
          </a:p>
          <a:p>
            <a:pPr algn="l">
              <a:lnSpc>
                <a:spcPts val="1846"/>
              </a:lnSpc>
              <a:spcBef>
                <a:spcPct val="0"/>
              </a:spcBef>
            </a:pPr>
          </a:p>
          <a:p>
            <a:pPr algn="l">
              <a:lnSpc>
                <a:spcPts val="1846"/>
              </a:lnSpc>
              <a:spcBef>
                <a:spcPct val="0"/>
              </a:spcBef>
            </a:pPr>
          </a:p>
          <a:p>
            <a:pPr algn="l">
              <a:lnSpc>
                <a:spcPts val="1846"/>
              </a:lnSpc>
              <a:spcBef>
                <a:spcPct val="0"/>
              </a:spcBef>
            </a:pPr>
          </a:p>
          <a:p>
            <a:pPr algn="l">
              <a:lnSpc>
                <a:spcPts val="1846"/>
              </a:lnSpc>
              <a:spcBef>
                <a:spcPct val="0"/>
              </a:spcBef>
            </a:pPr>
          </a:p>
          <a:p>
            <a:pPr algn="l">
              <a:lnSpc>
                <a:spcPts val="1846"/>
              </a:lnSpc>
              <a:spcBef>
                <a:spcPct val="0"/>
              </a:spcBef>
            </a:pPr>
          </a:p>
          <a:p>
            <a:pPr algn="l">
              <a:lnSpc>
                <a:spcPts val="1846"/>
              </a:lnSpc>
              <a:spcBef>
                <a:spcPct val="0"/>
              </a:spcBef>
            </a:pPr>
          </a:p>
        </p:txBody>
      </p:sp>
      <p:sp>
        <p:nvSpPr>
          <p:cNvPr name="Freeform 7" id="7"/>
          <p:cNvSpPr/>
          <p:nvPr/>
        </p:nvSpPr>
        <p:spPr>
          <a:xfrm flipH="false" flipV="false" rot="0">
            <a:off x="8126343" y="1218437"/>
            <a:ext cx="1533180" cy="1065560"/>
          </a:xfrm>
          <a:custGeom>
            <a:avLst/>
            <a:gdLst/>
            <a:ahLst/>
            <a:cxnLst/>
            <a:rect r="r" b="b" t="t" l="l"/>
            <a:pathLst>
              <a:path h="1065560" w="1533180">
                <a:moveTo>
                  <a:pt x="0" y="0"/>
                </a:moveTo>
                <a:lnTo>
                  <a:pt x="1533180" y="0"/>
                </a:lnTo>
                <a:lnTo>
                  <a:pt x="1533180" y="1065560"/>
                </a:lnTo>
                <a:lnTo>
                  <a:pt x="0" y="10655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834860" y="6201552"/>
            <a:ext cx="1105886" cy="1097592"/>
          </a:xfrm>
          <a:custGeom>
            <a:avLst/>
            <a:gdLst/>
            <a:ahLst/>
            <a:cxnLst/>
            <a:rect r="r" b="b" t="t" l="l"/>
            <a:pathLst>
              <a:path h="1097592" w="1105886">
                <a:moveTo>
                  <a:pt x="0" y="0"/>
                </a:moveTo>
                <a:lnTo>
                  <a:pt x="1105886" y="0"/>
                </a:lnTo>
                <a:lnTo>
                  <a:pt x="1105886" y="1097592"/>
                </a:lnTo>
                <a:lnTo>
                  <a:pt x="0" y="1097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2633580" y="115944"/>
            <a:ext cx="6005504" cy="704013"/>
          </a:xfrm>
          <a:prstGeom prst="rect">
            <a:avLst/>
          </a:prstGeom>
        </p:spPr>
        <p:txBody>
          <a:bodyPr anchor="t" rtlCol="false" tIns="0" lIns="0" bIns="0" rIns="0">
            <a:spAutoFit/>
          </a:bodyPr>
          <a:lstStyle/>
          <a:p>
            <a:pPr algn="r">
              <a:lnSpc>
                <a:spcPts val="5821"/>
              </a:lnSpc>
            </a:pPr>
            <a:r>
              <a:rPr lang="en-US" b="true" sz="4157">
                <a:solidFill>
                  <a:srgbClr val="2D8BBA"/>
                </a:solidFill>
                <a:latin typeface="Nunito Sans Bold"/>
                <a:ea typeface="Nunito Sans Bold"/>
                <a:cs typeface="Nunito Sans Bold"/>
                <a:sym typeface="Nunito Sans Bold"/>
              </a:rPr>
              <a:t>DATA WRANGLING</a:t>
            </a:r>
          </a:p>
        </p:txBody>
      </p:sp>
      <p:sp>
        <p:nvSpPr>
          <p:cNvPr name="TextBox 10" id="10"/>
          <p:cNvSpPr txBox="true"/>
          <p:nvPr/>
        </p:nvSpPr>
        <p:spPr>
          <a:xfrm rot="0">
            <a:off x="7979310" y="6893999"/>
            <a:ext cx="1539404" cy="308568"/>
          </a:xfrm>
          <a:prstGeom prst="rect">
            <a:avLst/>
          </a:prstGeom>
        </p:spPr>
        <p:txBody>
          <a:bodyPr anchor="t" rtlCol="false" tIns="0" lIns="0" bIns="0" rIns="0">
            <a:spAutoFit/>
          </a:bodyPr>
          <a:lstStyle/>
          <a:p>
            <a:pPr algn="ctr">
              <a:lnSpc>
                <a:spcPts val="2417"/>
              </a:lnSpc>
              <a:spcBef>
                <a:spcPct val="0"/>
              </a:spcBef>
            </a:pPr>
            <a:r>
              <a:rPr lang="en-US" b="true" sz="1726">
                <a:solidFill>
                  <a:srgbClr val="373333">
                    <a:alpha val="20784"/>
                  </a:srgbClr>
                </a:solidFill>
                <a:latin typeface="Garamond Bold"/>
                <a:ea typeface="Garamond Bold"/>
                <a:cs typeface="Garamond Bold"/>
                <a:sym typeface="Garamond Bold"/>
              </a:rPr>
              <a:t>Shubham Upreti</a:t>
            </a:r>
          </a:p>
        </p:txBody>
      </p:sp>
      <p:sp>
        <p:nvSpPr>
          <p:cNvPr name="TextBox 11" id="11"/>
          <p:cNvSpPr txBox="true"/>
          <p:nvPr/>
        </p:nvSpPr>
        <p:spPr>
          <a:xfrm rot="0">
            <a:off x="1277659" y="5413856"/>
            <a:ext cx="8475941" cy="1527768"/>
          </a:xfrm>
          <a:prstGeom prst="rect">
            <a:avLst/>
          </a:prstGeom>
        </p:spPr>
        <p:txBody>
          <a:bodyPr anchor="t" rtlCol="false" tIns="0" lIns="0" bIns="0" rIns="0">
            <a:spAutoFit/>
          </a:bodyPr>
          <a:lstStyle/>
          <a:p>
            <a:pPr algn="ctr">
              <a:lnSpc>
                <a:spcPts val="2417"/>
              </a:lnSpc>
            </a:pPr>
            <a:r>
              <a:rPr lang="en-US" b="true" sz="1726" u="sng">
                <a:solidFill>
                  <a:srgbClr val="000000"/>
                </a:solidFill>
                <a:latin typeface="Garamond Bold"/>
                <a:ea typeface="Garamond Bold"/>
                <a:cs typeface="Garamond Bold"/>
                <a:sym typeface="Garamond Bold"/>
              </a:rPr>
              <a:t>SUMMARY</a:t>
            </a:r>
          </a:p>
          <a:p>
            <a:pPr algn="ctr">
              <a:lnSpc>
                <a:spcPts val="2417"/>
              </a:lnSpc>
              <a:spcBef>
                <a:spcPct val="0"/>
              </a:spcBef>
            </a:pPr>
            <a:r>
              <a:rPr lang="en-US" b="true" sz="1726">
                <a:solidFill>
                  <a:srgbClr val="000000"/>
                </a:solidFill>
                <a:latin typeface="Garamond Bold"/>
                <a:ea typeface="Garamond Bold"/>
                <a:cs typeface="Garamond Bold"/>
                <a:sym typeface="Garamond Bold"/>
              </a:rPr>
              <a:t>Transf</a:t>
            </a:r>
            <a:r>
              <a:rPr lang="en-US" b="true" sz="1726">
                <a:solidFill>
                  <a:srgbClr val="000000"/>
                </a:solidFill>
                <a:latin typeface="Garamond Bold"/>
                <a:ea typeface="Garamond Bold"/>
                <a:cs typeface="Garamond Bold"/>
                <a:sym typeface="Garamond Bold"/>
              </a:rPr>
              <a:t>ormed raw branch data into a clean, analyzable format with calculated market competition, geographic spread metrics, and structured variables for robust statistical modeling.​</a:t>
            </a:r>
          </a:p>
          <a:p>
            <a:pPr algn="ctr">
              <a:lnSpc>
                <a:spcPts val="2417"/>
              </a:lnSpc>
              <a:spcBef>
                <a:spcPct val="0"/>
              </a:spcBef>
            </a:pPr>
          </a:p>
        </p:txBody>
      </p:sp>
      <p:sp>
        <p:nvSpPr>
          <p:cNvPr name="TextBox 12" id="12"/>
          <p:cNvSpPr txBox="true"/>
          <p:nvPr/>
        </p:nvSpPr>
        <p:spPr>
          <a:xfrm rot="0">
            <a:off x="87682" y="-19491"/>
            <a:ext cx="1940746" cy="1640798"/>
          </a:xfrm>
          <a:prstGeom prst="rect">
            <a:avLst/>
          </a:prstGeom>
        </p:spPr>
        <p:txBody>
          <a:bodyPr anchor="t" rtlCol="false" tIns="0" lIns="0" bIns="0" rIns="0">
            <a:spAutoFit/>
          </a:bodyPr>
          <a:lstStyle/>
          <a:p>
            <a:pPr algn="l">
              <a:lnSpc>
                <a:spcPts val="1437"/>
              </a:lnSpc>
              <a:spcBef>
                <a:spcPct val="0"/>
              </a:spcBef>
            </a:pPr>
            <a:r>
              <a:rPr lang="en-US" b="true" sz="1026">
                <a:solidFill>
                  <a:srgbClr val="FAFAFA"/>
                </a:solidFill>
                <a:latin typeface="Garamond Bold"/>
                <a:ea typeface="Garamond Bold"/>
                <a:cs typeface="Garamond Bold"/>
                <a:sym typeface="Garamond Bold"/>
              </a:rPr>
              <a:t>Bouakez, H., Côté, J., &amp; D’Souza, C. (2020). "A Spatial Model of Bank Branches in Canada." Bank of Canada Staff Working Paper 2020-4. (Provides direct empirical support for the finding that market structure is not correlated with the density/spread of bank branches, aligning with your HHI 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2500" t="0" r="-12500" b="0"/>
            </a:stretch>
          </a:blipFill>
        </p:spPr>
      </p:sp>
      <p:sp>
        <p:nvSpPr>
          <p:cNvPr name="Freeform 3" id="3"/>
          <p:cNvSpPr/>
          <p:nvPr/>
        </p:nvSpPr>
        <p:spPr>
          <a:xfrm flipH="false" flipV="false" rot="0">
            <a:off x="6905171" y="1544593"/>
            <a:ext cx="4690872" cy="7315200"/>
          </a:xfrm>
          <a:custGeom>
            <a:avLst/>
            <a:gdLst/>
            <a:ahLst/>
            <a:cxnLst/>
            <a:rect r="r" b="b" t="t" l="l"/>
            <a:pathLst>
              <a:path h="7315200" w="4690872">
                <a:moveTo>
                  <a:pt x="0" y="0"/>
                </a:moveTo>
                <a:lnTo>
                  <a:pt x="4690872" y="0"/>
                </a:lnTo>
                <a:lnTo>
                  <a:pt x="4690872" y="7315200"/>
                </a:lnTo>
                <a:lnTo>
                  <a:pt x="0" y="7315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167" y="33760"/>
            <a:ext cx="9762767" cy="6028509"/>
          </a:xfrm>
          <a:custGeom>
            <a:avLst/>
            <a:gdLst/>
            <a:ahLst/>
            <a:cxnLst/>
            <a:rect r="r" b="b" t="t" l="l"/>
            <a:pathLst>
              <a:path h="6028509" w="9762767">
                <a:moveTo>
                  <a:pt x="0" y="0"/>
                </a:moveTo>
                <a:lnTo>
                  <a:pt x="9762767" y="0"/>
                </a:lnTo>
                <a:lnTo>
                  <a:pt x="9762767" y="6028509"/>
                </a:lnTo>
                <a:lnTo>
                  <a:pt x="0" y="6028509"/>
                </a:lnTo>
                <a:lnTo>
                  <a:pt x="0" y="0"/>
                </a:lnTo>
                <a:close/>
              </a:path>
            </a:pathLst>
          </a:custGeom>
          <a:blipFill>
            <a:blip r:embed="rId5"/>
            <a:stretch>
              <a:fillRect l="0" t="0" r="0" b="0"/>
            </a:stretch>
          </a:blipFill>
        </p:spPr>
      </p:sp>
      <p:sp>
        <p:nvSpPr>
          <p:cNvPr name="TextBox 5" id="5"/>
          <p:cNvSpPr txBox="true"/>
          <p:nvPr/>
        </p:nvSpPr>
        <p:spPr>
          <a:xfrm rot="0">
            <a:off x="8090889" y="6906525"/>
            <a:ext cx="1539404" cy="308568"/>
          </a:xfrm>
          <a:prstGeom prst="rect">
            <a:avLst/>
          </a:prstGeom>
        </p:spPr>
        <p:txBody>
          <a:bodyPr anchor="t" rtlCol="false" tIns="0" lIns="0" bIns="0" rIns="0">
            <a:spAutoFit/>
          </a:bodyPr>
          <a:lstStyle/>
          <a:p>
            <a:pPr algn="ctr">
              <a:lnSpc>
                <a:spcPts val="2417"/>
              </a:lnSpc>
              <a:spcBef>
                <a:spcPct val="0"/>
              </a:spcBef>
            </a:pPr>
            <a:r>
              <a:rPr lang="en-US" b="true" sz="1726">
                <a:solidFill>
                  <a:srgbClr val="F2F2F2">
                    <a:alpha val="20784"/>
                  </a:srgbClr>
                </a:solidFill>
                <a:latin typeface="Garamond Bold"/>
                <a:ea typeface="Garamond Bold"/>
                <a:cs typeface="Garamond Bold"/>
                <a:sym typeface="Garamond Bold"/>
              </a:rPr>
              <a:t>Shubham Upreti</a:t>
            </a:r>
          </a:p>
        </p:txBody>
      </p:sp>
      <p:sp>
        <p:nvSpPr>
          <p:cNvPr name="TextBox 6" id="6"/>
          <p:cNvSpPr txBox="true"/>
          <p:nvPr/>
        </p:nvSpPr>
        <p:spPr>
          <a:xfrm rot="0">
            <a:off x="1866384" y="612160"/>
            <a:ext cx="7649220" cy="1137878"/>
          </a:xfrm>
          <a:prstGeom prst="rect">
            <a:avLst/>
          </a:prstGeom>
        </p:spPr>
        <p:txBody>
          <a:bodyPr anchor="t" rtlCol="false" tIns="0" lIns="0" bIns="0" rIns="0">
            <a:spAutoFit/>
          </a:bodyPr>
          <a:lstStyle/>
          <a:p>
            <a:pPr algn="l">
              <a:lnSpc>
                <a:spcPts val="1857"/>
              </a:lnSpc>
              <a:spcBef>
                <a:spcPct val="0"/>
              </a:spcBef>
            </a:pPr>
          </a:p>
          <a:p>
            <a:pPr algn="l" marL="572852" indent="-190951" lvl="2">
              <a:lnSpc>
                <a:spcPts val="1857"/>
              </a:lnSpc>
              <a:spcBef>
                <a:spcPct val="0"/>
              </a:spcBef>
              <a:buFont typeface="Arial"/>
              <a:buChar char="⚬"/>
            </a:pPr>
            <a:r>
              <a:rPr lang="en-US" b="true" sz="1326">
                <a:solidFill>
                  <a:srgbClr val="000000"/>
                </a:solidFill>
                <a:latin typeface="Nunito Sans Bold"/>
                <a:ea typeface="Nunito Sans Bold"/>
                <a:cs typeface="Nunito Sans Bold"/>
                <a:sym typeface="Nunito Sans Bold"/>
              </a:rPr>
              <a:t>Used US bank branch data, calculated deposit shares and HHI for each metropolitan area</a:t>
            </a:r>
          </a:p>
          <a:p>
            <a:pPr algn="l" marL="572852" indent="-190951" lvl="2">
              <a:lnSpc>
                <a:spcPts val="1857"/>
              </a:lnSpc>
              <a:spcBef>
                <a:spcPct val="0"/>
              </a:spcBef>
              <a:buFont typeface="Arial"/>
              <a:buChar char="⚬"/>
            </a:pPr>
            <a:r>
              <a:rPr lang="en-US" b="true" sz="1326">
                <a:solidFill>
                  <a:srgbClr val="000000"/>
                </a:solidFill>
                <a:latin typeface="Nunito Sans Bold"/>
                <a:ea typeface="Nunito Sans Bold"/>
                <a:cs typeface="Nunito Sans Bold"/>
                <a:sym typeface="Nunito Sans Bold"/>
              </a:rPr>
              <a:t>Applied Haversine formula for mean lending radius per bank</a:t>
            </a:r>
          </a:p>
          <a:p>
            <a:pPr algn="l" marL="572852" indent="-190951" lvl="2">
              <a:lnSpc>
                <a:spcPts val="1857"/>
              </a:lnSpc>
              <a:spcBef>
                <a:spcPct val="0"/>
              </a:spcBef>
              <a:buFont typeface="Arial"/>
              <a:buChar char="⚬"/>
            </a:pPr>
            <a:r>
              <a:rPr lang="en-US" b="true" sz="1326">
                <a:solidFill>
                  <a:srgbClr val="000000"/>
                </a:solidFill>
                <a:latin typeface="Nunito Sans Bold"/>
                <a:ea typeface="Nunito Sans Bold"/>
                <a:cs typeface="Nunito Sans Bold"/>
                <a:sym typeface="Nunito Sans Bold"/>
              </a:rPr>
              <a:t>Regression model tested HHI and market size impact</a:t>
            </a:r>
          </a:p>
          <a:p>
            <a:pPr algn="l" marL="286426" indent="-143213" lvl="1">
              <a:lnSpc>
                <a:spcPts val="1857"/>
              </a:lnSpc>
              <a:spcBef>
                <a:spcPct val="0"/>
              </a:spcBef>
              <a:buFont typeface="Arial"/>
              <a:buChar char="•"/>
            </a:pPr>
          </a:p>
        </p:txBody>
      </p:sp>
      <p:sp>
        <p:nvSpPr>
          <p:cNvPr name="TextBox 7" id="7"/>
          <p:cNvSpPr txBox="true"/>
          <p:nvPr/>
        </p:nvSpPr>
        <p:spPr>
          <a:xfrm rot="0">
            <a:off x="-249044" y="6305815"/>
            <a:ext cx="7057627" cy="909278"/>
          </a:xfrm>
          <a:prstGeom prst="rect">
            <a:avLst/>
          </a:prstGeom>
        </p:spPr>
        <p:txBody>
          <a:bodyPr anchor="t" rtlCol="false" tIns="0" lIns="0" bIns="0" rIns="0">
            <a:spAutoFit/>
          </a:bodyPr>
          <a:lstStyle/>
          <a:p>
            <a:pPr algn="l">
              <a:lnSpc>
                <a:spcPts val="1857"/>
              </a:lnSpc>
              <a:spcBef>
                <a:spcPct val="0"/>
              </a:spcBef>
            </a:pPr>
          </a:p>
          <a:p>
            <a:pPr algn="l" marL="572852" indent="-190951" lvl="2">
              <a:lnSpc>
                <a:spcPts val="1857"/>
              </a:lnSpc>
              <a:spcBef>
                <a:spcPct val="0"/>
              </a:spcBef>
              <a:buFont typeface="Arial"/>
              <a:buChar char="⚬"/>
            </a:pPr>
            <a:r>
              <a:rPr lang="en-US" b="true" sz="1326">
                <a:solidFill>
                  <a:srgbClr val="000000"/>
                </a:solidFill>
                <a:latin typeface="Nunito Sans Bold"/>
                <a:ea typeface="Nunito Sans Bold"/>
                <a:cs typeface="Nunito Sans Bold"/>
                <a:sym typeface="Nunito Sans Bold"/>
              </a:rPr>
              <a:t>Market size (total deposits): Highly significant predictor of a bank’s physical spread</a:t>
            </a:r>
          </a:p>
          <a:p>
            <a:pPr algn="l" marL="572852" indent="-190951" lvl="2">
              <a:lnSpc>
                <a:spcPts val="1857"/>
              </a:lnSpc>
              <a:spcBef>
                <a:spcPct val="0"/>
              </a:spcBef>
              <a:buFont typeface="Arial"/>
              <a:buChar char="⚬"/>
            </a:pPr>
            <a:r>
              <a:rPr lang="en-US" b="true" sz="1326">
                <a:solidFill>
                  <a:srgbClr val="000000"/>
                </a:solidFill>
                <a:latin typeface="Nunito Sans Bold"/>
                <a:ea typeface="Nunito Sans Bold"/>
                <a:cs typeface="Nunito Sans Bold"/>
                <a:sym typeface="Nunito Sans Bold"/>
              </a:rPr>
              <a:t>Market concentration (HHI): Not a significant factor</a:t>
            </a:r>
          </a:p>
          <a:p>
            <a:pPr algn="l">
              <a:lnSpc>
                <a:spcPts val="1857"/>
              </a:lnSpc>
              <a:spcBef>
                <a:spcPct val="0"/>
              </a:spcBef>
            </a:pPr>
          </a:p>
        </p:txBody>
      </p:sp>
      <p:sp>
        <p:nvSpPr>
          <p:cNvPr name="TextBox 8" id="8"/>
          <p:cNvSpPr txBox="true"/>
          <p:nvPr/>
        </p:nvSpPr>
        <p:spPr>
          <a:xfrm rot="0">
            <a:off x="4672590" y="522963"/>
            <a:ext cx="884411" cy="206968"/>
          </a:xfrm>
          <a:prstGeom prst="rect">
            <a:avLst/>
          </a:prstGeom>
        </p:spPr>
        <p:txBody>
          <a:bodyPr anchor="t" rtlCol="false" tIns="0" lIns="0" bIns="0" rIns="0">
            <a:spAutoFit/>
          </a:bodyPr>
          <a:lstStyle/>
          <a:p>
            <a:pPr algn="ctr">
              <a:lnSpc>
                <a:spcPts val="1717"/>
              </a:lnSpc>
              <a:spcBef>
                <a:spcPct val="0"/>
              </a:spcBef>
            </a:pPr>
            <a:r>
              <a:rPr lang="en-US" b="true" sz="1226">
                <a:solidFill>
                  <a:srgbClr val="000000"/>
                </a:solidFill>
                <a:latin typeface="Nunito Sans Bold"/>
                <a:ea typeface="Nunito Sans Bold"/>
                <a:cs typeface="Nunito Sans Bold"/>
                <a:sym typeface="Nunito Sans Bold"/>
              </a:rPr>
              <a:t>APPROACH</a:t>
            </a:r>
          </a:p>
        </p:txBody>
      </p:sp>
      <p:sp>
        <p:nvSpPr>
          <p:cNvPr name="TextBox 9" id="9"/>
          <p:cNvSpPr txBox="true"/>
          <p:nvPr/>
        </p:nvSpPr>
        <p:spPr>
          <a:xfrm rot="0">
            <a:off x="2804490" y="6216619"/>
            <a:ext cx="1188467" cy="206968"/>
          </a:xfrm>
          <a:prstGeom prst="rect">
            <a:avLst/>
          </a:prstGeom>
        </p:spPr>
        <p:txBody>
          <a:bodyPr anchor="t" rtlCol="false" tIns="0" lIns="0" bIns="0" rIns="0">
            <a:spAutoFit/>
          </a:bodyPr>
          <a:lstStyle/>
          <a:p>
            <a:pPr algn="ctr">
              <a:lnSpc>
                <a:spcPts val="1717"/>
              </a:lnSpc>
              <a:spcBef>
                <a:spcPct val="0"/>
              </a:spcBef>
            </a:pPr>
            <a:r>
              <a:rPr lang="en-US" b="true" sz="1226">
                <a:solidFill>
                  <a:srgbClr val="000000"/>
                </a:solidFill>
                <a:latin typeface="Nunito Sans Bold"/>
                <a:ea typeface="Nunito Sans Bold"/>
                <a:cs typeface="Nunito Sans Bold"/>
                <a:sym typeface="Nunito Sans Bold"/>
              </a:rPr>
              <a:t>MAIN FINDINGS</a:t>
            </a:r>
          </a:p>
        </p:txBody>
      </p:sp>
      <p:sp>
        <p:nvSpPr>
          <p:cNvPr name="TextBox 10" id="10"/>
          <p:cNvSpPr txBox="true"/>
          <p:nvPr/>
        </p:nvSpPr>
        <p:spPr>
          <a:xfrm rot="0">
            <a:off x="6905171" y="6034035"/>
            <a:ext cx="2848429" cy="685590"/>
          </a:xfrm>
          <a:prstGeom prst="rect">
            <a:avLst/>
          </a:prstGeom>
        </p:spPr>
        <p:txBody>
          <a:bodyPr anchor="t" rtlCol="false" tIns="0" lIns="0" bIns="0" rIns="0">
            <a:spAutoFit/>
          </a:bodyPr>
          <a:lstStyle/>
          <a:p>
            <a:pPr algn="l">
              <a:lnSpc>
                <a:spcPts val="1120"/>
              </a:lnSpc>
              <a:spcBef>
                <a:spcPct val="0"/>
              </a:spcBef>
            </a:pPr>
            <a:r>
              <a:rPr lang="en-US" b="true" sz="800">
                <a:solidFill>
                  <a:srgbClr val="FAFAFA"/>
                </a:solidFill>
                <a:latin typeface="Garamond Bold"/>
                <a:ea typeface="Garamond Bold"/>
                <a:cs typeface="Garamond Bold"/>
                <a:sym typeface="Garamond Bold"/>
              </a:rPr>
              <a:t>Begenau, A., Oberfield, E., R</a:t>
            </a:r>
            <a:r>
              <a:rPr lang="en-US" b="true" sz="800">
                <a:solidFill>
                  <a:srgbClr val="FAFAFA"/>
                </a:solidFill>
                <a:latin typeface="Garamond Bold"/>
                <a:ea typeface="Garamond Bold"/>
                <a:cs typeface="Garamond Bold"/>
                <a:sym typeface="Garamond Bold"/>
              </a:rPr>
              <a:t>ossi-Hansberg, E., &amp; Wenning, D. (2024). "Banks in Space." National Bureau of Economic Research Working Paper 32262. (Directly supports the idea that bank expansion is driven by the spatial search for retail deposits and balancing loan demand).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2500" t="0" r="-12500" b="0"/>
            </a:stretch>
          </a:blipFill>
        </p:spPr>
      </p:sp>
      <p:grpSp>
        <p:nvGrpSpPr>
          <p:cNvPr name="Group 3" id="3"/>
          <p:cNvGrpSpPr/>
          <p:nvPr/>
        </p:nvGrpSpPr>
        <p:grpSpPr>
          <a:xfrm rot="0">
            <a:off x="2080211" y="4162189"/>
            <a:ext cx="2339192" cy="754876"/>
            <a:chOff x="0" y="0"/>
            <a:chExt cx="2046432" cy="660400"/>
          </a:xfrm>
        </p:grpSpPr>
        <p:sp>
          <p:nvSpPr>
            <p:cNvPr name="Freeform 4" id="4"/>
            <p:cNvSpPr/>
            <p:nvPr/>
          </p:nvSpPr>
          <p:spPr>
            <a:xfrm flipH="false" flipV="false" rot="0">
              <a:off x="0" y="0"/>
              <a:ext cx="2046433" cy="660400"/>
            </a:xfrm>
            <a:custGeom>
              <a:avLst/>
              <a:gdLst/>
              <a:ahLst/>
              <a:cxnLst/>
              <a:rect r="r" b="b" t="t" l="l"/>
              <a:pathLst>
                <a:path h="660400" w="2046433">
                  <a:moveTo>
                    <a:pt x="1921972" y="660400"/>
                  </a:moveTo>
                  <a:lnTo>
                    <a:pt x="124460" y="660400"/>
                  </a:lnTo>
                  <a:cubicBezTo>
                    <a:pt x="55880" y="660400"/>
                    <a:pt x="0" y="604520"/>
                    <a:pt x="0" y="535940"/>
                  </a:cubicBezTo>
                  <a:lnTo>
                    <a:pt x="0" y="124460"/>
                  </a:lnTo>
                  <a:cubicBezTo>
                    <a:pt x="0" y="55880"/>
                    <a:pt x="55880" y="0"/>
                    <a:pt x="124460" y="0"/>
                  </a:cubicBezTo>
                  <a:lnTo>
                    <a:pt x="1921973" y="0"/>
                  </a:lnTo>
                  <a:cubicBezTo>
                    <a:pt x="1990553" y="0"/>
                    <a:pt x="2046433" y="55880"/>
                    <a:pt x="2046433" y="124460"/>
                  </a:cubicBezTo>
                  <a:lnTo>
                    <a:pt x="2046433" y="535940"/>
                  </a:lnTo>
                  <a:cubicBezTo>
                    <a:pt x="2046433" y="604520"/>
                    <a:pt x="1990553" y="660400"/>
                    <a:pt x="1921973" y="660400"/>
                  </a:cubicBezTo>
                  <a:close/>
                </a:path>
              </a:pathLst>
            </a:custGeom>
            <a:solidFill>
              <a:srgbClr val="F2F2F2"/>
            </a:solidFill>
          </p:spPr>
        </p:sp>
      </p:grpSp>
      <p:pic>
        <p:nvPicPr>
          <p:cNvPr name="Picture 5" id="5"/>
          <p:cNvPicPr>
            <a:picLocks noChangeAspect="true"/>
          </p:cNvPicPr>
          <p:nvPr/>
        </p:nvPicPr>
        <p:blipFill>
          <a:blip r:embed="rId3"/>
          <a:stretch>
            <a:fillRect/>
          </a:stretch>
        </p:blipFill>
        <p:spPr>
          <a:xfrm rot="7670605">
            <a:off x="808213" y="4086701"/>
            <a:ext cx="905851" cy="905851"/>
          </a:xfrm>
          <a:prstGeom prst="rect">
            <a:avLst/>
          </a:prstGeom>
        </p:spPr>
      </p:pic>
      <p:pic>
        <p:nvPicPr>
          <p:cNvPr name="Picture 6" id="6"/>
          <p:cNvPicPr>
            <a:picLocks noChangeAspect="true"/>
          </p:cNvPicPr>
          <p:nvPr/>
        </p:nvPicPr>
        <p:blipFill>
          <a:blip r:embed="rId4"/>
          <a:stretch>
            <a:fillRect/>
          </a:stretch>
        </p:blipFill>
        <p:spPr>
          <a:xfrm rot="7670099">
            <a:off x="808213" y="5147104"/>
            <a:ext cx="905851" cy="905851"/>
          </a:xfrm>
          <a:prstGeom prst="rect">
            <a:avLst/>
          </a:prstGeom>
        </p:spPr>
      </p:pic>
      <p:grpSp>
        <p:nvGrpSpPr>
          <p:cNvPr name="Group 7" id="7"/>
          <p:cNvGrpSpPr/>
          <p:nvPr/>
        </p:nvGrpSpPr>
        <p:grpSpPr>
          <a:xfrm rot="0">
            <a:off x="2076782" y="5258126"/>
            <a:ext cx="2339192" cy="754876"/>
            <a:chOff x="0" y="0"/>
            <a:chExt cx="2046432" cy="660400"/>
          </a:xfrm>
        </p:grpSpPr>
        <p:sp>
          <p:nvSpPr>
            <p:cNvPr name="Freeform 8" id="8"/>
            <p:cNvSpPr/>
            <p:nvPr/>
          </p:nvSpPr>
          <p:spPr>
            <a:xfrm flipH="false" flipV="false" rot="0">
              <a:off x="0" y="0"/>
              <a:ext cx="2046433" cy="660400"/>
            </a:xfrm>
            <a:custGeom>
              <a:avLst/>
              <a:gdLst/>
              <a:ahLst/>
              <a:cxnLst/>
              <a:rect r="r" b="b" t="t" l="l"/>
              <a:pathLst>
                <a:path h="660400" w="2046433">
                  <a:moveTo>
                    <a:pt x="1921972" y="660400"/>
                  </a:moveTo>
                  <a:lnTo>
                    <a:pt x="124460" y="660400"/>
                  </a:lnTo>
                  <a:cubicBezTo>
                    <a:pt x="55880" y="660400"/>
                    <a:pt x="0" y="604520"/>
                    <a:pt x="0" y="535940"/>
                  </a:cubicBezTo>
                  <a:lnTo>
                    <a:pt x="0" y="124460"/>
                  </a:lnTo>
                  <a:cubicBezTo>
                    <a:pt x="0" y="55880"/>
                    <a:pt x="55880" y="0"/>
                    <a:pt x="124460" y="0"/>
                  </a:cubicBezTo>
                  <a:lnTo>
                    <a:pt x="1921973" y="0"/>
                  </a:lnTo>
                  <a:cubicBezTo>
                    <a:pt x="1990553" y="0"/>
                    <a:pt x="2046433" y="55880"/>
                    <a:pt x="2046433" y="124460"/>
                  </a:cubicBezTo>
                  <a:lnTo>
                    <a:pt x="2046433" y="535940"/>
                  </a:lnTo>
                  <a:cubicBezTo>
                    <a:pt x="2046433" y="604520"/>
                    <a:pt x="1990553" y="660400"/>
                    <a:pt x="1921973" y="660400"/>
                  </a:cubicBezTo>
                  <a:close/>
                </a:path>
              </a:pathLst>
            </a:custGeom>
            <a:solidFill>
              <a:srgbClr val="F2F2F2"/>
            </a:solidFill>
          </p:spPr>
        </p:sp>
      </p:grpSp>
      <p:sp>
        <p:nvSpPr>
          <p:cNvPr name="Freeform 9" id="9"/>
          <p:cNvSpPr/>
          <p:nvPr/>
        </p:nvSpPr>
        <p:spPr>
          <a:xfrm flipH="false" flipV="false" rot="0">
            <a:off x="-860" y="1360452"/>
            <a:ext cx="9753600" cy="6022848"/>
          </a:xfrm>
          <a:custGeom>
            <a:avLst/>
            <a:gdLst/>
            <a:ahLst/>
            <a:cxnLst/>
            <a:rect r="r" b="b" t="t" l="l"/>
            <a:pathLst>
              <a:path h="6022848" w="9753600">
                <a:moveTo>
                  <a:pt x="0" y="0"/>
                </a:moveTo>
                <a:lnTo>
                  <a:pt x="9753600" y="0"/>
                </a:lnTo>
                <a:lnTo>
                  <a:pt x="9753600" y="6022848"/>
                </a:lnTo>
                <a:lnTo>
                  <a:pt x="0" y="6022848"/>
                </a:lnTo>
                <a:lnTo>
                  <a:pt x="0" y="0"/>
                </a:lnTo>
                <a:close/>
              </a:path>
            </a:pathLst>
          </a:custGeom>
          <a:blipFill>
            <a:blip r:embed="rId5"/>
            <a:stretch>
              <a:fillRect l="0" t="0" r="0" b="0"/>
            </a:stretch>
          </a:blipFill>
        </p:spPr>
      </p:sp>
      <p:sp>
        <p:nvSpPr>
          <p:cNvPr name="TextBox 10" id="10"/>
          <p:cNvSpPr txBox="true"/>
          <p:nvPr/>
        </p:nvSpPr>
        <p:spPr>
          <a:xfrm rot="0">
            <a:off x="234852" y="39312"/>
            <a:ext cx="3113264" cy="533842"/>
          </a:xfrm>
          <a:prstGeom prst="rect">
            <a:avLst/>
          </a:prstGeom>
        </p:spPr>
        <p:txBody>
          <a:bodyPr anchor="t" rtlCol="false" tIns="0" lIns="0" bIns="0" rIns="0">
            <a:spAutoFit/>
          </a:bodyPr>
          <a:lstStyle/>
          <a:p>
            <a:pPr algn="l">
              <a:lnSpc>
                <a:spcPts val="4163"/>
              </a:lnSpc>
            </a:pPr>
            <a:r>
              <a:rPr lang="en-US" sz="3784">
                <a:solidFill>
                  <a:srgbClr val="000000">
                    <a:alpha val="52941"/>
                  </a:srgbClr>
                </a:solidFill>
                <a:latin typeface="Futura Black"/>
                <a:ea typeface="Futura Black"/>
                <a:cs typeface="Futura Black"/>
                <a:sym typeface="Futura Black"/>
              </a:rPr>
              <a:t>Figure 1</a:t>
            </a:r>
          </a:p>
        </p:txBody>
      </p:sp>
      <p:sp>
        <p:nvSpPr>
          <p:cNvPr name="TextBox 11" id="11"/>
          <p:cNvSpPr txBox="true"/>
          <p:nvPr/>
        </p:nvSpPr>
        <p:spPr>
          <a:xfrm rot="0">
            <a:off x="125261" y="840488"/>
            <a:ext cx="9232830" cy="816506"/>
          </a:xfrm>
          <a:prstGeom prst="rect">
            <a:avLst/>
          </a:prstGeom>
        </p:spPr>
        <p:txBody>
          <a:bodyPr anchor="t" rtlCol="false" tIns="0" lIns="0" bIns="0" rIns="0">
            <a:spAutoFit/>
          </a:bodyPr>
          <a:lstStyle/>
          <a:p>
            <a:pPr algn="ctr">
              <a:lnSpc>
                <a:spcPts val="2183"/>
              </a:lnSpc>
            </a:pPr>
            <a:r>
              <a:rPr lang="en-US" b="true" sz="1364">
                <a:solidFill>
                  <a:srgbClr val="000000"/>
                </a:solidFill>
                <a:latin typeface="Nunito Sans Bold"/>
                <a:ea typeface="Nunito Sans Bold"/>
                <a:cs typeface="Nunito Sans Bold"/>
                <a:sym typeface="Nunito Sans Bold"/>
              </a:rPr>
              <a:t>The distribution of points shows little to no correlation banks in highly concentrated markets (higher HHI) do not systematically have larger or smaller geographic spreads.</a:t>
            </a:r>
          </a:p>
          <a:p>
            <a:pPr algn="ctr">
              <a:lnSpc>
                <a:spcPts val="2183"/>
              </a:lnSpc>
            </a:pPr>
          </a:p>
        </p:txBody>
      </p:sp>
      <p:sp>
        <p:nvSpPr>
          <p:cNvPr name="TextBox 12" id="12"/>
          <p:cNvSpPr txBox="true"/>
          <p:nvPr/>
        </p:nvSpPr>
        <p:spPr>
          <a:xfrm rot="0">
            <a:off x="4661186" y="1980844"/>
            <a:ext cx="4986651" cy="664741"/>
          </a:xfrm>
          <a:prstGeom prst="rect">
            <a:avLst/>
          </a:prstGeom>
        </p:spPr>
        <p:txBody>
          <a:bodyPr anchor="t" rtlCol="false" tIns="0" lIns="0" bIns="0" rIns="0">
            <a:spAutoFit/>
          </a:bodyPr>
          <a:lstStyle/>
          <a:p>
            <a:pPr algn="just">
              <a:lnSpc>
                <a:spcPts val="1863"/>
              </a:lnSpc>
            </a:pPr>
            <a:r>
              <a:rPr lang="en-US" b="true" sz="1164" u="sng">
                <a:solidFill>
                  <a:srgbClr val="F72F28"/>
                </a:solidFill>
                <a:latin typeface="Nunito Sans Bold"/>
                <a:ea typeface="Nunito Sans Bold"/>
                <a:cs typeface="Nunito Sans Bold"/>
                <a:sym typeface="Nunito Sans Bold"/>
              </a:rPr>
              <a:t>Regression Line: </a:t>
            </a:r>
            <a:r>
              <a:rPr lang="en-US" sz="1164">
                <a:solidFill>
                  <a:srgbClr val="000000"/>
                </a:solidFill>
                <a:latin typeface="Nunito Sans"/>
                <a:ea typeface="Nunito Sans"/>
                <a:cs typeface="Nunito Sans"/>
                <a:sym typeface="Nunito Sans"/>
              </a:rPr>
              <a:t>Nearly flat (red line), confirming that market concentration is not a significant predictor for branch geographic spread.</a:t>
            </a:r>
          </a:p>
          <a:p>
            <a:pPr algn="just">
              <a:lnSpc>
                <a:spcPts val="1863"/>
              </a:lnSpc>
            </a:pPr>
          </a:p>
        </p:txBody>
      </p:sp>
      <p:sp>
        <p:nvSpPr>
          <p:cNvPr name="TextBox 13" id="13"/>
          <p:cNvSpPr txBox="true"/>
          <p:nvPr/>
        </p:nvSpPr>
        <p:spPr>
          <a:xfrm rot="0">
            <a:off x="1023494" y="4390926"/>
            <a:ext cx="767990" cy="386799"/>
          </a:xfrm>
          <a:prstGeom prst="rect">
            <a:avLst/>
          </a:prstGeom>
        </p:spPr>
        <p:txBody>
          <a:bodyPr anchor="t" rtlCol="false" tIns="0" lIns="0" bIns="0" rIns="0">
            <a:spAutoFit/>
          </a:bodyPr>
          <a:lstStyle/>
          <a:p>
            <a:pPr algn="r">
              <a:lnSpc>
                <a:spcPts val="2966"/>
              </a:lnSpc>
            </a:pPr>
            <a:r>
              <a:rPr lang="en-US" sz="2697">
                <a:solidFill>
                  <a:srgbClr val="000000"/>
                </a:solidFill>
                <a:latin typeface="Josefin Sans"/>
                <a:ea typeface="Josefin Sans"/>
                <a:cs typeface="Josefin Sans"/>
                <a:sym typeface="Josefin Sans"/>
              </a:rPr>
              <a:t>90%</a:t>
            </a:r>
          </a:p>
        </p:txBody>
      </p:sp>
      <p:sp>
        <p:nvSpPr>
          <p:cNvPr name="TextBox 14" id="14"/>
          <p:cNvSpPr txBox="true"/>
          <p:nvPr/>
        </p:nvSpPr>
        <p:spPr>
          <a:xfrm rot="0">
            <a:off x="1023494" y="5451329"/>
            <a:ext cx="767990" cy="386799"/>
          </a:xfrm>
          <a:prstGeom prst="rect">
            <a:avLst/>
          </a:prstGeom>
        </p:spPr>
        <p:txBody>
          <a:bodyPr anchor="t" rtlCol="false" tIns="0" lIns="0" bIns="0" rIns="0">
            <a:spAutoFit/>
          </a:bodyPr>
          <a:lstStyle/>
          <a:p>
            <a:pPr algn="r">
              <a:lnSpc>
                <a:spcPts val="2966"/>
              </a:lnSpc>
            </a:pPr>
            <a:r>
              <a:rPr lang="en-US" sz="2697">
                <a:solidFill>
                  <a:srgbClr val="000000"/>
                </a:solidFill>
                <a:latin typeface="Josefin Sans"/>
                <a:ea typeface="Josefin Sans"/>
                <a:cs typeface="Josefin Sans"/>
                <a:sym typeface="Josefin Sans"/>
              </a:rPr>
              <a:t>75%</a:t>
            </a:r>
          </a:p>
        </p:txBody>
      </p:sp>
      <p:sp>
        <p:nvSpPr>
          <p:cNvPr name="TextBox 15" id="15"/>
          <p:cNvSpPr txBox="true"/>
          <p:nvPr/>
        </p:nvSpPr>
        <p:spPr>
          <a:xfrm rot="0">
            <a:off x="4661186" y="2769410"/>
            <a:ext cx="4836338" cy="436141"/>
          </a:xfrm>
          <a:prstGeom prst="rect">
            <a:avLst/>
          </a:prstGeom>
        </p:spPr>
        <p:txBody>
          <a:bodyPr anchor="t" rtlCol="false" tIns="0" lIns="0" bIns="0" rIns="0">
            <a:spAutoFit/>
          </a:bodyPr>
          <a:lstStyle/>
          <a:p>
            <a:pPr algn="just">
              <a:lnSpc>
                <a:spcPts val="1863"/>
              </a:lnSpc>
            </a:pPr>
            <a:r>
              <a:rPr lang="en-US" b="true" sz="1164" u="sng">
                <a:solidFill>
                  <a:srgbClr val="F72F28"/>
                </a:solidFill>
                <a:latin typeface="Nunito Sans Bold"/>
                <a:ea typeface="Nunito Sans Bold"/>
                <a:cs typeface="Nunito Sans Bold"/>
                <a:sym typeface="Nunito Sans Bold"/>
              </a:rPr>
              <a:t>Group Insight:</a:t>
            </a:r>
            <a:r>
              <a:rPr lang="en-US" sz="1164">
                <a:solidFill>
                  <a:srgbClr val="000000"/>
                </a:solidFill>
                <a:latin typeface="Nunito Sans"/>
                <a:ea typeface="Nunito Sans"/>
                <a:cs typeface="Nunito Sans"/>
                <a:sym typeface="Nunito Sans"/>
              </a:rPr>
              <a:t> Markets, regardless of competition (HHI), show a wide variance in branch spreading</a:t>
            </a:r>
          </a:p>
        </p:txBody>
      </p:sp>
      <p:sp>
        <p:nvSpPr>
          <p:cNvPr name="TextBox 16" id="16"/>
          <p:cNvSpPr txBox="true"/>
          <p:nvPr/>
        </p:nvSpPr>
        <p:spPr>
          <a:xfrm rot="0">
            <a:off x="2873212" y="112971"/>
            <a:ext cx="8412285" cy="376997"/>
          </a:xfrm>
          <a:prstGeom prst="rect">
            <a:avLst/>
          </a:prstGeom>
        </p:spPr>
        <p:txBody>
          <a:bodyPr anchor="t" rtlCol="false" tIns="0" lIns="0" bIns="0" rIns="0">
            <a:spAutoFit/>
          </a:bodyPr>
          <a:lstStyle/>
          <a:p>
            <a:pPr algn="l">
              <a:lnSpc>
                <a:spcPts val="2953"/>
              </a:lnSpc>
            </a:pPr>
            <a:r>
              <a:rPr lang="en-US" sz="2684" b="true">
                <a:solidFill>
                  <a:srgbClr val="00569E"/>
                </a:solidFill>
                <a:latin typeface="Nunito Sans Bold"/>
                <a:ea typeface="Nunito Sans Bold"/>
                <a:cs typeface="Nunito Sans Bold"/>
                <a:sym typeface="Nunito Sans Bold"/>
              </a:rPr>
              <a:t>Market Concentration and Lending Radius</a:t>
            </a:r>
          </a:p>
        </p:txBody>
      </p:sp>
      <p:sp>
        <p:nvSpPr>
          <p:cNvPr name="TextBox 17" id="17"/>
          <p:cNvSpPr txBox="true"/>
          <p:nvPr/>
        </p:nvSpPr>
        <p:spPr>
          <a:xfrm rot="0">
            <a:off x="8108433" y="7006632"/>
            <a:ext cx="1539404" cy="308568"/>
          </a:xfrm>
          <a:prstGeom prst="rect">
            <a:avLst/>
          </a:prstGeom>
        </p:spPr>
        <p:txBody>
          <a:bodyPr anchor="t" rtlCol="false" tIns="0" lIns="0" bIns="0" rIns="0">
            <a:spAutoFit/>
          </a:bodyPr>
          <a:lstStyle/>
          <a:p>
            <a:pPr algn="ctr">
              <a:lnSpc>
                <a:spcPts val="2417"/>
              </a:lnSpc>
              <a:spcBef>
                <a:spcPct val="0"/>
              </a:spcBef>
            </a:pPr>
            <a:r>
              <a:rPr lang="en-US" b="true" sz="1726">
                <a:solidFill>
                  <a:srgbClr val="665F5F">
                    <a:alpha val="20784"/>
                  </a:srgbClr>
                </a:solidFill>
                <a:latin typeface="Garamond Bold"/>
                <a:ea typeface="Garamond Bold"/>
                <a:cs typeface="Garamond Bold"/>
                <a:sym typeface="Garamond Bold"/>
              </a:rPr>
              <a:t>Shubham Upreti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2500" t="0" r="-12500" b="0"/>
            </a:stretch>
          </a:blipFill>
        </p:spPr>
      </p:sp>
      <p:sp>
        <p:nvSpPr>
          <p:cNvPr name="Freeform 3" id="3"/>
          <p:cNvSpPr/>
          <p:nvPr/>
        </p:nvSpPr>
        <p:spPr>
          <a:xfrm flipH="false" flipV="false" rot="0">
            <a:off x="6328113" y="317963"/>
            <a:ext cx="3471293" cy="6942586"/>
          </a:xfrm>
          <a:custGeom>
            <a:avLst/>
            <a:gdLst/>
            <a:ahLst/>
            <a:cxnLst/>
            <a:rect r="r" b="b" t="t" l="l"/>
            <a:pathLst>
              <a:path h="6942586" w="3471293">
                <a:moveTo>
                  <a:pt x="0" y="0"/>
                </a:moveTo>
                <a:lnTo>
                  <a:pt x="3471293" y="0"/>
                </a:lnTo>
                <a:lnTo>
                  <a:pt x="3471293" y="6942587"/>
                </a:lnTo>
                <a:lnTo>
                  <a:pt x="0" y="6942587"/>
                </a:lnTo>
                <a:lnTo>
                  <a:pt x="0" y="0"/>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10800000">
            <a:off x="7567683" y="5659866"/>
            <a:ext cx="4942627" cy="1554681"/>
          </a:xfrm>
          <a:custGeom>
            <a:avLst/>
            <a:gdLst/>
            <a:ahLst/>
            <a:cxnLst/>
            <a:rect r="r" b="b" t="t" l="l"/>
            <a:pathLst>
              <a:path h="1554681" w="4942627">
                <a:moveTo>
                  <a:pt x="4942627" y="0"/>
                </a:moveTo>
                <a:lnTo>
                  <a:pt x="0" y="0"/>
                </a:lnTo>
                <a:lnTo>
                  <a:pt x="0" y="1554681"/>
                </a:lnTo>
                <a:lnTo>
                  <a:pt x="4942627" y="1554681"/>
                </a:lnTo>
                <a:lnTo>
                  <a:pt x="494262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572972" y="3364653"/>
            <a:ext cx="585893" cy="585893"/>
          </a:xfrm>
          <a:custGeom>
            <a:avLst/>
            <a:gdLst/>
            <a:ahLst/>
            <a:cxnLst/>
            <a:rect r="r" b="b" t="t" l="l"/>
            <a:pathLst>
              <a:path h="585893" w="585893">
                <a:moveTo>
                  <a:pt x="0" y="0"/>
                </a:moveTo>
                <a:lnTo>
                  <a:pt x="585893" y="0"/>
                </a:lnTo>
                <a:lnTo>
                  <a:pt x="585893" y="585894"/>
                </a:lnTo>
                <a:lnTo>
                  <a:pt x="0" y="5858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38573" y="5997787"/>
            <a:ext cx="585893" cy="585893"/>
          </a:xfrm>
          <a:custGeom>
            <a:avLst/>
            <a:gdLst/>
            <a:ahLst/>
            <a:cxnLst/>
            <a:rect r="r" b="b" t="t" l="l"/>
            <a:pathLst>
              <a:path h="585893" w="585893">
                <a:moveTo>
                  <a:pt x="0" y="0"/>
                </a:moveTo>
                <a:lnTo>
                  <a:pt x="585894" y="0"/>
                </a:lnTo>
                <a:lnTo>
                  <a:pt x="585894" y="585893"/>
                </a:lnTo>
                <a:lnTo>
                  <a:pt x="0" y="5858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4057318" y="5997787"/>
            <a:ext cx="585893" cy="585893"/>
          </a:xfrm>
          <a:custGeom>
            <a:avLst/>
            <a:gdLst/>
            <a:ahLst/>
            <a:cxnLst/>
            <a:rect r="r" b="b" t="t" l="l"/>
            <a:pathLst>
              <a:path h="585893" w="585893">
                <a:moveTo>
                  <a:pt x="0" y="0"/>
                </a:moveTo>
                <a:lnTo>
                  <a:pt x="585893" y="0"/>
                </a:lnTo>
                <a:lnTo>
                  <a:pt x="585893" y="585893"/>
                </a:lnTo>
                <a:lnTo>
                  <a:pt x="0" y="5858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84311" y="6144260"/>
            <a:ext cx="294419" cy="292947"/>
          </a:xfrm>
          <a:custGeom>
            <a:avLst/>
            <a:gdLst/>
            <a:ahLst/>
            <a:cxnLst/>
            <a:rect r="r" b="b" t="t" l="l"/>
            <a:pathLst>
              <a:path h="292947" w="294419">
                <a:moveTo>
                  <a:pt x="0" y="0"/>
                </a:moveTo>
                <a:lnTo>
                  <a:pt x="294418" y="0"/>
                </a:lnTo>
                <a:lnTo>
                  <a:pt x="294418" y="292947"/>
                </a:lnTo>
                <a:lnTo>
                  <a:pt x="0" y="2929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0" y="0"/>
            <a:ext cx="9753600" cy="5852160"/>
            <a:chOff x="0" y="0"/>
            <a:chExt cx="1400691" cy="840415"/>
          </a:xfrm>
        </p:grpSpPr>
        <p:sp>
          <p:nvSpPr>
            <p:cNvPr name="Freeform 10" id="10"/>
            <p:cNvSpPr/>
            <p:nvPr/>
          </p:nvSpPr>
          <p:spPr>
            <a:xfrm flipH="false" flipV="false" rot="0">
              <a:off x="0" y="0"/>
              <a:ext cx="1400691" cy="840415"/>
            </a:xfrm>
            <a:custGeom>
              <a:avLst/>
              <a:gdLst/>
              <a:ahLst/>
              <a:cxnLst/>
              <a:rect r="r" b="b" t="t" l="l"/>
              <a:pathLst>
                <a:path h="840415" w="1400691">
                  <a:moveTo>
                    <a:pt x="27781" y="0"/>
                  </a:moveTo>
                  <a:lnTo>
                    <a:pt x="1372910" y="0"/>
                  </a:lnTo>
                  <a:cubicBezTo>
                    <a:pt x="1388253" y="0"/>
                    <a:pt x="1400691" y="12438"/>
                    <a:pt x="1400691" y="27781"/>
                  </a:cubicBezTo>
                  <a:lnTo>
                    <a:pt x="1400691" y="812634"/>
                  </a:lnTo>
                  <a:cubicBezTo>
                    <a:pt x="1400691" y="820002"/>
                    <a:pt x="1397764" y="827068"/>
                    <a:pt x="1392555" y="832278"/>
                  </a:cubicBezTo>
                  <a:cubicBezTo>
                    <a:pt x="1387344" y="837488"/>
                    <a:pt x="1380278" y="840415"/>
                    <a:pt x="1372910" y="840415"/>
                  </a:cubicBezTo>
                  <a:lnTo>
                    <a:pt x="27781" y="840415"/>
                  </a:lnTo>
                  <a:cubicBezTo>
                    <a:pt x="12438" y="840415"/>
                    <a:pt x="0" y="827977"/>
                    <a:pt x="0" y="812634"/>
                  </a:cubicBezTo>
                  <a:lnTo>
                    <a:pt x="0" y="27781"/>
                  </a:lnTo>
                  <a:cubicBezTo>
                    <a:pt x="0" y="12438"/>
                    <a:pt x="12438" y="0"/>
                    <a:pt x="27781" y="0"/>
                  </a:cubicBezTo>
                  <a:close/>
                </a:path>
              </a:pathLst>
            </a:custGeom>
            <a:blipFill>
              <a:blip r:embed="rId13"/>
              <a:stretch>
                <a:fillRect l="0" t="-1458" r="0" b="-1458"/>
              </a:stretch>
            </a:blipFill>
          </p:spPr>
        </p:sp>
      </p:grpSp>
      <p:sp>
        <p:nvSpPr>
          <p:cNvPr name="Freeform 11" id="11"/>
          <p:cNvSpPr/>
          <p:nvPr/>
        </p:nvSpPr>
        <p:spPr>
          <a:xfrm flipH="false" flipV="false" rot="0">
            <a:off x="4192630" y="6148580"/>
            <a:ext cx="315268" cy="289473"/>
          </a:xfrm>
          <a:custGeom>
            <a:avLst/>
            <a:gdLst/>
            <a:ahLst/>
            <a:cxnLst/>
            <a:rect r="r" b="b" t="t" l="l"/>
            <a:pathLst>
              <a:path h="289473" w="315268">
                <a:moveTo>
                  <a:pt x="0" y="0"/>
                </a:moveTo>
                <a:lnTo>
                  <a:pt x="315268" y="0"/>
                </a:lnTo>
                <a:lnTo>
                  <a:pt x="315268" y="289473"/>
                </a:lnTo>
                <a:lnTo>
                  <a:pt x="0" y="28947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252269" y="6079956"/>
            <a:ext cx="1919686" cy="210778"/>
          </a:xfrm>
          <a:prstGeom prst="rect">
            <a:avLst/>
          </a:prstGeom>
        </p:spPr>
        <p:txBody>
          <a:bodyPr anchor="t" rtlCol="false" tIns="0" lIns="0" bIns="0" rIns="0">
            <a:spAutoFit/>
          </a:bodyPr>
          <a:lstStyle/>
          <a:p>
            <a:pPr algn="just">
              <a:lnSpc>
                <a:spcPts val="1717"/>
              </a:lnSpc>
            </a:pPr>
            <a:r>
              <a:rPr lang="en-US" b="true" sz="1226">
                <a:solidFill>
                  <a:srgbClr val="000000"/>
                </a:solidFill>
                <a:latin typeface="Nunito Sans Bold"/>
                <a:ea typeface="Nunito Sans Bold"/>
                <a:cs typeface="Nunito Sans Bold"/>
                <a:sym typeface="Nunito Sans Bold"/>
              </a:rPr>
              <a:t>Clear positive trend</a:t>
            </a:r>
          </a:p>
        </p:txBody>
      </p:sp>
      <p:sp>
        <p:nvSpPr>
          <p:cNvPr name="TextBox 13" id="13"/>
          <p:cNvSpPr txBox="true"/>
          <p:nvPr/>
        </p:nvSpPr>
        <p:spPr>
          <a:xfrm rot="0">
            <a:off x="1024467" y="6389582"/>
            <a:ext cx="2904624" cy="622088"/>
          </a:xfrm>
          <a:prstGeom prst="rect">
            <a:avLst/>
          </a:prstGeom>
        </p:spPr>
        <p:txBody>
          <a:bodyPr anchor="t" rtlCol="false" tIns="0" lIns="0" bIns="0" rIns="0">
            <a:spAutoFit/>
          </a:bodyPr>
          <a:lstStyle/>
          <a:p>
            <a:pPr algn="just">
              <a:lnSpc>
                <a:spcPts val="1706"/>
              </a:lnSpc>
            </a:pPr>
            <a:r>
              <a:rPr lang="en-US" sz="1066">
                <a:solidFill>
                  <a:srgbClr val="000000"/>
                </a:solidFill>
                <a:latin typeface="Nunito Sans"/>
                <a:ea typeface="Nunito Sans"/>
                <a:cs typeface="Nunito Sans"/>
                <a:sym typeface="Nunito Sans"/>
              </a:rPr>
              <a:t>As total market deposits increase, banks tend to locate branches further apart (higher lending radius)</a:t>
            </a:r>
          </a:p>
        </p:txBody>
      </p:sp>
      <p:sp>
        <p:nvSpPr>
          <p:cNvPr name="TextBox 14" id="14"/>
          <p:cNvSpPr txBox="true"/>
          <p:nvPr/>
        </p:nvSpPr>
        <p:spPr>
          <a:xfrm rot="0">
            <a:off x="4906076" y="6115685"/>
            <a:ext cx="1919686" cy="210778"/>
          </a:xfrm>
          <a:prstGeom prst="rect">
            <a:avLst/>
          </a:prstGeom>
        </p:spPr>
        <p:txBody>
          <a:bodyPr anchor="t" rtlCol="false" tIns="0" lIns="0" bIns="0" rIns="0">
            <a:spAutoFit/>
          </a:bodyPr>
          <a:lstStyle/>
          <a:p>
            <a:pPr algn="just">
              <a:lnSpc>
                <a:spcPts val="1717"/>
              </a:lnSpc>
            </a:pPr>
            <a:r>
              <a:rPr lang="en-US" b="true" sz="1226">
                <a:solidFill>
                  <a:srgbClr val="000000"/>
                </a:solidFill>
                <a:latin typeface="Nunito Sans Bold"/>
                <a:ea typeface="Nunito Sans Bold"/>
                <a:cs typeface="Nunito Sans Bold"/>
                <a:sym typeface="Nunito Sans Bold"/>
              </a:rPr>
              <a:t>Regression Line</a:t>
            </a:r>
          </a:p>
        </p:txBody>
      </p:sp>
      <p:sp>
        <p:nvSpPr>
          <p:cNvPr name="TextBox 15" id="15"/>
          <p:cNvSpPr txBox="true"/>
          <p:nvPr/>
        </p:nvSpPr>
        <p:spPr>
          <a:xfrm rot="0">
            <a:off x="4767036" y="6389582"/>
            <a:ext cx="2676822" cy="633518"/>
          </a:xfrm>
          <a:prstGeom prst="rect">
            <a:avLst/>
          </a:prstGeom>
        </p:spPr>
        <p:txBody>
          <a:bodyPr anchor="t" rtlCol="false" tIns="0" lIns="0" bIns="0" rIns="0">
            <a:spAutoFit/>
          </a:bodyPr>
          <a:lstStyle/>
          <a:p>
            <a:pPr algn="just">
              <a:lnSpc>
                <a:spcPts val="1706"/>
              </a:lnSpc>
            </a:pPr>
            <a:r>
              <a:rPr lang="en-US" sz="1066">
                <a:solidFill>
                  <a:srgbClr val="000000"/>
                </a:solidFill>
                <a:latin typeface="Nunito Sans"/>
                <a:ea typeface="Nunito Sans"/>
                <a:cs typeface="Nunito Sans"/>
                <a:sym typeface="Nunito Sans"/>
              </a:rPr>
              <a:t>Upward sloping (green line) indicates a strong positive relationship between deposit market size and branch spread.</a:t>
            </a:r>
          </a:p>
        </p:txBody>
      </p:sp>
      <p:sp>
        <p:nvSpPr>
          <p:cNvPr name="TextBox 16" id="16"/>
          <p:cNvSpPr txBox="true"/>
          <p:nvPr/>
        </p:nvSpPr>
        <p:spPr>
          <a:xfrm rot="0">
            <a:off x="8063760" y="6845003"/>
            <a:ext cx="1539404" cy="308568"/>
          </a:xfrm>
          <a:prstGeom prst="rect">
            <a:avLst/>
          </a:prstGeom>
        </p:spPr>
        <p:txBody>
          <a:bodyPr anchor="t" rtlCol="false" tIns="0" lIns="0" bIns="0" rIns="0">
            <a:spAutoFit/>
          </a:bodyPr>
          <a:lstStyle/>
          <a:p>
            <a:pPr algn="ctr">
              <a:lnSpc>
                <a:spcPts val="2417"/>
              </a:lnSpc>
              <a:spcBef>
                <a:spcPct val="0"/>
              </a:spcBef>
            </a:pPr>
            <a:r>
              <a:rPr lang="en-US" b="true" sz="1726">
                <a:solidFill>
                  <a:srgbClr val="FAFAFA">
                    <a:alpha val="20784"/>
                  </a:srgbClr>
                </a:solidFill>
                <a:latin typeface="Garamond Bold"/>
                <a:ea typeface="Garamond Bold"/>
                <a:cs typeface="Garamond Bold"/>
                <a:sym typeface="Garamond Bold"/>
              </a:rPr>
              <a:t>Shubham Upreti</a:t>
            </a:r>
          </a:p>
        </p:txBody>
      </p:sp>
      <p:sp>
        <p:nvSpPr>
          <p:cNvPr name="TextBox 17" id="17"/>
          <p:cNvSpPr txBox="true"/>
          <p:nvPr/>
        </p:nvSpPr>
        <p:spPr>
          <a:xfrm rot="0">
            <a:off x="7465448" y="38100"/>
            <a:ext cx="3113264" cy="533842"/>
          </a:xfrm>
          <a:prstGeom prst="rect">
            <a:avLst/>
          </a:prstGeom>
        </p:spPr>
        <p:txBody>
          <a:bodyPr anchor="t" rtlCol="false" tIns="0" lIns="0" bIns="0" rIns="0">
            <a:spAutoFit/>
          </a:bodyPr>
          <a:lstStyle/>
          <a:p>
            <a:pPr algn="l">
              <a:lnSpc>
                <a:spcPts val="4163"/>
              </a:lnSpc>
            </a:pPr>
            <a:r>
              <a:rPr lang="en-US" sz="3784">
                <a:solidFill>
                  <a:srgbClr val="000000">
                    <a:alpha val="52941"/>
                  </a:srgbClr>
                </a:solidFill>
                <a:latin typeface="Futura Black"/>
                <a:ea typeface="Futura Black"/>
                <a:cs typeface="Futura Black"/>
                <a:sym typeface="Futura Black"/>
              </a:rPr>
              <a:t>Figure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DAG2cU_Uo6s</dc:identifier>
  <dcterms:modified xsi:type="dcterms:W3CDTF">2011-08-01T06:04:30Z</dcterms:modified>
  <cp:revision>1</cp:revision>
  <dc:title>Blue White Shape Minimalist Business Presentation</dc:title>
</cp:coreProperties>
</file>