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7" r:id="rId2"/>
    <p:sldId id="273" r:id="rId3"/>
    <p:sldId id="275" r:id="rId4"/>
    <p:sldId id="277" r:id="rId5"/>
    <p:sldId id="321" r:id="rId6"/>
    <p:sldId id="264" r:id="rId7"/>
    <p:sldId id="266" r:id="rId8"/>
    <p:sldId id="279" r:id="rId9"/>
    <p:sldId id="270" r:id="rId10"/>
    <p:sldId id="272" r:id="rId11"/>
    <p:sldId id="281" r:id="rId12"/>
    <p:sldId id="283" r:id="rId13"/>
    <p:sldId id="285" r:id="rId14"/>
    <p:sldId id="302" r:id="rId15"/>
    <p:sldId id="303" r:id="rId16"/>
    <p:sldId id="286"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5" r:id="rId32"/>
    <p:sldId id="307" r:id="rId33"/>
    <p:sldId id="309" r:id="rId34"/>
    <p:sldId id="311" r:id="rId35"/>
    <p:sldId id="313" r:id="rId36"/>
    <p:sldId id="315" r:id="rId37"/>
    <p:sldId id="31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shan rawat" initials="rr" lastIdx="2"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500" autoAdjust="0"/>
    <p:restoredTop sz="94660"/>
  </p:normalViewPr>
  <p:slideViewPr>
    <p:cSldViewPr>
      <p:cViewPr>
        <p:scale>
          <a:sx n="75" d="100"/>
          <a:sy n="75" d="100"/>
        </p:scale>
        <p:origin x="-1810" y="-259"/>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0-04-13T19:55:51.209" idx="1">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0-04-13T21:27:50.659" idx="2">
    <p:pos x="10" y="10"/>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923DD02-A2BD-40AA-9DAB-8A8F4FA2055E}" type="datetimeFigureOut">
              <a:rPr lang="en-US" smtClean="0"/>
              <a:pPr/>
              <a:t>4/15/2020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DB8F0-9ABC-428C-A2CC-1C53B93C9D4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23DD02-A2BD-40AA-9DAB-8A8F4FA2055E}" type="datetimeFigureOut">
              <a:rPr lang="en-US" smtClean="0"/>
              <a:pPr/>
              <a:t>4/15/2020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DB8F0-9ABC-428C-A2CC-1C53B93C9D4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4"/>
            <a:ext cx="27432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600" y="274644"/>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23DD02-A2BD-40AA-9DAB-8A8F4FA2055E}" type="datetimeFigureOut">
              <a:rPr lang="en-US" smtClean="0"/>
              <a:pPr/>
              <a:t>4/15/2020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DB8F0-9ABC-428C-A2CC-1C53B93C9D4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23DD02-A2BD-40AA-9DAB-8A8F4FA2055E}" type="datetimeFigureOut">
              <a:rPr lang="en-US" smtClean="0"/>
              <a:pPr/>
              <a:t>4/15/2020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DB8F0-9ABC-428C-A2CC-1C53B93C9D4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23DD02-A2BD-40AA-9DAB-8A8F4FA2055E}" type="datetimeFigureOut">
              <a:rPr lang="en-US" smtClean="0"/>
              <a:pPr/>
              <a:t>4/15/2020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DB8F0-9ABC-428C-A2CC-1C53B93C9D4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600206"/>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600206"/>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923DD02-A2BD-40AA-9DAB-8A8F4FA2055E}" type="datetimeFigureOut">
              <a:rPr lang="en-US" smtClean="0"/>
              <a:pPr/>
              <a:t>4/15/2020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DB8F0-9ABC-428C-A2CC-1C53B93C9D4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923DD02-A2BD-40AA-9DAB-8A8F4FA2055E}" type="datetimeFigureOut">
              <a:rPr lang="en-US" smtClean="0"/>
              <a:pPr/>
              <a:t>4/15/2020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3DB8F0-9ABC-428C-A2CC-1C53B93C9D4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923DD02-A2BD-40AA-9DAB-8A8F4FA2055E}" type="datetimeFigureOut">
              <a:rPr lang="en-US" smtClean="0"/>
              <a:pPr/>
              <a:t>4/15/2020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3DB8F0-9ABC-428C-A2CC-1C53B93C9D4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23DD02-A2BD-40AA-9DAB-8A8F4FA2055E}" type="datetimeFigureOut">
              <a:rPr lang="en-US" smtClean="0"/>
              <a:pPr/>
              <a:t>4/15/2020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3DB8F0-9ABC-428C-A2CC-1C53B93C9D4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23DD02-A2BD-40AA-9DAB-8A8F4FA2055E}" type="datetimeFigureOut">
              <a:rPr lang="en-US" smtClean="0"/>
              <a:pPr/>
              <a:t>4/15/2020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DB8F0-9ABC-428C-A2CC-1C53B93C9D4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23DD02-A2BD-40AA-9DAB-8A8F4FA2055E}" type="datetimeFigureOut">
              <a:rPr lang="en-US" smtClean="0"/>
              <a:pPr/>
              <a:t>4/15/2020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DB8F0-9ABC-428C-A2CC-1C53B93C9D4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3DD02-A2BD-40AA-9DAB-8A8F4FA2055E}" type="datetimeFigureOut">
              <a:rPr lang="en-US" smtClean="0"/>
              <a:pPr/>
              <a:t>4/15/2020</a:t>
            </a:fld>
            <a:endParaRPr lang="en-IN"/>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3DB8F0-9ABC-428C-A2CC-1C53B93C9D4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5.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5.xml"/><Relationship Id="rId4" Type="http://schemas.openxmlformats.org/officeDocument/2006/relationships/comments" Target="../comments/commen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 y="165486"/>
            <a:ext cx="9255035" cy="1968137"/>
          </a:xfrm>
        </p:spPr>
        <p:txBody>
          <a:bodyPr>
            <a:normAutofit/>
          </a:bodyPr>
          <a:lstStyle/>
          <a:p>
            <a:pPr algn="ctr"/>
            <a:r>
              <a:rPr lang="en-US" sz="9600" b="1" dirty="0" smtClean="0">
                <a:latin typeface="Times New Roman" panose="02020603050405020304" pitchFamily="18" charset="0"/>
                <a:cs typeface="Times New Roman" panose="02020603050405020304" pitchFamily="18" charset="0"/>
              </a:rPr>
              <a:t>REVERSO</a:t>
            </a:r>
            <a:endParaRPr lang="en-US" sz="9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214678" y="4143380"/>
            <a:ext cx="2769326" cy="2428892"/>
          </a:xfrm>
        </p:spPr>
        <p:style>
          <a:lnRef idx="1">
            <a:schemeClr val="accent6"/>
          </a:lnRef>
          <a:fillRef idx="2">
            <a:schemeClr val="accent6"/>
          </a:fillRef>
          <a:effectRef idx="1">
            <a:schemeClr val="accent6"/>
          </a:effectRef>
          <a:fontRef idx="minor">
            <a:schemeClr val="dk1"/>
          </a:fontRef>
        </p:style>
        <p:txBody>
          <a:bodyPr>
            <a:noAutofit/>
          </a:bodyPr>
          <a:lstStyle/>
          <a:p>
            <a:r>
              <a:rPr lang="en-US" dirty="0" smtClean="0">
                <a:solidFill>
                  <a:srgbClr val="0070C0"/>
                </a:solidFill>
                <a:latin typeface="Times New Roman" panose="02020603050405020304" pitchFamily="18" charset="0"/>
                <a:cs typeface="Times New Roman" panose="02020603050405020304" pitchFamily="18" charset="0"/>
              </a:rPr>
              <a:t>NEW WAY </a:t>
            </a:r>
          </a:p>
          <a:p>
            <a:r>
              <a:rPr lang="en-US" dirty="0" smtClean="0">
                <a:solidFill>
                  <a:srgbClr val="0070C0"/>
                </a:solidFill>
                <a:latin typeface="Times New Roman" panose="02020603050405020304" pitchFamily="18" charset="0"/>
                <a:cs typeface="Times New Roman" panose="02020603050405020304" pitchFamily="18" charset="0"/>
              </a:rPr>
              <a:t>TO </a:t>
            </a:r>
          </a:p>
          <a:p>
            <a:r>
              <a:rPr lang="en-US" dirty="0" smtClean="0">
                <a:solidFill>
                  <a:srgbClr val="0070C0"/>
                </a:solidFill>
                <a:latin typeface="Times New Roman" panose="02020603050405020304" pitchFamily="18" charset="0"/>
                <a:cs typeface="Times New Roman" panose="02020603050405020304" pitchFamily="18" charset="0"/>
              </a:rPr>
              <a:t>SHOP ONLINE </a:t>
            </a: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3714755" y="1785948"/>
            <a:ext cx="1663171" cy="2357767"/>
          </a:xfrm>
          <a:prstGeom prst="rect">
            <a:avLst/>
          </a:prstGeom>
        </p:spPr>
      </p:pic>
    </p:spTree>
    <p:extLst>
      <p:ext uri="{BB962C8B-B14F-4D97-AF65-F5344CB8AC3E}">
        <p14:creationId xmlns:p14="http://schemas.microsoft.com/office/powerpoint/2010/main" xmlns="" val="29489986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9B6936-0F77-4322-A69C-2D372C5971D3}"/>
              </a:ext>
            </a:extLst>
          </p:cNvPr>
          <p:cNvSpPr>
            <a:spLocks noGrp="1"/>
          </p:cNvSpPr>
          <p:nvPr>
            <p:ph type="title"/>
          </p:nvPr>
        </p:nvSpPr>
        <p:spPr/>
        <p:txBody>
          <a:bodyPr/>
          <a:lstStyle/>
          <a:p>
            <a:pPr algn="ctr"/>
            <a:r>
              <a:rPr lang="en-US" b="1" dirty="0"/>
              <a:t>IF DESIGN NEW CLOTHES: </a:t>
            </a:r>
            <a:endParaRPr lang="en-IN" b="1" dirty="0"/>
          </a:p>
        </p:txBody>
      </p:sp>
      <p:sp>
        <p:nvSpPr>
          <p:cNvPr id="3" name="Text Placeholder 2">
            <a:extLst>
              <a:ext uri="{FF2B5EF4-FFF2-40B4-BE49-F238E27FC236}">
                <a16:creationId xmlns:a16="http://schemas.microsoft.com/office/drawing/2014/main" xmlns="" id="{C0971233-948E-42F7-8F07-2DFFEA59089B}"/>
              </a:ext>
            </a:extLst>
          </p:cNvPr>
          <p:cNvSpPr>
            <a:spLocks noGrp="1"/>
          </p:cNvSpPr>
          <p:nvPr>
            <p:ph type="body" idx="1"/>
          </p:nvPr>
        </p:nvSpPr>
        <p:spPr/>
        <p:txBody>
          <a:bodyPr/>
          <a:lstStyle/>
          <a:p>
            <a:r>
              <a:rPr lang="en-US" dirty="0"/>
              <a:t>Select Your Wear</a:t>
            </a:r>
            <a:endParaRPr lang="en-IN" dirty="0"/>
          </a:p>
        </p:txBody>
      </p:sp>
      <p:sp>
        <p:nvSpPr>
          <p:cNvPr id="4" name="Content Placeholder 3">
            <a:extLst>
              <a:ext uri="{FF2B5EF4-FFF2-40B4-BE49-F238E27FC236}">
                <a16:creationId xmlns:a16="http://schemas.microsoft.com/office/drawing/2014/main" xmlns="" id="{BF93E66A-6E63-4C60-BDFB-92D3CFB2CD4C}"/>
              </a:ext>
            </a:extLst>
          </p:cNvPr>
          <p:cNvSpPr>
            <a:spLocks noGrp="1"/>
          </p:cNvSpPr>
          <p:nvPr>
            <p:ph sz="half" idx="2"/>
          </p:nvPr>
        </p:nvSpPr>
        <p:spPr/>
        <p:txBody>
          <a:bodyPr/>
          <a:lstStyle/>
          <a:p>
            <a:r>
              <a:rPr lang="en-US" dirty="0"/>
              <a:t>Upper Wear</a:t>
            </a:r>
          </a:p>
          <a:p>
            <a:r>
              <a:rPr lang="en-US" dirty="0"/>
              <a:t>Bottom Wear</a:t>
            </a:r>
            <a:endParaRPr lang="en-IN" dirty="0"/>
          </a:p>
        </p:txBody>
      </p:sp>
      <p:sp>
        <p:nvSpPr>
          <p:cNvPr id="5" name="Text Placeholder 4">
            <a:extLst>
              <a:ext uri="{FF2B5EF4-FFF2-40B4-BE49-F238E27FC236}">
                <a16:creationId xmlns:a16="http://schemas.microsoft.com/office/drawing/2014/main" xmlns="" id="{FFEC31E4-772B-471B-8150-B4CD5AB2EEBE}"/>
              </a:ext>
            </a:extLst>
          </p:cNvPr>
          <p:cNvSpPr>
            <a:spLocks noGrp="1"/>
          </p:cNvSpPr>
          <p:nvPr>
            <p:ph type="body" sz="quarter" idx="3"/>
          </p:nvPr>
        </p:nvSpPr>
        <p:spPr/>
        <p:txBody>
          <a:bodyPr/>
          <a:lstStyle/>
          <a:p>
            <a:r>
              <a:rPr lang="en-US" dirty="0"/>
              <a:t>Select Your Bottom Wear</a:t>
            </a:r>
            <a:endParaRPr lang="en-IN" dirty="0"/>
          </a:p>
        </p:txBody>
      </p:sp>
      <p:pic>
        <p:nvPicPr>
          <p:cNvPr id="3074" name="Picture 2" descr="Black Slim-Fit Denim Jeans | Acne Studios | MR PORTER">
            <a:extLst>
              <a:ext uri="{FF2B5EF4-FFF2-40B4-BE49-F238E27FC236}">
                <a16:creationId xmlns:a16="http://schemas.microsoft.com/office/drawing/2014/main" xmlns="" id="{30BB5CB7-2280-41D9-AA42-99966DA05D97}"/>
              </a:ext>
            </a:extLst>
          </p:cNvPr>
          <p:cNvPicPr>
            <a:picLocks noGrp="1" noChangeAspect="1" noChangeArrowheads="1"/>
          </p:cNvPicPr>
          <p:nvPr>
            <p:ph sz="quarter" idx="4"/>
          </p:nvPr>
        </p:nvPicPr>
        <p:blipFill>
          <a:blip r:embed="rId2">
            <a:extLst>
              <a:ext uri="{28A0092B-C50C-407E-A947-70E740481C1C}">
                <a14:useLocalDpi xmlns:a14="http://schemas.microsoft.com/office/drawing/2010/main" xmlns="" val="0"/>
              </a:ext>
            </a:extLst>
          </a:blip>
          <a:srcRect/>
          <a:stretch>
            <a:fillRect/>
          </a:stretch>
        </p:blipFill>
        <p:spPr bwMode="auto">
          <a:xfrm>
            <a:off x="3777854" y="3429001"/>
            <a:ext cx="1571625" cy="2181225"/>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descr="Boys Shorts, बॉयज शॉर्ट्स at Rs 320 /piece(s) | Dadar ...">
            <a:extLst>
              <a:ext uri="{FF2B5EF4-FFF2-40B4-BE49-F238E27FC236}">
                <a16:creationId xmlns:a16="http://schemas.microsoft.com/office/drawing/2014/main" xmlns="" id="{FD07E892-FC1F-4A37-BD33-9D795BF9A75F}"/>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49479" y="3620296"/>
            <a:ext cx="1607344" cy="2143125"/>
          </a:xfrm>
          <a:prstGeom prst="rect">
            <a:avLst/>
          </a:prstGeom>
          <a:noFill/>
          <a:extLst>
            <a:ext uri="{909E8E84-426E-40DD-AFC4-6F175D3DCCD1}">
              <a14:hiddenFill xmlns:a14="http://schemas.microsoft.com/office/drawing/2010/main" xmlns="">
                <a:solidFill>
                  <a:srgbClr val="FFFFFF"/>
                </a:solidFill>
              </a14:hiddenFill>
            </a:ext>
          </a:extLst>
        </p:spPr>
      </p:pic>
      <p:pic>
        <p:nvPicPr>
          <p:cNvPr id="3078" name="Picture 6" descr="ROLLTOP® Men's Cotton Rich Blend Track Pants, Joggers, Sports Gym ...">
            <a:extLst>
              <a:ext uri="{FF2B5EF4-FFF2-40B4-BE49-F238E27FC236}">
                <a16:creationId xmlns:a16="http://schemas.microsoft.com/office/drawing/2014/main" xmlns="" id="{4BCE6A87-D2BE-48BF-AE17-0140BEBE46B1}"/>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147491" y="3717502"/>
            <a:ext cx="1350000" cy="18000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xmlns="" id="{46D7E29F-D994-4329-BAD0-6FCBEA4A7ADF}"/>
              </a:ext>
            </a:extLst>
          </p:cNvPr>
          <p:cNvSpPr txBox="1"/>
          <p:nvPr/>
        </p:nvSpPr>
        <p:spPr>
          <a:xfrm>
            <a:off x="4302128" y="5925384"/>
            <a:ext cx="696024" cy="369332"/>
          </a:xfrm>
          <a:prstGeom prst="rect">
            <a:avLst/>
          </a:prstGeom>
          <a:noFill/>
        </p:spPr>
        <p:txBody>
          <a:bodyPr wrap="none" rtlCol="0">
            <a:spAutoFit/>
          </a:bodyPr>
          <a:lstStyle/>
          <a:p>
            <a:r>
              <a:rPr lang="en-US" dirty="0"/>
              <a:t>Jeans</a:t>
            </a:r>
            <a:endParaRPr lang="en-IN" dirty="0"/>
          </a:p>
        </p:txBody>
      </p:sp>
      <p:sp>
        <p:nvSpPr>
          <p:cNvPr id="8" name="TextBox 7">
            <a:extLst>
              <a:ext uri="{FF2B5EF4-FFF2-40B4-BE49-F238E27FC236}">
                <a16:creationId xmlns:a16="http://schemas.microsoft.com/office/drawing/2014/main" xmlns="" id="{2FE90E38-8C63-4813-8716-155BB7B14EF2}"/>
              </a:ext>
            </a:extLst>
          </p:cNvPr>
          <p:cNvSpPr txBox="1"/>
          <p:nvPr/>
        </p:nvSpPr>
        <p:spPr>
          <a:xfrm>
            <a:off x="5955182" y="5925384"/>
            <a:ext cx="780983" cy="369332"/>
          </a:xfrm>
          <a:prstGeom prst="rect">
            <a:avLst/>
          </a:prstGeom>
          <a:noFill/>
        </p:spPr>
        <p:txBody>
          <a:bodyPr wrap="none" rtlCol="0">
            <a:spAutoFit/>
          </a:bodyPr>
          <a:lstStyle/>
          <a:p>
            <a:r>
              <a:rPr lang="en-US" dirty="0"/>
              <a:t>Shorts</a:t>
            </a:r>
            <a:endParaRPr lang="en-IN" dirty="0"/>
          </a:p>
        </p:txBody>
      </p:sp>
      <p:sp>
        <p:nvSpPr>
          <p:cNvPr id="9" name="TextBox 8">
            <a:extLst>
              <a:ext uri="{FF2B5EF4-FFF2-40B4-BE49-F238E27FC236}">
                <a16:creationId xmlns:a16="http://schemas.microsoft.com/office/drawing/2014/main" xmlns="" id="{149EFAB7-E2D0-447A-8016-28D9DA424E6C}"/>
              </a:ext>
            </a:extLst>
          </p:cNvPr>
          <p:cNvSpPr txBox="1"/>
          <p:nvPr/>
        </p:nvSpPr>
        <p:spPr>
          <a:xfrm>
            <a:off x="7574973" y="5925384"/>
            <a:ext cx="958789" cy="369332"/>
          </a:xfrm>
          <a:prstGeom prst="rect">
            <a:avLst/>
          </a:prstGeom>
          <a:noFill/>
        </p:spPr>
        <p:txBody>
          <a:bodyPr wrap="none" rtlCol="0">
            <a:spAutoFit/>
          </a:bodyPr>
          <a:lstStyle/>
          <a:p>
            <a:r>
              <a:rPr lang="en-US" dirty="0"/>
              <a:t>Pajamas</a:t>
            </a:r>
            <a:endParaRPr lang="en-IN" dirty="0"/>
          </a:p>
        </p:txBody>
      </p:sp>
    </p:spTree>
    <p:extLst>
      <p:ext uri="{BB962C8B-B14F-4D97-AF65-F5344CB8AC3E}">
        <p14:creationId xmlns:p14="http://schemas.microsoft.com/office/powerpoint/2010/main" xmlns="" val="5606705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039B06-F621-443A-808F-CECE5F7F7205}"/>
              </a:ext>
            </a:extLst>
          </p:cNvPr>
          <p:cNvSpPr>
            <a:spLocks noGrp="1"/>
          </p:cNvSpPr>
          <p:nvPr>
            <p:ph type="title"/>
          </p:nvPr>
        </p:nvSpPr>
        <p:spPr/>
        <p:txBody>
          <a:bodyPr>
            <a:normAutofit/>
          </a:bodyPr>
          <a:lstStyle/>
          <a:p>
            <a:r>
              <a:rPr lang="en-US" sz="3600" b="1" dirty="0"/>
              <a:t>Lets Assume you want to Design a T-Shirt</a:t>
            </a:r>
            <a:endParaRPr lang="en-IN" sz="3600" b="1" dirty="0"/>
          </a:p>
        </p:txBody>
      </p:sp>
      <p:pic>
        <p:nvPicPr>
          <p:cNvPr id="5" name="Content Placeholder 4" descr="Large Mens Black T Shirt, Rs 100 /piece, Royal Print | ID: 14375376573">
            <a:extLst>
              <a:ext uri="{FF2B5EF4-FFF2-40B4-BE49-F238E27FC236}">
                <a16:creationId xmlns:a16="http://schemas.microsoft.com/office/drawing/2014/main" xmlns="" id="{1115AA82-E0AF-4506-A865-4E0740FA42D0}"/>
              </a:ext>
            </a:extLst>
          </p:cNvPr>
          <p:cNvPicPr>
            <a:picLocks noGrp="1" noChangeAspect="1" noChangeArrowheads="1"/>
          </p:cNvPicPr>
          <p:nvPr>
            <p:ph sz="half" idx="1"/>
          </p:nvPr>
        </p:nvPicPr>
        <p:blipFill rotWithShape="1">
          <a:blip r:embed="rId2" cstate="print">
            <a:extLst>
              <a:ext uri="{28A0092B-C50C-407E-A947-70E740481C1C}">
                <a14:useLocalDpi xmlns:a14="http://schemas.microsoft.com/office/drawing/2010/main" xmlns="" val="0"/>
              </a:ext>
            </a:extLst>
          </a:blip>
          <a:srcRect l="-4124717" t="-4224759" r="-21" b="100021"/>
          <a:stretch/>
        </p:blipFill>
        <p:spPr bwMode="auto">
          <a:xfrm>
            <a:off x="1001575" y="1795048"/>
            <a:ext cx="1607344" cy="2143125"/>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a:extLst>
              <a:ext uri="{FF2B5EF4-FFF2-40B4-BE49-F238E27FC236}">
                <a16:creationId xmlns:a16="http://schemas.microsoft.com/office/drawing/2014/main" xmlns="" id="{24DDF77D-A8C1-48D6-8A5B-D7870089964A}"/>
              </a:ext>
            </a:extLst>
          </p:cNvPr>
          <p:cNvSpPr txBox="1"/>
          <p:nvPr/>
        </p:nvSpPr>
        <p:spPr>
          <a:xfrm>
            <a:off x="3176545" y="4780451"/>
            <a:ext cx="824948" cy="646331"/>
          </a:xfrm>
          <a:prstGeom prst="rect">
            <a:avLst/>
          </a:prstGeom>
          <a:noFill/>
        </p:spPr>
        <p:txBody>
          <a:bodyPr wrap="square" rtlCol="0">
            <a:spAutoFit/>
          </a:bodyPr>
          <a:lstStyle/>
          <a:p>
            <a:r>
              <a:rPr lang="en-US" dirty="0"/>
              <a:t>Designs</a:t>
            </a:r>
            <a:endParaRPr lang="en-IN" dirty="0"/>
          </a:p>
        </p:txBody>
      </p:sp>
      <p:sp>
        <p:nvSpPr>
          <p:cNvPr id="7" name="TextBox 6">
            <a:extLst>
              <a:ext uri="{FF2B5EF4-FFF2-40B4-BE49-F238E27FC236}">
                <a16:creationId xmlns:a16="http://schemas.microsoft.com/office/drawing/2014/main" xmlns="" id="{1FEA02B9-5EDC-44AD-BB3E-740526E58ABC}"/>
              </a:ext>
            </a:extLst>
          </p:cNvPr>
          <p:cNvSpPr txBox="1"/>
          <p:nvPr/>
        </p:nvSpPr>
        <p:spPr>
          <a:xfrm>
            <a:off x="3140160" y="3709202"/>
            <a:ext cx="565348" cy="369332"/>
          </a:xfrm>
          <a:prstGeom prst="rect">
            <a:avLst/>
          </a:prstGeom>
          <a:noFill/>
        </p:spPr>
        <p:txBody>
          <a:bodyPr wrap="none" rtlCol="0">
            <a:spAutoFit/>
          </a:bodyPr>
          <a:lstStyle/>
          <a:p>
            <a:r>
              <a:rPr lang="en-US" dirty="0"/>
              <a:t>Text</a:t>
            </a:r>
            <a:endParaRPr lang="en-IN" dirty="0"/>
          </a:p>
        </p:txBody>
      </p:sp>
      <p:sp>
        <p:nvSpPr>
          <p:cNvPr id="8" name="TextBox 7">
            <a:extLst>
              <a:ext uri="{FF2B5EF4-FFF2-40B4-BE49-F238E27FC236}">
                <a16:creationId xmlns:a16="http://schemas.microsoft.com/office/drawing/2014/main" xmlns="" id="{CAE5CD2F-4E9F-4ABE-8A5B-5134747765F4}"/>
              </a:ext>
            </a:extLst>
          </p:cNvPr>
          <p:cNvSpPr txBox="1"/>
          <p:nvPr/>
        </p:nvSpPr>
        <p:spPr>
          <a:xfrm>
            <a:off x="3140161" y="4210020"/>
            <a:ext cx="684803" cy="369332"/>
          </a:xfrm>
          <a:prstGeom prst="rect">
            <a:avLst/>
          </a:prstGeom>
          <a:noFill/>
        </p:spPr>
        <p:txBody>
          <a:bodyPr wrap="none" rtlCol="0">
            <a:spAutoFit/>
          </a:bodyPr>
          <a:lstStyle/>
          <a:p>
            <a:r>
              <a:rPr lang="en-US" dirty="0"/>
              <a:t>Color</a:t>
            </a:r>
            <a:endParaRPr lang="en-IN" dirty="0"/>
          </a:p>
        </p:txBody>
      </p:sp>
      <p:sp>
        <p:nvSpPr>
          <p:cNvPr id="9" name="Flowchart: Connector 8">
            <a:extLst>
              <a:ext uri="{FF2B5EF4-FFF2-40B4-BE49-F238E27FC236}">
                <a16:creationId xmlns:a16="http://schemas.microsoft.com/office/drawing/2014/main" xmlns="" id="{7C2D5FEA-FEDD-4A28-A09F-DF107B63805C}"/>
              </a:ext>
            </a:extLst>
          </p:cNvPr>
          <p:cNvSpPr/>
          <p:nvPr/>
        </p:nvSpPr>
        <p:spPr>
          <a:xfrm>
            <a:off x="2882349" y="4855800"/>
            <a:ext cx="106147" cy="157576"/>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xmlns="" id="{3D170A04-4850-4EBD-9CD5-503DE9246E86}"/>
              </a:ext>
            </a:extLst>
          </p:cNvPr>
          <p:cNvSpPr/>
          <p:nvPr/>
        </p:nvSpPr>
        <p:spPr>
          <a:xfrm>
            <a:off x="2874002" y="3780596"/>
            <a:ext cx="106147" cy="157576"/>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Connector 10">
            <a:extLst>
              <a:ext uri="{FF2B5EF4-FFF2-40B4-BE49-F238E27FC236}">
                <a16:creationId xmlns:a16="http://schemas.microsoft.com/office/drawing/2014/main" xmlns="" id="{791333D7-50D8-4181-89F2-9E4B6C999062}"/>
              </a:ext>
            </a:extLst>
          </p:cNvPr>
          <p:cNvSpPr/>
          <p:nvPr/>
        </p:nvSpPr>
        <p:spPr>
          <a:xfrm>
            <a:off x="2882349" y="4341473"/>
            <a:ext cx="106146" cy="157576"/>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xmlns="" id="{FBB94BC7-7BE9-487F-895D-914955657134}"/>
              </a:ext>
            </a:extLst>
          </p:cNvPr>
          <p:cNvSpPr txBox="1"/>
          <p:nvPr/>
        </p:nvSpPr>
        <p:spPr>
          <a:xfrm>
            <a:off x="2608919" y="5871676"/>
            <a:ext cx="1137183" cy="64633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dirty="0">
                <a:solidFill>
                  <a:schemeClr val="tx1"/>
                </a:solidFill>
              </a:rPr>
              <a:t>Try Virtually</a:t>
            </a:r>
            <a:endParaRPr lang="en-IN" dirty="0">
              <a:solidFill>
                <a:schemeClr val="tx1"/>
              </a:solidFill>
            </a:endParaRPr>
          </a:p>
        </p:txBody>
      </p:sp>
      <p:pic>
        <p:nvPicPr>
          <p:cNvPr id="1026" name="Picture 2" descr="Dc Tops &amp; T-Shirts | Batman T Shirt Black - Mens • Drimsingh">
            <a:extLst>
              <a:ext uri="{FF2B5EF4-FFF2-40B4-BE49-F238E27FC236}">
                <a16:creationId xmlns:a16="http://schemas.microsoft.com/office/drawing/2014/main" xmlns="" id="{0B68EE68-1F8E-438B-8F94-EFD5CA033056}"/>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77408" y="3367605"/>
            <a:ext cx="1607344" cy="2143125"/>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Batman Logo Black Men's T-Shirt">
            <a:extLst>
              <a:ext uri="{FF2B5EF4-FFF2-40B4-BE49-F238E27FC236}">
                <a16:creationId xmlns:a16="http://schemas.microsoft.com/office/drawing/2014/main" xmlns="" id="{43165317-16E0-4880-88C2-BF1C3AF489A5}"/>
              </a:ext>
            </a:extLst>
          </p:cNvPr>
          <p:cNvPicPr>
            <a:picLocks noGrp="1" noChangeAspect="1" noChangeArrowheads="1"/>
          </p:cNvPicPr>
          <p:nvPr>
            <p:ph sz="half" idx="2"/>
          </p:nvPr>
        </p:nvPicPr>
        <p:blipFill>
          <a:blip r:embed="rId4">
            <a:extLst>
              <a:ext uri="{28A0092B-C50C-407E-A947-70E740481C1C}">
                <a14:useLocalDpi xmlns:a14="http://schemas.microsoft.com/office/drawing/2010/main" xmlns="" val="0"/>
              </a:ext>
            </a:extLst>
          </a:blip>
          <a:srcRect/>
          <a:stretch>
            <a:fillRect/>
          </a:stretch>
        </p:blipFill>
        <p:spPr bwMode="auto">
          <a:xfrm>
            <a:off x="5917761" y="2866609"/>
            <a:ext cx="1343025" cy="2552700"/>
          </a:xfrm>
          <a:prstGeom prst="rect">
            <a:avLst/>
          </a:prstGeom>
          <a:noFill/>
          <a:extLst>
            <a:ext uri="{909E8E84-426E-40DD-AFC4-6F175D3DCCD1}">
              <a14:hiddenFill xmlns:a14="http://schemas.microsoft.com/office/drawing/2010/main" xmlns="">
                <a:solidFill>
                  <a:srgbClr val="FFFFFF"/>
                </a:solidFill>
              </a14:hiddenFill>
            </a:ext>
          </a:extLst>
        </p:spPr>
      </p:pic>
      <p:cxnSp>
        <p:nvCxnSpPr>
          <p:cNvPr id="20" name="Straight Connector 19">
            <a:extLst>
              <a:ext uri="{FF2B5EF4-FFF2-40B4-BE49-F238E27FC236}">
                <a16:creationId xmlns:a16="http://schemas.microsoft.com/office/drawing/2014/main" xmlns="" id="{413524F1-2B05-4C9F-8280-D5C0F6691E9A}"/>
              </a:ext>
            </a:extLst>
          </p:cNvPr>
          <p:cNvCxnSpPr/>
          <p:nvPr/>
        </p:nvCxnSpPr>
        <p:spPr>
          <a:xfrm>
            <a:off x="4373218" y="2093844"/>
            <a:ext cx="0" cy="45985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CDEA541D-831D-4195-B42A-980582F771D2}"/>
              </a:ext>
            </a:extLst>
          </p:cNvPr>
          <p:cNvCxnSpPr/>
          <p:nvPr/>
        </p:nvCxnSpPr>
        <p:spPr>
          <a:xfrm flipV="1">
            <a:off x="4373218" y="1444487"/>
            <a:ext cx="0" cy="6493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xmlns="" id="{492AE877-B4FE-4C9A-B2AD-D741AFF61114}"/>
              </a:ext>
            </a:extLst>
          </p:cNvPr>
          <p:cNvSpPr txBox="1"/>
          <p:nvPr/>
        </p:nvSpPr>
        <p:spPr>
          <a:xfrm>
            <a:off x="4744944" y="1555234"/>
            <a:ext cx="2057388" cy="1077218"/>
          </a:xfrm>
          <a:prstGeom prst="rect">
            <a:avLst/>
          </a:prstGeom>
          <a:noFill/>
        </p:spPr>
        <p:txBody>
          <a:bodyPr wrap="square" rtlCol="0">
            <a:spAutoFit/>
          </a:bodyPr>
          <a:lstStyle/>
          <a:p>
            <a:r>
              <a:rPr lang="en-US" sz="3200" dirty="0"/>
              <a:t>IF TRY VIRTUALLY:</a:t>
            </a:r>
            <a:endParaRPr lang="en-IN" sz="3200" dirty="0"/>
          </a:p>
        </p:txBody>
      </p:sp>
      <p:sp>
        <p:nvSpPr>
          <p:cNvPr id="24" name="TextBox 23">
            <a:extLst>
              <a:ext uri="{FF2B5EF4-FFF2-40B4-BE49-F238E27FC236}">
                <a16:creationId xmlns:a16="http://schemas.microsoft.com/office/drawing/2014/main" xmlns="" id="{CC219D31-B3FF-4E76-BD26-B7F6747D2998}"/>
              </a:ext>
            </a:extLst>
          </p:cNvPr>
          <p:cNvSpPr txBox="1"/>
          <p:nvPr/>
        </p:nvSpPr>
        <p:spPr>
          <a:xfrm>
            <a:off x="715622" y="1830074"/>
            <a:ext cx="3140758" cy="95410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2800" dirty="0">
                <a:solidFill>
                  <a:schemeClr val="tx1"/>
                </a:solidFill>
              </a:rPr>
              <a:t>Reverso Pro Designing Room</a:t>
            </a:r>
            <a:endParaRPr lang="en-IN" sz="2800" dirty="0">
              <a:solidFill>
                <a:schemeClr val="tx1"/>
              </a:solidFill>
            </a:endParaRPr>
          </a:p>
        </p:txBody>
      </p:sp>
      <p:sp>
        <p:nvSpPr>
          <p:cNvPr id="25" name="TextBox 24">
            <a:extLst>
              <a:ext uri="{FF2B5EF4-FFF2-40B4-BE49-F238E27FC236}">
                <a16:creationId xmlns:a16="http://schemas.microsoft.com/office/drawing/2014/main" xmlns="" id="{4C8C401D-4496-44F8-9FE0-F46FCB7C640F}"/>
              </a:ext>
            </a:extLst>
          </p:cNvPr>
          <p:cNvSpPr txBox="1"/>
          <p:nvPr/>
        </p:nvSpPr>
        <p:spPr>
          <a:xfrm>
            <a:off x="7414592" y="6056342"/>
            <a:ext cx="1252315"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dirty="0">
                <a:solidFill>
                  <a:schemeClr val="tx1"/>
                </a:solidFill>
              </a:rPr>
              <a:t>BUY NOW</a:t>
            </a:r>
            <a:endParaRPr lang="en-IN" dirty="0">
              <a:solidFill>
                <a:schemeClr val="tx1"/>
              </a:solidFill>
            </a:endParaRPr>
          </a:p>
        </p:txBody>
      </p:sp>
      <p:sp>
        <p:nvSpPr>
          <p:cNvPr id="27" name="Speech Bubble: Rectangle 26">
            <a:extLst>
              <a:ext uri="{FF2B5EF4-FFF2-40B4-BE49-F238E27FC236}">
                <a16:creationId xmlns:a16="http://schemas.microsoft.com/office/drawing/2014/main" xmlns="" id="{933E1374-5D6C-417B-AB59-C01ED024EDAF}"/>
              </a:ext>
            </a:extLst>
          </p:cNvPr>
          <p:cNvSpPr/>
          <p:nvPr/>
        </p:nvSpPr>
        <p:spPr>
          <a:xfrm rot="1774779">
            <a:off x="7640703" y="2397277"/>
            <a:ext cx="1252315" cy="938664"/>
          </a:xfrm>
          <a:prstGeom prst="wedgeRectCallo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solidFill>
                  <a:schemeClr val="tx1"/>
                </a:solidFill>
              </a:rPr>
              <a:t>Looking Great!</a:t>
            </a:r>
            <a:endParaRPr lang="en-IN" dirty="0">
              <a:solidFill>
                <a:schemeClr val="tx1"/>
              </a:solidFill>
            </a:endParaRPr>
          </a:p>
        </p:txBody>
      </p:sp>
    </p:spTree>
    <p:extLst>
      <p:ext uri="{BB962C8B-B14F-4D97-AF65-F5344CB8AC3E}">
        <p14:creationId xmlns:p14="http://schemas.microsoft.com/office/powerpoint/2010/main" xmlns="" val="3227115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A5F92F-5B97-4522-8077-82A1664E5FEF}"/>
              </a:ext>
            </a:extLst>
          </p:cNvPr>
          <p:cNvSpPr>
            <a:spLocks noGrp="1"/>
          </p:cNvSpPr>
          <p:nvPr>
            <p:ph type="title"/>
          </p:nvPr>
        </p:nvSpPr>
        <p:spPr/>
        <p:txBody>
          <a:bodyPr/>
          <a:lstStyle/>
          <a:p>
            <a:r>
              <a:rPr lang="en-US" b="1" dirty="0"/>
              <a:t>Payment Procedures</a:t>
            </a:r>
            <a:endParaRPr lang="en-IN" b="1" dirty="0"/>
          </a:p>
        </p:txBody>
      </p:sp>
      <p:sp>
        <p:nvSpPr>
          <p:cNvPr id="3" name="Text Placeholder 2">
            <a:extLst>
              <a:ext uri="{FF2B5EF4-FFF2-40B4-BE49-F238E27FC236}">
                <a16:creationId xmlns:a16="http://schemas.microsoft.com/office/drawing/2014/main" xmlns="" id="{3963B015-B8A0-4AE0-81A4-BEEF934B3BA7}"/>
              </a:ext>
            </a:extLst>
          </p:cNvPr>
          <p:cNvSpPr>
            <a:spLocks noGrp="1"/>
          </p:cNvSpPr>
          <p:nvPr>
            <p:ph type="body" idx="1"/>
          </p:nvPr>
        </p:nvSpPr>
        <p:spPr/>
        <p:txBody>
          <a:bodyPr/>
          <a:lstStyle/>
          <a:p>
            <a:r>
              <a:rPr lang="en-US" dirty="0"/>
              <a:t>CARD </a:t>
            </a:r>
            <a:endParaRPr lang="en-IN" dirty="0"/>
          </a:p>
        </p:txBody>
      </p:sp>
      <p:sp>
        <p:nvSpPr>
          <p:cNvPr id="5" name="Text Placeholder 4">
            <a:extLst>
              <a:ext uri="{FF2B5EF4-FFF2-40B4-BE49-F238E27FC236}">
                <a16:creationId xmlns:a16="http://schemas.microsoft.com/office/drawing/2014/main" xmlns="" id="{1E3DDFBD-1832-4FB9-9D3D-15B441A29BA8}"/>
              </a:ext>
            </a:extLst>
          </p:cNvPr>
          <p:cNvSpPr>
            <a:spLocks noGrp="1"/>
          </p:cNvSpPr>
          <p:nvPr>
            <p:ph type="body" sz="quarter" idx="3"/>
          </p:nvPr>
        </p:nvSpPr>
        <p:spPr/>
        <p:txBody>
          <a:bodyPr/>
          <a:lstStyle/>
          <a:p>
            <a:r>
              <a:rPr lang="en-US" dirty="0"/>
              <a:t>NET BANKING</a:t>
            </a:r>
            <a:endParaRPr lang="en-IN" dirty="0"/>
          </a:p>
        </p:txBody>
      </p:sp>
      <p:pic>
        <p:nvPicPr>
          <p:cNvPr id="2050" name="Picture 2" descr="Clearent Hosted Payment Page by Clearent">
            <a:extLst>
              <a:ext uri="{FF2B5EF4-FFF2-40B4-BE49-F238E27FC236}">
                <a16:creationId xmlns:a16="http://schemas.microsoft.com/office/drawing/2014/main" xmlns="" id="{738581B1-7D50-4E73-9794-7A804F292FF5}"/>
              </a:ext>
            </a:extLst>
          </p:cNvPr>
          <p:cNvPicPr>
            <a:picLocks noGrp="1" noChangeAspect="1" noChangeArrowheads="1"/>
          </p:cNvPicPr>
          <p:nvPr>
            <p:ph sz="half" idx="2"/>
          </p:nvPr>
        </p:nvPicPr>
        <p:blipFill>
          <a:blip r:embed="rId2">
            <a:extLst>
              <a:ext uri="{28A0092B-C50C-407E-A947-70E740481C1C}">
                <a14:useLocalDpi xmlns:a14="http://schemas.microsoft.com/office/drawing/2010/main" xmlns="" val="0"/>
              </a:ext>
            </a:extLst>
          </a:blip>
          <a:srcRect/>
          <a:stretch>
            <a:fillRect/>
          </a:stretch>
        </p:blipFill>
        <p:spPr bwMode="auto">
          <a:xfrm>
            <a:off x="954157" y="2925695"/>
            <a:ext cx="2429675" cy="3095586"/>
          </a:xfrm>
          <a:prstGeom prst="rect">
            <a:avLst/>
          </a:prstGeom>
          <a:noFill/>
          <a:extLst>
            <a:ext uri="{909E8E84-426E-40DD-AFC4-6F175D3DCCD1}">
              <a14:hiddenFill xmlns:a14="http://schemas.microsoft.com/office/drawing/2010/main" xmlns="">
                <a:solidFill>
                  <a:srgbClr val="FFFFFF"/>
                </a:solidFill>
              </a14:hiddenFill>
            </a:ext>
          </a:extLst>
        </p:spPr>
      </p:pic>
      <p:pic>
        <p:nvPicPr>
          <p:cNvPr id="2054" name="Picture 6" descr="This is how you can reset your SBI net banking password ...">
            <a:extLst>
              <a:ext uri="{FF2B5EF4-FFF2-40B4-BE49-F238E27FC236}">
                <a16:creationId xmlns:a16="http://schemas.microsoft.com/office/drawing/2014/main" xmlns="" id="{DF1A381D-1998-4519-B933-99ABD968047B}"/>
              </a:ext>
            </a:extLst>
          </p:cNvPr>
          <p:cNvPicPr>
            <a:picLocks noGrp="1" noChangeAspect="1" noChangeArrowheads="1"/>
          </p:cNvPicPr>
          <p:nvPr>
            <p:ph sz="quarter" idx="4"/>
          </p:nvPr>
        </p:nvPicPr>
        <p:blipFill>
          <a:blip r:embed="rId3">
            <a:extLst>
              <a:ext uri="{28A0092B-C50C-407E-A947-70E740481C1C}">
                <a14:useLocalDpi xmlns:a14="http://schemas.microsoft.com/office/drawing/2010/main" xmlns="" val="0"/>
              </a:ext>
            </a:extLst>
          </a:blip>
          <a:srcRect/>
          <a:stretch>
            <a:fillRect/>
          </a:stretch>
        </p:blipFill>
        <p:spPr bwMode="auto">
          <a:xfrm>
            <a:off x="4673619" y="2781439"/>
            <a:ext cx="3516225" cy="2625448"/>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3" name="Straight Connector 12">
            <a:extLst>
              <a:ext uri="{FF2B5EF4-FFF2-40B4-BE49-F238E27FC236}">
                <a16:creationId xmlns:a16="http://schemas.microsoft.com/office/drawing/2014/main" xmlns="" id="{225ACC71-9B1B-4EE3-B949-926FBD39FE90}"/>
              </a:ext>
            </a:extLst>
          </p:cNvPr>
          <p:cNvCxnSpPr>
            <a:cxnSpLocks/>
          </p:cNvCxnSpPr>
          <p:nvPr/>
        </p:nvCxnSpPr>
        <p:spPr>
          <a:xfrm>
            <a:off x="4164496" y="1690689"/>
            <a:ext cx="0" cy="4935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9236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06156F-196D-4369-9322-EDBE117EF411}"/>
              </a:ext>
            </a:extLst>
          </p:cNvPr>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US" b="1" dirty="0">
                <a:solidFill>
                  <a:schemeClr val="tx1"/>
                </a:solidFill>
              </a:rPr>
              <a:t>Reverso Team</a:t>
            </a:r>
            <a:endParaRPr lang="en-IN" b="1" dirty="0">
              <a:solidFill>
                <a:schemeClr val="tx1"/>
              </a:solidFill>
            </a:endParaRPr>
          </a:p>
        </p:txBody>
      </p:sp>
      <p:sp>
        <p:nvSpPr>
          <p:cNvPr id="3" name="Content Placeholder 2">
            <a:extLst>
              <a:ext uri="{FF2B5EF4-FFF2-40B4-BE49-F238E27FC236}">
                <a16:creationId xmlns:a16="http://schemas.microsoft.com/office/drawing/2014/main" xmlns="" id="{777FD809-AEEE-42F8-9066-34C20F79E185}"/>
              </a:ext>
            </a:extLst>
          </p:cNvPr>
          <p:cNvSpPr>
            <a:spLocks noGrp="1"/>
          </p:cNvSpPr>
          <p:nvPr>
            <p:ph idx="1"/>
          </p:nvPr>
        </p:nvSpPr>
        <p:spPr/>
        <p:txBody>
          <a:bodyPr>
            <a:normAutofit/>
          </a:bodyPr>
          <a:lstStyle/>
          <a:p>
            <a:pPr marL="0" indent="0">
              <a:buNone/>
            </a:pPr>
            <a:r>
              <a:rPr lang="en-US" dirty="0"/>
              <a:t>Dear Customer, Your Payment has been received and within a week for sure you will receive your parcel.</a:t>
            </a:r>
          </a:p>
          <a:p>
            <a:pPr marL="0" indent="0">
              <a:buNone/>
            </a:pPr>
            <a:r>
              <a:rPr lang="en-US" dirty="0" smtClean="0"/>
              <a:t>For </a:t>
            </a:r>
            <a:r>
              <a:rPr lang="en-US" dirty="0"/>
              <a:t>More Details Contact to </a:t>
            </a:r>
            <a:r>
              <a:rPr lang="en-US" dirty="0" smtClean="0"/>
              <a:t>8076333489/9717403142</a:t>
            </a:r>
            <a:r>
              <a:rPr lang="en-US" dirty="0"/>
              <a:t>.</a:t>
            </a:r>
          </a:p>
          <a:p>
            <a:pPr marL="0" indent="0">
              <a:buNone/>
            </a:pPr>
            <a:endParaRPr lang="en-US" dirty="0"/>
          </a:p>
          <a:p>
            <a:pPr marL="0" indent="0" algn="ctr">
              <a:buNone/>
            </a:pPr>
            <a:r>
              <a:rPr lang="en-US" b="1" dirty="0"/>
              <a:t>THANK YOU FOR SHOPPING. </a:t>
            </a:r>
          </a:p>
          <a:p>
            <a:pPr marL="0" indent="0">
              <a:buNone/>
            </a:pPr>
            <a:r>
              <a:rPr lang="en-US" b="1" dirty="0"/>
              <a:t>                         </a:t>
            </a:r>
            <a:r>
              <a:rPr lang="en-US" b="1" dirty="0" smtClean="0"/>
              <a:t>HAVE </a:t>
            </a:r>
            <a:r>
              <a:rPr lang="en-US" b="1" dirty="0"/>
              <a:t>A GREAT DAY.</a:t>
            </a:r>
            <a:endParaRPr lang="en-IN" b="1" dirty="0"/>
          </a:p>
        </p:txBody>
      </p:sp>
    </p:spTree>
    <p:extLst>
      <p:ext uri="{BB962C8B-B14F-4D97-AF65-F5344CB8AC3E}">
        <p14:creationId xmlns:p14="http://schemas.microsoft.com/office/powerpoint/2010/main" xmlns="" val="191228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b="1" dirty="0" smtClean="0"/>
              <a:t>Introduction</a:t>
            </a:r>
            <a:endParaRPr lang="en-IN" b="1" dirty="0"/>
          </a:p>
        </p:txBody>
      </p:sp>
      <p:sp>
        <p:nvSpPr>
          <p:cNvPr id="3" name="Content Placeholder 2"/>
          <p:cNvSpPr>
            <a:spLocks noGrp="1"/>
          </p:cNvSpPr>
          <p:nvPr>
            <p:ph idx="1"/>
          </p:nvPr>
        </p:nvSpPr>
        <p:spPr>
          <a:xfrm>
            <a:off x="457200" y="1928802"/>
            <a:ext cx="8229600" cy="4500594"/>
          </a:xfrm>
        </p:spPr>
        <p:txBody>
          <a:bodyPr>
            <a:normAutofit fontScale="70000" lnSpcReduction="20000"/>
          </a:bodyPr>
          <a:lstStyle/>
          <a:p>
            <a:r>
              <a:rPr lang="en-US" dirty="0" smtClean="0"/>
              <a:t>The primary aim of this app is to create a virtual trial room for the online consumers this app is mainly for all who mostly buy their things online and feels annoying to visit shopping mall and also for them who shops most of the things online. It basically focuses on the clothes or we can say outfit and accessories like shades or sunglasses and Scarfs. Just think for once before buying clothes from online if you can wear and see the clothes how amazing it would be. Just think for once you liked a good outfit on online shopping and you want to buy that outfit but you are confuse whether it would suit you or not. This app will solve that problem in minutes it will create a virtual trial room for you and it will provide you an Analyze how good or bad are you looking at your outfit Which you want to buy and you can also share your virtual trial room images to your near and dear ones to take the view point of them.</a:t>
            </a:r>
            <a:endParaRPr lang="en-IN" dirty="0" smtClean="0"/>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b="1" dirty="0" smtClean="0"/>
              <a:t>Agile Manifesto</a:t>
            </a:r>
            <a:endParaRPr lang="en-IN" b="1" dirty="0"/>
          </a:p>
        </p:txBody>
      </p:sp>
      <p:sp>
        <p:nvSpPr>
          <p:cNvPr id="3" name="Content Placeholder 2"/>
          <p:cNvSpPr>
            <a:spLocks noGrp="1"/>
          </p:cNvSpPr>
          <p:nvPr>
            <p:ph idx="1"/>
          </p:nvPr>
        </p:nvSpPr>
        <p:spPr>
          <a:xfrm>
            <a:off x="457200" y="1785926"/>
            <a:ext cx="8229600" cy="4643470"/>
          </a:xfrm>
        </p:spPr>
        <p:txBody>
          <a:bodyPr>
            <a:normAutofit fontScale="55000" lnSpcReduction="20000"/>
          </a:bodyPr>
          <a:lstStyle/>
          <a:p>
            <a:r>
              <a:rPr lang="en-US" b="1" dirty="0" smtClean="0"/>
              <a:t>Individuals and interactions over Processes and Tools : </a:t>
            </a:r>
            <a:r>
              <a:rPr lang="en-US" dirty="0" smtClean="0"/>
              <a:t>Interactions with developers or client department for easy interface between user and application i.e making amateur tools that any age of person can use moderately.</a:t>
            </a:r>
            <a:endParaRPr lang="en-IN" dirty="0" smtClean="0"/>
          </a:p>
          <a:p>
            <a:pPr>
              <a:buNone/>
            </a:pPr>
            <a:r>
              <a:rPr lang="en-US" dirty="0" smtClean="0"/>
              <a:t> </a:t>
            </a:r>
            <a:endParaRPr lang="en-IN" dirty="0" smtClean="0"/>
          </a:p>
          <a:p>
            <a:r>
              <a:rPr lang="en-US" b="1" dirty="0" smtClean="0"/>
              <a:t>Customer collaboration over contract negotiation : </a:t>
            </a:r>
            <a:r>
              <a:rPr lang="en-US" dirty="0" smtClean="0"/>
              <a:t>As we will collaborate with our customers and listen to their requirements and will bring update in our project .</a:t>
            </a:r>
            <a:endParaRPr lang="en-IN" dirty="0" smtClean="0"/>
          </a:p>
          <a:p>
            <a:pPr>
              <a:buNone/>
            </a:pPr>
            <a:r>
              <a:rPr lang="en-US" dirty="0" smtClean="0"/>
              <a:t> </a:t>
            </a:r>
            <a:endParaRPr lang="en-IN" dirty="0" smtClean="0"/>
          </a:p>
          <a:p>
            <a:pPr>
              <a:buNone/>
            </a:pPr>
            <a:r>
              <a:rPr lang="en-US" dirty="0" smtClean="0"/>
              <a:t> </a:t>
            </a:r>
            <a:endParaRPr lang="en-IN" dirty="0" smtClean="0"/>
          </a:p>
          <a:p>
            <a:r>
              <a:rPr lang="en-US" b="1" dirty="0" smtClean="0"/>
              <a:t>Working software over Comprehensive Documentation:</a:t>
            </a:r>
            <a:r>
              <a:rPr lang="en-US" dirty="0" smtClean="0"/>
              <a:t> We can collaborate accessing or surfing our application. Collaborating with customer not only give us support for better application but along we get innovative ideas that we can implement in application.</a:t>
            </a:r>
            <a:endParaRPr lang="en-IN" dirty="0" smtClean="0"/>
          </a:p>
          <a:p>
            <a:pPr>
              <a:buNone/>
            </a:pPr>
            <a:r>
              <a:rPr lang="en-US" dirty="0" smtClean="0"/>
              <a:t> </a:t>
            </a:r>
            <a:endParaRPr lang="en-IN" dirty="0" smtClean="0"/>
          </a:p>
          <a:p>
            <a:r>
              <a:rPr lang="en-US" b="1" dirty="0" smtClean="0"/>
              <a:t>Responding to change</a:t>
            </a:r>
            <a:r>
              <a:rPr lang="en-US" dirty="0" smtClean="0"/>
              <a:t> </a:t>
            </a:r>
            <a:r>
              <a:rPr lang="en-US" b="1" dirty="0" smtClean="0"/>
              <a:t>Over Following a Plan : </a:t>
            </a:r>
            <a:r>
              <a:rPr lang="en-US" dirty="0" smtClean="0"/>
              <a:t>As we get reviews from user and problems related to application or product, but as ability to making changes decrease &amp; cost increases. By through reviews we can our update application to fulfill customer basic needs and Our team will approach planning, working &amp; giving priorities to feedback/ reviews and giving them a quick change for  nil disturbance.</a:t>
            </a:r>
            <a:endParaRPr lang="en-IN" dirty="0" smtClean="0"/>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b="1" dirty="0" smtClean="0"/>
              <a:t>List Of Diagrams</a:t>
            </a:r>
            <a:endParaRPr lang="en-IN" b="1" dirty="0"/>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Ø"/>
            </a:pPr>
            <a:r>
              <a:rPr lang="en-IN" b="1" dirty="0" smtClean="0"/>
              <a:t>The List of diagrams Include the following :</a:t>
            </a:r>
          </a:p>
          <a:p>
            <a:pPr marL="514350" indent="-514350">
              <a:buFont typeface="+mj-lt"/>
              <a:buAutoNum type="arabicPeriod"/>
            </a:pPr>
            <a:r>
              <a:rPr lang="en-IN" dirty="0" smtClean="0"/>
              <a:t>Entity Relationship Diagram (ERDs).</a:t>
            </a:r>
          </a:p>
          <a:p>
            <a:pPr marL="514350" indent="-514350">
              <a:buFont typeface="+mj-lt"/>
              <a:buAutoNum type="arabicPeriod"/>
            </a:pPr>
            <a:r>
              <a:rPr lang="en-IN" dirty="0" smtClean="0"/>
              <a:t>Data Flow Diagrams(DFDs).</a:t>
            </a:r>
          </a:p>
          <a:p>
            <a:pPr marL="514350" indent="-514350">
              <a:buFont typeface="Wingdings" pitchFamily="2" charset="2"/>
              <a:buChar char="Ø"/>
            </a:pPr>
            <a:r>
              <a:rPr lang="en-IN" dirty="0" smtClean="0"/>
              <a:t>Level 0</a:t>
            </a:r>
          </a:p>
          <a:p>
            <a:pPr marL="514350" indent="-514350">
              <a:buFont typeface="Wingdings" pitchFamily="2" charset="2"/>
              <a:buChar char="Ø"/>
            </a:pPr>
            <a:r>
              <a:rPr lang="en-IN" dirty="0" smtClean="0"/>
              <a:t>Level 1</a:t>
            </a:r>
          </a:p>
          <a:p>
            <a:pPr marL="514350" indent="-514350">
              <a:buFont typeface="Wingdings" pitchFamily="2" charset="2"/>
              <a:buChar char="Ø"/>
            </a:pPr>
            <a:r>
              <a:rPr lang="en-IN" dirty="0" smtClean="0"/>
              <a:t>Level2</a:t>
            </a:r>
          </a:p>
          <a:p>
            <a:pPr marL="514350" indent="-514350">
              <a:buFont typeface="Arial" pitchFamily="34" charset="0"/>
              <a:buAutoNum type="arabicPeriod" startAt="3"/>
            </a:pPr>
            <a:r>
              <a:rPr lang="en-IN" dirty="0" smtClean="0"/>
              <a:t>State Chart or State Diagram.</a:t>
            </a:r>
          </a:p>
          <a:p>
            <a:pPr marL="514350" indent="-514350">
              <a:buAutoNum type="arabicPeriod" startAt="3"/>
            </a:pPr>
            <a:r>
              <a:rPr lang="en-IN" dirty="0" smtClean="0"/>
              <a:t>Sequence Diagram.</a:t>
            </a:r>
          </a:p>
          <a:p>
            <a:pPr marL="514350" indent="-514350">
              <a:buAutoNum type="arabicPeriod" startAt="3"/>
            </a:pPr>
            <a:r>
              <a:rPr lang="en-IN" dirty="0" smtClean="0"/>
              <a:t>Class Diagram.</a:t>
            </a:r>
          </a:p>
          <a:p>
            <a:pPr marL="514350" indent="-514350">
              <a:buAutoNum type="arabicPeriod" startAt="3"/>
            </a:pPr>
            <a:r>
              <a:rPr lang="en-IN" dirty="0" smtClean="0"/>
              <a:t>Pert Chart.</a:t>
            </a: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b="1" dirty="0" smtClean="0"/>
              <a:t>Entity Relationship Diagram </a:t>
            </a:r>
            <a:endParaRPr lang="en-IN" b="1" dirty="0"/>
          </a:p>
        </p:txBody>
      </p:sp>
      <p:pic>
        <p:nvPicPr>
          <p:cNvPr id="5" name="Content Placeholder 4" descr="Entity Relationship diagram.jpeg"/>
          <p:cNvPicPr>
            <a:picLocks noGrp="1" noChangeAspect="1"/>
          </p:cNvPicPr>
          <p:nvPr>
            <p:ph idx="1"/>
          </p:nvPr>
        </p:nvPicPr>
        <p:blipFill>
          <a:blip r:embed="rId2"/>
          <a:stretch>
            <a:fillRect/>
          </a:stretch>
        </p:blipFill>
        <p:spPr>
          <a:xfrm>
            <a:off x="1781556" y="1600200"/>
            <a:ext cx="5580887" cy="45259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b="1" dirty="0" smtClean="0"/>
              <a:t>DFD (Level 0) </a:t>
            </a:r>
            <a:endParaRPr lang="en-IN" b="1" dirty="0"/>
          </a:p>
        </p:txBody>
      </p:sp>
      <p:pic>
        <p:nvPicPr>
          <p:cNvPr id="4" name="Content Placeholder 3" descr="Data Flow Zero.jpg"/>
          <p:cNvPicPr>
            <a:picLocks noGrp="1" noChangeAspect="1"/>
          </p:cNvPicPr>
          <p:nvPr>
            <p:ph idx="1"/>
          </p:nvPr>
        </p:nvPicPr>
        <p:blipFill>
          <a:blip r:embed="rId2"/>
          <a:stretch>
            <a:fillRect/>
          </a:stretch>
        </p:blipFill>
        <p:spPr>
          <a:xfrm>
            <a:off x="457200" y="2435598"/>
            <a:ext cx="8229600" cy="28551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b="1" dirty="0" smtClean="0"/>
              <a:t>DFD(Level 1)</a:t>
            </a:r>
            <a:endParaRPr lang="en-IN" b="1" dirty="0"/>
          </a:p>
        </p:txBody>
      </p:sp>
      <p:pic>
        <p:nvPicPr>
          <p:cNvPr id="4" name="Content Placeholder 3" descr="DFD level 1.jpg"/>
          <p:cNvPicPr>
            <a:picLocks noGrp="1" noChangeAspect="1"/>
          </p:cNvPicPr>
          <p:nvPr>
            <p:ph idx="1"/>
          </p:nvPr>
        </p:nvPicPr>
        <p:blipFill>
          <a:blip r:embed="rId2" cstate="print"/>
          <a:stretch>
            <a:fillRect/>
          </a:stretch>
        </p:blipFill>
        <p:spPr>
          <a:xfrm>
            <a:off x="1744413" y="1714488"/>
            <a:ext cx="5655173" cy="46434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480" y="1285860"/>
            <a:ext cx="5072098" cy="923330"/>
          </a:xfrm>
          <a:prstGeom prst="rect">
            <a:avLst/>
          </a:prstGeom>
          <a:noFill/>
        </p:spPr>
        <p:txBody>
          <a:bodyPr wrap="square" rtlCol="0">
            <a:spAutoFit/>
          </a:bodyPr>
          <a:lstStyle/>
          <a:p>
            <a:pPr algn="ctr"/>
            <a:r>
              <a:rPr lang="en-IN" sz="5400" b="1" dirty="0" smtClean="0"/>
              <a:t>REVERSO LOGIN</a:t>
            </a:r>
            <a:endParaRPr lang="en-IN" sz="5400" b="1" dirty="0"/>
          </a:p>
        </p:txBody>
      </p:sp>
      <p:sp>
        <p:nvSpPr>
          <p:cNvPr id="3" name="Rectangle 2"/>
          <p:cNvSpPr/>
          <p:nvPr/>
        </p:nvSpPr>
        <p:spPr>
          <a:xfrm>
            <a:off x="1428728" y="3500438"/>
            <a:ext cx="2000264" cy="7858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Sign In</a:t>
            </a:r>
            <a:endParaRPr lang="en-IN" dirty="0"/>
          </a:p>
        </p:txBody>
      </p:sp>
      <p:sp>
        <p:nvSpPr>
          <p:cNvPr id="4" name="Rectangle 3"/>
          <p:cNvSpPr/>
          <p:nvPr/>
        </p:nvSpPr>
        <p:spPr>
          <a:xfrm>
            <a:off x="5000628" y="3500438"/>
            <a:ext cx="2071702" cy="7858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Register</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b="1" dirty="0" smtClean="0"/>
              <a:t>DFD Level 2 (Process 1)</a:t>
            </a:r>
            <a:endParaRPr lang="en-IN" b="1" dirty="0"/>
          </a:p>
        </p:txBody>
      </p:sp>
      <p:pic>
        <p:nvPicPr>
          <p:cNvPr id="4" name="Content Placeholder 3" descr="2 level dfd for p1.jpg"/>
          <p:cNvPicPr>
            <a:picLocks noGrp="1" noChangeAspect="1"/>
          </p:cNvPicPr>
          <p:nvPr>
            <p:ph idx="1"/>
          </p:nvPr>
        </p:nvPicPr>
        <p:blipFill>
          <a:blip r:embed="rId2" cstate="print"/>
          <a:stretch>
            <a:fillRect/>
          </a:stretch>
        </p:blipFill>
        <p:spPr>
          <a:xfrm>
            <a:off x="457200" y="1857364"/>
            <a:ext cx="8229600" cy="45005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b="1" dirty="0" smtClean="0"/>
              <a:t>DFD Level 2 (Process 2)</a:t>
            </a:r>
            <a:endParaRPr lang="en-IN" dirty="0"/>
          </a:p>
        </p:txBody>
      </p:sp>
      <p:pic>
        <p:nvPicPr>
          <p:cNvPr id="4" name="Content Placeholder 3" descr="2 level DFD for p2.jpg"/>
          <p:cNvPicPr>
            <a:picLocks noGrp="1" noChangeAspect="1"/>
          </p:cNvPicPr>
          <p:nvPr>
            <p:ph idx="1"/>
          </p:nvPr>
        </p:nvPicPr>
        <p:blipFill>
          <a:blip r:embed="rId2" cstate="print"/>
          <a:stretch>
            <a:fillRect/>
          </a:stretch>
        </p:blipFill>
        <p:spPr>
          <a:xfrm>
            <a:off x="659214" y="1785926"/>
            <a:ext cx="7825572" cy="45720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b="1" dirty="0" smtClean="0"/>
              <a:t>DFD Level 2 (Process 3)</a:t>
            </a:r>
            <a:endParaRPr lang="en-IN" dirty="0"/>
          </a:p>
        </p:txBody>
      </p:sp>
      <p:pic>
        <p:nvPicPr>
          <p:cNvPr id="4" name="Content Placeholder 3" descr="2 level dfd for p3.jpg"/>
          <p:cNvPicPr>
            <a:picLocks noGrp="1" noChangeAspect="1"/>
          </p:cNvPicPr>
          <p:nvPr>
            <p:ph idx="1"/>
          </p:nvPr>
        </p:nvPicPr>
        <p:blipFill>
          <a:blip r:embed="rId2" cstate="print"/>
          <a:stretch>
            <a:fillRect/>
          </a:stretch>
        </p:blipFill>
        <p:spPr>
          <a:xfrm>
            <a:off x="659214" y="1785926"/>
            <a:ext cx="7825572" cy="45005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b="1" dirty="0" smtClean="0"/>
              <a:t>DFD Level 2 (Process 4)</a:t>
            </a:r>
            <a:endParaRPr lang="en-IN" dirty="0"/>
          </a:p>
        </p:txBody>
      </p:sp>
      <p:pic>
        <p:nvPicPr>
          <p:cNvPr id="4" name="Content Placeholder 3" descr="2 level dfd for p4.jpg"/>
          <p:cNvPicPr>
            <a:picLocks noGrp="1" noChangeAspect="1"/>
          </p:cNvPicPr>
          <p:nvPr>
            <p:ph idx="1"/>
          </p:nvPr>
        </p:nvPicPr>
        <p:blipFill>
          <a:blip r:embed="rId2" cstate="print"/>
          <a:stretch>
            <a:fillRect/>
          </a:stretch>
        </p:blipFill>
        <p:spPr>
          <a:xfrm>
            <a:off x="659214" y="1785926"/>
            <a:ext cx="7825572" cy="46434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b="1" dirty="0" smtClean="0"/>
              <a:t>DFD Level 2 (Process 5)</a:t>
            </a:r>
            <a:endParaRPr lang="en-IN" dirty="0"/>
          </a:p>
        </p:txBody>
      </p:sp>
      <p:pic>
        <p:nvPicPr>
          <p:cNvPr id="4" name="Content Placeholder 3" descr="2 level dfd for p5.jpg"/>
          <p:cNvPicPr>
            <a:picLocks noGrp="1" noChangeAspect="1"/>
          </p:cNvPicPr>
          <p:nvPr>
            <p:ph idx="1"/>
          </p:nvPr>
        </p:nvPicPr>
        <p:blipFill>
          <a:blip r:embed="rId2" cstate="print"/>
          <a:stretch>
            <a:fillRect/>
          </a:stretch>
        </p:blipFill>
        <p:spPr>
          <a:xfrm>
            <a:off x="659214" y="1785926"/>
            <a:ext cx="7825572" cy="45005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b="1" dirty="0" smtClean="0"/>
              <a:t>DFD Level 2 (Process 6)</a:t>
            </a:r>
            <a:endParaRPr lang="en-IN" dirty="0"/>
          </a:p>
        </p:txBody>
      </p:sp>
      <p:pic>
        <p:nvPicPr>
          <p:cNvPr id="4" name="Content Placeholder 3" descr="2 level dfd for p6.jpg"/>
          <p:cNvPicPr>
            <a:picLocks noGrp="1" noChangeAspect="1"/>
          </p:cNvPicPr>
          <p:nvPr>
            <p:ph idx="1"/>
          </p:nvPr>
        </p:nvPicPr>
        <p:blipFill>
          <a:blip r:embed="rId2" cstate="print"/>
          <a:stretch>
            <a:fillRect/>
          </a:stretch>
        </p:blipFill>
        <p:spPr>
          <a:xfrm>
            <a:off x="659214" y="2000240"/>
            <a:ext cx="7825572" cy="45005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b="1" dirty="0" smtClean="0"/>
              <a:t>DFD Level 2 (Process 7)</a:t>
            </a:r>
            <a:endParaRPr lang="en-IN" dirty="0"/>
          </a:p>
        </p:txBody>
      </p:sp>
      <p:pic>
        <p:nvPicPr>
          <p:cNvPr id="4" name="Content Placeholder 3" descr="2 level dfd for p7.jpg"/>
          <p:cNvPicPr>
            <a:picLocks noGrp="1" noChangeAspect="1"/>
          </p:cNvPicPr>
          <p:nvPr>
            <p:ph idx="1"/>
          </p:nvPr>
        </p:nvPicPr>
        <p:blipFill>
          <a:blip r:embed="rId2" cstate="print"/>
          <a:stretch>
            <a:fillRect/>
          </a:stretch>
        </p:blipFill>
        <p:spPr>
          <a:xfrm>
            <a:off x="659214" y="1928802"/>
            <a:ext cx="7825572" cy="45005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b="1" dirty="0" smtClean="0"/>
              <a:t>State Chart or State Diagram</a:t>
            </a:r>
            <a:endParaRPr lang="en-IN" b="1" dirty="0"/>
          </a:p>
        </p:txBody>
      </p:sp>
      <p:pic>
        <p:nvPicPr>
          <p:cNvPr id="4" name="Content Placeholder 3" descr="state chart.jpg"/>
          <p:cNvPicPr>
            <a:picLocks noGrp="1" noChangeAspect="1"/>
          </p:cNvPicPr>
          <p:nvPr>
            <p:ph idx="1"/>
          </p:nvPr>
        </p:nvPicPr>
        <p:blipFill>
          <a:blip r:embed="rId2"/>
          <a:stretch>
            <a:fillRect/>
          </a:stretch>
        </p:blipFill>
        <p:spPr>
          <a:xfrm>
            <a:off x="457200" y="2175470"/>
            <a:ext cx="8229600" cy="36824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b="1" dirty="0" smtClean="0"/>
              <a:t>Sequence Diagram</a:t>
            </a:r>
            <a:endParaRPr lang="en-IN" b="1" dirty="0"/>
          </a:p>
        </p:txBody>
      </p:sp>
      <p:pic>
        <p:nvPicPr>
          <p:cNvPr id="4" name="Content Placeholder 3" descr="sequence diagram.jpg"/>
          <p:cNvPicPr>
            <a:picLocks noGrp="1" noChangeAspect="1"/>
          </p:cNvPicPr>
          <p:nvPr>
            <p:ph idx="1"/>
          </p:nvPr>
        </p:nvPicPr>
        <p:blipFill>
          <a:blip r:embed="rId2"/>
          <a:stretch>
            <a:fillRect/>
          </a:stretch>
        </p:blipFill>
        <p:spPr>
          <a:xfrm>
            <a:off x="900750" y="1857364"/>
            <a:ext cx="7342500" cy="45005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b="1" dirty="0" smtClean="0"/>
              <a:t>Class Diagram</a:t>
            </a:r>
            <a:endParaRPr lang="en-IN" b="1" dirty="0"/>
          </a:p>
        </p:txBody>
      </p:sp>
      <p:pic>
        <p:nvPicPr>
          <p:cNvPr id="4" name="Content Placeholder 3" descr="Class diagram.jpg"/>
          <p:cNvPicPr>
            <a:picLocks noGrp="1" noChangeAspect="1"/>
          </p:cNvPicPr>
          <p:nvPr>
            <p:ph idx="1"/>
          </p:nvPr>
        </p:nvPicPr>
        <p:blipFill>
          <a:blip r:embed="rId2"/>
          <a:stretch>
            <a:fillRect/>
          </a:stretch>
        </p:blipFill>
        <p:spPr>
          <a:xfrm>
            <a:off x="1142976" y="1928802"/>
            <a:ext cx="6572296" cy="41973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AA5E2B-CC56-4BCA-9A36-8D87FDE03144}"/>
              </a:ext>
            </a:extLst>
          </p:cNvPr>
          <p:cNvSpPr>
            <a:spLocks noGrp="1"/>
          </p:cNvSpPr>
          <p:nvPr>
            <p:ph type="title"/>
          </p:nvPr>
        </p:nvSpPr>
        <p:spPr/>
        <p:txBody>
          <a:bodyPr>
            <a:normAutofit fontScale="90000"/>
          </a:bodyPr>
          <a:lstStyle/>
          <a:p>
            <a:r>
              <a:rPr lang="en-US" b="1" dirty="0"/>
              <a:t>If </a:t>
            </a:r>
            <a:r>
              <a:rPr lang="en-US" b="1" dirty="0" smtClean="0"/>
              <a:t>Sign In:                                 </a:t>
            </a:r>
            <a:r>
              <a:rPr lang="en-US" b="1" dirty="0"/>
              <a:t>If </a:t>
            </a:r>
            <a:r>
              <a:rPr lang="en-US" b="1" dirty="0" smtClean="0"/>
              <a:t>Register:           </a:t>
            </a:r>
            <a:endParaRPr lang="en-IN" b="1" dirty="0"/>
          </a:p>
        </p:txBody>
      </p:sp>
      <p:sp>
        <p:nvSpPr>
          <p:cNvPr id="3" name="Content Placeholder 2">
            <a:extLst>
              <a:ext uri="{FF2B5EF4-FFF2-40B4-BE49-F238E27FC236}">
                <a16:creationId xmlns:a16="http://schemas.microsoft.com/office/drawing/2014/main" xmlns="" id="{6AA1CDA3-69AD-4CF2-835B-CA9A707AE28D}"/>
              </a:ext>
            </a:extLst>
          </p:cNvPr>
          <p:cNvSpPr>
            <a:spLocks noGrp="1"/>
          </p:cNvSpPr>
          <p:nvPr>
            <p:ph sz="half" idx="1"/>
          </p:nvPr>
        </p:nvSpPr>
        <p:spPr>
          <a:xfrm>
            <a:off x="285720" y="1690688"/>
            <a:ext cx="4071966" cy="5042621"/>
          </a:xfrm>
        </p:spPr>
        <p:style>
          <a:lnRef idx="2">
            <a:schemeClr val="dk1"/>
          </a:lnRef>
          <a:fillRef idx="1">
            <a:schemeClr val="lt1"/>
          </a:fillRef>
          <a:effectRef idx="0">
            <a:schemeClr val="dk1"/>
          </a:effectRef>
          <a:fontRef idx="minor">
            <a:schemeClr val="dk1"/>
          </a:fontRef>
        </p:style>
        <p:txBody>
          <a:bodyPr/>
          <a:lstStyle/>
          <a:p>
            <a:endParaRPr lang="en-US" dirty="0">
              <a:solidFill>
                <a:schemeClr val="tx1"/>
              </a:solidFill>
            </a:endParaRPr>
          </a:p>
          <a:p>
            <a:r>
              <a:rPr lang="en-US" sz="2400" dirty="0">
                <a:solidFill>
                  <a:schemeClr val="tx1"/>
                </a:solidFill>
              </a:rPr>
              <a:t>Username</a:t>
            </a:r>
            <a:br>
              <a:rPr lang="en-US" sz="2400" dirty="0">
                <a:solidFill>
                  <a:schemeClr val="tx1"/>
                </a:solidFill>
              </a:rPr>
            </a:br>
            <a:r>
              <a:rPr lang="en-US" sz="2400" dirty="0">
                <a:solidFill>
                  <a:schemeClr val="tx1"/>
                </a:solidFill>
              </a:rPr>
              <a:t>or Mob no.</a:t>
            </a:r>
          </a:p>
          <a:p>
            <a:pPr marL="0" indent="0">
              <a:buNone/>
            </a:pPr>
            <a:endParaRPr lang="en-US" dirty="0">
              <a:solidFill>
                <a:schemeClr val="tx1"/>
              </a:solidFill>
            </a:endParaRPr>
          </a:p>
          <a:p>
            <a:endParaRPr lang="en-US" dirty="0">
              <a:solidFill>
                <a:schemeClr val="tx1"/>
              </a:solidFill>
            </a:endParaRPr>
          </a:p>
          <a:p>
            <a:r>
              <a:rPr lang="en-US" sz="2400" dirty="0">
                <a:solidFill>
                  <a:schemeClr val="tx1"/>
                </a:solidFill>
              </a:rPr>
              <a:t>Password</a:t>
            </a:r>
            <a:r>
              <a:rPr lang="en-US" dirty="0">
                <a:solidFill>
                  <a:schemeClr val="tx1"/>
                </a:solidFill>
              </a:rPr>
              <a:t>  </a:t>
            </a:r>
            <a:endParaRPr lang="en-IN" dirty="0">
              <a:solidFill>
                <a:schemeClr val="tx1"/>
              </a:solidFill>
            </a:endParaRPr>
          </a:p>
        </p:txBody>
      </p:sp>
      <p:sp>
        <p:nvSpPr>
          <p:cNvPr id="4" name="Content Placeholder 3">
            <a:extLst>
              <a:ext uri="{FF2B5EF4-FFF2-40B4-BE49-F238E27FC236}">
                <a16:creationId xmlns:a16="http://schemas.microsoft.com/office/drawing/2014/main" xmlns="" id="{2A1E675F-FD35-4538-9CE6-A0D4C69AA14C}"/>
              </a:ext>
            </a:extLst>
          </p:cNvPr>
          <p:cNvSpPr>
            <a:spLocks noGrp="1"/>
          </p:cNvSpPr>
          <p:nvPr>
            <p:ph sz="half" idx="2"/>
          </p:nvPr>
        </p:nvSpPr>
        <p:spPr>
          <a:xfrm>
            <a:off x="4629150" y="1690687"/>
            <a:ext cx="4372006" cy="5042622"/>
          </a:xfrm>
          <a:ln/>
        </p:spPr>
        <p:style>
          <a:lnRef idx="2">
            <a:schemeClr val="dk1"/>
          </a:lnRef>
          <a:fillRef idx="1">
            <a:schemeClr val="lt1"/>
          </a:fillRef>
          <a:effectRef idx="0">
            <a:schemeClr val="dk1"/>
          </a:effectRef>
          <a:fontRef idx="minor">
            <a:schemeClr val="dk1"/>
          </a:fontRef>
        </p:style>
        <p:txBody>
          <a:bodyPr/>
          <a:lstStyle/>
          <a:p>
            <a:r>
              <a:rPr lang="en-US" dirty="0"/>
              <a:t>Username</a:t>
            </a:r>
            <a:br>
              <a:rPr lang="en-US" dirty="0"/>
            </a:br>
            <a:r>
              <a:rPr lang="en-US" dirty="0"/>
              <a:t>or Mob no.</a:t>
            </a:r>
          </a:p>
          <a:p>
            <a:endParaRPr lang="en-US" dirty="0"/>
          </a:p>
          <a:p>
            <a:r>
              <a:rPr lang="en-US" dirty="0"/>
              <a:t>Password</a:t>
            </a:r>
          </a:p>
          <a:p>
            <a:endParaRPr lang="en-US" dirty="0"/>
          </a:p>
          <a:p>
            <a:r>
              <a:rPr lang="en-US" dirty="0"/>
              <a:t>Retype Password</a:t>
            </a:r>
          </a:p>
          <a:p>
            <a:pPr marL="0" indent="0">
              <a:buNone/>
            </a:pPr>
            <a:endParaRPr lang="en-US" dirty="0"/>
          </a:p>
          <a:p>
            <a:r>
              <a:rPr lang="en-US" dirty="0"/>
              <a:t>Email </a:t>
            </a:r>
          </a:p>
          <a:p>
            <a:endParaRPr lang="en-US" dirty="0"/>
          </a:p>
          <a:p>
            <a:pPr marL="0" indent="0">
              <a:buNone/>
            </a:pPr>
            <a:endParaRPr lang="en-IN" dirty="0"/>
          </a:p>
        </p:txBody>
      </p:sp>
      <p:sp>
        <p:nvSpPr>
          <p:cNvPr id="5" name="Rectangle 4">
            <a:extLst>
              <a:ext uri="{FF2B5EF4-FFF2-40B4-BE49-F238E27FC236}">
                <a16:creationId xmlns:a16="http://schemas.microsoft.com/office/drawing/2014/main" xmlns="" id="{04E4C755-877F-4936-9A21-95CFE34B161F}"/>
              </a:ext>
            </a:extLst>
          </p:cNvPr>
          <p:cNvSpPr/>
          <p:nvPr/>
        </p:nvSpPr>
        <p:spPr>
          <a:xfrm>
            <a:off x="2285985" y="2285992"/>
            <a:ext cx="1857388" cy="5715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xmlns="" id="{2766043C-829F-44AA-BA86-8A76410C6D2A}"/>
              </a:ext>
            </a:extLst>
          </p:cNvPr>
          <p:cNvSpPr/>
          <p:nvPr/>
        </p:nvSpPr>
        <p:spPr>
          <a:xfrm>
            <a:off x="2143108" y="4000504"/>
            <a:ext cx="1880755" cy="5424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xmlns="" id="{6B8F356E-FD13-4FCD-8DF4-384DCE5A1FB0}"/>
              </a:ext>
            </a:extLst>
          </p:cNvPr>
          <p:cNvSpPr txBox="1"/>
          <p:nvPr/>
        </p:nvSpPr>
        <p:spPr>
          <a:xfrm>
            <a:off x="1357290" y="5214950"/>
            <a:ext cx="2476955" cy="5847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3200" dirty="0" smtClean="0">
                <a:solidFill>
                  <a:schemeClr val="tx1"/>
                </a:solidFill>
              </a:rPr>
              <a:t>Sign In</a:t>
            </a:r>
            <a:endParaRPr lang="en-IN" sz="3200" dirty="0">
              <a:solidFill>
                <a:schemeClr val="tx1"/>
              </a:solidFill>
            </a:endParaRPr>
          </a:p>
        </p:txBody>
      </p:sp>
      <p:sp>
        <p:nvSpPr>
          <p:cNvPr id="8" name="Rectangle 7">
            <a:extLst>
              <a:ext uri="{FF2B5EF4-FFF2-40B4-BE49-F238E27FC236}">
                <a16:creationId xmlns:a16="http://schemas.microsoft.com/office/drawing/2014/main" xmlns="" id="{5A4017DD-E6BD-4FF0-97A6-7E8CFACB8889}"/>
              </a:ext>
            </a:extLst>
          </p:cNvPr>
          <p:cNvSpPr/>
          <p:nvPr/>
        </p:nvSpPr>
        <p:spPr>
          <a:xfrm>
            <a:off x="6858016" y="2000240"/>
            <a:ext cx="2000264" cy="42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xmlns="" id="{5AADEBC9-D560-4FFD-B0C8-82EF2598BE28}"/>
              </a:ext>
            </a:extLst>
          </p:cNvPr>
          <p:cNvSpPr/>
          <p:nvPr/>
        </p:nvSpPr>
        <p:spPr>
          <a:xfrm>
            <a:off x="6786578" y="3131127"/>
            <a:ext cx="2071702" cy="5126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xmlns="" id="{A3BC6B6F-D7F9-4CC1-82C7-6CDC4315EA8E}"/>
              </a:ext>
            </a:extLst>
          </p:cNvPr>
          <p:cNvSpPr/>
          <p:nvPr/>
        </p:nvSpPr>
        <p:spPr>
          <a:xfrm>
            <a:off x="7572396" y="4181908"/>
            <a:ext cx="1357321" cy="5126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xmlns="" id="{3A19331E-A374-4486-8229-62F5F7B25E68}"/>
              </a:ext>
            </a:extLst>
          </p:cNvPr>
          <p:cNvSpPr/>
          <p:nvPr/>
        </p:nvSpPr>
        <p:spPr>
          <a:xfrm>
            <a:off x="6244936" y="5214950"/>
            <a:ext cx="2256153" cy="5000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xmlns="" id="{BED30C9C-B4C1-41D6-A4BE-2A79787BFA37}"/>
              </a:ext>
            </a:extLst>
          </p:cNvPr>
          <p:cNvSpPr txBox="1"/>
          <p:nvPr/>
        </p:nvSpPr>
        <p:spPr>
          <a:xfrm>
            <a:off x="5595504" y="5929330"/>
            <a:ext cx="2048330" cy="5847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3200" dirty="0" smtClean="0"/>
              <a:t>Register</a:t>
            </a:r>
            <a:endParaRPr lang="en-IN" sz="3200" dirty="0"/>
          </a:p>
        </p:txBody>
      </p:sp>
    </p:spTree>
    <p:extLst>
      <p:ext uri="{BB962C8B-B14F-4D97-AF65-F5344CB8AC3E}">
        <p14:creationId xmlns:p14="http://schemas.microsoft.com/office/powerpoint/2010/main" xmlns="" val="25511980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b="1" dirty="0" smtClean="0"/>
              <a:t>Pert Chart</a:t>
            </a:r>
            <a:endParaRPr lang="en-IN" b="1" dirty="0"/>
          </a:p>
        </p:txBody>
      </p:sp>
      <p:pic>
        <p:nvPicPr>
          <p:cNvPr id="4" name="Content Placeholder 3" descr="pert chart reverso.jpg"/>
          <p:cNvPicPr>
            <a:picLocks noGrp="1" noChangeAspect="1"/>
          </p:cNvPicPr>
          <p:nvPr>
            <p:ph idx="1"/>
          </p:nvPr>
        </p:nvPicPr>
        <p:blipFill>
          <a:blip r:embed="rId2"/>
          <a:stretch>
            <a:fillRect/>
          </a:stretch>
        </p:blipFill>
        <p:spPr>
          <a:xfrm>
            <a:off x="457200" y="1752676"/>
            <a:ext cx="8229600" cy="44624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EF0AF9-1CBC-4AEE-AD88-0A40230C31AB}"/>
              </a:ext>
            </a:extLst>
          </p:cNvPr>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US" b="1" dirty="0">
                <a:latin typeface="+mn-lt"/>
              </a:rPr>
              <a:t>What is </a:t>
            </a:r>
            <a:r>
              <a:rPr lang="en-US" b="1" dirty="0" smtClean="0">
                <a:latin typeface="+mn-lt"/>
              </a:rPr>
              <a:t>Scrum Methodology ?</a:t>
            </a:r>
            <a:endParaRPr lang="en-IN" b="1" dirty="0">
              <a:latin typeface="+mn-lt"/>
            </a:endParaRPr>
          </a:p>
        </p:txBody>
      </p:sp>
      <p:sp>
        <p:nvSpPr>
          <p:cNvPr id="3" name="Content Placeholder 2">
            <a:extLst>
              <a:ext uri="{FF2B5EF4-FFF2-40B4-BE49-F238E27FC236}">
                <a16:creationId xmlns="" xmlns:a16="http://schemas.microsoft.com/office/drawing/2014/main" id="{86575357-8A67-4A35-82FF-FA984B07C0E7}"/>
              </a:ext>
            </a:extLst>
          </p:cNvPr>
          <p:cNvSpPr>
            <a:spLocks noGrp="1"/>
          </p:cNvSpPr>
          <p:nvPr>
            <p:ph idx="1"/>
          </p:nvPr>
        </p:nvSpPr>
        <p:spPr>
          <a:xfrm>
            <a:off x="457200" y="1857364"/>
            <a:ext cx="8229600" cy="4572032"/>
          </a:xfrm>
        </p:spPr>
        <p:txBody>
          <a:bodyPr>
            <a:normAutofit fontScale="85000" lnSpcReduction="10000"/>
          </a:bodyPr>
          <a:lstStyle/>
          <a:p>
            <a:r>
              <a:rPr lang="en-US" dirty="0"/>
              <a:t>Scrum is an </a:t>
            </a:r>
            <a:r>
              <a:rPr lang="en-US" dirty="0" smtClean="0"/>
              <a:t>Agile</a:t>
            </a:r>
            <a:r>
              <a:rPr lang="en-US" dirty="0"/>
              <a:t> process framework for managing complex knowledge work, with an initial emphasis on software </a:t>
            </a:r>
            <a:r>
              <a:rPr lang="en-US" dirty="0" smtClean="0"/>
              <a:t>development, although </a:t>
            </a:r>
            <a:r>
              <a:rPr lang="en-US" dirty="0"/>
              <a:t>it has been used in other fields and is slowly starting to be explored for other complex work, research and advanced technologies. It is designed for teams of ten or fewer members, who break their work into goals that can be completed within timeboxed iterations, called </a:t>
            </a:r>
            <a:r>
              <a:rPr lang="en-US" dirty="0" smtClean="0"/>
              <a:t>Sprints</a:t>
            </a:r>
            <a:r>
              <a:rPr lang="en-US" dirty="0"/>
              <a:t>.</a:t>
            </a:r>
            <a:r>
              <a:rPr lang="en-US" dirty="0" smtClean="0"/>
              <a:t> </a:t>
            </a:r>
            <a:r>
              <a:rPr lang="en-US" dirty="0"/>
              <a:t>N</a:t>
            </a:r>
            <a:r>
              <a:rPr lang="en-US" dirty="0" smtClean="0"/>
              <a:t>o </a:t>
            </a:r>
            <a:r>
              <a:rPr lang="en-US" dirty="0"/>
              <a:t>longer than one month and most commonly two weeks, then track progress and re-plan in 15-minute time-boxed daily meetings, called daily scrums.</a:t>
            </a:r>
            <a:endParaRPr lang="en-IN" dirty="0"/>
          </a:p>
        </p:txBody>
      </p:sp>
    </p:spTree>
    <p:extLst>
      <p:ext uri="{BB962C8B-B14F-4D97-AF65-F5344CB8AC3E}">
        <p14:creationId xmlns="" xmlns:p14="http://schemas.microsoft.com/office/powerpoint/2010/main" val="17013863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9BB10DC6-1980-4CDF-96D4-87538EABCB75}"/>
              </a:ext>
            </a:extLst>
          </p:cNvPr>
          <p:cNvPicPr>
            <a:picLocks noChangeAspect="1"/>
          </p:cNvPicPr>
          <p:nvPr/>
        </p:nvPicPr>
        <p:blipFill>
          <a:blip r:embed="rId2"/>
          <a:stretch>
            <a:fillRect/>
          </a:stretch>
        </p:blipFill>
        <p:spPr>
          <a:xfrm>
            <a:off x="1168160" y="1500174"/>
            <a:ext cx="6296127" cy="5072097"/>
          </a:xfrm>
          <a:prstGeom prst="rect">
            <a:avLst/>
          </a:prstGeom>
        </p:spPr>
      </p:pic>
      <p:sp>
        <p:nvSpPr>
          <p:cNvPr id="3" name="TextBox 2">
            <a:extLst>
              <a:ext uri="{FF2B5EF4-FFF2-40B4-BE49-F238E27FC236}">
                <a16:creationId xmlns="" xmlns:a16="http://schemas.microsoft.com/office/drawing/2014/main" id="{8432C8D1-A1CC-4015-88E3-00AEEADCE343}"/>
              </a:ext>
            </a:extLst>
          </p:cNvPr>
          <p:cNvSpPr txBox="1"/>
          <p:nvPr/>
        </p:nvSpPr>
        <p:spPr>
          <a:xfrm>
            <a:off x="1000100" y="225287"/>
            <a:ext cx="6572295" cy="76944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4400" b="1" dirty="0"/>
              <a:t>SCRUM FRAMEWORK</a:t>
            </a:r>
            <a:endParaRPr lang="en-IN" sz="4400" b="1" dirty="0"/>
          </a:p>
        </p:txBody>
      </p:sp>
    </p:spTree>
    <p:extLst>
      <p:ext uri="{BB962C8B-B14F-4D97-AF65-F5344CB8AC3E}">
        <p14:creationId xmlns="" xmlns:p14="http://schemas.microsoft.com/office/powerpoint/2010/main" val="31632919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D63F23D6-E0AE-4F26-B79B-D26A54AD9E0F}"/>
              </a:ext>
            </a:extLst>
          </p:cNvPr>
          <p:cNvPicPr>
            <a:picLocks noChangeAspect="1"/>
          </p:cNvPicPr>
          <p:nvPr/>
        </p:nvPicPr>
        <p:blipFill>
          <a:blip r:embed="rId2"/>
          <a:stretch>
            <a:fillRect/>
          </a:stretch>
        </p:blipFill>
        <p:spPr>
          <a:xfrm>
            <a:off x="571472" y="2357430"/>
            <a:ext cx="4071966" cy="2824784"/>
          </a:xfrm>
          <a:prstGeom prst="rect">
            <a:avLst/>
          </a:prstGeom>
        </p:spPr>
      </p:pic>
      <p:pic>
        <p:nvPicPr>
          <p:cNvPr id="3" name="Picture 2">
            <a:extLst>
              <a:ext uri="{FF2B5EF4-FFF2-40B4-BE49-F238E27FC236}">
                <a16:creationId xmlns="" xmlns:a16="http://schemas.microsoft.com/office/drawing/2014/main" id="{6054E708-8A71-49FF-85F8-5BEF2E7F4BC7}"/>
              </a:ext>
            </a:extLst>
          </p:cNvPr>
          <p:cNvPicPr>
            <a:picLocks noChangeAspect="1"/>
          </p:cNvPicPr>
          <p:nvPr/>
        </p:nvPicPr>
        <p:blipFill>
          <a:blip r:embed="rId3" cstate="print"/>
          <a:stretch>
            <a:fillRect/>
          </a:stretch>
        </p:blipFill>
        <p:spPr>
          <a:xfrm>
            <a:off x="5429257" y="1948071"/>
            <a:ext cx="3513476" cy="3552632"/>
          </a:xfrm>
          <a:prstGeom prst="rect">
            <a:avLst/>
          </a:prstGeom>
        </p:spPr>
      </p:pic>
      <p:sp>
        <p:nvSpPr>
          <p:cNvPr id="4" name="TextBox 3">
            <a:extLst>
              <a:ext uri="{FF2B5EF4-FFF2-40B4-BE49-F238E27FC236}">
                <a16:creationId xmlns="" xmlns:a16="http://schemas.microsoft.com/office/drawing/2014/main" id="{07315F16-4F14-404D-912F-12D4A71A0443}"/>
              </a:ext>
            </a:extLst>
          </p:cNvPr>
          <p:cNvSpPr txBox="1"/>
          <p:nvPr/>
        </p:nvSpPr>
        <p:spPr>
          <a:xfrm>
            <a:off x="428596" y="318053"/>
            <a:ext cx="7000924"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4800" b="1" dirty="0"/>
              <a:t>SCRUM MODEL</a:t>
            </a:r>
            <a:endParaRPr lang="en-IN" sz="4800" b="1" dirty="0"/>
          </a:p>
        </p:txBody>
      </p:sp>
    </p:spTree>
    <p:extLst>
      <p:ext uri="{BB962C8B-B14F-4D97-AF65-F5344CB8AC3E}">
        <p14:creationId xmlns="" xmlns:p14="http://schemas.microsoft.com/office/powerpoint/2010/main" val="38516736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F0110E-D6AE-4004-8D0A-DB1184C9FF5E}"/>
              </a:ext>
            </a:extLst>
          </p:cNvPr>
          <p:cNvSpPr>
            <a:spLocks noGrp="1"/>
          </p:cNvSpPr>
          <p:nvPr>
            <p:ph type="title"/>
          </p:nvPr>
        </p:nvSpPr>
        <p:spPr>
          <a:xfrm>
            <a:off x="367748" y="214290"/>
            <a:ext cx="7886700" cy="1071570"/>
          </a:xfrm>
        </p:spPr>
        <p:style>
          <a:lnRef idx="1">
            <a:schemeClr val="accent6"/>
          </a:lnRef>
          <a:fillRef idx="2">
            <a:schemeClr val="accent6"/>
          </a:fillRef>
          <a:effectRef idx="1">
            <a:schemeClr val="accent6"/>
          </a:effectRef>
          <a:fontRef idx="minor">
            <a:schemeClr val="dk1"/>
          </a:fontRef>
        </p:style>
        <p:txBody>
          <a:bodyPr/>
          <a:lstStyle/>
          <a:p>
            <a:r>
              <a:rPr lang="en-US" b="1" dirty="0"/>
              <a:t>Steps for </a:t>
            </a:r>
            <a:r>
              <a:rPr lang="en-US" b="1" dirty="0" smtClean="0"/>
              <a:t>Scrum Methodology</a:t>
            </a:r>
            <a:endParaRPr lang="en-IN" b="1" dirty="0"/>
          </a:p>
        </p:txBody>
      </p:sp>
      <p:sp>
        <p:nvSpPr>
          <p:cNvPr id="3" name="Content Placeholder 2">
            <a:extLst>
              <a:ext uri="{FF2B5EF4-FFF2-40B4-BE49-F238E27FC236}">
                <a16:creationId xmlns="" xmlns:a16="http://schemas.microsoft.com/office/drawing/2014/main" id="{6EB76EA8-95C9-4EC5-AAC2-3C2A009FBC52}"/>
              </a:ext>
            </a:extLst>
          </p:cNvPr>
          <p:cNvSpPr>
            <a:spLocks noGrp="1"/>
          </p:cNvSpPr>
          <p:nvPr>
            <p:ph idx="1"/>
          </p:nvPr>
        </p:nvSpPr>
        <p:spPr>
          <a:xfrm>
            <a:off x="367747" y="1714488"/>
            <a:ext cx="8147603" cy="5143512"/>
          </a:xfrm>
        </p:spPr>
        <p:txBody>
          <a:bodyPr>
            <a:normAutofit fontScale="47500" lnSpcReduction="20000"/>
          </a:bodyPr>
          <a:lstStyle/>
          <a:p>
            <a:pPr>
              <a:buNone/>
            </a:pPr>
            <a:r>
              <a:rPr lang="en-US" dirty="0"/>
              <a:t>1.</a:t>
            </a:r>
            <a:r>
              <a:rPr lang="en-IN" b="1" dirty="0"/>
              <a:t>Create a Product Backlog: </a:t>
            </a:r>
            <a:r>
              <a:rPr lang="en-US" dirty="0"/>
              <a:t>Product backlog is a list of absolutely all product requirements sorted by their priorities. A backlog exists and evolves throughout the whole life of the product, which serves as a guide for the team</a:t>
            </a:r>
            <a:endParaRPr lang="en-IN" b="1" dirty="0"/>
          </a:p>
          <a:p>
            <a:pPr>
              <a:buNone/>
            </a:pPr>
            <a:r>
              <a:rPr lang="en-US" b="1" dirty="0"/>
              <a:t>2. Specify and estimate the product backlog</a:t>
            </a:r>
            <a:r>
              <a:rPr lang="en-US" b="1" dirty="0" smtClean="0"/>
              <a:t>: </a:t>
            </a:r>
            <a:r>
              <a:rPr lang="en-US" dirty="0" smtClean="0"/>
              <a:t>Team </a:t>
            </a:r>
            <a:r>
              <a:rPr lang="en-US" dirty="0"/>
              <a:t>members have to look at each task and determine:</a:t>
            </a:r>
          </a:p>
          <a:p>
            <a:r>
              <a:rPr lang="en-US" dirty="0"/>
              <a:t>Whether it is realistic to achieve at all.</a:t>
            </a:r>
          </a:p>
          <a:p>
            <a:r>
              <a:rPr lang="en-US" dirty="0"/>
              <a:t>Is there enough information to complete the task?</a:t>
            </a:r>
          </a:p>
          <a:p>
            <a:r>
              <a:rPr lang="en-US" dirty="0"/>
              <a:t>Are the description and requirements understandable enough to be evaluated?</a:t>
            </a:r>
          </a:p>
          <a:p>
            <a:r>
              <a:rPr lang="en-US" dirty="0"/>
              <a:t>Is there general understanding of what kinds of standards and criteria it has to meet in order to be completed?</a:t>
            </a:r>
          </a:p>
          <a:p>
            <a:r>
              <a:rPr lang="en-US" dirty="0"/>
              <a:t>Does it add real value to the final product?</a:t>
            </a:r>
          </a:p>
          <a:p>
            <a:endParaRPr lang="en-US" b="1" dirty="0"/>
          </a:p>
          <a:p>
            <a:pPr>
              <a:buNone/>
            </a:pPr>
            <a:r>
              <a:rPr lang="en-US" b="1" dirty="0"/>
              <a:t>3.</a:t>
            </a:r>
            <a:r>
              <a:rPr lang="en-IN" b="1" dirty="0"/>
              <a:t> Plan your sprint</a:t>
            </a:r>
          </a:p>
          <a:p>
            <a:pPr>
              <a:buNone/>
            </a:pPr>
            <a:r>
              <a:rPr lang="en-US" b="1" dirty="0"/>
              <a:t>4.</a:t>
            </a:r>
            <a:r>
              <a:rPr lang="en-IN" b="1" dirty="0"/>
              <a:t> Make workflow transparent:</a:t>
            </a:r>
            <a:r>
              <a:rPr lang="en-US" dirty="0"/>
              <a:t>It is necessary to give people freedom, respect and the right to do their own thing. The heads of organizations where everything is kept secret do not want ordinary employees, leading specialists, even managers close to the top of the hierarchy — </a:t>
            </a:r>
            <a:r>
              <a:rPr lang="en-US" dirty="0" smtClean="0"/>
              <a:t>To </a:t>
            </a:r>
            <a:r>
              <a:rPr lang="en-US" dirty="0"/>
              <a:t>know what is happening now, what has already been done and in what time </a:t>
            </a:r>
            <a:r>
              <a:rPr lang="en-US" dirty="0" smtClean="0"/>
              <a:t>frame.</a:t>
            </a:r>
            <a:endParaRPr lang="en-IN" b="1" dirty="0"/>
          </a:p>
          <a:p>
            <a:pPr>
              <a:buNone/>
            </a:pPr>
            <a:r>
              <a:rPr lang="en-US" b="1" dirty="0"/>
              <a:t>5. Daily meeting or daily </a:t>
            </a:r>
            <a:r>
              <a:rPr lang="en-US" b="1" dirty="0" smtClean="0"/>
              <a:t>Scrum.</a:t>
            </a:r>
            <a:endParaRPr lang="en-US" b="1" dirty="0"/>
          </a:p>
          <a:p>
            <a:pPr>
              <a:buNone/>
            </a:pPr>
            <a:r>
              <a:rPr lang="en-US" b="1" dirty="0"/>
              <a:t>6.</a:t>
            </a:r>
            <a:r>
              <a:rPr lang="en-IN" b="1" dirty="0"/>
              <a:t> Demo to </a:t>
            </a:r>
            <a:r>
              <a:rPr lang="en-IN" b="1" dirty="0" smtClean="0"/>
              <a:t>Customer.</a:t>
            </a:r>
            <a:endParaRPr lang="en-IN" b="1" dirty="0"/>
          </a:p>
          <a:p>
            <a:pPr>
              <a:buNone/>
            </a:pPr>
            <a:r>
              <a:rPr lang="en-US" b="1" dirty="0"/>
              <a:t>7.</a:t>
            </a:r>
            <a:r>
              <a:rPr lang="en-IN" b="1" dirty="0"/>
              <a:t> Retrospective meeting: </a:t>
            </a:r>
            <a:r>
              <a:rPr lang="en-IN" dirty="0"/>
              <a:t>Looking back on past meeting and improve bugs or </a:t>
            </a:r>
            <a:r>
              <a:rPr lang="en-IN" dirty="0" smtClean="0"/>
              <a:t>Update Features</a:t>
            </a:r>
            <a:r>
              <a:rPr lang="en-IN" b="1" dirty="0" smtClean="0"/>
              <a:t> .</a:t>
            </a:r>
            <a:endParaRPr lang="en-IN" b="1" dirty="0"/>
          </a:p>
          <a:p>
            <a:pPr>
              <a:buNone/>
            </a:pPr>
            <a:r>
              <a:rPr lang="en-US" b="1" dirty="0"/>
              <a:t>8. Start the next sprint immediately: </a:t>
            </a:r>
            <a:r>
              <a:rPr lang="en-US" dirty="0"/>
              <a:t>The most important thing in this methodology is customer orientation. The customer must get what he wants, on time and with minimal </a:t>
            </a:r>
            <a:r>
              <a:rPr lang="en-US" dirty="0" smtClean="0"/>
              <a:t>effort.</a:t>
            </a:r>
            <a:endParaRPr lang="en-US" b="1" dirty="0"/>
          </a:p>
          <a:p>
            <a:endParaRPr lang="en-US" b="1" dirty="0"/>
          </a:p>
          <a:p>
            <a:endParaRPr lang="en-IN" dirty="0"/>
          </a:p>
        </p:txBody>
      </p:sp>
    </p:spTree>
    <p:extLst>
      <p:ext uri="{BB962C8B-B14F-4D97-AF65-F5344CB8AC3E}">
        <p14:creationId xmlns="" xmlns:p14="http://schemas.microsoft.com/office/powerpoint/2010/main" val="14923486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8C2E81-12CE-4064-93B5-3BBBFED6DB14}"/>
              </a:ext>
            </a:extLst>
          </p:cNvPr>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US" b="1" dirty="0"/>
              <a:t>What is Sprint?</a:t>
            </a:r>
            <a:endParaRPr lang="en-IN" b="1" dirty="0"/>
          </a:p>
        </p:txBody>
      </p:sp>
      <p:sp>
        <p:nvSpPr>
          <p:cNvPr id="3" name="Content Placeholder 2">
            <a:extLst>
              <a:ext uri="{FF2B5EF4-FFF2-40B4-BE49-F238E27FC236}">
                <a16:creationId xmlns="" xmlns:a16="http://schemas.microsoft.com/office/drawing/2014/main" id="{3C86E3E1-4456-47E4-9DB7-DF15D0469017}"/>
              </a:ext>
            </a:extLst>
          </p:cNvPr>
          <p:cNvSpPr>
            <a:spLocks noGrp="1"/>
          </p:cNvSpPr>
          <p:nvPr>
            <p:ph idx="1"/>
          </p:nvPr>
        </p:nvSpPr>
        <p:spPr>
          <a:xfrm>
            <a:off x="457200" y="1857364"/>
            <a:ext cx="8229600" cy="4572032"/>
          </a:xfrm>
        </p:spPr>
        <p:txBody>
          <a:bodyPr>
            <a:normAutofit fontScale="70000" lnSpcReduction="20000"/>
          </a:bodyPr>
          <a:lstStyle/>
          <a:p>
            <a:r>
              <a:rPr lang="en-US" dirty="0"/>
              <a:t>Sprint is a repeatable fixed time-box during which a "Done" product of the highest possible value is created. Sprint lies at the core of the Sprint agile methodology and can be thought of as an event which wraps all other Scrum events like Daily Scrums, Scrum Review and Sprint Retrospective. Like all of scrum events, Sprint also has a maximum duration. Usually, a Sprint lasts for one month or less</a:t>
            </a:r>
            <a:r>
              <a:rPr lang="en-US" dirty="0" smtClean="0"/>
              <a:t>.</a:t>
            </a:r>
          </a:p>
          <a:p>
            <a:pPr>
              <a:buNone/>
            </a:pPr>
            <a:endParaRPr lang="en-US" dirty="0"/>
          </a:p>
          <a:p>
            <a:r>
              <a:rPr lang="en-US" dirty="0"/>
              <a:t>Usually, daily meetings are held to discuss the progress of the project undertaken and any difficulty faced by any team member of the team while implementing the project. The outcome of the sprint is a deliverable, albeit with some increments. The scrum is used for projects like Web Technology or development of a product for the new market, i.e. the product with lots of requirement or fast-changing requirement.</a:t>
            </a:r>
          </a:p>
          <a:p>
            <a:endParaRPr lang="en-IN" dirty="0"/>
          </a:p>
        </p:txBody>
      </p:sp>
    </p:spTree>
    <p:extLst>
      <p:ext uri="{BB962C8B-B14F-4D97-AF65-F5344CB8AC3E}">
        <p14:creationId xmlns="" xmlns:p14="http://schemas.microsoft.com/office/powerpoint/2010/main" val="7522706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E787D3-1388-42B6-AB8E-F691B9D70693}"/>
              </a:ext>
            </a:extLst>
          </p:cNvPr>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US" b="1" dirty="0"/>
              <a:t>Sprints of R</a:t>
            </a:r>
            <a:r>
              <a:rPr lang="en-US" b="1" dirty="0" smtClean="0"/>
              <a:t>everso</a:t>
            </a:r>
            <a:endParaRPr lang="en-IN" b="1" dirty="0"/>
          </a:p>
        </p:txBody>
      </p:sp>
      <p:sp>
        <p:nvSpPr>
          <p:cNvPr id="3" name="Content Placeholder 2">
            <a:extLst>
              <a:ext uri="{FF2B5EF4-FFF2-40B4-BE49-F238E27FC236}">
                <a16:creationId xmlns="" xmlns:a16="http://schemas.microsoft.com/office/drawing/2014/main" id="{22AE068D-A930-4BAF-A40F-F30EF3BCCBC0}"/>
              </a:ext>
            </a:extLst>
          </p:cNvPr>
          <p:cNvSpPr>
            <a:spLocks noGrp="1"/>
          </p:cNvSpPr>
          <p:nvPr>
            <p:ph idx="1"/>
          </p:nvPr>
        </p:nvSpPr>
        <p:spPr>
          <a:xfrm>
            <a:off x="457200" y="1857364"/>
            <a:ext cx="8229600" cy="4500594"/>
          </a:xfrm>
        </p:spPr>
        <p:txBody>
          <a:bodyPr/>
          <a:lstStyle/>
          <a:p>
            <a:r>
              <a:rPr lang="en-US" dirty="0"/>
              <a:t>The Reverso is divided into 4 sprint parts because as we are 4 members in group it would be fair for everyone.</a:t>
            </a:r>
          </a:p>
          <a:p>
            <a:r>
              <a:rPr lang="en-US" b="1" dirty="0"/>
              <a:t>Sprint 1</a:t>
            </a:r>
            <a:r>
              <a:rPr lang="en-US" b="1" dirty="0" smtClean="0"/>
              <a:t>: </a:t>
            </a:r>
            <a:r>
              <a:rPr lang="en-US" dirty="0" smtClean="0"/>
              <a:t>Registration and Upload Photos.</a:t>
            </a:r>
            <a:endParaRPr lang="en-US" dirty="0"/>
          </a:p>
          <a:p>
            <a:r>
              <a:rPr lang="en-US" b="1" dirty="0"/>
              <a:t>Sprint 2: </a:t>
            </a:r>
            <a:r>
              <a:rPr lang="en-US" dirty="0"/>
              <a:t>Share Or Design </a:t>
            </a:r>
            <a:r>
              <a:rPr lang="en-US" dirty="0" smtClean="0"/>
              <a:t>Cloth. </a:t>
            </a:r>
            <a:endParaRPr lang="en-US" dirty="0"/>
          </a:p>
          <a:p>
            <a:r>
              <a:rPr lang="en-US" b="1" dirty="0"/>
              <a:t>Sprint 3: </a:t>
            </a:r>
            <a:r>
              <a:rPr lang="en-US" dirty="0"/>
              <a:t>Virtual Trial </a:t>
            </a:r>
            <a:r>
              <a:rPr lang="en-US" dirty="0" smtClean="0"/>
              <a:t>Room.</a:t>
            </a:r>
            <a:endParaRPr lang="en-US" dirty="0"/>
          </a:p>
          <a:p>
            <a:r>
              <a:rPr lang="en-US" b="1" dirty="0"/>
              <a:t>Sprint 4: </a:t>
            </a:r>
            <a:r>
              <a:rPr lang="en-US" dirty="0"/>
              <a:t>Payment and </a:t>
            </a:r>
            <a:r>
              <a:rPr lang="en-US" dirty="0" smtClean="0"/>
              <a:t>Delivery. </a:t>
            </a:r>
            <a:endParaRPr lang="en-US" dirty="0"/>
          </a:p>
          <a:p>
            <a:endParaRPr lang="en-IN" dirty="0"/>
          </a:p>
        </p:txBody>
      </p:sp>
    </p:spTree>
    <p:extLst>
      <p:ext uri="{BB962C8B-B14F-4D97-AF65-F5344CB8AC3E}">
        <p14:creationId xmlns="" xmlns:p14="http://schemas.microsoft.com/office/powerpoint/2010/main" val="843748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14620"/>
            <a:ext cx="8229600" cy="1143008"/>
          </a:xfrm>
        </p:spPr>
        <p:style>
          <a:lnRef idx="1">
            <a:schemeClr val="accent6"/>
          </a:lnRef>
          <a:fillRef idx="2">
            <a:schemeClr val="accent6"/>
          </a:fillRef>
          <a:effectRef idx="1">
            <a:schemeClr val="accent6"/>
          </a:effectRef>
          <a:fontRef idx="minor">
            <a:schemeClr val="dk1"/>
          </a:fontRef>
        </p:style>
        <p:txBody>
          <a:bodyPr/>
          <a:lstStyle/>
          <a:p>
            <a:r>
              <a:rPr lang="en-IN" b="1" dirty="0" smtClean="0"/>
              <a:t>Thank You</a:t>
            </a:r>
            <a:endParaRPr lang="en-IN"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A95790-C823-46F6-B87F-FBE765F62CD5}"/>
              </a:ext>
            </a:extLst>
          </p:cNvPr>
          <p:cNvSpPr>
            <a:spLocks noGrp="1"/>
          </p:cNvSpPr>
          <p:nvPr>
            <p:ph type="title"/>
          </p:nvPr>
        </p:nvSpPr>
        <p:spPr/>
        <p:txBody>
          <a:bodyPr/>
          <a:lstStyle/>
          <a:p>
            <a:r>
              <a:rPr lang="en-US" b="1" dirty="0" smtClean="0"/>
              <a:t>360 Camera </a:t>
            </a:r>
            <a:r>
              <a:rPr lang="en-US" b="1" dirty="0"/>
              <a:t>Detection</a:t>
            </a:r>
            <a:endParaRPr lang="en-IN" b="1" dirty="0"/>
          </a:p>
        </p:txBody>
      </p:sp>
      <p:sp>
        <p:nvSpPr>
          <p:cNvPr id="3" name="Text Placeholder 2">
            <a:extLst>
              <a:ext uri="{FF2B5EF4-FFF2-40B4-BE49-F238E27FC236}">
                <a16:creationId xmlns:a16="http://schemas.microsoft.com/office/drawing/2014/main" xmlns="" id="{F63B7393-DE34-476F-8F70-1C452652C47B}"/>
              </a:ext>
            </a:extLst>
          </p:cNvPr>
          <p:cNvSpPr>
            <a:spLocks noGrp="1"/>
          </p:cNvSpPr>
          <p:nvPr>
            <p:ph type="body" idx="1"/>
          </p:nvPr>
        </p:nvSpPr>
        <p:spPr/>
        <p:txBody>
          <a:bodyPr/>
          <a:lstStyle/>
          <a:p>
            <a:r>
              <a:rPr lang="en-US" dirty="0"/>
              <a:t>Face Detection </a:t>
            </a:r>
            <a:endParaRPr lang="en-IN" dirty="0"/>
          </a:p>
        </p:txBody>
      </p:sp>
      <p:pic>
        <p:nvPicPr>
          <p:cNvPr id="8" name="Content Placeholder 7">
            <a:extLst>
              <a:ext uri="{FF2B5EF4-FFF2-40B4-BE49-F238E27FC236}">
                <a16:creationId xmlns:a16="http://schemas.microsoft.com/office/drawing/2014/main" xmlns="" id="{D5A92BB5-AE70-4E19-A7ED-7FEA70DFE2F1}"/>
              </a:ext>
            </a:extLst>
          </p:cNvPr>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627460" y="2678114"/>
            <a:ext cx="2816183" cy="2703774"/>
          </a:xfrm>
        </p:spPr>
      </p:pic>
      <p:sp>
        <p:nvSpPr>
          <p:cNvPr id="5" name="Text Placeholder 4">
            <a:extLst>
              <a:ext uri="{FF2B5EF4-FFF2-40B4-BE49-F238E27FC236}">
                <a16:creationId xmlns:a16="http://schemas.microsoft.com/office/drawing/2014/main" xmlns="" id="{0C4BC535-A229-43B6-875A-FB31ECE1B16F}"/>
              </a:ext>
            </a:extLst>
          </p:cNvPr>
          <p:cNvSpPr>
            <a:spLocks noGrp="1"/>
          </p:cNvSpPr>
          <p:nvPr>
            <p:ph type="body" sz="quarter" idx="3"/>
          </p:nvPr>
        </p:nvSpPr>
        <p:spPr/>
        <p:txBody>
          <a:bodyPr/>
          <a:lstStyle/>
          <a:p>
            <a:r>
              <a:rPr lang="en-US" dirty="0"/>
              <a:t>Body Detection</a:t>
            </a:r>
            <a:endParaRPr lang="en-IN" dirty="0"/>
          </a:p>
        </p:txBody>
      </p:sp>
      <p:pic>
        <p:nvPicPr>
          <p:cNvPr id="11" name="Content Placeholder 10">
            <a:extLst>
              <a:ext uri="{FF2B5EF4-FFF2-40B4-BE49-F238E27FC236}">
                <a16:creationId xmlns:a16="http://schemas.microsoft.com/office/drawing/2014/main" xmlns="" id="{D6B8936A-E245-41B6-AC29-47089D9D2598}"/>
              </a:ext>
            </a:extLst>
          </p:cNvPr>
          <p:cNvPicPr>
            <a:picLocks noGrp="1" noChangeAspect="1"/>
          </p:cNvPicPr>
          <p:nvPr>
            <p:ph sz="quarter" idx="4"/>
          </p:nvPr>
        </p:nvPicPr>
        <p:blipFill>
          <a:blip r:embed="rId3">
            <a:extLst>
              <a:ext uri="{28A0092B-C50C-407E-A947-70E740481C1C}">
                <a14:useLocalDpi xmlns:a14="http://schemas.microsoft.com/office/drawing/2010/main" xmlns="" val="0"/>
              </a:ext>
            </a:extLst>
          </a:blip>
          <a:stretch>
            <a:fillRect/>
          </a:stretch>
        </p:blipFill>
        <p:spPr>
          <a:xfrm>
            <a:off x="4751487" y="2678114"/>
            <a:ext cx="3143250" cy="2703774"/>
          </a:xfrm>
        </p:spPr>
      </p:pic>
      <p:sp>
        <p:nvSpPr>
          <p:cNvPr id="9" name="TextBox 8">
            <a:extLst>
              <a:ext uri="{FF2B5EF4-FFF2-40B4-BE49-F238E27FC236}">
                <a16:creationId xmlns:a16="http://schemas.microsoft.com/office/drawing/2014/main" xmlns="" id="{20C4F3B7-10B8-4CB1-969C-4351F07D8CCE}"/>
              </a:ext>
            </a:extLst>
          </p:cNvPr>
          <p:cNvSpPr txBox="1"/>
          <p:nvPr/>
        </p:nvSpPr>
        <p:spPr>
          <a:xfrm>
            <a:off x="871537" y="5857892"/>
            <a:ext cx="2700338" cy="646331"/>
          </a:xfrm>
          <a:prstGeom prst="rect">
            <a:avLst/>
          </a:prstGeom>
          <a:noFill/>
        </p:spPr>
        <p:txBody>
          <a:bodyPr wrap="square" rtlCol="0">
            <a:spAutoFit/>
          </a:bodyPr>
          <a:lstStyle/>
          <a:p>
            <a:r>
              <a:rPr lang="en-US" dirty="0"/>
              <a:t>Try To fit You Face Inside Square</a:t>
            </a:r>
            <a:endParaRPr lang="en-IN" dirty="0"/>
          </a:p>
        </p:txBody>
      </p:sp>
      <p:sp>
        <p:nvSpPr>
          <p:cNvPr id="12" name="TextBox 11">
            <a:extLst>
              <a:ext uri="{FF2B5EF4-FFF2-40B4-BE49-F238E27FC236}">
                <a16:creationId xmlns:a16="http://schemas.microsoft.com/office/drawing/2014/main" xmlns="" id="{435B1DB5-C672-40E3-A5A4-A941DADF15FD}"/>
              </a:ext>
            </a:extLst>
          </p:cNvPr>
          <p:cNvSpPr txBox="1"/>
          <p:nvPr/>
        </p:nvSpPr>
        <p:spPr>
          <a:xfrm>
            <a:off x="4629150" y="5857892"/>
            <a:ext cx="3143250" cy="646331"/>
          </a:xfrm>
          <a:prstGeom prst="rect">
            <a:avLst/>
          </a:prstGeom>
          <a:noFill/>
        </p:spPr>
        <p:txBody>
          <a:bodyPr wrap="square" rtlCol="0">
            <a:spAutoFit/>
          </a:bodyPr>
          <a:lstStyle/>
          <a:p>
            <a:r>
              <a:rPr lang="en-US" dirty="0"/>
              <a:t>Try to fit your body inside this figure</a:t>
            </a:r>
            <a:endParaRPr lang="en-IN" dirty="0"/>
          </a:p>
        </p:txBody>
      </p:sp>
    </p:spTree>
    <p:extLst>
      <p:ext uri="{BB962C8B-B14F-4D97-AF65-F5344CB8AC3E}">
        <p14:creationId xmlns:p14="http://schemas.microsoft.com/office/powerpoint/2010/main" xmlns="" val="28826394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62524"/>
            <a:ext cx="6858000" cy="1545264"/>
          </a:xfrm>
        </p:spPr>
        <p:txBody>
          <a:bodyPr>
            <a:normAutofit fontScale="90000"/>
          </a:bodyPr>
          <a:lstStyle/>
          <a:p>
            <a:r>
              <a:rPr lang="en-US" sz="7200" b="1" dirty="0" smtClean="0">
                <a:latin typeface="Times New Roman" panose="02020603050405020304" pitchFamily="18" charset="0"/>
                <a:cs typeface="Times New Roman" panose="02020603050405020304" pitchFamily="18" charset="0"/>
              </a:rPr>
              <a:t>SCANNER FEATURE</a:t>
            </a:r>
            <a:endParaRPr lang="en-US" sz="7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884817" y="3936274"/>
            <a:ext cx="2116183" cy="1846216"/>
          </a:xfrm>
        </p:spPr>
        <p:txBody>
          <a:bodyPr>
            <a:normAutofit/>
          </a:bodyPr>
          <a:lstStyle/>
          <a:p>
            <a:r>
              <a:rPr lang="en-US" sz="3200" dirty="0" smtClean="0">
                <a:solidFill>
                  <a:schemeClr val="tx1">
                    <a:lumMod val="85000"/>
                    <a:lumOff val="15000"/>
                  </a:schemeClr>
                </a:solidFill>
                <a:latin typeface="Times New Roman" panose="02020603050405020304" pitchFamily="18" charset="0"/>
                <a:cs typeface="Times New Roman" panose="02020603050405020304" pitchFamily="18" charset="0"/>
              </a:rPr>
              <a:t>FACE SCANNING</a:t>
            </a:r>
            <a:endParaRPr lang="en-US" sz="32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3106432" y="1661678"/>
            <a:ext cx="1035989" cy="4229690"/>
          </a:xfrm>
          <a:prstGeom prst="rect">
            <a:avLst/>
          </a:prstGeom>
        </p:spPr>
      </p:pic>
      <p:pic>
        <p:nvPicPr>
          <p:cNvPr id="10" name="Picture 9"/>
          <p:cNvPicPr>
            <a:picLocks noChangeAspect="1"/>
          </p:cNvPicPr>
          <p:nvPr/>
        </p:nvPicPr>
        <p:blipFill>
          <a:blip r:embed="rId3"/>
          <a:stretch>
            <a:fillRect/>
          </a:stretch>
        </p:blipFill>
        <p:spPr>
          <a:xfrm>
            <a:off x="6009426" y="2026070"/>
            <a:ext cx="1650206" cy="1809750"/>
          </a:xfrm>
          <a:prstGeom prst="rect">
            <a:avLst/>
          </a:prstGeom>
        </p:spPr>
      </p:pic>
      <p:pic>
        <p:nvPicPr>
          <p:cNvPr id="4" name="Picture 3"/>
          <p:cNvPicPr>
            <a:picLocks noChangeAspect="1"/>
          </p:cNvPicPr>
          <p:nvPr/>
        </p:nvPicPr>
        <p:blipFill>
          <a:blip r:embed="rId4"/>
          <a:stretch>
            <a:fillRect/>
          </a:stretch>
        </p:blipFill>
        <p:spPr>
          <a:xfrm>
            <a:off x="741886" y="1633917"/>
            <a:ext cx="1000265" cy="4248743"/>
          </a:xfrm>
          <a:prstGeom prst="rect">
            <a:avLst/>
          </a:prstGeom>
        </p:spPr>
      </p:pic>
      <p:pic>
        <p:nvPicPr>
          <p:cNvPr id="6" name="Picture 5"/>
          <p:cNvPicPr>
            <a:picLocks noChangeAspect="1"/>
          </p:cNvPicPr>
          <p:nvPr/>
        </p:nvPicPr>
        <p:blipFill>
          <a:blip r:embed="rId5"/>
          <a:stretch>
            <a:fillRect/>
          </a:stretch>
        </p:blipFill>
        <p:spPr>
          <a:xfrm>
            <a:off x="2156182" y="1664779"/>
            <a:ext cx="700185" cy="4229690"/>
          </a:xfrm>
          <a:prstGeom prst="rect">
            <a:avLst/>
          </a:prstGeom>
        </p:spPr>
      </p:pic>
      <p:pic>
        <p:nvPicPr>
          <p:cNvPr id="8" name="Picture 7"/>
          <p:cNvPicPr>
            <a:picLocks noChangeAspect="1"/>
          </p:cNvPicPr>
          <p:nvPr/>
        </p:nvPicPr>
        <p:blipFill>
          <a:blip r:embed="rId6"/>
          <a:stretch>
            <a:fillRect/>
          </a:stretch>
        </p:blipFill>
        <p:spPr>
          <a:xfrm>
            <a:off x="4370322" y="1716213"/>
            <a:ext cx="950252" cy="4239217"/>
          </a:xfrm>
          <a:prstGeom prst="rect">
            <a:avLst/>
          </a:prstGeom>
        </p:spPr>
      </p:pic>
      <p:pic>
        <p:nvPicPr>
          <p:cNvPr id="9" name="Picture 8"/>
          <p:cNvPicPr>
            <a:picLocks noChangeAspect="1"/>
          </p:cNvPicPr>
          <p:nvPr/>
        </p:nvPicPr>
        <p:blipFill>
          <a:blip r:embed="rId7" cstate="print"/>
          <a:stretch>
            <a:fillRect/>
          </a:stretch>
        </p:blipFill>
        <p:spPr>
          <a:xfrm>
            <a:off x="1666999" y="5908787"/>
            <a:ext cx="3069772" cy="920070"/>
          </a:xfrm>
          <a:prstGeom prst="rect">
            <a:avLst/>
          </a:prstGeom>
        </p:spPr>
      </p:pic>
    </p:spTree>
    <p:extLst>
      <p:ext uri="{BB962C8B-B14F-4D97-AF65-F5344CB8AC3E}">
        <p14:creationId xmlns:p14="http://schemas.microsoft.com/office/powerpoint/2010/main" xmlns="" val="3234889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0CB163-E012-400D-B32F-3A82B99E6ED8}"/>
              </a:ext>
            </a:extLst>
          </p:cNvPr>
          <p:cNvSpPr>
            <a:spLocks noGrp="1"/>
          </p:cNvSpPr>
          <p:nvPr>
            <p:ph type="title"/>
          </p:nvPr>
        </p:nvSpPr>
        <p:spPr/>
        <p:txBody>
          <a:bodyPr/>
          <a:lstStyle/>
          <a:p>
            <a:pPr algn="ctr"/>
            <a:r>
              <a:rPr lang="en-US" b="1" dirty="0"/>
              <a:t>Approx A.I Analyzer Result</a:t>
            </a:r>
            <a:endParaRPr lang="en-IN" b="1" dirty="0"/>
          </a:p>
        </p:txBody>
      </p:sp>
      <p:sp>
        <p:nvSpPr>
          <p:cNvPr id="3" name="Text Placeholder 2">
            <a:extLst>
              <a:ext uri="{FF2B5EF4-FFF2-40B4-BE49-F238E27FC236}">
                <a16:creationId xmlns:a16="http://schemas.microsoft.com/office/drawing/2014/main" xmlns="" id="{A5882784-1B25-4E74-9639-3069EF982A60}"/>
              </a:ext>
            </a:extLst>
          </p:cNvPr>
          <p:cNvSpPr>
            <a:spLocks noGrp="1"/>
          </p:cNvSpPr>
          <p:nvPr>
            <p:ph type="body" idx="1"/>
          </p:nvPr>
        </p:nvSpPr>
        <p:spPr/>
        <p:txBody>
          <a:bodyPr/>
          <a:lstStyle/>
          <a:p>
            <a:r>
              <a:rPr lang="en-US" dirty="0"/>
              <a:t>Upper Body Measures</a:t>
            </a:r>
            <a:endParaRPr lang="en-IN" dirty="0"/>
          </a:p>
        </p:txBody>
      </p:sp>
      <p:sp>
        <p:nvSpPr>
          <p:cNvPr id="4" name="Content Placeholder 3">
            <a:extLst>
              <a:ext uri="{FF2B5EF4-FFF2-40B4-BE49-F238E27FC236}">
                <a16:creationId xmlns:a16="http://schemas.microsoft.com/office/drawing/2014/main" xmlns="" id="{C8E73282-835D-4806-8C73-3DC51813548B}"/>
              </a:ext>
            </a:extLst>
          </p:cNvPr>
          <p:cNvSpPr>
            <a:spLocks noGrp="1"/>
          </p:cNvSpPr>
          <p:nvPr>
            <p:ph sz="half" idx="2"/>
          </p:nvPr>
        </p:nvSpPr>
        <p:spPr>
          <a:xfrm>
            <a:off x="629842" y="2505075"/>
            <a:ext cx="3868340" cy="2671762"/>
          </a:xfrm>
        </p:spPr>
        <p:txBody>
          <a:bodyPr/>
          <a:lstStyle/>
          <a:p>
            <a:r>
              <a:rPr lang="en-US" dirty="0"/>
              <a:t>Chest </a:t>
            </a:r>
          </a:p>
          <a:p>
            <a:r>
              <a:rPr lang="en-US" dirty="0"/>
              <a:t>Arm Length </a:t>
            </a:r>
          </a:p>
          <a:p>
            <a:r>
              <a:rPr lang="en-US" dirty="0"/>
              <a:t>Waist </a:t>
            </a:r>
          </a:p>
          <a:p>
            <a:pPr>
              <a:buNone/>
            </a:pPr>
            <a:endParaRPr lang="en-IN" dirty="0"/>
          </a:p>
        </p:txBody>
      </p:sp>
      <p:sp>
        <p:nvSpPr>
          <p:cNvPr id="5" name="Text Placeholder 4">
            <a:extLst>
              <a:ext uri="{FF2B5EF4-FFF2-40B4-BE49-F238E27FC236}">
                <a16:creationId xmlns:a16="http://schemas.microsoft.com/office/drawing/2014/main" xmlns="" id="{E4133E00-4825-4C74-B144-1C78083641CA}"/>
              </a:ext>
            </a:extLst>
          </p:cNvPr>
          <p:cNvSpPr>
            <a:spLocks noGrp="1"/>
          </p:cNvSpPr>
          <p:nvPr>
            <p:ph type="body" sz="quarter" idx="3"/>
          </p:nvPr>
        </p:nvSpPr>
        <p:spPr>
          <a:xfrm>
            <a:off x="4626770" y="1428736"/>
            <a:ext cx="3887391" cy="714380"/>
          </a:xfrm>
        </p:spPr>
        <p:txBody>
          <a:bodyPr/>
          <a:lstStyle/>
          <a:p>
            <a:r>
              <a:rPr lang="en-US" dirty="0"/>
              <a:t>Lower Body Measures</a:t>
            </a:r>
            <a:endParaRPr lang="en-IN" dirty="0"/>
          </a:p>
        </p:txBody>
      </p:sp>
      <p:sp>
        <p:nvSpPr>
          <p:cNvPr id="6" name="Content Placeholder 5">
            <a:extLst>
              <a:ext uri="{FF2B5EF4-FFF2-40B4-BE49-F238E27FC236}">
                <a16:creationId xmlns:a16="http://schemas.microsoft.com/office/drawing/2014/main" xmlns="" id="{DEEC6EDB-8071-49A5-90DF-DF707AC1C9CC}"/>
              </a:ext>
            </a:extLst>
          </p:cNvPr>
          <p:cNvSpPr>
            <a:spLocks noGrp="1"/>
          </p:cNvSpPr>
          <p:nvPr>
            <p:ph sz="quarter" idx="4"/>
          </p:nvPr>
        </p:nvSpPr>
        <p:spPr>
          <a:xfrm>
            <a:off x="4629152" y="2505075"/>
            <a:ext cx="3887391" cy="2428875"/>
          </a:xfrm>
        </p:spPr>
        <p:txBody>
          <a:bodyPr/>
          <a:lstStyle/>
          <a:p>
            <a:pPr>
              <a:buNone/>
            </a:pPr>
            <a:endParaRPr lang="en-US" dirty="0"/>
          </a:p>
          <a:p>
            <a:pPr>
              <a:buNone/>
            </a:pPr>
            <a:endParaRPr lang="en-US" dirty="0"/>
          </a:p>
          <a:p>
            <a:pPr>
              <a:buNone/>
            </a:pPr>
            <a:endParaRPr lang="en-US" dirty="0"/>
          </a:p>
        </p:txBody>
      </p:sp>
      <p:sp>
        <p:nvSpPr>
          <p:cNvPr id="8" name="TextBox 7">
            <a:extLst>
              <a:ext uri="{FF2B5EF4-FFF2-40B4-BE49-F238E27FC236}">
                <a16:creationId xmlns:a16="http://schemas.microsoft.com/office/drawing/2014/main" xmlns="" id="{200BD0DD-C26F-4D79-87B5-E3CA4BFC8337}"/>
              </a:ext>
            </a:extLst>
          </p:cNvPr>
          <p:cNvSpPr txBox="1"/>
          <p:nvPr/>
        </p:nvSpPr>
        <p:spPr>
          <a:xfrm>
            <a:off x="771525" y="5176844"/>
            <a:ext cx="3314700" cy="1477328"/>
          </a:xfrm>
          <a:prstGeom prst="rect">
            <a:avLst/>
          </a:prstGeom>
          <a:noFill/>
        </p:spPr>
        <p:txBody>
          <a:bodyPr wrap="square" rtlCol="0">
            <a:spAutoFit/>
          </a:bodyPr>
          <a:lstStyle/>
          <a:p>
            <a:r>
              <a:rPr lang="en-US" b="1" dirty="0"/>
              <a:t>NOTE : These Measures will be saved in your database for future purposes and can be changed by customer/user choice afterwards.</a:t>
            </a:r>
            <a:endParaRPr lang="en-IN" b="1" dirty="0"/>
          </a:p>
        </p:txBody>
      </p:sp>
      <p:sp>
        <p:nvSpPr>
          <p:cNvPr id="10" name="Rectangle 9">
            <a:extLst>
              <a:ext uri="{FF2B5EF4-FFF2-40B4-BE49-F238E27FC236}">
                <a16:creationId xmlns:a16="http://schemas.microsoft.com/office/drawing/2014/main" xmlns="" id="{7F98D3A8-4462-4BA7-9A6D-82E626C91D24}"/>
              </a:ext>
            </a:extLst>
          </p:cNvPr>
          <p:cNvSpPr/>
          <p:nvPr/>
        </p:nvSpPr>
        <p:spPr>
          <a:xfrm>
            <a:off x="2571736" y="3078251"/>
            <a:ext cx="1385908" cy="35877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34</a:t>
            </a:r>
            <a:endParaRPr lang="en-IN" dirty="0"/>
          </a:p>
        </p:txBody>
      </p:sp>
      <p:sp>
        <p:nvSpPr>
          <p:cNvPr id="11" name="Rectangle 10">
            <a:extLst>
              <a:ext uri="{FF2B5EF4-FFF2-40B4-BE49-F238E27FC236}">
                <a16:creationId xmlns:a16="http://schemas.microsoft.com/office/drawing/2014/main" xmlns="" id="{591407E4-7559-431A-9B1F-29B2F48E9357}"/>
              </a:ext>
            </a:extLst>
          </p:cNvPr>
          <p:cNvSpPr/>
          <p:nvPr/>
        </p:nvSpPr>
        <p:spPr>
          <a:xfrm>
            <a:off x="2414593" y="2505075"/>
            <a:ext cx="1528763" cy="35877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12</a:t>
            </a:r>
            <a:endParaRPr lang="en-IN" dirty="0"/>
          </a:p>
        </p:txBody>
      </p:sp>
      <p:sp>
        <p:nvSpPr>
          <p:cNvPr id="12" name="Rectangle 11">
            <a:extLst>
              <a:ext uri="{FF2B5EF4-FFF2-40B4-BE49-F238E27FC236}">
                <a16:creationId xmlns:a16="http://schemas.microsoft.com/office/drawing/2014/main" xmlns="" id="{0A2730F3-1B65-401A-B254-58A0EFC8D9B8}"/>
              </a:ext>
            </a:extLst>
          </p:cNvPr>
          <p:cNvSpPr/>
          <p:nvPr/>
        </p:nvSpPr>
        <p:spPr>
          <a:xfrm>
            <a:off x="2428881" y="3651435"/>
            <a:ext cx="1528763" cy="35224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23</a:t>
            </a:r>
            <a:endParaRPr lang="en-IN" dirty="0"/>
          </a:p>
        </p:txBody>
      </p:sp>
      <p:sp>
        <p:nvSpPr>
          <p:cNvPr id="16" name="Rectangle 15">
            <a:extLst>
              <a:ext uri="{FF2B5EF4-FFF2-40B4-BE49-F238E27FC236}">
                <a16:creationId xmlns:a16="http://schemas.microsoft.com/office/drawing/2014/main" xmlns="" id="{9025775F-AD38-40D8-A234-94B26C4AE18D}"/>
              </a:ext>
            </a:extLst>
          </p:cNvPr>
          <p:cNvSpPr/>
          <p:nvPr/>
        </p:nvSpPr>
        <p:spPr>
          <a:xfrm>
            <a:off x="6572264" y="2214554"/>
            <a:ext cx="1571625" cy="35074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tx1"/>
                </a:solidFill>
              </a:rPr>
              <a:t>20</a:t>
            </a:r>
            <a:endParaRPr lang="en-IN" dirty="0">
              <a:solidFill>
                <a:schemeClr val="tx1"/>
              </a:solidFill>
            </a:endParaRPr>
          </a:p>
        </p:txBody>
      </p:sp>
      <p:sp>
        <p:nvSpPr>
          <p:cNvPr id="21" name="TextBox 20">
            <a:extLst>
              <a:ext uri="{FF2B5EF4-FFF2-40B4-BE49-F238E27FC236}">
                <a16:creationId xmlns:a16="http://schemas.microsoft.com/office/drawing/2014/main" xmlns="" id="{2E2A30E3-9FE1-4405-93BA-67DD0A3278C7}"/>
              </a:ext>
            </a:extLst>
          </p:cNvPr>
          <p:cNvSpPr txBox="1"/>
          <p:nvPr/>
        </p:nvSpPr>
        <p:spPr>
          <a:xfrm>
            <a:off x="5657856" y="5000637"/>
            <a:ext cx="1814513" cy="1569660"/>
          </a:xfrm>
          <a:prstGeom prst="rect">
            <a:avLst/>
          </a:prstGeom>
          <a:solidFill>
            <a:schemeClr val="accent4">
              <a:lumMod val="60000"/>
              <a:lumOff val="40000"/>
            </a:schemeClr>
          </a:solidFill>
        </p:spPr>
        <p:txBody>
          <a:bodyPr wrap="square" rtlCol="0">
            <a:spAutoFit/>
          </a:bodyPr>
          <a:lstStyle/>
          <a:p>
            <a:r>
              <a:rPr lang="en-US" sz="3200" dirty="0"/>
              <a:t>LETS GET         STARTED !</a:t>
            </a:r>
            <a:endParaRPr lang="en-IN" sz="3200" dirty="0"/>
          </a:p>
        </p:txBody>
      </p:sp>
      <p:sp>
        <p:nvSpPr>
          <p:cNvPr id="18" name="Rectangle 17"/>
          <p:cNvSpPr/>
          <p:nvPr/>
        </p:nvSpPr>
        <p:spPr>
          <a:xfrm>
            <a:off x="4714876" y="2214554"/>
            <a:ext cx="1497269" cy="369332"/>
          </a:xfrm>
          <a:prstGeom prst="rect">
            <a:avLst/>
          </a:prstGeom>
        </p:spPr>
        <p:txBody>
          <a:bodyPr wrap="none">
            <a:spAutoFit/>
          </a:bodyPr>
          <a:lstStyle/>
          <a:p>
            <a:r>
              <a:rPr lang="en-US" dirty="0" smtClean="0"/>
              <a:t>●  Leg </a:t>
            </a:r>
            <a:r>
              <a:rPr lang="en-US" dirty="0" smtClean="0"/>
              <a:t>Length </a:t>
            </a:r>
            <a:endParaRPr lang="en-US" dirty="0"/>
          </a:p>
        </p:txBody>
      </p:sp>
    </p:spTree>
    <p:extLst>
      <p:ext uri="{BB962C8B-B14F-4D97-AF65-F5344CB8AC3E}">
        <p14:creationId xmlns:p14="http://schemas.microsoft.com/office/powerpoint/2010/main" xmlns="" val="1072932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mond 1">
            <a:extLst>
              <a:ext uri="{FF2B5EF4-FFF2-40B4-BE49-F238E27FC236}">
                <a16:creationId xmlns:a16="http://schemas.microsoft.com/office/drawing/2014/main" xmlns="" id="{679AD064-A80C-4347-A0CB-D5304C363ADF}"/>
              </a:ext>
            </a:extLst>
          </p:cNvPr>
          <p:cNvSpPr/>
          <p:nvPr/>
        </p:nvSpPr>
        <p:spPr>
          <a:xfrm>
            <a:off x="357158" y="1500174"/>
            <a:ext cx="4286280" cy="442915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ln w="0"/>
                <a:solidFill>
                  <a:schemeClr val="tx1"/>
                </a:solidFill>
                <a:effectLst>
                  <a:outerShdw blurRad="38100" dist="19050" dir="2700000" algn="tl" rotWithShape="0">
                    <a:schemeClr val="dk1">
                      <a:alpha val="40000"/>
                    </a:schemeClr>
                  </a:outerShdw>
                </a:effectLst>
              </a:rPr>
              <a:t>TRY CLOTHES VIRTUALLY</a:t>
            </a:r>
            <a:endParaRPr lang="en-IN" b="1" dirty="0">
              <a:ln w="0"/>
              <a:solidFill>
                <a:schemeClr val="tx1"/>
              </a:solidFill>
              <a:effectLst>
                <a:outerShdw blurRad="38100" dist="19050" dir="2700000" algn="tl" rotWithShape="0">
                  <a:schemeClr val="dk1">
                    <a:alpha val="40000"/>
                  </a:schemeClr>
                </a:outerShdw>
              </a:effectLst>
            </a:endParaRPr>
          </a:p>
        </p:txBody>
      </p:sp>
      <p:sp>
        <p:nvSpPr>
          <p:cNvPr id="4" name="Diamond 3">
            <a:extLst>
              <a:ext uri="{FF2B5EF4-FFF2-40B4-BE49-F238E27FC236}">
                <a16:creationId xmlns:a16="http://schemas.microsoft.com/office/drawing/2014/main" xmlns="" id="{8B2E1E79-98BD-4363-92A2-18D5474C1168}"/>
              </a:ext>
            </a:extLst>
          </p:cNvPr>
          <p:cNvSpPr/>
          <p:nvPr/>
        </p:nvSpPr>
        <p:spPr>
          <a:xfrm>
            <a:off x="4857753" y="1428736"/>
            <a:ext cx="4143404" cy="457203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DESIGN NEW </a:t>
            </a:r>
          </a:p>
          <a:p>
            <a:pPr algn="ctr"/>
            <a:r>
              <a:rPr lang="en-US" b="1" dirty="0">
                <a:ln w="0"/>
                <a:solidFill>
                  <a:schemeClr val="tx1"/>
                </a:solidFill>
                <a:effectLst>
                  <a:outerShdw blurRad="38100" dist="19050" dir="2700000" algn="tl" rotWithShape="0">
                    <a:schemeClr val="dk1">
                      <a:alpha val="40000"/>
                    </a:schemeClr>
                  </a:outerShdw>
                </a:effectLst>
              </a:rPr>
              <a:t>CLOTHES</a:t>
            </a:r>
            <a:endParaRPr lang="en-IN" b="1"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2028953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6BEA09-49AF-4F5D-A1E8-8CFC6904D127}"/>
              </a:ext>
            </a:extLst>
          </p:cNvPr>
          <p:cNvSpPr>
            <a:spLocks noGrp="1"/>
          </p:cNvSpPr>
          <p:nvPr>
            <p:ph type="title"/>
          </p:nvPr>
        </p:nvSpPr>
        <p:spPr/>
        <p:txBody>
          <a:bodyPr/>
          <a:lstStyle/>
          <a:p>
            <a:r>
              <a:rPr lang="en-US" b="1" dirty="0"/>
              <a:t>IF TRY CLOTHES VIRTUALLY :</a:t>
            </a:r>
            <a:endParaRPr lang="en-IN" b="1" dirty="0"/>
          </a:p>
        </p:txBody>
      </p:sp>
      <p:sp>
        <p:nvSpPr>
          <p:cNvPr id="3" name="Text Placeholder 2">
            <a:extLst>
              <a:ext uri="{FF2B5EF4-FFF2-40B4-BE49-F238E27FC236}">
                <a16:creationId xmlns:a16="http://schemas.microsoft.com/office/drawing/2014/main" xmlns="" id="{88C7F6B4-79E9-480F-8FF2-9CD7DA5C2D27}"/>
              </a:ext>
            </a:extLst>
          </p:cNvPr>
          <p:cNvSpPr>
            <a:spLocks noGrp="1"/>
          </p:cNvSpPr>
          <p:nvPr>
            <p:ph type="body" idx="1"/>
          </p:nvPr>
        </p:nvSpPr>
        <p:spPr/>
        <p:txBody>
          <a:bodyPr>
            <a:normAutofit/>
          </a:bodyPr>
          <a:lstStyle/>
          <a:p>
            <a:r>
              <a:rPr lang="en-US" dirty="0"/>
              <a:t>1</a:t>
            </a:r>
            <a:r>
              <a:rPr lang="en-US" baseline="30000" dirty="0"/>
              <a:t>st</a:t>
            </a:r>
            <a:r>
              <a:rPr lang="en-US" dirty="0"/>
              <a:t> window </a:t>
            </a:r>
            <a:endParaRPr lang="en-IN" dirty="0"/>
          </a:p>
        </p:txBody>
      </p:sp>
      <p:sp>
        <p:nvSpPr>
          <p:cNvPr id="4" name="Content Placeholder 3">
            <a:extLst>
              <a:ext uri="{FF2B5EF4-FFF2-40B4-BE49-F238E27FC236}">
                <a16:creationId xmlns:a16="http://schemas.microsoft.com/office/drawing/2014/main" xmlns="" id="{683511EB-3A89-42D9-98E8-3FB0787E842B}"/>
              </a:ext>
            </a:extLst>
          </p:cNvPr>
          <p:cNvSpPr>
            <a:spLocks noGrp="1"/>
          </p:cNvSpPr>
          <p:nvPr>
            <p:ph sz="half" idx="2"/>
          </p:nvPr>
        </p:nvSpPr>
        <p:spPr/>
        <p:txBody>
          <a:bodyPr/>
          <a:lstStyle/>
          <a:p>
            <a:r>
              <a:rPr lang="en-US" dirty="0"/>
              <a:t>Reverso V.T Slots</a:t>
            </a:r>
          </a:p>
          <a:p>
            <a:endParaRPr lang="en-US" dirty="0"/>
          </a:p>
          <a:p>
            <a:endParaRPr lang="en-IN" dirty="0"/>
          </a:p>
        </p:txBody>
      </p:sp>
      <p:sp>
        <p:nvSpPr>
          <p:cNvPr id="5" name="Text Placeholder 4">
            <a:extLst>
              <a:ext uri="{FF2B5EF4-FFF2-40B4-BE49-F238E27FC236}">
                <a16:creationId xmlns:a16="http://schemas.microsoft.com/office/drawing/2014/main" xmlns="" id="{FEB559EB-7427-4DD7-BF22-6E643AC8560E}"/>
              </a:ext>
            </a:extLst>
          </p:cNvPr>
          <p:cNvSpPr>
            <a:spLocks noGrp="1"/>
          </p:cNvSpPr>
          <p:nvPr>
            <p:ph type="body" sz="quarter" idx="3"/>
          </p:nvPr>
        </p:nvSpPr>
        <p:spPr>
          <a:xfrm>
            <a:off x="4948130" y="1500174"/>
            <a:ext cx="3887391" cy="1071570"/>
          </a:xfrm>
        </p:spPr>
        <p:txBody>
          <a:bodyPr>
            <a:normAutofit/>
          </a:bodyPr>
          <a:lstStyle/>
          <a:p>
            <a:r>
              <a:rPr lang="en-US" dirty="0"/>
              <a:t>2</a:t>
            </a:r>
            <a:r>
              <a:rPr lang="en-US" baseline="30000" dirty="0"/>
              <a:t>nd</a:t>
            </a:r>
            <a:r>
              <a:rPr lang="en-US" dirty="0"/>
              <a:t> window </a:t>
            </a:r>
          </a:p>
          <a:p>
            <a:pPr>
              <a:buFont typeface="Arial" pitchFamily="34" charset="0"/>
              <a:buChar char="•"/>
            </a:pPr>
            <a:r>
              <a:rPr lang="en-US" b="0" dirty="0" smtClean="0"/>
              <a:t>  Reverso </a:t>
            </a:r>
            <a:r>
              <a:rPr lang="en-US" b="0" dirty="0"/>
              <a:t>Virtual Trial Room</a:t>
            </a:r>
            <a:endParaRPr lang="en-IN" b="0" dirty="0"/>
          </a:p>
        </p:txBody>
      </p:sp>
      <p:sp>
        <p:nvSpPr>
          <p:cNvPr id="7" name="Rectangle 6">
            <a:extLst>
              <a:ext uri="{FF2B5EF4-FFF2-40B4-BE49-F238E27FC236}">
                <a16:creationId xmlns:a16="http://schemas.microsoft.com/office/drawing/2014/main" xmlns="" id="{2D8A24E0-4CCF-4801-A9FA-17273A4E6E2E}"/>
              </a:ext>
            </a:extLst>
          </p:cNvPr>
          <p:cNvSpPr/>
          <p:nvPr/>
        </p:nvSpPr>
        <p:spPr>
          <a:xfrm>
            <a:off x="927442" y="3297380"/>
            <a:ext cx="3273137" cy="2618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xmlns="" id="{5E35343F-DE19-49BA-A013-9C73A4550980}"/>
              </a:ext>
            </a:extLst>
          </p:cNvPr>
          <p:cNvSpPr/>
          <p:nvPr/>
        </p:nvSpPr>
        <p:spPr>
          <a:xfrm>
            <a:off x="1340427" y="3602182"/>
            <a:ext cx="683150" cy="872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xmlns="" id="{343AFBC0-FC4F-4173-A322-0FBFA7FD0D70}"/>
              </a:ext>
            </a:extLst>
          </p:cNvPr>
          <p:cNvSpPr/>
          <p:nvPr/>
        </p:nvSpPr>
        <p:spPr>
          <a:xfrm>
            <a:off x="2337955" y="3602182"/>
            <a:ext cx="683150" cy="872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xmlns="" id="{6ED9C192-C883-47C9-B1BC-62BCF95926EE}"/>
              </a:ext>
            </a:extLst>
          </p:cNvPr>
          <p:cNvSpPr/>
          <p:nvPr/>
        </p:nvSpPr>
        <p:spPr>
          <a:xfrm>
            <a:off x="3335482" y="3602182"/>
            <a:ext cx="683150" cy="872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xmlns="" id="{FB30A893-D75D-4663-B16F-60747F3EA740}"/>
              </a:ext>
            </a:extLst>
          </p:cNvPr>
          <p:cNvSpPr/>
          <p:nvPr/>
        </p:nvSpPr>
        <p:spPr>
          <a:xfrm>
            <a:off x="1340427" y="4959928"/>
            <a:ext cx="683150" cy="734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xmlns="" id="{DCCD222E-6373-41FC-992F-F49565E733B9}"/>
              </a:ext>
            </a:extLst>
          </p:cNvPr>
          <p:cNvSpPr/>
          <p:nvPr/>
        </p:nvSpPr>
        <p:spPr>
          <a:xfrm>
            <a:off x="2337955" y="4959928"/>
            <a:ext cx="699926" cy="734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xmlns="" id="{8A5ACCBB-0366-48AC-B466-61A6E9357D7E}"/>
              </a:ext>
            </a:extLst>
          </p:cNvPr>
          <p:cNvSpPr/>
          <p:nvPr/>
        </p:nvSpPr>
        <p:spPr>
          <a:xfrm>
            <a:off x="3335482" y="4959928"/>
            <a:ext cx="683150" cy="734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Plus Sign 13">
            <a:extLst>
              <a:ext uri="{FF2B5EF4-FFF2-40B4-BE49-F238E27FC236}">
                <a16:creationId xmlns:a16="http://schemas.microsoft.com/office/drawing/2014/main" xmlns="" id="{B605853D-E0FE-4A7A-B903-5B0F322D8D0C}"/>
              </a:ext>
            </a:extLst>
          </p:cNvPr>
          <p:cNvSpPr/>
          <p:nvPr/>
        </p:nvSpPr>
        <p:spPr>
          <a:xfrm>
            <a:off x="1494724" y="3796145"/>
            <a:ext cx="363682" cy="526473"/>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Plus Sign 14">
            <a:extLst>
              <a:ext uri="{FF2B5EF4-FFF2-40B4-BE49-F238E27FC236}">
                <a16:creationId xmlns:a16="http://schemas.microsoft.com/office/drawing/2014/main" xmlns="" id="{90D7CECD-A052-4463-9F85-6241CAFB2081}"/>
              </a:ext>
            </a:extLst>
          </p:cNvPr>
          <p:cNvSpPr/>
          <p:nvPr/>
        </p:nvSpPr>
        <p:spPr>
          <a:xfrm>
            <a:off x="2446276" y="3807402"/>
            <a:ext cx="483284" cy="543069"/>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Plus Sign 15">
            <a:extLst>
              <a:ext uri="{FF2B5EF4-FFF2-40B4-BE49-F238E27FC236}">
                <a16:creationId xmlns:a16="http://schemas.microsoft.com/office/drawing/2014/main" xmlns="" id="{FECD0115-EB31-4FCE-8FC1-2F794754C73A}"/>
              </a:ext>
            </a:extLst>
          </p:cNvPr>
          <p:cNvSpPr/>
          <p:nvPr/>
        </p:nvSpPr>
        <p:spPr>
          <a:xfrm>
            <a:off x="3460173" y="3821114"/>
            <a:ext cx="426027" cy="501505"/>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Plus Sign 16">
            <a:extLst>
              <a:ext uri="{FF2B5EF4-FFF2-40B4-BE49-F238E27FC236}">
                <a16:creationId xmlns:a16="http://schemas.microsoft.com/office/drawing/2014/main" xmlns="" id="{9EF89B51-1CCC-4035-862E-868240D44683}"/>
              </a:ext>
            </a:extLst>
          </p:cNvPr>
          <p:cNvSpPr/>
          <p:nvPr/>
        </p:nvSpPr>
        <p:spPr>
          <a:xfrm>
            <a:off x="1500161" y="5137006"/>
            <a:ext cx="363682" cy="460231"/>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Plus Sign 17">
            <a:extLst>
              <a:ext uri="{FF2B5EF4-FFF2-40B4-BE49-F238E27FC236}">
                <a16:creationId xmlns:a16="http://schemas.microsoft.com/office/drawing/2014/main" xmlns="" id="{0A8C1F98-F271-4B68-8BC6-29E5C0910203}"/>
              </a:ext>
            </a:extLst>
          </p:cNvPr>
          <p:cNvSpPr/>
          <p:nvPr/>
        </p:nvSpPr>
        <p:spPr>
          <a:xfrm>
            <a:off x="2446276" y="5114924"/>
            <a:ext cx="483284" cy="482312"/>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lus Sign 18">
            <a:extLst>
              <a:ext uri="{FF2B5EF4-FFF2-40B4-BE49-F238E27FC236}">
                <a16:creationId xmlns:a16="http://schemas.microsoft.com/office/drawing/2014/main" xmlns="" id="{7A407000-318F-4F6F-8FBB-6689AEE35E12}"/>
              </a:ext>
            </a:extLst>
          </p:cNvPr>
          <p:cNvSpPr/>
          <p:nvPr/>
        </p:nvSpPr>
        <p:spPr>
          <a:xfrm>
            <a:off x="3460173" y="5108430"/>
            <a:ext cx="426027" cy="517381"/>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xmlns="" id="{41B47901-D092-44DB-BA8E-1CE85C87E62F}"/>
              </a:ext>
            </a:extLst>
          </p:cNvPr>
          <p:cNvSpPr txBox="1"/>
          <p:nvPr/>
        </p:nvSpPr>
        <p:spPr>
          <a:xfrm>
            <a:off x="1285852" y="6215082"/>
            <a:ext cx="1714511" cy="338554"/>
          </a:xfrm>
          <a:prstGeom prst="rect">
            <a:avLst/>
          </a:prstGeom>
          <a:noFill/>
        </p:spPr>
        <p:txBody>
          <a:bodyPr wrap="square" rtlCol="0">
            <a:spAutoFit/>
          </a:bodyPr>
          <a:lstStyle/>
          <a:p>
            <a:r>
              <a:rPr lang="en-US" sz="1600" dirty="0"/>
              <a:t>Upload A Picture</a:t>
            </a:r>
            <a:endParaRPr lang="en-IN" sz="1600" dirty="0"/>
          </a:p>
        </p:txBody>
      </p:sp>
      <p:sp>
        <p:nvSpPr>
          <p:cNvPr id="21" name="Rectangle 20">
            <a:extLst>
              <a:ext uri="{FF2B5EF4-FFF2-40B4-BE49-F238E27FC236}">
                <a16:creationId xmlns:a16="http://schemas.microsoft.com/office/drawing/2014/main" xmlns="" id="{06D1B8AD-E2C2-4AEB-A59D-21AFF8D8435C}"/>
              </a:ext>
            </a:extLst>
          </p:cNvPr>
          <p:cNvSpPr/>
          <p:nvPr/>
        </p:nvSpPr>
        <p:spPr>
          <a:xfrm>
            <a:off x="3071802" y="6286521"/>
            <a:ext cx="158461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a:t>
            </a:r>
            <a:endParaRPr lang="en-IN" dirty="0"/>
          </a:p>
        </p:txBody>
      </p:sp>
      <p:pic>
        <p:nvPicPr>
          <p:cNvPr id="24" name="Content Placeholder 23">
            <a:extLst>
              <a:ext uri="{FF2B5EF4-FFF2-40B4-BE49-F238E27FC236}">
                <a16:creationId xmlns:a16="http://schemas.microsoft.com/office/drawing/2014/main" xmlns="" id="{1D44E4DB-FDAC-4C90-A93B-6F931E6B32FC}"/>
              </a:ext>
            </a:extLst>
          </p:cNvPr>
          <p:cNvPicPr>
            <a:picLocks noGrp="1" noChangeAspect="1"/>
          </p:cNvPicPr>
          <p:nvPr>
            <p:ph sz="quarter" idx="4"/>
          </p:nvPr>
        </p:nvPicPr>
        <p:blipFill>
          <a:blip r:embed="rId2">
            <a:extLst>
              <a:ext uri="{28A0092B-C50C-407E-A947-70E740481C1C}">
                <a14:useLocalDpi xmlns:a14="http://schemas.microsoft.com/office/drawing/2010/main" xmlns="" val="0"/>
              </a:ext>
            </a:extLst>
          </a:blip>
          <a:stretch>
            <a:fillRect/>
          </a:stretch>
        </p:blipFill>
        <p:spPr>
          <a:xfrm>
            <a:off x="5000628" y="3214686"/>
            <a:ext cx="3714775" cy="2846529"/>
          </a:xfrm>
        </p:spPr>
      </p:pic>
    </p:spTree>
    <p:extLst>
      <p:ext uri="{BB962C8B-B14F-4D97-AF65-F5344CB8AC3E}">
        <p14:creationId xmlns:p14="http://schemas.microsoft.com/office/powerpoint/2010/main" xmlns="" val="1140497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04853F-BE71-4AEA-B441-5B0438190538}"/>
              </a:ext>
            </a:extLst>
          </p:cNvPr>
          <p:cNvSpPr>
            <a:spLocks noGrp="1"/>
          </p:cNvSpPr>
          <p:nvPr>
            <p:ph type="title"/>
          </p:nvPr>
        </p:nvSpPr>
        <p:spPr/>
        <p:txBody>
          <a:bodyPr/>
          <a:lstStyle/>
          <a:p>
            <a:pPr algn="ctr"/>
            <a:r>
              <a:rPr lang="en-US" b="1" dirty="0"/>
              <a:t>IF DESIGN NEW CLOTHES: </a:t>
            </a:r>
            <a:endParaRPr lang="en-IN" b="1" dirty="0"/>
          </a:p>
        </p:txBody>
      </p:sp>
      <p:sp>
        <p:nvSpPr>
          <p:cNvPr id="3" name="Text Placeholder 2">
            <a:extLst>
              <a:ext uri="{FF2B5EF4-FFF2-40B4-BE49-F238E27FC236}">
                <a16:creationId xmlns:a16="http://schemas.microsoft.com/office/drawing/2014/main" xmlns="" id="{CC150841-274A-4239-8C67-1B3DD4EE858F}"/>
              </a:ext>
            </a:extLst>
          </p:cNvPr>
          <p:cNvSpPr>
            <a:spLocks noGrp="1"/>
          </p:cNvSpPr>
          <p:nvPr>
            <p:ph type="body" idx="1"/>
          </p:nvPr>
        </p:nvSpPr>
        <p:spPr/>
        <p:txBody>
          <a:bodyPr/>
          <a:lstStyle/>
          <a:p>
            <a:r>
              <a:rPr lang="en-US" dirty="0"/>
              <a:t>Select Your Wear</a:t>
            </a:r>
            <a:endParaRPr lang="en-IN" dirty="0"/>
          </a:p>
        </p:txBody>
      </p:sp>
      <p:sp>
        <p:nvSpPr>
          <p:cNvPr id="4" name="Content Placeholder 3">
            <a:extLst>
              <a:ext uri="{FF2B5EF4-FFF2-40B4-BE49-F238E27FC236}">
                <a16:creationId xmlns:a16="http://schemas.microsoft.com/office/drawing/2014/main" xmlns="" id="{BCE7CD9C-BDF3-4E90-A2FC-0D2D27E99D31}"/>
              </a:ext>
            </a:extLst>
          </p:cNvPr>
          <p:cNvSpPr>
            <a:spLocks noGrp="1"/>
          </p:cNvSpPr>
          <p:nvPr>
            <p:ph sz="half" idx="2"/>
          </p:nvPr>
        </p:nvSpPr>
        <p:spPr/>
        <p:txBody>
          <a:bodyPr/>
          <a:lstStyle/>
          <a:p>
            <a:r>
              <a:rPr lang="en-US" dirty="0"/>
              <a:t>Upper Wear</a:t>
            </a:r>
          </a:p>
          <a:p>
            <a:r>
              <a:rPr lang="en-US" dirty="0"/>
              <a:t>Bottom Wear</a:t>
            </a:r>
          </a:p>
          <a:p>
            <a:endParaRPr lang="en-US" dirty="0"/>
          </a:p>
        </p:txBody>
      </p:sp>
      <p:sp>
        <p:nvSpPr>
          <p:cNvPr id="5" name="Text Placeholder 4">
            <a:extLst>
              <a:ext uri="{FF2B5EF4-FFF2-40B4-BE49-F238E27FC236}">
                <a16:creationId xmlns:a16="http://schemas.microsoft.com/office/drawing/2014/main" xmlns="" id="{C56C300F-80C6-4690-B115-B2FF55BD70BE}"/>
              </a:ext>
            </a:extLst>
          </p:cNvPr>
          <p:cNvSpPr>
            <a:spLocks noGrp="1"/>
          </p:cNvSpPr>
          <p:nvPr>
            <p:ph type="body" sz="quarter" idx="3"/>
          </p:nvPr>
        </p:nvSpPr>
        <p:spPr>
          <a:xfrm>
            <a:off x="4194193" y="1681163"/>
            <a:ext cx="3887391" cy="823912"/>
          </a:xfrm>
        </p:spPr>
        <p:txBody>
          <a:bodyPr/>
          <a:lstStyle/>
          <a:p>
            <a:r>
              <a:rPr lang="en-US" dirty="0"/>
              <a:t>Select your Upper Wear</a:t>
            </a:r>
            <a:endParaRPr lang="en-IN" dirty="0"/>
          </a:p>
        </p:txBody>
      </p:sp>
      <p:pic>
        <p:nvPicPr>
          <p:cNvPr id="2052" name="Picture 4" descr="Large Mens Black T Shirt, Rs 100 /piece, Royal Print | ID: 14375376573">
            <a:extLst>
              <a:ext uri="{FF2B5EF4-FFF2-40B4-BE49-F238E27FC236}">
                <a16:creationId xmlns:a16="http://schemas.microsoft.com/office/drawing/2014/main" xmlns="" id="{FF8241F6-1E62-4B0F-8121-AD1C917F8C9D}"/>
              </a:ext>
            </a:extLst>
          </p:cNvPr>
          <p:cNvPicPr>
            <a:picLocks noGrp="1" noChangeAspect="1" noChangeArrowheads="1"/>
          </p:cNvPicPr>
          <p:nvPr>
            <p:ph sz="quarter" idx="4"/>
          </p:nvPr>
        </p:nvPicPr>
        <p:blipFill>
          <a:blip r:embed="rId2">
            <a:extLst>
              <a:ext uri="{28A0092B-C50C-407E-A947-70E740481C1C}">
                <a14:useLocalDpi xmlns:a14="http://schemas.microsoft.com/office/drawing/2010/main" xmlns="" val="0"/>
              </a:ext>
            </a:extLst>
          </a:blip>
          <a:srcRect/>
          <a:stretch>
            <a:fillRect/>
          </a:stretch>
        </p:blipFill>
        <p:spPr bwMode="auto">
          <a:xfrm>
            <a:off x="4353793" y="3082796"/>
            <a:ext cx="1784096" cy="2378795"/>
          </a:xfrm>
          <a:prstGeom prst="rect">
            <a:avLst/>
          </a:prstGeom>
          <a:noFill/>
          <a:extLst>
            <a:ext uri="{909E8E84-426E-40DD-AFC4-6F175D3DCCD1}">
              <a14:hiddenFill xmlns:a14="http://schemas.microsoft.com/office/drawing/2010/main" xmlns="">
                <a:solidFill>
                  <a:srgbClr val="FFFFFF"/>
                </a:solidFill>
              </a14:hiddenFill>
            </a:ext>
          </a:extLst>
        </p:spPr>
      </p:pic>
      <p:pic>
        <p:nvPicPr>
          <p:cNvPr id="2054" name="Picture 6" descr="Cotton Full Sleeve Mens Plain White Shirt, Rs 349 /piece | ID ...">
            <a:extLst>
              <a:ext uri="{FF2B5EF4-FFF2-40B4-BE49-F238E27FC236}">
                <a16:creationId xmlns:a16="http://schemas.microsoft.com/office/drawing/2014/main" xmlns="" id="{A91506C4-C2B3-45E1-B29A-01FCA0F6D0E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978742" y="3006729"/>
            <a:ext cx="1883440" cy="2511253"/>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Box 7">
            <a:extLst>
              <a:ext uri="{FF2B5EF4-FFF2-40B4-BE49-F238E27FC236}">
                <a16:creationId xmlns:a16="http://schemas.microsoft.com/office/drawing/2014/main" xmlns="" id="{FE70E8B4-8BAB-4CA4-959B-FC11D6130AE6}"/>
              </a:ext>
            </a:extLst>
          </p:cNvPr>
          <p:cNvSpPr txBox="1"/>
          <p:nvPr/>
        </p:nvSpPr>
        <p:spPr>
          <a:xfrm>
            <a:off x="4643439" y="5603576"/>
            <a:ext cx="1143008" cy="369332"/>
          </a:xfrm>
          <a:prstGeom prst="rect">
            <a:avLst/>
          </a:prstGeom>
          <a:noFill/>
        </p:spPr>
        <p:txBody>
          <a:bodyPr wrap="square" rtlCol="0">
            <a:spAutoFit/>
          </a:bodyPr>
          <a:lstStyle/>
          <a:p>
            <a:r>
              <a:rPr lang="en-US" dirty="0"/>
              <a:t>T Shirt</a:t>
            </a:r>
            <a:endParaRPr lang="en-IN" dirty="0"/>
          </a:p>
        </p:txBody>
      </p:sp>
      <p:sp>
        <p:nvSpPr>
          <p:cNvPr id="9" name="TextBox 8">
            <a:extLst>
              <a:ext uri="{FF2B5EF4-FFF2-40B4-BE49-F238E27FC236}">
                <a16:creationId xmlns:a16="http://schemas.microsoft.com/office/drawing/2014/main" xmlns="" id="{8B7C7CD8-9804-4592-BE87-37DCBB18F7CF}"/>
              </a:ext>
            </a:extLst>
          </p:cNvPr>
          <p:cNvSpPr txBox="1"/>
          <p:nvPr/>
        </p:nvSpPr>
        <p:spPr>
          <a:xfrm>
            <a:off x="6691744" y="5603576"/>
            <a:ext cx="904010" cy="369332"/>
          </a:xfrm>
          <a:prstGeom prst="rect">
            <a:avLst/>
          </a:prstGeom>
          <a:noFill/>
        </p:spPr>
        <p:txBody>
          <a:bodyPr wrap="square" rtlCol="0">
            <a:spAutoFit/>
          </a:bodyPr>
          <a:lstStyle/>
          <a:p>
            <a:r>
              <a:rPr lang="en-US" dirty="0"/>
              <a:t>Shirt</a:t>
            </a:r>
            <a:endParaRPr lang="en-IN" dirty="0"/>
          </a:p>
        </p:txBody>
      </p:sp>
    </p:spTree>
    <p:extLst>
      <p:ext uri="{BB962C8B-B14F-4D97-AF65-F5344CB8AC3E}">
        <p14:creationId xmlns:p14="http://schemas.microsoft.com/office/powerpoint/2010/main" xmlns="" val="23866306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317</TotalTime>
  <Words>648</Words>
  <Application>Microsoft Office PowerPoint</Application>
  <PresentationFormat>On-screen Show (4:3)</PresentationFormat>
  <Paragraphs>152</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REVERSO</vt:lpstr>
      <vt:lpstr>Slide 2</vt:lpstr>
      <vt:lpstr>If Sign In:                                 If Register:           </vt:lpstr>
      <vt:lpstr>360 Camera Detection</vt:lpstr>
      <vt:lpstr>SCANNER FEATURE</vt:lpstr>
      <vt:lpstr>Approx A.I Analyzer Result</vt:lpstr>
      <vt:lpstr>Slide 7</vt:lpstr>
      <vt:lpstr>IF TRY CLOTHES VIRTUALLY :</vt:lpstr>
      <vt:lpstr>IF DESIGN NEW CLOTHES: </vt:lpstr>
      <vt:lpstr>IF DESIGN NEW CLOTHES: </vt:lpstr>
      <vt:lpstr>Lets Assume you want to Design a T-Shirt</vt:lpstr>
      <vt:lpstr>Payment Procedures</vt:lpstr>
      <vt:lpstr>Reverso Team</vt:lpstr>
      <vt:lpstr>Introduction</vt:lpstr>
      <vt:lpstr>Agile Manifesto</vt:lpstr>
      <vt:lpstr>List Of Diagrams</vt:lpstr>
      <vt:lpstr>Entity Relationship Diagram </vt:lpstr>
      <vt:lpstr>DFD (Level 0) </vt:lpstr>
      <vt:lpstr>DFD(Level 1)</vt:lpstr>
      <vt:lpstr>DFD Level 2 (Process 1)</vt:lpstr>
      <vt:lpstr>DFD Level 2 (Process 2)</vt:lpstr>
      <vt:lpstr>DFD Level 2 (Process 3)</vt:lpstr>
      <vt:lpstr>DFD Level 2 (Process 4)</vt:lpstr>
      <vt:lpstr>DFD Level 2 (Process 5)</vt:lpstr>
      <vt:lpstr>DFD Level 2 (Process 6)</vt:lpstr>
      <vt:lpstr>DFD Level 2 (Process 7)</vt:lpstr>
      <vt:lpstr>State Chart or State Diagram</vt:lpstr>
      <vt:lpstr>Sequence Diagram</vt:lpstr>
      <vt:lpstr>Class Diagram</vt:lpstr>
      <vt:lpstr>Pert Chart</vt:lpstr>
      <vt:lpstr>What is Scrum Methodology ?</vt:lpstr>
      <vt:lpstr>Slide 32</vt:lpstr>
      <vt:lpstr>Slide 33</vt:lpstr>
      <vt:lpstr>Steps for Scrum Methodology</vt:lpstr>
      <vt:lpstr>What is Sprint?</vt:lpstr>
      <vt:lpstr>Sprints of Reverso</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REVERSO</dc:title>
  <dc:creator>ritik</dc:creator>
  <cp:lastModifiedBy>HP</cp:lastModifiedBy>
  <cp:revision>34</cp:revision>
  <dcterms:created xsi:type="dcterms:W3CDTF">2020-04-14T09:28:02Z</dcterms:created>
  <dcterms:modified xsi:type="dcterms:W3CDTF">2020-04-15T02:30:10Z</dcterms:modified>
</cp:coreProperties>
</file>