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9"/>
  </p:notesMasterIdLst>
  <p:sldIdLst>
    <p:sldId id="256" r:id="rId2"/>
    <p:sldId id="260" r:id="rId3"/>
    <p:sldId id="258" r:id="rId4"/>
    <p:sldId id="267" r:id="rId5"/>
    <p:sldId id="259" r:id="rId6"/>
    <p:sldId id="281" r:id="rId7"/>
    <p:sldId id="324" r:id="rId8"/>
    <p:sldId id="293" r:id="rId9"/>
    <p:sldId id="302" r:id="rId10"/>
    <p:sldId id="282" r:id="rId11"/>
    <p:sldId id="305" r:id="rId12"/>
    <p:sldId id="306" r:id="rId13"/>
    <p:sldId id="326" r:id="rId14"/>
    <p:sldId id="309" r:id="rId15"/>
    <p:sldId id="308" r:id="rId16"/>
    <p:sldId id="312" r:id="rId17"/>
    <p:sldId id="311" r:id="rId18"/>
    <p:sldId id="304" r:id="rId19"/>
    <p:sldId id="285" r:id="rId20"/>
    <p:sldId id="314" r:id="rId21"/>
    <p:sldId id="330" r:id="rId22"/>
    <p:sldId id="315" r:id="rId23"/>
    <p:sldId id="316" r:id="rId24"/>
    <p:sldId id="341" r:id="rId25"/>
    <p:sldId id="288" r:id="rId26"/>
    <p:sldId id="323" r:id="rId27"/>
    <p:sldId id="333" r:id="rId28"/>
    <p:sldId id="317" r:id="rId29"/>
    <p:sldId id="339" r:id="rId30"/>
    <p:sldId id="290" r:id="rId31"/>
    <p:sldId id="334" r:id="rId32"/>
    <p:sldId id="336" r:id="rId33"/>
    <p:sldId id="338" r:id="rId34"/>
    <p:sldId id="342" r:id="rId35"/>
    <p:sldId id="337" r:id="rId36"/>
    <p:sldId id="343" r:id="rId37"/>
    <p:sldId id="278"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Poppins" panose="00000500000000000000" pitchFamily="2" charset="0"/>
      <p:regular r:id="rId44"/>
      <p:bold r:id="rId45"/>
      <p:italic r:id="rId46"/>
      <p:boldItalic r:id="rId47"/>
    </p:embeddedFont>
    <p:embeddedFont>
      <p:font typeface="Poppins Medium" panose="00000600000000000000" pitchFamily="2" charset="0"/>
      <p:regular r:id="rId48"/>
      <p:bold r:id="rId49"/>
      <p:italic r:id="rId50"/>
      <p:boldItalic r:id="rId51"/>
    </p:embeddedFont>
    <p:embeddedFont>
      <p:font typeface="Trebuchet MS" panose="020B0603020202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56FB3A-A873-4552-A289-B10F76F4576F}">
  <a:tblStyle styleId="{2956FB3A-A873-4552-A289-B10F76F457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5" d="100"/>
          <a:sy n="85"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2c861715f2_0_360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97" name="Google Shape;697;g12c861715f2_0_36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c861715f2_0_3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c861715f2_0_3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520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84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403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761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3370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915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684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6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439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c861715f2_0_3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c861715f2_0_3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37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2c861715f2_0_3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2c861715f2_0_3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242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699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621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472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566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c861715f2_0_3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c861715f2_0_3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420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474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687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2061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37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c861715f2_0_3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c861715f2_0_3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596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531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16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38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092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911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048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2c861715f2_0_40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6" name="Google Shape;1136;g12c861715f2_0_40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c861715f2_0_3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c861715f2_0_3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83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Insert new data with some text below</a:t>
            </a:r>
            <a:endParaRPr dirty="0"/>
          </a:p>
        </p:txBody>
      </p:sp>
    </p:spTree>
    <p:extLst>
      <p:ext uri="{BB962C8B-B14F-4D97-AF65-F5344CB8AC3E}">
        <p14:creationId xmlns:p14="http://schemas.microsoft.com/office/powerpoint/2010/main" val="216912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2c861715f2_0_3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2c861715f2_0_3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349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Cover">
  <p:cSld name="Title 1">
    <p:spTree>
      <p:nvGrpSpPr>
        <p:cNvPr id="1"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pic>
        <p:nvPicPr>
          <p:cNvPr id="10" name="Google Shape;10;p2"/>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11" name="Google Shape;11;p2"/>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 name="Google Shape;12;p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14" name="Google Shape;14;p2"/>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15" name="Google Shape;15;p2"/>
          <p:cNvSpPr txBox="1">
            <a:spLocks noGrp="1"/>
          </p:cNvSpPr>
          <p:nvPr>
            <p:ph type="subTitle" idx="2"/>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16" name="Google Shape;16;p2"/>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 name="Google Shape;18;p2"/>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2"/>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2"/>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21" name="Google Shape;21;p2"/>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o/Profile - Gradient">
  <p:cSld name="Title Only 1_2_1_1">
    <p:spTree>
      <p:nvGrpSpPr>
        <p:cNvPr id="1" name="Shape 664"/>
        <p:cNvGrpSpPr/>
        <p:nvPr/>
      </p:nvGrpSpPr>
      <p:grpSpPr>
        <a:xfrm>
          <a:off x="0" y="0"/>
          <a:ext cx="0" cy="0"/>
          <a:chOff x="0" y="0"/>
          <a:chExt cx="0" cy="0"/>
        </a:xfrm>
      </p:grpSpPr>
      <p:sp>
        <p:nvSpPr>
          <p:cNvPr id="665" name="Google Shape;665;p27"/>
          <p:cNvSpPr/>
          <p:nvPr/>
        </p:nvSpPr>
        <p:spPr>
          <a:xfrm flipH="1">
            <a:off x="3386" y="0"/>
            <a:ext cx="3611689" cy="4852035"/>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66" name="Google Shape;666;p2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67" name="Google Shape;667;p27"/>
          <p:cNvSpPr txBox="1">
            <a:spLocks noGrp="1"/>
          </p:cNvSpPr>
          <p:nvPr>
            <p:ph type="subTitle" idx="1"/>
          </p:nvPr>
        </p:nvSpPr>
        <p:spPr>
          <a:xfrm>
            <a:off x="4160525" y="975400"/>
            <a:ext cx="45720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68" name="Google Shape;668;p27"/>
          <p:cNvSpPr txBox="1">
            <a:spLocks noGrp="1"/>
          </p:cNvSpPr>
          <p:nvPr>
            <p:ph type="subTitle" idx="2"/>
          </p:nvPr>
        </p:nvSpPr>
        <p:spPr>
          <a:xfrm>
            <a:off x="4160525" y="146625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69" name="Google Shape;669;p27"/>
          <p:cNvSpPr txBox="1">
            <a:spLocks noGrp="1"/>
          </p:cNvSpPr>
          <p:nvPr>
            <p:ph type="subTitle" idx="3"/>
          </p:nvPr>
        </p:nvSpPr>
        <p:spPr>
          <a:xfrm>
            <a:off x="4160525" y="177108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0" name="Google Shape;670;p27"/>
          <p:cNvSpPr txBox="1">
            <a:spLocks noGrp="1"/>
          </p:cNvSpPr>
          <p:nvPr>
            <p:ph type="subTitle" idx="4"/>
          </p:nvPr>
        </p:nvSpPr>
        <p:spPr>
          <a:xfrm>
            <a:off x="4160525" y="323760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1" name="Google Shape;671;p27"/>
          <p:cNvSpPr txBox="1">
            <a:spLocks noGrp="1"/>
          </p:cNvSpPr>
          <p:nvPr>
            <p:ph type="subTitle" idx="5"/>
          </p:nvPr>
        </p:nvSpPr>
        <p:spPr>
          <a:xfrm>
            <a:off x="4160525" y="354243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2" name="Google Shape;672;p27"/>
          <p:cNvSpPr txBox="1">
            <a:spLocks noGrp="1"/>
          </p:cNvSpPr>
          <p:nvPr>
            <p:ph type="subTitle" idx="6"/>
          </p:nvPr>
        </p:nvSpPr>
        <p:spPr>
          <a:xfrm>
            <a:off x="720750" y="2450042"/>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200"/>
              <a:buNone/>
              <a:defRPr sz="1200">
                <a:solidFill>
                  <a:schemeClr val="dk1"/>
                </a:solidFill>
              </a:defRPr>
            </a:lvl1pPr>
            <a:lvl2pPr lvl="1" rtl="0">
              <a:spcBef>
                <a:spcPts val="0"/>
              </a:spcBef>
              <a:spcAft>
                <a:spcPts val="0"/>
              </a:spcAft>
              <a:buClr>
                <a:schemeClr val="dk1"/>
              </a:buClr>
              <a:buSzPts val="1000"/>
              <a:buNone/>
              <a:defRPr sz="1000">
                <a:solidFill>
                  <a:schemeClr val="dk1"/>
                </a:solidFill>
              </a:defRPr>
            </a:lvl2pPr>
            <a:lvl3pPr lvl="2" rtl="0">
              <a:spcBef>
                <a:spcPts val="0"/>
              </a:spcBef>
              <a:spcAft>
                <a:spcPts val="0"/>
              </a:spcAft>
              <a:buClr>
                <a:schemeClr val="dk1"/>
              </a:buClr>
              <a:buSzPts val="1000"/>
              <a:buNone/>
              <a:defRPr sz="1000">
                <a:solidFill>
                  <a:schemeClr val="dk1"/>
                </a:solidFill>
              </a:defRPr>
            </a:lvl3pPr>
            <a:lvl4pPr lvl="3" rtl="0">
              <a:spcBef>
                <a:spcPts val="0"/>
              </a:spcBef>
              <a:spcAft>
                <a:spcPts val="0"/>
              </a:spcAft>
              <a:buClr>
                <a:schemeClr val="dk1"/>
              </a:buClr>
              <a:buSzPts val="1000"/>
              <a:buNone/>
              <a:defRPr sz="1000">
                <a:solidFill>
                  <a:schemeClr val="dk1"/>
                </a:solidFill>
              </a:defRPr>
            </a:lvl4pPr>
            <a:lvl5pPr lvl="4" rtl="0">
              <a:spcBef>
                <a:spcPts val="0"/>
              </a:spcBef>
              <a:spcAft>
                <a:spcPts val="0"/>
              </a:spcAft>
              <a:buClr>
                <a:schemeClr val="dk1"/>
              </a:buClr>
              <a:buSzPts val="1000"/>
              <a:buNone/>
              <a:defRPr sz="1000">
                <a:solidFill>
                  <a:schemeClr val="dk1"/>
                </a:solidFill>
              </a:defRPr>
            </a:lvl5pPr>
            <a:lvl6pPr lvl="5" rtl="0">
              <a:spcBef>
                <a:spcPts val="0"/>
              </a:spcBef>
              <a:spcAft>
                <a:spcPts val="0"/>
              </a:spcAft>
              <a:buClr>
                <a:schemeClr val="dk1"/>
              </a:buClr>
              <a:buSzPts val="1000"/>
              <a:buNone/>
              <a:defRPr sz="1000">
                <a:solidFill>
                  <a:schemeClr val="dk1"/>
                </a:solidFill>
              </a:defRPr>
            </a:lvl6pPr>
            <a:lvl7pPr lvl="6" rtl="0">
              <a:spcBef>
                <a:spcPts val="0"/>
              </a:spcBef>
              <a:spcAft>
                <a:spcPts val="0"/>
              </a:spcAft>
              <a:buClr>
                <a:schemeClr val="dk1"/>
              </a:buClr>
              <a:buSzPts val="1000"/>
              <a:buNone/>
              <a:defRPr sz="1000">
                <a:solidFill>
                  <a:schemeClr val="dk1"/>
                </a:solidFill>
              </a:defRPr>
            </a:lvl7pPr>
            <a:lvl8pPr lvl="7" rtl="0">
              <a:spcBef>
                <a:spcPts val="0"/>
              </a:spcBef>
              <a:spcAft>
                <a:spcPts val="0"/>
              </a:spcAft>
              <a:buClr>
                <a:schemeClr val="dk1"/>
              </a:buClr>
              <a:buSzPts val="1000"/>
              <a:buNone/>
              <a:defRPr sz="1000">
                <a:solidFill>
                  <a:schemeClr val="dk1"/>
                </a:solidFill>
              </a:defRPr>
            </a:lvl8pPr>
            <a:lvl9pPr lvl="8" rtl="0">
              <a:spcBef>
                <a:spcPts val="0"/>
              </a:spcBef>
              <a:spcAft>
                <a:spcPts val="0"/>
              </a:spcAft>
              <a:buClr>
                <a:schemeClr val="dk1"/>
              </a:buClr>
              <a:buSzPts val="1000"/>
              <a:buNone/>
              <a:defRPr sz="1000">
                <a:solidFill>
                  <a:schemeClr val="dk1"/>
                </a:solidFill>
              </a:defRPr>
            </a:lvl9pPr>
          </a:lstStyle>
          <a:p>
            <a:endParaRPr/>
          </a:p>
        </p:txBody>
      </p:sp>
      <p:sp>
        <p:nvSpPr>
          <p:cNvPr id="673" name="Google Shape;673;p27"/>
          <p:cNvSpPr txBox="1">
            <a:spLocks noGrp="1"/>
          </p:cNvSpPr>
          <p:nvPr>
            <p:ph type="subTitle" idx="7"/>
          </p:nvPr>
        </p:nvSpPr>
        <p:spPr>
          <a:xfrm>
            <a:off x="720750" y="21717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400"/>
              <a:buNone/>
              <a:defRPr b="1">
                <a:solidFill>
                  <a:schemeClr val="dk1"/>
                </a:solidFill>
              </a:defRPr>
            </a:lvl1pPr>
            <a:lvl2pPr lvl="1" algn="ctr" rtl="0">
              <a:spcBef>
                <a:spcPts val="0"/>
              </a:spcBef>
              <a:spcAft>
                <a:spcPts val="0"/>
              </a:spcAft>
              <a:buClr>
                <a:schemeClr val="dk1"/>
              </a:buClr>
              <a:buSzPts val="1000"/>
              <a:buNone/>
              <a:defRPr sz="1000" b="1">
                <a:solidFill>
                  <a:schemeClr val="dk1"/>
                </a:solidFill>
              </a:defRPr>
            </a:lvl2pPr>
            <a:lvl3pPr lvl="2" algn="ctr" rtl="0">
              <a:spcBef>
                <a:spcPts val="0"/>
              </a:spcBef>
              <a:spcAft>
                <a:spcPts val="0"/>
              </a:spcAft>
              <a:buClr>
                <a:schemeClr val="dk1"/>
              </a:buClr>
              <a:buSzPts val="1000"/>
              <a:buNone/>
              <a:defRPr sz="1000" b="1">
                <a:solidFill>
                  <a:schemeClr val="dk1"/>
                </a:solidFill>
              </a:defRPr>
            </a:lvl3pPr>
            <a:lvl4pPr lvl="3" algn="ctr" rtl="0">
              <a:spcBef>
                <a:spcPts val="0"/>
              </a:spcBef>
              <a:spcAft>
                <a:spcPts val="0"/>
              </a:spcAft>
              <a:buClr>
                <a:schemeClr val="dk1"/>
              </a:buClr>
              <a:buSzPts val="1000"/>
              <a:buNone/>
              <a:defRPr sz="1000" b="1">
                <a:solidFill>
                  <a:schemeClr val="dk1"/>
                </a:solidFill>
              </a:defRPr>
            </a:lvl4pPr>
            <a:lvl5pPr lvl="4" algn="ctr" rtl="0">
              <a:spcBef>
                <a:spcPts val="0"/>
              </a:spcBef>
              <a:spcAft>
                <a:spcPts val="0"/>
              </a:spcAft>
              <a:buClr>
                <a:schemeClr val="dk1"/>
              </a:buClr>
              <a:buSzPts val="1000"/>
              <a:buNone/>
              <a:defRPr sz="1000" b="1">
                <a:solidFill>
                  <a:schemeClr val="dk1"/>
                </a:solidFill>
              </a:defRPr>
            </a:lvl5pPr>
            <a:lvl6pPr lvl="5" algn="ctr" rtl="0">
              <a:spcBef>
                <a:spcPts val="0"/>
              </a:spcBef>
              <a:spcAft>
                <a:spcPts val="0"/>
              </a:spcAft>
              <a:buClr>
                <a:schemeClr val="dk1"/>
              </a:buClr>
              <a:buSzPts val="1000"/>
              <a:buNone/>
              <a:defRPr sz="1000" b="1">
                <a:solidFill>
                  <a:schemeClr val="dk1"/>
                </a:solidFill>
              </a:defRPr>
            </a:lvl6pPr>
            <a:lvl7pPr lvl="6" algn="ctr" rtl="0">
              <a:spcBef>
                <a:spcPts val="0"/>
              </a:spcBef>
              <a:spcAft>
                <a:spcPts val="0"/>
              </a:spcAft>
              <a:buClr>
                <a:schemeClr val="dk1"/>
              </a:buClr>
              <a:buSzPts val="1000"/>
              <a:buNone/>
              <a:defRPr sz="1000" b="1">
                <a:solidFill>
                  <a:schemeClr val="dk1"/>
                </a:solidFill>
              </a:defRPr>
            </a:lvl7pPr>
            <a:lvl8pPr lvl="7" algn="ctr" rtl="0">
              <a:spcBef>
                <a:spcPts val="0"/>
              </a:spcBef>
              <a:spcAft>
                <a:spcPts val="0"/>
              </a:spcAft>
              <a:buClr>
                <a:schemeClr val="dk1"/>
              </a:buClr>
              <a:buSzPts val="1000"/>
              <a:buNone/>
              <a:defRPr sz="1000" b="1">
                <a:solidFill>
                  <a:schemeClr val="dk1"/>
                </a:solidFill>
              </a:defRPr>
            </a:lvl8pPr>
            <a:lvl9pPr lvl="8" algn="ctr" rtl="0">
              <a:spcBef>
                <a:spcPts val="0"/>
              </a:spcBef>
              <a:spcAft>
                <a:spcPts val="0"/>
              </a:spcAft>
              <a:buClr>
                <a:schemeClr val="dk1"/>
              </a:buClr>
              <a:buSzPts val="1000"/>
              <a:buNone/>
              <a:defRPr sz="1000" b="1">
                <a:solidFill>
                  <a:schemeClr val="dk1"/>
                </a:solidFill>
              </a:defRPr>
            </a:lvl9pPr>
          </a:lstStyle>
          <a:p>
            <a:endParaRPr/>
          </a:p>
        </p:txBody>
      </p:sp>
      <p:sp>
        <p:nvSpPr>
          <p:cNvPr id="674" name="Google Shape;674;p27"/>
          <p:cNvSpPr>
            <a:spLocks noGrp="1"/>
          </p:cNvSpPr>
          <p:nvPr>
            <p:ph type="pic" idx="8"/>
          </p:nvPr>
        </p:nvSpPr>
        <p:spPr>
          <a:xfrm>
            <a:off x="890705" y="674850"/>
            <a:ext cx="1188600" cy="1188600"/>
          </a:xfrm>
          <a:prstGeom prst="ellipse">
            <a:avLst/>
          </a:prstGeom>
          <a:noFill/>
          <a:ln w="19050" cap="flat" cmpd="sng">
            <a:solidFill>
              <a:schemeClr val="dk1"/>
            </a:solidFill>
            <a:prstDash val="solid"/>
            <a:round/>
            <a:headEnd type="none" w="sm" len="sm"/>
            <a:tailEnd type="none" w="sm" len="sm"/>
          </a:ln>
        </p:spPr>
      </p:sp>
      <p:pic>
        <p:nvPicPr>
          <p:cNvPr id="675" name="Google Shape;675;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and Description">
  <p:cSld name="Title Only with subtitle _1_1_1_1">
    <p:spTree>
      <p:nvGrpSpPr>
        <p:cNvPr id="1" name="Shape 683"/>
        <p:cNvGrpSpPr/>
        <p:nvPr/>
      </p:nvGrpSpPr>
      <p:grpSpPr>
        <a:xfrm>
          <a:off x="0" y="0"/>
          <a:ext cx="0" cy="0"/>
          <a:chOff x="0" y="0"/>
          <a:chExt cx="0" cy="0"/>
        </a:xfrm>
      </p:grpSpPr>
      <p:sp>
        <p:nvSpPr>
          <p:cNvPr id="684" name="Google Shape;684;p29"/>
          <p:cNvSpPr/>
          <p:nvPr/>
        </p:nvSpPr>
        <p:spPr>
          <a:xfrm>
            <a:off x="0" y="0"/>
            <a:ext cx="45441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685" name="Google Shape;685;p29"/>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86" name="Google Shape;686;p29"/>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87" name="Google Shape;687;p29"/>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88" name="Google Shape;688;p29"/>
          <p:cNvSpPr txBox="1">
            <a:spLocks noGrp="1"/>
          </p:cNvSpPr>
          <p:nvPr>
            <p:ph type="title"/>
          </p:nvPr>
        </p:nvSpPr>
        <p:spPr>
          <a:xfrm>
            <a:off x="415625" y="1707750"/>
            <a:ext cx="3663300" cy="17280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689" name="Google Shape;689;p29"/>
          <p:cNvSpPr txBox="1">
            <a:spLocks noGrp="1"/>
          </p:cNvSpPr>
          <p:nvPr>
            <p:ph type="subTitle" idx="1"/>
          </p:nvPr>
        </p:nvSpPr>
        <p:spPr>
          <a:xfrm>
            <a:off x="4987875" y="1707750"/>
            <a:ext cx="3744600" cy="1728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690" name="Google Shape;690;p2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235">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1"/>
        <p:cNvGrpSpPr/>
        <p:nvPr/>
      </p:nvGrpSpPr>
      <p:grpSpPr>
        <a:xfrm>
          <a:off x="0" y="0"/>
          <a:ext cx="0" cy="0"/>
          <a:chOff x="0" y="0"/>
          <a:chExt cx="0" cy="0"/>
        </a:xfrm>
      </p:grpSpPr>
      <p:sp>
        <p:nvSpPr>
          <p:cNvPr id="692" name="Google Shape;692;p30"/>
          <p:cNvSpPr txBox="1">
            <a:spLocks noGrp="1"/>
          </p:cNvSpPr>
          <p:nvPr>
            <p:ph type="ctrTitle"/>
          </p:nvPr>
        </p:nvSpPr>
        <p:spPr>
          <a:xfrm>
            <a:off x="311708" y="744575"/>
            <a:ext cx="8520600" cy="2052600"/>
          </a:xfrm>
          <a:prstGeom prst="rect">
            <a:avLst/>
          </a:prstGeom>
        </p:spPr>
        <p:txBody>
          <a:bodyPr spcFirstLastPara="1" wrap="square" lIns="0" tIns="0" rIns="0" bIns="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3" name="Google Shape;693;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4" name="Google Shape;69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Cover - Imagery">
  <p:cSld name="Title 1_2">
    <p:spTree>
      <p:nvGrpSpPr>
        <p:cNvPr id="1" name="Shape 38"/>
        <p:cNvGrpSpPr/>
        <p:nvPr/>
      </p:nvGrpSpPr>
      <p:grpSpPr>
        <a:xfrm>
          <a:off x="0" y="0"/>
          <a:ext cx="0" cy="0"/>
          <a:chOff x="0" y="0"/>
          <a:chExt cx="0" cy="0"/>
        </a:xfrm>
      </p:grpSpPr>
      <p:sp>
        <p:nvSpPr>
          <p:cNvPr id="39" name="Google Shape;39;p4"/>
          <p:cNvSpPr>
            <a:spLocks noGrp="1"/>
          </p:cNvSpPr>
          <p:nvPr>
            <p:ph type="pic" idx="2"/>
          </p:nvPr>
        </p:nvSpPr>
        <p:spPr>
          <a:xfrm>
            <a:off x="6686325" y="2685800"/>
            <a:ext cx="4934400" cy="4934400"/>
          </a:xfrm>
          <a:prstGeom prst="pie">
            <a:avLst>
              <a:gd name="adj1" fmla="val 10793211"/>
              <a:gd name="adj2" fmla="val 16206727"/>
            </a:avLst>
          </a:prstGeom>
          <a:noFill/>
          <a:ln>
            <a:noFill/>
          </a:ln>
        </p:spPr>
      </p:sp>
      <p:sp>
        <p:nvSpPr>
          <p:cNvPr id="40" name="Google Shape;40;p4"/>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1" name="Google Shape;41;p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42;p4"/>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43" name="Google Shape;43;p4"/>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44" name="Google Shape;44;p4"/>
          <p:cNvSpPr txBox="1">
            <a:spLocks noGrp="1"/>
          </p:cNvSpPr>
          <p:nvPr>
            <p:ph type="subTitle" idx="3"/>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45" name="Google Shape;45;p4"/>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46" name="Google Shape;46;p4"/>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47" name="Google Shape;47;p4"/>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48" name="Google Shape;48;p4"/>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 name="Google Shape;49;p4"/>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4"/>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4"/>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52" name="Google Shape;52;p4"/>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hank You">
  <p:cSld name="Title 1_1_1">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lvl1pPr lvl="0" rtl="0">
              <a:spcBef>
                <a:spcPts val="0"/>
              </a:spcBef>
              <a:spcAft>
                <a:spcPts val="0"/>
              </a:spcAft>
              <a:buClr>
                <a:schemeClr val="lt1"/>
              </a:buClr>
              <a:buSzPts val="6400"/>
              <a:buFont typeface="Poppins"/>
              <a:buNone/>
              <a:defRPr sz="6400">
                <a:solidFill>
                  <a:schemeClr val="l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grpSp>
        <p:nvGrpSpPr>
          <p:cNvPr id="55" name="Google Shape;55;p5"/>
          <p:cNvGrpSpPr/>
          <p:nvPr/>
        </p:nvGrpSpPr>
        <p:grpSpPr>
          <a:xfrm rot="10800000">
            <a:off x="8385726" y="4395376"/>
            <a:ext cx="758283" cy="760876"/>
            <a:chOff x="1" y="1"/>
            <a:chExt cx="758283" cy="760876"/>
          </a:xfrm>
        </p:grpSpPr>
        <p:sp>
          <p:nvSpPr>
            <p:cNvPr id="56" name="Google Shape;56;p5"/>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7" name="Google Shape;57;p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58" name="Google Shape;58;p5">
            <a:hlinkClick r:id="rId2"/>
          </p:cNvPr>
          <p:cNvSpPr/>
          <p:nvPr/>
        </p:nvSpPr>
        <p:spPr>
          <a:xfrm>
            <a:off x="3396050" y="36874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59" name="Google Shape;59;p5">
            <a:hlinkClick r:id="rId3"/>
          </p:cNvPr>
          <p:cNvSpPr/>
          <p:nvPr/>
        </p:nvSpPr>
        <p:spPr>
          <a:xfrm>
            <a:off x="403069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0" name="Google Shape;60;p5">
            <a:hlinkClick r:id="rId3"/>
          </p:cNvPr>
          <p:cNvSpPr/>
          <p:nvPr/>
        </p:nvSpPr>
        <p:spPr>
          <a:xfrm>
            <a:off x="4088728" y="39818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5">
            <a:hlinkClick r:id="rId4"/>
          </p:cNvPr>
          <p:cNvSpPr/>
          <p:nvPr/>
        </p:nvSpPr>
        <p:spPr>
          <a:xfrm>
            <a:off x="371337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5">
            <a:hlinkClick r:id="rId4"/>
          </p:cNvPr>
          <p:cNvSpPr/>
          <p:nvPr/>
        </p:nvSpPr>
        <p:spPr>
          <a:xfrm>
            <a:off x="3772848" y="39832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5">
            <a:hlinkClick r:id="rId5"/>
          </p:cNvPr>
          <p:cNvSpPr/>
          <p:nvPr/>
        </p:nvSpPr>
        <p:spPr>
          <a:xfrm>
            <a:off x="339605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5">
            <a:hlinkClick r:id="rId5"/>
          </p:cNvPr>
          <p:cNvSpPr/>
          <p:nvPr/>
        </p:nvSpPr>
        <p:spPr>
          <a:xfrm>
            <a:off x="3481787" y="39692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5"/>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5"/>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lvl1pPr lvl="0" rtl="0">
              <a:spcBef>
                <a:spcPts val="0"/>
              </a:spcBef>
              <a:spcAft>
                <a:spcPts val="0"/>
              </a:spcAft>
              <a:buSzPts val="1200"/>
              <a:buNone/>
              <a:defRPr sz="1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5"/>
          <p:cNvSpPr txBox="1">
            <a:spLocks noGrp="1"/>
          </p:cNvSpPr>
          <p:nvPr>
            <p:ph type="subTitle" idx="3"/>
          </p:nvPr>
        </p:nvSpPr>
        <p:spPr>
          <a:xfrm>
            <a:off x="3396050" y="2671599"/>
            <a:ext cx="4648200" cy="190200"/>
          </a:xfrm>
          <a:prstGeom prst="rect">
            <a:avLst/>
          </a:prstGeom>
        </p:spPr>
        <p:txBody>
          <a:bodyPr spcFirstLastPara="1" wrap="square" lIns="0" tIns="0" rIns="0" bIns="0" anchor="t" anchorCtr="0">
            <a:spAutoFit/>
          </a:bodyPr>
          <a:lstStyle>
            <a:lvl1pPr lvl="0" rtl="0">
              <a:spcBef>
                <a:spcPts val="0"/>
              </a:spcBef>
              <a:spcAft>
                <a:spcPts val="0"/>
              </a:spcAft>
              <a:buClr>
                <a:schemeClr val="lt2"/>
              </a:buClr>
              <a:buSzPts val="1000"/>
              <a:buNone/>
              <a:defRPr sz="10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5"/>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9" name="Google Shape;69;p5"/>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1_4">
    <p:spTree>
      <p:nvGrpSpPr>
        <p:cNvPr id="1" name="Shape 85"/>
        <p:cNvGrpSpPr/>
        <p:nvPr/>
      </p:nvGrpSpPr>
      <p:grpSpPr>
        <a:xfrm>
          <a:off x="0" y="0"/>
          <a:ext cx="0" cy="0"/>
          <a:chOff x="0" y="0"/>
          <a:chExt cx="0" cy="0"/>
        </a:xfrm>
      </p:grpSpPr>
      <p:sp>
        <p:nvSpPr>
          <p:cNvPr id="86" name="Google Shape;86;p7"/>
          <p:cNvSpPr/>
          <p:nvPr/>
        </p:nvSpPr>
        <p:spPr>
          <a:xfrm>
            <a:off x="0" y="0"/>
            <a:ext cx="91440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7"/>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8" name="Google Shape;88;p7"/>
          <p:cNvSpPr txBox="1">
            <a:spLocks noGrp="1"/>
          </p:cNvSpPr>
          <p:nvPr>
            <p:ph type="title" idx="2"/>
          </p:nvPr>
        </p:nvSpPr>
        <p:spPr>
          <a:xfrm>
            <a:off x="409329" y="2787467"/>
            <a:ext cx="2973300" cy="1112100"/>
          </a:xfrm>
          <a:prstGeom prst="rect">
            <a:avLst/>
          </a:prstGeom>
        </p:spPr>
        <p:txBody>
          <a:bodyPr spcFirstLastPara="1" wrap="square" lIns="0" tIns="0" rIns="0" bIns="0" anchor="t" anchorCtr="0">
            <a:spAutoFit/>
          </a:bodyPr>
          <a:lstStyle>
            <a:lvl1pPr lvl="0" rtl="0">
              <a:spcBef>
                <a:spcPts val="0"/>
              </a:spcBef>
              <a:spcAft>
                <a:spcPts val="0"/>
              </a:spcAft>
              <a:buClr>
                <a:schemeClr val="dk2"/>
              </a:buClr>
              <a:buSzPts val="2400"/>
              <a:buFont typeface="Poppins"/>
              <a:buNone/>
              <a:defRPr sz="2400">
                <a:solidFill>
                  <a:schemeClr val="dk2"/>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9" name="Google Shape;89;p7"/>
          <p:cNvSpPr/>
          <p:nvPr/>
        </p:nvSpPr>
        <p:spPr>
          <a:xfrm rot="10800000" flipH="1">
            <a:off x="6255000"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hree Columns with Headings">
  <p:cSld name="Title Only 1_3_2_1_1_1">
    <p:spTree>
      <p:nvGrpSpPr>
        <p:cNvPr id="1" name="Shape 480"/>
        <p:cNvGrpSpPr/>
        <p:nvPr/>
      </p:nvGrpSpPr>
      <p:grpSpPr>
        <a:xfrm>
          <a:off x="0" y="0"/>
          <a:ext cx="0" cy="0"/>
          <a:chOff x="0" y="0"/>
          <a:chExt cx="0" cy="0"/>
        </a:xfrm>
      </p:grpSpPr>
      <p:sp>
        <p:nvSpPr>
          <p:cNvPr id="481" name="Google Shape;481;p19"/>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82" name="Google Shape;482;p19"/>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83" name="Google Shape;483;p19"/>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84" name="Google Shape;484;p19"/>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85" name="Google Shape;485;p19"/>
          <p:cNvSpPr txBox="1">
            <a:spLocks noGrp="1"/>
          </p:cNvSpPr>
          <p:nvPr>
            <p:ph type="body" idx="1"/>
          </p:nvPr>
        </p:nvSpPr>
        <p:spPr>
          <a:xfrm>
            <a:off x="415625" y="1409550"/>
            <a:ext cx="2651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86" name="Google Shape;486;p19"/>
          <p:cNvSpPr txBox="1">
            <a:spLocks noGrp="1"/>
          </p:cNvSpPr>
          <p:nvPr>
            <p:ph type="subTitle" idx="2"/>
          </p:nvPr>
        </p:nvSpPr>
        <p:spPr>
          <a:xfrm>
            <a:off x="415625" y="975400"/>
            <a:ext cx="26517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sp>
        <p:nvSpPr>
          <p:cNvPr id="487" name="Google Shape;487;p19"/>
          <p:cNvSpPr txBox="1">
            <a:spLocks noGrp="1"/>
          </p:cNvSpPr>
          <p:nvPr>
            <p:ph type="body" idx="3"/>
          </p:nvPr>
        </p:nvSpPr>
        <p:spPr>
          <a:xfrm>
            <a:off x="3246125" y="1409550"/>
            <a:ext cx="2651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88" name="Google Shape;488;p19"/>
          <p:cNvSpPr txBox="1">
            <a:spLocks noGrp="1"/>
          </p:cNvSpPr>
          <p:nvPr>
            <p:ph type="subTitle" idx="4"/>
          </p:nvPr>
        </p:nvSpPr>
        <p:spPr>
          <a:xfrm>
            <a:off x="3246125" y="975400"/>
            <a:ext cx="26517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sp>
        <p:nvSpPr>
          <p:cNvPr id="489" name="Google Shape;489;p19"/>
          <p:cNvSpPr txBox="1">
            <a:spLocks noGrp="1"/>
          </p:cNvSpPr>
          <p:nvPr>
            <p:ph type="body" idx="5"/>
          </p:nvPr>
        </p:nvSpPr>
        <p:spPr>
          <a:xfrm>
            <a:off x="6076625" y="1409550"/>
            <a:ext cx="2651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90" name="Google Shape;490;p19"/>
          <p:cNvSpPr txBox="1">
            <a:spLocks noGrp="1"/>
          </p:cNvSpPr>
          <p:nvPr>
            <p:ph type="subTitle" idx="6"/>
          </p:nvPr>
        </p:nvSpPr>
        <p:spPr>
          <a:xfrm>
            <a:off x="6076625" y="975400"/>
            <a:ext cx="26517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91" name="Google Shape;491;p1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opics/Agenda">
  <p:cSld name="Title Only 1_1_2">
    <p:spTree>
      <p:nvGrpSpPr>
        <p:cNvPr id="1" name="Shape 529"/>
        <p:cNvGrpSpPr/>
        <p:nvPr/>
      </p:nvGrpSpPr>
      <p:grpSpPr>
        <a:xfrm>
          <a:off x="0" y="0"/>
          <a:ext cx="0" cy="0"/>
          <a:chOff x="0" y="0"/>
          <a:chExt cx="0" cy="0"/>
        </a:xfrm>
      </p:grpSpPr>
      <p:sp>
        <p:nvSpPr>
          <p:cNvPr id="530" name="Google Shape;530;p21"/>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1" name="Google Shape;531;p21"/>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2" name="Google Shape;532;p21"/>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33" name="Google Shape;533;p21"/>
          <p:cNvSpPr txBox="1">
            <a:spLocks noGrp="1"/>
          </p:cNvSpPr>
          <p:nvPr>
            <p:ph type="title"/>
          </p:nvPr>
        </p:nvSpPr>
        <p:spPr>
          <a:xfrm>
            <a:off x="415625" y="372600"/>
            <a:ext cx="76809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534" name="Google Shape;534;p21"/>
          <p:cNvSpPr/>
          <p:nvPr/>
        </p:nvSpPr>
        <p:spPr>
          <a:xfrm rot="5400000" flipH="1">
            <a:off x="8245407" y="-63326"/>
            <a:ext cx="843246" cy="95393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5" name="Google Shape;535;p21"/>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6" name="Google Shape;536;p21"/>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7" name="Google Shape;537;p21"/>
          <p:cNvSpPr txBox="1">
            <a:spLocks noGrp="1"/>
          </p:cNvSpPr>
          <p:nvPr>
            <p:ph type="subTitle" idx="3"/>
          </p:nvPr>
        </p:nvSpPr>
        <p:spPr>
          <a:xfrm>
            <a:off x="780265"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38" name="Google Shape;538;p21"/>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9" name="Google Shape;539;p21"/>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0" name="Google Shape;540;p21"/>
          <p:cNvSpPr txBox="1">
            <a:spLocks noGrp="1"/>
          </p:cNvSpPr>
          <p:nvPr>
            <p:ph type="subTitle" idx="6"/>
          </p:nvPr>
        </p:nvSpPr>
        <p:spPr>
          <a:xfrm>
            <a:off x="780265"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1" name="Google Shape;541;p21"/>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2" name="Google Shape;542;p21"/>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3" name="Google Shape;543;p21"/>
          <p:cNvSpPr txBox="1">
            <a:spLocks noGrp="1"/>
          </p:cNvSpPr>
          <p:nvPr>
            <p:ph type="subTitle" idx="9"/>
          </p:nvPr>
        </p:nvSpPr>
        <p:spPr>
          <a:xfrm>
            <a:off x="780265"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4" name="Google Shape;544;p21"/>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5" name="Google Shape;545;p21"/>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6" name="Google Shape;546;p21"/>
          <p:cNvSpPr txBox="1">
            <a:spLocks noGrp="1"/>
          </p:cNvSpPr>
          <p:nvPr>
            <p:ph type="subTitle" idx="15"/>
          </p:nvPr>
        </p:nvSpPr>
        <p:spPr>
          <a:xfrm>
            <a:off x="780265"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7" name="Google Shape;547;p21"/>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8" name="Google Shape;548;p21"/>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9" name="Google Shape;549;p21"/>
          <p:cNvSpPr txBox="1">
            <a:spLocks noGrp="1"/>
          </p:cNvSpPr>
          <p:nvPr>
            <p:ph type="subTitle" idx="18"/>
          </p:nvPr>
        </p:nvSpPr>
        <p:spPr>
          <a:xfrm>
            <a:off x="780265"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0" name="Google Shape;550;p21"/>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1" name="Google Shape;551;p21"/>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2" name="Google Shape;552;p21"/>
          <p:cNvSpPr txBox="1">
            <a:spLocks noGrp="1"/>
          </p:cNvSpPr>
          <p:nvPr>
            <p:ph type="subTitle" idx="21"/>
          </p:nvPr>
        </p:nvSpPr>
        <p:spPr>
          <a:xfrm>
            <a:off x="5203540"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3" name="Google Shape;553;p21"/>
          <p:cNvSpPr txBox="1">
            <a:spLocks noGrp="1"/>
          </p:cNvSpPr>
          <p:nvPr>
            <p:ph type="subTitle" idx="22"/>
          </p:nvPr>
        </p:nvSpPr>
        <p:spPr>
          <a:xfrm>
            <a:off x="5444401"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4" name="Google Shape;554;p21"/>
          <p:cNvSpPr txBox="1">
            <a:spLocks noGrp="1"/>
          </p:cNvSpPr>
          <p:nvPr>
            <p:ph type="subTitle" idx="23"/>
          </p:nvPr>
        </p:nvSpPr>
        <p:spPr>
          <a:xfrm>
            <a:off x="4838900"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5" name="Google Shape;555;p21"/>
          <p:cNvSpPr txBox="1">
            <a:spLocks noGrp="1"/>
          </p:cNvSpPr>
          <p:nvPr>
            <p:ph type="subTitle" idx="24"/>
          </p:nvPr>
        </p:nvSpPr>
        <p:spPr>
          <a:xfrm>
            <a:off x="5203540"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6" name="Google Shape;556;p21"/>
          <p:cNvSpPr txBox="1">
            <a:spLocks noGrp="1"/>
          </p:cNvSpPr>
          <p:nvPr>
            <p:ph type="subTitle" idx="25"/>
          </p:nvPr>
        </p:nvSpPr>
        <p:spPr>
          <a:xfrm>
            <a:off x="5444401"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7" name="Google Shape;557;p21"/>
          <p:cNvSpPr txBox="1">
            <a:spLocks noGrp="1"/>
          </p:cNvSpPr>
          <p:nvPr>
            <p:ph type="subTitle" idx="26"/>
          </p:nvPr>
        </p:nvSpPr>
        <p:spPr>
          <a:xfrm>
            <a:off x="4838900"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8" name="Google Shape;558;p21"/>
          <p:cNvSpPr txBox="1">
            <a:spLocks noGrp="1"/>
          </p:cNvSpPr>
          <p:nvPr>
            <p:ph type="subTitle" idx="27"/>
          </p:nvPr>
        </p:nvSpPr>
        <p:spPr>
          <a:xfrm>
            <a:off x="5203540"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9" name="Google Shape;559;p21"/>
          <p:cNvSpPr txBox="1">
            <a:spLocks noGrp="1"/>
          </p:cNvSpPr>
          <p:nvPr>
            <p:ph type="subTitle" idx="28"/>
          </p:nvPr>
        </p:nvSpPr>
        <p:spPr>
          <a:xfrm>
            <a:off x="5444401"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0" name="Google Shape;560;p21"/>
          <p:cNvSpPr txBox="1">
            <a:spLocks noGrp="1"/>
          </p:cNvSpPr>
          <p:nvPr>
            <p:ph type="subTitle" idx="29"/>
          </p:nvPr>
        </p:nvSpPr>
        <p:spPr>
          <a:xfrm>
            <a:off x="4838900"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1" name="Google Shape;561;p21"/>
          <p:cNvSpPr txBox="1">
            <a:spLocks noGrp="1"/>
          </p:cNvSpPr>
          <p:nvPr>
            <p:ph type="subTitle" idx="30"/>
          </p:nvPr>
        </p:nvSpPr>
        <p:spPr>
          <a:xfrm>
            <a:off x="5203540"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62" name="Google Shape;562;p21"/>
          <p:cNvSpPr txBox="1">
            <a:spLocks noGrp="1"/>
          </p:cNvSpPr>
          <p:nvPr>
            <p:ph type="subTitle" idx="31"/>
          </p:nvPr>
        </p:nvSpPr>
        <p:spPr>
          <a:xfrm>
            <a:off x="5444401"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3" name="Google Shape;563;p21"/>
          <p:cNvSpPr txBox="1">
            <a:spLocks noGrp="1"/>
          </p:cNvSpPr>
          <p:nvPr>
            <p:ph type="subTitle" idx="32"/>
          </p:nvPr>
        </p:nvSpPr>
        <p:spPr>
          <a:xfrm>
            <a:off x="4838900"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4" name="Google Shape;564;p21"/>
          <p:cNvSpPr txBox="1">
            <a:spLocks noGrp="1"/>
          </p:cNvSpPr>
          <p:nvPr>
            <p:ph type="subTitle" idx="33"/>
          </p:nvPr>
        </p:nvSpPr>
        <p:spPr>
          <a:xfrm>
            <a:off x="5203540"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pic>
        <p:nvPicPr>
          <p:cNvPr id="565" name="Google Shape;565;p2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Column (Vertical Style)">
  <p:cSld name="Title Only with subtitle _1_1_1">
    <p:spTree>
      <p:nvGrpSpPr>
        <p:cNvPr id="1" name="Shape 566"/>
        <p:cNvGrpSpPr/>
        <p:nvPr/>
      </p:nvGrpSpPr>
      <p:grpSpPr>
        <a:xfrm>
          <a:off x="0" y="0"/>
          <a:ext cx="0" cy="0"/>
          <a:chOff x="0" y="0"/>
          <a:chExt cx="0" cy="0"/>
        </a:xfrm>
      </p:grpSpPr>
      <p:sp>
        <p:nvSpPr>
          <p:cNvPr id="567" name="Google Shape;567;p22"/>
          <p:cNvSpPr/>
          <p:nvPr/>
        </p:nvSpPr>
        <p:spPr>
          <a:xfrm>
            <a:off x="0" y="0"/>
            <a:ext cx="226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69" name="Google Shape;569;p22"/>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0" name="Google Shape;570;p2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1" name="Google Shape;571;p22"/>
          <p:cNvSpPr txBox="1">
            <a:spLocks noGrp="1"/>
          </p:cNvSpPr>
          <p:nvPr>
            <p:ph type="title"/>
          </p:nvPr>
        </p:nvSpPr>
        <p:spPr>
          <a:xfrm>
            <a:off x="415625" y="372600"/>
            <a:ext cx="16350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pic>
        <p:nvPicPr>
          <p:cNvPr id="572" name="Google Shape;572;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3"/>
        <p:cNvGrpSpPr/>
        <p:nvPr/>
      </p:nvGrpSpPr>
      <p:grpSpPr>
        <a:xfrm>
          <a:off x="0" y="0"/>
          <a:ext cx="0" cy="0"/>
          <a:chOff x="0" y="0"/>
          <a:chExt cx="0" cy="0"/>
        </a:xfrm>
      </p:grpSpPr>
      <p:sp>
        <p:nvSpPr>
          <p:cNvPr id="574" name="Google Shape;574;p23"/>
          <p:cNvSpPr/>
          <p:nvPr/>
        </p:nvSpPr>
        <p:spPr>
          <a:xfrm>
            <a:off x="0" y="0"/>
            <a:ext cx="118800" cy="118800"/>
          </a:xfrm>
          <a:prstGeom prst="rect">
            <a:avLst/>
          </a:prstGeom>
          <a:solidFill>
            <a:srgbClr val="E26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146704" y="0"/>
            <a:ext cx="118800" cy="118800"/>
          </a:xfrm>
          <a:prstGeom prst="rect">
            <a:avLst/>
          </a:prstGeom>
          <a:solidFill>
            <a:srgbClr val="B25B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93409" y="0"/>
            <a:ext cx="118800" cy="118800"/>
          </a:xfrm>
          <a:prstGeom prst="rect">
            <a:avLst/>
          </a:prstGeom>
          <a:solidFill>
            <a:srgbClr val="FF6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40113" y="0"/>
            <a:ext cx="118800" cy="118800"/>
          </a:xfrm>
          <a:prstGeom prst="rect">
            <a:avLst/>
          </a:prstGeom>
          <a:solidFill>
            <a:srgbClr val="AC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0" y="0"/>
            <a:ext cx="1031400" cy="94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70">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 5 Photos (Gradient)">
  <p:cSld name="Title Only 1_2_2">
    <p:spTree>
      <p:nvGrpSpPr>
        <p:cNvPr id="1" name="Shape 616"/>
        <p:cNvGrpSpPr/>
        <p:nvPr/>
      </p:nvGrpSpPr>
      <p:grpSpPr>
        <a:xfrm>
          <a:off x="0" y="0"/>
          <a:ext cx="0" cy="0"/>
          <a:chOff x="0" y="0"/>
          <a:chExt cx="0" cy="0"/>
        </a:xfrm>
      </p:grpSpPr>
      <p:sp>
        <p:nvSpPr>
          <p:cNvPr id="617" name="Google Shape;617;p25"/>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18" name="Google Shape;618;p2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19" name="Google Shape;619;p2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620" name="Google Shape;620;p25"/>
          <p:cNvSpPr>
            <a:spLocks noGrp="1"/>
          </p:cNvSpPr>
          <p:nvPr>
            <p:ph type="pic" idx="2"/>
          </p:nvPr>
        </p:nvSpPr>
        <p:spPr>
          <a:xfrm>
            <a:off x="717850" y="1748969"/>
            <a:ext cx="1005900" cy="1005900"/>
          </a:xfrm>
          <a:prstGeom prst="ellipse">
            <a:avLst/>
          </a:prstGeom>
          <a:noFill/>
          <a:ln w="19050" cap="flat" cmpd="sng">
            <a:solidFill>
              <a:schemeClr val="dk1"/>
            </a:solidFill>
            <a:prstDash val="solid"/>
            <a:round/>
            <a:headEnd type="none" w="sm" len="sm"/>
            <a:tailEnd type="none" w="sm" len="sm"/>
          </a:ln>
        </p:spPr>
      </p:sp>
      <p:sp>
        <p:nvSpPr>
          <p:cNvPr id="621" name="Google Shape;621;p25"/>
          <p:cNvSpPr/>
          <p:nvPr/>
        </p:nvSpPr>
        <p:spPr>
          <a:xfrm rot="5400000" flipH="1">
            <a:off x="8942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2" name="Google Shape;622;p25"/>
          <p:cNvSpPr>
            <a:spLocks noGrp="1"/>
          </p:cNvSpPr>
          <p:nvPr>
            <p:ph type="pic" idx="3"/>
          </p:nvPr>
        </p:nvSpPr>
        <p:spPr>
          <a:xfrm>
            <a:off x="2393450" y="1748969"/>
            <a:ext cx="1005900" cy="1005900"/>
          </a:xfrm>
          <a:prstGeom prst="ellipse">
            <a:avLst/>
          </a:prstGeom>
          <a:noFill/>
          <a:ln w="19050" cap="flat" cmpd="sng">
            <a:solidFill>
              <a:schemeClr val="dk1"/>
            </a:solidFill>
            <a:prstDash val="solid"/>
            <a:round/>
            <a:headEnd type="none" w="sm" len="sm"/>
            <a:tailEnd type="none" w="sm" len="sm"/>
          </a:ln>
        </p:spPr>
      </p:sp>
      <p:sp>
        <p:nvSpPr>
          <p:cNvPr id="623" name="Google Shape;623;p25"/>
          <p:cNvSpPr/>
          <p:nvPr/>
        </p:nvSpPr>
        <p:spPr>
          <a:xfrm rot="5400000" flipH="1">
            <a:off x="25698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4" name="Google Shape;624;p25"/>
          <p:cNvSpPr>
            <a:spLocks noGrp="1"/>
          </p:cNvSpPr>
          <p:nvPr>
            <p:ph type="pic" idx="4"/>
          </p:nvPr>
        </p:nvSpPr>
        <p:spPr>
          <a:xfrm>
            <a:off x="4069050" y="1748969"/>
            <a:ext cx="1005900" cy="1005900"/>
          </a:xfrm>
          <a:prstGeom prst="ellipse">
            <a:avLst/>
          </a:prstGeom>
          <a:noFill/>
          <a:ln w="19050" cap="flat" cmpd="sng">
            <a:solidFill>
              <a:schemeClr val="dk1"/>
            </a:solidFill>
            <a:prstDash val="solid"/>
            <a:round/>
            <a:headEnd type="none" w="sm" len="sm"/>
            <a:tailEnd type="none" w="sm" len="sm"/>
          </a:ln>
        </p:spPr>
      </p:sp>
      <p:sp>
        <p:nvSpPr>
          <p:cNvPr id="625" name="Google Shape;625;p25"/>
          <p:cNvSpPr/>
          <p:nvPr/>
        </p:nvSpPr>
        <p:spPr>
          <a:xfrm rot="5400000" flipH="1">
            <a:off x="42454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6" name="Google Shape;626;p25"/>
          <p:cNvSpPr>
            <a:spLocks noGrp="1"/>
          </p:cNvSpPr>
          <p:nvPr>
            <p:ph type="pic" idx="5"/>
          </p:nvPr>
        </p:nvSpPr>
        <p:spPr>
          <a:xfrm>
            <a:off x="5744650" y="1748969"/>
            <a:ext cx="1005900" cy="1005900"/>
          </a:xfrm>
          <a:prstGeom prst="ellipse">
            <a:avLst/>
          </a:prstGeom>
          <a:noFill/>
          <a:ln w="19050" cap="flat" cmpd="sng">
            <a:solidFill>
              <a:schemeClr val="dk1"/>
            </a:solidFill>
            <a:prstDash val="solid"/>
            <a:round/>
            <a:headEnd type="none" w="sm" len="sm"/>
            <a:tailEnd type="none" w="sm" len="sm"/>
          </a:ln>
        </p:spPr>
      </p:sp>
      <p:sp>
        <p:nvSpPr>
          <p:cNvPr id="627" name="Google Shape;627;p25"/>
          <p:cNvSpPr/>
          <p:nvPr/>
        </p:nvSpPr>
        <p:spPr>
          <a:xfrm rot="5400000" flipH="1">
            <a:off x="59210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8" name="Google Shape;628;p25"/>
          <p:cNvSpPr>
            <a:spLocks noGrp="1"/>
          </p:cNvSpPr>
          <p:nvPr>
            <p:ph type="pic" idx="6"/>
          </p:nvPr>
        </p:nvSpPr>
        <p:spPr>
          <a:xfrm>
            <a:off x="7420250" y="1748969"/>
            <a:ext cx="1005900" cy="1005900"/>
          </a:xfrm>
          <a:prstGeom prst="ellipse">
            <a:avLst/>
          </a:prstGeom>
          <a:noFill/>
          <a:ln w="19050" cap="flat" cmpd="sng">
            <a:solidFill>
              <a:schemeClr val="dk1"/>
            </a:solidFill>
            <a:prstDash val="solid"/>
            <a:round/>
            <a:headEnd type="none" w="sm" len="sm"/>
            <a:tailEnd type="none" w="sm" len="sm"/>
          </a:ln>
        </p:spPr>
      </p:sp>
      <p:sp>
        <p:nvSpPr>
          <p:cNvPr id="629" name="Google Shape;629;p25"/>
          <p:cNvSpPr/>
          <p:nvPr/>
        </p:nvSpPr>
        <p:spPr>
          <a:xfrm rot="5400000" flipH="1">
            <a:off x="75966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30" name="Google Shape;630;p25"/>
          <p:cNvPicPr preferRelativeResize="0"/>
          <p:nvPr/>
        </p:nvPicPr>
        <p:blipFill>
          <a:blip r:embed="rId2">
            <a:alphaModFix/>
          </a:blip>
          <a:stretch>
            <a:fillRect/>
          </a:stretch>
        </p:blipFill>
        <p:spPr>
          <a:xfrm>
            <a:off x="0" y="5108251"/>
            <a:ext cx="9144000" cy="38100"/>
          </a:xfrm>
          <a:prstGeom prst="rect">
            <a:avLst/>
          </a:prstGeom>
          <a:noFill/>
          <a:ln>
            <a:noFill/>
          </a:ln>
        </p:spPr>
      </p:pic>
      <p:cxnSp>
        <p:nvCxnSpPr>
          <p:cNvPr id="631" name="Google Shape;631;p25"/>
          <p:cNvCxnSpPr/>
          <p:nvPr/>
        </p:nvCxnSpPr>
        <p:spPr>
          <a:xfrm>
            <a:off x="6206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2" name="Google Shape;632;p25"/>
          <p:cNvSpPr txBox="1">
            <a:spLocks noGrp="1"/>
          </p:cNvSpPr>
          <p:nvPr>
            <p:ph type="subTitle" idx="1"/>
          </p:nvPr>
        </p:nvSpPr>
        <p:spPr>
          <a:xfrm>
            <a:off x="4435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3" name="Google Shape;633;p25"/>
          <p:cNvSpPr txBox="1">
            <a:spLocks noGrp="1"/>
          </p:cNvSpPr>
          <p:nvPr>
            <p:ph type="subTitle" idx="7"/>
          </p:nvPr>
        </p:nvSpPr>
        <p:spPr>
          <a:xfrm>
            <a:off x="4435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4" name="Google Shape;634;p25"/>
          <p:cNvSpPr txBox="1">
            <a:spLocks noGrp="1"/>
          </p:cNvSpPr>
          <p:nvPr>
            <p:ph type="subTitle" idx="8"/>
          </p:nvPr>
        </p:nvSpPr>
        <p:spPr>
          <a:xfrm>
            <a:off x="4435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5" name="Google Shape;635;p25"/>
          <p:cNvCxnSpPr/>
          <p:nvPr/>
        </p:nvCxnSpPr>
        <p:spPr>
          <a:xfrm>
            <a:off x="22962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6" name="Google Shape;636;p25"/>
          <p:cNvSpPr txBox="1">
            <a:spLocks noGrp="1"/>
          </p:cNvSpPr>
          <p:nvPr>
            <p:ph type="subTitle" idx="9"/>
          </p:nvPr>
        </p:nvSpPr>
        <p:spPr>
          <a:xfrm>
            <a:off x="21191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7" name="Google Shape;637;p25"/>
          <p:cNvSpPr txBox="1">
            <a:spLocks noGrp="1"/>
          </p:cNvSpPr>
          <p:nvPr>
            <p:ph type="subTitle" idx="13"/>
          </p:nvPr>
        </p:nvSpPr>
        <p:spPr>
          <a:xfrm>
            <a:off x="21191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8" name="Google Shape;638;p25"/>
          <p:cNvSpPr txBox="1">
            <a:spLocks noGrp="1"/>
          </p:cNvSpPr>
          <p:nvPr>
            <p:ph type="subTitle" idx="14"/>
          </p:nvPr>
        </p:nvSpPr>
        <p:spPr>
          <a:xfrm>
            <a:off x="21191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9" name="Google Shape;639;p25"/>
          <p:cNvCxnSpPr/>
          <p:nvPr/>
        </p:nvCxnSpPr>
        <p:spPr>
          <a:xfrm>
            <a:off x="39718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0" name="Google Shape;640;p25"/>
          <p:cNvSpPr txBox="1">
            <a:spLocks noGrp="1"/>
          </p:cNvSpPr>
          <p:nvPr>
            <p:ph type="subTitle" idx="15"/>
          </p:nvPr>
        </p:nvSpPr>
        <p:spPr>
          <a:xfrm>
            <a:off x="37947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1" name="Google Shape;641;p25"/>
          <p:cNvSpPr txBox="1">
            <a:spLocks noGrp="1"/>
          </p:cNvSpPr>
          <p:nvPr>
            <p:ph type="subTitle" idx="16"/>
          </p:nvPr>
        </p:nvSpPr>
        <p:spPr>
          <a:xfrm>
            <a:off x="37947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2" name="Google Shape;642;p25"/>
          <p:cNvSpPr txBox="1">
            <a:spLocks noGrp="1"/>
          </p:cNvSpPr>
          <p:nvPr>
            <p:ph type="subTitle" idx="17"/>
          </p:nvPr>
        </p:nvSpPr>
        <p:spPr>
          <a:xfrm>
            <a:off x="37947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3" name="Google Shape;643;p25"/>
          <p:cNvCxnSpPr/>
          <p:nvPr/>
        </p:nvCxnSpPr>
        <p:spPr>
          <a:xfrm>
            <a:off x="56474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4" name="Google Shape;644;p25"/>
          <p:cNvSpPr txBox="1">
            <a:spLocks noGrp="1"/>
          </p:cNvSpPr>
          <p:nvPr>
            <p:ph type="subTitle" idx="18"/>
          </p:nvPr>
        </p:nvSpPr>
        <p:spPr>
          <a:xfrm>
            <a:off x="54703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5" name="Google Shape;645;p25"/>
          <p:cNvSpPr txBox="1">
            <a:spLocks noGrp="1"/>
          </p:cNvSpPr>
          <p:nvPr>
            <p:ph type="subTitle" idx="19"/>
          </p:nvPr>
        </p:nvSpPr>
        <p:spPr>
          <a:xfrm>
            <a:off x="54703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6" name="Google Shape;646;p25"/>
          <p:cNvSpPr txBox="1">
            <a:spLocks noGrp="1"/>
          </p:cNvSpPr>
          <p:nvPr>
            <p:ph type="subTitle" idx="20"/>
          </p:nvPr>
        </p:nvSpPr>
        <p:spPr>
          <a:xfrm>
            <a:off x="54703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7" name="Google Shape;647;p25"/>
          <p:cNvCxnSpPr/>
          <p:nvPr/>
        </p:nvCxnSpPr>
        <p:spPr>
          <a:xfrm>
            <a:off x="73230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8" name="Google Shape;648;p25"/>
          <p:cNvSpPr txBox="1">
            <a:spLocks noGrp="1"/>
          </p:cNvSpPr>
          <p:nvPr>
            <p:ph type="subTitle" idx="21"/>
          </p:nvPr>
        </p:nvSpPr>
        <p:spPr>
          <a:xfrm>
            <a:off x="71459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9" name="Google Shape;649;p25"/>
          <p:cNvSpPr txBox="1">
            <a:spLocks noGrp="1"/>
          </p:cNvSpPr>
          <p:nvPr>
            <p:ph type="subTitle" idx="22"/>
          </p:nvPr>
        </p:nvSpPr>
        <p:spPr>
          <a:xfrm>
            <a:off x="71459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50" name="Google Shape;650;p25"/>
          <p:cNvSpPr txBox="1">
            <a:spLocks noGrp="1"/>
          </p:cNvSpPr>
          <p:nvPr>
            <p:ph type="subTitle" idx="23"/>
          </p:nvPr>
        </p:nvSpPr>
        <p:spPr>
          <a:xfrm>
            <a:off x="71459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75" y="170050"/>
            <a:ext cx="8312700" cy="568200"/>
          </a:xfrm>
          <a:prstGeom prst="rect">
            <a:avLst/>
          </a:prstGeom>
          <a:noFill/>
          <a:ln>
            <a:noFill/>
          </a:ln>
        </p:spPr>
        <p:txBody>
          <a:bodyPr spcFirstLastPara="1" wrap="square" lIns="0" tIns="0" rIns="0" bIns="0" anchor="b" anchorCtr="0">
            <a:normAutofit/>
          </a:bodyPr>
          <a:lstStyle>
            <a:lvl1pPr marR="0" lvl="0" algn="l" rtl="0">
              <a:lnSpc>
                <a:spcPct val="90000"/>
              </a:lnSpc>
              <a:spcBef>
                <a:spcPts val="0"/>
              </a:spcBef>
              <a:spcAft>
                <a:spcPts val="0"/>
              </a:spcAft>
              <a:buClr>
                <a:schemeClr val="lt1"/>
              </a:buClr>
              <a:buSzPts val="2100"/>
              <a:buFont typeface="Poppins Medium"/>
              <a:buNone/>
              <a:defRPr sz="2100" i="0" u="none" strike="noStrike" cap="none">
                <a:solidFill>
                  <a:schemeClr val="lt1"/>
                </a:solidFill>
                <a:latin typeface="Poppins Medium"/>
                <a:ea typeface="Poppins Medium"/>
                <a:cs typeface="Poppins Medium"/>
                <a:sym typeface="Poppins Medium"/>
              </a:defRPr>
            </a:lvl1pPr>
            <a:lvl2pPr lvl="1" rtl="0">
              <a:spcBef>
                <a:spcPts val="0"/>
              </a:spcBef>
              <a:spcAft>
                <a:spcPts val="0"/>
              </a:spcAft>
              <a:buSzPts val="1100"/>
              <a:buFont typeface="Poppins Medium"/>
              <a:buNone/>
              <a:defRPr sz="1400">
                <a:latin typeface="Poppins Medium"/>
                <a:ea typeface="Poppins Medium"/>
                <a:cs typeface="Poppins Medium"/>
                <a:sym typeface="Poppins Medium"/>
              </a:defRPr>
            </a:lvl2pPr>
            <a:lvl3pPr lvl="2" rtl="0">
              <a:spcBef>
                <a:spcPts val="0"/>
              </a:spcBef>
              <a:spcAft>
                <a:spcPts val="0"/>
              </a:spcAft>
              <a:buSzPts val="1100"/>
              <a:buFont typeface="Poppins Medium"/>
              <a:buNone/>
              <a:defRPr sz="1400">
                <a:latin typeface="Poppins Medium"/>
                <a:ea typeface="Poppins Medium"/>
                <a:cs typeface="Poppins Medium"/>
                <a:sym typeface="Poppins Medium"/>
              </a:defRPr>
            </a:lvl3pPr>
            <a:lvl4pPr lvl="3" rtl="0">
              <a:spcBef>
                <a:spcPts val="0"/>
              </a:spcBef>
              <a:spcAft>
                <a:spcPts val="0"/>
              </a:spcAft>
              <a:buSzPts val="1100"/>
              <a:buFont typeface="Poppins Medium"/>
              <a:buNone/>
              <a:defRPr sz="1400">
                <a:latin typeface="Poppins Medium"/>
                <a:ea typeface="Poppins Medium"/>
                <a:cs typeface="Poppins Medium"/>
                <a:sym typeface="Poppins Medium"/>
              </a:defRPr>
            </a:lvl4pPr>
            <a:lvl5pPr lvl="4" rtl="0">
              <a:spcBef>
                <a:spcPts val="0"/>
              </a:spcBef>
              <a:spcAft>
                <a:spcPts val="0"/>
              </a:spcAft>
              <a:buSzPts val="1100"/>
              <a:buFont typeface="Poppins Medium"/>
              <a:buNone/>
              <a:defRPr sz="1400">
                <a:latin typeface="Poppins Medium"/>
                <a:ea typeface="Poppins Medium"/>
                <a:cs typeface="Poppins Medium"/>
                <a:sym typeface="Poppins Medium"/>
              </a:defRPr>
            </a:lvl5pPr>
            <a:lvl6pPr lvl="5" rtl="0">
              <a:spcBef>
                <a:spcPts val="0"/>
              </a:spcBef>
              <a:spcAft>
                <a:spcPts val="0"/>
              </a:spcAft>
              <a:buSzPts val="1100"/>
              <a:buFont typeface="Poppins Medium"/>
              <a:buNone/>
              <a:defRPr sz="1400">
                <a:latin typeface="Poppins Medium"/>
                <a:ea typeface="Poppins Medium"/>
                <a:cs typeface="Poppins Medium"/>
                <a:sym typeface="Poppins Medium"/>
              </a:defRPr>
            </a:lvl6pPr>
            <a:lvl7pPr lvl="6" rtl="0">
              <a:spcBef>
                <a:spcPts val="0"/>
              </a:spcBef>
              <a:spcAft>
                <a:spcPts val="0"/>
              </a:spcAft>
              <a:buSzPts val="1100"/>
              <a:buFont typeface="Poppins Medium"/>
              <a:buNone/>
              <a:defRPr sz="1400">
                <a:latin typeface="Poppins Medium"/>
                <a:ea typeface="Poppins Medium"/>
                <a:cs typeface="Poppins Medium"/>
                <a:sym typeface="Poppins Medium"/>
              </a:defRPr>
            </a:lvl7pPr>
            <a:lvl8pPr lvl="7" rtl="0">
              <a:spcBef>
                <a:spcPts val="0"/>
              </a:spcBef>
              <a:spcAft>
                <a:spcPts val="0"/>
              </a:spcAft>
              <a:buSzPts val="1100"/>
              <a:buFont typeface="Poppins Medium"/>
              <a:buNone/>
              <a:defRPr sz="1400">
                <a:latin typeface="Poppins Medium"/>
                <a:ea typeface="Poppins Medium"/>
                <a:cs typeface="Poppins Medium"/>
                <a:sym typeface="Poppins Medium"/>
              </a:defRPr>
            </a:lvl8pPr>
            <a:lvl9pPr lvl="8" rtl="0">
              <a:spcBef>
                <a:spcPts val="0"/>
              </a:spcBef>
              <a:spcAft>
                <a:spcPts val="0"/>
              </a:spcAft>
              <a:buSzPts val="1100"/>
              <a:buFont typeface="Poppins Medium"/>
              <a:buNone/>
              <a:defRPr sz="1400">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415650" y="1282925"/>
            <a:ext cx="8312700" cy="31797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1pPr>
            <a:lvl2pPr marL="914400" lvl="1"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marL="1371600" lvl="2"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marL="1828800" lvl="3"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marL="2286000" lvl="4"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marL="2743200" lvl="5"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marL="3200400" lvl="6"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marL="3657600" lvl="7"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marL="4114800" lvl="8"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65" r:id="rId5"/>
    <p:sldLayoutId id="2147483667" r:id="rId6"/>
    <p:sldLayoutId id="2147483668" r:id="rId7"/>
    <p:sldLayoutId id="2147483669" r:id="rId8"/>
    <p:sldLayoutId id="2147483671" r:id="rId9"/>
    <p:sldLayoutId id="2147483673"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69.png"/><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8.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9.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33.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29.png"/><Relationship Id="rId7" Type="http://schemas.openxmlformats.org/officeDocument/2006/relationships/image" Target="../media/image109.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1"/>
          <p:cNvSpPr txBox="1">
            <a:spLocks noGrp="1"/>
          </p:cNvSpPr>
          <p:nvPr>
            <p:ph type="title"/>
          </p:nvPr>
        </p:nvSpPr>
        <p:spPr>
          <a:xfrm>
            <a:off x="415650" y="1557350"/>
            <a:ext cx="5280300" cy="101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Cat Activity Checker  Elimination Classification</a:t>
            </a:r>
          </a:p>
        </p:txBody>
      </p:sp>
      <p:sp>
        <p:nvSpPr>
          <p:cNvPr id="700" name="Google Shape;700;p31"/>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Pet care and food space company</a:t>
            </a:r>
            <a:endParaRPr dirty="0"/>
          </a:p>
        </p:txBody>
      </p:sp>
      <p:sp>
        <p:nvSpPr>
          <p:cNvPr id="701" name="Google Shape;701;p31"/>
          <p:cNvSpPr txBox="1">
            <a:spLocks noGrp="1"/>
          </p:cNvSpPr>
          <p:nvPr>
            <p:ph type="subTitle" idx="2"/>
          </p:nvPr>
        </p:nvSpPr>
        <p:spPr>
          <a:xfrm>
            <a:off x="415650" y="3108200"/>
            <a:ext cx="1746600" cy="246300"/>
          </a:xfrm>
          <a:prstGeom prst="rect">
            <a:avLst/>
          </a:prstGeom>
        </p:spPr>
        <p:txBody>
          <a:bodyPr spcFirstLastPara="1" wrap="square" lIns="91425" tIns="45700" rIns="91425" bIns="45700" anchor="ctr" anchorCtr="0">
            <a:spAutoFit/>
          </a:bodyPr>
          <a:lstStyle/>
          <a:p>
            <a:pPr marL="0" lvl="0" indent="0" algn="l" rtl="0">
              <a:spcBef>
                <a:spcPts val="0"/>
              </a:spcBef>
              <a:spcAft>
                <a:spcPts val="0"/>
              </a:spcAft>
              <a:buNone/>
            </a:pPr>
            <a:r>
              <a:rPr lang="en" dirty="0"/>
              <a:t>Spring Board Project</a:t>
            </a:r>
            <a:endParaRPr dirty="0"/>
          </a:p>
        </p:txBody>
      </p:sp>
      <p:sp>
        <p:nvSpPr>
          <p:cNvPr id="702" name="Google Shape;702;p31"/>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14-11-2022</a:t>
            </a:r>
            <a:endParaRPr dirty="0"/>
          </a:p>
        </p:txBody>
      </p:sp>
      <p:sp>
        <p:nvSpPr>
          <p:cNvPr id="703" name="Google Shape;703;p31"/>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Shubham Verma</a:t>
            </a:r>
            <a:endParaRPr dirty="0"/>
          </a:p>
        </p:txBody>
      </p:sp>
      <p:sp>
        <p:nvSpPr>
          <p:cNvPr id="704" name="Google Shape;704;p31"/>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4"/>
          <p:cNvSpPr txBox="1">
            <a:spLocks noGrp="1"/>
          </p:cNvSpPr>
          <p:nvPr>
            <p:ph type="title"/>
          </p:nvPr>
        </p:nvSpPr>
        <p:spPr>
          <a:xfrm>
            <a:off x="417688" y="1707750"/>
            <a:ext cx="4154311" cy="1728000"/>
          </a:xfrm>
          <a:prstGeom prst="rect">
            <a:avLst/>
          </a:prstGeom>
        </p:spPr>
        <p:txBody>
          <a:bodyPr spcFirstLastPara="1" wrap="square" lIns="0" tIns="0" rIns="0" bIns="0" anchor="ctr" anchorCtr="0">
            <a:noAutofit/>
          </a:bodyPr>
          <a:lstStyle/>
          <a:p>
            <a:pPr lvl="0">
              <a:lnSpc>
                <a:spcPct val="107000"/>
              </a:lnSpc>
              <a:spcAft>
                <a:spcPts val="800"/>
              </a:spcAft>
            </a:pPr>
            <a:r>
              <a:rPr lang="en" sz="2400" dirty="0"/>
              <a:t>03. Data Exploration</a:t>
            </a:r>
            <a:br>
              <a:rPr lang="en-IN" sz="1600" dirty="0"/>
            </a:br>
            <a:endParaRPr dirty="0"/>
          </a:p>
        </p:txBody>
      </p:sp>
      <p:sp>
        <p:nvSpPr>
          <p:cNvPr id="7" name="Google Shape;727;p34">
            <a:extLst>
              <a:ext uri="{FF2B5EF4-FFF2-40B4-BE49-F238E27FC236}">
                <a16:creationId xmlns:a16="http://schemas.microsoft.com/office/drawing/2014/main" id="{C9F831B4-3BDE-B908-396B-0595C3449E11}"/>
              </a:ext>
            </a:extLst>
          </p:cNvPr>
          <p:cNvSpPr txBox="1">
            <a:spLocks/>
          </p:cNvSpPr>
          <p:nvPr/>
        </p:nvSpPr>
        <p:spPr>
          <a:xfrm>
            <a:off x="4699896" y="767644"/>
            <a:ext cx="4154311" cy="39736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chemeClr val="lt1"/>
              </a:buClr>
              <a:buSzPts val="1400"/>
              <a:buFont typeface="Calibri"/>
              <a:buNone/>
              <a:defRPr>
                <a:solidFill>
                  <a:schemeClr val="lt1"/>
                </a:solidFill>
                <a:latin typeface="Calibri"/>
                <a:ea typeface="Calibri"/>
                <a:cs typeface="Calibri"/>
              </a:defRPr>
            </a:lvl1pPr>
            <a:lvl2pPr marL="914400" indent="-317500">
              <a:buClr>
                <a:schemeClr val="lt1"/>
              </a:buClr>
              <a:buSzPts val="1400"/>
              <a:buFont typeface="Calibri"/>
              <a:buNone/>
              <a:defRPr>
                <a:solidFill>
                  <a:schemeClr val="lt1"/>
                </a:solidFill>
                <a:latin typeface="Calibri"/>
                <a:ea typeface="Calibri"/>
                <a:cs typeface="Calibri"/>
              </a:defRPr>
            </a:lvl2pPr>
            <a:lvl3pPr marL="1371600" indent="-317500">
              <a:buClr>
                <a:schemeClr val="lt1"/>
              </a:buClr>
              <a:buSzPts val="1400"/>
              <a:buFont typeface="Calibri"/>
              <a:buNone/>
              <a:defRPr>
                <a:solidFill>
                  <a:schemeClr val="lt1"/>
                </a:solidFill>
                <a:latin typeface="Calibri"/>
                <a:ea typeface="Calibri"/>
                <a:cs typeface="Calibri"/>
              </a:defRPr>
            </a:lvl3pPr>
            <a:lvl4pPr marL="1828800" indent="-317500">
              <a:buClr>
                <a:schemeClr val="lt1"/>
              </a:buClr>
              <a:buSzPts val="1400"/>
              <a:buFont typeface="Calibri"/>
              <a:buNone/>
              <a:defRPr>
                <a:solidFill>
                  <a:schemeClr val="lt1"/>
                </a:solidFill>
                <a:latin typeface="Calibri"/>
                <a:ea typeface="Calibri"/>
                <a:cs typeface="Calibri"/>
              </a:defRPr>
            </a:lvl4pPr>
            <a:lvl5pPr marL="2286000" indent="-317500">
              <a:buClr>
                <a:schemeClr val="lt1"/>
              </a:buClr>
              <a:buSzPts val="1400"/>
              <a:buFont typeface="Calibri"/>
              <a:buNone/>
              <a:defRPr>
                <a:solidFill>
                  <a:schemeClr val="lt1"/>
                </a:solidFill>
                <a:latin typeface="Calibri"/>
                <a:ea typeface="Calibri"/>
                <a:cs typeface="Calibri"/>
              </a:defRPr>
            </a:lvl5pPr>
            <a:lvl6pPr marL="2743200" indent="-317500">
              <a:buClr>
                <a:schemeClr val="lt1"/>
              </a:buClr>
              <a:buSzPts val="1400"/>
              <a:buFont typeface="Calibri"/>
              <a:buNone/>
              <a:defRPr>
                <a:solidFill>
                  <a:schemeClr val="lt1"/>
                </a:solidFill>
                <a:latin typeface="Calibri"/>
                <a:ea typeface="Calibri"/>
                <a:cs typeface="Calibri"/>
              </a:defRPr>
            </a:lvl6pPr>
            <a:lvl7pPr marL="3200400" indent="-317500">
              <a:buClr>
                <a:schemeClr val="lt1"/>
              </a:buClr>
              <a:buSzPts val="1400"/>
              <a:buFont typeface="Calibri"/>
              <a:buNone/>
              <a:defRPr>
                <a:solidFill>
                  <a:schemeClr val="lt1"/>
                </a:solidFill>
                <a:latin typeface="Calibri"/>
                <a:ea typeface="Calibri"/>
                <a:cs typeface="Calibri"/>
              </a:defRPr>
            </a:lvl7pPr>
            <a:lvl8pPr marL="3657600" indent="-317500">
              <a:buClr>
                <a:schemeClr val="lt1"/>
              </a:buClr>
              <a:buSzPts val="1400"/>
              <a:buFont typeface="Calibri"/>
              <a:buNone/>
              <a:defRPr>
                <a:solidFill>
                  <a:schemeClr val="lt1"/>
                </a:solidFill>
                <a:latin typeface="Calibri"/>
                <a:ea typeface="Calibri"/>
                <a:cs typeface="Calibri"/>
              </a:defRPr>
            </a:lvl8pPr>
            <a:lvl9pPr marL="4114800" indent="-317500">
              <a:buClr>
                <a:schemeClr val="lt1"/>
              </a:buClr>
              <a:buSzPts val="1400"/>
              <a:buFont typeface="Calibri"/>
              <a:buNone/>
              <a:defRPr>
                <a:solidFill>
                  <a:schemeClr val="lt1"/>
                </a:solidFill>
                <a:latin typeface="Calibri"/>
                <a:ea typeface="Calibri"/>
                <a:cs typeface="Calibri"/>
              </a:defRPr>
            </a:lvl9pPr>
          </a:lstStyle>
          <a:p>
            <a:pPr marL="342900" indent="-342900">
              <a:buFont typeface="+mj-lt"/>
              <a:buAutoNum type="arabicPeriod"/>
            </a:pPr>
            <a:endParaRPr lang="en-US" dirty="0">
              <a:solidFill>
                <a:schemeClr val="bg1">
                  <a:lumMod val="75000"/>
                  <a:lumOff val="25000"/>
                </a:schemeClr>
              </a:solidFill>
              <a:latin typeface="Calibri" panose="020F0502020204030204" pitchFamily="34" charset="0"/>
              <a:cs typeface="Calibri" panose="020F0502020204030204" pitchFamily="34" charset="0"/>
            </a:endParaRPr>
          </a:p>
          <a:p>
            <a:pPr marL="342900" indent="-342900">
              <a:buFont typeface="+mj-lt"/>
              <a:buAutoNum type="arabicPeriod"/>
            </a:pPr>
            <a:r>
              <a:rPr lang="en-US" dirty="0">
                <a:solidFill>
                  <a:schemeClr val="bg1">
                    <a:lumMod val="75000"/>
                    <a:lumOff val="25000"/>
                  </a:schemeClr>
                </a:solidFill>
                <a:latin typeface="Calibri" panose="020F0502020204030204" pitchFamily="34" charset="0"/>
                <a:cs typeface="Calibri" panose="020F0502020204030204" pitchFamily="34" charset="0"/>
              </a:rPr>
              <a:t>Time duration of activities</a:t>
            </a:r>
          </a:p>
          <a:p>
            <a:pPr marL="342900" indent="-342900">
              <a:buFont typeface="+mj-lt"/>
              <a:buAutoNum type="arabicPeriod"/>
            </a:pPr>
            <a:endParaRPr lang="en-IN" dirty="0">
              <a:solidFill>
                <a:schemeClr val="bg1">
                  <a:lumMod val="75000"/>
                  <a:lumOff val="25000"/>
                </a:schemeClr>
              </a:solidFill>
              <a:effectLst/>
              <a:latin typeface="Calibri" panose="020F0502020204030204" pitchFamily="34" charset="0"/>
              <a:ea typeface="Noto Sans Symbols"/>
              <a:cs typeface="Calibri" panose="020F0502020204030204" pitchFamily="34" charset="0"/>
            </a:endParaRPr>
          </a:p>
          <a:p>
            <a:pPr marL="342900" indent="-342900">
              <a:buFont typeface="+mj-lt"/>
              <a:buAutoNum type="arabicPeriod"/>
            </a:pPr>
            <a:endParaRPr lang="en-IN" dirty="0">
              <a:solidFill>
                <a:schemeClr val="bg1">
                  <a:lumMod val="75000"/>
                  <a:lumOff val="25000"/>
                </a:schemeClr>
              </a:solidFill>
              <a:latin typeface="Calibri" panose="020F0502020204030204" pitchFamily="34" charset="0"/>
              <a:cs typeface="Calibri" panose="020F0502020204030204" pitchFamily="34" charset="0"/>
            </a:endParaRPr>
          </a:p>
          <a:p>
            <a:pPr marL="342900" indent="-342900">
              <a:buFont typeface="+mj-lt"/>
              <a:buAutoNum type="arabicPeriod"/>
            </a:pPr>
            <a:r>
              <a:rPr lang="en-US" dirty="0">
                <a:solidFill>
                  <a:schemeClr val="bg1">
                    <a:lumMod val="75000"/>
                    <a:lumOff val="25000"/>
                  </a:schemeClr>
                </a:solidFill>
                <a:latin typeface="Calibri" panose="020F0502020204030204" pitchFamily="34" charset="0"/>
                <a:cs typeface="Calibri" panose="020F0502020204030204" pitchFamily="34" charset="0"/>
              </a:rPr>
              <a:t>Statistical measures of load sensor data differ for each activity</a:t>
            </a:r>
            <a:endParaRPr lang="en-IN" dirty="0">
              <a:solidFill>
                <a:schemeClr val="bg1">
                  <a:lumMod val="75000"/>
                  <a:lumOff val="25000"/>
                </a:schemeClr>
              </a:solidFill>
              <a:latin typeface="Calibri" panose="020F0502020204030204" pitchFamily="34" charset="0"/>
              <a:cs typeface="Calibri" panose="020F0502020204030204" pitchFamily="34" charset="0"/>
            </a:endParaRPr>
          </a:p>
          <a:p>
            <a:pPr marL="342900" indent="-342900">
              <a:buFont typeface="+mj-lt"/>
              <a:buAutoNum type="arabicPeriod"/>
            </a:pPr>
            <a:endParaRPr lang="en-IN" dirty="0">
              <a:solidFill>
                <a:schemeClr val="bg1">
                  <a:lumMod val="75000"/>
                  <a:lumOff val="25000"/>
                </a:schemeClr>
              </a:solidFill>
              <a:latin typeface="Calibri" panose="020F0502020204030204" pitchFamily="34" charset="0"/>
              <a:cs typeface="Calibri" panose="020F0502020204030204" pitchFamily="34" charset="0"/>
            </a:endParaRPr>
          </a:p>
          <a:p>
            <a:pPr marL="342900" indent="-342900">
              <a:buFont typeface="+mj-lt"/>
              <a:buAutoNum type="arabicPeriod"/>
            </a:pPr>
            <a:r>
              <a:rPr lang="en-IN" dirty="0">
                <a:solidFill>
                  <a:schemeClr val="bg1">
                    <a:lumMod val="75000"/>
                    <a:lumOff val="25000"/>
                  </a:schemeClr>
                </a:solidFill>
                <a:latin typeface="Calibri" panose="020F0502020204030204" pitchFamily="34" charset="0"/>
                <a:cs typeface="Calibri" panose="020F0502020204030204" pitchFamily="34" charset="0"/>
              </a:rPr>
              <a:t>Activities’ </a:t>
            </a:r>
            <a:r>
              <a:rPr lang="en-US" dirty="0">
                <a:solidFill>
                  <a:schemeClr val="bg1">
                    <a:lumMod val="75000"/>
                    <a:lumOff val="25000"/>
                  </a:schemeClr>
                </a:solidFill>
                <a:latin typeface="Calibri" panose="020F0502020204030204" pitchFamily="34" charset="0"/>
                <a:cs typeface="Calibri" panose="020F0502020204030204" pitchFamily="34" charset="0"/>
              </a:rPr>
              <a:t>behavior visualization of raw signals for different activities</a:t>
            </a:r>
            <a:endParaRPr lang="en-IN" dirty="0">
              <a:solidFill>
                <a:schemeClr val="bg1">
                  <a:lumMod val="75000"/>
                  <a:lumOff val="25000"/>
                </a:schemeClr>
              </a:solidFill>
              <a:latin typeface="Calibri" panose="020F0502020204030204" pitchFamily="34" charset="0"/>
              <a:cs typeface="Calibri" panose="020F0502020204030204" pitchFamily="34" charset="0"/>
            </a:endParaRPr>
          </a:p>
          <a:p>
            <a:pPr marL="342900" indent="-342900">
              <a:buFont typeface="+mj-lt"/>
              <a:buAutoNum type="arabicPeriod"/>
            </a:pPr>
            <a:endParaRPr lang="en-IN" dirty="0">
              <a:solidFill>
                <a:schemeClr val="bg1">
                  <a:lumMod val="75000"/>
                  <a:lumOff val="25000"/>
                </a:schemeClr>
              </a:solidFill>
              <a:latin typeface="Calibri" panose="020F0502020204030204" pitchFamily="34" charset="0"/>
              <a:cs typeface="Calibri" panose="020F0502020204030204" pitchFamily="34" charset="0"/>
            </a:endParaRPr>
          </a:p>
          <a:p>
            <a:pPr marL="342900" indent="-342900">
              <a:buFont typeface="+mj-lt"/>
              <a:buAutoNum type="arabicPeriod"/>
            </a:pPr>
            <a:r>
              <a:rPr lang="en-US" dirty="0">
                <a:solidFill>
                  <a:schemeClr val="bg1">
                    <a:lumMod val="75000"/>
                    <a:lumOff val="25000"/>
                  </a:schemeClr>
                </a:solidFill>
                <a:latin typeface="Calibri" panose="020F0502020204030204" pitchFamily="34" charset="0"/>
                <a:cs typeface="Calibri" panose="020F0502020204030204" pitchFamily="34" charset="0"/>
              </a:rPr>
              <a:t>For elimination (defecation and urination), the cat usually digs up the litter, eliminates it, and covers it up. The relation between digging up and covering activity differs between urination and defecation</a:t>
            </a:r>
          </a:p>
          <a:p>
            <a:endParaRPr lang="en-IN" dirty="0">
              <a:solidFill>
                <a:schemeClr val="bg1">
                  <a:lumMod val="75000"/>
                  <a:lumOff val="25000"/>
                </a:schemeClr>
              </a:solidFill>
              <a:latin typeface="Calibri" panose="020F0502020204030204" pitchFamily="34" charset="0"/>
              <a:cs typeface="Calibri" panose="020F0502020204030204" pitchFamily="34" charset="0"/>
            </a:endParaRPr>
          </a:p>
          <a:p>
            <a:r>
              <a:rPr lang="en-US" dirty="0">
                <a:solidFill>
                  <a:schemeClr val="bg1">
                    <a:lumMod val="75000"/>
                    <a:lumOff val="25000"/>
                  </a:schemeClr>
                </a:solidFill>
                <a:latin typeface="Calibri" panose="020F0502020204030204" pitchFamily="34" charset="0"/>
                <a:cs typeface="Calibri" panose="020F0502020204030204" pitchFamily="34" charset="0"/>
              </a:rPr>
              <a:t>4.      Summary of activity patterns</a:t>
            </a:r>
          </a:p>
          <a:p>
            <a:pPr marL="342900" indent="-342900">
              <a:buFont typeface="+mj-lt"/>
              <a:buAutoNum type="arabicPeriod"/>
            </a:pPr>
            <a:endParaRPr lang="en-IN" dirty="0">
              <a:solidFill>
                <a:schemeClr val="bg1">
                  <a:lumMod val="75000"/>
                  <a:lumOff val="25000"/>
                </a:schemeClr>
              </a:solidFill>
              <a:latin typeface="Calibri" panose="020F0502020204030204" pitchFamily="34" charset="0"/>
              <a:cs typeface="Calibri" panose="020F0502020204030204" pitchFamily="34" charset="0"/>
            </a:endParaRPr>
          </a:p>
          <a:p>
            <a:endParaRPr lang="en-US" dirty="0">
              <a:solidFill>
                <a:schemeClr val="bg1">
                  <a:lumMod val="75000"/>
                  <a:lumOff val="25000"/>
                </a:schemeClr>
              </a:solidFill>
              <a:latin typeface="Calibri" panose="020F0502020204030204" pitchFamily="34" charset="0"/>
              <a:cs typeface="Calibri" panose="020F0502020204030204" pitchFamily="34" charset="0"/>
            </a:endParaRPr>
          </a:p>
          <a:p>
            <a:pPr marL="342900" indent="-342900">
              <a:buFont typeface="+mj-lt"/>
              <a:buAutoNum type="arabicPeriod"/>
            </a:pPr>
            <a:endParaRPr lang="en-US" dirty="0">
              <a:solidFill>
                <a:schemeClr val="bg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185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sp>
        <p:nvSpPr>
          <p:cNvPr id="844" name="Google Shape;844;p42"/>
          <p:cNvSpPr txBox="1">
            <a:spLocks noGrp="1"/>
          </p:cNvSpPr>
          <p:nvPr>
            <p:ph type="subTitle" idx="2"/>
          </p:nvPr>
        </p:nvSpPr>
        <p:spPr>
          <a:xfrm>
            <a:off x="653934" y="2601757"/>
            <a:ext cx="2044109" cy="3798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000" b="0" dirty="0">
                <a:solidFill>
                  <a:schemeClr val="bg1">
                    <a:lumMod val="65000"/>
                    <a:lumOff val="35000"/>
                  </a:schemeClr>
                </a:solidFill>
              </a:rPr>
              <a:t>In Non-Elimination there is no pattern but happens in short time</a:t>
            </a:r>
            <a:endParaRPr sz="1000" b="0" dirty="0">
              <a:solidFill>
                <a:schemeClr val="bg1">
                  <a:lumMod val="65000"/>
                  <a:lumOff val="35000"/>
                </a:schemeClr>
              </a:solidFill>
            </a:endParaRPr>
          </a:p>
        </p:txBody>
      </p:sp>
      <p:pic>
        <p:nvPicPr>
          <p:cNvPr id="32" name="Picture 31">
            <a:extLst>
              <a:ext uri="{FF2B5EF4-FFF2-40B4-BE49-F238E27FC236}">
                <a16:creationId xmlns:a16="http://schemas.microsoft.com/office/drawing/2014/main" id="{32E08578-FE65-0F16-0D96-3EF566ECE481}"/>
              </a:ext>
            </a:extLst>
          </p:cNvPr>
          <p:cNvPicPr>
            <a:picLocks noChangeAspect="1"/>
          </p:cNvPicPr>
          <p:nvPr/>
        </p:nvPicPr>
        <p:blipFill rotWithShape="1">
          <a:blip r:embed="rId3"/>
          <a:srcRect t="3820"/>
          <a:stretch/>
        </p:blipFill>
        <p:spPr>
          <a:xfrm>
            <a:off x="3069327" y="3031759"/>
            <a:ext cx="2119491" cy="1659499"/>
          </a:xfrm>
          <a:prstGeom prst="rect">
            <a:avLst/>
          </a:prstGeom>
        </p:spPr>
      </p:pic>
      <p:pic>
        <p:nvPicPr>
          <p:cNvPr id="34" name="Picture 33">
            <a:extLst>
              <a:ext uri="{FF2B5EF4-FFF2-40B4-BE49-F238E27FC236}">
                <a16:creationId xmlns:a16="http://schemas.microsoft.com/office/drawing/2014/main" id="{5B107F4C-2B1B-A4FE-88D9-15B176A0DE76}"/>
              </a:ext>
            </a:extLst>
          </p:cNvPr>
          <p:cNvPicPr>
            <a:picLocks noChangeAspect="1"/>
          </p:cNvPicPr>
          <p:nvPr/>
        </p:nvPicPr>
        <p:blipFill rotWithShape="1">
          <a:blip r:embed="rId4"/>
          <a:srcRect t="5131"/>
          <a:stretch/>
        </p:blipFill>
        <p:spPr>
          <a:xfrm>
            <a:off x="300779" y="3055151"/>
            <a:ext cx="2180652" cy="1636107"/>
          </a:xfrm>
          <a:prstGeom prst="rect">
            <a:avLst/>
          </a:prstGeom>
        </p:spPr>
      </p:pic>
      <p:sp>
        <p:nvSpPr>
          <p:cNvPr id="35" name="Google Shape;844;p42">
            <a:extLst>
              <a:ext uri="{FF2B5EF4-FFF2-40B4-BE49-F238E27FC236}">
                <a16:creationId xmlns:a16="http://schemas.microsoft.com/office/drawing/2014/main" id="{A3FDEB3B-6EC9-8940-A51D-525FC51B52A2}"/>
              </a:ext>
            </a:extLst>
          </p:cNvPr>
          <p:cNvSpPr txBox="1">
            <a:spLocks/>
          </p:cNvSpPr>
          <p:nvPr/>
        </p:nvSpPr>
        <p:spPr>
          <a:xfrm>
            <a:off x="3376327" y="2616906"/>
            <a:ext cx="211949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pPr marL="0" lvl="0" indent="0" algn="l" rtl="0">
              <a:spcBef>
                <a:spcPts val="0"/>
              </a:spcBef>
              <a:spcAft>
                <a:spcPts val="0"/>
              </a:spcAft>
              <a:buNone/>
            </a:pPr>
            <a:r>
              <a:rPr lang="en-US" sz="1000" b="0" dirty="0">
                <a:solidFill>
                  <a:schemeClr val="bg1">
                    <a:lumMod val="65000"/>
                    <a:lumOff val="35000"/>
                  </a:schemeClr>
                </a:solidFill>
              </a:rPr>
              <a:t>In Elimination(Urination) there is no pattern that happens .</a:t>
            </a:r>
          </a:p>
        </p:txBody>
      </p:sp>
      <p:sp>
        <p:nvSpPr>
          <p:cNvPr id="36" name="Google Shape;844;p42">
            <a:extLst>
              <a:ext uri="{FF2B5EF4-FFF2-40B4-BE49-F238E27FC236}">
                <a16:creationId xmlns:a16="http://schemas.microsoft.com/office/drawing/2014/main" id="{2FD5F2FF-FBD4-0353-52AD-C2A203BB080B}"/>
              </a:ext>
            </a:extLst>
          </p:cNvPr>
          <p:cNvSpPr txBox="1">
            <a:spLocks/>
          </p:cNvSpPr>
          <p:nvPr/>
        </p:nvSpPr>
        <p:spPr>
          <a:xfrm>
            <a:off x="6446955" y="2616906"/>
            <a:ext cx="2101192"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lvl="0" indent="0" algn="l" rtl="0">
              <a:spcBef>
                <a:spcPts val="0"/>
              </a:spcBef>
              <a:spcAft>
                <a:spcPts val="0"/>
              </a:spcAft>
              <a:buNone/>
            </a:pPr>
            <a:r>
              <a:rPr lang="en-US" sz="1000" b="0" dirty="0">
                <a:solidFill>
                  <a:schemeClr val="bg1">
                    <a:lumMod val="65000"/>
                    <a:lumOff val="35000"/>
                  </a:schemeClr>
                </a:solidFill>
              </a:rPr>
              <a:t>In Elimination(defecation) there is more disturbance or less stable in signal</a:t>
            </a:r>
          </a:p>
        </p:txBody>
      </p:sp>
      <p:sp>
        <p:nvSpPr>
          <p:cNvPr id="39" name="Google Shape;844;p42">
            <a:extLst>
              <a:ext uri="{FF2B5EF4-FFF2-40B4-BE49-F238E27FC236}">
                <a16:creationId xmlns:a16="http://schemas.microsoft.com/office/drawing/2014/main" id="{7F65D17A-CBDA-448F-AF44-D8AC411D1573}"/>
              </a:ext>
            </a:extLst>
          </p:cNvPr>
          <p:cNvSpPr txBox="1">
            <a:spLocks/>
          </p:cNvSpPr>
          <p:nvPr/>
        </p:nvSpPr>
        <p:spPr>
          <a:xfrm>
            <a:off x="624230" y="4697630"/>
            <a:ext cx="2073813"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pPr marL="0" lvl="0" indent="0" algn="l" rtl="0">
              <a:spcBef>
                <a:spcPts val="0"/>
              </a:spcBef>
              <a:spcAft>
                <a:spcPts val="0"/>
              </a:spcAft>
              <a:buNone/>
            </a:pPr>
            <a:r>
              <a:rPr lang="en-US" sz="1000" b="0" dirty="0">
                <a:solidFill>
                  <a:schemeClr val="bg1">
                    <a:lumMod val="65000"/>
                    <a:lumOff val="35000"/>
                  </a:schemeClr>
                </a:solidFill>
              </a:rPr>
              <a:t>In Non-Elimination there is pattern that happens in short time</a:t>
            </a:r>
          </a:p>
        </p:txBody>
      </p:sp>
      <p:sp>
        <p:nvSpPr>
          <p:cNvPr id="40" name="Google Shape;844;p42">
            <a:extLst>
              <a:ext uri="{FF2B5EF4-FFF2-40B4-BE49-F238E27FC236}">
                <a16:creationId xmlns:a16="http://schemas.microsoft.com/office/drawing/2014/main" id="{BB3D15C0-7A54-1AEA-5C3B-717384ED73EB}"/>
              </a:ext>
            </a:extLst>
          </p:cNvPr>
          <p:cNvSpPr txBox="1">
            <a:spLocks/>
          </p:cNvSpPr>
          <p:nvPr/>
        </p:nvSpPr>
        <p:spPr>
          <a:xfrm>
            <a:off x="3369218" y="4729542"/>
            <a:ext cx="229403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lvl="0" indent="0" algn="l" rtl="0">
              <a:spcBef>
                <a:spcPts val="0"/>
              </a:spcBef>
              <a:spcAft>
                <a:spcPts val="0"/>
              </a:spcAft>
              <a:buNone/>
            </a:pPr>
            <a:r>
              <a:rPr lang="en-US" sz="1000" b="0" dirty="0">
                <a:solidFill>
                  <a:schemeClr val="bg1">
                    <a:lumMod val="65000"/>
                    <a:lumOff val="35000"/>
                  </a:schemeClr>
                </a:solidFill>
              </a:rPr>
              <a:t>In Elimination(Urination) there is pattern that happens in short time with non-</a:t>
            </a:r>
            <a:r>
              <a:rPr lang="en-US" sz="1050" dirty="0"/>
              <a:t>E</a:t>
            </a:r>
            <a:r>
              <a:rPr lang="en-US" sz="1000" b="0" dirty="0">
                <a:solidFill>
                  <a:schemeClr val="bg1">
                    <a:lumMod val="65000"/>
                    <a:lumOff val="35000"/>
                  </a:schemeClr>
                </a:solidFill>
              </a:rPr>
              <a:t>li.</a:t>
            </a:r>
          </a:p>
        </p:txBody>
      </p:sp>
      <p:sp>
        <p:nvSpPr>
          <p:cNvPr id="41" name="Google Shape;844;p42">
            <a:extLst>
              <a:ext uri="{FF2B5EF4-FFF2-40B4-BE49-F238E27FC236}">
                <a16:creationId xmlns:a16="http://schemas.microsoft.com/office/drawing/2014/main" id="{A2EC0734-812D-DDD0-945B-F1865F312893}"/>
              </a:ext>
            </a:extLst>
          </p:cNvPr>
          <p:cNvSpPr txBox="1">
            <a:spLocks/>
          </p:cNvSpPr>
          <p:nvPr/>
        </p:nvSpPr>
        <p:spPr>
          <a:xfrm>
            <a:off x="6428655" y="4740973"/>
            <a:ext cx="2157116"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lvl="0" indent="0" algn="l" rtl="0">
              <a:spcBef>
                <a:spcPts val="0"/>
              </a:spcBef>
              <a:spcAft>
                <a:spcPts val="0"/>
              </a:spcAft>
              <a:buNone/>
            </a:pPr>
            <a:r>
              <a:rPr lang="en-IN" sz="1000" b="0" dirty="0">
                <a:solidFill>
                  <a:schemeClr val="bg1">
                    <a:lumMod val="65000"/>
                    <a:lumOff val="35000"/>
                  </a:schemeClr>
                </a:solidFill>
              </a:rPr>
              <a:t>Clearly shows how different activity takes time for non-elimination</a:t>
            </a:r>
            <a:endParaRPr lang="en-US" sz="1000" b="0" dirty="0">
              <a:solidFill>
                <a:schemeClr val="bg1">
                  <a:lumMod val="65000"/>
                  <a:lumOff val="35000"/>
                </a:schemeClr>
              </a:solidFill>
            </a:endParaRPr>
          </a:p>
        </p:txBody>
      </p:sp>
      <p:pic>
        <p:nvPicPr>
          <p:cNvPr id="3" name="Picture 2">
            <a:extLst>
              <a:ext uri="{FF2B5EF4-FFF2-40B4-BE49-F238E27FC236}">
                <a16:creationId xmlns:a16="http://schemas.microsoft.com/office/drawing/2014/main" id="{62BB8767-171A-BEBF-11E1-C322209CCE33}"/>
              </a:ext>
            </a:extLst>
          </p:cNvPr>
          <p:cNvPicPr>
            <a:picLocks noChangeAspect="1"/>
          </p:cNvPicPr>
          <p:nvPr/>
        </p:nvPicPr>
        <p:blipFill>
          <a:blip r:embed="rId5"/>
          <a:stretch>
            <a:fillRect/>
          </a:stretch>
        </p:blipFill>
        <p:spPr>
          <a:xfrm>
            <a:off x="3029993" y="959390"/>
            <a:ext cx="2633259" cy="1634867"/>
          </a:xfrm>
          <a:prstGeom prst="rect">
            <a:avLst/>
          </a:prstGeom>
        </p:spPr>
      </p:pic>
      <p:pic>
        <p:nvPicPr>
          <p:cNvPr id="5" name="Picture 4">
            <a:extLst>
              <a:ext uri="{FF2B5EF4-FFF2-40B4-BE49-F238E27FC236}">
                <a16:creationId xmlns:a16="http://schemas.microsoft.com/office/drawing/2014/main" id="{AB38D5C7-1D79-26BF-8877-EF42EEA86A2A}"/>
              </a:ext>
            </a:extLst>
          </p:cNvPr>
          <p:cNvPicPr>
            <a:picLocks noChangeAspect="1"/>
          </p:cNvPicPr>
          <p:nvPr/>
        </p:nvPicPr>
        <p:blipFill>
          <a:blip r:embed="rId6"/>
          <a:stretch>
            <a:fillRect/>
          </a:stretch>
        </p:blipFill>
        <p:spPr>
          <a:xfrm>
            <a:off x="6068412" y="960492"/>
            <a:ext cx="2421654" cy="1659855"/>
          </a:xfrm>
          <a:prstGeom prst="rect">
            <a:avLst/>
          </a:prstGeom>
        </p:spPr>
      </p:pic>
      <p:pic>
        <p:nvPicPr>
          <p:cNvPr id="4" name="Picture 3">
            <a:extLst>
              <a:ext uri="{FF2B5EF4-FFF2-40B4-BE49-F238E27FC236}">
                <a16:creationId xmlns:a16="http://schemas.microsoft.com/office/drawing/2014/main" id="{4E69A83D-D9BA-7FC6-9641-20F484E8557B}"/>
              </a:ext>
            </a:extLst>
          </p:cNvPr>
          <p:cNvPicPr>
            <a:picLocks noChangeAspect="1"/>
          </p:cNvPicPr>
          <p:nvPr/>
        </p:nvPicPr>
        <p:blipFill>
          <a:blip r:embed="rId7"/>
          <a:stretch>
            <a:fillRect/>
          </a:stretch>
        </p:blipFill>
        <p:spPr>
          <a:xfrm>
            <a:off x="385081" y="981764"/>
            <a:ext cx="2421654" cy="1659855"/>
          </a:xfrm>
          <a:prstGeom prst="rect">
            <a:avLst/>
          </a:prstGeom>
        </p:spPr>
      </p:pic>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4"/>
            <a:ext cx="3383326" cy="2277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 Non-Elimination, Urination and Defecation</a:t>
            </a:r>
          </a:p>
          <a:p>
            <a:pPr marL="0" indent="0"/>
            <a:r>
              <a:rPr lang="en-US" dirty="0"/>
              <a:t>,</a:t>
            </a:r>
          </a:p>
        </p:txBody>
      </p:sp>
      <p:sp>
        <p:nvSpPr>
          <p:cNvPr id="15" name="Google Shape;844;p42">
            <a:extLst>
              <a:ext uri="{FF2B5EF4-FFF2-40B4-BE49-F238E27FC236}">
                <a16:creationId xmlns:a16="http://schemas.microsoft.com/office/drawing/2014/main" id="{B595AAAA-4211-382D-70D7-0171216D27F7}"/>
              </a:ext>
            </a:extLst>
          </p:cNvPr>
          <p:cNvSpPr txBox="1">
            <a:spLocks/>
          </p:cNvSpPr>
          <p:nvPr/>
        </p:nvSpPr>
        <p:spPr>
          <a:xfrm>
            <a:off x="3376327" y="703260"/>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endParaRPr lang="en-US" dirty="0"/>
          </a:p>
        </p:txBody>
      </p:sp>
      <p:grpSp>
        <p:nvGrpSpPr>
          <p:cNvPr id="2" name="Group 1">
            <a:extLst>
              <a:ext uri="{FF2B5EF4-FFF2-40B4-BE49-F238E27FC236}">
                <a16:creationId xmlns:a16="http://schemas.microsoft.com/office/drawing/2014/main" id="{2BA17BDD-1E8F-9C9E-36ED-201C4D9BB86A}"/>
              </a:ext>
            </a:extLst>
          </p:cNvPr>
          <p:cNvGrpSpPr/>
          <p:nvPr/>
        </p:nvGrpSpPr>
        <p:grpSpPr>
          <a:xfrm>
            <a:off x="6235077" y="3047016"/>
            <a:ext cx="2716484" cy="1691238"/>
            <a:chOff x="6235077" y="3047016"/>
            <a:chExt cx="2716484" cy="1691238"/>
          </a:xfrm>
        </p:grpSpPr>
        <p:grpSp>
          <p:nvGrpSpPr>
            <p:cNvPr id="13" name="Group 12">
              <a:extLst>
                <a:ext uri="{FF2B5EF4-FFF2-40B4-BE49-F238E27FC236}">
                  <a16:creationId xmlns:a16="http://schemas.microsoft.com/office/drawing/2014/main" id="{F1A63252-D965-8E69-EDD6-A1A9962A3DF5}"/>
                </a:ext>
              </a:extLst>
            </p:cNvPr>
            <p:cNvGrpSpPr/>
            <p:nvPr/>
          </p:nvGrpSpPr>
          <p:grpSpPr>
            <a:xfrm>
              <a:off x="6235077" y="3047016"/>
              <a:ext cx="2350693" cy="1552676"/>
              <a:chOff x="6235077" y="2981609"/>
              <a:chExt cx="2364261" cy="1561638"/>
            </a:xfrm>
          </p:grpSpPr>
          <p:pic>
            <p:nvPicPr>
              <p:cNvPr id="7" name="Picture 6">
                <a:extLst>
                  <a:ext uri="{FF2B5EF4-FFF2-40B4-BE49-F238E27FC236}">
                    <a16:creationId xmlns:a16="http://schemas.microsoft.com/office/drawing/2014/main" id="{320A03F6-AD38-E9A2-F86D-E99E2E2743C1}"/>
                  </a:ext>
                </a:extLst>
              </p:cNvPr>
              <p:cNvPicPr>
                <a:picLocks noChangeAspect="1"/>
              </p:cNvPicPr>
              <p:nvPr/>
            </p:nvPicPr>
            <p:blipFill>
              <a:blip r:embed="rId8"/>
              <a:stretch>
                <a:fillRect/>
              </a:stretch>
            </p:blipFill>
            <p:spPr>
              <a:xfrm>
                <a:off x="6235077" y="2984344"/>
                <a:ext cx="1641488" cy="1558903"/>
              </a:xfrm>
              <a:prstGeom prst="rect">
                <a:avLst/>
              </a:prstGeom>
            </p:spPr>
          </p:pic>
          <p:pic>
            <p:nvPicPr>
              <p:cNvPr id="10" name="Picture 9">
                <a:extLst>
                  <a:ext uri="{FF2B5EF4-FFF2-40B4-BE49-F238E27FC236}">
                    <a16:creationId xmlns:a16="http://schemas.microsoft.com/office/drawing/2014/main" id="{4E1F3570-E50D-A17E-74E6-B13E43F9FABD}"/>
                  </a:ext>
                </a:extLst>
              </p:cNvPr>
              <p:cNvPicPr>
                <a:picLocks noChangeAspect="1"/>
              </p:cNvPicPr>
              <p:nvPr/>
            </p:nvPicPr>
            <p:blipFill rotWithShape="1">
              <a:blip r:embed="rId8"/>
              <a:srcRect l="15947"/>
              <a:stretch/>
            </p:blipFill>
            <p:spPr>
              <a:xfrm>
                <a:off x="7219613" y="2981609"/>
                <a:ext cx="1379725" cy="1558903"/>
              </a:xfrm>
              <a:prstGeom prst="rect">
                <a:avLst/>
              </a:prstGeom>
            </p:spPr>
          </p:pic>
          <p:pic>
            <p:nvPicPr>
              <p:cNvPr id="12" name="Picture 11">
                <a:extLst>
                  <a:ext uri="{FF2B5EF4-FFF2-40B4-BE49-F238E27FC236}">
                    <a16:creationId xmlns:a16="http://schemas.microsoft.com/office/drawing/2014/main" id="{0E8CADDD-520F-00AE-234F-14F183FCA499}"/>
                  </a:ext>
                </a:extLst>
              </p:cNvPr>
              <p:cNvPicPr>
                <a:picLocks noChangeAspect="1"/>
              </p:cNvPicPr>
              <p:nvPr/>
            </p:nvPicPr>
            <p:blipFill rotWithShape="1">
              <a:blip r:embed="rId9"/>
              <a:srcRect l="49478" t="7099" r="17561" b="65588"/>
              <a:stretch/>
            </p:blipFill>
            <p:spPr>
              <a:xfrm>
                <a:off x="6448178" y="3059289"/>
                <a:ext cx="746352" cy="1444979"/>
              </a:xfrm>
              <a:prstGeom prst="rect">
                <a:avLst/>
              </a:prstGeom>
            </p:spPr>
          </p:pic>
          <p:pic>
            <p:nvPicPr>
              <p:cNvPr id="9" name="Picture 8">
                <a:extLst>
                  <a:ext uri="{FF2B5EF4-FFF2-40B4-BE49-F238E27FC236}">
                    <a16:creationId xmlns:a16="http://schemas.microsoft.com/office/drawing/2014/main" id="{290A344A-42CF-5377-525F-1FA06F200B90}"/>
                  </a:ext>
                </a:extLst>
              </p:cNvPr>
              <p:cNvPicPr>
                <a:picLocks noChangeAspect="1"/>
              </p:cNvPicPr>
              <p:nvPr/>
            </p:nvPicPr>
            <p:blipFill rotWithShape="1">
              <a:blip r:embed="rId9"/>
              <a:srcRect l="54863" t="25615" r="11380" b="18052"/>
              <a:stretch/>
            </p:blipFill>
            <p:spPr>
              <a:xfrm>
                <a:off x="6496840" y="3759200"/>
                <a:ext cx="603871" cy="745068"/>
              </a:xfrm>
              <a:prstGeom prst="rect">
                <a:avLst/>
              </a:prstGeom>
            </p:spPr>
          </p:pic>
        </p:grpSp>
        <p:sp>
          <p:nvSpPr>
            <p:cNvPr id="17" name="Google Shape;844;p42">
              <a:extLst>
                <a:ext uri="{FF2B5EF4-FFF2-40B4-BE49-F238E27FC236}">
                  <a16:creationId xmlns:a16="http://schemas.microsoft.com/office/drawing/2014/main" id="{5B73AA5C-4751-358B-69A0-91DDD223FFFE}"/>
                </a:ext>
              </a:extLst>
            </p:cNvPr>
            <p:cNvSpPr txBox="1">
              <a:spLocks/>
            </p:cNvSpPr>
            <p:nvPr/>
          </p:nvSpPr>
          <p:spPr>
            <a:xfrm>
              <a:off x="6495338" y="4596973"/>
              <a:ext cx="2456223" cy="1412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lvl="0" indent="0" algn="l" rtl="0">
                <a:spcBef>
                  <a:spcPts val="0"/>
                </a:spcBef>
                <a:spcAft>
                  <a:spcPts val="0"/>
                </a:spcAft>
                <a:buNone/>
              </a:pPr>
              <a:r>
                <a:rPr lang="en-US" sz="600" b="0" dirty="0">
                  <a:solidFill>
                    <a:schemeClr val="bg1">
                      <a:lumMod val="65000"/>
                      <a:lumOff val="35000"/>
                    </a:schemeClr>
                  </a:solidFill>
                </a:rPr>
                <a:t>Non-elimination                     Urination                       Defecation </a:t>
              </a:r>
            </a:p>
          </p:txBody>
        </p:sp>
      </p:grpSp>
    </p:spTree>
    <p:extLst>
      <p:ext uri="{BB962C8B-B14F-4D97-AF65-F5344CB8AC3E}">
        <p14:creationId xmlns:p14="http://schemas.microsoft.com/office/powerpoint/2010/main" val="270554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pic>
        <p:nvPicPr>
          <p:cNvPr id="2" name="Picture 1">
            <a:extLst>
              <a:ext uri="{FF2B5EF4-FFF2-40B4-BE49-F238E27FC236}">
                <a16:creationId xmlns:a16="http://schemas.microsoft.com/office/drawing/2014/main" id="{4A06EE6D-3D4C-C222-6582-35C4F6A16AFB}"/>
              </a:ext>
            </a:extLst>
          </p:cNvPr>
          <p:cNvPicPr>
            <a:picLocks noChangeAspect="1"/>
          </p:cNvPicPr>
          <p:nvPr/>
        </p:nvPicPr>
        <p:blipFill rotWithShape="1">
          <a:blip r:embed="rId3"/>
          <a:srcRect t="3959"/>
          <a:stretch/>
        </p:blipFill>
        <p:spPr>
          <a:xfrm>
            <a:off x="296003" y="1003466"/>
            <a:ext cx="2554459" cy="1614179"/>
          </a:xfrm>
          <a:prstGeom prst="rect">
            <a:avLst/>
          </a:prstGeom>
        </p:spPr>
      </p:pic>
      <p:pic>
        <p:nvPicPr>
          <p:cNvPr id="6" name="Picture 5">
            <a:extLst>
              <a:ext uri="{FF2B5EF4-FFF2-40B4-BE49-F238E27FC236}">
                <a16:creationId xmlns:a16="http://schemas.microsoft.com/office/drawing/2014/main" id="{10B59735-CE25-77BD-8ADF-DCAC53F12C60}"/>
              </a:ext>
            </a:extLst>
          </p:cNvPr>
          <p:cNvPicPr>
            <a:picLocks noChangeAspect="1"/>
          </p:cNvPicPr>
          <p:nvPr/>
        </p:nvPicPr>
        <p:blipFill rotWithShape="1">
          <a:blip r:embed="rId4"/>
          <a:srcRect b="1971"/>
          <a:stretch/>
        </p:blipFill>
        <p:spPr>
          <a:xfrm>
            <a:off x="296003" y="3014977"/>
            <a:ext cx="2572224" cy="1632286"/>
          </a:xfrm>
          <a:prstGeom prst="rect">
            <a:avLst/>
          </a:prstGeom>
        </p:spPr>
      </p:pic>
      <p:pic>
        <p:nvPicPr>
          <p:cNvPr id="8" name="Picture 7">
            <a:extLst>
              <a:ext uri="{FF2B5EF4-FFF2-40B4-BE49-F238E27FC236}">
                <a16:creationId xmlns:a16="http://schemas.microsoft.com/office/drawing/2014/main" id="{6C8B57A9-3A80-E84B-DD2B-31543EC197B2}"/>
              </a:ext>
            </a:extLst>
          </p:cNvPr>
          <p:cNvPicPr>
            <a:picLocks noChangeAspect="1"/>
          </p:cNvPicPr>
          <p:nvPr/>
        </p:nvPicPr>
        <p:blipFill>
          <a:blip r:embed="rId5"/>
          <a:stretch>
            <a:fillRect/>
          </a:stretch>
        </p:blipFill>
        <p:spPr>
          <a:xfrm>
            <a:off x="3267613" y="998267"/>
            <a:ext cx="1961265" cy="1522247"/>
          </a:xfrm>
          <a:prstGeom prst="rect">
            <a:avLst/>
          </a:prstGeom>
        </p:spPr>
      </p:pic>
      <p:pic>
        <p:nvPicPr>
          <p:cNvPr id="17" name="Picture 16">
            <a:extLst>
              <a:ext uri="{FF2B5EF4-FFF2-40B4-BE49-F238E27FC236}">
                <a16:creationId xmlns:a16="http://schemas.microsoft.com/office/drawing/2014/main" id="{1395B9DC-4904-5087-7300-4911744C3909}"/>
              </a:ext>
            </a:extLst>
          </p:cNvPr>
          <p:cNvPicPr>
            <a:picLocks noChangeAspect="1"/>
          </p:cNvPicPr>
          <p:nvPr/>
        </p:nvPicPr>
        <p:blipFill>
          <a:blip r:embed="rId6"/>
          <a:stretch>
            <a:fillRect/>
          </a:stretch>
        </p:blipFill>
        <p:spPr>
          <a:xfrm>
            <a:off x="6042051" y="968907"/>
            <a:ext cx="1914765" cy="1513667"/>
          </a:xfrm>
          <a:prstGeom prst="rect">
            <a:avLst/>
          </a:prstGeom>
        </p:spPr>
      </p:pic>
      <p:sp>
        <p:nvSpPr>
          <p:cNvPr id="21" name="Google Shape;844;p42">
            <a:extLst>
              <a:ext uri="{FF2B5EF4-FFF2-40B4-BE49-F238E27FC236}">
                <a16:creationId xmlns:a16="http://schemas.microsoft.com/office/drawing/2014/main" id="{4960E50F-99A0-293E-7ADF-C580A331AC51}"/>
              </a:ext>
            </a:extLst>
          </p:cNvPr>
          <p:cNvSpPr txBox="1">
            <a:spLocks/>
          </p:cNvSpPr>
          <p:nvPr/>
        </p:nvSpPr>
        <p:spPr>
          <a:xfrm>
            <a:off x="714742" y="2590926"/>
            <a:ext cx="201716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000" b="0" dirty="0">
                <a:solidFill>
                  <a:schemeClr val="bg1">
                    <a:lumMod val="65000"/>
                    <a:lumOff val="35000"/>
                  </a:schemeClr>
                </a:solidFill>
              </a:rPr>
              <a:t>There is no pattern in the total load sensor measure in the activity </a:t>
            </a:r>
          </a:p>
        </p:txBody>
      </p:sp>
      <p:sp>
        <p:nvSpPr>
          <p:cNvPr id="22" name="Google Shape;844;p42">
            <a:extLst>
              <a:ext uri="{FF2B5EF4-FFF2-40B4-BE49-F238E27FC236}">
                <a16:creationId xmlns:a16="http://schemas.microsoft.com/office/drawing/2014/main" id="{25540379-44D2-7B48-0811-AFD49510DF24}"/>
              </a:ext>
            </a:extLst>
          </p:cNvPr>
          <p:cNvSpPr txBox="1">
            <a:spLocks/>
          </p:cNvSpPr>
          <p:nvPr/>
        </p:nvSpPr>
        <p:spPr>
          <a:xfrm>
            <a:off x="3564444" y="2606075"/>
            <a:ext cx="181960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pPr marL="0" indent="0"/>
            <a:r>
              <a:rPr lang="en-US" sz="1000" b="0" dirty="0">
                <a:solidFill>
                  <a:schemeClr val="bg1">
                    <a:lumMod val="65000"/>
                    <a:lumOff val="35000"/>
                  </a:schemeClr>
                </a:solidFill>
              </a:rPr>
              <a:t>There more total load mean in the </a:t>
            </a:r>
            <a:r>
              <a:rPr lang="en-US" dirty="0"/>
              <a:t>elimination</a:t>
            </a:r>
            <a:r>
              <a:rPr lang="en-US" sz="1000" b="0" dirty="0">
                <a:solidFill>
                  <a:schemeClr val="bg1">
                    <a:lumMod val="65000"/>
                    <a:lumOff val="35000"/>
                  </a:schemeClr>
                </a:solidFill>
              </a:rPr>
              <a:t> activity </a:t>
            </a:r>
          </a:p>
        </p:txBody>
      </p:sp>
      <p:sp>
        <p:nvSpPr>
          <p:cNvPr id="23" name="Google Shape;844;p42">
            <a:extLst>
              <a:ext uri="{FF2B5EF4-FFF2-40B4-BE49-F238E27FC236}">
                <a16:creationId xmlns:a16="http://schemas.microsoft.com/office/drawing/2014/main" id="{18B70D17-0EE5-AFD0-749E-E14B9F628E29}"/>
              </a:ext>
            </a:extLst>
          </p:cNvPr>
          <p:cNvSpPr txBox="1">
            <a:spLocks/>
          </p:cNvSpPr>
          <p:nvPr/>
        </p:nvSpPr>
        <p:spPr>
          <a:xfrm>
            <a:off x="6293541" y="2617645"/>
            <a:ext cx="181960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There more total load std in the </a:t>
            </a:r>
            <a:r>
              <a:rPr lang="en-US" sz="1100" dirty="0"/>
              <a:t>elimination</a:t>
            </a:r>
            <a:r>
              <a:rPr lang="en-US" sz="1000" b="0" dirty="0">
                <a:solidFill>
                  <a:schemeClr val="bg1">
                    <a:lumMod val="65000"/>
                    <a:lumOff val="35000"/>
                  </a:schemeClr>
                </a:solidFill>
              </a:rPr>
              <a:t> activity </a:t>
            </a:r>
          </a:p>
        </p:txBody>
      </p:sp>
      <p:sp>
        <p:nvSpPr>
          <p:cNvPr id="24" name="Google Shape;844;p42">
            <a:extLst>
              <a:ext uri="{FF2B5EF4-FFF2-40B4-BE49-F238E27FC236}">
                <a16:creationId xmlns:a16="http://schemas.microsoft.com/office/drawing/2014/main" id="{AC21B801-9DDF-8C75-DC9A-4BC45E8BB6EC}"/>
              </a:ext>
            </a:extLst>
          </p:cNvPr>
          <p:cNvSpPr txBox="1">
            <a:spLocks/>
          </p:cNvSpPr>
          <p:nvPr/>
        </p:nvSpPr>
        <p:spPr>
          <a:xfrm>
            <a:off x="714743" y="4713839"/>
            <a:ext cx="2017168"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r>
              <a:rPr lang="en-US" sz="1000" b="0" dirty="0">
                <a:solidFill>
                  <a:schemeClr val="bg1">
                    <a:lumMod val="65000"/>
                    <a:lumOff val="35000"/>
                  </a:schemeClr>
                </a:solidFill>
              </a:rPr>
              <a:t>In elimination, </a:t>
            </a:r>
            <a:r>
              <a:rPr lang="en" sz="1000" b="0" dirty="0">
                <a:solidFill>
                  <a:schemeClr val="bg1">
                    <a:lumMod val="65000"/>
                    <a:lumOff val="35000"/>
                  </a:schemeClr>
                </a:solidFill>
              </a:rPr>
              <a:t>low time span there is </a:t>
            </a:r>
            <a:r>
              <a:rPr lang="en-US" sz="1000" b="0" dirty="0">
                <a:solidFill>
                  <a:schemeClr val="bg1">
                    <a:lumMod val="65000"/>
                    <a:lumOff val="35000"/>
                  </a:schemeClr>
                </a:solidFill>
              </a:rPr>
              <a:t>Urination </a:t>
            </a:r>
          </a:p>
        </p:txBody>
      </p:sp>
      <p:sp>
        <p:nvSpPr>
          <p:cNvPr id="25" name="Google Shape;844;p42">
            <a:extLst>
              <a:ext uri="{FF2B5EF4-FFF2-40B4-BE49-F238E27FC236}">
                <a16:creationId xmlns:a16="http://schemas.microsoft.com/office/drawing/2014/main" id="{8D043297-CE7F-8B0B-DED1-BDC5FA6FDB88}"/>
              </a:ext>
            </a:extLst>
          </p:cNvPr>
          <p:cNvSpPr txBox="1">
            <a:spLocks/>
          </p:cNvSpPr>
          <p:nvPr/>
        </p:nvSpPr>
        <p:spPr>
          <a:xfrm>
            <a:off x="3564444" y="4729542"/>
            <a:ext cx="181960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000" b="0" dirty="0">
                <a:solidFill>
                  <a:schemeClr val="bg1">
                    <a:lumMod val="65000"/>
                    <a:lumOff val="35000"/>
                  </a:schemeClr>
                </a:solidFill>
              </a:rPr>
              <a:t>There more total load median in the </a:t>
            </a:r>
            <a:r>
              <a:rPr lang="en-US" sz="1050" dirty="0"/>
              <a:t>elimination</a:t>
            </a:r>
            <a:r>
              <a:rPr lang="en-US" sz="1000" b="0" dirty="0">
                <a:solidFill>
                  <a:schemeClr val="bg1">
                    <a:lumMod val="65000"/>
                    <a:lumOff val="35000"/>
                  </a:schemeClr>
                </a:solidFill>
              </a:rPr>
              <a:t> activity </a:t>
            </a:r>
          </a:p>
        </p:txBody>
      </p:sp>
      <p:sp>
        <p:nvSpPr>
          <p:cNvPr id="26" name="Google Shape;844;p42">
            <a:extLst>
              <a:ext uri="{FF2B5EF4-FFF2-40B4-BE49-F238E27FC236}">
                <a16:creationId xmlns:a16="http://schemas.microsoft.com/office/drawing/2014/main" id="{B751F82E-24B8-97B4-BCB5-5896391A3A58}"/>
              </a:ext>
            </a:extLst>
          </p:cNvPr>
          <p:cNvSpPr txBox="1">
            <a:spLocks/>
          </p:cNvSpPr>
          <p:nvPr/>
        </p:nvSpPr>
        <p:spPr>
          <a:xfrm>
            <a:off x="6270963" y="4670583"/>
            <a:ext cx="2456223"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000" b="0" dirty="0">
                <a:solidFill>
                  <a:schemeClr val="bg1">
                    <a:lumMod val="65000"/>
                    <a:lumOff val="35000"/>
                  </a:schemeClr>
                </a:solidFill>
              </a:rPr>
              <a:t>Std deviation of load has no </a:t>
            </a:r>
          </a:p>
          <a:p>
            <a:pPr marL="0" indent="0"/>
            <a:r>
              <a:rPr lang="en-US" sz="1000" b="0" dirty="0">
                <a:solidFill>
                  <a:schemeClr val="bg1">
                    <a:lumMod val="65000"/>
                    <a:lumOff val="35000"/>
                  </a:schemeClr>
                </a:solidFill>
              </a:rPr>
              <a:t>pattern for elimination activity </a:t>
            </a:r>
          </a:p>
        </p:txBody>
      </p:sp>
      <p:sp>
        <p:nvSpPr>
          <p:cNvPr id="29" name="Google Shape;844;p42">
            <a:extLst>
              <a:ext uri="{FF2B5EF4-FFF2-40B4-BE49-F238E27FC236}">
                <a16:creationId xmlns:a16="http://schemas.microsoft.com/office/drawing/2014/main" id="{40A5FA39-0261-7C21-00F2-ACDADDB6189F}"/>
              </a:ext>
            </a:extLst>
          </p:cNvPr>
          <p:cNvSpPr txBox="1">
            <a:spLocks/>
          </p:cNvSpPr>
          <p:nvPr/>
        </p:nvSpPr>
        <p:spPr>
          <a:xfrm>
            <a:off x="624230" y="708954"/>
            <a:ext cx="3383326" cy="2277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 Non-Elimination, Urination and Defecation</a:t>
            </a:r>
          </a:p>
          <a:p>
            <a:pPr marL="0" indent="0"/>
            <a:r>
              <a:rPr lang="en-US" dirty="0"/>
              <a:t>,</a:t>
            </a:r>
          </a:p>
        </p:txBody>
      </p:sp>
      <p:pic>
        <p:nvPicPr>
          <p:cNvPr id="3" name="Picture 2">
            <a:extLst>
              <a:ext uri="{FF2B5EF4-FFF2-40B4-BE49-F238E27FC236}">
                <a16:creationId xmlns:a16="http://schemas.microsoft.com/office/drawing/2014/main" id="{CEBDACD4-D52F-7265-D267-FEFFA1E18CEC}"/>
              </a:ext>
            </a:extLst>
          </p:cNvPr>
          <p:cNvPicPr>
            <a:picLocks noChangeAspect="1"/>
          </p:cNvPicPr>
          <p:nvPr/>
        </p:nvPicPr>
        <p:blipFill>
          <a:blip r:embed="rId7"/>
          <a:stretch>
            <a:fillRect/>
          </a:stretch>
        </p:blipFill>
        <p:spPr>
          <a:xfrm>
            <a:off x="3322975" y="2998314"/>
            <a:ext cx="2045799" cy="1678550"/>
          </a:xfrm>
          <a:prstGeom prst="rect">
            <a:avLst/>
          </a:prstGeom>
        </p:spPr>
      </p:pic>
      <p:pic>
        <p:nvPicPr>
          <p:cNvPr id="5" name="Picture 4">
            <a:extLst>
              <a:ext uri="{FF2B5EF4-FFF2-40B4-BE49-F238E27FC236}">
                <a16:creationId xmlns:a16="http://schemas.microsoft.com/office/drawing/2014/main" id="{3D68BAFA-11A4-4A33-EAB7-13501DAE499E}"/>
              </a:ext>
            </a:extLst>
          </p:cNvPr>
          <p:cNvPicPr>
            <a:picLocks noChangeAspect="1"/>
          </p:cNvPicPr>
          <p:nvPr/>
        </p:nvPicPr>
        <p:blipFill>
          <a:blip r:embed="rId8"/>
          <a:stretch>
            <a:fillRect/>
          </a:stretch>
        </p:blipFill>
        <p:spPr>
          <a:xfrm>
            <a:off x="5939647" y="2961612"/>
            <a:ext cx="2017169" cy="1697401"/>
          </a:xfrm>
          <a:prstGeom prst="rect">
            <a:avLst/>
          </a:prstGeom>
        </p:spPr>
      </p:pic>
    </p:spTree>
    <p:extLst>
      <p:ext uri="{BB962C8B-B14F-4D97-AF65-F5344CB8AC3E}">
        <p14:creationId xmlns:p14="http://schemas.microsoft.com/office/powerpoint/2010/main" val="278655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2773726"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Load signal statistics vs Target Variable </a:t>
            </a:r>
          </a:p>
        </p:txBody>
      </p:sp>
      <p:sp>
        <p:nvSpPr>
          <p:cNvPr id="32" name="Google Shape;844;p42">
            <a:extLst>
              <a:ext uri="{FF2B5EF4-FFF2-40B4-BE49-F238E27FC236}">
                <a16:creationId xmlns:a16="http://schemas.microsoft.com/office/drawing/2014/main" id="{5DF10E18-6EFD-C4AC-C89E-A77F882F6C94}"/>
              </a:ext>
            </a:extLst>
          </p:cNvPr>
          <p:cNvSpPr txBox="1">
            <a:spLocks/>
          </p:cNvSpPr>
          <p:nvPr/>
        </p:nvSpPr>
        <p:spPr>
          <a:xfrm>
            <a:off x="610390" y="4732860"/>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00" dirty="0"/>
              <a:t>Log energy entropy of total load has lower in elimination overall</a:t>
            </a:r>
          </a:p>
          <a:p>
            <a:endParaRPr lang="en-US" sz="1000" dirty="0"/>
          </a:p>
        </p:txBody>
      </p:sp>
      <p:sp>
        <p:nvSpPr>
          <p:cNvPr id="33" name="Google Shape;844;p42">
            <a:extLst>
              <a:ext uri="{FF2B5EF4-FFF2-40B4-BE49-F238E27FC236}">
                <a16:creationId xmlns:a16="http://schemas.microsoft.com/office/drawing/2014/main" id="{41779B6B-CE6F-AD03-1E0B-81DB1A10AE2B}"/>
              </a:ext>
            </a:extLst>
          </p:cNvPr>
          <p:cNvSpPr txBox="1">
            <a:spLocks/>
          </p:cNvSpPr>
          <p:nvPr/>
        </p:nvSpPr>
        <p:spPr>
          <a:xfrm>
            <a:off x="3211155" y="4744430"/>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00" dirty="0"/>
              <a:t>Log energy entropy of total load has lower in defecation overall</a:t>
            </a:r>
          </a:p>
          <a:p>
            <a:endParaRPr lang="en-US" sz="1000" dirty="0"/>
          </a:p>
        </p:txBody>
      </p:sp>
      <p:sp>
        <p:nvSpPr>
          <p:cNvPr id="34" name="Google Shape;844;p42">
            <a:extLst>
              <a:ext uri="{FF2B5EF4-FFF2-40B4-BE49-F238E27FC236}">
                <a16:creationId xmlns:a16="http://schemas.microsoft.com/office/drawing/2014/main" id="{7307D287-150D-D276-650B-41A89C64996F}"/>
              </a:ext>
            </a:extLst>
          </p:cNvPr>
          <p:cNvSpPr txBox="1">
            <a:spLocks/>
          </p:cNvSpPr>
          <p:nvPr/>
        </p:nvSpPr>
        <p:spPr>
          <a:xfrm>
            <a:off x="6022245" y="4757694"/>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dirty="0"/>
              <a:t>A</a:t>
            </a:r>
            <a:r>
              <a:rPr lang="en-US" sz="1000" b="0" dirty="0">
                <a:solidFill>
                  <a:schemeClr val="bg1">
                    <a:lumMod val="65000"/>
                    <a:lumOff val="35000"/>
                  </a:schemeClr>
                </a:solidFill>
              </a:rPr>
              <a:t>ctivity takes to more on elimination</a:t>
            </a:r>
          </a:p>
        </p:txBody>
      </p:sp>
      <p:sp>
        <p:nvSpPr>
          <p:cNvPr id="35" name="Google Shape;844;p42">
            <a:extLst>
              <a:ext uri="{FF2B5EF4-FFF2-40B4-BE49-F238E27FC236}">
                <a16:creationId xmlns:a16="http://schemas.microsoft.com/office/drawing/2014/main" id="{053350BA-01CF-957D-4624-7D2265A87BC7}"/>
              </a:ext>
            </a:extLst>
          </p:cNvPr>
          <p:cNvSpPr txBox="1">
            <a:spLocks/>
          </p:cNvSpPr>
          <p:nvPr/>
        </p:nvSpPr>
        <p:spPr>
          <a:xfrm>
            <a:off x="624230" y="2550614"/>
            <a:ext cx="2043677" cy="3105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Mean of four load has higher in case of elimination overall</a:t>
            </a:r>
          </a:p>
          <a:p>
            <a:endParaRPr lang="en-US" sz="1050" dirty="0"/>
          </a:p>
        </p:txBody>
      </p:sp>
      <p:sp>
        <p:nvSpPr>
          <p:cNvPr id="36" name="Google Shape;844;p42">
            <a:extLst>
              <a:ext uri="{FF2B5EF4-FFF2-40B4-BE49-F238E27FC236}">
                <a16:creationId xmlns:a16="http://schemas.microsoft.com/office/drawing/2014/main" id="{EACC78C1-B006-48F2-1CEB-43AFBD77AAEE}"/>
              </a:ext>
            </a:extLst>
          </p:cNvPr>
          <p:cNvSpPr txBox="1">
            <a:spLocks/>
          </p:cNvSpPr>
          <p:nvPr/>
        </p:nvSpPr>
        <p:spPr>
          <a:xfrm>
            <a:off x="3224995" y="2562183"/>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100" dirty="0"/>
              <a:t>Std of </a:t>
            </a:r>
            <a:r>
              <a:rPr lang="en-US" dirty="0"/>
              <a:t>four mean </a:t>
            </a:r>
            <a:r>
              <a:rPr lang="en-US" sz="1100" dirty="0"/>
              <a:t>load sensor has more in elimination overall</a:t>
            </a:r>
          </a:p>
          <a:p>
            <a:endParaRPr lang="en-US" sz="1100" dirty="0"/>
          </a:p>
        </p:txBody>
      </p:sp>
      <p:sp>
        <p:nvSpPr>
          <p:cNvPr id="37" name="Google Shape;844;p42">
            <a:extLst>
              <a:ext uri="{FF2B5EF4-FFF2-40B4-BE49-F238E27FC236}">
                <a16:creationId xmlns:a16="http://schemas.microsoft.com/office/drawing/2014/main" id="{C656FCD5-DEF1-DEE7-004D-71F92F33C3BE}"/>
              </a:ext>
            </a:extLst>
          </p:cNvPr>
          <p:cNvSpPr txBox="1">
            <a:spLocks/>
          </p:cNvSpPr>
          <p:nvPr/>
        </p:nvSpPr>
        <p:spPr>
          <a:xfrm>
            <a:off x="6036085" y="2575447"/>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Max of four load mean sensor has more in elimination overall</a:t>
            </a:r>
          </a:p>
          <a:p>
            <a:endParaRPr lang="en-US" dirty="0"/>
          </a:p>
        </p:txBody>
      </p:sp>
      <p:pic>
        <p:nvPicPr>
          <p:cNvPr id="10" name="Picture 9">
            <a:extLst>
              <a:ext uri="{FF2B5EF4-FFF2-40B4-BE49-F238E27FC236}">
                <a16:creationId xmlns:a16="http://schemas.microsoft.com/office/drawing/2014/main" id="{C529AC6E-D586-A85C-E63A-666B241B2517}"/>
              </a:ext>
            </a:extLst>
          </p:cNvPr>
          <p:cNvPicPr>
            <a:picLocks noChangeAspect="1"/>
          </p:cNvPicPr>
          <p:nvPr/>
        </p:nvPicPr>
        <p:blipFill>
          <a:blip r:embed="rId3"/>
          <a:stretch>
            <a:fillRect/>
          </a:stretch>
        </p:blipFill>
        <p:spPr>
          <a:xfrm>
            <a:off x="208525" y="2951745"/>
            <a:ext cx="2459382" cy="1699807"/>
          </a:xfrm>
          <a:prstGeom prst="rect">
            <a:avLst/>
          </a:prstGeom>
        </p:spPr>
      </p:pic>
      <p:pic>
        <p:nvPicPr>
          <p:cNvPr id="20" name="Picture 19">
            <a:extLst>
              <a:ext uri="{FF2B5EF4-FFF2-40B4-BE49-F238E27FC236}">
                <a16:creationId xmlns:a16="http://schemas.microsoft.com/office/drawing/2014/main" id="{B58B1632-217F-C5DA-14AB-E056377ADA3B}"/>
              </a:ext>
            </a:extLst>
          </p:cNvPr>
          <p:cNvPicPr>
            <a:picLocks noChangeAspect="1"/>
          </p:cNvPicPr>
          <p:nvPr/>
        </p:nvPicPr>
        <p:blipFill>
          <a:blip r:embed="rId4"/>
          <a:stretch>
            <a:fillRect/>
          </a:stretch>
        </p:blipFill>
        <p:spPr>
          <a:xfrm>
            <a:off x="5809366" y="2951745"/>
            <a:ext cx="2633058" cy="1729808"/>
          </a:xfrm>
          <a:prstGeom prst="rect">
            <a:avLst/>
          </a:prstGeom>
        </p:spPr>
      </p:pic>
      <p:pic>
        <p:nvPicPr>
          <p:cNvPr id="21" name="Picture 20">
            <a:extLst>
              <a:ext uri="{FF2B5EF4-FFF2-40B4-BE49-F238E27FC236}">
                <a16:creationId xmlns:a16="http://schemas.microsoft.com/office/drawing/2014/main" id="{B2A03F02-F4BF-9931-31D4-55D3224A79EC}"/>
              </a:ext>
            </a:extLst>
          </p:cNvPr>
          <p:cNvPicPr>
            <a:picLocks noChangeAspect="1"/>
          </p:cNvPicPr>
          <p:nvPr/>
        </p:nvPicPr>
        <p:blipFill>
          <a:blip r:embed="rId5"/>
          <a:stretch>
            <a:fillRect/>
          </a:stretch>
        </p:blipFill>
        <p:spPr>
          <a:xfrm>
            <a:off x="345032" y="933703"/>
            <a:ext cx="2459381" cy="1616911"/>
          </a:xfrm>
          <a:prstGeom prst="rect">
            <a:avLst/>
          </a:prstGeom>
        </p:spPr>
      </p:pic>
      <p:pic>
        <p:nvPicPr>
          <p:cNvPr id="23" name="Picture 22">
            <a:extLst>
              <a:ext uri="{FF2B5EF4-FFF2-40B4-BE49-F238E27FC236}">
                <a16:creationId xmlns:a16="http://schemas.microsoft.com/office/drawing/2014/main" id="{EE151B39-89F9-3BAB-7816-963F2C460E63}"/>
              </a:ext>
            </a:extLst>
          </p:cNvPr>
          <p:cNvPicPr>
            <a:picLocks noChangeAspect="1"/>
          </p:cNvPicPr>
          <p:nvPr/>
        </p:nvPicPr>
        <p:blipFill>
          <a:blip r:embed="rId6"/>
          <a:stretch>
            <a:fillRect/>
          </a:stretch>
        </p:blipFill>
        <p:spPr>
          <a:xfrm>
            <a:off x="2871277" y="2981746"/>
            <a:ext cx="2704945" cy="1729808"/>
          </a:xfrm>
          <a:prstGeom prst="rect">
            <a:avLst/>
          </a:prstGeom>
        </p:spPr>
      </p:pic>
      <p:pic>
        <p:nvPicPr>
          <p:cNvPr id="24" name="Picture 23">
            <a:extLst>
              <a:ext uri="{FF2B5EF4-FFF2-40B4-BE49-F238E27FC236}">
                <a16:creationId xmlns:a16="http://schemas.microsoft.com/office/drawing/2014/main" id="{97FACE9A-E65A-CEC7-528E-9A7591F85651}"/>
              </a:ext>
            </a:extLst>
          </p:cNvPr>
          <p:cNvPicPr>
            <a:picLocks noChangeAspect="1"/>
          </p:cNvPicPr>
          <p:nvPr/>
        </p:nvPicPr>
        <p:blipFill>
          <a:blip r:embed="rId7"/>
          <a:stretch>
            <a:fillRect/>
          </a:stretch>
        </p:blipFill>
        <p:spPr>
          <a:xfrm>
            <a:off x="2838635" y="899797"/>
            <a:ext cx="2438796" cy="1650817"/>
          </a:xfrm>
          <a:prstGeom prst="rect">
            <a:avLst/>
          </a:prstGeom>
        </p:spPr>
      </p:pic>
      <p:pic>
        <p:nvPicPr>
          <p:cNvPr id="5" name="Picture 4">
            <a:extLst>
              <a:ext uri="{FF2B5EF4-FFF2-40B4-BE49-F238E27FC236}">
                <a16:creationId xmlns:a16="http://schemas.microsoft.com/office/drawing/2014/main" id="{57DDE7C0-961B-DDAF-6757-0CF86FA4F7FC}"/>
              </a:ext>
            </a:extLst>
          </p:cNvPr>
          <p:cNvPicPr>
            <a:picLocks noChangeAspect="1"/>
          </p:cNvPicPr>
          <p:nvPr/>
        </p:nvPicPr>
        <p:blipFill>
          <a:blip r:embed="rId8"/>
          <a:stretch>
            <a:fillRect/>
          </a:stretch>
        </p:blipFill>
        <p:spPr>
          <a:xfrm>
            <a:off x="5640396" y="826280"/>
            <a:ext cx="2653491" cy="1729808"/>
          </a:xfrm>
          <a:prstGeom prst="rect">
            <a:avLst/>
          </a:prstGeom>
        </p:spPr>
      </p:pic>
    </p:spTree>
    <p:extLst>
      <p:ext uri="{BB962C8B-B14F-4D97-AF65-F5344CB8AC3E}">
        <p14:creationId xmlns:p14="http://schemas.microsoft.com/office/powerpoint/2010/main" val="111238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sp>
        <p:nvSpPr>
          <p:cNvPr id="29" name="Google Shape;844;p42">
            <a:extLst>
              <a:ext uri="{FF2B5EF4-FFF2-40B4-BE49-F238E27FC236}">
                <a16:creationId xmlns:a16="http://schemas.microsoft.com/office/drawing/2014/main" id="{40A5FA39-0261-7C21-00F2-ACDADDB6189F}"/>
              </a:ext>
            </a:extLst>
          </p:cNvPr>
          <p:cNvSpPr txBox="1">
            <a:spLocks/>
          </p:cNvSpPr>
          <p:nvPr/>
        </p:nvSpPr>
        <p:spPr>
          <a:xfrm>
            <a:off x="624230" y="708954"/>
            <a:ext cx="3383326" cy="2277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 Non-Elimination, Urination and Defecation</a:t>
            </a:r>
          </a:p>
          <a:p>
            <a:pPr marL="0" indent="0"/>
            <a:r>
              <a:rPr lang="en-US" dirty="0"/>
              <a:t>,</a:t>
            </a:r>
          </a:p>
        </p:txBody>
      </p:sp>
      <p:pic>
        <p:nvPicPr>
          <p:cNvPr id="4" name="Picture 3">
            <a:extLst>
              <a:ext uri="{FF2B5EF4-FFF2-40B4-BE49-F238E27FC236}">
                <a16:creationId xmlns:a16="http://schemas.microsoft.com/office/drawing/2014/main" id="{10B01F20-ECC2-FD5E-0DD6-13C39B8FB755}"/>
              </a:ext>
            </a:extLst>
          </p:cNvPr>
          <p:cNvPicPr>
            <a:picLocks noChangeAspect="1"/>
          </p:cNvPicPr>
          <p:nvPr/>
        </p:nvPicPr>
        <p:blipFill>
          <a:blip r:embed="rId3"/>
          <a:stretch>
            <a:fillRect/>
          </a:stretch>
        </p:blipFill>
        <p:spPr>
          <a:xfrm>
            <a:off x="354627" y="973783"/>
            <a:ext cx="1961266" cy="1512011"/>
          </a:xfrm>
          <a:prstGeom prst="rect">
            <a:avLst/>
          </a:prstGeom>
        </p:spPr>
      </p:pic>
      <p:pic>
        <p:nvPicPr>
          <p:cNvPr id="7" name="Picture 6">
            <a:extLst>
              <a:ext uri="{FF2B5EF4-FFF2-40B4-BE49-F238E27FC236}">
                <a16:creationId xmlns:a16="http://schemas.microsoft.com/office/drawing/2014/main" id="{4A40AE23-0C41-69F7-12B4-8F4D51FAF5BD}"/>
              </a:ext>
            </a:extLst>
          </p:cNvPr>
          <p:cNvPicPr>
            <a:picLocks noChangeAspect="1"/>
          </p:cNvPicPr>
          <p:nvPr/>
        </p:nvPicPr>
        <p:blipFill>
          <a:blip r:embed="rId4"/>
          <a:stretch>
            <a:fillRect/>
          </a:stretch>
        </p:blipFill>
        <p:spPr>
          <a:xfrm>
            <a:off x="2764783" y="961179"/>
            <a:ext cx="1961267" cy="1556169"/>
          </a:xfrm>
          <a:prstGeom prst="rect">
            <a:avLst/>
          </a:prstGeom>
        </p:spPr>
      </p:pic>
      <p:pic>
        <p:nvPicPr>
          <p:cNvPr id="10" name="Picture 9">
            <a:extLst>
              <a:ext uri="{FF2B5EF4-FFF2-40B4-BE49-F238E27FC236}">
                <a16:creationId xmlns:a16="http://schemas.microsoft.com/office/drawing/2014/main" id="{996A7C8C-5573-2FB2-61BC-77FF6192F791}"/>
              </a:ext>
            </a:extLst>
          </p:cNvPr>
          <p:cNvPicPr>
            <a:picLocks noChangeAspect="1"/>
          </p:cNvPicPr>
          <p:nvPr/>
        </p:nvPicPr>
        <p:blipFill>
          <a:blip r:embed="rId5"/>
          <a:stretch>
            <a:fillRect/>
          </a:stretch>
        </p:blipFill>
        <p:spPr>
          <a:xfrm>
            <a:off x="431391" y="3005290"/>
            <a:ext cx="1908818" cy="1561327"/>
          </a:xfrm>
          <a:prstGeom prst="rect">
            <a:avLst/>
          </a:prstGeom>
        </p:spPr>
      </p:pic>
      <p:pic>
        <p:nvPicPr>
          <p:cNvPr id="14" name="Picture 13">
            <a:extLst>
              <a:ext uri="{FF2B5EF4-FFF2-40B4-BE49-F238E27FC236}">
                <a16:creationId xmlns:a16="http://schemas.microsoft.com/office/drawing/2014/main" id="{A4B0BBFE-5EA2-FEE1-3329-FCDCBCB8D499}"/>
              </a:ext>
            </a:extLst>
          </p:cNvPr>
          <p:cNvPicPr>
            <a:picLocks noChangeAspect="1"/>
          </p:cNvPicPr>
          <p:nvPr/>
        </p:nvPicPr>
        <p:blipFill>
          <a:blip r:embed="rId6"/>
          <a:stretch>
            <a:fillRect/>
          </a:stretch>
        </p:blipFill>
        <p:spPr>
          <a:xfrm>
            <a:off x="2685354" y="3034228"/>
            <a:ext cx="2037851" cy="1579459"/>
          </a:xfrm>
          <a:prstGeom prst="rect">
            <a:avLst/>
          </a:prstGeom>
        </p:spPr>
      </p:pic>
      <p:sp>
        <p:nvSpPr>
          <p:cNvPr id="28" name="Rectangle: Rounded Corners 27">
            <a:extLst>
              <a:ext uri="{FF2B5EF4-FFF2-40B4-BE49-F238E27FC236}">
                <a16:creationId xmlns:a16="http://schemas.microsoft.com/office/drawing/2014/main" id="{61129525-8B99-D388-83CC-7C314DA33C1E}"/>
              </a:ext>
            </a:extLst>
          </p:cNvPr>
          <p:cNvSpPr/>
          <p:nvPr/>
        </p:nvSpPr>
        <p:spPr>
          <a:xfrm>
            <a:off x="5282443" y="3062622"/>
            <a:ext cx="3534179" cy="168468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dirty="0">
                <a:solidFill>
                  <a:schemeClr val="bg1">
                    <a:lumMod val="65000"/>
                    <a:lumOff val="35000"/>
                  </a:schemeClr>
                </a:solidFill>
              </a:rPr>
              <a:t>Observation:</a:t>
            </a:r>
          </a:p>
          <a:p>
            <a:endParaRPr lang="en-IN" sz="1000" dirty="0">
              <a:solidFill>
                <a:schemeClr val="bg1">
                  <a:lumMod val="65000"/>
                  <a:lumOff val="35000"/>
                </a:schemeClr>
              </a:solidFill>
            </a:endParaRPr>
          </a:p>
          <a:p>
            <a:pPr marL="171450" indent="-171450">
              <a:buFont typeface="Arial" panose="020B0604020202020204" pitchFamily="34" charset="0"/>
              <a:buChar char="•"/>
            </a:pPr>
            <a:r>
              <a:rPr lang="en-IN" sz="1000" dirty="0">
                <a:solidFill>
                  <a:schemeClr val="bg1">
                    <a:lumMod val="65000"/>
                    <a:lumOff val="35000"/>
                  </a:schemeClr>
                </a:solidFill>
              </a:rPr>
              <a:t>Time span ,</a:t>
            </a:r>
            <a:r>
              <a:rPr lang="en-US" sz="1000" dirty="0">
                <a:solidFill>
                  <a:schemeClr val="bg1">
                    <a:lumMod val="65000"/>
                    <a:lumOff val="35000"/>
                  </a:schemeClr>
                </a:solidFill>
              </a:rPr>
              <a:t> load mean of elimination was more, but log energy entropy was less.</a:t>
            </a:r>
          </a:p>
          <a:p>
            <a:pPr marL="171450" indent="-171450">
              <a:buFont typeface="Arial" panose="020B0604020202020204" pitchFamily="34" charset="0"/>
              <a:buChar char="•"/>
            </a:pPr>
            <a:r>
              <a:rPr lang="en-US" sz="1000" dirty="0">
                <a:solidFill>
                  <a:schemeClr val="bg1">
                    <a:lumMod val="65000"/>
                    <a:lumOff val="35000"/>
                  </a:schemeClr>
                </a:solidFill>
              </a:rPr>
              <a:t>Mean of std of load each sensor is higher for elimination</a:t>
            </a:r>
          </a:p>
          <a:p>
            <a:pPr marL="171450" indent="-171450">
              <a:buFont typeface="Arial" panose="020B0604020202020204" pitchFamily="34" charset="0"/>
              <a:buChar char="•"/>
            </a:pPr>
            <a:r>
              <a:rPr lang="en-US" sz="1000" dirty="0">
                <a:solidFill>
                  <a:schemeClr val="bg1">
                    <a:lumMod val="65000"/>
                    <a:lumOff val="35000"/>
                  </a:schemeClr>
                </a:solidFill>
              </a:rPr>
              <a:t>There is no pattern of particular load sensor in Urination and Defecation</a:t>
            </a:r>
          </a:p>
        </p:txBody>
      </p:sp>
      <p:sp>
        <p:nvSpPr>
          <p:cNvPr id="30" name="Google Shape;844;p42">
            <a:extLst>
              <a:ext uri="{FF2B5EF4-FFF2-40B4-BE49-F238E27FC236}">
                <a16:creationId xmlns:a16="http://schemas.microsoft.com/office/drawing/2014/main" id="{87BF13DE-5C63-5801-5E21-1E69BA5BCF0D}"/>
              </a:ext>
            </a:extLst>
          </p:cNvPr>
          <p:cNvSpPr txBox="1">
            <a:spLocks/>
          </p:cNvSpPr>
          <p:nvPr/>
        </p:nvSpPr>
        <p:spPr>
          <a:xfrm>
            <a:off x="624230" y="2606075"/>
            <a:ext cx="181960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pPr marL="0" indent="0"/>
            <a:r>
              <a:rPr lang="en-US" sz="1000" b="0" dirty="0">
                <a:solidFill>
                  <a:schemeClr val="bg1">
                    <a:lumMod val="65000"/>
                    <a:lumOff val="35000"/>
                  </a:schemeClr>
                </a:solidFill>
              </a:rPr>
              <a:t>There is no pattern in the total load sensor mean in the activity </a:t>
            </a:r>
          </a:p>
        </p:txBody>
      </p:sp>
      <p:sp>
        <p:nvSpPr>
          <p:cNvPr id="31" name="Google Shape;844;p42">
            <a:extLst>
              <a:ext uri="{FF2B5EF4-FFF2-40B4-BE49-F238E27FC236}">
                <a16:creationId xmlns:a16="http://schemas.microsoft.com/office/drawing/2014/main" id="{2DB4AC35-8E25-67E6-5391-8A634271248F}"/>
              </a:ext>
            </a:extLst>
          </p:cNvPr>
          <p:cNvSpPr txBox="1">
            <a:spLocks/>
          </p:cNvSpPr>
          <p:nvPr/>
        </p:nvSpPr>
        <p:spPr>
          <a:xfrm>
            <a:off x="3028484" y="2617645"/>
            <a:ext cx="181960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There is no pattern in the total  load std measure in the activity </a:t>
            </a:r>
          </a:p>
        </p:txBody>
      </p:sp>
      <p:sp>
        <p:nvSpPr>
          <p:cNvPr id="32" name="Google Shape;844;p42">
            <a:extLst>
              <a:ext uri="{FF2B5EF4-FFF2-40B4-BE49-F238E27FC236}">
                <a16:creationId xmlns:a16="http://schemas.microsoft.com/office/drawing/2014/main" id="{E4F9B5EE-4658-A692-62FF-72A8E6EBD69F}"/>
              </a:ext>
            </a:extLst>
          </p:cNvPr>
          <p:cNvSpPr txBox="1">
            <a:spLocks/>
          </p:cNvSpPr>
          <p:nvPr/>
        </p:nvSpPr>
        <p:spPr>
          <a:xfrm>
            <a:off x="624230" y="4729542"/>
            <a:ext cx="181960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000" b="0" dirty="0">
                <a:solidFill>
                  <a:schemeClr val="bg1">
                    <a:lumMod val="65000"/>
                    <a:lumOff val="35000"/>
                  </a:schemeClr>
                </a:solidFill>
              </a:rPr>
              <a:t>Mean of std of load has no pattern for elimination activity </a:t>
            </a:r>
          </a:p>
        </p:txBody>
      </p:sp>
      <p:sp>
        <p:nvSpPr>
          <p:cNvPr id="33" name="Google Shape;844;p42">
            <a:extLst>
              <a:ext uri="{FF2B5EF4-FFF2-40B4-BE49-F238E27FC236}">
                <a16:creationId xmlns:a16="http://schemas.microsoft.com/office/drawing/2014/main" id="{4F7F2819-8DEB-ADF8-2852-4C025495A272}"/>
              </a:ext>
            </a:extLst>
          </p:cNvPr>
          <p:cNvSpPr txBox="1">
            <a:spLocks/>
          </p:cNvSpPr>
          <p:nvPr/>
        </p:nvSpPr>
        <p:spPr>
          <a:xfrm>
            <a:off x="3005906" y="4670583"/>
            <a:ext cx="2456223"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000" b="0" dirty="0">
                <a:solidFill>
                  <a:schemeClr val="bg1">
                    <a:lumMod val="65000"/>
                    <a:lumOff val="35000"/>
                  </a:schemeClr>
                </a:solidFill>
              </a:rPr>
              <a:t>Std deviation of load has no </a:t>
            </a:r>
          </a:p>
          <a:p>
            <a:pPr marL="0" indent="0"/>
            <a:r>
              <a:rPr lang="en-US" sz="1000" b="0" dirty="0">
                <a:solidFill>
                  <a:schemeClr val="bg1">
                    <a:lumMod val="65000"/>
                    <a:lumOff val="35000"/>
                  </a:schemeClr>
                </a:solidFill>
              </a:rPr>
              <a:t>pattern for elimination activity </a:t>
            </a:r>
          </a:p>
        </p:txBody>
      </p:sp>
      <p:pic>
        <p:nvPicPr>
          <p:cNvPr id="35" name="Picture 34">
            <a:extLst>
              <a:ext uri="{FF2B5EF4-FFF2-40B4-BE49-F238E27FC236}">
                <a16:creationId xmlns:a16="http://schemas.microsoft.com/office/drawing/2014/main" id="{31EF76F7-D3EE-F626-A840-9FA5271DA680}"/>
              </a:ext>
            </a:extLst>
          </p:cNvPr>
          <p:cNvPicPr>
            <a:picLocks noChangeAspect="1"/>
          </p:cNvPicPr>
          <p:nvPr/>
        </p:nvPicPr>
        <p:blipFill>
          <a:blip r:embed="rId7"/>
          <a:stretch>
            <a:fillRect/>
          </a:stretch>
        </p:blipFill>
        <p:spPr>
          <a:xfrm>
            <a:off x="5136446" y="894333"/>
            <a:ext cx="2710702" cy="1684689"/>
          </a:xfrm>
          <a:prstGeom prst="rect">
            <a:avLst/>
          </a:prstGeom>
        </p:spPr>
      </p:pic>
      <p:sp>
        <p:nvSpPr>
          <p:cNvPr id="38" name="Google Shape;844;p42">
            <a:extLst>
              <a:ext uri="{FF2B5EF4-FFF2-40B4-BE49-F238E27FC236}">
                <a16:creationId xmlns:a16="http://schemas.microsoft.com/office/drawing/2014/main" id="{7C5C9D0A-4B71-6700-C70E-17956EB8E6DA}"/>
              </a:ext>
            </a:extLst>
          </p:cNvPr>
          <p:cNvSpPr txBox="1">
            <a:spLocks/>
          </p:cNvSpPr>
          <p:nvPr/>
        </p:nvSpPr>
        <p:spPr>
          <a:xfrm>
            <a:off x="5554133" y="2630909"/>
            <a:ext cx="243901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There is no pattern in the defecation and urination activity</a:t>
            </a:r>
          </a:p>
        </p:txBody>
      </p:sp>
      <p:sp>
        <p:nvSpPr>
          <p:cNvPr id="2" name="Google Shape;845;p42">
            <a:extLst>
              <a:ext uri="{FF2B5EF4-FFF2-40B4-BE49-F238E27FC236}">
                <a16:creationId xmlns:a16="http://schemas.microsoft.com/office/drawing/2014/main" id="{2A17096B-294E-E6D8-8B89-741A7F9C235C}"/>
              </a:ext>
            </a:extLst>
          </p:cNvPr>
          <p:cNvSpPr txBox="1">
            <a:spLocks/>
          </p:cNvSpPr>
          <p:nvPr/>
        </p:nvSpPr>
        <p:spPr>
          <a:xfrm>
            <a:off x="9299402" y="553160"/>
            <a:ext cx="2651700" cy="265288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600"/>
              <a:buFont typeface="Calibri"/>
              <a:buNone/>
              <a:defRPr sz="600" b="0" i="0" u="none" strike="noStrike" cap="none">
                <a:solidFill>
                  <a:schemeClr val="l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9pPr>
          </a:lstStyle>
          <a:p>
            <a:pPr marL="0" marR="0" indent="0" rtl="0">
              <a:spcBef>
                <a:spcPts val="0"/>
              </a:spcBef>
              <a:spcAft>
                <a:spcPts val="400"/>
              </a:spcAft>
            </a:pPr>
            <a:r>
              <a:rPr lang="en-US" sz="1000" dirty="0"/>
              <a:t>By exploring raw data, signal, non-elimination and urination have no such pattern, whereas defecation has more disturbance in load values. And if we see the time duration of the activity, we can see the avg time excretion takes more than urination and defecation.</a:t>
            </a:r>
          </a:p>
          <a:p>
            <a:pPr marL="0" marR="0" indent="0" rtl="0">
              <a:spcBef>
                <a:spcPts val="0"/>
              </a:spcBef>
              <a:spcAft>
                <a:spcPts val="400"/>
              </a:spcAft>
            </a:pPr>
            <a:r>
              <a:rPr lang="en-US" sz="1000" dirty="0"/>
              <a:t>If we explore the load sensor values, we can say that the elimination median load sponsor has more deals, but there is no pattern in the maximum or total load.</a:t>
            </a:r>
          </a:p>
          <a:p>
            <a:pPr marL="0" marR="0" indent="0" rtl="0">
              <a:spcBef>
                <a:spcPts val="0"/>
              </a:spcBef>
              <a:spcAft>
                <a:spcPts val="400"/>
              </a:spcAft>
            </a:pPr>
            <a:r>
              <a:rPr lang="en-US" sz="1000" dirty="0"/>
              <a:t>If we see that each particular load sensor data mean of std is more in elimination but less in energy entropy in the case of defecation compared to urination.</a:t>
            </a:r>
          </a:p>
        </p:txBody>
      </p:sp>
    </p:spTree>
    <p:extLst>
      <p:ext uri="{BB962C8B-B14F-4D97-AF65-F5344CB8AC3E}">
        <p14:creationId xmlns:p14="http://schemas.microsoft.com/office/powerpoint/2010/main" val="369820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A) Drift</a:t>
            </a:r>
          </a:p>
        </p:txBody>
      </p:sp>
      <p:pic>
        <p:nvPicPr>
          <p:cNvPr id="4" name="Picture 3">
            <a:extLst>
              <a:ext uri="{FF2B5EF4-FFF2-40B4-BE49-F238E27FC236}">
                <a16:creationId xmlns:a16="http://schemas.microsoft.com/office/drawing/2014/main" id="{3176AF62-6A3F-E692-969E-297C42695F09}"/>
              </a:ext>
            </a:extLst>
          </p:cNvPr>
          <p:cNvPicPr>
            <a:picLocks noChangeAspect="1"/>
          </p:cNvPicPr>
          <p:nvPr/>
        </p:nvPicPr>
        <p:blipFill>
          <a:blip r:embed="rId3"/>
          <a:stretch>
            <a:fillRect/>
          </a:stretch>
        </p:blipFill>
        <p:spPr>
          <a:xfrm>
            <a:off x="415625" y="975687"/>
            <a:ext cx="2456223" cy="1611330"/>
          </a:xfrm>
          <a:prstGeom prst="rect">
            <a:avLst/>
          </a:prstGeom>
          <a:noFill/>
          <a:ln>
            <a:noFill/>
          </a:ln>
        </p:spPr>
      </p:pic>
      <p:pic>
        <p:nvPicPr>
          <p:cNvPr id="7" name="Picture 6">
            <a:extLst>
              <a:ext uri="{FF2B5EF4-FFF2-40B4-BE49-F238E27FC236}">
                <a16:creationId xmlns:a16="http://schemas.microsoft.com/office/drawing/2014/main" id="{05CC0028-4844-9A03-E4AC-1573E656D21E}"/>
              </a:ext>
            </a:extLst>
          </p:cNvPr>
          <p:cNvPicPr>
            <a:picLocks noChangeAspect="1"/>
          </p:cNvPicPr>
          <p:nvPr/>
        </p:nvPicPr>
        <p:blipFill rotWithShape="1">
          <a:blip r:embed="rId4"/>
          <a:srcRect b="2667"/>
          <a:stretch/>
        </p:blipFill>
        <p:spPr>
          <a:xfrm>
            <a:off x="3128300" y="1012267"/>
            <a:ext cx="2153570" cy="1538346"/>
          </a:xfrm>
          <a:prstGeom prst="rect">
            <a:avLst/>
          </a:prstGeom>
        </p:spPr>
      </p:pic>
      <p:sp>
        <p:nvSpPr>
          <p:cNvPr id="9" name="Google Shape;844;p42">
            <a:extLst>
              <a:ext uri="{FF2B5EF4-FFF2-40B4-BE49-F238E27FC236}">
                <a16:creationId xmlns:a16="http://schemas.microsoft.com/office/drawing/2014/main" id="{4A2D4AB7-4D7D-F63D-D863-647746BC768F}"/>
              </a:ext>
            </a:extLst>
          </p:cNvPr>
          <p:cNvSpPr txBox="1">
            <a:spLocks/>
          </p:cNvSpPr>
          <p:nvPr/>
        </p:nvSpPr>
        <p:spPr>
          <a:xfrm>
            <a:off x="626941" y="2895016"/>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B) Cat Rubbing Box</a:t>
            </a:r>
          </a:p>
        </p:txBody>
      </p:sp>
      <p:pic>
        <p:nvPicPr>
          <p:cNvPr id="12" name="Picture 11">
            <a:extLst>
              <a:ext uri="{FF2B5EF4-FFF2-40B4-BE49-F238E27FC236}">
                <a16:creationId xmlns:a16="http://schemas.microsoft.com/office/drawing/2014/main" id="{74D3A095-4C7E-68F9-AB59-14BABDD34FAE}"/>
              </a:ext>
            </a:extLst>
          </p:cNvPr>
          <p:cNvPicPr>
            <a:picLocks noChangeAspect="1"/>
          </p:cNvPicPr>
          <p:nvPr/>
        </p:nvPicPr>
        <p:blipFill>
          <a:blip r:embed="rId5"/>
          <a:stretch>
            <a:fillRect/>
          </a:stretch>
        </p:blipFill>
        <p:spPr>
          <a:xfrm>
            <a:off x="5769002" y="936084"/>
            <a:ext cx="2434371" cy="1668571"/>
          </a:xfrm>
          <a:prstGeom prst="rect">
            <a:avLst/>
          </a:prstGeom>
        </p:spPr>
      </p:pic>
      <p:pic>
        <p:nvPicPr>
          <p:cNvPr id="19" name="Picture 18">
            <a:extLst>
              <a:ext uri="{FF2B5EF4-FFF2-40B4-BE49-F238E27FC236}">
                <a16:creationId xmlns:a16="http://schemas.microsoft.com/office/drawing/2014/main" id="{F99AF9F4-0DA2-7F55-606F-C66BC87D508A}"/>
              </a:ext>
            </a:extLst>
          </p:cNvPr>
          <p:cNvPicPr>
            <a:picLocks noChangeAspect="1"/>
          </p:cNvPicPr>
          <p:nvPr/>
        </p:nvPicPr>
        <p:blipFill>
          <a:blip r:embed="rId6"/>
          <a:stretch>
            <a:fillRect/>
          </a:stretch>
        </p:blipFill>
        <p:spPr>
          <a:xfrm>
            <a:off x="383048" y="3087651"/>
            <a:ext cx="2443149" cy="1656779"/>
          </a:xfrm>
          <a:prstGeom prst="rect">
            <a:avLst/>
          </a:prstGeom>
        </p:spPr>
      </p:pic>
      <p:pic>
        <p:nvPicPr>
          <p:cNvPr id="27" name="Picture 26">
            <a:extLst>
              <a:ext uri="{FF2B5EF4-FFF2-40B4-BE49-F238E27FC236}">
                <a16:creationId xmlns:a16="http://schemas.microsoft.com/office/drawing/2014/main" id="{05493C83-1BF2-FCB1-4EA2-716EF46B6483}"/>
              </a:ext>
            </a:extLst>
          </p:cNvPr>
          <p:cNvPicPr>
            <a:picLocks noChangeAspect="1"/>
          </p:cNvPicPr>
          <p:nvPr/>
        </p:nvPicPr>
        <p:blipFill>
          <a:blip r:embed="rId7"/>
          <a:stretch>
            <a:fillRect/>
          </a:stretch>
        </p:blipFill>
        <p:spPr>
          <a:xfrm>
            <a:off x="3134768" y="3129671"/>
            <a:ext cx="2249276" cy="1599621"/>
          </a:xfrm>
          <a:prstGeom prst="rect">
            <a:avLst/>
          </a:prstGeom>
        </p:spPr>
      </p:pic>
      <p:pic>
        <p:nvPicPr>
          <p:cNvPr id="31" name="Picture 30">
            <a:extLst>
              <a:ext uri="{FF2B5EF4-FFF2-40B4-BE49-F238E27FC236}">
                <a16:creationId xmlns:a16="http://schemas.microsoft.com/office/drawing/2014/main" id="{ADB53FF7-2EF2-44CF-B25D-6457217116E7}"/>
              </a:ext>
            </a:extLst>
          </p:cNvPr>
          <p:cNvPicPr>
            <a:picLocks noChangeAspect="1"/>
          </p:cNvPicPr>
          <p:nvPr/>
        </p:nvPicPr>
        <p:blipFill>
          <a:blip r:embed="rId8"/>
          <a:stretch>
            <a:fillRect/>
          </a:stretch>
        </p:blipFill>
        <p:spPr>
          <a:xfrm>
            <a:off x="5769002" y="3119650"/>
            <a:ext cx="2410022" cy="1643759"/>
          </a:xfrm>
          <a:prstGeom prst="rect">
            <a:avLst/>
          </a:prstGeom>
        </p:spPr>
      </p:pic>
      <p:sp>
        <p:nvSpPr>
          <p:cNvPr id="38" name="Google Shape;844;p42">
            <a:extLst>
              <a:ext uri="{FF2B5EF4-FFF2-40B4-BE49-F238E27FC236}">
                <a16:creationId xmlns:a16="http://schemas.microsoft.com/office/drawing/2014/main" id="{AF7EBC65-EB7D-E583-EB9B-5822A629929D}"/>
              </a:ext>
            </a:extLst>
          </p:cNvPr>
          <p:cNvSpPr txBox="1">
            <a:spLocks/>
          </p:cNvSpPr>
          <p:nvPr/>
        </p:nvSpPr>
        <p:spPr>
          <a:xfrm>
            <a:off x="624230" y="2550613"/>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 Drift activity  load sensor change/drop at last 10 second only with less stable load</a:t>
            </a:r>
          </a:p>
          <a:p>
            <a:endParaRPr lang="en-US" dirty="0"/>
          </a:p>
        </p:txBody>
      </p:sp>
      <p:sp>
        <p:nvSpPr>
          <p:cNvPr id="39" name="Google Shape;844;p42">
            <a:extLst>
              <a:ext uri="{FF2B5EF4-FFF2-40B4-BE49-F238E27FC236}">
                <a16:creationId xmlns:a16="http://schemas.microsoft.com/office/drawing/2014/main" id="{8CAE33F4-AAA2-0C8A-584A-26984872016D}"/>
              </a:ext>
            </a:extLst>
          </p:cNvPr>
          <p:cNvSpPr txBox="1">
            <a:spLocks/>
          </p:cNvSpPr>
          <p:nvPr/>
        </p:nvSpPr>
        <p:spPr>
          <a:xfrm>
            <a:off x="3224995" y="2562183"/>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Time span of activity is usually takes minimum 40seconds</a:t>
            </a:r>
          </a:p>
        </p:txBody>
      </p:sp>
      <p:sp>
        <p:nvSpPr>
          <p:cNvPr id="40" name="Google Shape;844;p42">
            <a:extLst>
              <a:ext uri="{FF2B5EF4-FFF2-40B4-BE49-F238E27FC236}">
                <a16:creationId xmlns:a16="http://schemas.microsoft.com/office/drawing/2014/main" id="{1BA11125-1DD8-3002-011D-7924DDC2EDAC}"/>
              </a:ext>
            </a:extLst>
          </p:cNvPr>
          <p:cNvSpPr txBox="1">
            <a:spLocks/>
          </p:cNvSpPr>
          <p:nvPr/>
        </p:nvSpPr>
        <p:spPr>
          <a:xfrm>
            <a:off x="6036085" y="2575447"/>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Drift activity takes to less on elimination</a:t>
            </a:r>
          </a:p>
        </p:txBody>
      </p:sp>
      <p:sp>
        <p:nvSpPr>
          <p:cNvPr id="41" name="Google Shape;844;p42">
            <a:extLst>
              <a:ext uri="{FF2B5EF4-FFF2-40B4-BE49-F238E27FC236}">
                <a16:creationId xmlns:a16="http://schemas.microsoft.com/office/drawing/2014/main" id="{DFAFF540-6581-20FC-C498-666B73FFEA38}"/>
              </a:ext>
            </a:extLst>
          </p:cNvPr>
          <p:cNvSpPr txBox="1">
            <a:spLocks/>
          </p:cNvSpPr>
          <p:nvPr/>
        </p:nvSpPr>
        <p:spPr>
          <a:xfrm>
            <a:off x="610390" y="4732860"/>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 Starting and ending load was same that means activity happen between </a:t>
            </a:r>
          </a:p>
          <a:p>
            <a:endParaRPr lang="en-US" dirty="0"/>
          </a:p>
        </p:txBody>
      </p:sp>
      <p:sp>
        <p:nvSpPr>
          <p:cNvPr id="42" name="Google Shape;844;p42">
            <a:extLst>
              <a:ext uri="{FF2B5EF4-FFF2-40B4-BE49-F238E27FC236}">
                <a16:creationId xmlns:a16="http://schemas.microsoft.com/office/drawing/2014/main" id="{83E584DD-7295-42AD-C6CD-0177142E91F7}"/>
              </a:ext>
            </a:extLst>
          </p:cNvPr>
          <p:cNvSpPr txBox="1">
            <a:spLocks/>
          </p:cNvSpPr>
          <p:nvPr/>
        </p:nvSpPr>
        <p:spPr>
          <a:xfrm>
            <a:off x="3211155" y="4744430"/>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Time span of activity is no pattern with time duration</a:t>
            </a:r>
          </a:p>
        </p:txBody>
      </p:sp>
      <p:sp>
        <p:nvSpPr>
          <p:cNvPr id="43" name="Google Shape;844;p42">
            <a:extLst>
              <a:ext uri="{FF2B5EF4-FFF2-40B4-BE49-F238E27FC236}">
                <a16:creationId xmlns:a16="http://schemas.microsoft.com/office/drawing/2014/main" id="{F6B4FC7A-FD53-7F2D-ECD5-B23579A143E3}"/>
              </a:ext>
            </a:extLst>
          </p:cNvPr>
          <p:cNvSpPr txBox="1">
            <a:spLocks/>
          </p:cNvSpPr>
          <p:nvPr/>
        </p:nvSpPr>
        <p:spPr>
          <a:xfrm>
            <a:off x="6022245" y="4757694"/>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dirty="0"/>
              <a:t>Rubbing</a:t>
            </a:r>
            <a:r>
              <a:rPr lang="en-US" sz="1000" b="0" dirty="0">
                <a:solidFill>
                  <a:schemeClr val="bg1">
                    <a:lumMod val="65000"/>
                    <a:lumOff val="35000"/>
                  </a:schemeClr>
                </a:solidFill>
              </a:rPr>
              <a:t> activity takes to less on elimination</a:t>
            </a:r>
          </a:p>
        </p:txBody>
      </p:sp>
    </p:spTree>
    <p:extLst>
      <p:ext uri="{BB962C8B-B14F-4D97-AF65-F5344CB8AC3E}">
        <p14:creationId xmlns:p14="http://schemas.microsoft.com/office/powerpoint/2010/main" val="199222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C : Cat on the Edge</a:t>
            </a:r>
          </a:p>
        </p:txBody>
      </p:sp>
      <p:sp>
        <p:nvSpPr>
          <p:cNvPr id="9" name="Google Shape;844;p42">
            <a:extLst>
              <a:ext uri="{FF2B5EF4-FFF2-40B4-BE49-F238E27FC236}">
                <a16:creationId xmlns:a16="http://schemas.microsoft.com/office/drawing/2014/main" id="{4A2D4AB7-4D7D-F63D-D863-647746BC768F}"/>
              </a:ext>
            </a:extLst>
          </p:cNvPr>
          <p:cNvSpPr txBox="1">
            <a:spLocks/>
          </p:cNvSpPr>
          <p:nvPr/>
        </p:nvSpPr>
        <p:spPr>
          <a:xfrm>
            <a:off x="626941" y="2883727"/>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D: Jumped</a:t>
            </a:r>
          </a:p>
        </p:txBody>
      </p:sp>
      <p:pic>
        <p:nvPicPr>
          <p:cNvPr id="4" name="Picture 3">
            <a:extLst>
              <a:ext uri="{FF2B5EF4-FFF2-40B4-BE49-F238E27FC236}">
                <a16:creationId xmlns:a16="http://schemas.microsoft.com/office/drawing/2014/main" id="{878B89E7-B65B-FD25-32E6-4E46762F344D}"/>
              </a:ext>
            </a:extLst>
          </p:cNvPr>
          <p:cNvPicPr>
            <a:picLocks noChangeAspect="1"/>
          </p:cNvPicPr>
          <p:nvPr/>
        </p:nvPicPr>
        <p:blipFill>
          <a:blip r:embed="rId3"/>
          <a:stretch>
            <a:fillRect/>
          </a:stretch>
        </p:blipFill>
        <p:spPr>
          <a:xfrm>
            <a:off x="317212" y="965796"/>
            <a:ext cx="2459849" cy="1613710"/>
          </a:xfrm>
          <a:prstGeom prst="rect">
            <a:avLst/>
          </a:prstGeom>
        </p:spPr>
      </p:pic>
      <p:pic>
        <p:nvPicPr>
          <p:cNvPr id="7" name="Picture 6">
            <a:extLst>
              <a:ext uri="{FF2B5EF4-FFF2-40B4-BE49-F238E27FC236}">
                <a16:creationId xmlns:a16="http://schemas.microsoft.com/office/drawing/2014/main" id="{249E68F7-B0C5-850C-4595-326E8AD2901F}"/>
              </a:ext>
            </a:extLst>
          </p:cNvPr>
          <p:cNvPicPr>
            <a:picLocks noChangeAspect="1"/>
          </p:cNvPicPr>
          <p:nvPr/>
        </p:nvPicPr>
        <p:blipFill>
          <a:blip r:embed="rId4"/>
          <a:stretch>
            <a:fillRect/>
          </a:stretch>
        </p:blipFill>
        <p:spPr>
          <a:xfrm>
            <a:off x="3134768" y="972834"/>
            <a:ext cx="2184609" cy="1621629"/>
          </a:xfrm>
          <a:prstGeom prst="rect">
            <a:avLst/>
          </a:prstGeom>
        </p:spPr>
      </p:pic>
      <p:pic>
        <p:nvPicPr>
          <p:cNvPr id="12" name="Picture 11">
            <a:extLst>
              <a:ext uri="{FF2B5EF4-FFF2-40B4-BE49-F238E27FC236}">
                <a16:creationId xmlns:a16="http://schemas.microsoft.com/office/drawing/2014/main" id="{1AEB61F0-D808-585B-902E-165DE8D158C3}"/>
              </a:ext>
            </a:extLst>
          </p:cNvPr>
          <p:cNvPicPr>
            <a:picLocks noChangeAspect="1"/>
          </p:cNvPicPr>
          <p:nvPr/>
        </p:nvPicPr>
        <p:blipFill>
          <a:blip r:embed="rId5"/>
          <a:stretch>
            <a:fillRect/>
          </a:stretch>
        </p:blipFill>
        <p:spPr>
          <a:xfrm>
            <a:off x="5752644" y="948266"/>
            <a:ext cx="2282678" cy="1587688"/>
          </a:xfrm>
          <a:prstGeom prst="rect">
            <a:avLst/>
          </a:prstGeom>
        </p:spPr>
      </p:pic>
      <p:pic>
        <p:nvPicPr>
          <p:cNvPr id="17" name="Picture 16">
            <a:extLst>
              <a:ext uri="{FF2B5EF4-FFF2-40B4-BE49-F238E27FC236}">
                <a16:creationId xmlns:a16="http://schemas.microsoft.com/office/drawing/2014/main" id="{AF6256E1-A426-5151-98C4-4D5EC5AF9E35}"/>
              </a:ext>
            </a:extLst>
          </p:cNvPr>
          <p:cNvPicPr>
            <a:picLocks noChangeAspect="1"/>
          </p:cNvPicPr>
          <p:nvPr/>
        </p:nvPicPr>
        <p:blipFill>
          <a:blip r:embed="rId6"/>
          <a:stretch>
            <a:fillRect/>
          </a:stretch>
        </p:blipFill>
        <p:spPr>
          <a:xfrm>
            <a:off x="317212" y="3039828"/>
            <a:ext cx="2432015" cy="1691299"/>
          </a:xfrm>
          <a:prstGeom prst="rect">
            <a:avLst/>
          </a:prstGeom>
        </p:spPr>
      </p:pic>
      <p:pic>
        <p:nvPicPr>
          <p:cNvPr id="20" name="Picture 19">
            <a:extLst>
              <a:ext uri="{FF2B5EF4-FFF2-40B4-BE49-F238E27FC236}">
                <a16:creationId xmlns:a16="http://schemas.microsoft.com/office/drawing/2014/main" id="{727FB5FB-AD6F-E03F-9FA5-8B25CC44EF66}"/>
              </a:ext>
            </a:extLst>
          </p:cNvPr>
          <p:cNvPicPr>
            <a:picLocks noChangeAspect="1"/>
          </p:cNvPicPr>
          <p:nvPr/>
        </p:nvPicPr>
        <p:blipFill>
          <a:blip r:embed="rId7"/>
          <a:stretch>
            <a:fillRect/>
          </a:stretch>
        </p:blipFill>
        <p:spPr>
          <a:xfrm>
            <a:off x="3095572" y="3167707"/>
            <a:ext cx="2243126" cy="1611864"/>
          </a:xfrm>
          <a:prstGeom prst="rect">
            <a:avLst/>
          </a:prstGeom>
        </p:spPr>
      </p:pic>
      <p:pic>
        <p:nvPicPr>
          <p:cNvPr id="29" name="Picture 28">
            <a:extLst>
              <a:ext uri="{FF2B5EF4-FFF2-40B4-BE49-F238E27FC236}">
                <a16:creationId xmlns:a16="http://schemas.microsoft.com/office/drawing/2014/main" id="{A1AD7326-8077-F233-1637-126E79CD56AA}"/>
              </a:ext>
            </a:extLst>
          </p:cNvPr>
          <p:cNvPicPr>
            <a:picLocks noChangeAspect="1"/>
          </p:cNvPicPr>
          <p:nvPr/>
        </p:nvPicPr>
        <p:blipFill>
          <a:blip r:embed="rId8"/>
          <a:stretch>
            <a:fillRect/>
          </a:stretch>
        </p:blipFill>
        <p:spPr>
          <a:xfrm>
            <a:off x="5696200" y="3159480"/>
            <a:ext cx="2444393" cy="1644072"/>
          </a:xfrm>
          <a:prstGeom prst="rect">
            <a:avLst/>
          </a:prstGeom>
        </p:spPr>
      </p:pic>
      <p:sp>
        <p:nvSpPr>
          <p:cNvPr id="39" name="Google Shape;844;p42">
            <a:extLst>
              <a:ext uri="{FF2B5EF4-FFF2-40B4-BE49-F238E27FC236}">
                <a16:creationId xmlns:a16="http://schemas.microsoft.com/office/drawing/2014/main" id="{F8B04969-60DC-7243-EB13-5D50622B8239}"/>
              </a:ext>
            </a:extLst>
          </p:cNvPr>
          <p:cNvSpPr txBox="1">
            <a:spLocks/>
          </p:cNvSpPr>
          <p:nvPr/>
        </p:nvSpPr>
        <p:spPr>
          <a:xfrm>
            <a:off x="610390" y="4732860"/>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Jumped activity  load sensor change very high at any point of time</a:t>
            </a:r>
          </a:p>
          <a:p>
            <a:endParaRPr lang="en-US" dirty="0"/>
          </a:p>
        </p:txBody>
      </p:sp>
      <p:sp>
        <p:nvSpPr>
          <p:cNvPr id="40" name="Google Shape;844;p42">
            <a:extLst>
              <a:ext uri="{FF2B5EF4-FFF2-40B4-BE49-F238E27FC236}">
                <a16:creationId xmlns:a16="http://schemas.microsoft.com/office/drawing/2014/main" id="{0F22D445-9038-9540-4863-4BB4046C594D}"/>
              </a:ext>
            </a:extLst>
          </p:cNvPr>
          <p:cNvSpPr txBox="1">
            <a:spLocks/>
          </p:cNvSpPr>
          <p:nvPr/>
        </p:nvSpPr>
        <p:spPr>
          <a:xfrm>
            <a:off x="3211155" y="4744430"/>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Time span of activity is usually takes more time( </a:t>
            </a:r>
            <a:r>
              <a:rPr lang="en-US" sz="1000" dirty="0"/>
              <a:t>6</a:t>
            </a:r>
            <a:r>
              <a:rPr lang="en-US" sz="1000" b="0" dirty="0">
                <a:solidFill>
                  <a:schemeClr val="bg1">
                    <a:lumMod val="65000"/>
                    <a:lumOff val="35000"/>
                  </a:schemeClr>
                </a:solidFill>
              </a:rPr>
              <a:t>0seconds)</a:t>
            </a:r>
          </a:p>
        </p:txBody>
      </p:sp>
      <p:sp>
        <p:nvSpPr>
          <p:cNvPr id="41" name="Google Shape;844;p42">
            <a:extLst>
              <a:ext uri="{FF2B5EF4-FFF2-40B4-BE49-F238E27FC236}">
                <a16:creationId xmlns:a16="http://schemas.microsoft.com/office/drawing/2014/main" id="{C4736856-0F7B-236C-E957-857438C253B5}"/>
              </a:ext>
            </a:extLst>
          </p:cNvPr>
          <p:cNvSpPr txBox="1">
            <a:spLocks/>
          </p:cNvSpPr>
          <p:nvPr/>
        </p:nvSpPr>
        <p:spPr>
          <a:xfrm>
            <a:off x="6022245" y="4757694"/>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Jumped takes to almost same on elimination vs </a:t>
            </a:r>
            <a:r>
              <a:rPr lang="en-US" sz="1000" b="0" dirty="0" err="1">
                <a:solidFill>
                  <a:schemeClr val="bg1">
                    <a:lumMod val="65000"/>
                    <a:lumOff val="35000"/>
                  </a:schemeClr>
                </a:solidFill>
              </a:rPr>
              <a:t>non_elimination</a:t>
            </a:r>
            <a:endParaRPr lang="en-US" sz="1000" b="0" dirty="0">
              <a:solidFill>
                <a:schemeClr val="bg1">
                  <a:lumMod val="65000"/>
                  <a:lumOff val="35000"/>
                </a:schemeClr>
              </a:solidFill>
            </a:endParaRPr>
          </a:p>
        </p:txBody>
      </p:sp>
      <p:sp>
        <p:nvSpPr>
          <p:cNvPr id="42" name="Google Shape;844;p42">
            <a:extLst>
              <a:ext uri="{FF2B5EF4-FFF2-40B4-BE49-F238E27FC236}">
                <a16:creationId xmlns:a16="http://schemas.microsoft.com/office/drawing/2014/main" id="{98CDDA1E-CC66-C574-C74C-2BF0DE424272}"/>
              </a:ext>
            </a:extLst>
          </p:cNvPr>
          <p:cNvSpPr txBox="1">
            <a:spLocks/>
          </p:cNvSpPr>
          <p:nvPr/>
        </p:nvSpPr>
        <p:spPr>
          <a:xfrm>
            <a:off x="624230" y="2550614"/>
            <a:ext cx="2194024" cy="3105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Cat on edge activity  load sensor has no pattern in raw signals with time</a:t>
            </a:r>
          </a:p>
          <a:p>
            <a:endParaRPr lang="en-US" dirty="0"/>
          </a:p>
        </p:txBody>
      </p:sp>
      <p:sp>
        <p:nvSpPr>
          <p:cNvPr id="43" name="Google Shape;844;p42">
            <a:extLst>
              <a:ext uri="{FF2B5EF4-FFF2-40B4-BE49-F238E27FC236}">
                <a16:creationId xmlns:a16="http://schemas.microsoft.com/office/drawing/2014/main" id="{DDA9E01C-FE82-F955-B9C1-712E9F8427DF}"/>
              </a:ext>
            </a:extLst>
          </p:cNvPr>
          <p:cNvSpPr txBox="1">
            <a:spLocks/>
          </p:cNvSpPr>
          <p:nvPr/>
        </p:nvSpPr>
        <p:spPr>
          <a:xfrm>
            <a:off x="3224995" y="2562183"/>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Time span of activity is usually takes minimum 40seconds</a:t>
            </a:r>
          </a:p>
        </p:txBody>
      </p:sp>
      <p:sp>
        <p:nvSpPr>
          <p:cNvPr id="44" name="Google Shape;844;p42">
            <a:extLst>
              <a:ext uri="{FF2B5EF4-FFF2-40B4-BE49-F238E27FC236}">
                <a16:creationId xmlns:a16="http://schemas.microsoft.com/office/drawing/2014/main" id="{04A074EE-F5AC-C65E-E208-168F42E1283F}"/>
              </a:ext>
            </a:extLst>
          </p:cNvPr>
          <p:cNvSpPr txBox="1">
            <a:spLocks/>
          </p:cNvSpPr>
          <p:nvPr/>
        </p:nvSpPr>
        <p:spPr>
          <a:xfrm>
            <a:off x="6036085" y="2575447"/>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Cat on the edge activity takes to less on elimination</a:t>
            </a:r>
          </a:p>
        </p:txBody>
      </p:sp>
    </p:spTree>
    <p:extLst>
      <p:ext uri="{BB962C8B-B14F-4D97-AF65-F5344CB8AC3E}">
        <p14:creationId xmlns:p14="http://schemas.microsoft.com/office/powerpoint/2010/main" val="382255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E : Vomit</a:t>
            </a:r>
          </a:p>
        </p:txBody>
      </p:sp>
      <p:sp>
        <p:nvSpPr>
          <p:cNvPr id="9" name="Google Shape;844;p42">
            <a:extLst>
              <a:ext uri="{FF2B5EF4-FFF2-40B4-BE49-F238E27FC236}">
                <a16:creationId xmlns:a16="http://schemas.microsoft.com/office/drawing/2014/main" id="{4A2D4AB7-4D7D-F63D-D863-647746BC768F}"/>
              </a:ext>
            </a:extLst>
          </p:cNvPr>
          <p:cNvSpPr txBox="1">
            <a:spLocks/>
          </p:cNvSpPr>
          <p:nvPr/>
        </p:nvSpPr>
        <p:spPr>
          <a:xfrm>
            <a:off x="626941" y="2906305"/>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Activity F: Digging &amp; Covering</a:t>
            </a:r>
          </a:p>
        </p:txBody>
      </p:sp>
      <p:pic>
        <p:nvPicPr>
          <p:cNvPr id="3" name="Picture 2">
            <a:extLst>
              <a:ext uri="{FF2B5EF4-FFF2-40B4-BE49-F238E27FC236}">
                <a16:creationId xmlns:a16="http://schemas.microsoft.com/office/drawing/2014/main" id="{5FBDA2BC-A7C4-37BE-835B-585D65EC0630}"/>
              </a:ext>
            </a:extLst>
          </p:cNvPr>
          <p:cNvPicPr>
            <a:picLocks noChangeAspect="1"/>
          </p:cNvPicPr>
          <p:nvPr/>
        </p:nvPicPr>
        <p:blipFill>
          <a:blip r:embed="rId3"/>
          <a:stretch>
            <a:fillRect/>
          </a:stretch>
        </p:blipFill>
        <p:spPr>
          <a:xfrm>
            <a:off x="362513" y="3179863"/>
            <a:ext cx="2177752" cy="1470119"/>
          </a:xfrm>
          <a:prstGeom prst="rect">
            <a:avLst/>
          </a:prstGeom>
        </p:spPr>
      </p:pic>
      <p:pic>
        <p:nvPicPr>
          <p:cNvPr id="6" name="Picture 5">
            <a:extLst>
              <a:ext uri="{FF2B5EF4-FFF2-40B4-BE49-F238E27FC236}">
                <a16:creationId xmlns:a16="http://schemas.microsoft.com/office/drawing/2014/main" id="{627CA682-8161-D90B-450D-2B45D45C17FF}"/>
              </a:ext>
            </a:extLst>
          </p:cNvPr>
          <p:cNvPicPr>
            <a:picLocks noChangeAspect="1"/>
          </p:cNvPicPr>
          <p:nvPr/>
        </p:nvPicPr>
        <p:blipFill>
          <a:blip r:embed="rId4"/>
          <a:stretch>
            <a:fillRect/>
          </a:stretch>
        </p:blipFill>
        <p:spPr>
          <a:xfrm>
            <a:off x="3095570" y="3201883"/>
            <a:ext cx="2093275" cy="1528148"/>
          </a:xfrm>
          <a:prstGeom prst="rect">
            <a:avLst/>
          </a:prstGeom>
        </p:spPr>
      </p:pic>
      <p:pic>
        <p:nvPicPr>
          <p:cNvPr id="13" name="Picture 12">
            <a:extLst>
              <a:ext uri="{FF2B5EF4-FFF2-40B4-BE49-F238E27FC236}">
                <a16:creationId xmlns:a16="http://schemas.microsoft.com/office/drawing/2014/main" id="{1C099259-E5C8-A81E-60A0-5272D8CA76C3}"/>
              </a:ext>
            </a:extLst>
          </p:cNvPr>
          <p:cNvPicPr>
            <a:picLocks noChangeAspect="1"/>
          </p:cNvPicPr>
          <p:nvPr/>
        </p:nvPicPr>
        <p:blipFill>
          <a:blip r:embed="rId5"/>
          <a:stretch>
            <a:fillRect/>
          </a:stretch>
        </p:blipFill>
        <p:spPr>
          <a:xfrm>
            <a:off x="5692615" y="3153658"/>
            <a:ext cx="2351129" cy="1588917"/>
          </a:xfrm>
          <a:prstGeom prst="rect">
            <a:avLst/>
          </a:prstGeom>
        </p:spPr>
      </p:pic>
      <p:pic>
        <p:nvPicPr>
          <p:cNvPr id="16" name="Picture 15">
            <a:extLst>
              <a:ext uri="{FF2B5EF4-FFF2-40B4-BE49-F238E27FC236}">
                <a16:creationId xmlns:a16="http://schemas.microsoft.com/office/drawing/2014/main" id="{A6DC8B30-9722-FB11-79A0-1A23C8DE56F3}"/>
              </a:ext>
            </a:extLst>
          </p:cNvPr>
          <p:cNvPicPr>
            <a:picLocks noChangeAspect="1"/>
          </p:cNvPicPr>
          <p:nvPr/>
        </p:nvPicPr>
        <p:blipFill>
          <a:blip r:embed="rId6"/>
          <a:stretch>
            <a:fillRect/>
          </a:stretch>
        </p:blipFill>
        <p:spPr>
          <a:xfrm>
            <a:off x="3134768" y="948873"/>
            <a:ext cx="2010568" cy="1494890"/>
          </a:xfrm>
          <a:prstGeom prst="rect">
            <a:avLst/>
          </a:prstGeom>
        </p:spPr>
      </p:pic>
      <p:pic>
        <p:nvPicPr>
          <p:cNvPr id="18" name="Picture 17">
            <a:extLst>
              <a:ext uri="{FF2B5EF4-FFF2-40B4-BE49-F238E27FC236}">
                <a16:creationId xmlns:a16="http://schemas.microsoft.com/office/drawing/2014/main" id="{72A211FF-EE73-E50D-3F5D-E0B1143F3B5D}"/>
              </a:ext>
            </a:extLst>
          </p:cNvPr>
          <p:cNvPicPr>
            <a:picLocks noChangeAspect="1"/>
          </p:cNvPicPr>
          <p:nvPr/>
        </p:nvPicPr>
        <p:blipFill>
          <a:blip r:embed="rId7"/>
          <a:stretch>
            <a:fillRect/>
          </a:stretch>
        </p:blipFill>
        <p:spPr>
          <a:xfrm>
            <a:off x="5736273" y="925688"/>
            <a:ext cx="2351128" cy="1546027"/>
          </a:xfrm>
          <a:prstGeom prst="rect">
            <a:avLst/>
          </a:prstGeom>
        </p:spPr>
      </p:pic>
      <p:pic>
        <p:nvPicPr>
          <p:cNvPr id="28" name="Picture 27">
            <a:extLst>
              <a:ext uri="{FF2B5EF4-FFF2-40B4-BE49-F238E27FC236}">
                <a16:creationId xmlns:a16="http://schemas.microsoft.com/office/drawing/2014/main" id="{6026D71B-22E2-9485-CD91-98A9B6CDAADB}"/>
              </a:ext>
            </a:extLst>
          </p:cNvPr>
          <p:cNvPicPr>
            <a:picLocks noChangeAspect="1"/>
          </p:cNvPicPr>
          <p:nvPr/>
        </p:nvPicPr>
        <p:blipFill>
          <a:blip r:embed="rId8"/>
          <a:stretch>
            <a:fillRect/>
          </a:stretch>
        </p:blipFill>
        <p:spPr>
          <a:xfrm>
            <a:off x="391709" y="995184"/>
            <a:ext cx="2302611" cy="1529303"/>
          </a:xfrm>
          <a:prstGeom prst="rect">
            <a:avLst/>
          </a:prstGeom>
        </p:spPr>
      </p:pic>
      <p:sp>
        <p:nvSpPr>
          <p:cNvPr id="32" name="Google Shape;844;p42">
            <a:extLst>
              <a:ext uri="{FF2B5EF4-FFF2-40B4-BE49-F238E27FC236}">
                <a16:creationId xmlns:a16="http://schemas.microsoft.com/office/drawing/2014/main" id="{5DF10E18-6EFD-C4AC-C89E-A77F882F6C94}"/>
              </a:ext>
            </a:extLst>
          </p:cNvPr>
          <p:cNvSpPr txBox="1">
            <a:spLocks/>
          </p:cNvSpPr>
          <p:nvPr/>
        </p:nvSpPr>
        <p:spPr>
          <a:xfrm>
            <a:off x="610390" y="4732860"/>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 Digging activity  load sensor change adaptively before 10 sec. for 20 sec</a:t>
            </a:r>
          </a:p>
        </p:txBody>
      </p:sp>
      <p:sp>
        <p:nvSpPr>
          <p:cNvPr id="33" name="Google Shape;844;p42">
            <a:extLst>
              <a:ext uri="{FF2B5EF4-FFF2-40B4-BE49-F238E27FC236}">
                <a16:creationId xmlns:a16="http://schemas.microsoft.com/office/drawing/2014/main" id="{41779B6B-CE6F-AD03-1E0B-81DB1A10AE2B}"/>
              </a:ext>
            </a:extLst>
          </p:cNvPr>
          <p:cNvSpPr txBox="1">
            <a:spLocks/>
          </p:cNvSpPr>
          <p:nvPr/>
        </p:nvSpPr>
        <p:spPr>
          <a:xfrm>
            <a:off x="3211155" y="4744430"/>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Time span of activity is usually takes minimum 40seconds</a:t>
            </a:r>
          </a:p>
        </p:txBody>
      </p:sp>
      <p:sp>
        <p:nvSpPr>
          <p:cNvPr id="34" name="Google Shape;844;p42">
            <a:extLst>
              <a:ext uri="{FF2B5EF4-FFF2-40B4-BE49-F238E27FC236}">
                <a16:creationId xmlns:a16="http://schemas.microsoft.com/office/drawing/2014/main" id="{7307D287-150D-D276-650B-41A89C64996F}"/>
              </a:ext>
            </a:extLst>
          </p:cNvPr>
          <p:cNvSpPr txBox="1">
            <a:spLocks/>
          </p:cNvSpPr>
          <p:nvPr/>
        </p:nvSpPr>
        <p:spPr>
          <a:xfrm>
            <a:off x="6022245" y="4757694"/>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Digging  activity takes to more on elimination</a:t>
            </a:r>
          </a:p>
        </p:txBody>
      </p:sp>
      <p:sp>
        <p:nvSpPr>
          <p:cNvPr id="35" name="Google Shape;844;p42">
            <a:extLst>
              <a:ext uri="{FF2B5EF4-FFF2-40B4-BE49-F238E27FC236}">
                <a16:creationId xmlns:a16="http://schemas.microsoft.com/office/drawing/2014/main" id="{053350BA-01CF-957D-4624-7D2265A87BC7}"/>
              </a:ext>
            </a:extLst>
          </p:cNvPr>
          <p:cNvSpPr txBox="1">
            <a:spLocks/>
          </p:cNvSpPr>
          <p:nvPr/>
        </p:nvSpPr>
        <p:spPr>
          <a:xfrm>
            <a:off x="624230" y="2550614"/>
            <a:ext cx="2194024" cy="3105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Vomit activity  load sensor has no pattern in raw signals with time</a:t>
            </a:r>
          </a:p>
          <a:p>
            <a:endParaRPr lang="en-US" dirty="0"/>
          </a:p>
        </p:txBody>
      </p:sp>
      <p:sp>
        <p:nvSpPr>
          <p:cNvPr id="36" name="Google Shape;844;p42">
            <a:extLst>
              <a:ext uri="{FF2B5EF4-FFF2-40B4-BE49-F238E27FC236}">
                <a16:creationId xmlns:a16="http://schemas.microsoft.com/office/drawing/2014/main" id="{EACC78C1-B006-48F2-1CEB-43AFBD77AAEE}"/>
              </a:ext>
            </a:extLst>
          </p:cNvPr>
          <p:cNvSpPr txBox="1">
            <a:spLocks/>
          </p:cNvSpPr>
          <p:nvPr/>
        </p:nvSpPr>
        <p:spPr>
          <a:xfrm>
            <a:off x="3224995" y="2562183"/>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Time span of activity is usually takes minimum 50seconds</a:t>
            </a:r>
          </a:p>
        </p:txBody>
      </p:sp>
      <p:sp>
        <p:nvSpPr>
          <p:cNvPr id="37" name="Google Shape;844;p42">
            <a:extLst>
              <a:ext uri="{FF2B5EF4-FFF2-40B4-BE49-F238E27FC236}">
                <a16:creationId xmlns:a16="http://schemas.microsoft.com/office/drawing/2014/main" id="{C656FCD5-DEF1-DEE7-004D-71F92F33C3BE}"/>
              </a:ext>
            </a:extLst>
          </p:cNvPr>
          <p:cNvSpPr txBox="1">
            <a:spLocks/>
          </p:cNvSpPr>
          <p:nvPr/>
        </p:nvSpPr>
        <p:spPr>
          <a:xfrm>
            <a:off x="6036085" y="2575447"/>
            <a:ext cx="2142939"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Vomit activity takes to less on elimination</a:t>
            </a:r>
          </a:p>
        </p:txBody>
      </p:sp>
    </p:spTree>
    <p:extLst>
      <p:ext uri="{BB962C8B-B14F-4D97-AF65-F5344CB8AC3E}">
        <p14:creationId xmlns:p14="http://schemas.microsoft.com/office/powerpoint/2010/main" val="2366916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03 – Exploratory data Analysis</a:t>
            </a:r>
            <a:r>
              <a:rPr lang="en" sz="1400" dirty="0"/>
              <a:t>(Bi-variate analysis)</a:t>
            </a:r>
            <a:endParaRPr dirty="0"/>
          </a:p>
        </p:txBody>
      </p:sp>
      <p:pic>
        <p:nvPicPr>
          <p:cNvPr id="6" name="Picture 5">
            <a:extLst>
              <a:ext uri="{FF2B5EF4-FFF2-40B4-BE49-F238E27FC236}">
                <a16:creationId xmlns:a16="http://schemas.microsoft.com/office/drawing/2014/main" id="{19A325A7-B0FC-F5FC-4B6A-A92661914B61}"/>
              </a:ext>
            </a:extLst>
          </p:cNvPr>
          <p:cNvPicPr>
            <a:picLocks noChangeAspect="1"/>
          </p:cNvPicPr>
          <p:nvPr/>
        </p:nvPicPr>
        <p:blipFill>
          <a:blip r:embed="rId3"/>
          <a:stretch>
            <a:fillRect/>
          </a:stretch>
        </p:blipFill>
        <p:spPr>
          <a:xfrm>
            <a:off x="4660522" y="871286"/>
            <a:ext cx="1263969" cy="1502392"/>
          </a:xfrm>
          <a:prstGeom prst="rect">
            <a:avLst/>
          </a:prstGeom>
        </p:spPr>
      </p:pic>
      <p:pic>
        <p:nvPicPr>
          <p:cNvPr id="18" name="Picture 17">
            <a:extLst>
              <a:ext uri="{FF2B5EF4-FFF2-40B4-BE49-F238E27FC236}">
                <a16:creationId xmlns:a16="http://schemas.microsoft.com/office/drawing/2014/main" id="{4836393D-A733-BDBD-E3EE-B87A0F2806AA}"/>
              </a:ext>
            </a:extLst>
          </p:cNvPr>
          <p:cNvPicPr>
            <a:picLocks noChangeAspect="1"/>
          </p:cNvPicPr>
          <p:nvPr/>
        </p:nvPicPr>
        <p:blipFill rotWithShape="1">
          <a:blip r:embed="rId4"/>
          <a:srcRect t="3616"/>
          <a:stretch/>
        </p:blipFill>
        <p:spPr>
          <a:xfrm>
            <a:off x="3138069" y="2935711"/>
            <a:ext cx="2867812" cy="1776003"/>
          </a:xfrm>
          <a:prstGeom prst="rect">
            <a:avLst/>
          </a:prstGeom>
        </p:spPr>
      </p:pic>
      <p:pic>
        <p:nvPicPr>
          <p:cNvPr id="20" name="Picture 19">
            <a:extLst>
              <a:ext uri="{FF2B5EF4-FFF2-40B4-BE49-F238E27FC236}">
                <a16:creationId xmlns:a16="http://schemas.microsoft.com/office/drawing/2014/main" id="{98E0267D-639B-65F2-8FB2-061665F4D973}"/>
              </a:ext>
            </a:extLst>
          </p:cNvPr>
          <p:cNvPicPr>
            <a:picLocks noChangeAspect="1"/>
          </p:cNvPicPr>
          <p:nvPr/>
        </p:nvPicPr>
        <p:blipFill>
          <a:blip r:embed="rId5"/>
          <a:stretch>
            <a:fillRect/>
          </a:stretch>
        </p:blipFill>
        <p:spPr>
          <a:xfrm>
            <a:off x="3399360" y="1205487"/>
            <a:ext cx="1261162" cy="1174736"/>
          </a:xfrm>
          <a:prstGeom prst="rect">
            <a:avLst/>
          </a:prstGeom>
        </p:spPr>
      </p:pic>
      <p:pic>
        <p:nvPicPr>
          <p:cNvPr id="22" name="Picture 21">
            <a:extLst>
              <a:ext uri="{FF2B5EF4-FFF2-40B4-BE49-F238E27FC236}">
                <a16:creationId xmlns:a16="http://schemas.microsoft.com/office/drawing/2014/main" id="{F076B723-4CDB-23B0-EBC4-27469D64C6F2}"/>
              </a:ext>
            </a:extLst>
          </p:cNvPr>
          <p:cNvPicPr>
            <a:picLocks noChangeAspect="1"/>
          </p:cNvPicPr>
          <p:nvPr/>
        </p:nvPicPr>
        <p:blipFill>
          <a:blip r:embed="rId6"/>
          <a:stretch>
            <a:fillRect/>
          </a:stretch>
        </p:blipFill>
        <p:spPr>
          <a:xfrm>
            <a:off x="415625" y="2980764"/>
            <a:ext cx="2702483" cy="1674505"/>
          </a:xfrm>
          <a:prstGeom prst="rect">
            <a:avLst/>
          </a:prstGeom>
        </p:spPr>
      </p:pic>
      <p:pic>
        <p:nvPicPr>
          <p:cNvPr id="24" name="Picture 23">
            <a:extLst>
              <a:ext uri="{FF2B5EF4-FFF2-40B4-BE49-F238E27FC236}">
                <a16:creationId xmlns:a16="http://schemas.microsoft.com/office/drawing/2014/main" id="{07736144-65AE-99E2-5B18-FE09222B4CF7}"/>
              </a:ext>
            </a:extLst>
          </p:cNvPr>
          <p:cNvPicPr>
            <a:picLocks noChangeAspect="1"/>
          </p:cNvPicPr>
          <p:nvPr/>
        </p:nvPicPr>
        <p:blipFill>
          <a:blip r:embed="rId7"/>
          <a:stretch>
            <a:fillRect/>
          </a:stretch>
        </p:blipFill>
        <p:spPr>
          <a:xfrm>
            <a:off x="406129" y="761394"/>
            <a:ext cx="2775130" cy="1740117"/>
          </a:xfrm>
          <a:prstGeom prst="rect">
            <a:avLst/>
          </a:prstGeom>
        </p:spPr>
      </p:pic>
      <p:sp>
        <p:nvSpPr>
          <p:cNvPr id="31" name="Google Shape;844;p42">
            <a:extLst>
              <a:ext uri="{FF2B5EF4-FFF2-40B4-BE49-F238E27FC236}">
                <a16:creationId xmlns:a16="http://schemas.microsoft.com/office/drawing/2014/main" id="{671FE3B8-3A75-8970-5773-6A17E866D468}"/>
              </a:ext>
            </a:extLst>
          </p:cNvPr>
          <p:cNvSpPr txBox="1">
            <a:spLocks/>
          </p:cNvSpPr>
          <p:nvPr/>
        </p:nvSpPr>
        <p:spPr>
          <a:xfrm>
            <a:off x="610390" y="4732860"/>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 Digging activity  load sensor higher in digging compare to no digging</a:t>
            </a:r>
          </a:p>
        </p:txBody>
      </p:sp>
      <p:sp>
        <p:nvSpPr>
          <p:cNvPr id="32" name="Google Shape;844;p42">
            <a:extLst>
              <a:ext uri="{FF2B5EF4-FFF2-40B4-BE49-F238E27FC236}">
                <a16:creationId xmlns:a16="http://schemas.microsoft.com/office/drawing/2014/main" id="{ECB0AEAD-6552-DEC9-AC7B-5BA665E2F65E}"/>
              </a:ext>
            </a:extLst>
          </p:cNvPr>
          <p:cNvSpPr txBox="1">
            <a:spLocks/>
          </p:cNvSpPr>
          <p:nvPr/>
        </p:nvSpPr>
        <p:spPr>
          <a:xfrm>
            <a:off x="3407798" y="4670490"/>
            <a:ext cx="2538297"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100" dirty="0"/>
              <a:t> There is less difference in other activity vs digging activity of load sensor</a:t>
            </a:r>
          </a:p>
        </p:txBody>
      </p:sp>
      <p:sp>
        <p:nvSpPr>
          <p:cNvPr id="33" name="Google Shape;844;p42">
            <a:extLst>
              <a:ext uri="{FF2B5EF4-FFF2-40B4-BE49-F238E27FC236}">
                <a16:creationId xmlns:a16="http://schemas.microsoft.com/office/drawing/2014/main" id="{84E0735F-68D0-B12F-3C25-B597DBFAA065}"/>
              </a:ext>
            </a:extLst>
          </p:cNvPr>
          <p:cNvSpPr txBox="1">
            <a:spLocks/>
          </p:cNvSpPr>
          <p:nvPr/>
        </p:nvSpPr>
        <p:spPr>
          <a:xfrm>
            <a:off x="669854" y="2439021"/>
            <a:ext cx="2194024" cy="3105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There is no major difference in activity digging and urination or defecation</a:t>
            </a:r>
          </a:p>
        </p:txBody>
      </p:sp>
      <p:sp>
        <p:nvSpPr>
          <p:cNvPr id="34" name="Google Shape;844;p42">
            <a:extLst>
              <a:ext uri="{FF2B5EF4-FFF2-40B4-BE49-F238E27FC236}">
                <a16:creationId xmlns:a16="http://schemas.microsoft.com/office/drawing/2014/main" id="{CB21548A-C7C7-FA82-9362-7C5BCEF75D32}"/>
              </a:ext>
            </a:extLst>
          </p:cNvPr>
          <p:cNvSpPr txBox="1">
            <a:spLocks/>
          </p:cNvSpPr>
          <p:nvPr/>
        </p:nvSpPr>
        <p:spPr>
          <a:xfrm>
            <a:off x="3407754" y="2432612"/>
            <a:ext cx="1261162"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Chi2 test between  Urination and activity</a:t>
            </a:r>
          </a:p>
        </p:txBody>
      </p:sp>
      <p:sp>
        <p:nvSpPr>
          <p:cNvPr id="35" name="Rectangle: Rounded Corners 34">
            <a:extLst>
              <a:ext uri="{FF2B5EF4-FFF2-40B4-BE49-F238E27FC236}">
                <a16:creationId xmlns:a16="http://schemas.microsoft.com/office/drawing/2014/main" id="{BCB4E7C9-250F-FC4C-33A3-A77590E3F646}"/>
              </a:ext>
            </a:extLst>
          </p:cNvPr>
          <p:cNvSpPr/>
          <p:nvPr/>
        </p:nvSpPr>
        <p:spPr>
          <a:xfrm>
            <a:off x="6175022" y="885574"/>
            <a:ext cx="2553302" cy="386173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dirty="0">
                <a:solidFill>
                  <a:schemeClr val="bg1">
                    <a:lumMod val="65000"/>
                    <a:lumOff val="35000"/>
                  </a:schemeClr>
                </a:solidFill>
              </a:rPr>
              <a:t>Observation:</a:t>
            </a:r>
          </a:p>
          <a:p>
            <a:endParaRPr lang="en-IN" sz="1000" dirty="0">
              <a:solidFill>
                <a:schemeClr val="bg1">
                  <a:lumMod val="65000"/>
                  <a:lumOff val="35000"/>
                </a:schemeClr>
              </a:solidFill>
            </a:endParaRPr>
          </a:p>
          <a:p>
            <a:pPr marL="171450" indent="-171450">
              <a:buFont typeface="Arial" panose="020B0604020202020204" pitchFamily="34" charset="0"/>
              <a:buChar char="•"/>
            </a:pPr>
            <a:r>
              <a:rPr lang="en-IN" sz="1000" dirty="0">
                <a:solidFill>
                  <a:schemeClr val="bg1">
                    <a:lumMod val="65000"/>
                    <a:lumOff val="35000"/>
                  </a:schemeClr>
                </a:solidFill>
              </a:rPr>
              <a:t>All activity has no impact less impact on elimination compare to digging and covering</a:t>
            </a:r>
          </a:p>
          <a:p>
            <a:pPr marL="171450" indent="-171450">
              <a:buFont typeface="Arial" panose="020B0604020202020204" pitchFamily="34" charset="0"/>
              <a:buChar char="•"/>
            </a:pPr>
            <a:endParaRPr lang="en-IN" sz="1000" dirty="0">
              <a:solidFill>
                <a:schemeClr val="bg1">
                  <a:lumMod val="65000"/>
                  <a:lumOff val="35000"/>
                </a:schemeClr>
              </a:solidFill>
            </a:endParaRPr>
          </a:p>
          <a:p>
            <a:pPr marL="171450" indent="-171450">
              <a:buFont typeface="Arial" panose="020B0604020202020204" pitchFamily="34" charset="0"/>
              <a:buChar char="•"/>
            </a:pPr>
            <a:r>
              <a:rPr lang="en-IN" sz="1000" dirty="0">
                <a:solidFill>
                  <a:schemeClr val="bg1">
                    <a:lumMod val="65000"/>
                    <a:lumOff val="35000"/>
                  </a:schemeClr>
                </a:solidFill>
              </a:rPr>
              <a:t>Almost all activity takes less time than digging and covering with minimum time of 40 second</a:t>
            </a:r>
          </a:p>
          <a:p>
            <a:pPr marL="171450" indent="-171450">
              <a:buFont typeface="Arial" panose="020B0604020202020204" pitchFamily="34" charset="0"/>
              <a:buChar char="•"/>
            </a:pPr>
            <a:endParaRPr lang="en-IN" sz="1000" dirty="0">
              <a:solidFill>
                <a:schemeClr val="bg1">
                  <a:lumMod val="65000"/>
                  <a:lumOff val="35000"/>
                </a:schemeClr>
              </a:solidFill>
            </a:endParaRPr>
          </a:p>
          <a:p>
            <a:pPr marL="171450" indent="-171450">
              <a:buFont typeface="Arial" panose="020B0604020202020204" pitchFamily="34" charset="0"/>
              <a:buChar char="•"/>
            </a:pPr>
            <a:r>
              <a:rPr lang="en-IN" sz="1000" dirty="0">
                <a:solidFill>
                  <a:schemeClr val="bg1">
                    <a:lumMod val="65000"/>
                    <a:lumOff val="35000"/>
                  </a:schemeClr>
                </a:solidFill>
              </a:rPr>
              <a:t>Digging and covering has more load compare to the other activity</a:t>
            </a:r>
          </a:p>
          <a:p>
            <a:pPr marL="171450" indent="-171450">
              <a:buFont typeface="Arial" panose="020B0604020202020204" pitchFamily="34" charset="0"/>
              <a:buChar char="•"/>
            </a:pPr>
            <a:endParaRPr lang="en-IN" sz="1000" dirty="0">
              <a:solidFill>
                <a:schemeClr val="bg1">
                  <a:lumMod val="65000"/>
                  <a:lumOff val="35000"/>
                </a:schemeClr>
              </a:solidFill>
            </a:endParaRPr>
          </a:p>
          <a:p>
            <a:pPr marL="171450" indent="-171450">
              <a:buFont typeface="Arial" panose="020B0604020202020204" pitchFamily="34" charset="0"/>
              <a:buChar char="•"/>
            </a:pPr>
            <a:r>
              <a:rPr lang="en-IN" sz="1000" dirty="0">
                <a:solidFill>
                  <a:schemeClr val="bg1">
                    <a:lumMod val="65000"/>
                    <a:lumOff val="35000"/>
                  </a:schemeClr>
                </a:solidFill>
              </a:rPr>
              <a:t>There is no relation between behaviour of digging in urination and defecation activity</a:t>
            </a:r>
          </a:p>
          <a:p>
            <a:pPr marL="171450" indent="-171450">
              <a:buFont typeface="Arial" panose="020B0604020202020204" pitchFamily="34" charset="0"/>
              <a:buChar char="•"/>
            </a:pPr>
            <a:endParaRPr lang="en-IN" sz="1000" dirty="0">
              <a:solidFill>
                <a:schemeClr val="bg1">
                  <a:lumMod val="65000"/>
                  <a:lumOff val="35000"/>
                </a:schemeClr>
              </a:solidFill>
            </a:endParaRPr>
          </a:p>
          <a:p>
            <a:pPr marL="171450" indent="-171450">
              <a:buFont typeface="Arial" panose="020B0604020202020204" pitchFamily="34" charset="0"/>
              <a:buChar char="•"/>
            </a:pPr>
            <a:r>
              <a:rPr lang="en-IN" sz="1000" dirty="0">
                <a:solidFill>
                  <a:schemeClr val="bg1">
                    <a:lumMod val="65000"/>
                    <a:lumOff val="35000"/>
                  </a:schemeClr>
                </a:solidFill>
              </a:rPr>
              <a:t>Total load mean has lower in non-elimination activity</a:t>
            </a:r>
          </a:p>
          <a:p>
            <a:pPr marL="171450" indent="-171450">
              <a:buFont typeface="Arial" panose="020B0604020202020204" pitchFamily="34" charset="0"/>
              <a:buChar char="•"/>
            </a:pPr>
            <a:endParaRPr lang="en-IN" sz="1000" dirty="0">
              <a:solidFill>
                <a:schemeClr val="bg1">
                  <a:lumMod val="65000"/>
                  <a:lumOff val="35000"/>
                </a:schemeClr>
              </a:solidFill>
            </a:endParaRPr>
          </a:p>
          <a:p>
            <a:pPr marL="171450" indent="-171450">
              <a:buFont typeface="Arial" panose="020B0604020202020204" pitchFamily="34" charset="0"/>
              <a:buChar char="•"/>
            </a:pPr>
            <a:r>
              <a:rPr lang="en-IN" sz="1000" dirty="0">
                <a:solidFill>
                  <a:schemeClr val="bg1">
                    <a:lumMod val="65000"/>
                    <a:lumOff val="35000"/>
                  </a:schemeClr>
                </a:solidFill>
              </a:rPr>
              <a:t>There is relation between activity and elimination</a:t>
            </a:r>
          </a:p>
        </p:txBody>
      </p:sp>
      <p:sp>
        <p:nvSpPr>
          <p:cNvPr id="2" name="Google Shape;844;p42">
            <a:extLst>
              <a:ext uri="{FF2B5EF4-FFF2-40B4-BE49-F238E27FC236}">
                <a16:creationId xmlns:a16="http://schemas.microsoft.com/office/drawing/2014/main" id="{8581F26A-6D7E-CDCF-65AC-0EE228519BB8}"/>
              </a:ext>
            </a:extLst>
          </p:cNvPr>
          <p:cNvSpPr txBox="1">
            <a:spLocks/>
          </p:cNvSpPr>
          <p:nvPr/>
        </p:nvSpPr>
        <p:spPr>
          <a:xfrm>
            <a:off x="4684933" y="2436381"/>
            <a:ext cx="1261162"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Chi2 test between  elimination and activity</a:t>
            </a:r>
          </a:p>
        </p:txBody>
      </p:sp>
    </p:spTree>
    <p:extLst>
      <p:ext uri="{BB962C8B-B14F-4D97-AF65-F5344CB8AC3E}">
        <p14:creationId xmlns:p14="http://schemas.microsoft.com/office/powerpoint/2010/main" val="603341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4"/>
          <p:cNvSpPr txBox="1">
            <a:spLocks noGrp="1"/>
          </p:cNvSpPr>
          <p:nvPr>
            <p:ph type="title"/>
          </p:nvPr>
        </p:nvSpPr>
        <p:spPr>
          <a:xfrm>
            <a:off x="417688" y="1707750"/>
            <a:ext cx="4154311" cy="1728000"/>
          </a:xfrm>
          <a:prstGeom prst="rect">
            <a:avLst/>
          </a:prstGeom>
        </p:spPr>
        <p:txBody>
          <a:bodyPr spcFirstLastPara="1" wrap="square" lIns="0" tIns="0" rIns="0" bIns="0" anchor="ctr" anchorCtr="0">
            <a:noAutofit/>
          </a:bodyPr>
          <a:lstStyle/>
          <a:p>
            <a:pPr lvl="0">
              <a:lnSpc>
                <a:spcPct val="107000"/>
              </a:lnSpc>
              <a:spcAft>
                <a:spcPts val="800"/>
              </a:spcAft>
            </a:pPr>
            <a:r>
              <a:rPr lang="en" sz="2400" dirty="0"/>
              <a:t>04. Feature </a:t>
            </a:r>
            <a:r>
              <a:rPr lang="en" dirty="0"/>
              <a:t>Engineering</a:t>
            </a:r>
            <a:br>
              <a:rPr lang="en-IN" sz="1600" dirty="0"/>
            </a:br>
            <a:endParaRPr dirty="0"/>
          </a:p>
        </p:txBody>
      </p:sp>
      <p:sp>
        <p:nvSpPr>
          <p:cNvPr id="5" name="Google Shape;726;p34">
            <a:extLst>
              <a:ext uri="{FF2B5EF4-FFF2-40B4-BE49-F238E27FC236}">
                <a16:creationId xmlns:a16="http://schemas.microsoft.com/office/drawing/2014/main" id="{7F98C5E5-9F70-1591-8ADA-D58C3CC03907}"/>
              </a:ext>
            </a:extLst>
          </p:cNvPr>
          <p:cNvSpPr txBox="1">
            <a:spLocks/>
          </p:cNvSpPr>
          <p:nvPr/>
        </p:nvSpPr>
        <p:spPr>
          <a:xfrm>
            <a:off x="4778919" y="293512"/>
            <a:ext cx="4154311" cy="12643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9pPr>
          </a:lstStyle>
          <a:p>
            <a:pPr>
              <a:lnSpc>
                <a:spcPct val="107000"/>
              </a:lnSpc>
              <a:spcAft>
                <a:spcPts val="800"/>
              </a:spcAft>
            </a:pPr>
            <a:r>
              <a:rPr lang="en-US" sz="2000" dirty="0">
                <a:solidFill>
                  <a:schemeClr val="bg1">
                    <a:lumMod val="65000"/>
                    <a:lumOff val="35000"/>
                  </a:schemeClr>
                </a:solidFill>
              </a:rPr>
              <a:t>Features &amp; Cat behavior</a:t>
            </a:r>
            <a:endParaRPr lang="en-US" sz="3600" dirty="0"/>
          </a:p>
        </p:txBody>
      </p:sp>
      <p:sp>
        <p:nvSpPr>
          <p:cNvPr id="7" name="Google Shape;727;p34">
            <a:extLst>
              <a:ext uri="{FF2B5EF4-FFF2-40B4-BE49-F238E27FC236}">
                <a16:creationId xmlns:a16="http://schemas.microsoft.com/office/drawing/2014/main" id="{C9F831B4-3BDE-B908-396B-0595C3449E11}"/>
              </a:ext>
            </a:extLst>
          </p:cNvPr>
          <p:cNvSpPr txBox="1">
            <a:spLocks/>
          </p:cNvSpPr>
          <p:nvPr/>
        </p:nvSpPr>
        <p:spPr>
          <a:xfrm>
            <a:off x="4677318" y="1341260"/>
            <a:ext cx="4154311" cy="29598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chemeClr val="lt1"/>
              </a:buClr>
              <a:buSzPts val="1400"/>
              <a:buFont typeface="Calibri"/>
              <a:buNone/>
              <a:defRPr>
                <a:solidFill>
                  <a:schemeClr val="lt1"/>
                </a:solidFill>
                <a:latin typeface="Calibri" panose="020F0502020204030204" pitchFamily="34" charset="0"/>
                <a:ea typeface="Calibri"/>
                <a:cs typeface="Calibri" panose="020F0502020204030204" pitchFamily="34" charset="0"/>
              </a:defRPr>
            </a:lvl1pPr>
            <a:lvl2pPr marL="914400" indent="-317500">
              <a:buClr>
                <a:schemeClr val="lt1"/>
              </a:buClr>
              <a:buSzPts val="1400"/>
              <a:buFont typeface="Calibri"/>
              <a:buNone/>
              <a:defRPr>
                <a:solidFill>
                  <a:schemeClr val="lt1"/>
                </a:solidFill>
                <a:latin typeface="Calibri"/>
                <a:ea typeface="Calibri"/>
                <a:cs typeface="Calibri"/>
              </a:defRPr>
            </a:lvl2pPr>
            <a:lvl3pPr marL="1371600" indent="-317500">
              <a:buClr>
                <a:schemeClr val="lt1"/>
              </a:buClr>
              <a:buSzPts val="1400"/>
              <a:buFont typeface="Calibri"/>
              <a:buNone/>
              <a:defRPr>
                <a:solidFill>
                  <a:schemeClr val="lt1"/>
                </a:solidFill>
                <a:latin typeface="Calibri"/>
                <a:ea typeface="Calibri"/>
                <a:cs typeface="Calibri"/>
              </a:defRPr>
            </a:lvl3pPr>
            <a:lvl4pPr marL="1828800" indent="-317500">
              <a:buClr>
                <a:schemeClr val="lt1"/>
              </a:buClr>
              <a:buSzPts val="1400"/>
              <a:buFont typeface="Calibri"/>
              <a:buNone/>
              <a:defRPr>
                <a:solidFill>
                  <a:schemeClr val="lt1"/>
                </a:solidFill>
                <a:latin typeface="Calibri"/>
                <a:ea typeface="Calibri"/>
                <a:cs typeface="Calibri"/>
              </a:defRPr>
            </a:lvl4pPr>
            <a:lvl5pPr marL="2286000" indent="-317500">
              <a:buClr>
                <a:schemeClr val="lt1"/>
              </a:buClr>
              <a:buSzPts val="1400"/>
              <a:buFont typeface="Calibri"/>
              <a:buNone/>
              <a:defRPr>
                <a:solidFill>
                  <a:schemeClr val="lt1"/>
                </a:solidFill>
                <a:latin typeface="Calibri"/>
                <a:ea typeface="Calibri"/>
                <a:cs typeface="Calibri"/>
              </a:defRPr>
            </a:lvl5pPr>
            <a:lvl6pPr marL="2743200" indent="-317500">
              <a:buClr>
                <a:schemeClr val="lt1"/>
              </a:buClr>
              <a:buSzPts val="1400"/>
              <a:buFont typeface="Calibri"/>
              <a:buNone/>
              <a:defRPr>
                <a:solidFill>
                  <a:schemeClr val="lt1"/>
                </a:solidFill>
                <a:latin typeface="Calibri"/>
                <a:ea typeface="Calibri"/>
                <a:cs typeface="Calibri"/>
              </a:defRPr>
            </a:lvl6pPr>
            <a:lvl7pPr marL="3200400" indent="-317500">
              <a:buClr>
                <a:schemeClr val="lt1"/>
              </a:buClr>
              <a:buSzPts val="1400"/>
              <a:buFont typeface="Calibri"/>
              <a:buNone/>
              <a:defRPr>
                <a:solidFill>
                  <a:schemeClr val="lt1"/>
                </a:solidFill>
                <a:latin typeface="Calibri"/>
                <a:ea typeface="Calibri"/>
                <a:cs typeface="Calibri"/>
              </a:defRPr>
            </a:lvl7pPr>
            <a:lvl8pPr marL="3657600" indent="-317500">
              <a:buClr>
                <a:schemeClr val="lt1"/>
              </a:buClr>
              <a:buSzPts val="1400"/>
              <a:buFont typeface="Calibri"/>
              <a:buNone/>
              <a:defRPr>
                <a:solidFill>
                  <a:schemeClr val="lt1"/>
                </a:solidFill>
                <a:latin typeface="Calibri"/>
                <a:ea typeface="Calibri"/>
                <a:cs typeface="Calibri"/>
              </a:defRPr>
            </a:lvl8pPr>
            <a:lvl9pPr marL="4114800" indent="-317500">
              <a:buClr>
                <a:schemeClr val="lt1"/>
              </a:buClr>
              <a:buSzPts val="1400"/>
              <a:buFont typeface="Calibri"/>
              <a:buNone/>
              <a:defRPr>
                <a:solidFill>
                  <a:schemeClr val="lt1"/>
                </a:solidFill>
                <a:latin typeface="Calibri"/>
                <a:ea typeface="Calibri"/>
                <a:cs typeface="Calibri"/>
              </a:defRPr>
            </a:lvl9pPr>
          </a:lstStyle>
          <a:p>
            <a:pPr marL="342900" indent="-342900">
              <a:buFont typeface="+mj-lt"/>
              <a:buAutoNum type="arabicPeriod"/>
            </a:pPr>
            <a:r>
              <a:rPr lang="en-IN" dirty="0">
                <a:solidFill>
                  <a:schemeClr val="bg1">
                    <a:lumMod val="75000"/>
                    <a:lumOff val="25000"/>
                  </a:schemeClr>
                </a:solidFill>
              </a:rPr>
              <a:t>Perform data transformation (for frequency domain , time domain)</a:t>
            </a:r>
          </a:p>
          <a:p>
            <a:pPr marL="342900" indent="-342900">
              <a:buFont typeface="+mj-lt"/>
              <a:buAutoNum type="arabicPeriod"/>
            </a:pPr>
            <a:endParaRPr lang="en-IN" dirty="0">
              <a:solidFill>
                <a:schemeClr val="bg1">
                  <a:lumMod val="75000"/>
                  <a:lumOff val="25000"/>
                </a:schemeClr>
              </a:solidFill>
            </a:endParaRPr>
          </a:p>
          <a:p>
            <a:pPr marL="342900" indent="-342900">
              <a:buFont typeface="+mj-lt"/>
              <a:buAutoNum type="arabicPeriod"/>
            </a:pPr>
            <a:r>
              <a:rPr lang="en-IN" dirty="0">
                <a:solidFill>
                  <a:schemeClr val="bg1">
                    <a:lumMod val="75000"/>
                    <a:lumOff val="25000"/>
                  </a:schemeClr>
                </a:solidFill>
              </a:rPr>
              <a:t>cat have a specific behaviour pattern</a:t>
            </a:r>
          </a:p>
          <a:p>
            <a:pPr marL="342900" indent="-342900">
              <a:buFont typeface="+mj-lt"/>
              <a:buAutoNum type="arabicPeriod"/>
            </a:pPr>
            <a:endParaRPr lang="en-IN" dirty="0">
              <a:solidFill>
                <a:schemeClr val="bg1">
                  <a:lumMod val="75000"/>
                  <a:lumOff val="25000"/>
                </a:schemeClr>
              </a:solidFill>
            </a:endParaRPr>
          </a:p>
          <a:p>
            <a:pPr marL="342900" indent="-342900">
              <a:buFont typeface="+mj-lt"/>
              <a:buAutoNum type="arabicPeriod"/>
            </a:pPr>
            <a:r>
              <a:rPr lang="en-IN" dirty="0">
                <a:solidFill>
                  <a:schemeClr val="bg1">
                    <a:lumMod val="75000"/>
                    <a:lumOff val="25000"/>
                  </a:schemeClr>
                </a:solidFill>
              </a:rPr>
              <a:t>the relationship of features with target variable</a:t>
            </a:r>
          </a:p>
        </p:txBody>
      </p:sp>
    </p:spTree>
    <p:extLst>
      <p:ext uri="{BB962C8B-B14F-4D97-AF65-F5344CB8AC3E}">
        <p14:creationId xmlns:p14="http://schemas.microsoft.com/office/powerpoint/2010/main" val="92133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5"/>
          <p:cNvSpPr txBox="1">
            <a:spLocks noGrp="1"/>
          </p:cNvSpPr>
          <p:nvPr>
            <p:ph type="title"/>
          </p:nvPr>
        </p:nvSpPr>
        <p:spPr>
          <a:xfrm>
            <a:off x="415625" y="372600"/>
            <a:ext cx="76809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Topics/Agenda</a:t>
            </a:r>
            <a:endParaRPr dirty="0"/>
          </a:p>
        </p:txBody>
      </p:sp>
      <p:sp>
        <p:nvSpPr>
          <p:cNvPr id="733" name="Google Shape;733;p35"/>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734" name="Google Shape;734;p35"/>
          <p:cNvSpPr txBox="1">
            <a:spLocks noGrp="1"/>
          </p:cNvSpPr>
          <p:nvPr>
            <p:ph type="subTitle" idx="3"/>
          </p:nvPr>
        </p:nvSpPr>
        <p:spPr>
          <a:xfrm>
            <a:off x="780265" y="12650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5" name="Google Shape;735;p35"/>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736" name="Google Shape;736;p35"/>
          <p:cNvSpPr txBox="1">
            <a:spLocks noGrp="1"/>
          </p:cNvSpPr>
          <p:nvPr>
            <p:ph type="subTitle" idx="6"/>
          </p:nvPr>
        </p:nvSpPr>
        <p:spPr>
          <a:xfrm>
            <a:off x="780265" y="196880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7" name="Google Shape;737;p35"/>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738" name="Google Shape;738;p35"/>
          <p:cNvSpPr txBox="1">
            <a:spLocks noGrp="1"/>
          </p:cNvSpPr>
          <p:nvPr>
            <p:ph type="subTitle" idx="9"/>
          </p:nvPr>
        </p:nvSpPr>
        <p:spPr>
          <a:xfrm>
            <a:off x="780265" y="267252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9" name="Google Shape;739;p35"/>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740" name="Google Shape;740;p35"/>
          <p:cNvSpPr txBox="1">
            <a:spLocks noGrp="1"/>
          </p:cNvSpPr>
          <p:nvPr>
            <p:ph type="subTitle" idx="15"/>
          </p:nvPr>
        </p:nvSpPr>
        <p:spPr>
          <a:xfrm>
            <a:off x="780265" y="337625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41" name="Google Shape;741;p35"/>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
        <p:nvSpPr>
          <p:cNvPr id="742" name="Google Shape;742;p35"/>
          <p:cNvSpPr txBox="1">
            <a:spLocks noGrp="1"/>
          </p:cNvSpPr>
          <p:nvPr>
            <p:ph type="subTitle" idx="18"/>
          </p:nvPr>
        </p:nvSpPr>
        <p:spPr>
          <a:xfrm>
            <a:off x="780265" y="40799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43" name="Google Shape;743;p35"/>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744" name="Google Shape;744;p35"/>
          <p:cNvSpPr txBox="1">
            <a:spLocks noGrp="1"/>
          </p:cNvSpPr>
          <p:nvPr>
            <p:ph type="subTitle" idx="21"/>
          </p:nvPr>
        </p:nvSpPr>
        <p:spPr>
          <a:xfrm>
            <a:off x="5203540" y="12650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45" name="Google Shape;745;p35"/>
          <p:cNvSpPr txBox="1">
            <a:spLocks noGrp="1"/>
          </p:cNvSpPr>
          <p:nvPr>
            <p:ph type="subTitle" idx="23"/>
          </p:nvPr>
        </p:nvSpPr>
        <p:spPr>
          <a:xfrm>
            <a:off x="4838900" y="196880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07</a:t>
            </a:r>
            <a:endParaRPr dirty="0"/>
          </a:p>
        </p:txBody>
      </p:sp>
      <p:sp>
        <p:nvSpPr>
          <p:cNvPr id="746" name="Google Shape;746;p35"/>
          <p:cNvSpPr txBox="1">
            <a:spLocks noGrp="1"/>
          </p:cNvSpPr>
          <p:nvPr>
            <p:ph type="subTitle" idx="24"/>
          </p:nvPr>
        </p:nvSpPr>
        <p:spPr>
          <a:xfrm>
            <a:off x="5203540" y="196880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53" name="Google Shape;753;p35"/>
          <p:cNvSpPr txBox="1">
            <a:spLocks noGrp="1"/>
          </p:cNvSpPr>
          <p:nvPr>
            <p:ph type="subTitle" idx="1"/>
          </p:nvPr>
        </p:nvSpPr>
        <p:spPr>
          <a:xfrm>
            <a:off x="1021126" y="1265075"/>
            <a:ext cx="3291900" cy="320100"/>
          </a:xfrm>
          <a:prstGeom prst="rect">
            <a:avLst/>
          </a:prstGeom>
          <a:noFill/>
          <a:ln>
            <a:noFill/>
          </a:ln>
        </p:spPr>
        <p:txBody>
          <a:bodyPr spcFirstLastPara="1" wrap="square" lIns="0" tIns="0" rIns="0" bIns="0" anchor="ctr" anchorCtr="0">
            <a:noAutofit/>
          </a:bodyPr>
          <a:lstStyle/>
          <a:p>
            <a:pPr marL="0" indent="0"/>
            <a:r>
              <a:rPr lang="en-IN" sz="1200" dirty="0"/>
              <a:t>Objective</a:t>
            </a:r>
          </a:p>
        </p:txBody>
      </p:sp>
      <p:sp>
        <p:nvSpPr>
          <p:cNvPr id="754" name="Google Shape;754;p35"/>
          <p:cNvSpPr txBox="1">
            <a:spLocks noGrp="1"/>
          </p:cNvSpPr>
          <p:nvPr>
            <p:ph type="subTitle" idx="4"/>
          </p:nvPr>
        </p:nvSpPr>
        <p:spPr>
          <a:xfrm>
            <a:off x="1021126" y="1968800"/>
            <a:ext cx="3291900" cy="320100"/>
          </a:xfrm>
          <a:prstGeom prst="rect">
            <a:avLst/>
          </a:prstGeom>
          <a:noFill/>
          <a:ln>
            <a:noFill/>
          </a:ln>
        </p:spPr>
        <p:txBody>
          <a:bodyPr spcFirstLastPara="1" wrap="square" lIns="0" tIns="0" rIns="0" bIns="0" anchor="ctr" anchorCtr="0">
            <a:noAutofit/>
          </a:bodyPr>
          <a:lstStyle/>
          <a:p>
            <a:pPr marL="0" indent="0"/>
            <a:r>
              <a:rPr lang="en-IN" sz="1200" dirty="0"/>
              <a:t>Data Preparation</a:t>
            </a:r>
            <a:endParaRPr sz="1200" dirty="0"/>
          </a:p>
        </p:txBody>
      </p:sp>
      <p:sp>
        <p:nvSpPr>
          <p:cNvPr id="755" name="Google Shape;755;p35"/>
          <p:cNvSpPr txBox="1">
            <a:spLocks noGrp="1"/>
          </p:cNvSpPr>
          <p:nvPr>
            <p:ph type="subTitle" idx="7"/>
          </p:nvPr>
        </p:nvSpPr>
        <p:spPr>
          <a:xfrm>
            <a:off x="1021126" y="2672525"/>
            <a:ext cx="3291900" cy="320100"/>
          </a:xfrm>
          <a:prstGeom prst="rect">
            <a:avLst/>
          </a:prstGeom>
          <a:noFill/>
          <a:ln>
            <a:noFill/>
          </a:ln>
        </p:spPr>
        <p:txBody>
          <a:bodyPr spcFirstLastPara="1" wrap="square" lIns="0" tIns="0" rIns="0" bIns="0" anchor="ctr" anchorCtr="0">
            <a:noAutofit/>
          </a:bodyPr>
          <a:lstStyle/>
          <a:p>
            <a:pPr marL="0" indent="0"/>
            <a:r>
              <a:rPr lang="en-US" sz="1200" dirty="0"/>
              <a:t>Data exploration and Hypothesis Validation</a:t>
            </a:r>
          </a:p>
        </p:txBody>
      </p:sp>
      <p:sp>
        <p:nvSpPr>
          <p:cNvPr id="756" name="Google Shape;756;p35"/>
          <p:cNvSpPr txBox="1">
            <a:spLocks noGrp="1"/>
          </p:cNvSpPr>
          <p:nvPr>
            <p:ph type="subTitle" idx="13"/>
          </p:nvPr>
        </p:nvSpPr>
        <p:spPr>
          <a:xfrm>
            <a:off x="1021126" y="3376250"/>
            <a:ext cx="3291900" cy="320100"/>
          </a:xfrm>
          <a:prstGeom prst="rect">
            <a:avLst/>
          </a:prstGeom>
          <a:noFill/>
          <a:ln>
            <a:noFill/>
          </a:ln>
        </p:spPr>
        <p:txBody>
          <a:bodyPr spcFirstLastPara="1" wrap="square" lIns="0" tIns="0" rIns="0" bIns="0" anchor="ctr" anchorCtr="0">
            <a:noAutofit/>
          </a:bodyPr>
          <a:lstStyle/>
          <a:p>
            <a:pPr marL="0" indent="0"/>
            <a:r>
              <a:rPr lang="en-IN" sz="1200" dirty="0"/>
              <a:t>Feature Engineering</a:t>
            </a:r>
          </a:p>
        </p:txBody>
      </p:sp>
      <p:sp>
        <p:nvSpPr>
          <p:cNvPr id="757" name="Google Shape;757;p35"/>
          <p:cNvSpPr txBox="1">
            <a:spLocks noGrp="1"/>
          </p:cNvSpPr>
          <p:nvPr>
            <p:ph type="subTitle" idx="16"/>
          </p:nvPr>
        </p:nvSpPr>
        <p:spPr>
          <a:xfrm>
            <a:off x="1021125" y="4079975"/>
            <a:ext cx="3473329" cy="320100"/>
          </a:xfrm>
          <a:prstGeom prst="rect">
            <a:avLst/>
          </a:prstGeom>
          <a:noFill/>
          <a:ln>
            <a:noFill/>
          </a:ln>
        </p:spPr>
        <p:txBody>
          <a:bodyPr spcFirstLastPara="1" wrap="square" lIns="0" tIns="0" rIns="0" bIns="0" anchor="ctr" anchorCtr="0">
            <a:noAutofit/>
          </a:bodyPr>
          <a:lstStyle/>
          <a:p>
            <a:pPr marL="0" indent="0"/>
            <a:r>
              <a:rPr lang="en-IN" sz="1200" dirty="0"/>
              <a:t>Train model to predict the elimination and non-elimination activity</a:t>
            </a:r>
          </a:p>
        </p:txBody>
      </p:sp>
      <p:sp>
        <p:nvSpPr>
          <p:cNvPr id="758" name="Google Shape;758;p35"/>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p>
            <a:pPr marL="0" indent="0"/>
            <a:r>
              <a:rPr lang="en-US" sz="1200" dirty="0"/>
              <a:t>Train model to predict the urination and defecation</a:t>
            </a:r>
          </a:p>
        </p:txBody>
      </p:sp>
      <p:sp>
        <p:nvSpPr>
          <p:cNvPr id="759" name="Google Shape;759;p35"/>
          <p:cNvSpPr txBox="1">
            <a:spLocks noGrp="1"/>
          </p:cNvSpPr>
          <p:nvPr>
            <p:ph type="subTitle" idx="22"/>
          </p:nvPr>
        </p:nvSpPr>
        <p:spPr>
          <a:xfrm>
            <a:off x="5444401" y="1968800"/>
            <a:ext cx="3291900" cy="320100"/>
          </a:xfrm>
          <a:prstGeom prst="rect">
            <a:avLst/>
          </a:prstGeom>
        </p:spPr>
        <p:txBody>
          <a:bodyPr spcFirstLastPara="1" wrap="square" lIns="0" tIns="0" rIns="0" bIns="0" anchor="ctr" anchorCtr="0">
            <a:noAutofit/>
          </a:bodyPr>
          <a:lstStyle/>
          <a:p>
            <a:pPr marL="0" indent="0"/>
            <a:r>
              <a:rPr lang="en-IN" sz="1200" dirty="0"/>
              <a:t>Business Insights</a:t>
            </a:r>
          </a:p>
        </p:txBody>
      </p:sp>
      <p:cxnSp>
        <p:nvCxnSpPr>
          <p:cNvPr id="763" name="Google Shape;763;p35"/>
          <p:cNvCxnSpPr/>
          <p:nvPr/>
        </p:nvCxnSpPr>
        <p:spPr>
          <a:xfrm>
            <a:off x="4595096" y="1265075"/>
            <a:ext cx="0" cy="3135000"/>
          </a:xfrm>
          <a:prstGeom prst="straightConnector1">
            <a:avLst/>
          </a:prstGeom>
          <a:noFill/>
          <a:ln w="9525" cap="flat" cmpd="sng">
            <a:solidFill>
              <a:schemeClr val="accent3"/>
            </a:solidFill>
            <a:prstDash val="dot"/>
            <a:round/>
            <a:headEnd type="none" w="med" len="med"/>
            <a:tailEnd type="none" w="med" len="med"/>
          </a:ln>
        </p:spPr>
      </p:cxnSp>
      <p:sp>
        <p:nvSpPr>
          <p:cNvPr id="2" name="Google Shape;745;p35">
            <a:extLst>
              <a:ext uri="{FF2B5EF4-FFF2-40B4-BE49-F238E27FC236}">
                <a16:creationId xmlns:a16="http://schemas.microsoft.com/office/drawing/2014/main" id="{65F19C1B-D498-0243-A603-F6895891D98A}"/>
              </a:ext>
            </a:extLst>
          </p:cNvPr>
          <p:cNvSpPr txBox="1">
            <a:spLocks/>
          </p:cNvSpPr>
          <p:nvPr/>
        </p:nvSpPr>
        <p:spPr>
          <a:xfrm>
            <a:off x="4838900" y="2672525"/>
            <a:ext cx="365700" cy="3059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1pPr>
            <a:lvl2pPr marL="914400" marR="0" lvl="1"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2pPr>
            <a:lvl3pPr marL="1371600" marR="0" lvl="2"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3pPr>
            <a:lvl4pPr marL="1828800" marR="0" lvl="3"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4pPr>
            <a:lvl5pPr marL="2286000" marR="0" lvl="4"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5pPr>
            <a:lvl6pPr marL="2743200" marR="0" lvl="5"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6pPr>
            <a:lvl7pPr marL="3200400" marR="0" lvl="6"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7pPr>
            <a:lvl8pPr marL="3657600" marR="0" lvl="7"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8pPr>
            <a:lvl9pPr marL="4114800" marR="0" lvl="8"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9pPr>
          </a:lstStyle>
          <a:p>
            <a:pPr marL="0" indent="0"/>
            <a:r>
              <a:rPr lang="en" dirty="0"/>
              <a:t>08</a:t>
            </a:r>
          </a:p>
        </p:txBody>
      </p:sp>
      <p:sp>
        <p:nvSpPr>
          <p:cNvPr id="3" name="Google Shape;746;p35">
            <a:extLst>
              <a:ext uri="{FF2B5EF4-FFF2-40B4-BE49-F238E27FC236}">
                <a16:creationId xmlns:a16="http://schemas.microsoft.com/office/drawing/2014/main" id="{A83F0196-5C82-3C3F-BF9A-E1A1308155D8}"/>
              </a:ext>
            </a:extLst>
          </p:cNvPr>
          <p:cNvSpPr txBox="1">
            <a:spLocks/>
          </p:cNvSpPr>
          <p:nvPr/>
        </p:nvSpPr>
        <p:spPr>
          <a:xfrm>
            <a:off x="5203540" y="2672525"/>
            <a:ext cx="101700" cy="3059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1pPr>
            <a:lvl2pPr marL="914400" marR="0" lvl="1"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2pPr>
            <a:lvl3pPr marL="1371600" marR="0" lvl="2"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3pPr>
            <a:lvl4pPr marL="1828800" marR="0" lvl="3"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4pPr>
            <a:lvl5pPr marL="2286000" marR="0" lvl="4"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5pPr>
            <a:lvl6pPr marL="2743200" marR="0" lvl="5"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6pPr>
            <a:lvl7pPr marL="3200400" marR="0" lvl="6"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7pPr>
            <a:lvl8pPr marL="3657600" marR="0" lvl="7"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8pPr>
            <a:lvl9pPr marL="4114800" marR="0" lvl="8"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9pPr>
          </a:lstStyle>
          <a:p>
            <a:pPr marL="0" indent="0"/>
            <a:r>
              <a:rPr lang="en"/>
              <a:t>｜</a:t>
            </a:r>
          </a:p>
        </p:txBody>
      </p:sp>
      <p:sp>
        <p:nvSpPr>
          <p:cNvPr id="4" name="Google Shape;759;p35">
            <a:extLst>
              <a:ext uri="{FF2B5EF4-FFF2-40B4-BE49-F238E27FC236}">
                <a16:creationId xmlns:a16="http://schemas.microsoft.com/office/drawing/2014/main" id="{2F27E17C-C05D-D907-1D92-090F5107D896}"/>
              </a:ext>
            </a:extLst>
          </p:cNvPr>
          <p:cNvSpPr txBox="1">
            <a:spLocks/>
          </p:cNvSpPr>
          <p:nvPr/>
        </p:nvSpPr>
        <p:spPr>
          <a:xfrm>
            <a:off x="5444401" y="2658336"/>
            <a:ext cx="3291900" cy="320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9pPr>
          </a:lstStyle>
          <a:p>
            <a:pPr marL="0" indent="0"/>
            <a:r>
              <a:rPr lang="en-IN" sz="1200"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37" name="Picture 36">
            <a:extLst>
              <a:ext uri="{FF2B5EF4-FFF2-40B4-BE49-F238E27FC236}">
                <a16:creationId xmlns:a16="http://schemas.microsoft.com/office/drawing/2014/main" id="{C171DC3A-4294-945E-0808-FB022DE6B320}"/>
              </a:ext>
            </a:extLst>
          </p:cNvPr>
          <p:cNvPicPr>
            <a:picLocks noChangeAspect="1"/>
          </p:cNvPicPr>
          <p:nvPr/>
        </p:nvPicPr>
        <p:blipFill>
          <a:blip r:embed="rId3"/>
          <a:stretch>
            <a:fillRect/>
          </a:stretch>
        </p:blipFill>
        <p:spPr>
          <a:xfrm>
            <a:off x="3902747" y="2873933"/>
            <a:ext cx="2701281" cy="1673800"/>
          </a:xfrm>
          <a:prstGeom prst="rect">
            <a:avLst/>
          </a:prstGeom>
        </p:spPr>
      </p:pic>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04 – Feature Engineering</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3632460" cy="2731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Feature A: Signal Processing (Power Spectral Density)</a:t>
            </a:r>
          </a:p>
        </p:txBody>
      </p:sp>
      <p:sp>
        <p:nvSpPr>
          <p:cNvPr id="36" name="Rectangle: Rounded Corners 35">
            <a:extLst>
              <a:ext uri="{FF2B5EF4-FFF2-40B4-BE49-F238E27FC236}">
                <a16:creationId xmlns:a16="http://schemas.microsoft.com/office/drawing/2014/main" id="{B18A2CC8-4B07-8A1F-66C3-D477F2826E36}"/>
              </a:ext>
            </a:extLst>
          </p:cNvPr>
          <p:cNvSpPr/>
          <p:nvPr/>
        </p:nvSpPr>
        <p:spPr>
          <a:xfrm>
            <a:off x="504488" y="1052465"/>
            <a:ext cx="3267523" cy="384987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139700" indent="0">
              <a:buNone/>
            </a:pPr>
            <a:r>
              <a:rPr lang="en-US" sz="1200" b="1" dirty="0">
                <a:solidFill>
                  <a:schemeClr val="bg1">
                    <a:lumMod val="65000"/>
                    <a:lumOff val="35000"/>
                  </a:schemeClr>
                </a:solidFill>
                <a:latin typeface="Calibri" panose="020F0502020204030204" pitchFamily="34" charset="0"/>
                <a:cs typeface="Calibri" panose="020F0502020204030204" pitchFamily="34" charset="0"/>
              </a:rPr>
              <a:t>Transformations between time and frequency-domain</a:t>
            </a:r>
          </a:p>
          <a:p>
            <a:pPr marL="139700" indent="0">
              <a:buNone/>
            </a:pPr>
            <a:endParaRPr lang="en-US" sz="1200" dirty="0">
              <a:solidFill>
                <a:schemeClr val="bg1">
                  <a:lumMod val="65000"/>
                  <a:lumOff val="35000"/>
                </a:schemeClr>
              </a:solidFill>
              <a:latin typeface="Calibri" panose="020F0502020204030204" pitchFamily="34" charset="0"/>
              <a:cs typeface="Calibri" panose="020F0502020204030204" pitchFamily="34" charset="0"/>
            </a:endParaRPr>
          </a:p>
          <a:p>
            <a:pPr marL="171450" lvl="5" indent="-171450">
              <a:buFont typeface="Arial" panose="020B0604020202020204" pitchFamily="34" charset="0"/>
              <a:buChar char="•"/>
            </a:pPr>
            <a:r>
              <a:rPr lang="en-US" sz="1200" b="1" dirty="0">
                <a:solidFill>
                  <a:schemeClr val="bg1">
                    <a:lumMod val="65000"/>
                    <a:lumOff val="35000"/>
                  </a:schemeClr>
                </a:solidFill>
                <a:latin typeface="Calibri" panose="020F0502020204030204" pitchFamily="34" charset="0"/>
                <a:cs typeface="Calibri" panose="020F0502020204030204" pitchFamily="34" charset="0"/>
              </a:rPr>
              <a:t>Fast Fourier Transform (FFT) </a:t>
            </a:r>
            <a:r>
              <a:rPr lang="en-US" sz="1200" dirty="0">
                <a:solidFill>
                  <a:schemeClr val="bg1">
                    <a:lumMod val="65000"/>
                    <a:lumOff val="35000"/>
                  </a:schemeClr>
                </a:solidFill>
                <a:latin typeface="Calibri" panose="020F0502020204030204" pitchFamily="34" charset="0"/>
                <a:cs typeface="Calibri" panose="020F0502020204030204" pitchFamily="34" charset="0"/>
              </a:rPr>
              <a:t>: It is an efficient algorithm for calculating the Discrete Fourier Transform (DFT) and is the de facto standard to calculate a Fourier Transform. </a:t>
            </a:r>
            <a:endParaRPr lang="en-US" sz="1200" b="0" i="0" dirty="0">
              <a:solidFill>
                <a:schemeClr val="bg1">
                  <a:lumMod val="65000"/>
                  <a:lumOff val="35000"/>
                </a:schemeClr>
              </a:solidFill>
              <a:effectLst/>
              <a:latin typeface="Calibri" panose="020F0502020204030204" pitchFamily="34" charset="0"/>
              <a:cs typeface="Calibri" panose="020F0502020204030204" pitchFamily="34" charset="0"/>
            </a:endParaRPr>
          </a:p>
          <a:p>
            <a:pPr marL="311150" lvl="3" indent="-171450">
              <a:buFont typeface="Arial" panose="020B0604020202020204" pitchFamily="34" charset="0"/>
              <a:buChar char="•"/>
            </a:pPr>
            <a:endParaRPr lang="en-IN" sz="1200" dirty="0">
              <a:solidFill>
                <a:schemeClr val="bg1">
                  <a:lumMod val="65000"/>
                  <a:lumOff val="35000"/>
                </a:schemeClr>
              </a:solidFill>
              <a:latin typeface="Calibri" panose="020F0502020204030204" pitchFamily="34" charset="0"/>
              <a:cs typeface="Calibri" panose="020F0502020204030204" pitchFamily="34" charset="0"/>
            </a:endParaRPr>
          </a:p>
          <a:p>
            <a:pPr marL="171450" lvl="3" indent="-171450">
              <a:buFont typeface="Arial" panose="020B0604020202020204" pitchFamily="34" charset="0"/>
              <a:buChar char="•"/>
            </a:pPr>
            <a:r>
              <a:rPr lang="en-IN" sz="1200" b="1" dirty="0">
                <a:solidFill>
                  <a:schemeClr val="bg1">
                    <a:lumMod val="65000"/>
                    <a:lumOff val="35000"/>
                  </a:schemeClr>
                </a:solidFill>
                <a:latin typeface="Calibri" panose="020F0502020204030204" pitchFamily="34" charset="0"/>
                <a:cs typeface="Calibri" panose="020F0502020204030204" pitchFamily="34" charset="0"/>
              </a:rPr>
              <a:t>Power Spectral Density </a:t>
            </a:r>
            <a:r>
              <a:rPr lang="en-IN" sz="1200" dirty="0">
                <a:solidFill>
                  <a:schemeClr val="bg1">
                    <a:lumMod val="65000"/>
                    <a:lumOff val="35000"/>
                  </a:schemeClr>
                </a:solidFill>
                <a:latin typeface="Calibri" panose="020F0502020204030204" pitchFamily="34" charset="0"/>
                <a:cs typeface="Calibri" panose="020F0502020204030204" pitchFamily="34" charset="0"/>
              </a:rPr>
              <a:t>: </a:t>
            </a:r>
            <a:r>
              <a:rPr lang="en-US" sz="1200" b="0" i="0" dirty="0">
                <a:solidFill>
                  <a:schemeClr val="bg1">
                    <a:lumMod val="65000"/>
                    <a:lumOff val="35000"/>
                  </a:schemeClr>
                </a:solidFill>
                <a:effectLst/>
                <a:latin typeface="Calibri" panose="020F0502020204030204" pitchFamily="34" charset="0"/>
                <a:cs typeface="Calibri" panose="020F0502020204030204" pitchFamily="34" charset="0"/>
              </a:rPr>
              <a:t>Similar to the FFT, it describes the frequency spectrum of a signal. But in addition to the FFT it also takes the power distribution at each frequency (bin) into account. </a:t>
            </a:r>
          </a:p>
          <a:p>
            <a:pPr marL="171450" lvl="3" indent="-171450">
              <a:buFont typeface="Arial" panose="020B0604020202020204" pitchFamily="34" charset="0"/>
              <a:buChar char="•"/>
            </a:pPr>
            <a:endParaRPr lang="en-IN" sz="1200" dirty="0">
              <a:solidFill>
                <a:schemeClr val="bg1">
                  <a:lumMod val="65000"/>
                  <a:lumOff val="35000"/>
                </a:schemeClr>
              </a:solidFill>
              <a:latin typeface="Calibri" panose="020F0502020204030204" pitchFamily="34" charset="0"/>
              <a:cs typeface="Calibri" panose="020F0502020204030204" pitchFamily="34" charset="0"/>
            </a:endParaRPr>
          </a:p>
          <a:p>
            <a:pPr marL="171450" lvl="3" indent="-171450">
              <a:buFont typeface="Arial" panose="020B0604020202020204" pitchFamily="34" charset="0"/>
              <a:buChar char="•"/>
            </a:pPr>
            <a:r>
              <a:rPr lang="en-IN" sz="1200" b="1" dirty="0">
                <a:solidFill>
                  <a:schemeClr val="bg1">
                    <a:lumMod val="65000"/>
                    <a:lumOff val="35000"/>
                  </a:schemeClr>
                </a:solidFill>
                <a:latin typeface="Calibri" panose="020F0502020204030204" pitchFamily="34" charset="0"/>
                <a:cs typeface="Calibri" panose="020F0502020204030204" pitchFamily="34" charset="0"/>
              </a:rPr>
              <a:t>Autocorrelation  : </a:t>
            </a:r>
            <a:r>
              <a:rPr lang="en-US" sz="1200" b="0" i="0" dirty="0">
                <a:solidFill>
                  <a:srgbClr val="47425D"/>
                </a:solidFill>
                <a:effectLst/>
                <a:latin typeface="Calibri" panose="020F0502020204030204" pitchFamily="34" charset="0"/>
                <a:cs typeface="Calibri" panose="020F0502020204030204" pitchFamily="34" charset="0"/>
              </a:rPr>
              <a:t>The auto-correlation function calculates the correlation of a signal with a time-delayed version of itself. </a:t>
            </a:r>
            <a:endParaRPr lang="en-IN" sz="1200" b="1" dirty="0">
              <a:solidFill>
                <a:schemeClr val="bg1">
                  <a:lumMod val="65000"/>
                  <a:lumOff val="35000"/>
                </a:schemeClr>
              </a:solidFill>
              <a:latin typeface="Calibri" panose="020F0502020204030204" pitchFamily="34" charset="0"/>
              <a:cs typeface="Calibri" panose="020F0502020204030204" pitchFamily="34" charset="0"/>
            </a:endParaRPr>
          </a:p>
          <a:p>
            <a:pPr marL="171450" lvl="3" indent="-171450">
              <a:buFont typeface="Arial" panose="020B0604020202020204" pitchFamily="34" charset="0"/>
              <a:buChar char="•"/>
            </a:pPr>
            <a:endParaRPr lang="en-IN" sz="1200" b="1" dirty="0">
              <a:solidFill>
                <a:schemeClr val="bg1">
                  <a:lumMod val="65000"/>
                  <a:lumOff val="35000"/>
                </a:schemeClr>
              </a:solidFill>
              <a:latin typeface="Calibri" panose="020F0502020204030204" pitchFamily="34" charset="0"/>
              <a:cs typeface="Calibri" panose="020F0502020204030204" pitchFamily="34" charset="0"/>
            </a:endParaRPr>
          </a:p>
        </p:txBody>
      </p:sp>
      <p:pic>
        <p:nvPicPr>
          <p:cNvPr id="32" name="Picture 31">
            <a:extLst>
              <a:ext uri="{FF2B5EF4-FFF2-40B4-BE49-F238E27FC236}">
                <a16:creationId xmlns:a16="http://schemas.microsoft.com/office/drawing/2014/main" id="{514125B7-2EBA-AE5B-27CE-98DA55B07C4C}"/>
              </a:ext>
            </a:extLst>
          </p:cNvPr>
          <p:cNvPicPr>
            <a:picLocks noChangeAspect="1"/>
          </p:cNvPicPr>
          <p:nvPr/>
        </p:nvPicPr>
        <p:blipFill rotWithShape="1">
          <a:blip r:embed="rId4"/>
          <a:srcRect r="3374"/>
          <a:stretch/>
        </p:blipFill>
        <p:spPr>
          <a:xfrm>
            <a:off x="6441161" y="917673"/>
            <a:ext cx="2610135" cy="1740089"/>
          </a:xfrm>
          <a:prstGeom prst="rect">
            <a:avLst/>
          </a:prstGeom>
        </p:spPr>
      </p:pic>
      <p:pic>
        <p:nvPicPr>
          <p:cNvPr id="34" name="Picture 33">
            <a:extLst>
              <a:ext uri="{FF2B5EF4-FFF2-40B4-BE49-F238E27FC236}">
                <a16:creationId xmlns:a16="http://schemas.microsoft.com/office/drawing/2014/main" id="{23116F6A-B2C5-8052-2338-CB5A667FDBAC}"/>
              </a:ext>
            </a:extLst>
          </p:cNvPr>
          <p:cNvPicPr>
            <a:picLocks noChangeAspect="1"/>
          </p:cNvPicPr>
          <p:nvPr/>
        </p:nvPicPr>
        <p:blipFill rotWithShape="1">
          <a:blip r:embed="rId5"/>
          <a:srcRect r="3294"/>
          <a:stretch/>
        </p:blipFill>
        <p:spPr>
          <a:xfrm>
            <a:off x="3939597" y="932680"/>
            <a:ext cx="2524142" cy="1648942"/>
          </a:xfrm>
          <a:prstGeom prst="rect">
            <a:avLst/>
          </a:prstGeom>
        </p:spPr>
      </p:pic>
      <p:pic>
        <p:nvPicPr>
          <p:cNvPr id="39" name="Picture 38">
            <a:extLst>
              <a:ext uri="{FF2B5EF4-FFF2-40B4-BE49-F238E27FC236}">
                <a16:creationId xmlns:a16="http://schemas.microsoft.com/office/drawing/2014/main" id="{046A6488-CE4E-9B39-3D71-3AFBB7ED138E}"/>
              </a:ext>
            </a:extLst>
          </p:cNvPr>
          <p:cNvPicPr>
            <a:picLocks noChangeAspect="1"/>
          </p:cNvPicPr>
          <p:nvPr/>
        </p:nvPicPr>
        <p:blipFill>
          <a:blip r:embed="rId6"/>
          <a:stretch>
            <a:fillRect/>
          </a:stretch>
        </p:blipFill>
        <p:spPr>
          <a:xfrm>
            <a:off x="6463739" y="2927495"/>
            <a:ext cx="2646989" cy="1657460"/>
          </a:xfrm>
          <a:prstGeom prst="rect">
            <a:avLst/>
          </a:prstGeom>
        </p:spPr>
      </p:pic>
      <p:sp>
        <p:nvSpPr>
          <p:cNvPr id="2" name="Google Shape;844;p42">
            <a:extLst>
              <a:ext uri="{FF2B5EF4-FFF2-40B4-BE49-F238E27FC236}">
                <a16:creationId xmlns:a16="http://schemas.microsoft.com/office/drawing/2014/main" id="{5B3D98EE-98CD-34F2-53AE-684763A98CAC}"/>
              </a:ext>
            </a:extLst>
          </p:cNvPr>
          <p:cNvSpPr txBox="1">
            <a:spLocks/>
          </p:cNvSpPr>
          <p:nvPr/>
        </p:nvSpPr>
        <p:spPr>
          <a:xfrm>
            <a:off x="4279268" y="2601317"/>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PSD Distribution for elimination</a:t>
            </a:r>
          </a:p>
        </p:txBody>
      </p:sp>
      <p:sp>
        <p:nvSpPr>
          <p:cNvPr id="3" name="Google Shape;844;p42">
            <a:extLst>
              <a:ext uri="{FF2B5EF4-FFF2-40B4-BE49-F238E27FC236}">
                <a16:creationId xmlns:a16="http://schemas.microsoft.com/office/drawing/2014/main" id="{080642DC-EF68-3EE3-E302-8EFA54C36C6C}"/>
              </a:ext>
            </a:extLst>
          </p:cNvPr>
          <p:cNvSpPr txBox="1">
            <a:spLocks/>
          </p:cNvSpPr>
          <p:nvPr/>
        </p:nvSpPr>
        <p:spPr>
          <a:xfrm>
            <a:off x="6851664" y="2601317"/>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PSD Distribution for elimination</a:t>
            </a:r>
          </a:p>
        </p:txBody>
      </p:sp>
      <p:sp>
        <p:nvSpPr>
          <p:cNvPr id="4" name="Google Shape;844;p42">
            <a:extLst>
              <a:ext uri="{FF2B5EF4-FFF2-40B4-BE49-F238E27FC236}">
                <a16:creationId xmlns:a16="http://schemas.microsoft.com/office/drawing/2014/main" id="{89EE70AD-677E-B71D-D402-6C77488B9540}"/>
              </a:ext>
            </a:extLst>
          </p:cNvPr>
          <p:cNvSpPr txBox="1">
            <a:spLocks/>
          </p:cNvSpPr>
          <p:nvPr/>
        </p:nvSpPr>
        <p:spPr>
          <a:xfrm>
            <a:off x="4266243" y="4584955"/>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PSD Distribution for urination</a:t>
            </a:r>
          </a:p>
        </p:txBody>
      </p:sp>
      <p:sp>
        <p:nvSpPr>
          <p:cNvPr id="5" name="Google Shape;844;p42">
            <a:extLst>
              <a:ext uri="{FF2B5EF4-FFF2-40B4-BE49-F238E27FC236}">
                <a16:creationId xmlns:a16="http://schemas.microsoft.com/office/drawing/2014/main" id="{DE25A40A-25AD-D213-2651-A59E8B306AC0}"/>
              </a:ext>
            </a:extLst>
          </p:cNvPr>
          <p:cNvSpPr txBox="1">
            <a:spLocks/>
          </p:cNvSpPr>
          <p:nvPr/>
        </p:nvSpPr>
        <p:spPr>
          <a:xfrm>
            <a:off x="6838639" y="4584955"/>
            <a:ext cx="2194024"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PSD Distribution for defecation</a:t>
            </a:r>
          </a:p>
        </p:txBody>
      </p:sp>
    </p:spTree>
    <p:extLst>
      <p:ext uri="{BB962C8B-B14F-4D97-AF65-F5344CB8AC3E}">
        <p14:creationId xmlns:p14="http://schemas.microsoft.com/office/powerpoint/2010/main" val="218125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04 – Feature Engineering</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Feature A:Power Spectrum Density</a:t>
            </a:r>
            <a:r>
              <a:rPr lang="en-IN" dirty="0"/>
              <a:t> Breed Elimination</a:t>
            </a:r>
            <a:endParaRPr lang="en-US" dirty="0"/>
          </a:p>
        </p:txBody>
      </p:sp>
      <p:sp>
        <p:nvSpPr>
          <p:cNvPr id="9" name="Google Shape;844;p42">
            <a:extLst>
              <a:ext uri="{FF2B5EF4-FFF2-40B4-BE49-F238E27FC236}">
                <a16:creationId xmlns:a16="http://schemas.microsoft.com/office/drawing/2014/main" id="{4A2D4AB7-4D7D-F63D-D863-647746BC768F}"/>
              </a:ext>
            </a:extLst>
          </p:cNvPr>
          <p:cNvSpPr txBox="1">
            <a:spLocks/>
          </p:cNvSpPr>
          <p:nvPr/>
        </p:nvSpPr>
        <p:spPr>
          <a:xfrm>
            <a:off x="626941" y="3086110"/>
            <a:ext cx="2924583" cy="2813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Feature that are Extracted from the data</a:t>
            </a:r>
            <a:endParaRPr lang="en-US" dirty="0"/>
          </a:p>
        </p:txBody>
      </p:sp>
      <p:sp>
        <p:nvSpPr>
          <p:cNvPr id="2" name="Rectangle: Rounded Corners 1">
            <a:extLst>
              <a:ext uri="{FF2B5EF4-FFF2-40B4-BE49-F238E27FC236}">
                <a16:creationId xmlns:a16="http://schemas.microsoft.com/office/drawing/2014/main" id="{4F140538-E92D-B818-378D-D9B9E0466955}"/>
              </a:ext>
            </a:extLst>
          </p:cNvPr>
          <p:cNvSpPr/>
          <p:nvPr/>
        </p:nvSpPr>
        <p:spPr>
          <a:xfrm>
            <a:off x="477244" y="3332850"/>
            <a:ext cx="1645067"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PSDF_0_5Hz_Mean</a:t>
            </a:r>
          </a:p>
        </p:txBody>
      </p:sp>
      <p:sp>
        <p:nvSpPr>
          <p:cNvPr id="3" name="Rectangle: Rounded Corners 2">
            <a:extLst>
              <a:ext uri="{FF2B5EF4-FFF2-40B4-BE49-F238E27FC236}">
                <a16:creationId xmlns:a16="http://schemas.microsoft.com/office/drawing/2014/main" id="{E4847E52-640E-B21D-CA95-D8405C7200E7}"/>
              </a:ext>
            </a:extLst>
          </p:cNvPr>
          <p:cNvSpPr/>
          <p:nvPr/>
        </p:nvSpPr>
        <p:spPr>
          <a:xfrm>
            <a:off x="477244" y="3648939"/>
            <a:ext cx="1645067"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PSDF_0_5Hz_Median</a:t>
            </a:r>
          </a:p>
        </p:txBody>
      </p:sp>
      <p:sp>
        <p:nvSpPr>
          <p:cNvPr id="4" name="Rectangle: Rounded Corners 3">
            <a:extLst>
              <a:ext uri="{FF2B5EF4-FFF2-40B4-BE49-F238E27FC236}">
                <a16:creationId xmlns:a16="http://schemas.microsoft.com/office/drawing/2014/main" id="{7F60D615-A433-8DC6-784B-343892DED813}"/>
              </a:ext>
            </a:extLst>
          </p:cNvPr>
          <p:cNvSpPr/>
          <p:nvPr/>
        </p:nvSpPr>
        <p:spPr>
          <a:xfrm>
            <a:off x="478213" y="3949506"/>
            <a:ext cx="1645067"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_0_5Hz_Maximum</a:t>
            </a:r>
          </a:p>
        </p:txBody>
      </p:sp>
      <p:sp>
        <p:nvSpPr>
          <p:cNvPr id="5" name="Rectangle: Rounded Corners 4">
            <a:extLst>
              <a:ext uri="{FF2B5EF4-FFF2-40B4-BE49-F238E27FC236}">
                <a16:creationId xmlns:a16="http://schemas.microsoft.com/office/drawing/2014/main" id="{96022F9A-52A1-3C13-9C5C-C58E0B50E890}"/>
              </a:ext>
            </a:extLst>
          </p:cNvPr>
          <p:cNvSpPr/>
          <p:nvPr/>
        </p:nvSpPr>
        <p:spPr>
          <a:xfrm>
            <a:off x="478213" y="4254306"/>
            <a:ext cx="1645067"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_0_5Hz_Minimum</a:t>
            </a:r>
          </a:p>
        </p:txBody>
      </p:sp>
      <p:sp>
        <p:nvSpPr>
          <p:cNvPr id="6" name="Rectangle: Rounded Corners 5">
            <a:extLst>
              <a:ext uri="{FF2B5EF4-FFF2-40B4-BE49-F238E27FC236}">
                <a16:creationId xmlns:a16="http://schemas.microsoft.com/office/drawing/2014/main" id="{6744965E-6E2E-6CA6-0FBF-9234C42F1C10}"/>
              </a:ext>
            </a:extLst>
          </p:cNvPr>
          <p:cNvSpPr/>
          <p:nvPr/>
        </p:nvSpPr>
        <p:spPr>
          <a:xfrm>
            <a:off x="477244" y="4562455"/>
            <a:ext cx="1645067"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_0_5Hz_Std</a:t>
            </a:r>
          </a:p>
        </p:txBody>
      </p:sp>
      <p:sp>
        <p:nvSpPr>
          <p:cNvPr id="7" name="Rectangle: Rounded Corners 6">
            <a:extLst>
              <a:ext uri="{FF2B5EF4-FFF2-40B4-BE49-F238E27FC236}">
                <a16:creationId xmlns:a16="http://schemas.microsoft.com/office/drawing/2014/main" id="{ECE84456-FBCC-FBE0-A54D-12630BA623A9}"/>
              </a:ext>
            </a:extLst>
          </p:cNvPr>
          <p:cNvSpPr/>
          <p:nvPr/>
        </p:nvSpPr>
        <p:spPr>
          <a:xfrm>
            <a:off x="2284832" y="3332850"/>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_5_10Hz_Mean</a:t>
            </a:r>
          </a:p>
        </p:txBody>
      </p:sp>
      <p:sp>
        <p:nvSpPr>
          <p:cNvPr id="8" name="Rectangle: Rounded Corners 7">
            <a:extLst>
              <a:ext uri="{FF2B5EF4-FFF2-40B4-BE49-F238E27FC236}">
                <a16:creationId xmlns:a16="http://schemas.microsoft.com/office/drawing/2014/main" id="{10AA9903-31DC-53EB-516D-92145876B89F}"/>
              </a:ext>
            </a:extLst>
          </p:cNvPr>
          <p:cNvSpPr/>
          <p:nvPr/>
        </p:nvSpPr>
        <p:spPr>
          <a:xfrm>
            <a:off x="2284832" y="3648939"/>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_5_10Hz _Median</a:t>
            </a:r>
          </a:p>
        </p:txBody>
      </p:sp>
      <p:sp>
        <p:nvSpPr>
          <p:cNvPr id="10" name="Rectangle: Rounded Corners 9">
            <a:extLst>
              <a:ext uri="{FF2B5EF4-FFF2-40B4-BE49-F238E27FC236}">
                <a16:creationId xmlns:a16="http://schemas.microsoft.com/office/drawing/2014/main" id="{F249D495-CA75-D3F9-063A-E143E8DD45BE}"/>
              </a:ext>
            </a:extLst>
          </p:cNvPr>
          <p:cNvSpPr/>
          <p:nvPr/>
        </p:nvSpPr>
        <p:spPr>
          <a:xfrm>
            <a:off x="2285801" y="3949506"/>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_5_10Hz _Maximum</a:t>
            </a:r>
          </a:p>
        </p:txBody>
      </p:sp>
      <p:sp>
        <p:nvSpPr>
          <p:cNvPr id="11" name="Rectangle: Rounded Corners 10">
            <a:extLst>
              <a:ext uri="{FF2B5EF4-FFF2-40B4-BE49-F238E27FC236}">
                <a16:creationId xmlns:a16="http://schemas.microsoft.com/office/drawing/2014/main" id="{63C28569-0F67-8224-F6A5-B7E4F4E2CA84}"/>
              </a:ext>
            </a:extLst>
          </p:cNvPr>
          <p:cNvSpPr/>
          <p:nvPr/>
        </p:nvSpPr>
        <p:spPr>
          <a:xfrm>
            <a:off x="2285801" y="4254306"/>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_5_10Hz _Minimum</a:t>
            </a:r>
          </a:p>
        </p:txBody>
      </p:sp>
      <p:sp>
        <p:nvSpPr>
          <p:cNvPr id="12" name="Rectangle: Rounded Corners 11">
            <a:extLst>
              <a:ext uri="{FF2B5EF4-FFF2-40B4-BE49-F238E27FC236}">
                <a16:creationId xmlns:a16="http://schemas.microsoft.com/office/drawing/2014/main" id="{7574B063-9381-ED06-1787-633B8C24FE59}"/>
              </a:ext>
            </a:extLst>
          </p:cNvPr>
          <p:cNvSpPr/>
          <p:nvPr/>
        </p:nvSpPr>
        <p:spPr>
          <a:xfrm>
            <a:off x="2284832" y="4562455"/>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_5_10Hz _Std</a:t>
            </a:r>
          </a:p>
        </p:txBody>
      </p:sp>
      <p:sp>
        <p:nvSpPr>
          <p:cNvPr id="13" name="Rectangle: Rounded Corners 12">
            <a:extLst>
              <a:ext uri="{FF2B5EF4-FFF2-40B4-BE49-F238E27FC236}">
                <a16:creationId xmlns:a16="http://schemas.microsoft.com/office/drawing/2014/main" id="{6B17C8B5-6E49-D635-D13D-FD41BE8ED1F9}"/>
              </a:ext>
            </a:extLst>
          </p:cNvPr>
          <p:cNvSpPr/>
          <p:nvPr/>
        </p:nvSpPr>
        <p:spPr>
          <a:xfrm>
            <a:off x="4277463" y="3332850"/>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_10_15Hz_Mean</a:t>
            </a:r>
          </a:p>
        </p:txBody>
      </p:sp>
      <p:sp>
        <p:nvSpPr>
          <p:cNvPr id="15" name="Rectangle: Rounded Corners 14">
            <a:extLst>
              <a:ext uri="{FF2B5EF4-FFF2-40B4-BE49-F238E27FC236}">
                <a16:creationId xmlns:a16="http://schemas.microsoft.com/office/drawing/2014/main" id="{06AAD28B-F530-E17E-91D0-D24D7E0BCEF0}"/>
              </a:ext>
            </a:extLst>
          </p:cNvPr>
          <p:cNvSpPr/>
          <p:nvPr/>
        </p:nvSpPr>
        <p:spPr>
          <a:xfrm>
            <a:off x="4277463" y="3648939"/>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_10_15Hz_ Median</a:t>
            </a:r>
          </a:p>
        </p:txBody>
      </p:sp>
      <p:sp>
        <p:nvSpPr>
          <p:cNvPr id="16" name="Rectangle: Rounded Corners 15">
            <a:extLst>
              <a:ext uri="{FF2B5EF4-FFF2-40B4-BE49-F238E27FC236}">
                <a16:creationId xmlns:a16="http://schemas.microsoft.com/office/drawing/2014/main" id="{45A6BE29-9818-5B60-20A1-8C84B7EEE9A1}"/>
              </a:ext>
            </a:extLst>
          </p:cNvPr>
          <p:cNvSpPr/>
          <p:nvPr/>
        </p:nvSpPr>
        <p:spPr>
          <a:xfrm>
            <a:off x="4278432" y="3949506"/>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_10_15Hz_ Maximum</a:t>
            </a:r>
          </a:p>
        </p:txBody>
      </p:sp>
      <p:sp>
        <p:nvSpPr>
          <p:cNvPr id="17" name="Rectangle: Rounded Corners 16">
            <a:extLst>
              <a:ext uri="{FF2B5EF4-FFF2-40B4-BE49-F238E27FC236}">
                <a16:creationId xmlns:a16="http://schemas.microsoft.com/office/drawing/2014/main" id="{A6871BB0-2025-D68F-1127-057CAC99CF78}"/>
              </a:ext>
            </a:extLst>
          </p:cNvPr>
          <p:cNvSpPr/>
          <p:nvPr/>
        </p:nvSpPr>
        <p:spPr>
          <a:xfrm>
            <a:off x="4278432" y="4254306"/>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_10_15Hz_ Minimum</a:t>
            </a:r>
          </a:p>
        </p:txBody>
      </p:sp>
      <p:sp>
        <p:nvSpPr>
          <p:cNvPr id="18" name="Rectangle: Rounded Corners 17">
            <a:extLst>
              <a:ext uri="{FF2B5EF4-FFF2-40B4-BE49-F238E27FC236}">
                <a16:creationId xmlns:a16="http://schemas.microsoft.com/office/drawing/2014/main" id="{11C2437C-1BED-646B-56DC-1E6972D4D4D3}"/>
              </a:ext>
            </a:extLst>
          </p:cNvPr>
          <p:cNvSpPr/>
          <p:nvPr/>
        </p:nvSpPr>
        <p:spPr>
          <a:xfrm>
            <a:off x="4277463" y="4562455"/>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_10_15Hz_ Std</a:t>
            </a:r>
          </a:p>
        </p:txBody>
      </p:sp>
      <p:sp>
        <p:nvSpPr>
          <p:cNvPr id="19" name="Rectangle: Rounded Corners 18">
            <a:extLst>
              <a:ext uri="{FF2B5EF4-FFF2-40B4-BE49-F238E27FC236}">
                <a16:creationId xmlns:a16="http://schemas.microsoft.com/office/drawing/2014/main" id="{4CAA8BCD-4B14-E4F1-797A-64E99DA2836D}"/>
              </a:ext>
            </a:extLst>
          </p:cNvPr>
          <p:cNvSpPr/>
          <p:nvPr/>
        </p:nvSpPr>
        <p:spPr>
          <a:xfrm>
            <a:off x="6270094" y="3332850"/>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_15_20Hz_Mean</a:t>
            </a:r>
          </a:p>
        </p:txBody>
      </p:sp>
      <p:sp>
        <p:nvSpPr>
          <p:cNvPr id="20" name="Rectangle: Rounded Corners 19">
            <a:extLst>
              <a:ext uri="{FF2B5EF4-FFF2-40B4-BE49-F238E27FC236}">
                <a16:creationId xmlns:a16="http://schemas.microsoft.com/office/drawing/2014/main" id="{0FF90D24-C9DA-7B9E-1011-C161E6AA5008}"/>
              </a:ext>
            </a:extLst>
          </p:cNvPr>
          <p:cNvSpPr/>
          <p:nvPr/>
        </p:nvSpPr>
        <p:spPr>
          <a:xfrm>
            <a:off x="6270094" y="3648939"/>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_15_20Hz _Median</a:t>
            </a:r>
          </a:p>
        </p:txBody>
      </p:sp>
      <p:sp>
        <p:nvSpPr>
          <p:cNvPr id="22" name="Rectangle: Rounded Corners 21">
            <a:extLst>
              <a:ext uri="{FF2B5EF4-FFF2-40B4-BE49-F238E27FC236}">
                <a16:creationId xmlns:a16="http://schemas.microsoft.com/office/drawing/2014/main" id="{9C4BD1BC-EDB3-3788-748E-F0035FFBC505}"/>
              </a:ext>
            </a:extLst>
          </p:cNvPr>
          <p:cNvSpPr/>
          <p:nvPr/>
        </p:nvSpPr>
        <p:spPr>
          <a:xfrm>
            <a:off x="6271063" y="3949506"/>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_15_20Hz _Maximum</a:t>
            </a:r>
          </a:p>
        </p:txBody>
      </p:sp>
      <p:sp>
        <p:nvSpPr>
          <p:cNvPr id="23" name="Rectangle: Rounded Corners 22">
            <a:extLst>
              <a:ext uri="{FF2B5EF4-FFF2-40B4-BE49-F238E27FC236}">
                <a16:creationId xmlns:a16="http://schemas.microsoft.com/office/drawing/2014/main" id="{CC444307-B9C0-EF1E-6625-38CC5004623B}"/>
              </a:ext>
            </a:extLst>
          </p:cNvPr>
          <p:cNvSpPr/>
          <p:nvPr/>
        </p:nvSpPr>
        <p:spPr>
          <a:xfrm>
            <a:off x="6271063" y="4254306"/>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_15_20Hz _Minimum</a:t>
            </a:r>
          </a:p>
        </p:txBody>
      </p:sp>
      <p:sp>
        <p:nvSpPr>
          <p:cNvPr id="26" name="Rectangle: Rounded Corners 25">
            <a:extLst>
              <a:ext uri="{FF2B5EF4-FFF2-40B4-BE49-F238E27FC236}">
                <a16:creationId xmlns:a16="http://schemas.microsoft.com/office/drawing/2014/main" id="{6E827F93-A230-4E57-F1A7-616D2295354C}"/>
              </a:ext>
            </a:extLst>
          </p:cNvPr>
          <p:cNvSpPr/>
          <p:nvPr/>
        </p:nvSpPr>
        <p:spPr>
          <a:xfrm>
            <a:off x="6270094" y="4562455"/>
            <a:ext cx="1819600" cy="23465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latin typeface="Calibri" panose="020F0502020204030204" pitchFamily="34" charset="0"/>
                <a:cs typeface="Calibri" panose="020F0502020204030204" pitchFamily="34" charset="0"/>
              </a:rPr>
              <a:t>PSDF _15_20Hz _Std</a:t>
            </a:r>
          </a:p>
        </p:txBody>
      </p:sp>
      <p:pic>
        <p:nvPicPr>
          <p:cNvPr id="24" name="Picture 23">
            <a:extLst>
              <a:ext uri="{FF2B5EF4-FFF2-40B4-BE49-F238E27FC236}">
                <a16:creationId xmlns:a16="http://schemas.microsoft.com/office/drawing/2014/main" id="{D8B14960-757B-3F6B-77F5-615A30C47389}"/>
              </a:ext>
            </a:extLst>
          </p:cNvPr>
          <p:cNvPicPr>
            <a:picLocks noChangeAspect="1"/>
          </p:cNvPicPr>
          <p:nvPr/>
        </p:nvPicPr>
        <p:blipFill>
          <a:blip r:embed="rId3"/>
          <a:stretch>
            <a:fillRect/>
          </a:stretch>
        </p:blipFill>
        <p:spPr>
          <a:xfrm>
            <a:off x="3345511" y="850958"/>
            <a:ext cx="2924583" cy="1991003"/>
          </a:xfrm>
          <a:prstGeom prst="rect">
            <a:avLst/>
          </a:prstGeom>
        </p:spPr>
      </p:pic>
      <p:sp>
        <p:nvSpPr>
          <p:cNvPr id="30" name="Google Shape;844;p42">
            <a:extLst>
              <a:ext uri="{FF2B5EF4-FFF2-40B4-BE49-F238E27FC236}">
                <a16:creationId xmlns:a16="http://schemas.microsoft.com/office/drawing/2014/main" id="{11B0AB76-C847-56C5-E608-30C187F3551F}"/>
              </a:ext>
            </a:extLst>
          </p:cNvPr>
          <p:cNvSpPr txBox="1">
            <a:spLocks/>
          </p:cNvSpPr>
          <p:nvPr/>
        </p:nvSpPr>
        <p:spPr>
          <a:xfrm>
            <a:off x="8262725" y="3808837"/>
            <a:ext cx="881275" cy="2813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20 Features</a:t>
            </a:r>
            <a:endParaRPr lang="en-US" dirty="0"/>
          </a:p>
        </p:txBody>
      </p:sp>
      <p:pic>
        <p:nvPicPr>
          <p:cNvPr id="31" name="Picture 30">
            <a:extLst>
              <a:ext uri="{FF2B5EF4-FFF2-40B4-BE49-F238E27FC236}">
                <a16:creationId xmlns:a16="http://schemas.microsoft.com/office/drawing/2014/main" id="{26D61AC6-7E3F-B40E-91BB-92FB4BB93EBF}"/>
              </a:ext>
            </a:extLst>
          </p:cNvPr>
          <p:cNvPicPr>
            <a:picLocks noChangeAspect="1"/>
          </p:cNvPicPr>
          <p:nvPr/>
        </p:nvPicPr>
        <p:blipFill>
          <a:blip r:embed="rId4"/>
          <a:stretch>
            <a:fillRect/>
          </a:stretch>
        </p:blipFill>
        <p:spPr>
          <a:xfrm>
            <a:off x="298077" y="898003"/>
            <a:ext cx="3010320" cy="2000529"/>
          </a:xfrm>
          <a:prstGeom prst="rect">
            <a:avLst/>
          </a:prstGeom>
        </p:spPr>
      </p:pic>
      <p:pic>
        <p:nvPicPr>
          <p:cNvPr id="33" name="Picture 32">
            <a:extLst>
              <a:ext uri="{FF2B5EF4-FFF2-40B4-BE49-F238E27FC236}">
                <a16:creationId xmlns:a16="http://schemas.microsoft.com/office/drawing/2014/main" id="{96ECE0F3-F1A9-F2D6-AB81-EE625C7799F7}"/>
              </a:ext>
            </a:extLst>
          </p:cNvPr>
          <p:cNvPicPr>
            <a:picLocks noChangeAspect="1"/>
          </p:cNvPicPr>
          <p:nvPr/>
        </p:nvPicPr>
        <p:blipFill>
          <a:blip r:embed="rId5"/>
          <a:stretch>
            <a:fillRect/>
          </a:stretch>
        </p:blipFill>
        <p:spPr>
          <a:xfrm>
            <a:off x="6136587" y="850958"/>
            <a:ext cx="2829320" cy="1991003"/>
          </a:xfrm>
          <a:prstGeom prst="rect">
            <a:avLst/>
          </a:prstGeom>
        </p:spPr>
      </p:pic>
      <p:cxnSp>
        <p:nvCxnSpPr>
          <p:cNvPr id="25" name="Straight Connector 24">
            <a:extLst>
              <a:ext uri="{FF2B5EF4-FFF2-40B4-BE49-F238E27FC236}">
                <a16:creationId xmlns:a16="http://schemas.microsoft.com/office/drawing/2014/main" id="{E7545540-C308-9AA0-214C-6AE0F3DF957B}"/>
              </a:ext>
            </a:extLst>
          </p:cNvPr>
          <p:cNvCxnSpPr>
            <a:cxnSpLocks/>
          </p:cNvCxnSpPr>
          <p:nvPr/>
        </p:nvCxnSpPr>
        <p:spPr>
          <a:xfrm>
            <a:off x="1399822" y="1027289"/>
            <a:ext cx="0" cy="151271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1429F4D1-D898-012B-387E-33628DDA0F05}"/>
              </a:ext>
            </a:extLst>
          </p:cNvPr>
          <p:cNvCxnSpPr>
            <a:cxnSpLocks/>
          </p:cNvCxnSpPr>
          <p:nvPr/>
        </p:nvCxnSpPr>
        <p:spPr>
          <a:xfrm>
            <a:off x="1969911" y="1027289"/>
            <a:ext cx="0" cy="149631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5917BEA6-172F-E4B6-4C4B-CC6C65CC0665}"/>
              </a:ext>
            </a:extLst>
          </p:cNvPr>
          <p:cNvCxnSpPr>
            <a:cxnSpLocks/>
          </p:cNvCxnSpPr>
          <p:nvPr/>
        </p:nvCxnSpPr>
        <p:spPr>
          <a:xfrm>
            <a:off x="2483555" y="1027289"/>
            <a:ext cx="0" cy="151271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Google Shape;844;p42">
            <a:extLst>
              <a:ext uri="{FF2B5EF4-FFF2-40B4-BE49-F238E27FC236}">
                <a16:creationId xmlns:a16="http://schemas.microsoft.com/office/drawing/2014/main" id="{4DE05CCE-2047-42CE-34CA-630B8B33FC6A}"/>
              </a:ext>
            </a:extLst>
          </p:cNvPr>
          <p:cNvSpPr txBox="1">
            <a:spLocks/>
          </p:cNvSpPr>
          <p:nvPr/>
        </p:nvSpPr>
        <p:spPr>
          <a:xfrm>
            <a:off x="718809" y="2826896"/>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We can divide the whole frequency in 4 parts</a:t>
            </a:r>
          </a:p>
        </p:txBody>
      </p:sp>
      <p:sp>
        <p:nvSpPr>
          <p:cNvPr id="27" name="Google Shape;844;p42">
            <a:extLst>
              <a:ext uri="{FF2B5EF4-FFF2-40B4-BE49-F238E27FC236}">
                <a16:creationId xmlns:a16="http://schemas.microsoft.com/office/drawing/2014/main" id="{4D3622E7-6BEB-8F74-7FA4-6298982F1E21}"/>
              </a:ext>
            </a:extLst>
          </p:cNvPr>
          <p:cNvSpPr txBox="1">
            <a:spLocks/>
          </p:cNvSpPr>
          <p:nvPr/>
        </p:nvSpPr>
        <p:spPr>
          <a:xfrm>
            <a:off x="3598540" y="2834836"/>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PSD Having impact on the elimination </a:t>
            </a:r>
          </a:p>
        </p:txBody>
      </p:sp>
      <p:sp>
        <p:nvSpPr>
          <p:cNvPr id="32" name="Google Shape;844;p42">
            <a:extLst>
              <a:ext uri="{FF2B5EF4-FFF2-40B4-BE49-F238E27FC236}">
                <a16:creationId xmlns:a16="http://schemas.microsoft.com/office/drawing/2014/main" id="{F6866699-4290-D820-BC35-20A0A4E8141C}"/>
              </a:ext>
            </a:extLst>
          </p:cNvPr>
          <p:cNvSpPr txBox="1">
            <a:spLocks/>
          </p:cNvSpPr>
          <p:nvPr/>
        </p:nvSpPr>
        <p:spPr>
          <a:xfrm>
            <a:off x="6387206" y="2840149"/>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PSD Having impact on the urination </a:t>
            </a:r>
          </a:p>
        </p:txBody>
      </p:sp>
    </p:spTree>
    <p:extLst>
      <p:ext uri="{BB962C8B-B14F-4D97-AF65-F5344CB8AC3E}">
        <p14:creationId xmlns:p14="http://schemas.microsoft.com/office/powerpoint/2010/main" val="1440801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04 – Feature Engineering</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Feature B: Cat Weight</a:t>
            </a:r>
          </a:p>
        </p:txBody>
      </p:sp>
      <p:pic>
        <p:nvPicPr>
          <p:cNvPr id="8" name="Picture 7">
            <a:extLst>
              <a:ext uri="{FF2B5EF4-FFF2-40B4-BE49-F238E27FC236}">
                <a16:creationId xmlns:a16="http://schemas.microsoft.com/office/drawing/2014/main" id="{83DA5390-6245-4B04-BDFE-A539BC49C15C}"/>
              </a:ext>
            </a:extLst>
          </p:cNvPr>
          <p:cNvPicPr>
            <a:picLocks noChangeAspect="1"/>
          </p:cNvPicPr>
          <p:nvPr/>
        </p:nvPicPr>
        <p:blipFill>
          <a:blip r:embed="rId3"/>
          <a:stretch>
            <a:fillRect/>
          </a:stretch>
        </p:blipFill>
        <p:spPr>
          <a:xfrm>
            <a:off x="3007415" y="995046"/>
            <a:ext cx="2288474" cy="1613021"/>
          </a:xfrm>
          <a:prstGeom prst="rect">
            <a:avLst/>
          </a:prstGeom>
        </p:spPr>
      </p:pic>
      <p:pic>
        <p:nvPicPr>
          <p:cNvPr id="15" name="Picture 14">
            <a:extLst>
              <a:ext uri="{FF2B5EF4-FFF2-40B4-BE49-F238E27FC236}">
                <a16:creationId xmlns:a16="http://schemas.microsoft.com/office/drawing/2014/main" id="{267911D0-C38A-6B67-AC69-08B975471F84}"/>
              </a:ext>
            </a:extLst>
          </p:cNvPr>
          <p:cNvPicPr>
            <a:picLocks noChangeAspect="1"/>
          </p:cNvPicPr>
          <p:nvPr/>
        </p:nvPicPr>
        <p:blipFill>
          <a:blip r:embed="rId4"/>
          <a:stretch>
            <a:fillRect/>
          </a:stretch>
        </p:blipFill>
        <p:spPr>
          <a:xfrm>
            <a:off x="387533" y="948622"/>
            <a:ext cx="2341368" cy="1625245"/>
          </a:xfrm>
          <a:prstGeom prst="rect">
            <a:avLst/>
          </a:prstGeom>
        </p:spPr>
      </p:pic>
      <p:sp>
        <p:nvSpPr>
          <p:cNvPr id="2" name="Google Shape;844;p42">
            <a:extLst>
              <a:ext uri="{FF2B5EF4-FFF2-40B4-BE49-F238E27FC236}">
                <a16:creationId xmlns:a16="http://schemas.microsoft.com/office/drawing/2014/main" id="{AED04761-9102-FEC0-A135-51B38FF89E8B}"/>
              </a:ext>
            </a:extLst>
          </p:cNvPr>
          <p:cNvSpPr txBox="1">
            <a:spLocks/>
          </p:cNvSpPr>
          <p:nvPr/>
        </p:nvSpPr>
        <p:spPr>
          <a:xfrm>
            <a:off x="624230" y="2607059"/>
            <a:ext cx="2194024" cy="3105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Weight of the Cat Beed can be Bin </a:t>
            </a:r>
          </a:p>
        </p:txBody>
      </p:sp>
      <p:sp>
        <p:nvSpPr>
          <p:cNvPr id="3" name="Google Shape;844;p42">
            <a:extLst>
              <a:ext uri="{FF2B5EF4-FFF2-40B4-BE49-F238E27FC236}">
                <a16:creationId xmlns:a16="http://schemas.microsoft.com/office/drawing/2014/main" id="{42FAEF3F-D976-338B-299F-977C19EC854B}"/>
              </a:ext>
            </a:extLst>
          </p:cNvPr>
          <p:cNvSpPr txBox="1">
            <a:spLocks/>
          </p:cNvSpPr>
          <p:nvPr/>
        </p:nvSpPr>
        <p:spPr>
          <a:xfrm>
            <a:off x="3224995" y="2618628"/>
            <a:ext cx="1997511"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pPr marL="0" indent="0"/>
            <a:r>
              <a:rPr lang="en-US" sz="1000" b="0" dirty="0">
                <a:solidFill>
                  <a:schemeClr val="bg1">
                    <a:lumMod val="65000"/>
                    <a:lumOff val="35000"/>
                  </a:schemeClr>
                </a:solidFill>
              </a:rPr>
              <a:t>Low less weight cat breed has less elimination compare to more weight</a:t>
            </a:r>
          </a:p>
        </p:txBody>
      </p:sp>
      <p:sp>
        <p:nvSpPr>
          <p:cNvPr id="6" name="Rectangle: Rounded Corners 5">
            <a:extLst>
              <a:ext uri="{FF2B5EF4-FFF2-40B4-BE49-F238E27FC236}">
                <a16:creationId xmlns:a16="http://schemas.microsoft.com/office/drawing/2014/main" id="{88B17010-C5EF-9050-30D4-3E6DBDE1008C}"/>
              </a:ext>
            </a:extLst>
          </p:cNvPr>
          <p:cNvSpPr/>
          <p:nvPr/>
        </p:nvSpPr>
        <p:spPr>
          <a:xfrm>
            <a:off x="5485050" y="1055993"/>
            <a:ext cx="3243275" cy="14053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b="1" dirty="0">
                <a:solidFill>
                  <a:schemeClr val="bg1">
                    <a:lumMod val="75000"/>
                    <a:lumOff val="25000"/>
                  </a:schemeClr>
                </a:solidFill>
              </a:rPr>
              <a:t>Decision on Bins:</a:t>
            </a:r>
          </a:p>
          <a:p>
            <a:endParaRPr lang="en-IN" sz="1000" dirty="0">
              <a:solidFill>
                <a:schemeClr val="bg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75000"/>
                    <a:lumOff val="25000"/>
                  </a:schemeClr>
                </a:solidFill>
                <a:effectLst/>
                <a:cs typeface="Calibri" panose="020F0502020204030204" pitchFamily="34" charset="0"/>
              </a:rPr>
              <a:t>On the basis of Weight there is pattern and type of cat that are occurs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000" dirty="0">
                <a:solidFill>
                  <a:schemeClr val="bg1">
                    <a:lumMod val="75000"/>
                    <a:lumOff val="25000"/>
                  </a:schemeClr>
                </a:solidFill>
                <a:cs typeface="Calibri" panose="020F0502020204030204" pitchFamily="34" charset="0"/>
              </a:rPr>
              <a:t>W</a:t>
            </a:r>
            <a:r>
              <a:rPr kumimoji="0" lang="en-US" altLang="en-US" sz="1000" b="0" i="0" u="none" strike="noStrike" cap="none" normalizeH="0" baseline="0" dirty="0">
                <a:ln>
                  <a:noFill/>
                </a:ln>
                <a:solidFill>
                  <a:schemeClr val="bg1">
                    <a:lumMod val="75000"/>
                    <a:lumOff val="25000"/>
                  </a:schemeClr>
                </a:solidFill>
                <a:effectLst/>
                <a:cs typeface="Calibri" panose="020F0502020204030204" pitchFamily="34" charset="0"/>
              </a:rPr>
              <a:t>eight  less than 3400 - 'Marlowe', 'Meera’</a:t>
            </a:r>
          </a:p>
          <a:p>
            <a:pPr marL="171450" indent="-171450" eaLnBrk="0" fontAlgn="base" hangingPunct="0">
              <a:spcBef>
                <a:spcPct val="0"/>
              </a:spcBef>
              <a:spcAft>
                <a:spcPct val="0"/>
              </a:spcAft>
              <a:buClrTx/>
              <a:buSzTx/>
              <a:buFont typeface="Arial" panose="020B0604020202020204" pitchFamily="34" charset="0"/>
              <a:buChar char="•"/>
            </a:pPr>
            <a:r>
              <a:rPr lang="en-US" altLang="en-US" sz="1000" dirty="0">
                <a:solidFill>
                  <a:schemeClr val="bg1">
                    <a:lumMod val="75000"/>
                    <a:lumOff val="25000"/>
                  </a:schemeClr>
                </a:solidFill>
                <a:cs typeface="Calibri" panose="020F0502020204030204" pitchFamily="34" charset="0"/>
              </a:rPr>
              <a:t>W</a:t>
            </a:r>
            <a:r>
              <a:rPr kumimoji="0" lang="en-US" altLang="en-US" sz="1000" b="0" i="0" u="none" strike="noStrike" cap="none" normalizeH="0" baseline="0" dirty="0">
                <a:ln>
                  <a:noFill/>
                </a:ln>
                <a:solidFill>
                  <a:schemeClr val="bg1">
                    <a:lumMod val="75000"/>
                    <a:lumOff val="25000"/>
                  </a:schemeClr>
                </a:solidFill>
                <a:effectLst/>
                <a:cs typeface="Calibri" panose="020F0502020204030204" pitchFamily="34" charset="0"/>
              </a:rPr>
              <a:t>eight  m</a:t>
            </a:r>
            <a:r>
              <a:rPr lang="en-US" altLang="en-US" sz="1000" dirty="0">
                <a:solidFill>
                  <a:schemeClr val="bg1">
                    <a:lumMod val="75000"/>
                    <a:lumOff val="25000"/>
                  </a:schemeClr>
                </a:solidFill>
                <a:cs typeface="Calibri" panose="020F0502020204030204" pitchFamily="34" charset="0"/>
              </a:rPr>
              <a:t>ore than 6500 weight - </a:t>
            </a:r>
            <a:r>
              <a:rPr kumimoji="0" lang="en-US" altLang="en-US" sz="1000" b="0" i="0" u="none" strike="noStrike" cap="none" normalizeH="0" baseline="0" dirty="0">
                <a:ln>
                  <a:noFill/>
                </a:ln>
                <a:solidFill>
                  <a:schemeClr val="bg1">
                    <a:lumMod val="75000"/>
                    <a:lumOff val="25000"/>
                  </a:schemeClr>
                </a:solidFill>
                <a:effectLst/>
                <a:cs typeface="Calibri" panose="020F0502020204030204" pitchFamily="34" charset="0"/>
              </a:rPr>
              <a:t>Ryan', 'Lexi', 'Zeb', 'Simon' </a:t>
            </a:r>
            <a:endParaRPr lang="en-IN" sz="1000" dirty="0">
              <a:solidFill>
                <a:schemeClr val="bg1">
                  <a:lumMod val="75000"/>
                  <a:lumOff val="25000"/>
                </a:schemeClr>
              </a:solidFill>
            </a:endParaRPr>
          </a:p>
        </p:txBody>
      </p:sp>
      <p:sp>
        <p:nvSpPr>
          <p:cNvPr id="4" name="Google Shape;844;p42">
            <a:extLst>
              <a:ext uri="{FF2B5EF4-FFF2-40B4-BE49-F238E27FC236}">
                <a16:creationId xmlns:a16="http://schemas.microsoft.com/office/drawing/2014/main" id="{278B2BC6-3FB4-6D9F-2C34-6C6EE8027568}"/>
              </a:ext>
            </a:extLst>
          </p:cNvPr>
          <p:cNvSpPr txBox="1">
            <a:spLocks/>
          </p:cNvSpPr>
          <p:nvPr/>
        </p:nvSpPr>
        <p:spPr>
          <a:xfrm>
            <a:off x="714742" y="4713839"/>
            <a:ext cx="1768813"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r>
              <a:rPr lang="en-US" sz="1000" b="0" dirty="0">
                <a:solidFill>
                  <a:schemeClr val="bg1">
                    <a:lumMod val="65000"/>
                    <a:lumOff val="35000"/>
                  </a:schemeClr>
                </a:solidFill>
              </a:rPr>
              <a:t>In elimination, </a:t>
            </a:r>
            <a:r>
              <a:rPr lang="en" sz="1000" b="0" dirty="0">
                <a:solidFill>
                  <a:schemeClr val="bg1">
                    <a:lumMod val="65000"/>
                    <a:lumOff val="35000"/>
                  </a:schemeClr>
                </a:solidFill>
              </a:rPr>
              <a:t>low time span there is </a:t>
            </a:r>
            <a:r>
              <a:rPr lang="en-US" sz="1000" b="0" dirty="0">
                <a:solidFill>
                  <a:schemeClr val="bg1">
                    <a:lumMod val="65000"/>
                    <a:lumOff val="35000"/>
                  </a:schemeClr>
                </a:solidFill>
              </a:rPr>
              <a:t>Urination </a:t>
            </a:r>
          </a:p>
        </p:txBody>
      </p:sp>
      <p:sp>
        <p:nvSpPr>
          <p:cNvPr id="5" name="Google Shape;844;p42">
            <a:extLst>
              <a:ext uri="{FF2B5EF4-FFF2-40B4-BE49-F238E27FC236}">
                <a16:creationId xmlns:a16="http://schemas.microsoft.com/office/drawing/2014/main" id="{34C4637C-9E50-D3BA-31EE-D3CB6F072F6B}"/>
              </a:ext>
            </a:extLst>
          </p:cNvPr>
          <p:cNvSpPr txBox="1">
            <a:spLocks/>
          </p:cNvSpPr>
          <p:nvPr/>
        </p:nvSpPr>
        <p:spPr>
          <a:xfrm>
            <a:off x="3564444" y="4729542"/>
            <a:ext cx="1819600" cy="3798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r>
              <a:rPr lang="en-US" sz="1000" b="0" dirty="0">
                <a:solidFill>
                  <a:schemeClr val="bg1">
                    <a:lumMod val="65000"/>
                    <a:lumOff val="35000"/>
                  </a:schemeClr>
                </a:solidFill>
              </a:rPr>
              <a:t>In elimination, </a:t>
            </a:r>
            <a:r>
              <a:rPr lang="en" sz="1000" b="0" dirty="0">
                <a:solidFill>
                  <a:schemeClr val="bg1">
                    <a:lumMod val="65000"/>
                    <a:lumOff val="35000"/>
                  </a:schemeClr>
                </a:solidFill>
              </a:rPr>
              <a:t>low time span</a:t>
            </a:r>
          </a:p>
          <a:p>
            <a:r>
              <a:rPr lang="en" sz="1000" b="0" dirty="0">
                <a:solidFill>
                  <a:schemeClr val="bg1">
                    <a:lumMod val="65000"/>
                    <a:lumOff val="35000"/>
                  </a:schemeClr>
                </a:solidFill>
              </a:rPr>
              <a:t>there is </a:t>
            </a:r>
            <a:r>
              <a:rPr lang="en-US" sz="1000" b="0" dirty="0">
                <a:solidFill>
                  <a:schemeClr val="bg1">
                    <a:lumMod val="65000"/>
                    <a:lumOff val="35000"/>
                  </a:schemeClr>
                </a:solidFill>
              </a:rPr>
              <a:t>Urination </a:t>
            </a:r>
          </a:p>
        </p:txBody>
      </p:sp>
      <p:sp>
        <p:nvSpPr>
          <p:cNvPr id="7" name="Google Shape;844;p42">
            <a:extLst>
              <a:ext uri="{FF2B5EF4-FFF2-40B4-BE49-F238E27FC236}">
                <a16:creationId xmlns:a16="http://schemas.microsoft.com/office/drawing/2014/main" id="{A5B1F19D-F382-519D-8D83-E5F1D5CBFE2C}"/>
              </a:ext>
            </a:extLst>
          </p:cNvPr>
          <p:cNvSpPr txBox="1">
            <a:spLocks/>
          </p:cNvSpPr>
          <p:nvPr/>
        </p:nvSpPr>
        <p:spPr>
          <a:xfrm>
            <a:off x="626941" y="2940172"/>
            <a:ext cx="2383185"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Feature C: </a:t>
            </a:r>
            <a:r>
              <a:rPr lang="en-IN" dirty="0"/>
              <a:t>Cat elimination event time</a:t>
            </a:r>
            <a:endParaRPr lang="en-US" dirty="0"/>
          </a:p>
        </p:txBody>
      </p:sp>
      <p:pic>
        <p:nvPicPr>
          <p:cNvPr id="10" name="Picture 9">
            <a:extLst>
              <a:ext uri="{FF2B5EF4-FFF2-40B4-BE49-F238E27FC236}">
                <a16:creationId xmlns:a16="http://schemas.microsoft.com/office/drawing/2014/main" id="{BF79ECA1-F82E-5C18-E2B8-98F2A30ABF58}"/>
              </a:ext>
            </a:extLst>
          </p:cNvPr>
          <p:cNvPicPr>
            <a:picLocks noChangeAspect="1"/>
          </p:cNvPicPr>
          <p:nvPr/>
        </p:nvPicPr>
        <p:blipFill>
          <a:blip r:embed="rId5"/>
          <a:stretch>
            <a:fillRect/>
          </a:stretch>
        </p:blipFill>
        <p:spPr>
          <a:xfrm>
            <a:off x="459894" y="3173619"/>
            <a:ext cx="4342549" cy="1486875"/>
          </a:xfrm>
          <a:prstGeom prst="rect">
            <a:avLst/>
          </a:prstGeom>
        </p:spPr>
      </p:pic>
      <p:pic>
        <p:nvPicPr>
          <p:cNvPr id="11" name="Picture 10">
            <a:extLst>
              <a:ext uri="{FF2B5EF4-FFF2-40B4-BE49-F238E27FC236}">
                <a16:creationId xmlns:a16="http://schemas.microsoft.com/office/drawing/2014/main" id="{89558BFC-8349-3625-D331-9235ADB89B0A}"/>
              </a:ext>
            </a:extLst>
          </p:cNvPr>
          <p:cNvPicPr>
            <a:picLocks noChangeAspect="1"/>
          </p:cNvPicPr>
          <p:nvPr/>
        </p:nvPicPr>
        <p:blipFill>
          <a:blip r:embed="rId6"/>
          <a:stretch>
            <a:fillRect/>
          </a:stretch>
        </p:blipFill>
        <p:spPr>
          <a:xfrm>
            <a:off x="5030201" y="3173619"/>
            <a:ext cx="2342026" cy="1619859"/>
          </a:xfrm>
          <a:prstGeom prst="rect">
            <a:avLst/>
          </a:prstGeom>
        </p:spPr>
      </p:pic>
      <p:sp>
        <p:nvSpPr>
          <p:cNvPr id="12" name="Rectangle: Rounded Corners 11">
            <a:extLst>
              <a:ext uri="{FF2B5EF4-FFF2-40B4-BE49-F238E27FC236}">
                <a16:creationId xmlns:a16="http://schemas.microsoft.com/office/drawing/2014/main" id="{0FE74374-5038-6761-AF58-0BB7AE82407F}"/>
              </a:ext>
            </a:extLst>
          </p:cNvPr>
          <p:cNvSpPr/>
          <p:nvPr/>
        </p:nvSpPr>
        <p:spPr>
          <a:xfrm>
            <a:off x="7351213" y="3397663"/>
            <a:ext cx="1377112" cy="1241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dirty="0">
                <a:solidFill>
                  <a:schemeClr val="bg1">
                    <a:lumMod val="75000"/>
                    <a:lumOff val="25000"/>
                  </a:schemeClr>
                </a:solidFill>
              </a:rPr>
              <a:t>Usually elimination happens in early </a:t>
            </a:r>
            <a:r>
              <a:rPr lang="en-IN" sz="1000" dirty="0" err="1">
                <a:solidFill>
                  <a:schemeClr val="bg1">
                    <a:lumMod val="75000"/>
                    <a:lumOff val="25000"/>
                  </a:schemeClr>
                </a:solidFill>
              </a:rPr>
              <a:t>moring</a:t>
            </a:r>
            <a:r>
              <a:rPr lang="en-IN" sz="1000" dirty="0">
                <a:solidFill>
                  <a:schemeClr val="bg1">
                    <a:lumMod val="75000"/>
                    <a:lumOff val="25000"/>
                  </a:schemeClr>
                </a:solidFill>
              </a:rPr>
              <a:t>(05-07), evening(17-19) and night(21-22)</a:t>
            </a:r>
            <a:endParaRPr kumimoji="0" lang="en-US" altLang="en-US" sz="1000" i="0" u="none" strike="noStrike" cap="none" normalizeH="0" baseline="0" dirty="0">
              <a:ln>
                <a:noFill/>
              </a:ln>
              <a:solidFill>
                <a:schemeClr val="bg1">
                  <a:lumMod val="75000"/>
                  <a:lumOff val="25000"/>
                </a:schemeClr>
              </a:solidFill>
              <a:effectLst/>
              <a:cs typeface="Calibri" panose="020F0502020204030204" pitchFamily="34" charset="0"/>
            </a:endParaRPr>
          </a:p>
        </p:txBody>
      </p:sp>
    </p:spTree>
    <p:extLst>
      <p:ext uri="{BB962C8B-B14F-4D97-AF65-F5344CB8AC3E}">
        <p14:creationId xmlns:p14="http://schemas.microsoft.com/office/powerpoint/2010/main" val="1383307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04 – Feature Engineering</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2940214" cy="2346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Feature D: </a:t>
            </a:r>
            <a:r>
              <a:rPr lang="en-IN" dirty="0"/>
              <a:t>Cat Elimination Month wise</a:t>
            </a:r>
            <a:endParaRPr lang="en-US" dirty="0"/>
          </a:p>
        </p:txBody>
      </p:sp>
      <p:pic>
        <p:nvPicPr>
          <p:cNvPr id="3" name="Picture 2">
            <a:extLst>
              <a:ext uri="{FF2B5EF4-FFF2-40B4-BE49-F238E27FC236}">
                <a16:creationId xmlns:a16="http://schemas.microsoft.com/office/drawing/2014/main" id="{B10316CE-57B9-0CA8-08FD-9A9D3DF79BD1}"/>
              </a:ext>
            </a:extLst>
          </p:cNvPr>
          <p:cNvPicPr>
            <a:picLocks noChangeAspect="1"/>
          </p:cNvPicPr>
          <p:nvPr/>
        </p:nvPicPr>
        <p:blipFill>
          <a:blip r:embed="rId3"/>
          <a:stretch>
            <a:fillRect/>
          </a:stretch>
        </p:blipFill>
        <p:spPr>
          <a:xfrm>
            <a:off x="361116" y="970155"/>
            <a:ext cx="2811061" cy="1730297"/>
          </a:xfrm>
          <a:prstGeom prst="rect">
            <a:avLst/>
          </a:prstGeom>
        </p:spPr>
      </p:pic>
      <p:pic>
        <p:nvPicPr>
          <p:cNvPr id="5" name="Picture 4">
            <a:extLst>
              <a:ext uri="{FF2B5EF4-FFF2-40B4-BE49-F238E27FC236}">
                <a16:creationId xmlns:a16="http://schemas.microsoft.com/office/drawing/2014/main" id="{64845104-2402-D7FC-766A-FCE3056525B2}"/>
              </a:ext>
            </a:extLst>
          </p:cNvPr>
          <p:cNvPicPr>
            <a:picLocks noChangeAspect="1"/>
          </p:cNvPicPr>
          <p:nvPr/>
        </p:nvPicPr>
        <p:blipFill>
          <a:blip r:embed="rId4"/>
          <a:stretch>
            <a:fillRect/>
          </a:stretch>
        </p:blipFill>
        <p:spPr>
          <a:xfrm>
            <a:off x="3346944" y="988841"/>
            <a:ext cx="2450062" cy="1736822"/>
          </a:xfrm>
          <a:prstGeom prst="rect">
            <a:avLst/>
          </a:prstGeom>
        </p:spPr>
      </p:pic>
      <p:sp>
        <p:nvSpPr>
          <p:cNvPr id="2" name="Rectangle: Rounded Corners 1">
            <a:extLst>
              <a:ext uri="{FF2B5EF4-FFF2-40B4-BE49-F238E27FC236}">
                <a16:creationId xmlns:a16="http://schemas.microsoft.com/office/drawing/2014/main" id="{D1FECD52-646A-640B-0B98-E1682DC4F916}"/>
              </a:ext>
            </a:extLst>
          </p:cNvPr>
          <p:cNvSpPr/>
          <p:nvPr/>
        </p:nvSpPr>
        <p:spPr>
          <a:xfrm>
            <a:off x="6374924" y="1236405"/>
            <a:ext cx="2160649" cy="1241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100" dirty="0">
                <a:solidFill>
                  <a:schemeClr val="bg1">
                    <a:lumMod val="75000"/>
                    <a:lumOff val="25000"/>
                  </a:schemeClr>
                </a:solidFill>
              </a:rPr>
              <a:t>August to October non-elimination process is more likely be done</a:t>
            </a:r>
            <a:endParaRPr kumimoji="0" lang="en-US" altLang="en-US" sz="1100" i="0" u="none" strike="noStrike" cap="none" normalizeH="0" baseline="0" dirty="0">
              <a:ln>
                <a:noFill/>
              </a:ln>
              <a:solidFill>
                <a:schemeClr val="bg1">
                  <a:lumMod val="75000"/>
                  <a:lumOff val="25000"/>
                </a:schemeClr>
              </a:solidFill>
              <a:effectLst/>
              <a:cs typeface="Calibri" panose="020F0502020204030204" pitchFamily="34" charset="0"/>
            </a:endParaRPr>
          </a:p>
        </p:txBody>
      </p:sp>
      <p:sp>
        <p:nvSpPr>
          <p:cNvPr id="17" name="Google Shape;844;p42">
            <a:extLst>
              <a:ext uri="{FF2B5EF4-FFF2-40B4-BE49-F238E27FC236}">
                <a16:creationId xmlns:a16="http://schemas.microsoft.com/office/drawing/2014/main" id="{5F941976-D691-A3B6-88D9-F79B2C05C73B}"/>
              </a:ext>
            </a:extLst>
          </p:cNvPr>
          <p:cNvSpPr txBox="1">
            <a:spLocks/>
          </p:cNvSpPr>
          <p:nvPr/>
        </p:nvSpPr>
        <p:spPr>
          <a:xfrm>
            <a:off x="624230" y="3048313"/>
            <a:ext cx="1866722" cy="2041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Feature Selection Process</a:t>
            </a:r>
            <a:endParaRPr lang="en-US" dirty="0"/>
          </a:p>
        </p:txBody>
      </p:sp>
      <p:grpSp>
        <p:nvGrpSpPr>
          <p:cNvPr id="4" name="Google Shape;1794;p51">
            <a:extLst>
              <a:ext uri="{FF2B5EF4-FFF2-40B4-BE49-F238E27FC236}">
                <a16:creationId xmlns:a16="http://schemas.microsoft.com/office/drawing/2014/main" id="{DFE5401E-1958-830C-1DB2-6E28491D6D3F}"/>
              </a:ext>
            </a:extLst>
          </p:cNvPr>
          <p:cNvGrpSpPr/>
          <p:nvPr/>
        </p:nvGrpSpPr>
        <p:grpSpPr>
          <a:xfrm>
            <a:off x="492385" y="3459244"/>
            <a:ext cx="8181038" cy="1481095"/>
            <a:chOff x="400285" y="2590510"/>
            <a:chExt cx="6854205" cy="1481095"/>
          </a:xfrm>
        </p:grpSpPr>
        <p:sp>
          <p:nvSpPr>
            <p:cNvPr id="6" name="Google Shape;1795;p51">
              <a:extLst>
                <a:ext uri="{FF2B5EF4-FFF2-40B4-BE49-F238E27FC236}">
                  <a16:creationId xmlns:a16="http://schemas.microsoft.com/office/drawing/2014/main" id="{6A659D89-7A3A-DBA5-4EF0-B10DE5DC0898}"/>
                </a:ext>
              </a:extLst>
            </p:cNvPr>
            <p:cNvSpPr txBox="1"/>
            <p:nvPr/>
          </p:nvSpPr>
          <p:spPr>
            <a:xfrm>
              <a:off x="415525" y="3251625"/>
              <a:ext cx="1540200" cy="219300"/>
            </a:xfrm>
            <a:prstGeom prst="rect">
              <a:avLst/>
            </a:prstGeom>
            <a:noFill/>
            <a:ln>
              <a:noFill/>
            </a:ln>
          </p:spPr>
          <p:txBody>
            <a:bodyPr spcFirstLastPara="1" wrap="square" lIns="34300" tIns="17150" rIns="34300" bIns="17150" anchor="b" anchorCtr="0">
              <a:spAutoFit/>
            </a:bodyPr>
            <a:lstStyle/>
            <a:p>
              <a:pPr marL="0" marR="0" lvl="0" indent="0" algn="ctr" rtl="0">
                <a:spcBef>
                  <a:spcPts val="0"/>
                </a:spcBef>
                <a:spcAft>
                  <a:spcPts val="0"/>
                </a:spcAft>
                <a:buNone/>
              </a:pPr>
              <a:r>
                <a:rPr lang="en" sz="1200" b="1" dirty="0">
                  <a:solidFill>
                    <a:schemeClr val="lt1"/>
                  </a:solidFill>
                  <a:latin typeface="Calibri"/>
                  <a:ea typeface="Calibri"/>
                  <a:cs typeface="Calibri"/>
                  <a:sym typeface="Calibri"/>
                </a:rPr>
                <a:t>Total Features 70</a:t>
              </a:r>
              <a:endParaRPr sz="1200" b="1" dirty="0">
                <a:solidFill>
                  <a:schemeClr val="lt1"/>
                </a:solidFill>
                <a:latin typeface="Calibri"/>
                <a:ea typeface="Calibri"/>
                <a:cs typeface="Calibri"/>
                <a:sym typeface="Calibri"/>
              </a:endParaRPr>
            </a:p>
          </p:txBody>
        </p:sp>
        <p:sp>
          <p:nvSpPr>
            <p:cNvPr id="7" name="Google Shape;1796;p51">
              <a:extLst>
                <a:ext uri="{FF2B5EF4-FFF2-40B4-BE49-F238E27FC236}">
                  <a16:creationId xmlns:a16="http://schemas.microsoft.com/office/drawing/2014/main" id="{C9C1807D-A3FD-D460-C288-A474FA82FC22}"/>
                </a:ext>
              </a:extLst>
            </p:cNvPr>
            <p:cNvSpPr txBox="1"/>
            <p:nvPr/>
          </p:nvSpPr>
          <p:spPr>
            <a:xfrm>
              <a:off x="415626" y="3575305"/>
              <a:ext cx="1540200" cy="496300"/>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1000" dirty="0">
                  <a:solidFill>
                    <a:schemeClr val="lt1"/>
                  </a:solidFill>
                  <a:latin typeface="Calibri"/>
                  <a:ea typeface="Calibri"/>
                  <a:cs typeface="Calibri"/>
                  <a:sym typeface="Calibri"/>
                </a:rPr>
                <a:t>Features created by dummy</a:t>
              </a:r>
            </a:p>
            <a:p>
              <a:pPr marL="0" marR="0" lvl="0" indent="0" algn="ctr" rtl="0">
                <a:lnSpc>
                  <a:spcPct val="100000"/>
                </a:lnSpc>
                <a:spcBef>
                  <a:spcPts val="0"/>
                </a:spcBef>
                <a:spcAft>
                  <a:spcPts val="0"/>
                </a:spcAft>
                <a:buClr>
                  <a:schemeClr val="dk1"/>
                </a:buClr>
                <a:buSzPts val="900"/>
                <a:buFont typeface="Arial"/>
                <a:buNone/>
              </a:pPr>
              <a:r>
                <a:rPr lang="en-IN" sz="1000" dirty="0">
                  <a:solidFill>
                    <a:schemeClr val="lt1"/>
                  </a:solidFill>
                  <a:latin typeface="Calibri"/>
                  <a:ea typeface="Calibri"/>
                  <a:cs typeface="Calibri"/>
                  <a:sym typeface="Calibri"/>
                </a:rPr>
                <a:t>Feature of Time, name removed</a:t>
              </a:r>
              <a:endParaRPr lang="en" sz="100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900"/>
                <a:buFont typeface="Arial"/>
                <a:buNone/>
              </a:pPr>
              <a:endParaRPr sz="1000" dirty="0">
                <a:solidFill>
                  <a:schemeClr val="lt1"/>
                </a:solidFill>
                <a:latin typeface="Calibri"/>
                <a:ea typeface="Calibri"/>
                <a:cs typeface="Calibri"/>
                <a:sym typeface="Calibri"/>
              </a:endParaRPr>
            </a:p>
          </p:txBody>
        </p:sp>
        <p:sp>
          <p:nvSpPr>
            <p:cNvPr id="13" name="Google Shape;1802;p51">
              <a:extLst>
                <a:ext uri="{FF2B5EF4-FFF2-40B4-BE49-F238E27FC236}">
                  <a16:creationId xmlns:a16="http://schemas.microsoft.com/office/drawing/2014/main" id="{3D2425BC-522E-9921-CF58-AC1845BFF133}"/>
                </a:ext>
              </a:extLst>
            </p:cNvPr>
            <p:cNvSpPr txBox="1"/>
            <p:nvPr/>
          </p:nvSpPr>
          <p:spPr>
            <a:xfrm>
              <a:off x="2052725" y="3251625"/>
              <a:ext cx="1540200" cy="219300"/>
            </a:xfrm>
            <a:prstGeom prst="rect">
              <a:avLst/>
            </a:prstGeom>
            <a:noFill/>
            <a:ln>
              <a:noFill/>
            </a:ln>
          </p:spPr>
          <p:txBody>
            <a:bodyPr spcFirstLastPara="1" wrap="square" lIns="34300" tIns="17150" rIns="34300" bIns="17150" anchor="b" anchorCtr="0">
              <a:spAutoFit/>
            </a:bodyPr>
            <a:lstStyle/>
            <a:p>
              <a:pPr marL="0" marR="0" lvl="0" indent="0" algn="ctr" rtl="0">
                <a:spcBef>
                  <a:spcPts val="0"/>
                </a:spcBef>
                <a:spcAft>
                  <a:spcPts val="0"/>
                </a:spcAft>
                <a:buNone/>
              </a:pPr>
              <a:r>
                <a:rPr lang="en" sz="1200" b="1" dirty="0">
                  <a:solidFill>
                    <a:schemeClr val="lt1"/>
                  </a:solidFill>
                  <a:latin typeface="Calibri"/>
                  <a:ea typeface="Calibri"/>
                  <a:cs typeface="Calibri"/>
                  <a:sym typeface="Calibri"/>
                </a:rPr>
                <a:t>Features 25</a:t>
              </a:r>
              <a:endParaRPr sz="1200" b="1" dirty="0">
                <a:solidFill>
                  <a:schemeClr val="lt1"/>
                </a:solidFill>
                <a:latin typeface="Calibri"/>
                <a:ea typeface="Calibri"/>
                <a:cs typeface="Calibri"/>
                <a:sym typeface="Calibri"/>
              </a:endParaRPr>
            </a:p>
          </p:txBody>
        </p:sp>
        <p:sp>
          <p:nvSpPr>
            <p:cNvPr id="15" name="Google Shape;1803;p51">
              <a:extLst>
                <a:ext uri="{FF2B5EF4-FFF2-40B4-BE49-F238E27FC236}">
                  <a16:creationId xmlns:a16="http://schemas.microsoft.com/office/drawing/2014/main" id="{78CB5CCA-B330-5DFD-FEA8-D4EEF3C20828}"/>
                </a:ext>
              </a:extLst>
            </p:cNvPr>
            <p:cNvSpPr txBox="1"/>
            <p:nvPr/>
          </p:nvSpPr>
          <p:spPr>
            <a:xfrm>
              <a:off x="2052826" y="3575305"/>
              <a:ext cx="1540200" cy="342412"/>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US" sz="1000" dirty="0">
                  <a:solidFill>
                    <a:schemeClr val="lt1"/>
                  </a:solidFill>
                  <a:latin typeface="Calibri"/>
                  <a:ea typeface="Calibri"/>
                  <a:cs typeface="Calibri"/>
                  <a:sym typeface="Calibri"/>
                </a:rPr>
                <a:t>Features having corelated </a:t>
              </a:r>
            </a:p>
            <a:p>
              <a:pPr marL="0" marR="0" lvl="0" indent="0" algn="ctr" rtl="0">
                <a:lnSpc>
                  <a:spcPct val="100000"/>
                </a:lnSpc>
                <a:spcBef>
                  <a:spcPts val="0"/>
                </a:spcBef>
                <a:spcAft>
                  <a:spcPts val="0"/>
                </a:spcAft>
                <a:buClr>
                  <a:schemeClr val="dk1"/>
                </a:buClr>
                <a:buSzPts val="900"/>
                <a:buFont typeface="Arial"/>
                <a:buNone/>
              </a:pPr>
              <a:r>
                <a:rPr lang="en-US" sz="1000" dirty="0">
                  <a:solidFill>
                    <a:schemeClr val="lt1"/>
                  </a:solidFill>
                  <a:latin typeface="Calibri"/>
                  <a:ea typeface="Calibri"/>
                  <a:cs typeface="Calibri"/>
                  <a:sym typeface="Calibri"/>
                </a:rPr>
                <a:t>Have removed </a:t>
              </a:r>
            </a:p>
          </p:txBody>
        </p:sp>
        <p:sp>
          <p:nvSpPr>
            <p:cNvPr id="16" name="Google Shape;1804;p51">
              <a:extLst>
                <a:ext uri="{FF2B5EF4-FFF2-40B4-BE49-F238E27FC236}">
                  <a16:creationId xmlns:a16="http://schemas.microsoft.com/office/drawing/2014/main" id="{60879542-DD42-C3E0-1A64-BD87F5CCC695}"/>
                </a:ext>
              </a:extLst>
            </p:cNvPr>
            <p:cNvSpPr txBox="1"/>
            <p:nvPr/>
          </p:nvSpPr>
          <p:spPr>
            <a:xfrm>
              <a:off x="3696950" y="3251625"/>
              <a:ext cx="1540200" cy="219300"/>
            </a:xfrm>
            <a:prstGeom prst="rect">
              <a:avLst/>
            </a:prstGeom>
            <a:noFill/>
            <a:ln>
              <a:noFill/>
            </a:ln>
          </p:spPr>
          <p:txBody>
            <a:bodyPr spcFirstLastPara="1" wrap="square" lIns="34300" tIns="17150" rIns="34300" bIns="17150" anchor="b" anchorCtr="0">
              <a:spAutoFit/>
            </a:bodyPr>
            <a:lstStyle/>
            <a:p>
              <a:pPr marL="0" marR="0" lvl="0" indent="0" algn="ctr" rtl="0">
                <a:spcBef>
                  <a:spcPts val="0"/>
                </a:spcBef>
                <a:spcAft>
                  <a:spcPts val="0"/>
                </a:spcAft>
                <a:buNone/>
              </a:pPr>
              <a:r>
                <a:rPr lang="en" sz="1200" b="1" dirty="0">
                  <a:solidFill>
                    <a:schemeClr val="lt1"/>
                  </a:solidFill>
                  <a:latin typeface="Calibri"/>
                  <a:ea typeface="Calibri"/>
                  <a:cs typeface="Calibri"/>
                  <a:sym typeface="Calibri"/>
                </a:rPr>
                <a:t>Features 16</a:t>
              </a:r>
              <a:endParaRPr sz="1200" b="1" dirty="0">
                <a:solidFill>
                  <a:schemeClr val="lt1"/>
                </a:solidFill>
                <a:latin typeface="Calibri"/>
                <a:ea typeface="Calibri"/>
                <a:cs typeface="Calibri"/>
                <a:sym typeface="Calibri"/>
              </a:endParaRPr>
            </a:p>
          </p:txBody>
        </p:sp>
        <p:sp>
          <p:nvSpPr>
            <p:cNvPr id="20" name="Google Shape;1805;p51">
              <a:extLst>
                <a:ext uri="{FF2B5EF4-FFF2-40B4-BE49-F238E27FC236}">
                  <a16:creationId xmlns:a16="http://schemas.microsoft.com/office/drawing/2014/main" id="{ADD5F84C-D937-F17B-DE1B-B75B36890B1A}"/>
                </a:ext>
              </a:extLst>
            </p:cNvPr>
            <p:cNvSpPr txBox="1"/>
            <p:nvPr/>
          </p:nvSpPr>
          <p:spPr>
            <a:xfrm>
              <a:off x="3697051" y="3575305"/>
              <a:ext cx="1540200" cy="342412"/>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1000" dirty="0">
                  <a:solidFill>
                    <a:schemeClr val="lt1"/>
                  </a:solidFill>
                  <a:latin typeface="Calibri"/>
                  <a:ea typeface="Calibri"/>
                  <a:cs typeface="Calibri"/>
                  <a:sym typeface="Calibri"/>
                </a:rPr>
                <a:t>Features that are important </a:t>
              </a:r>
            </a:p>
            <a:p>
              <a:pPr marL="0" marR="0" lvl="0" indent="0" algn="ctr" rtl="0">
                <a:lnSpc>
                  <a:spcPct val="100000"/>
                </a:lnSpc>
                <a:spcBef>
                  <a:spcPts val="0"/>
                </a:spcBef>
                <a:spcAft>
                  <a:spcPts val="0"/>
                </a:spcAft>
                <a:buClr>
                  <a:schemeClr val="dk1"/>
                </a:buClr>
                <a:buSzPts val="900"/>
                <a:buFont typeface="Arial"/>
                <a:buNone/>
              </a:pPr>
              <a:r>
                <a:rPr lang="en-IN" sz="1000" dirty="0">
                  <a:solidFill>
                    <a:schemeClr val="lt1"/>
                  </a:solidFill>
                  <a:latin typeface="Calibri"/>
                  <a:ea typeface="Calibri"/>
                  <a:cs typeface="Calibri"/>
                  <a:sym typeface="Calibri"/>
                </a:rPr>
                <a:t>H</a:t>
              </a:r>
              <a:r>
                <a:rPr lang="en" sz="1000" dirty="0">
                  <a:solidFill>
                    <a:schemeClr val="lt1"/>
                  </a:solidFill>
                  <a:latin typeface="Calibri"/>
                  <a:ea typeface="Calibri"/>
                  <a:cs typeface="Calibri"/>
                  <a:sym typeface="Calibri"/>
                </a:rPr>
                <a:t>as been selected </a:t>
              </a:r>
              <a:endParaRPr sz="1000" dirty="0">
                <a:solidFill>
                  <a:schemeClr val="lt1"/>
                </a:solidFill>
                <a:latin typeface="Calibri"/>
                <a:ea typeface="Calibri"/>
                <a:cs typeface="Calibri"/>
                <a:sym typeface="Calibri"/>
              </a:endParaRPr>
            </a:p>
          </p:txBody>
        </p:sp>
        <p:sp>
          <p:nvSpPr>
            <p:cNvPr id="22" name="Google Shape;1806;p51">
              <a:extLst>
                <a:ext uri="{FF2B5EF4-FFF2-40B4-BE49-F238E27FC236}">
                  <a16:creationId xmlns:a16="http://schemas.microsoft.com/office/drawing/2014/main" id="{2C52D508-B5EF-1EA9-191A-F01AE4D0F61A}"/>
                </a:ext>
              </a:extLst>
            </p:cNvPr>
            <p:cNvSpPr txBox="1"/>
            <p:nvPr/>
          </p:nvSpPr>
          <p:spPr>
            <a:xfrm>
              <a:off x="5463785" y="3251625"/>
              <a:ext cx="1540200" cy="219300"/>
            </a:xfrm>
            <a:prstGeom prst="rect">
              <a:avLst/>
            </a:prstGeom>
            <a:noFill/>
            <a:ln>
              <a:noFill/>
            </a:ln>
          </p:spPr>
          <p:txBody>
            <a:bodyPr spcFirstLastPara="1" wrap="square" lIns="34300" tIns="17150" rIns="34300" bIns="17150" anchor="b" anchorCtr="0">
              <a:spAutoFit/>
            </a:bodyPr>
            <a:lstStyle/>
            <a:p>
              <a:pPr marL="0" marR="0" lvl="0" indent="0" algn="ctr" rtl="0">
                <a:spcBef>
                  <a:spcPts val="0"/>
                </a:spcBef>
                <a:spcAft>
                  <a:spcPts val="0"/>
                </a:spcAft>
                <a:buNone/>
              </a:pPr>
              <a:r>
                <a:rPr lang="en" sz="1200" b="1" dirty="0">
                  <a:solidFill>
                    <a:schemeClr val="lt1"/>
                  </a:solidFill>
                  <a:latin typeface="Calibri"/>
                  <a:ea typeface="Calibri"/>
                  <a:cs typeface="Calibri"/>
                  <a:sym typeface="Calibri"/>
                </a:rPr>
                <a:t>Final features</a:t>
              </a:r>
              <a:endParaRPr sz="1200" b="1" dirty="0">
                <a:solidFill>
                  <a:schemeClr val="lt1"/>
                </a:solidFill>
                <a:latin typeface="Calibri"/>
                <a:ea typeface="Calibri"/>
                <a:cs typeface="Calibri"/>
                <a:sym typeface="Calibri"/>
              </a:endParaRPr>
            </a:p>
          </p:txBody>
        </p:sp>
        <p:sp>
          <p:nvSpPr>
            <p:cNvPr id="24" name="Google Shape;1807;p51">
              <a:extLst>
                <a:ext uri="{FF2B5EF4-FFF2-40B4-BE49-F238E27FC236}">
                  <a16:creationId xmlns:a16="http://schemas.microsoft.com/office/drawing/2014/main" id="{4A074F28-AFD1-6A91-9748-95C729568863}"/>
                </a:ext>
              </a:extLst>
            </p:cNvPr>
            <p:cNvSpPr txBox="1"/>
            <p:nvPr/>
          </p:nvSpPr>
          <p:spPr>
            <a:xfrm>
              <a:off x="5463886" y="3575305"/>
              <a:ext cx="1540200" cy="342412"/>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1000" dirty="0">
                  <a:solidFill>
                    <a:schemeClr val="lt1"/>
                  </a:solidFill>
                  <a:latin typeface="Calibri"/>
                  <a:ea typeface="Calibri"/>
                  <a:cs typeface="Calibri"/>
                  <a:sym typeface="Calibri"/>
                </a:rPr>
                <a:t>Features not having corelation</a:t>
              </a:r>
            </a:p>
            <a:p>
              <a:pPr marL="0" marR="0" lvl="0" indent="0" algn="ctr" rtl="0">
                <a:lnSpc>
                  <a:spcPct val="100000"/>
                </a:lnSpc>
                <a:spcBef>
                  <a:spcPts val="0"/>
                </a:spcBef>
                <a:spcAft>
                  <a:spcPts val="0"/>
                </a:spcAft>
                <a:buClr>
                  <a:schemeClr val="dk1"/>
                </a:buClr>
                <a:buSzPts val="900"/>
                <a:buFont typeface="Arial"/>
                <a:buNone/>
              </a:pPr>
              <a:r>
                <a:rPr lang="en-IN" sz="1000" dirty="0">
                  <a:solidFill>
                    <a:schemeClr val="lt1"/>
                  </a:solidFill>
                  <a:latin typeface="Calibri"/>
                  <a:ea typeface="Calibri"/>
                  <a:cs typeface="Calibri"/>
                  <a:sym typeface="Calibri"/>
                </a:rPr>
                <a:t>Having p value &lt; 0.05</a:t>
              </a:r>
              <a:endParaRPr sz="1000" dirty="0">
                <a:solidFill>
                  <a:schemeClr val="lt1"/>
                </a:solidFill>
                <a:latin typeface="Calibri"/>
                <a:ea typeface="Calibri"/>
                <a:cs typeface="Calibri"/>
                <a:sym typeface="Calibri"/>
              </a:endParaRPr>
            </a:p>
          </p:txBody>
        </p:sp>
        <p:sp>
          <p:nvSpPr>
            <p:cNvPr id="30" name="Google Shape;1810;p51">
              <a:extLst>
                <a:ext uri="{FF2B5EF4-FFF2-40B4-BE49-F238E27FC236}">
                  <a16:creationId xmlns:a16="http://schemas.microsoft.com/office/drawing/2014/main" id="{8BD274E8-E439-5CEA-3FCA-79781182DE1A}"/>
                </a:ext>
              </a:extLst>
            </p:cNvPr>
            <p:cNvSpPr/>
            <p:nvPr/>
          </p:nvSpPr>
          <p:spPr>
            <a:xfrm>
              <a:off x="400285" y="2590510"/>
              <a:ext cx="1790705" cy="439200"/>
            </a:xfrm>
            <a:custGeom>
              <a:avLst/>
              <a:gdLst/>
              <a:ahLst/>
              <a:cxnLst/>
              <a:rect l="l" t="t" r="r" b="b"/>
              <a:pathLst>
                <a:path w="5213" h="1387" extrusionOk="0">
                  <a:moveTo>
                    <a:pt x="689" y="645"/>
                  </a:moveTo>
                  <a:lnTo>
                    <a:pt x="39" y="90"/>
                  </a:lnTo>
                  <a:lnTo>
                    <a:pt x="39" y="90"/>
                  </a:lnTo>
                  <a:cubicBezTo>
                    <a:pt x="3" y="59"/>
                    <a:pt x="25" y="0"/>
                    <a:pt x="72" y="0"/>
                  </a:cubicBezTo>
                  <a:lnTo>
                    <a:pt x="4403" y="0"/>
                  </a:lnTo>
                  <a:lnTo>
                    <a:pt x="4403" y="0"/>
                  </a:lnTo>
                  <a:cubicBezTo>
                    <a:pt x="4415" y="0"/>
                    <a:pt x="4427" y="4"/>
                    <a:pt x="4436" y="12"/>
                  </a:cubicBezTo>
                  <a:lnTo>
                    <a:pt x="5188" y="645"/>
                  </a:lnTo>
                  <a:lnTo>
                    <a:pt x="5188" y="645"/>
                  </a:lnTo>
                  <a:cubicBezTo>
                    <a:pt x="5212" y="665"/>
                    <a:pt x="5212" y="702"/>
                    <a:pt x="5188" y="723"/>
                  </a:cubicBezTo>
                  <a:lnTo>
                    <a:pt x="4436" y="1374"/>
                  </a:lnTo>
                  <a:lnTo>
                    <a:pt x="4436" y="1374"/>
                  </a:lnTo>
                  <a:cubicBezTo>
                    <a:pt x="4427" y="1382"/>
                    <a:pt x="4415" y="1386"/>
                    <a:pt x="4403" y="1386"/>
                  </a:cubicBezTo>
                  <a:lnTo>
                    <a:pt x="70" y="1386"/>
                  </a:lnTo>
                  <a:lnTo>
                    <a:pt x="70" y="1386"/>
                  </a:lnTo>
                  <a:cubicBezTo>
                    <a:pt x="23" y="1386"/>
                    <a:pt x="0" y="1328"/>
                    <a:pt x="36" y="1297"/>
                  </a:cubicBezTo>
                  <a:lnTo>
                    <a:pt x="690" y="723"/>
                  </a:lnTo>
                  <a:lnTo>
                    <a:pt x="690" y="723"/>
                  </a:lnTo>
                  <a:cubicBezTo>
                    <a:pt x="713" y="702"/>
                    <a:pt x="713" y="666"/>
                    <a:pt x="689" y="645"/>
                  </a:cubicBezTo>
                </a:path>
              </a:pathLst>
            </a:custGeom>
            <a:solidFill>
              <a:srgbClr val="F7901D"/>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b="1" dirty="0">
                  <a:solidFill>
                    <a:srgbClr val="FFFFFF"/>
                  </a:solidFill>
                  <a:latin typeface="Calibri"/>
                  <a:ea typeface="Calibri"/>
                  <a:cs typeface="Calibri"/>
                  <a:sym typeface="Calibri"/>
                </a:rPr>
                <a:t>Features</a:t>
              </a:r>
              <a:endParaRPr b="1" dirty="0">
                <a:solidFill>
                  <a:srgbClr val="FFFFFF"/>
                </a:solidFill>
                <a:latin typeface="Calibri"/>
                <a:ea typeface="Calibri"/>
                <a:cs typeface="Calibri"/>
                <a:sym typeface="Calibri"/>
              </a:endParaRPr>
            </a:p>
          </p:txBody>
        </p:sp>
        <p:sp>
          <p:nvSpPr>
            <p:cNvPr id="31" name="Google Shape;1811;p51">
              <a:extLst>
                <a:ext uri="{FF2B5EF4-FFF2-40B4-BE49-F238E27FC236}">
                  <a16:creationId xmlns:a16="http://schemas.microsoft.com/office/drawing/2014/main" id="{A1568810-C518-6FDB-6F7D-FB3FC92BD804}"/>
                </a:ext>
              </a:extLst>
            </p:cNvPr>
            <p:cNvSpPr/>
            <p:nvPr/>
          </p:nvSpPr>
          <p:spPr>
            <a:xfrm>
              <a:off x="2036682" y="2590510"/>
              <a:ext cx="1790705" cy="439200"/>
            </a:xfrm>
            <a:custGeom>
              <a:avLst/>
              <a:gdLst/>
              <a:ahLst/>
              <a:cxnLst/>
              <a:rect l="l" t="t" r="r" b="b"/>
              <a:pathLst>
                <a:path w="5213" h="1387" extrusionOk="0">
                  <a:moveTo>
                    <a:pt x="689" y="645"/>
                  </a:moveTo>
                  <a:lnTo>
                    <a:pt x="39" y="90"/>
                  </a:lnTo>
                  <a:lnTo>
                    <a:pt x="39" y="90"/>
                  </a:lnTo>
                  <a:cubicBezTo>
                    <a:pt x="3" y="59"/>
                    <a:pt x="25" y="0"/>
                    <a:pt x="72" y="0"/>
                  </a:cubicBezTo>
                  <a:lnTo>
                    <a:pt x="4403" y="0"/>
                  </a:lnTo>
                  <a:lnTo>
                    <a:pt x="4403" y="0"/>
                  </a:lnTo>
                  <a:cubicBezTo>
                    <a:pt x="4415" y="0"/>
                    <a:pt x="4427" y="4"/>
                    <a:pt x="4436" y="12"/>
                  </a:cubicBezTo>
                  <a:lnTo>
                    <a:pt x="5188" y="645"/>
                  </a:lnTo>
                  <a:lnTo>
                    <a:pt x="5188" y="645"/>
                  </a:lnTo>
                  <a:cubicBezTo>
                    <a:pt x="5212" y="665"/>
                    <a:pt x="5212" y="702"/>
                    <a:pt x="5188" y="723"/>
                  </a:cubicBezTo>
                  <a:lnTo>
                    <a:pt x="4436" y="1374"/>
                  </a:lnTo>
                  <a:lnTo>
                    <a:pt x="4436" y="1374"/>
                  </a:lnTo>
                  <a:cubicBezTo>
                    <a:pt x="4427" y="1382"/>
                    <a:pt x="4415" y="1386"/>
                    <a:pt x="4403" y="1386"/>
                  </a:cubicBezTo>
                  <a:lnTo>
                    <a:pt x="70" y="1386"/>
                  </a:lnTo>
                  <a:lnTo>
                    <a:pt x="70" y="1386"/>
                  </a:lnTo>
                  <a:cubicBezTo>
                    <a:pt x="23" y="1386"/>
                    <a:pt x="0" y="1328"/>
                    <a:pt x="36" y="1297"/>
                  </a:cubicBezTo>
                  <a:lnTo>
                    <a:pt x="690" y="723"/>
                  </a:lnTo>
                  <a:lnTo>
                    <a:pt x="690" y="723"/>
                  </a:lnTo>
                  <a:cubicBezTo>
                    <a:pt x="713" y="702"/>
                    <a:pt x="713" y="666"/>
                    <a:pt x="689" y="645"/>
                  </a:cubicBezTo>
                </a:path>
              </a:pathLst>
            </a:custGeom>
            <a:solidFill>
              <a:schemeClr val="accent2"/>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b="1" dirty="0">
                  <a:solidFill>
                    <a:srgbClr val="FFFFFF"/>
                  </a:solidFill>
                  <a:latin typeface="Calibri"/>
                  <a:ea typeface="Calibri"/>
                  <a:cs typeface="Calibri"/>
                  <a:sym typeface="Calibri"/>
                </a:rPr>
                <a:t>VIF Selection</a:t>
              </a:r>
              <a:endParaRPr b="1" dirty="0">
                <a:solidFill>
                  <a:srgbClr val="FFFFFF"/>
                </a:solidFill>
                <a:latin typeface="Calibri"/>
                <a:ea typeface="Calibri"/>
                <a:cs typeface="Calibri"/>
                <a:sym typeface="Calibri"/>
              </a:endParaRPr>
            </a:p>
          </p:txBody>
        </p:sp>
        <p:sp>
          <p:nvSpPr>
            <p:cNvPr id="32" name="Google Shape;1812;p51">
              <a:extLst>
                <a:ext uri="{FF2B5EF4-FFF2-40B4-BE49-F238E27FC236}">
                  <a16:creationId xmlns:a16="http://schemas.microsoft.com/office/drawing/2014/main" id="{3B8ED748-306B-6251-25A7-1A9B08364B2A}"/>
                </a:ext>
              </a:extLst>
            </p:cNvPr>
            <p:cNvSpPr/>
            <p:nvPr/>
          </p:nvSpPr>
          <p:spPr>
            <a:xfrm>
              <a:off x="3673080" y="2590510"/>
              <a:ext cx="1941036" cy="439200"/>
            </a:xfrm>
            <a:custGeom>
              <a:avLst/>
              <a:gdLst/>
              <a:ahLst/>
              <a:cxnLst/>
              <a:rect l="l" t="t" r="r" b="b"/>
              <a:pathLst>
                <a:path w="5213" h="1387" extrusionOk="0">
                  <a:moveTo>
                    <a:pt x="689" y="645"/>
                  </a:moveTo>
                  <a:lnTo>
                    <a:pt x="39" y="90"/>
                  </a:lnTo>
                  <a:lnTo>
                    <a:pt x="39" y="90"/>
                  </a:lnTo>
                  <a:cubicBezTo>
                    <a:pt x="3" y="59"/>
                    <a:pt x="25" y="0"/>
                    <a:pt x="72" y="0"/>
                  </a:cubicBezTo>
                  <a:lnTo>
                    <a:pt x="4403" y="0"/>
                  </a:lnTo>
                  <a:lnTo>
                    <a:pt x="4403" y="0"/>
                  </a:lnTo>
                  <a:cubicBezTo>
                    <a:pt x="4415" y="0"/>
                    <a:pt x="4427" y="4"/>
                    <a:pt x="4436" y="12"/>
                  </a:cubicBezTo>
                  <a:lnTo>
                    <a:pt x="5188" y="645"/>
                  </a:lnTo>
                  <a:lnTo>
                    <a:pt x="5188" y="645"/>
                  </a:lnTo>
                  <a:cubicBezTo>
                    <a:pt x="5212" y="665"/>
                    <a:pt x="5212" y="702"/>
                    <a:pt x="5188" y="723"/>
                  </a:cubicBezTo>
                  <a:lnTo>
                    <a:pt x="4436" y="1374"/>
                  </a:lnTo>
                  <a:lnTo>
                    <a:pt x="4436" y="1374"/>
                  </a:lnTo>
                  <a:cubicBezTo>
                    <a:pt x="4427" y="1382"/>
                    <a:pt x="4415" y="1386"/>
                    <a:pt x="4403" y="1386"/>
                  </a:cubicBezTo>
                  <a:lnTo>
                    <a:pt x="70" y="1386"/>
                  </a:lnTo>
                  <a:lnTo>
                    <a:pt x="70" y="1386"/>
                  </a:lnTo>
                  <a:cubicBezTo>
                    <a:pt x="23" y="1386"/>
                    <a:pt x="0" y="1328"/>
                    <a:pt x="36" y="1297"/>
                  </a:cubicBezTo>
                  <a:lnTo>
                    <a:pt x="690" y="723"/>
                  </a:lnTo>
                  <a:lnTo>
                    <a:pt x="690" y="723"/>
                  </a:lnTo>
                  <a:cubicBezTo>
                    <a:pt x="713" y="702"/>
                    <a:pt x="713" y="666"/>
                    <a:pt x="689" y="645"/>
                  </a:cubicBezTo>
                </a:path>
              </a:pathLst>
            </a:custGeom>
            <a:solidFill>
              <a:schemeClr val="accent3"/>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b="1" dirty="0">
                  <a:solidFill>
                    <a:srgbClr val="FFFFFF"/>
                  </a:solidFill>
                  <a:latin typeface="Calibri"/>
                  <a:ea typeface="Calibri"/>
                  <a:cs typeface="Calibri"/>
                  <a:sym typeface="Calibri"/>
                </a:rPr>
                <a:t>Backword elimination</a:t>
              </a:r>
              <a:endParaRPr b="1" dirty="0">
                <a:solidFill>
                  <a:srgbClr val="FFFFFF"/>
                </a:solidFill>
                <a:latin typeface="Calibri"/>
                <a:ea typeface="Calibri"/>
                <a:cs typeface="Calibri"/>
                <a:sym typeface="Calibri"/>
              </a:endParaRPr>
            </a:p>
          </p:txBody>
        </p:sp>
        <p:sp>
          <p:nvSpPr>
            <p:cNvPr id="33" name="Google Shape;1813;p51">
              <a:extLst>
                <a:ext uri="{FF2B5EF4-FFF2-40B4-BE49-F238E27FC236}">
                  <a16:creationId xmlns:a16="http://schemas.microsoft.com/office/drawing/2014/main" id="{E33A791C-829C-4C4C-745C-773F63A8D671}"/>
                </a:ext>
              </a:extLst>
            </p:cNvPr>
            <p:cNvSpPr/>
            <p:nvPr/>
          </p:nvSpPr>
          <p:spPr>
            <a:xfrm>
              <a:off x="5463785" y="2590510"/>
              <a:ext cx="1790705" cy="439200"/>
            </a:xfrm>
            <a:custGeom>
              <a:avLst/>
              <a:gdLst/>
              <a:ahLst/>
              <a:cxnLst/>
              <a:rect l="l" t="t" r="r" b="b"/>
              <a:pathLst>
                <a:path w="5213" h="1387" extrusionOk="0">
                  <a:moveTo>
                    <a:pt x="689" y="645"/>
                  </a:moveTo>
                  <a:lnTo>
                    <a:pt x="39" y="90"/>
                  </a:lnTo>
                  <a:lnTo>
                    <a:pt x="39" y="90"/>
                  </a:lnTo>
                  <a:cubicBezTo>
                    <a:pt x="3" y="59"/>
                    <a:pt x="25" y="0"/>
                    <a:pt x="72" y="0"/>
                  </a:cubicBezTo>
                  <a:lnTo>
                    <a:pt x="4403" y="0"/>
                  </a:lnTo>
                  <a:lnTo>
                    <a:pt x="4403" y="0"/>
                  </a:lnTo>
                  <a:cubicBezTo>
                    <a:pt x="4415" y="0"/>
                    <a:pt x="4427" y="4"/>
                    <a:pt x="4436" y="12"/>
                  </a:cubicBezTo>
                  <a:lnTo>
                    <a:pt x="5188" y="645"/>
                  </a:lnTo>
                  <a:lnTo>
                    <a:pt x="5188" y="645"/>
                  </a:lnTo>
                  <a:cubicBezTo>
                    <a:pt x="5212" y="665"/>
                    <a:pt x="5212" y="702"/>
                    <a:pt x="5188" y="723"/>
                  </a:cubicBezTo>
                  <a:lnTo>
                    <a:pt x="4436" y="1374"/>
                  </a:lnTo>
                  <a:lnTo>
                    <a:pt x="4436" y="1374"/>
                  </a:lnTo>
                  <a:cubicBezTo>
                    <a:pt x="4427" y="1382"/>
                    <a:pt x="4415" y="1386"/>
                    <a:pt x="4403" y="1386"/>
                  </a:cubicBezTo>
                  <a:lnTo>
                    <a:pt x="70" y="1386"/>
                  </a:lnTo>
                  <a:lnTo>
                    <a:pt x="70" y="1386"/>
                  </a:lnTo>
                  <a:cubicBezTo>
                    <a:pt x="23" y="1386"/>
                    <a:pt x="0" y="1328"/>
                    <a:pt x="36" y="1297"/>
                  </a:cubicBezTo>
                  <a:lnTo>
                    <a:pt x="690" y="723"/>
                  </a:lnTo>
                  <a:lnTo>
                    <a:pt x="690" y="723"/>
                  </a:lnTo>
                  <a:cubicBezTo>
                    <a:pt x="713" y="702"/>
                    <a:pt x="713" y="666"/>
                    <a:pt x="689" y="645"/>
                  </a:cubicBezTo>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b="1" dirty="0">
                  <a:solidFill>
                    <a:srgbClr val="FFFFFF"/>
                  </a:solidFill>
                  <a:latin typeface="Calibri"/>
                  <a:ea typeface="Calibri"/>
                  <a:cs typeface="Calibri"/>
                  <a:sym typeface="Calibri"/>
                </a:rPr>
                <a:t>Final Features</a:t>
              </a:r>
              <a:endParaRPr b="1" dirty="0">
                <a:solidFill>
                  <a:srgbClr val="FFFFFF"/>
                </a:solidFill>
                <a:latin typeface="Calibri"/>
                <a:ea typeface="Calibri"/>
                <a:cs typeface="Calibri"/>
                <a:sym typeface="Calibri"/>
              </a:endParaRPr>
            </a:p>
          </p:txBody>
        </p:sp>
      </p:grpSp>
      <p:sp>
        <p:nvSpPr>
          <p:cNvPr id="8" name="Google Shape;844;p42">
            <a:extLst>
              <a:ext uri="{FF2B5EF4-FFF2-40B4-BE49-F238E27FC236}">
                <a16:creationId xmlns:a16="http://schemas.microsoft.com/office/drawing/2014/main" id="{42C14C05-26DD-384E-FA39-DD7A6A2729E0}"/>
              </a:ext>
            </a:extLst>
          </p:cNvPr>
          <p:cNvSpPr txBox="1">
            <a:spLocks/>
          </p:cNvSpPr>
          <p:nvPr/>
        </p:nvSpPr>
        <p:spPr>
          <a:xfrm>
            <a:off x="580113" y="2717322"/>
            <a:ext cx="2811061" cy="19632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r>
              <a:rPr lang="en-US" sz="1000" b="0" dirty="0">
                <a:solidFill>
                  <a:schemeClr val="bg1">
                    <a:lumMod val="65000"/>
                    <a:lumOff val="35000"/>
                  </a:schemeClr>
                </a:solidFill>
              </a:rPr>
              <a:t>Month wise non-elimination bar plot </a:t>
            </a:r>
          </a:p>
        </p:txBody>
      </p:sp>
      <p:sp>
        <p:nvSpPr>
          <p:cNvPr id="10" name="Google Shape;844;p42">
            <a:extLst>
              <a:ext uri="{FF2B5EF4-FFF2-40B4-BE49-F238E27FC236}">
                <a16:creationId xmlns:a16="http://schemas.microsoft.com/office/drawing/2014/main" id="{6707891D-7CF4-EAD5-7193-CA4E2EEA7775}"/>
              </a:ext>
            </a:extLst>
          </p:cNvPr>
          <p:cNvSpPr txBox="1">
            <a:spLocks/>
          </p:cNvSpPr>
          <p:nvPr/>
        </p:nvSpPr>
        <p:spPr>
          <a:xfrm>
            <a:off x="3564444" y="2721806"/>
            <a:ext cx="2811061" cy="19632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accent1"/>
              </a:buClr>
              <a:buSzPts val="1200"/>
              <a:buFont typeface="Calibri"/>
              <a:buNone/>
              <a:defRPr sz="1100">
                <a:solidFill>
                  <a:schemeClr val="bg1">
                    <a:lumMod val="65000"/>
                    <a:lumOff val="35000"/>
                  </a:schemeClr>
                </a:solidFill>
                <a:latin typeface="Calibri"/>
                <a:ea typeface="Calibri"/>
                <a:cs typeface="Calibri"/>
                <a:sym typeface="Calibri"/>
              </a:defRPr>
            </a:lvl1pPr>
            <a:lvl2pPr marL="914400" indent="-317500">
              <a:buClr>
                <a:schemeClr val="accent1"/>
              </a:buClr>
              <a:buSzPts val="1200"/>
              <a:buFont typeface="Calibri"/>
              <a:buNone/>
              <a:defRPr sz="1200">
                <a:solidFill>
                  <a:schemeClr val="accent1"/>
                </a:solidFill>
                <a:latin typeface="Calibri"/>
                <a:ea typeface="Calibri"/>
                <a:cs typeface="Calibri"/>
                <a:sym typeface="Calibri"/>
              </a:defRPr>
            </a:lvl2pPr>
            <a:lvl3pPr marL="1371600" indent="-317500">
              <a:buClr>
                <a:schemeClr val="accent1"/>
              </a:buClr>
              <a:buSzPts val="1200"/>
              <a:buFont typeface="Calibri"/>
              <a:buNone/>
              <a:defRPr sz="1200">
                <a:solidFill>
                  <a:schemeClr val="accent1"/>
                </a:solidFill>
                <a:latin typeface="Calibri"/>
                <a:ea typeface="Calibri"/>
                <a:cs typeface="Calibri"/>
                <a:sym typeface="Calibri"/>
              </a:defRPr>
            </a:lvl3pPr>
            <a:lvl4pPr marL="1828800" indent="-317500">
              <a:buClr>
                <a:schemeClr val="accent1"/>
              </a:buClr>
              <a:buSzPts val="1200"/>
              <a:buFont typeface="Calibri"/>
              <a:buNone/>
              <a:defRPr sz="1200">
                <a:solidFill>
                  <a:schemeClr val="accent1"/>
                </a:solidFill>
                <a:latin typeface="Calibri"/>
                <a:ea typeface="Calibri"/>
                <a:cs typeface="Calibri"/>
                <a:sym typeface="Calibri"/>
              </a:defRPr>
            </a:lvl4pPr>
            <a:lvl5pPr marL="2286000" indent="-317500">
              <a:buClr>
                <a:schemeClr val="accent1"/>
              </a:buClr>
              <a:buSzPts val="1200"/>
              <a:buFont typeface="Calibri"/>
              <a:buNone/>
              <a:defRPr sz="1200">
                <a:solidFill>
                  <a:schemeClr val="accent1"/>
                </a:solidFill>
                <a:latin typeface="Calibri"/>
                <a:ea typeface="Calibri"/>
                <a:cs typeface="Calibri"/>
                <a:sym typeface="Calibri"/>
              </a:defRPr>
            </a:lvl5pPr>
            <a:lvl6pPr marL="2743200" indent="-317500">
              <a:buClr>
                <a:schemeClr val="accent1"/>
              </a:buClr>
              <a:buSzPts val="1200"/>
              <a:buFont typeface="Calibri"/>
              <a:buNone/>
              <a:defRPr sz="1200">
                <a:solidFill>
                  <a:schemeClr val="accent1"/>
                </a:solidFill>
                <a:latin typeface="Calibri"/>
                <a:ea typeface="Calibri"/>
                <a:cs typeface="Calibri"/>
                <a:sym typeface="Calibri"/>
              </a:defRPr>
            </a:lvl6pPr>
            <a:lvl7pPr marL="3200400" indent="-317500">
              <a:buClr>
                <a:schemeClr val="accent1"/>
              </a:buClr>
              <a:buSzPts val="1200"/>
              <a:buFont typeface="Calibri"/>
              <a:buNone/>
              <a:defRPr sz="1200">
                <a:solidFill>
                  <a:schemeClr val="accent1"/>
                </a:solidFill>
                <a:latin typeface="Calibri"/>
                <a:ea typeface="Calibri"/>
                <a:cs typeface="Calibri"/>
                <a:sym typeface="Calibri"/>
              </a:defRPr>
            </a:lvl7pPr>
            <a:lvl8pPr marL="3657600" indent="-317500">
              <a:buClr>
                <a:schemeClr val="accent1"/>
              </a:buClr>
              <a:buSzPts val="1200"/>
              <a:buFont typeface="Calibri"/>
              <a:buNone/>
              <a:defRPr sz="1200">
                <a:solidFill>
                  <a:schemeClr val="accent1"/>
                </a:solidFill>
                <a:latin typeface="Calibri"/>
                <a:ea typeface="Calibri"/>
                <a:cs typeface="Calibri"/>
                <a:sym typeface="Calibri"/>
              </a:defRPr>
            </a:lvl8pPr>
            <a:lvl9pPr marL="4114800" indent="-317500">
              <a:buClr>
                <a:schemeClr val="accent1"/>
              </a:buClr>
              <a:buSzPts val="1200"/>
              <a:buFont typeface="Calibri"/>
              <a:buNone/>
              <a:defRPr sz="1200">
                <a:solidFill>
                  <a:schemeClr val="accent1"/>
                </a:solidFill>
                <a:latin typeface="Calibri"/>
                <a:ea typeface="Calibri"/>
                <a:cs typeface="Calibri"/>
                <a:sym typeface="Calibri"/>
              </a:defRPr>
            </a:lvl9pPr>
          </a:lstStyle>
          <a:p>
            <a:r>
              <a:rPr lang="en-US" sz="1000" b="0" dirty="0">
                <a:solidFill>
                  <a:schemeClr val="bg1">
                    <a:lumMod val="65000"/>
                    <a:lumOff val="35000"/>
                  </a:schemeClr>
                </a:solidFill>
              </a:rPr>
              <a:t>Binning month wise plot</a:t>
            </a:r>
          </a:p>
        </p:txBody>
      </p:sp>
    </p:spTree>
    <p:extLst>
      <p:ext uri="{BB962C8B-B14F-4D97-AF65-F5344CB8AC3E}">
        <p14:creationId xmlns:p14="http://schemas.microsoft.com/office/powerpoint/2010/main" val="4222043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5002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04 – Feature Engineering</a:t>
            </a:r>
            <a:endParaRPr dirty="0"/>
          </a:p>
        </p:txBody>
      </p:sp>
      <p:sp>
        <p:nvSpPr>
          <p:cNvPr id="14" name="Google Shape;844;p42">
            <a:extLst>
              <a:ext uri="{FF2B5EF4-FFF2-40B4-BE49-F238E27FC236}">
                <a16:creationId xmlns:a16="http://schemas.microsoft.com/office/drawing/2014/main" id="{11CE55FE-0291-9614-92D0-76369490DE0C}"/>
              </a:ext>
            </a:extLst>
          </p:cNvPr>
          <p:cNvSpPr txBox="1">
            <a:spLocks/>
          </p:cNvSpPr>
          <p:nvPr/>
        </p:nvSpPr>
        <p:spPr>
          <a:xfrm>
            <a:off x="624230" y="708953"/>
            <a:ext cx="1866722" cy="2041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Feature Selection</a:t>
            </a:r>
            <a:endParaRPr lang="en-US" dirty="0"/>
          </a:p>
        </p:txBody>
      </p:sp>
      <p:pic>
        <p:nvPicPr>
          <p:cNvPr id="3" name="Picture 2">
            <a:extLst>
              <a:ext uri="{FF2B5EF4-FFF2-40B4-BE49-F238E27FC236}">
                <a16:creationId xmlns:a16="http://schemas.microsoft.com/office/drawing/2014/main" id="{4B9E7C30-29C3-D42E-8F5B-5EDF7CB791A3}"/>
              </a:ext>
            </a:extLst>
          </p:cNvPr>
          <p:cNvPicPr>
            <a:picLocks noChangeAspect="1"/>
          </p:cNvPicPr>
          <p:nvPr/>
        </p:nvPicPr>
        <p:blipFill>
          <a:blip r:embed="rId3"/>
          <a:stretch>
            <a:fillRect/>
          </a:stretch>
        </p:blipFill>
        <p:spPr>
          <a:xfrm>
            <a:off x="567153" y="933563"/>
            <a:ext cx="871374" cy="3859915"/>
          </a:xfrm>
          <a:prstGeom prst="rect">
            <a:avLst/>
          </a:prstGeom>
        </p:spPr>
      </p:pic>
      <p:pic>
        <p:nvPicPr>
          <p:cNvPr id="5" name="Picture 4">
            <a:extLst>
              <a:ext uri="{FF2B5EF4-FFF2-40B4-BE49-F238E27FC236}">
                <a16:creationId xmlns:a16="http://schemas.microsoft.com/office/drawing/2014/main" id="{88AE7B3D-3F37-5CBE-48CE-54DA45C1BBCE}"/>
              </a:ext>
            </a:extLst>
          </p:cNvPr>
          <p:cNvPicPr>
            <a:picLocks noChangeAspect="1"/>
          </p:cNvPicPr>
          <p:nvPr/>
        </p:nvPicPr>
        <p:blipFill>
          <a:blip r:embed="rId4"/>
          <a:stretch>
            <a:fillRect/>
          </a:stretch>
        </p:blipFill>
        <p:spPr>
          <a:xfrm>
            <a:off x="1551425" y="933563"/>
            <a:ext cx="860747" cy="3859915"/>
          </a:xfrm>
          <a:prstGeom prst="rect">
            <a:avLst/>
          </a:prstGeom>
        </p:spPr>
      </p:pic>
      <p:pic>
        <p:nvPicPr>
          <p:cNvPr id="9" name="Picture 8">
            <a:extLst>
              <a:ext uri="{FF2B5EF4-FFF2-40B4-BE49-F238E27FC236}">
                <a16:creationId xmlns:a16="http://schemas.microsoft.com/office/drawing/2014/main" id="{DD8A49C9-FC09-F814-7474-1DDDE1885F63}"/>
              </a:ext>
            </a:extLst>
          </p:cNvPr>
          <p:cNvPicPr>
            <a:picLocks noChangeAspect="1"/>
          </p:cNvPicPr>
          <p:nvPr/>
        </p:nvPicPr>
        <p:blipFill>
          <a:blip r:embed="rId5"/>
          <a:stretch>
            <a:fillRect/>
          </a:stretch>
        </p:blipFill>
        <p:spPr>
          <a:xfrm>
            <a:off x="2789534" y="1112828"/>
            <a:ext cx="1103232" cy="3706170"/>
          </a:xfrm>
          <a:prstGeom prst="rect">
            <a:avLst/>
          </a:prstGeom>
        </p:spPr>
      </p:pic>
      <p:pic>
        <p:nvPicPr>
          <p:cNvPr id="11" name="Picture 10">
            <a:extLst>
              <a:ext uri="{FF2B5EF4-FFF2-40B4-BE49-F238E27FC236}">
                <a16:creationId xmlns:a16="http://schemas.microsoft.com/office/drawing/2014/main" id="{24A13F3E-B96D-1A2D-3D42-8D66FC454525}"/>
              </a:ext>
            </a:extLst>
          </p:cNvPr>
          <p:cNvPicPr>
            <a:picLocks noChangeAspect="1"/>
          </p:cNvPicPr>
          <p:nvPr/>
        </p:nvPicPr>
        <p:blipFill>
          <a:blip r:embed="rId6"/>
          <a:stretch>
            <a:fillRect/>
          </a:stretch>
        </p:blipFill>
        <p:spPr>
          <a:xfrm>
            <a:off x="4602713" y="2192790"/>
            <a:ext cx="1162212" cy="2600688"/>
          </a:xfrm>
          <a:prstGeom prst="rect">
            <a:avLst/>
          </a:prstGeom>
        </p:spPr>
      </p:pic>
      <p:pic>
        <p:nvPicPr>
          <p:cNvPr id="4" name="Picture 3">
            <a:extLst>
              <a:ext uri="{FF2B5EF4-FFF2-40B4-BE49-F238E27FC236}">
                <a16:creationId xmlns:a16="http://schemas.microsoft.com/office/drawing/2014/main" id="{A55C8F2D-9570-66C6-7DE9-FA4203149839}"/>
              </a:ext>
            </a:extLst>
          </p:cNvPr>
          <p:cNvPicPr>
            <a:picLocks noChangeAspect="1"/>
          </p:cNvPicPr>
          <p:nvPr/>
        </p:nvPicPr>
        <p:blipFill>
          <a:blip r:embed="rId7"/>
          <a:stretch>
            <a:fillRect/>
          </a:stretch>
        </p:blipFill>
        <p:spPr>
          <a:xfrm>
            <a:off x="5832454" y="579372"/>
            <a:ext cx="2991824" cy="2082544"/>
          </a:xfrm>
          <a:prstGeom prst="rect">
            <a:avLst/>
          </a:prstGeom>
        </p:spPr>
      </p:pic>
      <p:pic>
        <p:nvPicPr>
          <p:cNvPr id="7" name="Picture 6">
            <a:extLst>
              <a:ext uri="{FF2B5EF4-FFF2-40B4-BE49-F238E27FC236}">
                <a16:creationId xmlns:a16="http://schemas.microsoft.com/office/drawing/2014/main" id="{66F04708-46D0-3B39-424E-B392FC5C4E3B}"/>
              </a:ext>
            </a:extLst>
          </p:cNvPr>
          <p:cNvPicPr>
            <a:picLocks noChangeAspect="1"/>
          </p:cNvPicPr>
          <p:nvPr/>
        </p:nvPicPr>
        <p:blipFill>
          <a:blip r:embed="rId8"/>
          <a:stretch>
            <a:fillRect/>
          </a:stretch>
        </p:blipFill>
        <p:spPr>
          <a:xfrm>
            <a:off x="5813896" y="2791497"/>
            <a:ext cx="3115619" cy="2119548"/>
          </a:xfrm>
          <a:prstGeom prst="rect">
            <a:avLst/>
          </a:prstGeom>
        </p:spPr>
      </p:pic>
      <p:sp>
        <p:nvSpPr>
          <p:cNvPr id="2" name="Google Shape;1796;p51">
            <a:extLst>
              <a:ext uri="{FF2B5EF4-FFF2-40B4-BE49-F238E27FC236}">
                <a16:creationId xmlns:a16="http://schemas.microsoft.com/office/drawing/2014/main" id="{ED2BD111-F44A-BE64-491C-04040C08B961}"/>
              </a:ext>
            </a:extLst>
          </p:cNvPr>
          <p:cNvSpPr txBox="1"/>
          <p:nvPr/>
        </p:nvSpPr>
        <p:spPr>
          <a:xfrm>
            <a:off x="130364" y="4824057"/>
            <a:ext cx="2616326" cy="188523"/>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US" sz="1000" dirty="0">
                <a:solidFill>
                  <a:schemeClr val="lt1"/>
                </a:solidFill>
                <a:latin typeface="Calibri"/>
                <a:ea typeface="Calibri"/>
                <a:cs typeface="Calibri"/>
                <a:sym typeface="Calibri"/>
              </a:rPr>
              <a:t>Features that are extracted</a:t>
            </a:r>
            <a:endParaRPr sz="1000" dirty="0">
              <a:solidFill>
                <a:schemeClr val="lt1"/>
              </a:solidFill>
              <a:latin typeface="Calibri"/>
              <a:ea typeface="Calibri"/>
              <a:cs typeface="Calibri"/>
              <a:sym typeface="Calibri"/>
            </a:endParaRPr>
          </a:p>
        </p:txBody>
      </p:sp>
      <p:sp>
        <p:nvSpPr>
          <p:cNvPr id="6" name="Google Shape;1796;p51">
            <a:extLst>
              <a:ext uri="{FF2B5EF4-FFF2-40B4-BE49-F238E27FC236}">
                <a16:creationId xmlns:a16="http://schemas.microsoft.com/office/drawing/2014/main" id="{95241C88-4433-AFA9-2411-1E0C2D0485B0}"/>
              </a:ext>
            </a:extLst>
          </p:cNvPr>
          <p:cNvSpPr txBox="1"/>
          <p:nvPr/>
        </p:nvSpPr>
        <p:spPr>
          <a:xfrm>
            <a:off x="2096491" y="4824057"/>
            <a:ext cx="2616326" cy="188523"/>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US" sz="1000" dirty="0">
                <a:solidFill>
                  <a:schemeClr val="lt1"/>
                </a:solidFill>
                <a:latin typeface="Calibri"/>
                <a:ea typeface="Calibri"/>
                <a:cs typeface="Calibri"/>
                <a:sym typeface="Calibri"/>
              </a:rPr>
              <a:t>Features by reducing co-linearity</a:t>
            </a:r>
          </a:p>
        </p:txBody>
      </p:sp>
      <p:sp>
        <p:nvSpPr>
          <p:cNvPr id="8" name="Google Shape;1796;p51">
            <a:extLst>
              <a:ext uri="{FF2B5EF4-FFF2-40B4-BE49-F238E27FC236}">
                <a16:creationId xmlns:a16="http://schemas.microsoft.com/office/drawing/2014/main" id="{E2404648-2BEB-1703-016B-CB1796AF4932}"/>
              </a:ext>
            </a:extLst>
          </p:cNvPr>
          <p:cNvSpPr txBox="1"/>
          <p:nvPr/>
        </p:nvSpPr>
        <p:spPr>
          <a:xfrm>
            <a:off x="4019409" y="4815423"/>
            <a:ext cx="2616326" cy="188523"/>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US" sz="1000" dirty="0">
                <a:solidFill>
                  <a:schemeClr val="lt1"/>
                </a:solidFill>
                <a:latin typeface="Calibri"/>
                <a:ea typeface="Calibri"/>
                <a:cs typeface="Calibri"/>
                <a:sym typeface="Calibri"/>
              </a:rPr>
              <a:t>Final Features</a:t>
            </a:r>
            <a:endParaRPr sz="1000" dirty="0">
              <a:solidFill>
                <a:schemeClr val="lt1"/>
              </a:solidFill>
              <a:latin typeface="Calibri"/>
              <a:ea typeface="Calibri"/>
              <a:cs typeface="Calibri"/>
              <a:sym typeface="Calibri"/>
            </a:endParaRPr>
          </a:p>
        </p:txBody>
      </p:sp>
      <p:sp>
        <p:nvSpPr>
          <p:cNvPr id="10" name="Google Shape;1796;p51">
            <a:extLst>
              <a:ext uri="{FF2B5EF4-FFF2-40B4-BE49-F238E27FC236}">
                <a16:creationId xmlns:a16="http://schemas.microsoft.com/office/drawing/2014/main" id="{776130CB-E6D9-56A8-3F69-21CE497D31A0}"/>
              </a:ext>
            </a:extLst>
          </p:cNvPr>
          <p:cNvSpPr txBox="1"/>
          <p:nvPr/>
        </p:nvSpPr>
        <p:spPr>
          <a:xfrm>
            <a:off x="6205431" y="2616740"/>
            <a:ext cx="2616326" cy="188523"/>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US" sz="1000" dirty="0">
                <a:solidFill>
                  <a:schemeClr val="lt1"/>
                </a:solidFill>
                <a:latin typeface="Calibri"/>
                <a:ea typeface="Calibri"/>
                <a:cs typeface="Calibri"/>
                <a:sym typeface="Calibri"/>
              </a:rPr>
              <a:t>Load values Features that are co-related</a:t>
            </a:r>
            <a:endParaRPr sz="1000" dirty="0">
              <a:solidFill>
                <a:schemeClr val="lt1"/>
              </a:solidFill>
              <a:latin typeface="Calibri"/>
              <a:ea typeface="Calibri"/>
              <a:cs typeface="Calibri"/>
              <a:sym typeface="Calibri"/>
            </a:endParaRPr>
          </a:p>
        </p:txBody>
      </p:sp>
      <p:sp>
        <p:nvSpPr>
          <p:cNvPr id="12" name="Google Shape;1796;p51">
            <a:extLst>
              <a:ext uri="{FF2B5EF4-FFF2-40B4-BE49-F238E27FC236}">
                <a16:creationId xmlns:a16="http://schemas.microsoft.com/office/drawing/2014/main" id="{BE2FB3DA-EEC2-7338-9EE5-44619FD98055}"/>
              </a:ext>
            </a:extLst>
          </p:cNvPr>
          <p:cNvSpPr txBox="1"/>
          <p:nvPr/>
        </p:nvSpPr>
        <p:spPr>
          <a:xfrm>
            <a:off x="6221567" y="4793478"/>
            <a:ext cx="2616326" cy="188523"/>
          </a:xfrm>
          <a:prstGeom prst="rect">
            <a:avLst/>
          </a:prstGeom>
          <a:noFill/>
          <a:ln>
            <a:noFill/>
          </a:ln>
        </p:spPr>
        <p:txBody>
          <a:bodyPr spcFirstLastPara="1" wrap="square" lIns="34300" tIns="17150" rIns="34300" bIns="171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US" sz="1000" dirty="0">
                <a:solidFill>
                  <a:schemeClr val="lt1"/>
                </a:solidFill>
                <a:latin typeface="Calibri"/>
                <a:ea typeface="Calibri"/>
                <a:cs typeface="Calibri"/>
                <a:sym typeface="Calibri"/>
              </a:rPr>
              <a:t>PSD values Features that are co-related</a:t>
            </a:r>
          </a:p>
        </p:txBody>
      </p:sp>
    </p:spTree>
    <p:extLst>
      <p:ext uri="{BB962C8B-B14F-4D97-AF65-F5344CB8AC3E}">
        <p14:creationId xmlns:p14="http://schemas.microsoft.com/office/powerpoint/2010/main" val="2962360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4"/>
          <p:cNvSpPr txBox="1">
            <a:spLocks noGrp="1"/>
          </p:cNvSpPr>
          <p:nvPr>
            <p:ph type="title"/>
          </p:nvPr>
        </p:nvSpPr>
        <p:spPr>
          <a:xfrm>
            <a:off x="417688" y="1707750"/>
            <a:ext cx="4154311" cy="1728000"/>
          </a:xfrm>
          <a:prstGeom prst="rect">
            <a:avLst/>
          </a:prstGeom>
        </p:spPr>
        <p:txBody>
          <a:bodyPr spcFirstLastPara="1" wrap="square" lIns="0" tIns="0" rIns="0" bIns="0" anchor="ctr" anchorCtr="0">
            <a:noAutofit/>
          </a:bodyPr>
          <a:lstStyle/>
          <a:p>
            <a:pPr lvl="0">
              <a:lnSpc>
                <a:spcPct val="107000"/>
              </a:lnSpc>
              <a:spcAft>
                <a:spcPts val="800"/>
              </a:spcAft>
            </a:pPr>
            <a:r>
              <a:rPr lang="en" sz="2400" dirty="0"/>
              <a:t>05. Train Model to </a:t>
            </a:r>
            <a:r>
              <a:rPr lang="en" sz="2000" dirty="0"/>
              <a:t>Elimination &amp; Non- Elimination</a:t>
            </a:r>
            <a:br>
              <a:rPr lang="en-IN" sz="1600" dirty="0"/>
            </a:br>
            <a:endParaRPr dirty="0"/>
          </a:p>
        </p:txBody>
      </p:sp>
      <p:sp>
        <p:nvSpPr>
          <p:cNvPr id="2" name="Google Shape;727;p34">
            <a:extLst>
              <a:ext uri="{FF2B5EF4-FFF2-40B4-BE49-F238E27FC236}">
                <a16:creationId xmlns:a16="http://schemas.microsoft.com/office/drawing/2014/main" id="{A99FF0AE-41BD-FB5B-0ECA-D8430F769579}"/>
              </a:ext>
            </a:extLst>
          </p:cNvPr>
          <p:cNvSpPr txBox="1">
            <a:spLocks/>
          </p:cNvSpPr>
          <p:nvPr/>
        </p:nvSpPr>
        <p:spPr>
          <a:xfrm>
            <a:off x="4699896" y="876299"/>
            <a:ext cx="4154311" cy="39736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chemeClr val="lt1"/>
              </a:buClr>
              <a:buSzPts val="1400"/>
              <a:buFont typeface="Calibri"/>
              <a:buNone/>
              <a:defRPr>
                <a:solidFill>
                  <a:schemeClr val="lt1"/>
                </a:solidFill>
                <a:latin typeface="Calibri"/>
                <a:ea typeface="Calibri"/>
                <a:cs typeface="Calibri"/>
              </a:defRPr>
            </a:lvl1pPr>
            <a:lvl2pPr marL="914400" indent="-317500">
              <a:buClr>
                <a:schemeClr val="lt1"/>
              </a:buClr>
              <a:buSzPts val="1400"/>
              <a:buFont typeface="Calibri"/>
              <a:buNone/>
              <a:defRPr>
                <a:solidFill>
                  <a:schemeClr val="lt1"/>
                </a:solidFill>
                <a:latin typeface="Calibri"/>
                <a:ea typeface="Calibri"/>
                <a:cs typeface="Calibri"/>
              </a:defRPr>
            </a:lvl2pPr>
            <a:lvl3pPr marL="1371600" indent="-317500">
              <a:buClr>
                <a:schemeClr val="lt1"/>
              </a:buClr>
              <a:buSzPts val="1400"/>
              <a:buFont typeface="Calibri"/>
              <a:buNone/>
              <a:defRPr>
                <a:solidFill>
                  <a:schemeClr val="lt1"/>
                </a:solidFill>
                <a:latin typeface="Calibri"/>
                <a:ea typeface="Calibri"/>
                <a:cs typeface="Calibri"/>
              </a:defRPr>
            </a:lvl3pPr>
            <a:lvl4pPr marL="1828800" indent="-317500">
              <a:buClr>
                <a:schemeClr val="lt1"/>
              </a:buClr>
              <a:buSzPts val="1400"/>
              <a:buFont typeface="Calibri"/>
              <a:buNone/>
              <a:defRPr>
                <a:solidFill>
                  <a:schemeClr val="lt1"/>
                </a:solidFill>
                <a:latin typeface="Calibri"/>
                <a:ea typeface="Calibri"/>
                <a:cs typeface="Calibri"/>
              </a:defRPr>
            </a:lvl4pPr>
            <a:lvl5pPr marL="2286000" indent="-317500">
              <a:buClr>
                <a:schemeClr val="lt1"/>
              </a:buClr>
              <a:buSzPts val="1400"/>
              <a:buFont typeface="Calibri"/>
              <a:buNone/>
              <a:defRPr>
                <a:solidFill>
                  <a:schemeClr val="lt1"/>
                </a:solidFill>
                <a:latin typeface="Calibri"/>
                <a:ea typeface="Calibri"/>
                <a:cs typeface="Calibri"/>
              </a:defRPr>
            </a:lvl5pPr>
            <a:lvl6pPr marL="2743200" indent="-317500">
              <a:buClr>
                <a:schemeClr val="lt1"/>
              </a:buClr>
              <a:buSzPts val="1400"/>
              <a:buFont typeface="Calibri"/>
              <a:buNone/>
              <a:defRPr>
                <a:solidFill>
                  <a:schemeClr val="lt1"/>
                </a:solidFill>
                <a:latin typeface="Calibri"/>
                <a:ea typeface="Calibri"/>
                <a:cs typeface="Calibri"/>
              </a:defRPr>
            </a:lvl6pPr>
            <a:lvl7pPr marL="3200400" indent="-317500">
              <a:buClr>
                <a:schemeClr val="lt1"/>
              </a:buClr>
              <a:buSzPts val="1400"/>
              <a:buFont typeface="Calibri"/>
              <a:buNone/>
              <a:defRPr>
                <a:solidFill>
                  <a:schemeClr val="lt1"/>
                </a:solidFill>
                <a:latin typeface="Calibri"/>
                <a:ea typeface="Calibri"/>
                <a:cs typeface="Calibri"/>
              </a:defRPr>
            </a:lvl7pPr>
            <a:lvl8pPr marL="3657600" indent="-317500">
              <a:buClr>
                <a:schemeClr val="lt1"/>
              </a:buClr>
              <a:buSzPts val="1400"/>
              <a:buFont typeface="Calibri"/>
              <a:buNone/>
              <a:defRPr>
                <a:solidFill>
                  <a:schemeClr val="lt1"/>
                </a:solidFill>
                <a:latin typeface="Calibri"/>
                <a:ea typeface="Calibri"/>
                <a:cs typeface="Calibri"/>
              </a:defRPr>
            </a:lvl8pPr>
            <a:lvl9pPr marL="4114800" indent="-317500">
              <a:buClr>
                <a:schemeClr val="lt1"/>
              </a:buClr>
              <a:buSzPts val="1400"/>
              <a:buFont typeface="Calibri"/>
              <a:buNone/>
              <a:defRPr>
                <a:solidFill>
                  <a:schemeClr val="lt1"/>
                </a:solidFill>
                <a:latin typeface="Calibri"/>
                <a:ea typeface="Calibri"/>
                <a:cs typeface="Calibri"/>
              </a:defRPr>
            </a:lvl9pPr>
          </a:lstStyle>
          <a:p>
            <a:pPr marL="342900" lvl="0" indent="-342900">
              <a:lnSpc>
                <a:spcPct val="107000"/>
              </a:lnSpc>
              <a:spcAft>
                <a:spcPts val="800"/>
              </a:spcAft>
              <a:buFont typeface="Arial" panose="020B0604020202020204" pitchFamily="34" charset="0"/>
              <a:buChar char="●"/>
            </a:pPr>
            <a:r>
              <a:rPr lang="en-IN" sz="1100" dirty="0">
                <a:solidFill>
                  <a:schemeClr val="bg1">
                    <a:lumMod val="75000"/>
                    <a:lumOff val="25000"/>
                  </a:schemeClr>
                </a:solidFill>
                <a:latin typeface="Calibri" panose="020F0502020204030204" pitchFamily="34" charset="0"/>
                <a:ea typeface="Noto Sans Symbols"/>
                <a:cs typeface="Calibri" panose="020F0502020204030204" pitchFamily="34" charset="0"/>
              </a:rPr>
              <a:t>Different</a:t>
            </a:r>
            <a:r>
              <a:rPr lang="en-IN" sz="1100" dirty="0">
                <a:solidFill>
                  <a:schemeClr val="bg1">
                    <a:lumMod val="75000"/>
                    <a:lumOff val="25000"/>
                  </a:schemeClr>
                </a:solidFill>
                <a:effectLst/>
                <a:latin typeface="Calibri" panose="020F0502020204030204" pitchFamily="34" charset="0"/>
                <a:ea typeface="Noto Sans Symbols"/>
                <a:cs typeface="Calibri" panose="020F0502020204030204" pitchFamily="34" charset="0"/>
              </a:rPr>
              <a:t> modelling </a:t>
            </a:r>
            <a:r>
              <a:rPr lang="en-IN" sz="1100" dirty="0">
                <a:solidFill>
                  <a:schemeClr val="bg1">
                    <a:lumMod val="75000"/>
                    <a:lumOff val="25000"/>
                  </a:schemeClr>
                </a:solidFill>
                <a:latin typeface="Calibri" panose="020F0502020204030204" pitchFamily="34" charset="0"/>
                <a:ea typeface="Noto Sans Symbols"/>
                <a:cs typeface="Calibri" panose="020F0502020204030204" pitchFamily="34" charset="0"/>
              </a:rPr>
              <a:t>technique for prediction</a:t>
            </a:r>
            <a:endParaRPr lang="en-IN" sz="1100" dirty="0">
              <a:solidFill>
                <a:schemeClr val="bg1">
                  <a:lumMod val="75000"/>
                  <a:lumOff val="25000"/>
                </a:schemeClr>
              </a:solidFill>
              <a:effectLst/>
              <a:latin typeface="Calibri" panose="020F0502020204030204" pitchFamily="34" charset="0"/>
              <a:ea typeface="Noto Sans Symbols"/>
              <a:cs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1100" dirty="0">
                <a:solidFill>
                  <a:schemeClr val="bg1">
                    <a:lumMod val="75000"/>
                    <a:lumOff val="25000"/>
                  </a:schemeClr>
                </a:solidFill>
                <a:effectLst/>
                <a:latin typeface="Calibri" panose="020F0502020204030204" pitchFamily="34" charset="0"/>
                <a:ea typeface="Noto Sans Symbols"/>
                <a:cs typeface="Calibri" panose="020F0502020204030204" pitchFamily="34" charset="0"/>
              </a:rPr>
              <a:t>Justification of the models based on </a:t>
            </a:r>
          </a:p>
          <a:p>
            <a:pPr marL="742950" lvl="1" indent="-285750">
              <a:lnSpc>
                <a:spcPct val="107000"/>
              </a:lnSpc>
              <a:spcAft>
                <a:spcPts val="800"/>
              </a:spcAft>
              <a:buFont typeface="Courier New" panose="02070309020205020404" pitchFamily="49" charset="0"/>
              <a:buChar char="o"/>
            </a:pP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Hold out validation </a:t>
            </a:r>
            <a:r>
              <a:rPr lang="en-IN" sz="1100" dirty="0">
                <a:solidFill>
                  <a:schemeClr val="bg1">
                    <a:lumMod val="75000"/>
                    <a:lumOff val="25000"/>
                  </a:schemeClr>
                </a:solidFill>
                <a:latin typeface="Calibri" panose="020F0502020204030204" pitchFamily="34" charset="0"/>
                <a:ea typeface="Courier New" panose="02070309020205020404" pitchFamily="49" charset="0"/>
                <a:cs typeface="Calibri" panose="020F0502020204030204" pitchFamily="34" charset="0"/>
              </a:rPr>
              <a:t>:</a:t>
            </a: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 Create train, test and validation datasets</a:t>
            </a:r>
          </a:p>
          <a:p>
            <a:pPr marL="742950" lvl="1" indent="-285750">
              <a:lnSpc>
                <a:spcPct val="107000"/>
              </a:lnSpc>
              <a:spcAft>
                <a:spcPts val="800"/>
              </a:spcAft>
              <a:buFont typeface="Courier New" panose="02070309020205020404" pitchFamily="49" charset="0"/>
              <a:buChar char="o"/>
            </a:pP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Model Performance using the evaluation metrics: Confusion Matrix, Multiclass overall and class wise metrics</a:t>
            </a:r>
          </a:p>
          <a:p>
            <a:pPr marL="342900" lvl="0" indent="-342900">
              <a:lnSpc>
                <a:spcPct val="107000"/>
              </a:lnSpc>
              <a:spcAft>
                <a:spcPts val="800"/>
              </a:spcAft>
              <a:buFont typeface="Arial" panose="020B0604020202020204" pitchFamily="34" charset="0"/>
              <a:buChar char="●"/>
            </a:pPr>
            <a:r>
              <a:rPr lang="en-IN" sz="1100" dirty="0">
                <a:solidFill>
                  <a:schemeClr val="bg1">
                    <a:lumMod val="75000"/>
                    <a:lumOff val="25000"/>
                  </a:schemeClr>
                </a:solidFill>
                <a:effectLst/>
                <a:latin typeface="Calibri" panose="020F0502020204030204" pitchFamily="34" charset="0"/>
                <a:ea typeface="Noto Sans Symbols"/>
                <a:cs typeface="Calibri" panose="020F0502020204030204" pitchFamily="34" charset="0"/>
              </a:rPr>
              <a:t>Residual analysis</a:t>
            </a:r>
          </a:p>
          <a:p>
            <a:pPr marL="742950" lvl="1" indent="-285750">
              <a:lnSpc>
                <a:spcPct val="107000"/>
              </a:lnSpc>
              <a:spcAft>
                <a:spcPts val="800"/>
              </a:spcAft>
              <a:buFont typeface="Courier New" panose="02070309020205020404" pitchFamily="49" charset="0"/>
              <a:buChar char="o"/>
            </a:pP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Summarize the cause/patterns in misclassifications</a:t>
            </a:r>
          </a:p>
        </p:txBody>
      </p:sp>
      <p:sp>
        <p:nvSpPr>
          <p:cNvPr id="3" name="Google Shape;726;p34">
            <a:extLst>
              <a:ext uri="{FF2B5EF4-FFF2-40B4-BE49-F238E27FC236}">
                <a16:creationId xmlns:a16="http://schemas.microsoft.com/office/drawing/2014/main" id="{A1877C3F-0DB6-DB42-54D5-3B6EB291C7E3}"/>
              </a:ext>
            </a:extLst>
          </p:cNvPr>
          <p:cNvSpPr txBox="1">
            <a:spLocks/>
          </p:cNvSpPr>
          <p:nvPr/>
        </p:nvSpPr>
        <p:spPr>
          <a:xfrm>
            <a:off x="4778919" y="293512"/>
            <a:ext cx="4154311" cy="12643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9pPr>
          </a:lstStyle>
          <a:p>
            <a:pPr>
              <a:lnSpc>
                <a:spcPct val="107000"/>
              </a:lnSpc>
              <a:spcAft>
                <a:spcPts val="800"/>
              </a:spcAft>
            </a:pPr>
            <a:r>
              <a:rPr lang="en-US" sz="2000" dirty="0">
                <a:solidFill>
                  <a:schemeClr val="bg1">
                    <a:lumMod val="65000"/>
                    <a:lumOff val="35000"/>
                  </a:schemeClr>
                </a:solidFill>
              </a:rPr>
              <a:t>Right Modeling Technique</a:t>
            </a:r>
            <a:endParaRPr lang="en-US" sz="3600" dirty="0"/>
          </a:p>
        </p:txBody>
      </p:sp>
    </p:spTree>
    <p:extLst>
      <p:ext uri="{BB962C8B-B14F-4D97-AF65-F5344CB8AC3E}">
        <p14:creationId xmlns:p14="http://schemas.microsoft.com/office/powerpoint/2010/main" val="3268910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06 –Model : Elimination and Non-Elimination</a:t>
            </a:r>
            <a:endParaRPr dirty="0"/>
          </a:p>
        </p:txBody>
      </p:sp>
      <p:sp>
        <p:nvSpPr>
          <p:cNvPr id="844" name="Google Shape;844;p42"/>
          <p:cNvSpPr txBox="1">
            <a:spLocks noGrp="1"/>
          </p:cNvSpPr>
          <p:nvPr>
            <p:ph type="subTitle" idx="2"/>
          </p:nvPr>
        </p:nvSpPr>
        <p:spPr>
          <a:xfrm>
            <a:off x="614212" y="880810"/>
            <a:ext cx="2651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Class imbalance &amp; Test Train Split</a:t>
            </a:r>
            <a:endParaRPr dirty="0"/>
          </a:p>
        </p:txBody>
      </p:sp>
      <p:sp>
        <p:nvSpPr>
          <p:cNvPr id="845" name="Google Shape;845;p42"/>
          <p:cNvSpPr txBox="1">
            <a:spLocks noGrp="1"/>
          </p:cNvSpPr>
          <p:nvPr>
            <p:ph type="subTitle" idx="4"/>
          </p:nvPr>
        </p:nvSpPr>
        <p:spPr>
          <a:xfrm>
            <a:off x="3910507" y="870122"/>
            <a:ext cx="2651700" cy="260400"/>
          </a:xfrm>
          <a:prstGeom prst="rect">
            <a:avLst/>
          </a:prstGeom>
        </p:spPr>
        <p:txBody>
          <a:bodyPr spcFirstLastPara="1" wrap="square" lIns="0" tIns="0" rIns="0" bIns="0" anchor="t" anchorCtr="0">
            <a:noAutofit/>
          </a:bodyPr>
          <a:lstStyle/>
          <a:p>
            <a:pPr marL="0" indent="0">
              <a:buClr>
                <a:schemeClr val="dk1"/>
              </a:buClr>
              <a:buSzPts val="1100"/>
            </a:pPr>
            <a:r>
              <a:rPr lang="en-IN" dirty="0"/>
              <a:t>Accuracy of different model  </a:t>
            </a:r>
            <a:endParaRPr dirty="0"/>
          </a:p>
        </p:txBody>
      </p:sp>
      <p:graphicFrame>
        <p:nvGraphicFramePr>
          <p:cNvPr id="2" name="Table 3">
            <a:extLst>
              <a:ext uri="{FF2B5EF4-FFF2-40B4-BE49-F238E27FC236}">
                <a16:creationId xmlns:a16="http://schemas.microsoft.com/office/drawing/2014/main" id="{F15176BD-1072-ED5D-7795-E9535DD15CD5}"/>
              </a:ext>
            </a:extLst>
          </p:cNvPr>
          <p:cNvGraphicFramePr>
            <a:graphicFrameLocks noGrp="1"/>
          </p:cNvGraphicFramePr>
          <p:nvPr>
            <p:extLst>
              <p:ext uri="{D42A27DB-BD31-4B8C-83A1-F6EECF244321}">
                <p14:modId xmlns:p14="http://schemas.microsoft.com/office/powerpoint/2010/main" val="1611303822"/>
              </p:ext>
            </p:extLst>
          </p:nvPr>
        </p:nvGraphicFramePr>
        <p:xfrm>
          <a:off x="609598" y="3344872"/>
          <a:ext cx="7789335" cy="1515675"/>
        </p:xfrm>
        <a:graphic>
          <a:graphicData uri="http://schemas.openxmlformats.org/drawingml/2006/table">
            <a:tbl>
              <a:tblPr firstRow="1" bandRow="1">
                <a:tableStyleId>{69CF1AB2-1976-4502-BF36-3FF5EA218861}</a:tableStyleId>
              </a:tblPr>
              <a:tblGrid>
                <a:gridCol w="1166445">
                  <a:extLst>
                    <a:ext uri="{9D8B030D-6E8A-4147-A177-3AD203B41FA5}">
                      <a16:colId xmlns:a16="http://schemas.microsoft.com/office/drawing/2014/main" val="3467217719"/>
                    </a:ext>
                  </a:extLst>
                </a:gridCol>
                <a:gridCol w="507692">
                  <a:extLst>
                    <a:ext uri="{9D8B030D-6E8A-4147-A177-3AD203B41FA5}">
                      <a16:colId xmlns:a16="http://schemas.microsoft.com/office/drawing/2014/main" val="1093222181"/>
                    </a:ext>
                  </a:extLst>
                </a:gridCol>
                <a:gridCol w="507694">
                  <a:extLst>
                    <a:ext uri="{9D8B030D-6E8A-4147-A177-3AD203B41FA5}">
                      <a16:colId xmlns:a16="http://schemas.microsoft.com/office/drawing/2014/main" val="2702556443"/>
                    </a:ext>
                  </a:extLst>
                </a:gridCol>
                <a:gridCol w="507692">
                  <a:extLst>
                    <a:ext uri="{9D8B030D-6E8A-4147-A177-3AD203B41FA5}">
                      <a16:colId xmlns:a16="http://schemas.microsoft.com/office/drawing/2014/main" val="1987153053"/>
                    </a:ext>
                  </a:extLst>
                </a:gridCol>
                <a:gridCol w="507692">
                  <a:extLst>
                    <a:ext uri="{9D8B030D-6E8A-4147-A177-3AD203B41FA5}">
                      <a16:colId xmlns:a16="http://schemas.microsoft.com/office/drawing/2014/main" val="1998177482"/>
                    </a:ext>
                  </a:extLst>
                </a:gridCol>
                <a:gridCol w="507693">
                  <a:extLst>
                    <a:ext uri="{9D8B030D-6E8A-4147-A177-3AD203B41FA5}">
                      <a16:colId xmlns:a16="http://schemas.microsoft.com/office/drawing/2014/main" val="3597885573"/>
                    </a:ext>
                  </a:extLst>
                </a:gridCol>
                <a:gridCol w="507692">
                  <a:extLst>
                    <a:ext uri="{9D8B030D-6E8A-4147-A177-3AD203B41FA5}">
                      <a16:colId xmlns:a16="http://schemas.microsoft.com/office/drawing/2014/main" val="1025388818"/>
                    </a:ext>
                  </a:extLst>
                </a:gridCol>
                <a:gridCol w="507692">
                  <a:extLst>
                    <a:ext uri="{9D8B030D-6E8A-4147-A177-3AD203B41FA5}">
                      <a16:colId xmlns:a16="http://schemas.microsoft.com/office/drawing/2014/main" val="270560470"/>
                    </a:ext>
                  </a:extLst>
                </a:gridCol>
                <a:gridCol w="507693">
                  <a:extLst>
                    <a:ext uri="{9D8B030D-6E8A-4147-A177-3AD203B41FA5}">
                      <a16:colId xmlns:a16="http://schemas.microsoft.com/office/drawing/2014/main" val="3863123920"/>
                    </a:ext>
                  </a:extLst>
                </a:gridCol>
                <a:gridCol w="507692">
                  <a:extLst>
                    <a:ext uri="{9D8B030D-6E8A-4147-A177-3AD203B41FA5}">
                      <a16:colId xmlns:a16="http://schemas.microsoft.com/office/drawing/2014/main" val="55659559"/>
                    </a:ext>
                  </a:extLst>
                </a:gridCol>
                <a:gridCol w="597392">
                  <a:extLst>
                    <a:ext uri="{9D8B030D-6E8A-4147-A177-3AD203B41FA5}">
                      <a16:colId xmlns:a16="http://schemas.microsoft.com/office/drawing/2014/main" val="1342883237"/>
                    </a:ext>
                  </a:extLst>
                </a:gridCol>
                <a:gridCol w="722489">
                  <a:extLst>
                    <a:ext uri="{9D8B030D-6E8A-4147-A177-3AD203B41FA5}">
                      <a16:colId xmlns:a16="http://schemas.microsoft.com/office/drawing/2014/main" val="393186374"/>
                    </a:ext>
                  </a:extLst>
                </a:gridCol>
                <a:gridCol w="733777">
                  <a:extLst>
                    <a:ext uri="{9D8B030D-6E8A-4147-A177-3AD203B41FA5}">
                      <a16:colId xmlns:a16="http://schemas.microsoft.com/office/drawing/2014/main" val="3159524778"/>
                    </a:ext>
                  </a:extLst>
                </a:gridCol>
              </a:tblGrid>
              <a:tr h="301156">
                <a:tc>
                  <a:txBody>
                    <a:bodyPr/>
                    <a:lstStyle/>
                    <a:p>
                      <a:endParaRPr lang="en-IN" sz="900">
                        <a:solidFill>
                          <a:schemeClr val="bg1">
                            <a:lumMod val="65000"/>
                            <a:lumOff val="35000"/>
                          </a:schemeClr>
                        </a:solidFill>
                      </a:endParaRPr>
                    </a:p>
                  </a:txBody>
                  <a:tcPr/>
                </a:tc>
                <a:tc gridSpan="3">
                  <a:txBody>
                    <a:bodyPr/>
                    <a:lstStyle/>
                    <a:p>
                      <a:pPr algn="ctr"/>
                      <a:r>
                        <a:rPr lang="en-IN" sz="900" dirty="0">
                          <a:solidFill>
                            <a:schemeClr val="bg1">
                              <a:lumMod val="65000"/>
                              <a:lumOff val="35000"/>
                            </a:schemeClr>
                          </a:solidFill>
                        </a:rPr>
                        <a:t>LOGIT REGRESSION</a:t>
                      </a:r>
                    </a:p>
                    <a:p>
                      <a:pPr algn="ctr"/>
                      <a:r>
                        <a:rPr lang="en-IN" sz="900" b="1" dirty="0">
                          <a:solidFill>
                            <a:schemeClr val="bg1">
                              <a:lumMod val="65000"/>
                              <a:lumOff val="35000"/>
                            </a:schemeClr>
                          </a:solidFill>
                        </a:rPr>
                        <a:t>(Threshold value = 0.5)</a:t>
                      </a:r>
                    </a:p>
                  </a:txBody>
                  <a:tcPr/>
                </a:tc>
                <a:tc hMerge="1">
                  <a:txBody>
                    <a:bodyPr/>
                    <a:lstStyle/>
                    <a:p>
                      <a:endParaRPr lang="en-IN"/>
                    </a:p>
                  </a:txBody>
                  <a:tcPr/>
                </a:tc>
                <a:tc hMerge="1">
                  <a:txBody>
                    <a:bodyPr/>
                    <a:lstStyle/>
                    <a:p>
                      <a:endParaRPr lang="en-IN"/>
                    </a:p>
                  </a:txBody>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bg1">
                              <a:lumMod val="65000"/>
                              <a:lumOff val="35000"/>
                            </a:schemeClr>
                          </a:solidFill>
                        </a:rPr>
                        <a:t>LOGIT REGRESSION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b="0" dirty="0">
                          <a:solidFill>
                            <a:schemeClr val="bg1">
                              <a:lumMod val="65000"/>
                              <a:lumOff val="35000"/>
                            </a:schemeClr>
                          </a:solidFill>
                        </a:rPr>
                        <a:t>(Threshold value = 0.4)</a:t>
                      </a:r>
                    </a:p>
                  </a:txBody>
                  <a:tcPr/>
                </a:tc>
                <a:tc hMerge="1">
                  <a:txBody>
                    <a:bodyPr/>
                    <a:lstStyle/>
                    <a:p>
                      <a:endParaRPr lang="en-IN"/>
                    </a:p>
                  </a:txBody>
                  <a:tcPr/>
                </a:tc>
                <a:tc hMerge="1">
                  <a:txBody>
                    <a:bodyPr/>
                    <a:lstStyle/>
                    <a:p>
                      <a:endParaRPr lang="en-IN"/>
                    </a:p>
                  </a:txBody>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bg1">
                              <a:lumMod val="65000"/>
                              <a:lumOff val="35000"/>
                            </a:schemeClr>
                          </a:solidFill>
                        </a:rPr>
                        <a:t>LOGIT REGRESSION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b="0" dirty="0">
                          <a:solidFill>
                            <a:schemeClr val="bg1">
                              <a:lumMod val="65000"/>
                              <a:lumOff val="35000"/>
                            </a:schemeClr>
                          </a:solidFill>
                        </a:rPr>
                        <a:t>(Threshold value = 0.6)</a:t>
                      </a:r>
                    </a:p>
                  </a:txBody>
                  <a:tcPr/>
                </a:tc>
                <a:tc hMerge="1">
                  <a:txBody>
                    <a:bodyPr/>
                    <a:lstStyle/>
                    <a:p>
                      <a:endParaRPr lang="en-IN"/>
                    </a:p>
                  </a:txBody>
                  <a:tcPr/>
                </a:tc>
                <a:tc hMerge="1">
                  <a:txBody>
                    <a:bodyPr/>
                    <a:lstStyle/>
                    <a:p>
                      <a:endParaRPr lang="en-IN"/>
                    </a:p>
                  </a:txBody>
                  <a:tcPr/>
                </a:tc>
                <a:tc gridSpan="3">
                  <a:txBody>
                    <a:bodyPr/>
                    <a:lstStyle/>
                    <a:p>
                      <a:pPr algn="ctr"/>
                      <a:r>
                        <a:rPr lang="en-IN" sz="900" dirty="0">
                          <a:solidFill>
                            <a:schemeClr val="bg1">
                              <a:lumMod val="65000"/>
                              <a:lumOff val="35000"/>
                            </a:schemeClr>
                          </a:solidFill>
                        </a:rPr>
                        <a:t>XG Boost</a:t>
                      </a:r>
                    </a:p>
                    <a:p>
                      <a:pPr algn="ctr"/>
                      <a:r>
                        <a:rPr lang="en-IN" sz="900" dirty="0">
                          <a:solidFill>
                            <a:schemeClr val="bg1">
                              <a:lumMod val="65000"/>
                              <a:lumOff val="35000"/>
                            </a:schemeClr>
                          </a:solidFill>
                        </a:rPr>
                        <a:t>(Hyperparameter by Grid search)</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84553769"/>
                  </a:ext>
                </a:extLst>
              </a:tr>
              <a:tr h="235515">
                <a:tc>
                  <a:txBody>
                    <a:bodyPr/>
                    <a:lstStyle/>
                    <a:p>
                      <a:endParaRPr lang="en-IN" sz="900">
                        <a:solidFill>
                          <a:schemeClr val="bg1">
                            <a:lumMod val="65000"/>
                            <a:lumOff val="35000"/>
                          </a:schemeClr>
                        </a:solidFill>
                      </a:endParaRP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extLst>
                  <a:ext uri="{0D108BD9-81ED-4DB2-BD59-A6C34878D82A}">
                    <a16:rowId xmlns:a16="http://schemas.microsoft.com/office/drawing/2014/main" val="230918899"/>
                  </a:ext>
                </a:extLst>
              </a:tr>
              <a:tr h="1962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bg1">
                              <a:lumMod val="65000"/>
                              <a:lumOff val="35000"/>
                            </a:schemeClr>
                          </a:solidFill>
                        </a:rPr>
                        <a:t>Accuracy</a:t>
                      </a:r>
                    </a:p>
                  </a:txBody>
                  <a:tcPr/>
                </a:tc>
                <a:tc>
                  <a:txBody>
                    <a:bodyPr/>
                    <a:lstStyle/>
                    <a:p>
                      <a:r>
                        <a:rPr lang="en-IN" sz="900" b="1" dirty="0">
                          <a:solidFill>
                            <a:schemeClr val="bg1">
                              <a:lumMod val="65000"/>
                              <a:lumOff val="35000"/>
                            </a:schemeClr>
                          </a:solidFill>
                        </a:rPr>
                        <a:t>81.7</a:t>
                      </a:r>
                    </a:p>
                  </a:txBody>
                  <a:tcPr/>
                </a:tc>
                <a:tc>
                  <a:txBody>
                    <a:bodyPr/>
                    <a:lstStyle/>
                    <a:p>
                      <a:r>
                        <a:rPr lang="en-IN" sz="900" b="1" dirty="0">
                          <a:solidFill>
                            <a:schemeClr val="bg1">
                              <a:lumMod val="65000"/>
                              <a:lumOff val="35000"/>
                            </a:schemeClr>
                          </a:solidFill>
                        </a:rPr>
                        <a:t>82.4</a:t>
                      </a:r>
                    </a:p>
                  </a:txBody>
                  <a:tcPr/>
                </a:tc>
                <a:tc>
                  <a:txBody>
                    <a:bodyPr/>
                    <a:lstStyle/>
                    <a:p>
                      <a:r>
                        <a:rPr lang="en-IN" sz="900" b="1" dirty="0">
                          <a:solidFill>
                            <a:schemeClr val="bg1">
                              <a:lumMod val="65000"/>
                              <a:lumOff val="35000"/>
                            </a:schemeClr>
                          </a:solidFill>
                        </a:rPr>
                        <a:t>83.4</a:t>
                      </a:r>
                    </a:p>
                  </a:txBody>
                  <a:tcPr/>
                </a:tc>
                <a:tc>
                  <a:txBody>
                    <a:bodyPr/>
                    <a:lstStyle/>
                    <a:p>
                      <a:r>
                        <a:rPr lang="en-IN" sz="900" dirty="0">
                          <a:solidFill>
                            <a:schemeClr val="bg1">
                              <a:lumMod val="65000"/>
                              <a:lumOff val="35000"/>
                            </a:schemeClr>
                          </a:solidFill>
                        </a:rPr>
                        <a:t>79.97</a:t>
                      </a:r>
                    </a:p>
                  </a:txBody>
                  <a:tcPr/>
                </a:tc>
                <a:tc>
                  <a:txBody>
                    <a:bodyPr/>
                    <a:lstStyle/>
                    <a:p>
                      <a:r>
                        <a:rPr lang="en-IN" sz="900" dirty="0">
                          <a:solidFill>
                            <a:schemeClr val="bg1">
                              <a:lumMod val="65000"/>
                              <a:lumOff val="35000"/>
                            </a:schemeClr>
                          </a:solidFill>
                        </a:rPr>
                        <a:t>80.45</a:t>
                      </a:r>
                    </a:p>
                  </a:txBody>
                  <a:tcPr/>
                </a:tc>
                <a:tc>
                  <a:txBody>
                    <a:bodyPr/>
                    <a:lstStyle/>
                    <a:p>
                      <a:r>
                        <a:rPr lang="en-IN" sz="900" dirty="0">
                          <a:solidFill>
                            <a:schemeClr val="bg1">
                              <a:lumMod val="65000"/>
                              <a:lumOff val="35000"/>
                            </a:schemeClr>
                          </a:solidFill>
                        </a:rPr>
                        <a:t>83.4</a:t>
                      </a:r>
                    </a:p>
                  </a:txBody>
                  <a:tcPr/>
                </a:tc>
                <a:tc>
                  <a:txBody>
                    <a:bodyPr/>
                    <a:lstStyle/>
                    <a:p>
                      <a:r>
                        <a:rPr lang="en-IN" sz="900" dirty="0">
                          <a:solidFill>
                            <a:schemeClr val="bg1">
                              <a:lumMod val="65000"/>
                              <a:lumOff val="35000"/>
                            </a:schemeClr>
                          </a:solidFill>
                        </a:rPr>
                        <a:t>80.7</a:t>
                      </a:r>
                    </a:p>
                  </a:txBody>
                  <a:tcPr/>
                </a:tc>
                <a:tc>
                  <a:txBody>
                    <a:bodyPr/>
                    <a:lstStyle/>
                    <a:p>
                      <a:r>
                        <a:rPr lang="en-IN" sz="900" dirty="0">
                          <a:solidFill>
                            <a:schemeClr val="bg1">
                              <a:lumMod val="65000"/>
                              <a:lumOff val="35000"/>
                            </a:schemeClr>
                          </a:solidFill>
                        </a:rPr>
                        <a:t>81.2</a:t>
                      </a:r>
                    </a:p>
                  </a:txBody>
                  <a:tcPr/>
                </a:tc>
                <a:tc>
                  <a:txBody>
                    <a:bodyPr/>
                    <a:lstStyle/>
                    <a:p>
                      <a:r>
                        <a:rPr lang="en-IN" sz="900" dirty="0">
                          <a:solidFill>
                            <a:schemeClr val="bg1">
                              <a:lumMod val="65000"/>
                              <a:lumOff val="35000"/>
                            </a:schemeClr>
                          </a:solidFill>
                        </a:rPr>
                        <a:t>82.5</a:t>
                      </a:r>
                    </a:p>
                  </a:txBody>
                  <a:tcPr/>
                </a:tc>
                <a:tc>
                  <a:txBody>
                    <a:bodyPr/>
                    <a:lstStyle/>
                    <a:p>
                      <a:r>
                        <a:rPr lang="en-IN" sz="900" dirty="0">
                          <a:solidFill>
                            <a:schemeClr val="bg1">
                              <a:lumMod val="65000"/>
                              <a:lumOff val="35000"/>
                            </a:schemeClr>
                          </a:solidFill>
                        </a:rPr>
                        <a:t>88.12</a:t>
                      </a:r>
                    </a:p>
                  </a:txBody>
                  <a:tcPr/>
                </a:tc>
                <a:tc>
                  <a:txBody>
                    <a:bodyPr/>
                    <a:lstStyle/>
                    <a:p>
                      <a:r>
                        <a:rPr lang="en-IN" sz="900" dirty="0">
                          <a:solidFill>
                            <a:schemeClr val="bg1">
                              <a:lumMod val="65000"/>
                              <a:lumOff val="35000"/>
                            </a:schemeClr>
                          </a:solidFill>
                        </a:rPr>
                        <a:t>85.28</a:t>
                      </a:r>
                    </a:p>
                  </a:txBody>
                  <a:tcPr/>
                </a:tc>
                <a:tc>
                  <a:txBody>
                    <a:bodyPr/>
                    <a:lstStyle/>
                    <a:p>
                      <a:r>
                        <a:rPr lang="en-IN" sz="900" dirty="0">
                          <a:solidFill>
                            <a:schemeClr val="bg1">
                              <a:lumMod val="65000"/>
                              <a:lumOff val="35000"/>
                            </a:schemeClr>
                          </a:solidFill>
                        </a:rPr>
                        <a:t>86.33</a:t>
                      </a:r>
                    </a:p>
                  </a:txBody>
                  <a:tcPr/>
                </a:tc>
                <a:extLst>
                  <a:ext uri="{0D108BD9-81ED-4DB2-BD59-A6C34878D82A}">
                    <a16:rowId xmlns:a16="http://schemas.microsoft.com/office/drawing/2014/main" val="1986484238"/>
                  </a:ext>
                </a:extLst>
              </a:tr>
              <a:tr h="196263">
                <a:tc>
                  <a:txBody>
                    <a:bodyPr/>
                    <a:lstStyle/>
                    <a:p>
                      <a:r>
                        <a:rPr lang="en-IN" sz="900" dirty="0">
                          <a:solidFill>
                            <a:schemeClr val="bg1">
                              <a:lumMod val="65000"/>
                              <a:lumOff val="35000"/>
                            </a:schemeClr>
                          </a:solidFill>
                        </a:rPr>
                        <a:t>Recall</a:t>
                      </a:r>
                    </a:p>
                  </a:txBody>
                  <a:tcPr/>
                </a:tc>
                <a:tc>
                  <a:txBody>
                    <a:bodyPr/>
                    <a:lstStyle/>
                    <a:p>
                      <a:r>
                        <a:rPr lang="en-IN" sz="900" b="1" dirty="0">
                          <a:solidFill>
                            <a:schemeClr val="bg1">
                              <a:lumMod val="65000"/>
                              <a:lumOff val="35000"/>
                            </a:schemeClr>
                          </a:solidFill>
                        </a:rPr>
                        <a:t>0.92</a:t>
                      </a:r>
                    </a:p>
                  </a:txBody>
                  <a:tcPr/>
                </a:tc>
                <a:tc>
                  <a:txBody>
                    <a:bodyPr/>
                    <a:lstStyle/>
                    <a:p>
                      <a:r>
                        <a:rPr lang="en-IN" sz="900" b="1" dirty="0">
                          <a:solidFill>
                            <a:schemeClr val="bg1">
                              <a:lumMod val="65000"/>
                              <a:lumOff val="35000"/>
                            </a:schemeClr>
                          </a:solidFill>
                        </a:rPr>
                        <a:t>0.93</a:t>
                      </a:r>
                    </a:p>
                  </a:txBody>
                  <a:tcPr/>
                </a:tc>
                <a:tc>
                  <a:txBody>
                    <a:bodyPr/>
                    <a:lstStyle/>
                    <a:p>
                      <a:r>
                        <a:rPr lang="en-IN" sz="900" b="1" dirty="0">
                          <a:solidFill>
                            <a:schemeClr val="bg1">
                              <a:lumMod val="65000"/>
                              <a:lumOff val="35000"/>
                            </a:schemeClr>
                          </a:solidFill>
                        </a:rPr>
                        <a:t>0.92</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0.92</a:t>
                      </a:r>
                    </a:p>
                  </a:txBody>
                  <a:tcPr/>
                </a:tc>
                <a:tc>
                  <a:txBody>
                    <a:bodyPr/>
                    <a:lstStyle/>
                    <a:p>
                      <a:r>
                        <a:rPr lang="en-IN" sz="900" dirty="0">
                          <a:solidFill>
                            <a:schemeClr val="bg1">
                              <a:lumMod val="65000"/>
                              <a:lumOff val="35000"/>
                            </a:schemeClr>
                          </a:solidFill>
                        </a:rPr>
                        <a:t>0.96</a:t>
                      </a:r>
                    </a:p>
                  </a:txBody>
                  <a:tcPr/>
                </a:tc>
                <a:tc>
                  <a:txBody>
                    <a:bodyPr/>
                    <a:lstStyle/>
                    <a:p>
                      <a:r>
                        <a:rPr lang="en-IN" sz="900" dirty="0">
                          <a:solidFill>
                            <a:schemeClr val="bg1">
                              <a:lumMod val="65000"/>
                              <a:lumOff val="35000"/>
                            </a:schemeClr>
                          </a:solidFill>
                        </a:rPr>
                        <a:t>0.97</a:t>
                      </a:r>
                    </a:p>
                  </a:txBody>
                  <a:tcPr/>
                </a:tc>
                <a:tc>
                  <a:txBody>
                    <a:bodyPr/>
                    <a:lstStyle/>
                    <a:p>
                      <a:r>
                        <a:rPr lang="en-IN" sz="900" dirty="0">
                          <a:solidFill>
                            <a:schemeClr val="bg1">
                              <a:lumMod val="65000"/>
                              <a:lumOff val="35000"/>
                            </a:schemeClr>
                          </a:solidFill>
                        </a:rPr>
                        <a:t>0.97</a:t>
                      </a:r>
                    </a:p>
                  </a:txBody>
                  <a:tcPr/>
                </a:tc>
                <a:tc>
                  <a:txBody>
                    <a:bodyPr/>
                    <a:lstStyle/>
                    <a:p>
                      <a:r>
                        <a:rPr lang="en-IN" sz="900" dirty="0">
                          <a:solidFill>
                            <a:schemeClr val="bg1">
                              <a:lumMod val="65000"/>
                              <a:lumOff val="35000"/>
                            </a:schemeClr>
                          </a:solidFill>
                        </a:rPr>
                        <a:t>0.97</a:t>
                      </a:r>
                    </a:p>
                  </a:txBody>
                  <a:tcPr/>
                </a:tc>
                <a:tc>
                  <a:txBody>
                    <a:bodyPr/>
                    <a:lstStyle/>
                    <a:p>
                      <a:r>
                        <a:rPr lang="en-IN" sz="900" dirty="0">
                          <a:solidFill>
                            <a:schemeClr val="bg1">
                              <a:lumMod val="65000"/>
                              <a:lumOff val="35000"/>
                            </a:schemeClr>
                          </a:solidFill>
                        </a:rPr>
                        <a:t>0.95</a:t>
                      </a:r>
                    </a:p>
                  </a:txBody>
                  <a:tcPr/>
                </a:tc>
                <a:tc>
                  <a:txBody>
                    <a:bodyPr/>
                    <a:lstStyle/>
                    <a:p>
                      <a:r>
                        <a:rPr lang="en-IN" sz="900" dirty="0">
                          <a:solidFill>
                            <a:schemeClr val="bg1">
                              <a:lumMod val="65000"/>
                              <a:lumOff val="35000"/>
                            </a:schemeClr>
                          </a:solidFill>
                        </a:rPr>
                        <a:t>0.94</a:t>
                      </a:r>
                    </a:p>
                  </a:txBody>
                  <a:tcPr/>
                </a:tc>
                <a:extLst>
                  <a:ext uri="{0D108BD9-81ED-4DB2-BD59-A6C34878D82A}">
                    <a16:rowId xmlns:a16="http://schemas.microsoft.com/office/drawing/2014/main" val="3279733145"/>
                  </a:ext>
                </a:extLst>
              </a:tr>
              <a:tr h="196263">
                <a:tc>
                  <a:txBody>
                    <a:bodyPr/>
                    <a:lstStyle/>
                    <a:p>
                      <a:r>
                        <a:rPr lang="en-IN" sz="900" dirty="0">
                          <a:solidFill>
                            <a:schemeClr val="bg1">
                              <a:lumMod val="65000"/>
                              <a:lumOff val="35000"/>
                            </a:schemeClr>
                          </a:solidFill>
                        </a:rPr>
                        <a:t>Precision</a:t>
                      </a:r>
                    </a:p>
                  </a:txBody>
                  <a:tcPr/>
                </a:tc>
                <a:tc>
                  <a:txBody>
                    <a:bodyPr/>
                    <a:lstStyle/>
                    <a:p>
                      <a:r>
                        <a:rPr lang="en-IN" sz="900" dirty="0">
                          <a:solidFill>
                            <a:schemeClr val="bg1">
                              <a:lumMod val="65000"/>
                              <a:lumOff val="35000"/>
                            </a:schemeClr>
                          </a:solidFill>
                        </a:rPr>
                        <a:t>0.83</a:t>
                      </a:r>
                    </a:p>
                  </a:txBody>
                  <a:tcPr/>
                </a:tc>
                <a:tc>
                  <a:txBody>
                    <a:bodyPr/>
                    <a:lstStyle/>
                    <a:p>
                      <a:r>
                        <a:rPr lang="en-IN" sz="900" dirty="0">
                          <a:solidFill>
                            <a:schemeClr val="bg1">
                              <a:lumMod val="65000"/>
                              <a:lumOff val="35000"/>
                            </a:schemeClr>
                          </a:solidFill>
                        </a:rPr>
                        <a:t>0.83</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0.86</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0.79</a:t>
                      </a:r>
                    </a:p>
                  </a:txBody>
                  <a:tcPr/>
                </a:tc>
                <a:tc>
                  <a:txBody>
                    <a:bodyPr/>
                    <a:lstStyle/>
                    <a:p>
                      <a:r>
                        <a:rPr lang="en-IN" sz="900" dirty="0">
                          <a:solidFill>
                            <a:schemeClr val="bg1">
                              <a:lumMod val="65000"/>
                              <a:lumOff val="35000"/>
                            </a:schemeClr>
                          </a:solidFill>
                        </a:rPr>
                        <a:t>0.80</a:t>
                      </a:r>
                    </a:p>
                  </a:txBody>
                  <a:tcPr/>
                </a:tc>
                <a:tc>
                  <a:txBody>
                    <a:bodyPr/>
                    <a:lstStyle/>
                    <a:p>
                      <a:r>
                        <a:rPr lang="en-IN" sz="900" dirty="0">
                          <a:solidFill>
                            <a:schemeClr val="bg1">
                              <a:lumMod val="65000"/>
                              <a:lumOff val="35000"/>
                            </a:schemeClr>
                          </a:solidFill>
                        </a:rPr>
                        <a:t>0.81</a:t>
                      </a:r>
                    </a:p>
                  </a:txBody>
                  <a:tcPr/>
                </a:tc>
                <a:tc>
                  <a:txBody>
                    <a:bodyPr/>
                    <a:lstStyle/>
                    <a:p>
                      <a:r>
                        <a:rPr lang="en-IN" sz="900" dirty="0">
                          <a:solidFill>
                            <a:schemeClr val="bg1">
                              <a:lumMod val="65000"/>
                              <a:lumOff val="35000"/>
                            </a:schemeClr>
                          </a:solidFill>
                        </a:rPr>
                        <a:t>0.87</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0.87</a:t>
                      </a:r>
                    </a:p>
                  </a:txBody>
                  <a:tcPr/>
                </a:tc>
                <a:extLst>
                  <a:ext uri="{0D108BD9-81ED-4DB2-BD59-A6C34878D82A}">
                    <a16:rowId xmlns:a16="http://schemas.microsoft.com/office/drawing/2014/main" val="2089160345"/>
                  </a:ext>
                </a:extLst>
              </a:tr>
              <a:tr h="196263">
                <a:tc>
                  <a:txBody>
                    <a:bodyPr/>
                    <a:lstStyle/>
                    <a:p>
                      <a:r>
                        <a:rPr lang="en-IN" sz="900" dirty="0">
                          <a:solidFill>
                            <a:schemeClr val="bg1">
                              <a:lumMod val="65000"/>
                              <a:lumOff val="35000"/>
                            </a:schemeClr>
                          </a:solidFill>
                        </a:rPr>
                        <a:t>Fi-Score</a:t>
                      </a:r>
                    </a:p>
                  </a:txBody>
                  <a:tcPr/>
                </a:tc>
                <a:tc>
                  <a:txBody>
                    <a:bodyPr/>
                    <a:lstStyle/>
                    <a:p>
                      <a:r>
                        <a:rPr lang="en-IN" sz="900" dirty="0">
                          <a:solidFill>
                            <a:schemeClr val="bg1">
                              <a:lumMod val="65000"/>
                              <a:lumOff val="35000"/>
                            </a:schemeClr>
                          </a:solidFill>
                        </a:rPr>
                        <a:t>0.87</a:t>
                      </a:r>
                    </a:p>
                  </a:txBody>
                  <a:tcPr/>
                </a:tc>
                <a:tc>
                  <a:txBody>
                    <a:bodyPr/>
                    <a:lstStyle/>
                    <a:p>
                      <a:r>
                        <a:rPr lang="en-IN" sz="900" dirty="0">
                          <a:solidFill>
                            <a:schemeClr val="bg1">
                              <a:lumMod val="65000"/>
                              <a:lumOff val="35000"/>
                            </a:schemeClr>
                          </a:solidFill>
                        </a:rPr>
                        <a:t>0.88</a:t>
                      </a:r>
                    </a:p>
                  </a:txBody>
                  <a:tcPr/>
                </a:tc>
                <a:tc>
                  <a:txBody>
                    <a:bodyPr/>
                    <a:lstStyle/>
                    <a:p>
                      <a:r>
                        <a:rPr lang="en-IN" sz="900" dirty="0">
                          <a:solidFill>
                            <a:schemeClr val="bg1">
                              <a:lumMod val="65000"/>
                              <a:lumOff val="35000"/>
                            </a:schemeClr>
                          </a:solidFill>
                        </a:rPr>
                        <a:t>0.88</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0.88</a:t>
                      </a:r>
                    </a:p>
                  </a:txBody>
                  <a:tcPr/>
                </a:tc>
                <a:tc>
                  <a:txBody>
                    <a:bodyPr/>
                    <a:lstStyle/>
                    <a:p>
                      <a:r>
                        <a:rPr lang="en-IN" sz="900" dirty="0">
                          <a:solidFill>
                            <a:schemeClr val="bg1">
                              <a:lumMod val="65000"/>
                              <a:lumOff val="35000"/>
                            </a:schemeClr>
                          </a:solidFill>
                        </a:rPr>
                        <a:t>0.87</a:t>
                      </a:r>
                    </a:p>
                  </a:txBody>
                  <a:tcPr/>
                </a:tc>
                <a:tc>
                  <a:txBody>
                    <a:bodyPr/>
                    <a:lstStyle/>
                    <a:p>
                      <a:r>
                        <a:rPr lang="en-IN" sz="900" dirty="0">
                          <a:solidFill>
                            <a:schemeClr val="bg1">
                              <a:lumMod val="65000"/>
                              <a:lumOff val="35000"/>
                            </a:schemeClr>
                          </a:solidFill>
                        </a:rPr>
                        <a:t>0.87</a:t>
                      </a:r>
                    </a:p>
                  </a:txBody>
                  <a:tcPr/>
                </a:tc>
                <a:tc>
                  <a:txBody>
                    <a:bodyPr/>
                    <a:lstStyle/>
                    <a:p>
                      <a:r>
                        <a:rPr lang="en-IN" sz="900" dirty="0">
                          <a:solidFill>
                            <a:schemeClr val="bg1">
                              <a:lumMod val="65000"/>
                              <a:lumOff val="35000"/>
                            </a:schemeClr>
                          </a:solidFill>
                        </a:rPr>
                        <a:t>0.88</a:t>
                      </a:r>
                    </a:p>
                  </a:txBody>
                  <a:tcPr/>
                </a:tc>
                <a:tc>
                  <a:txBody>
                    <a:bodyPr/>
                    <a:lstStyle/>
                    <a:p>
                      <a:r>
                        <a:rPr lang="en-IN" sz="900" dirty="0">
                          <a:solidFill>
                            <a:schemeClr val="bg1">
                              <a:lumMod val="65000"/>
                              <a:lumOff val="35000"/>
                            </a:schemeClr>
                          </a:solidFill>
                        </a:rPr>
                        <a:t>0.92</a:t>
                      </a:r>
                    </a:p>
                  </a:txBody>
                  <a:tcPr/>
                </a:tc>
                <a:tc>
                  <a:txBody>
                    <a:bodyPr/>
                    <a:lstStyle/>
                    <a:p>
                      <a:r>
                        <a:rPr lang="en-IN" sz="900" dirty="0">
                          <a:solidFill>
                            <a:schemeClr val="bg1">
                              <a:lumMod val="65000"/>
                              <a:lumOff val="35000"/>
                            </a:schemeClr>
                          </a:solidFill>
                        </a:rPr>
                        <a:t>0.90</a:t>
                      </a:r>
                    </a:p>
                  </a:txBody>
                  <a:tcPr/>
                </a:tc>
                <a:tc>
                  <a:txBody>
                    <a:bodyPr/>
                    <a:lstStyle/>
                    <a:p>
                      <a:r>
                        <a:rPr lang="en-IN" sz="900" dirty="0">
                          <a:solidFill>
                            <a:schemeClr val="bg1">
                              <a:lumMod val="65000"/>
                              <a:lumOff val="35000"/>
                            </a:schemeClr>
                          </a:solidFill>
                        </a:rPr>
                        <a:t>0.90</a:t>
                      </a:r>
                    </a:p>
                  </a:txBody>
                  <a:tcPr/>
                </a:tc>
                <a:extLst>
                  <a:ext uri="{0D108BD9-81ED-4DB2-BD59-A6C34878D82A}">
                    <a16:rowId xmlns:a16="http://schemas.microsoft.com/office/drawing/2014/main" val="3495501673"/>
                  </a:ext>
                </a:extLst>
              </a:tr>
            </a:tbl>
          </a:graphicData>
        </a:graphic>
      </p:graphicFrame>
      <p:sp>
        <p:nvSpPr>
          <p:cNvPr id="25" name="Google Shape;845;p42">
            <a:extLst>
              <a:ext uri="{FF2B5EF4-FFF2-40B4-BE49-F238E27FC236}">
                <a16:creationId xmlns:a16="http://schemas.microsoft.com/office/drawing/2014/main" id="{A253194B-6A43-C195-5C06-797A173C9C2D}"/>
              </a:ext>
            </a:extLst>
          </p:cNvPr>
          <p:cNvSpPr txBox="1">
            <a:spLocks/>
          </p:cNvSpPr>
          <p:nvPr/>
        </p:nvSpPr>
        <p:spPr>
          <a:xfrm>
            <a:off x="614212" y="3039941"/>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dirty="0"/>
              <a:t>Result Summary of Models </a:t>
            </a:r>
          </a:p>
        </p:txBody>
      </p:sp>
      <p:pic>
        <p:nvPicPr>
          <p:cNvPr id="35" name="Picture 34">
            <a:extLst>
              <a:ext uri="{FF2B5EF4-FFF2-40B4-BE49-F238E27FC236}">
                <a16:creationId xmlns:a16="http://schemas.microsoft.com/office/drawing/2014/main" id="{57D4B3E6-EFDF-1C89-2E16-D2189F0CDDAB}"/>
              </a:ext>
            </a:extLst>
          </p:cNvPr>
          <p:cNvPicPr>
            <a:picLocks noChangeAspect="1"/>
          </p:cNvPicPr>
          <p:nvPr/>
        </p:nvPicPr>
        <p:blipFill>
          <a:blip r:embed="rId3"/>
          <a:stretch>
            <a:fillRect/>
          </a:stretch>
        </p:blipFill>
        <p:spPr>
          <a:xfrm>
            <a:off x="4014952" y="1190720"/>
            <a:ext cx="4214646" cy="1928129"/>
          </a:xfrm>
          <a:prstGeom prst="rect">
            <a:avLst/>
          </a:prstGeom>
        </p:spPr>
      </p:pic>
      <p:graphicFrame>
        <p:nvGraphicFramePr>
          <p:cNvPr id="36" name="Table 36">
            <a:extLst>
              <a:ext uri="{FF2B5EF4-FFF2-40B4-BE49-F238E27FC236}">
                <a16:creationId xmlns:a16="http://schemas.microsoft.com/office/drawing/2014/main" id="{5223D17D-4D50-5A61-BCD5-069824F253E7}"/>
              </a:ext>
            </a:extLst>
          </p:cNvPr>
          <p:cNvGraphicFramePr>
            <a:graphicFrameLocks noGrp="1"/>
          </p:cNvGraphicFramePr>
          <p:nvPr>
            <p:extLst>
              <p:ext uri="{D42A27DB-BD31-4B8C-83A1-F6EECF244321}">
                <p14:modId xmlns:p14="http://schemas.microsoft.com/office/powerpoint/2010/main" val="69467828"/>
              </p:ext>
            </p:extLst>
          </p:nvPr>
        </p:nvGraphicFramePr>
        <p:xfrm>
          <a:off x="614212" y="1169344"/>
          <a:ext cx="2517871" cy="685800"/>
        </p:xfrm>
        <a:graphic>
          <a:graphicData uri="http://schemas.openxmlformats.org/drawingml/2006/table">
            <a:tbl>
              <a:tblPr firstRow="1" bandRow="1">
                <a:tableStyleId>{69CF1AB2-1976-4502-BF36-3FF5EA218861}</a:tableStyleId>
              </a:tblPr>
              <a:tblGrid>
                <a:gridCol w="315997">
                  <a:extLst>
                    <a:ext uri="{9D8B030D-6E8A-4147-A177-3AD203B41FA5}">
                      <a16:colId xmlns:a16="http://schemas.microsoft.com/office/drawing/2014/main" val="51319569"/>
                    </a:ext>
                  </a:extLst>
                </a:gridCol>
                <a:gridCol w="1222662">
                  <a:extLst>
                    <a:ext uri="{9D8B030D-6E8A-4147-A177-3AD203B41FA5}">
                      <a16:colId xmlns:a16="http://schemas.microsoft.com/office/drawing/2014/main" val="2518665404"/>
                    </a:ext>
                  </a:extLst>
                </a:gridCol>
                <a:gridCol w="979212">
                  <a:extLst>
                    <a:ext uri="{9D8B030D-6E8A-4147-A177-3AD203B41FA5}">
                      <a16:colId xmlns:a16="http://schemas.microsoft.com/office/drawing/2014/main" val="3251311369"/>
                    </a:ext>
                  </a:extLst>
                </a:gridCol>
              </a:tblGrid>
              <a:tr h="163763">
                <a:tc>
                  <a:txBody>
                    <a:bodyPr/>
                    <a:lstStyle/>
                    <a:p>
                      <a:endParaRPr lang="en-IN" sz="900" dirty="0">
                        <a:solidFill>
                          <a:schemeClr val="bg1">
                            <a:lumMod val="65000"/>
                            <a:lumOff val="35000"/>
                          </a:schemeClr>
                        </a:solidFill>
                      </a:endParaRPr>
                    </a:p>
                  </a:txBody>
                  <a:tcPr/>
                </a:tc>
                <a:tc>
                  <a:txBody>
                    <a:bodyPr/>
                    <a:lstStyle/>
                    <a:p>
                      <a:r>
                        <a:rPr lang="en-IN" sz="900" dirty="0">
                          <a:solidFill>
                            <a:schemeClr val="bg1">
                              <a:lumMod val="65000"/>
                              <a:lumOff val="35000"/>
                            </a:schemeClr>
                          </a:solidFill>
                        </a:rPr>
                        <a:t>Non elimination</a:t>
                      </a:r>
                    </a:p>
                  </a:txBody>
                  <a:tcPr/>
                </a:tc>
                <a:tc>
                  <a:txBody>
                    <a:bodyPr/>
                    <a:lstStyle/>
                    <a:p>
                      <a:r>
                        <a:rPr lang="en-IN" sz="900" dirty="0">
                          <a:solidFill>
                            <a:schemeClr val="bg1">
                              <a:lumMod val="65000"/>
                              <a:lumOff val="35000"/>
                            </a:schemeClr>
                          </a:solidFill>
                        </a:rPr>
                        <a:t>Class %</a:t>
                      </a:r>
                    </a:p>
                  </a:txBody>
                  <a:tcPr/>
                </a:tc>
                <a:extLst>
                  <a:ext uri="{0D108BD9-81ED-4DB2-BD59-A6C34878D82A}">
                    <a16:rowId xmlns:a16="http://schemas.microsoft.com/office/drawing/2014/main" val="57157531"/>
                  </a:ext>
                </a:extLst>
              </a:tr>
              <a:tr h="163763">
                <a:tc>
                  <a:txBody>
                    <a:bodyPr/>
                    <a:lstStyle/>
                    <a:p>
                      <a:r>
                        <a:rPr lang="en-IN" sz="900" dirty="0">
                          <a:solidFill>
                            <a:schemeClr val="bg1">
                              <a:lumMod val="65000"/>
                              <a:lumOff val="35000"/>
                            </a:schemeClr>
                          </a:solidFill>
                        </a:rPr>
                        <a:t>0</a:t>
                      </a:r>
                    </a:p>
                  </a:txBody>
                  <a:tcPr/>
                </a:tc>
                <a:tc>
                  <a:txBody>
                    <a:bodyPr/>
                    <a:lstStyle/>
                    <a:p>
                      <a:r>
                        <a:rPr lang="en-IN" sz="900" dirty="0">
                          <a:solidFill>
                            <a:schemeClr val="bg1">
                              <a:lumMod val="65000"/>
                              <a:lumOff val="35000"/>
                            </a:schemeClr>
                          </a:solidFill>
                        </a:rPr>
                        <a:t>8358</a:t>
                      </a:r>
                    </a:p>
                  </a:txBody>
                  <a:tcPr/>
                </a:tc>
                <a:tc>
                  <a:txBody>
                    <a:bodyPr/>
                    <a:lstStyle/>
                    <a:p>
                      <a:r>
                        <a:rPr lang="en-IN" sz="900" dirty="0">
                          <a:solidFill>
                            <a:schemeClr val="bg1">
                              <a:lumMod val="65000"/>
                              <a:lumOff val="35000"/>
                            </a:schemeClr>
                          </a:solidFill>
                        </a:rPr>
                        <a:t>0.67</a:t>
                      </a:r>
                    </a:p>
                  </a:txBody>
                  <a:tcPr/>
                </a:tc>
                <a:extLst>
                  <a:ext uri="{0D108BD9-81ED-4DB2-BD59-A6C34878D82A}">
                    <a16:rowId xmlns:a16="http://schemas.microsoft.com/office/drawing/2014/main" val="2656472756"/>
                  </a:ext>
                </a:extLst>
              </a:tr>
              <a:tr h="163763">
                <a:tc>
                  <a:txBody>
                    <a:bodyPr/>
                    <a:lstStyle/>
                    <a:p>
                      <a:r>
                        <a:rPr lang="en-IN" sz="900" dirty="0">
                          <a:solidFill>
                            <a:schemeClr val="bg1">
                              <a:lumMod val="65000"/>
                              <a:lumOff val="35000"/>
                            </a:schemeClr>
                          </a:solidFill>
                        </a:rPr>
                        <a:t>1</a:t>
                      </a:r>
                    </a:p>
                  </a:txBody>
                  <a:tcPr/>
                </a:tc>
                <a:tc>
                  <a:txBody>
                    <a:bodyPr/>
                    <a:lstStyle/>
                    <a:p>
                      <a:r>
                        <a:rPr lang="en-IN" sz="900" dirty="0">
                          <a:solidFill>
                            <a:schemeClr val="bg1">
                              <a:lumMod val="65000"/>
                              <a:lumOff val="35000"/>
                            </a:schemeClr>
                          </a:solidFill>
                        </a:rPr>
                        <a:t>4073</a:t>
                      </a:r>
                    </a:p>
                  </a:txBody>
                  <a:tcPr/>
                </a:tc>
                <a:tc>
                  <a:txBody>
                    <a:bodyPr/>
                    <a:lstStyle/>
                    <a:p>
                      <a:r>
                        <a:rPr lang="en-IN" sz="900" dirty="0">
                          <a:solidFill>
                            <a:schemeClr val="bg1">
                              <a:lumMod val="65000"/>
                              <a:lumOff val="35000"/>
                            </a:schemeClr>
                          </a:solidFill>
                        </a:rPr>
                        <a:t>0.33</a:t>
                      </a:r>
                    </a:p>
                  </a:txBody>
                  <a:tcPr/>
                </a:tc>
                <a:extLst>
                  <a:ext uri="{0D108BD9-81ED-4DB2-BD59-A6C34878D82A}">
                    <a16:rowId xmlns:a16="http://schemas.microsoft.com/office/drawing/2014/main" val="1762528348"/>
                  </a:ext>
                </a:extLst>
              </a:tr>
            </a:tbl>
          </a:graphicData>
        </a:graphic>
      </p:graphicFrame>
      <p:graphicFrame>
        <p:nvGraphicFramePr>
          <p:cNvPr id="37" name="Table 36">
            <a:extLst>
              <a:ext uri="{FF2B5EF4-FFF2-40B4-BE49-F238E27FC236}">
                <a16:creationId xmlns:a16="http://schemas.microsoft.com/office/drawing/2014/main" id="{7C14BDBA-45D1-5E50-8671-D4AB915EB4D6}"/>
              </a:ext>
            </a:extLst>
          </p:cNvPr>
          <p:cNvGraphicFramePr>
            <a:graphicFrameLocks noGrp="1"/>
          </p:cNvGraphicFramePr>
          <p:nvPr>
            <p:extLst>
              <p:ext uri="{D42A27DB-BD31-4B8C-83A1-F6EECF244321}">
                <p14:modId xmlns:p14="http://schemas.microsoft.com/office/powerpoint/2010/main" val="1492547562"/>
              </p:ext>
            </p:extLst>
          </p:nvPr>
        </p:nvGraphicFramePr>
        <p:xfrm>
          <a:off x="614212" y="2042948"/>
          <a:ext cx="2517871" cy="914400"/>
        </p:xfrm>
        <a:graphic>
          <a:graphicData uri="http://schemas.openxmlformats.org/drawingml/2006/table">
            <a:tbl>
              <a:tblPr firstRow="1" bandRow="1">
                <a:tableStyleId>{69CF1AB2-1976-4502-BF36-3FF5EA218861}</a:tableStyleId>
              </a:tblPr>
              <a:tblGrid>
                <a:gridCol w="888767">
                  <a:extLst>
                    <a:ext uri="{9D8B030D-6E8A-4147-A177-3AD203B41FA5}">
                      <a16:colId xmlns:a16="http://schemas.microsoft.com/office/drawing/2014/main" val="51319569"/>
                    </a:ext>
                  </a:extLst>
                </a:gridCol>
                <a:gridCol w="649892">
                  <a:extLst>
                    <a:ext uri="{9D8B030D-6E8A-4147-A177-3AD203B41FA5}">
                      <a16:colId xmlns:a16="http://schemas.microsoft.com/office/drawing/2014/main" val="2518665404"/>
                    </a:ext>
                  </a:extLst>
                </a:gridCol>
                <a:gridCol w="979212">
                  <a:extLst>
                    <a:ext uri="{9D8B030D-6E8A-4147-A177-3AD203B41FA5}">
                      <a16:colId xmlns:a16="http://schemas.microsoft.com/office/drawing/2014/main" val="3251311369"/>
                    </a:ext>
                  </a:extLst>
                </a:gridCol>
              </a:tblGrid>
              <a:tr h="163763">
                <a:tc>
                  <a:txBody>
                    <a:bodyPr/>
                    <a:lstStyle/>
                    <a:p>
                      <a:endParaRPr lang="en-IN" sz="900" dirty="0">
                        <a:solidFill>
                          <a:schemeClr val="bg1">
                            <a:lumMod val="65000"/>
                            <a:lumOff val="35000"/>
                          </a:schemeClr>
                        </a:solidFill>
                      </a:endParaRPr>
                    </a:p>
                  </a:txBody>
                  <a:tcPr/>
                </a:tc>
                <a:tc>
                  <a:txBody>
                    <a:bodyPr/>
                    <a:lstStyle/>
                    <a:p>
                      <a:endParaRPr lang="en-IN" sz="900" dirty="0">
                        <a:solidFill>
                          <a:schemeClr val="bg1">
                            <a:lumMod val="65000"/>
                            <a:lumOff val="35000"/>
                          </a:schemeClr>
                        </a:solidFill>
                      </a:endParaRPr>
                    </a:p>
                  </a:txBody>
                  <a:tcPr/>
                </a:tc>
                <a:tc>
                  <a:txBody>
                    <a:bodyPr/>
                    <a:lstStyle/>
                    <a:p>
                      <a:r>
                        <a:rPr lang="en-IN" sz="900" dirty="0">
                          <a:solidFill>
                            <a:schemeClr val="bg1">
                              <a:lumMod val="65000"/>
                              <a:lumOff val="35000"/>
                            </a:schemeClr>
                          </a:solidFill>
                        </a:rPr>
                        <a:t>Class %</a:t>
                      </a:r>
                    </a:p>
                  </a:txBody>
                  <a:tcPr/>
                </a:tc>
                <a:extLst>
                  <a:ext uri="{0D108BD9-81ED-4DB2-BD59-A6C34878D82A}">
                    <a16:rowId xmlns:a16="http://schemas.microsoft.com/office/drawing/2014/main" val="57157531"/>
                  </a:ext>
                </a:extLst>
              </a:tr>
              <a:tr h="163763">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7458</a:t>
                      </a:r>
                    </a:p>
                  </a:txBody>
                  <a:tcPr/>
                </a:tc>
                <a:tc>
                  <a:txBody>
                    <a:bodyPr/>
                    <a:lstStyle/>
                    <a:p>
                      <a:r>
                        <a:rPr lang="en-IN" sz="900" dirty="0">
                          <a:solidFill>
                            <a:schemeClr val="bg1">
                              <a:lumMod val="65000"/>
                              <a:lumOff val="35000"/>
                            </a:schemeClr>
                          </a:solidFill>
                        </a:rPr>
                        <a:t>0.60</a:t>
                      </a:r>
                    </a:p>
                  </a:txBody>
                  <a:tcPr/>
                </a:tc>
                <a:extLst>
                  <a:ext uri="{0D108BD9-81ED-4DB2-BD59-A6C34878D82A}">
                    <a16:rowId xmlns:a16="http://schemas.microsoft.com/office/drawing/2014/main" val="2656472756"/>
                  </a:ext>
                </a:extLst>
              </a:tr>
              <a:tr h="163763">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2486</a:t>
                      </a:r>
                    </a:p>
                  </a:txBody>
                  <a:tcPr/>
                </a:tc>
                <a:tc>
                  <a:txBody>
                    <a:bodyPr/>
                    <a:lstStyle/>
                    <a:p>
                      <a:r>
                        <a:rPr lang="en-IN" sz="900" dirty="0">
                          <a:solidFill>
                            <a:schemeClr val="bg1">
                              <a:lumMod val="65000"/>
                              <a:lumOff val="35000"/>
                            </a:schemeClr>
                          </a:solidFill>
                        </a:rPr>
                        <a:t>0.20</a:t>
                      </a:r>
                    </a:p>
                  </a:txBody>
                  <a:tcPr/>
                </a:tc>
                <a:extLst>
                  <a:ext uri="{0D108BD9-81ED-4DB2-BD59-A6C34878D82A}">
                    <a16:rowId xmlns:a16="http://schemas.microsoft.com/office/drawing/2014/main" val="1762528348"/>
                  </a:ext>
                </a:extLst>
              </a:tr>
              <a:tr h="163763">
                <a:tc>
                  <a:txBody>
                    <a:bodyPr/>
                    <a:lstStyle/>
                    <a:p>
                      <a:r>
                        <a:rPr lang="en-IN" sz="900" dirty="0">
                          <a:solidFill>
                            <a:schemeClr val="bg1">
                              <a:lumMod val="65000"/>
                              <a:lumOff val="35000"/>
                            </a:schemeClr>
                          </a:solidFill>
                        </a:rPr>
                        <a:t>Validation</a:t>
                      </a:r>
                    </a:p>
                  </a:txBody>
                  <a:tcPr/>
                </a:tc>
                <a:tc>
                  <a:txBody>
                    <a:bodyPr/>
                    <a:lstStyle/>
                    <a:p>
                      <a:r>
                        <a:rPr lang="en-IN" sz="900" dirty="0">
                          <a:solidFill>
                            <a:schemeClr val="bg1">
                              <a:lumMod val="65000"/>
                              <a:lumOff val="35000"/>
                            </a:schemeClr>
                          </a:solidFill>
                        </a:rPr>
                        <a:t>2486</a:t>
                      </a:r>
                    </a:p>
                  </a:txBody>
                  <a:tcPr/>
                </a:tc>
                <a:tc>
                  <a:txBody>
                    <a:bodyPr/>
                    <a:lstStyle/>
                    <a:p>
                      <a:r>
                        <a:rPr lang="en-IN" sz="900" dirty="0">
                          <a:solidFill>
                            <a:schemeClr val="bg1">
                              <a:lumMod val="65000"/>
                              <a:lumOff val="35000"/>
                            </a:schemeClr>
                          </a:solidFill>
                        </a:rPr>
                        <a:t>0.20</a:t>
                      </a:r>
                    </a:p>
                  </a:txBody>
                  <a:tcPr/>
                </a:tc>
                <a:extLst>
                  <a:ext uri="{0D108BD9-81ED-4DB2-BD59-A6C34878D82A}">
                    <a16:rowId xmlns:a16="http://schemas.microsoft.com/office/drawing/2014/main" val="3603839506"/>
                  </a:ext>
                </a:extLst>
              </a:tr>
            </a:tbl>
          </a:graphicData>
        </a:graphic>
      </p:graphicFrame>
    </p:spTree>
    <p:extLst>
      <p:ext uri="{BB962C8B-B14F-4D97-AF65-F5344CB8AC3E}">
        <p14:creationId xmlns:p14="http://schemas.microsoft.com/office/powerpoint/2010/main" val="3532474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05 – Model : Elimination and Non-Elimination</a:t>
            </a:r>
            <a:endParaRPr dirty="0"/>
          </a:p>
        </p:txBody>
      </p:sp>
      <p:sp>
        <p:nvSpPr>
          <p:cNvPr id="844" name="Google Shape;844;p42"/>
          <p:cNvSpPr txBox="1">
            <a:spLocks noGrp="1"/>
          </p:cNvSpPr>
          <p:nvPr>
            <p:ph type="subTitle" idx="2"/>
          </p:nvPr>
        </p:nvSpPr>
        <p:spPr>
          <a:xfrm>
            <a:off x="415625" y="975400"/>
            <a:ext cx="2651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Train Test: Logistic regression</a:t>
            </a:r>
            <a:endParaRPr dirty="0"/>
          </a:p>
        </p:txBody>
      </p:sp>
      <p:pic>
        <p:nvPicPr>
          <p:cNvPr id="8" name="Picture 7">
            <a:extLst>
              <a:ext uri="{FF2B5EF4-FFF2-40B4-BE49-F238E27FC236}">
                <a16:creationId xmlns:a16="http://schemas.microsoft.com/office/drawing/2014/main" id="{7F4774B4-7AF4-E07A-B7AA-7B9A1E15B022}"/>
              </a:ext>
            </a:extLst>
          </p:cNvPr>
          <p:cNvPicPr>
            <a:picLocks noChangeAspect="1"/>
          </p:cNvPicPr>
          <p:nvPr/>
        </p:nvPicPr>
        <p:blipFill>
          <a:blip r:embed="rId3"/>
          <a:stretch>
            <a:fillRect/>
          </a:stretch>
        </p:blipFill>
        <p:spPr>
          <a:xfrm>
            <a:off x="489597" y="1379900"/>
            <a:ext cx="3509958" cy="3338142"/>
          </a:xfrm>
          <a:prstGeom prst="rect">
            <a:avLst/>
          </a:prstGeom>
        </p:spPr>
      </p:pic>
      <p:pic>
        <p:nvPicPr>
          <p:cNvPr id="12" name="Picture 11">
            <a:extLst>
              <a:ext uri="{FF2B5EF4-FFF2-40B4-BE49-F238E27FC236}">
                <a16:creationId xmlns:a16="http://schemas.microsoft.com/office/drawing/2014/main" id="{9462BCCD-A0A8-4C59-9B20-E023164C8B49}"/>
              </a:ext>
            </a:extLst>
          </p:cNvPr>
          <p:cNvPicPr>
            <a:picLocks noChangeAspect="1"/>
          </p:cNvPicPr>
          <p:nvPr/>
        </p:nvPicPr>
        <p:blipFill>
          <a:blip r:embed="rId4"/>
          <a:stretch>
            <a:fillRect/>
          </a:stretch>
        </p:blipFill>
        <p:spPr>
          <a:xfrm>
            <a:off x="3664118" y="1309228"/>
            <a:ext cx="2657463" cy="1678398"/>
          </a:xfrm>
          <a:prstGeom prst="rect">
            <a:avLst/>
          </a:prstGeom>
        </p:spPr>
      </p:pic>
      <p:pic>
        <p:nvPicPr>
          <p:cNvPr id="14" name="Picture 13">
            <a:extLst>
              <a:ext uri="{FF2B5EF4-FFF2-40B4-BE49-F238E27FC236}">
                <a16:creationId xmlns:a16="http://schemas.microsoft.com/office/drawing/2014/main" id="{7C1210ED-422C-11A8-6802-2D5740A518E6}"/>
              </a:ext>
            </a:extLst>
          </p:cNvPr>
          <p:cNvPicPr>
            <a:picLocks noChangeAspect="1"/>
          </p:cNvPicPr>
          <p:nvPr/>
        </p:nvPicPr>
        <p:blipFill rotWithShape="1">
          <a:blip r:embed="rId5"/>
          <a:srcRect t="10591"/>
          <a:stretch/>
        </p:blipFill>
        <p:spPr>
          <a:xfrm>
            <a:off x="6241847" y="1307636"/>
            <a:ext cx="2616326" cy="1640398"/>
          </a:xfrm>
          <a:prstGeom prst="rect">
            <a:avLst/>
          </a:prstGeom>
        </p:spPr>
      </p:pic>
      <p:pic>
        <p:nvPicPr>
          <p:cNvPr id="17" name="Picture 16">
            <a:extLst>
              <a:ext uri="{FF2B5EF4-FFF2-40B4-BE49-F238E27FC236}">
                <a16:creationId xmlns:a16="http://schemas.microsoft.com/office/drawing/2014/main" id="{EDD46D53-09A0-7B14-B7BC-DBC4B9FBFAD6}"/>
              </a:ext>
            </a:extLst>
          </p:cNvPr>
          <p:cNvPicPr>
            <a:picLocks noChangeAspect="1"/>
          </p:cNvPicPr>
          <p:nvPr/>
        </p:nvPicPr>
        <p:blipFill>
          <a:blip r:embed="rId6"/>
          <a:stretch>
            <a:fillRect/>
          </a:stretch>
        </p:blipFill>
        <p:spPr>
          <a:xfrm>
            <a:off x="3687305" y="3188569"/>
            <a:ext cx="2451777" cy="1694853"/>
          </a:xfrm>
          <a:prstGeom prst="rect">
            <a:avLst/>
          </a:prstGeom>
        </p:spPr>
      </p:pic>
      <p:sp>
        <p:nvSpPr>
          <p:cNvPr id="18" name="Rectangle: Rounded Corners 17">
            <a:extLst>
              <a:ext uri="{FF2B5EF4-FFF2-40B4-BE49-F238E27FC236}">
                <a16:creationId xmlns:a16="http://schemas.microsoft.com/office/drawing/2014/main" id="{390666E1-8ADD-A08E-AFCD-5CF2CFF2A85D}"/>
              </a:ext>
            </a:extLst>
          </p:cNvPr>
          <p:cNvSpPr/>
          <p:nvPr/>
        </p:nvSpPr>
        <p:spPr>
          <a:xfrm>
            <a:off x="6482816" y="3361601"/>
            <a:ext cx="2134388" cy="1241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900" dirty="0">
                <a:solidFill>
                  <a:schemeClr val="bg1">
                    <a:lumMod val="75000"/>
                    <a:lumOff val="25000"/>
                  </a:schemeClr>
                </a:solidFill>
              </a:rPr>
              <a:t>Features that can be related by negative coef. sign have negative impact on the elimination of cat</a:t>
            </a:r>
          </a:p>
          <a:p>
            <a:endParaRPr kumimoji="0" lang="en-IN" altLang="en-US" sz="900" i="0" u="none" strike="noStrike" cap="none" normalizeH="0" baseline="0" dirty="0">
              <a:ln>
                <a:noFill/>
              </a:ln>
              <a:solidFill>
                <a:schemeClr val="bg1">
                  <a:lumMod val="75000"/>
                  <a:lumOff val="25000"/>
                </a:schemeClr>
              </a:solidFill>
              <a:effectLst/>
              <a:cs typeface="Calibri" panose="020F0502020204030204" pitchFamily="34" charset="0"/>
            </a:endParaRPr>
          </a:p>
          <a:p>
            <a:r>
              <a:rPr lang="en-IN" altLang="en-US" sz="900" dirty="0">
                <a:solidFill>
                  <a:schemeClr val="bg1">
                    <a:lumMod val="75000"/>
                    <a:lumOff val="25000"/>
                  </a:schemeClr>
                </a:solidFill>
                <a:cs typeface="Calibri" panose="020F0502020204030204" pitchFamily="34" charset="0"/>
              </a:rPr>
              <a:t>Log energy entropy, PSD and time has high in coef. So more important </a:t>
            </a:r>
            <a:endParaRPr kumimoji="0" lang="en-US" altLang="en-US" sz="900" i="0" u="none" strike="noStrike" cap="none" normalizeH="0" baseline="0" dirty="0">
              <a:ln>
                <a:noFill/>
              </a:ln>
              <a:solidFill>
                <a:schemeClr val="bg1">
                  <a:lumMod val="75000"/>
                  <a:lumOff val="25000"/>
                </a:schemeClr>
              </a:solidFill>
              <a:effectLst/>
              <a:cs typeface="Calibri" panose="020F0502020204030204" pitchFamily="34" charset="0"/>
            </a:endParaRPr>
          </a:p>
        </p:txBody>
      </p:sp>
      <p:sp>
        <p:nvSpPr>
          <p:cNvPr id="2" name="Google Shape;1796;p51">
            <a:extLst>
              <a:ext uri="{FF2B5EF4-FFF2-40B4-BE49-F238E27FC236}">
                <a16:creationId xmlns:a16="http://schemas.microsoft.com/office/drawing/2014/main" id="{D585E14A-1221-EE9E-2B6A-68F7421E5994}"/>
              </a:ext>
            </a:extLst>
          </p:cNvPr>
          <p:cNvSpPr txBox="1"/>
          <p:nvPr/>
        </p:nvSpPr>
        <p:spPr>
          <a:xfrm>
            <a:off x="3903689" y="2983678"/>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Train set</a:t>
            </a:r>
            <a:endParaRPr sz="1000" dirty="0">
              <a:solidFill>
                <a:schemeClr val="bg1">
                  <a:lumMod val="65000"/>
                  <a:lumOff val="35000"/>
                </a:schemeClr>
              </a:solidFill>
              <a:latin typeface="Calibri"/>
              <a:ea typeface="Calibri"/>
              <a:cs typeface="Calibri"/>
              <a:sym typeface="Calibri"/>
            </a:endParaRPr>
          </a:p>
        </p:txBody>
      </p:sp>
      <p:sp>
        <p:nvSpPr>
          <p:cNvPr id="3" name="Google Shape;1796;p51">
            <a:extLst>
              <a:ext uri="{FF2B5EF4-FFF2-40B4-BE49-F238E27FC236}">
                <a16:creationId xmlns:a16="http://schemas.microsoft.com/office/drawing/2014/main" id="{200223EE-BF75-F23F-7ACB-0E52F1DDCC06}"/>
              </a:ext>
            </a:extLst>
          </p:cNvPr>
          <p:cNvSpPr txBox="1"/>
          <p:nvPr/>
        </p:nvSpPr>
        <p:spPr>
          <a:xfrm>
            <a:off x="6527674" y="2974612"/>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validation set</a:t>
            </a:r>
            <a:endParaRPr sz="1000" dirty="0">
              <a:solidFill>
                <a:schemeClr val="bg1">
                  <a:lumMod val="65000"/>
                  <a:lumOff val="35000"/>
                </a:schemeClr>
              </a:solidFill>
              <a:latin typeface="Calibri"/>
              <a:ea typeface="Calibri"/>
              <a:cs typeface="Calibri"/>
              <a:sym typeface="Calibri"/>
            </a:endParaRPr>
          </a:p>
        </p:txBody>
      </p:sp>
      <p:sp>
        <p:nvSpPr>
          <p:cNvPr id="4" name="Google Shape;1796;p51">
            <a:extLst>
              <a:ext uri="{FF2B5EF4-FFF2-40B4-BE49-F238E27FC236}">
                <a16:creationId xmlns:a16="http://schemas.microsoft.com/office/drawing/2014/main" id="{F3AB214C-AC93-8298-C4C0-99633BFCB8BE}"/>
              </a:ext>
            </a:extLst>
          </p:cNvPr>
          <p:cNvSpPr txBox="1"/>
          <p:nvPr/>
        </p:nvSpPr>
        <p:spPr>
          <a:xfrm>
            <a:off x="3911348" y="4843830"/>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Test set</a:t>
            </a:r>
            <a:endParaRPr sz="1000" dirty="0">
              <a:solidFill>
                <a:schemeClr val="bg1">
                  <a:lumMod val="65000"/>
                  <a:lumOff val="35000"/>
                </a:schemeClr>
              </a:solidFill>
              <a:latin typeface="Calibri"/>
              <a:ea typeface="Calibri"/>
              <a:cs typeface="Calibri"/>
              <a:sym typeface="Calibri"/>
            </a:endParaRPr>
          </a:p>
        </p:txBody>
      </p:sp>
    </p:spTree>
    <p:extLst>
      <p:ext uri="{BB962C8B-B14F-4D97-AF65-F5344CB8AC3E}">
        <p14:creationId xmlns:p14="http://schemas.microsoft.com/office/powerpoint/2010/main" val="3308716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05 – Model </a:t>
            </a:r>
            <a:r>
              <a:rPr lang="en-IN" dirty="0"/>
              <a:t>Interoperability</a:t>
            </a:r>
            <a:r>
              <a:rPr lang="en" dirty="0"/>
              <a:t> : Elimination and Non-Elimination</a:t>
            </a:r>
            <a:endParaRPr dirty="0"/>
          </a:p>
        </p:txBody>
      </p:sp>
      <p:sp>
        <p:nvSpPr>
          <p:cNvPr id="18" name="Google Shape;845;p42">
            <a:extLst>
              <a:ext uri="{FF2B5EF4-FFF2-40B4-BE49-F238E27FC236}">
                <a16:creationId xmlns:a16="http://schemas.microsoft.com/office/drawing/2014/main" id="{30B95765-ED69-3270-BD78-E949051C60F5}"/>
              </a:ext>
            </a:extLst>
          </p:cNvPr>
          <p:cNvSpPr txBox="1">
            <a:spLocks/>
          </p:cNvSpPr>
          <p:nvPr/>
        </p:nvSpPr>
        <p:spPr>
          <a:xfrm>
            <a:off x="415625" y="672563"/>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dirty="0"/>
              <a:t>Shap value Graph</a:t>
            </a:r>
          </a:p>
        </p:txBody>
      </p:sp>
      <p:sp>
        <p:nvSpPr>
          <p:cNvPr id="19" name="Google Shape;846;p42">
            <a:extLst>
              <a:ext uri="{FF2B5EF4-FFF2-40B4-BE49-F238E27FC236}">
                <a16:creationId xmlns:a16="http://schemas.microsoft.com/office/drawing/2014/main" id="{121FB44F-B803-BD6A-95DC-D7173FA9DA85}"/>
              </a:ext>
            </a:extLst>
          </p:cNvPr>
          <p:cNvSpPr txBox="1">
            <a:spLocks/>
          </p:cNvSpPr>
          <p:nvPr/>
        </p:nvSpPr>
        <p:spPr>
          <a:xfrm>
            <a:off x="4255269" y="650008"/>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buFont typeface="Arial"/>
              <a:buNone/>
            </a:pPr>
            <a:r>
              <a:rPr lang="en-US" dirty="0" err="1"/>
              <a:t>Shap</a:t>
            </a:r>
            <a:r>
              <a:rPr lang="en-US" dirty="0"/>
              <a:t> value impact on the model</a:t>
            </a:r>
          </a:p>
        </p:txBody>
      </p:sp>
      <p:pic>
        <p:nvPicPr>
          <p:cNvPr id="3" name="Picture 2">
            <a:extLst>
              <a:ext uri="{FF2B5EF4-FFF2-40B4-BE49-F238E27FC236}">
                <a16:creationId xmlns:a16="http://schemas.microsoft.com/office/drawing/2014/main" id="{29937807-EE6F-E154-534E-25D2FD01CAE2}"/>
              </a:ext>
            </a:extLst>
          </p:cNvPr>
          <p:cNvPicPr>
            <a:picLocks noChangeAspect="1"/>
          </p:cNvPicPr>
          <p:nvPr/>
        </p:nvPicPr>
        <p:blipFill>
          <a:blip r:embed="rId3"/>
          <a:stretch>
            <a:fillRect/>
          </a:stretch>
        </p:blipFill>
        <p:spPr>
          <a:xfrm>
            <a:off x="415625" y="1008987"/>
            <a:ext cx="3328729" cy="1562406"/>
          </a:xfrm>
          <a:prstGeom prst="rect">
            <a:avLst/>
          </a:prstGeom>
        </p:spPr>
      </p:pic>
      <p:pic>
        <p:nvPicPr>
          <p:cNvPr id="5" name="Picture 4">
            <a:extLst>
              <a:ext uri="{FF2B5EF4-FFF2-40B4-BE49-F238E27FC236}">
                <a16:creationId xmlns:a16="http://schemas.microsoft.com/office/drawing/2014/main" id="{689DCFA1-798C-7CBB-57A7-4A56D1F3EDE9}"/>
              </a:ext>
            </a:extLst>
          </p:cNvPr>
          <p:cNvPicPr>
            <a:picLocks noChangeAspect="1"/>
          </p:cNvPicPr>
          <p:nvPr/>
        </p:nvPicPr>
        <p:blipFill>
          <a:blip r:embed="rId4"/>
          <a:stretch>
            <a:fillRect/>
          </a:stretch>
        </p:blipFill>
        <p:spPr>
          <a:xfrm>
            <a:off x="3943689" y="1009043"/>
            <a:ext cx="3084893" cy="1562706"/>
          </a:xfrm>
          <a:prstGeom prst="rect">
            <a:avLst/>
          </a:prstGeom>
        </p:spPr>
      </p:pic>
      <p:pic>
        <p:nvPicPr>
          <p:cNvPr id="7" name="Picture 6">
            <a:extLst>
              <a:ext uri="{FF2B5EF4-FFF2-40B4-BE49-F238E27FC236}">
                <a16:creationId xmlns:a16="http://schemas.microsoft.com/office/drawing/2014/main" id="{D0DC1A37-9CC0-2ED0-1E83-FB76EE349F91}"/>
              </a:ext>
            </a:extLst>
          </p:cNvPr>
          <p:cNvPicPr>
            <a:picLocks noChangeAspect="1"/>
          </p:cNvPicPr>
          <p:nvPr/>
        </p:nvPicPr>
        <p:blipFill>
          <a:blip r:embed="rId5"/>
          <a:stretch>
            <a:fillRect/>
          </a:stretch>
        </p:blipFill>
        <p:spPr>
          <a:xfrm>
            <a:off x="4571975" y="2974362"/>
            <a:ext cx="3025150" cy="1728572"/>
          </a:xfrm>
          <a:prstGeom prst="rect">
            <a:avLst/>
          </a:prstGeom>
        </p:spPr>
      </p:pic>
      <p:pic>
        <p:nvPicPr>
          <p:cNvPr id="9" name="Picture 8">
            <a:extLst>
              <a:ext uri="{FF2B5EF4-FFF2-40B4-BE49-F238E27FC236}">
                <a16:creationId xmlns:a16="http://schemas.microsoft.com/office/drawing/2014/main" id="{F53F1957-7DC7-6F36-8495-957128B82B56}"/>
              </a:ext>
            </a:extLst>
          </p:cNvPr>
          <p:cNvPicPr>
            <a:picLocks noChangeAspect="1"/>
          </p:cNvPicPr>
          <p:nvPr/>
        </p:nvPicPr>
        <p:blipFill>
          <a:blip r:embed="rId6"/>
          <a:stretch>
            <a:fillRect/>
          </a:stretch>
        </p:blipFill>
        <p:spPr>
          <a:xfrm>
            <a:off x="297452" y="2910027"/>
            <a:ext cx="3928874" cy="1862450"/>
          </a:xfrm>
          <a:prstGeom prst="rect">
            <a:avLst/>
          </a:prstGeom>
        </p:spPr>
      </p:pic>
      <p:pic>
        <p:nvPicPr>
          <p:cNvPr id="11" name="Picture 10">
            <a:extLst>
              <a:ext uri="{FF2B5EF4-FFF2-40B4-BE49-F238E27FC236}">
                <a16:creationId xmlns:a16="http://schemas.microsoft.com/office/drawing/2014/main" id="{B98434BE-13BA-88AF-D381-7D4F3AE5F016}"/>
              </a:ext>
            </a:extLst>
          </p:cNvPr>
          <p:cNvPicPr>
            <a:picLocks noChangeAspect="1"/>
          </p:cNvPicPr>
          <p:nvPr/>
        </p:nvPicPr>
        <p:blipFill>
          <a:blip r:embed="rId7"/>
          <a:stretch>
            <a:fillRect/>
          </a:stretch>
        </p:blipFill>
        <p:spPr>
          <a:xfrm>
            <a:off x="7302982" y="780208"/>
            <a:ext cx="1457528" cy="1724266"/>
          </a:xfrm>
          <a:prstGeom prst="rect">
            <a:avLst/>
          </a:prstGeom>
        </p:spPr>
      </p:pic>
      <p:sp>
        <p:nvSpPr>
          <p:cNvPr id="2" name="Google Shape;1796;p51">
            <a:extLst>
              <a:ext uri="{FF2B5EF4-FFF2-40B4-BE49-F238E27FC236}">
                <a16:creationId xmlns:a16="http://schemas.microsoft.com/office/drawing/2014/main" id="{91A7B7E4-3CC4-B2B4-4011-68C7A5CFEA6B}"/>
              </a:ext>
            </a:extLst>
          </p:cNvPr>
          <p:cNvSpPr txBox="1"/>
          <p:nvPr/>
        </p:nvSpPr>
        <p:spPr>
          <a:xfrm>
            <a:off x="1187502" y="2602524"/>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Mean </a:t>
            </a:r>
            <a:r>
              <a:rPr lang="en-US" sz="1000" dirty="0" err="1">
                <a:solidFill>
                  <a:schemeClr val="bg1">
                    <a:lumMod val="65000"/>
                    <a:lumOff val="35000"/>
                  </a:schemeClr>
                </a:solidFill>
                <a:latin typeface="Calibri"/>
                <a:ea typeface="Calibri"/>
                <a:cs typeface="Calibri"/>
                <a:sym typeface="Calibri"/>
              </a:rPr>
              <a:t>Shap</a:t>
            </a:r>
            <a:r>
              <a:rPr lang="en-US" sz="1000" dirty="0">
                <a:solidFill>
                  <a:schemeClr val="bg1">
                    <a:lumMod val="65000"/>
                    <a:lumOff val="35000"/>
                  </a:schemeClr>
                </a:solidFill>
                <a:latin typeface="Calibri"/>
                <a:ea typeface="Calibri"/>
                <a:cs typeface="Calibri"/>
                <a:sym typeface="Calibri"/>
              </a:rPr>
              <a:t> value from the XG Boost model</a:t>
            </a:r>
            <a:endParaRPr sz="1000" dirty="0">
              <a:solidFill>
                <a:schemeClr val="bg1">
                  <a:lumMod val="65000"/>
                  <a:lumOff val="35000"/>
                </a:schemeClr>
              </a:solidFill>
              <a:latin typeface="Calibri"/>
              <a:ea typeface="Calibri"/>
              <a:cs typeface="Calibri"/>
              <a:sym typeface="Calibri"/>
            </a:endParaRPr>
          </a:p>
        </p:txBody>
      </p:sp>
      <p:sp>
        <p:nvSpPr>
          <p:cNvPr id="4" name="Google Shape;1796;p51">
            <a:extLst>
              <a:ext uri="{FF2B5EF4-FFF2-40B4-BE49-F238E27FC236}">
                <a16:creationId xmlns:a16="http://schemas.microsoft.com/office/drawing/2014/main" id="{1B83A374-AEC5-3634-8CF3-3A03211A3E77}"/>
              </a:ext>
            </a:extLst>
          </p:cNvPr>
          <p:cNvSpPr txBox="1"/>
          <p:nvPr/>
        </p:nvSpPr>
        <p:spPr>
          <a:xfrm>
            <a:off x="4917676" y="2572127"/>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err="1">
                <a:solidFill>
                  <a:schemeClr val="bg1">
                    <a:lumMod val="65000"/>
                    <a:lumOff val="35000"/>
                  </a:schemeClr>
                </a:solidFill>
                <a:latin typeface="Calibri"/>
                <a:ea typeface="Calibri"/>
                <a:cs typeface="Calibri"/>
                <a:sym typeface="Calibri"/>
              </a:rPr>
              <a:t>Shap</a:t>
            </a:r>
            <a:r>
              <a:rPr lang="en-US" sz="1000" dirty="0">
                <a:solidFill>
                  <a:schemeClr val="bg1">
                    <a:lumMod val="65000"/>
                    <a:lumOff val="35000"/>
                  </a:schemeClr>
                </a:solidFill>
                <a:latin typeface="Calibri"/>
                <a:ea typeface="Calibri"/>
                <a:cs typeface="Calibri"/>
                <a:sym typeface="Calibri"/>
              </a:rPr>
              <a:t> value impact on the XG Boost model</a:t>
            </a:r>
          </a:p>
        </p:txBody>
      </p:sp>
      <p:sp>
        <p:nvSpPr>
          <p:cNvPr id="6" name="Google Shape;1796;p51">
            <a:extLst>
              <a:ext uri="{FF2B5EF4-FFF2-40B4-BE49-F238E27FC236}">
                <a16:creationId xmlns:a16="http://schemas.microsoft.com/office/drawing/2014/main" id="{DF738089-CC24-2550-A28C-8759411736BC}"/>
              </a:ext>
            </a:extLst>
          </p:cNvPr>
          <p:cNvSpPr txBox="1"/>
          <p:nvPr/>
        </p:nvSpPr>
        <p:spPr>
          <a:xfrm>
            <a:off x="1187502" y="4702934"/>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Test set</a:t>
            </a:r>
            <a:endParaRPr sz="1000" dirty="0">
              <a:solidFill>
                <a:schemeClr val="bg1">
                  <a:lumMod val="65000"/>
                  <a:lumOff val="35000"/>
                </a:schemeClr>
              </a:solidFill>
              <a:latin typeface="Calibri"/>
              <a:ea typeface="Calibri"/>
              <a:cs typeface="Calibri"/>
              <a:sym typeface="Calibri"/>
            </a:endParaRPr>
          </a:p>
        </p:txBody>
      </p:sp>
      <p:sp>
        <p:nvSpPr>
          <p:cNvPr id="8" name="Google Shape;1796;p51">
            <a:extLst>
              <a:ext uri="{FF2B5EF4-FFF2-40B4-BE49-F238E27FC236}">
                <a16:creationId xmlns:a16="http://schemas.microsoft.com/office/drawing/2014/main" id="{7C39B195-C962-3B94-31D6-DA95450C8163}"/>
              </a:ext>
            </a:extLst>
          </p:cNvPr>
          <p:cNvSpPr txBox="1"/>
          <p:nvPr/>
        </p:nvSpPr>
        <p:spPr>
          <a:xfrm>
            <a:off x="4917676" y="4664632"/>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validation set</a:t>
            </a:r>
            <a:endParaRPr sz="1000" dirty="0">
              <a:solidFill>
                <a:schemeClr val="bg1">
                  <a:lumMod val="65000"/>
                  <a:lumOff val="35000"/>
                </a:schemeClr>
              </a:solidFill>
              <a:latin typeface="Calibri"/>
              <a:ea typeface="Calibri"/>
              <a:cs typeface="Calibri"/>
              <a:sym typeface="Calibri"/>
            </a:endParaRPr>
          </a:p>
        </p:txBody>
      </p:sp>
    </p:spTree>
    <p:extLst>
      <p:ext uri="{BB962C8B-B14F-4D97-AF65-F5344CB8AC3E}">
        <p14:creationId xmlns:p14="http://schemas.microsoft.com/office/powerpoint/2010/main" val="285822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05 – Model Misclassification : Elimination and Non-Elimination</a:t>
            </a:r>
            <a:endParaRPr dirty="0"/>
          </a:p>
        </p:txBody>
      </p:sp>
      <p:sp>
        <p:nvSpPr>
          <p:cNvPr id="844" name="Google Shape;844;p42"/>
          <p:cNvSpPr txBox="1">
            <a:spLocks noGrp="1"/>
          </p:cNvSpPr>
          <p:nvPr>
            <p:ph type="subTitle" idx="2"/>
          </p:nvPr>
        </p:nvSpPr>
        <p:spPr>
          <a:xfrm>
            <a:off x="415625" y="792109"/>
            <a:ext cx="2651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Misclassification</a:t>
            </a:r>
            <a:endParaRPr dirty="0"/>
          </a:p>
        </p:txBody>
      </p:sp>
      <p:pic>
        <p:nvPicPr>
          <p:cNvPr id="3" name="Picture 2">
            <a:extLst>
              <a:ext uri="{FF2B5EF4-FFF2-40B4-BE49-F238E27FC236}">
                <a16:creationId xmlns:a16="http://schemas.microsoft.com/office/drawing/2014/main" id="{707E05A6-8399-66A2-F544-215366A76562}"/>
              </a:ext>
            </a:extLst>
          </p:cNvPr>
          <p:cNvPicPr>
            <a:picLocks noChangeAspect="1"/>
          </p:cNvPicPr>
          <p:nvPr/>
        </p:nvPicPr>
        <p:blipFill>
          <a:blip r:embed="rId3"/>
          <a:stretch>
            <a:fillRect/>
          </a:stretch>
        </p:blipFill>
        <p:spPr>
          <a:xfrm>
            <a:off x="415625" y="3063243"/>
            <a:ext cx="3112903" cy="1826946"/>
          </a:xfrm>
          <a:prstGeom prst="rect">
            <a:avLst/>
          </a:prstGeom>
        </p:spPr>
      </p:pic>
      <p:pic>
        <p:nvPicPr>
          <p:cNvPr id="6" name="Picture 5">
            <a:extLst>
              <a:ext uri="{FF2B5EF4-FFF2-40B4-BE49-F238E27FC236}">
                <a16:creationId xmlns:a16="http://schemas.microsoft.com/office/drawing/2014/main" id="{6D92EC8C-0054-0404-A5B3-B91FB772F5FC}"/>
              </a:ext>
            </a:extLst>
          </p:cNvPr>
          <p:cNvPicPr>
            <a:picLocks noChangeAspect="1"/>
          </p:cNvPicPr>
          <p:nvPr/>
        </p:nvPicPr>
        <p:blipFill>
          <a:blip r:embed="rId4"/>
          <a:stretch>
            <a:fillRect/>
          </a:stretch>
        </p:blipFill>
        <p:spPr>
          <a:xfrm>
            <a:off x="397857" y="936945"/>
            <a:ext cx="2669468" cy="1844683"/>
          </a:xfrm>
          <a:prstGeom prst="rect">
            <a:avLst/>
          </a:prstGeom>
        </p:spPr>
      </p:pic>
      <p:pic>
        <p:nvPicPr>
          <p:cNvPr id="9" name="Picture 8">
            <a:extLst>
              <a:ext uri="{FF2B5EF4-FFF2-40B4-BE49-F238E27FC236}">
                <a16:creationId xmlns:a16="http://schemas.microsoft.com/office/drawing/2014/main" id="{976A7727-E1C5-7121-920D-5BB638CF2D94}"/>
              </a:ext>
            </a:extLst>
          </p:cNvPr>
          <p:cNvPicPr>
            <a:picLocks noChangeAspect="1"/>
          </p:cNvPicPr>
          <p:nvPr/>
        </p:nvPicPr>
        <p:blipFill>
          <a:blip r:embed="rId5"/>
          <a:stretch>
            <a:fillRect/>
          </a:stretch>
        </p:blipFill>
        <p:spPr>
          <a:xfrm>
            <a:off x="5903491" y="918021"/>
            <a:ext cx="2731549" cy="1809208"/>
          </a:xfrm>
          <a:prstGeom prst="rect">
            <a:avLst/>
          </a:prstGeom>
        </p:spPr>
      </p:pic>
      <p:pic>
        <p:nvPicPr>
          <p:cNvPr id="15" name="Picture 14">
            <a:extLst>
              <a:ext uri="{FF2B5EF4-FFF2-40B4-BE49-F238E27FC236}">
                <a16:creationId xmlns:a16="http://schemas.microsoft.com/office/drawing/2014/main" id="{DBA0D857-6A81-B9B3-89E1-44D28A7D03FC}"/>
              </a:ext>
            </a:extLst>
          </p:cNvPr>
          <p:cNvPicPr>
            <a:picLocks noChangeAspect="1"/>
          </p:cNvPicPr>
          <p:nvPr/>
        </p:nvPicPr>
        <p:blipFill>
          <a:blip r:embed="rId6"/>
          <a:stretch>
            <a:fillRect/>
          </a:stretch>
        </p:blipFill>
        <p:spPr>
          <a:xfrm>
            <a:off x="3242891" y="1016764"/>
            <a:ext cx="2660600" cy="1755996"/>
          </a:xfrm>
          <a:prstGeom prst="rect">
            <a:avLst/>
          </a:prstGeom>
        </p:spPr>
      </p:pic>
      <p:sp>
        <p:nvSpPr>
          <p:cNvPr id="2" name="Google Shape;844;p42">
            <a:extLst>
              <a:ext uri="{FF2B5EF4-FFF2-40B4-BE49-F238E27FC236}">
                <a16:creationId xmlns:a16="http://schemas.microsoft.com/office/drawing/2014/main" id="{AE12347F-23EF-13B5-4F30-DE1A724381B0}"/>
              </a:ext>
            </a:extLst>
          </p:cNvPr>
          <p:cNvSpPr txBox="1">
            <a:spLocks/>
          </p:cNvSpPr>
          <p:nvPr/>
        </p:nvSpPr>
        <p:spPr>
          <a:xfrm>
            <a:off x="718809" y="2766907"/>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For lower PSDF 0-5Hz there is misclass. </a:t>
            </a:r>
          </a:p>
        </p:txBody>
      </p:sp>
      <p:sp>
        <p:nvSpPr>
          <p:cNvPr id="4" name="Google Shape;844;p42">
            <a:extLst>
              <a:ext uri="{FF2B5EF4-FFF2-40B4-BE49-F238E27FC236}">
                <a16:creationId xmlns:a16="http://schemas.microsoft.com/office/drawing/2014/main" id="{DE0997FE-56D7-FA83-3A3F-422291933C26}"/>
              </a:ext>
            </a:extLst>
          </p:cNvPr>
          <p:cNvSpPr txBox="1">
            <a:spLocks/>
          </p:cNvSpPr>
          <p:nvPr/>
        </p:nvSpPr>
        <p:spPr>
          <a:xfrm>
            <a:off x="721081" y="4853794"/>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No impact of misclass on Max. load value</a:t>
            </a:r>
          </a:p>
        </p:txBody>
      </p:sp>
      <p:sp>
        <p:nvSpPr>
          <p:cNvPr id="5" name="Google Shape;844;p42">
            <a:extLst>
              <a:ext uri="{FF2B5EF4-FFF2-40B4-BE49-F238E27FC236}">
                <a16:creationId xmlns:a16="http://schemas.microsoft.com/office/drawing/2014/main" id="{0EADC2E1-1002-C1E2-0AA3-69852C09EFC8}"/>
              </a:ext>
            </a:extLst>
          </p:cNvPr>
          <p:cNvSpPr txBox="1">
            <a:spLocks/>
          </p:cNvSpPr>
          <p:nvPr/>
        </p:nvSpPr>
        <p:spPr>
          <a:xfrm>
            <a:off x="3490228" y="2766906"/>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For low mean std there is misclass. </a:t>
            </a:r>
          </a:p>
        </p:txBody>
      </p:sp>
      <p:sp>
        <p:nvSpPr>
          <p:cNvPr id="7" name="Google Shape;844;p42">
            <a:extLst>
              <a:ext uri="{FF2B5EF4-FFF2-40B4-BE49-F238E27FC236}">
                <a16:creationId xmlns:a16="http://schemas.microsoft.com/office/drawing/2014/main" id="{CF14CD98-23AE-2602-927F-DD4271AD0A45}"/>
              </a:ext>
            </a:extLst>
          </p:cNvPr>
          <p:cNvSpPr txBox="1">
            <a:spLocks/>
          </p:cNvSpPr>
          <p:nvPr/>
        </p:nvSpPr>
        <p:spPr>
          <a:xfrm>
            <a:off x="3513771" y="4859669"/>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No impact of misclass on Med. load value</a:t>
            </a:r>
          </a:p>
        </p:txBody>
      </p:sp>
      <p:sp>
        <p:nvSpPr>
          <p:cNvPr id="8" name="Google Shape;844;p42">
            <a:extLst>
              <a:ext uri="{FF2B5EF4-FFF2-40B4-BE49-F238E27FC236}">
                <a16:creationId xmlns:a16="http://schemas.microsoft.com/office/drawing/2014/main" id="{9FE0D737-4296-52E7-9CE4-4522A2C7CE0F}"/>
              </a:ext>
            </a:extLst>
          </p:cNvPr>
          <p:cNvSpPr txBox="1">
            <a:spLocks/>
          </p:cNvSpPr>
          <p:nvPr/>
        </p:nvSpPr>
        <p:spPr>
          <a:xfrm>
            <a:off x="6229065" y="2792738"/>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No impact of misclass on log energy entropy</a:t>
            </a:r>
          </a:p>
        </p:txBody>
      </p:sp>
      <p:sp>
        <p:nvSpPr>
          <p:cNvPr id="10" name="Rectangle: Rounded Corners 9">
            <a:extLst>
              <a:ext uri="{FF2B5EF4-FFF2-40B4-BE49-F238E27FC236}">
                <a16:creationId xmlns:a16="http://schemas.microsoft.com/office/drawing/2014/main" id="{D6B2E50F-0A8F-C8AC-AC71-E5A17CEA4403}"/>
              </a:ext>
            </a:extLst>
          </p:cNvPr>
          <p:cNvSpPr/>
          <p:nvPr/>
        </p:nvSpPr>
        <p:spPr>
          <a:xfrm>
            <a:off x="6229065" y="3355869"/>
            <a:ext cx="2405975" cy="1241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100" dirty="0">
                <a:solidFill>
                  <a:schemeClr val="bg1">
                    <a:lumMod val="75000"/>
                    <a:lumOff val="25000"/>
                  </a:schemeClr>
                </a:solidFill>
              </a:rPr>
              <a:t>PSD and mean of std that causes the misclassification of activity </a:t>
            </a:r>
          </a:p>
          <a:p>
            <a:endParaRPr kumimoji="0" lang="en-IN" altLang="en-US" sz="1100" i="0" u="none" strike="noStrike" cap="none" normalizeH="0" baseline="0" dirty="0">
              <a:ln>
                <a:noFill/>
              </a:ln>
              <a:solidFill>
                <a:schemeClr val="bg1">
                  <a:lumMod val="75000"/>
                  <a:lumOff val="25000"/>
                </a:schemeClr>
              </a:solidFill>
              <a:effectLst/>
              <a:cs typeface="Calibri" panose="020F0502020204030204" pitchFamily="34" charset="0"/>
            </a:endParaRPr>
          </a:p>
          <a:p>
            <a:r>
              <a:rPr lang="en-IN" altLang="en-US" sz="1100" dirty="0">
                <a:solidFill>
                  <a:schemeClr val="bg1">
                    <a:lumMod val="75000"/>
                    <a:lumOff val="25000"/>
                  </a:schemeClr>
                </a:solidFill>
                <a:cs typeface="Calibri" panose="020F0502020204030204" pitchFamily="34" charset="0"/>
              </a:rPr>
              <a:t>All the misclassification activity are no pattern in time distribution</a:t>
            </a:r>
            <a:endParaRPr kumimoji="0" lang="en-US" altLang="en-US" sz="1100" i="0" u="none" strike="noStrike" cap="none" normalizeH="0" baseline="0" dirty="0">
              <a:ln>
                <a:noFill/>
              </a:ln>
              <a:solidFill>
                <a:schemeClr val="bg1">
                  <a:lumMod val="75000"/>
                  <a:lumOff val="25000"/>
                </a:schemeClr>
              </a:solidFill>
              <a:effectLst/>
              <a:cs typeface="Calibri" panose="020F0502020204030204" pitchFamily="34" charset="0"/>
            </a:endParaRPr>
          </a:p>
        </p:txBody>
      </p:sp>
      <p:pic>
        <p:nvPicPr>
          <p:cNvPr id="13" name="Picture 12">
            <a:extLst>
              <a:ext uri="{FF2B5EF4-FFF2-40B4-BE49-F238E27FC236}">
                <a16:creationId xmlns:a16="http://schemas.microsoft.com/office/drawing/2014/main" id="{FF46DD0E-9AB2-7999-CBA1-0963AFC6B180}"/>
              </a:ext>
            </a:extLst>
          </p:cNvPr>
          <p:cNvPicPr>
            <a:picLocks noChangeAspect="1"/>
          </p:cNvPicPr>
          <p:nvPr/>
        </p:nvPicPr>
        <p:blipFill>
          <a:blip r:embed="rId7"/>
          <a:stretch>
            <a:fillRect/>
          </a:stretch>
        </p:blipFill>
        <p:spPr>
          <a:xfrm>
            <a:off x="3169282" y="2995652"/>
            <a:ext cx="2819469" cy="1876682"/>
          </a:xfrm>
          <a:prstGeom prst="rect">
            <a:avLst/>
          </a:prstGeom>
        </p:spPr>
      </p:pic>
    </p:spTree>
    <p:extLst>
      <p:ext uri="{BB962C8B-B14F-4D97-AF65-F5344CB8AC3E}">
        <p14:creationId xmlns:p14="http://schemas.microsoft.com/office/powerpoint/2010/main" val="278122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dirty="0"/>
              <a:t>01</a:t>
            </a:r>
            <a:endParaRPr dirty="0"/>
          </a:p>
        </p:txBody>
      </p:sp>
      <p:sp>
        <p:nvSpPr>
          <p:cNvPr id="721" name="Google Shape;721;p33"/>
          <p:cNvSpPr txBox="1">
            <a:spLocks noGrp="1"/>
          </p:cNvSpPr>
          <p:nvPr>
            <p:ph type="title" idx="2"/>
          </p:nvPr>
        </p:nvSpPr>
        <p:spPr>
          <a:xfrm>
            <a:off x="409329" y="2787467"/>
            <a:ext cx="2973300" cy="332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dirty="0"/>
              <a:t>Objective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4"/>
          <p:cNvSpPr txBox="1">
            <a:spLocks noGrp="1"/>
          </p:cNvSpPr>
          <p:nvPr>
            <p:ph type="title"/>
          </p:nvPr>
        </p:nvSpPr>
        <p:spPr>
          <a:xfrm>
            <a:off x="417688" y="1707750"/>
            <a:ext cx="4154311" cy="1728000"/>
          </a:xfrm>
          <a:prstGeom prst="rect">
            <a:avLst/>
          </a:prstGeom>
        </p:spPr>
        <p:txBody>
          <a:bodyPr spcFirstLastPara="1" wrap="square" lIns="0" tIns="0" rIns="0" bIns="0" anchor="ctr" anchorCtr="0">
            <a:noAutofit/>
          </a:bodyPr>
          <a:lstStyle/>
          <a:p>
            <a:pPr lvl="0">
              <a:lnSpc>
                <a:spcPct val="107000"/>
              </a:lnSpc>
              <a:spcAft>
                <a:spcPts val="800"/>
              </a:spcAft>
            </a:pPr>
            <a:r>
              <a:rPr lang="en" sz="2400" dirty="0"/>
              <a:t>06. Train Model to </a:t>
            </a:r>
            <a:br>
              <a:rPr lang="en" sz="2400" dirty="0"/>
            </a:br>
            <a:r>
              <a:rPr lang="en" sz="2000" dirty="0"/>
              <a:t>Urination &amp; Deflamation</a:t>
            </a:r>
            <a:br>
              <a:rPr lang="en-IN" sz="1600" dirty="0"/>
            </a:br>
            <a:endParaRPr dirty="0"/>
          </a:p>
        </p:txBody>
      </p:sp>
      <p:sp>
        <p:nvSpPr>
          <p:cNvPr id="5" name="Google Shape;726;p34">
            <a:extLst>
              <a:ext uri="{FF2B5EF4-FFF2-40B4-BE49-F238E27FC236}">
                <a16:creationId xmlns:a16="http://schemas.microsoft.com/office/drawing/2014/main" id="{7F98C5E5-9F70-1591-8ADA-D58C3CC03907}"/>
              </a:ext>
            </a:extLst>
          </p:cNvPr>
          <p:cNvSpPr txBox="1">
            <a:spLocks/>
          </p:cNvSpPr>
          <p:nvPr/>
        </p:nvSpPr>
        <p:spPr>
          <a:xfrm>
            <a:off x="4778919" y="293512"/>
            <a:ext cx="4154311" cy="12643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9pPr>
          </a:lstStyle>
          <a:p>
            <a:pPr>
              <a:lnSpc>
                <a:spcPct val="107000"/>
              </a:lnSpc>
              <a:spcAft>
                <a:spcPts val="800"/>
              </a:spcAft>
            </a:pPr>
            <a:r>
              <a:rPr lang="en-US" sz="2000" dirty="0">
                <a:solidFill>
                  <a:schemeClr val="bg1">
                    <a:lumMod val="65000"/>
                    <a:lumOff val="35000"/>
                  </a:schemeClr>
                </a:solidFill>
              </a:rPr>
              <a:t>Right Modeling Technique</a:t>
            </a:r>
            <a:endParaRPr lang="en-US" sz="3600" dirty="0"/>
          </a:p>
        </p:txBody>
      </p:sp>
      <p:sp>
        <p:nvSpPr>
          <p:cNvPr id="7" name="Google Shape;727;p34">
            <a:extLst>
              <a:ext uri="{FF2B5EF4-FFF2-40B4-BE49-F238E27FC236}">
                <a16:creationId xmlns:a16="http://schemas.microsoft.com/office/drawing/2014/main" id="{C9F831B4-3BDE-B908-396B-0595C3449E11}"/>
              </a:ext>
            </a:extLst>
          </p:cNvPr>
          <p:cNvSpPr txBox="1">
            <a:spLocks/>
          </p:cNvSpPr>
          <p:nvPr/>
        </p:nvSpPr>
        <p:spPr>
          <a:xfrm>
            <a:off x="4677318" y="1399821"/>
            <a:ext cx="4154311" cy="27206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9pPr>
          </a:lstStyle>
          <a:p>
            <a:pPr marL="342900" lvl="0" indent="-342900">
              <a:lnSpc>
                <a:spcPct val="107000"/>
              </a:lnSpc>
              <a:spcAft>
                <a:spcPts val="800"/>
              </a:spcAft>
              <a:buFont typeface="Arial" panose="020B0604020202020204" pitchFamily="34" charset="0"/>
              <a:buChar char="●"/>
            </a:pPr>
            <a:r>
              <a:rPr lang="en-IN" sz="1100" dirty="0">
                <a:solidFill>
                  <a:schemeClr val="bg1">
                    <a:lumMod val="75000"/>
                    <a:lumOff val="25000"/>
                  </a:schemeClr>
                </a:solidFill>
                <a:effectLst/>
                <a:latin typeface="Calibri" panose="020F0502020204030204" pitchFamily="34" charset="0"/>
                <a:ea typeface="Noto Sans Symbols"/>
                <a:cs typeface="Calibri" panose="020F0502020204030204" pitchFamily="34" charset="0"/>
              </a:rPr>
              <a:t>Identify the right modelling technique</a:t>
            </a:r>
          </a:p>
          <a:p>
            <a:pPr marL="342900" lvl="0" indent="-342900">
              <a:lnSpc>
                <a:spcPct val="107000"/>
              </a:lnSpc>
              <a:spcAft>
                <a:spcPts val="800"/>
              </a:spcAft>
              <a:buFont typeface="Arial" panose="020B0604020202020204" pitchFamily="34" charset="0"/>
              <a:buChar char="●"/>
            </a:pPr>
            <a:r>
              <a:rPr lang="en-IN" sz="1100" dirty="0">
                <a:solidFill>
                  <a:schemeClr val="bg1">
                    <a:lumMod val="75000"/>
                    <a:lumOff val="25000"/>
                  </a:schemeClr>
                </a:solidFill>
                <a:effectLst/>
                <a:latin typeface="Calibri" panose="020F0502020204030204" pitchFamily="34" charset="0"/>
                <a:ea typeface="Noto Sans Symbols"/>
                <a:cs typeface="Calibri" panose="020F0502020204030204" pitchFamily="34" charset="0"/>
              </a:rPr>
              <a:t>Justify the models based on </a:t>
            </a:r>
          </a:p>
          <a:p>
            <a:pPr marL="742950" lvl="1" indent="-285750">
              <a:lnSpc>
                <a:spcPct val="107000"/>
              </a:lnSpc>
              <a:spcAft>
                <a:spcPts val="800"/>
              </a:spcAft>
              <a:buFont typeface="Courier New" panose="02070309020205020404" pitchFamily="49" charset="0"/>
              <a:buChar char="o"/>
            </a:pP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Hold out validation </a:t>
            </a:r>
            <a:r>
              <a:rPr lang="en-IN" sz="1100" dirty="0">
                <a:solidFill>
                  <a:schemeClr val="bg1">
                    <a:lumMod val="75000"/>
                    <a:lumOff val="25000"/>
                  </a:schemeClr>
                </a:solidFill>
                <a:latin typeface="Calibri" panose="020F0502020204030204" pitchFamily="34" charset="0"/>
                <a:ea typeface="Courier New" panose="02070309020205020404" pitchFamily="49" charset="0"/>
                <a:cs typeface="Calibri" panose="020F0502020204030204" pitchFamily="34" charset="0"/>
              </a:rPr>
              <a:t>:</a:t>
            </a: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 Create train, test and validation datasets</a:t>
            </a:r>
          </a:p>
          <a:p>
            <a:pPr marL="742950" lvl="1" indent="-285750">
              <a:lnSpc>
                <a:spcPct val="107000"/>
              </a:lnSpc>
              <a:spcAft>
                <a:spcPts val="800"/>
              </a:spcAft>
              <a:buFont typeface="Courier New" panose="02070309020205020404" pitchFamily="49" charset="0"/>
              <a:buChar char="o"/>
            </a:pP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Model Performance using the evaluation metrics: Confusion Matrix, Multiclass overall and class wise metrics</a:t>
            </a:r>
          </a:p>
          <a:p>
            <a:pPr marL="342900" lvl="0" indent="-342900">
              <a:lnSpc>
                <a:spcPct val="107000"/>
              </a:lnSpc>
              <a:spcAft>
                <a:spcPts val="800"/>
              </a:spcAft>
              <a:buFont typeface="Arial" panose="020B0604020202020204" pitchFamily="34" charset="0"/>
              <a:buChar char="●"/>
            </a:pPr>
            <a:r>
              <a:rPr lang="en-IN" sz="1100" dirty="0">
                <a:solidFill>
                  <a:schemeClr val="bg1">
                    <a:lumMod val="75000"/>
                    <a:lumOff val="25000"/>
                  </a:schemeClr>
                </a:solidFill>
                <a:effectLst/>
                <a:latin typeface="Calibri" panose="020F0502020204030204" pitchFamily="34" charset="0"/>
                <a:ea typeface="Noto Sans Symbols"/>
                <a:cs typeface="Calibri" panose="020F0502020204030204" pitchFamily="34" charset="0"/>
              </a:rPr>
              <a:t>Residual analysis</a:t>
            </a:r>
          </a:p>
          <a:p>
            <a:pPr marL="742950" lvl="1" indent="-285750">
              <a:lnSpc>
                <a:spcPct val="107000"/>
              </a:lnSpc>
              <a:spcAft>
                <a:spcPts val="800"/>
              </a:spcAft>
              <a:buFont typeface="Courier New" panose="02070309020205020404" pitchFamily="49" charset="0"/>
              <a:buChar char="o"/>
            </a:pPr>
            <a:r>
              <a:rPr lang="en-IN" sz="1100" dirty="0">
                <a:solidFill>
                  <a:schemeClr val="bg1">
                    <a:lumMod val="75000"/>
                    <a:lumOff val="25000"/>
                  </a:schemeClr>
                </a:solidFill>
                <a:effectLst/>
                <a:latin typeface="Calibri" panose="020F0502020204030204" pitchFamily="34" charset="0"/>
                <a:ea typeface="Courier New" panose="02070309020205020404" pitchFamily="49" charset="0"/>
                <a:cs typeface="Calibri" panose="020F0502020204030204" pitchFamily="34" charset="0"/>
              </a:rPr>
              <a:t>Summarize the cause/patterns in misclassifications</a:t>
            </a:r>
          </a:p>
        </p:txBody>
      </p:sp>
    </p:spTree>
    <p:extLst>
      <p:ext uri="{BB962C8B-B14F-4D97-AF65-F5344CB8AC3E}">
        <p14:creationId xmlns:p14="http://schemas.microsoft.com/office/powerpoint/2010/main" val="2512532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06 – Model : Urination and Defecation</a:t>
            </a:r>
            <a:endParaRPr dirty="0"/>
          </a:p>
        </p:txBody>
      </p:sp>
      <p:sp>
        <p:nvSpPr>
          <p:cNvPr id="844" name="Google Shape;844;p42"/>
          <p:cNvSpPr txBox="1">
            <a:spLocks noGrp="1"/>
          </p:cNvSpPr>
          <p:nvPr>
            <p:ph type="subTitle" idx="2"/>
          </p:nvPr>
        </p:nvSpPr>
        <p:spPr>
          <a:xfrm>
            <a:off x="614212" y="880810"/>
            <a:ext cx="2651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Class imbalance &amp; Test Train Split</a:t>
            </a:r>
            <a:endParaRPr dirty="0"/>
          </a:p>
        </p:txBody>
      </p:sp>
      <p:sp>
        <p:nvSpPr>
          <p:cNvPr id="845" name="Google Shape;845;p42"/>
          <p:cNvSpPr txBox="1">
            <a:spLocks noGrp="1"/>
          </p:cNvSpPr>
          <p:nvPr>
            <p:ph type="subTitle" idx="4"/>
          </p:nvPr>
        </p:nvSpPr>
        <p:spPr>
          <a:xfrm>
            <a:off x="3910507" y="870122"/>
            <a:ext cx="2651700" cy="260400"/>
          </a:xfrm>
          <a:prstGeom prst="rect">
            <a:avLst/>
          </a:prstGeom>
        </p:spPr>
        <p:txBody>
          <a:bodyPr spcFirstLastPara="1" wrap="square" lIns="0" tIns="0" rIns="0" bIns="0" anchor="t" anchorCtr="0">
            <a:noAutofit/>
          </a:bodyPr>
          <a:lstStyle/>
          <a:p>
            <a:pPr marL="0" indent="0">
              <a:buClr>
                <a:schemeClr val="dk1"/>
              </a:buClr>
              <a:buSzPts val="1100"/>
            </a:pPr>
            <a:r>
              <a:rPr lang="en-IN" dirty="0"/>
              <a:t>Accuracy of different model  </a:t>
            </a:r>
            <a:endParaRPr dirty="0"/>
          </a:p>
        </p:txBody>
      </p:sp>
      <p:graphicFrame>
        <p:nvGraphicFramePr>
          <p:cNvPr id="2" name="Table 3">
            <a:extLst>
              <a:ext uri="{FF2B5EF4-FFF2-40B4-BE49-F238E27FC236}">
                <a16:creationId xmlns:a16="http://schemas.microsoft.com/office/drawing/2014/main" id="{F15176BD-1072-ED5D-7795-E9535DD15CD5}"/>
              </a:ext>
            </a:extLst>
          </p:cNvPr>
          <p:cNvGraphicFramePr>
            <a:graphicFrameLocks noGrp="1"/>
          </p:cNvGraphicFramePr>
          <p:nvPr>
            <p:extLst>
              <p:ext uri="{D42A27DB-BD31-4B8C-83A1-F6EECF244321}">
                <p14:modId xmlns:p14="http://schemas.microsoft.com/office/powerpoint/2010/main" val="3842704308"/>
              </p:ext>
            </p:extLst>
          </p:nvPr>
        </p:nvGraphicFramePr>
        <p:xfrm>
          <a:off x="614212" y="3344872"/>
          <a:ext cx="7423477" cy="1515675"/>
        </p:xfrm>
        <a:graphic>
          <a:graphicData uri="http://schemas.openxmlformats.org/drawingml/2006/table">
            <a:tbl>
              <a:tblPr firstRow="1" bandRow="1">
                <a:tableStyleId>{69CF1AB2-1976-4502-BF36-3FF5EA218861}</a:tableStyleId>
              </a:tblPr>
              <a:tblGrid>
                <a:gridCol w="827778">
                  <a:extLst>
                    <a:ext uri="{9D8B030D-6E8A-4147-A177-3AD203B41FA5}">
                      <a16:colId xmlns:a16="http://schemas.microsoft.com/office/drawing/2014/main" val="3467217719"/>
                    </a:ext>
                  </a:extLst>
                </a:gridCol>
                <a:gridCol w="507692">
                  <a:extLst>
                    <a:ext uri="{9D8B030D-6E8A-4147-A177-3AD203B41FA5}">
                      <a16:colId xmlns:a16="http://schemas.microsoft.com/office/drawing/2014/main" val="1093222181"/>
                    </a:ext>
                  </a:extLst>
                </a:gridCol>
                <a:gridCol w="507694">
                  <a:extLst>
                    <a:ext uri="{9D8B030D-6E8A-4147-A177-3AD203B41FA5}">
                      <a16:colId xmlns:a16="http://schemas.microsoft.com/office/drawing/2014/main" val="2702556443"/>
                    </a:ext>
                  </a:extLst>
                </a:gridCol>
                <a:gridCol w="507692">
                  <a:extLst>
                    <a:ext uri="{9D8B030D-6E8A-4147-A177-3AD203B41FA5}">
                      <a16:colId xmlns:a16="http://schemas.microsoft.com/office/drawing/2014/main" val="1987153053"/>
                    </a:ext>
                  </a:extLst>
                </a:gridCol>
                <a:gridCol w="507692">
                  <a:extLst>
                    <a:ext uri="{9D8B030D-6E8A-4147-A177-3AD203B41FA5}">
                      <a16:colId xmlns:a16="http://schemas.microsoft.com/office/drawing/2014/main" val="1998177482"/>
                    </a:ext>
                  </a:extLst>
                </a:gridCol>
                <a:gridCol w="507693">
                  <a:extLst>
                    <a:ext uri="{9D8B030D-6E8A-4147-A177-3AD203B41FA5}">
                      <a16:colId xmlns:a16="http://schemas.microsoft.com/office/drawing/2014/main" val="3597885573"/>
                    </a:ext>
                  </a:extLst>
                </a:gridCol>
                <a:gridCol w="507692">
                  <a:extLst>
                    <a:ext uri="{9D8B030D-6E8A-4147-A177-3AD203B41FA5}">
                      <a16:colId xmlns:a16="http://schemas.microsoft.com/office/drawing/2014/main" val="1025388818"/>
                    </a:ext>
                  </a:extLst>
                </a:gridCol>
                <a:gridCol w="507692">
                  <a:extLst>
                    <a:ext uri="{9D8B030D-6E8A-4147-A177-3AD203B41FA5}">
                      <a16:colId xmlns:a16="http://schemas.microsoft.com/office/drawing/2014/main" val="270560470"/>
                    </a:ext>
                  </a:extLst>
                </a:gridCol>
                <a:gridCol w="507693">
                  <a:extLst>
                    <a:ext uri="{9D8B030D-6E8A-4147-A177-3AD203B41FA5}">
                      <a16:colId xmlns:a16="http://schemas.microsoft.com/office/drawing/2014/main" val="3863123920"/>
                    </a:ext>
                  </a:extLst>
                </a:gridCol>
                <a:gridCol w="507692">
                  <a:extLst>
                    <a:ext uri="{9D8B030D-6E8A-4147-A177-3AD203B41FA5}">
                      <a16:colId xmlns:a16="http://schemas.microsoft.com/office/drawing/2014/main" val="55659559"/>
                    </a:ext>
                  </a:extLst>
                </a:gridCol>
                <a:gridCol w="739534">
                  <a:extLst>
                    <a:ext uri="{9D8B030D-6E8A-4147-A177-3AD203B41FA5}">
                      <a16:colId xmlns:a16="http://schemas.microsoft.com/office/drawing/2014/main" val="1342883237"/>
                    </a:ext>
                  </a:extLst>
                </a:gridCol>
                <a:gridCol w="620888">
                  <a:extLst>
                    <a:ext uri="{9D8B030D-6E8A-4147-A177-3AD203B41FA5}">
                      <a16:colId xmlns:a16="http://schemas.microsoft.com/office/drawing/2014/main" val="393186374"/>
                    </a:ext>
                  </a:extLst>
                </a:gridCol>
                <a:gridCol w="666045">
                  <a:extLst>
                    <a:ext uri="{9D8B030D-6E8A-4147-A177-3AD203B41FA5}">
                      <a16:colId xmlns:a16="http://schemas.microsoft.com/office/drawing/2014/main" val="3159524778"/>
                    </a:ext>
                  </a:extLst>
                </a:gridCol>
              </a:tblGrid>
              <a:tr h="301156">
                <a:tc>
                  <a:txBody>
                    <a:bodyPr/>
                    <a:lstStyle/>
                    <a:p>
                      <a:endParaRPr lang="en-IN" sz="900">
                        <a:solidFill>
                          <a:schemeClr val="bg1">
                            <a:lumMod val="65000"/>
                            <a:lumOff val="35000"/>
                          </a:schemeClr>
                        </a:solidFill>
                      </a:endParaRPr>
                    </a:p>
                  </a:txBody>
                  <a:tcPr/>
                </a:tc>
                <a:tc gridSpan="3">
                  <a:txBody>
                    <a:bodyPr/>
                    <a:lstStyle/>
                    <a:p>
                      <a:pPr algn="ctr"/>
                      <a:r>
                        <a:rPr lang="en-IN" sz="900" dirty="0">
                          <a:solidFill>
                            <a:schemeClr val="bg1">
                              <a:lumMod val="65000"/>
                              <a:lumOff val="35000"/>
                            </a:schemeClr>
                          </a:solidFill>
                        </a:rPr>
                        <a:t>LOGIT REGRESSION</a:t>
                      </a:r>
                    </a:p>
                    <a:p>
                      <a:pPr algn="ctr"/>
                      <a:r>
                        <a:rPr lang="en-IN" sz="900" b="1" dirty="0">
                          <a:solidFill>
                            <a:schemeClr val="bg1">
                              <a:lumMod val="65000"/>
                              <a:lumOff val="35000"/>
                            </a:schemeClr>
                          </a:solidFill>
                        </a:rPr>
                        <a:t>(Threshold value = 0.5)</a:t>
                      </a:r>
                    </a:p>
                  </a:txBody>
                  <a:tcPr/>
                </a:tc>
                <a:tc hMerge="1">
                  <a:txBody>
                    <a:bodyPr/>
                    <a:lstStyle/>
                    <a:p>
                      <a:endParaRPr lang="en-IN"/>
                    </a:p>
                  </a:txBody>
                  <a:tcPr/>
                </a:tc>
                <a:tc hMerge="1">
                  <a:txBody>
                    <a:bodyPr/>
                    <a:lstStyle/>
                    <a:p>
                      <a:endParaRPr lang="en-IN"/>
                    </a:p>
                  </a:txBody>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bg1">
                              <a:lumMod val="65000"/>
                              <a:lumOff val="35000"/>
                            </a:schemeClr>
                          </a:solidFill>
                        </a:rPr>
                        <a:t>LOGIT REGRESSION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b="0" dirty="0">
                          <a:solidFill>
                            <a:schemeClr val="bg1">
                              <a:lumMod val="65000"/>
                              <a:lumOff val="35000"/>
                            </a:schemeClr>
                          </a:solidFill>
                        </a:rPr>
                        <a:t>(Threshold value = 0.4)</a:t>
                      </a:r>
                    </a:p>
                  </a:txBody>
                  <a:tcPr/>
                </a:tc>
                <a:tc hMerge="1">
                  <a:txBody>
                    <a:bodyPr/>
                    <a:lstStyle/>
                    <a:p>
                      <a:endParaRPr lang="en-IN"/>
                    </a:p>
                  </a:txBody>
                  <a:tcPr/>
                </a:tc>
                <a:tc hMerge="1">
                  <a:txBody>
                    <a:bodyPr/>
                    <a:lstStyle/>
                    <a:p>
                      <a:endParaRPr lang="en-IN"/>
                    </a:p>
                  </a:txBody>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bg1">
                              <a:lumMod val="65000"/>
                              <a:lumOff val="35000"/>
                            </a:schemeClr>
                          </a:solidFill>
                        </a:rPr>
                        <a:t>LOGIT REGRESSION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900" b="0" dirty="0">
                          <a:solidFill>
                            <a:schemeClr val="bg1">
                              <a:lumMod val="65000"/>
                              <a:lumOff val="35000"/>
                            </a:schemeClr>
                          </a:solidFill>
                        </a:rPr>
                        <a:t>(Threshold value = 0.6)</a:t>
                      </a:r>
                    </a:p>
                  </a:txBody>
                  <a:tcPr/>
                </a:tc>
                <a:tc hMerge="1">
                  <a:txBody>
                    <a:bodyPr/>
                    <a:lstStyle/>
                    <a:p>
                      <a:endParaRPr lang="en-IN"/>
                    </a:p>
                  </a:txBody>
                  <a:tcPr/>
                </a:tc>
                <a:tc hMerge="1">
                  <a:txBody>
                    <a:bodyPr/>
                    <a:lstStyle/>
                    <a:p>
                      <a:endParaRPr lang="en-IN"/>
                    </a:p>
                  </a:txBody>
                  <a:tcPr/>
                </a:tc>
                <a:tc gridSpan="3">
                  <a:txBody>
                    <a:bodyPr/>
                    <a:lstStyle/>
                    <a:p>
                      <a:pPr algn="ctr"/>
                      <a:r>
                        <a:rPr lang="en-IN" sz="900" dirty="0">
                          <a:solidFill>
                            <a:schemeClr val="bg1">
                              <a:lumMod val="65000"/>
                              <a:lumOff val="35000"/>
                            </a:schemeClr>
                          </a:solidFill>
                        </a:rPr>
                        <a:t>XG Boost</a:t>
                      </a:r>
                    </a:p>
                    <a:p>
                      <a:pPr algn="ctr"/>
                      <a:r>
                        <a:rPr lang="en-IN" sz="900" dirty="0">
                          <a:solidFill>
                            <a:schemeClr val="bg1">
                              <a:lumMod val="65000"/>
                              <a:lumOff val="35000"/>
                            </a:schemeClr>
                          </a:solidFill>
                        </a:rPr>
                        <a:t>(Hyperparameter by Grid search)</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84553769"/>
                  </a:ext>
                </a:extLst>
              </a:tr>
              <a:tr h="235515">
                <a:tc>
                  <a:txBody>
                    <a:bodyPr/>
                    <a:lstStyle/>
                    <a:p>
                      <a:endParaRPr lang="en-IN" sz="900">
                        <a:solidFill>
                          <a:schemeClr val="bg1">
                            <a:lumMod val="65000"/>
                            <a:lumOff val="35000"/>
                          </a:schemeClr>
                        </a:solidFill>
                      </a:endParaRP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Valid</a:t>
                      </a:r>
                    </a:p>
                  </a:txBody>
                  <a:tcPr/>
                </a:tc>
                <a:tc>
                  <a:txBody>
                    <a:bodyPr/>
                    <a:lstStyle/>
                    <a:p>
                      <a:r>
                        <a:rPr lang="en-IN" sz="900" dirty="0">
                          <a:solidFill>
                            <a:schemeClr val="bg1">
                              <a:lumMod val="65000"/>
                              <a:lumOff val="35000"/>
                            </a:schemeClr>
                          </a:solidFill>
                        </a:rPr>
                        <a:t>Test</a:t>
                      </a:r>
                    </a:p>
                  </a:txBody>
                  <a:tcPr/>
                </a:tc>
                <a:extLst>
                  <a:ext uri="{0D108BD9-81ED-4DB2-BD59-A6C34878D82A}">
                    <a16:rowId xmlns:a16="http://schemas.microsoft.com/office/drawing/2014/main" val="230918899"/>
                  </a:ext>
                </a:extLst>
              </a:tr>
              <a:tr h="1962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bg1">
                              <a:lumMod val="65000"/>
                              <a:lumOff val="35000"/>
                            </a:schemeClr>
                          </a:solidFill>
                        </a:rPr>
                        <a:t>Accuracy</a:t>
                      </a:r>
                    </a:p>
                  </a:txBody>
                  <a:tcPr/>
                </a:tc>
                <a:tc>
                  <a:txBody>
                    <a:bodyPr/>
                    <a:lstStyle/>
                    <a:p>
                      <a:r>
                        <a:rPr lang="en-IN" sz="900" b="1" dirty="0">
                          <a:solidFill>
                            <a:schemeClr val="bg1">
                              <a:lumMod val="65000"/>
                              <a:lumOff val="35000"/>
                            </a:schemeClr>
                          </a:solidFill>
                        </a:rPr>
                        <a:t>82.11</a:t>
                      </a:r>
                    </a:p>
                  </a:txBody>
                  <a:tcPr/>
                </a:tc>
                <a:tc>
                  <a:txBody>
                    <a:bodyPr/>
                    <a:lstStyle/>
                    <a:p>
                      <a:r>
                        <a:rPr lang="en-IN" sz="900" b="1" dirty="0">
                          <a:solidFill>
                            <a:schemeClr val="bg1">
                              <a:lumMod val="65000"/>
                              <a:lumOff val="35000"/>
                            </a:schemeClr>
                          </a:solidFill>
                        </a:rPr>
                        <a:t>82.0</a:t>
                      </a:r>
                    </a:p>
                  </a:txBody>
                  <a:tcPr/>
                </a:tc>
                <a:tc>
                  <a:txBody>
                    <a:bodyPr/>
                    <a:lstStyle/>
                    <a:p>
                      <a:r>
                        <a:rPr lang="en-IN" sz="900" b="1" dirty="0">
                          <a:solidFill>
                            <a:schemeClr val="bg1">
                              <a:lumMod val="65000"/>
                              <a:lumOff val="35000"/>
                            </a:schemeClr>
                          </a:solidFill>
                        </a:rPr>
                        <a:t>83.0</a:t>
                      </a:r>
                    </a:p>
                  </a:txBody>
                  <a:tcPr/>
                </a:tc>
                <a:tc>
                  <a:txBody>
                    <a:bodyPr/>
                    <a:lstStyle/>
                    <a:p>
                      <a:r>
                        <a:rPr lang="en-IN" sz="900" dirty="0">
                          <a:solidFill>
                            <a:schemeClr val="bg1">
                              <a:lumMod val="65000"/>
                              <a:lumOff val="35000"/>
                            </a:schemeClr>
                          </a:solidFill>
                        </a:rPr>
                        <a:t>80.81</a:t>
                      </a:r>
                    </a:p>
                  </a:txBody>
                  <a:tcPr/>
                </a:tc>
                <a:tc>
                  <a:txBody>
                    <a:bodyPr/>
                    <a:lstStyle/>
                    <a:p>
                      <a:r>
                        <a:rPr lang="en-IN" sz="900" dirty="0">
                          <a:solidFill>
                            <a:schemeClr val="bg1">
                              <a:lumMod val="65000"/>
                              <a:lumOff val="35000"/>
                            </a:schemeClr>
                          </a:solidFill>
                        </a:rPr>
                        <a:t>80.98</a:t>
                      </a:r>
                    </a:p>
                  </a:txBody>
                  <a:tcPr/>
                </a:tc>
                <a:tc>
                  <a:txBody>
                    <a:bodyPr/>
                    <a:lstStyle/>
                    <a:p>
                      <a:r>
                        <a:rPr lang="en-IN" sz="900" dirty="0">
                          <a:solidFill>
                            <a:schemeClr val="bg1">
                              <a:lumMod val="65000"/>
                              <a:lumOff val="35000"/>
                            </a:schemeClr>
                          </a:solidFill>
                        </a:rPr>
                        <a:t>83.00</a:t>
                      </a:r>
                    </a:p>
                  </a:txBody>
                  <a:tcPr/>
                </a:tc>
                <a:tc>
                  <a:txBody>
                    <a:bodyPr/>
                    <a:lstStyle/>
                    <a:p>
                      <a:r>
                        <a:rPr lang="en-IN" sz="900" dirty="0">
                          <a:solidFill>
                            <a:schemeClr val="bg1">
                              <a:lumMod val="65000"/>
                              <a:lumOff val="35000"/>
                            </a:schemeClr>
                          </a:solidFill>
                        </a:rPr>
                        <a:t>82.83</a:t>
                      </a:r>
                    </a:p>
                  </a:txBody>
                  <a:tcPr/>
                </a:tc>
                <a:tc>
                  <a:txBody>
                    <a:bodyPr/>
                    <a:lstStyle/>
                    <a:p>
                      <a:r>
                        <a:rPr lang="en-IN" sz="900" dirty="0">
                          <a:solidFill>
                            <a:schemeClr val="bg1">
                              <a:lumMod val="65000"/>
                              <a:lumOff val="35000"/>
                            </a:schemeClr>
                          </a:solidFill>
                        </a:rPr>
                        <a:t>83.31</a:t>
                      </a:r>
                    </a:p>
                  </a:txBody>
                  <a:tcPr/>
                </a:tc>
                <a:tc>
                  <a:txBody>
                    <a:bodyPr/>
                    <a:lstStyle/>
                    <a:p>
                      <a:r>
                        <a:rPr lang="en-IN" sz="900" dirty="0">
                          <a:solidFill>
                            <a:schemeClr val="bg1">
                              <a:lumMod val="65000"/>
                              <a:lumOff val="35000"/>
                            </a:schemeClr>
                          </a:solidFill>
                        </a:rPr>
                        <a:t>84.21</a:t>
                      </a:r>
                    </a:p>
                  </a:txBody>
                  <a:tcPr/>
                </a:tc>
                <a:tc>
                  <a:txBody>
                    <a:bodyPr/>
                    <a:lstStyle/>
                    <a:p>
                      <a:r>
                        <a:rPr lang="en-IN" sz="900" dirty="0">
                          <a:solidFill>
                            <a:schemeClr val="bg1">
                              <a:lumMod val="65000"/>
                              <a:lumOff val="35000"/>
                            </a:schemeClr>
                          </a:solidFill>
                        </a:rPr>
                        <a:t>93.32</a:t>
                      </a:r>
                    </a:p>
                  </a:txBody>
                  <a:tcPr/>
                </a:tc>
                <a:tc>
                  <a:txBody>
                    <a:bodyPr/>
                    <a:lstStyle/>
                    <a:p>
                      <a:r>
                        <a:rPr lang="en-IN" sz="900" dirty="0">
                          <a:solidFill>
                            <a:schemeClr val="bg1">
                              <a:lumMod val="65000"/>
                              <a:lumOff val="35000"/>
                            </a:schemeClr>
                          </a:solidFill>
                        </a:rPr>
                        <a:t>86.86</a:t>
                      </a:r>
                    </a:p>
                  </a:txBody>
                  <a:tcPr/>
                </a:tc>
                <a:tc>
                  <a:txBody>
                    <a:bodyPr/>
                    <a:lstStyle/>
                    <a:p>
                      <a:r>
                        <a:rPr lang="en-IN" sz="900" dirty="0">
                          <a:solidFill>
                            <a:schemeClr val="bg1">
                              <a:lumMod val="65000"/>
                              <a:lumOff val="35000"/>
                            </a:schemeClr>
                          </a:solidFill>
                        </a:rPr>
                        <a:t>86.24</a:t>
                      </a:r>
                    </a:p>
                  </a:txBody>
                  <a:tcPr/>
                </a:tc>
                <a:extLst>
                  <a:ext uri="{0D108BD9-81ED-4DB2-BD59-A6C34878D82A}">
                    <a16:rowId xmlns:a16="http://schemas.microsoft.com/office/drawing/2014/main" val="1986484238"/>
                  </a:ext>
                </a:extLst>
              </a:tr>
              <a:tr h="196263">
                <a:tc>
                  <a:txBody>
                    <a:bodyPr/>
                    <a:lstStyle/>
                    <a:p>
                      <a:r>
                        <a:rPr lang="en-IN" sz="900" dirty="0">
                          <a:solidFill>
                            <a:schemeClr val="bg1">
                              <a:lumMod val="65000"/>
                              <a:lumOff val="35000"/>
                            </a:schemeClr>
                          </a:solidFill>
                        </a:rPr>
                        <a:t>Recall</a:t>
                      </a:r>
                    </a:p>
                  </a:txBody>
                  <a:tcPr/>
                </a:tc>
                <a:tc>
                  <a:txBody>
                    <a:bodyPr/>
                    <a:lstStyle/>
                    <a:p>
                      <a:r>
                        <a:rPr lang="en-IN" sz="900" dirty="0">
                          <a:solidFill>
                            <a:schemeClr val="bg1">
                              <a:lumMod val="65000"/>
                              <a:lumOff val="35000"/>
                            </a:schemeClr>
                          </a:solidFill>
                        </a:rPr>
                        <a:t>0.41</a:t>
                      </a:r>
                    </a:p>
                  </a:txBody>
                  <a:tcPr/>
                </a:tc>
                <a:tc>
                  <a:txBody>
                    <a:bodyPr/>
                    <a:lstStyle/>
                    <a:p>
                      <a:r>
                        <a:rPr lang="en-IN" sz="900" dirty="0">
                          <a:solidFill>
                            <a:schemeClr val="bg1">
                              <a:lumMod val="65000"/>
                              <a:lumOff val="35000"/>
                            </a:schemeClr>
                          </a:solidFill>
                        </a:rPr>
                        <a:t>0.41</a:t>
                      </a:r>
                    </a:p>
                  </a:txBody>
                  <a:tcPr/>
                </a:tc>
                <a:tc>
                  <a:txBody>
                    <a:bodyPr/>
                    <a:lstStyle/>
                    <a:p>
                      <a:r>
                        <a:rPr lang="en-IN" sz="900" dirty="0">
                          <a:solidFill>
                            <a:schemeClr val="bg1">
                              <a:lumMod val="65000"/>
                              <a:lumOff val="35000"/>
                            </a:schemeClr>
                          </a:solidFill>
                        </a:rPr>
                        <a:t>0.44</a:t>
                      </a:r>
                    </a:p>
                  </a:txBody>
                  <a:tcPr/>
                </a:tc>
                <a:tc>
                  <a:txBody>
                    <a:bodyPr/>
                    <a:lstStyle/>
                    <a:p>
                      <a:r>
                        <a:rPr lang="en-IN" sz="900" dirty="0">
                          <a:solidFill>
                            <a:schemeClr val="bg1">
                              <a:lumMod val="65000"/>
                              <a:lumOff val="35000"/>
                            </a:schemeClr>
                          </a:solidFill>
                        </a:rPr>
                        <a:t>0.28</a:t>
                      </a:r>
                    </a:p>
                  </a:txBody>
                  <a:tcPr/>
                </a:tc>
                <a:tc>
                  <a:txBody>
                    <a:bodyPr/>
                    <a:lstStyle/>
                    <a:p>
                      <a:r>
                        <a:rPr lang="en-IN" sz="900" dirty="0">
                          <a:solidFill>
                            <a:schemeClr val="bg1">
                              <a:lumMod val="65000"/>
                              <a:lumOff val="35000"/>
                            </a:schemeClr>
                          </a:solidFill>
                        </a:rPr>
                        <a:t>0.29</a:t>
                      </a:r>
                    </a:p>
                  </a:txBody>
                  <a:tcPr/>
                </a:tc>
                <a:tc>
                  <a:txBody>
                    <a:bodyPr/>
                    <a:lstStyle/>
                    <a:p>
                      <a:r>
                        <a:rPr lang="en-IN" sz="900" dirty="0">
                          <a:solidFill>
                            <a:schemeClr val="bg1">
                              <a:lumMod val="65000"/>
                              <a:lumOff val="35000"/>
                            </a:schemeClr>
                          </a:solidFill>
                        </a:rPr>
                        <a:t>0.44</a:t>
                      </a:r>
                    </a:p>
                  </a:txBody>
                  <a:tcPr/>
                </a:tc>
                <a:tc>
                  <a:txBody>
                    <a:bodyPr/>
                    <a:lstStyle/>
                    <a:p>
                      <a:r>
                        <a:rPr lang="en-IN" sz="900" dirty="0">
                          <a:solidFill>
                            <a:schemeClr val="bg1">
                              <a:lumMod val="65000"/>
                              <a:lumOff val="35000"/>
                            </a:schemeClr>
                          </a:solidFill>
                        </a:rPr>
                        <a:t>0.58</a:t>
                      </a:r>
                    </a:p>
                  </a:txBody>
                  <a:tcPr/>
                </a:tc>
                <a:tc>
                  <a:txBody>
                    <a:bodyPr/>
                    <a:lstStyle/>
                    <a:p>
                      <a:r>
                        <a:rPr lang="en-IN" sz="900" dirty="0">
                          <a:solidFill>
                            <a:schemeClr val="bg1">
                              <a:lumMod val="65000"/>
                              <a:lumOff val="35000"/>
                            </a:schemeClr>
                          </a:solidFill>
                        </a:rPr>
                        <a:t>0.57</a:t>
                      </a:r>
                    </a:p>
                  </a:txBody>
                  <a:tcPr/>
                </a:tc>
                <a:tc>
                  <a:txBody>
                    <a:bodyPr/>
                    <a:lstStyle/>
                    <a:p>
                      <a:r>
                        <a:rPr lang="en-IN" sz="900" dirty="0">
                          <a:solidFill>
                            <a:schemeClr val="bg1">
                              <a:lumMod val="65000"/>
                              <a:lumOff val="35000"/>
                            </a:schemeClr>
                          </a:solidFill>
                        </a:rPr>
                        <a:t>0.61</a:t>
                      </a:r>
                    </a:p>
                  </a:txBody>
                  <a:tcPr/>
                </a:tc>
                <a:tc>
                  <a:txBody>
                    <a:bodyPr/>
                    <a:lstStyle/>
                    <a:p>
                      <a:r>
                        <a:rPr lang="en-IN" sz="900" dirty="0">
                          <a:solidFill>
                            <a:schemeClr val="bg1">
                              <a:lumMod val="65000"/>
                              <a:lumOff val="35000"/>
                            </a:schemeClr>
                          </a:solidFill>
                        </a:rPr>
                        <a:t>0.80</a:t>
                      </a:r>
                    </a:p>
                  </a:txBody>
                  <a:tcPr/>
                </a:tc>
                <a:tc>
                  <a:txBody>
                    <a:bodyPr/>
                    <a:lstStyle/>
                    <a:p>
                      <a:r>
                        <a:rPr lang="en-IN" sz="900" dirty="0">
                          <a:solidFill>
                            <a:schemeClr val="bg1">
                              <a:lumMod val="65000"/>
                              <a:lumOff val="35000"/>
                            </a:schemeClr>
                          </a:solidFill>
                        </a:rPr>
                        <a:t>0.62</a:t>
                      </a:r>
                    </a:p>
                  </a:txBody>
                  <a:tcPr/>
                </a:tc>
                <a:tc>
                  <a:txBody>
                    <a:bodyPr/>
                    <a:lstStyle/>
                    <a:p>
                      <a:r>
                        <a:rPr lang="en-IN" sz="900" dirty="0">
                          <a:solidFill>
                            <a:schemeClr val="bg1">
                              <a:lumMod val="65000"/>
                              <a:lumOff val="35000"/>
                            </a:schemeClr>
                          </a:solidFill>
                        </a:rPr>
                        <a:t>0.62</a:t>
                      </a:r>
                    </a:p>
                  </a:txBody>
                  <a:tcPr/>
                </a:tc>
                <a:extLst>
                  <a:ext uri="{0D108BD9-81ED-4DB2-BD59-A6C34878D82A}">
                    <a16:rowId xmlns:a16="http://schemas.microsoft.com/office/drawing/2014/main" val="3279733145"/>
                  </a:ext>
                </a:extLst>
              </a:tr>
              <a:tr h="196263">
                <a:tc>
                  <a:txBody>
                    <a:bodyPr/>
                    <a:lstStyle/>
                    <a:p>
                      <a:r>
                        <a:rPr lang="en-IN" sz="900" dirty="0">
                          <a:solidFill>
                            <a:schemeClr val="bg1">
                              <a:lumMod val="65000"/>
                              <a:lumOff val="35000"/>
                            </a:schemeClr>
                          </a:solidFill>
                        </a:rPr>
                        <a:t>Precision</a:t>
                      </a:r>
                    </a:p>
                  </a:txBody>
                  <a:tcPr/>
                </a:tc>
                <a:tc>
                  <a:txBody>
                    <a:bodyPr/>
                    <a:lstStyle/>
                    <a:p>
                      <a:r>
                        <a:rPr lang="en-IN" sz="900" dirty="0">
                          <a:solidFill>
                            <a:schemeClr val="bg1">
                              <a:lumMod val="65000"/>
                              <a:lumOff val="35000"/>
                            </a:schemeClr>
                          </a:solidFill>
                        </a:rPr>
                        <a:t>0.70</a:t>
                      </a:r>
                    </a:p>
                  </a:txBody>
                  <a:tcPr/>
                </a:tc>
                <a:tc>
                  <a:txBody>
                    <a:bodyPr/>
                    <a:lstStyle/>
                    <a:p>
                      <a:r>
                        <a:rPr lang="en-IN" sz="900" dirty="0">
                          <a:solidFill>
                            <a:schemeClr val="bg1">
                              <a:lumMod val="65000"/>
                              <a:lumOff val="35000"/>
                            </a:schemeClr>
                          </a:solidFill>
                        </a:rPr>
                        <a:t>0.73</a:t>
                      </a:r>
                    </a:p>
                  </a:txBody>
                  <a:tcPr/>
                </a:tc>
                <a:tc>
                  <a:txBody>
                    <a:bodyPr/>
                    <a:lstStyle/>
                    <a:p>
                      <a:r>
                        <a:rPr lang="en-IN" sz="900" dirty="0">
                          <a:solidFill>
                            <a:schemeClr val="bg1">
                              <a:lumMod val="65000"/>
                              <a:lumOff val="35000"/>
                            </a:schemeClr>
                          </a:solidFill>
                        </a:rPr>
                        <a:t>0.76</a:t>
                      </a:r>
                    </a:p>
                  </a:txBody>
                  <a:tcPr/>
                </a:tc>
                <a:tc>
                  <a:txBody>
                    <a:bodyPr/>
                    <a:lstStyle/>
                    <a:p>
                      <a:r>
                        <a:rPr lang="en-IN" sz="900" dirty="0">
                          <a:solidFill>
                            <a:schemeClr val="bg1">
                              <a:lumMod val="65000"/>
                              <a:lumOff val="35000"/>
                            </a:schemeClr>
                          </a:solidFill>
                        </a:rPr>
                        <a:t>0.74</a:t>
                      </a:r>
                    </a:p>
                  </a:txBody>
                  <a:tcPr/>
                </a:tc>
                <a:tc>
                  <a:txBody>
                    <a:bodyPr/>
                    <a:lstStyle/>
                    <a:p>
                      <a:r>
                        <a:rPr lang="en-IN" sz="900" dirty="0">
                          <a:solidFill>
                            <a:schemeClr val="bg1">
                              <a:lumMod val="65000"/>
                              <a:lumOff val="35000"/>
                            </a:schemeClr>
                          </a:solidFill>
                        </a:rPr>
                        <a:t>0.79</a:t>
                      </a:r>
                    </a:p>
                  </a:txBody>
                  <a:tcPr/>
                </a:tc>
                <a:tc>
                  <a:txBody>
                    <a:bodyPr/>
                    <a:lstStyle/>
                    <a:p>
                      <a:r>
                        <a:rPr lang="en-IN" sz="900" dirty="0">
                          <a:solidFill>
                            <a:schemeClr val="bg1">
                              <a:lumMod val="65000"/>
                              <a:lumOff val="35000"/>
                            </a:schemeClr>
                          </a:solidFill>
                        </a:rPr>
                        <a:t>0.76</a:t>
                      </a:r>
                    </a:p>
                  </a:txBody>
                  <a:tcPr/>
                </a:tc>
                <a:tc>
                  <a:txBody>
                    <a:bodyPr/>
                    <a:lstStyle/>
                    <a:p>
                      <a:r>
                        <a:rPr lang="en-IN" sz="900" dirty="0">
                          <a:solidFill>
                            <a:schemeClr val="bg1">
                              <a:lumMod val="65000"/>
                              <a:lumOff val="35000"/>
                            </a:schemeClr>
                          </a:solidFill>
                        </a:rPr>
                        <a:t>0.65</a:t>
                      </a:r>
                    </a:p>
                  </a:txBody>
                  <a:tcPr/>
                </a:tc>
                <a:tc>
                  <a:txBody>
                    <a:bodyPr/>
                    <a:lstStyle/>
                    <a:p>
                      <a:r>
                        <a:rPr lang="en-IN" sz="900" dirty="0">
                          <a:solidFill>
                            <a:schemeClr val="bg1">
                              <a:lumMod val="65000"/>
                              <a:lumOff val="35000"/>
                            </a:schemeClr>
                          </a:solidFill>
                        </a:rPr>
                        <a:t>0.69</a:t>
                      </a:r>
                    </a:p>
                  </a:txBody>
                  <a:tcPr/>
                </a:tc>
                <a:tc>
                  <a:txBody>
                    <a:bodyPr/>
                    <a:lstStyle/>
                    <a:p>
                      <a:r>
                        <a:rPr lang="en-IN" sz="900" dirty="0">
                          <a:solidFill>
                            <a:schemeClr val="bg1">
                              <a:lumMod val="65000"/>
                              <a:lumOff val="35000"/>
                            </a:schemeClr>
                          </a:solidFill>
                        </a:rPr>
                        <a:t>0.70</a:t>
                      </a:r>
                    </a:p>
                  </a:txBody>
                  <a:tcPr/>
                </a:tc>
                <a:tc>
                  <a:txBody>
                    <a:bodyPr/>
                    <a:lstStyle/>
                    <a:p>
                      <a:r>
                        <a:rPr lang="en-IN" sz="900" dirty="0">
                          <a:solidFill>
                            <a:schemeClr val="bg1">
                              <a:lumMod val="65000"/>
                              <a:lumOff val="35000"/>
                            </a:schemeClr>
                          </a:solidFill>
                        </a:rPr>
                        <a:t>0.91</a:t>
                      </a:r>
                    </a:p>
                  </a:txBody>
                  <a:tcPr/>
                </a:tc>
                <a:tc>
                  <a:txBody>
                    <a:bodyPr/>
                    <a:lstStyle/>
                    <a:p>
                      <a:r>
                        <a:rPr lang="en-IN" sz="900" dirty="0">
                          <a:solidFill>
                            <a:schemeClr val="bg1">
                              <a:lumMod val="65000"/>
                              <a:lumOff val="35000"/>
                            </a:schemeClr>
                          </a:solidFill>
                        </a:rPr>
                        <a:t>0.76</a:t>
                      </a:r>
                    </a:p>
                  </a:txBody>
                  <a:tcPr/>
                </a:tc>
                <a:tc>
                  <a:txBody>
                    <a:bodyPr/>
                    <a:lstStyle/>
                    <a:p>
                      <a:r>
                        <a:rPr lang="en-IN" sz="900" dirty="0">
                          <a:solidFill>
                            <a:schemeClr val="bg1">
                              <a:lumMod val="65000"/>
                              <a:lumOff val="35000"/>
                            </a:schemeClr>
                          </a:solidFill>
                        </a:rPr>
                        <a:t>0.77</a:t>
                      </a:r>
                    </a:p>
                  </a:txBody>
                  <a:tcPr/>
                </a:tc>
                <a:extLst>
                  <a:ext uri="{0D108BD9-81ED-4DB2-BD59-A6C34878D82A}">
                    <a16:rowId xmlns:a16="http://schemas.microsoft.com/office/drawing/2014/main" val="2089160345"/>
                  </a:ext>
                </a:extLst>
              </a:tr>
              <a:tr h="196263">
                <a:tc>
                  <a:txBody>
                    <a:bodyPr/>
                    <a:lstStyle/>
                    <a:p>
                      <a:r>
                        <a:rPr lang="en-IN" sz="900" dirty="0">
                          <a:solidFill>
                            <a:schemeClr val="bg1">
                              <a:lumMod val="65000"/>
                              <a:lumOff val="35000"/>
                            </a:schemeClr>
                          </a:solidFill>
                        </a:rPr>
                        <a:t>Fi-Score</a:t>
                      </a:r>
                    </a:p>
                  </a:txBody>
                  <a:tcPr/>
                </a:tc>
                <a:tc>
                  <a:txBody>
                    <a:bodyPr/>
                    <a:lstStyle/>
                    <a:p>
                      <a:r>
                        <a:rPr lang="en-IN" sz="900" dirty="0">
                          <a:solidFill>
                            <a:schemeClr val="bg1">
                              <a:lumMod val="65000"/>
                              <a:lumOff val="35000"/>
                            </a:schemeClr>
                          </a:solidFill>
                        </a:rPr>
                        <a:t>0.52</a:t>
                      </a:r>
                    </a:p>
                  </a:txBody>
                  <a:tcPr/>
                </a:tc>
                <a:tc>
                  <a:txBody>
                    <a:bodyPr/>
                    <a:lstStyle/>
                    <a:p>
                      <a:r>
                        <a:rPr lang="en-IN" sz="900" dirty="0">
                          <a:solidFill>
                            <a:schemeClr val="bg1">
                              <a:lumMod val="65000"/>
                              <a:lumOff val="35000"/>
                            </a:schemeClr>
                          </a:solidFill>
                        </a:rPr>
                        <a:t>0.53</a:t>
                      </a:r>
                    </a:p>
                  </a:txBody>
                  <a:tcPr/>
                </a:tc>
                <a:tc>
                  <a:txBody>
                    <a:bodyPr/>
                    <a:lstStyle/>
                    <a:p>
                      <a:r>
                        <a:rPr lang="en-IN" sz="900" dirty="0">
                          <a:solidFill>
                            <a:schemeClr val="bg1">
                              <a:lumMod val="65000"/>
                              <a:lumOff val="35000"/>
                            </a:schemeClr>
                          </a:solidFill>
                        </a:rPr>
                        <a:t>0.56</a:t>
                      </a:r>
                    </a:p>
                  </a:txBody>
                  <a:tcPr/>
                </a:tc>
                <a:tc>
                  <a:txBody>
                    <a:bodyPr/>
                    <a:lstStyle/>
                    <a:p>
                      <a:r>
                        <a:rPr lang="en-IN" sz="900" dirty="0">
                          <a:solidFill>
                            <a:schemeClr val="bg1">
                              <a:lumMod val="65000"/>
                              <a:lumOff val="35000"/>
                            </a:schemeClr>
                          </a:solidFill>
                        </a:rPr>
                        <a:t>0.41</a:t>
                      </a:r>
                    </a:p>
                  </a:txBody>
                  <a:tcPr/>
                </a:tc>
                <a:tc>
                  <a:txBody>
                    <a:bodyPr/>
                    <a:lstStyle/>
                    <a:p>
                      <a:r>
                        <a:rPr lang="en-IN" sz="900" dirty="0">
                          <a:solidFill>
                            <a:schemeClr val="bg1">
                              <a:lumMod val="65000"/>
                              <a:lumOff val="35000"/>
                            </a:schemeClr>
                          </a:solidFill>
                        </a:rPr>
                        <a:t>0.43</a:t>
                      </a:r>
                    </a:p>
                  </a:txBody>
                  <a:tcPr/>
                </a:tc>
                <a:tc>
                  <a:txBody>
                    <a:bodyPr/>
                    <a:lstStyle/>
                    <a:p>
                      <a:r>
                        <a:rPr lang="en-IN" sz="900" dirty="0">
                          <a:solidFill>
                            <a:schemeClr val="bg1">
                              <a:lumMod val="65000"/>
                              <a:lumOff val="35000"/>
                            </a:schemeClr>
                          </a:solidFill>
                        </a:rPr>
                        <a:t>0.56</a:t>
                      </a:r>
                    </a:p>
                  </a:txBody>
                  <a:tcPr/>
                </a:tc>
                <a:tc>
                  <a:txBody>
                    <a:bodyPr/>
                    <a:lstStyle/>
                    <a:p>
                      <a:r>
                        <a:rPr lang="en-IN" sz="900" dirty="0">
                          <a:solidFill>
                            <a:schemeClr val="bg1">
                              <a:lumMod val="65000"/>
                              <a:lumOff val="35000"/>
                            </a:schemeClr>
                          </a:solidFill>
                        </a:rPr>
                        <a:t>0.61</a:t>
                      </a:r>
                    </a:p>
                  </a:txBody>
                  <a:tcPr/>
                </a:tc>
                <a:tc>
                  <a:txBody>
                    <a:bodyPr/>
                    <a:lstStyle/>
                    <a:p>
                      <a:r>
                        <a:rPr lang="en-IN" sz="900" dirty="0">
                          <a:solidFill>
                            <a:schemeClr val="bg1">
                              <a:lumMod val="65000"/>
                              <a:lumOff val="35000"/>
                            </a:schemeClr>
                          </a:solidFill>
                        </a:rPr>
                        <a:t>0.62</a:t>
                      </a:r>
                    </a:p>
                  </a:txBody>
                  <a:tcPr/>
                </a:tc>
                <a:tc>
                  <a:txBody>
                    <a:bodyPr/>
                    <a:lstStyle/>
                    <a:p>
                      <a:r>
                        <a:rPr lang="en-IN" sz="900" dirty="0">
                          <a:solidFill>
                            <a:schemeClr val="bg1">
                              <a:lumMod val="65000"/>
                              <a:lumOff val="35000"/>
                            </a:schemeClr>
                          </a:solidFill>
                        </a:rPr>
                        <a:t>0.65</a:t>
                      </a:r>
                    </a:p>
                  </a:txBody>
                  <a:tcPr/>
                </a:tc>
                <a:tc>
                  <a:txBody>
                    <a:bodyPr/>
                    <a:lstStyle/>
                    <a:p>
                      <a:r>
                        <a:rPr lang="en-IN" sz="900" dirty="0">
                          <a:solidFill>
                            <a:schemeClr val="bg1">
                              <a:lumMod val="65000"/>
                              <a:lumOff val="35000"/>
                            </a:schemeClr>
                          </a:solidFill>
                        </a:rPr>
                        <a:t>0.85</a:t>
                      </a:r>
                    </a:p>
                  </a:txBody>
                  <a:tcPr/>
                </a:tc>
                <a:tc>
                  <a:txBody>
                    <a:bodyPr/>
                    <a:lstStyle/>
                    <a:p>
                      <a:r>
                        <a:rPr lang="en-IN" sz="900" dirty="0">
                          <a:solidFill>
                            <a:schemeClr val="bg1">
                              <a:lumMod val="65000"/>
                              <a:lumOff val="35000"/>
                            </a:schemeClr>
                          </a:solidFill>
                        </a:rPr>
                        <a:t>0.68</a:t>
                      </a:r>
                    </a:p>
                  </a:txBody>
                  <a:tcPr/>
                </a:tc>
                <a:tc>
                  <a:txBody>
                    <a:bodyPr/>
                    <a:lstStyle/>
                    <a:p>
                      <a:r>
                        <a:rPr lang="en-IN" sz="900" dirty="0">
                          <a:solidFill>
                            <a:schemeClr val="bg1">
                              <a:lumMod val="65000"/>
                              <a:lumOff val="35000"/>
                            </a:schemeClr>
                          </a:solidFill>
                        </a:rPr>
                        <a:t>0.69</a:t>
                      </a:r>
                    </a:p>
                  </a:txBody>
                  <a:tcPr/>
                </a:tc>
                <a:extLst>
                  <a:ext uri="{0D108BD9-81ED-4DB2-BD59-A6C34878D82A}">
                    <a16:rowId xmlns:a16="http://schemas.microsoft.com/office/drawing/2014/main" val="3495501673"/>
                  </a:ext>
                </a:extLst>
              </a:tr>
            </a:tbl>
          </a:graphicData>
        </a:graphic>
      </p:graphicFrame>
      <p:sp>
        <p:nvSpPr>
          <p:cNvPr id="25" name="Google Shape;845;p42">
            <a:extLst>
              <a:ext uri="{FF2B5EF4-FFF2-40B4-BE49-F238E27FC236}">
                <a16:creationId xmlns:a16="http://schemas.microsoft.com/office/drawing/2014/main" id="{A253194B-6A43-C195-5C06-797A173C9C2D}"/>
              </a:ext>
            </a:extLst>
          </p:cNvPr>
          <p:cNvSpPr txBox="1">
            <a:spLocks/>
          </p:cNvSpPr>
          <p:nvPr/>
        </p:nvSpPr>
        <p:spPr>
          <a:xfrm>
            <a:off x="614212" y="3039941"/>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dirty="0"/>
              <a:t>Result Summary of Models </a:t>
            </a:r>
          </a:p>
        </p:txBody>
      </p:sp>
      <p:graphicFrame>
        <p:nvGraphicFramePr>
          <p:cNvPr id="36" name="Table 36">
            <a:extLst>
              <a:ext uri="{FF2B5EF4-FFF2-40B4-BE49-F238E27FC236}">
                <a16:creationId xmlns:a16="http://schemas.microsoft.com/office/drawing/2014/main" id="{5223D17D-4D50-5A61-BCD5-069824F253E7}"/>
              </a:ext>
            </a:extLst>
          </p:cNvPr>
          <p:cNvGraphicFramePr>
            <a:graphicFrameLocks noGrp="1"/>
          </p:cNvGraphicFramePr>
          <p:nvPr>
            <p:extLst>
              <p:ext uri="{D42A27DB-BD31-4B8C-83A1-F6EECF244321}">
                <p14:modId xmlns:p14="http://schemas.microsoft.com/office/powerpoint/2010/main" val="399400562"/>
              </p:ext>
            </p:extLst>
          </p:nvPr>
        </p:nvGraphicFramePr>
        <p:xfrm>
          <a:off x="614212" y="1169344"/>
          <a:ext cx="2517871" cy="685800"/>
        </p:xfrm>
        <a:graphic>
          <a:graphicData uri="http://schemas.openxmlformats.org/drawingml/2006/table">
            <a:tbl>
              <a:tblPr firstRow="1" bandRow="1">
                <a:tableStyleId>{69CF1AB2-1976-4502-BF36-3FF5EA218861}</a:tableStyleId>
              </a:tblPr>
              <a:tblGrid>
                <a:gridCol w="752133">
                  <a:extLst>
                    <a:ext uri="{9D8B030D-6E8A-4147-A177-3AD203B41FA5}">
                      <a16:colId xmlns:a16="http://schemas.microsoft.com/office/drawing/2014/main" val="51319569"/>
                    </a:ext>
                  </a:extLst>
                </a:gridCol>
                <a:gridCol w="1051034">
                  <a:extLst>
                    <a:ext uri="{9D8B030D-6E8A-4147-A177-3AD203B41FA5}">
                      <a16:colId xmlns:a16="http://schemas.microsoft.com/office/drawing/2014/main" val="2518665404"/>
                    </a:ext>
                  </a:extLst>
                </a:gridCol>
                <a:gridCol w="714704">
                  <a:extLst>
                    <a:ext uri="{9D8B030D-6E8A-4147-A177-3AD203B41FA5}">
                      <a16:colId xmlns:a16="http://schemas.microsoft.com/office/drawing/2014/main" val="3251311369"/>
                    </a:ext>
                  </a:extLst>
                </a:gridCol>
              </a:tblGrid>
              <a:tr h="163763">
                <a:tc>
                  <a:txBody>
                    <a:bodyPr/>
                    <a:lstStyle/>
                    <a:p>
                      <a:endParaRPr lang="en-IN" sz="900" dirty="0">
                        <a:solidFill>
                          <a:schemeClr val="bg1">
                            <a:lumMod val="65000"/>
                            <a:lumOff val="35000"/>
                          </a:schemeClr>
                        </a:solidFill>
                      </a:endParaRPr>
                    </a:p>
                  </a:txBody>
                  <a:tcPr/>
                </a:tc>
                <a:tc>
                  <a:txBody>
                    <a:bodyPr/>
                    <a:lstStyle/>
                    <a:p>
                      <a:r>
                        <a:rPr lang="en-IN" sz="900" dirty="0">
                          <a:solidFill>
                            <a:schemeClr val="bg1">
                              <a:lumMod val="65000"/>
                              <a:lumOff val="35000"/>
                            </a:schemeClr>
                          </a:solidFill>
                        </a:rPr>
                        <a:t>Non elimination</a:t>
                      </a:r>
                    </a:p>
                  </a:txBody>
                  <a:tcPr/>
                </a:tc>
                <a:tc>
                  <a:txBody>
                    <a:bodyPr/>
                    <a:lstStyle/>
                    <a:p>
                      <a:r>
                        <a:rPr lang="en-IN" sz="900" dirty="0">
                          <a:solidFill>
                            <a:schemeClr val="bg1">
                              <a:lumMod val="65000"/>
                              <a:lumOff val="35000"/>
                            </a:schemeClr>
                          </a:solidFill>
                        </a:rPr>
                        <a:t>Class %</a:t>
                      </a:r>
                    </a:p>
                  </a:txBody>
                  <a:tcPr/>
                </a:tc>
                <a:extLst>
                  <a:ext uri="{0D108BD9-81ED-4DB2-BD59-A6C34878D82A}">
                    <a16:rowId xmlns:a16="http://schemas.microsoft.com/office/drawing/2014/main" val="57157531"/>
                  </a:ext>
                </a:extLst>
              </a:tr>
              <a:tr h="163763">
                <a:tc>
                  <a:txBody>
                    <a:bodyPr/>
                    <a:lstStyle/>
                    <a:p>
                      <a:r>
                        <a:rPr lang="en-IN" sz="900" dirty="0">
                          <a:solidFill>
                            <a:schemeClr val="bg1">
                              <a:lumMod val="65000"/>
                              <a:lumOff val="35000"/>
                            </a:schemeClr>
                          </a:solidFill>
                        </a:rPr>
                        <a:t>Urination</a:t>
                      </a:r>
                    </a:p>
                  </a:txBody>
                  <a:tcPr/>
                </a:tc>
                <a:tc>
                  <a:txBody>
                    <a:bodyPr/>
                    <a:lstStyle/>
                    <a:p>
                      <a:r>
                        <a:rPr lang="en-IN" sz="900" dirty="0">
                          <a:solidFill>
                            <a:schemeClr val="bg1">
                              <a:lumMod val="65000"/>
                              <a:lumOff val="35000"/>
                            </a:schemeClr>
                          </a:solidFill>
                        </a:rPr>
                        <a:t>6367</a:t>
                      </a:r>
                    </a:p>
                  </a:txBody>
                  <a:tcPr/>
                </a:tc>
                <a:tc>
                  <a:txBody>
                    <a:bodyPr/>
                    <a:lstStyle/>
                    <a:p>
                      <a:r>
                        <a:rPr lang="en-IN" sz="900" dirty="0">
                          <a:solidFill>
                            <a:schemeClr val="bg1">
                              <a:lumMod val="65000"/>
                              <a:lumOff val="35000"/>
                            </a:schemeClr>
                          </a:solidFill>
                        </a:rPr>
                        <a:t>0.76</a:t>
                      </a:r>
                    </a:p>
                  </a:txBody>
                  <a:tcPr/>
                </a:tc>
                <a:extLst>
                  <a:ext uri="{0D108BD9-81ED-4DB2-BD59-A6C34878D82A}">
                    <a16:rowId xmlns:a16="http://schemas.microsoft.com/office/drawing/2014/main" val="2656472756"/>
                  </a:ext>
                </a:extLst>
              </a:tr>
              <a:tr h="163763">
                <a:tc>
                  <a:txBody>
                    <a:bodyPr/>
                    <a:lstStyle/>
                    <a:p>
                      <a:r>
                        <a:rPr lang="en-IN" sz="900" dirty="0">
                          <a:solidFill>
                            <a:schemeClr val="bg1">
                              <a:lumMod val="65000"/>
                              <a:lumOff val="35000"/>
                            </a:schemeClr>
                          </a:solidFill>
                        </a:rPr>
                        <a:t>Defecation</a:t>
                      </a:r>
                    </a:p>
                  </a:txBody>
                  <a:tcPr/>
                </a:tc>
                <a:tc>
                  <a:txBody>
                    <a:bodyPr/>
                    <a:lstStyle/>
                    <a:p>
                      <a:r>
                        <a:rPr lang="en-IN" sz="900" dirty="0">
                          <a:solidFill>
                            <a:schemeClr val="bg1">
                              <a:lumMod val="65000"/>
                              <a:lumOff val="35000"/>
                            </a:schemeClr>
                          </a:solidFill>
                        </a:rPr>
                        <a:t>1991</a:t>
                      </a:r>
                    </a:p>
                  </a:txBody>
                  <a:tcPr/>
                </a:tc>
                <a:tc>
                  <a:txBody>
                    <a:bodyPr/>
                    <a:lstStyle/>
                    <a:p>
                      <a:r>
                        <a:rPr lang="en-IN" sz="900" dirty="0">
                          <a:solidFill>
                            <a:schemeClr val="bg1">
                              <a:lumMod val="65000"/>
                              <a:lumOff val="35000"/>
                            </a:schemeClr>
                          </a:solidFill>
                        </a:rPr>
                        <a:t>0.24</a:t>
                      </a:r>
                    </a:p>
                  </a:txBody>
                  <a:tcPr/>
                </a:tc>
                <a:extLst>
                  <a:ext uri="{0D108BD9-81ED-4DB2-BD59-A6C34878D82A}">
                    <a16:rowId xmlns:a16="http://schemas.microsoft.com/office/drawing/2014/main" val="1762528348"/>
                  </a:ext>
                </a:extLst>
              </a:tr>
            </a:tbl>
          </a:graphicData>
        </a:graphic>
      </p:graphicFrame>
      <p:graphicFrame>
        <p:nvGraphicFramePr>
          <p:cNvPr id="37" name="Table 36">
            <a:extLst>
              <a:ext uri="{FF2B5EF4-FFF2-40B4-BE49-F238E27FC236}">
                <a16:creationId xmlns:a16="http://schemas.microsoft.com/office/drawing/2014/main" id="{7C14BDBA-45D1-5E50-8671-D4AB915EB4D6}"/>
              </a:ext>
            </a:extLst>
          </p:cNvPr>
          <p:cNvGraphicFramePr>
            <a:graphicFrameLocks noGrp="1"/>
          </p:cNvGraphicFramePr>
          <p:nvPr/>
        </p:nvGraphicFramePr>
        <p:xfrm>
          <a:off x="614212" y="2042948"/>
          <a:ext cx="2517871" cy="914400"/>
        </p:xfrm>
        <a:graphic>
          <a:graphicData uri="http://schemas.openxmlformats.org/drawingml/2006/table">
            <a:tbl>
              <a:tblPr firstRow="1" bandRow="1">
                <a:tableStyleId>{69CF1AB2-1976-4502-BF36-3FF5EA218861}</a:tableStyleId>
              </a:tblPr>
              <a:tblGrid>
                <a:gridCol w="888767">
                  <a:extLst>
                    <a:ext uri="{9D8B030D-6E8A-4147-A177-3AD203B41FA5}">
                      <a16:colId xmlns:a16="http://schemas.microsoft.com/office/drawing/2014/main" val="51319569"/>
                    </a:ext>
                  </a:extLst>
                </a:gridCol>
                <a:gridCol w="649892">
                  <a:extLst>
                    <a:ext uri="{9D8B030D-6E8A-4147-A177-3AD203B41FA5}">
                      <a16:colId xmlns:a16="http://schemas.microsoft.com/office/drawing/2014/main" val="2518665404"/>
                    </a:ext>
                  </a:extLst>
                </a:gridCol>
                <a:gridCol w="979212">
                  <a:extLst>
                    <a:ext uri="{9D8B030D-6E8A-4147-A177-3AD203B41FA5}">
                      <a16:colId xmlns:a16="http://schemas.microsoft.com/office/drawing/2014/main" val="3251311369"/>
                    </a:ext>
                  </a:extLst>
                </a:gridCol>
              </a:tblGrid>
              <a:tr h="163763">
                <a:tc>
                  <a:txBody>
                    <a:bodyPr/>
                    <a:lstStyle/>
                    <a:p>
                      <a:endParaRPr lang="en-IN" sz="900" dirty="0">
                        <a:solidFill>
                          <a:schemeClr val="bg1">
                            <a:lumMod val="65000"/>
                            <a:lumOff val="35000"/>
                          </a:schemeClr>
                        </a:solidFill>
                      </a:endParaRPr>
                    </a:p>
                  </a:txBody>
                  <a:tcPr/>
                </a:tc>
                <a:tc>
                  <a:txBody>
                    <a:bodyPr/>
                    <a:lstStyle/>
                    <a:p>
                      <a:endParaRPr lang="en-IN" sz="900" dirty="0">
                        <a:solidFill>
                          <a:schemeClr val="bg1">
                            <a:lumMod val="65000"/>
                            <a:lumOff val="35000"/>
                          </a:schemeClr>
                        </a:solidFill>
                      </a:endParaRPr>
                    </a:p>
                  </a:txBody>
                  <a:tcPr/>
                </a:tc>
                <a:tc>
                  <a:txBody>
                    <a:bodyPr/>
                    <a:lstStyle/>
                    <a:p>
                      <a:r>
                        <a:rPr lang="en-IN" sz="900" dirty="0">
                          <a:solidFill>
                            <a:schemeClr val="bg1">
                              <a:lumMod val="65000"/>
                              <a:lumOff val="35000"/>
                            </a:schemeClr>
                          </a:solidFill>
                        </a:rPr>
                        <a:t>Class %</a:t>
                      </a:r>
                    </a:p>
                  </a:txBody>
                  <a:tcPr/>
                </a:tc>
                <a:extLst>
                  <a:ext uri="{0D108BD9-81ED-4DB2-BD59-A6C34878D82A}">
                    <a16:rowId xmlns:a16="http://schemas.microsoft.com/office/drawing/2014/main" val="57157531"/>
                  </a:ext>
                </a:extLst>
              </a:tr>
              <a:tr h="163763">
                <a:tc>
                  <a:txBody>
                    <a:bodyPr/>
                    <a:lstStyle/>
                    <a:p>
                      <a:r>
                        <a:rPr lang="en-IN" sz="900" dirty="0">
                          <a:solidFill>
                            <a:schemeClr val="bg1">
                              <a:lumMod val="65000"/>
                              <a:lumOff val="35000"/>
                            </a:schemeClr>
                          </a:solidFill>
                        </a:rPr>
                        <a:t>Train</a:t>
                      </a:r>
                    </a:p>
                  </a:txBody>
                  <a:tcPr/>
                </a:tc>
                <a:tc>
                  <a:txBody>
                    <a:bodyPr/>
                    <a:lstStyle/>
                    <a:p>
                      <a:r>
                        <a:rPr lang="en-IN" sz="900" dirty="0">
                          <a:solidFill>
                            <a:schemeClr val="bg1">
                              <a:lumMod val="65000"/>
                              <a:lumOff val="35000"/>
                            </a:schemeClr>
                          </a:solidFill>
                        </a:rPr>
                        <a:t>7458</a:t>
                      </a:r>
                    </a:p>
                  </a:txBody>
                  <a:tcPr/>
                </a:tc>
                <a:tc>
                  <a:txBody>
                    <a:bodyPr/>
                    <a:lstStyle/>
                    <a:p>
                      <a:r>
                        <a:rPr lang="en-IN" sz="900" dirty="0">
                          <a:solidFill>
                            <a:schemeClr val="bg1">
                              <a:lumMod val="65000"/>
                              <a:lumOff val="35000"/>
                            </a:schemeClr>
                          </a:solidFill>
                        </a:rPr>
                        <a:t>0.60</a:t>
                      </a:r>
                    </a:p>
                  </a:txBody>
                  <a:tcPr/>
                </a:tc>
                <a:extLst>
                  <a:ext uri="{0D108BD9-81ED-4DB2-BD59-A6C34878D82A}">
                    <a16:rowId xmlns:a16="http://schemas.microsoft.com/office/drawing/2014/main" val="2656472756"/>
                  </a:ext>
                </a:extLst>
              </a:tr>
              <a:tr h="163763">
                <a:tc>
                  <a:txBody>
                    <a:bodyPr/>
                    <a:lstStyle/>
                    <a:p>
                      <a:r>
                        <a:rPr lang="en-IN" sz="900" dirty="0">
                          <a:solidFill>
                            <a:schemeClr val="bg1">
                              <a:lumMod val="65000"/>
                              <a:lumOff val="35000"/>
                            </a:schemeClr>
                          </a:solidFill>
                        </a:rPr>
                        <a:t>Test</a:t>
                      </a:r>
                    </a:p>
                  </a:txBody>
                  <a:tcPr/>
                </a:tc>
                <a:tc>
                  <a:txBody>
                    <a:bodyPr/>
                    <a:lstStyle/>
                    <a:p>
                      <a:r>
                        <a:rPr lang="en-IN" sz="900" dirty="0">
                          <a:solidFill>
                            <a:schemeClr val="bg1">
                              <a:lumMod val="65000"/>
                              <a:lumOff val="35000"/>
                            </a:schemeClr>
                          </a:solidFill>
                        </a:rPr>
                        <a:t>2486</a:t>
                      </a:r>
                    </a:p>
                  </a:txBody>
                  <a:tcPr/>
                </a:tc>
                <a:tc>
                  <a:txBody>
                    <a:bodyPr/>
                    <a:lstStyle/>
                    <a:p>
                      <a:r>
                        <a:rPr lang="en-IN" sz="900" dirty="0">
                          <a:solidFill>
                            <a:schemeClr val="bg1">
                              <a:lumMod val="65000"/>
                              <a:lumOff val="35000"/>
                            </a:schemeClr>
                          </a:solidFill>
                        </a:rPr>
                        <a:t>0.20</a:t>
                      </a:r>
                    </a:p>
                  </a:txBody>
                  <a:tcPr/>
                </a:tc>
                <a:extLst>
                  <a:ext uri="{0D108BD9-81ED-4DB2-BD59-A6C34878D82A}">
                    <a16:rowId xmlns:a16="http://schemas.microsoft.com/office/drawing/2014/main" val="1762528348"/>
                  </a:ext>
                </a:extLst>
              </a:tr>
              <a:tr h="163763">
                <a:tc>
                  <a:txBody>
                    <a:bodyPr/>
                    <a:lstStyle/>
                    <a:p>
                      <a:r>
                        <a:rPr lang="en-IN" sz="900" dirty="0">
                          <a:solidFill>
                            <a:schemeClr val="bg1">
                              <a:lumMod val="65000"/>
                              <a:lumOff val="35000"/>
                            </a:schemeClr>
                          </a:solidFill>
                        </a:rPr>
                        <a:t>Validation</a:t>
                      </a:r>
                    </a:p>
                  </a:txBody>
                  <a:tcPr/>
                </a:tc>
                <a:tc>
                  <a:txBody>
                    <a:bodyPr/>
                    <a:lstStyle/>
                    <a:p>
                      <a:r>
                        <a:rPr lang="en-IN" sz="900" dirty="0">
                          <a:solidFill>
                            <a:schemeClr val="bg1">
                              <a:lumMod val="65000"/>
                              <a:lumOff val="35000"/>
                            </a:schemeClr>
                          </a:solidFill>
                        </a:rPr>
                        <a:t>2486</a:t>
                      </a:r>
                    </a:p>
                  </a:txBody>
                  <a:tcPr/>
                </a:tc>
                <a:tc>
                  <a:txBody>
                    <a:bodyPr/>
                    <a:lstStyle/>
                    <a:p>
                      <a:r>
                        <a:rPr lang="en-IN" sz="900" dirty="0">
                          <a:solidFill>
                            <a:schemeClr val="bg1">
                              <a:lumMod val="65000"/>
                              <a:lumOff val="35000"/>
                            </a:schemeClr>
                          </a:solidFill>
                        </a:rPr>
                        <a:t>0.20</a:t>
                      </a:r>
                    </a:p>
                  </a:txBody>
                  <a:tcPr/>
                </a:tc>
                <a:extLst>
                  <a:ext uri="{0D108BD9-81ED-4DB2-BD59-A6C34878D82A}">
                    <a16:rowId xmlns:a16="http://schemas.microsoft.com/office/drawing/2014/main" val="3603839506"/>
                  </a:ext>
                </a:extLst>
              </a:tr>
            </a:tbl>
          </a:graphicData>
        </a:graphic>
      </p:graphicFrame>
      <p:pic>
        <p:nvPicPr>
          <p:cNvPr id="30" name="Picture 29">
            <a:extLst>
              <a:ext uri="{FF2B5EF4-FFF2-40B4-BE49-F238E27FC236}">
                <a16:creationId xmlns:a16="http://schemas.microsoft.com/office/drawing/2014/main" id="{AF036D22-2E80-AC95-F0E1-0657FA2923A6}"/>
              </a:ext>
            </a:extLst>
          </p:cNvPr>
          <p:cNvPicPr>
            <a:picLocks noChangeAspect="1"/>
          </p:cNvPicPr>
          <p:nvPr/>
        </p:nvPicPr>
        <p:blipFill>
          <a:blip r:embed="rId3"/>
          <a:stretch>
            <a:fillRect/>
          </a:stretch>
        </p:blipFill>
        <p:spPr>
          <a:xfrm>
            <a:off x="3870902" y="1197591"/>
            <a:ext cx="4222064" cy="1966810"/>
          </a:xfrm>
          <a:prstGeom prst="rect">
            <a:avLst/>
          </a:prstGeom>
        </p:spPr>
      </p:pic>
    </p:spTree>
    <p:extLst>
      <p:ext uri="{BB962C8B-B14F-4D97-AF65-F5344CB8AC3E}">
        <p14:creationId xmlns:p14="http://schemas.microsoft.com/office/powerpoint/2010/main" val="327684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r>
              <a:rPr lang="en" dirty="0"/>
              <a:t>06 – Model </a:t>
            </a:r>
            <a:r>
              <a:rPr lang="en-IN" dirty="0"/>
              <a:t>Interpretability</a:t>
            </a:r>
            <a:r>
              <a:rPr lang="en" dirty="0"/>
              <a:t> : Urination and Defecation</a:t>
            </a:r>
            <a:endParaRPr dirty="0"/>
          </a:p>
        </p:txBody>
      </p:sp>
      <p:pic>
        <p:nvPicPr>
          <p:cNvPr id="2" name="Picture 1">
            <a:extLst>
              <a:ext uri="{FF2B5EF4-FFF2-40B4-BE49-F238E27FC236}">
                <a16:creationId xmlns:a16="http://schemas.microsoft.com/office/drawing/2014/main" id="{2F8B260C-C6FE-52AE-81C1-89C27FF03C3A}"/>
              </a:ext>
            </a:extLst>
          </p:cNvPr>
          <p:cNvPicPr>
            <a:picLocks noChangeAspect="1"/>
          </p:cNvPicPr>
          <p:nvPr/>
        </p:nvPicPr>
        <p:blipFill>
          <a:blip r:embed="rId3"/>
          <a:stretch>
            <a:fillRect/>
          </a:stretch>
        </p:blipFill>
        <p:spPr>
          <a:xfrm>
            <a:off x="3712053" y="1008537"/>
            <a:ext cx="2429103" cy="1559825"/>
          </a:xfrm>
          <a:prstGeom prst="rect">
            <a:avLst/>
          </a:prstGeom>
        </p:spPr>
      </p:pic>
      <p:pic>
        <p:nvPicPr>
          <p:cNvPr id="11" name="Picture 10">
            <a:extLst>
              <a:ext uri="{FF2B5EF4-FFF2-40B4-BE49-F238E27FC236}">
                <a16:creationId xmlns:a16="http://schemas.microsoft.com/office/drawing/2014/main" id="{6ACAC9E3-1D91-9A6D-87AE-368A74D82D40}"/>
              </a:ext>
            </a:extLst>
          </p:cNvPr>
          <p:cNvPicPr>
            <a:picLocks noChangeAspect="1"/>
          </p:cNvPicPr>
          <p:nvPr/>
        </p:nvPicPr>
        <p:blipFill>
          <a:blip r:embed="rId4"/>
          <a:stretch>
            <a:fillRect/>
          </a:stretch>
        </p:blipFill>
        <p:spPr>
          <a:xfrm>
            <a:off x="574170" y="2724265"/>
            <a:ext cx="2512117" cy="1812111"/>
          </a:xfrm>
          <a:prstGeom prst="rect">
            <a:avLst/>
          </a:prstGeom>
        </p:spPr>
      </p:pic>
      <p:pic>
        <p:nvPicPr>
          <p:cNvPr id="13" name="Picture 12">
            <a:extLst>
              <a:ext uri="{FF2B5EF4-FFF2-40B4-BE49-F238E27FC236}">
                <a16:creationId xmlns:a16="http://schemas.microsoft.com/office/drawing/2014/main" id="{DD246288-A58A-00A7-C7B6-E94774EDA887}"/>
              </a:ext>
            </a:extLst>
          </p:cNvPr>
          <p:cNvPicPr>
            <a:picLocks noChangeAspect="1"/>
          </p:cNvPicPr>
          <p:nvPr/>
        </p:nvPicPr>
        <p:blipFill>
          <a:blip r:embed="rId5"/>
          <a:stretch>
            <a:fillRect/>
          </a:stretch>
        </p:blipFill>
        <p:spPr>
          <a:xfrm>
            <a:off x="574170" y="989124"/>
            <a:ext cx="2598008" cy="1589300"/>
          </a:xfrm>
          <a:prstGeom prst="rect">
            <a:avLst/>
          </a:prstGeom>
        </p:spPr>
      </p:pic>
      <p:pic>
        <p:nvPicPr>
          <p:cNvPr id="17" name="Picture 16">
            <a:extLst>
              <a:ext uri="{FF2B5EF4-FFF2-40B4-BE49-F238E27FC236}">
                <a16:creationId xmlns:a16="http://schemas.microsoft.com/office/drawing/2014/main" id="{27570AF4-7175-5EA8-A858-CDEE84AB363E}"/>
              </a:ext>
            </a:extLst>
          </p:cNvPr>
          <p:cNvPicPr>
            <a:picLocks noChangeAspect="1"/>
          </p:cNvPicPr>
          <p:nvPr/>
        </p:nvPicPr>
        <p:blipFill>
          <a:blip r:embed="rId6"/>
          <a:stretch>
            <a:fillRect/>
          </a:stretch>
        </p:blipFill>
        <p:spPr>
          <a:xfrm>
            <a:off x="3870162" y="2822295"/>
            <a:ext cx="2972215" cy="1857634"/>
          </a:xfrm>
          <a:prstGeom prst="rect">
            <a:avLst/>
          </a:prstGeom>
        </p:spPr>
      </p:pic>
      <p:sp>
        <p:nvSpPr>
          <p:cNvPr id="7" name="Google Shape;845;p42">
            <a:extLst>
              <a:ext uri="{FF2B5EF4-FFF2-40B4-BE49-F238E27FC236}">
                <a16:creationId xmlns:a16="http://schemas.microsoft.com/office/drawing/2014/main" id="{02F96451-3232-D592-BAF0-6BC3A4FE5482}"/>
              </a:ext>
            </a:extLst>
          </p:cNvPr>
          <p:cNvSpPr txBox="1">
            <a:spLocks/>
          </p:cNvSpPr>
          <p:nvPr/>
        </p:nvSpPr>
        <p:spPr>
          <a:xfrm>
            <a:off x="415625" y="672563"/>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dirty="0"/>
              <a:t>Shap value Graph</a:t>
            </a:r>
          </a:p>
        </p:txBody>
      </p:sp>
      <p:sp>
        <p:nvSpPr>
          <p:cNvPr id="8" name="Google Shape;846;p42">
            <a:extLst>
              <a:ext uri="{FF2B5EF4-FFF2-40B4-BE49-F238E27FC236}">
                <a16:creationId xmlns:a16="http://schemas.microsoft.com/office/drawing/2014/main" id="{D0BB031E-126E-80F3-96BC-A0C801C17751}"/>
              </a:ext>
            </a:extLst>
          </p:cNvPr>
          <p:cNvSpPr txBox="1">
            <a:spLocks/>
          </p:cNvSpPr>
          <p:nvPr/>
        </p:nvSpPr>
        <p:spPr>
          <a:xfrm>
            <a:off x="4255269" y="650008"/>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buFont typeface="Arial"/>
              <a:buNone/>
            </a:pPr>
            <a:r>
              <a:rPr lang="en-US" dirty="0" err="1"/>
              <a:t>Shap</a:t>
            </a:r>
            <a:r>
              <a:rPr lang="en-US" dirty="0"/>
              <a:t> value impact on the model</a:t>
            </a:r>
          </a:p>
        </p:txBody>
      </p:sp>
      <p:sp>
        <p:nvSpPr>
          <p:cNvPr id="9" name="Google Shape;1796;p51">
            <a:extLst>
              <a:ext uri="{FF2B5EF4-FFF2-40B4-BE49-F238E27FC236}">
                <a16:creationId xmlns:a16="http://schemas.microsoft.com/office/drawing/2014/main" id="{FAEEFD3A-6D03-6925-F2DB-232D8677306C}"/>
              </a:ext>
            </a:extLst>
          </p:cNvPr>
          <p:cNvSpPr txBox="1"/>
          <p:nvPr/>
        </p:nvSpPr>
        <p:spPr>
          <a:xfrm>
            <a:off x="1187502" y="2602524"/>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Train set</a:t>
            </a:r>
            <a:endParaRPr sz="1000" dirty="0">
              <a:solidFill>
                <a:schemeClr val="bg1">
                  <a:lumMod val="65000"/>
                  <a:lumOff val="35000"/>
                </a:schemeClr>
              </a:solidFill>
              <a:latin typeface="Calibri"/>
              <a:ea typeface="Calibri"/>
              <a:cs typeface="Calibri"/>
              <a:sym typeface="Calibri"/>
            </a:endParaRPr>
          </a:p>
        </p:txBody>
      </p:sp>
      <p:sp>
        <p:nvSpPr>
          <p:cNvPr id="10" name="Google Shape;1796;p51">
            <a:extLst>
              <a:ext uri="{FF2B5EF4-FFF2-40B4-BE49-F238E27FC236}">
                <a16:creationId xmlns:a16="http://schemas.microsoft.com/office/drawing/2014/main" id="{2B60CD27-724C-D656-B6F9-970B60314199}"/>
              </a:ext>
            </a:extLst>
          </p:cNvPr>
          <p:cNvSpPr txBox="1"/>
          <p:nvPr/>
        </p:nvSpPr>
        <p:spPr>
          <a:xfrm>
            <a:off x="4255269" y="2572127"/>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validation set</a:t>
            </a:r>
            <a:endParaRPr sz="1000" dirty="0">
              <a:solidFill>
                <a:schemeClr val="bg1">
                  <a:lumMod val="65000"/>
                  <a:lumOff val="35000"/>
                </a:schemeClr>
              </a:solidFill>
              <a:latin typeface="Calibri"/>
              <a:ea typeface="Calibri"/>
              <a:cs typeface="Calibri"/>
              <a:sym typeface="Calibri"/>
            </a:endParaRPr>
          </a:p>
        </p:txBody>
      </p:sp>
      <p:sp>
        <p:nvSpPr>
          <p:cNvPr id="12" name="Google Shape;1796;p51">
            <a:extLst>
              <a:ext uri="{FF2B5EF4-FFF2-40B4-BE49-F238E27FC236}">
                <a16:creationId xmlns:a16="http://schemas.microsoft.com/office/drawing/2014/main" id="{ABC40C41-E1B3-967D-AE2E-51BC725DB4BF}"/>
              </a:ext>
            </a:extLst>
          </p:cNvPr>
          <p:cNvSpPr txBox="1"/>
          <p:nvPr/>
        </p:nvSpPr>
        <p:spPr>
          <a:xfrm>
            <a:off x="1187502" y="4702934"/>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Test set</a:t>
            </a:r>
            <a:endParaRPr sz="1000" dirty="0">
              <a:solidFill>
                <a:schemeClr val="bg1">
                  <a:lumMod val="65000"/>
                  <a:lumOff val="35000"/>
                </a:schemeClr>
              </a:solidFill>
              <a:latin typeface="Calibri"/>
              <a:ea typeface="Calibri"/>
              <a:cs typeface="Calibri"/>
              <a:sym typeface="Calibri"/>
            </a:endParaRPr>
          </a:p>
        </p:txBody>
      </p:sp>
      <p:sp>
        <p:nvSpPr>
          <p:cNvPr id="14" name="Google Shape;1796;p51">
            <a:extLst>
              <a:ext uri="{FF2B5EF4-FFF2-40B4-BE49-F238E27FC236}">
                <a16:creationId xmlns:a16="http://schemas.microsoft.com/office/drawing/2014/main" id="{4B6BAF2A-E1BE-3D2A-B9D0-29D204B3E264}"/>
              </a:ext>
            </a:extLst>
          </p:cNvPr>
          <p:cNvSpPr txBox="1"/>
          <p:nvPr/>
        </p:nvSpPr>
        <p:spPr>
          <a:xfrm>
            <a:off x="4255269" y="4664632"/>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ROC-AUC Curve for the validation set</a:t>
            </a:r>
            <a:endParaRPr sz="1000" dirty="0">
              <a:solidFill>
                <a:schemeClr val="bg1">
                  <a:lumMod val="65000"/>
                  <a:lumOff val="35000"/>
                </a:schemeClr>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B8DE5373-C65D-EB6D-D79A-D4E5E79ECAC3}"/>
              </a:ext>
            </a:extLst>
          </p:cNvPr>
          <p:cNvPicPr>
            <a:picLocks noChangeAspect="1"/>
          </p:cNvPicPr>
          <p:nvPr/>
        </p:nvPicPr>
        <p:blipFill>
          <a:blip r:embed="rId7"/>
          <a:stretch>
            <a:fillRect/>
          </a:stretch>
        </p:blipFill>
        <p:spPr>
          <a:xfrm>
            <a:off x="6871595" y="1250450"/>
            <a:ext cx="1952898" cy="3143689"/>
          </a:xfrm>
          <a:prstGeom prst="rect">
            <a:avLst/>
          </a:prstGeom>
        </p:spPr>
      </p:pic>
      <p:sp>
        <p:nvSpPr>
          <p:cNvPr id="16" name="Google Shape;1796;p51">
            <a:extLst>
              <a:ext uri="{FF2B5EF4-FFF2-40B4-BE49-F238E27FC236}">
                <a16:creationId xmlns:a16="http://schemas.microsoft.com/office/drawing/2014/main" id="{3FE3B8D0-1667-E825-72CE-86ED95C70859}"/>
              </a:ext>
            </a:extLst>
          </p:cNvPr>
          <p:cNvSpPr txBox="1"/>
          <p:nvPr/>
        </p:nvSpPr>
        <p:spPr>
          <a:xfrm>
            <a:off x="6892004" y="4639919"/>
            <a:ext cx="2616326" cy="188523"/>
          </a:xfrm>
          <a:prstGeom prst="rect">
            <a:avLst/>
          </a:prstGeom>
          <a:noFill/>
          <a:ln>
            <a:noFill/>
          </a:ln>
        </p:spPr>
        <p:txBody>
          <a:bodyPr spcFirstLastPara="1" wrap="square" lIns="34300" tIns="17150" rIns="34300" bIns="17150" anchor="t" anchorCtr="0">
            <a:spAutoFit/>
          </a:bodyPr>
          <a:lstStyle/>
          <a:p>
            <a:pPr marL="0" marR="0" lvl="0" indent="0" rtl="0">
              <a:lnSpc>
                <a:spcPct val="100000"/>
              </a:lnSpc>
              <a:spcBef>
                <a:spcPts val="0"/>
              </a:spcBef>
              <a:spcAft>
                <a:spcPts val="0"/>
              </a:spcAft>
              <a:buClr>
                <a:schemeClr val="dk1"/>
              </a:buClr>
              <a:buSzPts val="900"/>
              <a:buFont typeface="Arial"/>
              <a:buNone/>
            </a:pPr>
            <a:r>
              <a:rPr lang="en-US" sz="1000" dirty="0">
                <a:solidFill>
                  <a:schemeClr val="bg1">
                    <a:lumMod val="65000"/>
                    <a:lumOff val="35000"/>
                  </a:schemeClr>
                </a:solidFill>
                <a:latin typeface="Calibri"/>
                <a:ea typeface="Calibri"/>
                <a:cs typeface="Calibri"/>
                <a:sym typeface="Calibri"/>
              </a:rPr>
              <a:t>Feature importance of the variables</a:t>
            </a:r>
            <a:endParaRPr sz="1000" dirty="0">
              <a:solidFill>
                <a:schemeClr val="bg1">
                  <a:lumMod val="65000"/>
                  <a:lumOff val="35000"/>
                </a:schemeClr>
              </a:solidFill>
              <a:latin typeface="Calibri"/>
              <a:ea typeface="Calibri"/>
              <a:cs typeface="Calibri"/>
              <a:sym typeface="Calibri"/>
            </a:endParaRPr>
          </a:p>
        </p:txBody>
      </p:sp>
    </p:spTree>
    <p:extLst>
      <p:ext uri="{BB962C8B-B14F-4D97-AF65-F5344CB8AC3E}">
        <p14:creationId xmlns:p14="http://schemas.microsoft.com/office/powerpoint/2010/main" val="2755522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06 – Model Misclassification : Urination and Defecation</a:t>
            </a:r>
            <a:endParaRPr dirty="0"/>
          </a:p>
        </p:txBody>
      </p:sp>
      <p:pic>
        <p:nvPicPr>
          <p:cNvPr id="4" name="Picture 3">
            <a:extLst>
              <a:ext uri="{FF2B5EF4-FFF2-40B4-BE49-F238E27FC236}">
                <a16:creationId xmlns:a16="http://schemas.microsoft.com/office/drawing/2014/main" id="{7E2C80BD-1E9C-294F-C3CD-22521C390E72}"/>
              </a:ext>
            </a:extLst>
          </p:cNvPr>
          <p:cNvPicPr>
            <a:picLocks noChangeAspect="1"/>
          </p:cNvPicPr>
          <p:nvPr/>
        </p:nvPicPr>
        <p:blipFill>
          <a:blip r:embed="rId3"/>
          <a:stretch>
            <a:fillRect/>
          </a:stretch>
        </p:blipFill>
        <p:spPr>
          <a:xfrm>
            <a:off x="167941" y="728679"/>
            <a:ext cx="2903135" cy="1824327"/>
          </a:xfrm>
          <a:prstGeom prst="rect">
            <a:avLst/>
          </a:prstGeom>
        </p:spPr>
      </p:pic>
      <p:pic>
        <p:nvPicPr>
          <p:cNvPr id="8" name="Picture 7">
            <a:extLst>
              <a:ext uri="{FF2B5EF4-FFF2-40B4-BE49-F238E27FC236}">
                <a16:creationId xmlns:a16="http://schemas.microsoft.com/office/drawing/2014/main" id="{7E41F19A-FB0A-DCFC-94A1-5E8B1EF811F9}"/>
              </a:ext>
            </a:extLst>
          </p:cNvPr>
          <p:cNvPicPr>
            <a:picLocks noChangeAspect="1"/>
          </p:cNvPicPr>
          <p:nvPr/>
        </p:nvPicPr>
        <p:blipFill>
          <a:blip r:embed="rId4"/>
          <a:stretch>
            <a:fillRect/>
          </a:stretch>
        </p:blipFill>
        <p:spPr>
          <a:xfrm>
            <a:off x="6038642" y="723391"/>
            <a:ext cx="2701405" cy="1762930"/>
          </a:xfrm>
          <a:prstGeom prst="rect">
            <a:avLst/>
          </a:prstGeom>
        </p:spPr>
      </p:pic>
      <p:pic>
        <p:nvPicPr>
          <p:cNvPr id="10" name="Picture 9">
            <a:extLst>
              <a:ext uri="{FF2B5EF4-FFF2-40B4-BE49-F238E27FC236}">
                <a16:creationId xmlns:a16="http://schemas.microsoft.com/office/drawing/2014/main" id="{36A0F62F-D81B-9D34-66E1-A6128CADB86D}"/>
              </a:ext>
            </a:extLst>
          </p:cNvPr>
          <p:cNvPicPr>
            <a:picLocks noChangeAspect="1"/>
          </p:cNvPicPr>
          <p:nvPr/>
        </p:nvPicPr>
        <p:blipFill>
          <a:blip r:embed="rId5"/>
          <a:stretch>
            <a:fillRect/>
          </a:stretch>
        </p:blipFill>
        <p:spPr>
          <a:xfrm>
            <a:off x="3251577" y="760740"/>
            <a:ext cx="2675093" cy="1754160"/>
          </a:xfrm>
          <a:prstGeom prst="rect">
            <a:avLst/>
          </a:prstGeom>
        </p:spPr>
      </p:pic>
      <p:pic>
        <p:nvPicPr>
          <p:cNvPr id="14" name="Picture 13">
            <a:extLst>
              <a:ext uri="{FF2B5EF4-FFF2-40B4-BE49-F238E27FC236}">
                <a16:creationId xmlns:a16="http://schemas.microsoft.com/office/drawing/2014/main" id="{CBCEF2F7-4C5F-6A03-930B-6C8223A63EF6}"/>
              </a:ext>
            </a:extLst>
          </p:cNvPr>
          <p:cNvPicPr>
            <a:picLocks noChangeAspect="1"/>
          </p:cNvPicPr>
          <p:nvPr/>
        </p:nvPicPr>
        <p:blipFill>
          <a:blip r:embed="rId6"/>
          <a:stretch>
            <a:fillRect/>
          </a:stretch>
        </p:blipFill>
        <p:spPr>
          <a:xfrm>
            <a:off x="329889" y="2831044"/>
            <a:ext cx="2754031" cy="1754160"/>
          </a:xfrm>
          <a:prstGeom prst="rect">
            <a:avLst/>
          </a:prstGeom>
        </p:spPr>
      </p:pic>
      <p:pic>
        <p:nvPicPr>
          <p:cNvPr id="16" name="Picture 15">
            <a:extLst>
              <a:ext uri="{FF2B5EF4-FFF2-40B4-BE49-F238E27FC236}">
                <a16:creationId xmlns:a16="http://schemas.microsoft.com/office/drawing/2014/main" id="{990508DB-152D-57A3-CF12-73A697C49D04}"/>
              </a:ext>
            </a:extLst>
          </p:cNvPr>
          <p:cNvPicPr>
            <a:picLocks noChangeAspect="1"/>
          </p:cNvPicPr>
          <p:nvPr/>
        </p:nvPicPr>
        <p:blipFill>
          <a:blip r:embed="rId7"/>
          <a:stretch>
            <a:fillRect/>
          </a:stretch>
        </p:blipFill>
        <p:spPr>
          <a:xfrm>
            <a:off x="3156076" y="2872171"/>
            <a:ext cx="2894364" cy="1789243"/>
          </a:xfrm>
          <a:prstGeom prst="rect">
            <a:avLst/>
          </a:prstGeom>
        </p:spPr>
      </p:pic>
      <p:pic>
        <p:nvPicPr>
          <p:cNvPr id="18" name="Picture 17">
            <a:extLst>
              <a:ext uri="{FF2B5EF4-FFF2-40B4-BE49-F238E27FC236}">
                <a16:creationId xmlns:a16="http://schemas.microsoft.com/office/drawing/2014/main" id="{3FD4CFD2-50BC-8851-9F0D-CC936C87982A}"/>
              </a:ext>
            </a:extLst>
          </p:cNvPr>
          <p:cNvPicPr>
            <a:picLocks noChangeAspect="1"/>
          </p:cNvPicPr>
          <p:nvPr/>
        </p:nvPicPr>
        <p:blipFill>
          <a:blip r:embed="rId8"/>
          <a:stretch>
            <a:fillRect/>
          </a:stretch>
        </p:blipFill>
        <p:spPr>
          <a:xfrm>
            <a:off x="6090184" y="2833310"/>
            <a:ext cx="2727718" cy="1780472"/>
          </a:xfrm>
          <a:prstGeom prst="rect">
            <a:avLst/>
          </a:prstGeom>
        </p:spPr>
      </p:pic>
      <p:sp>
        <p:nvSpPr>
          <p:cNvPr id="2" name="Google Shape;844;p42">
            <a:extLst>
              <a:ext uri="{FF2B5EF4-FFF2-40B4-BE49-F238E27FC236}">
                <a16:creationId xmlns:a16="http://schemas.microsoft.com/office/drawing/2014/main" id="{B1B62300-1025-AA8E-0224-B37E25D3F53C}"/>
              </a:ext>
            </a:extLst>
          </p:cNvPr>
          <p:cNvSpPr txBox="1">
            <a:spLocks/>
          </p:cNvSpPr>
          <p:nvPr/>
        </p:nvSpPr>
        <p:spPr>
          <a:xfrm>
            <a:off x="718809" y="2489069"/>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For higher time span then there is misclass. </a:t>
            </a:r>
          </a:p>
        </p:txBody>
      </p:sp>
      <p:sp>
        <p:nvSpPr>
          <p:cNvPr id="3" name="Google Shape;844;p42">
            <a:extLst>
              <a:ext uri="{FF2B5EF4-FFF2-40B4-BE49-F238E27FC236}">
                <a16:creationId xmlns:a16="http://schemas.microsoft.com/office/drawing/2014/main" id="{C23E1E57-07EB-DB3C-4D20-DB0CBFD4E015}"/>
              </a:ext>
            </a:extLst>
          </p:cNvPr>
          <p:cNvSpPr txBox="1">
            <a:spLocks/>
          </p:cNvSpPr>
          <p:nvPr/>
        </p:nvSpPr>
        <p:spPr>
          <a:xfrm>
            <a:off x="721081" y="4575956"/>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Higher PSDF tends to miss class.</a:t>
            </a:r>
          </a:p>
        </p:txBody>
      </p:sp>
      <p:sp>
        <p:nvSpPr>
          <p:cNvPr id="5" name="Google Shape;844;p42">
            <a:extLst>
              <a:ext uri="{FF2B5EF4-FFF2-40B4-BE49-F238E27FC236}">
                <a16:creationId xmlns:a16="http://schemas.microsoft.com/office/drawing/2014/main" id="{02592E59-17F4-FBD3-6D23-BFB6ED017162}"/>
              </a:ext>
            </a:extLst>
          </p:cNvPr>
          <p:cNvSpPr txBox="1">
            <a:spLocks/>
          </p:cNvSpPr>
          <p:nvPr/>
        </p:nvSpPr>
        <p:spPr>
          <a:xfrm>
            <a:off x="3490228" y="2489068"/>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For lower log entropy of std then there is misclass. </a:t>
            </a:r>
          </a:p>
        </p:txBody>
      </p:sp>
      <p:sp>
        <p:nvSpPr>
          <p:cNvPr id="6" name="Google Shape;844;p42">
            <a:extLst>
              <a:ext uri="{FF2B5EF4-FFF2-40B4-BE49-F238E27FC236}">
                <a16:creationId xmlns:a16="http://schemas.microsoft.com/office/drawing/2014/main" id="{7DB6E7EC-36AC-69AA-AF2C-6F45895E9480}"/>
              </a:ext>
            </a:extLst>
          </p:cNvPr>
          <p:cNvSpPr txBox="1">
            <a:spLocks/>
          </p:cNvSpPr>
          <p:nvPr/>
        </p:nvSpPr>
        <p:spPr>
          <a:xfrm>
            <a:off x="3513771" y="4581831"/>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No impact of misclass on PSDF mean value</a:t>
            </a:r>
          </a:p>
        </p:txBody>
      </p:sp>
      <p:sp>
        <p:nvSpPr>
          <p:cNvPr id="7" name="Google Shape;844;p42">
            <a:extLst>
              <a:ext uri="{FF2B5EF4-FFF2-40B4-BE49-F238E27FC236}">
                <a16:creationId xmlns:a16="http://schemas.microsoft.com/office/drawing/2014/main" id="{B6B7D234-51C3-A74F-D658-E47D244EA16E}"/>
              </a:ext>
            </a:extLst>
          </p:cNvPr>
          <p:cNvSpPr txBox="1">
            <a:spLocks/>
          </p:cNvSpPr>
          <p:nvPr/>
        </p:nvSpPr>
        <p:spPr>
          <a:xfrm>
            <a:off x="6229065" y="2514900"/>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No impact of misclass on skew of load</a:t>
            </a:r>
          </a:p>
        </p:txBody>
      </p:sp>
      <p:sp>
        <p:nvSpPr>
          <p:cNvPr id="9" name="Google Shape;844;p42">
            <a:extLst>
              <a:ext uri="{FF2B5EF4-FFF2-40B4-BE49-F238E27FC236}">
                <a16:creationId xmlns:a16="http://schemas.microsoft.com/office/drawing/2014/main" id="{A8A35367-7D16-45E9-1061-57B69A65AC24}"/>
              </a:ext>
            </a:extLst>
          </p:cNvPr>
          <p:cNvSpPr txBox="1">
            <a:spLocks/>
          </p:cNvSpPr>
          <p:nvPr/>
        </p:nvSpPr>
        <p:spPr>
          <a:xfrm>
            <a:off x="6344607" y="4648588"/>
            <a:ext cx="2498523" cy="18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050" dirty="0"/>
              <a:t>Higher std of PSD on misclass </a:t>
            </a:r>
          </a:p>
        </p:txBody>
      </p:sp>
    </p:spTree>
    <p:extLst>
      <p:ext uri="{BB962C8B-B14F-4D97-AF65-F5344CB8AC3E}">
        <p14:creationId xmlns:p14="http://schemas.microsoft.com/office/powerpoint/2010/main" val="3526292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07. Business Insight</a:t>
            </a:r>
            <a:endParaRPr dirty="0"/>
          </a:p>
        </p:txBody>
      </p:sp>
      <p:sp>
        <p:nvSpPr>
          <p:cNvPr id="6" name="Rectangle: Rounded Corners 5">
            <a:extLst>
              <a:ext uri="{FF2B5EF4-FFF2-40B4-BE49-F238E27FC236}">
                <a16:creationId xmlns:a16="http://schemas.microsoft.com/office/drawing/2014/main" id="{AF3B2EF9-F7FF-65F2-76F4-3298E93BD0AC}"/>
              </a:ext>
            </a:extLst>
          </p:cNvPr>
          <p:cNvSpPr/>
          <p:nvPr/>
        </p:nvSpPr>
        <p:spPr>
          <a:xfrm>
            <a:off x="449467" y="3206256"/>
            <a:ext cx="2709920" cy="8460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b="1" dirty="0">
                <a:solidFill>
                  <a:schemeClr val="bg1">
                    <a:lumMod val="75000"/>
                    <a:lumOff val="25000"/>
                  </a:schemeClr>
                </a:solidFill>
              </a:rPr>
              <a:t>A) Log energy </a:t>
            </a:r>
            <a:r>
              <a:rPr lang="en-IN" sz="1000" dirty="0">
                <a:solidFill>
                  <a:schemeClr val="bg1">
                    <a:lumMod val="75000"/>
                    <a:lumOff val="25000"/>
                  </a:schemeClr>
                </a:solidFill>
              </a:rPr>
              <a:t>entropy is directly says that more entropy  will cause the non- elimination that is directly impacted on the health of Cat </a:t>
            </a:r>
          </a:p>
        </p:txBody>
      </p:sp>
      <p:grpSp>
        <p:nvGrpSpPr>
          <p:cNvPr id="13" name="Group 12">
            <a:extLst>
              <a:ext uri="{FF2B5EF4-FFF2-40B4-BE49-F238E27FC236}">
                <a16:creationId xmlns:a16="http://schemas.microsoft.com/office/drawing/2014/main" id="{4519313B-D797-7442-4ADB-41C51EDCAE12}"/>
              </a:ext>
            </a:extLst>
          </p:cNvPr>
          <p:cNvGrpSpPr/>
          <p:nvPr/>
        </p:nvGrpSpPr>
        <p:grpSpPr>
          <a:xfrm>
            <a:off x="327745" y="977668"/>
            <a:ext cx="2832820" cy="1856484"/>
            <a:chOff x="3425858" y="656761"/>
            <a:chExt cx="5111547" cy="2349419"/>
          </a:xfrm>
        </p:grpSpPr>
        <p:sp>
          <p:nvSpPr>
            <p:cNvPr id="4" name="Google Shape;845;p42">
              <a:extLst>
                <a:ext uri="{FF2B5EF4-FFF2-40B4-BE49-F238E27FC236}">
                  <a16:creationId xmlns:a16="http://schemas.microsoft.com/office/drawing/2014/main" id="{FAFA61E2-E65F-208F-531E-05F29F7DFB53}"/>
                </a:ext>
              </a:extLst>
            </p:cNvPr>
            <p:cNvSpPr txBox="1">
              <a:spLocks/>
            </p:cNvSpPr>
            <p:nvPr/>
          </p:nvSpPr>
          <p:spPr>
            <a:xfrm>
              <a:off x="4354773" y="2898290"/>
              <a:ext cx="862955" cy="799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8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IN" dirty="0"/>
                <a:t>Defecation</a:t>
              </a:r>
            </a:p>
          </p:txBody>
        </p:sp>
        <p:pic>
          <p:nvPicPr>
            <p:cNvPr id="5" name="Picture 4">
              <a:extLst>
                <a:ext uri="{FF2B5EF4-FFF2-40B4-BE49-F238E27FC236}">
                  <a16:creationId xmlns:a16="http://schemas.microsoft.com/office/drawing/2014/main" id="{D3DF587D-9683-A6E0-2A59-763EF2A75C95}"/>
                </a:ext>
              </a:extLst>
            </p:cNvPr>
            <p:cNvPicPr>
              <a:picLocks noChangeAspect="1"/>
            </p:cNvPicPr>
            <p:nvPr/>
          </p:nvPicPr>
          <p:blipFill rotWithShape="1">
            <a:blip r:embed="rId3"/>
            <a:srcRect b="11201"/>
            <a:stretch/>
          </p:blipFill>
          <p:spPr>
            <a:xfrm>
              <a:off x="3425858" y="656762"/>
              <a:ext cx="3652275" cy="2241525"/>
            </a:xfrm>
            <a:prstGeom prst="rect">
              <a:avLst/>
            </a:prstGeom>
          </p:spPr>
        </p:pic>
        <p:pic>
          <p:nvPicPr>
            <p:cNvPr id="8" name="Picture 7">
              <a:extLst>
                <a:ext uri="{FF2B5EF4-FFF2-40B4-BE49-F238E27FC236}">
                  <a16:creationId xmlns:a16="http://schemas.microsoft.com/office/drawing/2014/main" id="{F2A6750C-732D-0890-BFB7-35F510DDEE95}"/>
                </a:ext>
              </a:extLst>
            </p:cNvPr>
            <p:cNvPicPr>
              <a:picLocks noChangeAspect="1"/>
            </p:cNvPicPr>
            <p:nvPr/>
          </p:nvPicPr>
          <p:blipFill rotWithShape="1">
            <a:blip r:embed="rId4"/>
            <a:srcRect l="17465" t="5596" r="8945" b="22279"/>
            <a:stretch/>
          </p:blipFill>
          <p:spPr>
            <a:xfrm>
              <a:off x="3971601" y="1532698"/>
              <a:ext cx="2954397" cy="1247636"/>
            </a:xfrm>
            <a:prstGeom prst="rect">
              <a:avLst/>
            </a:prstGeom>
          </p:spPr>
        </p:pic>
        <p:pic>
          <p:nvPicPr>
            <p:cNvPr id="9" name="Picture 8">
              <a:extLst>
                <a:ext uri="{FF2B5EF4-FFF2-40B4-BE49-F238E27FC236}">
                  <a16:creationId xmlns:a16="http://schemas.microsoft.com/office/drawing/2014/main" id="{8B11546B-BB30-E37E-D262-9F8644631BBF}"/>
                </a:ext>
              </a:extLst>
            </p:cNvPr>
            <p:cNvPicPr>
              <a:picLocks noChangeAspect="1"/>
            </p:cNvPicPr>
            <p:nvPr/>
          </p:nvPicPr>
          <p:blipFill rotWithShape="1">
            <a:blip r:embed="rId3"/>
            <a:srcRect l="57032" b="11201"/>
            <a:stretch/>
          </p:blipFill>
          <p:spPr>
            <a:xfrm>
              <a:off x="6968116" y="656761"/>
              <a:ext cx="1569289" cy="2241526"/>
            </a:xfrm>
            <a:prstGeom prst="rect">
              <a:avLst/>
            </a:prstGeom>
          </p:spPr>
        </p:pic>
        <p:sp>
          <p:nvSpPr>
            <p:cNvPr id="10" name="Rectangle 9">
              <a:extLst>
                <a:ext uri="{FF2B5EF4-FFF2-40B4-BE49-F238E27FC236}">
                  <a16:creationId xmlns:a16="http://schemas.microsoft.com/office/drawing/2014/main" id="{F94E7869-C742-243B-241D-99873C365E30}"/>
                </a:ext>
              </a:extLst>
            </p:cNvPr>
            <p:cNvSpPr>
              <a:spLocks/>
            </p:cNvSpPr>
            <p:nvPr/>
          </p:nvSpPr>
          <p:spPr>
            <a:xfrm>
              <a:off x="3993528" y="832419"/>
              <a:ext cx="2651700" cy="700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Google Shape;845;p42">
              <a:extLst>
                <a:ext uri="{FF2B5EF4-FFF2-40B4-BE49-F238E27FC236}">
                  <a16:creationId xmlns:a16="http://schemas.microsoft.com/office/drawing/2014/main" id="{1CB558AE-4A1C-A586-50A8-32F44474D2F4}"/>
                </a:ext>
              </a:extLst>
            </p:cNvPr>
            <p:cNvSpPr txBox="1">
              <a:spLocks/>
            </p:cNvSpPr>
            <p:nvPr/>
          </p:nvSpPr>
          <p:spPr>
            <a:xfrm>
              <a:off x="5941789" y="2898289"/>
              <a:ext cx="862955" cy="799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sz="800" b="0" dirty="0">
                  <a:solidFill>
                    <a:schemeClr val="bg1">
                      <a:lumMod val="65000"/>
                      <a:lumOff val="35000"/>
                    </a:schemeClr>
                  </a:solidFill>
                  <a:sym typeface="Arial"/>
                </a:rPr>
                <a:t>Urination</a:t>
              </a:r>
            </a:p>
          </p:txBody>
        </p:sp>
        <p:sp>
          <p:nvSpPr>
            <p:cNvPr id="12" name="Google Shape;845;p42">
              <a:extLst>
                <a:ext uri="{FF2B5EF4-FFF2-40B4-BE49-F238E27FC236}">
                  <a16:creationId xmlns:a16="http://schemas.microsoft.com/office/drawing/2014/main" id="{4E707301-C83F-430C-279B-FB1B7885E1D2}"/>
                </a:ext>
              </a:extLst>
            </p:cNvPr>
            <p:cNvSpPr txBox="1">
              <a:spLocks/>
            </p:cNvSpPr>
            <p:nvPr/>
          </p:nvSpPr>
          <p:spPr>
            <a:xfrm>
              <a:off x="7140623" y="2898286"/>
              <a:ext cx="1340967" cy="10789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sz="800" b="0" dirty="0">
                  <a:solidFill>
                    <a:schemeClr val="bg1">
                      <a:lumMod val="65000"/>
                      <a:lumOff val="35000"/>
                    </a:schemeClr>
                  </a:solidFill>
                  <a:sym typeface="Arial"/>
                </a:rPr>
                <a:t>Non-Elimination</a:t>
              </a:r>
            </a:p>
          </p:txBody>
        </p:sp>
      </p:grpSp>
      <p:grpSp>
        <p:nvGrpSpPr>
          <p:cNvPr id="26" name="Group 25">
            <a:extLst>
              <a:ext uri="{FF2B5EF4-FFF2-40B4-BE49-F238E27FC236}">
                <a16:creationId xmlns:a16="http://schemas.microsoft.com/office/drawing/2014/main" id="{FD31F36D-1D23-F88A-6EF1-04AA674013FA}"/>
              </a:ext>
            </a:extLst>
          </p:cNvPr>
          <p:cNvGrpSpPr/>
          <p:nvPr/>
        </p:nvGrpSpPr>
        <p:grpSpPr>
          <a:xfrm>
            <a:off x="3265992" y="1004711"/>
            <a:ext cx="3245488" cy="1936537"/>
            <a:chOff x="6235077" y="3047016"/>
            <a:chExt cx="2716484" cy="1706974"/>
          </a:xfrm>
        </p:grpSpPr>
        <p:grpSp>
          <p:nvGrpSpPr>
            <p:cNvPr id="27" name="Group 26">
              <a:extLst>
                <a:ext uri="{FF2B5EF4-FFF2-40B4-BE49-F238E27FC236}">
                  <a16:creationId xmlns:a16="http://schemas.microsoft.com/office/drawing/2014/main" id="{39A227C4-6DA9-091C-A452-F4993B6D55C4}"/>
                </a:ext>
              </a:extLst>
            </p:cNvPr>
            <p:cNvGrpSpPr/>
            <p:nvPr/>
          </p:nvGrpSpPr>
          <p:grpSpPr>
            <a:xfrm>
              <a:off x="6235077" y="3047016"/>
              <a:ext cx="2350693" cy="1552676"/>
              <a:chOff x="6235077" y="2981609"/>
              <a:chExt cx="2364261" cy="1561638"/>
            </a:xfrm>
          </p:grpSpPr>
          <p:pic>
            <p:nvPicPr>
              <p:cNvPr id="29" name="Picture 28">
                <a:extLst>
                  <a:ext uri="{FF2B5EF4-FFF2-40B4-BE49-F238E27FC236}">
                    <a16:creationId xmlns:a16="http://schemas.microsoft.com/office/drawing/2014/main" id="{45C29965-C943-1E01-2EA5-E9309CE9E5DF}"/>
                  </a:ext>
                </a:extLst>
              </p:cNvPr>
              <p:cNvPicPr>
                <a:picLocks noChangeAspect="1"/>
              </p:cNvPicPr>
              <p:nvPr/>
            </p:nvPicPr>
            <p:blipFill>
              <a:blip r:embed="rId5"/>
              <a:stretch>
                <a:fillRect/>
              </a:stretch>
            </p:blipFill>
            <p:spPr>
              <a:xfrm>
                <a:off x="6235077" y="2984344"/>
                <a:ext cx="1641488" cy="1558903"/>
              </a:xfrm>
              <a:prstGeom prst="rect">
                <a:avLst/>
              </a:prstGeom>
            </p:spPr>
          </p:pic>
          <p:pic>
            <p:nvPicPr>
              <p:cNvPr id="30" name="Picture 29">
                <a:extLst>
                  <a:ext uri="{FF2B5EF4-FFF2-40B4-BE49-F238E27FC236}">
                    <a16:creationId xmlns:a16="http://schemas.microsoft.com/office/drawing/2014/main" id="{18C66F50-E37E-B4EE-C369-B34BCB0381FC}"/>
                  </a:ext>
                </a:extLst>
              </p:cNvPr>
              <p:cNvPicPr>
                <a:picLocks noChangeAspect="1"/>
              </p:cNvPicPr>
              <p:nvPr/>
            </p:nvPicPr>
            <p:blipFill rotWithShape="1">
              <a:blip r:embed="rId5"/>
              <a:srcRect l="15947"/>
              <a:stretch/>
            </p:blipFill>
            <p:spPr>
              <a:xfrm>
                <a:off x="7219613" y="2981609"/>
                <a:ext cx="1379725" cy="1558904"/>
              </a:xfrm>
              <a:prstGeom prst="rect">
                <a:avLst/>
              </a:prstGeom>
            </p:spPr>
          </p:pic>
          <p:pic>
            <p:nvPicPr>
              <p:cNvPr id="31" name="Picture 30">
                <a:extLst>
                  <a:ext uri="{FF2B5EF4-FFF2-40B4-BE49-F238E27FC236}">
                    <a16:creationId xmlns:a16="http://schemas.microsoft.com/office/drawing/2014/main" id="{510AC3D2-47AF-C1CF-1614-A3D1CE8DB5AA}"/>
                  </a:ext>
                </a:extLst>
              </p:cNvPr>
              <p:cNvPicPr>
                <a:picLocks noChangeAspect="1"/>
              </p:cNvPicPr>
              <p:nvPr/>
            </p:nvPicPr>
            <p:blipFill rotWithShape="1">
              <a:blip r:embed="rId6"/>
              <a:srcRect l="49478" t="7099" r="17561" b="65588"/>
              <a:stretch/>
            </p:blipFill>
            <p:spPr>
              <a:xfrm>
                <a:off x="6448178" y="3059289"/>
                <a:ext cx="746352" cy="1444979"/>
              </a:xfrm>
              <a:prstGeom prst="rect">
                <a:avLst/>
              </a:prstGeom>
            </p:spPr>
          </p:pic>
          <p:pic>
            <p:nvPicPr>
              <p:cNvPr id="32" name="Picture 31">
                <a:extLst>
                  <a:ext uri="{FF2B5EF4-FFF2-40B4-BE49-F238E27FC236}">
                    <a16:creationId xmlns:a16="http://schemas.microsoft.com/office/drawing/2014/main" id="{A1CDC6EB-40B7-ECD9-E2D6-199387BD07F4}"/>
                  </a:ext>
                </a:extLst>
              </p:cNvPr>
              <p:cNvPicPr>
                <a:picLocks noChangeAspect="1"/>
              </p:cNvPicPr>
              <p:nvPr/>
            </p:nvPicPr>
            <p:blipFill rotWithShape="1">
              <a:blip r:embed="rId6"/>
              <a:srcRect l="54863" t="25615" r="11380" b="18052"/>
              <a:stretch/>
            </p:blipFill>
            <p:spPr>
              <a:xfrm>
                <a:off x="6496840" y="3767114"/>
                <a:ext cx="603871" cy="745068"/>
              </a:xfrm>
              <a:prstGeom prst="rect">
                <a:avLst/>
              </a:prstGeom>
            </p:spPr>
          </p:pic>
        </p:grpSp>
        <p:sp>
          <p:nvSpPr>
            <p:cNvPr id="28" name="Google Shape;844;p42">
              <a:extLst>
                <a:ext uri="{FF2B5EF4-FFF2-40B4-BE49-F238E27FC236}">
                  <a16:creationId xmlns:a16="http://schemas.microsoft.com/office/drawing/2014/main" id="{637A3BE1-9A4A-A480-D120-27F451073F91}"/>
                </a:ext>
              </a:extLst>
            </p:cNvPr>
            <p:cNvSpPr txBox="1">
              <a:spLocks/>
            </p:cNvSpPr>
            <p:nvPr/>
          </p:nvSpPr>
          <p:spPr>
            <a:xfrm>
              <a:off x="6495338" y="4612709"/>
              <a:ext cx="2456223" cy="1412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lvl="0" indent="0" algn="l" rtl="0">
                <a:spcBef>
                  <a:spcPts val="0"/>
                </a:spcBef>
                <a:spcAft>
                  <a:spcPts val="0"/>
                </a:spcAft>
                <a:buNone/>
              </a:pPr>
              <a:r>
                <a:rPr lang="en-US" sz="800" b="0" dirty="0">
                  <a:solidFill>
                    <a:schemeClr val="bg1">
                      <a:lumMod val="65000"/>
                      <a:lumOff val="35000"/>
                    </a:schemeClr>
                  </a:solidFill>
                </a:rPr>
                <a:t>Non-elimination                Urination                  Defecation </a:t>
              </a:r>
            </a:p>
          </p:txBody>
        </p:sp>
      </p:grpSp>
      <p:sp>
        <p:nvSpPr>
          <p:cNvPr id="33" name="Rectangle: Rounded Corners 32">
            <a:extLst>
              <a:ext uri="{FF2B5EF4-FFF2-40B4-BE49-F238E27FC236}">
                <a16:creationId xmlns:a16="http://schemas.microsoft.com/office/drawing/2014/main" id="{7DD3627F-E8F6-D54B-F9F8-7136E5426395}"/>
              </a:ext>
            </a:extLst>
          </p:cNvPr>
          <p:cNvSpPr/>
          <p:nvPr/>
        </p:nvSpPr>
        <p:spPr>
          <a:xfrm>
            <a:off x="3494089" y="3205092"/>
            <a:ext cx="2580366" cy="8460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b="1" dirty="0">
                <a:solidFill>
                  <a:schemeClr val="bg1">
                    <a:lumMod val="75000"/>
                    <a:lumOff val="25000"/>
                  </a:schemeClr>
                </a:solidFill>
              </a:rPr>
              <a:t>B) Time taken </a:t>
            </a:r>
            <a:r>
              <a:rPr lang="en-IN" sz="1000" dirty="0">
                <a:solidFill>
                  <a:schemeClr val="bg1">
                    <a:lumMod val="75000"/>
                    <a:lumOff val="25000"/>
                  </a:schemeClr>
                </a:solidFill>
              </a:rPr>
              <a:t>is directly impact on the type of activity  may be used to describe the health that product used</a:t>
            </a:r>
          </a:p>
        </p:txBody>
      </p:sp>
      <p:grpSp>
        <p:nvGrpSpPr>
          <p:cNvPr id="22" name="Group 21">
            <a:extLst>
              <a:ext uri="{FF2B5EF4-FFF2-40B4-BE49-F238E27FC236}">
                <a16:creationId xmlns:a16="http://schemas.microsoft.com/office/drawing/2014/main" id="{D6DEC03C-2EC4-9CB1-D8A8-70AEB2C77924}"/>
              </a:ext>
            </a:extLst>
          </p:cNvPr>
          <p:cNvGrpSpPr/>
          <p:nvPr/>
        </p:nvGrpSpPr>
        <p:grpSpPr>
          <a:xfrm>
            <a:off x="6215697" y="937284"/>
            <a:ext cx="2762640" cy="2062094"/>
            <a:chOff x="6299673" y="1998349"/>
            <a:chExt cx="2762640" cy="1981477"/>
          </a:xfrm>
        </p:grpSpPr>
        <p:grpSp>
          <p:nvGrpSpPr>
            <p:cNvPr id="17" name="Group 16">
              <a:extLst>
                <a:ext uri="{FF2B5EF4-FFF2-40B4-BE49-F238E27FC236}">
                  <a16:creationId xmlns:a16="http://schemas.microsoft.com/office/drawing/2014/main" id="{BADCCAD9-8995-CBD0-4B9B-8D3994C6B606}"/>
                </a:ext>
              </a:extLst>
            </p:cNvPr>
            <p:cNvGrpSpPr/>
            <p:nvPr/>
          </p:nvGrpSpPr>
          <p:grpSpPr>
            <a:xfrm>
              <a:off x="6299673" y="1998349"/>
              <a:ext cx="2762640" cy="1981477"/>
              <a:chOff x="5089451" y="1903920"/>
              <a:chExt cx="3809973" cy="1981477"/>
            </a:xfrm>
          </p:grpSpPr>
          <p:pic>
            <p:nvPicPr>
              <p:cNvPr id="3" name="Picture 2">
                <a:extLst>
                  <a:ext uri="{FF2B5EF4-FFF2-40B4-BE49-F238E27FC236}">
                    <a16:creationId xmlns:a16="http://schemas.microsoft.com/office/drawing/2014/main" id="{F345CF9A-0962-F782-E4A1-BCB98A39BC24}"/>
                  </a:ext>
                </a:extLst>
              </p:cNvPr>
              <p:cNvPicPr>
                <a:picLocks noChangeAspect="1"/>
              </p:cNvPicPr>
              <p:nvPr/>
            </p:nvPicPr>
            <p:blipFill rotWithShape="1">
              <a:blip r:embed="rId7"/>
              <a:srcRect b="10945"/>
              <a:stretch/>
            </p:blipFill>
            <p:spPr>
              <a:xfrm>
                <a:off x="5089451" y="1905806"/>
                <a:ext cx="2734057" cy="1764626"/>
              </a:xfrm>
              <a:prstGeom prst="rect">
                <a:avLst/>
              </a:prstGeom>
            </p:spPr>
          </p:pic>
          <p:pic>
            <p:nvPicPr>
              <p:cNvPr id="14" name="Picture 13">
                <a:extLst>
                  <a:ext uri="{FF2B5EF4-FFF2-40B4-BE49-F238E27FC236}">
                    <a16:creationId xmlns:a16="http://schemas.microsoft.com/office/drawing/2014/main" id="{75A67E51-4894-B762-F6F0-9ACC4C3A5BEC}"/>
                  </a:ext>
                </a:extLst>
              </p:cNvPr>
              <p:cNvPicPr>
                <a:picLocks noChangeAspect="1"/>
              </p:cNvPicPr>
              <p:nvPr/>
            </p:nvPicPr>
            <p:blipFill rotWithShape="1">
              <a:blip r:embed="rId8"/>
              <a:srcRect l="52684" t="11180" b="9344"/>
              <a:stretch/>
            </p:blipFill>
            <p:spPr>
              <a:xfrm>
                <a:off x="7733714" y="2302933"/>
                <a:ext cx="1165710" cy="1387195"/>
              </a:xfrm>
              <a:prstGeom prst="rect">
                <a:avLst/>
              </a:prstGeom>
            </p:spPr>
          </p:pic>
          <p:pic>
            <p:nvPicPr>
              <p:cNvPr id="15" name="Picture 14">
                <a:extLst>
                  <a:ext uri="{FF2B5EF4-FFF2-40B4-BE49-F238E27FC236}">
                    <a16:creationId xmlns:a16="http://schemas.microsoft.com/office/drawing/2014/main" id="{62AF5FAB-6A23-A057-B53E-09EE9E34D6B6}"/>
                  </a:ext>
                </a:extLst>
              </p:cNvPr>
              <p:cNvPicPr>
                <a:picLocks noChangeAspect="1"/>
              </p:cNvPicPr>
              <p:nvPr/>
            </p:nvPicPr>
            <p:blipFill rotWithShape="1">
              <a:blip r:embed="rId7"/>
              <a:srcRect l="93508"/>
              <a:stretch/>
            </p:blipFill>
            <p:spPr>
              <a:xfrm>
                <a:off x="8689820" y="1903920"/>
                <a:ext cx="177497" cy="1981477"/>
              </a:xfrm>
              <a:prstGeom prst="rect">
                <a:avLst/>
              </a:prstGeom>
            </p:spPr>
          </p:pic>
          <p:pic>
            <p:nvPicPr>
              <p:cNvPr id="16" name="Picture 15">
                <a:extLst>
                  <a:ext uri="{FF2B5EF4-FFF2-40B4-BE49-F238E27FC236}">
                    <a16:creationId xmlns:a16="http://schemas.microsoft.com/office/drawing/2014/main" id="{9C3265C9-A859-0E2C-9A50-C6857B14C80F}"/>
                  </a:ext>
                </a:extLst>
              </p:cNvPr>
              <p:cNvPicPr>
                <a:picLocks noChangeAspect="1"/>
              </p:cNvPicPr>
              <p:nvPr/>
            </p:nvPicPr>
            <p:blipFill rotWithShape="1">
              <a:blip r:embed="rId7"/>
              <a:srcRect l="52771" t="4672" b="79956"/>
              <a:stretch/>
            </p:blipFill>
            <p:spPr>
              <a:xfrm>
                <a:off x="7586970" y="1998349"/>
                <a:ext cx="1291271" cy="304583"/>
              </a:xfrm>
              <a:prstGeom prst="rect">
                <a:avLst/>
              </a:prstGeom>
            </p:spPr>
          </p:pic>
        </p:grpSp>
        <p:grpSp>
          <p:nvGrpSpPr>
            <p:cNvPr id="21" name="Group 20">
              <a:extLst>
                <a:ext uri="{FF2B5EF4-FFF2-40B4-BE49-F238E27FC236}">
                  <a16:creationId xmlns:a16="http://schemas.microsoft.com/office/drawing/2014/main" id="{84BB2066-89AC-3E37-CCFF-96000B99F50E}"/>
                </a:ext>
              </a:extLst>
            </p:cNvPr>
            <p:cNvGrpSpPr/>
            <p:nvPr/>
          </p:nvGrpSpPr>
          <p:grpSpPr>
            <a:xfrm>
              <a:off x="6752869" y="3755725"/>
              <a:ext cx="2287082" cy="87235"/>
              <a:chOff x="6752869" y="3755725"/>
              <a:chExt cx="2287082" cy="87235"/>
            </a:xfrm>
          </p:grpSpPr>
          <p:sp>
            <p:nvSpPr>
              <p:cNvPr id="18" name="Google Shape;845;p42">
                <a:extLst>
                  <a:ext uri="{FF2B5EF4-FFF2-40B4-BE49-F238E27FC236}">
                    <a16:creationId xmlns:a16="http://schemas.microsoft.com/office/drawing/2014/main" id="{8467506A-23EF-42A2-9AA8-3D43C27B6365}"/>
                  </a:ext>
                </a:extLst>
              </p:cNvPr>
              <p:cNvSpPr txBox="1">
                <a:spLocks/>
              </p:cNvSpPr>
              <p:nvPr/>
            </p:nvSpPr>
            <p:spPr>
              <a:xfrm>
                <a:off x="6752869" y="3755728"/>
                <a:ext cx="478250" cy="646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8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IN" dirty="0"/>
                  <a:t>Defecation</a:t>
                </a:r>
              </a:p>
            </p:txBody>
          </p:sp>
          <p:sp>
            <p:nvSpPr>
              <p:cNvPr id="19" name="Google Shape;845;p42">
                <a:extLst>
                  <a:ext uri="{FF2B5EF4-FFF2-40B4-BE49-F238E27FC236}">
                    <a16:creationId xmlns:a16="http://schemas.microsoft.com/office/drawing/2014/main" id="{AC349EC7-90E5-4630-C8E3-81F0B5FD93E8}"/>
                  </a:ext>
                </a:extLst>
              </p:cNvPr>
              <p:cNvSpPr txBox="1">
                <a:spLocks/>
              </p:cNvSpPr>
              <p:nvPr/>
            </p:nvSpPr>
            <p:spPr>
              <a:xfrm>
                <a:off x="7632393" y="3755727"/>
                <a:ext cx="478250" cy="646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sz="800" b="0" dirty="0">
                    <a:solidFill>
                      <a:schemeClr val="bg1">
                        <a:lumMod val="65000"/>
                        <a:lumOff val="35000"/>
                      </a:schemeClr>
                    </a:solidFill>
                    <a:sym typeface="Arial"/>
                  </a:rPr>
                  <a:t>Urination</a:t>
                </a:r>
              </a:p>
            </p:txBody>
          </p:sp>
          <p:sp>
            <p:nvSpPr>
              <p:cNvPr id="20" name="Google Shape;845;p42">
                <a:extLst>
                  <a:ext uri="{FF2B5EF4-FFF2-40B4-BE49-F238E27FC236}">
                    <a16:creationId xmlns:a16="http://schemas.microsoft.com/office/drawing/2014/main" id="{DC105F48-C052-961A-7E44-D0BEA809B1FF}"/>
                  </a:ext>
                </a:extLst>
              </p:cNvPr>
              <p:cNvSpPr txBox="1">
                <a:spLocks/>
              </p:cNvSpPr>
              <p:nvPr/>
            </p:nvSpPr>
            <p:spPr>
              <a:xfrm>
                <a:off x="8296787" y="3755725"/>
                <a:ext cx="743164" cy="872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pPr>
                <a:r>
                  <a:rPr lang="en-IN" sz="800" b="0" dirty="0">
                    <a:solidFill>
                      <a:schemeClr val="bg1">
                        <a:lumMod val="65000"/>
                        <a:lumOff val="35000"/>
                      </a:schemeClr>
                    </a:solidFill>
                    <a:sym typeface="Arial"/>
                  </a:rPr>
                  <a:t>Non-Elimination</a:t>
                </a:r>
              </a:p>
            </p:txBody>
          </p:sp>
        </p:grpSp>
      </p:grpSp>
      <p:sp>
        <p:nvSpPr>
          <p:cNvPr id="23" name="Rectangle: Rounded Corners 22">
            <a:extLst>
              <a:ext uri="{FF2B5EF4-FFF2-40B4-BE49-F238E27FC236}">
                <a16:creationId xmlns:a16="http://schemas.microsoft.com/office/drawing/2014/main" id="{37553F29-200E-287F-EA3B-73CCC0DC314B}"/>
              </a:ext>
            </a:extLst>
          </p:cNvPr>
          <p:cNvSpPr/>
          <p:nvPr/>
        </p:nvSpPr>
        <p:spPr>
          <a:xfrm>
            <a:off x="6310338" y="3225414"/>
            <a:ext cx="2580366" cy="8460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b="1" dirty="0">
                <a:solidFill>
                  <a:schemeClr val="bg1">
                    <a:lumMod val="75000"/>
                    <a:lumOff val="25000"/>
                  </a:schemeClr>
                </a:solidFill>
              </a:rPr>
              <a:t>C) PSD OF Freq 0-5Hz </a:t>
            </a:r>
            <a:r>
              <a:rPr lang="en-IN" sz="1000" dirty="0">
                <a:solidFill>
                  <a:schemeClr val="bg1">
                    <a:lumMod val="75000"/>
                    <a:lumOff val="25000"/>
                  </a:schemeClr>
                </a:solidFill>
              </a:rPr>
              <a:t>is directly impact on the type of activity  may be used to behaviour and health</a:t>
            </a:r>
          </a:p>
        </p:txBody>
      </p:sp>
    </p:spTree>
    <p:extLst>
      <p:ext uri="{BB962C8B-B14F-4D97-AF65-F5344CB8AC3E}">
        <p14:creationId xmlns:p14="http://schemas.microsoft.com/office/powerpoint/2010/main" val="3607273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07. Business Insight</a:t>
            </a:r>
            <a:endParaRPr dirty="0"/>
          </a:p>
        </p:txBody>
      </p:sp>
      <p:sp>
        <p:nvSpPr>
          <p:cNvPr id="6" name="Rectangle: Rounded Corners 5">
            <a:extLst>
              <a:ext uri="{FF2B5EF4-FFF2-40B4-BE49-F238E27FC236}">
                <a16:creationId xmlns:a16="http://schemas.microsoft.com/office/drawing/2014/main" id="{AF3B2EF9-F7FF-65F2-76F4-3298E93BD0AC}"/>
              </a:ext>
            </a:extLst>
          </p:cNvPr>
          <p:cNvSpPr/>
          <p:nvPr/>
        </p:nvSpPr>
        <p:spPr>
          <a:xfrm>
            <a:off x="608351" y="2939834"/>
            <a:ext cx="2357155" cy="7943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b="1" dirty="0">
                <a:solidFill>
                  <a:schemeClr val="bg1">
                    <a:lumMod val="75000"/>
                    <a:lumOff val="25000"/>
                  </a:schemeClr>
                </a:solidFill>
              </a:rPr>
              <a:t>D) Event Month can say the August to October has less impact on the elimination </a:t>
            </a:r>
          </a:p>
        </p:txBody>
      </p:sp>
      <p:sp>
        <p:nvSpPr>
          <p:cNvPr id="33" name="Rectangle: Rounded Corners 32">
            <a:extLst>
              <a:ext uri="{FF2B5EF4-FFF2-40B4-BE49-F238E27FC236}">
                <a16:creationId xmlns:a16="http://schemas.microsoft.com/office/drawing/2014/main" id="{7DD3627F-E8F6-D54B-F9F8-7136E5426395}"/>
              </a:ext>
            </a:extLst>
          </p:cNvPr>
          <p:cNvSpPr/>
          <p:nvPr/>
        </p:nvSpPr>
        <p:spPr>
          <a:xfrm>
            <a:off x="3585262" y="2966346"/>
            <a:ext cx="2206118" cy="7678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b="1" dirty="0">
                <a:solidFill>
                  <a:schemeClr val="bg1">
                    <a:lumMod val="75000"/>
                    <a:lumOff val="25000"/>
                  </a:schemeClr>
                </a:solidFill>
              </a:rPr>
              <a:t>E) Early morning and evening time have more likely to eliminate and </a:t>
            </a:r>
          </a:p>
        </p:txBody>
      </p:sp>
      <p:pic>
        <p:nvPicPr>
          <p:cNvPr id="34" name="Picture 33">
            <a:extLst>
              <a:ext uri="{FF2B5EF4-FFF2-40B4-BE49-F238E27FC236}">
                <a16:creationId xmlns:a16="http://schemas.microsoft.com/office/drawing/2014/main" id="{01B436D6-5867-C98E-7F1D-089E74B82AAE}"/>
              </a:ext>
            </a:extLst>
          </p:cNvPr>
          <p:cNvPicPr>
            <a:picLocks noChangeAspect="1"/>
          </p:cNvPicPr>
          <p:nvPr/>
        </p:nvPicPr>
        <p:blipFill>
          <a:blip r:embed="rId3"/>
          <a:stretch>
            <a:fillRect/>
          </a:stretch>
        </p:blipFill>
        <p:spPr>
          <a:xfrm>
            <a:off x="316213" y="1055925"/>
            <a:ext cx="2811061" cy="1730297"/>
          </a:xfrm>
          <a:prstGeom prst="rect">
            <a:avLst/>
          </a:prstGeom>
        </p:spPr>
      </p:pic>
      <p:pic>
        <p:nvPicPr>
          <p:cNvPr id="2" name="Picture 1">
            <a:extLst>
              <a:ext uri="{FF2B5EF4-FFF2-40B4-BE49-F238E27FC236}">
                <a16:creationId xmlns:a16="http://schemas.microsoft.com/office/drawing/2014/main" id="{07334137-E157-F1F9-9189-FAF9937D4F82}"/>
              </a:ext>
            </a:extLst>
          </p:cNvPr>
          <p:cNvPicPr>
            <a:picLocks noChangeAspect="1"/>
          </p:cNvPicPr>
          <p:nvPr/>
        </p:nvPicPr>
        <p:blipFill>
          <a:blip r:embed="rId4"/>
          <a:stretch>
            <a:fillRect/>
          </a:stretch>
        </p:blipFill>
        <p:spPr>
          <a:xfrm>
            <a:off x="3517308" y="1159951"/>
            <a:ext cx="2342026" cy="1619859"/>
          </a:xfrm>
          <a:prstGeom prst="rect">
            <a:avLst/>
          </a:prstGeom>
        </p:spPr>
      </p:pic>
      <p:pic>
        <p:nvPicPr>
          <p:cNvPr id="3" name="Picture 2">
            <a:extLst>
              <a:ext uri="{FF2B5EF4-FFF2-40B4-BE49-F238E27FC236}">
                <a16:creationId xmlns:a16="http://schemas.microsoft.com/office/drawing/2014/main" id="{34A48269-6FC0-DFD7-D34A-A61293801122}"/>
              </a:ext>
            </a:extLst>
          </p:cNvPr>
          <p:cNvPicPr>
            <a:picLocks noChangeAspect="1"/>
          </p:cNvPicPr>
          <p:nvPr/>
        </p:nvPicPr>
        <p:blipFill>
          <a:blip r:embed="rId5"/>
          <a:stretch>
            <a:fillRect/>
          </a:stretch>
        </p:blipFill>
        <p:spPr>
          <a:xfrm>
            <a:off x="6016728" y="1159951"/>
            <a:ext cx="2342026" cy="1600192"/>
          </a:xfrm>
          <a:prstGeom prst="rect">
            <a:avLst/>
          </a:prstGeom>
        </p:spPr>
      </p:pic>
      <p:sp>
        <p:nvSpPr>
          <p:cNvPr id="4" name="Rectangle: Rounded Corners 3">
            <a:extLst>
              <a:ext uri="{FF2B5EF4-FFF2-40B4-BE49-F238E27FC236}">
                <a16:creationId xmlns:a16="http://schemas.microsoft.com/office/drawing/2014/main" id="{5DB1C026-8C87-75C3-6399-04834A08C931}"/>
              </a:ext>
            </a:extLst>
          </p:cNvPr>
          <p:cNvSpPr/>
          <p:nvPr/>
        </p:nvSpPr>
        <p:spPr>
          <a:xfrm>
            <a:off x="6302126" y="2966347"/>
            <a:ext cx="2233523" cy="7678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IN" sz="1000" b="1" dirty="0">
                <a:solidFill>
                  <a:schemeClr val="bg1">
                    <a:lumMod val="75000"/>
                    <a:lumOff val="25000"/>
                  </a:schemeClr>
                </a:solidFill>
              </a:rPr>
              <a:t>F) Overall load value of elimination is more compare to the non-elimination</a:t>
            </a:r>
          </a:p>
        </p:txBody>
      </p:sp>
    </p:spTree>
    <p:extLst>
      <p:ext uri="{BB962C8B-B14F-4D97-AF65-F5344CB8AC3E}">
        <p14:creationId xmlns:p14="http://schemas.microsoft.com/office/powerpoint/2010/main" val="3674577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08. Conclusion</a:t>
            </a:r>
            <a:endParaRPr dirty="0"/>
          </a:p>
        </p:txBody>
      </p:sp>
      <p:sp>
        <p:nvSpPr>
          <p:cNvPr id="6" name="Rectangle: Rounded Corners 5">
            <a:extLst>
              <a:ext uri="{FF2B5EF4-FFF2-40B4-BE49-F238E27FC236}">
                <a16:creationId xmlns:a16="http://schemas.microsoft.com/office/drawing/2014/main" id="{AF3B2EF9-F7FF-65F2-76F4-3298E93BD0AC}"/>
              </a:ext>
            </a:extLst>
          </p:cNvPr>
          <p:cNvSpPr/>
          <p:nvPr/>
        </p:nvSpPr>
        <p:spPr>
          <a:xfrm>
            <a:off x="244648" y="820780"/>
            <a:ext cx="5661730" cy="34259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228600" indent="-228600">
              <a:buFont typeface="+mj-lt"/>
              <a:buAutoNum type="alphaUcPeriod"/>
            </a:pPr>
            <a:r>
              <a:rPr lang="en-US" sz="1000" b="1" dirty="0">
                <a:solidFill>
                  <a:schemeClr val="bg1">
                    <a:lumMod val="75000"/>
                    <a:lumOff val="25000"/>
                  </a:schemeClr>
                </a:solidFill>
              </a:rPr>
              <a:t>Energy Entropy of the load sensor can determine the different activities, which we can also use to detect the health of the Cat.</a:t>
            </a:r>
          </a:p>
          <a:p>
            <a:pPr marL="228600" indent="-228600">
              <a:buFont typeface="+mj-lt"/>
              <a:buAutoNum type="alphaUcPeriod"/>
            </a:pPr>
            <a:endParaRPr lang="en-US" sz="1000" b="1" dirty="0">
              <a:solidFill>
                <a:schemeClr val="bg1">
                  <a:lumMod val="75000"/>
                  <a:lumOff val="25000"/>
                </a:schemeClr>
              </a:solidFill>
            </a:endParaRPr>
          </a:p>
          <a:p>
            <a:pPr marL="228600" indent="-228600">
              <a:buFont typeface="+mj-lt"/>
              <a:buAutoNum type="alphaUcPeriod"/>
            </a:pPr>
            <a:r>
              <a:rPr lang="en-US" sz="1000" b="1" dirty="0">
                <a:solidFill>
                  <a:schemeClr val="bg1">
                    <a:lumMod val="75000"/>
                    <a:lumOff val="25000"/>
                  </a:schemeClr>
                </a:solidFill>
              </a:rPr>
              <a:t>If there is an elimination activity done by the cat, then there would be more time, but the log energy entropy would be less.</a:t>
            </a:r>
          </a:p>
          <a:p>
            <a:pPr marL="228600" indent="-228600">
              <a:buFont typeface="+mj-lt"/>
              <a:buAutoNum type="alphaUcPeriod"/>
            </a:pPr>
            <a:endParaRPr lang="en-US" sz="1000" b="1" dirty="0">
              <a:solidFill>
                <a:schemeClr val="bg1">
                  <a:lumMod val="75000"/>
                  <a:lumOff val="25000"/>
                </a:schemeClr>
              </a:solidFill>
            </a:endParaRPr>
          </a:p>
          <a:p>
            <a:pPr marL="228600" indent="-228600">
              <a:buFont typeface="+mj-lt"/>
              <a:buAutoNum type="alphaUcPeriod"/>
            </a:pPr>
            <a:r>
              <a:rPr lang="en-US" sz="1000" b="1" dirty="0">
                <a:solidFill>
                  <a:schemeClr val="bg1">
                    <a:lumMod val="75000"/>
                    <a:lumOff val="25000"/>
                  </a:schemeClr>
                </a:solidFill>
              </a:rPr>
              <a:t>Starting power density received by the sensor is a lower case of cat elimination.</a:t>
            </a:r>
          </a:p>
          <a:p>
            <a:pPr marL="228600" indent="-228600">
              <a:buFont typeface="+mj-lt"/>
              <a:buAutoNum type="alphaUcPeriod"/>
            </a:pPr>
            <a:endParaRPr lang="en-US" sz="1000" b="1" dirty="0">
              <a:solidFill>
                <a:schemeClr val="bg1">
                  <a:lumMod val="75000"/>
                  <a:lumOff val="25000"/>
                </a:schemeClr>
              </a:solidFill>
            </a:endParaRPr>
          </a:p>
          <a:p>
            <a:pPr marL="228600" indent="-228600">
              <a:buFont typeface="+mj-lt"/>
              <a:buAutoNum type="alphaUcPeriod"/>
            </a:pPr>
            <a:r>
              <a:rPr lang="en-US" sz="1000" b="1" dirty="0">
                <a:solidFill>
                  <a:schemeClr val="bg1">
                    <a:lumMod val="75000"/>
                    <a:lumOff val="25000"/>
                  </a:schemeClr>
                </a:solidFill>
              </a:rPr>
              <a:t>Activity day/month timing also plays an essential part in defining the activity, like the month and day part of the activity.</a:t>
            </a:r>
          </a:p>
          <a:p>
            <a:pPr marL="228600" indent="-228600">
              <a:buFont typeface="+mj-lt"/>
              <a:buAutoNum type="alphaUcPeriod"/>
            </a:pPr>
            <a:endParaRPr lang="en-US" sz="1000" b="1" dirty="0">
              <a:solidFill>
                <a:schemeClr val="bg1">
                  <a:lumMod val="75000"/>
                  <a:lumOff val="25000"/>
                </a:schemeClr>
              </a:solidFill>
            </a:endParaRPr>
          </a:p>
          <a:p>
            <a:pPr marL="228600" indent="-228600">
              <a:buFont typeface="+mj-lt"/>
              <a:buAutoNum type="alphaUcPeriod"/>
            </a:pPr>
            <a:r>
              <a:rPr lang="en-US" sz="1000" b="1" dirty="0">
                <a:solidFill>
                  <a:schemeClr val="bg1">
                    <a:lumMod val="75000"/>
                    <a:lumOff val="25000"/>
                  </a:schemeClr>
                </a:solidFill>
              </a:rPr>
              <a:t>Cat breed will also impact the urination activity in our case good weight cat has more importance than others.</a:t>
            </a:r>
          </a:p>
          <a:p>
            <a:pPr marL="228600" indent="-228600">
              <a:buFont typeface="+mj-lt"/>
              <a:buAutoNum type="alphaUcPeriod"/>
            </a:pPr>
            <a:endParaRPr lang="en-US" sz="1000" b="1" dirty="0">
              <a:solidFill>
                <a:schemeClr val="bg1">
                  <a:lumMod val="75000"/>
                  <a:lumOff val="25000"/>
                </a:schemeClr>
              </a:solidFill>
            </a:endParaRPr>
          </a:p>
          <a:p>
            <a:pPr marL="228600" indent="-228600">
              <a:buFont typeface="+mj-lt"/>
              <a:buAutoNum type="alphaUcPeriod"/>
            </a:pPr>
            <a:r>
              <a:rPr lang="en-US" sz="1000" b="1" dirty="0">
                <a:solidFill>
                  <a:schemeClr val="bg1">
                    <a:lumMod val="75000"/>
                    <a:lumOff val="25000"/>
                  </a:schemeClr>
                </a:solidFill>
              </a:rPr>
              <a:t>Each activity(drift, digging, and covering) also play a good part in detecting the elimination but has no impact on defining elimination and defecation.</a:t>
            </a:r>
          </a:p>
          <a:p>
            <a:endParaRPr lang="en-US" sz="1000" b="1" dirty="0">
              <a:solidFill>
                <a:schemeClr val="bg1">
                  <a:lumMod val="75000"/>
                  <a:lumOff val="25000"/>
                </a:schemeClr>
              </a:solidFill>
            </a:endParaRPr>
          </a:p>
        </p:txBody>
      </p:sp>
      <p:grpSp>
        <p:nvGrpSpPr>
          <p:cNvPr id="45" name="Google Shape;848;p37">
            <a:extLst>
              <a:ext uri="{FF2B5EF4-FFF2-40B4-BE49-F238E27FC236}">
                <a16:creationId xmlns:a16="http://schemas.microsoft.com/office/drawing/2014/main" id="{A3867ED0-CDF1-ADC2-9134-DF8B4891F1E6}"/>
              </a:ext>
            </a:extLst>
          </p:cNvPr>
          <p:cNvGrpSpPr/>
          <p:nvPr/>
        </p:nvGrpSpPr>
        <p:grpSpPr>
          <a:xfrm>
            <a:off x="3346585" y="1426075"/>
            <a:ext cx="5387005" cy="3683808"/>
            <a:chOff x="3346585" y="1426075"/>
            <a:chExt cx="5387005" cy="3683808"/>
          </a:xfrm>
        </p:grpSpPr>
        <p:sp>
          <p:nvSpPr>
            <p:cNvPr id="46" name="Google Shape;849;p37">
              <a:extLst>
                <a:ext uri="{FF2B5EF4-FFF2-40B4-BE49-F238E27FC236}">
                  <a16:creationId xmlns:a16="http://schemas.microsoft.com/office/drawing/2014/main" id="{57BAA2EE-F5D4-56E5-588C-3C35645A79F0}"/>
                </a:ext>
              </a:extLst>
            </p:cNvPr>
            <p:cNvSpPr/>
            <p:nvPr/>
          </p:nvSpPr>
          <p:spPr>
            <a:xfrm>
              <a:off x="8218941" y="2184640"/>
              <a:ext cx="21655" cy="698189"/>
            </a:xfrm>
            <a:custGeom>
              <a:avLst/>
              <a:gdLst/>
              <a:ahLst/>
              <a:cxnLst/>
              <a:rect l="l" t="t" r="r" b="b"/>
              <a:pathLst>
                <a:path w="52" h="1706" extrusionOk="0">
                  <a:moveTo>
                    <a:pt x="51" y="1705"/>
                  </a:moveTo>
                  <a:lnTo>
                    <a:pt x="0" y="1705"/>
                  </a:lnTo>
                  <a:lnTo>
                    <a:pt x="0" y="0"/>
                  </a:lnTo>
                  <a:lnTo>
                    <a:pt x="51" y="0"/>
                  </a:lnTo>
                  <a:lnTo>
                    <a:pt x="51" y="1705"/>
                  </a:lnTo>
                </a:path>
              </a:pathLst>
            </a:custGeom>
            <a:solidFill>
              <a:srgbClr val="F9A94F"/>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 name="Google Shape;850;p37">
              <a:extLst>
                <a:ext uri="{FF2B5EF4-FFF2-40B4-BE49-F238E27FC236}">
                  <a16:creationId xmlns:a16="http://schemas.microsoft.com/office/drawing/2014/main" id="{A195B9AB-1B79-5566-12D0-700EEEA103ED}"/>
                </a:ext>
              </a:extLst>
            </p:cNvPr>
            <p:cNvSpPr/>
            <p:nvPr/>
          </p:nvSpPr>
          <p:spPr>
            <a:xfrm>
              <a:off x="8027657" y="1982578"/>
              <a:ext cx="406029" cy="405925"/>
            </a:xfrm>
            <a:custGeom>
              <a:avLst/>
              <a:gdLst/>
              <a:ahLst/>
              <a:cxnLst/>
              <a:rect l="l" t="t" r="r" b="b"/>
              <a:pathLst>
                <a:path w="994" h="994" extrusionOk="0">
                  <a:moveTo>
                    <a:pt x="496" y="0"/>
                  </a:moveTo>
                  <a:lnTo>
                    <a:pt x="496" y="0"/>
                  </a:lnTo>
                  <a:cubicBezTo>
                    <a:pt x="771" y="0"/>
                    <a:pt x="993" y="222"/>
                    <a:pt x="993" y="496"/>
                  </a:cubicBezTo>
                  <a:lnTo>
                    <a:pt x="993" y="496"/>
                  </a:lnTo>
                  <a:cubicBezTo>
                    <a:pt x="993" y="771"/>
                    <a:pt x="771" y="993"/>
                    <a:pt x="496" y="993"/>
                  </a:cubicBezTo>
                  <a:lnTo>
                    <a:pt x="496" y="993"/>
                  </a:lnTo>
                  <a:cubicBezTo>
                    <a:pt x="222" y="993"/>
                    <a:pt x="0" y="771"/>
                    <a:pt x="0" y="496"/>
                  </a:cubicBezTo>
                  <a:lnTo>
                    <a:pt x="0" y="496"/>
                  </a:lnTo>
                  <a:cubicBezTo>
                    <a:pt x="0" y="222"/>
                    <a:pt x="222" y="0"/>
                    <a:pt x="496" y="0"/>
                  </a:cubicBezTo>
                </a:path>
              </a:pathLst>
            </a:custGeom>
            <a:solidFill>
              <a:srgbClr val="F9A94F"/>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 name="Google Shape;855;p37">
              <a:extLst>
                <a:ext uri="{FF2B5EF4-FFF2-40B4-BE49-F238E27FC236}">
                  <a16:creationId xmlns:a16="http://schemas.microsoft.com/office/drawing/2014/main" id="{A7E06E97-8255-70FF-2F67-13E4B990119A}"/>
                </a:ext>
              </a:extLst>
            </p:cNvPr>
            <p:cNvSpPr/>
            <p:nvPr/>
          </p:nvSpPr>
          <p:spPr>
            <a:xfrm>
              <a:off x="7336501" y="1514477"/>
              <a:ext cx="404227" cy="315720"/>
            </a:xfrm>
            <a:custGeom>
              <a:avLst/>
              <a:gdLst/>
              <a:ahLst/>
              <a:cxnLst/>
              <a:rect l="l" t="t" r="r" b="b"/>
              <a:pathLst>
                <a:path w="989" h="773" extrusionOk="0">
                  <a:moveTo>
                    <a:pt x="988" y="0"/>
                  </a:moveTo>
                  <a:lnTo>
                    <a:pt x="241" y="0"/>
                  </a:lnTo>
                  <a:lnTo>
                    <a:pt x="241" y="579"/>
                  </a:lnTo>
                  <a:lnTo>
                    <a:pt x="225" y="579"/>
                  </a:lnTo>
                  <a:lnTo>
                    <a:pt x="225" y="568"/>
                  </a:lnTo>
                  <a:lnTo>
                    <a:pt x="0" y="568"/>
                  </a:lnTo>
                  <a:lnTo>
                    <a:pt x="0" y="772"/>
                  </a:lnTo>
                  <a:lnTo>
                    <a:pt x="96" y="772"/>
                  </a:lnTo>
                  <a:lnTo>
                    <a:pt x="192" y="772"/>
                  </a:lnTo>
                  <a:lnTo>
                    <a:pt x="225" y="772"/>
                  </a:lnTo>
                  <a:lnTo>
                    <a:pt x="988" y="772"/>
                  </a:lnTo>
                  <a:lnTo>
                    <a:pt x="723" y="386"/>
                  </a:lnTo>
                  <a:lnTo>
                    <a:pt x="988" y="0"/>
                  </a:lnTo>
                </a:path>
              </a:pathLst>
            </a:custGeom>
            <a:solidFill>
              <a:schemeClr val="accent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 name="Google Shape;856;p37">
              <a:extLst>
                <a:ext uri="{FF2B5EF4-FFF2-40B4-BE49-F238E27FC236}">
                  <a16:creationId xmlns:a16="http://schemas.microsoft.com/office/drawing/2014/main" id="{E4BEF449-1228-ED4F-FAF2-3072CC354C8E}"/>
                </a:ext>
              </a:extLst>
            </p:cNvPr>
            <p:cNvSpPr/>
            <p:nvPr/>
          </p:nvSpPr>
          <p:spPr>
            <a:xfrm>
              <a:off x="7336501" y="1514477"/>
              <a:ext cx="404227" cy="315720"/>
            </a:xfrm>
            <a:custGeom>
              <a:avLst/>
              <a:gdLst/>
              <a:ahLst/>
              <a:cxnLst/>
              <a:rect l="l" t="t" r="r" b="b"/>
              <a:pathLst>
                <a:path w="989" h="773" extrusionOk="0">
                  <a:moveTo>
                    <a:pt x="988" y="0"/>
                  </a:moveTo>
                  <a:lnTo>
                    <a:pt x="241" y="0"/>
                  </a:lnTo>
                  <a:lnTo>
                    <a:pt x="241" y="579"/>
                  </a:lnTo>
                  <a:lnTo>
                    <a:pt x="225" y="579"/>
                  </a:lnTo>
                  <a:lnTo>
                    <a:pt x="225" y="568"/>
                  </a:lnTo>
                  <a:lnTo>
                    <a:pt x="0" y="568"/>
                  </a:lnTo>
                  <a:lnTo>
                    <a:pt x="0" y="772"/>
                  </a:lnTo>
                  <a:lnTo>
                    <a:pt x="96" y="772"/>
                  </a:lnTo>
                  <a:lnTo>
                    <a:pt x="192" y="772"/>
                  </a:lnTo>
                  <a:lnTo>
                    <a:pt x="225" y="772"/>
                  </a:lnTo>
                  <a:lnTo>
                    <a:pt x="988" y="772"/>
                  </a:lnTo>
                  <a:lnTo>
                    <a:pt x="723" y="386"/>
                  </a:lnTo>
                  <a:lnTo>
                    <a:pt x="988" y="0"/>
                  </a:lnTo>
                </a:path>
              </a:pathLst>
            </a:custGeom>
            <a:solidFill>
              <a:schemeClr val="accent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 name="Google Shape;857;p37">
              <a:extLst>
                <a:ext uri="{FF2B5EF4-FFF2-40B4-BE49-F238E27FC236}">
                  <a16:creationId xmlns:a16="http://schemas.microsoft.com/office/drawing/2014/main" id="{DBB3DE8A-C64B-8D03-F9B0-BDDB68BCAEC5}"/>
                </a:ext>
              </a:extLst>
            </p:cNvPr>
            <p:cNvSpPr/>
            <p:nvPr/>
          </p:nvSpPr>
          <p:spPr>
            <a:xfrm>
              <a:off x="7197549" y="1426075"/>
              <a:ext cx="19850" cy="591751"/>
            </a:xfrm>
            <a:custGeom>
              <a:avLst/>
              <a:gdLst/>
              <a:ahLst/>
              <a:cxnLst/>
              <a:rect l="l" t="t" r="r" b="b"/>
              <a:pathLst>
                <a:path w="50" h="1448" extrusionOk="0">
                  <a:moveTo>
                    <a:pt x="25" y="0"/>
                  </a:moveTo>
                  <a:lnTo>
                    <a:pt x="25" y="0"/>
                  </a:lnTo>
                  <a:cubicBezTo>
                    <a:pt x="12" y="0"/>
                    <a:pt x="0" y="11"/>
                    <a:pt x="0" y="24"/>
                  </a:cubicBezTo>
                  <a:lnTo>
                    <a:pt x="0" y="97"/>
                  </a:lnTo>
                  <a:lnTo>
                    <a:pt x="0" y="1423"/>
                  </a:lnTo>
                  <a:lnTo>
                    <a:pt x="0" y="1423"/>
                  </a:lnTo>
                  <a:cubicBezTo>
                    <a:pt x="0" y="1436"/>
                    <a:pt x="12" y="1447"/>
                    <a:pt x="25" y="1447"/>
                  </a:cubicBezTo>
                  <a:lnTo>
                    <a:pt x="25" y="1447"/>
                  </a:lnTo>
                  <a:cubicBezTo>
                    <a:pt x="38" y="1447"/>
                    <a:pt x="49" y="1436"/>
                    <a:pt x="49" y="1423"/>
                  </a:cubicBezTo>
                  <a:lnTo>
                    <a:pt x="49" y="97"/>
                  </a:lnTo>
                  <a:lnTo>
                    <a:pt x="49" y="24"/>
                  </a:lnTo>
                  <a:lnTo>
                    <a:pt x="49" y="24"/>
                  </a:lnTo>
                  <a:cubicBezTo>
                    <a:pt x="49" y="11"/>
                    <a:pt x="38" y="0"/>
                    <a:pt x="25" y="0"/>
                  </a:cubicBezTo>
                </a:path>
              </a:pathLst>
            </a:custGeom>
            <a:solidFill>
              <a:schemeClr val="accent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 name="Google Shape;858;p37">
              <a:extLst>
                <a:ext uri="{FF2B5EF4-FFF2-40B4-BE49-F238E27FC236}">
                  <a16:creationId xmlns:a16="http://schemas.microsoft.com/office/drawing/2014/main" id="{617DE59F-52E9-40DE-4D99-32F503F79F72}"/>
                </a:ext>
              </a:extLst>
            </p:cNvPr>
            <p:cNvSpPr/>
            <p:nvPr/>
          </p:nvSpPr>
          <p:spPr>
            <a:xfrm>
              <a:off x="7219205" y="1465766"/>
              <a:ext cx="218354" cy="286853"/>
            </a:xfrm>
            <a:custGeom>
              <a:avLst/>
              <a:gdLst/>
              <a:ahLst/>
              <a:cxnLst/>
              <a:rect l="l" t="t" r="r" b="b"/>
              <a:pathLst>
                <a:path w="532" h="700" extrusionOk="0">
                  <a:moveTo>
                    <a:pt x="0" y="0"/>
                  </a:moveTo>
                  <a:lnTo>
                    <a:pt x="531" y="0"/>
                  </a:lnTo>
                  <a:lnTo>
                    <a:pt x="531" y="699"/>
                  </a:lnTo>
                  <a:lnTo>
                    <a:pt x="0" y="699"/>
                  </a:lnTo>
                  <a:lnTo>
                    <a:pt x="0" y="0"/>
                  </a:lnTo>
                </a:path>
              </a:pathLst>
            </a:custGeom>
            <a:solidFill>
              <a:schemeClr val="accent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 name="Google Shape;859;p37">
              <a:extLst>
                <a:ext uri="{FF2B5EF4-FFF2-40B4-BE49-F238E27FC236}">
                  <a16:creationId xmlns:a16="http://schemas.microsoft.com/office/drawing/2014/main" id="{5936799E-43E0-D43A-1DBC-43B186F6880F}"/>
                </a:ext>
              </a:extLst>
            </p:cNvPr>
            <p:cNvSpPr/>
            <p:nvPr/>
          </p:nvSpPr>
          <p:spPr>
            <a:xfrm>
              <a:off x="7336501" y="1750815"/>
              <a:ext cx="99252" cy="79381"/>
            </a:xfrm>
            <a:custGeom>
              <a:avLst/>
              <a:gdLst/>
              <a:ahLst/>
              <a:cxnLst/>
              <a:rect l="l" t="t" r="r" b="b"/>
              <a:pathLst>
                <a:path w="242" h="194" extrusionOk="0">
                  <a:moveTo>
                    <a:pt x="0" y="193"/>
                  </a:moveTo>
                  <a:lnTo>
                    <a:pt x="241" y="0"/>
                  </a:lnTo>
                  <a:lnTo>
                    <a:pt x="0" y="0"/>
                  </a:lnTo>
                  <a:lnTo>
                    <a:pt x="0" y="193"/>
                  </a:lnTo>
                </a:path>
              </a:pathLst>
            </a:custGeom>
            <a:solidFill>
              <a:schemeClr val="accent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 name="Google Shape;860;p37">
              <a:extLst>
                <a:ext uri="{FF2B5EF4-FFF2-40B4-BE49-F238E27FC236}">
                  <a16:creationId xmlns:a16="http://schemas.microsoft.com/office/drawing/2014/main" id="{E6F02040-617D-574F-039D-B3A809958AA4}"/>
                </a:ext>
              </a:extLst>
            </p:cNvPr>
            <p:cNvSpPr/>
            <p:nvPr/>
          </p:nvSpPr>
          <p:spPr>
            <a:xfrm>
              <a:off x="7336501" y="1750815"/>
              <a:ext cx="99252" cy="79381"/>
            </a:xfrm>
            <a:custGeom>
              <a:avLst/>
              <a:gdLst/>
              <a:ahLst/>
              <a:cxnLst/>
              <a:rect l="l" t="t" r="r" b="b"/>
              <a:pathLst>
                <a:path w="242" h="194" extrusionOk="0">
                  <a:moveTo>
                    <a:pt x="0" y="193"/>
                  </a:moveTo>
                  <a:lnTo>
                    <a:pt x="241" y="0"/>
                  </a:lnTo>
                  <a:lnTo>
                    <a:pt x="0" y="0"/>
                  </a:lnTo>
                  <a:lnTo>
                    <a:pt x="0" y="193"/>
                  </a:lnTo>
                </a:path>
              </a:pathLst>
            </a:custGeom>
            <a:solidFill>
              <a:srgbClr val="000000">
                <a:alpha val="29800"/>
              </a:srgbClr>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 name="Google Shape;861;p37">
              <a:extLst>
                <a:ext uri="{FF2B5EF4-FFF2-40B4-BE49-F238E27FC236}">
                  <a16:creationId xmlns:a16="http://schemas.microsoft.com/office/drawing/2014/main" id="{59DDF081-2C7A-2892-E5E4-97308531E1A5}"/>
                </a:ext>
              </a:extLst>
            </p:cNvPr>
            <p:cNvSpPr/>
            <p:nvPr/>
          </p:nvSpPr>
          <p:spPr>
            <a:xfrm>
              <a:off x="7082058" y="2011667"/>
              <a:ext cx="254443" cy="26066"/>
            </a:xfrm>
            <a:custGeom>
              <a:avLst/>
              <a:gdLst/>
              <a:ahLst/>
              <a:cxnLst/>
              <a:rect l="l" t="t" r="r" b="b"/>
              <a:pathLst>
                <a:path w="1246" h="127" extrusionOk="0">
                  <a:moveTo>
                    <a:pt x="1245" y="126"/>
                  </a:moveTo>
                  <a:lnTo>
                    <a:pt x="1245" y="126"/>
                  </a:lnTo>
                  <a:cubicBezTo>
                    <a:pt x="1153" y="53"/>
                    <a:pt x="909" y="0"/>
                    <a:pt x="623" y="0"/>
                  </a:cubicBezTo>
                  <a:lnTo>
                    <a:pt x="623" y="0"/>
                  </a:lnTo>
                  <a:cubicBezTo>
                    <a:pt x="336" y="0"/>
                    <a:pt x="92" y="53"/>
                    <a:pt x="0" y="126"/>
                  </a:cubicBezTo>
                  <a:lnTo>
                    <a:pt x="1245" y="126"/>
                  </a:lnTo>
                </a:path>
              </a:pathLst>
            </a:custGeom>
            <a:solidFill>
              <a:schemeClr val="accent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 name="Google Shape;862;p37">
              <a:extLst>
                <a:ext uri="{FF2B5EF4-FFF2-40B4-BE49-F238E27FC236}">
                  <a16:creationId xmlns:a16="http://schemas.microsoft.com/office/drawing/2014/main" id="{B9077265-EF11-D216-48A6-3D4B16594558}"/>
                </a:ext>
              </a:extLst>
            </p:cNvPr>
            <p:cNvSpPr/>
            <p:nvPr/>
          </p:nvSpPr>
          <p:spPr>
            <a:xfrm>
              <a:off x="3346585" y="2038515"/>
              <a:ext cx="5387005" cy="3068742"/>
            </a:xfrm>
            <a:custGeom>
              <a:avLst/>
              <a:gdLst/>
              <a:ahLst/>
              <a:cxnLst/>
              <a:rect l="l" t="t" r="r" b="b"/>
              <a:pathLst>
                <a:path w="16448871" h="9442284" extrusionOk="0">
                  <a:moveTo>
                    <a:pt x="11346695" y="0"/>
                  </a:moveTo>
                  <a:lnTo>
                    <a:pt x="12148899" y="0"/>
                  </a:lnTo>
                  <a:cubicBezTo>
                    <a:pt x="12137687" y="3738"/>
                    <a:pt x="12126475" y="6230"/>
                    <a:pt x="12114019" y="9968"/>
                  </a:cubicBezTo>
                  <a:cubicBezTo>
                    <a:pt x="12065439" y="24920"/>
                    <a:pt x="12029315" y="38627"/>
                    <a:pt x="12001911" y="49841"/>
                  </a:cubicBezTo>
                  <a:cubicBezTo>
                    <a:pt x="11974507" y="62301"/>
                    <a:pt x="11955821" y="71023"/>
                    <a:pt x="11944611" y="79745"/>
                  </a:cubicBezTo>
                  <a:cubicBezTo>
                    <a:pt x="11932155" y="87221"/>
                    <a:pt x="11927171" y="93451"/>
                    <a:pt x="11925925" y="98435"/>
                  </a:cubicBezTo>
                  <a:cubicBezTo>
                    <a:pt x="11923435" y="103419"/>
                    <a:pt x="11924679" y="105911"/>
                    <a:pt x="11925925" y="107157"/>
                  </a:cubicBezTo>
                  <a:cubicBezTo>
                    <a:pt x="11964541" y="119617"/>
                    <a:pt x="12008139" y="133324"/>
                    <a:pt x="12052983" y="148276"/>
                  </a:cubicBezTo>
                  <a:cubicBezTo>
                    <a:pt x="12097827" y="163228"/>
                    <a:pt x="12145161" y="180672"/>
                    <a:pt x="12191251" y="198116"/>
                  </a:cubicBezTo>
                  <a:cubicBezTo>
                    <a:pt x="12238585" y="216806"/>
                    <a:pt x="12285919" y="235497"/>
                    <a:pt x="12328273" y="255433"/>
                  </a:cubicBezTo>
                  <a:cubicBezTo>
                    <a:pt x="12371871" y="276615"/>
                    <a:pt x="12410487" y="299043"/>
                    <a:pt x="12442873" y="321471"/>
                  </a:cubicBezTo>
                  <a:cubicBezTo>
                    <a:pt x="12487717" y="353868"/>
                    <a:pt x="12516367" y="385018"/>
                    <a:pt x="12526331" y="417414"/>
                  </a:cubicBezTo>
                  <a:cubicBezTo>
                    <a:pt x="12537543" y="448565"/>
                    <a:pt x="12530069" y="480961"/>
                    <a:pt x="12501419" y="512111"/>
                  </a:cubicBezTo>
                  <a:cubicBezTo>
                    <a:pt x="12474015" y="543262"/>
                    <a:pt x="12424187" y="573166"/>
                    <a:pt x="12353187" y="603070"/>
                  </a:cubicBezTo>
                  <a:cubicBezTo>
                    <a:pt x="12280939" y="632975"/>
                    <a:pt x="12186267" y="661633"/>
                    <a:pt x="12067931" y="687799"/>
                  </a:cubicBezTo>
                  <a:cubicBezTo>
                    <a:pt x="11949593" y="713965"/>
                    <a:pt x="11846203" y="740132"/>
                    <a:pt x="11757761" y="765052"/>
                  </a:cubicBezTo>
                  <a:cubicBezTo>
                    <a:pt x="11666827" y="791218"/>
                    <a:pt x="11590843" y="817384"/>
                    <a:pt x="11532297" y="842305"/>
                  </a:cubicBezTo>
                  <a:cubicBezTo>
                    <a:pt x="11471259" y="869717"/>
                    <a:pt x="11425171" y="895883"/>
                    <a:pt x="11395275" y="923295"/>
                  </a:cubicBezTo>
                  <a:cubicBezTo>
                    <a:pt x="11364135" y="950708"/>
                    <a:pt x="11350431" y="979366"/>
                    <a:pt x="11350431" y="1009270"/>
                  </a:cubicBezTo>
                  <a:cubicBezTo>
                    <a:pt x="11350431" y="1040421"/>
                    <a:pt x="11366625" y="1077801"/>
                    <a:pt x="11412715" y="1122657"/>
                  </a:cubicBezTo>
                  <a:cubicBezTo>
                    <a:pt x="11461295" y="1170006"/>
                    <a:pt x="11542263" y="1227322"/>
                    <a:pt x="11670565" y="1293361"/>
                  </a:cubicBezTo>
                  <a:cubicBezTo>
                    <a:pt x="11805095" y="1364384"/>
                    <a:pt x="11994435" y="1446621"/>
                    <a:pt x="12258515" y="1545056"/>
                  </a:cubicBezTo>
                  <a:cubicBezTo>
                    <a:pt x="12540035" y="1650967"/>
                    <a:pt x="12913731" y="1774322"/>
                    <a:pt x="13408259" y="1923843"/>
                  </a:cubicBezTo>
                  <a:cubicBezTo>
                    <a:pt x="13547771" y="1964962"/>
                    <a:pt x="13682303" y="2008572"/>
                    <a:pt x="13813095" y="2053429"/>
                  </a:cubicBezTo>
                  <a:cubicBezTo>
                    <a:pt x="13948873" y="2100777"/>
                    <a:pt x="14078421" y="2148126"/>
                    <a:pt x="14204233" y="2197966"/>
                  </a:cubicBezTo>
                  <a:cubicBezTo>
                    <a:pt x="14333781" y="2250299"/>
                    <a:pt x="14457101" y="2303877"/>
                    <a:pt x="14576683" y="2359948"/>
                  </a:cubicBezTo>
                  <a:cubicBezTo>
                    <a:pt x="14698759" y="2417264"/>
                    <a:pt x="14817095" y="2477073"/>
                    <a:pt x="14929207" y="2539373"/>
                  </a:cubicBezTo>
                  <a:cubicBezTo>
                    <a:pt x="15050035" y="2605412"/>
                    <a:pt x="15164635" y="2675189"/>
                    <a:pt x="15274253" y="2748703"/>
                  </a:cubicBezTo>
                  <a:cubicBezTo>
                    <a:pt x="15386363" y="2824710"/>
                    <a:pt x="15492243" y="2903209"/>
                    <a:pt x="15590651" y="2985446"/>
                  </a:cubicBezTo>
                  <a:cubicBezTo>
                    <a:pt x="15692795" y="3071421"/>
                    <a:pt x="15786219" y="3159888"/>
                    <a:pt x="15873415" y="3252092"/>
                  </a:cubicBezTo>
                  <a:cubicBezTo>
                    <a:pt x="15961855" y="3349281"/>
                    <a:pt x="16041579" y="3450208"/>
                    <a:pt x="16112579" y="3554874"/>
                  </a:cubicBezTo>
                  <a:cubicBezTo>
                    <a:pt x="16225935" y="3723085"/>
                    <a:pt x="16311885" y="3900019"/>
                    <a:pt x="16369187" y="4088167"/>
                  </a:cubicBezTo>
                  <a:cubicBezTo>
                    <a:pt x="16430223" y="4290020"/>
                    <a:pt x="16457627" y="4504335"/>
                    <a:pt x="16446415" y="4731109"/>
                  </a:cubicBezTo>
                  <a:cubicBezTo>
                    <a:pt x="16436451" y="4976574"/>
                    <a:pt x="16380397" y="5239482"/>
                    <a:pt x="16277007" y="5518589"/>
                  </a:cubicBezTo>
                  <a:cubicBezTo>
                    <a:pt x="16164899" y="5822616"/>
                    <a:pt x="15994243" y="6149071"/>
                    <a:pt x="15757567" y="6499200"/>
                  </a:cubicBezTo>
                  <a:cubicBezTo>
                    <a:pt x="15575703" y="6768340"/>
                    <a:pt x="15353975" y="7054922"/>
                    <a:pt x="15087403" y="7360196"/>
                  </a:cubicBezTo>
                  <a:cubicBezTo>
                    <a:pt x="14800903" y="7687896"/>
                    <a:pt x="14463331" y="8038026"/>
                    <a:pt x="14067211" y="8414322"/>
                  </a:cubicBezTo>
                  <a:cubicBezTo>
                    <a:pt x="13727147" y="8735793"/>
                    <a:pt x="13342239" y="9078446"/>
                    <a:pt x="12909995" y="9442282"/>
                  </a:cubicBezTo>
                  <a:lnTo>
                    <a:pt x="8875767" y="9442282"/>
                  </a:lnTo>
                  <a:lnTo>
                    <a:pt x="8875767" y="9442284"/>
                  </a:lnTo>
                  <a:lnTo>
                    <a:pt x="5773792" y="9442284"/>
                  </a:lnTo>
                  <a:lnTo>
                    <a:pt x="5773792" y="9442282"/>
                  </a:lnTo>
                  <a:lnTo>
                    <a:pt x="0" y="9442282"/>
                  </a:lnTo>
                  <a:cubicBezTo>
                    <a:pt x="188095" y="9387457"/>
                    <a:pt x="454666" y="9308959"/>
                    <a:pt x="790993" y="9206786"/>
                  </a:cubicBezTo>
                  <a:cubicBezTo>
                    <a:pt x="1443717" y="9009916"/>
                    <a:pt x="2333117" y="8734547"/>
                    <a:pt x="3355801" y="8401862"/>
                  </a:cubicBezTo>
                  <a:cubicBezTo>
                    <a:pt x="4314957" y="8089112"/>
                    <a:pt x="5367539" y="7732753"/>
                    <a:pt x="6427593" y="7350227"/>
                  </a:cubicBezTo>
                  <a:cubicBezTo>
                    <a:pt x="7406679" y="6998852"/>
                    <a:pt x="8375801" y="6630032"/>
                    <a:pt x="9277657" y="6256228"/>
                  </a:cubicBezTo>
                  <a:cubicBezTo>
                    <a:pt x="9757235" y="6058112"/>
                    <a:pt x="10193216" y="5868718"/>
                    <a:pt x="10586843" y="5686800"/>
                  </a:cubicBezTo>
                  <a:cubicBezTo>
                    <a:pt x="10961787" y="5514851"/>
                    <a:pt x="11301851" y="5350378"/>
                    <a:pt x="11604547" y="5193380"/>
                  </a:cubicBezTo>
                  <a:cubicBezTo>
                    <a:pt x="11896029" y="5042612"/>
                    <a:pt x="12155127" y="4898075"/>
                    <a:pt x="12385573" y="4761014"/>
                  </a:cubicBezTo>
                  <a:cubicBezTo>
                    <a:pt x="12604809" y="4628936"/>
                    <a:pt x="12799131" y="4501843"/>
                    <a:pt x="12967295" y="4380980"/>
                  </a:cubicBezTo>
                  <a:cubicBezTo>
                    <a:pt x="13084387" y="4296251"/>
                    <a:pt x="13203971" y="4201554"/>
                    <a:pt x="13314833" y="4104365"/>
                  </a:cubicBezTo>
                  <a:cubicBezTo>
                    <a:pt x="13421959" y="4009668"/>
                    <a:pt x="13520367" y="3912479"/>
                    <a:pt x="13600089" y="3812798"/>
                  </a:cubicBezTo>
                  <a:cubicBezTo>
                    <a:pt x="13677319" y="3718101"/>
                    <a:pt x="13737111" y="3622158"/>
                    <a:pt x="13771991" y="3527461"/>
                  </a:cubicBezTo>
                  <a:cubicBezTo>
                    <a:pt x="13805623" y="3436502"/>
                    <a:pt x="13815587" y="3348035"/>
                    <a:pt x="13796903" y="3262061"/>
                  </a:cubicBezTo>
                  <a:cubicBezTo>
                    <a:pt x="13774481" y="3166118"/>
                    <a:pt x="13703479" y="3075159"/>
                    <a:pt x="13607563" y="2991676"/>
                  </a:cubicBezTo>
                  <a:cubicBezTo>
                    <a:pt x="13515383" y="2911931"/>
                    <a:pt x="13399539" y="2838416"/>
                    <a:pt x="13279955" y="2774870"/>
                  </a:cubicBezTo>
                  <a:cubicBezTo>
                    <a:pt x="13165355" y="2712569"/>
                    <a:pt x="13047017" y="2658991"/>
                    <a:pt x="12942383" y="2615380"/>
                  </a:cubicBezTo>
                  <a:cubicBezTo>
                    <a:pt x="12840239" y="2574262"/>
                    <a:pt x="12753043" y="2540619"/>
                    <a:pt x="12694495" y="2519437"/>
                  </a:cubicBezTo>
                  <a:cubicBezTo>
                    <a:pt x="12131459" y="2308861"/>
                    <a:pt x="11684267" y="2123205"/>
                    <a:pt x="11334239" y="1958732"/>
                  </a:cubicBezTo>
                  <a:cubicBezTo>
                    <a:pt x="11015351" y="1807964"/>
                    <a:pt x="10774939" y="1672149"/>
                    <a:pt x="10601791" y="1550040"/>
                  </a:cubicBezTo>
                  <a:cubicBezTo>
                    <a:pt x="10439855" y="1436652"/>
                    <a:pt x="10336466" y="1333233"/>
                    <a:pt x="10282903" y="1238537"/>
                  </a:cubicBezTo>
                  <a:cubicBezTo>
                    <a:pt x="10231831" y="1150070"/>
                    <a:pt x="10224357" y="1067833"/>
                    <a:pt x="10257990" y="991826"/>
                  </a:cubicBezTo>
                  <a:cubicBezTo>
                    <a:pt x="10272938" y="958184"/>
                    <a:pt x="10295360" y="924541"/>
                    <a:pt x="10326501" y="892145"/>
                  </a:cubicBezTo>
                  <a:cubicBezTo>
                    <a:pt x="10357642" y="860995"/>
                    <a:pt x="10395011" y="831090"/>
                    <a:pt x="10441101" y="802432"/>
                  </a:cubicBezTo>
                  <a:cubicBezTo>
                    <a:pt x="10485945" y="773774"/>
                    <a:pt x="10537017" y="747608"/>
                    <a:pt x="10594317" y="721441"/>
                  </a:cubicBezTo>
                  <a:cubicBezTo>
                    <a:pt x="10650371" y="696521"/>
                    <a:pt x="10713899" y="672847"/>
                    <a:pt x="10783657" y="649173"/>
                  </a:cubicBezTo>
                  <a:cubicBezTo>
                    <a:pt x="10842203" y="630482"/>
                    <a:pt x="10901995" y="611792"/>
                    <a:pt x="10963031" y="595594"/>
                  </a:cubicBezTo>
                  <a:cubicBezTo>
                    <a:pt x="11022823" y="579396"/>
                    <a:pt x="11083861" y="564444"/>
                    <a:pt x="11142407" y="549492"/>
                  </a:cubicBezTo>
                  <a:cubicBezTo>
                    <a:pt x="11202199" y="537032"/>
                    <a:pt x="11258253" y="524571"/>
                    <a:pt x="11314307" y="513357"/>
                  </a:cubicBezTo>
                  <a:cubicBezTo>
                    <a:pt x="11367871" y="502143"/>
                    <a:pt x="11421435" y="492175"/>
                    <a:pt x="11468769" y="482207"/>
                  </a:cubicBezTo>
                  <a:cubicBezTo>
                    <a:pt x="11517351" y="473485"/>
                    <a:pt x="11558455" y="463517"/>
                    <a:pt x="11589599" y="453549"/>
                  </a:cubicBezTo>
                  <a:cubicBezTo>
                    <a:pt x="11620739" y="443581"/>
                    <a:pt x="11643161" y="433613"/>
                    <a:pt x="11658109" y="422398"/>
                  </a:cubicBezTo>
                  <a:cubicBezTo>
                    <a:pt x="11674303" y="412430"/>
                    <a:pt x="11680531" y="401216"/>
                    <a:pt x="11680531" y="390002"/>
                  </a:cubicBezTo>
                  <a:cubicBezTo>
                    <a:pt x="11681775" y="377542"/>
                    <a:pt x="11674303" y="363836"/>
                    <a:pt x="11660599" y="350130"/>
                  </a:cubicBezTo>
                  <a:cubicBezTo>
                    <a:pt x="11645651" y="335178"/>
                    <a:pt x="11623231" y="320225"/>
                    <a:pt x="11597071" y="304027"/>
                  </a:cubicBezTo>
                  <a:cubicBezTo>
                    <a:pt x="11570913" y="289075"/>
                    <a:pt x="11539771" y="274123"/>
                    <a:pt x="11508631" y="259171"/>
                  </a:cubicBezTo>
                  <a:cubicBezTo>
                    <a:pt x="11476243" y="245465"/>
                    <a:pt x="11442611" y="230513"/>
                    <a:pt x="11408977" y="218052"/>
                  </a:cubicBezTo>
                  <a:cubicBezTo>
                    <a:pt x="11375345" y="204346"/>
                    <a:pt x="11342959" y="191886"/>
                    <a:pt x="11311815" y="180672"/>
                  </a:cubicBezTo>
                  <a:cubicBezTo>
                    <a:pt x="11291887" y="171950"/>
                    <a:pt x="11271955" y="163228"/>
                    <a:pt x="11255761" y="153260"/>
                  </a:cubicBezTo>
                  <a:cubicBezTo>
                    <a:pt x="11239567" y="143292"/>
                    <a:pt x="11227111" y="132078"/>
                    <a:pt x="11220883" y="119617"/>
                  </a:cubicBezTo>
                  <a:cubicBezTo>
                    <a:pt x="11214655" y="107157"/>
                    <a:pt x="11214655" y="93451"/>
                    <a:pt x="11223375" y="79745"/>
                  </a:cubicBezTo>
                  <a:cubicBezTo>
                    <a:pt x="11230847" y="66039"/>
                    <a:pt x="11245795" y="51087"/>
                    <a:pt x="11273201" y="34889"/>
                  </a:cubicBezTo>
                  <a:cubicBezTo>
                    <a:pt x="11285657" y="27413"/>
                    <a:pt x="11301851" y="19936"/>
                    <a:pt x="11318043" y="11214"/>
                  </a:cubicBezTo>
                  <a:cubicBezTo>
                    <a:pt x="11326763" y="7476"/>
                    <a:pt x="11336729" y="3738"/>
                    <a:pt x="11346695" y="0"/>
                  </a:cubicBezTo>
                  <a:close/>
                </a:path>
              </a:pathLst>
            </a:custGeom>
            <a:solidFill>
              <a:schemeClr val="dk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60" name="Google Shape;863;p37">
              <a:extLst>
                <a:ext uri="{FF2B5EF4-FFF2-40B4-BE49-F238E27FC236}">
                  <a16:creationId xmlns:a16="http://schemas.microsoft.com/office/drawing/2014/main" id="{C35CAFB0-1DEF-733A-5DE6-35993943CDCB}"/>
                </a:ext>
              </a:extLst>
            </p:cNvPr>
            <p:cNvSpPr/>
            <p:nvPr/>
          </p:nvSpPr>
          <p:spPr>
            <a:xfrm>
              <a:off x="5593286" y="2042105"/>
              <a:ext cx="2702721" cy="3067778"/>
            </a:xfrm>
            <a:custGeom>
              <a:avLst/>
              <a:gdLst/>
              <a:ahLst/>
              <a:cxnLst/>
              <a:rect l="l" t="t" r="r" b="b"/>
              <a:pathLst>
                <a:path w="4542389" h="5199624" extrusionOk="0">
                  <a:moveTo>
                    <a:pt x="634944" y="4900464"/>
                  </a:moveTo>
                  <a:lnTo>
                    <a:pt x="638372" y="5076400"/>
                  </a:lnTo>
                  <a:cubicBezTo>
                    <a:pt x="559518" y="5115421"/>
                    <a:pt x="479979" y="5155126"/>
                    <a:pt x="400440" y="5194147"/>
                  </a:cubicBezTo>
                  <a:cubicBezTo>
                    <a:pt x="395640" y="5196201"/>
                    <a:pt x="392211" y="5197570"/>
                    <a:pt x="388097" y="5199624"/>
                  </a:cubicBezTo>
                  <a:lnTo>
                    <a:pt x="0" y="5199624"/>
                  </a:lnTo>
                  <a:cubicBezTo>
                    <a:pt x="56226" y="5173610"/>
                    <a:pt x="112452" y="5147596"/>
                    <a:pt x="167992" y="5121582"/>
                  </a:cubicBezTo>
                  <a:cubicBezTo>
                    <a:pt x="247532" y="5084615"/>
                    <a:pt x="325700" y="5047648"/>
                    <a:pt x="404554" y="5010681"/>
                  </a:cubicBezTo>
                  <a:cubicBezTo>
                    <a:pt x="481350" y="4973714"/>
                    <a:pt x="558147" y="4937431"/>
                    <a:pt x="634944" y="4900464"/>
                  </a:cubicBezTo>
                  <a:close/>
                  <a:moveTo>
                    <a:pt x="2163147" y="4112998"/>
                  </a:moveTo>
                  <a:lnTo>
                    <a:pt x="2213305" y="4240630"/>
                  </a:lnTo>
                  <a:cubicBezTo>
                    <a:pt x="2156963" y="4272881"/>
                    <a:pt x="2099934" y="4305133"/>
                    <a:pt x="2042218" y="4337384"/>
                  </a:cubicBezTo>
                  <a:cubicBezTo>
                    <a:pt x="1983128" y="4370321"/>
                    <a:pt x="1924038" y="4403258"/>
                    <a:pt x="1863573" y="4436196"/>
                  </a:cubicBezTo>
                  <a:cubicBezTo>
                    <a:pt x="1803109" y="4469819"/>
                    <a:pt x="1741270" y="4503443"/>
                    <a:pt x="1678745" y="4537066"/>
                  </a:cubicBezTo>
                  <a:cubicBezTo>
                    <a:pt x="1616219" y="4571376"/>
                    <a:pt x="1552319" y="4604999"/>
                    <a:pt x="1487732" y="4639309"/>
                  </a:cubicBezTo>
                  <a:lnTo>
                    <a:pt x="1456813" y="4489719"/>
                  </a:lnTo>
                  <a:cubicBezTo>
                    <a:pt x="1520026" y="4456781"/>
                    <a:pt x="1581864" y="4424530"/>
                    <a:pt x="1643016" y="4392965"/>
                  </a:cubicBezTo>
                  <a:cubicBezTo>
                    <a:pt x="1704167" y="4360714"/>
                    <a:pt x="1763945" y="4329836"/>
                    <a:pt x="1823035" y="4297584"/>
                  </a:cubicBezTo>
                  <a:cubicBezTo>
                    <a:pt x="1881438" y="4266706"/>
                    <a:pt x="1939154" y="4235827"/>
                    <a:pt x="1996183" y="4204262"/>
                  </a:cubicBezTo>
                  <a:cubicBezTo>
                    <a:pt x="2052525" y="4174070"/>
                    <a:pt x="2108179" y="4143191"/>
                    <a:pt x="2163147" y="4112998"/>
                  </a:cubicBezTo>
                  <a:close/>
                  <a:moveTo>
                    <a:pt x="3268994" y="3440623"/>
                  </a:moveTo>
                  <a:lnTo>
                    <a:pt x="3343019" y="3532056"/>
                  </a:lnTo>
                  <a:cubicBezTo>
                    <a:pt x="3304636" y="3558868"/>
                    <a:pt x="3264882" y="3587054"/>
                    <a:pt x="3224443" y="3613866"/>
                  </a:cubicBezTo>
                  <a:cubicBezTo>
                    <a:pt x="3183318" y="3642739"/>
                    <a:pt x="3141508" y="3670238"/>
                    <a:pt x="3099013" y="3698425"/>
                  </a:cubicBezTo>
                  <a:cubicBezTo>
                    <a:pt x="3056517" y="3727298"/>
                    <a:pt x="3011966" y="3756172"/>
                    <a:pt x="2967414" y="3785046"/>
                  </a:cubicBezTo>
                  <a:cubicBezTo>
                    <a:pt x="2922177" y="3813920"/>
                    <a:pt x="2876254" y="3843481"/>
                    <a:pt x="2829647" y="3873042"/>
                  </a:cubicBezTo>
                  <a:lnTo>
                    <a:pt x="2765218" y="3765109"/>
                  </a:lnTo>
                  <a:cubicBezTo>
                    <a:pt x="2811140" y="3736923"/>
                    <a:pt x="2856378" y="3708737"/>
                    <a:pt x="2900929" y="3681238"/>
                  </a:cubicBezTo>
                  <a:cubicBezTo>
                    <a:pt x="2944110" y="3653739"/>
                    <a:pt x="2987291" y="3626240"/>
                    <a:pt x="3029101" y="3599429"/>
                  </a:cubicBezTo>
                  <a:cubicBezTo>
                    <a:pt x="3071596" y="3572617"/>
                    <a:pt x="3112721" y="3545806"/>
                    <a:pt x="3152475" y="3518994"/>
                  </a:cubicBezTo>
                  <a:cubicBezTo>
                    <a:pt x="3192228" y="3492871"/>
                    <a:pt x="3231297" y="3466747"/>
                    <a:pt x="3268994" y="3440623"/>
                  </a:cubicBezTo>
                  <a:close/>
                  <a:moveTo>
                    <a:pt x="4015835" y="2850023"/>
                  </a:moveTo>
                  <a:lnTo>
                    <a:pt x="4100194" y="2911740"/>
                  </a:lnTo>
                  <a:cubicBezTo>
                    <a:pt x="4076876" y="2935741"/>
                    <a:pt x="4051499" y="2959742"/>
                    <a:pt x="4026123" y="2984429"/>
                  </a:cubicBezTo>
                  <a:cubicBezTo>
                    <a:pt x="4000061" y="3009116"/>
                    <a:pt x="3973999" y="3033803"/>
                    <a:pt x="3945879" y="3058490"/>
                  </a:cubicBezTo>
                  <a:cubicBezTo>
                    <a:pt x="3917760" y="3083177"/>
                    <a:pt x="3888955" y="3109235"/>
                    <a:pt x="3859463" y="3134608"/>
                  </a:cubicBezTo>
                  <a:cubicBezTo>
                    <a:pt x="3829286" y="3159980"/>
                    <a:pt x="3798423" y="3186039"/>
                    <a:pt x="3766189" y="3212783"/>
                  </a:cubicBezTo>
                  <a:lnTo>
                    <a:pt x="3685945" y="3136665"/>
                  </a:lnTo>
                  <a:cubicBezTo>
                    <a:pt x="3717494" y="3111978"/>
                    <a:pt x="3748357" y="3087291"/>
                    <a:pt x="3777848" y="3062604"/>
                  </a:cubicBezTo>
                  <a:cubicBezTo>
                    <a:pt x="3807339" y="3037917"/>
                    <a:pt x="3835459" y="3013916"/>
                    <a:pt x="3863578" y="2989915"/>
                  </a:cubicBezTo>
                  <a:cubicBezTo>
                    <a:pt x="3891012" y="2965914"/>
                    <a:pt x="3917074" y="2942599"/>
                    <a:pt x="3943136" y="2919283"/>
                  </a:cubicBezTo>
                  <a:cubicBezTo>
                    <a:pt x="3968512" y="2895282"/>
                    <a:pt x="3992517" y="2873338"/>
                    <a:pt x="4015835" y="2850023"/>
                  </a:cubicBezTo>
                  <a:close/>
                  <a:moveTo>
                    <a:pt x="4415170" y="2310911"/>
                  </a:moveTo>
                  <a:lnTo>
                    <a:pt x="4499982" y="2345801"/>
                  </a:lnTo>
                  <a:cubicBezTo>
                    <a:pt x="4491018" y="2367692"/>
                    <a:pt x="4482055" y="2389584"/>
                    <a:pt x="4471711" y="2412160"/>
                  </a:cubicBezTo>
                  <a:cubicBezTo>
                    <a:pt x="4461368" y="2434736"/>
                    <a:pt x="4450336" y="2457312"/>
                    <a:pt x="4437235" y="2479887"/>
                  </a:cubicBezTo>
                  <a:cubicBezTo>
                    <a:pt x="4424134" y="2503147"/>
                    <a:pt x="4411032" y="2526407"/>
                    <a:pt x="4395863" y="2549667"/>
                  </a:cubicBezTo>
                  <a:cubicBezTo>
                    <a:pt x="4380003" y="2573611"/>
                    <a:pt x="4364144" y="2598240"/>
                    <a:pt x="4346905" y="2622184"/>
                  </a:cubicBezTo>
                  <a:lnTo>
                    <a:pt x="4261403" y="2573611"/>
                  </a:lnTo>
                  <a:cubicBezTo>
                    <a:pt x="4278641" y="2550351"/>
                    <a:pt x="4295190" y="2527776"/>
                    <a:pt x="4310360" y="2505200"/>
                  </a:cubicBezTo>
                  <a:cubicBezTo>
                    <a:pt x="4324840" y="2482624"/>
                    <a:pt x="4339321" y="2460732"/>
                    <a:pt x="4352422" y="2438156"/>
                  </a:cubicBezTo>
                  <a:cubicBezTo>
                    <a:pt x="4364833" y="2416265"/>
                    <a:pt x="4376556" y="2395057"/>
                    <a:pt x="4386899" y="2373165"/>
                  </a:cubicBezTo>
                  <a:cubicBezTo>
                    <a:pt x="4397931" y="2351958"/>
                    <a:pt x="4406895" y="2331434"/>
                    <a:pt x="4415170" y="2310911"/>
                  </a:cubicBezTo>
                  <a:close/>
                  <a:moveTo>
                    <a:pt x="4394665" y="1814202"/>
                  </a:moveTo>
                  <a:lnTo>
                    <a:pt x="4462372" y="1819720"/>
                  </a:lnTo>
                  <a:cubicBezTo>
                    <a:pt x="4473998" y="1839724"/>
                    <a:pt x="4484941" y="1860417"/>
                    <a:pt x="4493832" y="1881111"/>
                  </a:cubicBezTo>
                  <a:cubicBezTo>
                    <a:pt x="4503406" y="1901804"/>
                    <a:pt x="4511613" y="1922498"/>
                    <a:pt x="4517768" y="1943881"/>
                  </a:cubicBezTo>
                  <a:cubicBezTo>
                    <a:pt x="4524607" y="1965954"/>
                    <a:pt x="4530079" y="1987337"/>
                    <a:pt x="4534182" y="2009410"/>
                  </a:cubicBezTo>
                  <a:cubicBezTo>
                    <a:pt x="4538286" y="2032173"/>
                    <a:pt x="4541021" y="2054246"/>
                    <a:pt x="4542389" y="2077009"/>
                  </a:cubicBezTo>
                  <a:lnTo>
                    <a:pt x="4463740" y="2056315"/>
                  </a:lnTo>
                  <a:cubicBezTo>
                    <a:pt x="4463056" y="2034242"/>
                    <a:pt x="4461004" y="2013549"/>
                    <a:pt x="4457585" y="1992166"/>
                  </a:cubicBezTo>
                  <a:cubicBezTo>
                    <a:pt x="4454849" y="1971472"/>
                    <a:pt x="4450062" y="1950779"/>
                    <a:pt x="4443906" y="1930775"/>
                  </a:cubicBezTo>
                  <a:cubicBezTo>
                    <a:pt x="4438435" y="1910771"/>
                    <a:pt x="4430912" y="1890768"/>
                    <a:pt x="4423389" y="1871454"/>
                  </a:cubicBezTo>
                  <a:cubicBezTo>
                    <a:pt x="4414498" y="1852140"/>
                    <a:pt x="4405608" y="1833516"/>
                    <a:pt x="4394665" y="1814202"/>
                  </a:cubicBezTo>
                  <a:close/>
                  <a:moveTo>
                    <a:pt x="3991362" y="1420471"/>
                  </a:moveTo>
                  <a:cubicBezTo>
                    <a:pt x="4017566" y="1434258"/>
                    <a:pt x="4043080" y="1448046"/>
                    <a:pt x="4067215" y="1461833"/>
                  </a:cubicBezTo>
                  <a:cubicBezTo>
                    <a:pt x="4091350" y="1476310"/>
                    <a:pt x="4114796" y="1490787"/>
                    <a:pt x="4137551" y="1505953"/>
                  </a:cubicBezTo>
                  <a:cubicBezTo>
                    <a:pt x="4160307" y="1520429"/>
                    <a:pt x="4182374" y="1534906"/>
                    <a:pt x="4203061" y="1550072"/>
                  </a:cubicBezTo>
                  <a:cubicBezTo>
                    <a:pt x="4224438" y="1565928"/>
                    <a:pt x="4245125" y="1581094"/>
                    <a:pt x="4263743" y="1596949"/>
                  </a:cubicBezTo>
                  <a:lnTo>
                    <a:pt x="4212715" y="1604532"/>
                  </a:lnTo>
                  <a:cubicBezTo>
                    <a:pt x="4194786" y="1590056"/>
                    <a:pt x="4176168" y="1574890"/>
                    <a:pt x="4156170" y="1560413"/>
                  </a:cubicBezTo>
                  <a:cubicBezTo>
                    <a:pt x="4136862" y="1545936"/>
                    <a:pt x="4116175" y="1532149"/>
                    <a:pt x="4094798" y="1517672"/>
                  </a:cubicBezTo>
                  <a:cubicBezTo>
                    <a:pt x="4073421" y="1503195"/>
                    <a:pt x="4050665" y="1489408"/>
                    <a:pt x="4027909" y="1475620"/>
                  </a:cubicBezTo>
                  <a:cubicBezTo>
                    <a:pt x="4004464" y="1462522"/>
                    <a:pt x="3980329" y="1448046"/>
                    <a:pt x="3955504" y="1434948"/>
                  </a:cubicBezTo>
                  <a:close/>
                  <a:moveTo>
                    <a:pt x="3420217" y="1187259"/>
                  </a:moveTo>
                  <a:cubicBezTo>
                    <a:pt x="3422967" y="1188617"/>
                    <a:pt x="3425717" y="1189295"/>
                    <a:pt x="3429154" y="1189974"/>
                  </a:cubicBezTo>
                  <a:cubicBezTo>
                    <a:pt x="3431903" y="1191332"/>
                    <a:pt x="3434653" y="1192011"/>
                    <a:pt x="3437403" y="1192690"/>
                  </a:cubicBezTo>
                  <a:cubicBezTo>
                    <a:pt x="3440152" y="1194047"/>
                    <a:pt x="3442902" y="1194726"/>
                    <a:pt x="3446339" y="1195405"/>
                  </a:cubicBezTo>
                  <a:cubicBezTo>
                    <a:pt x="3449089" y="1196763"/>
                    <a:pt x="3451838" y="1197442"/>
                    <a:pt x="3454588" y="1198799"/>
                  </a:cubicBezTo>
                  <a:cubicBezTo>
                    <a:pt x="3476585" y="1205588"/>
                    <a:pt x="3497895" y="1213055"/>
                    <a:pt x="3519205" y="1220523"/>
                  </a:cubicBezTo>
                  <a:cubicBezTo>
                    <a:pt x="3540515" y="1227311"/>
                    <a:pt x="3561824" y="1234779"/>
                    <a:pt x="3582447" y="1242246"/>
                  </a:cubicBezTo>
                  <a:cubicBezTo>
                    <a:pt x="3603069" y="1249714"/>
                    <a:pt x="3623692" y="1257181"/>
                    <a:pt x="3643627" y="1264648"/>
                  </a:cubicBezTo>
                  <a:cubicBezTo>
                    <a:pt x="3663562" y="1272116"/>
                    <a:pt x="3684184" y="1280262"/>
                    <a:pt x="3703432" y="1287730"/>
                  </a:cubicBezTo>
                  <a:lnTo>
                    <a:pt x="3676622" y="1304701"/>
                  </a:lnTo>
                  <a:cubicBezTo>
                    <a:pt x="3658062" y="1297234"/>
                    <a:pt x="3638815" y="1289766"/>
                    <a:pt x="3618880" y="1282299"/>
                  </a:cubicBezTo>
                  <a:cubicBezTo>
                    <a:pt x="3598945" y="1274831"/>
                    <a:pt x="3579010" y="1267364"/>
                    <a:pt x="3559075" y="1260575"/>
                  </a:cubicBezTo>
                  <a:cubicBezTo>
                    <a:pt x="3537765" y="1252429"/>
                    <a:pt x="3517143" y="1244962"/>
                    <a:pt x="3496520" y="1238173"/>
                  </a:cubicBezTo>
                  <a:cubicBezTo>
                    <a:pt x="3475898" y="1230706"/>
                    <a:pt x="3454588" y="1223917"/>
                    <a:pt x="3433278" y="1216450"/>
                  </a:cubicBezTo>
                  <a:cubicBezTo>
                    <a:pt x="3429841" y="1215092"/>
                    <a:pt x="3427091" y="1214413"/>
                    <a:pt x="3424342" y="1213734"/>
                  </a:cubicBezTo>
                  <a:cubicBezTo>
                    <a:pt x="3421592" y="1213055"/>
                    <a:pt x="3418155" y="1211698"/>
                    <a:pt x="3415405" y="1211019"/>
                  </a:cubicBezTo>
                  <a:cubicBezTo>
                    <a:pt x="3412656" y="1209661"/>
                    <a:pt x="3409906" y="1208982"/>
                    <a:pt x="3407156" y="1207625"/>
                  </a:cubicBezTo>
                  <a:cubicBezTo>
                    <a:pt x="3403719" y="1206946"/>
                    <a:pt x="3400970" y="1205588"/>
                    <a:pt x="3398220" y="1204909"/>
                  </a:cubicBezTo>
                  <a:close/>
                  <a:moveTo>
                    <a:pt x="2931924" y="1011593"/>
                  </a:moveTo>
                  <a:cubicBezTo>
                    <a:pt x="2949042" y="1018551"/>
                    <a:pt x="2966843" y="1024813"/>
                    <a:pt x="2984645" y="1031771"/>
                  </a:cubicBezTo>
                  <a:cubicBezTo>
                    <a:pt x="3003132" y="1039424"/>
                    <a:pt x="3021618" y="1045686"/>
                    <a:pt x="3040790" y="1053340"/>
                  </a:cubicBezTo>
                  <a:cubicBezTo>
                    <a:pt x="3059961" y="1060298"/>
                    <a:pt x="3079132" y="1067256"/>
                    <a:pt x="3099673" y="1074909"/>
                  </a:cubicBezTo>
                  <a:cubicBezTo>
                    <a:pt x="3119528" y="1081867"/>
                    <a:pt x="3140754" y="1089521"/>
                    <a:pt x="3161294" y="1097174"/>
                  </a:cubicBezTo>
                  <a:lnTo>
                    <a:pt x="3136646" y="1113873"/>
                  </a:lnTo>
                  <a:cubicBezTo>
                    <a:pt x="3115420" y="1105524"/>
                    <a:pt x="3094195" y="1097870"/>
                    <a:pt x="3074339" y="1090912"/>
                  </a:cubicBezTo>
                  <a:cubicBezTo>
                    <a:pt x="3053799" y="1083259"/>
                    <a:pt x="3033943" y="1074909"/>
                    <a:pt x="3014771" y="1067951"/>
                  </a:cubicBezTo>
                  <a:cubicBezTo>
                    <a:pt x="2995600" y="1060994"/>
                    <a:pt x="2976429" y="1054036"/>
                    <a:pt x="2957943" y="1047078"/>
                  </a:cubicBezTo>
                  <a:cubicBezTo>
                    <a:pt x="2940141" y="1039424"/>
                    <a:pt x="2922339" y="1032466"/>
                    <a:pt x="2904537" y="1026204"/>
                  </a:cubicBezTo>
                  <a:close/>
                  <a:moveTo>
                    <a:pt x="2553709" y="854100"/>
                  </a:moveTo>
                  <a:cubicBezTo>
                    <a:pt x="2566710" y="860295"/>
                    <a:pt x="2579026" y="866490"/>
                    <a:pt x="2592710" y="871997"/>
                  </a:cubicBezTo>
                  <a:cubicBezTo>
                    <a:pt x="2606395" y="878880"/>
                    <a:pt x="2620764" y="885075"/>
                    <a:pt x="2635133" y="891270"/>
                  </a:cubicBezTo>
                  <a:cubicBezTo>
                    <a:pt x="2649501" y="898154"/>
                    <a:pt x="2664554" y="905037"/>
                    <a:pt x="2679608" y="911921"/>
                  </a:cubicBezTo>
                  <a:cubicBezTo>
                    <a:pt x="2695345" y="918804"/>
                    <a:pt x="2711082" y="924999"/>
                    <a:pt x="2728188" y="932571"/>
                  </a:cubicBezTo>
                  <a:lnTo>
                    <a:pt x="2698766" y="944273"/>
                  </a:lnTo>
                  <a:cubicBezTo>
                    <a:pt x="2681660" y="937389"/>
                    <a:pt x="2665923" y="930506"/>
                    <a:pt x="2650186" y="922934"/>
                  </a:cubicBezTo>
                  <a:cubicBezTo>
                    <a:pt x="2634448" y="916739"/>
                    <a:pt x="2619395" y="909167"/>
                    <a:pt x="2605027" y="902284"/>
                  </a:cubicBezTo>
                  <a:cubicBezTo>
                    <a:pt x="2589973" y="896089"/>
                    <a:pt x="2576289" y="889894"/>
                    <a:pt x="2561920" y="883010"/>
                  </a:cubicBezTo>
                  <a:cubicBezTo>
                    <a:pt x="2548920" y="876127"/>
                    <a:pt x="2535235" y="869932"/>
                    <a:pt x="2522919" y="863737"/>
                  </a:cubicBezTo>
                  <a:close/>
                  <a:moveTo>
                    <a:pt x="2296051" y="702664"/>
                  </a:moveTo>
                  <a:cubicBezTo>
                    <a:pt x="2303594" y="708116"/>
                    <a:pt x="2311137" y="714249"/>
                    <a:pt x="2319366" y="719701"/>
                  </a:cubicBezTo>
                  <a:cubicBezTo>
                    <a:pt x="2327595" y="725834"/>
                    <a:pt x="2335824" y="731285"/>
                    <a:pt x="2345424" y="738100"/>
                  </a:cubicBezTo>
                  <a:cubicBezTo>
                    <a:pt x="2354339" y="744233"/>
                    <a:pt x="2363939" y="750367"/>
                    <a:pt x="2374225" y="756500"/>
                  </a:cubicBezTo>
                  <a:cubicBezTo>
                    <a:pt x="2385197" y="762633"/>
                    <a:pt x="2395484" y="769448"/>
                    <a:pt x="2407141" y="776262"/>
                  </a:cubicBezTo>
                  <a:lnTo>
                    <a:pt x="2374225" y="783758"/>
                  </a:lnTo>
                  <a:cubicBezTo>
                    <a:pt x="2363254" y="776944"/>
                    <a:pt x="2352282" y="770129"/>
                    <a:pt x="2341995" y="763314"/>
                  </a:cubicBezTo>
                  <a:cubicBezTo>
                    <a:pt x="2331024" y="757181"/>
                    <a:pt x="2320737" y="750367"/>
                    <a:pt x="2311823" y="744233"/>
                  </a:cubicBezTo>
                  <a:cubicBezTo>
                    <a:pt x="2302908" y="738100"/>
                    <a:pt x="2293993" y="731967"/>
                    <a:pt x="2285764" y="725834"/>
                  </a:cubicBezTo>
                  <a:cubicBezTo>
                    <a:pt x="2277535" y="719701"/>
                    <a:pt x="2269992" y="714249"/>
                    <a:pt x="2262449" y="708116"/>
                  </a:cubicBezTo>
                  <a:close/>
                  <a:moveTo>
                    <a:pt x="2203777" y="563342"/>
                  </a:moveTo>
                  <a:cubicBezTo>
                    <a:pt x="2203777" y="568880"/>
                    <a:pt x="2204482" y="574418"/>
                    <a:pt x="2205186" y="579264"/>
                  </a:cubicBezTo>
                  <a:cubicBezTo>
                    <a:pt x="2205890" y="584802"/>
                    <a:pt x="2208004" y="590341"/>
                    <a:pt x="2209412" y="596571"/>
                  </a:cubicBezTo>
                  <a:cubicBezTo>
                    <a:pt x="2211525" y="602109"/>
                    <a:pt x="2214343" y="607648"/>
                    <a:pt x="2217160" y="613878"/>
                  </a:cubicBezTo>
                  <a:cubicBezTo>
                    <a:pt x="2220682" y="620109"/>
                    <a:pt x="2224204" y="626339"/>
                    <a:pt x="2228430" y="632569"/>
                  </a:cubicBezTo>
                  <a:lnTo>
                    <a:pt x="2193212" y="635339"/>
                  </a:lnTo>
                  <a:cubicBezTo>
                    <a:pt x="2188986" y="629108"/>
                    <a:pt x="2185464" y="622878"/>
                    <a:pt x="2181943" y="616647"/>
                  </a:cubicBezTo>
                  <a:cubicBezTo>
                    <a:pt x="2179125" y="610417"/>
                    <a:pt x="2176308" y="604186"/>
                    <a:pt x="2174195" y="597956"/>
                  </a:cubicBezTo>
                  <a:cubicBezTo>
                    <a:pt x="2172082" y="591725"/>
                    <a:pt x="2170673" y="586187"/>
                    <a:pt x="2169969" y="580649"/>
                  </a:cubicBezTo>
                  <a:cubicBezTo>
                    <a:pt x="2168560" y="575111"/>
                    <a:pt x="2168560" y="569572"/>
                    <a:pt x="2168560" y="564034"/>
                  </a:cubicBezTo>
                  <a:close/>
                  <a:moveTo>
                    <a:pt x="2270964" y="442193"/>
                  </a:moveTo>
                  <a:lnTo>
                    <a:pt x="2298099" y="447123"/>
                  </a:lnTo>
                  <a:cubicBezTo>
                    <a:pt x="2291141" y="451349"/>
                    <a:pt x="2284184" y="455576"/>
                    <a:pt x="2277226" y="459802"/>
                  </a:cubicBezTo>
                  <a:cubicBezTo>
                    <a:pt x="2270964" y="464028"/>
                    <a:pt x="2264702" y="468254"/>
                    <a:pt x="2258440" y="473184"/>
                  </a:cubicBezTo>
                  <a:cubicBezTo>
                    <a:pt x="2252177" y="477410"/>
                    <a:pt x="2246611" y="482341"/>
                    <a:pt x="2241741" y="486567"/>
                  </a:cubicBezTo>
                  <a:cubicBezTo>
                    <a:pt x="2236174" y="492202"/>
                    <a:pt x="2231304" y="496428"/>
                    <a:pt x="2227129" y="502063"/>
                  </a:cubicBezTo>
                  <a:lnTo>
                    <a:pt x="2195819" y="499245"/>
                  </a:lnTo>
                  <a:cubicBezTo>
                    <a:pt x="2199994" y="494315"/>
                    <a:pt x="2205560" y="488680"/>
                    <a:pt x="2210430" y="483749"/>
                  </a:cubicBezTo>
                  <a:cubicBezTo>
                    <a:pt x="2215997" y="478819"/>
                    <a:pt x="2222259" y="473889"/>
                    <a:pt x="2228521" y="468958"/>
                  </a:cubicBezTo>
                  <a:cubicBezTo>
                    <a:pt x="2234783" y="464028"/>
                    <a:pt x="2241741" y="459802"/>
                    <a:pt x="2248699" y="455576"/>
                  </a:cubicBezTo>
                  <a:cubicBezTo>
                    <a:pt x="2255656" y="450645"/>
                    <a:pt x="2263310" y="446419"/>
                    <a:pt x="2270964" y="442193"/>
                  </a:cubicBezTo>
                  <a:close/>
                  <a:moveTo>
                    <a:pt x="2495440" y="360421"/>
                  </a:moveTo>
                  <a:lnTo>
                    <a:pt x="2516170" y="366478"/>
                  </a:lnTo>
                  <a:cubicBezTo>
                    <a:pt x="2506496" y="369170"/>
                    <a:pt x="2496131" y="371863"/>
                    <a:pt x="2485765" y="374555"/>
                  </a:cubicBezTo>
                  <a:cubicBezTo>
                    <a:pt x="2475400" y="377247"/>
                    <a:pt x="2466417" y="380612"/>
                    <a:pt x="2456052" y="383304"/>
                  </a:cubicBezTo>
                  <a:cubicBezTo>
                    <a:pt x="2446378" y="386670"/>
                    <a:pt x="2436703" y="389362"/>
                    <a:pt x="2427029" y="392727"/>
                  </a:cubicBezTo>
                  <a:cubicBezTo>
                    <a:pt x="2416664" y="396092"/>
                    <a:pt x="2407681" y="398785"/>
                    <a:pt x="2398698" y="402150"/>
                  </a:cubicBezTo>
                  <a:lnTo>
                    <a:pt x="2374512" y="396765"/>
                  </a:lnTo>
                  <a:cubicBezTo>
                    <a:pt x="2384186" y="393400"/>
                    <a:pt x="2393860" y="390035"/>
                    <a:pt x="2404226" y="387343"/>
                  </a:cubicBezTo>
                  <a:cubicBezTo>
                    <a:pt x="2413900" y="383978"/>
                    <a:pt x="2423574" y="380612"/>
                    <a:pt x="2433939" y="377247"/>
                  </a:cubicBezTo>
                  <a:cubicBezTo>
                    <a:pt x="2444304" y="374555"/>
                    <a:pt x="2453979" y="371863"/>
                    <a:pt x="2464344" y="369170"/>
                  </a:cubicBezTo>
                  <a:cubicBezTo>
                    <a:pt x="2474709" y="365805"/>
                    <a:pt x="2485074" y="363113"/>
                    <a:pt x="2495440" y="360421"/>
                  </a:cubicBezTo>
                  <a:close/>
                  <a:moveTo>
                    <a:pt x="2748358" y="302874"/>
                  </a:moveTo>
                  <a:lnTo>
                    <a:pt x="2767559" y="308871"/>
                  </a:lnTo>
                  <a:cubicBezTo>
                    <a:pt x="2764816" y="309537"/>
                    <a:pt x="2760702" y="310870"/>
                    <a:pt x="2757273" y="311536"/>
                  </a:cubicBezTo>
                  <a:cubicBezTo>
                    <a:pt x="2753844" y="312203"/>
                    <a:pt x="2749730" y="312869"/>
                    <a:pt x="2746301" y="313535"/>
                  </a:cubicBezTo>
                  <a:cubicBezTo>
                    <a:pt x="2742187" y="314868"/>
                    <a:pt x="2738072" y="315534"/>
                    <a:pt x="2733958" y="316867"/>
                  </a:cubicBezTo>
                  <a:cubicBezTo>
                    <a:pt x="2730529" y="317533"/>
                    <a:pt x="2725729" y="318200"/>
                    <a:pt x="2721614" y="318866"/>
                  </a:cubicBezTo>
                  <a:cubicBezTo>
                    <a:pt x="2715443" y="320199"/>
                    <a:pt x="2708585" y="321531"/>
                    <a:pt x="2701728" y="322864"/>
                  </a:cubicBezTo>
                  <a:cubicBezTo>
                    <a:pt x="2695556" y="324197"/>
                    <a:pt x="2688699" y="325529"/>
                    <a:pt x="2682527" y="326862"/>
                  </a:cubicBezTo>
                  <a:cubicBezTo>
                    <a:pt x="2675669" y="328195"/>
                    <a:pt x="2668812" y="329527"/>
                    <a:pt x="2661954" y="331526"/>
                  </a:cubicBezTo>
                  <a:cubicBezTo>
                    <a:pt x="2655783" y="332859"/>
                    <a:pt x="2648925" y="334192"/>
                    <a:pt x="2641382" y="335525"/>
                  </a:cubicBezTo>
                  <a:lnTo>
                    <a:pt x="2622867" y="329527"/>
                  </a:lnTo>
                  <a:cubicBezTo>
                    <a:pt x="2629724" y="328195"/>
                    <a:pt x="2636582" y="326862"/>
                    <a:pt x="2643439" y="325529"/>
                  </a:cubicBezTo>
                  <a:cubicBezTo>
                    <a:pt x="2650297" y="323530"/>
                    <a:pt x="2657154" y="322198"/>
                    <a:pt x="2663326" y="320865"/>
                  </a:cubicBezTo>
                  <a:cubicBezTo>
                    <a:pt x="2670183" y="319532"/>
                    <a:pt x="2677041" y="318200"/>
                    <a:pt x="2683898" y="316867"/>
                  </a:cubicBezTo>
                  <a:cubicBezTo>
                    <a:pt x="2690070" y="315534"/>
                    <a:pt x="2696927" y="314202"/>
                    <a:pt x="2703785" y="312869"/>
                  </a:cubicBezTo>
                  <a:cubicBezTo>
                    <a:pt x="2707899" y="312203"/>
                    <a:pt x="2712014" y="311536"/>
                    <a:pt x="2715443" y="310870"/>
                  </a:cubicBezTo>
                  <a:cubicBezTo>
                    <a:pt x="2719557" y="309537"/>
                    <a:pt x="2722986" y="308871"/>
                    <a:pt x="2727100" y="308205"/>
                  </a:cubicBezTo>
                  <a:cubicBezTo>
                    <a:pt x="2730529" y="307538"/>
                    <a:pt x="2733958" y="306206"/>
                    <a:pt x="2737386" y="305539"/>
                  </a:cubicBezTo>
                  <a:cubicBezTo>
                    <a:pt x="2740815" y="304873"/>
                    <a:pt x="2744930" y="304207"/>
                    <a:pt x="2748358" y="302874"/>
                  </a:cubicBezTo>
                  <a:close/>
                  <a:moveTo>
                    <a:pt x="2887318" y="236240"/>
                  </a:moveTo>
                  <a:lnTo>
                    <a:pt x="2912932" y="237575"/>
                  </a:lnTo>
                  <a:cubicBezTo>
                    <a:pt x="2911547" y="240911"/>
                    <a:pt x="2909470" y="243581"/>
                    <a:pt x="2906701" y="246918"/>
                  </a:cubicBezTo>
                  <a:cubicBezTo>
                    <a:pt x="2904624" y="249587"/>
                    <a:pt x="2901163" y="252924"/>
                    <a:pt x="2897009" y="256261"/>
                  </a:cubicBezTo>
                  <a:cubicBezTo>
                    <a:pt x="2893548" y="258930"/>
                    <a:pt x="2888702" y="262267"/>
                    <a:pt x="2883856" y="265604"/>
                  </a:cubicBezTo>
                  <a:cubicBezTo>
                    <a:pt x="2878318" y="268940"/>
                    <a:pt x="2872087" y="271610"/>
                    <a:pt x="2865165" y="274947"/>
                  </a:cubicBezTo>
                  <a:lnTo>
                    <a:pt x="2840935" y="270942"/>
                  </a:lnTo>
                  <a:cubicBezTo>
                    <a:pt x="2847858" y="268273"/>
                    <a:pt x="2852704" y="265604"/>
                    <a:pt x="2858242" y="262267"/>
                  </a:cubicBezTo>
                  <a:cubicBezTo>
                    <a:pt x="2863088" y="258930"/>
                    <a:pt x="2867241" y="256261"/>
                    <a:pt x="2871395" y="253591"/>
                  </a:cubicBezTo>
                  <a:cubicBezTo>
                    <a:pt x="2874857" y="250922"/>
                    <a:pt x="2878318" y="247585"/>
                    <a:pt x="2880395" y="244248"/>
                  </a:cubicBezTo>
                  <a:cubicBezTo>
                    <a:pt x="2883164" y="241579"/>
                    <a:pt x="2885241" y="238909"/>
                    <a:pt x="2887318" y="236240"/>
                  </a:cubicBezTo>
                  <a:close/>
                  <a:moveTo>
                    <a:pt x="2864054" y="160523"/>
                  </a:moveTo>
                  <a:cubicBezTo>
                    <a:pt x="2868134" y="163827"/>
                    <a:pt x="2872893" y="166470"/>
                    <a:pt x="2876973" y="169114"/>
                  </a:cubicBezTo>
                  <a:cubicBezTo>
                    <a:pt x="2881052" y="172418"/>
                    <a:pt x="2885132" y="175061"/>
                    <a:pt x="2888531" y="177704"/>
                  </a:cubicBezTo>
                  <a:cubicBezTo>
                    <a:pt x="2892611" y="181008"/>
                    <a:pt x="2896010" y="183652"/>
                    <a:pt x="2898730" y="186956"/>
                  </a:cubicBezTo>
                  <a:cubicBezTo>
                    <a:pt x="2901450" y="189599"/>
                    <a:pt x="2904849" y="192903"/>
                    <a:pt x="2906889" y="195546"/>
                  </a:cubicBezTo>
                  <a:lnTo>
                    <a:pt x="2881732" y="196207"/>
                  </a:lnTo>
                  <a:cubicBezTo>
                    <a:pt x="2880372" y="193564"/>
                    <a:pt x="2877653" y="190260"/>
                    <a:pt x="2874253" y="186956"/>
                  </a:cubicBezTo>
                  <a:cubicBezTo>
                    <a:pt x="2871533" y="184312"/>
                    <a:pt x="2868134" y="181669"/>
                    <a:pt x="2865414" y="179026"/>
                  </a:cubicBezTo>
                  <a:cubicBezTo>
                    <a:pt x="2862014" y="176383"/>
                    <a:pt x="2857935" y="173739"/>
                    <a:pt x="2853855" y="170435"/>
                  </a:cubicBezTo>
                  <a:cubicBezTo>
                    <a:pt x="2849776" y="167792"/>
                    <a:pt x="2845696" y="165149"/>
                    <a:pt x="2840937" y="162505"/>
                  </a:cubicBezTo>
                  <a:close/>
                  <a:moveTo>
                    <a:pt x="2726659" y="99951"/>
                  </a:moveTo>
                  <a:cubicBezTo>
                    <a:pt x="2732761" y="102585"/>
                    <a:pt x="2738864" y="104560"/>
                    <a:pt x="2744967" y="106535"/>
                  </a:cubicBezTo>
                  <a:cubicBezTo>
                    <a:pt x="2750391" y="108510"/>
                    <a:pt x="2757172" y="111144"/>
                    <a:pt x="2762596" y="113119"/>
                  </a:cubicBezTo>
                  <a:cubicBezTo>
                    <a:pt x="2768699" y="115753"/>
                    <a:pt x="2774802" y="118386"/>
                    <a:pt x="2780904" y="120362"/>
                  </a:cubicBezTo>
                  <a:cubicBezTo>
                    <a:pt x="2786329" y="122995"/>
                    <a:pt x="2792431" y="125629"/>
                    <a:pt x="2797856" y="127604"/>
                  </a:cubicBezTo>
                  <a:lnTo>
                    <a:pt x="2777514" y="129579"/>
                  </a:lnTo>
                  <a:cubicBezTo>
                    <a:pt x="2772089" y="126946"/>
                    <a:pt x="2765987" y="124971"/>
                    <a:pt x="2760562" y="122337"/>
                  </a:cubicBezTo>
                  <a:cubicBezTo>
                    <a:pt x="2754460" y="119703"/>
                    <a:pt x="2749035" y="117728"/>
                    <a:pt x="2742932" y="115753"/>
                  </a:cubicBezTo>
                  <a:cubicBezTo>
                    <a:pt x="2736830" y="113119"/>
                    <a:pt x="2731405" y="111144"/>
                    <a:pt x="2725303" y="108510"/>
                  </a:cubicBezTo>
                  <a:cubicBezTo>
                    <a:pt x="2719200" y="106535"/>
                    <a:pt x="2713776" y="104560"/>
                    <a:pt x="2707673" y="102585"/>
                  </a:cubicBezTo>
                  <a:close/>
                  <a:moveTo>
                    <a:pt x="2598639" y="48462"/>
                  </a:moveTo>
                  <a:lnTo>
                    <a:pt x="2620446" y="48462"/>
                  </a:lnTo>
                  <a:cubicBezTo>
                    <a:pt x="2620446" y="49183"/>
                    <a:pt x="2620446" y="49183"/>
                    <a:pt x="2620446" y="49904"/>
                  </a:cubicBezTo>
                  <a:cubicBezTo>
                    <a:pt x="2620446" y="50625"/>
                    <a:pt x="2620446" y="51346"/>
                    <a:pt x="2620446" y="51346"/>
                  </a:cubicBezTo>
                  <a:cubicBezTo>
                    <a:pt x="2620446" y="52067"/>
                    <a:pt x="2620446" y="52789"/>
                    <a:pt x="2620446" y="52789"/>
                  </a:cubicBezTo>
                  <a:cubicBezTo>
                    <a:pt x="2620446" y="53510"/>
                    <a:pt x="2620446" y="53510"/>
                    <a:pt x="2620446" y="54952"/>
                  </a:cubicBezTo>
                  <a:cubicBezTo>
                    <a:pt x="2621127" y="56394"/>
                    <a:pt x="2622490" y="57836"/>
                    <a:pt x="2623853" y="59279"/>
                  </a:cubicBezTo>
                  <a:cubicBezTo>
                    <a:pt x="2625216" y="61442"/>
                    <a:pt x="2627260" y="62884"/>
                    <a:pt x="2629305" y="64326"/>
                  </a:cubicBezTo>
                  <a:cubicBezTo>
                    <a:pt x="2631349" y="66490"/>
                    <a:pt x="2634757" y="67932"/>
                    <a:pt x="2637482" y="69374"/>
                  </a:cubicBezTo>
                  <a:cubicBezTo>
                    <a:pt x="2640890" y="70817"/>
                    <a:pt x="2644297" y="72259"/>
                    <a:pt x="2648386" y="74422"/>
                  </a:cubicBezTo>
                  <a:cubicBezTo>
                    <a:pt x="2648386" y="74422"/>
                    <a:pt x="2649067" y="74422"/>
                    <a:pt x="2649749" y="74422"/>
                  </a:cubicBezTo>
                  <a:cubicBezTo>
                    <a:pt x="2649749" y="74422"/>
                    <a:pt x="2649749" y="74422"/>
                    <a:pt x="2650430" y="75143"/>
                  </a:cubicBezTo>
                  <a:cubicBezTo>
                    <a:pt x="2650430" y="75143"/>
                    <a:pt x="2651112" y="75143"/>
                    <a:pt x="2651793" y="75143"/>
                  </a:cubicBezTo>
                  <a:lnTo>
                    <a:pt x="2652475" y="75143"/>
                  </a:lnTo>
                  <a:lnTo>
                    <a:pt x="2634075" y="78028"/>
                  </a:lnTo>
                  <a:lnTo>
                    <a:pt x="2632712" y="78028"/>
                  </a:lnTo>
                  <a:lnTo>
                    <a:pt x="2632031" y="77307"/>
                  </a:lnTo>
                  <a:cubicBezTo>
                    <a:pt x="2631349" y="77307"/>
                    <a:pt x="2631349" y="76586"/>
                    <a:pt x="2630668" y="76586"/>
                  </a:cubicBezTo>
                  <a:cubicBezTo>
                    <a:pt x="2629986" y="76586"/>
                    <a:pt x="2629986" y="76586"/>
                    <a:pt x="2629986" y="76586"/>
                  </a:cubicBezTo>
                  <a:cubicBezTo>
                    <a:pt x="2625216" y="74422"/>
                    <a:pt x="2621127" y="72980"/>
                    <a:pt x="2617038" y="70817"/>
                  </a:cubicBezTo>
                  <a:cubicBezTo>
                    <a:pt x="2614313" y="69374"/>
                    <a:pt x="2610905" y="67211"/>
                    <a:pt x="2608861" y="65769"/>
                  </a:cubicBezTo>
                  <a:cubicBezTo>
                    <a:pt x="2606135" y="63605"/>
                    <a:pt x="2604091" y="62163"/>
                    <a:pt x="2602046" y="60000"/>
                  </a:cubicBezTo>
                  <a:cubicBezTo>
                    <a:pt x="2601365" y="58558"/>
                    <a:pt x="2600002" y="56394"/>
                    <a:pt x="2599320" y="54952"/>
                  </a:cubicBezTo>
                  <a:cubicBezTo>
                    <a:pt x="2599320" y="53510"/>
                    <a:pt x="2599320" y="53510"/>
                    <a:pt x="2599320" y="52789"/>
                  </a:cubicBezTo>
                  <a:cubicBezTo>
                    <a:pt x="2598639" y="52789"/>
                    <a:pt x="2598639" y="52067"/>
                    <a:pt x="2598639" y="51346"/>
                  </a:cubicBezTo>
                  <a:cubicBezTo>
                    <a:pt x="2598639" y="50625"/>
                    <a:pt x="2598639" y="49904"/>
                    <a:pt x="2598639" y="49904"/>
                  </a:cubicBezTo>
                  <a:cubicBezTo>
                    <a:pt x="2598639" y="49183"/>
                    <a:pt x="2598639" y="48462"/>
                    <a:pt x="2598639" y="48462"/>
                  </a:cubicBezTo>
                  <a:close/>
                  <a:moveTo>
                    <a:pt x="2676246" y="0"/>
                  </a:moveTo>
                  <a:lnTo>
                    <a:pt x="2694868" y="2019"/>
                  </a:lnTo>
                  <a:cubicBezTo>
                    <a:pt x="2690040" y="4038"/>
                    <a:pt x="2685212" y="6057"/>
                    <a:pt x="2681074" y="7403"/>
                  </a:cubicBezTo>
                  <a:cubicBezTo>
                    <a:pt x="2676246" y="9423"/>
                    <a:pt x="2672108" y="10769"/>
                    <a:pt x="2667969" y="12788"/>
                  </a:cubicBezTo>
                  <a:cubicBezTo>
                    <a:pt x="2663831" y="14134"/>
                    <a:pt x="2660383" y="16826"/>
                    <a:pt x="2656244" y="18172"/>
                  </a:cubicBezTo>
                  <a:cubicBezTo>
                    <a:pt x="2652796" y="19518"/>
                    <a:pt x="2649347" y="22211"/>
                    <a:pt x="2645899" y="23557"/>
                  </a:cubicBezTo>
                  <a:lnTo>
                    <a:pt x="2625897" y="22211"/>
                  </a:lnTo>
                  <a:cubicBezTo>
                    <a:pt x="2629346" y="19518"/>
                    <a:pt x="2632794" y="18172"/>
                    <a:pt x="2636932" y="16153"/>
                  </a:cubicBezTo>
                  <a:cubicBezTo>
                    <a:pt x="2640381" y="14134"/>
                    <a:pt x="2644519" y="12788"/>
                    <a:pt x="2649347" y="10769"/>
                  </a:cubicBezTo>
                  <a:cubicBezTo>
                    <a:pt x="2653486" y="9423"/>
                    <a:pt x="2657624" y="6730"/>
                    <a:pt x="2662452" y="5384"/>
                  </a:cubicBezTo>
                  <a:cubicBezTo>
                    <a:pt x="2666590" y="4038"/>
                    <a:pt x="2671418" y="2019"/>
                    <a:pt x="2676246" y="0"/>
                  </a:cubicBezTo>
                  <a:close/>
                </a:path>
              </a:pathLst>
            </a:custGeom>
            <a:solidFill>
              <a:schemeClr val="accent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42" name="Google Shape;876;p37">
              <a:extLst>
                <a:ext uri="{FF2B5EF4-FFF2-40B4-BE49-F238E27FC236}">
                  <a16:creationId xmlns:a16="http://schemas.microsoft.com/office/drawing/2014/main" id="{7E9D0BFF-7BE9-C422-9299-48ED2388F27E}"/>
                </a:ext>
              </a:extLst>
            </p:cNvPr>
            <p:cNvSpPr/>
            <p:nvPr/>
          </p:nvSpPr>
          <p:spPr>
            <a:xfrm>
              <a:off x="6947857" y="3041233"/>
              <a:ext cx="196207" cy="195825"/>
            </a:xfrm>
            <a:custGeom>
              <a:avLst/>
              <a:gdLst/>
              <a:ahLst/>
              <a:cxnLst/>
              <a:rect l="l" t="t" r="r" b="b"/>
              <a:pathLst>
                <a:path w="285392" h="283805" extrusionOk="0">
                  <a:moveTo>
                    <a:pt x="20351" y="214978"/>
                  </a:moveTo>
                  <a:lnTo>
                    <a:pt x="20351" y="275201"/>
                  </a:lnTo>
                  <a:lnTo>
                    <a:pt x="68549" y="275201"/>
                  </a:lnTo>
                  <a:lnTo>
                    <a:pt x="68549" y="214978"/>
                  </a:lnTo>
                  <a:lnTo>
                    <a:pt x="20351" y="214978"/>
                  </a:lnTo>
                  <a:close/>
                  <a:moveTo>
                    <a:pt x="4284" y="206375"/>
                  </a:moveTo>
                  <a:lnTo>
                    <a:pt x="84259" y="206375"/>
                  </a:lnTo>
                  <a:cubicBezTo>
                    <a:pt x="86401" y="206375"/>
                    <a:pt x="88543" y="208526"/>
                    <a:pt x="88543" y="210677"/>
                  </a:cubicBezTo>
                  <a:cubicBezTo>
                    <a:pt x="88543" y="213186"/>
                    <a:pt x="86401" y="214978"/>
                    <a:pt x="84259" y="214978"/>
                  </a:cubicBezTo>
                  <a:lnTo>
                    <a:pt x="77118" y="214978"/>
                  </a:lnTo>
                  <a:lnTo>
                    <a:pt x="77118" y="279503"/>
                  </a:lnTo>
                  <a:cubicBezTo>
                    <a:pt x="77118" y="281654"/>
                    <a:pt x="75333" y="283805"/>
                    <a:pt x="72834" y="283805"/>
                  </a:cubicBezTo>
                  <a:lnTo>
                    <a:pt x="15709" y="283805"/>
                  </a:lnTo>
                  <a:cubicBezTo>
                    <a:pt x="13567" y="283805"/>
                    <a:pt x="11425" y="281654"/>
                    <a:pt x="11425" y="279503"/>
                  </a:cubicBezTo>
                  <a:lnTo>
                    <a:pt x="11425" y="214978"/>
                  </a:lnTo>
                  <a:lnTo>
                    <a:pt x="4284" y="214978"/>
                  </a:lnTo>
                  <a:cubicBezTo>
                    <a:pt x="2142" y="214978"/>
                    <a:pt x="0" y="213186"/>
                    <a:pt x="0" y="210677"/>
                  </a:cubicBezTo>
                  <a:cubicBezTo>
                    <a:pt x="0" y="208526"/>
                    <a:pt x="2142" y="206375"/>
                    <a:pt x="4284" y="206375"/>
                  </a:cubicBezTo>
                  <a:close/>
                  <a:moveTo>
                    <a:pt x="216924" y="180120"/>
                  </a:moveTo>
                  <a:lnTo>
                    <a:pt x="216924" y="275132"/>
                  </a:lnTo>
                  <a:lnTo>
                    <a:pt x="265317" y="275132"/>
                  </a:lnTo>
                  <a:lnTo>
                    <a:pt x="265317" y="180120"/>
                  </a:lnTo>
                  <a:lnTo>
                    <a:pt x="216924" y="180120"/>
                  </a:lnTo>
                  <a:close/>
                  <a:moveTo>
                    <a:pt x="201152" y="171450"/>
                  </a:moveTo>
                  <a:lnTo>
                    <a:pt x="281090" y="171450"/>
                  </a:lnTo>
                  <a:cubicBezTo>
                    <a:pt x="283599" y="171450"/>
                    <a:pt x="285392" y="173256"/>
                    <a:pt x="285392" y="175424"/>
                  </a:cubicBezTo>
                  <a:cubicBezTo>
                    <a:pt x="285392" y="177953"/>
                    <a:pt x="283599" y="180120"/>
                    <a:pt x="281090" y="180120"/>
                  </a:cubicBezTo>
                  <a:lnTo>
                    <a:pt x="273921" y="180120"/>
                  </a:lnTo>
                  <a:lnTo>
                    <a:pt x="273921" y="279467"/>
                  </a:lnTo>
                  <a:cubicBezTo>
                    <a:pt x="273921" y="281634"/>
                    <a:pt x="272128" y="283802"/>
                    <a:pt x="269619" y="283802"/>
                  </a:cubicBezTo>
                  <a:lnTo>
                    <a:pt x="212623" y="283802"/>
                  </a:lnTo>
                  <a:cubicBezTo>
                    <a:pt x="210113" y="283802"/>
                    <a:pt x="208321" y="281634"/>
                    <a:pt x="208321" y="279467"/>
                  </a:cubicBezTo>
                  <a:lnTo>
                    <a:pt x="208321" y="180120"/>
                  </a:lnTo>
                  <a:lnTo>
                    <a:pt x="201152" y="180120"/>
                  </a:lnTo>
                  <a:cubicBezTo>
                    <a:pt x="198642" y="180120"/>
                    <a:pt x="196850" y="177953"/>
                    <a:pt x="196850" y="175424"/>
                  </a:cubicBezTo>
                  <a:cubicBezTo>
                    <a:pt x="196850" y="173256"/>
                    <a:pt x="198642" y="171450"/>
                    <a:pt x="201152" y="171450"/>
                  </a:cubicBezTo>
                  <a:close/>
                  <a:moveTo>
                    <a:pt x="118141" y="145210"/>
                  </a:moveTo>
                  <a:lnTo>
                    <a:pt x="118141" y="275117"/>
                  </a:lnTo>
                  <a:lnTo>
                    <a:pt x="166892" y="275117"/>
                  </a:lnTo>
                  <a:lnTo>
                    <a:pt x="166892" y="145210"/>
                  </a:lnTo>
                  <a:lnTo>
                    <a:pt x="118141" y="145210"/>
                  </a:lnTo>
                  <a:close/>
                  <a:moveTo>
                    <a:pt x="45062" y="144692"/>
                  </a:moveTo>
                  <a:cubicBezTo>
                    <a:pt x="34530" y="144692"/>
                    <a:pt x="26178" y="153215"/>
                    <a:pt x="26178" y="163513"/>
                  </a:cubicBezTo>
                  <a:cubicBezTo>
                    <a:pt x="26178" y="173455"/>
                    <a:pt x="34530" y="181623"/>
                    <a:pt x="45062" y="181623"/>
                  </a:cubicBezTo>
                  <a:cubicBezTo>
                    <a:pt x="55593" y="181623"/>
                    <a:pt x="63946" y="173455"/>
                    <a:pt x="63946" y="163513"/>
                  </a:cubicBezTo>
                  <a:cubicBezTo>
                    <a:pt x="63946" y="153215"/>
                    <a:pt x="55593" y="144692"/>
                    <a:pt x="45062" y="144692"/>
                  </a:cubicBezTo>
                  <a:close/>
                  <a:moveTo>
                    <a:pt x="102727" y="136525"/>
                  </a:moveTo>
                  <a:lnTo>
                    <a:pt x="182665" y="136525"/>
                  </a:lnTo>
                  <a:cubicBezTo>
                    <a:pt x="185174" y="136525"/>
                    <a:pt x="186967" y="138334"/>
                    <a:pt x="186967" y="140867"/>
                  </a:cubicBezTo>
                  <a:cubicBezTo>
                    <a:pt x="186967" y="143039"/>
                    <a:pt x="185174" y="144848"/>
                    <a:pt x="182665" y="144848"/>
                  </a:cubicBezTo>
                  <a:lnTo>
                    <a:pt x="175496" y="144848"/>
                  </a:lnTo>
                  <a:lnTo>
                    <a:pt x="175496" y="279459"/>
                  </a:lnTo>
                  <a:cubicBezTo>
                    <a:pt x="175496" y="281630"/>
                    <a:pt x="173703" y="283801"/>
                    <a:pt x="171194" y="283801"/>
                  </a:cubicBezTo>
                  <a:lnTo>
                    <a:pt x="114198" y="283801"/>
                  </a:lnTo>
                  <a:cubicBezTo>
                    <a:pt x="111688" y="283801"/>
                    <a:pt x="109896" y="281630"/>
                    <a:pt x="109896" y="279459"/>
                  </a:cubicBezTo>
                  <a:lnTo>
                    <a:pt x="109896" y="144848"/>
                  </a:lnTo>
                  <a:lnTo>
                    <a:pt x="102727" y="144848"/>
                  </a:lnTo>
                  <a:cubicBezTo>
                    <a:pt x="100217" y="144848"/>
                    <a:pt x="98425" y="143039"/>
                    <a:pt x="98425" y="140867"/>
                  </a:cubicBezTo>
                  <a:cubicBezTo>
                    <a:pt x="98425" y="138334"/>
                    <a:pt x="100217" y="136525"/>
                    <a:pt x="102727" y="136525"/>
                  </a:cubicBezTo>
                  <a:close/>
                  <a:moveTo>
                    <a:pt x="45062" y="136525"/>
                  </a:moveTo>
                  <a:cubicBezTo>
                    <a:pt x="60315" y="136525"/>
                    <a:pt x="72662" y="148598"/>
                    <a:pt x="72662" y="163513"/>
                  </a:cubicBezTo>
                  <a:cubicBezTo>
                    <a:pt x="72662" y="178072"/>
                    <a:pt x="60315" y="190145"/>
                    <a:pt x="45062" y="190145"/>
                  </a:cubicBezTo>
                  <a:cubicBezTo>
                    <a:pt x="29809" y="190145"/>
                    <a:pt x="17462" y="178072"/>
                    <a:pt x="17462" y="163513"/>
                  </a:cubicBezTo>
                  <a:cubicBezTo>
                    <a:pt x="17462" y="148598"/>
                    <a:pt x="29809" y="136525"/>
                    <a:pt x="45062" y="136525"/>
                  </a:cubicBezTo>
                  <a:close/>
                  <a:moveTo>
                    <a:pt x="241300" y="99138"/>
                  </a:moveTo>
                  <a:cubicBezTo>
                    <a:pt x="227530" y="99138"/>
                    <a:pt x="216659" y="110310"/>
                    <a:pt x="216659" y="123645"/>
                  </a:cubicBezTo>
                  <a:cubicBezTo>
                    <a:pt x="216659" y="136980"/>
                    <a:pt x="227530" y="148153"/>
                    <a:pt x="241300" y="148153"/>
                  </a:cubicBezTo>
                  <a:cubicBezTo>
                    <a:pt x="254707" y="148153"/>
                    <a:pt x="265578" y="136980"/>
                    <a:pt x="265578" y="123645"/>
                  </a:cubicBezTo>
                  <a:cubicBezTo>
                    <a:pt x="265578" y="110310"/>
                    <a:pt x="254707" y="99138"/>
                    <a:pt x="241300" y="99138"/>
                  </a:cubicBezTo>
                  <a:close/>
                  <a:moveTo>
                    <a:pt x="241300" y="90488"/>
                  </a:moveTo>
                  <a:cubicBezTo>
                    <a:pt x="259418" y="90488"/>
                    <a:pt x="274275" y="105265"/>
                    <a:pt x="274275" y="123645"/>
                  </a:cubicBezTo>
                  <a:cubicBezTo>
                    <a:pt x="274275" y="142026"/>
                    <a:pt x="259418" y="156803"/>
                    <a:pt x="241300" y="156803"/>
                  </a:cubicBezTo>
                  <a:cubicBezTo>
                    <a:pt x="222819" y="156803"/>
                    <a:pt x="207962" y="142026"/>
                    <a:pt x="207962" y="123645"/>
                  </a:cubicBezTo>
                  <a:cubicBezTo>
                    <a:pt x="207962" y="105265"/>
                    <a:pt x="222819" y="90488"/>
                    <a:pt x="241300" y="90488"/>
                  </a:cubicBezTo>
                  <a:close/>
                  <a:moveTo>
                    <a:pt x="177800" y="57150"/>
                  </a:moveTo>
                  <a:cubicBezTo>
                    <a:pt x="179998" y="57150"/>
                    <a:pt x="182196" y="59436"/>
                    <a:pt x="182196" y="61722"/>
                  </a:cubicBezTo>
                  <a:cubicBezTo>
                    <a:pt x="182196" y="64389"/>
                    <a:pt x="179998" y="66294"/>
                    <a:pt x="177800" y="66294"/>
                  </a:cubicBezTo>
                  <a:cubicBezTo>
                    <a:pt x="175235" y="66294"/>
                    <a:pt x="173037" y="64389"/>
                    <a:pt x="173037" y="61722"/>
                  </a:cubicBezTo>
                  <a:cubicBezTo>
                    <a:pt x="173037" y="59436"/>
                    <a:pt x="175235" y="57150"/>
                    <a:pt x="177800" y="57150"/>
                  </a:cubicBezTo>
                  <a:close/>
                  <a:moveTo>
                    <a:pt x="109347" y="57150"/>
                  </a:moveTo>
                  <a:cubicBezTo>
                    <a:pt x="112014" y="57150"/>
                    <a:pt x="113919" y="59436"/>
                    <a:pt x="113919" y="61722"/>
                  </a:cubicBezTo>
                  <a:cubicBezTo>
                    <a:pt x="113919" y="64389"/>
                    <a:pt x="112014" y="66294"/>
                    <a:pt x="109347" y="66294"/>
                  </a:cubicBezTo>
                  <a:cubicBezTo>
                    <a:pt x="107061" y="66294"/>
                    <a:pt x="104775" y="64389"/>
                    <a:pt x="104775" y="61722"/>
                  </a:cubicBezTo>
                  <a:cubicBezTo>
                    <a:pt x="104775" y="59436"/>
                    <a:pt x="107061" y="57150"/>
                    <a:pt x="109347" y="57150"/>
                  </a:cubicBezTo>
                  <a:close/>
                  <a:moveTo>
                    <a:pt x="142695" y="19050"/>
                  </a:moveTo>
                  <a:cubicBezTo>
                    <a:pt x="145207" y="19050"/>
                    <a:pt x="147002" y="20863"/>
                    <a:pt x="147002" y="23402"/>
                  </a:cubicBezTo>
                  <a:lnTo>
                    <a:pt x="147002" y="27391"/>
                  </a:lnTo>
                  <a:cubicBezTo>
                    <a:pt x="153462" y="28842"/>
                    <a:pt x="159205" y="33194"/>
                    <a:pt x="161717" y="38996"/>
                  </a:cubicBezTo>
                  <a:cubicBezTo>
                    <a:pt x="162435" y="41535"/>
                    <a:pt x="161359" y="43711"/>
                    <a:pt x="159564" y="45162"/>
                  </a:cubicBezTo>
                  <a:cubicBezTo>
                    <a:pt x="157052" y="45887"/>
                    <a:pt x="154539" y="44799"/>
                    <a:pt x="153821" y="42623"/>
                  </a:cubicBezTo>
                  <a:cubicBezTo>
                    <a:pt x="152027" y="38634"/>
                    <a:pt x="147720" y="35732"/>
                    <a:pt x="142695" y="35732"/>
                  </a:cubicBezTo>
                  <a:cubicBezTo>
                    <a:pt x="136235" y="35732"/>
                    <a:pt x="130851" y="40447"/>
                    <a:pt x="130851" y="46250"/>
                  </a:cubicBezTo>
                  <a:cubicBezTo>
                    <a:pt x="130851" y="53140"/>
                    <a:pt x="134799" y="56404"/>
                    <a:pt x="142695" y="56404"/>
                  </a:cubicBezTo>
                  <a:cubicBezTo>
                    <a:pt x="157769" y="56404"/>
                    <a:pt x="163153" y="66559"/>
                    <a:pt x="163153" y="75625"/>
                  </a:cubicBezTo>
                  <a:cubicBezTo>
                    <a:pt x="163153" y="84692"/>
                    <a:pt x="156334" y="92671"/>
                    <a:pt x="147002" y="94484"/>
                  </a:cubicBezTo>
                  <a:lnTo>
                    <a:pt x="147002" y="98473"/>
                  </a:lnTo>
                  <a:cubicBezTo>
                    <a:pt x="147002" y="101012"/>
                    <a:pt x="145207" y="102825"/>
                    <a:pt x="142695" y="102825"/>
                  </a:cubicBezTo>
                  <a:cubicBezTo>
                    <a:pt x="140183" y="102825"/>
                    <a:pt x="138388" y="101012"/>
                    <a:pt x="138388" y="98473"/>
                  </a:cubicBezTo>
                  <a:lnTo>
                    <a:pt x="138388" y="94121"/>
                  </a:lnTo>
                  <a:cubicBezTo>
                    <a:pt x="131569" y="93033"/>
                    <a:pt x="126185" y="88681"/>
                    <a:pt x="123673" y="82516"/>
                  </a:cubicBezTo>
                  <a:cubicBezTo>
                    <a:pt x="122955" y="80340"/>
                    <a:pt x="123673" y="77801"/>
                    <a:pt x="126185" y="77076"/>
                  </a:cubicBezTo>
                  <a:cubicBezTo>
                    <a:pt x="127980" y="75988"/>
                    <a:pt x="130851" y="77076"/>
                    <a:pt x="131569" y="79252"/>
                  </a:cubicBezTo>
                  <a:cubicBezTo>
                    <a:pt x="133363" y="83241"/>
                    <a:pt x="138029" y="86143"/>
                    <a:pt x="142695" y="86143"/>
                  </a:cubicBezTo>
                  <a:cubicBezTo>
                    <a:pt x="149155" y="86143"/>
                    <a:pt x="154539" y="81428"/>
                    <a:pt x="154539" y="75625"/>
                  </a:cubicBezTo>
                  <a:cubicBezTo>
                    <a:pt x="154539" y="68735"/>
                    <a:pt x="150591" y="65108"/>
                    <a:pt x="142695" y="65108"/>
                  </a:cubicBezTo>
                  <a:cubicBezTo>
                    <a:pt x="127621" y="65108"/>
                    <a:pt x="122237" y="55316"/>
                    <a:pt x="122237" y="46250"/>
                  </a:cubicBezTo>
                  <a:cubicBezTo>
                    <a:pt x="122237" y="37183"/>
                    <a:pt x="129415" y="29567"/>
                    <a:pt x="138388" y="27391"/>
                  </a:cubicBezTo>
                  <a:lnTo>
                    <a:pt x="138388" y="23402"/>
                  </a:lnTo>
                  <a:cubicBezTo>
                    <a:pt x="138388" y="20863"/>
                    <a:pt x="140183" y="19050"/>
                    <a:pt x="142695" y="19050"/>
                  </a:cubicBezTo>
                  <a:close/>
                  <a:moveTo>
                    <a:pt x="142695" y="8639"/>
                  </a:moveTo>
                  <a:cubicBezTo>
                    <a:pt x="113264" y="8639"/>
                    <a:pt x="89935" y="32396"/>
                    <a:pt x="89935" y="61552"/>
                  </a:cubicBezTo>
                  <a:cubicBezTo>
                    <a:pt x="89935" y="90709"/>
                    <a:pt x="113264" y="114826"/>
                    <a:pt x="142695" y="114826"/>
                  </a:cubicBezTo>
                  <a:cubicBezTo>
                    <a:pt x="171767" y="114826"/>
                    <a:pt x="195814" y="90709"/>
                    <a:pt x="195814" y="61552"/>
                  </a:cubicBezTo>
                  <a:cubicBezTo>
                    <a:pt x="195814" y="32396"/>
                    <a:pt x="171767" y="8639"/>
                    <a:pt x="142695" y="8639"/>
                  </a:cubicBezTo>
                  <a:close/>
                  <a:moveTo>
                    <a:pt x="142695" y="0"/>
                  </a:moveTo>
                  <a:cubicBezTo>
                    <a:pt x="176792" y="0"/>
                    <a:pt x="204428" y="27717"/>
                    <a:pt x="204428" y="61552"/>
                  </a:cubicBezTo>
                  <a:cubicBezTo>
                    <a:pt x="204428" y="95748"/>
                    <a:pt x="176792" y="123465"/>
                    <a:pt x="142695" y="123465"/>
                  </a:cubicBezTo>
                  <a:cubicBezTo>
                    <a:pt x="108957" y="123465"/>
                    <a:pt x="80962" y="95748"/>
                    <a:pt x="80962" y="61552"/>
                  </a:cubicBezTo>
                  <a:cubicBezTo>
                    <a:pt x="80962" y="27717"/>
                    <a:pt x="108957" y="0"/>
                    <a:pt x="142695" y="0"/>
                  </a:cubicBezTo>
                  <a:close/>
                </a:path>
              </a:pathLst>
            </a:custGeom>
            <a:solidFill>
              <a:schemeClr val="dk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3" name="Google Shape;877;p37">
              <a:extLst>
                <a:ext uri="{FF2B5EF4-FFF2-40B4-BE49-F238E27FC236}">
                  <a16:creationId xmlns:a16="http://schemas.microsoft.com/office/drawing/2014/main" id="{4A1023A9-8619-DBC4-7AF2-65BE1C3FFCD7}"/>
                </a:ext>
              </a:extLst>
            </p:cNvPr>
            <p:cNvSpPr/>
            <p:nvPr/>
          </p:nvSpPr>
          <p:spPr>
            <a:xfrm>
              <a:off x="5480431" y="3629823"/>
              <a:ext cx="198388" cy="198388"/>
            </a:xfrm>
            <a:custGeom>
              <a:avLst/>
              <a:gdLst/>
              <a:ahLst/>
              <a:cxnLst/>
              <a:rect l="l" t="t" r="r" b="b"/>
              <a:pathLst>
                <a:path w="288565" h="288565" extrusionOk="0">
                  <a:moveTo>
                    <a:pt x="216584" y="214784"/>
                  </a:moveTo>
                  <a:cubicBezTo>
                    <a:pt x="212984" y="224862"/>
                    <a:pt x="201107" y="232420"/>
                    <a:pt x="185991" y="232420"/>
                  </a:cubicBezTo>
                  <a:cubicBezTo>
                    <a:pt x="171595" y="232420"/>
                    <a:pt x="159358" y="224862"/>
                    <a:pt x="156119" y="215144"/>
                  </a:cubicBezTo>
                  <a:cubicBezTo>
                    <a:pt x="153959" y="215504"/>
                    <a:pt x="151800" y="216224"/>
                    <a:pt x="149640" y="216584"/>
                  </a:cubicBezTo>
                  <a:cubicBezTo>
                    <a:pt x="144242" y="218023"/>
                    <a:pt x="139563" y="220183"/>
                    <a:pt x="134884" y="222342"/>
                  </a:cubicBezTo>
                  <a:cubicBezTo>
                    <a:pt x="129126" y="224862"/>
                    <a:pt x="125167" y="230620"/>
                    <a:pt x="125167" y="236379"/>
                  </a:cubicBezTo>
                  <a:lnTo>
                    <a:pt x="125167" y="238538"/>
                  </a:lnTo>
                  <a:cubicBezTo>
                    <a:pt x="139203" y="254734"/>
                    <a:pt x="159358" y="265171"/>
                    <a:pt x="182032" y="266611"/>
                  </a:cubicBezTo>
                  <a:lnTo>
                    <a:pt x="182032" y="257973"/>
                  </a:lnTo>
                  <a:cubicBezTo>
                    <a:pt x="182032" y="255814"/>
                    <a:pt x="183832" y="253654"/>
                    <a:pt x="185991" y="253654"/>
                  </a:cubicBezTo>
                  <a:cubicBezTo>
                    <a:pt x="188871" y="253654"/>
                    <a:pt x="190670" y="255814"/>
                    <a:pt x="190670" y="257973"/>
                  </a:cubicBezTo>
                  <a:lnTo>
                    <a:pt x="190670" y="266611"/>
                  </a:lnTo>
                  <a:cubicBezTo>
                    <a:pt x="213344" y="265171"/>
                    <a:pt x="233139" y="254734"/>
                    <a:pt x="247176" y="238538"/>
                  </a:cubicBezTo>
                  <a:lnTo>
                    <a:pt x="247176" y="236379"/>
                  </a:lnTo>
                  <a:cubicBezTo>
                    <a:pt x="247176" y="230620"/>
                    <a:pt x="243577" y="224862"/>
                    <a:pt x="237458" y="221982"/>
                  </a:cubicBezTo>
                  <a:cubicBezTo>
                    <a:pt x="233139" y="220183"/>
                    <a:pt x="228460" y="218023"/>
                    <a:pt x="222702" y="216584"/>
                  </a:cubicBezTo>
                  <a:cubicBezTo>
                    <a:pt x="220902" y="216224"/>
                    <a:pt x="218743" y="215504"/>
                    <a:pt x="216584" y="214784"/>
                  </a:cubicBezTo>
                  <a:close/>
                  <a:moveTo>
                    <a:pt x="173754" y="199668"/>
                  </a:moveTo>
                  <a:cubicBezTo>
                    <a:pt x="171955" y="204347"/>
                    <a:pt x="168716" y="208666"/>
                    <a:pt x="164037" y="211545"/>
                  </a:cubicBezTo>
                  <a:cubicBezTo>
                    <a:pt x="165836" y="217663"/>
                    <a:pt x="174474" y="223422"/>
                    <a:pt x="185991" y="223422"/>
                  </a:cubicBezTo>
                  <a:cubicBezTo>
                    <a:pt x="198228" y="223422"/>
                    <a:pt x="206866" y="217663"/>
                    <a:pt x="208666" y="211545"/>
                  </a:cubicBezTo>
                  <a:cubicBezTo>
                    <a:pt x="203987" y="208666"/>
                    <a:pt x="200388" y="204347"/>
                    <a:pt x="198948" y="199668"/>
                  </a:cubicBezTo>
                  <a:cubicBezTo>
                    <a:pt x="194989" y="201467"/>
                    <a:pt x="190670" y="202547"/>
                    <a:pt x="185991" y="202547"/>
                  </a:cubicBezTo>
                  <a:cubicBezTo>
                    <a:pt x="181672" y="202547"/>
                    <a:pt x="177713" y="201467"/>
                    <a:pt x="173754" y="199668"/>
                  </a:cubicBezTo>
                  <a:close/>
                  <a:moveTo>
                    <a:pt x="185991" y="138843"/>
                  </a:moveTo>
                  <a:cubicBezTo>
                    <a:pt x="171595" y="138843"/>
                    <a:pt x="162237" y="148921"/>
                    <a:pt x="162237" y="164037"/>
                  </a:cubicBezTo>
                  <a:cubicBezTo>
                    <a:pt x="162237" y="180593"/>
                    <a:pt x="173035" y="193909"/>
                    <a:pt x="185991" y="193909"/>
                  </a:cubicBezTo>
                  <a:cubicBezTo>
                    <a:pt x="199668" y="193909"/>
                    <a:pt x="210465" y="180593"/>
                    <a:pt x="210465" y="164037"/>
                  </a:cubicBezTo>
                  <a:cubicBezTo>
                    <a:pt x="210465" y="148921"/>
                    <a:pt x="200748" y="138843"/>
                    <a:pt x="185991" y="138843"/>
                  </a:cubicBezTo>
                  <a:close/>
                  <a:moveTo>
                    <a:pt x="182032" y="106092"/>
                  </a:moveTo>
                  <a:cubicBezTo>
                    <a:pt x="141003" y="108251"/>
                    <a:pt x="108251" y="141003"/>
                    <a:pt x="106092" y="181672"/>
                  </a:cubicBezTo>
                  <a:lnTo>
                    <a:pt x="114369" y="181672"/>
                  </a:lnTo>
                  <a:cubicBezTo>
                    <a:pt x="116889" y="181672"/>
                    <a:pt x="118688" y="183832"/>
                    <a:pt x="118688" y="186351"/>
                  </a:cubicBezTo>
                  <a:cubicBezTo>
                    <a:pt x="118688" y="188871"/>
                    <a:pt x="116889" y="190670"/>
                    <a:pt x="114369" y="190670"/>
                  </a:cubicBezTo>
                  <a:lnTo>
                    <a:pt x="106092" y="190670"/>
                  </a:lnTo>
                  <a:cubicBezTo>
                    <a:pt x="106811" y="204347"/>
                    <a:pt x="111130" y="217303"/>
                    <a:pt x="117969" y="228461"/>
                  </a:cubicBezTo>
                  <a:cubicBezTo>
                    <a:pt x="120128" y="222342"/>
                    <a:pt x="124807" y="216944"/>
                    <a:pt x="131285" y="214064"/>
                  </a:cubicBezTo>
                  <a:cubicBezTo>
                    <a:pt x="135964" y="211905"/>
                    <a:pt x="141363" y="209745"/>
                    <a:pt x="147121" y="208306"/>
                  </a:cubicBezTo>
                  <a:cubicBezTo>
                    <a:pt x="149281" y="207586"/>
                    <a:pt x="151800" y="206866"/>
                    <a:pt x="154319" y="206146"/>
                  </a:cubicBezTo>
                  <a:cubicBezTo>
                    <a:pt x="160078" y="205067"/>
                    <a:pt x="164757" y="200388"/>
                    <a:pt x="165836" y="194989"/>
                  </a:cubicBezTo>
                  <a:cubicBezTo>
                    <a:pt x="166196" y="194989"/>
                    <a:pt x="166196" y="194629"/>
                    <a:pt x="166196" y="194269"/>
                  </a:cubicBezTo>
                  <a:cubicBezTo>
                    <a:pt x="158638" y="187431"/>
                    <a:pt x="153599" y="176274"/>
                    <a:pt x="153599" y="164037"/>
                  </a:cubicBezTo>
                  <a:cubicBezTo>
                    <a:pt x="153599" y="144242"/>
                    <a:pt x="166916" y="130206"/>
                    <a:pt x="185991" y="130206"/>
                  </a:cubicBezTo>
                  <a:cubicBezTo>
                    <a:pt x="205426" y="130206"/>
                    <a:pt x="218743" y="144242"/>
                    <a:pt x="218743" y="164037"/>
                  </a:cubicBezTo>
                  <a:cubicBezTo>
                    <a:pt x="218743" y="176274"/>
                    <a:pt x="214064" y="187431"/>
                    <a:pt x="206506" y="194269"/>
                  </a:cubicBezTo>
                  <a:cubicBezTo>
                    <a:pt x="206506" y="194629"/>
                    <a:pt x="206506" y="194629"/>
                    <a:pt x="206506" y="194629"/>
                  </a:cubicBezTo>
                  <a:cubicBezTo>
                    <a:pt x="207586" y="200388"/>
                    <a:pt x="212265" y="204707"/>
                    <a:pt x="218383" y="206146"/>
                  </a:cubicBezTo>
                  <a:cubicBezTo>
                    <a:pt x="220542" y="206866"/>
                    <a:pt x="223062" y="207586"/>
                    <a:pt x="225221" y="208306"/>
                  </a:cubicBezTo>
                  <a:cubicBezTo>
                    <a:pt x="231340" y="209745"/>
                    <a:pt x="236378" y="211905"/>
                    <a:pt x="241057" y="214064"/>
                  </a:cubicBezTo>
                  <a:cubicBezTo>
                    <a:pt x="247536" y="216944"/>
                    <a:pt x="252214" y="222342"/>
                    <a:pt x="254374" y="228461"/>
                  </a:cubicBezTo>
                  <a:cubicBezTo>
                    <a:pt x="261572" y="217303"/>
                    <a:pt x="265531" y="204347"/>
                    <a:pt x="266611" y="190670"/>
                  </a:cubicBezTo>
                  <a:lnTo>
                    <a:pt x="257973" y="190670"/>
                  </a:lnTo>
                  <a:cubicBezTo>
                    <a:pt x="255814" y="190670"/>
                    <a:pt x="253654" y="188871"/>
                    <a:pt x="253654" y="186351"/>
                  </a:cubicBezTo>
                  <a:cubicBezTo>
                    <a:pt x="253654" y="183832"/>
                    <a:pt x="255814" y="181672"/>
                    <a:pt x="257973" y="181672"/>
                  </a:cubicBezTo>
                  <a:lnTo>
                    <a:pt x="266611" y="181672"/>
                  </a:lnTo>
                  <a:cubicBezTo>
                    <a:pt x="264091" y="141003"/>
                    <a:pt x="231340" y="108251"/>
                    <a:pt x="190670" y="106092"/>
                  </a:cubicBezTo>
                  <a:lnTo>
                    <a:pt x="190670" y="114370"/>
                  </a:lnTo>
                  <a:cubicBezTo>
                    <a:pt x="190670" y="116889"/>
                    <a:pt x="188871" y="118688"/>
                    <a:pt x="185991" y="118688"/>
                  </a:cubicBezTo>
                  <a:cubicBezTo>
                    <a:pt x="183832" y="118688"/>
                    <a:pt x="182032" y="116889"/>
                    <a:pt x="182032" y="114370"/>
                  </a:cubicBezTo>
                  <a:lnTo>
                    <a:pt x="182032" y="106092"/>
                  </a:lnTo>
                  <a:close/>
                  <a:moveTo>
                    <a:pt x="185991" y="84137"/>
                  </a:moveTo>
                  <a:cubicBezTo>
                    <a:pt x="188871" y="84137"/>
                    <a:pt x="190670" y="85937"/>
                    <a:pt x="190670" y="88456"/>
                  </a:cubicBezTo>
                  <a:lnTo>
                    <a:pt x="190670" y="97094"/>
                  </a:lnTo>
                  <a:cubicBezTo>
                    <a:pt x="236378" y="99613"/>
                    <a:pt x="273089" y="136324"/>
                    <a:pt x="275249" y="181672"/>
                  </a:cubicBezTo>
                  <a:lnTo>
                    <a:pt x="284246" y="181672"/>
                  </a:lnTo>
                  <a:cubicBezTo>
                    <a:pt x="286766" y="181672"/>
                    <a:pt x="288565" y="183832"/>
                    <a:pt x="288565" y="186351"/>
                  </a:cubicBezTo>
                  <a:cubicBezTo>
                    <a:pt x="288565" y="188871"/>
                    <a:pt x="286766" y="190670"/>
                    <a:pt x="284246" y="190670"/>
                  </a:cubicBezTo>
                  <a:lnTo>
                    <a:pt x="275249" y="190670"/>
                  </a:lnTo>
                  <a:cubicBezTo>
                    <a:pt x="273089" y="236379"/>
                    <a:pt x="236378" y="273089"/>
                    <a:pt x="190670" y="275249"/>
                  </a:cubicBezTo>
                  <a:lnTo>
                    <a:pt x="190670" y="284246"/>
                  </a:lnTo>
                  <a:cubicBezTo>
                    <a:pt x="190670" y="286766"/>
                    <a:pt x="188871" y="288565"/>
                    <a:pt x="185991" y="288565"/>
                  </a:cubicBezTo>
                  <a:cubicBezTo>
                    <a:pt x="183832" y="288565"/>
                    <a:pt x="182032" y="286766"/>
                    <a:pt x="182032" y="284246"/>
                  </a:cubicBezTo>
                  <a:lnTo>
                    <a:pt x="182032" y="275249"/>
                  </a:lnTo>
                  <a:cubicBezTo>
                    <a:pt x="135964" y="273089"/>
                    <a:pt x="99613" y="236379"/>
                    <a:pt x="97094" y="190670"/>
                  </a:cubicBezTo>
                  <a:lnTo>
                    <a:pt x="88456" y="190670"/>
                  </a:lnTo>
                  <a:cubicBezTo>
                    <a:pt x="85937" y="190670"/>
                    <a:pt x="84137" y="188871"/>
                    <a:pt x="84137" y="186351"/>
                  </a:cubicBezTo>
                  <a:cubicBezTo>
                    <a:pt x="84137" y="183832"/>
                    <a:pt x="85937" y="181672"/>
                    <a:pt x="88456" y="181672"/>
                  </a:cubicBezTo>
                  <a:lnTo>
                    <a:pt x="97094" y="181672"/>
                  </a:lnTo>
                  <a:cubicBezTo>
                    <a:pt x="99613" y="136324"/>
                    <a:pt x="135964" y="99613"/>
                    <a:pt x="182032" y="97094"/>
                  </a:cubicBezTo>
                  <a:lnTo>
                    <a:pt x="182032" y="88456"/>
                  </a:lnTo>
                  <a:cubicBezTo>
                    <a:pt x="182032" y="85937"/>
                    <a:pt x="183832" y="84137"/>
                    <a:pt x="185991" y="84137"/>
                  </a:cubicBezTo>
                  <a:close/>
                  <a:moveTo>
                    <a:pt x="102625" y="55029"/>
                  </a:moveTo>
                  <a:cubicBezTo>
                    <a:pt x="87810" y="55029"/>
                    <a:pt x="78776" y="64740"/>
                    <a:pt x="78776" y="80206"/>
                  </a:cubicBezTo>
                  <a:cubicBezTo>
                    <a:pt x="78776" y="96391"/>
                    <a:pt x="89616" y="109699"/>
                    <a:pt x="102625" y="109699"/>
                  </a:cubicBezTo>
                  <a:cubicBezTo>
                    <a:pt x="115634" y="109699"/>
                    <a:pt x="126475" y="96391"/>
                    <a:pt x="126475" y="80206"/>
                  </a:cubicBezTo>
                  <a:cubicBezTo>
                    <a:pt x="126475" y="64740"/>
                    <a:pt x="117441" y="55029"/>
                    <a:pt x="102625" y="55029"/>
                  </a:cubicBezTo>
                  <a:close/>
                  <a:moveTo>
                    <a:pt x="102625" y="0"/>
                  </a:moveTo>
                  <a:cubicBezTo>
                    <a:pt x="105155" y="0"/>
                    <a:pt x="106962" y="1798"/>
                    <a:pt x="106962" y="4316"/>
                  </a:cubicBezTo>
                  <a:lnTo>
                    <a:pt x="106962" y="12948"/>
                  </a:lnTo>
                  <a:cubicBezTo>
                    <a:pt x="140206" y="14746"/>
                    <a:pt x="170199" y="34888"/>
                    <a:pt x="183930" y="65100"/>
                  </a:cubicBezTo>
                  <a:cubicBezTo>
                    <a:pt x="185376" y="67258"/>
                    <a:pt x="184292" y="70135"/>
                    <a:pt x="182124" y="71214"/>
                  </a:cubicBezTo>
                  <a:cubicBezTo>
                    <a:pt x="179955" y="71933"/>
                    <a:pt x="177065" y="71214"/>
                    <a:pt x="176342" y="68696"/>
                  </a:cubicBezTo>
                  <a:cubicBezTo>
                    <a:pt x="163694" y="41721"/>
                    <a:pt x="136593" y="23738"/>
                    <a:pt x="106962" y="21939"/>
                  </a:cubicBezTo>
                  <a:lnTo>
                    <a:pt x="106962" y="30572"/>
                  </a:lnTo>
                  <a:cubicBezTo>
                    <a:pt x="106962" y="33089"/>
                    <a:pt x="105155" y="34888"/>
                    <a:pt x="102625" y="34888"/>
                  </a:cubicBezTo>
                  <a:cubicBezTo>
                    <a:pt x="100096" y="34888"/>
                    <a:pt x="98289" y="33089"/>
                    <a:pt x="98289" y="30572"/>
                  </a:cubicBezTo>
                  <a:lnTo>
                    <a:pt x="98289" y="21939"/>
                  </a:lnTo>
                  <a:cubicBezTo>
                    <a:pt x="57094" y="24098"/>
                    <a:pt x="24211" y="56827"/>
                    <a:pt x="22043" y="97830"/>
                  </a:cubicBezTo>
                  <a:lnTo>
                    <a:pt x="30354" y="97830"/>
                  </a:lnTo>
                  <a:cubicBezTo>
                    <a:pt x="32883" y="97830"/>
                    <a:pt x="35051" y="99628"/>
                    <a:pt x="35051" y="102146"/>
                  </a:cubicBezTo>
                  <a:cubicBezTo>
                    <a:pt x="35051" y="104664"/>
                    <a:pt x="32883" y="106462"/>
                    <a:pt x="30354" y="106462"/>
                  </a:cubicBezTo>
                  <a:lnTo>
                    <a:pt x="22043" y="106462"/>
                  </a:lnTo>
                  <a:cubicBezTo>
                    <a:pt x="22765" y="120129"/>
                    <a:pt x="27102" y="133437"/>
                    <a:pt x="33967" y="144587"/>
                  </a:cubicBezTo>
                  <a:cubicBezTo>
                    <a:pt x="36136" y="138472"/>
                    <a:pt x="40833" y="133077"/>
                    <a:pt x="47338" y="130200"/>
                  </a:cubicBezTo>
                  <a:cubicBezTo>
                    <a:pt x="52035" y="127682"/>
                    <a:pt x="57817" y="125884"/>
                    <a:pt x="63237" y="124086"/>
                  </a:cubicBezTo>
                  <a:cubicBezTo>
                    <a:pt x="65767" y="123366"/>
                    <a:pt x="67935" y="122647"/>
                    <a:pt x="70464" y="121928"/>
                  </a:cubicBezTo>
                  <a:cubicBezTo>
                    <a:pt x="76607" y="120489"/>
                    <a:pt x="81305" y="116533"/>
                    <a:pt x="82389" y="111138"/>
                  </a:cubicBezTo>
                  <a:cubicBezTo>
                    <a:pt x="82389" y="110778"/>
                    <a:pt x="82389" y="110418"/>
                    <a:pt x="82389" y="110418"/>
                  </a:cubicBezTo>
                  <a:cubicBezTo>
                    <a:pt x="74801" y="103225"/>
                    <a:pt x="69742" y="92435"/>
                    <a:pt x="69742" y="80206"/>
                  </a:cubicBezTo>
                  <a:cubicBezTo>
                    <a:pt x="69742" y="60064"/>
                    <a:pt x="83473" y="46037"/>
                    <a:pt x="102625" y="46037"/>
                  </a:cubicBezTo>
                  <a:cubicBezTo>
                    <a:pt x="121777" y="46037"/>
                    <a:pt x="135509" y="60064"/>
                    <a:pt x="135509" y="80206"/>
                  </a:cubicBezTo>
                  <a:cubicBezTo>
                    <a:pt x="135509" y="101067"/>
                    <a:pt x="120693" y="118331"/>
                    <a:pt x="102625" y="118331"/>
                  </a:cubicBezTo>
                  <a:cubicBezTo>
                    <a:pt x="98289" y="118331"/>
                    <a:pt x="93953" y="117612"/>
                    <a:pt x="89978" y="115454"/>
                  </a:cubicBezTo>
                  <a:cubicBezTo>
                    <a:pt x="88532" y="120489"/>
                    <a:pt x="84919" y="124805"/>
                    <a:pt x="80221" y="127323"/>
                  </a:cubicBezTo>
                  <a:cubicBezTo>
                    <a:pt x="81666" y="132358"/>
                    <a:pt x="87448" y="137034"/>
                    <a:pt x="95398" y="138472"/>
                  </a:cubicBezTo>
                  <a:cubicBezTo>
                    <a:pt x="97928" y="139192"/>
                    <a:pt x="99373" y="141350"/>
                    <a:pt x="98650" y="143867"/>
                  </a:cubicBezTo>
                  <a:cubicBezTo>
                    <a:pt x="98289" y="146025"/>
                    <a:pt x="96482" y="147104"/>
                    <a:pt x="94675" y="147104"/>
                  </a:cubicBezTo>
                  <a:cubicBezTo>
                    <a:pt x="94314" y="147104"/>
                    <a:pt x="93953" y="147104"/>
                    <a:pt x="93591" y="147104"/>
                  </a:cubicBezTo>
                  <a:cubicBezTo>
                    <a:pt x="82750" y="144587"/>
                    <a:pt x="74801" y="138472"/>
                    <a:pt x="72271" y="130560"/>
                  </a:cubicBezTo>
                  <a:cubicBezTo>
                    <a:pt x="70103" y="131279"/>
                    <a:pt x="67935" y="131998"/>
                    <a:pt x="65767" y="132358"/>
                  </a:cubicBezTo>
                  <a:cubicBezTo>
                    <a:pt x="60346" y="134156"/>
                    <a:pt x="55649" y="135955"/>
                    <a:pt x="51312" y="137753"/>
                  </a:cubicBezTo>
                  <a:cubicBezTo>
                    <a:pt x="45169" y="140990"/>
                    <a:pt x="41556" y="146025"/>
                    <a:pt x="41556" y="152140"/>
                  </a:cubicBezTo>
                  <a:lnTo>
                    <a:pt x="41556" y="154657"/>
                  </a:lnTo>
                  <a:cubicBezTo>
                    <a:pt x="48783" y="163289"/>
                    <a:pt x="58178" y="170483"/>
                    <a:pt x="69380" y="175518"/>
                  </a:cubicBezTo>
                  <a:cubicBezTo>
                    <a:pt x="71548" y="176238"/>
                    <a:pt x="72632" y="179115"/>
                    <a:pt x="71548" y="181273"/>
                  </a:cubicBezTo>
                  <a:cubicBezTo>
                    <a:pt x="70464" y="182712"/>
                    <a:pt x="69019" y="183791"/>
                    <a:pt x="67212" y="183791"/>
                  </a:cubicBezTo>
                  <a:cubicBezTo>
                    <a:pt x="66851" y="183791"/>
                    <a:pt x="66128" y="183431"/>
                    <a:pt x="65405" y="183431"/>
                  </a:cubicBezTo>
                  <a:cubicBezTo>
                    <a:pt x="35051" y="169764"/>
                    <a:pt x="14816" y="139551"/>
                    <a:pt x="13370" y="106462"/>
                  </a:cubicBezTo>
                  <a:lnTo>
                    <a:pt x="4336" y="106462"/>
                  </a:lnTo>
                  <a:cubicBezTo>
                    <a:pt x="1807" y="106462"/>
                    <a:pt x="0" y="104664"/>
                    <a:pt x="0" y="102146"/>
                  </a:cubicBezTo>
                  <a:cubicBezTo>
                    <a:pt x="0" y="99628"/>
                    <a:pt x="1807" y="97830"/>
                    <a:pt x="4336" y="97830"/>
                  </a:cubicBezTo>
                  <a:lnTo>
                    <a:pt x="13370" y="97830"/>
                  </a:lnTo>
                  <a:cubicBezTo>
                    <a:pt x="15538" y="52152"/>
                    <a:pt x="52397" y="15465"/>
                    <a:pt x="98289" y="13307"/>
                  </a:cubicBezTo>
                  <a:lnTo>
                    <a:pt x="98289" y="4316"/>
                  </a:lnTo>
                  <a:cubicBezTo>
                    <a:pt x="98289" y="1798"/>
                    <a:pt x="100096" y="0"/>
                    <a:pt x="102625" y="0"/>
                  </a:cubicBezTo>
                  <a:close/>
                </a:path>
              </a:pathLst>
            </a:custGeom>
            <a:solidFill>
              <a:schemeClr val="dk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4" name="Google Shape;878;p37">
              <a:extLst>
                <a:ext uri="{FF2B5EF4-FFF2-40B4-BE49-F238E27FC236}">
                  <a16:creationId xmlns:a16="http://schemas.microsoft.com/office/drawing/2014/main" id="{57313293-1683-5359-9476-40EBC6D3A3F8}"/>
                </a:ext>
              </a:extLst>
            </p:cNvPr>
            <p:cNvSpPr/>
            <p:nvPr/>
          </p:nvSpPr>
          <p:spPr>
            <a:xfrm>
              <a:off x="8129554" y="2084450"/>
              <a:ext cx="202397" cy="202399"/>
            </a:xfrm>
            <a:custGeom>
              <a:avLst/>
              <a:gdLst/>
              <a:ahLst/>
              <a:cxnLst/>
              <a:rect l="l" t="t" r="r" b="b"/>
              <a:pathLst>
                <a:path w="293329" h="293332" extrusionOk="0">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chemeClr val="dk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28645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53"/>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Do you have any questions?</a:t>
            </a:r>
            <a:endParaRPr/>
          </a:p>
        </p:txBody>
      </p:sp>
      <p:sp>
        <p:nvSpPr>
          <p:cNvPr id="1139" name="Google Shape;1139;p53"/>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Shubham Verma</a:t>
            </a:r>
            <a:endParaRPr dirty="0"/>
          </a:p>
        </p:txBody>
      </p:sp>
      <p:sp>
        <p:nvSpPr>
          <p:cNvPr id="1140" name="Google Shape;1140;p53"/>
          <p:cNvSpPr txBox="1">
            <a:spLocks noGrp="1"/>
          </p:cNvSpPr>
          <p:nvPr>
            <p:ph type="subTitle" idx="3"/>
          </p:nvPr>
        </p:nvSpPr>
        <p:spPr>
          <a:xfrm>
            <a:off x="3396050" y="2671599"/>
            <a:ext cx="46482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IN" dirty="0"/>
              <a:t>S</a:t>
            </a:r>
            <a:r>
              <a:rPr lang="en" dirty="0"/>
              <a:t>hubham.verma@tigeranalytics.com</a:t>
            </a:r>
            <a:endParaRPr dirty="0"/>
          </a:p>
          <a:p>
            <a:pPr marL="0" lvl="0" indent="0" algn="l" rtl="0">
              <a:spcBef>
                <a:spcPts val="0"/>
              </a:spcBef>
              <a:spcAft>
                <a:spcPts val="0"/>
              </a:spcAft>
              <a:buNone/>
            </a:pPr>
            <a:r>
              <a:rPr lang="en" dirty="0"/>
              <a:t>+91-8077085794</a:t>
            </a:r>
            <a:endParaRPr dirty="0"/>
          </a:p>
        </p:txBody>
      </p:sp>
      <p:sp>
        <p:nvSpPr>
          <p:cNvPr id="1141" name="Google Shape;1141;p53"/>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01. Objective</a:t>
            </a:r>
            <a:endParaRPr dirty="0"/>
          </a:p>
        </p:txBody>
      </p:sp>
      <p:sp>
        <p:nvSpPr>
          <p:cNvPr id="844" name="Google Shape;844;p42"/>
          <p:cNvSpPr txBox="1">
            <a:spLocks noGrp="1"/>
          </p:cNvSpPr>
          <p:nvPr>
            <p:ph type="subTitle" idx="2"/>
          </p:nvPr>
        </p:nvSpPr>
        <p:spPr>
          <a:xfrm>
            <a:off x="415625" y="975400"/>
            <a:ext cx="2651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Smart Litter Sytem</a:t>
            </a:r>
            <a:endParaRPr sz="1400" dirty="0"/>
          </a:p>
        </p:txBody>
      </p:sp>
      <p:sp>
        <p:nvSpPr>
          <p:cNvPr id="845" name="Google Shape;845;p42"/>
          <p:cNvSpPr txBox="1">
            <a:spLocks noGrp="1"/>
          </p:cNvSpPr>
          <p:nvPr>
            <p:ph type="subTitle" idx="4"/>
          </p:nvPr>
        </p:nvSpPr>
        <p:spPr>
          <a:xfrm>
            <a:off x="5329445" y="1311703"/>
            <a:ext cx="2651700" cy="1101972"/>
          </a:xfrm>
          <a:prstGeom prst="rect">
            <a:avLst/>
          </a:prstGeom>
          <a:noFill/>
          <a:ln>
            <a:noFill/>
          </a:ln>
        </p:spPr>
        <p:txBody>
          <a:bodyPr spcFirstLastPara="1" wrap="square" lIns="0" tIns="0" rIns="0" bIns="0" anchor="t" anchorCtr="0">
            <a:noAutofit/>
          </a:bodyPr>
          <a:lstStyle/>
          <a:p>
            <a:pPr marL="0" indent="0">
              <a:spcAft>
                <a:spcPts val="400"/>
              </a:spcAft>
              <a:buClr>
                <a:schemeClr val="lt1"/>
              </a:buClr>
              <a:buSzPts val="1000"/>
            </a:pPr>
            <a:r>
              <a:rPr lang="en" b="0" dirty="0">
                <a:solidFill>
                  <a:schemeClr val="lt1"/>
                </a:solidFill>
                <a:sym typeface="Arial"/>
              </a:rPr>
              <a:t>Relation between </a:t>
            </a:r>
          </a:p>
          <a:p>
            <a:pPr marL="228600" indent="-228600">
              <a:buClr>
                <a:schemeClr val="lt1"/>
              </a:buClr>
              <a:buSzPts val="1000"/>
              <a:buFont typeface="Arial" panose="020B0604020202020204" pitchFamily="34" charset="0"/>
              <a:buChar char="•"/>
            </a:pPr>
            <a:r>
              <a:rPr lang="en" b="0" dirty="0">
                <a:solidFill>
                  <a:schemeClr val="lt1"/>
                </a:solidFill>
                <a:sym typeface="Arial"/>
              </a:rPr>
              <a:t>Cat Activity vs Sensor signals</a:t>
            </a:r>
          </a:p>
          <a:p>
            <a:pPr marL="228600" indent="-228600">
              <a:buClr>
                <a:schemeClr val="lt1"/>
              </a:buClr>
              <a:buSzPts val="1000"/>
              <a:buFont typeface="Arial" panose="020B0604020202020204" pitchFamily="34" charset="0"/>
              <a:buChar char="•"/>
            </a:pPr>
            <a:r>
              <a:rPr lang="en" b="0" dirty="0">
                <a:solidFill>
                  <a:schemeClr val="lt1"/>
                </a:solidFill>
                <a:sym typeface="Arial"/>
              </a:rPr>
              <a:t>Cat Activity vs time</a:t>
            </a:r>
          </a:p>
          <a:p>
            <a:pPr marL="228600" indent="-228600">
              <a:buClr>
                <a:schemeClr val="lt1"/>
              </a:buClr>
              <a:buSzPts val="1000"/>
              <a:buFont typeface="Arial" panose="020B0604020202020204" pitchFamily="34" charset="0"/>
              <a:buChar char="•"/>
            </a:pPr>
            <a:r>
              <a:rPr lang="en" b="0" dirty="0">
                <a:solidFill>
                  <a:schemeClr val="lt1"/>
                </a:solidFill>
                <a:sym typeface="Arial"/>
              </a:rPr>
              <a:t>Cat Activity  Vs Cat Power use</a:t>
            </a:r>
          </a:p>
          <a:p>
            <a:pPr marL="228600" indent="-228600">
              <a:buClr>
                <a:schemeClr val="lt1"/>
              </a:buClr>
              <a:buSzPts val="1000"/>
              <a:buFont typeface="Arial" panose="020B0604020202020204" pitchFamily="34" charset="0"/>
              <a:buChar char="•"/>
            </a:pPr>
            <a:r>
              <a:rPr lang="en" b="0" dirty="0">
                <a:solidFill>
                  <a:schemeClr val="lt1"/>
                </a:solidFill>
                <a:sym typeface="Arial"/>
              </a:rPr>
              <a:t>Cat weight Vs Activity</a:t>
            </a:r>
          </a:p>
          <a:p>
            <a:pPr marL="228600" indent="-228600">
              <a:buClr>
                <a:schemeClr val="lt1"/>
              </a:buClr>
              <a:buSzPts val="1000"/>
              <a:buFont typeface="Arial" panose="020B0604020202020204" pitchFamily="34" charset="0"/>
              <a:buChar char="•"/>
            </a:pPr>
            <a:r>
              <a:rPr lang="en" b="0" dirty="0">
                <a:solidFill>
                  <a:schemeClr val="lt1"/>
                </a:solidFill>
                <a:sym typeface="Arial"/>
              </a:rPr>
              <a:t>Type of Cat vs Activity</a:t>
            </a:r>
            <a:endParaRPr b="0" dirty="0">
              <a:solidFill>
                <a:schemeClr val="lt1"/>
              </a:solidFill>
              <a:sym typeface="Arial"/>
            </a:endParaRPr>
          </a:p>
        </p:txBody>
      </p:sp>
      <p:sp>
        <p:nvSpPr>
          <p:cNvPr id="846" name="Google Shape;846;p42"/>
          <p:cNvSpPr txBox="1">
            <a:spLocks noGrp="1"/>
          </p:cNvSpPr>
          <p:nvPr>
            <p:ph type="subTitle" idx="6"/>
          </p:nvPr>
        </p:nvSpPr>
        <p:spPr>
          <a:xfrm>
            <a:off x="5329445" y="970613"/>
            <a:ext cx="2651700" cy="458700"/>
          </a:xfrm>
          <a:prstGeom prst="rect">
            <a:avLst/>
          </a:prstGeom>
          <a:noFill/>
          <a:ln>
            <a:noFill/>
          </a:ln>
        </p:spPr>
        <p:txBody>
          <a:bodyPr spcFirstLastPara="1" wrap="square" lIns="0" tIns="0" rIns="0" bIns="0" anchor="t" anchorCtr="0">
            <a:noAutofit/>
          </a:bodyPr>
          <a:lstStyle/>
          <a:p>
            <a:pPr marL="0" indent="0"/>
            <a:r>
              <a:rPr lang="en-IN" sz="1400" dirty="0"/>
              <a:t>Pet Care and food space</a:t>
            </a:r>
            <a:endParaRPr sz="1400" dirty="0"/>
          </a:p>
        </p:txBody>
      </p:sp>
      <p:pic>
        <p:nvPicPr>
          <p:cNvPr id="2" name="Picture 2" descr="Smart Self-Cleaning Cat Litter Box Market Expands Worldwide">
            <a:extLst>
              <a:ext uri="{FF2B5EF4-FFF2-40B4-BE49-F238E27FC236}">
                <a16:creationId xmlns:a16="http://schemas.microsoft.com/office/drawing/2014/main" id="{911A7A88-D434-2D90-D043-BC98F5E97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600" y="2413675"/>
            <a:ext cx="226695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A7092FA-5382-82B9-E6B9-8F60FA57948A}"/>
              </a:ext>
            </a:extLst>
          </p:cNvPr>
          <p:cNvPicPr>
            <a:picLocks noChangeAspect="1"/>
          </p:cNvPicPr>
          <p:nvPr/>
        </p:nvPicPr>
        <p:blipFill>
          <a:blip r:embed="rId4"/>
          <a:stretch>
            <a:fillRect/>
          </a:stretch>
        </p:blipFill>
        <p:spPr>
          <a:xfrm>
            <a:off x="297200" y="2486025"/>
            <a:ext cx="4477948" cy="1885114"/>
          </a:xfrm>
          <a:prstGeom prst="rect">
            <a:avLst/>
          </a:prstGeom>
        </p:spPr>
      </p:pic>
      <p:sp>
        <p:nvSpPr>
          <p:cNvPr id="6" name="TextBox 5">
            <a:extLst>
              <a:ext uri="{FF2B5EF4-FFF2-40B4-BE49-F238E27FC236}">
                <a16:creationId xmlns:a16="http://schemas.microsoft.com/office/drawing/2014/main" id="{7FF5A361-2ABB-EF0D-1148-246814716B09}"/>
              </a:ext>
            </a:extLst>
          </p:cNvPr>
          <p:cNvSpPr txBox="1"/>
          <p:nvPr/>
        </p:nvSpPr>
        <p:spPr>
          <a:xfrm>
            <a:off x="415624" y="1311703"/>
            <a:ext cx="4477945" cy="5539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spcAft>
                <a:spcPts val="400"/>
              </a:spcAft>
              <a:buClr>
                <a:schemeClr val="lt1"/>
              </a:buClr>
              <a:buSzPts val="1000"/>
              <a:buFont typeface="Calibri"/>
              <a:buNone/>
              <a:defRPr sz="1000">
                <a:solidFill>
                  <a:schemeClr val="lt1"/>
                </a:solidFill>
                <a:latin typeface="Calibri"/>
                <a:ea typeface="Calibri"/>
                <a:cs typeface="Calibri"/>
                <a:sym typeface="Calibri"/>
              </a:defRPr>
            </a:lvl1pPr>
            <a:lvl2pPr marL="914400" indent="-292100">
              <a:spcBef>
                <a:spcPts val="400"/>
              </a:spcBef>
              <a:buClr>
                <a:schemeClr val="lt1"/>
              </a:buClr>
              <a:buSzPts val="1000"/>
              <a:buFont typeface="Calibri"/>
              <a:buChar char="○"/>
              <a:defRPr sz="1000">
                <a:solidFill>
                  <a:schemeClr val="lt1"/>
                </a:solidFill>
                <a:latin typeface="Calibri"/>
                <a:ea typeface="Calibri"/>
                <a:cs typeface="Calibri"/>
                <a:sym typeface="Calibri"/>
              </a:defRPr>
            </a:lvl2pPr>
            <a:lvl3pPr marL="1371600" indent="-292100">
              <a:spcBef>
                <a:spcPts val="400"/>
              </a:spcBef>
              <a:buClr>
                <a:schemeClr val="lt1"/>
              </a:buClr>
              <a:buSzPts val="1000"/>
              <a:buFont typeface="Calibri"/>
              <a:buChar char="■"/>
              <a:defRPr sz="1000">
                <a:solidFill>
                  <a:schemeClr val="lt1"/>
                </a:solidFill>
                <a:latin typeface="Calibri"/>
                <a:ea typeface="Calibri"/>
                <a:cs typeface="Calibri"/>
                <a:sym typeface="Calibri"/>
              </a:defRPr>
            </a:lvl3pPr>
            <a:lvl4pPr marL="1828800" indent="-292100">
              <a:spcBef>
                <a:spcPts val="400"/>
              </a:spcBef>
              <a:buClr>
                <a:schemeClr val="lt1"/>
              </a:buClr>
              <a:buSzPts val="1000"/>
              <a:buFont typeface="Calibri"/>
              <a:buChar char="●"/>
              <a:defRPr sz="1000">
                <a:solidFill>
                  <a:schemeClr val="lt1"/>
                </a:solidFill>
                <a:latin typeface="Calibri"/>
                <a:ea typeface="Calibri"/>
                <a:cs typeface="Calibri"/>
                <a:sym typeface="Calibri"/>
              </a:defRPr>
            </a:lvl4pPr>
            <a:lvl5pPr marL="2286000" indent="-292100">
              <a:spcBef>
                <a:spcPts val="400"/>
              </a:spcBef>
              <a:buClr>
                <a:schemeClr val="lt1"/>
              </a:buClr>
              <a:buSzPts val="1000"/>
              <a:buFont typeface="Calibri"/>
              <a:buChar char="○"/>
              <a:defRPr sz="1000">
                <a:solidFill>
                  <a:schemeClr val="lt1"/>
                </a:solidFill>
                <a:latin typeface="Calibri"/>
                <a:ea typeface="Calibri"/>
                <a:cs typeface="Calibri"/>
                <a:sym typeface="Calibri"/>
              </a:defRPr>
            </a:lvl5pPr>
            <a:lvl6pPr marL="2743200" indent="-292100">
              <a:spcBef>
                <a:spcPts val="400"/>
              </a:spcBef>
              <a:buClr>
                <a:schemeClr val="lt1"/>
              </a:buClr>
              <a:buSzPts val="1000"/>
              <a:buFont typeface="Calibri"/>
              <a:buChar char="■"/>
              <a:defRPr sz="1000">
                <a:solidFill>
                  <a:schemeClr val="lt1"/>
                </a:solidFill>
                <a:latin typeface="Calibri"/>
                <a:ea typeface="Calibri"/>
                <a:cs typeface="Calibri"/>
                <a:sym typeface="Calibri"/>
              </a:defRPr>
            </a:lvl6pPr>
            <a:lvl7pPr marL="3200400" indent="-292100">
              <a:spcBef>
                <a:spcPts val="400"/>
              </a:spcBef>
              <a:buClr>
                <a:schemeClr val="lt1"/>
              </a:buClr>
              <a:buSzPts val="1000"/>
              <a:buFont typeface="Calibri"/>
              <a:buChar char="●"/>
              <a:defRPr sz="1000">
                <a:solidFill>
                  <a:schemeClr val="lt1"/>
                </a:solidFill>
                <a:latin typeface="Calibri"/>
                <a:ea typeface="Calibri"/>
                <a:cs typeface="Calibri"/>
                <a:sym typeface="Calibri"/>
              </a:defRPr>
            </a:lvl7pPr>
            <a:lvl8pPr marL="3657600" indent="-292100">
              <a:spcBef>
                <a:spcPts val="400"/>
              </a:spcBef>
              <a:buClr>
                <a:schemeClr val="lt1"/>
              </a:buClr>
              <a:buSzPts val="1000"/>
              <a:buFont typeface="Calibri"/>
              <a:buChar char="○"/>
              <a:defRPr sz="1000">
                <a:solidFill>
                  <a:schemeClr val="lt1"/>
                </a:solidFill>
                <a:latin typeface="Calibri"/>
                <a:ea typeface="Calibri"/>
                <a:cs typeface="Calibri"/>
                <a:sym typeface="Calibri"/>
              </a:defRPr>
            </a:lvl8pPr>
            <a:lvl9pPr marL="4114800" indent="-292100">
              <a:spcBef>
                <a:spcPts val="400"/>
              </a:spcBef>
              <a:spcAft>
                <a:spcPts val="400"/>
              </a:spcAft>
              <a:buClr>
                <a:schemeClr val="lt1"/>
              </a:buClr>
              <a:buSzPts val="1000"/>
              <a:buFont typeface="Calibri"/>
              <a:buChar char="■"/>
              <a:defRPr sz="1000">
                <a:solidFill>
                  <a:schemeClr val="lt1"/>
                </a:solidFill>
                <a:latin typeface="Calibri"/>
                <a:ea typeface="Calibri"/>
                <a:cs typeface="Calibri"/>
                <a:sym typeface="Calibri"/>
              </a:defRPr>
            </a:lvl9pPr>
          </a:lstStyle>
          <a:p>
            <a:r>
              <a:rPr lang="en-IN" sz="1200" dirty="0"/>
              <a:t>objective of this project is to develop a solution approach to correctly classify the events as elimination or non-elimination and further classify the elimination events into urination and defecation.</a:t>
            </a:r>
          </a:p>
        </p:txBody>
      </p:sp>
      <p:cxnSp>
        <p:nvCxnSpPr>
          <p:cNvPr id="9" name="Google Shape;763;p35">
            <a:extLst>
              <a:ext uri="{FF2B5EF4-FFF2-40B4-BE49-F238E27FC236}">
                <a16:creationId xmlns:a16="http://schemas.microsoft.com/office/drawing/2014/main" id="{13EB6AAD-3566-5599-D369-2E9B6540AD65}"/>
              </a:ext>
            </a:extLst>
          </p:cNvPr>
          <p:cNvCxnSpPr/>
          <p:nvPr/>
        </p:nvCxnSpPr>
        <p:spPr>
          <a:xfrm>
            <a:off x="5052296" y="1265075"/>
            <a:ext cx="0" cy="31350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4"/>
          <p:cNvSpPr txBox="1">
            <a:spLocks noGrp="1"/>
          </p:cNvSpPr>
          <p:nvPr>
            <p:ph type="title"/>
          </p:nvPr>
        </p:nvSpPr>
        <p:spPr>
          <a:xfrm>
            <a:off x="417688" y="1707750"/>
            <a:ext cx="4154311" cy="1728000"/>
          </a:xfrm>
          <a:prstGeom prst="rect">
            <a:avLst/>
          </a:prstGeom>
        </p:spPr>
        <p:txBody>
          <a:bodyPr spcFirstLastPara="1" wrap="square" lIns="0" tIns="0" rIns="0" bIns="0" anchor="ctr" anchorCtr="0">
            <a:noAutofit/>
          </a:bodyPr>
          <a:lstStyle/>
          <a:p>
            <a:pPr lvl="0">
              <a:lnSpc>
                <a:spcPct val="107000"/>
              </a:lnSpc>
              <a:spcAft>
                <a:spcPts val="800"/>
              </a:spcAft>
            </a:pPr>
            <a:r>
              <a:rPr lang="en" sz="2400" dirty="0"/>
              <a:t>02. Data Preparation</a:t>
            </a:r>
            <a:br>
              <a:rPr lang="en" sz="2400" dirty="0"/>
            </a:br>
            <a:br>
              <a:rPr lang="en" sz="2400" dirty="0"/>
            </a:br>
            <a:r>
              <a:rPr lang="en-IN" sz="1400" dirty="0">
                <a:solidFill>
                  <a:schemeClr val="bg1">
                    <a:lumMod val="65000"/>
                    <a:lumOff val="35000"/>
                  </a:schemeClr>
                </a:solidFill>
                <a:latin typeface="Calibri" panose="020F0502020204030204" pitchFamily="34" charset="0"/>
                <a:cs typeface="Calibri" panose="020F0502020204030204" pitchFamily="34" charset="0"/>
              </a:rPr>
              <a:t>a) Decisions on data selection</a:t>
            </a:r>
            <a:br>
              <a:rPr lang="en-IN" sz="1400" dirty="0">
                <a:solidFill>
                  <a:schemeClr val="bg1">
                    <a:lumMod val="65000"/>
                    <a:lumOff val="35000"/>
                  </a:schemeClr>
                </a:solidFill>
                <a:latin typeface="Calibri" panose="020F0502020204030204" pitchFamily="34" charset="0"/>
                <a:cs typeface="Calibri" panose="020F0502020204030204" pitchFamily="34" charset="0"/>
              </a:rPr>
            </a:br>
            <a:r>
              <a:rPr lang="en-IN" sz="1400" dirty="0">
                <a:solidFill>
                  <a:schemeClr val="bg1">
                    <a:lumMod val="65000"/>
                    <a:lumOff val="35000"/>
                  </a:schemeClr>
                </a:solidFill>
                <a:latin typeface="Calibri" panose="020F0502020204030204" pitchFamily="34" charset="0"/>
                <a:cs typeface="Calibri" panose="020F0502020204030204" pitchFamily="34" charset="0"/>
              </a:rPr>
              <a:t>b) Decisions on merging the data, joining key</a:t>
            </a:r>
            <a:br>
              <a:rPr lang="en-IN" sz="1400" dirty="0">
                <a:solidFill>
                  <a:schemeClr val="bg1">
                    <a:lumMod val="65000"/>
                    <a:lumOff val="35000"/>
                  </a:schemeClr>
                </a:solidFill>
                <a:latin typeface="Calibri" panose="020F0502020204030204" pitchFamily="34" charset="0"/>
                <a:cs typeface="Calibri" panose="020F0502020204030204" pitchFamily="34" charset="0"/>
              </a:rPr>
            </a:br>
            <a:r>
              <a:rPr lang="en-IN" sz="1400" dirty="0">
                <a:solidFill>
                  <a:schemeClr val="bg1">
                    <a:lumMod val="65000"/>
                    <a:lumOff val="35000"/>
                  </a:schemeClr>
                </a:solidFill>
                <a:latin typeface="Calibri" panose="020F0502020204030204" pitchFamily="34" charset="0"/>
                <a:cs typeface="Calibri" panose="020F0502020204030204" pitchFamily="34" charset="0"/>
              </a:rPr>
              <a:t>c) Decisions on the target variable</a:t>
            </a:r>
            <a:br>
              <a:rPr lang="en-IN" sz="1600" dirty="0"/>
            </a:br>
            <a:endParaRPr dirty="0"/>
          </a:p>
        </p:txBody>
      </p:sp>
      <p:sp>
        <p:nvSpPr>
          <p:cNvPr id="5" name="Google Shape;726;p34">
            <a:extLst>
              <a:ext uri="{FF2B5EF4-FFF2-40B4-BE49-F238E27FC236}">
                <a16:creationId xmlns:a16="http://schemas.microsoft.com/office/drawing/2014/main" id="{7F98C5E5-9F70-1591-8ADA-D58C3CC03907}"/>
              </a:ext>
            </a:extLst>
          </p:cNvPr>
          <p:cNvSpPr txBox="1">
            <a:spLocks/>
          </p:cNvSpPr>
          <p:nvPr/>
        </p:nvSpPr>
        <p:spPr>
          <a:xfrm>
            <a:off x="4778919" y="293512"/>
            <a:ext cx="4154311" cy="12643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accent1"/>
              </a:buClr>
              <a:buSzPts val="2400"/>
              <a:buFont typeface="Poppins Medium"/>
              <a:buNone/>
              <a:defRPr sz="2400" b="0" i="0" u="none" strike="noStrike" cap="none">
                <a:solidFill>
                  <a:schemeClr val="accent1"/>
                </a:solidFill>
                <a:latin typeface="Poppins Medium"/>
                <a:ea typeface="Poppins Medium"/>
                <a:cs typeface="Poppins Medium"/>
                <a:sym typeface="Poppins Medium"/>
              </a:defRPr>
            </a:lvl9pPr>
          </a:lstStyle>
          <a:p>
            <a:pPr>
              <a:lnSpc>
                <a:spcPct val="107000"/>
              </a:lnSpc>
              <a:spcAft>
                <a:spcPts val="800"/>
              </a:spcAft>
            </a:pPr>
            <a:r>
              <a:rPr lang="en-US" sz="2000" dirty="0">
                <a:solidFill>
                  <a:schemeClr val="bg1">
                    <a:lumMod val="65000"/>
                    <a:lumOff val="35000"/>
                  </a:schemeClr>
                </a:solidFill>
              </a:rPr>
              <a:t>Provided data for Analysis</a:t>
            </a:r>
            <a:endParaRPr lang="en-US" sz="3600" dirty="0"/>
          </a:p>
        </p:txBody>
      </p:sp>
      <p:sp>
        <p:nvSpPr>
          <p:cNvPr id="7" name="Google Shape;727;p34">
            <a:extLst>
              <a:ext uri="{FF2B5EF4-FFF2-40B4-BE49-F238E27FC236}">
                <a16:creationId xmlns:a16="http://schemas.microsoft.com/office/drawing/2014/main" id="{C9F831B4-3BDE-B908-396B-0595C3449E11}"/>
              </a:ext>
            </a:extLst>
          </p:cNvPr>
          <p:cNvSpPr txBox="1">
            <a:spLocks/>
          </p:cNvSpPr>
          <p:nvPr/>
        </p:nvSpPr>
        <p:spPr>
          <a:xfrm>
            <a:off x="4778918" y="1707750"/>
            <a:ext cx="4154311" cy="172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lt1"/>
              </a:buClr>
              <a:buSzPts val="1400"/>
              <a:buFont typeface="Calibri"/>
              <a:buNone/>
              <a:defRPr sz="1400" b="0" i="0" u="none" strike="noStrike" cap="none">
                <a:solidFill>
                  <a:schemeClr val="lt1"/>
                </a:solidFill>
                <a:latin typeface="Calibri"/>
                <a:ea typeface="Calibri"/>
                <a:cs typeface="Calibri"/>
                <a:sym typeface="Calibri"/>
              </a:defRPr>
            </a:lvl9pPr>
          </a:lstStyle>
          <a:p>
            <a:pPr marL="0" indent="0"/>
            <a:r>
              <a:rPr lang="en-US" sz="1200" dirty="0"/>
              <a:t>Elimination is depending on cat behavior:</a:t>
            </a:r>
          </a:p>
          <a:p>
            <a:pPr marL="0" indent="0"/>
            <a:endParaRPr lang="en-US" sz="1200" dirty="0"/>
          </a:p>
          <a:p>
            <a:pPr marL="342900" indent="-342900">
              <a:buFont typeface="Calibri"/>
              <a:buAutoNum type="arabicParenR"/>
            </a:pPr>
            <a:r>
              <a:rPr lang="en-US" sz="1200" dirty="0"/>
              <a:t>Load sensor data(lc0 , Ic1, lc1 , Ic3 )</a:t>
            </a:r>
          </a:p>
          <a:p>
            <a:pPr marL="342900" indent="-342900">
              <a:buAutoNum type="arabicParenR"/>
            </a:pPr>
            <a:r>
              <a:rPr lang="en-US" sz="1200" dirty="0"/>
              <a:t>Historic Cat Activity/Behavior</a:t>
            </a:r>
          </a:p>
          <a:p>
            <a:pPr marL="342900" indent="-342900">
              <a:buAutoNum type="arabicParenR"/>
            </a:pPr>
            <a:r>
              <a:rPr lang="en-US" sz="1200" dirty="0"/>
              <a:t>Duration of Activity</a:t>
            </a:r>
          </a:p>
          <a:p>
            <a:pPr marL="342900" indent="-342900">
              <a:buAutoNum type="arabicParenR"/>
            </a:pPr>
            <a:r>
              <a:rPr lang="en-US" sz="1200" dirty="0"/>
              <a:t>Cat power/energy used by cat</a:t>
            </a:r>
          </a:p>
          <a:p>
            <a:pPr marL="342900" indent="-342900">
              <a:buAutoNum type="arabicParenR"/>
            </a:pPr>
            <a:r>
              <a:rPr lang="en-US" sz="1200" dirty="0"/>
              <a:t>Cat energy entropy</a:t>
            </a:r>
          </a:p>
          <a:p>
            <a:pPr marL="342900" indent="-342900">
              <a:buAutoNum type="arabicParenR"/>
            </a:pPr>
            <a:r>
              <a:rPr lang="en-US" sz="1200" dirty="0"/>
              <a:t>Cat Type</a:t>
            </a:r>
          </a:p>
          <a:p>
            <a:pPr marL="342900" indent="-342900">
              <a:buAutoNum type="arabicParenR"/>
            </a:pPr>
            <a:r>
              <a:rPr lang="en-US" sz="1200" dirty="0"/>
              <a:t>Cat Weight</a:t>
            </a:r>
          </a:p>
          <a:p>
            <a:pPr marL="342900" indent="-342900">
              <a:buAutoNum type="arabicParenR"/>
            </a:pPr>
            <a:r>
              <a:rPr lang="en-US" sz="1200" dirty="0"/>
              <a:t>Time &amp; Season</a:t>
            </a:r>
          </a:p>
          <a:p>
            <a:pPr marL="342900" indent="-342900">
              <a:buAutoNum type="arabicParenR"/>
            </a:pP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02229"/>
            <a:ext cx="8312700" cy="4061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02 – Data Prepration</a:t>
            </a:r>
            <a:endParaRPr dirty="0"/>
          </a:p>
        </p:txBody>
      </p:sp>
      <p:sp>
        <p:nvSpPr>
          <p:cNvPr id="844" name="Google Shape;844;p42"/>
          <p:cNvSpPr txBox="1">
            <a:spLocks noGrp="1"/>
          </p:cNvSpPr>
          <p:nvPr>
            <p:ph type="subTitle" idx="2"/>
          </p:nvPr>
        </p:nvSpPr>
        <p:spPr>
          <a:xfrm>
            <a:off x="4910669" y="697752"/>
            <a:ext cx="3183464" cy="26039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 Selection / Extraction from load sensors</a:t>
            </a:r>
            <a:endParaRPr dirty="0"/>
          </a:p>
        </p:txBody>
      </p:sp>
      <p:sp>
        <p:nvSpPr>
          <p:cNvPr id="846" name="Google Shape;846;p42"/>
          <p:cNvSpPr txBox="1">
            <a:spLocks noGrp="1"/>
          </p:cNvSpPr>
          <p:nvPr>
            <p:ph type="subTitle" idx="6"/>
          </p:nvPr>
        </p:nvSpPr>
        <p:spPr>
          <a:xfrm>
            <a:off x="415625" y="708352"/>
            <a:ext cx="3817708" cy="260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Convert CSV File to Data frame of each load sensor reading</a:t>
            </a:r>
          </a:p>
        </p:txBody>
      </p:sp>
      <p:pic>
        <p:nvPicPr>
          <p:cNvPr id="5" name="Picture 4">
            <a:extLst>
              <a:ext uri="{FF2B5EF4-FFF2-40B4-BE49-F238E27FC236}">
                <a16:creationId xmlns:a16="http://schemas.microsoft.com/office/drawing/2014/main" id="{4A91346E-87D8-5C19-950A-99114B7939A5}"/>
              </a:ext>
            </a:extLst>
          </p:cNvPr>
          <p:cNvPicPr>
            <a:picLocks noChangeAspect="1"/>
          </p:cNvPicPr>
          <p:nvPr/>
        </p:nvPicPr>
        <p:blipFill>
          <a:blip r:embed="rId3"/>
          <a:stretch>
            <a:fillRect/>
          </a:stretch>
        </p:blipFill>
        <p:spPr>
          <a:xfrm>
            <a:off x="415625" y="1413269"/>
            <a:ext cx="4257251" cy="1511563"/>
          </a:xfrm>
          <a:prstGeom prst="rect">
            <a:avLst/>
          </a:prstGeom>
        </p:spPr>
      </p:pic>
      <p:sp>
        <p:nvSpPr>
          <p:cNvPr id="2" name="Google Shape;844;p42">
            <a:extLst>
              <a:ext uri="{FF2B5EF4-FFF2-40B4-BE49-F238E27FC236}">
                <a16:creationId xmlns:a16="http://schemas.microsoft.com/office/drawing/2014/main" id="{210AC0B7-4AB2-428B-2864-01C1EE3833F6}"/>
              </a:ext>
            </a:extLst>
          </p:cNvPr>
          <p:cNvSpPr txBox="1">
            <a:spLocks/>
          </p:cNvSpPr>
          <p:nvPr/>
        </p:nvSpPr>
        <p:spPr>
          <a:xfrm>
            <a:off x="423661" y="1091541"/>
            <a:ext cx="1510149"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solidFill>
                  <a:schemeClr val="bg1">
                    <a:lumMod val="65000"/>
                    <a:lumOff val="35000"/>
                  </a:schemeClr>
                </a:solidFill>
              </a:rPr>
              <a:t>Duration of Activity </a:t>
            </a:r>
          </a:p>
        </p:txBody>
      </p:sp>
      <p:sp>
        <p:nvSpPr>
          <p:cNvPr id="6" name="Rectangle: Rounded Corners 5">
            <a:extLst>
              <a:ext uri="{FF2B5EF4-FFF2-40B4-BE49-F238E27FC236}">
                <a16:creationId xmlns:a16="http://schemas.microsoft.com/office/drawing/2014/main" id="{E779C005-D7A7-CB03-2EA2-3211A8F6FA17}"/>
              </a:ext>
            </a:extLst>
          </p:cNvPr>
          <p:cNvSpPr/>
          <p:nvPr/>
        </p:nvSpPr>
        <p:spPr>
          <a:xfrm>
            <a:off x="5107711" y="1427719"/>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Mean </a:t>
            </a:r>
          </a:p>
        </p:txBody>
      </p:sp>
      <p:pic>
        <p:nvPicPr>
          <p:cNvPr id="8" name="Picture 7">
            <a:extLst>
              <a:ext uri="{FF2B5EF4-FFF2-40B4-BE49-F238E27FC236}">
                <a16:creationId xmlns:a16="http://schemas.microsoft.com/office/drawing/2014/main" id="{A24D2336-E5B6-B6BF-563B-8EAC20322834}"/>
              </a:ext>
            </a:extLst>
          </p:cNvPr>
          <p:cNvPicPr>
            <a:picLocks noChangeAspect="1"/>
          </p:cNvPicPr>
          <p:nvPr/>
        </p:nvPicPr>
        <p:blipFill>
          <a:blip r:embed="rId4"/>
          <a:stretch>
            <a:fillRect/>
          </a:stretch>
        </p:blipFill>
        <p:spPr>
          <a:xfrm>
            <a:off x="326121" y="3046755"/>
            <a:ext cx="2615420" cy="1755495"/>
          </a:xfrm>
          <a:prstGeom prst="rect">
            <a:avLst/>
          </a:prstGeom>
        </p:spPr>
      </p:pic>
      <p:sp>
        <p:nvSpPr>
          <p:cNvPr id="9" name="Rectangle: Rounded Corners 8">
            <a:extLst>
              <a:ext uri="{FF2B5EF4-FFF2-40B4-BE49-F238E27FC236}">
                <a16:creationId xmlns:a16="http://schemas.microsoft.com/office/drawing/2014/main" id="{921DDA6D-9EDC-5300-9B6E-7052CB0B2149}"/>
              </a:ext>
            </a:extLst>
          </p:cNvPr>
          <p:cNvSpPr/>
          <p:nvPr/>
        </p:nvSpPr>
        <p:spPr>
          <a:xfrm>
            <a:off x="5107711" y="1743808"/>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Median </a:t>
            </a:r>
          </a:p>
        </p:txBody>
      </p:sp>
      <p:sp>
        <p:nvSpPr>
          <p:cNvPr id="11" name="Rectangle: Rounded Corners 10">
            <a:extLst>
              <a:ext uri="{FF2B5EF4-FFF2-40B4-BE49-F238E27FC236}">
                <a16:creationId xmlns:a16="http://schemas.microsoft.com/office/drawing/2014/main" id="{AE9D6EEC-2920-C7D3-7BEA-6C64936BA389}"/>
              </a:ext>
            </a:extLst>
          </p:cNvPr>
          <p:cNvSpPr/>
          <p:nvPr/>
        </p:nvSpPr>
        <p:spPr>
          <a:xfrm>
            <a:off x="5108680" y="204437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Std</a:t>
            </a:r>
          </a:p>
        </p:txBody>
      </p:sp>
      <p:sp>
        <p:nvSpPr>
          <p:cNvPr id="12" name="Rectangle: Rounded Corners 11">
            <a:extLst>
              <a:ext uri="{FF2B5EF4-FFF2-40B4-BE49-F238E27FC236}">
                <a16:creationId xmlns:a16="http://schemas.microsoft.com/office/drawing/2014/main" id="{123AF968-3ECF-4002-3B29-4150F3CBE3EB}"/>
              </a:ext>
            </a:extLst>
          </p:cNvPr>
          <p:cNvSpPr/>
          <p:nvPr/>
        </p:nvSpPr>
        <p:spPr>
          <a:xfrm>
            <a:off x="5108680" y="234917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entropy</a:t>
            </a:r>
          </a:p>
        </p:txBody>
      </p:sp>
      <p:sp>
        <p:nvSpPr>
          <p:cNvPr id="20" name="Rectangle: Rounded Corners 19">
            <a:extLst>
              <a:ext uri="{FF2B5EF4-FFF2-40B4-BE49-F238E27FC236}">
                <a16:creationId xmlns:a16="http://schemas.microsoft.com/office/drawing/2014/main" id="{8C22CD25-B92E-CDEB-35E5-0F009DD3147C}"/>
              </a:ext>
            </a:extLst>
          </p:cNvPr>
          <p:cNvSpPr/>
          <p:nvPr/>
        </p:nvSpPr>
        <p:spPr>
          <a:xfrm>
            <a:off x="6589623" y="1427719"/>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Min </a:t>
            </a:r>
          </a:p>
        </p:txBody>
      </p:sp>
      <p:sp>
        <p:nvSpPr>
          <p:cNvPr id="21" name="Rectangle: Rounded Corners 20">
            <a:extLst>
              <a:ext uri="{FF2B5EF4-FFF2-40B4-BE49-F238E27FC236}">
                <a16:creationId xmlns:a16="http://schemas.microsoft.com/office/drawing/2014/main" id="{2D04FD35-EDF4-84F5-571A-337B84A16825}"/>
              </a:ext>
            </a:extLst>
          </p:cNvPr>
          <p:cNvSpPr/>
          <p:nvPr/>
        </p:nvSpPr>
        <p:spPr>
          <a:xfrm>
            <a:off x="6589623" y="1743808"/>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Max. </a:t>
            </a:r>
          </a:p>
        </p:txBody>
      </p:sp>
      <p:sp>
        <p:nvSpPr>
          <p:cNvPr id="22" name="Rectangle: Rounded Corners 21">
            <a:extLst>
              <a:ext uri="{FF2B5EF4-FFF2-40B4-BE49-F238E27FC236}">
                <a16:creationId xmlns:a16="http://schemas.microsoft.com/office/drawing/2014/main" id="{28EC57D4-1567-0851-99EE-88F360445416}"/>
              </a:ext>
            </a:extLst>
          </p:cNvPr>
          <p:cNvSpPr/>
          <p:nvPr/>
        </p:nvSpPr>
        <p:spPr>
          <a:xfrm>
            <a:off x="6590592" y="204437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Range</a:t>
            </a:r>
          </a:p>
        </p:txBody>
      </p:sp>
      <p:sp>
        <p:nvSpPr>
          <p:cNvPr id="23" name="Rectangle: Rounded Corners 22">
            <a:extLst>
              <a:ext uri="{FF2B5EF4-FFF2-40B4-BE49-F238E27FC236}">
                <a16:creationId xmlns:a16="http://schemas.microsoft.com/office/drawing/2014/main" id="{348768FC-0F7C-2643-F6B2-284424ADBDE4}"/>
              </a:ext>
            </a:extLst>
          </p:cNvPr>
          <p:cNvSpPr/>
          <p:nvPr/>
        </p:nvSpPr>
        <p:spPr>
          <a:xfrm>
            <a:off x="6590592" y="234917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rms</a:t>
            </a:r>
          </a:p>
        </p:txBody>
      </p:sp>
      <p:sp>
        <p:nvSpPr>
          <p:cNvPr id="24" name="Rectangle: Rounded Corners 23">
            <a:extLst>
              <a:ext uri="{FF2B5EF4-FFF2-40B4-BE49-F238E27FC236}">
                <a16:creationId xmlns:a16="http://schemas.microsoft.com/office/drawing/2014/main" id="{A1523441-B54E-2FB6-D43C-03B977DC8449}"/>
              </a:ext>
            </a:extLst>
          </p:cNvPr>
          <p:cNvSpPr/>
          <p:nvPr/>
        </p:nvSpPr>
        <p:spPr>
          <a:xfrm>
            <a:off x="5107711" y="2657324"/>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skew</a:t>
            </a:r>
          </a:p>
        </p:txBody>
      </p:sp>
      <p:sp>
        <p:nvSpPr>
          <p:cNvPr id="25" name="Rectangle: Rounded Corners 24">
            <a:extLst>
              <a:ext uri="{FF2B5EF4-FFF2-40B4-BE49-F238E27FC236}">
                <a16:creationId xmlns:a16="http://schemas.microsoft.com/office/drawing/2014/main" id="{F079FA12-5C13-327E-1C18-900C7FACDCB8}"/>
              </a:ext>
            </a:extLst>
          </p:cNvPr>
          <p:cNvSpPr/>
          <p:nvPr/>
        </p:nvSpPr>
        <p:spPr>
          <a:xfrm>
            <a:off x="6589623" y="2657324"/>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Lc sum kurtosis</a:t>
            </a:r>
          </a:p>
        </p:txBody>
      </p:sp>
      <p:sp>
        <p:nvSpPr>
          <p:cNvPr id="26" name="Google Shape;844;p42">
            <a:extLst>
              <a:ext uri="{FF2B5EF4-FFF2-40B4-BE49-F238E27FC236}">
                <a16:creationId xmlns:a16="http://schemas.microsoft.com/office/drawing/2014/main" id="{61B67E8A-6B1A-8611-3CB3-9A35CD3A5E57}"/>
              </a:ext>
            </a:extLst>
          </p:cNvPr>
          <p:cNvSpPr txBox="1">
            <a:spLocks/>
          </p:cNvSpPr>
          <p:nvPr/>
        </p:nvSpPr>
        <p:spPr>
          <a:xfrm>
            <a:off x="4919279" y="1102264"/>
            <a:ext cx="2940804"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171450" indent="-171450">
              <a:buFont typeface="Arial" panose="020B0604020202020204" pitchFamily="34" charset="0"/>
              <a:buChar char="•"/>
            </a:pPr>
            <a:r>
              <a:rPr lang="en-US" dirty="0">
                <a:solidFill>
                  <a:schemeClr val="bg1">
                    <a:lumMod val="65000"/>
                    <a:lumOff val="35000"/>
                  </a:schemeClr>
                </a:solidFill>
              </a:rPr>
              <a:t>Load sensor merge at statistical measure</a:t>
            </a:r>
          </a:p>
        </p:txBody>
      </p:sp>
      <p:sp>
        <p:nvSpPr>
          <p:cNvPr id="27" name="Rectangle: Rounded Corners 26">
            <a:extLst>
              <a:ext uri="{FF2B5EF4-FFF2-40B4-BE49-F238E27FC236}">
                <a16:creationId xmlns:a16="http://schemas.microsoft.com/office/drawing/2014/main" id="{3CF54211-8E77-DDE8-EB9E-646DD2D52CD6}"/>
              </a:ext>
            </a:extLst>
          </p:cNvPr>
          <p:cNvSpPr/>
          <p:nvPr/>
        </p:nvSpPr>
        <p:spPr>
          <a:xfrm>
            <a:off x="5106741" y="3180667"/>
            <a:ext cx="2793529" cy="415895"/>
          </a:xfrm>
          <a:prstGeom prst="roundRect">
            <a:avLst/>
          </a:prstGeom>
          <a:no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From </a:t>
            </a:r>
            <a:r>
              <a:rPr lang="en-IN" sz="1200" b="1" dirty="0">
                <a:latin typeface="Calibri" panose="020F0502020204030204" pitchFamily="34" charset="0"/>
                <a:cs typeface="Calibri" panose="020F0502020204030204" pitchFamily="34" charset="0"/>
              </a:rPr>
              <a:t>4 sensors </a:t>
            </a:r>
            <a:r>
              <a:rPr lang="en-IN" sz="1200" dirty="0">
                <a:latin typeface="Calibri" panose="020F0502020204030204" pitchFamily="34" charset="0"/>
                <a:cs typeface="Calibri" panose="020F0502020204030204" pitchFamily="34" charset="0"/>
              </a:rPr>
              <a:t>value of :</a:t>
            </a:r>
          </a:p>
          <a:p>
            <a:r>
              <a:rPr lang="en-IN" sz="1200" dirty="0">
                <a:latin typeface="Calibri" panose="020F0502020204030204" pitchFamily="34" charset="0"/>
                <a:cs typeface="Calibri" panose="020F0502020204030204" pitchFamily="34" charset="0"/>
              </a:rPr>
              <a:t>Mean, Max, Min,  std, log energy entropy </a:t>
            </a:r>
          </a:p>
        </p:txBody>
      </p:sp>
      <p:sp>
        <p:nvSpPr>
          <p:cNvPr id="29" name="Rectangle: Rounded Corners 28">
            <a:extLst>
              <a:ext uri="{FF2B5EF4-FFF2-40B4-BE49-F238E27FC236}">
                <a16:creationId xmlns:a16="http://schemas.microsoft.com/office/drawing/2014/main" id="{505B9496-1FBB-7239-84BE-BE1B455C8E06}"/>
              </a:ext>
            </a:extLst>
          </p:cNvPr>
          <p:cNvSpPr/>
          <p:nvPr/>
        </p:nvSpPr>
        <p:spPr>
          <a:xfrm>
            <a:off x="5106741" y="376588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Mean </a:t>
            </a:r>
          </a:p>
        </p:txBody>
      </p:sp>
      <p:sp>
        <p:nvSpPr>
          <p:cNvPr id="30" name="Rectangle: Rounded Corners 29">
            <a:extLst>
              <a:ext uri="{FF2B5EF4-FFF2-40B4-BE49-F238E27FC236}">
                <a16:creationId xmlns:a16="http://schemas.microsoft.com/office/drawing/2014/main" id="{ADF5312A-636D-D3CF-E190-8A8755DAD0BE}"/>
              </a:ext>
            </a:extLst>
          </p:cNvPr>
          <p:cNvSpPr/>
          <p:nvPr/>
        </p:nvSpPr>
        <p:spPr>
          <a:xfrm>
            <a:off x="5106741" y="4081974"/>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Std</a:t>
            </a:r>
          </a:p>
        </p:txBody>
      </p:sp>
      <p:sp>
        <p:nvSpPr>
          <p:cNvPr id="32" name="Rectangle: Rounded Corners 31">
            <a:extLst>
              <a:ext uri="{FF2B5EF4-FFF2-40B4-BE49-F238E27FC236}">
                <a16:creationId xmlns:a16="http://schemas.microsoft.com/office/drawing/2014/main" id="{F7E97B27-7534-4FD3-C41B-E4BF0263F0EB}"/>
              </a:ext>
            </a:extLst>
          </p:cNvPr>
          <p:cNvSpPr/>
          <p:nvPr/>
        </p:nvSpPr>
        <p:spPr>
          <a:xfrm>
            <a:off x="6526114" y="3763456"/>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Minimum</a:t>
            </a:r>
          </a:p>
        </p:txBody>
      </p:sp>
      <p:sp>
        <p:nvSpPr>
          <p:cNvPr id="33" name="Rectangle: Rounded Corners 32">
            <a:extLst>
              <a:ext uri="{FF2B5EF4-FFF2-40B4-BE49-F238E27FC236}">
                <a16:creationId xmlns:a16="http://schemas.microsoft.com/office/drawing/2014/main" id="{F9504477-CBD7-1D8D-FF1C-6730E760B2B5}"/>
              </a:ext>
            </a:extLst>
          </p:cNvPr>
          <p:cNvSpPr/>
          <p:nvPr/>
        </p:nvSpPr>
        <p:spPr>
          <a:xfrm>
            <a:off x="6525145" y="407160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Maximum</a:t>
            </a:r>
          </a:p>
        </p:txBody>
      </p:sp>
      <p:sp>
        <p:nvSpPr>
          <p:cNvPr id="34" name="Google Shape;844;p42">
            <a:extLst>
              <a:ext uri="{FF2B5EF4-FFF2-40B4-BE49-F238E27FC236}">
                <a16:creationId xmlns:a16="http://schemas.microsoft.com/office/drawing/2014/main" id="{C8CE83C1-4AFC-2ABC-70A3-54AC3B14E941}"/>
              </a:ext>
            </a:extLst>
          </p:cNvPr>
          <p:cNvSpPr txBox="1">
            <a:spLocks/>
          </p:cNvSpPr>
          <p:nvPr/>
        </p:nvSpPr>
        <p:spPr>
          <a:xfrm>
            <a:off x="7979293" y="2072856"/>
            <a:ext cx="1317439"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solidFill>
                  <a:schemeClr val="bg1">
                    <a:lumMod val="65000"/>
                    <a:lumOff val="35000"/>
                  </a:schemeClr>
                </a:solidFill>
              </a:rPr>
              <a:t>10 Features</a:t>
            </a:r>
          </a:p>
        </p:txBody>
      </p:sp>
      <p:sp>
        <p:nvSpPr>
          <p:cNvPr id="36" name="Google Shape;844;p42">
            <a:extLst>
              <a:ext uri="{FF2B5EF4-FFF2-40B4-BE49-F238E27FC236}">
                <a16:creationId xmlns:a16="http://schemas.microsoft.com/office/drawing/2014/main" id="{54BE151E-88F1-E432-85DE-C1432CB2E68E}"/>
              </a:ext>
            </a:extLst>
          </p:cNvPr>
          <p:cNvSpPr txBox="1">
            <a:spLocks/>
          </p:cNvSpPr>
          <p:nvPr/>
        </p:nvSpPr>
        <p:spPr>
          <a:xfrm>
            <a:off x="7870353" y="3901341"/>
            <a:ext cx="1317439"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solidFill>
                  <a:schemeClr val="bg1">
                    <a:lumMod val="65000"/>
                    <a:lumOff val="35000"/>
                  </a:schemeClr>
                </a:solidFill>
              </a:rPr>
              <a:t>4*4 =  16 Features</a:t>
            </a:r>
          </a:p>
        </p:txBody>
      </p:sp>
      <p:sp>
        <p:nvSpPr>
          <p:cNvPr id="37" name="Google Shape;844;p42">
            <a:extLst>
              <a:ext uri="{FF2B5EF4-FFF2-40B4-BE49-F238E27FC236}">
                <a16:creationId xmlns:a16="http://schemas.microsoft.com/office/drawing/2014/main" id="{E9D8EF4A-2FD6-4989-03F2-84F6116FC94E}"/>
              </a:ext>
            </a:extLst>
          </p:cNvPr>
          <p:cNvSpPr txBox="1">
            <a:spLocks/>
          </p:cNvSpPr>
          <p:nvPr/>
        </p:nvSpPr>
        <p:spPr>
          <a:xfrm>
            <a:off x="5106741" y="4802973"/>
            <a:ext cx="3249655"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b="0" dirty="0">
                <a:solidFill>
                  <a:schemeClr val="bg1">
                    <a:lumMod val="65000"/>
                    <a:lumOff val="35000"/>
                  </a:schemeClr>
                </a:solidFill>
              </a:rPr>
              <a:t>Total = 26 Features Extract for statistical measure</a:t>
            </a:r>
          </a:p>
        </p:txBody>
      </p:sp>
      <p:sp>
        <p:nvSpPr>
          <p:cNvPr id="42" name="Google Shape;844;p42">
            <a:extLst>
              <a:ext uri="{FF2B5EF4-FFF2-40B4-BE49-F238E27FC236}">
                <a16:creationId xmlns:a16="http://schemas.microsoft.com/office/drawing/2014/main" id="{B3A3C365-C645-68A3-8202-1C392DC83A53}"/>
              </a:ext>
            </a:extLst>
          </p:cNvPr>
          <p:cNvSpPr txBox="1">
            <a:spLocks/>
          </p:cNvSpPr>
          <p:nvPr/>
        </p:nvSpPr>
        <p:spPr>
          <a:xfrm>
            <a:off x="4932565" y="4466597"/>
            <a:ext cx="2940804" cy="2462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171450" indent="-171450">
              <a:buFont typeface="Arial" panose="020B0604020202020204" pitchFamily="34" charset="0"/>
              <a:buChar char="•"/>
            </a:pPr>
            <a:r>
              <a:rPr lang="en-US" dirty="0">
                <a:solidFill>
                  <a:schemeClr val="bg1">
                    <a:lumMod val="65000"/>
                    <a:lumOff val="35000"/>
                  </a:schemeClr>
                </a:solidFill>
              </a:rPr>
              <a:t>Duration of Activity </a:t>
            </a:r>
          </a:p>
          <a:p>
            <a:pPr marL="171450" indent="-171450">
              <a:buFont typeface="Arial" panose="020B0604020202020204" pitchFamily="34" charset="0"/>
              <a:buChar char="•"/>
            </a:pPr>
            <a:endParaRPr lang="en-US" dirty="0">
              <a:solidFill>
                <a:schemeClr val="bg1">
                  <a:lumMod val="65000"/>
                  <a:lumOff val="35000"/>
                </a:schemeClr>
              </a:solidFill>
            </a:endParaRPr>
          </a:p>
        </p:txBody>
      </p:sp>
      <p:sp>
        <p:nvSpPr>
          <p:cNvPr id="10" name="Google Shape;844;p42">
            <a:extLst>
              <a:ext uri="{FF2B5EF4-FFF2-40B4-BE49-F238E27FC236}">
                <a16:creationId xmlns:a16="http://schemas.microsoft.com/office/drawing/2014/main" id="{3DA86AAE-3AD8-4C60-171E-A9862FEFE435}"/>
              </a:ext>
            </a:extLst>
          </p:cNvPr>
          <p:cNvSpPr txBox="1">
            <a:spLocks/>
          </p:cNvSpPr>
          <p:nvPr/>
        </p:nvSpPr>
        <p:spPr>
          <a:xfrm>
            <a:off x="2941541" y="3182741"/>
            <a:ext cx="1833659" cy="12524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chemeClr val="bg1">
                    <a:lumMod val="65000"/>
                    <a:lumOff val="35000"/>
                  </a:schemeClr>
                </a:solidFill>
                <a:latin typeface="Calibri"/>
                <a:ea typeface="Calibri"/>
                <a:cs typeface="Calibri"/>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sz="1100" dirty="0"/>
              <a:t>We have 13075 csv file. Each  has 4 load sensor reading with time gap of 0.025 sec</a:t>
            </a:r>
          </a:p>
          <a:p>
            <a:endParaRPr lang="en-US" sz="1100" dirty="0"/>
          </a:p>
          <a:p>
            <a:r>
              <a:rPr lang="en-US" sz="1100" dirty="0"/>
              <a:t>Each csv has </a:t>
            </a:r>
            <a:r>
              <a:rPr lang="en-US" sz="1100" dirty="0" err="1"/>
              <a:t>json</a:t>
            </a:r>
            <a:r>
              <a:rPr lang="en-US" sz="1100" dirty="0"/>
              <a:t> file which has property of the event occurs.</a:t>
            </a:r>
          </a:p>
          <a:p>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2"/>
          <p:cNvSpPr txBox="1">
            <a:spLocks noGrp="1"/>
          </p:cNvSpPr>
          <p:nvPr>
            <p:ph type="title"/>
          </p:nvPr>
        </p:nvSpPr>
        <p:spPr>
          <a:xfrm>
            <a:off x="415625" y="302229"/>
            <a:ext cx="8312700" cy="4061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02 – Data Prepration</a:t>
            </a:r>
            <a:endParaRPr dirty="0"/>
          </a:p>
        </p:txBody>
      </p:sp>
      <p:sp>
        <p:nvSpPr>
          <p:cNvPr id="844" name="Google Shape;844;p42"/>
          <p:cNvSpPr txBox="1">
            <a:spLocks noGrp="1"/>
          </p:cNvSpPr>
          <p:nvPr>
            <p:ph type="subTitle" idx="2"/>
          </p:nvPr>
        </p:nvSpPr>
        <p:spPr>
          <a:xfrm>
            <a:off x="5309897" y="2971334"/>
            <a:ext cx="2651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 Merging with Joining key</a:t>
            </a:r>
            <a:endParaRPr dirty="0"/>
          </a:p>
        </p:txBody>
      </p:sp>
      <p:sp>
        <p:nvSpPr>
          <p:cNvPr id="846" name="Google Shape;846;p42"/>
          <p:cNvSpPr txBox="1">
            <a:spLocks noGrp="1"/>
          </p:cNvSpPr>
          <p:nvPr>
            <p:ph type="subTitle" idx="6"/>
          </p:nvPr>
        </p:nvSpPr>
        <p:spPr>
          <a:xfrm>
            <a:off x="415625" y="708352"/>
            <a:ext cx="2651700" cy="260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Convert JSON File to Data frame</a:t>
            </a:r>
            <a:endParaRPr dirty="0"/>
          </a:p>
        </p:txBody>
      </p:sp>
      <p:pic>
        <p:nvPicPr>
          <p:cNvPr id="3" name="Picture 2">
            <a:extLst>
              <a:ext uri="{FF2B5EF4-FFF2-40B4-BE49-F238E27FC236}">
                <a16:creationId xmlns:a16="http://schemas.microsoft.com/office/drawing/2014/main" id="{C37FFA6B-C775-0439-8751-0EB0DB6402AA}"/>
              </a:ext>
            </a:extLst>
          </p:cNvPr>
          <p:cNvPicPr>
            <a:picLocks noChangeAspect="1"/>
          </p:cNvPicPr>
          <p:nvPr/>
        </p:nvPicPr>
        <p:blipFill>
          <a:blip r:embed="rId3"/>
          <a:stretch>
            <a:fillRect/>
          </a:stretch>
        </p:blipFill>
        <p:spPr>
          <a:xfrm>
            <a:off x="415625" y="1076497"/>
            <a:ext cx="8400997" cy="1628659"/>
          </a:xfrm>
          <a:prstGeom prst="rect">
            <a:avLst/>
          </a:prstGeom>
        </p:spPr>
      </p:pic>
      <p:sp>
        <p:nvSpPr>
          <p:cNvPr id="14" name="Google Shape;844;p42">
            <a:extLst>
              <a:ext uri="{FF2B5EF4-FFF2-40B4-BE49-F238E27FC236}">
                <a16:creationId xmlns:a16="http://schemas.microsoft.com/office/drawing/2014/main" id="{3EB55123-6E98-DDC6-B433-6EEAB0019A12}"/>
              </a:ext>
            </a:extLst>
          </p:cNvPr>
          <p:cNvSpPr txBox="1">
            <a:spLocks/>
          </p:cNvSpPr>
          <p:nvPr/>
        </p:nvSpPr>
        <p:spPr>
          <a:xfrm>
            <a:off x="395112" y="2982623"/>
            <a:ext cx="2957688"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Extract Diff. Activity  from Tags and free text</a:t>
            </a:r>
            <a:endParaRPr lang="en-US" dirty="0">
              <a:solidFill>
                <a:schemeClr val="bg1">
                  <a:lumMod val="65000"/>
                  <a:lumOff val="35000"/>
                </a:schemeClr>
              </a:solidFill>
            </a:endParaRPr>
          </a:p>
        </p:txBody>
      </p:sp>
      <p:sp>
        <p:nvSpPr>
          <p:cNvPr id="6" name="Rectangle: Rounded Corners 5">
            <a:extLst>
              <a:ext uri="{FF2B5EF4-FFF2-40B4-BE49-F238E27FC236}">
                <a16:creationId xmlns:a16="http://schemas.microsoft.com/office/drawing/2014/main" id="{9D1A4CDC-4861-E63D-E936-32886444F445}"/>
              </a:ext>
            </a:extLst>
          </p:cNvPr>
          <p:cNvSpPr/>
          <p:nvPr/>
        </p:nvSpPr>
        <p:spPr>
          <a:xfrm>
            <a:off x="477245" y="3307106"/>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Elimination</a:t>
            </a:r>
          </a:p>
        </p:txBody>
      </p:sp>
      <p:sp>
        <p:nvSpPr>
          <p:cNvPr id="8" name="Rectangle: Rounded Corners 7">
            <a:extLst>
              <a:ext uri="{FF2B5EF4-FFF2-40B4-BE49-F238E27FC236}">
                <a16:creationId xmlns:a16="http://schemas.microsoft.com/office/drawing/2014/main" id="{45DFA0C1-CB92-D266-6BFD-6372FE312415}"/>
              </a:ext>
            </a:extLst>
          </p:cNvPr>
          <p:cNvSpPr/>
          <p:nvPr/>
        </p:nvSpPr>
        <p:spPr>
          <a:xfrm>
            <a:off x="477245" y="362319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Defecation</a:t>
            </a:r>
          </a:p>
        </p:txBody>
      </p:sp>
      <p:sp>
        <p:nvSpPr>
          <p:cNvPr id="9" name="Rectangle: Rounded Corners 8">
            <a:extLst>
              <a:ext uri="{FF2B5EF4-FFF2-40B4-BE49-F238E27FC236}">
                <a16:creationId xmlns:a16="http://schemas.microsoft.com/office/drawing/2014/main" id="{71C7474E-FE80-FB4B-A65E-4245E7FA8B74}"/>
              </a:ext>
            </a:extLst>
          </p:cNvPr>
          <p:cNvSpPr/>
          <p:nvPr/>
        </p:nvSpPr>
        <p:spPr>
          <a:xfrm>
            <a:off x="478214" y="3923762"/>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Urination</a:t>
            </a:r>
          </a:p>
        </p:txBody>
      </p:sp>
      <p:sp>
        <p:nvSpPr>
          <p:cNvPr id="11" name="Rectangle: Rounded Corners 10">
            <a:extLst>
              <a:ext uri="{FF2B5EF4-FFF2-40B4-BE49-F238E27FC236}">
                <a16:creationId xmlns:a16="http://schemas.microsoft.com/office/drawing/2014/main" id="{B2B6FCCC-4F7D-76B8-8FB9-B5A7FECEB795}"/>
              </a:ext>
            </a:extLst>
          </p:cNvPr>
          <p:cNvSpPr/>
          <p:nvPr/>
        </p:nvSpPr>
        <p:spPr>
          <a:xfrm>
            <a:off x="478214" y="4228562"/>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Cat In box</a:t>
            </a:r>
          </a:p>
        </p:txBody>
      </p:sp>
      <p:sp>
        <p:nvSpPr>
          <p:cNvPr id="12" name="Rectangle: Rounded Corners 11">
            <a:extLst>
              <a:ext uri="{FF2B5EF4-FFF2-40B4-BE49-F238E27FC236}">
                <a16:creationId xmlns:a16="http://schemas.microsoft.com/office/drawing/2014/main" id="{190FEBF2-D8A5-1D2F-AE3A-71FEEAAD04ED}"/>
              </a:ext>
            </a:extLst>
          </p:cNvPr>
          <p:cNvSpPr/>
          <p:nvPr/>
        </p:nvSpPr>
        <p:spPr>
          <a:xfrm>
            <a:off x="1959157" y="3307106"/>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Vomit</a:t>
            </a:r>
          </a:p>
        </p:txBody>
      </p:sp>
      <p:sp>
        <p:nvSpPr>
          <p:cNvPr id="16" name="Rectangle: Rounded Corners 15">
            <a:extLst>
              <a:ext uri="{FF2B5EF4-FFF2-40B4-BE49-F238E27FC236}">
                <a16:creationId xmlns:a16="http://schemas.microsoft.com/office/drawing/2014/main" id="{20821B50-1D33-D568-97B3-9BCD26D92EDC}"/>
              </a:ext>
            </a:extLst>
          </p:cNvPr>
          <p:cNvSpPr/>
          <p:nvPr/>
        </p:nvSpPr>
        <p:spPr>
          <a:xfrm>
            <a:off x="1959157" y="3623195"/>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Jumped</a:t>
            </a:r>
          </a:p>
        </p:txBody>
      </p:sp>
      <p:sp>
        <p:nvSpPr>
          <p:cNvPr id="17" name="Rectangle: Rounded Corners 16">
            <a:extLst>
              <a:ext uri="{FF2B5EF4-FFF2-40B4-BE49-F238E27FC236}">
                <a16:creationId xmlns:a16="http://schemas.microsoft.com/office/drawing/2014/main" id="{349BA703-F386-C54A-0539-9CA7A246BB55}"/>
              </a:ext>
            </a:extLst>
          </p:cNvPr>
          <p:cNvSpPr/>
          <p:nvPr/>
        </p:nvSpPr>
        <p:spPr>
          <a:xfrm>
            <a:off x="1960126" y="3923762"/>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Cat Rubbing</a:t>
            </a:r>
          </a:p>
        </p:txBody>
      </p:sp>
      <p:sp>
        <p:nvSpPr>
          <p:cNvPr id="18" name="Rectangle: Rounded Corners 17">
            <a:extLst>
              <a:ext uri="{FF2B5EF4-FFF2-40B4-BE49-F238E27FC236}">
                <a16:creationId xmlns:a16="http://schemas.microsoft.com/office/drawing/2014/main" id="{9444881A-93D3-3103-1DC8-B05C5257CCC5}"/>
              </a:ext>
            </a:extLst>
          </p:cNvPr>
          <p:cNvSpPr/>
          <p:nvPr/>
        </p:nvSpPr>
        <p:spPr>
          <a:xfrm>
            <a:off x="1960126" y="4228562"/>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Drift</a:t>
            </a:r>
          </a:p>
        </p:txBody>
      </p:sp>
      <p:sp>
        <p:nvSpPr>
          <p:cNvPr id="19" name="Rectangle: Rounded Corners 18">
            <a:extLst>
              <a:ext uri="{FF2B5EF4-FFF2-40B4-BE49-F238E27FC236}">
                <a16:creationId xmlns:a16="http://schemas.microsoft.com/office/drawing/2014/main" id="{FE7C66EE-FEBF-9DBD-0D4D-6D32EA7C9B71}"/>
              </a:ext>
            </a:extLst>
          </p:cNvPr>
          <p:cNvSpPr/>
          <p:nvPr/>
        </p:nvSpPr>
        <p:spPr>
          <a:xfrm>
            <a:off x="477245" y="4536711"/>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Synapse labelled</a:t>
            </a:r>
          </a:p>
        </p:txBody>
      </p:sp>
      <p:sp>
        <p:nvSpPr>
          <p:cNvPr id="20" name="Rectangle: Rounded Corners 19">
            <a:extLst>
              <a:ext uri="{FF2B5EF4-FFF2-40B4-BE49-F238E27FC236}">
                <a16:creationId xmlns:a16="http://schemas.microsoft.com/office/drawing/2014/main" id="{80A9979E-AA50-712E-A5E2-B612D5E13BB9}"/>
              </a:ext>
            </a:extLst>
          </p:cNvPr>
          <p:cNvSpPr/>
          <p:nvPr/>
        </p:nvSpPr>
        <p:spPr>
          <a:xfrm>
            <a:off x="1959157" y="4536711"/>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Covering &amp; Digg.</a:t>
            </a:r>
          </a:p>
        </p:txBody>
      </p:sp>
      <p:sp>
        <p:nvSpPr>
          <p:cNvPr id="21" name="Google Shape;844;p42">
            <a:extLst>
              <a:ext uri="{FF2B5EF4-FFF2-40B4-BE49-F238E27FC236}">
                <a16:creationId xmlns:a16="http://schemas.microsoft.com/office/drawing/2014/main" id="{3ADA40F6-4CD2-E354-6DC5-1F68F435691C}"/>
              </a:ext>
            </a:extLst>
          </p:cNvPr>
          <p:cNvSpPr txBox="1">
            <a:spLocks/>
          </p:cNvSpPr>
          <p:nvPr/>
        </p:nvSpPr>
        <p:spPr>
          <a:xfrm>
            <a:off x="3441069" y="2985909"/>
            <a:ext cx="2079219"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Event Time features</a:t>
            </a:r>
            <a:endParaRPr lang="en-US" dirty="0">
              <a:solidFill>
                <a:schemeClr val="bg1">
                  <a:lumMod val="65000"/>
                  <a:lumOff val="35000"/>
                </a:schemeClr>
              </a:solidFill>
            </a:endParaRPr>
          </a:p>
        </p:txBody>
      </p:sp>
      <p:sp>
        <p:nvSpPr>
          <p:cNvPr id="22" name="Rectangle: Rounded Corners 21">
            <a:extLst>
              <a:ext uri="{FF2B5EF4-FFF2-40B4-BE49-F238E27FC236}">
                <a16:creationId xmlns:a16="http://schemas.microsoft.com/office/drawing/2014/main" id="{5D8BAE90-F485-5E1C-1911-B0E12BF7D58D}"/>
              </a:ext>
            </a:extLst>
          </p:cNvPr>
          <p:cNvSpPr/>
          <p:nvPr/>
        </p:nvSpPr>
        <p:spPr>
          <a:xfrm>
            <a:off x="3440100" y="3318379"/>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Year Month</a:t>
            </a:r>
          </a:p>
        </p:txBody>
      </p:sp>
      <p:sp>
        <p:nvSpPr>
          <p:cNvPr id="23" name="Rectangle: Rounded Corners 22">
            <a:extLst>
              <a:ext uri="{FF2B5EF4-FFF2-40B4-BE49-F238E27FC236}">
                <a16:creationId xmlns:a16="http://schemas.microsoft.com/office/drawing/2014/main" id="{EA413FCB-0A9C-6BE3-1346-DAFFA4A0D126}"/>
              </a:ext>
            </a:extLst>
          </p:cNvPr>
          <p:cNvSpPr/>
          <p:nvPr/>
        </p:nvSpPr>
        <p:spPr>
          <a:xfrm>
            <a:off x="3440100" y="3634468"/>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Day Time </a:t>
            </a:r>
          </a:p>
        </p:txBody>
      </p:sp>
      <p:sp>
        <p:nvSpPr>
          <p:cNvPr id="27" name="Rectangle: Rounded Corners 26">
            <a:extLst>
              <a:ext uri="{FF2B5EF4-FFF2-40B4-BE49-F238E27FC236}">
                <a16:creationId xmlns:a16="http://schemas.microsoft.com/office/drawing/2014/main" id="{7F52C1F8-55EF-BDEC-AEF6-1FF24DA3E5FE}"/>
              </a:ext>
            </a:extLst>
          </p:cNvPr>
          <p:cNvSpPr/>
          <p:nvPr/>
        </p:nvSpPr>
        <p:spPr>
          <a:xfrm>
            <a:off x="5309897" y="3310391"/>
            <a:ext cx="1361835" cy="57320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latin typeface="Calibri" panose="020F0502020204030204" pitchFamily="34" charset="0"/>
                <a:cs typeface="Calibri" panose="020F0502020204030204" pitchFamily="34" charset="0"/>
              </a:rPr>
              <a:t>JSON FILE:</a:t>
            </a:r>
          </a:p>
          <a:p>
            <a:pPr algn="ctr"/>
            <a:r>
              <a:rPr lang="en-IN" sz="1200" dirty="0">
                <a:latin typeface="Calibri" panose="020F0502020204030204" pitchFamily="34" charset="0"/>
                <a:cs typeface="Calibri" panose="020F0502020204030204" pitchFamily="34" charset="0"/>
              </a:rPr>
              <a:t>EVENT_ID</a:t>
            </a:r>
          </a:p>
        </p:txBody>
      </p:sp>
      <p:sp>
        <p:nvSpPr>
          <p:cNvPr id="28" name="Rectangle: Rounded Corners 27">
            <a:extLst>
              <a:ext uri="{FF2B5EF4-FFF2-40B4-BE49-F238E27FC236}">
                <a16:creationId xmlns:a16="http://schemas.microsoft.com/office/drawing/2014/main" id="{EE47A885-46CB-5749-D052-463C5D149CD8}"/>
              </a:ext>
            </a:extLst>
          </p:cNvPr>
          <p:cNvSpPr/>
          <p:nvPr/>
        </p:nvSpPr>
        <p:spPr>
          <a:xfrm>
            <a:off x="7139687" y="3310391"/>
            <a:ext cx="1361835" cy="57320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latin typeface="Calibri" panose="020F0502020204030204" pitchFamily="34" charset="0"/>
                <a:cs typeface="Calibri" panose="020F0502020204030204" pitchFamily="34" charset="0"/>
              </a:rPr>
              <a:t>CSV FILE:</a:t>
            </a:r>
          </a:p>
          <a:p>
            <a:pPr algn="ctr"/>
            <a:r>
              <a:rPr lang="en-IN" sz="1200" dirty="0">
                <a:latin typeface="Calibri" panose="020F0502020204030204" pitchFamily="34" charset="0"/>
                <a:cs typeface="Calibri" panose="020F0502020204030204" pitchFamily="34" charset="0"/>
              </a:rPr>
              <a:t>File Name</a:t>
            </a:r>
          </a:p>
        </p:txBody>
      </p:sp>
      <p:sp>
        <p:nvSpPr>
          <p:cNvPr id="29" name="Google Shape;844;p42">
            <a:extLst>
              <a:ext uri="{FF2B5EF4-FFF2-40B4-BE49-F238E27FC236}">
                <a16:creationId xmlns:a16="http://schemas.microsoft.com/office/drawing/2014/main" id="{B3D36974-FBE0-3911-476B-66068A68B86B}"/>
              </a:ext>
            </a:extLst>
          </p:cNvPr>
          <p:cNvSpPr txBox="1">
            <a:spLocks/>
          </p:cNvSpPr>
          <p:nvPr/>
        </p:nvSpPr>
        <p:spPr>
          <a:xfrm>
            <a:off x="3440100" y="3967906"/>
            <a:ext cx="2079219"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Features that may not impact</a:t>
            </a:r>
          </a:p>
        </p:txBody>
      </p:sp>
      <p:sp>
        <p:nvSpPr>
          <p:cNvPr id="30" name="Rectangle: Rounded Corners 29">
            <a:extLst>
              <a:ext uri="{FF2B5EF4-FFF2-40B4-BE49-F238E27FC236}">
                <a16:creationId xmlns:a16="http://schemas.microsoft.com/office/drawing/2014/main" id="{54AF7330-4D93-99C7-86C5-6EC1BB5B6E76}"/>
              </a:ext>
            </a:extLst>
          </p:cNvPr>
          <p:cNvSpPr/>
          <p:nvPr/>
        </p:nvSpPr>
        <p:spPr>
          <a:xfrm>
            <a:off x="3439131" y="4228562"/>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Device ID</a:t>
            </a:r>
          </a:p>
        </p:txBody>
      </p:sp>
      <p:sp>
        <p:nvSpPr>
          <p:cNvPr id="31" name="Rectangle: Rounded Corners 30">
            <a:extLst>
              <a:ext uri="{FF2B5EF4-FFF2-40B4-BE49-F238E27FC236}">
                <a16:creationId xmlns:a16="http://schemas.microsoft.com/office/drawing/2014/main" id="{944397F2-7830-9B71-556B-18889BD64299}"/>
              </a:ext>
            </a:extLst>
          </p:cNvPr>
          <p:cNvSpPr/>
          <p:nvPr/>
        </p:nvSpPr>
        <p:spPr>
          <a:xfrm>
            <a:off x="3439131" y="4544651"/>
            <a:ext cx="1270460" cy="2604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200" dirty="0">
                <a:latin typeface="Calibri" panose="020F0502020204030204" pitchFamily="34" charset="0"/>
                <a:cs typeface="Calibri" panose="020F0502020204030204" pitchFamily="34" charset="0"/>
              </a:rPr>
              <a:t>Tare Weight</a:t>
            </a:r>
          </a:p>
        </p:txBody>
      </p:sp>
      <p:sp>
        <p:nvSpPr>
          <p:cNvPr id="32" name="Right Brace 31">
            <a:extLst>
              <a:ext uri="{FF2B5EF4-FFF2-40B4-BE49-F238E27FC236}">
                <a16:creationId xmlns:a16="http://schemas.microsoft.com/office/drawing/2014/main" id="{67EB41D5-18BD-14AC-9993-AD9D2FF7ED9A}"/>
              </a:ext>
            </a:extLst>
          </p:cNvPr>
          <p:cNvSpPr/>
          <p:nvPr/>
        </p:nvSpPr>
        <p:spPr>
          <a:xfrm rot="5400000">
            <a:off x="6741510" y="3044581"/>
            <a:ext cx="395328" cy="20448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616181FA-6D96-309D-DB06-5295FD592DDA}"/>
              </a:ext>
            </a:extLst>
          </p:cNvPr>
          <p:cNvSpPr/>
          <p:nvPr/>
        </p:nvSpPr>
        <p:spPr>
          <a:xfrm>
            <a:off x="6258256" y="4308433"/>
            <a:ext cx="1361835" cy="57320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latin typeface="Calibri" panose="020F0502020204030204" pitchFamily="34" charset="0"/>
                <a:cs typeface="Calibri" panose="020F0502020204030204" pitchFamily="34" charset="0"/>
              </a:rPr>
              <a:t>Final</a:t>
            </a:r>
          </a:p>
          <a:p>
            <a:pPr algn="ctr"/>
            <a:r>
              <a:rPr lang="en-IN" sz="1200" dirty="0">
                <a:latin typeface="Calibri" panose="020F0502020204030204" pitchFamily="34" charset="0"/>
                <a:cs typeface="Calibri" panose="020F0502020204030204" pitchFamily="34" charset="0"/>
              </a:rPr>
              <a:t>Dataset</a:t>
            </a:r>
          </a:p>
        </p:txBody>
      </p:sp>
    </p:spTree>
    <p:extLst>
      <p:ext uri="{BB962C8B-B14F-4D97-AF65-F5344CB8AC3E}">
        <p14:creationId xmlns:p14="http://schemas.microsoft.com/office/powerpoint/2010/main" val="233893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17" name="Google Shape;840;p42">
            <a:extLst>
              <a:ext uri="{FF2B5EF4-FFF2-40B4-BE49-F238E27FC236}">
                <a16:creationId xmlns:a16="http://schemas.microsoft.com/office/drawing/2014/main" id="{E2E109E1-C77C-C87B-178D-35CC32D5F609}"/>
              </a:ext>
            </a:extLst>
          </p:cNvPr>
          <p:cNvSpPr txBox="1">
            <a:spLocks noGrp="1"/>
          </p:cNvSpPr>
          <p:nvPr>
            <p:ph type="title"/>
          </p:nvPr>
        </p:nvSpPr>
        <p:spPr>
          <a:xfrm>
            <a:off x="415625" y="302229"/>
            <a:ext cx="8312700" cy="4061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02 – Data Prepration</a:t>
            </a:r>
            <a:endParaRPr dirty="0"/>
          </a:p>
        </p:txBody>
      </p:sp>
      <p:sp>
        <p:nvSpPr>
          <p:cNvPr id="18" name="Google Shape;846;p42">
            <a:extLst>
              <a:ext uri="{FF2B5EF4-FFF2-40B4-BE49-F238E27FC236}">
                <a16:creationId xmlns:a16="http://schemas.microsoft.com/office/drawing/2014/main" id="{4AB5F3B3-F969-C774-D3D3-B06F059E3F9C}"/>
              </a:ext>
            </a:extLst>
          </p:cNvPr>
          <p:cNvSpPr txBox="1">
            <a:spLocks/>
          </p:cNvSpPr>
          <p:nvPr/>
        </p:nvSpPr>
        <p:spPr>
          <a:xfrm>
            <a:off x="415625" y="708352"/>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buFont typeface="Arial"/>
              <a:buNone/>
            </a:pPr>
            <a:r>
              <a:rPr lang="en-IN" dirty="0"/>
              <a:t>Merged Dataset</a:t>
            </a:r>
            <a:endParaRPr lang="en-US" dirty="0"/>
          </a:p>
        </p:txBody>
      </p:sp>
      <p:sp>
        <p:nvSpPr>
          <p:cNvPr id="22" name="Google Shape;843;p42">
            <a:extLst>
              <a:ext uri="{FF2B5EF4-FFF2-40B4-BE49-F238E27FC236}">
                <a16:creationId xmlns:a16="http://schemas.microsoft.com/office/drawing/2014/main" id="{1D197BFD-242A-0837-585F-1C8D449B2A85}"/>
              </a:ext>
            </a:extLst>
          </p:cNvPr>
          <p:cNvSpPr txBox="1">
            <a:spLocks/>
          </p:cNvSpPr>
          <p:nvPr/>
        </p:nvSpPr>
        <p:spPr>
          <a:xfrm>
            <a:off x="415625" y="2931961"/>
            <a:ext cx="2508198"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1pPr>
            <a:lvl2pPr marL="914400" marR="0" lvl="1"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2pPr>
            <a:lvl3pPr marL="1371600" marR="0" lvl="2"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3pPr>
            <a:lvl4pPr marL="1828800" marR="0" lvl="3"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4pPr>
            <a:lvl5pPr marL="2286000" marR="0" lvl="4"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5pPr>
            <a:lvl6pPr marL="2743200" marR="0" lvl="5"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6pPr>
            <a:lvl7pPr marL="3200400" marR="0" lvl="6"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7pPr>
            <a:lvl8pPr marL="3657600" marR="0" lvl="7"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8pPr>
            <a:lvl9pPr marL="4114800" marR="0" lvl="8" indent="-292100" algn="l" rtl="0">
              <a:lnSpc>
                <a:spcPct val="100000"/>
              </a:lnSpc>
              <a:spcBef>
                <a:spcPts val="400"/>
              </a:spcBef>
              <a:spcAft>
                <a:spcPts val="40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9pPr>
          </a:lstStyle>
          <a:p>
            <a:pPr marL="0" indent="0">
              <a:buNone/>
            </a:pPr>
            <a:r>
              <a:rPr lang="en-US" dirty="0"/>
              <a:t>A) Impute Missing value :Tare value</a:t>
            </a:r>
          </a:p>
        </p:txBody>
      </p:sp>
      <p:sp>
        <p:nvSpPr>
          <p:cNvPr id="7" name="Google Shape;846;p42">
            <a:extLst>
              <a:ext uri="{FF2B5EF4-FFF2-40B4-BE49-F238E27FC236}">
                <a16:creationId xmlns:a16="http://schemas.microsoft.com/office/drawing/2014/main" id="{8C20430B-4847-2C8A-5DE8-3C01AC267517}"/>
              </a:ext>
            </a:extLst>
          </p:cNvPr>
          <p:cNvSpPr txBox="1">
            <a:spLocks/>
          </p:cNvSpPr>
          <p:nvPr/>
        </p:nvSpPr>
        <p:spPr>
          <a:xfrm>
            <a:off x="343874" y="2671561"/>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buFont typeface="Arial"/>
              <a:buNone/>
            </a:pPr>
            <a:r>
              <a:rPr lang="en-US" dirty="0"/>
              <a:t>Data </a:t>
            </a:r>
            <a:r>
              <a:rPr lang="en-IN" dirty="0"/>
              <a:t>Cleaning : Missing Value</a:t>
            </a:r>
            <a:endParaRPr lang="en-US" dirty="0"/>
          </a:p>
        </p:txBody>
      </p:sp>
      <p:pic>
        <p:nvPicPr>
          <p:cNvPr id="10" name="Picture 9">
            <a:extLst>
              <a:ext uri="{FF2B5EF4-FFF2-40B4-BE49-F238E27FC236}">
                <a16:creationId xmlns:a16="http://schemas.microsoft.com/office/drawing/2014/main" id="{51F15915-F093-5111-0056-370E772C16F9}"/>
              </a:ext>
            </a:extLst>
          </p:cNvPr>
          <p:cNvPicPr>
            <a:picLocks noChangeAspect="1"/>
          </p:cNvPicPr>
          <p:nvPr/>
        </p:nvPicPr>
        <p:blipFill>
          <a:blip r:embed="rId3"/>
          <a:stretch>
            <a:fillRect/>
          </a:stretch>
        </p:blipFill>
        <p:spPr>
          <a:xfrm>
            <a:off x="196295" y="3209064"/>
            <a:ext cx="2545189" cy="1594434"/>
          </a:xfrm>
          <a:prstGeom prst="rect">
            <a:avLst/>
          </a:prstGeom>
        </p:spPr>
      </p:pic>
      <p:sp>
        <p:nvSpPr>
          <p:cNvPr id="13" name="Google Shape;843;p42">
            <a:extLst>
              <a:ext uri="{FF2B5EF4-FFF2-40B4-BE49-F238E27FC236}">
                <a16:creationId xmlns:a16="http://schemas.microsoft.com/office/drawing/2014/main" id="{C7735E50-6A62-F309-5214-77C6C00CEE3C}"/>
              </a:ext>
            </a:extLst>
          </p:cNvPr>
          <p:cNvSpPr txBox="1">
            <a:spLocks/>
          </p:cNvSpPr>
          <p:nvPr/>
        </p:nvSpPr>
        <p:spPr>
          <a:xfrm>
            <a:off x="3090122" y="2931961"/>
            <a:ext cx="2508198"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1pPr>
            <a:lvl2pPr marL="914400" marR="0" lvl="1"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2pPr>
            <a:lvl3pPr marL="1371600" marR="0" lvl="2"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3pPr>
            <a:lvl4pPr marL="1828800" marR="0" lvl="3"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4pPr>
            <a:lvl5pPr marL="2286000" marR="0" lvl="4"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5pPr>
            <a:lvl6pPr marL="2743200" marR="0" lvl="5"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6pPr>
            <a:lvl7pPr marL="3200400" marR="0" lvl="6"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7pPr>
            <a:lvl8pPr marL="3657600" marR="0" lvl="7"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8pPr>
            <a:lvl9pPr marL="4114800" marR="0" lvl="8" indent="-292100" algn="l" rtl="0">
              <a:lnSpc>
                <a:spcPct val="100000"/>
              </a:lnSpc>
              <a:spcBef>
                <a:spcPts val="400"/>
              </a:spcBef>
              <a:spcAft>
                <a:spcPts val="40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9pPr>
          </a:lstStyle>
          <a:p>
            <a:pPr marL="0" indent="0">
              <a:buNone/>
            </a:pPr>
            <a:r>
              <a:rPr lang="en-US" dirty="0"/>
              <a:t>B) Impute Missing value : Cat Name</a:t>
            </a:r>
          </a:p>
        </p:txBody>
      </p:sp>
      <p:pic>
        <p:nvPicPr>
          <p:cNvPr id="15" name="Picture 14">
            <a:extLst>
              <a:ext uri="{FF2B5EF4-FFF2-40B4-BE49-F238E27FC236}">
                <a16:creationId xmlns:a16="http://schemas.microsoft.com/office/drawing/2014/main" id="{67C56621-D3E9-ECE2-83B3-99B4DAD95196}"/>
              </a:ext>
            </a:extLst>
          </p:cNvPr>
          <p:cNvPicPr>
            <a:picLocks noChangeAspect="1"/>
          </p:cNvPicPr>
          <p:nvPr/>
        </p:nvPicPr>
        <p:blipFill>
          <a:blip r:embed="rId4"/>
          <a:stretch>
            <a:fillRect/>
          </a:stretch>
        </p:blipFill>
        <p:spPr>
          <a:xfrm>
            <a:off x="3200710" y="3298397"/>
            <a:ext cx="4525006" cy="1295581"/>
          </a:xfrm>
          <a:prstGeom prst="rect">
            <a:avLst/>
          </a:prstGeom>
        </p:spPr>
      </p:pic>
      <p:pic>
        <p:nvPicPr>
          <p:cNvPr id="4" name="Picture 3">
            <a:extLst>
              <a:ext uri="{FF2B5EF4-FFF2-40B4-BE49-F238E27FC236}">
                <a16:creationId xmlns:a16="http://schemas.microsoft.com/office/drawing/2014/main" id="{2A595D05-022C-29F0-2C39-0A692A22B8DE}"/>
              </a:ext>
            </a:extLst>
          </p:cNvPr>
          <p:cNvPicPr>
            <a:picLocks noChangeAspect="1"/>
          </p:cNvPicPr>
          <p:nvPr/>
        </p:nvPicPr>
        <p:blipFill rotWithShape="1">
          <a:blip r:embed="rId5"/>
          <a:srcRect r="49920" b="54953"/>
          <a:stretch/>
        </p:blipFill>
        <p:spPr>
          <a:xfrm>
            <a:off x="423468" y="1037493"/>
            <a:ext cx="8304882" cy="515367"/>
          </a:xfrm>
          <a:prstGeom prst="rect">
            <a:avLst/>
          </a:prstGeom>
        </p:spPr>
      </p:pic>
      <p:pic>
        <p:nvPicPr>
          <p:cNvPr id="8" name="Picture 7">
            <a:extLst>
              <a:ext uri="{FF2B5EF4-FFF2-40B4-BE49-F238E27FC236}">
                <a16:creationId xmlns:a16="http://schemas.microsoft.com/office/drawing/2014/main" id="{CB0FBFA3-8B52-1CD9-CDFB-7A45C8CFF71A}"/>
              </a:ext>
            </a:extLst>
          </p:cNvPr>
          <p:cNvPicPr>
            <a:picLocks noChangeAspect="1"/>
          </p:cNvPicPr>
          <p:nvPr/>
        </p:nvPicPr>
        <p:blipFill rotWithShape="1">
          <a:blip r:embed="rId5"/>
          <a:srcRect l="50258" t="-4644" r="-338" b="51941"/>
          <a:stretch/>
        </p:blipFill>
        <p:spPr>
          <a:xfrm>
            <a:off x="415650" y="1632959"/>
            <a:ext cx="8312700" cy="602953"/>
          </a:xfrm>
          <a:prstGeom prst="rect">
            <a:avLst/>
          </a:prstGeom>
        </p:spPr>
      </p:pic>
      <p:sp>
        <p:nvSpPr>
          <p:cNvPr id="2" name="Google Shape;844;p42">
            <a:extLst>
              <a:ext uri="{FF2B5EF4-FFF2-40B4-BE49-F238E27FC236}">
                <a16:creationId xmlns:a16="http://schemas.microsoft.com/office/drawing/2014/main" id="{5C0E0640-602D-B75A-C284-8A0FE17F7463}"/>
              </a:ext>
            </a:extLst>
          </p:cNvPr>
          <p:cNvSpPr txBox="1">
            <a:spLocks/>
          </p:cNvSpPr>
          <p:nvPr/>
        </p:nvSpPr>
        <p:spPr>
          <a:xfrm>
            <a:off x="381243" y="2317800"/>
            <a:ext cx="7829169" cy="1541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050" b="0" i="0" dirty="0">
                <a:solidFill>
                  <a:srgbClr val="595959"/>
                </a:solidFill>
                <a:effectLst/>
                <a:latin typeface="Calibri" panose="020F0502020204030204" pitchFamily="34" charset="0"/>
                <a:cs typeface="Calibri" panose="020F0502020204030204" pitchFamily="34" charset="0"/>
              </a:rPr>
              <a:t>Dataset prepare after statistical measure on the load sensor and activity extract from the tags and free text </a:t>
            </a:r>
            <a:endParaRPr lang="en-US" sz="1050" b="0" dirty="0">
              <a:solidFill>
                <a:schemeClr val="bg1">
                  <a:lumMod val="65000"/>
                  <a:lumOff val="35000"/>
                </a:schemeClr>
              </a:solidFill>
              <a:latin typeface="Calibri" panose="020F0502020204030204" pitchFamily="34" charset="0"/>
              <a:cs typeface="Calibri" panose="020F0502020204030204" pitchFamily="34" charset="0"/>
            </a:endParaRPr>
          </a:p>
        </p:txBody>
      </p:sp>
      <p:sp>
        <p:nvSpPr>
          <p:cNvPr id="5" name="Google Shape;844;p42">
            <a:extLst>
              <a:ext uri="{FF2B5EF4-FFF2-40B4-BE49-F238E27FC236}">
                <a16:creationId xmlns:a16="http://schemas.microsoft.com/office/drawing/2014/main" id="{97E0C048-29DF-AC22-B864-BF7E80281BF5}"/>
              </a:ext>
            </a:extLst>
          </p:cNvPr>
          <p:cNvSpPr txBox="1">
            <a:spLocks/>
          </p:cNvSpPr>
          <p:nvPr/>
        </p:nvSpPr>
        <p:spPr>
          <a:xfrm>
            <a:off x="544933" y="4790547"/>
            <a:ext cx="2196551" cy="311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000" b="0" i="0" dirty="0">
                <a:solidFill>
                  <a:srgbClr val="595959"/>
                </a:solidFill>
                <a:effectLst/>
                <a:latin typeface="Calibri" panose="020F0502020204030204" pitchFamily="34" charset="0"/>
                <a:cs typeface="Calibri" panose="020F0502020204030204" pitchFamily="34" charset="0"/>
              </a:rPr>
              <a:t>Linear relation between tare value a</a:t>
            </a:r>
            <a:r>
              <a:rPr lang="en-US" sz="1000" b="0" dirty="0">
                <a:solidFill>
                  <a:srgbClr val="595959"/>
                </a:solidFill>
                <a:latin typeface="Calibri" panose="020F0502020204030204" pitchFamily="34" charset="0"/>
                <a:cs typeface="Calibri" panose="020F0502020204030204" pitchFamily="34" charset="0"/>
              </a:rPr>
              <a:t>nd last value of the sensor</a:t>
            </a:r>
            <a:endParaRPr lang="en-US" sz="1000" b="0" dirty="0">
              <a:solidFill>
                <a:schemeClr val="bg1">
                  <a:lumMod val="65000"/>
                  <a:lumOff val="35000"/>
                </a:schemeClr>
              </a:solidFill>
              <a:latin typeface="Calibri" panose="020F0502020204030204" pitchFamily="34" charset="0"/>
              <a:cs typeface="Calibri" panose="020F0502020204030204" pitchFamily="34" charset="0"/>
            </a:endParaRPr>
          </a:p>
        </p:txBody>
      </p:sp>
      <p:sp>
        <p:nvSpPr>
          <p:cNvPr id="6" name="Google Shape;844;p42">
            <a:extLst>
              <a:ext uri="{FF2B5EF4-FFF2-40B4-BE49-F238E27FC236}">
                <a16:creationId xmlns:a16="http://schemas.microsoft.com/office/drawing/2014/main" id="{F30DFC46-A36A-677D-59D9-1D3A0E7D68C0}"/>
              </a:ext>
            </a:extLst>
          </p:cNvPr>
          <p:cNvSpPr txBox="1">
            <a:spLocks/>
          </p:cNvSpPr>
          <p:nvPr/>
        </p:nvSpPr>
        <p:spPr>
          <a:xfrm>
            <a:off x="3200710" y="4790547"/>
            <a:ext cx="3747910" cy="311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accent1"/>
              </a:buClr>
              <a:buSzPts val="1200"/>
              <a:buFont typeface="Calibri"/>
              <a:buNone/>
              <a:defRPr sz="1000">
                <a:solidFill>
                  <a:srgbClr val="595959"/>
                </a:solidFill>
                <a:effectLst/>
                <a:latin typeface="Calibri" panose="020F0502020204030204" pitchFamily="34" charset="0"/>
                <a:ea typeface="Calibri"/>
                <a:cs typeface="Calibri" panose="020F0502020204030204" pitchFamily="34" charset="0"/>
              </a:defRPr>
            </a:lvl1pPr>
            <a:lvl2pPr marL="914400" indent="-317500">
              <a:buClr>
                <a:schemeClr val="accent1"/>
              </a:buClr>
              <a:buSzPts val="1200"/>
              <a:buFont typeface="Calibri"/>
              <a:buNone/>
              <a:defRPr sz="1200">
                <a:solidFill>
                  <a:schemeClr val="accent1"/>
                </a:solidFill>
                <a:latin typeface="Calibri"/>
                <a:ea typeface="Calibri"/>
                <a:cs typeface="Calibri"/>
              </a:defRPr>
            </a:lvl2pPr>
            <a:lvl3pPr marL="1371600" indent="-317500">
              <a:buClr>
                <a:schemeClr val="accent1"/>
              </a:buClr>
              <a:buSzPts val="1200"/>
              <a:buFont typeface="Calibri"/>
              <a:buNone/>
              <a:defRPr sz="1200">
                <a:solidFill>
                  <a:schemeClr val="accent1"/>
                </a:solidFill>
                <a:latin typeface="Calibri"/>
                <a:ea typeface="Calibri"/>
                <a:cs typeface="Calibri"/>
              </a:defRPr>
            </a:lvl3pPr>
            <a:lvl4pPr marL="1828800" indent="-317500">
              <a:buClr>
                <a:schemeClr val="accent1"/>
              </a:buClr>
              <a:buSzPts val="1200"/>
              <a:buFont typeface="Calibri"/>
              <a:buNone/>
              <a:defRPr sz="1200">
                <a:solidFill>
                  <a:schemeClr val="accent1"/>
                </a:solidFill>
                <a:latin typeface="Calibri"/>
                <a:ea typeface="Calibri"/>
                <a:cs typeface="Calibri"/>
              </a:defRPr>
            </a:lvl4pPr>
            <a:lvl5pPr marL="2286000" indent="-317500">
              <a:buClr>
                <a:schemeClr val="accent1"/>
              </a:buClr>
              <a:buSzPts val="1200"/>
              <a:buFont typeface="Calibri"/>
              <a:buNone/>
              <a:defRPr sz="1200">
                <a:solidFill>
                  <a:schemeClr val="accent1"/>
                </a:solidFill>
                <a:latin typeface="Calibri"/>
                <a:ea typeface="Calibri"/>
                <a:cs typeface="Calibri"/>
              </a:defRPr>
            </a:lvl5pPr>
            <a:lvl6pPr marL="2743200" indent="-317500">
              <a:buClr>
                <a:schemeClr val="accent1"/>
              </a:buClr>
              <a:buSzPts val="1200"/>
              <a:buFont typeface="Calibri"/>
              <a:buNone/>
              <a:defRPr sz="1200">
                <a:solidFill>
                  <a:schemeClr val="accent1"/>
                </a:solidFill>
                <a:latin typeface="Calibri"/>
                <a:ea typeface="Calibri"/>
                <a:cs typeface="Calibri"/>
              </a:defRPr>
            </a:lvl6pPr>
            <a:lvl7pPr marL="3200400" indent="-317500">
              <a:buClr>
                <a:schemeClr val="accent1"/>
              </a:buClr>
              <a:buSzPts val="1200"/>
              <a:buFont typeface="Calibri"/>
              <a:buNone/>
              <a:defRPr sz="1200">
                <a:solidFill>
                  <a:schemeClr val="accent1"/>
                </a:solidFill>
                <a:latin typeface="Calibri"/>
                <a:ea typeface="Calibri"/>
                <a:cs typeface="Calibri"/>
              </a:defRPr>
            </a:lvl7pPr>
            <a:lvl8pPr marL="3657600" indent="-317500">
              <a:buClr>
                <a:schemeClr val="accent1"/>
              </a:buClr>
              <a:buSzPts val="1200"/>
              <a:buFont typeface="Calibri"/>
              <a:buNone/>
              <a:defRPr sz="1200">
                <a:solidFill>
                  <a:schemeClr val="accent1"/>
                </a:solidFill>
                <a:latin typeface="Calibri"/>
                <a:ea typeface="Calibri"/>
                <a:cs typeface="Calibri"/>
              </a:defRPr>
            </a:lvl8pPr>
            <a:lvl9pPr marL="4114800" indent="-317500">
              <a:buClr>
                <a:schemeClr val="accent1"/>
              </a:buClr>
              <a:buSzPts val="1200"/>
              <a:buFont typeface="Calibri"/>
              <a:buNone/>
              <a:defRPr sz="1200">
                <a:solidFill>
                  <a:schemeClr val="accent1"/>
                </a:solidFill>
                <a:latin typeface="Calibri"/>
                <a:ea typeface="Calibri"/>
                <a:cs typeface="Calibri"/>
              </a:defRPr>
            </a:lvl9pPr>
          </a:lstStyle>
          <a:p>
            <a:r>
              <a:rPr lang="en-US" dirty="0"/>
              <a:t>Each </a:t>
            </a:r>
            <a:r>
              <a:rPr lang="en-US" b="1" dirty="0">
                <a:solidFill>
                  <a:schemeClr val="accent1"/>
                </a:solidFill>
              </a:rPr>
              <a:t>Device ID </a:t>
            </a:r>
            <a:r>
              <a:rPr lang="en-US" dirty="0"/>
              <a:t>has unique </a:t>
            </a:r>
            <a:r>
              <a:rPr lang="en-US" b="1" dirty="0">
                <a:solidFill>
                  <a:schemeClr val="accent1"/>
                </a:solidFill>
              </a:rPr>
              <a:t>Cat name </a:t>
            </a:r>
            <a:r>
              <a:rPr lang="en-US" dirty="0"/>
              <a:t>so impute by same</a:t>
            </a:r>
          </a:p>
        </p:txBody>
      </p:sp>
    </p:spTree>
    <p:extLst>
      <p:ext uri="{BB962C8B-B14F-4D97-AF65-F5344CB8AC3E}">
        <p14:creationId xmlns:p14="http://schemas.microsoft.com/office/powerpoint/2010/main" val="306769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2" name="Google Shape;844;p42">
            <a:extLst>
              <a:ext uri="{FF2B5EF4-FFF2-40B4-BE49-F238E27FC236}">
                <a16:creationId xmlns:a16="http://schemas.microsoft.com/office/drawing/2014/main" id="{210AC0B7-4AB2-428B-2864-01C1EE3833F6}"/>
              </a:ext>
            </a:extLst>
          </p:cNvPr>
          <p:cNvSpPr txBox="1">
            <a:spLocks/>
          </p:cNvSpPr>
          <p:nvPr/>
        </p:nvSpPr>
        <p:spPr>
          <a:xfrm>
            <a:off x="3202291" y="4689222"/>
            <a:ext cx="2574083"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171450" indent="-171450">
              <a:buFont typeface="Arial" panose="020B0604020202020204" pitchFamily="34" charset="0"/>
              <a:buChar char="•"/>
            </a:pPr>
            <a:r>
              <a:rPr lang="en-US" sz="1000" b="0" dirty="0">
                <a:solidFill>
                  <a:schemeClr val="bg1">
                    <a:lumMod val="65000"/>
                    <a:lumOff val="35000"/>
                  </a:schemeClr>
                </a:solidFill>
              </a:rPr>
              <a:t>Distribution after treating outlier of weight</a:t>
            </a:r>
          </a:p>
        </p:txBody>
      </p:sp>
      <p:sp>
        <p:nvSpPr>
          <p:cNvPr id="13" name="Google Shape;844;p42">
            <a:extLst>
              <a:ext uri="{FF2B5EF4-FFF2-40B4-BE49-F238E27FC236}">
                <a16:creationId xmlns:a16="http://schemas.microsoft.com/office/drawing/2014/main" id="{BDECB6CE-0269-7DC1-DDF3-C49147680A0D}"/>
              </a:ext>
            </a:extLst>
          </p:cNvPr>
          <p:cNvSpPr txBox="1">
            <a:spLocks/>
          </p:cNvSpPr>
          <p:nvPr/>
        </p:nvSpPr>
        <p:spPr>
          <a:xfrm>
            <a:off x="415624" y="4702097"/>
            <a:ext cx="2392281"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171450" indent="-171450">
              <a:buFont typeface="Arial" panose="020B0604020202020204" pitchFamily="34" charset="0"/>
              <a:buChar char="•"/>
            </a:pPr>
            <a:r>
              <a:rPr lang="en-US" sz="1000" b="0" dirty="0">
                <a:solidFill>
                  <a:schemeClr val="bg1">
                    <a:lumMod val="65000"/>
                    <a:lumOff val="35000"/>
                  </a:schemeClr>
                </a:solidFill>
              </a:rPr>
              <a:t>Box plot of time span by cat </a:t>
            </a:r>
          </a:p>
        </p:txBody>
      </p:sp>
      <p:pic>
        <p:nvPicPr>
          <p:cNvPr id="24" name="Picture 23">
            <a:extLst>
              <a:ext uri="{FF2B5EF4-FFF2-40B4-BE49-F238E27FC236}">
                <a16:creationId xmlns:a16="http://schemas.microsoft.com/office/drawing/2014/main" id="{556B8144-A564-6F3C-C787-9BD1F4A8D8D9}"/>
              </a:ext>
            </a:extLst>
          </p:cNvPr>
          <p:cNvPicPr>
            <a:picLocks noChangeAspect="1"/>
          </p:cNvPicPr>
          <p:nvPr/>
        </p:nvPicPr>
        <p:blipFill>
          <a:blip r:embed="rId3"/>
          <a:stretch>
            <a:fillRect/>
          </a:stretch>
        </p:blipFill>
        <p:spPr>
          <a:xfrm>
            <a:off x="3044090" y="976434"/>
            <a:ext cx="2694202" cy="1722001"/>
          </a:xfrm>
          <a:prstGeom prst="rect">
            <a:avLst/>
          </a:prstGeom>
        </p:spPr>
      </p:pic>
      <p:pic>
        <p:nvPicPr>
          <p:cNvPr id="5" name="Picture 4">
            <a:extLst>
              <a:ext uri="{FF2B5EF4-FFF2-40B4-BE49-F238E27FC236}">
                <a16:creationId xmlns:a16="http://schemas.microsoft.com/office/drawing/2014/main" id="{5FD2D09E-48C3-941B-F35A-6737D601DF6D}"/>
              </a:ext>
            </a:extLst>
          </p:cNvPr>
          <p:cNvPicPr>
            <a:picLocks noChangeAspect="1"/>
          </p:cNvPicPr>
          <p:nvPr/>
        </p:nvPicPr>
        <p:blipFill>
          <a:blip r:embed="rId4"/>
          <a:stretch>
            <a:fillRect/>
          </a:stretch>
        </p:blipFill>
        <p:spPr>
          <a:xfrm>
            <a:off x="545278" y="988908"/>
            <a:ext cx="2262628" cy="1704983"/>
          </a:xfrm>
          <a:prstGeom prst="rect">
            <a:avLst/>
          </a:prstGeom>
        </p:spPr>
      </p:pic>
      <p:pic>
        <p:nvPicPr>
          <p:cNvPr id="7" name="Picture 6">
            <a:extLst>
              <a:ext uri="{FF2B5EF4-FFF2-40B4-BE49-F238E27FC236}">
                <a16:creationId xmlns:a16="http://schemas.microsoft.com/office/drawing/2014/main" id="{6CF3A553-7FA4-F98E-5D93-D4699ABF99B4}"/>
              </a:ext>
            </a:extLst>
          </p:cNvPr>
          <p:cNvPicPr>
            <a:picLocks noChangeAspect="1"/>
          </p:cNvPicPr>
          <p:nvPr/>
        </p:nvPicPr>
        <p:blipFill>
          <a:blip r:embed="rId5"/>
          <a:stretch>
            <a:fillRect/>
          </a:stretch>
        </p:blipFill>
        <p:spPr>
          <a:xfrm>
            <a:off x="545278" y="2990063"/>
            <a:ext cx="2380555" cy="1733096"/>
          </a:xfrm>
          <a:prstGeom prst="rect">
            <a:avLst/>
          </a:prstGeom>
        </p:spPr>
      </p:pic>
      <p:pic>
        <p:nvPicPr>
          <p:cNvPr id="9" name="Picture 8">
            <a:extLst>
              <a:ext uri="{FF2B5EF4-FFF2-40B4-BE49-F238E27FC236}">
                <a16:creationId xmlns:a16="http://schemas.microsoft.com/office/drawing/2014/main" id="{11A5AC68-066F-628F-E4A5-783D3DD6633E}"/>
              </a:ext>
            </a:extLst>
          </p:cNvPr>
          <p:cNvPicPr>
            <a:picLocks noChangeAspect="1"/>
          </p:cNvPicPr>
          <p:nvPr/>
        </p:nvPicPr>
        <p:blipFill rotWithShape="1">
          <a:blip r:embed="rId6"/>
          <a:srcRect l="7635"/>
          <a:stretch/>
        </p:blipFill>
        <p:spPr>
          <a:xfrm>
            <a:off x="3136741" y="2997745"/>
            <a:ext cx="2461870" cy="1691477"/>
          </a:xfrm>
          <a:prstGeom prst="rect">
            <a:avLst/>
          </a:prstGeom>
        </p:spPr>
      </p:pic>
      <p:sp>
        <p:nvSpPr>
          <p:cNvPr id="25" name="Google Shape;846;p42">
            <a:extLst>
              <a:ext uri="{FF2B5EF4-FFF2-40B4-BE49-F238E27FC236}">
                <a16:creationId xmlns:a16="http://schemas.microsoft.com/office/drawing/2014/main" id="{80103D77-1EC0-8658-4F43-17B9AEA81370}"/>
              </a:ext>
            </a:extLst>
          </p:cNvPr>
          <p:cNvSpPr txBox="1">
            <a:spLocks/>
          </p:cNvSpPr>
          <p:nvPr/>
        </p:nvSpPr>
        <p:spPr>
          <a:xfrm>
            <a:off x="415625" y="708352"/>
            <a:ext cx="2651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buClr>
                <a:schemeClr val="dk1"/>
              </a:buClr>
              <a:buSzPts val="1100"/>
              <a:buFont typeface="Arial"/>
              <a:buNone/>
            </a:pPr>
            <a:r>
              <a:rPr lang="en-US" dirty="0"/>
              <a:t>Data </a:t>
            </a:r>
            <a:r>
              <a:rPr lang="en-IN" dirty="0"/>
              <a:t>Cleaning : Treated Outlier Value</a:t>
            </a:r>
            <a:endParaRPr lang="en-US" dirty="0"/>
          </a:p>
        </p:txBody>
      </p:sp>
      <p:sp>
        <p:nvSpPr>
          <p:cNvPr id="30" name="Google Shape;840;p42">
            <a:extLst>
              <a:ext uri="{FF2B5EF4-FFF2-40B4-BE49-F238E27FC236}">
                <a16:creationId xmlns:a16="http://schemas.microsoft.com/office/drawing/2014/main" id="{D3AFBB54-19F3-177B-7411-F9CEF424CC57}"/>
              </a:ext>
            </a:extLst>
          </p:cNvPr>
          <p:cNvSpPr txBox="1">
            <a:spLocks noGrp="1"/>
          </p:cNvSpPr>
          <p:nvPr>
            <p:ph type="title"/>
          </p:nvPr>
        </p:nvSpPr>
        <p:spPr>
          <a:xfrm>
            <a:off x="415625" y="271001"/>
            <a:ext cx="8312700" cy="4061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02 – Data Prepration</a:t>
            </a:r>
            <a:endParaRPr dirty="0"/>
          </a:p>
        </p:txBody>
      </p:sp>
      <p:sp>
        <p:nvSpPr>
          <p:cNvPr id="3" name="Google Shape;844;p42">
            <a:extLst>
              <a:ext uri="{FF2B5EF4-FFF2-40B4-BE49-F238E27FC236}">
                <a16:creationId xmlns:a16="http://schemas.microsoft.com/office/drawing/2014/main" id="{BC752169-0BB6-5F3A-17C1-63488B36F260}"/>
              </a:ext>
            </a:extLst>
          </p:cNvPr>
          <p:cNvSpPr txBox="1">
            <a:spLocks/>
          </p:cNvSpPr>
          <p:nvPr/>
        </p:nvSpPr>
        <p:spPr>
          <a:xfrm>
            <a:off x="5851224" y="1042150"/>
            <a:ext cx="2694202" cy="6620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b="0" dirty="0">
                <a:solidFill>
                  <a:srgbClr val="595959"/>
                </a:solidFill>
                <a:latin typeface="Calibri" panose="020F0502020204030204" pitchFamily="34" charset="0"/>
                <a:cs typeface="Calibri" panose="020F0502020204030204" pitchFamily="34" charset="0"/>
              </a:rPr>
              <a:t>After</a:t>
            </a:r>
            <a:r>
              <a:rPr lang="en-US" b="0" i="0" dirty="0">
                <a:solidFill>
                  <a:srgbClr val="595959"/>
                </a:solidFill>
                <a:effectLst/>
                <a:latin typeface="Calibri" panose="020F0502020204030204" pitchFamily="34" charset="0"/>
                <a:cs typeface="Calibri" panose="020F0502020204030204" pitchFamily="34" charset="0"/>
              </a:rPr>
              <a:t> Exploring Cat Weight so, find some cat name that has more or less weight, so Treat the Outlier of by Cat Name median weight value</a:t>
            </a:r>
            <a:endParaRPr lang="en-US" b="0" dirty="0">
              <a:solidFill>
                <a:schemeClr val="bg1">
                  <a:lumMod val="65000"/>
                  <a:lumOff val="35000"/>
                </a:schemeClr>
              </a:solidFill>
              <a:latin typeface="Calibri" panose="020F0502020204030204" pitchFamily="34" charset="0"/>
              <a:cs typeface="Calibri" panose="020F0502020204030204" pitchFamily="34" charset="0"/>
            </a:endParaRPr>
          </a:p>
        </p:txBody>
      </p:sp>
      <p:sp>
        <p:nvSpPr>
          <p:cNvPr id="4" name="Google Shape;844;p42">
            <a:extLst>
              <a:ext uri="{FF2B5EF4-FFF2-40B4-BE49-F238E27FC236}">
                <a16:creationId xmlns:a16="http://schemas.microsoft.com/office/drawing/2014/main" id="{BD4B7946-24C5-2204-E8A9-0E38DC3AB097}"/>
              </a:ext>
            </a:extLst>
          </p:cNvPr>
          <p:cNvSpPr txBox="1">
            <a:spLocks/>
          </p:cNvSpPr>
          <p:nvPr/>
        </p:nvSpPr>
        <p:spPr>
          <a:xfrm>
            <a:off x="5851224" y="1904602"/>
            <a:ext cx="2694202" cy="6620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b="0" i="0" dirty="0">
                <a:solidFill>
                  <a:srgbClr val="595959"/>
                </a:solidFill>
                <a:effectLst/>
                <a:latin typeface="Calibri" panose="020F0502020204030204" pitchFamily="34" charset="0"/>
                <a:cs typeface="Calibri" panose="020F0502020204030204" pitchFamily="34" charset="0"/>
              </a:rPr>
              <a:t>By Exploring Time span, find  no particular reason for the large duration so treat by upper bound value of IQR method.</a:t>
            </a:r>
            <a:endParaRPr lang="en-US" b="0" dirty="0">
              <a:solidFill>
                <a:schemeClr val="bg1">
                  <a:lumMod val="65000"/>
                  <a:lumOff val="35000"/>
                </a:schemeClr>
              </a:solidFill>
              <a:latin typeface="Calibri" panose="020F0502020204030204" pitchFamily="34" charset="0"/>
              <a:cs typeface="Calibri" panose="020F0502020204030204" pitchFamily="34" charset="0"/>
            </a:endParaRPr>
          </a:p>
        </p:txBody>
      </p:sp>
      <p:sp>
        <p:nvSpPr>
          <p:cNvPr id="6" name="Google Shape;844;p42">
            <a:extLst>
              <a:ext uri="{FF2B5EF4-FFF2-40B4-BE49-F238E27FC236}">
                <a16:creationId xmlns:a16="http://schemas.microsoft.com/office/drawing/2014/main" id="{06DF4A46-A149-0781-2354-09324C429816}"/>
              </a:ext>
            </a:extLst>
          </p:cNvPr>
          <p:cNvSpPr txBox="1">
            <a:spLocks/>
          </p:cNvSpPr>
          <p:nvPr/>
        </p:nvSpPr>
        <p:spPr>
          <a:xfrm>
            <a:off x="568024" y="2728306"/>
            <a:ext cx="2392281"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171450" indent="-171450">
              <a:buFont typeface="Arial" panose="020B0604020202020204" pitchFamily="34" charset="0"/>
              <a:buChar char="•"/>
            </a:pPr>
            <a:r>
              <a:rPr lang="en-US" sz="1000" b="0" dirty="0">
                <a:solidFill>
                  <a:schemeClr val="bg1">
                    <a:lumMod val="65000"/>
                    <a:lumOff val="35000"/>
                  </a:schemeClr>
                </a:solidFill>
              </a:rPr>
              <a:t>Box plot of weight of all cat </a:t>
            </a:r>
          </a:p>
        </p:txBody>
      </p:sp>
      <p:sp>
        <p:nvSpPr>
          <p:cNvPr id="8" name="Google Shape;844;p42">
            <a:extLst>
              <a:ext uri="{FF2B5EF4-FFF2-40B4-BE49-F238E27FC236}">
                <a16:creationId xmlns:a16="http://schemas.microsoft.com/office/drawing/2014/main" id="{8DD96376-7069-93FA-D6FB-2A98BADFDE5B}"/>
              </a:ext>
            </a:extLst>
          </p:cNvPr>
          <p:cNvSpPr txBox="1">
            <a:spLocks/>
          </p:cNvSpPr>
          <p:nvPr/>
        </p:nvSpPr>
        <p:spPr>
          <a:xfrm>
            <a:off x="3171213" y="2731276"/>
            <a:ext cx="2567079"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171450" indent="-171450">
              <a:buFont typeface="Arial" panose="020B0604020202020204" pitchFamily="34" charset="0"/>
              <a:buChar char="•"/>
            </a:pPr>
            <a:r>
              <a:rPr lang="en-US" sz="1000" b="0" dirty="0">
                <a:solidFill>
                  <a:schemeClr val="bg1">
                    <a:lumMod val="65000"/>
                    <a:lumOff val="35000"/>
                  </a:schemeClr>
                </a:solidFill>
              </a:rPr>
              <a:t>Distribution after treating outlier of weight</a:t>
            </a:r>
          </a:p>
        </p:txBody>
      </p:sp>
      <p:pic>
        <p:nvPicPr>
          <p:cNvPr id="11" name="Picture 10">
            <a:extLst>
              <a:ext uri="{FF2B5EF4-FFF2-40B4-BE49-F238E27FC236}">
                <a16:creationId xmlns:a16="http://schemas.microsoft.com/office/drawing/2014/main" id="{09DA6A5C-01DB-1C75-5207-CE7DAEC85AD3}"/>
              </a:ext>
            </a:extLst>
          </p:cNvPr>
          <p:cNvPicPr>
            <a:picLocks noChangeAspect="1"/>
          </p:cNvPicPr>
          <p:nvPr/>
        </p:nvPicPr>
        <p:blipFill rotWithShape="1">
          <a:blip r:embed="rId7"/>
          <a:srcRect t="1557"/>
          <a:stretch/>
        </p:blipFill>
        <p:spPr>
          <a:xfrm>
            <a:off x="5738216" y="3015753"/>
            <a:ext cx="2744431" cy="1749669"/>
          </a:xfrm>
          <a:prstGeom prst="rect">
            <a:avLst/>
          </a:prstGeom>
        </p:spPr>
      </p:pic>
      <p:sp>
        <p:nvSpPr>
          <p:cNvPr id="12" name="Google Shape;844;p42">
            <a:extLst>
              <a:ext uri="{FF2B5EF4-FFF2-40B4-BE49-F238E27FC236}">
                <a16:creationId xmlns:a16="http://schemas.microsoft.com/office/drawing/2014/main" id="{67EEE264-1AB3-FDBE-9956-E230CAEDC771}"/>
              </a:ext>
            </a:extLst>
          </p:cNvPr>
          <p:cNvSpPr txBox="1">
            <a:spLocks/>
          </p:cNvSpPr>
          <p:nvPr/>
        </p:nvSpPr>
        <p:spPr>
          <a:xfrm>
            <a:off x="5851224" y="4709372"/>
            <a:ext cx="2574083" cy="3405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171450" indent="-171450">
              <a:buFont typeface="Arial" panose="020B0604020202020204" pitchFamily="34" charset="0"/>
              <a:buChar char="•"/>
            </a:pPr>
            <a:r>
              <a:rPr lang="en-US" sz="1000" b="0" dirty="0">
                <a:solidFill>
                  <a:schemeClr val="bg1">
                    <a:lumMod val="65000"/>
                    <a:lumOff val="35000"/>
                  </a:schemeClr>
                </a:solidFill>
              </a:rPr>
              <a:t>Distribution of load sensor sum mean</a:t>
            </a:r>
          </a:p>
        </p:txBody>
      </p:sp>
      <p:sp>
        <p:nvSpPr>
          <p:cNvPr id="10" name="Google Shape;844;p42">
            <a:extLst>
              <a:ext uri="{FF2B5EF4-FFF2-40B4-BE49-F238E27FC236}">
                <a16:creationId xmlns:a16="http://schemas.microsoft.com/office/drawing/2014/main" id="{3ABDE828-533B-7A86-81CE-540690E6AAF3}"/>
              </a:ext>
            </a:extLst>
          </p:cNvPr>
          <p:cNvSpPr txBox="1">
            <a:spLocks/>
          </p:cNvSpPr>
          <p:nvPr/>
        </p:nvSpPr>
        <p:spPr>
          <a:xfrm>
            <a:off x="5851224" y="1907584"/>
            <a:ext cx="2694202" cy="6620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b="0" i="0" dirty="0">
                <a:solidFill>
                  <a:srgbClr val="595959"/>
                </a:solidFill>
                <a:effectLst/>
                <a:latin typeface="Calibri" panose="020F0502020204030204" pitchFamily="34" charset="0"/>
                <a:cs typeface="Calibri" panose="020F0502020204030204" pitchFamily="34" charset="0"/>
              </a:rPr>
              <a:t>By Exploring Time span, find  no particular reason for the large duration so treat by upper bound value of IQR method.</a:t>
            </a:r>
            <a:endParaRPr lang="en-US" b="0" dirty="0">
              <a:solidFill>
                <a:schemeClr val="bg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6219418"/>
      </p:ext>
    </p:extLst>
  </p:cSld>
  <p:clrMapOvr>
    <a:masterClrMapping/>
  </p:clrMapOvr>
</p:sld>
</file>

<file path=ppt/theme/theme1.xml><?xml version="1.0" encoding="utf-8"?>
<a:theme xmlns:a="http://schemas.openxmlformats.org/drawingml/2006/main" name="Tiger Template">
  <a:themeElements>
    <a:clrScheme name="Tiger">
      <a:dk1>
        <a:srgbClr val="FFFFFF"/>
      </a:dk1>
      <a:lt1>
        <a:srgbClr val="000000"/>
      </a:lt1>
      <a:dk2>
        <a:srgbClr val="EBEBEB"/>
      </a:dk2>
      <a:lt2>
        <a:srgbClr val="4F4F4F"/>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8934</TotalTime>
  <Words>3019</Words>
  <Application>Microsoft Office PowerPoint</Application>
  <PresentationFormat>On-screen Show (16:9)</PresentationFormat>
  <Paragraphs>598</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Calibri</vt:lpstr>
      <vt:lpstr>Poppins Medium</vt:lpstr>
      <vt:lpstr>Poppins</vt:lpstr>
      <vt:lpstr>Courier New</vt:lpstr>
      <vt:lpstr>Arial</vt:lpstr>
      <vt:lpstr>Trebuchet MS</vt:lpstr>
      <vt:lpstr>Tiger Template</vt:lpstr>
      <vt:lpstr>Cat Activity Checker  Elimination Classification</vt:lpstr>
      <vt:lpstr>Topics/Agenda</vt:lpstr>
      <vt:lpstr>01</vt:lpstr>
      <vt:lpstr>01. Objective</vt:lpstr>
      <vt:lpstr>02. Data Preparation  a) Decisions on data selection b) Decisions on merging the data, joining key c) Decisions on the target variable </vt:lpstr>
      <vt:lpstr>02 – Data Prepration</vt:lpstr>
      <vt:lpstr>02 – Data Prepration</vt:lpstr>
      <vt:lpstr>02 – Data Prepration</vt:lpstr>
      <vt:lpstr>02 – Data Prepration</vt:lpstr>
      <vt:lpstr>03. Data Exploration </vt:lpstr>
      <vt:lpstr>03 – Exploratory data Analysis(Bi-variate analysis)</vt:lpstr>
      <vt:lpstr>03 – Exploratory data Analysis(Bi-variate analysis)</vt:lpstr>
      <vt:lpstr>03 – Exploratory data Analysis(Bi-variate analysis)</vt:lpstr>
      <vt:lpstr>03 – Exploratory data Analysis(Bi-variate analysis)</vt:lpstr>
      <vt:lpstr>03 – Exploratory data Analysis(Bi-variate analysis)</vt:lpstr>
      <vt:lpstr>03 – Exploratory data Analysis(Bi-variate analysis)</vt:lpstr>
      <vt:lpstr>03 – Exploratory data Analysis(Bi-variate analysis)</vt:lpstr>
      <vt:lpstr>03 – Exploratory data Analysis(Bi-variate analysis)</vt:lpstr>
      <vt:lpstr>04. Feature Engineering </vt:lpstr>
      <vt:lpstr>04 – Feature Engineering</vt:lpstr>
      <vt:lpstr>04 – Feature Engineering</vt:lpstr>
      <vt:lpstr>04 – Feature Engineering</vt:lpstr>
      <vt:lpstr>04 – Feature Engineering</vt:lpstr>
      <vt:lpstr>04 – Feature Engineering</vt:lpstr>
      <vt:lpstr>05. Train Model to Elimination &amp; Non- Elimination </vt:lpstr>
      <vt:lpstr>06 –Model : Elimination and Non-Elimination</vt:lpstr>
      <vt:lpstr>05 – Model : Elimination and Non-Elimination</vt:lpstr>
      <vt:lpstr>05 – Model Interoperability : Elimination and Non-Elimination</vt:lpstr>
      <vt:lpstr>05 – Model Misclassification : Elimination and Non-Elimination</vt:lpstr>
      <vt:lpstr>06. Train Model to  Urination &amp; Deflamation </vt:lpstr>
      <vt:lpstr>06 – Model : Urination and Defecation</vt:lpstr>
      <vt:lpstr>06 – Model Interpretability : Urination and Defecation</vt:lpstr>
      <vt:lpstr>06 – Model Misclassification : Urination and Defecation</vt:lpstr>
      <vt:lpstr>07. Business Insight</vt:lpstr>
      <vt:lpstr>07. Business Insight</vt:lpstr>
      <vt:lpstr>08.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Checker - Elimination Classification</dc:title>
  <dc:creator>Shubham Verma</dc:creator>
  <cp:lastModifiedBy>Shubham Verma</cp:lastModifiedBy>
  <cp:revision>81</cp:revision>
  <dcterms:modified xsi:type="dcterms:W3CDTF">2023-09-12T06:57:59Z</dcterms:modified>
</cp:coreProperties>
</file>