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60" r:id="rId4"/>
    <p:sldId id="258" r:id="rId5"/>
    <p:sldId id="263" r:id="rId6"/>
    <p:sldId id="264" r:id="rId7"/>
    <p:sldId id="279" r:id="rId8"/>
    <p:sldId id="280" r:id="rId9"/>
    <p:sldId id="281" r:id="rId10"/>
    <p:sldId id="282" r:id="rId11"/>
    <p:sldId id="265" r:id="rId12"/>
    <p:sldId id="266" r:id="rId13"/>
    <p:sldId id="267" r:id="rId14"/>
    <p:sldId id="268" r:id="rId15"/>
    <p:sldId id="269" r:id="rId16"/>
    <p:sldId id="270" r:id="rId17"/>
    <p:sldId id="271" r:id="rId18"/>
    <p:sldId id="272" r:id="rId19"/>
    <p:sldId id="277" r:id="rId20"/>
    <p:sldId id="278" r:id="rId21"/>
    <p:sldId id="273" r:id="rId22"/>
    <p:sldId id="274" r:id="rId23"/>
    <p:sldId id="275" r:id="rId24"/>
    <p:sldId id="276" r:id="rId25"/>
  </p:sldIdLst>
  <p:sldSz cx="9144000" cy="5143500" type="screen16x9"/>
  <p:notesSz cx="6858000" cy="9144000"/>
  <p:embeddedFontLst>
    <p:embeddedFont>
      <p:font typeface="Merriweather" pitchFamily="2" charset="77"/>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X9lzkyHCtiqfZraCUCWxm6Xq1w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D6483E-91A8-41A3-8727-760B798BDE9D}">
  <a:tblStyle styleId="{3ED6483E-91A8-41A3-8727-760B798BDE9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8"/>
  </p:normalViewPr>
  <p:slideViewPr>
    <p:cSldViewPr snapToGrid="0">
      <p:cViewPr varScale="1">
        <p:scale>
          <a:sx n="153" d="100"/>
          <a:sy n="153" d="100"/>
        </p:scale>
        <p:origin x="184"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3"/>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3"/>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3"/>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32"/>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32"/>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
        <p:cNvGrpSpPr/>
        <p:nvPr/>
      </p:nvGrpSpPr>
      <p:grpSpPr>
        <a:xfrm>
          <a:off x="0" y="0"/>
          <a:ext cx="0" cy="0"/>
          <a:chOff x="0" y="0"/>
          <a:chExt cx="0" cy="0"/>
        </a:xfrm>
      </p:grpSpPr>
      <p:sp>
        <p:nvSpPr>
          <p:cNvPr id="15" name="Google Shape;15;p24"/>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2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1" name="Google Shape;21;p25"/>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2" name="Google Shape;22;p25"/>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3" name="Google Shape;2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4"/>
        <p:cNvGrpSpPr/>
        <p:nvPr/>
      </p:nvGrpSpPr>
      <p:grpSpPr>
        <a:xfrm>
          <a:off x="0" y="0"/>
          <a:ext cx="0" cy="0"/>
          <a:chOff x="0" y="0"/>
          <a:chExt cx="0" cy="0"/>
        </a:xfrm>
      </p:grpSpPr>
      <p:sp>
        <p:nvSpPr>
          <p:cNvPr id="25" name="Google Shape;25;p26"/>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6" name="Google Shape;26;p26"/>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7" name="Google Shape;27;p26"/>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8" name="Google Shape;2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27"/>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7"/>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2" name="Google Shape;32;p27"/>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3" name="Google Shape;33;p2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4" name="Google Shape;34;p2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5" name="Google Shape;3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28"/>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8"/>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9" name="Google Shape;39;p28"/>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29"/>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3" name="Google Shape;43;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3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7" name="Google Shape;47;p30"/>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30"/>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9" name="Google Shape;4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3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1"/>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529500" y="1210662"/>
            <a:ext cx="8520600" cy="142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 sz="4500" b="1" dirty="0">
                <a:latin typeface="Times New Roman"/>
                <a:ea typeface="Times New Roman"/>
                <a:cs typeface="Times New Roman"/>
                <a:sym typeface="Times New Roman"/>
              </a:rPr>
              <a:t>Artificial Intelligence Powered Face Analysis System</a:t>
            </a:r>
            <a:endParaRPr sz="4500" b="1" dirty="0">
              <a:latin typeface="Times New Roman"/>
              <a:ea typeface="Times New Roman"/>
              <a:cs typeface="Times New Roman"/>
              <a:sym typeface="Times New Roman"/>
            </a:endParaRPr>
          </a:p>
        </p:txBody>
      </p:sp>
      <p:sp>
        <p:nvSpPr>
          <p:cNvPr id="65" name="Google Shape;65;p1"/>
          <p:cNvSpPr txBox="1">
            <a:spLocks noGrp="1"/>
          </p:cNvSpPr>
          <p:nvPr>
            <p:ph type="subTitle" idx="1"/>
          </p:nvPr>
        </p:nvSpPr>
        <p:spPr>
          <a:xfrm>
            <a:off x="6610023" y="3581726"/>
            <a:ext cx="4042500" cy="196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endParaRPr sz="1300" dirty="0">
              <a:solidFill>
                <a:srgbClr val="FFFFFF"/>
              </a:solidFill>
            </a:endParaRPr>
          </a:p>
          <a:p>
            <a:pPr marL="0" lvl="0" indent="0" algn="l" rtl="0">
              <a:lnSpc>
                <a:spcPct val="100000"/>
              </a:lnSpc>
              <a:spcBef>
                <a:spcPts val="0"/>
              </a:spcBef>
              <a:spcAft>
                <a:spcPts val="0"/>
              </a:spcAft>
              <a:buSzPts val="1600"/>
              <a:buNone/>
            </a:pPr>
            <a:r>
              <a:rPr lang="en" sz="1300" dirty="0">
                <a:solidFill>
                  <a:srgbClr val="FFFFFF"/>
                </a:solidFill>
              </a:rPr>
              <a:t>Shubham </a:t>
            </a:r>
            <a:r>
              <a:rPr lang="en" sz="1300" dirty="0" err="1">
                <a:solidFill>
                  <a:srgbClr val="FFFFFF"/>
                </a:solidFill>
              </a:rPr>
              <a:t>Virkar</a:t>
            </a:r>
            <a:r>
              <a:rPr lang="en" sz="1300" dirty="0">
                <a:solidFill>
                  <a:srgbClr val="FFFFFF"/>
                </a:solidFill>
              </a:rPr>
              <a:t>      B190318648</a:t>
            </a:r>
            <a:endParaRPr sz="1300" dirty="0">
              <a:solidFill>
                <a:srgbClr val="FFFFFF"/>
              </a:solidFill>
            </a:endParaRPr>
          </a:p>
          <a:p>
            <a:pPr marL="0" lvl="0" indent="0" algn="l" rtl="0">
              <a:lnSpc>
                <a:spcPct val="100000"/>
              </a:lnSpc>
              <a:spcBef>
                <a:spcPts val="0"/>
              </a:spcBef>
              <a:spcAft>
                <a:spcPts val="0"/>
              </a:spcAft>
              <a:buSzPts val="1600"/>
              <a:buNone/>
            </a:pPr>
            <a:r>
              <a:rPr lang="en" sz="1300" dirty="0">
                <a:solidFill>
                  <a:srgbClr val="FFFFFF"/>
                </a:solidFill>
              </a:rPr>
              <a:t>Rupa Kunwar           B190318593</a:t>
            </a:r>
            <a:endParaRPr dirty="0"/>
          </a:p>
          <a:p>
            <a:pPr marL="0" lvl="0" indent="0" algn="l" rtl="0">
              <a:lnSpc>
                <a:spcPct val="100000"/>
              </a:lnSpc>
              <a:spcBef>
                <a:spcPts val="0"/>
              </a:spcBef>
              <a:spcAft>
                <a:spcPts val="0"/>
              </a:spcAft>
              <a:buSzPts val="1600"/>
              <a:buNone/>
            </a:pPr>
            <a:r>
              <a:rPr lang="en" sz="1300" dirty="0" err="1">
                <a:solidFill>
                  <a:srgbClr val="FFFFFF"/>
                </a:solidFill>
              </a:rPr>
              <a:t>Tejaswini</a:t>
            </a:r>
            <a:r>
              <a:rPr lang="en" sz="1300" dirty="0">
                <a:solidFill>
                  <a:srgbClr val="FFFFFF"/>
                </a:solidFill>
              </a:rPr>
              <a:t> </a:t>
            </a:r>
            <a:r>
              <a:rPr lang="en" sz="1300" dirty="0" err="1">
                <a:solidFill>
                  <a:srgbClr val="FFFFFF"/>
                </a:solidFill>
              </a:rPr>
              <a:t>Kenjarla</a:t>
            </a:r>
            <a:r>
              <a:rPr lang="en" sz="1300" dirty="0">
                <a:solidFill>
                  <a:srgbClr val="FFFFFF"/>
                </a:solidFill>
              </a:rPr>
              <a:t>  B190318581</a:t>
            </a:r>
            <a:endParaRPr sz="1300" dirty="0">
              <a:solidFill>
                <a:srgbClr val="FFFFFF"/>
              </a:solidFill>
            </a:endParaRPr>
          </a:p>
          <a:p>
            <a:pPr marL="0" lvl="0" indent="0" algn="l" rtl="0">
              <a:lnSpc>
                <a:spcPct val="100000"/>
              </a:lnSpc>
              <a:spcBef>
                <a:spcPts val="0"/>
              </a:spcBef>
              <a:spcAft>
                <a:spcPts val="0"/>
              </a:spcAft>
              <a:buSzPts val="1600"/>
              <a:buNone/>
            </a:pPr>
            <a:r>
              <a:rPr lang="en" sz="1300" dirty="0" err="1">
                <a:solidFill>
                  <a:srgbClr val="FFFFFF"/>
                </a:solidFill>
              </a:rPr>
              <a:t>Praphull</a:t>
            </a:r>
            <a:r>
              <a:rPr lang="en" sz="1300" dirty="0">
                <a:solidFill>
                  <a:srgbClr val="FFFFFF"/>
                </a:solidFill>
              </a:rPr>
              <a:t> </a:t>
            </a:r>
            <a:r>
              <a:rPr lang="en" sz="1300" dirty="0" err="1">
                <a:solidFill>
                  <a:srgbClr val="FFFFFF"/>
                </a:solidFill>
              </a:rPr>
              <a:t>Mehtre</a:t>
            </a:r>
            <a:r>
              <a:rPr lang="en" sz="1300" dirty="0">
                <a:solidFill>
                  <a:srgbClr val="FFFFFF"/>
                </a:solidFill>
              </a:rPr>
              <a:t>      B190318627</a:t>
            </a:r>
            <a:endParaRPr sz="1800" dirty="0">
              <a:solidFill>
                <a:srgbClr val="FFFFFF"/>
              </a:solidFill>
            </a:endParaRPr>
          </a:p>
          <a:p>
            <a:pPr marL="0" lvl="0" indent="0" algn="l" rtl="0">
              <a:lnSpc>
                <a:spcPct val="100000"/>
              </a:lnSpc>
              <a:spcBef>
                <a:spcPts val="0"/>
              </a:spcBef>
              <a:spcAft>
                <a:spcPts val="0"/>
              </a:spcAft>
              <a:buSzPts val="1600"/>
              <a:buNone/>
            </a:pPr>
            <a:endParaRPr dirty="0"/>
          </a:p>
        </p:txBody>
      </p:sp>
      <p:sp>
        <p:nvSpPr>
          <p:cNvPr id="66" name="Google Shape;66;p1"/>
          <p:cNvSpPr txBox="1">
            <a:spLocks noGrp="1"/>
          </p:cNvSpPr>
          <p:nvPr>
            <p:ph type="subTitle" idx="1"/>
          </p:nvPr>
        </p:nvSpPr>
        <p:spPr>
          <a:xfrm>
            <a:off x="252900" y="2953875"/>
            <a:ext cx="2124540" cy="73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1800" b="1"/>
              <a:t>Guide : C.A Ghuge</a:t>
            </a:r>
            <a:endParaRPr sz="1800" b="1"/>
          </a:p>
          <a:p>
            <a:pPr marL="0" lvl="0" indent="0" algn="l" rtl="0">
              <a:lnSpc>
                <a:spcPct val="100000"/>
              </a:lnSpc>
              <a:spcBef>
                <a:spcPts val="0"/>
              </a:spcBef>
              <a:spcAft>
                <a:spcPts val="0"/>
              </a:spcAft>
              <a:buSzPts val="1600"/>
              <a:buNone/>
            </a:pPr>
            <a:endParaRPr/>
          </a:p>
        </p:txBody>
      </p:sp>
      <p:sp>
        <p:nvSpPr>
          <p:cNvPr id="67" name="Google Shape;67;p1"/>
          <p:cNvSpPr txBox="1">
            <a:spLocks noGrp="1"/>
          </p:cNvSpPr>
          <p:nvPr>
            <p:ph type="subTitle" idx="1"/>
          </p:nvPr>
        </p:nvSpPr>
        <p:spPr>
          <a:xfrm>
            <a:off x="7162725" y="77100"/>
            <a:ext cx="1916700" cy="406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2000" dirty="0"/>
              <a:t>Group ID :26</a:t>
            </a:r>
          </a:p>
          <a:p>
            <a:pPr marL="0" lvl="0" indent="0" algn="l" rtl="0">
              <a:lnSpc>
                <a:spcPct val="100000"/>
              </a:lnSpc>
              <a:spcBef>
                <a:spcPts val="0"/>
              </a:spcBef>
              <a:spcAft>
                <a:spcPts val="0"/>
              </a:spcAft>
              <a:buSzPts val="1600"/>
              <a:buNone/>
            </a:pPr>
            <a:endParaRPr sz="2000" dirty="0"/>
          </a:p>
          <a:p>
            <a:pPr marL="0" lvl="0" indent="0" algn="l" rtl="0">
              <a:lnSpc>
                <a:spcPct val="100000"/>
              </a:lnSpc>
              <a:spcBef>
                <a:spcPts val="0"/>
              </a:spcBef>
              <a:spcAft>
                <a:spcPts val="0"/>
              </a:spcAft>
              <a:buSzPts val="1600"/>
              <a:buNone/>
            </a:pPr>
            <a:endParaRPr sz="2000" dirty="0"/>
          </a:p>
          <a:p>
            <a:pPr marL="0" lvl="0" indent="0" algn="l" rtl="0">
              <a:lnSpc>
                <a:spcPct val="100000"/>
              </a:lnSpc>
              <a:spcBef>
                <a:spcPts val="0"/>
              </a:spcBef>
              <a:spcAft>
                <a:spcPts val="0"/>
              </a:spcAft>
              <a:buSzPts val="1600"/>
              <a:buNone/>
            </a:pPr>
            <a:endParaRPr dirty="0"/>
          </a:p>
        </p:txBody>
      </p:sp>
      <p:sp>
        <p:nvSpPr>
          <p:cNvPr id="68" name="Google Shape;6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pic>
        <p:nvPicPr>
          <p:cNvPr id="2" name="image3.jpg">
            <a:extLst>
              <a:ext uri="{FF2B5EF4-FFF2-40B4-BE49-F238E27FC236}">
                <a16:creationId xmlns:a16="http://schemas.microsoft.com/office/drawing/2014/main" id="{D5D7DE26-4B31-5A8C-8453-49CB038A0491}"/>
              </a:ext>
            </a:extLst>
          </p:cNvPr>
          <p:cNvPicPr/>
          <p:nvPr/>
        </p:nvPicPr>
        <p:blipFill>
          <a:blip r:embed="rId3"/>
          <a:srcRect/>
          <a:stretch>
            <a:fillRect/>
          </a:stretch>
        </p:blipFill>
        <p:spPr>
          <a:xfrm>
            <a:off x="500174" y="268798"/>
            <a:ext cx="1057104" cy="1020180"/>
          </a:xfrm>
          <a:prstGeom prst="rect">
            <a:avLst/>
          </a:prstGeom>
          <a:ln/>
        </p:spPr>
      </p:pic>
      <p:sp>
        <p:nvSpPr>
          <p:cNvPr id="4" name="TextBox 3">
            <a:extLst>
              <a:ext uri="{FF2B5EF4-FFF2-40B4-BE49-F238E27FC236}">
                <a16:creationId xmlns:a16="http://schemas.microsoft.com/office/drawing/2014/main" id="{8405760E-A290-61E7-6015-A4FDBD49D047}"/>
              </a:ext>
            </a:extLst>
          </p:cNvPr>
          <p:cNvSpPr txBox="1"/>
          <p:nvPr/>
        </p:nvSpPr>
        <p:spPr>
          <a:xfrm>
            <a:off x="2189379" y="268798"/>
            <a:ext cx="5200841" cy="738664"/>
          </a:xfrm>
          <a:prstGeom prst="rect">
            <a:avLst/>
          </a:prstGeom>
          <a:noFill/>
        </p:spPr>
        <p:txBody>
          <a:bodyPr wrap="square">
            <a:spAutoFit/>
          </a:bodyPr>
          <a:lstStyle/>
          <a:p>
            <a:pPr marL="6350" marR="581660" indent="-6350" algn="ctr">
              <a:spcAft>
                <a:spcPts val="1545"/>
              </a:spcAft>
            </a:pPr>
            <a:r>
              <a:rPr lang="en-US" sz="1400" dirty="0">
                <a:solidFill>
                  <a:srgbClr val="000000"/>
                </a:solidFill>
                <a:effectLst/>
                <a:latin typeface="Times New Roman" panose="02020603050405020304" pitchFamily="18" charset="0"/>
                <a:ea typeface="Times New Roman" panose="02020603050405020304" pitchFamily="18" charset="0"/>
              </a:rPr>
              <a:t>DEPARTMENT OF INFORMATION TECHNOLOGY PES’S MODERN COLLEGE OF ENGINEERING SHIVAJINAGAR,PUNE. 2022-23 </a:t>
            </a:r>
            <a:endParaRPr lang="en-IN" sz="1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C62A-5758-B915-7EEC-352235CF6046}"/>
              </a:ext>
            </a:extLst>
          </p:cNvPr>
          <p:cNvSpPr>
            <a:spLocks noGrp="1"/>
          </p:cNvSpPr>
          <p:nvPr>
            <p:ph type="title"/>
          </p:nvPr>
        </p:nvSpPr>
        <p:spPr>
          <a:xfrm>
            <a:off x="311700" y="297725"/>
            <a:ext cx="8520600" cy="623700"/>
          </a:xfrm>
        </p:spPr>
        <p:txBody>
          <a:bodyPr/>
          <a:lstStyle/>
          <a:p>
            <a:pPr algn="ctr"/>
            <a:r>
              <a:rPr lang="en-US" sz="4000" dirty="0">
                <a:latin typeface="Arial" panose="020B0604020202020204" pitchFamily="34" charset="0"/>
                <a:cs typeface="Arial" panose="020B0604020202020204" pitchFamily="34" charset="0"/>
              </a:rPr>
              <a:t>Why Data Models?</a:t>
            </a:r>
          </a:p>
        </p:txBody>
      </p:sp>
      <p:sp>
        <p:nvSpPr>
          <p:cNvPr id="3" name="Slide Number Placeholder 2">
            <a:extLst>
              <a:ext uri="{FF2B5EF4-FFF2-40B4-BE49-F238E27FC236}">
                <a16:creationId xmlns:a16="http://schemas.microsoft.com/office/drawing/2014/main" id="{8D147BAD-E1E8-32D3-A8FB-F8F842C75A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TextBox 4">
            <a:extLst>
              <a:ext uri="{FF2B5EF4-FFF2-40B4-BE49-F238E27FC236}">
                <a16:creationId xmlns:a16="http://schemas.microsoft.com/office/drawing/2014/main" id="{C6F72034-9576-7703-EFE4-12E43C359AE8}"/>
              </a:ext>
            </a:extLst>
          </p:cNvPr>
          <p:cNvSpPr txBox="1"/>
          <p:nvPr/>
        </p:nvSpPr>
        <p:spPr>
          <a:xfrm>
            <a:off x="0" y="1413103"/>
            <a:ext cx="9144000" cy="3539430"/>
          </a:xfrm>
          <a:prstGeom prst="rect">
            <a:avLst/>
          </a:prstGeom>
          <a:noFill/>
        </p:spPr>
        <p:txBody>
          <a:bodyPr wrap="square">
            <a:spAutoFit/>
          </a:bodyPr>
          <a:lstStyle/>
          <a:p>
            <a:r>
              <a:rPr lang="en-US" dirty="0"/>
              <a:t>1. Accuracy: Data models are used in face recognition systems to improve accuracy. These models are trained on large datasets containing images of faces from various angles, lighting conditions, and demographics. By analyzing these datasets, the models learn to identify patterns and features that are unique to individuals' faces. This enables them to make accurate predictions and distinguish between different faces, even in challenging conditions.</a:t>
            </a:r>
          </a:p>
          <a:p>
            <a:endParaRPr lang="en-US" dirty="0"/>
          </a:p>
          <a:p>
            <a:r>
              <a:rPr lang="en-US" dirty="0"/>
              <a:t>2. Efficiency: Data models help optimize the efficiency of face recognition systems. Once a model is trained, it can quickly process and analyze new face images, making it suitable for real-time applications. The models are designed to extract relevant facial features and compare them with a database of known faces, enabling rapid identification and verification.</a:t>
            </a:r>
          </a:p>
          <a:p>
            <a:endParaRPr lang="en-US" dirty="0"/>
          </a:p>
          <a:p>
            <a:r>
              <a:rPr lang="en-US" dirty="0"/>
              <a:t>3. Adaptability: Face recognition data models can be continuously improved and adapted to new scenarios. By retraining the model with additional data, it can become more robust and accurate over time. This adaptability allows the system to handle variations in facial appearances due to changes in hairstyle, facial hair, or aging. Additionally, data models can be updated to incorporate new techniques or algorithms, ensuring that the face recognition system stays up-to-date with the latest advancements in the field.</a:t>
            </a:r>
          </a:p>
        </p:txBody>
      </p:sp>
    </p:spTree>
    <p:extLst>
      <p:ext uri="{BB962C8B-B14F-4D97-AF65-F5344CB8AC3E}">
        <p14:creationId xmlns:p14="http://schemas.microsoft.com/office/powerpoint/2010/main" val="297830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0"/>
          <p:cNvSpPr txBox="1"/>
          <p:nvPr/>
        </p:nvSpPr>
        <p:spPr>
          <a:xfrm>
            <a:off x="378200" y="1500200"/>
            <a:ext cx="8520600" cy="3222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457200" marR="0" lvl="0" indent="-349250" algn="l" rtl="0">
              <a:lnSpc>
                <a:spcPct val="100000"/>
              </a:lnSpc>
              <a:spcBef>
                <a:spcPts val="0"/>
              </a:spcBef>
              <a:spcAft>
                <a:spcPts val="0"/>
              </a:spcAft>
              <a:buClr>
                <a:srgbClr val="000000"/>
              </a:buClr>
              <a:buSzPts val="1900"/>
              <a:buFont typeface="Arial"/>
              <a:buChar char="●"/>
            </a:pPr>
            <a:r>
              <a:rPr lang="en" sz="1900" b="0" i="0" u="none" strike="noStrike" cap="none">
                <a:solidFill>
                  <a:srgbClr val="000000"/>
                </a:solidFill>
                <a:highlight>
                  <a:srgbClr val="F3F3F3"/>
                </a:highlight>
                <a:latin typeface="Arial"/>
                <a:ea typeface="Arial"/>
                <a:cs typeface="Arial"/>
                <a:sym typeface="Arial"/>
              </a:rPr>
              <a:t>The Tiny Face Detector is a very performant, realtime face detector, which is much faster, smaller and less resource consuming compared to the SSD Mobilenet V1 face detector, in return it performs slightly less well on detecting small faces. This model is extremely mobile and web friendly, thus it should be your GO-TO face detector on mobile devices and resource limited clients. The size of the quantized model is only 190 KB (tiny_face_detector_model).</a:t>
            </a:r>
            <a:endParaRPr sz="1900" b="0" i="0" u="none" strike="noStrike" cap="none">
              <a:solidFill>
                <a:srgbClr val="000000"/>
              </a:solidFill>
              <a:highlight>
                <a:srgbClr val="F3F3F3"/>
              </a:highlight>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 sz="1900" b="0" i="0" u="none" strike="noStrike" cap="none">
                <a:solidFill>
                  <a:srgbClr val="000000"/>
                </a:solidFill>
                <a:highlight>
                  <a:srgbClr val="F3F3F3"/>
                </a:highlight>
                <a:latin typeface="Arial"/>
                <a:ea typeface="Arial"/>
                <a:cs typeface="Arial"/>
                <a:sym typeface="Arial"/>
              </a:rPr>
              <a:t>The face detector has been trained on a custom dataset of ~14K images labeled with bounding boxes. Furthermore the model has been trained to predict bounding boxes, which entirely cover facial feature points.</a:t>
            </a:r>
            <a:endParaRPr sz="1900" b="0" i="0" u="none" strike="noStrike" cap="none">
              <a:solidFill>
                <a:srgbClr val="000000"/>
              </a:solidFill>
              <a:highlight>
                <a:srgbClr val="F3F3F3"/>
              </a:highlight>
              <a:latin typeface="Arial"/>
              <a:ea typeface="Arial"/>
              <a:cs typeface="Arial"/>
              <a:sym typeface="Arial"/>
            </a:endParaRPr>
          </a:p>
        </p:txBody>
      </p:sp>
      <p:sp>
        <p:nvSpPr>
          <p:cNvPr id="130" name="Google Shape;130;p10"/>
          <p:cNvSpPr txBox="1">
            <a:spLocks noGrp="1"/>
          </p:cNvSpPr>
          <p:nvPr>
            <p:ph type="title"/>
          </p:nvPr>
        </p:nvSpPr>
        <p:spPr>
          <a:xfrm>
            <a:off x="311700" y="33015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FFFFFF"/>
                </a:solidFill>
                <a:latin typeface="Arial"/>
                <a:ea typeface="Arial"/>
                <a:cs typeface="Arial"/>
                <a:sym typeface="Arial"/>
              </a:rPr>
              <a:t>Tiny Face Detection Model</a:t>
            </a:r>
            <a:endParaRPr sz="4000" dirty="0">
              <a:solidFill>
                <a:srgbClr val="FFFFFF"/>
              </a:solidFill>
            </a:endParaRPr>
          </a:p>
        </p:txBody>
      </p:sp>
      <p:sp>
        <p:nvSpPr>
          <p:cNvPr id="131" name="Google Shape;13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fade">
                                      <p:cBhvr>
                                        <p:cTn id="7" dur="5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1" end="1"/>
                                            </p:txEl>
                                          </p:spTgt>
                                        </p:tgtEl>
                                        <p:attrNameLst>
                                          <p:attrName>style.visibility</p:attrName>
                                        </p:attrNameLst>
                                      </p:cBhvr>
                                      <p:to>
                                        <p:strVal val="visible"/>
                                      </p:to>
                                    </p:set>
                                    <p:animEffect transition="in" filter="fade">
                                      <p:cBhvr>
                                        <p:cTn id="12" dur="500"/>
                                        <p:tgtEl>
                                          <p:spTgt spid="1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1"/>
          <p:cNvSpPr txBox="1"/>
          <p:nvPr/>
        </p:nvSpPr>
        <p:spPr>
          <a:xfrm>
            <a:off x="378200" y="1500200"/>
            <a:ext cx="8520600" cy="3222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457200" marR="0" lvl="0" indent="-349250" algn="l" rtl="0">
              <a:lnSpc>
                <a:spcPct val="100000"/>
              </a:lnSpc>
              <a:spcBef>
                <a:spcPts val="0"/>
              </a:spcBef>
              <a:spcAft>
                <a:spcPts val="0"/>
              </a:spcAft>
              <a:buClr>
                <a:srgbClr val="000000"/>
              </a:buClr>
              <a:buSzPts val="1900"/>
              <a:buFont typeface="Arial"/>
              <a:buChar char="●"/>
            </a:pPr>
            <a:r>
              <a:rPr lang="en" sz="1900" b="0" i="0" u="none" strike="noStrike" cap="none">
                <a:solidFill>
                  <a:srgbClr val="000000"/>
                </a:solidFill>
                <a:highlight>
                  <a:srgbClr val="F3F3F3"/>
                </a:highlight>
                <a:latin typeface="Arial"/>
                <a:ea typeface="Arial"/>
                <a:cs typeface="Arial"/>
                <a:sym typeface="Arial"/>
              </a:rPr>
              <a:t>For face detection, this project implements a SSD (Single Shot Multibox Detector) based on MobileNetV1. The neural net will compute the locations of each face in an image and will return the bounding boxes together with it's probability for each face. This face detector is aiming towards obtaining high accuracy in detecting face bounding boxes instead of low inference time. The size of the quantized model is about 5.4 MB (ssd_mobilenetv1_model).</a:t>
            </a:r>
            <a:endParaRPr sz="1900" b="0" i="0" u="none" strike="noStrike" cap="none">
              <a:solidFill>
                <a:srgbClr val="000000"/>
              </a:solidFill>
              <a:highlight>
                <a:srgbClr val="F3F3F3"/>
              </a:highlight>
              <a:latin typeface="Arial"/>
              <a:ea typeface="Arial"/>
              <a:cs typeface="Arial"/>
              <a:sym typeface="Arial"/>
            </a:endParaRPr>
          </a:p>
          <a:p>
            <a:pPr marL="45720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highlight>
                <a:srgbClr val="F3F3F3"/>
              </a:highlight>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 sz="1900" b="0" i="0" u="none" strike="noStrike" cap="none">
                <a:solidFill>
                  <a:srgbClr val="000000"/>
                </a:solidFill>
                <a:highlight>
                  <a:srgbClr val="F3F3F3"/>
                </a:highlight>
                <a:latin typeface="Arial"/>
                <a:ea typeface="Arial"/>
                <a:cs typeface="Arial"/>
                <a:sym typeface="Arial"/>
              </a:rPr>
              <a:t>The face detection model has been trained on the WIDERFACE dataset</a:t>
            </a:r>
            <a:endParaRPr sz="1900" b="0" i="0" u="none" strike="noStrike" cap="none">
              <a:solidFill>
                <a:srgbClr val="000000"/>
              </a:solidFill>
              <a:highlight>
                <a:srgbClr val="F3F3F3"/>
              </a:highlight>
              <a:latin typeface="Arial"/>
              <a:ea typeface="Arial"/>
              <a:cs typeface="Arial"/>
              <a:sym typeface="Arial"/>
            </a:endParaRPr>
          </a:p>
        </p:txBody>
      </p:sp>
      <p:sp>
        <p:nvSpPr>
          <p:cNvPr id="137" name="Google Shape;137;p11"/>
          <p:cNvSpPr txBox="1">
            <a:spLocks noGrp="1"/>
          </p:cNvSpPr>
          <p:nvPr>
            <p:ph type="title"/>
          </p:nvPr>
        </p:nvSpPr>
        <p:spPr>
          <a:xfrm>
            <a:off x="311700" y="33015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a:solidFill>
                  <a:srgbClr val="FFFFFF"/>
                </a:solidFill>
                <a:latin typeface="Arial"/>
                <a:ea typeface="Arial"/>
                <a:cs typeface="Arial"/>
                <a:sym typeface="Arial"/>
              </a:rPr>
              <a:t>SSD Mobilenet V1</a:t>
            </a:r>
            <a:endParaRPr sz="4000">
              <a:solidFill>
                <a:srgbClr val="FFFFFF"/>
              </a:solidFill>
            </a:endParaRPr>
          </a:p>
        </p:txBody>
      </p:sp>
      <p:sp>
        <p:nvSpPr>
          <p:cNvPr id="138" name="Google Shape;13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500"/>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500"/>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500"/>
                                        <p:tgtEl>
                                          <p:spTgt spid="1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Font typeface="Arial"/>
              <a:buNone/>
            </a:pPr>
            <a:r>
              <a:rPr lang="en" sz="4000">
                <a:latin typeface="Arial"/>
                <a:ea typeface="Arial"/>
                <a:cs typeface="Arial"/>
                <a:sym typeface="Arial"/>
              </a:rPr>
              <a:t>SSD Mobilenet V1</a:t>
            </a:r>
            <a:endParaRPr sz="4000"/>
          </a:p>
          <a:p>
            <a:pPr marL="0" lvl="0" indent="0" algn="l" rtl="0">
              <a:lnSpc>
                <a:spcPct val="100000"/>
              </a:lnSpc>
              <a:spcBef>
                <a:spcPts val="0"/>
              </a:spcBef>
              <a:spcAft>
                <a:spcPts val="0"/>
              </a:spcAft>
              <a:buSzPts val="2800"/>
              <a:buNone/>
            </a:pPr>
            <a:endParaRPr/>
          </a:p>
        </p:txBody>
      </p:sp>
      <p:sp>
        <p:nvSpPr>
          <p:cNvPr id="144" name="Google Shape;14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
              <a:t>13</a:t>
            </a:fld>
            <a:endParaRPr/>
          </a:p>
        </p:txBody>
      </p:sp>
      <p:pic>
        <p:nvPicPr>
          <p:cNvPr id="145" name="Google Shape;145;p12"/>
          <p:cNvPicPr preferRelativeResize="0"/>
          <p:nvPr/>
        </p:nvPicPr>
        <p:blipFill rotWithShape="1">
          <a:blip r:embed="rId3">
            <a:alphaModFix/>
          </a:blip>
          <a:srcRect/>
          <a:stretch/>
        </p:blipFill>
        <p:spPr>
          <a:xfrm>
            <a:off x="359350" y="1587775"/>
            <a:ext cx="8113098" cy="32337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3"/>
          <p:cNvSpPr txBox="1"/>
          <p:nvPr/>
        </p:nvSpPr>
        <p:spPr>
          <a:xfrm>
            <a:off x="378200" y="1500200"/>
            <a:ext cx="8520600" cy="3222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457200" marR="0" lvl="0" indent="-349250" algn="l" rtl="0">
              <a:lnSpc>
                <a:spcPct val="100000"/>
              </a:lnSpc>
              <a:spcBef>
                <a:spcPts val="0"/>
              </a:spcBef>
              <a:spcAft>
                <a:spcPts val="0"/>
              </a:spcAft>
              <a:buClr>
                <a:srgbClr val="000000"/>
              </a:buClr>
              <a:buSzPts val="1900"/>
              <a:buFont typeface="Arial"/>
              <a:buChar char="●"/>
            </a:pPr>
            <a:r>
              <a:rPr lang="en" sz="1900" b="0" i="0" u="none" strike="noStrike" cap="none">
                <a:solidFill>
                  <a:srgbClr val="000000"/>
                </a:solidFill>
                <a:highlight>
                  <a:srgbClr val="F3F3F3"/>
                </a:highlight>
                <a:latin typeface="Arial"/>
                <a:ea typeface="Arial"/>
                <a:cs typeface="Arial"/>
                <a:sym typeface="Arial"/>
              </a:rPr>
              <a:t>This model implements a very lightweight and fast, yet accurate 68 point face landmark detector. The default model has a size of only 350kb (face_landmark_68_model) and the tiny model is only 80kb (face_landmark_68_tiny_model). </a:t>
            </a:r>
            <a:endParaRPr sz="1900" b="0" i="0" u="none" strike="noStrike" cap="none">
              <a:solidFill>
                <a:srgbClr val="000000"/>
              </a:solidFill>
              <a:highlight>
                <a:srgbClr val="F3F3F3"/>
              </a:highlight>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 sz="1900" b="0" i="0" u="none" strike="noStrike" cap="none">
                <a:solidFill>
                  <a:srgbClr val="000000"/>
                </a:solidFill>
                <a:highlight>
                  <a:srgbClr val="F3F3F3"/>
                </a:highlight>
                <a:latin typeface="Arial"/>
                <a:ea typeface="Arial"/>
                <a:cs typeface="Arial"/>
                <a:sym typeface="Arial"/>
              </a:rPr>
              <a:t>Both models employ the ideas of depth wise separable convolutions as well as densely connected blocks. The models have been trained on a dataset of ~35k face images labeled with 68 face landmark points.</a:t>
            </a:r>
            <a:endParaRPr sz="1900" b="0" i="0" u="none" strike="noStrike" cap="none">
              <a:solidFill>
                <a:srgbClr val="000000"/>
              </a:solidFill>
              <a:highlight>
                <a:srgbClr val="F3F3F3"/>
              </a:highlight>
              <a:latin typeface="Arial"/>
              <a:ea typeface="Arial"/>
              <a:cs typeface="Arial"/>
              <a:sym typeface="Arial"/>
            </a:endParaRPr>
          </a:p>
        </p:txBody>
      </p:sp>
      <p:sp>
        <p:nvSpPr>
          <p:cNvPr id="151" name="Google Shape;151;p13"/>
          <p:cNvSpPr txBox="1">
            <a:spLocks noGrp="1"/>
          </p:cNvSpPr>
          <p:nvPr>
            <p:ph type="title"/>
          </p:nvPr>
        </p:nvSpPr>
        <p:spPr>
          <a:xfrm>
            <a:off x="311700" y="33015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a:solidFill>
                  <a:srgbClr val="FFFFFF"/>
                </a:solidFill>
                <a:latin typeface="Arial"/>
                <a:ea typeface="Arial"/>
                <a:cs typeface="Arial"/>
                <a:sym typeface="Arial"/>
              </a:rPr>
              <a:t>68 Point Face Landmark Detection</a:t>
            </a:r>
            <a:endParaRPr sz="4000">
              <a:solidFill>
                <a:srgbClr val="FFFFFF"/>
              </a:solidFill>
            </a:endParaRPr>
          </a:p>
        </p:txBody>
      </p:sp>
      <p:sp>
        <p:nvSpPr>
          <p:cNvPr id="152" name="Google Shape;15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animEffect transition="in" filter="fade">
                                      <p:cBhvr>
                                        <p:cTn id="7" dur="500"/>
                                        <p:tgtEl>
                                          <p:spTgt spid="1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1" end="1"/>
                                            </p:txEl>
                                          </p:spTgt>
                                        </p:tgtEl>
                                        <p:attrNameLst>
                                          <p:attrName>style.visibility</p:attrName>
                                        </p:attrNameLst>
                                      </p:cBhvr>
                                      <p:to>
                                        <p:strVal val="visible"/>
                                      </p:to>
                                    </p:set>
                                    <p:animEffect transition="in" filter="fade">
                                      <p:cBhvr>
                                        <p:cTn id="12" dur="500"/>
                                        <p:tgtEl>
                                          <p:spTgt spid="1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a:latin typeface="Arial"/>
                <a:ea typeface="Arial"/>
                <a:cs typeface="Arial"/>
                <a:sym typeface="Arial"/>
              </a:rPr>
              <a:t>68 Landmarks</a:t>
            </a:r>
            <a:endParaRPr/>
          </a:p>
        </p:txBody>
      </p:sp>
      <p:sp>
        <p:nvSpPr>
          <p:cNvPr id="158" name="Google Shape;15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159" name="Google Shape;159;p14"/>
          <p:cNvPicPr preferRelativeResize="0"/>
          <p:nvPr/>
        </p:nvPicPr>
        <p:blipFill rotWithShape="1">
          <a:blip r:embed="rId3">
            <a:alphaModFix/>
          </a:blip>
          <a:srcRect/>
          <a:stretch/>
        </p:blipFill>
        <p:spPr>
          <a:xfrm>
            <a:off x="2198025" y="1480625"/>
            <a:ext cx="4682498" cy="366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5"/>
          <p:cNvSpPr txBox="1"/>
          <p:nvPr/>
        </p:nvSpPr>
        <p:spPr>
          <a:xfrm>
            <a:off x="378200" y="1500200"/>
            <a:ext cx="8520600" cy="3222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457200" marR="0" lvl="0" indent="-349250" algn="l" rtl="0">
              <a:lnSpc>
                <a:spcPct val="100000"/>
              </a:lnSpc>
              <a:spcBef>
                <a:spcPts val="0"/>
              </a:spcBef>
              <a:spcAft>
                <a:spcPts val="0"/>
              </a:spcAft>
              <a:buClr>
                <a:srgbClr val="000000"/>
              </a:buClr>
              <a:buSzPts val="1900"/>
              <a:buFont typeface="Arial"/>
              <a:buChar char="●"/>
            </a:pPr>
            <a:r>
              <a:rPr lang="en" sz="1900" b="0" i="0" u="none" strike="noStrike" cap="none">
                <a:solidFill>
                  <a:srgbClr val="000000"/>
                </a:solidFill>
                <a:highlight>
                  <a:srgbClr val="F3F3F3"/>
                </a:highlight>
                <a:latin typeface="Arial"/>
                <a:ea typeface="Arial"/>
                <a:cs typeface="Arial"/>
                <a:sym typeface="Arial"/>
              </a:rPr>
              <a:t>The face expression recognition model is lightweight, fast and provides reasonable accuracy. The model has a size of roughly 310 kb and it employs depth wise separable convolutions and densely connected blocks. </a:t>
            </a:r>
            <a:endParaRPr sz="1900" b="0" i="0" u="none" strike="noStrike" cap="none">
              <a:solidFill>
                <a:srgbClr val="000000"/>
              </a:solidFill>
              <a:highlight>
                <a:srgbClr val="F3F3F3"/>
              </a:highlight>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 sz="1900" b="0" i="0" u="none" strike="noStrike" cap="none">
                <a:solidFill>
                  <a:srgbClr val="000000"/>
                </a:solidFill>
                <a:highlight>
                  <a:srgbClr val="F3F3F3"/>
                </a:highlight>
                <a:latin typeface="Arial"/>
                <a:ea typeface="Arial"/>
                <a:cs typeface="Arial"/>
                <a:sym typeface="Arial"/>
              </a:rPr>
              <a:t>It has been trained on a variety of images from publicly available datasets as well as images scraped from the web. </a:t>
            </a:r>
            <a:endParaRPr sz="1900" b="0" i="0" u="none" strike="noStrike" cap="none">
              <a:solidFill>
                <a:srgbClr val="000000"/>
              </a:solidFill>
              <a:highlight>
                <a:srgbClr val="F3F3F3"/>
              </a:highlight>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 sz="1900" b="0" i="0" u="none" strike="noStrike" cap="none">
                <a:solidFill>
                  <a:srgbClr val="000000"/>
                </a:solidFill>
                <a:highlight>
                  <a:srgbClr val="F3F3F3"/>
                </a:highlight>
                <a:latin typeface="Arial"/>
                <a:ea typeface="Arial"/>
                <a:cs typeface="Arial"/>
                <a:sym typeface="Arial"/>
              </a:rPr>
              <a:t>Note, that wearing glasses might decrease the accuracy of the prediction results.</a:t>
            </a:r>
            <a:endParaRPr sz="1900" b="0" i="0" u="none" strike="noStrike" cap="none">
              <a:solidFill>
                <a:srgbClr val="000000"/>
              </a:solidFill>
              <a:highlight>
                <a:srgbClr val="F3F3F3"/>
              </a:highlight>
              <a:latin typeface="Arial"/>
              <a:ea typeface="Arial"/>
              <a:cs typeface="Arial"/>
              <a:sym typeface="Arial"/>
            </a:endParaRPr>
          </a:p>
        </p:txBody>
      </p:sp>
      <p:sp>
        <p:nvSpPr>
          <p:cNvPr id="165" name="Google Shape;165;p15"/>
          <p:cNvSpPr txBox="1">
            <a:spLocks noGrp="1"/>
          </p:cNvSpPr>
          <p:nvPr>
            <p:ph type="title"/>
          </p:nvPr>
        </p:nvSpPr>
        <p:spPr>
          <a:xfrm>
            <a:off x="311700" y="33015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a:solidFill>
                  <a:srgbClr val="FFFFFF"/>
                </a:solidFill>
                <a:latin typeface="Arial"/>
                <a:ea typeface="Arial"/>
                <a:cs typeface="Arial"/>
                <a:sym typeface="Arial"/>
              </a:rPr>
              <a:t>Face Expression Recognition Model</a:t>
            </a:r>
            <a:endParaRPr sz="4000">
              <a:solidFill>
                <a:srgbClr val="FFFFFF"/>
              </a:solidFill>
            </a:endParaRPr>
          </a:p>
        </p:txBody>
      </p:sp>
      <p:sp>
        <p:nvSpPr>
          <p:cNvPr id="166" name="Google Shape;16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500"/>
                                        <p:tgtEl>
                                          <p:spTgt spid="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4">
                                            <p:txEl>
                                              <p:pRg st="1" end="1"/>
                                            </p:txEl>
                                          </p:spTgt>
                                        </p:tgtEl>
                                        <p:attrNameLst>
                                          <p:attrName>style.visibility</p:attrName>
                                        </p:attrNameLst>
                                      </p:cBhvr>
                                      <p:to>
                                        <p:strVal val="visible"/>
                                      </p:to>
                                    </p:set>
                                    <p:animEffect transition="in" filter="fade">
                                      <p:cBhvr>
                                        <p:cTn id="12" dur="500"/>
                                        <p:tgtEl>
                                          <p:spTgt spid="1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xEl>
                                              <p:pRg st="2" end="2"/>
                                            </p:txEl>
                                          </p:spTgt>
                                        </p:tgtEl>
                                        <p:attrNameLst>
                                          <p:attrName>style.visibility</p:attrName>
                                        </p:attrNameLst>
                                      </p:cBhvr>
                                      <p:to>
                                        <p:strVal val="visible"/>
                                      </p:to>
                                    </p:set>
                                    <p:animEffect transition="in" filter="fade">
                                      <p:cBhvr>
                                        <p:cTn id="17" dur="500"/>
                                        <p:tgtEl>
                                          <p:spTgt spid="1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6"/>
          <p:cNvSpPr txBox="1"/>
          <p:nvPr/>
        </p:nvSpPr>
        <p:spPr>
          <a:xfrm>
            <a:off x="378200" y="1500200"/>
            <a:ext cx="8520600" cy="3222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457200" marR="0" lvl="0" indent="-349250" algn="l" rtl="0">
              <a:lnSpc>
                <a:spcPct val="100000"/>
              </a:lnSpc>
              <a:spcBef>
                <a:spcPts val="0"/>
              </a:spcBef>
              <a:spcAft>
                <a:spcPts val="0"/>
              </a:spcAft>
              <a:buClr>
                <a:srgbClr val="000000"/>
              </a:buClr>
              <a:buSzPts val="1900"/>
              <a:buFont typeface="Arial"/>
              <a:buChar char="●"/>
            </a:pPr>
            <a:r>
              <a:rPr lang="en" sz="1900" b="0" i="0" u="none" strike="noStrike" cap="none">
                <a:solidFill>
                  <a:srgbClr val="000000"/>
                </a:solidFill>
                <a:highlight>
                  <a:srgbClr val="F3F3F3"/>
                </a:highlight>
                <a:latin typeface="Arial"/>
                <a:ea typeface="Arial"/>
                <a:cs typeface="Arial"/>
                <a:sym typeface="Arial"/>
              </a:rPr>
              <a:t>The age and gender recognition model is a multitask network, which employs a feature extraction layer, an age regression layer and a gender classifier. </a:t>
            </a:r>
            <a:endParaRPr sz="1900" b="0" i="0" u="none" strike="noStrike" cap="none">
              <a:solidFill>
                <a:srgbClr val="000000"/>
              </a:solidFill>
              <a:highlight>
                <a:srgbClr val="F3F3F3"/>
              </a:highlight>
              <a:latin typeface="Arial"/>
              <a:ea typeface="Arial"/>
              <a:cs typeface="Arial"/>
              <a:sym typeface="Arial"/>
            </a:endParaRPr>
          </a:p>
          <a:p>
            <a:pPr marL="457200" marR="0" lvl="0" indent="-349250" algn="l" rtl="0">
              <a:lnSpc>
                <a:spcPct val="100000"/>
              </a:lnSpc>
              <a:spcBef>
                <a:spcPts val="0"/>
              </a:spcBef>
              <a:spcAft>
                <a:spcPts val="0"/>
              </a:spcAft>
              <a:buClr>
                <a:srgbClr val="000000"/>
              </a:buClr>
              <a:buSzPts val="1900"/>
              <a:buFont typeface="Arial"/>
              <a:buChar char="●"/>
            </a:pPr>
            <a:r>
              <a:rPr lang="en" sz="1900" b="0" i="0" u="none" strike="noStrike" cap="none">
                <a:solidFill>
                  <a:srgbClr val="000000"/>
                </a:solidFill>
                <a:highlight>
                  <a:srgbClr val="F3F3F3"/>
                </a:highlight>
                <a:latin typeface="Arial"/>
                <a:ea typeface="Arial"/>
                <a:cs typeface="Arial"/>
                <a:sym typeface="Arial"/>
              </a:rPr>
              <a:t>The model has a size of roughly 420kb and the feature extractor employs a tinier but very similar architecture to Xception.</a:t>
            </a:r>
            <a:endParaRPr sz="1900" b="0" i="0" u="none" strike="noStrike" cap="none">
              <a:solidFill>
                <a:srgbClr val="000000"/>
              </a:solidFill>
              <a:highlight>
                <a:srgbClr val="F3F3F3"/>
              </a:highlight>
              <a:latin typeface="Arial"/>
              <a:ea typeface="Arial"/>
              <a:cs typeface="Arial"/>
              <a:sym typeface="Arial"/>
            </a:endParaRPr>
          </a:p>
        </p:txBody>
      </p:sp>
      <p:sp>
        <p:nvSpPr>
          <p:cNvPr id="172" name="Google Shape;172;p16"/>
          <p:cNvSpPr txBox="1">
            <a:spLocks noGrp="1"/>
          </p:cNvSpPr>
          <p:nvPr>
            <p:ph type="title"/>
          </p:nvPr>
        </p:nvSpPr>
        <p:spPr>
          <a:xfrm>
            <a:off x="311700" y="33015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a:solidFill>
                  <a:srgbClr val="FFFFFF"/>
                </a:solidFill>
                <a:latin typeface="Arial"/>
                <a:ea typeface="Arial"/>
                <a:cs typeface="Arial"/>
                <a:sym typeface="Arial"/>
              </a:rPr>
              <a:t>Age and Gender Recognition Model</a:t>
            </a:r>
            <a:endParaRPr sz="4000">
              <a:solidFill>
                <a:srgbClr val="FFFFFF"/>
              </a:solidFill>
            </a:endParaRPr>
          </a:p>
        </p:txBody>
      </p:sp>
      <p:sp>
        <p:nvSpPr>
          <p:cNvPr id="173" name="Google Shape;17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animEffect transition="in" filter="fade">
                                      <p:cBhvr>
                                        <p:cTn id="7" dur="500"/>
                                        <p:tgtEl>
                                          <p:spTgt spid="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xEl>
                                              <p:pRg st="1" end="1"/>
                                            </p:txEl>
                                          </p:spTgt>
                                        </p:tgtEl>
                                        <p:attrNameLst>
                                          <p:attrName>style.visibility</p:attrName>
                                        </p:attrNameLst>
                                      </p:cBhvr>
                                      <p:to>
                                        <p:strVal val="visible"/>
                                      </p:to>
                                    </p:set>
                                    <p:animEffect transition="in" filter="fade">
                                      <p:cBhvr>
                                        <p:cTn id="12" dur="500"/>
                                        <p:tgtEl>
                                          <p:spTgt spid="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800"/>
              <a:buFont typeface="Arial"/>
              <a:buNone/>
            </a:pPr>
            <a:r>
              <a:rPr lang="en" sz="4000">
                <a:latin typeface="Arial"/>
                <a:ea typeface="Arial"/>
                <a:cs typeface="Arial"/>
                <a:sym typeface="Arial"/>
              </a:rPr>
              <a:t>Age and Gender Recognition </a:t>
            </a:r>
            <a:endParaRPr/>
          </a:p>
        </p:txBody>
      </p:sp>
      <p:sp>
        <p:nvSpPr>
          <p:cNvPr id="179" name="Google Shape;17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pic>
        <p:nvPicPr>
          <p:cNvPr id="180" name="Google Shape;180;p17"/>
          <p:cNvPicPr preferRelativeResize="0"/>
          <p:nvPr/>
        </p:nvPicPr>
        <p:blipFill rotWithShape="1">
          <a:blip r:embed="rId3">
            <a:alphaModFix/>
          </a:blip>
          <a:srcRect/>
          <a:stretch/>
        </p:blipFill>
        <p:spPr>
          <a:xfrm>
            <a:off x="1586825" y="1429425"/>
            <a:ext cx="5970358" cy="3714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D8F1-921F-B2A8-4B71-1C30DDC235AA}"/>
              </a:ext>
            </a:extLst>
          </p:cNvPr>
          <p:cNvSpPr>
            <a:spLocks noGrp="1"/>
          </p:cNvSpPr>
          <p:nvPr>
            <p:ph type="title"/>
          </p:nvPr>
        </p:nvSpPr>
        <p:spPr>
          <a:xfrm>
            <a:off x="311700" y="329475"/>
            <a:ext cx="8520600" cy="623700"/>
          </a:xfrm>
        </p:spPr>
        <p:txBody>
          <a:bodyPr/>
          <a:lstStyle/>
          <a:p>
            <a:pPr algn="ctr"/>
            <a:r>
              <a:rPr lang="en-US" sz="4000" dirty="0"/>
              <a:t>Use Case Diagram</a:t>
            </a:r>
          </a:p>
        </p:txBody>
      </p:sp>
      <p:sp>
        <p:nvSpPr>
          <p:cNvPr id="3" name="Slide Number Placeholder 2">
            <a:extLst>
              <a:ext uri="{FF2B5EF4-FFF2-40B4-BE49-F238E27FC236}">
                <a16:creationId xmlns:a16="http://schemas.microsoft.com/office/drawing/2014/main" id="{7D38CB91-DA96-9D76-6EBA-93CDCF3DF6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4" name="image12.png">
            <a:extLst>
              <a:ext uri="{FF2B5EF4-FFF2-40B4-BE49-F238E27FC236}">
                <a16:creationId xmlns:a16="http://schemas.microsoft.com/office/drawing/2014/main" id="{3EADF110-B0D6-727B-FF27-EE2EF61D50D9}"/>
              </a:ext>
            </a:extLst>
          </p:cNvPr>
          <p:cNvPicPr/>
          <p:nvPr/>
        </p:nvPicPr>
        <p:blipFill>
          <a:blip r:embed="rId2"/>
          <a:srcRect/>
          <a:stretch>
            <a:fillRect/>
          </a:stretch>
        </p:blipFill>
        <p:spPr>
          <a:xfrm>
            <a:off x="1771048" y="1386038"/>
            <a:ext cx="5236143" cy="3670779"/>
          </a:xfrm>
          <a:prstGeom prst="rect">
            <a:avLst/>
          </a:prstGeom>
          <a:ln/>
        </p:spPr>
      </p:pic>
    </p:spTree>
    <p:extLst>
      <p:ext uri="{BB962C8B-B14F-4D97-AF65-F5344CB8AC3E}">
        <p14:creationId xmlns:p14="http://schemas.microsoft.com/office/powerpoint/2010/main" val="378982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p:nvPr/>
        </p:nvSpPr>
        <p:spPr>
          <a:xfrm>
            <a:off x="156450" y="1466775"/>
            <a:ext cx="8742300" cy="32562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914400" marR="0" lvl="0" indent="-342900" algn="just" rtl="0">
              <a:lnSpc>
                <a:spcPct val="100000"/>
              </a:lnSpc>
              <a:spcBef>
                <a:spcPts val="0"/>
              </a:spcBef>
              <a:spcAft>
                <a:spcPts val="0"/>
              </a:spcAft>
              <a:buClr>
                <a:srgbClr val="000000"/>
              </a:buClr>
              <a:buSzPts val="1800"/>
              <a:buFont typeface="Arial"/>
              <a:buAutoNum type="arabicPeriod"/>
            </a:pPr>
            <a:r>
              <a:rPr lang="en" sz="1800" b="0" i="0" u="none" strike="noStrike" cap="none" dirty="0">
                <a:solidFill>
                  <a:srgbClr val="000000"/>
                </a:solidFill>
                <a:highlight>
                  <a:srgbClr val="F3F3F3"/>
                </a:highlight>
                <a:latin typeface="Arial"/>
                <a:ea typeface="Arial"/>
                <a:cs typeface="Arial"/>
                <a:sym typeface="Arial"/>
              </a:rPr>
              <a:t>Introduction</a:t>
            </a:r>
            <a:endParaRPr sz="1800" b="0" i="0" u="none" strike="noStrike" cap="none" dirty="0">
              <a:solidFill>
                <a:srgbClr val="000000"/>
              </a:solidFill>
              <a:highlight>
                <a:srgbClr val="F3F3F3"/>
              </a:highlight>
              <a:latin typeface="Arial"/>
              <a:ea typeface="Arial"/>
              <a:cs typeface="Arial"/>
              <a:sym typeface="Arial"/>
            </a:endParaRPr>
          </a:p>
          <a:p>
            <a:pPr marL="914400" marR="0" lvl="0" indent="-342900" algn="just" rtl="0">
              <a:lnSpc>
                <a:spcPct val="100000"/>
              </a:lnSpc>
              <a:spcBef>
                <a:spcPts val="0"/>
              </a:spcBef>
              <a:spcAft>
                <a:spcPts val="0"/>
              </a:spcAft>
              <a:buClr>
                <a:srgbClr val="000000"/>
              </a:buClr>
              <a:buSzPts val="1800"/>
              <a:buFont typeface="Arial"/>
              <a:buAutoNum type="arabicPeriod"/>
            </a:pPr>
            <a:r>
              <a:rPr lang="en" sz="1800" b="0" i="0" u="none" strike="noStrike" cap="none" dirty="0">
                <a:solidFill>
                  <a:srgbClr val="000000"/>
                </a:solidFill>
                <a:highlight>
                  <a:srgbClr val="F3F3F3"/>
                </a:highlight>
                <a:latin typeface="Arial"/>
                <a:ea typeface="Arial"/>
                <a:cs typeface="Arial"/>
                <a:sym typeface="Arial"/>
              </a:rPr>
              <a:t>Project Goal</a:t>
            </a:r>
            <a:endParaRPr sz="1800" b="0" i="0" u="none" strike="noStrike" cap="none" dirty="0">
              <a:solidFill>
                <a:srgbClr val="000000"/>
              </a:solidFill>
              <a:highlight>
                <a:srgbClr val="F3F3F3"/>
              </a:highlight>
              <a:latin typeface="Arial"/>
              <a:ea typeface="Arial"/>
              <a:cs typeface="Arial"/>
              <a:sym typeface="Arial"/>
            </a:endParaRPr>
          </a:p>
          <a:p>
            <a:pPr marL="914400" marR="0" lvl="0" indent="-342900" algn="just" rtl="0">
              <a:lnSpc>
                <a:spcPct val="100000"/>
              </a:lnSpc>
              <a:spcBef>
                <a:spcPts val="0"/>
              </a:spcBef>
              <a:spcAft>
                <a:spcPts val="0"/>
              </a:spcAft>
              <a:buClr>
                <a:srgbClr val="000000"/>
              </a:buClr>
              <a:buSzPts val="1800"/>
              <a:buFont typeface="Arial"/>
              <a:buAutoNum type="arabicPeriod"/>
            </a:pPr>
            <a:r>
              <a:rPr lang="en" sz="1800" b="0" i="0" u="none" strike="noStrike" cap="none" dirty="0">
                <a:solidFill>
                  <a:srgbClr val="000000"/>
                </a:solidFill>
                <a:highlight>
                  <a:srgbClr val="F3F3F3"/>
                </a:highlight>
                <a:latin typeface="Arial"/>
                <a:ea typeface="Arial"/>
                <a:cs typeface="Arial"/>
                <a:sym typeface="Arial"/>
              </a:rPr>
              <a:t>Problem Statement</a:t>
            </a:r>
            <a:endParaRPr sz="1800" b="0" i="0" u="none" strike="noStrike" cap="none" dirty="0">
              <a:solidFill>
                <a:srgbClr val="000000"/>
              </a:solidFill>
              <a:highlight>
                <a:srgbClr val="F3F3F3"/>
              </a:highlight>
              <a:latin typeface="Arial"/>
              <a:ea typeface="Arial"/>
              <a:cs typeface="Arial"/>
              <a:sym typeface="Arial"/>
            </a:endParaRPr>
          </a:p>
          <a:p>
            <a:pPr marL="914400" marR="0" lvl="0" indent="-342900" algn="just" rtl="0">
              <a:lnSpc>
                <a:spcPct val="100000"/>
              </a:lnSpc>
              <a:spcBef>
                <a:spcPts val="0"/>
              </a:spcBef>
              <a:spcAft>
                <a:spcPts val="0"/>
              </a:spcAft>
              <a:buClr>
                <a:srgbClr val="000000"/>
              </a:buClr>
              <a:buSzPts val="1800"/>
              <a:buFont typeface="Arial"/>
              <a:buAutoNum type="arabicPeriod"/>
            </a:pPr>
            <a:r>
              <a:rPr lang="en" sz="1800" b="0" i="0" u="none" strike="noStrike" cap="none" dirty="0">
                <a:solidFill>
                  <a:srgbClr val="000000"/>
                </a:solidFill>
                <a:highlight>
                  <a:srgbClr val="F3F3F3"/>
                </a:highlight>
                <a:latin typeface="Arial"/>
                <a:ea typeface="Arial"/>
                <a:cs typeface="Arial"/>
                <a:sym typeface="Arial"/>
              </a:rPr>
              <a:t>Proposed System</a:t>
            </a:r>
            <a:endParaRPr sz="1800" b="0" i="0" u="none" strike="noStrike" cap="none" dirty="0">
              <a:solidFill>
                <a:srgbClr val="000000"/>
              </a:solidFill>
              <a:highlight>
                <a:srgbClr val="F3F3F3"/>
              </a:highlight>
              <a:latin typeface="Arial"/>
              <a:ea typeface="Arial"/>
              <a:cs typeface="Arial"/>
              <a:sym typeface="Arial"/>
            </a:endParaRPr>
          </a:p>
          <a:p>
            <a:pPr marL="914400" marR="0" lvl="0" indent="-342900" algn="just" rtl="0">
              <a:lnSpc>
                <a:spcPct val="100000"/>
              </a:lnSpc>
              <a:spcBef>
                <a:spcPts val="0"/>
              </a:spcBef>
              <a:spcAft>
                <a:spcPts val="0"/>
              </a:spcAft>
              <a:buClr>
                <a:srgbClr val="000000"/>
              </a:buClr>
              <a:buSzPts val="1800"/>
              <a:buFont typeface="Arial"/>
              <a:buAutoNum type="arabicPeriod"/>
            </a:pPr>
            <a:r>
              <a:rPr lang="en" sz="1800" b="0" i="0" u="none" strike="noStrike" cap="none" dirty="0">
                <a:solidFill>
                  <a:srgbClr val="000000"/>
                </a:solidFill>
                <a:highlight>
                  <a:srgbClr val="F3F3F3"/>
                </a:highlight>
                <a:latin typeface="Arial"/>
                <a:ea typeface="Arial"/>
                <a:cs typeface="Arial"/>
                <a:sym typeface="Arial"/>
              </a:rPr>
              <a:t>Architecture of System</a:t>
            </a:r>
            <a:endParaRPr sz="1800" b="0" i="0" u="none" strike="noStrike" cap="none" dirty="0">
              <a:solidFill>
                <a:srgbClr val="000000"/>
              </a:solidFill>
              <a:highlight>
                <a:srgbClr val="F3F3F3"/>
              </a:highlight>
              <a:latin typeface="Arial"/>
              <a:ea typeface="Arial"/>
              <a:cs typeface="Arial"/>
              <a:sym typeface="Arial"/>
            </a:endParaRPr>
          </a:p>
          <a:p>
            <a:pPr marL="914400" marR="0" lvl="0" indent="-342900" algn="just" rtl="0">
              <a:lnSpc>
                <a:spcPct val="100000"/>
              </a:lnSpc>
              <a:spcBef>
                <a:spcPts val="0"/>
              </a:spcBef>
              <a:spcAft>
                <a:spcPts val="0"/>
              </a:spcAft>
              <a:buClr>
                <a:srgbClr val="000000"/>
              </a:buClr>
              <a:buSzPts val="1800"/>
              <a:buFont typeface="Arial"/>
              <a:buAutoNum type="arabicPeriod"/>
            </a:pPr>
            <a:r>
              <a:rPr lang="en" sz="1800" b="0" i="0" u="none" strike="noStrike" cap="none" dirty="0">
                <a:solidFill>
                  <a:srgbClr val="000000"/>
                </a:solidFill>
                <a:highlight>
                  <a:srgbClr val="F3F3F3"/>
                </a:highlight>
                <a:latin typeface="Arial"/>
                <a:ea typeface="Arial"/>
                <a:cs typeface="Arial"/>
                <a:sym typeface="Arial"/>
              </a:rPr>
              <a:t>Applications</a:t>
            </a:r>
            <a:endParaRPr sz="1800" b="0" i="0" u="none" strike="noStrike" cap="none" dirty="0">
              <a:solidFill>
                <a:srgbClr val="000000"/>
              </a:solidFill>
              <a:highlight>
                <a:srgbClr val="F3F3F3"/>
              </a:highlight>
              <a:latin typeface="Arial"/>
              <a:ea typeface="Arial"/>
              <a:cs typeface="Arial"/>
              <a:sym typeface="Arial"/>
            </a:endParaRPr>
          </a:p>
          <a:p>
            <a:pPr marL="914400" marR="0" lvl="0" indent="-342900" algn="just" rtl="0">
              <a:lnSpc>
                <a:spcPct val="100000"/>
              </a:lnSpc>
              <a:spcBef>
                <a:spcPts val="0"/>
              </a:spcBef>
              <a:spcAft>
                <a:spcPts val="0"/>
              </a:spcAft>
              <a:buClr>
                <a:srgbClr val="000000"/>
              </a:buClr>
              <a:buSzPts val="1800"/>
              <a:buFont typeface="Arial"/>
              <a:buAutoNum type="arabicPeriod"/>
            </a:pPr>
            <a:r>
              <a:rPr lang="en" sz="1800" b="0" i="0" u="none" strike="noStrike" cap="none" dirty="0">
                <a:solidFill>
                  <a:srgbClr val="000000"/>
                </a:solidFill>
                <a:highlight>
                  <a:srgbClr val="F3F3F3"/>
                </a:highlight>
                <a:latin typeface="Arial"/>
                <a:ea typeface="Arial"/>
                <a:cs typeface="Arial"/>
                <a:sym typeface="Arial"/>
              </a:rPr>
              <a:t>Future Work</a:t>
            </a:r>
            <a:endParaRPr sz="1800" b="0" i="0" u="none" strike="noStrike" cap="none" dirty="0">
              <a:solidFill>
                <a:srgbClr val="000000"/>
              </a:solidFill>
              <a:highlight>
                <a:srgbClr val="F3F3F3"/>
              </a:highlight>
              <a:latin typeface="Arial"/>
              <a:ea typeface="Arial"/>
              <a:cs typeface="Arial"/>
              <a:sym typeface="Arial"/>
            </a:endParaRPr>
          </a:p>
          <a:p>
            <a:pPr marL="914400" marR="0" lvl="0" indent="-342900" algn="just" rtl="0">
              <a:lnSpc>
                <a:spcPct val="100000"/>
              </a:lnSpc>
              <a:spcBef>
                <a:spcPts val="0"/>
              </a:spcBef>
              <a:spcAft>
                <a:spcPts val="0"/>
              </a:spcAft>
              <a:buClr>
                <a:srgbClr val="000000"/>
              </a:buClr>
              <a:buSzPts val="1800"/>
              <a:buFont typeface="Arial"/>
              <a:buAutoNum type="arabicPeriod"/>
            </a:pPr>
            <a:r>
              <a:rPr lang="en" sz="1800" b="0" i="0" u="none" strike="noStrike" cap="none" dirty="0">
                <a:solidFill>
                  <a:srgbClr val="000000"/>
                </a:solidFill>
                <a:highlight>
                  <a:srgbClr val="F3F3F3"/>
                </a:highlight>
                <a:latin typeface="Arial"/>
                <a:ea typeface="Arial"/>
                <a:cs typeface="Arial"/>
                <a:sym typeface="Arial"/>
              </a:rPr>
              <a:t>Results</a:t>
            </a:r>
            <a:endParaRPr sz="1800" b="0" i="0" u="none" strike="noStrike" cap="none" dirty="0">
              <a:solidFill>
                <a:srgbClr val="000000"/>
              </a:solidFill>
              <a:highlight>
                <a:srgbClr val="F3F3F3"/>
              </a:highlight>
              <a:latin typeface="Arial"/>
              <a:ea typeface="Arial"/>
              <a:cs typeface="Arial"/>
              <a:sym typeface="Arial"/>
            </a:endParaRPr>
          </a:p>
          <a:p>
            <a:pPr marL="914400" marR="0" lvl="0" indent="-342900" algn="just" rtl="0">
              <a:lnSpc>
                <a:spcPct val="100000"/>
              </a:lnSpc>
              <a:spcBef>
                <a:spcPts val="0"/>
              </a:spcBef>
              <a:spcAft>
                <a:spcPts val="0"/>
              </a:spcAft>
              <a:buClr>
                <a:srgbClr val="000000"/>
              </a:buClr>
              <a:buSzPts val="1800"/>
              <a:buFont typeface="Arial"/>
              <a:buAutoNum type="arabicPeriod"/>
            </a:pPr>
            <a:r>
              <a:rPr lang="en" sz="1800" b="0" i="0" u="none" strike="noStrike" cap="none" dirty="0">
                <a:solidFill>
                  <a:srgbClr val="000000"/>
                </a:solidFill>
                <a:highlight>
                  <a:srgbClr val="F3F3F3"/>
                </a:highlight>
                <a:latin typeface="Arial"/>
                <a:ea typeface="Arial"/>
                <a:cs typeface="Arial"/>
                <a:sym typeface="Arial"/>
              </a:rPr>
              <a:t>Conclusion</a:t>
            </a:r>
            <a:endParaRPr sz="1800" b="0" i="0" u="none" strike="noStrike" cap="none" dirty="0">
              <a:solidFill>
                <a:srgbClr val="000000"/>
              </a:solidFill>
              <a:highlight>
                <a:srgbClr val="F3F3F3"/>
              </a:highlight>
              <a:latin typeface="Arial"/>
              <a:ea typeface="Arial"/>
              <a:cs typeface="Arial"/>
              <a:sym typeface="Arial"/>
            </a:endParaRPr>
          </a:p>
        </p:txBody>
      </p:sp>
      <p:sp>
        <p:nvSpPr>
          <p:cNvPr id="74" name="Google Shape;74;p2"/>
          <p:cNvSpPr txBox="1">
            <a:spLocks noGrp="1"/>
          </p:cNvSpPr>
          <p:nvPr>
            <p:ph type="title"/>
          </p:nvPr>
        </p:nvSpPr>
        <p:spPr>
          <a:xfrm>
            <a:off x="311700" y="33015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a:solidFill>
                  <a:srgbClr val="FFFFFF"/>
                </a:solidFill>
                <a:latin typeface="Arial"/>
                <a:ea typeface="Arial"/>
                <a:cs typeface="Arial"/>
                <a:sym typeface="Arial"/>
              </a:rPr>
              <a:t>Table of Contents</a:t>
            </a:r>
            <a:endParaRPr sz="4000">
              <a:solidFill>
                <a:srgbClr val="FFFFFF"/>
              </a:solidFill>
            </a:endParaRPr>
          </a:p>
        </p:txBody>
      </p:sp>
      <p:sp>
        <p:nvSpPr>
          <p:cNvPr id="75" name="Google Shape;7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500"/>
                                        <p:tgtEl>
                                          <p:spTgt spid="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xEl>
                                              <p:pRg st="1" end="1"/>
                                            </p:txEl>
                                          </p:spTgt>
                                        </p:tgtEl>
                                        <p:attrNameLst>
                                          <p:attrName>style.visibility</p:attrName>
                                        </p:attrNameLst>
                                      </p:cBhvr>
                                      <p:to>
                                        <p:strVal val="visible"/>
                                      </p:to>
                                    </p:set>
                                    <p:animEffect transition="in" filter="fade">
                                      <p:cBhvr>
                                        <p:cTn id="12" dur="500"/>
                                        <p:tgtEl>
                                          <p:spTgt spid="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xEl>
                                              <p:pRg st="2" end="2"/>
                                            </p:txEl>
                                          </p:spTgt>
                                        </p:tgtEl>
                                        <p:attrNameLst>
                                          <p:attrName>style.visibility</p:attrName>
                                        </p:attrNameLst>
                                      </p:cBhvr>
                                      <p:to>
                                        <p:strVal val="visible"/>
                                      </p:to>
                                    </p:set>
                                    <p:animEffect transition="in" filter="fade">
                                      <p:cBhvr>
                                        <p:cTn id="17" dur="500"/>
                                        <p:tgtEl>
                                          <p:spTgt spid="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xEl>
                                              <p:pRg st="3" end="3"/>
                                            </p:txEl>
                                          </p:spTgt>
                                        </p:tgtEl>
                                        <p:attrNameLst>
                                          <p:attrName>style.visibility</p:attrName>
                                        </p:attrNameLst>
                                      </p:cBhvr>
                                      <p:to>
                                        <p:strVal val="visible"/>
                                      </p:to>
                                    </p:set>
                                    <p:animEffect transition="in" filter="fade">
                                      <p:cBhvr>
                                        <p:cTn id="22" dur="500"/>
                                        <p:tgtEl>
                                          <p:spTgt spid="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
                                            <p:txEl>
                                              <p:pRg st="4" end="4"/>
                                            </p:txEl>
                                          </p:spTgt>
                                        </p:tgtEl>
                                        <p:attrNameLst>
                                          <p:attrName>style.visibility</p:attrName>
                                        </p:attrNameLst>
                                      </p:cBhvr>
                                      <p:to>
                                        <p:strVal val="visible"/>
                                      </p:to>
                                    </p:set>
                                    <p:animEffect transition="in" filter="fade">
                                      <p:cBhvr>
                                        <p:cTn id="27" dur="500"/>
                                        <p:tgtEl>
                                          <p:spTgt spid="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3">
                                            <p:txEl>
                                              <p:pRg st="5" end="5"/>
                                            </p:txEl>
                                          </p:spTgt>
                                        </p:tgtEl>
                                        <p:attrNameLst>
                                          <p:attrName>style.visibility</p:attrName>
                                        </p:attrNameLst>
                                      </p:cBhvr>
                                      <p:to>
                                        <p:strVal val="visible"/>
                                      </p:to>
                                    </p:set>
                                    <p:animEffect transition="in" filter="fade">
                                      <p:cBhvr>
                                        <p:cTn id="32" dur="500"/>
                                        <p:tgtEl>
                                          <p:spTgt spid="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3">
                                            <p:txEl>
                                              <p:pRg st="6" end="6"/>
                                            </p:txEl>
                                          </p:spTgt>
                                        </p:tgtEl>
                                        <p:attrNameLst>
                                          <p:attrName>style.visibility</p:attrName>
                                        </p:attrNameLst>
                                      </p:cBhvr>
                                      <p:to>
                                        <p:strVal val="visible"/>
                                      </p:to>
                                    </p:set>
                                    <p:animEffect transition="in" filter="fade">
                                      <p:cBhvr>
                                        <p:cTn id="37" dur="500"/>
                                        <p:tgtEl>
                                          <p:spTgt spid="7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3">
                                            <p:txEl>
                                              <p:pRg st="7" end="7"/>
                                            </p:txEl>
                                          </p:spTgt>
                                        </p:tgtEl>
                                        <p:attrNameLst>
                                          <p:attrName>style.visibility</p:attrName>
                                        </p:attrNameLst>
                                      </p:cBhvr>
                                      <p:to>
                                        <p:strVal val="visible"/>
                                      </p:to>
                                    </p:set>
                                    <p:animEffect transition="in" filter="fade">
                                      <p:cBhvr>
                                        <p:cTn id="42" dur="500"/>
                                        <p:tgtEl>
                                          <p:spTgt spid="7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3">
                                            <p:txEl>
                                              <p:pRg st="8" end="8"/>
                                            </p:txEl>
                                          </p:spTgt>
                                        </p:tgtEl>
                                        <p:attrNameLst>
                                          <p:attrName>style.visibility</p:attrName>
                                        </p:attrNameLst>
                                      </p:cBhvr>
                                      <p:to>
                                        <p:strVal val="visible"/>
                                      </p:to>
                                    </p:set>
                                    <p:animEffect transition="in" filter="fade">
                                      <p:cBhvr>
                                        <p:cTn id="47" dur="500"/>
                                        <p:tgtEl>
                                          <p:spTgt spid="7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C03C-67FF-ECB4-13BE-D6CB0D654BF2}"/>
              </a:ext>
            </a:extLst>
          </p:cNvPr>
          <p:cNvSpPr>
            <a:spLocks noGrp="1"/>
          </p:cNvSpPr>
          <p:nvPr>
            <p:ph type="title"/>
          </p:nvPr>
        </p:nvSpPr>
        <p:spPr>
          <a:xfrm>
            <a:off x="311700" y="327671"/>
            <a:ext cx="8520600" cy="623700"/>
          </a:xfrm>
        </p:spPr>
        <p:txBody>
          <a:bodyPr/>
          <a:lstStyle/>
          <a:p>
            <a:pPr algn="ctr"/>
            <a:r>
              <a:rPr lang="en-US" sz="4000" dirty="0"/>
              <a:t>Work Flow</a:t>
            </a:r>
          </a:p>
        </p:txBody>
      </p:sp>
      <p:sp>
        <p:nvSpPr>
          <p:cNvPr id="3" name="Slide Number Placeholder 2">
            <a:extLst>
              <a:ext uri="{FF2B5EF4-FFF2-40B4-BE49-F238E27FC236}">
                <a16:creationId xmlns:a16="http://schemas.microsoft.com/office/drawing/2014/main" id="{30BA23CE-EA80-3592-812B-8D38A1B0F8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4" name="image5.png">
            <a:extLst>
              <a:ext uri="{FF2B5EF4-FFF2-40B4-BE49-F238E27FC236}">
                <a16:creationId xmlns:a16="http://schemas.microsoft.com/office/drawing/2014/main" id="{3612EA38-D6AD-C4C6-1BFF-AA09869FA97F}"/>
              </a:ext>
            </a:extLst>
          </p:cNvPr>
          <p:cNvPicPr/>
          <p:nvPr/>
        </p:nvPicPr>
        <p:blipFill>
          <a:blip r:embed="rId2"/>
          <a:srcRect/>
          <a:stretch>
            <a:fillRect/>
          </a:stretch>
        </p:blipFill>
        <p:spPr>
          <a:xfrm>
            <a:off x="429131" y="2571750"/>
            <a:ext cx="3298811" cy="1296526"/>
          </a:xfrm>
          <a:prstGeom prst="rect">
            <a:avLst/>
          </a:prstGeom>
          <a:ln/>
        </p:spPr>
      </p:pic>
      <p:pic>
        <p:nvPicPr>
          <p:cNvPr id="5" name="image1.png">
            <a:extLst>
              <a:ext uri="{FF2B5EF4-FFF2-40B4-BE49-F238E27FC236}">
                <a16:creationId xmlns:a16="http://schemas.microsoft.com/office/drawing/2014/main" id="{A2694E2D-3F03-9278-6AFB-3B75EE36F1FD}"/>
              </a:ext>
            </a:extLst>
          </p:cNvPr>
          <p:cNvPicPr/>
          <p:nvPr/>
        </p:nvPicPr>
        <p:blipFill>
          <a:blip r:embed="rId3"/>
          <a:srcRect/>
          <a:stretch>
            <a:fillRect/>
          </a:stretch>
        </p:blipFill>
        <p:spPr>
          <a:xfrm>
            <a:off x="4572000" y="1496291"/>
            <a:ext cx="3056400" cy="3399684"/>
          </a:xfrm>
          <a:prstGeom prst="rect">
            <a:avLst/>
          </a:prstGeom>
          <a:ln/>
        </p:spPr>
      </p:pic>
    </p:spTree>
    <p:extLst>
      <p:ext uri="{BB962C8B-B14F-4D97-AF65-F5344CB8AC3E}">
        <p14:creationId xmlns:p14="http://schemas.microsoft.com/office/powerpoint/2010/main" val="4261008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311725" y="261200"/>
            <a:ext cx="8520600" cy="74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latin typeface="Arial"/>
                <a:ea typeface="Arial"/>
                <a:cs typeface="Arial"/>
                <a:sym typeface="Arial"/>
              </a:rPr>
              <a:t>Future Work &amp; Improvisations</a:t>
            </a:r>
            <a:endParaRPr sz="4000" dirty="0">
              <a:latin typeface="Arial"/>
              <a:ea typeface="Arial"/>
              <a:cs typeface="Arial"/>
              <a:sym typeface="Arial"/>
            </a:endParaRPr>
          </a:p>
        </p:txBody>
      </p:sp>
      <p:sp>
        <p:nvSpPr>
          <p:cNvPr id="186" name="Google Shape;186;p18"/>
          <p:cNvSpPr txBox="1">
            <a:spLocks noGrp="1"/>
          </p:cNvSpPr>
          <p:nvPr>
            <p:ph type="body" idx="2"/>
          </p:nvPr>
        </p:nvSpPr>
        <p:spPr>
          <a:xfrm>
            <a:off x="469375" y="1613450"/>
            <a:ext cx="8282400" cy="3049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Font typeface="Arial"/>
              <a:buChar char="●"/>
            </a:pPr>
            <a:r>
              <a:rPr lang="en" sz="2000" dirty="0">
                <a:solidFill>
                  <a:srgbClr val="000000"/>
                </a:solidFill>
                <a:latin typeface="Arial"/>
                <a:ea typeface="Arial"/>
                <a:cs typeface="Arial"/>
                <a:sym typeface="Arial"/>
              </a:rPr>
              <a:t>In the future, the specified methodologies can be further improved by incorporating the below mentioned specifications in the implementation of  the proposed mechanisms</a:t>
            </a:r>
            <a:endParaRPr sz="2000" dirty="0">
              <a:solidFill>
                <a:srgbClr val="000000"/>
              </a:solidFill>
              <a:latin typeface="Arial"/>
              <a:ea typeface="Arial"/>
              <a:cs typeface="Arial"/>
              <a:sym typeface="Arial"/>
            </a:endParaRPr>
          </a:p>
          <a:p>
            <a:pPr marL="457200" lvl="0" indent="-355600" algn="l" rtl="0">
              <a:lnSpc>
                <a:spcPct val="100000"/>
              </a:lnSpc>
              <a:spcBef>
                <a:spcPts val="0"/>
              </a:spcBef>
              <a:spcAft>
                <a:spcPts val="0"/>
              </a:spcAft>
              <a:buClr>
                <a:srgbClr val="000000"/>
              </a:buClr>
              <a:buSzPts val="2000"/>
              <a:buFont typeface="Arial"/>
              <a:buChar char="●"/>
            </a:pPr>
            <a:r>
              <a:rPr lang="en" sz="2000" dirty="0">
                <a:solidFill>
                  <a:srgbClr val="000000"/>
                </a:solidFill>
                <a:latin typeface="Arial"/>
                <a:ea typeface="Arial"/>
                <a:cs typeface="Arial"/>
                <a:sym typeface="Arial"/>
              </a:rPr>
              <a:t>Expression Recognition can be improved by adding feature for if human in </a:t>
            </a:r>
            <a:r>
              <a:rPr lang="en" sz="2000" dirty="0">
                <a:solidFill>
                  <a:srgbClr val="000000"/>
                </a:solidFill>
                <a:highlight>
                  <a:srgbClr val="F3F3F3"/>
                </a:highlight>
                <a:latin typeface="Arial"/>
                <a:ea typeface="Arial"/>
                <a:cs typeface="Arial"/>
                <a:sym typeface="Arial"/>
              </a:rPr>
              <a:t>wearing glasses attribute.</a:t>
            </a:r>
          </a:p>
          <a:p>
            <a:pPr indent="-355600">
              <a:lnSpc>
                <a:spcPct val="100000"/>
              </a:lnSpc>
              <a:buClr>
                <a:srgbClr val="000000"/>
              </a:buClr>
              <a:buSzPts val="2000"/>
              <a:buFont typeface="Arial"/>
              <a:buChar char="●"/>
            </a:pPr>
            <a:r>
              <a:rPr lang="en-IN" sz="2000" dirty="0">
                <a:solidFill>
                  <a:schemeClr val="tx1">
                    <a:lumMod val="50000"/>
                  </a:schemeClr>
                </a:solidFill>
                <a:highlight>
                  <a:srgbClr val="F3F3F3"/>
                </a:highlight>
              </a:rPr>
              <a:t>There is room for improvement in this project regarding the capability to recognize multiple faces simultaneously instead of just a single face image. Additionally, it involves analysing live video feed images.</a:t>
            </a:r>
          </a:p>
          <a:p>
            <a:pPr marL="457200" lvl="0" indent="-355600" algn="l" rtl="0">
              <a:lnSpc>
                <a:spcPct val="100000"/>
              </a:lnSpc>
              <a:spcBef>
                <a:spcPts val="0"/>
              </a:spcBef>
              <a:spcAft>
                <a:spcPts val="0"/>
              </a:spcAft>
              <a:buClr>
                <a:srgbClr val="000000"/>
              </a:buClr>
              <a:buSzPts val="2000"/>
              <a:buFont typeface="Arial"/>
              <a:buChar char="●"/>
            </a:pPr>
            <a:endParaRPr lang="en" sz="2000" dirty="0">
              <a:solidFill>
                <a:srgbClr val="000000"/>
              </a:solidFill>
              <a:highlight>
                <a:srgbClr val="F3F3F3"/>
              </a:highlight>
              <a:latin typeface="Arial"/>
              <a:ea typeface="Arial"/>
              <a:cs typeface="Arial"/>
              <a:sym typeface="Arial"/>
            </a:endParaRPr>
          </a:p>
          <a:p>
            <a:pPr marL="457200" lvl="0" indent="-355600" algn="l" rtl="0">
              <a:lnSpc>
                <a:spcPct val="100000"/>
              </a:lnSpc>
              <a:spcBef>
                <a:spcPts val="0"/>
              </a:spcBef>
              <a:spcAft>
                <a:spcPts val="0"/>
              </a:spcAft>
              <a:buClr>
                <a:srgbClr val="000000"/>
              </a:buClr>
              <a:buSzPts val="2000"/>
              <a:buFont typeface="Arial"/>
              <a:buChar char="●"/>
            </a:pPr>
            <a:endParaRPr sz="2000" dirty="0">
              <a:solidFill>
                <a:srgbClr val="000000"/>
              </a:solidFill>
              <a:latin typeface="Arial"/>
              <a:ea typeface="Arial"/>
              <a:cs typeface="Arial"/>
              <a:sym typeface="Arial"/>
            </a:endParaRPr>
          </a:p>
        </p:txBody>
      </p:sp>
      <p:sp>
        <p:nvSpPr>
          <p:cNvPr id="187" name="Google Shape;18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animEffect transition="in" filter="fade">
                                      <p:cBhvr>
                                        <p:cTn id="7" dur="500"/>
                                        <p:tgtEl>
                                          <p:spTgt spid="1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xEl>
                                              <p:pRg st="1" end="1"/>
                                            </p:txEl>
                                          </p:spTgt>
                                        </p:tgtEl>
                                        <p:attrNameLst>
                                          <p:attrName>style.visibility</p:attrName>
                                        </p:attrNameLst>
                                      </p:cBhvr>
                                      <p:to>
                                        <p:strVal val="visible"/>
                                      </p:to>
                                    </p:set>
                                    <p:animEffect transition="in" filter="fade">
                                      <p:cBhvr>
                                        <p:cTn id="12" dur="500"/>
                                        <p:tgtEl>
                                          <p:spTgt spid="1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
                                            <p:txEl>
                                              <p:pRg st="2" end="2"/>
                                            </p:txEl>
                                          </p:spTgt>
                                        </p:tgtEl>
                                        <p:attrNameLst>
                                          <p:attrName>style.visibility</p:attrName>
                                        </p:attrNameLst>
                                      </p:cBhvr>
                                      <p:to>
                                        <p:strVal val="visible"/>
                                      </p:to>
                                    </p:set>
                                    <p:animEffect transition="in" filter="fade">
                                      <p:cBhvr>
                                        <p:cTn id="17" dur="500"/>
                                        <p:tgtEl>
                                          <p:spTgt spid="1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311725" y="261200"/>
            <a:ext cx="8520600" cy="74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latin typeface="Arial"/>
                <a:ea typeface="Arial"/>
                <a:cs typeface="Arial"/>
                <a:sym typeface="Arial"/>
              </a:rPr>
              <a:t>Results</a:t>
            </a:r>
            <a:endParaRPr sz="4000" dirty="0">
              <a:latin typeface="Arial"/>
              <a:ea typeface="Arial"/>
              <a:cs typeface="Arial"/>
              <a:sym typeface="Arial"/>
            </a:endParaRPr>
          </a:p>
        </p:txBody>
      </p:sp>
      <p:sp>
        <p:nvSpPr>
          <p:cNvPr id="193" name="Google Shape;193;p19"/>
          <p:cNvSpPr txBox="1">
            <a:spLocks noGrp="1"/>
          </p:cNvSpPr>
          <p:nvPr>
            <p:ph type="body" idx="2"/>
          </p:nvPr>
        </p:nvSpPr>
        <p:spPr>
          <a:xfrm>
            <a:off x="469375" y="1613450"/>
            <a:ext cx="8282400" cy="3049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nSpc>
                <a:spcPct val="100000"/>
              </a:lnSpc>
              <a:spcBef>
                <a:spcPts val="1600"/>
              </a:spcBef>
              <a:buNone/>
            </a:pPr>
            <a:r>
              <a:rPr lang="en-IN" sz="2000" dirty="0">
                <a:solidFill>
                  <a:schemeClr val="tx1">
                    <a:lumMod val="50000"/>
                  </a:schemeClr>
                </a:solidFill>
              </a:rPr>
              <a:t>We were able to identify human age, gender and expression to a fair degree of accuracy, achieving 95.84% rate for age, 94.75% for gender and 91.23% for expression .</a:t>
            </a:r>
          </a:p>
          <a:p>
            <a:pPr marL="0" lvl="0" indent="0">
              <a:lnSpc>
                <a:spcPct val="100000"/>
              </a:lnSpc>
              <a:spcBef>
                <a:spcPts val="1600"/>
              </a:spcBef>
              <a:buNone/>
            </a:pPr>
            <a:r>
              <a:rPr lang="en-IN" sz="2000" dirty="0">
                <a:solidFill>
                  <a:schemeClr val="tx1">
                    <a:lumMod val="50000"/>
                  </a:schemeClr>
                </a:solidFill>
              </a:rPr>
              <a:t>The trained model exhibited excellent performance, showcasing its potential in real-world applications such as security systems, emotion recognition technologies, and personalized marketing</a:t>
            </a:r>
            <a:r>
              <a:rPr lang="en-IN" sz="2000" dirty="0"/>
              <a:t> </a:t>
            </a:r>
            <a:endParaRPr sz="2000" dirty="0">
              <a:solidFill>
                <a:schemeClr val="tx1">
                  <a:lumMod val="50000"/>
                </a:schemeClr>
              </a:solidFill>
              <a:latin typeface="Arial"/>
              <a:ea typeface="Arial"/>
              <a:cs typeface="Arial"/>
              <a:sym typeface="Arial"/>
            </a:endParaRPr>
          </a:p>
        </p:txBody>
      </p:sp>
      <p:sp>
        <p:nvSpPr>
          <p:cNvPr id="194" name="Google Shape;19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fade">
                                      <p:cBhvr>
                                        <p:cTn id="7" dur="500"/>
                                        <p:tgtEl>
                                          <p:spTgt spid="1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
                                            <p:txEl>
                                              <p:pRg st="1" end="1"/>
                                            </p:txEl>
                                          </p:spTgt>
                                        </p:tgtEl>
                                        <p:attrNameLst>
                                          <p:attrName>style.visibility</p:attrName>
                                        </p:attrNameLst>
                                      </p:cBhvr>
                                      <p:to>
                                        <p:strVal val="visible"/>
                                      </p:to>
                                    </p:set>
                                    <p:animEffect transition="in" filter="fade">
                                      <p:cBhvr>
                                        <p:cTn id="12" dur="500"/>
                                        <p:tgtEl>
                                          <p:spTgt spid="1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title"/>
          </p:nvPr>
        </p:nvSpPr>
        <p:spPr>
          <a:xfrm>
            <a:off x="311725" y="261200"/>
            <a:ext cx="8520600" cy="74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a:latin typeface="Arial"/>
                <a:ea typeface="Arial"/>
                <a:cs typeface="Arial"/>
                <a:sym typeface="Arial"/>
              </a:rPr>
              <a:t>Conclusion</a:t>
            </a:r>
            <a:endParaRPr sz="4000">
              <a:latin typeface="Arial"/>
              <a:ea typeface="Arial"/>
              <a:cs typeface="Arial"/>
              <a:sym typeface="Arial"/>
            </a:endParaRPr>
          </a:p>
        </p:txBody>
      </p:sp>
      <p:sp>
        <p:nvSpPr>
          <p:cNvPr id="200" name="Google Shape;200;p20"/>
          <p:cNvSpPr txBox="1">
            <a:spLocks noGrp="1"/>
          </p:cNvSpPr>
          <p:nvPr>
            <p:ph type="body" idx="2"/>
          </p:nvPr>
        </p:nvSpPr>
        <p:spPr>
          <a:xfrm>
            <a:off x="469375" y="1613450"/>
            <a:ext cx="8282400" cy="3049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An approach to detect the age, the gender and the expressions of the human in given image is proposed which uses tiny face detection, ssd mobilenet v1, 68 face landmark models and give better results than many model in this domain.</a:t>
            </a:r>
            <a:endParaRPr sz="2000">
              <a:solidFill>
                <a:srgbClr val="000000"/>
              </a:solidFill>
              <a:latin typeface="Arial"/>
              <a:ea typeface="Arial"/>
              <a:cs typeface="Arial"/>
              <a:sym typeface="Arial"/>
            </a:endParaRPr>
          </a:p>
          <a:p>
            <a:pPr marL="457200" lvl="0" indent="-355600" algn="l" rtl="0">
              <a:lnSpc>
                <a:spcPct val="10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All with an API integration with a working script that runs independently on a Website.</a:t>
            </a:r>
            <a:endParaRPr sz="2000">
              <a:solidFill>
                <a:srgbClr val="000000"/>
              </a:solidFill>
              <a:latin typeface="Arial"/>
              <a:ea typeface="Arial"/>
              <a:cs typeface="Arial"/>
              <a:sym typeface="Arial"/>
            </a:endParaRPr>
          </a:p>
        </p:txBody>
      </p:sp>
      <p:sp>
        <p:nvSpPr>
          <p:cNvPr id="201" name="Google Shape;20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animEffect transition="in" filter="fade">
                                      <p:cBhvr>
                                        <p:cTn id="7" dur="500"/>
                                        <p:tgtEl>
                                          <p:spTgt spid="2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xEl>
                                              <p:pRg st="1" end="1"/>
                                            </p:txEl>
                                          </p:spTgt>
                                        </p:tgtEl>
                                        <p:attrNameLst>
                                          <p:attrName>style.visibility</p:attrName>
                                        </p:attrNameLst>
                                      </p:cBhvr>
                                      <p:to>
                                        <p:strVal val="visible"/>
                                      </p:to>
                                    </p:set>
                                    <p:animEffect transition="in" filter="fade">
                                      <p:cBhvr>
                                        <p:cTn id="12" dur="500"/>
                                        <p:tgtEl>
                                          <p:spTgt spid="2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--The End--</a:t>
            </a:r>
            <a:endParaRPr/>
          </a:p>
        </p:txBody>
      </p:sp>
      <p:sp>
        <p:nvSpPr>
          <p:cNvPr id="207" name="Google Shape;20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sp>
        <p:nvSpPr>
          <p:cNvPr id="208" name="Google Shape;208;p21"/>
          <p:cNvSpPr/>
          <p:nvPr/>
        </p:nvSpPr>
        <p:spPr>
          <a:xfrm>
            <a:off x="2594536" y="2110085"/>
            <a:ext cx="3954930"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5400" b="1" i="0" u="none" strike="noStrike" cap="none">
                <a:solidFill>
                  <a:srgbClr val="000000"/>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title"/>
          </p:nvPr>
        </p:nvSpPr>
        <p:spPr>
          <a:xfrm>
            <a:off x="311700" y="3000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a:t>Problem Statement</a:t>
            </a:r>
            <a:endParaRPr sz="4000"/>
          </a:p>
        </p:txBody>
      </p:sp>
      <p:sp>
        <p:nvSpPr>
          <p:cNvPr id="95" name="Google Shape;95;p5"/>
          <p:cNvSpPr txBox="1">
            <a:spLocks noGrp="1"/>
          </p:cNvSpPr>
          <p:nvPr>
            <p:ph type="body" idx="4294967295"/>
          </p:nvPr>
        </p:nvSpPr>
        <p:spPr>
          <a:xfrm>
            <a:off x="364325" y="1382325"/>
            <a:ext cx="8422500" cy="3354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1600"/>
              </a:spcBef>
              <a:spcAft>
                <a:spcPts val="0"/>
              </a:spcAft>
              <a:buSzPts val="1300"/>
              <a:buNone/>
            </a:pPr>
            <a:endParaRPr sz="2000">
              <a:solidFill>
                <a:srgbClr val="000000"/>
              </a:solidFill>
              <a:latin typeface="Arial"/>
              <a:ea typeface="Arial"/>
              <a:cs typeface="Arial"/>
              <a:sym typeface="Arial"/>
            </a:endParaRPr>
          </a:p>
          <a:p>
            <a:pPr marL="457200" lvl="0" indent="-355600" algn="just" rtl="0">
              <a:lnSpc>
                <a:spcPct val="100000"/>
              </a:lnSpc>
              <a:spcBef>
                <a:spcPts val="1600"/>
              </a:spcBef>
              <a:spcAft>
                <a:spcPts val="0"/>
              </a:spcAft>
              <a:buClr>
                <a:srgbClr val="000000"/>
              </a:buClr>
              <a:buSzPts val="2000"/>
              <a:buFont typeface="Arial"/>
              <a:buChar char="●"/>
            </a:pPr>
            <a:r>
              <a:rPr lang="en" sz="2000">
                <a:solidFill>
                  <a:srgbClr val="000000"/>
                </a:solidFill>
                <a:latin typeface="Arial"/>
                <a:ea typeface="Arial"/>
                <a:cs typeface="Arial"/>
                <a:sym typeface="Arial"/>
              </a:rPr>
              <a:t>To build a expression, gender and age detector that can approximately guess the gender, age and expression (Neutral, Surprised, Disgusted, Fearful, Sad, Angry, Happy) of the person in a picture using Deep Learning</a:t>
            </a:r>
            <a:endParaRPr sz="800">
              <a:solidFill>
                <a:srgbClr val="000000"/>
              </a:solidFill>
              <a:latin typeface="Arial"/>
              <a:ea typeface="Arial"/>
              <a:cs typeface="Arial"/>
              <a:sym typeface="Arial"/>
            </a:endParaRPr>
          </a:p>
        </p:txBody>
      </p:sp>
      <p:sp>
        <p:nvSpPr>
          <p:cNvPr id="96" name="Google Shape;9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
                                            <p:txEl>
                                              <p:pRg st="1" end="1"/>
                                            </p:txEl>
                                          </p:spTgt>
                                        </p:tgtEl>
                                        <p:attrNameLst>
                                          <p:attrName>style.visibility</p:attrName>
                                        </p:attrNameLst>
                                      </p:cBhvr>
                                      <p:to>
                                        <p:strVal val="visible"/>
                                      </p:to>
                                    </p:set>
                                    <p:animEffect transition="in" filter="fade">
                                      <p:cBhvr>
                                        <p:cTn id="12" dur="500"/>
                                        <p:tgtEl>
                                          <p:spTgt spid="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title"/>
          </p:nvPr>
        </p:nvSpPr>
        <p:spPr>
          <a:xfrm>
            <a:off x="311700" y="2773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a:latin typeface="Arial"/>
                <a:ea typeface="Arial"/>
                <a:cs typeface="Arial"/>
                <a:sym typeface="Arial"/>
              </a:rPr>
              <a:t>Introduction</a:t>
            </a:r>
            <a:endParaRPr>
              <a:latin typeface="Arial"/>
              <a:ea typeface="Arial"/>
              <a:cs typeface="Arial"/>
              <a:sym typeface="Arial"/>
            </a:endParaRPr>
          </a:p>
        </p:txBody>
      </p:sp>
      <p:sp>
        <p:nvSpPr>
          <p:cNvPr id="81" name="Google Shape;81;p3"/>
          <p:cNvSpPr txBox="1"/>
          <p:nvPr/>
        </p:nvSpPr>
        <p:spPr>
          <a:xfrm>
            <a:off x="459450" y="1561350"/>
            <a:ext cx="8241600" cy="3292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457200" marR="0" lvl="0" indent="-336550" algn="just" rtl="0">
              <a:lnSpc>
                <a:spcPct val="100000"/>
              </a:lnSpc>
              <a:spcBef>
                <a:spcPts val="0"/>
              </a:spcBef>
              <a:spcAft>
                <a:spcPts val="0"/>
              </a:spcAft>
              <a:buClr>
                <a:srgbClr val="000000"/>
              </a:buClr>
              <a:buSzPts val="1700"/>
              <a:buFont typeface="Arial"/>
              <a:buChar char="●"/>
            </a:pPr>
            <a:r>
              <a:rPr lang="en" sz="1700" b="0" i="0" u="none" strike="noStrike" cap="none">
                <a:solidFill>
                  <a:srgbClr val="000000"/>
                </a:solidFill>
                <a:latin typeface="Arial"/>
                <a:ea typeface="Arial"/>
                <a:cs typeface="Arial"/>
                <a:sym typeface="Arial"/>
              </a:rPr>
              <a:t>The aim is to predict the age, gender and expression of individuals using image data sets. </a:t>
            </a:r>
            <a:endParaRPr sz="1700" b="0" i="0" u="none" strike="noStrike" cap="none">
              <a:solidFill>
                <a:srgbClr val="000000"/>
              </a:solidFill>
              <a:latin typeface="Arial"/>
              <a:ea typeface="Arial"/>
              <a:cs typeface="Arial"/>
              <a:sym typeface="Arial"/>
            </a:endParaRPr>
          </a:p>
          <a:p>
            <a:pPr marL="457200" marR="0" lvl="0" indent="-336550" algn="just" rtl="0">
              <a:lnSpc>
                <a:spcPct val="100000"/>
              </a:lnSpc>
              <a:spcBef>
                <a:spcPts val="0"/>
              </a:spcBef>
              <a:spcAft>
                <a:spcPts val="0"/>
              </a:spcAft>
              <a:buClr>
                <a:srgbClr val="000000"/>
              </a:buClr>
              <a:buSzPts val="1700"/>
              <a:buFont typeface="Arial"/>
              <a:buChar char="●"/>
            </a:pPr>
            <a:r>
              <a:rPr lang="en" sz="1700" b="0" i="0" u="none" strike="noStrike" cap="none">
                <a:solidFill>
                  <a:srgbClr val="000000"/>
                </a:solidFill>
                <a:latin typeface="Arial"/>
                <a:ea typeface="Arial"/>
                <a:cs typeface="Arial"/>
                <a:sym typeface="Arial"/>
              </a:rPr>
              <a:t>A growing number of applications, especially after the increase in social networks and social media, are being concerned with automatic age classification. </a:t>
            </a:r>
            <a:endParaRPr sz="1700" b="0" i="0" u="none" strike="noStrike" cap="none">
              <a:solidFill>
                <a:srgbClr val="000000"/>
              </a:solidFill>
              <a:latin typeface="Arial"/>
              <a:ea typeface="Arial"/>
              <a:cs typeface="Arial"/>
              <a:sym typeface="Arial"/>
            </a:endParaRPr>
          </a:p>
          <a:p>
            <a:pPr marL="457200" marR="0" lvl="0" indent="-336550" algn="just" rtl="0">
              <a:lnSpc>
                <a:spcPct val="100000"/>
              </a:lnSpc>
              <a:spcBef>
                <a:spcPts val="0"/>
              </a:spcBef>
              <a:spcAft>
                <a:spcPts val="0"/>
              </a:spcAft>
              <a:buClr>
                <a:srgbClr val="000000"/>
              </a:buClr>
              <a:buSzPts val="1700"/>
              <a:buFont typeface="Arial"/>
              <a:buChar char="●"/>
            </a:pPr>
            <a:r>
              <a:rPr lang="en" sz="1700" b="0" i="0" u="none" strike="noStrike" cap="none">
                <a:solidFill>
                  <a:srgbClr val="000000"/>
                </a:solidFill>
                <a:latin typeface="Arial"/>
                <a:ea typeface="Arial"/>
                <a:cs typeface="Arial"/>
                <a:sym typeface="Arial"/>
              </a:rPr>
              <a:t>Age, gender and expression are the three most fundamental facial qualities in social interaction. In smart applications, such as access control, human computer interaction, enforcement, marketing intelligence and visual supervision, etc, it is important to make age evaluations using one facial image. </a:t>
            </a:r>
            <a:endParaRPr sz="1700" b="0" i="0" u="none" strike="noStrike" cap="none">
              <a:solidFill>
                <a:srgbClr val="000000"/>
              </a:solidFill>
              <a:latin typeface="Arial"/>
              <a:ea typeface="Arial"/>
              <a:cs typeface="Arial"/>
              <a:sym typeface="Arial"/>
            </a:endParaRPr>
          </a:p>
          <a:p>
            <a:pPr marL="457200" marR="0" lvl="0" indent="-336550" algn="just" rtl="0">
              <a:lnSpc>
                <a:spcPct val="100000"/>
              </a:lnSpc>
              <a:spcBef>
                <a:spcPts val="0"/>
              </a:spcBef>
              <a:spcAft>
                <a:spcPts val="0"/>
              </a:spcAft>
              <a:buClr>
                <a:srgbClr val="000000"/>
              </a:buClr>
              <a:buSzPts val="1700"/>
              <a:buFont typeface="Arial"/>
              <a:buChar char="●"/>
            </a:pPr>
            <a:r>
              <a:rPr lang="en" sz="1700" b="0" i="0" u="none" strike="noStrike" cap="none">
                <a:solidFill>
                  <a:srgbClr val="000000"/>
                </a:solidFill>
                <a:latin typeface="Arial"/>
                <a:ea typeface="Arial"/>
                <a:cs typeface="Arial"/>
                <a:sym typeface="Arial"/>
              </a:rPr>
              <a:t>Machine learning: supervised learning, image recognition, and deep learning: a ground-breaking neural network and profound learning are the most common technologies.</a:t>
            </a:r>
            <a:endParaRPr sz="1700" b="0" i="0" u="none" strike="noStrike" cap="none">
              <a:solidFill>
                <a:srgbClr val="000000"/>
              </a:solidFill>
              <a:latin typeface="Arial"/>
              <a:ea typeface="Arial"/>
              <a:cs typeface="Arial"/>
              <a:sym typeface="Arial"/>
            </a:endParaRPr>
          </a:p>
        </p:txBody>
      </p:sp>
      <p:sp>
        <p:nvSpPr>
          <p:cNvPr id="82" name="Google Shape;82;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fad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fade">
                                      <p:cBhvr>
                                        <p:cTn id="12" dur="500"/>
                                        <p:tgtEl>
                                          <p:spTgt spid="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fade">
                                      <p:cBhvr>
                                        <p:cTn id="17" dur="5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
                                            <p:txEl>
                                              <p:pRg st="3" end="3"/>
                                            </p:txEl>
                                          </p:spTgt>
                                        </p:tgtEl>
                                        <p:attrNameLst>
                                          <p:attrName>style.visibility</p:attrName>
                                        </p:attrNameLst>
                                      </p:cBhvr>
                                      <p:to>
                                        <p:strVal val="visible"/>
                                      </p:to>
                                    </p:set>
                                    <p:animEffect transition="in" filter="fade">
                                      <p:cBhvr>
                                        <p:cTn id="22" dur="500"/>
                                        <p:tgtEl>
                                          <p:spTgt spid="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p:nvPr/>
        </p:nvSpPr>
        <p:spPr>
          <a:xfrm>
            <a:off x="156450" y="1466775"/>
            <a:ext cx="8742300" cy="32562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457200" marR="0" lvl="0" indent="-342900" algn="just"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highlight>
                  <a:srgbClr val="F3F3F3"/>
                </a:highlight>
                <a:latin typeface="Arial"/>
                <a:ea typeface="Arial"/>
                <a:cs typeface="Arial"/>
                <a:sym typeface="Arial"/>
              </a:rPr>
              <a:t>The aim of proposed system is to build complete analysis of face i.e. age, gender, expression on face.</a:t>
            </a:r>
            <a:endParaRPr sz="1800" b="0" i="0" u="none" strike="noStrike" cap="none" dirty="0">
              <a:solidFill>
                <a:srgbClr val="000000"/>
              </a:solidFill>
              <a:highlight>
                <a:srgbClr val="F3F3F3"/>
              </a:highlight>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highlight>
                  <a:srgbClr val="F3F3F3"/>
                </a:highlight>
                <a:latin typeface="Arial"/>
                <a:ea typeface="Arial"/>
                <a:cs typeface="Arial"/>
                <a:sym typeface="Arial"/>
              </a:rPr>
              <a:t>Our main aim to build ensemble model which will on maximum available database giving best results.</a:t>
            </a:r>
            <a:endParaRPr sz="1800" b="0" i="0" u="none" strike="noStrike" cap="none" dirty="0">
              <a:solidFill>
                <a:srgbClr val="000000"/>
              </a:solidFill>
              <a:highlight>
                <a:srgbClr val="F3F3F3"/>
              </a:highlight>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highlight>
                  <a:srgbClr val="F3F3F3"/>
                </a:highlight>
                <a:latin typeface="Arial"/>
                <a:ea typeface="Arial"/>
                <a:cs typeface="Arial"/>
                <a:sym typeface="Arial"/>
              </a:rPr>
              <a:t>There are 2 process in proposed work:</a:t>
            </a:r>
            <a:endParaRPr sz="1800" b="0" i="0" u="none" strike="noStrike" cap="none" dirty="0">
              <a:solidFill>
                <a:srgbClr val="000000"/>
              </a:solidFill>
              <a:highlight>
                <a:srgbClr val="F3F3F3"/>
              </a:highlight>
              <a:latin typeface="Arial"/>
              <a:ea typeface="Arial"/>
              <a:cs typeface="Arial"/>
              <a:sym typeface="Arial"/>
            </a:endParaRPr>
          </a:p>
          <a:p>
            <a:pPr marL="914400" marR="0" lvl="0" indent="-342900" algn="just" rtl="0">
              <a:lnSpc>
                <a:spcPct val="100000"/>
              </a:lnSpc>
              <a:spcBef>
                <a:spcPts val="0"/>
              </a:spcBef>
              <a:spcAft>
                <a:spcPts val="0"/>
              </a:spcAft>
              <a:buClr>
                <a:srgbClr val="000000"/>
              </a:buClr>
              <a:buSzPts val="1800"/>
              <a:buFont typeface="Arial"/>
              <a:buAutoNum type="arabicPeriod"/>
            </a:pPr>
            <a:r>
              <a:rPr lang="en" sz="1800" b="1" i="0" u="none" strike="noStrike" cap="none" dirty="0">
                <a:solidFill>
                  <a:srgbClr val="000000"/>
                </a:solidFill>
                <a:highlight>
                  <a:srgbClr val="F3F3F3"/>
                </a:highlight>
                <a:latin typeface="Arial"/>
                <a:ea typeface="Arial"/>
                <a:cs typeface="Arial"/>
                <a:sym typeface="Arial"/>
              </a:rPr>
              <a:t>Age and Gender </a:t>
            </a:r>
            <a:r>
              <a:rPr lang="en" sz="1800" b="1" i="0" u="none" strike="noStrike" cap="none" dirty="0" err="1">
                <a:solidFill>
                  <a:srgbClr val="000000"/>
                </a:solidFill>
                <a:highlight>
                  <a:srgbClr val="F3F3F3"/>
                </a:highlight>
                <a:latin typeface="Arial"/>
                <a:ea typeface="Arial"/>
                <a:cs typeface="Arial"/>
                <a:sym typeface="Arial"/>
              </a:rPr>
              <a:t>recognition:</a:t>
            </a:r>
            <a:r>
              <a:rPr lang="en" sz="1800" b="0" i="0" u="none" strike="noStrike" cap="none" dirty="0" err="1">
                <a:solidFill>
                  <a:srgbClr val="000000"/>
                </a:solidFill>
                <a:highlight>
                  <a:srgbClr val="F3F3F3"/>
                </a:highlight>
                <a:latin typeface="Arial"/>
                <a:ea typeface="Arial"/>
                <a:cs typeface="Arial"/>
                <a:sym typeface="Arial"/>
              </a:rPr>
              <a:t>The</a:t>
            </a:r>
            <a:r>
              <a:rPr lang="en" sz="1800" b="0" i="0" u="none" strike="noStrike" cap="none" dirty="0">
                <a:solidFill>
                  <a:srgbClr val="000000"/>
                </a:solidFill>
                <a:highlight>
                  <a:srgbClr val="F3F3F3"/>
                </a:highlight>
                <a:latin typeface="Arial"/>
                <a:ea typeface="Arial"/>
                <a:cs typeface="Arial"/>
                <a:sym typeface="Arial"/>
              </a:rPr>
              <a:t> main objective of the proposed work to develop a model for the prediction of human age and gender.</a:t>
            </a:r>
            <a:endParaRPr sz="1800" b="0" i="0" u="none" strike="noStrike" cap="none" dirty="0">
              <a:solidFill>
                <a:srgbClr val="000000"/>
              </a:solidFill>
              <a:highlight>
                <a:srgbClr val="F3F3F3"/>
              </a:highlight>
              <a:latin typeface="Arial"/>
              <a:ea typeface="Arial"/>
              <a:cs typeface="Arial"/>
              <a:sym typeface="Arial"/>
            </a:endParaRPr>
          </a:p>
          <a:p>
            <a:pPr marL="914400" marR="0" lvl="0" indent="-342900" algn="just" rtl="0">
              <a:lnSpc>
                <a:spcPct val="100000"/>
              </a:lnSpc>
              <a:spcBef>
                <a:spcPts val="0"/>
              </a:spcBef>
              <a:spcAft>
                <a:spcPts val="0"/>
              </a:spcAft>
              <a:buClr>
                <a:srgbClr val="000000"/>
              </a:buClr>
              <a:buSzPts val="1800"/>
              <a:buFont typeface="Arial"/>
              <a:buAutoNum type="arabicPeriod"/>
            </a:pPr>
            <a:r>
              <a:rPr lang="en" sz="1800" b="1" i="0" u="none" strike="noStrike" cap="none" dirty="0">
                <a:solidFill>
                  <a:srgbClr val="000000"/>
                </a:solidFill>
                <a:highlight>
                  <a:srgbClr val="F3F3F3"/>
                </a:highlight>
                <a:latin typeface="Arial"/>
                <a:ea typeface="Arial"/>
                <a:cs typeface="Arial"/>
                <a:sym typeface="Arial"/>
              </a:rPr>
              <a:t>Expression Recognition</a:t>
            </a:r>
            <a:r>
              <a:rPr lang="en" sz="1800" b="0" i="0" u="none" strike="noStrike" cap="none" dirty="0">
                <a:solidFill>
                  <a:srgbClr val="000000"/>
                </a:solidFill>
                <a:highlight>
                  <a:srgbClr val="F3F3F3"/>
                </a:highlight>
                <a:latin typeface="Arial"/>
                <a:ea typeface="Arial"/>
                <a:cs typeface="Arial"/>
                <a:sym typeface="Arial"/>
              </a:rPr>
              <a:t>: The main objective of the proposed work to develop a model for the prediction of human facial expression.</a:t>
            </a:r>
            <a:endParaRPr sz="1800" b="0" i="0" u="none" strike="noStrike" cap="none" dirty="0">
              <a:solidFill>
                <a:srgbClr val="000000"/>
              </a:solidFill>
              <a:highlight>
                <a:srgbClr val="F3F3F3"/>
              </a:highlight>
              <a:latin typeface="Arial"/>
              <a:ea typeface="Arial"/>
              <a:cs typeface="Arial"/>
              <a:sym typeface="Arial"/>
            </a:endParaRPr>
          </a:p>
          <a:p>
            <a:pPr marL="457200" marR="0" lvl="0" indent="-342900" algn="just" rtl="0">
              <a:lnSpc>
                <a:spcPct val="100000"/>
              </a:lnSpc>
              <a:spcBef>
                <a:spcPts val="0"/>
              </a:spcBef>
              <a:spcAft>
                <a:spcPts val="0"/>
              </a:spcAft>
              <a:buClr>
                <a:srgbClr val="000000"/>
              </a:buClr>
              <a:buSzPts val="1800"/>
              <a:buFont typeface="Arial"/>
              <a:buChar char="●"/>
            </a:pPr>
            <a:r>
              <a:rPr lang="en" sz="1800" b="0" i="0" u="none" strike="noStrike" cap="none" dirty="0">
                <a:solidFill>
                  <a:srgbClr val="000000"/>
                </a:solidFill>
                <a:highlight>
                  <a:srgbClr val="F3F3F3"/>
                </a:highlight>
                <a:latin typeface="Arial"/>
                <a:ea typeface="Arial"/>
                <a:cs typeface="Arial"/>
                <a:sym typeface="Arial"/>
              </a:rPr>
              <a:t>We will be building website were we will use our trained model to recognize age, gender, expression of human in given image.</a:t>
            </a:r>
            <a:endParaRPr sz="1800" b="0" i="0" u="none" strike="noStrike" cap="none" dirty="0">
              <a:solidFill>
                <a:srgbClr val="000000"/>
              </a:solidFill>
              <a:highlight>
                <a:srgbClr val="F3F3F3"/>
              </a:highlight>
              <a:latin typeface="Arial"/>
              <a:ea typeface="Arial"/>
              <a:cs typeface="Arial"/>
              <a:sym typeface="Arial"/>
            </a:endParaRPr>
          </a:p>
        </p:txBody>
      </p:sp>
      <p:sp>
        <p:nvSpPr>
          <p:cNvPr id="116" name="Google Shape;116;p8"/>
          <p:cNvSpPr txBox="1">
            <a:spLocks noGrp="1"/>
          </p:cNvSpPr>
          <p:nvPr>
            <p:ph type="title"/>
          </p:nvPr>
        </p:nvSpPr>
        <p:spPr>
          <a:xfrm>
            <a:off x="311700" y="247023"/>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dirty="0">
                <a:solidFill>
                  <a:srgbClr val="FFFFFF"/>
                </a:solidFill>
                <a:latin typeface="Arial"/>
                <a:ea typeface="Arial"/>
                <a:cs typeface="Arial"/>
                <a:sym typeface="Arial"/>
              </a:rPr>
              <a:t>Proposed System</a:t>
            </a:r>
            <a:endParaRPr sz="4000" dirty="0">
              <a:solidFill>
                <a:srgbClr val="FFFFFF"/>
              </a:solidFill>
            </a:endParaRPr>
          </a:p>
        </p:txBody>
      </p:sp>
      <p:sp>
        <p:nvSpPr>
          <p:cNvPr id="117" name="Google Shape;11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5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5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5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500"/>
                                        <p:tgtEl>
                                          <p:spTgt spid="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xEl>
                                              <p:pRg st="4" end="4"/>
                                            </p:txEl>
                                          </p:spTgt>
                                        </p:tgtEl>
                                        <p:attrNameLst>
                                          <p:attrName>style.visibility</p:attrName>
                                        </p:attrNameLst>
                                      </p:cBhvr>
                                      <p:to>
                                        <p:strVal val="visible"/>
                                      </p:to>
                                    </p:set>
                                    <p:animEffect transition="in" filter="fade">
                                      <p:cBhvr>
                                        <p:cTn id="27" dur="500"/>
                                        <p:tgtEl>
                                          <p:spTgt spid="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5">
                                            <p:txEl>
                                              <p:pRg st="5" end="5"/>
                                            </p:txEl>
                                          </p:spTgt>
                                        </p:tgtEl>
                                        <p:attrNameLst>
                                          <p:attrName>style.visibility</p:attrName>
                                        </p:attrNameLst>
                                      </p:cBhvr>
                                      <p:to>
                                        <p:strVal val="visible"/>
                                      </p:to>
                                    </p:set>
                                    <p:animEffect transition="in" filter="fade">
                                      <p:cBhvr>
                                        <p:cTn id="32" dur="500"/>
                                        <p:tgtEl>
                                          <p:spTgt spid="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txBox="1"/>
          <p:nvPr/>
        </p:nvSpPr>
        <p:spPr>
          <a:xfrm>
            <a:off x="156450" y="1466775"/>
            <a:ext cx="8726700" cy="33123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900"/>
              <a:buFont typeface="Arial"/>
              <a:buNone/>
            </a:pPr>
            <a:r>
              <a:rPr lang="en" sz="1900" b="0" i="0" u="none" strike="noStrike" cap="none">
                <a:solidFill>
                  <a:srgbClr val="000000"/>
                </a:solidFill>
                <a:highlight>
                  <a:srgbClr val="F3F3F3"/>
                </a:highlight>
                <a:latin typeface="Arial"/>
                <a:ea typeface="Arial"/>
                <a:cs typeface="Arial"/>
                <a:sym typeface="Arial"/>
              </a:rPr>
              <a:t>Our models are divided into three steps:</a:t>
            </a:r>
            <a:endParaRPr sz="1900" b="0" i="0" u="none" strike="noStrike" cap="none">
              <a:solidFill>
                <a:srgbClr val="000000"/>
              </a:solidFill>
              <a:highlight>
                <a:srgbClr val="F3F3F3"/>
              </a:highlight>
              <a:latin typeface="Arial"/>
              <a:ea typeface="Arial"/>
              <a:cs typeface="Arial"/>
              <a:sym typeface="Arial"/>
            </a:endParaRPr>
          </a:p>
          <a:p>
            <a:pPr marL="0" marR="0" lvl="0" indent="457200" algn="just" rtl="0">
              <a:lnSpc>
                <a:spcPct val="100000"/>
              </a:lnSpc>
              <a:spcBef>
                <a:spcPts val="0"/>
              </a:spcBef>
              <a:spcAft>
                <a:spcPts val="0"/>
              </a:spcAft>
              <a:buClr>
                <a:srgbClr val="000000"/>
              </a:buClr>
              <a:buSzPts val="1900"/>
              <a:buFont typeface="Arial"/>
              <a:buNone/>
            </a:pPr>
            <a:r>
              <a:rPr lang="en" sz="1900" b="0" i="0" u="none" strike="noStrike" cap="none">
                <a:solidFill>
                  <a:srgbClr val="000000"/>
                </a:solidFill>
                <a:highlight>
                  <a:srgbClr val="F3F3F3"/>
                </a:highlight>
                <a:latin typeface="Arial"/>
                <a:ea typeface="Arial"/>
                <a:cs typeface="Arial"/>
                <a:sym typeface="Arial"/>
              </a:rPr>
              <a:t>A. Face Expression Recognition:</a:t>
            </a:r>
            <a:endParaRPr sz="1900" b="0" i="0" u="none" strike="noStrike" cap="none">
              <a:solidFill>
                <a:srgbClr val="000000"/>
              </a:solidFill>
              <a:highlight>
                <a:srgbClr val="F3F3F3"/>
              </a:highlight>
              <a:latin typeface="Arial"/>
              <a:ea typeface="Arial"/>
              <a:cs typeface="Arial"/>
              <a:sym typeface="Arial"/>
            </a:endParaRPr>
          </a:p>
          <a:p>
            <a:pPr marL="1371600" marR="0" lvl="0" indent="-349250" algn="just" rtl="0">
              <a:lnSpc>
                <a:spcPct val="100000"/>
              </a:lnSpc>
              <a:spcBef>
                <a:spcPts val="0"/>
              </a:spcBef>
              <a:spcAft>
                <a:spcPts val="0"/>
              </a:spcAft>
              <a:buClr>
                <a:srgbClr val="000000"/>
              </a:buClr>
              <a:buSzPts val="1900"/>
              <a:buFont typeface="Arial"/>
              <a:buAutoNum type="arabicPeriod"/>
            </a:pPr>
            <a:r>
              <a:rPr lang="en" sz="1900" b="0" i="0" u="none" strike="noStrike" cap="none">
                <a:solidFill>
                  <a:srgbClr val="000000"/>
                </a:solidFill>
                <a:highlight>
                  <a:srgbClr val="F3F3F3"/>
                </a:highlight>
                <a:latin typeface="Arial"/>
                <a:ea typeface="Arial"/>
                <a:cs typeface="Arial"/>
                <a:sym typeface="Arial"/>
              </a:rPr>
              <a:t>Face Detection (Tiny Face Detection Model)</a:t>
            </a:r>
            <a:endParaRPr sz="1900" b="0" i="0" u="none" strike="noStrike" cap="none">
              <a:solidFill>
                <a:srgbClr val="000000"/>
              </a:solidFill>
              <a:highlight>
                <a:srgbClr val="F3F3F3"/>
              </a:highlight>
              <a:latin typeface="Arial"/>
              <a:ea typeface="Arial"/>
              <a:cs typeface="Arial"/>
              <a:sym typeface="Arial"/>
            </a:endParaRPr>
          </a:p>
          <a:p>
            <a:pPr marL="1371600" marR="0" lvl="0" indent="-349250" algn="just" rtl="0">
              <a:lnSpc>
                <a:spcPct val="100000"/>
              </a:lnSpc>
              <a:spcBef>
                <a:spcPts val="0"/>
              </a:spcBef>
              <a:spcAft>
                <a:spcPts val="0"/>
              </a:spcAft>
              <a:buClr>
                <a:srgbClr val="000000"/>
              </a:buClr>
              <a:buSzPts val="1900"/>
              <a:buFont typeface="Arial"/>
              <a:buAutoNum type="arabicPeriod"/>
            </a:pPr>
            <a:r>
              <a:rPr lang="en" sz="1900" b="0" i="0" u="none" strike="noStrike" cap="none">
                <a:solidFill>
                  <a:srgbClr val="000000"/>
                </a:solidFill>
                <a:highlight>
                  <a:srgbClr val="F3F3F3"/>
                </a:highlight>
                <a:latin typeface="Arial"/>
                <a:ea typeface="Arial"/>
                <a:cs typeface="Arial"/>
                <a:sym typeface="Arial"/>
              </a:rPr>
              <a:t>Face Landmark Detection (68 Point Face Landmark Detection Models)</a:t>
            </a:r>
            <a:endParaRPr sz="1900" b="0" i="0" u="none" strike="noStrike" cap="none">
              <a:solidFill>
                <a:srgbClr val="000000"/>
              </a:solidFill>
              <a:highlight>
                <a:srgbClr val="F3F3F3"/>
              </a:highlight>
              <a:latin typeface="Arial"/>
              <a:ea typeface="Arial"/>
              <a:cs typeface="Arial"/>
              <a:sym typeface="Arial"/>
            </a:endParaRPr>
          </a:p>
          <a:p>
            <a:pPr marL="1371600" marR="0" lvl="0" indent="-349250" algn="just" rtl="0">
              <a:lnSpc>
                <a:spcPct val="100000"/>
              </a:lnSpc>
              <a:spcBef>
                <a:spcPts val="0"/>
              </a:spcBef>
              <a:spcAft>
                <a:spcPts val="0"/>
              </a:spcAft>
              <a:buClr>
                <a:srgbClr val="000000"/>
              </a:buClr>
              <a:buSzPts val="1900"/>
              <a:buFont typeface="Arial"/>
              <a:buAutoNum type="arabicPeriod"/>
            </a:pPr>
            <a:r>
              <a:rPr lang="en" sz="1900" b="0" i="0" u="none" strike="noStrike" cap="none">
                <a:solidFill>
                  <a:srgbClr val="000000"/>
                </a:solidFill>
                <a:highlight>
                  <a:srgbClr val="F3F3F3"/>
                </a:highlight>
                <a:latin typeface="Arial"/>
                <a:ea typeface="Arial"/>
                <a:cs typeface="Arial"/>
                <a:sym typeface="Arial"/>
              </a:rPr>
              <a:t>Face Expression Recognition Model</a:t>
            </a:r>
            <a:endParaRPr sz="1900" b="0" i="0" u="none" strike="noStrike" cap="none">
              <a:solidFill>
                <a:srgbClr val="000000"/>
              </a:solidFill>
              <a:highlight>
                <a:srgbClr val="F3F3F3"/>
              </a:highlight>
              <a:latin typeface="Arial"/>
              <a:ea typeface="Arial"/>
              <a:cs typeface="Arial"/>
              <a:sym typeface="Arial"/>
            </a:endParaRPr>
          </a:p>
          <a:p>
            <a:pPr marL="0" marR="0" lvl="0" indent="457200" algn="just" rtl="0">
              <a:lnSpc>
                <a:spcPct val="100000"/>
              </a:lnSpc>
              <a:spcBef>
                <a:spcPts val="0"/>
              </a:spcBef>
              <a:spcAft>
                <a:spcPts val="0"/>
              </a:spcAft>
              <a:buClr>
                <a:srgbClr val="000000"/>
              </a:buClr>
              <a:buSzPts val="1900"/>
              <a:buFont typeface="Arial"/>
              <a:buNone/>
            </a:pPr>
            <a:r>
              <a:rPr lang="en" sz="1900" b="0" i="0" u="none" strike="noStrike" cap="none">
                <a:solidFill>
                  <a:srgbClr val="000000"/>
                </a:solidFill>
                <a:highlight>
                  <a:srgbClr val="F3F3F3"/>
                </a:highlight>
                <a:latin typeface="Arial"/>
                <a:ea typeface="Arial"/>
                <a:cs typeface="Arial"/>
                <a:sym typeface="Arial"/>
              </a:rPr>
              <a:t>B. Age &amp; Gender Recognition:</a:t>
            </a:r>
            <a:endParaRPr sz="1900" b="0" i="0" u="none" strike="noStrike" cap="none">
              <a:solidFill>
                <a:srgbClr val="000000"/>
              </a:solidFill>
              <a:highlight>
                <a:srgbClr val="F3F3F3"/>
              </a:highlight>
              <a:latin typeface="Arial"/>
              <a:ea typeface="Arial"/>
              <a:cs typeface="Arial"/>
              <a:sym typeface="Arial"/>
            </a:endParaRPr>
          </a:p>
          <a:p>
            <a:pPr marL="1371600" marR="0" lvl="0" indent="-349250" algn="just" rtl="0">
              <a:lnSpc>
                <a:spcPct val="100000"/>
              </a:lnSpc>
              <a:spcBef>
                <a:spcPts val="0"/>
              </a:spcBef>
              <a:spcAft>
                <a:spcPts val="0"/>
              </a:spcAft>
              <a:buClr>
                <a:srgbClr val="000000"/>
              </a:buClr>
              <a:buSzPts val="1900"/>
              <a:buFont typeface="Arial"/>
              <a:buAutoNum type="arabicPeriod"/>
            </a:pPr>
            <a:r>
              <a:rPr lang="en" sz="1900" b="0" i="0" u="none" strike="noStrike" cap="none">
                <a:solidFill>
                  <a:srgbClr val="000000"/>
                </a:solidFill>
                <a:highlight>
                  <a:srgbClr val="F3F3F3"/>
                </a:highlight>
                <a:latin typeface="Arial"/>
                <a:ea typeface="Arial"/>
                <a:cs typeface="Arial"/>
                <a:sym typeface="Arial"/>
              </a:rPr>
              <a:t>Face Detection (SSD Mobilenet V1)</a:t>
            </a:r>
            <a:endParaRPr sz="1900" b="0" i="0" u="none" strike="noStrike" cap="none">
              <a:solidFill>
                <a:srgbClr val="000000"/>
              </a:solidFill>
              <a:highlight>
                <a:srgbClr val="F3F3F3"/>
              </a:highlight>
              <a:latin typeface="Arial"/>
              <a:ea typeface="Arial"/>
              <a:cs typeface="Arial"/>
              <a:sym typeface="Arial"/>
            </a:endParaRPr>
          </a:p>
          <a:p>
            <a:pPr marL="1371600" marR="0" lvl="0" indent="-349250" algn="just" rtl="0">
              <a:lnSpc>
                <a:spcPct val="100000"/>
              </a:lnSpc>
              <a:spcBef>
                <a:spcPts val="0"/>
              </a:spcBef>
              <a:spcAft>
                <a:spcPts val="0"/>
              </a:spcAft>
              <a:buClr>
                <a:srgbClr val="000000"/>
              </a:buClr>
              <a:buSzPts val="1900"/>
              <a:buFont typeface="Arial"/>
              <a:buAutoNum type="arabicPeriod"/>
            </a:pPr>
            <a:r>
              <a:rPr lang="en" sz="1900" b="0" i="0" u="none" strike="noStrike" cap="none">
                <a:solidFill>
                  <a:srgbClr val="000000"/>
                </a:solidFill>
                <a:highlight>
                  <a:srgbClr val="F3F3F3"/>
                </a:highlight>
                <a:latin typeface="Arial"/>
                <a:ea typeface="Arial"/>
                <a:cs typeface="Arial"/>
                <a:sym typeface="Arial"/>
              </a:rPr>
              <a:t>Face Landmark Detection (68 Point Face Landmark Detection Models)</a:t>
            </a:r>
            <a:endParaRPr sz="1900" b="0" i="0" u="none" strike="noStrike" cap="none">
              <a:solidFill>
                <a:srgbClr val="000000"/>
              </a:solidFill>
              <a:highlight>
                <a:srgbClr val="F3F3F3"/>
              </a:highlight>
              <a:latin typeface="Arial"/>
              <a:ea typeface="Arial"/>
              <a:cs typeface="Arial"/>
              <a:sym typeface="Arial"/>
            </a:endParaRPr>
          </a:p>
          <a:p>
            <a:pPr marL="1371600" marR="0" lvl="0" indent="-349250" algn="just" rtl="0">
              <a:lnSpc>
                <a:spcPct val="100000"/>
              </a:lnSpc>
              <a:spcBef>
                <a:spcPts val="0"/>
              </a:spcBef>
              <a:spcAft>
                <a:spcPts val="0"/>
              </a:spcAft>
              <a:buClr>
                <a:srgbClr val="000000"/>
              </a:buClr>
              <a:buSzPts val="1900"/>
              <a:buFont typeface="Arial"/>
              <a:buAutoNum type="arabicPeriod"/>
            </a:pPr>
            <a:r>
              <a:rPr lang="en" sz="1900" b="0" i="0" u="none" strike="noStrike" cap="none">
                <a:solidFill>
                  <a:srgbClr val="000000"/>
                </a:solidFill>
                <a:highlight>
                  <a:srgbClr val="F3F3F3"/>
                </a:highlight>
                <a:latin typeface="Arial"/>
                <a:ea typeface="Arial"/>
                <a:cs typeface="Arial"/>
                <a:sym typeface="Arial"/>
              </a:rPr>
              <a:t>Age and Gender Recognition Model</a:t>
            </a:r>
            <a:endParaRPr sz="1900" b="0" i="0" u="none" strike="noStrike" cap="none">
              <a:solidFill>
                <a:srgbClr val="000000"/>
              </a:solidFill>
              <a:highlight>
                <a:srgbClr val="F3F3F3"/>
              </a:highlight>
              <a:latin typeface="Arial"/>
              <a:ea typeface="Arial"/>
              <a:cs typeface="Arial"/>
              <a:sym typeface="Arial"/>
            </a:endParaRPr>
          </a:p>
        </p:txBody>
      </p:sp>
      <p:sp>
        <p:nvSpPr>
          <p:cNvPr id="123" name="Google Shape;123;p9"/>
          <p:cNvSpPr txBox="1">
            <a:spLocks noGrp="1"/>
          </p:cNvSpPr>
          <p:nvPr>
            <p:ph type="title"/>
          </p:nvPr>
        </p:nvSpPr>
        <p:spPr>
          <a:xfrm>
            <a:off x="311700" y="33015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4000">
                <a:solidFill>
                  <a:srgbClr val="FFFFFF"/>
                </a:solidFill>
                <a:latin typeface="Arial"/>
                <a:ea typeface="Arial"/>
                <a:cs typeface="Arial"/>
                <a:sym typeface="Arial"/>
              </a:rPr>
              <a:t>Architecture of System</a:t>
            </a:r>
            <a:endParaRPr sz="4000">
              <a:solidFill>
                <a:srgbClr val="FFFFFF"/>
              </a:solidFill>
            </a:endParaRPr>
          </a:p>
        </p:txBody>
      </p:sp>
      <p:sp>
        <p:nvSpPr>
          <p:cNvPr id="124" name="Google Shape;12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animEffect transition="in" filter="fade">
                                      <p:cBhvr>
                                        <p:cTn id="7" dur="500"/>
                                        <p:tgtEl>
                                          <p:spTgt spid="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xEl>
                                              <p:pRg st="1" end="1"/>
                                            </p:txEl>
                                          </p:spTgt>
                                        </p:tgtEl>
                                        <p:attrNameLst>
                                          <p:attrName>style.visibility</p:attrName>
                                        </p:attrNameLst>
                                      </p:cBhvr>
                                      <p:to>
                                        <p:strVal val="visible"/>
                                      </p:to>
                                    </p:set>
                                    <p:animEffect transition="in" filter="fade">
                                      <p:cBhvr>
                                        <p:cTn id="12" dur="500"/>
                                        <p:tgtEl>
                                          <p:spTgt spid="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xEl>
                                              <p:pRg st="2" end="2"/>
                                            </p:txEl>
                                          </p:spTgt>
                                        </p:tgtEl>
                                        <p:attrNameLst>
                                          <p:attrName>style.visibility</p:attrName>
                                        </p:attrNameLst>
                                      </p:cBhvr>
                                      <p:to>
                                        <p:strVal val="visible"/>
                                      </p:to>
                                    </p:set>
                                    <p:animEffect transition="in" filter="fade">
                                      <p:cBhvr>
                                        <p:cTn id="17" dur="500"/>
                                        <p:tgtEl>
                                          <p:spTgt spid="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2">
                                            <p:txEl>
                                              <p:pRg st="3" end="3"/>
                                            </p:txEl>
                                          </p:spTgt>
                                        </p:tgtEl>
                                        <p:attrNameLst>
                                          <p:attrName>style.visibility</p:attrName>
                                        </p:attrNameLst>
                                      </p:cBhvr>
                                      <p:to>
                                        <p:strVal val="visible"/>
                                      </p:to>
                                    </p:set>
                                    <p:animEffect transition="in" filter="fade">
                                      <p:cBhvr>
                                        <p:cTn id="22" dur="500"/>
                                        <p:tgtEl>
                                          <p:spTgt spid="1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2">
                                            <p:txEl>
                                              <p:pRg st="4" end="4"/>
                                            </p:txEl>
                                          </p:spTgt>
                                        </p:tgtEl>
                                        <p:attrNameLst>
                                          <p:attrName>style.visibility</p:attrName>
                                        </p:attrNameLst>
                                      </p:cBhvr>
                                      <p:to>
                                        <p:strVal val="visible"/>
                                      </p:to>
                                    </p:set>
                                    <p:animEffect transition="in" filter="fade">
                                      <p:cBhvr>
                                        <p:cTn id="27" dur="500"/>
                                        <p:tgtEl>
                                          <p:spTgt spid="1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2">
                                            <p:txEl>
                                              <p:pRg st="5" end="5"/>
                                            </p:txEl>
                                          </p:spTgt>
                                        </p:tgtEl>
                                        <p:attrNameLst>
                                          <p:attrName>style.visibility</p:attrName>
                                        </p:attrNameLst>
                                      </p:cBhvr>
                                      <p:to>
                                        <p:strVal val="visible"/>
                                      </p:to>
                                    </p:set>
                                    <p:animEffect transition="in" filter="fade">
                                      <p:cBhvr>
                                        <p:cTn id="32" dur="500"/>
                                        <p:tgtEl>
                                          <p:spTgt spid="1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2">
                                            <p:txEl>
                                              <p:pRg st="6" end="6"/>
                                            </p:txEl>
                                          </p:spTgt>
                                        </p:tgtEl>
                                        <p:attrNameLst>
                                          <p:attrName>style.visibility</p:attrName>
                                        </p:attrNameLst>
                                      </p:cBhvr>
                                      <p:to>
                                        <p:strVal val="visible"/>
                                      </p:to>
                                    </p:set>
                                    <p:animEffect transition="in" filter="fade">
                                      <p:cBhvr>
                                        <p:cTn id="37" dur="500"/>
                                        <p:tgtEl>
                                          <p:spTgt spid="1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2">
                                            <p:txEl>
                                              <p:pRg st="7" end="7"/>
                                            </p:txEl>
                                          </p:spTgt>
                                        </p:tgtEl>
                                        <p:attrNameLst>
                                          <p:attrName>style.visibility</p:attrName>
                                        </p:attrNameLst>
                                      </p:cBhvr>
                                      <p:to>
                                        <p:strVal val="visible"/>
                                      </p:to>
                                    </p:set>
                                    <p:animEffect transition="in" filter="fade">
                                      <p:cBhvr>
                                        <p:cTn id="42" dur="500"/>
                                        <p:tgtEl>
                                          <p:spTgt spid="12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2">
                                            <p:txEl>
                                              <p:pRg st="8" end="8"/>
                                            </p:txEl>
                                          </p:spTgt>
                                        </p:tgtEl>
                                        <p:attrNameLst>
                                          <p:attrName>style.visibility</p:attrName>
                                        </p:attrNameLst>
                                      </p:cBhvr>
                                      <p:to>
                                        <p:strVal val="visible"/>
                                      </p:to>
                                    </p:set>
                                    <p:animEffect transition="in" filter="fade">
                                      <p:cBhvr>
                                        <p:cTn id="47" dur="500"/>
                                        <p:tgtEl>
                                          <p:spTgt spid="1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66CF-DCD1-9160-FCC5-E0434498D0C2}"/>
              </a:ext>
            </a:extLst>
          </p:cNvPr>
          <p:cNvSpPr>
            <a:spLocks noGrp="1"/>
          </p:cNvSpPr>
          <p:nvPr>
            <p:ph type="title"/>
          </p:nvPr>
        </p:nvSpPr>
        <p:spPr/>
        <p:txBody>
          <a:bodyPr/>
          <a:lstStyle/>
          <a:p>
            <a:pPr algn="ctr"/>
            <a:r>
              <a:rPr lang="en-US" dirty="0"/>
              <a:t>Proposed System Architecture Diagram</a:t>
            </a:r>
          </a:p>
        </p:txBody>
      </p:sp>
      <p:sp>
        <p:nvSpPr>
          <p:cNvPr id="3" name="Slide Number Placeholder 2">
            <a:extLst>
              <a:ext uri="{FF2B5EF4-FFF2-40B4-BE49-F238E27FC236}">
                <a16:creationId xmlns:a16="http://schemas.microsoft.com/office/drawing/2014/main" id="{B52A9F02-F820-E7A9-0023-661BF5431E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4" name="image4.png">
            <a:extLst>
              <a:ext uri="{FF2B5EF4-FFF2-40B4-BE49-F238E27FC236}">
                <a16:creationId xmlns:a16="http://schemas.microsoft.com/office/drawing/2014/main" id="{049DC1E9-EA6C-4EFC-64DE-5E81C2030001}"/>
              </a:ext>
            </a:extLst>
          </p:cNvPr>
          <p:cNvPicPr/>
          <p:nvPr/>
        </p:nvPicPr>
        <p:blipFill>
          <a:blip r:embed="rId2"/>
          <a:srcRect/>
          <a:stretch>
            <a:fillRect/>
          </a:stretch>
        </p:blipFill>
        <p:spPr>
          <a:xfrm>
            <a:off x="1936115" y="1756092"/>
            <a:ext cx="5271770" cy="2626995"/>
          </a:xfrm>
          <a:prstGeom prst="rect">
            <a:avLst/>
          </a:prstGeom>
          <a:ln/>
        </p:spPr>
      </p:pic>
    </p:spTree>
    <p:extLst>
      <p:ext uri="{BB962C8B-B14F-4D97-AF65-F5344CB8AC3E}">
        <p14:creationId xmlns:p14="http://schemas.microsoft.com/office/powerpoint/2010/main" val="351908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90F1-E6A0-45E7-EDF2-671482B6CFD8}"/>
              </a:ext>
            </a:extLst>
          </p:cNvPr>
          <p:cNvSpPr>
            <a:spLocks noGrp="1"/>
          </p:cNvSpPr>
          <p:nvPr>
            <p:ph type="title"/>
          </p:nvPr>
        </p:nvSpPr>
        <p:spPr/>
        <p:txBody>
          <a:bodyPr/>
          <a:lstStyle/>
          <a:p>
            <a:pPr algn="ctr"/>
            <a:r>
              <a:rPr lang="en-US" dirty="0"/>
              <a:t>Convolutional Neural Network</a:t>
            </a:r>
          </a:p>
        </p:txBody>
      </p:sp>
      <p:sp>
        <p:nvSpPr>
          <p:cNvPr id="3" name="Slide Number Placeholder 2">
            <a:extLst>
              <a:ext uri="{FF2B5EF4-FFF2-40B4-BE49-F238E27FC236}">
                <a16:creationId xmlns:a16="http://schemas.microsoft.com/office/drawing/2014/main" id="{7A929549-0792-7FAA-1837-BEE045FE83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7" name="TextBox 6">
            <a:extLst>
              <a:ext uri="{FF2B5EF4-FFF2-40B4-BE49-F238E27FC236}">
                <a16:creationId xmlns:a16="http://schemas.microsoft.com/office/drawing/2014/main" id="{E95B62B0-1BB7-7CD8-146E-B79B6D33F76B}"/>
              </a:ext>
            </a:extLst>
          </p:cNvPr>
          <p:cNvSpPr txBox="1"/>
          <p:nvPr/>
        </p:nvSpPr>
        <p:spPr>
          <a:xfrm>
            <a:off x="132080" y="1540576"/>
            <a:ext cx="7934960" cy="2949462"/>
          </a:xfrm>
          <a:prstGeom prst="rect">
            <a:avLst/>
          </a:prstGeom>
          <a:noFill/>
        </p:spPr>
        <p:txBody>
          <a:bodyPr wrap="square">
            <a:spAutoFit/>
          </a:bodyPr>
          <a:lstStyle/>
          <a:p>
            <a:pPr>
              <a:lnSpc>
                <a:spcPct val="150000"/>
              </a:lnSpc>
            </a:pPr>
            <a:r>
              <a:rPr lang="en-IN"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Convolutional Neural Networks</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50000"/>
              </a:lnSpc>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Convolutional neural network (CNN)is a type of artificial neural network that has one or more convolution layers and are used mainly for image processing, classification, segmentation and also for other auto correlated data. Deep learning is a machine learning based artificial neural network that recognize objects in image by progressively extracting features from data through higher layers.</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255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E84D-7603-009E-60AA-9ECE6F1CD80E}"/>
              </a:ext>
            </a:extLst>
          </p:cNvPr>
          <p:cNvSpPr>
            <a:spLocks noGrp="1"/>
          </p:cNvSpPr>
          <p:nvPr>
            <p:ph type="title"/>
          </p:nvPr>
        </p:nvSpPr>
        <p:spPr>
          <a:xfrm>
            <a:off x="311700" y="267245"/>
            <a:ext cx="8520600" cy="623700"/>
          </a:xfrm>
        </p:spPr>
        <p:txBody>
          <a:bodyPr/>
          <a:lstStyle/>
          <a:p>
            <a:pPr algn="ctr"/>
            <a:r>
              <a:rPr lang="en-US" sz="4000" dirty="0"/>
              <a:t>Design Of Project</a:t>
            </a:r>
          </a:p>
        </p:txBody>
      </p:sp>
      <p:sp>
        <p:nvSpPr>
          <p:cNvPr id="3" name="Slide Number Placeholder 2">
            <a:extLst>
              <a:ext uri="{FF2B5EF4-FFF2-40B4-BE49-F238E27FC236}">
                <a16:creationId xmlns:a16="http://schemas.microsoft.com/office/drawing/2014/main" id="{94AF5D41-89E7-A8AB-F7BE-9E7A68D5D9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image7.png">
            <a:extLst>
              <a:ext uri="{FF2B5EF4-FFF2-40B4-BE49-F238E27FC236}">
                <a16:creationId xmlns:a16="http://schemas.microsoft.com/office/drawing/2014/main" id="{898AD47B-2C1D-C992-B4C0-E712FB32F732}"/>
              </a:ext>
            </a:extLst>
          </p:cNvPr>
          <p:cNvPicPr/>
          <p:nvPr/>
        </p:nvPicPr>
        <p:blipFill>
          <a:blip r:embed="rId2"/>
          <a:srcRect/>
          <a:stretch>
            <a:fillRect/>
          </a:stretch>
        </p:blipFill>
        <p:spPr>
          <a:xfrm>
            <a:off x="1621790" y="1422400"/>
            <a:ext cx="5900420" cy="3634417"/>
          </a:xfrm>
          <a:prstGeom prst="rect">
            <a:avLst/>
          </a:prstGeom>
          <a:ln/>
        </p:spPr>
      </p:pic>
    </p:spTree>
    <p:extLst>
      <p:ext uri="{BB962C8B-B14F-4D97-AF65-F5344CB8AC3E}">
        <p14:creationId xmlns:p14="http://schemas.microsoft.com/office/powerpoint/2010/main" val="588641255"/>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1425</Words>
  <Application>Microsoft Macintosh PowerPoint</Application>
  <PresentationFormat>On-screen Show (16:9)</PresentationFormat>
  <Paragraphs>114</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Roboto</vt:lpstr>
      <vt:lpstr>Arial</vt:lpstr>
      <vt:lpstr>Times New Roman</vt:lpstr>
      <vt:lpstr>Merriweather</vt:lpstr>
      <vt:lpstr>Paradigm</vt:lpstr>
      <vt:lpstr>Artificial Intelligence Powered Face Analysis System</vt:lpstr>
      <vt:lpstr>Table of Contents</vt:lpstr>
      <vt:lpstr>Problem Statement</vt:lpstr>
      <vt:lpstr>Introduction</vt:lpstr>
      <vt:lpstr>Proposed System</vt:lpstr>
      <vt:lpstr>Architecture of System</vt:lpstr>
      <vt:lpstr>Proposed System Architecture Diagram</vt:lpstr>
      <vt:lpstr>Convolutional Neural Network</vt:lpstr>
      <vt:lpstr>Design Of Project</vt:lpstr>
      <vt:lpstr>Why Data Models?</vt:lpstr>
      <vt:lpstr>Tiny Face Detection Model</vt:lpstr>
      <vt:lpstr>SSD Mobilenet V1</vt:lpstr>
      <vt:lpstr>SSD Mobilenet V1 </vt:lpstr>
      <vt:lpstr>68 Point Face Landmark Detection</vt:lpstr>
      <vt:lpstr>68 Landmarks</vt:lpstr>
      <vt:lpstr>Face Expression Recognition Model</vt:lpstr>
      <vt:lpstr>Age and Gender Recognition Model</vt:lpstr>
      <vt:lpstr>Age and Gender Recognition </vt:lpstr>
      <vt:lpstr>Use Case Diagram</vt:lpstr>
      <vt:lpstr>Work Flow</vt:lpstr>
      <vt:lpstr>Future Work &amp; Improvisations</vt:lpstr>
      <vt:lpstr>Results</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Powered Face Analysis System</dc:title>
  <cp:lastModifiedBy>Microsoft Office User</cp:lastModifiedBy>
  <cp:revision>9</cp:revision>
  <dcterms:modified xsi:type="dcterms:W3CDTF">2023-06-02T04:20:48Z</dcterms:modified>
</cp:coreProperties>
</file>