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57" r:id="rId3"/>
    <p:sldId id="258" r:id="rId4"/>
    <p:sldId id="259" r:id="rId5"/>
    <p:sldId id="260" r:id="rId6"/>
    <p:sldId id="262" r:id="rId7"/>
    <p:sldId id="263" r:id="rId8"/>
    <p:sldId id="280" r:id="rId9"/>
    <p:sldId id="283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3676" y="309117"/>
            <a:ext cx="8016646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98691" y="1676400"/>
            <a:ext cx="2819400" cy="2819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89091" y="0"/>
            <a:ext cx="1600200" cy="1143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298691" y="6096000"/>
            <a:ext cx="990600" cy="7619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679697"/>
            <a:ext cx="4037076" cy="417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2895600"/>
            <a:ext cx="1522476" cy="2362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05343" y="0"/>
            <a:ext cx="765048" cy="11643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744968" y="0"/>
            <a:ext cx="685800" cy="1099185"/>
          </a:xfrm>
          <a:custGeom>
            <a:avLst/>
            <a:gdLst/>
            <a:ahLst/>
            <a:cxnLst/>
            <a:rect l="l" t="t" r="r" b="b"/>
            <a:pathLst>
              <a:path w="685800" h="1099185">
                <a:moveTo>
                  <a:pt x="685800" y="0"/>
                </a:moveTo>
                <a:lnTo>
                  <a:pt x="0" y="0"/>
                </a:lnTo>
                <a:lnTo>
                  <a:pt x="0" y="1098803"/>
                </a:lnTo>
                <a:lnTo>
                  <a:pt x="685800" y="1098803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5286" y="2221738"/>
            <a:ext cx="610743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6576" y="1873732"/>
            <a:ext cx="7330846" cy="292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shubhamji/" TargetMode="External"/><Relationship Id="rId2" Type="http://schemas.openxmlformats.org/officeDocument/2006/relationships/hyperlink" Target="https://github.com/shubhamvishnoi328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0"/>
            <a:ext cx="6019800" cy="1219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Presented To : DR. </a:t>
            </a:r>
            <a:r>
              <a:rPr lang="en-US" sz="2400" dirty="0" err="1"/>
              <a:t>Amit</a:t>
            </a:r>
            <a:r>
              <a:rPr lang="en-US" sz="2400" dirty="0"/>
              <a:t> Kumar Gupta </a:t>
            </a:r>
          </a:p>
        </p:txBody>
      </p:sp>
      <p:sp>
        <p:nvSpPr>
          <p:cNvPr id="3" name="Pentagon 2"/>
          <p:cNvSpPr/>
          <p:nvPr/>
        </p:nvSpPr>
        <p:spPr>
          <a:xfrm>
            <a:off x="1295400" y="2590800"/>
            <a:ext cx="7543800" cy="1600200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</a:rPr>
              <a:t>Summer Internship Program 2021 (Week </a:t>
            </a:r>
            <a:r>
              <a:rPr lang="en-US" sz="2400" dirty="0" smtClean="0">
                <a:solidFill>
                  <a:schemeClr val="bg1"/>
                </a:solidFill>
              </a:rPr>
              <a:t> 4)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410200"/>
            <a:ext cx="9067800" cy="1219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Presented BY : SHUBHAM KUMAR VISHNOI 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MCA 4 SEM </a:t>
            </a:r>
          </a:p>
        </p:txBody>
      </p:sp>
      <p:pic>
        <p:nvPicPr>
          <p:cNvPr id="1026" name="Picture 2" descr="C:\Users\admin\Desktop\464-4645124_kiet-group-of-institutions-logo-hd-png-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670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1007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0" dirty="0"/>
              <a:t>What </a:t>
            </a:r>
            <a:r>
              <a:rPr sz="4200" spc="-120" dirty="0"/>
              <a:t>is</a:t>
            </a:r>
            <a:r>
              <a:rPr sz="4200" spc="-114" dirty="0"/>
              <a:t> </a:t>
            </a:r>
            <a:r>
              <a:rPr sz="4200" spc="-380" dirty="0"/>
              <a:t>SQL?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879828"/>
            <a:ext cx="6555740" cy="357695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2000" b="1" spc="-15" dirty="0">
                <a:solidFill>
                  <a:srgbClr val="F38F8D"/>
                </a:solidFill>
                <a:latin typeface="Arial"/>
                <a:cs typeface="Arial"/>
              </a:rPr>
              <a:t>Structured </a:t>
            </a:r>
            <a:r>
              <a:rPr sz="2000" b="1" spc="-25" dirty="0">
                <a:solidFill>
                  <a:srgbClr val="F5E1A9"/>
                </a:solidFill>
                <a:latin typeface="Arial"/>
                <a:cs typeface="Arial"/>
              </a:rPr>
              <a:t>Query</a:t>
            </a:r>
            <a:r>
              <a:rPr sz="2000" b="1" spc="-140" dirty="0">
                <a:solidFill>
                  <a:srgbClr val="F5E1A9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C3DED2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200"/>
              </a:lnSpc>
              <a:spcBef>
                <a:spcPts val="980"/>
              </a:spcBef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Structured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Query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Language,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53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language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b="1" spc="-30" dirty="0">
                <a:solidFill>
                  <a:srgbClr val="F5E1A9"/>
                </a:solidFill>
                <a:latin typeface="Arial"/>
                <a:cs typeface="Arial"/>
              </a:rPr>
              <a:t>storing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b="1" spc="10" dirty="0">
                <a:solidFill>
                  <a:srgbClr val="F5E1A9"/>
                </a:solidFill>
                <a:latin typeface="Arial"/>
                <a:cs typeface="Arial"/>
              </a:rPr>
              <a:t>manipulating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000" b="1" spc="5" dirty="0">
                <a:solidFill>
                  <a:srgbClr val="F5E1A9"/>
                </a:solidFill>
                <a:latin typeface="Arial"/>
                <a:cs typeface="Arial"/>
              </a:rPr>
              <a:t>retrieving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stored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database.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Arial"/>
              <a:cs typeface="Arial"/>
            </a:endParaRPr>
          </a:p>
          <a:p>
            <a:pPr marL="355600" marR="5080" indent="-342900" algn="just">
              <a:lnSpc>
                <a:spcPct val="99900"/>
              </a:lnSpc>
              <a:spcBef>
                <a:spcPts val="5"/>
              </a:spcBef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standard language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b="1" spc="-15" dirty="0">
                <a:solidFill>
                  <a:srgbClr val="F5E1A9"/>
                </a:solidFill>
                <a:latin typeface="Arial"/>
                <a:cs typeface="Arial"/>
              </a:rPr>
              <a:t>Relation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Database 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System.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All relational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systems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“MySQL,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MS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Access,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Oracle,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Sybase,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Informix,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postgres and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Server”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standard 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language.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78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/>
              <a:t>SQL</a:t>
            </a:r>
            <a:r>
              <a:rPr sz="4200" spc="-70" dirty="0"/>
              <a:t> </a:t>
            </a:r>
            <a:r>
              <a:rPr sz="4200" spc="-60" dirty="0"/>
              <a:t>Commands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2004187"/>
            <a:ext cx="4638040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b="1" spc="-50" dirty="0">
                <a:solidFill>
                  <a:srgbClr val="F5E1A9"/>
                </a:solidFill>
                <a:latin typeface="Arial"/>
                <a:cs typeface="Arial"/>
              </a:rPr>
              <a:t>DDL </a:t>
            </a:r>
            <a:r>
              <a:rPr sz="2000" b="1" spc="14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b="1" spc="25" dirty="0">
                <a:solidFill>
                  <a:srgbClr val="F5E1A9"/>
                </a:solidFill>
                <a:latin typeface="Arial"/>
                <a:cs typeface="Arial"/>
              </a:rPr>
              <a:t>DML </a:t>
            </a:r>
            <a:r>
              <a:rPr sz="2000" b="1" spc="14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Manipulation</a:t>
            </a:r>
            <a:r>
              <a:rPr sz="2000" b="1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b="1" spc="-125" dirty="0">
                <a:solidFill>
                  <a:srgbClr val="F5E1A9"/>
                </a:solidFill>
                <a:latin typeface="Arial"/>
                <a:cs typeface="Arial"/>
              </a:rPr>
              <a:t>DCL </a:t>
            </a:r>
            <a:r>
              <a:rPr sz="2000" b="1" spc="14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9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b="1" spc="-70" dirty="0">
                <a:solidFill>
                  <a:srgbClr val="F5E1A9"/>
                </a:solidFill>
                <a:latin typeface="Arial"/>
                <a:cs typeface="Arial"/>
              </a:rPr>
              <a:t>DQL </a:t>
            </a:r>
            <a:r>
              <a:rPr sz="2000" b="1" spc="14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78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/>
              <a:t>SQL</a:t>
            </a:r>
            <a:r>
              <a:rPr sz="4200" spc="-70" dirty="0"/>
              <a:t> </a:t>
            </a:r>
            <a:r>
              <a:rPr sz="4200" spc="-60" dirty="0"/>
              <a:t>Commands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52400" y="838200"/>
            <a:ext cx="8752840" cy="5334000"/>
            <a:chOff x="140207" y="1524000"/>
            <a:chExt cx="8752840" cy="5334000"/>
          </a:xfrm>
        </p:grpSpPr>
        <p:sp>
          <p:nvSpPr>
            <p:cNvPr id="4" name="object 4"/>
            <p:cNvSpPr/>
            <p:nvPr/>
          </p:nvSpPr>
          <p:spPr>
            <a:xfrm>
              <a:off x="140207" y="3499104"/>
              <a:ext cx="8752332" cy="20162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448" y="1524000"/>
              <a:ext cx="8722360" cy="1986280"/>
            </a:xfrm>
            <a:custGeom>
              <a:avLst/>
              <a:gdLst/>
              <a:ahLst/>
              <a:cxnLst/>
              <a:rect l="l" t="t" r="r" b="b"/>
              <a:pathLst>
                <a:path w="8722360" h="1986279">
                  <a:moveTo>
                    <a:pt x="8551164" y="0"/>
                  </a:moveTo>
                  <a:lnTo>
                    <a:pt x="170662" y="0"/>
                  </a:lnTo>
                  <a:lnTo>
                    <a:pt x="125291" y="6099"/>
                  </a:lnTo>
                  <a:lnTo>
                    <a:pt x="84523" y="23311"/>
                  </a:lnTo>
                  <a:lnTo>
                    <a:pt x="49984" y="50006"/>
                  </a:lnTo>
                  <a:lnTo>
                    <a:pt x="23299" y="84553"/>
                  </a:lnTo>
                  <a:lnTo>
                    <a:pt x="6095" y="125324"/>
                  </a:lnTo>
                  <a:lnTo>
                    <a:pt x="0" y="170687"/>
                  </a:lnTo>
                  <a:lnTo>
                    <a:pt x="0" y="1815084"/>
                  </a:lnTo>
                  <a:lnTo>
                    <a:pt x="6095" y="1860447"/>
                  </a:lnTo>
                  <a:lnTo>
                    <a:pt x="23299" y="1901218"/>
                  </a:lnTo>
                  <a:lnTo>
                    <a:pt x="49984" y="1935765"/>
                  </a:lnTo>
                  <a:lnTo>
                    <a:pt x="84523" y="1962460"/>
                  </a:lnTo>
                  <a:lnTo>
                    <a:pt x="125291" y="1979672"/>
                  </a:lnTo>
                  <a:lnTo>
                    <a:pt x="170662" y="1985772"/>
                  </a:lnTo>
                  <a:lnTo>
                    <a:pt x="8551164" y="1985772"/>
                  </a:lnTo>
                  <a:lnTo>
                    <a:pt x="8596527" y="1979672"/>
                  </a:lnTo>
                  <a:lnTo>
                    <a:pt x="8637298" y="1962460"/>
                  </a:lnTo>
                  <a:lnTo>
                    <a:pt x="8671845" y="1935765"/>
                  </a:lnTo>
                  <a:lnTo>
                    <a:pt x="8698540" y="1901218"/>
                  </a:lnTo>
                  <a:lnTo>
                    <a:pt x="8715752" y="1860447"/>
                  </a:lnTo>
                  <a:lnTo>
                    <a:pt x="8721852" y="1815084"/>
                  </a:lnTo>
                  <a:lnTo>
                    <a:pt x="8721852" y="170687"/>
                  </a:lnTo>
                  <a:lnTo>
                    <a:pt x="8715752" y="125324"/>
                  </a:lnTo>
                  <a:lnTo>
                    <a:pt x="8698540" y="84553"/>
                  </a:lnTo>
                  <a:lnTo>
                    <a:pt x="8671845" y="50006"/>
                  </a:lnTo>
                  <a:lnTo>
                    <a:pt x="8637298" y="23311"/>
                  </a:lnTo>
                  <a:lnTo>
                    <a:pt x="8596527" y="6099"/>
                  </a:lnTo>
                  <a:lnTo>
                    <a:pt x="855116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448" y="1524000"/>
              <a:ext cx="8721852" cy="1985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207" y="6289546"/>
              <a:ext cx="8752332" cy="5684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448" y="4210811"/>
              <a:ext cx="8722360" cy="2089785"/>
            </a:xfrm>
            <a:custGeom>
              <a:avLst/>
              <a:gdLst/>
              <a:ahLst/>
              <a:cxnLst/>
              <a:rect l="l" t="t" r="r" b="b"/>
              <a:pathLst>
                <a:path w="8722360" h="2089785">
                  <a:moveTo>
                    <a:pt x="8542274" y="0"/>
                  </a:moveTo>
                  <a:lnTo>
                    <a:pt x="179565" y="0"/>
                  </a:lnTo>
                  <a:lnTo>
                    <a:pt x="131828" y="6414"/>
                  </a:lnTo>
                  <a:lnTo>
                    <a:pt x="88933" y="24515"/>
                  </a:lnTo>
                  <a:lnTo>
                    <a:pt x="52592" y="52593"/>
                  </a:lnTo>
                  <a:lnTo>
                    <a:pt x="24515" y="88937"/>
                  </a:lnTo>
                  <a:lnTo>
                    <a:pt x="6414" y="131835"/>
                  </a:lnTo>
                  <a:lnTo>
                    <a:pt x="0" y="179577"/>
                  </a:lnTo>
                  <a:lnTo>
                    <a:pt x="0" y="1909838"/>
                  </a:lnTo>
                  <a:lnTo>
                    <a:pt x="6414" y="1957575"/>
                  </a:lnTo>
                  <a:lnTo>
                    <a:pt x="24515" y="2000470"/>
                  </a:lnTo>
                  <a:lnTo>
                    <a:pt x="52592" y="2036811"/>
                  </a:lnTo>
                  <a:lnTo>
                    <a:pt x="88933" y="2064888"/>
                  </a:lnTo>
                  <a:lnTo>
                    <a:pt x="131828" y="2082989"/>
                  </a:lnTo>
                  <a:lnTo>
                    <a:pt x="179565" y="2089403"/>
                  </a:lnTo>
                  <a:lnTo>
                    <a:pt x="8542274" y="2089403"/>
                  </a:lnTo>
                  <a:lnTo>
                    <a:pt x="8590016" y="2082989"/>
                  </a:lnTo>
                  <a:lnTo>
                    <a:pt x="8632914" y="2064888"/>
                  </a:lnTo>
                  <a:lnTo>
                    <a:pt x="8669258" y="2036811"/>
                  </a:lnTo>
                  <a:lnTo>
                    <a:pt x="8697336" y="2000470"/>
                  </a:lnTo>
                  <a:lnTo>
                    <a:pt x="8715437" y="1957575"/>
                  </a:lnTo>
                  <a:lnTo>
                    <a:pt x="8721852" y="1909838"/>
                  </a:lnTo>
                  <a:lnTo>
                    <a:pt x="8721852" y="179577"/>
                  </a:lnTo>
                  <a:lnTo>
                    <a:pt x="8715437" y="131835"/>
                  </a:lnTo>
                  <a:lnTo>
                    <a:pt x="8697336" y="88937"/>
                  </a:lnTo>
                  <a:lnTo>
                    <a:pt x="8669258" y="52593"/>
                  </a:lnTo>
                  <a:lnTo>
                    <a:pt x="8632914" y="24515"/>
                  </a:lnTo>
                  <a:lnTo>
                    <a:pt x="8590016" y="6414"/>
                  </a:lnTo>
                  <a:lnTo>
                    <a:pt x="854227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48" y="4210811"/>
              <a:ext cx="8721852" cy="20894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78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/>
              <a:t>SQL</a:t>
            </a:r>
            <a:r>
              <a:rPr sz="4200" spc="-70" dirty="0"/>
              <a:t> </a:t>
            </a:r>
            <a:r>
              <a:rPr sz="4200" spc="-60" dirty="0"/>
              <a:t>Commands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40207" y="1524000"/>
            <a:ext cx="8752840" cy="5297805"/>
            <a:chOff x="140207" y="1524000"/>
            <a:chExt cx="8752840" cy="5297805"/>
          </a:xfrm>
        </p:grpSpPr>
        <p:sp>
          <p:nvSpPr>
            <p:cNvPr id="4" name="object 4"/>
            <p:cNvSpPr/>
            <p:nvPr/>
          </p:nvSpPr>
          <p:spPr>
            <a:xfrm>
              <a:off x="140207" y="3188207"/>
              <a:ext cx="8752332" cy="17053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448" y="1524000"/>
              <a:ext cx="8722360" cy="1675130"/>
            </a:xfrm>
            <a:custGeom>
              <a:avLst/>
              <a:gdLst/>
              <a:ahLst/>
              <a:cxnLst/>
              <a:rect l="l" t="t" r="r" b="b"/>
              <a:pathLst>
                <a:path w="8722360" h="1675130">
                  <a:moveTo>
                    <a:pt x="8577961" y="0"/>
                  </a:moveTo>
                  <a:lnTo>
                    <a:pt x="143941" y="0"/>
                  </a:lnTo>
                  <a:lnTo>
                    <a:pt x="98443" y="7332"/>
                  </a:lnTo>
                  <a:lnTo>
                    <a:pt x="58929" y="27753"/>
                  </a:lnTo>
                  <a:lnTo>
                    <a:pt x="27770" y="58896"/>
                  </a:lnTo>
                  <a:lnTo>
                    <a:pt x="7337" y="98397"/>
                  </a:lnTo>
                  <a:lnTo>
                    <a:pt x="0" y="143890"/>
                  </a:lnTo>
                  <a:lnTo>
                    <a:pt x="0" y="1530985"/>
                  </a:lnTo>
                  <a:lnTo>
                    <a:pt x="7337" y="1576478"/>
                  </a:lnTo>
                  <a:lnTo>
                    <a:pt x="27770" y="1615979"/>
                  </a:lnTo>
                  <a:lnTo>
                    <a:pt x="58929" y="1647122"/>
                  </a:lnTo>
                  <a:lnTo>
                    <a:pt x="98443" y="1667543"/>
                  </a:lnTo>
                  <a:lnTo>
                    <a:pt x="143941" y="1674876"/>
                  </a:lnTo>
                  <a:lnTo>
                    <a:pt x="8577961" y="1674876"/>
                  </a:lnTo>
                  <a:lnTo>
                    <a:pt x="8623454" y="1667543"/>
                  </a:lnTo>
                  <a:lnTo>
                    <a:pt x="8662955" y="1647122"/>
                  </a:lnTo>
                  <a:lnTo>
                    <a:pt x="8694098" y="1615979"/>
                  </a:lnTo>
                  <a:lnTo>
                    <a:pt x="8714519" y="1576478"/>
                  </a:lnTo>
                  <a:lnTo>
                    <a:pt x="8721852" y="1530985"/>
                  </a:lnTo>
                  <a:lnTo>
                    <a:pt x="8721852" y="143890"/>
                  </a:lnTo>
                  <a:lnTo>
                    <a:pt x="8714519" y="98397"/>
                  </a:lnTo>
                  <a:lnTo>
                    <a:pt x="8694098" y="58896"/>
                  </a:lnTo>
                  <a:lnTo>
                    <a:pt x="8662955" y="27753"/>
                  </a:lnTo>
                  <a:lnTo>
                    <a:pt x="8623454" y="7332"/>
                  </a:lnTo>
                  <a:lnTo>
                    <a:pt x="8577961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448" y="1524000"/>
              <a:ext cx="8721852" cy="16748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207" y="5465062"/>
              <a:ext cx="8752332" cy="1356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448" y="4149851"/>
              <a:ext cx="8722360" cy="1325880"/>
            </a:xfrm>
            <a:custGeom>
              <a:avLst/>
              <a:gdLst/>
              <a:ahLst/>
              <a:cxnLst/>
              <a:rect l="l" t="t" r="r" b="b"/>
              <a:pathLst>
                <a:path w="8722360" h="1325879">
                  <a:moveTo>
                    <a:pt x="8607933" y="0"/>
                  </a:moveTo>
                  <a:lnTo>
                    <a:pt x="113944" y="0"/>
                  </a:lnTo>
                  <a:lnTo>
                    <a:pt x="69592" y="8959"/>
                  </a:lnTo>
                  <a:lnTo>
                    <a:pt x="33374" y="33385"/>
                  </a:lnTo>
                  <a:lnTo>
                    <a:pt x="8954" y="69597"/>
                  </a:lnTo>
                  <a:lnTo>
                    <a:pt x="0" y="113918"/>
                  </a:lnTo>
                  <a:lnTo>
                    <a:pt x="0" y="1211961"/>
                  </a:lnTo>
                  <a:lnTo>
                    <a:pt x="8954" y="1256282"/>
                  </a:lnTo>
                  <a:lnTo>
                    <a:pt x="33374" y="1292494"/>
                  </a:lnTo>
                  <a:lnTo>
                    <a:pt x="69592" y="1316920"/>
                  </a:lnTo>
                  <a:lnTo>
                    <a:pt x="113944" y="1325880"/>
                  </a:lnTo>
                  <a:lnTo>
                    <a:pt x="8607933" y="1325880"/>
                  </a:lnTo>
                  <a:lnTo>
                    <a:pt x="8652254" y="1316920"/>
                  </a:lnTo>
                  <a:lnTo>
                    <a:pt x="8688466" y="1292494"/>
                  </a:lnTo>
                  <a:lnTo>
                    <a:pt x="8712892" y="1256282"/>
                  </a:lnTo>
                  <a:lnTo>
                    <a:pt x="8721852" y="1211961"/>
                  </a:lnTo>
                  <a:lnTo>
                    <a:pt x="8721852" y="113918"/>
                  </a:lnTo>
                  <a:lnTo>
                    <a:pt x="8712892" y="69597"/>
                  </a:lnTo>
                  <a:lnTo>
                    <a:pt x="8688466" y="33385"/>
                  </a:lnTo>
                  <a:lnTo>
                    <a:pt x="8652254" y="8959"/>
                  </a:lnTo>
                  <a:lnTo>
                    <a:pt x="8607933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48" y="4149851"/>
              <a:ext cx="8721852" cy="13258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207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/>
              <a:t>SQL </a:t>
            </a:r>
            <a:r>
              <a:rPr sz="4200" spc="-270" dirty="0"/>
              <a:t>RDBMS</a:t>
            </a:r>
            <a:r>
              <a:rPr sz="4200" spc="-515" dirty="0"/>
              <a:t> </a:t>
            </a:r>
            <a:r>
              <a:rPr sz="4200" spc="-70" dirty="0"/>
              <a:t>Concepts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377316"/>
            <a:ext cx="6616700" cy="358457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sz="1500" spc="28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900" spc="-16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1900" spc="-30" dirty="0">
                <a:solidFill>
                  <a:srgbClr val="FFFFFF"/>
                </a:solidFill>
                <a:latin typeface="Arial"/>
                <a:cs typeface="Arial"/>
              </a:rPr>
              <a:t>Constraints: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(applied </a:t>
            </a:r>
            <a:r>
              <a:rPr sz="1900" spc="3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9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F5E1A9"/>
                </a:solidFill>
                <a:latin typeface="Arial"/>
                <a:cs typeface="Arial"/>
              </a:rPr>
              <a:t>columns</a:t>
            </a:r>
            <a:r>
              <a:rPr sz="1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44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endParaRPr sz="17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endParaRPr sz="17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95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PRIMARY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7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130" dirty="0">
                <a:solidFill>
                  <a:srgbClr val="FFFFFF"/>
                </a:solidFill>
                <a:latin typeface="Arial"/>
                <a:cs typeface="Arial"/>
              </a:rPr>
              <a:t>FOREIGN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7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16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354965" algn="l"/>
              </a:tabLst>
            </a:pPr>
            <a:r>
              <a:rPr sz="1500" spc="28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900" spc="-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Arial"/>
                <a:cs typeface="Arial"/>
              </a:rPr>
              <a:t>Integrity:</a:t>
            </a:r>
            <a:endParaRPr sz="19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44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10" dirty="0">
                <a:solidFill>
                  <a:srgbClr val="F5E1A9"/>
                </a:solidFill>
                <a:latin typeface="Arial"/>
                <a:cs typeface="Arial"/>
              </a:rPr>
              <a:t>Entity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Integrity: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700" spc="35" dirty="0">
                <a:solidFill>
                  <a:srgbClr val="F5E1A9"/>
                </a:solidFill>
                <a:latin typeface="Arial"/>
                <a:cs typeface="Arial"/>
              </a:rPr>
              <a:t>no </a:t>
            </a:r>
            <a:r>
              <a:rPr sz="1700" spc="5" dirty="0">
                <a:solidFill>
                  <a:srgbClr val="F5E1A9"/>
                </a:solidFill>
                <a:latin typeface="Arial"/>
                <a:cs typeface="Arial"/>
              </a:rPr>
              <a:t>duplicate </a:t>
            </a:r>
            <a:r>
              <a:rPr sz="1700" spc="-15" dirty="0">
                <a:solidFill>
                  <a:srgbClr val="F5E1A9"/>
                </a:solidFill>
                <a:latin typeface="Arial"/>
                <a:cs typeface="Arial"/>
              </a:rPr>
              <a:t>rows </a:t>
            </a:r>
            <a:r>
              <a:rPr sz="1700" spc="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700">
              <a:latin typeface="Arial"/>
              <a:cs typeface="Arial"/>
            </a:endParaRPr>
          </a:p>
          <a:p>
            <a:pPr marL="469265">
              <a:lnSpc>
                <a:spcPts val="1939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350" spc="24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dirty="0">
                <a:solidFill>
                  <a:srgbClr val="F5E1A9"/>
                </a:solidFill>
                <a:latin typeface="Arial"/>
                <a:cs typeface="Arial"/>
              </a:rPr>
              <a:t>Domain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Integrity: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Enforces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valid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entries </a:t>
            </a:r>
            <a:r>
              <a:rPr sz="1700" spc="4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by</a:t>
            </a:r>
            <a:endParaRPr sz="1700">
              <a:latin typeface="Arial"/>
              <a:cs typeface="Arial"/>
            </a:endParaRPr>
          </a:p>
          <a:p>
            <a:pPr marL="756285">
              <a:lnSpc>
                <a:spcPts val="1939"/>
              </a:lnSpc>
            </a:pP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restricting </a:t>
            </a:r>
            <a:r>
              <a:rPr sz="1700" spc="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725" y="5036058"/>
            <a:ext cx="63525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20" dirty="0">
                <a:solidFill>
                  <a:srgbClr val="F5E1A9"/>
                </a:solidFill>
                <a:latin typeface="Arial"/>
                <a:cs typeface="Arial"/>
              </a:rPr>
              <a:t>Referential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Integrity: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Rows 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cannot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deleted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725" y="5169306"/>
            <a:ext cx="6060440" cy="7448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890"/>
              </a:spcBef>
            </a:pP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records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299085" algn="l"/>
              </a:tabLst>
            </a:pPr>
            <a:r>
              <a:rPr sz="1350" spc="23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700" spc="-10" dirty="0">
                <a:solidFill>
                  <a:srgbClr val="F5E1A9"/>
                </a:solidFill>
                <a:latin typeface="Arial"/>
                <a:cs typeface="Arial"/>
              </a:rPr>
              <a:t>User-Defined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Integrity: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Enforces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specific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7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rules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207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/>
              <a:t>SQL </a:t>
            </a:r>
            <a:r>
              <a:rPr sz="4200" spc="-270" dirty="0"/>
              <a:t>RDBMS</a:t>
            </a:r>
            <a:r>
              <a:rPr sz="4200" spc="-515" dirty="0"/>
              <a:t> </a:t>
            </a:r>
            <a:r>
              <a:rPr sz="4200" spc="-70" dirty="0"/>
              <a:t>Concepts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392148"/>
            <a:ext cx="2715895" cy="46310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Types: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datatypes: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3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NCHAR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8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NVARCHAR2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80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VARCHAR2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2545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100" i="1" spc="-50" dirty="0">
                <a:solidFill>
                  <a:srgbClr val="FFFFFF"/>
                </a:solidFill>
                <a:latin typeface="Arial"/>
                <a:cs typeface="Arial"/>
              </a:rPr>
              <a:t>Numeric</a:t>
            </a:r>
            <a:r>
              <a:rPr sz="2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datatypes: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8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5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BINARY_FLOAT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5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BINARY_DOUBLE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953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100" i="1" spc="-75" dirty="0">
                <a:solidFill>
                  <a:srgbClr val="FFFFFF"/>
                </a:solidFill>
                <a:latin typeface="Arial"/>
                <a:cs typeface="Arial"/>
              </a:rPr>
              <a:t>Date </a:t>
            </a: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1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datatype: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15"/>
              </a:spcBef>
            </a:pPr>
            <a:r>
              <a:rPr sz="1450" spc="235" dirty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450" spc="575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23825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85" dirty="0"/>
              <a:t>About</a:t>
            </a:r>
            <a:r>
              <a:rPr sz="4200" spc="-95" dirty="0"/>
              <a:t> </a:t>
            </a:r>
            <a:r>
              <a:rPr sz="4200" spc="65" dirty="0"/>
              <a:t>Me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4400" y="1447800"/>
            <a:ext cx="7170624" cy="212173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wrap="square" lIns="0" tIns="140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270" smtClean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lang="en-US" sz="1600" spc="27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lang="en-US" sz="1600" spc="270" dirty="0" smtClean="0">
                <a:solidFill>
                  <a:srgbClr val="89D0D5"/>
                </a:solidFill>
                <a:latin typeface="Arial"/>
                <a:cs typeface="Arial"/>
              </a:rPr>
              <a:t> SHUBHAM KUMAR VISHNOI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lang="en-US" sz="1600" spc="270" dirty="0" smtClean="0">
                <a:solidFill>
                  <a:srgbClr val="89D0D5"/>
                </a:solidFill>
                <a:latin typeface="Arial"/>
                <a:cs typeface="Arial"/>
              </a:rPr>
              <a:t>                 </a:t>
            </a:r>
            <a:r>
              <a:rPr sz="1600" spc="270" smtClean="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sz="1600" spc="270">
                <a:solidFill>
                  <a:srgbClr val="89D0D5"/>
                </a:solidFill>
                <a:latin typeface="Arial"/>
                <a:cs typeface="Arial"/>
              </a:rPr>
              <a:t>	</a:t>
            </a:r>
            <a:r>
              <a:rPr lang="en-US" sz="1600" spc="270" dirty="0" smtClean="0">
                <a:solidFill>
                  <a:srgbClr val="89D0D5"/>
                </a:solidFill>
                <a:latin typeface="Arial"/>
                <a:cs typeface="Arial"/>
              </a:rPr>
              <a:t>KIET GROUP OF INSTITUTION</a:t>
            </a:r>
            <a:r>
              <a:rPr sz="1600" spc="270">
                <a:solidFill>
                  <a:srgbClr val="89D0D5"/>
                </a:solidFill>
                <a:latin typeface="Arial"/>
                <a:cs typeface="Arial"/>
              </a:rPr>
              <a:t>	</a:t>
            </a:r>
            <a:endParaRPr lang="en-US" sz="2000" spc="270" dirty="0">
              <a:solidFill>
                <a:srgbClr val="89D0D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	</a:t>
            </a:r>
            <a:r>
              <a:rPr sz="2000" spc="5">
                <a:solidFill>
                  <a:srgbClr val="FFFFFF"/>
                </a:solidFill>
                <a:latin typeface="Arial"/>
                <a:cs typeface="Arial"/>
              </a:rPr>
              <a:t>Git-Hub</a:t>
            </a:r>
            <a:r>
              <a:rPr sz="2000" spc="5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lang="en-US"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spc="-15" dirty="0" smtClean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lang="en-US" sz="2000" spc="-15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US" sz="2000" spc="-15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github.com/shubhamvishnoi3288</a:t>
            </a:r>
            <a:endParaRPr lang="en-US" sz="2000" spc="-1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2000" dirty="0" smtClean="0">
                <a:latin typeface="Arial"/>
                <a:cs typeface="Arial"/>
              </a:rPr>
              <a:t> 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Arial"/>
                <a:cs typeface="Arial"/>
              </a:rPr>
              <a:t>LeetCode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:  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  <a:hlinkClick r:id="rId3"/>
              </a:rPr>
              <a:t>https://leetcode.com/shubhamji/</a:t>
            </a:r>
            <a:endParaRPr lang="en-US" sz="20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\Desktop\depositphotos_59530505-stock-illustration-thank-you-hand-lettering-an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125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What is SQL?</vt:lpstr>
      <vt:lpstr>SQL Commands</vt:lpstr>
      <vt:lpstr>SQL Commands</vt:lpstr>
      <vt:lpstr>SQL Commands</vt:lpstr>
      <vt:lpstr>SQL RDBMS Concepts</vt:lpstr>
      <vt:lpstr>SQL RDBMS Concepts</vt:lpstr>
      <vt:lpstr>About Me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20</cp:revision>
  <dcterms:created xsi:type="dcterms:W3CDTF">2021-07-19T03:34:37Z</dcterms:created>
  <dcterms:modified xsi:type="dcterms:W3CDTF">2021-07-19T15:38:49Z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2021-07-19T00:00:00Z</vt:filetime>
  </property>
</Properties>
</file>