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9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2" r:id="rId13"/>
    <p:sldId id="293" r:id="rId14"/>
    <p:sldId id="294" r:id="rId15"/>
    <p:sldId id="280" r:id="rId16"/>
    <p:sldId id="282" r:id="rId17"/>
    <p:sldId id="296" r:id="rId18"/>
    <p:sldId id="297" r:id="rId19"/>
    <p:sldId id="295" r:id="rId20"/>
    <p:sldId id="278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Gothic" panose="020B0604020202020204" charset="0"/>
      <p:regular r:id="rId27"/>
      <p:bold r:id="rId28"/>
      <p:italic r:id="rId29"/>
      <p:boldItalic r:id="rId30"/>
    </p:embeddedFont>
    <p:embeddedFont>
      <p:font typeface="Wingdings 3" panose="020B0604020202020204" charset="2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C2338-190C-4096-B243-0680BB963AEB}" v="1" dt="2023-04-21T14:00:09.3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D42C4-467C-974F-87D4-A5259C7C6EB1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25FE5-D31B-6446-8C55-7CF6C8AAE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21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0A7BE37-239E-ED4D-A82C-31E7427CB7C0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88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09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46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554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658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47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0A7BE37-239E-ED4D-A82C-31E7427CB7C0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77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0A7BE37-239E-ED4D-A82C-31E7427CB7C0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02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anchor="ctr" anchorCtr="0"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02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06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18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64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68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19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1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BE37-239E-ED4D-A82C-31E7427CB7C0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07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0A7BE37-239E-ED4D-A82C-31E7427CB7C0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D61984-ECA7-DA43-9C32-BF5CAAD713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0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A369-373C-F742-8F21-7CB623693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Applied Data Science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37E4D-F660-2C4C-BAD8-0312F07FC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Dr Ashley </a:t>
            </a:r>
            <a:r>
              <a:rPr lang="en-GB" err="1"/>
              <a:t>SpindLer</a:t>
            </a:r>
            <a:endParaRPr lang="en-GB"/>
          </a:p>
          <a:p>
            <a:r>
              <a:rPr lang="en-GB"/>
              <a:t>Semester B, 2022</a:t>
            </a:r>
          </a:p>
        </p:txBody>
      </p:sp>
    </p:spTree>
    <p:extLst>
      <p:ext uri="{BB962C8B-B14F-4D97-AF65-F5344CB8AC3E}">
        <p14:creationId xmlns:p14="http://schemas.microsoft.com/office/powerpoint/2010/main" val="181826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BD17-54B8-8E4E-86BA-8323CDC4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Structured Streaming</a:t>
            </a: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4ABFB7AF-D049-B043-A06F-C4284E8CD47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60858072"/>
              </p:ext>
            </p:extLst>
          </p:nvPr>
        </p:nvGraphicFramePr>
        <p:xfrm>
          <a:off x="7111254" y="2324100"/>
          <a:ext cx="4318002" cy="270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98635625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779493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62305807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301860477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7629508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504132664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811740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2706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86932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15848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8672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1B927F-B247-294F-828B-ED3AFA2C3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02382"/>
              </p:ext>
            </p:extLst>
          </p:nvPr>
        </p:nvGraphicFramePr>
        <p:xfrm>
          <a:off x="7111254" y="5537203"/>
          <a:ext cx="4318002" cy="10837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98635625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779493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62305807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301860477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7629508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504132664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15848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867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0640A71-9E01-9140-BF16-383BF3D49978}"/>
              </a:ext>
            </a:extLst>
          </p:cNvPr>
          <p:cNvSpPr txBox="1"/>
          <p:nvPr/>
        </p:nvSpPr>
        <p:spPr>
          <a:xfrm>
            <a:off x="7962406" y="5109606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D4064-97B3-4B47-AE76-2FBAE4056C5E}"/>
              </a:ext>
            </a:extLst>
          </p:cNvPr>
          <p:cNvSpPr txBox="1"/>
          <p:nvPr/>
        </p:nvSpPr>
        <p:spPr>
          <a:xfrm>
            <a:off x="8746120" y="5109606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E64C9-16D2-E24D-881E-C4AD5636711F}"/>
              </a:ext>
            </a:extLst>
          </p:cNvPr>
          <p:cNvSpPr txBox="1"/>
          <p:nvPr/>
        </p:nvSpPr>
        <p:spPr>
          <a:xfrm>
            <a:off x="10141183" y="5107586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57B0B7-DDF3-1348-9F45-F5A607BB25FE}"/>
              </a:ext>
            </a:extLst>
          </p:cNvPr>
          <p:cNvSpPr txBox="1"/>
          <p:nvPr/>
        </p:nvSpPr>
        <p:spPr>
          <a:xfrm>
            <a:off x="7250382" y="5106493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D195D-EF73-4541-94DA-1CF9409AAB5E}"/>
              </a:ext>
            </a:extLst>
          </p:cNvPr>
          <p:cNvSpPr txBox="1"/>
          <p:nvPr/>
        </p:nvSpPr>
        <p:spPr>
          <a:xfrm>
            <a:off x="9437336" y="5106493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CFB8C0-F756-C543-A164-BCD09E533B5B}"/>
              </a:ext>
            </a:extLst>
          </p:cNvPr>
          <p:cNvSpPr txBox="1"/>
          <p:nvPr/>
        </p:nvSpPr>
        <p:spPr>
          <a:xfrm>
            <a:off x="10845030" y="5106493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1E6DAE-1EEA-1240-A6D7-00C11D2033AE}"/>
              </a:ext>
            </a:extLst>
          </p:cNvPr>
          <p:cNvSpPr/>
          <p:nvPr/>
        </p:nvSpPr>
        <p:spPr>
          <a:xfrm>
            <a:off x="1070105" y="2590800"/>
            <a:ext cx="368300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4BF6DF-F6FC-0A4F-8B30-59C7E9BD08C3}"/>
              </a:ext>
            </a:extLst>
          </p:cNvPr>
          <p:cNvSpPr/>
          <p:nvPr/>
        </p:nvSpPr>
        <p:spPr>
          <a:xfrm>
            <a:off x="1556205" y="2590800"/>
            <a:ext cx="368300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5F525-8130-7646-B5A6-74FBF7D97AC0}"/>
              </a:ext>
            </a:extLst>
          </p:cNvPr>
          <p:cNvSpPr/>
          <p:nvPr/>
        </p:nvSpPr>
        <p:spPr>
          <a:xfrm>
            <a:off x="2041526" y="2590800"/>
            <a:ext cx="368300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F9F55D-1EB4-F94C-9DDC-67B0D06C4E27}"/>
              </a:ext>
            </a:extLst>
          </p:cNvPr>
          <p:cNvSpPr/>
          <p:nvPr/>
        </p:nvSpPr>
        <p:spPr>
          <a:xfrm>
            <a:off x="2530856" y="2590800"/>
            <a:ext cx="368300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2A24B3-07FE-7545-A4D0-1AFC561081EC}"/>
              </a:ext>
            </a:extLst>
          </p:cNvPr>
          <p:cNvSpPr/>
          <p:nvPr/>
        </p:nvSpPr>
        <p:spPr>
          <a:xfrm>
            <a:off x="3012140" y="2590800"/>
            <a:ext cx="368300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8CBDF-4824-424D-A1B6-279989494DD0}"/>
              </a:ext>
            </a:extLst>
          </p:cNvPr>
          <p:cNvSpPr/>
          <p:nvPr/>
        </p:nvSpPr>
        <p:spPr>
          <a:xfrm>
            <a:off x="3491176" y="2590800"/>
            <a:ext cx="368300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8F2E53-F8F4-7941-9159-2AF65AC143BB}"/>
              </a:ext>
            </a:extLst>
          </p:cNvPr>
          <p:cNvCxnSpPr>
            <a:stCxn id="18" idx="3"/>
          </p:cNvCxnSpPr>
          <p:nvPr/>
        </p:nvCxnSpPr>
        <p:spPr>
          <a:xfrm flipV="1">
            <a:off x="3859476" y="3162300"/>
            <a:ext cx="3251778" cy="97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E6CB9C-DD99-F848-9510-9CF5381D886F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3859476" y="3678767"/>
            <a:ext cx="3251778" cy="46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B54D18-0BE9-1F4A-B201-AAF0748384CE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859476" y="4140200"/>
            <a:ext cx="3251778" cy="7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489366-9F48-3040-9A6A-F9A6DFB2D33E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859476" y="4140200"/>
            <a:ext cx="3251778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1F3AB0-467D-D44F-93AB-3A41D821D91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859476" y="4140200"/>
            <a:ext cx="3251778" cy="161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B655AE3-C101-C34B-8104-598594ED64BF}"/>
              </a:ext>
            </a:extLst>
          </p:cNvPr>
          <p:cNvSpPr txBox="1"/>
          <p:nvPr/>
        </p:nvSpPr>
        <p:spPr>
          <a:xfrm>
            <a:off x="1181100" y="6083300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Packets of data are treated as new rows</a:t>
            </a:r>
          </a:p>
        </p:txBody>
      </p:sp>
    </p:spTree>
    <p:extLst>
      <p:ext uri="{BB962C8B-B14F-4D97-AF65-F5344CB8AC3E}">
        <p14:creationId xmlns:p14="http://schemas.microsoft.com/office/powerpoint/2010/main" val="52174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BD17-54B8-8E4E-86BA-8323CDC4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Structured Streaming</a:t>
            </a: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4ABFB7AF-D049-B043-A06F-C4284E8CD47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7111254" y="2324100"/>
          <a:ext cx="4318002" cy="270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98635625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779493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62305807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301860477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7629508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504132664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811740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2706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86932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15848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8672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1B927F-B247-294F-828B-ED3AFA2C35AD}"/>
              </a:ext>
            </a:extLst>
          </p:cNvPr>
          <p:cNvGraphicFramePr>
            <a:graphicFrameLocks noGrp="1"/>
          </p:cNvGraphicFramePr>
          <p:nvPr/>
        </p:nvGraphicFramePr>
        <p:xfrm>
          <a:off x="7111254" y="5537203"/>
          <a:ext cx="4318002" cy="10837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98635625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779493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62305807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301860477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7629508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504132664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15848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867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0640A71-9E01-9140-BF16-383BF3D49978}"/>
              </a:ext>
            </a:extLst>
          </p:cNvPr>
          <p:cNvSpPr txBox="1"/>
          <p:nvPr/>
        </p:nvSpPr>
        <p:spPr>
          <a:xfrm>
            <a:off x="7962406" y="5109606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6D4064-97B3-4B47-AE76-2FBAE4056C5E}"/>
              </a:ext>
            </a:extLst>
          </p:cNvPr>
          <p:cNvSpPr txBox="1"/>
          <p:nvPr/>
        </p:nvSpPr>
        <p:spPr>
          <a:xfrm>
            <a:off x="8746120" y="5109606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E64C9-16D2-E24D-881E-C4AD5636711F}"/>
              </a:ext>
            </a:extLst>
          </p:cNvPr>
          <p:cNvSpPr txBox="1"/>
          <p:nvPr/>
        </p:nvSpPr>
        <p:spPr>
          <a:xfrm>
            <a:off x="10141183" y="5107586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57B0B7-DDF3-1348-9F45-F5A607BB25FE}"/>
              </a:ext>
            </a:extLst>
          </p:cNvPr>
          <p:cNvSpPr txBox="1"/>
          <p:nvPr/>
        </p:nvSpPr>
        <p:spPr>
          <a:xfrm>
            <a:off x="7250382" y="5106493"/>
            <a:ext cx="612412" cy="400110"/>
          </a:xfrm>
          <a:prstGeom prst="rect">
            <a:avLst/>
          </a:prstGeom>
          <a:noFill/>
        </p:spPr>
        <p:txBody>
          <a:bodyPr vert="wordArtVert" wrap="squar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D195D-EF73-4541-94DA-1CF9409AAB5E}"/>
              </a:ext>
            </a:extLst>
          </p:cNvPr>
          <p:cNvSpPr txBox="1"/>
          <p:nvPr/>
        </p:nvSpPr>
        <p:spPr>
          <a:xfrm>
            <a:off x="9437336" y="5106493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CFB8C0-F756-C543-A164-BCD09E533B5B}"/>
              </a:ext>
            </a:extLst>
          </p:cNvPr>
          <p:cNvSpPr txBox="1"/>
          <p:nvPr/>
        </p:nvSpPr>
        <p:spPr>
          <a:xfrm>
            <a:off x="10845030" y="5106493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1E6DAE-1EEA-1240-A6D7-00C11D2033AE}"/>
              </a:ext>
            </a:extLst>
          </p:cNvPr>
          <p:cNvSpPr/>
          <p:nvPr/>
        </p:nvSpPr>
        <p:spPr>
          <a:xfrm>
            <a:off x="1070104" y="2590800"/>
            <a:ext cx="858437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5F525-8130-7646-B5A6-74FBF7D97AC0}"/>
              </a:ext>
            </a:extLst>
          </p:cNvPr>
          <p:cNvSpPr/>
          <p:nvPr/>
        </p:nvSpPr>
        <p:spPr>
          <a:xfrm>
            <a:off x="2041526" y="2590800"/>
            <a:ext cx="368300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2A24B3-07FE-7545-A4D0-1AFC561081EC}"/>
              </a:ext>
            </a:extLst>
          </p:cNvPr>
          <p:cNvSpPr/>
          <p:nvPr/>
        </p:nvSpPr>
        <p:spPr>
          <a:xfrm>
            <a:off x="2548954" y="2590800"/>
            <a:ext cx="831486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8CBDF-4824-424D-A1B6-279989494DD0}"/>
              </a:ext>
            </a:extLst>
          </p:cNvPr>
          <p:cNvSpPr/>
          <p:nvPr/>
        </p:nvSpPr>
        <p:spPr>
          <a:xfrm>
            <a:off x="3491176" y="2590800"/>
            <a:ext cx="684546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029F73-5E53-4A48-8F7B-7B35E973AC78}"/>
              </a:ext>
            </a:extLst>
          </p:cNvPr>
          <p:cNvGrpSpPr/>
          <p:nvPr/>
        </p:nvGrpSpPr>
        <p:grpSpPr>
          <a:xfrm>
            <a:off x="4175722" y="3162300"/>
            <a:ext cx="2935532" cy="2595034"/>
            <a:chOff x="3116001" y="3162300"/>
            <a:chExt cx="3995253" cy="2595034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28F2E53-F8F4-7941-9159-2AF65AC143B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3116001" y="3162300"/>
              <a:ext cx="3995253" cy="977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FE6CB9C-DD99-F848-9510-9CF5381D886F}"/>
                </a:ext>
              </a:extLst>
            </p:cNvPr>
            <p:cNvCxnSpPr>
              <a:cxnSpLocks/>
              <a:stCxn id="18" idx="3"/>
              <a:endCxn id="5" idx="1"/>
            </p:cNvCxnSpPr>
            <p:nvPr/>
          </p:nvCxnSpPr>
          <p:spPr>
            <a:xfrm flipV="1">
              <a:off x="3116001" y="3678767"/>
              <a:ext cx="3995253" cy="461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B54D18-0BE9-1F4A-B201-AAF0748384CE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116001" y="4140200"/>
              <a:ext cx="3995253" cy="730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2489366-9F48-3040-9A6A-F9A6DFB2D33E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116001" y="4140200"/>
              <a:ext cx="3995253" cy="57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01F3AB0-467D-D44F-93AB-3A41D821D91A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116001" y="4140200"/>
              <a:ext cx="3995253" cy="161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F44B38F-2E5D-764B-82B6-EA36F247ED6E}"/>
              </a:ext>
            </a:extLst>
          </p:cNvPr>
          <p:cNvSpPr txBox="1"/>
          <p:nvPr/>
        </p:nvSpPr>
        <p:spPr>
          <a:xfrm>
            <a:off x="762744" y="6076434"/>
            <a:ext cx="594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Likely that we have batches of data &gt; multiple rows</a:t>
            </a:r>
          </a:p>
        </p:txBody>
      </p:sp>
    </p:spTree>
    <p:extLst>
      <p:ext uri="{BB962C8B-B14F-4D97-AF65-F5344CB8AC3E}">
        <p14:creationId xmlns:p14="http://schemas.microsoft.com/office/powerpoint/2010/main" val="258582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5223AF-8592-5147-95E6-EF70F939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Structured Streaming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D3374DB-E860-B843-9332-4E979001C7A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54954" y="2184400"/>
          <a:ext cx="4318002" cy="270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98635625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779493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62305807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301860477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7629508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504132664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811740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2706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86932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15848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8672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14B96D-7BA7-AD43-BD88-7921ECED0EA2}"/>
              </a:ext>
            </a:extLst>
          </p:cNvPr>
          <p:cNvGraphicFramePr>
            <a:graphicFrameLocks noGrp="1"/>
          </p:cNvGraphicFramePr>
          <p:nvPr/>
        </p:nvGraphicFramePr>
        <p:xfrm>
          <a:off x="1154954" y="5397503"/>
          <a:ext cx="4318002" cy="10837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98635625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779493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62305807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301860477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7629508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504132664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15848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8672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9BBE39-F440-964B-9A78-806E7384A91A}"/>
              </a:ext>
            </a:extLst>
          </p:cNvPr>
          <p:cNvSpPr txBox="1"/>
          <p:nvPr/>
        </p:nvSpPr>
        <p:spPr>
          <a:xfrm>
            <a:off x="2006106" y="4969906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917AA-B9EE-3A48-9A4C-8DA4A4E1A42F}"/>
              </a:ext>
            </a:extLst>
          </p:cNvPr>
          <p:cNvSpPr txBox="1"/>
          <p:nvPr/>
        </p:nvSpPr>
        <p:spPr>
          <a:xfrm>
            <a:off x="2789820" y="4969906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D5CBD-A164-B345-9575-67AC53A30381}"/>
              </a:ext>
            </a:extLst>
          </p:cNvPr>
          <p:cNvSpPr txBox="1"/>
          <p:nvPr/>
        </p:nvSpPr>
        <p:spPr>
          <a:xfrm>
            <a:off x="4184883" y="4967886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138BE0-7B6C-6747-B72A-C2E2C29CEF1D}"/>
              </a:ext>
            </a:extLst>
          </p:cNvPr>
          <p:cNvSpPr txBox="1"/>
          <p:nvPr/>
        </p:nvSpPr>
        <p:spPr>
          <a:xfrm>
            <a:off x="1294082" y="4966793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D18EB-0F9F-F848-8003-3AF33DC09911}"/>
              </a:ext>
            </a:extLst>
          </p:cNvPr>
          <p:cNvSpPr txBox="1"/>
          <p:nvPr/>
        </p:nvSpPr>
        <p:spPr>
          <a:xfrm>
            <a:off x="3481036" y="4966793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00E01-7B98-2244-A66D-563963A6924A}"/>
              </a:ext>
            </a:extLst>
          </p:cNvPr>
          <p:cNvSpPr txBox="1"/>
          <p:nvPr/>
        </p:nvSpPr>
        <p:spPr>
          <a:xfrm>
            <a:off x="4888730" y="4966793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D64215-1994-3148-AC28-B36671EB18F3}"/>
              </a:ext>
            </a:extLst>
          </p:cNvPr>
          <p:cNvCxnSpPr/>
          <p:nvPr/>
        </p:nvCxnSpPr>
        <p:spPr>
          <a:xfrm>
            <a:off x="5867400" y="3530600"/>
            <a:ext cx="203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E43DBCF-0AD5-2F4D-AD98-2DF50D59074C}"/>
              </a:ext>
            </a:extLst>
          </p:cNvPr>
          <p:cNvSpPr/>
          <p:nvPr/>
        </p:nvSpPr>
        <p:spPr>
          <a:xfrm>
            <a:off x="8978900" y="2717800"/>
            <a:ext cx="1625600" cy="162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D4420B-94C8-4B4B-9F4F-585FFAC256F3}"/>
              </a:ext>
            </a:extLst>
          </p:cNvPr>
          <p:cNvSpPr txBox="1"/>
          <p:nvPr/>
        </p:nvSpPr>
        <p:spPr>
          <a:xfrm>
            <a:off x="6448825" y="302580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Query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9980BA8E-323F-904D-9293-BD9F03951B4F}"/>
              </a:ext>
            </a:extLst>
          </p:cNvPr>
          <p:cNvSpPr/>
          <p:nvPr/>
        </p:nvSpPr>
        <p:spPr>
          <a:xfrm>
            <a:off x="5501142" y="2184400"/>
            <a:ext cx="594858" cy="27093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88C83FA4-4880-D740-9CDC-9CA524E48F99}"/>
              </a:ext>
            </a:extLst>
          </p:cNvPr>
          <p:cNvSpPr/>
          <p:nvPr/>
        </p:nvSpPr>
        <p:spPr>
          <a:xfrm>
            <a:off x="5628780" y="5397503"/>
            <a:ext cx="594858" cy="10837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5223AF-8592-5147-95E6-EF70F939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Structured Streaming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D3374DB-E860-B843-9332-4E979001C7A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54954" y="2184400"/>
          <a:ext cx="4318002" cy="270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98635625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779493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62305807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301860477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7629508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504132664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811740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2706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86932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15848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8672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14B96D-7BA7-AD43-BD88-7921ECED0EA2}"/>
              </a:ext>
            </a:extLst>
          </p:cNvPr>
          <p:cNvGraphicFramePr>
            <a:graphicFrameLocks noGrp="1"/>
          </p:cNvGraphicFramePr>
          <p:nvPr/>
        </p:nvGraphicFramePr>
        <p:xfrm>
          <a:off x="1154954" y="5397503"/>
          <a:ext cx="4318002" cy="10837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98635625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779493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62305807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301860477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7629508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504132664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15848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8672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9BBE39-F440-964B-9A78-806E7384A91A}"/>
              </a:ext>
            </a:extLst>
          </p:cNvPr>
          <p:cNvSpPr txBox="1"/>
          <p:nvPr/>
        </p:nvSpPr>
        <p:spPr>
          <a:xfrm>
            <a:off x="2006106" y="4969906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917AA-B9EE-3A48-9A4C-8DA4A4E1A42F}"/>
              </a:ext>
            </a:extLst>
          </p:cNvPr>
          <p:cNvSpPr txBox="1"/>
          <p:nvPr/>
        </p:nvSpPr>
        <p:spPr>
          <a:xfrm>
            <a:off x="2789820" y="4969906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D5CBD-A164-B345-9575-67AC53A30381}"/>
              </a:ext>
            </a:extLst>
          </p:cNvPr>
          <p:cNvSpPr txBox="1"/>
          <p:nvPr/>
        </p:nvSpPr>
        <p:spPr>
          <a:xfrm>
            <a:off x="4184883" y="4967886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138BE0-7B6C-6747-B72A-C2E2C29CEF1D}"/>
              </a:ext>
            </a:extLst>
          </p:cNvPr>
          <p:cNvSpPr txBox="1"/>
          <p:nvPr/>
        </p:nvSpPr>
        <p:spPr>
          <a:xfrm>
            <a:off x="1294082" y="4966793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D18EB-0F9F-F848-8003-3AF33DC09911}"/>
              </a:ext>
            </a:extLst>
          </p:cNvPr>
          <p:cNvSpPr txBox="1"/>
          <p:nvPr/>
        </p:nvSpPr>
        <p:spPr>
          <a:xfrm>
            <a:off x="3481036" y="4966793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00E01-7B98-2244-A66D-563963A6924A}"/>
              </a:ext>
            </a:extLst>
          </p:cNvPr>
          <p:cNvSpPr txBox="1"/>
          <p:nvPr/>
        </p:nvSpPr>
        <p:spPr>
          <a:xfrm>
            <a:off x="4888730" y="4966793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D64215-1994-3148-AC28-B36671EB18F3}"/>
              </a:ext>
            </a:extLst>
          </p:cNvPr>
          <p:cNvCxnSpPr/>
          <p:nvPr/>
        </p:nvCxnSpPr>
        <p:spPr>
          <a:xfrm>
            <a:off x="5867400" y="3530600"/>
            <a:ext cx="203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E43DBCF-0AD5-2F4D-AD98-2DF50D59074C}"/>
              </a:ext>
            </a:extLst>
          </p:cNvPr>
          <p:cNvSpPr/>
          <p:nvPr/>
        </p:nvSpPr>
        <p:spPr>
          <a:xfrm>
            <a:off x="8978900" y="2717800"/>
            <a:ext cx="1625600" cy="162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D4420B-94C8-4B4B-9F4F-585FFAC256F3}"/>
              </a:ext>
            </a:extLst>
          </p:cNvPr>
          <p:cNvSpPr txBox="1"/>
          <p:nvPr/>
        </p:nvSpPr>
        <p:spPr>
          <a:xfrm>
            <a:off x="6448825" y="302580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Query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9980BA8E-323F-904D-9293-BD9F03951B4F}"/>
              </a:ext>
            </a:extLst>
          </p:cNvPr>
          <p:cNvSpPr/>
          <p:nvPr/>
        </p:nvSpPr>
        <p:spPr>
          <a:xfrm>
            <a:off x="5501142" y="2184400"/>
            <a:ext cx="594858" cy="27093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88C83FA4-4880-D740-9CDC-9CA524E48F99}"/>
              </a:ext>
            </a:extLst>
          </p:cNvPr>
          <p:cNvSpPr/>
          <p:nvPr/>
        </p:nvSpPr>
        <p:spPr>
          <a:xfrm>
            <a:off x="5628780" y="5397503"/>
            <a:ext cx="594858" cy="10837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381A57-4829-DB40-BE1D-D065798B1399}"/>
              </a:ext>
            </a:extLst>
          </p:cNvPr>
          <p:cNvCxnSpPr/>
          <p:nvPr/>
        </p:nvCxnSpPr>
        <p:spPr>
          <a:xfrm>
            <a:off x="6172200" y="5943600"/>
            <a:ext cx="203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4258E4-15E6-4543-864A-5DD5AE29DD94}"/>
              </a:ext>
            </a:extLst>
          </p:cNvPr>
          <p:cNvSpPr txBox="1"/>
          <p:nvPr/>
        </p:nvSpPr>
        <p:spPr>
          <a:xfrm>
            <a:off x="6753625" y="543880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Query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988933-AA29-DF4E-A54E-23963434C363}"/>
              </a:ext>
            </a:extLst>
          </p:cNvPr>
          <p:cNvSpPr/>
          <p:nvPr/>
        </p:nvSpPr>
        <p:spPr>
          <a:xfrm>
            <a:off x="8789770" y="5126570"/>
            <a:ext cx="1625600" cy="162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2851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5223AF-8592-5147-95E6-EF70F939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Structured Streaming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D3374DB-E860-B843-9332-4E979001C7A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54954" y="2184400"/>
          <a:ext cx="4318002" cy="270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98635625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779493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62305807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301860477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7629508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504132664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811740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2706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86932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15848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8672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14B96D-7BA7-AD43-BD88-7921ECED0EA2}"/>
              </a:ext>
            </a:extLst>
          </p:cNvPr>
          <p:cNvGraphicFramePr>
            <a:graphicFrameLocks noGrp="1"/>
          </p:cNvGraphicFramePr>
          <p:nvPr/>
        </p:nvGraphicFramePr>
        <p:xfrm>
          <a:off x="1154954" y="5397503"/>
          <a:ext cx="4318002" cy="10837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98635625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779493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62305807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301860477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7629508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504132664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15848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8672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9BBE39-F440-964B-9A78-806E7384A91A}"/>
              </a:ext>
            </a:extLst>
          </p:cNvPr>
          <p:cNvSpPr txBox="1"/>
          <p:nvPr/>
        </p:nvSpPr>
        <p:spPr>
          <a:xfrm>
            <a:off x="2006106" y="4969906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917AA-B9EE-3A48-9A4C-8DA4A4E1A42F}"/>
              </a:ext>
            </a:extLst>
          </p:cNvPr>
          <p:cNvSpPr txBox="1"/>
          <p:nvPr/>
        </p:nvSpPr>
        <p:spPr>
          <a:xfrm>
            <a:off x="2789820" y="4969906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D5CBD-A164-B345-9575-67AC53A30381}"/>
              </a:ext>
            </a:extLst>
          </p:cNvPr>
          <p:cNvSpPr txBox="1"/>
          <p:nvPr/>
        </p:nvSpPr>
        <p:spPr>
          <a:xfrm>
            <a:off x="4184883" y="4967886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138BE0-7B6C-6747-B72A-C2E2C29CEF1D}"/>
              </a:ext>
            </a:extLst>
          </p:cNvPr>
          <p:cNvSpPr txBox="1"/>
          <p:nvPr/>
        </p:nvSpPr>
        <p:spPr>
          <a:xfrm>
            <a:off x="1294082" y="4966793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D18EB-0F9F-F848-8003-3AF33DC09911}"/>
              </a:ext>
            </a:extLst>
          </p:cNvPr>
          <p:cNvSpPr txBox="1"/>
          <p:nvPr/>
        </p:nvSpPr>
        <p:spPr>
          <a:xfrm>
            <a:off x="3481036" y="4966793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00E01-7B98-2244-A66D-563963A6924A}"/>
              </a:ext>
            </a:extLst>
          </p:cNvPr>
          <p:cNvSpPr txBox="1"/>
          <p:nvPr/>
        </p:nvSpPr>
        <p:spPr>
          <a:xfrm>
            <a:off x="4888730" y="4966793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D64215-1994-3148-AC28-B36671EB18F3}"/>
              </a:ext>
            </a:extLst>
          </p:cNvPr>
          <p:cNvCxnSpPr/>
          <p:nvPr/>
        </p:nvCxnSpPr>
        <p:spPr>
          <a:xfrm>
            <a:off x="5867400" y="3530600"/>
            <a:ext cx="203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E43DBCF-0AD5-2F4D-AD98-2DF50D59074C}"/>
              </a:ext>
            </a:extLst>
          </p:cNvPr>
          <p:cNvSpPr/>
          <p:nvPr/>
        </p:nvSpPr>
        <p:spPr>
          <a:xfrm>
            <a:off x="8978900" y="2717800"/>
            <a:ext cx="1625600" cy="162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D4420B-94C8-4B4B-9F4F-585FFAC256F3}"/>
              </a:ext>
            </a:extLst>
          </p:cNvPr>
          <p:cNvSpPr txBox="1"/>
          <p:nvPr/>
        </p:nvSpPr>
        <p:spPr>
          <a:xfrm>
            <a:off x="6448825" y="302580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Query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9980BA8E-323F-904D-9293-BD9F03951B4F}"/>
              </a:ext>
            </a:extLst>
          </p:cNvPr>
          <p:cNvSpPr/>
          <p:nvPr/>
        </p:nvSpPr>
        <p:spPr>
          <a:xfrm>
            <a:off x="5501142" y="2184400"/>
            <a:ext cx="594858" cy="27093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88C83FA4-4880-D740-9CDC-9CA524E48F99}"/>
              </a:ext>
            </a:extLst>
          </p:cNvPr>
          <p:cNvSpPr/>
          <p:nvPr/>
        </p:nvSpPr>
        <p:spPr>
          <a:xfrm>
            <a:off x="5628780" y="5397503"/>
            <a:ext cx="594858" cy="10837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381A57-4829-DB40-BE1D-D065798B1399}"/>
              </a:ext>
            </a:extLst>
          </p:cNvPr>
          <p:cNvCxnSpPr/>
          <p:nvPr/>
        </p:nvCxnSpPr>
        <p:spPr>
          <a:xfrm>
            <a:off x="6172200" y="5943600"/>
            <a:ext cx="203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4258E4-15E6-4543-864A-5DD5AE29DD94}"/>
              </a:ext>
            </a:extLst>
          </p:cNvPr>
          <p:cNvSpPr txBox="1"/>
          <p:nvPr/>
        </p:nvSpPr>
        <p:spPr>
          <a:xfrm>
            <a:off x="6753625" y="543880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Query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988933-AA29-DF4E-A54E-23963434C363}"/>
              </a:ext>
            </a:extLst>
          </p:cNvPr>
          <p:cNvSpPr/>
          <p:nvPr/>
        </p:nvSpPr>
        <p:spPr>
          <a:xfrm>
            <a:off x="8789770" y="5126570"/>
            <a:ext cx="1625600" cy="162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5CD692-1826-B541-A618-FE20D28EEAAC}"/>
              </a:ext>
            </a:extLst>
          </p:cNvPr>
          <p:cNvCxnSpPr>
            <a:cxnSpLocks/>
            <a:stCxn id="24" idx="0"/>
            <a:endCxn id="15" idx="4"/>
          </p:cNvCxnSpPr>
          <p:nvPr/>
        </p:nvCxnSpPr>
        <p:spPr>
          <a:xfrm flipV="1">
            <a:off x="9602570" y="4343400"/>
            <a:ext cx="189130" cy="7831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95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E78231-D24C-0F43-BAD3-306B4F65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Streaming?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5F0812-44B5-C546-AFBA-0B2F019C7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Continuous evaluation of new data in a production environment</a:t>
            </a:r>
          </a:p>
          <a:p>
            <a:endParaRPr lang="en-GB"/>
          </a:p>
          <a:p>
            <a:r>
              <a:rPr lang="en-GB"/>
              <a:t>Whether we want to update a model or result, or send out some form of alert or notification</a:t>
            </a:r>
          </a:p>
        </p:txBody>
      </p:sp>
    </p:spTree>
    <p:extLst>
      <p:ext uri="{BB962C8B-B14F-4D97-AF65-F5344CB8AC3E}">
        <p14:creationId xmlns:p14="http://schemas.microsoft.com/office/powerpoint/2010/main" val="2091365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DDF404-32AD-9E41-9DB4-DD525777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Use Cases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26B47-2AFF-104C-8AA8-21B5D691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Fraud detection in banking transactions</a:t>
            </a:r>
          </a:p>
          <a:p>
            <a:endParaRPr lang="en-GB"/>
          </a:p>
          <a:p>
            <a:r>
              <a:rPr lang="en-GB"/>
              <a:t>Monitoring social media trends</a:t>
            </a:r>
          </a:p>
          <a:p>
            <a:endParaRPr lang="en-GB"/>
          </a:p>
          <a:p>
            <a:r>
              <a:rPr lang="en-GB"/>
              <a:t>Tracking customer behaviour during a sale</a:t>
            </a:r>
          </a:p>
        </p:txBody>
      </p:sp>
    </p:spTree>
    <p:extLst>
      <p:ext uri="{BB962C8B-B14F-4D97-AF65-F5344CB8AC3E}">
        <p14:creationId xmlns:p14="http://schemas.microsoft.com/office/powerpoint/2010/main" val="2761602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B705-4537-A90F-C169-C70E602F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Use Cases</a:t>
            </a:r>
          </a:p>
        </p:txBody>
      </p:sp>
      <p:pic>
        <p:nvPicPr>
          <p:cNvPr id="1026" name="Picture 2" descr="Virgo_aerial_view_01">
            <a:extLst>
              <a:ext uri="{FF2B5EF4-FFF2-40B4-BE49-F238E27FC236}">
                <a16:creationId xmlns:a16="http://schemas.microsoft.com/office/drawing/2014/main" id="{833FA84B-7348-F515-8E2C-EE20EABC675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5700" y="2953811"/>
            <a:ext cx="4824413" cy="271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4122B-A14F-1B63-F95A-4C53837D94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06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B705-4537-A90F-C169-C70E602F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Use Cases</a:t>
            </a:r>
          </a:p>
        </p:txBody>
      </p:sp>
      <p:pic>
        <p:nvPicPr>
          <p:cNvPr id="1026" name="Picture 2" descr="Virgo_aerial_view_01">
            <a:extLst>
              <a:ext uri="{FF2B5EF4-FFF2-40B4-BE49-F238E27FC236}">
                <a16:creationId xmlns:a16="http://schemas.microsoft.com/office/drawing/2014/main" id="{833FA84B-7348-F515-8E2C-EE20EABC675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5700" y="2953811"/>
            <a:ext cx="4824413" cy="271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ubble observes first kilonova">
            <a:extLst>
              <a:ext uri="{FF2B5EF4-FFF2-40B4-BE49-F238E27FC236}">
                <a16:creationId xmlns:a16="http://schemas.microsoft.com/office/drawing/2014/main" id="{B7CA519E-8F75-F44C-E1EF-A1C32890A2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481" y="2603500"/>
            <a:ext cx="3198876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494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189F-94EC-0A4E-BF0F-3C3988A8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Live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F3F8-1CC4-9C45-821F-468A0855A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88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F4AF-8BA7-2448-B090-D4C154FD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Lecture 4 -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3B0-1C8C-6A4A-B829-00A7320C1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Understand how Structured Streaming works in a practical sense</a:t>
            </a:r>
          </a:p>
          <a:p>
            <a:endParaRPr lang="en-GB"/>
          </a:p>
          <a:p>
            <a:r>
              <a:rPr lang="en-GB"/>
              <a:t>Understand the use cases of Spark Streaming</a:t>
            </a:r>
          </a:p>
          <a:p>
            <a:endParaRPr lang="en-GB"/>
          </a:p>
          <a:p>
            <a:r>
              <a:rPr lang="en-GB"/>
              <a:t>Demonstrate an example of Structured Streaming</a:t>
            </a:r>
          </a:p>
        </p:txBody>
      </p:sp>
    </p:spTree>
    <p:extLst>
      <p:ext uri="{BB962C8B-B14F-4D97-AF65-F5344CB8AC3E}">
        <p14:creationId xmlns:p14="http://schemas.microsoft.com/office/powerpoint/2010/main" val="2775754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2556-856C-DB4E-A5BE-2EEAC68D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F150C-4B51-0B4D-B45B-CEE4500F3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7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3731EA-1ED3-6F4A-B976-E42A9D0E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Spark Streaming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D77BD-D977-0C44-97B1-7234C1301F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8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5223AF-8592-5147-95E6-EF70F939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Structured Streaming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C7D5F51-C4E4-1D4C-9E1C-4F973DB49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22169"/>
              </p:ext>
            </p:extLst>
          </p:nvPr>
        </p:nvGraphicFramePr>
        <p:xfrm>
          <a:off x="1154954" y="2891367"/>
          <a:ext cx="4318002" cy="270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98635625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779493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62305807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301860477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7629508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504132664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811740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2706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86932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15848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8672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F70B357-7308-E2A4-975D-E6D1925CAAE3}"/>
              </a:ext>
            </a:extLst>
          </p:cNvPr>
          <p:cNvSpPr txBox="1"/>
          <p:nvPr/>
        </p:nvSpPr>
        <p:spPr>
          <a:xfrm>
            <a:off x="1439083" y="2425700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Suppose we have a </a:t>
            </a:r>
            <a:r>
              <a:rPr lang="en-GB" err="1"/>
              <a:t>DataFrame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19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5223AF-8592-5147-95E6-EF70F939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Structured Streaming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C7D5F51-C4E4-1D4C-9E1C-4F973DB4929F}"/>
              </a:ext>
            </a:extLst>
          </p:cNvPr>
          <p:cNvGraphicFramePr>
            <a:graphicFrameLocks noGrp="1"/>
          </p:cNvGraphicFramePr>
          <p:nvPr/>
        </p:nvGraphicFramePr>
        <p:xfrm>
          <a:off x="1154954" y="2891367"/>
          <a:ext cx="4318002" cy="270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98635625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779493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62305807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301860477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7629508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504132664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811740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2706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86932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15848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86725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8EA5757-29CC-FF40-90B0-D007D7D7A244}"/>
              </a:ext>
            </a:extLst>
          </p:cNvPr>
          <p:cNvCxnSpPr/>
          <p:nvPr/>
        </p:nvCxnSpPr>
        <p:spPr>
          <a:xfrm>
            <a:off x="5778500" y="4381500"/>
            <a:ext cx="20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404236-A25E-F74C-99E9-43DA8352CAE6}"/>
              </a:ext>
            </a:extLst>
          </p:cNvPr>
          <p:cNvSpPr txBox="1"/>
          <p:nvPr/>
        </p:nvSpPr>
        <p:spPr>
          <a:xfrm>
            <a:off x="6359925" y="387670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49FE6-24D4-CDA7-ECA7-3DF55F3426F4}"/>
              </a:ext>
            </a:extLst>
          </p:cNvPr>
          <p:cNvSpPr txBox="1"/>
          <p:nvPr/>
        </p:nvSpPr>
        <p:spPr>
          <a:xfrm>
            <a:off x="1421655" y="2476552"/>
            <a:ext cx="378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Suppose we have a </a:t>
            </a:r>
            <a:r>
              <a:rPr lang="en-GB" err="1"/>
              <a:t>DataFrame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3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5223AF-8592-5147-95E6-EF70F939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Structured Streaming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C7D5F51-C4E4-1D4C-9E1C-4F973DB4929F}"/>
              </a:ext>
            </a:extLst>
          </p:cNvPr>
          <p:cNvGraphicFramePr>
            <a:graphicFrameLocks noGrp="1"/>
          </p:cNvGraphicFramePr>
          <p:nvPr/>
        </p:nvGraphicFramePr>
        <p:xfrm>
          <a:off x="1154954" y="2891367"/>
          <a:ext cx="4318002" cy="270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98635625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779493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62305807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301860477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7629508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504132664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811740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2706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86932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15848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86725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8EA5757-29CC-FF40-90B0-D007D7D7A244}"/>
              </a:ext>
            </a:extLst>
          </p:cNvPr>
          <p:cNvCxnSpPr/>
          <p:nvPr/>
        </p:nvCxnSpPr>
        <p:spPr>
          <a:xfrm>
            <a:off x="5778500" y="4381500"/>
            <a:ext cx="20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35770C7-4E43-3E46-8B36-6A3FE269796C}"/>
              </a:ext>
            </a:extLst>
          </p:cNvPr>
          <p:cNvSpPr/>
          <p:nvPr/>
        </p:nvSpPr>
        <p:spPr>
          <a:xfrm>
            <a:off x="8890000" y="3568700"/>
            <a:ext cx="1625600" cy="162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04236-A25E-F74C-99E9-43DA8352CAE6}"/>
              </a:ext>
            </a:extLst>
          </p:cNvPr>
          <p:cNvSpPr txBox="1"/>
          <p:nvPr/>
        </p:nvSpPr>
        <p:spPr>
          <a:xfrm>
            <a:off x="6359925" y="387670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Query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EC636-6D8F-A5C9-B546-930B267D1159}"/>
              </a:ext>
            </a:extLst>
          </p:cNvPr>
          <p:cNvSpPr txBox="1"/>
          <p:nvPr/>
        </p:nvSpPr>
        <p:spPr>
          <a:xfrm>
            <a:off x="1421655" y="2476552"/>
            <a:ext cx="378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Suppose we have a </a:t>
            </a:r>
            <a:r>
              <a:rPr lang="en-GB" err="1"/>
              <a:t>DataFrame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5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5223AF-8592-5147-95E6-EF70F939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Structured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8007D-F4DE-2D4B-AEA1-764FBA0505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en-GB" sz="3200"/>
              <a:t>What happens if we get new data?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D3374DB-E860-B843-9332-4E979001C7A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55700" y="2603500"/>
          <a:ext cx="4318002" cy="270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98635625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779493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62305807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301860477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7629508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504132664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811740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2706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86932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15848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86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98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5223AF-8592-5147-95E6-EF70F939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Structured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8007D-F4DE-2D4B-AEA1-764FBA0505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en-GB" sz="3200"/>
              <a:t>What happens if we get new data?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D3374DB-E860-B843-9332-4E979001C7A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51544250"/>
              </p:ext>
            </p:extLst>
          </p:nvPr>
        </p:nvGraphicFramePr>
        <p:xfrm>
          <a:off x="1154954" y="2184400"/>
          <a:ext cx="4318002" cy="270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98635625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779493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62305807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301860477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7629508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504132664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811740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2706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86932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15848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8672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14B96D-7BA7-AD43-BD88-7921ECED0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808446"/>
              </p:ext>
            </p:extLst>
          </p:nvPr>
        </p:nvGraphicFramePr>
        <p:xfrm>
          <a:off x="1154954" y="5397503"/>
          <a:ext cx="4318002" cy="10837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98635625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779493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62305807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301860477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7629508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504132664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15848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8672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9BBE39-F440-964B-9A78-806E7384A91A}"/>
              </a:ext>
            </a:extLst>
          </p:cNvPr>
          <p:cNvSpPr txBox="1"/>
          <p:nvPr/>
        </p:nvSpPr>
        <p:spPr>
          <a:xfrm>
            <a:off x="2006106" y="4969906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917AA-B9EE-3A48-9A4C-8DA4A4E1A42F}"/>
              </a:ext>
            </a:extLst>
          </p:cNvPr>
          <p:cNvSpPr txBox="1"/>
          <p:nvPr/>
        </p:nvSpPr>
        <p:spPr>
          <a:xfrm>
            <a:off x="2789820" y="4969906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D5CBD-A164-B345-9575-67AC53A30381}"/>
              </a:ext>
            </a:extLst>
          </p:cNvPr>
          <p:cNvSpPr txBox="1"/>
          <p:nvPr/>
        </p:nvSpPr>
        <p:spPr>
          <a:xfrm>
            <a:off x="4184883" y="4967886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138BE0-7B6C-6747-B72A-C2E2C29CEF1D}"/>
              </a:ext>
            </a:extLst>
          </p:cNvPr>
          <p:cNvSpPr txBox="1"/>
          <p:nvPr/>
        </p:nvSpPr>
        <p:spPr>
          <a:xfrm>
            <a:off x="1294082" y="4966793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D18EB-0F9F-F848-8003-3AF33DC09911}"/>
              </a:ext>
            </a:extLst>
          </p:cNvPr>
          <p:cNvSpPr txBox="1"/>
          <p:nvPr/>
        </p:nvSpPr>
        <p:spPr>
          <a:xfrm>
            <a:off x="3481036" y="4966793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00E01-7B98-2244-A66D-563963A6924A}"/>
              </a:ext>
            </a:extLst>
          </p:cNvPr>
          <p:cNvSpPr txBox="1"/>
          <p:nvPr/>
        </p:nvSpPr>
        <p:spPr>
          <a:xfrm>
            <a:off x="4888730" y="4966793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0753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5223AF-8592-5147-95E6-EF70F939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Structured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8007D-F4DE-2D4B-AEA1-764FBA0505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GB" sz="3200"/>
              <a:t>What happens if we get new data?</a:t>
            </a:r>
          </a:p>
          <a:p>
            <a:endParaRPr lang="en-GB" sz="3200"/>
          </a:p>
          <a:p>
            <a:r>
              <a:rPr lang="en-GB" sz="3200"/>
              <a:t>We need a way to only process the new data, not the entire dataset.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D3374DB-E860-B843-9332-4E979001C7A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54954" y="2184400"/>
          <a:ext cx="4318002" cy="270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98635625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779493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62305807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301860477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7629508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504132664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811740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2706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86932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15848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8672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14B96D-7BA7-AD43-BD88-7921ECED0EA2}"/>
              </a:ext>
            </a:extLst>
          </p:cNvPr>
          <p:cNvGraphicFramePr>
            <a:graphicFrameLocks noGrp="1"/>
          </p:cNvGraphicFramePr>
          <p:nvPr/>
        </p:nvGraphicFramePr>
        <p:xfrm>
          <a:off x="1154954" y="5397503"/>
          <a:ext cx="4318002" cy="10837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298635625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779493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62305807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301860477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76295084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504132664"/>
                    </a:ext>
                  </a:extLst>
                </a:gridCol>
              </a:tblGrid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15848"/>
                  </a:ext>
                </a:extLst>
              </a:tr>
              <a:tr h="54186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68672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9BBE39-F440-964B-9A78-806E7384A91A}"/>
              </a:ext>
            </a:extLst>
          </p:cNvPr>
          <p:cNvSpPr txBox="1"/>
          <p:nvPr/>
        </p:nvSpPr>
        <p:spPr>
          <a:xfrm>
            <a:off x="2006106" y="4969906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917AA-B9EE-3A48-9A4C-8DA4A4E1A42F}"/>
              </a:ext>
            </a:extLst>
          </p:cNvPr>
          <p:cNvSpPr txBox="1"/>
          <p:nvPr/>
        </p:nvSpPr>
        <p:spPr>
          <a:xfrm>
            <a:off x="2789820" y="4969906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D5CBD-A164-B345-9575-67AC53A30381}"/>
              </a:ext>
            </a:extLst>
          </p:cNvPr>
          <p:cNvSpPr txBox="1"/>
          <p:nvPr/>
        </p:nvSpPr>
        <p:spPr>
          <a:xfrm>
            <a:off x="4184883" y="4967886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138BE0-7B6C-6747-B72A-C2E2C29CEF1D}"/>
              </a:ext>
            </a:extLst>
          </p:cNvPr>
          <p:cNvSpPr txBox="1"/>
          <p:nvPr/>
        </p:nvSpPr>
        <p:spPr>
          <a:xfrm>
            <a:off x="1294082" y="4966793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D18EB-0F9F-F848-8003-3AF33DC09911}"/>
              </a:ext>
            </a:extLst>
          </p:cNvPr>
          <p:cNvSpPr txBox="1"/>
          <p:nvPr/>
        </p:nvSpPr>
        <p:spPr>
          <a:xfrm>
            <a:off x="3481036" y="4966793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00E01-7B98-2244-A66D-563963A6924A}"/>
              </a:ext>
            </a:extLst>
          </p:cNvPr>
          <p:cNvSpPr txBox="1"/>
          <p:nvPr/>
        </p:nvSpPr>
        <p:spPr>
          <a:xfrm>
            <a:off x="4888730" y="4966793"/>
            <a:ext cx="612412" cy="400110"/>
          </a:xfrm>
          <a:prstGeom prst="rect">
            <a:avLst/>
          </a:prstGeom>
          <a:noFill/>
        </p:spPr>
        <p:txBody>
          <a:bodyPr vert="wordArtVert" wrap="none" rtlCol="0" anchor="b">
            <a:spAutoFit/>
          </a:bodyPr>
          <a:lstStyle/>
          <a:p>
            <a:pPr algn="ctr"/>
            <a:r>
              <a:rPr lang="en-GB" sz="24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98856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{9DEEE0D2-B0EC-0446-B13D-5F0BF6C10A66}tf10001076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Ion Boardroom</vt:lpstr>
      <vt:lpstr>Applied Data Science 2</vt:lpstr>
      <vt:lpstr>Lecture 4 - Outcomes</vt:lpstr>
      <vt:lpstr>Spark Streaming</vt:lpstr>
      <vt:lpstr>Structured Streaming</vt:lpstr>
      <vt:lpstr>Structured Streaming</vt:lpstr>
      <vt:lpstr>Structured Streaming</vt:lpstr>
      <vt:lpstr>Structured Streaming</vt:lpstr>
      <vt:lpstr>Structured Streaming</vt:lpstr>
      <vt:lpstr>Structured Streaming</vt:lpstr>
      <vt:lpstr>Structured Streaming</vt:lpstr>
      <vt:lpstr>Structured Streaming</vt:lpstr>
      <vt:lpstr>Structured Streaming</vt:lpstr>
      <vt:lpstr>Structured Streaming</vt:lpstr>
      <vt:lpstr>Structured Streaming</vt:lpstr>
      <vt:lpstr>Why Streaming?</vt:lpstr>
      <vt:lpstr>Example Use Cases</vt:lpstr>
      <vt:lpstr>Example Use Cases</vt:lpstr>
      <vt:lpstr>Example Use Cases</vt:lpstr>
      <vt:lpstr>Live Demo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2</dc:title>
  <dc:creator>Ashley Spindler</dc:creator>
  <cp:revision>1</cp:revision>
  <dcterms:created xsi:type="dcterms:W3CDTF">2022-01-17T16:10:07Z</dcterms:created>
  <dcterms:modified xsi:type="dcterms:W3CDTF">2023-04-21T14:00:12Z</dcterms:modified>
</cp:coreProperties>
</file>