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sldIdLst>
    <p:sldId id="256" r:id="rId2"/>
    <p:sldId id="257" r:id="rId3"/>
    <p:sldId id="280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78" r:id="rId21"/>
  </p:sldIdLst>
  <p:sldSz cx="12192000" cy="6858000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Wingdings 3" pitchFamily="2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Spindler" userId="539cb240-283d-4247-a2b4-7401f5228bea" providerId="ADAL" clId="{8459D7CE-23B9-D14B-9EB1-9608E2D174E5}"/>
    <pc:docChg chg="modSld">
      <pc:chgData name="Ashley Spindler" userId="539cb240-283d-4247-a2b4-7401f5228bea" providerId="ADAL" clId="{8459D7CE-23B9-D14B-9EB1-9608E2D174E5}" dt="2023-10-05T09:24:08.174" v="3" actId="20577"/>
      <pc:docMkLst>
        <pc:docMk/>
      </pc:docMkLst>
      <pc:sldChg chg="modSp mod">
        <pc:chgData name="Ashley Spindler" userId="539cb240-283d-4247-a2b4-7401f5228bea" providerId="ADAL" clId="{8459D7CE-23B9-D14B-9EB1-9608E2D174E5}" dt="2023-10-05T09:24:08.174" v="3" actId="20577"/>
        <pc:sldMkLst>
          <pc:docMk/>
          <pc:sldMk cId="1818267689" sldId="256"/>
        </pc:sldMkLst>
        <pc:spChg chg="mod">
          <ac:chgData name="Ashley Spindler" userId="539cb240-283d-4247-a2b4-7401f5228bea" providerId="ADAL" clId="{8459D7CE-23B9-D14B-9EB1-9608E2D174E5}" dt="2023-10-05T09:24:08.174" v="3" actId="20577"/>
          <ac:spMkLst>
            <pc:docMk/>
            <pc:sldMk cId="1818267689" sldId="256"/>
            <ac:spMk id="3" creationId="{F2737E4D-F660-2C4C-BAD8-0312F07FC2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88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09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6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5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5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47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7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2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6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1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4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68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07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0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A369-373C-F742-8F21-7CB623693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Applied Data Science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37E4D-F660-2C4C-BAD8-0312F07FC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Ashley </a:t>
            </a:r>
            <a:r>
              <a:rPr lang="en-GB" dirty="0" err="1"/>
              <a:t>SpindLer</a:t>
            </a:r>
            <a:endParaRPr lang="en-GB" dirty="0"/>
          </a:p>
          <a:p>
            <a:r>
              <a:rPr lang="en-GB" dirty="0"/>
              <a:t>Semester A, 2023</a:t>
            </a:r>
          </a:p>
        </p:txBody>
      </p:sp>
    </p:spTree>
    <p:extLst>
      <p:ext uri="{BB962C8B-B14F-4D97-AF65-F5344CB8AC3E}">
        <p14:creationId xmlns:p14="http://schemas.microsoft.com/office/powerpoint/2010/main" val="181826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4D56-C9BE-1841-967B-72432A7A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Code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4A0CB-8083-7244-8D3D-4FC6BB98A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06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FD3B-47B8-7C4A-B719-74DA9B52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RDDs and </a:t>
            </a:r>
            <a:r>
              <a:rPr lang="en-GB" dirty="0" err="1"/>
              <a:t>DataFrames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ED02-F5C0-874B-9C3F-F4E85907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87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F1DEE-4EDD-CF44-BF3A-4F1B5C3C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Resilient Distributed Datasets – RDDs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7FE417-1012-1A4B-B5A0-A06BF1E6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RDDs are Lazily Evaluated – Transformation statements create a “Query Plan” that is only computed when an Action is used</a:t>
            </a:r>
          </a:p>
          <a:p>
            <a:endParaRPr lang="en-GB" dirty="0"/>
          </a:p>
          <a:p>
            <a:r>
              <a:rPr lang="en-GB" dirty="0"/>
              <a:t>RDDs can persist in memory – this precents computationally expensive I/O reads on slow disk drives</a:t>
            </a:r>
          </a:p>
          <a:p>
            <a:endParaRPr lang="en-GB" dirty="0"/>
          </a:p>
          <a:p>
            <a:r>
              <a:rPr lang="en-GB" dirty="0"/>
              <a:t>RDDs are Fault Tolerant and Immutable – the data can be efficiently shared across the application, and lost data easily rebuilt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B738A2-246E-6D42-877B-B7BE7BD42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bg1"/>
                </a:solidFill>
              </a:rPr>
              <a:t>RDDs are the fundamental data structure of Spark.</a:t>
            </a:r>
          </a:p>
          <a:p>
            <a:r>
              <a:rPr lang="en-GB" sz="1800" dirty="0">
                <a:solidFill>
                  <a:schemeClr val="bg1"/>
                </a:solidFill>
              </a:rPr>
              <a:t>A Dataset in a Spark RDD is divided across a cluster in logical partitions, and are evaluated in parallel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48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EAD4-0E4C-FD44-A298-DB6766C1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D673-CC2C-7E4A-AD49-40B8A2863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550885"/>
            <a:ext cx="9882092" cy="589643"/>
          </a:xfrm>
        </p:spPr>
        <p:txBody>
          <a:bodyPr anchor="ctr">
            <a:normAutofit fontScale="85000" lnSpcReduction="10000"/>
          </a:bodyPr>
          <a:lstStyle/>
          <a:p>
            <a:r>
              <a:rPr lang="en-GB" sz="2800" dirty="0" err="1"/>
              <a:t>DataFrames</a:t>
            </a:r>
            <a:r>
              <a:rPr lang="en-GB" sz="2800" dirty="0"/>
              <a:t> are RDDs which group data into named columns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29D762C3-17B2-154F-9FC4-55CD7A4B8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46" y="3314395"/>
            <a:ext cx="11345332" cy="25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3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9ACD-2AC3-7946-8738-0A2D692C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</a:t>
            </a:r>
            <a:r>
              <a:rPr lang="en-GB" dirty="0"/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C152-B476-F946-BF18-9C7A6FD73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060097" cy="341630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/>
              <a:t>The Schema of a </a:t>
            </a:r>
            <a:r>
              <a:rPr lang="en-GB" sz="2800" dirty="0" err="1"/>
              <a:t>DataFrame</a:t>
            </a:r>
            <a:r>
              <a:rPr lang="en-GB" sz="2800" dirty="0"/>
              <a:t> defines the names of the columns, the data types, and whether the data is nullable.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err="1">
                <a:latin typeface="Monaco" pitchFamily="2" charset="77"/>
              </a:rPr>
              <a:t>df.printSchema</a:t>
            </a:r>
            <a:r>
              <a:rPr lang="en-GB" sz="2800" dirty="0">
                <a:latin typeface="Monaco" pitchFamily="2" charset="77"/>
              </a:rPr>
              <a:t>()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D390013-7F4E-2E48-8D3F-B34431CA07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5051" y="3190875"/>
            <a:ext cx="6564539" cy="2241550"/>
          </a:xfrm>
        </p:spPr>
      </p:pic>
    </p:spTree>
    <p:extLst>
      <p:ext uri="{BB962C8B-B14F-4D97-AF65-F5344CB8AC3E}">
        <p14:creationId xmlns:p14="http://schemas.microsoft.com/office/powerpoint/2010/main" val="245250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C61329-D121-A841-81B7-CDF56B9A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</a:t>
            </a:r>
            <a:r>
              <a:rPr lang="en-GB" dirty="0"/>
              <a:t> Transformations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970515-6050-AA4F-BC18-CC84C02C1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952500"/>
          </a:xfrm>
        </p:spPr>
        <p:txBody>
          <a:bodyPr>
            <a:normAutofit/>
          </a:bodyPr>
          <a:lstStyle/>
          <a:p>
            <a:r>
              <a:rPr lang="en-GB" sz="2400" dirty="0"/>
              <a:t>Methods that return a new </a:t>
            </a:r>
            <a:r>
              <a:rPr lang="en-GB" sz="2400" dirty="0" err="1"/>
              <a:t>DataFrame</a:t>
            </a:r>
            <a:r>
              <a:rPr lang="en-GB" sz="2400" dirty="0"/>
              <a:t> and are Lazily Evaluated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2DDFACF-25E2-A848-908F-76444B1380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8062" y="4179510"/>
            <a:ext cx="10435875" cy="1074855"/>
          </a:xfrm>
        </p:spPr>
      </p:pic>
    </p:spTree>
    <p:extLst>
      <p:ext uri="{BB962C8B-B14F-4D97-AF65-F5344CB8AC3E}">
        <p14:creationId xmlns:p14="http://schemas.microsoft.com/office/powerpoint/2010/main" val="66187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F0C1-0AE8-424B-86C0-B0868BE3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</a:t>
            </a:r>
            <a:r>
              <a:rPr lang="en-GB" dirty="0"/>
              <a:t>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37D4-A89F-EC49-847E-94D7BC2C8E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Actions are methods that trigger computation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EBF25-9411-AF40-AA91-0FB118CEB1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Monaco" pitchFamily="2" charset="77"/>
              </a:rPr>
              <a:t>df.count</a:t>
            </a:r>
            <a:r>
              <a:rPr lang="en-GB" sz="3200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endParaRPr lang="en-GB" sz="32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GB" sz="3200" dirty="0" err="1">
                <a:latin typeface="Monaco" pitchFamily="2" charset="77"/>
              </a:rPr>
              <a:t>df.collect</a:t>
            </a:r>
            <a:r>
              <a:rPr lang="en-GB" sz="3200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endParaRPr lang="en-GB" sz="32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GB" sz="3200" dirty="0" err="1">
                <a:latin typeface="Monaco" pitchFamily="2" charset="77"/>
              </a:rPr>
              <a:t>df.show</a:t>
            </a:r>
            <a:r>
              <a:rPr lang="en-GB" sz="3200" dirty="0">
                <a:latin typeface="Monaco" pitchFamily="2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1226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EF379B-5539-0340-87E9-411A7347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Trigger Transformations</a:t>
            </a:r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E5588A2-2567-F54F-812B-0E25B1CB6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29" y="3429000"/>
            <a:ext cx="11241542" cy="1434193"/>
          </a:xfrm>
        </p:spPr>
      </p:pic>
    </p:spTree>
    <p:extLst>
      <p:ext uri="{BB962C8B-B14F-4D97-AF65-F5344CB8AC3E}">
        <p14:creationId xmlns:p14="http://schemas.microsoft.com/office/powerpoint/2010/main" val="174191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55D1-8ECF-B840-8C92-A790F2FE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</a:t>
            </a:r>
            <a:r>
              <a:rPr lang="en-GB" dirty="0"/>
              <a:t> Columns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E9BD-96D0-A64F-A264-CC465E77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8712" y="2468031"/>
            <a:ext cx="4825158" cy="3416301"/>
          </a:xfrm>
        </p:spPr>
        <p:txBody>
          <a:bodyPr anchor="ctr"/>
          <a:lstStyle/>
          <a:p>
            <a:pPr marL="0" indent="0">
              <a:buNone/>
            </a:pPr>
            <a:r>
              <a:rPr lang="en-GB" sz="2000" dirty="0"/>
              <a:t>Creating Columns with Expressions:</a:t>
            </a:r>
          </a:p>
          <a:p>
            <a:pPr marL="0" indent="0">
              <a:buNone/>
            </a:pPr>
            <a:r>
              <a:rPr lang="en-GB" sz="2000" dirty="0">
                <a:latin typeface="Monaco" pitchFamily="2" charset="77"/>
              </a:rPr>
              <a:t>col("a") + col("b")</a:t>
            </a:r>
          </a:p>
          <a:p>
            <a:pPr marL="0" indent="0">
              <a:buNone/>
            </a:pPr>
            <a:r>
              <a:rPr lang="en-GB" sz="2000" dirty="0">
                <a:latin typeface="Monaco" pitchFamily="2" charset="77"/>
              </a:rPr>
              <a:t>col("a").</a:t>
            </a:r>
            <a:r>
              <a:rPr lang="en-GB" sz="2000" dirty="0" err="1">
                <a:latin typeface="Monaco" pitchFamily="2" charset="77"/>
              </a:rPr>
              <a:t>desc</a:t>
            </a:r>
            <a:r>
              <a:rPr lang="en-GB" sz="2000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en-GB" sz="2000" dirty="0">
                <a:latin typeface="Monaco" pitchFamily="2" charset="77"/>
              </a:rPr>
              <a:t>col("a").cast("int") * 100</a:t>
            </a:r>
          </a:p>
          <a:p>
            <a:pPr marL="0" indent="0">
              <a:buNone/>
            </a:pPr>
            <a:endParaRPr lang="en-GB" sz="2000" dirty="0">
              <a:latin typeface="Monaco" pitchFamily="2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A0C45E-9F8C-5343-9B57-544959081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8130" y="2468032"/>
            <a:ext cx="4825159" cy="3416300"/>
          </a:xfrm>
        </p:spPr>
        <p:txBody>
          <a:bodyPr anchor="ctr"/>
          <a:lstStyle/>
          <a:p>
            <a:pPr marL="0" indent="0">
              <a:buNone/>
            </a:pPr>
            <a:r>
              <a:rPr lang="en-GB" sz="2000" dirty="0"/>
              <a:t>Accessing Columns</a:t>
            </a:r>
          </a:p>
          <a:p>
            <a:pPr marL="0" indent="0">
              <a:buNone/>
            </a:pPr>
            <a:r>
              <a:rPr lang="en-GB" sz="2000" dirty="0">
                <a:latin typeface="Monaco" pitchFamily="2" charset="77"/>
              </a:rPr>
              <a:t>df["</a:t>
            </a:r>
            <a:r>
              <a:rPr lang="en-GB" sz="2000" dirty="0" err="1">
                <a:latin typeface="Monaco" pitchFamily="2" charset="77"/>
              </a:rPr>
              <a:t>columnName</a:t>
            </a:r>
            <a:r>
              <a:rPr lang="en-GB" sz="2000" dirty="0">
                <a:latin typeface="Monaco" pitchFamily="2" charset="77"/>
              </a:rPr>
              <a:t>"]</a:t>
            </a:r>
          </a:p>
          <a:p>
            <a:pPr marL="0" indent="0">
              <a:buNone/>
            </a:pPr>
            <a:r>
              <a:rPr lang="en-GB" sz="2000" dirty="0" err="1">
                <a:latin typeface="Monaco" pitchFamily="2" charset="77"/>
              </a:rPr>
              <a:t>df.columnName</a:t>
            </a:r>
            <a:endParaRPr lang="en-GB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GB" sz="2000" dirty="0">
                <a:latin typeface="Monaco" pitchFamily="2" charset="77"/>
              </a:rPr>
              <a:t>col("</a:t>
            </a:r>
            <a:r>
              <a:rPr lang="en-GB" sz="2000" dirty="0" err="1">
                <a:latin typeface="Monaco" pitchFamily="2" charset="77"/>
              </a:rPr>
              <a:t>columnName</a:t>
            </a:r>
            <a:r>
              <a:rPr lang="en-GB" sz="2000" dirty="0">
                <a:latin typeface="Monaco" pitchFamily="2" charset="77"/>
              </a:rPr>
              <a:t>")</a:t>
            </a:r>
          </a:p>
          <a:p>
            <a:pPr marL="0" indent="0">
              <a:buNone/>
            </a:pPr>
            <a:r>
              <a:rPr lang="en-GB" sz="2000" dirty="0">
                <a:latin typeface="Monaco" pitchFamily="2" charset="77"/>
              </a:rPr>
              <a:t>col("</a:t>
            </a:r>
            <a:r>
              <a:rPr lang="en-GB" sz="2000" dirty="0" err="1">
                <a:latin typeface="Monaco" pitchFamily="2" charset="77"/>
              </a:rPr>
              <a:t>columnName.field</a:t>
            </a:r>
            <a:r>
              <a:rPr lang="en-GB" sz="2000" dirty="0">
                <a:latin typeface="Monaco" pitchFamily="2" charset="7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4886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010D-C856-8B49-A245-729F012C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4572000"/>
          </a:xfrm>
        </p:spPr>
        <p:txBody>
          <a:bodyPr anchor="ctr"/>
          <a:lstStyle/>
          <a:p>
            <a:r>
              <a:rPr lang="en-GB" sz="4000" dirty="0"/>
              <a:t>Review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4BE0D-81AB-AA41-B4E0-777F979B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Apache Spark is a unified, resilient API for big data analysis – </a:t>
            </a:r>
            <a:r>
              <a:rPr lang="en-GB" dirty="0" err="1"/>
              <a:t>PySpark</a:t>
            </a:r>
            <a:r>
              <a:rPr lang="en-GB" dirty="0"/>
              <a:t> interacts with the Spark API via Java Virtual Machines to perform parallel analysis</a:t>
            </a:r>
          </a:p>
          <a:p>
            <a:endParaRPr lang="en-GB" dirty="0"/>
          </a:p>
          <a:p>
            <a:r>
              <a:rPr lang="en-GB" dirty="0"/>
              <a:t>We interact with Spark via a </a:t>
            </a:r>
            <a:r>
              <a:rPr lang="en-GB" dirty="0" err="1"/>
              <a:t>SparkSession</a:t>
            </a:r>
            <a:r>
              <a:rPr lang="en-GB" dirty="0"/>
              <a:t> or </a:t>
            </a:r>
            <a:r>
              <a:rPr lang="en-GB" dirty="0" err="1"/>
              <a:t>SparkContext</a:t>
            </a:r>
            <a:r>
              <a:rPr lang="en-GB" dirty="0"/>
              <a:t>, where we can use SQL queries and other functions to analyses and transform data</a:t>
            </a:r>
          </a:p>
          <a:p>
            <a:endParaRPr lang="en-GB" dirty="0"/>
          </a:p>
          <a:p>
            <a:r>
              <a:rPr lang="en-GB" dirty="0" err="1"/>
              <a:t>DataFrames</a:t>
            </a:r>
            <a:r>
              <a:rPr lang="en-GB" dirty="0"/>
              <a:t> are a form of RDD, which organise data in columns to be transformed and actioned upon</a:t>
            </a:r>
          </a:p>
        </p:txBody>
      </p:sp>
    </p:spTree>
    <p:extLst>
      <p:ext uri="{BB962C8B-B14F-4D97-AF65-F5344CB8AC3E}">
        <p14:creationId xmlns:p14="http://schemas.microsoft.com/office/powerpoint/2010/main" val="12021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F4AF-8BA7-2448-B090-D4C154FD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2 -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3B0-1C8C-6A4A-B829-00A7320C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Introduce Apache Spark and what it is used for</a:t>
            </a:r>
          </a:p>
          <a:p>
            <a:endParaRPr lang="en-GB" dirty="0"/>
          </a:p>
          <a:p>
            <a:r>
              <a:rPr lang="en-GB" dirty="0"/>
              <a:t>Demonstrate Spark SQL with </a:t>
            </a:r>
            <a:r>
              <a:rPr lang="en-GB" dirty="0" err="1"/>
              <a:t>PySpark</a:t>
            </a:r>
            <a:endParaRPr lang="en-GB" dirty="0"/>
          </a:p>
          <a:p>
            <a:endParaRPr lang="en-GB" dirty="0"/>
          </a:p>
          <a:p>
            <a:r>
              <a:rPr lang="en-GB" dirty="0"/>
              <a:t>Understand the core elements for this course: RDDs, </a:t>
            </a:r>
            <a:r>
              <a:rPr lang="en-GB" dirty="0" err="1"/>
              <a:t>DataFrames</a:t>
            </a:r>
            <a:r>
              <a:rPr lang="en-GB" dirty="0"/>
              <a:t>, Transformations and Actions</a:t>
            </a:r>
          </a:p>
        </p:txBody>
      </p:sp>
    </p:spTree>
    <p:extLst>
      <p:ext uri="{BB962C8B-B14F-4D97-AF65-F5344CB8AC3E}">
        <p14:creationId xmlns:p14="http://schemas.microsoft.com/office/powerpoint/2010/main" val="277575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2556-856C-DB4E-A5BE-2EEAC68D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150C-4B51-0B4D-B45B-CEE4500F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7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6C5B-1EE7-9B40-BE38-E76D8903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EBA0E-7FA4-544D-953D-22F130BCF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42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B85B42-2DC9-3248-A2ED-DDFC58E9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Apache Spark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BEC91B-DF0D-304A-ADAA-2913F802B6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Open Source, unified engine for large scale data processing</a:t>
            </a:r>
          </a:p>
          <a:p>
            <a:r>
              <a:rPr lang="en-GB" sz="2800" dirty="0"/>
              <a:t>Implicit parallel computation with a high fault tolerance</a:t>
            </a:r>
          </a:p>
          <a:p>
            <a:r>
              <a:rPr lang="en-GB" sz="2800" dirty="0"/>
              <a:t>Highly scalable even to petabyte-scale analysis</a:t>
            </a:r>
          </a:p>
        </p:txBody>
      </p:sp>
      <p:pic>
        <p:nvPicPr>
          <p:cNvPr id="1026" name="Picture 2" descr="upload.wikimedia.org/wikipedia/commons/thumb/f/...">
            <a:extLst>
              <a:ext uri="{FF2B5EF4-FFF2-40B4-BE49-F238E27FC236}">
                <a16:creationId xmlns:a16="http://schemas.microsoft.com/office/drawing/2014/main" id="{9BA77EF1-81D0-534B-BBC2-72AD202D33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3060318"/>
            <a:ext cx="4824412" cy="25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31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B673-5375-ED46-929A-C3705017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5278-B366-044A-BB18-8081DD13D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Fast – queries are optimised on the fly, spark works to minimise I/O operations</a:t>
            </a:r>
          </a:p>
          <a:p>
            <a:endParaRPr lang="en-GB" dirty="0"/>
          </a:p>
          <a:p>
            <a:r>
              <a:rPr lang="en-GB" dirty="0"/>
              <a:t>Easy to Use - Spark is designed with simplicity in mind, with a programming model built on </a:t>
            </a:r>
            <a:r>
              <a:rPr lang="en-GB" i="1" dirty="0"/>
              <a:t>transformations</a:t>
            </a:r>
            <a:r>
              <a:rPr lang="en-GB" dirty="0"/>
              <a:t> and </a:t>
            </a:r>
            <a:r>
              <a:rPr lang="en-GB" i="1" dirty="0"/>
              <a:t>actions</a:t>
            </a:r>
          </a:p>
          <a:p>
            <a:endParaRPr lang="en-GB" i="1" dirty="0"/>
          </a:p>
          <a:p>
            <a:r>
              <a:rPr lang="en-GB" dirty="0"/>
              <a:t>Unified – Querying, streaming, machine learning and graph processing are all unified under Spark</a:t>
            </a:r>
          </a:p>
        </p:txBody>
      </p:sp>
    </p:spTree>
    <p:extLst>
      <p:ext uri="{BB962C8B-B14F-4D97-AF65-F5344CB8AC3E}">
        <p14:creationId xmlns:p14="http://schemas.microsoft.com/office/powerpoint/2010/main" val="247781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2EC0-F54D-9B44-8FF8-5BD5FBD7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Unified Stack</a:t>
            </a:r>
          </a:p>
        </p:txBody>
      </p:sp>
      <p:pic>
        <p:nvPicPr>
          <p:cNvPr id="2050" name="Picture 2" descr="Apache Spark components and API stack">
            <a:extLst>
              <a:ext uri="{FF2B5EF4-FFF2-40B4-BE49-F238E27FC236}">
                <a16:creationId xmlns:a16="http://schemas.microsoft.com/office/drawing/2014/main" id="{362CB132-D36D-EF40-938C-A7FCBDF0F0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8" y="2365828"/>
            <a:ext cx="11257643" cy="37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2261DD-18F9-AB4D-9259-CDC8B5211AA3}"/>
              </a:ext>
            </a:extLst>
          </p:cNvPr>
          <p:cNvSpPr txBox="1"/>
          <p:nvPr/>
        </p:nvSpPr>
        <p:spPr>
          <a:xfrm>
            <a:off x="3624809" y="6066971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Apache Spark Components and API Stack</a:t>
            </a:r>
          </a:p>
        </p:txBody>
      </p:sp>
    </p:spTree>
    <p:extLst>
      <p:ext uri="{BB962C8B-B14F-4D97-AF65-F5344CB8AC3E}">
        <p14:creationId xmlns:p14="http://schemas.microsoft.com/office/powerpoint/2010/main" val="274669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2EC0-F54D-9B44-8FF8-5BD5FBD7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Unified Stack</a:t>
            </a:r>
          </a:p>
        </p:txBody>
      </p:sp>
      <p:pic>
        <p:nvPicPr>
          <p:cNvPr id="2050" name="Picture 2" descr="Apache Spark components and API stack">
            <a:extLst>
              <a:ext uri="{FF2B5EF4-FFF2-40B4-BE49-F238E27FC236}">
                <a16:creationId xmlns:a16="http://schemas.microsoft.com/office/drawing/2014/main" id="{362CB132-D36D-EF40-938C-A7FCBDF0F0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8" y="2365828"/>
            <a:ext cx="11257643" cy="37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2261DD-18F9-AB4D-9259-CDC8B5211AA3}"/>
              </a:ext>
            </a:extLst>
          </p:cNvPr>
          <p:cNvSpPr txBox="1"/>
          <p:nvPr/>
        </p:nvSpPr>
        <p:spPr>
          <a:xfrm>
            <a:off x="3624809" y="6066971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Apache Spark Components and API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B74DA0-4F59-BF48-902F-40D3A19D6122}"/>
              </a:ext>
            </a:extLst>
          </p:cNvPr>
          <p:cNvSpPr/>
          <p:nvPr/>
        </p:nvSpPr>
        <p:spPr>
          <a:xfrm>
            <a:off x="333829" y="2235199"/>
            <a:ext cx="2772228" cy="178525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F9F91D-DE02-5B4C-96E4-8A38A67DD509}"/>
              </a:ext>
            </a:extLst>
          </p:cNvPr>
          <p:cNvSpPr/>
          <p:nvPr/>
        </p:nvSpPr>
        <p:spPr>
          <a:xfrm>
            <a:off x="3257097" y="2235199"/>
            <a:ext cx="2772228" cy="178525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8CB801-8133-294B-91B4-E365DF1AF8F8}"/>
              </a:ext>
            </a:extLst>
          </p:cNvPr>
          <p:cNvSpPr/>
          <p:nvPr/>
        </p:nvSpPr>
        <p:spPr>
          <a:xfrm>
            <a:off x="5267326" y="4937881"/>
            <a:ext cx="1626960" cy="91742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9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D148-42AD-5141-8EBE-DF8C0A03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in </a:t>
            </a:r>
            <a:r>
              <a:rPr lang="en-GB" dirty="0" err="1"/>
              <a:t>PySpark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DF090-4E82-5347-B3B7-611C2B628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PySpark</a:t>
            </a:r>
            <a:r>
              <a:rPr lang="en-GB" dirty="0"/>
              <a:t> is built on top of Spark’s Java API</a:t>
            </a:r>
          </a:p>
          <a:p>
            <a:endParaRPr lang="en-GB" dirty="0"/>
          </a:p>
          <a:p>
            <a:r>
              <a:rPr lang="en-GB" dirty="0"/>
              <a:t>The python code is called a “Driver” program, which includes a </a:t>
            </a:r>
            <a:r>
              <a:rPr lang="en-GB" dirty="0" err="1"/>
              <a:t>SparkContext</a:t>
            </a:r>
            <a:r>
              <a:rPr lang="en-GB" dirty="0"/>
              <a:t>—this is the entry point of the Spark API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SparkContext</a:t>
            </a:r>
            <a:r>
              <a:rPr lang="en-GB" dirty="0"/>
              <a:t> uses “Py4J” to launch and communicate with Java Virtual Machines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0176D4-A780-5648-A4ED-9EC1F12C02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357" y="2603500"/>
            <a:ext cx="456112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85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573-8A3B-C847-9DD8-299E43CB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SparkContext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E96D5-CE86-F747-9D3B-B798D14F8B19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AF55DB8-7A0B-2049-9D79-061DF8C30981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Worker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4A37E88-E4A7-AB4A-9826-272E4B09E917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Executor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4A1505B-325C-8F44-B826-BEF191E0E9CC}"/>
                </a:ext>
              </a:extLst>
            </p:cNvPr>
            <p:cNvSpPr/>
            <p:nvPr/>
          </p:nvSpPr>
          <p:spPr>
            <a:xfrm>
              <a:off x="6096001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032D721-1B51-0040-85E1-B100EF66D1FC}"/>
                </a:ext>
              </a:extLst>
            </p:cNvPr>
            <p:cNvSpPr/>
            <p:nvPr/>
          </p:nvSpPr>
          <p:spPr>
            <a:xfrm>
              <a:off x="7594600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F07DCC-4FB3-0F4E-817A-4382B5C6D595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438B6CE-BAEA-4441-879D-E9E4041B6489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Worker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28A16E5-F028-614F-A666-4286C0705891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Executor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1A326CF-3858-CB4A-B1A1-71FBDF3C14D7}"/>
                </a:ext>
              </a:extLst>
            </p:cNvPr>
            <p:cNvSpPr/>
            <p:nvPr/>
          </p:nvSpPr>
          <p:spPr>
            <a:xfrm>
              <a:off x="6096001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46A26C0-3145-6644-9740-917C97EA3668}"/>
                </a:ext>
              </a:extLst>
            </p:cNvPr>
            <p:cNvSpPr/>
            <p:nvPr/>
          </p:nvSpPr>
          <p:spPr>
            <a:xfrm>
              <a:off x="7594600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32AB39-99E0-4E49-A076-7531ED59752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ED659B6-491F-154A-AE07-D135982DEF9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Worker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73E86CF-FC1D-1746-95BF-3C439DF04615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Executor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E20BAF5-7BEE-644A-A746-1896226F81C4}"/>
                </a:ext>
              </a:extLst>
            </p:cNvPr>
            <p:cNvSpPr/>
            <p:nvPr/>
          </p:nvSpPr>
          <p:spPr>
            <a:xfrm>
              <a:off x="6096001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06B8BAC-3F25-9840-BE79-C9439A6F33F2}"/>
                </a:ext>
              </a:extLst>
            </p:cNvPr>
            <p:cNvSpPr/>
            <p:nvPr/>
          </p:nvSpPr>
          <p:spPr>
            <a:xfrm>
              <a:off x="7594600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F3FC03-C991-964D-8FB6-A7451B03B8E0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BC548E6-0DAA-054C-9153-767260884820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Worker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6AA7D94-E1F5-9A4E-BB93-E4DDB81B0B1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Executor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4404D56-58CC-0941-B648-FFD614C111F9}"/>
                </a:ext>
              </a:extLst>
            </p:cNvPr>
            <p:cNvSpPr/>
            <p:nvPr/>
          </p:nvSpPr>
          <p:spPr>
            <a:xfrm>
              <a:off x="6096001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C134D0E-7BC1-304E-93B7-4EF16DB79542}"/>
                </a:ext>
              </a:extLst>
            </p:cNvPr>
            <p:cNvSpPr/>
            <p:nvPr/>
          </p:nvSpPr>
          <p:spPr>
            <a:xfrm>
              <a:off x="7594600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86734-A946-384F-99E2-66708855F070}"/>
              </a:ext>
            </a:extLst>
          </p:cNvPr>
          <p:cNvCxnSpPr>
            <a:stCxn id="27" idx="2"/>
            <a:endCxn id="6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0009F3-F7CC-564C-8B98-97DCF316083E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2D9CDB-AE21-FB4A-91F7-1989AE7A89AA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42AFF9-137D-374F-A596-98C500435DA0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999C0A8-AEA0-A948-802B-3326E28258EE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Python Driver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44808EA-045C-8740-98FE-AF76291356F5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/>
              <a:t>SparkContext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526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{9DEEE0D2-B0EC-0446-B13D-5F0BF6C10A66}tf10001076</Template>
  <TotalTime>15882</TotalTime>
  <Words>517</Words>
  <Application>Microsoft Macintosh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Wingdings 3</vt:lpstr>
      <vt:lpstr>Monaco</vt:lpstr>
      <vt:lpstr>Arial</vt:lpstr>
      <vt:lpstr>Century Gothic</vt:lpstr>
      <vt:lpstr>Ion Boardroom</vt:lpstr>
      <vt:lpstr>Applied Data Science 2</vt:lpstr>
      <vt:lpstr>Lecture 2 - Outcomes</vt:lpstr>
      <vt:lpstr>Apache Spark</vt:lpstr>
      <vt:lpstr>What is Apache Spark</vt:lpstr>
      <vt:lpstr>Spark Benefits</vt:lpstr>
      <vt:lpstr>Unified Stack</vt:lpstr>
      <vt:lpstr>Unified Stack</vt:lpstr>
      <vt:lpstr>Data Flow in PySpark</vt:lpstr>
      <vt:lpstr>SparkContext</vt:lpstr>
      <vt:lpstr>Live Code Example</vt:lpstr>
      <vt:lpstr>RDDs and DataFrames</vt:lpstr>
      <vt:lpstr>Resilient Distributed Datasets – RDDs</vt:lpstr>
      <vt:lpstr>DataFrames</vt:lpstr>
      <vt:lpstr>DataFrame Schema</vt:lpstr>
      <vt:lpstr>DataFrame Transformations</vt:lpstr>
      <vt:lpstr>DataFrame Actions</vt:lpstr>
      <vt:lpstr>Actions Trigger Transformations</vt:lpstr>
      <vt:lpstr>DataFrame Columns</vt:lpstr>
      <vt:lpstr>Review</vt:lpstr>
      <vt:lpstr>Questions???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2</dc:title>
  <dc:subject/>
  <dc:creator>Ashley Spindler</dc:creator>
  <cp:keywords/>
  <dc:description/>
  <cp:lastModifiedBy>Ashley Spindler</cp:lastModifiedBy>
  <cp:revision>2</cp:revision>
  <dcterms:created xsi:type="dcterms:W3CDTF">2022-01-17T16:10:07Z</dcterms:created>
  <dcterms:modified xsi:type="dcterms:W3CDTF">2023-10-05T09:24:28Z</dcterms:modified>
  <cp:category/>
</cp:coreProperties>
</file>