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97" r:id="rId4"/>
    <p:sldId id="299" r:id="rId5"/>
    <p:sldId id="300" r:id="rId6"/>
    <p:sldId id="301" r:id="rId7"/>
    <p:sldId id="302" r:id="rId8"/>
    <p:sldId id="314" r:id="rId9"/>
    <p:sldId id="316" r:id="rId10"/>
    <p:sldId id="317" r:id="rId11"/>
    <p:sldId id="315" r:id="rId12"/>
    <p:sldId id="303" r:id="rId13"/>
    <p:sldId id="305" r:id="rId14"/>
    <p:sldId id="306" r:id="rId15"/>
    <p:sldId id="318" r:id="rId16"/>
    <p:sldId id="307" r:id="rId17"/>
    <p:sldId id="308" r:id="rId18"/>
    <p:sldId id="309" r:id="rId19"/>
    <p:sldId id="310" r:id="rId20"/>
    <p:sldId id="311" r:id="rId21"/>
    <p:sldId id="312" r:id="rId22"/>
    <p:sldId id="31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7EA"/>
    <a:srgbClr val="B31166"/>
    <a:srgbClr val="FF00FF"/>
    <a:srgbClr val="0000FF"/>
    <a:srgbClr val="FF0000"/>
    <a:srgbClr val="E33D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674"/>
  </p:normalViewPr>
  <p:slideViewPr>
    <p:cSldViewPr snapToGrid="0">
      <p:cViewPr varScale="1">
        <p:scale>
          <a:sx n="124" d="100"/>
          <a:sy n="124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D42C4-467C-974F-87D4-A5259C7C6EB1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25FE5-D31B-6446-8C55-7CF6C8AAE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21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25FE5-D31B-6446-8C55-7CF6C8AAE18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1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25FE5-D31B-6446-8C55-7CF6C8AAE18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98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C2DCED2-4781-E641-ABEC-FB1F17433F55}" type="datetime1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00E-5289-6D4D-83F5-407D51704669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88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69B3-E302-3F4A-96DE-0D91F3E97699}" type="datetime1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09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BC26-3A63-0643-9C2C-0A3F1142AD61}" type="datetime1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46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913F-065A-E64F-B2F2-300D8E0AE3F3}" type="datetime1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554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CFC2-755F-5440-86EF-FBEC8D3C5131}" type="datetime1">
              <a:rPr lang="en-GB" smtClean="0"/>
              <a:t>25/10/2023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658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3EB4-6B6D-C840-92C1-D01618849D2A}" type="datetime1">
              <a:rPr lang="en-GB" smtClean="0"/>
              <a:t>25/10/2023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47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F3AA366-8D98-B740-A822-5C8A162AC7CD}" type="datetime1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7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573C4D1-3725-3B41-9409-AD672EFE3968}" type="datetime1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02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8821-64FF-A84D-9E74-7A8CA138F948}" type="datetime1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02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BEC0-BD50-CD45-AD18-590269F99065}" type="datetime1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06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437E-0A75-DE40-8583-6CDFB56B58FF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18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42AC-439F-FD4C-8DCD-E8B7BB9F95FB}" type="datetime1">
              <a:rPr lang="en-GB" smtClean="0"/>
              <a:t>25/10/2023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64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1834-215B-4149-80D6-0505FA380EF6}" type="datetime1">
              <a:rPr lang="en-GB" smtClean="0"/>
              <a:t>25/10/2023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68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3E8B-3F8D-F141-AC41-CC6DD1DDF737}" type="datetime1">
              <a:rPr lang="en-GB" smtClean="0"/>
              <a:t>25/10/2023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19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AC1A-FE54-F14E-82C7-CE0102F66707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1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33CF-B864-1B41-9E66-6E4B4BB38FC3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07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9E05464-07D1-0A41-A3AA-2E48299EB09A}" type="datetime1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0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eras.io/about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A369-373C-F742-8F21-7CB623693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Applied Data Science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37E4D-F660-2C4C-BAD8-0312F07FC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Ashley </a:t>
            </a:r>
            <a:r>
              <a:rPr lang="en-GB" dirty="0" err="1"/>
              <a:t>SpindLer</a:t>
            </a:r>
            <a:endParaRPr lang="en-GB" dirty="0"/>
          </a:p>
          <a:p>
            <a:r>
              <a:rPr lang="en-GB" dirty="0"/>
              <a:t>Semester A, 2022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4D015-1D44-02EE-BD04-BEDF79ED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33F7-AC35-A048-AF20-EB1CA92573EB}" type="datetime1">
              <a:rPr lang="en-GB" smtClean="0"/>
              <a:t>25/10/2023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7B2F5-5F92-2BAC-B48B-5A00301D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6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7562-420B-1957-60B6-51158081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Layer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00E23-38D8-0BA1-5ADE-BEB2F64C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437E-0A75-DE40-8583-6CDFB56B58FF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12648-F0F4-8301-4C4B-6941DB32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10</a:t>
            </a:fld>
            <a:endParaRPr lang="en-GB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EDEE706-D530-EDAD-70B6-D8CE964734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5642" y="2603500"/>
            <a:ext cx="4350553" cy="3416300"/>
          </a:xfr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CB0CF0D-2D2F-36E7-7720-5275BC52E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call method defines the logic of the forward pass of the layer.</a:t>
            </a:r>
          </a:p>
          <a:p>
            <a:endParaRPr lang="en-US" dirty="0"/>
          </a:p>
          <a:p>
            <a:r>
              <a:rPr lang="en-US" dirty="0"/>
              <a:t>The first time call is used, the layer will also call build if it has not already been built.</a:t>
            </a:r>
          </a:p>
          <a:p>
            <a:endParaRPr lang="en-US" dirty="0"/>
          </a:p>
          <a:p>
            <a:r>
              <a:rPr lang="en-US" dirty="0"/>
              <a:t>The method returns a tensor, in this case the dot product of the inputs and weights, plus the bias.</a:t>
            </a:r>
          </a:p>
        </p:txBody>
      </p:sp>
    </p:spTree>
    <p:extLst>
      <p:ext uri="{BB962C8B-B14F-4D97-AF65-F5344CB8AC3E}">
        <p14:creationId xmlns:p14="http://schemas.microsoft.com/office/powerpoint/2010/main" val="319431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7562-420B-1957-60B6-51158081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Layer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250795-3781-E779-A8B9-FB25A196E1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4953" y="3206436"/>
            <a:ext cx="4824413" cy="99993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00E23-38D8-0BA1-5ADE-BEB2F64C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437E-0A75-DE40-8583-6CDFB56B58FF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12648-F0F4-8301-4C4B-6941DB32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11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C946E7F-76A3-16B4-31AD-57C6479B27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BC30C0C2-1606-8590-ABFF-6B0E36636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4599326"/>
            <a:ext cx="4824412" cy="99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9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400E-7BF3-B7A3-9AC9-BAA2D843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Sequential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0DEE-3357-9E44-A107-4512399C2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Monaco" pitchFamily="2" charset="77"/>
              </a:rPr>
              <a:t>Sequential</a:t>
            </a:r>
            <a:r>
              <a:rPr lang="en-GB" dirty="0"/>
              <a:t> Models are a linear stack of layers that takes in some input and calculates some output.</a:t>
            </a:r>
          </a:p>
          <a:p>
            <a:endParaRPr lang="en-GB" dirty="0"/>
          </a:p>
          <a:p>
            <a:r>
              <a:rPr lang="en-GB" dirty="0"/>
              <a:t>Useful when there is no need for complex connections between layers, like skip connections or multiple outputs.</a:t>
            </a:r>
          </a:p>
          <a:p>
            <a:endParaRPr lang="en-GB" dirty="0"/>
          </a:p>
          <a:p>
            <a:r>
              <a:rPr lang="en-GB" dirty="0"/>
              <a:t>Define layers inside the Sequential Class call statement.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AA9C6-1C53-7D5E-3FDE-8F3A838F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437E-0A75-DE40-8583-6CDFB56B58FF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A2BDB-1E86-478B-2DDB-A545A895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12</a:t>
            </a:fld>
            <a:endParaRPr lang="en-GB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88B1208-1C32-4949-BB81-22893C68FB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253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400E-7BF3-B7A3-9AC9-BAA2D843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Sequential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0DEE-3357-9E44-A107-4512399C2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Monaco" pitchFamily="2" charset="77"/>
              </a:rPr>
              <a:t>Sequential</a:t>
            </a:r>
            <a:r>
              <a:rPr lang="en-GB" dirty="0"/>
              <a:t> Models are a linear stack of layers that takes in some input and calculates some output.</a:t>
            </a:r>
          </a:p>
          <a:p>
            <a:endParaRPr lang="en-GB" dirty="0"/>
          </a:p>
          <a:p>
            <a:r>
              <a:rPr lang="en-GB" dirty="0"/>
              <a:t>Useful when there is no need for complex connections between layers, like skip connections or multiple outputs.</a:t>
            </a:r>
          </a:p>
          <a:p>
            <a:endParaRPr lang="en-GB" dirty="0"/>
          </a:p>
          <a:p>
            <a:r>
              <a:rPr lang="en-GB" dirty="0"/>
              <a:t>Define layers inside the Sequential Class call statement.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AA9C6-1C53-7D5E-3FDE-8F3A838F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437E-0A75-DE40-8583-6CDFB56B58FF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A2BDB-1E86-478B-2DDB-A545A895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13</a:t>
            </a:fld>
            <a:endParaRPr lang="en-GB"/>
          </a:p>
        </p:txBody>
      </p:sp>
      <p:pic>
        <p:nvPicPr>
          <p:cNvPr id="18" name="Content Placeholder 1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3C65154-9B24-5EB2-23C0-9C3C5A23C5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2637" y="4116379"/>
            <a:ext cx="4824412" cy="1209407"/>
          </a:xfrm>
        </p:spPr>
      </p:pic>
    </p:spTree>
    <p:extLst>
      <p:ext uri="{BB962C8B-B14F-4D97-AF65-F5344CB8AC3E}">
        <p14:creationId xmlns:p14="http://schemas.microsoft.com/office/powerpoint/2010/main" val="372890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7789-A6E7-86AC-1E04-F7354E06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Functional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4B7AF-C339-7B80-5694-9A79AE9A25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“Functional” because layers are called like “Functions”.</a:t>
            </a:r>
          </a:p>
          <a:p>
            <a:endParaRPr lang="en-GB" dirty="0"/>
          </a:p>
          <a:p>
            <a:r>
              <a:rPr lang="en-GB" dirty="0"/>
              <a:t>Create layers independently, then pass their outputs as arguments to the next layer.</a:t>
            </a:r>
          </a:p>
          <a:p>
            <a:endParaRPr lang="en-GB" dirty="0"/>
          </a:p>
          <a:p>
            <a:r>
              <a:rPr lang="en-GB" dirty="0"/>
              <a:t>Useful for complex model architectures and accessing layers outside of a model.</a:t>
            </a:r>
          </a:p>
        </p:txBody>
      </p:sp>
      <p:pic>
        <p:nvPicPr>
          <p:cNvPr id="8" name="Content Placeholder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909FED2-AC31-66DA-25D6-9F71853E21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3670598"/>
            <a:ext cx="4824412" cy="1282104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620A7-F7BC-9D6B-711E-CD85DE62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437E-0A75-DE40-8583-6CDFB56B58FF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9C74B-5EF3-27A8-7FE8-B334A25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86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6F79-8896-3B4D-9BA0-07BF6092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Keras</a:t>
            </a:r>
            <a:r>
              <a:rPr lang="en-US" dirty="0"/>
              <a:t>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30B6-076F-54AF-CC61-4099F66C63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benefit of using </a:t>
            </a:r>
            <a:r>
              <a:rPr lang="en-US" dirty="0" err="1"/>
              <a:t>keras</a:t>
            </a:r>
            <a:r>
              <a:rPr lang="en-US" dirty="0"/>
              <a:t> models is that they predefine many of the utility functions and methods we need to train a neural network.</a:t>
            </a:r>
          </a:p>
          <a:p>
            <a:r>
              <a:rPr lang="en-US" dirty="0"/>
              <a:t>There is no need to write a custom training loops, or define how to perform the backpropagation of gradients through the model.</a:t>
            </a:r>
          </a:p>
          <a:p>
            <a:r>
              <a:rPr lang="en-US" dirty="0"/>
              <a:t>Built-in methods handle all the heavy lifting, letting us get on with training and analyzing our models.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0207F-F99A-BBEB-4D5F-9645BB2496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8BC26-CBC4-E1C8-A7DF-E8CE2B92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437E-0A75-DE40-8583-6CDFB56B58FF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D590-5510-00B6-5398-40E1A671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888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1611-C5A8-38B0-3E81-398BC35B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(Almost) All Models Work the 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1069F-0F10-1051-042F-5D2FDF3808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Compile models to set the learning algorithm, loss functions and metrics:</a:t>
            </a:r>
          </a:p>
          <a:p>
            <a:pPr lvl="1"/>
            <a:r>
              <a:rPr lang="en-GB" dirty="0" err="1">
                <a:latin typeface="Monaco" pitchFamily="2" charset="77"/>
              </a:rPr>
              <a:t>Model.compile</a:t>
            </a:r>
            <a:r>
              <a:rPr lang="en-GB" dirty="0">
                <a:latin typeface="Monaco" pitchFamily="2" charset="77"/>
              </a:rPr>
              <a:t>(optimizer=…, loss=…, metrics=[…])</a:t>
            </a:r>
          </a:p>
          <a:p>
            <a:r>
              <a:rPr lang="en-GB" dirty="0"/>
              <a:t>Train models using the fit method, specify the training data, batch size and number of epochs:</a:t>
            </a:r>
          </a:p>
          <a:p>
            <a:pPr lvl="1"/>
            <a:r>
              <a:rPr lang="en-GB" dirty="0" err="1">
                <a:latin typeface="Monaco" pitchFamily="2" charset="77"/>
              </a:rPr>
              <a:t>Model.fit</a:t>
            </a:r>
            <a:r>
              <a:rPr lang="en-GB" dirty="0">
                <a:latin typeface="Monaco" pitchFamily="2" charset="77"/>
              </a:rPr>
              <a:t>(x=</a:t>
            </a:r>
            <a:r>
              <a:rPr lang="en-GB" dirty="0" err="1">
                <a:latin typeface="Monaco" pitchFamily="2" charset="77"/>
              </a:rPr>
              <a:t>x_train</a:t>
            </a:r>
            <a:r>
              <a:rPr lang="en-GB" dirty="0">
                <a:latin typeface="Monaco" pitchFamily="2" charset="77"/>
              </a:rPr>
              <a:t>, y=</a:t>
            </a:r>
            <a:r>
              <a:rPr lang="en-GB" dirty="0" err="1">
                <a:latin typeface="Monaco" pitchFamily="2" charset="77"/>
              </a:rPr>
              <a:t>y_train</a:t>
            </a:r>
            <a:r>
              <a:rPr lang="en-GB" dirty="0">
                <a:latin typeface="Monaco" pitchFamily="2" charset="77"/>
              </a:rPr>
              <a:t>, </a:t>
            </a:r>
            <a:r>
              <a:rPr lang="en-GB" dirty="0" err="1">
                <a:latin typeface="Monaco" pitchFamily="2" charset="77"/>
              </a:rPr>
              <a:t>batch_size</a:t>
            </a:r>
            <a:r>
              <a:rPr lang="en-GB" dirty="0">
                <a:latin typeface="Monaco" pitchFamily="2" charset="77"/>
              </a:rPr>
              <a:t>=32, epochs=50)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CCF78-C6CF-11D8-4A5B-FC377FBBF7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Calculate the outputs of a trained model using the predict method:</a:t>
            </a:r>
          </a:p>
          <a:p>
            <a:pPr lvl="1"/>
            <a:r>
              <a:rPr lang="en-GB" dirty="0" err="1">
                <a:latin typeface="Monaco" pitchFamily="2" charset="77"/>
              </a:rPr>
              <a:t>y_pred</a:t>
            </a:r>
            <a:r>
              <a:rPr lang="en-GB" dirty="0">
                <a:latin typeface="Monaco" pitchFamily="2" charset="77"/>
              </a:rPr>
              <a:t> = </a:t>
            </a:r>
            <a:r>
              <a:rPr lang="en-GB" dirty="0" err="1">
                <a:latin typeface="Monaco" pitchFamily="2" charset="77"/>
              </a:rPr>
              <a:t>Model.predict</a:t>
            </a:r>
            <a:r>
              <a:rPr lang="en-GB" dirty="0">
                <a:latin typeface="Monaco" pitchFamily="2" charset="77"/>
              </a:rPr>
              <a:t>(x=</a:t>
            </a:r>
            <a:r>
              <a:rPr lang="en-GB" dirty="0" err="1">
                <a:latin typeface="Monaco" pitchFamily="2" charset="77"/>
              </a:rPr>
              <a:t>x_test</a:t>
            </a:r>
            <a:r>
              <a:rPr lang="en-GB" dirty="0">
                <a:latin typeface="Monaco" pitchFamily="2" charset="77"/>
              </a:rPr>
              <a:t>, …)</a:t>
            </a:r>
          </a:p>
          <a:p>
            <a:r>
              <a:rPr lang="en-GB" dirty="0"/>
              <a:t>Calculate the losses and metrics of a trained model using the evaluate method:</a:t>
            </a:r>
          </a:p>
          <a:p>
            <a:pPr lvl="1"/>
            <a:r>
              <a:rPr lang="en-GB" dirty="0">
                <a:latin typeface="Monaco" pitchFamily="2" charset="77"/>
              </a:rPr>
              <a:t>loss, metrics = </a:t>
            </a:r>
            <a:r>
              <a:rPr lang="en-GB" dirty="0" err="1">
                <a:latin typeface="Monaco" pitchFamily="2" charset="77"/>
              </a:rPr>
              <a:t>Model.evaluate</a:t>
            </a:r>
            <a:r>
              <a:rPr lang="en-GB" dirty="0">
                <a:latin typeface="Monaco" pitchFamily="2" charset="77"/>
              </a:rPr>
              <a:t>(x=</a:t>
            </a:r>
            <a:r>
              <a:rPr lang="en-GB" dirty="0" err="1">
                <a:latin typeface="Monaco" pitchFamily="2" charset="77"/>
              </a:rPr>
              <a:t>x_test</a:t>
            </a:r>
            <a:r>
              <a:rPr lang="en-GB" dirty="0">
                <a:latin typeface="Monaco" pitchFamily="2" charset="77"/>
              </a:rPr>
              <a:t>, …)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D1E1A-3B8A-87E9-5B3F-4B767FF8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437E-0A75-DE40-8583-6CDFB56B58FF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74951-E2D8-A952-AB2F-ED5F19C2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963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A03F-E447-F275-F460-FD6DE4B3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Save and Load Trained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CF5F-3828-BED8-7747-1855A1E4C6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Saving and loading weights:</a:t>
            </a:r>
          </a:p>
          <a:p>
            <a:pPr lvl="1"/>
            <a:r>
              <a:rPr lang="en-GB" dirty="0" err="1">
                <a:latin typeface="Monaco" pitchFamily="2" charset="77"/>
              </a:rPr>
              <a:t>Model.save_weights</a:t>
            </a:r>
            <a:r>
              <a:rPr lang="en-GB" dirty="0">
                <a:latin typeface="Monaco" pitchFamily="2" charset="77"/>
              </a:rPr>
              <a:t>(‘/path/to/file’)</a:t>
            </a:r>
          </a:p>
          <a:p>
            <a:pPr lvl="1"/>
            <a:r>
              <a:rPr lang="en-GB" dirty="0" err="1">
                <a:latin typeface="Monaco" pitchFamily="2" charset="77"/>
              </a:rPr>
              <a:t>Model.load_weights</a:t>
            </a:r>
            <a:r>
              <a:rPr lang="en-GB" dirty="0">
                <a:latin typeface="Monaco" pitchFamily="2" charset="77"/>
              </a:rPr>
              <a:t>(‘/path/to/file’)</a:t>
            </a:r>
          </a:p>
          <a:p>
            <a:r>
              <a:rPr lang="en-GB" dirty="0"/>
              <a:t>When loading weights, you need to define the model in the code, as you would when training the model from scratch.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531E0-6844-7228-20FE-2305DD3C3C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Saving and loading models:</a:t>
            </a:r>
          </a:p>
          <a:p>
            <a:pPr lvl="1"/>
            <a:r>
              <a:rPr lang="en-GB" dirty="0" err="1">
                <a:latin typeface="Monaco" pitchFamily="2" charset="77"/>
              </a:rPr>
              <a:t>Model.save</a:t>
            </a:r>
            <a:r>
              <a:rPr lang="en-GB" dirty="0">
                <a:latin typeface="Monaco" pitchFamily="2" charset="77"/>
              </a:rPr>
              <a:t>(‘/path/to/file’)</a:t>
            </a:r>
          </a:p>
          <a:p>
            <a:pPr lvl="1"/>
            <a:r>
              <a:rPr lang="en-GB" dirty="0" err="1">
                <a:latin typeface="Monaco" pitchFamily="2" charset="77"/>
              </a:rPr>
              <a:t>tf.keras.load_model</a:t>
            </a:r>
            <a:r>
              <a:rPr lang="en-GB" dirty="0">
                <a:latin typeface="Monaco" pitchFamily="2" charset="77"/>
              </a:rPr>
              <a:t>(’/path/to/file’)</a:t>
            </a:r>
          </a:p>
          <a:p>
            <a:r>
              <a:rPr lang="en-GB" dirty="0"/>
              <a:t>Saving and loading the entire model means you don’t need to </a:t>
            </a:r>
            <a:r>
              <a:rPr lang="en-GB" dirty="0" err="1"/>
              <a:t>redfine</a:t>
            </a:r>
            <a:r>
              <a:rPr lang="en-GB" dirty="0"/>
              <a:t> the model in the code, however this can be tricky with custom layers and functions.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FEBC2-E43B-593A-9AE3-3604B31C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437E-0A75-DE40-8583-6CDFB56B58FF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41335-9BCB-1F5F-3FD1-364A9D1F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404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C68D-D618-3D34-C515-85B6F2B0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Useful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E9C6B-5FD0-02CA-314E-A2DCD9C534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Print a summary of the model and its layers:</a:t>
            </a:r>
          </a:p>
          <a:p>
            <a:pPr lvl="1"/>
            <a:r>
              <a:rPr lang="en-GB" dirty="0" err="1">
                <a:latin typeface="Monaco" pitchFamily="2" charset="77"/>
              </a:rPr>
              <a:t>Model.summary</a:t>
            </a:r>
            <a:r>
              <a:rPr lang="en-GB" dirty="0">
                <a:latin typeface="Monaco" pitchFamily="2" charset="77"/>
              </a:rPr>
              <a:t>()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7F7E5-E56E-1296-B16B-7C2FC1B2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437E-0A75-DE40-8583-6CDFB56B58FF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758B1-9637-F51C-FBC2-A5AE797B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18</a:t>
            </a:fld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9957993-EF43-2402-A894-82EDD7F325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Access the layers of a model as a list of individually:</a:t>
            </a:r>
          </a:p>
          <a:p>
            <a:pPr lvl="1"/>
            <a:r>
              <a:rPr lang="en-GB" dirty="0" err="1">
                <a:latin typeface="Monaco" pitchFamily="2" charset="77"/>
              </a:rPr>
              <a:t>Model.layers</a:t>
            </a:r>
            <a:r>
              <a:rPr lang="en-GB" dirty="0">
                <a:latin typeface="Monaco" pitchFamily="2" charset="77"/>
              </a:rPr>
              <a:t> # returns an indexable list of layers</a:t>
            </a:r>
          </a:p>
          <a:p>
            <a:pPr lvl="1"/>
            <a:r>
              <a:rPr lang="en-GB" dirty="0" err="1">
                <a:latin typeface="Monaco" pitchFamily="2" charset="77"/>
              </a:rPr>
              <a:t>Model.get_layer</a:t>
            </a:r>
            <a:r>
              <a:rPr lang="en-GB" dirty="0">
                <a:latin typeface="Monaco" pitchFamily="2" charset="77"/>
              </a:rPr>
              <a:t>(name=None, index=None) # returns a layer based on the name or index provided</a:t>
            </a:r>
          </a:p>
        </p:txBody>
      </p:sp>
      <p:pic>
        <p:nvPicPr>
          <p:cNvPr id="11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3760E25-E8F4-2644-D145-5707A600F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711623"/>
            <a:ext cx="4824412" cy="197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84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EB1C-72A3-0079-6D37-10391609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is No One Size Fits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1BE4A-93EB-468A-22C4-6A0068308F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When it comes to building neural networks, there is no one sets of layers or settings you should always use.</a:t>
            </a:r>
          </a:p>
          <a:p>
            <a:r>
              <a:rPr lang="en-GB" dirty="0"/>
              <a:t>Every dataset and problem has its own unique properties, and a model that works for one problem might not work for another.</a:t>
            </a:r>
          </a:p>
          <a:p>
            <a:r>
              <a:rPr lang="en-GB" dirty="0"/>
              <a:t>The key to developing good machine learning models is to EXPERIMENT. Change settings, add or take away layers, alter training times.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6671D-6D0F-A278-CF45-0737B10C57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Throughout this module you will see some of the best practice when it comes to designing neural networks, but these are only starting points.</a:t>
            </a:r>
          </a:p>
          <a:p>
            <a:r>
              <a:rPr lang="en-GB" dirty="0"/>
              <a:t>Always review the results of a model and see if they can be improved. Question the inclusion of layers, or the use of particular activation functions.</a:t>
            </a:r>
          </a:p>
          <a:p>
            <a:r>
              <a:rPr lang="en-GB" dirty="0"/>
              <a:t>DO NOT just copy and paste models from one problem to the next and expect them to work.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6AA18-99F9-8886-2A4F-FDD1D00A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437E-0A75-DE40-8583-6CDFB56B58FF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7320-1134-546B-F1A8-79125297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64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F4AF-8BA7-2448-B090-D4C154FD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4 -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3B0-1C8C-6A4A-B829-00A7320C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Learn about the core concepts behind the </a:t>
            </a:r>
            <a:r>
              <a:rPr lang="en-GB" dirty="0" err="1"/>
              <a:t>Keras</a:t>
            </a:r>
            <a:r>
              <a:rPr lang="en-GB" dirty="0"/>
              <a:t> Machine Learning API</a:t>
            </a:r>
          </a:p>
          <a:p>
            <a:r>
              <a:rPr lang="en-GB" dirty="0"/>
              <a:t>Understand the principles of computer vision</a:t>
            </a:r>
          </a:p>
          <a:p>
            <a:r>
              <a:rPr lang="en-GB" dirty="0"/>
              <a:t>Examine how convolutional layers function to process image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8023C-A0DC-F060-5372-BEB4158D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E68-AC43-C049-AFE3-F92C127CFCD0}" type="datetime1">
              <a:rPr lang="en-GB" smtClean="0"/>
              <a:t>25/10/2023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0896F-B2B5-4803-85C1-B7C87399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754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C08F-DAC0-12F9-F1F5-F721E5D5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E54D9-2FE2-3211-1957-DD77A232CE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layers should I use?</a:t>
            </a:r>
          </a:p>
          <a:p>
            <a:pPr lvl="1"/>
            <a:r>
              <a:rPr lang="en-GB" dirty="0"/>
              <a:t>Start with well-known models, then modify—more layers=more complexity, but harder to train. Sometimes fewer layers=better result.</a:t>
            </a:r>
          </a:p>
          <a:p>
            <a:r>
              <a:rPr lang="en-GB" dirty="0"/>
              <a:t>How long should I train for?</a:t>
            </a:r>
          </a:p>
          <a:p>
            <a:pPr lvl="1"/>
            <a:r>
              <a:rPr lang="en-GB" dirty="0"/>
              <a:t>Until the </a:t>
            </a:r>
            <a:r>
              <a:rPr lang="en-GB" i="1" dirty="0"/>
              <a:t>training loss</a:t>
            </a:r>
            <a:r>
              <a:rPr lang="en-GB" dirty="0"/>
              <a:t> stops improving. If the training loss is still proving, train the model for more epochs.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CDF82-054E-FC81-7079-0F1C12BBDD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What loss function should I use?</a:t>
            </a:r>
          </a:p>
          <a:p>
            <a:pPr lvl="1"/>
            <a:r>
              <a:rPr lang="en-GB" dirty="0"/>
              <a:t>Depends on the problem at hand. Binary classification should use binary </a:t>
            </a:r>
            <a:r>
              <a:rPr lang="en-GB" dirty="0" err="1"/>
              <a:t>crossentropy</a:t>
            </a:r>
            <a:r>
              <a:rPr lang="en-GB" dirty="0"/>
              <a:t>, multi-class problems can use (sparse) categorical </a:t>
            </a:r>
            <a:r>
              <a:rPr lang="en-GB" dirty="0" err="1"/>
              <a:t>crossentropy</a:t>
            </a:r>
            <a:r>
              <a:rPr lang="en-GB" dirty="0"/>
              <a:t>. Real value prediction can use Mean Squared Error.</a:t>
            </a:r>
          </a:p>
          <a:p>
            <a:r>
              <a:rPr lang="en-GB" dirty="0"/>
              <a:t>What compiler should I use?</a:t>
            </a:r>
          </a:p>
          <a:p>
            <a:pPr lvl="1"/>
            <a:r>
              <a:rPr lang="en-GB" dirty="0"/>
              <a:t>When in doubt, use Adam. Try a range of learning rates and see what produced the best result.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5964D-7D14-86D0-DCF7-4665AD59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437E-0A75-DE40-8583-6CDFB56B58FF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041B9-66D1-5247-ED8D-7C96CE67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804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B8C5-6A04-B9E3-ED24-7FA1BD0A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Keras</a:t>
            </a:r>
            <a:r>
              <a:rPr lang="en-GB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B988-6527-5DEA-4815-6CC3C707F9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ADDFE-3489-63FE-1F79-26EEA2A89A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AA9AB-B089-A25B-3803-FBBB5D2A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437E-0A75-DE40-8583-6CDFB56B58FF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38FF3-986A-9B3A-57E2-D1AC8BE4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756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923B-EE3A-D151-99CE-09250458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30F1-6212-A7E7-A0AD-76F9619611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A3E52-FADC-37C4-D34A-75E3C56F7E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B3ED4-5AEF-D529-F019-611BE03D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437E-0A75-DE40-8583-6CDFB56B58FF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600D0-7A7A-9FEE-BF1D-34227216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71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A056-7D4B-7A46-B987-E6A1FB30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Keras</a:t>
            </a:r>
            <a:r>
              <a:rPr lang="en-GB" dirty="0"/>
              <a:t> – A Deep Learning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F0856-51BE-8A4B-BF0B-6FE23A17C7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Simple -- but not simplistic</a:t>
            </a:r>
            <a:r>
              <a:rPr lang="en-GB" dirty="0"/>
              <a:t>. </a:t>
            </a:r>
            <a:r>
              <a:rPr lang="en-GB" dirty="0" err="1"/>
              <a:t>Keras</a:t>
            </a:r>
            <a:r>
              <a:rPr lang="en-GB" dirty="0"/>
              <a:t> reduces developer cognitive load to free you to focus on the parts of the problem that really matter.</a:t>
            </a:r>
          </a:p>
          <a:p>
            <a:r>
              <a:rPr lang="en-GB" b="1" dirty="0"/>
              <a:t>Flexible </a:t>
            </a:r>
            <a:r>
              <a:rPr lang="en-GB" dirty="0"/>
              <a:t>-- </a:t>
            </a:r>
            <a:r>
              <a:rPr lang="en-GB" dirty="0" err="1"/>
              <a:t>Keras</a:t>
            </a:r>
            <a:r>
              <a:rPr lang="en-GB" dirty="0"/>
              <a:t> adopts the principle of </a:t>
            </a:r>
            <a:r>
              <a:rPr lang="en-GB" i="1" dirty="0"/>
              <a:t>progressive disclosure of complexity</a:t>
            </a:r>
            <a:r>
              <a:rPr lang="en-GB" dirty="0"/>
              <a:t>: simple workflows should be quick and easy, while arbitrarily advanced workflows should be possible via a clear path that builds upon what you've already learned.</a:t>
            </a:r>
          </a:p>
          <a:p>
            <a:r>
              <a:rPr lang="en-GB" b="1" dirty="0"/>
              <a:t>Powerful</a:t>
            </a:r>
            <a:r>
              <a:rPr lang="en-GB" dirty="0"/>
              <a:t> -- </a:t>
            </a:r>
            <a:r>
              <a:rPr lang="en-GB" dirty="0" err="1"/>
              <a:t>Keras</a:t>
            </a:r>
            <a:r>
              <a:rPr lang="en-GB" dirty="0"/>
              <a:t> provides industry-strength performance and scalability: it is used by organizations and companies including NASA, YouTube, or Waymo.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https://keras.io/about/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C5B89D-384D-A842-9976-2163D016FF4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3612110"/>
            <a:ext cx="4824413" cy="139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AF598-E9F9-21D5-CC87-F7281190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847A-8096-7340-AA5A-8F1AB875C105}" type="datetime1">
              <a:rPr lang="en-GB" smtClean="0"/>
              <a:t>25/10/2023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2B903-EB60-7802-9761-44A35F62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97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DF0E-1549-B94C-99A8-78476380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Keras</a:t>
            </a:r>
            <a:r>
              <a:rPr lang="en-GB" dirty="0"/>
              <a:t> – Layers and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B97A-C6CF-6141-A03A-097A5E0F8D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Layers are the basic building blocks of </a:t>
            </a:r>
            <a:r>
              <a:rPr lang="en-GB" dirty="0" err="1"/>
              <a:t>Keras</a:t>
            </a:r>
            <a:r>
              <a:rPr lang="en-GB" dirty="0"/>
              <a:t> Models:</a:t>
            </a:r>
          </a:p>
          <a:p>
            <a:r>
              <a:rPr lang="en-GB" dirty="0"/>
              <a:t>Layers operate on a Tensor-in, Tensor-out computation function</a:t>
            </a:r>
          </a:p>
          <a:p>
            <a:r>
              <a:rPr lang="en-GB" dirty="0"/>
              <a:t>A Layer is a </a:t>
            </a:r>
            <a:r>
              <a:rPr lang="en-GB" dirty="0">
                <a:latin typeface="Monaco" pitchFamily="2" charset="77"/>
              </a:rPr>
              <a:t>Class</a:t>
            </a:r>
            <a:r>
              <a:rPr lang="en-GB" dirty="0"/>
              <a:t>, not a </a:t>
            </a:r>
            <a:r>
              <a:rPr lang="en-GB" dirty="0">
                <a:latin typeface="Monaco" pitchFamily="2" charset="77"/>
              </a:rPr>
              <a:t>Function</a:t>
            </a:r>
            <a:r>
              <a:rPr lang="en-GB" dirty="0"/>
              <a:t>, and stores it’s current state as </a:t>
            </a:r>
            <a:r>
              <a:rPr lang="en-GB" dirty="0" err="1">
                <a:latin typeface="Monaco" pitchFamily="2" charset="77"/>
              </a:rPr>
              <a:t>tf.Variables</a:t>
            </a:r>
            <a:endParaRPr lang="en-GB" dirty="0">
              <a:latin typeface="Monaco" pitchFamily="2" charset="77"/>
            </a:endParaRPr>
          </a:p>
          <a:p>
            <a:r>
              <a:rPr lang="en-GB" dirty="0"/>
              <a:t>The Layers state is usually the weights and biases of the neurons in the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B871E-D025-8E44-90AE-6A0EFA3D08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3E454-E74E-35DD-E616-99145ED2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3B8E-3AC9-034B-A12C-DA08EC8D95BC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5860B-7F1A-8A64-C76E-FA10855B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30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DF0E-1549-B94C-99A8-78476380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Keras</a:t>
            </a:r>
            <a:r>
              <a:rPr lang="en-GB" dirty="0"/>
              <a:t> – Layers and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B97A-C6CF-6141-A03A-097A5E0F8D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Layers are the basic building blocks of </a:t>
            </a:r>
            <a:r>
              <a:rPr lang="en-GB" dirty="0" err="1"/>
              <a:t>Keras</a:t>
            </a:r>
            <a:r>
              <a:rPr lang="en-GB" dirty="0"/>
              <a:t> Models:</a:t>
            </a:r>
          </a:p>
          <a:p>
            <a:r>
              <a:rPr lang="en-GB" dirty="0"/>
              <a:t>Layers operate on a Tensor-in, Tensor-out computation function</a:t>
            </a:r>
          </a:p>
          <a:p>
            <a:r>
              <a:rPr lang="en-GB" dirty="0"/>
              <a:t>A Layer is a </a:t>
            </a:r>
            <a:r>
              <a:rPr lang="en-GB" dirty="0">
                <a:latin typeface="Monaco" pitchFamily="2" charset="77"/>
              </a:rPr>
              <a:t>Class</a:t>
            </a:r>
            <a:r>
              <a:rPr lang="en-GB" dirty="0"/>
              <a:t>, not a </a:t>
            </a:r>
            <a:r>
              <a:rPr lang="en-GB" dirty="0">
                <a:latin typeface="Monaco" pitchFamily="2" charset="77"/>
              </a:rPr>
              <a:t>Function</a:t>
            </a:r>
            <a:r>
              <a:rPr lang="en-GB" dirty="0"/>
              <a:t>, and stores it’s current state as </a:t>
            </a:r>
            <a:r>
              <a:rPr lang="en-GB" dirty="0" err="1">
                <a:latin typeface="Monaco" pitchFamily="2" charset="77"/>
              </a:rPr>
              <a:t>tf.Variables</a:t>
            </a:r>
            <a:endParaRPr lang="en-GB" dirty="0">
              <a:latin typeface="Monaco" pitchFamily="2" charset="77"/>
            </a:endParaRPr>
          </a:p>
          <a:p>
            <a:r>
              <a:rPr lang="en-GB" dirty="0"/>
              <a:t>The Layers state is usually the weights and biases of the neurons in the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B871E-D025-8E44-90AE-6A0EFA3D08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Keras</a:t>
            </a:r>
            <a:r>
              <a:rPr lang="en-GB" dirty="0"/>
              <a:t> Models come in two forms: </a:t>
            </a:r>
            <a:r>
              <a:rPr lang="en-GB" dirty="0">
                <a:latin typeface="Monaco" pitchFamily="2" charset="77"/>
              </a:rPr>
              <a:t>Sequential</a:t>
            </a:r>
            <a:r>
              <a:rPr lang="en-GB" dirty="0"/>
              <a:t> and </a:t>
            </a:r>
            <a:r>
              <a:rPr lang="en-GB" dirty="0">
                <a:latin typeface="Monaco" pitchFamily="2" charset="77"/>
              </a:rPr>
              <a:t>Functional</a:t>
            </a:r>
            <a:r>
              <a:rPr lang="en-GB" dirty="0"/>
              <a:t> Models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0B7B3-AAC8-9935-BA87-6CB41911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EA64-CD56-A048-9B3E-286A7117B4B0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B794-0EC3-4AC7-300E-7BE3AF7A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83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DF0E-1549-B94C-99A8-78476380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Keras</a:t>
            </a:r>
            <a:r>
              <a:rPr lang="en-GB" dirty="0"/>
              <a:t> – Layers and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B97A-C6CF-6141-A03A-097A5E0F8D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Layers are the basic building blocks of </a:t>
            </a:r>
            <a:r>
              <a:rPr lang="en-GB" dirty="0" err="1"/>
              <a:t>Keras</a:t>
            </a:r>
            <a:r>
              <a:rPr lang="en-GB" dirty="0"/>
              <a:t> Models:</a:t>
            </a:r>
          </a:p>
          <a:p>
            <a:r>
              <a:rPr lang="en-GB" dirty="0"/>
              <a:t>Layers operate on a Tensor-in, Tensor-out computation function</a:t>
            </a:r>
          </a:p>
          <a:p>
            <a:r>
              <a:rPr lang="en-GB" dirty="0"/>
              <a:t>A Layer is a </a:t>
            </a:r>
            <a:r>
              <a:rPr lang="en-GB" dirty="0">
                <a:latin typeface="Monaco" pitchFamily="2" charset="77"/>
              </a:rPr>
              <a:t>Class</a:t>
            </a:r>
            <a:r>
              <a:rPr lang="en-GB" dirty="0"/>
              <a:t>, not a </a:t>
            </a:r>
            <a:r>
              <a:rPr lang="en-GB" dirty="0">
                <a:latin typeface="Monaco" pitchFamily="2" charset="77"/>
              </a:rPr>
              <a:t>Function</a:t>
            </a:r>
            <a:r>
              <a:rPr lang="en-GB" dirty="0"/>
              <a:t>, and stores it’s current state as </a:t>
            </a:r>
            <a:r>
              <a:rPr lang="en-GB" dirty="0" err="1">
                <a:latin typeface="Monaco" pitchFamily="2" charset="77"/>
              </a:rPr>
              <a:t>tf.Variables</a:t>
            </a:r>
            <a:endParaRPr lang="en-GB" dirty="0">
              <a:latin typeface="Monaco" pitchFamily="2" charset="77"/>
            </a:endParaRPr>
          </a:p>
          <a:p>
            <a:r>
              <a:rPr lang="en-GB" dirty="0"/>
              <a:t>The Layers state is usually the weights and biases of the neurons in the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B871E-D025-8E44-90AE-6A0EFA3D08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Keras</a:t>
            </a:r>
            <a:r>
              <a:rPr lang="en-GB" dirty="0"/>
              <a:t> Models come in two forms: </a:t>
            </a:r>
            <a:r>
              <a:rPr lang="en-GB" dirty="0">
                <a:latin typeface="Monaco" pitchFamily="2" charset="77"/>
              </a:rPr>
              <a:t>Sequential</a:t>
            </a:r>
            <a:r>
              <a:rPr lang="en-GB" dirty="0"/>
              <a:t> and </a:t>
            </a:r>
            <a:r>
              <a:rPr lang="en-GB" dirty="0">
                <a:latin typeface="Monaco" pitchFamily="2" charset="77"/>
              </a:rPr>
              <a:t>Functional</a:t>
            </a:r>
            <a:r>
              <a:rPr lang="en-GB" dirty="0"/>
              <a:t> Models</a:t>
            </a:r>
          </a:p>
          <a:p>
            <a:r>
              <a:rPr lang="en-GB" dirty="0">
                <a:latin typeface="Monaco" pitchFamily="2" charset="77"/>
              </a:rPr>
              <a:t>Sequential</a:t>
            </a:r>
            <a:r>
              <a:rPr lang="en-GB" dirty="0"/>
              <a:t> Models are a linear stack of layers that takes in some input and calculates some output.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E70D2-5F52-A63B-60AE-2D371FA0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BC02-5FD6-0640-A087-E0F6DF3AC157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57CD8-98BE-C288-7F85-51D32B86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53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DF0E-1549-B94C-99A8-78476380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Keras</a:t>
            </a:r>
            <a:r>
              <a:rPr lang="en-GB" dirty="0"/>
              <a:t> – Layers and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B97A-C6CF-6141-A03A-097A5E0F8D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Layers are the basic building blocks of </a:t>
            </a:r>
            <a:r>
              <a:rPr lang="en-GB" dirty="0" err="1"/>
              <a:t>Keras</a:t>
            </a:r>
            <a:r>
              <a:rPr lang="en-GB" dirty="0"/>
              <a:t> Models:</a:t>
            </a:r>
          </a:p>
          <a:p>
            <a:r>
              <a:rPr lang="en-GB" dirty="0"/>
              <a:t>Layers operate on a Tensor-in, Tensor-out computation function</a:t>
            </a:r>
          </a:p>
          <a:p>
            <a:r>
              <a:rPr lang="en-GB" dirty="0"/>
              <a:t>A Layer is a </a:t>
            </a:r>
            <a:r>
              <a:rPr lang="en-GB" dirty="0">
                <a:latin typeface="Monaco" pitchFamily="2" charset="77"/>
              </a:rPr>
              <a:t>Class</a:t>
            </a:r>
            <a:r>
              <a:rPr lang="en-GB" dirty="0"/>
              <a:t>, not a </a:t>
            </a:r>
            <a:r>
              <a:rPr lang="en-GB" dirty="0">
                <a:latin typeface="Monaco" pitchFamily="2" charset="77"/>
              </a:rPr>
              <a:t>Function</a:t>
            </a:r>
            <a:r>
              <a:rPr lang="en-GB" dirty="0"/>
              <a:t>, and stores it’s current state as </a:t>
            </a:r>
            <a:r>
              <a:rPr lang="en-GB" dirty="0" err="1">
                <a:latin typeface="Monaco" pitchFamily="2" charset="77"/>
              </a:rPr>
              <a:t>tf.Variables</a:t>
            </a:r>
            <a:endParaRPr lang="en-GB" dirty="0">
              <a:latin typeface="Monaco" pitchFamily="2" charset="77"/>
            </a:endParaRPr>
          </a:p>
          <a:p>
            <a:r>
              <a:rPr lang="en-GB" dirty="0"/>
              <a:t>The Layers state is usually the weights and biases of the neurons in the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B871E-D025-8E44-90AE-6A0EFA3D08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Keras</a:t>
            </a:r>
            <a:r>
              <a:rPr lang="en-GB" dirty="0"/>
              <a:t> Models come in two forms: </a:t>
            </a:r>
            <a:r>
              <a:rPr lang="en-GB" dirty="0">
                <a:latin typeface="Monaco" pitchFamily="2" charset="77"/>
              </a:rPr>
              <a:t>Sequential</a:t>
            </a:r>
            <a:r>
              <a:rPr lang="en-GB" dirty="0"/>
              <a:t> and </a:t>
            </a:r>
            <a:r>
              <a:rPr lang="en-GB" dirty="0">
                <a:latin typeface="Monaco" pitchFamily="2" charset="77"/>
              </a:rPr>
              <a:t>Functional</a:t>
            </a:r>
            <a:r>
              <a:rPr lang="en-GB" dirty="0"/>
              <a:t> Models</a:t>
            </a:r>
          </a:p>
          <a:p>
            <a:r>
              <a:rPr lang="en-GB" dirty="0">
                <a:latin typeface="Monaco" pitchFamily="2" charset="77"/>
              </a:rPr>
              <a:t>Sequential</a:t>
            </a:r>
            <a:r>
              <a:rPr lang="en-GB" dirty="0"/>
              <a:t> Models are a linear stack of layers that takes in some input and calculates some output.</a:t>
            </a:r>
          </a:p>
          <a:p>
            <a:r>
              <a:rPr lang="en-GB" dirty="0">
                <a:latin typeface="Monaco" pitchFamily="2" charset="77"/>
              </a:rPr>
              <a:t>Functional</a:t>
            </a:r>
            <a:r>
              <a:rPr lang="en-GB" dirty="0"/>
              <a:t> Models are more complex, and allow for customisation of how the tensors are passed through the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990D7-719D-334B-F965-06A48FDB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B1DF-3635-DB4F-960F-CE63AFF0852A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5D304-5D49-EA80-6AE5-20052D29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00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7562-420B-1957-60B6-51158081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Layer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00E23-38D8-0BA1-5ADE-BEB2F64C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437E-0A75-DE40-8583-6CDFB56B58FF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12648-F0F4-8301-4C4B-6941DB32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8</a:t>
            </a:fld>
            <a:endParaRPr lang="en-GB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EDEE706-D530-EDAD-70B6-D8CE964734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5642" y="2603500"/>
            <a:ext cx="4350553" cy="3416300"/>
          </a:xfr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CB0CF0D-2D2F-36E7-7720-5275BC52E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custom layer performs a weighted sum of the inputs, for a given number of units or neurons.</a:t>
            </a:r>
          </a:p>
          <a:p>
            <a:endParaRPr lang="en-US" dirty="0"/>
          </a:p>
          <a:p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 method is called when the layer is first created, and sets up any important attributes for the object.</a:t>
            </a:r>
          </a:p>
          <a:p>
            <a:endParaRPr lang="en-US" dirty="0"/>
          </a:p>
          <a:p>
            <a:r>
              <a:rPr lang="en-US" dirty="0"/>
              <a:t>The super().__</a:t>
            </a:r>
            <a:r>
              <a:rPr lang="en-US" dirty="0" err="1"/>
              <a:t>init</a:t>
            </a:r>
            <a:r>
              <a:rPr lang="en-US" dirty="0"/>
              <a:t>__() call is used to inherit the properties of the parent class.</a:t>
            </a:r>
          </a:p>
        </p:txBody>
      </p:sp>
    </p:spTree>
    <p:extLst>
      <p:ext uri="{BB962C8B-B14F-4D97-AF65-F5344CB8AC3E}">
        <p14:creationId xmlns:p14="http://schemas.microsoft.com/office/powerpoint/2010/main" val="424134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7562-420B-1957-60B6-51158081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Layer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00E23-38D8-0BA1-5ADE-BEB2F64C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437E-0A75-DE40-8583-6CDFB56B58FF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12648-F0F4-8301-4C4B-6941DB32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9</a:t>
            </a:fld>
            <a:endParaRPr lang="en-GB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EDEE706-D530-EDAD-70B6-D8CE964734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5642" y="2603500"/>
            <a:ext cx="4350553" cy="3416300"/>
          </a:xfr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CB0CF0D-2D2F-36E7-7720-5275BC52E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build method is used to add the weights to the layer. In this case the shape of the weights depends on the input shape.</a:t>
            </a:r>
          </a:p>
          <a:p>
            <a:endParaRPr lang="en-US" dirty="0"/>
          </a:p>
          <a:p>
            <a:r>
              <a:rPr lang="en-US" dirty="0"/>
              <a:t>build() is called automatically when the layer is first called, if it has not been built already.</a:t>
            </a:r>
          </a:p>
          <a:p>
            <a:endParaRPr lang="en-US" dirty="0"/>
          </a:p>
          <a:p>
            <a:r>
              <a:rPr lang="en-US" dirty="0"/>
              <a:t>This layer has a weight matrix and a bias that is added to the output, both are set to be trainable.</a:t>
            </a:r>
          </a:p>
        </p:txBody>
      </p:sp>
    </p:spTree>
    <p:extLst>
      <p:ext uri="{BB962C8B-B14F-4D97-AF65-F5344CB8AC3E}">
        <p14:creationId xmlns:p14="http://schemas.microsoft.com/office/powerpoint/2010/main" val="362578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{9DEEE0D2-B0EC-0446-B13D-5F0BF6C10A66}tf10001076</Template>
  <TotalTime>3210</TotalTime>
  <Words>1527</Words>
  <Application>Microsoft Macintosh PowerPoint</Application>
  <PresentationFormat>Widescreen</PresentationFormat>
  <Paragraphs>167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Monaco</vt:lpstr>
      <vt:lpstr>Wingdings 3</vt:lpstr>
      <vt:lpstr>Ion Boardroom</vt:lpstr>
      <vt:lpstr>Applied Data Science 2</vt:lpstr>
      <vt:lpstr>Lecture 4 - Outcomes</vt:lpstr>
      <vt:lpstr>Keras – A Deep Learning API</vt:lpstr>
      <vt:lpstr>Keras – Layers and Models</vt:lpstr>
      <vt:lpstr>Keras – Layers and Models</vt:lpstr>
      <vt:lpstr>Keras – Layers and Models</vt:lpstr>
      <vt:lpstr>Keras – Layers and Models</vt:lpstr>
      <vt:lpstr>Anatomy of a Layer</vt:lpstr>
      <vt:lpstr>Anatomy of a Layer</vt:lpstr>
      <vt:lpstr>Anatomy of a Layer</vt:lpstr>
      <vt:lpstr>Anatomy of a Layer</vt:lpstr>
      <vt:lpstr>Building a Sequential Model</vt:lpstr>
      <vt:lpstr>Building a Sequential Model</vt:lpstr>
      <vt:lpstr>Building a Functional Model</vt:lpstr>
      <vt:lpstr>Why Keras Models?</vt:lpstr>
      <vt:lpstr>(Almost) All Models Work the Same</vt:lpstr>
      <vt:lpstr>Save and Load Trained Models</vt:lpstr>
      <vt:lpstr>Other Useful Tools</vt:lpstr>
      <vt:lpstr>There is No One Size Fits All</vt:lpstr>
      <vt:lpstr>Common Questions</vt:lpstr>
      <vt:lpstr>Keras Demo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2</dc:title>
  <dc:creator>Ashley Spindler</dc:creator>
  <cp:lastModifiedBy>Ashley Spindler</cp:lastModifiedBy>
  <cp:revision>5</cp:revision>
  <dcterms:created xsi:type="dcterms:W3CDTF">2022-01-17T16:10:07Z</dcterms:created>
  <dcterms:modified xsi:type="dcterms:W3CDTF">2023-10-25T09:11:41Z</dcterms:modified>
</cp:coreProperties>
</file>