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30275213"/>
  <p:notesSz cx="7099300" cy="10233025"/>
  <p:defaultTextStyle>
    <a:defPPr>
      <a:defRPr lang="en-US"/>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662" autoAdjust="0"/>
    <p:restoredTop sz="94464" autoAdjust="0"/>
  </p:normalViewPr>
  <p:slideViewPr>
    <p:cSldViewPr snapToGrid="0">
      <p:cViewPr>
        <p:scale>
          <a:sx n="55" d="100"/>
          <a:sy n="55" d="100"/>
        </p:scale>
        <p:origin x="150" y="90"/>
      </p:cViewPr>
      <p:guideLst/>
    </p:cSldViewPr>
  </p:slideViewPr>
  <p:outlineViewPr>
    <p:cViewPr>
      <p:scale>
        <a:sx n="33" d="100"/>
        <a:sy n="33" d="100"/>
      </p:scale>
      <p:origin x="0" y="0"/>
    </p:cViewPr>
  </p:outlineViewPr>
  <p:notesTextViewPr>
    <p:cViewPr>
      <p:scale>
        <a:sx n="1" d="1"/>
        <a:sy n="1" d="1"/>
      </p:scale>
      <p:origin x="0" y="-96"/>
    </p:cViewPr>
  </p:notesTextViewPr>
  <p:notesViewPr>
    <p:cSldViewPr snapToGrid="0">
      <p:cViewPr varScale="1">
        <p:scale>
          <a:sx n="51" d="100"/>
          <a:sy n="51" d="100"/>
        </p:scale>
        <p:origin x="2928" y="90"/>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034" cy="512667"/>
          </a:xfrm>
          <a:prstGeom prst="rect">
            <a:avLst/>
          </a:prstGeom>
        </p:spPr>
        <p:txBody>
          <a:bodyPr vert="horz" lIns="89638" tIns="44819" rIns="89638" bIns="44819" rtlCol="0"/>
          <a:lstStyle>
            <a:lvl1pPr algn="l">
              <a:defRPr sz="1200"/>
            </a:lvl1pPr>
          </a:lstStyle>
          <a:p>
            <a:endParaRPr lang="en-GB"/>
          </a:p>
        </p:txBody>
      </p:sp>
      <p:sp>
        <p:nvSpPr>
          <p:cNvPr id="3" name="Date Placeholder 2"/>
          <p:cNvSpPr>
            <a:spLocks noGrp="1"/>
          </p:cNvSpPr>
          <p:nvPr>
            <p:ph type="dt" idx="1"/>
          </p:nvPr>
        </p:nvSpPr>
        <p:spPr>
          <a:xfrm>
            <a:off x="4020720" y="0"/>
            <a:ext cx="3077033" cy="512667"/>
          </a:xfrm>
          <a:prstGeom prst="rect">
            <a:avLst/>
          </a:prstGeom>
        </p:spPr>
        <p:txBody>
          <a:bodyPr vert="horz" lIns="89638" tIns="44819" rIns="89638" bIns="44819" rtlCol="0"/>
          <a:lstStyle>
            <a:lvl1pPr algn="r">
              <a:defRPr sz="1200"/>
            </a:lvl1pPr>
          </a:lstStyle>
          <a:p>
            <a:fld id="{4143C19B-FA08-4054-9EF9-C9A88CAA2465}" type="datetimeFigureOut">
              <a:rPr lang="en-GB" smtClean="0"/>
              <a:t>03/12/2015</a:t>
            </a:fld>
            <a:endParaRPr lang="en-GB"/>
          </a:p>
        </p:txBody>
      </p:sp>
      <p:sp>
        <p:nvSpPr>
          <p:cNvPr id="4" name="Slide Image Placeholder 3"/>
          <p:cNvSpPr>
            <a:spLocks noGrp="1" noRot="1" noChangeAspect="1"/>
          </p:cNvSpPr>
          <p:nvPr>
            <p:ph type="sldImg" idx="2"/>
          </p:nvPr>
        </p:nvSpPr>
        <p:spPr>
          <a:xfrm>
            <a:off x="2330450" y="1277938"/>
            <a:ext cx="2438400" cy="3454400"/>
          </a:xfrm>
          <a:prstGeom prst="rect">
            <a:avLst/>
          </a:prstGeom>
          <a:noFill/>
          <a:ln w="12700">
            <a:solidFill>
              <a:prstClr val="black"/>
            </a:solidFill>
          </a:ln>
        </p:spPr>
        <p:txBody>
          <a:bodyPr vert="horz" lIns="89638" tIns="44819" rIns="89638" bIns="44819" rtlCol="0" anchor="ctr"/>
          <a:lstStyle/>
          <a:p>
            <a:endParaRPr lang="en-GB"/>
          </a:p>
        </p:txBody>
      </p:sp>
      <p:sp>
        <p:nvSpPr>
          <p:cNvPr id="5" name="Notes Placeholder 4"/>
          <p:cNvSpPr>
            <a:spLocks noGrp="1"/>
          </p:cNvSpPr>
          <p:nvPr>
            <p:ph type="body" sz="quarter" idx="3"/>
          </p:nvPr>
        </p:nvSpPr>
        <p:spPr>
          <a:xfrm>
            <a:off x="710086" y="4925046"/>
            <a:ext cx="5679130" cy="4029439"/>
          </a:xfrm>
          <a:prstGeom prst="rect">
            <a:avLst/>
          </a:prstGeom>
        </p:spPr>
        <p:txBody>
          <a:bodyPr vert="horz" lIns="89638" tIns="44819" rIns="89638" bIns="4481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720359"/>
            <a:ext cx="3077034" cy="512667"/>
          </a:xfrm>
          <a:prstGeom prst="rect">
            <a:avLst/>
          </a:prstGeom>
        </p:spPr>
        <p:txBody>
          <a:bodyPr vert="horz" lIns="89638" tIns="44819" rIns="89638" bIns="44819" rtlCol="0" anchor="b"/>
          <a:lstStyle>
            <a:lvl1pPr algn="l">
              <a:defRPr sz="1200"/>
            </a:lvl1pPr>
          </a:lstStyle>
          <a:p>
            <a:endParaRPr lang="en-GB"/>
          </a:p>
        </p:txBody>
      </p:sp>
      <p:sp>
        <p:nvSpPr>
          <p:cNvPr id="7" name="Slide Number Placeholder 6"/>
          <p:cNvSpPr>
            <a:spLocks noGrp="1"/>
          </p:cNvSpPr>
          <p:nvPr>
            <p:ph type="sldNum" sz="quarter" idx="5"/>
          </p:nvPr>
        </p:nvSpPr>
        <p:spPr>
          <a:xfrm>
            <a:off x="4020720" y="9720359"/>
            <a:ext cx="3077033" cy="512667"/>
          </a:xfrm>
          <a:prstGeom prst="rect">
            <a:avLst/>
          </a:prstGeom>
        </p:spPr>
        <p:txBody>
          <a:bodyPr vert="horz" lIns="89638" tIns="44819" rIns="89638" bIns="44819" rtlCol="0" anchor="b"/>
          <a:lstStyle>
            <a:lvl1pPr algn="r">
              <a:defRPr sz="1200"/>
            </a:lvl1pPr>
          </a:lstStyle>
          <a:p>
            <a:fld id="{749A6FE6-6ED9-46BE-AB75-525E07B6D4C8}" type="slidenum">
              <a:rPr lang="en-GB" smtClean="0"/>
              <a:t>‹#›</a:t>
            </a:fld>
            <a:endParaRPr lang="en-GB"/>
          </a:p>
        </p:txBody>
      </p:sp>
    </p:spTree>
    <p:extLst>
      <p:ext uri="{BB962C8B-B14F-4D97-AF65-F5344CB8AC3E}">
        <p14:creationId xmlns:p14="http://schemas.microsoft.com/office/powerpoint/2010/main" val="2261599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t>
            </a:r>
            <a:r>
              <a:rPr lang="en-GB" baseline="0" dirty="0" smtClean="0"/>
              <a:t> curve the same for most SN Ia, other bands have distinct features, such as twin peaks etc</a:t>
            </a:r>
            <a:r>
              <a:rPr lang="en-GB" baseline="0" dirty="0" smtClean="0"/>
              <a:t>.</a:t>
            </a:r>
          </a:p>
          <a:p>
            <a:r>
              <a:rPr lang="en-GB" baseline="0" dirty="0" smtClean="0"/>
              <a:t>Type II 30 times fainter, 3 magnitudes fainter than Ia</a:t>
            </a:r>
            <a:endParaRPr lang="en-GB" dirty="0"/>
          </a:p>
        </p:txBody>
      </p:sp>
      <p:sp>
        <p:nvSpPr>
          <p:cNvPr id="4" name="Slide Number Placeholder 3"/>
          <p:cNvSpPr>
            <a:spLocks noGrp="1"/>
          </p:cNvSpPr>
          <p:nvPr>
            <p:ph type="sldNum" sz="quarter" idx="10"/>
          </p:nvPr>
        </p:nvSpPr>
        <p:spPr/>
        <p:txBody>
          <a:bodyPr/>
          <a:lstStyle/>
          <a:p>
            <a:fld id="{749A6FE6-6ED9-46BE-AB75-525E07B6D4C8}" type="slidenum">
              <a:rPr lang="en-GB" smtClean="0"/>
              <a:t>1</a:t>
            </a:fld>
            <a:endParaRPr lang="en-GB"/>
          </a:p>
        </p:txBody>
      </p:sp>
    </p:spTree>
    <p:extLst>
      <p:ext uri="{BB962C8B-B14F-4D97-AF65-F5344CB8AC3E}">
        <p14:creationId xmlns:p14="http://schemas.microsoft.com/office/powerpoint/2010/main" val="1331734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smtClean="0"/>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BC8E66-1A0E-4C08-B57D-5A47C04759B4}" type="datetimeFigureOut">
              <a:rPr lang="en-GB" smtClean="0"/>
              <a:t>03/12/2015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5C2A5F-39FF-4B98-A695-C0F5FB40F216}" type="slidenum">
              <a:rPr lang="en-GB" smtClean="0"/>
              <a:t>‹#›</a:t>
            </a:fld>
            <a:endParaRPr lang="en-GB"/>
          </a:p>
        </p:txBody>
      </p:sp>
    </p:spTree>
    <p:extLst>
      <p:ext uri="{BB962C8B-B14F-4D97-AF65-F5344CB8AC3E}">
        <p14:creationId xmlns:p14="http://schemas.microsoft.com/office/powerpoint/2010/main" val="228625042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BC8E66-1A0E-4C08-B57D-5A47C04759B4}" type="datetimeFigureOut">
              <a:rPr lang="en-GB" smtClean="0"/>
              <a:t>03/12/2015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5C2A5F-39FF-4B98-A695-C0F5FB40F216}" type="slidenum">
              <a:rPr lang="en-GB" smtClean="0"/>
              <a:t>‹#›</a:t>
            </a:fld>
            <a:endParaRPr lang="en-GB"/>
          </a:p>
        </p:txBody>
      </p:sp>
    </p:spTree>
    <p:extLst>
      <p:ext uri="{BB962C8B-B14F-4D97-AF65-F5344CB8AC3E}">
        <p14:creationId xmlns:p14="http://schemas.microsoft.com/office/powerpoint/2010/main" val="767872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BC8E66-1A0E-4C08-B57D-5A47C04759B4}" type="datetimeFigureOut">
              <a:rPr lang="en-GB" smtClean="0"/>
              <a:t>03/12/2015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5C2A5F-39FF-4B98-A695-C0F5FB40F216}" type="slidenum">
              <a:rPr lang="en-GB" smtClean="0"/>
              <a:t>‹#›</a:t>
            </a:fld>
            <a:endParaRPr lang="en-GB"/>
          </a:p>
        </p:txBody>
      </p:sp>
    </p:spTree>
    <p:extLst>
      <p:ext uri="{BB962C8B-B14F-4D97-AF65-F5344CB8AC3E}">
        <p14:creationId xmlns:p14="http://schemas.microsoft.com/office/powerpoint/2010/main" val="3830566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BC8E66-1A0E-4C08-B57D-5A47C04759B4}" type="datetimeFigureOut">
              <a:rPr lang="en-GB" smtClean="0"/>
              <a:t>03/12/2015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5C2A5F-39FF-4B98-A695-C0F5FB40F216}" type="slidenum">
              <a:rPr lang="en-GB" smtClean="0"/>
              <a:t>‹#›</a:t>
            </a:fld>
            <a:endParaRPr lang="en-GB"/>
          </a:p>
        </p:txBody>
      </p:sp>
    </p:spTree>
    <p:extLst>
      <p:ext uri="{BB962C8B-B14F-4D97-AF65-F5344CB8AC3E}">
        <p14:creationId xmlns:p14="http://schemas.microsoft.com/office/powerpoint/2010/main" val="1303282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smtClean="0"/>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BC8E66-1A0E-4C08-B57D-5A47C04759B4}" type="datetimeFigureOut">
              <a:rPr lang="en-GB" smtClean="0"/>
              <a:t>03/12/2015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5C2A5F-39FF-4B98-A695-C0F5FB40F216}" type="slidenum">
              <a:rPr lang="en-GB" smtClean="0"/>
              <a:t>‹#›</a:t>
            </a:fld>
            <a:endParaRPr lang="en-GB"/>
          </a:p>
        </p:txBody>
      </p:sp>
    </p:spTree>
    <p:extLst>
      <p:ext uri="{BB962C8B-B14F-4D97-AF65-F5344CB8AC3E}">
        <p14:creationId xmlns:p14="http://schemas.microsoft.com/office/powerpoint/2010/main" val="3353409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BC8E66-1A0E-4C08-B57D-5A47C04759B4}" type="datetimeFigureOut">
              <a:rPr lang="en-GB" smtClean="0"/>
              <a:t>03/12/2015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5C2A5F-39FF-4B98-A695-C0F5FB40F216}" type="slidenum">
              <a:rPr lang="en-GB" smtClean="0"/>
              <a:t>‹#›</a:t>
            </a:fld>
            <a:endParaRPr lang="en-GB"/>
          </a:p>
        </p:txBody>
      </p:sp>
    </p:spTree>
    <p:extLst>
      <p:ext uri="{BB962C8B-B14F-4D97-AF65-F5344CB8AC3E}">
        <p14:creationId xmlns:p14="http://schemas.microsoft.com/office/powerpoint/2010/main" val="2719168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smtClean="0"/>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smtClean="0"/>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BC8E66-1A0E-4C08-B57D-5A47C04759B4}" type="datetimeFigureOut">
              <a:rPr lang="en-GB" smtClean="0"/>
              <a:t>03/12/2015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B5C2A5F-39FF-4B98-A695-C0F5FB40F216}" type="slidenum">
              <a:rPr lang="en-GB" smtClean="0"/>
              <a:t>‹#›</a:t>
            </a:fld>
            <a:endParaRPr lang="en-GB"/>
          </a:p>
        </p:txBody>
      </p:sp>
    </p:spTree>
    <p:extLst>
      <p:ext uri="{BB962C8B-B14F-4D97-AF65-F5344CB8AC3E}">
        <p14:creationId xmlns:p14="http://schemas.microsoft.com/office/powerpoint/2010/main" val="158958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BC8E66-1A0E-4C08-B57D-5A47C04759B4}" type="datetimeFigureOut">
              <a:rPr lang="en-GB" smtClean="0"/>
              <a:t>03/12/2015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B5C2A5F-39FF-4B98-A695-C0F5FB40F216}" type="slidenum">
              <a:rPr lang="en-GB" smtClean="0"/>
              <a:t>‹#›</a:t>
            </a:fld>
            <a:endParaRPr lang="en-GB"/>
          </a:p>
        </p:txBody>
      </p:sp>
    </p:spTree>
    <p:extLst>
      <p:ext uri="{BB962C8B-B14F-4D97-AF65-F5344CB8AC3E}">
        <p14:creationId xmlns:p14="http://schemas.microsoft.com/office/powerpoint/2010/main" val="1423173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BC8E66-1A0E-4C08-B57D-5A47C04759B4}" type="datetimeFigureOut">
              <a:rPr lang="en-GB" smtClean="0"/>
              <a:t>03/12/2015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B5C2A5F-39FF-4B98-A695-C0F5FB40F216}" type="slidenum">
              <a:rPr lang="en-GB" smtClean="0"/>
              <a:t>‹#›</a:t>
            </a:fld>
            <a:endParaRPr lang="en-GB"/>
          </a:p>
        </p:txBody>
      </p:sp>
    </p:spTree>
    <p:extLst>
      <p:ext uri="{BB962C8B-B14F-4D97-AF65-F5344CB8AC3E}">
        <p14:creationId xmlns:p14="http://schemas.microsoft.com/office/powerpoint/2010/main" val="1336574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smtClean="0"/>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smtClean="0"/>
              <a:t>Edit Master text styles</a:t>
            </a:r>
          </a:p>
        </p:txBody>
      </p:sp>
      <p:sp>
        <p:nvSpPr>
          <p:cNvPr id="5" name="Date Placeholder 4"/>
          <p:cNvSpPr>
            <a:spLocks noGrp="1"/>
          </p:cNvSpPr>
          <p:nvPr>
            <p:ph type="dt" sz="half" idx="10"/>
          </p:nvPr>
        </p:nvSpPr>
        <p:spPr/>
        <p:txBody>
          <a:bodyPr/>
          <a:lstStyle/>
          <a:p>
            <a:fld id="{04BC8E66-1A0E-4C08-B57D-5A47C04759B4}" type="datetimeFigureOut">
              <a:rPr lang="en-GB" smtClean="0"/>
              <a:t>03/12/2015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5C2A5F-39FF-4B98-A695-C0F5FB40F216}" type="slidenum">
              <a:rPr lang="en-GB" smtClean="0"/>
              <a:t>‹#›</a:t>
            </a:fld>
            <a:endParaRPr lang="en-GB"/>
          </a:p>
        </p:txBody>
      </p:sp>
    </p:spTree>
    <p:extLst>
      <p:ext uri="{BB962C8B-B14F-4D97-AF65-F5344CB8AC3E}">
        <p14:creationId xmlns:p14="http://schemas.microsoft.com/office/powerpoint/2010/main" val="378477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smtClean="0"/>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smtClean="0"/>
              <a:t>Edit Master text styles</a:t>
            </a:r>
          </a:p>
        </p:txBody>
      </p:sp>
      <p:sp>
        <p:nvSpPr>
          <p:cNvPr id="5" name="Date Placeholder 4"/>
          <p:cNvSpPr>
            <a:spLocks noGrp="1"/>
          </p:cNvSpPr>
          <p:nvPr>
            <p:ph type="dt" sz="half" idx="10"/>
          </p:nvPr>
        </p:nvSpPr>
        <p:spPr/>
        <p:txBody>
          <a:bodyPr/>
          <a:lstStyle/>
          <a:p>
            <a:fld id="{04BC8E66-1A0E-4C08-B57D-5A47C04759B4}" type="datetimeFigureOut">
              <a:rPr lang="en-GB" smtClean="0"/>
              <a:t>03/12/2015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5C2A5F-39FF-4B98-A695-C0F5FB40F216}" type="slidenum">
              <a:rPr lang="en-GB" smtClean="0"/>
              <a:t>‹#›</a:t>
            </a:fld>
            <a:endParaRPr lang="en-GB"/>
          </a:p>
        </p:txBody>
      </p:sp>
    </p:spTree>
    <p:extLst>
      <p:ext uri="{BB962C8B-B14F-4D97-AF65-F5344CB8AC3E}">
        <p14:creationId xmlns:p14="http://schemas.microsoft.com/office/powerpoint/2010/main" val="2468974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04BC8E66-1A0E-4C08-B57D-5A47C04759B4}" type="datetimeFigureOut">
              <a:rPr lang="en-GB" smtClean="0"/>
              <a:t>03/12/2015</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4B5C2A5F-39FF-4B98-A695-C0F5FB40F216}" type="slidenum">
              <a:rPr lang="en-GB" smtClean="0"/>
              <a:t>‹#›</a:t>
            </a:fld>
            <a:endParaRPr lang="en-GB"/>
          </a:p>
        </p:txBody>
      </p:sp>
    </p:spTree>
    <p:extLst>
      <p:ext uri="{BB962C8B-B14F-4D97-AF65-F5344CB8AC3E}">
        <p14:creationId xmlns:p14="http://schemas.microsoft.com/office/powerpoint/2010/main" val="20429451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9275">
              <a:schemeClr val="tx2">
                <a:lumMod val="60000"/>
                <a:lumOff val="40000"/>
              </a:schemeClr>
            </a:gs>
            <a:gs pos="0">
              <a:schemeClr val="tx2">
                <a:lumMod val="40000"/>
                <a:lumOff val="60000"/>
              </a:schemeClr>
            </a:gs>
            <a:gs pos="18000">
              <a:schemeClr val="bg2">
                <a:lumMod val="75000"/>
              </a:schemeClr>
            </a:gs>
            <a:gs pos="83000">
              <a:schemeClr val="bg2">
                <a:lumMod val="90000"/>
              </a:schemeClr>
            </a:gs>
            <a:gs pos="100000">
              <a:schemeClr val="bg2">
                <a:lumMod val="50000"/>
              </a:schemeClr>
            </a:gs>
          </a:gsLst>
          <a:lin ang="2700000" scaled="1"/>
          <a:tileRect/>
        </a:gradFill>
        <a:effectLst/>
      </p:bgPr>
    </p:bg>
    <p:spTree>
      <p:nvGrpSpPr>
        <p:cNvPr id="1" name=""/>
        <p:cNvGrpSpPr/>
        <p:nvPr/>
      </p:nvGrpSpPr>
      <p:grpSpPr>
        <a:xfrm>
          <a:off x="0" y="0"/>
          <a:ext cx="0" cy="0"/>
          <a:chOff x="0" y="0"/>
          <a:chExt cx="0" cy="0"/>
        </a:xfrm>
      </p:grpSpPr>
      <p:sp>
        <p:nvSpPr>
          <p:cNvPr id="48" name="Rectangle 47"/>
          <p:cNvSpPr/>
          <p:nvPr/>
        </p:nvSpPr>
        <p:spPr>
          <a:xfrm>
            <a:off x="14766317" y="6852868"/>
            <a:ext cx="6316446" cy="596126"/>
          </a:xfrm>
          <a:prstGeom prst="rect">
            <a:avLst/>
          </a:prstGeom>
          <a:solidFill>
            <a:schemeClr val="accent1">
              <a:lumMod val="50000"/>
              <a:alpha val="75000"/>
            </a:schemeClr>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5246746" y="17562841"/>
            <a:ext cx="4011554" cy="596126"/>
          </a:xfrm>
          <a:prstGeom prst="rect">
            <a:avLst/>
          </a:prstGeom>
          <a:solidFill>
            <a:schemeClr val="accent1">
              <a:lumMod val="50000"/>
              <a:alpha val="75000"/>
            </a:schemeClr>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14652017" y="17618084"/>
            <a:ext cx="5700914" cy="531439"/>
          </a:xfrm>
          <a:prstGeom prst="rect">
            <a:avLst/>
          </a:prstGeom>
          <a:solidFill>
            <a:schemeClr val="accent1">
              <a:lumMod val="50000"/>
              <a:alpha val="75000"/>
            </a:schemeClr>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GB"/>
          </a:p>
        </p:txBody>
      </p:sp>
      <p:grpSp>
        <p:nvGrpSpPr>
          <p:cNvPr id="32" name="Group 31"/>
          <p:cNvGrpSpPr/>
          <p:nvPr/>
        </p:nvGrpSpPr>
        <p:grpSpPr>
          <a:xfrm>
            <a:off x="371638" y="7586155"/>
            <a:ext cx="20576137" cy="5305811"/>
            <a:chOff x="0" y="6248967"/>
            <a:chExt cx="15149512" cy="5893210"/>
          </a:xfrm>
        </p:grpSpPr>
        <p:sp>
          <p:nvSpPr>
            <p:cNvPr id="27" name="Rectangle 26"/>
            <p:cNvSpPr/>
            <p:nvPr/>
          </p:nvSpPr>
          <p:spPr>
            <a:xfrm>
              <a:off x="0" y="6248967"/>
              <a:ext cx="15149512" cy="5893210"/>
            </a:xfrm>
            <a:prstGeom prst="rect">
              <a:avLst/>
            </a:prstGeom>
            <a:solidFill>
              <a:schemeClr val="accent1">
                <a:lumMod val="50000"/>
                <a:alpha val="75000"/>
              </a:schemeClr>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235057" y="6340160"/>
              <a:ext cx="14679398" cy="5640526"/>
            </a:xfrm>
            <a:prstGeom prst="rect">
              <a:avLst/>
            </a:prstGeom>
            <a:noFill/>
            <a:ln w="76200">
              <a:noFill/>
            </a:ln>
            <a:effectLst>
              <a:softEdge rad="31750"/>
            </a:effectLst>
          </p:spPr>
          <p:style>
            <a:lnRef idx="0">
              <a:scrgbClr r="0" g="0" b="0"/>
            </a:lnRef>
            <a:fillRef idx="1001">
              <a:schemeClr val="dk2"/>
            </a:fillRef>
            <a:effectRef idx="0">
              <a:scrgbClr r="0" g="0" b="0"/>
            </a:effectRef>
            <a:fontRef idx="minor">
              <a:schemeClr val="lt1"/>
            </a:fontRef>
          </p:style>
          <p:txBody>
            <a:bodyPr wrap="square" rtlCol="0">
              <a:spAutoFit/>
            </a:bodyPr>
            <a:lstStyle/>
            <a:p>
              <a:pPr algn="just"/>
              <a:r>
                <a:rPr lang="en-GB" sz="3600" u="sng" dirty="0" smtClean="0">
                  <a:solidFill>
                    <a:schemeClr val="bg1"/>
                  </a:solidFill>
                  <a:latin typeface="Gill Sans MT" panose="020B0502020104020203" pitchFamily="34" charset="0"/>
                </a:rPr>
                <a:t>Supernova Classification:</a:t>
              </a:r>
            </a:p>
            <a:p>
              <a:pPr marL="352425" indent="-352425" algn="just">
                <a:buFont typeface="Wingdings" panose="05000000000000000000" pitchFamily="2" charset="2"/>
                <a:buChar char="§"/>
              </a:pPr>
              <a:r>
                <a:rPr lang="en-GB" sz="2400" dirty="0" smtClean="0">
                  <a:solidFill>
                    <a:schemeClr val="bg1"/>
                  </a:solidFill>
                  <a:latin typeface="Gill Sans MT" panose="020B0502020104020203" pitchFamily="34" charset="0"/>
                </a:rPr>
                <a:t>Type Ia – White Dwarf (WD) exceeding Chandrasekhar core </a:t>
              </a:r>
              <a:r>
                <a:rPr lang="en-GB" sz="2400" dirty="0">
                  <a:solidFill>
                    <a:schemeClr val="bg1"/>
                  </a:solidFill>
                  <a:latin typeface="Gill Sans MT" panose="020B0502020104020203" pitchFamily="34" charset="0"/>
                </a:rPr>
                <a:t>mass </a:t>
              </a:r>
              <a:r>
                <a:rPr lang="en-GB" sz="2400" dirty="0" smtClean="0">
                  <a:solidFill>
                    <a:schemeClr val="bg1"/>
                  </a:solidFill>
                  <a:latin typeface="Gill Sans MT" panose="020B0502020104020203" pitchFamily="34" charset="0"/>
                </a:rPr>
                <a:t>limit; M</a:t>
              </a:r>
              <a:r>
                <a:rPr lang="en-GB" sz="2400" baseline="-25000" dirty="0" smtClean="0">
                  <a:solidFill>
                    <a:schemeClr val="bg1"/>
                  </a:solidFill>
                  <a:latin typeface="Gill Sans MT" panose="020B0502020104020203" pitchFamily="34" charset="0"/>
                </a:rPr>
                <a:t>Ch</a:t>
              </a:r>
              <a:r>
                <a:rPr lang="en-GB" sz="2400" dirty="0" smtClean="0">
                  <a:solidFill>
                    <a:schemeClr val="bg1"/>
                  </a:solidFill>
                  <a:latin typeface="Gill Sans MT" panose="020B0502020104020203" pitchFamily="34" charset="0"/>
                </a:rPr>
                <a:t>≈1.4 M</a:t>
              </a:r>
              <a:r>
                <a:rPr lang="en-GB" sz="2400" baseline="-25000" dirty="0" smtClean="0">
                  <a:solidFill>
                    <a:schemeClr val="bg1"/>
                  </a:solidFill>
                  <a:latin typeface="Gill Sans MT" panose="020B0502020104020203" pitchFamily="34" charset="0"/>
                </a:rPr>
                <a:t>ʘ</a:t>
              </a:r>
              <a:r>
                <a:rPr lang="en-GB" sz="2400" dirty="0">
                  <a:solidFill>
                    <a:schemeClr val="bg1"/>
                  </a:solidFill>
                  <a:latin typeface="Gill Sans MT" panose="020B0502020104020203" pitchFamily="34" charset="0"/>
                </a:rPr>
                <a:t>,</a:t>
              </a:r>
              <a:r>
                <a:rPr lang="en-GB" sz="2400" dirty="0" smtClean="0">
                  <a:solidFill>
                    <a:schemeClr val="bg1"/>
                  </a:solidFill>
                  <a:latin typeface="Gill Sans MT" panose="020B0502020104020203" pitchFamily="34" charset="0"/>
                </a:rPr>
                <a:t> </a:t>
              </a:r>
              <a:r>
                <a:rPr lang="en-GB" sz="2400" dirty="0">
                  <a:solidFill>
                    <a:schemeClr val="bg1"/>
                  </a:solidFill>
                  <a:latin typeface="Gill Sans MT" panose="020B0502020104020203" pitchFamily="34" charset="0"/>
                </a:rPr>
                <a:t>via accretion. </a:t>
              </a:r>
              <a:r>
                <a:rPr lang="en-GB" sz="2400" dirty="0" smtClean="0">
                  <a:solidFill>
                    <a:schemeClr val="bg1"/>
                  </a:solidFill>
                  <a:latin typeface="Gill Sans MT" panose="020B0502020104020203" pitchFamily="34" charset="0"/>
                </a:rPr>
                <a:t>Found within all galaxies, type Ia normally peak at absolute B magnitude of between -19 </a:t>
              </a:r>
              <a:r>
                <a:rPr lang="en-GB" sz="2400" dirty="0" smtClean="0">
                  <a:solidFill>
                    <a:schemeClr val="bg1"/>
                  </a:solidFill>
                  <a:latin typeface="Gill Sans MT" panose="020B0502020104020203" pitchFamily="34" charset="0"/>
                </a:rPr>
                <a:t>and -</a:t>
              </a:r>
              <a:r>
                <a:rPr lang="en-GB" sz="2400" dirty="0" smtClean="0">
                  <a:solidFill>
                    <a:schemeClr val="bg1"/>
                  </a:solidFill>
                  <a:latin typeface="Gill Sans MT" panose="020B0502020104020203" pitchFamily="34" charset="0"/>
                </a:rPr>
                <a:t>20 mags. </a:t>
              </a:r>
              <a:r>
                <a:rPr lang="en-GB" sz="1800" dirty="0" smtClean="0">
                  <a:solidFill>
                    <a:schemeClr val="bg1"/>
                  </a:solidFill>
                  <a:latin typeface="Gill Sans MT" panose="020B0502020104020203" pitchFamily="34" charset="0"/>
                </a:rPr>
                <a:t>[4]</a:t>
              </a:r>
              <a:endParaRPr lang="en-GB" sz="2400" dirty="0" smtClean="0">
                <a:solidFill>
                  <a:schemeClr val="bg1"/>
                </a:solidFill>
                <a:latin typeface="Gill Sans MT" panose="020B0502020104020203" pitchFamily="34" charset="0"/>
              </a:endParaRPr>
            </a:p>
            <a:p>
              <a:pPr marL="352425" indent="-352425" algn="just">
                <a:buFont typeface="Wingdings" panose="05000000000000000000" pitchFamily="2" charset="2"/>
                <a:buChar char="§"/>
              </a:pPr>
              <a:r>
                <a:rPr lang="en-GB" sz="2400" dirty="0" smtClean="0">
                  <a:solidFill>
                    <a:schemeClr val="bg1"/>
                  </a:solidFill>
                  <a:latin typeface="Gill Sans MT" panose="020B0502020104020203" pitchFamily="34" charset="0"/>
                </a:rPr>
                <a:t>Type </a:t>
              </a:r>
              <a:r>
                <a:rPr lang="en-GB" sz="2400" dirty="0" err="1" smtClean="0">
                  <a:solidFill>
                    <a:schemeClr val="bg1"/>
                  </a:solidFill>
                  <a:latin typeface="Gill Sans MT" panose="020B0502020104020203" pitchFamily="34" charset="0"/>
                </a:rPr>
                <a:t>Ib</a:t>
              </a:r>
              <a:r>
                <a:rPr lang="en-GB" sz="2400" dirty="0" smtClean="0">
                  <a:solidFill>
                    <a:schemeClr val="bg1"/>
                  </a:solidFill>
                  <a:latin typeface="Gill Sans MT" panose="020B0502020104020203" pitchFamily="34" charset="0"/>
                </a:rPr>
                <a:t>/c  and Type II – Found primarily in spiral galaxies with recent star formation. Triggered by core collapse of larger stellar </a:t>
              </a:r>
              <a:r>
                <a:rPr lang="en-GB" sz="2400" dirty="0">
                  <a:solidFill>
                    <a:schemeClr val="bg1"/>
                  </a:solidFill>
                  <a:latin typeface="Gill Sans MT" panose="020B0502020104020203" pitchFamily="34" charset="0"/>
                </a:rPr>
                <a:t>mass </a:t>
              </a:r>
              <a:r>
                <a:rPr lang="en-GB" sz="2400" dirty="0" smtClean="0">
                  <a:solidFill>
                    <a:schemeClr val="bg1"/>
                  </a:solidFill>
                  <a:latin typeface="Gill Sans MT" panose="020B0502020104020203" pitchFamily="34" charset="0"/>
                </a:rPr>
                <a:t>objects: M&gt;5-8 M</a:t>
              </a:r>
              <a:r>
                <a:rPr lang="en-GB" sz="2400" baseline="-25000" dirty="0" smtClean="0">
                  <a:solidFill>
                    <a:schemeClr val="bg1"/>
                  </a:solidFill>
                  <a:latin typeface="Gill Sans MT" panose="020B0502020104020203" pitchFamily="34" charset="0"/>
                </a:rPr>
                <a:t>ʘ</a:t>
              </a:r>
              <a:r>
                <a:rPr lang="en-GB" sz="2400" dirty="0">
                  <a:solidFill>
                    <a:schemeClr val="bg1"/>
                  </a:solidFill>
                  <a:latin typeface="Gill Sans MT" panose="020B0502020104020203" pitchFamily="34" charset="0"/>
                </a:rPr>
                <a:t>.</a:t>
              </a:r>
              <a:r>
                <a:rPr lang="en-GB" sz="2400" dirty="0" smtClean="0">
                  <a:solidFill>
                    <a:schemeClr val="bg1"/>
                  </a:solidFill>
                  <a:latin typeface="Gill Sans MT" panose="020B0502020104020203" pitchFamily="34" charset="0"/>
                </a:rPr>
                <a:t> Examples being Wolf-</a:t>
              </a:r>
              <a:r>
                <a:rPr lang="en-GB" sz="2400" dirty="0" err="1" smtClean="0">
                  <a:solidFill>
                    <a:schemeClr val="bg1"/>
                  </a:solidFill>
                  <a:latin typeface="Gill Sans MT" panose="020B0502020104020203" pitchFamily="34" charset="0"/>
                </a:rPr>
                <a:t>Rayet</a:t>
              </a:r>
              <a:r>
                <a:rPr lang="en-GB" sz="2400" dirty="0" smtClean="0">
                  <a:solidFill>
                    <a:schemeClr val="bg1"/>
                  </a:solidFill>
                  <a:latin typeface="Gill Sans MT" panose="020B0502020104020203" pitchFamily="34" charset="0"/>
                </a:rPr>
                <a:t> stars</a:t>
              </a:r>
              <a:r>
                <a:rPr lang="en-GB" sz="2400" dirty="0">
                  <a:solidFill>
                    <a:schemeClr val="bg1"/>
                  </a:solidFill>
                  <a:latin typeface="Gill Sans MT" panose="020B0502020104020203" pitchFamily="34" charset="0"/>
                </a:rPr>
                <a:t>,</a:t>
              </a:r>
              <a:r>
                <a:rPr lang="en-GB" sz="2400" dirty="0" smtClean="0">
                  <a:solidFill>
                    <a:schemeClr val="bg1"/>
                  </a:solidFill>
                  <a:latin typeface="Gill Sans MT" panose="020B0502020104020203" pitchFamily="34" charset="0"/>
                </a:rPr>
                <a:t> Red Super </a:t>
              </a:r>
              <a:r>
                <a:rPr lang="en-GB" sz="2400" dirty="0">
                  <a:solidFill>
                    <a:schemeClr val="bg1"/>
                  </a:solidFill>
                  <a:latin typeface="Gill Sans MT" panose="020B0502020104020203" pitchFamily="34" charset="0"/>
                </a:rPr>
                <a:t>Giants </a:t>
              </a:r>
              <a:r>
                <a:rPr lang="en-GB" sz="2400" dirty="0" smtClean="0">
                  <a:solidFill>
                    <a:schemeClr val="bg1"/>
                  </a:solidFill>
                  <a:latin typeface="Gill Sans MT" panose="020B0502020104020203" pitchFamily="34" charset="0"/>
                </a:rPr>
                <a:t>and Asymptotic Giant Branch (AGB) stars. Strong </a:t>
              </a:r>
              <a:r>
                <a:rPr lang="en-GB" sz="2400" dirty="0">
                  <a:solidFill>
                    <a:schemeClr val="bg1"/>
                  </a:solidFill>
                  <a:latin typeface="Gill Sans MT" panose="020B0502020104020203" pitchFamily="34" charset="0"/>
                </a:rPr>
                <a:t>h</a:t>
              </a:r>
              <a:r>
                <a:rPr lang="en-GB" sz="2400" dirty="0" smtClean="0">
                  <a:solidFill>
                    <a:schemeClr val="bg1"/>
                  </a:solidFill>
                  <a:latin typeface="Gill Sans MT" panose="020B0502020104020203" pitchFamily="34" charset="0"/>
                </a:rPr>
                <a:t>ydrogen lines present in spectra due to hydrogen in outer shells and He burning cores.</a:t>
              </a:r>
              <a:r>
                <a:rPr lang="en-GB" sz="1800" dirty="0">
                  <a:solidFill>
                    <a:schemeClr val="bg1"/>
                  </a:solidFill>
                  <a:latin typeface="Gill Sans MT" panose="020B0502020104020203" pitchFamily="34" charset="0"/>
                </a:rPr>
                <a:t> [3] </a:t>
              </a:r>
              <a:endParaRPr lang="en-GB" sz="2400" dirty="0" smtClean="0">
                <a:solidFill>
                  <a:schemeClr val="bg1"/>
                </a:solidFill>
                <a:latin typeface="Gill Sans MT" panose="020B0502020104020203" pitchFamily="34" charset="0"/>
              </a:endParaRPr>
            </a:p>
            <a:p>
              <a:pPr marL="352425" indent="-352425" algn="just">
                <a:buFont typeface="Wingdings" panose="05000000000000000000" pitchFamily="2" charset="2"/>
                <a:buChar char="§"/>
              </a:pPr>
              <a:r>
                <a:rPr lang="en-GB" sz="2400" dirty="0">
                  <a:solidFill>
                    <a:schemeClr val="bg1"/>
                  </a:solidFill>
                  <a:latin typeface="Gill Sans MT" panose="020B0502020104020203" pitchFamily="34" charset="0"/>
                </a:rPr>
                <a:t>Fig.1 - Light curves plotted </a:t>
              </a:r>
              <a:r>
                <a:rPr lang="en-GB" sz="2400" dirty="0" smtClean="0">
                  <a:solidFill>
                    <a:schemeClr val="bg1"/>
                  </a:solidFill>
                  <a:latin typeface="Gill Sans MT" panose="020B0502020104020203" pitchFamily="34" charset="0"/>
                </a:rPr>
                <a:t>based on observations through different broad-band filters. </a:t>
              </a:r>
              <a:r>
                <a:rPr lang="en-GB" sz="2400" dirty="0">
                  <a:solidFill>
                    <a:schemeClr val="bg1"/>
                  </a:solidFill>
                  <a:latin typeface="Gill Sans MT" panose="020B0502020104020203" pitchFamily="34" charset="0"/>
                </a:rPr>
                <a:t>Peak magnitude and subsequent light curve powered by the radioactive beta-decay process of </a:t>
              </a:r>
              <a:r>
                <a:rPr lang="en-GB" sz="2400" baseline="30000" dirty="0">
                  <a:solidFill>
                    <a:schemeClr val="bg1"/>
                  </a:solidFill>
                  <a:latin typeface="Gill Sans MT" panose="020B0502020104020203" pitchFamily="34" charset="0"/>
                </a:rPr>
                <a:t>56</a:t>
              </a:r>
              <a:r>
                <a:rPr lang="en-GB" sz="2400" dirty="0">
                  <a:solidFill>
                    <a:schemeClr val="bg1"/>
                  </a:solidFill>
                  <a:latin typeface="Gill Sans MT" panose="020B0502020104020203" pitchFamily="34" charset="0"/>
                </a:rPr>
                <a:t>Ni → </a:t>
              </a:r>
              <a:r>
                <a:rPr lang="en-GB" sz="2400" baseline="30000" dirty="0">
                  <a:solidFill>
                    <a:schemeClr val="bg1"/>
                  </a:solidFill>
                  <a:latin typeface="Gill Sans MT" panose="020B0502020104020203" pitchFamily="34" charset="0"/>
                </a:rPr>
                <a:t>56</a:t>
              </a:r>
              <a:r>
                <a:rPr lang="en-GB" sz="2400" dirty="0">
                  <a:solidFill>
                    <a:schemeClr val="bg1"/>
                  </a:solidFill>
                  <a:latin typeface="Gill Sans MT" panose="020B0502020104020203" pitchFamily="34" charset="0"/>
                </a:rPr>
                <a:t>Co → </a:t>
              </a:r>
              <a:r>
                <a:rPr lang="en-GB" sz="2400" baseline="30000" dirty="0">
                  <a:solidFill>
                    <a:schemeClr val="bg1"/>
                  </a:solidFill>
                  <a:latin typeface="Gill Sans MT" panose="020B0502020104020203" pitchFamily="34" charset="0"/>
                </a:rPr>
                <a:t>56</a:t>
              </a:r>
              <a:r>
                <a:rPr lang="en-GB" sz="2400" dirty="0">
                  <a:solidFill>
                    <a:schemeClr val="bg1"/>
                  </a:solidFill>
                  <a:latin typeface="Gill Sans MT" panose="020B0502020104020203" pitchFamily="34" charset="0"/>
                </a:rPr>
                <a:t>Fe</a:t>
              </a:r>
              <a:r>
                <a:rPr lang="en-GB" sz="2400" dirty="0" smtClean="0">
                  <a:solidFill>
                    <a:schemeClr val="bg1"/>
                  </a:solidFill>
                  <a:latin typeface="Gill Sans MT" panose="020B0502020104020203" pitchFamily="34" charset="0"/>
                </a:rPr>
                <a:t>. </a:t>
              </a:r>
              <a:r>
                <a:rPr lang="en-GB" sz="1800" dirty="0" smtClean="0">
                  <a:solidFill>
                    <a:schemeClr val="bg1"/>
                  </a:solidFill>
                  <a:latin typeface="Gill Sans MT" panose="020B0502020104020203" pitchFamily="34" charset="0"/>
                </a:rPr>
                <a:t>[5</a:t>
              </a:r>
              <a:r>
                <a:rPr lang="en-GB" sz="1800" dirty="0">
                  <a:solidFill>
                    <a:schemeClr val="bg1"/>
                  </a:solidFill>
                  <a:latin typeface="Gill Sans MT" panose="020B0502020104020203" pitchFamily="34" charset="0"/>
                </a:rPr>
                <a:t>]</a:t>
              </a:r>
              <a:endParaRPr lang="en-GB" sz="2400" dirty="0">
                <a:solidFill>
                  <a:schemeClr val="bg1"/>
                </a:solidFill>
                <a:latin typeface="Gill Sans MT" panose="020B0502020104020203" pitchFamily="34" charset="0"/>
              </a:endParaRPr>
            </a:p>
            <a:p>
              <a:pPr marL="352425" indent="-352425" algn="just">
                <a:buFont typeface="Wingdings" panose="05000000000000000000" pitchFamily="2" charset="2"/>
                <a:buChar char="§"/>
              </a:pPr>
              <a:r>
                <a:rPr lang="en-GB" sz="2400" dirty="0" smtClean="0">
                  <a:solidFill>
                    <a:schemeClr val="bg1"/>
                  </a:solidFill>
                  <a:latin typeface="Gill Sans MT" panose="020B0502020104020203" pitchFamily="34" charset="0"/>
                </a:rPr>
                <a:t>Fig.2 – Observations taken of the galaxy M82; before and during SN 2014J. It is clear to see how a SN can outshine its host galaxy, making them great distance measurement objects. </a:t>
              </a:r>
              <a:endParaRPr lang="en-GB" sz="2400" dirty="0">
                <a:solidFill>
                  <a:schemeClr val="bg1"/>
                </a:solidFill>
                <a:latin typeface="Gill Sans MT" panose="020B0502020104020203" pitchFamily="34" charset="0"/>
              </a:endParaRPr>
            </a:p>
            <a:p>
              <a:pPr marL="352425" indent="-352425" algn="just">
                <a:buFont typeface="Wingdings" panose="05000000000000000000" pitchFamily="2" charset="2"/>
                <a:buChar char="§"/>
              </a:pPr>
              <a:r>
                <a:rPr lang="en-GB" sz="2400" dirty="0" smtClean="0">
                  <a:solidFill>
                    <a:schemeClr val="bg1"/>
                  </a:solidFill>
                  <a:latin typeface="Gill Sans MT" panose="020B0502020104020203" pitchFamily="34" charset="0"/>
                </a:rPr>
                <a:t>Fig.4 - Emission spectrum from 2014J, note the presences of Si II and Fe II and Fe III, signs that it was a SN Ia. These heavier elements are produced from the runaway nuclear fusion occurring during the WD core collapse, and then expelled into the surrounding ISM via the supernovae's shock wave.</a:t>
              </a:r>
            </a:p>
            <a:p>
              <a:pPr marL="352425" indent="-352425" algn="just">
                <a:buFont typeface="Wingdings" panose="05000000000000000000" pitchFamily="2" charset="2"/>
                <a:buChar char="§"/>
              </a:pPr>
              <a:r>
                <a:rPr lang="en-GB" sz="2400" dirty="0" smtClean="0">
                  <a:solidFill>
                    <a:schemeClr val="bg1"/>
                  </a:solidFill>
                  <a:latin typeface="Gill Sans MT" panose="020B0502020104020203" pitchFamily="34" charset="0"/>
                </a:rPr>
                <a:t>SNe last approximately a month, a blip in comparison to the cosmological timescales for other large-scale events.</a:t>
              </a:r>
              <a:endParaRPr lang="en-GB" sz="4000" dirty="0">
                <a:solidFill>
                  <a:schemeClr val="bg1"/>
                </a:solidFill>
                <a:latin typeface="Gill Sans MT" panose="020B0502020104020203" pitchFamily="34" charset="0"/>
              </a:endParaRPr>
            </a:p>
          </p:txBody>
        </p:sp>
      </p:grpSp>
      <p:grpSp>
        <p:nvGrpSpPr>
          <p:cNvPr id="31" name="Group 30"/>
          <p:cNvGrpSpPr/>
          <p:nvPr/>
        </p:nvGrpSpPr>
        <p:grpSpPr>
          <a:xfrm>
            <a:off x="369946" y="18402675"/>
            <a:ext cx="12511372" cy="5918124"/>
            <a:chOff x="3268932" y="18758133"/>
            <a:chExt cx="9741432" cy="6073626"/>
          </a:xfrm>
        </p:grpSpPr>
        <p:sp>
          <p:nvSpPr>
            <p:cNvPr id="30" name="Rectangle 29"/>
            <p:cNvSpPr/>
            <p:nvPr/>
          </p:nvSpPr>
          <p:spPr>
            <a:xfrm>
              <a:off x="3268932" y="18758133"/>
              <a:ext cx="9741432" cy="6073626"/>
            </a:xfrm>
            <a:prstGeom prst="rect">
              <a:avLst/>
            </a:prstGeom>
            <a:solidFill>
              <a:schemeClr val="accent1">
                <a:lumMod val="50000"/>
                <a:alpha val="75000"/>
              </a:schemeClr>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3477447" y="18964481"/>
              <a:ext cx="9355981" cy="5590785"/>
            </a:xfrm>
            <a:prstGeom prst="rect">
              <a:avLst/>
            </a:prstGeom>
            <a:noFill/>
            <a:ln w="38100">
              <a:noFill/>
            </a:ln>
            <a:effectLst>
              <a:softEdge rad="31750"/>
            </a:effectLst>
          </p:spPr>
          <p:style>
            <a:lnRef idx="0">
              <a:scrgbClr r="0" g="0" b="0"/>
            </a:lnRef>
            <a:fillRef idx="1001">
              <a:schemeClr val="dk2"/>
            </a:fillRef>
            <a:effectRef idx="0">
              <a:scrgbClr r="0" g="0" b="0"/>
            </a:effectRef>
            <a:fontRef idx="minor">
              <a:schemeClr val="lt1"/>
            </a:fontRef>
          </p:style>
          <p:txBody>
            <a:bodyPr wrap="square" rtlCol="0">
              <a:spAutoFit/>
            </a:bodyPr>
            <a:lstStyle/>
            <a:p>
              <a:pPr algn="just"/>
              <a:r>
                <a:rPr lang="en-GB" sz="3600" u="sng" dirty="0" smtClean="0">
                  <a:latin typeface="Gill Sans MT" panose="020B0502020104020203" pitchFamily="34" charset="0"/>
                </a:rPr>
                <a:t>The plan:</a:t>
              </a:r>
            </a:p>
            <a:p>
              <a:pPr marL="352425" indent="-352425" algn="just">
                <a:buFont typeface="Wingdings" panose="05000000000000000000" pitchFamily="2" charset="2"/>
                <a:buChar char="§"/>
                <a:tabLst>
                  <a:tab pos="801688" algn="l"/>
                </a:tabLst>
              </a:pPr>
              <a:r>
                <a:rPr lang="en-GB" sz="2400" dirty="0" smtClean="0">
                  <a:latin typeface="Gill Sans MT" panose="020B0502020104020203" pitchFamily="34" charset="0"/>
                </a:rPr>
                <a:t>Start by selecting targets for observation,  sticking to a fair sized population, increasing my chances of finding an SNe but also baring in mind the limited timeframe over which the survey can run, with other restrictions such as the famous British Weather.</a:t>
              </a:r>
            </a:p>
            <a:p>
              <a:pPr marL="352425" indent="-352425" algn="just">
                <a:buFont typeface="Wingdings" panose="05000000000000000000" pitchFamily="2" charset="2"/>
                <a:buChar char="§"/>
                <a:tabLst>
                  <a:tab pos="801688" algn="l"/>
                </a:tabLst>
              </a:pPr>
              <a:r>
                <a:rPr lang="en-GB" sz="2400" dirty="0" smtClean="0">
                  <a:latin typeface="Gill Sans MT" panose="020B0502020104020203" pitchFamily="34" charset="0"/>
                </a:rPr>
                <a:t>I aim to keep track of at least 40 galaxies in total over the period of the survey, making periodic observations, checking for any changes. This part of the survey will require shorter exposure times. </a:t>
              </a:r>
            </a:p>
            <a:p>
              <a:pPr marL="352425" indent="-352425" algn="just">
                <a:buFont typeface="Wingdings" panose="05000000000000000000" pitchFamily="2" charset="2"/>
                <a:buChar char="§"/>
                <a:tabLst>
                  <a:tab pos="801688" algn="l"/>
                </a:tabLst>
              </a:pPr>
              <a:r>
                <a:rPr lang="en-GB" sz="2400" dirty="0" smtClean="0">
                  <a:latin typeface="Gill Sans MT" panose="020B0502020104020203" pitchFamily="34" charset="0"/>
                  <a:cs typeface="Arial" panose="020B0604020202020204" pitchFamily="34" charset="0"/>
                </a:rPr>
                <a:t>Attempt </a:t>
              </a:r>
              <a:r>
                <a:rPr lang="en-GB" sz="2400" dirty="0">
                  <a:latin typeface="Gill Sans MT" panose="020B0502020104020203" pitchFamily="34" charset="0"/>
                  <a:cs typeface="Arial" panose="020B0604020202020204" pitchFamily="34" charset="0"/>
                </a:rPr>
                <a:t>to recognise SN progenitor via plotted light curves, differences in magnitude across different Johnson filters (I, B, V, R etc.) and potentially through the observations of spectral emissions.</a:t>
              </a:r>
            </a:p>
            <a:p>
              <a:pPr marL="352425" indent="-352425" algn="just">
                <a:buFont typeface="Wingdings" panose="05000000000000000000" pitchFamily="2" charset="2"/>
                <a:buChar char="§"/>
                <a:tabLst>
                  <a:tab pos="801688" algn="l"/>
                </a:tabLst>
              </a:pPr>
              <a:r>
                <a:rPr lang="en-GB" sz="2400" dirty="0" smtClean="0">
                  <a:latin typeface="Gill Sans MT" panose="020B0502020104020203" pitchFamily="34" charset="0"/>
                </a:rPr>
                <a:t>Provide a background of SNe theory and look at why surveys are conducted.</a:t>
              </a:r>
            </a:p>
            <a:p>
              <a:pPr marL="352425" indent="-352425" algn="just">
                <a:buFont typeface="Wingdings" panose="05000000000000000000" pitchFamily="2" charset="2"/>
                <a:buChar char="§"/>
              </a:pPr>
              <a:r>
                <a:rPr lang="en-GB" sz="2400" dirty="0" smtClean="0">
                  <a:latin typeface="Gill Sans MT" panose="020B0502020104020203" pitchFamily="34" charset="0"/>
                </a:rPr>
                <a:t>Assess the feasibility of such a survey being executed using the Bayfordbury Observatory.</a:t>
              </a:r>
              <a:r>
                <a:rPr lang="en-GB" sz="2400" dirty="0">
                  <a:latin typeface="Gill Sans MT" panose="020B0502020104020203" pitchFamily="34" charset="0"/>
                  <a:cs typeface="Arial" panose="020B0604020202020204" pitchFamily="34" charset="0"/>
                </a:rPr>
                <a:t> </a:t>
              </a:r>
              <a:endParaRPr lang="en-GB" sz="2400" dirty="0" smtClean="0">
                <a:latin typeface="Gill Sans MT" panose="020B0502020104020203" pitchFamily="34" charset="0"/>
                <a:cs typeface="Arial" panose="020B0604020202020204" pitchFamily="34" charset="0"/>
              </a:endParaRPr>
            </a:p>
            <a:p>
              <a:pPr marL="352425" indent="-352425" algn="just">
                <a:buFont typeface="Wingdings" panose="05000000000000000000" pitchFamily="2" charset="2"/>
                <a:buChar char="§"/>
              </a:pPr>
              <a:r>
                <a:rPr lang="en-GB" sz="2400" dirty="0" smtClean="0">
                  <a:latin typeface="Gill Sans MT" panose="020B0502020104020203" pitchFamily="34" charset="0"/>
                  <a:cs typeface="Arial" panose="020B0604020202020204" pitchFamily="34" charset="0"/>
                </a:rPr>
                <a:t>Using </a:t>
              </a:r>
              <a:r>
                <a:rPr lang="en-GB" sz="2400" dirty="0">
                  <a:latin typeface="Gill Sans MT" panose="020B0502020104020203" pitchFamily="34" charset="0"/>
                  <a:cs typeface="Arial" panose="020B0604020202020204" pitchFamily="34" charset="0"/>
                </a:rPr>
                <a:t>the peak magnitudes measured from the CCD and read off from .FITS, </a:t>
              </a:r>
              <a:r>
                <a:rPr lang="en-GB" sz="2400" dirty="0" smtClean="0">
                  <a:latin typeface="Gill Sans MT" panose="020B0502020104020203" pitchFamily="34" charset="0"/>
                  <a:cs typeface="Arial" panose="020B0604020202020204" pitchFamily="34" charset="0"/>
                </a:rPr>
                <a:t>get an estimate measure for </a:t>
              </a:r>
              <a:r>
                <a:rPr lang="en-GB" sz="2400" dirty="0">
                  <a:latin typeface="Gill Sans MT" panose="020B0502020104020203" pitchFamily="34" charset="0"/>
                  <a:cs typeface="Arial" panose="020B0604020202020204" pitchFamily="34" charset="0"/>
                </a:rPr>
                <a:t>the distance to the host galaxy</a:t>
              </a:r>
              <a:r>
                <a:rPr lang="en-GB" sz="2400" dirty="0" smtClean="0">
                  <a:latin typeface="Gill Sans MT" panose="020B0502020104020203" pitchFamily="34" charset="0"/>
                  <a:cs typeface="Arial" panose="020B0604020202020204" pitchFamily="34" charset="0"/>
                </a:rPr>
                <a:t>.</a:t>
              </a:r>
              <a:endParaRPr lang="en-GB" sz="2400" dirty="0">
                <a:latin typeface="Gill Sans MT" panose="020B0502020104020203" pitchFamily="34" charset="0"/>
                <a:cs typeface="Arial" panose="020B0604020202020204" pitchFamily="34" charset="0"/>
              </a:endParaRPr>
            </a:p>
          </p:txBody>
        </p:sp>
      </p:grpSp>
      <p:grpSp>
        <p:nvGrpSpPr>
          <p:cNvPr id="29" name="Group 28"/>
          <p:cNvGrpSpPr/>
          <p:nvPr/>
        </p:nvGrpSpPr>
        <p:grpSpPr>
          <a:xfrm>
            <a:off x="371459" y="24564507"/>
            <a:ext cx="12508345" cy="5267002"/>
            <a:chOff x="10168920" y="19335310"/>
            <a:chExt cx="11232151" cy="5360277"/>
          </a:xfrm>
        </p:grpSpPr>
        <p:sp>
          <p:nvSpPr>
            <p:cNvPr id="28" name="Rectangle 27"/>
            <p:cNvSpPr/>
            <p:nvPr/>
          </p:nvSpPr>
          <p:spPr>
            <a:xfrm>
              <a:off x="10168920" y="19335310"/>
              <a:ext cx="11232151" cy="5360277"/>
            </a:xfrm>
            <a:prstGeom prst="rect">
              <a:avLst/>
            </a:prstGeom>
            <a:solidFill>
              <a:schemeClr val="accent1">
                <a:lumMod val="50000"/>
                <a:alpha val="75000"/>
              </a:schemeClr>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10411527" y="19371758"/>
              <a:ext cx="10775668" cy="5168247"/>
            </a:xfrm>
            <a:prstGeom prst="rect">
              <a:avLst/>
            </a:prstGeom>
            <a:noFill/>
            <a:ln w="76200">
              <a:noFill/>
            </a:ln>
            <a:effectLst>
              <a:softEdge rad="31750"/>
            </a:effectLst>
          </p:spPr>
          <p:style>
            <a:lnRef idx="0">
              <a:scrgbClr r="0" g="0" b="0"/>
            </a:lnRef>
            <a:fillRef idx="1001">
              <a:schemeClr val="dk2"/>
            </a:fillRef>
            <a:effectRef idx="0">
              <a:scrgbClr r="0" g="0" b="0"/>
            </a:effectRef>
            <a:fontRef idx="minor">
              <a:schemeClr val="lt1"/>
            </a:fontRef>
          </p:style>
          <p:txBody>
            <a:bodyPr wrap="square" rtlCol="0">
              <a:spAutoFit/>
            </a:bodyPr>
            <a:lstStyle/>
            <a:p>
              <a:pPr algn="just"/>
              <a:r>
                <a:rPr lang="en-GB" sz="3600" u="sng" dirty="0" smtClean="0">
                  <a:latin typeface="Gill Sans MT" panose="020B0502020104020203" pitchFamily="34" charset="0"/>
                </a:rPr>
                <a:t>Statistical limitations / parameters:</a:t>
              </a:r>
            </a:p>
            <a:p>
              <a:pPr marL="352425" indent="-352425" algn="just">
                <a:buFont typeface="Wingdings" panose="05000000000000000000" pitchFamily="2" charset="2"/>
                <a:buChar char="§"/>
              </a:pPr>
              <a:r>
                <a:rPr lang="en-GB" sz="2400" dirty="0" smtClean="0">
                  <a:latin typeface="Gill Sans MT" panose="020B0502020104020203" pitchFamily="34" charset="0"/>
                </a:rPr>
                <a:t>Considering </a:t>
              </a:r>
              <a:r>
                <a:rPr lang="en-GB" sz="2400" dirty="0">
                  <a:latin typeface="Gill Sans MT" panose="020B0502020104020203" pitchFamily="34" charset="0"/>
                </a:rPr>
                <a:t>that there are ~10</a:t>
              </a:r>
              <a:r>
                <a:rPr lang="en-GB" sz="2400" baseline="30000" dirty="0">
                  <a:latin typeface="Gill Sans MT" panose="020B0502020104020203" pitchFamily="34" charset="0"/>
                </a:rPr>
                <a:t>11</a:t>
              </a:r>
              <a:r>
                <a:rPr lang="en-GB" sz="2400" dirty="0">
                  <a:latin typeface="Gill Sans MT" panose="020B0502020104020203" pitchFamily="34" charset="0"/>
                </a:rPr>
                <a:t> </a:t>
              </a:r>
              <a:r>
                <a:rPr lang="en-GB" sz="2400" dirty="0" smtClean="0">
                  <a:latin typeface="Gill Sans MT" panose="020B0502020104020203" pitchFamily="34" charset="0"/>
                </a:rPr>
                <a:t>stars in </a:t>
              </a:r>
              <a:r>
                <a:rPr lang="en-GB" sz="2400" dirty="0">
                  <a:latin typeface="Gill Sans MT" panose="020B0502020104020203" pitchFamily="34" charset="0"/>
                </a:rPr>
                <a:t>a galaxy, </a:t>
              </a:r>
              <a:r>
                <a:rPr lang="en-GB" sz="2400" dirty="0" smtClean="0">
                  <a:latin typeface="Gill Sans MT" panose="020B0502020104020203" pitchFamily="34" charset="0"/>
                </a:rPr>
                <a:t>with estimates of 1 </a:t>
              </a:r>
              <a:r>
                <a:rPr lang="en-GB" sz="2400" dirty="0">
                  <a:latin typeface="Gill Sans MT" panose="020B0502020104020203" pitchFamily="34" charset="0"/>
                </a:rPr>
                <a:t>supernova </a:t>
              </a:r>
              <a:r>
                <a:rPr lang="en-GB" sz="2400" dirty="0" smtClean="0">
                  <a:latin typeface="Gill Sans MT" panose="020B0502020104020203" pitchFamily="34" charset="0"/>
                </a:rPr>
                <a:t>every </a:t>
              </a:r>
              <a:r>
                <a:rPr lang="en-GB" sz="2400" dirty="0">
                  <a:latin typeface="Gill Sans MT" panose="020B0502020104020203" pitchFamily="34" charset="0"/>
                </a:rPr>
                <a:t>100 </a:t>
              </a:r>
              <a:r>
                <a:rPr lang="en-GB" sz="2400" dirty="0" smtClean="0">
                  <a:latin typeface="Gill Sans MT" panose="020B0502020104020203" pitchFamily="34" charset="0"/>
                </a:rPr>
                <a:t>years, the survey needs to observe at least 100 galaxies to get a reasonable chance of finding a SN. Choosing spiral galaxies over </a:t>
              </a:r>
              <a:r>
                <a:rPr lang="en-GB" sz="2400" dirty="0" err="1" smtClean="0">
                  <a:latin typeface="Gill Sans MT" panose="020B0502020104020203" pitchFamily="34" charset="0"/>
                </a:rPr>
                <a:t>ellipticals</a:t>
              </a:r>
              <a:r>
                <a:rPr lang="en-GB" sz="2400" dirty="0" smtClean="0">
                  <a:latin typeface="Gill Sans MT" panose="020B0502020104020203" pitchFamily="34" charset="0"/>
                </a:rPr>
                <a:t> </a:t>
              </a:r>
              <a:r>
                <a:rPr lang="en-GB" sz="2400" dirty="0" smtClean="0">
                  <a:latin typeface="Gill Sans MT" panose="020B0502020104020203" pitchFamily="34" charset="0"/>
                </a:rPr>
                <a:t>and star clusters etc. means a higher proportion of SN progenitors per image, resulting in a higher chance of detection.</a:t>
              </a:r>
            </a:p>
            <a:p>
              <a:pPr marL="352425" indent="-352425" algn="just">
                <a:buFont typeface="Wingdings" panose="05000000000000000000" pitchFamily="2" charset="2"/>
                <a:buChar char="§"/>
              </a:pPr>
              <a:r>
                <a:rPr lang="en-GB" sz="2400" dirty="0" smtClean="0">
                  <a:latin typeface="Gill Sans MT" panose="020B0502020104020203" pitchFamily="34" charset="0"/>
                </a:rPr>
                <a:t>Bayfordbury has an apparent limiting magnitude of ~19 mag, depending upon sky / atmospheric conditions. This limit is down to a few factors: Telescope diameter, location and CCD resolving power. </a:t>
              </a:r>
            </a:p>
            <a:p>
              <a:pPr marL="352425" indent="-352425" algn="just">
                <a:buFont typeface="Wingdings" panose="05000000000000000000" pitchFamily="2" charset="2"/>
                <a:buChar char="§"/>
              </a:pPr>
              <a:r>
                <a:rPr lang="en-GB" sz="2400" dirty="0" smtClean="0">
                  <a:latin typeface="Gill Sans MT" panose="020B0502020104020203" pitchFamily="34" charset="0"/>
                </a:rPr>
                <a:t>The weather will determine the amount of time that can be spent observing, especially when attempting to continuously observe SNe over any length of time (i.e. days or weeks).</a:t>
              </a:r>
            </a:p>
            <a:p>
              <a:pPr marL="352425" indent="-352425" algn="just">
                <a:buFont typeface="Wingdings" panose="05000000000000000000" pitchFamily="2" charset="2"/>
                <a:buChar char="§"/>
              </a:pPr>
              <a:r>
                <a:rPr lang="en-GB" sz="2400" dirty="0" smtClean="0">
                  <a:latin typeface="Gill Sans MT" panose="020B0502020104020203" pitchFamily="34" charset="0"/>
                </a:rPr>
                <a:t>To reduce limitations for this survey, external reports on SNe will be used to determine the targets for observation, as it takes time to survey a large number of galaxies repeatedly. Unsurprisingly it is almost impossible to predict when an SN will occur in any given region.</a:t>
              </a:r>
            </a:p>
          </p:txBody>
        </p:sp>
      </p:grpSp>
      <p:grpSp>
        <p:nvGrpSpPr>
          <p:cNvPr id="46" name="Group 45"/>
          <p:cNvGrpSpPr/>
          <p:nvPr/>
        </p:nvGrpSpPr>
        <p:grpSpPr>
          <a:xfrm>
            <a:off x="12997279" y="18402675"/>
            <a:ext cx="7950496" cy="5899070"/>
            <a:chOff x="12997279" y="18402670"/>
            <a:chExt cx="7950496" cy="5899070"/>
          </a:xfrm>
        </p:grpSpPr>
        <p:sp>
          <p:nvSpPr>
            <p:cNvPr id="40" name="Rectangle 39"/>
            <p:cNvSpPr/>
            <p:nvPr/>
          </p:nvSpPr>
          <p:spPr>
            <a:xfrm>
              <a:off x="13822187" y="23805622"/>
              <a:ext cx="6300675" cy="485523"/>
            </a:xfrm>
            <a:prstGeom prst="rect">
              <a:avLst/>
            </a:prstGeom>
            <a:solidFill>
              <a:schemeClr val="accent1">
                <a:lumMod val="50000"/>
                <a:alpha val="75000"/>
              </a:schemeClr>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GB"/>
            </a:p>
          </p:txBody>
        </p:sp>
        <p:grpSp>
          <p:nvGrpSpPr>
            <p:cNvPr id="3" name="Group 2"/>
            <p:cNvGrpSpPr/>
            <p:nvPr/>
          </p:nvGrpSpPr>
          <p:grpSpPr>
            <a:xfrm>
              <a:off x="12997279" y="18402670"/>
              <a:ext cx="7950496" cy="5899070"/>
              <a:chOff x="12572558" y="18868445"/>
              <a:chExt cx="6530439" cy="4845425"/>
            </a:xfrm>
          </p:grpSpPr>
          <p:pic>
            <p:nvPicPr>
              <p:cNvPr id="15" name="Picture 14" descr="http://imagizer.imageshack.us/a/img802/5086/kefx.png"/>
              <p:cNvPicPr/>
              <p:nvPr/>
            </p:nvPicPr>
            <p:blipFill>
              <a:blip r:embed="rId3">
                <a:extLst>
                  <a:ext uri="{28A0092B-C50C-407E-A947-70E740481C1C}">
                    <a14:useLocalDpi xmlns:a14="http://schemas.microsoft.com/office/drawing/2010/main" val="0"/>
                  </a:ext>
                </a:extLst>
              </a:blip>
              <a:srcRect/>
              <a:stretch>
                <a:fillRect/>
              </a:stretch>
            </p:blipFill>
            <p:spPr bwMode="auto">
              <a:xfrm>
                <a:off x="12572558" y="18868445"/>
                <a:ext cx="6530439" cy="4462272"/>
              </a:xfrm>
              <a:prstGeom prst="rect">
                <a:avLst/>
              </a:prstGeom>
              <a:noFill/>
            </p:spPr>
          </p:pic>
          <p:sp>
            <p:nvSpPr>
              <p:cNvPr id="16" name="TextBox 15"/>
              <p:cNvSpPr txBox="1"/>
              <p:nvPr/>
            </p:nvSpPr>
            <p:spPr>
              <a:xfrm>
                <a:off x="12878825" y="23315065"/>
                <a:ext cx="5917903" cy="398805"/>
              </a:xfrm>
              <a:prstGeom prst="rect">
                <a:avLst/>
              </a:prstGeom>
              <a:noFill/>
            </p:spPr>
            <p:txBody>
              <a:bodyPr wrap="square" rtlCol="0">
                <a:spAutoFit/>
              </a:bodyPr>
              <a:lstStyle/>
              <a:p>
                <a:pPr algn="ctr"/>
                <a:r>
                  <a:rPr lang="en-GB" sz="2800" dirty="0" smtClean="0">
                    <a:solidFill>
                      <a:schemeClr val="bg1"/>
                    </a:solidFill>
                  </a:rPr>
                  <a:t>Fig.4 - SN 2014J Spectral emissions </a:t>
                </a:r>
                <a:r>
                  <a:rPr lang="en-GB" sz="2000" dirty="0" smtClean="0">
                    <a:solidFill>
                      <a:schemeClr val="bg1"/>
                    </a:solidFill>
                  </a:rPr>
                  <a:t>[1]</a:t>
                </a:r>
                <a:endParaRPr lang="en-GB" sz="2800" dirty="0">
                  <a:solidFill>
                    <a:schemeClr val="bg1"/>
                  </a:solidFill>
                </a:endParaRPr>
              </a:p>
            </p:txBody>
          </p:sp>
        </p:grpSp>
      </p:grpSp>
      <p:grpSp>
        <p:nvGrpSpPr>
          <p:cNvPr id="26" name="Group 25"/>
          <p:cNvGrpSpPr/>
          <p:nvPr/>
        </p:nvGrpSpPr>
        <p:grpSpPr>
          <a:xfrm>
            <a:off x="12940145" y="25232541"/>
            <a:ext cx="8007630" cy="4598967"/>
            <a:chOff x="11928084" y="25341597"/>
            <a:chExt cx="9193625" cy="4031624"/>
          </a:xfrm>
        </p:grpSpPr>
        <p:sp>
          <p:nvSpPr>
            <p:cNvPr id="36" name="Rectangle 35"/>
            <p:cNvSpPr/>
            <p:nvPr/>
          </p:nvSpPr>
          <p:spPr>
            <a:xfrm>
              <a:off x="11928084" y="25341597"/>
              <a:ext cx="9193625" cy="4031624"/>
            </a:xfrm>
            <a:prstGeom prst="rect">
              <a:avLst/>
            </a:prstGeom>
            <a:solidFill>
              <a:schemeClr val="accent1">
                <a:lumMod val="50000"/>
                <a:alpha val="75000"/>
              </a:schemeClr>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12130739" y="25341597"/>
              <a:ext cx="8788314" cy="3908762"/>
            </a:xfrm>
            <a:prstGeom prst="rect">
              <a:avLst/>
            </a:prstGeom>
            <a:noFill/>
            <a:ln w="38100">
              <a:noFill/>
            </a:ln>
          </p:spPr>
          <p:style>
            <a:lnRef idx="0">
              <a:scrgbClr r="0" g="0" b="0"/>
            </a:lnRef>
            <a:fillRef idx="1001">
              <a:schemeClr val="dk2"/>
            </a:fillRef>
            <a:effectRef idx="0">
              <a:scrgbClr r="0" g="0" b="0"/>
            </a:effectRef>
            <a:fontRef idx="minor">
              <a:schemeClr val="lt1"/>
            </a:fontRef>
          </p:style>
          <p:txBody>
            <a:bodyPr wrap="square" rtlCol="0">
              <a:spAutoFit/>
            </a:bodyPr>
            <a:lstStyle/>
            <a:p>
              <a:pPr algn="just"/>
              <a:r>
                <a:rPr lang="en-GB" sz="3200" u="sng" dirty="0" smtClean="0">
                  <a:solidFill>
                    <a:schemeClr val="bg1"/>
                  </a:solidFill>
                  <a:latin typeface="Gill Sans MT" panose="020B0502020104020203" pitchFamily="34" charset="0"/>
                </a:rPr>
                <a:t>References:</a:t>
              </a:r>
              <a:endParaRPr lang="en-GB" sz="3200" u="sng" dirty="0">
                <a:solidFill>
                  <a:schemeClr val="bg1"/>
                </a:solidFill>
                <a:latin typeface="Gill Sans MT" panose="020B0502020104020203" pitchFamily="34" charset="0"/>
              </a:endParaRPr>
            </a:p>
            <a:p>
              <a:r>
                <a:rPr lang="en-GB" sz="1800" dirty="0" smtClean="0">
                  <a:solidFill>
                    <a:schemeClr val="bg1"/>
                  </a:solidFill>
                  <a:latin typeface="Gill Sans MT" panose="020B0502020104020203" pitchFamily="34" charset="0"/>
                </a:rPr>
                <a:t>[1] - </a:t>
              </a:r>
              <a:r>
                <a:rPr lang="en-GB" sz="1800" dirty="0" err="1" smtClean="0">
                  <a:solidFill>
                    <a:schemeClr val="bg1"/>
                  </a:solidFill>
                  <a:latin typeface="Gill Sans MT" panose="020B0502020104020203" pitchFamily="34" charset="0"/>
                </a:rPr>
                <a:t>Observadores</a:t>
              </a:r>
              <a:r>
                <a:rPr lang="en-GB" sz="1800" dirty="0" smtClean="0">
                  <a:solidFill>
                    <a:schemeClr val="bg1"/>
                  </a:solidFill>
                  <a:latin typeface="Gill Sans MT" panose="020B0502020104020203" pitchFamily="34" charset="0"/>
                </a:rPr>
                <a:t> De Supernovas, accessed: 24/11/2015. </a:t>
              </a:r>
              <a:r>
                <a:rPr lang="en-GB" sz="1800" dirty="0">
                  <a:solidFill>
                    <a:schemeClr val="bg1"/>
                  </a:solidFill>
                  <a:latin typeface="Gill Sans MT" panose="020B0502020104020203" pitchFamily="34" charset="0"/>
                </a:rPr>
                <a:t>Fig.4 obtained by Joan Piggy. </a:t>
              </a:r>
            </a:p>
            <a:p>
              <a:r>
                <a:rPr lang="en-GB" sz="1800" dirty="0" smtClean="0">
                  <a:solidFill>
                    <a:schemeClr val="bg1"/>
                  </a:solidFill>
                  <a:latin typeface="Gill Sans MT" panose="020B0502020104020203" pitchFamily="34" charset="0"/>
                </a:rPr>
                <a:t>&lt;https</a:t>
              </a:r>
              <a:r>
                <a:rPr lang="en-GB" sz="1800" dirty="0">
                  <a:solidFill>
                    <a:schemeClr val="bg1"/>
                  </a:solidFill>
                  <a:latin typeface="Gill Sans MT" panose="020B0502020104020203" pitchFamily="34" charset="0"/>
                </a:rPr>
                <a:t>://</a:t>
              </a:r>
              <a:r>
                <a:rPr lang="en-GB" sz="1800" dirty="0" smtClean="0">
                  <a:solidFill>
                    <a:schemeClr val="bg1"/>
                  </a:solidFill>
                  <a:latin typeface="Gill Sans MT" panose="020B0502020104020203" pitchFamily="34" charset="0"/>
                </a:rPr>
                <a:t>sites.google.com/site/obsdesn/home/sn2014j&gt;</a:t>
              </a:r>
            </a:p>
            <a:p>
              <a:r>
                <a:rPr lang="en-GB" sz="1800" dirty="0" smtClean="0">
                  <a:solidFill>
                    <a:schemeClr val="bg1"/>
                  </a:solidFill>
                  <a:latin typeface="Gill Sans MT" panose="020B0502020104020203" pitchFamily="34" charset="0"/>
                </a:rPr>
                <a:t>[2] - Supernova image: Bayfordbury archive – M82, B </a:t>
              </a:r>
              <a:r>
                <a:rPr lang="en-GB" sz="1800" dirty="0">
                  <a:solidFill>
                    <a:schemeClr val="bg1"/>
                  </a:solidFill>
                  <a:latin typeface="Gill Sans MT" panose="020B0502020104020203" pitchFamily="34" charset="0"/>
                </a:rPr>
                <a:t>filter, 240s and 300s exposure times, Nov. 2013 and Feb 2014.</a:t>
              </a:r>
            </a:p>
            <a:p>
              <a:r>
                <a:rPr lang="en-GB" sz="1800" dirty="0" smtClean="0">
                  <a:solidFill>
                    <a:schemeClr val="bg1"/>
                  </a:solidFill>
                  <a:latin typeface="Gill Sans MT" panose="020B0502020104020203" pitchFamily="34" charset="0"/>
                </a:rPr>
                <a:t>, </a:t>
              </a:r>
              <a:r>
                <a:rPr lang="en-GB" sz="1800" dirty="0">
                  <a:solidFill>
                    <a:schemeClr val="bg1"/>
                  </a:solidFill>
                  <a:latin typeface="Gill Sans MT" panose="020B0502020104020203" pitchFamily="34" charset="0"/>
                </a:rPr>
                <a:t>January </a:t>
              </a:r>
              <a:r>
                <a:rPr lang="en-GB" sz="1800" dirty="0" smtClean="0">
                  <a:solidFill>
                    <a:schemeClr val="bg1"/>
                  </a:solidFill>
                  <a:latin typeface="Gill Sans MT" panose="020B0502020104020203" pitchFamily="34" charset="0"/>
                </a:rPr>
                <a:t> and April 2014, accessed 20/11/2015 </a:t>
              </a:r>
              <a:r>
                <a:rPr lang="en-GB" sz="1800" dirty="0" smtClean="0">
                  <a:latin typeface="Gill Sans MT" panose="020B0502020104020203" pitchFamily="34" charset="0"/>
                </a:rPr>
                <a:t>[</a:t>
              </a:r>
              <a:r>
                <a:rPr lang="en-GB" sz="1800" dirty="0">
                  <a:latin typeface="Gill Sans MT" panose="020B0502020104020203" pitchFamily="34" charset="0"/>
                </a:rPr>
                <a:t>3</a:t>
              </a:r>
              <a:r>
                <a:rPr lang="en-GB" sz="1800" dirty="0" smtClean="0">
                  <a:latin typeface="Gill Sans MT" panose="020B0502020104020203" pitchFamily="34" charset="0"/>
                </a:rPr>
                <a:t>] - </a:t>
              </a:r>
              <a:r>
                <a:rPr lang="en-GB" sz="1800" dirty="0" err="1">
                  <a:latin typeface="Gill Sans MT" panose="020B0502020104020203" pitchFamily="34" charset="0"/>
                </a:rPr>
                <a:t>Turatto</a:t>
              </a:r>
              <a:r>
                <a:rPr lang="en-GB" sz="1800" dirty="0">
                  <a:latin typeface="Gill Sans MT" panose="020B0502020104020203" pitchFamily="34" charset="0"/>
                </a:rPr>
                <a:t>, M. 2003, "Classification of Supernovae</a:t>
              </a:r>
              <a:r>
                <a:rPr lang="en-GB" sz="1800" dirty="0" smtClean="0">
                  <a:latin typeface="Gill Sans MT" panose="020B0502020104020203" pitchFamily="34" charset="0"/>
                </a:rPr>
                <a:t>". Available from: &lt;arXiv:astro-ph/0301107</a:t>
              </a:r>
              <a:r>
                <a:rPr lang="en-GB" sz="1800" dirty="0" smtClean="0">
                  <a:solidFill>
                    <a:schemeClr val="bg1"/>
                  </a:solidFill>
                  <a:latin typeface="Gill Sans MT" panose="020B0502020104020203" pitchFamily="34" charset="0"/>
                </a:rPr>
                <a:t>&gt; [accessed 24/11/2015] </a:t>
              </a:r>
            </a:p>
            <a:p>
              <a:r>
                <a:rPr lang="en-GB" sz="1800" dirty="0" smtClean="0">
                  <a:solidFill>
                    <a:schemeClr val="bg1"/>
                  </a:solidFill>
                  <a:latin typeface="Gill Sans MT" panose="020B0502020104020203" pitchFamily="34" charset="0"/>
                </a:rPr>
                <a:t>[4] -  </a:t>
              </a:r>
              <a:r>
                <a:rPr lang="en-GB" sz="1800" dirty="0">
                  <a:latin typeface="Gill Sans MT" panose="020B0502020104020203" pitchFamily="34" charset="0"/>
                </a:rPr>
                <a:t>Brown, P.J</a:t>
              </a:r>
              <a:r>
                <a:rPr lang="en-GB" sz="1800" dirty="0" smtClean="0">
                  <a:latin typeface="Gill Sans MT" panose="020B0502020104020203" pitchFamily="34" charset="0"/>
                </a:rPr>
                <a:t>. et. al. 2010</a:t>
              </a:r>
              <a:r>
                <a:rPr lang="en-GB" sz="1800" dirty="0">
                  <a:latin typeface="Gill Sans MT" panose="020B0502020104020203" pitchFamily="34" charset="0"/>
                </a:rPr>
                <a:t>, "The Absolute Magnitudes of Type Ia Supernovae in the Ultraviolet", </a:t>
              </a:r>
              <a:r>
                <a:rPr lang="en-GB" sz="1800" i="1" dirty="0">
                  <a:latin typeface="Gill Sans MT" panose="020B0502020104020203" pitchFamily="34" charset="0"/>
                </a:rPr>
                <a:t>The Astrophysical Journal, </a:t>
              </a:r>
              <a:r>
                <a:rPr lang="en-GB" sz="1800" dirty="0">
                  <a:latin typeface="Gill Sans MT" panose="020B0502020104020203" pitchFamily="34" charset="0"/>
                </a:rPr>
                <a:t>vol. 721, no. 2, pp. 1608-1626</a:t>
              </a:r>
              <a:r>
                <a:rPr lang="en-GB" sz="1800" dirty="0" smtClean="0">
                  <a:latin typeface="Gill Sans MT" panose="020B0502020104020203" pitchFamily="34" charset="0"/>
                </a:rPr>
                <a:t>. &lt;arXiv:1007.4842</a:t>
              </a:r>
              <a:r>
                <a:rPr lang="en-GB" sz="1800" dirty="0">
                  <a:latin typeface="Gill Sans MT" panose="020B0502020104020203" pitchFamily="34" charset="0"/>
                </a:rPr>
                <a:t> [astro-ph.CO</a:t>
              </a:r>
              <a:r>
                <a:rPr lang="en-GB" sz="1800" dirty="0" smtClean="0">
                  <a:latin typeface="Gill Sans MT" panose="020B0502020104020203" pitchFamily="34" charset="0"/>
                </a:rPr>
                <a:t>]&gt;, accessed: 24/11/2015</a:t>
              </a:r>
              <a:endParaRPr lang="en-GB" sz="1800" dirty="0">
                <a:latin typeface="Gill Sans MT" panose="020B0502020104020203" pitchFamily="34" charset="0"/>
              </a:endParaRPr>
            </a:p>
            <a:p>
              <a:r>
                <a:rPr lang="en-GB" sz="1800" dirty="0" smtClean="0">
                  <a:solidFill>
                    <a:schemeClr val="bg1"/>
                  </a:solidFill>
                  <a:latin typeface="Gill Sans MT" panose="020B0502020104020203" pitchFamily="34" charset="0"/>
                </a:rPr>
                <a:t>[5] -  </a:t>
              </a:r>
              <a:r>
                <a:rPr lang="en-GB" sz="1800" dirty="0" err="1">
                  <a:latin typeface="Gill Sans MT" panose="020B0502020104020203" pitchFamily="34" charset="0"/>
                </a:rPr>
                <a:t>Blondin</a:t>
              </a:r>
              <a:r>
                <a:rPr lang="en-GB" sz="1800" dirty="0">
                  <a:latin typeface="Gill Sans MT" panose="020B0502020104020203" pitchFamily="34" charset="0"/>
                </a:rPr>
                <a:t>, </a:t>
              </a:r>
              <a:r>
                <a:rPr lang="en-GB" sz="1800" dirty="0" smtClean="0">
                  <a:latin typeface="Gill Sans MT" panose="020B0502020104020203" pitchFamily="34" charset="0"/>
                </a:rPr>
                <a:t>S. et. al. </a:t>
              </a:r>
              <a:r>
                <a:rPr lang="en-GB" sz="1800" dirty="0">
                  <a:latin typeface="Gill Sans MT" panose="020B0502020104020203" pitchFamily="34" charset="0"/>
                </a:rPr>
                <a:t>2012, "The spectroscopic diversity of Type Ia supernovae", </a:t>
              </a:r>
              <a:r>
                <a:rPr lang="en-GB" sz="1800" i="1" dirty="0">
                  <a:latin typeface="Gill Sans MT" panose="020B0502020104020203" pitchFamily="34" charset="0"/>
                </a:rPr>
                <a:t>Astronomical Journal, </a:t>
              </a:r>
              <a:r>
                <a:rPr lang="en-GB" sz="1800" dirty="0">
                  <a:latin typeface="Gill Sans MT" panose="020B0502020104020203" pitchFamily="34" charset="0"/>
                </a:rPr>
                <a:t>vol. 143, no. 5</a:t>
              </a:r>
              <a:r>
                <a:rPr lang="en-GB" sz="1800" dirty="0" smtClean="0">
                  <a:latin typeface="Gill Sans MT" panose="020B0502020104020203" pitchFamily="34" charset="0"/>
                </a:rPr>
                <a:t>.&lt;arXiv:1203.4832 [astro-ph.SR]&gt; accessed 30/11/2015</a:t>
              </a:r>
              <a:endParaRPr lang="en-GB" sz="1800" dirty="0" smtClean="0">
                <a:solidFill>
                  <a:schemeClr val="bg1"/>
                </a:solidFill>
                <a:latin typeface="Gill Sans MT" panose="020B0502020104020203" pitchFamily="34" charset="0"/>
              </a:endParaRPr>
            </a:p>
          </p:txBody>
        </p:sp>
      </p:grpSp>
      <p:grpSp>
        <p:nvGrpSpPr>
          <p:cNvPr id="39" name="Group 38"/>
          <p:cNvGrpSpPr/>
          <p:nvPr/>
        </p:nvGrpSpPr>
        <p:grpSpPr>
          <a:xfrm>
            <a:off x="980562" y="13132649"/>
            <a:ext cx="19372369" cy="5005835"/>
            <a:chOff x="371638" y="13131805"/>
            <a:chExt cx="19372369" cy="5005835"/>
          </a:xfrm>
        </p:grpSpPr>
        <p:grpSp>
          <p:nvGrpSpPr>
            <p:cNvPr id="24" name="Group 23"/>
            <p:cNvGrpSpPr/>
            <p:nvPr/>
          </p:nvGrpSpPr>
          <p:grpSpPr>
            <a:xfrm>
              <a:off x="14043093" y="13131805"/>
              <a:ext cx="5700914" cy="4975059"/>
              <a:chOff x="14318754" y="7519727"/>
              <a:chExt cx="6161495" cy="5376997"/>
            </a:xfrm>
          </p:grpSpPr>
          <p:pic>
            <p:nvPicPr>
              <p:cNvPr id="14" name="Picture 13"/>
              <p:cNvPicPr>
                <a:picLocks noChangeAspect="1"/>
              </p:cNvPicPr>
              <p:nvPr/>
            </p:nvPicPr>
            <p:blipFill rotWithShape="1">
              <a:blip r:embed="rId4">
                <a:extLst>
                  <a:ext uri="{28A0092B-C50C-407E-A947-70E740481C1C}">
                    <a14:useLocalDpi xmlns:a14="http://schemas.microsoft.com/office/drawing/2010/main" val="0"/>
                  </a:ext>
                </a:extLst>
              </a:blip>
              <a:srcRect l="4539" t="7218" r="6289" b="3610"/>
              <a:stretch/>
            </p:blipFill>
            <p:spPr>
              <a:xfrm>
                <a:off x="14517463" y="7519727"/>
                <a:ext cx="5764076" cy="4770619"/>
              </a:xfrm>
              <a:prstGeom prst="rect">
                <a:avLst/>
              </a:prstGeom>
              <a:ln w="3175">
                <a:noFill/>
              </a:ln>
            </p:spPr>
          </p:pic>
          <p:sp>
            <p:nvSpPr>
              <p:cNvPr id="22" name="TextBox 21"/>
              <p:cNvSpPr txBox="1"/>
              <p:nvPr/>
            </p:nvSpPr>
            <p:spPr>
              <a:xfrm>
                <a:off x="14318754" y="12397761"/>
                <a:ext cx="6161495" cy="498963"/>
              </a:xfrm>
              <a:prstGeom prst="rect">
                <a:avLst/>
              </a:prstGeom>
              <a:noFill/>
              <a:ln w="3175">
                <a:noFill/>
              </a:ln>
            </p:spPr>
            <p:txBody>
              <a:bodyPr wrap="square" rtlCol="0">
                <a:spAutoFit/>
              </a:bodyPr>
              <a:lstStyle/>
              <a:p>
                <a:pPr algn="ctr"/>
                <a:r>
                  <a:rPr lang="en-GB" sz="2400" dirty="0" smtClean="0">
                    <a:solidFill>
                      <a:schemeClr val="bg1"/>
                    </a:solidFill>
                  </a:rPr>
                  <a:t>Fig.3 - Relative frequency of each type of SN</a:t>
                </a:r>
                <a:endParaRPr lang="en-GB" sz="2400" dirty="0">
                  <a:solidFill>
                    <a:schemeClr val="bg1"/>
                  </a:solidFill>
                </a:endParaRPr>
              </a:p>
            </p:txBody>
          </p:sp>
        </p:grpSp>
        <p:grpSp>
          <p:nvGrpSpPr>
            <p:cNvPr id="2" name="Group 1"/>
            <p:cNvGrpSpPr/>
            <p:nvPr/>
          </p:nvGrpSpPr>
          <p:grpSpPr>
            <a:xfrm>
              <a:off x="371638" y="13131805"/>
              <a:ext cx="13076953" cy="5005835"/>
              <a:chOff x="535970" y="11756135"/>
              <a:chExt cx="14322376" cy="5005835"/>
            </a:xfrm>
          </p:grpSpPr>
          <p:grpSp>
            <p:nvGrpSpPr>
              <p:cNvPr id="9" name="Group 8"/>
              <p:cNvGrpSpPr/>
              <p:nvPr/>
            </p:nvGrpSpPr>
            <p:grpSpPr>
              <a:xfrm>
                <a:off x="535970" y="11756135"/>
                <a:ext cx="10198995" cy="5005835"/>
                <a:chOff x="-6733489" y="17023079"/>
                <a:chExt cx="10198995" cy="5005835"/>
              </a:xfrm>
            </p:grpSpPr>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26858" t="28070" r="32250" b="26047"/>
                <a:stretch/>
              </p:blipFill>
              <p:spPr>
                <a:xfrm>
                  <a:off x="-6733489" y="17023079"/>
                  <a:ext cx="6958239" cy="4419600"/>
                </a:xfrm>
                <a:prstGeom prst="rect">
                  <a:avLst/>
                </a:prstGeom>
                <a:ln>
                  <a:solidFill>
                    <a:schemeClr val="bg1"/>
                  </a:solidFill>
                </a:ln>
              </p:spPr>
            </p:pic>
            <p:sp>
              <p:nvSpPr>
                <p:cNvPr id="6" name="TextBox 5"/>
                <p:cNvSpPr txBox="1"/>
                <p:nvPr/>
              </p:nvSpPr>
              <p:spPr>
                <a:xfrm>
                  <a:off x="-3016007" y="21505694"/>
                  <a:ext cx="6481513" cy="523220"/>
                </a:xfrm>
                <a:prstGeom prst="rect">
                  <a:avLst/>
                </a:prstGeom>
                <a:noFill/>
              </p:spPr>
              <p:txBody>
                <a:bodyPr wrap="square" rtlCol="0">
                  <a:spAutoFit/>
                </a:bodyPr>
                <a:lstStyle/>
                <a:p>
                  <a:pPr algn="ctr"/>
                  <a:r>
                    <a:rPr lang="en-GB" sz="2800" dirty="0" smtClean="0">
                      <a:solidFill>
                        <a:schemeClr val="bg1"/>
                      </a:solidFill>
                    </a:rPr>
                    <a:t>Fig.2 - M82 SN 2014J</a:t>
                  </a:r>
                  <a:r>
                    <a:rPr lang="en-GB" sz="2400" dirty="0" smtClean="0">
                      <a:solidFill>
                        <a:schemeClr val="bg1"/>
                      </a:solidFill>
                    </a:rPr>
                    <a:t> </a:t>
                  </a:r>
                  <a:r>
                    <a:rPr lang="en-GB" sz="2000" dirty="0">
                      <a:solidFill>
                        <a:schemeClr val="bg1"/>
                      </a:solidFill>
                    </a:rPr>
                    <a:t>[2] </a:t>
                  </a:r>
                </a:p>
              </p:txBody>
            </p:sp>
          </p:grpSp>
          <p:pic>
            <p:nvPicPr>
              <p:cNvPr id="5" name="Picture 4"/>
              <p:cNvPicPr>
                <a:picLocks noChangeAspect="1"/>
              </p:cNvPicPr>
              <p:nvPr/>
            </p:nvPicPr>
            <p:blipFill rotWithShape="1">
              <a:blip r:embed="rId6">
                <a:extLst>
                  <a:ext uri="{28A0092B-C50C-407E-A947-70E740481C1C}">
                    <a14:useLocalDpi xmlns:a14="http://schemas.microsoft.com/office/drawing/2010/main" val="0"/>
                  </a:ext>
                </a:extLst>
              </a:blip>
              <a:srcRect l="24801" t="32570" r="32590" b="30768"/>
              <a:stretch/>
            </p:blipFill>
            <p:spPr>
              <a:xfrm>
                <a:off x="7545443" y="11758421"/>
                <a:ext cx="7312903" cy="4419600"/>
              </a:xfrm>
              <a:prstGeom prst="rect">
                <a:avLst/>
              </a:prstGeom>
              <a:ln>
                <a:solidFill>
                  <a:schemeClr val="bg1"/>
                </a:solidFill>
              </a:ln>
            </p:spPr>
          </p:pic>
        </p:grpSp>
      </p:grpSp>
      <p:grpSp>
        <p:nvGrpSpPr>
          <p:cNvPr id="37" name="Group 36"/>
          <p:cNvGrpSpPr/>
          <p:nvPr/>
        </p:nvGrpSpPr>
        <p:grpSpPr>
          <a:xfrm>
            <a:off x="14845046" y="2697203"/>
            <a:ext cx="6237717" cy="4581087"/>
            <a:chOff x="13381914" y="13322169"/>
            <a:chExt cx="7275713" cy="5343408"/>
          </a:xfrm>
        </p:grpSpPr>
        <p:pic>
          <p:nvPicPr>
            <p:cNvPr id="18" name="Picture 17"/>
            <p:cNvPicPr>
              <a:picLocks noChangeAspect="1"/>
            </p:cNvPicPr>
            <p:nvPr/>
          </p:nvPicPr>
          <p:blipFill>
            <a:blip r:embed="rId7"/>
            <a:stretch>
              <a:fillRect/>
            </a:stretch>
          </p:blipFill>
          <p:spPr>
            <a:xfrm>
              <a:off x="13640767" y="13322169"/>
              <a:ext cx="6758006" cy="4804443"/>
            </a:xfrm>
            <a:prstGeom prst="rect">
              <a:avLst/>
            </a:prstGeom>
          </p:spPr>
        </p:pic>
        <p:sp>
          <p:nvSpPr>
            <p:cNvPr id="23" name="TextBox 22"/>
            <p:cNvSpPr txBox="1"/>
            <p:nvPr/>
          </p:nvSpPr>
          <p:spPr>
            <a:xfrm>
              <a:off x="13381914" y="18163197"/>
              <a:ext cx="7275713" cy="502380"/>
            </a:xfrm>
            <a:prstGeom prst="rect">
              <a:avLst/>
            </a:prstGeom>
            <a:noFill/>
          </p:spPr>
          <p:txBody>
            <a:bodyPr wrap="square" rtlCol="0">
              <a:spAutoFit/>
            </a:bodyPr>
            <a:lstStyle/>
            <a:p>
              <a:pPr algn="ctr"/>
              <a:r>
                <a:rPr lang="en-GB" sz="2400" dirty="0" smtClean="0">
                  <a:solidFill>
                    <a:schemeClr val="bg1"/>
                  </a:solidFill>
                </a:rPr>
                <a:t>Fig.1 - SN 2014J Light Curves in different filters </a:t>
              </a:r>
              <a:r>
                <a:rPr lang="en-GB" sz="1800" dirty="0" smtClean="0">
                  <a:solidFill>
                    <a:schemeClr val="bg1"/>
                  </a:solidFill>
                </a:rPr>
                <a:t>[1]</a:t>
              </a:r>
              <a:endParaRPr lang="en-GB" sz="2400" dirty="0">
                <a:solidFill>
                  <a:schemeClr val="bg1"/>
                </a:solidFill>
              </a:endParaRPr>
            </a:p>
          </p:txBody>
        </p:sp>
      </p:grpSp>
      <p:grpSp>
        <p:nvGrpSpPr>
          <p:cNvPr id="33" name="Group 32"/>
          <p:cNvGrpSpPr/>
          <p:nvPr/>
        </p:nvGrpSpPr>
        <p:grpSpPr>
          <a:xfrm>
            <a:off x="371639" y="2677516"/>
            <a:ext cx="14154152" cy="4545668"/>
            <a:chOff x="470112" y="2059829"/>
            <a:chExt cx="13302739" cy="4209623"/>
          </a:xfrm>
        </p:grpSpPr>
        <p:sp>
          <p:nvSpPr>
            <p:cNvPr id="25" name="Rectangle 24"/>
            <p:cNvSpPr/>
            <p:nvPr/>
          </p:nvSpPr>
          <p:spPr>
            <a:xfrm>
              <a:off x="470112" y="2059829"/>
              <a:ext cx="13302739" cy="4209623"/>
            </a:xfrm>
            <a:prstGeom prst="rect">
              <a:avLst/>
            </a:prstGeom>
            <a:solidFill>
              <a:schemeClr val="accent1">
                <a:lumMod val="50000"/>
                <a:alpha val="75000"/>
              </a:schemeClr>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770163" y="2078059"/>
              <a:ext cx="12895273" cy="4075840"/>
            </a:xfrm>
            <a:prstGeom prst="rect">
              <a:avLst/>
            </a:prstGeom>
            <a:noFill/>
            <a:ln w="76200">
              <a:noFill/>
            </a:ln>
            <a:effectLst>
              <a:softEdge rad="31750"/>
            </a:effectLst>
          </p:spPr>
          <p:style>
            <a:lnRef idx="0">
              <a:scrgbClr r="0" g="0" b="0"/>
            </a:lnRef>
            <a:fillRef idx="1001">
              <a:schemeClr val="dk2"/>
            </a:fillRef>
            <a:effectRef idx="0">
              <a:scrgbClr r="0" g="0" b="0"/>
            </a:effectRef>
            <a:fontRef idx="minor">
              <a:schemeClr val="lt1"/>
            </a:fontRef>
          </p:style>
          <p:txBody>
            <a:bodyPr wrap="square" rtlCol="0">
              <a:spAutoFit/>
            </a:bodyPr>
            <a:lstStyle/>
            <a:p>
              <a:pPr algn="just" defTabSz="2481263"/>
              <a:r>
                <a:rPr lang="en-GB" sz="3600" u="sng" dirty="0" smtClean="0">
                  <a:latin typeface="Gill Sans MT" panose="020B0502020104020203" pitchFamily="34" charset="0"/>
                  <a:cs typeface="Arial" panose="020B0604020202020204" pitchFamily="34" charset="0"/>
                </a:rPr>
                <a:t>Motivation for a Supernova (SN) survey: </a:t>
              </a:r>
            </a:p>
            <a:p>
              <a:pPr marL="352425" indent="-352425" algn="just">
                <a:buFont typeface="Wingdings" panose="05000000000000000000" pitchFamily="2" charset="2"/>
                <a:buChar char="§"/>
              </a:pPr>
              <a:r>
                <a:rPr lang="en-GB" sz="2600" dirty="0" smtClean="0">
                  <a:latin typeface="Gill Sans MT" panose="020B0502020104020203" pitchFamily="34" charset="0"/>
                  <a:cs typeface="Arial" panose="020B0604020202020204" pitchFamily="34" charset="0"/>
                </a:rPr>
                <a:t>To test the potential of the Bayfordbury Observatory by conducting </a:t>
              </a:r>
              <a:r>
                <a:rPr lang="en-GB" sz="2600" dirty="0">
                  <a:latin typeface="Gill Sans MT" panose="020B0502020104020203" pitchFamily="34" charset="0"/>
                  <a:cs typeface="Arial" panose="020B0604020202020204" pitchFamily="34" charset="0"/>
                </a:rPr>
                <a:t>a SN </a:t>
              </a:r>
              <a:r>
                <a:rPr lang="en-GB" sz="2600" dirty="0" smtClean="0">
                  <a:latin typeface="Gill Sans MT" panose="020B0502020104020203" pitchFamily="34" charset="0"/>
                  <a:cs typeface="Arial" panose="020B0604020202020204" pitchFamily="34" charset="0"/>
                </a:rPr>
                <a:t>survey.</a:t>
              </a:r>
            </a:p>
            <a:p>
              <a:pPr marL="352425" indent="-352425" algn="just">
                <a:buFont typeface="Wingdings" panose="05000000000000000000" pitchFamily="2" charset="2"/>
                <a:buChar char="§"/>
              </a:pPr>
              <a:r>
                <a:rPr lang="en-GB" sz="2600" dirty="0" smtClean="0">
                  <a:latin typeface="Gill Sans MT" panose="020B0502020104020203" pitchFamily="34" charset="0"/>
                  <a:cs typeface="Arial" panose="020B0604020202020204" pitchFamily="34" charset="0"/>
                </a:rPr>
                <a:t>Add to the global catalogue of Supernovae (SNe) observations for continuously ongoing scientific studies:</a:t>
              </a:r>
            </a:p>
            <a:p>
              <a:pPr marL="1512839" lvl="2" indent="-273050" algn="just">
                <a:buFont typeface="Arial" panose="020B0604020202020204" pitchFamily="34" charset="0"/>
                <a:buChar char="•"/>
              </a:pPr>
              <a:r>
                <a:rPr lang="en-GB" sz="2600" dirty="0" smtClean="0">
                  <a:latin typeface="Gill Sans MT" panose="020B0502020104020203" pitchFamily="34" charset="0"/>
                  <a:cs typeface="Arial" panose="020B0604020202020204" pitchFamily="34" charset="0"/>
                </a:rPr>
                <a:t>Dark Energy and redshift surveys. (Cosmology)</a:t>
              </a:r>
            </a:p>
            <a:p>
              <a:pPr marL="1512839" lvl="2" indent="-273050" algn="just">
                <a:buFont typeface="Arial" panose="020B0604020202020204" pitchFamily="34" charset="0"/>
                <a:buChar char="•"/>
              </a:pPr>
              <a:r>
                <a:rPr lang="en-GB" sz="2600" dirty="0" smtClean="0">
                  <a:latin typeface="Gill Sans MT" panose="020B0502020104020203" pitchFamily="34" charset="0"/>
                  <a:cs typeface="Arial" panose="020B0604020202020204" pitchFamily="34" charset="0"/>
                </a:rPr>
                <a:t>Development of the Standard Candle use of SN Ia.</a:t>
              </a:r>
            </a:p>
            <a:p>
              <a:pPr algn="just"/>
              <a:r>
                <a:rPr lang="en-GB" sz="3600" u="sng" dirty="0" smtClean="0">
                  <a:latin typeface="Gill Sans MT" panose="020B0502020104020203" pitchFamily="34" charset="0"/>
                  <a:cs typeface="Arial" panose="020B0604020202020204" pitchFamily="34" charset="0"/>
                </a:rPr>
                <a:t>Personal Motivation</a:t>
              </a:r>
            </a:p>
            <a:p>
              <a:pPr marL="352425" indent="-352425" algn="just">
                <a:buFont typeface="Wingdings" panose="05000000000000000000" pitchFamily="2" charset="2"/>
                <a:buChar char="§"/>
              </a:pPr>
              <a:r>
                <a:rPr lang="en-GB" sz="2600" dirty="0" smtClean="0">
                  <a:latin typeface="Gill Sans MT" panose="020B0502020104020203" pitchFamily="34" charset="0"/>
                  <a:cs typeface="Arial" panose="020B0604020202020204" pitchFamily="34" charset="0"/>
                </a:rPr>
                <a:t>To develop </a:t>
              </a:r>
              <a:r>
                <a:rPr lang="en-GB" sz="2600" dirty="0" err="1" smtClean="0">
                  <a:latin typeface="Gill Sans MT" panose="020B0502020104020203" pitchFamily="34" charset="0"/>
                  <a:cs typeface="Arial" panose="020B0604020202020204" pitchFamily="34" charset="0"/>
                </a:rPr>
                <a:t>astro</a:t>
              </a:r>
              <a:r>
                <a:rPr lang="en-GB" sz="2600" dirty="0" smtClean="0">
                  <a:latin typeface="Gill Sans MT" panose="020B0502020104020203" pitchFamily="34" charset="0"/>
                  <a:cs typeface="Arial" panose="020B0604020202020204" pitchFamily="34" charset="0"/>
                </a:rPr>
                <a:t>-photometry skills.</a:t>
              </a:r>
            </a:p>
            <a:p>
              <a:pPr marL="352425" indent="-352425" algn="just">
                <a:buFont typeface="Wingdings" panose="05000000000000000000" pitchFamily="2" charset="2"/>
                <a:buChar char="§"/>
              </a:pPr>
              <a:r>
                <a:rPr lang="en-GB" sz="2600" dirty="0" smtClean="0">
                  <a:latin typeface="Gill Sans MT" panose="020B0502020104020203" pitchFamily="34" charset="0"/>
                  <a:cs typeface="Arial" panose="020B0604020202020204" pitchFamily="34" charset="0"/>
                </a:rPr>
                <a:t>This project will allow me an insight into observational surveys on a small scale.</a:t>
              </a:r>
            </a:p>
            <a:p>
              <a:pPr marL="352425" indent="-352425" algn="just">
                <a:buFont typeface="Wingdings" panose="05000000000000000000" pitchFamily="2" charset="2"/>
                <a:buChar char="§"/>
              </a:pPr>
              <a:r>
                <a:rPr lang="en-GB" sz="2600" dirty="0" smtClean="0">
                  <a:latin typeface="Gill Sans MT" panose="020B0502020104020203" pitchFamily="34" charset="0"/>
                  <a:cs typeface="Arial" panose="020B0604020202020204" pitchFamily="34" charset="0"/>
                </a:rPr>
                <a:t>Rare opportunity to use telescopes for an extended project.</a:t>
              </a:r>
            </a:p>
          </p:txBody>
        </p:sp>
      </p:grpSp>
      <p:grpSp>
        <p:nvGrpSpPr>
          <p:cNvPr id="35" name="Group 34"/>
          <p:cNvGrpSpPr/>
          <p:nvPr/>
        </p:nvGrpSpPr>
        <p:grpSpPr>
          <a:xfrm>
            <a:off x="371638" y="95432"/>
            <a:ext cx="20576137" cy="2275762"/>
            <a:chOff x="-3917100" y="375960"/>
            <a:chExt cx="21045503" cy="2251091"/>
          </a:xfrm>
        </p:grpSpPr>
        <p:sp>
          <p:nvSpPr>
            <p:cNvPr id="34" name="Rectangle 33"/>
            <p:cNvSpPr/>
            <p:nvPr/>
          </p:nvSpPr>
          <p:spPr>
            <a:xfrm>
              <a:off x="-3917100" y="465936"/>
              <a:ext cx="21045503" cy="2161115"/>
            </a:xfrm>
            <a:prstGeom prst="rect">
              <a:avLst/>
            </a:prstGeom>
            <a:solidFill>
              <a:schemeClr val="accent1">
                <a:lumMod val="50000"/>
                <a:alpha val="75000"/>
              </a:schemeClr>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3611130" y="375960"/>
              <a:ext cx="20569716" cy="2191969"/>
            </a:xfrm>
            <a:prstGeom prst="rect">
              <a:avLst/>
            </a:prstGeom>
            <a:noFill/>
            <a:ln w="76200">
              <a:noFill/>
            </a:ln>
            <a:effectLst>
              <a:softEdge rad="31750"/>
            </a:effectLst>
          </p:spPr>
          <p:style>
            <a:lnRef idx="0">
              <a:scrgbClr r="0" g="0" b="0"/>
            </a:lnRef>
            <a:fillRef idx="1001">
              <a:schemeClr val="dk2"/>
            </a:fillRef>
            <a:effectRef idx="0">
              <a:scrgbClr r="0" g="0" b="0"/>
            </a:effectRef>
            <a:fontRef idx="minor">
              <a:schemeClr val="lt1"/>
            </a:fontRef>
          </p:style>
          <p:txBody>
            <a:bodyPr wrap="square" rtlCol="0">
              <a:spAutoFit/>
            </a:bodyPr>
            <a:lstStyle/>
            <a:p>
              <a:pPr algn="ctr"/>
              <a:r>
                <a:rPr lang="en-GB" sz="6600" dirty="0" smtClean="0">
                  <a:latin typeface="Gill Sans MT" panose="020B0502020104020203" pitchFamily="34" charset="0"/>
                  <a:cs typeface="Arial" panose="020B0604020202020204" pitchFamily="34" charset="0"/>
                </a:rPr>
                <a:t>Project Supernova</a:t>
              </a:r>
            </a:p>
            <a:p>
              <a:pPr algn="ctr"/>
              <a:r>
                <a:rPr lang="en-GB" sz="4800" dirty="0" smtClean="0">
                  <a:latin typeface="Gill Sans MT" panose="020B0502020104020203" pitchFamily="34" charset="0"/>
                  <a:cs typeface="Arial" panose="020B0604020202020204" pitchFamily="34" charset="0"/>
                </a:rPr>
                <a:t>Bayfordbury Supernova Survey</a:t>
              </a:r>
            </a:p>
            <a:p>
              <a:pPr defTabSz="2962275"/>
              <a:r>
                <a:rPr lang="en-GB" sz="2400" dirty="0" smtClean="0">
                  <a:latin typeface="Gill Sans MT" panose="020B0502020104020203" pitchFamily="34" charset="0"/>
                  <a:cs typeface="Arial" panose="020B0604020202020204" pitchFamily="34" charset="0"/>
                </a:rPr>
                <a:t>Thomas Spriggs					Supervisors – Elias Brinks, Mark Gallaway</a:t>
              </a:r>
              <a:endParaRPr lang="en-GB" sz="2400" dirty="0">
                <a:latin typeface="Gill Sans MT" panose="020B0502020104020203" pitchFamily="34" charset="0"/>
                <a:cs typeface="Arial" panose="020B0604020202020204" pitchFamily="34" charset="0"/>
              </a:endParaRPr>
            </a:p>
          </p:txBody>
        </p:sp>
      </p:grpSp>
    </p:spTree>
    <p:extLst>
      <p:ext uri="{BB962C8B-B14F-4D97-AF65-F5344CB8AC3E}">
        <p14:creationId xmlns:p14="http://schemas.microsoft.com/office/powerpoint/2010/main" val="19589642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1097</TotalTime>
  <Words>916</Words>
  <Application>Microsoft Office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Gill Sans MT</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Spriggs</dc:creator>
  <cp:lastModifiedBy>Thomas Spriggs</cp:lastModifiedBy>
  <cp:revision>92</cp:revision>
  <cp:lastPrinted>2015-12-01T13:43:20Z</cp:lastPrinted>
  <dcterms:created xsi:type="dcterms:W3CDTF">2015-11-20T15:50:16Z</dcterms:created>
  <dcterms:modified xsi:type="dcterms:W3CDTF">2015-12-03T16:40:53Z</dcterms:modified>
</cp:coreProperties>
</file>